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540" r:id="rId3"/>
    <p:sldId id="614" r:id="rId4"/>
    <p:sldId id="280" r:id="rId5"/>
    <p:sldId id="766" r:id="rId6"/>
    <p:sldId id="767" r:id="rId7"/>
    <p:sldId id="768" r:id="rId8"/>
    <p:sldId id="769" r:id="rId9"/>
    <p:sldId id="286" r:id="rId10"/>
    <p:sldId id="287" r:id="rId11"/>
    <p:sldId id="314" r:id="rId12"/>
    <p:sldId id="315" r:id="rId13"/>
    <p:sldId id="752" r:id="rId14"/>
    <p:sldId id="753" r:id="rId15"/>
    <p:sldId id="754" r:id="rId16"/>
    <p:sldId id="755" r:id="rId17"/>
    <p:sldId id="758" r:id="rId18"/>
    <p:sldId id="302" r:id="rId19"/>
    <p:sldId id="303" r:id="rId20"/>
    <p:sldId id="756" r:id="rId21"/>
    <p:sldId id="757" r:id="rId22"/>
    <p:sldId id="760" r:id="rId23"/>
    <p:sldId id="761" r:id="rId24"/>
    <p:sldId id="304" r:id="rId25"/>
    <p:sldId id="298" r:id="rId26"/>
    <p:sldId id="299" r:id="rId27"/>
    <p:sldId id="305" r:id="rId28"/>
    <p:sldId id="300" r:id="rId29"/>
    <p:sldId id="762" r:id="rId30"/>
    <p:sldId id="763" r:id="rId31"/>
    <p:sldId id="306" r:id="rId32"/>
    <p:sldId id="764" r:id="rId33"/>
    <p:sldId id="613" r:id="rId34"/>
  </p:sldIdLst>
  <p:sldSz cx="9144000" cy="6858000" type="screen4x3"/>
  <p:notesSz cx="6858000" cy="9144000"/>
  <p:custDataLst>
    <p:tags r:id="rId3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83C1F9"/>
    <a:srgbClr val="A1C9ED"/>
    <a:srgbClr val="333333"/>
    <a:srgbClr val="5F5F5F"/>
    <a:srgbClr val="808080"/>
    <a:srgbClr val="B2B2B2"/>
    <a:srgbClr val="47721C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7" autoAdjust="0"/>
    <p:restoredTop sz="87500" autoAdjust="0"/>
  </p:normalViewPr>
  <p:slideViewPr>
    <p:cSldViewPr>
      <p:cViewPr varScale="1">
        <p:scale>
          <a:sx n="75" d="100"/>
          <a:sy n="75" d="100"/>
        </p:scale>
        <p:origin x="196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718DE3E-B2D6-481E-B131-7C0E0CA60837}" type="datetimeFigureOut">
              <a:rPr lang="zh-CN" altLang="en-US"/>
              <a:pPr>
                <a:defRPr/>
              </a:pPr>
              <a:t>2022/9/15</a:t>
            </a:fld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E8161D4-FAB3-45DB-BE64-76453F657A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7184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66D414E-774B-41D8-B97A-102A8D105C97}" type="slidenum">
              <a:rPr lang="en-US" altLang="zh-CN" smtClean="0"/>
              <a:pPr eaLnBrk="1" hangingPunct="1"/>
              <a:t>12</a:t>
            </a:fld>
            <a:endParaRPr lang="en-US" altLang="zh-CN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826ED44-B28D-400C-B29C-211A5C1448AC}" type="slidenum">
              <a:rPr lang="en-US" altLang="zh-CN" smtClean="0"/>
              <a:pPr eaLnBrk="1" hangingPunct="1"/>
              <a:t>13</a:t>
            </a:fld>
            <a:endParaRPr lang="en-US" altLang="zh-CN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FCC2054-F2C9-4081-94AF-C30953B4CEDA}" type="slidenum">
              <a:rPr lang="en-US" altLang="zh-CN" smtClean="0"/>
              <a:pPr eaLnBrk="1" hangingPunct="1"/>
              <a:t>14</a:t>
            </a:fld>
            <a:endParaRPr lang="en-US" altLang="zh-CN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2379B36-BE00-42FE-AFE1-5892C07798D6}" type="slidenum">
              <a:rPr lang="en-US" altLang="zh-CN" smtClean="0"/>
              <a:pPr eaLnBrk="1" hangingPunct="1"/>
              <a:t>15</a:t>
            </a:fld>
            <a:endParaRPr lang="en-US" altLang="zh-CN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DEA53D5-CB42-412D-8CC0-13EA32F90A1B}" type="slidenum">
              <a:rPr lang="en-US" altLang="zh-CN" smtClean="0"/>
              <a:pPr eaLnBrk="1" hangingPunct="1"/>
              <a:t>16</a:t>
            </a:fld>
            <a:endParaRPr lang="en-US" altLang="zh-CN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39F25F5-E653-422C-B130-2791C14B5DF6}" type="slidenum">
              <a:rPr lang="en-US" altLang="zh-CN" smtClean="0"/>
              <a:pPr eaLnBrk="1" hangingPunct="1"/>
              <a:t>17</a:t>
            </a:fld>
            <a:endParaRPr lang="en-US" altLang="zh-CN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14BF0FF-BD84-427C-97F1-1A97482F324D}" type="slidenum">
              <a:rPr lang="en-US" altLang="zh-CN" smtClean="0"/>
              <a:pPr eaLnBrk="1" hangingPunct="1"/>
              <a:t>18</a:t>
            </a:fld>
            <a:endParaRPr lang="en-US" altLang="zh-CN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16D10B4-F1FC-4478-A974-256FF1D8DD49}" type="slidenum">
              <a:rPr lang="en-US" altLang="zh-CN" smtClean="0"/>
              <a:pPr eaLnBrk="1" hangingPunct="1"/>
              <a:t>19</a:t>
            </a:fld>
            <a:endParaRPr lang="en-US" altLang="zh-CN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6DA1721-CB31-40E1-BA6B-6F0A00AE8DED}" type="slidenum">
              <a:rPr lang="en-US" altLang="zh-CN" smtClean="0"/>
              <a:pPr eaLnBrk="1" hangingPunct="1"/>
              <a:t>20</a:t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954AB03-7D08-4E70-81D6-94022FB624F9}" type="slidenum">
              <a:rPr lang="en-US" altLang="zh-CN" smtClean="0"/>
              <a:pPr eaLnBrk="1" hangingPunct="1"/>
              <a:t>21</a:t>
            </a:fld>
            <a:endParaRPr lang="en-US" altLang="zh-CN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57127C6-14F8-4799-ACA7-5DE21EF2AA3B}" type="slidenum">
              <a:rPr lang="en-US" altLang="zh-CN" smtClean="0"/>
              <a:pPr eaLnBrk="1" hangingPunct="1"/>
              <a:t>4</a:t>
            </a:fld>
            <a:endParaRPr lang="en-US" altLang="zh-CN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9DF17E3-1813-439E-98A9-B6DDFD85390A}" type="slidenum">
              <a:rPr lang="en-US" altLang="zh-CN" smtClean="0"/>
              <a:pPr eaLnBrk="1" hangingPunct="1"/>
              <a:t>22</a:t>
            </a:fld>
            <a:endParaRPr lang="en-US" altLang="zh-CN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4183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5542A01-489D-4EB3-ACB5-8FD17DDF9A7F}" type="slidenum">
              <a:rPr lang="en-US" altLang="zh-CN" smtClean="0"/>
              <a:pPr eaLnBrk="1" hangingPunct="1"/>
              <a:t>23</a:t>
            </a:fld>
            <a:endParaRPr lang="en-US" altLang="zh-CN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168482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8CE63A1-A2A1-410C-AC43-3E747691637A}" type="slidenum">
              <a:rPr lang="en-US" altLang="zh-CN" smtClean="0"/>
              <a:pPr eaLnBrk="1" hangingPunct="1"/>
              <a:t>24</a:t>
            </a:fld>
            <a:endParaRPr lang="en-US" altLang="zh-C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617803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7810648-DA67-40B2-92C6-5FE748EF9517}" type="slidenum">
              <a:rPr lang="en-US" altLang="zh-CN" smtClean="0"/>
              <a:pPr eaLnBrk="1" hangingPunct="1"/>
              <a:t>25</a:t>
            </a:fld>
            <a:endParaRPr lang="en-US" altLang="zh-CN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07351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E767679-003E-4326-AC49-647F8F7AABC3}" type="slidenum">
              <a:rPr lang="en-US" altLang="zh-CN" smtClean="0"/>
              <a:pPr eaLnBrk="1" hangingPunct="1"/>
              <a:t>26</a:t>
            </a:fld>
            <a:endParaRPr lang="en-US" altLang="zh-CN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78104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3082C82-1908-4F92-B0C8-BB5A761D9122}" type="slidenum">
              <a:rPr lang="en-US" altLang="zh-CN" smtClean="0"/>
              <a:pPr eaLnBrk="1" hangingPunct="1"/>
              <a:t>27</a:t>
            </a:fld>
            <a:endParaRPr lang="en-US" altLang="zh-CN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392806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0E74941-FB42-4EF0-96F1-AAF2F1388258}" type="slidenum">
              <a:rPr lang="en-US" altLang="zh-CN" smtClean="0"/>
              <a:pPr eaLnBrk="1" hangingPunct="1"/>
              <a:t>28</a:t>
            </a:fld>
            <a:endParaRPr lang="en-US" altLang="zh-CN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293539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3392EF0-B4A5-4C5C-A8E9-A4C38A5761DE}" type="slidenum">
              <a:rPr lang="en-US" altLang="zh-CN" smtClean="0"/>
              <a:pPr eaLnBrk="1" hangingPunct="1"/>
              <a:t>29</a:t>
            </a:fld>
            <a:endParaRPr lang="en-US" altLang="zh-CN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017274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EAF3204-755E-4671-823F-CBA18789EC3F}" type="slidenum">
              <a:rPr lang="en-US" altLang="zh-CN" smtClean="0"/>
              <a:pPr eaLnBrk="1" hangingPunct="1"/>
              <a:t>30</a:t>
            </a:fld>
            <a:endParaRPr lang="en-US" altLang="zh-CN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163595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0427B09-8461-48A7-8D46-12582B34A962}" type="slidenum">
              <a:rPr lang="en-US" altLang="zh-CN" smtClean="0"/>
              <a:pPr eaLnBrk="1" hangingPunct="1"/>
              <a:t>31</a:t>
            </a:fld>
            <a:endParaRPr lang="en-US" altLang="zh-CN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69545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71BD426-5EDE-42C4-A15F-E339EB85D4ED}" type="slidenum">
              <a:rPr lang="en-US" altLang="zh-CN" smtClean="0"/>
              <a:pPr eaLnBrk="1" hangingPunct="1"/>
              <a:t>5</a:t>
            </a:fld>
            <a:endParaRPr lang="en-US" altLang="zh-CN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97503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A04916D-140E-4D1A-8FD9-4D114D159EC6}" type="slidenum">
              <a:rPr lang="en-US" altLang="zh-CN" smtClean="0"/>
              <a:pPr eaLnBrk="1" hangingPunct="1"/>
              <a:t>6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66207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40266AD-A19B-4192-9400-CA40A9E86E87}" type="slidenum">
              <a:rPr lang="en-US" altLang="zh-CN" smtClean="0"/>
              <a:pPr eaLnBrk="1" hangingPunct="1"/>
              <a:t>7</a:t>
            </a:fld>
            <a:endParaRPr lang="en-US" altLang="zh-CN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42592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259B2D4-22A9-4407-AC9E-2A566C564B05}" type="slidenum">
              <a:rPr lang="en-US" altLang="zh-CN" smtClean="0"/>
              <a:pPr eaLnBrk="1" hangingPunct="1"/>
              <a:t>8</a:t>
            </a:fld>
            <a:endParaRPr lang="en-US" altLang="zh-CN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51619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EEE0DD1-6EAC-461E-A031-2653531D0940}" type="slidenum">
              <a:rPr lang="en-US" altLang="zh-CN" smtClean="0"/>
              <a:pPr eaLnBrk="1" hangingPunct="1"/>
              <a:t>9</a:t>
            </a:fld>
            <a:endParaRPr lang="en-US" altLang="zh-CN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286ECB3-531F-4194-AF37-BFF60067E5E9}" type="slidenum">
              <a:rPr lang="en-US" altLang="zh-CN" smtClean="0"/>
              <a:pPr eaLnBrk="1" hangingPunct="1"/>
              <a:t>10</a:t>
            </a:fld>
            <a:endParaRPr lang="en-US" altLang="zh-CN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3133937-5C30-4FBB-BBFB-2CB4890D2755}" type="slidenum">
              <a:rPr lang="en-US" altLang="zh-CN" smtClean="0"/>
              <a:pPr eaLnBrk="1" hangingPunct="1"/>
              <a:t>11</a:t>
            </a:fld>
            <a:endParaRPr lang="en-US" altLang="zh-CN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标题占位符 1"/>
          <p:cNvSpPr>
            <a:spLocks noGrp="1"/>
          </p:cNvSpPr>
          <p:nvPr>
            <p:ph type="ctrTitle"/>
          </p:nvPr>
        </p:nvSpPr>
        <p:spPr>
          <a:xfrm>
            <a:off x="827088" y="4564063"/>
            <a:ext cx="7772400" cy="822325"/>
          </a:xfrm>
        </p:spPr>
        <p:txBody>
          <a:bodyPr/>
          <a:lstStyle>
            <a:lvl1pPr algn="r">
              <a:defRPr sz="3200" smtClean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2579" name="文本占位符 2"/>
          <p:cNvSpPr>
            <a:spLocks noGrp="1"/>
          </p:cNvSpPr>
          <p:nvPr>
            <p:ph type="subTitle" idx="1"/>
          </p:nvPr>
        </p:nvSpPr>
        <p:spPr>
          <a:xfrm>
            <a:off x="2195513" y="5383213"/>
            <a:ext cx="6400800" cy="817562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mtClean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72F9F8E-7C29-4D5C-841B-153533EC939C}" type="datetimeFigureOut">
              <a:rPr lang="zh-CN" altLang="en-US"/>
              <a:pPr>
                <a:defRPr/>
              </a:pPr>
              <a:t>2022/9/15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038A313-DA29-42BC-80FE-8CD816E107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9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026EA-B51F-415E-93BA-1A170AB5D695}" type="datetimeFigureOut">
              <a:rPr lang="zh-CN" altLang="en-US"/>
              <a:pPr>
                <a:defRPr/>
              </a:pPr>
              <a:t>2022/9/15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D4AD4-92B2-4733-9B65-48C850BC36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37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CFA0B-DB62-4FF5-A3BC-65EEFAD6C5F7}" type="datetimeFigureOut">
              <a:rPr lang="zh-CN" altLang="en-US"/>
              <a:pPr>
                <a:defRPr/>
              </a:pPr>
              <a:t>2022/9/15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23155-C8BF-40DD-9D04-00165719D8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649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3E449-6FCD-4160-9A89-4411EE7081F3}" type="datetimeFigureOut">
              <a:rPr lang="zh-CN" altLang="en-US"/>
              <a:pPr>
                <a:defRPr/>
              </a:pPr>
              <a:t>2022/9/15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356EB-FDED-40DE-981C-BD0B47C7C6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666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457200" y="1052513"/>
            <a:ext cx="83688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2"/>
            <a:ext cx="8229600" cy="792087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96753"/>
            <a:ext cx="4044462" cy="493417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 hasCustomPrompt="1"/>
          </p:nvPr>
        </p:nvSpPr>
        <p:spPr>
          <a:xfrm>
            <a:off x="4642338" y="1196753"/>
            <a:ext cx="4044462" cy="4934173"/>
          </a:xfrm>
        </p:spPr>
        <p:txBody>
          <a:bodyPr/>
          <a:lstStyle/>
          <a:p>
            <a:r>
              <a:rPr lang="zh-CN" altLang="en-US" noProof="1"/>
              <a:t>单击图标添加剪 贴画</a:t>
            </a:r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57022C4-7386-4A65-823B-3CD3CF579D4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210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72390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00113" y="1196975"/>
            <a:ext cx="7343775" cy="2300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00113" y="3649663"/>
            <a:ext cx="7343775" cy="2301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290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9559D-824E-42B5-8A55-3438A2AB6A5F}" type="datetimeFigureOut">
              <a:rPr lang="zh-CN" altLang="en-US"/>
              <a:pPr>
                <a:defRPr/>
              </a:pPr>
              <a:t>2022/9/15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736F8-E418-4168-A01D-88ED3C8AD0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311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1163" y="1052736"/>
            <a:ext cx="7869560" cy="649288"/>
          </a:xfrm>
        </p:spPr>
        <p:txBody>
          <a:bodyPr/>
          <a:lstStyle>
            <a:lvl1pPr>
              <a:defRPr sz="2800" u="none"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100" y="1772816"/>
            <a:ext cx="8229600" cy="4464496"/>
          </a:xfrm>
        </p:spPr>
        <p:txBody>
          <a:bodyPr/>
          <a:lstStyle>
            <a:lvl1pPr>
              <a:lnSpc>
                <a:spcPct val="120000"/>
              </a:lnSpc>
              <a:defRPr sz="2600"/>
            </a:lvl1pPr>
            <a:lvl2pPr>
              <a:lnSpc>
                <a:spcPct val="120000"/>
              </a:lnSpc>
              <a:defRPr sz="2600"/>
            </a:lvl2pPr>
            <a:lvl3pPr>
              <a:lnSpc>
                <a:spcPct val="120000"/>
              </a:lnSpc>
              <a:defRPr sz="2600"/>
            </a:lvl3pPr>
            <a:lvl4pPr>
              <a:lnSpc>
                <a:spcPct val="120000"/>
              </a:lnSpc>
              <a:defRPr sz="2600"/>
            </a:lvl4pPr>
            <a:lvl5pPr>
              <a:lnSpc>
                <a:spcPct val="120000"/>
              </a:lnSpc>
              <a:defRPr sz="2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42BC0-A0A1-4D33-932B-0A1F80581C39}" type="datetimeFigureOut">
              <a:rPr lang="zh-CN" altLang="en-US"/>
              <a:pPr>
                <a:defRPr/>
              </a:pPr>
              <a:t>2022/9/15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7166E-C551-4230-940E-CF4101401C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46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D917F-922F-481D-A403-E01F400023C3}" type="datetimeFigureOut">
              <a:rPr lang="zh-CN" altLang="en-US"/>
              <a:pPr>
                <a:defRPr/>
              </a:pPr>
              <a:t>2022/9/15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A3C1E-1B86-413A-90DD-A6B778BC25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58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493BE-E78A-4877-9190-327359A1C8A1}" type="datetimeFigureOut">
              <a:rPr lang="zh-CN" altLang="en-US"/>
              <a:pPr>
                <a:defRPr/>
              </a:pPr>
              <a:t>2022/9/15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BD0FD-096B-42F9-90D6-CDCFB16A47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91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4B482-3A9C-4B65-B09A-B927712F3A35}" type="datetimeFigureOut">
              <a:rPr lang="zh-CN" altLang="en-US"/>
              <a:pPr>
                <a:defRPr/>
              </a:pPr>
              <a:t>2022/9/15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DE305-BD4C-49D8-8AED-AAF088C5AE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101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B3BF0-9CE5-40B8-985A-8B69BE4E47A2}" type="datetimeFigureOut">
              <a:rPr lang="zh-CN" altLang="en-US"/>
              <a:pPr>
                <a:defRPr/>
              </a:pPr>
              <a:t>2022/9/15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B63CF-77C3-4494-8F18-2A8A6BB4A1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66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13EC8-9A46-46E4-A59D-87DE823CB7E0}" type="datetimeFigureOut">
              <a:rPr lang="zh-CN" altLang="en-US"/>
              <a:pPr>
                <a:defRPr/>
              </a:pPr>
              <a:t>2022/9/15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EE3A6-ED0A-4A6E-93D6-20BAC78A8F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4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2A21A-DD7A-4ABE-BE40-7F66483383A4}" type="datetimeFigureOut">
              <a:rPr lang="zh-CN" altLang="en-US"/>
              <a:pPr>
                <a:defRPr/>
              </a:pPr>
              <a:t>2022/9/15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F1A24-9BBF-4CE4-9EC3-25C147B1AA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523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67544" y="1124744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19100" y="1988840"/>
            <a:ext cx="8229600" cy="3851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2B088E3-A187-4BA6-86AC-E8C997DD25DB}" type="datetimeFigureOut">
              <a:rPr lang="zh-CN" altLang="en-US"/>
              <a:pPr>
                <a:defRPr/>
              </a:pPr>
              <a:t>2022/9/15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5D75E94-E614-457A-8572-1973CC11D4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7" r:id="rId13"/>
    <p:sldLayoutId id="2147483731" r:id="rId14"/>
  </p:sldLayoutIdLst>
  <p:txStyles>
    <p:titleStyle>
      <a:lvl1pPr marL="0" indent="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buNone/>
        <a:defRPr sz="2400" b="1" u="none" kern="1200">
          <a:solidFill>
            <a:schemeClr val="tx1"/>
          </a:solidFill>
          <a:latin typeface="方正姚体" panose="02010601030101010101" pitchFamily="2" charset="-122"/>
          <a:ea typeface="方正姚体" panose="0201060103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400" b="1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n"/>
        <a:defRPr sz="2400" b="1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u"/>
        <a:defRPr sz="2400" b="1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b="1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b="1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1691680" y="2276872"/>
            <a:ext cx="4752975" cy="738188"/>
          </a:xfrm>
          <a:prstGeom prst="rect">
            <a:avLst/>
          </a:prstGeom>
        </p:spPr>
        <p:txBody>
          <a:bodyPr wrap="none" fromWordArt="1"/>
          <a:lstStyle/>
          <a:p>
            <a:pPr algn="dist">
              <a:defRPr/>
            </a:pPr>
            <a:r>
              <a:rPr lang="zh-CN" altLang="en-US" sz="5400" b="1" kern="10" dirty="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9A9A9A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tx1">
                      <a:alpha val="79999"/>
                    </a:schemeClr>
                  </a:outerShdw>
                </a:effectLst>
                <a:latin typeface="+mj-ea"/>
                <a:ea typeface="+mj-ea"/>
                <a:cs typeface="+mj-ea"/>
              </a:rPr>
              <a:t>路由与交换技术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275856" y="3842941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2800" dirty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   3   </a:t>
            </a:r>
            <a:r>
              <a:rPr lang="zh-CN" altLang="en-US" sz="2800" dirty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配置文件的显示与维护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772816"/>
            <a:ext cx="7343775" cy="4754562"/>
          </a:xfrm>
        </p:spPr>
        <p:txBody>
          <a:bodyPr/>
          <a:lstStyle/>
          <a:p>
            <a:pPr eaLnBrk="1" hangingPunct="1"/>
            <a:r>
              <a:rPr lang="zh-CN" altLang="en-US" dirty="0"/>
              <a:t>查看保存的配置文件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查看系统启动配置文件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查看当前生效的配置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查看当前视图下生效的配置</a:t>
            </a:r>
            <a:endParaRPr lang="zh-CN" altLang="en-US" i="1" dirty="0"/>
          </a:p>
          <a:p>
            <a:pPr eaLnBrk="1" hangingPunct="1"/>
            <a:endParaRPr lang="zh-CN" altLang="en-US" dirty="0"/>
          </a:p>
          <a:p>
            <a:pPr eaLnBrk="1" hangingPunct="1"/>
            <a:endParaRPr lang="en-US" altLang="zh-CN" dirty="0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898897" y="2379241"/>
            <a:ext cx="7019925" cy="4000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 b="1"/>
              <a:t>&lt;H3C&gt; display saved-configuration</a:t>
            </a:r>
            <a:r>
              <a:rPr kumimoji="1" lang="en-US" altLang="zh-CN" sz="2000"/>
              <a:t> 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886197" y="3429000"/>
            <a:ext cx="7019925" cy="400050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 b="1"/>
              <a:t>&lt;H3C&gt; display startup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921024" y="5679739"/>
            <a:ext cx="7019925" cy="400050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 b="1"/>
              <a:t>[H3C-line-vty0-63] display this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921025" y="4561470"/>
            <a:ext cx="7019925" cy="400050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 b="1"/>
              <a:t>&lt;H3C&gt; display current-configuration</a:t>
            </a:r>
            <a:r>
              <a:rPr kumimoji="1" lang="en-US" altLang="zh-CN" sz="2000"/>
              <a:t>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132856"/>
            <a:ext cx="8229600" cy="649288"/>
          </a:xfrm>
          <a:noFill/>
        </p:spPr>
        <p:txBody>
          <a:bodyPr/>
          <a:lstStyle/>
          <a:p>
            <a:pPr eaLnBrk="1" hangingPunct="1"/>
            <a:r>
              <a:rPr lang="zh-CN" altLang="en-US"/>
              <a:t>用</a:t>
            </a:r>
            <a:r>
              <a:rPr lang="en-US" altLang="zh-CN"/>
              <a:t>FTP</a:t>
            </a:r>
            <a:r>
              <a:rPr lang="zh-CN" altLang="en-US"/>
              <a:t>传输文件的工作方式</a:t>
            </a:r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2986212" y="3864025"/>
            <a:ext cx="8651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5070599" y="3903712"/>
            <a:ext cx="8651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6389" name="Group 5"/>
          <p:cNvGrpSpPr>
            <a:grpSpLocks noChangeAspect="1"/>
          </p:cNvGrpSpPr>
          <p:nvPr/>
        </p:nvGrpSpPr>
        <p:grpSpPr bwMode="auto">
          <a:xfrm>
            <a:off x="5861174" y="3608437"/>
            <a:ext cx="958850" cy="668338"/>
            <a:chOff x="3541" y="1317"/>
            <a:chExt cx="747" cy="546"/>
          </a:xfrm>
        </p:grpSpPr>
        <p:sp>
          <p:nvSpPr>
            <p:cNvPr id="16399" name="AutoShape 6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0" name="Freeform 7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17918 w 416"/>
                <a:gd name="T1" fmla="*/ 4250 h 207"/>
                <a:gd name="T2" fmla="*/ 3118 w 416"/>
                <a:gd name="T3" fmla="*/ 4250 h 207"/>
                <a:gd name="T4" fmla="*/ 55 w 416"/>
                <a:gd name="T5" fmla="*/ 56 h 207"/>
                <a:gd name="T6" fmla="*/ 0 w 416"/>
                <a:gd name="T7" fmla="*/ 56 h 207"/>
                <a:gd name="T8" fmla="*/ 0 w 416"/>
                <a:gd name="T9" fmla="*/ 4053 h 207"/>
                <a:gd name="T10" fmla="*/ 55 w 416"/>
                <a:gd name="T11" fmla="*/ 4053 h 207"/>
                <a:gd name="T12" fmla="*/ 3118 w 416"/>
                <a:gd name="T13" fmla="*/ 8076 h 207"/>
                <a:gd name="T14" fmla="*/ 17918 w 416"/>
                <a:gd name="T15" fmla="*/ 8076 h 207"/>
                <a:gd name="T16" fmla="*/ 20945 w 416"/>
                <a:gd name="T17" fmla="*/ 4053 h 207"/>
                <a:gd name="T18" fmla="*/ 20945 w 416"/>
                <a:gd name="T19" fmla="*/ 4053 h 207"/>
                <a:gd name="T20" fmla="*/ 20945 w 416"/>
                <a:gd name="T21" fmla="*/ 0 h 207"/>
                <a:gd name="T22" fmla="*/ 17918 w 416"/>
                <a:gd name="T23" fmla="*/ 4250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01" name="Freeform 8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19111 w 457"/>
                <a:gd name="T1" fmla="*/ 2415 h 264"/>
                <a:gd name="T2" fmla="*/ 19174 w 457"/>
                <a:gd name="T3" fmla="*/ 11155 h 264"/>
                <a:gd name="T4" fmla="*/ 4176 w 457"/>
                <a:gd name="T5" fmla="*/ 11155 h 264"/>
                <a:gd name="T6" fmla="*/ 4117 w 457"/>
                <a:gd name="T7" fmla="*/ 2415 h 264"/>
                <a:gd name="T8" fmla="*/ 19111 w 457"/>
                <a:gd name="T9" fmla="*/ 2415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02" name="Freeform 9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327 w 24"/>
                <a:gd name="T1" fmla="*/ 226 h 33"/>
                <a:gd name="T2" fmla="*/ 327 w 24"/>
                <a:gd name="T3" fmla="*/ 601 h 33"/>
                <a:gd name="T4" fmla="*/ 476 w 24"/>
                <a:gd name="T5" fmla="*/ 601 h 33"/>
                <a:gd name="T6" fmla="*/ 622 w 24"/>
                <a:gd name="T7" fmla="*/ 583 h 33"/>
                <a:gd name="T8" fmla="*/ 679 w 24"/>
                <a:gd name="T9" fmla="*/ 446 h 33"/>
                <a:gd name="T10" fmla="*/ 476 w 24"/>
                <a:gd name="T11" fmla="*/ 226 h 33"/>
                <a:gd name="T12" fmla="*/ 327 w 24"/>
                <a:gd name="T13" fmla="*/ 226 h 33"/>
                <a:gd name="T14" fmla="*/ 0 w 24"/>
                <a:gd name="T15" fmla="*/ 1463 h 33"/>
                <a:gd name="T16" fmla="*/ 0 w 24"/>
                <a:gd name="T17" fmla="*/ 0 h 33"/>
                <a:gd name="T18" fmla="*/ 613 w 24"/>
                <a:gd name="T19" fmla="*/ 0 h 33"/>
                <a:gd name="T20" fmla="*/ 921 w 24"/>
                <a:gd name="T21" fmla="*/ 88 h 33"/>
                <a:gd name="T22" fmla="*/ 1090 w 24"/>
                <a:gd name="T23" fmla="*/ 363 h 33"/>
                <a:gd name="T24" fmla="*/ 713 w 24"/>
                <a:gd name="T25" fmla="*/ 737 h 33"/>
                <a:gd name="T26" fmla="*/ 713 w 24"/>
                <a:gd name="T27" fmla="*/ 737 h 33"/>
                <a:gd name="T28" fmla="*/ 921 w 24"/>
                <a:gd name="T29" fmla="*/ 854 h 33"/>
                <a:gd name="T30" fmla="*/ 996 w 24"/>
                <a:gd name="T31" fmla="*/ 965 h 33"/>
                <a:gd name="T32" fmla="*/ 1159 w 24"/>
                <a:gd name="T33" fmla="*/ 1463 h 33"/>
                <a:gd name="T34" fmla="*/ 713 w 24"/>
                <a:gd name="T35" fmla="*/ 1463 h 33"/>
                <a:gd name="T36" fmla="*/ 622 w 24"/>
                <a:gd name="T37" fmla="*/ 1078 h 33"/>
                <a:gd name="T38" fmla="*/ 531 w 24"/>
                <a:gd name="T39" fmla="*/ 877 h 33"/>
                <a:gd name="T40" fmla="*/ 327 w 24"/>
                <a:gd name="T41" fmla="*/ 877 h 33"/>
                <a:gd name="T42" fmla="*/ 327 w 24"/>
                <a:gd name="T43" fmla="*/ 1463 h 33"/>
                <a:gd name="T44" fmla="*/ 0 w 24"/>
                <a:gd name="T45" fmla="*/ 146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03" name="Freeform 10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378 w 29"/>
                <a:gd name="T1" fmla="*/ 860 h 35"/>
                <a:gd name="T2" fmla="*/ 668 w 29"/>
                <a:gd name="T3" fmla="*/ 1435 h 35"/>
                <a:gd name="T4" fmla="*/ 938 w 29"/>
                <a:gd name="T5" fmla="*/ 860 h 35"/>
                <a:gd name="T6" fmla="*/ 668 w 29"/>
                <a:gd name="T7" fmla="*/ 295 h 35"/>
                <a:gd name="T8" fmla="*/ 378 w 29"/>
                <a:gd name="T9" fmla="*/ 860 h 35"/>
                <a:gd name="T10" fmla="*/ 0 w 29"/>
                <a:gd name="T11" fmla="*/ 860 h 35"/>
                <a:gd name="T12" fmla="*/ 144 w 29"/>
                <a:gd name="T13" fmla="*/ 239 h 35"/>
                <a:gd name="T14" fmla="*/ 668 w 29"/>
                <a:gd name="T15" fmla="*/ 0 h 35"/>
                <a:gd name="T16" fmla="*/ 1193 w 29"/>
                <a:gd name="T17" fmla="*/ 239 h 35"/>
                <a:gd name="T18" fmla="*/ 1374 w 29"/>
                <a:gd name="T19" fmla="*/ 860 h 35"/>
                <a:gd name="T20" fmla="*/ 1193 w 29"/>
                <a:gd name="T21" fmla="*/ 1490 h 35"/>
                <a:gd name="T22" fmla="*/ 668 w 29"/>
                <a:gd name="T23" fmla="*/ 1731 h 35"/>
                <a:gd name="T24" fmla="*/ 144 w 29"/>
                <a:gd name="T25" fmla="*/ 1435 h 35"/>
                <a:gd name="T26" fmla="*/ 0 w 29"/>
                <a:gd name="T27" fmla="*/ 860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04" name="Freeform 11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987 h 34"/>
                <a:gd name="T2" fmla="*/ 0 w 24"/>
                <a:gd name="T3" fmla="*/ 0 h 34"/>
                <a:gd name="T4" fmla="*/ 327 w 24"/>
                <a:gd name="T5" fmla="*/ 0 h 34"/>
                <a:gd name="T6" fmla="*/ 327 w 24"/>
                <a:gd name="T7" fmla="*/ 1042 h 34"/>
                <a:gd name="T8" fmla="*/ 613 w 24"/>
                <a:gd name="T9" fmla="*/ 1309 h 34"/>
                <a:gd name="T10" fmla="*/ 773 w 24"/>
                <a:gd name="T11" fmla="*/ 1042 h 34"/>
                <a:gd name="T12" fmla="*/ 773 w 24"/>
                <a:gd name="T13" fmla="*/ 0 h 34"/>
                <a:gd name="T14" fmla="*/ 1159 w 24"/>
                <a:gd name="T15" fmla="*/ 0 h 34"/>
                <a:gd name="T16" fmla="*/ 1159 w 24"/>
                <a:gd name="T17" fmla="*/ 987 h 34"/>
                <a:gd name="T18" fmla="*/ 1011 w 24"/>
                <a:gd name="T19" fmla="*/ 1419 h 34"/>
                <a:gd name="T20" fmla="*/ 613 w 24"/>
                <a:gd name="T21" fmla="*/ 1597 h 34"/>
                <a:gd name="T22" fmla="*/ 145 w 24"/>
                <a:gd name="T23" fmla="*/ 1419 h 34"/>
                <a:gd name="T24" fmla="*/ 0 w 24"/>
                <a:gd name="T25" fmla="*/ 987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05" name="Freeform 12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06" name="Freeform 13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07" name="Freeform 14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383 w 24"/>
                <a:gd name="T1" fmla="*/ 226 h 33"/>
                <a:gd name="T2" fmla="*/ 383 w 24"/>
                <a:gd name="T3" fmla="*/ 601 h 33"/>
                <a:gd name="T4" fmla="*/ 476 w 24"/>
                <a:gd name="T5" fmla="*/ 601 h 33"/>
                <a:gd name="T6" fmla="*/ 622 w 24"/>
                <a:gd name="T7" fmla="*/ 583 h 33"/>
                <a:gd name="T8" fmla="*/ 713 w 24"/>
                <a:gd name="T9" fmla="*/ 446 h 33"/>
                <a:gd name="T10" fmla="*/ 476 w 24"/>
                <a:gd name="T11" fmla="*/ 226 h 33"/>
                <a:gd name="T12" fmla="*/ 383 w 24"/>
                <a:gd name="T13" fmla="*/ 226 h 33"/>
                <a:gd name="T14" fmla="*/ 0 w 24"/>
                <a:gd name="T15" fmla="*/ 1463 h 33"/>
                <a:gd name="T16" fmla="*/ 0 w 24"/>
                <a:gd name="T17" fmla="*/ 0 h 33"/>
                <a:gd name="T18" fmla="*/ 613 w 24"/>
                <a:gd name="T19" fmla="*/ 0 h 33"/>
                <a:gd name="T20" fmla="*/ 996 w 24"/>
                <a:gd name="T21" fmla="*/ 88 h 33"/>
                <a:gd name="T22" fmla="*/ 1103 w 24"/>
                <a:gd name="T23" fmla="*/ 363 h 33"/>
                <a:gd name="T24" fmla="*/ 773 w 24"/>
                <a:gd name="T25" fmla="*/ 737 h 33"/>
                <a:gd name="T26" fmla="*/ 773 w 24"/>
                <a:gd name="T27" fmla="*/ 737 h 33"/>
                <a:gd name="T28" fmla="*/ 921 w 24"/>
                <a:gd name="T29" fmla="*/ 854 h 33"/>
                <a:gd name="T30" fmla="*/ 1011 w 24"/>
                <a:gd name="T31" fmla="*/ 965 h 33"/>
                <a:gd name="T32" fmla="*/ 1159 w 24"/>
                <a:gd name="T33" fmla="*/ 1463 h 33"/>
                <a:gd name="T34" fmla="*/ 773 w 24"/>
                <a:gd name="T35" fmla="*/ 1463 h 33"/>
                <a:gd name="T36" fmla="*/ 622 w 24"/>
                <a:gd name="T37" fmla="*/ 1078 h 33"/>
                <a:gd name="T38" fmla="*/ 531 w 24"/>
                <a:gd name="T39" fmla="*/ 877 h 33"/>
                <a:gd name="T40" fmla="*/ 383 w 24"/>
                <a:gd name="T41" fmla="*/ 877 h 33"/>
                <a:gd name="T42" fmla="*/ 383 w 24"/>
                <a:gd name="T43" fmla="*/ 1463 h 33"/>
                <a:gd name="T44" fmla="*/ 0 w 24"/>
                <a:gd name="T45" fmla="*/ 146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08" name="Freeform 15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1533 w 162"/>
                <a:gd name="T1" fmla="*/ 2697 h 60"/>
                <a:gd name="T2" fmla="*/ 1474 w 162"/>
                <a:gd name="T3" fmla="*/ 2641 h 60"/>
                <a:gd name="T4" fmla="*/ 0 w 162"/>
                <a:gd name="T5" fmla="*/ 1766 h 60"/>
                <a:gd name="T6" fmla="*/ 1137 w 162"/>
                <a:gd name="T7" fmla="*/ 1116 h 60"/>
                <a:gd name="T8" fmla="*/ 2657 w 162"/>
                <a:gd name="T9" fmla="*/ 2014 h 60"/>
                <a:gd name="T10" fmla="*/ 3795 w 162"/>
                <a:gd name="T11" fmla="*/ 1921 h 60"/>
                <a:gd name="T12" fmla="*/ 5729 w 162"/>
                <a:gd name="T13" fmla="*/ 805 h 60"/>
                <a:gd name="T14" fmla="*/ 3607 w 162"/>
                <a:gd name="T15" fmla="*/ 805 h 60"/>
                <a:gd name="T16" fmla="*/ 3607 w 162"/>
                <a:gd name="T17" fmla="*/ 0 h 60"/>
                <a:gd name="T18" fmla="*/ 8290 w 162"/>
                <a:gd name="T19" fmla="*/ 0 h 60"/>
                <a:gd name="T20" fmla="*/ 8290 w 162"/>
                <a:gd name="T21" fmla="*/ 2697 h 60"/>
                <a:gd name="T22" fmla="*/ 6928 w 162"/>
                <a:gd name="T23" fmla="*/ 2697 h 60"/>
                <a:gd name="T24" fmla="*/ 6869 w 162"/>
                <a:gd name="T25" fmla="*/ 1465 h 60"/>
                <a:gd name="T26" fmla="*/ 4978 w 162"/>
                <a:gd name="T27" fmla="*/ 2586 h 60"/>
                <a:gd name="T28" fmla="*/ 3072 w 162"/>
                <a:gd name="T29" fmla="*/ 3033 h 60"/>
                <a:gd name="T30" fmla="*/ 1533 w 162"/>
                <a:gd name="T31" fmla="*/ 2697 h 60"/>
                <a:gd name="T32" fmla="*/ 1533 w 162"/>
                <a:gd name="T33" fmla="*/ 2697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09" name="Freeform 16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1936 w 105"/>
                <a:gd name="T1" fmla="*/ 4081 h 93"/>
                <a:gd name="T2" fmla="*/ 3389 w 105"/>
                <a:gd name="T3" fmla="*/ 3205 h 93"/>
                <a:gd name="T4" fmla="*/ 3244 w 105"/>
                <a:gd name="T5" fmla="*/ 2553 h 93"/>
                <a:gd name="T6" fmla="*/ 1401 w 105"/>
                <a:gd name="T7" fmla="*/ 1473 h 93"/>
                <a:gd name="T8" fmla="*/ 1401 w 105"/>
                <a:gd name="T9" fmla="*/ 2703 h 93"/>
                <a:gd name="T10" fmla="*/ 0 w 105"/>
                <a:gd name="T11" fmla="*/ 2703 h 93"/>
                <a:gd name="T12" fmla="*/ 0 w 105"/>
                <a:gd name="T13" fmla="*/ 0 h 93"/>
                <a:gd name="T14" fmla="*/ 4553 w 105"/>
                <a:gd name="T15" fmla="*/ 0 h 93"/>
                <a:gd name="T16" fmla="*/ 4553 w 105"/>
                <a:gd name="T17" fmla="*/ 786 h 93"/>
                <a:gd name="T18" fmla="*/ 2461 w 105"/>
                <a:gd name="T19" fmla="*/ 786 h 93"/>
                <a:gd name="T20" fmla="*/ 4342 w 105"/>
                <a:gd name="T21" fmla="*/ 1870 h 93"/>
                <a:gd name="T22" fmla="*/ 5194 w 105"/>
                <a:gd name="T23" fmla="*/ 2955 h 93"/>
                <a:gd name="T24" fmla="*/ 4488 w 105"/>
                <a:gd name="T25" fmla="*/ 3874 h 93"/>
                <a:gd name="T26" fmla="*/ 3058 w 105"/>
                <a:gd name="T27" fmla="*/ 4723 h 93"/>
                <a:gd name="T28" fmla="*/ 1936 w 105"/>
                <a:gd name="T29" fmla="*/ 4081 h 93"/>
                <a:gd name="T30" fmla="*/ 1936 w 105"/>
                <a:gd name="T31" fmla="*/ 4081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10" name="Freeform 17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6759 w 162"/>
                <a:gd name="T1" fmla="*/ 397 h 60"/>
                <a:gd name="T2" fmla="*/ 8290 w 162"/>
                <a:gd name="T3" fmla="*/ 1267 h 60"/>
                <a:gd name="T4" fmla="*/ 7109 w 162"/>
                <a:gd name="T5" fmla="*/ 1921 h 60"/>
                <a:gd name="T6" fmla="*/ 5576 w 162"/>
                <a:gd name="T7" fmla="*/ 1058 h 60"/>
                <a:gd name="T8" fmla="*/ 4516 w 162"/>
                <a:gd name="T9" fmla="*/ 1176 h 60"/>
                <a:gd name="T10" fmla="*/ 2567 w 162"/>
                <a:gd name="T11" fmla="*/ 2300 h 60"/>
                <a:gd name="T12" fmla="*/ 4696 w 162"/>
                <a:gd name="T13" fmla="*/ 2300 h 60"/>
                <a:gd name="T14" fmla="*/ 4696 w 162"/>
                <a:gd name="T15" fmla="*/ 3033 h 60"/>
                <a:gd name="T16" fmla="*/ 0 w 162"/>
                <a:gd name="T17" fmla="*/ 3033 h 60"/>
                <a:gd name="T18" fmla="*/ 0 w 162"/>
                <a:gd name="T19" fmla="*/ 336 h 60"/>
                <a:gd name="T20" fmla="*/ 1384 w 162"/>
                <a:gd name="T21" fmla="*/ 336 h 60"/>
                <a:gd name="T22" fmla="*/ 1384 w 162"/>
                <a:gd name="T23" fmla="*/ 1583 h 60"/>
                <a:gd name="T24" fmla="*/ 3312 w 162"/>
                <a:gd name="T25" fmla="*/ 493 h 60"/>
                <a:gd name="T26" fmla="*/ 5177 w 162"/>
                <a:gd name="T27" fmla="*/ 0 h 60"/>
                <a:gd name="T28" fmla="*/ 6759 w 162"/>
                <a:gd name="T29" fmla="*/ 397 h 60"/>
                <a:gd name="T30" fmla="*/ 6759 w 162"/>
                <a:gd name="T31" fmla="*/ 397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11" name="Freeform 18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5298 w 104"/>
                <a:gd name="T1" fmla="*/ 1979 h 94"/>
                <a:gd name="T2" fmla="*/ 5298 w 104"/>
                <a:gd name="T3" fmla="*/ 4626 h 94"/>
                <a:gd name="T4" fmla="*/ 654 w 104"/>
                <a:gd name="T5" fmla="*/ 4626 h 94"/>
                <a:gd name="T6" fmla="*/ 628 w 104"/>
                <a:gd name="T7" fmla="*/ 3854 h 94"/>
                <a:gd name="T8" fmla="*/ 2745 w 104"/>
                <a:gd name="T9" fmla="*/ 3854 h 94"/>
                <a:gd name="T10" fmla="*/ 812 w 104"/>
                <a:gd name="T11" fmla="*/ 2751 h 94"/>
                <a:gd name="T12" fmla="*/ 0 w 104"/>
                <a:gd name="T13" fmla="*/ 1725 h 94"/>
                <a:gd name="T14" fmla="*/ 654 w 104"/>
                <a:gd name="T15" fmla="*/ 858 h 94"/>
                <a:gd name="T16" fmla="*/ 2169 w 104"/>
                <a:gd name="T17" fmla="*/ 0 h 94"/>
                <a:gd name="T18" fmla="*/ 3305 w 104"/>
                <a:gd name="T19" fmla="*/ 630 h 94"/>
                <a:gd name="T20" fmla="*/ 1836 w 104"/>
                <a:gd name="T21" fmla="*/ 1489 h 94"/>
                <a:gd name="T22" fmla="*/ 2004 w 104"/>
                <a:gd name="T23" fmla="*/ 2124 h 94"/>
                <a:gd name="T24" fmla="*/ 3936 w 104"/>
                <a:gd name="T25" fmla="*/ 3221 h 94"/>
                <a:gd name="T26" fmla="*/ 3936 w 104"/>
                <a:gd name="T27" fmla="*/ 1979 h 94"/>
                <a:gd name="T28" fmla="*/ 5298 w 104"/>
                <a:gd name="T29" fmla="*/ 1979 h 94"/>
                <a:gd name="T30" fmla="*/ 5298 w 104"/>
                <a:gd name="T31" fmla="*/ 1979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12" name="Freeform 19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1493 w 162"/>
                <a:gd name="T1" fmla="*/ 2775 h 61"/>
                <a:gd name="T2" fmla="*/ 1493 w 162"/>
                <a:gd name="T3" fmla="*/ 2775 h 61"/>
                <a:gd name="T4" fmla="*/ 0 w 162"/>
                <a:gd name="T5" fmla="*/ 1887 h 61"/>
                <a:gd name="T6" fmla="*/ 1129 w 162"/>
                <a:gd name="T7" fmla="*/ 1207 h 61"/>
                <a:gd name="T8" fmla="*/ 2624 w 162"/>
                <a:gd name="T9" fmla="*/ 2093 h 61"/>
                <a:gd name="T10" fmla="*/ 3686 w 162"/>
                <a:gd name="T11" fmla="*/ 1979 h 61"/>
                <a:gd name="T12" fmla="*/ 5588 w 162"/>
                <a:gd name="T13" fmla="*/ 833 h 61"/>
                <a:gd name="T14" fmla="*/ 3484 w 162"/>
                <a:gd name="T15" fmla="*/ 833 h 61"/>
                <a:gd name="T16" fmla="*/ 3484 w 162"/>
                <a:gd name="T17" fmla="*/ 0 h 61"/>
                <a:gd name="T18" fmla="*/ 8055 w 162"/>
                <a:gd name="T19" fmla="*/ 0 h 61"/>
                <a:gd name="T20" fmla="*/ 8055 w 162"/>
                <a:gd name="T21" fmla="*/ 2833 h 61"/>
                <a:gd name="T22" fmla="*/ 6722 w 162"/>
                <a:gd name="T23" fmla="*/ 2833 h 61"/>
                <a:gd name="T24" fmla="*/ 6722 w 162"/>
                <a:gd name="T25" fmla="*/ 1538 h 61"/>
                <a:gd name="T26" fmla="*/ 4817 w 162"/>
                <a:gd name="T27" fmla="*/ 2674 h 61"/>
                <a:gd name="T28" fmla="*/ 3012 w 162"/>
                <a:gd name="T29" fmla="*/ 3185 h 61"/>
                <a:gd name="T30" fmla="*/ 1493 w 162"/>
                <a:gd name="T31" fmla="*/ 2775 h 61"/>
                <a:gd name="T32" fmla="*/ 1493 w 162"/>
                <a:gd name="T33" fmla="*/ 2775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13" name="Freeform 20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2087 w 105"/>
                <a:gd name="T1" fmla="*/ 4210 h 94"/>
                <a:gd name="T2" fmla="*/ 3569 w 105"/>
                <a:gd name="T3" fmla="*/ 3272 h 94"/>
                <a:gd name="T4" fmla="*/ 3419 w 105"/>
                <a:gd name="T5" fmla="*/ 2666 h 94"/>
                <a:gd name="T6" fmla="*/ 1446 w 105"/>
                <a:gd name="T7" fmla="*/ 1522 h 94"/>
                <a:gd name="T8" fmla="*/ 1446 w 105"/>
                <a:gd name="T9" fmla="*/ 2757 h 94"/>
                <a:gd name="T10" fmla="*/ 56 w 105"/>
                <a:gd name="T11" fmla="*/ 2757 h 94"/>
                <a:gd name="T12" fmla="*/ 0 w 105"/>
                <a:gd name="T13" fmla="*/ 0 h 94"/>
                <a:gd name="T14" fmla="*/ 4773 w 105"/>
                <a:gd name="T15" fmla="*/ 0 h 94"/>
                <a:gd name="T16" fmla="*/ 4808 w 105"/>
                <a:gd name="T17" fmla="*/ 827 h 94"/>
                <a:gd name="T18" fmla="*/ 2665 w 105"/>
                <a:gd name="T19" fmla="*/ 827 h 94"/>
                <a:gd name="T20" fmla="*/ 4623 w 105"/>
                <a:gd name="T21" fmla="*/ 1976 h 94"/>
                <a:gd name="T22" fmla="*/ 5450 w 105"/>
                <a:gd name="T23" fmla="*/ 3070 h 94"/>
                <a:gd name="T24" fmla="*/ 4773 w 105"/>
                <a:gd name="T25" fmla="*/ 3975 h 94"/>
                <a:gd name="T26" fmla="*/ 3237 w 105"/>
                <a:gd name="T27" fmla="*/ 4877 h 94"/>
                <a:gd name="T28" fmla="*/ 2087 w 105"/>
                <a:gd name="T29" fmla="*/ 4210 h 94"/>
                <a:gd name="T30" fmla="*/ 2087 w 105"/>
                <a:gd name="T31" fmla="*/ 421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14" name="Freeform 21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6551 w 162"/>
                <a:gd name="T1" fmla="*/ 380 h 61"/>
                <a:gd name="T2" fmla="*/ 8055 w 162"/>
                <a:gd name="T3" fmla="*/ 1227 h 61"/>
                <a:gd name="T4" fmla="*/ 6968 w 162"/>
                <a:gd name="T5" fmla="*/ 1847 h 61"/>
                <a:gd name="T6" fmla="*/ 5474 w 162"/>
                <a:gd name="T7" fmla="*/ 1001 h 61"/>
                <a:gd name="T8" fmla="*/ 4366 w 162"/>
                <a:gd name="T9" fmla="*/ 1091 h 61"/>
                <a:gd name="T10" fmla="*/ 2467 w 162"/>
                <a:gd name="T11" fmla="*/ 2162 h 61"/>
                <a:gd name="T12" fmla="*/ 4578 w 162"/>
                <a:gd name="T13" fmla="*/ 2162 h 61"/>
                <a:gd name="T14" fmla="*/ 4578 w 162"/>
                <a:gd name="T15" fmla="*/ 2942 h 61"/>
                <a:gd name="T16" fmla="*/ 0 w 162"/>
                <a:gd name="T17" fmla="*/ 2942 h 61"/>
                <a:gd name="T18" fmla="*/ 0 w 162"/>
                <a:gd name="T19" fmla="*/ 325 h 61"/>
                <a:gd name="T20" fmla="*/ 1346 w 162"/>
                <a:gd name="T21" fmla="*/ 325 h 61"/>
                <a:gd name="T22" fmla="*/ 1401 w 162"/>
                <a:gd name="T23" fmla="*/ 1535 h 61"/>
                <a:gd name="T24" fmla="*/ 3245 w 162"/>
                <a:gd name="T25" fmla="*/ 472 h 61"/>
                <a:gd name="T26" fmla="*/ 5037 w 162"/>
                <a:gd name="T27" fmla="*/ 0 h 61"/>
                <a:gd name="T28" fmla="*/ 6551 w 162"/>
                <a:gd name="T29" fmla="*/ 380 h 61"/>
                <a:gd name="T30" fmla="*/ 6551 w 162"/>
                <a:gd name="T31" fmla="*/ 380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15" name="Freeform 22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5194 w 105"/>
                <a:gd name="T1" fmla="*/ 2123 h 94"/>
                <a:gd name="T2" fmla="*/ 5194 w 105"/>
                <a:gd name="T3" fmla="*/ 4877 h 94"/>
                <a:gd name="T4" fmla="*/ 634 w 105"/>
                <a:gd name="T5" fmla="*/ 4877 h 94"/>
                <a:gd name="T6" fmla="*/ 634 w 105"/>
                <a:gd name="T7" fmla="*/ 4063 h 94"/>
                <a:gd name="T8" fmla="*/ 2739 w 105"/>
                <a:gd name="T9" fmla="*/ 4063 h 94"/>
                <a:gd name="T10" fmla="*/ 860 w 105"/>
                <a:gd name="T11" fmla="*/ 2919 h 94"/>
                <a:gd name="T12" fmla="*/ 0 w 105"/>
                <a:gd name="T13" fmla="*/ 1792 h 94"/>
                <a:gd name="T14" fmla="*/ 692 w 105"/>
                <a:gd name="T15" fmla="*/ 888 h 94"/>
                <a:gd name="T16" fmla="*/ 2130 w 105"/>
                <a:gd name="T17" fmla="*/ 0 h 94"/>
                <a:gd name="T18" fmla="*/ 3244 w 105"/>
                <a:gd name="T19" fmla="*/ 664 h 94"/>
                <a:gd name="T20" fmla="*/ 1788 w 105"/>
                <a:gd name="T21" fmla="*/ 1627 h 94"/>
                <a:gd name="T22" fmla="*/ 1936 w 105"/>
                <a:gd name="T23" fmla="*/ 2220 h 94"/>
                <a:gd name="T24" fmla="*/ 3806 w 105"/>
                <a:gd name="T25" fmla="*/ 3363 h 94"/>
                <a:gd name="T26" fmla="*/ 3806 w 105"/>
                <a:gd name="T27" fmla="*/ 2123 h 94"/>
                <a:gd name="T28" fmla="*/ 5194 w 105"/>
                <a:gd name="T29" fmla="*/ 2123 h 94"/>
                <a:gd name="T30" fmla="*/ 5194 w 105"/>
                <a:gd name="T31" fmla="*/ 212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pic>
        <p:nvPicPr>
          <p:cNvPr id="16390" name="Picture 23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949" y="3576687"/>
            <a:ext cx="7223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Text Box 24"/>
          <p:cNvSpPr txBox="1">
            <a:spLocks noChangeArrowheads="1"/>
          </p:cNvSpPr>
          <p:nvPr/>
        </p:nvSpPr>
        <p:spPr bwMode="auto">
          <a:xfrm>
            <a:off x="2338512" y="3103612"/>
            <a:ext cx="792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Host</a:t>
            </a:r>
          </a:p>
        </p:txBody>
      </p:sp>
      <p:sp>
        <p:nvSpPr>
          <p:cNvPr id="16392" name="Text Box 25"/>
          <p:cNvSpPr txBox="1">
            <a:spLocks noChangeArrowheads="1"/>
          </p:cNvSpPr>
          <p:nvPr/>
        </p:nvSpPr>
        <p:spPr bwMode="auto">
          <a:xfrm>
            <a:off x="5723062" y="3182987"/>
            <a:ext cx="172878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808080"/>
              </a:buClr>
              <a:buSzPct val="90000"/>
              <a:buFont typeface="Monotype Sorts" pitchFamily="2" charset="2"/>
              <a:buNone/>
            </a:pPr>
            <a:r>
              <a:rPr lang="en-US" altLang="zh-CN" sz="2000"/>
              <a:t>Router/Switch</a:t>
            </a:r>
            <a:endParaRPr lang="en-US" altLang="zh-CN"/>
          </a:p>
        </p:txBody>
      </p:sp>
      <p:pic>
        <p:nvPicPr>
          <p:cNvPr id="16393" name="Picture 26" descr="网云_gr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912" y="3398887"/>
            <a:ext cx="1728787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4" name="Text Box 27"/>
          <p:cNvSpPr txBox="1">
            <a:spLocks noChangeArrowheads="1"/>
          </p:cNvSpPr>
          <p:nvPr/>
        </p:nvSpPr>
        <p:spPr bwMode="auto">
          <a:xfrm>
            <a:off x="4140324" y="3786237"/>
            <a:ext cx="792163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808080"/>
              </a:buClr>
              <a:buSzPct val="90000"/>
              <a:buFont typeface="Monotype Sorts" pitchFamily="2" charset="2"/>
              <a:buNone/>
            </a:pPr>
            <a:r>
              <a:rPr lang="en-US" altLang="zh-CN" sz="2000"/>
              <a:t>IP</a:t>
            </a:r>
            <a:r>
              <a:rPr lang="zh-CN" altLang="en-US" sz="2000"/>
              <a:t>网络</a:t>
            </a:r>
            <a:endParaRPr lang="zh-CN" altLang="en-US"/>
          </a:p>
        </p:txBody>
      </p:sp>
      <p:sp>
        <p:nvSpPr>
          <p:cNvPr id="16395" name="Text Box 28"/>
          <p:cNvSpPr txBox="1">
            <a:spLocks noChangeArrowheads="1"/>
          </p:cNvSpPr>
          <p:nvPr/>
        </p:nvSpPr>
        <p:spPr bwMode="auto">
          <a:xfrm>
            <a:off x="2124199" y="4592687"/>
            <a:ext cx="1512888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FTP</a:t>
            </a:r>
            <a:r>
              <a:rPr lang="zh-CN" altLang="en-US"/>
              <a:t>客户端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FTP</a:t>
            </a:r>
            <a:r>
              <a:rPr lang="zh-CN" altLang="en-US"/>
              <a:t>服务器</a:t>
            </a:r>
          </a:p>
        </p:txBody>
      </p:sp>
      <p:sp>
        <p:nvSpPr>
          <p:cNvPr id="16396" name="Text Box 29"/>
          <p:cNvSpPr txBox="1">
            <a:spLocks noChangeArrowheads="1"/>
          </p:cNvSpPr>
          <p:nvPr/>
        </p:nvSpPr>
        <p:spPr bwMode="auto">
          <a:xfrm>
            <a:off x="5796087" y="4665712"/>
            <a:ext cx="1512887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FTP</a:t>
            </a:r>
            <a:r>
              <a:rPr lang="zh-CN" altLang="en-US"/>
              <a:t>服务器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FTP</a:t>
            </a:r>
            <a:r>
              <a:rPr lang="zh-CN" altLang="en-US"/>
              <a:t>客户端</a:t>
            </a:r>
          </a:p>
        </p:txBody>
      </p:sp>
      <p:sp>
        <p:nvSpPr>
          <p:cNvPr id="16397" name="Line 30"/>
          <p:cNvSpPr>
            <a:spLocks noChangeShapeType="1"/>
          </p:cNvSpPr>
          <p:nvPr/>
        </p:nvSpPr>
        <p:spPr bwMode="auto">
          <a:xfrm>
            <a:off x="3348162" y="4808587"/>
            <a:ext cx="2519362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8" name="Line 31"/>
          <p:cNvSpPr>
            <a:spLocks noChangeShapeType="1"/>
          </p:cNvSpPr>
          <p:nvPr/>
        </p:nvSpPr>
        <p:spPr bwMode="auto">
          <a:xfrm>
            <a:off x="3348162" y="5195937"/>
            <a:ext cx="2519362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标题 1">
            <a:extLst>
              <a:ext uri="{FF2B5EF4-FFF2-40B4-BE49-F238E27FC236}">
                <a16:creationId xmlns:a16="http://schemas.microsoft.com/office/drawing/2014/main" id="{CE10637E-5A5E-4FA6-B992-5BE72DCB4D65}"/>
              </a:ext>
            </a:extLst>
          </p:cNvPr>
          <p:cNvSpPr txBox="1">
            <a:spLocks/>
          </p:cNvSpPr>
          <p:nvPr/>
        </p:nvSpPr>
        <p:spPr bwMode="auto">
          <a:xfrm>
            <a:off x="401163" y="1052736"/>
            <a:ext cx="786956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2400" b="1" u="none" kern="1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>
                <a:solidFill>
                  <a:srgbClr val="C00000"/>
                </a:solidFill>
              </a:rPr>
              <a:t>2</a:t>
            </a:r>
            <a:r>
              <a:rPr lang="zh-CN" altLang="en-US">
                <a:solidFill>
                  <a:srgbClr val="C00000"/>
                </a:solidFill>
              </a:rPr>
              <a:t>、使用</a:t>
            </a:r>
            <a:r>
              <a:rPr lang="en-US" altLang="zh-CN">
                <a:solidFill>
                  <a:srgbClr val="C00000"/>
                </a:solidFill>
              </a:rPr>
              <a:t>FTP</a:t>
            </a:r>
            <a:r>
              <a:rPr lang="zh-CN" altLang="en-US">
                <a:solidFill>
                  <a:srgbClr val="C00000"/>
                </a:solidFill>
              </a:rPr>
              <a:t>传输文件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配置设备的</a:t>
            </a:r>
            <a:r>
              <a:rPr lang="en-US" altLang="zh-CN"/>
              <a:t>FTP</a:t>
            </a:r>
            <a:r>
              <a:rPr lang="zh-CN" altLang="en-US"/>
              <a:t>服务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702024"/>
            <a:ext cx="7343775" cy="4754562"/>
          </a:xfrm>
        </p:spPr>
        <p:txBody>
          <a:bodyPr/>
          <a:lstStyle/>
          <a:p>
            <a:pPr eaLnBrk="1" hangingPunct="1"/>
            <a:r>
              <a:rPr lang="zh-CN" altLang="en-US"/>
              <a:t>使能</a:t>
            </a:r>
            <a:r>
              <a:rPr lang="en-US" altLang="zh-CN"/>
              <a:t>FTP</a:t>
            </a:r>
            <a:r>
              <a:rPr lang="zh-CN" altLang="en-US"/>
              <a:t>服务器功能 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创建用户 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设置服务类型及登录密码</a:t>
            </a:r>
          </a:p>
          <a:p>
            <a:pPr eaLnBrk="1" hangingPunct="1"/>
            <a:endParaRPr lang="en-US" altLang="zh-CN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971476" y="2205041"/>
            <a:ext cx="7561262" cy="4000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 b="1"/>
              <a:t>[H3C] ftp server enable</a:t>
            </a:r>
          </a:p>
        </p:txBody>
      </p:sp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979156" y="4472211"/>
            <a:ext cx="7561262" cy="708025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 b="1"/>
              <a:t>[H3C-luser-manage-xxx] service-type ftp</a:t>
            </a:r>
            <a:r>
              <a:rPr kumimoji="1" lang="en-US" altLang="zh-CN" sz="2000"/>
              <a:t> </a:t>
            </a:r>
          </a:p>
          <a:p>
            <a:pPr eaLnBrk="1" hangingPunct="1"/>
            <a:r>
              <a:rPr kumimoji="1" lang="en-US" altLang="zh-CN" sz="2000" b="1"/>
              <a:t>[H3C-luser-manage-xxx] password { hash | simple } </a:t>
            </a:r>
            <a:r>
              <a:rPr kumimoji="1" lang="en-US" altLang="zh-CN" sz="2000" i="1"/>
              <a:t>password</a:t>
            </a:r>
            <a:r>
              <a:rPr kumimoji="1" lang="en-US" altLang="zh-CN" sz="2000"/>
              <a:t> </a:t>
            </a:r>
          </a:p>
        </p:txBody>
      </p:sp>
      <p:sp>
        <p:nvSpPr>
          <p:cNvPr id="17414" name="Text Box 7"/>
          <p:cNvSpPr txBox="1">
            <a:spLocks noChangeArrowheads="1"/>
          </p:cNvSpPr>
          <p:nvPr/>
        </p:nvSpPr>
        <p:spPr bwMode="auto">
          <a:xfrm>
            <a:off x="969220" y="3338626"/>
            <a:ext cx="7561262" cy="400050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 b="1"/>
              <a:t>[H3C] local-user </a:t>
            </a:r>
            <a:r>
              <a:rPr kumimoji="1" lang="en-US" altLang="zh-CN" sz="2000" i="1"/>
              <a:t>username</a:t>
            </a:r>
            <a:r>
              <a:rPr kumimoji="1" lang="en-US" altLang="zh-CN" sz="2000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467544" y="1916832"/>
            <a:ext cx="6624637" cy="3970337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FTP</a:t>
            </a:r>
            <a:r>
              <a:rPr lang="zh-CN" altLang="en-US"/>
              <a:t>操作示例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73906" y="2061294"/>
            <a:ext cx="6877050" cy="418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400">
                <a:latin typeface="Courier" pitchFamily="49" charset="0"/>
              </a:rPr>
              <a:t>Microsoft Windows [</a:t>
            </a:r>
            <a:r>
              <a:rPr kumimoji="1" lang="zh-CN" altLang="en-US" sz="1400">
                <a:latin typeface="Courier" pitchFamily="49" charset="0"/>
              </a:rPr>
              <a:t>版本 </a:t>
            </a:r>
            <a:r>
              <a:rPr kumimoji="1" lang="en-US" altLang="zh-CN" sz="1400">
                <a:latin typeface="Courier" pitchFamily="49" charset="0"/>
              </a:rPr>
              <a:t>6.1.7600]</a:t>
            </a:r>
          </a:p>
          <a:p>
            <a:pPr eaLnBrk="1" hangingPunct="1"/>
            <a:r>
              <a:rPr kumimoji="1" lang="zh-CN" altLang="en-US" sz="1400">
                <a:latin typeface="Courier" pitchFamily="49" charset="0"/>
              </a:rPr>
              <a:t>版权所有 </a:t>
            </a:r>
            <a:r>
              <a:rPr kumimoji="1" lang="en-US" altLang="zh-CN" sz="1400">
                <a:latin typeface="Courier" pitchFamily="49" charset="0"/>
              </a:rPr>
              <a:t>(c) 2009 Microsoft Corporation</a:t>
            </a:r>
            <a:r>
              <a:rPr kumimoji="1" lang="zh-CN" altLang="en-US" sz="1400">
                <a:latin typeface="Courier" pitchFamily="49" charset="0"/>
              </a:rPr>
              <a:t>。保留所有权利。</a:t>
            </a:r>
          </a:p>
          <a:p>
            <a:pPr eaLnBrk="1" hangingPunct="1"/>
            <a:endParaRPr kumimoji="1" lang="zh-CN" altLang="en-US" sz="1400">
              <a:latin typeface="Courier" pitchFamily="49" charset="0"/>
            </a:endParaRPr>
          </a:p>
          <a:p>
            <a:pPr eaLnBrk="1" hangingPunct="1"/>
            <a:r>
              <a:rPr kumimoji="1" lang="en-US" altLang="zh-CN" sz="1400">
                <a:latin typeface="Courier" pitchFamily="49" charset="0"/>
              </a:rPr>
              <a:t>C:</a:t>
            </a:r>
            <a:r>
              <a:rPr kumimoji="1" lang="en-US" altLang="zh-CN" sz="1400">
                <a:latin typeface="宋体" pitchFamily="2" charset="-122"/>
              </a:rPr>
              <a:t>\</a:t>
            </a:r>
            <a:r>
              <a:rPr kumimoji="1" lang="en-US" altLang="zh-CN" sz="1400">
                <a:latin typeface="Courier" pitchFamily="49" charset="0"/>
              </a:rPr>
              <a:t>Users</a:t>
            </a:r>
            <a:r>
              <a:rPr kumimoji="1" lang="en-US" altLang="zh-CN" sz="1400">
                <a:latin typeface="宋体" pitchFamily="2" charset="-122"/>
              </a:rPr>
              <a:t>\</a:t>
            </a:r>
            <a:r>
              <a:rPr kumimoji="1" lang="en-US" altLang="zh-CN" sz="1400">
                <a:latin typeface="Courier" pitchFamily="49" charset="0"/>
              </a:rPr>
              <a:t>Chen&gt;ftp 192.168.0.1</a:t>
            </a:r>
          </a:p>
          <a:p>
            <a:pPr eaLnBrk="1" hangingPunct="1"/>
            <a:r>
              <a:rPr kumimoji="1" lang="zh-CN" altLang="en-US" sz="1400">
                <a:latin typeface="Courier" pitchFamily="49" charset="0"/>
              </a:rPr>
              <a:t>连接到 </a:t>
            </a:r>
            <a:r>
              <a:rPr kumimoji="1" lang="en-US" altLang="zh-CN" sz="1400">
                <a:latin typeface="Courier" pitchFamily="49" charset="0"/>
              </a:rPr>
              <a:t>192.168.0.1</a:t>
            </a:r>
            <a:r>
              <a:rPr kumimoji="1" lang="zh-CN" altLang="en-US" sz="1400">
                <a:latin typeface="Courier" pitchFamily="49" charset="0"/>
              </a:rPr>
              <a:t>。</a:t>
            </a:r>
          </a:p>
          <a:p>
            <a:pPr eaLnBrk="1" hangingPunct="1"/>
            <a:r>
              <a:rPr kumimoji="1" lang="en-US" altLang="zh-CN" sz="1400">
                <a:latin typeface="Courier" pitchFamily="49" charset="0"/>
              </a:rPr>
              <a:t>220 FTP service ready.</a:t>
            </a:r>
          </a:p>
          <a:p>
            <a:pPr eaLnBrk="1" hangingPunct="1"/>
            <a:r>
              <a:rPr kumimoji="1" lang="zh-CN" altLang="en-US" sz="1400">
                <a:latin typeface="Courier" pitchFamily="49" charset="0"/>
              </a:rPr>
              <a:t>用户</a:t>
            </a:r>
            <a:r>
              <a:rPr kumimoji="1" lang="en-US" altLang="zh-CN" sz="1400">
                <a:latin typeface="Courier" pitchFamily="49" charset="0"/>
              </a:rPr>
              <a:t>(192.168.0.1:(none)): h3c</a:t>
            </a:r>
          </a:p>
          <a:p>
            <a:pPr eaLnBrk="1" hangingPunct="1"/>
            <a:r>
              <a:rPr kumimoji="1" lang="en-US" altLang="zh-CN" sz="1400">
                <a:latin typeface="Courier" pitchFamily="49" charset="0"/>
              </a:rPr>
              <a:t>331 Password required for h3c.</a:t>
            </a:r>
          </a:p>
          <a:p>
            <a:pPr eaLnBrk="1" hangingPunct="1"/>
            <a:r>
              <a:rPr kumimoji="1" lang="zh-CN" altLang="en-US" sz="1400">
                <a:latin typeface="Courier" pitchFamily="49" charset="0"/>
              </a:rPr>
              <a:t>密码</a:t>
            </a:r>
            <a:r>
              <a:rPr kumimoji="1" lang="en-US" altLang="zh-CN" sz="1400">
                <a:latin typeface="Courier" pitchFamily="49" charset="0"/>
              </a:rPr>
              <a:t>:</a:t>
            </a:r>
          </a:p>
          <a:p>
            <a:pPr eaLnBrk="1" hangingPunct="1"/>
            <a:r>
              <a:rPr kumimoji="1" lang="en-US" altLang="zh-CN" sz="1400">
                <a:latin typeface="Courier" pitchFamily="49" charset="0"/>
              </a:rPr>
              <a:t>230 User logged in.</a:t>
            </a:r>
          </a:p>
          <a:p>
            <a:pPr eaLnBrk="1" hangingPunct="1"/>
            <a:r>
              <a:rPr kumimoji="1" lang="en-US" altLang="zh-CN" sz="1400">
                <a:latin typeface="Courier" pitchFamily="49" charset="0"/>
              </a:rPr>
              <a:t>ftp&gt; get msr36-cmw710-security-r0105p06.bin</a:t>
            </a:r>
          </a:p>
          <a:p>
            <a:pPr eaLnBrk="1" hangingPunct="1"/>
            <a:r>
              <a:rPr kumimoji="1" lang="en-US" altLang="zh-CN" sz="1400">
                <a:latin typeface="Courier" pitchFamily="49" charset="0"/>
              </a:rPr>
              <a:t>200 PORT command successful</a:t>
            </a:r>
          </a:p>
          <a:p>
            <a:pPr eaLnBrk="1" hangingPunct="1"/>
            <a:r>
              <a:rPr kumimoji="1" lang="en-US" altLang="zh-CN" sz="1400">
                <a:latin typeface="Courier" pitchFamily="49" charset="0"/>
              </a:rPr>
              <a:t>150-Connecting to port 50871</a:t>
            </a:r>
          </a:p>
          <a:p>
            <a:pPr eaLnBrk="1" hangingPunct="1"/>
            <a:r>
              <a:rPr kumimoji="1" lang="en-US" altLang="zh-CN" sz="1400">
                <a:latin typeface="Courier" pitchFamily="49" charset="0"/>
              </a:rPr>
              <a:t>150 10.0 kbytes to download</a:t>
            </a:r>
          </a:p>
          <a:p>
            <a:pPr eaLnBrk="1" hangingPunct="1"/>
            <a:r>
              <a:rPr kumimoji="1" lang="en-US" altLang="zh-CN" sz="1400">
                <a:latin typeface="Courier" pitchFamily="49" charset="0"/>
              </a:rPr>
              <a:t>226 File successfully transferred</a:t>
            </a:r>
          </a:p>
          <a:p>
            <a:pPr eaLnBrk="1" hangingPunct="1"/>
            <a:r>
              <a:rPr kumimoji="1" lang="en-US" altLang="zh-CN" sz="1400">
                <a:latin typeface="Courier" pitchFamily="49" charset="0"/>
              </a:rPr>
              <a:t>ftp: </a:t>
            </a:r>
            <a:r>
              <a:rPr kumimoji="1" lang="zh-CN" altLang="en-US" sz="1400">
                <a:latin typeface="Courier" pitchFamily="49" charset="0"/>
              </a:rPr>
              <a:t>收到 </a:t>
            </a:r>
            <a:r>
              <a:rPr kumimoji="1" lang="en-US" altLang="zh-CN" sz="1400">
                <a:latin typeface="Courier" pitchFamily="49" charset="0"/>
              </a:rPr>
              <a:t>10279 </a:t>
            </a:r>
            <a:r>
              <a:rPr kumimoji="1" lang="zh-CN" altLang="en-US" sz="1400">
                <a:latin typeface="Courier" pitchFamily="49" charset="0"/>
              </a:rPr>
              <a:t>字节，用时 </a:t>
            </a:r>
            <a:r>
              <a:rPr kumimoji="1" lang="en-US" altLang="zh-CN" sz="1400">
                <a:latin typeface="Courier" pitchFamily="49" charset="0"/>
              </a:rPr>
              <a:t>0.03</a:t>
            </a:r>
            <a:r>
              <a:rPr kumimoji="1" lang="zh-CN" altLang="en-US" sz="1400">
                <a:latin typeface="Courier" pitchFamily="49" charset="0"/>
              </a:rPr>
              <a:t>秒 </a:t>
            </a:r>
            <a:r>
              <a:rPr kumimoji="1" lang="en-US" altLang="zh-CN" sz="1400">
                <a:latin typeface="Courier" pitchFamily="49" charset="0"/>
              </a:rPr>
              <a:t>411.16</a:t>
            </a:r>
            <a:r>
              <a:rPr kumimoji="1" lang="zh-CN" altLang="en-US" sz="1400">
                <a:latin typeface="Courier" pitchFamily="49" charset="0"/>
              </a:rPr>
              <a:t>千字节</a:t>
            </a:r>
            <a:r>
              <a:rPr kumimoji="1" lang="en-US" altLang="zh-CN" sz="1400">
                <a:latin typeface="Courier" pitchFamily="49" charset="0"/>
              </a:rPr>
              <a:t>/</a:t>
            </a:r>
            <a:r>
              <a:rPr kumimoji="1" lang="zh-CN" altLang="en-US" sz="1400">
                <a:latin typeface="Courier" pitchFamily="49" charset="0"/>
              </a:rPr>
              <a:t>秒。</a:t>
            </a:r>
          </a:p>
          <a:p>
            <a:pPr eaLnBrk="1" hangingPunct="1"/>
            <a:r>
              <a:rPr kumimoji="1" lang="en-US" altLang="zh-CN" sz="1400">
                <a:latin typeface="Courier" pitchFamily="49" charset="0"/>
              </a:rPr>
              <a:t>ftp&gt;</a:t>
            </a:r>
          </a:p>
          <a:p>
            <a:pPr eaLnBrk="1" hangingPunct="1"/>
            <a:endParaRPr kumimoji="1" lang="en-US" altLang="zh-CN" sz="1400">
              <a:latin typeface="Courier" pitchFamily="49" charset="0"/>
            </a:endParaRPr>
          </a:p>
          <a:p>
            <a:pPr eaLnBrk="1" hangingPunct="1"/>
            <a:endParaRPr kumimoji="1" lang="en-US" altLang="zh-CN" sz="1400">
              <a:latin typeface="Courier" pitchFamily="49" charset="0"/>
            </a:endParaRPr>
          </a:p>
        </p:txBody>
      </p:sp>
      <p:sp>
        <p:nvSpPr>
          <p:cNvPr id="18437" name="Line 8"/>
          <p:cNvSpPr>
            <a:spLocks noChangeShapeType="1"/>
          </p:cNvSpPr>
          <p:nvPr/>
        </p:nvSpPr>
        <p:spPr bwMode="auto">
          <a:xfrm flipH="1">
            <a:off x="3975919" y="2864569"/>
            <a:ext cx="25193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8" name="Text Box 9"/>
          <p:cNvSpPr txBox="1">
            <a:spLocks noChangeArrowheads="1"/>
          </p:cNvSpPr>
          <p:nvPr/>
        </p:nvSpPr>
        <p:spPr bwMode="auto">
          <a:xfrm>
            <a:off x="7142783" y="2685182"/>
            <a:ext cx="17287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细黑" pitchFamily="2" charset="-122"/>
              </a:rPr>
              <a:t>启用</a:t>
            </a:r>
            <a:r>
              <a:rPr lang="en-US" altLang="zh-CN">
                <a:ea typeface="华文细黑" pitchFamily="2" charset="-122"/>
              </a:rPr>
              <a:t>FTP</a:t>
            </a:r>
            <a:r>
              <a:rPr lang="zh-CN" altLang="en-US">
                <a:ea typeface="华文细黑" pitchFamily="2" charset="-122"/>
              </a:rPr>
              <a:t>服务</a:t>
            </a:r>
          </a:p>
        </p:txBody>
      </p:sp>
      <p:sp>
        <p:nvSpPr>
          <p:cNvPr id="18439" name="Text Box 9"/>
          <p:cNvSpPr txBox="1">
            <a:spLocks noChangeArrowheads="1"/>
          </p:cNvSpPr>
          <p:nvPr/>
        </p:nvSpPr>
        <p:spPr bwMode="auto">
          <a:xfrm>
            <a:off x="7214220" y="3150319"/>
            <a:ext cx="12144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细黑" pitchFamily="2" charset="-122"/>
              </a:rPr>
              <a:t>输入用户名和密码</a:t>
            </a:r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 flipH="1">
            <a:off x="3994969" y="3436069"/>
            <a:ext cx="25193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7142783" y="4021857"/>
            <a:ext cx="14287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细黑" pitchFamily="2" charset="-122"/>
              </a:rPr>
              <a:t>登陆后可执行上传</a:t>
            </a:r>
            <a:r>
              <a:rPr lang="en-US" altLang="zh-CN">
                <a:ea typeface="华文细黑" pitchFamily="2" charset="-122"/>
              </a:rPr>
              <a:t>/</a:t>
            </a:r>
            <a:r>
              <a:rPr lang="zh-CN" altLang="en-US">
                <a:ea typeface="华文细黑" pitchFamily="2" charset="-122"/>
              </a:rPr>
              <a:t>下载文件的操作</a:t>
            </a:r>
          </a:p>
        </p:txBody>
      </p:sp>
      <p:sp>
        <p:nvSpPr>
          <p:cNvPr id="18442" name="Line 8"/>
          <p:cNvSpPr>
            <a:spLocks noChangeShapeType="1"/>
          </p:cNvSpPr>
          <p:nvPr/>
        </p:nvSpPr>
        <p:spPr bwMode="auto">
          <a:xfrm flipH="1">
            <a:off x="5423719" y="4293319"/>
            <a:ext cx="1079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用</a:t>
            </a:r>
            <a:r>
              <a:rPr lang="en-US" altLang="zh-CN"/>
              <a:t>TFTP</a:t>
            </a:r>
            <a:r>
              <a:rPr lang="zh-CN" altLang="en-US"/>
              <a:t>传输文件的工作方式</a:t>
            </a:r>
          </a:p>
        </p:txBody>
      </p:sp>
      <p:sp>
        <p:nvSpPr>
          <p:cNvPr id="19459" name="Line 3"/>
          <p:cNvSpPr>
            <a:spLocks noChangeShapeType="1"/>
          </p:cNvSpPr>
          <p:nvPr/>
        </p:nvSpPr>
        <p:spPr bwMode="auto">
          <a:xfrm>
            <a:off x="2844180" y="3394869"/>
            <a:ext cx="8651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4928567" y="3434556"/>
            <a:ext cx="8651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9461" name="Group 5"/>
          <p:cNvGrpSpPr>
            <a:grpSpLocks noChangeAspect="1"/>
          </p:cNvGrpSpPr>
          <p:nvPr/>
        </p:nvGrpSpPr>
        <p:grpSpPr bwMode="auto">
          <a:xfrm>
            <a:off x="5719142" y="3139281"/>
            <a:ext cx="958850" cy="668338"/>
            <a:chOff x="3541" y="1317"/>
            <a:chExt cx="747" cy="546"/>
          </a:xfrm>
        </p:grpSpPr>
        <p:sp>
          <p:nvSpPr>
            <p:cNvPr id="19470" name="AutoShape 6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1" name="Freeform 7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17918 w 416"/>
                <a:gd name="T1" fmla="*/ 4250 h 207"/>
                <a:gd name="T2" fmla="*/ 3118 w 416"/>
                <a:gd name="T3" fmla="*/ 4250 h 207"/>
                <a:gd name="T4" fmla="*/ 55 w 416"/>
                <a:gd name="T5" fmla="*/ 56 h 207"/>
                <a:gd name="T6" fmla="*/ 0 w 416"/>
                <a:gd name="T7" fmla="*/ 56 h 207"/>
                <a:gd name="T8" fmla="*/ 0 w 416"/>
                <a:gd name="T9" fmla="*/ 4053 h 207"/>
                <a:gd name="T10" fmla="*/ 55 w 416"/>
                <a:gd name="T11" fmla="*/ 4053 h 207"/>
                <a:gd name="T12" fmla="*/ 3118 w 416"/>
                <a:gd name="T13" fmla="*/ 8076 h 207"/>
                <a:gd name="T14" fmla="*/ 17918 w 416"/>
                <a:gd name="T15" fmla="*/ 8076 h 207"/>
                <a:gd name="T16" fmla="*/ 20945 w 416"/>
                <a:gd name="T17" fmla="*/ 4053 h 207"/>
                <a:gd name="T18" fmla="*/ 20945 w 416"/>
                <a:gd name="T19" fmla="*/ 4053 h 207"/>
                <a:gd name="T20" fmla="*/ 20945 w 416"/>
                <a:gd name="T21" fmla="*/ 0 h 207"/>
                <a:gd name="T22" fmla="*/ 17918 w 416"/>
                <a:gd name="T23" fmla="*/ 4250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72" name="Freeform 8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19111 w 457"/>
                <a:gd name="T1" fmla="*/ 2415 h 264"/>
                <a:gd name="T2" fmla="*/ 19174 w 457"/>
                <a:gd name="T3" fmla="*/ 11155 h 264"/>
                <a:gd name="T4" fmla="*/ 4176 w 457"/>
                <a:gd name="T5" fmla="*/ 11155 h 264"/>
                <a:gd name="T6" fmla="*/ 4117 w 457"/>
                <a:gd name="T7" fmla="*/ 2415 h 264"/>
                <a:gd name="T8" fmla="*/ 19111 w 457"/>
                <a:gd name="T9" fmla="*/ 2415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73" name="Freeform 9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327 w 24"/>
                <a:gd name="T1" fmla="*/ 226 h 33"/>
                <a:gd name="T2" fmla="*/ 327 w 24"/>
                <a:gd name="T3" fmla="*/ 601 h 33"/>
                <a:gd name="T4" fmla="*/ 476 w 24"/>
                <a:gd name="T5" fmla="*/ 601 h 33"/>
                <a:gd name="T6" fmla="*/ 622 w 24"/>
                <a:gd name="T7" fmla="*/ 583 h 33"/>
                <a:gd name="T8" fmla="*/ 679 w 24"/>
                <a:gd name="T9" fmla="*/ 446 h 33"/>
                <a:gd name="T10" fmla="*/ 476 w 24"/>
                <a:gd name="T11" fmla="*/ 226 h 33"/>
                <a:gd name="T12" fmla="*/ 327 w 24"/>
                <a:gd name="T13" fmla="*/ 226 h 33"/>
                <a:gd name="T14" fmla="*/ 0 w 24"/>
                <a:gd name="T15" fmla="*/ 1463 h 33"/>
                <a:gd name="T16" fmla="*/ 0 w 24"/>
                <a:gd name="T17" fmla="*/ 0 h 33"/>
                <a:gd name="T18" fmla="*/ 613 w 24"/>
                <a:gd name="T19" fmla="*/ 0 h 33"/>
                <a:gd name="T20" fmla="*/ 921 w 24"/>
                <a:gd name="T21" fmla="*/ 88 h 33"/>
                <a:gd name="T22" fmla="*/ 1090 w 24"/>
                <a:gd name="T23" fmla="*/ 363 h 33"/>
                <a:gd name="T24" fmla="*/ 713 w 24"/>
                <a:gd name="T25" fmla="*/ 737 h 33"/>
                <a:gd name="T26" fmla="*/ 713 w 24"/>
                <a:gd name="T27" fmla="*/ 737 h 33"/>
                <a:gd name="T28" fmla="*/ 921 w 24"/>
                <a:gd name="T29" fmla="*/ 854 h 33"/>
                <a:gd name="T30" fmla="*/ 996 w 24"/>
                <a:gd name="T31" fmla="*/ 965 h 33"/>
                <a:gd name="T32" fmla="*/ 1159 w 24"/>
                <a:gd name="T33" fmla="*/ 1463 h 33"/>
                <a:gd name="T34" fmla="*/ 713 w 24"/>
                <a:gd name="T35" fmla="*/ 1463 h 33"/>
                <a:gd name="T36" fmla="*/ 622 w 24"/>
                <a:gd name="T37" fmla="*/ 1078 h 33"/>
                <a:gd name="T38" fmla="*/ 531 w 24"/>
                <a:gd name="T39" fmla="*/ 877 h 33"/>
                <a:gd name="T40" fmla="*/ 327 w 24"/>
                <a:gd name="T41" fmla="*/ 877 h 33"/>
                <a:gd name="T42" fmla="*/ 327 w 24"/>
                <a:gd name="T43" fmla="*/ 1463 h 33"/>
                <a:gd name="T44" fmla="*/ 0 w 24"/>
                <a:gd name="T45" fmla="*/ 146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74" name="Freeform 10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378 w 29"/>
                <a:gd name="T1" fmla="*/ 860 h 35"/>
                <a:gd name="T2" fmla="*/ 668 w 29"/>
                <a:gd name="T3" fmla="*/ 1435 h 35"/>
                <a:gd name="T4" fmla="*/ 938 w 29"/>
                <a:gd name="T5" fmla="*/ 860 h 35"/>
                <a:gd name="T6" fmla="*/ 668 w 29"/>
                <a:gd name="T7" fmla="*/ 295 h 35"/>
                <a:gd name="T8" fmla="*/ 378 w 29"/>
                <a:gd name="T9" fmla="*/ 860 h 35"/>
                <a:gd name="T10" fmla="*/ 0 w 29"/>
                <a:gd name="T11" fmla="*/ 860 h 35"/>
                <a:gd name="T12" fmla="*/ 144 w 29"/>
                <a:gd name="T13" fmla="*/ 239 h 35"/>
                <a:gd name="T14" fmla="*/ 668 w 29"/>
                <a:gd name="T15" fmla="*/ 0 h 35"/>
                <a:gd name="T16" fmla="*/ 1193 w 29"/>
                <a:gd name="T17" fmla="*/ 239 h 35"/>
                <a:gd name="T18" fmla="*/ 1374 w 29"/>
                <a:gd name="T19" fmla="*/ 860 h 35"/>
                <a:gd name="T20" fmla="*/ 1193 w 29"/>
                <a:gd name="T21" fmla="*/ 1490 h 35"/>
                <a:gd name="T22" fmla="*/ 668 w 29"/>
                <a:gd name="T23" fmla="*/ 1731 h 35"/>
                <a:gd name="T24" fmla="*/ 144 w 29"/>
                <a:gd name="T25" fmla="*/ 1435 h 35"/>
                <a:gd name="T26" fmla="*/ 0 w 29"/>
                <a:gd name="T27" fmla="*/ 860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75" name="Freeform 11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987 h 34"/>
                <a:gd name="T2" fmla="*/ 0 w 24"/>
                <a:gd name="T3" fmla="*/ 0 h 34"/>
                <a:gd name="T4" fmla="*/ 327 w 24"/>
                <a:gd name="T5" fmla="*/ 0 h 34"/>
                <a:gd name="T6" fmla="*/ 327 w 24"/>
                <a:gd name="T7" fmla="*/ 1042 h 34"/>
                <a:gd name="T8" fmla="*/ 613 w 24"/>
                <a:gd name="T9" fmla="*/ 1309 h 34"/>
                <a:gd name="T10" fmla="*/ 773 w 24"/>
                <a:gd name="T11" fmla="*/ 1042 h 34"/>
                <a:gd name="T12" fmla="*/ 773 w 24"/>
                <a:gd name="T13" fmla="*/ 0 h 34"/>
                <a:gd name="T14" fmla="*/ 1159 w 24"/>
                <a:gd name="T15" fmla="*/ 0 h 34"/>
                <a:gd name="T16" fmla="*/ 1159 w 24"/>
                <a:gd name="T17" fmla="*/ 987 h 34"/>
                <a:gd name="T18" fmla="*/ 1011 w 24"/>
                <a:gd name="T19" fmla="*/ 1419 h 34"/>
                <a:gd name="T20" fmla="*/ 613 w 24"/>
                <a:gd name="T21" fmla="*/ 1597 h 34"/>
                <a:gd name="T22" fmla="*/ 145 w 24"/>
                <a:gd name="T23" fmla="*/ 1419 h 34"/>
                <a:gd name="T24" fmla="*/ 0 w 24"/>
                <a:gd name="T25" fmla="*/ 987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76" name="Freeform 12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77" name="Freeform 13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78" name="Freeform 14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383 w 24"/>
                <a:gd name="T1" fmla="*/ 226 h 33"/>
                <a:gd name="T2" fmla="*/ 383 w 24"/>
                <a:gd name="T3" fmla="*/ 601 h 33"/>
                <a:gd name="T4" fmla="*/ 476 w 24"/>
                <a:gd name="T5" fmla="*/ 601 h 33"/>
                <a:gd name="T6" fmla="*/ 622 w 24"/>
                <a:gd name="T7" fmla="*/ 583 h 33"/>
                <a:gd name="T8" fmla="*/ 713 w 24"/>
                <a:gd name="T9" fmla="*/ 446 h 33"/>
                <a:gd name="T10" fmla="*/ 476 w 24"/>
                <a:gd name="T11" fmla="*/ 226 h 33"/>
                <a:gd name="T12" fmla="*/ 383 w 24"/>
                <a:gd name="T13" fmla="*/ 226 h 33"/>
                <a:gd name="T14" fmla="*/ 0 w 24"/>
                <a:gd name="T15" fmla="*/ 1463 h 33"/>
                <a:gd name="T16" fmla="*/ 0 w 24"/>
                <a:gd name="T17" fmla="*/ 0 h 33"/>
                <a:gd name="T18" fmla="*/ 613 w 24"/>
                <a:gd name="T19" fmla="*/ 0 h 33"/>
                <a:gd name="T20" fmla="*/ 996 w 24"/>
                <a:gd name="T21" fmla="*/ 88 h 33"/>
                <a:gd name="T22" fmla="*/ 1103 w 24"/>
                <a:gd name="T23" fmla="*/ 363 h 33"/>
                <a:gd name="T24" fmla="*/ 773 w 24"/>
                <a:gd name="T25" fmla="*/ 737 h 33"/>
                <a:gd name="T26" fmla="*/ 773 w 24"/>
                <a:gd name="T27" fmla="*/ 737 h 33"/>
                <a:gd name="T28" fmla="*/ 921 w 24"/>
                <a:gd name="T29" fmla="*/ 854 h 33"/>
                <a:gd name="T30" fmla="*/ 1011 w 24"/>
                <a:gd name="T31" fmla="*/ 965 h 33"/>
                <a:gd name="T32" fmla="*/ 1159 w 24"/>
                <a:gd name="T33" fmla="*/ 1463 h 33"/>
                <a:gd name="T34" fmla="*/ 773 w 24"/>
                <a:gd name="T35" fmla="*/ 1463 h 33"/>
                <a:gd name="T36" fmla="*/ 622 w 24"/>
                <a:gd name="T37" fmla="*/ 1078 h 33"/>
                <a:gd name="T38" fmla="*/ 531 w 24"/>
                <a:gd name="T39" fmla="*/ 877 h 33"/>
                <a:gd name="T40" fmla="*/ 383 w 24"/>
                <a:gd name="T41" fmla="*/ 877 h 33"/>
                <a:gd name="T42" fmla="*/ 383 w 24"/>
                <a:gd name="T43" fmla="*/ 1463 h 33"/>
                <a:gd name="T44" fmla="*/ 0 w 24"/>
                <a:gd name="T45" fmla="*/ 146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79" name="Freeform 15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1533 w 162"/>
                <a:gd name="T1" fmla="*/ 2697 h 60"/>
                <a:gd name="T2" fmla="*/ 1474 w 162"/>
                <a:gd name="T3" fmla="*/ 2641 h 60"/>
                <a:gd name="T4" fmla="*/ 0 w 162"/>
                <a:gd name="T5" fmla="*/ 1766 h 60"/>
                <a:gd name="T6" fmla="*/ 1137 w 162"/>
                <a:gd name="T7" fmla="*/ 1116 h 60"/>
                <a:gd name="T8" fmla="*/ 2657 w 162"/>
                <a:gd name="T9" fmla="*/ 2014 h 60"/>
                <a:gd name="T10" fmla="*/ 3795 w 162"/>
                <a:gd name="T11" fmla="*/ 1921 h 60"/>
                <a:gd name="T12" fmla="*/ 5729 w 162"/>
                <a:gd name="T13" fmla="*/ 805 h 60"/>
                <a:gd name="T14" fmla="*/ 3607 w 162"/>
                <a:gd name="T15" fmla="*/ 805 h 60"/>
                <a:gd name="T16" fmla="*/ 3607 w 162"/>
                <a:gd name="T17" fmla="*/ 0 h 60"/>
                <a:gd name="T18" fmla="*/ 8290 w 162"/>
                <a:gd name="T19" fmla="*/ 0 h 60"/>
                <a:gd name="T20" fmla="*/ 8290 w 162"/>
                <a:gd name="T21" fmla="*/ 2697 h 60"/>
                <a:gd name="T22" fmla="*/ 6928 w 162"/>
                <a:gd name="T23" fmla="*/ 2697 h 60"/>
                <a:gd name="T24" fmla="*/ 6869 w 162"/>
                <a:gd name="T25" fmla="*/ 1465 h 60"/>
                <a:gd name="T26" fmla="*/ 4978 w 162"/>
                <a:gd name="T27" fmla="*/ 2586 h 60"/>
                <a:gd name="T28" fmla="*/ 3072 w 162"/>
                <a:gd name="T29" fmla="*/ 3033 h 60"/>
                <a:gd name="T30" fmla="*/ 1533 w 162"/>
                <a:gd name="T31" fmla="*/ 2697 h 60"/>
                <a:gd name="T32" fmla="*/ 1533 w 162"/>
                <a:gd name="T33" fmla="*/ 2697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80" name="Freeform 16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1936 w 105"/>
                <a:gd name="T1" fmla="*/ 4081 h 93"/>
                <a:gd name="T2" fmla="*/ 3389 w 105"/>
                <a:gd name="T3" fmla="*/ 3205 h 93"/>
                <a:gd name="T4" fmla="*/ 3244 w 105"/>
                <a:gd name="T5" fmla="*/ 2553 h 93"/>
                <a:gd name="T6" fmla="*/ 1401 w 105"/>
                <a:gd name="T7" fmla="*/ 1473 h 93"/>
                <a:gd name="T8" fmla="*/ 1401 w 105"/>
                <a:gd name="T9" fmla="*/ 2703 h 93"/>
                <a:gd name="T10" fmla="*/ 0 w 105"/>
                <a:gd name="T11" fmla="*/ 2703 h 93"/>
                <a:gd name="T12" fmla="*/ 0 w 105"/>
                <a:gd name="T13" fmla="*/ 0 h 93"/>
                <a:gd name="T14" fmla="*/ 4553 w 105"/>
                <a:gd name="T15" fmla="*/ 0 h 93"/>
                <a:gd name="T16" fmla="*/ 4553 w 105"/>
                <a:gd name="T17" fmla="*/ 786 h 93"/>
                <a:gd name="T18" fmla="*/ 2461 w 105"/>
                <a:gd name="T19" fmla="*/ 786 h 93"/>
                <a:gd name="T20" fmla="*/ 4342 w 105"/>
                <a:gd name="T21" fmla="*/ 1870 h 93"/>
                <a:gd name="T22" fmla="*/ 5194 w 105"/>
                <a:gd name="T23" fmla="*/ 2955 h 93"/>
                <a:gd name="T24" fmla="*/ 4488 w 105"/>
                <a:gd name="T25" fmla="*/ 3874 h 93"/>
                <a:gd name="T26" fmla="*/ 3058 w 105"/>
                <a:gd name="T27" fmla="*/ 4723 h 93"/>
                <a:gd name="T28" fmla="*/ 1936 w 105"/>
                <a:gd name="T29" fmla="*/ 4081 h 93"/>
                <a:gd name="T30" fmla="*/ 1936 w 105"/>
                <a:gd name="T31" fmla="*/ 4081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81" name="Freeform 17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6759 w 162"/>
                <a:gd name="T1" fmla="*/ 397 h 60"/>
                <a:gd name="T2" fmla="*/ 8290 w 162"/>
                <a:gd name="T3" fmla="*/ 1267 h 60"/>
                <a:gd name="T4" fmla="*/ 7109 w 162"/>
                <a:gd name="T5" fmla="*/ 1921 h 60"/>
                <a:gd name="T6" fmla="*/ 5576 w 162"/>
                <a:gd name="T7" fmla="*/ 1058 h 60"/>
                <a:gd name="T8" fmla="*/ 4516 w 162"/>
                <a:gd name="T9" fmla="*/ 1176 h 60"/>
                <a:gd name="T10" fmla="*/ 2567 w 162"/>
                <a:gd name="T11" fmla="*/ 2300 h 60"/>
                <a:gd name="T12" fmla="*/ 4696 w 162"/>
                <a:gd name="T13" fmla="*/ 2300 h 60"/>
                <a:gd name="T14" fmla="*/ 4696 w 162"/>
                <a:gd name="T15" fmla="*/ 3033 h 60"/>
                <a:gd name="T16" fmla="*/ 0 w 162"/>
                <a:gd name="T17" fmla="*/ 3033 h 60"/>
                <a:gd name="T18" fmla="*/ 0 w 162"/>
                <a:gd name="T19" fmla="*/ 336 h 60"/>
                <a:gd name="T20" fmla="*/ 1384 w 162"/>
                <a:gd name="T21" fmla="*/ 336 h 60"/>
                <a:gd name="T22" fmla="*/ 1384 w 162"/>
                <a:gd name="T23" fmla="*/ 1583 h 60"/>
                <a:gd name="T24" fmla="*/ 3312 w 162"/>
                <a:gd name="T25" fmla="*/ 493 h 60"/>
                <a:gd name="T26" fmla="*/ 5177 w 162"/>
                <a:gd name="T27" fmla="*/ 0 h 60"/>
                <a:gd name="T28" fmla="*/ 6759 w 162"/>
                <a:gd name="T29" fmla="*/ 397 h 60"/>
                <a:gd name="T30" fmla="*/ 6759 w 162"/>
                <a:gd name="T31" fmla="*/ 397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82" name="Freeform 18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5298 w 104"/>
                <a:gd name="T1" fmla="*/ 1979 h 94"/>
                <a:gd name="T2" fmla="*/ 5298 w 104"/>
                <a:gd name="T3" fmla="*/ 4626 h 94"/>
                <a:gd name="T4" fmla="*/ 654 w 104"/>
                <a:gd name="T5" fmla="*/ 4626 h 94"/>
                <a:gd name="T6" fmla="*/ 628 w 104"/>
                <a:gd name="T7" fmla="*/ 3854 h 94"/>
                <a:gd name="T8" fmla="*/ 2745 w 104"/>
                <a:gd name="T9" fmla="*/ 3854 h 94"/>
                <a:gd name="T10" fmla="*/ 812 w 104"/>
                <a:gd name="T11" fmla="*/ 2751 h 94"/>
                <a:gd name="T12" fmla="*/ 0 w 104"/>
                <a:gd name="T13" fmla="*/ 1725 h 94"/>
                <a:gd name="T14" fmla="*/ 654 w 104"/>
                <a:gd name="T15" fmla="*/ 858 h 94"/>
                <a:gd name="T16" fmla="*/ 2169 w 104"/>
                <a:gd name="T17" fmla="*/ 0 h 94"/>
                <a:gd name="T18" fmla="*/ 3305 w 104"/>
                <a:gd name="T19" fmla="*/ 630 h 94"/>
                <a:gd name="T20" fmla="*/ 1836 w 104"/>
                <a:gd name="T21" fmla="*/ 1489 h 94"/>
                <a:gd name="T22" fmla="*/ 2004 w 104"/>
                <a:gd name="T23" fmla="*/ 2124 h 94"/>
                <a:gd name="T24" fmla="*/ 3936 w 104"/>
                <a:gd name="T25" fmla="*/ 3221 h 94"/>
                <a:gd name="T26" fmla="*/ 3936 w 104"/>
                <a:gd name="T27" fmla="*/ 1979 h 94"/>
                <a:gd name="T28" fmla="*/ 5298 w 104"/>
                <a:gd name="T29" fmla="*/ 1979 h 94"/>
                <a:gd name="T30" fmla="*/ 5298 w 104"/>
                <a:gd name="T31" fmla="*/ 1979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83" name="Freeform 19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1493 w 162"/>
                <a:gd name="T1" fmla="*/ 2775 h 61"/>
                <a:gd name="T2" fmla="*/ 1493 w 162"/>
                <a:gd name="T3" fmla="*/ 2775 h 61"/>
                <a:gd name="T4" fmla="*/ 0 w 162"/>
                <a:gd name="T5" fmla="*/ 1887 h 61"/>
                <a:gd name="T6" fmla="*/ 1129 w 162"/>
                <a:gd name="T7" fmla="*/ 1207 h 61"/>
                <a:gd name="T8" fmla="*/ 2624 w 162"/>
                <a:gd name="T9" fmla="*/ 2093 h 61"/>
                <a:gd name="T10" fmla="*/ 3686 w 162"/>
                <a:gd name="T11" fmla="*/ 1979 h 61"/>
                <a:gd name="T12" fmla="*/ 5588 w 162"/>
                <a:gd name="T13" fmla="*/ 833 h 61"/>
                <a:gd name="T14" fmla="*/ 3484 w 162"/>
                <a:gd name="T15" fmla="*/ 833 h 61"/>
                <a:gd name="T16" fmla="*/ 3484 w 162"/>
                <a:gd name="T17" fmla="*/ 0 h 61"/>
                <a:gd name="T18" fmla="*/ 8055 w 162"/>
                <a:gd name="T19" fmla="*/ 0 h 61"/>
                <a:gd name="T20" fmla="*/ 8055 w 162"/>
                <a:gd name="T21" fmla="*/ 2833 h 61"/>
                <a:gd name="T22" fmla="*/ 6722 w 162"/>
                <a:gd name="T23" fmla="*/ 2833 h 61"/>
                <a:gd name="T24" fmla="*/ 6722 w 162"/>
                <a:gd name="T25" fmla="*/ 1538 h 61"/>
                <a:gd name="T26" fmla="*/ 4817 w 162"/>
                <a:gd name="T27" fmla="*/ 2674 h 61"/>
                <a:gd name="T28" fmla="*/ 3012 w 162"/>
                <a:gd name="T29" fmla="*/ 3185 h 61"/>
                <a:gd name="T30" fmla="*/ 1493 w 162"/>
                <a:gd name="T31" fmla="*/ 2775 h 61"/>
                <a:gd name="T32" fmla="*/ 1493 w 162"/>
                <a:gd name="T33" fmla="*/ 2775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84" name="Freeform 20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2087 w 105"/>
                <a:gd name="T1" fmla="*/ 4210 h 94"/>
                <a:gd name="T2" fmla="*/ 3569 w 105"/>
                <a:gd name="T3" fmla="*/ 3272 h 94"/>
                <a:gd name="T4" fmla="*/ 3419 w 105"/>
                <a:gd name="T5" fmla="*/ 2666 h 94"/>
                <a:gd name="T6" fmla="*/ 1446 w 105"/>
                <a:gd name="T7" fmla="*/ 1522 h 94"/>
                <a:gd name="T8" fmla="*/ 1446 w 105"/>
                <a:gd name="T9" fmla="*/ 2757 h 94"/>
                <a:gd name="T10" fmla="*/ 56 w 105"/>
                <a:gd name="T11" fmla="*/ 2757 h 94"/>
                <a:gd name="T12" fmla="*/ 0 w 105"/>
                <a:gd name="T13" fmla="*/ 0 h 94"/>
                <a:gd name="T14" fmla="*/ 4773 w 105"/>
                <a:gd name="T15" fmla="*/ 0 h 94"/>
                <a:gd name="T16" fmla="*/ 4808 w 105"/>
                <a:gd name="T17" fmla="*/ 827 h 94"/>
                <a:gd name="T18" fmla="*/ 2665 w 105"/>
                <a:gd name="T19" fmla="*/ 827 h 94"/>
                <a:gd name="T20" fmla="*/ 4623 w 105"/>
                <a:gd name="T21" fmla="*/ 1976 h 94"/>
                <a:gd name="T22" fmla="*/ 5450 w 105"/>
                <a:gd name="T23" fmla="*/ 3070 h 94"/>
                <a:gd name="T24" fmla="*/ 4773 w 105"/>
                <a:gd name="T25" fmla="*/ 3975 h 94"/>
                <a:gd name="T26" fmla="*/ 3237 w 105"/>
                <a:gd name="T27" fmla="*/ 4877 h 94"/>
                <a:gd name="T28" fmla="*/ 2087 w 105"/>
                <a:gd name="T29" fmla="*/ 4210 h 94"/>
                <a:gd name="T30" fmla="*/ 2087 w 105"/>
                <a:gd name="T31" fmla="*/ 421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85" name="Freeform 21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6551 w 162"/>
                <a:gd name="T1" fmla="*/ 380 h 61"/>
                <a:gd name="T2" fmla="*/ 8055 w 162"/>
                <a:gd name="T3" fmla="*/ 1227 h 61"/>
                <a:gd name="T4" fmla="*/ 6968 w 162"/>
                <a:gd name="T5" fmla="*/ 1847 h 61"/>
                <a:gd name="T6" fmla="*/ 5474 w 162"/>
                <a:gd name="T7" fmla="*/ 1001 h 61"/>
                <a:gd name="T8" fmla="*/ 4366 w 162"/>
                <a:gd name="T9" fmla="*/ 1091 h 61"/>
                <a:gd name="T10" fmla="*/ 2467 w 162"/>
                <a:gd name="T11" fmla="*/ 2162 h 61"/>
                <a:gd name="T12" fmla="*/ 4578 w 162"/>
                <a:gd name="T13" fmla="*/ 2162 h 61"/>
                <a:gd name="T14" fmla="*/ 4578 w 162"/>
                <a:gd name="T15" fmla="*/ 2942 h 61"/>
                <a:gd name="T16" fmla="*/ 0 w 162"/>
                <a:gd name="T17" fmla="*/ 2942 h 61"/>
                <a:gd name="T18" fmla="*/ 0 w 162"/>
                <a:gd name="T19" fmla="*/ 325 h 61"/>
                <a:gd name="T20" fmla="*/ 1346 w 162"/>
                <a:gd name="T21" fmla="*/ 325 h 61"/>
                <a:gd name="T22" fmla="*/ 1401 w 162"/>
                <a:gd name="T23" fmla="*/ 1535 h 61"/>
                <a:gd name="T24" fmla="*/ 3245 w 162"/>
                <a:gd name="T25" fmla="*/ 472 h 61"/>
                <a:gd name="T26" fmla="*/ 5037 w 162"/>
                <a:gd name="T27" fmla="*/ 0 h 61"/>
                <a:gd name="T28" fmla="*/ 6551 w 162"/>
                <a:gd name="T29" fmla="*/ 380 h 61"/>
                <a:gd name="T30" fmla="*/ 6551 w 162"/>
                <a:gd name="T31" fmla="*/ 380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86" name="Freeform 22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5194 w 105"/>
                <a:gd name="T1" fmla="*/ 2123 h 94"/>
                <a:gd name="T2" fmla="*/ 5194 w 105"/>
                <a:gd name="T3" fmla="*/ 4877 h 94"/>
                <a:gd name="T4" fmla="*/ 634 w 105"/>
                <a:gd name="T5" fmla="*/ 4877 h 94"/>
                <a:gd name="T6" fmla="*/ 634 w 105"/>
                <a:gd name="T7" fmla="*/ 4063 h 94"/>
                <a:gd name="T8" fmla="*/ 2739 w 105"/>
                <a:gd name="T9" fmla="*/ 4063 h 94"/>
                <a:gd name="T10" fmla="*/ 860 w 105"/>
                <a:gd name="T11" fmla="*/ 2919 h 94"/>
                <a:gd name="T12" fmla="*/ 0 w 105"/>
                <a:gd name="T13" fmla="*/ 1792 h 94"/>
                <a:gd name="T14" fmla="*/ 692 w 105"/>
                <a:gd name="T15" fmla="*/ 888 h 94"/>
                <a:gd name="T16" fmla="*/ 2130 w 105"/>
                <a:gd name="T17" fmla="*/ 0 h 94"/>
                <a:gd name="T18" fmla="*/ 3244 w 105"/>
                <a:gd name="T19" fmla="*/ 664 h 94"/>
                <a:gd name="T20" fmla="*/ 1788 w 105"/>
                <a:gd name="T21" fmla="*/ 1627 h 94"/>
                <a:gd name="T22" fmla="*/ 1936 w 105"/>
                <a:gd name="T23" fmla="*/ 2220 h 94"/>
                <a:gd name="T24" fmla="*/ 3806 w 105"/>
                <a:gd name="T25" fmla="*/ 3363 h 94"/>
                <a:gd name="T26" fmla="*/ 3806 w 105"/>
                <a:gd name="T27" fmla="*/ 2123 h 94"/>
                <a:gd name="T28" fmla="*/ 5194 w 105"/>
                <a:gd name="T29" fmla="*/ 2123 h 94"/>
                <a:gd name="T30" fmla="*/ 5194 w 105"/>
                <a:gd name="T31" fmla="*/ 212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pic>
        <p:nvPicPr>
          <p:cNvPr id="19462" name="Picture 23" descr="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917" y="3107531"/>
            <a:ext cx="7223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Text Box 24"/>
          <p:cNvSpPr txBox="1">
            <a:spLocks noChangeArrowheads="1"/>
          </p:cNvSpPr>
          <p:nvPr/>
        </p:nvSpPr>
        <p:spPr bwMode="auto">
          <a:xfrm>
            <a:off x="2196480" y="2634456"/>
            <a:ext cx="792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Host</a:t>
            </a:r>
          </a:p>
        </p:txBody>
      </p:sp>
      <p:sp>
        <p:nvSpPr>
          <p:cNvPr id="19464" name="Text Box 25"/>
          <p:cNvSpPr txBox="1">
            <a:spLocks noChangeArrowheads="1"/>
          </p:cNvSpPr>
          <p:nvPr/>
        </p:nvSpPr>
        <p:spPr bwMode="auto">
          <a:xfrm>
            <a:off x="5581030" y="2713831"/>
            <a:ext cx="172878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808080"/>
              </a:buClr>
              <a:buSzPct val="90000"/>
              <a:buFont typeface="Monotype Sorts" pitchFamily="2" charset="2"/>
              <a:buNone/>
            </a:pPr>
            <a:r>
              <a:rPr lang="en-US" altLang="zh-CN" sz="2000"/>
              <a:t>Router/Switch</a:t>
            </a:r>
            <a:endParaRPr lang="en-US" altLang="zh-CN"/>
          </a:p>
        </p:txBody>
      </p:sp>
      <p:pic>
        <p:nvPicPr>
          <p:cNvPr id="19465" name="Picture 26" descr="网云_gr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929731"/>
            <a:ext cx="1728787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6" name="Text Box 27"/>
          <p:cNvSpPr txBox="1">
            <a:spLocks noChangeArrowheads="1"/>
          </p:cNvSpPr>
          <p:nvPr/>
        </p:nvSpPr>
        <p:spPr bwMode="auto">
          <a:xfrm>
            <a:off x="3998292" y="3317081"/>
            <a:ext cx="792163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4429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442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808080"/>
              </a:buClr>
              <a:buSzPct val="90000"/>
              <a:buFont typeface="Monotype Sorts" pitchFamily="2" charset="2"/>
              <a:buNone/>
            </a:pPr>
            <a:r>
              <a:rPr lang="en-US" altLang="zh-CN" sz="2000"/>
              <a:t>IP</a:t>
            </a:r>
            <a:r>
              <a:rPr lang="zh-CN" altLang="en-US" sz="2000"/>
              <a:t>网络</a:t>
            </a:r>
            <a:endParaRPr lang="zh-CN" altLang="en-US"/>
          </a:p>
        </p:txBody>
      </p:sp>
      <p:sp>
        <p:nvSpPr>
          <p:cNvPr id="19467" name="Text Box 28"/>
          <p:cNvSpPr txBox="1">
            <a:spLocks noChangeArrowheads="1"/>
          </p:cNvSpPr>
          <p:nvPr/>
        </p:nvSpPr>
        <p:spPr bwMode="auto">
          <a:xfrm>
            <a:off x="1766267" y="4104481"/>
            <a:ext cx="15128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TFTP</a:t>
            </a:r>
            <a:r>
              <a:rPr lang="zh-CN" altLang="en-US"/>
              <a:t>服务器</a:t>
            </a:r>
          </a:p>
        </p:txBody>
      </p:sp>
      <p:sp>
        <p:nvSpPr>
          <p:cNvPr id="19468" name="Text Box 29"/>
          <p:cNvSpPr txBox="1">
            <a:spLocks noChangeArrowheads="1"/>
          </p:cNvSpPr>
          <p:nvPr/>
        </p:nvSpPr>
        <p:spPr bwMode="auto">
          <a:xfrm>
            <a:off x="5654055" y="4177506"/>
            <a:ext cx="15128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TFTP</a:t>
            </a:r>
            <a:r>
              <a:rPr lang="zh-CN" altLang="en-US"/>
              <a:t>客户端</a:t>
            </a:r>
          </a:p>
        </p:txBody>
      </p:sp>
      <p:sp>
        <p:nvSpPr>
          <p:cNvPr id="19469" name="Line 30"/>
          <p:cNvSpPr>
            <a:spLocks noChangeShapeType="1"/>
          </p:cNvSpPr>
          <p:nvPr/>
        </p:nvSpPr>
        <p:spPr bwMode="auto">
          <a:xfrm>
            <a:off x="3206130" y="4320381"/>
            <a:ext cx="2519362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在设备上使用</a:t>
            </a:r>
            <a:r>
              <a:rPr lang="en-US" altLang="zh-CN"/>
              <a:t>TFTP</a:t>
            </a:r>
            <a:r>
              <a:rPr lang="zh-CN" altLang="en-US"/>
              <a:t>服务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8066" y="1825467"/>
            <a:ext cx="7343775" cy="47545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3500" dirty="0"/>
          </a:p>
          <a:p>
            <a:pPr eaLnBrk="1" hangingPunct="1">
              <a:lnSpc>
                <a:spcPct val="90000"/>
              </a:lnSpc>
            </a:pPr>
            <a:endParaRPr lang="en-US" altLang="zh-CN" sz="3500" dirty="0"/>
          </a:p>
          <a:p>
            <a:pPr eaLnBrk="1" hangingPunct="1">
              <a:lnSpc>
                <a:spcPct val="90000"/>
              </a:lnSpc>
            </a:pPr>
            <a:endParaRPr lang="en-US" altLang="zh-CN" sz="3500" dirty="0"/>
          </a:p>
          <a:p>
            <a:pPr algn="just" eaLnBrk="1" hangingPunct="1">
              <a:lnSpc>
                <a:spcPct val="90000"/>
              </a:lnSpc>
            </a:pPr>
            <a:r>
              <a:rPr lang="zh-CN" altLang="en-US" sz="2500" dirty="0"/>
              <a:t>在执行上传</a:t>
            </a:r>
            <a:r>
              <a:rPr lang="en-US" altLang="zh-CN" sz="2500" dirty="0"/>
              <a:t>/</a:t>
            </a:r>
            <a:r>
              <a:rPr lang="zh-CN" altLang="en-US" sz="2500" dirty="0"/>
              <a:t>下载操作时，到</a:t>
            </a:r>
            <a:r>
              <a:rPr lang="en-US" altLang="zh-CN" sz="2500" dirty="0"/>
              <a:t>TFTP</a:t>
            </a:r>
            <a:r>
              <a:rPr lang="zh-CN" altLang="en-US" sz="2500" dirty="0"/>
              <a:t>服务器的可达路由可能有多条，用户可以配置客户端</a:t>
            </a:r>
            <a:r>
              <a:rPr lang="en-US" altLang="zh-CN" sz="2500" dirty="0"/>
              <a:t>TFTP</a:t>
            </a:r>
            <a:r>
              <a:rPr lang="zh-CN" altLang="en-US" sz="2500" dirty="0"/>
              <a:t>报文的源地址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500" dirty="0">
                <a:cs typeface="Arial" charset="0"/>
              </a:rPr>
              <a:t>当设备作为</a:t>
            </a:r>
            <a:r>
              <a:rPr lang="en-US" altLang="zh-CN" sz="2500" dirty="0"/>
              <a:t>TFTP</a:t>
            </a:r>
            <a:r>
              <a:rPr lang="zh-CN" altLang="en-US" sz="2500" dirty="0">
                <a:cs typeface="Arial" charset="0"/>
              </a:rPr>
              <a:t>客户端时，可以把本设备的文件上传到</a:t>
            </a:r>
            <a:r>
              <a:rPr lang="en-US" altLang="zh-CN" sz="2500" dirty="0"/>
              <a:t>TFTP</a:t>
            </a:r>
            <a:r>
              <a:rPr lang="zh-CN" altLang="en-US" sz="2500" dirty="0">
                <a:cs typeface="Arial" charset="0"/>
              </a:rPr>
              <a:t>服务器，还可以从</a:t>
            </a:r>
            <a:r>
              <a:rPr lang="en-US" altLang="zh-CN" sz="2500" dirty="0"/>
              <a:t>TFTP</a:t>
            </a:r>
            <a:r>
              <a:rPr lang="zh-CN" altLang="en-US" sz="2500" dirty="0">
                <a:cs typeface="Arial" charset="0"/>
              </a:rPr>
              <a:t>服务器下载文件到本地设备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500" dirty="0"/>
              <a:t>下载分为普通下载和安全下载两种</a:t>
            </a:r>
            <a:endParaRPr lang="zh-CN" altLang="en-US" sz="3500" dirty="0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791369" y="1825467"/>
            <a:ext cx="7561262" cy="1570037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/>
              <a:t>&lt;H3C&gt; tftp </a:t>
            </a:r>
            <a:r>
              <a:rPr kumimoji="1" lang="en-US" altLang="zh-CN" sz="2400" i="1"/>
              <a:t>tftp-server</a:t>
            </a:r>
            <a:r>
              <a:rPr kumimoji="1" lang="en-US" altLang="zh-CN" sz="2400" b="1"/>
              <a:t> </a:t>
            </a:r>
            <a:r>
              <a:rPr kumimoji="1" lang="en-US" altLang="zh-CN" sz="2400"/>
              <a:t>{</a:t>
            </a:r>
            <a:r>
              <a:rPr kumimoji="1" lang="en-US" altLang="zh-CN" sz="2400" b="1"/>
              <a:t> get | put | sget </a:t>
            </a:r>
            <a:r>
              <a:rPr kumimoji="1" lang="en-US" altLang="zh-CN" sz="2400"/>
              <a:t>}</a:t>
            </a:r>
            <a:r>
              <a:rPr kumimoji="1" lang="en-US" altLang="zh-CN" sz="2400" b="1"/>
              <a:t> </a:t>
            </a:r>
            <a:r>
              <a:rPr kumimoji="1" lang="en-US" altLang="zh-CN" sz="2400" i="1"/>
              <a:t>source-filename</a:t>
            </a:r>
            <a:r>
              <a:rPr kumimoji="1" lang="en-US" altLang="zh-CN" sz="2400" b="1"/>
              <a:t> </a:t>
            </a:r>
            <a:r>
              <a:rPr kumimoji="1" lang="en-US" altLang="zh-CN" sz="2400"/>
              <a:t>[</a:t>
            </a:r>
            <a:r>
              <a:rPr kumimoji="1" lang="en-US" altLang="zh-CN" sz="2400" b="1"/>
              <a:t> </a:t>
            </a:r>
            <a:r>
              <a:rPr kumimoji="1" lang="en-US" altLang="zh-CN" sz="2400" i="1"/>
              <a:t>destination-filename</a:t>
            </a:r>
            <a:r>
              <a:rPr kumimoji="1" lang="en-US" altLang="zh-CN" sz="2400"/>
              <a:t> ] [</a:t>
            </a:r>
            <a:r>
              <a:rPr kumimoji="1" lang="en-US" altLang="zh-CN" sz="2400" b="1"/>
              <a:t> source </a:t>
            </a:r>
            <a:r>
              <a:rPr kumimoji="1" lang="en-US" altLang="zh-CN" sz="2400"/>
              <a:t>{</a:t>
            </a:r>
            <a:r>
              <a:rPr kumimoji="1" lang="en-US" altLang="zh-CN" sz="2400" b="1"/>
              <a:t> interface </a:t>
            </a:r>
            <a:r>
              <a:rPr kumimoji="1" lang="en-US" altLang="zh-CN" sz="2400" i="1"/>
              <a:t>interface-type</a:t>
            </a:r>
            <a:r>
              <a:rPr kumimoji="1" lang="en-US" altLang="zh-CN" sz="2400"/>
              <a:t> </a:t>
            </a:r>
            <a:r>
              <a:rPr kumimoji="1" lang="en-US" altLang="zh-CN" sz="2400" i="1"/>
              <a:t>interface-number</a:t>
            </a:r>
            <a:r>
              <a:rPr kumimoji="1" lang="en-US" altLang="zh-CN" sz="2400" b="1"/>
              <a:t> | ip </a:t>
            </a:r>
            <a:r>
              <a:rPr kumimoji="1" lang="en-US" altLang="zh-CN" sz="2400" i="1"/>
              <a:t>source-ip-address</a:t>
            </a:r>
            <a:r>
              <a:rPr kumimoji="1" lang="en-US" altLang="zh-CN" sz="2400"/>
              <a:t> } 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TFTP</a:t>
            </a:r>
            <a:r>
              <a:rPr lang="zh-CN" altLang="en-US"/>
              <a:t>操作示例</a:t>
            </a:r>
          </a:p>
        </p:txBody>
      </p:sp>
      <p:grpSp>
        <p:nvGrpSpPr>
          <p:cNvPr id="21507" name="组合 6"/>
          <p:cNvGrpSpPr>
            <a:grpSpLocks/>
          </p:cNvGrpSpPr>
          <p:nvPr/>
        </p:nvGrpSpPr>
        <p:grpSpPr bwMode="auto">
          <a:xfrm>
            <a:off x="428265" y="1844824"/>
            <a:ext cx="8715375" cy="1852612"/>
            <a:chOff x="285720" y="2267446"/>
            <a:chExt cx="8715404" cy="1852332"/>
          </a:xfrm>
        </p:grpSpPr>
        <p:sp>
          <p:nvSpPr>
            <p:cNvPr id="21508" name="Rectangle 2"/>
            <p:cNvSpPr>
              <a:spLocks noChangeArrowheads="1"/>
            </p:cNvSpPr>
            <p:nvPr/>
          </p:nvSpPr>
          <p:spPr bwMode="auto">
            <a:xfrm>
              <a:off x="285720" y="2267446"/>
              <a:ext cx="8640000" cy="1800000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09" name="Text Box 4"/>
            <p:cNvSpPr txBox="1">
              <a:spLocks noChangeArrowheads="1"/>
            </p:cNvSpPr>
            <p:nvPr/>
          </p:nvSpPr>
          <p:spPr bwMode="auto">
            <a:xfrm>
              <a:off x="285720" y="2519340"/>
              <a:ext cx="8715404" cy="1600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1400">
                  <a:latin typeface="Courier" pitchFamily="49" charset="0"/>
                </a:rPr>
                <a:t>&lt;H3C&gt;tftp 192.168.0.10 get config.cfg</a:t>
              </a:r>
            </a:p>
            <a:p>
              <a:pPr eaLnBrk="1" hangingPunct="1"/>
              <a:r>
                <a:rPr kumimoji="1" lang="en-US" altLang="zh-CN" sz="1400">
                  <a:latin typeface="Courier" pitchFamily="49" charset="0"/>
                </a:rPr>
                <a:t>config.txt already exists. Overwrite it? [Y/N]:y</a:t>
              </a:r>
            </a:p>
            <a:p>
              <a:pPr eaLnBrk="1" hangingPunct="1"/>
              <a:r>
                <a:rPr kumimoji="1" lang="en-US" altLang="zh-CN" sz="1400">
                  <a:latin typeface="Courier" pitchFamily="49" charset="0"/>
                </a:rPr>
                <a:t>Press CTRL+C to abort.</a:t>
              </a:r>
            </a:p>
            <a:p>
              <a:pPr eaLnBrk="1" hangingPunct="1"/>
              <a:r>
                <a:rPr kumimoji="1" lang="en-US" altLang="zh-CN" sz="1400">
                  <a:latin typeface="Courier" pitchFamily="49" charset="0"/>
                </a:rPr>
                <a:t>  % Total    % Received % Xferd  Average Speed   Time    Time     Time  Current</a:t>
              </a:r>
            </a:p>
            <a:p>
              <a:pPr eaLnBrk="1" hangingPunct="1"/>
              <a:r>
                <a:rPr kumimoji="1" lang="en-US" altLang="zh-CN" sz="1400">
                  <a:latin typeface="Courier" pitchFamily="49" charset="0"/>
                </a:rPr>
                <a:t>                                 Dload  Upload   Total   Spent    Left  Speed</a:t>
              </a:r>
            </a:p>
            <a:p>
              <a:pPr eaLnBrk="1" hangingPunct="1"/>
              <a:r>
                <a:rPr kumimoji="1" lang="en-US" altLang="zh-CN" sz="1400">
                  <a:latin typeface="Courier" pitchFamily="49" charset="0"/>
                </a:rPr>
                <a:t>100  3124  100  3124    0     0  65729      0 --:--:-- --:--:-- --:--:--  254k</a:t>
              </a:r>
            </a:p>
            <a:p>
              <a:pPr eaLnBrk="1" hangingPunct="1"/>
              <a:endParaRPr kumimoji="1" lang="en-US" altLang="zh-CN" sz="1400">
                <a:latin typeface="Courier" pitchFamily="49" charset="0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网络设备软件维护的一般性方法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4055" y="1844824"/>
            <a:ext cx="7343775" cy="4754563"/>
          </a:xfrm>
        </p:spPr>
        <p:txBody>
          <a:bodyPr/>
          <a:lstStyle/>
          <a:p>
            <a:pPr eaLnBrk="1" hangingPunct="1"/>
            <a:r>
              <a:rPr lang="zh-CN" altLang="en-US" dirty="0"/>
              <a:t>在命令行模式中采用</a:t>
            </a:r>
            <a:r>
              <a:rPr lang="en-US" altLang="zh-CN" dirty="0"/>
              <a:t>TFTP/FTP</a:t>
            </a:r>
            <a:r>
              <a:rPr lang="zh-CN" altLang="en-US" dirty="0"/>
              <a:t>上传</a:t>
            </a:r>
            <a:r>
              <a:rPr lang="en-US" altLang="zh-CN" dirty="0"/>
              <a:t>/</a:t>
            </a:r>
            <a:r>
              <a:rPr lang="zh-CN" altLang="en-US" dirty="0"/>
              <a:t>下载应用程序及配置文件，实现应用程序升级</a:t>
            </a:r>
          </a:p>
          <a:p>
            <a:pPr eaLnBrk="1" hangingPunct="1"/>
            <a:r>
              <a:rPr lang="zh-CN" altLang="en-US" dirty="0"/>
              <a:t>在</a:t>
            </a:r>
            <a:r>
              <a:rPr lang="en-US" altLang="zh-CN" dirty="0" err="1"/>
              <a:t>BootROM</a:t>
            </a:r>
            <a:r>
              <a:rPr lang="zh-CN" altLang="en-US" dirty="0"/>
              <a:t>模式中通过以太口采用</a:t>
            </a:r>
            <a:r>
              <a:rPr lang="en-US" altLang="zh-CN" dirty="0"/>
              <a:t>TFTP/FTP</a:t>
            </a:r>
            <a:r>
              <a:rPr lang="zh-CN" altLang="en-US" dirty="0"/>
              <a:t>完成应用程序软件升级</a:t>
            </a:r>
          </a:p>
          <a:p>
            <a:pPr eaLnBrk="1" hangingPunct="1"/>
            <a:r>
              <a:rPr lang="zh-CN" altLang="en-US" dirty="0"/>
              <a:t>在</a:t>
            </a:r>
            <a:r>
              <a:rPr lang="en-US" altLang="zh-CN" dirty="0" err="1"/>
              <a:t>BootROM</a:t>
            </a:r>
            <a:r>
              <a:rPr lang="zh-CN" altLang="en-US" dirty="0"/>
              <a:t>模式中通过</a:t>
            </a:r>
            <a:r>
              <a:rPr lang="en-US" altLang="zh-CN" dirty="0"/>
              <a:t>Console</a:t>
            </a:r>
            <a:r>
              <a:rPr lang="zh-CN" altLang="en-US" dirty="0"/>
              <a:t>口采用</a:t>
            </a:r>
            <a:r>
              <a:rPr lang="en-US" altLang="zh-CN" dirty="0" err="1"/>
              <a:t>XModem</a:t>
            </a:r>
            <a:r>
              <a:rPr lang="zh-CN" altLang="en-US" dirty="0"/>
              <a:t>协议完成</a:t>
            </a:r>
            <a:r>
              <a:rPr lang="en-US" altLang="zh-CN" dirty="0" err="1"/>
              <a:t>BootROM</a:t>
            </a:r>
            <a:r>
              <a:rPr lang="zh-CN" altLang="en-US" dirty="0"/>
              <a:t>及应用程序的升级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283591"/>
            <a:ext cx="7869560" cy="649288"/>
          </a:xfrm>
          <a:noFill/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指定下次启动加载的应用程序文件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2" y="2382540"/>
            <a:ext cx="7343775" cy="4754562"/>
          </a:xfrm>
        </p:spPr>
        <p:txBody>
          <a:bodyPr/>
          <a:lstStyle/>
          <a:p>
            <a:pPr eaLnBrk="1" hangingPunct="1"/>
            <a:r>
              <a:rPr lang="zh-CN" altLang="en-US" dirty="0"/>
              <a:t>指定下次启动加载的应用程序文件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显示下次启动加载的应用程序文件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en-US" altLang="zh-CN" dirty="0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027733" y="2919909"/>
            <a:ext cx="7561263" cy="466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/>
              <a:t>&lt;H3C&gt; boot-loader file </a:t>
            </a:r>
            <a:r>
              <a:rPr kumimoji="1" lang="en-US" altLang="zh-CN" sz="2400" i="1"/>
              <a:t>file-url</a:t>
            </a:r>
          </a:p>
        </p:txBody>
      </p:sp>
      <p:sp>
        <p:nvSpPr>
          <p:cNvPr id="22533" name="Text Box 8"/>
          <p:cNvSpPr txBox="1">
            <a:spLocks noChangeArrowheads="1"/>
          </p:cNvSpPr>
          <p:nvPr/>
        </p:nvSpPr>
        <p:spPr bwMode="auto">
          <a:xfrm>
            <a:off x="1051397" y="4139306"/>
            <a:ext cx="7561263" cy="466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/>
              <a:t>&lt;H3C&gt; display boot-loader</a:t>
            </a:r>
            <a:endParaRPr kumimoji="1" lang="en-US" altLang="zh-CN" sz="2400" b="1" i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重启设备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7" y="1857375"/>
            <a:ext cx="7672387" cy="4754562"/>
          </a:xfrm>
        </p:spPr>
        <p:txBody>
          <a:bodyPr/>
          <a:lstStyle/>
          <a:p>
            <a:pPr eaLnBrk="1" hangingPunct="1"/>
            <a:r>
              <a:rPr lang="zh-CN" altLang="en-US" sz="2600" dirty="0"/>
              <a:t>重启系统</a:t>
            </a:r>
          </a:p>
          <a:p>
            <a:pPr eaLnBrk="1" hangingPunct="1"/>
            <a:endParaRPr lang="zh-CN" altLang="en-US" sz="2600" dirty="0"/>
          </a:p>
          <a:p>
            <a:pPr eaLnBrk="1" hangingPunct="1"/>
            <a:r>
              <a:rPr lang="zh-CN" altLang="en-US" sz="2600" dirty="0"/>
              <a:t>开启设备定时重启功能，并指定重启的具体时间 </a:t>
            </a:r>
          </a:p>
          <a:p>
            <a:pPr eaLnBrk="1" hangingPunct="1"/>
            <a:endParaRPr lang="zh-CN" altLang="en-US" sz="2600" dirty="0"/>
          </a:p>
          <a:p>
            <a:pPr eaLnBrk="1" hangingPunct="1"/>
            <a:r>
              <a:rPr lang="zh-CN" altLang="en-US" sz="2600" dirty="0"/>
              <a:t>开启设备定时重启功能，并指定重启的等待时延 </a:t>
            </a:r>
          </a:p>
          <a:p>
            <a:pPr eaLnBrk="1" hangingPunct="1"/>
            <a:endParaRPr lang="zh-CN" altLang="en-US" sz="2600" dirty="0"/>
          </a:p>
          <a:p>
            <a:pPr eaLnBrk="1" hangingPunct="1"/>
            <a:r>
              <a:rPr lang="zh-CN" altLang="en-US" sz="2600" dirty="0"/>
              <a:t>显示设备的重启时间 </a:t>
            </a:r>
            <a:endParaRPr lang="zh-CN" altLang="en-US" sz="2000" i="1" dirty="0"/>
          </a:p>
          <a:p>
            <a:pPr eaLnBrk="1" hangingPunct="1"/>
            <a:endParaRPr lang="zh-CN" altLang="en-US" sz="2600" dirty="0"/>
          </a:p>
          <a:p>
            <a:pPr eaLnBrk="1" hangingPunct="1"/>
            <a:endParaRPr lang="en-US" altLang="zh-CN" sz="2600" dirty="0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791368" y="2420888"/>
            <a:ext cx="7561263" cy="466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/>
              <a:t>&lt;H3C&gt; reboot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91368" y="3492451"/>
            <a:ext cx="7561263" cy="466725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/>
              <a:t>&lt;H3C&gt; schedule reboot at  </a:t>
            </a:r>
            <a:r>
              <a:rPr kumimoji="1" lang="en-US" altLang="zh-CN" sz="2400" i="1"/>
              <a:t>hh:mm</a:t>
            </a:r>
            <a:r>
              <a:rPr kumimoji="1" lang="en-US" altLang="zh-CN" sz="2400" b="1"/>
              <a:t> </a:t>
            </a:r>
            <a:r>
              <a:rPr kumimoji="1" lang="en-US" altLang="zh-CN" sz="2400"/>
              <a:t>[ </a:t>
            </a:r>
            <a:r>
              <a:rPr kumimoji="1" lang="en-US" altLang="zh-CN" sz="2400" i="1"/>
              <a:t>date</a:t>
            </a:r>
            <a:r>
              <a:rPr kumimoji="1" lang="en-US" altLang="zh-CN" sz="2400"/>
              <a:t> ]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778668" y="5673676"/>
            <a:ext cx="7561263" cy="466725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/>
              <a:t>&lt;H3C&gt; display schedule reboot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788193" y="4564013"/>
            <a:ext cx="7561263" cy="466725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/>
              <a:t>&lt;H3C&gt; schedule reboot delay { </a:t>
            </a:r>
            <a:r>
              <a:rPr kumimoji="1" lang="en-US" altLang="zh-CN" sz="2400" i="1"/>
              <a:t>hh:mm</a:t>
            </a:r>
            <a:r>
              <a:rPr kumimoji="1" lang="en-US" altLang="zh-CN" sz="2400" b="1"/>
              <a:t> </a:t>
            </a:r>
            <a:r>
              <a:rPr kumimoji="1" lang="en-US" altLang="zh-CN" sz="2400"/>
              <a:t>| </a:t>
            </a:r>
            <a:r>
              <a:rPr kumimoji="1" lang="en-US" altLang="zh-CN" sz="2400" i="1"/>
              <a:t>mm</a:t>
            </a:r>
            <a:r>
              <a:rPr kumimoji="1" lang="en-US" altLang="zh-CN" sz="2400" b="1"/>
              <a:t> 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1052736"/>
            <a:ext cx="7193574" cy="792088"/>
          </a:xfrm>
        </p:spPr>
        <p:txBody>
          <a:bodyPr/>
          <a:lstStyle/>
          <a:p>
            <a:r>
              <a:rPr lang="zh-CN" altLang="en-US" sz="4000" dirty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内容回顾</a:t>
            </a:r>
            <a:endParaRPr lang="zh-CN" altLang="zh-CN" sz="4000" dirty="0">
              <a:solidFill>
                <a:srgbClr val="FF000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55576" y="1988840"/>
            <a:ext cx="6485814" cy="398264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2060"/>
                </a:solidFill>
                <a:latin typeface="Tahoma" pitchFamily="34" charset="0"/>
                <a:ea typeface="宋体" pitchFamily="2" charset="-122"/>
              </a:rPr>
              <a:t>访问网络设备的命令行接口</a:t>
            </a:r>
            <a:endParaRPr lang="en-US" altLang="zh-CN" sz="2800" dirty="0">
              <a:solidFill>
                <a:srgbClr val="002060"/>
              </a:solidFill>
              <a:latin typeface="Tahoma" pitchFamily="34" charset="0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2060"/>
                </a:solidFill>
                <a:latin typeface="Tahoma" pitchFamily="34" charset="0"/>
                <a:ea typeface="宋体" pitchFamily="2" charset="-122"/>
              </a:rPr>
              <a:t>命令行使用入门与帮助特性</a:t>
            </a:r>
            <a:endParaRPr lang="en-US" altLang="zh-CN" sz="2800" dirty="0">
              <a:solidFill>
                <a:srgbClr val="002060"/>
              </a:solidFill>
              <a:latin typeface="Tahoma" pitchFamily="34" charset="0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2060"/>
                </a:solidFill>
                <a:latin typeface="Tahoma" pitchFamily="34" charset="0"/>
                <a:ea typeface="宋体" pitchFamily="2" charset="-122"/>
              </a:rPr>
              <a:t>配置远程登录服务</a:t>
            </a:r>
            <a:endParaRPr lang="en-US" altLang="zh-CN" sz="2800" dirty="0">
              <a:solidFill>
                <a:srgbClr val="002060"/>
              </a:solidFill>
              <a:latin typeface="Tahoma" pitchFamily="34" charset="0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2060"/>
                </a:solidFill>
                <a:latin typeface="Tahoma" pitchFamily="34" charset="0"/>
                <a:ea typeface="宋体" pitchFamily="2" charset="-122"/>
              </a:rPr>
              <a:t>网络设备的文件操作</a:t>
            </a:r>
            <a:endParaRPr lang="en-US" altLang="zh-CN" sz="2800" dirty="0">
              <a:solidFill>
                <a:srgbClr val="002060"/>
              </a:solidFill>
              <a:latin typeface="Tahoma" pitchFamily="34" charset="0"/>
              <a:ea typeface="宋体" pitchFamily="2" charset="-122"/>
            </a:endParaRPr>
          </a:p>
        </p:txBody>
      </p:sp>
      <p:pic>
        <p:nvPicPr>
          <p:cNvPr id="16387" name="图片 2" descr="ti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3" y="3449180"/>
            <a:ext cx="2123728" cy="3364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01237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网络设备的一般引导过程</a:t>
            </a:r>
          </a:p>
        </p:txBody>
      </p:sp>
      <p:sp>
        <p:nvSpPr>
          <p:cNvPr id="25603" name="AutoShape 3"/>
          <p:cNvSpPr>
            <a:spLocks noChangeArrowheads="1"/>
          </p:cNvSpPr>
          <p:nvPr/>
        </p:nvSpPr>
        <p:spPr bwMode="auto">
          <a:xfrm>
            <a:off x="1393197" y="1844824"/>
            <a:ext cx="1249362" cy="576263"/>
          </a:xfrm>
          <a:prstGeom prst="flowChartPreparation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1400">
                <a:ea typeface="黑体" pitchFamily="49" charset="-122"/>
              </a:rPr>
              <a:t>加电</a:t>
            </a:r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1259847" y="2843362"/>
            <a:ext cx="1516062" cy="576262"/>
          </a:xfrm>
          <a:prstGeom prst="flowChartProcess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1400">
                <a:ea typeface="黑体" pitchFamily="49" charset="-122"/>
              </a:rPr>
              <a:t>硬件自检</a:t>
            </a:r>
          </a:p>
        </p:txBody>
      </p:sp>
      <p:sp>
        <p:nvSpPr>
          <p:cNvPr id="25605" name="AutoShape 5"/>
          <p:cNvSpPr>
            <a:spLocks noChangeArrowheads="1"/>
          </p:cNvSpPr>
          <p:nvPr/>
        </p:nvSpPr>
        <p:spPr bwMode="auto">
          <a:xfrm>
            <a:off x="1259847" y="3843487"/>
            <a:ext cx="1516062" cy="576262"/>
          </a:xfrm>
          <a:prstGeom prst="flowChartProcess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1400">
                <a:ea typeface="黑体" pitchFamily="49" charset="-122"/>
              </a:rPr>
              <a:t>加载</a:t>
            </a:r>
            <a:r>
              <a:rPr kumimoji="1" lang="en-US" altLang="zh-CN" sz="1400">
                <a:ea typeface="黑体" pitchFamily="49" charset="-122"/>
              </a:rPr>
              <a:t>BootROM</a:t>
            </a:r>
            <a:r>
              <a:rPr kumimoji="1" lang="zh-CN" altLang="en-US" sz="1400">
                <a:ea typeface="黑体" pitchFamily="49" charset="-122"/>
              </a:rPr>
              <a:t>程序</a:t>
            </a:r>
          </a:p>
        </p:txBody>
      </p:sp>
      <p:sp>
        <p:nvSpPr>
          <p:cNvPr id="25606" name="AutoShape 6"/>
          <p:cNvSpPr>
            <a:spLocks noChangeArrowheads="1"/>
          </p:cNvSpPr>
          <p:nvPr/>
        </p:nvSpPr>
        <p:spPr bwMode="auto">
          <a:xfrm>
            <a:off x="5579434" y="2132162"/>
            <a:ext cx="1516063" cy="576262"/>
          </a:xfrm>
          <a:prstGeom prst="flowChartProcess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1400">
                <a:ea typeface="黑体" pitchFamily="49" charset="-122"/>
              </a:rPr>
              <a:t>加载应用程序</a:t>
            </a:r>
          </a:p>
        </p:txBody>
      </p:sp>
      <p:sp>
        <p:nvSpPr>
          <p:cNvPr id="25607" name="AutoShape 7"/>
          <p:cNvSpPr>
            <a:spLocks noChangeArrowheads="1"/>
          </p:cNvSpPr>
          <p:nvPr/>
        </p:nvSpPr>
        <p:spPr bwMode="auto">
          <a:xfrm>
            <a:off x="1259847" y="6021537"/>
            <a:ext cx="1516062" cy="576262"/>
          </a:xfrm>
          <a:prstGeom prst="flowChartProcess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1400">
                <a:ea typeface="黑体" pitchFamily="49" charset="-122"/>
              </a:rPr>
              <a:t>进入</a:t>
            </a:r>
            <a:r>
              <a:rPr kumimoji="1" lang="en-US" altLang="zh-CN" sz="1400">
                <a:ea typeface="黑体" pitchFamily="49" charset="-122"/>
              </a:rPr>
              <a:t>BootROM</a:t>
            </a:r>
            <a:r>
              <a:rPr kumimoji="1" lang="zh-CN" altLang="en-US" sz="1400">
                <a:ea typeface="黑体" pitchFamily="49" charset="-122"/>
              </a:rPr>
              <a:t>模式</a:t>
            </a:r>
          </a:p>
        </p:txBody>
      </p:sp>
      <p:sp>
        <p:nvSpPr>
          <p:cNvPr id="25608" name="AutoShape 8"/>
          <p:cNvSpPr>
            <a:spLocks noChangeArrowheads="1"/>
          </p:cNvSpPr>
          <p:nvPr/>
        </p:nvSpPr>
        <p:spPr bwMode="auto">
          <a:xfrm>
            <a:off x="5581022" y="5877074"/>
            <a:ext cx="1516062" cy="576263"/>
          </a:xfrm>
          <a:prstGeom prst="flowChartProcess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1400">
                <a:ea typeface="黑体" pitchFamily="49" charset="-122"/>
              </a:rPr>
              <a:t>进入命令行模式</a:t>
            </a:r>
          </a:p>
        </p:txBody>
      </p:sp>
      <p:sp>
        <p:nvSpPr>
          <p:cNvPr id="25609" name="AutoShape 9"/>
          <p:cNvSpPr>
            <a:spLocks noChangeArrowheads="1"/>
          </p:cNvSpPr>
          <p:nvPr/>
        </p:nvSpPr>
        <p:spPr bwMode="auto">
          <a:xfrm>
            <a:off x="4393572" y="4653112"/>
            <a:ext cx="1516062" cy="576262"/>
          </a:xfrm>
          <a:prstGeom prst="flowChartProcess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1400">
                <a:ea typeface="黑体" pitchFamily="49" charset="-122"/>
              </a:rPr>
              <a:t>加载启动配置</a:t>
            </a:r>
          </a:p>
        </p:txBody>
      </p:sp>
      <p:sp>
        <p:nvSpPr>
          <p:cNvPr id="25610" name="AutoShape 10"/>
          <p:cNvSpPr>
            <a:spLocks noChangeArrowheads="1"/>
          </p:cNvSpPr>
          <p:nvPr/>
        </p:nvSpPr>
        <p:spPr bwMode="auto">
          <a:xfrm>
            <a:off x="6766884" y="4653112"/>
            <a:ext cx="1516063" cy="576262"/>
          </a:xfrm>
          <a:prstGeom prst="flowChartProcess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1400">
                <a:ea typeface="黑体" pitchFamily="49" charset="-122"/>
              </a:rPr>
              <a:t>加载空配置</a:t>
            </a:r>
          </a:p>
        </p:txBody>
      </p:sp>
      <p:sp>
        <p:nvSpPr>
          <p:cNvPr id="25611" name="AutoShape 11"/>
          <p:cNvSpPr>
            <a:spLocks noChangeArrowheads="1"/>
          </p:cNvSpPr>
          <p:nvPr/>
        </p:nvSpPr>
        <p:spPr bwMode="auto">
          <a:xfrm>
            <a:off x="1082047" y="4842024"/>
            <a:ext cx="1873250" cy="755650"/>
          </a:xfrm>
          <a:prstGeom prst="flowChartDecision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1400">
                <a:ea typeface="黑体" pitchFamily="49" charset="-122"/>
              </a:rPr>
              <a:t>查找应用程序文件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1296359" y="5589737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>
                <a:ea typeface="黑体" pitchFamily="49" charset="-122"/>
              </a:rPr>
              <a:t>找不到</a:t>
            </a: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2594934" y="4869012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>
                <a:ea typeface="黑体" pitchFamily="49" charset="-122"/>
              </a:rPr>
              <a:t>找到</a:t>
            </a:r>
          </a:p>
        </p:txBody>
      </p:sp>
      <p:sp>
        <p:nvSpPr>
          <p:cNvPr id="25614" name="AutoShape 14"/>
          <p:cNvSpPr>
            <a:spLocks noChangeArrowheads="1"/>
          </p:cNvSpPr>
          <p:nvPr/>
        </p:nvSpPr>
        <p:spPr bwMode="auto">
          <a:xfrm>
            <a:off x="5401634" y="3284687"/>
            <a:ext cx="1873250" cy="755650"/>
          </a:xfrm>
          <a:prstGeom prst="flowChartDecision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1400">
                <a:ea typeface="黑体" pitchFamily="49" charset="-122"/>
              </a:rPr>
              <a:t>查找起始配置文件</a:t>
            </a:r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4825372" y="3284687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>
                <a:ea typeface="黑体" pitchFamily="49" charset="-122"/>
              </a:rPr>
              <a:t>找到</a:t>
            </a:r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6984372" y="3284687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>
                <a:ea typeface="黑体" pitchFamily="49" charset="-122"/>
              </a:rPr>
              <a:t>找不到</a:t>
            </a:r>
          </a:p>
        </p:txBody>
      </p:sp>
      <p:cxnSp>
        <p:nvCxnSpPr>
          <p:cNvPr id="25617" name="AutoShape 17"/>
          <p:cNvCxnSpPr>
            <a:cxnSpLocks noChangeShapeType="1"/>
            <a:stCxn id="25603" idx="2"/>
            <a:endCxn id="25604" idx="0"/>
          </p:cNvCxnSpPr>
          <p:nvPr/>
        </p:nvCxnSpPr>
        <p:spPr bwMode="auto">
          <a:xfrm>
            <a:off x="2018672" y="2421087"/>
            <a:ext cx="0" cy="422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8" name="AutoShape 18"/>
          <p:cNvCxnSpPr>
            <a:cxnSpLocks noChangeShapeType="1"/>
            <a:stCxn id="25604" idx="2"/>
            <a:endCxn id="25605" idx="0"/>
          </p:cNvCxnSpPr>
          <p:nvPr/>
        </p:nvCxnSpPr>
        <p:spPr bwMode="auto">
          <a:xfrm>
            <a:off x="2018672" y="3419624"/>
            <a:ext cx="0" cy="423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9" name="AutoShape 19"/>
          <p:cNvCxnSpPr>
            <a:cxnSpLocks noChangeShapeType="1"/>
            <a:stCxn id="25605" idx="2"/>
            <a:endCxn id="25611" idx="0"/>
          </p:cNvCxnSpPr>
          <p:nvPr/>
        </p:nvCxnSpPr>
        <p:spPr bwMode="auto">
          <a:xfrm>
            <a:off x="2018672" y="4419749"/>
            <a:ext cx="0" cy="422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0" name="AutoShape 20"/>
          <p:cNvCxnSpPr>
            <a:cxnSpLocks noChangeShapeType="1"/>
            <a:stCxn id="25611" idx="2"/>
            <a:endCxn id="25607" idx="0"/>
          </p:cNvCxnSpPr>
          <p:nvPr/>
        </p:nvCxnSpPr>
        <p:spPr bwMode="auto">
          <a:xfrm>
            <a:off x="2018672" y="5597674"/>
            <a:ext cx="0" cy="423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1" name="AutoShape 21"/>
          <p:cNvCxnSpPr>
            <a:cxnSpLocks noChangeShapeType="1"/>
            <a:stCxn id="25611" idx="3"/>
            <a:endCxn id="25606" idx="0"/>
          </p:cNvCxnSpPr>
          <p:nvPr/>
        </p:nvCxnSpPr>
        <p:spPr bwMode="auto">
          <a:xfrm flipV="1">
            <a:off x="2955297" y="2132162"/>
            <a:ext cx="3382962" cy="3087687"/>
          </a:xfrm>
          <a:prstGeom prst="bentConnector4">
            <a:avLst>
              <a:gd name="adj1" fmla="val 24773"/>
              <a:gd name="adj2" fmla="val 11388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2" name="AutoShape 22"/>
          <p:cNvCxnSpPr>
            <a:cxnSpLocks noChangeShapeType="1"/>
            <a:stCxn id="25606" idx="2"/>
            <a:endCxn id="25614" idx="0"/>
          </p:cNvCxnSpPr>
          <p:nvPr/>
        </p:nvCxnSpPr>
        <p:spPr bwMode="auto">
          <a:xfrm>
            <a:off x="6338259" y="2708424"/>
            <a:ext cx="0" cy="576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3" name="AutoShape 23"/>
          <p:cNvCxnSpPr>
            <a:cxnSpLocks noChangeShapeType="1"/>
            <a:stCxn id="25614" idx="1"/>
            <a:endCxn id="25609" idx="0"/>
          </p:cNvCxnSpPr>
          <p:nvPr/>
        </p:nvCxnSpPr>
        <p:spPr bwMode="auto">
          <a:xfrm rot="10800000" flipV="1">
            <a:off x="5152397" y="3662512"/>
            <a:ext cx="249237" cy="9906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4" name="AutoShape 24"/>
          <p:cNvCxnSpPr>
            <a:cxnSpLocks noChangeShapeType="1"/>
            <a:stCxn id="25614" idx="3"/>
            <a:endCxn id="25610" idx="0"/>
          </p:cNvCxnSpPr>
          <p:nvPr/>
        </p:nvCxnSpPr>
        <p:spPr bwMode="auto">
          <a:xfrm>
            <a:off x="7274884" y="3662512"/>
            <a:ext cx="250825" cy="9906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5" name="AutoShape 25"/>
          <p:cNvCxnSpPr>
            <a:cxnSpLocks noChangeShapeType="1"/>
            <a:stCxn id="25609" idx="2"/>
            <a:endCxn id="25608" idx="0"/>
          </p:cNvCxnSpPr>
          <p:nvPr/>
        </p:nvCxnSpPr>
        <p:spPr bwMode="auto">
          <a:xfrm rot="16200000" flipH="1">
            <a:off x="5422272" y="4959499"/>
            <a:ext cx="647700" cy="11874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6" name="AutoShape 26"/>
          <p:cNvCxnSpPr>
            <a:cxnSpLocks noChangeShapeType="1"/>
            <a:stCxn id="25610" idx="2"/>
            <a:endCxn id="25608" idx="0"/>
          </p:cNvCxnSpPr>
          <p:nvPr/>
        </p:nvCxnSpPr>
        <p:spPr bwMode="auto">
          <a:xfrm rot="5400000">
            <a:off x="6608928" y="4960293"/>
            <a:ext cx="647700" cy="11858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873277" y="4148361"/>
            <a:ext cx="6480175" cy="2447925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873277" y="1914749"/>
            <a:ext cx="6480175" cy="2089150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873277" y="1036861"/>
            <a:ext cx="6480175" cy="792163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title"/>
          </p:nvPr>
        </p:nvSpPr>
        <p:spPr>
          <a:xfrm flipH="1">
            <a:off x="208276" y="1251967"/>
            <a:ext cx="314002" cy="4968552"/>
          </a:xfrm>
          <a:noFill/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路由器系统引导过程示例</a:t>
            </a:r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 flipH="1">
            <a:off x="4668989" y="1303561"/>
            <a:ext cx="25923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7316939" y="1068611"/>
            <a:ext cx="187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细黑" pitchFamily="2" charset="-122"/>
              </a:rPr>
              <a:t>系统启动</a:t>
            </a:r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 flipH="1">
            <a:off x="4668989" y="2160811"/>
            <a:ext cx="25923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7328052" y="1981424"/>
            <a:ext cx="17287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华文细黑" pitchFamily="2" charset="-122"/>
              </a:rPr>
              <a:t>BootROM</a:t>
            </a:r>
            <a:r>
              <a:rPr lang="zh-CN" altLang="en-US">
                <a:ea typeface="华文细黑" pitchFamily="2" charset="-122"/>
              </a:rPr>
              <a:t>启动</a:t>
            </a:r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 flipH="1">
            <a:off x="4884889" y="4661124"/>
            <a:ext cx="23764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7318527" y="4375374"/>
            <a:ext cx="18716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细黑" pitchFamily="2" charset="-122"/>
              </a:rPr>
              <a:t>应用程序文件解压缩和加载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873277" y="1052736"/>
            <a:ext cx="6985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000">
                <a:latin typeface="Courier" pitchFamily="49" charset="0"/>
              </a:rPr>
              <a:t>&lt;H3C&gt;                                                                           </a:t>
            </a:r>
          </a:p>
          <a:p>
            <a:pPr eaLnBrk="1" hangingPunct="1"/>
            <a:r>
              <a:rPr kumimoji="1" lang="en-US" altLang="zh-CN" sz="1000">
                <a:latin typeface="Courier" pitchFamily="49" charset="0"/>
              </a:rPr>
              <a:t>System is starting...</a:t>
            </a:r>
          </a:p>
          <a:p>
            <a:pPr eaLnBrk="1" hangingPunct="1"/>
            <a:r>
              <a:rPr kumimoji="1" lang="en-US" altLang="zh-CN" sz="1000">
                <a:latin typeface="Courier" pitchFamily="49" charset="0"/>
              </a:rPr>
              <a:t>Press Ctrl+D to access BASIC-BOOTWARE MENU...</a:t>
            </a:r>
          </a:p>
          <a:p>
            <a:pPr eaLnBrk="1" hangingPunct="1"/>
            <a:r>
              <a:rPr kumimoji="1" lang="en-US" altLang="zh-CN" sz="1000">
                <a:latin typeface="Courier" pitchFamily="49" charset="0"/>
              </a:rPr>
              <a:t>Press Ctrl+T to start heavy memory test</a:t>
            </a:r>
          </a:p>
          <a:p>
            <a:pPr eaLnBrk="1" hangingPunct="1"/>
            <a:r>
              <a:rPr kumimoji="1" lang="en-US" altLang="zh-CN" sz="1000">
                <a:latin typeface="Courier" pitchFamily="49" charset="0"/>
              </a:rPr>
              <a:t>Do you want to check SDRAM? [Y/N]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836764" y="2017936"/>
            <a:ext cx="835342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000">
                <a:latin typeface="Courier" pitchFamily="49" charset="0"/>
              </a:rPr>
              <a:t>Booting Normal Extended BootWare</a:t>
            </a:r>
          </a:p>
          <a:p>
            <a:pPr eaLnBrk="1" hangingPunct="1"/>
            <a:r>
              <a:rPr kumimoji="1" lang="en-US" altLang="zh-CN" sz="1000">
                <a:latin typeface="Courier" pitchFamily="49" charset="0"/>
              </a:rPr>
              <a:t>The Extended BootWare is self-decompressing....Done.</a:t>
            </a:r>
          </a:p>
          <a:p>
            <a:pPr eaLnBrk="1" hangingPunct="1"/>
            <a:endParaRPr kumimoji="1" lang="en-US" altLang="zh-CN" sz="1000">
              <a:latin typeface="Courier" pitchFamily="49" charset="0"/>
            </a:endParaRPr>
          </a:p>
          <a:p>
            <a:pPr eaLnBrk="1" hangingPunct="1"/>
            <a:r>
              <a:rPr kumimoji="1" lang="en-US" altLang="zh-CN" sz="1000">
                <a:latin typeface="Courier" pitchFamily="49" charset="0"/>
              </a:rPr>
              <a:t>****************************************************************************</a:t>
            </a:r>
          </a:p>
          <a:p>
            <a:pPr eaLnBrk="1" hangingPunct="1"/>
            <a:r>
              <a:rPr kumimoji="1" lang="en-US" altLang="zh-CN" sz="1000">
                <a:latin typeface="Courier" pitchFamily="49" charset="0"/>
              </a:rPr>
              <a:t>*                                                                          *</a:t>
            </a:r>
          </a:p>
          <a:p>
            <a:pPr eaLnBrk="1" hangingPunct="1"/>
            <a:r>
              <a:rPr kumimoji="1" lang="en-US" altLang="zh-CN" sz="1000">
                <a:latin typeface="Courier" pitchFamily="49" charset="0"/>
              </a:rPr>
              <a:t>*                  H3C MSR36-20 BootWare, Version 1.42                     *</a:t>
            </a:r>
          </a:p>
          <a:p>
            <a:pPr eaLnBrk="1" hangingPunct="1"/>
            <a:r>
              <a:rPr kumimoji="1" lang="en-US" altLang="zh-CN" sz="1000">
                <a:latin typeface="Courier" pitchFamily="49" charset="0"/>
              </a:rPr>
              <a:t>*                                                                          *</a:t>
            </a:r>
          </a:p>
          <a:p>
            <a:pPr eaLnBrk="1" hangingPunct="1"/>
            <a:r>
              <a:rPr kumimoji="1" lang="en-US" altLang="zh-CN" sz="1000">
                <a:latin typeface="Courier" pitchFamily="49" charset="0"/>
              </a:rPr>
              <a:t>****************************************************************************</a:t>
            </a:r>
          </a:p>
          <a:p>
            <a:pPr eaLnBrk="1" hangingPunct="1"/>
            <a:r>
              <a:rPr kumimoji="1" lang="en-US" altLang="zh-CN" sz="1000">
                <a:latin typeface="Courier" pitchFamily="49" charset="0"/>
              </a:rPr>
              <a:t>Copyright (c) 2004-2014 Hangzhou H3C Technologies Co., Ltd.</a:t>
            </a:r>
          </a:p>
          <a:p>
            <a:pPr eaLnBrk="1" hangingPunct="1"/>
            <a:endParaRPr kumimoji="1" lang="en-US" altLang="zh-CN" sz="1000">
              <a:latin typeface="Courier" pitchFamily="49" charset="0"/>
            </a:endParaRPr>
          </a:p>
          <a:p>
            <a:pPr eaLnBrk="1" hangingPunct="1"/>
            <a:r>
              <a:rPr kumimoji="1" lang="en-US" altLang="zh-CN" sz="1000">
                <a:latin typeface="Courier" pitchFamily="49" charset="0"/>
              </a:rPr>
              <a:t>Compiled Date       : Apr  1 2014</a:t>
            </a:r>
          </a:p>
          <a:p>
            <a:pPr eaLnBrk="1" hangingPunct="1"/>
            <a:r>
              <a:rPr kumimoji="1" lang="en-US" altLang="zh-CN" sz="1000">
                <a:latin typeface="Courier" pitchFamily="49" charset="0"/>
              </a:rPr>
              <a:t>CPU ID              : 0x2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870102" y="4235674"/>
            <a:ext cx="6610350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000">
                <a:latin typeface="Courier" pitchFamily="49" charset="0"/>
              </a:rPr>
              <a:t>BootWare Validating...</a:t>
            </a:r>
          </a:p>
          <a:p>
            <a:pPr eaLnBrk="1" hangingPunct="1"/>
            <a:r>
              <a:rPr kumimoji="1" lang="en-US" altLang="zh-CN" sz="1000">
                <a:latin typeface="Courier" pitchFamily="49" charset="0"/>
              </a:rPr>
              <a:t>Press Ctrl+B to access EXTENDED-BOOTWARE MENU...</a:t>
            </a:r>
          </a:p>
          <a:p>
            <a:pPr eaLnBrk="1" hangingPunct="1"/>
            <a:r>
              <a:rPr kumimoji="1" lang="en-US" altLang="zh-CN" sz="1000">
                <a:latin typeface="Courier" pitchFamily="49" charset="0"/>
              </a:rPr>
              <a:t>Loading the main image files...</a:t>
            </a:r>
          </a:p>
          <a:p>
            <a:pPr eaLnBrk="1" hangingPunct="1"/>
            <a:r>
              <a:rPr kumimoji="1" lang="en-US" altLang="zh-CN" sz="1000">
                <a:latin typeface="Courier" pitchFamily="49" charset="0"/>
              </a:rPr>
              <a:t>Loading file cfa0:/msr36-cmw710-system-r0106l10.bin.........................</a:t>
            </a:r>
          </a:p>
          <a:p>
            <a:pPr eaLnBrk="1" hangingPunct="1"/>
            <a:r>
              <a:rPr kumimoji="1" lang="en-US" altLang="zh-CN" sz="1000">
                <a:latin typeface="Courier" pitchFamily="49" charset="0"/>
              </a:rPr>
              <a:t>..............................Done.</a:t>
            </a:r>
          </a:p>
          <a:p>
            <a:pPr eaLnBrk="1" hangingPunct="1"/>
            <a:r>
              <a:rPr kumimoji="1" lang="en-US" altLang="zh-CN" sz="1000">
                <a:latin typeface="Courier" pitchFamily="49" charset="0"/>
              </a:rPr>
              <a:t>Loading file cfa0:/msr36-cmw710-security-r0106l10.bin....Done.</a:t>
            </a:r>
          </a:p>
          <a:p>
            <a:pPr eaLnBrk="1" hangingPunct="1"/>
            <a:r>
              <a:rPr kumimoji="1" lang="en-US" altLang="zh-CN" sz="1000">
                <a:latin typeface="Courier" pitchFamily="49" charset="0"/>
              </a:rPr>
              <a:t>Loading file cfa0:/msr36-cmw710-data-r0106l10.bin......Done.</a:t>
            </a:r>
          </a:p>
          <a:p>
            <a:pPr eaLnBrk="1" hangingPunct="1"/>
            <a:r>
              <a:rPr kumimoji="1" lang="en-US" altLang="zh-CN" sz="1000">
                <a:latin typeface="Courier" pitchFamily="49" charset="0"/>
              </a:rPr>
              <a:t>Loading file cfa0:/msr36-cmw710-boot-r0106l10.bin..............Done.</a:t>
            </a:r>
          </a:p>
          <a:p>
            <a:pPr eaLnBrk="1" hangingPunct="1"/>
            <a:endParaRPr kumimoji="1" lang="en-US" altLang="zh-CN" sz="1000">
              <a:latin typeface="Courier" pitchFamily="49" charset="0"/>
            </a:endParaRPr>
          </a:p>
          <a:p>
            <a:pPr eaLnBrk="1" hangingPunct="1"/>
            <a:r>
              <a:rPr kumimoji="1" lang="en-US" altLang="zh-CN" sz="1000">
                <a:latin typeface="Courier" pitchFamily="49" charset="0"/>
              </a:rPr>
              <a:t>Image file cfa0:/msr36-cmw710-boot-r0106l10.bin is self-decompressing.......</a:t>
            </a:r>
          </a:p>
          <a:p>
            <a:pPr eaLnBrk="1" hangingPunct="1"/>
            <a:r>
              <a:rPr kumimoji="1" lang="en-US" altLang="zh-CN" sz="1000">
                <a:latin typeface="Courier" pitchFamily="49" charset="0"/>
              </a:rPr>
              <a:t>.........Done.</a:t>
            </a:r>
          </a:p>
          <a:p>
            <a:pPr eaLnBrk="1" hangingPunct="1"/>
            <a:r>
              <a:rPr kumimoji="1" lang="en-US" altLang="zh-CN" sz="1000">
                <a:latin typeface="Courier" pitchFamily="49" charset="0"/>
              </a:rPr>
              <a:t>System image is starting...</a:t>
            </a:r>
          </a:p>
          <a:p>
            <a:pPr eaLnBrk="1" hangingPunct="1"/>
            <a:r>
              <a:rPr kumimoji="1" lang="en-US" altLang="zh-CN" sz="1000">
                <a:latin typeface="Courier" pitchFamily="49" charset="0"/>
              </a:rPr>
              <a:t>Line aux0 is available.</a:t>
            </a:r>
          </a:p>
          <a:p>
            <a:pPr eaLnBrk="1" hangingPunct="1"/>
            <a:r>
              <a:rPr kumimoji="1" lang="en-US" altLang="zh-CN" sz="1000">
                <a:latin typeface="Courier" pitchFamily="49" charset="0"/>
              </a:rPr>
              <a:t>                                                                                </a:t>
            </a:r>
          </a:p>
          <a:p>
            <a:pPr eaLnBrk="1" hangingPunct="1"/>
            <a:r>
              <a:rPr kumimoji="1" lang="en-US" altLang="zh-CN" sz="1000">
                <a:latin typeface="Courier" pitchFamily="49" charset="0"/>
              </a:rPr>
              <a:t>Press ENTER to get started.                                                   </a:t>
            </a:r>
          </a:p>
          <a:p>
            <a:pPr eaLnBrk="1" hangingPunct="1"/>
            <a:endParaRPr kumimoji="1" lang="en-US" altLang="zh-CN" sz="1000">
              <a:latin typeface="Courier" pitchFamily="49" charset="0"/>
            </a:endParaRPr>
          </a:p>
          <a:p>
            <a:pPr eaLnBrk="1" hangingPunct="1"/>
            <a:endParaRPr kumimoji="1" lang="en-US" altLang="zh-CN" sz="1000">
              <a:latin typeface="Courier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/>
        </p:nvSpPr>
        <p:spPr bwMode="auto">
          <a:xfrm>
            <a:off x="827088" y="1844675"/>
            <a:ext cx="7561262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400" b="1" dirty="0">
                <a:ea typeface="华文细黑" pitchFamily="2" charset="-122"/>
              </a:rPr>
              <a:t>按照初始目标组建配置完互联网络后，首要的任务是检查网络的连通性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400" b="1" dirty="0">
                <a:ea typeface="华文细黑" pitchFamily="2" charset="-122"/>
              </a:rPr>
              <a:t>为定位网络设备协议或控制参数的配置错误或运行故障，需要使用调试信息</a:t>
            </a:r>
          </a:p>
        </p:txBody>
      </p:sp>
      <p:grpSp>
        <p:nvGrpSpPr>
          <p:cNvPr id="6148" name="Group 8"/>
          <p:cNvGrpSpPr>
            <a:grpSpLocks/>
          </p:cNvGrpSpPr>
          <p:nvPr/>
        </p:nvGrpSpPr>
        <p:grpSpPr bwMode="auto">
          <a:xfrm>
            <a:off x="611188" y="1773238"/>
            <a:ext cx="8064500" cy="3733800"/>
            <a:chOff x="480" y="1008"/>
            <a:chExt cx="4368" cy="2544"/>
          </a:xfrm>
        </p:grpSpPr>
        <p:sp>
          <p:nvSpPr>
            <p:cNvPr id="6149" name="AutoShape 9"/>
            <p:cNvSpPr>
              <a:spLocks noChangeArrowheads="1"/>
            </p:cNvSpPr>
            <p:nvPr/>
          </p:nvSpPr>
          <p:spPr bwMode="auto">
            <a:xfrm>
              <a:off x="485" y="1008"/>
              <a:ext cx="4363" cy="2544"/>
            </a:xfrm>
            <a:prstGeom prst="foldedCorner">
              <a:avLst>
                <a:gd name="adj" fmla="val 0"/>
              </a:avLst>
            </a:prstGeom>
            <a:noFill/>
            <a:ln w="28575">
              <a:solidFill>
                <a:srgbClr val="4C61A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0" name="Rectangle 10"/>
            <p:cNvSpPr>
              <a:spLocks noChangeArrowheads="1"/>
            </p:cNvSpPr>
            <p:nvPr/>
          </p:nvSpPr>
          <p:spPr bwMode="auto">
            <a:xfrm>
              <a:off x="480" y="1008"/>
              <a:ext cx="104" cy="2544"/>
            </a:xfrm>
            <a:prstGeom prst="rect">
              <a:avLst/>
            </a:prstGeom>
            <a:solidFill>
              <a:srgbClr val="4C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1" name="Rectangle 11"/>
            <p:cNvSpPr>
              <a:spLocks noChangeArrowheads="1"/>
            </p:cNvSpPr>
            <p:nvPr/>
          </p:nvSpPr>
          <p:spPr bwMode="auto">
            <a:xfrm>
              <a:off x="4744" y="1008"/>
              <a:ext cx="104" cy="2544"/>
            </a:xfrm>
            <a:prstGeom prst="rect">
              <a:avLst/>
            </a:prstGeom>
            <a:solidFill>
              <a:srgbClr val="4C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E5C9A70A-A096-4733-A86C-61A5FDE53A07}"/>
              </a:ext>
            </a:extLst>
          </p:cNvPr>
          <p:cNvSpPr txBox="1"/>
          <p:nvPr/>
        </p:nvSpPr>
        <p:spPr>
          <a:xfrm>
            <a:off x="611188" y="1166296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rgbClr val="CC0000"/>
                </a:solidFill>
                <a:ea typeface="华文细黑" pitchFamily="2" charset="-122"/>
              </a:rPr>
              <a:t>二、网络设备基本调试</a:t>
            </a:r>
          </a:p>
        </p:txBody>
      </p:sp>
    </p:spTree>
    <p:extLst>
      <p:ext uri="{BB962C8B-B14F-4D97-AF65-F5344CB8AC3E}">
        <p14:creationId xmlns:p14="http://schemas.microsoft.com/office/powerpoint/2010/main" val="189109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123"/>
          <p:cNvSpPr>
            <a:spLocks noChangeShapeType="1"/>
          </p:cNvSpPr>
          <p:nvPr/>
        </p:nvSpPr>
        <p:spPr bwMode="auto">
          <a:xfrm>
            <a:off x="6786215" y="2857029"/>
            <a:ext cx="936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ping</a:t>
            </a:r>
            <a:r>
              <a:rPr lang="zh-CN" altLang="en-US" dirty="0"/>
              <a:t>的实现原理</a:t>
            </a:r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971203" y="2845916"/>
            <a:ext cx="8651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1" name="Line 8"/>
          <p:cNvSpPr>
            <a:spLocks noChangeShapeType="1"/>
          </p:cNvSpPr>
          <p:nvPr/>
        </p:nvSpPr>
        <p:spPr bwMode="auto">
          <a:xfrm flipV="1">
            <a:off x="2557115" y="2845916"/>
            <a:ext cx="12954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2" name="Line 10"/>
          <p:cNvSpPr>
            <a:spLocks noChangeShapeType="1"/>
          </p:cNvSpPr>
          <p:nvPr/>
        </p:nvSpPr>
        <p:spPr bwMode="auto">
          <a:xfrm flipV="1">
            <a:off x="4500215" y="2845916"/>
            <a:ext cx="15128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223" name="Group 14"/>
          <p:cNvGrpSpPr>
            <a:grpSpLocks noChangeAspect="1"/>
          </p:cNvGrpSpPr>
          <p:nvPr/>
        </p:nvGrpSpPr>
        <p:grpSpPr bwMode="auto">
          <a:xfrm>
            <a:off x="1669703" y="2558579"/>
            <a:ext cx="958850" cy="668337"/>
            <a:chOff x="3541" y="1317"/>
            <a:chExt cx="747" cy="546"/>
          </a:xfrm>
        </p:grpSpPr>
        <p:sp>
          <p:nvSpPr>
            <p:cNvPr id="9275" name="AutoShape 15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6" name="Freeform 16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17918 w 416"/>
                <a:gd name="T1" fmla="*/ 4250 h 207"/>
                <a:gd name="T2" fmla="*/ 3118 w 416"/>
                <a:gd name="T3" fmla="*/ 4250 h 207"/>
                <a:gd name="T4" fmla="*/ 55 w 416"/>
                <a:gd name="T5" fmla="*/ 56 h 207"/>
                <a:gd name="T6" fmla="*/ 0 w 416"/>
                <a:gd name="T7" fmla="*/ 56 h 207"/>
                <a:gd name="T8" fmla="*/ 0 w 416"/>
                <a:gd name="T9" fmla="*/ 4053 h 207"/>
                <a:gd name="T10" fmla="*/ 55 w 416"/>
                <a:gd name="T11" fmla="*/ 4053 h 207"/>
                <a:gd name="T12" fmla="*/ 3118 w 416"/>
                <a:gd name="T13" fmla="*/ 8076 h 207"/>
                <a:gd name="T14" fmla="*/ 17918 w 416"/>
                <a:gd name="T15" fmla="*/ 8076 h 207"/>
                <a:gd name="T16" fmla="*/ 20945 w 416"/>
                <a:gd name="T17" fmla="*/ 4053 h 207"/>
                <a:gd name="T18" fmla="*/ 20945 w 416"/>
                <a:gd name="T19" fmla="*/ 4053 h 207"/>
                <a:gd name="T20" fmla="*/ 20945 w 416"/>
                <a:gd name="T21" fmla="*/ 0 h 207"/>
                <a:gd name="T22" fmla="*/ 17918 w 416"/>
                <a:gd name="T23" fmla="*/ 4250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77" name="Freeform 17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19111 w 457"/>
                <a:gd name="T1" fmla="*/ 2415 h 264"/>
                <a:gd name="T2" fmla="*/ 19174 w 457"/>
                <a:gd name="T3" fmla="*/ 11155 h 264"/>
                <a:gd name="T4" fmla="*/ 4176 w 457"/>
                <a:gd name="T5" fmla="*/ 11155 h 264"/>
                <a:gd name="T6" fmla="*/ 4117 w 457"/>
                <a:gd name="T7" fmla="*/ 2415 h 264"/>
                <a:gd name="T8" fmla="*/ 19111 w 457"/>
                <a:gd name="T9" fmla="*/ 2415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78" name="Freeform 18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327 w 24"/>
                <a:gd name="T1" fmla="*/ 226 h 33"/>
                <a:gd name="T2" fmla="*/ 327 w 24"/>
                <a:gd name="T3" fmla="*/ 601 h 33"/>
                <a:gd name="T4" fmla="*/ 476 w 24"/>
                <a:gd name="T5" fmla="*/ 601 h 33"/>
                <a:gd name="T6" fmla="*/ 622 w 24"/>
                <a:gd name="T7" fmla="*/ 583 h 33"/>
                <a:gd name="T8" fmla="*/ 679 w 24"/>
                <a:gd name="T9" fmla="*/ 446 h 33"/>
                <a:gd name="T10" fmla="*/ 476 w 24"/>
                <a:gd name="T11" fmla="*/ 226 h 33"/>
                <a:gd name="T12" fmla="*/ 327 w 24"/>
                <a:gd name="T13" fmla="*/ 226 h 33"/>
                <a:gd name="T14" fmla="*/ 0 w 24"/>
                <a:gd name="T15" fmla="*/ 1463 h 33"/>
                <a:gd name="T16" fmla="*/ 0 w 24"/>
                <a:gd name="T17" fmla="*/ 0 h 33"/>
                <a:gd name="T18" fmla="*/ 613 w 24"/>
                <a:gd name="T19" fmla="*/ 0 h 33"/>
                <a:gd name="T20" fmla="*/ 921 w 24"/>
                <a:gd name="T21" fmla="*/ 88 h 33"/>
                <a:gd name="T22" fmla="*/ 1090 w 24"/>
                <a:gd name="T23" fmla="*/ 363 h 33"/>
                <a:gd name="T24" fmla="*/ 713 w 24"/>
                <a:gd name="T25" fmla="*/ 737 h 33"/>
                <a:gd name="T26" fmla="*/ 713 w 24"/>
                <a:gd name="T27" fmla="*/ 737 h 33"/>
                <a:gd name="T28" fmla="*/ 921 w 24"/>
                <a:gd name="T29" fmla="*/ 854 h 33"/>
                <a:gd name="T30" fmla="*/ 996 w 24"/>
                <a:gd name="T31" fmla="*/ 965 h 33"/>
                <a:gd name="T32" fmla="*/ 1159 w 24"/>
                <a:gd name="T33" fmla="*/ 1463 h 33"/>
                <a:gd name="T34" fmla="*/ 713 w 24"/>
                <a:gd name="T35" fmla="*/ 1463 h 33"/>
                <a:gd name="T36" fmla="*/ 622 w 24"/>
                <a:gd name="T37" fmla="*/ 1078 h 33"/>
                <a:gd name="T38" fmla="*/ 531 w 24"/>
                <a:gd name="T39" fmla="*/ 877 h 33"/>
                <a:gd name="T40" fmla="*/ 327 w 24"/>
                <a:gd name="T41" fmla="*/ 877 h 33"/>
                <a:gd name="T42" fmla="*/ 327 w 24"/>
                <a:gd name="T43" fmla="*/ 1463 h 33"/>
                <a:gd name="T44" fmla="*/ 0 w 24"/>
                <a:gd name="T45" fmla="*/ 146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79" name="Freeform 19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378 w 29"/>
                <a:gd name="T1" fmla="*/ 860 h 35"/>
                <a:gd name="T2" fmla="*/ 668 w 29"/>
                <a:gd name="T3" fmla="*/ 1435 h 35"/>
                <a:gd name="T4" fmla="*/ 938 w 29"/>
                <a:gd name="T5" fmla="*/ 860 h 35"/>
                <a:gd name="T6" fmla="*/ 668 w 29"/>
                <a:gd name="T7" fmla="*/ 295 h 35"/>
                <a:gd name="T8" fmla="*/ 378 w 29"/>
                <a:gd name="T9" fmla="*/ 860 h 35"/>
                <a:gd name="T10" fmla="*/ 0 w 29"/>
                <a:gd name="T11" fmla="*/ 860 h 35"/>
                <a:gd name="T12" fmla="*/ 144 w 29"/>
                <a:gd name="T13" fmla="*/ 239 h 35"/>
                <a:gd name="T14" fmla="*/ 668 w 29"/>
                <a:gd name="T15" fmla="*/ 0 h 35"/>
                <a:gd name="T16" fmla="*/ 1193 w 29"/>
                <a:gd name="T17" fmla="*/ 239 h 35"/>
                <a:gd name="T18" fmla="*/ 1374 w 29"/>
                <a:gd name="T19" fmla="*/ 860 h 35"/>
                <a:gd name="T20" fmla="*/ 1193 w 29"/>
                <a:gd name="T21" fmla="*/ 1490 h 35"/>
                <a:gd name="T22" fmla="*/ 668 w 29"/>
                <a:gd name="T23" fmla="*/ 1731 h 35"/>
                <a:gd name="T24" fmla="*/ 144 w 29"/>
                <a:gd name="T25" fmla="*/ 1435 h 35"/>
                <a:gd name="T26" fmla="*/ 0 w 29"/>
                <a:gd name="T27" fmla="*/ 860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80" name="Freeform 20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987 h 34"/>
                <a:gd name="T2" fmla="*/ 0 w 24"/>
                <a:gd name="T3" fmla="*/ 0 h 34"/>
                <a:gd name="T4" fmla="*/ 327 w 24"/>
                <a:gd name="T5" fmla="*/ 0 h 34"/>
                <a:gd name="T6" fmla="*/ 327 w 24"/>
                <a:gd name="T7" fmla="*/ 1042 h 34"/>
                <a:gd name="T8" fmla="*/ 613 w 24"/>
                <a:gd name="T9" fmla="*/ 1309 h 34"/>
                <a:gd name="T10" fmla="*/ 773 w 24"/>
                <a:gd name="T11" fmla="*/ 1042 h 34"/>
                <a:gd name="T12" fmla="*/ 773 w 24"/>
                <a:gd name="T13" fmla="*/ 0 h 34"/>
                <a:gd name="T14" fmla="*/ 1159 w 24"/>
                <a:gd name="T15" fmla="*/ 0 h 34"/>
                <a:gd name="T16" fmla="*/ 1159 w 24"/>
                <a:gd name="T17" fmla="*/ 987 h 34"/>
                <a:gd name="T18" fmla="*/ 1011 w 24"/>
                <a:gd name="T19" fmla="*/ 1419 h 34"/>
                <a:gd name="T20" fmla="*/ 613 w 24"/>
                <a:gd name="T21" fmla="*/ 1597 h 34"/>
                <a:gd name="T22" fmla="*/ 145 w 24"/>
                <a:gd name="T23" fmla="*/ 1419 h 34"/>
                <a:gd name="T24" fmla="*/ 0 w 24"/>
                <a:gd name="T25" fmla="*/ 987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81" name="Freeform 21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82" name="Freeform 22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83" name="Freeform 23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383 w 24"/>
                <a:gd name="T1" fmla="*/ 226 h 33"/>
                <a:gd name="T2" fmla="*/ 383 w 24"/>
                <a:gd name="T3" fmla="*/ 601 h 33"/>
                <a:gd name="T4" fmla="*/ 476 w 24"/>
                <a:gd name="T5" fmla="*/ 601 h 33"/>
                <a:gd name="T6" fmla="*/ 622 w 24"/>
                <a:gd name="T7" fmla="*/ 583 h 33"/>
                <a:gd name="T8" fmla="*/ 713 w 24"/>
                <a:gd name="T9" fmla="*/ 446 h 33"/>
                <a:gd name="T10" fmla="*/ 476 w 24"/>
                <a:gd name="T11" fmla="*/ 226 h 33"/>
                <a:gd name="T12" fmla="*/ 383 w 24"/>
                <a:gd name="T13" fmla="*/ 226 h 33"/>
                <a:gd name="T14" fmla="*/ 0 w 24"/>
                <a:gd name="T15" fmla="*/ 1463 h 33"/>
                <a:gd name="T16" fmla="*/ 0 w 24"/>
                <a:gd name="T17" fmla="*/ 0 h 33"/>
                <a:gd name="T18" fmla="*/ 613 w 24"/>
                <a:gd name="T19" fmla="*/ 0 h 33"/>
                <a:gd name="T20" fmla="*/ 996 w 24"/>
                <a:gd name="T21" fmla="*/ 88 h 33"/>
                <a:gd name="T22" fmla="*/ 1103 w 24"/>
                <a:gd name="T23" fmla="*/ 363 h 33"/>
                <a:gd name="T24" fmla="*/ 773 w 24"/>
                <a:gd name="T25" fmla="*/ 737 h 33"/>
                <a:gd name="T26" fmla="*/ 773 w 24"/>
                <a:gd name="T27" fmla="*/ 737 h 33"/>
                <a:gd name="T28" fmla="*/ 921 w 24"/>
                <a:gd name="T29" fmla="*/ 854 h 33"/>
                <a:gd name="T30" fmla="*/ 1011 w 24"/>
                <a:gd name="T31" fmla="*/ 965 h 33"/>
                <a:gd name="T32" fmla="*/ 1159 w 24"/>
                <a:gd name="T33" fmla="*/ 1463 h 33"/>
                <a:gd name="T34" fmla="*/ 773 w 24"/>
                <a:gd name="T35" fmla="*/ 1463 h 33"/>
                <a:gd name="T36" fmla="*/ 622 w 24"/>
                <a:gd name="T37" fmla="*/ 1078 h 33"/>
                <a:gd name="T38" fmla="*/ 531 w 24"/>
                <a:gd name="T39" fmla="*/ 877 h 33"/>
                <a:gd name="T40" fmla="*/ 383 w 24"/>
                <a:gd name="T41" fmla="*/ 877 h 33"/>
                <a:gd name="T42" fmla="*/ 383 w 24"/>
                <a:gd name="T43" fmla="*/ 1463 h 33"/>
                <a:gd name="T44" fmla="*/ 0 w 24"/>
                <a:gd name="T45" fmla="*/ 146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84" name="Freeform 24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1533 w 162"/>
                <a:gd name="T1" fmla="*/ 2697 h 60"/>
                <a:gd name="T2" fmla="*/ 1474 w 162"/>
                <a:gd name="T3" fmla="*/ 2641 h 60"/>
                <a:gd name="T4" fmla="*/ 0 w 162"/>
                <a:gd name="T5" fmla="*/ 1766 h 60"/>
                <a:gd name="T6" fmla="*/ 1137 w 162"/>
                <a:gd name="T7" fmla="*/ 1116 h 60"/>
                <a:gd name="T8" fmla="*/ 2657 w 162"/>
                <a:gd name="T9" fmla="*/ 2014 h 60"/>
                <a:gd name="T10" fmla="*/ 3795 w 162"/>
                <a:gd name="T11" fmla="*/ 1921 h 60"/>
                <a:gd name="T12" fmla="*/ 5729 w 162"/>
                <a:gd name="T13" fmla="*/ 805 h 60"/>
                <a:gd name="T14" fmla="*/ 3607 w 162"/>
                <a:gd name="T15" fmla="*/ 805 h 60"/>
                <a:gd name="T16" fmla="*/ 3607 w 162"/>
                <a:gd name="T17" fmla="*/ 0 h 60"/>
                <a:gd name="T18" fmla="*/ 8290 w 162"/>
                <a:gd name="T19" fmla="*/ 0 h 60"/>
                <a:gd name="T20" fmla="*/ 8290 w 162"/>
                <a:gd name="T21" fmla="*/ 2697 h 60"/>
                <a:gd name="T22" fmla="*/ 6928 w 162"/>
                <a:gd name="T23" fmla="*/ 2697 h 60"/>
                <a:gd name="T24" fmla="*/ 6869 w 162"/>
                <a:gd name="T25" fmla="*/ 1465 h 60"/>
                <a:gd name="T26" fmla="*/ 4978 w 162"/>
                <a:gd name="T27" fmla="*/ 2586 h 60"/>
                <a:gd name="T28" fmla="*/ 3072 w 162"/>
                <a:gd name="T29" fmla="*/ 3033 h 60"/>
                <a:gd name="T30" fmla="*/ 1533 w 162"/>
                <a:gd name="T31" fmla="*/ 2697 h 60"/>
                <a:gd name="T32" fmla="*/ 1533 w 162"/>
                <a:gd name="T33" fmla="*/ 2697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85" name="Freeform 25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1936 w 105"/>
                <a:gd name="T1" fmla="*/ 4081 h 93"/>
                <a:gd name="T2" fmla="*/ 3389 w 105"/>
                <a:gd name="T3" fmla="*/ 3205 h 93"/>
                <a:gd name="T4" fmla="*/ 3244 w 105"/>
                <a:gd name="T5" fmla="*/ 2553 h 93"/>
                <a:gd name="T6" fmla="*/ 1401 w 105"/>
                <a:gd name="T7" fmla="*/ 1473 h 93"/>
                <a:gd name="T8" fmla="*/ 1401 w 105"/>
                <a:gd name="T9" fmla="*/ 2703 h 93"/>
                <a:gd name="T10" fmla="*/ 0 w 105"/>
                <a:gd name="T11" fmla="*/ 2703 h 93"/>
                <a:gd name="T12" fmla="*/ 0 w 105"/>
                <a:gd name="T13" fmla="*/ 0 h 93"/>
                <a:gd name="T14" fmla="*/ 4553 w 105"/>
                <a:gd name="T15" fmla="*/ 0 h 93"/>
                <a:gd name="T16" fmla="*/ 4553 w 105"/>
                <a:gd name="T17" fmla="*/ 786 h 93"/>
                <a:gd name="T18" fmla="*/ 2461 w 105"/>
                <a:gd name="T19" fmla="*/ 786 h 93"/>
                <a:gd name="T20" fmla="*/ 4342 w 105"/>
                <a:gd name="T21" fmla="*/ 1870 h 93"/>
                <a:gd name="T22" fmla="*/ 5194 w 105"/>
                <a:gd name="T23" fmla="*/ 2955 h 93"/>
                <a:gd name="T24" fmla="*/ 4488 w 105"/>
                <a:gd name="T25" fmla="*/ 3874 h 93"/>
                <a:gd name="T26" fmla="*/ 3058 w 105"/>
                <a:gd name="T27" fmla="*/ 4723 h 93"/>
                <a:gd name="T28" fmla="*/ 1936 w 105"/>
                <a:gd name="T29" fmla="*/ 4081 h 93"/>
                <a:gd name="T30" fmla="*/ 1936 w 105"/>
                <a:gd name="T31" fmla="*/ 4081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86" name="Freeform 26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6759 w 162"/>
                <a:gd name="T1" fmla="*/ 397 h 60"/>
                <a:gd name="T2" fmla="*/ 8290 w 162"/>
                <a:gd name="T3" fmla="*/ 1267 h 60"/>
                <a:gd name="T4" fmla="*/ 7109 w 162"/>
                <a:gd name="T5" fmla="*/ 1921 h 60"/>
                <a:gd name="T6" fmla="*/ 5576 w 162"/>
                <a:gd name="T7" fmla="*/ 1058 h 60"/>
                <a:gd name="T8" fmla="*/ 4516 w 162"/>
                <a:gd name="T9" fmla="*/ 1176 h 60"/>
                <a:gd name="T10" fmla="*/ 2567 w 162"/>
                <a:gd name="T11" fmla="*/ 2300 h 60"/>
                <a:gd name="T12" fmla="*/ 4696 w 162"/>
                <a:gd name="T13" fmla="*/ 2300 h 60"/>
                <a:gd name="T14" fmla="*/ 4696 w 162"/>
                <a:gd name="T15" fmla="*/ 3033 h 60"/>
                <a:gd name="T16" fmla="*/ 0 w 162"/>
                <a:gd name="T17" fmla="*/ 3033 h 60"/>
                <a:gd name="T18" fmla="*/ 0 w 162"/>
                <a:gd name="T19" fmla="*/ 336 h 60"/>
                <a:gd name="T20" fmla="*/ 1384 w 162"/>
                <a:gd name="T21" fmla="*/ 336 h 60"/>
                <a:gd name="T22" fmla="*/ 1384 w 162"/>
                <a:gd name="T23" fmla="*/ 1583 h 60"/>
                <a:gd name="T24" fmla="*/ 3312 w 162"/>
                <a:gd name="T25" fmla="*/ 493 h 60"/>
                <a:gd name="T26" fmla="*/ 5177 w 162"/>
                <a:gd name="T27" fmla="*/ 0 h 60"/>
                <a:gd name="T28" fmla="*/ 6759 w 162"/>
                <a:gd name="T29" fmla="*/ 397 h 60"/>
                <a:gd name="T30" fmla="*/ 6759 w 162"/>
                <a:gd name="T31" fmla="*/ 397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87" name="Freeform 27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5298 w 104"/>
                <a:gd name="T1" fmla="*/ 1979 h 94"/>
                <a:gd name="T2" fmla="*/ 5298 w 104"/>
                <a:gd name="T3" fmla="*/ 4626 h 94"/>
                <a:gd name="T4" fmla="*/ 654 w 104"/>
                <a:gd name="T5" fmla="*/ 4626 h 94"/>
                <a:gd name="T6" fmla="*/ 628 w 104"/>
                <a:gd name="T7" fmla="*/ 3854 h 94"/>
                <a:gd name="T8" fmla="*/ 2745 w 104"/>
                <a:gd name="T9" fmla="*/ 3854 h 94"/>
                <a:gd name="T10" fmla="*/ 812 w 104"/>
                <a:gd name="T11" fmla="*/ 2751 h 94"/>
                <a:gd name="T12" fmla="*/ 0 w 104"/>
                <a:gd name="T13" fmla="*/ 1725 h 94"/>
                <a:gd name="T14" fmla="*/ 654 w 104"/>
                <a:gd name="T15" fmla="*/ 858 h 94"/>
                <a:gd name="T16" fmla="*/ 2169 w 104"/>
                <a:gd name="T17" fmla="*/ 0 h 94"/>
                <a:gd name="T18" fmla="*/ 3305 w 104"/>
                <a:gd name="T19" fmla="*/ 630 h 94"/>
                <a:gd name="T20" fmla="*/ 1836 w 104"/>
                <a:gd name="T21" fmla="*/ 1489 h 94"/>
                <a:gd name="T22" fmla="*/ 2004 w 104"/>
                <a:gd name="T23" fmla="*/ 2124 h 94"/>
                <a:gd name="T24" fmla="*/ 3936 w 104"/>
                <a:gd name="T25" fmla="*/ 3221 h 94"/>
                <a:gd name="T26" fmla="*/ 3936 w 104"/>
                <a:gd name="T27" fmla="*/ 1979 h 94"/>
                <a:gd name="T28" fmla="*/ 5298 w 104"/>
                <a:gd name="T29" fmla="*/ 1979 h 94"/>
                <a:gd name="T30" fmla="*/ 5298 w 104"/>
                <a:gd name="T31" fmla="*/ 1979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88" name="Freeform 28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1493 w 162"/>
                <a:gd name="T1" fmla="*/ 2775 h 61"/>
                <a:gd name="T2" fmla="*/ 1493 w 162"/>
                <a:gd name="T3" fmla="*/ 2775 h 61"/>
                <a:gd name="T4" fmla="*/ 0 w 162"/>
                <a:gd name="T5" fmla="*/ 1887 h 61"/>
                <a:gd name="T6" fmla="*/ 1129 w 162"/>
                <a:gd name="T7" fmla="*/ 1207 h 61"/>
                <a:gd name="T8" fmla="*/ 2624 w 162"/>
                <a:gd name="T9" fmla="*/ 2093 h 61"/>
                <a:gd name="T10" fmla="*/ 3686 w 162"/>
                <a:gd name="T11" fmla="*/ 1979 h 61"/>
                <a:gd name="T12" fmla="*/ 5588 w 162"/>
                <a:gd name="T13" fmla="*/ 833 h 61"/>
                <a:gd name="T14" fmla="*/ 3484 w 162"/>
                <a:gd name="T15" fmla="*/ 833 h 61"/>
                <a:gd name="T16" fmla="*/ 3484 w 162"/>
                <a:gd name="T17" fmla="*/ 0 h 61"/>
                <a:gd name="T18" fmla="*/ 8055 w 162"/>
                <a:gd name="T19" fmla="*/ 0 h 61"/>
                <a:gd name="T20" fmla="*/ 8055 w 162"/>
                <a:gd name="T21" fmla="*/ 2833 h 61"/>
                <a:gd name="T22" fmla="*/ 6722 w 162"/>
                <a:gd name="T23" fmla="*/ 2833 h 61"/>
                <a:gd name="T24" fmla="*/ 6722 w 162"/>
                <a:gd name="T25" fmla="*/ 1538 h 61"/>
                <a:gd name="T26" fmla="*/ 4817 w 162"/>
                <a:gd name="T27" fmla="*/ 2674 h 61"/>
                <a:gd name="T28" fmla="*/ 3012 w 162"/>
                <a:gd name="T29" fmla="*/ 3185 h 61"/>
                <a:gd name="T30" fmla="*/ 1493 w 162"/>
                <a:gd name="T31" fmla="*/ 2775 h 61"/>
                <a:gd name="T32" fmla="*/ 1493 w 162"/>
                <a:gd name="T33" fmla="*/ 2775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89" name="Freeform 29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2087 w 105"/>
                <a:gd name="T1" fmla="*/ 4210 h 94"/>
                <a:gd name="T2" fmla="*/ 3569 w 105"/>
                <a:gd name="T3" fmla="*/ 3272 h 94"/>
                <a:gd name="T4" fmla="*/ 3419 w 105"/>
                <a:gd name="T5" fmla="*/ 2666 h 94"/>
                <a:gd name="T6" fmla="*/ 1446 w 105"/>
                <a:gd name="T7" fmla="*/ 1522 h 94"/>
                <a:gd name="T8" fmla="*/ 1446 w 105"/>
                <a:gd name="T9" fmla="*/ 2757 h 94"/>
                <a:gd name="T10" fmla="*/ 56 w 105"/>
                <a:gd name="T11" fmla="*/ 2757 h 94"/>
                <a:gd name="T12" fmla="*/ 0 w 105"/>
                <a:gd name="T13" fmla="*/ 0 h 94"/>
                <a:gd name="T14" fmla="*/ 4773 w 105"/>
                <a:gd name="T15" fmla="*/ 0 h 94"/>
                <a:gd name="T16" fmla="*/ 4808 w 105"/>
                <a:gd name="T17" fmla="*/ 827 h 94"/>
                <a:gd name="T18" fmla="*/ 2665 w 105"/>
                <a:gd name="T19" fmla="*/ 827 h 94"/>
                <a:gd name="T20" fmla="*/ 4623 w 105"/>
                <a:gd name="T21" fmla="*/ 1976 h 94"/>
                <a:gd name="T22" fmla="*/ 5450 w 105"/>
                <a:gd name="T23" fmla="*/ 3070 h 94"/>
                <a:gd name="T24" fmla="*/ 4773 w 105"/>
                <a:gd name="T25" fmla="*/ 3975 h 94"/>
                <a:gd name="T26" fmla="*/ 3237 w 105"/>
                <a:gd name="T27" fmla="*/ 4877 h 94"/>
                <a:gd name="T28" fmla="*/ 2087 w 105"/>
                <a:gd name="T29" fmla="*/ 4210 h 94"/>
                <a:gd name="T30" fmla="*/ 2087 w 105"/>
                <a:gd name="T31" fmla="*/ 421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90" name="Freeform 30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6551 w 162"/>
                <a:gd name="T1" fmla="*/ 380 h 61"/>
                <a:gd name="T2" fmla="*/ 8055 w 162"/>
                <a:gd name="T3" fmla="*/ 1227 h 61"/>
                <a:gd name="T4" fmla="*/ 6968 w 162"/>
                <a:gd name="T5" fmla="*/ 1847 h 61"/>
                <a:gd name="T6" fmla="*/ 5474 w 162"/>
                <a:gd name="T7" fmla="*/ 1001 h 61"/>
                <a:gd name="T8" fmla="*/ 4366 w 162"/>
                <a:gd name="T9" fmla="*/ 1091 h 61"/>
                <a:gd name="T10" fmla="*/ 2467 w 162"/>
                <a:gd name="T11" fmla="*/ 2162 h 61"/>
                <a:gd name="T12" fmla="*/ 4578 w 162"/>
                <a:gd name="T13" fmla="*/ 2162 h 61"/>
                <a:gd name="T14" fmla="*/ 4578 w 162"/>
                <a:gd name="T15" fmla="*/ 2942 h 61"/>
                <a:gd name="T16" fmla="*/ 0 w 162"/>
                <a:gd name="T17" fmla="*/ 2942 h 61"/>
                <a:gd name="T18" fmla="*/ 0 w 162"/>
                <a:gd name="T19" fmla="*/ 325 h 61"/>
                <a:gd name="T20" fmla="*/ 1346 w 162"/>
                <a:gd name="T21" fmla="*/ 325 h 61"/>
                <a:gd name="T22" fmla="*/ 1401 w 162"/>
                <a:gd name="T23" fmla="*/ 1535 h 61"/>
                <a:gd name="T24" fmla="*/ 3245 w 162"/>
                <a:gd name="T25" fmla="*/ 472 h 61"/>
                <a:gd name="T26" fmla="*/ 5037 w 162"/>
                <a:gd name="T27" fmla="*/ 0 h 61"/>
                <a:gd name="T28" fmla="*/ 6551 w 162"/>
                <a:gd name="T29" fmla="*/ 380 h 61"/>
                <a:gd name="T30" fmla="*/ 6551 w 162"/>
                <a:gd name="T31" fmla="*/ 380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91" name="Freeform 31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5194 w 105"/>
                <a:gd name="T1" fmla="*/ 2123 h 94"/>
                <a:gd name="T2" fmla="*/ 5194 w 105"/>
                <a:gd name="T3" fmla="*/ 4877 h 94"/>
                <a:gd name="T4" fmla="*/ 634 w 105"/>
                <a:gd name="T5" fmla="*/ 4877 h 94"/>
                <a:gd name="T6" fmla="*/ 634 w 105"/>
                <a:gd name="T7" fmla="*/ 4063 h 94"/>
                <a:gd name="T8" fmla="*/ 2739 w 105"/>
                <a:gd name="T9" fmla="*/ 4063 h 94"/>
                <a:gd name="T10" fmla="*/ 860 w 105"/>
                <a:gd name="T11" fmla="*/ 2919 h 94"/>
                <a:gd name="T12" fmla="*/ 0 w 105"/>
                <a:gd name="T13" fmla="*/ 1792 h 94"/>
                <a:gd name="T14" fmla="*/ 692 w 105"/>
                <a:gd name="T15" fmla="*/ 888 h 94"/>
                <a:gd name="T16" fmla="*/ 2130 w 105"/>
                <a:gd name="T17" fmla="*/ 0 h 94"/>
                <a:gd name="T18" fmla="*/ 3244 w 105"/>
                <a:gd name="T19" fmla="*/ 664 h 94"/>
                <a:gd name="T20" fmla="*/ 1788 w 105"/>
                <a:gd name="T21" fmla="*/ 1627 h 94"/>
                <a:gd name="T22" fmla="*/ 1936 w 105"/>
                <a:gd name="T23" fmla="*/ 2220 h 94"/>
                <a:gd name="T24" fmla="*/ 3806 w 105"/>
                <a:gd name="T25" fmla="*/ 3363 h 94"/>
                <a:gd name="T26" fmla="*/ 3806 w 105"/>
                <a:gd name="T27" fmla="*/ 2123 h 94"/>
                <a:gd name="T28" fmla="*/ 5194 w 105"/>
                <a:gd name="T29" fmla="*/ 2123 h 94"/>
                <a:gd name="T30" fmla="*/ 5194 w 105"/>
                <a:gd name="T31" fmla="*/ 212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9224" name="Group 88"/>
          <p:cNvGrpSpPr>
            <a:grpSpLocks noChangeAspect="1"/>
          </p:cNvGrpSpPr>
          <p:nvPr/>
        </p:nvGrpSpPr>
        <p:grpSpPr bwMode="auto">
          <a:xfrm>
            <a:off x="3779490" y="2558579"/>
            <a:ext cx="958850" cy="668337"/>
            <a:chOff x="3541" y="1317"/>
            <a:chExt cx="747" cy="546"/>
          </a:xfrm>
        </p:grpSpPr>
        <p:sp>
          <p:nvSpPr>
            <p:cNvPr id="9258" name="AutoShape 89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9" name="Freeform 90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17918 w 416"/>
                <a:gd name="T1" fmla="*/ 4250 h 207"/>
                <a:gd name="T2" fmla="*/ 3118 w 416"/>
                <a:gd name="T3" fmla="*/ 4250 h 207"/>
                <a:gd name="T4" fmla="*/ 55 w 416"/>
                <a:gd name="T5" fmla="*/ 56 h 207"/>
                <a:gd name="T6" fmla="*/ 0 w 416"/>
                <a:gd name="T7" fmla="*/ 56 h 207"/>
                <a:gd name="T8" fmla="*/ 0 w 416"/>
                <a:gd name="T9" fmla="*/ 4053 h 207"/>
                <a:gd name="T10" fmla="*/ 55 w 416"/>
                <a:gd name="T11" fmla="*/ 4053 h 207"/>
                <a:gd name="T12" fmla="*/ 3118 w 416"/>
                <a:gd name="T13" fmla="*/ 8076 h 207"/>
                <a:gd name="T14" fmla="*/ 17918 w 416"/>
                <a:gd name="T15" fmla="*/ 8076 h 207"/>
                <a:gd name="T16" fmla="*/ 20945 w 416"/>
                <a:gd name="T17" fmla="*/ 4053 h 207"/>
                <a:gd name="T18" fmla="*/ 20945 w 416"/>
                <a:gd name="T19" fmla="*/ 4053 h 207"/>
                <a:gd name="T20" fmla="*/ 20945 w 416"/>
                <a:gd name="T21" fmla="*/ 0 h 207"/>
                <a:gd name="T22" fmla="*/ 17918 w 416"/>
                <a:gd name="T23" fmla="*/ 4250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60" name="Freeform 91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19111 w 457"/>
                <a:gd name="T1" fmla="*/ 2415 h 264"/>
                <a:gd name="T2" fmla="*/ 19174 w 457"/>
                <a:gd name="T3" fmla="*/ 11155 h 264"/>
                <a:gd name="T4" fmla="*/ 4176 w 457"/>
                <a:gd name="T5" fmla="*/ 11155 h 264"/>
                <a:gd name="T6" fmla="*/ 4117 w 457"/>
                <a:gd name="T7" fmla="*/ 2415 h 264"/>
                <a:gd name="T8" fmla="*/ 19111 w 457"/>
                <a:gd name="T9" fmla="*/ 2415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61" name="Freeform 92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327 w 24"/>
                <a:gd name="T1" fmla="*/ 226 h 33"/>
                <a:gd name="T2" fmla="*/ 327 w 24"/>
                <a:gd name="T3" fmla="*/ 601 h 33"/>
                <a:gd name="T4" fmla="*/ 476 w 24"/>
                <a:gd name="T5" fmla="*/ 601 h 33"/>
                <a:gd name="T6" fmla="*/ 622 w 24"/>
                <a:gd name="T7" fmla="*/ 583 h 33"/>
                <a:gd name="T8" fmla="*/ 679 w 24"/>
                <a:gd name="T9" fmla="*/ 446 h 33"/>
                <a:gd name="T10" fmla="*/ 476 w 24"/>
                <a:gd name="T11" fmla="*/ 226 h 33"/>
                <a:gd name="T12" fmla="*/ 327 w 24"/>
                <a:gd name="T13" fmla="*/ 226 h 33"/>
                <a:gd name="T14" fmla="*/ 0 w 24"/>
                <a:gd name="T15" fmla="*/ 1463 h 33"/>
                <a:gd name="T16" fmla="*/ 0 w 24"/>
                <a:gd name="T17" fmla="*/ 0 h 33"/>
                <a:gd name="T18" fmla="*/ 613 w 24"/>
                <a:gd name="T19" fmla="*/ 0 h 33"/>
                <a:gd name="T20" fmla="*/ 921 w 24"/>
                <a:gd name="T21" fmla="*/ 88 h 33"/>
                <a:gd name="T22" fmla="*/ 1090 w 24"/>
                <a:gd name="T23" fmla="*/ 363 h 33"/>
                <a:gd name="T24" fmla="*/ 713 w 24"/>
                <a:gd name="T25" fmla="*/ 737 h 33"/>
                <a:gd name="T26" fmla="*/ 713 w 24"/>
                <a:gd name="T27" fmla="*/ 737 h 33"/>
                <a:gd name="T28" fmla="*/ 921 w 24"/>
                <a:gd name="T29" fmla="*/ 854 h 33"/>
                <a:gd name="T30" fmla="*/ 996 w 24"/>
                <a:gd name="T31" fmla="*/ 965 h 33"/>
                <a:gd name="T32" fmla="*/ 1159 w 24"/>
                <a:gd name="T33" fmla="*/ 1463 h 33"/>
                <a:gd name="T34" fmla="*/ 713 w 24"/>
                <a:gd name="T35" fmla="*/ 1463 h 33"/>
                <a:gd name="T36" fmla="*/ 622 w 24"/>
                <a:gd name="T37" fmla="*/ 1078 h 33"/>
                <a:gd name="T38" fmla="*/ 531 w 24"/>
                <a:gd name="T39" fmla="*/ 877 h 33"/>
                <a:gd name="T40" fmla="*/ 327 w 24"/>
                <a:gd name="T41" fmla="*/ 877 h 33"/>
                <a:gd name="T42" fmla="*/ 327 w 24"/>
                <a:gd name="T43" fmla="*/ 1463 h 33"/>
                <a:gd name="T44" fmla="*/ 0 w 24"/>
                <a:gd name="T45" fmla="*/ 146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62" name="Freeform 93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378 w 29"/>
                <a:gd name="T1" fmla="*/ 860 h 35"/>
                <a:gd name="T2" fmla="*/ 668 w 29"/>
                <a:gd name="T3" fmla="*/ 1435 h 35"/>
                <a:gd name="T4" fmla="*/ 938 w 29"/>
                <a:gd name="T5" fmla="*/ 860 h 35"/>
                <a:gd name="T6" fmla="*/ 668 w 29"/>
                <a:gd name="T7" fmla="*/ 295 h 35"/>
                <a:gd name="T8" fmla="*/ 378 w 29"/>
                <a:gd name="T9" fmla="*/ 860 h 35"/>
                <a:gd name="T10" fmla="*/ 0 w 29"/>
                <a:gd name="T11" fmla="*/ 860 h 35"/>
                <a:gd name="T12" fmla="*/ 144 w 29"/>
                <a:gd name="T13" fmla="*/ 239 h 35"/>
                <a:gd name="T14" fmla="*/ 668 w 29"/>
                <a:gd name="T15" fmla="*/ 0 h 35"/>
                <a:gd name="T16" fmla="*/ 1193 w 29"/>
                <a:gd name="T17" fmla="*/ 239 h 35"/>
                <a:gd name="T18" fmla="*/ 1374 w 29"/>
                <a:gd name="T19" fmla="*/ 860 h 35"/>
                <a:gd name="T20" fmla="*/ 1193 w 29"/>
                <a:gd name="T21" fmla="*/ 1490 h 35"/>
                <a:gd name="T22" fmla="*/ 668 w 29"/>
                <a:gd name="T23" fmla="*/ 1731 h 35"/>
                <a:gd name="T24" fmla="*/ 144 w 29"/>
                <a:gd name="T25" fmla="*/ 1435 h 35"/>
                <a:gd name="T26" fmla="*/ 0 w 29"/>
                <a:gd name="T27" fmla="*/ 860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63" name="Freeform 94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987 h 34"/>
                <a:gd name="T2" fmla="*/ 0 w 24"/>
                <a:gd name="T3" fmla="*/ 0 h 34"/>
                <a:gd name="T4" fmla="*/ 327 w 24"/>
                <a:gd name="T5" fmla="*/ 0 h 34"/>
                <a:gd name="T6" fmla="*/ 327 w 24"/>
                <a:gd name="T7" fmla="*/ 1042 h 34"/>
                <a:gd name="T8" fmla="*/ 613 w 24"/>
                <a:gd name="T9" fmla="*/ 1309 h 34"/>
                <a:gd name="T10" fmla="*/ 773 w 24"/>
                <a:gd name="T11" fmla="*/ 1042 h 34"/>
                <a:gd name="T12" fmla="*/ 773 w 24"/>
                <a:gd name="T13" fmla="*/ 0 h 34"/>
                <a:gd name="T14" fmla="*/ 1159 w 24"/>
                <a:gd name="T15" fmla="*/ 0 h 34"/>
                <a:gd name="T16" fmla="*/ 1159 w 24"/>
                <a:gd name="T17" fmla="*/ 987 h 34"/>
                <a:gd name="T18" fmla="*/ 1011 w 24"/>
                <a:gd name="T19" fmla="*/ 1419 h 34"/>
                <a:gd name="T20" fmla="*/ 613 w 24"/>
                <a:gd name="T21" fmla="*/ 1597 h 34"/>
                <a:gd name="T22" fmla="*/ 145 w 24"/>
                <a:gd name="T23" fmla="*/ 1419 h 34"/>
                <a:gd name="T24" fmla="*/ 0 w 24"/>
                <a:gd name="T25" fmla="*/ 987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64" name="Freeform 95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65" name="Freeform 96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66" name="Freeform 97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383 w 24"/>
                <a:gd name="T1" fmla="*/ 226 h 33"/>
                <a:gd name="T2" fmla="*/ 383 w 24"/>
                <a:gd name="T3" fmla="*/ 601 h 33"/>
                <a:gd name="T4" fmla="*/ 476 w 24"/>
                <a:gd name="T5" fmla="*/ 601 h 33"/>
                <a:gd name="T6" fmla="*/ 622 w 24"/>
                <a:gd name="T7" fmla="*/ 583 h 33"/>
                <a:gd name="T8" fmla="*/ 713 w 24"/>
                <a:gd name="T9" fmla="*/ 446 h 33"/>
                <a:gd name="T10" fmla="*/ 476 w 24"/>
                <a:gd name="T11" fmla="*/ 226 h 33"/>
                <a:gd name="T12" fmla="*/ 383 w 24"/>
                <a:gd name="T13" fmla="*/ 226 h 33"/>
                <a:gd name="T14" fmla="*/ 0 w 24"/>
                <a:gd name="T15" fmla="*/ 1463 h 33"/>
                <a:gd name="T16" fmla="*/ 0 w 24"/>
                <a:gd name="T17" fmla="*/ 0 h 33"/>
                <a:gd name="T18" fmla="*/ 613 w 24"/>
                <a:gd name="T19" fmla="*/ 0 h 33"/>
                <a:gd name="T20" fmla="*/ 996 w 24"/>
                <a:gd name="T21" fmla="*/ 88 h 33"/>
                <a:gd name="T22" fmla="*/ 1103 w 24"/>
                <a:gd name="T23" fmla="*/ 363 h 33"/>
                <a:gd name="T24" fmla="*/ 773 w 24"/>
                <a:gd name="T25" fmla="*/ 737 h 33"/>
                <a:gd name="T26" fmla="*/ 773 w 24"/>
                <a:gd name="T27" fmla="*/ 737 h 33"/>
                <a:gd name="T28" fmla="*/ 921 w 24"/>
                <a:gd name="T29" fmla="*/ 854 h 33"/>
                <a:gd name="T30" fmla="*/ 1011 w 24"/>
                <a:gd name="T31" fmla="*/ 965 h 33"/>
                <a:gd name="T32" fmla="*/ 1159 w 24"/>
                <a:gd name="T33" fmla="*/ 1463 h 33"/>
                <a:gd name="T34" fmla="*/ 773 w 24"/>
                <a:gd name="T35" fmla="*/ 1463 h 33"/>
                <a:gd name="T36" fmla="*/ 622 w 24"/>
                <a:gd name="T37" fmla="*/ 1078 h 33"/>
                <a:gd name="T38" fmla="*/ 531 w 24"/>
                <a:gd name="T39" fmla="*/ 877 h 33"/>
                <a:gd name="T40" fmla="*/ 383 w 24"/>
                <a:gd name="T41" fmla="*/ 877 h 33"/>
                <a:gd name="T42" fmla="*/ 383 w 24"/>
                <a:gd name="T43" fmla="*/ 1463 h 33"/>
                <a:gd name="T44" fmla="*/ 0 w 24"/>
                <a:gd name="T45" fmla="*/ 146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67" name="Freeform 98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1533 w 162"/>
                <a:gd name="T1" fmla="*/ 2697 h 60"/>
                <a:gd name="T2" fmla="*/ 1474 w 162"/>
                <a:gd name="T3" fmla="*/ 2641 h 60"/>
                <a:gd name="T4" fmla="*/ 0 w 162"/>
                <a:gd name="T5" fmla="*/ 1766 h 60"/>
                <a:gd name="T6" fmla="*/ 1137 w 162"/>
                <a:gd name="T7" fmla="*/ 1116 h 60"/>
                <a:gd name="T8" fmla="*/ 2657 w 162"/>
                <a:gd name="T9" fmla="*/ 2014 h 60"/>
                <a:gd name="T10" fmla="*/ 3795 w 162"/>
                <a:gd name="T11" fmla="*/ 1921 h 60"/>
                <a:gd name="T12" fmla="*/ 5729 w 162"/>
                <a:gd name="T13" fmla="*/ 805 h 60"/>
                <a:gd name="T14" fmla="*/ 3607 w 162"/>
                <a:gd name="T15" fmla="*/ 805 h 60"/>
                <a:gd name="T16" fmla="*/ 3607 w 162"/>
                <a:gd name="T17" fmla="*/ 0 h 60"/>
                <a:gd name="T18" fmla="*/ 8290 w 162"/>
                <a:gd name="T19" fmla="*/ 0 h 60"/>
                <a:gd name="T20" fmla="*/ 8290 w 162"/>
                <a:gd name="T21" fmla="*/ 2697 h 60"/>
                <a:gd name="T22" fmla="*/ 6928 w 162"/>
                <a:gd name="T23" fmla="*/ 2697 h 60"/>
                <a:gd name="T24" fmla="*/ 6869 w 162"/>
                <a:gd name="T25" fmla="*/ 1465 h 60"/>
                <a:gd name="T26" fmla="*/ 4978 w 162"/>
                <a:gd name="T27" fmla="*/ 2586 h 60"/>
                <a:gd name="T28" fmla="*/ 3072 w 162"/>
                <a:gd name="T29" fmla="*/ 3033 h 60"/>
                <a:gd name="T30" fmla="*/ 1533 w 162"/>
                <a:gd name="T31" fmla="*/ 2697 h 60"/>
                <a:gd name="T32" fmla="*/ 1533 w 162"/>
                <a:gd name="T33" fmla="*/ 2697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68" name="Freeform 99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1936 w 105"/>
                <a:gd name="T1" fmla="*/ 4081 h 93"/>
                <a:gd name="T2" fmla="*/ 3389 w 105"/>
                <a:gd name="T3" fmla="*/ 3205 h 93"/>
                <a:gd name="T4" fmla="*/ 3244 w 105"/>
                <a:gd name="T5" fmla="*/ 2553 h 93"/>
                <a:gd name="T6" fmla="*/ 1401 w 105"/>
                <a:gd name="T7" fmla="*/ 1473 h 93"/>
                <a:gd name="T8" fmla="*/ 1401 w 105"/>
                <a:gd name="T9" fmla="*/ 2703 h 93"/>
                <a:gd name="T10" fmla="*/ 0 w 105"/>
                <a:gd name="T11" fmla="*/ 2703 h 93"/>
                <a:gd name="T12" fmla="*/ 0 w 105"/>
                <a:gd name="T13" fmla="*/ 0 h 93"/>
                <a:gd name="T14" fmla="*/ 4553 w 105"/>
                <a:gd name="T15" fmla="*/ 0 h 93"/>
                <a:gd name="T16" fmla="*/ 4553 w 105"/>
                <a:gd name="T17" fmla="*/ 786 h 93"/>
                <a:gd name="T18" fmla="*/ 2461 w 105"/>
                <a:gd name="T19" fmla="*/ 786 h 93"/>
                <a:gd name="T20" fmla="*/ 4342 w 105"/>
                <a:gd name="T21" fmla="*/ 1870 h 93"/>
                <a:gd name="T22" fmla="*/ 5194 w 105"/>
                <a:gd name="T23" fmla="*/ 2955 h 93"/>
                <a:gd name="T24" fmla="*/ 4488 w 105"/>
                <a:gd name="T25" fmla="*/ 3874 h 93"/>
                <a:gd name="T26" fmla="*/ 3058 w 105"/>
                <a:gd name="T27" fmla="*/ 4723 h 93"/>
                <a:gd name="T28" fmla="*/ 1936 w 105"/>
                <a:gd name="T29" fmla="*/ 4081 h 93"/>
                <a:gd name="T30" fmla="*/ 1936 w 105"/>
                <a:gd name="T31" fmla="*/ 4081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69" name="Freeform 100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6759 w 162"/>
                <a:gd name="T1" fmla="*/ 397 h 60"/>
                <a:gd name="T2" fmla="*/ 8290 w 162"/>
                <a:gd name="T3" fmla="*/ 1267 h 60"/>
                <a:gd name="T4" fmla="*/ 7109 w 162"/>
                <a:gd name="T5" fmla="*/ 1921 h 60"/>
                <a:gd name="T6" fmla="*/ 5576 w 162"/>
                <a:gd name="T7" fmla="*/ 1058 h 60"/>
                <a:gd name="T8" fmla="*/ 4516 w 162"/>
                <a:gd name="T9" fmla="*/ 1176 h 60"/>
                <a:gd name="T10" fmla="*/ 2567 w 162"/>
                <a:gd name="T11" fmla="*/ 2300 h 60"/>
                <a:gd name="T12" fmla="*/ 4696 w 162"/>
                <a:gd name="T13" fmla="*/ 2300 h 60"/>
                <a:gd name="T14" fmla="*/ 4696 w 162"/>
                <a:gd name="T15" fmla="*/ 3033 h 60"/>
                <a:gd name="T16" fmla="*/ 0 w 162"/>
                <a:gd name="T17" fmla="*/ 3033 h 60"/>
                <a:gd name="T18" fmla="*/ 0 w 162"/>
                <a:gd name="T19" fmla="*/ 336 h 60"/>
                <a:gd name="T20" fmla="*/ 1384 w 162"/>
                <a:gd name="T21" fmla="*/ 336 h 60"/>
                <a:gd name="T22" fmla="*/ 1384 w 162"/>
                <a:gd name="T23" fmla="*/ 1583 h 60"/>
                <a:gd name="T24" fmla="*/ 3312 w 162"/>
                <a:gd name="T25" fmla="*/ 493 h 60"/>
                <a:gd name="T26" fmla="*/ 5177 w 162"/>
                <a:gd name="T27" fmla="*/ 0 h 60"/>
                <a:gd name="T28" fmla="*/ 6759 w 162"/>
                <a:gd name="T29" fmla="*/ 397 h 60"/>
                <a:gd name="T30" fmla="*/ 6759 w 162"/>
                <a:gd name="T31" fmla="*/ 397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70" name="Freeform 101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5298 w 104"/>
                <a:gd name="T1" fmla="*/ 1979 h 94"/>
                <a:gd name="T2" fmla="*/ 5298 w 104"/>
                <a:gd name="T3" fmla="*/ 4626 h 94"/>
                <a:gd name="T4" fmla="*/ 654 w 104"/>
                <a:gd name="T5" fmla="*/ 4626 h 94"/>
                <a:gd name="T6" fmla="*/ 628 w 104"/>
                <a:gd name="T7" fmla="*/ 3854 h 94"/>
                <a:gd name="T8" fmla="*/ 2745 w 104"/>
                <a:gd name="T9" fmla="*/ 3854 h 94"/>
                <a:gd name="T10" fmla="*/ 812 w 104"/>
                <a:gd name="T11" fmla="*/ 2751 h 94"/>
                <a:gd name="T12" fmla="*/ 0 w 104"/>
                <a:gd name="T13" fmla="*/ 1725 h 94"/>
                <a:gd name="T14" fmla="*/ 654 w 104"/>
                <a:gd name="T15" fmla="*/ 858 h 94"/>
                <a:gd name="T16" fmla="*/ 2169 w 104"/>
                <a:gd name="T17" fmla="*/ 0 h 94"/>
                <a:gd name="T18" fmla="*/ 3305 w 104"/>
                <a:gd name="T19" fmla="*/ 630 h 94"/>
                <a:gd name="T20" fmla="*/ 1836 w 104"/>
                <a:gd name="T21" fmla="*/ 1489 h 94"/>
                <a:gd name="T22" fmla="*/ 2004 w 104"/>
                <a:gd name="T23" fmla="*/ 2124 h 94"/>
                <a:gd name="T24" fmla="*/ 3936 w 104"/>
                <a:gd name="T25" fmla="*/ 3221 h 94"/>
                <a:gd name="T26" fmla="*/ 3936 w 104"/>
                <a:gd name="T27" fmla="*/ 1979 h 94"/>
                <a:gd name="T28" fmla="*/ 5298 w 104"/>
                <a:gd name="T29" fmla="*/ 1979 h 94"/>
                <a:gd name="T30" fmla="*/ 5298 w 104"/>
                <a:gd name="T31" fmla="*/ 1979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71" name="Freeform 102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1493 w 162"/>
                <a:gd name="T1" fmla="*/ 2775 h 61"/>
                <a:gd name="T2" fmla="*/ 1493 w 162"/>
                <a:gd name="T3" fmla="*/ 2775 h 61"/>
                <a:gd name="T4" fmla="*/ 0 w 162"/>
                <a:gd name="T5" fmla="*/ 1887 h 61"/>
                <a:gd name="T6" fmla="*/ 1129 w 162"/>
                <a:gd name="T7" fmla="*/ 1207 h 61"/>
                <a:gd name="T8" fmla="*/ 2624 w 162"/>
                <a:gd name="T9" fmla="*/ 2093 h 61"/>
                <a:gd name="T10" fmla="*/ 3686 w 162"/>
                <a:gd name="T11" fmla="*/ 1979 h 61"/>
                <a:gd name="T12" fmla="*/ 5588 w 162"/>
                <a:gd name="T13" fmla="*/ 833 h 61"/>
                <a:gd name="T14" fmla="*/ 3484 w 162"/>
                <a:gd name="T15" fmla="*/ 833 h 61"/>
                <a:gd name="T16" fmla="*/ 3484 w 162"/>
                <a:gd name="T17" fmla="*/ 0 h 61"/>
                <a:gd name="T18" fmla="*/ 8055 w 162"/>
                <a:gd name="T19" fmla="*/ 0 h 61"/>
                <a:gd name="T20" fmla="*/ 8055 w 162"/>
                <a:gd name="T21" fmla="*/ 2833 h 61"/>
                <a:gd name="T22" fmla="*/ 6722 w 162"/>
                <a:gd name="T23" fmla="*/ 2833 h 61"/>
                <a:gd name="T24" fmla="*/ 6722 w 162"/>
                <a:gd name="T25" fmla="*/ 1538 h 61"/>
                <a:gd name="T26" fmla="*/ 4817 w 162"/>
                <a:gd name="T27" fmla="*/ 2674 h 61"/>
                <a:gd name="T28" fmla="*/ 3012 w 162"/>
                <a:gd name="T29" fmla="*/ 3185 h 61"/>
                <a:gd name="T30" fmla="*/ 1493 w 162"/>
                <a:gd name="T31" fmla="*/ 2775 h 61"/>
                <a:gd name="T32" fmla="*/ 1493 w 162"/>
                <a:gd name="T33" fmla="*/ 2775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72" name="Freeform 103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2087 w 105"/>
                <a:gd name="T1" fmla="*/ 4210 h 94"/>
                <a:gd name="T2" fmla="*/ 3569 w 105"/>
                <a:gd name="T3" fmla="*/ 3272 h 94"/>
                <a:gd name="T4" fmla="*/ 3419 w 105"/>
                <a:gd name="T5" fmla="*/ 2666 h 94"/>
                <a:gd name="T6" fmla="*/ 1446 w 105"/>
                <a:gd name="T7" fmla="*/ 1522 h 94"/>
                <a:gd name="T8" fmla="*/ 1446 w 105"/>
                <a:gd name="T9" fmla="*/ 2757 h 94"/>
                <a:gd name="T10" fmla="*/ 56 w 105"/>
                <a:gd name="T11" fmla="*/ 2757 h 94"/>
                <a:gd name="T12" fmla="*/ 0 w 105"/>
                <a:gd name="T13" fmla="*/ 0 h 94"/>
                <a:gd name="T14" fmla="*/ 4773 w 105"/>
                <a:gd name="T15" fmla="*/ 0 h 94"/>
                <a:gd name="T16" fmla="*/ 4808 w 105"/>
                <a:gd name="T17" fmla="*/ 827 h 94"/>
                <a:gd name="T18" fmla="*/ 2665 w 105"/>
                <a:gd name="T19" fmla="*/ 827 h 94"/>
                <a:gd name="T20" fmla="*/ 4623 w 105"/>
                <a:gd name="T21" fmla="*/ 1976 h 94"/>
                <a:gd name="T22" fmla="*/ 5450 w 105"/>
                <a:gd name="T23" fmla="*/ 3070 h 94"/>
                <a:gd name="T24" fmla="*/ 4773 w 105"/>
                <a:gd name="T25" fmla="*/ 3975 h 94"/>
                <a:gd name="T26" fmla="*/ 3237 w 105"/>
                <a:gd name="T27" fmla="*/ 4877 h 94"/>
                <a:gd name="T28" fmla="*/ 2087 w 105"/>
                <a:gd name="T29" fmla="*/ 4210 h 94"/>
                <a:gd name="T30" fmla="*/ 2087 w 105"/>
                <a:gd name="T31" fmla="*/ 421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73" name="Freeform 104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6551 w 162"/>
                <a:gd name="T1" fmla="*/ 380 h 61"/>
                <a:gd name="T2" fmla="*/ 8055 w 162"/>
                <a:gd name="T3" fmla="*/ 1227 h 61"/>
                <a:gd name="T4" fmla="*/ 6968 w 162"/>
                <a:gd name="T5" fmla="*/ 1847 h 61"/>
                <a:gd name="T6" fmla="*/ 5474 w 162"/>
                <a:gd name="T7" fmla="*/ 1001 h 61"/>
                <a:gd name="T8" fmla="*/ 4366 w 162"/>
                <a:gd name="T9" fmla="*/ 1091 h 61"/>
                <a:gd name="T10" fmla="*/ 2467 w 162"/>
                <a:gd name="T11" fmla="*/ 2162 h 61"/>
                <a:gd name="T12" fmla="*/ 4578 w 162"/>
                <a:gd name="T13" fmla="*/ 2162 h 61"/>
                <a:gd name="T14" fmla="*/ 4578 w 162"/>
                <a:gd name="T15" fmla="*/ 2942 h 61"/>
                <a:gd name="T16" fmla="*/ 0 w 162"/>
                <a:gd name="T17" fmla="*/ 2942 h 61"/>
                <a:gd name="T18" fmla="*/ 0 w 162"/>
                <a:gd name="T19" fmla="*/ 325 h 61"/>
                <a:gd name="T20" fmla="*/ 1346 w 162"/>
                <a:gd name="T21" fmla="*/ 325 h 61"/>
                <a:gd name="T22" fmla="*/ 1401 w 162"/>
                <a:gd name="T23" fmla="*/ 1535 h 61"/>
                <a:gd name="T24" fmla="*/ 3245 w 162"/>
                <a:gd name="T25" fmla="*/ 472 h 61"/>
                <a:gd name="T26" fmla="*/ 5037 w 162"/>
                <a:gd name="T27" fmla="*/ 0 h 61"/>
                <a:gd name="T28" fmla="*/ 6551 w 162"/>
                <a:gd name="T29" fmla="*/ 380 h 61"/>
                <a:gd name="T30" fmla="*/ 6551 w 162"/>
                <a:gd name="T31" fmla="*/ 380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74" name="Freeform 105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5194 w 105"/>
                <a:gd name="T1" fmla="*/ 2123 h 94"/>
                <a:gd name="T2" fmla="*/ 5194 w 105"/>
                <a:gd name="T3" fmla="*/ 4877 h 94"/>
                <a:gd name="T4" fmla="*/ 634 w 105"/>
                <a:gd name="T5" fmla="*/ 4877 h 94"/>
                <a:gd name="T6" fmla="*/ 634 w 105"/>
                <a:gd name="T7" fmla="*/ 4063 h 94"/>
                <a:gd name="T8" fmla="*/ 2739 w 105"/>
                <a:gd name="T9" fmla="*/ 4063 h 94"/>
                <a:gd name="T10" fmla="*/ 860 w 105"/>
                <a:gd name="T11" fmla="*/ 2919 h 94"/>
                <a:gd name="T12" fmla="*/ 0 w 105"/>
                <a:gd name="T13" fmla="*/ 1792 h 94"/>
                <a:gd name="T14" fmla="*/ 692 w 105"/>
                <a:gd name="T15" fmla="*/ 888 h 94"/>
                <a:gd name="T16" fmla="*/ 2130 w 105"/>
                <a:gd name="T17" fmla="*/ 0 h 94"/>
                <a:gd name="T18" fmla="*/ 3244 w 105"/>
                <a:gd name="T19" fmla="*/ 664 h 94"/>
                <a:gd name="T20" fmla="*/ 1788 w 105"/>
                <a:gd name="T21" fmla="*/ 1627 h 94"/>
                <a:gd name="T22" fmla="*/ 1936 w 105"/>
                <a:gd name="T23" fmla="*/ 2220 h 94"/>
                <a:gd name="T24" fmla="*/ 3806 w 105"/>
                <a:gd name="T25" fmla="*/ 3363 h 94"/>
                <a:gd name="T26" fmla="*/ 3806 w 105"/>
                <a:gd name="T27" fmla="*/ 2123 h 94"/>
                <a:gd name="T28" fmla="*/ 5194 w 105"/>
                <a:gd name="T29" fmla="*/ 2123 h 94"/>
                <a:gd name="T30" fmla="*/ 5194 w 105"/>
                <a:gd name="T31" fmla="*/ 212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9225" name="Text Box 107"/>
          <p:cNvSpPr txBox="1">
            <a:spLocks noChangeArrowheads="1"/>
          </p:cNvSpPr>
          <p:nvPr/>
        </p:nvSpPr>
        <p:spPr bwMode="auto">
          <a:xfrm>
            <a:off x="6071840" y="2198216"/>
            <a:ext cx="7921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RTC  </a:t>
            </a:r>
          </a:p>
        </p:txBody>
      </p:sp>
      <p:sp>
        <p:nvSpPr>
          <p:cNvPr id="9226" name="Text Box 108"/>
          <p:cNvSpPr txBox="1">
            <a:spLocks noChangeArrowheads="1"/>
          </p:cNvSpPr>
          <p:nvPr/>
        </p:nvSpPr>
        <p:spPr bwMode="auto">
          <a:xfrm>
            <a:off x="3923953" y="2198216"/>
            <a:ext cx="792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RTB</a:t>
            </a:r>
          </a:p>
        </p:txBody>
      </p:sp>
      <p:sp>
        <p:nvSpPr>
          <p:cNvPr id="9227" name="Text Box 109"/>
          <p:cNvSpPr txBox="1">
            <a:spLocks noChangeArrowheads="1"/>
          </p:cNvSpPr>
          <p:nvPr/>
        </p:nvSpPr>
        <p:spPr bwMode="auto">
          <a:xfrm>
            <a:off x="1836390" y="2198216"/>
            <a:ext cx="7921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RTA  </a:t>
            </a:r>
          </a:p>
        </p:txBody>
      </p:sp>
      <p:sp>
        <p:nvSpPr>
          <p:cNvPr id="9228" name="Rectangle 117"/>
          <p:cNvSpPr>
            <a:spLocks noChangeArrowheads="1"/>
          </p:cNvSpPr>
          <p:nvPr/>
        </p:nvSpPr>
        <p:spPr bwMode="auto">
          <a:xfrm>
            <a:off x="2174528" y="4415954"/>
            <a:ext cx="285750" cy="2889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zh-CN" altLang="zh-CN" sz="1400">
              <a:solidFill>
                <a:schemeClr val="accent2"/>
              </a:solidFill>
              <a:ea typeface="黑体" pitchFamily="49" charset="-122"/>
            </a:endParaRPr>
          </a:p>
        </p:txBody>
      </p:sp>
      <p:sp>
        <p:nvSpPr>
          <p:cNvPr id="9229" name="Rectangle 119"/>
          <p:cNvSpPr>
            <a:spLocks noChangeArrowheads="1"/>
          </p:cNvSpPr>
          <p:nvPr/>
        </p:nvSpPr>
        <p:spPr bwMode="auto">
          <a:xfrm>
            <a:off x="5970240" y="4998566"/>
            <a:ext cx="285750" cy="288925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zh-CN" altLang="zh-CN" sz="1400">
              <a:solidFill>
                <a:schemeClr val="accent2"/>
              </a:solidFill>
              <a:ea typeface="黑体" pitchFamily="49" charset="-122"/>
            </a:endParaRPr>
          </a:p>
        </p:txBody>
      </p:sp>
      <p:sp>
        <p:nvSpPr>
          <p:cNvPr id="9230" name="Line 124"/>
          <p:cNvSpPr>
            <a:spLocks noChangeShapeType="1"/>
          </p:cNvSpPr>
          <p:nvPr/>
        </p:nvSpPr>
        <p:spPr bwMode="auto">
          <a:xfrm flipV="1">
            <a:off x="2123728" y="4790604"/>
            <a:ext cx="424815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1" name="Line 125"/>
          <p:cNvSpPr>
            <a:spLocks noChangeShapeType="1"/>
          </p:cNvSpPr>
          <p:nvPr/>
        </p:nvSpPr>
        <p:spPr bwMode="auto">
          <a:xfrm flipH="1">
            <a:off x="2123728" y="5373216"/>
            <a:ext cx="4176712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2" name="Text Box 126"/>
          <p:cNvSpPr txBox="1">
            <a:spLocks noChangeArrowheads="1"/>
          </p:cNvSpPr>
          <p:nvPr/>
        </p:nvSpPr>
        <p:spPr bwMode="auto">
          <a:xfrm>
            <a:off x="971203" y="4301654"/>
            <a:ext cx="12969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/>
              <a:t>echo-request</a:t>
            </a:r>
            <a:r>
              <a:rPr lang="en-US" altLang="zh-CN"/>
              <a:t>  </a:t>
            </a:r>
          </a:p>
        </p:txBody>
      </p:sp>
      <p:sp>
        <p:nvSpPr>
          <p:cNvPr id="9233" name="Text Box 127"/>
          <p:cNvSpPr txBox="1">
            <a:spLocks noChangeArrowheads="1"/>
          </p:cNvSpPr>
          <p:nvPr/>
        </p:nvSpPr>
        <p:spPr bwMode="auto">
          <a:xfrm>
            <a:off x="6227415" y="4935066"/>
            <a:ext cx="1296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/>
              <a:t>echo-reply</a:t>
            </a:r>
            <a:r>
              <a:rPr lang="en-US" altLang="zh-CN"/>
              <a:t>  </a:t>
            </a:r>
          </a:p>
        </p:txBody>
      </p:sp>
      <p:sp>
        <p:nvSpPr>
          <p:cNvPr id="9234" name="Text Box 128"/>
          <p:cNvSpPr txBox="1">
            <a:spLocks noChangeArrowheads="1"/>
          </p:cNvSpPr>
          <p:nvPr/>
        </p:nvSpPr>
        <p:spPr bwMode="auto">
          <a:xfrm>
            <a:off x="2052290" y="3126904"/>
            <a:ext cx="12239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/>
              <a:t>192.168.1.1</a:t>
            </a:r>
            <a:r>
              <a:rPr lang="en-US" altLang="zh-CN" b="1"/>
              <a:t> </a:t>
            </a:r>
            <a:r>
              <a:rPr lang="en-US" altLang="zh-CN"/>
              <a:t> </a:t>
            </a:r>
          </a:p>
        </p:txBody>
      </p:sp>
      <p:sp>
        <p:nvSpPr>
          <p:cNvPr id="9235" name="Text Box 129"/>
          <p:cNvSpPr txBox="1">
            <a:spLocks noChangeArrowheads="1"/>
          </p:cNvSpPr>
          <p:nvPr/>
        </p:nvSpPr>
        <p:spPr bwMode="auto">
          <a:xfrm>
            <a:off x="3204815" y="3126904"/>
            <a:ext cx="12239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/>
              <a:t>192.168.1.2</a:t>
            </a:r>
            <a:r>
              <a:rPr lang="en-US" altLang="zh-CN" b="1"/>
              <a:t> </a:t>
            </a:r>
            <a:r>
              <a:rPr lang="en-US" altLang="zh-CN"/>
              <a:t> </a:t>
            </a:r>
          </a:p>
        </p:txBody>
      </p:sp>
      <p:sp>
        <p:nvSpPr>
          <p:cNvPr id="9236" name="Text Box 130"/>
          <p:cNvSpPr txBox="1">
            <a:spLocks noChangeArrowheads="1"/>
          </p:cNvSpPr>
          <p:nvPr/>
        </p:nvSpPr>
        <p:spPr bwMode="auto">
          <a:xfrm>
            <a:off x="4355753" y="3126904"/>
            <a:ext cx="12239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/>
              <a:t>192.168.2.1</a:t>
            </a:r>
            <a:r>
              <a:rPr lang="en-US" altLang="zh-CN" b="1"/>
              <a:t> </a:t>
            </a:r>
            <a:r>
              <a:rPr lang="en-US" altLang="zh-CN"/>
              <a:t> </a:t>
            </a:r>
          </a:p>
        </p:txBody>
      </p:sp>
      <p:sp>
        <p:nvSpPr>
          <p:cNvPr id="9237" name="Text Box 131"/>
          <p:cNvSpPr txBox="1">
            <a:spLocks noChangeArrowheads="1"/>
          </p:cNvSpPr>
          <p:nvPr/>
        </p:nvSpPr>
        <p:spPr bwMode="auto">
          <a:xfrm>
            <a:off x="5436840" y="3126904"/>
            <a:ext cx="12239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/>
              <a:t>192.168.2.2</a:t>
            </a:r>
            <a:r>
              <a:rPr lang="en-US" altLang="zh-CN" b="1"/>
              <a:t> </a:t>
            </a:r>
            <a:r>
              <a:rPr lang="en-US" altLang="zh-CN"/>
              <a:t> </a:t>
            </a:r>
          </a:p>
        </p:txBody>
      </p:sp>
      <p:sp>
        <p:nvSpPr>
          <p:cNvPr id="9238" name="Text Box 132"/>
          <p:cNvSpPr txBox="1">
            <a:spLocks noChangeArrowheads="1"/>
          </p:cNvSpPr>
          <p:nvPr/>
        </p:nvSpPr>
        <p:spPr bwMode="auto">
          <a:xfrm>
            <a:off x="6732240" y="3126904"/>
            <a:ext cx="12239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/>
              <a:t>192.168.3.1</a:t>
            </a:r>
            <a:r>
              <a:rPr lang="en-US" altLang="zh-CN" b="1"/>
              <a:t> </a:t>
            </a:r>
            <a:r>
              <a:rPr lang="en-US" altLang="zh-CN"/>
              <a:t> </a:t>
            </a:r>
          </a:p>
        </p:txBody>
      </p:sp>
      <p:sp>
        <p:nvSpPr>
          <p:cNvPr id="9239" name="Text Box 133"/>
          <p:cNvSpPr txBox="1">
            <a:spLocks noChangeArrowheads="1"/>
          </p:cNvSpPr>
          <p:nvPr/>
        </p:nvSpPr>
        <p:spPr bwMode="auto">
          <a:xfrm>
            <a:off x="1356965" y="3633316"/>
            <a:ext cx="1800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/>
              <a:t>ping 192.168.3.1</a:t>
            </a:r>
            <a:r>
              <a:rPr lang="en-US" altLang="zh-CN" b="1"/>
              <a:t> </a:t>
            </a:r>
            <a:r>
              <a:rPr lang="en-US" altLang="zh-CN"/>
              <a:t> </a:t>
            </a:r>
          </a:p>
        </p:txBody>
      </p:sp>
      <p:grpSp>
        <p:nvGrpSpPr>
          <p:cNvPr id="9240" name="Group 88"/>
          <p:cNvGrpSpPr>
            <a:grpSpLocks noChangeAspect="1"/>
          </p:cNvGrpSpPr>
          <p:nvPr/>
        </p:nvGrpSpPr>
        <p:grpSpPr bwMode="auto">
          <a:xfrm>
            <a:off x="5928965" y="2571279"/>
            <a:ext cx="958850" cy="668337"/>
            <a:chOff x="3541" y="1317"/>
            <a:chExt cx="747" cy="546"/>
          </a:xfrm>
        </p:grpSpPr>
        <p:sp>
          <p:nvSpPr>
            <p:cNvPr id="9241" name="AutoShape 89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2" name="Freeform 90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17918 w 416"/>
                <a:gd name="T1" fmla="*/ 4250 h 207"/>
                <a:gd name="T2" fmla="*/ 3118 w 416"/>
                <a:gd name="T3" fmla="*/ 4250 h 207"/>
                <a:gd name="T4" fmla="*/ 55 w 416"/>
                <a:gd name="T5" fmla="*/ 56 h 207"/>
                <a:gd name="T6" fmla="*/ 0 w 416"/>
                <a:gd name="T7" fmla="*/ 56 h 207"/>
                <a:gd name="T8" fmla="*/ 0 w 416"/>
                <a:gd name="T9" fmla="*/ 4053 h 207"/>
                <a:gd name="T10" fmla="*/ 55 w 416"/>
                <a:gd name="T11" fmla="*/ 4053 h 207"/>
                <a:gd name="T12" fmla="*/ 3118 w 416"/>
                <a:gd name="T13" fmla="*/ 8076 h 207"/>
                <a:gd name="T14" fmla="*/ 17918 w 416"/>
                <a:gd name="T15" fmla="*/ 8076 h 207"/>
                <a:gd name="T16" fmla="*/ 20945 w 416"/>
                <a:gd name="T17" fmla="*/ 4053 h 207"/>
                <a:gd name="T18" fmla="*/ 20945 w 416"/>
                <a:gd name="T19" fmla="*/ 4053 h 207"/>
                <a:gd name="T20" fmla="*/ 20945 w 416"/>
                <a:gd name="T21" fmla="*/ 0 h 207"/>
                <a:gd name="T22" fmla="*/ 17918 w 416"/>
                <a:gd name="T23" fmla="*/ 4250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43" name="Freeform 91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19111 w 457"/>
                <a:gd name="T1" fmla="*/ 2415 h 264"/>
                <a:gd name="T2" fmla="*/ 19174 w 457"/>
                <a:gd name="T3" fmla="*/ 11155 h 264"/>
                <a:gd name="T4" fmla="*/ 4176 w 457"/>
                <a:gd name="T5" fmla="*/ 11155 h 264"/>
                <a:gd name="T6" fmla="*/ 4117 w 457"/>
                <a:gd name="T7" fmla="*/ 2415 h 264"/>
                <a:gd name="T8" fmla="*/ 19111 w 457"/>
                <a:gd name="T9" fmla="*/ 2415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44" name="Freeform 92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327 w 24"/>
                <a:gd name="T1" fmla="*/ 226 h 33"/>
                <a:gd name="T2" fmla="*/ 327 w 24"/>
                <a:gd name="T3" fmla="*/ 601 h 33"/>
                <a:gd name="T4" fmla="*/ 476 w 24"/>
                <a:gd name="T5" fmla="*/ 601 h 33"/>
                <a:gd name="T6" fmla="*/ 622 w 24"/>
                <a:gd name="T7" fmla="*/ 583 h 33"/>
                <a:gd name="T8" fmla="*/ 679 w 24"/>
                <a:gd name="T9" fmla="*/ 446 h 33"/>
                <a:gd name="T10" fmla="*/ 476 w 24"/>
                <a:gd name="T11" fmla="*/ 226 h 33"/>
                <a:gd name="T12" fmla="*/ 327 w 24"/>
                <a:gd name="T13" fmla="*/ 226 h 33"/>
                <a:gd name="T14" fmla="*/ 0 w 24"/>
                <a:gd name="T15" fmla="*/ 1463 h 33"/>
                <a:gd name="T16" fmla="*/ 0 w 24"/>
                <a:gd name="T17" fmla="*/ 0 h 33"/>
                <a:gd name="T18" fmla="*/ 613 w 24"/>
                <a:gd name="T19" fmla="*/ 0 h 33"/>
                <a:gd name="T20" fmla="*/ 921 w 24"/>
                <a:gd name="T21" fmla="*/ 88 h 33"/>
                <a:gd name="T22" fmla="*/ 1090 w 24"/>
                <a:gd name="T23" fmla="*/ 363 h 33"/>
                <a:gd name="T24" fmla="*/ 713 w 24"/>
                <a:gd name="T25" fmla="*/ 737 h 33"/>
                <a:gd name="T26" fmla="*/ 713 w 24"/>
                <a:gd name="T27" fmla="*/ 737 h 33"/>
                <a:gd name="T28" fmla="*/ 921 w 24"/>
                <a:gd name="T29" fmla="*/ 854 h 33"/>
                <a:gd name="T30" fmla="*/ 996 w 24"/>
                <a:gd name="T31" fmla="*/ 965 h 33"/>
                <a:gd name="T32" fmla="*/ 1159 w 24"/>
                <a:gd name="T33" fmla="*/ 1463 h 33"/>
                <a:gd name="T34" fmla="*/ 713 w 24"/>
                <a:gd name="T35" fmla="*/ 1463 h 33"/>
                <a:gd name="T36" fmla="*/ 622 w 24"/>
                <a:gd name="T37" fmla="*/ 1078 h 33"/>
                <a:gd name="T38" fmla="*/ 531 w 24"/>
                <a:gd name="T39" fmla="*/ 877 h 33"/>
                <a:gd name="T40" fmla="*/ 327 w 24"/>
                <a:gd name="T41" fmla="*/ 877 h 33"/>
                <a:gd name="T42" fmla="*/ 327 w 24"/>
                <a:gd name="T43" fmla="*/ 1463 h 33"/>
                <a:gd name="T44" fmla="*/ 0 w 24"/>
                <a:gd name="T45" fmla="*/ 146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45" name="Freeform 93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378 w 29"/>
                <a:gd name="T1" fmla="*/ 860 h 35"/>
                <a:gd name="T2" fmla="*/ 668 w 29"/>
                <a:gd name="T3" fmla="*/ 1435 h 35"/>
                <a:gd name="T4" fmla="*/ 938 w 29"/>
                <a:gd name="T5" fmla="*/ 860 h 35"/>
                <a:gd name="T6" fmla="*/ 668 w 29"/>
                <a:gd name="T7" fmla="*/ 295 h 35"/>
                <a:gd name="T8" fmla="*/ 378 w 29"/>
                <a:gd name="T9" fmla="*/ 860 h 35"/>
                <a:gd name="T10" fmla="*/ 0 w 29"/>
                <a:gd name="T11" fmla="*/ 860 h 35"/>
                <a:gd name="T12" fmla="*/ 144 w 29"/>
                <a:gd name="T13" fmla="*/ 239 h 35"/>
                <a:gd name="T14" fmla="*/ 668 w 29"/>
                <a:gd name="T15" fmla="*/ 0 h 35"/>
                <a:gd name="T16" fmla="*/ 1193 w 29"/>
                <a:gd name="T17" fmla="*/ 239 h 35"/>
                <a:gd name="T18" fmla="*/ 1374 w 29"/>
                <a:gd name="T19" fmla="*/ 860 h 35"/>
                <a:gd name="T20" fmla="*/ 1193 w 29"/>
                <a:gd name="T21" fmla="*/ 1490 h 35"/>
                <a:gd name="T22" fmla="*/ 668 w 29"/>
                <a:gd name="T23" fmla="*/ 1731 h 35"/>
                <a:gd name="T24" fmla="*/ 144 w 29"/>
                <a:gd name="T25" fmla="*/ 1435 h 35"/>
                <a:gd name="T26" fmla="*/ 0 w 29"/>
                <a:gd name="T27" fmla="*/ 860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46" name="Freeform 94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987 h 34"/>
                <a:gd name="T2" fmla="*/ 0 w 24"/>
                <a:gd name="T3" fmla="*/ 0 h 34"/>
                <a:gd name="T4" fmla="*/ 327 w 24"/>
                <a:gd name="T5" fmla="*/ 0 h 34"/>
                <a:gd name="T6" fmla="*/ 327 w 24"/>
                <a:gd name="T7" fmla="*/ 1042 h 34"/>
                <a:gd name="T8" fmla="*/ 613 w 24"/>
                <a:gd name="T9" fmla="*/ 1309 h 34"/>
                <a:gd name="T10" fmla="*/ 773 w 24"/>
                <a:gd name="T11" fmla="*/ 1042 h 34"/>
                <a:gd name="T12" fmla="*/ 773 w 24"/>
                <a:gd name="T13" fmla="*/ 0 h 34"/>
                <a:gd name="T14" fmla="*/ 1159 w 24"/>
                <a:gd name="T15" fmla="*/ 0 h 34"/>
                <a:gd name="T16" fmla="*/ 1159 w 24"/>
                <a:gd name="T17" fmla="*/ 987 h 34"/>
                <a:gd name="T18" fmla="*/ 1011 w 24"/>
                <a:gd name="T19" fmla="*/ 1419 h 34"/>
                <a:gd name="T20" fmla="*/ 613 w 24"/>
                <a:gd name="T21" fmla="*/ 1597 h 34"/>
                <a:gd name="T22" fmla="*/ 145 w 24"/>
                <a:gd name="T23" fmla="*/ 1419 h 34"/>
                <a:gd name="T24" fmla="*/ 0 w 24"/>
                <a:gd name="T25" fmla="*/ 987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47" name="Freeform 95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48" name="Freeform 96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49" name="Freeform 97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383 w 24"/>
                <a:gd name="T1" fmla="*/ 226 h 33"/>
                <a:gd name="T2" fmla="*/ 383 w 24"/>
                <a:gd name="T3" fmla="*/ 601 h 33"/>
                <a:gd name="T4" fmla="*/ 476 w 24"/>
                <a:gd name="T5" fmla="*/ 601 h 33"/>
                <a:gd name="T6" fmla="*/ 622 w 24"/>
                <a:gd name="T7" fmla="*/ 583 h 33"/>
                <a:gd name="T8" fmla="*/ 713 w 24"/>
                <a:gd name="T9" fmla="*/ 446 h 33"/>
                <a:gd name="T10" fmla="*/ 476 w 24"/>
                <a:gd name="T11" fmla="*/ 226 h 33"/>
                <a:gd name="T12" fmla="*/ 383 w 24"/>
                <a:gd name="T13" fmla="*/ 226 h 33"/>
                <a:gd name="T14" fmla="*/ 0 w 24"/>
                <a:gd name="T15" fmla="*/ 1463 h 33"/>
                <a:gd name="T16" fmla="*/ 0 w 24"/>
                <a:gd name="T17" fmla="*/ 0 h 33"/>
                <a:gd name="T18" fmla="*/ 613 w 24"/>
                <a:gd name="T19" fmla="*/ 0 h 33"/>
                <a:gd name="T20" fmla="*/ 996 w 24"/>
                <a:gd name="T21" fmla="*/ 88 h 33"/>
                <a:gd name="T22" fmla="*/ 1103 w 24"/>
                <a:gd name="T23" fmla="*/ 363 h 33"/>
                <a:gd name="T24" fmla="*/ 773 w 24"/>
                <a:gd name="T25" fmla="*/ 737 h 33"/>
                <a:gd name="T26" fmla="*/ 773 w 24"/>
                <a:gd name="T27" fmla="*/ 737 h 33"/>
                <a:gd name="T28" fmla="*/ 921 w 24"/>
                <a:gd name="T29" fmla="*/ 854 h 33"/>
                <a:gd name="T30" fmla="*/ 1011 w 24"/>
                <a:gd name="T31" fmla="*/ 965 h 33"/>
                <a:gd name="T32" fmla="*/ 1159 w 24"/>
                <a:gd name="T33" fmla="*/ 1463 h 33"/>
                <a:gd name="T34" fmla="*/ 773 w 24"/>
                <a:gd name="T35" fmla="*/ 1463 h 33"/>
                <a:gd name="T36" fmla="*/ 622 w 24"/>
                <a:gd name="T37" fmla="*/ 1078 h 33"/>
                <a:gd name="T38" fmla="*/ 531 w 24"/>
                <a:gd name="T39" fmla="*/ 877 h 33"/>
                <a:gd name="T40" fmla="*/ 383 w 24"/>
                <a:gd name="T41" fmla="*/ 877 h 33"/>
                <a:gd name="T42" fmla="*/ 383 w 24"/>
                <a:gd name="T43" fmla="*/ 1463 h 33"/>
                <a:gd name="T44" fmla="*/ 0 w 24"/>
                <a:gd name="T45" fmla="*/ 146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50" name="Freeform 98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1533 w 162"/>
                <a:gd name="T1" fmla="*/ 2697 h 60"/>
                <a:gd name="T2" fmla="*/ 1474 w 162"/>
                <a:gd name="T3" fmla="*/ 2641 h 60"/>
                <a:gd name="T4" fmla="*/ 0 w 162"/>
                <a:gd name="T5" fmla="*/ 1766 h 60"/>
                <a:gd name="T6" fmla="*/ 1137 w 162"/>
                <a:gd name="T7" fmla="*/ 1116 h 60"/>
                <a:gd name="T8" fmla="*/ 2657 w 162"/>
                <a:gd name="T9" fmla="*/ 2014 h 60"/>
                <a:gd name="T10" fmla="*/ 3795 w 162"/>
                <a:gd name="T11" fmla="*/ 1921 h 60"/>
                <a:gd name="T12" fmla="*/ 5729 w 162"/>
                <a:gd name="T13" fmla="*/ 805 h 60"/>
                <a:gd name="T14" fmla="*/ 3607 w 162"/>
                <a:gd name="T15" fmla="*/ 805 h 60"/>
                <a:gd name="T16" fmla="*/ 3607 w 162"/>
                <a:gd name="T17" fmla="*/ 0 h 60"/>
                <a:gd name="T18" fmla="*/ 8290 w 162"/>
                <a:gd name="T19" fmla="*/ 0 h 60"/>
                <a:gd name="T20" fmla="*/ 8290 w 162"/>
                <a:gd name="T21" fmla="*/ 2697 h 60"/>
                <a:gd name="T22" fmla="*/ 6928 w 162"/>
                <a:gd name="T23" fmla="*/ 2697 h 60"/>
                <a:gd name="T24" fmla="*/ 6869 w 162"/>
                <a:gd name="T25" fmla="*/ 1465 h 60"/>
                <a:gd name="T26" fmla="*/ 4978 w 162"/>
                <a:gd name="T27" fmla="*/ 2586 h 60"/>
                <a:gd name="T28" fmla="*/ 3072 w 162"/>
                <a:gd name="T29" fmla="*/ 3033 h 60"/>
                <a:gd name="T30" fmla="*/ 1533 w 162"/>
                <a:gd name="T31" fmla="*/ 2697 h 60"/>
                <a:gd name="T32" fmla="*/ 1533 w 162"/>
                <a:gd name="T33" fmla="*/ 2697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51" name="Freeform 99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1936 w 105"/>
                <a:gd name="T1" fmla="*/ 4081 h 93"/>
                <a:gd name="T2" fmla="*/ 3389 w 105"/>
                <a:gd name="T3" fmla="*/ 3205 h 93"/>
                <a:gd name="T4" fmla="*/ 3244 w 105"/>
                <a:gd name="T5" fmla="*/ 2553 h 93"/>
                <a:gd name="T6" fmla="*/ 1401 w 105"/>
                <a:gd name="T7" fmla="*/ 1473 h 93"/>
                <a:gd name="T8" fmla="*/ 1401 w 105"/>
                <a:gd name="T9" fmla="*/ 2703 h 93"/>
                <a:gd name="T10" fmla="*/ 0 w 105"/>
                <a:gd name="T11" fmla="*/ 2703 h 93"/>
                <a:gd name="T12" fmla="*/ 0 w 105"/>
                <a:gd name="T13" fmla="*/ 0 h 93"/>
                <a:gd name="T14" fmla="*/ 4553 w 105"/>
                <a:gd name="T15" fmla="*/ 0 h 93"/>
                <a:gd name="T16" fmla="*/ 4553 w 105"/>
                <a:gd name="T17" fmla="*/ 786 h 93"/>
                <a:gd name="T18" fmla="*/ 2461 w 105"/>
                <a:gd name="T19" fmla="*/ 786 h 93"/>
                <a:gd name="T20" fmla="*/ 4342 w 105"/>
                <a:gd name="T21" fmla="*/ 1870 h 93"/>
                <a:gd name="T22" fmla="*/ 5194 w 105"/>
                <a:gd name="T23" fmla="*/ 2955 h 93"/>
                <a:gd name="T24" fmla="*/ 4488 w 105"/>
                <a:gd name="T25" fmla="*/ 3874 h 93"/>
                <a:gd name="T26" fmla="*/ 3058 w 105"/>
                <a:gd name="T27" fmla="*/ 4723 h 93"/>
                <a:gd name="T28" fmla="*/ 1936 w 105"/>
                <a:gd name="T29" fmla="*/ 4081 h 93"/>
                <a:gd name="T30" fmla="*/ 1936 w 105"/>
                <a:gd name="T31" fmla="*/ 4081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52" name="Freeform 100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6759 w 162"/>
                <a:gd name="T1" fmla="*/ 397 h 60"/>
                <a:gd name="T2" fmla="*/ 8290 w 162"/>
                <a:gd name="T3" fmla="*/ 1267 h 60"/>
                <a:gd name="T4" fmla="*/ 7109 w 162"/>
                <a:gd name="T5" fmla="*/ 1921 h 60"/>
                <a:gd name="T6" fmla="*/ 5576 w 162"/>
                <a:gd name="T7" fmla="*/ 1058 h 60"/>
                <a:gd name="T8" fmla="*/ 4516 w 162"/>
                <a:gd name="T9" fmla="*/ 1176 h 60"/>
                <a:gd name="T10" fmla="*/ 2567 w 162"/>
                <a:gd name="T11" fmla="*/ 2300 h 60"/>
                <a:gd name="T12" fmla="*/ 4696 w 162"/>
                <a:gd name="T13" fmla="*/ 2300 h 60"/>
                <a:gd name="T14" fmla="*/ 4696 w 162"/>
                <a:gd name="T15" fmla="*/ 3033 h 60"/>
                <a:gd name="T16" fmla="*/ 0 w 162"/>
                <a:gd name="T17" fmla="*/ 3033 h 60"/>
                <a:gd name="T18" fmla="*/ 0 w 162"/>
                <a:gd name="T19" fmla="*/ 336 h 60"/>
                <a:gd name="T20" fmla="*/ 1384 w 162"/>
                <a:gd name="T21" fmla="*/ 336 h 60"/>
                <a:gd name="T22" fmla="*/ 1384 w 162"/>
                <a:gd name="T23" fmla="*/ 1583 h 60"/>
                <a:gd name="T24" fmla="*/ 3312 w 162"/>
                <a:gd name="T25" fmla="*/ 493 h 60"/>
                <a:gd name="T26" fmla="*/ 5177 w 162"/>
                <a:gd name="T27" fmla="*/ 0 h 60"/>
                <a:gd name="T28" fmla="*/ 6759 w 162"/>
                <a:gd name="T29" fmla="*/ 397 h 60"/>
                <a:gd name="T30" fmla="*/ 6759 w 162"/>
                <a:gd name="T31" fmla="*/ 397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53" name="Freeform 101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5298 w 104"/>
                <a:gd name="T1" fmla="*/ 1979 h 94"/>
                <a:gd name="T2" fmla="*/ 5298 w 104"/>
                <a:gd name="T3" fmla="*/ 4626 h 94"/>
                <a:gd name="T4" fmla="*/ 654 w 104"/>
                <a:gd name="T5" fmla="*/ 4626 h 94"/>
                <a:gd name="T6" fmla="*/ 628 w 104"/>
                <a:gd name="T7" fmla="*/ 3854 h 94"/>
                <a:gd name="T8" fmla="*/ 2745 w 104"/>
                <a:gd name="T9" fmla="*/ 3854 h 94"/>
                <a:gd name="T10" fmla="*/ 812 w 104"/>
                <a:gd name="T11" fmla="*/ 2751 h 94"/>
                <a:gd name="T12" fmla="*/ 0 w 104"/>
                <a:gd name="T13" fmla="*/ 1725 h 94"/>
                <a:gd name="T14" fmla="*/ 654 w 104"/>
                <a:gd name="T15" fmla="*/ 858 h 94"/>
                <a:gd name="T16" fmla="*/ 2169 w 104"/>
                <a:gd name="T17" fmla="*/ 0 h 94"/>
                <a:gd name="T18" fmla="*/ 3305 w 104"/>
                <a:gd name="T19" fmla="*/ 630 h 94"/>
                <a:gd name="T20" fmla="*/ 1836 w 104"/>
                <a:gd name="T21" fmla="*/ 1489 h 94"/>
                <a:gd name="T22" fmla="*/ 2004 w 104"/>
                <a:gd name="T23" fmla="*/ 2124 h 94"/>
                <a:gd name="T24" fmla="*/ 3936 w 104"/>
                <a:gd name="T25" fmla="*/ 3221 h 94"/>
                <a:gd name="T26" fmla="*/ 3936 w 104"/>
                <a:gd name="T27" fmla="*/ 1979 h 94"/>
                <a:gd name="T28" fmla="*/ 5298 w 104"/>
                <a:gd name="T29" fmla="*/ 1979 h 94"/>
                <a:gd name="T30" fmla="*/ 5298 w 104"/>
                <a:gd name="T31" fmla="*/ 1979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54" name="Freeform 102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1493 w 162"/>
                <a:gd name="T1" fmla="*/ 2775 h 61"/>
                <a:gd name="T2" fmla="*/ 1493 w 162"/>
                <a:gd name="T3" fmla="*/ 2775 h 61"/>
                <a:gd name="T4" fmla="*/ 0 w 162"/>
                <a:gd name="T5" fmla="*/ 1887 h 61"/>
                <a:gd name="T6" fmla="*/ 1129 w 162"/>
                <a:gd name="T7" fmla="*/ 1207 h 61"/>
                <a:gd name="T8" fmla="*/ 2624 w 162"/>
                <a:gd name="T9" fmla="*/ 2093 h 61"/>
                <a:gd name="T10" fmla="*/ 3686 w 162"/>
                <a:gd name="T11" fmla="*/ 1979 h 61"/>
                <a:gd name="T12" fmla="*/ 5588 w 162"/>
                <a:gd name="T13" fmla="*/ 833 h 61"/>
                <a:gd name="T14" fmla="*/ 3484 w 162"/>
                <a:gd name="T15" fmla="*/ 833 h 61"/>
                <a:gd name="T16" fmla="*/ 3484 w 162"/>
                <a:gd name="T17" fmla="*/ 0 h 61"/>
                <a:gd name="T18" fmla="*/ 8055 w 162"/>
                <a:gd name="T19" fmla="*/ 0 h 61"/>
                <a:gd name="T20" fmla="*/ 8055 w 162"/>
                <a:gd name="T21" fmla="*/ 2833 h 61"/>
                <a:gd name="T22" fmla="*/ 6722 w 162"/>
                <a:gd name="T23" fmla="*/ 2833 h 61"/>
                <a:gd name="T24" fmla="*/ 6722 w 162"/>
                <a:gd name="T25" fmla="*/ 1538 h 61"/>
                <a:gd name="T26" fmla="*/ 4817 w 162"/>
                <a:gd name="T27" fmla="*/ 2674 h 61"/>
                <a:gd name="T28" fmla="*/ 3012 w 162"/>
                <a:gd name="T29" fmla="*/ 3185 h 61"/>
                <a:gd name="T30" fmla="*/ 1493 w 162"/>
                <a:gd name="T31" fmla="*/ 2775 h 61"/>
                <a:gd name="T32" fmla="*/ 1493 w 162"/>
                <a:gd name="T33" fmla="*/ 2775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55" name="Freeform 103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2087 w 105"/>
                <a:gd name="T1" fmla="*/ 4210 h 94"/>
                <a:gd name="T2" fmla="*/ 3569 w 105"/>
                <a:gd name="T3" fmla="*/ 3272 h 94"/>
                <a:gd name="T4" fmla="*/ 3419 w 105"/>
                <a:gd name="T5" fmla="*/ 2666 h 94"/>
                <a:gd name="T6" fmla="*/ 1446 w 105"/>
                <a:gd name="T7" fmla="*/ 1522 h 94"/>
                <a:gd name="T8" fmla="*/ 1446 w 105"/>
                <a:gd name="T9" fmla="*/ 2757 h 94"/>
                <a:gd name="T10" fmla="*/ 56 w 105"/>
                <a:gd name="T11" fmla="*/ 2757 h 94"/>
                <a:gd name="T12" fmla="*/ 0 w 105"/>
                <a:gd name="T13" fmla="*/ 0 h 94"/>
                <a:gd name="T14" fmla="*/ 4773 w 105"/>
                <a:gd name="T15" fmla="*/ 0 h 94"/>
                <a:gd name="T16" fmla="*/ 4808 w 105"/>
                <a:gd name="T17" fmla="*/ 827 h 94"/>
                <a:gd name="T18" fmla="*/ 2665 w 105"/>
                <a:gd name="T19" fmla="*/ 827 h 94"/>
                <a:gd name="T20" fmla="*/ 4623 w 105"/>
                <a:gd name="T21" fmla="*/ 1976 h 94"/>
                <a:gd name="T22" fmla="*/ 5450 w 105"/>
                <a:gd name="T23" fmla="*/ 3070 h 94"/>
                <a:gd name="T24" fmla="*/ 4773 w 105"/>
                <a:gd name="T25" fmla="*/ 3975 h 94"/>
                <a:gd name="T26" fmla="*/ 3237 w 105"/>
                <a:gd name="T27" fmla="*/ 4877 h 94"/>
                <a:gd name="T28" fmla="*/ 2087 w 105"/>
                <a:gd name="T29" fmla="*/ 4210 h 94"/>
                <a:gd name="T30" fmla="*/ 2087 w 105"/>
                <a:gd name="T31" fmla="*/ 421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56" name="Freeform 104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6551 w 162"/>
                <a:gd name="T1" fmla="*/ 380 h 61"/>
                <a:gd name="T2" fmla="*/ 8055 w 162"/>
                <a:gd name="T3" fmla="*/ 1227 h 61"/>
                <a:gd name="T4" fmla="*/ 6968 w 162"/>
                <a:gd name="T5" fmla="*/ 1847 h 61"/>
                <a:gd name="T6" fmla="*/ 5474 w 162"/>
                <a:gd name="T7" fmla="*/ 1001 h 61"/>
                <a:gd name="T8" fmla="*/ 4366 w 162"/>
                <a:gd name="T9" fmla="*/ 1091 h 61"/>
                <a:gd name="T10" fmla="*/ 2467 w 162"/>
                <a:gd name="T11" fmla="*/ 2162 h 61"/>
                <a:gd name="T12" fmla="*/ 4578 w 162"/>
                <a:gd name="T13" fmla="*/ 2162 h 61"/>
                <a:gd name="T14" fmla="*/ 4578 w 162"/>
                <a:gd name="T15" fmla="*/ 2942 h 61"/>
                <a:gd name="T16" fmla="*/ 0 w 162"/>
                <a:gd name="T17" fmla="*/ 2942 h 61"/>
                <a:gd name="T18" fmla="*/ 0 w 162"/>
                <a:gd name="T19" fmla="*/ 325 h 61"/>
                <a:gd name="T20" fmla="*/ 1346 w 162"/>
                <a:gd name="T21" fmla="*/ 325 h 61"/>
                <a:gd name="T22" fmla="*/ 1401 w 162"/>
                <a:gd name="T23" fmla="*/ 1535 h 61"/>
                <a:gd name="T24" fmla="*/ 3245 w 162"/>
                <a:gd name="T25" fmla="*/ 472 h 61"/>
                <a:gd name="T26" fmla="*/ 5037 w 162"/>
                <a:gd name="T27" fmla="*/ 0 h 61"/>
                <a:gd name="T28" fmla="*/ 6551 w 162"/>
                <a:gd name="T29" fmla="*/ 380 h 61"/>
                <a:gd name="T30" fmla="*/ 6551 w 162"/>
                <a:gd name="T31" fmla="*/ 380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57" name="Freeform 105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5194 w 105"/>
                <a:gd name="T1" fmla="*/ 2123 h 94"/>
                <a:gd name="T2" fmla="*/ 5194 w 105"/>
                <a:gd name="T3" fmla="*/ 4877 h 94"/>
                <a:gd name="T4" fmla="*/ 634 w 105"/>
                <a:gd name="T5" fmla="*/ 4877 h 94"/>
                <a:gd name="T6" fmla="*/ 634 w 105"/>
                <a:gd name="T7" fmla="*/ 4063 h 94"/>
                <a:gd name="T8" fmla="*/ 2739 w 105"/>
                <a:gd name="T9" fmla="*/ 4063 h 94"/>
                <a:gd name="T10" fmla="*/ 860 w 105"/>
                <a:gd name="T11" fmla="*/ 2919 h 94"/>
                <a:gd name="T12" fmla="*/ 0 w 105"/>
                <a:gd name="T13" fmla="*/ 1792 h 94"/>
                <a:gd name="T14" fmla="*/ 692 w 105"/>
                <a:gd name="T15" fmla="*/ 888 h 94"/>
                <a:gd name="T16" fmla="*/ 2130 w 105"/>
                <a:gd name="T17" fmla="*/ 0 h 94"/>
                <a:gd name="T18" fmla="*/ 3244 w 105"/>
                <a:gd name="T19" fmla="*/ 664 h 94"/>
                <a:gd name="T20" fmla="*/ 1788 w 105"/>
                <a:gd name="T21" fmla="*/ 1627 h 94"/>
                <a:gd name="T22" fmla="*/ 1936 w 105"/>
                <a:gd name="T23" fmla="*/ 2220 h 94"/>
                <a:gd name="T24" fmla="*/ 3806 w 105"/>
                <a:gd name="T25" fmla="*/ 3363 h 94"/>
                <a:gd name="T26" fmla="*/ 3806 w 105"/>
                <a:gd name="T27" fmla="*/ 2123 h 94"/>
                <a:gd name="T28" fmla="*/ 5194 w 105"/>
                <a:gd name="T29" fmla="*/ 2123 h 94"/>
                <a:gd name="T30" fmla="*/ 5194 w 105"/>
                <a:gd name="T31" fmla="*/ 212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2796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ping</a:t>
            </a:r>
            <a:r>
              <a:rPr lang="zh-CN" altLang="en-US"/>
              <a:t>命令的输出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684213" y="2024484"/>
            <a:ext cx="7200900" cy="3060700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684213" y="2096715"/>
            <a:ext cx="6983412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zh-CN" sz="1200">
                <a:latin typeface="Courier" pitchFamily="49" charset="0"/>
              </a:rPr>
              <a:t>[RTA]ping 192.168.3.1                                                           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Ping 192.168.3.1 (192.168.3.1): 56 data bytes, press CTRL_C to break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56 bytes from 192.168.3.1: icmp_seq=0 ttl=64 time=1.824 ms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56 bytes from 192.168.3.1: icmp_seq=1 ttl=64 time=1.591 ms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56 bytes from 192.168.3.1: icmp_seq=2 ttl=64 time=1.204 ms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56 bytes from 192.168.3.1: icmp_seq=3 ttl=64 time=1.402 ms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56 bytes from 192.168.3.1: icmp_seq=4 ttl=64 time=0.919 ms</a:t>
            </a:r>
          </a:p>
          <a:p>
            <a:pPr eaLnBrk="1" hangingPunct="1"/>
            <a:endParaRPr kumimoji="1" lang="en-US" altLang="zh-CN" sz="1200">
              <a:latin typeface="Courier" pitchFamily="49" charset="0"/>
            </a:endParaRP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--- Ping statistics for 192.168.3.1 ---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5 packets transmitted, 5 packets received, 0.0% packet loss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round-trip min/avg/max/std-dev = 0.919/1.388/1.824/0.312 ms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[RTA]%Oct 17 07:45:09:111 2013 RTA PING/6/PING_STATISTICS: Ping statistics for 192.168.3.1: 5 packets transmitted, 5 packets received, 0.0% packet loss, round-trip min/avg/max/std-dev = 0.919/1.388/1.824/0.312 ms.</a:t>
            </a:r>
          </a:p>
        </p:txBody>
      </p:sp>
    </p:spTree>
    <p:extLst>
      <p:ext uri="{BB962C8B-B14F-4D97-AF65-F5344CB8AC3E}">
        <p14:creationId xmlns:p14="http://schemas.microsoft.com/office/powerpoint/2010/main" val="1036670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611188" y="1700808"/>
            <a:ext cx="7704137" cy="5075237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使用</a:t>
            </a:r>
            <a:r>
              <a:rPr lang="en-US" altLang="zh-CN"/>
              <a:t>ping</a:t>
            </a:r>
            <a:r>
              <a:rPr lang="zh-CN" altLang="en-US"/>
              <a:t>命令</a:t>
            </a:r>
          </a:p>
        </p:txBody>
      </p:sp>
      <p:sp>
        <p:nvSpPr>
          <p:cNvPr id="11268" name="Text Box 8"/>
          <p:cNvSpPr txBox="1">
            <a:spLocks noChangeArrowheads="1"/>
          </p:cNvSpPr>
          <p:nvPr/>
        </p:nvSpPr>
        <p:spPr bwMode="auto">
          <a:xfrm>
            <a:off x="801688" y="1899245"/>
            <a:ext cx="7272337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200">
                <a:latin typeface="Courier" pitchFamily="49" charset="0"/>
              </a:rPr>
              <a:t>&lt;H3C&gt;ping ?                                                                     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  -a             Specify the source IP address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  -c             Specify the number of echo requests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  -f             Specify packets not to be fragmented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  -h             Specify the TTL value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  -i             Specify an outgoing interface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  -m             Specify the interval for sending echo requests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  -n             Numeric output only. No attempt will be made to lookup host  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                 addresses for symbolic names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  -p             No more than 8 "pad" hexadecimal characters to fill out the  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                 sent packet. For example, -p f2 will fill the sent packet 	       with 000000f2 repeatedly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  -q             Display only summary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  -r             Record route. Include the RECORD_ROUTE option in the 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                 ECHO_REQUEST packets and display the route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  -s             Specify the payload length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  -t             Specify the wait time for each reply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  -topology      Specify a topology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  -tos           Specify the TOS value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  -v             Display the received ICMP packets other than ECHO-RESPONSE 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                 packets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  -vpn-instance  Specify a VPN instance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  STRING&lt;1-253&gt;  IP address or hostname of remote system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  ip             IP information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  ipv6           IPv6 information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146623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tracert</a:t>
            </a:r>
            <a:r>
              <a:rPr lang="zh-CN" altLang="en-US" dirty="0"/>
              <a:t>的实现原理</a:t>
            </a:r>
          </a:p>
        </p:txBody>
      </p:sp>
      <p:sp>
        <p:nvSpPr>
          <p:cNvPr id="12291" name="Line 5"/>
          <p:cNvSpPr>
            <a:spLocks noChangeShapeType="1"/>
          </p:cNvSpPr>
          <p:nvPr/>
        </p:nvSpPr>
        <p:spPr bwMode="auto">
          <a:xfrm>
            <a:off x="6877050" y="2492400"/>
            <a:ext cx="8651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2" name="Line 6"/>
          <p:cNvSpPr>
            <a:spLocks noChangeShapeType="1"/>
          </p:cNvSpPr>
          <p:nvPr/>
        </p:nvSpPr>
        <p:spPr bwMode="auto">
          <a:xfrm>
            <a:off x="1042988" y="2492400"/>
            <a:ext cx="8651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3" name="Line 7"/>
          <p:cNvSpPr>
            <a:spLocks noChangeShapeType="1"/>
          </p:cNvSpPr>
          <p:nvPr/>
        </p:nvSpPr>
        <p:spPr bwMode="auto">
          <a:xfrm flipV="1">
            <a:off x="2628900" y="2492400"/>
            <a:ext cx="12954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4" name="Line 8"/>
          <p:cNvSpPr>
            <a:spLocks noChangeShapeType="1"/>
          </p:cNvSpPr>
          <p:nvPr/>
        </p:nvSpPr>
        <p:spPr bwMode="auto">
          <a:xfrm flipV="1">
            <a:off x="4572000" y="2492400"/>
            <a:ext cx="15128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295" name="Group 9"/>
          <p:cNvGrpSpPr>
            <a:grpSpLocks noChangeAspect="1"/>
          </p:cNvGrpSpPr>
          <p:nvPr/>
        </p:nvGrpSpPr>
        <p:grpSpPr bwMode="auto">
          <a:xfrm>
            <a:off x="1741488" y="2197125"/>
            <a:ext cx="958850" cy="668337"/>
            <a:chOff x="3541" y="1317"/>
            <a:chExt cx="747" cy="546"/>
          </a:xfrm>
        </p:grpSpPr>
        <p:sp>
          <p:nvSpPr>
            <p:cNvPr id="12355" name="AutoShape 10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6" name="Freeform 11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17918 w 416"/>
                <a:gd name="T1" fmla="*/ 4250 h 207"/>
                <a:gd name="T2" fmla="*/ 3118 w 416"/>
                <a:gd name="T3" fmla="*/ 4250 h 207"/>
                <a:gd name="T4" fmla="*/ 55 w 416"/>
                <a:gd name="T5" fmla="*/ 56 h 207"/>
                <a:gd name="T6" fmla="*/ 0 w 416"/>
                <a:gd name="T7" fmla="*/ 56 h 207"/>
                <a:gd name="T8" fmla="*/ 0 w 416"/>
                <a:gd name="T9" fmla="*/ 4053 h 207"/>
                <a:gd name="T10" fmla="*/ 55 w 416"/>
                <a:gd name="T11" fmla="*/ 4053 h 207"/>
                <a:gd name="T12" fmla="*/ 3118 w 416"/>
                <a:gd name="T13" fmla="*/ 8076 h 207"/>
                <a:gd name="T14" fmla="*/ 17918 w 416"/>
                <a:gd name="T15" fmla="*/ 8076 h 207"/>
                <a:gd name="T16" fmla="*/ 20945 w 416"/>
                <a:gd name="T17" fmla="*/ 4053 h 207"/>
                <a:gd name="T18" fmla="*/ 20945 w 416"/>
                <a:gd name="T19" fmla="*/ 4053 h 207"/>
                <a:gd name="T20" fmla="*/ 20945 w 416"/>
                <a:gd name="T21" fmla="*/ 0 h 207"/>
                <a:gd name="T22" fmla="*/ 17918 w 416"/>
                <a:gd name="T23" fmla="*/ 4250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57" name="Freeform 12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19111 w 457"/>
                <a:gd name="T1" fmla="*/ 2415 h 264"/>
                <a:gd name="T2" fmla="*/ 19174 w 457"/>
                <a:gd name="T3" fmla="*/ 11155 h 264"/>
                <a:gd name="T4" fmla="*/ 4176 w 457"/>
                <a:gd name="T5" fmla="*/ 11155 h 264"/>
                <a:gd name="T6" fmla="*/ 4117 w 457"/>
                <a:gd name="T7" fmla="*/ 2415 h 264"/>
                <a:gd name="T8" fmla="*/ 19111 w 457"/>
                <a:gd name="T9" fmla="*/ 2415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58" name="Freeform 13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327 w 24"/>
                <a:gd name="T1" fmla="*/ 226 h 33"/>
                <a:gd name="T2" fmla="*/ 327 w 24"/>
                <a:gd name="T3" fmla="*/ 601 h 33"/>
                <a:gd name="T4" fmla="*/ 476 w 24"/>
                <a:gd name="T5" fmla="*/ 601 h 33"/>
                <a:gd name="T6" fmla="*/ 622 w 24"/>
                <a:gd name="T7" fmla="*/ 583 h 33"/>
                <a:gd name="T8" fmla="*/ 679 w 24"/>
                <a:gd name="T9" fmla="*/ 446 h 33"/>
                <a:gd name="T10" fmla="*/ 476 w 24"/>
                <a:gd name="T11" fmla="*/ 226 h 33"/>
                <a:gd name="T12" fmla="*/ 327 w 24"/>
                <a:gd name="T13" fmla="*/ 226 h 33"/>
                <a:gd name="T14" fmla="*/ 0 w 24"/>
                <a:gd name="T15" fmla="*/ 1463 h 33"/>
                <a:gd name="T16" fmla="*/ 0 w 24"/>
                <a:gd name="T17" fmla="*/ 0 h 33"/>
                <a:gd name="T18" fmla="*/ 613 w 24"/>
                <a:gd name="T19" fmla="*/ 0 h 33"/>
                <a:gd name="T20" fmla="*/ 921 w 24"/>
                <a:gd name="T21" fmla="*/ 88 h 33"/>
                <a:gd name="T22" fmla="*/ 1090 w 24"/>
                <a:gd name="T23" fmla="*/ 363 h 33"/>
                <a:gd name="T24" fmla="*/ 713 w 24"/>
                <a:gd name="T25" fmla="*/ 737 h 33"/>
                <a:gd name="T26" fmla="*/ 713 w 24"/>
                <a:gd name="T27" fmla="*/ 737 h 33"/>
                <a:gd name="T28" fmla="*/ 921 w 24"/>
                <a:gd name="T29" fmla="*/ 854 h 33"/>
                <a:gd name="T30" fmla="*/ 996 w 24"/>
                <a:gd name="T31" fmla="*/ 965 h 33"/>
                <a:gd name="T32" fmla="*/ 1159 w 24"/>
                <a:gd name="T33" fmla="*/ 1463 h 33"/>
                <a:gd name="T34" fmla="*/ 713 w 24"/>
                <a:gd name="T35" fmla="*/ 1463 h 33"/>
                <a:gd name="T36" fmla="*/ 622 w 24"/>
                <a:gd name="T37" fmla="*/ 1078 h 33"/>
                <a:gd name="T38" fmla="*/ 531 w 24"/>
                <a:gd name="T39" fmla="*/ 877 h 33"/>
                <a:gd name="T40" fmla="*/ 327 w 24"/>
                <a:gd name="T41" fmla="*/ 877 h 33"/>
                <a:gd name="T42" fmla="*/ 327 w 24"/>
                <a:gd name="T43" fmla="*/ 1463 h 33"/>
                <a:gd name="T44" fmla="*/ 0 w 24"/>
                <a:gd name="T45" fmla="*/ 146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59" name="Freeform 14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378 w 29"/>
                <a:gd name="T1" fmla="*/ 860 h 35"/>
                <a:gd name="T2" fmla="*/ 668 w 29"/>
                <a:gd name="T3" fmla="*/ 1435 h 35"/>
                <a:gd name="T4" fmla="*/ 938 w 29"/>
                <a:gd name="T5" fmla="*/ 860 h 35"/>
                <a:gd name="T6" fmla="*/ 668 w 29"/>
                <a:gd name="T7" fmla="*/ 295 h 35"/>
                <a:gd name="T8" fmla="*/ 378 w 29"/>
                <a:gd name="T9" fmla="*/ 860 h 35"/>
                <a:gd name="T10" fmla="*/ 0 w 29"/>
                <a:gd name="T11" fmla="*/ 860 h 35"/>
                <a:gd name="T12" fmla="*/ 144 w 29"/>
                <a:gd name="T13" fmla="*/ 239 h 35"/>
                <a:gd name="T14" fmla="*/ 668 w 29"/>
                <a:gd name="T15" fmla="*/ 0 h 35"/>
                <a:gd name="T16" fmla="*/ 1193 w 29"/>
                <a:gd name="T17" fmla="*/ 239 h 35"/>
                <a:gd name="T18" fmla="*/ 1374 w 29"/>
                <a:gd name="T19" fmla="*/ 860 h 35"/>
                <a:gd name="T20" fmla="*/ 1193 w 29"/>
                <a:gd name="T21" fmla="*/ 1490 h 35"/>
                <a:gd name="T22" fmla="*/ 668 w 29"/>
                <a:gd name="T23" fmla="*/ 1731 h 35"/>
                <a:gd name="T24" fmla="*/ 144 w 29"/>
                <a:gd name="T25" fmla="*/ 1435 h 35"/>
                <a:gd name="T26" fmla="*/ 0 w 29"/>
                <a:gd name="T27" fmla="*/ 860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60" name="Freeform 15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987 h 34"/>
                <a:gd name="T2" fmla="*/ 0 w 24"/>
                <a:gd name="T3" fmla="*/ 0 h 34"/>
                <a:gd name="T4" fmla="*/ 327 w 24"/>
                <a:gd name="T5" fmla="*/ 0 h 34"/>
                <a:gd name="T6" fmla="*/ 327 w 24"/>
                <a:gd name="T7" fmla="*/ 1042 h 34"/>
                <a:gd name="T8" fmla="*/ 613 w 24"/>
                <a:gd name="T9" fmla="*/ 1309 h 34"/>
                <a:gd name="T10" fmla="*/ 773 w 24"/>
                <a:gd name="T11" fmla="*/ 1042 h 34"/>
                <a:gd name="T12" fmla="*/ 773 w 24"/>
                <a:gd name="T13" fmla="*/ 0 h 34"/>
                <a:gd name="T14" fmla="*/ 1159 w 24"/>
                <a:gd name="T15" fmla="*/ 0 h 34"/>
                <a:gd name="T16" fmla="*/ 1159 w 24"/>
                <a:gd name="T17" fmla="*/ 987 h 34"/>
                <a:gd name="T18" fmla="*/ 1011 w 24"/>
                <a:gd name="T19" fmla="*/ 1419 h 34"/>
                <a:gd name="T20" fmla="*/ 613 w 24"/>
                <a:gd name="T21" fmla="*/ 1597 h 34"/>
                <a:gd name="T22" fmla="*/ 145 w 24"/>
                <a:gd name="T23" fmla="*/ 1419 h 34"/>
                <a:gd name="T24" fmla="*/ 0 w 24"/>
                <a:gd name="T25" fmla="*/ 987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61" name="Freeform 16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62" name="Freeform 17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63" name="Freeform 18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383 w 24"/>
                <a:gd name="T1" fmla="*/ 226 h 33"/>
                <a:gd name="T2" fmla="*/ 383 w 24"/>
                <a:gd name="T3" fmla="*/ 601 h 33"/>
                <a:gd name="T4" fmla="*/ 476 w 24"/>
                <a:gd name="T5" fmla="*/ 601 h 33"/>
                <a:gd name="T6" fmla="*/ 622 w 24"/>
                <a:gd name="T7" fmla="*/ 583 h 33"/>
                <a:gd name="T8" fmla="*/ 713 w 24"/>
                <a:gd name="T9" fmla="*/ 446 h 33"/>
                <a:gd name="T10" fmla="*/ 476 w 24"/>
                <a:gd name="T11" fmla="*/ 226 h 33"/>
                <a:gd name="T12" fmla="*/ 383 w 24"/>
                <a:gd name="T13" fmla="*/ 226 h 33"/>
                <a:gd name="T14" fmla="*/ 0 w 24"/>
                <a:gd name="T15" fmla="*/ 1463 h 33"/>
                <a:gd name="T16" fmla="*/ 0 w 24"/>
                <a:gd name="T17" fmla="*/ 0 h 33"/>
                <a:gd name="T18" fmla="*/ 613 w 24"/>
                <a:gd name="T19" fmla="*/ 0 h 33"/>
                <a:gd name="T20" fmla="*/ 996 w 24"/>
                <a:gd name="T21" fmla="*/ 88 h 33"/>
                <a:gd name="T22" fmla="*/ 1103 w 24"/>
                <a:gd name="T23" fmla="*/ 363 h 33"/>
                <a:gd name="T24" fmla="*/ 773 w 24"/>
                <a:gd name="T25" fmla="*/ 737 h 33"/>
                <a:gd name="T26" fmla="*/ 773 w 24"/>
                <a:gd name="T27" fmla="*/ 737 h 33"/>
                <a:gd name="T28" fmla="*/ 921 w 24"/>
                <a:gd name="T29" fmla="*/ 854 h 33"/>
                <a:gd name="T30" fmla="*/ 1011 w 24"/>
                <a:gd name="T31" fmla="*/ 965 h 33"/>
                <a:gd name="T32" fmla="*/ 1159 w 24"/>
                <a:gd name="T33" fmla="*/ 1463 h 33"/>
                <a:gd name="T34" fmla="*/ 773 w 24"/>
                <a:gd name="T35" fmla="*/ 1463 h 33"/>
                <a:gd name="T36" fmla="*/ 622 w 24"/>
                <a:gd name="T37" fmla="*/ 1078 h 33"/>
                <a:gd name="T38" fmla="*/ 531 w 24"/>
                <a:gd name="T39" fmla="*/ 877 h 33"/>
                <a:gd name="T40" fmla="*/ 383 w 24"/>
                <a:gd name="T41" fmla="*/ 877 h 33"/>
                <a:gd name="T42" fmla="*/ 383 w 24"/>
                <a:gd name="T43" fmla="*/ 1463 h 33"/>
                <a:gd name="T44" fmla="*/ 0 w 24"/>
                <a:gd name="T45" fmla="*/ 146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64" name="Freeform 19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1533 w 162"/>
                <a:gd name="T1" fmla="*/ 2697 h 60"/>
                <a:gd name="T2" fmla="*/ 1474 w 162"/>
                <a:gd name="T3" fmla="*/ 2641 h 60"/>
                <a:gd name="T4" fmla="*/ 0 w 162"/>
                <a:gd name="T5" fmla="*/ 1766 h 60"/>
                <a:gd name="T6" fmla="*/ 1137 w 162"/>
                <a:gd name="T7" fmla="*/ 1116 h 60"/>
                <a:gd name="T8" fmla="*/ 2657 w 162"/>
                <a:gd name="T9" fmla="*/ 2014 h 60"/>
                <a:gd name="T10" fmla="*/ 3795 w 162"/>
                <a:gd name="T11" fmla="*/ 1921 h 60"/>
                <a:gd name="T12" fmla="*/ 5729 w 162"/>
                <a:gd name="T13" fmla="*/ 805 h 60"/>
                <a:gd name="T14" fmla="*/ 3607 w 162"/>
                <a:gd name="T15" fmla="*/ 805 h 60"/>
                <a:gd name="T16" fmla="*/ 3607 w 162"/>
                <a:gd name="T17" fmla="*/ 0 h 60"/>
                <a:gd name="T18" fmla="*/ 8290 w 162"/>
                <a:gd name="T19" fmla="*/ 0 h 60"/>
                <a:gd name="T20" fmla="*/ 8290 w 162"/>
                <a:gd name="T21" fmla="*/ 2697 h 60"/>
                <a:gd name="T22" fmla="*/ 6928 w 162"/>
                <a:gd name="T23" fmla="*/ 2697 h 60"/>
                <a:gd name="T24" fmla="*/ 6869 w 162"/>
                <a:gd name="T25" fmla="*/ 1465 h 60"/>
                <a:gd name="T26" fmla="*/ 4978 w 162"/>
                <a:gd name="T27" fmla="*/ 2586 h 60"/>
                <a:gd name="T28" fmla="*/ 3072 w 162"/>
                <a:gd name="T29" fmla="*/ 3033 h 60"/>
                <a:gd name="T30" fmla="*/ 1533 w 162"/>
                <a:gd name="T31" fmla="*/ 2697 h 60"/>
                <a:gd name="T32" fmla="*/ 1533 w 162"/>
                <a:gd name="T33" fmla="*/ 2697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65" name="Freeform 20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1936 w 105"/>
                <a:gd name="T1" fmla="*/ 4081 h 93"/>
                <a:gd name="T2" fmla="*/ 3389 w 105"/>
                <a:gd name="T3" fmla="*/ 3205 h 93"/>
                <a:gd name="T4" fmla="*/ 3244 w 105"/>
                <a:gd name="T5" fmla="*/ 2553 h 93"/>
                <a:gd name="T6" fmla="*/ 1401 w 105"/>
                <a:gd name="T7" fmla="*/ 1473 h 93"/>
                <a:gd name="T8" fmla="*/ 1401 w 105"/>
                <a:gd name="T9" fmla="*/ 2703 h 93"/>
                <a:gd name="T10" fmla="*/ 0 w 105"/>
                <a:gd name="T11" fmla="*/ 2703 h 93"/>
                <a:gd name="T12" fmla="*/ 0 w 105"/>
                <a:gd name="T13" fmla="*/ 0 h 93"/>
                <a:gd name="T14" fmla="*/ 4553 w 105"/>
                <a:gd name="T15" fmla="*/ 0 h 93"/>
                <a:gd name="T16" fmla="*/ 4553 w 105"/>
                <a:gd name="T17" fmla="*/ 786 h 93"/>
                <a:gd name="T18" fmla="*/ 2461 w 105"/>
                <a:gd name="T19" fmla="*/ 786 h 93"/>
                <a:gd name="T20" fmla="*/ 4342 w 105"/>
                <a:gd name="T21" fmla="*/ 1870 h 93"/>
                <a:gd name="T22" fmla="*/ 5194 w 105"/>
                <a:gd name="T23" fmla="*/ 2955 h 93"/>
                <a:gd name="T24" fmla="*/ 4488 w 105"/>
                <a:gd name="T25" fmla="*/ 3874 h 93"/>
                <a:gd name="T26" fmla="*/ 3058 w 105"/>
                <a:gd name="T27" fmla="*/ 4723 h 93"/>
                <a:gd name="T28" fmla="*/ 1936 w 105"/>
                <a:gd name="T29" fmla="*/ 4081 h 93"/>
                <a:gd name="T30" fmla="*/ 1936 w 105"/>
                <a:gd name="T31" fmla="*/ 4081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66" name="Freeform 21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6759 w 162"/>
                <a:gd name="T1" fmla="*/ 397 h 60"/>
                <a:gd name="T2" fmla="*/ 8290 w 162"/>
                <a:gd name="T3" fmla="*/ 1267 h 60"/>
                <a:gd name="T4" fmla="*/ 7109 w 162"/>
                <a:gd name="T5" fmla="*/ 1921 h 60"/>
                <a:gd name="T6" fmla="*/ 5576 w 162"/>
                <a:gd name="T7" fmla="*/ 1058 h 60"/>
                <a:gd name="T8" fmla="*/ 4516 w 162"/>
                <a:gd name="T9" fmla="*/ 1176 h 60"/>
                <a:gd name="T10" fmla="*/ 2567 w 162"/>
                <a:gd name="T11" fmla="*/ 2300 h 60"/>
                <a:gd name="T12" fmla="*/ 4696 w 162"/>
                <a:gd name="T13" fmla="*/ 2300 h 60"/>
                <a:gd name="T14" fmla="*/ 4696 w 162"/>
                <a:gd name="T15" fmla="*/ 3033 h 60"/>
                <a:gd name="T16" fmla="*/ 0 w 162"/>
                <a:gd name="T17" fmla="*/ 3033 h 60"/>
                <a:gd name="T18" fmla="*/ 0 w 162"/>
                <a:gd name="T19" fmla="*/ 336 h 60"/>
                <a:gd name="T20" fmla="*/ 1384 w 162"/>
                <a:gd name="T21" fmla="*/ 336 h 60"/>
                <a:gd name="T22" fmla="*/ 1384 w 162"/>
                <a:gd name="T23" fmla="*/ 1583 h 60"/>
                <a:gd name="T24" fmla="*/ 3312 w 162"/>
                <a:gd name="T25" fmla="*/ 493 h 60"/>
                <a:gd name="T26" fmla="*/ 5177 w 162"/>
                <a:gd name="T27" fmla="*/ 0 h 60"/>
                <a:gd name="T28" fmla="*/ 6759 w 162"/>
                <a:gd name="T29" fmla="*/ 397 h 60"/>
                <a:gd name="T30" fmla="*/ 6759 w 162"/>
                <a:gd name="T31" fmla="*/ 397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67" name="Freeform 22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5298 w 104"/>
                <a:gd name="T1" fmla="*/ 1979 h 94"/>
                <a:gd name="T2" fmla="*/ 5298 w 104"/>
                <a:gd name="T3" fmla="*/ 4626 h 94"/>
                <a:gd name="T4" fmla="*/ 654 w 104"/>
                <a:gd name="T5" fmla="*/ 4626 h 94"/>
                <a:gd name="T6" fmla="*/ 628 w 104"/>
                <a:gd name="T7" fmla="*/ 3854 h 94"/>
                <a:gd name="T8" fmla="*/ 2745 w 104"/>
                <a:gd name="T9" fmla="*/ 3854 h 94"/>
                <a:gd name="T10" fmla="*/ 812 w 104"/>
                <a:gd name="T11" fmla="*/ 2751 h 94"/>
                <a:gd name="T12" fmla="*/ 0 w 104"/>
                <a:gd name="T13" fmla="*/ 1725 h 94"/>
                <a:gd name="T14" fmla="*/ 654 w 104"/>
                <a:gd name="T15" fmla="*/ 858 h 94"/>
                <a:gd name="T16" fmla="*/ 2169 w 104"/>
                <a:gd name="T17" fmla="*/ 0 h 94"/>
                <a:gd name="T18" fmla="*/ 3305 w 104"/>
                <a:gd name="T19" fmla="*/ 630 h 94"/>
                <a:gd name="T20" fmla="*/ 1836 w 104"/>
                <a:gd name="T21" fmla="*/ 1489 h 94"/>
                <a:gd name="T22" fmla="*/ 2004 w 104"/>
                <a:gd name="T23" fmla="*/ 2124 h 94"/>
                <a:gd name="T24" fmla="*/ 3936 w 104"/>
                <a:gd name="T25" fmla="*/ 3221 h 94"/>
                <a:gd name="T26" fmla="*/ 3936 w 104"/>
                <a:gd name="T27" fmla="*/ 1979 h 94"/>
                <a:gd name="T28" fmla="*/ 5298 w 104"/>
                <a:gd name="T29" fmla="*/ 1979 h 94"/>
                <a:gd name="T30" fmla="*/ 5298 w 104"/>
                <a:gd name="T31" fmla="*/ 1979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68" name="Freeform 23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1493 w 162"/>
                <a:gd name="T1" fmla="*/ 2775 h 61"/>
                <a:gd name="T2" fmla="*/ 1493 w 162"/>
                <a:gd name="T3" fmla="*/ 2775 h 61"/>
                <a:gd name="T4" fmla="*/ 0 w 162"/>
                <a:gd name="T5" fmla="*/ 1887 h 61"/>
                <a:gd name="T6" fmla="*/ 1129 w 162"/>
                <a:gd name="T7" fmla="*/ 1207 h 61"/>
                <a:gd name="T8" fmla="*/ 2624 w 162"/>
                <a:gd name="T9" fmla="*/ 2093 h 61"/>
                <a:gd name="T10" fmla="*/ 3686 w 162"/>
                <a:gd name="T11" fmla="*/ 1979 h 61"/>
                <a:gd name="T12" fmla="*/ 5588 w 162"/>
                <a:gd name="T13" fmla="*/ 833 h 61"/>
                <a:gd name="T14" fmla="*/ 3484 w 162"/>
                <a:gd name="T15" fmla="*/ 833 h 61"/>
                <a:gd name="T16" fmla="*/ 3484 w 162"/>
                <a:gd name="T17" fmla="*/ 0 h 61"/>
                <a:gd name="T18" fmla="*/ 8055 w 162"/>
                <a:gd name="T19" fmla="*/ 0 h 61"/>
                <a:gd name="T20" fmla="*/ 8055 w 162"/>
                <a:gd name="T21" fmla="*/ 2833 h 61"/>
                <a:gd name="T22" fmla="*/ 6722 w 162"/>
                <a:gd name="T23" fmla="*/ 2833 h 61"/>
                <a:gd name="T24" fmla="*/ 6722 w 162"/>
                <a:gd name="T25" fmla="*/ 1538 h 61"/>
                <a:gd name="T26" fmla="*/ 4817 w 162"/>
                <a:gd name="T27" fmla="*/ 2674 h 61"/>
                <a:gd name="T28" fmla="*/ 3012 w 162"/>
                <a:gd name="T29" fmla="*/ 3185 h 61"/>
                <a:gd name="T30" fmla="*/ 1493 w 162"/>
                <a:gd name="T31" fmla="*/ 2775 h 61"/>
                <a:gd name="T32" fmla="*/ 1493 w 162"/>
                <a:gd name="T33" fmla="*/ 2775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69" name="Freeform 24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2087 w 105"/>
                <a:gd name="T1" fmla="*/ 4210 h 94"/>
                <a:gd name="T2" fmla="*/ 3569 w 105"/>
                <a:gd name="T3" fmla="*/ 3272 h 94"/>
                <a:gd name="T4" fmla="*/ 3419 w 105"/>
                <a:gd name="T5" fmla="*/ 2666 h 94"/>
                <a:gd name="T6" fmla="*/ 1446 w 105"/>
                <a:gd name="T7" fmla="*/ 1522 h 94"/>
                <a:gd name="T8" fmla="*/ 1446 w 105"/>
                <a:gd name="T9" fmla="*/ 2757 h 94"/>
                <a:gd name="T10" fmla="*/ 56 w 105"/>
                <a:gd name="T11" fmla="*/ 2757 h 94"/>
                <a:gd name="T12" fmla="*/ 0 w 105"/>
                <a:gd name="T13" fmla="*/ 0 h 94"/>
                <a:gd name="T14" fmla="*/ 4773 w 105"/>
                <a:gd name="T15" fmla="*/ 0 h 94"/>
                <a:gd name="T16" fmla="*/ 4808 w 105"/>
                <a:gd name="T17" fmla="*/ 827 h 94"/>
                <a:gd name="T18" fmla="*/ 2665 w 105"/>
                <a:gd name="T19" fmla="*/ 827 h 94"/>
                <a:gd name="T20" fmla="*/ 4623 w 105"/>
                <a:gd name="T21" fmla="*/ 1976 h 94"/>
                <a:gd name="T22" fmla="*/ 5450 w 105"/>
                <a:gd name="T23" fmla="*/ 3070 h 94"/>
                <a:gd name="T24" fmla="*/ 4773 w 105"/>
                <a:gd name="T25" fmla="*/ 3975 h 94"/>
                <a:gd name="T26" fmla="*/ 3237 w 105"/>
                <a:gd name="T27" fmla="*/ 4877 h 94"/>
                <a:gd name="T28" fmla="*/ 2087 w 105"/>
                <a:gd name="T29" fmla="*/ 4210 h 94"/>
                <a:gd name="T30" fmla="*/ 2087 w 105"/>
                <a:gd name="T31" fmla="*/ 421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70" name="Freeform 25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6551 w 162"/>
                <a:gd name="T1" fmla="*/ 380 h 61"/>
                <a:gd name="T2" fmla="*/ 8055 w 162"/>
                <a:gd name="T3" fmla="*/ 1227 h 61"/>
                <a:gd name="T4" fmla="*/ 6968 w 162"/>
                <a:gd name="T5" fmla="*/ 1847 h 61"/>
                <a:gd name="T6" fmla="*/ 5474 w 162"/>
                <a:gd name="T7" fmla="*/ 1001 h 61"/>
                <a:gd name="T8" fmla="*/ 4366 w 162"/>
                <a:gd name="T9" fmla="*/ 1091 h 61"/>
                <a:gd name="T10" fmla="*/ 2467 w 162"/>
                <a:gd name="T11" fmla="*/ 2162 h 61"/>
                <a:gd name="T12" fmla="*/ 4578 w 162"/>
                <a:gd name="T13" fmla="*/ 2162 h 61"/>
                <a:gd name="T14" fmla="*/ 4578 w 162"/>
                <a:gd name="T15" fmla="*/ 2942 h 61"/>
                <a:gd name="T16" fmla="*/ 0 w 162"/>
                <a:gd name="T17" fmla="*/ 2942 h 61"/>
                <a:gd name="T18" fmla="*/ 0 w 162"/>
                <a:gd name="T19" fmla="*/ 325 h 61"/>
                <a:gd name="T20" fmla="*/ 1346 w 162"/>
                <a:gd name="T21" fmla="*/ 325 h 61"/>
                <a:gd name="T22" fmla="*/ 1401 w 162"/>
                <a:gd name="T23" fmla="*/ 1535 h 61"/>
                <a:gd name="T24" fmla="*/ 3245 w 162"/>
                <a:gd name="T25" fmla="*/ 472 h 61"/>
                <a:gd name="T26" fmla="*/ 5037 w 162"/>
                <a:gd name="T27" fmla="*/ 0 h 61"/>
                <a:gd name="T28" fmla="*/ 6551 w 162"/>
                <a:gd name="T29" fmla="*/ 380 h 61"/>
                <a:gd name="T30" fmla="*/ 6551 w 162"/>
                <a:gd name="T31" fmla="*/ 380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71" name="Freeform 26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5194 w 105"/>
                <a:gd name="T1" fmla="*/ 2123 h 94"/>
                <a:gd name="T2" fmla="*/ 5194 w 105"/>
                <a:gd name="T3" fmla="*/ 4877 h 94"/>
                <a:gd name="T4" fmla="*/ 634 w 105"/>
                <a:gd name="T5" fmla="*/ 4877 h 94"/>
                <a:gd name="T6" fmla="*/ 634 w 105"/>
                <a:gd name="T7" fmla="*/ 4063 h 94"/>
                <a:gd name="T8" fmla="*/ 2739 w 105"/>
                <a:gd name="T9" fmla="*/ 4063 h 94"/>
                <a:gd name="T10" fmla="*/ 860 w 105"/>
                <a:gd name="T11" fmla="*/ 2919 h 94"/>
                <a:gd name="T12" fmla="*/ 0 w 105"/>
                <a:gd name="T13" fmla="*/ 1792 h 94"/>
                <a:gd name="T14" fmla="*/ 692 w 105"/>
                <a:gd name="T15" fmla="*/ 888 h 94"/>
                <a:gd name="T16" fmla="*/ 2130 w 105"/>
                <a:gd name="T17" fmla="*/ 0 h 94"/>
                <a:gd name="T18" fmla="*/ 3244 w 105"/>
                <a:gd name="T19" fmla="*/ 664 h 94"/>
                <a:gd name="T20" fmla="*/ 1788 w 105"/>
                <a:gd name="T21" fmla="*/ 1627 h 94"/>
                <a:gd name="T22" fmla="*/ 1936 w 105"/>
                <a:gd name="T23" fmla="*/ 2220 h 94"/>
                <a:gd name="T24" fmla="*/ 3806 w 105"/>
                <a:gd name="T25" fmla="*/ 3363 h 94"/>
                <a:gd name="T26" fmla="*/ 3806 w 105"/>
                <a:gd name="T27" fmla="*/ 2123 h 94"/>
                <a:gd name="T28" fmla="*/ 5194 w 105"/>
                <a:gd name="T29" fmla="*/ 2123 h 94"/>
                <a:gd name="T30" fmla="*/ 5194 w 105"/>
                <a:gd name="T31" fmla="*/ 212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2296" name="Group 27"/>
          <p:cNvGrpSpPr>
            <a:grpSpLocks noChangeAspect="1"/>
          </p:cNvGrpSpPr>
          <p:nvPr/>
        </p:nvGrpSpPr>
        <p:grpSpPr bwMode="auto">
          <a:xfrm>
            <a:off x="6011863" y="2197125"/>
            <a:ext cx="958850" cy="668337"/>
            <a:chOff x="3541" y="1317"/>
            <a:chExt cx="747" cy="546"/>
          </a:xfrm>
        </p:grpSpPr>
        <p:sp>
          <p:nvSpPr>
            <p:cNvPr id="12338" name="AutoShape 28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9" name="Freeform 29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17918 w 416"/>
                <a:gd name="T1" fmla="*/ 4250 h 207"/>
                <a:gd name="T2" fmla="*/ 3118 w 416"/>
                <a:gd name="T3" fmla="*/ 4250 h 207"/>
                <a:gd name="T4" fmla="*/ 55 w 416"/>
                <a:gd name="T5" fmla="*/ 56 h 207"/>
                <a:gd name="T6" fmla="*/ 0 w 416"/>
                <a:gd name="T7" fmla="*/ 56 h 207"/>
                <a:gd name="T8" fmla="*/ 0 w 416"/>
                <a:gd name="T9" fmla="*/ 4053 h 207"/>
                <a:gd name="T10" fmla="*/ 55 w 416"/>
                <a:gd name="T11" fmla="*/ 4053 h 207"/>
                <a:gd name="T12" fmla="*/ 3118 w 416"/>
                <a:gd name="T13" fmla="*/ 8076 h 207"/>
                <a:gd name="T14" fmla="*/ 17918 w 416"/>
                <a:gd name="T15" fmla="*/ 8076 h 207"/>
                <a:gd name="T16" fmla="*/ 20945 w 416"/>
                <a:gd name="T17" fmla="*/ 4053 h 207"/>
                <a:gd name="T18" fmla="*/ 20945 w 416"/>
                <a:gd name="T19" fmla="*/ 4053 h 207"/>
                <a:gd name="T20" fmla="*/ 20945 w 416"/>
                <a:gd name="T21" fmla="*/ 0 h 207"/>
                <a:gd name="T22" fmla="*/ 17918 w 416"/>
                <a:gd name="T23" fmla="*/ 4250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40" name="Freeform 30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19111 w 457"/>
                <a:gd name="T1" fmla="*/ 2415 h 264"/>
                <a:gd name="T2" fmla="*/ 19174 w 457"/>
                <a:gd name="T3" fmla="*/ 11155 h 264"/>
                <a:gd name="T4" fmla="*/ 4176 w 457"/>
                <a:gd name="T5" fmla="*/ 11155 h 264"/>
                <a:gd name="T6" fmla="*/ 4117 w 457"/>
                <a:gd name="T7" fmla="*/ 2415 h 264"/>
                <a:gd name="T8" fmla="*/ 19111 w 457"/>
                <a:gd name="T9" fmla="*/ 2415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41" name="Freeform 31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327 w 24"/>
                <a:gd name="T1" fmla="*/ 226 h 33"/>
                <a:gd name="T2" fmla="*/ 327 w 24"/>
                <a:gd name="T3" fmla="*/ 601 h 33"/>
                <a:gd name="T4" fmla="*/ 476 w 24"/>
                <a:gd name="T5" fmla="*/ 601 h 33"/>
                <a:gd name="T6" fmla="*/ 622 w 24"/>
                <a:gd name="T7" fmla="*/ 583 h 33"/>
                <a:gd name="T8" fmla="*/ 679 w 24"/>
                <a:gd name="T9" fmla="*/ 446 h 33"/>
                <a:gd name="T10" fmla="*/ 476 w 24"/>
                <a:gd name="T11" fmla="*/ 226 h 33"/>
                <a:gd name="T12" fmla="*/ 327 w 24"/>
                <a:gd name="T13" fmla="*/ 226 h 33"/>
                <a:gd name="T14" fmla="*/ 0 w 24"/>
                <a:gd name="T15" fmla="*/ 1463 h 33"/>
                <a:gd name="T16" fmla="*/ 0 w 24"/>
                <a:gd name="T17" fmla="*/ 0 h 33"/>
                <a:gd name="T18" fmla="*/ 613 w 24"/>
                <a:gd name="T19" fmla="*/ 0 h 33"/>
                <a:gd name="T20" fmla="*/ 921 w 24"/>
                <a:gd name="T21" fmla="*/ 88 h 33"/>
                <a:gd name="T22" fmla="*/ 1090 w 24"/>
                <a:gd name="T23" fmla="*/ 363 h 33"/>
                <a:gd name="T24" fmla="*/ 713 w 24"/>
                <a:gd name="T25" fmla="*/ 737 h 33"/>
                <a:gd name="T26" fmla="*/ 713 w 24"/>
                <a:gd name="T27" fmla="*/ 737 h 33"/>
                <a:gd name="T28" fmla="*/ 921 w 24"/>
                <a:gd name="T29" fmla="*/ 854 h 33"/>
                <a:gd name="T30" fmla="*/ 996 w 24"/>
                <a:gd name="T31" fmla="*/ 965 h 33"/>
                <a:gd name="T32" fmla="*/ 1159 w 24"/>
                <a:gd name="T33" fmla="*/ 1463 h 33"/>
                <a:gd name="T34" fmla="*/ 713 w 24"/>
                <a:gd name="T35" fmla="*/ 1463 h 33"/>
                <a:gd name="T36" fmla="*/ 622 w 24"/>
                <a:gd name="T37" fmla="*/ 1078 h 33"/>
                <a:gd name="T38" fmla="*/ 531 w 24"/>
                <a:gd name="T39" fmla="*/ 877 h 33"/>
                <a:gd name="T40" fmla="*/ 327 w 24"/>
                <a:gd name="T41" fmla="*/ 877 h 33"/>
                <a:gd name="T42" fmla="*/ 327 w 24"/>
                <a:gd name="T43" fmla="*/ 1463 h 33"/>
                <a:gd name="T44" fmla="*/ 0 w 24"/>
                <a:gd name="T45" fmla="*/ 146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42" name="Freeform 32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378 w 29"/>
                <a:gd name="T1" fmla="*/ 860 h 35"/>
                <a:gd name="T2" fmla="*/ 668 w 29"/>
                <a:gd name="T3" fmla="*/ 1435 h 35"/>
                <a:gd name="T4" fmla="*/ 938 w 29"/>
                <a:gd name="T5" fmla="*/ 860 h 35"/>
                <a:gd name="T6" fmla="*/ 668 w 29"/>
                <a:gd name="T7" fmla="*/ 295 h 35"/>
                <a:gd name="T8" fmla="*/ 378 w 29"/>
                <a:gd name="T9" fmla="*/ 860 h 35"/>
                <a:gd name="T10" fmla="*/ 0 w 29"/>
                <a:gd name="T11" fmla="*/ 860 h 35"/>
                <a:gd name="T12" fmla="*/ 144 w 29"/>
                <a:gd name="T13" fmla="*/ 239 h 35"/>
                <a:gd name="T14" fmla="*/ 668 w 29"/>
                <a:gd name="T15" fmla="*/ 0 h 35"/>
                <a:gd name="T16" fmla="*/ 1193 w 29"/>
                <a:gd name="T17" fmla="*/ 239 h 35"/>
                <a:gd name="T18" fmla="*/ 1374 w 29"/>
                <a:gd name="T19" fmla="*/ 860 h 35"/>
                <a:gd name="T20" fmla="*/ 1193 w 29"/>
                <a:gd name="T21" fmla="*/ 1490 h 35"/>
                <a:gd name="T22" fmla="*/ 668 w 29"/>
                <a:gd name="T23" fmla="*/ 1731 h 35"/>
                <a:gd name="T24" fmla="*/ 144 w 29"/>
                <a:gd name="T25" fmla="*/ 1435 h 35"/>
                <a:gd name="T26" fmla="*/ 0 w 29"/>
                <a:gd name="T27" fmla="*/ 860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43" name="Freeform 33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987 h 34"/>
                <a:gd name="T2" fmla="*/ 0 w 24"/>
                <a:gd name="T3" fmla="*/ 0 h 34"/>
                <a:gd name="T4" fmla="*/ 327 w 24"/>
                <a:gd name="T5" fmla="*/ 0 h 34"/>
                <a:gd name="T6" fmla="*/ 327 w 24"/>
                <a:gd name="T7" fmla="*/ 1042 h 34"/>
                <a:gd name="T8" fmla="*/ 613 w 24"/>
                <a:gd name="T9" fmla="*/ 1309 h 34"/>
                <a:gd name="T10" fmla="*/ 773 w 24"/>
                <a:gd name="T11" fmla="*/ 1042 h 34"/>
                <a:gd name="T12" fmla="*/ 773 w 24"/>
                <a:gd name="T13" fmla="*/ 0 h 34"/>
                <a:gd name="T14" fmla="*/ 1159 w 24"/>
                <a:gd name="T15" fmla="*/ 0 h 34"/>
                <a:gd name="T16" fmla="*/ 1159 w 24"/>
                <a:gd name="T17" fmla="*/ 987 h 34"/>
                <a:gd name="T18" fmla="*/ 1011 w 24"/>
                <a:gd name="T19" fmla="*/ 1419 h 34"/>
                <a:gd name="T20" fmla="*/ 613 w 24"/>
                <a:gd name="T21" fmla="*/ 1597 h 34"/>
                <a:gd name="T22" fmla="*/ 145 w 24"/>
                <a:gd name="T23" fmla="*/ 1419 h 34"/>
                <a:gd name="T24" fmla="*/ 0 w 24"/>
                <a:gd name="T25" fmla="*/ 987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44" name="Freeform 34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45" name="Freeform 35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46" name="Freeform 36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383 w 24"/>
                <a:gd name="T1" fmla="*/ 226 h 33"/>
                <a:gd name="T2" fmla="*/ 383 w 24"/>
                <a:gd name="T3" fmla="*/ 601 h 33"/>
                <a:gd name="T4" fmla="*/ 476 w 24"/>
                <a:gd name="T5" fmla="*/ 601 h 33"/>
                <a:gd name="T6" fmla="*/ 622 w 24"/>
                <a:gd name="T7" fmla="*/ 583 h 33"/>
                <a:gd name="T8" fmla="*/ 713 w 24"/>
                <a:gd name="T9" fmla="*/ 446 h 33"/>
                <a:gd name="T10" fmla="*/ 476 w 24"/>
                <a:gd name="T11" fmla="*/ 226 h 33"/>
                <a:gd name="T12" fmla="*/ 383 w 24"/>
                <a:gd name="T13" fmla="*/ 226 h 33"/>
                <a:gd name="T14" fmla="*/ 0 w 24"/>
                <a:gd name="T15" fmla="*/ 1463 h 33"/>
                <a:gd name="T16" fmla="*/ 0 w 24"/>
                <a:gd name="T17" fmla="*/ 0 h 33"/>
                <a:gd name="T18" fmla="*/ 613 w 24"/>
                <a:gd name="T19" fmla="*/ 0 h 33"/>
                <a:gd name="T20" fmla="*/ 996 w 24"/>
                <a:gd name="T21" fmla="*/ 88 h 33"/>
                <a:gd name="T22" fmla="*/ 1103 w 24"/>
                <a:gd name="T23" fmla="*/ 363 h 33"/>
                <a:gd name="T24" fmla="*/ 773 w 24"/>
                <a:gd name="T25" fmla="*/ 737 h 33"/>
                <a:gd name="T26" fmla="*/ 773 w 24"/>
                <a:gd name="T27" fmla="*/ 737 h 33"/>
                <a:gd name="T28" fmla="*/ 921 w 24"/>
                <a:gd name="T29" fmla="*/ 854 h 33"/>
                <a:gd name="T30" fmla="*/ 1011 w 24"/>
                <a:gd name="T31" fmla="*/ 965 h 33"/>
                <a:gd name="T32" fmla="*/ 1159 w 24"/>
                <a:gd name="T33" fmla="*/ 1463 h 33"/>
                <a:gd name="T34" fmla="*/ 773 w 24"/>
                <a:gd name="T35" fmla="*/ 1463 h 33"/>
                <a:gd name="T36" fmla="*/ 622 w 24"/>
                <a:gd name="T37" fmla="*/ 1078 h 33"/>
                <a:gd name="T38" fmla="*/ 531 w 24"/>
                <a:gd name="T39" fmla="*/ 877 h 33"/>
                <a:gd name="T40" fmla="*/ 383 w 24"/>
                <a:gd name="T41" fmla="*/ 877 h 33"/>
                <a:gd name="T42" fmla="*/ 383 w 24"/>
                <a:gd name="T43" fmla="*/ 1463 h 33"/>
                <a:gd name="T44" fmla="*/ 0 w 24"/>
                <a:gd name="T45" fmla="*/ 146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47" name="Freeform 37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1533 w 162"/>
                <a:gd name="T1" fmla="*/ 2697 h 60"/>
                <a:gd name="T2" fmla="*/ 1474 w 162"/>
                <a:gd name="T3" fmla="*/ 2641 h 60"/>
                <a:gd name="T4" fmla="*/ 0 w 162"/>
                <a:gd name="T5" fmla="*/ 1766 h 60"/>
                <a:gd name="T6" fmla="*/ 1137 w 162"/>
                <a:gd name="T7" fmla="*/ 1116 h 60"/>
                <a:gd name="T8" fmla="*/ 2657 w 162"/>
                <a:gd name="T9" fmla="*/ 2014 h 60"/>
                <a:gd name="T10" fmla="*/ 3795 w 162"/>
                <a:gd name="T11" fmla="*/ 1921 h 60"/>
                <a:gd name="T12" fmla="*/ 5729 w 162"/>
                <a:gd name="T13" fmla="*/ 805 h 60"/>
                <a:gd name="T14" fmla="*/ 3607 w 162"/>
                <a:gd name="T15" fmla="*/ 805 h 60"/>
                <a:gd name="T16" fmla="*/ 3607 w 162"/>
                <a:gd name="T17" fmla="*/ 0 h 60"/>
                <a:gd name="T18" fmla="*/ 8290 w 162"/>
                <a:gd name="T19" fmla="*/ 0 h 60"/>
                <a:gd name="T20" fmla="*/ 8290 w 162"/>
                <a:gd name="T21" fmla="*/ 2697 h 60"/>
                <a:gd name="T22" fmla="*/ 6928 w 162"/>
                <a:gd name="T23" fmla="*/ 2697 h 60"/>
                <a:gd name="T24" fmla="*/ 6869 w 162"/>
                <a:gd name="T25" fmla="*/ 1465 h 60"/>
                <a:gd name="T26" fmla="*/ 4978 w 162"/>
                <a:gd name="T27" fmla="*/ 2586 h 60"/>
                <a:gd name="T28" fmla="*/ 3072 w 162"/>
                <a:gd name="T29" fmla="*/ 3033 h 60"/>
                <a:gd name="T30" fmla="*/ 1533 w 162"/>
                <a:gd name="T31" fmla="*/ 2697 h 60"/>
                <a:gd name="T32" fmla="*/ 1533 w 162"/>
                <a:gd name="T33" fmla="*/ 2697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48" name="Freeform 38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1936 w 105"/>
                <a:gd name="T1" fmla="*/ 4081 h 93"/>
                <a:gd name="T2" fmla="*/ 3389 w 105"/>
                <a:gd name="T3" fmla="*/ 3205 h 93"/>
                <a:gd name="T4" fmla="*/ 3244 w 105"/>
                <a:gd name="T5" fmla="*/ 2553 h 93"/>
                <a:gd name="T6" fmla="*/ 1401 w 105"/>
                <a:gd name="T7" fmla="*/ 1473 h 93"/>
                <a:gd name="T8" fmla="*/ 1401 w 105"/>
                <a:gd name="T9" fmla="*/ 2703 h 93"/>
                <a:gd name="T10" fmla="*/ 0 w 105"/>
                <a:gd name="T11" fmla="*/ 2703 h 93"/>
                <a:gd name="T12" fmla="*/ 0 w 105"/>
                <a:gd name="T13" fmla="*/ 0 h 93"/>
                <a:gd name="T14" fmla="*/ 4553 w 105"/>
                <a:gd name="T15" fmla="*/ 0 h 93"/>
                <a:gd name="T16" fmla="*/ 4553 w 105"/>
                <a:gd name="T17" fmla="*/ 786 h 93"/>
                <a:gd name="T18" fmla="*/ 2461 w 105"/>
                <a:gd name="T19" fmla="*/ 786 h 93"/>
                <a:gd name="T20" fmla="*/ 4342 w 105"/>
                <a:gd name="T21" fmla="*/ 1870 h 93"/>
                <a:gd name="T22" fmla="*/ 5194 w 105"/>
                <a:gd name="T23" fmla="*/ 2955 h 93"/>
                <a:gd name="T24" fmla="*/ 4488 w 105"/>
                <a:gd name="T25" fmla="*/ 3874 h 93"/>
                <a:gd name="T26" fmla="*/ 3058 w 105"/>
                <a:gd name="T27" fmla="*/ 4723 h 93"/>
                <a:gd name="T28" fmla="*/ 1936 w 105"/>
                <a:gd name="T29" fmla="*/ 4081 h 93"/>
                <a:gd name="T30" fmla="*/ 1936 w 105"/>
                <a:gd name="T31" fmla="*/ 4081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49" name="Freeform 39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6759 w 162"/>
                <a:gd name="T1" fmla="*/ 397 h 60"/>
                <a:gd name="T2" fmla="*/ 8290 w 162"/>
                <a:gd name="T3" fmla="*/ 1267 h 60"/>
                <a:gd name="T4" fmla="*/ 7109 w 162"/>
                <a:gd name="T5" fmla="*/ 1921 h 60"/>
                <a:gd name="T6" fmla="*/ 5576 w 162"/>
                <a:gd name="T7" fmla="*/ 1058 h 60"/>
                <a:gd name="T8" fmla="*/ 4516 w 162"/>
                <a:gd name="T9" fmla="*/ 1176 h 60"/>
                <a:gd name="T10" fmla="*/ 2567 w 162"/>
                <a:gd name="T11" fmla="*/ 2300 h 60"/>
                <a:gd name="T12" fmla="*/ 4696 w 162"/>
                <a:gd name="T13" fmla="*/ 2300 h 60"/>
                <a:gd name="T14" fmla="*/ 4696 w 162"/>
                <a:gd name="T15" fmla="*/ 3033 h 60"/>
                <a:gd name="T16" fmla="*/ 0 w 162"/>
                <a:gd name="T17" fmla="*/ 3033 h 60"/>
                <a:gd name="T18" fmla="*/ 0 w 162"/>
                <a:gd name="T19" fmla="*/ 336 h 60"/>
                <a:gd name="T20" fmla="*/ 1384 w 162"/>
                <a:gd name="T21" fmla="*/ 336 h 60"/>
                <a:gd name="T22" fmla="*/ 1384 w 162"/>
                <a:gd name="T23" fmla="*/ 1583 h 60"/>
                <a:gd name="T24" fmla="*/ 3312 w 162"/>
                <a:gd name="T25" fmla="*/ 493 h 60"/>
                <a:gd name="T26" fmla="*/ 5177 w 162"/>
                <a:gd name="T27" fmla="*/ 0 h 60"/>
                <a:gd name="T28" fmla="*/ 6759 w 162"/>
                <a:gd name="T29" fmla="*/ 397 h 60"/>
                <a:gd name="T30" fmla="*/ 6759 w 162"/>
                <a:gd name="T31" fmla="*/ 397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50" name="Freeform 40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5298 w 104"/>
                <a:gd name="T1" fmla="*/ 1979 h 94"/>
                <a:gd name="T2" fmla="*/ 5298 w 104"/>
                <a:gd name="T3" fmla="*/ 4626 h 94"/>
                <a:gd name="T4" fmla="*/ 654 w 104"/>
                <a:gd name="T5" fmla="*/ 4626 h 94"/>
                <a:gd name="T6" fmla="*/ 628 w 104"/>
                <a:gd name="T7" fmla="*/ 3854 h 94"/>
                <a:gd name="T8" fmla="*/ 2745 w 104"/>
                <a:gd name="T9" fmla="*/ 3854 h 94"/>
                <a:gd name="T10" fmla="*/ 812 w 104"/>
                <a:gd name="T11" fmla="*/ 2751 h 94"/>
                <a:gd name="T12" fmla="*/ 0 w 104"/>
                <a:gd name="T13" fmla="*/ 1725 h 94"/>
                <a:gd name="T14" fmla="*/ 654 w 104"/>
                <a:gd name="T15" fmla="*/ 858 h 94"/>
                <a:gd name="T16" fmla="*/ 2169 w 104"/>
                <a:gd name="T17" fmla="*/ 0 h 94"/>
                <a:gd name="T18" fmla="*/ 3305 w 104"/>
                <a:gd name="T19" fmla="*/ 630 h 94"/>
                <a:gd name="T20" fmla="*/ 1836 w 104"/>
                <a:gd name="T21" fmla="*/ 1489 h 94"/>
                <a:gd name="T22" fmla="*/ 2004 w 104"/>
                <a:gd name="T23" fmla="*/ 2124 h 94"/>
                <a:gd name="T24" fmla="*/ 3936 w 104"/>
                <a:gd name="T25" fmla="*/ 3221 h 94"/>
                <a:gd name="T26" fmla="*/ 3936 w 104"/>
                <a:gd name="T27" fmla="*/ 1979 h 94"/>
                <a:gd name="T28" fmla="*/ 5298 w 104"/>
                <a:gd name="T29" fmla="*/ 1979 h 94"/>
                <a:gd name="T30" fmla="*/ 5298 w 104"/>
                <a:gd name="T31" fmla="*/ 1979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51" name="Freeform 41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1493 w 162"/>
                <a:gd name="T1" fmla="*/ 2775 h 61"/>
                <a:gd name="T2" fmla="*/ 1493 w 162"/>
                <a:gd name="T3" fmla="*/ 2775 h 61"/>
                <a:gd name="T4" fmla="*/ 0 w 162"/>
                <a:gd name="T5" fmla="*/ 1887 h 61"/>
                <a:gd name="T6" fmla="*/ 1129 w 162"/>
                <a:gd name="T7" fmla="*/ 1207 h 61"/>
                <a:gd name="T8" fmla="*/ 2624 w 162"/>
                <a:gd name="T9" fmla="*/ 2093 h 61"/>
                <a:gd name="T10" fmla="*/ 3686 w 162"/>
                <a:gd name="T11" fmla="*/ 1979 h 61"/>
                <a:gd name="T12" fmla="*/ 5588 w 162"/>
                <a:gd name="T13" fmla="*/ 833 h 61"/>
                <a:gd name="T14" fmla="*/ 3484 w 162"/>
                <a:gd name="T15" fmla="*/ 833 h 61"/>
                <a:gd name="T16" fmla="*/ 3484 w 162"/>
                <a:gd name="T17" fmla="*/ 0 h 61"/>
                <a:gd name="T18" fmla="*/ 8055 w 162"/>
                <a:gd name="T19" fmla="*/ 0 h 61"/>
                <a:gd name="T20" fmla="*/ 8055 w 162"/>
                <a:gd name="T21" fmla="*/ 2833 h 61"/>
                <a:gd name="T22" fmla="*/ 6722 w 162"/>
                <a:gd name="T23" fmla="*/ 2833 h 61"/>
                <a:gd name="T24" fmla="*/ 6722 w 162"/>
                <a:gd name="T25" fmla="*/ 1538 h 61"/>
                <a:gd name="T26" fmla="*/ 4817 w 162"/>
                <a:gd name="T27" fmla="*/ 2674 h 61"/>
                <a:gd name="T28" fmla="*/ 3012 w 162"/>
                <a:gd name="T29" fmla="*/ 3185 h 61"/>
                <a:gd name="T30" fmla="*/ 1493 w 162"/>
                <a:gd name="T31" fmla="*/ 2775 h 61"/>
                <a:gd name="T32" fmla="*/ 1493 w 162"/>
                <a:gd name="T33" fmla="*/ 2775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52" name="Freeform 42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2087 w 105"/>
                <a:gd name="T1" fmla="*/ 4210 h 94"/>
                <a:gd name="T2" fmla="*/ 3569 w 105"/>
                <a:gd name="T3" fmla="*/ 3272 h 94"/>
                <a:gd name="T4" fmla="*/ 3419 w 105"/>
                <a:gd name="T5" fmla="*/ 2666 h 94"/>
                <a:gd name="T6" fmla="*/ 1446 w 105"/>
                <a:gd name="T7" fmla="*/ 1522 h 94"/>
                <a:gd name="T8" fmla="*/ 1446 w 105"/>
                <a:gd name="T9" fmla="*/ 2757 h 94"/>
                <a:gd name="T10" fmla="*/ 56 w 105"/>
                <a:gd name="T11" fmla="*/ 2757 h 94"/>
                <a:gd name="T12" fmla="*/ 0 w 105"/>
                <a:gd name="T13" fmla="*/ 0 h 94"/>
                <a:gd name="T14" fmla="*/ 4773 w 105"/>
                <a:gd name="T15" fmla="*/ 0 h 94"/>
                <a:gd name="T16" fmla="*/ 4808 w 105"/>
                <a:gd name="T17" fmla="*/ 827 h 94"/>
                <a:gd name="T18" fmla="*/ 2665 w 105"/>
                <a:gd name="T19" fmla="*/ 827 h 94"/>
                <a:gd name="T20" fmla="*/ 4623 w 105"/>
                <a:gd name="T21" fmla="*/ 1976 h 94"/>
                <a:gd name="T22" fmla="*/ 5450 w 105"/>
                <a:gd name="T23" fmla="*/ 3070 h 94"/>
                <a:gd name="T24" fmla="*/ 4773 w 105"/>
                <a:gd name="T25" fmla="*/ 3975 h 94"/>
                <a:gd name="T26" fmla="*/ 3237 w 105"/>
                <a:gd name="T27" fmla="*/ 4877 h 94"/>
                <a:gd name="T28" fmla="*/ 2087 w 105"/>
                <a:gd name="T29" fmla="*/ 4210 h 94"/>
                <a:gd name="T30" fmla="*/ 2087 w 105"/>
                <a:gd name="T31" fmla="*/ 421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53" name="Freeform 43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6551 w 162"/>
                <a:gd name="T1" fmla="*/ 380 h 61"/>
                <a:gd name="T2" fmla="*/ 8055 w 162"/>
                <a:gd name="T3" fmla="*/ 1227 h 61"/>
                <a:gd name="T4" fmla="*/ 6968 w 162"/>
                <a:gd name="T5" fmla="*/ 1847 h 61"/>
                <a:gd name="T6" fmla="*/ 5474 w 162"/>
                <a:gd name="T7" fmla="*/ 1001 h 61"/>
                <a:gd name="T8" fmla="*/ 4366 w 162"/>
                <a:gd name="T9" fmla="*/ 1091 h 61"/>
                <a:gd name="T10" fmla="*/ 2467 w 162"/>
                <a:gd name="T11" fmla="*/ 2162 h 61"/>
                <a:gd name="T12" fmla="*/ 4578 w 162"/>
                <a:gd name="T13" fmla="*/ 2162 h 61"/>
                <a:gd name="T14" fmla="*/ 4578 w 162"/>
                <a:gd name="T15" fmla="*/ 2942 h 61"/>
                <a:gd name="T16" fmla="*/ 0 w 162"/>
                <a:gd name="T17" fmla="*/ 2942 h 61"/>
                <a:gd name="T18" fmla="*/ 0 w 162"/>
                <a:gd name="T19" fmla="*/ 325 h 61"/>
                <a:gd name="T20" fmla="*/ 1346 w 162"/>
                <a:gd name="T21" fmla="*/ 325 h 61"/>
                <a:gd name="T22" fmla="*/ 1401 w 162"/>
                <a:gd name="T23" fmla="*/ 1535 h 61"/>
                <a:gd name="T24" fmla="*/ 3245 w 162"/>
                <a:gd name="T25" fmla="*/ 472 h 61"/>
                <a:gd name="T26" fmla="*/ 5037 w 162"/>
                <a:gd name="T27" fmla="*/ 0 h 61"/>
                <a:gd name="T28" fmla="*/ 6551 w 162"/>
                <a:gd name="T29" fmla="*/ 380 h 61"/>
                <a:gd name="T30" fmla="*/ 6551 w 162"/>
                <a:gd name="T31" fmla="*/ 380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54" name="Freeform 44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5194 w 105"/>
                <a:gd name="T1" fmla="*/ 2123 h 94"/>
                <a:gd name="T2" fmla="*/ 5194 w 105"/>
                <a:gd name="T3" fmla="*/ 4877 h 94"/>
                <a:gd name="T4" fmla="*/ 634 w 105"/>
                <a:gd name="T5" fmla="*/ 4877 h 94"/>
                <a:gd name="T6" fmla="*/ 634 w 105"/>
                <a:gd name="T7" fmla="*/ 4063 h 94"/>
                <a:gd name="T8" fmla="*/ 2739 w 105"/>
                <a:gd name="T9" fmla="*/ 4063 h 94"/>
                <a:gd name="T10" fmla="*/ 860 w 105"/>
                <a:gd name="T11" fmla="*/ 2919 h 94"/>
                <a:gd name="T12" fmla="*/ 0 w 105"/>
                <a:gd name="T13" fmla="*/ 1792 h 94"/>
                <a:gd name="T14" fmla="*/ 692 w 105"/>
                <a:gd name="T15" fmla="*/ 888 h 94"/>
                <a:gd name="T16" fmla="*/ 2130 w 105"/>
                <a:gd name="T17" fmla="*/ 0 h 94"/>
                <a:gd name="T18" fmla="*/ 3244 w 105"/>
                <a:gd name="T19" fmla="*/ 664 h 94"/>
                <a:gd name="T20" fmla="*/ 1788 w 105"/>
                <a:gd name="T21" fmla="*/ 1627 h 94"/>
                <a:gd name="T22" fmla="*/ 1936 w 105"/>
                <a:gd name="T23" fmla="*/ 2220 h 94"/>
                <a:gd name="T24" fmla="*/ 3806 w 105"/>
                <a:gd name="T25" fmla="*/ 3363 h 94"/>
                <a:gd name="T26" fmla="*/ 3806 w 105"/>
                <a:gd name="T27" fmla="*/ 2123 h 94"/>
                <a:gd name="T28" fmla="*/ 5194 w 105"/>
                <a:gd name="T29" fmla="*/ 2123 h 94"/>
                <a:gd name="T30" fmla="*/ 5194 w 105"/>
                <a:gd name="T31" fmla="*/ 212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2297" name="Group 45"/>
          <p:cNvGrpSpPr>
            <a:grpSpLocks noChangeAspect="1"/>
          </p:cNvGrpSpPr>
          <p:nvPr/>
        </p:nvGrpSpPr>
        <p:grpSpPr bwMode="auto">
          <a:xfrm>
            <a:off x="3851275" y="2197125"/>
            <a:ext cx="958850" cy="668337"/>
            <a:chOff x="3541" y="1317"/>
            <a:chExt cx="747" cy="546"/>
          </a:xfrm>
        </p:grpSpPr>
        <p:sp>
          <p:nvSpPr>
            <p:cNvPr id="12321" name="AutoShape 46"/>
            <p:cNvSpPr>
              <a:spLocks noChangeAspect="1" noChangeArrowheads="1" noTextEdit="1"/>
            </p:cNvSpPr>
            <p:nvPr/>
          </p:nvSpPr>
          <p:spPr bwMode="auto">
            <a:xfrm>
              <a:off x="3574" y="1337"/>
              <a:ext cx="681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2" name="Freeform 47"/>
            <p:cNvSpPr>
              <a:spLocks noChangeAspect="1"/>
            </p:cNvSpPr>
            <p:nvPr/>
          </p:nvSpPr>
          <p:spPr bwMode="auto">
            <a:xfrm>
              <a:off x="3574" y="1525"/>
              <a:ext cx="679" cy="338"/>
            </a:xfrm>
            <a:custGeom>
              <a:avLst/>
              <a:gdLst>
                <a:gd name="T0" fmla="*/ 17918 w 416"/>
                <a:gd name="T1" fmla="*/ 4250 h 207"/>
                <a:gd name="T2" fmla="*/ 3118 w 416"/>
                <a:gd name="T3" fmla="*/ 4250 h 207"/>
                <a:gd name="T4" fmla="*/ 55 w 416"/>
                <a:gd name="T5" fmla="*/ 56 h 207"/>
                <a:gd name="T6" fmla="*/ 0 w 416"/>
                <a:gd name="T7" fmla="*/ 56 h 207"/>
                <a:gd name="T8" fmla="*/ 0 w 416"/>
                <a:gd name="T9" fmla="*/ 4053 h 207"/>
                <a:gd name="T10" fmla="*/ 55 w 416"/>
                <a:gd name="T11" fmla="*/ 4053 h 207"/>
                <a:gd name="T12" fmla="*/ 3118 w 416"/>
                <a:gd name="T13" fmla="*/ 8076 h 207"/>
                <a:gd name="T14" fmla="*/ 17918 w 416"/>
                <a:gd name="T15" fmla="*/ 8076 h 207"/>
                <a:gd name="T16" fmla="*/ 20945 w 416"/>
                <a:gd name="T17" fmla="*/ 4053 h 207"/>
                <a:gd name="T18" fmla="*/ 20945 w 416"/>
                <a:gd name="T19" fmla="*/ 4053 h 207"/>
                <a:gd name="T20" fmla="*/ 20945 w 416"/>
                <a:gd name="T21" fmla="*/ 0 h 207"/>
                <a:gd name="T22" fmla="*/ 17918 w 416"/>
                <a:gd name="T23" fmla="*/ 4250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6"/>
                <a:gd name="T37" fmla="*/ 0 h 207"/>
                <a:gd name="T38" fmla="*/ 416 w 416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6" h="207">
                  <a:moveTo>
                    <a:pt x="356" y="84"/>
                  </a:moveTo>
                  <a:cubicBezTo>
                    <a:pt x="275" y="131"/>
                    <a:pt x="143" y="131"/>
                    <a:pt x="62" y="84"/>
                  </a:cubicBezTo>
                  <a:cubicBezTo>
                    <a:pt x="18" y="59"/>
                    <a:pt x="1" y="33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3" y="109"/>
                    <a:pt x="23" y="138"/>
                    <a:pt x="62" y="160"/>
                  </a:cubicBezTo>
                  <a:cubicBezTo>
                    <a:pt x="143" y="207"/>
                    <a:pt x="275" y="207"/>
                    <a:pt x="356" y="160"/>
                  </a:cubicBezTo>
                  <a:cubicBezTo>
                    <a:pt x="394" y="138"/>
                    <a:pt x="414" y="109"/>
                    <a:pt x="416" y="80"/>
                  </a:cubicBezTo>
                  <a:cubicBezTo>
                    <a:pt x="416" y="80"/>
                    <a:pt x="416" y="80"/>
                    <a:pt x="416" y="8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6" y="31"/>
                    <a:pt x="396" y="61"/>
                    <a:pt x="356" y="84"/>
                  </a:cubicBezTo>
                  <a:close/>
                </a:path>
              </a:pathLst>
            </a:custGeom>
            <a:solidFill>
              <a:srgbClr val="113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23" name="Freeform 48"/>
            <p:cNvSpPr>
              <a:spLocks noChangeAspect="1"/>
            </p:cNvSpPr>
            <p:nvPr/>
          </p:nvSpPr>
          <p:spPr bwMode="auto">
            <a:xfrm>
              <a:off x="3541" y="1317"/>
              <a:ext cx="747" cy="432"/>
            </a:xfrm>
            <a:custGeom>
              <a:avLst/>
              <a:gdLst>
                <a:gd name="T0" fmla="*/ 19111 w 457"/>
                <a:gd name="T1" fmla="*/ 2415 h 264"/>
                <a:gd name="T2" fmla="*/ 19174 w 457"/>
                <a:gd name="T3" fmla="*/ 11155 h 264"/>
                <a:gd name="T4" fmla="*/ 4176 w 457"/>
                <a:gd name="T5" fmla="*/ 11155 h 264"/>
                <a:gd name="T6" fmla="*/ 4117 w 457"/>
                <a:gd name="T7" fmla="*/ 2415 h 264"/>
                <a:gd name="T8" fmla="*/ 19111 w 457"/>
                <a:gd name="T9" fmla="*/ 2415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264"/>
                <a:gd name="T17" fmla="*/ 457 w 457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264">
                  <a:moveTo>
                    <a:pt x="375" y="47"/>
                  </a:moveTo>
                  <a:cubicBezTo>
                    <a:pt x="456" y="94"/>
                    <a:pt x="457" y="170"/>
                    <a:pt x="376" y="217"/>
                  </a:cubicBezTo>
                  <a:cubicBezTo>
                    <a:pt x="295" y="264"/>
                    <a:pt x="163" y="264"/>
                    <a:pt x="82" y="217"/>
                  </a:cubicBezTo>
                  <a:cubicBezTo>
                    <a:pt x="0" y="170"/>
                    <a:pt x="0" y="94"/>
                    <a:pt x="81" y="47"/>
                  </a:cubicBezTo>
                  <a:cubicBezTo>
                    <a:pt x="162" y="0"/>
                    <a:pt x="293" y="0"/>
                    <a:pt x="375" y="47"/>
                  </a:cubicBezTo>
                </a:path>
              </a:pathLst>
            </a:custGeom>
            <a:solidFill>
              <a:srgbClr val="4A6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24" name="Freeform 49"/>
            <p:cNvSpPr>
              <a:spLocks noChangeAspect="1" noEditPoints="1"/>
            </p:cNvSpPr>
            <p:nvPr/>
          </p:nvSpPr>
          <p:spPr bwMode="auto">
            <a:xfrm>
              <a:off x="3788" y="1751"/>
              <a:ext cx="39" cy="53"/>
            </a:xfrm>
            <a:custGeom>
              <a:avLst/>
              <a:gdLst>
                <a:gd name="T0" fmla="*/ 327 w 24"/>
                <a:gd name="T1" fmla="*/ 226 h 33"/>
                <a:gd name="T2" fmla="*/ 327 w 24"/>
                <a:gd name="T3" fmla="*/ 601 h 33"/>
                <a:gd name="T4" fmla="*/ 476 w 24"/>
                <a:gd name="T5" fmla="*/ 601 h 33"/>
                <a:gd name="T6" fmla="*/ 622 w 24"/>
                <a:gd name="T7" fmla="*/ 583 h 33"/>
                <a:gd name="T8" fmla="*/ 679 w 24"/>
                <a:gd name="T9" fmla="*/ 446 h 33"/>
                <a:gd name="T10" fmla="*/ 476 w 24"/>
                <a:gd name="T11" fmla="*/ 226 h 33"/>
                <a:gd name="T12" fmla="*/ 327 w 24"/>
                <a:gd name="T13" fmla="*/ 226 h 33"/>
                <a:gd name="T14" fmla="*/ 0 w 24"/>
                <a:gd name="T15" fmla="*/ 1463 h 33"/>
                <a:gd name="T16" fmla="*/ 0 w 24"/>
                <a:gd name="T17" fmla="*/ 0 h 33"/>
                <a:gd name="T18" fmla="*/ 613 w 24"/>
                <a:gd name="T19" fmla="*/ 0 h 33"/>
                <a:gd name="T20" fmla="*/ 921 w 24"/>
                <a:gd name="T21" fmla="*/ 88 h 33"/>
                <a:gd name="T22" fmla="*/ 1090 w 24"/>
                <a:gd name="T23" fmla="*/ 363 h 33"/>
                <a:gd name="T24" fmla="*/ 713 w 24"/>
                <a:gd name="T25" fmla="*/ 737 h 33"/>
                <a:gd name="T26" fmla="*/ 713 w 24"/>
                <a:gd name="T27" fmla="*/ 737 h 33"/>
                <a:gd name="T28" fmla="*/ 921 w 24"/>
                <a:gd name="T29" fmla="*/ 854 h 33"/>
                <a:gd name="T30" fmla="*/ 996 w 24"/>
                <a:gd name="T31" fmla="*/ 965 h 33"/>
                <a:gd name="T32" fmla="*/ 1159 w 24"/>
                <a:gd name="T33" fmla="*/ 1463 h 33"/>
                <a:gd name="T34" fmla="*/ 713 w 24"/>
                <a:gd name="T35" fmla="*/ 1463 h 33"/>
                <a:gd name="T36" fmla="*/ 622 w 24"/>
                <a:gd name="T37" fmla="*/ 1078 h 33"/>
                <a:gd name="T38" fmla="*/ 531 w 24"/>
                <a:gd name="T39" fmla="*/ 877 h 33"/>
                <a:gd name="T40" fmla="*/ 327 w 24"/>
                <a:gd name="T41" fmla="*/ 877 h 33"/>
                <a:gd name="T42" fmla="*/ 327 w 24"/>
                <a:gd name="T43" fmla="*/ 1463 h 33"/>
                <a:gd name="T44" fmla="*/ 0 w 24"/>
                <a:gd name="T45" fmla="*/ 146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7" y="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7" y="0"/>
                    <a:pt x="19" y="2"/>
                  </a:cubicBezTo>
                  <a:cubicBezTo>
                    <a:pt x="21" y="3"/>
                    <a:pt x="22" y="5"/>
                    <a:pt x="22" y="8"/>
                  </a:cubicBezTo>
                  <a:cubicBezTo>
                    <a:pt x="22" y="13"/>
                    <a:pt x="20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19" y="19"/>
                    <a:pt x="20" y="20"/>
                    <a:pt x="20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2"/>
                    <a:pt x="11" y="21"/>
                    <a:pt x="11" y="20"/>
                  </a:cubicBezTo>
                  <a:cubicBezTo>
                    <a:pt x="10" y="20"/>
                    <a:pt x="9" y="20"/>
                    <a:pt x="7" y="20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25" name="Freeform 50"/>
            <p:cNvSpPr>
              <a:spLocks noChangeAspect="1" noEditPoints="1"/>
            </p:cNvSpPr>
            <p:nvPr/>
          </p:nvSpPr>
          <p:spPr bwMode="auto">
            <a:xfrm>
              <a:off x="3832" y="1749"/>
              <a:ext cx="47" cy="57"/>
            </a:xfrm>
            <a:custGeom>
              <a:avLst/>
              <a:gdLst>
                <a:gd name="T0" fmla="*/ 378 w 29"/>
                <a:gd name="T1" fmla="*/ 860 h 35"/>
                <a:gd name="T2" fmla="*/ 668 w 29"/>
                <a:gd name="T3" fmla="*/ 1435 h 35"/>
                <a:gd name="T4" fmla="*/ 938 w 29"/>
                <a:gd name="T5" fmla="*/ 860 h 35"/>
                <a:gd name="T6" fmla="*/ 668 w 29"/>
                <a:gd name="T7" fmla="*/ 295 h 35"/>
                <a:gd name="T8" fmla="*/ 378 w 29"/>
                <a:gd name="T9" fmla="*/ 860 h 35"/>
                <a:gd name="T10" fmla="*/ 0 w 29"/>
                <a:gd name="T11" fmla="*/ 860 h 35"/>
                <a:gd name="T12" fmla="*/ 144 w 29"/>
                <a:gd name="T13" fmla="*/ 239 h 35"/>
                <a:gd name="T14" fmla="*/ 668 w 29"/>
                <a:gd name="T15" fmla="*/ 0 h 35"/>
                <a:gd name="T16" fmla="*/ 1193 w 29"/>
                <a:gd name="T17" fmla="*/ 239 h 35"/>
                <a:gd name="T18" fmla="*/ 1374 w 29"/>
                <a:gd name="T19" fmla="*/ 860 h 35"/>
                <a:gd name="T20" fmla="*/ 1193 w 29"/>
                <a:gd name="T21" fmla="*/ 1490 h 35"/>
                <a:gd name="T22" fmla="*/ 668 w 29"/>
                <a:gd name="T23" fmla="*/ 1731 h 35"/>
                <a:gd name="T24" fmla="*/ 144 w 29"/>
                <a:gd name="T25" fmla="*/ 1435 h 35"/>
                <a:gd name="T26" fmla="*/ 0 w 29"/>
                <a:gd name="T27" fmla="*/ 860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"/>
                <a:gd name="T43" fmla="*/ 0 h 35"/>
                <a:gd name="T44" fmla="*/ 29 w 29"/>
                <a:gd name="T45" fmla="*/ 35 h 3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" h="35">
                  <a:moveTo>
                    <a:pt x="8" y="17"/>
                  </a:moveTo>
                  <a:cubicBezTo>
                    <a:pt x="8" y="25"/>
                    <a:pt x="10" y="29"/>
                    <a:pt x="14" y="29"/>
                  </a:cubicBezTo>
                  <a:cubicBezTo>
                    <a:pt x="18" y="29"/>
                    <a:pt x="20" y="25"/>
                    <a:pt x="20" y="17"/>
                  </a:cubicBezTo>
                  <a:cubicBezTo>
                    <a:pt x="20" y="10"/>
                    <a:pt x="18" y="6"/>
                    <a:pt x="14" y="6"/>
                  </a:cubicBezTo>
                  <a:cubicBezTo>
                    <a:pt x="10" y="6"/>
                    <a:pt x="8" y="10"/>
                    <a:pt x="8" y="17"/>
                  </a:cubicBezTo>
                  <a:close/>
                  <a:moveTo>
                    <a:pt x="0" y="17"/>
                  </a:move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19" y="0"/>
                    <a:pt x="23" y="2"/>
                    <a:pt x="25" y="5"/>
                  </a:cubicBezTo>
                  <a:cubicBezTo>
                    <a:pt x="27" y="8"/>
                    <a:pt x="29" y="12"/>
                    <a:pt x="29" y="17"/>
                  </a:cubicBezTo>
                  <a:cubicBezTo>
                    <a:pt x="29" y="22"/>
                    <a:pt x="27" y="26"/>
                    <a:pt x="25" y="30"/>
                  </a:cubicBezTo>
                  <a:cubicBezTo>
                    <a:pt x="23" y="33"/>
                    <a:pt x="19" y="35"/>
                    <a:pt x="14" y="35"/>
                  </a:cubicBezTo>
                  <a:cubicBezTo>
                    <a:pt x="10" y="35"/>
                    <a:pt x="6" y="33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26" name="Freeform 51"/>
            <p:cNvSpPr>
              <a:spLocks noChangeAspect="1"/>
            </p:cNvSpPr>
            <p:nvPr/>
          </p:nvSpPr>
          <p:spPr bwMode="auto">
            <a:xfrm>
              <a:off x="3888" y="1751"/>
              <a:ext cx="39" cy="55"/>
            </a:xfrm>
            <a:custGeom>
              <a:avLst/>
              <a:gdLst>
                <a:gd name="T0" fmla="*/ 0 w 24"/>
                <a:gd name="T1" fmla="*/ 987 h 34"/>
                <a:gd name="T2" fmla="*/ 0 w 24"/>
                <a:gd name="T3" fmla="*/ 0 h 34"/>
                <a:gd name="T4" fmla="*/ 327 w 24"/>
                <a:gd name="T5" fmla="*/ 0 h 34"/>
                <a:gd name="T6" fmla="*/ 327 w 24"/>
                <a:gd name="T7" fmla="*/ 1042 h 34"/>
                <a:gd name="T8" fmla="*/ 613 w 24"/>
                <a:gd name="T9" fmla="*/ 1309 h 34"/>
                <a:gd name="T10" fmla="*/ 773 w 24"/>
                <a:gd name="T11" fmla="*/ 1042 h 34"/>
                <a:gd name="T12" fmla="*/ 773 w 24"/>
                <a:gd name="T13" fmla="*/ 0 h 34"/>
                <a:gd name="T14" fmla="*/ 1159 w 24"/>
                <a:gd name="T15" fmla="*/ 0 h 34"/>
                <a:gd name="T16" fmla="*/ 1159 w 24"/>
                <a:gd name="T17" fmla="*/ 987 h 34"/>
                <a:gd name="T18" fmla="*/ 1011 w 24"/>
                <a:gd name="T19" fmla="*/ 1419 h 34"/>
                <a:gd name="T20" fmla="*/ 613 w 24"/>
                <a:gd name="T21" fmla="*/ 1597 h 34"/>
                <a:gd name="T22" fmla="*/ 145 w 24"/>
                <a:gd name="T23" fmla="*/ 1419 h 34"/>
                <a:gd name="T24" fmla="*/ 0 w 24"/>
                <a:gd name="T25" fmla="*/ 987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34"/>
                <a:gd name="T41" fmla="*/ 24 w 24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34">
                  <a:moveTo>
                    <a:pt x="0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6"/>
                    <a:pt x="9" y="28"/>
                    <a:pt x="12" y="28"/>
                  </a:cubicBezTo>
                  <a:cubicBezTo>
                    <a:pt x="15" y="28"/>
                    <a:pt x="16" y="26"/>
                    <a:pt x="16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5"/>
                    <a:pt x="23" y="28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ubicBezTo>
                    <a:pt x="8" y="34"/>
                    <a:pt x="5" y="33"/>
                    <a:pt x="3" y="30"/>
                  </a:cubicBezTo>
                  <a:cubicBezTo>
                    <a:pt x="1" y="28"/>
                    <a:pt x="0" y="25"/>
                    <a:pt x="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27" name="Freeform 52"/>
            <p:cNvSpPr>
              <a:spLocks noChangeAspect="1"/>
            </p:cNvSpPr>
            <p:nvPr/>
          </p:nvSpPr>
          <p:spPr bwMode="auto">
            <a:xfrm>
              <a:off x="3933" y="1751"/>
              <a:ext cx="36" cy="53"/>
            </a:xfrm>
            <a:custGeom>
              <a:avLst/>
              <a:gdLst>
                <a:gd name="T0" fmla="*/ 12 w 36"/>
                <a:gd name="T1" fmla="*/ 53 h 53"/>
                <a:gd name="T2" fmla="*/ 12 w 36"/>
                <a:gd name="T3" fmla="*/ 9 h 53"/>
                <a:gd name="T4" fmla="*/ 0 w 36"/>
                <a:gd name="T5" fmla="*/ 9 h 53"/>
                <a:gd name="T6" fmla="*/ 0 w 36"/>
                <a:gd name="T7" fmla="*/ 0 h 53"/>
                <a:gd name="T8" fmla="*/ 36 w 36"/>
                <a:gd name="T9" fmla="*/ 0 h 53"/>
                <a:gd name="T10" fmla="*/ 36 w 36"/>
                <a:gd name="T11" fmla="*/ 9 h 53"/>
                <a:gd name="T12" fmla="*/ 25 w 36"/>
                <a:gd name="T13" fmla="*/ 9 h 53"/>
                <a:gd name="T14" fmla="*/ 25 w 36"/>
                <a:gd name="T15" fmla="*/ 53 h 53"/>
                <a:gd name="T16" fmla="*/ 12 w 36"/>
                <a:gd name="T17" fmla="*/ 53 h 53"/>
                <a:gd name="T18" fmla="*/ 12 w 36"/>
                <a:gd name="T19" fmla="*/ 53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53"/>
                <a:gd name="T32" fmla="*/ 36 w 36"/>
                <a:gd name="T33" fmla="*/ 53 h 5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53">
                  <a:moveTo>
                    <a:pt x="12" y="53"/>
                  </a:move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9"/>
                  </a:lnTo>
                  <a:lnTo>
                    <a:pt x="25" y="9"/>
                  </a:lnTo>
                  <a:lnTo>
                    <a:pt x="25" y="53"/>
                  </a:lnTo>
                  <a:lnTo>
                    <a:pt x="12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28" name="Freeform 53"/>
            <p:cNvSpPr>
              <a:spLocks noChangeAspect="1"/>
            </p:cNvSpPr>
            <p:nvPr/>
          </p:nvSpPr>
          <p:spPr bwMode="auto">
            <a:xfrm>
              <a:off x="3976" y="1751"/>
              <a:ext cx="32" cy="53"/>
            </a:xfrm>
            <a:custGeom>
              <a:avLst/>
              <a:gdLst>
                <a:gd name="T0" fmla="*/ 0 w 32"/>
                <a:gd name="T1" fmla="*/ 53 h 53"/>
                <a:gd name="T2" fmla="*/ 0 w 32"/>
                <a:gd name="T3" fmla="*/ 0 h 53"/>
                <a:gd name="T4" fmla="*/ 32 w 32"/>
                <a:gd name="T5" fmla="*/ 0 h 53"/>
                <a:gd name="T6" fmla="*/ 32 w 32"/>
                <a:gd name="T7" fmla="*/ 9 h 53"/>
                <a:gd name="T8" fmla="*/ 13 w 32"/>
                <a:gd name="T9" fmla="*/ 9 h 53"/>
                <a:gd name="T10" fmla="*/ 13 w 32"/>
                <a:gd name="T11" fmla="*/ 21 h 53"/>
                <a:gd name="T12" fmla="*/ 31 w 32"/>
                <a:gd name="T13" fmla="*/ 21 h 53"/>
                <a:gd name="T14" fmla="*/ 31 w 32"/>
                <a:gd name="T15" fmla="*/ 31 h 53"/>
                <a:gd name="T16" fmla="*/ 13 w 32"/>
                <a:gd name="T17" fmla="*/ 31 h 53"/>
                <a:gd name="T18" fmla="*/ 13 w 32"/>
                <a:gd name="T19" fmla="*/ 44 h 53"/>
                <a:gd name="T20" fmla="*/ 32 w 32"/>
                <a:gd name="T21" fmla="*/ 44 h 53"/>
                <a:gd name="T22" fmla="*/ 32 w 32"/>
                <a:gd name="T23" fmla="*/ 53 h 53"/>
                <a:gd name="T24" fmla="*/ 0 w 32"/>
                <a:gd name="T25" fmla="*/ 53 h 53"/>
                <a:gd name="T26" fmla="*/ 0 w 32"/>
                <a:gd name="T27" fmla="*/ 53 h 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53"/>
                <a:gd name="T44" fmla="*/ 32 w 32"/>
                <a:gd name="T45" fmla="*/ 53 h 5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53">
                  <a:moveTo>
                    <a:pt x="0" y="5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3" y="9"/>
                  </a:lnTo>
                  <a:lnTo>
                    <a:pt x="13" y="21"/>
                  </a:lnTo>
                  <a:lnTo>
                    <a:pt x="31" y="21"/>
                  </a:lnTo>
                  <a:lnTo>
                    <a:pt x="31" y="31"/>
                  </a:lnTo>
                  <a:lnTo>
                    <a:pt x="13" y="31"/>
                  </a:lnTo>
                  <a:lnTo>
                    <a:pt x="13" y="44"/>
                  </a:lnTo>
                  <a:lnTo>
                    <a:pt x="32" y="44"/>
                  </a:lnTo>
                  <a:lnTo>
                    <a:pt x="3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29" name="Freeform 54"/>
            <p:cNvSpPr>
              <a:spLocks noChangeAspect="1" noEditPoints="1"/>
            </p:cNvSpPr>
            <p:nvPr/>
          </p:nvSpPr>
          <p:spPr bwMode="auto">
            <a:xfrm>
              <a:off x="4017" y="1751"/>
              <a:ext cx="39" cy="53"/>
            </a:xfrm>
            <a:custGeom>
              <a:avLst/>
              <a:gdLst>
                <a:gd name="T0" fmla="*/ 383 w 24"/>
                <a:gd name="T1" fmla="*/ 226 h 33"/>
                <a:gd name="T2" fmla="*/ 383 w 24"/>
                <a:gd name="T3" fmla="*/ 601 h 33"/>
                <a:gd name="T4" fmla="*/ 476 w 24"/>
                <a:gd name="T5" fmla="*/ 601 h 33"/>
                <a:gd name="T6" fmla="*/ 622 w 24"/>
                <a:gd name="T7" fmla="*/ 583 h 33"/>
                <a:gd name="T8" fmla="*/ 713 w 24"/>
                <a:gd name="T9" fmla="*/ 446 h 33"/>
                <a:gd name="T10" fmla="*/ 476 w 24"/>
                <a:gd name="T11" fmla="*/ 226 h 33"/>
                <a:gd name="T12" fmla="*/ 383 w 24"/>
                <a:gd name="T13" fmla="*/ 226 h 33"/>
                <a:gd name="T14" fmla="*/ 0 w 24"/>
                <a:gd name="T15" fmla="*/ 1463 h 33"/>
                <a:gd name="T16" fmla="*/ 0 w 24"/>
                <a:gd name="T17" fmla="*/ 0 h 33"/>
                <a:gd name="T18" fmla="*/ 613 w 24"/>
                <a:gd name="T19" fmla="*/ 0 h 33"/>
                <a:gd name="T20" fmla="*/ 996 w 24"/>
                <a:gd name="T21" fmla="*/ 88 h 33"/>
                <a:gd name="T22" fmla="*/ 1103 w 24"/>
                <a:gd name="T23" fmla="*/ 363 h 33"/>
                <a:gd name="T24" fmla="*/ 773 w 24"/>
                <a:gd name="T25" fmla="*/ 737 h 33"/>
                <a:gd name="T26" fmla="*/ 773 w 24"/>
                <a:gd name="T27" fmla="*/ 737 h 33"/>
                <a:gd name="T28" fmla="*/ 921 w 24"/>
                <a:gd name="T29" fmla="*/ 854 h 33"/>
                <a:gd name="T30" fmla="*/ 1011 w 24"/>
                <a:gd name="T31" fmla="*/ 965 h 33"/>
                <a:gd name="T32" fmla="*/ 1159 w 24"/>
                <a:gd name="T33" fmla="*/ 1463 h 33"/>
                <a:gd name="T34" fmla="*/ 773 w 24"/>
                <a:gd name="T35" fmla="*/ 1463 h 33"/>
                <a:gd name="T36" fmla="*/ 622 w 24"/>
                <a:gd name="T37" fmla="*/ 1078 h 33"/>
                <a:gd name="T38" fmla="*/ 531 w 24"/>
                <a:gd name="T39" fmla="*/ 877 h 33"/>
                <a:gd name="T40" fmla="*/ 383 w 24"/>
                <a:gd name="T41" fmla="*/ 877 h 33"/>
                <a:gd name="T42" fmla="*/ 383 w 24"/>
                <a:gd name="T43" fmla="*/ 1463 h 33"/>
                <a:gd name="T44" fmla="*/ 0 w 24"/>
                <a:gd name="T45" fmla="*/ 1463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"/>
                <a:gd name="T70" fmla="*/ 0 h 33"/>
                <a:gd name="T71" fmla="*/ 24 w 24"/>
                <a:gd name="T72" fmla="*/ 33 h 3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" h="33">
                  <a:moveTo>
                    <a:pt x="8" y="5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3" y="14"/>
                    <a:pt x="13" y="13"/>
                  </a:cubicBezTo>
                  <a:cubicBezTo>
                    <a:pt x="14" y="12"/>
                    <a:pt x="15" y="11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ubicBezTo>
                    <a:pt x="8" y="5"/>
                    <a:pt x="8" y="5"/>
                    <a:pt x="8" y="5"/>
                  </a:cubicBezTo>
                  <a:close/>
                  <a:moveTo>
                    <a:pt x="0" y="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0"/>
                    <a:pt x="20" y="2"/>
                  </a:cubicBezTo>
                  <a:cubicBezTo>
                    <a:pt x="22" y="3"/>
                    <a:pt x="23" y="5"/>
                    <a:pt x="23" y="8"/>
                  </a:cubicBezTo>
                  <a:cubicBezTo>
                    <a:pt x="23" y="13"/>
                    <a:pt x="20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8" y="17"/>
                    <a:pt x="19" y="19"/>
                  </a:cubicBezTo>
                  <a:cubicBezTo>
                    <a:pt x="20" y="19"/>
                    <a:pt x="20" y="20"/>
                    <a:pt x="21" y="2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11" y="20"/>
                    <a:pt x="10" y="20"/>
                    <a:pt x="8" y="2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30" name="Freeform 55"/>
            <p:cNvSpPr>
              <a:spLocks noChangeAspect="1"/>
            </p:cNvSpPr>
            <p:nvPr/>
          </p:nvSpPr>
          <p:spPr bwMode="auto">
            <a:xfrm>
              <a:off x="3884" y="1409"/>
              <a:ext cx="265" cy="98"/>
            </a:xfrm>
            <a:custGeom>
              <a:avLst/>
              <a:gdLst>
                <a:gd name="T0" fmla="*/ 1533 w 162"/>
                <a:gd name="T1" fmla="*/ 2697 h 60"/>
                <a:gd name="T2" fmla="*/ 1474 w 162"/>
                <a:gd name="T3" fmla="*/ 2641 h 60"/>
                <a:gd name="T4" fmla="*/ 0 w 162"/>
                <a:gd name="T5" fmla="*/ 1766 h 60"/>
                <a:gd name="T6" fmla="*/ 1137 w 162"/>
                <a:gd name="T7" fmla="*/ 1116 h 60"/>
                <a:gd name="T8" fmla="*/ 2657 w 162"/>
                <a:gd name="T9" fmla="*/ 2014 h 60"/>
                <a:gd name="T10" fmla="*/ 3795 w 162"/>
                <a:gd name="T11" fmla="*/ 1921 h 60"/>
                <a:gd name="T12" fmla="*/ 5729 w 162"/>
                <a:gd name="T13" fmla="*/ 805 h 60"/>
                <a:gd name="T14" fmla="*/ 3607 w 162"/>
                <a:gd name="T15" fmla="*/ 805 h 60"/>
                <a:gd name="T16" fmla="*/ 3607 w 162"/>
                <a:gd name="T17" fmla="*/ 0 h 60"/>
                <a:gd name="T18" fmla="*/ 8290 w 162"/>
                <a:gd name="T19" fmla="*/ 0 h 60"/>
                <a:gd name="T20" fmla="*/ 8290 w 162"/>
                <a:gd name="T21" fmla="*/ 2697 h 60"/>
                <a:gd name="T22" fmla="*/ 6928 w 162"/>
                <a:gd name="T23" fmla="*/ 2697 h 60"/>
                <a:gd name="T24" fmla="*/ 6869 w 162"/>
                <a:gd name="T25" fmla="*/ 1465 h 60"/>
                <a:gd name="T26" fmla="*/ 4978 w 162"/>
                <a:gd name="T27" fmla="*/ 2586 h 60"/>
                <a:gd name="T28" fmla="*/ 3072 w 162"/>
                <a:gd name="T29" fmla="*/ 3033 h 60"/>
                <a:gd name="T30" fmla="*/ 1533 w 162"/>
                <a:gd name="T31" fmla="*/ 2697 h 60"/>
                <a:gd name="T32" fmla="*/ 1533 w 162"/>
                <a:gd name="T33" fmla="*/ 2697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0"/>
                <a:gd name="T53" fmla="*/ 162 w 162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0">
                  <a:moveTo>
                    <a:pt x="30" y="53"/>
                  </a:moveTo>
                  <a:cubicBezTo>
                    <a:pt x="30" y="53"/>
                    <a:pt x="29" y="52"/>
                    <a:pt x="29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8" y="43"/>
                    <a:pt x="66" y="42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69" y="60"/>
                    <a:pt x="60" y="60"/>
                  </a:cubicBezTo>
                  <a:cubicBezTo>
                    <a:pt x="44" y="60"/>
                    <a:pt x="33" y="54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31" name="Freeform 56"/>
            <p:cNvSpPr>
              <a:spLocks noChangeAspect="1"/>
            </p:cNvSpPr>
            <p:nvPr/>
          </p:nvSpPr>
          <p:spPr bwMode="auto">
            <a:xfrm>
              <a:off x="3703" y="1406"/>
              <a:ext cx="171" cy="152"/>
            </a:xfrm>
            <a:custGeom>
              <a:avLst/>
              <a:gdLst>
                <a:gd name="T0" fmla="*/ 1936 w 105"/>
                <a:gd name="T1" fmla="*/ 4081 h 93"/>
                <a:gd name="T2" fmla="*/ 3389 w 105"/>
                <a:gd name="T3" fmla="*/ 3205 h 93"/>
                <a:gd name="T4" fmla="*/ 3244 w 105"/>
                <a:gd name="T5" fmla="*/ 2553 h 93"/>
                <a:gd name="T6" fmla="*/ 1401 w 105"/>
                <a:gd name="T7" fmla="*/ 1473 h 93"/>
                <a:gd name="T8" fmla="*/ 1401 w 105"/>
                <a:gd name="T9" fmla="*/ 2703 h 93"/>
                <a:gd name="T10" fmla="*/ 0 w 105"/>
                <a:gd name="T11" fmla="*/ 2703 h 93"/>
                <a:gd name="T12" fmla="*/ 0 w 105"/>
                <a:gd name="T13" fmla="*/ 0 h 93"/>
                <a:gd name="T14" fmla="*/ 4553 w 105"/>
                <a:gd name="T15" fmla="*/ 0 h 93"/>
                <a:gd name="T16" fmla="*/ 4553 w 105"/>
                <a:gd name="T17" fmla="*/ 786 h 93"/>
                <a:gd name="T18" fmla="*/ 2461 w 105"/>
                <a:gd name="T19" fmla="*/ 786 h 93"/>
                <a:gd name="T20" fmla="*/ 4342 w 105"/>
                <a:gd name="T21" fmla="*/ 1870 h 93"/>
                <a:gd name="T22" fmla="*/ 5194 w 105"/>
                <a:gd name="T23" fmla="*/ 2955 h 93"/>
                <a:gd name="T24" fmla="*/ 4488 w 105"/>
                <a:gd name="T25" fmla="*/ 3874 h 93"/>
                <a:gd name="T26" fmla="*/ 3058 w 105"/>
                <a:gd name="T27" fmla="*/ 4723 h 93"/>
                <a:gd name="T28" fmla="*/ 1936 w 105"/>
                <a:gd name="T29" fmla="*/ 4081 h 93"/>
                <a:gd name="T30" fmla="*/ 1936 w 105"/>
                <a:gd name="T31" fmla="*/ 4081 h 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3"/>
                <a:gd name="T50" fmla="*/ 105 w 105"/>
                <a:gd name="T51" fmla="*/ 93 h 9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3">
                  <a:moveTo>
                    <a:pt x="39" y="80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5"/>
                    <a:pt x="66" y="5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102" y="45"/>
                    <a:pt x="105" y="53"/>
                    <a:pt x="105" y="58"/>
                  </a:cubicBezTo>
                  <a:cubicBezTo>
                    <a:pt x="104" y="68"/>
                    <a:pt x="94" y="75"/>
                    <a:pt x="91" y="7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0"/>
                    <a:pt x="39" y="80"/>
                    <a:pt x="39" y="8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32" name="Freeform 57"/>
            <p:cNvSpPr>
              <a:spLocks noChangeAspect="1"/>
            </p:cNvSpPr>
            <p:nvPr/>
          </p:nvSpPr>
          <p:spPr bwMode="auto">
            <a:xfrm>
              <a:off x="3698" y="1564"/>
              <a:ext cx="265" cy="98"/>
            </a:xfrm>
            <a:custGeom>
              <a:avLst/>
              <a:gdLst>
                <a:gd name="T0" fmla="*/ 6759 w 162"/>
                <a:gd name="T1" fmla="*/ 397 h 60"/>
                <a:gd name="T2" fmla="*/ 8290 w 162"/>
                <a:gd name="T3" fmla="*/ 1267 h 60"/>
                <a:gd name="T4" fmla="*/ 7109 w 162"/>
                <a:gd name="T5" fmla="*/ 1921 h 60"/>
                <a:gd name="T6" fmla="*/ 5576 w 162"/>
                <a:gd name="T7" fmla="*/ 1058 h 60"/>
                <a:gd name="T8" fmla="*/ 4516 w 162"/>
                <a:gd name="T9" fmla="*/ 1176 h 60"/>
                <a:gd name="T10" fmla="*/ 2567 w 162"/>
                <a:gd name="T11" fmla="*/ 2300 h 60"/>
                <a:gd name="T12" fmla="*/ 4696 w 162"/>
                <a:gd name="T13" fmla="*/ 2300 h 60"/>
                <a:gd name="T14" fmla="*/ 4696 w 162"/>
                <a:gd name="T15" fmla="*/ 3033 h 60"/>
                <a:gd name="T16" fmla="*/ 0 w 162"/>
                <a:gd name="T17" fmla="*/ 3033 h 60"/>
                <a:gd name="T18" fmla="*/ 0 w 162"/>
                <a:gd name="T19" fmla="*/ 336 h 60"/>
                <a:gd name="T20" fmla="*/ 1384 w 162"/>
                <a:gd name="T21" fmla="*/ 336 h 60"/>
                <a:gd name="T22" fmla="*/ 1384 w 162"/>
                <a:gd name="T23" fmla="*/ 1583 h 60"/>
                <a:gd name="T24" fmla="*/ 3312 w 162"/>
                <a:gd name="T25" fmla="*/ 493 h 60"/>
                <a:gd name="T26" fmla="*/ 5177 w 162"/>
                <a:gd name="T27" fmla="*/ 0 h 60"/>
                <a:gd name="T28" fmla="*/ 6759 w 162"/>
                <a:gd name="T29" fmla="*/ 397 h 60"/>
                <a:gd name="T30" fmla="*/ 6759 w 162"/>
                <a:gd name="T31" fmla="*/ 397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0"/>
                <a:gd name="T50" fmla="*/ 162 w 16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0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3" y="17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2" y="0"/>
                    <a:pt x="101" y="0"/>
                  </a:cubicBezTo>
                  <a:cubicBezTo>
                    <a:pt x="118" y="0"/>
                    <a:pt x="129" y="6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33" name="Freeform 58"/>
            <p:cNvSpPr>
              <a:spLocks noChangeAspect="1"/>
            </p:cNvSpPr>
            <p:nvPr/>
          </p:nvSpPr>
          <p:spPr bwMode="auto">
            <a:xfrm>
              <a:off x="3972" y="1514"/>
              <a:ext cx="170" cy="153"/>
            </a:xfrm>
            <a:custGeom>
              <a:avLst/>
              <a:gdLst>
                <a:gd name="T0" fmla="*/ 5298 w 104"/>
                <a:gd name="T1" fmla="*/ 1979 h 94"/>
                <a:gd name="T2" fmla="*/ 5298 w 104"/>
                <a:gd name="T3" fmla="*/ 4626 h 94"/>
                <a:gd name="T4" fmla="*/ 654 w 104"/>
                <a:gd name="T5" fmla="*/ 4626 h 94"/>
                <a:gd name="T6" fmla="*/ 628 w 104"/>
                <a:gd name="T7" fmla="*/ 3854 h 94"/>
                <a:gd name="T8" fmla="*/ 2745 w 104"/>
                <a:gd name="T9" fmla="*/ 3854 h 94"/>
                <a:gd name="T10" fmla="*/ 812 w 104"/>
                <a:gd name="T11" fmla="*/ 2751 h 94"/>
                <a:gd name="T12" fmla="*/ 0 w 104"/>
                <a:gd name="T13" fmla="*/ 1725 h 94"/>
                <a:gd name="T14" fmla="*/ 654 w 104"/>
                <a:gd name="T15" fmla="*/ 858 h 94"/>
                <a:gd name="T16" fmla="*/ 2169 w 104"/>
                <a:gd name="T17" fmla="*/ 0 h 94"/>
                <a:gd name="T18" fmla="*/ 3305 w 104"/>
                <a:gd name="T19" fmla="*/ 630 h 94"/>
                <a:gd name="T20" fmla="*/ 1836 w 104"/>
                <a:gd name="T21" fmla="*/ 1489 h 94"/>
                <a:gd name="T22" fmla="*/ 2004 w 104"/>
                <a:gd name="T23" fmla="*/ 2124 h 94"/>
                <a:gd name="T24" fmla="*/ 3936 w 104"/>
                <a:gd name="T25" fmla="*/ 3221 h 94"/>
                <a:gd name="T26" fmla="*/ 3936 w 104"/>
                <a:gd name="T27" fmla="*/ 1979 h 94"/>
                <a:gd name="T28" fmla="*/ 5298 w 104"/>
                <a:gd name="T29" fmla="*/ 1979 h 94"/>
                <a:gd name="T30" fmla="*/ 5298 w 104"/>
                <a:gd name="T31" fmla="*/ 1979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4"/>
                <a:gd name="T49" fmla="*/ 0 h 94"/>
                <a:gd name="T50" fmla="*/ 104 w 104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4" h="94">
                  <a:moveTo>
                    <a:pt x="104" y="40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0" y="25"/>
                    <a:pt x="11" y="18"/>
                    <a:pt x="13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lose/>
                </a:path>
              </a:pathLst>
            </a:custGeom>
            <a:solidFill>
              <a:srgbClr val="202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34" name="Freeform 59"/>
            <p:cNvSpPr>
              <a:spLocks noChangeAspect="1"/>
            </p:cNvSpPr>
            <p:nvPr/>
          </p:nvSpPr>
          <p:spPr bwMode="auto">
            <a:xfrm>
              <a:off x="3878" y="1402"/>
              <a:ext cx="264" cy="100"/>
            </a:xfrm>
            <a:custGeom>
              <a:avLst/>
              <a:gdLst>
                <a:gd name="T0" fmla="*/ 1493 w 162"/>
                <a:gd name="T1" fmla="*/ 2775 h 61"/>
                <a:gd name="T2" fmla="*/ 1493 w 162"/>
                <a:gd name="T3" fmla="*/ 2775 h 61"/>
                <a:gd name="T4" fmla="*/ 0 w 162"/>
                <a:gd name="T5" fmla="*/ 1887 h 61"/>
                <a:gd name="T6" fmla="*/ 1129 w 162"/>
                <a:gd name="T7" fmla="*/ 1207 h 61"/>
                <a:gd name="T8" fmla="*/ 2624 w 162"/>
                <a:gd name="T9" fmla="*/ 2093 h 61"/>
                <a:gd name="T10" fmla="*/ 3686 w 162"/>
                <a:gd name="T11" fmla="*/ 1979 h 61"/>
                <a:gd name="T12" fmla="*/ 5588 w 162"/>
                <a:gd name="T13" fmla="*/ 833 h 61"/>
                <a:gd name="T14" fmla="*/ 3484 w 162"/>
                <a:gd name="T15" fmla="*/ 833 h 61"/>
                <a:gd name="T16" fmla="*/ 3484 w 162"/>
                <a:gd name="T17" fmla="*/ 0 h 61"/>
                <a:gd name="T18" fmla="*/ 8055 w 162"/>
                <a:gd name="T19" fmla="*/ 0 h 61"/>
                <a:gd name="T20" fmla="*/ 8055 w 162"/>
                <a:gd name="T21" fmla="*/ 2833 h 61"/>
                <a:gd name="T22" fmla="*/ 6722 w 162"/>
                <a:gd name="T23" fmla="*/ 2833 h 61"/>
                <a:gd name="T24" fmla="*/ 6722 w 162"/>
                <a:gd name="T25" fmla="*/ 1538 h 61"/>
                <a:gd name="T26" fmla="*/ 4817 w 162"/>
                <a:gd name="T27" fmla="*/ 2674 h 61"/>
                <a:gd name="T28" fmla="*/ 3012 w 162"/>
                <a:gd name="T29" fmla="*/ 3185 h 61"/>
                <a:gd name="T30" fmla="*/ 1493 w 162"/>
                <a:gd name="T31" fmla="*/ 2775 h 61"/>
                <a:gd name="T32" fmla="*/ 1493 w 162"/>
                <a:gd name="T33" fmla="*/ 2775 h 6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2"/>
                <a:gd name="T52" fmla="*/ 0 h 61"/>
                <a:gd name="T53" fmla="*/ 162 w 162"/>
                <a:gd name="T54" fmla="*/ 61 h 6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2" h="61">
                  <a:moveTo>
                    <a:pt x="30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9" y="43"/>
                    <a:pt x="66" y="43"/>
                    <a:pt x="74" y="38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83" y="59"/>
                    <a:pt x="70" y="61"/>
                    <a:pt x="61" y="61"/>
                  </a:cubicBezTo>
                  <a:cubicBezTo>
                    <a:pt x="44" y="60"/>
                    <a:pt x="33" y="55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35" name="Freeform 60"/>
            <p:cNvSpPr>
              <a:spLocks noChangeAspect="1"/>
            </p:cNvSpPr>
            <p:nvPr/>
          </p:nvSpPr>
          <p:spPr bwMode="auto">
            <a:xfrm>
              <a:off x="3696" y="1399"/>
              <a:ext cx="172" cy="154"/>
            </a:xfrm>
            <a:custGeom>
              <a:avLst/>
              <a:gdLst>
                <a:gd name="T0" fmla="*/ 2087 w 105"/>
                <a:gd name="T1" fmla="*/ 4210 h 94"/>
                <a:gd name="T2" fmla="*/ 3569 w 105"/>
                <a:gd name="T3" fmla="*/ 3272 h 94"/>
                <a:gd name="T4" fmla="*/ 3419 w 105"/>
                <a:gd name="T5" fmla="*/ 2666 h 94"/>
                <a:gd name="T6" fmla="*/ 1446 w 105"/>
                <a:gd name="T7" fmla="*/ 1522 h 94"/>
                <a:gd name="T8" fmla="*/ 1446 w 105"/>
                <a:gd name="T9" fmla="*/ 2757 h 94"/>
                <a:gd name="T10" fmla="*/ 56 w 105"/>
                <a:gd name="T11" fmla="*/ 2757 h 94"/>
                <a:gd name="T12" fmla="*/ 0 w 105"/>
                <a:gd name="T13" fmla="*/ 0 h 94"/>
                <a:gd name="T14" fmla="*/ 4773 w 105"/>
                <a:gd name="T15" fmla="*/ 0 h 94"/>
                <a:gd name="T16" fmla="*/ 4808 w 105"/>
                <a:gd name="T17" fmla="*/ 827 h 94"/>
                <a:gd name="T18" fmla="*/ 2665 w 105"/>
                <a:gd name="T19" fmla="*/ 827 h 94"/>
                <a:gd name="T20" fmla="*/ 4623 w 105"/>
                <a:gd name="T21" fmla="*/ 1976 h 94"/>
                <a:gd name="T22" fmla="*/ 5450 w 105"/>
                <a:gd name="T23" fmla="*/ 3070 h 94"/>
                <a:gd name="T24" fmla="*/ 4773 w 105"/>
                <a:gd name="T25" fmla="*/ 3975 h 94"/>
                <a:gd name="T26" fmla="*/ 3237 w 105"/>
                <a:gd name="T27" fmla="*/ 4877 h 94"/>
                <a:gd name="T28" fmla="*/ 2087 w 105"/>
                <a:gd name="T29" fmla="*/ 4210 h 94"/>
                <a:gd name="T30" fmla="*/ 2087 w 105"/>
                <a:gd name="T31" fmla="*/ 4210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40" y="81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75" y="60"/>
                    <a:pt x="74" y="56"/>
                    <a:pt x="66" y="5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102" y="46"/>
                    <a:pt x="105" y="54"/>
                    <a:pt x="105" y="59"/>
                  </a:cubicBezTo>
                  <a:cubicBezTo>
                    <a:pt x="105" y="69"/>
                    <a:pt x="94" y="75"/>
                    <a:pt x="92" y="7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0" y="81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36" name="Freeform 61"/>
            <p:cNvSpPr>
              <a:spLocks noChangeAspect="1"/>
            </p:cNvSpPr>
            <p:nvPr/>
          </p:nvSpPr>
          <p:spPr bwMode="auto">
            <a:xfrm>
              <a:off x="3692" y="1558"/>
              <a:ext cx="264" cy="99"/>
            </a:xfrm>
            <a:custGeom>
              <a:avLst/>
              <a:gdLst>
                <a:gd name="T0" fmla="*/ 6551 w 162"/>
                <a:gd name="T1" fmla="*/ 380 h 61"/>
                <a:gd name="T2" fmla="*/ 8055 w 162"/>
                <a:gd name="T3" fmla="*/ 1227 h 61"/>
                <a:gd name="T4" fmla="*/ 6968 w 162"/>
                <a:gd name="T5" fmla="*/ 1847 h 61"/>
                <a:gd name="T6" fmla="*/ 5474 w 162"/>
                <a:gd name="T7" fmla="*/ 1001 h 61"/>
                <a:gd name="T8" fmla="*/ 4366 w 162"/>
                <a:gd name="T9" fmla="*/ 1091 h 61"/>
                <a:gd name="T10" fmla="*/ 2467 w 162"/>
                <a:gd name="T11" fmla="*/ 2162 h 61"/>
                <a:gd name="T12" fmla="*/ 4578 w 162"/>
                <a:gd name="T13" fmla="*/ 2162 h 61"/>
                <a:gd name="T14" fmla="*/ 4578 w 162"/>
                <a:gd name="T15" fmla="*/ 2942 h 61"/>
                <a:gd name="T16" fmla="*/ 0 w 162"/>
                <a:gd name="T17" fmla="*/ 2942 h 61"/>
                <a:gd name="T18" fmla="*/ 0 w 162"/>
                <a:gd name="T19" fmla="*/ 325 h 61"/>
                <a:gd name="T20" fmla="*/ 1346 w 162"/>
                <a:gd name="T21" fmla="*/ 325 h 61"/>
                <a:gd name="T22" fmla="*/ 1401 w 162"/>
                <a:gd name="T23" fmla="*/ 1535 h 61"/>
                <a:gd name="T24" fmla="*/ 3245 w 162"/>
                <a:gd name="T25" fmla="*/ 472 h 61"/>
                <a:gd name="T26" fmla="*/ 5037 w 162"/>
                <a:gd name="T27" fmla="*/ 0 h 61"/>
                <a:gd name="T28" fmla="*/ 6551 w 162"/>
                <a:gd name="T29" fmla="*/ 380 h 61"/>
                <a:gd name="T30" fmla="*/ 6551 w 162"/>
                <a:gd name="T31" fmla="*/ 380 h 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2"/>
                <a:gd name="T49" fmla="*/ 0 h 61"/>
                <a:gd name="T50" fmla="*/ 162 w 162"/>
                <a:gd name="T51" fmla="*/ 61 h 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2" h="61">
                  <a:moveTo>
                    <a:pt x="132" y="8"/>
                  </a:moveTo>
                  <a:cubicBezTo>
                    <a:pt x="162" y="25"/>
                    <a:pt x="162" y="25"/>
                    <a:pt x="162" y="25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4" y="18"/>
                    <a:pt x="96" y="18"/>
                    <a:pt x="88" y="23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9" y="2"/>
                    <a:pt x="93" y="0"/>
                    <a:pt x="101" y="0"/>
                  </a:cubicBezTo>
                  <a:cubicBezTo>
                    <a:pt x="118" y="1"/>
                    <a:pt x="130" y="7"/>
                    <a:pt x="132" y="8"/>
                  </a:cubicBezTo>
                  <a:cubicBezTo>
                    <a:pt x="132" y="8"/>
                    <a:pt x="132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37" name="Freeform 62"/>
            <p:cNvSpPr>
              <a:spLocks noChangeAspect="1"/>
            </p:cNvSpPr>
            <p:nvPr/>
          </p:nvSpPr>
          <p:spPr bwMode="auto">
            <a:xfrm>
              <a:off x="3966" y="1507"/>
              <a:ext cx="171" cy="154"/>
            </a:xfrm>
            <a:custGeom>
              <a:avLst/>
              <a:gdLst>
                <a:gd name="T0" fmla="*/ 5194 w 105"/>
                <a:gd name="T1" fmla="*/ 2123 h 94"/>
                <a:gd name="T2" fmla="*/ 5194 w 105"/>
                <a:gd name="T3" fmla="*/ 4877 h 94"/>
                <a:gd name="T4" fmla="*/ 634 w 105"/>
                <a:gd name="T5" fmla="*/ 4877 h 94"/>
                <a:gd name="T6" fmla="*/ 634 w 105"/>
                <a:gd name="T7" fmla="*/ 4063 h 94"/>
                <a:gd name="T8" fmla="*/ 2739 w 105"/>
                <a:gd name="T9" fmla="*/ 4063 h 94"/>
                <a:gd name="T10" fmla="*/ 860 w 105"/>
                <a:gd name="T11" fmla="*/ 2919 h 94"/>
                <a:gd name="T12" fmla="*/ 0 w 105"/>
                <a:gd name="T13" fmla="*/ 1792 h 94"/>
                <a:gd name="T14" fmla="*/ 692 w 105"/>
                <a:gd name="T15" fmla="*/ 888 h 94"/>
                <a:gd name="T16" fmla="*/ 2130 w 105"/>
                <a:gd name="T17" fmla="*/ 0 h 94"/>
                <a:gd name="T18" fmla="*/ 3244 w 105"/>
                <a:gd name="T19" fmla="*/ 664 h 94"/>
                <a:gd name="T20" fmla="*/ 1788 w 105"/>
                <a:gd name="T21" fmla="*/ 1627 h 94"/>
                <a:gd name="T22" fmla="*/ 1936 w 105"/>
                <a:gd name="T23" fmla="*/ 2220 h 94"/>
                <a:gd name="T24" fmla="*/ 3806 w 105"/>
                <a:gd name="T25" fmla="*/ 3363 h 94"/>
                <a:gd name="T26" fmla="*/ 3806 w 105"/>
                <a:gd name="T27" fmla="*/ 2123 h 94"/>
                <a:gd name="T28" fmla="*/ 5194 w 105"/>
                <a:gd name="T29" fmla="*/ 2123 h 94"/>
                <a:gd name="T30" fmla="*/ 5194 w 105"/>
                <a:gd name="T31" fmla="*/ 2123 h 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94"/>
                <a:gd name="T50" fmla="*/ 105 w 105"/>
                <a:gd name="T51" fmla="*/ 94 h 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94">
                  <a:moveTo>
                    <a:pt x="105" y="41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" y="48"/>
                    <a:pt x="0" y="40"/>
                    <a:pt x="0" y="35"/>
                  </a:cubicBezTo>
                  <a:cubicBezTo>
                    <a:pt x="1" y="25"/>
                    <a:pt x="11" y="19"/>
                    <a:pt x="14" y="1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0" y="34"/>
                    <a:pt x="31" y="38"/>
                    <a:pt x="39" y="43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1"/>
                    <a:pt x="105" y="41"/>
                    <a:pt x="105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2298" name="Text Box 63"/>
          <p:cNvSpPr txBox="1">
            <a:spLocks noChangeArrowheads="1"/>
          </p:cNvSpPr>
          <p:nvPr/>
        </p:nvSpPr>
        <p:spPr bwMode="auto">
          <a:xfrm>
            <a:off x="6227763" y="1844700"/>
            <a:ext cx="792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RTC  </a:t>
            </a:r>
          </a:p>
        </p:txBody>
      </p:sp>
      <p:sp>
        <p:nvSpPr>
          <p:cNvPr id="12299" name="Text Box 64"/>
          <p:cNvSpPr txBox="1">
            <a:spLocks noChangeArrowheads="1"/>
          </p:cNvSpPr>
          <p:nvPr/>
        </p:nvSpPr>
        <p:spPr bwMode="auto">
          <a:xfrm>
            <a:off x="3922713" y="1844700"/>
            <a:ext cx="792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RTB</a:t>
            </a:r>
          </a:p>
        </p:txBody>
      </p:sp>
      <p:sp>
        <p:nvSpPr>
          <p:cNvPr id="12300" name="Text Box 65"/>
          <p:cNvSpPr txBox="1">
            <a:spLocks noChangeArrowheads="1"/>
          </p:cNvSpPr>
          <p:nvPr/>
        </p:nvSpPr>
        <p:spPr bwMode="auto">
          <a:xfrm>
            <a:off x="1835150" y="1844700"/>
            <a:ext cx="7921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RTA  </a:t>
            </a:r>
          </a:p>
        </p:txBody>
      </p:sp>
      <p:sp>
        <p:nvSpPr>
          <p:cNvPr id="12301" name="Rectangle 66"/>
          <p:cNvSpPr>
            <a:spLocks noChangeArrowheads="1"/>
          </p:cNvSpPr>
          <p:nvPr/>
        </p:nvSpPr>
        <p:spPr bwMode="auto">
          <a:xfrm>
            <a:off x="2268538" y="3727475"/>
            <a:ext cx="285750" cy="2889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zh-CN" altLang="zh-CN" sz="1400">
              <a:solidFill>
                <a:schemeClr val="accent2"/>
              </a:solidFill>
              <a:ea typeface="黑体" pitchFamily="49" charset="-122"/>
            </a:endParaRPr>
          </a:p>
        </p:txBody>
      </p:sp>
      <p:sp>
        <p:nvSpPr>
          <p:cNvPr id="12302" name="Rectangle 67"/>
          <p:cNvSpPr>
            <a:spLocks noChangeArrowheads="1"/>
          </p:cNvSpPr>
          <p:nvPr/>
        </p:nvSpPr>
        <p:spPr bwMode="auto">
          <a:xfrm>
            <a:off x="3679825" y="4279925"/>
            <a:ext cx="285750" cy="288925"/>
          </a:xfrm>
          <a:prstGeom prst="rect">
            <a:avLst/>
          </a:prstGeom>
          <a:solidFill>
            <a:srgbClr val="CC0000"/>
          </a:solidFill>
          <a:ln w="25400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zh-CN" altLang="zh-CN" sz="1400">
              <a:solidFill>
                <a:schemeClr val="accent2"/>
              </a:solidFill>
              <a:ea typeface="黑体" pitchFamily="49" charset="-122"/>
            </a:endParaRPr>
          </a:p>
        </p:txBody>
      </p:sp>
      <p:sp>
        <p:nvSpPr>
          <p:cNvPr id="12303" name="Line 68"/>
          <p:cNvSpPr>
            <a:spLocks noChangeShapeType="1"/>
          </p:cNvSpPr>
          <p:nvPr/>
        </p:nvSpPr>
        <p:spPr bwMode="auto">
          <a:xfrm flipV="1">
            <a:off x="2268538" y="4159275"/>
            <a:ext cx="1871662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4" name="Line 69"/>
          <p:cNvSpPr>
            <a:spLocks noChangeShapeType="1"/>
          </p:cNvSpPr>
          <p:nvPr/>
        </p:nvSpPr>
        <p:spPr bwMode="auto">
          <a:xfrm>
            <a:off x="2268538" y="5672162"/>
            <a:ext cx="39592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5" name="Line 70"/>
          <p:cNvSpPr>
            <a:spLocks noChangeShapeType="1"/>
          </p:cNvSpPr>
          <p:nvPr/>
        </p:nvSpPr>
        <p:spPr bwMode="auto">
          <a:xfrm flipH="1">
            <a:off x="2268538" y="4665687"/>
            <a:ext cx="1798637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6" name="Line 71"/>
          <p:cNvSpPr>
            <a:spLocks noChangeShapeType="1"/>
          </p:cNvSpPr>
          <p:nvPr/>
        </p:nvSpPr>
        <p:spPr bwMode="auto">
          <a:xfrm flipH="1">
            <a:off x="2268538" y="6237312"/>
            <a:ext cx="3887787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7" name="Rectangle 72"/>
          <p:cNvSpPr>
            <a:spLocks noChangeArrowheads="1"/>
          </p:cNvSpPr>
          <p:nvPr/>
        </p:nvSpPr>
        <p:spPr bwMode="auto">
          <a:xfrm>
            <a:off x="2268538" y="5240362"/>
            <a:ext cx="285750" cy="2889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zh-CN" altLang="zh-CN" sz="1400">
              <a:solidFill>
                <a:schemeClr val="accent2"/>
              </a:solidFill>
              <a:ea typeface="黑体" pitchFamily="49" charset="-122"/>
            </a:endParaRPr>
          </a:p>
        </p:txBody>
      </p:sp>
      <p:sp>
        <p:nvSpPr>
          <p:cNvPr id="12308" name="Rectangle 73"/>
          <p:cNvSpPr>
            <a:spLocks noChangeArrowheads="1"/>
          </p:cNvSpPr>
          <p:nvPr/>
        </p:nvSpPr>
        <p:spPr bwMode="auto">
          <a:xfrm>
            <a:off x="5713413" y="5821387"/>
            <a:ext cx="285750" cy="288925"/>
          </a:xfrm>
          <a:prstGeom prst="rect">
            <a:avLst/>
          </a:prstGeom>
          <a:solidFill>
            <a:srgbClr val="FF0000"/>
          </a:solidFill>
          <a:ln w="25400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zh-CN" altLang="zh-CN" sz="1400">
              <a:solidFill>
                <a:schemeClr val="accent2"/>
              </a:solidFill>
              <a:ea typeface="黑体" pitchFamily="49" charset="-122"/>
            </a:endParaRPr>
          </a:p>
        </p:txBody>
      </p:sp>
      <p:sp>
        <p:nvSpPr>
          <p:cNvPr id="12309" name="Text Box 74"/>
          <p:cNvSpPr txBox="1">
            <a:spLocks noChangeArrowheads="1"/>
          </p:cNvSpPr>
          <p:nvPr/>
        </p:nvSpPr>
        <p:spPr bwMode="auto">
          <a:xfrm>
            <a:off x="1476375" y="4087837"/>
            <a:ext cx="7921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(1)  </a:t>
            </a:r>
          </a:p>
        </p:txBody>
      </p:sp>
      <p:sp>
        <p:nvSpPr>
          <p:cNvPr id="12310" name="Text Box 75"/>
          <p:cNvSpPr txBox="1">
            <a:spLocks noChangeArrowheads="1"/>
          </p:cNvSpPr>
          <p:nvPr/>
        </p:nvSpPr>
        <p:spPr bwMode="auto">
          <a:xfrm>
            <a:off x="1476375" y="5527700"/>
            <a:ext cx="7921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(2)  </a:t>
            </a:r>
          </a:p>
        </p:txBody>
      </p:sp>
      <p:sp>
        <p:nvSpPr>
          <p:cNvPr id="12311" name="Text Box 76"/>
          <p:cNvSpPr txBox="1">
            <a:spLocks noChangeArrowheads="1"/>
          </p:cNvSpPr>
          <p:nvPr/>
        </p:nvSpPr>
        <p:spPr bwMode="auto">
          <a:xfrm>
            <a:off x="2411413" y="3656037"/>
            <a:ext cx="19446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/>
              <a:t>echo-request ttl=1</a:t>
            </a:r>
            <a:r>
              <a:rPr lang="en-US" altLang="zh-CN"/>
              <a:t>  </a:t>
            </a:r>
          </a:p>
        </p:txBody>
      </p:sp>
      <p:sp>
        <p:nvSpPr>
          <p:cNvPr id="12312" name="Text Box 78"/>
          <p:cNvSpPr txBox="1">
            <a:spLocks noChangeArrowheads="1"/>
          </p:cNvSpPr>
          <p:nvPr/>
        </p:nvSpPr>
        <p:spPr bwMode="auto">
          <a:xfrm>
            <a:off x="2124075" y="2752750"/>
            <a:ext cx="12239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/>
              <a:t>192.168.1.1</a:t>
            </a:r>
            <a:r>
              <a:rPr lang="en-US" altLang="zh-CN" b="1"/>
              <a:t> </a:t>
            </a:r>
            <a:r>
              <a:rPr lang="en-US" altLang="zh-CN"/>
              <a:t> </a:t>
            </a:r>
          </a:p>
        </p:txBody>
      </p:sp>
      <p:sp>
        <p:nvSpPr>
          <p:cNvPr id="12313" name="Text Box 79"/>
          <p:cNvSpPr txBox="1">
            <a:spLocks noChangeArrowheads="1"/>
          </p:cNvSpPr>
          <p:nvPr/>
        </p:nvSpPr>
        <p:spPr bwMode="auto">
          <a:xfrm>
            <a:off x="3276600" y="2752750"/>
            <a:ext cx="12239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/>
              <a:t>192.168.1.2</a:t>
            </a:r>
            <a:r>
              <a:rPr lang="en-US" altLang="zh-CN" b="1"/>
              <a:t> </a:t>
            </a:r>
            <a:r>
              <a:rPr lang="en-US" altLang="zh-CN"/>
              <a:t> </a:t>
            </a:r>
          </a:p>
        </p:txBody>
      </p:sp>
      <p:sp>
        <p:nvSpPr>
          <p:cNvPr id="12314" name="Text Box 80"/>
          <p:cNvSpPr txBox="1">
            <a:spLocks noChangeArrowheads="1"/>
          </p:cNvSpPr>
          <p:nvPr/>
        </p:nvSpPr>
        <p:spPr bwMode="auto">
          <a:xfrm>
            <a:off x="4427538" y="2752750"/>
            <a:ext cx="12239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/>
              <a:t>192.168.2.1</a:t>
            </a:r>
            <a:r>
              <a:rPr lang="en-US" altLang="zh-CN" b="1"/>
              <a:t> </a:t>
            </a:r>
            <a:r>
              <a:rPr lang="en-US" altLang="zh-CN"/>
              <a:t> </a:t>
            </a:r>
          </a:p>
        </p:txBody>
      </p:sp>
      <p:sp>
        <p:nvSpPr>
          <p:cNvPr id="12315" name="Text Box 81"/>
          <p:cNvSpPr txBox="1">
            <a:spLocks noChangeArrowheads="1"/>
          </p:cNvSpPr>
          <p:nvPr/>
        </p:nvSpPr>
        <p:spPr bwMode="auto">
          <a:xfrm>
            <a:off x="5508625" y="2752750"/>
            <a:ext cx="12239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/>
              <a:t>192.168.2.2</a:t>
            </a:r>
            <a:r>
              <a:rPr lang="en-US" altLang="zh-CN" b="1"/>
              <a:t> </a:t>
            </a:r>
            <a:r>
              <a:rPr lang="en-US" altLang="zh-CN"/>
              <a:t> </a:t>
            </a:r>
          </a:p>
        </p:txBody>
      </p:sp>
      <p:sp>
        <p:nvSpPr>
          <p:cNvPr id="12316" name="Text Box 82"/>
          <p:cNvSpPr txBox="1">
            <a:spLocks noChangeArrowheads="1"/>
          </p:cNvSpPr>
          <p:nvPr/>
        </p:nvSpPr>
        <p:spPr bwMode="auto">
          <a:xfrm>
            <a:off x="6804025" y="2752750"/>
            <a:ext cx="12239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/>
              <a:t>192.168.3.1</a:t>
            </a:r>
            <a:r>
              <a:rPr lang="en-US" altLang="zh-CN" b="1"/>
              <a:t> </a:t>
            </a:r>
            <a:r>
              <a:rPr lang="en-US" altLang="zh-CN"/>
              <a:t> </a:t>
            </a:r>
          </a:p>
        </p:txBody>
      </p:sp>
      <p:sp>
        <p:nvSpPr>
          <p:cNvPr id="12317" name="Text Box 83"/>
          <p:cNvSpPr txBox="1">
            <a:spLocks noChangeArrowheads="1"/>
          </p:cNvSpPr>
          <p:nvPr/>
        </p:nvSpPr>
        <p:spPr bwMode="auto">
          <a:xfrm>
            <a:off x="1128713" y="3151212"/>
            <a:ext cx="1800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/>
              <a:t>tracert 192.168.3.1</a:t>
            </a:r>
            <a:r>
              <a:rPr lang="en-US" altLang="zh-CN" b="1"/>
              <a:t> </a:t>
            </a:r>
            <a:r>
              <a:rPr lang="en-US" altLang="zh-CN"/>
              <a:t> </a:t>
            </a:r>
          </a:p>
        </p:txBody>
      </p:sp>
      <p:sp>
        <p:nvSpPr>
          <p:cNvPr id="12318" name="Text Box 84"/>
          <p:cNvSpPr txBox="1">
            <a:spLocks noChangeArrowheads="1"/>
          </p:cNvSpPr>
          <p:nvPr/>
        </p:nvSpPr>
        <p:spPr bwMode="auto">
          <a:xfrm>
            <a:off x="4067175" y="4232300"/>
            <a:ext cx="12969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/>
              <a:t>ttl-exceeded</a:t>
            </a:r>
            <a:r>
              <a:rPr lang="en-US" altLang="zh-CN"/>
              <a:t>  </a:t>
            </a:r>
          </a:p>
        </p:txBody>
      </p:sp>
      <p:sp>
        <p:nvSpPr>
          <p:cNvPr id="12319" name="Text Box 85"/>
          <p:cNvSpPr txBox="1">
            <a:spLocks noChangeArrowheads="1"/>
          </p:cNvSpPr>
          <p:nvPr/>
        </p:nvSpPr>
        <p:spPr bwMode="auto">
          <a:xfrm>
            <a:off x="6083300" y="5743600"/>
            <a:ext cx="17287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/>
              <a:t>port-unreachable</a:t>
            </a:r>
            <a:r>
              <a:rPr lang="en-US" altLang="zh-CN"/>
              <a:t>  </a:t>
            </a:r>
          </a:p>
        </p:txBody>
      </p:sp>
      <p:sp>
        <p:nvSpPr>
          <p:cNvPr id="12320" name="Text Box 0"/>
          <p:cNvSpPr txBox="1">
            <a:spLocks noChangeArrowheads="1"/>
          </p:cNvSpPr>
          <p:nvPr/>
        </p:nvSpPr>
        <p:spPr bwMode="auto">
          <a:xfrm>
            <a:off x="2400300" y="5178450"/>
            <a:ext cx="1944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/>
              <a:t>echo-request ttl=2</a:t>
            </a:r>
            <a:r>
              <a:rPr lang="en-US" altLang="zh-CN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36050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67151"/>
            <a:ext cx="8229600" cy="649288"/>
          </a:xfrm>
          <a:noFill/>
        </p:spPr>
        <p:txBody>
          <a:bodyPr/>
          <a:lstStyle/>
          <a:p>
            <a:pPr eaLnBrk="1" hangingPunct="1"/>
            <a:r>
              <a:rPr lang="en-US" altLang="zh-CN" dirty="0"/>
              <a:t>tracert</a:t>
            </a:r>
            <a:r>
              <a:rPr lang="zh-CN" altLang="en-US" dirty="0"/>
              <a:t>命令的输出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611188" y="1661492"/>
            <a:ext cx="7993062" cy="1223962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84213" y="1809129"/>
            <a:ext cx="770413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200">
                <a:latin typeface="Courier" pitchFamily="49" charset="0"/>
              </a:rPr>
              <a:t>[RTA]tracert 192.168.3.1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traceroute to 192.168.3.1 (192.168.3.1), 30 hops at most, 52 bytes each packet, press CTRL_C to break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 1  192.168.1.2 (192.168.1.2)  0.691 ms  0.497 ms  0.491 ms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 2  192.168.3.1 (192.168.3.1)  0.996 ms  0.896 ms  0.902 ms</a:t>
            </a:r>
          </a:p>
        </p:txBody>
      </p:sp>
      <p:sp>
        <p:nvSpPr>
          <p:cNvPr id="13317" name="Rectangle 1024"/>
          <p:cNvSpPr>
            <a:spLocks noChangeArrowheads="1"/>
          </p:cNvSpPr>
          <p:nvPr/>
        </p:nvSpPr>
        <p:spPr bwMode="auto">
          <a:xfrm>
            <a:off x="611188" y="3245817"/>
            <a:ext cx="7993062" cy="3600450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8" name="Text Box 1025"/>
          <p:cNvSpPr txBox="1">
            <a:spLocks noChangeArrowheads="1"/>
          </p:cNvSpPr>
          <p:nvPr/>
        </p:nvSpPr>
        <p:spPr bwMode="auto">
          <a:xfrm>
            <a:off x="611188" y="3356942"/>
            <a:ext cx="7704137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200">
                <a:latin typeface="Courier" pitchFamily="49" charset="0"/>
              </a:rPr>
              <a:t>*Oct 17 09:17:11:996 2013 RTA IPFW/7/IPFW_PACKET: 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Sending, interface = GigabitEthernet0/0, version = 4, headlen = 20, tos = 0,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pktlen = 52, pktid = 33516, offset = 0, ttl = 1, protocol = 17,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checksum = 45434, s = 192.168.1.1, d = 192.168.3.1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prompt: Sending the packet from local at GigabitEthernet0/0.</a:t>
            </a:r>
          </a:p>
          <a:p>
            <a:pPr eaLnBrk="1" hangingPunct="1"/>
            <a:endParaRPr kumimoji="1" lang="en-US" altLang="zh-CN" sz="1200">
              <a:latin typeface="Courier" pitchFamily="49" charset="0"/>
            </a:endParaRP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*Oct 17 09:17:11:996 2013 RTA IPFW/7/IPFW_PACKET: 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Receiving, interface = GigabitEthernet0/0, version = 4, headlen = 20, tos = 0,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pktlen = 80, pktid = 32, offset = 0, ttl = 255, protocol = 1,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checksum = 14393, s = 192.168.1.2, d = 192.168.1.1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prompt: Receiving IP packet.</a:t>
            </a:r>
          </a:p>
          <a:p>
            <a:pPr eaLnBrk="1" hangingPunct="1"/>
            <a:endParaRPr kumimoji="1" lang="en-US" altLang="zh-CN" sz="1200">
              <a:latin typeface="Courier" pitchFamily="49" charset="0"/>
            </a:endParaRP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*Oct 17 09:17:11:997 2013 RTA SOCKET/7/ICMP: 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Time(s):1382001431  ICMP Input: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 ICMP Packet: src = 192.168.1.2, dst = 192.168.1.1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              type = 11, code = 0 (ttl-exceeded)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 Original IP: src = 192.168.1.1, dst = 192.168.3.1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              proto = 17, first 8 bytes = 82EC829A 00200000</a:t>
            </a:r>
          </a:p>
          <a:p>
            <a:pPr eaLnBrk="1" hangingPunct="1"/>
            <a:r>
              <a:rPr kumimoji="1" lang="en-US" altLang="zh-CN" sz="1200">
                <a:latin typeface="Courier" pitchFamily="49" charset="0"/>
              </a:rPr>
              <a:t>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019639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754559" y="1897336"/>
            <a:ext cx="7380287" cy="2987675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使用</a:t>
            </a:r>
            <a:r>
              <a:rPr lang="en-US" altLang="zh-CN"/>
              <a:t>tracert</a:t>
            </a:r>
            <a:r>
              <a:rPr lang="zh-CN" altLang="en-US"/>
              <a:t>命令</a:t>
            </a:r>
          </a:p>
        </p:txBody>
      </p:sp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827584" y="2060848"/>
            <a:ext cx="7343775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400">
                <a:latin typeface="Courier" pitchFamily="49" charset="0"/>
              </a:rPr>
              <a:t>&lt;H3C&gt;tracert ?                                                                  </a:t>
            </a:r>
          </a:p>
          <a:p>
            <a:pPr eaLnBrk="1" hangingPunct="1"/>
            <a:r>
              <a:rPr kumimoji="1" lang="en-US" altLang="zh-CN" sz="1400">
                <a:latin typeface="Courier" pitchFamily="49" charset="0"/>
              </a:rPr>
              <a:t>  -a             Specify the source IP address used by TRACERT</a:t>
            </a:r>
          </a:p>
          <a:p>
            <a:pPr eaLnBrk="1" hangingPunct="1"/>
            <a:r>
              <a:rPr kumimoji="1" lang="en-US" altLang="zh-CN" sz="1400">
                <a:latin typeface="Courier" pitchFamily="49" charset="0"/>
              </a:rPr>
              <a:t>  -f             Specify the TTL value for the first packet</a:t>
            </a:r>
          </a:p>
          <a:p>
            <a:pPr eaLnBrk="1" hangingPunct="1"/>
            <a:r>
              <a:rPr kumimoji="1" lang="en-US" altLang="zh-CN" sz="1400">
                <a:latin typeface="Courier" pitchFamily="49" charset="0"/>
              </a:rPr>
              <a:t>  -m             Specify the maximum TTL value</a:t>
            </a:r>
          </a:p>
          <a:p>
            <a:pPr eaLnBrk="1" hangingPunct="1"/>
            <a:r>
              <a:rPr kumimoji="1" lang="en-US" altLang="zh-CN" sz="1400">
                <a:latin typeface="Courier" pitchFamily="49" charset="0"/>
              </a:rPr>
              <a:t>  -p             Specify the destination UDP port number</a:t>
            </a:r>
          </a:p>
          <a:p>
            <a:pPr eaLnBrk="1" hangingPunct="1"/>
            <a:r>
              <a:rPr kumimoji="1" lang="en-US" altLang="zh-CN" sz="1400">
                <a:latin typeface="Courier" pitchFamily="49" charset="0"/>
              </a:rPr>
              <a:t>  -q             Specify the number of probe packets sent each time</a:t>
            </a:r>
          </a:p>
          <a:p>
            <a:pPr eaLnBrk="1" hangingPunct="1"/>
            <a:r>
              <a:rPr kumimoji="1" lang="en-US" altLang="zh-CN" sz="1400">
                <a:latin typeface="Courier" pitchFamily="49" charset="0"/>
              </a:rPr>
              <a:t>  -t             Set the Type of Service (ToS) value</a:t>
            </a:r>
          </a:p>
          <a:p>
            <a:pPr eaLnBrk="1" hangingPunct="1"/>
            <a:r>
              <a:rPr kumimoji="1" lang="en-US" altLang="zh-CN" sz="1400">
                <a:latin typeface="Courier" pitchFamily="49" charset="0"/>
              </a:rPr>
              <a:t>  -topology      Specify a topology</a:t>
            </a:r>
          </a:p>
          <a:p>
            <a:pPr eaLnBrk="1" hangingPunct="1"/>
            <a:r>
              <a:rPr kumimoji="1" lang="en-US" altLang="zh-CN" sz="1400">
                <a:latin typeface="Courier" pitchFamily="49" charset="0"/>
              </a:rPr>
              <a:t>  -vpn-instance  Specify a VPN instance</a:t>
            </a:r>
          </a:p>
          <a:p>
            <a:pPr eaLnBrk="1" hangingPunct="1"/>
            <a:r>
              <a:rPr kumimoji="1" lang="en-US" altLang="zh-CN" sz="1400">
                <a:latin typeface="Courier" pitchFamily="49" charset="0"/>
              </a:rPr>
              <a:t>  -w             Set the timeout to wait for each reply</a:t>
            </a:r>
          </a:p>
          <a:p>
            <a:pPr eaLnBrk="1" hangingPunct="1"/>
            <a:r>
              <a:rPr kumimoji="1" lang="en-US" altLang="zh-CN" sz="1400">
                <a:latin typeface="Courier" pitchFamily="49" charset="0"/>
              </a:rPr>
              <a:t>  STRING&lt;1-253&gt;  IP address or hostname of the destination device</a:t>
            </a:r>
          </a:p>
          <a:p>
            <a:pPr eaLnBrk="1" hangingPunct="1"/>
            <a:r>
              <a:rPr kumimoji="1" lang="en-US" altLang="zh-CN" sz="1400">
                <a:latin typeface="Courier" pitchFamily="49" charset="0"/>
              </a:rPr>
              <a:t>  ipv6           IPv6 information  </a:t>
            </a:r>
          </a:p>
          <a:p>
            <a:pPr eaLnBrk="1" hangingPunct="1"/>
            <a:endParaRPr kumimoji="1" lang="en-US" altLang="zh-CN" sz="140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2633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052736"/>
            <a:ext cx="7239000" cy="609600"/>
          </a:xfrm>
          <a:noFill/>
        </p:spPr>
        <p:txBody>
          <a:bodyPr/>
          <a:lstStyle/>
          <a:p>
            <a:pPr eaLnBrk="1" hangingPunct="1"/>
            <a:r>
              <a:rPr lang="en-US" altLang="zh-CN" dirty="0"/>
              <a:t>3</a:t>
            </a:r>
            <a:r>
              <a:rPr lang="zh-CN" altLang="en-US" dirty="0"/>
              <a:t>、系统调试介绍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488753"/>
            <a:ext cx="7343775" cy="2300287"/>
          </a:xfrm>
        </p:spPr>
        <p:txBody>
          <a:bodyPr/>
          <a:lstStyle/>
          <a:p>
            <a:pPr marL="0" indent="0" algn="just" eaLnBrk="1" hangingPunct="1"/>
            <a:r>
              <a:rPr lang="zh-CN" altLang="en-US" sz="2600" dirty="0"/>
              <a:t>对网络设备所支持的绝大部分协议和功能，系统都提供了相应的调试功能，帮助用户对错误进行诊断和定位</a:t>
            </a:r>
          </a:p>
          <a:p>
            <a:pPr marL="0" indent="0" algn="just" eaLnBrk="1" hangingPunct="1"/>
            <a:r>
              <a:rPr lang="zh-CN" altLang="en-US" sz="2600" dirty="0"/>
              <a:t>调试信息的输出由两个开关控制</a:t>
            </a:r>
          </a:p>
        </p:txBody>
      </p:sp>
      <p:pic>
        <p:nvPicPr>
          <p:cNvPr id="16388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3350" y="3175967"/>
            <a:ext cx="5976938" cy="3781425"/>
          </a:xfrm>
          <a:noFill/>
        </p:spPr>
      </p:pic>
    </p:spTree>
    <p:extLst>
      <p:ext uri="{BB962C8B-B14F-4D97-AF65-F5344CB8AC3E}">
        <p14:creationId xmlns:p14="http://schemas.microsoft.com/office/powerpoint/2010/main" val="1176924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A3489-3367-4467-B0F4-F371F0BD4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92" y="1988841"/>
            <a:ext cx="7772400" cy="185132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sz="3600" u="none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网络设备的维护与调试</a:t>
            </a:r>
          </a:p>
        </p:txBody>
      </p:sp>
    </p:spTree>
    <p:extLst>
      <p:ext uri="{BB962C8B-B14F-4D97-AF65-F5344CB8AC3E}">
        <p14:creationId xmlns:p14="http://schemas.microsoft.com/office/powerpoint/2010/main" val="2305083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系统调试的操作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488" y="1554758"/>
            <a:ext cx="7343775" cy="4754562"/>
          </a:xfrm>
        </p:spPr>
        <p:txBody>
          <a:bodyPr/>
          <a:lstStyle/>
          <a:p>
            <a:pPr eaLnBrk="1" hangingPunct="1"/>
            <a:r>
              <a:rPr lang="zh-CN" altLang="en-US" dirty="0"/>
              <a:t>开启控制台对系统信息的监视功能 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打开调试信息的屏幕输出开关  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打开模块调试开关 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显示调试开关</a:t>
            </a:r>
            <a:endParaRPr lang="en-US" altLang="zh-CN" dirty="0"/>
          </a:p>
          <a:p>
            <a:pPr eaLnBrk="1" hangingPunct="1"/>
            <a:endParaRPr lang="zh-CN" altLang="en-US" dirty="0"/>
          </a:p>
          <a:p>
            <a:pPr eaLnBrk="1" hangingPunct="1"/>
            <a:endParaRPr lang="en-US" altLang="zh-CN" dirty="0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001713" y="2056408"/>
            <a:ext cx="7561262" cy="466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/>
              <a:t>&lt;H3C&gt; terminal monitor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998538" y="3142257"/>
            <a:ext cx="7561262" cy="466725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/>
              <a:t>&lt;H3C&gt; terminal debugging</a:t>
            </a:r>
            <a:r>
              <a:rPr kumimoji="1" lang="en-US" altLang="zh-CN"/>
              <a:t> 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996282" y="5338539"/>
            <a:ext cx="7561262" cy="466725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/>
              <a:t>&lt;H3C&gt; display debugging</a:t>
            </a:r>
            <a:r>
              <a:rPr kumimoji="1" lang="en-US" altLang="zh-CN"/>
              <a:t> 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998538" y="4228106"/>
            <a:ext cx="7561262" cy="466725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/>
              <a:t>&lt;H3C&gt; debugging  </a:t>
            </a:r>
            <a:r>
              <a:rPr kumimoji="1" lang="en-US" altLang="zh-CN" sz="2400" i="1"/>
              <a:t>module-name</a:t>
            </a:r>
            <a:r>
              <a:rPr kumimoji="1" lang="en-US" altLang="zh-CN" sz="2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0320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73767" y="944592"/>
            <a:ext cx="8213160" cy="691864"/>
          </a:xfrm>
          <a:noFill/>
        </p:spPr>
        <p:txBody>
          <a:bodyPr/>
          <a:lstStyle/>
          <a:p>
            <a:pPr eaLnBrk="1" hangingPunct="1"/>
            <a:r>
              <a:rPr lang="zh-CN" altLang="en-US" dirty="0"/>
              <a:t>调试信息输出的例子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115616" y="1628800"/>
            <a:ext cx="7273925" cy="5112000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188641" y="1773262"/>
            <a:ext cx="6983412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100" dirty="0">
                <a:latin typeface="Courier" pitchFamily="49" charset="0"/>
              </a:rPr>
              <a:t>&lt;RTA&gt;ping -c 1 192.168.1.2</a:t>
            </a:r>
          </a:p>
          <a:p>
            <a:pPr eaLnBrk="1" hangingPunct="1"/>
            <a:r>
              <a:rPr kumimoji="1" lang="en-US" altLang="zh-CN" sz="1100" dirty="0">
                <a:latin typeface="Courier" pitchFamily="49" charset="0"/>
              </a:rPr>
              <a:t>Ping 192.168.1.2 (192.168.1.2): 56 data bytes, press CTRL_C to break</a:t>
            </a:r>
          </a:p>
          <a:p>
            <a:pPr eaLnBrk="1" hangingPunct="1"/>
            <a:r>
              <a:rPr kumimoji="1" lang="en-US" altLang="zh-CN" sz="1100" dirty="0">
                <a:latin typeface="Courier" pitchFamily="49" charset="0"/>
              </a:rPr>
              <a:t>56 bytes from 192.168.1.2: </a:t>
            </a:r>
            <a:r>
              <a:rPr kumimoji="1" lang="en-US" altLang="zh-CN" sz="1100" dirty="0" err="1">
                <a:latin typeface="Courier" pitchFamily="49" charset="0"/>
              </a:rPr>
              <a:t>icmp_seq</a:t>
            </a:r>
            <a:r>
              <a:rPr kumimoji="1" lang="en-US" altLang="zh-CN" sz="1100" dirty="0">
                <a:latin typeface="Courier" pitchFamily="49" charset="0"/>
              </a:rPr>
              <a:t>=0 </a:t>
            </a:r>
            <a:r>
              <a:rPr kumimoji="1" lang="en-US" altLang="zh-CN" sz="1100" dirty="0" err="1">
                <a:latin typeface="Courier" pitchFamily="49" charset="0"/>
              </a:rPr>
              <a:t>ttl</a:t>
            </a:r>
            <a:r>
              <a:rPr kumimoji="1" lang="en-US" altLang="zh-CN" sz="1100" dirty="0">
                <a:latin typeface="Courier" pitchFamily="49" charset="0"/>
              </a:rPr>
              <a:t>=64 time=1.802 </a:t>
            </a:r>
            <a:r>
              <a:rPr kumimoji="1" lang="en-US" altLang="zh-CN" sz="1100" dirty="0" err="1">
                <a:latin typeface="Courier" pitchFamily="49" charset="0"/>
              </a:rPr>
              <a:t>ms</a:t>
            </a:r>
            <a:endParaRPr kumimoji="1" lang="en-US" altLang="zh-CN" sz="1100" dirty="0">
              <a:latin typeface="Courier" pitchFamily="49" charset="0"/>
            </a:endParaRPr>
          </a:p>
          <a:p>
            <a:pPr eaLnBrk="1" hangingPunct="1"/>
            <a:endParaRPr kumimoji="1" lang="en-US" altLang="zh-CN" sz="1100" dirty="0">
              <a:latin typeface="Courier" pitchFamily="49" charset="0"/>
            </a:endParaRPr>
          </a:p>
          <a:p>
            <a:pPr eaLnBrk="1" hangingPunct="1"/>
            <a:r>
              <a:rPr kumimoji="1" lang="en-US" altLang="zh-CN" sz="1100" dirty="0">
                <a:latin typeface="Courier" pitchFamily="49" charset="0"/>
              </a:rPr>
              <a:t>--- Ping statistics for 192.168.1.2 ---</a:t>
            </a:r>
          </a:p>
          <a:p>
            <a:pPr eaLnBrk="1" hangingPunct="1"/>
            <a:r>
              <a:rPr kumimoji="1" lang="en-US" altLang="zh-CN" sz="1100" dirty="0">
                <a:latin typeface="Courier" pitchFamily="49" charset="0"/>
              </a:rPr>
              <a:t>1 packets transmitted, 1 packets received, 0.0% packet loss</a:t>
            </a:r>
          </a:p>
          <a:p>
            <a:pPr eaLnBrk="1" hangingPunct="1"/>
            <a:r>
              <a:rPr kumimoji="1" lang="en-US" altLang="zh-CN" sz="1100" dirty="0">
                <a:latin typeface="Courier" pitchFamily="49" charset="0"/>
              </a:rPr>
              <a:t>round-trip min/avg/max/std-dev = 1.802/1.802/1.802/0.000 </a:t>
            </a:r>
            <a:r>
              <a:rPr kumimoji="1" lang="en-US" altLang="zh-CN" sz="1100" dirty="0" err="1">
                <a:latin typeface="Courier" pitchFamily="49" charset="0"/>
              </a:rPr>
              <a:t>ms</a:t>
            </a:r>
            <a:endParaRPr kumimoji="1" lang="en-US" altLang="zh-CN" sz="1100" dirty="0">
              <a:latin typeface="Courier" pitchFamily="49" charset="0"/>
            </a:endParaRPr>
          </a:p>
          <a:p>
            <a:pPr eaLnBrk="1" hangingPunct="1"/>
            <a:endParaRPr kumimoji="1" lang="en-US" altLang="zh-CN" sz="1100" dirty="0">
              <a:latin typeface="Courier" pitchFamily="49" charset="0"/>
            </a:endParaRPr>
          </a:p>
          <a:p>
            <a:pPr eaLnBrk="1" hangingPunct="1"/>
            <a:r>
              <a:rPr kumimoji="1" lang="en-US" altLang="zh-CN" sz="1100" dirty="0">
                <a:latin typeface="Courier" pitchFamily="49" charset="0"/>
              </a:rPr>
              <a:t>&lt;RTA&gt;*Oct 17 08:28:50:880 2013 RTA IPFW/7/IPFW_PACKET: </a:t>
            </a:r>
          </a:p>
          <a:p>
            <a:pPr eaLnBrk="1" hangingPunct="1"/>
            <a:r>
              <a:rPr kumimoji="1" lang="en-US" altLang="zh-CN" sz="1100" dirty="0">
                <a:latin typeface="Courier" pitchFamily="49" charset="0"/>
              </a:rPr>
              <a:t>Sending, interface = GigabitEthernet0/0, version = 4, </a:t>
            </a:r>
            <a:r>
              <a:rPr kumimoji="1" lang="en-US" altLang="zh-CN" sz="1100" dirty="0" err="1">
                <a:latin typeface="Courier" pitchFamily="49" charset="0"/>
              </a:rPr>
              <a:t>headlen</a:t>
            </a:r>
            <a:r>
              <a:rPr kumimoji="1" lang="en-US" altLang="zh-CN" sz="1100" dirty="0">
                <a:latin typeface="Courier" pitchFamily="49" charset="0"/>
              </a:rPr>
              <a:t> = 20, </a:t>
            </a:r>
            <a:r>
              <a:rPr kumimoji="1" lang="en-US" altLang="zh-CN" sz="1100" dirty="0" err="1">
                <a:latin typeface="Courier" pitchFamily="49" charset="0"/>
              </a:rPr>
              <a:t>tos</a:t>
            </a:r>
            <a:r>
              <a:rPr kumimoji="1" lang="en-US" altLang="zh-CN" sz="1100" dirty="0">
                <a:latin typeface="Courier" pitchFamily="49" charset="0"/>
              </a:rPr>
              <a:t> = 0,</a:t>
            </a:r>
          </a:p>
          <a:p>
            <a:pPr eaLnBrk="1" hangingPunct="1"/>
            <a:r>
              <a:rPr kumimoji="1" lang="en-US" altLang="zh-CN" sz="1100" dirty="0" err="1">
                <a:latin typeface="Courier" pitchFamily="49" charset="0"/>
              </a:rPr>
              <a:t>pktlen</a:t>
            </a:r>
            <a:r>
              <a:rPr kumimoji="1" lang="en-US" altLang="zh-CN" sz="1100" dirty="0">
                <a:latin typeface="Courier" pitchFamily="49" charset="0"/>
              </a:rPr>
              <a:t> = 84, </a:t>
            </a:r>
            <a:r>
              <a:rPr kumimoji="1" lang="en-US" altLang="zh-CN" sz="1100" dirty="0" err="1">
                <a:latin typeface="Courier" pitchFamily="49" charset="0"/>
              </a:rPr>
              <a:t>pktid</a:t>
            </a:r>
            <a:r>
              <a:rPr kumimoji="1" lang="en-US" altLang="zh-CN" sz="1100" dirty="0">
                <a:latin typeface="Courier" pitchFamily="49" charset="0"/>
              </a:rPr>
              <a:t> = 79, offset = 0, </a:t>
            </a:r>
            <a:r>
              <a:rPr kumimoji="1" lang="en-US" altLang="zh-CN" sz="1100" dirty="0" err="1">
                <a:latin typeface="Courier" pitchFamily="49" charset="0"/>
              </a:rPr>
              <a:t>ttl</a:t>
            </a:r>
            <a:r>
              <a:rPr kumimoji="1" lang="en-US" altLang="zh-CN" sz="1100" dirty="0">
                <a:latin typeface="Courier" pitchFamily="49" charset="0"/>
              </a:rPr>
              <a:t> = 255, protocol = 1,</a:t>
            </a:r>
          </a:p>
          <a:p>
            <a:pPr eaLnBrk="1" hangingPunct="1"/>
            <a:r>
              <a:rPr kumimoji="1" lang="en-US" altLang="zh-CN" sz="1100" dirty="0">
                <a:latin typeface="Courier" pitchFamily="49" charset="0"/>
              </a:rPr>
              <a:t>checksum = 14342, s = 192.168.1.1, d = 192.168.1.2</a:t>
            </a:r>
          </a:p>
          <a:p>
            <a:pPr eaLnBrk="1" hangingPunct="1"/>
            <a:r>
              <a:rPr kumimoji="1" lang="en-US" altLang="zh-CN" sz="1100" dirty="0">
                <a:latin typeface="Courier" pitchFamily="49" charset="0"/>
              </a:rPr>
              <a:t>prompt: Sending the packet from local at GigabitEthernet0/0.</a:t>
            </a:r>
          </a:p>
          <a:p>
            <a:pPr eaLnBrk="1" hangingPunct="1"/>
            <a:endParaRPr kumimoji="1" lang="en-US" altLang="zh-CN" sz="1100" dirty="0">
              <a:latin typeface="Courier" pitchFamily="49" charset="0"/>
            </a:endParaRPr>
          </a:p>
          <a:p>
            <a:pPr eaLnBrk="1" hangingPunct="1"/>
            <a:r>
              <a:rPr kumimoji="1" lang="en-US" altLang="zh-CN" sz="1100" dirty="0">
                <a:latin typeface="Courier" pitchFamily="49" charset="0"/>
              </a:rPr>
              <a:t>*Oct 17 08:28:50:882 2013 RTA IPFW/7/IPFW_PACKET: </a:t>
            </a:r>
          </a:p>
          <a:p>
            <a:pPr eaLnBrk="1" hangingPunct="1"/>
            <a:r>
              <a:rPr kumimoji="1" lang="en-US" altLang="zh-CN" sz="1100" dirty="0">
                <a:latin typeface="Courier" pitchFamily="49" charset="0"/>
              </a:rPr>
              <a:t>Receiving, interface = GigabitEthernet0/0, version = 4, </a:t>
            </a:r>
            <a:r>
              <a:rPr kumimoji="1" lang="en-US" altLang="zh-CN" sz="1100" dirty="0" err="1">
                <a:latin typeface="Courier" pitchFamily="49" charset="0"/>
              </a:rPr>
              <a:t>headlen</a:t>
            </a:r>
            <a:r>
              <a:rPr kumimoji="1" lang="en-US" altLang="zh-CN" sz="1100" dirty="0">
                <a:latin typeface="Courier" pitchFamily="49" charset="0"/>
              </a:rPr>
              <a:t> = 20, </a:t>
            </a:r>
            <a:r>
              <a:rPr kumimoji="1" lang="en-US" altLang="zh-CN" sz="1100" dirty="0" err="1">
                <a:latin typeface="Courier" pitchFamily="49" charset="0"/>
              </a:rPr>
              <a:t>tos</a:t>
            </a:r>
            <a:r>
              <a:rPr kumimoji="1" lang="en-US" altLang="zh-CN" sz="1100" dirty="0">
                <a:latin typeface="Courier" pitchFamily="49" charset="0"/>
              </a:rPr>
              <a:t> = 0,</a:t>
            </a:r>
          </a:p>
          <a:p>
            <a:pPr eaLnBrk="1" hangingPunct="1"/>
            <a:r>
              <a:rPr kumimoji="1" lang="en-US" altLang="zh-CN" sz="1100" dirty="0" err="1">
                <a:latin typeface="Courier" pitchFamily="49" charset="0"/>
              </a:rPr>
              <a:t>pktlen</a:t>
            </a:r>
            <a:r>
              <a:rPr kumimoji="1" lang="en-US" altLang="zh-CN" sz="1100" dirty="0">
                <a:latin typeface="Courier" pitchFamily="49" charset="0"/>
              </a:rPr>
              <a:t> = 84, </a:t>
            </a:r>
            <a:r>
              <a:rPr kumimoji="1" lang="en-US" altLang="zh-CN" sz="1100" dirty="0" err="1">
                <a:latin typeface="Courier" pitchFamily="49" charset="0"/>
              </a:rPr>
              <a:t>pktid</a:t>
            </a:r>
            <a:r>
              <a:rPr kumimoji="1" lang="en-US" altLang="zh-CN" sz="1100" dirty="0">
                <a:latin typeface="Courier" pitchFamily="49" charset="0"/>
              </a:rPr>
              <a:t> = 3446, offset = 0, </a:t>
            </a:r>
            <a:r>
              <a:rPr kumimoji="1" lang="en-US" altLang="zh-CN" sz="1100" dirty="0" err="1">
                <a:latin typeface="Courier" pitchFamily="49" charset="0"/>
              </a:rPr>
              <a:t>ttl</a:t>
            </a:r>
            <a:r>
              <a:rPr kumimoji="1" lang="en-US" altLang="zh-CN" sz="1100" dirty="0">
                <a:latin typeface="Courier" pitchFamily="49" charset="0"/>
              </a:rPr>
              <a:t> = 64, protocol = 1,</a:t>
            </a:r>
          </a:p>
          <a:p>
            <a:pPr eaLnBrk="1" hangingPunct="1"/>
            <a:r>
              <a:rPr kumimoji="1" lang="en-US" altLang="zh-CN" sz="1100" dirty="0">
                <a:latin typeface="Courier" pitchFamily="49" charset="0"/>
              </a:rPr>
              <a:t>checksum = 59871, s = 192.168.1.2, d = 192.168.1.1</a:t>
            </a:r>
          </a:p>
          <a:p>
            <a:pPr eaLnBrk="1" hangingPunct="1"/>
            <a:r>
              <a:rPr kumimoji="1" lang="en-US" altLang="zh-CN" sz="1100" dirty="0">
                <a:latin typeface="Courier" pitchFamily="49" charset="0"/>
              </a:rPr>
              <a:t>prompt: Receiving IP packet.</a:t>
            </a:r>
          </a:p>
          <a:p>
            <a:pPr eaLnBrk="1" hangingPunct="1"/>
            <a:endParaRPr kumimoji="1" lang="en-US" altLang="zh-CN" sz="1100" dirty="0">
              <a:latin typeface="Courier" pitchFamily="49" charset="0"/>
            </a:endParaRPr>
          </a:p>
          <a:p>
            <a:pPr eaLnBrk="1" hangingPunct="1"/>
            <a:r>
              <a:rPr kumimoji="1" lang="en-US" altLang="zh-CN" sz="1100" dirty="0">
                <a:latin typeface="Courier" pitchFamily="49" charset="0"/>
              </a:rPr>
              <a:t>*Oct 17 08:28:50:882 2013 RTA IPFW/7/IPFW_PACKET: </a:t>
            </a:r>
          </a:p>
          <a:p>
            <a:pPr eaLnBrk="1" hangingPunct="1"/>
            <a:r>
              <a:rPr kumimoji="1" lang="en-US" altLang="zh-CN" sz="1100" dirty="0">
                <a:latin typeface="Courier" pitchFamily="49" charset="0"/>
              </a:rPr>
              <a:t>Delivering, interface = GigabitEthernet0/0, version = 4, </a:t>
            </a:r>
            <a:r>
              <a:rPr kumimoji="1" lang="en-US" altLang="zh-CN" sz="1100" dirty="0" err="1">
                <a:latin typeface="Courier" pitchFamily="49" charset="0"/>
              </a:rPr>
              <a:t>headlen</a:t>
            </a:r>
            <a:r>
              <a:rPr kumimoji="1" lang="en-US" altLang="zh-CN" sz="1100" dirty="0">
                <a:latin typeface="Courier" pitchFamily="49" charset="0"/>
              </a:rPr>
              <a:t> = 20, </a:t>
            </a:r>
            <a:r>
              <a:rPr kumimoji="1" lang="en-US" altLang="zh-CN" sz="1100" dirty="0" err="1">
                <a:latin typeface="Courier" pitchFamily="49" charset="0"/>
              </a:rPr>
              <a:t>tos</a:t>
            </a:r>
            <a:r>
              <a:rPr kumimoji="1" lang="en-US" altLang="zh-CN" sz="1100" dirty="0">
                <a:latin typeface="Courier" pitchFamily="49" charset="0"/>
              </a:rPr>
              <a:t> = 0,</a:t>
            </a:r>
          </a:p>
          <a:p>
            <a:pPr eaLnBrk="1" hangingPunct="1"/>
            <a:r>
              <a:rPr kumimoji="1" lang="en-US" altLang="zh-CN" sz="1100" dirty="0" err="1">
                <a:latin typeface="Courier" pitchFamily="49" charset="0"/>
              </a:rPr>
              <a:t>pktlen</a:t>
            </a:r>
            <a:r>
              <a:rPr kumimoji="1" lang="en-US" altLang="zh-CN" sz="1100" dirty="0">
                <a:latin typeface="Courier" pitchFamily="49" charset="0"/>
              </a:rPr>
              <a:t> = 84, </a:t>
            </a:r>
            <a:r>
              <a:rPr kumimoji="1" lang="en-US" altLang="zh-CN" sz="1100" dirty="0" err="1">
                <a:latin typeface="Courier" pitchFamily="49" charset="0"/>
              </a:rPr>
              <a:t>pktid</a:t>
            </a:r>
            <a:r>
              <a:rPr kumimoji="1" lang="en-US" altLang="zh-CN" sz="1100" dirty="0">
                <a:latin typeface="Courier" pitchFamily="49" charset="0"/>
              </a:rPr>
              <a:t> = 3446, offset = 0, </a:t>
            </a:r>
            <a:r>
              <a:rPr kumimoji="1" lang="en-US" altLang="zh-CN" sz="1100" dirty="0" err="1">
                <a:latin typeface="Courier" pitchFamily="49" charset="0"/>
              </a:rPr>
              <a:t>ttl</a:t>
            </a:r>
            <a:r>
              <a:rPr kumimoji="1" lang="en-US" altLang="zh-CN" sz="1100" dirty="0">
                <a:latin typeface="Courier" pitchFamily="49" charset="0"/>
              </a:rPr>
              <a:t> = 64, protocol = 1,</a:t>
            </a:r>
          </a:p>
          <a:p>
            <a:pPr eaLnBrk="1" hangingPunct="1"/>
            <a:r>
              <a:rPr kumimoji="1" lang="en-US" altLang="zh-CN" sz="1100" dirty="0">
                <a:latin typeface="Courier" pitchFamily="49" charset="0"/>
              </a:rPr>
              <a:t>checksum = 59871, s = 192.168.1.2, d = 192.168.1.1</a:t>
            </a:r>
          </a:p>
          <a:p>
            <a:pPr eaLnBrk="1" hangingPunct="1"/>
            <a:r>
              <a:rPr kumimoji="1" lang="en-US" altLang="zh-CN" sz="1100" dirty="0">
                <a:latin typeface="Courier" pitchFamily="49" charset="0"/>
              </a:rPr>
              <a:t>prompt: IP packet is delivering up.</a:t>
            </a:r>
          </a:p>
          <a:p>
            <a:pPr eaLnBrk="1" hangingPunct="1"/>
            <a:endParaRPr kumimoji="1" lang="en-US" altLang="zh-CN" sz="1100" dirty="0">
              <a:latin typeface="Courier" pitchFamily="49" charset="0"/>
            </a:endParaRPr>
          </a:p>
          <a:p>
            <a:pPr eaLnBrk="1" hangingPunct="1"/>
            <a:r>
              <a:rPr kumimoji="1" lang="en-US" altLang="zh-CN" sz="1100" dirty="0">
                <a:latin typeface="Courier" pitchFamily="49" charset="0"/>
              </a:rPr>
              <a:t>%Oct 17 08:28:50:886 2013 RTA PING/6/PING_STATISTICS: Ping statistics for 192.168.1.2: 1 packets transmitted, 1 packets received, 0.0% packet loss, round-trip min/avg/max/std-dev = 1.802/1.802/1.802/0.000 </a:t>
            </a:r>
            <a:r>
              <a:rPr kumimoji="1" lang="en-US" altLang="zh-CN" sz="1100" dirty="0" err="1">
                <a:latin typeface="Courier" pitchFamily="49" charset="0"/>
              </a:rPr>
              <a:t>ms.</a:t>
            </a:r>
            <a:endParaRPr kumimoji="1" lang="en-US" altLang="zh-CN" sz="1100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8878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036AC-6619-4497-B37C-92758FC48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480B44-FBA1-409E-9F7C-D29340143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2491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75436" y="2967335"/>
            <a:ext cx="29931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3621683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/>
        </p:nvSpPr>
        <p:spPr bwMode="auto">
          <a:xfrm>
            <a:off x="827088" y="2142901"/>
            <a:ext cx="7561262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400" b="1" dirty="0">
                <a:ea typeface="华文细黑" pitchFamily="2" charset="-122"/>
              </a:rPr>
              <a:t>设备以文件系统的方式对保存在设备存储介质中的文件（如操作系统文件、配置文件等）进行管理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400" b="1" dirty="0">
                <a:ea typeface="华文细黑" pitchFamily="2" charset="-122"/>
              </a:rPr>
              <a:t>配置文件是用来保存用户对设备所进行的配置，记录用户的配置信息的文本格式文件，同时介绍</a:t>
            </a:r>
            <a:r>
              <a:rPr lang="en-US" altLang="zh-CN" sz="2400" b="1" dirty="0" err="1">
                <a:ea typeface="华文细黑" pitchFamily="2" charset="-122"/>
              </a:rPr>
              <a:t>BootROM</a:t>
            </a:r>
            <a:r>
              <a:rPr lang="zh-CN" altLang="en-US" sz="2400" b="1" dirty="0">
                <a:ea typeface="华文细黑" pitchFamily="2" charset="-122"/>
              </a:rPr>
              <a:t>和操作系统软件的升级方法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400" b="1" dirty="0">
                <a:ea typeface="华文细黑" pitchFamily="2" charset="-122"/>
              </a:rPr>
              <a:t>可以使用</a:t>
            </a:r>
            <a:r>
              <a:rPr lang="en-US" altLang="zh-CN" sz="2400" b="1" dirty="0">
                <a:ea typeface="华文细黑" pitchFamily="2" charset="-122"/>
              </a:rPr>
              <a:t>FTP/TFTP</a:t>
            </a:r>
            <a:r>
              <a:rPr lang="zh-CN" altLang="en-US" sz="2400" b="1" dirty="0">
                <a:ea typeface="华文细黑" pitchFamily="2" charset="-122"/>
              </a:rPr>
              <a:t>进行系统文件上传与下载</a:t>
            </a:r>
          </a:p>
        </p:txBody>
      </p:sp>
      <p:grpSp>
        <p:nvGrpSpPr>
          <p:cNvPr id="6148" name="Group 8"/>
          <p:cNvGrpSpPr>
            <a:grpSpLocks/>
          </p:cNvGrpSpPr>
          <p:nvPr/>
        </p:nvGrpSpPr>
        <p:grpSpPr bwMode="auto">
          <a:xfrm>
            <a:off x="611188" y="2071464"/>
            <a:ext cx="8064500" cy="3733800"/>
            <a:chOff x="480" y="1008"/>
            <a:chExt cx="4368" cy="2544"/>
          </a:xfrm>
        </p:grpSpPr>
        <p:sp>
          <p:nvSpPr>
            <p:cNvPr id="6149" name="AutoShape 9"/>
            <p:cNvSpPr>
              <a:spLocks noChangeArrowheads="1"/>
            </p:cNvSpPr>
            <p:nvPr/>
          </p:nvSpPr>
          <p:spPr bwMode="auto">
            <a:xfrm>
              <a:off x="485" y="1008"/>
              <a:ext cx="4363" cy="2544"/>
            </a:xfrm>
            <a:prstGeom prst="foldedCorner">
              <a:avLst>
                <a:gd name="adj" fmla="val 0"/>
              </a:avLst>
            </a:prstGeom>
            <a:noFill/>
            <a:ln w="28575">
              <a:solidFill>
                <a:srgbClr val="4C61A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0" name="Rectangle 10"/>
            <p:cNvSpPr>
              <a:spLocks noChangeArrowheads="1"/>
            </p:cNvSpPr>
            <p:nvPr/>
          </p:nvSpPr>
          <p:spPr bwMode="auto">
            <a:xfrm>
              <a:off x="480" y="1008"/>
              <a:ext cx="104" cy="2544"/>
            </a:xfrm>
            <a:prstGeom prst="rect">
              <a:avLst/>
            </a:prstGeom>
            <a:solidFill>
              <a:srgbClr val="4C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1" name="Rectangle 11"/>
            <p:cNvSpPr>
              <a:spLocks noChangeArrowheads="1"/>
            </p:cNvSpPr>
            <p:nvPr/>
          </p:nvSpPr>
          <p:spPr bwMode="auto">
            <a:xfrm>
              <a:off x="4744" y="1008"/>
              <a:ext cx="104" cy="2544"/>
            </a:xfrm>
            <a:prstGeom prst="rect">
              <a:avLst/>
            </a:prstGeom>
            <a:solidFill>
              <a:srgbClr val="4C6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8" name="Text Box 15">
            <a:extLst>
              <a:ext uri="{FF2B5EF4-FFF2-40B4-BE49-F238E27FC236}">
                <a16:creationId xmlns:a16="http://schemas.microsoft.com/office/drawing/2014/main" id="{C64A0DC4-55B2-48D9-97BC-5842A17AF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7" y="1217388"/>
            <a:ext cx="8168481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CC0000"/>
                </a:solidFill>
                <a:ea typeface="华文细黑" pitchFamily="2" charset="-122"/>
              </a:rPr>
              <a:t>一、网络设备的文件管理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网络设备的文件系统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916832"/>
            <a:ext cx="7343775" cy="4754562"/>
          </a:xfrm>
        </p:spPr>
        <p:txBody>
          <a:bodyPr/>
          <a:lstStyle/>
          <a:p>
            <a:pPr eaLnBrk="1" hangingPunct="1"/>
            <a:r>
              <a:rPr lang="zh-CN" altLang="en-US" dirty="0"/>
              <a:t>设备以文件的方式对运行所需的数据进行存储</a:t>
            </a:r>
          </a:p>
          <a:p>
            <a:pPr eaLnBrk="1" hangingPunct="1"/>
            <a:r>
              <a:rPr lang="zh-CN" altLang="en-US" dirty="0"/>
              <a:t>网络设备通过文件系统管理这些文件</a:t>
            </a:r>
          </a:p>
          <a:p>
            <a:pPr eaLnBrk="1" hangingPunct="1"/>
            <a:r>
              <a:rPr lang="zh-CN" altLang="en-US" dirty="0"/>
              <a:t>主要文件</a:t>
            </a:r>
          </a:p>
          <a:p>
            <a:pPr lvl="1" eaLnBrk="1" hangingPunct="1"/>
            <a:r>
              <a:rPr lang="zh-CN" altLang="en-US" dirty="0"/>
              <a:t>启动软件包</a:t>
            </a:r>
          </a:p>
          <a:p>
            <a:pPr lvl="1" eaLnBrk="1" hangingPunct="1"/>
            <a:r>
              <a:rPr lang="zh-CN" altLang="en-US" dirty="0"/>
              <a:t>配置文件</a:t>
            </a:r>
          </a:p>
          <a:p>
            <a:pPr lvl="1" eaLnBrk="1" hangingPunct="1"/>
            <a:r>
              <a:rPr lang="zh-CN" altLang="en-US" dirty="0"/>
              <a:t>日志文件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3793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网络设备的存储方式</a:t>
            </a:r>
          </a:p>
        </p:txBody>
      </p:sp>
      <p:grpSp>
        <p:nvGrpSpPr>
          <p:cNvPr id="10243" name="Group 9"/>
          <p:cNvGrpSpPr>
            <a:grpSpLocks/>
          </p:cNvGrpSpPr>
          <p:nvPr/>
        </p:nvGrpSpPr>
        <p:grpSpPr bwMode="auto">
          <a:xfrm>
            <a:off x="873277" y="1938558"/>
            <a:ext cx="3024187" cy="3311525"/>
            <a:chOff x="476" y="754"/>
            <a:chExt cx="1905" cy="2086"/>
          </a:xfrm>
        </p:grpSpPr>
        <p:sp>
          <p:nvSpPr>
            <p:cNvPr id="10252" name="Rectangle 8"/>
            <p:cNvSpPr>
              <a:spLocks noChangeArrowheads="1"/>
            </p:cNvSpPr>
            <p:nvPr/>
          </p:nvSpPr>
          <p:spPr bwMode="auto">
            <a:xfrm>
              <a:off x="476" y="754"/>
              <a:ext cx="1905" cy="208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0253" name="Rectangle 0"/>
            <p:cNvSpPr>
              <a:spLocks noChangeArrowheads="1"/>
            </p:cNvSpPr>
            <p:nvPr/>
          </p:nvSpPr>
          <p:spPr bwMode="auto">
            <a:xfrm>
              <a:off x="1610" y="1026"/>
              <a:ext cx="544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ROM</a:t>
              </a:r>
            </a:p>
          </p:txBody>
        </p:sp>
        <p:sp>
          <p:nvSpPr>
            <p:cNvPr id="10254" name="Rectangle 1"/>
            <p:cNvSpPr>
              <a:spLocks noChangeArrowheads="1"/>
            </p:cNvSpPr>
            <p:nvPr/>
          </p:nvSpPr>
          <p:spPr bwMode="auto">
            <a:xfrm>
              <a:off x="1610" y="2205"/>
              <a:ext cx="544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RAM</a:t>
              </a:r>
            </a:p>
          </p:txBody>
        </p:sp>
        <p:sp>
          <p:nvSpPr>
            <p:cNvPr id="10255" name="Rectangle 2"/>
            <p:cNvSpPr>
              <a:spLocks noChangeArrowheads="1"/>
            </p:cNvSpPr>
            <p:nvPr/>
          </p:nvSpPr>
          <p:spPr bwMode="auto">
            <a:xfrm>
              <a:off x="1610" y="1616"/>
              <a:ext cx="544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Flash</a:t>
              </a:r>
            </a:p>
          </p:txBody>
        </p:sp>
        <p:sp>
          <p:nvSpPr>
            <p:cNvPr id="10256" name="Rectangle 3"/>
            <p:cNvSpPr>
              <a:spLocks noChangeArrowheads="1"/>
            </p:cNvSpPr>
            <p:nvPr/>
          </p:nvSpPr>
          <p:spPr bwMode="auto">
            <a:xfrm>
              <a:off x="657" y="1616"/>
              <a:ext cx="499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CPU</a:t>
              </a:r>
            </a:p>
          </p:txBody>
        </p:sp>
        <p:sp>
          <p:nvSpPr>
            <p:cNvPr id="10257" name="Line 4"/>
            <p:cNvSpPr>
              <a:spLocks noChangeShapeType="1"/>
            </p:cNvSpPr>
            <p:nvPr/>
          </p:nvSpPr>
          <p:spPr bwMode="auto">
            <a:xfrm>
              <a:off x="1383" y="1207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8" name="Line 5"/>
            <p:cNvSpPr>
              <a:spLocks noChangeShapeType="1"/>
            </p:cNvSpPr>
            <p:nvPr/>
          </p:nvSpPr>
          <p:spPr bwMode="auto">
            <a:xfrm>
              <a:off x="1156" y="1797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9" name="Line 6"/>
            <p:cNvSpPr>
              <a:spLocks noChangeShapeType="1"/>
            </p:cNvSpPr>
            <p:nvPr/>
          </p:nvSpPr>
          <p:spPr bwMode="auto">
            <a:xfrm>
              <a:off x="1383" y="2387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0" name="Line 7"/>
            <p:cNvSpPr>
              <a:spLocks noChangeShapeType="1"/>
            </p:cNvSpPr>
            <p:nvPr/>
          </p:nvSpPr>
          <p:spPr bwMode="auto">
            <a:xfrm>
              <a:off x="1383" y="1207"/>
              <a:ext cx="0" cy="1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44" name="Line 10"/>
          <p:cNvSpPr>
            <a:spLocks noChangeShapeType="1"/>
          </p:cNvSpPr>
          <p:nvPr/>
        </p:nvSpPr>
        <p:spPr bwMode="auto">
          <a:xfrm flipH="1">
            <a:off x="3610127" y="2657696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5" name="Line 11"/>
          <p:cNvSpPr>
            <a:spLocks noChangeShapeType="1"/>
          </p:cNvSpPr>
          <p:nvPr/>
        </p:nvSpPr>
        <p:spPr bwMode="auto">
          <a:xfrm flipH="1">
            <a:off x="3610127" y="4530946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6" name="Line 12"/>
          <p:cNvSpPr>
            <a:spLocks noChangeShapeType="1"/>
          </p:cNvSpPr>
          <p:nvPr/>
        </p:nvSpPr>
        <p:spPr bwMode="auto">
          <a:xfrm flipH="1">
            <a:off x="3610127" y="3594321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7" name="Text Box 14"/>
          <p:cNvSpPr txBox="1">
            <a:spLocks noChangeArrowheads="1"/>
          </p:cNvSpPr>
          <p:nvPr/>
        </p:nvSpPr>
        <p:spPr bwMode="auto">
          <a:xfrm>
            <a:off x="4473727" y="2465608"/>
            <a:ext cx="20875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ea typeface="黑体" pitchFamily="49" charset="-122"/>
              </a:rPr>
              <a:t>BootROM</a:t>
            </a:r>
            <a:r>
              <a:rPr lang="zh-CN" altLang="en-US" sz="1600">
                <a:ea typeface="黑体" pitchFamily="49" charset="-122"/>
              </a:rPr>
              <a:t>程序</a:t>
            </a:r>
          </a:p>
        </p:txBody>
      </p:sp>
      <p:sp>
        <p:nvSpPr>
          <p:cNvPr id="10248" name="Text Box 15"/>
          <p:cNvSpPr txBox="1">
            <a:spLocks noChangeArrowheads="1"/>
          </p:cNvSpPr>
          <p:nvPr/>
        </p:nvSpPr>
        <p:spPr bwMode="auto">
          <a:xfrm>
            <a:off x="4473727" y="3100608"/>
            <a:ext cx="3959225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ea typeface="黑体" pitchFamily="49" charset="-122"/>
              </a:rPr>
              <a:t>应用程序文件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1600">
                <a:ea typeface="黑体" pitchFamily="49" charset="-122"/>
              </a:rPr>
              <a:t>起始配置文件（</a:t>
            </a:r>
            <a:r>
              <a:rPr lang="en-US" altLang="zh-CN" sz="1600">
                <a:ea typeface="黑体" pitchFamily="49" charset="-122"/>
              </a:rPr>
              <a:t>saved-configuration</a:t>
            </a:r>
            <a:r>
              <a:rPr lang="zh-CN" altLang="en-US" sz="1600">
                <a:ea typeface="黑体" pitchFamily="49" charset="-122"/>
              </a:rPr>
              <a:t>）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1600">
                <a:ea typeface="黑体" pitchFamily="49" charset="-122"/>
              </a:rPr>
              <a:t>日志文件</a:t>
            </a:r>
          </a:p>
        </p:txBody>
      </p:sp>
      <p:sp>
        <p:nvSpPr>
          <p:cNvPr id="10249" name="Text Box 16"/>
          <p:cNvSpPr txBox="1">
            <a:spLocks noChangeArrowheads="1"/>
          </p:cNvSpPr>
          <p:nvPr/>
        </p:nvSpPr>
        <p:spPr bwMode="auto">
          <a:xfrm>
            <a:off x="4473727" y="4324571"/>
            <a:ext cx="3959225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ea typeface="黑体" pitchFamily="49" charset="-122"/>
              </a:rPr>
              <a:t>运行中的操作系统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1600">
                <a:ea typeface="黑体" pitchFamily="49" charset="-122"/>
              </a:rPr>
              <a:t>运行中的配置（</a:t>
            </a:r>
            <a:r>
              <a:rPr lang="en-US" altLang="zh-CN" sz="1600">
                <a:ea typeface="黑体" pitchFamily="49" charset="-122"/>
              </a:rPr>
              <a:t>current-configuration</a:t>
            </a:r>
            <a:r>
              <a:rPr lang="zh-CN" altLang="en-US" sz="1600">
                <a:ea typeface="黑体" pitchFamily="49" charset="-122"/>
              </a:rPr>
              <a:t>）</a:t>
            </a:r>
          </a:p>
          <a:p>
            <a:pPr eaLnBrk="1" hangingPunct="1">
              <a:spcBef>
                <a:spcPct val="50000"/>
              </a:spcBef>
            </a:pPr>
            <a:endParaRPr lang="en-US" altLang="zh-CN" sz="1600">
              <a:ea typeface="黑体" pitchFamily="49" charset="-122"/>
            </a:endParaRPr>
          </a:p>
        </p:txBody>
      </p:sp>
      <p:sp>
        <p:nvSpPr>
          <p:cNvPr id="10250" name="Text Box 17"/>
          <p:cNvSpPr txBox="1">
            <a:spLocks noChangeArrowheads="1"/>
          </p:cNvSpPr>
          <p:nvPr/>
        </p:nvSpPr>
        <p:spPr bwMode="auto">
          <a:xfrm>
            <a:off x="-209398" y="3452238"/>
            <a:ext cx="12969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dirty="0">
                <a:ea typeface="黑体" pitchFamily="49" charset="-122"/>
              </a:rPr>
              <a:t>路由器</a:t>
            </a:r>
          </a:p>
        </p:txBody>
      </p:sp>
      <p:sp>
        <p:nvSpPr>
          <p:cNvPr id="10251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873277" y="5751733"/>
            <a:ext cx="7704137" cy="1082675"/>
          </a:xfrm>
        </p:spPr>
        <p:txBody>
          <a:bodyPr/>
          <a:lstStyle/>
          <a:p>
            <a:pPr eaLnBrk="1" hangingPunct="1"/>
            <a:r>
              <a:rPr lang="zh-CN" altLang="en-US"/>
              <a:t>在不同型号的设备上，</a:t>
            </a:r>
            <a:r>
              <a:rPr lang="en-US" altLang="zh-CN"/>
              <a:t>Flash</a:t>
            </a:r>
            <a:r>
              <a:rPr lang="zh-CN" altLang="en-US"/>
              <a:t>可能是内置的</a:t>
            </a:r>
            <a:r>
              <a:rPr lang="en-US" altLang="zh-CN"/>
              <a:t>Flash</a:t>
            </a:r>
            <a:r>
              <a:rPr lang="zh-CN" altLang="en-US"/>
              <a:t>存储器，也可能是</a:t>
            </a:r>
            <a:r>
              <a:rPr lang="en-US" altLang="zh-CN"/>
              <a:t>CF</a:t>
            </a:r>
            <a:r>
              <a:rPr lang="zh-CN" altLang="en-US"/>
              <a:t>卡</a:t>
            </a:r>
          </a:p>
        </p:txBody>
      </p:sp>
    </p:spTree>
    <p:extLst>
      <p:ext uri="{BB962C8B-B14F-4D97-AF65-F5344CB8AC3E}">
        <p14:creationId xmlns:p14="http://schemas.microsoft.com/office/powerpoint/2010/main" val="4250751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文件系统的操作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772816"/>
            <a:ext cx="7343775" cy="47545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目录操作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创建</a:t>
            </a:r>
            <a:r>
              <a:rPr lang="en-US" altLang="zh-CN"/>
              <a:t>/</a:t>
            </a:r>
            <a:r>
              <a:rPr lang="zh-CN" altLang="en-US"/>
              <a:t>删除目录、显示当前工作目录以及显示指定目录下的文件或目录的信息等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文件操作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删除文件、恢复删除的文件、彻底删除文件、显示文件的内容、重命名文件、拷贝文件、移动文件、显示指定文件的信息等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存储设备操作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恢复存储设备的空间、格式化存储设备等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设置文件系统的提示方式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6564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华文细黑" pitchFamily="2" charset="-122"/>
              </a:rPr>
              <a:t>配置文件介绍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844824"/>
            <a:ext cx="7343775" cy="4754563"/>
          </a:xfrm>
        </p:spPr>
        <p:txBody>
          <a:bodyPr/>
          <a:lstStyle/>
          <a:p>
            <a:pPr eaLnBrk="1" hangingPunct="1"/>
            <a:r>
              <a:rPr lang="zh-CN" altLang="en-US" dirty="0"/>
              <a:t>起始配置与当前配置  </a:t>
            </a:r>
          </a:p>
          <a:p>
            <a:pPr eaLnBrk="1" hangingPunct="1"/>
            <a:r>
              <a:rPr lang="zh-CN" altLang="en-US" dirty="0"/>
              <a:t>配置文件是以文本格式保存的命令，默认配置并不出现在配置文件中</a:t>
            </a:r>
          </a:p>
          <a:p>
            <a:pPr eaLnBrk="1" hangingPunct="1"/>
            <a:r>
              <a:rPr lang="zh-CN" altLang="en-US" dirty="0"/>
              <a:t>配置文件的选择顺序</a:t>
            </a:r>
          </a:p>
          <a:p>
            <a:pPr lvl="1" eaLnBrk="1" hangingPunct="1"/>
            <a:r>
              <a:rPr lang="zh-CN" altLang="en-US" dirty="0"/>
              <a:t>如果用户指定了启动配置文件，且配置文件存在，则以启动配置文件进行初始化 </a:t>
            </a:r>
          </a:p>
          <a:p>
            <a:pPr lvl="1" eaLnBrk="1" hangingPunct="1"/>
            <a:r>
              <a:rPr lang="zh-CN" altLang="en-US" dirty="0"/>
              <a:t>如果用户指定的启动配置文件不存在，则以空配置进行初始化</a:t>
            </a:r>
          </a:p>
        </p:txBody>
      </p:sp>
    </p:spTree>
    <p:extLst>
      <p:ext uri="{BB962C8B-B14F-4D97-AF65-F5344CB8AC3E}">
        <p14:creationId xmlns:p14="http://schemas.microsoft.com/office/powerpoint/2010/main" val="3253659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、配置文件的管理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693902"/>
            <a:ext cx="7343775" cy="4754563"/>
          </a:xfrm>
        </p:spPr>
        <p:txBody>
          <a:bodyPr/>
          <a:lstStyle/>
          <a:p>
            <a:pPr eaLnBrk="1" hangingPunct="1">
              <a:lnSpc>
                <a:spcPct val="180000"/>
              </a:lnSpc>
            </a:pPr>
            <a:r>
              <a:rPr lang="zh-CN" altLang="en-US"/>
              <a:t>保存配置</a:t>
            </a:r>
          </a:p>
          <a:p>
            <a:pPr eaLnBrk="1" hangingPunct="1">
              <a:lnSpc>
                <a:spcPct val="180000"/>
              </a:lnSpc>
            </a:pPr>
            <a:r>
              <a:rPr lang="zh-CN" altLang="en-US"/>
              <a:t>擦除配置</a:t>
            </a:r>
          </a:p>
          <a:p>
            <a:pPr eaLnBrk="1" hangingPunct="1">
              <a:lnSpc>
                <a:spcPct val="180000"/>
              </a:lnSpc>
            </a:pPr>
            <a:r>
              <a:rPr lang="zh-CN" altLang="en-US"/>
              <a:t>设置下次启动的配置文件 </a:t>
            </a:r>
          </a:p>
          <a:p>
            <a:pPr eaLnBrk="1" hangingPunct="1">
              <a:lnSpc>
                <a:spcPct val="180000"/>
              </a:lnSpc>
            </a:pPr>
            <a:r>
              <a:rPr lang="zh-CN" altLang="en-US"/>
              <a:t>备份</a:t>
            </a:r>
            <a:r>
              <a:rPr lang="en-US" altLang="zh-CN"/>
              <a:t>/</a:t>
            </a:r>
            <a:r>
              <a:rPr lang="zh-CN" altLang="en-US"/>
              <a:t>恢复下次启动配置文件</a:t>
            </a:r>
          </a:p>
          <a:p>
            <a:pPr eaLnBrk="1" hangingPunct="1">
              <a:lnSpc>
                <a:spcPct val="180000"/>
              </a:lnSpc>
            </a:pPr>
            <a:endParaRPr lang="en-US" altLang="zh-CN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797762" y="2348880"/>
            <a:ext cx="7013575" cy="4000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 b="1"/>
              <a:t>&lt;H3C&gt; save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797761" y="3135536"/>
            <a:ext cx="7013575" cy="400050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 b="1"/>
              <a:t>&lt;H3C&gt; reset saved-configuration 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797761" y="4872076"/>
            <a:ext cx="7011988" cy="1323975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 b="1"/>
              <a:t>&lt;H3C&gt; backup startup-configuration to </a:t>
            </a:r>
            <a:r>
              <a:rPr kumimoji="1" lang="en-US" altLang="zh-CN" sz="2000" i="1"/>
              <a:t>tftp-server</a:t>
            </a:r>
            <a:r>
              <a:rPr kumimoji="1" lang="en-US" altLang="zh-CN" sz="2000" b="1"/>
              <a:t> </a:t>
            </a:r>
            <a:r>
              <a:rPr kumimoji="1" lang="en-US" altLang="zh-CN" sz="2000"/>
              <a:t>[ </a:t>
            </a:r>
            <a:r>
              <a:rPr kumimoji="1" lang="en-US" altLang="zh-CN" sz="2000" i="1"/>
              <a:t>dest-filename</a:t>
            </a:r>
            <a:r>
              <a:rPr kumimoji="1" lang="en-US" altLang="zh-CN" sz="2000"/>
              <a:t> ] </a:t>
            </a:r>
          </a:p>
          <a:p>
            <a:pPr eaLnBrk="1" hangingPunct="1"/>
            <a:r>
              <a:rPr kumimoji="1" lang="en-US" altLang="zh-CN" sz="2000" b="1"/>
              <a:t>&lt;H3C&gt; restore startup-configuration from </a:t>
            </a:r>
            <a:r>
              <a:rPr kumimoji="1" lang="en-US" altLang="zh-CN" sz="2000" i="1"/>
              <a:t>tftp-server</a:t>
            </a:r>
            <a:r>
              <a:rPr kumimoji="1" lang="en-US" altLang="zh-CN" sz="2000" b="1" i="1"/>
              <a:t> </a:t>
            </a:r>
            <a:r>
              <a:rPr kumimoji="1" lang="en-US" altLang="zh-CN" sz="2000" i="1"/>
              <a:t>src-ilename</a:t>
            </a:r>
            <a:r>
              <a:rPr kumimoji="1" lang="en-US" altLang="zh-CN" sz="2000"/>
              <a:t> 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798989" y="3941472"/>
            <a:ext cx="7013575" cy="400050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 b="1"/>
              <a:t>&lt;H3C&gt; startup saved-configuration filename 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4"/>
  <p:tag name="MMPROD_UIDATA" val="&lt;database version=&quot;7.0&quot;&gt;&lt;object type=&quot;1&quot; unique_id=&quot;10001&quot;&gt;&lt;object type=&quot;2&quot; unique_id=&quot;18341&quot;&gt;&lt;object type=&quot;3&quot; unique_id=&quot;18726&quot;&gt;&lt;property id=&quot;20148&quot; value=&quot;5&quot;/&gt;&lt;property id=&quot;20300&quot; value=&quot;幻灯片 1&quot;/&gt;&lt;property id=&quot;20307&quot; value=&quot;256&quot;/&gt;&lt;/object&gt;&lt;object type=&quot;3&quot; unique_id=&quot;18727&quot;&gt;&lt;property id=&quot;20148&quot; value=&quot;5&quot;/&gt;&lt;property id=&quot;20300&quot; value=&quot;幻灯片 2&quot;/&gt;&lt;property id=&quot;20307&quot; value=&quot;257&quot;/&gt;&lt;/object&gt;&lt;object type=&quot;3&quot; unique_id=&quot;18728&quot;&gt;&lt;property id=&quot;20148&quot; value=&quot;5&quot;/&gt;&lt;property id=&quot;20300&quot; value=&quot;幻灯片 4&quot;/&gt;&lt;property id=&quot;20307&quot; value=&quot;271&quot;/&gt;&lt;/object&gt;&lt;object type=&quot;3&quot; unique_id=&quot;18729&quot;&gt;&lt;property id=&quot;20148&quot; value=&quot;5&quot;/&gt;&lt;property id=&quot;20300&quot; value=&quot;幻灯片 25&quot;/&gt;&lt;property id=&quot;20307&quot; value=&quot;272&quot;/&gt;&lt;/object&gt;&lt;object type=&quot;3&quot; unique_id=&quot;18730&quot;&gt;&lt;property id=&quot;20148&quot; value=&quot;5&quot;/&gt;&lt;property id=&quot;20300&quot; value=&quot;幻灯片 14&quot;/&gt;&lt;property id=&quot;20307&quot; value=&quot;273&quot;/&gt;&lt;/object&gt;&lt;object type=&quot;3&quot; unique_id=&quot;18836&quot;&gt;&lt;property id=&quot;20148&quot; value=&quot;5&quot;/&gt;&lt;property id=&quot;20300&quot; value=&quot;幻灯片 5&quot;/&gt;&lt;property id=&quot;20307&quot; value=&quot;275&quot;/&gt;&lt;/object&gt;&lt;object type=&quot;3&quot; unique_id=&quot;18837&quot;&gt;&lt;property id=&quot;20148&quot; value=&quot;5&quot;/&gt;&lt;property id=&quot;20300&quot; value=&quot;幻灯片 26&quot;/&gt;&lt;property id=&quot;20307&quot; value=&quot;274&quot;/&gt;&lt;/object&gt;&lt;object type=&quot;3&quot; unique_id=&quot;18838&quot;&gt;&lt;property id=&quot;20148&quot; value=&quot;5&quot;/&gt;&lt;property id=&quot;20300&quot; value=&quot;幻灯片 6&quot;/&gt;&lt;property id=&quot;20307&quot; value=&quot;276&quot;/&gt;&lt;/object&gt;&lt;object type=&quot;3&quot; unique_id=&quot;19079&quot;&gt;&lt;property id=&quot;20148&quot; value=&quot;5&quot;/&gt;&lt;property id=&quot;20300&quot; value=&quot;幻灯片 15&quot;/&gt;&lt;property id=&quot;20307&quot; value=&quot;277&quot;/&gt;&lt;/object&gt;&lt;object type=&quot;3&quot; unique_id=&quot;19080&quot;&gt;&lt;property id=&quot;20148&quot; value=&quot;5&quot;/&gt;&lt;property id=&quot;20300&quot; value=&quot;幻灯片 27&quot;/&gt;&lt;property id=&quot;20307&quot; value=&quot;278&quot;/&gt;&lt;/object&gt;&lt;object type=&quot;3&quot; unique_id=&quot;19081&quot;&gt;&lt;property id=&quot;20148&quot; value=&quot;5&quot;/&gt;&lt;property id=&quot;20300&quot; value=&quot;幻灯片 7&quot;/&gt;&lt;property id=&quot;20307&quot; value=&quot;279&quot;/&gt;&lt;/object&gt;&lt;object type=&quot;3&quot; unique_id=&quot;19082&quot;&gt;&lt;property id=&quot;20148&quot; value=&quot;5&quot;/&gt;&lt;property id=&quot;20300&quot; value=&quot;幻灯片 16&quot;/&gt;&lt;property id=&quot;20307&quot; value=&quot;280&quot;/&gt;&lt;/object&gt;&lt;object type=&quot;3&quot; unique_id=&quot;19083&quot;&gt;&lt;property id=&quot;20148&quot; value=&quot;5&quot;/&gt;&lt;property id=&quot;20300&quot; value=&quot;幻灯片 17&quot;/&gt;&lt;property id=&quot;20307&quot; value=&quot;281&quot;/&gt;&lt;/object&gt;&lt;object type=&quot;3&quot; unique_id=&quot;19084&quot;&gt;&lt;property id=&quot;20148&quot; value=&quot;5&quot;/&gt;&lt;property id=&quot;20300&quot; value=&quot;幻灯片 18&quot;/&gt;&lt;property id=&quot;20307&quot; value=&quot;282&quot;/&gt;&lt;/object&gt;&lt;object type=&quot;3&quot; unique_id=&quot;19085&quot;&gt;&lt;property id=&quot;20148&quot; value=&quot;5&quot;/&gt;&lt;property id=&quot;20300&quot; value=&quot;幻灯片 19&quot;/&gt;&lt;property id=&quot;20307&quot; value=&quot;283&quot;/&gt;&lt;/object&gt;&lt;object type=&quot;3&quot; unique_id=&quot;19495&quot;&gt;&lt;property id=&quot;20148&quot; value=&quot;5&quot;/&gt;&lt;property id=&quot;20300&quot; value=&quot;幻灯片 20&quot;/&gt;&lt;property id=&quot;20307&quot; value=&quot;287&quot;/&gt;&lt;/object&gt;&lt;object type=&quot;3&quot; unique_id=&quot;19496&quot;&gt;&lt;property id=&quot;20148&quot; value=&quot;5&quot;/&gt;&lt;property id=&quot;20300&quot; value=&quot;幻灯片 21&quot;/&gt;&lt;property id=&quot;20307&quot; value=&quot;284&quot;/&gt;&lt;/object&gt;&lt;object type=&quot;3&quot; unique_id=&quot;19497&quot;&gt;&lt;property id=&quot;20148&quot; value=&quot;5&quot;/&gt;&lt;property id=&quot;20300&quot; value=&quot;幻灯片 22&quot;/&gt;&lt;property id=&quot;20307&quot; value=&quot;285&quot;/&gt;&lt;/object&gt;&lt;object type=&quot;3&quot; unique_id=&quot;19499&quot;&gt;&lt;property id=&quot;20148&quot; value=&quot;5&quot;/&gt;&lt;property id=&quot;20300&quot; value=&quot;幻灯片 23&quot;/&gt;&lt;property id=&quot;20307&quot; value=&quot;288&quot;/&gt;&lt;/object&gt;&lt;object type=&quot;3&quot; unique_id=&quot;19500&quot;&gt;&lt;property id=&quot;20148&quot; value=&quot;5&quot;/&gt;&lt;property id=&quot;20300&quot; value=&quot;幻灯片 24&quot;/&gt;&lt;property id=&quot;20307&quot; value=&quot;289&quot;/&gt;&lt;/object&gt;&lt;object type=&quot;3&quot; unique_id=&quot;19501&quot;&gt;&lt;property id=&quot;20148&quot; value=&quot;5&quot;/&gt;&lt;property id=&quot;20300&quot; value=&quot;幻灯片 8&quot;/&gt;&lt;property id=&quot;20307&quot; value=&quot;290&quot;/&gt;&lt;/object&gt;&lt;object type=&quot;3&quot; unique_id=&quot;19502&quot;&gt;&lt;property id=&quot;20148&quot; value=&quot;5&quot;/&gt;&lt;property id=&quot;20300&quot; value=&quot;幻灯片 11&quot;/&gt;&lt;property id=&quot;20307&quot; value=&quot;291&quot;/&gt;&lt;/object&gt;&lt;object type=&quot;3&quot; unique_id=&quot;19503&quot;&gt;&lt;property id=&quot;20148&quot; value=&quot;5&quot;/&gt;&lt;property id=&quot;20300&quot; value=&quot;幻灯片 13&quot;/&gt;&lt;property id=&quot;20307&quot; value=&quot;292&quot;/&gt;&lt;/object&gt;&lt;object type=&quot;3&quot; unique_id=&quot;19504&quot;&gt;&lt;property id=&quot;20148&quot; value=&quot;5&quot;/&gt;&lt;property id=&quot;20300&quot; value=&quot;幻灯片 10&quot;/&gt;&lt;property id=&quot;20307&quot; value=&quot;293&quot;/&gt;&lt;/object&gt;&lt;object type=&quot;3&quot; unique_id=&quot;19681&quot;&gt;&lt;property id=&quot;20148&quot; value=&quot;5&quot;/&gt;&lt;property id=&quot;20300&quot; value=&quot;幻灯片 9&quot;/&gt;&lt;property id=&quot;20307&quot; value=&quot;295&quot;/&gt;&lt;/object&gt;&lt;object type=&quot;3&quot; unique_id=&quot;20201&quot;&gt;&lt;property id=&quot;20148&quot; value=&quot;5&quot;/&gt;&lt;property id=&quot;20300&quot; value=&quot;幻灯片 3 - &amp;quot;模板的使用&amp;quot;&quot;/&gt;&lt;property id=&quot;20307&quot; value=&quot;300&quot;/&gt;&lt;/object&gt;&lt;object type=&quot;3&quot; unique_id=&quot;20202&quot;&gt;&lt;property id=&quot;20148&quot; value=&quot;5&quot;/&gt;&lt;property id=&quot;20300&quot; value=&quot;幻灯片 12&quot;/&gt;&lt;property id=&quot;20307&quot; value=&quot;297&quot;/&gt;&lt;/object&gt;&lt;object type=&quot;3&quot; unique_id=&quot;20203&quot;&gt;&lt;property id=&quot;20148&quot; value=&quot;5&quot;/&gt;&lt;property id=&quot;20300&quot; value=&quot;幻灯片 29&quot;/&gt;&lt;property id=&quot;20307&quot; value=&quot;296&quot;/&gt;&lt;/object&gt;&lt;object type=&quot;3&quot; unique_id=&quot;20204&quot;&gt;&lt;property id=&quot;20148&quot; value=&quot;5&quot;/&gt;&lt;property id=&quot;20300&quot; value=&quot;幻灯片 30&quot;/&gt;&lt;property id=&quot;20307&quot; value=&quot;299&quot;/&gt;&lt;/object&gt;&lt;object type=&quot;3&quot; unique_id=&quot;24850&quot;&gt;&lt;property id=&quot;20148&quot; value=&quot;5&quot;/&gt;&lt;property id=&quot;20300&quot; value=&quot;幻灯片 28&quot;/&gt;&lt;property id=&quot;20307&quot; value=&quot;301&quot;/&gt;&lt;/object&gt;&lt;/object&gt;&lt;object type=&quot;8&quot; unique_id=&quot;18363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主题">
  <a:themeElements>
    <a:clrScheme name="自定义 2">
      <a:dk1>
        <a:srgbClr val="000000"/>
      </a:dk1>
      <a:lt1>
        <a:srgbClr val="FFFFFF"/>
      </a:lt1>
      <a:dk2>
        <a:srgbClr val="FF9933"/>
      </a:dk2>
      <a:lt2>
        <a:srgbClr val="DCDCDC"/>
      </a:lt2>
      <a:accent1>
        <a:srgbClr val="0066CC"/>
      </a:accent1>
      <a:accent2>
        <a:srgbClr val="003366"/>
      </a:accent2>
      <a:accent3>
        <a:srgbClr val="FFFFFF"/>
      </a:accent3>
      <a:accent4>
        <a:srgbClr val="000000"/>
      </a:accent4>
      <a:accent5>
        <a:srgbClr val="AAB8E2"/>
      </a:accent5>
      <a:accent6>
        <a:srgbClr val="002D5C"/>
      </a:accent6>
      <a:hlink>
        <a:srgbClr val="0000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E73B05"/>
        </a:dk2>
        <a:lt2>
          <a:srgbClr val="DCDCDC"/>
        </a:lt2>
        <a:accent1>
          <a:srgbClr val="B40000"/>
        </a:accent1>
        <a:accent2>
          <a:srgbClr val="1A63BC"/>
        </a:accent2>
        <a:accent3>
          <a:srgbClr val="FFFFFF"/>
        </a:accent3>
        <a:accent4>
          <a:srgbClr val="000000"/>
        </a:accent4>
        <a:accent5>
          <a:srgbClr val="D6AAAA"/>
        </a:accent5>
        <a:accent6>
          <a:srgbClr val="1659AA"/>
        </a:accent6>
        <a:hlink>
          <a:srgbClr val="47721C"/>
        </a:hlink>
        <a:folHlink>
          <a:srgbClr val="E283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E8AC04"/>
        </a:dk2>
        <a:lt2>
          <a:srgbClr val="DCDCDC"/>
        </a:lt2>
        <a:accent1>
          <a:srgbClr val="053275"/>
        </a:accent1>
        <a:accent2>
          <a:srgbClr val="1759A9"/>
        </a:accent2>
        <a:accent3>
          <a:srgbClr val="FFFFFF"/>
        </a:accent3>
        <a:accent4>
          <a:srgbClr val="000000"/>
        </a:accent4>
        <a:accent5>
          <a:srgbClr val="AAADBD"/>
        </a:accent5>
        <a:accent6>
          <a:srgbClr val="145099"/>
        </a:accent6>
        <a:hlink>
          <a:srgbClr val="0077DA"/>
        </a:hlink>
        <a:folHlink>
          <a:srgbClr val="53A9F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1">
        <a:dk1>
          <a:srgbClr val="000000"/>
        </a:dk1>
        <a:lt1>
          <a:srgbClr val="FFFFFF"/>
        </a:lt1>
        <a:dk2>
          <a:srgbClr val="FF9933"/>
        </a:dk2>
        <a:lt2>
          <a:srgbClr val="DCDCDC"/>
        </a:lt2>
        <a:accent1>
          <a:srgbClr val="0066CC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002D5C"/>
        </a:accent6>
        <a:hlink>
          <a:srgbClr val="0099FF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6022</TotalTime>
  <Words>2499</Words>
  <Application>Microsoft Office PowerPoint</Application>
  <PresentationFormat>全屏显示(4:3)</PresentationFormat>
  <Paragraphs>381</Paragraphs>
  <Slides>33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6" baseType="lpstr">
      <vt:lpstr>Courier</vt:lpstr>
      <vt:lpstr>Monotype Sorts</vt:lpstr>
      <vt:lpstr>方正姚体</vt:lpstr>
      <vt:lpstr>黑体</vt:lpstr>
      <vt:lpstr>华文细黑</vt:lpstr>
      <vt:lpstr>楷体</vt:lpstr>
      <vt:lpstr>隶书</vt:lpstr>
      <vt:lpstr>宋体</vt:lpstr>
      <vt:lpstr>Arial</vt:lpstr>
      <vt:lpstr>Calibri</vt:lpstr>
      <vt:lpstr>Tahoma</vt:lpstr>
      <vt:lpstr>Wingdings</vt:lpstr>
      <vt:lpstr>Office 主题</vt:lpstr>
      <vt:lpstr>PowerPoint 演示文稿</vt:lpstr>
      <vt:lpstr>内容回顾</vt:lpstr>
      <vt:lpstr>网络设备的维护与调试</vt:lpstr>
      <vt:lpstr>PowerPoint 演示文稿</vt:lpstr>
      <vt:lpstr>网络设备的文件系统</vt:lpstr>
      <vt:lpstr>网络设备的存储方式</vt:lpstr>
      <vt:lpstr>文件系统的操作</vt:lpstr>
      <vt:lpstr>配置文件介绍</vt:lpstr>
      <vt:lpstr>1、配置文件的管理</vt:lpstr>
      <vt:lpstr>配置文件的显示与维护</vt:lpstr>
      <vt:lpstr>用FTP传输文件的工作方式</vt:lpstr>
      <vt:lpstr>配置设备的FTP服务</vt:lpstr>
      <vt:lpstr>FTP操作示例</vt:lpstr>
      <vt:lpstr>用TFTP传输文件的工作方式</vt:lpstr>
      <vt:lpstr>在设备上使用TFTP服务</vt:lpstr>
      <vt:lpstr>TFTP操作示例</vt:lpstr>
      <vt:lpstr>网络设备软件维护的一般性方法</vt:lpstr>
      <vt:lpstr>指定下次启动加载的应用程序文件</vt:lpstr>
      <vt:lpstr>重启设备</vt:lpstr>
      <vt:lpstr>网络设备的一般引导过程</vt:lpstr>
      <vt:lpstr>路由器系统引导过程示例</vt:lpstr>
      <vt:lpstr>PowerPoint 演示文稿</vt:lpstr>
      <vt:lpstr>1、ping的实现原理</vt:lpstr>
      <vt:lpstr>ping命令的输出</vt:lpstr>
      <vt:lpstr>使用ping命令</vt:lpstr>
      <vt:lpstr>2、tracert的实现原理</vt:lpstr>
      <vt:lpstr>tracert命令的输出</vt:lpstr>
      <vt:lpstr>使用tracert命令</vt:lpstr>
      <vt:lpstr>3、系统调试介绍</vt:lpstr>
      <vt:lpstr>系统调试的操作</vt:lpstr>
      <vt:lpstr>调试信息输出的例子</vt:lpstr>
      <vt:lpstr>内容小结</vt:lpstr>
      <vt:lpstr>PowerPoint 演示文稿</vt:lpstr>
    </vt:vector>
  </TitlesOfParts>
  <Company>www.ruideppt.net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锐得PPT模板</dc:title>
  <dc:creator>北京锐得PPT</dc:creator>
  <cp:lastModifiedBy>王 洁</cp:lastModifiedBy>
  <cp:revision>733</cp:revision>
  <dcterms:modified xsi:type="dcterms:W3CDTF">2022-09-15T01:23:29Z</dcterms:modified>
</cp:coreProperties>
</file>