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540" r:id="rId3"/>
    <p:sldId id="614" r:id="rId4"/>
    <p:sldId id="280" r:id="rId5"/>
    <p:sldId id="792" r:id="rId6"/>
    <p:sldId id="271" r:id="rId7"/>
    <p:sldId id="778" r:id="rId8"/>
    <p:sldId id="305" r:id="rId9"/>
    <p:sldId id="780" r:id="rId10"/>
    <p:sldId id="781" r:id="rId11"/>
    <p:sldId id="782" r:id="rId12"/>
    <p:sldId id="783" r:id="rId13"/>
    <p:sldId id="784" r:id="rId14"/>
    <p:sldId id="786" r:id="rId15"/>
    <p:sldId id="787" r:id="rId16"/>
    <p:sldId id="313" r:id="rId17"/>
    <p:sldId id="314" r:id="rId18"/>
    <p:sldId id="317" r:id="rId19"/>
    <p:sldId id="318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2" r:id="rId30"/>
    <p:sldId id="358" r:id="rId31"/>
    <p:sldId id="357" r:id="rId32"/>
    <p:sldId id="795" r:id="rId33"/>
    <p:sldId id="793" r:id="rId34"/>
    <p:sldId id="289" r:id="rId35"/>
    <p:sldId id="292" r:id="rId36"/>
    <p:sldId id="290" r:id="rId37"/>
    <p:sldId id="295" r:id="rId38"/>
    <p:sldId id="296" r:id="rId39"/>
    <p:sldId id="297" r:id="rId40"/>
    <p:sldId id="298" r:id="rId41"/>
    <p:sldId id="300" r:id="rId42"/>
    <p:sldId id="299" r:id="rId43"/>
    <p:sldId id="794" r:id="rId44"/>
    <p:sldId id="764" r:id="rId45"/>
    <p:sldId id="613" r:id="rId46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6" autoAdjust="0"/>
    <p:restoredTop sz="95837" autoAdjust="0"/>
  </p:normalViewPr>
  <p:slideViewPr>
    <p:cSldViewPr>
      <p:cViewPr varScale="1">
        <p:scale>
          <a:sx n="95" d="100"/>
          <a:sy n="95" d="100"/>
        </p:scale>
        <p:origin x="70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2022/11/20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53BAE6-51A5-440F-B0A6-6E6DBCB7384A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483538-82A3-4A00-ABAA-35E3C293318C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EB5EA1-AC26-48A2-B463-072BDCA8B3AE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D09D5A-58B0-4F96-A4E7-FA22E0B4E1D6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ABC  CD   B  A  ABC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52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1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8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B86F0E0-D984-4583-BC02-80568C56D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D90E4-3831-4E50-87B0-61FD260A1A64}" type="slidenum">
              <a:rPr lang="zh-CN" altLang="en-US"/>
              <a:pPr eaLnBrk="1" hangingPunct="1"/>
              <a:t>30</a:t>
            </a:fld>
            <a:endParaRPr lang="en-US" altLang="zh-CN"/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C929A8C6-C34F-43F5-9D95-B804F17DB8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C40917D-E48C-49F8-8588-2EA7A9E475B5}" type="slidenum">
              <a:rPr lang="en-US" altLang="zh-CN" sz="1200"/>
              <a:pPr algn="r" eaLnBrk="1" hangingPunct="1"/>
              <a:t>30</a:t>
            </a:fld>
            <a:endParaRPr lang="en-US" altLang="zh-CN" sz="12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DC3B10C-0119-490A-B17F-2FA6B32DE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157B22A-4A14-4B57-8F9C-BD0BBDE8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2D7E17-B8A4-4532-8E84-CA771855CD19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5D10F6-A321-4CB5-9CAF-DE82220D6F8F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D5CE8F-E1DF-467A-8249-8B9D46588321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62F4FF-D3CA-4520-ACB0-B0BAE320AE0F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739242-3219-4D0C-9DB8-4ADA398602F1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00113" y="1196975"/>
            <a:ext cx="3595687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595688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00113" y="3649663"/>
            <a:ext cx="3595687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49663"/>
            <a:ext cx="3595688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4446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196975"/>
            <a:ext cx="7343775" cy="475456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606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29" r:id="rId15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emf"/><Relationship Id="rId3" Type="http://schemas.openxmlformats.org/officeDocument/2006/relationships/image" Target="../media/image20.emf"/><Relationship Id="rId21" Type="http://schemas.openxmlformats.org/officeDocument/2006/relationships/image" Target="../media/image38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19" Type="http://schemas.openxmlformats.org/officeDocument/2006/relationships/image" Target="../media/image36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4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1BA0E6-992A-42BC-A6D9-D03F3E874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标准以太网的实现模型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3035D437-BC04-4EE5-A137-35CFCEFF9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66032"/>
            <a:ext cx="7391400" cy="42386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标准以太网的物理层：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物理信令子层（</a:t>
            </a:r>
            <a:r>
              <a:rPr lang="en-US" altLang="zh-CN" sz="2000" dirty="0">
                <a:solidFill>
                  <a:srgbClr val="000000"/>
                </a:solidFill>
              </a:rPr>
              <a:t>PLS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实现</a:t>
            </a:r>
            <a:r>
              <a:rPr lang="en-US" altLang="zh-CN" sz="2000" dirty="0">
                <a:solidFill>
                  <a:srgbClr val="000000"/>
                </a:solidFill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</a:rPr>
              <a:t>子层与</a:t>
            </a:r>
            <a:r>
              <a:rPr lang="en-US" altLang="zh-CN" sz="2000" dirty="0">
                <a:solidFill>
                  <a:srgbClr val="000000"/>
                </a:solidFill>
              </a:rPr>
              <a:t>PMA</a:t>
            </a:r>
            <a:r>
              <a:rPr lang="zh-CN" altLang="en-US" sz="2000" dirty="0">
                <a:solidFill>
                  <a:srgbClr val="000000"/>
                </a:solidFill>
              </a:rPr>
              <a:t>子层之间的数据转换和传输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物理介质附属子层（</a:t>
            </a:r>
            <a:r>
              <a:rPr lang="en-US" altLang="zh-CN" sz="2000" dirty="0">
                <a:solidFill>
                  <a:srgbClr val="000000"/>
                </a:solidFill>
              </a:rPr>
              <a:t>PMA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实现数据在物理介质上的传输转化，同时完成介质冲突检测等功能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附属单元接口（</a:t>
            </a:r>
            <a:r>
              <a:rPr lang="en-US" altLang="zh-CN" sz="2000" dirty="0">
                <a:solidFill>
                  <a:srgbClr val="000000"/>
                </a:solidFill>
              </a:rPr>
              <a:t>AUI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统一数据输入输出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实现物理介质非相关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介质相关接口（</a:t>
            </a:r>
            <a:r>
              <a:rPr lang="en-US" altLang="zh-CN" sz="2000" dirty="0">
                <a:solidFill>
                  <a:srgbClr val="000000"/>
                </a:solidFill>
              </a:rPr>
              <a:t>MDI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提供与传输介质相连的接口</a:t>
            </a:r>
          </a:p>
        </p:txBody>
      </p:sp>
      <p:pic>
        <p:nvPicPr>
          <p:cNvPr id="14340" name="Picture 8" descr="10Base-5">
            <a:extLst>
              <a:ext uri="{FF2B5EF4-FFF2-40B4-BE49-F238E27FC236}">
                <a16:creationId xmlns:a16="http://schemas.microsoft.com/office/drawing/2014/main" id="{5A9F139B-93B9-42A8-93F8-CAEC610F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4036144"/>
            <a:ext cx="46799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1B0209-A946-4647-84CD-6BEA487C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528" y="107184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802.3  </a:t>
            </a:r>
            <a:r>
              <a:rPr lang="zh-CN" altLang="en-US">
                <a:solidFill>
                  <a:srgbClr val="C00000"/>
                </a:solidFill>
              </a:rPr>
              <a:t>帧</a:t>
            </a:r>
          </a:p>
        </p:txBody>
      </p:sp>
      <p:grpSp>
        <p:nvGrpSpPr>
          <p:cNvPr id="15363" name="Group 4">
            <a:extLst>
              <a:ext uri="{FF2B5EF4-FFF2-40B4-BE49-F238E27FC236}">
                <a16:creationId xmlns:a16="http://schemas.microsoft.com/office/drawing/2014/main" id="{E014A5A9-CE76-47B8-ADA9-43236C1B7546}"/>
              </a:ext>
            </a:extLst>
          </p:cNvPr>
          <p:cNvGrpSpPr>
            <a:grpSpLocks/>
          </p:cNvGrpSpPr>
          <p:nvPr/>
        </p:nvGrpSpPr>
        <p:grpSpPr bwMode="auto">
          <a:xfrm>
            <a:off x="626494" y="1707896"/>
            <a:ext cx="7869560" cy="2016125"/>
            <a:chOff x="612" y="618"/>
            <a:chExt cx="4717" cy="1270"/>
          </a:xfrm>
        </p:grpSpPr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B766157-2962-4F1E-B92A-8D0E1039D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618"/>
              <a:ext cx="0" cy="665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C6F90ACB-CE32-4B93-A55A-AEEEBD27C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618"/>
              <a:ext cx="0" cy="665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Text Box 7">
              <a:extLst>
                <a:ext uri="{FF2B5EF4-FFF2-40B4-BE49-F238E27FC236}">
                  <a16:creationId xmlns:a16="http://schemas.microsoft.com/office/drawing/2014/main" id="{D3E73D8D-3540-4F2F-94CF-B2E18A6A1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1041"/>
              <a:ext cx="20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7</a:t>
              </a:r>
              <a:endParaRPr lang="en-US" altLang="zh-CN"/>
            </a:p>
          </p:txBody>
        </p:sp>
        <p:sp>
          <p:nvSpPr>
            <p:cNvPr id="15368" name="Text Box 8">
              <a:extLst>
                <a:ext uri="{FF2B5EF4-FFF2-40B4-BE49-F238E27FC236}">
                  <a16:creationId xmlns:a16="http://schemas.microsoft.com/office/drawing/2014/main" id="{50FEEC38-B7A1-4F93-BB63-84CC4C3A4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1042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1</a:t>
              </a:r>
              <a:endParaRPr lang="en-US" altLang="zh-CN"/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1A2B50FB-4BC1-43F9-BA6C-09CA1D354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1042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6</a:t>
              </a:r>
              <a:endParaRPr lang="en-US" altLang="zh-CN"/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774C8D68-E3A9-499B-AD18-98FD4779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1042"/>
              <a:ext cx="27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6</a:t>
              </a:r>
              <a:endParaRPr lang="en-US" altLang="zh-CN"/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395522FB-59C4-45D9-AC59-D85B53B0D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042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2</a:t>
              </a:r>
              <a:endParaRPr lang="en-US" altLang="zh-CN"/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39CA4455-CA0C-483F-B54B-215BEF1D9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37"/>
              <a:ext cx="44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2 or 3</a:t>
              </a:r>
              <a:endParaRPr lang="en-US" altLang="zh-CN"/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70760288-FCE8-4EEC-85B6-BA05BD9ED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1042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4</a:t>
              </a:r>
              <a:endParaRPr lang="en-US" altLang="zh-CN"/>
            </a:p>
          </p:txBody>
        </p:sp>
        <p:sp>
          <p:nvSpPr>
            <p:cNvPr id="15374" name="Line 14">
              <a:extLst>
                <a:ext uri="{FF2B5EF4-FFF2-40B4-BE49-F238E27FC236}">
                  <a16:creationId xmlns:a16="http://schemas.microsoft.com/office/drawing/2014/main" id="{BA6B88DD-58B1-4E37-B3B5-11AD803C7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888"/>
              <a:ext cx="440" cy="0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>
              <a:extLst>
                <a:ext uri="{FF2B5EF4-FFF2-40B4-BE49-F238E27FC236}">
                  <a16:creationId xmlns:a16="http://schemas.microsoft.com/office/drawing/2014/main" id="{813C76DA-F683-4EA7-8695-8C29CA415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888"/>
              <a:ext cx="430" cy="0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>
              <a:extLst>
                <a:ext uri="{FF2B5EF4-FFF2-40B4-BE49-F238E27FC236}">
                  <a16:creationId xmlns:a16="http://schemas.microsoft.com/office/drawing/2014/main" id="{C8236B5F-015A-485B-BA02-E03DA365E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828"/>
              <a:ext cx="440" cy="0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>
              <a:extLst>
                <a:ext uri="{FF2B5EF4-FFF2-40B4-BE49-F238E27FC236}">
                  <a16:creationId xmlns:a16="http://schemas.microsoft.com/office/drawing/2014/main" id="{3D302EC3-1A8A-4402-BAA0-7669642FC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817"/>
              <a:ext cx="429" cy="0"/>
            </a:xfrm>
            <a:prstGeom prst="line">
              <a:avLst/>
            </a:prstGeom>
            <a:noFill/>
            <a:ln w="1848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BDEBD847-5A3A-4898-9F92-7EF8B60E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732"/>
              <a:ext cx="1644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en-US" altLang="zh-CN" sz="1900">
                  <a:cs typeface="Arial" panose="020B0604020202020204" pitchFamily="34" charset="0"/>
                </a:rPr>
                <a:t>64</a:t>
              </a:r>
              <a:r>
                <a:rPr lang="zh-CN" altLang="en-US" sz="1900">
                  <a:cs typeface="Arial" panose="020B0604020202020204" pitchFamily="34" charset="0"/>
                </a:rPr>
                <a:t>到</a:t>
              </a:r>
              <a:r>
                <a:rPr lang="en-US" altLang="zh-CN" sz="1900">
                  <a:cs typeface="Arial" panose="020B0604020202020204" pitchFamily="34" charset="0"/>
                </a:rPr>
                <a:t>1518</a:t>
              </a:r>
              <a:r>
                <a:rPr lang="zh-CN" altLang="en-US" sz="1900">
                  <a:cs typeface="Arial" panose="020B0604020202020204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69BF37-55BD-4597-8A37-9B85C446F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56"/>
              <a:ext cx="6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/>
                <a:buNone/>
              </a:pPr>
              <a:r>
                <a:rPr lang="zh-CN" altLang="en-US" sz="1900">
                  <a:cs typeface="Arial" panose="020B0604020202020204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15380" name="Rectangle 20">
              <a:extLst>
                <a:ext uri="{FF2B5EF4-FFF2-40B4-BE49-F238E27FC236}">
                  <a16:creationId xmlns:a16="http://schemas.microsoft.com/office/drawing/2014/main" id="{B48AF847-A457-4146-A984-DFB98E66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08"/>
              <a:ext cx="453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CRC</a:t>
              </a:r>
            </a:p>
          </p:txBody>
        </p:sp>
        <p:sp>
          <p:nvSpPr>
            <p:cNvPr id="15381" name="Rectangle 21">
              <a:extLst>
                <a:ext uri="{FF2B5EF4-FFF2-40B4-BE49-F238E27FC236}">
                  <a16:creationId xmlns:a16="http://schemas.microsoft.com/office/drawing/2014/main" id="{0E9C8F28-3FBC-4FD6-BD5E-C2460D5D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208"/>
              <a:ext cx="499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PAD</a:t>
              </a:r>
            </a:p>
          </p:txBody>
        </p:sp>
        <p:sp>
          <p:nvSpPr>
            <p:cNvPr id="15382" name="Rectangle 22">
              <a:extLst>
                <a:ext uri="{FF2B5EF4-FFF2-40B4-BE49-F238E27FC236}">
                  <a16:creationId xmlns:a16="http://schemas.microsoft.com/office/drawing/2014/main" id="{E9B0B642-28AE-4C58-9B1C-64743C6C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208"/>
              <a:ext cx="544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DATA</a:t>
              </a:r>
            </a:p>
          </p:txBody>
        </p:sp>
        <p:sp>
          <p:nvSpPr>
            <p:cNvPr id="15383" name="Rectangle 23">
              <a:extLst>
                <a:ext uri="{FF2B5EF4-FFF2-40B4-BE49-F238E27FC236}">
                  <a16:creationId xmlns:a16="http://schemas.microsoft.com/office/drawing/2014/main" id="{849C009C-FB01-402E-8B27-8D7E99D23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207"/>
              <a:ext cx="1134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LLC </a:t>
              </a:r>
              <a:r>
                <a:rPr lang="zh-CN" altLang="en-US" sz="2000">
                  <a:ea typeface="华文细黑" panose="02010600040101010101" pitchFamily="2" charset="-122"/>
                </a:rPr>
                <a:t>控制信息</a:t>
              </a:r>
            </a:p>
          </p:txBody>
        </p:sp>
        <p:sp>
          <p:nvSpPr>
            <p:cNvPr id="15384" name="Rectangle 24">
              <a:extLst>
                <a:ext uri="{FF2B5EF4-FFF2-40B4-BE49-F238E27FC236}">
                  <a16:creationId xmlns:a16="http://schemas.microsoft.com/office/drawing/2014/main" id="{663F22E5-5C9B-4FC1-9269-FFDEF9F70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208"/>
              <a:ext cx="409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LEN</a:t>
              </a:r>
            </a:p>
          </p:txBody>
        </p:sp>
        <p:sp>
          <p:nvSpPr>
            <p:cNvPr id="15385" name="Rectangle 25">
              <a:extLst>
                <a:ext uri="{FF2B5EF4-FFF2-40B4-BE49-F238E27FC236}">
                  <a16:creationId xmlns:a16="http://schemas.microsoft.com/office/drawing/2014/main" id="{496697E1-81CB-4F35-91E6-A9BD1423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208"/>
              <a:ext cx="317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SA</a:t>
              </a:r>
            </a:p>
          </p:txBody>
        </p:sp>
        <p:sp>
          <p:nvSpPr>
            <p:cNvPr id="15386" name="Rectangle 26">
              <a:extLst>
                <a:ext uri="{FF2B5EF4-FFF2-40B4-BE49-F238E27FC236}">
                  <a16:creationId xmlns:a16="http://schemas.microsoft.com/office/drawing/2014/main" id="{FC0F6D6C-CC71-4960-8B8C-959955B77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1208"/>
              <a:ext cx="362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DA</a:t>
              </a:r>
            </a:p>
          </p:txBody>
        </p:sp>
        <p:sp>
          <p:nvSpPr>
            <p:cNvPr id="15387" name="Rectangle 27">
              <a:extLst>
                <a:ext uri="{FF2B5EF4-FFF2-40B4-BE49-F238E27FC236}">
                  <a16:creationId xmlns:a16="http://schemas.microsoft.com/office/drawing/2014/main" id="{C345D4BD-7DF5-4022-B72C-9439A9B9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1208"/>
              <a:ext cx="47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SFD</a:t>
              </a:r>
            </a:p>
          </p:txBody>
        </p:sp>
        <p:sp>
          <p:nvSpPr>
            <p:cNvPr id="15388" name="Rectangle 28">
              <a:extLst>
                <a:ext uri="{FF2B5EF4-FFF2-40B4-BE49-F238E27FC236}">
                  <a16:creationId xmlns:a16="http://schemas.microsoft.com/office/drawing/2014/main" id="{EBBB119B-4E3D-4EA8-8937-26F35B302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208"/>
              <a:ext cx="47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2500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华文细黑" panose="02010600040101010101" pitchFamily="2" charset="-122"/>
                </a:rPr>
                <a:t>PRE</a:t>
              </a:r>
            </a:p>
          </p:txBody>
        </p:sp>
        <p:sp>
          <p:nvSpPr>
            <p:cNvPr id="15389" name="Line 29">
              <a:extLst>
                <a:ext uri="{FF2B5EF4-FFF2-40B4-BE49-F238E27FC236}">
                  <a16:creationId xmlns:a16="http://schemas.microsoft.com/office/drawing/2014/main" id="{62E7426C-0CBD-47DA-AECB-074A86AF7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208"/>
              <a:ext cx="43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30">
              <a:extLst>
                <a:ext uri="{FF2B5EF4-FFF2-40B4-BE49-F238E27FC236}">
                  <a16:creationId xmlns:a16="http://schemas.microsoft.com/office/drawing/2014/main" id="{A7CA7473-F96B-4BE4-B6DC-FA2EA52E4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749"/>
              <a:ext cx="43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31">
              <a:extLst>
                <a:ext uri="{FF2B5EF4-FFF2-40B4-BE49-F238E27FC236}">
                  <a16:creationId xmlns:a16="http://schemas.microsoft.com/office/drawing/2014/main" id="{06787228-DFF7-43AD-A23D-D2B0F8597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208"/>
              <a:ext cx="0" cy="5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32">
              <a:extLst>
                <a:ext uri="{FF2B5EF4-FFF2-40B4-BE49-F238E27FC236}">
                  <a16:creationId xmlns:a16="http://schemas.microsoft.com/office/drawing/2014/main" id="{B52A5C51-514A-4E1D-A6C4-A15D00A75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3">
              <a:extLst>
                <a:ext uri="{FF2B5EF4-FFF2-40B4-BE49-F238E27FC236}">
                  <a16:creationId xmlns:a16="http://schemas.microsoft.com/office/drawing/2014/main" id="{D6AEC116-E7D0-43AA-9445-DA6806DE3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4">
              <a:extLst>
                <a:ext uri="{FF2B5EF4-FFF2-40B4-BE49-F238E27FC236}">
                  <a16:creationId xmlns:a16="http://schemas.microsoft.com/office/drawing/2014/main" id="{98DDE932-7797-42C1-B1F1-4F34479BA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5">
              <a:extLst>
                <a:ext uri="{FF2B5EF4-FFF2-40B4-BE49-F238E27FC236}">
                  <a16:creationId xmlns:a16="http://schemas.microsoft.com/office/drawing/2014/main" id="{A2E8D11B-FDE6-42C3-BF51-4A54468C9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6">
              <a:extLst>
                <a:ext uri="{FF2B5EF4-FFF2-40B4-BE49-F238E27FC236}">
                  <a16:creationId xmlns:a16="http://schemas.microsoft.com/office/drawing/2014/main" id="{646B73B0-7430-4DBA-AD5A-64AC9859E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207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7">
              <a:extLst>
                <a:ext uri="{FF2B5EF4-FFF2-40B4-BE49-F238E27FC236}">
                  <a16:creationId xmlns:a16="http://schemas.microsoft.com/office/drawing/2014/main" id="{425B9B03-07B4-4D4A-A067-927C3DE63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8">
              <a:extLst>
                <a:ext uri="{FF2B5EF4-FFF2-40B4-BE49-F238E27FC236}">
                  <a16:creationId xmlns:a16="http://schemas.microsoft.com/office/drawing/2014/main" id="{4FC52B45-2228-4259-BE80-8724E9BC0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207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39">
              <a:extLst>
                <a:ext uri="{FF2B5EF4-FFF2-40B4-BE49-F238E27FC236}">
                  <a16:creationId xmlns:a16="http://schemas.microsoft.com/office/drawing/2014/main" id="{2001E805-2F1E-46F5-9844-369C52686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208"/>
              <a:ext cx="0" cy="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40">
              <a:extLst>
                <a:ext uri="{FF2B5EF4-FFF2-40B4-BE49-F238E27FC236}">
                  <a16:creationId xmlns:a16="http://schemas.microsoft.com/office/drawing/2014/main" id="{61D0F326-4F7B-419B-8227-5208D6A68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1208"/>
              <a:ext cx="0" cy="5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4" name="Rectangle 41">
            <a:extLst>
              <a:ext uri="{FF2B5EF4-FFF2-40B4-BE49-F238E27FC236}">
                <a16:creationId xmlns:a16="http://schemas.microsoft.com/office/drawing/2014/main" id="{D4C3F4D1-EB97-4D44-B45A-BC9937B6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86" y="3849465"/>
            <a:ext cx="799306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PRE: </a:t>
            </a:r>
            <a:r>
              <a:rPr lang="zh-CN" altLang="en-US" sz="2000" b="1" dirty="0">
                <a:ea typeface="华文细黑" panose="02010600040101010101" pitchFamily="2" charset="-122"/>
              </a:rPr>
              <a:t>先导字节</a:t>
            </a:r>
            <a:r>
              <a:rPr lang="en-US" altLang="zh-CN" sz="2000" b="1" dirty="0">
                <a:ea typeface="华文细黑" panose="02010600040101010101" pitchFamily="2" charset="-122"/>
              </a:rPr>
              <a:t>, 7</a:t>
            </a:r>
            <a:r>
              <a:rPr lang="zh-CN" altLang="en-US" sz="2000" b="1" dirty="0">
                <a:ea typeface="华文细黑" panose="02010600040101010101" pitchFamily="2" charset="-122"/>
              </a:rPr>
              <a:t>个</a:t>
            </a:r>
            <a:r>
              <a:rPr lang="en-US" altLang="zh-CN" sz="2000" b="1" dirty="0">
                <a:ea typeface="华文细黑" panose="02010600040101010101" pitchFamily="2" charset="-122"/>
              </a:rPr>
              <a:t>10101010 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SFD: </a:t>
            </a:r>
            <a:r>
              <a:rPr lang="zh-CN" altLang="en-US" sz="2000" b="1" dirty="0">
                <a:ea typeface="华文细黑" panose="02010600040101010101" pitchFamily="2" charset="-122"/>
              </a:rPr>
              <a:t>帧开始标志</a:t>
            </a:r>
            <a:r>
              <a:rPr lang="en-US" altLang="zh-CN" sz="2000" b="1" dirty="0">
                <a:ea typeface="华文细黑" panose="02010600040101010101" pitchFamily="2" charset="-122"/>
              </a:rPr>
              <a:t>,  10101011 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DA: </a:t>
            </a:r>
            <a:r>
              <a:rPr lang="zh-CN" altLang="en-US" sz="2000" b="1" dirty="0">
                <a:ea typeface="华文细黑" panose="02010600040101010101" pitchFamily="2" charset="-122"/>
              </a:rPr>
              <a:t>目的 </a:t>
            </a:r>
            <a:r>
              <a:rPr lang="en-US" altLang="zh-CN" sz="2000" b="1" dirty="0">
                <a:ea typeface="华文细黑" panose="02010600040101010101" pitchFamily="2" charset="-122"/>
              </a:rPr>
              <a:t>MAC</a:t>
            </a:r>
            <a:r>
              <a:rPr lang="zh-CN" altLang="en-US" sz="2000" b="1" dirty="0">
                <a:ea typeface="华文细黑" panose="02010600040101010101" pitchFamily="2" charset="-122"/>
              </a:rPr>
              <a:t>地址         </a:t>
            </a:r>
            <a:r>
              <a:rPr lang="en-US" altLang="zh-CN" sz="2000" b="1" dirty="0">
                <a:ea typeface="华文细黑" panose="02010600040101010101" pitchFamily="2" charset="-122"/>
              </a:rPr>
              <a:t>SA: </a:t>
            </a:r>
            <a:r>
              <a:rPr lang="zh-CN" altLang="en-US" sz="2000" b="1" dirty="0">
                <a:ea typeface="华文细黑" panose="02010600040101010101" pitchFamily="2" charset="-122"/>
              </a:rPr>
              <a:t>源</a:t>
            </a:r>
            <a:r>
              <a:rPr lang="en-US" altLang="zh-CN" sz="2000" b="1" dirty="0">
                <a:ea typeface="华文细黑" panose="02010600040101010101" pitchFamily="2" charset="-122"/>
              </a:rPr>
              <a:t>MAC</a:t>
            </a:r>
            <a:r>
              <a:rPr lang="zh-CN" altLang="en-US" sz="2000" b="1" dirty="0">
                <a:ea typeface="华文细黑" panose="02010600040101010101" pitchFamily="2" charset="-122"/>
              </a:rPr>
              <a:t>地址 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LEN: LLC</a:t>
            </a:r>
            <a:r>
              <a:rPr lang="zh-CN" altLang="en-US" sz="2000" b="1" dirty="0">
                <a:ea typeface="华文细黑" panose="02010600040101010101" pitchFamily="2" charset="-122"/>
              </a:rPr>
              <a:t>帧长度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DATA: </a:t>
            </a:r>
            <a:r>
              <a:rPr lang="zh-CN" altLang="en-US" sz="2000" b="1" dirty="0">
                <a:ea typeface="华文细黑" panose="02010600040101010101" pitchFamily="2" charset="-122"/>
              </a:rPr>
              <a:t>数据字段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PAD: </a:t>
            </a:r>
            <a:r>
              <a:rPr lang="zh-CN" altLang="en-US" sz="2000" b="1" dirty="0">
                <a:ea typeface="华文细黑" panose="02010600040101010101" pitchFamily="2" charset="-122"/>
              </a:rPr>
              <a:t>填充字段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华文细黑" panose="02010600040101010101" pitchFamily="2" charset="-122"/>
              </a:rPr>
              <a:t>CRC: </a:t>
            </a:r>
            <a:r>
              <a:rPr lang="zh-CN" altLang="en-US" sz="2000" b="1" dirty="0">
                <a:ea typeface="华文细黑" panose="02010600040101010101" pitchFamily="2" charset="-122"/>
              </a:rPr>
              <a:t>校验字段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F838233-77AD-40AD-9554-213DD6ED3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MAC地址</a:t>
            </a:r>
            <a:endParaRPr lang="zh-CN" altLang="en-US"/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D65A2988-8465-4B3D-9CC6-9A33943BE003}"/>
              </a:ext>
            </a:extLst>
          </p:cNvPr>
          <p:cNvGrpSpPr>
            <a:grpSpLocks/>
          </p:cNvGrpSpPr>
          <p:nvPr/>
        </p:nvGrpSpPr>
        <p:grpSpPr bwMode="auto">
          <a:xfrm>
            <a:off x="922186" y="1828863"/>
            <a:ext cx="7348537" cy="4175125"/>
            <a:chOff x="587" y="686"/>
            <a:chExt cx="4629" cy="2630"/>
          </a:xfrm>
        </p:grpSpPr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F27D4173-F643-4ED2-B026-7C062816C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729"/>
              <a:ext cx="2268" cy="793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0" name="Line 10">
              <a:extLst>
                <a:ext uri="{FF2B5EF4-FFF2-40B4-BE49-F238E27FC236}">
                  <a16:creationId xmlns:a16="http://schemas.microsoft.com/office/drawing/2014/main" id="{1A4D6198-2572-49B3-BDC7-6B8D9574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817"/>
              <a:ext cx="9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1" name="Line 11">
              <a:extLst>
                <a:ext uri="{FF2B5EF4-FFF2-40B4-BE49-F238E27FC236}">
                  <a16:creationId xmlns:a16="http://schemas.microsoft.com/office/drawing/2014/main" id="{2D2635A5-8F0A-4B1A-ACCD-DE6AA9A5D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817"/>
              <a:ext cx="9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2" name="Text Box 14">
              <a:extLst>
                <a:ext uri="{FF2B5EF4-FFF2-40B4-BE49-F238E27FC236}">
                  <a16:creationId xmlns:a16="http://schemas.microsoft.com/office/drawing/2014/main" id="{ED90AC5D-00F7-42B9-986C-9498DD32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230"/>
              <a:ext cx="1951" cy="25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/>
                <a:t>00 - E0 - FC - 01 - 23 - 45</a:t>
              </a:r>
            </a:p>
          </p:txBody>
        </p:sp>
        <p:sp>
          <p:nvSpPr>
            <p:cNvPr id="16393" name="Line 0">
              <a:extLst>
                <a:ext uri="{FF2B5EF4-FFF2-40B4-BE49-F238E27FC236}">
                  <a16:creationId xmlns:a16="http://schemas.microsoft.com/office/drawing/2014/main" id="{81D62FC6-0976-4BEB-B87D-71A57A2B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686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">
              <a:extLst>
                <a:ext uri="{FF2B5EF4-FFF2-40B4-BE49-F238E27FC236}">
                  <a16:creationId xmlns:a16="http://schemas.microsoft.com/office/drawing/2014/main" id="{3A85DA8F-FB74-4F8A-9168-9D7D07AB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686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2">
              <a:extLst>
                <a:ext uri="{FF2B5EF4-FFF2-40B4-BE49-F238E27FC236}">
                  <a16:creationId xmlns:a16="http://schemas.microsoft.com/office/drawing/2014/main" id="{B22970F7-652B-4E34-853E-800E35E61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686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Rectangle 4">
              <a:extLst>
                <a:ext uri="{FF2B5EF4-FFF2-40B4-BE49-F238E27FC236}">
                  <a16:creationId xmlns:a16="http://schemas.microsoft.com/office/drawing/2014/main" id="{EB55B88D-11AF-44B5-BFCE-ACF42E6B0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523"/>
              <a:ext cx="2268" cy="793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7" name="Text Box 5">
              <a:extLst>
                <a:ext uri="{FF2B5EF4-FFF2-40B4-BE49-F238E27FC236}">
                  <a16:creationId xmlns:a16="http://schemas.microsoft.com/office/drawing/2014/main" id="{89AA6898-6964-4BEA-A73B-CE4E4D703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001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华文细黑" panose="02010600040101010101" pitchFamily="2" charset="-122"/>
                </a:rPr>
                <a:t>操作系统</a:t>
              </a:r>
            </a:p>
          </p:txBody>
        </p:sp>
        <p:sp>
          <p:nvSpPr>
            <p:cNvPr id="16398" name="Text Box 6">
              <a:extLst>
                <a:ext uri="{FF2B5EF4-FFF2-40B4-BE49-F238E27FC236}">
                  <a16:creationId xmlns:a16="http://schemas.microsoft.com/office/drawing/2014/main" id="{546AD925-5DFC-4B68-B787-3AA888DA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749"/>
              <a:ext cx="10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华文细黑" panose="02010600040101010101" pitchFamily="2" charset="-122"/>
                </a:rPr>
                <a:t>网络接口卡</a:t>
              </a:r>
            </a:p>
          </p:txBody>
        </p:sp>
        <p:sp>
          <p:nvSpPr>
            <p:cNvPr id="16399" name="AutoShape 7">
              <a:extLst>
                <a:ext uri="{FF2B5EF4-FFF2-40B4-BE49-F238E27FC236}">
                  <a16:creationId xmlns:a16="http://schemas.microsoft.com/office/drawing/2014/main" id="{66F4D0D8-489A-4DD5-903D-68D217F06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38" y="1810"/>
              <a:ext cx="1587" cy="1426"/>
            </a:xfrm>
            <a:custGeom>
              <a:avLst/>
              <a:gdLst>
                <a:gd name="T0" fmla="*/ 802 w 21600"/>
                <a:gd name="T1" fmla="*/ 326 h 21600"/>
                <a:gd name="T2" fmla="*/ 500 w 21600"/>
                <a:gd name="T3" fmla="*/ 651 h 21600"/>
                <a:gd name="T4" fmla="*/ 197 w 21600"/>
                <a:gd name="T5" fmla="*/ 326 h 21600"/>
                <a:gd name="T6" fmla="*/ 5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070 w 21600"/>
                <a:gd name="T13" fmla="*/ 6074 h 21600"/>
                <a:gd name="T14" fmla="*/ 15530 w 21600"/>
                <a:gd name="T15" fmla="*/ 155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533" y="21600"/>
                  </a:lnTo>
                  <a:lnTo>
                    <a:pt x="1306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765E47">
                    <a:alpha val="10001"/>
                  </a:srgbClr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pic>
          <p:nvPicPr>
            <p:cNvPr id="16400" name="Picture 9" descr="computer">
              <a:extLst>
                <a:ext uri="{FF2B5EF4-FFF2-40B4-BE49-F238E27FC236}">
                  <a16:creationId xmlns:a16="http://schemas.microsoft.com/office/drawing/2014/main" id="{7AC2D562-50DE-4F5D-80F4-09C371725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" y="2250"/>
              <a:ext cx="572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Rectangle 11">
              <a:extLst>
                <a:ext uri="{FF2B5EF4-FFF2-40B4-BE49-F238E27FC236}">
                  <a16:creationId xmlns:a16="http://schemas.microsoft.com/office/drawing/2014/main" id="{B0F5FEF6-0FC4-4164-9E12-F5D28A41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018"/>
              <a:ext cx="442" cy="23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RAM</a:t>
              </a:r>
            </a:p>
          </p:txBody>
        </p:sp>
        <p:sp>
          <p:nvSpPr>
            <p:cNvPr id="16402" name="Text Box 13">
              <a:extLst>
                <a:ext uri="{FF2B5EF4-FFF2-40B4-BE49-F238E27FC236}">
                  <a16:creationId xmlns:a16="http://schemas.microsoft.com/office/drawing/2014/main" id="{4E442509-B441-428F-9664-0C23E6FA4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888"/>
              <a:ext cx="7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ea typeface="黑体" panose="02010609060101010101" pitchFamily="49" charset="-122"/>
                </a:rPr>
                <a:t>IP: 10.1.1.3</a:t>
              </a:r>
            </a:p>
          </p:txBody>
        </p:sp>
        <p:sp>
          <p:nvSpPr>
            <p:cNvPr id="16403" name="Rectangle 16">
              <a:extLst>
                <a:ext uri="{FF2B5EF4-FFF2-40B4-BE49-F238E27FC236}">
                  <a16:creationId xmlns:a16="http://schemas.microsoft.com/office/drawing/2014/main" id="{3A231130-9386-46D1-B06A-F85A684F6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766"/>
              <a:ext cx="458" cy="23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ROM</a:t>
              </a:r>
            </a:p>
          </p:txBody>
        </p:sp>
        <p:sp>
          <p:nvSpPr>
            <p:cNvPr id="16404" name="Text Box 4">
              <a:extLst>
                <a:ext uri="{FF2B5EF4-FFF2-40B4-BE49-F238E27FC236}">
                  <a16:creationId xmlns:a16="http://schemas.microsoft.com/office/drawing/2014/main" id="{34210B47-DDB6-4A5C-BFA9-B0D085E0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931"/>
              <a:ext cx="1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ea typeface="黑体" panose="02010609060101010101" pitchFamily="49" charset="-122"/>
                </a:rPr>
                <a:t>MAC: 00-E0-FC-01-23-45</a:t>
              </a:r>
            </a:p>
          </p:txBody>
        </p:sp>
        <p:sp>
          <p:nvSpPr>
            <p:cNvPr id="16405" name="Line 17">
              <a:extLst>
                <a:ext uri="{FF2B5EF4-FFF2-40B4-BE49-F238E27FC236}">
                  <a16:creationId xmlns:a16="http://schemas.microsoft.com/office/drawing/2014/main" id="{2000FC40-E2C1-49AF-9470-61F3F68D5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001"/>
              <a:ext cx="149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18">
              <a:extLst>
                <a:ext uri="{FF2B5EF4-FFF2-40B4-BE49-F238E27FC236}">
                  <a16:creationId xmlns:a16="http://schemas.microsoft.com/office/drawing/2014/main" id="{FDBCD03E-3413-49C8-A843-1CEA5B0B1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2" y="2863"/>
              <a:ext cx="1043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19">
              <a:extLst>
                <a:ext uri="{FF2B5EF4-FFF2-40B4-BE49-F238E27FC236}">
                  <a16:creationId xmlns:a16="http://schemas.microsoft.com/office/drawing/2014/main" id="{C920BD30-BC7D-4DE8-A14A-0E7C3546F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094"/>
              <a:ext cx="192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Rectangle 8">
              <a:extLst>
                <a:ext uri="{FF2B5EF4-FFF2-40B4-BE49-F238E27FC236}">
                  <a16:creationId xmlns:a16="http://schemas.microsoft.com/office/drawing/2014/main" id="{796DA53A-4B2E-4ECB-886B-06661A15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981"/>
              <a:ext cx="93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ea typeface="华文细黑" panose="02010600040101010101" pitchFamily="2" charset="-122"/>
                </a:rPr>
                <a:t>48</a:t>
              </a:r>
              <a:r>
                <a:rPr lang="zh-CN" altLang="en-US" sz="1600">
                  <a:ea typeface="华文细黑" panose="02010600040101010101" pitchFamily="2" charset="-122"/>
                </a:rPr>
                <a:t>位</a:t>
              </a:r>
              <a:r>
                <a:rPr lang="en-US" altLang="zh-CN" sz="1600">
                  <a:ea typeface="华文细黑" panose="02010600040101010101" pitchFamily="2" charset="-122"/>
                </a:rPr>
                <a:t>MAC</a:t>
              </a:r>
              <a:r>
                <a:rPr lang="zh-CN" altLang="en-US" sz="1600">
                  <a:ea typeface="华文细黑" panose="02010600040101010101" pitchFamily="2" charset="-122"/>
                </a:rPr>
                <a:t>地址</a:t>
              </a:r>
            </a:p>
          </p:txBody>
        </p:sp>
      </p:grp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D00C1C0-BCF2-4731-99FF-28002A43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" y="6165851"/>
            <a:ext cx="7921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华文细黑" panose="02010600040101010101" pitchFamily="2" charset="-122"/>
              </a:rPr>
              <a:t>MAC</a:t>
            </a:r>
            <a:r>
              <a:rPr lang="zh-CN" altLang="en-US" sz="2400" b="1" dirty="0">
                <a:ea typeface="华文细黑" panose="02010600040101010101" pitchFamily="2" charset="-122"/>
              </a:rPr>
              <a:t>地址为</a:t>
            </a:r>
            <a:r>
              <a:rPr lang="en-US" altLang="zh-CN" sz="2400" b="1" dirty="0">
                <a:ea typeface="华文细黑" panose="02010600040101010101" pitchFamily="2" charset="-122"/>
              </a:rPr>
              <a:t>48</a:t>
            </a:r>
            <a:r>
              <a:rPr lang="zh-CN" altLang="en-US" sz="2400" b="1" dirty="0">
                <a:ea typeface="华文细黑" panose="02010600040101010101" pitchFamily="2" charset="-122"/>
              </a:rPr>
              <a:t>位二进制数，常用</a:t>
            </a:r>
            <a:r>
              <a:rPr lang="en-US" altLang="zh-CN" sz="2400" b="1" dirty="0">
                <a:ea typeface="华文细黑" panose="02010600040101010101" pitchFamily="2" charset="-122"/>
              </a:rPr>
              <a:t>12</a:t>
            </a:r>
            <a:r>
              <a:rPr lang="zh-CN" altLang="en-US" sz="2400" b="1" dirty="0">
                <a:ea typeface="华文细黑" panose="02010600040101010101" pitchFamily="2" charset="-122"/>
              </a:rPr>
              <a:t>位</a:t>
            </a:r>
            <a:r>
              <a:rPr lang="en-US" altLang="zh-CN" sz="2400" b="1" dirty="0">
                <a:ea typeface="华文细黑" panose="02010600040101010101" pitchFamily="2" charset="-122"/>
              </a:rPr>
              <a:t>16</a:t>
            </a:r>
            <a:r>
              <a:rPr lang="zh-CN" altLang="en-US" sz="2400" b="1" dirty="0">
                <a:ea typeface="华文细黑" panose="02010600040101010101" pitchFamily="2" charset="-122"/>
              </a:rPr>
              <a:t>进制数表示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EC0138-2731-4E15-B457-32D4386D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90" y="936624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单播与广播</a:t>
            </a:r>
          </a:p>
        </p:txBody>
      </p:sp>
      <p:grpSp>
        <p:nvGrpSpPr>
          <p:cNvPr id="17411" name="Group 4">
            <a:extLst>
              <a:ext uri="{FF2B5EF4-FFF2-40B4-BE49-F238E27FC236}">
                <a16:creationId xmlns:a16="http://schemas.microsoft.com/office/drawing/2014/main" id="{81B0FB1F-407A-4EC7-8BFD-11DCC2FC47D3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367631"/>
            <a:ext cx="7956550" cy="4122737"/>
            <a:chOff x="204" y="527"/>
            <a:chExt cx="5012" cy="2597"/>
          </a:xfrm>
        </p:grpSpPr>
        <p:sp>
          <p:nvSpPr>
            <p:cNvPr id="17413" name="Line 0">
              <a:extLst>
                <a:ext uri="{FF2B5EF4-FFF2-40B4-BE49-F238E27FC236}">
                  <a16:creationId xmlns:a16="http://schemas.microsoft.com/office/drawing/2014/main" id="{2795537B-D7E9-4CB7-802E-482D636B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1094"/>
              <a:ext cx="20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Line 1">
              <a:extLst>
                <a:ext uri="{FF2B5EF4-FFF2-40B4-BE49-F238E27FC236}">
                  <a16:creationId xmlns:a16="http://schemas.microsoft.com/office/drawing/2014/main" id="{0D6177B1-B92C-4FF3-92B8-5ABC43940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3" y="842"/>
              <a:ext cx="1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Line 2">
              <a:extLst>
                <a:ext uri="{FF2B5EF4-FFF2-40B4-BE49-F238E27FC236}">
                  <a16:creationId xmlns:a16="http://schemas.microsoft.com/office/drawing/2014/main" id="{9136EEA5-16B2-4211-9B7F-C5A59A67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59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3">
              <a:extLst>
                <a:ext uri="{FF2B5EF4-FFF2-40B4-BE49-F238E27FC236}">
                  <a16:creationId xmlns:a16="http://schemas.microsoft.com/office/drawing/2014/main" id="{EED00A48-F6E7-451C-BFB9-E7787899F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3" y="1457"/>
              <a:ext cx="1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417" name="Picture 4" descr="computer">
              <a:extLst>
                <a:ext uri="{FF2B5EF4-FFF2-40B4-BE49-F238E27FC236}">
                  <a16:creationId xmlns:a16="http://schemas.microsoft.com/office/drawing/2014/main" id="{CD11A499-13C6-4142-83ED-6364D3C6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" y="589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5" descr="computer">
              <a:extLst>
                <a:ext uri="{FF2B5EF4-FFF2-40B4-BE49-F238E27FC236}">
                  <a16:creationId xmlns:a16="http://schemas.microsoft.com/office/drawing/2014/main" id="{F5E39E42-C0D3-4354-9B2E-5B9D35669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845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6" descr="computer">
              <a:extLst>
                <a:ext uri="{FF2B5EF4-FFF2-40B4-BE49-F238E27FC236}">
                  <a16:creationId xmlns:a16="http://schemas.microsoft.com/office/drawing/2014/main" id="{27E77DCE-661E-475B-B8A4-97236F0B9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" y="1205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Line 7">
              <a:extLst>
                <a:ext uri="{FF2B5EF4-FFF2-40B4-BE49-F238E27FC236}">
                  <a16:creationId xmlns:a16="http://schemas.microsoft.com/office/drawing/2014/main" id="{69D2C69D-4D5B-4F91-A9CA-76AD3DEC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569"/>
              <a:ext cx="0" cy="10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8">
              <a:extLst>
                <a:ext uri="{FF2B5EF4-FFF2-40B4-BE49-F238E27FC236}">
                  <a16:creationId xmlns:a16="http://schemas.microsoft.com/office/drawing/2014/main" id="{2CB4B8A7-BECF-4A0E-A664-824F39739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1340"/>
              <a:ext cx="862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9">
              <a:extLst>
                <a:ext uri="{FF2B5EF4-FFF2-40B4-BE49-F238E27FC236}">
                  <a16:creationId xmlns:a16="http://schemas.microsoft.com/office/drawing/2014/main" id="{6F604B94-4EC9-41E4-9677-066FAF0D2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004"/>
              <a:ext cx="179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0">
              <a:extLst>
                <a:ext uri="{FF2B5EF4-FFF2-40B4-BE49-F238E27FC236}">
                  <a16:creationId xmlns:a16="http://schemas.microsoft.com/office/drawing/2014/main" id="{3E37767F-745C-4C99-9D8D-153D1FD2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004"/>
              <a:ext cx="22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1">
              <a:extLst>
                <a:ext uri="{FF2B5EF4-FFF2-40B4-BE49-F238E27FC236}">
                  <a16:creationId xmlns:a16="http://schemas.microsoft.com/office/drawing/2014/main" id="{4061AB1E-0AD9-4653-812C-17ACAED1C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728"/>
              <a:ext cx="86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Text Box 12">
              <a:extLst>
                <a:ext uri="{FF2B5EF4-FFF2-40B4-BE49-F238E27FC236}">
                  <a16:creationId xmlns:a16="http://schemas.microsoft.com/office/drawing/2014/main" id="{42E0A44C-A581-471A-9905-DD8714D0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527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接收</a:t>
              </a:r>
            </a:p>
          </p:txBody>
        </p:sp>
        <p:sp>
          <p:nvSpPr>
            <p:cNvPr id="17426" name="Text Box 26">
              <a:extLst>
                <a:ext uri="{FF2B5EF4-FFF2-40B4-BE49-F238E27FC236}">
                  <a16:creationId xmlns:a16="http://schemas.microsoft.com/office/drawing/2014/main" id="{1A20CB68-2A0E-4465-84AA-68647D73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732"/>
              <a:ext cx="1405" cy="19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DMAC=00E0.FC01.2222</a:t>
              </a:r>
            </a:p>
          </p:txBody>
        </p:sp>
        <p:sp>
          <p:nvSpPr>
            <p:cNvPr id="17427" name="Text Box 27">
              <a:extLst>
                <a:ext uri="{FF2B5EF4-FFF2-40B4-BE49-F238E27FC236}">
                  <a16:creationId xmlns:a16="http://schemas.microsoft.com/office/drawing/2014/main" id="{2E8BCE8F-1A14-4EAD-8BC7-C46B925CE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185"/>
              <a:ext cx="6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不接收</a:t>
              </a:r>
            </a:p>
          </p:txBody>
        </p:sp>
        <p:sp>
          <p:nvSpPr>
            <p:cNvPr id="17428" name="Text Box 28">
              <a:extLst>
                <a:ext uri="{FF2B5EF4-FFF2-40B4-BE49-F238E27FC236}">
                  <a16:creationId xmlns:a16="http://schemas.microsoft.com/office/drawing/2014/main" id="{D18908DA-659C-4849-B582-9E5D36113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253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00E0.FC01.1111</a:t>
              </a:r>
            </a:p>
          </p:txBody>
        </p:sp>
        <p:sp>
          <p:nvSpPr>
            <p:cNvPr id="17429" name="Text Box 29">
              <a:extLst>
                <a:ext uri="{FF2B5EF4-FFF2-40B4-BE49-F238E27FC236}">
                  <a16:creationId xmlns:a16="http://schemas.microsoft.com/office/drawing/2014/main" id="{6819C1E7-84FB-4C93-BB21-EC54788C6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" y="936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00E0.FC01.2222</a:t>
              </a:r>
            </a:p>
          </p:txBody>
        </p:sp>
        <p:sp>
          <p:nvSpPr>
            <p:cNvPr id="17430" name="Text Box 30">
              <a:extLst>
                <a:ext uri="{FF2B5EF4-FFF2-40B4-BE49-F238E27FC236}">
                  <a16:creationId xmlns:a16="http://schemas.microsoft.com/office/drawing/2014/main" id="{9281680E-CE7A-4F43-8639-BC62D0DC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548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00E0.FC01.3333</a:t>
              </a:r>
            </a:p>
          </p:txBody>
        </p:sp>
        <p:sp>
          <p:nvSpPr>
            <p:cNvPr id="17431" name="Line 32">
              <a:extLst>
                <a:ext uri="{FF2B5EF4-FFF2-40B4-BE49-F238E27FC236}">
                  <a16:creationId xmlns:a16="http://schemas.microsoft.com/office/drawing/2014/main" id="{9E84785B-AC64-4A59-82A1-F12364BF7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2478"/>
              <a:ext cx="20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3">
              <a:extLst>
                <a:ext uri="{FF2B5EF4-FFF2-40B4-BE49-F238E27FC236}">
                  <a16:creationId xmlns:a16="http://schemas.microsoft.com/office/drawing/2014/main" id="{998042CE-89A1-4F43-A4D3-0B5C42D11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3" y="2226"/>
              <a:ext cx="1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4">
              <a:extLst>
                <a:ext uri="{FF2B5EF4-FFF2-40B4-BE49-F238E27FC236}">
                  <a16:creationId xmlns:a16="http://schemas.microsoft.com/office/drawing/2014/main" id="{9BFBE2C5-397F-4E79-A525-D2AAC51EA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979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35">
              <a:extLst>
                <a:ext uri="{FF2B5EF4-FFF2-40B4-BE49-F238E27FC236}">
                  <a16:creationId xmlns:a16="http://schemas.microsoft.com/office/drawing/2014/main" id="{1DC8C939-2ED9-45DD-98FC-B9669B15B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3" y="2841"/>
              <a:ext cx="1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435" name="Picture 36" descr="computer">
              <a:extLst>
                <a:ext uri="{FF2B5EF4-FFF2-40B4-BE49-F238E27FC236}">
                  <a16:creationId xmlns:a16="http://schemas.microsoft.com/office/drawing/2014/main" id="{5D618B23-A395-4DC6-A935-A786AD2E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" y="1973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37" descr="computer">
              <a:extLst>
                <a:ext uri="{FF2B5EF4-FFF2-40B4-BE49-F238E27FC236}">
                  <a16:creationId xmlns:a16="http://schemas.microsoft.com/office/drawing/2014/main" id="{A752940E-D1A3-4EA7-B16C-429297600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229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38" descr="computer">
              <a:extLst>
                <a:ext uri="{FF2B5EF4-FFF2-40B4-BE49-F238E27FC236}">
                  <a16:creationId xmlns:a16="http://schemas.microsoft.com/office/drawing/2014/main" id="{84979C7C-7689-40CF-9CF4-94C555A46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" y="2589"/>
              <a:ext cx="43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8" name="Line 39">
              <a:extLst>
                <a:ext uri="{FF2B5EF4-FFF2-40B4-BE49-F238E27FC236}">
                  <a16:creationId xmlns:a16="http://schemas.microsoft.com/office/drawing/2014/main" id="{26657431-8519-499B-9DF1-10A776A87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1953"/>
              <a:ext cx="0" cy="10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40">
              <a:extLst>
                <a:ext uri="{FF2B5EF4-FFF2-40B4-BE49-F238E27FC236}">
                  <a16:creationId xmlns:a16="http://schemas.microsoft.com/office/drawing/2014/main" id="{B7639C84-8F04-4632-A8AD-49A23A39D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" y="2724"/>
              <a:ext cx="862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41">
              <a:extLst>
                <a:ext uri="{FF2B5EF4-FFF2-40B4-BE49-F238E27FC236}">
                  <a16:creationId xmlns:a16="http://schemas.microsoft.com/office/drawing/2014/main" id="{5465B7E0-AF0A-4279-A0D4-9EBD69E68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388"/>
              <a:ext cx="179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42">
              <a:extLst>
                <a:ext uri="{FF2B5EF4-FFF2-40B4-BE49-F238E27FC236}">
                  <a16:creationId xmlns:a16="http://schemas.microsoft.com/office/drawing/2014/main" id="{A7D2F217-AFAF-49A3-BCF2-B96A9C1E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388"/>
              <a:ext cx="22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43">
              <a:extLst>
                <a:ext uri="{FF2B5EF4-FFF2-40B4-BE49-F238E27FC236}">
                  <a16:creationId xmlns:a16="http://schemas.microsoft.com/office/drawing/2014/main" id="{8B404920-8D51-46B1-A1D3-682A87BB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112"/>
              <a:ext cx="86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44">
              <a:extLst>
                <a:ext uri="{FF2B5EF4-FFF2-40B4-BE49-F238E27FC236}">
                  <a16:creationId xmlns:a16="http://schemas.microsoft.com/office/drawing/2014/main" id="{199EC164-2EC6-47DE-860C-8369AA541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11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接收</a:t>
              </a:r>
            </a:p>
          </p:txBody>
        </p:sp>
        <p:sp>
          <p:nvSpPr>
            <p:cNvPr id="17444" name="Text Box 51">
              <a:extLst>
                <a:ext uri="{FF2B5EF4-FFF2-40B4-BE49-F238E27FC236}">
                  <a16:creationId xmlns:a16="http://schemas.microsoft.com/office/drawing/2014/main" id="{99E65D0F-6A05-44F3-972C-100268C28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116"/>
              <a:ext cx="1405" cy="19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DMAC=FFFF.FFFF.FFFF</a:t>
              </a:r>
            </a:p>
          </p:txBody>
        </p:sp>
        <p:sp>
          <p:nvSpPr>
            <p:cNvPr id="17445" name="Text Box 52">
              <a:extLst>
                <a:ext uri="{FF2B5EF4-FFF2-40B4-BE49-F238E27FC236}">
                  <a16:creationId xmlns:a16="http://schemas.microsoft.com/office/drawing/2014/main" id="{5A347868-2224-4CC0-AF61-0E67CA31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2569"/>
              <a:ext cx="6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接收</a:t>
              </a:r>
            </a:p>
          </p:txBody>
        </p:sp>
        <p:sp>
          <p:nvSpPr>
            <p:cNvPr id="17446" name="Text Box 53">
              <a:extLst>
                <a:ext uri="{FF2B5EF4-FFF2-40B4-BE49-F238E27FC236}">
                  <a16:creationId xmlns:a16="http://schemas.microsoft.com/office/drawing/2014/main" id="{EFBDD128-CBC2-48BB-8C13-E46840E28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637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00E0.FC01.1111</a:t>
              </a:r>
            </a:p>
          </p:txBody>
        </p:sp>
        <p:sp>
          <p:nvSpPr>
            <p:cNvPr id="17447" name="Text Box 54">
              <a:extLst>
                <a:ext uri="{FF2B5EF4-FFF2-40B4-BE49-F238E27FC236}">
                  <a16:creationId xmlns:a16="http://schemas.microsoft.com/office/drawing/2014/main" id="{2C7A592C-209F-4830-871B-678099585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" y="2320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00E0.FC01.2222</a:t>
              </a:r>
            </a:p>
          </p:txBody>
        </p:sp>
        <p:sp>
          <p:nvSpPr>
            <p:cNvPr id="17448" name="Text Box 55">
              <a:extLst>
                <a:ext uri="{FF2B5EF4-FFF2-40B4-BE49-F238E27FC236}">
                  <a16:creationId xmlns:a16="http://schemas.microsoft.com/office/drawing/2014/main" id="{FEB2B447-23CE-4A86-A8B8-197FDC209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2932"/>
              <a:ext cx="12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ea typeface="黑体" panose="02010609060101010101" pitchFamily="49" charset="-122"/>
                </a:rPr>
                <a:t>MAC: 00E0.FC01.3333</a:t>
              </a:r>
            </a:p>
          </p:txBody>
        </p:sp>
        <p:sp>
          <p:nvSpPr>
            <p:cNvPr id="17449" name="AutoShape 59">
              <a:extLst>
                <a:ext uri="{FF2B5EF4-FFF2-40B4-BE49-F238E27FC236}">
                  <a16:creationId xmlns:a16="http://schemas.microsoft.com/office/drawing/2014/main" id="{CC0C905E-8D68-42BD-948F-242DD5ACA6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2" y="1207"/>
              <a:ext cx="272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65 h 21600"/>
                <a:gd name="T26" fmla="*/ 18424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Text Box 0">
              <a:extLst>
                <a:ext uri="{FF2B5EF4-FFF2-40B4-BE49-F238E27FC236}">
                  <a16:creationId xmlns:a16="http://schemas.microsoft.com/office/drawing/2014/main" id="{652E23B3-BC3E-4920-A08A-A85208054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527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单播</a:t>
              </a:r>
            </a:p>
          </p:txBody>
        </p:sp>
        <p:sp>
          <p:nvSpPr>
            <p:cNvPr id="17451" name="Text Box 1">
              <a:extLst>
                <a:ext uri="{FF2B5EF4-FFF2-40B4-BE49-F238E27FC236}">
                  <a16:creationId xmlns:a16="http://schemas.microsoft.com/office/drawing/2014/main" id="{9C5CA169-CF87-49F1-A934-627620AA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911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广播</a:t>
              </a:r>
            </a:p>
          </p:txBody>
        </p:sp>
      </p:grp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5DFA6D-09B0-468B-995C-0F361DE8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571742"/>
            <a:ext cx="7920038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华文细黑" panose="02010600040101010101" pitchFamily="2" charset="-122"/>
              </a:rPr>
              <a:t>接收地址包括本卡</a:t>
            </a:r>
            <a:r>
              <a:rPr lang="en-US" altLang="zh-CN" sz="2000" b="1" dirty="0">
                <a:ea typeface="华文细黑" panose="02010600040101010101" pitchFamily="2" charset="-122"/>
              </a:rPr>
              <a:t>MAC</a:t>
            </a:r>
            <a:r>
              <a:rPr lang="zh-CN" altLang="en-US" sz="2000" b="1" dirty="0">
                <a:ea typeface="华文细黑" panose="02010600040101010101" pitchFamily="2" charset="-122"/>
              </a:rPr>
              <a:t>地址、广播地址和本机所属组播组地址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华文细黑" panose="02010600040101010101" pitchFamily="2" charset="-122"/>
              </a:rPr>
              <a:t>网卡丢弃与本卡接收地址不匹配的帧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华文细黑" panose="02010600040101010101" pitchFamily="2" charset="-122"/>
              </a:rPr>
              <a:t>网卡解开与本卡接收地址匹配的帧，将数据递交上层处理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566001-649E-48AB-9F8A-CD408F399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以太网流量控制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DC9C7E9C-1053-4326-B201-2BFD6174A519}"/>
              </a:ext>
            </a:extLst>
          </p:cNvPr>
          <p:cNvGrpSpPr>
            <a:grpSpLocks/>
          </p:cNvGrpSpPr>
          <p:nvPr/>
        </p:nvGrpSpPr>
        <p:grpSpPr bwMode="auto">
          <a:xfrm>
            <a:off x="611187" y="1537606"/>
            <a:ext cx="7921625" cy="3144838"/>
            <a:chOff x="295" y="682"/>
            <a:chExt cx="4990" cy="1981"/>
          </a:xfrm>
        </p:grpSpPr>
        <p:sp>
          <p:nvSpPr>
            <p:cNvPr id="20485" name="Line 16">
              <a:extLst>
                <a:ext uri="{FF2B5EF4-FFF2-40B4-BE49-F238E27FC236}">
                  <a16:creationId xmlns:a16="http://schemas.microsoft.com/office/drawing/2014/main" id="{277C1E11-D7DF-4026-A7F8-4D28A9429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117"/>
              <a:ext cx="2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 Box 19">
              <a:extLst>
                <a:ext uri="{FF2B5EF4-FFF2-40B4-BE49-F238E27FC236}">
                  <a16:creationId xmlns:a16="http://schemas.microsoft.com/office/drawing/2014/main" id="{8678F8D6-DEDA-45CC-A234-3E669E3E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239"/>
              <a:ext cx="1405" cy="19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DMAC=0180.C200.0001</a:t>
              </a:r>
            </a:p>
          </p:txBody>
        </p:sp>
        <p:sp>
          <p:nvSpPr>
            <p:cNvPr id="20487" name="Text Box 20">
              <a:extLst>
                <a:ext uri="{FF2B5EF4-FFF2-40B4-BE49-F238E27FC236}">
                  <a16:creationId xmlns:a16="http://schemas.microsoft.com/office/drawing/2014/main" id="{A456599E-BD16-4A23-BAC4-BFAA2E4BA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117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半双工</a:t>
              </a:r>
            </a:p>
          </p:txBody>
        </p:sp>
        <p:sp>
          <p:nvSpPr>
            <p:cNvPr id="20488" name="Text Box 21">
              <a:extLst>
                <a:ext uri="{FF2B5EF4-FFF2-40B4-BE49-F238E27FC236}">
                  <a16:creationId xmlns:a16="http://schemas.microsoft.com/office/drawing/2014/main" id="{7B7BD8AF-8B95-4A05-AD81-631A0021E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98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ea typeface="黑体" panose="02010609060101010101" pitchFamily="49" charset="-122"/>
                </a:rPr>
                <a:t>Hub</a:t>
              </a:r>
            </a:p>
          </p:txBody>
        </p:sp>
        <p:grpSp>
          <p:nvGrpSpPr>
            <p:cNvPr id="20489" name="Group 22">
              <a:extLst>
                <a:ext uri="{FF2B5EF4-FFF2-40B4-BE49-F238E27FC236}">
                  <a16:creationId xmlns:a16="http://schemas.microsoft.com/office/drawing/2014/main" id="{D5FF0907-8162-498D-A516-10D675187C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67" y="879"/>
              <a:ext cx="576" cy="419"/>
              <a:chOff x="3446" y="445"/>
              <a:chExt cx="576" cy="419"/>
            </a:xfrm>
          </p:grpSpPr>
          <p:sp>
            <p:nvSpPr>
              <p:cNvPr id="20529" name="AutoShape 23">
                <a:extLst>
                  <a:ext uri="{FF2B5EF4-FFF2-40B4-BE49-F238E27FC236}">
                    <a16:creationId xmlns:a16="http://schemas.microsoft.com/office/drawing/2014/main" id="{E8F62A84-5099-4273-9777-6F4193DE8E4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446" y="445"/>
                <a:ext cx="57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0" name="Freeform 24">
                <a:extLst>
                  <a:ext uri="{FF2B5EF4-FFF2-40B4-BE49-F238E27FC236}">
                    <a16:creationId xmlns:a16="http://schemas.microsoft.com/office/drawing/2014/main" id="{1E9EC3B8-69D7-4D68-806C-112B147B7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612"/>
                <a:ext cx="286" cy="251"/>
              </a:xfrm>
              <a:custGeom>
                <a:avLst/>
                <a:gdLst>
                  <a:gd name="T0" fmla="*/ 286 w 286"/>
                  <a:gd name="T1" fmla="*/ 0 h 251"/>
                  <a:gd name="T2" fmla="*/ 286 w 286"/>
                  <a:gd name="T3" fmla="*/ 85 h 251"/>
                  <a:gd name="T4" fmla="*/ 0 w 286"/>
                  <a:gd name="T5" fmla="*/ 251 h 251"/>
                  <a:gd name="T6" fmla="*/ 0 w 286"/>
                  <a:gd name="T7" fmla="*/ 167 h 251"/>
                  <a:gd name="T8" fmla="*/ 286 w 286"/>
                  <a:gd name="T9" fmla="*/ 0 h 251"/>
                  <a:gd name="T10" fmla="*/ 286 w 286"/>
                  <a:gd name="T11" fmla="*/ 0 h 251"/>
                  <a:gd name="T12" fmla="*/ 286 w 286"/>
                  <a:gd name="T13" fmla="*/ 0 h 251"/>
                  <a:gd name="T14" fmla="*/ 286 w 286"/>
                  <a:gd name="T15" fmla="*/ 0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6"/>
                  <a:gd name="T25" fmla="*/ 0 h 251"/>
                  <a:gd name="T26" fmla="*/ 286 w 286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6" h="251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1"/>
                    </a:lnTo>
                    <a:lnTo>
                      <a:pt x="0" y="16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Freeform 25">
                <a:extLst>
                  <a:ext uri="{FF2B5EF4-FFF2-40B4-BE49-F238E27FC236}">
                    <a16:creationId xmlns:a16="http://schemas.microsoft.com/office/drawing/2014/main" id="{9BD83795-D6A0-48B7-941B-39016033C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612"/>
                <a:ext cx="289" cy="251"/>
              </a:xfrm>
              <a:custGeom>
                <a:avLst/>
                <a:gdLst>
                  <a:gd name="T0" fmla="*/ 289 w 289"/>
                  <a:gd name="T1" fmla="*/ 167 h 251"/>
                  <a:gd name="T2" fmla="*/ 289 w 289"/>
                  <a:gd name="T3" fmla="*/ 251 h 251"/>
                  <a:gd name="T4" fmla="*/ 0 w 289"/>
                  <a:gd name="T5" fmla="*/ 85 h 251"/>
                  <a:gd name="T6" fmla="*/ 1 w 289"/>
                  <a:gd name="T7" fmla="*/ 0 h 251"/>
                  <a:gd name="T8" fmla="*/ 289 w 289"/>
                  <a:gd name="T9" fmla="*/ 167 h 251"/>
                  <a:gd name="T10" fmla="*/ 289 w 289"/>
                  <a:gd name="T11" fmla="*/ 167 h 251"/>
                  <a:gd name="T12" fmla="*/ 289 w 289"/>
                  <a:gd name="T13" fmla="*/ 167 h 251"/>
                  <a:gd name="T14" fmla="*/ 289 w 289"/>
                  <a:gd name="T15" fmla="*/ 167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9"/>
                  <a:gd name="T25" fmla="*/ 0 h 251"/>
                  <a:gd name="T26" fmla="*/ 289 w 289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9" h="251">
                    <a:moveTo>
                      <a:pt x="289" y="167"/>
                    </a:moveTo>
                    <a:lnTo>
                      <a:pt x="289" y="251"/>
                    </a:lnTo>
                    <a:lnTo>
                      <a:pt x="0" y="85"/>
                    </a:lnTo>
                    <a:lnTo>
                      <a:pt x="1" y="0"/>
                    </a:lnTo>
                    <a:lnTo>
                      <a:pt x="289" y="167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2" name="Freeform 26">
                <a:extLst>
                  <a:ext uri="{FF2B5EF4-FFF2-40B4-BE49-F238E27FC236}">
                    <a16:creationId xmlns:a16="http://schemas.microsoft.com/office/drawing/2014/main" id="{0BBB2FA5-86D5-4307-9C7B-93DE5E76C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" y="445"/>
                <a:ext cx="574" cy="334"/>
              </a:xfrm>
              <a:custGeom>
                <a:avLst/>
                <a:gdLst>
                  <a:gd name="T0" fmla="*/ 574 w 574"/>
                  <a:gd name="T1" fmla="*/ 167 h 334"/>
                  <a:gd name="T2" fmla="*/ 288 w 574"/>
                  <a:gd name="T3" fmla="*/ 334 h 334"/>
                  <a:gd name="T4" fmla="*/ 0 w 574"/>
                  <a:gd name="T5" fmla="*/ 167 h 334"/>
                  <a:gd name="T6" fmla="*/ 286 w 574"/>
                  <a:gd name="T7" fmla="*/ 0 h 334"/>
                  <a:gd name="T8" fmla="*/ 574 w 574"/>
                  <a:gd name="T9" fmla="*/ 167 h 334"/>
                  <a:gd name="T10" fmla="*/ 574 w 574"/>
                  <a:gd name="T11" fmla="*/ 167 h 334"/>
                  <a:gd name="T12" fmla="*/ 574 w 574"/>
                  <a:gd name="T13" fmla="*/ 167 h 334"/>
                  <a:gd name="T14" fmla="*/ 574 w 574"/>
                  <a:gd name="T15" fmla="*/ 167 h 3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4"/>
                  <a:gd name="T25" fmla="*/ 0 h 334"/>
                  <a:gd name="T26" fmla="*/ 574 w 574"/>
                  <a:gd name="T27" fmla="*/ 334 h 3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4" h="334">
                    <a:moveTo>
                      <a:pt x="574" y="167"/>
                    </a:moveTo>
                    <a:lnTo>
                      <a:pt x="288" y="334"/>
                    </a:lnTo>
                    <a:lnTo>
                      <a:pt x="0" y="167"/>
                    </a:lnTo>
                    <a:lnTo>
                      <a:pt x="286" y="0"/>
                    </a:lnTo>
                    <a:lnTo>
                      <a:pt x="574" y="167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3" name="Freeform 27">
                <a:extLst>
                  <a:ext uri="{FF2B5EF4-FFF2-40B4-BE49-F238E27FC236}">
                    <a16:creationId xmlns:a16="http://schemas.microsoft.com/office/drawing/2014/main" id="{3BC42189-F6C7-4A15-8456-CC311FD40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74"/>
                <a:ext cx="166" cy="101"/>
              </a:xfrm>
              <a:custGeom>
                <a:avLst/>
                <a:gdLst>
                  <a:gd name="T0" fmla="*/ 17 w 319"/>
                  <a:gd name="T1" fmla="*/ 11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1 h 194"/>
                  <a:gd name="T14" fmla="*/ 28 w 319"/>
                  <a:gd name="T15" fmla="*/ 28 h 194"/>
                  <a:gd name="T16" fmla="*/ 17 w 319"/>
                  <a:gd name="T17" fmla="*/ 27 h 194"/>
                  <a:gd name="T18" fmla="*/ 17 w 319"/>
                  <a:gd name="T19" fmla="*/ 11 h 194"/>
                  <a:gd name="T20" fmla="*/ 17 w 319"/>
                  <a:gd name="T21" fmla="*/ 11 h 194"/>
                  <a:gd name="T22" fmla="*/ 17 w 319"/>
                  <a:gd name="T23" fmla="*/ 1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3"/>
                      <a:pt x="319" y="93"/>
                      <a:pt x="319" y="93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1"/>
                      <a:pt x="199" y="162"/>
                      <a:pt x="199" y="194"/>
                    </a:cubicBezTo>
                    <a:cubicBezTo>
                      <a:pt x="174" y="189"/>
                      <a:pt x="147" y="189"/>
                      <a:pt x="121" y="193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4" name="Freeform 28">
                <a:extLst>
                  <a:ext uri="{FF2B5EF4-FFF2-40B4-BE49-F238E27FC236}">
                    <a16:creationId xmlns:a16="http://schemas.microsoft.com/office/drawing/2014/main" id="{8892F486-76B1-43C4-88DF-F12C2D56E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91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Freeform 29">
                <a:extLst>
                  <a:ext uri="{FF2B5EF4-FFF2-40B4-BE49-F238E27FC236}">
                    <a16:creationId xmlns:a16="http://schemas.microsoft.com/office/drawing/2014/main" id="{9BF14A7B-6D10-4862-9259-00A6A321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64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0"/>
                      <a:pt x="8" y="84"/>
                      <a:pt x="0" y="69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2"/>
                      <a:pt x="333" y="92"/>
                      <a:pt x="333" y="92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7"/>
                      <a:pt x="126" y="157"/>
                      <a:pt x="126" y="157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Freeform 30">
                <a:extLst>
                  <a:ext uri="{FF2B5EF4-FFF2-40B4-BE49-F238E27FC236}">
                    <a16:creationId xmlns:a16="http://schemas.microsoft.com/office/drawing/2014/main" id="{5B7C6954-E1F0-4019-8C59-5E322BC7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8"/>
                <a:ext cx="183" cy="96"/>
              </a:xfrm>
              <a:custGeom>
                <a:avLst/>
                <a:gdLst>
                  <a:gd name="T0" fmla="*/ 48 w 352"/>
                  <a:gd name="T1" fmla="*/ 10 h 185"/>
                  <a:gd name="T2" fmla="*/ 49 w 352"/>
                  <a:gd name="T3" fmla="*/ 16 h 185"/>
                  <a:gd name="T4" fmla="*/ 19 w 352"/>
                  <a:gd name="T5" fmla="*/ 16 h 185"/>
                  <a:gd name="T6" fmla="*/ 29 w 352"/>
                  <a:gd name="T7" fmla="*/ 22 h 185"/>
                  <a:gd name="T8" fmla="*/ 22 w 352"/>
                  <a:gd name="T9" fmla="*/ 26 h 185"/>
                  <a:gd name="T10" fmla="*/ 0 w 352"/>
                  <a:gd name="T11" fmla="*/ 13 h 185"/>
                  <a:gd name="T12" fmla="*/ 22 w 352"/>
                  <a:gd name="T13" fmla="*/ 0 h 185"/>
                  <a:gd name="T14" fmla="*/ 29 w 352"/>
                  <a:gd name="T15" fmla="*/ 4 h 185"/>
                  <a:gd name="T16" fmla="*/ 19 w 352"/>
                  <a:gd name="T17" fmla="*/ 10 h 185"/>
                  <a:gd name="T18" fmla="*/ 48 w 352"/>
                  <a:gd name="T19" fmla="*/ 10 h 185"/>
                  <a:gd name="T20" fmla="*/ 48 w 352"/>
                  <a:gd name="T21" fmla="*/ 10 h 185"/>
                  <a:gd name="T22" fmla="*/ 48 w 352"/>
                  <a:gd name="T23" fmla="*/ 1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5"/>
                  <a:gd name="T38" fmla="*/ 352 w 352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5">
                    <a:moveTo>
                      <a:pt x="345" y="70"/>
                    </a:moveTo>
                    <a:cubicBezTo>
                      <a:pt x="339" y="85"/>
                      <a:pt x="342" y="101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5"/>
                      <a:pt x="159" y="185"/>
                      <a:pt x="159" y="18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8"/>
                      <a:pt x="206" y="28"/>
                      <a:pt x="206" y="28"/>
                    </a:cubicBezTo>
                    <a:cubicBezTo>
                      <a:pt x="134" y="70"/>
                      <a:pt x="134" y="70"/>
                      <a:pt x="134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7" name="Freeform 31">
                <a:extLst>
                  <a:ext uri="{FF2B5EF4-FFF2-40B4-BE49-F238E27FC236}">
                    <a16:creationId xmlns:a16="http://schemas.microsoft.com/office/drawing/2014/main" id="{F0A381A2-C41A-4BFD-902F-38F6A2A10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9"/>
                <a:ext cx="166" cy="108"/>
              </a:xfrm>
              <a:custGeom>
                <a:avLst/>
                <a:gdLst>
                  <a:gd name="T0" fmla="*/ 38 w 319"/>
                  <a:gd name="T1" fmla="*/ 13 h 206"/>
                  <a:gd name="T2" fmla="*/ 45 w 319"/>
                  <a:gd name="T3" fmla="*/ 16 h 206"/>
                  <a:gd name="T4" fmla="*/ 22 w 319"/>
                  <a:gd name="T5" fmla="*/ 30 h 206"/>
                  <a:gd name="T6" fmla="*/ 0 w 319"/>
                  <a:gd name="T7" fmla="*/ 16 h 206"/>
                  <a:gd name="T8" fmla="*/ 6 w 319"/>
                  <a:gd name="T9" fmla="*/ 13 h 206"/>
                  <a:gd name="T10" fmla="*/ 17 w 319"/>
                  <a:gd name="T11" fmla="*/ 18 h 206"/>
                  <a:gd name="T12" fmla="*/ 17 w 319"/>
                  <a:gd name="T13" fmla="*/ 0 h 206"/>
                  <a:gd name="T14" fmla="*/ 28 w 319"/>
                  <a:gd name="T15" fmla="*/ 1 h 206"/>
                  <a:gd name="T16" fmla="*/ 28 w 319"/>
                  <a:gd name="T17" fmla="*/ 18 h 206"/>
                  <a:gd name="T18" fmla="*/ 38 w 319"/>
                  <a:gd name="T19" fmla="*/ 13 h 206"/>
                  <a:gd name="T20" fmla="*/ 38 w 319"/>
                  <a:gd name="T21" fmla="*/ 13 h 206"/>
                  <a:gd name="T22" fmla="*/ 38 w 319"/>
                  <a:gd name="T23" fmla="*/ 13 h 2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6"/>
                  <a:gd name="T38" fmla="*/ 319 w 319"/>
                  <a:gd name="T39" fmla="*/ 206 h 2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6">
                    <a:moveTo>
                      <a:pt x="271" y="86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6"/>
                      <a:pt x="160" y="206"/>
                      <a:pt x="160" y="206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8"/>
                      <a:pt x="198" y="128"/>
                      <a:pt x="198" y="128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Freeform 32">
                <a:extLst>
                  <a:ext uri="{FF2B5EF4-FFF2-40B4-BE49-F238E27FC236}">
                    <a16:creationId xmlns:a16="http://schemas.microsoft.com/office/drawing/2014/main" id="{C89DACC3-2169-4872-B522-E5BD70EC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68"/>
                <a:ext cx="166" cy="102"/>
              </a:xfrm>
              <a:custGeom>
                <a:avLst/>
                <a:gdLst>
                  <a:gd name="T0" fmla="*/ 17 w 319"/>
                  <a:gd name="T1" fmla="*/ 12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2 h 194"/>
                  <a:gd name="T14" fmla="*/ 28 w 319"/>
                  <a:gd name="T15" fmla="*/ 28 h 194"/>
                  <a:gd name="T16" fmla="*/ 17 w 319"/>
                  <a:gd name="T17" fmla="*/ 28 h 194"/>
                  <a:gd name="T18" fmla="*/ 17 w 319"/>
                  <a:gd name="T19" fmla="*/ 12 h 194"/>
                  <a:gd name="T20" fmla="*/ 17 w 319"/>
                  <a:gd name="T21" fmla="*/ 12 h 194"/>
                  <a:gd name="T22" fmla="*/ 17 w 319"/>
                  <a:gd name="T23" fmla="*/ 12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2"/>
                      <a:pt x="319" y="92"/>
                      <a:pt x="319" y="92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0"/>
                      <a:pt x="199" y="161"/>
                      <a:pt x="199" y="194"/>
                    </a:cubicBezTo>
                    <a:cubicBezTo>
                      <a:pt x="174" y="189"/>
                      <a:pt x="147" y="188"/>
                      <a:pt x="121" y="192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Freeform 33">
                <a:extLst>
                  <a:ext uri="{FF2B5EF4-FFF2-40B4-BE49-F238E27FC236}">
                    <a16:creationId xmlns:a16="http://schemas.microsoft.com/office/drawing/2014/main" id="{999A5BF1-AE6B-43C0-BC42-C7B2B492B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85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Freeform 34">
                <a:extLst>
                  <a:ext uri="{FF2B5EF4-FFF2-40B4-BE49-F238E27FC236}">
                    <a16:creationId xmlns:a16="http://schemas.microsoft.com/office/drawing/2014/main" id="{0FD10800-A509-4242-B3B6-18B9A68F1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58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1"/>
                      <a:pt x="8" y="85"/>
                      <a:pt x="0" y="70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3"/>
                      <a:pt x="333" y="93"/>
                      <a:pt x="333" y="93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8"/>
                      <a:pt x="126" y="158"/>
                      <a:pt x="126" y="158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Freeform 35">
                <a:extLst>
                  <a:ext uri="{FF2B5EF4-FFF2-40B4-BE49-F238E27FC236}">
                    <a16:creationId xmlns:a16="http://schemas.microsoft.com/office/drawing/2014/main" id="{E77DB28E-2785-43D6-9DA5-38C40692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3"/>
                <a:ext cx="183" cy="96"/>
              </a:xfrm>
              <a:custGeom>
                <a:avLst/>
                <a:gdLst>
                  <a:gd name="T0" fmla="*/ 48 w 352"/>
                  <a:gd name="T1" fmla="*/ 10 h 184"/>
                  <a:gd name="T2" fmla="*/ 49 w 352"/>
                  <a:gd name="T3" fmla="*/ 16 h 184"/>
                  <a:gd name="T4" fmla="*/ 19 w 352"/>
                  <a:gd name="T5" fmla="*/ 16 h 184"/>
                  <a:gd name="T6" fmla="*/ 29 w 352"/>
                  <a:gd name="T7" fmla="*/ 22 h 184"/>
                  <a:gd name="T8" fmla="*/ 22 w 352"/>
                  <a:gd name="T9" fmla="*/ 26 h 184"/>
                  <a:gd name="T10" fmla="*/ 0 w 352"/>
                  <a:gd name="T11" fmla="*/ 13 h 184"/>
                  <a:gd name="T12" fmla="*/ 22 w 352"/>
                  <a:gd name="T13" fmla="*/ 0 h 184"/>
                  <a:gd name="T14" fmla="*/ 29 w 352"/>
                  <a:gd name="T15" fmla="*/ 4 h 184"/>
                  <a:gd name="T16" fmla="*/ 19 w 352"/>
                  <a:gd name="T17" fmla="*/ 10 h 184"/>
                  <a:gd name="T18" fmla="*/ 48 w 352"/>
                  <a:gd name="T19" fmla="*/ 10 h 184"/>
                  <a:gd name="T20" fmla="*/ 48 w 352"/>
                  <a:gd name="T21" fmla="*/ 10 h 184"/>
                  <a:gd name="T22" fmla="*/ 48 w 352"/>
                  <a:gd name="T23" fmla="*/ 1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4"/>
                  <a:gd name="T38" fmla="*/ 352 w 352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4">
                    <a:moveTo>
                      <a:pt x="345" y="69"/>
                    </a:moveTo>
                    <a:cubicBezTo>
                      <a:pt x="339" y="85"/>
                      <a:pt x="342" y="100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7"/>
                      <a:pt x="206" y="27"/>
                      <a:pt x="206" y="27"/>
                    </a:cubicBezTo>
                    <a:cubicBezTo>
                      <a:pt x="134" y="69"/>
                      <a:pt x="134" y="69"/>
                      <a:pt x="134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2" name="Freeform 36">
                <a:extLst>
                  <a:ext uri="{FF2B5EF4-FFF2-40B4-BE49-F238E27FC236}">
                    <a16:creationId xmlns:a16="http://schemas.microsoft.com/office/drawing/2014/main" id="{01C28E49-644B-42F2-A131-57FD5F427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4"/>
                <a:ext cx="166" cy="107"/>
              </a:xfrm>
              <a:custGeom>
                <a:avLst/>
                <a:gdLst>
                  <a:gd name="T0" fmla="*/ 38 w 319"/>
                  <a:gd name="T1" fmla="*/ 12 h 205"/>
                  <a:gd name="T2" fmla="*/ 45 w 319"/>
                  <a:gd name="T3" fmla="*/ 16 h 205"/>
                  <a:gd name="T4" fmla="*/ 22 w 319"/>
                  <a:gd name="T5" fmla="*/ 29 h 205"/>
                  <a:gd name="T6" fmla="*/ 0 w 319"/>
                  <a:gd name="T7" fmla="*/ 16 h 205"/>
                  <a:gd name="T8" fmla="*/ 6 w 319"/>
                  <a:gd name="T9" fmla="*/ 12 h 205"/>
                  <a:gd name="T10" fmla="*/ 17 w 319"/>
                  <a:gd name="T11" fmla="*/ 18 h 205"/>
                  <a:gd name="T12" fmla="*/ 17 w 319"/>
                  <a:gd name="T13" fmla="*/ 0 h 205"/>
                  <a:gd name="T14" fmla="*/ 28 w 319"/>
                  <a:gd name="T15" fmla="*/ 1 h 205"/>
                  <a:gd name="T16" fmla="*/ 28 w 319"/>
                  <a:gd name="T17" fmla="*/ 18 h 205"/>
                  <a:gd name="T18" fmla="*/ 38 w 319"/>
                  <a:gd name="T19" fmla="*/ 12 h 205"/>
                  <a:gd name="T20" fmla="*/ 38 w 319"/>
                  <a:gd name="T21" fmla="*/ 12 h 205"/>
                  <a:gd name="T22" fmla="*/ 38 w 319"/>
                  <a:gd name="T23" fmla="*/ 12 h 2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5"/>
                  <a:gd name="T38" fmla="*/ 319 w 319"/>
                  <a:gd name="T39" fmla="*/ 205 h 20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5">
                    <a:moveTo>
                      <a:pt x="271" y="85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0" name="Line 17">
              <a:extLst>
                <a:ext uri="{FF2B5EF4-FFF2-40B4-BE49-F238E27FC236}">
                  <a16:creationId xmlns:a16="http://schemas.microsoft.com/office/drawing/2014/main" id="{49939C27-C645-426C-9716-664B139D5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980"/>
              <a:ext cx="161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38">
              <a:extLst>
                <a:ext uri="{FF2B5EF4-FFF2-40B4-BE49-F238E27FC236}">
                  <a16:creationId xmlns:a16="http://schemas.microsoft.com/office/drawing/2014/main" id="{FA96841C-BE11-4ED6-A72D-54718A64B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3" y="980"/>
              <a:ext cx="507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AutoShape 39">
              <a:extLst>
                <a:ext uri="{FF2B5EF4-FFF2-40B4-BE49-F238E27FC236}">
                  <a16:creationId xmlns:a16="http://schemas.microsoft.com/office/drawing/2014/main" id="{A258FA6D-2FE3-4E0A-BA3C-D40A5961B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867"/>
              <a:ext cx="182" cy="204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Text Box 40">
              <a:extLst>
                <a:ext uri="{FF2B5EF4-FFF2-40B4-BE49-F238E27FC236}">
                  <a16:creationId xmlns:a16="http://schemas.microsoft.com/office/drawing/2014/main" id="{17DF3E08-B427-4124-8A37-CCF883A6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682"/>
              <a:ext cx="1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华文细黑" panose="02010600040101010101" pitchFamily="2" charset="-122"/>
                  <a:ea typeface="华文细黑" panose="02010600040101010101" pitchFamily="2" charset="-122"/>
                </a:rPr>
                <a:t>反向发送电压信号</a:t>
              </a:r>
            </a:p>
          </p:txBody>
        </p:sp>
        <p:grpSp>
          <p:nvGrpSpPr>
            <p:cNvPr id="20494" name="Group 1">
              <a:extLst>
                <a:ext uri="{FF2B5EF4-FFF2-40B4-BE49-F238E27FC236}">
                  <a16:creationId xmlns:a16="http://schemas.microsoft.com/office/drawing/2014/main" id="{6E1D9AB3-7902-4B87-A82E-86087244ED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0" y="890"/>
              <a:ext cx="576" cy="417"/>
              <a:chOff x="470" y="447"/>
              <a:chExt cx="576" cy="417"/>
            </a:xfrm>
          </p:grpSpPr>
          <p:sp>
            <p:nvSpPr>
              <p:cNvPr id="20517" name="AutoShape 2">
                <a:extLst>
                  <a:ext uri="{FF2B5EF4-FFF2-40B4-BE49-F238E27FC236}">
                    <a16:creationId xmlns:a16="http://schemas.microsoft.com/office/drawing/2014/main" id="{5A04778A-6A83-416C-9780-56D898F202D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70" y="447"/>
                <a:ext cx="576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3">
                <a:extLst>
                  <a:ext uri="{FF2B5EF4-FFF2-40B4-BE49-F238E27FC236}">
                    <a16:creationId xmlns:a16="http://schemas.microsoft.com/office/drawing/2014/main" id="{267D8F66-2BAB-46A8-A1E2-415557AC1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" y="613"/>
                <a:ext cx="286" cy="252"/>
              </a:xfrm>
              <a:custGeom>
                <a:avLst/>
                <a:gdLst>
                  <a:gd name="T0" fmla="*/ 286 w 286"/>
                  <a:gd name="T1" fmla="*/ 0 h 252"/>
                  <a:gd name="T2" fmla="*/ 286 w 286"/>
                  <a:gd name="T3" fmla="*/ 85 h 252"/>
                  <a:gd name="T4" fmla="*/ 0 w 286"/>
                  <a:gd name="T5" fmla="*/ 252 h 252"/>
                  <a:gd name="T6" fmla="*/ 0 w 286"/>
                  <a:gd name="T7" fmla="*/ 166 h 252"/>
                  <a:gd name="T8" fmla="*/ 286 w 286"/>
                  <a:gd name="T9" fmla="*/ 0 h 252"/>
                  <a:gd name="T10" fmla="*/ 286 w 286"/>
                  <a:gd name="T11" fmla="*/ 0 h 252"/>
                  <a:gd name="T12" fmla="*/ 286 w 286"/>
                  <a:gd name="T13" fmla="*/ 0 h 252"/>
                  <a:gd name="T14" fmla="*/ 286 w 286"/>
                  <a:gd name="T15" fmla="*/ 0 h 252"/>
                  <a:gd name="T16" fmla="*/ 286 w 286"/>
                  <a:gd name="T17" fmla="*/ 0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6"/>
                  <a:gd name="T28" fmla="*/ 0 h 252"/>
                  <a:gd name="T29" fmla="*/ 286 w 286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6" h="252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2"/>
                    </a:lnTo>
                    <a:lnTo>
                      <a:pt x="0" y="16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4">
                <a:extLst>
                  <a:ext uri="{FF2B5EF4-FFF2-40B4-BE49-F238E27FC236}">
                    <a16:creationId xmlns:a16="http://schemas.microsoft.com/office/drawing/2014/main" id="{2F1DF007-7424-477F-9007-39E9AA5E5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" y="613"/>
                <a:ext cx="288" cy="252"/>
              </a:xfrm>
              <a:custGeom>
                <a:avLst/>
                <a:gdLst>
                  <a:gd name="T0" fmla="*/ 288 w 288"/>
                  <a:gd name="T1" fmla="*/ 166 h 252"/>
                  <a:gd name="T2" fmla="*/ 288 w 288"/>
                  <a:gd name="T3" fmla="*/ 252 h 252"/>
                  <a:gd name="T4" fmla="*/ 0 w 288"/>
                  <a:gd name="T5" fmla="*/ 85 h 252"/>
                  <a:gd name="T6" fmla="*/ 0 w 288"/>
                  <a:gd name="T7" fmla="*/ 0 h 252"/>
                  <a:gd name="T8" fmla="*/ 288 w 288"/>
                  <a:gd name="T9" fmla="*/ 166 h 252"/>
                  <a:gd name="T10" fmla="*/ 288 w 288"/>
                  <a:gd name="T11" fmla="*/ 166 h 252"/>
                  <a:gd name="T12" fmla="*/ 288 w 288"/>
                  <a:gd name="T13" fmla="*/ 166 h 252"/>
                  <a:gd name="T14" fmla="*/ 288 w 288"/>
                  <a:gd name="T15" fmla="*/ 166 h 252"/>
                  <a:gd name="T16" fmla="*/ 288 w 288"/>
                  <a:gd name="T17" fmla="*/ 166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252"/>
                  <a:gd name="T29" fmla="*/ 288 w 288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252">
                    <a:moveTo>
                      <a:pt x="288" y="166"/>
                    </a:moveTo>
                    <a:lnTo>
                      <a:pt x="288" y="252"/>
                    </a:lnTo>
                    <a:lnTo>
                      <a:pt x="0" y="85"/>
                    </a:lnTo>
                    <a:lnTo>
                      <a:pt x="0" y="0"/>
                    </a:lnTo>
                    <a:lnTo>
                      <a:pt x="288" y="166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5">
                <a:extLst>
                  <a:ext uri="{FF2B5EF4-FFF2-40B4-BE49-F238E27FC236}">
                    <a16:creationId xmlns:a16="http://schemas.microsoft.com/office/drawing/2014/main" id="{47EB5F01-DBD0-4BE5-9468-78E0FE613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" y="447"/>
                <a:ext cx="574" cy="332"/>
              </a:xfrm>
              <a:custGeom>
                <a:avLst/>
                <a:gdLst>
                  <a:gd name="T0" fmla="*/ 574 w 574"/>
                  <a:gd name="T1" fmla="*/ 166 h 332"/>
                  <a:gd name="T2" fmla="*/ 288 w 574"/>
                  <a:gd name="T3" fmla="*/ 332 h 332"/>
                  <a:gd name="T4" fmla="*/ 0 w 574"/>
                  <a:gd name="T5" fmla="*/ 166 h 332"/>
                  <a:gd name="T6" fmla="*/ 286 w 574"/>
                  <a:gd name="T7" fmla="*/ 0 h 332"/>
                  <a:gd name="T8" fmla="*/ 574 w 574"/>
                  <a:gd name="T9" fmla="*/ 166 h 332"/>
                  <a:gd name="T10" fmla="*/ 574 w 574"/>
                  <a:gd name="T11" fmla="*/ 166 h 332"/>
                  <a:gd name="T12" fmla="*/ 574 w 574"/>
                  <a:gd name="T13" fmla="*/ 166 h 332"/>
                  <a:gd name="T14" fmla="*/ 574 w 574"/>
                  <a:gd name="T15" fmla="*/ 166 h 332"/>
                  <a:gd name="T16" fmla="*/ 574 w 574"/>
                  <a:gd name="T17" fmla="*/ 166 h 3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4"/>
                  <a:gd name="T28" fmla="*/ 0 h 332"/>
                  <a:gd name="T29" fmla="*/ 574 w 574"/>
                  <a:gd name="T30" fmla="*/ 332 h 3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4" h="332">
                    <a:moveTo>
                      <a:pt x="574" y="166"/>
                    </a:moveTo>
                    <a:lnTo>
                      <a:pt x="288" y="332"/>
                    </a:lnTo>
                    <a:lnTo>
                      <a:pt x="0" y="166"/>
                    </a:lnTo>
                    <a:lnTo>
                      <a:pt x="286" y="0"/>
                    </a:lnTo>
                    <a:lnTo>
                      <a:pt x="574" y="166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6">
                <a:extLst>
                  <a:ext uri="{FF2B5EF4-FFF2-40B4-BE49-F238E27FC236}">
                    <a16:creationId xmlns:a16="http://schemas.microsoft.com/office/drawing/2014/main" id="{FC3CDE8B-9129-4E80-96FB-1E979226A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" y="495"/>
                <a:ext cx="416" cy="241"/>
              </a:xfrm>
              <a:custGeom>
                <a:avLst/>
                <a:gdLst>
                  <a:gd name="T0" fmla="*/ 72 w 785"/>
                  <a:gd name="T1" fmla="*/ 52 h 457"/>
                  <a:gd name="T2" fmla="*/ 78 w 785"/>
                  <a:gd name="T3" fmla="*/ 55 h 457"/>
                  <a:gd name="T4" fmla="*/ 58 w 785"/>
                  <a:gd name="T5" fmla="*/ 67 h 457"/>
                  <a:gd name="T6" fmla="*/ 38 w 785"/>
                  <a:gd name="T7" fmla="*/ 55 h 457"/>
                  <a:gd name="T8" fmla="*/ 44 w 785"/>
                  <a:gd name="T9" fmla="*/ 52 h 457"/>
                  <a:gd name="T10" fmla="*/ 53 w 785"/>
                  <a:gd name="T11" fmla="*/ 57 h 457"/>
                  <a:gd name="T12" fmla="*/ 53 w 785"/>
                  <a:gd name="T13" fmla="*/ 46 h 457"/>
                  <a:gd name="T14" fmla="*/ 43 w 785"/>
                  <a:gd name="T15" fmla="*/ 43 h 457"/>
                  <a:gd name="T16" fmla="*/ 37 w 785"/>
                  <a:gd name="T17" fmla="*/ 36 h 457"/>
                  <a:gd name="T18" fmla="*/ 17 w 785"/>
                  <a:gd name="T19" fmla="*/ 36 h 457"/>
                  <a:gd name="T20" fmla="*/ 26 w 785"/>
                  <a:gd name="T21" fmla="*/ 42 h 457"/>
                  <a:gd name="T22" fmla="*/ 20 w 785"/>
                  <a:gd name="T23" fmla="*/ 45 h 457"/>
                  <a:gd name="T24" fmla="*/ 0 w 785"/>
                  <a:gd name="T25" fmla="*/ 34 h 457"/>
                  <a:gd name="T26" fmla="*/ 20 w 785"/>
                  <a:gd name="T27" fmla="*/ 23 h 457"/>
                  <a:gd name="T28" fmla="*/ 26 w 785"/>
                  <a:gd name="T29" fmla="*/ 26 h 457"/>
                  <a:gd name="T30" fmla="*/ 17 w 785"/>
                  <a:gd name="T31" fmla="*/ 31 h 457"/>
                  <a:gd name="T32" fmla="*/ 36 w 785"/>
                  <a:gd name="T33" fmla="*/ 31 h 457"/>
                  <a:gd name="T34" fmla="*/ 43 w 785"/>
                  <a:gd name="T35" fmla="*/ 24 h 457"/>
                  <a:gd name="T36" fmla="*/ 55 w 785"/>
                  <a:gd name="T37" fmla="*/ 21 h 457"/>
                  <a:gd name="T38" fmla="*/ 55 w 785"/>
                  <a:gd name="T39" fmla="*/ 9 h 457"/>
                  <a:gd name="T40" fmla="*/ 46 w 785"/>
                  <a:gd name="T41" fmla="*/ 15 h 457"/>
                  <a:gd name="T42" fmla="*/ 40 w 785"/>
                  <a:gd name="T43" fmla="*/ 12 h 457"/>
                  <a:gd name="T44" fmla="*/ 60 w 785"/>
                  <a:gd name="T45" fmla="*/ 0 h 457"/>
                  <a:gd name="T46" fmla="*/ 80 w 785"/>
                  <a:gd name="T47" fmla="*/ 12 h 457"/>
                  <a:gd name="T48" fmla="*/ 74 w 785"/>
                  <a:gd name="T49" fmla="*/ 15 h 457"/>
                  <a:gd name="T50" fmla="*/ 65 w 785"/>
                  <a:gd name="T51" fmla="*/ 9 h 457"/>
                  <a:gd name="T52" fmla="*/ 65 w 785"/>
                  <a:gd name="T53" fmla="*/ 21 h 457"/>
                  <a:gd name="T54" fmla="*/ 75 w 785"/>
                  <a:gd name="T55" fmla="*/ 24 h 457"/>
                  <a:gd name="T56" fmla="*/ 81 w 785"/>
                  <a:gd name="T57" fmla="*/ 30 h 457"/>
                  <a:gd name="T58" fmla="*/ 100 w 785"/>
                  <a:gd name="T59" fmla="*/ 30 h 457"/>
                  <a:gd name="T60" fmla="*/ 91 w 785"/>
                  <a:gd name="T61" fmla="*/ 25 h 457"/>
                  <a:gd name="T62" fmla="*/ 96 w 785"/>
                  <a:gd name="T63" fmla="*/ 21 h 457"/>
                  <a:gd name="T64" fmla="*/ 117 w 785"/>
                  <a:gd name="T65" fmla="*/ 33 h 457"/>
                  <a:gd name="T66" fmla="*/ 97 w 785"/>
                  <a:gd name="T67" fmla="*/ 44 h 457"/>
                  <a:gd name="T68" fmla="*/ 91 w 785"/>
                  <a:gd name="T69" fmla="*/ 41 h 457"/>
                  <a:gd name="T70" fmla="*/ 100 w 785"/>
                  <a:gd name="T71" fmla="*/ 36 h 457"/>
                  <a:gd name="T72" fmla="*/ 81 w 785"/>
                  <a:gd name="T73" fmla="*/ 36 h 457"/>
                  <a:gd name="T74" fmla="*/ 75 w 785"/>
                  <a:gd name="T75" fmla="*/ 43 h 457"/>
                  <a:gd name="T76" fmla="*/ 63 w 785"/>
                  <a:gd name="T77" fmla="*/ 46 h 457"/>
                  <a:gd name="T78" fmla="*/ 63 w 785"/>
                  <a:gd name="T79" fmla="*/ 57 h 457"/>
                  <a:gd name="T80" fmla="*/ 72 w 785"/>
                  <a:gd name="T81" fmla="*/ 52 h 457"/>
                  <a:gd name="T82" fmla="*/ 72 w 785"/>
                  <a:gd name="T83" fmla="*/ 52 h 457"/>
                  <a:gd name="T84" fmla="*/ 72 w 785"/>
                  <a:gd name="T85" fmla="*/ 52 h 457"/>
                  <a:gd name="T86" fmla="*/ 50 w 785"/>
                  <a:gd name="T87" fmla="*/ 38 h 457"/>
                  <a:gd name="T88" fmla="*/ 67 w 785"/>
                  <a:gd name="T89" fmla="*/ 38 h 457"/>
                  <a:gd name="T90" fmla="*/ 67 w 785"/>
                  <a:gd name="T91" fmla="*/ 28 h 457"/>
                  <a:gd name="T92" fmla="*/ 50 w 785"/>
                  <a:gd name="T93" fmla="*/ 28 h 457"/>
                  <a:gd name="T94" fmla="*/ 50 w 785"/>
                  <a:gd name="T95" fmla="*/ 38 h 45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85"/>
                  <a:gd name="T145" fmla="*/ 0 h 457"/>
                  <a:gd name="T146" fmla="*/ 785 w 785"/>
                  <a:gd name="T147" fmla="*/ 457 h 45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85" h="457">
                    <a:moveTo>
                      <a:pt x="483" y="356"/>
                    </a:moveTo>
                    <a:cubicBezTo>
                      <a:pt x="523" y="379"/>
                      <a:pt x="523" y="379"/>
                      <a:pt x="523" y="379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255" y="379"/>
                      <a:pt x="255" y="379"/>
                      <a:pt x="255" y="379"/>
                    </a:cubicBezTo>
                    <a:cubicBezTo>
                      <a:pt x="295" y="356"/>
                      <a:pt x="295" y="356"/>
                      <a:pt x="295" y="356"/>
                    </a:cubicBezTo>
                    <a:cubicBezTo>
                      <a:pt x="356" y="391"/>
                      <a:pt x="356" y="391"/>
                      <a:pt x="356" y="391"/>
                    </a:cubicBezTo>
                    <a:cubicBezTo>
                      <a:pt x="356" y="313"/>
                      <a:pt x="356" y="313"/>
                      <a:pt x="356" y="313"/>
                    </a:cubicBezTo>
                    <a:cubicBezTo>
                      <a:pt x="330" y="309"/>
                      <a:pt x="306" y="302"/>
                      <a:pt x="286" y="290"/>
                    </a:cubicBezTo>
                    <a:cubicBezTo>
                      <a:pt x="266" y="279"/>
                      <a:pt x="253" y="264"/>
                      <a:pt x="246" y="249"/>
                    </a:cubicBezTo>
                    <a:cubicBezTo>
                      <a:pt x="113" y="249"/>
                      <a:pt x="113" y="249"/>
                      <a:pt x="113" y="249"/>
                    </a:cubicBezTo>
                    <a:cubicBezTo>
                      <a:pt x="174" y="285"/>
                      <a:pt x="174" y="285"/>
                      <a:pt x="174" y="285"/>
                    </a:cubicBezTo>
                    <a:cubicBezTo>
                      <a:pt x="134" y="308"/>
                      <a:pt x="134" y="308"/>
                      <a:pt x="134" y="30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244" y="211"/>
                      <a:pt x="244" y="211"/>
                      <a:pt x="244" y="211"/>
                    </a:cubicBezTo>
                    <a:cubicBezTo>
                      <a:pt x="249" y="194"/>
                      <a:pt x="263" y="178"/>
                      <a:pt x="286" y="165"/>
                    </a:cubicBezTo>
                    <a:cubicBezTo>
                      <a:pt x="309" y="151"/>
                      <a:pt x="339" y="143"/>
                      <a:pt x="369" y="140"/>
                    </a:cubicBezTo>
                    <a:cubicBezTo>
                      <a:pt x="369" y="66"/>
                      <a:pt x="369" y="66"/>
                      <a:pt x="369" y="66"/>
                    </a:cubicBezTo>
                    <a:cubicBezTo>
                      <a:pt x="308" y="101"/>
                      <a:pt x="308" y="101"/>
                      <a:pt x="308" y="101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536" y="78"/>
                      <a:pt x="536" y="78"/>
                      <a:pt x="536" y="78"/>
                    </a:cubicBezTo>
                    <a:cubicBezTo>
                      <a:pt x="496" y="101"/>
                      <a:pt x="496" y="101"/>
                      <a:pt x="496" y="101"/>
                    </a:cubicBezTo>
                    <a:cubicBezTo>
                      <a:pt x="435" y="66"/>
                      <a:pt x="435" y="66"/>
                      <a:pt x="435" y="66"/>
                    </a:cubicBezTo>
                    <a:cubicBezTo>
                      <a:pt x="435" y="87"/>
                      <a:pt x="435" y="117"/>
                      <a:pt x="435" y="142"/>
                    </a:cubicBezTo>
                    <a:cubicBezTo>
                      <a:pt x="460" y="146"/>
                      <a:pt x="483" y="154"/>
                      <a:pt x="502" y="165"/>
                    </a:cubicBezTo>
                    <a:cubicBezTo>
                      <a:pt x="521" y="176"/>
                      <a:pt x="534" y="190"/>
                      <a:pt x="541" y="204"/>
                    </a:cubicBezTo>
                    <a:cubicBezTo>
                      <a:pt x="672" y="204"/>
                      <a:pt x="672" y="204"/>
                      <a:pt x="672" y="204"/>
                    </a:cubicBezTo>
                    <a:cubicBezTo>
                      <a:pt x="611" y="169"/>
                      <a:pt x="611" y="169"/>
                      <a:pt x="611" y="169"/>
                    </a:cubicBezTo>
                    <a:cubicBezTo>
                      <a:pt x="650" y="145"/>
                      <a:pt x="650" y="145"/>
                      <a:pt x="650" y="145"/>
                    </a:cubicBezTo>
                    <a:cubicBezTo>
                      <a:pt x="785" y="223"/>
                      <a:pt x="785" y="223"/>
                      <a:pt x="785" y="223"/>
                    </a:cubicBezTo>
                    <a:cubicBezTo>
                      <a:pt x="651" y="301"/>
                      <a:pt x="651" y="301"/>
                      <a:pt x="651" y="301"/>
                    </a:cubicBezTo>
                    <a:cubicBezTo>
                      <a:pt x="611" y="278"/>
                      <a:pt x="611" y="278"/>
                      <a:pt x="611" y="278"/>
                    </a:cubicBezTo>
                    <a:cubicBezTo>
                      <a:pt x="672" y="242"/>
                      <a:pt x="672" y="242"/>
                      <a:pt x="672" y="242"/>
                    </a:cubicBezTo>
                    <a:cubicBezTo>
                      <a:pt x="637" y="242"/>
                      <a:pt x="587" y="242"/>
                      <a:pt x="545" y="242"/>
                    </a:cubicBezTo>
                    <a:cubicBezTo>
                      <a:pt x="540" y="260"/>
                      <a:pt x="526" y="277"/>
                      <a:pt x="502" y="290"/>
                    </a:cubicBezTo>
                    <a:cubicBezTo>
                      <a:pt x="480" y="303"/>
                      <a:pt x="451" y="312"/>
                      <a:pt x="422" y="315"/>
                    </a:cubicBezTo>
                    <a:cubicBezTo>
                      <a:pt x="422" y="391"/>
                      <a:pt x="422" y="391"/>
                      <a:pt x="422" y="391"/>
                    </a:cubicBezTo>
                    <a:cubicBezTo>
                      <a:pt x="483" y="356"/>
                      <a:pt x="483" y="356"/>
                      <a:pt x="483" y="356"/>
                    </a:cubicBezTo>
                    <a:cubicBezTo>
                      <a:pt x="483" y="356"/>
                      <a:pt x="483" y="356"/>
                      <a:pt x="483" y="356"/>
                    </a:cubicBezTo>
                    <a:cubicBezTo>
                      <a:pt x="483" y="356"/>
                      <a:pt x="483" y="356"/>
                      <a:pt x="483" y="356"/>
                    </a:cubicBezTo>
                    <a:close/>
                    <a:moveTo>
                      <a:pt x="338" y="260"/>
                    </a:moveTo>
                    <a:cubicBezTo>
                      <a:pt x="369" y="278"/>
                      <a:pt x="419" y="278"/>
                      <a:pt x="450" y="260"/>
                    </a:cubicBezTo>
                    <a:cubicBezTo>
                      <a:pt x="481" y="242"/>
                      <a:pt x="481" y="213"/>
                      <a:pt x="450" y="195"/>
                    </a:cubicBezTo>
                    <a:cubicBezTo>
                      <a:pt x="419" y="177"/>
                      <a:pt x="368" y="177"/>
                      <a:pt x="338" y="195"/>
                    </a:cubicBezTo>
                    <a:cubicBezTo>
                      <a:pt x="307" y="213"/>
                      <a:pt x="307" y="242"/>
                      <a:pt x="338" y="260"/>
                    </a:cubicBezTo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7">
                <a:extLst>
                  <a:ext uri="{FF2B5EF4-FFF2-40B4-BE49-F238E27FC236}">
                    <a16:creationId xmlns:a16="http://schemas.microsoft.com/office/drawing/2014/main" id="{EF72620D-DB2C-43A7-9E0B-32A3C769EA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" y="489"/>
                <a:ext cx="416" cy="241"/>
              </a:xfrm>
              <a:custGeom>
                <a:avLst/>
                <a:gdLst>
                  <a:gd name="T0" fmla="*/ 72 w 785"/>
                  <a:gd name="T1" fmla="*/ 52 h 456"/>
                  <a:gd name="T2" fmla="*/ 78 w 785"/>
                  <a:gd name="T3" fmla="*/ 56 h 456"/>
                  <a:gd name="T4" fmla="*/ 58 w 785"/>
                  <a:gd name="T5" fmla="*/ 67 h 456"/>
                  <a:gd name="T6" fmla="*/ 38 w 785"/>
                  <a:gd name="T7" fmla="*/ 56 h 456"/>
                  <a:gd name="T8" fmla="*/ 44 w 785"/>
                  <a:gd name="T9" fmla="*/ 52 h 456"/>
                  <a:gd name="T10" fmla="*/ 53 w 785"/>
                  <a:gd name="T11" fmla="*/ 58 h 456"/>
                  <a:gd name="T12" fmla="*/ 53 w 785"/>
                  <a:gd name="T13" fmla="*/ 46 h 456"/>
                  <a:gd name="T14" fmla="*/ 43 w 785"/>
                  <a:gd name="T15" fmla="*/ 43 h 456"/>
                  <a:gd name="T16" fmla="*/ 37 w 785"/>
                  <a:gd name="T17" fmla="*/ 37 h 456"/>
                  <a:gd name="T18" fmla="*/ 17 w 785"/>
                  <a:gd name="T19" fmla="*/ 37 h 456"/>
                  <a:gd name="T20" fmla="*/ 26 w 785"/>
                  <a:gd name="T21" fmla="*/ 42 h 456"/>
                  <a:gd name="T22" fmla="*/ 20 w 785"/>
                  <a:gd name="T23" fmla="*/ 45 h 456"/>
                  <a:gd name="T24" fmla="*/ 0 w 785"/>
                  <a:gd name="T25" fmla="*/ 34 h 456"/>
                  <a:gd name="T26" fmla="*/ 20 w 785"/>
                  <a:gd name="T27" fmla="*/ 22 h 456"/>
                  <a:gd name="T28" fmla="*/ 26 w 785"/>
                  <a:gd name="T29" fmla="*/ 26 h 456"/>
                  <a:gd name="T30" fmla="*/ 17 w 785"/>
                  <a:gd name="T31" fmla="*/ 31 h 456"/>
                  <a:gd name="T32" fmla="*/ 36 w 785"/>
                  <a:gd name="T33" fmla="*/ 31 h 456"/>
                  <a:gd name="T34" fmla="*/ 43 w 785"/>
                  <a:gd name="T35" fmla="*/ 24 h 456"/>
                  <a:gd name="T36" fmla="*/ 55 w 785"/>
                  <a:gd name="T37" fmla="*/ 21 h 456"/>
                  <a:gd name="T38" fmla="*/ 55 w 785"/>
                  <a:gd name="T39" fmla="*/ 10 h 456"/>
                  <a:gd name="T40" fmla="*/ 46 w 785"/>
                  <a:gd name="T41" fmla="*/ 15 h 456"/>
                  <a:gd name="T42" fmla="*/ 40 w 785"/>
                  <a:gd name="T43" fmla="*/ 12 h 456"/>
                  <a:gd name="T44" fmla="*/ 60 w 785"/>
                  <a:gd name="T45" fmla="*/ 0 h 456"/>
                  <a:gd name="T46" fmla="*/ 80 w 785"/>
                  <a:gd name="T47" fmla="*/ 12 h 456"/>
                  <a:gd name="T48" fmla="*/ 74 w 785"/>
                  <a:gd name="T49" fmla="*/ 15 h 456"/>
                  <a:gd name="T50" fmla="*/ 65 w 785"/>
                  <a:gd name="T51" fmla="*/ 10 h 456"/>
                  <a:gd name="T52" fmla="*/ 65 w 785"/>
                  <a:gd name="T53" fmla="*/ 21 h 456"/>
                  <a:gd name="T54" fmla="*/ 75 w 785"/>
                  <a:gd name="T55" fmla="*/ 24 h 456"/>
                  <a:gd name="T56" fmla="*/ 81 w 785"/>
                  <a:gd name="T57" fmla="*/ 30 h 456"/>
                  <a:gd name="T58" fmla="*/ 100 w 785"/>
                  <a:gd name="T59" fmla="*/ 30 h 456"/>
                  <a:gd name="T60" fmla="*/ 91 w 785"/>
                  <a:gd name="T61" fmla="*/ 25 h 456"/>
                  <a:gd name="T62" fmla="*/ 96 w 785"/>
                  <a:gd name="T63" fmla="*/ 22 h 456"/>
                  <a:gd name="T64" fmla="*/ 117 w 785"/>
                  <a:gd name="T65" fmla="*/ 33 h 456"/>
                  <a:gd name="T66" fmla="*/ 97 w 785"/>
                  <a:gd name="T67" fmla="*/ 44 h 456"/>
                  <a:gd name="T68" fmla="*/ 91 w 785"/>
                  <a:gd name="T69" fmla="*/ 41 h 456"/>
                  <a:gd name="T70" fmla="*/ 100 w 785"/>
                  <a:gd name="T71" fmla="*/ 36 h 456"/>
                  <a:gd name="T72" fmla="*/ 81 w 785"/>
                  <a:gd name="T73" fmla="*/ 36 h 456"/>
                  <a:gd name="T74" fmla="*/ 75 w 785"/>
                  <a:gd name="T75" fmla="*/ 43 h 456"/>
                  <a:gd name="T76" fmla="*/ 63 w 785"/>
                  <a:gd name="T77" fmla="*/ 47 h 456"/>
                  <a:gd name="T78" fmla="*/ 63 w 785"/>
                  <a:gd name="T79" fmla="*/ 58 h 456"/>
                  <a:gd name="T80" fmla="*/ 72 w 785"/>
                  <a:gd name="T81" fmla="*/ 52 h 456"/>
                  <a:gd name="T82" fmla="*/ 72 w 785"/>
                  <a:gd name="T83" fmla="*/ 52 h 456"/>
                  <a:gd name="T84" fmla="*/ 72 w 785"/>
                  <a:gd name="T85" fmla="*/ 52 h 456"/>
                  <a:gd name="T86" fmla="*/ 50 w 785"/>
                  <a:gd name="T87" fmla="*/ 38 h 456"/>
                  <a:gd name="T88" fmla="*/ 67 w 785"/>
                  <a:gd name="T89" fmla="*/ 38 h 456"/>
                  <a:gd name="T90" fmla="*/ 67 w 785"/>
                  <a:gd name="T91" fmla="*/ 29 h 456"/>
                  <a:gd name="T92" fmla="*/ 50 w 785"/>
                  <a:gd name="T93" fmla="*/ 29 h 456"/>
                  <a:gd name="T94" fmla="*/ 50 w 785"/>
                  <a:gd name="T95" fmla="*/ 38 h 4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85"/>
                  <a:gd name="T145" fmla="*/ 0 h 456"/>
                  <a:gd name="T146" fmla="*/ 785 w 785"/>
                  <a:gd name="T147" fmla="*/ 456 h 4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85" h="456">
                    <a:moveTo>
                      <a:pt x="483" y="355"/>
                    </a:moveTo>
                    <a:cubicBezTo>
                      <a:pt x="523" y="379"/>
                      <a:pt x="523" y="379"/>
                      <a:pt x="523" y="379"/>
                    </a:cubicBezTo>
                    <a:cubicBezTo>
                      <a:pt x="389" y="456"/>
                      <a:pt x="389" y="456"/>
                      <a:pt x="389" y="456"/>
                    </a:cubicBezTo>
                    <a:cubicBezTo>
                      <a:pt x="255" y="379"/>
                      <a:pt x="255" y="379"/>
                      <a:pt x="255" y="379"/>
                    </a:cubicBezTo>
                    <a:cubicBezTo>
                      <a:pt x="295" y="355"/>
                      <a:pt x="295" y="355"/>
                      <a:pt x="295" y="355"/>
                    </a:cubicBezTo>
                    <a:cubicBezTo>
                      <a:pt x="356" y="391"/>
                      <a:pt x="356" y="391"/>
                      <a:pt x="356" y="391"/>
                    </a:cubicBezTo>
                    <a:cubicBezTo>
                      <a:pt x="356" y="313"/>
                      <a:pt x="356" y="313"/>
                      <a:pt x="356" y="313"/>
                    </a:cubicBezTo>
                    <a:cubicBezTo>
                      <a:pt x="330" y="309"/>
                      <a:pt x="306" y="301"/>
                      <a:pt x="286" y="290"/>
                    </a:cubicBezTo>
                    <a:cubicBezTo>
                      <a:pt x="266" y="278"/>
                      <a:pt x="253" y="264"/>
                      <a:pt x="246" y="249"/>
                    </a:cubicBezTo>
                    <a:cubicBezTo>
                      <a:pt x="113" y="249"/>
                      <a:pt x="113" y="249"/>
                      <a:pt x="113" y="249"/>
                    </a:cubicBezTo>
                    <a:cubicBezTo>
                      <a:pt x="174" y="284"/>
                      <a:pt x="174" y="284"/>
                      <a:pt x="174" y="284"/>
                    </a:cubicBezTo>
                    <a:cubicBezTo>
                      <a:pt x="134" y="308"/>
                      <a:pt x="134" y="308"/>
                      <a:pt x="134" y="30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244" y="211"/>
                      <a:pt x="244" y="211"/>
                      <a:pt x="244" y="211"/>
                    </a:cubicBezTo>
                    <a:cubicBezTo>
                      <a:pt x="249" y="194"/>
                      <a:pt x="263" y="178"/>
                      <a:pt x="286" y="165"/>
                    </a:cubicBezTo>
                    <a:cubicBezTo>
                      <a:pt x="309" y="151"/>
                      <a:pt x="339" y="143"/>
                      <a:pt x="369" y="140"/>
                    </a:cubicBezTo>
                    <a:cubicBezTo>
                      <a:pt x="369" y="65"/>
                      <a:pt x="369" y="65"/>
                      <a:pt x="369" y="65"/>
                    </a:cubicBezTo>
                    <a:cubicBezTo>
                      <a:pt x="308" y="101"/>
                      <a:pt x="308" y="101"/>
                      <a:pt x="308" y="101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536" y="78"/>
                      <a:pt x="536" y="78"/>
                      <a:pt x="536" y="78"/>
                    </a:cubicBezTo>
                    <a:cubicBezTo>
                      <a:pt x="496" y="101"/>
                      <a:pt x="496" y="101"/>
                      <a:pt x="496" y="101"/>
                    </a:cubicBezTo>
                    <a:cubicBezTo>
                      <a:pt x="435" y="65"/>
                      <a:pt x="435" y="65"/>
                      <a:pt x="435" y="65"/>
                    </a:cubicBezTo>
                    <a:cubicBezTo>
                      <a:pt x="435" y="87"/>
                      <a:pt x="435" y="117"/>
                      <a:pt x="435" y="142"/>
                    </a:cubicBezTo>
                    <a:cubicBezTo>
                      <a:pt x="460" y="146"/>
                      <a:pt x="483" y="154"/>
                      <a:pt x="502" y="165"/>
                    </a:cubicBezTo>
                    <a:cubicBezTo>
                      <a:pt x="521" y="176"/>
                      <a:pt x="534" y="189"/>
                      <a:pt x="541" y="204"/>
                    </a:cubicBezTo>
                    <a:cubicBezTo>
                      <a:pt x="672" y="204"/>
                      <a:pt x="672" y="204"/>
                      <a:pt x="672" y="204"/>
                    </a:cubicBezTo>
                    <a:cubicBezTo>
                      <a:pt x="611" y="168"/>
                      <a:pt x="611" y="168"/>
                      <a:pt x="611" y="168"/>
                    </a:cubicBezTo>
                    <a:cubicBezTo>
                      <a:pt x="650" y="145"/>
                      <a:pt x="650" y="145"/>
                      <a:pt x="650" y="145"/>
                    </a:cubicBezTo>
                    <a:cubicBezTo>
                      <a:pt x="785" y="223"/>
                      <a:pt x="785" y="223"/>
                      <a:pt x="785" y="223"/>
                    </a:cubicBezTo>
                    <a:cubicBezTo>
                      <a:pt x="651" y="300"/>
                      <a:pt x="651" y="300"/>
                      <a:pt x="651" y="300"/>
                    </a:cubicBezTo>
                    <a:cubicBezTo>
                      <a:pt x="611" y="277"/>
                      <a:pt x="611" y="277"/>
                      <a:pt x="611" y="277"/>
                    </a:cubicBezTo>
                    <a:cubicBezTo>
                      <a:pt x="672" y="242"/>
                      <a:pt x="672" y="242"/>
                      <a:pt x="672" y="242"/>
                    </a:cubicBezTo>
                    <a:cubicBezTo>
                      <a:pt x="637" y="242"/>
                      <a:pt x="587" y="242"/>
                      <a:pt x="545" y="242"/>
                    </a:cubicBezTo>
                    <a:cubicBezTo>
                      <a:pt x="540" y="259"/>
                      <a:pt x="526" y="276"/>
                      <a:pt x="502" y="290"/>
                    </a:cubicBezTo>
                    <a:cubicBezTo>
                      <a:pt x="480" y="303"/>
                      <a:pt x="451" y="311"/>
                      <a:pt x="422" y="314"/>
                    </a:cubicBezTo>
                    <a:cubicBezTo>
                      <a:pt x="422" y="391"/>
                      <a:pt x="422" y="391"/>
                      <a:pt x="422" y="391"/>
                    </a:cubicBezTo>
                    <a:cubicBezTo>
                      <a:pt x="483" y="355"/>
                      <a:pt x="483" y="355"/>
                      <a:pt x="483" y="355"/>
                    </a:cubicBezTo>
                    <a:cubicBezTo>
                      <a:pt x="483" y="355"/>
                      <a:pt x="483" y="355"/>
                      <a:pt x="483" y="355"/>
                    </a:cubicBezTo>
                    <a:cubicBezTo>
                      <a:pt x="483" y="355"/>
                      <a:pt x="483" y="355"/>
                      <a:pt x="483" y="355"/>
                    </a:cubicBezTo>
                    <a:close/>
                    <a:moveTo>
                      <a:pt x="338" y="260"/>
                    </a:moveTo>
                    <a:cubicBezTo>
                      <a:pt x="369" y="278"/>
                      <a:pt x="419" y="278"/>
                      <a:pt x="450" y="260"/>
                    </a:cubicBezTo>
                    <a:cubicBezTo>
                      <a:pt x="481" y="242"/>
                      <a:pt x="481" y="213"/>
                      <a:pt x="450" y="195"/>
                    </a:cubicBezTo>
                    <a:cubicBezTo>
                      <a:pt x="419" y="177"/>
                      <a:pt x="368" y="177"/>
                      <a:pt x="338" y="195"/>
                    </a:cubicBezTo>
                    <a:cubicBezTo>
                      <a:pt x="307" y="213"/>
                      <a:pt x="307" y="242"/>
                      <a:pt x="338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Freeform 8">
                <a:extLst>
                  <a:ext uri="{FF2B5EF4-FFF2-40B4-BE49-F238E27FC236}">
                    <a16:creationId xmlns:a16="http://schemas.microsoft.com/office/drawing/2014/main" id="{5B5E56A4-97C3-4956-86D6-A1793586D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673"/>
                <a:ext cx="30" cy="48"/>
              </a:xfrm>
              <a:custGeom>
                <a:avLst/>
                <a:gdLst>
                  <a:gd name="T0" fmla="*/ 4 w 56"/>
                  <a:gd name="T1" fmla="*/ 1 h 92"/>
                  <a:gd name="T2" fmla="*/ 7 w 56"/>
                  <a:gd name="T3" fmla="*/ 3 h 92"/>
                  <a:gd name="T4" fmla="*/ 9 w 56"/>
                  <a:gd name="T5" fmla="*/ 6 h 92"/>
                  <a:gd name="T6" fmla="*/ 6 w 56"/>
                  <a:gd name="T7" fmla="*/ 5 h 92"/>
                  <a:gd name="T8" fmla="*/ 4 w 56"/>
                  <a:gd name="T9" fmla="*/ 3 h 92"/>
                  <a:gd name="T10" fmla="*/ 3 w 56"/>
                  <a:gd name="T11" fmla="*/ 2 h 92"/>
                  <a:gd name="T12" fmla="*/ 3 w 56"/>
                  <a:gd name="T13" fmla="*/ 3 h 92"/>
                  <a:gd name="T14" fmla="*/ 3 w 56"/>
                  <a:gd name="T15" fmla="*/ 4 h 92"/>
                  <a:gd name="T16" fmla="*/ 5 w 56"/>
                  <a:gd name="T17" fmla="*/ 6 h 92"/>
                  <a:gd name="T18" fmla="*/ 8 w 56"/>
                  <a:gd name="T19" fmla="*/ 8 h 92"/>
                  <a:gd name="T20" fmla="*/ 9 w 56"/>
                  <a:gd name="T21" fmla="*/ 11 h 92"/>
                  <a:gd name="T22" fmla="*/ 8 w 56"/>
                  <a:gd name="T23" fmla="*/ 13 h 92"/>
                  <a:gd name="T24" fmla="*/ 4 w 56"/>
                  <a:gd name="T25" fmla="*/ 12 h 92"/>
                  <a:gd name="T26" fmla="*/ 2 w 56"/>
                  <a:gd name="T27" fmla="*/ 9 h 92"/>
                  <a:gd name="T28" fmla="*/ 0 w 56"/>
                  <a:gd name="T29" fmla="*/ 6 h 92"/>
                  <a:gd name="T30" fmla="*/ 2 w 56"/>
                  <a:gd name="T31" fmla="*/ 7 h 92"/>
                  <a:gd name="T32" fmla="*/ 3 w 56"/>
                  <a:gd name="T33" fmla="*/ 9 h 92"/>
                  <a:gd name="T34" fmla="*/ 5 w 56"/>
                  <a:gd name="T35" fmla="*/ 10 h 92"/>
                  <a:gd name="T36" fmla="*/ 6 w 56"/>
                  <a:gd name="T37" fmla="*/ 10 h 92"/>
                  <a:gd name="T38" fmla="*/ 6 w 56"/>
                  <a:gd name="T39" fmla="*/ 10 h 92"/>
                  <a:gd name="T40" fmla="*/ 5 w 56"/>
                  <a:gd name="T41" fmla="*/ 8 h 92"/>
                  <a:gd name="T42" fmla="*/ 2 w 56"/>
                  <a:gd name="T43" fmla="*/ 5 h 92"/>
                  <a:gd name="T44" fmla="*/ 1 w 56"/>
                  <a:gd name="T45" fmla="*/ 2 h 92"/>
                  <a:gd name="T46" fmla="*/ 2 w 56"/>
                  <a:gd name="T47" fmla="*/ 1 h 92"/>
                  <a:gd name="T48" fmla="*/ 4 w 56"/>
                  <a:gd name="T49" fmla="*/ 1 h 92"/>
                  <a:gd name="T50" fmla="*/ 4 w 56"/>
                  <a:gd name="T51" fmla="*/ 1 h 92"/>
                  <a:gd name="T52" fmla="*/ 4 w 56"/>
                  <a:gd name="T53" fmla="*/ 1 h 92"/>
                  <a:gd name="T54" fmla="*/ 4 w 56"/>
                  <a:gd name="T55" fmla="*/ 1 h 92"/>
                  <a:gd name="T56" fmla="*/ 4 w 56"/>
                  <a:gd name="T57" fmla="*/ 1 h 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"/>
                  <a:gd name="T88" fmla="*/ 0 h 92"/>
                  <a:gd name="T89" fmla="*/ 56 w 56"/>
                  <a:gd name="T90" fmla="*/ 92 h 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" h="92">
                    <a:moveTo>
                      <a:pt x="27" y="5"/>
                    </a:moveTo>
                    <a:cubicBezTo>
                      <a:pt x="35" y="9"/>
                      <a:pt x="41" y="15"/>
                      <a:pt x="46" y="21"/>
                    </a:cubicBezTo>
                    <a:cubicBezTo>
                      <a:pt x="51" y="28"/>
                      <a:pt x="54" y="36"/>
                      <a:pt x="54" y="4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29"/>
                      <a:pt x="35" y="22"/>
                      <a:pt x="27" y="17"/>
                    </a:cubicBezTo>
                    <a:cubicBezTo>
                      <a:pt x="24" y="16"/>
                      <a:pt x="22" y="15"/>
                      <a:pt x="20" y="15"/>
                    </a:cubicBezTo>
                    <a:cubicBezTo>
                      <a:pt x="18" y="16"/>
                      <a:pt x="17" y="17"/>
                      <a:pt x="17" y="20"/>
                    </a:cubicBezTo>
                    <a:cubicBezTo>
                      <a:pt x="17" y="23"/>
                      <a:pt x="18" y="26"/>
                      <a:pt x="20" y="28"/>
                    </a:cubicBezTo>
                    <a:cubicBezTo>
                      <a:pt x="22" y="30"/>
                      <a:pt x="27" y="35"/>
                      <a:pt x="36" y="43"/>
                    </a:cubicBezTo>
                    <a:cubicBezTo>
                      <a:pt x="42" y="48"/>
                      <a:pt x="45" y="52"/>
                      <a:pt x="48" y="55"/>
                    </a:cubicBezTo>
                    <a:cubicBezTo>
                      <a:pt x="53" y="62"/>
                      <a:pt x="56" y="69"/>
                      <a:pt x="56" y="77"/>
                    </a:cubicBezTo>
                    <a:cubicBezTo>
                      <a:pt x="56" y="84"/>
                      <a:pt x="54" y="88"/>
                      <a:pt x="49" y="90"/>
                    </a:cubicBezTo>
                    <a:cubicBezTo>
                      <a:pt x="44" y="92"/>
                      <a:pt x="37" y="90"/>
                      <a:pt x="28" y="85"/>
                    </a:cubicBezTo>
                    <a:cubicBezTo>
                      <a:pt x="20" y="81"/>
                      <a:pt x="14" y="75"/>
                      <a:pt x="9" y="67"/>
                    </a:cubicBezTo>
                    <a:cubicBezTo>
                      <a:pt x="3" y="59"/>
                      <a:pt x="0" y="51"/>
                      <a:pt x="0" y="42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5"/>
                      <a:pt x="16" y="59"/>
                      <a:pt x="19" y="63"/>
                    </a:cubicBezTo>
                    <a:cubicBezTo>
                      <a:pt x="21" y="67"/>
                      <a:pt x="25" y="70"/>
                      <a:pt x="29" y="72"/>
                    </a:cubicBezTo>
                    <a:cubicBezTo>
                      <a:pt x="32" y="74"/>
                      <a:pt x="35" y="75"/>
                      <a:pt x="37" y="75"/>
                    </a:cubicBezTo>
                    <a:cubicBezTo>
                      <a:pt x="40" y="76"/>
                      <a:pt x="42" y="74"/>
                      <a:pt x="42" y="70"/>
                    </a:cubicBezTo>
                    <a:cubicBezTo>
                      <a:pt x="42" y="66"/>
                      <a:pt x="38" y="61"/>
                      <a:pt x="32" y="55"/>
                    </a:cubicBezTo>
                    <a:cubicBezTo>
                      <a:pt x="20" y="44"/>
                      <a:pt x="14" y="38"/>
                      <a:pt x="13" y="37"/>
                    </a:cubicBezTo>
                    <a:cubicBezTo>
                      <a:pt x="6" y="29"/>
                      <a:pt x="2" y="22"/>
                      <a:pt x="2" y="13"/>
                    </a:cubicBezTo>
                    <a:cubicBezTo>
                      <a:pt x="2" y="6"/>
                      <a:pt x="5" y="2"/>
                      <a:pt x="10" y="1"/>
                    </a:cubicBezTo>
                    <a:cubicBezTo>
                      <a:pt x="15" y="0"/>
                      <a:pt x="21" y="1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Freeform 9">
                <a:extLst>
                  <a:ext uri="{FF2B5EF4-FFF2-40B4-BE49-F238E27FC236}">
                    <a16:creationId xmlns:a16="http://schemas.microsoft.com/office/drawing/2014/main" id="{17DCBE4F-D499-4FB0-B953-D7D12DA5A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" y="685"/>
                <a:ext cx="46" cy="62"/>
              </a:xfrm>
              <a:custGeom>
                <a:avLst/>
                <a:gdLst>
                  <a:gd name="T0" fmla="*/ 46 w 46"/>
                  <a:gd name="T1" fmla="*/ 27 h 62"/>
                  <a:gd name="T2" fmla="*/ 36 w 46"/>
                  <a:gd name="T3" fmla="*/ 62 h 62"/>
                  <a:gd name="T4" fmla="*/ 29 w 46"/>
                  <a:gd name="T5" fmla="*/ 57 h 62"/>
                  <a:gd name="T6" fmla="*/ 23 w 46"/>
                  <a:gd name="T7" fmla="*/ 27 h 62"/>
                  <a:gd name="T8" fmla="*/ 17 w 46"/>
                  <a:gd name="T9" fmla="*/ 51 h 62"/>
                  <a:gd name="T10" fmla="*/ 9 w 46"/>
                  <a:gd name="T11" fmla="*/ 46 h 62"/>
                  <a:gd name="T12" fmla="*/ 0 w 46"/>
                  <a:gd name="T13" fmla="*/ 0 h 62"/>
                  <a:gd name="T14" fmla="*/ 8 w 46"/>
                  <a:gd name="T15" fmla="*/ 5 h 62"/>
                  <a:gd name="T16" fmla="*/ 13 w 46"/>
                  <a:gd name="T17" fmla="*/ 36 h 62"/>
                  <a:gd name="T18" fmla="*/ 19 w 46"/>
                  <a:gd name="T19" fmla="*/ 12 h 62"/>
                  <a:gd name="T20" fmla="*/ 27 w 46"/>
                  <a:gd name="T21" fmla="*/ 16 h 62"/>
                  <a:gd name="T22" fmla="*/ 33 w 46"/>
                  <a:gd name="T23" fmla="*/ 47 h 62"/>
                  <a:gd name="T24" fmla="*/ 38 w 46"/>
                  <a:gd name="T25" fmla="*/ 23 h 62"/>
                  <a:gd name="T26" fmla="*/ 46 w 46"/>
                  <a:gd name="T27" fmla="*/ 27 h 62"/>
                  <a:gd name="T28" fmla="*/ 46 w 46"/>
                  <a:gd name="T29" fmla="*/ 27 h 62"/>
                  <a:gd name="T30" fmla="*/ 46 w 46"/>
                  <a:gd name="T31" fmla="*/ 27 h 62"/>
                  <a:gd name="T32" fmla="*/ 46 w 46"/>
                  <a:gd name="T33" fmla="*/ 27 h 62"/>
                  <a:gd name="T34" fmla="*/ 46 w 46"/>
                  <a:gd name="T35" fmla="*/ 27 h 62"/>
                  <a:gd name="T36" fmla="*/ 46 w 46"/>
                  <a:gd name="T37" fmla="*/ 27 h 6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"/>
                  <a:gd name="T58" fmla="*/ 0 h 62"/>
                  <a:gd name="T59" fmla="*/ 46 w 46"/>
                  <a:gd name="T60" fmla="*/ 62 h 6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" h="62">
                    <a:moveTo>
                      <a:pt x="46" y="27"/>
                    </a:moveTo>
                    <a:lnTo>
                      <a:pt x="36" y="62"/>
                    </a:lnTo>
                    <a:lnTo>
                      <a:pt x="29" y="57"/>
                    </a:lnTo>
                    <a:lnTo>
                      <a:pt x="23" y="27"/>
                    </a:lnTo>
                    <a:lnTo>
                      <a:pt x="17" y="51"/>
                    </a:lnTo>
                    <a:lnTo>
                      <a:pt x="9" y="46"/>
                    </a:lnTo>
                    <a:lnTo>
                      <a:pt x="0" y="0"/>
                    </a:lnTo>
                    <a:lnTo>
                      <a:pt x="8" y="5"/>
                    </a:lnTo>
                    <a:lnTo>
                      <a:pt x="13" y="36"/>
                    </a:lnTo>
                    <a:lnTo>
                      <a:pt x="19" y="12"/>
                    </a:lnTo>
                    <a:lnTo>
                      <a:pt x="27" y="16"/>
                    </a:lnTo>
                    <a:lnTo>
                      <a:pt x="33" y="47"/>
                    </a:lnTo>
                    <a:lnTo>
                      <a:pt x="38" y="23"/>
                    </a:ln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Freeform 10">
                <a:extLst>
                  <a:ext uri="{FF2B5EF4-FFF2-40B4-BE49-F238E27FC236}">
                    <a16:creationId xmlns:a16="http://schemas.microsoft.com/office/drawing/2014/main" id="{894F57E0-231A-4DC6-9EAB-6A7CF5EC0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" y="714"/>
                <a:ext cx="7" cy="45"/>
              </a:xfrm>
              <a:custGeom>
                <a:avLst/>
                <a:gdLst>
                  <a:gd name="T0" fmla="*/ 7 w 7"/>
                  <a:gd name="T1" fmla="*/ 5 h 45"/>
                  <a:gd name="T2" fmla="*/ 7 w 7"/>
                  <a:gd name="T3" fmla="*/ 45 h 45"/>
                  <a:gd name="T4" fmla="*/ 0 w 7"/>
                  <a:gd name="T5" fmla="*/ 41 h 45"/>
                  <a:gd name="T6" fmla="*/ 0 w 7"/>
                  <a:gd name="T7" fmla="*/ 0 h 45"/>
                  <a:gd name="T8" fmla="*/ 7 w 7"/>
                  <a:gd name="T9" fmla="*/ 5 h 45"/>
                  <a:gd name="T10" fmla="*/ 7 w 7"/>
                  <a:gd name="T11" fmla="*/ 5 h 45"/>
                  <a:gd name="T12" fmla="*/ 7 w 7"/>
                  <a:gd name="T13" fmla="*/ 5 h 45"/>
                  <a:gd name="T14" fmla="*/ 7 w 7"/>
                  <a:gd name="T15" fmla="*/ 5 h 45"/>
                  <a:gd name="T16" fmla="*/ 7 w 7"/>
                  <a:gd name="T17" fmla="*/ 5 h 45"/>
                  <a:gd name="T18" fmla="*/ 7 w 7"/>
                  <a:gd name="T19" fmla="*/ 5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45"/>
                  <a:gd name="T32" fmla="*/ 7 w 7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45">
                    <a:moveTo>
                      <a:pt x="7" y="5"/>
                    </a:moveTo>
                    <a:lnTo>
                      <a:pt x="7" y="45"/>
                    </a:lnTo>
                    <a:lnTo>
                      <a:pt x="0" y="41"/>
                    </a:lnTo>
                    <a:lnTo>
                      <a:pt x="0" y="0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Freeform 11">
                <a:extLst>
                  <a:ext uri="{FF2B5EF4-FFF2-40B4-BE49-F238E27FC236}">
                    <a16:creationId xmlns:a16="http://schemas.microsoft.com/office/drawing/2014/main" id="{3A5AC978-9BC9-42E8-AB02-360F4F2D8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721"/>
                <a:ext cx="29" cy="51"/>
              </a:xfrm>
              <a:custGeom>
                <a:avLst/>
                <a:gdLst>
                  <a:gd name="T0" fmla="*/ 29 w 29"/>
                  <a:gd name="T1" fmla="*/ 17 h 51"/>
                  <a:gd name="T2" fmla="*/ 29 w 29"/>
                  <a:gd name="T3" fmla="*/ 24 h 51"/>
                  <a:gd name="T4" fmla="*/ 19 w 29"/>
                  <a:gd name="T5" fmla="*/ 18 h 51"/>
                  <a:gd name="T6" fmla="*/ 19 w 29"/>
                  <a:gd name="T7" fmla="*/ 51 h 51"/>
                  <a:gd name="T8" fmla="*/ 11 w 29"/>
                  <a:gd name="T9" fmla="*/ 46 h 51"/>
                  <a:gd name="T10" fmla="*/ 11 w 29"/>
                  <a:gd name="T11" fmla="*/ 14 h 51"/>
                  <a:gd name="T12" fmla="*/ 0 w 29"/>
                  <a:gd name="T13" fmla="*/ 7 h 51"/>
                  <a:gd name="T14" fmla="*/ 0 w 29"/>
                  <a:gd name="T15" fmla="*/ 0 h 51"/>
                  <a:gd name="T16" fmla="*/ 29 w 29"/>
                  <a:gd name="T17" fmla="*/ 17 h 51"/>
                  <a:gd name="T18" fmla="*/ 29 w 29"/>
                  <a:gd name="T19" fmla="*/ 17 h 51"/>
                  <a:gd name="T20" fmla="*/ 29 w 29"/>
                  <a:gd name="T21" fmla="*/ 17 h 51"/>
                  <a:gd name="T22" fmla="*/ 29 w 29"/>
                  <a:gd name="T23" fmla="*/ 17 h 51"/>
                  <a:gd name="T24" fmla="*/ 29 w 29"/>
                  <a:gd name="T25" fmla="*/ 17 h 51"/>
                  <a:gd name="T26" fmla="*/ 29 w 29"/>
                  <a:gd name="T27" fmla="*/ 17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51"/>
                  <a:gd name="T44" fmla="*/ 29 w 29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51">
                    <a:moveTo>
                      <a:pt x="29" y="17"/>
                    </a:moveTo>
                    <a:lnTo>
                      <a:pt x="29" y="24"/>
                    </a:lnTo>
                    <a:lnTo>
                      <a:pt x="19" y="18"/>
                    </a:lnTo>
                    <a:lnTo>
                      <a:pt x="19" y="51"/>
                    </a:lnTo>
                    <a:lnTo>
                      <a:pt x="11" y="46"/>
                    </a:lnTo>
                    <a:lnTo>
                      <a:pt x="11" y="14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12">
                <a:extLst>
                  <a:ext uri="{FF2B5EF4-FFF2-40B4-BE49-F238E27FC236}">
                    <a16:creationId xmlns:a16="http://schemas.microsoft.com/office/drawing/2014/main" id="{0F50AFE3-CFB3-4362-8790-6E3426FC2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745"/>
                <a:ext cx="33" cy="48"/>
              </a:xfrm>
              <a:custGeom>
                <a:avLst/>
                <a:gdLst>
                  <a:gd name="T0" fmla="*/ 5 w 62"/>
                  <a:gd name="T1" fmla="*/ 1 h 92"/>
                  <a:gd name="T2" fmla="*/ 8 w 62"/>
                  <a:gd name="T3" fmla="*/ 4 h 92"/>
                  <a:gd name="T4" fmla="*/ 10 w 62"/>
                  <a:gd name="T5" fmla="*/ 7 h 92"/>
                  <a:gd name="T6" fmla="*/ 7 w 62"/>
                  <a:gd name="T7" fmla="*/ 6 h 92"/>
                  <a:gd name="T8" fmla="*/ 6 w 62"/>
                  <a:gd name="T9" fmla="*/ 4 h 92"/>
                  <a:gd name="T10" fmla="*/ 5 w 62"/>
                  <a:gd name="T11" fmla="*/ 3 h 92"/>
                  <a:gd name="T12" fmla="*/ 3 w 62"/>
                  <a:gd name="T13" fmla="*/ 3 h 92"/>
                  <a:gd name="T14" fmla="*/ 2 w 62"/>
                  <a:gd name="T15" fmla="*/ 5 h 92"/>
                  <a:gd name="T16" fmla="*/ 3 w 62"/>
                  <a:gd name="T17" fmla="*/ 8 h 92"/>
                  <a:gd name="T18" fmla="*/ 5 w 62"/>
                  <a:gd name="T19" fmla="*/ 10 h 92"/>
                  <a:gd name="T20" fmla="*/ 6 w 62"/>
                  <a:gd name="T21" fmla="*/ 10 h 92"/>
                  <a:gd name="T22" fmla="*/ 7 w 62"/>
                  <a:gd name="T23" fmla="*/ 9 h 92"/>
                  <a:gd name="T24" fmla="*/ 10 w 62"/>
                  <a:gd name="T25" fmla="*/ 10 h 92"/>
                  <a:gd name="T26" fmla="*/ 8 w 62"/>
                  <a:gd name="T27" fmla="*/ 13 h 92"/>
                  <a:gd name="T28" fmla="*/ 5 w 62"/>
                  <a:gd name="T29" fmla="*/ 12 h 92"/>
                  <a:gd name="T30" fmla="*/ 2 w 62"/>
                  <a:gd name="T31" fmla="*/ 9 h 92"/>
                  <a:gd name="T32" fmla="*/ 0 w 62"/>
                  <a:gd name="T33" fmla="*/ 4 h 92"/>
                  <a:gd name="T34" fmla="*/ 2 w 62"/>
                  <a:gd name="T35" fmla="*/ 1 h 92"/>
                  <a:gd name="T36" fmla="*/ 5 w 62"/>
                  <a:gd name="T37" fmla="*/ 1 h 92"/>
                  <a:gd name="T38" fmla="*/ 5 w 62"/>
                  <a:gd name="T39" fmla="*/ 1 h 92"/>
                  <a:gd name="T40" fmla="*/ 5 w 62"/>
                  <a:gd name="T41" fmla="*/ 1 h 92"/>
                  <a:gd name="T42" fmla="*/ 5 w 62"/>
                  <a:gd name="T43" fmla="*/ 1 h 92"/>
                  <a:gd name="T44" fmla="*/ 5 w 62"/>
                  <a:gd name="T45" fmla="*/ 1 h 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2"/>
                  <a:gd name="T70" fmla="*/ 0 h 92"/>
                  <a:gd name="T71" fmla="*/ 62 w 62"/>
                  <a:gd name="T72" fmla="*/ 92 h 9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2" h="92">
                    <a:moveTo>
                      <a:pt x="33" y="7"/>
                    </a:moveTo>
                    <a:cubicBezTo>
                      <a:pt x="41" y="11"/>
                      <a:pt x="47" y="17"/>
                      <a:pt x="52" y="25"/>
                    </a:cubicBezTo>
                    <a:cubicBezTo>
                      <a:pt x="58" y="33"/>
                      <a:pt x="61" y="41"/>
                      <a:pt x="62" y="50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7" y="38"/>
                      <a:pt x="46" y="34"/>
                      <a:pt x="43" y="30"/>
                    </a:cubicBezTo>
                    <a:cubicBezTo>
                      <a:pt x="40" y="26"/>
                      <a:pt x="37" y="23"/>
                      <a:pt x="33" y="21"/>
                    </a:cubicBezTo>
                    <a:cubicBezTo>
                      <a:pt x="27" y="17"/>
                      <a:pt x="22" y="17"/>
                      <a:pt x="19" y="21"/>
                    </a:cubicBezTo>
                    <a:cubicBezTo>
                      <a:pt x="16" y="24"/>
                      <a:pt x="15" y="29"/>
                      <a:pt x="15" y="36"/>
                    </a:cubicBezTo>
                    <a:cubicBezTo>
                      <a:pt x="15" y="44"/>
                      <a:pt x="16" y="50"/>
                      <a:pt x="19" y="56"/>
                    </a:cubicBezTo>
                    <a:cubicBezTo>
                      <a:pt x="22" y="63"/>
                      <a:pt x="27" y="69"/>
                      <a:pt x="33" y="72"/>
                    </a:cubicBezTo>
                    <a:cubicBezTo>
                      <a:pt x="37" y="75"/>
                      <a:pt x="41" y="75"/>
                      <a:pt x="43" y="74"/>
                    </a:cubicBezTo>
                    <a:cubicBezTo>
                      <a:pt x="46" y="72"/>
                      <a:pt x="47" y="69"/>
                      <a:pt x="48" y="64"/>
                    </a:cubicBezTo>
                    <a:cubicBezTo>
                      <a:pt x="62" y="72"/>
                      <a:pt x="62" y="72"/>
                      <a:pt x="62" y="72"/>
                    </a:cubicBezTo>
                    <a:cubicBezTo>
                      <a:pt x="61" y="81"/>
                      <a:pt x="58" y="87"/>
                      <a:pt x="53" y="90"/>
                    </a:cubicBezTo>
                    <a:cubicBezTo>
                      <a:pt x="48" y="92"/>
                      <a:pt x="41" y="91"/>
                      <a:pt x="33" y="86"/>
                    </a:cubicBezTo>
                    <a:cubicBezTo>
                      <a:pt x="23" y="81"/>
                      <a:pt x="15" y="72"/>
                      <a:pt x="9" y="61"/>
                    </a:cubicBezTo>
                    <a:cubicBezTo>
                      <a:pt x="3" y="50"/>
                      <a:pt x="0" y="39"/>
                      <a:pt x="0" y="28"/>
                    </a:cubicBezTo>
                    <a:cubicBezTo>
                      <a:pt x="0" y="16"/>
                      <a:pt x="3" y="8"/>
                      <a:pt x="9" y="4"/>
                    </a:cubicBezTo>
                    <a:cubicBezTo>
                      <a:pt x="15" y="0"/>
                      <a:pt x="23" y="1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13">
                <a:extLst>
                  <a:ext uri="{FF2B5EF4-FFF2-40B4-BE49-F238E27FC236}">
                    <a16:creationId xmlns:a16="http://schemas.microsoft.com/office/drawing/2014/main" id="{601D66BF-7F48-429B-B84F-DD615194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761"/>
                <a:ext cx="30" cy="57"/>
              </a:xfrm>
              <a:custGeom>
                <a:avLst/>
                <a:gdLst>
                  <a:gd name="T0" fmla="*/ 30 w 30"/>
                  <a:gd name="T1" fmla="*/ 17 h 57"/>
                  <a:gd name="T2" fmla="*/ 30 w 30"/>
                  <a:gd name="T3" fmla="*/ 57 h 57"/>
                  <a:gd name="T4" fmla="*/ 22 w 30"/>
                  <a:gd name="T5" fmla="*/ 53 h 57"/>
                  <a:gd name="T6" fmla="*/ 22 w 30"/>
                  <a:gd name="T7" fmla="*/ 35 h 57"/>
                  <a:gd name="T8" fmla="*/ 8 w 30"/>
                  <a:gd name="T9" fmla="*/ 27 h 57"/>
                  <a:gd name="T10" fmla="*/ 8 w 30"/>
                  <a:gd name="T11" fmla="*/ 45 h 57"/>
                  <a:gd name="T12" fmla="*/ 0 w 30"/>
                  <a:gd name="T13" fmla="*/ 40 h 57"/>
                  <a:gd name="T14" fmla="*/ 0 w 30"/>
                  <a:gd name="T15" fmla="*/ 0 h 57"/>
                  <a:gd name="T16" fmla="*/ 8 w 30"/>
                  <a:gd name="T17" fmla="*/ 4 h 57"/>
                  <a:gd name="T18" fmla="*/ 8 w 30"/>
                  <a:gd name="T19" fmla="*/ 20 h 57"/>
                  <a:gd name="T20" fmla="*/ 22 w 30"/>
                  <a:gd name="T21" fmla="*/ 28 h 57"/>
                  <a:gd name="T22" fmla="*/ 23 w 30"/>
                  <a:gd name="T23" fmla="*/ 13 h 57"/>
                  <a:gd name="T24" fmla="*/ 30 w 30"/>
                  <a:gd name="T25" fmla="*/ 17 h 57"/>
                  <a:gd name="T26" fmla="*/ 30 w 30"/>
                  <a:gd name="T27" fmla="*/ 17 h 57"/>
                  <a:gd name="T28" fmla="*/ 30 w 30"/>
                  <a:gd name="T29" fmla="*/ 17 h 57"/>
                  <a:gd name="T30" fmla="*/ 30 w 30"/>
                  <a:gd name="T31" fmla="*/ 17 h 57"/>
                  <a:gd name="T32" fmla="*/ 30 w 30"/>
                  <a:gd name="T33" fmla="*/ 17 h 57"/>
                  <a:gd name="T34" fmla="*/ 30 w 30"/>
                  <a:gd name="T35" fmla="*/ 17 h 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7"/>
                  <a:gd name="T56" fmla="*/ 30 w 30"/>
                  <a:gd name="T57" fmla="*/ 57 h 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7">
                    <a:moveTo>
                      <a:pt x="30" y="17"/>
                    </a:moveTo>
                    <a:lnTo>
                      <a:pt x="30" y="57"/>
                    </a:lnTo>
                    <a:lnTo>
                      <a:pt x="22" y="53"/>
                    </a:lnTo>
                    <a:lnTo>
                      <a:pt x="22" y="35"/>
                    </a:lnTo>
                    <a:lnTo>
                      <a:pt x="8" y="27"/>
                    </a:lnTo>
                    <a:lnTo>
                      <a:pt x="8" y="45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8" y="20"/>
                    </a:lnTo>
                    <a:lnTo>
                      <a:pt x="22" y="28"/>
                    </a:lnTo>
                    <a:lnTo>
                      <a:pt x="23" y="13"/>
                    </a:ln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495" name="Picture 15" descr="computer">
              <a:extLst>
                <a:ext uri="{FF2B5EF4-FFF2-40B4-BE49-F238E27FC236}">
                  <a16:creationId xmlns:a16="http://schemas.microsoft.com/office/drawing/2014/main" id="{6CCFF5C3-DFF5-4884-A6C3-A880F6777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777"/>
              <a:ext cx="572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6" name="Line 41">
              <a:extLst>
                <a:ext uri="{FF2B5EF4-FFF2-40B4-BE49-F238E27FC236}">
                  <a16:creationId xmlns:a16="http://schemas.microsoft.com/office/drawing/2014/main" id="{5DB44EF3-7EB2-4A69-B10F-C61E967A0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046"/>
              <a:ext cx="2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42">
              <a:extLst>
                <a:ext uri="{FF2B5EF4-FFF2-40B4-BE49-F238E27FC236}">
                  <a16:creationId xmlns:a16="http://schemas.microsoft.com/office/drawing/2014/main" id="{4E6072E2-3359-435D-9EDE-22055C642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2058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全双工</a:t>
              </a:r>
            </a:p>
          </p:txBody>
        </p:sp>
        <p:sp>
          <p:nvSpPr>
            <p:cNvPr id="20498" name="Line 59">
              <a:extLst>
                <a:ext uri="{FF2B5EF4-FFF2-40B4-BE49-F238E27FC236}">
                  <a16:creationId xmlns:a16="http://schemas.microsoft.com/office/drawing/2014/main" id="{74C9FADA-268C-45F1-B0BF-81002C22E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1922"/>
              <a:ext cx="222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60">
              <a:extLst>
                <a:ext uri="{FF2B5EF4-FFF2-40B4-BE49-F238E27FC236}">
                  <a16:creationId xmlns:a16="http://schemas.microsoft.com/office/drawing/2014/main" id="{0E9090D7-EA63-4395-B0A6-784250A00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1" y="2149"/>
              <a:ext cx="112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Text Box 62">
              <a:extLst>
                <a:ext uri="{FF2B5EF4-FFF2-40B4-BE49-F238E27FC236}">
                  <a16:creationId xmlns:a16="http://schemas.microsoft.com/office/drawing/2014/main" id="{EC915C7D-4A45-4595-8EBE-76027F3B4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432"/>
              <a:ext cx="1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华文细黑" panose="02010600040101010101" pitchFamily="2" charset="-122"/>
                </a:rPr>
                <a:t>反向发送</a:t>
              </a:r>
              <a:r>
                <a:rPr lang="en-US" altLang="zh-CN">
                  <a:ea typeface="华文细黑" panose="02010600040101010101" pitchFamily="2" charset="-122"/>
                </a:rPr>
                <a:t>PAUSE</a:t>
              </a:r>
              <a:r>
                <a:rPr lang="zh-CN" altLang="en-US">
                  <a:ea typeface="华文细黑" panose="02010600040101010101" pitchFamily="2" charset="-122"/>
                </a:rPr>
                <a:t>帧</a:t>
              </a:r>
            </a:p>
          </p:txBody>
        </p:sp>
        <p:grpSp>
          <p:nvGrpSpPr>
            <p:cNvPr id="20501" name="Group 63">
              <a:extLst>
                <a:ext uri="{FF2B5EF4-FFF2-40B4-BE49-F238E27FC236}">
                  <a16:creationId xmlns:a16="http://schemas.microsoft.com/office/drawing/2014/main" id="{A4C73BED-504C-4AA1-A9FA-E48F566C90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23" y="1819"/>
              <a:ext cx="576" cy="417"/>
              <a:chOff x="470" y="447"/>
              <a:chExt cx="576" cy="417"/>
            </a:xfrm>
          </p:grpSpPr>
          <p:sp>
            <p:nvSpPr>
              <p:cNvPr id="20505" name="AutoShape 64">
                <a:extLst>
                  <a:ext uri="{FF2B5EF4-FFF2-40B4-BE49-F238E27FC236}">
                    <a16:creationId xmlns:a16="http://schemas.microsoft.com/office/drawing/2014/main" id="{4C34C0C1-B576-4836-82FC-87820932BC1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70" y="447"/>
                <a:ext cx="576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Freeform 65">
                <a:extLst>
                  <a:ext uri="{FF2B5EF4-FFF2-40B4-BE49-F238E27FC236}">
                    <a16:creationId xmlns:a16="http://schemas.microsoft.com/office/drawing/2014/main" id="{C9E3F80E-97D6-4F84-8812-150662560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" y="613"/>
                <a:ext cx="286" cy="252"/>
              </a:xfrm>
              <a:custGeom>
                <a:avLst/>
                <a:gdLst>
                  <a:gd name="T0" fmla="*/ 286 w 286"/>
                  <a:gd name="T1" fmla="*/ 0 h 252"/>
                  <a:gd name="T2" fmla="*/ 286 w 286"/>
                  <a:gd name="T3" fmla="*/ 85 h 252"/>
                  <a:gd name="T4" fmla="*/ 0 w 286"/>
                  <a:gd name="T5" fmla="*/ 252 h 252"/>
                  <a:gd name="T6" fmla="*/ 0 w 286"/>
                  <a:gd name="T7" fmla="*/ 166 h 252"/>
                  <a:gd name="T8" fmla="*/ 286 w 286"/>
                  <a:gd name="T9" fmla="*/ 0 h 252"/>
                  <a:gd name="T10" fmla="*/ 286 w 286"/>
                  <a:gd name="T11" fmla="*/ 0 h 252"/>
                  <a:gd name="T12" fmla="*/ 286 w 286"/>
                  <a:gd name="T13" fmla="*/ 0 h 252"/>
                  <a:gd name="T14" fmla="*/ 286 w 286"/>
                  <a:gd name="T15" fmla="*/ 0 h 252"/>
                  <a:gd name="T16" fmla="*/ 286 w 286"/>
                  <a:gd name="T17" fmla="*/ 0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6"/>
                  <a:gd name="T28" fmla="*/ 0 h 252"/>
                  <a:gd name="T29" fmla="*/ 286 w 286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6" h="252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2"/>
                    </a:lnTo>
                    <a:lnTo>
                      <a:pt x="0" y="166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Freeform 66">
                <a:extLst>
                  <a:ext uri="{FF2B5EF4-FFF2-40B4-BE49-F238E27FC236}">
                    <a16:creationId xmlns:a16="http://schemas.microsoft.com/office/drawing/2014/main" id="{65640BFE-73B3-4089-BECC-27D547525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" y="613"/>
                <a:ext cx="288" cy="252"/>
              </a:xfrm>
              <a:custGeom>
                <a:avLst/>
                <a:gdLst>
                  <a:gd name="T0" fmla="*/ 288 w 288"/>
                  <a:gd name="T1" fmla="*/ 166 h 252"/>
                  <a:gd name="T2" fmla="*/ 288 w 288"/>
                  <a:gd name="T3" fmla="*/ 252 h 252"/>
                  <a:gd name="T4" fmla="*/ 0 w 288"/>
                  <a:gd name="T5" fmla="*/ 85 h 252"/>
                  <a:gd name="T6" fmla="*/ 0 w 288"/>
                  <a:gd name="T7" fmla="*/ 0 h 252"/>
                  <a:gd name="T8" fmla="*/ 288 w 288"/>
                  <a:gd name="T9" fmla="*/ 166 h 252"/>
                  <a:gd name="T10" fmla="*/ 288 w 288"/>
                  <a:gd name="T11" fmla="*/ 166 h 252"/>
                  <a:gd name="T12" fmla="*/ 288 w 288"/>
                  <a:gd name="T13" fmla="*/ 166 h 252"/>
                  <a:gd name="T14" fmla="*/ 288 w 288"/>
                  <a:gd name="T15" fmla="*/ 166 h 252"/>
                  <a:gd name="T16" fmla="*/ 288 w 288"/>
                  <a:gd name="T17" fmla="*/ 166 h 2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"/>
                  <a:gd name="T28" fmla="*/ 0 h 252"/>
                  <a:gd name="T29" fmla="*/ 288 w 288"/>
                  <a:gd name="T30" fmla="*/ 252 h 2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" h="252">
                    <a:moveTo>
                      <a:pt x="288" y="166"/>
                    </a:moveTo>
                    <a:lnTo>
                      <a:pt x="288" y="252"/>
                    </a:lnTo>
                    <a:lnTo>
                      <a:pt x="0" y="85"/>
                    </a:lnTo>
                    <a:lnTo>
                      <a:pt x="0" y="0"/>
                    </a:lnTo>
                    <a:lnTo>
                      <a:pt x="288" y="166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Freeform 67">
                <a:extLst>
                  <a:ext uri="{FF2B5EF4-FFF2-40B4-BE49-F238E27FC236}">
                    <a16:creationId xmlns:a16="http://schemas.microsoft.com/office/drawing/2014/main" id="{44DB12F4-4F54-4F92-87C7-54BB03D11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" y="447"/>
                <a:ext cx="574" cy="332"/>
              </a:xfrm>
              <a:custGeom>
                <a:avLst/>
                <a:gdLst>
                  <a:gd name="T0" fmla="*/ 574 w 574"/>
                  <a:gd name="T1" fmla="*/ 166 h 332"/>
                  <a:gd name="T2" fmla="*/ 288 w 574"/>
                  <a:gd name="T3" fmla="*/ 332 h 332"/>
                  <a:gd name="T4" fmla="*/ 0 w 574"/>
                  <a:gd name="T5" fmla="*/ 166 h 332"/>
                  <a:gd name="T6" fmla="*/ 286 w 574"/>
                  <a:gd name="T7" fmla="*/ 0 h 332"/>
                  <a:gd name="T8" fmla="*/ 574 w 574"/>
                  <a:gd name="T9" fmla="*/ 166 h 332"/>
                  <a:gd name="T10" fmla="*/ 574 w 574"/>
                  <a:gd name="T11" fmla="*/ 166 h 332"/>
                  <a:gd name="T12" fmla="*/ 574 w 574"/>
                  <a:gd name="T13" fmla="*/ 166 h 332"/>
                  <a:gd name="T14" fmla="*/ 574 w 574"/>
                  <a:gd name="T15" fmla="*/ 166 h 332"/>
                  <a:gd name="T16" fmla="*/ 574 w 574"/>
                  <a:gd name="T17" fmla="*/ 166 h 3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4"/>
                  <a:gd name="T28" fmla="*/ 0 h 332"/>
                  <a:gd name="T29" fmla="*/ 574 w 574"/>
                  <a:gd name="T30" fmla="*/ 332 h 3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4" h="332">
                    <a:moveTo>
                      <a:pt x="574" y="166"/>
                    </a:moveTo>
                    <a:lnTo>
                      <a:pt x="288" y="332"/>
                    </a:lnTo>
                    <a:lnTo>
                      <a:pt x="0" y="166"/>
                    </a:lnTo>
                    <a:lnTo>
                      <a:pt x="286" y="0"/>
                    </a:lnTo>
                    <a:lnTo>
                      <a:pt x="574" y="166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Freeform 68">
                <a:extLst>
                  <a:ext uri="{FF2B5EF4-FFF2-40B4-BE49-F238E27FC236}">
                    <a16:creationId xmlns:a16="http://schemas.microsoft.com/office/drawing/2014/main" id="{1D543424-EAC9-4E0D-8E3E-D2080C8820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" y="495"/>
                <a:ext cx="416" cy="241"/>
              </a:xfrm>
              <a:custGeom>
                <a:avLst/>
                <a:gdLst>
                  <a:gd name="T0" fmla="*/ 72 w 785"/>
                  <a:gd name="T1" fmla="*/ 52 h 457"/>
                  <a:gd name="T2" fmla="*/ 78 w 785"/>
                  <a:gd name="T3" fmla="*/ 55 h 457"/>
                  <a:gd name="T4" fmla="*/ 58 w 785"/>
                  <a:gd name="T5" fmla="*/ 67 h 457"/>
                  <a:gd name="T6" fmla="*/ 38 w 785"/>
                  <a:gd name="T7" fmla="*/ 55 h 457"/>
                  <a:gd name="T8" fmla="*/ 44 w 785"/>
                  <a:gd name="T9" fmla="*/ 52 h 457"/>
                  <a:gd name="T10" fmla="*/ 53 w 785"/>
                  <a:gd name="T11" fmla="*/ 57 h 457"/>
                  <a:gd name="T12" fmla="*/ 53 w 785"/>
                  <a:gd name="T13" fmla="*/ 46 h 457"/>
                  <a:gd name="T14" fmla="*/ 43 w 785"/>
                  <a:gd name="T15" fmla="*/ 43 h 457"/>
                  <a:gd name="T16" fmla="*/ 37 w 785"/>
                  <a:gd name="T17" fmla="*/ 36 h 457"/>
                  <a:gd name="T18" fmla="*/ 17 w 785"/>
                  <a:gd name="T19" fmla="*/ 36 h 457"/>
                  <a:gd name="T20" fmla="*/ 26 w 785"/>
                  <a:gd name="T21" fmla="*/ 42 h 457"/>
                  <a:gd name="T22" fmla="*/ 20 w 785"/>
                  <a:gd name="T23" fmla="*/ 45 h 457"/>
                  <a:gd name="T24" fmla="*/ 0 w 785"/>
                  <a:gd name="T25" fmla="*/ 34 h 457"/>
                  <a:gd name="T26" fmla="*/ 20 w 785"/>
                  <a:gd name="T27" fmla="*/ 23 h 457"/>
                  <a:gd name="T28" fmla="*/ 26 w 785"/>
                  <a:gd name="T29" fmla="*/ 26 h 457"/>
                  <a:gd name="T30" fmla="*/ 17 w 785"/>
                  <a:gd name="T31" fmla="*/ 31 h 457"/>
                  <a:gd name="T32" fmla="*/ 36 w 785"/>
                  <a:gd name="T33" fmla="*/ 31 h 457"/>
                  <a:gd name="T34" fmla="*/ 43 w 785"/>
                  <a:gd name="T35" fmla="*/ 24 h 457"/>
                  <a:gd name="T36" fmla="*/ 55 w 785"/>
                  <a:gd name="T37" fmla="*/ 21 h 457"/>
                  <a:gd name="T38" fmla="*/ 55 w 785"/>
                  <a:gd name="T39" fmla="*/ 9 h 457"/>
                  <a:gd name="T40" fmla="*/ 46 w 785"/>
                  <a:gd name="T41" fmla="*/ 15 h 457"/>
                  <a:gd name="T42" fmla="*/ 40 w 785"/>
                  <a:gd name="T43" fmla="*/ 12 h 457"/>
                  <a:gd name="T44" fmla="*/ 60 w 785"/>
                  <a:gd name="T45" fmla="*/ 0 h 457"/>
                  <a:gd name="T46" fmla="*/ 80 w 785"/>
                  <a:gd name="T47" fmla="*/ 12 h 457"/>
                  <a:gd name="T48" fmla="*/ 74 w 785"/>
                  <a:gd name="T49" fmla="*/ 15 h 457"/>
                  <a:gd name="T50" fmla="*/ 65 w 785"/>
                  <a:gd name="T51" fmla="*/ 9 h 457"/>
                  <a:gd name="T52" fmla="*/ 65 w 785"/>
                  <a:gd name="T53" fmla="*/ 21 h 457"/>
                  <a:gd name="T54" fmla="*/ 75 w 785"/>
                  <a:gd name="T55" fmla="*/ 24 h 457"/>
                  <a:gd name="T56" fmla="*/ 81 w 785"/>
                  <a:gd name="T57" fmla="*/ 30 h 457"/>
                  <a:gd name="T58" fmla="*/ 100 w 785"/>
                  <a:gd name="T59" fmla="*/ 30 h 457"/>
                  <a:gd name="T60" fmla="*/ 91 w 785"/>
                  <a:gd name="T61" fmla="*/ 25 h 457"/>
                  <a:gd name="T62" fmla="*/ 96 w 785"/>
                  <a:gd name="T63" fmla="*/ 21 h 457"/>
                  <a:gd name="T64" fmla="*/ 117 w 785"/>
                  <a:gd name="T65" fmla="*/ 33 h 457"/>
                  <a:gd name="T66" fmla="*/ 97 w 785"/>
                  <a:gd name="T67" fmla="*/ 44 h 457"/>
                  <a:gd name="T68" fmla="*/ 91 w 785"/>
                  <a:gd name="T69" fmla="*/ 41 h 457"/>
                  <a:gd name="T70" fmla="*/ 100 w 785"/>
                  <a:gd name="T71" fmla="*/ 36 h 457"/>
                  <a:gd name="T72" fmla="*/ 81 w 785"/>
                  <a:gd name="T73" fmla="*/ 36 h 457"/>
                  <a:gd name="T74" fmla="*/ 75 w 785"/>
                  <a:gd name="T75" fmla="*/ 43 h 457"/>
                  <a:gd name="T76" fmla="*/ 63 w 785"/>
                  <a:gd name="T77" fmla="*/ 46 h 457"/>
                  <a:gd name="T78" fmla="*/ 63 w 785"/>
                  <a:gd name="T79" fmla="*/ 57 h 457"/>
                  <a:gd name="T80" fmla="*/ 72 w 785"/>
                  <a:gd name="T81" fmla="*/ 52 h 457"/>
                  <a:gd name="T82" fmla="*/ 72 w 785"/>
                  <a:gd name="T83" fmla="*/ 52 h 457"/>
                  <a:gd name="T84" fmla="*/ 72 w 785"/>
                  <a:gd name="T85" fmla="*/ 52 h 457"/>
                  <a:gd name="T86" fmla="*/ 50 w 785"/>
                  <a:gd name="T87" fmla="*/ 38 h 457"/>
                  <a:gd name="T88" fmla="*/ 67 w 785"/>
                  <a:gd name="T89" fmla="*/ 38 h 457"/>
                  <a:gd name="T90" fmla="*/ 67 w 785"/>
                  <a:gd name="T91" fmla="*/ 28 h 457"/>
                  <a:gd name="T92" fmla="*/ 50 w 785"/>
                  <a:gd name="T93" fmla="*/ 28 h 457"/>
                  <a:gd name="T94" fmla="*/ 50 w 785"/>
                  <a:gd name="T95" fmla="*/ 38 h 45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85"/>
                  <a:gd name="T145" fmla="*/ 0 h 457"/>
                  <a:gd name="T146" fmla="*/ 785 w 785"/>
                  <a:gd name="T147" fmla="*/ 457 h 45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85" h="457">
                    <a:moveTo>
                      <a:pt x="483" y="356"/>
                    </a:moveTo>
                    <a:cubicBezTo>
                      <a:pt x="523" y="379"/>
                      <a:pt x="523" y="379"/>
                      <a:pt x="523" y="379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255" y="379"/>
                      <a:pt x="255" y="379"/>
                      <a:pt x="255" y="379"/>
                    </a:cubicBezTo>
                    <a:cubicBezTo>
                      <a:pt x="295" y="356"/>
                      <a:pt x="295" y="356"/>
                      <a:pt x="295" y="356"/>
                    </a:cubicBezTo>
                    <a:cubicBezTo>
                      <a:pt x="356" y="391"/>
                      <a:pt x="356" y="391"/>
                      <a:pt x="356" y="391"/>
                    </a:cubicBezTo>
                    <a:cubicBezTo>
                      <a:pt x="356" y="313"/>
                      <a:pt x="356" y="313"/>
                      <a:pt x="356" y="313"/>
                    </a:cubicBezTo>
                    <a:cubicBezTo>
                      <a:pt x="330" y="309"/>
                      <a:pt x="306" y="302"/>
                      <a:pt x="286" y="290"/>
                    </a:cubicBezTo>
                    <a:cubicBezTo>
                      <a:pt x="266" y="279"/>
                      <a:pt x="253" y="264"/>
                      <a:pt x="246" y="249"/>
                    </a:cubicBezTo>
                    <a:cubicBezTo>
                      <a:pt x="113" y="249"/>
                      <a:pt x="113" y="249"/>
                      <a:pt x="113" y="249"/>
                    </a:cubicBezTo>
                    <a:cubicBezTo>
                      <a:pt x="174" y="285"/>
                      <a:pt x="174" y="285"/>
                      <a:pt x="174" y="285"/>
                    </a:cubicBezTo>
                    <a:cubicBezTo>
                      <a:pt x="134" y="308"/>
                      <a:pt x="134" y="308"/>
                      <a:pt x="134" y="30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244" y="211"/>
                      <a:pt x="244" y="211"/>
                      <a:pt x="244" y="211"/>
                    </a:cubicBezTo>
                    <a:cubicBezTo>
                      <a:pt x="249" y="194"/>
                      <a:pt x="263" y="178"/>
                      <a:pt x="286" y="165"/>
                    </a:cubicBezTo>
                    <a:cubicBezTo>
                      <a:pt x="309" y="151"/>
                      <a:pt x="339" y="143"/>
                      <a:pt x="369" y="140"/>
                    </a:cubicBezTo>
                    <a:cubicBezTo>
                      <a:pt x="369" y="66"/>
                      <a:pt x="369" y="66"/>
                      <a:pt x="369" y="66"/>
                    </a:cubicBezTo>
                    <a:cubicBezTo>
                      <a:pt x="308" y="101"/>
                      <a:pt x="308" y="101"/>
                      <a:pt x="308" y="101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536" y="78"/>
                      <a:pt x="536" y="78"/>
                      <a:pt x="536" y="78"/>
                    </a:cubicBezTo>
                    <a:cubicBezTo>
                      <a:pt x="496" y="101"/>
                      <a:pt x="496" y="101"/>
                      <a:pt x="496" y="101"/>
                    </a:cubicBezTo>
                    <a:cubicBezTo>
                      <a:pt x="435" y="66"/>
                      <a:pt x="435" y="66"/>
                      <a:pt x="435" y="66"/>
                    </a:cubicBezTo>
                    <a:cubicBezTo>
                      <a:pt x="435" y="87"/>
                      <a:pt x="435" y="117"/>
                      <a:pt x="435" y="142"/>
                    </a:cubicBezTo>
                    <a:cubicBezTo>
                      <a:pt x="460" y="146"/>
                      <a:pt x="483" y="154"/>
                      <a:pt x="502" y="165"/>
                    </a:cubicBezTo>
                    <a:cubicBezTo>
                      <a:pt x="521" y="176"/>
                      <a:pt x="534" y="190"/>
                      <a:pt x="541" y="204"/>
                    </a:cubicBezTo>
                    <a:cubicBezTo>
                      <a:pt x="672" y="204"/>
                      <a:pt x="672" y="204"/>
                      <a:pt x="672" y="204"/>
                    </a:cubicBezTo>
                    <a:cubicBezTo>
                      <a:pt x="611" y="169"/>
                      <a:pt x="611" y="169"/>
                      <a:pt x="611" y="169"/>
                    </a:cubicBezTo>
                    <a:cubicBezTo>
                      <a:pt x="650" y="145"/>
                      <a:pt x="650" y="145"/>
                      <a:pt x="650" y="145"/>
                    </a:cubicBezTo>
                    <a:cubicBezTo>
                      <a:pt x="785" y="223"/>
                      <a:pt x="785" y="223"/>
                      <a:pt x="785" y="223"/>
                    </a:cubicBezTo>
                    <a:cubicBezTo>
                      <a:pt x="651" y="301"/>
                      <a:pt x="651" y="301"/>
                      <a:pt x="651" y="301"/>
                    </a:cubicBezTo>
                    <a:cubicBezTo>
                      <a:pt x="611" y="278"/>
                      <a:pt x="611" y="278"/>
                      <a:pt x="611" y="278"/>
                    </a:cubicBezTo>
                    <a:cubicBezTo>
                      <a:pt x="672" y="242"/>
                      <a:pt x="672" y="242"/>
                      <a:pt x="672" y="242"/>
                    </a:cubicBezTo>
                    <a:cubicBezTo>
                      <a:pt x="637" y="242"/>
                      <a:pt x="587" y="242"/>
                      <a:pt x="545" y="242"/>
                    </a:cubicBezTo>
                    <a:cubicBezTo>
                      <a:pt x="540" y="260"/>
                      <a:pt x="526" y="277"/>
                      <a:pt x="502" y="290"/>
                    </a:cubicBezTo>
                    <a:cubicBezTo>
                      <a:pt x="480" y="303"/>
                      <a:pt x="451" y="312"/>
                      <a:pt x="422" y="315"/>
                    </a:cubicBezTo>
                    <a:cubicBezTo>
                      <a:pt x="422" y="391"/>
                      <a:pt x="422" y="391"/>
                      <a:pt x="422" y="391"/>
                    </a:cubicBezTo>
                    <a:cubicBezTo>
                      <a:pt x="483" y="356"/>
                      <a:pt x="483" y="356"/>
                      <a:pt x="483" y="356"/>
                    </a:cubicBezTo>
                    <a:cubicBezTo>
                      <a:pt x="483" y="356"/>
                      <a:pt x="483" y="356"/>
                      <a:pt x="483" y="356"/>
                    </a:cubicBezTo>
                    <a:cubicBezTo>
                      <a:pt x="483" y="356"/>
                      <a:pt x="483" y="356"/>
                      <a:pt x="483" y="356"/>
                    </a:cubicBezTo>
                    <a:close/>
                    <a:moveTo>
                      <a:pt x="338" y="260"/>
                    </a:moveTo>
                    <a:cubicBezTo>
                      <a:pt x="369" y="278"/>
                      <a:pt x="419" y="278"/>
                      <a:pt x="450" y="260"/>
                    </a:cubicBezTo>
                    <a:cubicBezTo>
                      <a:pt x="481" y="242"/>
                      <a:pt x="481" y="213"/>
                      <a:pt x="450" y="195"/>
                    </a:cubicBezTo>
                    <a:cubicBezTo>
                      <a:pt x="419" y="177"/>
                      <a:pt x="368" y="177"/>
                      <a:pt x="338" y="195"/>
                    </a:cubicBezTo>
                    <a:cubicBezTo>
                      <a:pt x="307" y="213"/>
                      <a:pt x="307" y="242"/>
                      <a:pt x="338" y="260"/>
                    </a:cubicBezTo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Freeform 69">
                <a:extLst>
                  <a:ext uri="{FF2B5EF4-FFF2-40B4-BE49-F238E27FC236}">
                    <a16:creationId xmlns:a16="http://schemas.microsoft.com/office/drawing/2014/main" id="{46D6B807-7778-4F3F-8C13-5108F53BF1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" y="489"/>
                <a:ext cx="416" cy="241"/>
              </a:xfrm>
              <a:custGeom>
                <a:avLst/>
                <a:gdLst>
                  <a:gd name="T0" fmla="*/ 72 w 785"/>
                  <a:gd name="T1" fmla="*/ 52 h 456"/>
                  <a:gd name="T2" fmla="*/ 78 w 785"/>
                  <a:gd name="T3" fmla="*/ 56 h 456"/>
                  <a:gd name="T4" fmla="*/ 58 w 785"/>
                  <a:gd name="T5" fmla="*/ 67 h 456"/>
                  <a:gd name="T6" fmla="*/ 38 w 785"/>
                  <a:gd name="T7" fmla="*/ 56 h 456"/>
                  <a:gd name="T8" fmla="*/ 44 w 785"/>
                  <a:gd name="T9" fmla="*/ 52 h 456"/>
                  <a:gd name="T10" fmla="*/ 53 w 785"/>
                  <a:gd name="T11" fmla="*/ 58 h 456"/>
                  <a:gd name="T12" fmla="*/ 53 w 785"/>
                  <a:gd name="T13" fmla="*/ 46 h 456"/>
                  <a:gd name="T14" fmla="*/ 43 w 785"/>
                  <a:gd name="T15" fmla="*/ 43 h 456"/>
                  <a:gd name="T16" fmla="*/ 37 w 785"/>
                  <a:gd name="T17" fmla="*/ 37 h 456"/>
                  <a:gd name="T18" fmla="*/ 17 w 785"/>
                  <a:gd name="T19" fmla="*/ 37 h 456"/>
                  <a:gd name="T20" fmla="*/ 26 w 785"/>
                  <a:gd name="T21" fmla="*/ 42 h 456"/>
                  <a:gd name="T22" fmla="*/ 20 w 785"/>
                  <a:gd name="T23" fmla="*/ 45 h 456"/>
                  <a:gd name="T24" fmla="*/ 0 w 785"/>
                  <a:gd name="T25" fmla="*/ 34 h 456"/>
                  <a:gd name="T26" fmla="*/ 20 w 785"/>
                  <a:gd name="T27" fmla="*/ 22 h 456"/>
                  <a:gd name="T28" fmla="*/ 26 w 785"/>
                  <a:gd name="T29" fmla="*/ 26 h 456"/>
                  <a:gd name="T30" fmla="*/ 17 w 785"/>
                  <a:gd name="T31" fmla="*/ 31 h 456"/>
                  <a:gd name="T32" fmla="*/ 36 w 785"/>
                  <a:gd name="T33" fmla="*/ 31 h 456"/>
                  <a:gd name="T34" fmla="*/ 43 w 785"/>
                  <a:gd name="T35" fmla="*/ 24 h 456"/>
                  <a:gd name="T36" fmla="*/ 55 w 785"/>
                  <a:gd name="T37" fmla="*/ 21 h 456"/>
                  <a:gd name="T38" fmla="*/ 55 w 785"/>
                  <a:gd name="T39" fmla="*/ 10 h 456"/>
                  <a:gd name="T40" fmla="*/ 46 w 785"/>
                  <a:gd name="T41" fmla="*/ 15 h 456"/>
                  <a:gd name="T42" fmla="*/ 40 w 785"/>
                  <a:gd name="T43" fmla="*/ 12 h 456"/>
                  <a:gd name="T44" fmla="*/ 60 w 785"/>
                  <a:gd name="T45" fmla="*/ 0 h 456"/>
                  <a:gd name="T46" fmla="*/ 80 w 785"/>
                  <a:gd name="T47" fmla="*/ 12 h 456"/>
                  <a:gd name="T48" fmla="*/ 74 w 785"/>
                  <a:gd name="T49" fmla="*/ 15 h 456"/>
                  <a:gd name="T50" fmla="*/ 65 w 785"/>
                  <a:gd name="T51" fmla="*/ 10 h 456"/>
                  <a:gd name="T52" fmla="*/ 65 w 785"/>
                  <a:gd name="T53" fmla="*/ 21 h 456"/>
                  <a:gd name="T54" fmla="*/ 75 w 785"/>
                  <a:gd name="T55" fmla="*/ 24 h 456"/>
                  <a:gd name="T56" fmla="*/ 81 w 785"/>
                  <a:gd name="T57" fmla="*/ 30 h 456"/>
                  <a:gd name="T58" fmla="*/ 100 w 785"/>
                  <a:gd name="T59" fmla="*/ 30 h 456"/>
                  <a:gd name="T60" fmla="*/ 91 w 785"/>
                  <a:gd name="T61" fmla="*/ 25 h 456"/>
                  <a:gd name="T62" fmla="*/ 96 w 785"/>
                  <a:gd name="T63" fmla="*/ 22 h 456"/>
                  <a:gd name="T64" fmla="*/ 117 w 785"/>
                  <a:gd name="T65" fmla="*/ 33 h 456"/>
                  <a:gd name="T66" fmla="*/ 97 w 785"/>
                  <a:gd name="T67" fmla="*/ 44 h 456"/>
                  <a:gd name="T68" fmla="*/ 91 w 785"/>
                  <a:gd name="T69" fmla="*/ 41 h 456"/>
                  <a:gd name="T70" fmla="*/ 100 w 785"/>
                  <a:gd name="T71" fmla="*/ 36 h 456"/>
                  <a:gd name="T72" fmla="*/ 81 w 785"/>
                  <a:gd name="T73" fmla="*/ 36 h 456"/>
                  <a:gd name="T74" fmla="*/ 75 w 785"/>
                  <a:gd name="T75" fmla="*/ 43 h 456"/>
                  <a:gd name="T76" fmla="*/ 63 w 785"/>
                  <a:gd name="T77" fmla="*/ 47 h 456"/>
                  <a:gd name="T78" fmla="*/ 63 w 785"/>
                  <a:gd name="T79" fmla="*/ 58 h 456"/>
                  <a:gd name="T80" fmla="*/ 72 w 785"/>
                  <a:gd name="T81" fmla="*/ 52 h 456"/>
                  <a:gd name="T82" fmla="*/ 72 w 785"/>
                  <a:gd name="T83" fmla="*/ 52 h 456"/>
                  <a:gd name="T84" fmla="*/ 72 w 785"/>
                  <a:gd name="T85" fmla="*/ 52 h 456"/>
                  <a:gd name="T86" fmla="*/ 50 w 785"/>
                  <a:gd name="T87" fmla="*/ 38 h 456"/>
                  <a:gd name="T88" fmla="*/ 67 w 785"/>
                  <a:gd name="T89" fmla="*/ 38 h 456"/>
                  <a:gd name="T90" fmla="*/ 67 w 785"/>
                  <a:gd name="T91" fmla="*/ 29 h 456"/>
                  <a:gd name="T92" fmla="*/ 50 w 785"/>
                  <a:gd name="T93" fmla="*/ 29 h 456"/>
                  <a:gd name="T94" fmla="*/ 50 w 785"/>
                  <a:gd name="T95" fmla="*/ 38 h 45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85"/>
                  <a:gd name="T145" fmla="*/ 0 h 456"/>
                  <a:gd name="T146" fmla="*/ 785 w 785"/>
                  <a:gd name="T147" fmla="*/ 456 h 45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85" h="456">
                    <a:moveTo>
                      <a:pt x="483" y="355"/>
                    </a:moveTo>
                    <a:cubicBezTo>
                      <a:pt x="523" y="379"/>
                      <a:pt x="523" y="379"/>
                      <a:pt x="523" y="379"/>
                    </a:cubicBezTo>
                    <a:cubicBezTo>
                      <a:pt x="389" y="456"/>
                      <a:pt x="389" y="456"/>
                      <a:pt x="389" y="456"/>
                    </a:cubicBezTo>
                    <a:cubicBezTo>
                      <a:pt x="255" y="379"/>
                      <a:pt x="255" y="379"/>
                      <a:pt x="255" y="379"/>
                    </a:cubicBezTo>
                    <a:cubicBezTo>
                      <a:pt x="295" y="355"/>
                      <a:pt x="295" y="355"/>
                      <a:pt x="295" y="355"/>
                    </a:cubicBezTo>
                    <a:cubicBezTo>
                      <a:pt x="356" y="391"/>
                      <a:pt x="356" y="391"/>
                      <a:pt x="356" y="391"/>
                    </a:cubicBezTo>
                    <a:cubicBezTo>
                      <a:pt x="356" y="313"/>
                      <a:pt x="356" y="313"/>
                      <a:pt x="356" y="313"/>
                    </a:cubicBezTo>
                    <a:cubicBezTo>
                      <a:pt x="330" y="309"/>
                      <a:pt x="306" y="301"/>
                      <a:pt x="286" y="290"/>
                    </a:cubicBezTo>
                    <a:cubicBezTo>
                      <a:pt x="266" y="278"/>
                      <a:pt x="253" y="264"/>
                      <a:pt x="246" y="249"/>
                    </a:cubicBezTo>
                    <a:cubicBezTo>
                      <a:pt x="113" y="249"/>
                      <a:pt x="113" y="249"/>
                      <a:pt x="113" y="249"/>
                    </a:cubicBezTo>
                    <a:cubicBezTo>
                      <a:pt x="174" y="284"/>
                      <a:pt x="174" y="284"/>
                      <a:pt x="174" y="284"/>
                    </a:cubicBezTo>
                    <a:cubicBezTo>
                      <a:pt x="134" y="308"/>
                      <a:pt x="134" y="308"/>
                      <a:pt x="134" y="308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134" y="152"/>
                      <a:pt x="134" y="152"/>
                      <a:pt x="134" y="152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113" y="211"/>
                      <a:pt x="113" y="211"/>
                      <a:pt x="113" y="211"/>
                    </a:cubicBezTo>
                    <a:cubicBezTo>
                      <a:pt x="244" y="211"/>
                      <a:pt x="244" y="211"/>
                      <a:pt x="244" y="211"/>
                    </a:cubicBezTo>
                    <a:cubicBezTo>
                      <a:pt x="249" y="194"/>
                      <a:pt x="263" y="178"/>
                      <a:pt x="286" y="165"/>
                    </a:cubicBezTo>
                    <a:cubicBezTo>
                      <a:pt x="309" y="151"/>
                      <a:pt x="339" y="143"/>
                      <a:pt x="369" y="140"/>
                    </a:cubicBezTo>
                    <a:cubicBezTo>
                      <a:pt x="369" y="65"/>
                      <a:pt x="369" y="65"/>
                      <a:pt x="369" y="65"/>
                    </a:cubicBezTo>
                    <a:cubicBezTo>
                      <a:pt x="308" y="101"/>
                      <a:pt x="308" y="101"/>
                      <a:pt x="308" y="101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536" y="78"/>
                      <a:pt x="536" y="78"/>
                      <a:pt x="536" y="78"/>
                    </a:cubicBezTo>
                    <a:cubicBezTo>
                      <a:pt x="496" y="101"/>
                      <a:pt x="496" y="101"/>
                      <a:pt x="496" y="101"/>
                    </a:cubicBezTo>
                    <a:cubicBezTo>
                      <a:pt x="435" y="65"/>
                      <a:pt x="435" y="65"/>
                      <a:pt x="435" y="65"/>
                    </a:cubicBezTo>
                    <a:cubicBezTo>
                      <a:pt x="435" y="87"/>
                      <a:pt x="435" y="117"/>
                      <a:pt x="435" y="142"/>
                    </a:cubicBezTo>
                    <a:cubicBezTo>
                      <a:pt x="460" y="146"/>
                      <a:pt x="483" y="154"/>
                      <a:pt x="502" y="165"/>
                    </a:cubicBezTo>
                    <a:cubicBezTo>
                      <a:pt x="521" y="176"/>
                      <a:pt x="534" y="189"/>
                      <a:pt x="541" y="204"/>
                    </a:cubicBezTo>
                    <a:cubicBezTo>
                      <a:pt x="672" y="204"/>
                      <a:pt x="672" y="204"/>
                      <a:pt x="672" y="204"/>
                    </a:cubicBezTo>
                    <a:cubicBezTo>
                      <a:pt x="611" y="168"/>
                      <a:pt x="611" y="168"/>
                      <a:pt x="611" y="168"/>
                    </a:cubicBezTo>
                    <a:cubicBezTo>
                      <a:pt x="650" y="145"/>
                      <a:pt x="650" y="145"/>
                      <a:pt x="650" y="145"/>
                    </a:cubicBezTo>
                    <a:cubicBezTo>
                      <a:pt x="785" y="223"/>
                      <a:pt x="785" y="223"/>
                      <a:pt x="785" y="223"/>
                    </a:cubicBezTo>
                    <a:cubicBezTo>
                      <a:pt x="651" y="300"/>
                      <a:pt x="651" y="300"/>
                      <a:pt x="651" y="300"/>
                    </a:cubicBezTo>
                    <a:cubicBezTo>
                      <a:pt x="611" y="277"/>
                      <a:pt x="611" y="277"/>
                      <a:pt x="611" y="277"/>
                    </a:cubicBezTo>
                    <a:cubicBezTo>
                      <a:pt x="672" y="242"/>
                      <a:pt x="672" y="242"/>
                      <a:pt x="672" y="242"/>
                    </a:cubicBezTo>
                    <a:cubicBezTo>
                      <a:pt x="637" y="242"/>
                      <a:pt x="587" y="242"/>
                      <a:pt x="545" y="242"/>
                    </a:cubicBezTo>
                    <a:cubicBezTo>
                      <a:pt x="540" y="259"/>
                      <a:pt x="526" y="276"/>
                      <a:pt x="502" y="290"/>
                    </a:cubicBezTo>
                    <a:cubicBezTo>
                      <a:pt x="480" y="303"/>
                      <a:pt x="451" y="311"/>
                      <a:pt x="422" y="314"/>
                    </a:cubicBezTo>
                    <a:cubicBezTo>
                      <a:pt x="422" y="391"/>
                      <a:pt x="422" y="391"/>
                      <a:pt x="422" y="391"/>
                    </a:cubicBezTo>
                    <a:cubicBezTo>
                      <a:pt x="483" y="355"/>
                      <a:pt x="483" y="355"/>
                      <a:pt x="483" y="355"/>
                    </a:cubicBezTo>
                    <a:cubicBezTo>
                      <a:pt x="483" y="355"/>
                      <a:pt x="483" y="355"/>
                      <a:pt x="483" y="355"/>
                    </a:cubicBezTo>
                    <a:cubicBezTo>
                      <a:pt x="483" y="355"/>
                      <a:pt x="483" y="355"/>
                      <a:pt x="483" y="355"/>
                    </a:cubicBezTo>
                    <a:close/>
                    <a:moveTo>
                      <a:pt x="338" y="260"/>
                    </a:moveTo>
                    <a:cubicBezTo>
                      <a:pt x="369" y="278"/>
                      <a:pt x="419" y="278"/>
                      <a:pt x="450" y="260"/>
                    </a:cubicBezTo>
                    <a:cubicBezTo>
                      <a:pt x="481" y="242"/>
                      <a:pt x="481" y="213"/>
                      <a:pt x="450" y="195"/>
                    </a:cubicBezTo>
                    <a:cubicBezTo>
                      <a:pt x="419" y="177"/>
                      <a:pt x="368" y="177"/>
                      <a:pt x="338" y="195"/>
                    </a:cubicBezTo>
                    <a:cubicBezTo>
                      <a:pt x="307" y="213"/>
                      <a:pt x="307" y="242"/>
                      <a:pt x="338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Freeform 70">
                <a:extLst>
                  <a:ext uri="{FF2B5EF4-FFF2-40B4-BE49-F238E27FC236}">
                    <a16:creationId xmlns:a16="http://schemas.microsoft.com/office/drawing/2014/main" id="{4FFC4883-9C35-458E-8627-0C86072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673"/>
                <a:ext cx="30" cy="48"/>
              </a:xfrm>
              <a:custGeom>
                <a:avLst/>
                <a:gdLst>
                  <a:gd name="T0" fmla="*/ 4 w 56"/>
                  <a:gd name="T1" fmla="*/ 1 h 92"/>
                  <a:gd name="T2" fmla="*/ 7 w 56"/>
                  <a:gd name="T3" fmla="*/ 3 h 92"/>
                  <a:gd name="T4" fmla="*/ 9 w 56"/>
                  <a:gd name="T5" fmla="*/ 6 h 92"/>
                  <a:gd name="T6" fmla="*/ 6 w 56"/>
                  <a:gd name="T7" fmla="*/ 5 h 92"/>
                  <a:gd name="T8" fmla="*/ 4 w 56"/>
                  <a:gd name="T9" fmla="*/ 3 h 92"/>
                  <a:gd name="T10" fmla="*/ 3 w 56"/>
                  <a:gd name="T11" fmla="*/ 2 h 92"/>
                  <a:gd name="T12" fmla="*/ 3 w 56"/>
                  <a:gd name="T13" fmla="*/ 3 h 92"/>
                  <a:gd name="T14" fmla="*/ 3 w 56"/>
                  <a:gd name="T15" fmla="*/ 4 h 92"/>
                  <a:gd name="T16" fmla="*/ 5 w 56"/>
                  <a:gd name="T17" fmla="*/ 6 h 92"/>
                  <a:gd name="T18" fmla="*/ 8 w 56"/>
                  <a:gd name="T19" fmla="*/ 8 h 92"/>
                  <a:gd name="T20" fmla="*/ 9 w 56"/>
                  <a:gd name="T21" fmla="*/ 11 h 92"/>
                  <a:gd name="T22" fmla="*/ 8 w 56"/>
                  <a:gd name="T23" fmla="*/ 13 h 92"/>
                  <a:gd name="T24" fmla="*/ 4 w 56"/>
                  <a:gd name="T25" fmla="*/ 12 h 92"/>
                  <a:gd name="T26" fmla="*/ 2 w 56"/>
                  <a:gd name="T27" fmla="*/ 9 h 92"/>
                  <a:gd name="T28" fmla="*/ 0 w 56"/>
                  <a:gd name="T29" fmla="*/ 6 h 92"/>
                  <a:gd name="T30" fmla="*/ 2 w 56"/>
                  <a:gd name="T31" fmla="*/ 7 h 92"/>
                  <a:gd name="T32" fmla="*/ 3 w 56"/>
                  <a:gd name="T33" fmla="*/ 9 h 92"/>
                  <a:gd name="T34" fmla="*/ 5 w 56"/>
                  <a:gd name="T35" fmla="*/ 10 h 92"/>
                  <a:gd name="T36" fmla="*/ 6 w 56"/>
                  <a:gd name="T37" fmla="*/ 10 h 92"/>
                  <a:gd name="T38" fmla="*/ 6 w 56"/>
                  <a:gd name="T39" fmla="*/ 10 h 92"/>
                  <a:gd name="T40" fmla="*/ 5 w 56"/>
                  <a:gd name="T41" fmla="*/ 8 h 92"/>
                  <a:gd name="T42" fmla="*/ 2 w 56"/>
                  <a:gd name="T43" fmla="*/ 5 h 92"/>
                  <a:gd name="T44" fmla="*/ 1 w 56"/>
                  <a:gd name="T45" fmla="*/ 2 h 92"/>
                  <a:gd name="T46" fmla="*/ 2 w 56"/>
                  <a:gd name="T47" fmla="*/ 1 h 92"/>
                  <a:gd name="T48" fmla="*/ 4 w 56"/>
                  <a:gd name="T49" fmla="*/ 1 h 92"/>
                  <a:gd name="T50" fmla="*/ 4 w 56"/>
                  <a:gd name="T51" fmla="*/ 1 h 92"/>
                  <a:gd name="T52" fmla="*/ 4 w 56"/>
                  <a:gd name="T53" fmla="*/ 1 h 92"/>
                  <a:gd name="T54" fmla="*/ 4 w 56"/>
                  <a:gd name="T55" fmla="*/ 1 h 92"/>
                  <a:gd name="T56" fmla="*/ 4 w 56"/>
                  <a:gd name="T57" fmla="*/ 1 h 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"/>
                  <a:gd name="T88" fmla="*/ 0 h 92"/>
                  <a:gd name="T89" fmla="*/ 56 w 56"/>
                  <a:gd name="T90" fmla="*/ 92 h 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" h="92">
                    <a:moveTo>
                      <a:pt x="27" y="5"/>
                    </a:moveTo>
                    <a:cubicBezTo>
                      <a:pt x="35" y="9"/>
                      <a:pt x="41" y="15"/>
                      <a:pt x="46" y="21"/>
                    </a:cubicBezTo>
                    <a:cubicBezTo>
                      <a:pt x="51" y="28"/>
                      <a:pt x="54" y="36"/>
                      <a:pt x="54" y="45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29"/>
                      <a:pt x="35" y="22"/>
                      <a:pt x="27" y="17"/>
                    </a:cubicBezTo>
                    <a:cubicBezTo>
                      <a:pt x="24" y="16"/>
                      <a:pt x="22" y="15"/>
                      <a:pt x="20" y="15"/>
                    </a:cubicBezTo>
                    <a:cubicBezTo>
                      <a:pt x="18" y="16"/>
                      <a:pt x="17" y="17"/>
                      <a:pt x="17" y="20"/>
                    </a:cubicBezTo>
                    <a:cubicBezTo>
                      <a:pt x="17" y="23"/>
                      <a:pt x="18" y="26"/>
                      <a:pt x="20" y="28"/>
                    </a:cubicBezTo>
                    <a:cubicBezTo>
                      <a:pt x="22" y="30"/>
                      <a:pt x="27" y="35"/>
                      <a:pt x="36" y="43"/>
                    </a:cubicBezTo>
                    <a:cubicBezTo>
                      <a:pt x="42" y="48"/>
                      <a:pt x="45" y="52"/>
                      <a:pt x="48" y="55"/>
                    </a:cubicBezTo>
                    <a:cubicBezTo>
                      <a:pt x="53" y="62"/>
                      <a:pt x="56" y="69"/>
                      <a:pt x="56" y="77"/>
                    </a:cubicBezTo>
                    <a:cubicBezTo>
                      <a:pt x="56" y="84"/>
                      <a:pt x="54" y="88"/>
                      <a:pt x="49" y="90"/>
                    </a:cubicBezTo>
                    <a:cubicBezTo>
                      <a:pt x="44" y="92"/>
                      <a:pt x="37" y="90"/>
                      <a:pt x="28" y="85"/>
                    </a:cubicBezTo>
                    <a:cubicBezTo>
                      <a:pt x="20" y="81"/>
                      <a:pt x="14" y="75"/>
                      <a:pt x="9" y="67"/>
                    </a:cubicBezTo>
                    <a:cubicBezTo>
                      <a:pt x="3" y="59"/>
                      <a:pt x="0" y="51"/>
                      <a:pt x="0" y="42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5"/>
                      <a:pt x="16" y="59"/>
                      <a:pt x="19" y="63"/>
                    </a:cubicBezTo>
                    <a:cubicBezTo>
                      <a:pt x="21" y="67"/>
                      <a:pt x="25" y="70"/>
                      <a:pt x="29" y="72"/>
                    </a:cubicBezTo>
                    <a:cubicBezTo>
                      <a:pt x="32" y="74"/>
                      <a:pt x="35" y="75"/>
                      <a:pt x="37" y="75"/>
                    </a:cubicBezTo>
                    <a:cubicBezTo>
                      <a:pt x="40" y="76"/>
                      <a:pt x="42" y="74"/>
                      <a:pt x="42" y="70"/>
                    </a:cubicBezTo>
                    <a:cubicBezTo>
                      <a:pt x="42" y="66"/>
                      <a:pt x="38" y="61"/>
                      <a:pt x="32" y="55"/>
                    </a:cubicBezTo>
                    <a:cubicBezTo>
                      <a:pt x="20" y="44"/>
                      <a:pt x="14" y="38"/>
                      <a:pt x="13" y="37"/>
                    </a:cubicBezTo>
                    <a:cubicBezTo>
                      <a:pt x="6" y="29"/>
                      <a:pt x="2" y="22"/>
                      <a:pt x="2" y="13"/>
                    </a:cubicBezTo>
                    <a:cubicBezTo>
                      <a:pt x="2" y="6"/>
                      <a:pt x="5" y="2"/>
                      <a:pt x="10" y="1"/>
                    </a:cubicBezTo>
                    <a:cubicBezTo>
                      <a:pt x="15" y="0"/>
                      <a:pt x="21" y="1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71">
                <a:extLst>
                  <a:ext uri="{FF2B5EF4-FFF2-40B4-BE49-F238E27FC236}">
                    <a16:creationId xmlns:a16="http://schemas.microsoft.com/office/drawing/2014/main" id="{AD545C93-71EC-422E-8AE7-8D736AD07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" y="685"/>
                <a:ext cx="46" cy="62"/>
              </a:xfrm>
              <a:custGeom>
                <a:avLst/>
                <a:gdLst>
                  <a:gd name="T0" fmla="*/ 46 w 46"/>
                  <a:gd name="T1" fmla="*/ 27 h 62"/>
                  <a:gd name="T2" fmla="*/ 36 w 46"/>
                  <a:gd name="T3" fmla="*/ 62 h 62"/>
                  <a:gd name="T4" fmla="*/ 29 w 46"/>
                  <a:gd name="T5" fmla="*/ 57 h 62"/>
                  <a:gd name="T6" fmla="*/ 23 w 46"/>
                  <a:gd name="T7" fmla="*/ 27 h 62"/>
                  <a:gd name="T8" fmla="*/ 17 w 46"/>
                  <a:gd name="T9" fmla="*/ 51 h 62"/>
                  <a:gd name="T10" fmla="*/ 9 w 46"/>
                  <a:gd name="T11" fmla="*/ 46 h 62"/>
                  <a:gd name="T12" fmla="*/ 0 w 46"/>
                  <a:gd name="T13" fmla="*/ 0 h 62"/>
                  <a:gd name="T14" fmla="*/ 8 w 46"/>
                  <a:gd name="T15" fmla="*/ 5 h 62"/>
                  <a:gd name="T16" fmla="*/ 13 w 46"/>
                  <a:gd name="T17" fmla="*/ 36 h 62"/>
                  <a:gd name="T18" fmla="*/ 19 w 46"/>
                  <a:gd name="T19" fmla="*/ 12 h 62"/>
                  <a:gd name="T20" fmla="*/ 27 w 46"/>
                  <a:gd name="T21" fmla="*/ 16 h 62"/>
                  <a:gd name="T22" fmla="*/ 33 w 46"/>
                  <a:gd name="T23" fmla="*/ 47 h 62"/>
                  <a:gd name="T24" fmla="*/ 38 w 46"/>
                  <a:gd name="T25" fmla="*/ 23 h 62"/>
                  <a:gd name="T26" fmla="*/ 46 w 46"/>
                  <a:gd name="T27" fmla="*/ 27 h 62"/>
                  <a:gd name="T28" fmla="*/ 46 w 46"/>
                  <a:gd name="T29" fmla="*/ 27 h 62"/>
                  <a:gd name="T30" fmla="*/ 46 w 46"/>
                  <a:gd name="T31" fmla="*/ 27 h 62"/>
                  <a:gd name="T32" fmla="*/ 46 w 46"/>
                  <a:gd name="T33" fmla="*/ 27 h 62"/>
                  <a:gd name="T34" fmla="*/ 46 w 46"/>
                  <a:gd name="T35" fmla="*/ 27 h 62"/>
                  <a:gd name="T36" fmla="*/ 46 w 46"/>
                  <a:gd name="T37" fmla="*/ 27 h 6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6"/>
                  <a:gd name="T58" fmla="*/ 0 h 62"/>
                  <a:gd name="T59" fmla="*/ 46 w 46"/>
                  <a:gd name="T60" fmla="*/ 62 h 6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6" h="62">
                    <a:moveTo>
                      <a:pt x="46" y="27"/>
                    </a:moveTo>
                    <a:lnTo>
                      <a:pt x="36" y="62"/>
                    </a:lnTo>
                    <a:lnTo>
                      <a:pt x="29" y="57"/>
                    </a:lnTo>
                    <a:lnTo>
                      <a:pt x="23" y="27"/>
                    </a:lnTo>
                    <a:lnTo>
                      <a:pt x="17" y="51"/>
                    </a:lnTo>
                    <a:lnTo>
                      <a:pt x="9" y="46"/>
                    </a:lnTo>
                    <a:lnTo>
                      <a:pt x="0" y="0"/>
                    </a:lnTo>
                    <a:lnTo>
                      <a:pt x="8" y="5"/>
                    </a:lnTo>
                    <a:lnTo>
                      <a:pt x="13" y="36"/>
                    </a:lnTo>
                    <a:lnTo>
                      <a:pt x="19" y="12"/>
                    </a:lnTo>
                    <a:lnTo>
                      <a:pt x="27" y="16"/>
                    </a:lnTo>
                    <a:lnTo>
                      <a:pt x="33" y="47"/>
                    </a:lnTo>
                    <a:lnTo>
                      <a:pt x="38" y="23"/>
                    </a:ln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72">
                <a:extLst>
                  <a:ext uri="{FF2B5EF4-FFF2-40B4-BE49-F238E27FC236}">
                    <a16:creationId xmlns:a16="http://schemas.microsoft.com/office/drawing/2014/main" id="{2F744F7D-B954-4708-AB72-A69CCED4B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" y="714"/>
                <a:ext cx="7" cy="45"/>
              </a:xfrm>
              <a:custGeom>
                <a:avLst/>
                <a:gdLst>
                  <a:gd name="T0" fmla="*/ 7 w 7"/>
                  <a:gd name="T1" fmla="*/ 5 h 45"/>
                  <a:gd name="T2" fmla="*/ 7 w 7"/>
                  <a:gd name="T3" fmla="*/ 45 h 45"/>
                  <a:gd name="T4" fmla="*/ 0 w 7"/>
                  <a:gd name="T5" fmla="*/ 41 h 45"/>
                  <a:gd name="T6" fmla="*/ 0 w 7"/>
                  <a:gd name="T7" fmla="*/ 0 h 45"/>
                  <a:gd name="T8" fmla="*/ 7 w 7"/>
                  <a:gd name="T9" fmla="*/ 5 h 45"/>
                  <a:gd name="T10" fmla="*/ 7 w 7"/>
                  <a:gd name="T11" fmla="*/ 5 h 45"/>
                  <a:gd name="T12" fmla="*/ 7 w 7"/>
                  <a:gd name="T13" fmla="*/ 5 h 45"/>
                  <a:gd name="T14" fmla="*/ 7 w 7"/>
                  <a:gd name="T15" fmla="*/ 5 h 45"/>
                  <a:gd name="T16" fmla="*/ 7 w 7"/>
                  <a:gd name="T17" fmla="*/ 5 h 45"/>
                  <a:gd name="T18" fmla="*/ 7 w 7"/>
                  <a:gd name="T19" fmla="*/ 5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45"/>
                  <a:gd name="T32" fmla="*/ 7 w 7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45">
                    <a:moveTo>
                      <a:pt x="7" y="5"/>
                    </a:moveTo>
                    <a:lnTo>
                      <a:pt x="7" y="45"/>
                    </a:lnTo>
                    <a:lnTo>
                      <a:pt x="0" y="41"/>
                    </a:lnTo>
                    <a:lnTo>
                      <a:pt x="0" y="0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73">
                <a:extLst>
                  <a:ext uri="{FF2B5EF4-FFF2-40B4-BE49-F238E27FC236}">
                    <a16:creationId xmlns:a16="http://schemas.microsoft.com/office/drawing/2014/main" id="{DC032707-9011-4B37-BA45-90003E991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" y="721"/>
                <a:ext cx="29" cy="51"/>
              </a:xfrm>
              <a:custGeom>
                <a:avLst/>
                <a:gdLst>
                  <a:gd name="T0" fmla="*/ 29 w 29"/>
                  <a:gd name="T1" fmla="*/ 17 h 51"/>
                  <a:gd name="T2" fmla="*/ 29 w 29"/>
                  <a:gd name="T3" fmla="*/ 24 h 51"/>
                  <a:gd name="T4" fmla="*/ 19 w 29"/>
                  <a:gd name="T5" fmla="*/ 18 h 51"/>
                  <a:gd name="T6" fmla="*/ 19 w 29"/>
                  <a:gd name="T7" fmla="*/ 51 h 51"/>
                  <a:gd name="T8" fmla="*/ 11 w 29"/>
                  <a:gd name="T9" fmla="*/ 46 h 51"/>
                  <a:gd name="T10" fmla="*/ 11 w 29"/>
                  <a:gd name="T11" fmla="*/ 14 h 51"/>
                  <a:gd name="T12" fmla="*/ 0 w 29"/>
                  <a:gd name="T13" fmla="*/ 7 h 51"/>
                  <a:gd name="T14" fmla="*/ 0 w 29"/>
                  <a:gd name="T15" fmla="*/ 0 h 51"/>
                  <a:gd name="T16" fmla="*/ 29 w 29"/>
                  <a:gd name="T17" fmla="*/ 17 h 51"/>
                  <a:gd name="T18" fmla="*/ 29 w 29"/>
                  <a:gd name="T19" fmla="*/ 17 h 51"/>
                  <a:gd name="T20" fmla="*/ 29 w 29"/>
                  <a:gd name="T21" fmla="*/ 17 h 51"/>
                  <a:gd name="T22" fmla="*/ 29 w 29"/>
                  <a:gd name="T23" fmla="*/ 17 h 51"/>
                  <a:gd name="T24" fmla="*/ 29 w 29"/>
                  <a:gd name="T25" fmla="*/ 17 h 51"/>
                  <a:gd name="T26" fmla="*/ 29 w 29"/>
                  <a:gd name="T27" fmla="*/ 17 h 5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51"/>
                  <a:gd name="T44" fmla="*/ 29 w 29"/>
                  <a:gd name="T45" fmla="*/ 51 h 5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51">
                    <a:moveTo>
                      <a:pt x="29" y="17"/>
                    </a:moveTo>
                    <a:lnTo>
                      <a:pt x="29" y="24"/>
                    </a:lnTo>
                    <a:lnTo>
                      <a:pt x="19" y="18"/>
                    </a:lnTo>
                    <a:lnTo>
                      <a:pt x="19" y="51"/>
                    </a:lnTo>
                    <a:lnTo>
                      <a:pt x="11" y="46"/>
                    </a:lnTo>
                    <a:lnTo>
                      <a:pt x="11" y="14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74">
                <a:extLst>
                  <a:ext uri="{FF2B5EF4-FFF2-40B4-BE49-F238E27FC236}">
                    <a16:creationId xmlns:a16="http://schemas.microsoft.com/office/drawing/2014/main" id="{7543A985-2D2C-4711-BD90-63F14BD56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" y="745"/>
                <a:ext cx="33" cy="48"/>
              </a:xfrm>
              <a:custGeom>
                <a:avLst/>
                <a:gdLst>
                  <a:gd name="T0" fmla="*/ 5 w 62"/>
                  <a:gd name="T1" fmla="*/ 1 h 92"/>
                  <a:gd name="T2" fmla="*/ 8 w 62"/>
                  <a:gd name="T3" fmla="*/ 4 h 92"/>
                  <a:gd name="T4" fmla="*/ 10 w 62"/>
                  <a:gd name="T5" fmla="*/ 7 h 92"/>
                  <a:gd name="T6" fmla="*/ 7 w 62"/>
                  <a:gd name="T7" fmla="*/ 6 h 92"/>
                  <a:gd name="T8" fmla="*/ 6 w 62"/>
                  <a:gd name="T9" fmla="*/ 4 h 92"/>
                  <a:gd name="T10" fmla="*/ 5 w 62"/>
                  <a:gd name="T11" fmla="*/ 3 h 92"/>
                  <a:gd name="T12" fmla="*/ 3 w 62"/>
                  <a:gd name="T13" fmla="*/ 3 h 92"/>
                  <a:gd name="T14" fmla="*/ 2 w 62"/>
                  <a:gd name="T15" fmla="*/ 5 h 92"/>
                  <a:gd name="T16" fmla="*/ 3 w 62"/>
                  <a:gd name="T17" fmla="*/ 8 h 92"/>
                  <a:gd name="T18" fmla="*/ 5 w 62"/>
                  <a:gd name="T19" fmla="*/ 10 h 92"/>
                  <a:gd name="T20" fmla="*/ 6 w 62"/>
                  <a:gd name="T21" fmla="*/ 10 h 92"/>
                  <a:gd name="T22" fmla="*/ 7 w 62"/>
                  <a:gd name="T23" fmla="*/ 9 h 92"/>
                  <a:gd name="T24" fmla="*/ 10 w 62"/>
                  <a:gd name="T25" fmla="*/ 10 h 92"/>
                  <a:gd name="T26" fmla="*/ 8 w 62"/>
                  <a:gd name="T27" fmla="*/ 13 h 92"/>
                  <a:gd name="T28" fmla="*/ 5 w 62"/>
                  <a:gd name="T29" fmla="*/ 12 h 92"/>
                  <a:gd name="T30" fmla="*/ 2 w 62"/>
                  <a:gd name="T31" fmla="*/ 9 h 92"/>
                  <a:gd name="T32" fmla="*/ 0 w 62"/>
                  <a:gd name="T33" fmla="*/ 4 h 92"/>
                  <a:gd name="T34" fmla="*/ 2 w 62"/>
                  <a:gd name="T35" fmla="*/ 1 h 92"/>
                  <a:gd name="T36" fmla="*/ 5 w 62"/>
                  <a:gd name="T37" fmla="*/ 1 h 92"/>
                  <a:gd name="T38" fmla="*/ 5 w 62"/>
                  <a:gd name="T39" fmla="*/ 1 h 92"/>
                  <a:gd name="T40" fmla="*/ 5 w 62"/>
                  <a:gd name="T41" fmla="*/ 1 h 92"/>
                  <a:gd name="T42" fmla="*/ 5 w 62"/>
                  <a:gd name="T43" fmla="*/ 1 h 92"/>
                  <a:gd name="T44" fmla="*/ 5 w 62"/>
                  <a:gd name="T45" fmla="*/ 1 h 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2"/>
                  <a:gd name="T70" fmla="*/ 0 h 92"/>
                  <a:gd name="T71" fmla="*/ 62 w 62"/>
                  <a:gd name="T72" fmla="*/ 92 h 9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2" h="92">
                    <a:moveTo>
                      <a:pt x="33" y="7"/>
                    </a:moveTo>
                    <a:cubicBezTo>
                      <a:pt x="41" y="11"/>
                      <a:pt x="47" y="17"/>
                      <a:pt x="52" y="25"/>
                    </a:cubicBezTo>
                    <a:cubicBezTo>
                      <a:pt x="58" y="33"/>
                      <a:pt x="61" y="41"/>
                      <a:pt x="62" y="50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7" y="38"/>
                      <a:pt x="46" y="34"/>
                      <a:pt x="43" y="30"/>
                    </a:cubicBezTo>
                    <a:cubicBezTo>
                      <a:pt x="40" y="26"/>
                      <a:pt x="37" y="23"/>
                      <a:pt x="33" y="21"/>
                    </a:cubicBezTo>
                    <a:cubicBezTo>
                      <a:pt x="27" y="17"/>
                      <a:pt x="22" y="17"/>
                      <a:pt x="19" y="21"/>
                    </a:cubicBezTo>
                    <a:cubicBezTo>
                      <a:pt x="16" y="24"/>
                      <a:pt x="15" y="29"/>
                      <a:pt x="15" y="36"/>
                    </a:cubicBezTo>
                    <a:cubicBezTo>
                      <a:pt x="15" y="44"/>
                      <a:pt x="16" y="50"/>
                      <a:pt x="19" y="56"/>
                    </a:cubicBezTo>
                    <a:cubicBezTo>
                      <a:pt x="22" y="63"/>
                      <a:pt x="27" y="69"/>
                      <a:pt x="33" y="72"/>
                    </a:cubicBezTo>
                    <a:cubicBezTo>
                      <a:pt x="37" y="75"/>
                      <a:pt x="41" y="75"/>
                      <a:pt x="43" y="74"/>
                    </a:cubicBezTo>
                    <a:cubicBezTo>
                      <a:pt x="46" y="72"/>
                      <a:pt x="47" y="69"/>
                      <a:pt x="48" y="64"/>
                    </a:cubicBezTo>
                    <a:cubicBezTo>
                      <a:pt x="62" y="72"/>
                      <a:pt x="62" y="72"/>
                      <a:pt x="62" y="72"/>
                    </a:cubicBezTo>
                    <a:cubicBezTo>
                      <a:pt x="61" y="81"/>
                      <a:pt x="58" y="87"/>
                      <a:pt x="53" y="90"/>
                    </a:cubicBezTo>
                    <a:cubicBezTo>
                      <a:pt x="48" y="92"/>
                      <a:pt x="41" y="91"/>
                      <a:pt x="33" y="86"/>
                    </a:cubicBezTo>
                    <a:cubicBezTo>
                      <a:pt x="23" y="81"/>
                      <a:pt x="15" y="72"/>
                      <a:pt x="9" y="61"/>
                    </a:cubicBezTo>
                    <a:cubicBezTo>
                      <a:pt x="3" y="50"/>
                      <a:pt x="0" y="39"/>
                      <a:pt x="0" y="28"/>
                    </a:cubicBezTo>
                    <a:cubicBezTo>
                      <a:pt x="0" y="16"/>
                      <a:pt x="3" y="8"/>
                      <a:pt x="9" y="4"/>
                    </a:cubicBezTo>
                    <a:cubicBezTo>
                      <a:pt x="15" y="0"/>
                      <a:pt x="23" y="1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75">
                <a:extLst>
                  <a:ext uri="{FF2B5EF4-FFF2-40B4-BE49-F238E27FC236}">
                    <a16:creationId xmlns:a16="http://schemas.microsoft.com/office/drawing/2014/main" id="{DBCD6657-1DFC-42F8-B885-A94943DDC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761"/>
                <a:ext cx="30" cy="57"/>
              </a:xfrm>
              <a:custGeom>
                <a:avLst/>
                <a:gdLst>
                  <a:gd name="T0" fmla="*/ 30 w 30"/>
                  <a:gd name="T1" fmla="*/ 17 h 57"/>
                  <a:gd name="T2" fmla="*/ 30 w 30"/>
                  <a:gd name="T3" fmla="*/ 57 h 57"/>
                  <a:gd name="T4" fmla="*/ 22 w 30"/>
                  <a:gd name="T5" fmla="*/ 53 h 57"/>
                  <a:gd name="T6" fmla="*/ 22 w 30"/>
                  <a:gd name="T7" fmla="*/ 35 h 57"/>
                  <a:gd name="T8" fmla="*/ 8 w 30"/>
                  <a:gd name="T9" fmla="*/ 27 h 57"/>
                  <a:gd name="T10" fmla="*/ 8 w 30"/>
                  <a:gd name="T11" fmla="*/ 45 h 57"/>
                  <a:gd name="T12" fmla="*/ 0 w 30"/>
                  <a:gd name="T13" fmla="*/ 40 h 57"/>
                  <a:gd name="T14" fmla="*/ 0 w 30"/>
                  <a:gd name="T15" fmla="*/ 0 h 57"/>
                  <a:gd name="T16" fmla="*/ 8 w 30"/>
                  <a:gd name="T17" fmla="*/ 4 h 57"/>
                  <a:gd name="T18" fmla="*/ 8 w 30"/>
                  <a:gd name="T19" fmla="*/ 20 h 57"/>
                  <a:gd name="T20" fmla="*/ 22 w 30"/>
                  <a:gd name="T21" fmla="*/ 28 h 57"/>
                  <a:gd name="T22" fmla="*/ 23 w 30"/>
                  <a:gd name="T23" fmla="*/ 13 h 57"/>
                  <a:gd name="T24" fmla="*/ 30 w 30"/>
                  <a:gd name="T25" fmla="*/ 17 h 57"/>
                  <a:gd name="T26" fmla="*/ 30 w 30"/>
                  <a:gd name="T27" fmla="*/ 17 h 57"/>
                  <a:gd name="T28" fmla="*/ 30 w 30"/>
                  <a:gd name="T29" fmla="*/ 17 h 57"/>
                  <a:gd name="T30" fmla="*/ 30 w 30"/>
                  <a:gd name="T31" fmla="*/ 17 h 57"/>
                  <a:gd name="T32" fmla="*/ 30 w 30"/>
                  <a:gd name="T33" fmla="*/ 17 h 57"/>
                  <a:gd name="T34" fmla="*/ 30 w 30"/>
                  <a:gd name="T35" fmla="*/ 17 h 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7"/>
                  <a:gd name="T56" fmla="*/ 30 w 30"/>
                  <a:gd name="T57" fmla="*/ 57 h 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7">
                    <a:moveTo>
                      <a:pt x="30" y="17"/>
                    </a:moveTo>
                    <a:lnTo>
                      <a:pt x="30" y="57"/>
                    </a:lnTo>
                    <a:lnTo>
                      <a:pt x="22" y="53"/>
                    </a:lnTo>
                    <a:lnTo>
                      <a:pt x="22" y="35"/>
                    </a:lnTo>
                    <a:lnTo>
                      <a:pt x="8" y="27"/>
                    </a:lnTo>
                    <a:lnTo>
                      <a:pt x="8" y="45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8" y="20"/>
                    </a:lnTo>
                    <a:lnTo>
                      <a:pt x="22" y="28"/>
                    </a:lnTo>
                    <a:lnTo>
                      <a:pt x="23" y="13"/>
                    </a:ln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502" name="Picture 76" descr="computer">
              <a:extLst>
                <a:ext uri="{FF2B5EF4-FFF2-40B4-BE49-F238E27FC236}">
                  <a16:creationId xmlns:a16="http://schemas.microsoft.com/office/drawing/2014/main" id="{C453E2F3-3945-49FE-8BAB-05AD7C556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" y="1706"/>
              <a:ext cx="572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Rectangle 77">
              <a:extLst>
                <a:ext uri="{FF2B5EF4-FFF2-40B4-BE49-F238E27FC236}">
                  <a16:creationId xmlns:a16="http://schemas.microsoft.com/office/drawing/2014/main" id="{2AF0C340-4D35-4C33-AB6E-46AED6C9B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944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华文细黑" panose="02010600040101010101" pitchFamily="2" charset="-122"/>
                </a:rPr>
                <a:t>背压式流控</a:t>
              </a:r>
            </a:p>
          </p:txBody>
        </p:sp>
        <p:sp>
          <p:nvSpPr>
            <p:cNvPr id="20504" name="Rectangle 78">
              <a:extLst>
                <a:ext uri="{FF2B5EF4-FFF2-40B4-BE49-F238E27FC236}">
                  <a16:creationId xmlns:a16="http://schemas.microsoft.com/office/drawing/2014/main" id="{FFBE9861-B866-4B5D-BD72-31CB051B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61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华文细黑" panose="02010600040101010101" pitchFamily="2" charset="-122"/>
                </a:rPr>
                <a:t>PAUSE</a:t>
              </a:r>
              <a:r>
                <a:rPr lang="zh-CN" altLang="en-US" b="1">
                  <a:ea typeface="华文细黑" panose="02010600040101010101" pitchFamily="2" charset="-122"/>
                </a:rPr>
                <a:t>流控</a:t>
              </a:r>
            </a:p>
          </p:txBody>
        </p:sp>
      </p:grp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281B64-E678-4E6A-859B-049C3F05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518026"/>
            <a:ext cx="73437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在半双工线路上采用背压式流控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000">
                <a:ea typeface="华文细黑" panose="02010600040101010101" pitchFamily="2" charset="-122"/>
              </a:rPr>
              <a:t>接收方反向发送电压信号制造冲突，使发送方停止发送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在全双工线路上采用</a:t>
            </a:r>
            <a:r>
              <a:rPr lang="en-US" altLang="zh-CN" sz="2600" b="1">
                <a:ea typeface="华文细黑" panose="02010600040101010101" pitchFamily="2" charset="-122"/>
              </a:rPr>
              <a:t>802.3 PAUSE</a:t>
            </a:r>
            <a:r>
              <a:rPr lang="zh-CN" altLang="en-US" sz="2600" b="1">
                <a:ea typeface="华文细黑" panose="02010600040101010101" pitchFamily="2" charset="-122"/>
              </a:rPr>
              <a:t>流控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000">
                <a:ea typeface="华文细黑" panose="02010600040101010101" pitchFamily="2" charset="-122"/>
              </a:rPr>
              <a:t>接收方向保留组播地址</a:t>
            </a:r>
            <a:r>
              <a:rPr lang="en-US" altLang="zh-CN" sz="2000">
                <a:ea typeface="华文细黑" panose="02010600040101010101" pitchFamily="2" charset="-122"/>
              </a:rPr>
              <a:t>01-80-C2-00-00-01</a:t>
            </a:r>
            <a:r>
              <a:rPr lang="zh-CN" altLang="en-US" sz="2000">
                <a:ea typeface="华文细黑" panose="02010600040101010101" pitchFamily="2" charset="-122"/>
              </a:rPr>
              <a:t>发送</a:t>
            </a:r>
            <a:r>
              <a:rPr lang="en-US" altLang="zh-CN" sz="2000">
                <a:ea typeface="华文细黑" panose="02010600040101010101" pitchFamily="2" charset="-122"/>
              </a:rPr>
              <a:t>PAUSE</a:t>
            </a:r>
            <a:r>
              <a:rPr lang="zh-CN" altLang="en-US" sz="2000">
                <a:ea typeface="华文细黑" panose="02010600040101010101" pitchFamily="2" charset="-122"/>
              </a:rPr>
              <a:t>帧，通知发送方停止发送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BF88CE-26AF-4CBD-B00C-BD8867774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119675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标准以太网的物理传输介质和连接器</a:t>
            </a:r>
          </a:p>
        </p:txBody>
      </p:sp>
      <p:graphicFrame>
        <p:nvGraphicFramePr>
          <p:cNvPr id="30759" name="Group 39">
            <a:extLst>
              <a:ext uri="{FF2B5EF4-FFF2-40B4-BE49-F238E27FC236}">
                <a16:creationId xmlns:a16="http://schemas.microsoft.com/office/drawing/2014/main" id="{F67AA497-F324-4995-9221-45A74B035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20752"/>
              </p:ext>
            </p:extLst>
          </p:nvPr>
        </p:nvGraphicFramePr>
        <p:xfrm>
          <a:off x="952500" y="2204864"/>
          <a:ext cx="7239000" cy="3672185"/>
        </p:xfrm>
        <a:graphic>
          <a:graphicData uri="http://schemas.openxmlformats.org/drawingml/2006/table">
            <a:tbl>
              <a:tblPr/>
              <a:tblGrid>
                <a:gridCol w="163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以太网技术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传输介质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连接器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传输距离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10Base-5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粗同轴电缆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型连接器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同轴活栓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500m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10Base-2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细同轴电缆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BNC 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型连接器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185m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10Base-T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双绞线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RJ45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连接器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10Base-F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光纤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MT-RJ/SC/LC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连接器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charset="0"/>
                          <a:ea typeface="华文细黑" pitchFamily="2" charset="-122"/>
                        </a:rPr>
                        <a:t>2km/10km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747000-9BD6-41E1-8E8C-F755F24EE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同轴电缆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3555" name="Group 4">
            <a:extLst>
              <a:ext uri="{FF2B5EF4-FFF2-40B4-BE49-F238E27FC236}">
                <a16:creationId xmlns:a16="http://schemas.microsoft.com/office/drawing/2014/main" id="{99D129F6-747E-47DC-BFD2-C2F9CC1B5B1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73238"/>
            <a:ext cx="8423275" cy="3311525"/>
            <a:chOff x="204" y="1117"/>
            <a:chExt cx="5306" cy="2086"/>
          </a:xfrm>
        </p:grpSpPr>
        <p:pic>
          <p:nvPicPr>
            <p:cNvPr id="23556" name="Picture 5">
              <a:extLst>
                <a:ext uri="{FF2B5EF4-FFF2-40B4-BE49-F238E27FC236}">
                  <a16:creationId xmlns:a16="http://schemas.microsoft.com/office/drawing/2014/main" id="{88A38B85-620C-4B7C-BDC8-3F69D8659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2" t="38353" r="51123" b="31670"/>
            <a:stretch>
              <a:fillRect/>
            </a:stretch>
          </p:blipFill>
          <p:spPr bwMode="auto">
            <a:xfrm>
              <a:off x="204" y="1117"/>
              <a:ext cx="2721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7" name="Picture 6">
              <a:extLst>
                <a:ext uri="{FF2B5EF4-FFF2-40B4-BE49-F238E27FC236}">
                  <a16:creationId xmlns:a16="http://schemas.microsoft.com/office/drawing/2014/main" id="{E7B12BEB-33DC-40FA-933B-EE34D9D9C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7" t="39433" r="40736" b="37326"/>
            <a:stretch>
              <a:fillRect/>
            </a:stretch>
          </p:blipFill>
          <p:spPr bwMode="auto">
            <a:xfrm>
              <a:off x="3061" y="1162"/>
              <a:ext cx="2449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Rectangle 7">
              <a:extLst>
                <a:ext uri="{FF2B5EF4-FFF2-40B4-BE49-F238E27FC236}">
                  <a16:creationId xmlns:a16="http://schemas.microsoft.com/office/drawing/2014/main" id="{7B6516F0-CD77-4432-8EF4-6C93D1BBD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795"/>
              <a:ext cx="1996" cy="408"/>
            </a:xfrm>
            <a:prstGeom prst="rect">
              <a:avLst/>
            </a:prstGeom>
            <a:solidFill>
              <a:srgbClr val="FF9900"/>
            </a:solidFill>
            <a:ln w="508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ea typeface="华文细黑" panose="02010600040101010101" pitchFamily="2" charset="-122"/>
                </a:rPr>
                <a:t>10base5 </a:t>
              </a:r>
              <a:r>
                <a:rPr lang="zh-CN" altLang="en-US" sz="2400" b="1">
                  <a:ea typeface="华文细黑" panose="02010600040101010101" pitchFamily="2" charset="-122"/>
                </a:rPr>
                <a:t>粗同轴电缆</a:t>
              </a:r>
            </a:p>
          </p:txBody>
        </p:sp>
        <p:sp>
          <p:nvSpPr>
            <p:cNvPr id="23559" name="Rectangle 8">
              <a:extLst>
                <a:ext uri="{FF2B5EF4-FFF2-40B4-BE49-F238E27FC236}">
                  <a16:creationId xmlns:a16="http://schemas.microsoft.com/office/drawing/2014/main" id="{E451213C-53B4-45FA-980F-69F76594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795"/>
              <a:ext cx="2222" cy="408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ea typeface="华文细黑" panose="02010600040101010101" pitchFamily="2" charset="-122"/>
                </a:rPr>
                <a:t>10base2 </a:t>
              </a:r>
              <a:r>
                <a:rPr lang="zh-CN" altLang="en-US" sz="2400" b="1">
                  <a:ea typeface="华文细黑" panose="02010600040101010101" pitchFamily="2" charset="-122"/>
                </a:rPr>
                <a:t>细同轴电缆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198F644-EBB4-4DD6-9A81-BC457030F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同轴电缆和计算机连接</a:t>
            </a:r>
          </a:p>
        </p:txBody>
      </p:sp>
      <p:grpSp>
        <p:nvGrpSpPr>
          <p:cNvPr id="24579" name="Group 4">
            <a:extLst>
              <a:ext uri="{FF2B5EF4-FFF2-40B4-BE49-F238E27FC236}">
                <a16:creationId xmlns:a16="http://schemas.microsoft.com/office/drawing/2014/main" id="{DE5A2606-1463-4125-ABB7-D173CB5ED17C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1916832"/>
            <a:ext cx="7370762" cy="4752975"/>
            <a:chOff x="457" y="799"/>
            <a:chExt cx="4643" cy="2994"/>
          </a:xfrm>
        </p:grpSpPr>
        <p:pic>
          <p:nvPicPr>
            <p:cNvPr id="24580" name="Picture 5" descr="台式机">
              <a:extLst>
                <a:ext uri="{FF2B5EF4-FFF2-40B4-BE49-F238E27FC236}">
                  <a16:creationId xmlns:a16="http://schemas.microsoft.com/office/drawing/2014/main" id="{C12E68B6-5E99-45E9-80C0-383AD944E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799"/>
              <a:ext cx="816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1" name="Line 6">
              <a:extLst>
                <a:ext uri="{FF2B5EF4-FFF2-40B4-BE49-F238E27FC236}">
                  <a16:creationId xmlns:a16="http://schemas.microsoft.com/office/drawing/2014/main" id="{BFA7A805-73B3-4EA8-B27D-8DBDFFB36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252"/>
              <a:ext cx="435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Rectangle 7">
              <a:extLst>
                <a:ext uri="{FF2B5EF4-FFF2-40B4-BE49-F238E27FC236}">
                  <a16:creationId xmlns:a16="http://schemas.microsoft.com/office/drawing/2014/main" id="{A5B4FB17-3A1A-4A1B-9956-A391AF67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630"/>
              <a:ext cx="4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服务器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83" name="Rectangle 8">
              <a:extLst>
                <a:ext uri="{FF2B5EF4-FFF2-40B4-BE49-F238E27FC236}">
                  <a16:creationId xmlns:a16="http://schemas.microsoft.com/office/drawing/2014/main" id="{420AE217-968F-4487-921E-89320A59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2210"/>
              <a:ext cx="270" cy="74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9">
              <a:extLst>
                <a:ext uri="{FF2B5EF4-FFF2-40B4-BE49-F238E27FC236}">
                  <a16:creationId xmlns:a16="http://schemas.microsoft.com/office/drawing/2014/main" id="{70A782FA-02F4-4B38-B780-BBFCE53F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167"/>
              <a:ext cx="75" cy="43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5" name="Rectangle 10">
              <a:extLst>
                <a:ext uri="{FF2B5EF4-FFF2-40B4-BE49-F238E27FC236}">
                  <a16:creationId xmlns:a16="http://schemas.microsoft.com/office/drawing/2014/main" id="{491821D1-F1FB-4176-9A23-C894CFF2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591"/>
              <a:ext cx="4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客户机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86" name="Rectangle 11">
              <a:extLst>
                <a:ext uri="{FF2B5EF4-FFF2-40B4-BE49-F238E27FC236}">
                  <a16:creationId xmlns:a16="http://schemas.microsoft.com/office/drawing/2014/main" id="{C1F43846-9EE5-4904-8291-4E07EF04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2210"/>
              <a:ext cx="259" cy="74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Rectangle 12">
              <a:extLst>
                <a:ext uri="{FF2B5EF4-FFF2-40B4-BE49-F238E27FC236}">
                  <a16:creationId xmlns:a16="http://schemas.microsoft.com/office/drawing/2014/main" id="{61AF0009-3FCD-4142-B17B-2D262FEB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284"/>
              <a:ext cx="86" cy="43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" name="Line 13">
              <a:extLst>
                <a:ext uri="{FF2B5EF4-FFF2-40B4-BE49-F238E27FC236}">
                  <a16:creationId xmlns:a16="http://schemas.microsoft.com/office/drawing/2014/main" id="{E861F617-65F1-4DD0-BF73-1EFEC9D73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1740"/>
              <a:ext cx="1" cy="427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4">
              <a:extLst>
                <a:ext uri="{FF2B5EF4-FFF2-40B4-BE49-F238E27FC236}">
                  <a16:creationId xmlns:a16="http://schemas.microsoft.com/office/drawing/2014/main" id="{BD76BE5B-6AEC-40C1-B3CF-26C051221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5" y="2327"/>
              <a:ext cx="11" cy="28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5">
              <a:extLst>
                <a:ext uri="{FF2B5EF4-FFF2-40B4-BE49-F238E27FC236}">
                  <a16:creationId xmlns:a16="http://schemas.microsoft.com/office/drawing/2014/main" id="{AA289CFE-58A1-42C9-9E19-EA047E53D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4" y="2327"/>
              <a:ext cx="216" cy="38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Rectangle 16">
              <a:extLst>
                <a:ext uri="{FF2B5EF4-FFF2-40B4-BE49-F238E27FC236}">
                  <a16:creationId xmlns:a16="http://schemas.microsoft.com/office/drawing/2014/main" id="{EEF04D55-697A-481B-ABC9-3A38B966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1559"/>
              <a:ext cx="4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客户机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2" name="Rectangle 17">
              <a:extLst>
                <a:ext uri="{FF2B5EF4-FFF2-40B4-BE49-F238E27FC236}">
                  <a16:creationId xmlns:a16="http://schemas.microsoft.com/office/drawing/2014/main" id="{53490ED0-A107-4C91-8BB6-BB6800C8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475"/>
              <a:ext cx="4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客户机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3" name="Line 18">
              <a:extLst>
                <a:ext uri="{FF2B5EF4-FFF2-40B4-BE49-F238E27FC236}">
                  <a16:creationId xmlns:a16="http://schemas.microsoft.com/office/drawing/2014/main" id="{B453E7CC-AA40-4D32-90FF-DDAC2B4E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1666"/>
              <a:ext cx="1" cy="4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Rectangle 19">
              <a:extLst>
                <a:ext uri="{FF2B5EF4-FFF2-40B4-BE49-F238E27FC236}">
                  <a16:creationId xmlns:a16="http://schemas.microsoft.com/office/drawing/2014/main" id="{F320C97B-6DA3-493C-B253-C3CCC7E2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922"/>
              <a:ext cx="8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BNC T</a:t>
              </a:r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型连接器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5" name="Rectangle 20">
              <a:extLst>
                <a:ext uri="{FF2B5EF4-FFF2-40B4-BE49-F238E27FC236}">
                  <a16:creationId xmlns:a16="http://schemas.microsoft.com/office/drawing/2014/main" id="{79BB45A0-2A6A-4A7D-BEB3-EECF76829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092"/>
              <a:ext cx="6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21">
              <a:extLst>
                <a:ext uri="{FF2B5EF4-FFF2-40B4-BE49-F238E27FC236}">
                  <a16:creationId xmlns:a16="http://schemas.microsoft.com/office/drawing/2014/main" id="{6E3A9462-CF08-454A-8E46-81C394FB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" y="2348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终端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22">
              <a:extLst>
                <a:ext uri="{FF2B5EF4-FFF2-40B4-BE49-F238E27FC236}">
                  <a16:creationId xmlns:a16="http://schemas.microsoft.com/office/drawing/2014/main" id="{AFDE2F31-69C6-49E0-BAEE-77253970F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" y="2519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电阻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598" name="Freeform 23">
              <a:extLst>
                <a:ext uri="{FF2B5EF4-FFF2-40B4-BE49-F238E27FC236}">
                  <a16:creationId xmlns:a16="http://schemas.microsoft.com/office/drawing/2014/main" id="{CEBBD6A9-A4A9-482C-BCD5-83C5E98B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" y="2210"/>
              <a:ext cx="54" cy="74"/>
            </a:xfrm>
            <a:custGeom>
              <a:avLst/>
              <a:gdLst>
                <a:gd name="T0" fmla="*/ 43 w 54"/>
                <a:gd name="T1" fmla="*/ 32 h 74"/>
                <a:gd name="T2" fmla="*/ 54 w 54"/>
                <a:gd name="T3" fmla="*/ 32 h 74"/>
                <a:gd name="T4" fmla="*/ 43 w 54"/>
                <a:gd name="T5" fmla="*/ 0 h 74"/>
                <a:gd name="T6" fmla="*/ 11 w 54"/>
                <a:gd name="T7" fmla="*/ 0 h 74"/>
                <a:gd name="T8" fmla="*/ 0 w 54"/>
                <a:gd name="T9" fmla="*/ 32 h 74"/>
                <a:gd name="T10" fmla="*/ 0 w 54"/>
                <a:gd name="T11" fmla="*/ 64 h 74"/>
                <a:gd name="T12" fmla="*/ 22 w 54"/>
                <a:gd name="T13" fmla="*/ 74 h 74"/>
                <a:gd name="T14" fmla="*/ 43 w 54"/>
                <a:gd name="T15" fmla="*/ 64 h 74"/>
                <a:gd name="T16" fmla="*/ 43 w 54"/>
                <a:gd name="T17" fmla="*/ 32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74"/>
                <a:gd name="T29" fmla="*/ 54 w 54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74">
                  <a:moveTo>
                    <a:pt x="43" y="32"/>
                  </a:moveTo>
                  <a:lnTo>
                    <a:pt x="54" y="32"/>
                  </a:lnTo>
                  <a:lnTo>
                    <a:pt x="43" y="0"/>
                  </a:lnTo>
                  <a:lnTo>
                    <a:pt x="11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22" y="74"/>
                  </a:lnTo>
                  <a:lnTo>
                    <a:pt x="43" y="64"/>
                  </a:lnTo>
                  <a:lnTo>
                    <a:pt x="43" y="32"/>
                  </a:lnTo>
                  <a:close/>
                </a:path>
              </a:pathLst>
            </a:custGeom>
            <a:solidFill>
              <a:srgbClr val="FFFFFF"/>
            </a:solidFill>
            <a:ln w="857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Rectangle 24">
              <a:extLst>
                <a:ext uri="{FF2B5EF4-FFF2-40B4-BE49-F238E27FC236}">
                  <a16:creationId xmlns:a16="http://schemas.microsoft.com/office/drawing/2014/main" id="{0850E888-87C5-45DA-9933-DC99A390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210"/>
              <a:ext cx="259" cy="74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0" name="Rectangle 25">
              <a:extLst>
                <a:ext uri="{FF2B5EF4-FFF2-40B4-BE49-F238E27FC236}">
                  <a16:creationId xmlns:a16="http://schemas.microsoft.com/office/drawing/2014/main" id="{435FAB4A-A9DB-4F7B-B397-6DBCD42E8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2167"/>
              <a:ext cx="86" cy="43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1" name="Rectangle 26">
              <a:extLst>
                <a:ext uri="{FF2B5EF4-FFF2-40B4-BE49-F238E27FC236}">
                  <a16:creationId xmlns:a16="http://schemas.microsoft.com/office/drawing/2014/main" id="{389E6EC9-ED2A-4BAF-BC81-F395B1BC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2210"/>
              <a:ext cx="270" cy="74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2" name="Rectangle 27">
              <a:extLst>
                <a:ext uri="{FF2B5EF4-FFF2-40B4-BE49-F238E27FC236}">
                  <a16:creationId xmlns:a16="http://schemas.microsoft.com/office/drawing/2014/main" id="{CB6FFC3F-6DDF-48EE-9476-424D49EE8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2284"/>
              <a:ext cx="87" cy="43"/>
            </a:xfrm>
            <a:prstGeom prst="rect">
              <a:avLst/>
            </a:prstGeom>
            <a:solidFill>
              <a:srgbClr val="CDCDCD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3" name="Freeform 28">
              <a:extLst>
                <a:ext uri="{FF2B5EF4-FFF2-40B4-BE49-F238E27FC236}">
                  <a16:creationId xmlns:a16="http://schemas.microsoft.com/office/drawing/2014/main" id="{6F55A445-7AB5-4669-8C18-D542D2E1E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10"/>
              <a:ext cx="65" cy="74"/>
            </a:xfrm>
            <a:custGeom>
              <a:avLst/>
              <a:gdLst>
                <a:gd name="T0" fmla="*/ 54 w 65"/>
                <a:gd name="T1" fmla="*/ 32 h 74"/>
                <a:gd name="T2" fmla="*/ 65 w 65"/>
                <a:gd name="T3" fmla="*/ 32 h 74"/>
                <a:gd name="T4" fmla="*/ 44 w 65"/>
                <a:gd name="T5" fmla="*/ 0 h 74"/>
                <a:gd name="T6" fmla="*/ 22 w 65"/>
                <a:gd name="T7" fmla="*/ 0 h 74"/>
                <a:gd name="T8" fmla="*/ 0 w 65"/>
                <a:gd name="T9" fmla="*/ 32 h 74"/>
                <a:gd name="T10" fmla="*/ 0 w 65"/>
                <a:gd name="T11" fmla="*/ 64 h 74"/>
                <a:gd name="T12" fmla="*/ 33 w 65"/>
                <a:gd name="T13" fmla="*/ 74 h 74"/>
                <a:gd name="T14" fmla="*/ 54 w 65"/>
                <a:gd name="T15" fmla="*/ 64 h 74"/>
                <a:gd name="T16" fmla="*/ 54 w 65"/>
                <a:gd name="T17" fmla="*/ 32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"/>
                <a:gd name="T28" fmla="*/ 0 h 74"/>
                <a:gd name="T29" fmla="*/ 65 w 65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" h="74">
                  <a:moveTo>
                    <a:pt x="54" y="32"/>
                  </a:moveTo>
                  <a:lnTo>
                    <a:pt x="65" y="32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33" y="74"/>
                  </a:lnTo>
                  <a:lnTo>
                    <a:pt x="54" y="64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FFFFFF"/>
            </a:solidFill>
            <a:ln w="857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Rectangle 29">
              <a:extLst>
                <a:ext uri="{FF2B5EF4-FFF2-40B4-BE49-F238E27FC236}">
                  <a16:creationId xmlns:a16="http://schemas.microsoft.com/office/drawing/2014/main" id="{22811057-8B70-4F3A-9D1A-0A48B2A5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2391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终端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4605" name="Rectangle 30">
              <a:extLst>
                <a:ext uri="{FF2B5EF4-FFF2-40B4-BE49-F238E27FC236}">
                  <a16:creationId xmlns:a16="http://schemas.microsoft.com/office/drawing/2014/main" id="{E6C7B961-FF1B-4CED-A745-D8E16FD2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2561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700" b="1">
                  <a:solidFill>
                    <a:srgbClr val="000000"/>
                  </a:solidFill>
                  <a:latin typeface="宋体" panose="02010600030101010101" pitchFamily="2" charset="-122"/>
                </a:rPr>
                <a:t>电阻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pic>
          <p:nvPicPr>
            <p:cNvPr id="24606" name="Picture 31" descr="台式机">
              <a:extLst>
                <a:ext uri="{FF2B5EF4-FFF2-40B4-BE49-F238E27FC236}">
                  <a16:creationId xmlns:a16="http://schemas.microsoft.com/office/drawing/2014/main" id="{D37AF2B2-7D91-42BE-BE66-16B75456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845"/>
              <a:ext cx="771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7" name="Picture 32" descr="台式机">
              <a:extLst>
                <a:ext uri="{FF2B5EF4-FFF2-40B4-BE49-F238E27FC236}">
                  <a16:creationId xmlns:a16="http://schemas.microsoft.com/office/drawing/2014/main" id="{AFAF7C67-4288-43F2-B068-97E46DBB2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2614"/>
              <a:ext cx="771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8" name="Picture 33" descr="显示服务器">
              <a:extLst>
                <a:ext uri="{FF2B5EF4-FFF2-40B4-BE49-F238E27FC236}">
                  <a16:creationId xmlns:a16="http://schemas.microsoft.com/office/drawing/2014/main" id="{B8DEFA36-257C-4E6D-A113-DFDCB92CE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2523"/>
              <a:ext cx="725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FA68D24-93D0-402F-962A-CC9743E70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双绞线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873D3A23-BB14-4969-A1DA-00430AAD2FF3}"/>
              </a:ext>
            </a:extLst>
          </p:cNvPr>
          <p:cNvGrpSpPr>
            <a:grpSpLocks/>
          </p:cNvGrpSpPr>
          <p:nvPr/>
        </p:nvGrpSpPr>
        <p:grpSpPr bwMode="auto">
          <a:xfrm>
            <a:off x="591824" y="2348880"/>
            <a:ext cx="7488238" cy="3744912"/>
            <a:chOff x="476" y="981"/>
            <a:chExt cx="4717" cy="2359"/>
          </a:xfrm>
        </p:grpSpPr>
        <p:pic>
          <p:nvPicPr>
            <p:cNvPr id="27652" name="Picture 5">
              <a:extLst>
                <a:ext uri="{FF2B5EF4-FFF2-40B4-BE49-F238E27FC236}">
                  <a16:creationId xmlns:a16="http://schemas.microsoft.com/office/drawing/2014/main" id="{E21AA165-1400-40BB-BBBF-BED6A12B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1" t="23358" r="39351" b="19952"/>
            <a:stretch>
              <a:fillRect/>
            </a:stretch>
          </p:blipFill>
          <p:spPr bwMode="auto">
            <a:xfrm>
              <a:off x="476" y="981"/>
              <a:ext cx="2268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Rectangle 6">
              <a:extLst>
                <a:ext uri="{FF2B5EF4-FFF2-40B4-BE49-F238E27FC236}">
                  <a16:creationId xmlns:a16="http://schemas.microsoft.com/office/drawing/2014/main" id="{CAC9BBDE-D771-45C8-8551-8BF4FC46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22"/>
              <a:ext cx="1859" cy="318"/>
            </a:xfrm>
            <a:prstGeom prst="rect">
              <a:avLst/>
            </a:prstGeom>
            <a:solidFill>
              <a:srgbClr val="FF9900"/>
            </a:solidFill>
            <a:ln w="508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华文细黑" panose="02010600040101010101" pitchFamily="2" charset="-122"/>
                </a:rPr>
                <a:t>双绞线</a:t>
              </a:r>
            </a:p>
          </p:txBody>
        </p:sp>
        <p:pic>
          <p:nvPicPr>
            <p:cNvPr id="27654" name="Picture 7">
              <a:extLst>
                <a:ext uri="{FF2B5EF4-FFF2-40B4-BE49-F238E27FC236}">
                  <a16:creationId xmlns:a16="http://schemas.microsoft.com/office/drawing/2014/main" id="{2EFDD664-108A-4723-9138-59EC9A0DE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34" t="26640" r="42522" b="21970"/>
            <a:stretch>
              <a:fillRect/>
            </a:stretch>
          </p:blipFill>
          <p:spPr bwMode="auto">
            <a:xfrm>
              <a:off x="3061" y="981"/>
              <a:ext cx="2132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Rectangle 8">
              <a:extLst>
                <a:ext uri="{FF2B5EF4-FFF2-40B4-BE49-F238E27FC236}">
                  <a16:creationId xmlns:a16="http://schemas.microsoft.com/office/drawing/2014/main" id="{1B4E409A-BAC4-4C06-B4A3-C14485ECF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021"/>
              <a:ext cx="1928" cy="318"/>
            </a:xfrm>
            <a:prstGeom prst="rect">
              <a:avLst/>
            </a:prstGeom>
            <a:solidFill>
              <a:srgbClr val="FF9900"/>
            </a:solidFill>
            <a:ln w="508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ea typeface="华文细黑" panose="02010600040101010101" pitchFamily="2" charset="-122"/>
                </a:rPr>
                <a:t>RJ-45 </a:t>
              </a:r>
              <a:r>
                <a:rPr lang="zh-CN" altLang="en-US" sz="2400" b="1">
                  <a:ea typeface="华文细黑" panose="02010600040101010101" pitchFamily="2" charset="-122"/>
                </a:rPr>
                <a:t>和</a:t>
              </a:r>
              <a:r>
                <a:rPr lang="en-US" altLang="zh-CN" sz="2400" b="1">
                  <a:ea typeface="华文细黑" panose="02010600040101010101" pitchFamily="2" charset="-122"/>
                </a:rPr>
                <a:t>AUI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6882D6B-5C0E-4589-8D84-077B82594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双绞线</a:t>
            </a:r>
          </a:p>
        </p:txBody>
      </p:sp>
      <p:grpSp>
        <p:nvGrpSpPr>
          <p:cNvPr id="28675" name="Group 4">
            <a:extLst>
              <a:ext uri="{FF2B5EF4-FFF2-40B4-BE49-F238E27FC236}">
                <a16:creationId xmlns:a16="http://schemas.microsoft.com/office/drawing/2014/main" id="{1C1B9F3F-D989-46C7-8C55-DF10FD5F46A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73238"/>
            <a:ext cx="7200900" cy="3455987"/>
            <a:chOff x="521" y="1117"/>
            <a:chExt cx="4536" cy="2177"/>
          </a:xfrm>
        </p:grpSpPr>
        <p:graphicFrame>
          <p:nvGraphicFramePr>
            <p:cNvPr id="28676" name="Object 5">
              <a:extLst>
                <a:ext uri="{FF2B5EF4-FFF2-40B4-BE49-F238E27FC236}">
                  <a16:creationId xmlns:a16="http://schemas.microsoft.com/office/drawing/2014/main" id="{951B5B3C-15E9-4EFF-9C88-9FC983EDE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162"/>
            <a:ext cx="2041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554529" imgH="1438961" progId="">
                    <p:embed/>
                  </p:oleObj>
                </mc:Choice>
                <mc:Fallback>
                  <p:oleObj r:id="rId2" imgW="2554529" imgH="1438961" progId="">
                    <p:embed/>
                    <p:pic>
                      <p:nvPicPr>
                        <p:cNvPr id="28676" name="Object 5">
                          <a:extLst>
                            <a:ext uri="{FF2B5EF4-FFF2-40B4-BE49-F238E27FC236}">
                              <a16:creationId xmlns:a16="http://schemas.microsoft.com/office/drawing/2014/main" id="{951B5B3C-15E9-4EFF-9C88-9FC983EDE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468" t="6866"/>
                        <a:stretch>
                          <a:fillRect/>
                        </a:stretch>
                      </p:blipFill>
                      <p:spPr bwMode="auto">
                        <a:xfrm>
                          <a:off x="521" y="1162"/>
                          <a:ext cx="2041" cy="1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6">
              <a:extLst>
                <a:ext uri="{FF2B5EF4-FFF2-40B4-BE49-F238E27FC236}">
                  <a16:creationId xmlns:a16="http://schemas.microsoft.com/office/drawing/2014/main" id="{D86482E2-5539-4525-AB74-931734E59F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1117"/>
            <a:ext cx="1810" cy="1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873959" imgH="1969618" progId="">
                    <p:embed/>
                  </p:oleObj>
                </mc:Choice>
                <mc:Fallback>
                  <p:oleObj r:id="rId4" imgW="2873959" imgH="1969618" progId="">
                    <p:embed/>
                    <p:pic>
                      <p:nvPicPr>
                        <p:cNvPr id="28677" name="Object 6">
                          <a:extLst>
                            <a:ext uri="{FF2B5EF4-FFF2-40B4-BE49-F238E27FC236}">
                              <a16:creationId xmlns:a16="http://schemas.microsoft.com/office/drawing/2014/main" id="{D86482E2-5539-4525-AB74-931734E59F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3" t="10049"/>
                        <a:stretch>
                          <a:fillRect/>
                        </a:stretch>
                      </p:blipFill>
                      <p:spPr bwMode="auto">
                        <a:xfrm>
                          <a:off x="3152" y="1117"/>
                          <a:ext cx="1810" cy="1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Rectangle 7">
              <a:extLst>
                <a:ext uri="{FF2B5EF4-FFF2-40B4-BE49-F238E27FC236}">
                  <a16:creationId xmlns:a16="http://schemas.microsoft.com/office/drawing/2014/main" id="{04B1BE40-044D-4E3F-8B5D-FB015713F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976"/>
              <a:ext cx="1859" cy="318"/>
            </a:xfrm>
            <a:prstGeom prst="rect">
              <a:avLst/>
            </a:prstGeom>
            <a:solidFill>
              <a:srgbClr val="FF9900"/>
            </a:solidFill>
            <a:ln w="508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ea typeface="华文细黑" panose="02010600040101010101" pitchFamily="2" charset="-122"/>
                </a:rPr>
                <a:t>STP</a:t>
              </a:r>
              <a:r>
                <a:rPr lang="zh-CN" altLang="en-US" sz="2400" b="1">
                  <a:ea typeface="华文细黑" panose="02010600040101010101" pitchFamily="2" charset="-122"/>
                </a:rPr>
                <a:t>双绞线</a:t>
              </a:r>
            </a:p>
          </p:txBody>
        </p:sp>
        <p:sp>
          <p:nvSpPr>
            <p:cNvPr id="28679" name="Rectangle 8">
              <a:extLst>
                <a:ext uri="{FF2B5EF4-FFF2-40B4-BE49-F238E27FC236}">
                  <a16:creationId xmlns:a16="http://schemas.microsoft.com/office/drawing/2014/main" id="{60EF1CB4-34CE-419A-8334-A4C196AF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976"/>
              <a:ext cx="1859" cy="318"/>
            </a:xfrm>
            <a:prstGeom prst="rect">
              <a:avLst/>
            </a:prstGeom>
            <a:solidFill>
              <a:srgbClr val="FF9900"/>
            </a:solidFill>
            <a:ln w="508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ea typeface="华文细黑" panose="02010600040101010101" pitchFamily="2" charset="-122"/>
                </a:rPr>
                <a:t>UTP</a:t>
              </a:r>
              <a:r>
                <a:rPr lang="zh-CN" altLang="en-US" sz="2400" b="1">
                  <a:ea typeface="华文细黑" panose="02010600040101010101" pitchFamily="2" charset="-122"/>
                </a:rPr>
                <a:t>双绞线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52736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6485814" cy="3982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网络设备的配置文件操作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网络设备的文件传输与升级维护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网络的连通性测试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网络设备的系统调试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E5FF97C-0384-4462-A8AE-D5DC21270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以太网集线器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6D65250E-50B0-46CE-867B-DB7654FF1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673001"/>
            <a:ext cx="7416800" cy="2881313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集线器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/>
              <a:t>Hub)</a:t>
            </a:r>
            <a:r>
              <a:rPr lang="zh-CN" altLang="en-US" dirty="0">
                <a:solidFill>
                  <a:srgbClr val="000000"/>
                </a:solidFill>
              </a:rPr>
              <a:t>与主机构成物理星型拓扑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集线器内部采用总线结构，任意时间只有一台主机能占用总线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Hub</a:t>
            </a:r>
            <a:r>
              <a:rPr lang="zh-CN" altLang="en-US" dirty="0">
                <a:solidFill>
                  <a:srgbClr val="000000"/>
                </a:solidFill>
              </a:rPr>
              <a:t>连接的设备共享一个冲突域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Hub</a:t>
            </a:r>
            <a:r>
              <a:rPr lang="zh-CN" altLang="en-US" dirty="0">
                <a:solidFill>
                  <a:srgbClr val="000000"/>
                </a:solidFill>
              </a:rPr>
              <a:t>连接的设备共享一个广播域</a:t>
            </a:r>
          </a:p>
        </p:txBody>
      </p:sp>
      <p:grpSp>
        <p:nvGrpSpPr>
          <p:cNvPr id="29700" name="Group 5">
            <a:extLst>
              <a:ext uri="{FF2B5EF4-FFF2-40B4-BE49-F238E27FC236}">
                <a16:creationId xmlns:a16="http://schemas.microsoft.com/office/drawing/2014/main" id="{F49DB8AD-D750-4C7C-BDD5-672D90873B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0700" y="4221733"/>
            <a:ext cx="8102600" cy="3167062"/>
            <a:chOff x="407" y="1887"/>
            <a:chExt cx="5104" cy="1995"/>
          </a:xfrm>
        </p:grpSpPr>
        <p:sp>
          <p:nvSpPr>
            <p:cNvPr id="29701" name="AutoShape 6">
              <a:extLst>
                <a:ext uri="{FF2B5EF4-FFF2-40B4-BE49-F238E27FC236}">
                  <a16:creationId xmlns:a16="http://schemas.microsoft.com/office/drawing/2014/main" id="{5BC5121A-B533-4B7E-9543-500CAD6280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7" y="1887"/>
              <a:ext cx="5104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Freeform 7">
              <a:extLst>
                <a:ext uri="{FF2B5EF4-FFF2-40B4-BE49-F238E27FC236}">
                  <a16:creationId xmlns:a16="http://schemas.microsoft.com/office/drawing/2014/main" id="{1FB097DB-0BBD-4A85-8BEB-BAD6D0257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9" y="2674"/>
              <a:ext cx="271" cy="244"/>
            </a:xfrm>
            <a:custGeom>
              <a:avLst/>
              <a:gdLst>
                <a:gd name="T0" fmla="*/ 0 w 271"/>
                <a:gd name="T1" fmla="*/ 122 h 244"/>
                <a:gd name="T2" fmla="*/ 27 w 271"/>
                <a:gd name="T3" fmla="*/ 190 h 244"/>
                <a:gd name="T4" fmla="*/ 95 w 271"/>
                <a:gd name="T5" fmla="*/ 244 h 244"/>
                <a:gd name="T6" fmla="*/ 176 w 271"/>
                <a:gd name="T7" fmla="*/ 244 h 244"/>
                <a:gd name="T8" fmla="*/ 244 w 271"/>
                <a:gd name="T9" fmla="*/ 190 h 244"/>
                <a:gd name="T10" fmla="*/ 271 w 271"/>
                <a:gd name="T11" fmla="*/ 122 h 244"/>
                <a:gd name="T12" fmla="*/ 244 w 271"/>
                <a:gd name="T13" fmla="*/ 41 h 244"/>
                <a:gd name="T14" fmla="*/ 176 w 271"/>
                <a:gd name="T15" fmla="*/ 0 h 244"/>
                <a:gd name="T16" fmla="*/ 95 w 271"/>
                <a:gd name="T17" fmla="*/ 0 h 244"/>
                <a:gd name="T18" fmla="*/ 27 w 271"/>
                <a:gd name="T19" fmla="*/ 41 h 244"/>
                <a:gd name="T20" fmla="*/ 0 w 271"/>
                <a:gd name="T21" fmla="*/ 122 h 244"/>
                <a:gd name="T22" fmla="*/ 190 w 271"/>
                <a:gd name="T23" fmla="*/ 190 h 244"/>
                <a:gd name="T24" fmla="*/ 122 w 271"/>
                <a:gd name="T25" fmla="*/ 204 h 244"/>
                <a:gd name="T26" fmla="*/ 68 w 271"/>
                <a:gd name="T27" fmla="*/ 177 h 244"/>
                <a:gd name="T28" fmla="*/ 41 w 271"/>
                <a:gd name="T29" fmla="*/ 122 h 244"/>
                <a:gd name="T30" fmla="*/ 68 w 271"/>
                <a:gd name="T31" fmla="*/ 68 h 244"/>
                <a:gd name="T32" fmla="*/ 190 w 271"/>
                <a:gd name="T33" fmla="*/ 190 h 244"/>
                <a:gd name="T34" fmla="*/ 82 w 271"/>
                <a:gd name="T35" fmla="*/ 41 h 244"/>
                <a:gd name="T36" fmla="*/ 149 w 271"/>
                <a:gd name="T37" fmla="*/ 27 h 244"/>
                <a:gd name="T38" fmla="*/ 203 w 271"/>
                <a:gd name="T39" fmla="*/ 54 h 244"/>
                <a:gd name="T40" fmla="*/ 230 w 271"/>
                <a:gd name="T41" fmla="*/ 122 h 244"/>
                <a:gd name="T42" fmla="*/ 203 w 271"/>
                <a:gd name="T43" fmla="*/ 177 h 244"/>
                <a:gd name="T44" fmla="*/ 82 w 271"/>
                <a:gd name="T45" fmla="*/ 41 h 2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1"/>
                <a:gd name="T70" fmla="*/ 0 h 244"/>
                <a:gd name="T71" fmla="*/ 271 w 271"/>
                <a:gd name="T72" fmla="*/ 244 h 2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1" h="244">
                  <a:moveTo>
                    <a:pt x="0" y="122"/>
                  </a:moveTo>
                  <a:lnTo>
                    <a:pt x="27" y="190"/>
                  </a:lnTo>
                  <a:lnTo>
                    <a:pt x="95" y="244"/>
                  </a:lnTo>
                  <a:lnTo>
                    <a:pt x="176" y="244"/>
                  </a:lnTo>
                  <a:lnTo>
                    <a:pt x="244" y="190"/>
                  </a:lnTo>
                  <a:lnTo>
                    <a:pt x="271" y="122"/>
                  </a:lnTo>
                  <a:lnTo>
                    <a:pt x="244" y="41"/>
                  </a:lnTo>
                  <a:lnTo>
                    <a:pt x="176" y="0"/>
                  </a:lnTo>
                  <a:lnTo>
                    <a:pt x="95" y="0"/>
                  </a:lnTo>
                  <a:lnTo>
                    <a:pt x="27" y="41"/>
                  </a:lnTo>
                  <a:lnTo>
                    <a:pt x="0" y="122"/>
                  </a:lnTo>
                  <a:close/>
                  <a:moveTo>
                    <a:pt x="190" y="190"/>
                  </a:moveTo>
                  <a:lnTo>
                    <a:pt x="122" y="204"/>
                  </a:lnTo>
                  <a:lnTo>
                    <a:pt x="68" y="177"/>
                  </a:lnTo>
                  <a:lnTo>
                    <a:pt x="41" y="122"/>
                  </a:lnTo>
                  <a:lnTo>
                    <a:pt x="68" y="68"/>
                  </a:lnTo>
                  <a:lnTo>
                    <a:pt x="190" y="190"/>
                  </a:lnTo>
                  <a:close/>
                  <a:moveTo>
                    <a:pt x="82" y="41"/>
                  </a:moveTo>
                  <a:lnTo>
                    <a:pt x="149" y="27"/>
                  </a:lnTo>
                  <a:lnTo>
                    <a:pt x="203" y="54"/>
                  </a:lnTo>
                  <a:lnTo>
                    <a:pt x="230" y="122"/>
                  </a:lnTo>
                  <a:lnTo>
                    <a:pt x="203" y="177"/>
                  </a:lnTo>
                  <a:lnTo>
                    <a:pt x="82" y="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Line 8">
              <a:extLst>
                <a:ext uri="{FF2B5EF4-FFF2-40B4-BE49-F238E27FC236}">
                  <a16:creationId xmlns:a16="http://schemas.microsoft.com/office/drawing/2014/main" id="{CEF4CFD3-9516-4884-899A-18E8D18A0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8" y="2796"/>
              <a:ext cx="311" cy="1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Freeform 9">
              <a:extLst>
                <a:ext uri="{FF2B5EF4-FFF2-40B4-BE49-F238E27FC236}">
                  <a16:creationId xmlns:a16="http://schemas.microsoft.com/office/drawing/2014/main" id="{B2FE6652-63D9-4901-8EE8-40DBB21F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2457"/>
              <a:ext cx="528" cy="54"/>
            </a:xfrm>
            <a:custGeom>
              <a:avLst/>
              <a:gdLst>
                <a:gd name="T0" fmla="*/ 0 w 528"/>
                <a:gd name="T1" fmla="*/ 54 h 54"/>
                <a:gd name="T2" fmla="*/ 54 w 528"/>
                <a:gd name="T3" fmla="*/ 0 h 54"/>
                <a:gd name="T4" fmla="*/ 528 w 528"/>
                <a:gd name="T5" fmla="*/ 0 h 54"/>
                <a:gd name="T6" fmla="*/ 474 w 528"/>
                <a:gd name="T7" fmla="*/ 54 h 54"/>
                <a:gd name="T8" fmla="*/ 0 w 528"/>
                <a:gd name="T9" fmla="*/ 5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4"/>
                <a:gd name="T17" fmla="*/ 528 w 5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4">
                  <a:moveTo>
                    <a:pt x="0" y="54"/>
                  </a:moveTo>
                  <a:lnTo>
                    <a:pt x="54" y="0"/>
                  </a:lnTo>
                  <a:lnTo>
                    <a:pt x="528" y="0"/>
                  </a:lnTo>
                  <a:lnTo>
                    <a:pt x="474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Freeform 10">
              <a:extLst>
                <a:ext uri="{FF2B5EF4-FFF2-40B4-BE49-F238E27FC236}">
                  <a16:creationId xmlns:a16="http://schemas.microsoft.com/office/drawing/2014/main" id="{4427BD4B-3A7E-4B6A-B495-DA0EF3A40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2457"/>
              <a:ext cx="528" cy="54"/>
            </a:xfrm>
            <a:custGeom>
              <a:avLst/>
              <a:gdLst>
                <a:gd name="T0" fmla="*/ 0 w 528"/>
                <a:gd name="T1" fmla="*/ 54 h 54"/>
                <a:gd name="T2" fmla="*/ 54 w 528"/>
                <a:gd name="T3" fmla="*/ 0 h 54"/>
                <a:gd name="T4" fmla="*/ 528 w 528"/>
                <a:gd name="T5" fmla="*/ 0 h 54"/>
                <a:gd name="T6" fmla="*/ 474 w 528"/>
                <a:gd name="T7" fmla="*/ 54 h 54"/>
                <a:gd name="T8" fmla="*/ 0 w 528"/>
                <a:gd name="T9" fmla="*/ 5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4"/>
                <a:gd name="T17" fmla="*/ 528 w 5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4">
                  <a:moveTo>
                    <a:pt x="0" y="54"/>
                  </a:moveTo>
                  <a:lnTo>
                    <a:pt x="54" y="0"/>
                  </a:lnTo>
                  <a:lnTo>
                    <a:pt x="528" y="0"/>
                  </a:lnTo>
                  <a:lnTo>
                    <a:pt x="474" y="54"/>
                  </a:lnTo>
                  <a:lnTo>
                    <a:pt x="0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Rectangle 11">
              <a:extLst>
                <a:ext uri="{FF2B5EF4-FFF2-40B4-BE49-F238E27FC236}">
                  <a16:creationId xmlns:a16="http://schemas.microsoft.com/office/drawing/2014/main" id="{71B2C1EC-06AF-483E-B06F-4F9BDFE0D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11"/>
              <a:ext cx="474" cy="380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7" name="Rectangle 12">
              <a:extLst>
                <a:ext uri="{FF2B5EF4-FFF2-40B4-BE49-F238E27FC236}">
                  <a16:creationId xmlns:a16="http://schemas.microsoft.com/office/drawing/2014/main" id="{6DD39BF9-1E60-454F-8833-041B52621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11"/>
              <a:ext cx="474" cy="38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8" name="Freeform 13">
              <a:extLst>
                <a:ext uri="{FF2B5EF4-FFF2-40B4-BE49-F238E27FC236}">
                  <a16:creationId xmlns:a16="http://schemas.microsoft.com/office/drawing/2014/main" id="{F83047CD-93E5-48C5-B496-DB4753A96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457"/>
              <a:ext cx="54" cy="434"/>
            </a:xfrm>
            <a:custGeom>
              <a:avLst/>
              <a:gdLst>
                <a:gd name="T0" fmla="*/ 0 w 54"/>
                <a:gd name="T1" fmla="*/ 434 h 434"/>
                <a:gd name="T2" fmla="*/ 54 w 54"/>
                <a:gd name="T3" fmla="*/ 380 h 434"/>
                <a:gd name="T4" fmla="*/ 54 w 54"/>
                <a:gd name="T5" fmla="*/ 0 h 434"/>
                <a:gd name="T6" fmla="*/ 0 w 54"/>
                <a:gd name="T7" fmla="*/ 54 h 434"/>
                <a:gd name="T8" fmla="*/ 0 w 54"/>
                <a:gd name="T9" fmla="*/ 434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34"/>
                <a:gd name="T17" fmla="*/ 54 w 54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34">
                  <a:moveTo>
                    <a:pt x="0" y="434"/>
                  </a:moveTo>
                  <a:lnTo>
                    <a:pt x="54" y="380"/>
                  </a:lnTo>
                  <a:lnTo>
                    <a:pt x="54" y="0"/>
                  </a:lnTo>
                  <a:lnTo>
                    <a:pt x="0" y="54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A5A5A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Freeform 14">
              <a:extLst>
                <a:ext uri="{FF2B5EF4-FFF2-40B4-BE49-F238E27FC236}">
                  <a16:creationId xmlns:a16="http://schemas.microsoft.com/office/drawing/2014/main" id="{B646E7A2-8980-49D1-8BDF-2663BF2B1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457"/>
              <a:ext cx="54" cy="434"/>
            </a:xfrm>
            <a:custGeom>
              <a:avLst/>
              <a:gdLst>
                <a:gd name="T0" fmla="*/ 0 w 54"/>
                <a:gd name="T1" fmla="*/ 434 h 434"/>
                <a:gd name="T2" fmla="*/ 54 w 54"/>
                <a:gd name="T3" fmla="*/ 380 h 434"/>
                <a:gd name="T4" fmla="*/ 54 w 54"/>
                <a:gd name="T5" fmla="*/ 0 h 434"/>
                <a:gd name="T6" fmla="*/ 0 w 54"/>
                <a:gd name="T7" fmla="*/ 54 h 434"/>
                <a:gd name="T8" fmla="*/ 0 w 54"/>
                <a:gd name="T9" fmla="*/ 434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34"/>
                <a:gd name="T17" fmla="*/ 54 w 54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34">
                  <a:moveTo>
                    <a:pt x="0" y="434"/>
                  </a:moveTo>
                  <a:lnTo>
                    <a:pt x="54" y="380"/>
                  </a:lnTo>
                  <a:lnTo>
                    <a:pt x="54" y="0"/>
                  </a:lnTo>
                  <a:lnTo>
                    <a:pt x="0" y="54"/>
                  </a:lnTo>
                  <a:lnTo>
                    <a:pt x="0" y="43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5">
              <a:extLst>
                <a:ext uri="{FF2B5EF4-FFF2-40B4-BE49-F238E27FC236}">
                  <a16:creationId xmlns:a16="http://schemas.microsoft.com/office/drawing/2014/main" id="{DA6D22DB-452B-4892-8FDF-208FD02C8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240"/>
              <a:ext cx="339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Freeform 16">
              <a:extLst>
                <a:ext uri="{FF2B5EF4-FFF2-40B4-BE49-F238E27FC236}">
                  <a16:creationId xmlns:a16="http://schemas.microsoft.com/office/drawing/2014/main" id="{C7646302-8977-4853-9FED-C7E53C68C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240"/>
              <a:ext cx="257" cy="393"/>
            </a:xfrm>
            <a:custGeom>
              <a:avLst/>
              <a:gdLst>
                <a:gd name="T0" fmla="*/ 0 w 257"/>
                <a:gd name="T1" fmla="*/ 0 h 393"/>
                <a:gd name="T2" fmla="*/ 0 w 257"/>
                <a:gd name="T3" fmla="*/ 393 h 393"/>
                <a:gd name="T4" fmla="*/ 257 w 257"/>
                <a:gd name="T5" fmla="*/ 393 h 393"/>
                <a:gd name="T6" fmla="*/ 0 60000 65536"/>
                <a:gd name="T7" fmla="*/ 0 60000 65536"/>
                <a:gd name="T8" fmla="*/ 0 60000 65536"/>
                <a:gd name="T9" fmla="*/ 0 w 257"/>
                <a:gd name="T10" fmla="*/ 0 h 393"/>
                <a:gd name="T11" fmla="*/ 257 w 257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" h="393">
                  <a:moveTo>
                    <a:pt x="0" y="0"/>
                  </a:moveTo>
                  <a:lnTo>
                    <a:pt x="0" y="393"/>
                  </a:lnTo>
                  <a:lnTo>
                    <a:pt x="257" y="393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Rectangle 17">
              <a:extLst>
                <a:ext uri="{FF2B5EF4-FFF2-40B4-BE49-F238E27FC236}">
                  <a16:creationId xmlns:a16="http://schemas.microsoft.com/office/drawing/2014/main" id="{F1E89C34-92FC-4C26-A71C-0CD6B6F2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620"/>
              <a:ext cx="23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HUB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29713" name="Line 18">
              <a:extLst>
                <a:ext uri="{FF2B5EF4-FFF2-40B4-BE49-F238E27FC236}">
                  <a16:creationId xmlns:a16="http://schemas.microsoft.com/office/drawing/2014/main" id="{D5767DB8-F9C5-4822-A303-91BE5E39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2756"/>
              <a:ext cx="433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9">
              <a:extLst>
                <a:ext uri="{FF2B5EF4-FFF2-40B4-BE49-F238E27FC236}">
                  <a16:creationId xmlns:a16="http://schemas.microsoft.com/office/drawing/2014/main" id="{D9BF3B58-9D43-4D29-BB20-C558BFC08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2756"/>
              <a:ext cx="258" cy="515"/>
            </a:xfrm>
            <a:custGeom>
              <a:avLst/>
              <a:gdLst>
                <a:gd name="T0" fmla="*/ 0 w 258"/>
                <a:gd name="T1" fmla="*/ 0 h 515"/>
                <a:gd name="T2" fmla="*/ 0 w 258"/>
                <a:gd name="T3" fmla="*/ 515 h 515"/>
                <a:gd name="T4" fmla="*/ 258 w 258"/>
                <a:gd name="T5" fmla="*/ 515 h 515"/>
                <a:gd name="T6" fmla="*/ 0 60000 65536"/>
                <a:gd name="T7" fmla="*/ 0 60000 65536"/>
                <a:gd name="T8" fmla="*/ 0 60000 65536"/>
                <a:gd name="T9" fmla="*/ 0 w 258"/>
                <a:gd name="T10" fmla="*/ 0 h 515"/>
                <a:gd name="T11" fmla="*/ 258 w 258"/>
                <a:gd name="T12" fmla="*/ 515 h 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" h="515">
                  <a:moveTo>
                    <a:pt x="0" y="0"/>
                  </a:moveTo>
                  <a:lnTo>
                    <a:pt x="0" y="515"/>
                  </a:lnTo>
                  <a:lnTo>
                    <a:pt x="258" y="515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20">
              <a:extLst>
                <a:ext uri="{FF2B5EF4-FFF2-40B4-BE49-F238E27FC236}">
                  <a16:creationId xmlns:a16="http://schemas.microsoft.com/office/drawing/2014/main" id="{15A34F60-EA59-432B-B3D2-379880A3F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2579"/>
              <a:ext cx="433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1">
              <a:extLst>
                <a:ext uri="{FF2B5EF4-FFF2-40B4-BE49-F238E27FC236}">
                  <a16:creationId xmlns:a16="http://schemas.microsoft.com/office/drawing/2014/main" id="{82EBF37D-861C-4412-AA93-80BA5171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2240"/>
              <a:ext cx="258" cy="339"/>
            </a:xfrm>
            <a:custGeom>
              <a:avLst/>
              <a:gdLst>
                <a:gd name="T0" fmla="*/ 258 w 258"/>
                <a:gd name="T1" fmla="*/ 0 h 339"/>
                <a:gd name="T2" fmla="*/ 0 w 258"/>
                <a:gd name="T3" fmla="*/ 0 h 339"/>
                <a:gd name="T4" fmla="*/ 0 w 258"/>
                <a:gd name="T5" fmla="*/ 339 h 339"/>
                <a:gd name="T6" fmla="*/ 0 60000 65536"/>
                <a:gd name="T7" fmla="*/ 0 60000 65536"/>
                <a:gd name="T8" fmla="*/ 0 60000 65536"/>
                <a:gd name="T9" fmla="*/ 0 w 258"/>
                <a:gd name="T10" fmla="*/ 0 h 339"/>
                <a:gd name="T11" fmla="*/ 258 w 258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" h="339">
                  <a:moveTo>
                    <a:pt x="258" y="0"/>
                  </a:moveTo>
                  <a:lnTo>
                    <a:pt x="0" y="0"/>
                  </a:lnTo>
                  <a:lnTo>
                    <a:pt x="0" y="339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2">
              <a:extLst>
                <a:ext uri="{FF2B5EF4-FFF2-40B4-BE49-F238E27FC236}">
                  <a16:creationId xmlns:a16="http://schemas.microsoft.com/office/drawing/2014/main" id="{171E8215-37CA-4BAA-8EAC-208D517E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2810"/>
              <a:ext cx="339" cy="461"/>
            </a:xfrm>
            <a:custGeom>
              <a:avLst/>
              <a:gdLst>
                <a:gd name="T0" fmla="*/ 0 w 339"/>
                <a:gd name="T1" fmla="*/ 461 h 461"/>
                <a:gd name="T2" fmla="*/ 339 w 339"/>
                <a:gd name="T3" fmla="*/ 461 h 461"/>
                <a:gd name="T4" fmla="*/ 339 w 339"/>
                <a:gd name="T5" fmla="*/ 0 h 461"/>
                <a:gd name="T6" fmla="*/ 0 60000 65536"/>
                <a:gd name="T7" fmla="*/ 0 60000 65536"/>
                <a:gd name="T8" fmla="*/ 0 60000 65536"/>
                <a:gd name="T9" fmla="*/ 0 w 339"/>
                <a:gd name="T10" fmla="*/ 0 h 461"/>
                <a:gd name="T11" fmla="*/ 339 w 339"/>
                <a:gd name="T12" fmla="*/ 461 h 4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" h="461">
                  <a:moveTo>
                    <a:pt x="0" y="461"/>
                  </a:moveTo>
                  <a:lnTo>
                    <a:pt x="339" y="461"/>
                  </a:lnTo>
                  <a:lnTo>
                    <a:pt x="339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3">
              <a:extLst>
                <a:ext uri="{FF2B5EF4-FFF2-40B4-BE49-F238E27FC236}">
                  <a16:creationId xmlns:a16="http://schemas.microsoft.com/office/drawing/2014/main" id="{EB032F43-7D83-4D27-B3A4-3FC5BAB98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" y="3258"/>
              <a:ext cx="41" cy="40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24">
              <a:extLst>
                <a:ext uri="{FF2B5EF4-FFF2-40B4-BE49-F238E27FC236}">
                  <a16:creationId xmlns:a16="http://schemas.microsoft.com/office/drawing/2014/main" id="{9DA9964F-1F46-48DB-B7C4-2DE1F14B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3163"/>
              <a:ext cx="27" cy="54"/>
            </a:xfrm>
            <a:custGeom>
              <a:avLst/>
              <a:gdLst>
                <a:gd name="T0" fmla="*/ 0 w 2"/>
                <a:gd name="T1" fmla="*/ 729 h 4"/>
                <a:gd name="T2" fmla="*/ 189 w 2"/>
                <a:gd name="T3" fmla="*/ 540 h 4"/>
                <a:gd name="T4" fmla="*/ 365 w 2"/>
                <a:gd name="T5" fmla="*/ 0 h 4"/>
                <a:gd name="T6" fmla="*/ 0 60000 65536"/>
                <a:gd name="T7" fmla="*/ 0 60000 65536"/>
                <a:gd name="T8" fmla="*/ 0 60000 65536"/>
                <a:gd name="T9" fmla="*/ 0 w 2"/>
                <a:gd name="T10" fmla="*/ 0 h 4"/>
                <a:gd name="T11" fmla="*/ 2 w 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4">
                  <a:moveTo>
                    <a:pt x="0" y="4"/>
                  </a:moveTo>
                  <a:lnTo>
                    <a:pt x="1" y="3"/>
                  </a:lnTo>
                  <a:lnTo>
                    <a:pt x="2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5">
              <a:extLst>
                <a:ext uri="{FF2B5EF4-FFF2-40B4-BE49-F238E27FC236}">
                  <a16:creationId xmlns:a16="http://schemas.microsoft.com/office/drawing/2014/main" id="{988A19EE-E67C-4771-9053-682143A99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041"/>
              <a:ext cx="13" cy="67"/>
            </a:xfrm>
            <a:custGeom>
              <a:avLst/>
              <a:gdLst>
                <a:gd name="T0" fmla="*/ 0 w 1"/>
                <a:gd name="T1" fmla="*/ 898 h 5"/>
                <a:gd name="T2" fmla="*/ 169 w 1"/>
                <a:gd name="T3" fmla="*/ 536 h 5"/>
                <a:gd name="T4" fmla="*/ 169 w 1"/>
                <a:gd name="T5" fmla="*/ 0 h 5"/>
                <a:gd name="T6" fmla="*/ 0 60000 65536"/>
                <a:gd name="T7" fmla="*/ 0 60000 65536"/>
                <a:gd name="T8" fmla="*/ 0 60000 65536"/>
                <a:gd name="T9" fmla="*/ 0 w 1"/>
                <a:gd name="T10" fmla="*/ 0 h 5"/>
                <a:gd name="T11" fmla="*/ 1 w 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">
                  <a:moveTo>
                    <a:pt x="0" y="5"/>
                  </a:moveTo>
                  <a:lnTo>
                    <a:pt x="1" y="3"/>
                  </a:lnTo>
                  <a:lnTo>
                    <a:pt x="1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26">
              <a:extLst>
                <a:ext uri="{FF2B5EF4-FFF2-40B4-BE49-F238E27FC236}">
                  <a16:creationId xmlns:a16="http://schemas.microsoft.com/office/drawing/2014/main" id="{9763DB8E-7392-47F0-8092-4161EDF63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905"/>
              <a:ext cx="13" cy="68"/>
            </a:xfrm>
            <a:custGeom>
              <a:avLst/>
              <a:gdLst>
                <a:gd name="T0" fmla="*/ 169 w 1"/>
                <a:gd name="T1" fmla="*/ 925 h 5"/>
                <a:gd name="T2" fmla="*/ 169 w 1"/>
                <a:gd name="T3" fmla="*/ 734 h 5"/>
                <a:gd name="T4" fmla="*/ 0 w 1"/>
                <a:gd name="T5" fmla="*/ 0 h 5"/>
                <a:gd name="T6" fmla="*/ 0 60000 65536"/>
                <a:gd name="T7" fmla="*/ 0 60000 65536"/>
                <a:gd name="T8" fmla="*/ 0 60000 65536"/>
                <a:gd name="T9" fmla="*/ 0 w 1"/>
                <a:gd name="T10" fmla="*/ 0 h 5"/>
                <a:gd name="T11" fmla="*/ 1 w 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">
                  <a:moveTo>
                    <a:pt x="1" y="5"/>
                  </a:move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27">
              <a:extLst>
                <a:ext uri="{FF2B5EF4-FFF2-40B4-BE49-F238E27FC236}">
                  <a16:creationId xmlns:a16="http://schemas.microsoft.com/office/drawing/2014/main" id="{B097919A-BD11-4425-AE9D-161FB5B3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1" y="2769"/>
              <a:ext cx="27" cy="68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28">
              <a:extLst>
                <a:ext uri="{FF2B5EF4-FFF2-40B4-BE49-F238E27FC236}">
                  <a16:creationId xmlns:a16="http://schemas.microsoft.com/office/drawing/2014/main" id="{4CF5403B-74DD-4DCB-A5F9-D55EB6162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1" y="2647"/>
              <a:ext cx="27" cy="5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29">
              <a:extLst>
                <a:ext uri="{FF2B5EF4-FFF2-40B4-BE49-F238E27FC236}">
                  <a16:creationId xmlns:a16="http://schemas.microsoft.com/office/drawing/2014/main" id="{A45ECCC6-7F0B-4C4C-8AB3-CE6DEA503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3" y="2538"/>
              <a:ext cx="40" cy="5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30">
              <a:extLst>
                <a:ext uri="{FF2B5EF4-FFF2-40B4-BE49-F238E27FC236}">
                  <a16:creationId xmlns:a16="http://schemas.microsoft.com/office/drawing/2014/main" id="{60258DE8-8AE1-44D6-96FA-9F3A016AB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430"/>
              <a:ext cx="40" cy="5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1">
              <a:extLst>
                <a:ext uri="{FF2B5EF4-FFF2-40B4-BE49-F238E27FC236}">
                  <a16:creationId xmlns:a16="http://schemas.microsoft.com/office/drawing/2014/main" id="{C1489CBC-6B55-4033-B8A7-A3C8417E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" y="3231"/>
              <a:ext cx="163" cy="135"/>
            </a:xfrm>
            <a:custGeom>
              <a:avLst/>
              <a:gdLst>
                <a:gd name="T0" fmla="*/ 163 w 163"/>
                <a:gd name="T1" fmla="*/ 122 h 135"/>
                <a:gd name="T2" fmla="*/ 0 w 163"/>
                <a:gd name="T3" fmla="*/ 135 h 135"/>
                <a:gd name="T4" fmla="*/ 95 w 163"/>
                <a:gd name="T5" fmla="*/ 0 h 135"/>
                <a:gd name="T6" fmla="*/ 163 w 163"/>
                <a:gd name="T7" fmla="*/ 122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"/>
                <a:gd name="T13" fmla="*/ 0 h 135"/>
                <a:gd name="T14" fmla="*/ 163 w 163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" h="135">
                  <a:moveTo>
                    <a:pt x="163" y="122"/>
                  </a:moveTo>
                  <a:lnTo>
                    <a:pt x="0" y="135"/>
                  </a:lnTo>
                  <a:lnTo>
                    <a:pt x="95" y="0"/>
                  </a:lnTo>
                  <a:lnTo>
                    <a:pt x="163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32">
              <a:extLst>
                <a:ext uri="{FF2B5EF4-FFF2-40B4-BE49-F238E27FC236}">
                  <a16:creationId xmlns:a16="http://schemas.microsoft.com/office/drawing/2014/main" id="{760B6268-844C-4170-BFFD-CFD79B4F1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1" y="3176"/>
              <a:ext cx="41" cy="4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33">
              <a:extLst>
                <a:ext uri="{FF2B5EF4-FFF2-40B4-BE49-F238E27FC236}">
                  <a16:creationId xmlns:a16="http://schemas.microsoft.com/office/drawing/2014/main" id="{3D4BCC86-2F7F-49C2-9FA5-11E4F315C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3068"/>
              <a:ext cx="27" cy="5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34">
              <a:extLst>
                <a:ext uri="{FF2B5EF4-FFF2-40B4-BE49-F238E27FC236}">
                  <a16:creationId xmlns:a16="http://schemas.microsoft.com/office/drawing/2014/main" id="{8342ED62-F3EE-49D3-949A-16E4B137B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" y="2946"/>
              <a:ext cx="14" cy="67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35">
              <a:extLst>
                <a:ext uri="{FF2B5EF4-FFF2-40B4-BE49-F238E27FC236}">
                  <a16:creationId xmlns:a16="http://schemas.microsoft.com/office/drawing/2014/main" id="{6200608A-1899-4640-B532-4B9AAE885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" y="2810"/>
              <a:ext cx="1" cy="68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36">
              <a:extLst>
                <a:ext uri="{FF2B5EF4-FFF2-40B4-BE49-F238E27FC236}">
                  <a16:creationId xmlns:a16="http://schemas.microsoft.com/office/drawing/2014/main" id="{B601A5A2-10EA-4A7C-BB2C-B823D8179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2674"/>
              <a:ext cx="14" cy="68"/>
            </a:xfrm>
            <a:custGeom>
              <a:avLst/>
              <a:gdLst>
                <a:gd name="T0" fmla="*/ 0 w 1"/>
                <a:gd name="T1" fmla="*/ 925 h 5"/>
                <a:gd name="T2" fmla="*/ 0 w 1"/>
                <a:gd name="T3" fmla="*/ 734 h 5"/>
                <a:gd name="T4" fmla="*/ 196 w 1"/>
                <a:gd name="T5" fmla="*/ 0 h 5"/>
                <a:gd name="T6" fmla="*/ 0 60000 65536"/>
                <a:gd name="T7" fmla="*/ 0 60000 65536"/>
                <a:gd name="T8" fmla="*/ 0 60000 65536"/>
                <a:gd name="T9" fmla="*/ 0 w 1"/>
                <a:gd name="T10" fmla="*/ 0 h 5"/>
                <a:gd name="T11" fmla="*/ 1 w 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">
                  <a:moveTo>
                    <a:pt x="0" y="5"/>
                  </a:moveTo>
                  <a:lnTo>
                    <a:pt x="0" y="4"/>
                  </a:lnTo>
                  <a:lnTo>
                    <a:pt x="1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Freeform 37">
              <a:extLst>
                <a:ext uri="{FF2B5EF4-FFF2-40B4-BE49-F238E27FC236}">
                  <a16:creationId xmlns:a16="http://schemas.microsoft.com/office/drawing/2014/main" id="{314D214E-89AF-46E6-A7E3-8260029BD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2538"/>
              <a:ext cx="13" cy="68"/>
            </a:xfrm>
            <a:custGeom>
              <a:avLst/>
              <a:gdLst>
                <a:gd name="T0" fmla="*/ 0 w 1"/>
                <a:gd name="T1" fmla="*/ 925 h 5"/>
                <a:gd name="T2" fmla="*/ 0 w 1"/>
                <a:gd name="T3" fmla="*/ 558 h 5"/>
                <a:gd name="T4" fmla="*/ 169 w 1"/>
                <a:gd name="T5" fmla="*/ 0 h 5"/>
                <a:gd name="T6" fmla="*/ 0 60000 65536"/>
                <a:gd name="T7" fmla="*/ 0 60000 65536"/>
                <a:gd name="T8" fmla="*/ 0 60000 65536"/>
                <a:gd name="T9" fmla="*/ 0 w 1"/>
                <a:gd name="T10" fmla="*/ 0 h 5"/>
                <a:gd name="T11" fmla="*/ 1 w 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38">
              <a:extLst>
                <a:ext uri="{FF2B5EF4-FFF2-40B4-BE49-F238E27FC236}">
                  <a16:creationId xmlns:a16="http://schemas.microsoft.com/office/drawing/2014/main" id="{14618B14-818C-479E-80BA-948C50D3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2416"/>
              <a:ext cx="27" cy="55"/>
            </a:xfrm>
            <a:custGeom>
              <a:avLst/>
              <a:gdLst>
                <a:gd name="T0" fmla="*/ 0 w 2"/>
                <a:gd name="T1" fmla="*/ 756 h 4"/>
                <a:gd name="T2" fmla="*/ 189 w 2"/>
                <a:gd name="T3" fmla="*/ 193 h 4"/>
                <a:gd name="T4" fmla="*/ 365 w 2"/>
                <a:gd name="T5" fmla="*/ 0 h 4"/>
                <a:gd name="T6" fmla="*/ 0 60000 65536"/>
                <a:gd name="T7" fmla="*/ 0 60000 65536"/>
                <a:gd name="T8" fmla="*/ 0 60000 65536"/>
                <a:gd name="T9" fmla="*/ 0 w 2"/>
                <a:gd name="T10" fmla="*/ 0 h 4"/>
                <a:gd name="T11" fmla="*/ 2 w 2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4">
                  <a:moveTo>
                    <a:pt x="0" y="4"/>
                  </a:moveTo>
                  <a:lnTo>
                    <a:pt x="1" y="1"/>
                  </a:lnTo>
                  <a:lnTo>
                    <a:pt x="2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39">
              <a:extLst>
                <a:ext uri="{FF2B5EF4-FFF2-40B4-BE49-F238E27FC236}">
                  <a16:creationId xmlns:a16="http://schemas.microsoft.com/office/drawing/2014/main" id="{198CF78B-7ABF-4F57-8B8C-E3E76BC1A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" y="2308"/>
              <a:ext cx="27" cy="54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40">
              <a:extLst>
                <a:ext uri="{FF2B5EF4-FFF2-40B4-BE49-F238E27FC236}">
                  <a16:creationId xmlns:a16="http://schemas.microsoft.com/office/drawing/2014/main" id="{B727E873-BAE1-4AE4-8595-475C21367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9" y="2213"/>
              <a:ext cx="41" cy="40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41">
              <a:extLst>
                <a:ext uri="{FF2B5EF4-FFF2-40B4-BE49-F238E27FC236}">
                  <a16:creationId xmlns:a16="http://schemas.microsoft.com/office/drawing/2014/main" id="{E7BAEC44-BC16-4BA7-AAFE-EB76E62A2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2145"/>
              <a:ext cx="27" cy="27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42">
              <a:extLst>
                <a:ext uri="{FF2B5EF4-FFF2-40B4-BE49-F238E27FC236}">
                  <a16:creationId xmlns:a16="http://schemas.microsoft.com/office/drawing/2014/main" id="{28CF1FA9-E4F7-406C-8B3D-E31C40632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36"/>
              <a:ext cx="163" cy="135"/>
            </a:xfrm>
            <a:custGeom>
              <a:avLst/>
              <a:gdLst>
                <a:gd name="T0" fmla="*/ 41 w 163"/>
                <a:gd name="T1" fmla="*/ 0 h 135"/>
                <a:gd name="T2" fmla="*/ 163 w 163"/>
                <a:gd name="T3" fmla="*/ 122 h 135"/>
                <a:gd name="T4" fmla="*/ 0 w 163"/>
                <a:gd name="T5" fmla="*/ 135 h 135"/>
                <a:gd name="T6" fmla="*/ 41 w 163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"/>
                <a:gd name="T13" fmla="*/ 0 h 135"/>
                <a:gd name="T14" fmla="*/ 163 w 163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" h="135">
                  <a:moveTo>
                    <a:pt x="41" y="0"/>
                  </a:moveTo>
                  <a:lnTo>
                    <a:pt x="163" y="122"/>
                  </a:lnTo>
                  <a:lnTo>
                    <a:pt x="0" y="1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Rectangle 43">
              <a:extLst>
                <a:ext uri="{FF2B5EF4-FFF2-40B4-BE49-F238E27FC236}">
                  <a16:creationId xmlns:a16="http://schemas.microsoft.com/office/drawing/2014/main" id="{083DC00B-FE14-44DD-93E9-5B768AF4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2674"/>
              <a:ext cx="91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r>
                <a:rPr kumimoji="1" lang="zh-CN" altLang="en-US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向</a:t>
              </a:r>
              <a:r>
                <a:rPr kumimoji="1" lang="en-US" altLang="zh-CN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  <a:r>
                <a:rPr kumimoji="1" lang="zh-CN" altLang="en-US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发送时，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9739" name="Rectangle 44">
              <a:extLst>
                <a:ext uri="{FF2B5EF4-FFF2-40B4-BE49-F238E27FC236}">
                  <a16:creationId xmlns:a16="http://schemas.microsoft.com/office/drawing/2014/main" id="{6898646C-3C02-4E4B-AB51-95DE3B0E4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2851"/>
              <a:ext cx="10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r>
                <a:rPr kumimoji="1" lang="zh-CN" altLang="en-US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向</a:t>
              </a:r>
              <a:r>
                <a:rPr kumimoji="1" lang="en-US" altLang="zh-CN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D</a:t>
              </a:r>
              <a:r>
                <a:rPr kumimoji="1" lang="zh-CN" altLang="en-US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不能发送，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9740" name="Rectangle 45">
              <a:extLst>
                <a:ext uri="{FF2B5EF4-FFF2-40B4-BE49-F238E27FC236}">
                  <a16:creationId xmlns:a16="http://schemas.microsoft.com/office/drawing/2014/main" id="{CC1B3F6C-7F16-4234-A542-9676FEAE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3041"/>
              <a:ext cx="91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900" b="1">
                  <a:solidFill>
                    <a:srgbClr val="000000"/>
                  </a:solidFill>
                  <a:latin typeface="宋体" panose="02010600030101010101" pitchFamily="2" charset="-122"/>
                </a:rPr>
                <a:t>否则产生冲突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pic>
          <p:nvPicPr>
            <p:cNvPr id="29741" name="Picture 46">
              <a:extLst>
                <a:ext uri="{FF2B5EF4-FFF2-40B4-BE49-F238E27FC236}">
                  <a16:creationId xmlns:a16="http://schemas.microsoft.com/office/drawing/2014/main" id="{C935066B-42FF-4B88-86D6-28D5792F7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" y="1968"/>
              <a:ext cx="48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2" name="Picture 47">
              <a:extLst>
                <a:ext uri="{FF2B5EF4-FFF2-40B4-BE49-F238E27FC236}">
                  <a16:creationId xmlns:a16="http://schemas.microsoft.com/office/drawing/2014/main" id="{D5449066-23D4-4C8C-8A90-7632EEFCD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" y="1968"/>
              <a:ext cx="48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3" name="Picture 48">
              <a:extLst>
                <a:ext uri="{FF2B5EF4-FFF2-40B4-BE49-F238E27FC236}">
                  <a16:creationId xmlns:a16="http://schemas.microsoft.com/office/drawing/2014/main" id="{DF43A1B0-4D58-48CA-9233-40B544164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3041"/>
              <a:ext cx="48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4" name="Picture 49">
              <a:extLst>
                <a:ext uri="{FF2B5EF4-FFF2-40B4-BE49-F238E27FC236}">
                  <a16:creationId xmlns:a16="http://schemas.microsoft.com/office/drawing/2014/main" id="{9512A38C-25A8-465F-8881-BC3DF0E84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" y="3041"/>
              <a:ext cx="48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5" name="Picture 50">
              <a:extLst>
                <a:ext uri="{FF2B5EF4-FFF2-40B4-BE49-F238E27FC236}">
                  <a16:creationId xmlns:a16="http://schemas.microsoft.com/office/drawing/2014/main" id="{A98C8032-586C-487F-9FD0-9D48A3749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" y="2023"/>
              <a:ext cx="47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6" name="Picture 51">
              <a:extLst>
                <a:ext uri="{FF2B5EF4-FFF2-40B4-BE49-F238E27FC236}">
                  <a16:creationId xmlns:a16="http://schemas.microsoft.com/office/drawing/2014/main" id="{56D9F216-A043-44BD-8D39-1932FB1AA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" y="2023"/>
              <a:ext cx="47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7" name="Picture 52">
              <a:extLst>
                <a:ext uri="{FF2B5EF4-FFF2-40B4-BE49-F238E27FC236}">
                  <a16:creationId xmlns:a16="http://schemas.microsoft.com/office/drawing/2014/main" id="{F9A5B14E-F2B0-4138-9CFD-6F1F66330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3068"/>
              <a:ext cx="48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8" name="Picture 53">
              <a:extLst>
                <a:ext uri="{FF2B5EF4-FFF2-40B4-BE49-F238E27FC236}">
                  <a16:creationId xmlns:a16="http://schemas.microsoft.com/office/drawing/2014/main" id="{F15A5061-3288-498B-A413-C997C75CF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3068"/>
              <a:ext cx="48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0CF3486-247E-454E-96F8-22C0C113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624" y="954335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以太网交换机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22A0861E-A965-4E0B-8E8A-E946D3F36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80400" cy="519112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以太网交换机冲突域局限于交换机一个端口上</a:t>
            </a:r>
          </a:p>
        </p:txBody>
      </p:sp>
      <p:pic>
        <p:nvPicPr>
          <p:cNvPr id="30724" name="Picture 8">
            <a:extLst>
              <a:ext uri="{FF2B5EF4-FFF2-40B4-BE49-F238E27FC236}">
                <a16:creationId xmlns:a16="http://schemas.microsoft.com/office/drawing/2014/main" id="{1F3D128E-F581-498A-B151-69499A6A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60" y="2855367"/>
            <a:ext cx="13700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9">
            <a:extLst>
              <a:ext uri="{FF2B5EF4-FFF2-40B4-BE49-F238E27FC236}">
                <a16:creationId xmlns:a16="http://schemas.microsoft.com/office/drawing/2014/main" id="{360EEF7B-A637-4D3D-B7C0-E5670CC48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60" y="2855367"/>
            <a:ext cx="1370012" cy="87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10">
            <a:extLst>
              <a:ext uri="{FF2B5EF4-FFF2-40B4-BE49-F238E27FC236}">
                <a16:creationId xmlns:a16="http://schemas.microsoft.com/office/drawing/2014/main" id="{8E554C2F-CAEB-4519-8628-7AC8F3C4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35" y="2704554"/>
            <a:ext cx="13573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>
            <a:extLst>
              <a:ext uri="{FF2B5EF4-FFF2-40B4-BE49-F238E27FC236}">
                <a16:creationId xmlns:a16="http://schemas.microsoft.com/office/drawing/2014/main" id="{4FD8232C-332A-4561-9F80-5A620D26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35" y="2704554"/>
            <a:ext cx="135731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2">
            <a:extLst>
              <a:ext uri="{FF2B5EF4-FFF2-40B4-BE49-F238E27FC236}">
                <a16:creationId xmlns:a16="http://schemas.microsoft.com/office/drawing/2014/main" id="{A9CC7882-5F99-40D1-AE8F-8425E784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72" y="2237829"/>
            <a:ext cx="1400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3">
            <a:extLst>
              <a:ext uri="{FF2B5EF4-FFF2-40B4-BE49-F238E27FC236}">
                <a16:creationId xmlns:a16="http://schemas.microsoft.com/office/drawing/2014/main" id="{D41583BA-7485-45BA-9C7E-3D4304FD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72" y="2237829"/>
            <a:ext cx="1400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4">
            <a:extLst>
              <a:ext uri="{FF2B5EF4-FFF2-40B4-BE49-F238E27FC236}">
                <a16:creationId xmlns:a16="http://schemas.microsoft.com/office/drawing/2014/main" id="{393AFA55-2904-427A-829D-6F87EDC8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35" y="5423942"/>
            <a:ext cx="1878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5">
            <a:extLst>
              <a:ext uri="{FF2B5EF4-FFF2-40B4-BE49-F238E27FC236}">
                <a16:creationId xmlns:a16="http://schemas.microsoft.com/office/drawing/2014/main" id="{C7E940FD-8030-44FC-AD9E-82E6C9A6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35" y="5423942"/>
            <a:ext cx="1878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Freeform 16">
            <a:extLst>
              <a:ext uri="{FF2B5EF4-FFF2-40B4-BE49-F238E27FC236}">
                <a16:creationId xmlns:a16="http://schemas.microsoft.com/office/drawing/2014/main" id="{E35C6AF1-BA52-46AB-9962-78AE124B40F2}"/>
              </a:ext>
            </a:extLst>
          </p:cNvPr>
          <p:cNvSpPr>
            <a:spLocks/>
          </p:cNvSpPr>
          <p:nvPr/>
        </p:nvSpPr>
        <p:spPr bwMode="auto">
          <a:xfrm>
            <a:off x="2699122" y="5285829"/>
            <a:ext cx="698500" cy="82550"/>
          </a:xfrm>
          <a:custGeom>
            <a:avLst/>
            <a:gdLst>
              <a:gd name="T0" fmla="*/ 0 w 410"/>
              <a:gd name="T1" fmla="*/ 139071480 h 49"/>
              <a:gd name="T2" fmla="*/ 139318380 w 410"/>
              <a:gd name="T3" fmla="*/ 0 h 49"/>
              <a:gd name="T4" fmla="*/ 1190005488 w 410"/>
              <a:gd name="T5" fmla="*/ 0 h 49"/>
              <a:gd name="T6" fmla="*/ 1050687107 w 410"/>
              <a:gd name="T7" fmla="*/ 139071480 h 49"/>
              <a:gd name="T8" fmla="*/ 0 w 410"/>
              <a:gd name="T9" fmla="*/ 13907148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49"/>
              <a:gd name="T17" fmla="*/ 410 w 410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49">
                <a:moveTo>
                  <a:pt x="0" y="49"/>
                </a:moveTo>
                <a:lnTo>
                  <a:pt x="48" y="0"/>
                </a:lnTo>
                <a:lnTo>
                  <a:pt x="410" y="0"/>
                </a:lnTo>
                <a:lnTo>
                  <a:pt x="362" y="49"/>
                </a:lnTo>
                <a:lnTo>
                  <a:pt x="0" y="49"/>
                </a:ln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" name="Freeform 17">
            <a:extLst>
              <a:ext uri="{FF2B5EF4-FFF2-40B4-BE49-F238E27FC236}">
                <a16:creationId xmlns:a16="http://schemas.microsoft.com/office/drawing/2014/main" id="{04237BC4-97C4-408F-AE0E-BBB1329CF404}"/>
              </a:ext>
            </a:extLst>
          </p:cNvPr>
          <p:cNvSpPr>
            <a:spLocks/>
          </p:cNvSpPr>
          <p:nvPr/>
        </p:nvSpPr>
        <p:spPr bwMode="auto">
          <a:xfrm>
            <a:off x="2699122" y="5285829"/>
            <a:ext cx="698500" cy="82550"/>
          </a:xfrm>
          <a:custGeom>
            <a:avLst/>
            <a:gdLst>
              <a:gd name="T0" fmla="*/ 0 w 410"/>
              <a:gd name="T1" fmla="*/ 139071480 h 49"/>
              <a:gd name="T2" fmla="*/ 139318380 w 410"/>
              <a:gd name="T3" fmla="*/ 0 h 49"/>
              <a:gd name="T4" fmla="*/ 1190005488 w 410"/>
              <a:gd name="T5" fmla="*/ 0 h 49"/>
              <a:gd name="T6" fmla="*/ 1050687107 w 410"/>
              <a:gd name="T7" fmla="*/ 139071480 h 49"/>
              <a:gd name="T8" fmla="*/ 0 w 410"/>
              <a:gd name="T9" fmla="*/ 13907148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0"/>
              <a:gd name="T16" fmla="*/ 0 h 49"/>
              <a:gd name="T17" fmla="*/ 410 w 410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0" h="49">
                <a:moveTo>
                  <a:pt x="0" y="49"/>
                </a:moveTo>
                <a:lnTo>
                  <a:pt x="48" y="0"/>
                </a:lnTo>
                <a:lnTo>
                  <a:pt x="410" y="0"/>
                </a:lnTo>
                <a:lnTo>
                  <a:pt x="362" y="49"/>
                </a:lnTo>
                <a:lnTo>
                  <a:pt x="0" y="4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Rectangle 18">
            <a:extLst>
              <a:ext uri="{FF2B5EF4-FFF2-40B4-BE49-F238E27FC236}">
                <a16:creationId xmlns:a16="http://schemas.microsoft.com/office/drawing/2014/main" id="{50BC11AE-6598-4302-B4AC-E79F70F8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22" y="5368379"/>
            <a:ext cx="615950" cy="261938"/>
          </a:xfrm>
          <a:prstGeom prst="rect">
            <a:avLst/>
          </a:prstGeom>
          <a:solidFill>
            <a:srgbClr val="BFBFB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5" name="Rectangle 19">
            <a:extLst>
              <a:ext uri="{FF2B5EF4-FFF2-40B4-BE49-F238E27FC236}">
                <a16:creationId xmlns:a16="http://schemas.microsoft.com/office/drawing/2014/main" id="{FDB59907-175E-4E0F-B106-ACE282EE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22" y="5368379"/>
            <a:ext cx="615950" cy="261938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6" name="Freeform 20">
            <a:extLst>
              <a:ext uri="{FF2B5EF4-FFF2-40B4-BE49-F238E27FC236}">
                <a16:creationId xmlns:a16="http://schemas.microsoft.com/office/drawing/2014/main" id="{BC5F66D8-2129-4248-B77E-D994F30A64B8}"/>
              </a:ext>
            </a:extLst>
          </p:cNvPr>
          <p:cNvSpPr>
            <a:spLocks/>
          </p:cNvSpPr>
          <p:nvPr/>
        </p:nvSpPr>
        <p:spPr bwMode="auto">
          <a:xfrm>
            <a:off x="3315072" y="5285829"/>
            <a:ext cx="82550" cy="344488"/>
          </a:xfrm>
          <a:custGeom>
            <a:avLst/>
            <a:gdLst>
              <a:gd name="T0" fmla="*/ 0 w 48"/>
              <a:gd name="T1" fmla="*/ 587485060 h 202"/>
              <a:gd name="T2" fmla="*/ 141968802 w 48"/>
              <a:gd name="T3" fmla="*/ 447883856 h 202"/>
              <a:gd name="T4" fmla="*/ 141968802 w 48"/>
              <a:gd name="T5" fmla="*/ 0 h 202"/>
              <a:gd name="T6" fmla="*/ 0 w 48"/>
              <a:gd name="T7" fmla="*/ 142508887 h 202"/>
              <a:gd name="T8" fmla="*/ 0 w 48"/>
              <a:gd name="T9" fmla="*/ 58748506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202"/>
              <a:gd name="T17" fmla="*/ 48 w 48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202">
                <a:moveTo>
                  <a:pt x="0" y="202"/>
                </a:moveTo>
                <a:lnTo>
                  <a:pt x="48" y="154"/>
                </a:lnTo>
                <a:lnTo>
                  <a:pt x="48" y="0"/>
                </a:lnTo>
                <a:lnTo>
                  <a:pt x="0" y="49"/>
                </a:lnTo>
                <a:lnTo>
                  <a:pt x="0" y="202"/>
                </a:lnTo>
                <a:close/>
              </a:path>
            </a:pathLst>
          </a:custGeom>
          <a:solidFill>
            <a:srgbClr val="A5A5A5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21">
            <a:extLst>
              <a:ext uri="{FF2B5EF4-FFF2-40B4-BE49-F238E27FC236}">
                <a16:creationId xmlns:a16="http://schemas.microsoft.com/office/drawing/2014/main" id="{CF49B1CE-BF88-4ADB-BD68-044CC265655B}"/>
              </a:ext>
            </a:extLst>
          </p:cNvPr>
          <p:cNvSpPr>
            <a:spLocks/>
          </p:cNvSpPr>
          <p:nvPr/>
        </p:nvSpPr>
        <p:spPr bwMode="auto">
          <a:xfrm>
            <a:off x="3321422" y="5285829"/>
            <a:ext cx="82550" cy="344488"/>
          </a:xfrm>
          <a:custGeom>
            <a:avLst/>
            <a:gdLst>
              <a:gd name="T0" fmla="*/ 0 w 48"/>
              <a:gd name="T1" fmla="*/ 587485060 h 202"/>
              <a:gd name="T2" fmla="*/ 141968802 w 48"/>
              <a:gd name="T3" fmla="*/ 447883856 h 202"/>
              <a:gd name="T4" fmla="*/ 141968802 w 48"/>
              <a:gd name="T5" fmla="*/ 0 h 202"/>
              <a:gd name="T6" fmla="*/ 0 w 48"/>
              <a:gd name="T7" fmla="*/ 142508887 h 202"/>
              <a:gd name="T8" fmla="*/ 0 w 48"/>
              <a:gd name="T9" fmla="*/ 58748506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202"/>
              <a:gd name="T17" fmla="*/ 48 w 48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202">
                <a:moveTo>
                  <a:pt x="0" y="202"/>
                </a:moveTo>
                <a:lnTo>
                  <a:pt x="48" y="154"/>
                </a:lnTo>
                <a:lnTo>
                  <a:pt x="48" y="0"/>
                </a:lnTo>
                <a:lnTo>
                  <a:pt x="0" y="49"/>
                </a:lnTo>
                <a:lnTo>
                  <a:pt x="0" y="202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Rectangle 22">
            <a:extLst>
              <a:ext uri="{FF2B5EF4-FFF2-40B4-BE49-F238E27FC236}">
                <a16:creationId xmlns:a16="http://schemas.microsoft.com/office/drawing/2014/main" id="{E94B7680-44DF-492A-890C-1A74799C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160" y="5396954"/>
            <a:ext cx="558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100M HUB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30739" name="Picture 23">
            <a:extLst>
              <a:ext uri="{FF2B5EF4-FFF2-40B4-BE49-F238E27FC236}">
                <a16:creationId xmlns:a16="http://schemas.microsoft.com/office/drawing/2014/main" id="{1B37BBCB-323A-48C2-8E51-7D877B29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85" y="5670004"/>
            <a:ext cx="2782887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Picture 24">
            <a:extLst>
              <a:ext uri="{FF2B5EF4-FFF2-40B4-BE49-F238E27FC236}">
                <a16:creationId xmlns:a16="http://schemas.microsoft.com/office/drawing/2014/main" id="{00529974-FB08-43D7-8C38-B4CAFAE6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85" y="5670004"/>
            <a:ext cx="2782887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Line 25">
            <a:extLst>
              <a:ext uri="{FF2B5EF4-FFF2-40B4-BE49-F238E27FC236}">
                <a16:creationId xmlns:a16="http://schemas.microsoft.com/office/drawing/2014/main" id="{78E9A07B-C3CC-47F0-AFF4-EB8F6A19F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397" y="5643017"/>
            <a:ext cx="260350" cy="357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6">
            <a:extLst>
              <a:ext uri="{FF2B5EF4-FFF2-40B4-BE49-F238E27FC236}">
                <a16:creationId xmlns:a16="http://schemas.microsoft.com/office/drawing/2014/main" id="{E22D1BF5-FA9C-4687-AE9F-A0A32FD2BA99}"/>
              </a:ext>
            </a:extLst>
          </p:cNvPr>
          <p:cNvSpPr>
            <a:spLocks/>
          </p:cNvSpPr>
          <p:nvPr/>
        </p:nvSpPr>
        <p:spPr bwMode="auto">
          <a:xfrm>
            <a:off x="2670547" y="5946229"/>
            <a:ext cx="138113" cy="163513"/>
          </a:xfrm>
          <a:custGeom>
            <a:avLst/>
            <a:gdLst>
              <a:gd name="T0" fmla="*/ 235496306 w 81"/>
              <a:gd name="T1" fmla="*/ 139253462 h 96"/>
              <a:gd name="T2" fmla="*/ 0 w 81"/>
              <a:gd name="T3" fmla="*/ 278505221 h 96"/>
              <a:gd name="T4" fmla="*/ 23259252 w 81"/>
              <a:gd name="T5" fmla="*/ 0 h 96"/>
              <a:gd name="T6" fmla="*/ 235496306 w 81"/>
              <a:gd name="T7" fmla="*/ 139253462 h 96"/>
              <a:gd name="T8" fmla="*/ 0 60000 65536"/>
              <a:gd name="T9" fmla="*/ 0 60000 65536"/>
              <a:gd name="T10" fmla="*/ 0 60000 65536"/>
              <a:gd name="T11" fmla="*/ 0 60000 65536"/>
              <a:gd name="T12" fmla="*/ 0 w 81"/>
              <a:gd name="T13" fmla="*/ 0 h 96"/>
              <a:gd name="T14" fmla="*/ 81 w 81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" h="96">
                <a:moveTo>
                  <a:pt x="81" y="48"/>
                </a:moveTo>
                <a:lnTo>
                  <a:pt x="0" y="96"/>
                </a:lnTo>
                <a:lnTo>
                  <a:pt x="8" y="0"/>
                </a:lnTo>
                <a:lnTo>
                  <a:pt x="81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7">
            <a:extLst>
              <a:ext uri="{FF2B5EF4-FFF2-40B4-BE49-F238E27FC236}">
                <a16:creationId xmlns:a16="http://schemas.microsoft.com/office/drawing/2014/main" id="{3DE5A3D2-2274-4E50-9696-76AAED310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747" y="5643017"/>
            <a:ext cx="615950" cy="398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8">
            <a:extLst>
              <a:ext uri="{FF2B5EF4-FFF2-40B4-BE49-F238E27FC236}">
                <a16:creationId xmlns:a16="http://schemas.microsoft.com/office/drawing/2014/main" id="{2323D719-6E18-4F42-AE06-50366C778E39}"/>
              </a:ext>
            </a:extLst>
          </p:cNvPr>
          <p:cNvSpPr>
            <a:spLocks/>
          </p:cNvSpPr>
          <p:nvPr/>
        </p:nvSpPr>
        <p:spPr bwMode="auto">
          <a:xfrm>
            <a:off x="3562722" y="5973217"/>
            <a:ext cx="150813" cy="136525"/>
          </a:xfrm>
          <a:custGeom>
            <a:avLst/>
            <a:gdLst>
              <a:gd name="T0" fmla="*/ 137827831 w 89"/>
              <a:gd name="T1" fmla="*/ 0 h 80"/>
              <a:gd name="T2" fmla="*/ 255556865 w 89"/>
              <a:gd name="T3" fmla="*/ 232988445 h 80"/>
              <a:gd name="T4" fmla="*/ 0 w 89"/>
              <a:gd name="T5" fmla="*/ 186390756 h 80"/>
              <a:gd name="T6" fmla="*/ 137827831 w 89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80"/>
              <a:gd name="T14" fmla="*/ 89 w 89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80">
                <a:moveTo>
                  <a:pt x="48" y="0"/>
                </a:moveTo>
                <a:lnTo>
                  <a:pt x="89" y="80"/>
                </a:lnTo>
                <a:lnTo>
                  <a:pt x="0" y="64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Rectangle 29">
            <a:extLst>
              <a:ext uri="{FF2B5EF4-FFF2-40B4-BE49-F238E27FC236}">
                <a16:creationId xmlns:a16="http://schemas.microsoft.com/office/drawing/2014/main" id="{DFFEE613-1332-4D7A-A2FE-4A5AF7A4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772" y="7098754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100" b="1">
                <a:solidFill>
                  <a:srgbClr val="000000"/>
                </a:solidFill>
                <a:latin typeface="宋体" panose="02010600030101010101" pitchFamily="2" charset="-122"/>
              </a:rPr>
              <a:t>一个冲突域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46" name="Line 30">
            <a:extLst>
              <a:ext uri="{FF2B5EF4-FFF2-40B4-BE49-F238E27FC236}">
                <a16:creationId xmlns:a16="http://schemas.microsoft.com/office/drawing/2014/main" id="{9E229B65-6B95-48B1-A563-1AD727798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3322" y="5643017"/>
            <a:ext cx="987425" cy="425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31">
            <a:extLst>
              <a:ext uri="{FF2B5EF4-FFF2-40B4-BE49-F238E27FC236}">
                <a16:creationId xmlns:a16="http://schemas.microsoft.com/office/drawing/2014/main" id="{97768B20-5FA1-4E4C-92ED-2664D8B184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2022" y="4874667"/>
            <a:ext cx="876300" cy="411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33">
            <a:extLst>
              <a:ext uri="{FF2B5EF4-FFF2-40B4-BE49-F238E27FC236}">
                <a16:creationId xmlns:a16="http://schemas.microsoft.com/office/drawing/2014/main" id="{BC112003-4D6C-4419-BE4A-78AE961CB5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6785" y="4874667"/>
            <a:ext cx="1111250" cy="72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34">
            <a:extLst>
              <a:ext uri="{FF2B5EF4-FFF2-40B4-BE49-F238E27FC236}">
                <a16:creationId xmlns:a16="http://schemas.microsoft.com/office/drawing/2014/main" id="{645ECAA3-0FB2-4FF5-B38C-B1ABFE0152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1072" y="2869654"/>
            <a:ext cx="12700" cy="728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5">
            <a:extLst>
              <a:ext uri="{FF2B5EF4-FFF2-40B4-BE49-F238E27FC236}">
                <a16:creationId xmlns:a16="http://schemas.microsoft.com/office/drawing/2014/main" id="{5FAE55F2-AD5D-42D1-B77B-76DB14D20A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797" y="3295104"/>
            <a:ext cx="7953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6">
            <a:extLst>
              <a:ext uri="{FF2B5EF4-FFF2-40B4-BE49-F238E27FC236}">
                <a16:creationId xmlns:a16="http://schemas.microsoft.com/office/drawing/2014/main" id="{177A196B-F2CE-4CD0-BE18-477387FD55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2985" y="3460204"/>
            <a:ext cx="836612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Rectangle 37">
            <a:extLst>
              <a:ext uri="{FF2B5EF4-FFF2-40B4-BE49-F238E27FC236}">
                <a16:creationId xmlns:a16="http://schemas.microsoft.com/office/drawing/2014/main" id="{5B358FCF-3A38-4642-B845-DA4DA65F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285" y="3830092"/>
            <a:ext cx="7000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r>
              <a:rPr kumimoji="1" lang="zh-CN" altLang="en-US" sz="1100">
                <a:solidFill>
                  <a:srgbClr val="000000"/>
                </a:solidFill>
                <a:latin typeface="宋体" panose="02010600030101010101" pitchFamily="2" charset="-122"/>
              </a:rPr>
              <a:t>交换机</a:t>
            </a:r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53" name="Rectangle 38">
            <a:extLst>
              <a:ext uri="{FF2B5EF4-FFF2-40B4-BE49-F238E27FC236}">
                <a16:creationId xmlns:a16="http://schemas.microsoft.com/office/drawing/2014/main" id="{A42B5F7B-1BA0-4778-9732-A5C82CAC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60" y="5808117"/>
            <a:ext cx="2111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54" name="Rectangle 39">
            <a:extLst>
              <a:ext uri="{FF2B5EF4-FFF2-40B4-BE49-F238E27FC236}">
                <a16:creationId xmlns:a16="http://schemas.microsoft.com/office/drawing/2014/main" id="{5F57BF96-9314-42F0-9C2A-CA364D89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797" y="5066754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55" name="Rectangle 40">
            <a:extLst>
              <a:ext uri="{FF2B5EF4-FFF2-40B4-BE49-F238E27FC236}">
                <a16:creationId xmlns:a16="http://schemas.microsoft.com/office/drawing/2014/main" id="{AD5E7447-D113-4C82-9850-E565554F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897" y="5106442"/>
            <a:ext cx="279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56" name="Line 41">
            <a:extLst>
              <a:ext uri="{FF2B5EF4-FFF2-40B4-BE49-F238E27FC236}">
                <a16:creationId xmlns:a16="http://schemas.microsoft.com/office/drawing/2014/main" id="{EA1BF30A-092D-46E7-A7B1-2D07712C6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997" y="6412954"/>
            <a:ext cx="682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42">
            <a:extLst>
              <a:ext uri="{FF2B5EF4-FFF2-40B4-BE49-F238E27FC236}">
                <a16:creationId xmlns:a16="http://schemas.microsoft.com/office/drawing/2014/main" id="{6CE45091-080C-4558-B4FA-E6B467D23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4110" y="6412954"/>
            <a:ext cx="6826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Line 43">
            <a:extLst>
              <a:ext uri="{FF2B5EF4-FFF2-40B4-BE49-F238E27FC236}">
                <a16:creationId xmlns:a16="http://schemas.microsoft.com/office/drawing/2014/main" id="{F40808C6-D3C4-498E-90D0-BB115C069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4110" y="6412954"/>
            <a:ext cx="6826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Rectangle 44">
            <a:extLst>
              <a:ext uri="{FF2B5EF4-FFF2-40B4-BE49-F238E27FC236}">
                <a16:creationId xmlns:a16="http://schemas.microsoft.com/office/drawing/2014/main" id="{79A8BD30-B2D5-49B3-968D-5ABC6084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610" y="5849392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0" name="Rectangle 45">
            <a:extLst>
              <a:ext uri="{FF2B5EF4-FFF2-40B4-BE49-F238E27FC236}">
                <a16:creationId xmlns:a16="http://schemas.microsoft.com/office/drawing/2014/main" id="{6EC61DA0-E8E3-46C2-97F5-CB14150B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210" y="5903367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1" name="Rectangle 46">
            <a:extLst>
              <a:ext uri="{FF2B5EF4-FFF2-40B4-BE49-F238E27FC236}">
                <a16:creationId xmlns:a16="http://schemas.microsoft.com/office/drawing/2014/main" id="{7800F63C-79C3-4B3E-98A1-17EFDA2B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760" y="4146004"/>
            <a:ext cx="2794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2" name="Rectangle 47">
            <a:extLst>
              <a:ext uri="{FF2B5EF4-FFF2-40B4-BE49-F238E27FC236}">
                <a16:creationId xmlns:a16="http://schemas.microsoft.com/office/drawing/2014/main" id="{D1107BC7-E96C-4385-A728-6829A01F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735" y="3309392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3" name="Rectangle 48">
            <a:extLst>
              <a:ext uri="{FF2B5EF4-FFF2-40B4-BE49-F238E27FC236}">
                <a16:creationId xmlns:a16="http://schemas.microsoft.com/office/drawing/2014/main" id="{2AA8A61C-6F4D-461D-A82C-59DC3C6B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622" y="3431629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4" name="Rectangle 49">
            <a:extLst>
              <a:ext uri="{FF2B5EF4-FFF2-40B4-BE49-F238E27FC236}">
                <a16:creationId xmlns:a16="http://schemas.microsoft.com/office/drawing/2014/main" id="{B1D1A0C0-6A9E-41DF-9500-8E7DDFA4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922" y="4488904"/>
            <a:ext cx="76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100M</a:t>
            </a:r>
            <a:r>
              <a:rPr kumimoji="1" lang="zh-CN" altLang="en-US" sz="1100">
                <a:solidFill>
                  <a:srgbClr val="000000"/>
                </a:solidFill>
                <a:latin typeface="宋体" panose="02010600030101010101" pitchFamily="2" charset="-122"/>
              </a:rPr>
              <a:t>交换机</a:t>
            </a:r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5" name="Rectangle 50">
            <a:extLst>
              <a:ext uri="{FF2B5EF4-FFF2-40B4-BE49-F238E27FC236}">
                <a16:creationId xmlns:a16="http://schemas.microsoft.com/office/drawing/2014/main" id="{F7D54045-E674-4D97-A2EC-CED64DF1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060" y="3171279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100">
                <a:solidFill>
                  <a:srgbClr val="000000"/>
                </a:solidFill>
                <a:latin typeface="宋体" panose="02010600030101010101" pitchFamily="2" charset="-122"/>
              </a:rPr>
              <a:t>10M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66" name="Rectangle 51">
            <a:extLst>
              <a:ext uri="{FF2B5EF4-FFF2-40B4-BE49-F238E27FC236}">
                <a16:creationId xmlns:a16="http://schemas.microsoft.com/office/drawing/2014/main" id="{951D0963-A579-457B-B7FD-99BDEC2E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097" y="6549479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100" b="1">
                <a:solidFill>
                  <a:srgbClr val="000000"/>
                </a:solidFill>
                <a:latin typeface="宋体" panose="02010600030101010101" pitchFamily="2" charset="-122"/>
              </a:rPr>
              <a:t>一个冲突域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67" name="Rectangle 52">
            <a:extLst>
              <a:ext uri="{FF2B5EF4-FFF2-40B4-BE49-F238E27FC236}">
                <a16:creationId xmlns:a16="http://schemas.microsoft.com/office/drawing/2014/main" id="{C02E552E-339C-4F31-9159-9F08C7B2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835" y="2498179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100" b="1">
                <a:solidFill>
                  <a:srgbClr val="000000"/>
                </a:solidFill>
                <a:latin typeface="宋体" panose="02010600030101010101" pitchFamily="2" charset="-122"/>
              </a:rPr>
              <a:t>一个冲突域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68" name="Rectangle 53">
            <a:extLst>
              <a:ext uri="{FF2B5EF4-FFF2-40B4-BE49-F238E27FC236}">
                <a16:creationId xmlns:a16="http://schemas.microsoft.com/office/drawing/2014/main" id="{96DA6114-2AF0-4249-AF01-2DDEE3FA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772" y="2717254"/>
            <a:ext cx="698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100" b="1">
                <a:solidFill>
                  <a:srgbClr val="000000"/>
                </a:solidFill>
                <a:latin typeface="宋体" panose="02010600030101010101" pitchFamily="2" charset="-122"/>
              </a:rPr>
              <a:t>一个冲突域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69" name="Rectangle 54">
            <a:extLst>
              <a:ext uri="{FF2B5EF4-FFF2-40B4-BE49-F238E27FC236}">
                <a16:creationId xmlns:a16="http://schemas.microsoft.com/office/drawing/2014/main" id="{E1C62484-F999-4C3E-BE2C-FAC6E5F2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347" y="2058442"/>
            <a:ext cx="6985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100" b="1">
                <a:solidFill>
                  <a:srgbClr val="000000"/>
                </a:solidFill>
                <a:latin typeface="宋体" panose="02010600030101010101" pitchFamily="2" charset="-122"/>
              </a:rPr>
              <a:t>一个冲突域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70" name="Line 55">
            <a:extLst>
              <a:ext uri="{FF2B5EF4-FFF2-40B4-BE49-F238E27FC236}">
                <a16:creationId xmlns:a16="http://schemas.microsoft.com/office/drawing/2014/main" id="{A62996B1-A782-43CD-9BFC-5D9D8D243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6335" y="5849392"/>
            <a:ext cx="233362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6">
            <a:extLst>
              <a:ext uri="{FF2B5EF4-FFF2-40B4-BE49-F238E27FC236}">
                <a16:creationId xmlns:a16="http://schemas.microsoft.com/office/drawing/2014/main" id="{3317EFD1-8753-4D8F-8853-4F006E67C0F1}"/>
              </a:ext>
            </a:extLst>
          </p:cNvPr>
          <p:cNvSpPr>
            <a:spLocks/>
          </p:cNvSpPr>
          <p:nvPr/>
        </p:nvSpPr>
        <p:spPr bwMode="auto">
          <a:xfrm>
            <a:off x="2176835" y="5795417"/>
            <a:ext cx="165100" cy="136525"/>
          </a:xfrm>
          <a:custGeom>
            <a:avLst/>
            <a:gdLst>
              <a:gd name="T0" fmla="*/ 0 w 97"/>
              <a:gd name="T1" fmla="*/ 0 h 81"/>
              <a:gd name="T2" fmla="*/ 281010412 w 97"/>
              <a:gd name="T3" fmla="*/ 22727199 h 81"/>
              <a:gd name="T4" fmla="*/ 72426136 w 97"/>
              <a:gd name="T5" fmla="*/ 230112045 h 81"/>
              <a:gd name="T6" fmla="*/ 0 w 97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81"/>
              <a:gd name="T14" fmla="*/ 97 w 9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81">
                <a:moveTo>
                  <a:pt x="0" y="0"/>
                </a:moveTo>
                <a:lnTo>
                  <a:pt x="97" y="8"/>
                </a:lnTo>
                <a:lnTo>
                  <a:pt x="25" y="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2" name="Line 57">
            <a:extLst>
              <a:ext uri="{FF2B5EF4-FFF2-40B4-BE49-F238E27FC236}">
                <a16:creationId xmlns:a16="http://schemas.microsoft.com/office/drawing/2014/main" id="{B0298CD7-260D-4167-AC0B-B870DF0F51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4435" y="5176292"/>
            <a:ext cx="246062" cy="138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3" name="Freeform 58">
            <a:extLst>
              <a:ext uri="{FF2B5EF4-FFF2-40B4-BE49-F238E27FC236}">
                <a16:creationId xmlns:a16="http://schemas.microsoft.com/office/drawing/2014/main" id="{8626865F-E28C-454B-BBE2-A762B50B0148}"/>
              </a:ext>
            </a:extLst>
          </p:cNvPr>
          <p:cNvSpPr>
            <a:spLocks/>
          </p:cNvSpPr>
          <p:nvPr/>
        </p:nvSpPr>
        <p:spPr bwMode="auto">
          <a:xfrm>
            <a:off x="4496172" y="5136604"/>
            <a:ext cx="95250" cy="80963"/>
          </a:xfrm>
          <a:custGeom>
            <a:avLst/>
            <a:gdLst>
              <a:gd name="T0" fmla="*/ 92577897 w 56"/>
              <a:gd name="T1" fmla="*/ 136562654 h 48"/>
              <a:gd name="T2" fmla="*/ 0 w 56"/>
              <a:gd name="T3" fmla="*/ 0 h 48"/>
              <a:gd name="T4" fmla="*/ 162010045 w 56"/>
              <a:gd name="T5" fmla="*/ 22760723 h 48"/>
              <a:gd name="T6" fmla="*/ 92577897 w 56"/>
              <a:gd name="T7" fmla="*/ 136562654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48"/>
              <a:gd name="T14" fmla="*/ 56 w 56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48">
                <a:moveTo>
                  <a:pt x="32" y="48"/>
                </a:moveTo>
                <a:lnTo>
                  <a:pt x="0" y="0"/>
                </a:lnTo>
                <a:lnTo>
                  <a:pt x="56" y="8"/>
                </a:lnTo>
                <a:lnTo>
                  <a:pt x="3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4" name="Line 59">
            <a:extLst>
              <a:ext uri="{FF2B5EF4-FFF2-40B4-BE49-F238E27FC236}">
                <a16:creationId xmlns:a16="http://schemas.microsoft.com/office/drawing/2014/main" id="{7E3F4290-9BEC-4FD0-BDBA-5C43F301A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4260" y="4930229"/>
            <a:ext cx="330200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5" name="Freeform 60">
            <a:extLst>
              <a:ext uri="{FF2B5EF4-FFF2-40B4-BE49-F238E27FC236}">
                <a16:creationId xmlns:a16="http://schemas.microsoft.com/office/drawing/2014/main" id="{20C91AD8-8244-48FF-92B4-C693064147DC}"/>
              </a:ext>
            </a:extLst>
          </p:cNvPr>
          <p:cNvSpPr>
            <a:spLocks/>
          </p:cNvSpPr>
          <p:nvPr/>
        </p:nvSpPr>
        <p:spPr bwMode="auto">
          <a:xfrm>
            <a:off x="3451597" y="4860379"/>
            <a:ext cx="152400" cy="138113"/>
          </a:xfrm>
          <a:custGeom>
            <a:avLst/>
            <a:gdLst>
              <a:gd name="T0" fmla="*/ 0 w 89"/>
              <a:gd name="T1" fmla="*/ 0 h 81"/>
              <a:gd name="T2" fmla="*/ 260963596 w 89"/>
              <a:gd name="T3" fmla="*/ 26166446 h 81"/>
              <a:gd name="T4" fmla="*/ 96762013 w 89"/>
              <a:gd name="T5" fmla="*/ 235496306 h 81"/>
              <a:gd name="T6" fmla="*/ 0 w 89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81"/>
              <a:gd name="T14" fmla="*/ 89 w 8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81">
                <a:moveTo>
                  <a:pt x="0" y="0"/>
                </a:moveTo>
                <a:lnTo>
                  <a:pt x="89" y="9"/>
                </a:lnTo>
                <a:lnTo>
                  <a:pt x="33" y="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6" name="Line 61">
            <a:extLst>
              <a:ext uri="{FF2B5EF4-FFF2-40B4-BE49-F238E27FC236}">
                <a16:creationId xmlns:a16="http://schemas.microsoft.com/office/drawing/2014/main" id="{89BDBDAD-D947-40D7-8097-8A13D23ED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8672" y="4106317"/>
            <a:ext cx="1588" cy="150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7" name="Freeform 62">
            <a:extLst>
              <a:ext uri="{FF2B5EF4-FFF2-40B4-BE49-F238E27FC236}">
                <a16:creationId xmlns:a16="http://schemas.microsoft.com/office/drawing/2014/main" id="{AEA799CC-ADAA-4B85-9A23-0228B115C77D}"/>
              </a:ext>
            </a:extLst>
          </p:cNvPr>
          <p:cNvSpPr>
            <a:spLocks/>
          </p:cNvSpPr>
          <p:nvPr/>
        </p:nvSpPr>
        <p:spPr bwMode="auto">
          <a:xfrm>
            <a:off x="4138985" y="4038054"/>
            <a:ext cx="82550" cy="80963"/>
          </a:xfrm>
          <a:custGeom>
            <a:avLst/>
            <a:gdLst>
              <a:gd name="T0" fmla="*/ 0 w 49"/>
              <a:gd name="T1" fmla="*/ 136562654 h 48"/>
              <a:gd name="T2" fmla="*/ 68117228 w 49"/>
              <a:gd name="T3" fmla="*/ 0 h 48"/>
              <a:gd name="T4" fmla="*/ 139071480 w 49"/>
              <a:gd name="T5" fmla="*/ 136562654 h 48"/>
              <a:gd name="T6" fmla="*/ 0 w 49"/>
              <a:gd name="T7" fmla="*/ 136562654 h 48"/>
              <a:gd name="T8" fmla="*/ 0 60000 65536"/>
              <a:gd name="T9" fmla="*/ 0 60000 65536"/>
              <a:gd name="T10" fmla="*/ 0 60000 65536"/>
              <a:gd name="T11" fmla="*/ 0 60000 65536"/>
              <a:gd name="T12" fmla="*/ 0 w 49"/>
              <a:gd name="T13" fmla="*/ 0 h 48"/>
              <a:gd name="T14" fmla="*/ 49 w 49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" h="48">
                <a:moveTo>
                  <a:pt x="0" y="48"/>
                </a:moveTo>
                <a:lnTo>
                  <a:pt x="24" y="0"/>
                </a:lnTo>
                <a:lnTo>
                  <a:pt x="49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8" name="Line 63">
            <a:extLst>
              <a:ext uri="{FF2B5EF4-FFF2-40B4-BE49-F238E27FC236}">
                <a16:creationId xmlns:a16="http://schemas.microsoft.com/office/drawing/2014/main" id="{4082211B-1E04-411C-BEDE-9CB0A595B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9110" y="3555454"/>
            <a:ext cx="288925" cy="179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9" name="Freeform 64">
            <a:extLst>
              <a:ext uri="{FF2B5EF4-FFF2-40B4-BE49-F238E27FC236}">
                <a16:creationId xmlns:a16="http://schemas.microsoft.com/office/drawing/2014/main" id="{119732DE-4B3C-4386-926D-D67DC52D4E6D}"/>
              </a:ext>
            </a:extLst>
          </p:cNvPr>
          <p:cNvSpPr>
            <a:spLocks/>
          </p:cNvSpPr>
          <p:nvPr/>
        </p:nvSpPr>
        <p:spPr bwMode="auto">
          <a:xfrm>
            <a:off x="5386760" y="3514179"/>
            <a:ext cx="95250" cy="84138"/>
          </a:xfrm>
          <a:custGeom>
            <a:avLst/>
            <a:gdLst>
              <a:gd name="T0" fmla="*/ 0 w 56"/>
              <a:gd name="T1" fmla="*/ 23587831 h 49"/>
              <a:gd name="T2" fmla="*/ 162010045 w 56"/>
              <a:gd name="T3" fmla="*/ 0 h 49"/>
              <a:gd name="T4" fmla="*/ 92577897 w 56"/>
              <a:gd name="T5" fmla="*/ 144473532 h 49"/>
              <a:gd name="T6" fmla="*/ 0 w 56"/>
              <a:gd name="T7" fmla="*/ 23587831 h 49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49"/>
              <a:gd name="T14" fmla="*/ 56 w 56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49">
                <a:moveTo>
                  <a:pt x="0" y="8"/>
                </a:moveTo>
                <a:lnTo>
                  <a:pt x="56" y="0"/>
                </a:lnTo>
                <a:lnTo>
                  <a:pt x="32" y="49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80" name="Picture 65">
            <a:extLst>
              <a:ext uri="{FF2B5EF4-FFF2-40B4-BE49-F238E27FC236}">
                <a16:creationId xmlns:a16="http://schemas.microsoft.com/office/drawing/2014/main" id="{164A870A-C1D1-4FF3-8565-91C0D366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22" y="3007767"/>
            <a:ext cx="603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1" name="Picture 66">
            <a:extLst>
              <a:ext uri="{FF2B5EF4-FFF2-40B4-BE49-F238E27FC236}">
                <a16:creationId xmlns:a16="http://schemas.microsoft.com/office/drawing/2014/main" id="{500430FE-D936-451F-BAAA-0A4C2B08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97" y="2787104"/>
            <a:ext cx="590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2" name="Picture 67">
            <a:extLst>
              <a:ext uri="{FF2B5EF4-FFF2-40B4-BE49-F238E27FC236}">
                <a16:creationId xmlns:a16="http://schemas.microsoft.com/office/drawing/2014/main" id="{7B8BC3E3-2BFD-4AA9-B3E8-A056DCBB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97" y="2787104"/>
            <a:ext cx="590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3" name="Picture 68">
            <a:extLst>
              <a:ext uri="{FF2B5EF4-FFF2-40B4-BE49-F238E27FC236}">
                <a16:creationId xmlns:a16="http://schemas.microsoft.com/office/drawing/2014/main" id="{EAF75072-17B8-4F4C-9505-D5E746A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10" y="2348954"/>
            <a:ext cx="6016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4" name="Picture 69">
            <a:extLst>
              <a:ext uri="{FF2B5EF4-FFF2-40B4-BE49-F238E27FC236}">
                <a16:creationId xmlns:a16="http://schemas.microsoft.com/office/drawing/2014/main" id="{505820F6-9171-4A0A-B938-6A05EEAD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10" y="2348954"/>
            <a:ext cx="6016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5" name="Picture 70">
            <a:extLst>
              <a:ext uri="{FF2B5EF4-FFF2-40B4-BE49-F238E27FC236}">
                <a16:creationId xmlns:a16="http://schemas.microsoft.com/office/drawing/2014/main" id="{5C74AAE6-ABE8-444B-9F4D-6FA4A673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22" y="5547767"/>
            <a:ext cx="588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6" name="Picture 71">
            <a:extLst>
              <a:ext uri="{FF2B5EF4-FFF2-40B4-BE49-F238E27FC236}">
                <a16:creationId xmlns:a16="http://schemas.microsoft.com/office/drawing/2014/main" id="{BA92E964-85CC-4F34-8694-19D83B8C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22" y="5547767"/>
            <a:ext cx="588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7" name="Picture 72">
            <a:extLst>
              <a:ext uri="{FF2B5EF4-FFF2-40B4-BE49-F238E27FC236}">
                <a16:creationId xmlns:a16="http://schemas.microsoft.com/office/drawing/2014/main" id="{775B0111-F713-4EE1-8F8E-FEBF159D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97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8" name="Picture 73">
            <a:extLst>
              <a:ext uri="{FF2B5EF4-FFF2-40B4-BE49-F238E27FC236}">
                <a16:creationId xmlns:a16="http://schemas.microsoft.com/office/drawing/2014/main" id="{5B815269-F795-4499-A0A7-9A0450FC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97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9" name="Picture 74">
            <a:extLst>
              <a:ext uri="{FF2B5EF4-FFF2-40B4-BE49-F238E27FC236}">
                <a16:creationId xmlns:a16="http://schemas.microsoft.com/office/drawing/2014/main" id="{1CE699B6-9621-4DD0-B769-1D2634E6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47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0" name="Picture 75">
            <a:extLst>
              <a:ext uri="{FF2B5EF4-FFF2-40B4-BE49-F238E27FC236}">
                <a16:creationId xmlns:a16="http://schemas.microsoft.com/office/drawing/2014/main" id="{22736051-67A4-4ABF-B28D-64783E6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47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1" name="Picture 76">
            <a:extLst>
              <a:ext uri="{FF2B5EF4-FFF2-40B4-BE49-F238E27FC236}">
                <a16:creationId xmlns:a16="http://schemas.microsoft.com/office/drawing/2014/main" id="{56098FB7-37A9-4568-96B7-9AB160BC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72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2" name="Picture 77">
            <a:extLst>
              <a:ext uri="{FF2B5EF4-FFF2-40B4-BE49-F238E27FC236}">
                <a16:creationId xmlns:a16="http://schemas.microsoft.com/office/drawing/2014/main" id="{534CF697-1BE6-4595-8CEE-D3C46E95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72" y="6068467"/>
            <a:ext cx="603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3" name="Picture 78">
            <a:extLst>
              <a:ext uri="{FF2B5EF4-FFF2-40B4-BE49-F238E27FC236}">
                <a16:creationId xmlns:a16="http://schemas.microsoft.com/office/drawing/2014/main" id="{39AD936B-8577-411A-9843-EFE41334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10" y="4311104"/>
            <a:ext cx="10826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4" name="Picture 80">
            <a:extLst>
              <a:ext uri="{FF2B5EF4-FFF2-40B4-BE49-F238E27FC236}">
                <a16:creationId xmlns:a16="http://schemas.microsoft.com/office/drawing/2014/main" id="{5EF09F85-92E0-4B14-AC87-947D22E0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97" y="3460204"/>
            <a:ext cx="89217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5" name="Picture 82">
            <a:extLst>
              <a:ext uri="{FF2B5EF4-FFF2-40B4-BE49-F238E27FC236}">
                <a16:creationId xmlns:a16="http://schemas.microsoft.com/office/drawing/2014/main" id="{B4A01333-2C2A-4F95-BFED-F21AF6BE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722" y="3012529"/>
            <a:ext cx="603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6" name="Group 36">
            <a:extLst>
              <a:ext uri="{FF2B5EF4-FFF2-40B4-BE49-F238E27FC236}">
                <a16:creationId xmlns:a16="http://schemas.microsoft.com/office/drawing/2014/main" id="{7C7AAC21-C456-4BA6-8AEC-212D118AF6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78622" y="4379367"/>
            <a:ext cx="1008063" cy="781050"/>
            <a:chOff x="470" y="447"/>
            <a:chExt cx="576" cy="417"/>
          </a:xfrm>
        </p:grpSpPr>
        <p:sp>
          <p:nvSpPr>
            <p:cNvPr id="30811" name="AutoShape 37">
              <a:extLst>
                <a:ext uri="{FF2B5EF4-FFF2-40B4-BE49-F238E27FC236}">
                  <a16:creationId xmlns:a16="http://schemas.microsoft.com/office/drawing/2014/main" id="{72401602-19DC-48E9-B340-725A88E895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Freeform 38">
              <a:extLst>
                <a:ext uri="{FF2B5EF4-FFF2-40B4-BE49-F238E27FC236}">
                  <a16:creationId xmlns:a16="http://schemas.microsoft.com/office/drawing/2014/main" id="{0FC2C87A-82B6-4983-8775-33E165EE6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Freeform 39">
              <a:extLst>
                <a:ext uri="{FF2B5EF4-FFF2-40B4-BE49-F238E27FC236}">
                  <a16:creationId xmlns:a16="http://schemas.microsoft.com/office/drawing/2014/main" id="{A8FA19D4-4D55-46A6-A90A-B8D4B3747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Freeform 40">
              <a:extLst>
                <a:ext uri="{FF2B5EF4-FFF2-40B4-BE49-F238E27FC236}">
                  <a16:creationId xmlns:a16="http://schemas.microsoft.com/office/drawing/2014/main" id="{104070A3-FC6A-4BCB-9387-B59FA8D22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Freeform 41">
              <a:extLst>
                <a:ext uri="{FF2B5EF4-FFF2-40B4-BE49-F238E27FC236}">
                  <a16:creationId xmlns:a16="http://schemas.microsoft.com/office/drawing/2014/main" id="{9FE83CB8-F4BF-4A3A-A81A-82D978088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72 w 785"/>
                <a:gd name="T1" fmla="*/ 52 h 457"/>
                <a:gd name="T2" fmla="*/ 78 w 785"/>
                <a:gd name="T3" fmla="*/ 55 h 457"/>
                <a:gd name="T4" fmla="*/ 58 w 785"/>
                <a:gd name="T5" fmla="*/ 67 h 457"/>
                <a:gd name="T6" fmla="*/ 38 w 785"/>
                <a:gd name="T7" fmla="*/ 55 h 457"/>
                <a:gd name="T8" fmla="*/ 44 w 785"/>
                <a:gd name="T9" fmla="*/ 52 h 457"/>
                <a:gd name="T10" fmla="*/ 53 w 785"/>
                <a:gd name="T11" fmla="*/ 57 h 457"/>
                <a:gd name="T12" fmla="*/ 53 w 785"/>
                <a:gd name="T13" fmla="*/ 46 h 457"/>
                <a:gd name="T14" fmla="*/ 43 w 785"/>
                <a:gd name="T15" fmla="*/ 43 h 457"/>
                <a:gd name="T16" fmla="*/ 37 w 785"/>
                <a:gd name="T17" fmla="*/ 36 h 457"/>
                <a:gd name="T18" fmla="*/ 17 w 785"/>
                <a:gd name="T19" fmla="*/ 36 h 457"/>
                <a:gd name="T20" fmla="*/ 26 w 785"/>
                <a:gd name="T21" fmla="*/ 42 h 457"/>
                <a:gd name="T22" fmla="*/ 20 w 785"/>
                <a:gd name="T23" fmla="*/ 45 h 457"/>
                <a:gd name="T24" fmla="*/ 0 w 785"/>
                <a:gd name="T25" fmla="*/ 34 h 457"/>
                <a:gd name="T26" fmla="*/ 20 w 785"/>
                <a:gd name="T27" fmla="*/ 23 h 457"/>
                <a:gd name="T28" fmla="*/ 26 w 785"/>
                <a:gd name="T29" fmla="*/ 26 h 457"/>
                <a:gd name="T30" fmla="*/ 17 w 785"/>
                <a:gd name="T31" fmla="*/ 31 h 457"/>
                <a:gd name="T32" fmla="*/ 36 w 785"/>
                <a:gd name="T33" fmla="*/ 31 h 457"/>
                <a:gd name="T34" fmla="*/ 43 w 785"/>
                <a:gd name="T35" fmla="*/ 24 h 457"/>
                <a:gd name="T36" fmla="*/ 55 w 785"/>
                <a:gd name="T37" fmla="*/ 21 h 457"/>
                <a:gd name="T38" fmla="*/ 55 w 785"/>
                <a:gd name="T39" fmla="*/ 9 h 457"/>
                <a:gd name="T40" fmla="*/ 46 w 785"/>
                <a:gd name="T41" fmla="*/ 15 h 457"/>
                <a:gd name="T42" fmla="*/ 40 w 785"/>
                <a:gd name="T43" fmla="*/ 12 h 457"/>
                <a:gd name="T44" fmla="*/ 60 w 785"/>
                <a:gd name="T45" fmla="*/ 0 h 457"/>
                <a:gd name="T46" fmla="*/ 80 w 785"/>
                <a:gd name="T47" fmla="*/ 12 h 457"/>
                <a:gd name="T48" fmla="*/ 74 w 785"/>
                <a:gd name="T49" fmla="*/ 15 h 457"/>
                <a:gd name="T50" fmla="*/ 65 w 785"/>
                <a:gd name="T51" fmla="*/ 9 h 457"/>
                <a:gd name="T52" fmla="*/ 65 w 785"/>
                <a:gd name="T53" fmla="*/ 21 h 457"/>
                <a:gd name="T54" fmla="*/ 75 w 785"/>
                <a:gd name="T55" fmla="*/ 24 h 457"/>
                <a:gd name="T56" fmla="*/ 81 w 785"/>
                <a:gd name="T57" fmla="*/ 30 h 457"/>
                <a:gd name="T58" fmla="*/ 100 w 785"/>
                <a:gd name="T59" fmla="*/ 30 h 457"/>
                <a:gd name="T60" fmla="*/ 91 w 785"/>
                <a:gd name="T61" fmla="*/ 25 h 457"/>
                <a:gd name="T62" fmla="*/ 96 w 785"/>
                <a:gd name="T63" fmla="*/ 21 h 457"/>
                <a:gd name="T64" fmla="*/ 117 w 785"/>
                <a:gd name="T65" fmla="*/ 33 h 457"/>
                <a:gd name="T66" fmla="*/ 97 w 785"/>
                <a:gd name="T67" fmla="*/ 44 h 457"/>
                <a:gd name="T68" fmla="*/ 91 w 785"/>
                <a:gd name="T69" fmla="*/ 41 h 457"/>
                <a:gd name="T70" fmla="*/ 100 w 785"/>
                <a:gd name="T71" fmla="*/ 36 h 457"/>
                <a:gd name="T72" fmla="*/ 81 w 785"/>
                <a:gd name="T73" fmla="*/ 36 h 457"/>
                <a:gd name="T74" fmla="*/ 75 w 785"/>
                <a:gd name="T75" fmla="*/ 43 h 457"/>
                <a:gd name="T76" fmla="*/ 63 w 785"/>
                <a:gd name="T77" fmla="*/ 46 h 457"/>
                <a:gd name="T78" fmla="*/ 63 w 785"/>
                <a:gd name="T79" fmla="*/ 57 h 457"/>
                <a:gd name="T80" fmla="*/ 72 w 785"/>
                <a:gd name="T81" fmla="*/ 52 h 457"/>
                <a:gd name="T82" fmla="*/ 72 w 785"/>
                <a:gd name="T83" fmla="*/ 52 h 457"/>
                <a:gd name="T84" fmla="*/ 72 w 785"/>
                <a:gd name="T85" fmla="*/ 52 h 457"/>
                <a:gd name="T86" fmla="*/ 50 w 785"/>
                <a:gd name="T87" fmla="*/ 38 h 457"/>
                <a:gd name="T88" fmla="*/ 67 w 785"/>
                <a:gd name="T89" fmla="*/ 38 h 457"/>
                <a:gd name="T90" fmla="*/ 67 w 785"/>
                <a:gd name="T91" fmla="*/ 28 h 457"/>
                <a:gd name="T92" fmla="*/ 50 w 785"/>
                <a:gd name="T93" fmla="*/ 28 h 457"/>
                <a:gd name="T94" fmla="*/ 50 w 785"/>
                <a:gd name="T95" fmla="*/ 38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Freeform 42">
              <a:extLst>
                <a:ext uri="{FF2B5EF4-FFF2-40B4-BE49-F238E27FC236}">
                  <a16:creationId xmlns:a16="http://schemas.microsoft.com/office/drawing/2014/main" id="{85A44A4B-CBEE-4139-9912-F035C61E2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72 w 785"/>
                <a:gd name="T1" fmla="*/ 52 h 456"/>
                <a:gd name="T2" fmla="*/ 78 w 785"/>
                <a:gd name="T3" fmla="*/ 56 h 456"/>
                <a:gd name="T4" fmla="*/ 58 w 785"/>
                <a:gd name="T5" fmla="*/ 67 h 456"/>
                <a:gd name="T6" fmla="*/ 38 w 785"/>
                <a:gd name="T7" fmla="*/ 56 h 456"/>
                <a:gd name="T8" fmla="*/ 44 w 785"/>
                <a:gd name="T9" fmla="*/ 52 h 456"/>
                <a:gd name="T10" fmla="*/ 53 w 785"/>
                <a:gd name="T11" fmla="*/ 58 h 456"/>
                <a:gd name="T12" fmla="*/ 53 w 785"/>
                <a:gd name="T13" fmla="*/ 46 h 456"/>
                <a:gd name="T14" fmla="*/ 43 w 785"/>
                <a:gd name="T15" fmla="*/ 43 h 456"/>
                <a:gd name="T16" fmla="*/ 37 w 785"/>
                <a:gd name="T17" fmla="*/ 37 h 456"/>
                <a:gd name="T18" fmla="*/ 17 w 785"/>
                <a:gd name="T19" fmla="*/ 37 h 456"/>
                <a:gd name="T20" fmla="*/ 26 w 785"/>
                <a:gd name="T21" fmla="*/ 42 h 456"/>
                <a:gd name="T22" fmla="*/ 20 w 785"/>
                <a:gd name="T23" fmla="*/ 45 h 456"/>
                <a:gd name="T24" fmla="*/ 0 w 785"/>
                <a:gd name="T25" fmla="*/ 34 h 456"/>
                <a:gd name="T26" fmla="*/ 20 w 785"/>
                <a:gd name="T27" fmla="*/ 22 h 456"/>
                <a:gd name="T28" fmla="*/ 26 w 785"/>
                <a:gd name="T29" fmla="*/ 26 h 456"/>
                <a:gd name="T30" fmla="*/ 17 w 785"/>
                <a:gd name="T31" fmla="*/ 31 h 456"/>
                <a:gd name="T32" fmla="*/ 36 w 785"/>
                <a:gd name="T33" fmla="*/ 31 h 456"/>
                <a:gd name="T34" fmla="*/ 43 w 785"/>
                <a:gd name="T35" fmla="*/ 24 h 456"/>
                <a:gd name="T36" fmla="*/ 55 w 785"/>
                <a:gd name="T37" fmla="*/ 21 h 456"/>
                <a:gd name="T38" fmla="*/ 55 w 785"/>
                <a:gd name="T39" fmla="*/ 10 h 456"/>
                <a:gd name="T40" fmla="*/ 46 w 785"/>
                <a:gd name="T41" fmla="*/ 15 h 456"/>
                <a:gd name="T42" fmla="*/ 40 w 785"/>
                <a:gd name="T43" fmla="*/ 12 h 456"/>
                <a:gd name="T44" fmla="*/ 60 w 785"/>
                <a:gd name="T45" fmla="*/ 0 h 456"/>
                <a:gd name="T46" fmla="*/ 80 w 785"/>
                <a:gd name="T47" fmla="*/ 12 h 456"/>
                <a:gd name="T48" fmla="*/ 74 w 785"/>
                <a:gd name="T49" fmla="*/ 15 h 456"/>
                <a:gd name="T50" fmla="*/ 65 w 785"/>
                <a:gd name="T51" fmla="*/ 10 h 456"/>
                <a:gd name="T52" fmla="*/ 65 w 785"/>
                <a:gd name="T53" fmla="*/ 21 h 456"/>
                <a:gd name="T54" fmla="*/ 75 w 785"/>
                <a:gd name="T55" fmla="*/ 24 h 456"/>
                <a:gd name="T56" fmla="*/ 81 w 785"/>
                <a:gd name="T57" fmla="*/ 30 h 456"/>
                <a:gd name="T58" fmla="*/ 100 w 785"/>
                <a:gd name="T59" fmla="*/ 30 h 456"/>
                <a:gd name="T60" fmla="*/ 91 w 785"/>
                <a:gd name="T61" fmla="*/ 25 h 456"/>
                <a:gd name="T62" fmla="*/ 96 w 785"/>
                <a:gd name="T63" fmla="*/ 22 h 456"/>
                <a:gd name="T64" fmla="*/ 117 w 785"/>
                <a:gd name="T65" fmla="*/ 33 h 456"/>
                <a:gd name="T66" fmla="*/ 97 w 785"/>
                <a:gd name="T67" fmla="*/ 44 h 456"/>
                <a:gd name="T68" fmla="*/ 91 w 785"/>
                <a:gd name="T69" fmla="*/ 41 h 456"/>
                <a:gd name="T70" fmla="*/ 100 w 785"/>
                <a:gd name="T71" fmla="*/ 36 h 456"/>
                <a:gd name="T72" fmla="*/ 81 w 785"/>
                <a:gd name="T73" fmla="*/ 36 h 456"/>
                <a:gd name="T74" fmla="*/ 75 w 785"/>
                <a:gd name="T75" fmla="*/ 43 h 456"/>
                <a:gd name="T76" fmla="*/ 63 w 785"/>
                <a:gd name="T77" fmla="*/ 47 h 456"/>
                <a:gd name="T78" fmla="*/ 63 w 785"/>
                <a:gd name="T79" fmla="*/ 58 h 456"/>
                <a:gd name="T80" fmla="*/ 72 w 785"/>
                <a:gd name="T81" fmla="*/ 52 h 456"/>
                <a:gd name="T82" fmla="*/ 72 w 785"/>
                <a:gd name="T83" fmla="*/ 52 h 456"/>
                <a:gd name="T84" fmla="*/ 72 w 785"/>
                <a:gd name="T85" fmla="*/ 52 h 456"/>
                <a:gd name="T86" fmla="*/ 50 w 785"/>
                <a:gd name="T87" fmla="*/ 38 h 456"/>
                <a:gd name="T88" fmla="*/ 67 w 785"/>
                <a:gd name="T89" fmla="*/ 38 h 456"/>
                <a:gd name="T90" fmla="*/ 67 w 785"/>
                <a:gd name="T91" fmla="*/ 29 h 456"/>
                <a:gd name="T92" fmla="*/ 50 w 785"/>
                <a:gd name="T93" fmla="*/ 29 h 456"/>
                <a:gd name="T94" fmla="*/ 50 w 785"/>
                <a:gd name="T95" fmla="*/ 38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Freeform 43">
              <a:extLst>
                <a:ext uri="{FF2B5EF4-FFF2-40B4-BE49-F238E27FC236}">
                  <a16:creationId xmlns:a16="http://schemas.microsoft.com/office/drawing/2014/main" id="{661ED082-9C4D-4CE7-9700-E6004A3C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4 w 56"/>
                <a:gd name="T1" fmla="*/ 1 h 92"/>
                <a:gd name="T2" fmla="*/ 7 w 56"/>
                <a:gd name="T3" fmla="*/ 3 h 92"/>
                <a:gd name="T4" fmla="*/ 9 w 56"/>
                <a:gd name="T5" fmla="*/ 6 h 92"/>
                <a:gd name="T6" fmla="*/ 6 w 56"/>
                <a:gd name="T7" fmla="*/ 5 h 92"/>
                <a:gd name="T8" fmla="*/ 4 w 56"/>
                <a:gd name="T9" fmla="*/ 3 h 92"/>
                <a:gd name="T10" fmla="*/ 3 w 56"/>
                <a:gd name="T11" fmla="*/ 2 h 92"/>
                <a:gd name="T12" fmla="*/ 3 w 56"/>
                <a:gd name="T13" fmla="*/ 3 h 92"/>
                <a:gd name="T14" fmla="*/ 3 w 56"/>
                <a:gd name="T15" fmla="*/ 4 h 92"/>
                <a:gd name="T16" fmla="*/ 5 w 56"/>
                <a:gd name="T17" fmla="*/ 6 h 92"/>
                <a:gd name="T18" fmla="*/ 8 w 56"/>
                <a:gd name="T19" fmla="*/ 8 h 92"/>
                <a:gd name="T20" fmla="*/ 9 w 56"/>
                <a:gd name="T21" fmla="*/ 11 h 92"/>
                <a:gd name="T22" fmla="*/ 8 w 56"/>
                <a:gd name="T23" fmla="*/ 13 h 92"/>
                <a:gd name="T24" fmla="*/ 4 w 56"/>
                <a:gd name="T25" fmla="*/ 12 h 92"/>
                <a:gd name="T26" fmla="*/ 2 w 56"/>
                <a:gd name="T27" fmla="*/ 9 h 92"/>
                <a:gd name="T28" fmla="*/ 0 w 56"/>
                <a:gd name="T29" fmla="*/ 6 h 92"/>
                <a:gd name="T30" fmla="*/ 2 w 56"/>
                <a:gd name="T31" fmla="*/ 7 h 92"/>
                <a:gd name="T32" fmla="*/ 3 w 56"/>
                <a:gd name="T33" fmla="*/ 9 h 92"/>
                <a:gd name="T34" fmla="*/ 5 w 56"/>
                <a:gd name="T35" fmla="*/ 10 h 92"/>
                <a:gd name="T36" fmla="*/ 6 w 56"/>
                <a:gd name="T37" fmla="*/ 10 h 92"/>
                <a:gd name="T38" fmla="*/ 6 w 56"/>
                <a:gd name="T39" fmla="*/ 10 h 92"/>
                <a:gd name="T40" fmla="*/ 5 w 56"/>
                <a:gd name="T41" fmla="*/ 8 h 92"/>
                <a:gd name="T42" fmla="*/ 2 w 56"/>
                <a:gd name="T43" fmla="*/ 5 h 92"/>
                <a:gd name="T44" fmla="*/ 1 w 56"/>
                <a:gd name="T45" fmla="*/ 2 h 92"/>
                <a:gd name="T46" fmla="*/ 2 w 56"/>
                <a:gd name="T47" fmla="*/ 1 h 92"/>
                <a:gd name="T48" fmla="*/ 4 w 56"/>
                <a:gd name="T49" fmla="*/ 1 h 92"/>
                <a:gd name="T50" fmla="*/ 4 w 56"/>
                <a:gd name="T51" fmla="*/ 1 h 92"/>
                <a:gd name="T52" fmla="*/ 4 w 56"/>
                <a:gd name="T53" fmla="*/ 1 h 92"/>
                <a:gd name="T54" fmla="*/ 4 w 56"/>
                <a:gd name="T55" fmla="*/ 1 h 92"/>
                <a:gd name="T56" fmla="*/ 4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Freeform 44">
              <a:extLst>
                <a:ext uri="{FF2B5EF4-FFF2-40B4-BE49-F238E27FC236}">
                  <a16:creationId xmlns:a16="http://schemas.microsoft.com/office/drawing/2014/main" id="{DD3D6BB2-82F4-4F62-9691-950EEC21E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45">
              <a:extLst>
                <a:ext uri="{FF2B5EF4-FFF2-40B4-BE49-F238E27FC236}">
                  <a16:creationId xmlns:a16="http://schemas.microsoft.com/office/drawing/2014/main" id="{F8DAB438-C002-430F-B1DD-CB92CEB2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Freeform 46">
              <a:extLst>
                <a:ext uri="{FF2B5EF4-FFF2-40B4-BE49-F238E27FC236}">
                  <a16:creationId xmlns:a16="http://schemas.microsoft.com/office/drawing/2014/main" id="{B0C55524-1FAA-49C9-8738-36B25783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Freeform 47">
              <a:extLst>
                <a:ext uri="{FF2B5EF4-FFF2-40B4-BE49-F238E27FC236}">
                  <a16:creationId xmlns:a16="http://schemas.microsoft.com/office/drawing/2014/main" id="{743BF62C-83B9-45C7-8A21-F579EE33A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5 w 62"/>
                <a:gd name="T1" fmla="*/ 1 h 92"/>
                <a:gd name="T2" fmla="*/ 8 w 62"/>
                <a:gd name="T3" fmla="*/ 4 h 92"/>
                <a:gd name="T4" fmla="*/ 10 w 62"/>
                <a:gd name="T5" fmla="*/ 7 h 92"/>
                <a:gd name="T6" fmla="*/ 7 w 62"/>
                <a:gd name="T7" fmla="*/ 6 h 92"/>
                <a:gd name="T8" fmla="*/ 6 w 62"/>
                <a:gd name="T9" fmla="*/ 4 h 92"/>
                <a:gd name="T10" fmla="*/ 5 w 62"/>
                <a:gd name="T11" fmla="*/ 3 h 92"/>
                <a:gd name="T12" fmla="*/ 3 w 62"/>
                <a:gd name="T13" fmla="*/ 3 h 92"/>
                <a:gd name="T14" fmla="*/ 2 w 62"/>
                <a:gd name="T15" fmla="*/ 5 h 92"/>
                <a:gd name="T16" fmla="*/ 3 w 62"/>
                <a:gd name="T17" fmla="*/ 8 h 92"/>
                <a:gd name="T18" fmla="*/ 5 w 62"/>
                <a:gd name="T19" fmla="*/ 10 h 92"/>
                <a:gd name="T20" fmla="*/ 6 w 62"/>
                <a:gd name="T21" fmla="*/ 10 h 92"/>
                <a:gd name="T22" fmla="*/ 7 w 62"/>
                <a:gd name="T23" fmla="*/ 9 h 92"/>
                <a:gd name="T24" fmla="*/ 10 w 62"/>
                <a:gd name="T25" fmla="*/ 10 h 92"/>
                <a:gd name="T26" fmla="*/ 8 w 62"/>
                <a:gd name="T27" fmla="*/ 13 h 92"/>
                <a:gd name="T28" fmla="*/ 5 w 62"/>
                <a:gd name="T29" fmla="*/ 12 h 92"/>
                <a:gd name="T30" fmla="*/ 2 w 62"/>
                <a:gd name="T31" fmla="*/ 9 h 92"/>
                <a:gd name="T32" fmla="*/ 0 w 62"/>
                <a:gd name="T33" fmla="*/ 4 h 92"/>
                <a:gd name="T34" fmla="*/ 2 w 62"/>
                <a:gd name="T35" fmla="*/ 1 h 92"/>
                <a:gd name="T36" fmla="*/ 5 w 62"/>
                <a:gd name="T37" fmla="*/ 1 h 92"/>
                <a:gd name="T38" fmla="*/ 5 w 62"/>
                <a:gd name="T39" fmla="*/ 1 h 92"/>
                <a:gd name="T40" fmla="*/ 5 w 62"/>
                <a:gd name="T41" fmla="*/ 1 h 92"/>
                <a:gd name="T42" fmla="*/ 5 w 62"/>
                <a:gd name="T43" fmla="*/ 1 h 92"/>
                <a:gd name="T44" fmla="*/ 5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Freeform 48">
              <a:extLst>
                <a:ext uri="{FF2B5EF4-FFF2-40B4-BE49-F238E27FC236}">
                  <a16:creationId xmlns:a16="http://schemas.microsoft.com/office/drawing/2014/main" id="{88903DFE-6604-4FFD-8A0E-ABF140B2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7" name="Group 36">
            <a:extLst>
              <a:ext uri="{FF2B5EF4-FFF2-40B4-BE49-F238E27FC236}">
                <a16:creationId xmlns:a16="http://schemas.microsoft.com/office/drawing/2014/main" id="{C5E43E43-56AB-4E4F-A477-4A329FADA6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7997" y="3307804"/>
            <a:ext cx="1008063" cy="781050"/>
            <a:chOff x="470" y="447"/>
            <a:chExt cx="576" cy="417"/>
          </a:xfrm>
        </p:grpSpPr>
        <p:sp>
          <p:nvSpPr>
            <p:cNvPr id="30799" name="AutoShape 37">
              <a:extLst>
                <a:ext uri="{FF2B5EF4-FFF2-40B4-BE49-F238E27FC236}">
                  <a16:creationId xmlns:a16="http://schemas.microsoft.com/office/drawing/2014/main" id="{ECDE18F0-1ACD-428E-932F-FFF2EABAD6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Freeform 38">
              <a:extLst>
                <a:ext uri="{FF2B5EF4-FFF2-40B4-BE49-F238E27FC236}">
                  <a16:creationId xmlns:a16="http://schemas.microsoft.com/office/drawing/2014/main" id="{BA7B9C01-9ED8-485F-8D81-6C02E47A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39">
              <a:extLst>
                <a:ext uri="{FF2B5EF4-FFF2-40B4-BE49-F238E27FC236}">
                  <a16:creationId xmlns:a16="http://schemas.microsoft.com/office/drawing/2014/main" id="{83B63F69-A95A-4474-8D1F-DC8CF50F5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Freeform 40">
              <a:extLst>
                <a:ext uri="{FF2B5EF4-FFF2-40B4-BE49-F238E27FC236}">
                  <a16:creationId xmlns:a16="http://schemas.microsoft.com/office/drawing/2014/main" id="{A01447D9-F65D-426C-8D64-696BC795A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41">
              <a:extLst>
                <a:ext uri="{FF2B5EF4-FFF2-40B4-BE49-F238E27FC236}">
                  <a16:creationId xmlns:a16="http://schemas.microsoft.com/office/drawing/2014/main" id="{EEBE160F-A98A-4504-AAD5-D3C64A950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72 w 785"/>
                <a:gd name="T1" fmla="*/ 52 h 457"/>
                <a:gd name="T2" fmla="*/ 78 w 785"/>
                <a:gd name="T3" fmla="*/ 55 h 457"/>
                <a:gd name="T4" fmla="*/ 58 w 785"/>
                <a:gd name="T5" fmla="*/ 67 h 457"/>
                <a:gd name="T6" fmla="*/ 38 w 785"/>
                <a:gd name="T7" fmla="*/ 55 h 457"/>
                <a:gd name="T8" fmla="*/ 44 w 785"/>
                <a:gd name="T9" fmla="*/ 52 h 457"/>
                <a:gd name="T10" fmla="*/ 53 w 785"/>
                <a:gd name="T11" fmla="*/ 57 h 457"/>
                <a:gd name="T12" fmla="*/ 53 w 785"/>
                <a:gd name="T13" fmla="*/ 46 h 457"/>
                <a:gd name="T14" fmla="*/ 43 w 785"/>
                <a:gd name="T15" fmla="*/ 43 h 457"/>
                <a:gd name="T16" fmla="*/ 37 w 785"/>
                <a:gd name="T17" fmla="*/ 36 h 457"/>
                <a:gd name="T18" fmla="*/ 17 w 785"/>
                <a:gd name="T19" fmla="*/ 36 h 457"/>
                <a:gd name="T20" fmla="*/ 26 w 785"/>
                <a:gd name="T21" fmla="*/ 42 h 457"/>
                <a:gd name="T22" fmla="*/ 20 w 785"/>
                <a:gd name="T23" fmla="*/ 45 h 457"/>
                <a:gd name="T24" fmla="*/ 0 w 785"/>
                <a:gd name="T25" fmla="*/ 34 h 457"/>
                <a:gd name="T26" fmla="*/ 20 w 785"/>
                <a:gd name="T27" fmla="*/ 23 h 457"/>
                <a:gd name="T28" fmla="*/ 26 w 785"/>
                <a:gd name="T29" fmla="*/ 26 h 457"/>
                <a:gd name="T30" fmla="*/ 17 w 785"/>
                <a:gd name="T31" fmla="*/ 31 h 457"/>
                <a:gd name="T32" fmla="*/ 36 w 785"/>
                <a:gd name="T33" fmla="*/ 31 h 457"/>
                <a:gd name="T34" fmla="*/ 43 w 785"/>
                <a:gd name="T35" fmla="*/ 24 h 457"/>
                <a:gd name="T36" fmla="*/ 55 w 785"/>
                <a:gd name="T37" fmla="*/ 21 h 457"/>
                <a:gd name="T38" fmla="*/ 55 w 785"/>
                <a:gd name="T39" fmla="*/ 9 h 457"/>
                <a:gd name="T40" fmla="*/ 46 w 785"/>
                <a:gd name="T41" fmla="*/ 15 h 457"/>
                <a:gd name="T42" fmla="*/ 40 w 785"/>
                <a:gd name="T43" fmla="*/ 12 h 457"/>
                <a:gd name="T44" fmla="*/ 60 w 785"/>
                <a:gd name="T45" fmla="*/ 0 h 457"/>
                <a:gd name="T46" fmla="*/ 80 w 785"/>
                <a:gd name="T47" fmla="*/ 12 h 457"/>
                <a:gd name="T48" fmla="*/ 74 w 785"/>
                <a:gd name="T49" fmla="*/ 15 h 457"/>
                <a:gd name="T50" fmla="*/ 65 w 785"/>
                <a:gd name="T51" fmla="*/ 9 h 457"/>
                <a:gd name="T52" fmla="*/ 65 w 785"/>
                <a:gd name="T53" fmla="*/ 21 h 457"/>
                <a:gd name="T54" fmla="*/ 75 w 785"/>
                <a:gd name="T55" fmla="*/ 24 h 457"/>
                <a:gd name="T56" fmla="*/ 81 w 785"/>
                <a:gd name="T57" fmla="*/ 30 h 457"/>
                <a:gd name="T58" fmla="*/ 100 w 785"/>
                <a:gd name="T59" fmla="*/ 30 h 457"/>
                <a:gd name="T60" fmla="*/ 91 w 785"/>
                <a:gd name="T61" fmla="*/ 25 h 457"/>
                <a:gd name="T62" fmla="*/ 96 w 785"/>
                <a:gd name="T63" fmla="*/ 21 h 457"/>
                <a:gd name="T64" fmla="*/ 117 w 785"/>
                <a:gd name="T65" fmla="*/ 33 h 457"/>
                <a:gd name="T66" fmla="*/ 97 w 785"/>
                <a:gd name="T67" fmla="*/ 44 h 457"/>
                <a:gd name="T68" fmla="*/ 91 w 785"/>
                <a:gd name="T69" fmla="*/ 41 h 457"/>
                <a:gd name="T70" fmla="*/ 100 w 785"/>
                <a:gd name="T71" fmla="*/ 36 h 457"/>
                <a:gd name="T72" fmla="*/ 81 w 785"/>
                <a:gd name="T73" fmla="*/ 36 h 457"/>
                <a:gd name="T74" fmla="*/ 75 w 785"/>
                <a:gd name="T75" fmla="*/ 43 h 457"/>
                <a:gd name="T76" fmla="*/ 63 w 785"/>
                <a:gd name="T77" fmla="*/ 46 h 457"/>
                <a:gd name="T78" fmla="*/ 63 w 785"/>
                <a:gd name="T79" fmla="*/ 57 h 457"/>
                <a:gd name="T80" fmla="*/ 72 w 785"/>
                <a:gd name="T81" fmla="*/ 52 h 457"/>
                <a:gd name="T82" fmla="*/ 72 w 785"/>
                <a:gd name="T83" fmla="*/ 52 h 457"/>
                <a:gd name="T84" fmla="*/ 72 w 785"/>
                <a:gd name="T85" fmla="*/ 52 h 457"/>
                <a:gd name="T86" fmla="*/ 50 w 785"/>
                <a:gd name="T87" fmla="*/ 38 h 457"/>
                <a:gd name="T88" fmla="*/ 67 w 785"/>
                <a:gd name="T89" fmla="*/ 38 h 457"/>
                <a:gd name="T90" fmla="*/ 67 w 785"/>
                <a:gd name="T91" fmla="*/ 28 h 457"/>
                <a:gd name="T92" fmla="*/ 50 w 785"/>
                <a:gd name="T93" fmla="*/ 28 h 457"/>
                <a:gd name="T94" fmla="*/ 50 w 785"/>
                <a:gd name="T95" fmla="*/ 38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42">
              <a:extLst>
                <a:ext uri="{FF2B5EF4-FFF2-40B4-BE49-F238E27FC236}">
                  <a16:creationId xmlns:a16="http://schemas.microsoft.com/office/drawing/2014/main" id="{6D211392-64AB-4CA5-ACF3-1603C1B0E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72 w 785"/>
                <a:gd name="T1" fmla="*/ 52 h 456"/>
                <a:gd name="T2" fmla="*/ 78 w 785"/>
                <a:gd name="T3" fmla="*/ 56 h 456"/>
                <a:gd name="T4" fmla="*/ 58 w 785"/>
                <a:gd name="T5" fmla="*/ 67 h 456"/>
                <a:gd name="T6" fmla="*/ 38 w 785"/>
                <a:gd name="T7" fmla="*/ 56 h 456"/>
                <a:gd name="T8" fmla="*/ 44 w 785"/>
                <a:gd name="T9" fmla="*/ 52 h 456"/>
                <a:gd name="T10" fmla="*/ 53 w 785"/>
                <a:gd name="T11" fmla="*/ 58 h 456"/>
                <a:gd name="T12" fmla="*/ 53 w 785"/>
                <a:gd name="T13" fmla="*/ 46 h 456"/>
                <a:gd name="T14" fmla="*/ 43 w 785"/>
                <a:gd name="T15" fmla="*/ 43 h 456"/>
                <a:gd name="T16" fmla="*/ 37 w 785"/>
                <a:gd name="T17" fmla="*/ 37 h 456"/>
                <a:gd name="T18" fmla="*/ 17 w 785"/>
                <a:gd name="T19" fmla="*/ 37 h 456"/>
                <a:gd name="T20" fmla="*/ 26 w 785"/>
                <a:gd name="T21" fmla="*/ 42 h 456"/>
                <a:gd name="T22" fmla="*/ 20 w 785"/>
                <a:gd name="T23" fmla="*/ 45 h 456"/>
                <a:gd name="T24" fmla="*/ 0 w 785"/>
                <a:gd name="T25" fmla="*/ 34 h 456"/>
                <a:gd name="T26" fmla="*/ 20 w 785"/>
                <a:gd name="T27" fmla="*/ 22 h 456"/>
                <a:gd name="T28" fmla="*/ 26 w 785"/>
                <a:gd name="T29" fmla="*/ 26 h 456"/>
                <a:gd name="T30" fmla="*/ 17 w 785"/>
                <a:gd name="T31" fmla="*/ 31 h 456"/>
                <a:gd name="T32" fmla="*/ 36 w 785"/>
                <a:gd name="T33" fmla="*/ 31 h 456"/>
                <a:gd name="T34" fmla="*/ 43 w 785"/>
                <a:gd name="T35" fmla="*/ 24 h 456"/>
                <a:gd name="T36" fmla="*/ 55 w 785"/>
                <a:gd name="T37" fmla="*/ 21 h 456"/>
                <a:gd name="T38" fmla="*/ 55 w 785"/>
                <a:gd name="T39" fmla="*/ 10 h 456"/>
                <a:gd name="T40" fmla="*/ 46 w 785"/>
                <a:gd name="T41" fmla="*/ 15 h 456"/>
                <a:gd name="T42" fmla="*/ 40 w 785"/>
                <a:gd name="T43" fmla="*/ 12 h 456"/>
                <a:gd name="T44" fmla="*/ 60 w 785"/>
                <a:gd name="T45" fmla="*/ 0 h 456"/>
                <a:gd name="T46" fmla="*/ 80 w 785"/>
                <a:gd name="T47" fmla="*/ 12 h 456"/>
                <a:gd name="T48" fmla="*/ 74 w 785"/>
                <a:gd name="T49" fmla="*/ 15 h 456"/>
                <a:gd name="T50" fmla="*/ 65 w 785"/>
                <a:gd name="T51" fmla="*/ 10 h 456"/>
                <a:gd name="T52" fmla="*/ 65 w 785"/>
                <a:gd name="T53" fmla="*/ 21 h 456"/>
                <a:gd name="T54" fmla="*/ 75 w 785"/>
                <a:gd name="T55" fmla="*/ 24 h 456"/>
                <a:gd name="T56" fmla="*/ 81 w 785"/>
                <a:gd name="T57" fmla="*/ 30 h 456"/>
                <a:gd name="T58" fmla="*/ 100 w 785"/>
                <a:gd name="T59" fmla="*/ 30 h 456"/>
                <a:gd name="T60" fmla="*/ 91 w 785"/>
                <a:gd name="T61" fmla="*/ 25 h 456"/>
                <a:gd name="T62" fmla="*/ 96 w 785"/>
                <a:gd name="T63" fmla="*/ 22 h 456"/>
                <a:gd name="T64" fmla="*/ 117 w 785"/>
                <a:gd name="T65" fmla="*/ 33 h 456"/>
                <a:gd name="T66" fmla="*/ 97 w 785"/>
                <a:gd name="T67" fmla="*/ 44 h 456"/>
                <a:gd name="T68" fmla="*/ 91 w 785"/>
                <a:gd name="T69" fmla="*/ 41 h 456"/>
                <a:gd name="T70" fmla="*/ 100 w 785"/>
                <a:gd name="T71" fmla="*/ 36 h 456"/>
                <a:gd name="T72" fmla="*/ 81 w 785"/>
                <a:gd name="T73" fmla="*/ 36 h 456"/>
                <a:gd name="T74" fmla="*/ 75 w 785"/>
                <a:gd name="T75" fmla="*/ 43 h 456"/>
                <a:gd name="T76" fmla="*/ 63 w 785"/>
                <a:gd name="T77" fmla="*/ 47 h 456"/>
                <a:gd name="T78" fmla="*/ 63 w 785"/>
                <a:gd name="T79" fmla="*/ 58 h 456"/>
                <a:gd name="T80" fmla="*/ 72 w 785"/>
                <a:gd name="T81" fmla="*/ 52 h 456"/>
                <a:gd name="T82" fmla="*/ 72 w 785"/>
                <a:gd name="T83" fmla="*/ 52 h 456"/>
                <a:gd name="T84" fmla="*/ 72 w 785"/>
                <a:gd name="T85" fmla="*/ 52 h 456"/>
                <a:gd name="T86" fmla="*/ 50 w 785"/>
                <a:gd name="T87" fmla="*/ 38 h 456"/>
                <a:gd name="T88" fmla="*/ 67 w 785"/>
                <a:gd name="T89" fmla="*/ 38 h 456"/>
                <a:gd name="T90" fmla="*/ 67 w 785"/>
                <a:gd name="T91" fmla="*/ 29 h 456"/>
                <a:gd name="T92" fmla="*/ 50 w 785"/>
                <a:gd name="T93" fmla="*/ 29 h 456"/>
                <a:gd name="T94" fmla="*/ 50 w 785"/>
                <a:gd name="T95" fmla="*/ 38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Freeform 43">
              <a:extLst>
                <a:ext uri="{FF2B5EF4-FFF2-40B4-BE49-F238E27FC236}">
                  <a16:creationId xmlns:a16="http://schemas.microsoft.com/office/drawing/2014/main" id="{6333D678-E4E4-4BFA-AA34-8712AF5C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4 w 56"/>
                <a:gd name="T1" fmla="*/ 1 h 92"/>
                <a:gd name="T2" fmla="*/ 7 w 56"/>
                <a:gd name="T3" fmla="*/ 3 h 92"/>
                <a:gd name="T4" fmla="*/ 9 w 56"/>
                <a:gd name="T5" fmla="*/ 6 h 92"/>
                <a:gd name="T6" fmla="*/ 6 w 56"/>
                <a:gd name="T7" fmla="*/ 5 h 92"/>
                <a:gd name="T8" fmla="*/ 4 w 56"/>
                <a:gd name="T9" fmla="*/ 3 h 92"/>
                <a:gd name="T10" fmla="*/ 3 w 56"/>
                <a:gd name="T11" fmla="*/ 2 h 92"/>
                <a:gd name="T12" fmla="*/ 3 w 56"/>
                <a:gd name="T13" fmla="*/ 3 h 92"/>
                <a:gd name="T14" fmla="*/ 3 w 56"/>
                <a:gd name="T15" fmla="*/ 4 h 92"/>
                <a:gd name="T16" fmla="*/ 5 w 56"/>
                <a:gd name="T17" fmla="*/ 6 h 92"/>
                <a:gd name="T18" fmla="*/ 8 w 56"/>
                <a:gd name="T19" fmla="*/ 8 h 92"/>
                <a:gd name="T20" fmla="*/ 9 w 56"/>
                <a:gd name="T21" fmla="*/ 11 h 92"/>
                <a:gd name="T22" fmla="*/ 8 w 56"/>
                <a:gd name="T23" fmla="*/ 13 h 92"/>
                <a:gd name="T24" fmla="*/ 4 w 56"/>
                <a:gd name="T25" fmla="*/ 12 h 92"/>
                <a:gd name="T26" fmla="*/ 2 w 56"/>
                <a:gd name="T27" fmla="*/ 9 h 92"/>
                <a:gd name="T28" fmla="*/ 0 w 56"/>
                <a:gd name="T29" fmla="*/ 6 h 92"/>
                <a:gd name="T30" fmla="*/ 2 w 56"/>
                <a:gd name="T31" fmla="*/ 7 h 92"/>
                <a:gd name="T32" fmla="*/ 3 w 56"/>
                <a:gd name="T33" fmla="*/ 9 h 92"/>
                <a:gd name="T34" fmla="*/ 5 w 56"/>
                <a:gd name="T35" fmla="*/ 10 h 92"/>
                <a:gd name="T36" fmla="*/ 6 w 56"/>
                <a:gd name="T37" fmla="*/ 10 h 92"/>
                <a:gd name="T38" fmla="*/ 6 w 56"/>
                <a:gd name="T39" fmla="*/ 10 h 92"/>
                <a:gd name="T40" fmla="*/ 5 w 56"/>
                <a:gd name="T41" fmla="*/ 8 h 92"/>
                <a:gd name="T42" fmla="*/ 2 w 56"/>
                <a:gd name="T43" fmla="*/ 5 h 92"/>
                <a:gd name="T44" fmla="*/ 1 w 56"/>
                <a:gd name="T45" fmla="*/ 2 h 92"/>
                <a:gd name="T46" fmla="*/ 2 w 56"/>
                <a:gd name="T47" fmla="*/ 1 h 92"/>
                <a:gd name="T48" fmla="*/ 4 w 56"/>
                <a:gd name="T49" fmla="*/ 1 h 92"/>
                <a:gd name="T50" fmla="*/ 4 w 56"/>
                <a:gd name="T51" fmla="*/ 1 h 92"/>
                <a:gd name="T52" fmla="*/ 4 w 56"/>
                <a:gd name="T53" fmla="*/ 1 h 92"/>
                <a:gd name="T54" fmla="*/ 4 w 56"/>
                <a:gd name="T55" fmla="*/ 1 h 92"/>
                <a:gd name="T56" fmla="*/ 4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6" name="Freeform 44">
              <a:extLst>
                <a:ext uri="{FF2B5EF4-FFF2-40B4-BE49-F238E27FC236}">
                  <a16:creationId xmlns:a16="http://schemas.microsoft.com/office/drawing/2014/main" id="{6471F938-E02D-4411-B60B-C3D52D66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Freeform 45">
              <a:extLst>
                <a:ext uri="{FF2B5EF4-FFF2-40B4-BE49-F238E27FC236}">
                  <a16:creationId xmlns:a16="http://schemas.microsoft.com/office/drawing/2014/main" id="{B36D3C42-7D78-4619-82AB-0742238F3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Freeform 46">
              <a:extLst>
                <a:ext uri="{FF2B5EF4-FFF2-40B4-BE49-F238E27FC236}">
                  <a16:creationId xmlns:a16="http://schemas.microsoft.com/office/drawing/2014/main" id="{069898BF-9D0B-4840-BF68-866D39A4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Freeform 47">
              <a:extLst>
                <a:ext uri="{FF2B5EF4-FFF2-40B4-BE49-F238E27FC236}">
                  <a16:creationId xmlns:a16="http://schemas.microsoft.com/office/drawing/2014/main" id="{3FB8F756-2800-4A62-86F4-3B6EC7FC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5 w 62"/>
                <a:gd name="T1" fmla="*/ 1 h 92"/>
                <a:gd name="T2" fmla="*/ 8 w 62"/>
                <a:gd name="T3" fmla="*/ 4 h 92"/>
                <a:gd name="T4" fmla="*/ 10 w 62"/>
                <a:gd name="T5" fmla="*/ 7 h 92"/>
                <a:gd name="T6" fmla="*/ 7 w 62"/>
                <a:gd name="T7" fmla="*/ 6 h 92"/>
                <a:gd name="T8" fmla="*/ 6 w 62"/>
                <a:gd name="T9" fmla="*/ 4 h 92"/>
                <a:gd name="T10" fmla="*/ 5 w 62"/>
                <a:gd name="T11" fmla="*/ 3 h 92"/>
                <a:gd name="T12" fmla="*/ 3 w 62"/>
                <a:gd name="T13" fmla="*/ 3 h 92"/>
                <a:gd name="T14" fmla="*/ 2 w 62"/>
                <a:gd name="T15" fmla="*/ 5 h 92"/>
                <a:gd name="T16" fmla="*/ 3 w 62"/>
                <a:gd name="T17" fmla="*/ 8 h 92"/>
                <a:gd name="T18" fmla="*/ 5 w 62"/>
                <a:gd name="T19" fmla="*/ 10 h 92"/>
                <a:gd name="T20" fmla="*/ 6 w 62"/>
                <a:gd name="T21" fmla="*/ 10 h 92"/>
                <a:gd name="T22" fmla="*/ 7 w 62"/>
                <a:gd name="T23" fmla="*/ 9 h 92"/>
                <a:gd name="T24" fmla="*/ 10 w 62"/>
                <a:gd name="T25" fmla="*/ 10 h 92"/>
                <a:gd name="T26" fmla="*/ 8 w 62"/>
                <a:gd name="T27" fmla="*/ 13 h 92"/>
                <a:gd name="T28" fmla="*/ 5 w 62"/>
                <a:gd name="T29" fmla="*/ 12 h 92"/>
                <a:gd name="T30" fmla="*/ 2 w 62"/>
                <a:gd name="T31" fmla="*/ 9 h 92"/>
                <a:gd name="T32" fmla="*/ 0 w 62"/>
                <a:gd name="T33" fmla="*/ 4 h 92"/>
                <a:gd name="T34" fmla="*/ 2 w 62"/>
                <a:gd name="T35" fmla="*/ 1 h 92"/>
                <a:gd name="T36" fmla="*/ 5 w 62"/>
                <a:gd name="T37" fmla="*/ 1 h 92"/>
                <a:gd name="T38" fmla="*/ 5 w 62"/>
                <a:gd name="T39" fmla="*/ 1 h 92"/>
                <a:gd name="T40" fmla="*/ 5 w 62"/>
                <a:gd name="T41" fmla="*/ 1 h 92"/>
                <a:gd name="T42" fmla="*/ 5 w 62"/>
                <a:gd name="T43" fmla="*/ 1 h 92"/>
                <a:gd name="T44" fmla="*/ 5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Freeform 48">
              <a:extLst>
                <a:ext uri="{FF2B5EF4-FFF2-40B4-BE49-F238E27FC236}">
                  <a16:creationId xmlns:a16="http://schemas.microsoft.com/office/drawing/2014/main" id="{21AF892E-C8BB-47A5-BCB7-DAE292B2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98" name="Line 32">
            <a:extLst>
              <a:ext uri="{FF2B5EF4-FFF2-40B4-BE49-F238E27FC236}">
                <a16:creationId xmlns:a16="http://schemas.microsoft.com/office/drawing/2014/main" id="{D45EBDED-ED2B-49EA-AE95-C66EC68A8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785" y="4022179"/>
            <a:ext cx="1587" cy="3952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0052D5A-FB05-442B-9C16-6CBD0E89F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187" y="1268413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/>
              <a:t>使用集线器对网络拓扑进行拓展</a:t>
            </a:r>
          </a:p>
        </p:txBody>
      </p:sp>
      <p:grpSp>
        <p:nvGrpSpPr>
          <p:cNvPr id="31747" name="Group 5">
            <a:extLst>
              <a:ext uri="{FF2B5EF4-FFF2-40B4-BE49-F238E27FC236}">
                <a16:creationId xmlns:a16="http://schemas.microsoft.com/office/drawing/2014/main" id="{68501867-8A7A-40DF-9B54-45BF6CB5E693}"/>
              </a:ext>
            </a:extLst>
          </p:cNvPr>
          <p:cNvGrpSpPr>
            <a:grpSpLocks/>
          </p:cNvGrpSpPr>
          <p:nvPr/>
        </p:nvGrpSpPr>
        <p:grpSpPr bwMode="auto">
          <a:xfrm>
            <a:off x="341312" y="1196752"/>
            <a:ext cx="8461375" cy="3455988"/>
            <a:chOff x="226" y="731"/>
            <a:chExt cx="5330" cy="2177"/>
          </a:xfrm>
        </p:grpSpPr>
        <p:sp>
          <p:nvSpPr>
            <p:cNvPr id="31749" name="AutoShape 44">
              <a:extLst>
                <a:ext uri="{FF2B5EF4-FFF2-40B4-BE49-F238E27FC236}">
                  <a16:creationId xmlns:a16="http://schemas.microsoft.com/office/drawing/2014/main" id="{9129CC79-A6EB-41FF-A194-36369A91E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731"/>
              <a:ext cx="5330" cy="2177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0" name="Line 0">
              <a:extLst>
                <a:ext uri="{FF2B5EF4-FFF2-40B4-BE49-F238E27FC236}">
                  <a16:creationId xmlns:a16="http://schemas.microsoft.com/office/drawing/2014/main" id="{331F4678-362B-494B-AB0B-FD9731F14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" y="1638"/>
              <a:ext cx="907" cy="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1">
              <a:extLst>
                <a:ext uri="{FF2B5EF4-FFF2-40B4-BE49-F238E27FC236}">
                  <a16:creationId xmlns:a16="http://schemas.microsoft.com/office/drawing/2014/main" id="{F0849F51-1854-43A1-988E-D0974D346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751"/>
              <a:ext cx="0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2">
              <a:extLst>
                <a:ext uri="{FF2B5EF4-FFF2-40B4-BE49-F238E27FC236}">
                  <a16:creationId xmlns:a16="http://schemas.microsoft.com/office/drawing/2014/main" id="{AE64B647-FC73-4C81-B861-8D49AE64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638"/>
              <a:ext cx="817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53" name="Picture 3" descr="computer">
              <a:extLst>
                <a:ext uri="{FF2B5EF4-FFF2-40B4-BE49-F238E27FC236}">
                  <a16:creationId xmlns:a16="http://schemas.microsoft.com/office/drawing/2014/main" id="{3E8B229D-CAE3-4DAF-A524-4D8445687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4" descr="computer">
              <a:extLst>
                <a:ext uri="{FF2B5EF4-FFF2-40B4-BE49-F238E27FC236}">
                  <a16:creationId xmlns:a16="http://schemas.microsoft.com/office/drawing/2014/main" id="{2CF30A3C-1564-4527-AB27-4972C918C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20" descr="computer">
              <a:extLst>
                <a:ext uri="{FF2B5EF4-FFF2-40B4-BE49-F238E27FC236}">
                  <a16:creationId xmlns:a16="http://schemas.microsoft.com/office/drawing/2014/main" id="{03499CF9-CF0C-42B3-8776-3F5C099DC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Line 21">
              <a:extLst>
                <a:ext uri="{FF2B5EF4-FFF2-40B4-BE49-F238E27FC236}">
                  <a16:creationId xmlns:a16="http://schemas.microsoft.com/office/drawing/2014/main" id="{5CEBBC54-C199-4E63-B268-2DE034AD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9" y="1094"/>
              <a:ext cx="386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23">
              <a:extLst>
                <a:ext uri="{FF2B5EF4-FFF2-40B4-BE49-F238E27FC236}">
                  <a16:creationId xmlns:a16="http://schemas.microsoft.com/office/drawing/2014/main" id="{81B793F3-F937-4962-A180-90E650656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026"/>
              <a:ext cx="34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58" name="Picture 25" descr="computer">
              <a:extLst>
                <a:ext uri="{FF2B5EF4-FFF2-40B4-BE49-F238E27FC236}">
                  <a16:creationId xmlns:a16="http://schemas.microsoft.com/office/drawing/2014/main" id="{B7CE4440-005E-4CE3-9751-27DC0E247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" y="1502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Picture 26" descr="computer">
              <a:extLst>
                <a:ext uri="{FF2B5EF4-FFF2-40B4-BE49-F238E27FC236}">
                  <a16:creationId xmlns:a16="http://schemas.microsoft.com/office/drawing/2014/main" id="{0C48FAB6-3398-44B1-9804-9213F6AF0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" y="1502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Text Box 27">
              <a:extLst>
                <a:ext uri="{FF2B5EF4-FFF2-40B4-BE49-F238E27FC236}">
                  <a16:creationId xmlns:a16="http://schemas.microsoft.com/office/drawing/2014/main" id="{FAA8DABA-C4DC-476E-ADBE-2DF5BAD0C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799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冲突域</a:t>
              </a:r>
            </a:p>
          </p:txBody>
        </p:sp>
        <p:sp>
          <p:nvSpPr>
            <p:cNvPr id="31761" name="Text Box 41">
              <a:extLst>
                <a:ext uri="{FF2B5EF4-FFF2-40B4-BE49-F238E27FC236}">
                  <a16:creationId xmlns:a16="http://schemas.microsoft.com/office/drawing/2014/main" id="{499BFA54-64FC-435E-94E0-10566F33E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32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anose="02010609060101010101" pitchFamily="49" charset="-122"/>
                </a:rPr>
                <a:t>Hub</a:t>
              </a:r>
            </a:p>
          </p:txBody>
        </p:sp>
        <p:sp>
          <p:nvSpPr>
            <p:cNvPr id="31762" name="Line 1">
              <a:extLst>
                <a:ext uri="{FF2B5EF4-FFF2-40B4-BE49-F238E27FC236}">
                  <a16:creationId xmlns:a16="http://schemas.microsoft.com/office/drawing/2014/main" id="{A47122CB-8E97-4FE0-8D1E-815554850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" y="1638"/>
              <a:ext cx="907" cy="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2">
              <a:extLst>
                <a:ext uri="{FF2B5EF4-FFF2-40B4-BE49-F238E27FC236}">
                  <a16:creationId xmlns:a16="http://schemas.microsoft.com/office/drawing/2014/main" id="{ED4DB00B-F87E-4A06-A992-ABDC564C4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751"/>
              <a:ext cx="0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3">
              <a:extLst>
                <a:ext uri="{FF2B5EF4-FFF2-40B4-BE49-F238E27FC236}">
                  <a16:creationId xmlns:a16="http://schemas.microsoft.com/office/drawing/2014/main" id="{F7883A9C-6934-4BB4-A8FB-C79AD1859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1638"/>
              <a:ext cx="817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65" name="Picture 4" descr="computer">
              <a:extLst>
                <a:ext uri="{FF2B5EF4-FFF2-40B4-BE49-F238E27FC236}">
                  <a16:creationId xmlns:a16="http://schemas.microsoft.com/office/drawing/2014/main" id="{8FF6475C-CF8A-4397-B4E3-255C79058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6" name="Picture 5" descr="computer">
              <a:extLst>
                <a:ext uri="{FF2B5EF4-FFF2-40B4-BE49-F238E27FC236}">
                  <a16:creationId xmlns:a16="http://schemas.microsoft.com/office/drawing/2014/main" id="{DDADC85C-8677-482E-B3BA-3908605AE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7" name="Picture 21" descr="computer">
              <a:extLst>
                <a:ext uri="{FF2B5EF4-FFF2-40B4-BE49-F238E27FC236}">
                  <a16:creationId xmlns:a16="http://schemas.microsoft.com/office/drawing/2014/main" id="{A3E7EE73-CB69-4C51-BC79-E235714E2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" y="2216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8" name="Text Box 22">
              <a:extLst>
                <a:ext uri="{FF2B5EF4-FFF2-40B4-BE49-F238E27FC236}">
                  <a16:creationId xmlns:a16="http://schemas.microsoft.com/office/drawing/2014/main" id="{F2F2BF92-F360-4B82-9D6C-0A13146CD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132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anose="02010609060101010101" pitchFamily="49" charset="-122"/>
                </a:rPr>
                <a:t>Hub</a:t>
              </a:r>
            </a:p>
          </p:txBody>
        </p:sp>
        <p:sp>
          <p:nvSpPr>
            <p:cNvPr id="31769" name="Line 38">
              <a:extLst>
                <a:ext uri="{FF2B5EF4-FFF2-40B4-BE49-F238E27FC236}">
                  <a16:creationId xmlns:a16="http://schemas.microsoft.com/office/drawing/2014/main" id="{F0CE8F5B-E591-4E56-BB82-B11333334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1003"/>
              <a:ext cx="1429" cy="6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39">
              <a:extLst>
                <a:ext uri="{FF2B5EF4-FFF2-40B4-BE49-F238E27FC236}">
                  <a16:creationId xmlns:a16="http://schemas.microsoft.com/office/drawing/2014/main" id="{F07DC845-B671-4871-B50E-E3A34E9A3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026"/>
              <a:ext cx="1475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1" name="Group 5">
              <a:extLst>
                <a:ext uri="{FF2B5EF4-FFF2-40B4-BE49-F238E27FC236}">
                  <a16:creationId xmlns:a16="http://schemas.microsoft.com/office/drawing/2014/main" id="{F363839B-017D-4CB2-BB84-1C455ECD7A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56" y="1502"/>
              <a:ext cx="458" cy="333"/>
              <a:chOff x="3446" y="445"/>
              <a:chExt cx="576" cy="419"/>
            </a:xfrm>
          </p:grpSpPr>
          <p:sp>
            <p:nvSpPr>
              <p:cNvPr id="31803" name="AutoShape 6">
                <a:extLst>
                  <a:ext uri="{FF2B5EF4-FFF2-40B4-BE49-F238E27FC236}">
                    <a16:creationId xmlns:a16="http://schemas.microsoft.com/office/drawing/2014/main" id="{3870B075-478F-4793-BB85-29355BAD6B6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446" y="445"/>
                <a:ext cx="57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4" name="Freeform 7">
                <a:extLst>
                  <a:ext uri="{FF2B5EF4-FFF2-40B4-BE49-F238E27FC236}">
                    <a16:creationId xmlns:a16="http://schemas.microsoft.com/office/drawing/2014/main" id="{882DF70D-5671-4DF0-B27A-227FB7ED3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612"/>
                <a:ext cx="286" cy="251"/>
              </a:xfrm>
              <a:custGeom>
                <a:avLst/>
                <a:gdLst>
                  <a:gd name="T0" fmla="*/ 286 w 286"/>
                  <a:gd name="T1" fmla="*/ 0 h 251"/>
                  <a:gd name="T2" fmla="*/ 286 w 286"/>
                  <a:gd name="T3" fmla="*/ 85 h 251"/>
                  <a:gd name="T4" fmla="*/ 0 w 286"/>
                  <a:gd name="T5" fmla="*/ 251 h 251"/>
                  <a:gd name="T6" fmla="*/ 0 w 286"/>
                  <a:gd name="T7" fmla="*/ 167 h 251"/>
                  <a:gd name="T8" fmla="*/ 286 w 286"/>
                  <a:gd name="T9" fmla="*/ 0 h 251"/>
                  <a:gd name="T10" fmla="*/ 286 w 286"/>
                  <a:gd name="T11" fmla="*/ 0 h 251"/>
                  <a:gd name="T12" fmla="*/ 286 w 286"/>
                  <a:gd name="T13" fmla="*/ 0 h 251"/>
                  <a:gd name="T14" fmla="*/ 286 w 286"/>
                  <a:gd name="T15" fmla="*/ 0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6"/>
                  <a:gd name="T25" fmla="*/ 0 h 251"/>
                  <a:gd name="T26" fmla="*/ 286 w 286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6" h="251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1"/>
                    </a:lnTo>
                    <a:lnTo>
                      <a:pt x="0" y="16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5" name="Freeform 8">
                <a:extLst>
                  <a:ext uri="{FF2B5EF4-FFF2-40B4-BE49-F238E27FC236}">
                    <a16:creationId xmlns:a16="http://schemas.microsoft.com/office/drawing/2014/main" id="{F667F9D2-6F87-4BB9-BD80-D8AB24D2F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612"/>
                <a:ext cx="289" cy="251"/>
              </a:xfrm>
              <a:custGeom>
                <a:avLst/>
                <a:gdLst>
                  <a:gd name="T0" fmla="*/ 289 w 289"/>
                  <a:gd name="T1" fmla="*/ 167 h 251"/>
                  <a:gd name="T2" fmla="*/ 289 w 289"/>
                  <a:gd name="T3" fmla="*/ 251 h 251"/>
                  <a:gd name="T4" fmla="*/ 0 w 289"/>
                  <a:gd name="T5" fmla="*/ 85 h 251"/>
                  <a:gd name="T6" fmla="*/ 1 w 289"/>
                  <a:gd name="T7" fmla="*/ 0 h 251"/>
                  <a:gd name="T8" fmla="*/ 289 w 289"/>
                  <a:gd name="T9" fmla="*/ 167 h 251"/>
                  <a:gd name="T10" fmla="*/ 289 w 289"/>
                  <a:gd name="T11" fmla="*/ 167 h 251"/>
                  <a:gd name="T12" fmla="*/ 289 w 289"/>
                  <a:gd name="T13" fmla="*/ 167 h 251"/>
                  <a:gd name="T14" fmla="*/ 289 w 289"/>
                  <a:gd name="T15" fmla="*/ 167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9"/>
                  <a:gd name="T25" fmla="*/ 0 h 251"/>
                  <a:gd name="T26" fmla="*/ 289 w 289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9" h="251">
                    <a:moveTo>
                      <a:pt x="289" y="167"/>
                    </a:moveTo>
                    <a:lnTo>
                      <a:pt x="289" y="251"/>
                    </a:lnTo>
                    <a:lnTo>
                      <a:pt x="0" y="85"/>
                    </a:lnTo>
                    <a:lnTo>
                      <a:pt x="1" y="0"/>
                    </a:lnTo>
                    <a:lnTo>
                      <a:pt x="289" y="167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6" name="Freeform 9">
                <a:extLst>
                  <a:ext uri="{FF2B5EF4-FFF2-40B4-BE49-F238E27FC236}">
                    <a16:creationId xmlns:a16="http://schemas.microsoft.com/office/drawing/2014/main" id="{1FD7AF23-FF81-48AB-B721-2DBD37133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" y="445"/>
                <a:ext cx="574" cy="334"/>
              </a:xfrm>
              <a:custGeom>
                <a:avLst/>
                <a:gdLst>
                  <a:gd name="T0" fmla="*/ 574 w 574"/>
                  <a:gd name="T1" fmla="*/ 167 h 334"/>
                  <a:gd name="T2" fmla="*/ 288 w 574"/>
                  <a:gd name="T3" fmla="*/ 334 h 334"/>
                  <a:gd name="T4" fmla="*/ 0 w 574"/>
                  <a:gd name="T5" fmla="*/ 167 h 334"/>
                  <a:gd name="T6" fmla="*/ 286 w 574"/>
                  <a:gd name="T7" fmla="*/ 0 h 334"/>
                  <a:gd name="T8" fmla="*/ 574 w 574"/>
                  <a:gd name="T9" fmla="*/ 167 h 334"/>
                  <a:gd name="T10" fmla="*/ 574 w 574"/>
                  <a:gd name="T11" fmla="*/ 167 h 334"/>
                  <a:gd name="T12" fmla="*/ 574 w 574"/>
                  <a:gd name="T13" fmla="*/ 167 h 334"/>
                  <a:gd name="T14" fmla="*/ 574 w 574"/>
                  <a:gd name="T15" fmla="*/ 167 h 3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4"/>
                  <a:gd name="T25" fmla="*/ 0 h 334"/>
                  <a:gd name="T26" fmla="*/ 574 w 574"/>
                  <a:gd name="T27" fmla="*/ 334 h 3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4" h="334">
                    <a:moveTo>
                      <a:pt x="574" y="167"/>
                    </a:moveTo>
                    <a:lnTo>
                      <a:pt x="288" y="334"/>
                    </a:lnTo>
                    <a:lnTo>
                      <a:pt x="0" y="167"/>
                    </a:lnTo>
                    <a:lnTo>
                      <a:pt x="286" y="0"/>
                    </a:lnTo>
                    <a:lnTo>
                      <a:pt x="574" y="167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7" name="Freeform 10">
                <a:extLst>
                  <a:ext uri="{FF2B5EF4-FFF2-40B4-BE49-F238E27FC236}">
                    <a16:creationId xmlns:a16="http://schemas.microsoft.com/office/drawing/2014/main" id="{427809BF-E430-405B-92E7-A25A6D6E0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74"/>
                <a:ext cx="166" cy="101"/>
              </a:xfrm>
              <a:custGeom>
                <a:avLst/>
                <a:gdLst>
                  <a:gd name="T0" fmla="*/ 17 w 319"/>
                  <a:gd name="T1" fmla="*/ 11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1 h 194"/>
                  <a:gd name="T14" fmla="*/ 28 w 319"/>
                  <a:gd name="T15" fmla="*/ 28 h 194"/>
                  <a:gd name="T16" fmla="*/ 17 w 319"/>
                  <a:gd name="T17" fmla="*/ 27 h 194"/>
                  <a:gd name="T18" fmla="*/ 17 w 319"/>
                  <a:gd name="T19" fmla="*/ 11 h 194"/>
                  <a:gd name="T20" fmla="*/ 17 w 319"/>
                  <a:gd name="T21" fmla="*/ 11 h 194"/>
                  <a:gd name="T22" fmla="*/ 17 w 319"/>
                  <a:gd name="T23" fmla="*/ 1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3"/>
                      <a:pt x="319" y="93"/>
                      <a:pt x="319" y="93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1"/>
                      <a:pt x="199" y="162"/>
                      <a:pt x="199" y="194"/>
                    </a:cubicBezTo>
                    <a:cubicBezTo>
                      <a:pt x="174" y="189"/>
                      <a:pt x="147" y="189"/>
                      <a:pt x="121" y="193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8" name="Freeform 11">
                <a:extLst>
                  <a:ext uri="{FF2B5EF4-FFF2-40B4-BE49-F238E27FC236}">
                    <a16:creationId xmlns:a16="http://schemas.microsoft.com/office/drawing/2014/main" id="{986ADB78-882A-4698-A863-C37B33DA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91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9" name="Freeform 12">
                <a:extLst>
                  <a:ext uri="{FF2B5EF4-FFF2-40B4-BE49-F238E27FC236}">
                    <a16:creationId xmlns:a16="http://schemas.microsoft.com/office/drawing/2014/main" id="{A2D0AF6E-EB0F-4751-B82A-8A83AA045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64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0"/>
                      <a:pt x="8" y="84"/>
                      <a:pt x="0" y="69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2"/>
                      <a:pt x="333" y="92"/>
                      <a:pt x="333" y="92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7"/>
                      <a:pt x="126" y="157"/>
                      <a:pt x="126" y="157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0" name="Freeform 13">
                <a:extLst>
                  <a:ext uri="{FF2B5EF4-FFF2-40B4-BE49-F238E27FC236}">
                    <a16:creationId xmlns:a16="http://schemas.microsoft.com/office/drawing/2014/main" id="{D242EE10-F8E6-4A53-8E95-CBC8F34EF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8"/>
                <a:ext cx="183" cy="96"/>
              </a:xfrm>
              <a:custGeom>
                <a:avLst/>
                <a:gdLst>
                  <a:gd name="T0" fmla="*/ 48 w 352"/>
                  <a:gd name="T1" fmla="*/ 10 h 185"/>
                  <a:gd name="T2" fmla="*/ 49 w 352"/>
                  <a:gd name="T3" fmla="*/ 16 h 185"/>
                  <a:gd name="T4" fmla="*/ 19 w 352"/>
                  <a:gd name="T5" fmla="*/ 16 h 185"/>
                  <a:gd name="T6" fmla="*/ 29 w 352"/>
                  <a:gd name="T7" fmla="*/ 22 h 185"/>
                  <a:gd name="T8" fmla="*/ 22 w 352"/>
                  <a:gd name="T9" fmla="*/ 26 h 185"/>
                  <a:gd name="T10" fmla="*/ 0 w 352"/>
                  <a:gd name="T11" fmla="*/ 13 h 185"/>
                  <a:gd name="T12" fmla="*/ 22 w 352"/>
                  <a:gd name="T13" fmla="*/ 0 h 185"/>
                  <a:gd name="T14" fmla="*/ 29 w 352"/>
                  <a:gd name="T15" fmla="*/ 4 h 185"/>
                  <a:gd name="T16" fmla="*/ 19 w 352"/>
                  <a:gd name="T17" fmla="*/ 10 h 185"/>
                  <a:gd name="T18" fmla="*/ 48 w 352"/>
                  <a:gd name="T19" fmla="*/ 10 h 185"/>
                  <a:gd name="T20" fmla="*/ 48 w 352"/>
                  <a:gd name="T21" fmla="*/ 10 h 185"/>
                  <a:gd name="T22" fmla="*/ 48 w 352"/>
                  <a:gd name="T23" fmla="*/ 1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5"/>
                  <a:gd name="T38" fmla="*/ 352 w 352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5">
                    <a:moveTo>
                      <a:pt x="345" y="70"/>
                    </a:moveTo>
                    <a:cubicBezTo>
                      <a:pt x="339" y="85"/>
                      <a:pt x="342" y="101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5"/>
                      <a:pt x="159" y="185"/>
                      <a:pt x="159" y="18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8"/>
                      <a:pt x="206" y="28"/>
                      <a:pt x="206" y="28"/>
                    </a:cubicBezTo>
                    <a:cubicBezTo>
                      <a:pt x="134" y="70"/>
                      <a:pt x="134" y="70"/>
                      <a:pt x="134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1" name="Freeform 14">
                <a:extLst>
                  <a:ext uri="{FF2B5EF4-FFF2-40B4-BE49-F238E27FC236}">
                    <a16:creationId xmlns:a16="http://schemas.microsoft.com/office/drawing/2014/main" id="{C357657F-C191-4B1C-A4C9-B545FF4DD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9"/>
                <a:ext cx="166" cy="108"/>
              </a:xfrm>
              <a:custGeom>
                <a:avLst/>
                <a:gdLst>
                  <a:gd name="T0" fmla="*/ 38 w 319"/>
                  <a:gd name="T1" fmla="*/ 13 h 206"/>
                  <a:gd name="T2" fmla="*/ 45 w 319"/>
                  <a:gd name="T3" fmla="*/ 16 h 206"/>
                  <a:gd name="T4" fmla="*/ 22 w 319"/>
                  <a:gd name="T5" fmla="*/ 30 h 206"/>
                  <a:gd name="T6" fmla="*/ 0 w 319"/>
                  <a:gd name="T7" fmla="*/ 16 h 206"/>
                  <a:gd name="T8" fmla="*/ 6 w 319"/>
                  <a:gd name="T9" fmla="*/ 13 h 206"/>
                  <a:gd name="T10" fmla="*/ 17 w 319"/>
                  <a:gd name="T11" fmla="*/ 18 h 206"/>
                  <a:gd name="T12" fmla="*/ 17 w 319"/>
                  <a:gd name="T13" fmla="*/ 0 h 206"/>
                  <a:gd name="T14" fmla="*/ 28 w 319"/>
                  <a:gd name="T15" fmla="*/ 1 h 206"/>
                  <a:gd name="T16" fmla="*/ 28 w 319"/>
                  <a:gd name="T17" fmla="*/ 18 h 206"/>
                  <a:gd name="T18" fmla="*/ 38 w 319"/>
                  <a:gd name="T19" fmla="*/ 13 h 206"/>
                  <a:gd name="T20" fmla="*/ 38 w 319"/>
                  <a:gd name="T21" fmla="*/ 13 h 206"/>
                  <a:gd name="T22" fmla="*/ 38 w 319"/>
                  <a:gd name="T23" fmla="*/ 13 h 2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6"/>
                  <a:gd name="T38" fmla="*/ 319 w 319"/>
                  <a:gd name="T39" fmla="*/ 206 h 2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6">
                    <a:moveTo>
                      <a:pt x="271" y="86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6"/>
                      <a:pt x="160" y="206"/>
                      <a:pt x="160" y="206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8"/>
                      <a:pt x="198" y="128"/>
                      <a:pt x="198" y="128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2" name="Freeform 15">
                <a:extLst>
                  <a:ext uri="{FF2B5EF4-FFF2-40B4-BE49-F238E27FC236}">
                    <a16:creationId xmlns:a16="http://schemas.microsoft.com/office/drawing/2014/main" id="{FC17056E-CA83-4B32-9199-825C688F6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68"/>
                <a:ext cx="166" cy="102"/>
              </a:xfrm>
              <a:custGeom>
                <a:avLst/>
                <a:gdLst>
                  <a:gd name="T0" fmla="*/ 17 w 319"/>
                  <a:gd name="T1" fmla="*/ 12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2 h 194"/>
                  <a:gd name="T14" fmla="*/ 28 w 319"/>
                  <a:gd name="T15" fmla="*/ 28 h 194"/>
                  <a:gd name="T16" fmla="*/ 17 w 319"/>
                  <a:gd name="T17" fmla="*/ 28 h 194"/>
                  <a:gd name="T18" fmla="*/ 17 w 319"/>
                  <a:gd name="T19" fmla="*/ 12 h 194"/>
                  <a:gd name="T20" fmla="*/ 17 w 319"/>
                  <a:gd name="T21" fmla="*/ 12 h 194"/>
                  <a:gd name="T22" fmla="*/ 17 w 319"/>
                  <a:gd name="T23" fmla="*/ 12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2"/>
                      <a:pt x="319" y="92"/>
                      <a:pt x="319" y="92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0"/>
                      <a:pt x="199" y="161"/>
                      <a:pt x="199" y="194"/>
                    </a:cubicBezTo>
                    <a:cubicBezTo>
                      <a:pt x="174" y="189"/>
                      <a:pt x="147" y="188"/>
                      <a:pt x="121" y="192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3" name="Freeform 16">
                <a:extLst>
                  <a:ext uri="{FF2B5EF4-FFF2-40B4-BE49-F238E27FC236}">
                    <a16:creationId xmlns:a16="http://schemas.microsoft.com/office/drawing/2014/main" id="{A0448B2A-2089-48B5-8862-21B34AB90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85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4" name="Freeform 17">
                <a:extLst>
                  <a:ext uri="{FF2B5EF4-FFF2-40B4-BE49-F238E27FC236}">
                    <a16:creationId xmlns:a16="http://schemas.microsoft.com/office/drawing/2014/main" id="{A6C64A67-97DE-45F8-9D97-E3901A303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58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1"/>
                      <a:pt x="8" y="85"/>
                      <a:pt x="0" y="70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3"/>
                      <a:pt x="333" y="93"/>
                      <a:pt x="333" y="93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8"/>
                      <a:pt x="126" y="158"/>
                      <a:pt x="126" y="158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5" name="Freeform 18">
                <a:extLst>
                  <a:ext uri="{FF2B5EF4-FFF2-40B4-BE49-F238E27FC236}">
                    <a16:creationId xmlns:a16="http://schemas.microsoft.com/office/drawing/2014/main" id="{3DCF9962-9741-4D8A-98C8-C6422B2CE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3"/>
                <a:ext cx="183" cy="96"/>
              </a:xfrm>
              <a:custGeom>
                <a:avLst/>
                <a:gdLst>
                  <a:gd name="T0" fmla="*/ 48 w 352"/>
                  <a:gd name="T1" fmla="*/ 10 h 184"/>
                  <a:gd name="T2" fmla="*/ 49 w 352"/>
                  <a:gd name="T3" fmla="*/ 16 h 184"/>
                  <a:gd name="T4" fmla="*/ 19 w 352"/>
                  <a:gd name="T5" fmla="*/ 16 h 184"/>
                  <a:gd name="T6" fmla="*/ 29 w 352"/>
                  <a:gd name="T7" fmla="*/ 22 h 184"/>
                  <a:gd name="T8" fmla="*/ 22 w 352"/>
                  <a:gd name="T9" fmla="*/ 26 h 184"/>
                  <a:gd name="T10" fmla="*/ 0 w 352"/>
                  <a:gd name="T11" fmla="*/ 13 h 184"/>
                  <a:gd name="T12" fmla="*/ 22 w 352"/>
                  <a:gd name="T13" fmla="*/ 0 h 184"/>
                  <a:gd name="T14" fmla="*/ 29 w 352"/>
                  <a:gd name="T15" fmla="*/ 4 h 184"/>
                  <a:gd name="T16" fmla="*/ 19 w 352"/>
                  <a:gd name="T17" fmla="*/ 10 h 184"/>
                  <a:gd name="T18" fmla="*/ 48 w 352"/>
                  <a:gd name="T19" fmla="*/ 10 h 184"/>
                  <a:gd name="T20" fmla="*/ 48 w 352"/>
                  <a:gd name="T21" fmla="*/ 10 h 184"/>
                  <a:gd name="T22" fmla="*/ 48 w 352"/>
                  <a:gd name="T23" fmla="*/ 1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4"/>
                  <a:gd name="T38" fmla="*/ 352 w 352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4">
                    <a:moveTo>
                      <a:pt x="345" y="69"/>
                    </a:moveTo>
                    <a:cubicBezTo>
                      <a:pt x="339" y="85"/>
                      <a:pt x="342" y="100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7"/>
                      <a:pt x="206" y="27"/>
                      <a:pt x="206" y="27"/>
                    </a:cubicBezTo>
                    <a:cubicBezTo>
                      <a:pt x="134" y="69"/>
                      <a:pt x="134" y="69"/>
                      <a:pt x="134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6" name="Freeform 19">
                <a:extLst>
                  <a:ext uri="{FF2B5EF4-FFF2-40B4-BE49-F238E27FC236}">
                    <a16:creationId xmlns:a16="http://schemas.microsoft.com/office/drawing/2014/main" id="{EA1E1B62-27A6-4480-A0A7-15057E837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4"/>
                <a:ext cx="166" cy="107"/>
              </a:xfrm>
              <a:custGeom>
                <a:avLst/>
                <a:gdLst>
                  <a:gd name="T0" fmla="*/ 38 w 319"/>
                  <a:gd name="T1" fmla="*/ 12 h 205"/>
                  <a:gd name="T2" fmla="*/ 45 w 319"/>
                  <a:gd name="T3" fmla="*/ 16 h 205"/>
                  <a:gd name="T4" fmla="*/ 22 w 319"/>
                  <a:gd name="T5" fmla="*/ 29 h 205"/>
                  <a:gd name="T6" fmla="*/ 0 w 319"/>
                  <a:gd name="T7" fmla="*/ 16 h 205"/>
                  <a:gd name="T8" fmla="*/ 6 w 319"/>
                  <a:gd name="T9" fmla="*/ 12 h 205"/>
                  <a:gd name="T10" fmla="*/ 17 w 319"/>
                  <a:gd name="T11" fmla="*/ 18 h 205"/>
                  <a:gd name="T12" fmla="*/ 17 w 319"/>
                  <a:gd name="T13" fmla="*/ 0 h 205"/>
                  <a:gd name="T14" fmla="*/ 28 w 319"/>
                  <a:gd name="T15" fmla="*/ 1 h 205"/>
                  <a:gd name="T16" fmla="*/ 28 w 319"/>
                  <a:gd name="T17" fmla="*/ 18 h 205"/>
                  <a:gd name="T18" fmla="*/ 38 w 319"/>
                  <a:gd name="T19" fmla="*/ 12 h 205"/>
                  <a:gd name="T20" fmla="*/ 38 w 319"/>
                  <a:gd name="T21" fmla="*/ 12 h 205"/>
                  <a:gd name="T22" fmla="*/ 38 w 319"/>
                  <a:gd name="T23" fmla="*/ 12 h 2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5"/>
                  <a:gd name="T38" fmla="*/ 319 w 319"/>
                  <a:gd name="T39" fmla="*/ 205 h 20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5">
                    <a:moveTo>
                      <a:pt x="271" y="85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2" name="Group 6">
              <a:extLst>
                <a:ext uri="{FF2B5EF4-FFF2-40B4-BE49-F238E27FC236}">
                  <a16:creationId xmlns:a16="http://schemas.microsoft.com/office/drawing/2014/main" id="{20A0E437-3E09-4C5A-A915-975FA664DC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95" y="1502"/>
              <a:ext cx="458" cy="333"/>
              <a:chOff x="3446" y="445"/>
              <a:chExt cx="576" cy="419"/>
            </a:xfrm>
          </p:grpSpPr>
          <p:sp>
            <p:nvSpPr>
              <p:cNvPr id="31789" name="AutoShape 7">
                <a:extLst>
                  <a:ext uri="{FF2B5EF4-FFF2-40B4-BE49-F238E27FC236}">
                    <a16:creationId xmlns:a16="http://schemas.microsoft.com/office/drawing/2014/main" id="{155BAD88-5A7C-4DFF-852D-ED754ED2432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446" y="445"/>
                <a:ext cx="57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0" name="Freeform 8">
                <a:extLst>
                  <a:ext uri="{FF2B5EF4-FFF2-40B4-BE49-F238E27FC236}">
                    <a16:creationId xmlns:a16="http://schemas.microsoft.com/office/drawing/2014/main" id="{497CA23F-B934-4BC3-9725-5472D9DEC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612"/>
                <a:ext cx="286" cy="251"/>
              </a:xfrm>
              <a:custGeom>
                <a:avLst/>
                <a:gdLst>
                  <a:gd name="T0" fmla="*/ 286 w 286"/>
                  <a:gd name="T1" fmla="*/ 0 h 251"/>
                  <a:gd name="T2" fmla="*/ 286 w 286"/>
                  <a:gd name="T3" fmla="*/ 85 h 251"/>
                  <a:gd name="T4" fmla="*/ 0 w 286"/>
                  <a:gd name="T5" fmla="*/ 251 h 251"/>
                  <a:gd name="T6" fmla="*/ 0 w 286"/>
                  <a:gd name="T7" fmla="*/ 167 h 251"/>
                  <a:gd name="T8" fmla="*/ 286 w 286"/>
                  <a:gd name="T9" fmla="*/ 0 h 251"/>
                  <a:gd name="T10" fmla="*/ 286 w 286"/>
                  <a:gd name="T11" fmla="*/ 0 h 251"/>
                  <a:gd name="T12" fmla="*/ 286 w 286"/>
                  <a:gd name="T13" fmla="*/ 0 h 251"/>
                  <a:gd name="T14" fmla="*/ 286 w 286"/>
                  <a:gd name="T15" fmla="*/ 0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6"/>
                  <a:gd name="T25" fmla="*/ 0 h 251"/>
                  <a:gd name="T26" fmla="*/ 286 w 286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6" h="251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1"/>
                    </a:lnTo>
                    <a:lnTo>
                      <a:pt x="0" y="16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1" name="Freeform 9">
                <a:extLst>
                  <a:ext uri="{FF2B5EF4-FFF2-40B4-BE49-F238E27FC236}">
                    <a16:creationId xmlns:a16="http://schemas.microsoft.com/office/drawing/2014/main" id="{5A76F963-1532-4F07-B71E-6F2CBDB4F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612"/>
                <a:ext cx="289" cy="251"/>
              </a:xfrm>
              <a:custGeom>
                <a:avLst/>
                <a:gdLst>
                  <a:gd name="T0" fmla="*/ 289 w 289"/>
                  <a:gd name="T1" fmla="*/ 167 h 251"/>
                  <a:gd name="T2" fmla="*/ 289 w 289"/>
                  <a:gd name="T3" fmla="*/ 251 h 251"/>
                  <a:gd name="T4" fmla="*/ 0 w 289"/>
                  <a:gd name="T5" fmla="*/ 85 h 251"/>
                  <a:gd name="T6" fmla="*/ 1 w 289"/>
                  <a:gd name="T7" fmla="*/ 0 h 251"/>
                  <a:gd name="T8" fmla="*/ 289 w 289"/>
                  <a:gd name="T9" fmla="*/ 167 h 251"/>
                  <a:gd name="T10" fmla="*/ 289 w 289"/>
                  <a:gd name="T11" fmla="*/ 167 h 251"/>
                  <a:gd name="T12" fmla="*/ 289 w 289"/>
                  <a:gd name="T13" fmla="*/ 167 h 251"/>
                  <a:gd name="T14" fmla="*/ 289 w 289"/>
                  <a:gd name="T15" fmla="*/ 167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9"/>
                  <a:gd name="T25" fmla="*/ 0 h 251"/>
                  <a:gd name="T26" fmla="*/ 289 w 289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9" h="251">
                    <a:moveTo>
                      <a:pt x="289" y="167"/>
                    </a:moveTo>
                    <a:lnTo>
                      <a:pt x="289" y="251"/>
                    </a:lnTo>
                    <a:lnTo>
                      <a:pt x="0" y="85"/>
                    </a:lnTo>
                    <a:lnTo>
                      <a:pt x="1" y="0"/>
                    </a:lnTo>
                    <a:lnTo>
                      <a:pt x="289" y="167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2" name="Freeform 10">
                <a:extLst>
                  <a:ext uri="{FF2B5EF4-FFF2-40B4-BE49-F238E27FC236}">
                    <a16:creationId xmlns:a16="http://schemas.microsoft.com/office/drawing/2014/main" id="{512F5EE4-B369-44C5-9965-8836ADA4B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" y="445"/>
                <a:ext cx="574" cy="334"/>
              </a:xfrm>
              <a:custGeom>
                <a:avLst/>
                <a:gdLst>
                  <a:gd name="T0" fmla="*/ 574 w 574"/>
                  <a:gd name="T1" fmla="*/ 167 h 334"/>
                  <a:gd name="T2" fmla="*/ 288 w 574"/>
                  <a:gd name="T3" fmla="*/ 334 h 334"/>
                  <a:gd name="T4" fmla="*/ 0 w 574"/>
                  <a:gd name="T5" fmla="*/ 167 h 334"/>
                  <a:gd name="T6" fmla="*/ 286 w 574"/>
                  <a:gd name="T7" fmla="*/ 0 h 334"/>
                  <a:gd name="T8" fmla="*/ 574 w 574"/>
                  <a:gd name="T9" fmla="*/ 167 h 334"/>
                  <a:gd name="T10" fmla="*/ 574 w 574"/>
                  <a:gd name="T11" fmla="*/ 167 h 334"/>
                  <a:gd name="T12" fmla="*/ 574 w 574"/>
                  <a:gd name="T13" fmla="*/ 167 h 334"/>
                  <a:gd name="T14" fmla="*/ 574 w 574"/>
                  <a:gd name="T15" fmla="*/ 167 h 3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4"/>
                  <a:gd name="T25" fmla="*/ 0 h 334"/>
                  <a:gd name="T26" fmla="*/ 574 w 574"/>
                  <a:gd name="T27" fmla="*/ 334 h 3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4" h="334">
                    <a:moveTo>
                      <a:pt x="574" y="167"/>
                    </a:moveTo>
                    <a:lnTo>
                      <a:pt x="288" y="334"/>
                    </a:lnTo>
                    <a:lnTo>
                      <a:pt x="0" y="167"/>
                    </a:lnTo>
                    <a:lnTo>
                      <a:pt x="286" y="0"/>
                    </a:lnTo>
                    <a:lnTo>
                      <a:pt x="574" y="167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3" name="Freeform 11">
                <a:extLst>
                  <a:ext uri="{FF2B5EF4-FFF2-40B4-BE49-F238E27FC236}">
                    <a16:creationId xmlns:a16="http://schemas.microsoft.com/office/drawing/2014/main" id="{DBA5770D-29F5-4741-A40C-390615A57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74"/>
                <a:ext cx="166" cy="101"/>
              </a:xfrm>
              <a:custGeom>
                <a:avLst/>
                <a:gdLst>
                  <a:gd name="T0" fmla="*/ 17 w 319"/>
                  <a:gd name="T1" fmla="*/ 11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1 h 194"/>
                  <a:gd name="T14" fmla="*/ 28 w 319"/>
                  <a:gd name="T15" fmla="*/ 28 h 194"/>
                  <a:gd name="T16" fmla="*/ 17 w 319"/>
                  <a:gd name="T17" fmla="*/ 27 h 194"/>
                  <a:gd name="T18" fmla="*/ 17 w 319"/>
                  <a:gd name="T19" fmla="*/ 11 h 194"/>
                  <a:gd name="T20" fmla="*/ 17 w 319"/>
                  <a:gd name="T21" fmla="*/ 11 h 194"/>
                  <a:gd name="T22" fmla="*/ 17 w 319"/>
                  <a:gd name="T23" fmla="*/ 1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3"/>
                      <a:pt x="319" y="93"/>
                      <a:pt x="319" y="93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1"/>
                      <a:pt x="199" y="162"/>
                      <a:pt x="199" y="194"/>
                    </a:cubicBezTo>
                    <a:cubicBezTo>
                      <a:pt x="174" y="189"/>
                      <a:pt x="147" y="189"/>
                      <a:pt x="121" y="193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4" name="Freeform 12">
                <a:extLst>
                  <a:ext uri="{FF2B5EF4-FFF2-40B4-BE49-F238E27FC236}">
                    <a16:creationId xmlns:a16="http://schemas.microsoft.com/office/drawing/2014/main" id="{71FEB136-1732-459B-AE66-37175B3F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91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5" name="Freeform 13">
                <a:extLst>
                  <a:ext uri="{FF2B5EF4-FFF2-40B4-BE49-F238E27FC236}">
                    <a16:creationId xmlns:a16="http://schemas.microsoft.com/office/drawing/2014/main" id="{4A38881E-4FF0-4FEE-A3C8-D6BD00DB9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64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0"/>
                      <a:pt x="8" y="84"/>
                      <a:pt x="0" y="69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2"/>
                      <a:pt x="333" y="92"/>
                      <a:pt x="333" y="92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7"/>
                      <a:pt x="126" y="157"/>
                      <a:pt x="126" y="157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Freeform 14">
                <a:extLst>
                  <a:ext uri="{FF2B5EF4-FFF2-40B4-BE49-F238E27FC236}">
                    <a16:creationId xmlns:a16="http://schemas.microsoft.com/office/drawing/2014/main" id="{7D1A1A3C-3F39-4D5E-BF88-7A616392C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8"/>
                <a:ext cx="183" cy="96"/>
              </a:xfrm>
              <a:custGeom>
                <a:avLst/>
                <a:gdLst>
                  <a:gd name="T0" fmla="*/ 48 w 352"/>
                  <a:gd name="T1" fmla="*/ 10 h 185"/>
                  <a:gd name="T2" fmla="*/ 49 w 352"/>
                  <a:gd name="T3" fmla="*/ 16 h 185"/>
                  <a:gd name="T4" fmla="*/ 19 w 352"/>
                  <a:gd name="T5" fmla="*/ 16 h 185"/>
                  <a:gd name="T6" fmla="*/ 29 w 352"/>
                  <a:gd name="T7" fmla="*/ 22 h 185"/>
                  <a:gd name="T8" fmla="*/ 22 w 352"/>
                  <a:gd name="T9" fmla="*/ 26 h 185"/>
                  <a:gd name="T10" fmla="*/ 0 w 352"/>
                  <a:gd name="T11" fmla="*/ 13 h 185"/>
                  <a:gd name="T12" fmla="*/ 22 w 352"/>
                  <a:gd name="T13" fmla="*/ 0 h 185"/>
                  <a:gd name="T14" fmla="*/ 29 w 352"/>
                  <a:gd name="T15" fmla="*/ 4 h 185"/>
                  <a:gd name="T16" fmla="*/ 19 w 352"/>
                  <a:gd name="T17" fmla="*/ 10 h 185"/>
                  <a:gd name="T18" fmla="*/ 48 w 352"/>
                  <a:gd name="T19" fmla="*/ 10 h 185"/>
                  <a:gd name="T20" fmla="*/ 48 w 352"/>
                  <a:gd name="T21" fmla="*/ 10 h 185"/>
                  <a:gd name="T22" fmla="*/ 48 w 352"/>
                  <a:gd name="T23" fmla="*/ 1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5"/>
                  <a:gd name="T38" fmla="*/ 352 w 352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5">
                    <a:moveTo>
                      <a:pt x="345" y="70"/>
                    </a:moveTo>
                    <a:cubicBezTo>
                      <a:pt x="339" y="85"/>
                      <a:pt x="342" y="101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5"/>
                      <a:pt x="159" y="185"/>
                      <a:pt x="159" y="18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8"/>
                      <a:pt x="206" y="28"/>
                      <a:pt x="206" y="28"/>
                    </a:cubicBezTo>
                    <a:cubicBezTo>
                      <a:pt x="134" y="70"/>
                      <a:pt x="134" y="70"/>
                      <a:pt x="134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7" name="Freeform 15">
                <a:extLst>
                  <a:ext uri="{FF2B5EF4-FFF2-40B4-BE49-F238E27FC236}">
                    <a16:creationId xmlns:a16="http://schemas.microsoft.com/office/drawing/2014/main" id="{2B99A048-0C87-42ED-B47D-1470A197C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9"/>
                <a:ext cx="166" cy="108"/>
              </a:xfrm>
              <a:custGeom>
                <a:avLst/>
                <a:gdLst>
                  <a:gd name="T0" fmla="*/ 38 w 319"/>
                  <a:gd name="T1" fmla="*/ 13 h 206"/>
                  <a:gd name="T2" fmla="*/ 45 w 319"/>
                  <a:gd name="T3" fmla="*/ 16 h 206"/>
                  <a:gd name="T4" fmla="*/ 22 w 319"/>
                  <a:gd name="T5" fmla="*/ 30 h 206"/>
                  <a:gd name="T6" fmla="*/ 0 w 319"/>
                  <a:gd name="T7" fmla="*/ 16 h 206"/>
                  <a:gd name="T8" fmla="*/ 6 w 319"/>
                  <a:gd name="T9" fmla="*/ 13 h 206"/>
                  <a:gd name="T10" fmla="*/ 17 w 319"/>
                  <a:gd name="T11" fmla="*/ 18 h 206"/>
                  <a:gd name="T12" fmla="*/ 17 w 319"/>
                  <a:gd name="T13" fmla="*/ 0 h 206"/>
                  <a:gd name="T14" fmla="*/ 28 w 319"/>
                  <a:gd name="T15" fmla="*/ 1 h 206"/>
                  <a:gd name="T16" fmla="*/ 28 w 319"/>
                  <a:gd name="T17" fmla="*/ 18 h 206"/>
                  <a:gd name="T18" fmla="*/ 38 w 319"/>
                  <a:gd name="T19" fmla="*/ 13 h 206"/>
                  <a:gd name="T20" fmla="*/ 38 w 319"/>
                  <a:gd name="T21" fmla="*/ 13 h 206"/>
                  <a:gd name="T22" fmla="*/ 38 w 319"/>
                  <a:gd name="T23" fmla="*/ 13 h 2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6"/>
                  <a:gd name="T38" fmla="*/ 319 w 319"/>
                  <a:gd name="T39" fmla="*/ 206 h 2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6">
                    <a:moveTo>
                      <a:pt x="271" y="86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6"/>
                      <a:pt x="160" y="206"/>
                      <a:pt x="160" y="206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8"/>
                      <a:pt x="198" y="128"/>
                      <a:pt x="198" y="128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8" name="Freeform 16">
                <a:extLst>
                  <a:ext uri="{FF2B5EF4-FFF2-40B4-BE49-F238E27FC236}">
                    <a16:creationId xmlns:a16="http://schemas.microsoft.com/office/drawing/2014/main" id="{815F3BB2-F5AF-4B45-8D1D-B14FB735C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68"/>
                <a:ext cx="166" cy="102"/>
              </a:xfrm>
              <a:custGeom>
                <a:avLst/>
                <a:gdLst>
                  <a:gd name="T0" fmla="*/ 17 w 319"/>
                  <a:gd name="T1" fmla="*/ 12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2 h 194"/>
                  <a:gd name="T14" fmla="*/ 28 w 319"/>
                  <a:gd name="T15" fmla="*/ 28 h 194"/>
                  <a:gd name="T16" fmla="*/ 17 w 319"/>
                  <a:gd name="T17" fmla="*/ 28 h 194"/>
                  <a:gd name="T18" fmla="*/ 17 w 319"/>
                  <a:gd name="T19" fmla="*/ 12 h 194"/>
                  <a:gd name="T20" fmla="*/ 17 w 319"/>
                  <a:gd name="T21" fmla="*/ 12 h 194"/>
                  <a:gd name="T22" fmla="*/ 17 w 319"/>
                  <a:gd name="T23" fmla="*/ 12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2"/>
                      <a:pt x="319" y="92"/>
                      <a:pt x="319" y="92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0"/>
                      <a:pt x="199" y="161"/>
                      <a:pt x="199" y="194"/>
                    </a:cubicBezTo>
                    <a:cubicBezTo>
                      <a:pt x="174" y="189"/>
                      <a:pt x="147" y="188"/>
                      <a:pt x="121" y="192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9" name="Freeform 17">
                <a:extLst>
                  <a:ext uri="{FF2B5EF4-FFF2-40B4-BE49-F238E27FC236}">
                    <a16:creationId xmlns:a16="http://schemas.microsoft.com/office/drawing/2014/main" id="{2E0AB40F-C1D8-4058-B493-D31E1A22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85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0" name="Freeform 18">
                <a:extLst>
                  <a:ext uri="{FF2B5EF4-FFF2-40B4-BE49-F238E27FC236}">
                    <a16:creationId xmlns:a16="http://schemas.microsoft.com/office/drawing/2014/main" id="{84AD76F2-901F-4C1A-8462-71F5F7F76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58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1"/>
                      <a:pt x="8" y="85"/>
                      <a:pt x="0" y="70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3"/>
                      <a:pt x="333" y="93"/>
                      <a:pt x="333" y="93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8"/>
                      <a:pt x="126" y="158"/>
                      <a:pt x="126" y="158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1" name="Freeform 19">
                <a:extLst>
                  <a:ext uri="{FF2B5EF4-FFF2-40B4-BE49-F238E27FC236}">
                    <a16:creationId xmlns:a16="http://schemas.microsoft.com/office/drawing/2014/main" id="{7BED5656-0845-4480-B282-2308D3881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3"/>
                <a:ext cx="183" cy="96"/>
              </a:xfrm>
              <a:custGeom>
                <a:avLst/>
                <a:gdLst>
                  <a:gd name="T0" fmla="*/ 48 w 352"/>
                  <a:gd name="T1" fmla="*/ 10 h 184"/>
                  <a:gd name="T2" fmla="*/ 49 w 352"/>
                  <a:gd name="T3" fmla="*/ 16 h 184"/>
                  <a:gd name="T4" fmla="*/ 19 w 352"/>
                  <a:gd name="T5" fmla="*/ 16 h 184"/>
                  <a:gd name="T6" fmla="*/ 29 w 352"/>
                  <a:gd name="T7" fmla="*/ 22 h 184"/>
                  <a:gd name="T8" fmla="*/ 22 w 352"/>
                  <a:gd name="T9" fmla="*/ 26 h 184"/>
                  <a:gd name="T10" fmla="*/ 0 w 352"/>
                  <a:gd name="T11" fmla="*/ 13 h 184"/>
                  <a:gd name="T12" fmla="*/ 22 w 352"/>
                  <a:gd name="T13" fmla="*/ 0 h 184"/>
                  <a:gd name="T14" fmla="*/ 29 w 352"/>
                  <a:gd name="T15" fmla="*/ 4 h 184"/>
                  <a:gd name="T16" fmla="*/ 19 w 352"/>
                  <a:gd name="T17" fmla="*/ 10 h 184"/>
                  <a:gd name="T18" fmla="*/ 48 w 352"/>
                  <a:gd name="T19" fmla="*/ 10 h 184"/>
                  <a:gd name="T20" fmla="*/ 48 w 352"/>
                  <a:gd name="T21" fmla="*/ 10 h 184"/>
                  <a:gd name="T22" fmla="*/ 48 w 352"/>
                  <a:gd name="T23" fmla="*/ 1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4"/>
                  <a:gd name="T38" fmla="*/ 352 w 352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4">
                    <a:moveTo>
                      <a:pt x="345" y="69"/>
                    </a:moveTo>
                    <a:cubicBezTo>
                      <a:pt x="339" y="85"/>
                      <a:pt x="342" y="100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7"/>
                      <a:pt x="206" y="27"/>
                      <a:pt x="206" y="27"/>
                    </a:cubicBezTo>
                    <a:cubicBezTo>
                      <a:pt x="134" y="69"/>
                      <a:pt x="134" y="69"/>
                      <a:pt x="134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2" name="Freeform 20">
                <a:extLst>
                  <a:ext uri="{FF2B5EF4-FFF2-40B4-BE49-F238E27FC236}">
                    <a16:creationId xmlns:a16="http://schemas.microsoft.com/office/drawing/2014/main" id="{448008CD-A33B-402E-B314-E890AC0DF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4"/>
                <a:ext cx="166" cy="107"/>
              </a:xfrm>
              <a:custGeom>
                <a:avLst/>
                <a:gdLst>
                  <a:gd name="T0" fmla="*/ 38 w 319"/>
                  <a:gd name="T1" fmla="*/ 12 h 205"/>
                  <a:gd name="T2" fmla="*/ 45 w 319"/>
                  <a:gd name="T3" fmla="*/ 16 h 205"/>
                  <a:gd name="T4" fmla="*/ 22 w 319"/>
                  <a:gd name="T5" fmla="*/ 29 h 205"/>
                  <a:gd name="T6" fmla="*/ 0 w 319"/>
                  <a:gd name="T7" fmla="*/ 16 h 205"/>
                  <a:gd name="T8" fmla="*/ 6 w 319"/>
                  <a:gd name="T9" fmla="*/ 12 h 205"/>
                  <a:gd name="T10" fmla="*/ 17 w 319"/>
                  <a:gd name="T11" fmla="*/ 18 h 205"/>
                  <a:gd name="T12" fmla="*/ 17 w 319"/>
                  <a:gd name="T13" fmla="*/ 0 h 205"/>
                  <a:gd name="T14" fmla="*/ 28 w 319"/>
                  <a:gd name="T15" fmla="*/ 1 h 205"/>
                  <a:gd name="T16" fmla="*/ 28 w 319"/>
                  <a:gd name="T17" fmla="*/ 18 h 205"/>
                  <a:gd name="T18" fmla="*/ 38 w 319"/>
                  <a:gd name="T19" fmla="*/ 12 h 205"/>
                  <a:gd name="T20" fmla="*/ 38 w 319"/>
                  <a:gd name="T21" fmla="*/ 12 h 205"/>
                  <a:gd name="T22" fmla="*/ 38 w 319"/>
                  <a:gd name="T23" fmla="*/ 12 h 2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5"/>
                  <a:gd name="T38" fmla="*/ 319 w 319"/>
                  <a:gd name="T39" fmla="*/ 205 h 20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5">
                    <a:moveTo>
                      <a:pt x="271" y="85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73" name="Group 23">
              <a:extLst>
                <a:ext uri="{FF2B5EF4-FFF2-40B4-BE49-F238E27FC236}">
                  <a16:creationId xmlns:a16="http://schemas.microsoft.com/office/drawing/2014/main" id="{EC60098D-957B-4F4C-81C1-066DA3A82E7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53" y="867"/>
              <a:ext cx="458" cy="333"/>
              <a:chOff x="3446" y="445"/>
              <a:chExt cx="576" cy="419"/>
            </a:xfrm>
          </p:grpSpPr>
          <p:sp>
            <p:nvSpPr>
              <p:cNvPr id="31775" name="AutoShape 24">
                <a:extLst>
                  <a:ext uri="{FF2B5EF4-FFF2-40B4-BE49-F238E27FC236}">
                    <a16:creationId xmlns:a16="http://schemas.microsoft.com/office/drawing/2014/main" id="{4E02A686-CFCC-4F4D-9089-F04466FA4C4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446" y="445"/>
                <a:ext cx="57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6" name="Freeform 25">
                <a:extLst>
                  <a:ext uri="{FF2B5EF4-FFF2-40B4-BE49-F238E27FC236}">
                    <a16:creationId xmlns:a16="http://schemas.microsoft.com/office/drawing/2014/main" id="{D67BEE74-DC79-4C52-9DE1-1BFFF3E6D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612"/>
                <a:ext cx="286" cy="251"/>
              </a:xfrm>
              <a:custGeom>
                <a:avLst/>
                <a:gdLst>
                  <a:gd name="T0" fmla="*/ 286 w 286"/>
                  <a:gd name="T1" fmla="*/ 0 h 251"/>
                  <a:gd name="T2" fmla="*/ 286 w 286"/>
                  <a:gd name="T3" fmla="*/ 85 h 251"/>
                  <a:gd name="T4" fmla="*/ 0 w 286"/>
                  <a:gd name="T5" fmla="*/ 251 h 251"/>
                  <a:gd name="T6" fmla="*/ 0 w 286"/>
                  <a:gd name="T7" fmla="*/ 167 h 251"/>
                  <a:gd name="T8" fmla="*/ 286 w 286"/>
                  <a:gd name="T9" fmla="*/ 0 h 251"/>
                  <a:gd name="T10" fmla="*/ 286 w 286"/>
                  <a:gd name="T11" fmla="*/ 0 h 251"/>
                  <a:gd name="T12" fmla="*/ 286 w 286"/>
                  <a:gd name="T13" fmla="*/ 0 h 251"/>
                  <a:gd name="T14" fmla="*/ 286 w 286"/>
                  <a:gd name="T15" fmla="*/ 0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6"/>
                  <a:gd name="T25" fmla="*/ 0 h 251"/>
                  <a:gd name="T26" fmla="*/ 286 w 286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6" h="251">
                    <a:moveTo>
                      <a:pt x="286" y="0"/>
                    </a:moveTo>
                    <a:lnTo>
                      <a:pt x="286" y="85"/>
                    </a:lnTo>
                    <a:lnTo>
                      <a:pt x="0" y="251"/>
                    </a:lnTo>
                    <a:lnTo>
                      <a:pt x="0" y="167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7" name="Freeform 26">
                <a:extLst>
                  <a:ext uri="{FF2B5EF4-FFF2-40B4-BE49-F238E27FC236}">
                    <a16:creationId xmlns:a16="http://schemas.microsoft.com/office/drawing/2014/main" id="{3848395B-C67E-4270-8933-14049D2EB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" y="612"/>
                <a:ext cx="289" cy="251"/>
              </a:xfrm>
              <a:custGeom>
                <a:avLst/>
                <a:gdLst>
                  <a:gd name="T0" fmla="*/ 289 w 289"/>
                  <a:gd name="T1" fmla="*/ 167 h 251"/>
                  <a:gd name="T2" fmla="*/ 289 w 289"/>
                  <a:gd name="T3" fmla="*/ 251 h 251"/>
                  <a:gd name="T4" fmla="*/ 0 w 289"/>
                  <a:gd name="T5" fmla="*/ 85 h 251"/>
                  <a:gd name="T6" fmla="*/ 1 w 289"/>
                  <a:gd name="T7" fmla="*/ 0 h 251"/>
                  <a:gd name="T8" fmla="*/ 289 w 289"/>
                  <a:gd name="T9" fmla="*/ 167 h 251"/>
                  <a:gd name="T10" fmla="*/ 289 w 289"/>
                  <a:gd name="T11" fmla="*/ 167 h 251"/>
                  <a:gd name="T12" fmla="*/ 289 w 289"/>
                  <a:gd name="T13" fmla="*/ 167 h 251"/>
                  <a:gd name="T14" fmla="*/ 289 w 289"/>
                  <a:gd name="T15" fmla="*/ 167 h 2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9"/>
                  <a:gd name="T25" fmla="*/ 0 h 251"/>
                  <a:gd name="T26" fmla="*/ 289 w 289"/>
                  <a:gd name="T27" fmla="*/ 251 h 2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9" h="251">
                    <a:moveTo>
                      <a:pt x="289" y="167"/>
                    </a:moveTo>
                    <a:lnTo>
                      <a:pt x="289" y="251"/>
                    </a:lnTo>
                    <a:lnTo>
                      <a:pt x="0" y="85"/>
                    </a:lnTo>
                    <a:lnTo>
                      <a:pt x="1" y="0"/>
                    </a:lnTo>
                    <a:lnTo>
                      <a:pt x="289" y="167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8" name="Freeform 27">
                <a:extLst>
                  <a:ext uri="{FF2B5EF4-FFF2-40B4-BE49-F238E27FC236}">
                    <a16:creationId xmlns:a16="http://schemas.microsoft.com/office/drawing/2014/main" id="{962A4752-7EFB-4354-AAB2-735CA74F5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7" y="445"/>
                <a:ext cx="574" cy="334"/>
              </a:xfrm>
              <a:custGeom>
                <a:avLst/>
                <a:gdLst>
                  <a:gd name="T0" fmla="*/ 574 w 574"/>
                  <a:gd name="T1" fmla="*/ 167 h 334"/>
                  <a:gd name="T2" fmla="*/ 288 w 574"/>
                  <a:gd name="T3" fmla="*/ 334 h 334"/>
                  <a:gd name="T4" fmla="*/ 0 w 574"/>
                  <a:gd name="T5" fmla="*/ 167 h 334"/>
                  <a:gd name="T6" fmla="*/ 286 w 574"/>
                  <a:gd name="T7" fmla="*/ 0 h 334"/>
                  <a:gd name="T8" fmla="*/ 574 w 574"/>
                  <a:gd name="T9" fmla="*/ 167 h 334"/>
                  <a:gd name="T10" fmla="*/ 574 w 574"/>
                  <a:gd name="T11" fmla="*/ 167 h 334"/>
                  <a:gd name="T12" fmla="*/ 574 w 574"/>
                  <a:gd name="T13" fmla="*/ 167 h 334"/>
                  <a:gd name="T14" fmla="*/ 574 w 574"/>
                  <a:gd name="T15" fmla="*/ 167 h 3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4"/>
                  <a:gd name="T25" fmla="*/ 0 h 334"/>
                  <a:gd name="T26" fmla="*/ 574 w 574"/>
                  <a:gd name="T27" fmla="*/ 334 h 3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4" h="334">
                    <a:moveTo>
                      <a:pt x="574" y="167"/>
                    </a:moveTo>
                    <a:lnTo>
                      <a:pt x="288" y="334"/>
                    </a:lnTo>
                    <a:lnTo>
                      <a:pt x="0" y="167"/>
                    </a:lnTo>
                    <a:lnTo>
                      <a:pt x="286" y="0"/>
                    </a:lnTo>
                    <a:lnTo>
                      <a:pt x="574" y="167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Freeform 28">
                <a:extLst>
                  <a:ext uri="{FF2B5EF4-FFF2-40B4-BE49-F238E27FC236}">
                    <a16:creationId xmlns:a16="http://schemas.microsoft.com/office/drawing/2014/main" id="{CCDAD8ED-D7C4-4D8A-80E3-688B6EC06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74"/>
                <a:ext cx="166" cy="101"/>
              </a:xfrm>
              <a:custGeom>
                <a:avLst/>
                <a:gdLst>
                  <a:gd name="T0" fmla="*/ 17 w 319"/>
                  <a:gd name="T1" fmla="*/ 11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1 h 194"/>
                  <a:gd name="T14" fmla="*/ 28 w 319"/>
                  <a:gd name="T15" fmla="*/ 28 h 194"/>
                  <a:gd name="T16" fmla="*/ 17 w 319"/>
                  <a:gd name="T17" fmla="*/ 27 h 194"/>
                  <a:gd name="T18" fmla="*/ 17 w 319"/>
                  <a:gd name="T19" fmla="*/ 11 h 194"/>
                  <a:gd name="T20" fmla="*/ 17 w 319"/>
                  <a:gd name="T21" fmla="*/ 11 h 194"/>
                  <a:gd name="T22" fmla="*/ 17 w 319"/>
                  <a:gd name="T23" fmla="*/ 1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3"/>
                      <a:pt x="319" y="93"/>
                      <a:pt x="319" y="93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1"/>
                      <a:pt x="199" y="162"/>
                      <a:pt x="199" y="194"/>
                    </a:cubicBezTo>
                    <a:cubicBezTo>
                      <a:pt x="174" y="189"/>
                      <a:pt x="147" y="189"/>
                      <a:pt x="121" y="193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Freeform 29">
                <a:extLst>
                  <a:ext uri="{FF2B5EF4-FFF2-40B4-BE49-F238E27FC236}">
                    <a16:creationId xmlns:a16="http://schemas.microsoft.com/office/drawing/2014/main" id="{9AF843D0-F399-4175-BC19-697D6C2FC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91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1" name="Freeform 30">
                <a:extLst>
                  <a:ext uri="{FF2B5EF4-FFF2-40B4-BE49-F238E27FC236}">
                    <a16:creationId xmlns:a16="http://schemas.microsoft.com/office/drawing/2014/main" id="{31D42FF3-E6BC-40F9-82D2-AB62E4B1E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64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0"/>
                      <a:pt x="8" y="84"/>
                      <a:pt x="0" y="69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2"/>
                      <a:pt x="333" y="92"/>
                      <a:pt x="333" y="92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7"/>
                      <a:pt x="126" y="157"/>
                      <a:pt x="126" y="157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2" name="Freeform 31">
                <a:extLst>
                  <a:ext uri="{FF2B5EF4-FFF2-40B4-BE49-F238E27FC236}">
                    <a16:creationId xmlns:a16="http://schemas.microsoft.com/office/drawing/2014/main" id="{DAE25EC0-6229-4CE1-B139-677B7DC03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8"/>
                <a:ext cx="183" cy="96"/>
              </a:xfrm>
              <a:custGeom>
                <a:avLst/>
                <a:gdLst>
                  <a:gd name="T0" fmla="*/ 48 w 352"/>
                  <a:gd name="T1" fmla="*/ 10 h 185"/>
                  <a:gd name="T2" fmla="*/ 49 w 352"/>
                  <a:gd name="T3" fmla="*/ 16 h 185"/>
                  <a:gd name="T4" fmla="*/ 19 w 352"/>
                  <a:gd name="T5" fmla="*/ 16 h 185"/>
                  <a:gd name="T6" fmla="*/ 29 w 352"/>
                  <a:gd name="T7" fmla="*/ 22 h 185"/>
                  <a:gd name="T8" fmla="*/ 22 w 352"/>
                  <a:gd name="T9" fmla="*/ 26 h 185"/>
                  <a:gd name="T10" fmla="*/ 0 w 352"/>
                  <a:gd name="T11" fmla="*/ 13 h 185"/>
                  <a:gd name="T12" fmla="*/ 22 w 352"/>
                  <a:gd name="T13" fmla="*/ 0 h 185"/>
                  <a:gd name="T14" fmla="*/ 29 w 352"/>
                  <a:gd name="T15" fmla="*/ 4 h 185"/>
                  <a:gd name="T16" fmla="*/ 19 w 352"/>
                  <a:gd name="T17" fmla="*/ 10 h 185"/>
                  <a:gd name="T18" fmla="*/ 48 w 352"/>
                  <a:gd name="T19" fmla="*/ 10 h 185"/>
                  <a:gd name="T20" fmla="*/ 48 w 352"/>
                  <a:gd name="T21" fmla="*/ 10 h 185"/>
                  <a:gd name="T22" fmla="*/ 48 w 352"/>
                  <a:gd name="T23" fmla="*/ 1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5"/>
                  <a:gd name="T38" fmla="*/ 352 w 352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5">
                    <a:moveTo>
                      <a:pt x="345" y="70"/>
                    </a:moveTo>
                    <a:cubicBezTo>
                      <a:pt x="339" y="85"/>
                      <a:pt x="342" y="101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5"/>
                      <a:pt x="159" y="185"/>
                      <a:pt x="159" y="18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8"/>
                      <a:pt x="206" y="28"/>
                      <a:pt x="206" y="28"/>
                    </a:cubicBezTo>
                    <a:cubicBezTo>
                      <a:pt x="134" y="70"/>
                      <a:pt x="134" y="70"/>
                      <a:pt x="134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ubicBezTo>
                      <a:pt x="345" y="70"/>
                      <a:pt x="345" y="70"/>
                      <a:pt x="345" y="70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3" name="Freeform 32">
                <a:extLst>
                  <a:ext uri="{FF2B5EF4-FFF2-40B4-BE49-F238E27FC236}">
                    <a16:creationId xmlns:a16="http://schemas.microsoft.com/office/drawing/2014/main" id="{56FD46BA-535D-4019-9CE1-CCDBE386B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9"/>
                <a:ext cx="166" cy="108"/>
              </a:xfrm>
              <a:custGeom>
                <a:avLst/>
                <a:gdLst>
                  <a:gd name="T0" fmla="*/ 38 w 319"/>
                  <a:gd name="T1" fmla="*/ 13 h 206"/>
                  <a:gd name="T2" fmla="*/ 45 w 319"/>
                  <a:gd name="T3" fmla="*/ 16 h 206"/>
                  <a:gd name="T4" fmla="*/ 22 w 319"/>
                  <a:gd name="T5" fmla="*/ 30 h 206"/>
                  <a:gd name="T6" fmla="*/ 0 w 319"/>
                  <a:gd name="T7" fmla="*/ 16 h 206"/>
                  <a:gd name="T8" fmla="*/ 6 w 319"/>
                  <a:gd name="T9" fmla="*/ 13 h 206"/>
                  <a:gd name="T10" fmla="*/ 17 w 319"/>
                  <a:gd name="T11" fmla="*/ 18 h 206"/>
                  <a:gd name="T12" fmla="*/ 17 w 319"/>
                  <a:gd name="T13" fmla="*/ 0 h 206"/>
                  <a:gd name="T14" fmla="*/ 28 w 319"/>
                  <a:gd name="T15" fmla="*/ 1 h 206"/>
                  <a:gd name="T16" fmla="*/ 28 w 319"/>
                  <a:gd name="T17" fmla="*/ 18 h 206"/>
                  <a:gd name="T18" fmla="*/ 38 w 319"/>
                  <a:gd name="T19" fmla="*/ 13 h 206"/>
                  <a:gd name="T20" fmla="*/ 38 w 319"/>
                  <a:gd name="T21" fmla="*/ 13 h 206"/>
                  <a:gd name="T22" fmla="*/ 38 w 319"/>
                  <a:gd name="T23" fmla="*/ 13 h 2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6"/>
                  <a:gd name="T38" fmla="*/ 319 w 319"/>
                  <a:gd name="T39" fmla="*/ 206 h 20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6">
                    <a:moveTo>
                      <a:pt x="271" y="86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6"/>
                      <a:pt x="160" y="206"/>
                      <a:pt x="160" y="206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120" y="128"/>
                      <a:pt x="120" y="128"/>
                      <a:pt x="120" y="128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8"/>
                      <a:pt x="198" y="128"/>
                      <a:pt x="198" y="128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ubicBezTo>
                      <a:pt x="271" y="86"/>
                      <a:pt x="271" y="86"/>
                      <a:pt x="271" y="86"/>
                    </a:cubicBez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4" name="Freeform 33">
                <a:extLst>
                  <a:ext uri="{FF2B5EF4-FFF2-40B4-BE49-F238E27FC236}">
                    <a16:creationId xmlns:a16="http://schemas.microsoft.com/office/drawing/2014/main" id="{9AD9DFD8-AE4A-4134-9359-89B5620FE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468"/>
                <a:ext cx="166" cy="102"/>
              </a:xfrm>
              <a:custGeom>
                <a:avLst/>
                <a:gdLst>
                  <a:gd name="T0" fmla="*/ 17 w 319"/>
                  <a:gd name="T1" fmla="*/ 12 h 194"/>
                  <a:gd name="T2" fmla="*/ 7 w 319"/>
                  <a:gd name="T3" fmla="*/ 17 h 194"/>
                  <a:gd name="T4" fmla="*/ 0 w 319"/>
                  <a:gd name="T5" fmla="*/ 13 h 194"/>
                  <a:gd name="T6" fmla="*/ 22 w 319"/>
                  <a:gd name="T7" fmla="*/ 0 h 194"/>
                  <a:gd name="T8" fmla="*/ 45 w 319"/>
                  <a:gd name="T9" fmla="*/ 13 h 194"/>
                  <a:gd name="T10" fmla="*/ 39 w 319"/>
                  <a:gd name="T11" fmla="*/ 17 h 194"/>
                  <a:gd name="T12" fmla="*/ 28 w 319"/>
                  <a:gd name="T13" fmla="*/ 12 h 194"/>
                  <a:gd name="T14" fmla="*/ 28 w 319"/>
                  <a:gd name="T15" fmla="*/ 28 h 194"/>
                  <a:gd name="T16" fmla="*/ 17 w 319"/>
                  <a:gd name="T17" fmla="*/ 28 h 194"/>
                  <a:gd name="T18" fmla="*/ 17 w 319"/>
                  <a:gd name="T19" fmla="*/ 12 h 194"/>
                  <a:gd name="T20" fmla="*/ 17 w 319"/>
                  <a:gd name="T21" fmla="*/ 12 h 194"/>
                  <a:gd name="T22" fmla="*/ 17 w 319"/>
                  <a:gd name="T23" fmla="*/ 12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194"/>
                  <a:gd name="T38" fmla="*/ 319 w 319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194">
                    <a:moveTo>
                      <a:pt x="120" y="78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319" y="92"/>
                      <a:pt x="319" y="92"/>
                      <a:pt x="319" y="92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199" y="78"/>
                      <a:pt x="199" y="78"/>
                      <a:pt x="199" y="78"/>
                    </a:cubicBezTo>
                    <a:cubicBezTo>
                      <a:pt x="199" y="110"/>
                      <a:pt x="199" y="161"/>
                      <a:pt x="199" y="194"/>
                    </a:cubicBezTo>
                    <a:cubicBezTo>
                      <a:pt x="174" y="189"/>
                      <a:pt x="147" y="188"/>
                      <a:pt x="121" y="192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5" name="Freeform 34">
                <a:extLst>
                  <a:ext uri="{FF2B5EF4-FFF2-40B4-BE49-F238E27FC236}">
                    <a16:creationId xmlns:a16="http://schemas.microsoft.com/office/drawing/2014/main" id="{05E8B17A-43EB-4CF6-897A-C341DF4A9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585"/>
                <a:ext cx="76" cy="44"/>
              </a:xfrm>
              <a:custGeom>
                <a:avLst/>
                <a:gdLst>
                  <a:gd name="T0" fmla="*/ 17 w 146"/>
                  <a:gd name="T1" fmla="*/ 2 h 84"/>
                  <a:gd name="T2" fmla="*/ 17 w 146"/>
                  <a:gd name="T3" fmla="*/ 10 h 84"/>
                  <a:gd name="T4" fmla="*/ 4 w 146"/>
                  <a:gd name="T5" fmla="*/ 10 h 84"/>
                  <a:gd name="T6" fmla="*/ 4 w 146"/>
                  <a:gd name="T7" fmla="*/ 2 h 84"/>
                  <a:gd name="T8" fmla="*/ 17 w 146"/>
                  <a:gd name="T9" fmla="*/ 2 h 84"/>
                  <a:gd name="T10" fmla="*/ 17 w 146"/>
                  <a:gd name="T11" fmla="*/ 2 h 84"/>
                  <a:gd name="T12" fmla="*/ 17 w 146"/>
                  <a:gd name="T13" fmla="*/ 2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6"/>
                  <a:gd name="T22" fmla="*/ 0 h 84"/>
                  <a:gd name="T23" fmla="*/ 146 w 146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6" h="84">
                    <a:moveTo>
                      <a:pt x="120" y="15"/>
                    </a:moveTo>
                    <a:cubicBezTo>
                      <a:pt x="146" y="30"/>
                      <a:pt x="146" y="54"/>
                      <a:pt x="120" y="69"/>
                    </a:cubicBezTo>
                    <a:cubicBezTo>
                      <a:pt x="94" y="84"/>
                      <a:pt x="53" y="84"/>
                      <a:pt x="27" y="69"/>
                    </a:cubicBezTo>
                    <a:cubicBezTo>
                      <a:pt x="1" y="54"/>
                      <a:pt x="0" y="30"/>
                      <a:pt x="26" y="15"/>
                    </a:cubicBezTo>
                    <a:cubicBezTo>
                      <a:pt x="52" y="0"/>
                      <a:pt x="94" y="0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ubicBezTo>
                      <a:pt x="120" y="15"/>
                      <a:pt x="120" y="15"/>
                      <a:pt x="12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6" name="Freeform 35">
                <a:extLst>
                  <a:ext uri="{FF2B5EF4-FFF2-40B4-BE49-F238E27FC236}">
                    <a16:creationId xmlns:a16="http://schemas.microsoft.com/office/drawing/2014/main" id="{24470AC3-A466-4EDF-8EB7-947737950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558"/>
                <a:ext cx="173" cy="96"/>
              </a:xfrm>
              <a:custGeom>
                <a:avLst/>
                <a:gdLst>
                  <a:gd name="T0" fmla="*/ 1 w 333"/>
                  <a:gd name="T1" fmla="*/ 16 h 185"/>
                  <a:gd name="T2" fmla="*/ 0 w 333"/>
                  <a:gd name="T3" fmla="*/ 10 h 185"/>
                  <a:gd name="T4" fmla="*/ 28 w 333"/>
                  <a:gd name="T5" fmla="*/ 10 h 185"/>
                  <a:gd name="T6" fmla="*/ 18 w 333"/>
                  <a:gd name="T7" fmla="*/ 4 h 185"/>
                  <a:gd name="T8" fmla="*/ 24 w 333"/>
                  <a:gd name="T9" fmla="*/ 0 h 185"/>
                  <a:gd name="T10" fmla="*/ 47 w 333"/>
                  <a:gd name="T11" fmla="*/ 13 h 185"/>
                  <a:gd name="T12" fmla="*/ 24 w 333"/>
                  <a:gd name="T13" fmla="*/ 26 h 185"/>
                  <a:gd name="T14" fmla="*/ 18 w 333"/>
                  <a:gd name="T15" fmla="*/ 22 h 185"/>
                  <a:gd name="T16" fmla="*/ 28 w 333"/>
                  <a:gd name="T17" fmla="*/ 16 h 185"/>
                  <a:gd name="T18" fmla="*/ 1 w 333"/>
                  <a:gd name="T19" fmla="*/ 16 h 185"/>
                  <a:gd name="T20" fmla="*/ 1 w 333"/>
                  <a:gd name="T21" fmla="*/ 16 h 185"/>
                  <a:gd name="T22" fmla="*/ 1 w 333"/>
                  <a:gd name="T23" fmla="*/ 16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33"/>
                  <a:gd name="T37" fmla="*/ 0 h 185"/>
                  <a:gd name="T38" fmla="*/ 333 w 333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33" h="185">
                    <a:moveTo>
                      <a:pt x="2" y="115"/>
                    </a:moveTo>
                    <a:cubicBezTo>
                      <a:pt x="9" y="101"/>
                      <a:pt x="8" y="85"/>
                      <a:pt x="0" y="70"/>
                    </a:cubicBezTo>
                    <a:cubicBezTo>
                      <a:pt x="199" y="70"/>
                      <a:pt x="199" y="70"/>
                      <a:pt x="199" y="70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333" y="93"/>
                      <a:pt x="333" y="93"/>
                      <a:pt x="333" y="93"/>
                    </a:cubicBezTo>
                    <a:cubicBezTo>
                      <a:pt x="174" y="185"/>
                      <a:pt x="174" y="185"/>
                      <a:pt x="174" y="185"/>
                    </a:cubicBezTo>
                    <a:cubicBezTo>
                      <a:pt x="126" y="158"/>
                      <a:pt x="126" y="158"/>
                      <a:pt x="126" y="158"/>
                    </a:cubicBezTo>
                    <a:cubicBezTo>
                      <a:pt x="199" y="115"/>
                      <a:pt x="199" y="115"/>
                      <a:pt x="199" y="115"/>
                    </a:cubicBezTo>
                    <a:cubicBezTo>
                      <a:pt x="144" y="115"/>
                      <a:pt x="58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2" y="115"/>
                      <a:pt x="2" y="1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7" name="Freeform 36">
                <a:extLst>
                  <a:ext uri="{FF2B5EF4-FFF2-40B4-BE49-F238E27FC236}">
                    <a16:creationId xmlns:a16="http://schemas.microsoft.com/office/drawing/2014/main" id="{EA5F02A6-2E3E-43CA-9B38-96D540623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" y="563"/>
                <a:ext cx="183" cy="96"/>
              </a:xfrm>
              <a:custGeom>
                <a:avLst/>
                <a:gdLst>
                  <a:gd name="T0" fmla="*/ 48 w 352"/>
                  <a:gd name="T1" fmla="*/ 10 h 184"/>
                  <a:gd name="T2" fmla="*/ 49 w 352"/>
                  <a:gd name="T3" fmla="*/ 16 h 184"/>
                  <a:gd name="T4" fmla="*/ 19 w 352"/>
                  <a:gd name="T5" fmla="*/ 16 h 184"/>
                  <a:gd name="T6" fmla="*/ 29 w 352"/>
                  <a:gd name="T7" fmla="*/ 22 h 184"/>
                  <a:gd name="T8" fmla="*/ 22 w 352"/>
                  <a:gd name="T9" fmla="*/ 26 h 184"/>
                  <a:gd name="T10" fmla="*/ 0 w 352"/>
                  <a:gd name="T11" fmla="*/ 13 h 184"/>
                  <a:gd name="T12" fmla="*/ 22 w 352"/>
                  <a:gd name="T13" fmla="*/ 0 h 184"/>
                  <a:gd name="T14" fmla="*/ 29 w 352"/>
                  <a:gd name="T15" fmla="*/ 4 h 184"/>
                  <a:gd name="T16" fmla="*/ 19 w 352"/>
                  <a:gd name="T17" fmla="*/ 10 h 184"/>
                  <a:gd name="T18" fmla="*/ 48 w 352"/>
                  <a:gd name="T19" fmla="*/ 10 h 184"/>
                  <a:gd name="T20" fmla="*/ 48 w 352"/>
                  <a:gd name="T21" fmla="*/ 10 h 184"/>
                  <a:gd name="T22" fmla="*/ 48 w 352"/>
                  <a:gd name="T23" fmla="*/ 1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2"/>
                  <a:gd name="T37" fmla="*/ 0 h 184"/>
                  <a:gd name="T38" fmla="*/ 352 w 352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2" h="184">
                    <a:moveTo>
                      <a:pt x="345" y="69"/>
                    </a:moveTo>
                    <a:cubicBezTo>
                      <a:pt x="339" y="85"/>
                      <a:pt x="342" y="100"/>
                      <a:pt x="352" y="115"/>
                    </a:cubicBezTo>
                    <a:cubicBezTo>
                      <a:pt x="134" y="115"/>
                      <a:pt x="134" y="115"/>
                      <a:pt x="134" y="115"/>
                    </a:cubicBezTo>
                    <a:cubicBezTo>
                      <a:pt x="207" y="157"/>
                      <a:pt x="207" y="157"/>
                      <a:pt x="207" y="157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206" y="27"/>
                      <a:pt x="206" y="27"/>
                      <a:pt x="206" y="27"/>
                    </a:cubicBezTo>
                    <a:cubicBezTo>
                      <a:pt x="134" y="69"/>
                      <a:pt x="134" y="69"/>
                      <a:pt x="134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ubicBezTo>
                      <a:pt x="345" y="69"/>
                      <a:pt x="345" y="69"/>
                      <a:pt x="345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8" name="Freeform 37">
                <a:extLst>
                  <a:ext uri="{FF2B5EF4-FFF2-40B4-BE49-F238E27FC236}">
                    <a16:creationId xmlns:a16="http://schemas.microsoft.com/office/drawing/2014/main" id="{30FC7121-CE3F-4A4F-874E-DD538F482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644"/>
                <a:ext cx="166" cy="107"/>
              </a:xfrm>
              <a:custGeom>
                <a:avLst/>
                <a:gdLst>
                  <a:gd name="T0" fmla="*/ 38 w 319"/>
                  <a:gd name="T1" fmla="*/ 12 h 205"/>
                  <a:gd name="T2" fmla="*/ 45 w 319"/>
                  <a:gd name="T3" fmla="*/ 16 h 205"/>
                  <a:gd name="T4" fmla="*/ 22 w 319"/>
                  <a:gd name="T5" fmla="*/ 29 h 205"/>
                  <a:gd name="T6" fmla="*/ 0 w 319"/>
                  <a:gd name="T7" fmla="*/ 16 h 205"/>
                  <a:gd name="T8" fmla="*/ 6 w 319"/>
                  <a:gd name="T9" fmla="*/ 12 h 205"/>
                  <a:gd name="T10" fmla="*/ 17 w 319"/>
                  <a:gd name="T11" fmla="*/ 18 h 205"/>
                  <a:gd name="T12" fmla="*/ 17 w 319"/>
                  <a:gd name="T13" fmla="*/ 0 h 205"/>
                  <a:gd name="T14" fmla="*/ 28 w 319"/>
                  <a:gd name="T15" fmla="*/ 1 h 205"/>
                  <a:gd name="T16" fmla="*/ 28 w 319"/>
                  <a:gd name="T17" fmla="*/ 18 h 205"/>
                  <a:gd name="T18" fmla="*/ 38 w 319"/>
                  <a:gd name="T19" fmla="*/ 12 h 205"/>
                  <a:gd name="T20" fmla="*/ 38 w 319"/>
                  <a:gd name="T21" fmla="*/ 12 h 205"/>
                  <a:gd name="T22" fmla="*/ 38 w 319"/>
                  <a:gd name="T23" fmla="*/ 12 h 2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9"/>
                  <a:gd name="T37" fmla="*/ 0 h 205"/>
                  <a:gd name="T38" fmla="*/ 319 w 319"/>
                  <a:gd name="T39" fmla="*/ 205 h 20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9" h="205">
                    <a:moveTo>
                      <a:pt x="271" y="85"/>
                    </a:moveTo>
                    <a:cubicBezTo>
                      <a:pt x="319" y="113"/>
                      <a:pt x="319" y="113"/>
                      <a:pt x="319" y="113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44" y="6"/>
                      <a:pt x="172" y="8"/>
                      <a:pt x="198" y="5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ubicBezTo>
                      <a:pt x="271" y="85"/>
                      <a:pt x="271" y="85"/>
                      <a:pt x="271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74" name="Text Box 42">
              <a:extLst>
                <a:ext uri="{FF2B5EF4-FFF2-40B4-BE49-F238E27FC236}">
                  <a16:creationId xmlns:a16="http://schemas.microsoft.com/office/drawing/2014/main" id="{3E432BF1-B6D5-47DA-9C66-DA7BA055D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799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黑体" panose="02010609060101010101" pitchFamily="49" charset="-122"/>
                </a:rPr>
                <a:t>Hub</a:t>
              </a:r>
            </a:p>
          </p:txBody>
        </p:sp>
      </p:grpSp>
      <p:sp>
        <p:nvSpPr>
          <p:cNvPr id="31748" name="Rectangle 43">
            <a:extLst>
              <a:ext uri="{FF2B5EF4-FFF2-40B4-BE49-F238E27FC236}">
                <a16:creationId xmlns:a16="http://schemas.microsoft.com/office/drawing/2014/main" id="{9FB153EB-A4DD-4955-AE24-F6D92E6A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830763"/>
            <a:ext cx="748823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000" b="1">
                <a:ea typeface="华文细黑" panose="02010600040101010101" pitchFamily="2" charset="-122"/>
              </a:rPr>
              <a:t>用集线器可以扩展</a:t>
            </a:r>
            <a:r>
              <a:rPr lang="en-US" altLang="zh-CN" sz="3000" b="1">
                <a:ea typeface="华文细黑" panose="02010600040101010101" pitchFamily="2" charset="-122"/>
              </a:rPr>
              <a:t>10BASE-T</a:t>
            </a:r>
            <a:r>
              <a:rPr lang="zh-CN" altLang="en-US" sz="3000" b="1">
                <a:ea typeface="华文细黑" panose="02010600040101010101" pitchFamily="2" charset="-122"/>
              </a:rPr>
              <a:t>网络范围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000" b="1">
                <a:ea typeface="华文细黑" panose="02010600040101010101" pitchFamily="2" charset="-122"/>
              </a:rPr>
              <a:t>全部线缆段都属于一个冲突域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000" b="1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BEBF038-47AA-4174-94B8-8E712E61D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768" y="982696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用交换机扩展以太网拓扑</a:t>
            </a:r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A156BA50-028E-4BC9-9BF2-C6803C30C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511" y="2889283"/>
            <a:ext cx="1439862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79B50186-0611-407F-B4A2-D962E1C3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886" y="3068670"/>
            <a:ext cx="0" cy="133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E60078EC-674D-4160-BBB7-870AF5ED4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298" y="2889283"/>
            <a:ext cx="1296988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4" name="Picture 6" descr="computer">
            <a:extLst>
              <a:ext uri="{FF2B5EF4-FFF2-40B4-BE49-F238E27FC236}">
                <a16:creationId xmlns:a16="http://schemas.microsoft.com/office/drawing/2014/main" id="{A96D0A38-232C-4F86-AB49-A93C7CD5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11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 descr="computer">
            <a:extLst>
              <a:ext uri="{FF2B5EF4-FFF2-40B4-BE49-F238E27FC236}">
                <a16:creationId xmlns:a16="http://schemas.microsoft.com/office/drawing/2014/main" id="{81CF91CE-1607-44E0-8E6C-A5F47233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23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computer">
            <a:extLst>
              <a:ext uri="{FF2B5EF4-FFF2-40B4-BE49-F238E27FC236}">
                <a16:creationId xmlns:a16="http://schemas.microsoft.com/office/drawing/2014/main" id="{31776E21-4C06-458C-9110-BE55318E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6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Line 9">
            <a:extLst>
              <a:ext uri="{FF2B5EF4-FFF2-40B4-BE49-F238E27FC236}">
                <a16:creationId xmlns:a16="http://schemas.microsoft.com/office/drawing/2014/main" id="{00328B26-996E-40CB-8FFB-E09C37F10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2161" y="2025683"/>
            <a:ext cx="612775" cy="1258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05A921E2-91E4-4CD9-9A83-51BCB9D1F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811" y="1917733"/>
            <a:ext cx="53975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9" name="Picture 11" descr="computer">
            <a:extLst>
              <a:ext uri="{FF2B5EF4-FFF2-40B4-BE49-F238E27FC236}">
                <a16:creationId xmlns:a16="http://schemas.microsoft.com/office/drawing/2014/main" id="{2CB85AA7-5169-46F4-9DBF-0E2D383C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1" y="267338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12" descr="computer">
            <a:extLst>
              <a:ext uri="{FF2B5EF4-FFF2-40B4-BE49-F238E27FC236}">
                <a16:creationId xmlns:a16="http://schemas.microsoft.com/office/drawing/2014/main" id="{EAC9E239-1BD1-40A1-90D9-FF75E148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86" y="267338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Line 13">
            <a:extLst>
              <a:ext uri="{FF2B5EF4-FFF2-40B4-BE49-F238E27FC236}">
                <a16:creationId xmlns:a16="http://schemas.microsoft.com/office/drawing/2014/main" id="{E8DC4DFA-129B-474B-9913-558AB937FD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923" y="2889283"/>
            <a:ext cx="1439863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5FA5D8EF-59C4-475E-A2B9-C071333E1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298" y="3068670"/>
            <a:ext cx="0" cy="133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B386D6C8-CC90-470F-9692-32989444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2711" y="2889283"/>
            <a:ext cx="12969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84" name="Picture 16" descr="computer">
            <a:extLst>
              <a:ext uri="{FF2B5EF4-FFF2-40B4-BE49-F238E27FC236}">
                <a16:creationId xmlns:a16="http://schemas.microsoft.com/office/drawing/2014/main" id="{D5F2AB71-D16D-416A-8D84-7A67ADB8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23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17" descr="computer">
            <a:extLst>
              <a:ext uri="{FF2B5EF4-FFF2-40B4-BE49-F238E27FC236}">
                <a16:creationId xmlns:a16="http://schemas.microsoft.com/office/drawing/2014/main" id="{B698A2EA-EF9D-4A63-B381-F8EC8C48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36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18" descr="computer">
            <a:extLst>
              <a:ext uri="{FF2B5EF4-FFF2-40B4-BE49-F238E27FC236}">
                <a16:creationId xmlns:a16="http://schemas.microsoft.com/office/drawing/2014/main" id="{10B00B2D-D3CD-4035-8AD2-27E4F3C8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48" y="380685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Text Box 19">
            <a:extLst>
              <a:ext uri="{FF2B5EF4-FFF2-40B4-BE49-F238E27FC236}">
                <a16:creationId xmlns:a16="http://schemas.microsoft.com/office/drawing/2014/main" id="{7DB5AF8B-E167-496F-AFB7-9786CF28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086" y="234953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Switch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18C85543-197D-4B79-AEDB-C8AA5BC86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1323" y="1881220"/>
            <a:ext cx="2268538" cy="969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28D578F2-21BE-4226-A4B2-DDDBF58BE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811" y="1917733"/>
            <a:ext cx="23415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8DB23A63-ECC6-416D-8925-C7E56814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861" y="1484345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Switch</a:t>
            </a:r>
          </a:p>
        </p:txBody>
      </p:sp>
      <p:grpSp>
        <p:nvGrpSpPr>
          <p:cNvPr id="32791" name="Group 23">
            <a:extLst>
              <a:ext uri="{FF2B5EF4-FFF2-40B4-BE49-F238E27FC236}">
                <a16:creationId xmlns:a16="http://schemas.microsoft.com/office/drawing/2014/main" id="{A01F713F-AD18-4775-B563-B70488FADE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3936" y="2654333"/>
            <a:ext cx="720725" cy="522287"/>
            <a:chOff x="470" y="447"/>
            <a:chExt cx="576" cy="417"/>
          </a:xfrm>
        </p:grpSpPr>
        <p:sp>
          <p:nvSpPr>
            <p:cNvPr id="32822" name="AutoShape 24">
              <a:extLst>
                <a:ext uri="{FF2B5EF4-FFF2-40B4-BE49-F238E27FC236}">
                  <a16:creationId xmlns:a16="http://schemas.microsoft.com/office/drawing/2014/main" id="{99C82CE4-CFE0-4DBB-AB98-A3FE8EE7BD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Freeform 25">
              <a:extLst>
                <a:ext uri="{FF2B5EF4-FFF2-40B4-BE49-F238E27FC236}">
                  <a16:creationId xmlns:a16="http://schemas.microsoft.com/office/drawing/2014/main" id="{CA29D22E-A4B0-43E4-A4C2-C7A682664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Freeform 26">
              <a:extLst>
                <a:ext uri="{FF2B5EF4-FFF2-40B4-BE49-F238E27FC236}">
                  <a16:creationId xmlns:a16="http://schemas.microsoft.com/office/drawing/2014/main" id="{998420D9-C938-4A36-8FD5-301DD7FC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Freeform 27">
              <a:extLst>
                <a:ext uri="{FF2B5EF4-FFF2-40B4-BE49-F238E27FC236}">
                  <a16:creationId xmlns:a16="http://schemas.microsoft.com/office/drawing/2014/main" id="{7BBECD55-932F-4FAF-A1FC-FC4AD8A6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Freeform 28">
              <a:extLst>
                <a:ext uri="{FF2B5EF4-FFF2-40B4-BE49-F238E27FC236}">
                  <a16:creationId xmlns:a16="http://schemas.microsoft.com/office/drawing/2014/main" id="{52AE7979-DA28-4669-AD5E-A5B61A7552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72 w 785"/>
                <a:gd name="T1" fmla="*/ 52 h 457"/>
                <a:gd name="T2" fmla="*/ 78 w 785"/>
                <a:gd name="T3" fmla="*/ 55 h 457"/>
                <a:gd name="T4" fmla="*/ 58 w 785"/>
                <a:gd name="T5" fmla="*/ 67 h 457"/>
                <a:gd name="T6" fmla="*/ 38 w 785"/>
                <a:gd name="T7" fmla="*/ 55 h 457"/>
                <a:gd name="T8" fmla="*/ 44 w 785"/>
                <a:gd name="T9" fmla="*/ 52 h 457"/>
                <a:gd name="T10" fmla="*/ 53 w 785"/>
                <a:gd name="T11" fmla="*/ 57 h 457"/>
                <a:gd name="T12" fmla="*/ 53 w 785"/>
                <a:gd name="T13" fmla="*/ 46 h 457"/>
                <a:gd name="T14" fmla="*/ 43 w 785"/>
                <a:gd name="T15" fmla="*/ 43 h 457"/>
                <a:gd name="T16" fmla="*/ 37 w 785"/>
                <a:gd name="T17" fmla="*/ 36 h 457"/>
                <a:gd name="T18" fmla="*/ 17 w 785"/>
                <a:gd name="T19" fmla="*/ 36 h 457"/>
                <a:gd name="T20" fmla="*/ 26 w 785"/>
                <a:gd name="T21" fmla="*/ 42 h 457"/>
                <a:gd name="T22" fmla="*/ 20 w 785"/>
                <a:gd name="T23" fmla="*/ 45 h 457"/>
                <a:gd name="T24" fmla="*/ 0 w 785"/>
                <a:gd name="T25" fmla="*/ 34 h 457"/>
                <a:gd name="T26" fmla="*/ 20 w 785"/>
                <a:gd name="T27" fmla="*/ 23 h 457"/>
                <a:gd name="T28" fmla="*/ 26 w 785"/>
                <a:gd name="T29" fmla="*/ 26 h 457"/>
                <a:gd name="T30" fmla="*/ 17 w 785"/>
                <a:gd name="T31" fmla="*/ 31 h 457"/>
                <a:gd name="T32" fmla="*/ 36 w 785"/>
                <a:gd name="T33" fmla="*/ 31 h 457"/>
                <a:gd name="T34" fmla="*/ 43 w 785"/>
                <a:gd name="T35" fmla="*/ 24 h 457"/>
                <a:gd name="T36" fmla="*/ 55 w 785"/>
                <a:gd name="T37" fmla="*/ 21 h 457"/>
                <a:gd name="T38" fmla="*/ 55 w 785"/>
                <a:gd name="T39" fmla="*/ 9 h 457"/>
                <a:gd name="T40" fmla="*/ 46 w 785"/>
                <a:gd name="T41" fmla="*/ 15 h 457"/>
                <a:gd name="T42" fmla="*/ 40 w 785"/>
                <a:gd name="T43" fmla="*/ 12 h 457"/>
                <a:gd name="T44" fmla="*/ 60 w 785"/>
                <a:gd name="T45" fmla="*/ 0 h 457"/>
                <a:gd name="T46" fmla="*/ 80 w 785"/>
                <a:gd name="T47" fmla="*/ 12 h 457"/>
                <a:gd name="T48" fmla="*/ 74 w 785"/>
                <a:gd name="T49" fmla="*/ 15 h 457"/>
                <a:gd name="T50" fmla="*/ 65 w 785"/>
                <a:gd name="T51" fmla="*/ 9 h 457"/>
                <a:gd name="T52" fmla="*/ 65 w 785"/>
                <a:gd name="T53" fmla="*/ 21 h 457"/>
                <a:gd name="T54" fmla="*/ 75 w 785"/>
                <a:gd name="T55" fmla="*/ 24 h 457"/>
                <a:gd name="T56" fmla="*/ 81 w 785"/>
                <a:gd name="T57" fmla="*/ 30 h 457"/>
                <a:gd name="T58" fmla="*/ 100 w 785"/>
                <a:gd name="T59" fmla="*/ 30 h 457"/>
                <a:gd name="T60" fmla="*/ 91 w 785"/>
                <a:gd name="T61" fmla="*/ 25 h 457"/>
                <a:gd name="T62" fmla="*/ 96 w 785"/>
                <a:gd name="T63" fmla="*/ 21 h 457"/>
                <a:gd name="T64" fmla="*/ 117 w 785"/>
                <a:gd name="T65" fmla="*/ 33 h 457"/>
                <a:gd name="T66" fmla="*/ 97 w 785"/>
                <a:gd name="T67" fmla="*/ 44 h 457"/>
                <a:gd name="T68" fmla="*/ 91 w 785"/>
                <a:gd name="T69" fmla="*/ 41 h 457"/>
                <a:gd name="T70" fmla="*/ 100 w 785"/>
                <a:gd name="T71" fmla="*/ 36 h 457"/>
                <a:gd name="T72" fmla="*/ 81 w 785"/>
                <a:gd name="T73" fmla="*/ 36 h 457"/>
                <a:gd name="T74" fmla="*/ 75 w 785"/>
                <a:gd name="T75" fmla="*/ 43 h 457"/>
                <a:gd name="T76" fmla="*/ 63 w 785"/>
                <a:gd name="T77" fmla="*/ 46 h 457"/>
                <a:gd name="T78" fmla="*/ 63 w 785"/>
                <a:gd name="T79" fmla="*/ 57 h 457"/>
                <a:gd name="T80" fmla="*/ 72 w 785"/>
                <a:gd name="T81" fmla="*/ 52 h 457"/>
                <a:gd name="T82" fmla="*/ 72 w 785"/>
                <a:gd name="T83" fmla="*/ 52 h 457"/>
                <a:gd name="T84" fmla="*/ 72 w 785"/>
                <a:gd name="T85" fmla="*/ 52 h 457"/>
                <a:gd name="T86" fmla="*/ 50 w 785"/>
                <a:gd name="T87" fmla="*/ 38 h 457"/>
                <a:gd name="T88" fmla="*/ 67 w 785"/>
                <a:gd name="T89" fmla="*/ 38 h 457"/>
                <a:gd name="T90" fmla="*/ 67 w 785"/>
                <a:gd name="T91" fmla="*/ 28 h 457"/>
                <a:gd name="T92" fmla="*/ 50 w 785"/>
                <a:gd name="T93" fmla="*/ 28 h 457"/>
                <a:gd name="T94" fmla="*/ 50 w 785"/>
                <a:gd name="T95" fmla="*/ 38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Freeform 29">
              <a:extLst>
                <a:ext uri="{FF2B5EF4-FFF2-40B4-BE49-F238E27FC236}">
                  <a16:creationId xmlns:a16="http://schemas.microsoft.com/office/drawing/2014/main" id="{E0078235-79B6-4CA2-8DAC-125A3223A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72 w 785"/>
                <a:gd name="T1" fmla="*/ 52 h 456"/>
                <a:gd name="T2" fmla="*/ 78 w 785"/>
                <a:gd name="T3" fmla="*/ 56 h 456"/>
                <a:gd name="T4" fmla="*/ 58 w 785"/>
                <a:gd name="T5" fmla="*/ 67 h 456"/>
                <a:gd name="T6" fmla="*/ 38 w 785"/>
                <a:gd name="T7" fmla="*/ 56 h 456"/>
                <a:gd name="T8" fmla="*/ 44 w 785"/>
                <a:gd name="T9" fmla="*/ 52 h 456"/>
                <a:gd name="T10" fmla="*/ 53 w 785"/>
                <a:gd name="T11" fmla="*/ 58 h 456"/>
                <a:gd name="T12" fmla="*/ 53 w 785"/>
                <a:gd name="T13" fmla="*/ 46 h 456"/>
                <a:gd name="T14" fmla="*/ 43 w 785"/>
                <a:gd name="T15" fmla="*/ 43 h 456"/>
                <a:gd name="T16" fmla="*/ 37 w 785"/>
                <a:gd name="T17" fmla="*/ 37 h 456"/>
                <a:gd name="T18" fmla="*/ 17 w 785"/>
                <a:gd name="T19" fmla="*/ 37 h 456"/>
                <a:gd name="T20" fmla="*/ 26 w 785"/>
                <a:gd name="T21" fmla="*/ 42 h 456"/>
                <a:gd name="T22" fmla="*/ 20 w 785"/>
                <a:gd name="T23" fmla="*/ 45 h 456"/>
                <a:gd name="T24" fmla="*/ 0 w 785"/>
                <a:gd name="T25" fmla="*/ 34 h 456"/>
                <a:gd name="T26" fmla="*/ 20 w 785"/>
                <a:gd name="T27" fmla="*/ 22 h 456"/>
                <a:gd name="T28" fmla="*/ 26 w 785"/>
                <a:gd name="T29" fmla="*/ 26 h 456"/>
                <a:gd name="T30" fmla="*/ 17 w 785"/>
                <a:gd name="T31" fmla="*/ 31 h 456"/>
                <a:gd name="T32" fmla="*/ 36 w 785"/>
                <a:gd name="T33" fmla="*/ 31 h 456"/>
                <a:gd name="T34" fmla="*/ 43 w 785"/>
                <a:gd name="T35" fmla="*/ 24 h 456"/>
                <a:gd name="T36" fmla="*/ 55 w 785"/>
                <a:gd name="T37" fmla="*/ 21 h 456"/>
                <a:gd name="T38" fmla="*/ 55 w 785"/>
                <a:gd name="T39" fmla="*/ 10 h 456"/>
                <a:gd name="T40" fmla="*/ 46 w 785"/>
                <a:gd name="T41" fmla="*/ 15 h 456"/>
                <a:gd name="T42" fmla="*/ 40 w 785"/>
                <a:gd name="T43" fmla="*/ 12 h 456"/>
                <a:gd name="T44" fmla="*/ 60 w 785"/>
                <a:gd name="T45" fmla="*/ 0 h 456"/>
                <a:gd name="T46" fmla="*/ 80 w 785"/>
                <a:gd name="T47" fmla="*/ 12 h 456"/>
                <a:gd name="T48" fmla="*/ 74 w 785"/>
                <a:gd name="T49" fmla="*/ 15 h 456"/>
                <a:gd name="T50" fmla="*/ 65 w 785"/>
                <a:gd name="T51" fmla="*/ 10 h 456"/>
                <a:gd name="T52" fmla="*/ 65 w 785"/>
                <a:gd name="T53" fmla="*/ 21 h 456"/>
                <a:gd name="T54" fmla="*/ 75 w 785"/>
                <a:gd name="T55" fmla="*/ 24 h 456"/>
                <a:gd name="T56" fmla="*/ 81 w 785"/>
                <a:gd name="T57" fmla="*/ 30 h 456"/>
                <a:gd name="T58" fmla="*/ 100 w 785"/>
                <a:gd name="T59" fmla="*/ 30 h 456"/>
                <a:gd name="T60" fmla="*/ 91 w 785"/>
                <a:gd name="T61" fmla="*/ 25 h 456"/>
                <a:gd name="T62" fmla="*/ 96 w 785"/>
                <a:gd name="T63" fmla="*/ 22 h 456"/>
                <a:gd name="T64" fmla="*/ 117 w 785"/>
                <a:gd name="T65" fmla="*/ 33 h 456"/>
                <a:gd name="T66" fmla="*/ 97 w 785"/>
                <a:gd name="T67" fmla="*/ 44 h 456"/>
                <a:gd name="T68" fmla="*/ 91 w 785"/>
                <a:gd name="T69" fmla="*/ 41 h 456"/>
                <a:gd name="T70" fmla="*/ 100 w 785"/>
                <a:gd name="T71" fmla="*/ 36 h 456"/>
                <a:gd name="T72" fmla="*/ 81 w 785"/>
                <a:gd name="T73" fmla="*/ 36 h 456"/>
                <a:gd name="T74" fmla="*/ 75 w 785"/>
                <a:gd name="T75" fmla="*/ 43 h 456"/>
                <a:gd name="T76" fmla="*/ 63 w 785"/>
                <a:gd name="T77" fmla="*/ 47 h 456"/>
                <a:gd name="T78" fmla="*/ 63 w 785"/>
                <a:gd name="T79" fmla="*/ 58 h 456"/>
                <a:gd name="T80" fmla="*/ 72 w 785"/>
                <a:gd name="T81" fmla="*/ 52 h 456"/>
                <a:gd name="T82" fmla="*/ 72 w 785"/>
                <a:gd name="T83" fmla="*/ 52 h 456"/>
                <a:gd name="T84" fmla="*/ 72 w 785"/>
                <a:gd name="T85" fmla="*/ 52 h 456"/>
                <a:gd name="T86" fmla="*/ 50 w 785"/>
                <a:gd name="T87" fmla="*/ 38 h 456"/>
                <a:gd name="T88" fmla="*/ 67 w 785"/>
                <a:gd name="T89" fmla="*/ 38 h 456"/>
                <a:gd name="T90" fmla="*/ 67 w 785"/>
                <a:gd name="T91" fmla="*/ 29 h 456"/>
                <a:gd name="T92" fmla="*/ 50 w 785"/>
                <a:gd name="T93" fmla="*/ 29 h 456"/>
                <a:gd name="T94" fmla="*/ 50 w 785"/>
                <a:gd name="T95" fmla="*/ 38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Freeform 30">
              <a:extLst>
                <a:ext uri="{FF2B5EF4-FFF2-40B4-BE49-F238E27FC236}">
                  <a16:creationId xmlns:a16="http://schemas.microsoft.com/office/drawing/2014/main" id="{6B8DA8B2-EFEF-4089-85B8-33B855D9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4 w 56"/>
                <a:gd name="T1" fmla="*/ 1 h 92"/>
                <a:gd name="T2" fmla="*/ 7 w 56"/>
                <a:gd name="T3" fmla="*/ 3 h 92"/>
                <a:gd name="T4" fmla="*/ 9 w 56"/>
                <a:gd name="T5" fmla="*/ 6 h 92"/>
                <a:gd name="T6" fmla="*/ 6 w 56"/>
                <a:gd name="T7" fmla="*/ 5 h 92"/>
                <a:gd name="T8" fmla="*/ 4 w 56"/>
                <a:gd name="T9" fmla="*/ 3 h 92"/>
                <a:gd name="T10" fmla="*/ 3 w 56"/>
                <a:gd name="T11" fmla="*/ 2 h 92"/>
                <a:gd name="T12" fmla="*/ 3 w 56"/>
                <a:gd name="T13" fmla="*/ 3 h 92"/>
                <a:gd name="T14" fmla="*/ 3 w 56"/>
                <a:gd name="T15" fmla="*/ 4 h 92"/>
                <a:gd name="T16" fmla="*/ 5 w 56"/>
                <a:gd name="T17" fmla="*/ 6 h 92"/>
                <a:gd name="T18" fmla="*/ 8 w 56"/>
                <a:gd name="T19" fmla="*/ 8 h 92"/>
                <a:gd name="T20" fmla="*/ 9 w 56"/>
                <a:gd name="T21" fmla="*/ 11 h 92"/>
                <a:gd name="T22" fmla="*/ 8 w 56"/>
                <a:gd name="T23" fmla="*/ 13 h 92"/>
                <a:gd name="T24" fmla="*/ 4 w 56"/>
                <a:gd name="T25" fmla="*/ 12 h 92"/>
                <a:gd name="T26" fmla="*/ 2 w 56"/>
                <a:gd name="T27" fmla="*/ 9 h 92"/>
                <a:gd name="T28" fmla="*/ 0 w 56"/>
                <a:gd name="T29" fmla="*/ 6 h 92"/>
                <a:gd name="T30" fmla="*/ 2 w 56"/>
                <a:gd name="T31" fmla="*/ 7 h 92"/>
                <a:gd name="T32" fmla="*/ 3 w 56"/>
                <a:gd name="T33" fmla="*/ 9 h 92"/>
                <a:gd name="T34" fmla="*/ 5 w 56"/>
                <a:gd name="T35" fmla="*/ 10 h 92"/>
                <a:gd name="T36" fmla="*/ 6 w 56"/>
                <a:gd name="T37" fmla="*/ 10 h 92"/>
                <a:gd name="T38" fmla="*/ 6 w 56"/>
                <a:gd name="T39" fmla="*/ 10 h 92"/>
                <a:gd name="T40" fmla="*/ 5 w 56"/>
                <a:gd name="T41" fmla="*/ 8 h 92"/>
                <a:gd name="T42" fmla="*/ 2 w 56"/>
                <a:gd name="T43" fmla="*/ 5 h 92"/>
                <a:gd name="T44" fmla="*/ 1 w 56"/>
                <a:gd name="T45" fmla="*/ 2 h 92"/>
                <a:gd name="T46" fmla="*/ 2 w 56"/>
                <a:gd name="T47" fmla="*/ 1 h 92"/>
                <a:gd name="T48" fmla="*/ 4 w 56"/>
                <a:gd name="T49" fmla="*/ 1 h 92"/>
                <a:gd name="T50" fmla="*/ 4 w 56"/>
                <a:gd name="T51" fmla="*/ 1 h 92"/>
                <a:gd name="T52" fmla="*/ 4 w 56"/>
                <a:gd name="T53" fmla="*/ 1 h 92"/>
                <a:gd name="T54" fmla="*/ 4 w 56"/>
                <a:gd name="T55" fmla="*/ 1 h 92"/>
                <a:gd name="T56" fmla="*/ 4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Freeform 31">
              <a:extLst>
                <a:ext uri="{FF2B5EF4-FFF2-40B4-BE49-F238E27FC236}">
                  <a16:creationId xmlns:a16="http://schemas.microsoft.com/office/drawing/2014/main" id="{398B2A75-5E54-422F-B8BF-72C876787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Freeform 32">
              <a:extLst>
                <a:ext uri="{FF2B5EF4-FFF2-40B4-BE49-F238E27FC236}">
                  <a16:creationId xmlns:a16="http://schemas.microsoft.com/office/drawing/2014/main" id="{96FF4F27-2934-467B-BABA-04ED456B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Freeform 33">
              <a:extLst>
                <a:ext uri="{FF2B5EF4-FFF2-40B4-BE49-F238E27FC236}">
                  <a16:creationId xmlns:a16="http://schemas.microsoft.com/office/drawing/2014/main" id="{FDB85A3C-B4A3-4572-83E4-35F1961FE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Freeform 34">
              <a:extLst>
                <a:ext uri="{FF2B5EF4-FFF2-40B4-BE49-F238E27FC236}">
                  <a16:creationId xmlns:a16="http://schemas.microsoft.com/office/drawing/2014/main" id="{DD651FED-18B5-4860-9F76-A3409D2A9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5 w 62"/>
                <a:gd name="T1" fmla="*/ 1 h 92"/>
                <a:gd name="T2" fmla="*/ 8 w 62"/>
                <a:gd name="T3" fmla="*/ 4 h 92"/>
                <a:gd name="T4" fmla="*/ 10 w 62"/>
                <a:gd name="T5" fmla="*/ 7 h 92"/>
                <a:gd name="T6" fmla="*/ 7 w 62"/>
                <a:gd name="T7" fmla="*/ 6 h 92"/>
                <a:gd name="T8" fmla="*/ 6 w 62"/>
                <a:gd name="T9" fmla="*/ 4 h 92"/>
                <a:gd name="T10" fmla="*/ 5 w 62"/>
                <a:gd name="T11" fmla="*/ 3 h 92"/>
                <a:gd name="T12" fmla="*/ 3 w 62"/>
                <a:gd name="T13" fmla="*/ 3 h 92"/>
                <a:gd name="T14" fmla="*/ 2 w 62"/>
                <a:gd name="T15" fmla="*/ 5 h 92"/>
                <a:gd name="T16" fmla="*/ 3 w 62"/>
                <a:gd name="T17" fmla="*/ 8 h 92"/>
                <a:gd name="T18" fmla="*/ 5 w 62"/>
                <a:gd name="T19" fmla="*/ 10 h 92"/>
                <a:gd name="T20" fmla="*/ 6 w 62"/>
                <a:gd name="T21" fmla="*/ 10 h 92"/>
                <a:gd name="T22" fmla="*/ 7 w 62"/>
                <a:gd name="T23" fmla="*/ 9 h 92"/>
                <a:gd name="T24" fmla="*/ 10 w 62"/>
                <a:gd name="T25" fmla="*/ 10 h 92"/>
                <a:gd name="T26" fmla="*/ 8 w 62"/>
                <a:gd name="T27" fmla="*/ 13 h 92"/>
                <a:gd name="T28" fmla="*/ 5 w 62"/>
                <a:gd name="T29" fmla="*/ 12 h 92"/>
                <a:gd name="T30" fmla="*/ 2 w 62"/>
                <a:gd name="T31" fmla="*/ 9 h 92"/>
                <a:gd name="T32" fmla="*/ 0 w 62"/>
                <a:gd name="T33" fmla="*/ 4 h 92"/>
                <a:gd name="T34" fmla="*/ 2 w 62"/>
                <a:gd name="T35" fmla="*/ 1 h 92"/>
                <a:gd name="T36" fmla="*/ 5 w 62"/>
                <a:gd name="T37" fmla="*/ 1 h 92"/>
                <a:gd name="T38" fmla="*/ 5 w 62"/>
                <a:gd name="T39" fmla="*/ 1 h 92"/>
                <a:gd name="T40" fmla="*/ 5 w 62"/>
                <a:gd name="T41" fmla="*/ 1 h 92"/>
                <a:gd name="T42" fmla="*/ 5 w 62"/>
                <a:gd name="T43" fmla="*/ 1 h 92"/>
                <a:gd name="T44" fmla="*/ 5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Freeform 35">
              <a:extLst>
                <a:ext uri="{FF2B5EF4-FFF2-40B4-BE49-F238E27FC236}">
                  <a16:creationId xmlns:a16="http://schemas.microsoft.com/office/drawing/2014/main" id="{DF7E4800-7872-46EA-9B1A-46BA210D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92" name="Group 36">
            <a:extLst>
              <a:ext uri="{FF2B5EF4-FFF2-40B4-BE49-F238E27FC236}">
                <a16:creationId xmlns:a16="http://schemas.microsoft.com/office/drawing/2014/main" id="{19FFDD58-D2E4-40FD-8576-69E6BC5EEE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42523" y="1628808"/>
            <a:ext cx="720725" cy="522287"/>
            <a:chOff x="470" y="447"/>
            <a:chExt cx="576" cy="417"/>
          </a:xfrm>
        </p:grpSpPr>
        <p:sp>
          <p:nvSpPr>
            <p:cNvPr id="32810" name="AutoShape 37">
              <a:extLst>
                <a:ext uri="{FF2B5EF4-FFF2-40B4-BE49-F238E27FC236}">
                  <a16:creationId xmlns:a16="http://schemas.microsoft.com/office/drawing/2014/main" id="{B3B16DD8-EEAD-4A58-817E-0511D08024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38">
              <a:extLst>
                <a:ext uri="{FF2B5EF4-FFF2-40B4-BE49-F238E27FC236}">
                  <a16:creationId xmlns:a16="http://schemas.microsoft.com/office/drawing/2014/main" id="{ABDEC08C-9313-4926-861D-266D75C04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39">
              <a:extLst>
                <a:ext uri="{FF2B5EF4-FFF2-40B4-BE49-F238E27FC236}">
                  <a16:creationId xmlns:a16="http://schemas.microsoft.com/office/drawing/2014/main" id="{B8BC655B-7E85-4EEF-B8CD-A019996BA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Freeform 40">
              <a:extLst>
                <a:ext uri="{FF2B5EF4-FFF2-40B4-BE49-F238E27FC236}">
                  <a16:creationId xmlns:a16="http://schemas.microsoft.com/office/drawing/2014/main" id="{39F442CD-A47C-4BB3-ABCE-E5A168943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Freeform 41">
              <a:extLst>
                <a:ext uri="{FF2B5EF4-FFF2-40B4-BE49-F238E27FC236}">
                  <a16:creationId xmlns:a16="http://schemas.microsoft.com/office/drawing/2014/main" id="{D3CAF6A5-1C31-4B49-85D6-29903756A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72 w 785"/>
                <a:gd name="T1" fmla="*/ 52 h 457"/>
                <a:gd name="T2" fmla="*/ 78 w 785"/>
                <a:gd name="T3" fmla="*/ 55 h 457"/>
                <a:gd name="T4" fmla="*/ 58 w 785"/>
                <a:gd name="T5" fmla="*/ 67 h 457"/>
                <a:gd name="T6" fmla="*/ 38 w 785"/>
                <a:gd name="T7" fmla="*/ 55 h 457"/>
                <a:gd name="T8" fmla="*/ 44 w 785"/>
                <a:gd name="T9" fmla="*/ 52 h 457"/>
                <a:gd name="T10" fmla="*/ 53 w 785"/>
                <a:gd name="T11" fmla="*/ 57 h 457"/>
                <a:gd name="T12" fmla="*/ 53 w 785"/>
                <a:gd name="T13" fmla="*/ 46 h 457"/>
                <a:gd name="T14" fmla="*/ 43 w 785"/>
                <a:gd name="T15" fmla="*/ 43 h 457"/>
                <a:gd name="T16" fmla="*/ 37 w 785"/>
                <a:gd name="T17" fmla="*/ 36 h 457"/>
                <a:gd name="T18" fmla="*/ 17 w 785"/>
                <a:gd name="T19" fmla="*/ 36 h 457"/>
                <a:gd name="T20" fmla="*/ 26 w 785"/>
                <a:gd name="T21" fmla="*/ 42 h 457"/>
                <a:gd name="T22" fmla="*/ 20 w 785"/>
                <a:gd name="T23" fmla="*/ 45 h 457"/>
                <a:gd name="T24" fmla="*/ 0 w 785"/>
                <a:gd name="T25" fmla="*/ 34 h 457"/>
                <a:gd name="T26" fmla="*/ 20 w 785"/>
                <a:gd name="T27" fmla="*/ 23 h 457"/>
                <a:gd name="T28" fmla="*/ 26 w 785"/>
                <a:gd name="T29" fmla="*/ 26 h 457"/>
                <a:gd name="T30" fmla="*/ 17 w 785"/>
                <a:gd name="T31" fmla="*/ 31 h 457"/>
                <a:gd name="T32" fmla="*/ 36 w 785"/>
                <a:gd name="T33" fmla="*/ 31 h 457"/>
                <a:gd name="T34" fmla="*/ 43 w 785"/>
                <a:gd name="T35" fmla="*/ 24 h 457"/>
                <a:gd name="T36" fmla="*/ 55 w 785"/>
                <a:gd name="T37" fmla="*/ 21 h 457"/>
                <a:gd name="T38" fmla="*/ 55 w 785"/>
                <a:gd name="T39" fmla="*/ 9 h 457"/>
                <a:gd name="T40" fmla="*/ 46 w 785"/>
                <a:gd name="T41" fmla="*/ 15 h 457"/>
                <a:gd name="T42" fmla="*/ 40 w 785"/>
                <a:gd name="T43" fmla="*/ 12 h 457"/>
                <a:gd name="T44" fmla="*/ 60 w 785"/>
                <a:gd name="T45" fmla="*/ 0 h 457"/>
                <a:gd name="T46" fmla="*/ 80 w 785"/>
                <a:gd name="T47" fmla="*/ 12 h 457"/>
                <a:gd name="T48" fmla="*/ 74 w 785"/>
                <a:gd name="T49" fmla="*/ 15 h 457"/>
                <a:gd name="T50" fmla="*/ 65 w 785"/>
                <a:gd name="T51" fmla="*/ 9 h 457"/>
                <a:gd name="T52" fmla="*/ 65 w 785"/>
                <a:gd name="T53" fmla="*/ 21 h 457"/>
                <a:gd name="T54" fmla="*/ 75 w 785"/>
                <a:gd name="T55" fmla="*/ 24 h 457"/>
                <a:gd name="T56" fmla="*/ 81 w 785"/>
                <a:gd name="T57" fmla="*/ 30 h 457"/>
                <a:gd name="T58" fmla="*/ 100 w 785"/>
                <a:gd name="T59" fmla="*/ 30 h 457"/>
                <a:gd name="T60" fmla="*/ 91 w 785"/>
                <a:gd name="T61" fmla="*/ 25 h 457"/>
                <a:gd name="T62" fmla="*/ 96 w 785"/>
                <a:gd name="T63" fmla="*/ 21 h 457"/>
                <a:gd name="T64" fmla="*/ 117 w 785"/>
                <a:gd name="T65" fmla="*/ 33 h 457"/>
                <a:gd name="T66" fmla="*/ 97 w 785"/>
                <a:gd name="T67" fmla="*/ 44 h 457"/>
                <a:gd name="T68" fmla="*/ 91 w 785"/>
                <a:gd name="T69" fmla="*/ 41 h 457"/>
                <a:gd name="T70" fmla="*/ 100 w 785"/>
                <a:gd name="T71" fmla="*/ 36 h 457"/>
                <a:gd name="T72" fmla="*/ 81 w 785"/>
                <a:gd name="T73" fmla="*/ 36 h 457"/>
                <a:gd name="T74" fmla="*/ 75 w 785"/>
                <a:gd name="T75" fmla="*/ 43 h 457"/>
                <a:gd name="T76" fmla="*/ 63 w 785"/>
                <a:gd name="T77" fmla="*/ 46 h 457"/>
                <a:gd name="T78" fmla="*/ 63 w 785"/>
                <a:gd name="T79" fmla="*/ 57 h 457"/>
                <a:gd name="T80" fmla="*/ 72 w 785"/>
                <a:gd name="T81" fmla="*/ 52 h 457"/>
                <a:gd name="T82" fmla="*/ 72 w 785"/>
                <a:gd name="T83" fmla="*/ 52 h 457"/>
                <a:gd name="T84" fmla="*/ 72 w 785"/>
                <a:gd name="T85" fmla="*/ 52 h 457"/>
                <a:gd name="T86" fmla="*/ 50 w 785"/>
                <a:gd name="T87" fmla="*/ 38 h 457"/>
                <a:gd name="T88" fmla="*/ 67 w 785"/>
                <a:gd name="T89" fmla="*/ 38 h 457"/>
                <a:gd name="T90" fmla="*/ 67 w 785"/>
                <a:gd name="T91" fmla="*/ 28 h 457"/>
                <a:gd name="T92" fmla="*/ 50 w 785"/>
                <a:gd name="T93" fmla="*/ 28 h 457"/>
                <a:gd name="T94" fmla="*/ 50 w 785"/>
                <a:gd name="T95" fmla="*/ 38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Freeform 42">
              <a:extLst>
                <a:ext uri="{FF2B5EF4-FFF2-40B4-BE49-F238E27FC236}">
                  <a16:creationId xmlns:a16="http://schemas.microsoft.com/office/drawing/2014/main" id="{5157B45F-0DDC-4C11-8073-AAB6FF286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72 w 785"/>
                <a:gd name="T1" fmla="*/ 52 h 456"/>
                <a:gd name="T2" fmla="*/ 78 w 785"/>
                <a:gd name="T3" fmla="*/ 56 h 456"/>
                <a:gd name="T4" fmla="*/ 58 w 785"/>
                <a:gd name="T5" fmla="*/ 67 h 456"/>
                <a:gd name="T6" fmla="*/ 38 w 785"/>
                <a:gd name="T7" fmla="*/ 56 h 456"/>
                <a:gd name="T8" fmla="*/ 44 w 785"/>
                <a:gd name="T9" fmla="*/ 52 h 456"/>
                <a:gd name="T10" fmla="*/ 53 w 785"/>
                <a:gd name="T11" fmla="*/ 58 h 456"/>
                <a:gd name="T12" fmla="*/ 53 w 785"/>
                <a:gd name="T13" fmla="*/ 46 h 456"/>
                <a:gd name="T14" fmla="*/ 43 w 785"/>
                <a:gd name="T15" fmla="*/ 43 h 456"/>
                <a:gd name="T16" fmla="*/ 37 w 785"/>
                <a:gd name="T17" fmla="*/ 37 h 456"/>
                <a:gd name="T18" fmla="*/ 17 w 785"/>
                <a:gd name="T19" fmla="*/ 37 h 456"/>
                <a:gd name="T20" fmla="*/ 26 w 785"/>
                <a:gd name="T21" fmla="*/ 42 h 456"/>
                <a:gd name="T22" fmla="*/ 20 w 785"/>
                <a:gd name="T23" fmla="*/ 45 h 456"/>
                <a:gd name="T24" fmla="*/ 0 w 785"/>
                <a:gd name="T25" fmla="*/ 34 h 456"/>
                <a:gd name="T26" fmla="*/ 20 w 785"/>
                <a:gd name="T27" fmla="*/ 22 h 456"/>
                <a:gd name="T28" fmla="*/ 26 w 785"/>
                <a:gd name="T29" fmla="*/ 26 h 456"/>
                <a:gd name="T30" fmla="*/ 17 w 785"/>
                <a:gd name="T31" fmla="*/ 31 h 456"/>
                <a:gd name="T32" fmla="*/ 36 w 785"/>
                <a:gd name="T33" fmla="*/ 31 h 456"/>
                <a:gd name="T34" fmla="*/ 43 w 785"/>
                <a:gd name="T35" fmla="*/ 24 h 456"/>
                <a:gd name="T36" fmla="*/ 55 w 785"/>
                <a:gd name="T37" fmla="*/ 21 h 456"/>
                <a:gd name="T38" fmla="*/ 55 w 785"/>
                <a:gd name="T39" fmla="*/ 10 h 456"/>
                <a:gd name="T40" fmla="*/ 46 w 785"/>
                <a:gd name="T41" fmla="*/ 15 h 456"/>
                <a:gd name="T42" fmla="*/ 40 w 785"/>
                <a:gd name="T43" fmla="*/ 12 h 456"/>
                <a:gd name="T44" fmla="*/ 60 w 785"/>
                <a:gd name="T45" fmla="*/ 0 h 456"/>
                <a:gd name="T46" fmla="*/ 80 w 785"/>
                <a:gd name="T47" fmla="*/ 12 h 456"/>
                <a:gd name="T48" fmla="*/ 74 w 785"/>
                <a:gd name="T49" fmla="*/ 15 h 456"/>
                <a:gd name="T50" fmla="*/ 65 w 785"/>
                <a:gd name="T51" fmla="*/ 10 h 456"/>
                <a:gd name="T52" fmla="*/ 65 w 785"/>
                <a:gd name="T53" fmla="*/ 21 h 456"/>
                <a:gd name="T54" fmla="*/ 75 w 785"/>
                <a:gd name="T55" fmla="*/ 24 h 456"/>
                <a:gd name="T56" fmla="*/ 81 w 785"/>
                <a:gd name="T57" fmla="*/ 30 h 456"/>
                <a:gd name="T58" fmla="*/ 100 w 785"/>
                <a:gd name="T59" fmla="*/ 30 h 456"/>
                <a:gd name="T60" fmla="*/ 91 w 785"/>
                <a:gd name="T61" fmla="*/ 25 h 456"/>
                <a:gd name="T62" fmla="*/ 96 w 785"/>
                <a:gd name="T63" fmla="*/ 22 h 456"/>
                <a:gd name="T64" fmla="*/ 117 w 785"/>
                <a:gd name="T65" fmla="*/ 33 h 456"/>
                <a:gd name="T66" fmla="*/ 97 w 785"/>
                <a:gd name="T67" fmla="*/ 44 h 456"/>
                <a:gd name="T68" fmla="*/ 91 w 785"/>
                <a:gd name="T69" fmla="*/ 41 h 456"/>
                <a:gd name="T70" fmla="*/ 100 w 785"/>
                <a:gd name="T71" fmla="*/ 36 h 456"/>
                <a:gd name="T72" fmla="*/ 81 w 785"/>
                <a:gd name="T73" fmla="*/ 36 h 456"/>
                <a:gd name="T74" fmla="*/ 75 w 785"/>
                <a:gd name="T75" fmla="*/ 43 h 456"/>
                <a:gd name="T76" fmla="*/ 63 w 785"/>
                <a:gd name="T77" fmla="*/ 47 h 456"/>
                <a:gd name="T78" fmla="*/ 63 w 785"/>
                <a:gd name="T79" fmla="*/ 58 h 456"/>
                <a:gd name="T80" fmla="*/ 72 w 785"/>
                <a:gd name="T81" fmla="*/ 52 h 456"/>
                <a:gd name="T82" fmla="*/ 72 w 785"/>
                <a:gd name="T83" fmla="*/ 52 h 456"/>
                <a:gd name="T84" fmla="*/ 72 w 785"/>
                <a:gd name="T85" fmla="*/ 52 h 456"/>
                <a:gd name="T86" fmla="*/ 50 w 785"/>
                <a:gd name="T87" fmla="*/ 38 h 456"/>
                <a:gd name="T88" fmla="*/ 67 w 785"/>
                <a:gd name="T89" fmla="*/ 38 h 456"/>
                <a:gd name="T90" fmla="*/ 67 w 785"/>
                <a:gd name="T91" fmla="*/ 29 h 456"/>
                <a:gd name="T92" fmla="*/ 50 w 785"/>
                <a:gd name="T93" fmla="*/ 29 h 456"/>
                <a:gd name="T94" fmla="*/ 50 w 785"/>
                <a:gd name="T95" fmla="*/ 38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Freeform 43">
              <a:extLst>
                <a:ext uri="{FF2B5EF4-FFF2-40B4-BE49-F238E27FC236}">
                  <a16:creationId xmlns:a16="http://schemas.microsoft.com/office/drawing/2014/main" id="{CDB3AD89-AED7-4D74-8F5C-F6396A2B2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4 w 56"/>
                <a:gd name="T1" fmla="*/ 1 h 92"/>
                <a:gd name="T2" fmla="*/ 7 w 56"/>
                <a:gd name="T3" fmla="*/ 3 h 92"/>
                <a:gd name="T4" fmla="*/ 9 w 56"/>
                <a:gd name="T5" fmla="*/ 6 h 92"/>
                <a:gd name="T6" fmla="*/ 6 w 56"/>
                <a:gd name="T7" fmla="*/ 5 h 92"/>
                <a:gd name="T8" fmla="*/ 4 w 56"/>
                <a:gd name="T9" fmla="*/ 3 h 92"/>
                <a:gd name="T10" fmla="*/ 3 w 56"/>
                <a:gd name="T11" fmla="*/ 2 h 92"/>
                <a:gd name="T12" fmla="*/ 3 w 56"/>
                <a:gd name="T13" fmla="*/ 3 h 92"/>
                <a:gd name="T14" fmla="*/ 3 w 56"/>
                <a:gd name="T15" fmla="*/ 4 h 92"/>
                <a:gd name="T16" fmla="*/ 5 w 56"/>
                <a:gd name="T17" fmla="*/ 6 h 92"/>
                <a:gd name="T18" fmla="*/ 8 w 56"/>
                <a:gd name="T19" fmla="*/ 8 h 92"/>
                <a:gd name="T20" fmla="*/ 9 w 56"/>
                <a:gd name="T21" fmla="*/ 11 h 92"/>
                <a:gd name="T22" fmla="*/ 8 w 56"/>
                <a:gd name="T23" fmla="*/ 13 h 92"/>
                <a:gd name="T24" fmla="*/ 4 w 56"/>
                <a:gd name="T25" fmla="*/ 12 h 92"/>
                <a:gd name="T26" fmla="*/ 2 w 56"/>
                <a:gd name="T27" fmla="*/ 9 h 92"/>
                <a:gd name="T28" fmla="*/ 0 w 56"/>
                <a:gd name="T29" fmla="*/ 6 h 92"/>
                <a:gd name="T30" fmla="*/ 2 w 56"/>
                <a:gd name="T31" fmla="*/ 7 h 92"/>
                <a:gd name="T32" fmla="*/ 3 w 56"/>
                <a:gd name="T33" fmla="*/ 9 h 92"/>
                <a:gd name="T34" fmla="*/ 5 w 56"/>
                <a:gd name="T35" fmla="*/ 10 h 92"/>
                <a:gd name="T36" fmla="*/ 6 w 56"/>
                <a:gd name="T37" fmla="*/ 10 h 92"/>
                <a:gd name="T38" fmla="*/ 6 w 56"/>
                <a:gd name="T39" fmla="*/ 10 h 92"/>
                <a:gd name="T40" fmla="*/ 5 w 56"/>
                <a:gd name="T41" fmla="*/ 8 h 92"/>
                <a:gd name="T42" fmla="*/ 2 w 56"/>
                <a:gd name="T43" fmla="*/ 5 h 92"/>
                <a:gd name="T44" fmla="*/ 1 w 56"/>
                <a:gd name="T45" fmla="*/ 2 h 92"/>
                <a:gd name="T46" fmla="*/ 2 w 56"/>
                <a:gd name="T47" fmla="*/ 1 h 92"/>
                <a:gd name="T48" fmla="*/ 4 w 56"/>
                <a:gd name="T49" fmla="*/ 1 h 92"/>
                <a:gd name="T50" fmla="*/ 4 w 56"/>
                <a:gd name="T51" fmla="*/ 1 h 92"/>
                <a:gd name="T52" fmla="*/ 4 w 56"/>
                <a:gd name="T53" fmla="*/ 1 h 92"/>
                <a:gd name="T54" fmla="*/ 4 w 56"/>
                <a:gd name="T55" fmla="*/ 1 h 92"/>
                <a:gd name="T56" fmla="*/ 4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Freeform 44">
              <a:extLst>
                <a:ext uri="{FF2B5EF4-FFF2-40B4-BE49-F238E27FC236}">
                  <a16:creationId xmlns:a16="http://schemas.microsoft.com/office/drawing/2014/main" id="{F3E08E7A-A877-43DB-BDD7-0843B3BAF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Freeform 45">
              <a:extLst>
                <a:ext uri="{FF2B5EF4-FFF2-40B4-BE49-F238E27FC236}">
                  <a16:creationId xmlns:a16="http://schemas.microsoft.com/office/drawing/2014/main" id="{6A488570-D937-4A6C-93B0-ED03A3327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Freeform 46">
              <a:extLst>
                <a:ext uri="{FF2B5EF4-FFF2-40B4-BE49-F238E27FC236}">
                  <a16:creationId xmlns:a16="http://schemas.microsoft.com/office/drawing/2014/main" id="{CF35B7D6-5C0E-43F5-84EA-E6F0A6CFD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Freeform 47">
              <a:extLst>
                <a:ext uri="{FF2B5EF4-FFF2-40B4-BE49-F238E27FC236}">
                  <a16:creationId xmlns:a16="http://schemas.microsoft.com/office/drawing/2014/main" id="{A004103E-A4E4-43BD-9676-E6E3CC55E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5 w 62"/>
                <a:gd name="T1" fmla="*/ 1 h 92"/>
                <a:gd name="T2" fmla="*/ 8 w 62"/>
                <a:gd name="T3" fmla="*/ 4 h 92"/>
                <a:gd name="T4" fmla="*/ 10 w 62"/>
                <a:gd name="T5" fmla="*/ 7 h 92"/>
                <a:gd name="T6" fmla="*/ 7 w 62"/>
                <a:gd name="T7" fmla="*/ 6 h 92"/>
                <a:gd name="T8" fmla="*/ 6 w 62"/>
                <a:gd name="T9" fmla="*/ 4 h 92"/>
                <a:gd name="T10" fmla="*/ 5 w 62"/>
                <a:gd name="T11" fmla="*/ 3 h 92"/>
                <a:gd name="T12" fmla="*/ 3 w 62"/>
                <a:gd name="T13" fmla="*/ 3 h 92"/>
                <a:gd name="T14" fmla="*/ 2 w 62"/>
                <a:gd name="T15" fmla="*/ 5 h 92"/>
                <a:gd name="T16" fmla="*/ 3 w 62"/>
                <a:gd name="T17" fmla="*/ 8 h 92"/>
                <a:gd name="T18" fmla="*/ 5 w 62"/>
                <a:gd name="T19" fmla="*/ 10 h 92"/>
                <a:gd name="T20" fmla="*/ 6 w 62"/>
                <a:gd name="T21" fmla="*/ 10 h 92"/>
                <a:gd name="T22" fmla="*/ 7 w 62"/>
                <a:gd name="T23" fmla="*/ 9 h 92"/>
                <a:gd name="T24" fmla="*/ 10 w 62"/>
                <a:gd name="T25" fmla="*/ 10 h 92"/>
                <a:gd name="T26" fmla="*/ 8 w 62"/>
                <a:gd name="T27" fmla="*/ 13 h 92"/>
                <a:gd name="T28" fmla="*/ 5 w 62"/>
                <a:gd name="T29" fmla="*/ 12 h 92"/>
                <a:gd name="T30" fmla="*/ 2 w 62"/>
                <a:gd name="T31" fmla="*/ 9 h 92"/>
                <a:gd name="T32" fmla="*/ 0 w 62"/>
                <a:gd name="T33" fmla="*/ 4 h 92"/>
                <a:gd name="T34" fmla="*/ 2 w 62"/>
                <a:gd name="T35" fmla="*/ 1 h 92"/>
                <a:gd name="T36" fmla="*/ 5 w 62"/>
                <a:gd name="T37" fmla="*/ 1 h 92"/>
                <a:gd name="T38" fmla="*/ 5 w 62"/>
                <a:gd name="T39" fmla="*/ 1 h 92"/>
                <a:gd name="T40" fmla="*/ 5 w 62"/>
                <a:gd name="T41" fmla="*/ 1 h 92"/>
                <a:gd name="T42" fmla="*/ 5 w 62"/>
                <a:gd name="T43" fmla="*/ 1 h 92"/>
                <a:gd name="T44" fmla="*/ 5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Freeform 48">
              <a:extLst>
                <a:ext uri="{FF2B5EF4-FFF2-40B4-BE49-F238E27FC236}">
                  <a16:creationId xmlns:a16="http://schemas.microsoft.com/office/drawing/2014/main" id="{506BBDD2-10F3-4A2D-BE3F-593C2265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3" name="Text Box 49">
            <a:extLst>
              <a:ext uri="{FF2B5EF4-FFF2-40B4-BE49-F238E27FC236}">
                <a16:creationId xmlns:a16="http://schemas.microsoft.com/office/drawing/2014/main" id="{8038B4B5-1FFB-418E-BFF1-38EE5BB7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98" y="2384458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Hub</a:t>
            </a:r>
          </a:p>
        </p:txBody>
      </p:sp>
      <p:grpSp>
        <p:nvGrpSpPr>
          <p:cNvPr id="32794" name="Group 50">
            <a:extLst>
              <a:ext uri="{FF2B5EF4-FFF2-40B4-BE49-F238E27FC236}">
                <a16:creationId xmlns:a16="http://schemas.microsoft.com/office/drawing/2014/main" id="{A5DD5A1F-3DEB-414E-891D-62F5EFC159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29523" y="2673383"/>
            <a:ext cx="727075" cy="528637"/>
            <a:chOff x="3446" y="445"/>
            <a:chExt cx="576" cy="419"/>
          </a:xfrm>
        </p:grpSpPr>
        <p:sp>
          <p:nvSpPr>
            <p:cNvPr id="32796" name="AutoShape 51">
              <a:extLst>
                <a:ext uri="{FF2B5EF4-FFF2-40B4-BE49-F238E27FC236}">
                  <a16:creationId xmlns:a16="http://schemas.microsoft.com/office/drawing/2014/main" id="{9137B25D-D309-4E8F-A831-D5429861715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Freeform 52">
              <a:extLst>
                <a:ext uri="{FF2B5EF4-FFF2-40B4-BE49-F238E27FC236}">
                  <a16:creationId xmlns:a16="http://schemas.microsoft.com/office/drawing/2014/main" id="{32B345E1-1F90-43C9-A81F-A9D5211F7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Freeform 53">
              <a:extLst>
                <a:ext uri="{FF2B5EF4-FFF2-40B4-BE49-F238E27FC236}">
                  <a16:creationId xmlns:a16="http://schemas.microsoft.com/office/drawing/2014/main" id="{885A7C05-6661-4C99-B492-F059D8B04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Freeform 54">
              <a:extLst>
                <a:ext uri="{FF2B5EF4-FFF2-40B4-BE49-F238E27FC236}">
                  <a16:creationId xmlns:a16="http://schemas.microsoft.com/office/drawing/2014/main" id="{7966F972-7864-4EB0-B804-34A7E87E2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Freeform 55">
              <a:extLst>
                <a:ext uri="{FF2B5EF4-FFF2-40B4-BE49-F238E27FC236}">
                  <a16:creationId xmlns:a16="http://schemas.microsoft.com/office/drawing/2014/main" id="{D25F3011-4873-4999-8D40-D6ED2869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17 w 319"/>
                <a:gd name="T1" fmla="*/ 11 h 194"/>
                <a:gd name="T2" fmla="*/ 7 w 319"/>
                <a:gd name="T3" fmla="*/ 17 h 194"/>
                <a:gd name="T4" fmla="*/ 0 w 319"/>
                <a:gd name="T5" fmla="*/ 13 h 194"/>
                <a:gd name="T6" fmla="*/ 22 w 319"/>
                <a:gd name="T7" fmla="*/ 0 h 194"/>
                <a:gd name="T8" fmla="*/ 45 w 319"/>
                <a:gd name="T9" fmla="*/ 13 h 194"/>
                <a:gd name="T10" fmla="*/ 39 w 319"/>
                <a:gd name="T11" fmla="*/ 17 h 194"/>
                <a:gd name="T12" fmla="*/ 28 w 319"/>
                <a:gd name="T13" fmla="*/ 11 h 194"/>
                <a:gd name="T14" fmla="*/ 28 w 319"/>
                <a:gd name="T15" fmla="*/ 28 h 194"/>
                <a:gd name="T16" fmla="*/ 17 w 319"/>
                <a:gd name="T17" fmla="*/ 27 h 194"/>
                <a:gd name="T18" fmla="*/ 17 w 319"/>
                <a:gd name="T19" fmla="*/ 11 h 194"/>
                <a:gd name="T20" fmla="*/ 17 w 319"/>
                <a:gd name="T21" fmla="*/ 11 h 194"/>
                <a:gd name="T22" fmla="*/ 17 w 319"/>
                <a:gd name="T23" fmla="*/ 11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Freeform 56">
              <a:extLst>
                <a:ext uri="{FF2B5EF4-FFF2-40B4-BE49-F238E27FC236}">
                  <a16:creationId xmlns:a16="http://schemas.microsoft.com/office/drawing/2014/main" id="{12F927D7-CCFC-4491-B508-223A6D0C9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17 w 146"/>
                <a:gd name="T1" fmla="*/ 2 h 84"/>
                <a:gd name="T2" fmla="*/ 17 w 146"/>
                <a:gd name="T3" fmla="*/ 10 h 84"/>
                <a:gd name="T4" fmla="*/ 4 w 146"/>
                <a:gd name="T5" fmla="*/ 10 h 84"/>
                <a:gd name="T6" fmla="*/ 4 w 146"/>
                <a:gd name="T7" fmla="*/ 2 h 84"/>
                <a:gd name="T8" fmla="*/ 17 w 146"/>
                <a:gd name="T9" fmla="*/ 2 h 84"/>
                <a:gd name="T10" fmla="*/ 17 w 146"/>
                <a:gd name="T11" fmla="*/ 2 h 84"/>
                <a:gd name="T12" fmla="*/ 17 w 146"/>
                <a:gd name="T13" fmla="*/ 2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57">
              <a:extLst>
                <a:ext uri="{FF2B5EF4-FFF2-40B4-BE49-F238E27FC236}">
                  <a16:creationId xmlns:a16="http://schemas.microsoft.com/office/drawing/2014/main" id="{4D92709F-E17C-456A-BED5-1B8EBD612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1 w 333"/>
                <a:gd name="T1" fmla="*/ 16 h 185"/>
                <a:gd name="T2" fmla="*/ 0 w 333"/>
                <a:gd name="T3" fmla="*/ 10 h 185"/>
                <a:gd name="T4" fmla="*/ 28 w 333"/>
                <a:gd name="T5" fmla="*/ 10 h 185"/>
                <a:gd name="T6" fmla="*/ 18 w 333"/>
                <a:gd name="T7" fmla="*/ 4 h 185"/>
                <a:gd name="T8" fmla="*/ 24 w 333"/>
                <a:gd name="T9" fmla="*/ 0 h 185"/>
                <a:gd name="T10" fmla="*/ 47 w 333"/>
                <a:gd name="T11" fmla="*/ 13 h 185"/>
                <a:gd name="T12" fmla="*/ 24 w 333"/>
                <a:gd name="T13" fmla="*/ 26 h 185"/>
                <a:gd name="T14" fmla="*/ 18 w 333"/>
                <a:gd name="T15" fmla="*/ 22 h 185"/>
                <a:gd name="T16" fmla="*/ 28 w 333"/>
                <a:gd name="T17" fmla="*/ 16 h 185"/>
                <a:gd name="T18" fmla="*/ 1 w 333"/>
                <a:gd name="T19" fmla="*/ 16 h 185"/>
                <a:gd name="T20" fmla="*/ 1 w 333"/>
                <a:gd name="T21" fmla="*/ 16 h 185"/>
                <a:gd name="T22" fmla="*/ 1 w 333"/>
                <a:gd name="T23" fmla="*/ 16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Freeform 58">
              <a:extLst>
                <a:ext uri="{FF2B5EF4-FFF2-40B4-BE49-F238E27FC236}">
                  <a16:creationId xmlns:a16="http://schemas.microsoft.com/office/drawing/2014/main" id="{56A8134D-ED95-4C6C-A602-8E92AB0C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48 w 352"/>
                <a:gd name="T1" fmla="*/ 10 h 185"/>
                <a:gd name="T2" fmla="*/ 49 w 352"/>
                <a:gd name="T3" fmla="*/ 16 h 185"/>
                <a:gd name="T4" fmla="*/ 19 w 352"/>
                <a:gd name="T5" fmla="*/ 16 h 185"/>
                <a:gd name="T6" fmla="*/ 29 w 352"/>
                <a:gd name="T7" fmla="*/ 22 h 185"/>
                <a:gd name="T8" fmla="*/ 22 w 352"/>
                <a:gd name="T9" fmla="*/ 26 h 185"/>
                <a:gd name="T10" fmla="*/ 0 w 352"/>
                <a:gd name="T11" fmla="*/ 13 h 185"/>
                <a:gd name="T12" fmla="*/ 22 w 352"/>
                <a:gd name="T13" fmla="*/ 0 h 185"/>
                <a:gd name="T14" fmla="*/ 29 w 352"/>
                <a:gd name="T15" fmla="*/ 4 h 185"/>
                <a:gd name="T16" fmla="*/ 19 w 352"/>
                <a:gd name="T17" fmla="*/ 10 h 185"/>
                <a:gd name="T18" fmla="*/ 48 w 352"/>
                <a:gd name="T19" fmla="*/ 10 h 185"/>
                <a:gd name="T20" fmla="*/ 48 w 352"/>
                <a:gd name="T21" fmla="*/ 10 h 185"/>
                <a:gd name="T22" fmla="*/ 48 w 352"/>
                <a:gd name="T23" fmla="*/ 10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Freeform 59">
              <a:extLst>
                <a:ext uri="{FF2B5EF4-FFF2-40B4-BE49-F238E27FC236}">
                  <a16:creationId xmlns:a16="http://schemas.microsoft.com/office/drawing/2014/main" id="{688031B4-0E28-43FD-8568-B6E6C3D27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38 w 319"/>
                <a:gd name="T1" fmla="*/ 13 h 206"/>
                <a:gd name="T2" fmla="*/ 45 w 319"/>
                <a:gd name="T3" fmla="*/ 16 h 206"/>
                <a:gd name="T4" fmla="*/ 22 w 319"/>
                <a:gd name="T5" fmla="*/ 30 h 206"/>
                <a:gd name="T6" fmla="*/ 0 w 319"/>
                <a:gd name="T7" fmla="*/ 16 h 206"/>
                <a:gd name="T8" fmla="*/ 6 w 319"/>
                <a:gd name="T9" fmla="*/ 13 h 206"/>
                <a:gd name="T10" fmla="*/ 17 w 319"/>
                <a:gd name="T11" fmla="*/ 18 h 206"/>
                <a:gd name="T12" fmla="*/ 17 w 319"/>
                <a:gd name="T13" fmla="*/ 0 h 206"/>
                <a:gd name="T14" fmla="*/ 28 w 319"/>
                <a:gd name="T15" fmla="*/ 1 h 206"/>
                <a:gd name="T16" fmla="*/ 28 w 319"/>
                <a:gd name="T17" fmla="*/ 18 h 206"/>
                <a:gd name="T18" fmla="*/ 38 w 319"/>
                <a:gd name="T19" fmla="*/ 13 h 206"/>
                <a:gd name="T20" fmla="*/ 38 w 319"/>
                <a:gd name="T21" fmla="*/ 13 h 206"/>
                <a:gd name="T22" fmla="*/ 38 w 319"/>
                <a:gd name="T23" fmla="*/ 13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Freeform 60">
              <a:extLst>
                <a:ext uri="{FF2B5EF4-FFF2-40B4-BE49-F238E27FC236}">
                  <a16:creationId xmlns:a16="http://schemas.microsoft.com/office/drawing/2014/main" id="{32521DA4-B052-490E-84E3-02825DF1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17 w 319"/>
                <a:gd name="T1" fmla="*/ 12 h 194"/>
                <a:gd name="T2" fmla="*/ 7 w 319"/>
                <a:gd name="T3" fmla="*/ 17 h 194"/>
                <a:gd name="T4" fmla="*/ 0 w 319"/>
                <a:gd name="T5" fmla="*/ 13 h 194"/>
                <a:gd name="T6" fmla="*/ 22 w 319"/>
                <a:gd name="T7" fmla="*/ 0 h 194"/>
                <a:gd name="T8" fmla="*/ 45 w 319"/>
                <a:gd name="T9" fmla="*/ 13 h 194"/>
                <a:gd name="T10" fmla="*/ 39 w 319"/>
                <a:gd name="T11" fmla="*/ 17 h 194"/>
                <a:gd name="T12" fmla="*/ 28 w 319"/>
                <a:gd name="T13" fmla="*/ 12 h 194"/>
                <a:gd name="T14" fmla="*/ 28 w 319"/>
                <a:gd name="T15" fmla="*/ 28 h 194"/>
                <a:gd name="T16" fmla="*/ 17 w 319"/>
                <a:gd name="T17" fmla="*/ 28 h 194"/>
                <a:gd name="T18" fmla="*/ 17 w 319"/>
                <a:gd name="T19" fmla="*/ 12 h 194"/>
                <a:gd name="T20" fmla="*/ 17 w 319"/>
                <a:gd name="T21" fmla="*/ 12 h 194"/>
                <a:gd name="T22" fmla="*/ 17 w 319"/>
                <a:gd name="T23" fmla="*/ 12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Freeform 61">
              <a:extLst>
                <a:ext uri="{FF2B5EF4-FFF2-40B4-BE49-F238E27FC236}">
                  <a16:creationId xmlns:a16="http://schemas.microsoft.com/office/drawing/2014/main" id="{D16D2218-293D-4221-AEFC-F973BDE9A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17 w 146"/>
                <a:gd name="T1" fmla="*/ 2 h 84"/>
                <a:gd name="T2" fmla="*/ 17 w 146"/>
                <a:gd name="T3" fmla="*/ 10 h 84"/>
                <a:gd name="T4" fmla="*/ 4 w 146"/>
                <a:gd name="T5" fmla="*/ 10 h 84"/>
                <a:gd name="T6" fmla="*/ 4 w 146"/>
                <a:gd name="T7" fmla="*/ 2 h 84"/>
                <a:gd name="T8" fmla="*/ 17 w 146"/>
                <a:gd name="T9" fmla="*/ 2 h 84"/>
                <a:gd name="T10" fmla="*/ 17 w 146"/>
                <a:gd name="T11" fmla="*/ 2 h 84"/>
                <a:gd name="T12" fmla="*/ 17 w 146"/>
                <a:gd name="T13" fmla="*/ 2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Freeform 62">
              <a:extLst>
                <a:ext uri="{FF2B5EF4-FFF2-40B4-BE49-F238E27FC236}">
                  <a16:creationId xmlns:a16="http://schemas.microsoft.com/office/drawing/2014/main" id="{7EF13162-6CB9-4302-BCE8-0BCE66284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1 w 333"/>
                <a:gd name="T1" fmla="*/ 16 h 185"/>
                <a:gd name="T2" fmla="*/ 0 w 333"/>
                <a:gd name="T3" fmla="*/ 10 h 185"/>
                <a:gd name="T4" fmla="*/ 28 w 333"/>
                <a:gd name="T5" fmla="*/ 10 h 185"/>
                <a:gd name="T6" fmla="*/ 18 w 333"/>
                <a:gd name="T7" fmla="*/ 4 h 185"/>
                <a:gd name="T8" fmla="*/ 24 w 333"/>
                <a:gd name="T9" fmla="*/ 0 h 185"/>
                <a:gd name="T10" fmla="*/ 47 w 333"/>
                <a:gd name="T11" fmla="*/ 13 h 185"/>
                <a:gd name="T12" fmla="*/ 24 w 333"/>
                <a:gd name="T13" fmla="*/ 26 h 185"/>
                <a:gd name="T14" fmla="*/ 18 w 333"/>
                <a:gd name="T15" fmla="*/ 22 h 185"/>
                <a:gd name="T16" fmla="*/ 28 w 333"/>
                <a:gd name="T17" fmla="*/ 16 h 185"/>
                <a:gd name="T18" fmla="*/ 1 w 333"/>
                <a:gd name="T19" fmla="*/ 16 h 185"/>
                <a:gd name="T20" fmla="*/ 1 w 333"/>
                <a:gd name="T21" fmla="*/ 16 h 185"/>
                <a:gd name="T22" fmla="*/ 1 w 333"/>
                <a:gd name="T23" fmla="*/ 16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63">
              <a:extLst>
                <a:ext uri="{FF2B5EF4-FFF2-40B4-BE49-F238E27FC236}">
                  <a16:creationId xmlns:a16="http://schemas.microsoft.com/office/drawing/2014/main" id="{E6AAC412-D2AD-48EE-BAD7-CB23F5B3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48 w 352"/>
                <a:gd name="T1" fmla="*/ 10 h 184"/>
                <a:gd name="T2" fmla="*/ 49 w 352"/>
                <a:gd name="T3" fmla="*/ 16 h 184"/>
                <a:gd name="T4" fmla="*/ 19 w 352"/>
                <a:gd name="T5" fmla="*/ 16 h 184"/>
                <a:gd name="T6" fmla="*/ 29 w 352"/>
                <a:gd name="T7" fmla="*/ 22 h 184"/>
                <a:gd name="T8" fmla="*/ 22 w 352"/>
                <a:gd name="T9" fmla="*/ 26 h 184"/>
                <a:gd name="T10" fmla="*/ 0 w 352"/>
                <a:gd name="T11" fmla="*/ 13 h 184"/>
                <a:gd name="T12" fmla="*/ 22 w 352"/>
                <a:gd name="T13" fmla="*/ 0 h 184"/>
                <a:gd name="T14" fmla="*/ 29 w 352"/>
                <a:gd name="T15" fmla="*/ 4 h 184"/>
                <a:gd name="T16" fmla="*/ 19 w 352"/>
                <a:gd name="T17" fmla="*/ 10 h 184"/>
                <a:gd name="T18" fmla="*/ 48 w 352"/>
                <a:gd name="T19" fmla="*/ 10 h 184"/>
                <a:gd name="T20" fmla="*/ 48 w 352"/>
                <a:gd name="T21" fmla="*/ 10 h 184"/>
                <a:gd name="T22" fmla="*/ 48 w 352"/>
                <a:gd name="T23" fmla="*/ 10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64">
              <a:extLst>
                <a:ext uri="{FF2B5EF4-FFF2-40B4-BE49-F238E27FC236}">
                  <a16:creationId xmlns:a16="http://schemas.microsoft.com/office/drawing/2014/main" id="{5D877DF5-410B-4F7A-859D-3D7B2F53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38 w 319"/>
                <a:gd name="T1" fmla="*/ 12 h 205"/>
                <a:gd name="T2" fmla="*/ 45 w 319"/>
                <a:gd name="T3" fmla="*/ 16 h 205"/>
                <a:gd name="T4" fmla="*/ 22 w 319"/>
                <a:gd name="T5" fmla="*/ 29 h 205"/>
                <a:gd name="T6" fmla="*/ 0 w 319"/>
                <a:gd name="T7" fmla="*/ 16 h 205"/>
                <a:gd name="T8" fmla="*/ 6 w 319"/>
                <a:gd name="T9" fmla="*/ 12 h 205"/>
                <a:gd name="T10" fmla="*/ 17 w 319"/>
                <a:gd name="T11" fmla="*/ 18 h 205"/>
                <a:gd name="T12" fmla="*/ 17 w 319"/>
                <a:gd name="T13" fmla="*/ 0 h 205"/>
                <a:gd name="T14" fmla="*/ 28 w 319"/>
                <a:gd name="T15" fmla="*/ 1 h 205"/>
                <a:gd name="T16" fmla="*/ 28 w 319"/>
                <a:gd name="T17" fmla="*/ 18 h 205"/>
                <a:gd name="T18" fmla="*/ 38 w 319"/>
                <a:gd name="T19" fmla="*/ 12 h 205"/>
                <a:gd name="T20" fmla="*/ 38 w 319"/>
                <a:gd name="T21" fmla="*/ 12 h 205"/>
                <a:gd name="T22" fmla="*/ 38 w 319"/>
                <a:gd name="T23" fmla="*/ 12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5" name="Rectangle 65">
            <a:extLst>
              <a:ext uri="{FF2B5EF4-FFF2-40B4-BE49-F238E27FC236}">
                <a16:creationId xmlns:a16="http://schemas.microsoft.com/office/drawing/2014/main" id="{6BFF3924-B3D1-4613-B7B4-758F5996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86" y="4726020"/>
            <a:ext cx="73437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隔离冲突域，避免冲突域过大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进一步扩大物理连接范围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提高以太网带宽利用率，增加吞吐量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>
                <a:ea typeface="华文细黑" panose="02010600040101010101" pitchFamily="2" charset="-122"/>
              </a:rPr>
              <a:t>适应不同的速率和不同的双工状况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600" b="1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AC0432-84EC-4B4C-98F5-8DA7F9A1A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138" y="117472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光纤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811570D5-DADE-4E4F-AFDE-07E26B2F36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981" y="1958739"/>
            <a:ext cx="7920038" cy="2087563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z="2600" dirty="0">
                <a:solidFill>
                  <a:srgbClr val="000000"/>
                </a:solidFill>
              </a:rPr>
              <a:t>光纤中心是光传播的玻璃芯</a:t>
            </a:r>
          </a:p>
          <a:p>
            <a:pPr marL="0" indent="0" eaLnBrk="1" hangingPunct="1"/>
            <a:r>
              <a:rPr lang="zh-CN" altLang="en-US" sz="2600" dirty="0">
                <a:solidFill>
                  <a:srgbClr val="000000"/>
                </a:solidFill>
              </a:rPr>
              <a:t>芯外面包围着一层折射率比芯低的玻璃封套，以使光纤保持在芯内</a:t>
            </a:r>
          </a:p>
          <a:p>
            <a:pPr marL="0" indent="0" eaLnBrk="1" hangingPunct="1"/>
            <a:r>
              <a:rPr lang="zh-CN" altLang="en-US" sz="2600" dirty="0">
                <a:solidFill>
                  <a:srgbClr val="000000"/>
                </a:solidFill>
              </a:rPr>
              <a:t>再外面的是一层薄的塑料外套，用来保护封套</a:t>
            </a:r>
          </a:p>
        </p:txBody>
      </p:sp>
      <p:grpSp>
        <p:nvGrpSpPr>
          <p:cNvPr id="34820" name="Group 5">
            <a:extLst>
              <a:ext uri="{FF2B5EF4-FFF2-40B4-BE49-F238E27FC236}">
                <a16:creationId xmlns:a16="http://schemas.microsoft.com/office/drawing/2014/main" id="{339C39B4-4353-4371-B0FE-469C6872C4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5219" y="4478102"/>
            <a:ext cx="6342062" cy="2366962"/>
            <a:chOff x="1121" y="2230"/>
            <a:chExt cx="3995" cy="1491"/>
          </a:xfrm>
        </p:grpSpPr>
        <p:sp>
          <p:nvSpPr>
            <p:cNvPr id="34821" name="AutoShape 6">
              <a:extLst>
                <a:ext uri="{FF2B5EF4-FFF2-40B4-BE49-F238E27FC236}">
                  <a16:creationId xmlns:a16="http://schemas.microsoft.com/office/drawing/2014/main" id="{388D6317-1233-4E0C-AC95-49E6C68A73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2251"/>
              <a:ext cx="3946" cy="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B7C0B12C-3D61-4508-AFAC-F443BD01D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1" y="2230"/>
              <a:ext cx="3995" cy="1223"/>
              <a:chOff x="1121" y="2230"/>
              <a:chExt cx="3995" cy="1223"/>
            </a:xfrm>
          </p:grpSpPr>
          <p:pic>
            <p:nvPicPr>
              <p:cNvPr id="34835" name="Picture 8">
                <a:extLst>
                  <a:ext uri="{FF2B5EF4-FFF2-40B4-BE49-F238E27FC236}">
                    <a16:creationId xmlns:a16="http://schemas.microsoft.com/office/drawing/2014/main" id="{63A51652-CF1C-42A8-B5B8-E53B4E1B3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" y="2230"/>
                <a:ext cx="3957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36" name="Rectangle 9">
                <a:extLst>
                  <a:ext uri="{FF2B5EF4-FFF2-40B4-BE49-F238E27FC236}">
                    <a16:creationId xmlns:a16="http://schemas.microsoft.com/office/drawing/2014/main" id="{44B7A51B-AD29-4C5D-B216-AF549EB4C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3271"/>
                <a:ext cx="3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zh-CN" altLang="en-US" sz="32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823" name="Rectangle 10">
              <a:extLst>
                <a:ext uri="{FF2B5EF4-FFF2-40B4-BE49-F238E27FC236}">
                  <a16:creationId xmlns:a16="http://schemas.microsoft.com/office/drawing/2014/main" id="{069FA4A9-E356-4FB5-9488-905E896E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327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光芯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4824" name="Rectangle 11">
              <a:extLst>
                <a:ext uri="{FF2B5EF4-FFF2-40B4-BE49-F238E27FC236}">
                  <a16:creationId xmlns:a16="http://schemas.microsoft.com/office/drawing/2014/main" id="{9E44D27B-B791-4D40-8441-EEF0EDF6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3404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玻璃封套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4825" name="Rectangle 12">
              <a:extLst>
                <a:ext uri="{FF2B5EF4-FFF2-40B4-BE49-F238E27FC236}">
                  <a16:creationId xmlns:a16="http://schemas.microsoft.com/office/drawing/2014/main" id="{2D9048AD-E4D7-4093-8A6F-9B79E850B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327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塑料外壳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4826" name="Line 13">
              <a:extLst>
                <a:ext uri="{FF2B5EF4-FFF2-40B4-BE49-F238E27FC236}">
                  <a16:creationId xmlns:a16="http://schemas.microsoft.com/office/drawing/2014/main" id="{A0034B36-8667-408A-AD38-7BFF26079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" y="2571"/>
              <a:ext cx="1" cy="201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Freeform 14">
              <a:extLst>
                <a:ext uri="{FF2B5EF4-FFF2-40B4-BE49-F238E27FC236}">
                  <a16:creationId xmlns:a16="http://schemas.microsoft.com/office/drawing/2014/main" id="{929DDFAF-67DA-4CEB-9C30-121FA2B20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90"/>
              <a:ext cx="110" cy="93"/>
            </a:xfrm>
            <a:custGeom>
              <a:avLst/>
              <a:gdLst>
                <a:gd name="T0" fmla="*/ 0 w 110"/>
                <a:gd name="T1" fmla="*/ 93 h 93"/>
                <a:gd name="T2" fmla="*/ 55 w 110"/>
                <a:gd name="T3" fmla="*/ 0 h 93"/>
                <a:gd name="T4" fmla="*/ 110 w 110"/>
                <a:gd name="T5" fmla="*/ 93 h 93"/>
                <a:gd name="T6" fmla="*/ 0 w 110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93"/>
                <a:gd name="T14" fmla="*/ 110 w 110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93">
                  <a:moveTo>
                    <a:pt x="0" y="93"/>
                  </a:moveTo>
                  <a:lnTo>
                    <a:pt x="55" y="0"/>
                  </a:lnTo>
                  <a:lnTo>
                    <a:pt x="11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5">
              <a:extLst>
                <a:ext uri="{FF2B5EF4-FFF2-40B4-BE49-F238E27FC236}">
                  <a16:creationId xmlns:a16="http://schemas.microsoft.com/office/drawing/2014/main" id="{C990130F-F5C5-4A8E-A4A1-88D5CC432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515"/>
              <a:ext cx="1" cy="144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Freeform 16">
              <a:extLst>
                <a:ext uri="{FF2B5EF4-FFF2-40B4-BE49-F238E27FC236}">
                  <a16:creationId xmlns:a16="http://schemas.microsoft.com/office/drawing/2014/main" id="{A52004EA-A99F-4378-BBD2-CB13BDC6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2434"/>
              <a:ext cx="111" cy="93"/>
            </a:xfrm>
            <a:custGeom>
              <a:avLst/>
              <a:gdLst>
                <a:gd name="T0" fmla="*/ 0 w 111"/>
                <a:gd name="T1" fmla="*/ 93 h 93"/>
                <a:gd name="T2" fmla="*/ 55 w 111"/>
                <a:gd name="T3" fmla="*/ 0 h 93"/>
                <a:gd name="T4" fmla="*/ 111 w 111"/>
                <a:gd name="T5" fmla="*/ 93 h 93"/>
                <a:gd name="T6" fmla="*/ 0 w 111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93"/>
                <a:gd name="T14" fmla="*/ 111 w 111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93">
                  <a:moveTo>
                    <a:pt x="0" y="93"/>
                  </a:moveTo>
                  <a:lnTo>
                    <a:pt x="55" y="0"/>
                  </a:lnTo>
                  <a:lnTo>
                    <a:pt x="111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7">
              <a:extLst>
                <a:ext uri="{FF2B5EF4-FFF2-40B4-BE49-F238E27FC236}">
                  <a16:creationId xmlns:a16="http://schemas.microsoft.com/office/drawing/2014/main" id="{5BE98AF4-2B36-4F5D-8B9A-8AE94DCE5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136"/>
              <a:ext cx="1" cy="201"/>
            </a:xfrm>
            <a:prstGeom prst="line">
              <a:avLst/>
            </a:prstGeom>
            <a:noFill/>
            <a:ln w="396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18">
              <a:extLst>
                <a:ext uri="{FF2B5EF4-FFF2-40B4-BE49-F238E27FC236}">
                  <a16:creationId xmlns:a16="http://schemas.microsoft.com/office/drawing/2014/main" id="{712F1688-C66B-494C-A6C2-671DCF75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" y="3055"/>
              <a:ext cx="110" cy="93"/>
            </a:xfrm>
            <a:custGeom>
              <a:avLst/>
              <a:gdLst>
                <a:gd name="T0" fmla="*/ 0 w 110"/>
                <a:gd name="T1" fmla="*/ 93 h 93"/>
                <a:gd name="T2" fmla="*/ 55 w 110"/>
                <a:gd name="T3" fmla="*/ 0 h 93"/>
                <a:gd name="T4" fmla="*/ 110 w 110"/>
                <a:gd name="T5" fmla="*/ 93 h 93"/>
                <a:gd name="T6" fmla="*/ 0 w 110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93"/>
                <a:gd name="T14" fmla="*/ 110 w 110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93">
                  <a:moveTo>
                    <a:pt x="0" y="93"/>
                  </a:moveTo>
                  <a:lnTo>
                    <a:pt x="55" y="0"/>
                  </a:lnTo>
                  <a:lnTo>
                    <a:pt x="11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Rectangle 19">
              <a:extLst>
                <a:ext uri="{FF2B5EF4-FFF2-40B4-BE49-F238E27FC236}">
                  <a16:creationId xmlns:a16="http://schemas.microsoft.com/office/drawing/2014/main" id="{9E892EFC-272F-4C7C-9D56-B9ADB748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3365"/>
              <a:ext cx="1537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3" name="Rectangle 20">
              <a:extLst>
                <a:ext uri="{FF2B5EF4-FFF2-40B4-BE49-F238E27FC236}">
                  <a16:creationId xmlns:a16="http://schemas.microsoft.com/office/drawing/2014/main" id="{00A3164B-94F0-4E14-8FFA-A37D55F7A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3365"/>
              <a:ext cx="1537" cy="283"/>
            </a:xfrm>
            <a:prstGeom prst="rect">
              <a:avLst/>
            </a:prstGeom>
            <a:noFill/>
            <a:ln w="12700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4" name="Rectangle 21">
              <a:extLst>
                <a:ext uri="{FF2B5EF4-FFF2-40B4-BE49-F238E27FC236}">
                  <a16:creationId xmlns:a16="http://schemas.microsoft.com/office/drawing/2014/main" id="{DE5ADEE6-40FD-405E-8101-20D8FBA49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457"/>
              <a:ext cx="9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一束三根光纤的剖面图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672E1F7-EC08-4B1F-B454-FFA5E4A61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单模光纤与多模光纤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5F14BFC-140B-487A-8514-FCB38EBC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93" y="1844824"/>
            <a:ext cx="734377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000" b="1" dirty="0">
                <a:ea typeface="华文细黑" panose="02010600040101010101" pitchFamily="2" charset="-122"/>
              </a:rPr>
              <a:t>多模光纤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较粗的纤芯，传输多种不同波长不同角度的光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衰耗大，传输距离通常在千米以内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成本低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000" b="1" dirty="0">
                <a:ea typeface="华文细黑" panose="02010600040101010101" pitchFamily="2" charset="-122"/>
              </a:rPr>
              <a:t>单模光纤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纤芯与光波长相同，传送单一波长的激光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衰耗小，传输距离可达数十千米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zh-CN" altLang="en-US" sz="2400" dirty="0">
                <a:ea typeface="华文细黑" panose="02010600040101010101" pitchFamily="2" charset="-122"/>
              </a:rPr>
              <a:t>成本高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1133CA-8B97-4783-BC6C-8693F688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光缆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74F5E44C-FE72-4907-ADD2-B7677BA9A2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709256"/>
            <a:ext cx="7042150" cy="2955925"/>
          </a:xfrm>
          <a:noFill/>
        </p:spPr>
        <p:txBody>
          <a:bodyPr/>
          <a:lstStyle/>
          <a:p>
            <a:pPr marL="0" indent="0" eaLnBrk="1" hangingPunct="1"/>
            <a:r>
              <a:rPr lang="zh-CN" altLang="en-US" sz="2600" dirty="0">
                <a:solidFill>
                  <a:srgbClr val="000000"/>
                </a:solidFill>
              </a:rPr>
              <a:t>光缆是数据传输中最有效的一种传输介质</a:t>
            </a:r>
            <a:r>
              <a:rPr lang="en-US" altLang="zh-CN" sz="2600" dirty="0">
                <a:solidFill>
                  <a:srgbClr val="000000"/>
                </a:solidFill>
              </a:rPr>
              <a:t>,  </a:t>
            </a:r>
          </a:p>
          <a:p>
            <a:pPr marL="0" indent="0" eaLnBrk="1" hangingPunct="1"/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000000"/>
                </a:solidFill>
              </a:rPr>
              <a:t>它有几个优点：</a:t>
            </a:r>
          </a:p>
          <a:p>
            <a:pPr marL="457200" lvl="1" indent="0" eaLnBrk="1" hangingPunct="1"/>
            <a:r>
              <a:rPr lang="zh-CN" altLang="en-US" sz="2000" dirty="0">
                <a:solidFill>
                  <a:srgbClr val="000000"/>
                </a:solidFill>
              </a:rPr>
              <a:t>频带较宽</a:t>
            </a:r>
          </a:p>
          <a:p>
            <a:pPr marL="457200" lvl="1" indent="0" eaLnBrk="1" hangingPunct="1"/>
            <a:r>
              <a:rPr lang="zh-CN" altLang="en-US" sz="2000" dirty="0">
                <a:solidFill>
                  <a:srgbClr val="000000"/>
                </a:solidFill>
              </a:rPr>
              <a:t>电磁绝缘性能好</a:t>
            </a:r>
          </a:p>
          <a:p>
            <a:pPr marL="457200" lvl="1" indent="0" eaLnBrk="1" hangingPunct="1"/>
            <a:r>
              <a:rPr lang="zh-CN" altLang="en-US" sz="2000" dirty="0">
                <a:solidFill>
                  <a:srgbClr val="000000"/>
                </a:solidFill>
              </a:rPr>
              <a:t>衰减较小</a:t>
            </a:r>
          </a:p>
          <a:p>
            <a:pPr marL="457200" lvl="1" indent="0" eaLnBrk="1" hangingPunct="1"/>
            <a:r>
              <a:rPr lang="zh-CN" altLang="en-US" sz="2000" dirty="0">
                <a:solidFill>
                  <a:srgbClr val="000000"/>
                </a:solidFill>
              </a:rPr>
              <a:t>中继器的间隔较大</a:t>
            </a:r>
          </a:p>
          <a:p>
            <a:pPr marL="0" indent="0" eaLnBrk="1" hangingPunct="1"/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53D7A9A3-EC90-4335-BCD4-3A4B3263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41136" r="42010" b="22896"/>
          <a:stretch>
            <a:fillRect/>
          </a:stretch>
        </p:blipFill>
        <p:spPr bwMode="auto">
          <a:xfrm>
            <a:off x="4716016" y="2786912"/>
            <a:ext cx="31511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2F9858-2E9E-4577-B1CD-4534126D7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常用光纤连接器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0C2CF6-9511-4783-96C6-B96CE34A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20" y="1844824"/>
            <a:ext cx="7380288" cy="543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000" b="1">
                <a:ea typeface="华文细黑" panose="02010600040101010101" pitchFamily="2" charset="-122"/>
              </a:rPr>
              <a:t>ST</a:t>
            </a:r>
            <a:r>
              <a:rPr lang="zh-CN" altLang="en-US" sz="3000" b="1">
                <a:ea typeface="华文细黑" panose="02010600040101010101" pitchFamily="2" charset="-122"/>
              </a:rPr>
              <a:t>：卡接式圆形光纤接头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>
              <a:ea typeface="华文细黑" panose="0201060004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>
              <a:ea typeface="华文细黑" panose="0201060004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>
              <a:ea typeface="华文细黑" panose="0201060004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000" b="1">
                <a:ea typeface="华文细黑" panose="02010600040101010101" pitchFamily="2" charset="-122"/>
              </a:rPr>
              <a:t>FC</a:t>
            </a:r>
            <a:r>
              <a:rPr lang="zh-CN" altLang="en-US" sz="3000" b="1">
                <a:ea typeface="华文细黑" panose="02010600040101010101" pitchFamily="2" charset="-122"/>
              </a:rPr>
              <a:t>：带螺纹的圆形光纤接头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000" b="1">
              <a:ea typeface="华文细黑" panose="02010600040101010101" pitchFamily="2" charset="-122"/>
            </a:endParaRPr>
          </a:p>
        </p:txBody>
      </p:sp>
      <p:grpSp>
        <p:nvGrpSpPr>
          <p:cNvPr id="37892" name="Group 6">
            <a:extLst>
              <a:ext uri="{FF2B5EF4-FFF2-40B4-BE49-F238E27FC236}">
                <a16:creationId xmlns:a16="http://schemas.microsoft.com/office/drawing/2014/main" id="{6EE3E937-54F7-4943-9CDE-ACC584B759AE}"/>
              </a:ext>
            </a:extLst>
          </p:cNvPr>
          <p:cNvGrpSpPr>
            <a:grpSpLocks/>
          </p:cNvGrpSpPr>
          <p:nvPr/>
        </p:nvGrpSpPr>
        <p:grpSpPr bwMode="auto">
          <a:xfrm>
            <a:off x="1437962" y="2708920"/>
            <a:ext cx="5795962" cy="3956050"/>
            <a:chOff x="975" y="1139"/>
            <a:chExt cx="3651" cy="2492"/>
          </a:xfrm>
        </p:grpSpPr>
        <p:pic>
          <p:nvPicPr>
            <p:cNvPr id="37893" name="Picture 4">
              <a:extLst>
                <a:ext uri="{FF2B5EF4-FFF2-40B4-BE49-F238E27FC236}">
                  <a16:creationId xmlns:a16="http://schemas.microsoft.com/office/drawing/2014/main" id="{5E1D01A7-4643-4302-8547-3ADA7897F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39"/>
              <a:ext cx="1361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4" name="Picture 11">
              <a:extLst>
                <a:ext uri="{FF2B5EF4-FFF2-40B4-BE49-F238E27FC236}">
                  <a16:creationId xmlns:a16="http://schemas.microsoft.com/office/drawing/2014/main" id="{7662794C-7B87-4A3A-A8E7-891D4B935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" y="2716"/>
              <a:ext cx="1383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12">
              <a:extLst>
                <a:ext uri="{FF2B5EF4-FFF2-40B4-BE49-F238E27FC236}">
                  <a16:creationId xmlns:a16="http://schemas.microsoft.com/office/drawing/2014/main" id="{3CDB05C5-3458-4188-AAE6-793756E0D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715"/>
              <a:ext cx="1565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15">
              <a:extLst>
                <a:ext uri="{FF2B5EF4-FFF2-40B4-BE49-F238E27FC236}">
                  <a16:creationId xmlns:a16="http://schemas.microsoft.com/office/drawing/2014/main" id="{80628299-D102-4A9D-A9B0-8AD05B14E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" y="1139"/>
              <a:ext cx="1611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23084D3-F154-41EF-BFB3-4F7DCFCB4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常用光纤连接器（续）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FEB46D3-63D3-47ED-BD18-30EA1368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5" y="1628800"/>
            <a:ext cx="831691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000" b="1" dirty="0">
                <a:ea typeface="华文细黑" panose="02010600040101010101" pitchFamily="2" charset="-122"/>
              </a:rPr>
              <a:t>SC</a:t>
            </a:r>
            <a:r>
              <a:rPr lang="zh-CN" altLang="en-US" sz="3000" b="1" dirty="0">
                <a:ea typeface="华文细黑" panose="02010600040101010101" pitchFamily="2" charset="-122"/>
              </a:rPr>
              <a:t>：矩型光纤接头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 dirty="0">
              <a:ea typeface="华文细黑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 dirty="0">
              <a:ea typeface="华文细黑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000" b="1" dirty="0">
              <a:ea typeface="华文细黑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000" b="1" dirty="0">
                <a:ea typeface="华文细黑" panose="02010600040101010101" pitchFamily="2" charset="-122"/>
              </a:rPr>
              <a:t>LC</a:t>
            </a:r>
            <a:r>
              <a:rPr lang="zh-CN" altLang="en-US" sz="3000" b="1" dirty="0">
                <a:ea typeface="华文细黑" panose="02010600040101010101" pitchFamily="2" charset="-122"/>
              </a:rPr>
              <a:t>：一种</a:t>
            </a:r>
            <a:r>
              <a:rPr lang="en-US" altLang="zh-CN" sz="3000" b="1" dirty="0">
                <a:ea typeface="华文细黑" panose="02010600040101010101" pitchFamily="2" charset="-122"/>
              </a:rPr>
              <a:t>Mini</a:t>
            </a:r>
            <a:r>
              <a:rPr lang="zh-CN" altLang="en-US" sz="3000" b="1" dirty="0">
                <a:ea typeface="华文细黑" panose="02010600040101010101" pitchFamily="2" charset="-122"/>
              </a:rPr>
              <a:t>型连接器</a:t>
            </a:r>
          </a:p>
        </p:txBody>
      </p:sp>
      <p:grpSp>
        <p:nvGrpSpPr>
          <p:cNvPr id="38916" name="Group 5">
            <a:extLst>
              <a:ext uri="{FF2B5EF4-FFF2-40B4-BE49-F238E27FC236}">
                <a16:creationId xmlns:a16="http://schemas.microsoft.com/office/drawing/2014/main" id="{81CAD094-F0A7-4D26-86D0-3BBC044DDE05}"/>
              </a:ext>
            </a:extLst>
          </p:cNvPr>
          <p:cNvGrpSpPr>
            <a:grpSpLocks/>
          </p:cNvGrpSpPr>
          <p:nvPr/>
        </p:nvGrpSpPr>
        <p:grpSpPr bwMode="auto">
          <a:xfrm>
            <a:off x="1187624" y="2420888"/>
            <a:ext cx="5616575" cy="3908425"/>
            <a:chOff x="771" y="1140"/>
            <a:chExt cx="3538" cy="2462"/>
          </a:xfrm>
        </p:grpSpPr>
        <p:pic>
          <p:nvPicPr>
            <p:cNvPr id="38917" name="Picture 5">
              <a:extLst>
                <a:ext uri="{FF2B5EF4-FFF2-40B4-BE49-F238E27FC236}">
                  <a16:creationId xmlns:a16="http://schemas.microsoft.com/office/drawing/2014/main" id="{3E56C9C4-CEB2-4A79-AE50-EAB6EE3D4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140"/>
              <a:ext cx="1353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8" name="Picture 7">
              <a:extLst>
                <a:ext uri="{FF2B5EF4-FFF2-40B4-BE49-F238E27FC236}">
                  <a16:creationId xmlns:a16="http://schemas.microsoft.com/office/drawing/2014/main" id="{004E7794-DEE1-4FD0-AF09-0351337C5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" y="2637"/>
              <a:ext cx="1361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10">
              <a:extLst>
                <a:ext uri="{FF2B5EF4-FFF2-40B4-BE49-F238E27FC236}">
                  <a16:creationId xmlns:a16="http://schemas.microsoft.com/office/drawing/2014/main" id="{7D0900F8-46EC-47E5-833F-746D47EE1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" y="1163"/>
              <a:ext cx="1452" cy="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0" name="Picture 11">
              <a:extLst>
                <a:ext uri="{FF2B5EF4-FFF2-40B4-BE49-F238E27FC236}">
                  <a16:creationId xmlns:a16="http://schemas.microsoft.com/office/drawing/2014/main" id="{E00235CB-566C-4424-88BA-8459D1E6E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659"/>
              <a:ext cx="1406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7ABAB58-FB3F-4FC6-B67D-E4A4EB5C6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MDI</a:t>
            </a:r>
            <a:r>
              <a:rPr lang="zh-CN" altLang="en-US"/>
              <a:t>与</a:t>
            </a:r>
            <a:r>
              <a:rPr lang="en-US" altLang="zh-CN"/>
              <a:t>MDI-X</a:t>
            </a:r>
            <a:r>
              <a:rPr lang="zh-CN" altLang="en-US"/>
              <a:t>概念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7ABD7A9-22AB-4DE0-8EA0-C1A4BA224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593" y="2103437"/>
            <a:ext cx="7632700" cy="475456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MDI</a:t>
            </a:r>
            <a:r>
              <a:rPr lang="zh-CN" altLang="en-US" dirty="0">
                <a:solidFill>
                  <a:srgbClr val="000000"/>
                </a:solidFill>
              </a:rPr>
              <a:t>是介质相关接口的简称，使物理层与传输介质之间的一种接口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MDI-X</a:t>
            </a:r>
            <a:r>
              <a:rPr lang="zh-CN" altLang="en-US" dirty="0">
                <a:solidFill>
                  <a:srgbClr val="000000"/>
                </a:solidFill>
              </a:rPr>
              <a:t>也是介质非相关接口，也位于物理层和传输介质之间。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MDI-X</a:t>
            </a:r>
            <a:r>
              <a:rPr lang="zh-CN" altLang="en-US" dirty="0">
                <a:solidFill>
                  <a:srgbClr val="000000"/>
                </a:solidFill>
              </a:rPr>
              <a:t>实际上是是</a:t>
            </a:r>
            <a:r>
              <a:rPr lang="en-US" altLang="zh-CN" dirty="0">
                <a:solidFill>
                  <a:srgbClr val="000000"/>
                </a:solidFill>
              </a:rPr>
              <a:t>MDI</a:t>
            </a:r>
            <a:r>
              <a:rPr lang="zh-CN" altLang="en-US" dirty="0">
                <a:solidFill>
                  <a:srgbClr val="000000"/>
                </a:solidFill>
              </a:rPr>
              <a:t>的一个变种，仅仅在输入输出的引脚上进行了交换。主要应用于两个实体之间的连接而产生。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u="none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搭建简单的以太网</a:t>
            </a: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9F60115-5D2C-4434-929A-134CA151A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MDI</a:t>
            </a:r>
            <a:r>
              <a:rPr lang="zh-CN" altLang="en-US"/>
              <a:t>与</a:t>
            </a:r>
            <a:r>
              <a:rPr lang="en-US" altLang="zh-CN"/>
              <a:t>MDIX</a:t>
            </a:r>
            <a:r>
              <a:rPr lang="zh-CN" altLang="en-US"/>
              <a:t>接口连线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D8E7E76-9674-4C59-82AC-0947D3F4D1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3113" y="5432087"/>
            <a:ext cx="7740650" cy="1404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同类接口互连用交叉线，异类接口互连用直连线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H3C</a:t>
            </a:r>
            <a:r>
              <a:rPr lang="zh-CN" altLang="en-US" sz="2600" dirty="0">
                <a:solidFill>
                  <a:srgbClr val="000000"/>
                </a:solidFill>
              </a:rPr>
              <a:t>以太网交换机支持</a:t>
            </a:r>
            <a:r>
              <a:rPr lang="en-US" altLang="zh-CN" sz="2600" dirty="0">
                <a:solidFill>
                  <a:srgbClr val="000000"/>
                </a:solidFill>
              </a:rPr>
              <a:t>MDI/MDIX</a:t>
            </a:r>
            <a:r>
              <a:rPr lang="zh-CN" altLang="en-US" sz="2600" dirty="0">
                <a:solidFill>
                  <a:srgbClr val="000000"/>
                </a:solidFill>
              </a:rPr>
              <a:t>自适应，不必考虑连线类型</a:t>
            </a:r>
          </a:p>
        </p:txBody>
      </p:sp>
      <p:graphicFrame>
        <p:nvGraphicFramePr>
          <p:cNvPr id="186429" name="Group 61">
            <a:extLst>
              <a:ext uri="{FF2B5EF4-FFF2-40B4-BE49-F238E27FC236}">
                <a16:creationId xmlns:a16="http://schemas.microsoft.com/office/drawing/2014/main" id="{3CAB3D6A-71B7-4FD0-A232-296EA0DB6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70037"/>
              </p:ext>
            </p:extLst>
          </p:nvPr>
        </p:nvGraphicFramePr>
        <p:xfrm>
          <a:off x="719138" y="1774032"/>
          <a:ext cx="7848600" cy="3455989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主机网卡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路由器以太口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交换机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集线器接入口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(MDIX)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交换机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集线器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级连口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主机网卡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N/A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路由器以太口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N/A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交换机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集线器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接入口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(MDIX)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交换机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集线器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级连口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(MDI)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N/A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N/A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交叉线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1772CFB-80AB-41A6-AD3A-86C779537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交叉于直连网线线序</a:t>
            </a:r>
          </a:p>
        </p:txBody>
      </p:sp>
      <p:graphicFrame>
        <p:nvGraphicFramePr>
          <p:cNvPr id="44035" name="Object 4">
            <a:extLst>
              <a:ext uri="{FF2B5EF4-FFF2-40B4-BE49-F238E27FC236}">
                <a16:creationId xmlns:a16="http://schemas.microsoft.com/office/drawing/2014/main" id="{462E2D96-8890-4A1D-A99E-81870C82B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72999"/>
              </p:ext>
            </p:extLst>
          </p:nvPr>
        </p:nvGraphicFramePr>
        <p:xfrm>
          <a:off x="611560" y="2575719"/>
          <a:ext cx="28797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绘图" r:id="rId2" imgW="3457475" imgH="2342950" progId="FLW3Drawing">
                  <p:embed/>
                </p:oleObj>
              </mc:Choice>
              <mc:Fallback>
                <p:oleObj name="绘图" r:id="rId2" imgW="3457475" imgH="2342950" progId="FLW3Drawing">
                  <p:embed/>
                  <p:pic>
                    <p:nvPicPr>
                      <p:cNvPr id="44035" name="Object 4">
                        <a:extLst>
                          <a:ext uri="{FF2B5EF4-FFF2-40B4-BE49-F238E27FC236}">
                            <a16:creationId xmlns:a16="http://schemas.microsoft.com/office/drawing/2014/main" id="{462E2D96-8890-4A1D-A99E-81870C82B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75719"/>
                        <a:ext cx="2879725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>
            <a:extLst>
              <a:ext uri="{FF2B5EF4-FFF2-40B4-BE49-F238E27FC236}">
                <a16:creationId xmlns:a16="http://schemas.microsoft.com/office/drawing/2014/main" id="{EFF996D0-7825-4B6E-A526-AB3206F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23" y="3688556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ea typeface="黑体" panose="02010609060101010101" pitchFamily="49" charset="-122"/>
              </a:rPr>
              <a:t>Side 2</a:t>
            </a:r>
          </a:p>
        </p:txBody>
      </p:sp>
      <p:sp>
        <p:nvSpPr>
          <p:cNvPr id="44037" name="Line 8">
            <a:extLst>
              <a:ext uri="{FF2B5EF4-FFF2-40B4-BE49-F238E27FC236}">
                <a16:creationId xmlns:a16="http://schemas.microsoft.com/office/drawing/2014/main" id="{E3A83266-CD47-43B9-8242-A5DA1BE47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7085" y="2107406"/>
            <a:ext cx="0" cy="13684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8" name="Line 9">
            <a:extLst>
              <a:ext uri="{FF2B5EF4-FFF2-40B4-BE49-F238E27FC236}">
                <a16:creationId xmlns:a16="http://schemas.microsoft.com/office/drawing/2014/main" id="{A0EDFBF2-E18A-454A-A3DD-C68D48BF7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423" y="2107406"/>
            <a:ext cx="0" cy="1368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39" name="Line 10">
            <a:extLst>
              <a:ext uri="{FF2B5EF4-FFF2-40B4-BE49-F238E27FC236}">
                <a16:creationId xmlns:a16="http://schemas.microsoft.com/office/drawing/2014/main" id="{5E9D6893-10F1-49C9-A420-85BF35ACF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760" y="2107406"/>
            <a:ext cx="0" cy="136842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0" name="Line 11">
            <a:extLst>
              <a:ext uri="{FF2B5EF4-FFF2-40B4-BE49-F238E27FC236}">
                <a16:creationId xmlns:a16="http://schemas.microsoft.com/office/drawing/2014/main" id="{F9BEE335-F57E-46A6-A407-44CBD4D40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685" y="2107406"/>
            <a:ext cx="0" cy="136842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1" name="Text Box 12">
            <a:extLst>
              <a:ext uri="{FF2B5EF4-FFF2-40B4-BE49-F238E27FC236}">
                <a16:creationId xmlns:a16="http://schemas.microsoft.com/office/drawing/2014/main" id="{59B30E01-7D96-4744-B909-578291B5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935" y="3404394"/>
            <a:ext cx="1336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900" b="1">
                <a:latin typeface="Courier New" panose="02070309020205020404" pitchFamily="49" charset="0"/>
                <a:ea typeface="黑体" panose="02010609060101010101" pitchFamily="49" charset="-122"/>
              </a:rPr>
              <a:t>12345678</a:t>
            </a:r>
          </a:p>
        </p:txBody>
      </p:sp>
      <p:sp>
        <p:nvSpPr>
          <p:cNvPr id="44042" name="Text Box 13">
            <a:extLst>
              <a:ext uri="{FF2B5EF4-FFF2-40B4-BE49-F238E27FC236}">
                <a16:creationId xmlns:a16="http://schemas.microsoft.com/office/drawing/2014/main" id="{AAB0A76B-49F2-4CFA-B792-4736F6C7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935" y="1804194"/>
            <a:ext cx="1336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900" b="1">
                <a:latin typeface="Courier New" panose="02070309020205020404" pitchFamily="49" charset="0"/>
                <a:ea typeface="黑体" panose="02010609060101010101" pitchFamily="49" charset="-122"/>
              </a:rPr>
              <a:t>12345678</a:t>
            </a:r>
          </a:p>
        </p:txBody>
      </p:sp>
      <p:sp>
        <p:nvSpPr>
          <p:cNvPr id="44043" name="Text Box 14">
            <a:extLst>
              <a:ext uri="{FF2B5EF4-FFF2-40B4-BE49-F238E27FC236}">
                <a16:creationId xmlns:a16="http://schemas.microsoft.com/office/drawing/2014/main" id="{1FA80E4D-7E2D-4C93-8235-50CF83CED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798" y="1889919"/>
            <a:ext cx="9747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1=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2=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3=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4=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5=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6=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7=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8=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</p:txBody>
      </p:sp>
      <p:sp>
        <p:nvSpPr>
          <p:cNvPr id="44044" name="Line 16">
            <a:extLst>
              <a:ext uri="{FF2B5EF4-FFF2-40B4-BE49-F238E27FC236}">
                <a16:creationId xmlns:a16="http://schemas.microsoft.com/office/drawing/2014/main" id="{4EEB09DC-2194-4926-A1E4-F95E38218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498" y="4772819"/>
            <a:ext cx="0" cy="2159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5" name="Line 17">
            <a:extLst>
              <a:ext uri="{FF2B5EF4-FFF2-40B4-BE49-F238E27FC236}">
                <a16:creationId xmlns:a16="http://schemas.microsoft.com/office/drawing/2014/main" id="{A32097BE-E987-4200-AB27-D55AA845B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498" y="4988719"/>
            <a:ext cx="576262" cy="863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6" name="Line 18">
            <a:extLst>
              <a:ext uri="{FF2B5EF4-FFF2-40B4-BE49-F238E27FC236}">
                <a16:creationId xmlns:a16="http://schemas.microsoft.com/office/drawing/2014/main" id="{2C245763-07E5-42B7-BC1F-30A66218D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760" y="5852319"/>
            <a:ext cx="0" cy="2159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7" name="Line 19">
            <a:extLst>
              <a:ext uri="{FF2B5EF4-FFF2-40B4-BE49-F238E27FC236}">
                <a16:creationId xmlns:a16="http://schemas.microsoft.com/office/drawing/2014/main" id="{6C58C226-9717-4422-9828-E515E2BCA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835" y="4772819"/>
            <a:ext cx="0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8" name="Line 20">
            <a:extLst>
              <a:ext uri="{FF2B5EF4-FFF2-40B4-BE49-F238E27FC236}">
                <a16:creationId xmlns:a16="http://schemas.microsoft.com/office/drawing/2014/main" id="{E41749B6-C9CD-4FD4-AFE8-F2167D7E2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760" y="4772819"/>
            <a:ext cx="0" cy="2159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9" name="Line 21">
            <a:extLst>
              <a:ext uri="{FF2B5EF4-FFF2-40B4-BE49-F238E27FC236}">
                <a16:creationId xmlns:a16="http://schemas.microsoft.com/office/drawing/2014/main" id="{06048C71-436E-4E36-811D-76073DE96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498" y="4988719"/>
            <a:ext cx="576262" cy="8636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50" name="Line 22">
            <a:extLst>
              <a:ext uri="{FF2B5EF4-FFF2-40B4-BE49-F238E27FC236}">
                <a16:creationId xmlns:a16="http://schemas.microsoft.com/office/drawing/2014/main" id="{32558395-70A5-4AC7-B289-ED3F819E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498" y="5852319"/>
            <a:ext cx="0" cy="2159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51" name="Line 23">
            <a:extLst>
              <a:ext uri="{FF2B5EF4-FFF2-40B4-BE49-F238E27FC236}">
                <a16:creationId xmlns:a16="http://schemas.microsoft.com/office/drawing/2014/main" id="{403A8EA4-1C5C-4CA5-A6B2-BD981B78E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098" y="4772819"/>
            <a:ext cx="0" cy="1295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52" name="Text Box 24">
            <a:extLst>
              <a:ext uri="{FF2B5EF4-FFF2-40B4-BE49-F238E27FC236}">
                <a16:creationId xmlns:a16="http://schemas.microsoft.com/office/drawing/2014/main" id="{B8EE7D38-4505-4CCD-AEFF-16FFF52C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85" y="4175919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ea typeface="黑体" panose="02010609060101010101" pitchFamily="49" charset="-122"/>
              </a:rPr>
              <a:t>Side 1</a:t>
            </a:r>
          </a:p>
        </p:txBody>
      </p:sp>
      <p:sp>
        <p:nvSpPr>
          <p:cNvPr id="44053" name="Text Box 25">
            <a:extLst>
              <a:ext uri="{FF2B5EF4-FFF2-40B4-BE49-F238E27FC236}">
                <a16:creationId xmlns:a16="http://schemas.microsoft.com/office/drawing/2014/main" id="{90DA1EFB-03C9-47AC-BD8B-2832A101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360" y="4175919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ea typeface="黑体" panose="02010609060101010101" pitchFamily="49" charset="-122"/>
              </a:rPr>
              <a:t>Side 2</a:t>
            </a:r>
          </a:p>
        </p:txBody>
      </p:sp>
      <p:sp>
        <p:nvSpPr>
          <p:cNvPr id="44054" name="Text Box 26">
            <a:extLst>
              <a:ext uri="{FF2B5EF4-FFF2-40B4-BE49-F238E27FC236}">
                <a16:creationId xmlns:a16="http://schemas.microsoft.com/office/drawing/2014/main" id="{2CEF44A4-04E9-4FC1-9C89-FCE9C9B9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23" y="4174331"/>
            <a:ext cx="92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ea typeface="黑体" panose="02010609060101010101" pitchFamily="49" charset="-122"/>
              </a:rPr>
              <a:t>Side 1</a:t>
            </a:r>
          </a:p>
        </p:txBody>
      </p:sp>
      <p:sp>
        <p:nvSpPr>
          <p:cNvPr id="44055" name="Text Box 28">
            <a:extLst>
              <a:ext uri="{FF2B5EF4-FFF2-40B4-BE49-F238E27FC236}">
                <a16:creationId xmlns:a16="http://schemas.microsoft.com/office/drawing/2014/main" id="{D8F38D78-CC2B-4554-ADE4-B5BB8346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935" y="4468019"/>
            <a:ext cx="1336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900" b="1">
                <a:latin typeface="Courier New" panose="02070309020205020404" pitchFamily="49" charset="0"/>
                <a:ea typeface="黑体" panose="02010609060101010101" pitchFamily="49" charset="-122"/>
              </a:rPr>
              <a:t>12345678</a:t>
            </a:r>
          </a:p>
        </p:txBody>
      </p:sp>
      <p:sp>
        <p:nvSpPr>
          <p:cNvPr id="44056" name="Text Box 29">
            <a:extLst>
              <a:ext uri="{FF2B5EF4-FFF2-40B4-BE49-F238E27FC236}">
                <a16:creationId xmlns:a16="http://schemas.microsoft.com/office/drawing/2014/main" id="{DF00D072-F049-4894-BCBC-489A5D34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935" y="5996781"/>
            <a:ext cx="1336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900" b="1">
                <a:latin typeface="Courier New" panose="02070309020205020404" pitchFamily="49" charset="0"/>
                <a:ea typeface="黑体" panose="02010609060101010101" pitchFamily="49" charset="-122"/>
              </a:rPr>
              <a:t>12345678</a:t>
            </a:r>
          </a:p>
        </p:txBody>
      </p:sp>
      <p:sp>
        <p:nvSpPr>
          <p:cNvPr id="44057" name="Text Box 30">
            <a:extLst>
              <a:ext uri="{FF2B5EF4-FFF2-40B4-BE49-F238E27FC236}">
                <a16:creationId xmlns:a16="http://schemas.microsoft.com/office/drawing/2014/main" id="{43414FBE-0FE5-4E76-9E47-65E734B4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360" y="1891506"/>
            <a:ext cx="998538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1=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2=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3=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4=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5=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6=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7=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8=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</p:txBody>
      </p:sp>
      <p:sp>
        <p:nvSpPr>
          <p:cNvPr id="44058" name="Text Box 31">
            <a:extLst>
              <a:ext uri="{FF2B5EF4-FFF2-40B4-BE49-F238E27FC236}">
                <a16:creationId xmlns:a16="http://schemas.microsoft.com/office/drawing/2014/main" id="{30F8E790-AC8F-42CC-9F7A-08F8B4C9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385" y="4556919"/>
            <a:ext cx="10096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1=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2=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3=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4=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5=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6=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7=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8=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</p:txBody>
      </p:sp>
      <p:sp>
        <p:nvSpPr>
          <p:cNvPr id="44059" name="Text Box 32">
            <a:extLst>
              <a:ext uri="{FF2B5EF4-FFF2-40B4-BE49-F238E27FC236}">
                <a16:creationId xmlns:a16="http://schemas.microsoft.com/office/drawing/2014/main" id="{E0364BFA-C5E1-48F5-8AA0-9CFDC536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360" y="4556919"/>
            <a:ext cx="998538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1=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2=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绿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3=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4=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5=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蓝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6=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橙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7=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白</a:t>
            </a:r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/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  <a:p>
            <a:pPr eaLnBrk="1" hangingPunct="1"/>
            <a:r>
              <a:rPr kumimoji="1" lang="en-US" altLang="zh-CN" sz="1600" b="1">
                <a:latin typeface="Courier New" panose="02070309020205020404" pitchFamily="49" charset="0"/>
                <a:ea typeface="华文细黑" panose="02010600040101010101" pitchFamily="2" charset="-122"/>
              </a:rPr>
              <a:t>8=</a:t>
            </a:r>
            <a:r>
              <a:rPr kumimoji="1" lang="zh-CN" altLang="en-US" sz="1600" b="1">
                <a:latin typeface="Courier New" panose="02070309020205020404" pitchFamily="49" charset="0"/>
                <a:ea typeface="华文细黑" panose="02010600040101010101" pitchFamily="2" charset="-122"/>
              </a:rPr>
              <a:t>棕</a:t>
            </a:r>
          </a:p>
        </p:txBody>
      </p:sp>
      <p:sp>
        <p:nvSpPr>
          <p:cNvPr id="44060" name="Line 33">
            <a:extLst>
              <a:ext uri="{FF2B5EF4-FFF2-40B4-BE49-F238E27FC236}">
                <a16:creationId xmlns:a16="http://schemas.microsoft.com/office/drawing/2014/main" id="{A0643B1E-E036-4705-B6E7-835EA38BE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035" y="2107406"/>
            <a:ext cx="0" cy="1368425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1" name="Line 34">
            <a:extLst>
              <a:ext uri="{FF2B5EF4-FFF2-40B4-BE49-F238E27FC236}">
                <a16:creationId xmlns:a16="http://schemas.microsoft.com/office/drawing/2014/main" id="{EB523F45-C67C-48E1-8425-C8707EB00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298" y="2107406"/>
            <a:ext cx="0" cy="1368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2" name="Line 35">
            <a:extLst>
              <a:ext uri="{FF2B5EF4-FFF2-40B4-BE49-F238E27FC236}">
                <a16:creationId xmlns:a16="http://schemas.microsoft.com/office/drawing/2014/main" id="{6EAC4D65-E044-4B8F-BF14-A61C2E0E9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960" y="2107406"/>
            <a:ext cx="0" cy="1368425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3" name="Line 36">
            <a:extLst>
              <a:ext uri="{FF2B5EF4-FFF2-40B4-BE49-F238E27FC236}">
                <a16:creationId xmlns:a16="http://schemas.microsoft.com/office/drawing/2014/main" id="{D5B08B03-DEF9-41BD-A1D8-54C1D08BF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6223" y="2107406"/>
            <a:ext cx="0" cy="1368425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4" name="Line 37">
            <a:extLst>
              <a:ext uri="{FF2B5EF4-FFF2-40B4-BE49-F238E27FC236}">
                <a16:creationId xmlns:a16="http://schemas.microsoft.com/office/drawing/2014/main" id="{AFB61500-CE9C-404F-BA0E-774BBACE0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6223" y="4772819"/>
            <a:ext cx="0" cy="1368425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5" name="Line 38">
            <a:extLst>
              <a:ext uri="{FF2B5EF4-FFF2-40B4-BE49-F238E27FC236}">
                <a16:creationId xmlns:a16="http://schemas.microsoft.com/office/drawing/2014/main" id="{70E38E80-535E-4F6C-B8AC-D98C9F8DF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960" y="4772819"/>
            <a:ext cx="0" cy="576262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6" name="Line 39">
            <a:extLst>
              <a:ext uri="{FF2B5EF4-FFF2-40B4-BE49-F238E27FC236}">
                <a16:creationId xmlns:a16="http://schemas.microsoft.com/office/drawing/2014/main" id="{6159EF3E-8607-4402-A5A1-313352961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1035" y="5349081"/>
            <a:ext cx="288925" cy="431800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7" name="Line 40">
            <a:extLst>
              <a:ext uri="{FF2B5EF4-FFF2-40B4-BE49-F238E27FC236}">
                <a16:creationId xmlns:a16="http://schemas.microsoft.com/office/drawing/2014/main" id="{E272ECB5-1FAB-401C-9F13-FDBC5DF8A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035" y="5780881"/>
            <a:ext cx="0" cy="287338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8" name="Line 41">
            <a:extLst>
              <a:ext uri="{FF2B5EF4-FFF2-40B4-BE49-F238E27FC236}">
                <a16:creationId xmlns:a16="http://schemas.microsoft.com/office/drawing/2014/main" id="{0EDB7EFF-9E66-49A9-A1AB-B6729EF6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035" y="4772819"/>
            <a:ext cx="0" cy="6477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69" name="Line 42">
            <a:extLst>
              <a:ext uri="{FF2B5EF4-FFF2-40B4-BE49-F238E27FC236}">
                <a16:creationId xmlns:a16="http://schemas.microsoft.com/office/drawing/2014/main" id="{8E618462-56D6-42C7-88E4-C14373D73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623" y="5420519"/>
            <a:ext cx="287337" cy="360362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70" name="Line 43">
            <a:extLst>
              <a:ext uri="{FF2B5EF4-FFF2-40B4-BE49-F238E27FC236}">
                <a16:creationId xmlns:a16="http://schemas.microsoft.com/office/drawing/2014/main" id="{BB3C6CC9-0AA1-48F6-9CB5-356F8B6F2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960" y="5780881"/>
            <a:ext cx="0" cy="360363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71" name="Line 44">
            <a:extLst>
              <a:ext uri="{FF2B5EF4-FFF2-40B4-BE49-F238E27FC236}">
                <a16:creationId xmlns:a16="http://schemas.microsoft.com/office/drawing/2014/main" id="{132A0203-D883-45F9-925C-85554C07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298" y="4772819"/>
            <a:ext cx="0" cy="1368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72" name="Text Box 47">
            <a:extLst>
              <a:ext uri="{FF2B5EF4-FFF2-40B4-BE49-F238E27FC236}">
                <a16:creationId xmlns:a16="http://schemas.microsoft.com/office/drawing/2014/main" id="{3B404E98-F4C3-46D2-B735-BAF53DE3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60" y="1748631"/>
            <a:ext cx="2197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>
                <a:ea typeface="华文细黑" panose="02010600040101010101" pitchFamily="2" charset="-122"/>
              </a:rPr>
              <a:t>直连线</a:t>
            </a:r>
          </a:p>
        </p:txBody>
      </p:sp>
      <p:sp>
        <p:nvSpPr>
          <p:cNvPr id="44073" name="Text Box 48">
            <a:extLst>
              <a:ext uri="{FF2B5EF4-FFF2-40B4-BE49-F238E27FC236}">
                <a16:creationId xmlns:a16="http://schemas.microsoft.com/office/drawing/2014/main" id="{4F158F6A-8547-4467-8307-EC49AE6E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60" y="4448969"/>
            <a:ext cx="2197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>
                <a:ea typeface="华文细黑" panose="02010600040101010101" pitchFamily="2" charset="-122"/>
              </a:rPr>
              <a:t>交叉线</a:t>
            </a:r>
          </a:p>
        </p:txBody>
      </p:sp>
      <p:sp>
        <p:nvSpPr>
          <p:cNvPr id="44074" name="Text Box 0">
            <a:extLst>
              <a:ext uri="{FF2B5EF4-FFF2-40B4-BE49-F238E27FC236}">
                <a16:creationId xmlns:a16="http://schemas.microsoft.com/office/drawing/2014/main" id="{05681E09-2D92-4785-996A-F2D8D655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" y="3532981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</a:rPr>
              <a:t>RJ-45</a:t>
            </a:r>
            <a:r>
              <a:rPr lang="zh-CN" altLang="en-US" sz="1600" b="1">
                <a:solidFill>
                  <a:srgbClr val="000000"/>
                </a:solidFill>
              </a:rPr>
              <a:t>接头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81CFBE-0A9D-4FD0-9691-06B2B1C6CF9E}"/>
              </a:ext>
            </a:extLst>
          </p:cNvPr>
          <p:cNvSpPr txBox="1"/>
          <p:nvPr/>
        </p:nvSpPr>
        <p:spPr>
          <a:xfrm>
            <a:off x="719572" y="1124744"/>
            <a:ext cx="77048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以太网的类型有</a:t>
            </a:r>
            <a:r>
              <a:rPr lang="en-US" altLang="zh-CN" sz="2000" dirty="0"/>
              <a:t>( 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A.</a:t>
            </a:r>
            <a:r>
              <a:rPr lang="zh-CN" altLang="en-US" sz="2000" dirty="0"/>
              <a:t>标准以太网</a:t>
            </a:r>
            <a:r>
              <a:rPr lang="en-US" altLang="zh-CN" sz="2000" dirty="0"/>
              <a:t>		B.</a:t>
            </a:r>
            <a:r>
              <a:rPr lang="zh-CN" altLang="en-US" sz="2000" dirty="0"/>
              <a:t>快速以太网</a:t>
            </a:r>
            <a:br>
              <a:rPr lang="zh-CN" altLang="en-US" sz="2000" dirty="0"/>
            </a:br>
            <a:r>
              <a:rPr lang="en-US" altLang="zh-CN" sz="2000" dirty="0"/>
              <a:t>C.</a:t>
            </a:r>
            <a:r>
              <a:rPr lang="zh-CN" altLang="en-US" sz="2000" dirty="0"/>
              <a:t>千兆位以太网</a:t>
            </a:r>
            <a:r>
              <a:rPr lang="en-US" altLang="zh-CN" sz="2000" dirty="0"/>
              <a:t>		D.</a:t>
            </a:r>
            <a:r>
              <a:rPr lang="zh-CN" altLang="en-US" sz="2000" dirty="0"/>
              <a:t>万兆位以太网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en-US" altLang="zh-CN" sz="2000" dirty="0"/>
              <a:t>2. </a:t>
            </a:r>
            <a:r>
              <a:rPr lang="zh-CN" altLang="en-US" sz="2000" dirty="0"/>
              <a:t>以太网目前的基本标准是</a:t>
            </a:r>
            <a:r>
              <a:rPr lang="en-US" altLang="zh-CN" sz="2000" dirty="0"/>
              <a:t>( 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A. IEEE 802.3 1990	B. IEEE 802.3 2005</a:t>
            </a:r>
            <a:br>
              <a:rPr lang="en-US" altLang="zh-CN" sz="2000" dirty="0"/>
            </a:br>
            <a:r>
              <a:rPr lang="en-US" altLang="zh-CN" sz="2000" dirty="0"/>
              <a:t>C. IEEE 802.3 1985	D. IEEE 802.3 2008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3.</a:t>
            </a:r>
            <a:r>
              <a:rPr lang="zh-CN" altLang="en-US" sz="2000" dirty="0"/>
              <a:t>标准以太网使用的传输介质有</a:t>
            </a:r>
            <a:r>
              <a:rPr lang="en-US" altLang="zh-CN" sz="2000" dirty="0"/>
              <a:t>( 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A.</a:t>
            </a:r>
            <a:r>
              <a:rPr lang="zh-CN" altLang="en-US" sz="2000" dirty="0"/>
              <a:t>同轴电缆</a:t>
            </a:r>
            <a:r>
              <a:rPr lang="en-US" altLang="zh-CN" sz="2000" dirty="0"/>
              <a:t>	B.</a:t>
            </a:r>
            <a:r>
              <a:rPr lang="zh-CN" altLang="en-US" sz="2000" dirty="0"/>
              <a:t>双绞线</a:t>
            </a:r>
            <a:r>
              <a:rPr lang="en-US" altLang="zh-CN" sz="2000" dirty="0"/>
              <a:t>	C.</a:t>
            </a:r>
            <a:r>
              <a:rPr lang="zh-CN" altLang="en-US" sz="2000" dirty="0"/>
              <a:t>光纤</a:t>
            </a:r>
            <a:r>
              <a:rPr lang="en-US" altLang="zh-CN" sz="2000" dirty="0"/>
              <a:t>		D.</a:t>
            </a:r>
            <a:r>
              <a:rPr lang="zh-CN" altLang="en-US" sz="2000" dirty="0"/>
              <a:t>红外线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en-US" altLang="zh-CN" sz="2000" dirty="0"/>
              <a:t>4.</a:t>
            </a:r>
            <a:r>
              <a:rPr lang="zh-CN" altLang="en-US" sz="2000" dirty="0"/>
              <a:t>细同轴电缆</a:t>
            </a:r>
            <a:r>
              <a:rPr lang="en-US" altLang="zh-CN" sz="2000" dirty="0"/>
              <a:t>(10Base 2)</a:t>
            </a:r>
            <a:r>
              <a:rPr lang="zh-CN" altLang="en-US" sz="2000" dirty="0"/>
              <a:t>传输距离约达</a:t>
            </a:r>
            <a:r>
              <a:rPr lang="en-US" altLang="zh-CN" sz="2000" dirty="0"/>
              <a:t>( )m,</a:t>
            </a:r>
            <a:r>
              <a:rPr lang="zh-CN" altLang="en-US" sz="2000" dirty="0"/>
              <a:t>粗同轴电缆</a:t>
            </a:r>
            <a:r>
              <a:rPr lang="en-US" altLang="zh-CN" sz="2000" dirty="0"/>
              <a:t>( 10Base-5)</a:t>
            </a:r>
            <a:r>
              <a:rPr lang="zh-CN" altLang="en-US" sz="2000" dirty="0"/>
              <a:t>的传输距离为</a:t>
            </a:r>
            <a:r>
              <a:rPr lang="en-US" altLang="zh-CN" sz="2000" dirty="0"/>
              <a:t>(  )m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A.200		B.500		C.150		D.485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5.10Base-T</a:t>
            </a:r>
            <a:r>
              <a:rPr lang="zh-CN" altLang="en-US" sz="2000" dirty="0"/>
              <a:t>以太网的主要设备有</a:t>
            </a:r>
            <a:r>
              <a:rPr lang="en-US" altLang="zh-CN" sz="2000" dirty="0"/>
              <a:t>(  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A.</a:t>
            </a:r>
            <a:r>
              <a:rPr lang="zh-CN" altLang="en-US" sz="2000" dirty="0"/>
              <a:t>网卡</a:t>
            </a:r>
            <a:r>
              <a:rPr lang="en-US" altLang="zh-CN" sz="2000" dirty="0"/>
              <a:t>		B.</a:t>
            </a:r>
            <a:r>
              <a:rPr lang="zh-CN" altLang="en-US" sz="2000" dirty="0"/>
              <a:t>集线器</a:t>
            </a:r>
            <a:r>
              <a:rPr lang="en-US" altLang="zh-CN" sz="2000" dirty="0"/>
              <a:t>	C.</a:t>
            </a:r>
            <a:r>
              <a:rPr lang="zh-CN" altLang="en-US" sz="2000" dirty="0"/>
              <a:t>交换机</a:t>
            </a:r>
            <a:r>
              <a:rPr lang="en-US" altLang="zh-CN" sz="2000" dirty="0"/>
              <a:t>	D.</a:t>
            </a:r>
            <a:r>
              <a:rPr lang="zh-CN" altLang="en-US" sz="2000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100653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0D7EA75-FAFE-4655-924A-FB71795A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56" y="2204293"/>
            <a:ext cx="7561262" cy="24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在局城网中，交换机是非常重要的网络设备，负责在主机之间快速转发数据帧。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交换权与集线器的不同之处在于，交换机工作在数据链路层，能够根据教据帧中的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地址进行转发。</a:t>
            </a:r>
            <a:endParaRPr lang="zh-CN" altLang="zh-CN" sz="2400" b="1" dirty="0"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5E9E08A-5499-4475-A1F9-3425915A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6" y="1338433"/>
            <a:ext cx="559022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a typeface="华文细黑" panose="02010600040101010101" pitchFamily="2" charset="-122"/>
              </a:rPr>
              <a:t>2</a:t>
            </a:r>
            <a:r>
              <a:rPr lang="zh-CN" altLang="en-US" sz="3600" b="1" dirty="0">
                <a:solidFill>
                  <a:srgbClr val="CC0000"/>
                </a:solidFill>
                <a:ea typeface="华文细黑" panose="02010600040101010101" pitchFamily="2" charset="-122"/>
              </a:rPr>
              <a:t>、以太网交换机工作原理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84917CDF-C65E-4C44-B823-C83A5E389549}"/>
              </a:ext>
            </a:extLst>
          </p:cNvPr>
          <p:cNvGrpSpPr>
            <a:grpSpLocks/>
          </p:cNvGrpSpPr>
          <p:nvPr/>
        </p:nvGrpSpPr>
        <p:grpSpPr bwMode="auto">
          <a:xfrm>
            <a:off x="637956" y="2132856"/>
            <a:ext cx="8064500" cy="3733800"/>
            <a:chOff x="0" y="0"/>
            <a:chExt cx="4368" cy="2544"/>
          </a:xfrm>
        </p:grpSpPr>
        <p:sp>
          <p:nvSpPr>
            <p:cNvPr id="6149" name="AutoShape 5">
              <a:extLst>
                <a:ext uri="{FF2B5EF4-FFF2-40B4-BE49-F238E27FC236}">
                  <a16:creationId xmlns:a16="http://schemas.microsoft.com/office/drawing/2014/main" id="{B7EB3A97-FEAF-4EFC-9E7D-BE7C3B0B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13DED921-5E36-4A29-993F-CB57B637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C124D6DF-5820-450D-AF09-8E78279F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924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7019925" y="3400251"/>
            <a:ext cx="890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  <a:cs typeface="Arial" charset="0"/>
              </a:rPr>
              <a:t>Hub</a:t>
            </a:r>
          </a:p>
        </p:txBody>
      </p:sp>
      <p:sp>
        <p:nvSpPr>
          <p:cNvPr id="10243" name="Line 10"/>
          <p:cNvSpPr>
            <a:spLocks noChangeShapeType="1"/>
          </p:cNvSpPr>
          <p:nvPr/>
        </p:nvSpPr>
        <p:spPr bwMode="auto">
          <a:xfrm flipV="1">
            <a:off x="2555875" y="2408064"/>
            <a:ext cx="7938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1"/>
          <p:cNvSpPr>
            <a:spLocks noChangeShapeType="1"/>
          </p:cNvSpPr>
          <p:nvPr/>
        </p:nvSpPr>
        <p:spPr bwMode="auto">
          <a:xfrm flipH="1" flipV="1">
            <a:off x="1333500" y="3487564"/>
            <a:ext cx="2519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25"/>
          <p:cNvSpPr>
            <a:spLocks noChangeShapeType="1"/>
          </p:cNvSpPr>
          <p:nvPr/>
        </p:nvSpPr>
        <p:spPr bwMode="auto">
          <a:xfrm>
            <a:off x="1476375" y="3487564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>
            <a:off x="3635375" y="3487564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27"/>
          <p:cNvSpPr txBox="1">
            <a:spLocks noChangeArrowheads="1"/>
          </p:cNvSpPr>
          <p:nvPr/>
        </p:nvSpPr>
        <p:spPr bwMode="auto">
          <a:xfrm>
            <a:off x="2339975" y="3127201"/>
            <a:ext cx="180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  <a:cs typeface="Arial" charset="0"/>
              </a:rPr>
              <a:t>同轴电缆</a:t>
            </a:r>
          </a:p>
        </p:txBody>
      </p:sp>
      <p:sp>
        <p:nvSpPr>
          <p:cNvPr id="10248" name="Text Box 29"/>
          <p:cNvSpPr txBox="1">
            <a:spLocks noChangeArrowheads="1"/>
          </p:cNvSpPr>
          <p:nvPr/>
        </p:nvSpPr>
        <p:spPr bwMode="auto">
          <a:xfrm>
            <a:off x="755650" y="5991051"/>
            <a:ext cx="7488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共享式以太网中，所有的终端主机都处于同一个冲突域中，局域网中的所有接入终端共享总线的带宽。</a:t>
            </a:r>
          </a:p>
        </p:txBody>
      </p:sp>
      <p:pic>
        <p:nvPicPr>
          <p:cNvPr id="10249" name="Picture 4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4005089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5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3933651"/>
            <a:ext cx="5762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5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306464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Line 52"/>
          <p:cNvSpPr>
            <a:spLocks noChangeShapeType="1"/>
          </p:cNvSpPr>
          <p:nvPr/>
        </p:nvSpPr>
        <p:spPr bwMode="auto">
          <a:xfrm flipV="1">
            <a:off x="6672263" y="2392189"/>
            <a:ext cx="7937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53"/>
          <p:cNvSpPr>
            <a:spLocks noChangeShapeType="1"/>
          </p:cNvSpPr>
          <p:nvPr/>
        </p:nvSpPr>
        <p:spPr bwMode="auto">
          <a:xfrm flipV="1">
            <a:off x="5781675" y="3689176"/>
            <a:ext cx="727075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54"/>
          <p:cNvSpPr>
            <a:spLocks noChangeShapeType="1"/>
          </p:cNvSpPr>
          <p:nvPr/>
        </p:nvSpPr>
        <p:spPr bwMode="auto">
          <a:xfrm flipH="1" flipV="1">
            <a:off x="6869113" y="3760614"/>
            <a:ext cx="712787" cy="935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5" name="Group 31"/>
          <p:cNvGrpSpPr>
            <a:grpSpLocks noChangeAspect="1"/>
          </p:cNvGrpSpPr>
          <p:nvPr/>
        </p:nvGrpSpPr>
        <p:grpSpPr bwMode="auto">
          <a:xfrm>
            <a:off x="6213475" y="3255789"/>
            <a:ext cx="914400" cy="665162"/>
            <a:chOff x="3446" y="445"/>
            <a:chExt cx="576" cy="419"/>
          </a:xfrm>
        </p:grpSpPr>
        <p:sp>
          <p:nvSpPr>
            <p:cNvPr id="1026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Freeform 33"/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Freeform 34"/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Freeform 35"/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36"/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3 h 194"/>
                <a:gd name="T6" fmla="*/ 159 w 319"/>
                <a:gd name="T7" fmla="*/ 0 h 194"/>
                <a:gd name="T8" fmla="*/ 319 w 319"/>
                <a:gd name="T9" fmla="*/ 93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3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37"/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38"/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69 h 185"/>
                <a:gd name="T4" fmla="*/ 199 w 333"/>
                <a:gd name="T5" fmla="*/ 70 h 185"/>
                <a:gd name="T6" fmla="*/ 126 w 333"/>
                <a:gd name="T7" fmla="*/ 27 h 185"/>
                <a:gd name="T8" fmla="*/ 173 w 333"/>
                <a:gd name="T9" fmla="*/ 0 h 185"/>
                <a:gd name="T10" fmla="*/ 333 w 333"/>
                <a:gd name="T11" fmla="*/ 92 h 185"/>
                <a:gd name="T12" fmla="*/ 174 w 333"/>
                <a:gd name="T13" fmla="*/ 185 h 185"/>
                <a:gd name="T14" fmla="*/ 126 w 333"/>
                <a:gd name="T15" fmla="*/ 157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39"/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345 w 352"/>
                <a:gd name="T1" fmla="*/ 70 h 185"/>
                <a:gd name="T2" fmla="*/ 352 w 352"/>
                <a:gd name="T3" fmla="*/ 115 h 185"/>
                <a:gd name="T4" fmla="*/ 134 w 352"/>
                <a:gd name="T5" fmla="*/ 115 h 185"/>
                <a:gd name="T6" fmla="*/ 207 w 352"/>
                <a:gd name="T7" fmla="*/ 157 h 185"/>
                <a:gd name="T8" fmla="*/ 159 w 352"/>
                <a:gd name="T9" fmla="*/ 185 h 185"/>
                <a:gd name="T10" fmla="*/ 0 w 352"/>
                <a:gd name="T11" fmla="*/ 93 h 185"/>
                <a:gd name="T12" fmla="*/ 158 w 352"/>
                <a:gd name="T13" fmla="*/ 0 h 185"/>
                <a:gd name="T14" fmla="*/ 206 w 352"/>
                <a:gd name="T15" fmla="*/ 28 h 185"/>
                <a:gd name="T16" fmla="*/ 134 w 352"/>
                <a:gd name="T17" fmla="*/ 70 h 185"/>
                <a:gd name="T18" fmla="*/ 345 w 352"/>
                <a:gd name="T19" fmla="*/ 70 h 185"/>
                <a:gd name="T20" fmla="*/ 345 w 352"/>
                <a:gd name="T21" fmla="*/ 70 h 185"/>
                <a:gd name="T22" fmla="*/ 345 w 352"/>
                <a:gd name="T23" fmla="*/ 70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0"/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271 w 319"/>
                <a:gd name="T1" fmla="*/ 86 h 206"/>
                <a:gd name="T2" fmla="*/ 319 w 319"/>
                <a:gd name="T3" fmla="*/ 113 h 206"/>
                <a:gd name="T4" fmla="*/ 160 w 319"/>
                <a:gd name="T5" fmla="*/ 206 h 206"/>
                <a:gd name="T6" fmla="*/ 0 w 319"/>
                <a:gd name="T7" fmla="*/ 113 h 206"/>
                <a:gd name="T8" fmla="*/ 47 w 319"/>
                <a:gd name="T9" fmla="*/ 86 h 206"/>
                <a:gd name="T10" fmla="*/ 120 w 319"/>
                <a:gd name="T11" fmla="*/ 128 h 206"/>
                <a:gd name="T12" fmla="*/ 119 w 319"/>
                <a:gd name="T13" fmla="*/ 0 h 206"/>
                <a:gd name="T14" fmla="*/ 198 w 319"/>
                <a:gd name="T15" fmla="*/ 5 h 206"/>
                <a:gd name="T16" fmla="*/ 198 w 319"/>
                <a:gd name="T17" fmla="*/ 128 h 206"/>
                <a:gd name="T18" fmla="*/ 271 w 319"/>
                <a:gd name="T19" fmla="*/ 86 h 206"/>
                <a:gd name="T20" fmla="*/ 271 w 319"/>
                <a:gd name="T21" fmla="*/ 86 h 206"/>
                <a:gd name="T22" fmla="*/ 271 w 319"/>
                <a:gd name="T23" fmla="*/ 86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"/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2 h 194"/>
                <a:gd name="T6" fmla="*/ 159 w 319"/>
                <a:gd name="T7" fmla="*/ 0 h 194"/>
                <a:gd name="T8" fmla="*/ 319 w 319"/>
                <a:gd name="T9" fmla="*/ 92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2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2"/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3"/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70 h 185"/>
                <a:gd name="T4" fmla="*/ 199 w 333"/>
                <a:gd name="T5" fmla="*/ 70 h 185"/>
                <a:gd name="T6" fmla="*/ 126 w 333"/>
                <a:gd name="T7" fmla="*/ 28 h 185"/>
                <a:gd name="T8" fmla="*/ 173 w 333"/>
                <a:gd name="T9" fmla="*/ 0 h 185"/>
                <a:gd name="T10" fmla="*/ 333 w 333"/>
                <a:gd name="T11" fmla="*/ 93 h 185"/>
                <a:gd name="T12" fmla="*/ 174 w 333"/>
                <a:gd name="T13" fmla="*/ 185 h 185"/>
                <a:gd name="T14" fmla="*/ 126 w 333"/>
                <a:gd name="T15" fmla="*/ 158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4"/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345 w 352"/>
                <a:gd name="T1" fmla="*/ 69 h 184"/>
                <a:gd name="T2" fmla="*/ 352 w 352"/>
                <a:gd name="T3" fmla="*/ 115 h 184"/>
                <a:gd name="T4" fmla="*/ 134 w 352"/>
                <a:gd name="T5" fmla="*/ 115 h 184"/>
                <a:gd name="T6" fmla="*/ 207 w 352"/>
                <a:gd name="T7" fmla="*/ 157 h 184"/>
                <a:gd name="T8" fmla="*/ 159 w 352"/>
                <a:gd name="T9" fmla="*/ 184 h 184"/>
                <a:gd name="T10" fmla="*/ 0 w 352"/>
                <a:gd name="T11" fmla="*/ 92 h 184"/>
                <a:gd name="T12" fmla="*/ 158 w 352"/>
                <a:gd name="T13" fmla="*/ 0 h 184"/>
                <a:gd name="T14" fmla="*/ 206 w 352"/>
                <a:gd name="T15" fmla="*/ 27 h 184"/>
                <a:gd name="T16" fmla="*/ 134 w 352"/>
                <a:gd name="T17" fmla="*/ 69 h 184"/>
                <a:gd name="T18" fmla="*/ 345 w 352"/>
                <a:gd name="T19" fmla="*/ 69 h 184"/>
                <a:gd name="T20" fmla="*/ 345 w 352"/>
                <a:gd name="T21" fmla="*/ 69 h 184"/>
                <a:gd name="T22" fmla="*/ 345 w 352"/>
                <a:gd name="T23" fmla="*/ 69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5"/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271 w 319"/>
                <a:gd name="T1" fmla="*/ 85 h 205"/>
                <a:gd name="T2" fmla="*/ 319 w 319"/>
                <a:gd name="T3" fmla="*/ 113 h 205"/>
                <a:gd name="T4" fmla="*/ 160 w 319"/>
                <a:gd name="T5" fmla="*/ 205 h 205"/>
                <a:gd name="T6" fmla="*/ 0 w 319"/>
                <a:gd name="T7" fmla="*/ 113 h 205"/>
                <a:gd name="T8" fmla="*/ 47 w 319"/>
                <a:gd name="T9" fmla="*/ 85 h 205"/>
                <a:gd name="T10" fmla="*/ 120 w 319"/>
                <a:gd name="T11" fmla="*/ 127 h 205"/>
                <a:gd name="T12" fmla="*/ 119 w 319"/>
                <a:gd name="T13" fmla="*/ 0 h 205"/>
                <a:gd name="T14" fmla="*/ 198 w 319"/>
                <a:gd name="T15" fmla="*/ 5 h 205"/>
                <a:gd name="T16" fmla="*/ 198 w 319"/>
                <a:gd name="T17" fmla="*/ 127 h 205"/>
                <a:gd name="T18" fmla="*/ 271 w 319"/>
                <a:gd name="T19" fmla="*/ 85 h 205"/>
                <a:gd name="T20" fmla="*/ 271 w 319"/>
                <a:gd name="T21" fmla="*/ 85 h 205"/>
                <a:gd name="T22" fmla="*/ 271 w 319"/>
                <a:gd name="T23" fmla="*/ 85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56" name="Picture 4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306464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4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294014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4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4294014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9" name="Oval 55"/>
          <p:cNvSpPr>
            <a:spLocks noChangeArrowheads="1"/>
          </p:cNvSpPr>
          <p:nvPr/>
        </p:nvSpPr>
        <p:spPr bwMode="auto">
          <a:xfrm rot="2260987">
            <a:off x="889000" y="2004839"/>
            <a:ext cx="3322638" cy="336867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0" name="Oval 56"/>
          <p:cNvSpPr>
            <a:spLocks noChangeArrowheads="1"/>
          </p:cNvSpPr>
          <p:nvPr/>
        </p:nvSpPr>
        <p:spPr bwMode="auto">
          <a:xfrm rot="2260987">
            <a:off x="5076825" y="2004839"/>
            <a:ext cx="3322638" cy="336867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1" name="Text Box 57"/>
          <p:cNvSpPr txBox="1">
            <a:spLocks noChangeArrowheads="1"/>
          </p:cNvSpPr>
          <p:nvPr/>
        </p:nvSpPr>
        <p:spPr bwMode="auto">
          <a:xfrm>
            <a:off x="2124075" y="4220989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0262" name="Text Box 58"/>
          <p:cNvSpPr txBox="1">
            <a:spLocks noChangeArrowheads="1"/>
          </p:cNvSpPr>
          <p:nvPr/>
        </p:nvSpPr>
        <p:spPr bwMode="auto">
          <a:xfrm>
            <a:off x="6227763" y="4220989"/>
            <a:ext cx="935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0263" name="Rectangle 1024"/>
          <p:cNvSpPr>
            <a:spLocks noGrp="1" noChangeArrowheads="1"/>
          </p:cNvSpPr>
          <p:nvPr>
            <p:ph type="title"/>
          </p:nvPr>
        </p:nvSpPr>
        <p:spPr>
          <a:xfrm>
            <a:off x="503804" y="116592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共享式以太网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48345" y="1007532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交换式以太网</a:t>
            </a: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6877720" y="3644900"/>
            <a:ext cx="9350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11268" name="Text Box 30"/>
          <p:cNvSpPr txBox="1">
            <a:spLocks noChangeArrowheads="1"/>
          </p:cNvSpPr>
          <p:nvPr/>
        </p:nvSpPr>
        <p:spPr bwMode="auto">
          <a:xfrm>
            <a:off x="5653758" y="4724400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69" name="Text Box 31"/>
          <p:cNvSpPr txBox="1">
            <a:spLocks noChangeArrowheads="1"/>
          </p:cNvSpPr>
          <p:nvPr/>
        </p:nvSpPr>
        <p:spPr bwMode="auto">
          <a:xfrm>
            <a:off x="7020595" y="4364038"/>
            <a:ext cx="719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70" name="Text Box 33"/>
          <p:cNvSpPr txBox="1">
            <a:spLocks noChangeArrowheads="1"/>
          </p:cNvSpPr>
          <p:nvPr/>
        </p:nvSpPr>
        <p:spPr bwMode="auto">
          <a:xfrm>
            <a:off x="6445920" y="2636838"/>
            <a:ext cx="719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71" name="Text Box 35"/>
          <p:cNvSpPr txBox="1">
            <a:spLocks noChangeArrowheads="1"/>
          </p:cNvSpPr>
          <p:nvPr/>
        </p:nvSpPr>
        <p:spPr bwMode="auto">
          <a:xfrm>
            <a:off x="791245" y="5876925"/>
            <a:ext cx="7453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在交换式以太网中，交换机的每个端口处于独立的冲突域中，终端主机独占端口的带宽。</a:t>
            </a:r>
          </a:p>
        </p:txBody>
      </p:sp>
      <p:sp>
        <p:nvSpPr>
          <p:cNvPr id="11272" name="Line 42"/>
          <p:cNvSpPr>
            <a:spLocks noChangeShapeType="1"/>
          </p:cNvSpPr>
          <p:nvPr/>
        </p:nvSpPr>
        <p:spPr bwMode="auto">
          <a:xfrm flipV="1">
            <a:off x="6374483" y="2563813"/>
            <a:ext cx="0" cy="1008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43"/>
          <p:cNvSpPr>
            <a:spLocks noChangeShapeType="1"/>
          </p:cNvSpPr>
          <p:nvPr/>
        </p:nvSpPr>
        <p:spPr bwMode="auto">
          <a:xfrm>
            <a:off x="6590383" y="3932238"/>
            <a:ext cx="792162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44"/>
          <p:cNvSpPr>
            <a:spLocks noChangeShapeType="1"/>
          </p:cNvSpPr>
          <p:nvPr/>
        </p:nvSpPr>
        <p:spPr bwMode="auto">
          <a:xfrm flipH="1">
            <a:off x="5366420" y="3860800"/>
            <a:ext cx="863600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5" name="Picture 4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58" y="2160588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3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45" y="4797425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5" y="4824413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8" name="Text Box 45"/>
          <p:cNvSpPr txBox="1">
            <a:spLocks noChangeArrowheads="1"/>
          </p:cNvSpPr>
          <p:nvPr/>
        </p:nvSpPr>
        <p:spPr bwMode="auto">
          <a:xfrm>
            <a:off x="3132808" y="3644900"/>
            <a:ext cx="9350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网桥</a:t>
            </a:r>
          </a:p>
        </p:txBody>
      </p:sp>
      <p:sp>
        <p:nvSpPr>
          <p:cNvPr id="11279" name="Text Box 46"/>
          <p:cNvSpPr txBox="1">
            <a:spLocks noChangeArrowheads="1"/>
          </p:cNvSpPr>
          <p:nvPr/>
        </p:nvSpPr>
        <p:spPr bwMode="auto">
          <a:xfrm>
            <a:off x="1405608" y="4437063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80" name="Text Box 47"/>
          <p:cNvSpPr txBox="1">
            <a:spLocks noChangeArrowheads="1"/>
          </p:cNvSpPr>
          <p:nvPr/>
        </p:nvSpPr>
        <p:spPr bwMode="auto">
          <a:xfrm>
            <a:off x="3132808" y="4364038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81" name="Text Box 48"/>
          <p:cNvSpPr txBox="1">
            <a:spLocks noChangeArrowheads="1"/>
          </p:cNvSpPr>
          <p:nvPr/>
        </p:nvSpPr>
        <p:spPr bwMode="auto">
          <a:xfrm>
            <a:off x="2629570" y="2563813"/>
            <a:ext cx="719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200">
                <a:ea typeface="黑体" pitchFamily="2" charset="-122"/>
                <a:cs typeface="Arial" charset="0"/>
              </a:rPr>
              <a:t>冲突域</a:t>
            </a:r>
          </a:p>
        </p:txBody>
      </p:sp>
      <p:sp>
        <p:nvSpPr>
          <p:cNvPr id="11282" name="Line 49"/>
          <p:cNvSpPr>
            <a:spLocks noChangeShapeType="1"/>
          </p:cNvSpPr>
          <p:nvPr/>
        </p:nvSpPr>
        <p:spPr bwMode="auto">
          <a:xfrm flipV="1">
            <a:off x="2556545" y="2492375"/>
            <a:ext cx="0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50"/>
          <p:cNvSpPr>
            <a:spLocks noChangeShapeType="1"/>
          </p:cNvSpPr>
          <p:nvPr/>
        </p:nvSpPr>
        <p:spPr bwMode="auto">
          <a:xfrm>
            <a:off x="2772445" y="3932238"/>
            <a:ext cx="792163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51"/>
          <p:cNvSpPr>
            <a:spLocks noChangeShapeType="1"/>
          </p:cNvSpPr>
          <p:nvPr/>
        </p:nvSpPr>
        <p:spPr bwMode="auto">
          <a:xfrm flipH="1">
            <a:off x="1548483" y="3860800"/>
            <a:ext cx="863600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85" name="Picture 5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0" y="2089150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5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70" y="4724400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5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58" y="4724400"/>
            <a:ext cx="5762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8" name="Group 56"/>
          <p:cNvGrpSpPr>
            <a:grpSpLocks noChangeAspect="1"/>
          </p:cNvGrpSpPr>
          <p:nvPr/>
        </p:nvGrpSpPr>
        <p:grpSpPr bwMode="auto">
          <a:xfrm>
            <a:off x="2124745" y="3409950"/>
            <a:ext cx="914400" cy="666750"/>
            <a:chOff x="1402" y="538"/>
            <a:chExt cx="576" cy="420"/>
          </a:xfrm>
        </p:grpSpPr>
        <p:sp>
          <p:nvSpPr>
            <p:cNvPr id="11308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402" y="538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58"/>
            <p:cNvSpPr>
              <a:spLocks/>
            </p:cNvSpPr>
            <p:nvPr/>
          </p:nvSpPr>
          <p:spPr bwMode="auto">
            <a:xfrm>
              <a:off x="1691" y="706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Freeform 59"/>
            <p:cNvSpPr>
              <a:spLocks/>
            </p:cNvSpPr>
            <p:nvPr/>
          </p:nvSpPr>
          <p:spPr bwMode="auto">
            <a:xfrm>
              <a:off x="1402" y="706"/>
              <a:ext cx="289" cy="252"/>
            </a:xfrm>
            <a:custGeom>
              <a:avLst/>
              <a:gdLst>
                <a:gd name="T0" fmla="*/ 289 w 289"/>
                <a:gd name="T1" fmla="*/ 167 h 252"/>
                <a:gd name="T2" fmla="*/ 289 w 289"/>
                <a:gd name="T3" fmla="*/ 252 h 252"/>
                <a:gd name="T4" fmla="*/ 0 w 289"/>
                <a:gd name="T5" fmla="*/ 85 h 252"/>
                <a:gd name="T6" fmla="*/ 0 w 289"/>
                <a:gd name="T7" fmla="*/ 0 h 252"/>
                <a:gd name="T8" fmla="*/ 289 w 289"/>
                <a:gd name="T9" fmla="*/ 167 h 252"/>
                <a:gd name="T10" fmla="*/ 289 w 289"/>
                <a:gd name="T11" fmla="*/ 167 h 252"/>
                <a:gd name="T12" fmla="*/ 289 w 289"/>
                <a:gd name="T13" fmla="*/ 167 h 252"/>
                <a:gd name="T14" fmla="*/ 289 w 289"/>
                <a:gd name="T15" fmla="*/ 167 h 252"/>
                <a:gd name="T16" fmla="*/ 289 w 289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2"/>
                <a:gd name="T29" fmla="*/ 289 w 289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2">
                  <a:moveTo>
                    <a:pt x="289" y="167"/>
                  </a:moveTo>
                  <a:lnTo>
                    <a:pt x="289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Freeform 60"/>
            <p:cNvSpPr>
              <a:spLocks/>
            </p:cNvSpPr>
            <p:nvPr/>
          </p:nvSpPr>
          <p:spPr bwMode="auto">
            <a:xfrm>
              <a:off x="1402" y="538"/>
              <a:ext cx="576" cy="335"/>
            </a:xfrm>
            <a:custGeom>
              <a:avLst/>
              <a:gdLst>
                <a:gd name="T0" fmla="*/ 576 w 576"/>
                <a:gd name="T1" fmla="*/ 168 h 335"/>
                <a:gd name="T2" fmla="*/ 289 w 576"/>
                <a:gd name="T3" fmla="*/ 335 h 335"/>
                <a:gd name="T4" fmla="*/ 0 w 576"/>
                <a:gd name="T5" fmla="*/ 168 h 335"/>
                <a:gd name="T6" fmla="*/ 287 w 576"/>
                <a:gd name="T7" fmla="*/ 0 h 335"/>
                <a:gd name="T8" fmla="*/ 576 w 576"/>
                <a:gd name="T9" fmla="*/ 168 h 335"/>
                <a:gd name="T10" fmla="*/ 576 w 576"/>
                <a:gd name="T11" fmla="*/ 168 h 335"/>
                <a:gd name="T12" fmla="*/ 576 w 576"/>
                <a:gd name="T13" fmla="*/ 168 h 335"/>
                <a:gd name="T14" fmla="*/ 576 w 576"/>
                <a:gd name="T15" fmla="*/ 168 h 335"/>
                <a:gd name="T16" fmla="*/ 576 w 576"/>
                <a:gd name="T17" fmla="*/ 168 h 3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5"/>
                <a:gd name="T29" fmla="*/ 576 w 576"/>
                <a:gd name="T30" fmla="*/ 335 h 3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5">
                  <a:moveTo>
                    <a:pt x="576" y="168"/>
                  </a:moveTo>
                  <a:lnTo>
                    <a:pt x="289" y="335"/>
                  </a:lnTo>
                  <a:lnTo>
                    <a:pt x="0" y="168"/>
                  </a:lnTo>
                  <a:lnTo>
                    <a:pt x="287" y="0"/>
                  </a:lnTo>
                  <a:lnTo>
                    <a:pt x="576" y="16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Freeform 61"/>
            <p:cNvSpPr>
              <a:spLocks/>
            </p:cNvSpPr>
            <p:nvPr/>
          </p:nvSpPr>
          <p:spPr bwMode="auto">
            <a:xfrm>
              <a:off x="1486" y="588"/>
              <a:ext cx="407" cy="237"/>
            </a:xfrm>
            <a:custGeom>
              <a:avLst/>
              <a:gdLst>
                <a:gd name="T0" fmla="*/ 407 w 407"/>
                <a:gd name="T1" fmla="*/ 90 h 237"/>
                <a:gd name="T2" fmla="*/ 374 w 407"/>
                <a:gd name="T3" fmla="*/ 90 h 237"/>
                <a:gd name="T4" fmla="*/ 375 w 407"/>
                <a:gd name="T5" fmla="*/ 119 h 237"/>
                <a:gd name="T6" fmla="*/ 332 w 407"/>
                <a:gd name="T7" fmla="*/ 95 h 237"/>
                <a:gd name="T8" fmla="*/ 325 w 407"/>
                <a:gd name="T9" fmla="*/ 91 h 237"/>
                <a:gd name="T10" fmla="*/ 315 w 407"/>
                <a:gd name="T11" fmla="*/ 92 h 237"/>
                <a:gd name="T12" fmla="*/ 229 w 407"/>
                <a:gd name="T13" fmla="*/ 104 h 237"/>
                <a:gd name="T14" fmla="*/ 248 w 407"/>
                <a:gd name="T15" fmla="*/ 54 h 237"/>
                <a:gd name="T16" fmla="*/ 250 w 407"/>
                <a:gd name="T17" fmla="*/ 48 h 237"/>
                <a:gd name="T18" fmla="*/ 243 w 407"/>
                <a:gd name="T19" fmla="*/ 43 h 237"/>
                <a:gd name="T20" fmla="*/ 201 w 407"/>
                <a:gd name="T21" fmla="*/ 19 h 237"/>
                <a:gd name="T22" fmla="*/ 251 w 407"/>
                <a:gd name="T23" fmla="*/ 19 h 237"/>
                <a:gd name="T24" fmla="*/ 251 w 407"/>
                <a:gd name="T25" fmla="*/ 0 h 237"/>
                <a:gd name="T26" fmla="*/ 141 w 407"/>
                <a:gd name="T27" fmla="*/ 0 h 237"/>
                <a:gd name="T28" fmla="*/ 141 w 407"/>
                <a:gd name="T29" fmla="*/ 64 h 237"/>
                <a:gd name="T30" fmla="*/ 174 w 407"/>
                <a:gd name="T31" fmla="*/ 64 h 237"/>
                <a:gd name="T32" fmla="*/ 174 w 407"/>
                <a:gd name="T33" fmla="*/ 35 h 237"/>
                <a:gd name="T34" fmla="*/ 209 w 407"/>
                <a:gd name="T35" fmla="*/ 55 h 237"/>
                <a:gd name="T36" fmla="*/ 187 w 407"/>
                <a:gd name="T37" fmla="*/ 109 h 237"/>
                <a:gd name="T38" fmla="*/ 94 w 407"/>
                <a:gd name="T39" fmla="*/ 122 h 237"/>
                <a:gd name="T40" fmla="*/ 59 w 407"/>
                <a:gd name="T41" fmla="*/ 101 h 237"/>
                <a:gd name="T42" fmla="*/ 109 w 407"/>
                <a:gd name="T43" fmla="*/ 101 h 237"/>
                <a:gd name="T44" fmla="*/ 109 w 407"/>
                <a:gd name="T45" fmla="*/ 83 h 237"/>
                <a:gd name="T46" fmla="*/ 0 w 407"/>
                <a:gd name="T47" fmla="*/ 83 h 237"/>
                <a:gd name="T48" fmla="*/ 0 w 407"/>
                <a:gd name="T49" fmla="*/ 146 h 237"/>
                <a:gd name="T50" fmla="*/ 33 w 407"/>
                <a:gd name="T51" fmla="*/ 146 h 237"/>
                <a:gd name="T52" fmla="*/ 33 w 407"/>
                <a:gd name="T53" fmla="*/ 117 h 237"/>
                <a:gd name="T54" fmla="*/ 75 w 407"/>
                <a:gd name="T55" fmla="*/ 142 h 237"/>
                <a:gd name="T56" fmla="*/ 82 w 407"/>
                <a:gd name="T57" fmla="*/ 146 h 237"/>
                <a:gd name="T58" fmla="*/ 93 w 407"/>
                <a:gd name="T59" fmla="*/ 144 h 237"/>
                <a:gd name="T60" fmla="*/ 178 w 407"/>
                <a:gd name="T61" fmla="*/ 133 h 237"/>
                <a:gd name="T62" fmla="*/ 158 w 407"/>
                <a:gd name="T63" fmla="*/ 183 h 237"/>
                <a:gd name="T64" fmla="*/ 156 w 407"/>
                <a:gd name="T65" fmla="*/ 189 h 237"/>
                <a:gd name="T66" fmla="*/ 164 w 407"/>
                <a:gd name="T67" fmla="*/ 193 h 237"/>
                <a:gd name="T68" fmla="*/ 206 w 407"/>
                <a:gd name="T69" fmla="*/ 217 h 237"/>
                <a:gd name="T70" fmla="*/ 156 w 407"/>
                <a:gd name="T71" fmla="*/ 217 h 237"/>
                <a:gd name="T72" fmla="*/ 156 w 407"/>
                <a:gd name="T73" fmla="*/ 237 h 237"/>
                <a:gd name="T74" fmla="*/ 266 w 407"/>
                <a:gd name="T75" fmla="*/ 237 h 237"/>
                <a:gd name="T76" fmla="*/ 265 w 407"/>
                <a:gd name="T77" fmla="*/ 173 h 237"/>
                <a:gd name="T78" fmla="*/ 233 w 407"/>
                <a:gd name="T79" fmla="*/ 173 h 237"/>
                <a:gd name="T80" fmla="*/ 233 w 407"/>
                <a:gd name="T81" fmla="*/ 202 h 237"/>
                <a:gd name="T82" fmla="*/ 198 w 407"/>
                <a:gd name="T83" fmla="*/ 182 h 237"/>
                <a:gd name="T84" fmla="*/ 219 w 407"/>
                <a:gd name="T85" fmla="*/ 128 h 237"/>
                <a:gd name="T86" fmla="*/ 313 w 407"/>
                <a:gd name="T87" fmla="*/ 115 h 237"/>
                <a:gd name="T88" fmla="*/ 347 w 407"/>
                <a:gd name="T89" fmla="*/ 135 h 237"/>
                <a:gd name="T90" fmla="*/ 297 w 407"/>
                <a:gd name="T91" fmla="*/ 135 h 237"/>
                <a:gd name="T92" fmla="*/ 297 w 407"/>
                <a:gd name="T93" fmla="*/ 154 h 237"/>
                <a:gd name="T94" fmla="*/ 407 w 407"/>
                <a:gd name="T95" fmla="*/ 154 h 237"/>
                <a:gd name="T96" fmla="*/ 407 w 407"/>
                <a:gd name="T97" fmla="*/ 90 h 237"/>
                <a:gd name="T98" fmla="*/ 407 w 407"/>
                <a:gd name="T99" fmla="*/ 90 h 237"/>
                <a:gd name="T100" fmla="*/ 407 w 407"/>
                <a:gd name="T101" fmla="*/ 90 h 237"/>
                <a:gd name="T102" fmla="*/ 407 w 407"/>
                <a:gd name="T103" fmla="*/ 90 h 2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7"/>
                <a:gd name="T158" fmla="*/ 407 w 407"/>
                <a:gd name="T159" fmla="*/ 237 h 2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7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1"/>
                  </a:lnTo>
                  <a:lnTo>
                    <a:pt x="315" y="92"/>
                  </a:lnTo>
                  <a:lnTo>
                    <a:pt x="229" y="104"/>
                  </a:lnTo>
                  <a:lnTo>
                    <a:pt x="248" y="54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4"/>
                  </a:lnTo>
                  <a:lnTo>
                    <a:pt x="174" y="64"/>
                  </a:lnTo>
                  <a:lnTo>
                    <a:pt x="174" y="35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2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3"/>
                  </a:lnTo>
                  <a:lnTo>
                    <a:pt x="0" y="83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2"/>
                  </a:lnTo>
                  <a:lnTo>
                    <a:pt x="82" y="146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3"/>
                  </a:lnTo>
                  <a:lnTo>
                    <a:pt x="156" y="189"/>
                  </a:lnTo>
                  <a:lnTo>
                    <a:pt x="164" y="193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7"/>
                  </a:lnTo>
                  <a:lnTo>
                    <a:pt x="266" y="237"/>
                  </a:lnTo>
                  <a:lnTo>
                    <a:pt x="265" y="173"/>
                  </a:lnTo>
                  <a:lnTo>
                    <a:pt x="233" y="173"/>
                  </a:lnTo>
                  <a:lnTo>
                    <a:pt x="233" y="202"/>
                  </a:lnTo>
                  <a:lnTo>
                    <a:pt x="198" y="182"/>
                  </a:lnTo>
                  <a:lnTo>
                    <a:pt x="219" y="128"/>
                  </a:lnTo>
                  <a:lnTo>
                    <a:pt x="313" y="115"/>
                  </a:lnTo>
                  <a:lnTo>
                    <a:pt x="347" y="135"/>
                  </a:lnTo>
                  <a:lnTo>
                    <a:pt x="297" y="135"/>
                  </a:lnTo>
                  <a:lnTo>
                    <a:pt x="297" y="154"/>
                  </a:lnTo>
                  <a:lnTo>
                    <a:pt x="407" y="154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62"/>
            <p:cNvSpPr>
              <a:spLocks/>
            </p:cNvSpPr>
            <p:nvPr/>
          </p:nvSpPr>
          <p:spPr bwMode="auto">
            <a:xfrm>
              <a:off x="1486" y="583"/>
              <a:ext cx="407" cy="236"/>
            </a:xfrm>
            <a:custGeom>
              <a:avLst/>
              <a:gdLst>
                <a:gd name="T0" fmla="*/ 407 w 407"/>
                <a:gd name="T1" fmla="*/ 90 h 236"/>
                <a:gd name="T2" fmla="*/ 374 w 407"/>
                <a:gd name="T3" fmla="*/ 90 h 236"/>
                <a:gd name="T4" fmla="*/ 375 w 407"/>
                <a:gd name="T5" fmla="*/ 119 h 236"/>
                <a:gd name="T6" fmla="*/ 332 w 407"/>
                <a:gd name="T7" fmla="*/ 95 h 236"/>
                <a:gd name="T8" fmla="*/ 325 w 407"/>
                <a:gd name="T9" fmla="*/ 90 h 236"/>
                <a:gd name="T10" fmla="*/ 315 w 407"/>
                <a:gd name="T11" fmla="*/ 91 h 236"/>
                <a:gd name="T12" fmla="*/ 229 w 407"/>
                <a:gd name="T13" fmla="*/ 103 h 236"/>
                <a:gd name="T14" fmla="*/ 248 w 407"/>
                <a:gd name="T15" fmla="*/ 53 h 236"/>
                <a:gd name="T16" fmla="*/ 250 w 407"/>
                <a:gd name="T17" fmla="*/ 48 h 236"/>
                <a:gd name="T18" fmla="*/ 243 w 407"/>
                <a:gd name="T19" fmla="*/ 43 h 236"/>
                <a:gd name="T20" fmla="*/ 201 w 407"/>
                <a:gd name="T21" fmla="*/ 19 h 236"/>
                <a:gd name="T22" fmla="*/ 251 w 407"/>
                <a:gd name="T23" fmla="*/ 19 h 236"/>
                <a:gd name="T24" fmla="*/ 251 w 407"/>
                <a:gd name="T25" fmla="*/ 0 h 236"/>
                <a:gd name="T26" fmla="*/ 141 w 407"/>
                <a:gd name="T27" fmla="*/ 0 h 236"/>
                <a:gd name="T28" fmla="*/ 141 w 407"/>
                <a:gd name="T29" fmla="*/ 63 h 236"/>
                <a:gd name="T30" fmla="*/ 174 w 407"/>
                <a:gd name="T31" fmla="*/ 63 h 236"/>
                <a:gd name="T32" fmla="*/ 174 w 407"/>
                <a:gd name="T33" fmla="*/ 34 h 236"/>
                <a:gd name="T34" fmla="*/ 209 w 407"/>
                <a:gd name="T35" fmla="*/ 55 h 236"/>
                <a:gd name="T36" fmla="*/ 187 w 407"/>
                <a:gd name="T37" fmla="*/ 109 h 236"/>
                <a:gd name="T38" fmla="*/ 94 w 407"/>
                <a:gd name="T39" fmla="*/ 121 h 236"/>
                <a:gd name="T40" fmla="*/ 59 w 407"/>
                <a:gd name="T41" fmla="*/ 101 h 236"/>
                <a:gd name="T42" fmla="*/ 109 w 407"/>
                <a:gd name="T43" fmla="*/ 101 h 236"/>
                <a:gd name="T44" fmla="*/ 109 w 407"/>
                <a:gd name="T45" fmla="*/ 82 h 236"/>
                <a:gd name="T46" fmla="*/ 0 w 407"/>
                <a:gd name="T47" fmla="*/ 82 h 236"/>
                <a:gd name="T48" fmla="*/ 0 w 407"/>
                <a:gd name="T49" fmla="*/ 146 h 236"/>
                <a:gd name="T50" fmla="*/ 33 w 407"/>
                <a:gd name="T51" fmla="*/ 146 h 236"/>
                <a:gd name="T52" fmla="*/ 33 w 407"/>
                <a:gd name="T53" fmla="*/ 117 h 236"/>
                <a:gd name="T54" fmla="*/ 75 w 407"/>
                <a:gd name="T55" fmla="*/ 141 h 236"/>
                <a:gd name="T56" fmla="*/ 82 w 407"/>
                <a:gd name="T57" fmla="*/ 145 h 236"/>
                <a:gd name="T58" fmla="*/ 93 w 407"/>
                <a:gd name="T59" fmla="*/ 144 h 236"/>
                <a:gd name="T60" fmla="*/ 178 w 407"/>
                <a:gd name="T61" fmla="*/ 133 h 236"/>
                <a:gd name="T62" fmla="*/ 158 w 407"/>
                <a:gd name="T63" fmla="*/ 182 h 236"/>
                <a:gd name="T64" fmla="*/ 156 w 407"/>
                <a:gd name="T65" fmla="*/ 188 h 236"/>
                <a:gd name="T66" fmla="*/ 164 w 407"/>
                <a:gd name="T67" fmla="*/ 192 h 236"/>
                <a:gd name="T68" fmla="*/ 206 w 407"/>
                <a:gd name="T69" fmla="*/ 217 h 236"/>
                <a:gd name="T70" fmla="*/ 156 w 407"/>
                <a:gd name="T71" fmla="*/ 217 h 236"/>
                <a:gd name="T72" fmla="*/ 156 w 407"/>
                <a:gd name="T73" fmla="*/ 236 h 236"/>
                <a:gd name="T74" fmla="*/ 266 w 407"/>
                <a:gd name="T75" fmla="*/ 236 h 236"/>
                <a:gd name="T76" fmla="*/ 265 w 407"/>
                <a:gd name="T77" fmla="*/ 172 h 236"/>
                <a:gd name="T78" fmla="*/ 233 w 407"/>
                <a:gd name="T79" fmla="*/ 172 h 236"/>
                <a:gd name="T80" fmla="*/ 233 w 407"/>
                <a:gd name="T81" fmla="*/ 201 h 236"/>
                <a:gd name="T82" fmla="*/ 198 w 407"/>
                <a:gd name="T83" fmla="*/ 181 h 236"/>
                <a:gd name="T84" fmla="*/ 219 w 407"/>
                <a:gd name="T85" fmla="*/ 127 h 236"/>
                <a:gd name="T86" fmla="*/ 313 w 407"/>
                <a:gd name="T87" fmla="*/ 115 h 236"/>
                <a:gd name="T88" fmla="*/ 347 w 407"/>
                <a:gd name="T89" fmla="*/ 134 h 236"/>
                <a:gd name="T90" fmla="*/ 297 w 407"/>
                <a:gd name="T91" fmla="*/ 134 h 236"/>
                <a:gd name="T92" fmla="*/ 297 w 407"/>
                <a:gd name="T93" fmla="*/ 153 h 236"/>
                <a:gd name="T94" fmla="*/ 407 w 407"/>
                <a:gd name="T95" fmla="*/ 153 h 236"/>
                <a:gd name="T96" fmla="*/ 407 w 407"/>
                <a:gd name="T97" fmla="*/ 90 h 236"/>
                <a:gd name="T98" fmla="*/ 407 w 407"/>
                <a:gd name="T99" fmla="*/ 90 h 236"/>
                <a:gd name="T100" fmla="*/ 407 w 407"/>
                <a:gd name="T101" fmla="*/ 90 h 236"/>
                <a:gd name="T102" fmla="*/ 407 w 407"/>
                <a:gd name="T103" fmla="*/ 90 h 2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7"/>
                <a:gd name="T157" fmla="*/ 0 h 236"/>
                <a:gd name="T158" fmla="*/ 407 w 407"/>
                <a:gd name="T159" fmla="*/ 236 h 2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7" h="236">
                  <a:moveTo>
                    <a:pt x="407" y="90"/>
                  </a:moveTo>
                  <a:lnTo>
                    <a:pt x="374" y="90"/>
                  </a:lnTo>
                  <a:lnTo>
                    <a:pt x="375" y="119"/>
                  </a:lnTo>
                  <a:lnTo>
                    <a:pt x="332" y="95"/>
                  </a:lnTo>
                  <a:lnTo>
                    <a:pt x="325" y="90"/>
                  </a:lnTo>
                  <a:lnTo>
                    <a:pt x="315" y="91"/>
                  </a:lnTo>
                  <a:lnTo>
                    <a:pt x="229" y="103"/>
                  </a:lnTo>
                  <a:lnTo>
                    <a:pt x="248" y="53"/>
                  </a:lnTo>
                  <a:lnTo>
                    <a:pt x="250" y="48"/>
                  </a:lnTo>
                  <a:lnTo>
                    <a:pt x="243" y="43"/>
                  </a:lnTo>
                  <a:lnTo>
                    <a:pt x="201" y="19"/>
                  </a:lnTo>
                  <a:lnTo>
                    <a:pt x="251" y="19"/>
                  </a:lnTo>
                  <a:lnTo>
                    <a:pt x="251" y="0"/>
                  </a:lnTo>
                  <a:lnTo>
                    <a:pt x="141" y="0"/>
                  </a:lnTo>
                  <a:lnTo>
                    <a:pt x="141" y="63"/>
                  </a:lnTo>
                  <a:lnTo>
                    <a:pt x="174" y="63"/>
                  </a:lnTo>
                  <a:lnTo>
                    <a:pt x="174" y="34"/>
                  </a:lnTo>
                  <a:lnTo>
                    <a:pt x="209" y="55"/>
                  </a:lnTo>
                  <a:lnTo>
                    <a:pt x="187" y="109"/>
                  </a:lnTo>
                  <a:lnTo>
                    <a:pt x="94" y="121"/>
                  </a:lnTo>
                  <a:lnTo>
                    <a:pt x="59" y="101"/>
                  </a:lnTo>
                  <a:lnTo>
                    <a:pt x="109" y="101"/>
                  </a:lnTo>
                  <a:lnTo>
                    <a:pt x="109" y="82"/>
                  </a:lnTo>
                  <a:lnTo>
                    <a:pt x="0" y="82"/>
                  </a:lnTo>
                  <a:lnTo>
                    <a:pt x="0" y="146"/>
                  </a:lnTo>
                  <a:lnTo>
                    <a:pt x="33" y="146"/>
                  </a:lnTo>
                  <a:lnTo>
                    <a:pt x="33" y="117"/>
                  </a:lnTo>
                  <a:lnTo>
                    <a:pt x="75" y="141"/>
                  </a:lnTo>
                  <a:lnTo>
                    <a:pt x="82" y="145"/>
                  </a:lnTo>
                  <a:lnTo>
                    <a:pt x="93" y="144"/>
                  </a:lnTo>
                  <a:lnTo>
                    <a:pt x="178" y="133"/>
                  </a:lnTo>
                  <a:lnTo>
                    <a:pt x="158" y="182"/>
                  </a:lnTo>
                  <a:lnTo>
                    <a:pt x="156" y="188"/>
                  </a:lnTo>
                  <a:lnTo>
                    <a:pt x="164" y="192"/>
                  </a:lnTo>
                  <a:lnTo>
                    <a:pt x="206" y="217"/>
                  </a:lnTo>
                  <a:lnTo>
                    <a:pt x="156" y="217"/>
                  </a:lnTo>
                  <a:lnTo>
                    <a:pt x="156" y="236"/>
                  </a:lnTo>
                  <a:lnTo>
                    <a:pt x="266" y="236"/>
                  </a:lnTo>
                  <a:lnTo>
                    <a:pt x="265" y="172"/>
                  </a:lnTo>
                  <a:lnTo>
                    <a:pt x="233" y="172"/>
                  </a:lnTo>
                  <a:lnTo>
                    <a:pt x="233" y="201"/>
                  </a:lnTo>
                  <a:lnTo>
                    <a:pt x="198" y="181"/>
                  </a:lnTo>
                  <a:lnTo>
                    <a:pt x="219" y="127"/>
                  </a:lnTo>
                  <a:lnTo>
                    <a:pt x="313" y="115"/>
                  </a:lnTo>
                  <a:lnTo>
                    <a:pt x="347" y="134"/>
                  </a:lnTo>
                  <a:lnTo>
                    <a:pt x="297" y="134"/>
                  </a:lnTo>
                  <a:lnTo>
                    <a:pt x="297" y="153"/>
                  </a:lnTo>
                  <a:lnTo>
                    <a:pt x="407" y="153"/>
                  </a:lnTo>
                  <a:lnTo>
                    <a:pt x="407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9" name="Oval 64"/>
          <p:cNvSpPr>
            <a:spLocks noChangeArrowheads="1"/>
          </p:cNvSpPr>
          <p:nvPr/>
        </p:nvSpPr>
        <p:spPr bwMode="auto">
          <a:xfrm>
            <a:off x="2051720" y="1844675"/>
            <a:ext cx="1081088" cy="15843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0" name="Oval 65"/>
          <p:cNvSpPr>
            <a:spLocks noChangeArrowheads="1"/>
          </p:cNvSpPr>
          <p:nvPr/>
        </p:nvSpPr>
        <p:spPr bwMode="auto">
          <a:xfrm rot="2018010">
            <a:off x="1265908" y="3775075"/>
            <a:ext cx="928687" cy="1944688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1" name="Oval 66"/>
          <p:cNvSpPr>
            <a:spLocks noChangeArrowheads="1"/>
          </p:cNvSpPr>
          <p:nvPr/>
        </p:nvSpPr>
        <p:spPr bwMode="auto">
          <a:xfrm rot="2018010">
            <a:off x="5118770" y="3854450"/>
            <a:ext cx="1022350" cy="1871663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2" name="Oval 67"/>
          <p:cNvSpPr>
            <a:spLocks noChangeArrowheads="1"/>
          </p:cNvSpPr>
          <p:nvPr/>
        </p:nvSpPr>
        <p:spPr bwMode="auto">
          <a:xfrm>
            <a:off x="5869658" y="1916113"/>
            <a:ext cx="1150937" cy="151288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3" name="Oval 68"/>
          <p:cNvSpPr>
            <a:spLocks noChangeArrowheads="1"/>
          </p:cNvSpPr>
          <p:nvPr/>
        </p:nvSpPr>
        <p:spPr bwMode="auto">
          <a:xfrm rot="-2055815">
            <a:off x="2843883" y="3789363"/>
            <a:ext cx="928687" cy="194468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4" name="Oval 69"/>
          <p:cNvSpPr>
            <a:spLocks noChangeArrowheads="1"/>
          </p:cNvSpPr>
          <p:nvPr/>
        </p:nvSpPr>
        <p:spPr bwMode="auto">
          <a:xfrm rot="-2055815">
            <a:off x="6739608" y="3789363"/>
            <a:ext cx="928687" cy="194468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95" name="Group 1024"/>
          <p:cNvGrpSpPr>
            <a:grpSpLocks noChangeAspect="1"/>
          </p:cNvGrpSpPr>
          <p:nvPr/>
        </p:nvGrpSpPr>
        <p:grpSpPr bwMode="auto">
          <a:xfrm>
            <a:off x="5910933" y="3429000"/>
            <a:ext cx="935037" cy="677863"/>
            <a:chOff x="470" y="447"/>
            <a:chExt cx="576" cy="417"/>
          </a:xfrm>
        </p:grpSpPr>
        <p:sp>
          <p:nvSpPr>
            <p:cNvPr id="11296" name="AutoShape 1025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1026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1027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1028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1029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1030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1031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1032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1033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Freeform 1034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1035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Freeform 1036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cs typeface="Arial" charset="0"/>
              </a:rPr>
              <a:t>MAC</a:t>
            </a:r>
            <a:r>
              <a:rPr lang="zh-CN" altLang="en-US">
                <a:cs typeface="Arial" charset="0"/>
              </a:rPr>
              <a:t>地址表初始化</a:t>
            </a:r>
          </a:p>
        </p:txBody>
      </p:sp>
      <p:sp>
        <p:nvSpPr>
          <p:cNvPr id="13315" name="Line 61"/>
          <p:cNvSpPr>
            <a:spLocks noChangeShapeType="1"/>
          </p:cNvSpPr>
          <p:nvPr/>
        </p:nvSpPr>
        <p:spPr bwMode="auto">
          <a:xfrm>
            <a:off x="1620837" y="3819044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62"/>
          <p:cNvSpPr>
            <a:spLocks noChangeShapeType="1"/>
          </p:cNvSpPr>
          <p:nvPr/>
        </p:nvSpPr>
        <p:spPr bwMode="auto">
          <a:xfrm>
            <a:off x="1620837" y="5187469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63"/>
          <p:cNvSpPr>
            <a:spLocks noChangeShapeType="1"/>
          </p:cNvSpPr>
          <p:nvPr/>
        </p:nvSpPr>
        <p:spPr bwMode="auto">
          <a:xfrm>
            <a:off x="6950074" y="374601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4"/>
          <p:cNvSpPr>
            <a:spLocks noChangeShapeType="1"/>
          </p:cNvSpPr>
          <p:nvPr/>
        </p:nvSpPr>
        <p:spPr bwMode="auto">
          <a:xfrm>
            <a:off x="6950074" y="518746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65"/>
          <p:cNvSpPr>
            <a:spLocks noChangeShapeType="1"/>
          </p:cNvSpPr>
          <p:nvPr/>
        </p:nvSpPr>
        <p:spPr bwMode="auto">
          <a:xfrm>
            <a:off x="5005387" y="4827107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66"/>
          <p:cNvSpPr>
            <a:spLocks noChangeShapeType="1"/>
          </p:cNvSpPr>
          <p:nvPr/>
        </p:nvSpPr>
        <p:spPr bwMode="auto">
          <a:xfrm>
            <a:off x="5149849" y="4538182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67"/>
          <p:cNvSpPr>
            <a:spLocks noChangeShapeType="1"/>
          </p:cNvSpPr>
          <p:nvPr/>
        </p:nvSpPr>
        <p:spPr bwMode="auto">
          <a:xfrm>
            <a:off x="2197099" y="4827107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68"/>
          <p:cNvSpPr>
            <a:spLocks noChangeShapeType="1"/>
          </p:cNvSpPr>
          <p:nvPr/>
        </p:nvSpPr>
        <p:spPr bwMode="auto">
          <a:xfrm>
            <a:off x="2197099" y="4538182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69"/>
          <p:cNvSpPr>
            <a:spLocks noChangeShapeType="1"/>
          </p:cNvSpPr>
          <p:nvPr/>
        </p:nvSpPr>
        <p:spPr bwMode="auto">
          <a:xfrm flipV="1">
            <a:off x="2197099" y="4827107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70"/>
          <p:cNvSpPr>
            <a:spLocks noChangeShapeType="1"/>
          </p:cNvSpPr>
          <p:nvPr/>
        </p:nvSpPr>
        <p:spPr bwMode="auto">
          <a:xfrm>
            <a:off x="2197099" y="3819044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71"/>
          <p:cNvSpPr>
            <a:spLocks noChangeShapeType="1"/>
          </p:cNvSpPr>
          <p:nvPr/>
        </p:nvSpPr>
        <p:spPr bwMode="auto">
          <a:xfrm flipV="1">
            <a:off x="6950074" y="3746019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72"/>
          <p:cNvSpPr>
            <a:spLocks noChangeShapeType="1"/>
          </p:cNvSpPr>
          <p:nvPr/>
        </p:nvSpPr>
        <p:spPr bwMode="auto">
          <a:xfrm>
            <a:off x="6950074" y="4827107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7" name="Group 39"/>
          <p:cNvGrpSpPr>
            <a:grpSpLocks noChangeAspect="1"/>
          </p:cNvGrpSpPr>
          <p:nvPr/>
        </p:nvGrpSpPr>
        <p:grpSpPr bwMode="auto">
          <a:xfrm>
            <a:off x="3781424" y="4165119"/>
            <a:ext cx="1511300" cy="1093788"/>
            <a:chOff x="470" y="447"/>
            <a:chExt cx="576" cy="417"/>
          </a:xfrm>
        </p:grpSpPr>
        <p:sp>
          <p:nvSpPr>
            <p:cNvPr id="13363" name="AutoShape 40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Freeform 41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42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Freeform 43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Freeform 44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45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46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Freeform 47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Freeform 48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Freeform 49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Freeform 50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Freeform 51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328" name="Picture 52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3314219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5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4682644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5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2" y="3314219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5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99" y="4682644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Text Box 73"/>
          <p:cNvSpPr txBox="1">
            <a:spLocks noChangeArrowheads="1"/>
          </p:cNvSpPr>
          <p:nvPr/>
        </p:nvSpPr>
        <p:spPr bwMode="auto">
          <a:xfrm>
            <a:off x="3132137" y="425084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3333" name="Text Box 74"/>
          <p:cNvSpPr txBox="1">
            <a:spLocks noChangeArrowheads="1"/>
          </p:cNvSpPr>
          <p:nvPr/>
        </p:nvSpPr>
        <p:spPr bwMode="auto">
          <a:xfrm>
            <a:off x="3132137" y="477789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E1/0/2</a:t>
            </a:r>
          </a:p>
        </p:txBody>
      </p:sp>
      <p:sp>
        <p:nvSpPr>
          <p:cNvPr id="13334" name="Text Box 75"/>
          <p:cNvSpPr txBox="1">
            <a:spLocks noChangeArrowheads="1"/>
          </p:cNvSpPr>
          <p:nvPr/>
        </p:nvSpPr>
        <p:spPr bwMode="auto">
          <a:xfrm>
            <a:off x="5149849" y="425084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3335" name="Text Box 76"/>
          <p:cNvSpPr txBox="1">
            <a:spLocks noChangeArrowheads="1"/>
          </p:cNvSpPr>
          <p:nvPr/>
        </p:nvSpPr>
        <p:spPr bwMode="auto">
          <a:xfrm>
            <a:off x="5149849" y="477789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1044574" y="396350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3337" name="Text Box 78"/>
          <p:cNvSpPr txBox="1">
            <a:spLocks noChangeArrowheads="1"/>
          </p:cNvSpPr>
          <p:nvPr/>
        </p:nvSpPr>
        <p:spPr bwMode="auto">
          <a:xfrm>
            <a:off x="1044574" y="533034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3338" name="Text Box 79"/>
          <p:cNvSpPr txBox="1">
            <a:spLocks noChangeArrowheads="1"/>
          </p:cNvSpPr>
          <p:nvPr/>
        </p:nvSpPr>
        <p:spPr bwMode="auto">
          <a:xfrm>
            <a:off x="7453312" y="396350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3339" name="Text Box 80"/>
          <p:cNvSpPr txBox="1">
            <a:spLocks noChangeArrowheads="1"/>
          </p:cNvSpPr>
          <p:nvPr/>
        </p:nvSpPr>
        <p:spPr bwMode="auto">
          <a:xfrm>
            <a:off x="7526337" y="533034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  <p:graphicFrame>
        <p:nvGraphicFramePr>
          <p:cNvPr id="110592" name="Group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65311"/>
              </p:ext>
            </p:extLst>
          </p:nvPr>
        </p:nvGraphicFramePr>
        <p:xfrm>
          <a:off x="3132137" y="2018819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62" name="Rectangle 118"/>
          <p:cNvSpPr>
            <a:spLocks noGrp="1" noChangeArrowheads="1"/>
          </p:cNvSpPr>
          <p:nvPr>
            <p:ph type="body" idx="1"/>
          </p:nvPr>
        </p:nvSpPr>
        <p:spPr>
          <a:xfrm>
            <a:off x="862806" y="5955433"/>
            <a:ext cx="7272337" cy="936625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交换机刚启动时，</a:t>
            </a:r>
            <a:r>
              <a:rPr lang="en-US" altLang="zh-CN" sz="2800" dirty="0"/>
              <a:t>MAC</a:t>
            </a:r>
            <a:r>
              <a:rPr lang="zh-CN" altLang="en-US" sz="2800" dirty="0"/>
              <a:t>地址表内无表项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cs typeface="Arial" charset="0"/>
              </a:rPr>
              <a:t>MAC</a:t>
            </a:r>
            <a:r>
              <a:rPr lang="zh-CN" altLang="en-US">
                <a:cs typeface="Arial" charset="0"/>
              </a:rPr>
              <a:t>地址表学习过程（</a:t>
            </a:r>
            <a:r>
              <a:rPr lang="en-US" altLang="zh-CN">
                <a:cs typeface="Arial" charset="0"/>
              </a:rPr>
              <a:t>1</a:t>
            </a:r>
            <a:r>
              <a:rPr lang="zh-CN" altLang="en-US">
                <a:cs typeface="Arial" charset="0"/>
              </a:rPr>
              <a:t>）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506591" y="358214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506591" y="495057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835828" y="350912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835828" y="4950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891141" y="4590209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035603" y="4301284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082853" y="4590209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082853" y="4301284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2082853" y="459020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082853" y="3582146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6835828" y="3509121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835828" y="4590209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1" name="Group 15"/>
          <p:cNvGrpSpPr>
            <a:grpSpLocks noChangeAspect="1"/>
          </p:cNvGrpSpPr>
          <p:nvPr/>
        </p:nvGrpSpPr>
        <p:grpSpPr bwMode="auto">
          <a:xfrm>
            <a:off x="3667178" y="3928221"/>
            <a:ext cx="1511300" cy="1093788"/>
            <a:chOff x="470" y="447"/>
            <a:chExt cx="576" cy="417"/>
          </a:xfrm>
        </p:grpSpPr>
        <p:sp>
          <p:nvSpPr>
            <p:cNvPr id="14399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52" name="Picture 2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" y="307732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" y="444574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66" y="307732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3" y="444574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6" name="Text Box 32"/>
          <p:cNvSpPr txBox="1">
            <a:spLocks noChangeArrowheads="1"/>
          </p:cNvSpPr>
          <p:nvPr/>
        </p:nvSpPr>
        <p:spPr bwMode="auto">
          <a:xfrm>
            <a:off x="3017891" y="401394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4357" name="Text Box 33"/>
          <p:cNvSpPr txBox="1">
            <a:spLocks noChangeArrowheads="1"/>
          </p:cNvSpPr>
          <p:nvPr/>
        </p:nvSpPr>
        <p:spPr bwMode="auto">
          <a:xfrm>
            <a:off x="3017891" y="454099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E1/0/2</a:t>
            </a:r>
          </a:p>
        </p:txBody>
      </p:sp>
      <p:sp>
        <p:nvSpPr>
          <p:cNvPr id="14358" name="Text Box 34"/>
          <p:cNvSpPr txBox="1">
            <a:spLocks noChangeArrowheads="1"/>
          </p:cNvSpPr>
          <p:nvPr/>
        </p:nvSpPr>
        <p:spPr bwMode="auto">
          <a:xfrm>
            <a:off x="5035603" y="401394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4359" name="Text Box 35"/>
          <p:cNvSpPr txBox="1">
            <a:spLocks noChangeArrowheads="1"/>
          </p:cNvSpPr>
          <p:nvPr/>
        </p:nvSpPr>
        <p:spPr bwMode="auto">
          <a:xfrm>
            <a:off x="5035603" y="454099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graphicFrame>
        <p:nvGraphicFramePr>
          <p:cNvPr id="151552" name="Group 10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8977"/>
              </p:ext>
            </p:extLst>
          </p:nvPr>
        </p:nvGraphicFramePr>
        <p:xfrm>
          <a:off x="3017891" y="1781921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85221" y="5481637"/>
            <a:ext cx="8373557" cy="1223962"/>
          </a:xfrm>
          <a:noFill/>
        </p:spPr>
        <p:txBody>
          <a:bodyPr/>
          <a:lstStyle/>
          <a:p>
            <a:pPr eaLnBrk="1" hangingPunct="1"/>
            <a:r>
              <a:rPr lang="en-US" altLang="zh-CN" sz="1900"/>
              <a:t>PCA</a:t>
            </a:r>
            <a:r>
              <a:rPr lang="zh-CN" altLang="en-US" sz="1900"/>
              <a:t>发出数据帧</a:t>
            </a:r>
          </a:p>
          <a:p>
            <a:pPr eaLnBrk="1" hangingPunct="1"/>
            <a:r>
              <a:rPr lang="zh-CN" altLang="en-US" sz="1900"/>
              <a:t>交换机把</a:t>
            </a:r>
            <a:r>
              <a:rPr lang="en-US" altLang="zh-CN" sz="1900"/>
              <a:t>PCA</a:t>
            </a:r>
            <a:r>
              <a:rPr lang="zh-CN" altLang="en-US" sz="1900"/>
              <a:t>的帧中的源地址</a:t>
            </a:r>
            <a:r>
              <a:rPr lang="en-US" altLang="zh-CN" sz="1900"/>
              <a:t>MAC_A</a:t>
            </a:r>
            <a:r>
              <a:rPr lang="zh-CN" altLang="en-US" sz="1900"/>
              <a:t>与接收到此帧的端口</a:t>
            </a:r>
            <a:r>
              <a:rPr lang="en-US" altLang="zh-CN" sz="1900"/>
              <a:t>E1/0/1</a:t>
            </a:r>
            <a:r>
              <a:rPr lang="zh-CN" altLang="en-US" sz="1900"/>
              <a:t>关联起来</a:t>
            </a:r>
          </a:p>
          <a:p>
            <a:pPr eaLnBrk="1" hangingPunct="1"/>
            <a:r>
              <a:rPr lang="zh-CN" altLang="en-US" sz="1900"/>
              <a:t>交换机把</a:t>
            </a:r>
            <a:r>
              <a:rPr lang="en-US" altLang="zh-CN" sz="1900"/>
              <a:t>PCA</a:t>
            </a:r>
            <a:r>
              <a:rPr lang="zh-CN" altLang="en-US" sz="1900"/>
              <a:t>的帧从所有其他端口发送出去（除了接收到帧的端口</a:t>
            </a:r>
            <a:r>
              <a:rPr lang="en-US" altLang="zh-CN" sz="1900"/>
              <a:t>E1/0/1</a:t>
            </a:r>
            <a:r>
              <a:rPr lang="zh-CN" altLang="en-US" sz="1900"/>
              <a:t>）</a:t>
            </a:r>
          </a:p>
        </p:txBody>
      </p:sp>
      <p:sp>
        <p:nvSpPr>
          <p:cNvPr id="14383" name="Line 63"/>
          <p:cNvSpPr>
            <a:spLocks noChangeShapeType="1"/>
          </p:cNvSpPr>
          <p:nvPr/>
        </p:nvSpPr>
        <p:spPr bwMode="auto">
          <a:xfrm>
            <a:off x="1722491" y="336624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4" name="Line 64"/>
          <p:cNvSpPr>
            <a:spLocks noChangeShapeType="1"/>
          </p:cNvSpPr>
          <p:nvPr/>
        </p:nvSpPr>
        <p:spPr bwMode="auto">
          <a:xfrm>
            <a:off x="2298753" y="4085384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Line 65"/>
          <p:cNvSpPr>
            <a:spLocks noChangeShapeType="1"/>
          </p:cNvSpPr>
          <p:nvPr/>
        </p:nvSpPr>
        <p:spPr bwMode="auto">
          <a:xfrm>
            <a:off x="2298753" y="3366246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Line 67"/>
          <p:cNvSpPr>
            <a:spLocks noChangeShapeType="1"/>
          </p:cNvSpPr>
          <p:nvPr/>
        </p:nvSpPr>
        <p:spPr bwMode="auto">
          <a:xfrm>
            <a:off x="1722491" y="516647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68"/>
          <p:cNvSpPr>
            <a:spLocks noChangeShapeType="1"/>
          </p:cNvSpPr>
          <p:nvPr/>
        </p:nvSpPr>
        <p:spPr bwMode="auto">
          <a:xfrm>
            <a:off x="2298753" y="4734671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69"/>
          <p:cNvSpPr>
            <a:spLocks noChangeShapeType="1"/>
          </p:cNvSpPr>
          <p:nvPr/>
        </p:nvSpPr>
        <p:spPr bwMode="auto">
          <a:xfrm>
            <a:off x="2298753" y="4734671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Line 71"/>
          <p:cNvSpPr>
            <a:spLocks noChangeShapeType="1"/>
          </p:cNvSpPr>
          <p:nvPr/>
        </p:nvSpPr>
        <p:spPr bwMode="auto">
          <a:xfrm>
            <a:off x="6618341" y="336624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72"/>
          <p:cNvSpPr>
            <a:spLocks noChangeShapeType="1"/>
          </p:cNvSpPr>
          <p:nvPr/>
        </p:nvSpPr>
        <p:spPr bwMode="auto">
          <a:xfrm flipH="1">
            <a:off x="5899203" y="4085384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Line 73"/>
          <p:cNvSpPr>
            <a:spLocks noChangeShapeType="1"/>
          </p:cNvSpPr>
          <p:nvPr/>
        </p:nvSpPr>
        <p:spPr bwMode="auto">
          <a:xfrm>
            <a:off x="6618341" y="3366246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Line 75"/>
          <p:cNvSpPr>
            <a:spLocks noChangeShapeType="1"/>
          </p:cNvSpPr>
          <p:nvPr/>
        </p:nvSpPr>
        <p:spPr bwMode="auto">
          <a:xfrm>
            <a:off x="5899203" y="4734671"/>
            <a:ext cx="72072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Line 76"/>
          <p:cNvSpPr>
            <a:spLocks noChangeShapeType="1"/>
          </p:cNvSpPr>
          <p:nvPr/>
        </p:nvSpPr>
        <p:spPr bwMode="auto">
          <a:xfrm>
            <a:off x="6619928" y="5166471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4" name="Line 77"/>
          <p:cNvSpPr>
            <a:spLocks noChangeShapeType="1"/>
          </p:cNvSpPr>
          <p:nvPr/>
        </p:nvSpPr>
        <p:spPr bwMode="auto">
          <a:xfrm flipH="1">
            <a:off x="6618341" y="4734671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5" name="Text Box 78"/>
          <p:cNvSpPr txBox="1">
            <a:spLocks noChangeArrowheads="1"/>
          </p:cNvSpPr>
          <p:nvPr/>
        </p:nvSpPr>
        <p:spPr bwMode="auto">
          <a:xfrm>
            <a:off x="930328" y="372660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4396" name="Text Box 79"/>
          <p:cNvSpPr txBox="1">
            <a:spLocks noChangeArrowheads="1"/>
          </p:cNvSpPr>
          <p:nvPr/>
        </p:nvSpPr>
        <p:spPr bwMode="auto">
          <a:xfrm>
            <a:off x="930328" y="509344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4397" name="Text Box 80"/>
          <p:cNvSpPr txBox="1">
            <a:spLocks noChangeArrowheads="1"/>
          </p:cNvSpPr>
          <p:nvPr/>
        </p:nvSpPr>
        <p:spPr bwMode="auto">
          <a:xfrm>
            <a:off x="7339066" y="372660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4398" name="Text Box 81"/>
          <p:cNvSpPr txBox="1">
            <a:spLocks noChangeArrowheads="1"/>
          </p:cNvSpPr>
          <p:nvPr/>
        </p:nvSpPr>
        <p:spPr bwMode="auto">
          <a:xfrm>
            <a:off x="7412091" y="509344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cs typeface="Arial" charset="0"/>
              </a:rPr>
              <a:t>MAC</a:t>
            </a:r>
            <a:r>
              <a:rPr lang="zh-CN" altLang="en-US">
                <a:cs typeface="Arial" charset="0"/>
              </a:rPr>
              <a:t>地址表学习过程（</a:t>
            </a:r>
            <a:r>
              <a:rPr lang="en-US" altLang="zh-CN">
                <a:cs typeface="Arial" charset="0"/>
              </a:rPr>
              <a:t>2</a:t>
            </a:r>
            <a:r>
              <a:rPr lang="zh-CN" altLang="en-US">
                <a:cs typeface="Arial" charset="0"/>
              </a:rPr>
              <a:t>）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482991" y="379667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482991" y="516509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812228" y="372364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812228" y="516509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867541" y="4804734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012003" y="4515809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059253" y="4804734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059253" y="4515809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059253" y="480473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059253" y="3796671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6812228" y="372364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6812228" y="4804734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5" name="Group 15"/>
          <p:cNvGrpSpPr>
            <a:grpSpLocks noChangeAspect="1"/>
          </p:cNvGrpSpPr>
          <p:nvPr/>
        </p:nvGrpSpPr>
        <p:grpSpPr bwMode="auto">
          <a:xfrm>
            <a:off x="3643578" y="4142746"/>
            <a:ext cx="1511300" cy="1093788"/>
            <a:chOff x="470" y="447"/>
            <a:chExt cx="576" cy="417"/>
          </a:xfrm>
        </p:grpSpPr>
        <p:sp>
          <p:nvSpPr>
            <p:cNvPr id="1542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376" name="Picture 2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8" y="329184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2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8" y="466027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66" y="3291846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53" y="4660271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Text Box 32"/>
          <p:cNvSpPr txBox="1">
            <a:spLocks noChangeArrowheads="1"/>
          </p:cNvSpPr>
          <p:nvPr/>
        </p:nvSpPr>
        <p:spPr bwMode="auto">
          <a:xfrm>
            <a:off x="2994291" y="422847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5381" name="Text Box 33"/>
          <p:cNvSpPr txBox="1">
            <a:spLocks noChangeArrowheads="1"/>
          </p:cNvSpPr>
          <p:nvPr/>
        </p:nvSpPr>
        <p:spPr bwMode="auto">
          <a:xfrm>
            <a:off x="2994291" y="475552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E1/0/2</a:t>
            </a:r>
          </a:p>
        </p:txBody>
      </p:sp>
      <p:sp>
        <p:nvSpPr>
          <p:cNvPr id="15382" name="Text Box 34"/>
          <p:cNvSpPr txBox="1">
            <a:spLocks noChangeArrowheads="1"/>
          </p:cNvSpPr>
          <p:nvPr/>
        </p:nvSpPr>
        <p:spPr bwMode="auto">
          <a:xfrm>
            <a:off x="5012003" y="422847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5383" name="Text Box 35"/>
          <p:cNvSpPr txBox="1">
            <a:spLocks noChangeArrowheads="1"/>
          </p:cNvSpPr>
          <p:nvPr/>
        </p:nvSpPr>
        <p:spPr bwMode="auto">
          <a:xfrm>
            <a:off x="5012003" y="475552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graphicFrame>
        <p:nvGraphicFramePr>
          <p:cNvPr id="152576" name="Group 10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18589"/>
              </p:ext>
            </p:extLst>
          </p:nvPr>
        </p:nvGraphicFramePr>
        <p:xfrm>
          <a:off x="2994291" y="1996446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MAC_B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MAC_C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MAC_D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6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835291" y="5668334"/>
            <a:ext cx="7272337" cy="1223962"/>
          </a:xfrm>
          <a:noFill/>
        </p:spPr>
        <p:txBody>
          <a:bodyPr/>
          <a:lstStyle/>
          <a:p>
            <a:pPr eaLnBrk="1" hangingPunct="1"/>
            <a:r>
              <a:rPr lang="en-US" altLang="zh-CN" sz="2100"/>
              <a:t>PCB</a:t>
            </a:r>
            <a:r>
              <a:rPr lang="zh-CN" altLang="en-US" sz="2100"/>
              <a:t>、</a:t>
            </a:r>
            <a:r>
              <a:rPr lang="en-US" altLang="zh-CN" sz="2100"/>
              <a:t>PCC</a:t>
            </a:r>
            <a:r>
              <a:rPr lang="zh-CN" altLang="en-US" sz="2100"/>
              <a:t>、</a:t>
            </a:r>
            <a:r>
              <a:rPr lang="en-US" altLang="zh-CN" sz="2100"/>
              <a:t>PCD</a:t>
            </a:r>
            <a:r>
              <a:rPr lang="zh-CN" altLang="en-US" sz="2100"/>
              <a:t>发出数据帧</a:t>
            </a:r>
          </a:p>
          <a:p>
            <a:pPr eaLnBrk="1" hangingPunct="1"/>
            <a:r>
              <a:rPr lang="zh-CN" altLang="en-US" sz="2100"/>
              <a:t>交换机把接收到的帧中的源地址与相应的端口关联起来</a:t>
            </a:r>
          </a:p>
        </p:txBody>
      </p:sp>
      <p:sp>
        <p:nvSpPr>
          <p:cNvPr id="15407" name="Line 66"/>
          <p:cNvSpPr>
            <a:spLocks noChangeShapeType="1"/>
          </p:cNvSpPr>
          <p:nvPr/>
        </p:nvSpPr>
        <p:spPr bwMode="auto">
          <a:xfrm>
            <a:off x="1698891" y="538099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Line 67"/>
          <p:cNvSpPr>
            <a:spLocks noChangeShapeType="1"/>
          </p:cNvSpPr>
          <p:nvPr/>
        </p:nvSpPr>
        <p:spPr bwMode="auto">
          <a:xfrm>
            <a:off x="2275153" y="4949196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9" name="Line 68"/>
          <p:cNvSpPr>
            <a:spLocks noChangeShapeType="1"/>
          </p:cNvSpPr>
          <p:nvPr/>
        </p:nvSpPr>
        <p:spPr bwMode="auto">
          <a:xfrm>
            <a:off x="2275153" y="4949196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Line 69"/>
          <p:cNvSpPr>
            <a:spLocks noChangeShapeType="1"/>
          </p:cNvSpPr>
          <p:nvPr/>
        </p:nvSpPr>
        <p:spPr bwMode="auto">
          <a:xfrm>
            <a:off x="6594741" y="358077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Line 70"/>
          <p:cNvSpPr>
            <a:spLocks noChangeShapeType="1"/>
          </p:cNvSpPr>
          <p:nvPr/>
        </p:nvSpPr>
        <p:spPr bwMode="auto">
          <a:xfrm flipH="1">
            <a:off x="5875603" y="4299909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2" name="Line 71"/>
          <p:cNvSpPr>
            <a:spLocks noChangeShapeType="1"/>
          </p:cNvSpPr>
          <p:nvPr/>
        </p:nvSpPr>
        <p:spPr bwMode="auto">
          <a:xfrm>
            <a:off x="6594741" y="3580771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3" name="Line 72"/>
          <p:cNvSpPr>
            <a:spLocks noChangeShapeType="1"/>
          </p:cNvSpPr>
          <p:nvPr/>
        </p:nvSpPr>
        <p:spPr bwMode="auto">
          <a:xfrm>
            <a:off x="5875603" y="4949196"/>
            <a:ext cx="72072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4" name="Line 73"/>
          <p:cNvSpPr>
            <a:spLocks noChangeShapeType="1"/>
          </p:cNvSpPr>
          <p:nvPr/>
        </p:nvSpPr>
        <p:spPr bwMode="auto">
          <a:xfrm>
            <a:off x="6596328" y="5380996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5" name="Line 74"/>
          <p:cNvSpPr>
            <a:spLocks noChangeShapeType="1"/>
          </p:cNvSpPr>
          <p:nvPr/>
        </p:nvSpPr>
        <p:spPr bwMode="auto">
          <a:xfrm flipH="1">
            <a:off x="6594741" y="4949196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6" name="Line 91"/>
          <p:cNvSpPr>
            <a:spLocks noChangeShapeType="1"/>
          </p:cNvSpPr>
          <p:nvPr/>
        </p:nvSpPr>
        <p:spPr bwMode="auto">
          <a:xfrm flipH="1">
            <a:off x="2275153" y="4299909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7" name="Line 92"/>
          <p:cNvSpPr>
            <a:spLocks noChangeShapeType="1"/>
          </p:cNvSpPr>
          <p:nvPr/>
        </p:nvSpPr>
        <p:spPr bwMode="auto">
          <a:xfrm flipH="1">
            <a:off x="2419616" y="5165096"/>
            <a:ext cx="7191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8" name="Line 93"/>
          <p:cNvSpPr>
            <a:spLocks noChangeShapeType="1"/>
          </p:cNvSpPr>
          <p:nvPr/>
        </p:nvSpPr>
        <p:spPr bwMode="auto">
          <a:xfrm>
            <a:off x="5659703" y="5165096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9" name="Line 94"/>
          <p:cNvSpPr>
            <a:spLocks noChangeShapeType="1"/>
          </p:cNvSpPr>
          <p:nvPr/>
        </p:nvSpPr>
        <p:spPr bwMode="auto">
          <a:xfrm>
            <a:off x="5659703" y="4084009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0" name="Text Box 95"/>
          <p:cNvSpPr txBox="1">
            <a:spLocks noChangeArrowheads="1"/>
          </p:cNvSpPr>
          <p:nvPr/>
        </p:nvSpPr>
        <p:spPr bwMode="auto">
          <a:xfrm>
            <a:off x="906728" y="394113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5421" name="Text Box 96"/>
          <p:cNvSpPr txBox="1">
            <a:spLocks noChangeArrowheads="1"/>
          </p:cNvSpPr>
          <p:nvPr/>
        </p:nvSpPr>
        <p:spPr bwMode="auto">
          <a:xfrm>
            <a:off x="906728" y="530797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5422" name="Text Box 97"/>
          <p:cNvSpPr txBox="1">
            <a:spLocks noChangeArrowheads="1"/>
          </p:cNvSpPr>
          <p:nvPr/>
        </p:nvSpPr>
        <p:spPr bwMode="auto">
          <a:xfrm>
            <a:off x="7315466" y="394113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5423" name="Text Box 98"/>
          <p:cNvSpPr txBox="1">
            <a:spLocks noChangeArrowheads="1"/>
          </p:cNvSpPr>
          <p:nvPr/>
        </p:nvSpPr>
        <p:spPr bwMode="auto">
          <a:xfrm>
            <a:off x="7388491" y="530797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cs typeface="Arial" charset="0"/>
              </a:rPr>
              <a:t>单播帧的转发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547813" y="29972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547813" y="43656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877050" y="29241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877050" y="43656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932363" y="400526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076825" y="371633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124075" y="4005263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124075" y="3716338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2124075" y="40052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124075" y="29972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6877050" y="292417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877050" y="40052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23" name="Group 15"/>
          <p:cNvGrpSpPr>
            <a:grpSpLocks noChangeAspect="1"/>
          </p:cNvGrpSpPr>
          <p:nvPr/>
        </p:nvGrpSpPr>
        <p:grpSpPr bwMode="auto">
          <a:xfrm>
            <a:off x="3708400" y="3343275"/>
            <a:ext cx="1511300" cy="1093788"/>
            <a:chOff x="470" y="447"/>
            <a:chExt cx="576" cy="417"/>
          </a:xfrm>
        </p:grpSpPr>
        <p:sp>
          <p:nvSpPr>
            <p:cNvPr id="1746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24" name="Picture 2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49237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8608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 Box 32"/>
          <p:cNvSpPr txBox="1">
            <a:spLocks noChangeArrowheads="1"/>
          </p:cNvSpPr>
          <p:nvPr/>
        </p:nvSpPr>
        <p:spPr bwMode="auto">
          <a:xfrm>
            <a:off x="3059113" y="34290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3059113" y="39560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E1/0/2</a:t>
            </a:r>
          </a:p>
        </p:txBody>
      </p:sp>
      <p:sp>
        <p:nvSpPr>
          <p:cNvPr id="17430" name="Text Box 34"/>
          <p:cNvSpPr txBox="1">
            <a:spLocks noChangeArrowheads="1"/>
          </p:cNvSpPr>
          <p:nvPr/>
        </p:nvSpPr>
        <p:spPr bwMode="auto">
          <a:xfrm>
            <a:off x="5076825" y="34290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7431" name="Text Box 35"/>
          <p:cNvSpPr txBox="1">
            <a:spLocks noChangeArrowheads="1"/>
          </p:cNvSpPr>
          <p:nvPr/>
        </p:nvSpPr>
        <p:spPr bwMode="auto">
          <a:xfrm>
            <a:off x="5076825" y="39560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graphicFrame>
        <p:nvGraphicFramePr>
          <p:cNvPr id="153600" name="Group 1024"/>
          <p:cNvGraphicFramePr>
            <a:graphicFrameLocks noGrp="1"/>
          </p:cNvGraphicFramePr>
          <p:nvPr/>
        </p:nvGraphicFramePr>
        <p:xfrm>
          <a:off x="3059113" y="1196975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MAC_B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MAC_C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MAC_D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54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900113" y="4868863"/>
            <a:ext cx="7272337" cy="1223962"/>
          </a:xfrm>
          <a:noFill/>
        </p:spPr>
        <p:txBody>
          <a:bodyPr/>
          <a:lstStyle/>
          <a:p>
            <a:pPr eaLnBrk="1" hangingPunct="1"/>
            <a:r>
              <a:rPr lang="en-US" altLang="zh-CN" sz="2100"/>
              <a:t>PCA</a:t>
            </a:r>
            <a:r>
              <a:rPr lang="zh-CN" altLang="en-US" sz="2100"/>
              <a:t>发出目的到</a:t>
            </a:r>
            <a:r>
              <a:rPr lang="en-US" altLang="zh-CN" sz="2100"/>
              <a:t>PCD</a:t>
            </a:r>
            <a:r>
              <a:rPr lang="zh-CN" altLang="en-US" sz="2100"/>
              <a:t>的单播数据帧</a:t>
            </a:r>
          </a:p>
          <a:p>
            <a:pPr eaLnBrk="1" hangingPunct="1"/>
            <a:r>
              <a:rPr lang="zh-CN" altLang="en-US" sz="2100"/>
              <a:t>交换机根据帧中的目的地址，从相应的端口</a:t>
            </a:r>
            <a:r>
              <a:rPr lang="en-US" altLang="zh-CN" sz="2100"/>
              <a:t>E1/0/4</a:t>
            </a:r>
            <a:r>
              <a:rPr lang="zh-CN" altLang="en-US" sz="2100"/>
              <a:t>发送出去</a:t>
            </a:r>
          </a:p>
          <a:p>
            <a:pPr eaLnBrk="1" hangingPunct="1"/>
            <a:r>
              <a:rPr lang="zh-CN" altLang="en-US" sz="2100"/>
              <a:t>交换机不在其他端口上转发此单播数据帧</a:t>
            </a:r>
          </a:p>
        </p:txBody>
      </p:sp>
      <p:sp>
        <p:nvSpPr>
          <p:cNvPr id="17455" name="Line 63"/>
          <p:cNvSpPr>
            <a:spLocks noChangeShapeType="1"/>
          </p:cNvSpPr>
          <p:nvPr/>
        </p:nvSpPr>
        <p:spPr bwMode="auto">
          <a:xfrm>
            <a:off x="1763713" y="2781300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>
            <a:off x="2339975" y="3500438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Line 65"/>
          <p:cNvSpPr>
            <a:spLocks noChangeShapeType="1"/>
          </p:cNvSpPr>
          <p:nvPr/>
        </p:nvSpPr>
        <p:spPr bwMode="auto">
          <a:xfrm>
            <a:off x="2339975" y="2781300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Line 72"/>
          <p:cNvSpPr>
            <a:spLocks noChangeShapeType="1"/>
          </p:cNvSpPr>
          <p:nvPr/>
        </p:nvSpPr>
        <p:spPr bwMode="auto">
          <a:xfrm>
            <a:off x="5940425" y="4149725"/>
            <a:ext cx="72072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9" name="Line 73"/>
          <p:cNvSpPr>
            <a:spLocks noChangeShapeType="1"/>
          </p:cNvSpPr>
          <p:nvPr/>
        </p:nvSpPr>
        <p:spPr bwMode="auto">
          <a:xfrm>
            <a:off x="6661150" y="4581525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0" name="Line 74"/>
          <p:cNvSpPr>
            <a:spLocks noChangeShapeType="1"/>
          </p:cNvSpPr>
          <p:nvPr/>
        </p:nvSpPr>
        <p:spPr bwMode="auto">
          <a:xfrm flipH="1">
            <a:off x="6659563" y="41497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1" name="Rectangle 75"/>
          <p:cNvSpPr>
            <a:spLocks noChangeArrowheads="1"/>
          </p:cNvSpPr>
          <p:nvPr/>
        </p:nvSpPr>
        <p:spPr bwMode="auto">
          <a:xfrm>
            <a:off x="3298825" y="2874963"/>
            <a:ext cx="2447925" cy="2159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2" name="AutoShape 76"/>
          <p:cNvSpPr>
            <a:spLocks noChangeAspect="1" noChangeArrowheads="1"/>
          </p:cNvSpPr>
          <p:nvPr/>
        </p:nvSpPr>
        <p:spPr bwMode="auto">
          <a:xfrm>
            <a:off x="2846388" y="3860800"/>
            <a:ext cx="285750" cy="287338"/>
          </a:xfrm>
          <a:custGeom>
            <a:avLst/>
            <a:gdLst>
              <a:gd name="T0" fmla="*/ 142875 w 21600"/>
              <a:gd name="T1" fmla="*/ 0 h 21600"/>
              <a:gd name="T2" fmla="*/ 41844 w 21600"/>
              <a:gd name="T3" fmla="*/ 42076 h 21600"/>
              <a:gd name="T4" fmla="*/ 0 w 21600"/>
              <a:gd name="T5" fmla="*/ 143669 h 21600"/>
              <a:gd name="T6" fmla="*/ 41844 w 21600"/>
              <a:gd name="T7" fmla="*/ 245262 h 21600"/>
              <a:gd name="T8" fmla="*/ 142875 w 21600"/>
              <a:gd name="T9" fmla="*/ 287338 h 21600"/>
              <a:gd name="T10" fmla="*/ 243906 w 21600"/>
              <a:gd name="T11" fmla="*/ 245262 h 21600"/>
              <a:gd name="T12" fmla="*/ 285750 w 21600"/>
              <a:gd name="T13" fmla="*/ 143669 h 21600"/>
              <a:gd name="T14" fmla="*/ 243906 w 21600"/>
              <a:gd name="T15" fmla="*/ 420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3" name="AutoShape 77"/>
          <p:cNvSpPr>
            <a:spLocks noChangeAspect="1" noChangeArrowheads="1"/>
          </p:cNvSpPr>
          <p:nvPr/>
        </p:nvSpPr>
        <p:spPr bwMode="auto">
          <a:xfrm>
            <a:off x="5799138" y="3573463"/>
            <a:ext cx="285750" cy="287337"/>
          </a:xfrm>
          <a:custGeom>
            <a:avLst/>
            <a:gdLst>
              <a:gd name="T0" fmla="*/ 142875 w 21600"/>
              <a:gd name="T1" fmla="*/ 0 h 21600"/>
              <a:gd name="T2" fmla="*/ 41844 w 21600"/>
              <a:gd name="T3" fmla="*/ 42076 h 21600"/>
              <a:gd name="T4" fmla="*/ 0 w 21600"/>
              <a:gd name="T5" fmla="*/ 143669 h 21600"/>
              <a:gd name="T6" fmla="*/ 41844 w 21600"/>
              <a:gd name="T7" fmla="*/ 245261 h 21600"/>
              <a:gd name="T8" fmla="*/ 142875 w 21600"/>
              <a:gd name="T9" fmla="*/ 287337 h 21600"/>
              <a:gd name="T10" fmla="*/ 243906 w 21600"/>
              <a:gd name="T11" fmla="*/ 245261 h 21600"/>
              <a:gd name="T12" fmla="*/ 285750 w 21600"/>
              <a:gd name="T13" fmla="*/ 143669 h 21600"/>
              <a:gd name="T14" fmla="*/ 243906 w 21600"/>
              <a:gd name="T15" fmla="*/ 420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4" name="Text Box 78"/>
          <p:cNvSpPr txBox="1">
            <a:spLocks noChangeArrowheads="1"/>
          </p:cNvSpPr>
          <p:nvPr/>
        </p:nvSpPr>
        <p:spPr bwMode="auto">
          <a:xfrm>
            <a:off x="971550" y="31416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7465" name="Text Box 79"/>
          <p:cNvSpPr txBox="1">
            <a:spLocks noChangeArrowheads="1"/>
          </p:cNvSpPr>
          <p:nvPr/>
        </p:nvSpPr>
        <p:spPr bwMode="auto">
          <a:xfrm>
            <a:off x="971550" y="45085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7466" name="Text Box 80"/>
          <p:cNvSpPr txBox="1">
            <a:spLocks noChangeArrowheads="1"/>
          </p:cNvSpPr>
          <p:nvPr/>
        </p:nvSpPr>
        <p:spPr bwMode="auto">
          <a:xfrm>
            <a:off x="7380288" y="31416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7467" name="Text Box 81"/>
          <p:cNvSpPr txBox="1">
            <a:spLocks noChangeArrowheads="1"/>
          </p:cNvSpPr>
          <p:nvPr/>
        </p:nvSpPr>
        <p:spPr bwMode="auto">
          <a:xfrm>
            <a:off x="7453313" y="45085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0D7EA75-FAFE-4655-924A-FB71795A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561262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华文细黑" panose="02010600040101010101" pitchFamily="2" charset="-122"/>
                <a:sym typeface="Arial" panose="020B0604020202020204" pitchFamily="34" charset="0"/>
              </a:rPr>
              <a:t>用什么样的网络传输介质和网络设备？</a:t>
            </a:r>
            <a:endParaRPr lang="en-US" altLang="zh-CN" sz="2400" b="1" dirty="0">
              <a:solidFill>
                <a:srgbClr val="FF0000"/>
              </a:solidFill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b="1" dirty="0">
                <a:ea typeface="华文细黑" panose="02010600040101010101" pitchFamily="2" charset="-122"/>
                <a:sym typeface="Arial" panose="020B0604020202020204" pitchFamily="34" charset="0"/>
              </a:rPr>
              <a:t>网络传输介质的基础知识</a:t>
            </a:r>
            <a:endParaRPr lang="en-US" altLang="zh-CN" sz="2400" b="1" dirty="0"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b="1" dirty="0">
                <a:ea typeface="华文细黑" panose="02010600040101010101" pitchFamily="2" charset="-122"/>
                <a:sym typeface="Arial" panose="020B0604020202020204" pitchFamily="34" charset="0"/>
              </a:rPr>
              <a:t>以太网交换机的工作原理和基本配置</a:t>
            </a:r>
            <a:endParaRPr lang="en-US" altLang="zh-CN" sz="2400" b="1" dirty="0">
              <a:ea typeface="华文细黑" panose="02010600040101010101" pitchFamily="2" charset="-122"/>
              <a:sym typeface="Arial" panose="020B060402020202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b="1" dirty="0" err="1">
                <a:ea typeface="华文细黑" panose="02010600040101010101" pitchFamily="2" charset="-122"/>
                <a:sym typeface="Arial" panose="020B0604020202020204" pitchFamily="34" charset="0"/>
              </a:rPr>
              <a:t>Vlan</a:t>
            </a:r>
            <a:r>
              <a:rPr lang="zh-CN" altLang="en-US" sz="2400" b="1" dirty="0">
                <a:ea typeface="华文细黑" panose="02010600040101010101" pitchFamily="2" charset="-122"/>
                <a:sym typeface="Arial" panose="020B0604020202020204" pitchFamily="34" charset="0"/>
              </a:rPr>
              <a:t>的原理</a:t>
            </a:r>
            <a:endParaRPr lang="zh-CN" altLang="zh-CN" sz="2400" b="1" dirty="0"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5E9E08A-5499-4475-A1F9-3425915A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9140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任务分析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84917CDF-C65E-4C44-B823-C83A5E3895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0" y="0"/>
            <a:chExt cx="4368" cy="2544"/>
          </a:xfrm>
        </p:grpSpPr>
        <p:sp>
          <p:nvSpPr>
            <p:cNvPr id="6149" name="AutoShape 5">
              <a:extLst>
                <a:ext uri="{FF2B5EF4-FFF2-40B4-BE49-F238E27FC236}">
                  <a16:creationId xmlns:a16="http://schemas.microsoft.com/office/drawing/2014/main" id="{B7EB3A97-FEAF-4EFC-9E7D-BE7C3B0B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13DED921-5E36-4A29-993F-CB57B637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C124D6DF-5820-450D-AF09-8E78279F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cs typeface="Arial" charset="0"/>
              </a:rPr>
              <a:t>广播、组播和未知单播帧的转发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20837" y="363764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620837" y="500606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950074" y="356461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950074" y="500606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05387" y="4645706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149849" y="4356781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197099" y="4645706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197099" y="4356781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2197099" y="4645706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197099" y="3637643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6950074" y="3564618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950074" y="4645706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7" name="Group 15"/>
          <p:cNvGrpSpPr>
            <a:grpSpLocks noChangeAspect="1"/>
          </p:cNvGrpSpPr>
          <p:nvPr/>
        </p:nvGrpSpPr>
        <p:grpSpPr bwMode="auto">
          <a:xfrm>
            <a:off x="3781424" y="3983718"/>
            <a:ext cx="1511300" cy="1093788"/>
            <a:chOff x="470" y="447"/>
            <a:chExt cx="576" cy="417"/>
          </a:xfrm>
        </p:grpSpPr>
        <p:sp>
          <p:nvSpPr>
            <p:cNvPr id="1849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8" name="Picture 2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313281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2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450124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2" y="313281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3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99" y="450124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2" name="Text Box 32"/>
          <p:cNvSpPr txBox="1">
            <a:spLocks noChangeArrowheads="1"/>
          </p:cNvSpPr>
          <p:nvPr/>
        </p:nvSpPr>
        <p:spPr bwMode="auto">
          <a:xfrm>
            <a:off x="3132137" y="406944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8453" name="Text Box 33"/>
          <p:cNvSpPr txBox="1">
            <a:spLocks noChangeArrowheads="1"/>
          </p:cNvSpPr>
          <p:nvPr/>
        </p:nvSpPr>
        <p:spPr bwMode="auto">
          <a:xfrm>
            <a:off x="3132137" y="459649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E1/0/2</a:t>
            </a:r>
          </a:p>
        </p:txBody>
      </p:sp>
      <p:sp>
        <p:nvSpPr>
          <p:cNvPr id="18454" name="Text Box 34"/>
          <p:cNvSpPr txBox="1">
            <a:spLocks noChangeArrowheads="1"/>
          </p:cNvSpPr>
          <p:nvPr/>
        </p:nvSpPr>
        <p:spPr bwMode="auto">
          <a:xfrm>
            <a:off x="5149849" y="406944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8455" name="Text Box 35"/>
          <p:cNvSpPr txBox="1">
            <a:spLocks noChangeArrowheads="1"/>
          </p:cNvSpPr>
          <p:nvPr/>
        </p:nvSpPr>
        <p:spPr bwMode="auto">
          <a:xfrm>
            <a:off x="5149849" y="459649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sp>
        <p:nvSpPr>
          <p:cNvPr id="18456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827881" y="5665784"/>
            <a:ext cx="7272337" cy="1223962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/>
              <a:t>交换机会把广播、组播和未知单播帧从所有其他端口发送出去（除了接收到帧的端口）</a:t>
            </a:r>
          </a:p>
        </p:txBody>
      </p:sp>
      <p:sp>
        <p:nvSpPr>
          <p:cNvPr id="18457" name="Line 63"/>
          <p:cNvSpPr>
            <a:spLocks noChangeShapeType="1"/>
          </p:cNvSpPr>
          <p:nvPr/>
        </p:nvSpPr>
        <p:spPr bwMode="auto">
          <a:xfrm>
            <a:off x="1836737" y="342174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64"/>
          <p:cNvSpPr>
            <a:spLocks noChangeShapeType="1"/>
          </p:cNvSpPr>
          <p:nvPr/>
        </p:nvSpPr>
        <p:spPr bwMode="auto">
          <a:xfrm>
            <a:off x="2412999" y="4140881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65"/>
          <p:cNvSpPr>
            <a:spLocks noChangeShapeType="1"/>
          </p:cNvSpPr>
          <p:nvPr/>
        </p:nvSpPr>
        <p:spPr bwMode="auto">
          <a:xfrm>
            <a:off x="2412999" y="3421743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Line 66"/>
          <p:cNvSpPr>
            <a:spLocks noChangeShapeType="1"/>
          </p:cNvSpPr>
          <p:nvPr/>
        </p:nvSpPr>
        <p:spPr bwMode="auto">
          <a:xfrm>
            <a:off x="1836737" y="5221968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67"/>
          <p:cNvSpPr>
            <a:spLocks noChangeShapeType="1"/>
          </p:cNvSpPr>
          <p:nvPr/>
        </p:nvSpPr>
        <p:spPr bwMode="auto">
          <a:xfrm>
            <a:off x="2412999" y="4790168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68"/>
          <p:cNvSpPr>
            <a:spLocks noChangeShapeType="1"/>
          </p:cNvSpPr>
          <p:nvPr/>
        </p:nvSpPr>
        <p:spPr bwMode="auto">
          <a:xfrm>
            <a:off x="2412999" y="479016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Line 69"/>
          <p:cNvSpPr>
            <a:spLocks noChangeShapeType="1"/>
          </p:cNvSpPr>
          <p:nvPr/>
        </p:nvSpPr>
        <p:spPr bwMode="auto">
          <a:xfrm>
            <a:off x="6732587" y="342174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Line 70"/>
          <p:cNvSpPr>
            <a:spLocks noChangeShapeType="1"/>
          </p:cNvSpPr>
          <p:nvPr/>
        </p:nvSpPr>
        <p:spPr bwMode="auto">
          <a:xfrm flipH="1">
            <a:off x="6013449" y="4140881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71"/>
          <p:cNvSpPr>
            <a:spLocks noChangeShapeType="1"/>
          </p:cNvSpPr>
          <p:nvPr/>
        </p:nvSpPr>
        <p:spPr bwMode="auto">
          <a:xfrm>
            <a:off x="6732587" y="3421743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72"/>
          <p:cNvSpPr>
            <a:spLocks noChangeShapeType="1"/>
          </p:cNvSpPr>
          <p:nvPr/>
        </p:nvSpPr>
        <p:spPr bwMode="auto">
          <a:xfrm>
            <a:off x="6013449" y="4790168"/>
            <a:ext cx="72072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73"/>
          <p:cNvSpPr>
            <a:spLocks noChangeShapeType="1"/>
          </p:cNvSpPr>
          <p:nvPr/>
        </p:nvSpPr>
        <p:spPr bwMode="auto">
          <a:xfrm>
            <a:off x="6734174" y="5221968"/>
            <a:ext cx="7191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74"/>
          <p:cNvSpPr>
            <a:spLocks noChangeShapeType="1"/>
          </p:cNvSpPr>
          <p:nvPr/>
        </p:nvSpPr>
        <p:spPr bwMode="auto">
          <a:xfrm flipH="1">
            <a:off x="6732587" y="479016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4624" name="Group 10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46894"/>
              </p:ext>
            </p:extLst>
          </p:nvPr>
        </p:nvGraphicFramePr>
        <p:xfrm>
          <a:off x="3132137" y="1837418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MAC_B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MAC_C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MAC_D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91" name="Text Box 97"/>
          <p:cNvSpPr txBox="1">
            <a:spLocks noChangeArrowheads="1"/>
          </p:cNvSpPr>
          <p:nvPr/>
        </p:nvSpPr>
        <p:spPr bwMode="auto">
          <a:xfrm>
            <a:off x="1044574" y="37821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8492" name="Text Box 98"/>
          <p:cNvSpPr txBox="1">
            <a:spLocks noChangeArrowheads="1"/>
          </p:cNvSpPr>
          <p:nvPr/>
        </p:nvSpPr>
        <p:spPr bwMode="auto">
          <a:xfrm>
            <a:off x="1044574" y="514894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8493" name="Text Box 99"/>
          <p:cNvSpPr txBox="1">
            <a:spLocks noChangeArrowheads="1"/>
          </p:cNvSpPr>
          <p:nvPr/>
        </p:nvSpPr>
        <p:spPr bwMode="auto">
          <a:xfrm>
            <a:off x="7453312" y="37821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8494" name="Text Box 100"/>
          <p:cNvSpPr txBox="1">
            <a:spLocks noChangeArrowheads="1"/>
          </p:cNvSpPr>
          <p:nvPr/>
        </p:nvSpPr>
        <p:spPr bwMode="auto">
          <a:xfrm>
            <a:off x="7526337" y="514894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数据帧的过滤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547813" y="29972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547813" y="43656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877050" y="29241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877050" y="43656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932363" y="400526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5076825" y="371633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39975" y="3860800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124075" y="40052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124075" y="29972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6877050" y="292417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877050" y="40052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0" name="Group 14"/>
          <p:cNvGrpSpPr>
            <a:grpSpLocks noChangeAspect="1"/>
          </p:cNvGrpSpPr>
          <p:nvPr/>
        </p:nvGrpSpPr>
        <p:grpSpPr bwMode="auto">
          <a:xfrm>
            <a:off x="4213225" y="3343275"/>
            <a:ext cx="1511300" cy="1093788"/>
            <a:chOff x="470" y="447"/>
            <a:chExt cx="576" cy="417"/>
          </a:xfrm>
        </p:grpSpPr>
        <p:sp>
          <p:nvSpPr>
            <p:cNvPr id="1952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16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Freeform 17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Freeform 18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19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483 w 785"/>
                <a:gd name="T1" fmla="*/ 356 h 457"/>
                <a:gd name="T2" fmla="*/ 523 w 785"/>
                <a:gd name="T3" fmla="*/ 379 h 457"/>
                <a:gd name="T4" fmla="*/ 389 w 785"/>
                <a:gd name="T5" fmla="*/ 457 h 457"/>
                <a:gd name="T6" fmla="*/ 255 w 785"/>
                <a:gd name="T7" fmla="*/ 379 h 457"/>
                <a:gd name="T8" fmla="*/ 295 w 785"/>
                <a:gd name="T9" fmla="*/ 356 h 457"/>
                <a:gd name="T10" fmla="*/ 356 w 785"/>
                <a:gd name="T11" fmla="*/ 391 h 457"/>
                <a:gd name="T12" fmla="*/ 356 w 785"/>
                <a:gd name="T13" fmla="*/ 313 h 457"/>
                <a:gd name="T14" fmla="*/ 286 w 785"/>
                <a:gd name="T15" fmla="*/ 290 h 457"/>
                <a:gd name="T16" fmla="*/ 246 w 785"/>
                <a:gd name="T17" fmla="*/ 249 h 457"/>
                <a:gd name="T18" fmla="*/ 113 w 785"/>
                <a:gd name="T19" fmla="*/ 249 h 457"/>
                <a:gd name="T20" fmla="*/ 174 w 785"/>
                <a:gd name="T21" fmla="*/ 285 h 457"/>
                <a:gd name="T22" fmla="*/ 134 w 785"/>
                <a:gd name="T23" fmla="*/ 308 h 457"/>
                <a:gd name="T24" fmla="*/ 0 w 785"/>
                <a:gd name="T25" fmla="*/ 230 h 457"/>
                <a:gd name="T26" fmla="*/ 134 w 785"/>
                <a:gd name="T27" fmla="*/ 153 h 457"/>
                <a:gd name="T28" fmla="*/ 174 w 785"/>
                <a:gd name="T29" fmla="*/ 176 h 457"/>
                <a:gd name="T30" fmla="*/ 113 w 785"/>
                <a:gd name="T31" fmla="*/ 211 h 457"/>
                <a:gd name="T32" fmla="*/ 244 w 785"/>
                <a:gd name="T33" fmla="*/ 211 h 457"/>
                <a:gd name="T34" fmla="*/ 286 w 785"/>
                <a:gd name="T35" fmla="*/ 165 h 457"/>
                <a:gd name="T36" fmla="*/ 369 w 785"/>
                <a:gd name="T37" fmla="*/ 140 h 457"/>
                <a:gd name="T38" fmla="*/ 369 w 785"/>
                <a:gd name="T39" fmla="*/ 66 h 457"/>
                <a:gd name="T40" fmla="*/ 308 w 785"/>
                <a:gd name="T41" fmla="*/ 101 h 457"/>
                <a:gd name="T42" fmla="*/ 268 w 785"/>
                <a:gd name="T43" fmla="*/ 78 h 457"/>
                <a:gd name="T44" fmla="*/ 402 w 785"/>
                <a:gd name="T45" fmla="*/ 0 h 457"/>
                <a:gd name="T46" fmla="*/ 536 w 785"/>
                <a:gd name="T47" fmla="*/ 78 h 457"/>
                <a:gd name="T48" fmla="*/ 496 w 785"/>
                <a:gd name="T49" fmla="*/ 101 h 457"/>
                <a:gd name="T50" fmla="*/ 435 w 785"/>
                <a:gd name="T51" fmla="*/ 66 h 457"/>
                <a:gd name="T52" fmla="*/ 435 w 785"/>
                <a:gd name="T53" fmla="*/ 142 h 457"/>
                <a:gd name="T54" fmla="*/ 502 w 785"/>
                <a:gd name="T55" fmla="*/ 165 h 457"/>
                <a:gd name="T56" fmla="*/ 541 w 785"/>
                <a:gd name="T57" fmla="*/ 204 h 457"/>
                <a:gd name="T58" fmla="*/ 672 w 785"/>
                <a:gd name="T59" fmla="*/ 204 h 457"/>
                <a:gd name="T60" fmla="*/ 611 w 785"/>
                <a:gd name="T61" fmla="*/ 169 h 457"/>
                <a:gd name="T62" fmla="*/ 650 w 785"/>
                <a:gd name="T63" fmla="*/ 145 h 457"/>
                <a:gd name="T64" fmla="*/ 785 w 785"/>
                <a:gd name="T65" fmla="*/ 223 h 457"/>
                <a:gd name="T66" fmla="*/ 651 w 785"/>
                <a:gd name="T67" fmla="*/ 301 h 457"/>
                <a:gd name="T68" fmla="*/ 611 w 785"/>
                <a:gd name="T69" fmla="*/ 278 h 457"/>
                <a:gd name="T70" fmla="*/ 672 w 785"/>
                <a:gd name="T71" fmla="*/ 242 h 457"/>
                <a:gd name="T72" fmla="*/ 545 w 785"/>
                <a:gd name="T73" fmla="*/ 242 h 457"/>
                <a:gd name="T74" fmla="*/ 502 w 785"/>
                <a:gd name="T75" fmla="*/ 290 h 457"/>
                <a:gd name="T76" fmla="*/ 422 w 785"/>
                <a:gd name="T77" fmla="*/ 315 h 457"/>
                <a:gd name="T78" fmla="*/ 422 w 785"/>
                <a:gd name="T79" fmla="*/ 391 h 457"/>
                <a:gd name="T80" fmla="*/ 483 w 785"/>
                <a:gd name="T81" fmla="*/ 356 h 457"/>
                <a:gd name="T82" fmla="*/ 483 w 785"/>
                <a:gd name="T83" fmla="*/ 356 h 457"/>
                <a:gd name="T84" fmla="*/ 483 w 785"/>
                <a:gd name="T85" fmla="*/ 356 h 457"/>
                <a:gd name="T86" fmla="*/ 338 w 785"/>
                <a:gd name="T87" fmla="*/ 260 h 457"/>
                <a:gd name="T88" fmla="*/ 450 w 785"/>
                <a:gd name="T89" fmla="*/ 260 h 457"/>
                <a:gd name="T90" fmla="*/ 450 w 785"/>
                <a:gd name="T91" fmla="*/ 195 h 457"/>
                <a:gd name="T92" fmla="*/ 338 w 785"/>
                <a:gd name="T93" fmla="*/ 195 h 457"/>
                <a:gd name="T94" fmla="*/ 338 w 785"/>
                <a:gd name="T95" fmla="*/ 26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20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483 w 785"/>
                <a:gd name="T1" fmla="*/ 355 h 456"/>
                <a:gd name="T2" fmla="*/ 523 w 785"/>
                <a:gd name="T3" fmla="*/ 379 h 456"/>
                <a:gd name="T4" fmla="*/ 389 w 785"/>
                <a:gd name="T5" fmla="*/ 456 h 456"/>
                <a:gd name="T6" fmla="*/ 255 w 785"/>
                <a:gd name="T7" fmla="*/ 379 h 456"/>
                <a:gd name="T8" fmla="*/ 295 w 785"/>
                <a:gd name="T9" fmla="*/ 355 h 456"/>
                <a:gd name="T10" fmla="*/ 356 w 785"/>
                <a:gd name="T11" fmla="*/ 391 h 456"/>
                <a:gd name="T12" fmla="*/ 356 w 785"/>
                <a:gd name="T13" fmla="*/ 313 h 456"/>
                <a:gd name="T14" fmla="*/ 286 w 785"/>
                <a:gd name="T15" fmla="*/ 290 h 456"/>
                <a:gd name="T16" fmla="*/ 246 w 785"/>
                <a:gd name="T17" fmla="*/ 249 h 456"/>
                <a:gd name="T18" fmla="*/ 113 w 785"/>
                <a:gd name="T19" fmla="*/ 249 h 456"/>
                <a:gd name="T20" fmla="*/ 174 w 785"/>
                <a:gd name="T21" fmla="*/ 284 h 456"/>
                <a:gd name="T22" fmla="*/ 134 w 785"/>
                <a:gd name="T23" fmla="*/ 308 h 456"/>
                <a:gd name="T24" fmla="*/ 0 w 785"/>
                <a:gd name="T25" fmla="*/ 230 h 456"/>
                <a:gd name="T26" fmla="*/ 134 w 785"/>
                <a:gd name="T27" fmla="*/ 152 h 456"/>
                <a:gd name="T28" fmla="*/ 174 w 785"/>
                <a:gd name="T29" fmla="*/ 175 h 456"/>
                <a:gd name="T30" fmla="*/ 113 w 785"/>
                <a:gd name="T31" fmla="*/ 211 h 456"/>
                <a:gd name="T32" fmla="*/ 244 w 785"/>
                <a:gd name="T33" fmla="*/ 211 h 456"/>
                <a:gd name="T34" fmla="*/ 286 w 785"/>
                <a:gd name="T35" fmla="*/ 165 h 456"/>
                <a:gd name="T36" fmla="*/ 369 w 785"/>
                <a:gd name="T37" fmla="*/ 140 h 456"/>
                <a:gd name="T38" fmla="*/ 369 w 785"/>
                <a:gd name="T39" fmla="*/ 65 h 456"/>
                <a:gd name="T40" fmla="*/ 308 w 785"/>
                <a:gd name="T41" fmla="*/ 101 h 456"/>
                <a:gd name="T42" fmla="*/ 268 w 785"/>
                <a:gd name="T43" fmla="*/ 78 h 456"/>
                <a:gd name="T44" fmla="*/ 402 w 785"/>
                <a:gd name="T45" fmla="*/ 0 h 456"/>
                <a:gd name="T46" fmla="*/ 536 w 785"/>
                <a:gd name="T47" fmla="*/ 78 h 456"/>
                <a:gd name="T48" fmla="*/ 496 w 785"/>
                <a:gd name="T49" fmla="*/ 101 h 456"/>
                <a:gd name="T50" fmla="*/ 435 w 785"/>
                <a:gd name="T51" fmla="*/ 65 h 456"/>
                <a:gd name="T52" fmla="*/ 435 w 785"/>
                <a:gd name="T53" fmla="*/ 142 h 456"/>
                <a:gd name="T54" fmla="*/ 502 w 785"/>
                <a:gd name="T55" fmla="*/ 165 h 456"/>
                <a:gd name="T56" fmla="*/ 541 w 785"/>
                <a:gd name="T57" fmla="*/ 204 h 456"/>
                <a:gd name="T58" fmla="*/ 672 w 785"/>
                <a:gd name="T59" fmla="*/ 204 h 456"/>
                <a:gd name="T60" fmla="*/ 611 w 785"/>
                <a:gd name="T61" fmla="*/ 168 h 456"/>
                <a:gd name="T62" fmla="*/ 650 w 785"/>
                <a:gd name="T63" fmla="*/ 145 h 456"/>
                <a:gd name="T64" fmla="*/ 785 w 785"/>
                <a:gd name="T65" fmla="*/ 223 h 456"/>
                <a:gd name="T66" fmla="*/ 651 w 785"/>
                <a:gd name="T67" fmla="*/ 300 h 456"/>
                <a:gd name="T68" fmla="*/ 611 w 785"/>
                <a:gd name="T69" fmla="*/ 277 h 456"/>
                <a:gd name="T70" fmla="*/ 672 w 785"/>
                <a:gd name="T71" fmla="*/ 242 h 456"/>
                <a:gd name="T72" fmla="*/ 545 w 785"/>
                <a:gd name="T73" fmla="*/ 242 h 456"/>
                <a:gd name="T74" fmla="*/ 502 w 785"/>
                <a:gd name="T75" fmla="*/ 290 h 456"/>
                <a:gd name="T76" fmla="*/ 422 w 785"/>
                <a:gd name="T77" fmla="*/ 314 h 456"/>
                <a:gd name="T78" fmla="*/ 422 w 785"/>
                <a:gd name="T79" fmla="*/ 391 h 456"/>
                <a:gd name="T80" fmla="*/ 483 w 785"/>
                <a:gd name="T81" fmla="*/ 355 h 456"/>
                <a:gd name="T82" fmla="*/ 483 w 785"/>
                <a:gd name="T83" fmla="*/ 355 h 456"/>
                <a:gd name="T84" fmla="*/ 483 w 785"/>
                <a:gd name="T85" fmla="*/ 355 h 456"/>
                <a:gd name="T86" fmla="*/ 338 w 785"/>
                <a:gd name="T87" fmla="*/ 260 h 456"/>
                <a:gd name="T88" fmla="*/ 450 w 785"/>
                <a:gd name="T89" fmla="*/ 260 h 456"/>
                <a:gd name="T90" fmla="*/ 450 w 785"/>
                <a:gd name="T91" fmla="*/ 195 h 456"/>
                <a:gd name="T92" fmla="*/ 338 w 785"/>
                <a:gd name="T93" fmla="*/ 195 h 456"/>
                <a:gd name="T94" fmla="*/ 338 w 785"/>
                <a:gd name="T95" fmla="*/ 26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21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7 w 56"/>
                <a:gd name="T1" fmla="*/ 5 h 92"/>
                <a:gd name="T2" fmla="*/ 46 w 56"/>
                <a:gd name="T3" fmla="*/ 21 h 92"/>
                <a:gd name="T4" fmla="*/ 54 w 56"/>
                <a:gd name="T5" fmla="*/ 45 h 92"/>
                <a:gd name="T6" fmla="*/ 40 w 56"/>
                <a:gd name="T7" fmla="*/ 36 h 92"/>
                <a:gd name="T8" fmla="*/ 27 w 56"/>
                <a:gd name="T9" fmla="*/ 17 h 92"/>
                <a:gd name="T10" fmla="*/ 20 w 56"/>
                <a:gd name="T11" fmla="*/ 15 h 92"/>
                <a:gd name="T12" fmla="*/ 17 w 56"/>
                <a:gd name="T13" fmla="*/ 20 h 92"/>
                <a:gd name="T14" fmla="*/ 20 w 56"/>
                <a:gd name="T15" fmla="*/ 28 h 92"/>
                <a:gd name="T16" fmla="*/ 36 w 56"/>
                <a:gd name="T17" fmla="*/ 43 h 92"/>
                <a:gd name="T18" fmla="*/ 48 w 56"/>
                <a:gd name="T19" fmla="*/ 55 h 92"/>
                <a:gd name="T20" fmla="*/ 56 w 56"/>
                <a:gd name="T21" fmla="*/ 77 h 92"/>
                <a:gd name="T22" fmla="*/ 49 w 56"/>
                <a:gd name="T23" fmla="*/ 90 h 92"/>
                <a:gd name="T24" fmla="*/ 28 w 56"/>
                <a:gd name="T25" fmla="*/ 85 h 92"/>
                <a:gd name="T26" fmla="*/ 9 w 56"/>
                <a:gd name="T27" fmla="*/ 67 h 92"/>
                <a:gd name="T28" fmla="*/ 0 w 56"/>
                <a:gd name="T29" fmla="*/ 42 h 92"/>
                <a:gd name="T30" fmla="*/ 14 w 56"/>
                <a:gd name="T31" fmla="*/ 50 h 92"/>
                <a:gd name="T32" fmla="*/ 19 w 56"/>
                <a:gd name="T33" fmla="*/ 63 h 92"/>
                <a:gd name="T34" fmla="*/ 29 w 56"/>
                <a:gd name="T35" fmla="*/ 72 h 92"/>
                <a:gd name="T36" fmla="*/ 37 w 56"/>
                <a:gd name="T37" fmla="*/ 75 h 92"/>
                <a:gd name="T38" fmla="*/ 42 w 56"/>
                <a:gd name="T39" fmla="*/ 70 h 92"/>
                <a:gd name="T40" fmla="*/ 32 w 56"/>
                <a:gd name="T41" fmla="*/ 55 h 92"/>
                <a:gd name="T42" fmla="*/ 13 w 56"/>
                <a:gd name="T43" fmla="*/ 37 h 92"/>
                <a:gd name="T44" fmla="*/ 2 w 56"/>
                <a:gd name="T45" fmla="*/ 13 h 92"/>
                <a:gd name="T46" fmla="*/ 10 w 56"/>
                <a:gd name="T47" fmla="*/ 1 h 92"/>
                <a:gd name="T48" fmla="*/ 27 w 56"/>
                <a:gd name="T49" fmla="*/ 5 h 92"/>
                <a:gd name="T50" fmla="*/ 27 w 56"/>
                <a:gd name="T51" fmla="*/ 5 h 92"/>
                <a:gd name="T52" fmla="*/ 27 w 56"/>
                <a:gd name="T53" fmla="*/ 5 h 92"/>
                <a:gd name="T54" fmla="*/ 27 w 56"/>
                <a:gd name="T55" fmla="*/ 5 h 92"/>
                <a:gd name="T56" fmla="*/ 27 w 56"/>
                <a:gd name="T57" fmla="*/ 5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22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23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24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25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3 w 62"/>
                <a:gd name="T1" fmla="*/ 7 h 92"/>
                <a:gd name="T2" fmla="*/ 52 w 62"/>
                <a:gd name="T3" fmla="*/ 25 h 92"/>
                <a:gd name="T4" fmla="*/ 62 w 62"/>
                <a:gd name="T5" fmla="*/ 50 h 92"/>
                <a:gd name="T6" fmla="*/ 48 w 62"/>
                <a:gd name="T7" fmla="*/ 42 h 92"/>
                <a:gd name="T8" fmla="*/ 43 w 62"/>
                <a:gd name="T9" fmla="*/ 30 h 92"/>
                <a:gd name="T10" fmla="*/ 33 w 62"/>
                <a:gd name="T11" fmla="*/ 21 h 92"/>
                <a:gd name="T12" fmla="*/ 19 w 62"/>
                <a:gd name="T13" fmla="*/ 21 h 92"/>
                <a:gd name="T14" fmla="*/ 15 w 62"/>
                <a:gd name="T15" fmla="*/ 36 h 92"/>
                <a:gd name="T16" fmla="*/ 19 w 62"/>
                <a:gd name="T17" fmla="*/ 56 h 92"/>
                <a:gd name="T18" fmla="*/ 33 w 62"/>
                <a:gd name="T19" fmla="*/ 72 h 92"/>
                <a:gd name="T20" fmla="*/ 43 w 62"/>
                <a:gd name="T21" fmla="*/ 74 h 92"/>
                <a:gd name="T22" fmla="*/ 48 w 62"/>
                <a:gd name="T23" fmla="*/ 64 h 92"/>
                <a:gd name="T24" fmla="*/ 62 w 62"/>
                <a:gd name="T25" fmla="*/ 72 h 92"/>
                <a:gd name="T26" fmla="*/ 53 w 62"/>
                <a:gd name="T27" fmla="*/ 90 h 92"/>
                <a:gd name="T28" fmla="*/ 33 w 62"/>
                <a:gd name="T29" fmla="*/ 86 h 92"/>
                <a:gd name="T30" fmla="*/ 9 w 62"/>
                <a:gd name="T31" fmla="*/ 61 h 92"/>
                <a:gd name="T32" fmla="*/ 0 w 62"/>
                <a:gd name="T33" fmla="*/ 28 h 92"/>
                <a:gd name="T34" fmla="*/ 9 w 62"/>
                <a:gd name="T35" fmla="*/ 4 h 92"/>
                <a:gd name="T36" fmla="*/ 33 w 62"/>
                <a:gd name="T37" fmla="*/ 7 h 92"/>
                <a:gd name="T38" fmla="*/ 33 w 62"/>
                <a:gd name="T39" fmla="*/ 7 h 92"/>
                <a:gd name="T40" fmla="*/ 33 w 62"/>
                <a:gd name="T41" fmla="*/ 7 h 92"/>
                <a:gd name="T42" fmla="*/ 33 w 62"/>
                <a:gd name="T43" fmla="*/ 7 h 92"/>
                <a:gd name="T44" fmla="*/ 33 w 62"/>
                <a:gd name="T45" fmla="*/ 7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26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71" name="Picture 2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2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2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49237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3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8608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5" name="Text Box 31"/>
          <p:cNvSpPr txBox="1">
            <a:spLocks noChangeArrowheads="1"/>
          </p:cNvSpPr>
          <p:nvPr/>
        </p:nvSpPr>
        <p:spPr bwMode="auto">
          <a:xfrm>
            <a:off x="3492500" y="35734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E1/0/1</a:t>
            </a:r>
          </a:p>
        </p:txBody>
      </p:sp>
      <p:sp>
        <p:nvSpPr>
          <p:cNvPr id="19476" name="Text Box 32"/>
          <p:cNvSpPr txBox="1">
            <a:spLocks noChangeArrowheads="1"/>
          </p:cNvSpPr>
          <p:nvPr/>
        </p:nvSpPr>
        <p:spPr bwMode="auto">
          <a:xfrm>
            <a:off x="5580063" y="34290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E1/0/3</a:t>
            </a:r>
          </a:p>
        </p:txBody>
      </p:sp>
      <p:sp>
        <p:nvSpPr>
          <p:cNvPr id="19477" name="Text Box 33"/>
          <p:cNvSpPr txBox="1">
            <a:spLocks noChangeArrowheads="1"/>
          </p:cNvSpPr>
          <p:nvPr/>
        </p:nvSpPr>
        <p:spPr bwMode="auto">
          <a:xfrm>
            <a:off x="5580063" y="39560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E1/0/4</a:t>
            </a:r>
          </a:p>
        </p:txBody>
      </p:sp>
      <p:graphicFrame>
        <p:nvGraphicFramePr>
          <p:cNvPr id="156706" name="Group 34"/>
          <p:cNvGraphicFramePr>
            <a:graphicFrameLocks noGrp="1"/>
          </p:cNvGraphicFramePr>
          <p:nvPr/>
        </p:nvGraphicFramePr>
        <p:xfrm>
          <a:off x="3059113" y="1196975"/>
          <a:ext cx="2879725" cy="1920876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4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 Table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 Address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Port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MAC_B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MAC_C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MAC_D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E1/0/4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0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900113" y="5084763"/>
            <a:ext cx="7272337" cy="1223962"/>
          </a:xfrm>
          <a:noFill/>
        </p:spPr>
        <p:txBody>
          <a:bodyPr/>
          <a:lstStyle/>
          <a:p>
            <a:pPr eaLnBrk="1" hangingPunct="1"/>
            <a:r>
              <a:rPr lang="en-US" altLang="zh-CN" sz="2100"/>
              <a:t>PCA</a:t>
            </a:r>
            <a:r>
              <a:rPr lang="zh-CN" altLang="en-US" sz="2100"/>
              <a:t>发出目的到</a:t>
            </a:r>
            <a:r>
              <a:rPr lang="en-US" altLang="zh-CN" sz="2100"/>
              <a:t>PCB</a:t>
            </a:r>
            <a:r>
              <a:rPr lang="zh-CN" altLang="en-US" sz="2100"/>
              <a:t>的数据帧</a:t>
            </a:r>
          </a:p>
          <a:p>
            <a:pPr eaLnBrk="1" hangingPunct="1"/>
            <a:r>
              <a:rPr lang="zh-CN" altLang="en-US" sz="2100"/>
              <a:t>接收到帧时，交换机查找</a:t>
            </a:r>
            <a:r>
              <a:rPr lang="en-US" altLang="zh-CN" sz="2100"/>
              <a:t>MAC</a:t>
            </a:r>
            <a:r>
              <a:rPr lang="zh-CN" altLang="en-US" sz="2100"/>
              <a:t>地址表，如果发现帧的目的地址关联到接收端口上，则丢弃此帧</a:t>
            </a:r>
          </a:p>
        </p:txBody>
      </p:sp>
      <p:sp>
        <p:nvSpPr>
          <p:cNvPr id="19501" name="Line 57"/>
          <p:cNvSpPr>
            <a:spLocks noChangeShapeType="1"/>
          </p:cNvSpPr>
          <p:nvPr/>
        </p:nvSpPr>
        <p:spPr bwMode="auto">
          <a:xfrm>
            <a:off x="1763713" y="2781300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2" name="Line 58"/>
          <p:cNvSpPr>
            <a:spLocks noChangeShapeType="1"/>
          </p:cNvSpPr>
          <p:nvPr/>
        </p:nvSpPr>
        <p:spPr bwMode="auto">
          <a:xfrm>
            <a:off x="2339975" y="3500438"/>
            <a:ext cx="11525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3" name="Line 59"/>
          <p:cNvSpPr>
            <a:spLocks noChangeShapeType="1"/>
          </p:cNvSpPr>
          <p:nvPr/>
        </p:nvSpPr>
        <p:spPr bwMode="auto">
          <a:xfrm>
            <a:off x="2339975" y="2781300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4" name="Rectangle 60"/>
          <p:cNvSpPr>
            <a:spLocks noChangeArrowheads="1"/>
          </p:cNvSpPr>
          <p:nvPr/>
        </p:nvSpPr>
        <p:spPr bwMode="auto">
          <a:xfrm>
            <a:off x="3298825" y="2205038"/>
            <a:ext cx="2447925" cy="2159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5" name="AutoShape 61"/>
          <p:cNvSpPr>
            <a:spLocks noChangeAspect="1" noChangeArrowheads="1"/>
          </p:cNvSpPr>
          <p:nvPr/>
        </p:nvSpPr>
        <p:spPr bwMode="auto">
          <a:xfrm>
            <a:off x="3276600" y="3716338"/>
            <a:ext cx="285750" cy="287337"/>
          </a:xfrm>
          <a:custGeom>
            <a:avLst/>
            <a:gdLst>
              <a:gd name="T0" fmla="*/ 142875 w 21600"/>
              <a:gd name="T1" fmla="*/ 0 h 21600"/>
              <a:gd name="T2" fmla="*/ 41844 w 21600"/>
              <a:gd name="T3" fmla="*/ 42076 h 21600"/>
              <a:gd name="T4" fmla="*/ 0 w 21600"/>
              <a:gd name="T5" fmla="*/ 143669 h 21600"/>
              <a:gd name="T6" fmla="*/ 41844 w 21600"/>
              <a:gd name="T7" fmla="*/ 245261 h 21600"/>
              <a:gd name="T8" fmla="*/ 142875 w 21600"/>
              <a:gd name="T9" fmla="*/ 287337 h 21600"/>
              <a:gd name="T10" fmla="*/ 243906 w 21600"/>
              <a:gd name="T11" fmla="*/ 245261 h 21600"/>
              <a:gd name="T12" fmla="*/ 285750 w 21600"/>
              <a:gd name="T13" fmla="*/ 143669 h 21600"/>
              <a:gd name="T14" fmla="*/ 243906 w 21600"/>
              <a:gd name="T15" fmla="*/ 4207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6" name="Text Box 62"/>
          <p:cNvSpPr txBox="1">
            <a:spLocks noChangeArrowheads="1"/>
          </p:cNvSpPr>
          <p:nvPr/>
        </p:nvSpPr>
        <p:spPr bwMode="auto">
          <a:xfrm>
            <a:off x="971550" y="31416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19507" name="Text Box 63"/>
          <p:cNvSpPr txBox="1">
            <a:spLocks noChangeArrowheads="1"/>
          </p:cNvSpPr>
          <p:nvPr/>
        </p:nvSpPr>
        <p:spPr bwMode="auto">
          <a:xfrm>
            <a:off x="971550" y="45085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19508" name="Text Box 64"/>
          <p:cNvSpPr txBox="1">
            <a:spLocks noChangeArrowheads="1"/>
          </p:cNvSpPr>
          <p:nvPr/>
        </p:nvSpPr>
        <p:spPr bwMode="auto">
          <a:xfrm>
            <a:off x="7380288" y="31416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19509" name="Text Box 65"/>
          <p:cNvSpPr txBox="1">
            <a:spLocks noChangeArrowheads="1"/>
          </p:cNvSpPr>
          <p:nvPr/>
        </p:nvSpPr>
        <p:spPr bwMode="auto">
          <a:xfrm>
            <a:off x="7453313" y="45085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  <p:sp>
        <p:nvSpPr>
          <p:cNvPr id="19510" name="Text Box 66"/>
          <p:cNvSpPr txBox="1">
            <a:spLocks noChangeArrowheads="1"/>
          </p:cNvSpPr>
          <p:nvPr/>
        </p:nvSpPr>
        <p:spPr bwMode="auto">
          <a:xfrm>
            <a:off x="2268538" y="4005263"/>
            <a:ext cx="890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  <a:cs typeface="Arial" charset="0"/>
              </a:rPr>
              <a:t>Hub</a:t>
            </a:r>
          </a:p>
        </p:txBody>
      </p:sp>
      <p:grpSp>
        <p:nvGrpSpPr>
          <p:cNvPr id="19511" name="Group 67"/>
          <p:cNvGrpSpPr>
            <a:grpSpLocks noChangeAspect="1"/>
          </p:cNvGrpSpPr>
          <p:nvPr/>
        </p:nvGrpSpPr>
        <p:grpSpPr bwMode="auto">
          <a:xfrm>
            <a:off x="1692275" y="3500438"/>
            <a:ext cx="914400" cy="665162"/>
            <a:chOff x="3446" y="445"/>
            <a:chExt cx="576" cy="419"/>
          </a:xfrm>
        </p:grpSpPr>
        <p:sp>
          <p:nvSpPr>
            <p:cNvPr id="19514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69"/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70"/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71"/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72"/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3 h 194"/>
                <a:gd name="T6" fmla="*/ 159 w 319"/>
                <a:gd name="T7" fmla="*/ 0 h 194"/>
                <a:gd name="T8" fmla="*/ 319 w 319"/>
                <a:gd name="T9" fmla="*/ 93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3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Freeform 73"/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Freeform 74"/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69 h 185"/>
                <a:gd name="T4" fmla="*/ 199 w 333"/>
                <a:gd name="T5" fmla="*/ 70 h 185"/>
                <a:gd name="T6" fmla="*/ 126 w 333"/>
                <a:gd name="T7" fmla="*/ 27 h 185"/>
                <a:gd name="T8" fmla="*/ 173 w 333"/>
                <a:gd name="T9" fmla="*/ 0 h 185"/>
                <a:gd name="T10" fmla="*/ 333 w 333"/>
                <a:gd name="T11" fmla="*/ 92 h 185"/>
                <a:gd name="T12" fmla="*/ 174 w 333"/>
                <a:gd name="T13" fmla="*/ 185 h 185"/>
                <a:gd name="T14" fmla="*/ 126 w 333"/>
                <a:gd name="T15" fmla="*/ 157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Freeform 75"/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345 w 352"/>
                <a:gd name="T1" fmla="*/ 70 h 185"/>
                <a:gd name="T2" fmla="*/ 352 w 352"/>
                <a:gd name="T3" fmla="*/ 115 h 185"/>
                <a:gd name="T4" fmla="*/ 134 w 352"/>
                <a:gd name="T5" fmla="*/ 115 h 185"/>
                <a:gd name="T6" fmla="*/ 207 w 352"/>
                <a:gd name="T7" fmla="*/ 157 h 185"/>
                <a:gd name="T8" fmla="*/ 159 w 352"/>
                <a:gd name="T9" fmla="*/ 185 h 185"/>
                <a:gd name="T10" fmla="*/ 0 w 352"/>
                <a:gd name="T11" fmla="*/ 93 h 185"/>
                <a:gd name="T12" fmla="*/ 158 w 352"/>
                <a:gd name="T13" fmla="*/ 0 h 185"/>
                <a:gd name="T14" fmla="*/ 206 w 352"/>
                <a:gd name="T15" fmla="*/ 28 h 185"/>
                <a:gd name="T16" fmla="*/ 134 w 352"/>
                <a:gd name="T17" fmla="*/ 70 h 185"/>
                <a:gd name="T18" fmla="*/ 345 w 352"/>
                <a:gd name="T19" fmla="*/ 70 h 185"/>
                <a:gd name="T20" fmla="*/ 345 w 352"/>
                <a:gd name="T21" fmla="*/ 70 h 185"/>
                <a:gd name="T22" fmla="*/ 345 w 352"/>
                <a:gd name="T23" fmla="*/ 70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76"/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271 w 319"/>
                <a:gd name="T1" fmla="*/ 86 h 206"/>
                <a:gd name="T2" fmla="*/ 319 w 319"/>
                <a:gd name="T3" fmla="*/ 113 h 206"/>
                <a:gd name="T4" fmla="*/ 160 w 319"/>
                <a:gd name="T5" fmla="*/ 206 h 206"/>
                <a:gd name="T6" fmla="*/ 0 w 319"/>
                <a:gd name="T7" fmla="*/ 113 h 206"/>
                <a:gd name="T8" fmla="*/ 47 w 319"/>
                <a:gd name="T9" fmla="*/ 86 h 206"/>
                <a:gd name="T10" fmla="*/ 120 w 319"/>
                <a:gd name="T11" fmla="*/ 128 h 206"/>
                <a:gd name="T12" fmla="*/ 119 w 319"/>
                <a:gd name="T13" fmla="*/ 0 h 206"/>
                <a:gd name="T14" fmla="*/ 198 w 319"/>
                <a:gd name="T15" fmla="*/ 5 h 206"/>
                <a:gd name="T16" fmla="*/ 198 w 319"/>
                <a:gd name="T17" fmla="*/ 128 h 206"/>
                <a:gd name="T18" fmla="*/ 271 w 319"/>
                <a:gd name="T19" fmla="*/ 86 h 206"/>
                <a:gd name="T20" fmla="*/ 271 w 319"/>
                <a:gd name="T21" fmla="*/ 86 h 206"/>
                <a:gd name="T22" fmla="*/ 271 w 319"/>
                <a:gd name="T23" fmla="*/ 86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77"/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2 h 194"/>
                <a:gd name="T6" fmla="*/ 159 w 319"/>
                <a:gd name="T7" fmla="*/ 0 h 194"/>
                <a:gd name="T8" fmla="*/ 319 w 319"/>
                <a:gd name="T9" fmla="*/ 92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2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78"/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79"/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70 h 185"/>
                <a:gd name="T4" fmla="*/ 199 w 333"/>
                <a:gd name="T5" fmla="*/ 70 h 185"/>
                <a:gd name="T6" fmla="*/ 126 w 333"/>
                <a:gd name="T7" fmla="*/ 28 h 185"/>
                <a:gd name="T8" fmla="*/ 173 w 333"/>
                <a:gd name="T9" fmla="*/ 0 h 185"/>
                <a:gd name="T10" fmla="*/ 333 w 333"/>
                <a:gd name="T11" fmla="*/ 93 h 185"/>
                <a:gd name="T12" fmla="*/ 174 w 333"/>
                <a:gd name="T13" fmla="*/ 185 h 185"/>
                <a:gd name="T14" fmla="*/ 126 w 333"/>
                <a:gd name="T15" fmla="*/ 158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80"/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345 w 352"/>
                <a:gd name="T1" fmla="*/ 69 h 184"/>
                <a:gd name="T2" fmla="*/ 352 w 352"/>
                <a:gd name="T3" fmla="*/ 115 h 184"/>
                <a:gd name="T4" fmla="*/ 134 w 352"/>
                <a:gd name="T5" fmla="*/ 115 h 184"/>
                <a:gd name="T6" fmla="*/ 207 w 352"/>
                <a:gd name="T7" fmla="*/ 157 h 184"/>
                <a:gd name="T8" fmla="*/ 159 w 352"/>
                <a:gd name="T9" fmla="*/ 184 h 184"/>
                <a:gd name="T10" fmla="*/ 0 w 352"/>
                <a:gd name="T11" fmla="*/ 92 h 184"/>
                <a:gd name="T12" fmla="*/ 158 w 352"/>
                <a:gd name="T13" fmla="*/ 0 h 184"/>
                <a:gd name="T14" fmla="*/ 206 w 352"/>
                <a:gd name="T15" fmla="*/ 27 h 184"/>
                <a:gd name="T16" fmla="*/ 134 w 352"/>
                <a:gd name="T17" fmla="*/ 69 h 184"/>
                <a:gd name="T18" fmla="*/ 345 w 352"/>
                <a:gd name="T19" fmla="*/ 69 h 184"/>
                <a:gd name="T20" fmla="*/ 345 w 352"/>
                <a:gd name="T21" fmla="*/ 69 h 184"/>
                <a:gd name="T22" fmla="*/ 345 w 352"/>
                <a:gd name="T23" fmla="*/ 69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81"/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271 w 319"/>
                <a:gd name="T1" fmla="*/ 85 h 205"/>
                <a:gd name="T2" fmla="*/ 319 w 319"/>
                <a:gd name="T3" fmla="*/ 113 h 205"/>
                <a:gd name="T4" fmla="*/ 160 w 319"/>
                <a:gd name="T5" fmla="*/ 205 h 205"/>
                <a:gd name="T6" fmla="*/ 0 w 319"/>
                <a:gd name="T7" fmla="*/ 113 h 205"/>
                <a:gd name="T8" fmla="*/ 47 w 319"/>
                <a:gd name="T9" fmla="*/ 85 h 205"/>
                <a:gd name="T10" fmla="*/ 120 w 319"/>
                <a:gd name="T11" fmla="*/ 127 h 205"/>
                <a:gd name="T12" fmla="*/ 119 w 319"/>
                <a:gd name="T13" fmla="*/ 0 h 205"/>
                <a:gd name="T14" fmla="*/ 198 w 319"/>
                <a:gd name="T15" fmla="*/ 5 h 205"/>
                <a:gd name="T16" fmla="*/ 198 w 319"/>
                <a:gd name="T17" fmla="*/ 127 h 205"/>
                <a:gd name="T18" fmla="*/ 271 w 319"/>
                <a:gd name="T19" fmla="*/ 85 h 205"/>
                <a:gd name="T20" fmla="*/ 271 w 319"/>
                <a:gd name="T21" fmla="*/ 85 h 205"/>
                <a:gd name="T22" fmla="*/ 271 w 319"/>
                <a:gd name="T23" fmla="*/ 85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12" name="Line 82"/>
          <p:cNvSpPr>
            <a:spLocks noChangeShapeType="1"/>
          </p:cNvSpPr>
          <p:nvPr/>
        </p:nvSpPr>
        <p:spPr bwMode="auto">
          <a:xfrm flipH="1" flipV="1">
            <a:off x="1690688" y="4581525"/>
            <a:ext cx="6492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3" name="Line 83"/>
          <p:cNvSpPr>
            <a:spLocks noChangeShapeType="1"/>
          </p:cNvSpPr>
          <p:nvPr/>
        </p:nvSpPr>
        <p:spPr bwMode="auto">
          <a:xfrm>
            <a:off x="2339975" y="41497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20080" y="945612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广播域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499942" y="3258599"/>
            <a:ext cx="720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>
                <a:ea typeface="黑体" pitchFamily="2" charset="-122"/>
                <a:cs typeface="Arial" charset="0"/>
              </a:rPr>
              <a:t>二层交换机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771155" y="2826799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400">
                <a:ea typeface="黑体" pitchFamily="2" charset="-122"/>
                <a:cs typeface="Arial" charset="0"/>
              </a:rPr>
              <a:t>广播域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612155" y="5995449"/>
            <a:ext cx="7526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路由器或三层交换机的三层接口处于独立的广播域中，终端主机发出的广播帧在三层接口被终止。</a:t>
            </a:r>
          </a:p>
        </p:txBody>
      </p:sp>
      <p:sp>
        <p:nvSpPr>
          <p:cNvPr id="21510" name="Line 10"/>
          <p:cNvSpPr>
            <a:spLocks noChangeShapeType="1"/>
          </p:cNvSpPr>
          <p:nvPr/>
        </p:nvSpPr>
        <p:spPr bwMode="auto">
          <a:xfrm flipH="1" flipV="1">
            <a:off x="4715842" y="2179099"/>
            <a:ext cx="1368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5581030" y="3547524"/>
            <a:ext cx="792162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5292105" y="3547524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13" name="Picture 1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05" y="4555587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05" y="4555587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5" name="Group 20"/>
          <p:cNvGrpSpPr>
            <a:grpSpLocks noChangeAspect="1"/>
          </p:cNvGrpSpPr>
          <p:nvPr/>
        </p:nvGrpSpPr>
        <p:grpSpPr bwMode="auto">
          <a:xfrm>
            <a:off x="6011242" y="1891762"/>
            <a:ext cx="792163" cy="552450"/>
            <a:chOff x="3541" y="1317"/>
            <a:chExt cx="747" cy="546"/>
          </a:xfrm>
        </p:grpSpPr>
        <p:sp>
          <p:nvSpPr>
            <p:cNvPr id="21568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Freeform 2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0" name="Freeform 2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Freeform 2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2" name="Freeform 2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Freeform 2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4" name="Freeform 2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5" name="Freeform 2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6" name="Freeform 2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7" name="Freeform 3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8" name="Freeform 3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9" name="Freeform 3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Freeform 3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Freeform 3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Freeform 3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3" name="Freeform 3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4" name="Freeform 3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Line 82"/>
          <p:cNvSpPr>
            <a:spLocks noChangeShapeType="1"/>
          </p:cNvSpPr>
          <p:nvPr/>
        </p:nvSpPr>
        <p:spPr bwMode="auto">
          <a:xfrm flipH="1">
            <a:off x="2052017" y="3691987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83"/>
          <p:cNvSpPr>
            <a:spLocks noChangeShapeType="1"/>
          </p:cNvSpPr>
          <p:nvPr/>
        </p:nvSpPr>
        <p:spPr bwMode="auto">
          <a:xfrm>
            <a:off x="2915617" y="3618962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84"/>
          <p:cNvSpPr txBox="1">
            <a:spLocks noChangeArrowheads="1"/>
          </p:cNvSpPr>
          <p:nvPr/>
        </p:nvSpPr>
        <p:spPr bwMode="auto">
          <a:xfrm>
            <a:off x="3491880" y="1602837"/>
            <a:ext cx="1295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>
                <a:ea typeface="黑体" pitchFamily="2" charset="-122"/>
                <a:cs typeface="Arial" charset="0"/>
              </a:rPr>
              <a:t>三层交换机</a:t>
            </a:r>
          </a:p>
        </p:txBody>
      </p:sp>
      <p:sp>
        <p:nvSpPr>
          <p:cNvPr id="21519" name="Text Box 85"/>
          <p:cNvSpPr txBox="1">
            <a:spLocks noChangeArrowheads="1"/>
          </p:cNvSpPr>
          <p:nvPr/>
        </p:nvSpPr>
        <p:spPr bwMode="auto">
          <a:xfrm>
            <a:off x="3420442" y="3403062"/>
            <a:ext cx="890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zh-CN">
                <a:cs typeface="Arial" charset="0"/>
              </a:rPr>
              <a:t>Hub</a:t>
            </a:r>
            <a:endParaRPr lang="en-US" altLang="zh-CN"/>
          </a:p>
        </p:txBody>
      </p:sp>
      <p:sp>
        <p:nvSpPr>
          <p:cNvPr id="21520" name="Line 86"/>
          <p:cNvSpPr>
            <a:spLocks noChangeShapeType="1"/>
          </p:cNvSpPr>
          <p:nvPr/>
        </p:nvSpPr>
        <p:spPr bwMode="auto">
          <a:xfrm flipH="1">
            <a:off x="3131517" y="2394999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87"/>
          <p:cNvSpPr>
            <a:spLocks noChangeShapeType="1"/>
          </p:cNvSpPr>
          <p:nvPr/>
        </p:nvSpPr>
        <p:spPr bwMode="auto">
          <a:xfrm>
            <a:off x="4499942" y="2394999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22" name="Group 62"/>
          <p:cNvGrpSpPr>
            <a:grpSpLocks noChangeAspect="1"/>
          </p:cNvGrpSpPr>
          <p:nvPr/>
        </p:nvGrpSpPr>
        <p:grpSpPr bwMode="auto">
          <a:xfrm>
            <a:off x="3852242" y="1891762"/>
            <a:ext cx="914400" cy="663575"/>
            <a:chOff x="2465" y="1346"/>
            <a:chExt cx="576" cy="418"/>
          </a:xfrm>
        </p:grpSpPr>
        <p:sp>
          <p:nvSpPr>
            <p:cNvPr id="21558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465" y="1346"/>
              <a:ext cx="576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Freeform 64"/>
            <p:cNvSpPr>
              <a:spLocks/>
            </p:cNvSpPr>
            <p:nvPr/>
          </p:nvSpPr>
          <p:spPr bwMode="auto">
            <a:xfrm>
              <a:off x="2755" y="1512"/>
              <a:ext cx="287" cy="251"/>
            </a:xfrm>
            <a:custGeom>
              <a:avLst/>
              <a:gdLst>
                <a:gd name="T0" fmla="*/ 287 w 287"/>
                <a:gd name="T1" fmla="*/ 0 h 251"/>
                <a:gd name="T2" fmla="*/ 287 w 287"/>
                <a:gd name="T3" fmla="*/ 85 h 251"/>
                <a:gd name="T4" fmla="*/ 0 w 287"/>
                <a:gd name="T5" fmla="*/ 251 h 251"/>
                <a:gd name="T6" fmla="*/ 0 w 287"/>
                <a:gd name="T7" fmla="*/ 167 h 251"/>
                <a:gd name="T8" fmla="*/ 287 w 287"/>
                <a:gd name="T9" fmla="*/ 0 h 251"/>
                <a:gd name="T10" fmla="*/ 287 w 287"/>
                <a:gd name="T11" fmla="*/ 0 h 251"/>
                <a:gd name="T12" fmla="*/ 287 w 287"/>
                <a:gd name="T13" fmla="*/ 0 h 251"/>
                <a:gd name="T14" fmla="*/ 287 w 287"/>
                <a:gd name="T15" fmla="*/ 0 h 251"/>
                <a:gd name="T16" fmla="*/ 287 w 287"/>
                <a:gd name="T17" fmla="*/ 0 h 2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1"/>
                <a:gd name="T29" fmla="*/ 287 w 287"/>
                <a:gd name="T30" fmla="*/ 251 h 2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1">
                  <a:moveTo>
                    <a:pt x="287" y="0"/>
                  </a:moveTo>
                  <a:lnTo>
                    <a:pt x="287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Freeform 65"/>
            <p:cNvSpPr>
              <a:spLocks/>
            </p:cNvSpPr>
            <p:nvPr/>
          </p:nvSpPr>
          <p:spPr bwMode="auto">
            <a:xfrm>
              <a:off x="2466" y="15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0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289 w 289"/>
                <a:gd name="T17" fmla="*/ 167 h 2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"/>
                <a:gd name="T28" fmla="*/ 0 h 251"/>
                <a:gd name="T29" fmla="*/ 289 w 289"/>
                <a:gd name="T30" fmla="*/ 251 h 2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Freeform 66"/>
            <p:cNvSpPr>
              <a:spLocks/>
            </p:cNvSpPr>
            <p:nvPr/>
          </p:nvSpPr>
          <p:spPr bwMode="auto">
            <a:xfrm>
              <a:off x="2466" y="1346"/>
              <a:ext cx="576" cy="333"/>
            </a:xfrm>
            <a:custGeom>
              <a:avLst/>
              <a:gdLst>
                <a:gd name="T0" fmla="*/ 576 w 576"/>
                <a:gd name="T1" fmla="*/ 166 h 333"/>
                <a:gd name="T2" fmla="*/ 289 w 576"/>
                <a:gd name="T3" fmla="*/ 333 h 333"/>
                <a:gd name="T4" fmla="*/ 0 w 576"/>
                <a:gd name="T5" fmla="*/ 166 h 333"/>
                <a:gd name="T6" fmla="*/ 287 w 576"/>
                <a:gd name="T7" fmla="*/ 0 h 333"/>
                <a:gd name="T8" fmla="*/ 576 w 576"/>
                <a:gd name="T9" fmla="*/ 166 h 333"/>
                <a:gd name="T10" fmla="*/ 576 w 576"/>
                <a:gd name="T11" fmla="*/ 166 h 333"/>
                <a:gd name="T12" fmla="*/ 576 w 576"/>
                <a:gd name="T13" fmla="*/ 166 h 333"/>
                <a:gd name="T14" fmla="*/ 576 w 576"/>
                <a:gd name="T15" fmla="*/ 166 h 333"/>
                <a:gd name="T16" fmla="*/ 576 w 576"/>
                <a:gd name="T17" fmla="*/ 166 h 3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3"/>
                <a:gd name="T29" fmla="*/ 576 w 576"/>
                <a:gd name="T30" fmla="*/ 333 h 3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3">
                  <a:moveTo>
                    <a:pt x="576" y="166"/>
                  </a:moveTo>
                  <a:lnTo>
                    <a:pt x="289" y="333"/>
                  </a:lnTo>
                  <a:lnTo>
                    <a:pt x="0" y="166"/>
                  </a:lnTo>
                  <a:lnTo>
                    <a:pt x="287" y="0"/>
                  </a:lnTo>
                  <a:lnTo>
                    <a:pt x="576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Freeform 67"/>
            <p:cNvSpPr>
              <a:spLocks noEditPoints="1"/>
            </p:cNvSpPr>
            <p:nvPr/>
          </p:nvSpPr>
          <p:spPr bwMode="auto">
            <a:xfrm>
              <a:off x="2623" y="1440"/>
              <a:ext cx="260" cy="149"/>
            </a:xfrm>
            <a:custGeom>
              <a:avLst/>
              <a:gdLst>
                <a:gd name="T0" fmla="*/ 407 w 408"/>
                <a:gd name="T1" fmla="*/ 171 h 235"/>
                <a:gd name="T2" fmla="*/ 408 w 408"/>
                <a:gd name="T3" fmla="*/ 235 h 235"/>
                <a:gd name="T4" fmla="*/ 297 w 408"/>
                <a:gd name="T5" fmla="*/ 235 h 235"/>
                <a:gd name="T6" fmla="*/ 297 w 408"/>
                <a:gd name="T7" fmla="*/ 216 h 235"/>
                <a:gd name="T8" fmla="*/ 347 w 408"/>
                <a:gd name="T9" fmla="*/ 216 h 235"/>
                <a:gd name="T10" fmla="*/ 289 w 408"/>
                <a:gd name="T11" fmla="*/ 182 h 235"/>
                <a:gd name="T12" fmla="*/ 118 w 408"/>
                <a:gd name="T13" fmla="*/ 182 h 235"/>
                <a:gd name="T14" fmla="*/ 61 w 408"/>
                <a:gd name="T15" fmla="*/ 215 h 235"/>
                <a:gd name="T16" fmla="*/ 111 w 408"/>
                <a:gd name="T17" fmla="*/ 215 h 235"/>
                <a:gd name="T18" fmla="*/ 111 w 408"/>
                <a:gd name="T19" fmla="*/ 235 h 235"/>
                <a:gd name="T20" fmla="*/ 1 w 408"/>
                <a:gd name="T21" fmla="*/ 235 h 235"/>
                <a:gd name="T22" fmla="*/ 0 w 408"/>
                <a:gd name="T23" fmla="*/ 170 h 235"/>
                <a:gd name="T24" fmla="*/ 33 w 408"/>
                <a:gd name="T25" fmla="*/ 170 h 235"/>
                <a:gd name="T26" fmla="*/ 34 w 408"/>
                <a:gd name="T27" fmla="*/ 200 h 235"/>
                <a:gd name="T28" fmla="*/ 91 w 408"/>
                <a:gd name="T29" fmla="*/ 166 h 235"/>
                <a:gd name="T30" fmla="*/ 90 w 408"/>
                <a:gd name="T31" fmla="*/ 67 h 235"/>
                <a:gd name="T32" fmla="*/ 34 w 408"/>
                <a:gd name="T33" fmla="*/ 35 h 235"/>
                <a:gd name="T34" fmla="*/ 34 w 408"/>
                <a:gd name="T35" fmla="*/ 64 h 235"/>
                <a:gd name="T36" fmla="*/ 1 w 408"/>
                <a:gd name="T37" fmla="*/ 64 h 235"/>
                <a:gd name="T38" fmla="*/ 1 w 408"/>
                <a:gd name="T39" fmla="*/ 0 h 235"/>
                <a:gd name="T40" fmla="*/ 112 w 408"/>
                <a:gd name="T41" fmla="*/ 0 h 235"/>
                <a:gd name="T42" fmla="*/ 112 w 408"/>
                <a:gd name="T43" fmla="*/ 19 h 235"/>
                <a:gd name="T44" fmla="*/ 61 w 408"/>
                <a:gd name="T45" fmla="*/ 19 h 235"/>
                <a:gd name="T46" fmla="*/ 117 w 408"/>
                <a:gd name="T47" fmla="*/ 52 h 235"/>
                <a:gd name="T48" fmla="*/ 288 w 408"/>
                <a:gd name="T49" fmla="*/ 52 h 235"/>
                <a:gd name="T50" fmla="*/ 345 w 408"/>
                <a:gd name="T51" fmla="*/ 19 h 235"/>
                <a:gd name="T52" fmla="*/ 294 w 408"/>
                <a:gd name="T53" fmla="*/ 19 h 235"/>
                <a:gd name="T54" fmla="*/ 294 w 408"/>
                <a:gd name="T55" fmla="*/ 0 h 235"/>
                <a:gd name="T56" fmla="*/ 405 w 408"/>
                <a:gd name="T57" fmla="*/ 0 h 235"/>
                <a:gd name="T58" fmla="*/ 405 w 408"/>
                <a:gd name="T59" fmla="*/ 64 h 235"/>
                <a:gd name="T60" fmla="*/ 372 w 408"/>
                <a:gd name="T61" fmla="*/ 64 h 235"/>
                <a:gd name="T62" fmla="*/ 372 w 408"/>
                <a:gd name="T63" fmla="*/ 35 h 235"/>
                <a:gd name="T64" fmla="*/ 316 w 408"/>
                <a:gd name="T65" fmla="*/ 67 h 235"/>
                <a:gd name="T66" fmla="*/ 316 w 408"/>
                <a:gd name="T67" fmla="*/ 166 h 235"/>
                <a:gd name="T68" fmla="*/ 375 w 408"/>
                <a:gd name="T69" fmla="*/ 200 h 235"/>
                <a:gd name="T70" fmla="*/ 374 w 408"/>
                <a:gd name="T71" fmla="*/ 171 h 235"/>
                <a:gd name="T72" fmla="*/ 407 w 408"/>
                <a:gd name="T73" fmla="*/ 171 h 235"/>
                <a:gd name="T74" fmla="*/ 407 w 408"/>
                <a:gd name="T75" fmla="*/ 171 h 235"/>
                <a:gd name="T76" fmla="*/ 407 w 408"/>
                <a:gd name="T77" fmla="*/ 171 h 235"/>
                <a:gd name="T78" fmla="*/ 130 w 408"/>
                <a:gd name="T79" fmla="*/ 159 h 235"/>
                <a:gd name="T80" fmla="*/ 277 w 408"/>
                <a:gd name="T81" fmla="*/ 159 h 235"/>
                <a:gd name="T82" fmla="*/ 276 w 408"/>
                <a:gd name="T83" fmla="*/ 75 h 235"/>
                <a:gd name="T84" fmla="*/ 130 w 408"/>
                <a:gd name="T85" fmla="*/ 74 h 235"/>
                <a:gd name="T86" fmla="*/ 130 w 408"/>
                <a:gd name="T87" fmla="*/ 159 h 23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235"/>
                <a:gd name="T134" fmla="*/ 408 w 408"/>
                <a:gd name="T135" fmla="*/ 235 h 23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235">
                  <a:moveTo>
                    <a:pt x="407" y="171"/>
                  </a:moveTo>
                  <a:cubicBezTo>
                    <a:pt x="408" y="235"/>
                    <a:pt x="408" y="235"/>
                    <a:pt x="408" y="235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7" y="216"/>
                    <a:pt x="297" y="216"/>
                    <a:pt x="297" y="216"/>
                  </a:cubicBezTo>
                  <a:cubicBezTo>
                    <a:pt x="347" y="216"/>
                    <a:pt x="347" y="216"/>
                    <a:pt x="347" y="216"/>
                  </a:cubicBezTo>
                  <a:cubicBezTo>
                    <a:pt x="289" y="182"/>
                    <a:pt x="289" y="182"/>
                    <a:pt x="289" y="182"/>
                  </a:cubicBezTo>
                  <a:cubicBezTo>
                    <a:pt x="239" y="204"/>
                    <a:pt x="168" y="204"/>
                    <a:pt x="118" y="182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35"/>
                    <a:pt x="111" y="235"/>
                    <a:pt x="111" y="235"/>
                  </a:cubicBezTo>
                  <a:cubicBezTo>
                    <a:pt x="1" y="235"/>
                    <a:pt x="1" y="235"/>
                    <a:pt x="1" y="23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52" y="137"/>
                    <a:pt x="52" y="97"/>
                    <a:pt x="90" y="6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67" y="29"/>
                    <a:pt x="238" y="29"/>
                    <a:pt x="288" y="52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64"/>
                    <a:pt x="405" y="64"/>
                    <a:pt x="405" y="64"/>
                  </a:cubicBezTo>
                  <a:cubicBezTo>
                    <a:pt x="372" y="64"/>
                    <a:pt x="372" y="64"/>
                    <a:pt x="372" y="64"/>
                  </a:cubicBezTo>
                  <a:cubicBezTo>
                    <a:pt x="372" y="35"/>
                    <a:pt x="372" y="35"/>
                    <a:pt x="372" y="35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54" y="97"/>
                    <a:pt x="354" y="137"/>
                    <a:pt x="316" y="166"/>
                  </a:cubicBezTo>
                  <a:cubicBezTo>
                    <a:pt x="375" y="200"/>
                    <a:pt x="375" y="200"/>
                    <a:pt x="375" y="200"/>
                  </a:cubicBezTo>
                  <a:cubicBezTo>
                    <a:pt x="374" y="171"/>
                    <a:pt x="374" y="171"/>
                    <a:pt x="374" y="171"/>
                  </a:cubicBezTo>
                  <a:cubicBezTo>
                    <a:pt x="407" y="171"/>
                    <a:pt x="407" y="171"/>
                    <a:pt x="407" y="171"/>
                  </a:cubicBezTo>
                  <a:cubicBezTo>
                    <a:pt x="407" y="171"/>
                    <a:pt x="407" y="171"/>
                    <a:pt x="407" y="171"/>
                  </a:cubicBezTo>
                  <a:cubicBezTo>
                    <a:pt x="407" y="171"/>
                    <a:pt x="407" y="171"/>
                    <a:pt x="407" y="171"/>
                  </a:cubicBezTo>
                  <a:close/>
                  <a:moveTo>
                    <a:pt x="130" y="159"/>
                  </a:moveTo>
                  <a:cubicBezTo>
                    <a:pt x="171" y="183"/>
                    <a:pt x="236" y="183"/>
                    <a:pt x="277" y="159"/>
                  </a:cubicBezTo>
                  <a:cubicBezTo>
                    <a:pt x="317" y="136"/>
                    <a:pt x="316" y="98"/>
                    <a:pt x="276" y="75"/>
                  </a:cubicBezTo>
                  <a:cubicBezTo>
                    <a:pt x="236" y="51"/>
                    <a:pt x="170" y="51"/>
                    <a:pt x="130" y="74"/>
                  </a:cubicBezTo>
                  <a:cubicBezTo>
                    <a:pt x="89" y="98"/>
                    <a:pt x="90" y="136"/>
                    <a:pt x="130" y="159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3" name="Freeform 68"/>
            <p:cNvSpPr>
              <a:spLocks/>
            </p:cNvSpPr>
            <p:nvPr/>
          </p:nvSpPr>
          <p:spPr bwMode="auto">
            <a:xfrm>
              <a:off x="2693" y="1478"/>
              <a:ext cx="66" cy="49"/>
            </a:xfrm>
            <a:custGeom>
              <a:avLst/>
              <a:gdLst>
                <a:gd name="T0" fmla="*/ 66 w 66"/>
                <a:gd name="T1" fmla="*/ 7 h 49"/>
                <a:gd name="T2" fmla="*/ 23 w 66"/>
                <a:gd name="T3" fmla="*/ 33 h 49"/>
                <a:gd name="T4" fmla="*/ 40 w 66"/>
                <a:gd name="T5" fmla="*/ 43 h 49"/>
                <a:gd name="T6" fmla="*/ 30 w 66"/>
                <a:gd name="T7" fmla="*/ 49 h 49"/>
                <a:gd name="T8" fmla="*/ 0 w 66"/>
                <a:gd name="T9" fmla="*/ 31 h 49"/>
                <a:gd name="T10" fmla="*/ 53 w 66"/>
                <a:gd name="T11" fmla="*/ 0 h 49"/>
                <a:gd name="T12" fmla="*/ 66 w 66"/>
                <a:gd name="T13" fmla="*/ 7 h 49"/>
                <a:gd name="T14" fmla="*/ 66 w 66"/>
                <a:gd name="T15" fmla="*/ 7 h 49"/>
                <a:gd name="T16" fmla="*/ 66 w 66"/>
                <a:gd name="T17" fmla="*/ 7 h 49"/>
                <a:gd name="T18" fmla="*/ 66 w 66"/>
                <a:gd name="T19" fmla="*/ 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49"/>
                <a:gd name="T32" fmla="*/ 66 w 66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49">
                  <a:moveTo>
                    <a:pt x="66" y="7"/>
                  </a:moveTo>
                  <a:lnTo>
                    <a:pt x="23" y="33"/>
                  </a:lnTo>
                  <a:lnTo>
                    <a:pt x="40" y="43"/>
                  </a:lnTo>
                  <a:lnTo>
                    <a:pt x="30" y="49"/>
                  </a:lnTo>
                  <a:lnTo>
                    <a:pt x="0" y="31"/>
                  </a:lnTo>
                  <a:lnTo>
                    <a:pt x="53" y="0"/>
                  </a:lnTo>
                  <a:lnTo>
                    <a:pt x="66" y="7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Freeform 69"/>
            <p:cNvSpPr>
              <a:spLocks/>
            </p:cNvSpPr>
            <p:nvPr/>
          </p:nvSpPr>
          <p:spPr bwMode="auto">
            <a:xfrm>
              <a:off x="2730" y="1500"/>
              <a:ext cx="76" cy="43"/>
            </a:xfrm>
            <a:custGeom>
              <a:avLst/>
              <a:gdLst>
                <a:gd name="T0" fmla="*/ 109 w 120"/>
                <a:gd name="T1" fmla="*/ 12 h 68"/>
                <a:gd name="T2" fmla="*/ 120 w 120"/>
                <a:gd name="T3" fmla="*/ 25 h 68"/>
                <a:gd name="T4" fmla="*/ 110 w 120"/>
                <a:gd name="T5" fmla="*/ 39 h 68"/>
                <a:gd name="T6" fmla="*/ 75 w 120"/>
                <a:gd name="T7" fmla="*/ 40 h 68"/>
                <a:gd name="T8" fmla="*/ 81 w 120"/>
                <a:gd name="T9" fmla="*/ 51 h 68"/>
                <a:gd name="T10" fmla="*/ 72 w 120"/>
                <a:gd name="T11" fmla="*/ 62 h 68"/>
                <a:gd name="T12" fmla="*/ 42 w 120"/>
                <a:gd name="T13" fmla="*/ 67 h 68"/>
                <a:gd name="T14" fmla="*/ 15 w 120"/>
                <a:gd name="T15" fmla="*/ 57 h 68"/>
                <a:gd name="T16" fmla="*/ 6 w 120"/>
                <a:gd name="T17" fmla="*/ 51 h 68"/>
                <a:gd name="T18" fmla="*/ 0 w 120"/>
                <a:gd name="T19" fmla="*/ 44 h 68"/>
                <a:gd name="T20" fmla="*/ 16 w 120"/>
                <a:gd name="T21" fmla="*/ 36 h 68"/>
                <a:gd name="T22" fmla="*/ 28 w 120"/>
                <a:gd name="T23" fmla="*/ 48 h 68"/>
                <a:gd name="T24" fmla="*/ 40 w 120"/>
                <a:gd name="T25" fmla="*/ 52 h 68"/>
                <a:gd name="T26" fmla="*/ 54 w 120"/>
                <a:gd name="T27" fmla="*/ 50 h 68"/>
                <a:gd name="T28" fmla="*/ 59 w 120"/>
                <a:gd name="T29" fmla="*/ 42 h 68"/>
                <a:gd name="T30" fmla="*/ 50 w 120"/>
                <a:gd name="T31" fmla="*/ 35 h 68"/>
                <a:gd name="T32" fmla="*/ 44 w 120"/>
                <a:gd name="T33" fmla="*/ 31 h 68"/>
                <a:gd name="T34" fmla="*/ 58 w 120"/>
                <a:gd name="T35" fmla="*/ 23 h 68"/>
                <a:gd name="T36" fmla="*/ 72 w 120"/>
                <a:gd name="T37" fmla="*/ 30 h 68"/>
                <a:gd name="T38" fmla="*/ 89 w 120"/>
                <a:gd name="T39" fmla="*/ 29 h 68"/>
                <a:gd name="T40" fmla="*/ 93 w 120"/>
                <a:gd name="T41" fmla="*/ 23 h 68"/>
                <a:gd name="T42" fmla="*/ 87 w 120"/>
                <a:gd name="T43" fmla="*/ 16 h 68"/>
                <a:gd name="T44" fmla="*/ 66 w 120"/>
                <a:gd name="T45" fmla="*/ 9 h 68"/>
                <a:gd name="T46" fmla="*/ 80 w 120"/>
                <a:gd name="T47" fmla="*/ 0 h 68"/>
                <a:gd name="T48" fmla="*/ 109 w 120"/>
                <a:gd name="T49" fmla="*/ 12 h 68"/>
                <a:gd name="T50" fmla="*/ 109 w 120"/>
                <a:gd name="T51" fmla="*/ 12 h 68"/>
                <a:gd name="T52" fmla="*/ 109 w 120"/>
                <a:gd name="T53" fmla="*/ 12 h 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0"/>
                <a:gd name="T82" fmla="*/ 0 h 68"/>
                <a:gd name="T83" fmla="*/ 120 w 120"/>
                <a:gd name="T84" fmla="*/ 68 h 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0" h="68">
                  <a:moveTo>
                    <a:pt x="109" y="12"/>
                  </a:moveTo>
                  <a:cubicBezTo>
                    <a:pt x="115" y="16"/>
                    <a:pt x="119" y="20"/>
                    <a:pt x="120" y="25"/>
                  </a:cubicBezTo>
                  <a:cubicBezTo>
                    <a:pt x="120" y="30"/>
                    <a:pt x="117" y="35"/>
                    <a:pt x="110" y="39"/>
                  </a:cubicBezTo>
                  <a:cubicBezTo>
                    <a:pt x="102" y="44"/>
                    <a:pt x="90" y="44"/>
                    <a:pt x="75" y="40"/>
                  </a:cubicBezTo>
                  <a:cubicBezTo>
                    <a:pt x="80" y="44"/>
                    <a:pt x="82" y="48"/>
                    <a:pt x="81" y="51"/>
                  </a:cubicBezTo>
                  <a:cubicBezTo>
                    <a:pt x="81" y="55"/>
                    <a:pt x="77" y="59"/>
                    <a:pt x="72" y="62"/>
                  </a:cubicBezTo>
                  <a:cubicBezTo>
                    <a:pt x="63" y="67"/>
                    <a:pt x="54" y="68"/>
                    <a:pt x="42" y="67"/>
                  </a:cubicBezTo>
                  <a:cubicBezTo>
                    <a:pt x="33" y="66"/>
                    <a:pt x="24" y="62"/>
                    <a:pt x="15" y="57"/>
                  </a:cubicBezTo>
                  <a:cubicBezTo>
                    <a:pt x="13" y="56"/>
                    <a:pt x="10" y="54"/>
                    <a:pt x="6" y="51"/>
                  </a:cubicBezTo>
                  <a:cubicBezTo>
                    <a:pt x="3" y="48"/>
                    <a:pt x="1" y="46"/>
                    <a:pt x="0" y="44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1" y="42"/>
                    <a:pt x="25" y="46"/>
                    <a:pt x="28" y="48"/>
                  </a:cubicBezTo>
                  <a:cubicBezTo>
                    <a:pt x="32" y="50"/>
                    <a:pt x="36" y="52"/>
                    <a:pt x="40" y="52"/>
                  </a:cubicBezTo>
                  <a:cubicBezTo>
                    <a:pt x="46" y="53"/>
                    <a:pt x="50" y="52"/>
                    <a:pt x="54" y="50"/>
                  </a:cubicBezTo>
                  <a:cubicBezTo>
                    <a:pt x="58" y="47"/>
                    <a:pt x="60" y="44"/>
                    <a:pt x="59" y="42"/>
                  </a:cubicBezTo>
                  <a:cubicBezTo>
                    <a:pt x="58" y="40"/>
                    <a:pt x="55" y="37"/>
                    <a:pt x="50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4" y="27"/>
                    <a:pt x="68" y="29"/>
                    <a:pt x="72" y="30"/>
                  </a:cubicBezTo>
                  <a:cubicBezTo>
                    <a:pt x="79" y="32"/>
                    <a:pt x="84" y="32"/>
                    <a:pt x="89" y="29"/>
                  </a:cubicBezTo>
                  <a:cubicBezTo>
                    <a:pt x="92" y="28"/>
                    <a:pt x="93" y="25"/>
                    <a:pt x="93" y="23"/>
                  </a:cubicBezTo>
                  <a:cubicBezTo>
                    <a:pt x="92" y="20"/>
                    <a:pt x="90" y="18"/>
                    <a:pt x="87" y="16"/>
                  </a:cubicBezTo>
                  <a:cubicBezTo>
                    <a:pt x="84" y="15"/>
                    <a:pt x="77" y="12"/>
                    <a:pt x="66" y="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2" y="4"/>
                    <a:pt x="101" y="8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Freeform 70"/>
            <p:cNvSpPr>
              <a:spLocks noEditPoints="1"/>
            </p:cNvSpPr>
            <p:nvPr/>
          </p:nvSpPr>
          <p:spPr bwMode="auto">
            <a:xfrm>
              <a:off x="2623" y="1434"/>
              <a:ext cx="260" cy="149"/>
            </a:xfrm>
            <a:custGeom>
              <a:avLst/>
              <a:gdLst>
                <a:gd name="T0" fmla="*/ 407 w 408"/>
                <a:gd name="T1" fmla="*/ 171 h 235"/>
                <a:gd name="T2" fmla="*/ 408 w 408"/>
                <a:gd name="T3" fmla="*/ 235 h 235"/>
                <a:gd name="T4" fmla="*/ 297 w 408"/>
                <a:gd name="T5" fmla="*/ 235 h 235"/>
                <a:gd name="T6" fmla="*/ 297 w 408"/>
                <a:gd name="T7" fmla="*/ 216 h 235"/>
                <a:gd name="T8" fmla="*/ 347 w 408"/>
                <a:gd name="T9" fmla="*/ 216 h 235"/>
                <a:gd name="T10" fmla="*/ 289 w 408"/>
                <a:gd name="T11" fmla="*/ 182 h 235"/>
                <a:gd name="T12" fmla="*/ 118 w 408"/>
                <a:gd name="T13" fmla="*/ 182 h 235"/>
                <a:gd name="T14" fmla="*/ 61 w 408"/>
                <a:gd name="T15" fmla="*/ 216 h 235"/>
                <a:gd name="T16" fmla="*/ 111 w 408"/>
                <a:gd name="T17" fmla="*/ 216 h 235"/>
                <a:gd name="T18" fmla="*/ 111 w 408"/>
                <a:gd name="T19" fmla="*/ 235 h 235"/>
                <a:gd name="T20" fmla="*/ 1 w 408"/>
                <a:gd name="T21" fmla="*/ 235 h 235"/>
                <a:gd name="T22" fmla="*/ 0 w 408"/>
                <a:gd name="T23" fmla="*/ 171 h 235"/>
                <a:gd name="T24" fmla="*/ 33 w 408"/>
                <a:gd name="T25" fmla="*/ 171 h 235"/>
                <a:gd name="T26" fmla="*/ 34 w 408"/>
                <a:gd name="T27" fmla="*/ 200 h 235"/>
                <a:gd name="T28" fmla="*/ 91 w 408"/>
                <a:gd name="T29" fmla="*/ 167 h 235"/>
                <a:gd name="T30" fmla="*/ 90 w 408"/>
                <a:gd name="T31" fmla="*/ 68 h 235"/>
                <a:gd name="T32" fmla="*/ 34 w 408"/>
                <a:gd name="T33" fmla="*/ 35 h 235"/>
                <a:gd name="T34" fmla="*/ 34 w 408"/>
                <a:gd name="T35" fmla="*/ 65 h 235"/>
                <a:gd name="T36" fmla="*/ 1 w 408"/>
                <a:gd name="T37" fmla="*/ 65 h 235"/>
                <a:gd name="T38" fmla="*/ 1 w 408"/>
                <a:gd name="T39" fmla="*/ 0 h 235"/>
                <a:gd name="T40" fmla="*/ 112 w 408"/>
                <a:gd name="T41" fmla="*/ 0 h 235"/>
                <a:gd name="T42" fmla="*/ 112 w 408"/>
                <a:gd name="T43" fmla="*/ 20 h 235"/>
                <a:gd name="T44" fmla="*/ 61 w 408"/>
                <a:gd name="T45" fmla="*/ 20 h 235"/>
                <a:gd name="T46" fmla="*/ 117 w 408"/>
                <a:gd name="T47" fmla="*/ 52 h 235"/>
                <a:gd name="T48" fmla="*/ 288 w 408"/>
                <a:gd name="T49" fmla="*/ 52 h 235"/>
                <a:gd name="T50" fmla="*/ 345 w 408"/>
                <a:gd name="T51" fmla="*/ 19 h 235"/>
                <a:gd name="T52" fmla="*/ 294 w 408"/>
                <a:gd name="T53" fmla="*/ 19 h 235"/>
                <a:gd name="T54" fmla="*/ 294 w 408"/>
                <a:gd name="T55" fmla="*/ 0 h 235"/>
                <a:gd name="T56" fmla="*/ 405 w 408"/>
                <a:gd name="T57" fmla="*/ 0 h 235"/>
                <a:gd name="T58" fmla="*/ 405 w 408"/>
                <a:gd name="T59" fmla="*/ 64 h 235"/>
                <a:gd name="T60" fmla="*/ 372 w 408"/>
                <a:gd name="T61" fmla="*/ 64 h 235"/>
                <a:gd name="T62" fmla="*/ 372 w 408"/>
                <a:gd name="T63" fmla="*/ 35 h 235"/>
                <a:gd name="T64" fmla="*/ 316 w 408"/>
                <a:gd name="T65" fmla="*/ 68 h 235"/>
                <a:gd name="T66" fmla="*/ 316 w 408"/>
                <a:gd name="T67" fmla="*/ 167 h 235"/>
                <a:gd name="T68" fmla="*/ 375 w 408"/>
                <a:gd name="T69" fmla="*/ 200 h 235"/>
                <a:gd name="T70" fmla="*/ 374 w 408"/>
                <a:gd name="T71" fmla="*/ 171 h 235"/>
                <a:gd name="T72" fmla="*/ 407 w 408"/>
                <a:gd name="T73" fmla="*/ 171 h 235"/>
                <a:gd name="T74" fmla="*/ 407 w 408"/>
                <a:gd name="T75" fmla="*/ 171 h 235"/>
                <a:gd name="T76" fmla="*/ 407 w 408"/>
                <a:gd name="T77" fmla="*/ 171 h 235"/>
                <a:gd name="T78" fmla="*/ 130 w 408"/>
                <a:gd name="T79" fmla="*/ 159 h 235"/>
                <a:gd name="T80" fmla="*/ 277 w 408"/>
                <a:gd name="T81" fmla="*/ 159 h 235"/>
                <a:gd name="T82" fmla="*/ 276 w 408"/>
                <a:gd name="T83" fmla="*/ 75 h 235"/>
                <a:gd name="T84" fmla="*/ 130 w 408"/>
                <a:gd name="T85" fmla="*/ 75 h 235"/>
                <a:gd name="T86" fmla="*/ 130 w 408"/>
                <a:gd name="T87" fmla="*/ 159 h 23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235"/>
                <a:gd name="T134" fmla="*/ 408 w 408"/>
                <a:gd name="T135" fmla="*/ 235 h 23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235">
                  <a:moveTo>
                    <a:pt x="407" y="171"/>
                  </a:moveTo>
                  <a:cubicBezTo>
                    <a:pt x="408" y="235"/>
                    <a:pt x="408" y="235"/>
                    <a:pt x="408" y="235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7" y="216"/>
                    <a:pt x="297" y="216"/>
                    <a:pt x="297" y="216"/>
                  </a:cubicBezTo>
                  <a:cubicBezTo>
                    <a:pt x="347" y="216"/>
                    <a:pt x="347" y="216"/>
                    <a:pt x="347" y="216"/>
                  </a:cubicBezTo>
                  <a:cubicBezTo>
                    <a:pt x="289" y="182"/>
                    <a:pt x="289" y="182"/>
                    <a:pt x="289" y="182"/>
                  </a:cubicBezTo>
                  <a:cubicBezTo>
                    <a:pt x="239" y="205"/>
                    <a:pt x="168" y="205"/>
                    <a:pt x="118" y="182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111" y="216"/>
                    <a:pt x="111" y="216"/>
                    <a:pt x="111" y="216"/>
                  </a:cubicBezTo>
                  <a:cubicBezTo>
                    <a:pt x="111" y="235"/>
                    <a:pt x="111" y="235"/>
                    <a:pt x="111" y="235"/>
                  </a:cubicBezTo>
                  <a:cubicBezTo>
                    <a:pt x="1" y="235"/>
                    <a:pt x="1" y="235"/>
                    <a:pt x="1" y="23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52" y="137"/>
                    <a:pt x="52" y="97"/>
                    <a:pt x="90" y="68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67" y="30"/>
                    <a:pt x="238" y="30"/>
                    <a:pt x="288" y="52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64"/>
                    <a:pt x="405" y="64"/>
                    <a:pt x="405" y="64"/>
                  </a:cubicBezTo>
                  <a:cubicBezTo>
                    <a:pt x="372" y="64"/>
                    <a:pt x="372" y="64"/>
                    <a:pt x="372" y="64"/>
                  </a:cubicBezTo>
                  <a:cubicBezTo>
                    <a:pt x="372" y="35"/>
                    <a:pt x="372" y="35"/>
                    <a:pt x="372" y="35"/>
                  </a:cubicBezTo>
                  <a:cubicBezTo>
                    <a:pt x="316" y="68"/>
                    <a:pt x="316" y="68"/>
                    <a:pt x="316" y="68"/>
                  </a:cubicBezTo>
                  <a:cubicBezTo>
                    <a:pt x="354" y="97"/>
                    <a:pt x="354" y="137"/>
                    <a:pt x="316" y="167"/>
                  </a:cubicBezTo>
                  <a:cubicBezTo>
                    <a:pt x="375" y="200"/>
                    <a:pt x="375" y="200"/>
                    <a:pt x="375" y="200"/>
                  </a:cubicBezTo>
                  <a:cubicBezTo>
                    <a:pt x="374" y="171"/>
                    <a:pt x="374" y="171"/>
                    <a:pt x="374" y="171"/>
                  </a:cubicBezTo>
                  <a:cubicBezTo>
                    <a:pt x="407" y="171"/>
                    <a:pt x="407" y="171"/>
                    <a:pt x="407" y="171"/>
                  </a:cubicBezTo>
                  <a:cubicBezTo>
                    <a:pt x="407" y="171"/>
                    <a:pt x="407" y="171"/>
                    <a:pt x="407" y="171"/>
                  </a:cubicBezTo>
                  <a:cubicBezTo>
                    <a:pt x="407" y="171"/>
                    <a:pt x="407" y="171"/>
                    <a:pt x="407" y="171"/>
                  </a:cubicBezTo>
                  <a:close/>
                  <a:moveTo>
                    <a:pt x="130" y="159"/>
                  </a:moveTo>
                  <a:cubicBezTo>
                    <a:pt x="171" y="183"/>
                    <a:pt x="236" y="183"/>
                    <a:pt x="277" y="159"/>
                  </a:cubicBezTo>
                  <a:cubicBezTo>
                    <a:pt x="317" y="136"/>
                    <a:pt x="316" y="98"/>
                    <a:pt x="276" y="75"/>
                  </a:cubicBezTo>
                  <a:cubicBezTo>
                    <a:pt x="236" y="51"/>
                    <a:pt x="170" y="51"/>
                    <a:pt x="130" y="75"/>
                  </a:cubicBezTo>
                  <a:cubicBezTo>
                    <a:pt x="89" y="98"/>
                    <a:pt x="90" y="136"/>
                    <a:pt x="130" y="1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6" name="Freeform 71"/>
            <p:cNvSpPr>
              <a:spLocks/>
            </p:cNvSpPr>
            <p:nvPr/>
          </p:nvSpPr>
          <p:spPr bwMode="auto">
            <a:xfrm>
              <a:off x="2693" y="1473"/>
              <a:ext cx="66" cy="48"/>
            </a:xfrm>
            <a:custGeom>
              <a:avLst/>
              <a:gdLst>
                <a:gd name="T0" fmla="*/ 66 w 66"/>
                <a:gd name="T1" fmla="*/ 7 h 48"/>
                <a:gd name="T2" fmla="*/ 23 w 66"/>
                <a:gd name="T3" fmla="*/ 32 h 48"/>
                <a:gd name="T4" fmla="*/ 40 w 66"/>
                <a:gd name="T5" fmla="*/ 42 h 48"/>
                <a:gd name="T6" fmla="*/ 30 w 66"/>
                <a:gd name="T7" fmla="*/ 48 h 48"/>
                <a:gd name="T8" fmla="*/ 0 w 66"/>
                <a:gd name="T9" fmla="*/ 30 h 48"/>
                <a:gd name="T10" fmla="*/ 53 w 66"/>
                <a:gd name="T11" fmla="*/ 0 h 48"/>
                <a:gd name="T12" fmla="*/ 66 w 66"/>
                <a:gd name="T13" fmla="*/ 7 h 48"/>
                <a:gd name="T14" fmla="*/ 66 w 66"/>
                <a:gd name="T15" fmla="*/ 7 h 48"/>
                <a:gd name="T16" fmla="*/ 66 w 66"/>
                <a:gd name="T17" fmla="*/ 7 h 48"/>
                <a:gd name="T18" fmla="*/ 66 w 66"/>
                <a:gd name="T19" fmla="*/ 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48"/>
                <a:gd name="T32" fmla="*/ 66 w 6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48">
                  <a:moveTo>
                    <a:pt x="66" y="7"/>
                  </a:moveTo>
                  <a:lnTo>
                    <a:pt x="23" y="32"/>
                  </a:lnTo>
                  <a:lnTo>
                    <a:pt x="40" y="42"/>
                  </a:lnTo>
                  <a:lnTo>
                    <a:pt x="30" y="48"/>
                  </a:lnTo>
                  <a:lnTo>
                    <a:pt x="0" y="30"/>
                  </a:lnTo>
                  <a:lnTo>
                    <a:pt x="53" y="0"/>
                  </a:lnTo>
                  <a:lnTo>
                    <a:pt x="6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7" name="Freeform 72"/>
            <p:cNvSpPr>
              <a:spLocks/>
            </p:cNvSpPr>
            <p:nvPr/>
          </p:nvSpPr>
          <p:spPr bwMode="auto">
            <a:xfrm>
              <a:off x="2730" y="1494"/>
              <a:ext cx="76" cy="44"/>
            </a:xfrm>
            <a:custGeom>
              <a:avLst/>
              <a:gdLst>
                <a:gd name="T0" fmla="*/ 109 w 120"/>
                <a:gd name="T1" fmla="*/ 12 h 69"/>
                <a:gd name="T2" fmla="*/ 120 w 120"/>
                <a:gd name="T3" fmla="*/ 25 h 69"/>
                <a:gd name="T4" fmla="*/ 110 w 120"/>
                <a:gd name="T5" fmla="*/ 39 h 69"/>
                <a:gd name="T6" fmla="*/ 75 w 120"/>
                <a:gd name="T7" fmla="*/ 40 h 69"/>
                <a:gd name="T8" fmla="*/ 81 w 120"/>
                <a:gd name="T9" fmla="*/ 52 h 69"/>
                <a:gd name="T10" fmla="*/ 72 w 120"/>
                <a:gd name="T11" fmla="*/ 62 h 69"/>
                <a:gd name="T12" fmla="*/ 42 w 120"/>
                <a:gd name="T13" fmla="*/ 67 h 69"/>
                <a:gd name="T14" fmla="*/ 15 w 120"/>
                <a:gd name="T15" fmla="*/ 58 h 69"/>
                <a:gd name="T16" fmla="*/ 6 w 120"/>
                <a:gd name="T17" fmla="*/ 51 h 69"/>
                <a:gd name="T18" fmla="*/ 0 w 120"/>
                <a:gd name="T19" fmla="*/ 45 h 69"/>
                <a:gd name="T20" fmla="*/ 16 w 120"/>
                <a:gd name="T21" fmla="*/ 36 h 69"/>
                <a:gd name="T22" fmla="*/ 28 w 120"/>
                <a:gd name="T23" fmla="*/ 48 h 69"/>
                <a:gd name="T24" fmla="*/ 40 w 120"/>
                <a:gd name="T25" fmla="*/ 52 h 69"/>
                <a:gd name="T26" fmla="*/ 54 w 120"/>
                <a:gd name="T27" fmla="*/ 50 h 69"/>
                <a:gd name="T28" fmla="*/ 59 w 120"/>
                <a:gd name="T29" fmla="*/ 42 h 69"/>
                <a:gd name="T30" fmla="*/ 50 w 120"/>
                <a:gd name="T31" fmla="*/ 35 h 69"/>
                <a:gd name="T32" fmla="*/ 44 w 120"/>
                <a:gd name="T33" fmla="*/ 32 h 69"/>
                <a:gd name="T34" fmla="*/ 58 w 120"/>
                <a:gd name="T35" fmla="*/ 24 h 69"/>
                <a:gd name="T36" fmla="*/ 72 w 120"/>
                <a:gd name="T37" fmla="*/ 30 h 69"/>
                <a:gd name="T38" fmla="*/ 89 w 120"/>
                <a:gd name="T39" fmla="*/ 30 h 69"/>
                <a:gd name="T40" fmla="*/ 93 w 120"/>
                <a:gd name="T41" fmla="*/ 23 h 69"/>
                <a:gd name="T42" fmla="*/ 87 w 120"/>
                <a:gd name="T43" fmla="*/ 16 h 69"/>
                <a:gd name="T44" fmla="*/ 66 w 120"/>
                <a:gd name="T45" fmla="*/ 9 h 69"/>
                <a:gd name="T46" fmla="*/ 80 w 120"/>
                <a:gd name="T47" fmla="*/ 0 h 69"/>
                <a:gd name="T48" fmla="*/ 109 w 120"/>
                <a:gd name="T49" fmla="*/ 12 h 69"/>
                <a:gd name="T50" fmla="*/ 109 w 120"/>
                <a:gd name="T51" fmla="*/ 12 h 69"/>
                <a:gd name="T52" fmla="*/ 109 w 120"/>
                <a:gd name="T53" fmla="*/ 12 h 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0"/>
                <a:gd name="T82" fmla="*/ 0 h 69"/>
                <a:gd name="T83" fmla="*/ 120 w 120"/>
                <a:gd name="T84" fmla="*/ 69 h 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0" h="69">
                  <a:moveTo>
                    <a:pt x="109" y="12"/>
                  </a:moveTo>
                  <a:cubicBezTo>
                    <a:pt x="115" y="16"/>
                    <a:pt x="119" y="21"/>
                    <a:pt x="120" y="25"/>
                  </a:cubicBezTo>
                  <a:cubicBezTo>
                    <a:pt x="120" y="31"/>
                    <a:pt x="117" y="35"/>
                    <a:pt x="110" y="39"/>
                  </a:cubicBezTo>
                  <a:cubicBezTo>
                    <a:pt x="102" y="44"/>
                    <a:pt x="90" y="44"/>
                    <a:pt x="75" y="40"/>
                  </a:cubicBezTo>
                  <a:cubicBezTo>
                    <a:pt x="80" y="44"/>
                    <a:pt x="82" y="48"/>
                    <a:pt x="81" y="52"/>
                  </a:cubicBezTo>
                  <a:cubicBezTo>
                    <a:pt x="81" y="56"/>
                    <a:pt x="77" y="59"/>
                    <a:pt x="72" y="62"/>
                  </a:cubicBezTo>
                  <a:cubicBezTo>
                    <a:pt x="63" y="67"/>
                    <a:pt x="54" y="69"/>
                    <a:pt x="42" y="67"/>
                  </a:cubicBezTo>
                  <a:cubicBezTo>
                    <a:pt x="33" y="66"/>
                    <a:pt x="24" y="63"/>
                    <a:pt x="15" y="58"/>
                  </a:cubicBezTo>
                  <a:cubicBezTo>
                    <a:pt x="13" y="56"/>
                    <a:pt x="10" y="54"/>
                    <a:pt x="6" y="51"/>
                  </a:cubicBezTo>
                  <a:cubicBezTo>
                    <a:pt x="3" y="48"/>
                    <a:pt x="1" y="46"/>
                    <a:pt x="0" y="4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21" y="42"/>
                    <a:pt x="25" y="46"/>
                    <a:pt x="28" y="48"/>
                  </a:cubicBezTo>
                  <a:cubicBezTo>
                    <a:pt x="32" y="50"/>
                    <a:pt x="36" y="52"/>
                    <a:pt x="40" y="52"/>
                  </a:cubicBezTo>
                  <a:cubicBezTo>
                    <a:pt x="46" y="53"/>
                    <a:pt x="50" y="52"/>
                    <a:pt x="54" y="50"/>
                  </a:cubicBezTo>
                  <a:cubicBezTo>
                    <a:pt x="58" y="47"/>
                    <a:pt x="60" y="45"/>
                    <a:pt x="59" y="42"/>
                  </a:cubicBezTo>
                  <a:cubicBezTo>
                    <a:pt x="58" y="40"/>
                    <a:pt x="55" y="38"/>
                    <a:pt x="50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64" y="27"/>
                    <a:pt x="68" y="29"/>
                    <a:pt x="72" y="30"/>
                  </a:cubicBezTo>
                  <a:cubicBezTo>
                    <a:pt x="79" y="32"/>
                    <a:pt x="84" y="32"/>
                    <a:pt x="89" y="30"/>
                  </a:cubicBezTo>
                  <a:cubicBezTo>
                    <a:pt x="92" y="28"/>
                    <a:pt x="93" y="25"/>
                    <a:pt x="93" y="23"/>
                  </a:cubicBezTo>
                  <a:cubicBezTo>
                    <a:pt x="92" y="21"/>
                    <a:pt x="90" y="18"/>
                    <a:pt x="87" y="16"/>
                  </a:cubicBezTo>
                  <a:cubicBezTo>
                    <a:pt x="84" y="15"/>
                    <a:pt x="77" y="12"/>
                    <a:pt x="66" y="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2" y="4"/>
                    <a:pt x="101" y="8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" name="Group 38"/>
          <p:cNvGrpSpPr>
            <a:grpSpLocks noChangeAspect="1"/>
          </p:cNvGrpSpPr>
          <p:nvPr/>
        </p:nvGrpSpPr>
        <p:grpSpPr bwMode="auto">
          <a:xfrm>
            <a:off x="2483817" y="3209387"/>
            <a:ext cx="863600" cy="627062"/>
            <a:chOff x="3446" y="445"/>
            <a:chExt cx="576" cy="419"/>
          </a:xfrm>
        </p:grpSpPr>
        <p:sp>
          <p:nvSpPr>
            <p:cNvPr id="21544" name="AutoShape 39"/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Freeform 40"/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Freeform 41"/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Freeform 42"/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Freeform 43"/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3 h 194"/>
                <a:gd name="T6" fmla="*/ 159 w 319"/>
                <a:gd name="T7" fmla="*/ 0 h 194"/>
                <a:gd name="T8" fmla="*/ 319 w 319"/>
                <a:gd name="T9" fmla="*/ 93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3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Freeform 44"/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Freeform 45"/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69 h 185"/>
                <a:gd name="T4" fmla="*/ 199 w 333"/>
                <a:gd name="T5" fmla="*/ 70 h 185"/>
                <a:gd name="T6" fmla="*/ 126 w 333"/>
                <a:gd name="T7" fmla="*/ 27 h 185"/>
                <a:gd name="T8" fmla="*/ 173 w 333"/>
                <a:gd name="T9" fmla="*/ 0 h 185"/>
                <a:gd name="T10" fmla="*/ 333 w 333"/>
                <a:gd name="T11" fmla="*/ 92 h 185"/>
                <a:gd name="T12" fmla="*/ 174 w 333"/>
                <a:gd name="T13" fmla="*/ 185 h 185"/>
                <a:gd name="T14" fmla="*/ 126 w 333"/>
                <a:gd name="T15" fmla="*/ 157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Freeform 46"/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345 w 352"/>
                <a:gd name="T1" fmla="*/ 70 h 185"/>
                <a:gd name="T2" fmla="*/ 352 w 352"/>
                <a:gd name="T3" fmla="*/ 115 h 185"/>
                <a:gd name="T4" fmla="*/ 134 w 352"/>
                <a:gd name="T5" fmla="*/ 115 h 185"/>
                <a:gd name="T6" fmla="*/ 207 w 352"/>
                <a:gd name="T7" fmla="*/ 157 h 185"/>
                <a:gd name="T8" fmla="*/ 159 w 352"/>
                <a:gd name="T9" fmla="*/ 185 h 185"/>
                <a:gd name="T10" fmla="*/ 0 w 352"/>
                <a:gd name="T11" fmla="*/ 93 h 185"/>
                <a:gd name="T12" fmla="*/ 158 w 352"/>
                <a:gd name="T13" fmla="*/ 0 h 185"/>
                <a:gd name="T14" fmla="*/ 206 w 352"/>
                <a:gd name="T15" fmla="*/ 28 h 185"/>
                <a:gd name="T16" fmla="*/ 134 w 352"/>
                <a:gd name="T17" fmla="*/ 70 h 185"/>
                <a:gd name="T18" fmla="*/ 345 w 352"/>
                <a:gd name="T19" fmla="*/ 70 h 185"/>
                <a:gd name="T20" fmla="*/ 345 w 352"/>
                <a:gd name="T21" fmla="*/ 70 h 185"/>
                <a:gd name="T22" fmla="*/ 345 w 352"/>
                <a:gd name="T23" fmla="*/ 70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Freeform 47"/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271 w 319"/>
                <a:gd name="T1" fmla="*/ 86 h 206"/>
                <a:gd name="T2" fmla="*/ 319 w 319"/>
                <a:gd name="T3" fmla="*/ 113 h 206"/>
                <a:gd name="T4" fmla="*/ 160 w 319"/>
                <a:gd name="T5" fmla="*/ 206 h 206"/>
                <a:gd name="T6" fmla="*/ 0 w 319"/>
                <a:gd name="T7" fmla="*/ 113 h 206"/>
                <a:gd name="T8" fmla="*/ 47 w 319"/>
                <a:gd name="T9" fmla="*/ 86 h 206"/>
                <a:gd name="T10" fmla="*/ 120 w 319"/>
                <a:gd name="T11" fmla="*/ 128 h 206"/>
                <a:gd name="T12" fmla="*/ 119 w 319"/>
                <a:gd name="T13" fmla="*/ 0 h 206"/>
                <a:gd name="T14" fmla="*/ 198 w 319"/>
                <a:gd name="T15" fmla="*/ 5 h 206"/>
                <a:gd name="T16" fmla="*/ 198 w 319"/>
                <a:gd name="T17" fmla="*/ 128 h 206"/>
                <a:gd name="T18" fmla="*/ 271 w 319"/>
                <a:gd name="T19" fmla="*/ 86 h 206"/>
                <a:gd name="T20" fmla="*/ 271 w 319"/>
                <a:gd name="T21" fmla="*/ 86 h 206"/>
                <a:gd name="T22" fmla="*/ 271 w 319"/>
                <a:gd name="T23" fmla="*/ 86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Freeform 48"/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120 w 319"/>
                <a:gd name="T1" fmla="*/ 78 h 194"/>
                <a:gd name="T2" fmla="*/ 48 w 319"/>
                <a:gd name="T3" fmla="*/ 120 h 194"/>
                <a:gd name="T4" fmla="*/ 0 w 319"/>
                <a:gd name="T5" fmla="*/ 92 h 194"/>
                <a:gd name="T6" fmla="*/ 159 w 319"/>
                <a:gd name="T7" fmla="*/ 0 h 194"/>
                <a:gd name="T8" fmla="*/ 319 w 319"/>
                <a:gd name="T9" fmla="*/ 92 h 194"/>
                <a:gd name="T10" fmla="*/ 272 w 319"/>
                <a:gd name="T11" fmla="*/ 120 h 194"/>
                <a:gd name="T12" fmla="*/ 199 w 319"/>
                <a:gd name="T13" fmla="*/ 78 h 194"/>
                <a:gd name="T14" fmla="*/ 199 w 319"/>
                <a:gd name="T15" fmla="*/ 194 h 194"/>
                <a:gd name="T16" fmla="*/ 121 w 319"/>
                <a:gd name="T17" fmla="*/ 192 h 194"/>
                <a:gd name="T18" fmla="*/ 120 w 319"/>
                <a:gd name="T19" fmla="*/ 78 h 194"/>
                <a:gd name="T20" fmla="*/ 120 w 319"/>
                <a:gd name="T21" fmla="*/ 78 h 194"/>
                <a:gd name="T22" fmla="*/ 120 w 319"/>
                <a:gd name="T23" fmla="*/ 78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Freeform 49"/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120 w 146"/>
                <a:gd name="T1" fmla="*/ 15 h 84"/>
                <a:gd name="T2" fmla="*/ 120 w 146"/>
                <a:gd name="T3" fmla="*/ 69 h 84"/>
                <a:gd name="T4" fmla="*/ 27 w 146"/>
                <a:gd name="T5" fmla="*/ 69 h 84"/>
                <a:gd name="T6" fmla="*/ 26 w 146"/>
                <a:gd name="T7" fmla="*/ 15 h 84"/>
                <a:gd name="T8" fmla="*/ 120 w 146"/>
                <a:gd name="T9" fmla="*/ 15 h 84"/>
                <a:gd name="T10" fmla="*/ 120 w 146"/>
                <a:gd name="T11" fmla="*/ 15 h 84"/>
                <a:gd name="T12" fmla="*/ 120 w 146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Freeform 50"/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2 w 333"/>
                <a:gd name="T1" fmla="*/ 115 h 185"/>
                <a:gd name="T2" fmla="*/ 0 w 333"/>
                <a:gd name="T3" fmla="*/ 70 h 185"/>
                <a:gd name="T4" fmla="*/ 199 w 333"/>
                <a:gd name="T5" fmla="*/ 70 h 185"/>
                <a:gd name="T6" fmla="*/ 126 w 333"/>
                <a:gd name="T7" fmla="*/ 28 h 185"/>
                <a:gd name="T8" fmla="*/ 173 w 333"/>
                <a:gd name="T9" fmla="*/ 0 h 185"/>
                <a:gd name="T10" fmla="*/ 333 w 333"/>
                <a:gd name="T11" fmla="*/ 93 h 185"/>
                <a:gd name="T12" fmla="*/ 174 w 333"/>
                <a:gd name="T13" fmla="*/ 185 h 185"/>
                <a:gd name="T14" fmla="*/ 126 w 333"/>
                <a:gd name="T15" fmla="*/ 158 h 185"/>
                <a:gd name="T16" fmla="*/ 199 w 333"/>
                <a:gd name="T17" fmla="*/ 115 h 185"/>
                <a:gd name="T18" fmla="*/ 2 w 333"/>
                <a:gd name="T19" fmla="*/ 115 h 185"/>
                <a:gd name="T20" fmla="*/ 2 w 333"/>
                <a:gd name="T21" fmla="*/ 115 h 185"/>
                <a:gd name="T22" fmla="*/ 2 w 333"/>
                <a:gd name="T23" fmla="*/ 11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Freeform 51"/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345 w 352"/>
                <a:gd name="T1" fmla="*/ 69 h 184"/>
                <a:gd name="T2" fmla="*/ 352 w 352"/>
                <a:gd name="T3" fmla="*/ 115 h 184"/>
                <a:gd name="T4" fmla="*/ 134 w 352"/>
                <a:gd name="T5" fmla="*/ 115 h 184"/>
                <a:gd name="T6" fmla="*/ 207 w 352"/>
                <a:gd name="T7" fmla="*/ 157 h 184"/>
                <a:gd name="T8" fmla="*/ 159 w 352"/>
                <a:gd name="T9" fmla="*/ 184 h 184"/>
                <a:gd name="T10" fmla="*/ 0 w 352"/>
                <a:gd name="T11" fmla="*/ 92 h 184"/>
                <a:gd name="T12" fmla="*/ 158 w 352"/>
                <a:gd name="T13" fmla="*/ 0 h 184"/>
                <a:gd name="T14" fmla="*/ 206 w 352"/>
                <a:gd name="T15" fmla="*/ 27 h 184"/>
                <a:gd name="T16" fmla="*/ 134 w 352"/>
                <a:gd name="T17" fmla="*/ 69 h 184"/>
                <a:gd name="T18" fmla="*/ 345 w 352"/>
                <a:gd name="T19" fmla="*/ 69 h 184"/>
                <a:gd name="T20" fmla="*/ 345 w 352"/>
                <a:gd name="T21" fmla="*/ 69 h 184"/>
                <a:gd name="T22" fmla="*/ 345 w 352"/>
                <a:gd name="T23" fmla="*/ 69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Freeform 52"/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271 w 319"/>
                <a:gd name="T1" fmla="*/ 85 h 205"/>
                <a:gd name="T2" fmla="*/ 319 w 319"/>
                <a:gd name="T3" fmla="*/ 113 h 205"/>
                <a:gd name="T4" fmla="*/ 160 w 319"/>
                <a:gd name="T5" fmla="*/ 205 h 205"/>
                <a:gd name="T6" fmla="*/ 0 w 319"/>
                <a:gd name="T7" fmla="*/ 113 h 205"/>
                <a:gd name="T8" fmla="*/ 47 w 319"/>
                <a:gd name="T9" fmla="*/ 85 h 205"/>
                <a:gd name="T10" fmla="*/ 120 w 319"/>
                <a:gd name="T11" fmla="*/ 127 h 205"/>
                <a:gd name="T12" fmla="*/ 119 w 319"/>
                <a:gd name="T13" fmla="*/ 0 h 205"/>
                <a:gd name="T14" fmla="*/ 198 w 319"/>
                <a:gd name="T15" fmla="*/ 5 h 205"/>
                <a:gd name="T16" fmla="*/ 198 w 319"/>
                <a:gd name="T17" fmla="*/ 127 h 205"/>
                <a:gd name="T18" fmla="*/ 271 w 319"/>
                <a:gd name="T19" fmla="*/ 85 h 205"/>
                <a:gd name="T20" fmla="*/ 271 w 319"/>
                <a:gd name="T21" fmla="*/ 85 h 205"/>
                <a:gd name="T22" fmla="*/ 271 w 319"/>
                <a:gd name="T23" fmla="*/ 85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4" name="Group 53"/>
          <p:cNvGrpSpPr>
            <a:grpSpLocks noChangeAspect="1"/>
          </p:cNvGrpSpPr>
          <p:nvPr/>
        </p:nvGrpSpPr>
        <p:grpSpPr bwMode="auto">
          <a:xfrm>
            <a:off x="5149230" y="3187162"/>
            <a:ext cx="914400" cy="666750"/>
            <a:chOff x="1469" y="1344"/>
            <a:chExt cx="576" cy="420"/>
          </a:xfrm>
        </p:grpSpPr>
        <p:sp>
          <p:nvSpPr>
            <p:cNvPr id="21536" name="AutoShape 54"/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Freeform 55"/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56"/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Freeform 57"/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Freeform 58"/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59"/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4 h 245"/>
                <a:gd name="T16" fmla="*/ 116 w 424"/>
                <a:gd name="T17" fmla="*/ 224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60"/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Freeform 61"/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424 w 424"/>
                <a:gd name="T1" fmla="*/ 178 h 245"/>
                <a:gd name="T2" fmla="*/ 424 w 424"/>
                <a:gd name="T3" fmla="*/ 245 h 245"/>
                <a:gd name="T4" fmla="*/ 309 w 424"/>
                <a:gd name="T5" fmla="*/ 245 h 245"/>
                <a:gd name="T6" fmla="*/ 309 w 424"/>
                <a:gd name="T7" fmla="*/ 225 h 245"/>
                <a:gd name="T8" fmla="*/ 362 w 424"/>
                <a:gd name="T9" fmla="*/ 225 h 245"/>
                <a:gd name="T10" fmla="*/ 301 w 424"/>
                <a:gd name="T11" fmla="*/ 190 h 245"/>
                <a:gd name="T12" fmla="*/ 122 w 424"/>
                <a:gd name="T13" fmla="*/ 190 h 245"/>
                <a:gd name="T14" fmla="*/ 63 w 424"/>
                <a:gd name="T15" fmla="*/ 225 h 245"/>
                <a:gd name="T16" fmla="*/ 116 w 424"/>
                <a:gd name="T17" fmla="*/ 225 h 245"/>
                <a:gd name="T18" fmla="*/ 116 w 424"/>
                <a:gd name="T19" fmla="*/ 244 h 245"/>
                <a:gd name="T20" fmla="*/ 0 w 424"/>
                <a:gd name="T21" fmla="*/ 244 h 245"/>
                <a:gd name="T22" fmla="*/ 0 w 424"/>
                <a:gd name="T23" fmla="*/ 178 h 245"/>
                <a:gd name="T24" fmla="*/ 34 w 424"/>
                <a:gd name="T25" fmla="*/ 178 h 245"/>
                <a:gd name="T26" fmla="*/ 35 w 424"/>
                <a:gd name="T27" fmla="*/ 208 h 245"/>
                <a:gd name="T28" fmla="*/ 94 w 424"/>
                <a:gd name="T29" fmla="*/ 174 h 245"/>
                <a:gd name="T30" fmla="*/ 93 w 424"/>
                <a:gd name="T31" fmla="*/ 70 h 245"/>
                <a:gd name="T32" fmla="*/ 35 w 424"/>
                <a:gd name="T33" fmla="*/ 37 h 245"/>
                <a:gd name="T34" fmla="*/ 35 w 424"/>
                <a:gd name="T35" fmla="*/ 67 h 245"/>
                <a:gd name="T36" fmla="*/ 1 w 424"/>
                <a:gd name="T37" fmla="*/ 67 h 245"/>
                <a:gd name="T38" fmla="*/ 1 w 424"/>
                <a:gd name="T39" fmla="*/ 0 h 245"/>
                <a:gd name="T40" fmla="*/ 116 w 424"/>
                <a:gd name="T41" fmla="*/ 0 h 245"/>
                <a:gd name="T42" fmla="*/ 116 w 424"/>
                <a:gd name="T43" fmla="*/ 20 h 245"/>
                <a:gd name="T44" fmla="*/ 64 w 424"/>
                <a:gd name="T45" fmla="*/ 20 h 245"/>
                <a:gd name="T46" fmla="*/ 122 w 424"/>
                <a:gd name="T47" fmla="*/ 54 h 245"/>
                <a:gd name="T48" fmla="*/ 300 w 424"/>
                <a:gd name="T49" fmla="*/ 54 h 245"/>
                <a:gd name="T50" fmla="*/ 359 w 424"/>
                <a:gd name="T51" fmla="*/ 20 h 245"/>
                <a:gd name="T52" fmla="*/ 306 w 424"/>
                <a:gd name="T53" fmla="*/ 20 h 245"/>
                <a:gd name="T54" fmla="*/ 306 w 424"/>
                <a:gd name="T55" fmla="*/ 0 h 245"/>
                <a:gd name="T56" fmla="*/ 421 w 424"/>
                <a:gd name="T57" fmla="*/ 0 h 245"/>
                <a:gd name="T58" fmla="*/ 422 w 424"/>
                <a:gd name="T59" fmla="*/ 67 h 245"/>
                <a:gd name="T60" fmla="*/ 387 w 424"/>
                <a:gd name="T61" fmla="*/ 67 h 245"/>
                <a:gd name="T62" fmla="*/ 387 w 424"/>
                <a:gd name="T63" fmla="*/ 36 h 245"/>
                <a:gd name="T64" fmla="*/ 328 w 424"/>
                <a:gd name="T65" fmla="*/ 70 h 245"/>
                <a:gd name="T66" fmla="*/ 329 w 424"/>
                <a:gd name="T67" fmla="*/ 174 h 245"/>
                <a:gd name="T68" fmla="*/ 390 w 424"/>
                <a:gd name="T69" fmla="*/ 209 h 245"/>
                <a:gd name="T70" fmla="*/ 390 w 424"/>
                <a:gd name="T71" fmla="*/ 178 h 245"/>
                <a:gd name="T72" fmla="*/ 424 w 424"/>
                <a:gd name="T73" fmla="*/ 178 h 245"/>
                <a:gd name="T74" fmla="*/ 424 w 424"/>
                <a:gd name="T75" fmla="*/ 178 h 245"/>
                <a:gd name="T76" fmla="*/ 424 w 424"/>
                <a:gd name="T77" fmla="*/ 178 h 245"/>
                <a:gd name="T78" fmla="*/ 225 w 424"/>
                <a:gd name="T79" fmla="*/ 184 h 245"/>
                <a:gd name="T80" fmla="*/ 288 w 424"/>
                <a:gd name="T81" fmla="*/ 166 h 245"/>
                <a:gd name="T82" fmla="*/ 287 w 424"/>
                <a:gd name="T83" fmla="*/ 78 h 245"/>
                <a:gd name="T84" fmla="*/ 135 w 424"/>
                <a:gd name="T85" fmla="*/ 78 h 245"/>
                <a:gd name="T86" fmla="*/ 135 w 424"/>
                <a:gd name="T87" fmla="*/ 166 h 245"/>
                <a:gd name="T88" fmla="*/ 225 w 424"/>
                <a:gd name="T89" fmla="*/ 184 h 245"/>
                <a:gd name="T90" fmla="*/ 168 w 424"/>
                <a:gd name="T91" fmla="*/ 151 h 245"/>
                <a:gd name="T92" fmla="*/ 184 w 424"/>
                <a:gd name="T93" fmla="*/ 142 h 245"/>
                <a:gd name="T94" fmla="*/ 234 w 424"/>
                <a:gd name="T95" fmla="*/ 140 h 245"/>
                <a:gd name="T96" fmla="*/ 266 w 424"/>
                <a:gd name="T97" fmla="*/ 133 h 245"/>
                <a:gd name="T98" fmla="*/ 271 w 424"/>
                <a:gd name="T99" fmla="*/ 126 h 245"/>
                <a:gd name="T100" fmla="*/ 266 w 424"/>
                <a:gd name="T101" fmla="*/ 119 h 245"/>
                <a:gd name="T102" fmla="*/ 240 w 424"/>
                <a:gd name="T103" fmla="*/ 113 h 245"/>
                <a:gd name="T104" fmla="*/ 258 w 424"/>
                <a:gd name="T105" fmla="*/ 101 h 245"/>
                <a:gd name="T106" fmla="*/ 291 w 424"/>
                <a:gd name="T107" fmla="*/ 114 h 245"/>
                <a:gd name="T108" fmla="*/ 302 w 424"/>
                <a:gd name="T109" fmla="*/ 129 h 245"/>
                <a:gd name="T110" fmla="*/ 291 w 424"/>
                <a:gd name="T111" fmla="*/ 144 h 245"/>
                <a:gd name="T112" fmla="*/ 214 w 424"/>
                <a:gd name="T113" fmla="*/ 155 h 245"/>
                <a:gd name="T114" fmla="*/ 208 w 424"/>
                <a:gd name="T115" fmla="*/ 155 h 245"/>
                <a:gd name="T116" fmla="*/ 241 w 424"/>
                <a:gd name="T117" fmla="*/ 174 h 245"/>
                <a:gd name="T118" fmla="*/ 225 w 424"/>
                <a:gd name="T119" fmla="*/ 184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25" name="Picture 14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17" y="4484149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1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80" y="4484149"/>
            <a:ext cx="5762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7" name="Oval 88"/>
          <p:cNvSpPr>
            <a:spLocks noChangeArrowheads="1"/>
          </p:cNvSpPr>
          <p:nvPr/>
        </p:nvSpPr>
        <p:spPr bwMode="auto">
          <a:xfrm rot="1952855">
            <a:off x="1699592" y="2229899"/>
            <a:ext cx="2290763" cy="367347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8" name="Oval 89"/>
          <p:cNvSpPr>
            <a:spLocks noChangeArrowheads="1"/>
          </p:cNvSpPr>
          <p:nvPr/>
        </p:nvSpPr>
        <p:spPr bwMode="auto">
          <a:xfrm rot="-2042132">
            <a:off x="4428505" y="2318799"/>
            <a:ext cx="2425700" cy="3654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9" name="Text Box 90"/>
          <p:cNvSpPr txBox="1">
            <a:spLocks noChangeArrowheads="1"/>
          </p:cNvSpPr>
          <p:nvPr/>
        </p:nvSpPr>
        <p:spPr bwMode="auto">
          <a:xfrm>
            <a:off x="5076205" y="1891762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400">
                <a:ea typeface="黑体" pitchFamily="2" charset="-122"/>
                <a:cs typeface="Arial" charset="0"/>
              </a:rPr>
              <a:t>广播域</a:t>
            </a:r>
          </a:p>
        </p:txBody>
      </p:sp>
      <p:sp>
        <p:nvSpPr>
          <p:cNvPr id="21530" name="Oval 91"/>
          <p:cNvSpPr>
            <a:spLocks noChangeArrowheads="1"/>
          </p:cNvSpPr>
          <p:nvPr/>
        </p:nvSpPr>
        <p:spPr bwMode="auto">
          <a:xfrm rot="-5400000">
            <a:off x="4964286" y="1417893"/>
            <a:ext cx="800100" cy="1296988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1" name="Text Box 92"/>
          <p:cNvSpPr txBox="1">
            <a:spLocks noChangeArrowheads="1"/>
          </p:cNvSpPr>
          <p:nvPr/>
        </p:nvSpPr>
        <p:spPr bwMode="auto">
          <a:xfrm>
            <a:off x="6012830" y="3834862"/>
            <a:ext cx="719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400">
                <a:ea typeface="黑体" pitchFamily="2" charset="-122"/>
                <a:cs typeface="Arial" charset="0"/>
              </a:rPr>
              <a:t>广播域</a:t>
            </a:r>
          </a:p>
        </p:txBody>
      </p:sp>
      <p:sp>
        <p:nvSpPr>
          <p:cNvPr id="21532" name="Text Box 93"/>
          <p:cNvSpPr txBox="1">
            <a:spLocks noChangeArrowheads="1"/>
          </p:cNvSpPr>
          <p:nvPr/>
        </p:nvSpPr>
        <p:spPr bwMode="auto">
          <a:xfrm>
            <a:off x="1763092" y="498738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PCA</a:t>
            </a:r>
          </a:p>
        </p:txBody>
      </p:sp>
      <p:sp>
        <p:nvSpPr>
          <p:cNvPr id="21533" name="Text Box 94"/>
          <p:cNvSpPr txBox="1">
            <a:spLocks noChangeArrowheads="1"/>
          </p:cNvSpPr>
          <p:nvPr/>
        </p:nvSpPr>
        <p:spPr bwMode="auto">
          <a:xfrm>
            <a:off x="2844180" y="4987387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PCB</a:t>
            </a:r>
          </a:p>
        </p:txBody>
      </p:sp>
      <p:sp>
        <p:nvSpPr>
          <p:cNvPr id="21534" name="Text Box 95"/>
          <p:cNvSpPr txBox="1">
            <a:spLocks noChangeArrowheads="1"/>
          </p:cNvSpPr>
          <p:nvPr/>
        </p:nvSpPr>
        <p:spPr bwMode="auto">
          <a:xfrm>
            <a:off x="5076205" y="505882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PCC</a:t>
            </a:r>
          </a:p>
        </p:txBody>
      </p:sp>
      <p:sp>
        <p:nvSpPr>
          <p:cNvPr id="21535" name="Text Box 96"/>
          <p:cNvSpPr txBox="1">
            <a:spLocks noChangeArrowheads="1"/>
          </p:cNvSpPr>
          <p:nvPr/>
        </p:nvSpPr>
        <p:spPr bwMode="auto">
          <a:xfrm>
            <a:off x="6228730" y="5058824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itchFamily="2" charset="-122"/>
              </a:rPr>
              <a:t>PCD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3281587-14D1-4461-8E4C-930000F0FA2B}"/>
              </a:ext>
            </a:extLst>
          </p:cNvPr>
          <p:cNvSpPr txBox="1"/>
          <p:nvPr/>
        </p:nvSpPr>
        <p:spPr>
          <a:xfrm>
            <a:off x="161764" y="1124744"/>
            <a:ext cx="8820472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900" dirty="0"/>
              <a:t>1.</a:t>
            </a:r>
            <a:r>
              <a:rPr lang="zh-CN" altLang="en-US" sz="1900" dirty="0"/>
              <a:t>以下关于冲突城、广播域的描述正确的是</a:t>
            </a:r>
            <a:r>
              <a:rPr lang="en-US" altLang="zh-CN" sz="1900" dirty="0"/>
              <a:t>( )</a:t>
            </a:r>
            <a:r>
              <a:rPr lang="zh-CN" altLang="en-US" sz="1900" dirty="0"/>
              <a:t>。</a:t>
            </a:r>
            <a:br>
              <a:rPr lang="en-US" altLang="zh-CN" sz="1900" dirty="0"/>
            </a:br>
            <a:r>
              <a:rPr lang="en-US" altLang="zh-CN" sz="1900" dirty="0"/>
              <a:t>   A.</a:t>
            </a:r>
            <a:r>
              <a:rPr lang="zh-CN" altLang="en-US" sz="1900" dirty="0"/>
              <a:t>通过中继器连接的所有段都属于同一个冲突城</a:t>
            </a:r>
            <a:br>
              <a:rPr lang="zh-CN" altLang="en-US" sz="1900" dirty="0"/>
            </a:br>
            <a:r>
              <a:rPr lang="zh-CN" altLang="en-US" sz="1900" dirty="0"/>
              <a:t>   </a:t>
            </a:r>
            <a:r>
              <a:rPr lang="en-US" altLang="zh-CN" sz="1900" dirty="0"/>
              <a:t>B.</a:t>
            </a:r>
            <a:r>
              <a:rPr lang="zh-CN" altLang="en-US" sz="1900" dirty="0"/>
              <a:t>通过桥连接的段分别属于不同的冲突域</a:t>
            </a:r>
            <a:br>
              <a:rPr lang="zh-CN" altLang="en-US" sz="1900" dirty="0"/>
            </a:br>
            <a:r>
              <a:rPr lang="zh-CN" altLang="en-US" sz="1900" dirty="0"/>
              <a:t>   </a:t>
            </a:r>
            <a:r>
              <a:rPr lang="en-US" altLang="zh-CN" sz="1900" dirty="0"/>
              <a:t>C.</a:t>
            </a:r>
            <a:r>
              <a:rPr lang="zh-CN" altLang="en-US" sz="1900" dirty="0"/>
              <a:t>通过中继器连接的所有段都属于同一个广播域</a:t>
            </a:r>
            <a:br>
              <a:rPr lang="zh-CN" altLang="en-US" sz="1900" dirty="0"/>
            </a:br>
            <a:r>
              <a:rPr lang="zh-CN" altLang="en-US" sz="1900" dirty="0"/>
              <a:t>   </a:t>
            </a:r>
            <a:r>
              <a:rPr lang="en-US" altLang="zh-CN" sz="1900" dirty="0"/>
              <a:t>D.</a:t>
            </a:r>
            <a:r>
              <a:rPr lang="zh-CN" altLang="en-US" sz="1900" dirty="0"/>
              <a:t>通过桥连接的段分别属于不同的广播城</a:t>
            </a:r>
            <a:endParaRPr lang="en-US" altLang="zh-CN" sz="1900" dirty="0"/>
          </a:p>
          <a:p>
            <a:br>
              <a:rPr lang="zh-CN" altLang="en-US" sz="1900" dirty="0"/>
            </a:br>
            <a:r>
              <a:rPr lang="en-US" altLang="zh-CN" sz="1900" dirty="0"/>
              <a:t>2.</a:t>
            </a:r>
            <a:r>
              <a:rPr lang="zh-CN" altLang="en-US" sz="1900" dirty="0"/>
              <a:t>下列</a:t>
            </a:r>
            <a:r>
              <a:rPr lang="en-US" altLang="zh-CN" sz="1900" dirty="0"/>
              <a:t>( )</a:t>
            </a:r>
            <a:r>
              <a:rPr lang="zh-CN" altLang="en-US" sz="1900" dirty="0"/>
              <a:t>设备的不同物理端口属于不同的冲突城。</a:t>
            </a:r>
            <a:br>
              <a:rPr lang="zh-CN" altLang="en-US" sz="1900" dirty="0"/>
            </a:br>
            <a:r>
              <a:rPr lang="zh-CN" altLang="en-US" sz="1900" dirty="0"/>
              <a:t>   </a:t>
            </a:r>
            <a:r>
              <a:rPr lang="en-US" altLang="zh-CN" sz="1900" dirty="0"/>
              <a:t>A.</a:t>
            </a:r>
            <a:r>
              <a:rPr lang="zh-CN" altLang="en-US" sz="1900" dirty="0"/>
              <a:t>集线器</a:t>
            </a:r>
            <a:r>
              <a:rPr lang="en-US" altLang="zh-CN" sz="1900" dirty="0"/>
              <a:t>	B.</a:t>
            </a:r>
            <a:r>
              <a:rPr lang="zh-CN" altLang="en-US" sz="1900" dirty="0"/>
              <a:t>中继器   </a:t>
            </a:r>
            <a:r>
              <a:rPr lang="en-US" altLang="zh-CN" sz="1900" dirty="0"/>
              <a:t>	C.</a:t>
            </a:r>
            <a:r>
              <a:rPr lang="zh-CN" altLang="en-US" sz="1900" dirty="0"/>
              <a:t>交换机   </a:t>
            </a:r>
            <a:r>
              <a:rPr lang="en-US" altLang="zh-CN" sz="1900" dirty="0"/>
              <a:t>	D.</a:t>
            </a:r>
            <a:r>
              <a:rPr lang="zh-CN" altLang="en-US" sz="1900" dirty="0"/>
              <a:t>路由器</a:t>
            </a:r>
            <a:endParaRPr lang="en-US" altLang="zh-CN" sz="1900" dirty="0"/>
          </a:p>
          <a:p>
            <a:br>
              <a:rPr lang="zh-CN" altLang="en-US" sz="1900" dirty="0"/>
            </a:br>
            <a:r>
              <a:rPr lang="en-US" altLang="zh-CN" sz="1900" dirty="0"/>
              <a:t>3.</a:t>
            </a:r>
            <a:r>
              <a:rPr lang="zh-CN" altLang="en-US" sz="1900" dirty="0"/>
              <a:t>交换机通过记录端口接收数据帧中的</a:t>
            </a:r>
            <a:r>
              <a:rPr lang="en-US" altLang="zh-CN" sz="1900" dirty="0"/>
              <a:t>( )</a:t>
            </a:r>
            <a:r>
              <a:rPr lang="zh-CN" altLang="en-US" sz="1900" dirty="0"/>
              <a:t>和端口的对应关系来进行</a:t>
            </a:r>
            <a:r>
              <a:rPr lang="en-US" altLang="zh-CN" sz="1900" dirty="0"/>
              <a:t>MAC</a:t>
            </a:r>
            <a:r>
              <a:rPr lang="zh-CN" altLang="en-US" sz="1900" dirty="0"/>
              <a:t>地址表学习。</a:t>
            </a:r>
            <a:br>
              <a:rPr lang="zh-CN" altLang="en-US" sz="1900" dirty="0"/>
            </a:br>
            <a:r>
              <a:rPr lang="en-US" altLang="zh-CN" sz="1900" dirty="0"/>
              <a:t>   A.</a:t>
            </a:r>
            <a:r>
              <a:rPr lang="zh-CN" altLang="en-US" sz="1900" dirty="0"/>
              <a:t>目的</a:t>
            </a:r>
            <a:r>
              <a:rPr lang="en-US" altLang="zh-CN" sz="1900" dirty="0"/>
              <a:t>MAC</a:t>
            </a:r>
            <a:r>
              <a:rPr lang="zh-CN" altLang="en-US" sz="1900" dirty="0"/>
              <a:t>地址 </a:t>
            </a:r>
            <a:r>
              <a:rPr lang="en-US" altLang="zh-CN" sz="1900" dirty="0"/>
              <a:t>B.</a:t>
            </a:r>
            <a:r>
              <a:rPr lang="zh-CN" altLang="en-US" sz="1900" dirty="0"/>
              <a:t>源</a:t>
            </a:r>
            <a:r>
              <a:rPr lang="en-US" altLang="zh-CN" sz="1900" dirty="0"/>
              <a:t>MAC</a:t>
            </a:r>
            <a:r>
              <a:rPr lang="zh-CN" altLang="en-US" sz="1900" dirty="0"/>
              <a:t>地址 </a:t>
            </a:r>
            <a:r>
              <a:rPr lang="en-US" altLang="zh-CN" sz="1900" dirty="0"/>
              <a:t>	C.</a:t>
            </a:r>
            <a:r>
              <a:rPr lang="zh-CN" altLang="en-US" sz="1900" dirty="0"/>
              <a:t>目的</a:t>
            </a:r>
            <a:r>
              <a:rPr lang="en-US" altLang="zh-CN" sz="1900" dirty="0"/>
              <a:t>IP</a:t>
            </a:r>
            <a:r>
              <a:rPr lang="zh-CN" altLang="en-US" sz="1900" dirty="0"/>
              <a:t>地址       </a:t>
            </a:r>
            <a:r>
              <a:rPr lang="en-US" altLang="zh-CN" sz="1900" dirty="0"/>
              <a:t>	D.</a:t>
            </a:r>
            <a:r>
              <a:rPr lang="zh-CN" altLang="en-US" sz="1900" dirty="0"/>
              <a:t>源</a:t>
            </a:r>
            <a:r>
              <a:rPr lang="en-US" altLang="zh-CN" sz="1900" dirty="0"/>
              <a:t>IP</a:t>
            </a:r>
            <a:r>
              <a:rPr lang="zh-CN" altLang="en-US" sz="1900" dirty="0"/>
              <a:t>地址</a:t>
            </a:r>
            <a:endParaRPr lang="en-US" altLang="zh-CN" sz="1900" dirty="0"/>
          </a:p>
          <a:p>
            <a:br>
              <a:rPr lang="zh-CN" altLang="en-US" sz="1900" dirty="0"/>
            </a:br>
            <a:r>
              <a:rPr lang="en-US" altLang="zh-CN" sz="1900" dirty="0"/>
              <a:t>4.</a:t>
            </a:r>
            <a:r>
              <a:rPr lang="zh-CN" altLang="en-US" sz="1900" dirty="0"/>
              <a:t>交换机从端口接收到一个数据帧后，根据顿中的</a:t>
            </a:r>
            <a:r>
              <a:rPr lang="en-US" altLang="zh-CN" sz="1900" dirty="0"/>
              <a:t>( )</a:t>
            </a:r>
            <a:r>
              <a:rPr lang="zh-CN" altLang="en-US" sz="1900" dirty="0"/>
              <a:t>查找 </a:t>
            </a:r>
            <a:r>
              <a:rPr lang="en-US" altLang="zh-CN" sz="1900" dirty="0"/>
              <a:t>MAC</a:t>
            </a:r>
            <a:r>
              <a:rPr lang="zh-CN" altLang="en-US" sz="1900" dirty="0"/>
              <a:t>地址表来进行转发。</a:t>
            </a:r>
            <a:br>
              <a:rPr lang="zh-CN" altLang="en-US" sz="1900" dirty="0"/>
            </a:br>
            <a:r>
              <a:rPr lang="zh-CN" altLang="en-US" sz="1900" dirty="0"/>
              <a:t>   </a:t>
            </a:r>
            <a:r>
              <a:rPr lang="en-US" altLang="zh-CN" sz="1900" dirty="0"/>
              <a:t>A.</a:t>
            </a:r>
            <a:r>
              <a:rPr lang="zh-CN" altLang="en-US" sz="1900" dirty="0"/>
              <a:t>目的</a:t>
            </a:r>
            <a:r>
              <a:rPr lang="en-US" altLang="zh-CN" sz="1900" dirty="0"/>
              <a:t>MAC</a:t>
            </a:r>
            <a:r>
              <a:rPr lang="zh-CN" altLang="en-US" sz="1900" dirty="0"/>
              <a:t>地址</a:t>
            </a:r>
            <a:r>
              <a:rPr lang="en-US" altLang="zh-CN" sz="1900" dirty="0"/>
              <a:t>	B.</a:t>
            </a:r>
            <a:r>
              <a:rPr lang="zh-CN" altLang="en-US" sz="1900" dirty="0"/>
              <a:t>源</a:t>
            </a:r>
            <a:r>
              <a:rPr lang="en-US" altLang="zh-CN" sz="1900" dirty="0"/>
              <a:t>MAC</a:t>
            </a:r>
            <a:r>
              <a:rPr lang="zh-CN" altLang="en-US" sz="1900" dirty="0"/>
              <a:t>地址</a:t>
            </a:r>
            <a:r>
              <a:rPr lang="en-US" altLang="zh-CN" sz="1900" dirty="0"/>
              <a:t>	C.</a:t>
            </a:r>
            <a:r>
              <a:rPr lang="zh-CN" altLang="en-US" sz="1900" dirty="0"/>
              <a:t>目的</a:t>
            </a:r>
            <a:r>
              <a:rPr lang="en-US" altLang="zh-CN" sz="1900" dirty="0"/>
              <a:t>IP</a:t>
            </a:r>
            <a:r>
              <a:rPr lang="zh-CN" altLang="en-US" sz="1900" dirty="0"/>
              <a:t>地址</a:t>
            </a:r>
            <a:r>
              <a:rPr lang="en-US" altLang="zh-CN" sz="1900" dirty="0"/>
              <a:t>	D.</a:t>
            </a:r>
            <a:r>
              <a:rPr lang="zh-CN" altLang="en-US" sz="1900" dirty="0"/>
              <a:t>源</a:t>
            </a:r>
            <a:r>
              <a:rPr lang="en-US" altLang="zh-CN" sz="1900" dirty="0"/>
              <a:t>IP</a:t>
            </a:r>
            <a:r>
              <a:rPr lang="zh-CN" altLang="en-US" sz="1900" dirty="0"/>
              <a:t>地址</a:t>
            </a:r>
            <a:endParaRPr lang="en-US" altLang="zh-CN" sz="1900" dirty="0"/>
          </a:p>
          <a:p>
            <a:br>
              <a:rPr lang="zh-CN" altLang="en-US" sz="1900" dirty="0"/>
            </a:br>
            <a:r>
              <a:rPr lang="en-US" altLang="zh-CN" sz="1900" dirty="0"/>
              <a:t>5.</a:t>
            </a:r>
            <a:r>
              <a:rPr lang="zh-CN" altLang="en-US" sz="1900" dirty="0"/>
              <a:t>为了杜绝不必要的帧转发，交换机可以对符合特定条件的</a:t>
            </a:r>
            <a:r>
              <a:rPr lang="en-US" altLang="zh-CN" sz="1900" dirty="0"/>
              <a:t>(  )</a:t>
            </a:r>
            <a:r>
              <a:rPr lang="zh-CN" altLang="en-US" sz="1900" dirty="0"/>
              <a:t>进行过滤。</a:t>
            </a:r>
            <a:endParaRPr lang="en-US" altLang="zh-CN" sz="1900" dirty="0"/>
          </a:p>
          <a:p>
            <a:r>
              <a:rPr lang="en-US" altLang="zh-CN" sz="1900" dirty="0"/>
              <a:t>A.</a:t>
            </a:r>
            <a:r>
              <a:rPr lang="zh-CN" altLang="en-US" sz="1900" dirty="0"/>
              <a:t>单播帧</a:t>
            </a:r>
            <a:r>
              <a:rPr lang="en-US" altLang="zh-CN" sz="1900" dirty="0"/>
              <a:t>		B.</a:t>
            </a:r>
            <a:r>
              <a:rPr lang="zh-CN" altLang="en-US" sz="1900" dirty="0"/>
              <a:t>广播帧</a:t>
            </a:r>
            <a:r>
              <a:rPr lang="en-US" altLang="zh-CN" sz="1900" dirty="0"/>
              <a:t>		C.</a:t>
            </a:r>
            <a:r>
              <a:rPr lang="zh-CN" altLang="en-US" sz="1900" dirty="0"/>
              <a:t>组播帧</a:t>
            </a:r>
            <a:r>
              <a:rPr lang="en-US" altLang="zh-CN" sz="1900" dirty="0"/>
              <a:t>	D.</a:t>
            </a:r>
            <a:r>
              <a:rPr lang="zh-CN" altLang="en-US" sz="1900" dirty="0"/>
              <a:t>任播帧</a:t>
            </a:r>
            <a:br>
              <a:rPr lang="zh-CN" altLang="en-US" sz="1900" dirty="0"/>
            </a:b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36683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036AC-6619-4497-B37C-92758FC4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68760"/>
            <a:ext cx="7869560" cy="649288"/>
          </a:xfrm>
        </p:spPr>
        <p:txBody>
          <a:bodyPr/>
          <a:lstStyle/>
          <a:p>
            <a:r>
              <a:rPr lang="zh-CN" altLang="en-US" dirty="0"/>
              <a:t>内容小结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80B44-FBA1-409E-9F7C-D2934014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04864"/>
            <a:ext cx="8109148" cy="4032448"/>
          </a:xfrm>
        </p:spPr>
        <p:txBody>
          <a:bodyPr/>
          <a:lstStyle/>
          <a:p>
            <a:r>
              <a:rPr lang="zh-CN" altLang="en-US" dirty="0"/>
              <a:t>以太网技术</a:t>
            </a:r>
            <a:endParaRPr lang="en-US" altLang="zh-CN" dirty="0"/>
          </a:p>
          <a:p>
            <a:r>
              <a:rPr lang="zh-CN" altLang="en-US" dirty="0"/>
              <a:t>交换机工作原理与基本配置</a:t>
            </a:r>
          </a:p>
        </p:txBody>
      </p:sp>
    </p:spTree>
    <p:extLst>
      <p:ext uri="{BB962C8B-B14F-4D97-AF65-F5344CB8AC3E}">
        <p14:creationId xmlns:p14="http://schemas.microsoft.com/office/powerpoint/2010/main" val="3245249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0D7EA75-FAFE-4655-924A-FB71795A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56" y="2204293"/>
            <a:ext cx="7561262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zh-CN" sz="2400" b="1">
                <a:ea typeface="华文细黑" panose="02010600040101010101" pitchFamily="2" charset="-122"/>
              </a:rPr>
              <a:t>随着IP技术的飞速发展，以太网作为IP的承载网络已经成为局域网用户必须选择的技术之一</a:t>
            </a:r>
            <a:r>
              <a:rPr lang="zh-CN" altLang="en-US" sz="2400" b="1">
                <a:ea typeface="华文细黑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华文细黑" panose="02010600040101010101" pitchFamily="2" charset="-122"/>
                <a:sym typeface="Arial" panose="020B0604020202020204" pitchFamily="34" charset="0"/>
              </a:rPr>
              <a:t>在众多的局域网协议中，以太网已经占据了统治地位，并且随着以太网技术自身的不断发展，它已经超出了局域网的范畴而进入到城域网甚至广域网的领域。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华文细黑" panose="02010600040101010101" pitchFamily="2" charset="-122"/>
                <a:sym typeface="Arial" panose="020B0604020202020204" pitchFamily="34" charset="0"/>
              </a:rPr>
              <a:t>以太网</a:t>
            </a:r>
            <a:r>
              <a:rPr lang="zh-CN" altLang="zh-CN" sz="2400" b="1">
                <a:ea typeface="华文细黑" panose="02010600040101010101" pitchFamily="2" charset="-122"/>
                <a:sym typeface="Arial" panose="020B0604020202020204" pitchFamily="34" charset="0"/>
              </a:rPr>
              <a:t>从速率到结构都已经有了全新变革。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5E9E08A-5499-4475-A1F9-3425915A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6" y="1338433"/>
            <a:ext cx="36079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a typeface="华文细黑" panose="02010600040101010101" pitchFamily="2" charset="-122"/>
              </a:rPr>
              <a:t>1</a:t>
            </a:r>
            <a:r>
              <a:rPr lang="zh-CN" altLang="en-US" sz="3600" b="1" dirty="0">
                <a:solidFill>
                  <a:srgbClr val="CC0000"/>
                </a:solidFill>
                <a:ea typeface="华文细黑" panose="02010600040101010101" pitchFamily="2" charset="-122"/>
              </a:rPr>
              <a:t>、以太网技术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84917CDF-C65E-4C44-B823-C83A5E389549}"/>
              </a:ext>
            </a:extLst>
          </p:cNvPr>
          <p:cNvGrpSpPr>
            <a:grpSpLocks/>
          </p:cNvGrpSpPr>
          <p:nvPr/>
        </p:nvGrpSpPr>
        <p:grpSpPr bwMode="auto">
          <a:xfrm>
            <a:off x="637956" y="2132856"/>
            <a:ext cx="8064500" cy="3733800"/>
            <a:chOff x="0" y="0"/>
            <a:chExt cx="4368" cy="2544"/>
          </a:xfrm>
        </p:grpSpPr>
        <p:sp>
          <p:nvSpPr>
            <p:cNvPr id="6149" name="AutoShape 5">
              <a:extLst>
                <a:ext uri="{FF2B5EF4-FFF2-40B4-BE49-F238E27FC236}">
                  <a16:creationId xmlns:a16="http://schemas.microsoft.com/office/drawing/2014/main" id="{B7EB3A97-FEAF-4EFC-9E7D-BE7C3B0B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13DED921-5E36-4A29-993F-CB57B637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C124D6DF-5820-450D-AF09-8E78279F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0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97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23F500-819A-403A-B32F-53B4BA505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以太网发展历程（技术回顾）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D17EEA-3A7C-4A6B-B06F-73D48D56B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6" y="1844824"/>
            <a:ext cx="8229600" cy="446449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</a:rPr>
              <a:t>网络大家庭中，以太网作为其中的一员工作在链路层；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向上提供链路数据传输服务，向下需要物理层作为传输数据流的基础；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在以太网链路层，可以进一步划分成如下子层：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LLC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在以太网物理层，可以进一步分成如下子层：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PMA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2980DE-CFBD-479C-B390-3BD51BB00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以太网发展历程</a:t>
            </a:r>
            <a:endParaRPr lang="zh-CN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E6ABB1-B7E1-40BD-B213-D0510B2A9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1973年，以太网之父Dr. Robert Metcalfe在Xerox发明了以太网；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1985年，IEEE正式推出标准以太网802.3 10Base-5的标准；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1988年，IEEE正式推出标准以太网802.3a 10Base-2的标准；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1990年，IEEE正式推出标准以太网802.3i 10Base-T的标准；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1993年，IEEE正式推出标准以太网802.3j 10Base-F的标准；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1995年，IEEE正式推出快速以太网802.3u 100Base-T的标准；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1998年，IEEE正式推出千兆以太网802.3z 1000Bas-X的标准；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1999年，IEEE正式推出千兆以太网802.3ab 1000Base-T的标准；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2002年，IEEE正式推出万兆以太网802.3ae标准，包含了 10GBase-R，10GBase-W和10GBase-X</a:t>
            </a:r>
            <a:r>
              <a:rPr lang="zh-CN" altLang="en-US" sz="1800">
                <a:solidFill>
                  <a:srgbClr val="000000"/>
                </a:solidFill>
              </a:rPr>
              <a:t>；</a:t>
            </a:r>
            <a:endParaRPr lang="zh-CN" altLang="zh-CN" sz="1800">
              <a:solidFill>
                <a:srgbClr val="000000"/>
              </a:solidFill>
            </a:endParaRP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 2004年，IEEE正式推出万兆以太网802.3ak 10GBase-CX4的标准；</a:t>
            </a:r>
          </a:p>
          <a:p>
            <a:pPr eaLnBrk="1" hangingPunct="1"/>
            <a:r>
              <a:rPr lang="zh-CN" altLang="zh-CN" sz="1800">
                <a:solidFill>
                  <a:srgbClr val="000000"/>
                </a:solidFill>
              </a:rPr>
              <a:t>2004年，IEEE正式推出以太接入网802.3ah EFM的标准；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6AB4A7-3A4A-4898-B305-F6DDCB9C1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以太网发展历程（续）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8527A86-984B-40DD-97F9-779589C3F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2005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年，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IEEE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正式推出以太网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802.3-2005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基本标准；</a:t>
            </a:r>
          </a:p>
          <a:p>
            <a:pPr eaLnBrk="1" hangingPunct="1"/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2006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年，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IEEE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正式推出万兆以太网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802.3an 10GBase-T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的标准，同年还推出了万兆以太网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802.3aq 10GBase-LRM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的标准；</a:t>
            </a:r>
          </a:p>
          <a:p>
            <a:pPr eaLnBrk="1" hangingPunct="1"/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2007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年，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IEEE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正式推出背板以太网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802.3ap 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标准；</a:t>
            </a:r>
          </a:p>
          <a:p>
            <a:pPr eaLnBrk="1" hangingPunct="1"/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2008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年，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IEEE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正式推出以太网</a:t>
            </a:r>
            <a:r>
              <a:rPr lang="en-US" altLang="zh-CN" sz="1800">
                <a:solidFill>
                  <a:srgbClr val="000000"/>
                </a:solidFill>
                <a:sym typeface="Arial" panose="020B0604020202020204" pitchFamily="34" charset="0"/>
              </a:rPr>
              <a:t>802.3-2008</a:t>
            </a:r>
            <a:r>
              <a:rPr lang="zh-CN" altLang="en-US" sz="1800">
                <a:solidFill>
                  <a:srgbClr val="000000"/>
                </a:solidFill>
                <a:sym typeface="Arial" panose="020B0604020202020204" pitchFamily="34" charset="0"/>
              </a:rPr>
              <a:t>基本标准。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67EE584-36B8-43DB-8788-CDA39BC68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标准以太网</a:t>
            </a:r>
            <a:endParaRPr lang="zh-CN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CBA14A-DC72-4492-A3F3-FDB14FC90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88" y="1916832"/>
            <a:ext cx="7851623" cy="4464496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标准以太网是最早的以太网技术标准，它包含如下成员：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10Base-5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10Base-2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10Base-T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</a:rPr>
              <a:t>10Base-F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2666</Words>
  <Application>Microsoft Office PowerPoint</Application>
  <PresentationFormat>全屏显示(4:3)</PresentationFormat>
  <Paragraphs>502</Paragraphs>
  <Slides>45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Monotype Sorts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Office 主题</vt:lpstr>
      <vt:lpstr>绘图</vt:lpstr>
      <vt:lpstr>PowerPoint 演示文稿</vt:lpstr>
      <vt:lpstr>内容回顾</vt:lpstr>
      <vt:lpstr>搭建简单的以太网</vt:lpstr>
      <vt:lpstr>PowerPoint 演示文稿</vt:lpstr>
      <vt:lpstr>PowerPoint 演示文稿</vt:lpstr>
      <vt:lpstr>以太网发展历程（技术回顾）</vt:lpstr>
      <vt:lpstr>以太网发展历程</vt:lpstr>
      <vt:lpstr>以太网发展历程（续）</vt:lpstr>
      <vt:lpstr>标准以太网</vt:lpstr>
      <vt:lpstr>标准以太网的实现模型</vt:lpstr>
      <vt:lpstr>802.3  帧</vt:lpstr>
      <vt:lpstr>MAC地址</vt:lpstr>
      <vt:lpstr>单播与广播</vt:lpstr>
      <vt:lpstr>以太网流量控制</vt:lpstr>
      <vt:lpstr>标准以太网的物理传输介质和连接器</vt:lpstr>
      <vt:lpstr>同轴电缆</vt:lpstr>
      <vt:lpstr>同轴电缆和计算机连接</vt:lpstr>
      <vt:lpstr>双绞线</vt:lpstr>
      <vt:lpstr>双绞线</vt:lpstr>
      <vt:lpstr>以太网集线器</vt:lpstr>
      <vt:lpstr>以太网交换机</vt:lpstr>
      <vt:lpstr>使用集线器对网络拓扑进行拓展</vt:lpstr>
      <vt:lpstr>用交换机扩展以太网拓扑</vt:lpstr>
      <vt:lpstr>光纤</vt:lpstr>
      <vt:lpstr>单模光纤与多模光纤</vt:lpstr>
      <vt:lpstr>光缆</vt:lpstr>
      <vt:lpstr>常用光纤连接器</vt:lpstr>
      <vt:lpstr>常用光纤连接器（续）</vt:lpstr>
      <vt:lpstr>MDI与MDI-X概念</vt:lpstr>
      <vt:lpstr>MDI与MDIX接口连线</vt:lpstr>
      <vt:lpstr>交叉于直连网线线序</vt:lpstr>
      <vt:lpstr>PowerPoint 演示文稿</vt:lpstr>
      <vt:lpstr>PowerPoint 演示文稿</vt:lpstr>
      <vt:lpstr>共享式以太网</vt:lpstr>
      <vt:lpstr>交换式以太网</vt:lpstr>
      <vt:lpstr>MAC地址表初始化</vt:lpstr>
      <vt:lpstr>MAC地址表学习过程（1）</vt:lpstr>
      <vt:lpstr>MAC地址表学习过程（2）</vt:lpstr>
      <vt:lpstr>单播帧的转发</vt:lpstr>
      <vt:lpstr>广播、组播和未知单播帧的转发</vt:lpstr>
      <vt:lpstr>数据帧的过滤</vt:lpstr>
      <vt:lpstr>广播域</vt:lpstr>
      <vt:lpstr>PowerPoint 演示文稿</vt:lpstr>
      <vt:lpstr>内容小结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党 媛</cp:lastModifiedBy>
  <cp:revision>736</cp:revision>
  <dcterms:modified xsi:type="dcterms:W3CDTF">2022-11-20T01:56:45Z</dcterms:modified>
</cp:coreProperties>
</file>