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540" r:id="rId3"/>
    <p:sldId id="614" r:id="rId4"/>
    <p:sldId id="280" r:id="rId5"/>
    <p:sldId id="282" r:id="rId6"/>
    <p:sldId id="283" r:id="rId7"/>
    <p:sldId id="284" r:id="rId8"/>
    <p:sldId id="285" r:id="rId9"/>
    <p:sldId id="286" r:id="rId10"/>
    <p:sldId id="615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312" r:id="rId19"/>
    <p:sldId id="296" r:id="rId20"/>
    <p:sldId id="297" r:id="rId21"/>
    <p:sldId id="298" r:id="rId22"/>
    <p:sldId id="299" r:id="rId23"/>
    <p:sldId id="301" r:id="rId24"/>
    <p:sldId id="307" r:id="rId25"/>
    <p:sldId id="308" r:id="rId26"/>
    <p:sldId id="309" r:id="rId27"/>
    <p:sldId id="311" r:id="rId28"/>
    <p:sldId id="306" r:id="rId29"/>
    <p:sldId id="616" r:id="rId30"/>
    <p:sldId id="613" r:id="rId31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2" autoAdjust="0"/>
    <p:restoredTop sz="95837" autoAdjust="0"/>
  </p:normalViewPr>
  <p:slideViewPr>
    <p:cSldViewPr>
      <p:cViewPr varScale="1">
        <p:scale>
          <a:sx n="95" d="100"/>
          <a:sy n="95" d="100"/>
        </p:scale>
        <p:origin x="78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2022/11/20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814B4B-8EDA-4831-8F5C-FBF278484A19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62ECD5-1B14-4880-BA8C-C759302FDA50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8920F2-F97A-435A-8C37-3A8FEBEE8690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EBFB98-347D-4A43-B6F3-4E13E8E7CB2B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8CC775-CC06-4E0F-BF1A-260C724496BD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8A34C4-2134-4698-8C1C-28E47DE06404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491DD3-BE73-4740-B53A-5CDF807E2BDD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B41DD6-ECAA-4301-AE9B-09B37B50EFF6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A6347F-E46C-4BAE-8DCB-3580134DE02E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587C03-57EC-4548-9BEC-4E7D42A3C24A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58E66C-93A5-4684-A431-1CD2E0E88469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530D7C-BA1B-44E9-B09B-A1208CA2C610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3EA1B4-6CB9-434E-A85A-C04BC36EE1D6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EA9A29-A41C-4B26-9048-E966B858FAE7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D169E9-52E6-4A60-8EC2-BA590A9B86F4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56E389-F34E-4364-81CB-31D1193F2EB2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777747-8EEC-4183-89F2-5ABB57C92E15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87431A-F8DB-4463-833D-BE80EE41A813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4B2F58-4BF5-47BC-AEE6-687CE2C4E17F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9BEDCA-1A4A-4450-BADE-70018205E4E5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2D4F1E-20C1-4B26-82B5-9979773480E0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58E66C-93A5-4684-A431-1CD2E0E88469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269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A44E78-B77F-4BC1-A45B-1893BFDCB93C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5AC710-55BD-4CB5-80EE-970B2679F155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00113" y="1196975"/>
            <a:ext cx="3595687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3595688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00113" y="3649663"/>
            <a:ext cx="3595687" cy="230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49663"/>
            <a:ext cx="3595688" cy="230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971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0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  <p:sldLayoutId id="2147483728" r:id="rId14"/>
  </p:sldLayoutIdLst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9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5.emf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6.png"/><Relationship Id="rId9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5.emf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5.e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7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5.emf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6.png"/><Relationship Id="rId9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979151" y="2277903"/>
            <a:ext cx="4752975" cy="738188"/>
          </a:xfrm>
          <a:prstGeom prst="rect">
            <a:avLst/>
          </a:prstGeom>
        </p:spPr>
        <p:txBody>
          <a:bodyPr wrap="none" fromWordArt="1"/>
          <a:lstStyle/>
          <a:p>
            <a:pPr algn="dist">
              <a:defRPr/>
            </a:pPr>
            <a:r>
              <a:rPr lang="zh-CN" altLang="en-US" sz="54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路由与交换技术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5856" y="384294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5   </a:t>
            </a:r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259632" y="2276872"/>
            <a:ext cx="5762625" cy="340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20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技术简介</a:t>
            </a:r>
          </a:p>
          <a:p>
            <a:pPr marL="457200" indent="-457200" eaLnBrk="1" hangingPunct="1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ea typeface="华文细黑" pitchFamily="2" charset="-122"/>
              </a:rPr>
              <a:t>VLAN</a:t>
            </a:r>
            <a:r>
              <a:rPr lang="zh-CN" altLang="en-US" sz="2800" b="1" dirty="0">
                <a:solidFill>
                  <a:srgbClr val="C00000"/>
                </a:solidFill>
                <a:ea typeface="华文细黑" pitchFamily="2" charset="-122"/>
              </a:rPr>
              <a:t>类型</a:t>
            </a:r>
          </a:p>
          <a:p>
            <a:pPr marL="457200" indent="-457200" eaLnBrk="1" hangingPunct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技术原理</a:t>
            </a:r>
          </a:p>
          <a:p>
            <a:pPr marL="457200" indent="-457200" eaLnBrk="1" hangingPunct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的基本配置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51992" y="1448072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02871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spect="1" noChangeArrowheads="1"/>
          </p:cNvSpPr>
          <p:nvPr/>
        </p:nvSpPr>
        <p:spPr bwMode="auto">
          <a:xfrm>
            <a:off x="7034361" y="3068340"/>
            <a:ext cx="1354138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531" name="Rectangle 3"/>
          <p:cNvSpPr>
            <a:spLocks noChangeAspect="1" noChangeArrowheads="1"/>
          </p:cNvSpPr>
          <p:nvPr/>
        </p:nvSpPr>
        <p:spPr bwMode="auto">
          <a:xfrm>
            <a:off x="539899" y="3068340"/>
            <a:ext cx="1354137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基于端口的VLAN</a:t>
            </a:r>
            <a:endParaRPr lang="en-US" altLang="zh-CN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476524" y="3787477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476524" y="5155902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6805761" y="37144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805761" y="515590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861074" y="4795540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005536" y="4506615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2052786" y="4795540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052786" y="4506615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2052786" y="4795540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052786" y="3787477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6805761" y="3714452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6805761" y="4795540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45" name="Group 17"/>
          <p:cNvGrpSpPr>
            <a:grpSpLocks noChangeAspect="1"/>
          </p:cNvGrpSpPr>
          <p:nvPr/>
        </p:nvGrpSpPr>
        <p:grpSpPr bwMode="auto">
          <a:xfrm>
            <a:off x="3637111" y="4133552"/>
            <a:ext cx="1511300" cy="1093788"/>
            <a:chOff x="470" y="447"/>
            <a:chExt cx="576" cy="417"/>
          </a:xfrm>
        </p:grpSpPr>
        <p:sp>
          <p:nvSpPr>
            <p:cNvPr id="22582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Freeform 19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Freeform 20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Freeform 21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Freeform 22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256 w 785"/>
                <a:gd name="T1" fmla="*/ 188 h 457"/>
                <a:gd name="T2" fmla="*/ 277 w 785"/>
                <a:gd name="T3" fmla="*/ 200 h 457"/>
                <a:gd name="T4" fmla="*/ 206 w 785"/>
                <a:gd name="T5" fmla="*/ 241 h 457"/>
                <a:gd name="T6" fmla="*/ 135 w 785"/>
                <a:gd name="T7" fmla="*/ 200 h 457"/>
                <a:gd name="T8" fmla="*/ 156 w 785"/>
                <a:gd name="T9" fmla="*/ 188 h 457"/>
                <a:gd name="T10" fmla="*/ 189 w 785"/>
                <a:gd name="T11" fmla="*/ 206 h 457"/>
                <a:gd name="T12" fmla="*/ 189 w 785"/>
                <a:gd name="T13" fmla="*/ 165 h 457"/>
                <a:gd name="T14" fmla="*/ 152 w 785"/>
                <a:gd name="T15" fmla="*/ 153 h 457"/>
                <a:gd name="T16" fmla="*/ 130 w 785"/>
                <a:gd name="T17" fmla="*/ 131 h 457"/>
                <a:gd name="T18" fmla="*/ 60 w 785"/>
                <a:gd name="T19" fmla="*/ 131 h 457"/>
                <a:gd name="T20" fmla="*/ 92 w 785"/>
                <a:gd name="T21" fmla="*/ 150 h 457"/>
                <a:gd name="T22" fmla="*/ 71 w 785"/>
                <a:gd name="T23" fmla="*/ 162 h 457"/>
                <a:gd name="T24" fmla="*/ 0 w 785"/>
                <a:gd name="T25" fmla="*/ 121 h 457"/>
                <a:gd name="T26" fmla="*/ 71 w 785"/>
                <a:gd name="T27" fmla="*/ 81 h 457"/>
                <a:gd name="T28" fmla="*/ 92 w 785"/>
                <a:gd name="T29" fmla="*/ 93 h 457"/>
                <a:gd name="T30" fmla="*/ 60 w 785"/>
                <a:gd name="T31" fmla="*/ 111 h 457"/>
                <a:gd name="T32" fmla="*/ 129 w 785"/>
                <a:gd name="T33" fmla="*/ 111 h 457"/>
                <a:gd name="T34" fmla="*/ 152 w 785"/>
                <a:gd name="T35" fmla="*/ 87 h 457"/>
                <a:gd name="T36" fmla="*/ 196 w 785"/>
                <a:gd name="T37" fmla="*/ 74 h 457"/>
                <a:gd name="T38" fmla="*/ 196 w 785"/>
                <a:gd name="T39" fmla="*/ 35 h 457"/>
                <a:gd name="T40" fmla="*/ 163 w 785"/>
                <a:gd name="T41" fmla="*/ 53 h 457"/>
                <a:gd name="T42" fmla="*/ 142 w 785"/>
                <a:gd name="T43" fmla="*/ 41 h 457"/>
                <a:gd name="T44" fmla="*/ 213 w 785"/>
                <a:gd name="T45" fmla="*/ 0 h 457"/>
                <a:gd name="T46" fmla="*/ 284 w 785"/>
                <a:gd name="T47" fmla="*/ 41 h 457"/>
                <a:gd name="T48" fmla="*/ 263 w 785"/>
                <a:gd name="T49" fmla="*/ 53 h 457"/>
                <a:gd name="T50" fmla="*/ 231 w 785"/>
                <a:gd name="T51" fmla="*/ 35 h 457"/>
                <a:gd name="T52" fmla="*/ 231 w 785"/>
                <a:gd name="T53" fmla="*/ 75 h 457"/>
                <a:gd name="T54" fmla="*/ 266 w 785"/>
                <a:gd name="T55" fmla="*/ 87 h 457"/>
                <a:gd name="T56" fmla="*/ 287 w 785"/>
                <a:gd name="T57" fmla="*/ 108 h 457"/>
                <a:gd name="T58" fmla="*/ 356 w 785"/>
                <a:gd name="T59" fmla="*/ 108 h 457"/>
                <a:gd name="T60" fmla="*/ 324 w 785"/>
                <a:gd name="T61" fmla="*/ 89 h 457"/>
                <a:gd name="T62" fmla="*/ 344 w 785"/>
                <a:gd name="T63" fmla="*/ 76 h 457"/>
                <a:gd name="T64" fmla="*/ 416 w 785"/>
                <a:gd name="T65" fmla="*/ 118 h 457"/>
                <a:gd name="T66" fmla="*/ 345 w 785"/>
                <a:gd name="T67" fmla="*/ 159 h 457"/>
                <a:gd name="T68" fmla="*/ 324 w 785"/>
                <a:gd name="T69" fmla="*/ 147 h 457"/>
                <a:gd name="T70" fmla="*/ 356 w 785"/>
                <a:gd name="T71" fmla="*/ 128 h 457"/>
                <a:gd name="T72" fmla="*/ 289 w 785"/>
                <a:gd name="T73" fmla="*/ 128 h 457"/>
                <a:gd name="T74" fmla="*/ 266 w 785"/>
                <a:gd name="T75" fmla="*/ 153 h 457"/>
                <a:gd name="T76" fmla="*/ 224 w 785"/>
                <a:gd name="T77" fmla="*/ 166 h 457"/>
                <a:gd name="T78" fmla="*/ 224 w 785"/>
                <a:gd name="T79" fmla="*/ 206 h 457"/>
                <a:gd name="T80" fmla="*/ 256 w 785"/>
                <a:gd name="T81" fmla="*/ 188 h 457"/>
                <a:gd name="T82" fmla="*/ 256 w 785"/>
                <a:gd name="T83" fmla="*/ 188 h 457"/>
                <a:gd name="T84" fmla="*/ 256 w 785"/>
                <a:gd name="T85" fmla="*/ 188 h 457"/>
                <a:gd name="T86" fmla="*/ 179 w 785"/>
                <a:gd name="T87" fmla="*/ 137 h 457"/>
                <a:gd name="T88" fmla="*/ 238 w 785"/>
                <a:gd name="T89" fmla="*/ 137 h 457"/>
                <a:gd name="T90" fmla="*/ 238 w 785"/>
                <a:gd name="T91" fmla="*/ 103 h 457"/>
                <a:gd name="T92" fmla="*/ 179 w 785"/>
                <a:gd name="T93" fmla="*/ 103 h 457"/>
                <a:gd name="T94" fmla="*/ 179 w 785"/>
                <a:gd name="T95" fmla="*/ 137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Freeform 23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256 w 785"/>
                <a:gd name="T1" fmla="*/ 188 h 456"/>
                <a:gd name="T2" fmla="*/ 277 w 785"/>
                <a:gd name="T3" fmla="*/ 200 h 456"/>
                <a:gd name="T4" fmla="*/ 206 w 785"/>
                <a:gd name="T5" fmla="*/ 241 h 456"/>
                <a:gd name="T6" fmla="*/ 135 w 785"/>
                <a:gd name="T7" fmla="*/ 200 h 456"/>
                <a:gd name="T8" fmla="*/ 156 w 785"/>
                <a:gd name="T9" fmla="*/ 188 h 456"/>
                <a:gd name="T10" fmla="*/ 189 w 785"/>
                <a:gd name="T11" fmla="*/ 207 h 456"/>
                <a:gd name="T12" fmla="*/ 189 w 785"/>
                <a:gd name="T13" fmla="*/ 165 h 456"/>
                <a:gd name="T14" fmla="*/ 152 w 785"/>
                <a:gd name="T15" fmla="*/ 153 h 456"/>
                <a:gd name="T16" fmla="*/ 130 w 785"/>
                <a:gd name="T17" fmla="*/ 132 h 456"/>
                <a:gd name="T18" fmla="*/ 60 w 785"/>
                <a:gd name="T19" fmla="*/ 132 h 456"/>
                <a:gd name="T20" fmla="*/ 92 w 785"/>
                <a:gd name="T21" fmla="*/ 150 h 456"/>
                <a:gd name="T22" fmla="*/ 71 w 785"/>
                <a:gd name="T23" fmla="*/ 163 h 456"/>
                <a:gd name="T24" fmla="*/ 0 w 785"/>
                <a:gd name="T25" fmla="*/ 122 h 456"/>
                <a:gd name="T26" fmla="*/ 71 w 785"/>
                <a:gd name="T27" fmla="*/ 80 h 456"/>
                <a:gd name="T28" fmla="*/ 92 w 785"/>
                <a:gd name="T29" fmla="*/ 92 h 456"/>
                <a:gd name="T30" fmla="*/ 60 w 785"/>
                <a:gd name="T31" fmla="*/ 112 h 456"/>
                <a:gd name="T32" fmla="*/ 129 w 785"/>
                <a:gd name="T33" fmla="*/ 112 h 456"/>
                <a:gd name="T34" fmla="*/ 152 w 785"/>
                <a:gd name="T35" fmla="*/ 87 h 456"/>
                <a:gd name="T36" fmla="*/ 196 w 785"/>
                <a:gd name="T37" fmla="*/ 74 h 456"/>
                <a:gd name="T38" fmla="*/ 196 w 785"/>
                <a:gd name="T39" fmla="*/ 34 h 456"/>
                <a:gd name="T40" fmla="*/ 163 w 785"/>
                <a:gd name="T41" fmla="*/ 53 h 456"/>
                <a:gd name="T42" fmla="*/ 142 w 785"/>
                <a:gd name="T43" fmla="*/ 41 h 456"/>
                <a:gd name="T44" fmla="*/ 213 w 785"/>
                <a:gd name="T45" fmla="*/ 0 h 456"/>
                <a:gd name="T46" fmla="*/ 284 w 785"/>
                <a:gd name="T47" fmla="*/ 41 h 456"/>
                <a:gd name="T48" fmla="*/ 263 w 785"/>
                <a:gd name="T49" fmla="*/ 53 h 456"/>
                <a:gd name="T50" fmla="*/ 231 w 785"/>
                <a:gd name="T51" fmla="*/ 34 h 456"/>
                <a:gd name="T52" fmla="*/ 231 w 785"/>
                <a:gd name="T53" fmla="*/ 75 h 456"/>
                <a:gd name="T54" fmla="*/ 266 w 785"/>
                <a:gd name="T55" fmla="*/ 87 h 456"/>
                <a:gd name="T56" fmla="*/ 287 w 785"/>
                <a:gd name="T57" fmla="*/ 108 h 456"/>
                <a:gd name="T58" fmla="*/ 356 w 785"/>
                <a:gd name="T59" fmla="*/ 108 h 456"/>
                <a:gd name="T60" fmla="*/ 324 w 785"/>
                <a:gd name="T61" fmla="*/ 89 h 456"/>
                <a:gd name="T62" fmla="*/ 344 w 785"/>
                <a:gd name="T63" fmla="*/ 77 h 456"/>
                <a:gd name="T64" fmla="*/ 416 w 785"/>
                <a:gd name="T65" fmla="*/ 118 h 456"/>
                <a:gd name="T66" fmla="*/ 345 w 785"/>
                <a:gd name="T67" fmla="*/ 159 h 456"/>
                <a:gd name="T68" fmla="*/ 324 w 785"/>
                <a:gd name="T69" fmla="*/ 146 h 456"/>
                <a:gd name="T70" fmla="*/ 356 w 785"/>
                <a:gd name="T71" fmla="*/ 128 h 456"/>
                <a:gd name="T72" fmla="*/ 289 w 785"/>
                <a:gd name="T73" fmla="*/ 128 h 456"/>
                <a:gd name="T74" fmla="*/ 266 w 785"/>
                <a:gd name="T75" fmla="*/ 153 h 456"/>
                <a:gd name="T76" fmla="*/ 224 w 785"/>
                <a:gd name="T77" fmla="*/ 166 h 456"/>
                <a:gd name="T78" fmla="*/ 224 w 785"/>
                <a:gd name="T79" fmla="*/ 207 h 456"/>
                <a:gd name="T80" fmla="*/ 256 w 785"/>
                <a:gd name="T81" fmla="*/ 188 h 456"/>
                <a:gd name="T82" fmla="*/ 256 w 785"/>
                <a:gd name="T83" fmla="*/ 188 h 456"/>
                <a:gd name="T84" fmla="*/ 256 w 785"/>
                <a:gd name="T85" fmla="*/ 188 h 456"/>
                <a:gd name="T86" fmla="*/ 179 w 785"/>
                <a:gd name="T87" fmla="*/ 137 h 456"/>
                <a:gd name="T88" fmla="*/ 238 w 785"/>
                <a:gd name="T89" fmla="*/ 137 h 456"/>
                <a:gd name="T90" fmla="*/ 238 w 785"/>
                <a:gd name="T91" fmla="*/ 103 h 456"/>
                <a:gd name="T92" fmla="*/ 179 w 785"/>
                <a:gd name="T93" fmla="*/ 103 h 456"/>
                <a:gd name="T94" fmla="*/ 179 w 785"/>
                <a:gd name="T95" fmla="*/ 137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Freeform 24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4 w 56"/>
                <a:gd name="T1" fmla="*/ 3 h 92"/>
                <a:gd name="T2" fmla="*/ 25 w 56"/>
                <a:gd name="T3" fmla="*/ 11 h 92"/>
                <a:gd name="T4" fmla="*/ 29 w 56"/>
                <a:gd name="T5" fmla="*/ 23 h 92"/>
                <a:gd name="T6" fmla="*/ 21 w 56"/>
                <a:gd name="T7" fmla="*/ 19 h 92"/>
                <a:gd name="T8" fmla="*/ 14 w 56"/>
                <a:gd name="T9" fmla="*/ 9 h 92"/>
                <a:gd name="T10" fmla="*/ 11 w 56"/>
                <a:gd name="T11" fmla="*/ 8 h 92"/>
                <a:gd name="T12" fmla="*/ 9 w 56"/>
                <a:gd name="T13" fmla="*/ 10 h 92"/>
                <a:gd name="T14" fmla="*/ 11 w 56"/>
                <a:gd name="T15" fmla="*/ 15 h 92"/>
                <a:gd name="T16" fmla="*/ 19 w 56"/>
                <a:gd name="T17" fmla="*/ 22 h 92"/>
                <a:gd name="T18" fmla="*/ 26 w 56"/>
                <a:gd name="T19" fmla="*/ 29 h 92"/>
                <a:gd name="T20" fmla="*/ 30 w 56"/>
                <a:gd name="T21" fmla="*/ 40 h 92"/>
                <a:gd name="T22" fmla="*/ 26 w 56"/>
                <a:gd name="T23" fmla="*/ 47 h 92"/>
                <a:gd name="T24" fmla="*/ 15 w 56"/>
                <a:gd name="T25" fmla="*/ 44 h 92"/>
                <a:gd name="T26" fmla="*/ 5 w 56"/>
                <a:gd name="T27" fmla="*/ 35 h 92"/>
                <a:gd name="T28" fmla="*/ 0 w 56"/>
                <a:gd name="T29" fmla="*/ 22 h 92"/>
                <a:gd name="T30" fmla="*/ 8 w 56"/>
                <a:gd name="T31" fmla="*/ 26 h 92"/>
                <a:gd name="T32" fmla="*/ 10 w 56"/>
                <a:gd name="T33" fmla="*/ 33 h 92"/>
                <a:gd name="T34" fmla="*/ 16 w 56"/>
                <a:gd name="T35" fmla="*/ 38 h 92"/>
                <a:gd name="T36" fmla="*/ 20 w 56"/>
                <a:gd name="T37" fmla="*/ 39 h 92"/>
                <a:gd name="T38" fmla="*/ 23 w 56"/>
                <a:gd name="T39" fmla="*/ 37 h 92"/>
                <a:gd name="T40" fmla="*/ 17 w 56"/>
                <a:gd name="T41" fmla="*/ 29 h 92"/>
                <a:gd name="T42" fmla="*/ 7 w 56"/>
                <a:gd name="T43" fmla="*/ 19 h 92"/>
                <a:gd name="T44" fmla="*/ 1 w 56"/>
                <a:gd name="T45" fmla="*/ 7 h 92"/>
                <a:gd name="T46" fmla="*/ 5 w 56"/>
                <a:gd name="T47" fmla="*/ 1 h 92"/>
                <a:gd name="T48" fmla="*/ 14 w 56"/>
                <a:gd name="T49" fmla="*/ 3 h 92"/>
                <a:gd name="T50" fmla="*/ 14 w 56"/>
                <a:gd name="T51" fmla="*/ 3 h 92"/>
                <a:gd name="T52" fmla="*/ 14 w 56"/>
                <a:gd name="T53" fmla="*/ 3 h 92"/>
                <a:gd name="T54" fmla="*/ 14 w 56"/>
                <a:gd name="T55" fmla="*/ 3 h 92"/>
                <a:gd name="T56" fmla="*/ 14 w 56"/>
                <a:gd name="T57" fmla="*/ 3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Freeform 25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Freeform 26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Freeform 27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Freeform 28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8 w 62"/>
                <a:gd name="T1" fmla="*/ 4 h 92"/>
                <a:gd name="T2" fmla="*/ 28 w 62"/>
                <a:gd name="T3" fmla="*/ 13 h 92"/>
                <a:gd name="T4" fmla="*/ 33 w 62"/>
                <a:gd name="T5" fmla="*/ 26 h 92"/>
                <a:gd name="T6" fmla="*/ 26 w 62"/>
                <a:gd name="T7" fmla="*/ 22 h 92"/>
                <a:gd name="T8" fmla="*/ 23 w 62"/>
                <a:gd name="T9" fmla="*/ 16 h 92"/>
                <a:gd name="T10" fmla="*/ 18 w 62"/>
                <a:gd name="T11" fmla="*/ 11 h 92"/>
                <a:gd name="T12" fmla="*/ 10 w 62"/>
                <a:gd name="T13" fmla="*/ 11 h 92"/>
                <a:gd name="T14" fmla="*/ 8 w 62"/>
                <a:gd name="T15" fmla="*/ 19 h 92"/>
                <a:gd name="T16" fmla="*/ 10 w 62"/>
                <a:gd name="T17" fmla="*/ 29 h 92"/>
                <a:gd name="T18" fmla="*/ 18 w 62"/>
                <a:gd name="T19" fmla="*/ 38 h 92"/>
                <a:gd name="T20" fmla="*/ 23 w 62"/>
                <a:gd name="T21" fmla="*/ 39 h 92"/>
                <a:gd name="T22" fmla="*/ 26 w 62"/>
                <a:gd name="T23" fmla="*/ 33 h 92"/>
                <a:gd name="T24" fmla="*/ 33 w 62"/>
                <a:gd name="T25" fmla="*/ 38 h 92"/>
                <a:gd name="T26" fmla="*/ 28 w 62"/>
                <a:gd name="T27" fmla="*/ 47 h 92"/>
                <a:gd name="T28" fmla="*/ 18 w 62"/>
                <a:gd name="T29" fmla="*/ 45 h 92"/>
                <a:gd name="T30" fmla="*/ 5 w 62"/>
                <a:gd name="T31" fmla="*/ 32 h 92"/>
                <a:gd name="T32" fmla="*/ 0 w 62"/>
                <a:gd name="T33" fmla="*/ 15 h 92"/>
                <a:gd name="T34" fmla="*/ 5 w 62"/>
                <a:gd name="T35" fmla="*/ 2 h 92"/>
                <a:gd name="T36" fmla="*/ 18 w 62"/>
                <a:gd name="T37" fmla="*/ 4 h 92"/>
                <a:gd name="T38" fmla="*/ 18 w 62"/>
                <a:gd name="T39" fmla="*/ 4 h 92"/>
                <a:gd name="T40" fmla="*/ 18 w 62"/>
                <a:gd name="T41" fmla="*/ 4 h 92"/>
                <a:gd name="T42" fmla="*/ 18 w 62"/>
                <a:gd name="T43" fmla="*/ 4 h 92"/>
                <a:gd name="T44" fmla="*/ 18 w 62"/>
                <a:gd name="T45" fmla="*/ 4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Freeform 29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2546" name="Picture 3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61" y="3282652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3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61" y="465107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8" name="Picture 32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999" y="3282652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3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586" y="465107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0" name="Text Box 34"/>
          <p:cNvSpPr txBox="1">
            <a:spLocks noChangeArrowheads="1"/>
          </p:cNvSpPr>
          <p:nvPr/>
        </p:nvSpPr>
        <p:spPr bwMode="auto">
          <a:xfrm>
            <a:off x="2987824" y="421927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E1/0/1</a:t>
            </a:r>
          </a:p>
        </p:txBody>
      </p:sp>
      <p:sp>
        <p:nvSpPr>
          <p:cNvPr id="22551" name="Text Box 35"/>
          <p:cNvSpPr txBox="1">
            <a:spLocks noChangeArrowheads="1"/>
          </p:cNvSpPr>
          <p:nvPr/>
        </p:nvSpPr>
        <p:spPr bwMode="auto">
          <a:xfrm>
            <a:off x="2987824" y="474632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E1/0/2</a:t>
            </a:r>
          </a:p>
        </p:txBody>
      </p:sp>
      <p:sp>
        <p:nvSpPr>
          <p:cNvPr id="22552" name="Text Box 36"/>
          <p:cNvSpPr txBox="1">
            <a:spLocks noChangeArrowheads="1"/>
          </p:cNvSpPr>
          <p:nvPr/>
        </p:nvSpPr>
        <p:spPr bwMode="auto">
          <a:xfrm>
            <a:off x="5005536" y="421927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E1/0/3</a:t>
            </a:r>
          </a:p>
        </p:txBody>
      </p:sp>
      <p:sp>
        <p:nvSpPr>
          <p:cNvPr id="22553" name="Text Box 37"/>
          <p:cNvSpPr txBox="1">
            <a:spLocks noChangeArrowheads="1"/>
          </p:cNvSpPr>
          <p:nvPr/>
        </p:nvSpPr>
        <p:spPr bwMode="auto">
          <a:xfrm>
            <a:off x="5005536" y="474632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E1/0/4</a:t>
            </a:r>
          </a:p>
        </p:txBody>
      </p:sp>
      <p:sp>
        <p:nvSpPr>
          <p:cNvPr id="22554" name="Text Box 38"/>
          <p:cNvSpPr txBox="1">
            <a:spLocks noChangeArrowheads="1"/>
          </p:cNvSpPr>
          <p:nvPr/>
        </p:nvSpPr>
        <p:spPr bwMode="auto">
          <a:xfrm>
            <a:off x="973286" y="393194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22555" name="Text Box 39"/>
          <p:cNvSpPr txBox="1">
            <a:spLocks noChangeArrowheads="1"/>
          </p:cNvSpPr>
          <p:nvPr/>
        </p:nvSpPr>
        <p:spPr bwMode="auto">
          <a:xfrm>
            <a:off x="973286" y="530036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22556" name="Text Box 40"/>
          <p:cNvSpPr txBox="1">
            <a:spLocks noChangeArrowheads="1"/>
          </p:cNvSpPr>
          <p:nvPr/>
        </p:nvSpPr>
        <p:spPr bwMode="auto">
          <a:xfrm>
            <a:off x="7382024" y="393194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22557" name="Text Box 41"/>
          <p:cNvSpPr txBox="1">
            <a:spLocks noChangeArrowheads="1"/>
          </p:cNvSpPr>
          <p:nvPr/>
        </p:nvSpPr>
        <p:spPr bwMode="auto">
          <a:xfrm>
            <a:off x="7380436" y="530036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graphicFrame>
        <p:nvGraphicFramePr>
          <p:cNvPr id="10141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34418"/>
              </p:ext>
            </p:extLst>
          </p:nvPr>
        </p:nvGraphicFramePr>
        <p:xfrm>
          <a:off x="2987824" y="1988840"/>
          <a:ext cx="2879725" cy="201153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Table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ID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Port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E1/0/1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E1/0/2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E1/0/3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E1/0/4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0" name="Text Box 64"/>
          <p:cNvSpPr txBox="1">
            <a:spLocks noChangeAspect="1" noChangeArrowheads="1"/>
          </p:cNvSpPr>
          <p:nvPr/>
        </p:nvSpPr>
        <p:spPr bwMode="auto">
          <a:xfrm>
            <a:off x="539899" y="5684540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10</a:t>
            </a:r>
          </a:p>
        </p:txBody>
      </p:sp>
      <p:sp>
        <p:nvSpPr>
          <p:cNvPr id="22581" name="Text Box 65"/>
          <p:cNvSpPr txBox="1">
            <a:spLocks noChangeAspect="1" noChangeArrowheads="1"/>
          </p:cNvSpPr>
          <p:nvPr/>
        </p:nvSpPr>
        <p:spPr bwMode="auto">
          <a:xfrm>
            <a:off x="7093099" y="5684540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20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spect="1" noChangeArrowheads="1"/>
          </p:cNvSpPr>
          <p:nvPr/>
        </p:nvSpPr>
        <p:spPr bwMode="auto">
          <a:xfrm>
            <a:off x="7105650" y="2989858"/>
            <a:ext cx="1354138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ChangeAspect="1" noChangeArrowheads="1"/>
          </p:cNvSpPr>
          <p:nvPr/>
        </p:nvSpPr>
        <p:spPr bwMode="auto">
          <a:xfrm>
            <a:off x="611188" y="2989858"/>
            <a:ext cx="1354137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基于</a:t>
            </a:r>
            <a:r>
              <a:rPr lang="zh-CN" altLang="en-US"/>
              <a:t>协议</a:t>
            </a:r>
            <a:r>
              <a:rPr lang="en-US" altLang="en-US"/>
              <a:t>的VLAN</a:t>
            </a:r>
            <a:endParaRPr lang="en-US" altLang="zh-CN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547813" y="370899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547813" y="507742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6877050" y="363597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877050" y="507742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932363" y="4717058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076825" y="4428133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124075" y="4717058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2124075" y="4428133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2124075" y="471705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124075" y="3708995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6877050" y="363597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877050" y="471705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593" name="Group 17"/>
          <p:cNvGrpSpPr>
            <a:grpSpLocks noChangeAspect="1"/>
          </p:cNvGrpSpPr>
          <p:nvPr/>
        </p:nvGrpSpPr>
        <p:grpSpPr bwMode="auto">
          <a:xfrm>
            <a:off x="3708400" y="4055070"/>
            <a:ext cx="1511300" cy="1093788"/>
            <a:chOff x="470" y="447"/>
            <a:chExt cx="576" cy="417"/>
          </a:xfrm>
        </p:grpSpPr>
        <p:sp>
          <p:nvSpPr>
            <p:cNvPr id="24624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Freeform 19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6" name="Freeform 20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Freeform 21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8" name="Freeform 22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256 w 785"/>
                <a:gd name="T1" fmla="*/ 188 h 457"/>
                <a:gd name="T2" fmla="*/ 277 w 785"/>
                <a:gd name="T3" fmla="*/ 200 h 457"/>
                <a:gd name="T4" fmla="*/ 206 w 785"/>
                <a:gd name="T5" fmla="*/ 241 h 457"/>
                <a:gd name="T6" fmla="*/ 135 w 785"/>
                <a:gd name="T7" fmla="*/ 200 h 457"/>
                <a:gd name="T8" fmla="*/ 156 w 785"/>
                <a:gd name="T9" fmla="*/ 188 h 457"/>
                <a:gd name="T10" fmla="*/ 189 w 785"/>
                <a:gd name="T11" fmla="*/ 206 h 457"/>
                <a:gd name="T12" fmla="*/ 189 w 785"/>
                <a:gd name="T13" fmla="*/ 165 h 457"/>
                <a:gd name="T14" fmla="*/ 152 w 785"/>
                <a:gd name="T15" fmla="*/ 153 h 457"/>
                <a:gd name="T16" fmla="*/ 130 w 785"/>
                <a:gd name="T17" fmla="*/ 131 h 457"/>
                <a:gd name="T18" fmla="*/ 60 w 785"/>
                <a:gd name="T19" fmla="*/ 131 h 457"/>
                <a:gd name="T20" fmla="*/ 92 w 785"/>
                <a:gd name="T21" fmla="*/ 150 h 457"/>
                <a:gd name="T22" fmla="*/ 71 w 785"/>
                <a:gd name="T23" fmla="*/ 162 h 457"/>
                <a:gd name="T24" fmla="*/ 0 w 785"/>
                <a:gd name="T25" fmla="*/ 121 h 457"/>
                <a:gd name="T26" fmla="*/ 71 w 785"/>
                <a:gd name="T27" fmla="*/ 81 h 457"/>
                <a:gd name="T28" fmla="*/ 92 w 785"/>
                <a:gd name="T29" fmla="*/ 93 h 457"/>
                <a:gd name="T30" fmla="*/ 60 w 785"/>
                <a:gd name="T31" fmla="*/ 111 h 457"/>
                <a:gd name="T32" fmla="*/ 129 w 785"/>
                <a:gd name="T33" fmla="*/ 111 h 457"/>
                <a:gd name="T34" fmla="*/ 152 w 785"/>
                <a:gd name="T35" fmla="*/ 87 h 457"/>
                <a:gd name="T36" fmla="*/ 196 w 785"/>
                <a:gd name="T37" fmla="*/ 74 h 457"/>
                <a:gd name="T38" fmla="*/ 196 w 785"/>
                <a:gd name="T39" fmla="*/ 35 h 457"/>
                <a:gd name="T40" fmla="*/ 163 w 785"/>
                <a:gd name="T41" fmla="*/ 53 h 457"/>
                <a:gd name="T42" fmla="*/ 142 w 785"/>
                <a:gd name="T43" fmla="*/ 41 h 457"/>
                <a:gd name="T44" fmla="*/ 213 w 785"/>
                <a:gd name="T45" fmla="*/ 0 h 457"/>
                <a:gd name="T46" fmla="*/ 284 w 785"/>
                <a:gd name="T47" fmla="*/ 41 h 457"/>
                <a:gd name="T48" fmla="*/ 263 w 785"/>
                <a:gd name="T49" fmla="*/ 53 h 457"/>
                <a:gd name="T50" fmla="*/ 231 w 785"/>
                <a:gd name="T51" fmla="*/ 35 h 457"/>
                <a:gd name="T52" fmla="*/ 231 w 785"/>
                <a:gd name="T53" fmla="*/ 75 h 457"/>
                <a:gd name="T54" fmla="*/ 266 w 785"/>
                <a:gd name="T55" fmla="*/ 87 h 457"/>
                <a:gd name="T56" fmla="*/ 287 w 785"/>
                <a:gd name="T57" fmla="*/ 108 h 457"/>
                <a:gd name="T58" fmla="*/ 356 w 785"/>
                <a:gd name="T59" fmla="*/ 108 h 457"/>
                <a:gd name="T60" fmla="*/ 324 w 785"/>
                <a:gd name="T61" fmla="*/ 89 h 457"/>
                <a:gd name="T62" fmla="*/ 344 w 785"/>
                <a:gd name="T63" fmla="*/ 76 h 457"/>
                <a:gd name="T64" fmla="*/ 416 w 785"/>
                <a:gd name="T65" fmla="*/ 118 h 457"/>
                <a:gd name="T66" fmla="*/ 345 w 785"/>
                <a:gd name="T67" fmla="*/ 159 h 457"/>
                <a:gd name="T68" fmla="*/ 324 w 785"/>
                <a:gd name="T69" fmla="*/ 147 h 457"/>
                <a:gd name="T70" fmla="*/ 356 w 785"/>
                <a:gd name="T71" fmla="*/ 128 h 457"/>
                <a:gd name="T72" fmla="*/ 289 w 785"/>
                <a:gd name="T73" fmla="*/ 128 h 457"/>
                <a:gd name="T74" fmla="*/ 266 w 785"/>
                <a:gd name="T75" fmla="*/ 153 h 457"/>
                <a:gd name="T76" fmla="*/ 224 w 785"/>
                <a:gd name="T77" fmla="*/ 166 h 457"/>
                <a:gd name="T78" fmla="*/ 224 w 785"/>
                <a:gd name="T79" fmla="*/ 206 h 457"/>
                <a:gd name="T80" fmla="*/ 256 w 785"/>
                <a:gd name="T81" fmla="*/ 188 h 457"/>
                <a:gd name="T82" fmla="*/ 256 w 785"/>
                <a:gd name="T83" fmla="*/ 188 h 457"/>
                <a:gd name="T84" fmla="*/ 256 w 785"/>
                <a:gd name="T85" fmla="*/ 188 h 457"/>
                <a:gd name="T86" fmla="*/ 179 w 785"/>
                <a:gd name="T87" fmla="*/ 137 h 457"/>
                <a:gd name="T88" fmla="*/ 238 w 785"/>
                <a:gd name="T89" fmla="*/ 137 h 457"/>
                <a:gd name="T90" fmla="*/ 238 w 785"/>
                <a:gd name="T91" fmla="*/ 103 h 457"/>
                <a:gd name="T92" fmla="*/ 179 w 785"/>
                <a:gd name="T93" fmla="*/ 103 h 457"/>
                <a:gd name="T94" fmla="*/ 179 w 785"/>
                <a:gd name="T95" fmla="*/ 137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9" name="Freeform 23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256 w 785"/>
                <a:gd name="T1" fmla="*/ 188 h 456"/>
                <a:gd name="T2" fmla="*/ 277 w 785"/>
                <a:gd name="T3" fmla="*/ 200 h 456"/>
                <a:gd name="T4" fmla="*/ 206 w 785"/>
                <a:gd name="T5" fmla="*/ 241 h 456"/>
                <a:gd name="T6" fmla="*/ 135 w 785"/>
                <a:gd name="T7" fmla="*/ 200 h 456"/>
                <a:gd name="T8" fmla="*/ 156 w 785"/>
                <a:gd name="T9" fmla="*/ 188 h 456"/>
                <a:gd name="T10" fmla="*/ 189 w 785"/>
                <a:gd name="T11" fmla="*/ 207 h 456"/>
                <a:gd name="T12" fmla="*/ 189 w 785"/>
                <a:gd name="T13" fmla="*/ 165 h 456"/>
                <a:gd name="T14" fmla="*/ 152 w 785"/>
                <a:gd name="T15" fmla="*/ 153 h 456"/>
                <a:gd name="T16" fmla="*/ 130 w 785"/>
                <a:gd name="T17" fmla="*/ 132 h 456"/>
                <a:gd name="T18" fmla="*/ 60 w 785"/>
                <a:gd name="T19" fmla="*/ 132 h 456"/>
                <a:gd name="T20" fmla="*/ 92 w 785"/>
                <a:gd name="T21" fmla="*/ 150 h 456"/>
                <a:gd name="T22" fmla="*/ 71 w 785"/>
                <a:gd name="T23" fmla="*/ 163 h 456"/>
                <a:gd name="T24" fmla="*/ 0 w 785"/>
                <a:gd name="T25" fmla="*/ 122 h 456"/>
                <a:gd name="T26" fmla="*/ 71 w 785"/>
                <a:gd name="T27" fmla="*/ 80 h 456"/>
                <a:gd name="T28" fmla="*/ 92 w 785"/>
                <a:gd name="T29" fmla="*/ 92 h 456"/>
                <a:gd name="T30" fmla="*/ 60 w 785"/>
                <a:gd name="T31" fmla="*/ 112 h 456"/>
                <a:gd name="T32" fmla="*/ 129 w 785"/>
                <a:gd name="T33" fmla="*/ 112 h 456"/>
                <a:gd name="T34" fmla="*/ 152 w 785"/>
                <a:gd name="T35" fmla="*/ 87 h 456"/>
                <a:gd name="T36" fmla="*/ 196 w 785"/>
                <a:gd name="T37" fmla="*/ 74 h 456"/>
                <a:gd name="T38" fmla="*/ 196 w 785"/>
                <a:gd name="T39" fmla="*/ 34 h 456"/>
                <a:gd name="T40" fmla="*/ 163 w 785"/>
                <a:gd name="T41" fmla="*/ 53 h 456"/>
                <a:gd name="T42" fmla="*/ 142 w 785"/>
                <a:gd name="T43" fmla="*/ 41 h 456"/>
                <a:gd name="T44" fmla="*/ 213 w 785"/>
                <a:gd name="T45" fmla="*/ 0 h 456"/>
                <a:gd name="T46" fmla="*/ 284 w 785"/>
                <a:gd name="T47" fmla="*/ 41 h 456"/>
                <a:gd name="T48" fmla="*/ 263 w 785"/>
                <a:gd name="T49" fmla="*/ 53 h 456"/>
                <a:gd name="T50" fmla="*/ 231 w 785"/>
                <a:gd name="T51" fmla="*/ 34 h 456"/>
                <a:gd name="T52" fmla="*/ 231 w 785"/>
                <a:gd name="T53" fmla="*/ 75 h 456"/>
                <a:gd name="T54" fmla="*/ 266 w 785"/>
                <a:gd name="T55" fmla="*/ 87 h 456"/>
                <a:gd name="T56" fmla="*/ 287 w 785"/>
                <a:gd name="T57" fmla="*/ 108 h 456"/>
                <a:gd name="T58" fmla="*/ 356 w 785"/>
                <a:gd name="T59" fmla="*/ 108 h 456"/>
                <a:gd name="T60" fmla="*/ 324 w 785"/>
                <a:gd name="T61" fmla="*/ 89 h 456"/>
                <a:gd name="T62" fmla="*/ 344 w 785"/>
                <a:gd name="T63" fmla="*/ 77 h 456"/>
                <a:gd name="T64" fmla="*/ 416 w 785"/>
                <a:gd name="T65" fmla="*/ 118 h 456"/>
                <a:gd name="T66" fmla="*/ 345 w 785"/>
                <a:gd name="T67" fmla="*/ 159 h 456"/>
                <a:gd name="T68" fmla="*/ 324 w 785"/>
                <a:gd name="T69" fmla="*/ 146 h 456"/>
                <a:gd name="T70" fmla="*/ 356 w 785"/>
                <a:gd name="T71" fmla="*/ 128 h 456"/>
                <a:gd name="T72" fmla="*/ 289 w 785"/>
                <a:gd name="T73" fmla="*/ 128 h 456"/>
                <a:gd name="T74" fmla="*/ 266 w 785"/>
                <a:gd name="T75" fmla="*/ 153 h 456"/>
                <a:gd name="T76" fmla="*/ 224 w 785"/>
                <a:gd name="T77" fmla="*/ 166 h 456"/>
                <a:gd name="T78" fmla="*/ 224 w 785"/>
                <a:gd name="T79" fmla="*/ 207 h 456"/>
                <a:gd name="T80" fmla="*/ 256 w 785"/>
                <a:gd name="T81" fmla="*/ 188 h 456"/>
                <a:gd name="T82" fmla="*/ 256 w 785"/>
                <a:gd name="T83" fmla="*/ 188 h 456"/>
                <a:gd name="T84" fmla="*/ 256 w 785"/>
                <a:gd name="T85" fmla="*/ 188 h 456"/>
                <a:gd name="T86" fmla="*/ 179 w 785"/>
                <a:gd name="T87" fmla="*/ 137 h 456"/>
                <a:gd name="T88" fmla="*/ 238 w 785"/>
                <a:gd name="T89" fmla="*/ 137 h 456"/>
                <a:gd name="T90" fmla="*/ 238 w 785"/>
                <a:gd name="T91" fmla="*/ 103 h 456"/>
                <a:gd name="T92" fmla="*/ 179 w 785"/>
                <a:gd name="T93" fmla="*/ 103 h 456"/>
                <a:gd name="T94" fmla="*/ 179 w 785"/>
                <a:gd name="T95" fmla="*/ 137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Freeform 24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4 w 56"/>
                <a:gd name="T1" fmla="*/ 3 h 92"/>
                <a:gd name="T2" fmla="*/ 25 w 56"/>
                <a:gd name="T3" fmla="*/ 11 h 92"/>
                <a:gd name="T4" fmla="*/ 29 w 56"/>
                <a:gd name="T5" fmla="*/ 23 h 92"/>
                <a:gd name="T6" fmla="*/ 21 w 56"/>
                <a:gd name="T7" fmla="*/ 19 h 92"/>
                <a:gd name="T8" fmla="*/ 14 w 56"/>
                <a:gd name="T9" fmla="*/ 9 h 92"/>
                <a:gd name="T10" fmla="*/ 11 w 56"/>
                <a:gd name="T11" fmla="*/ 8 h 92"/>
                <a:gd name="T12" fmla="*/ 9 w 56"/>
                <a:gd name="T13" fmla="*/ 10 h 92"/>
                <a:gd name="T14" fmla="*/ 11 w 56"/>
                <a:gd name="T15" fmla="*/ 15 h 92"/>
                <a:gd name="T16" fmla="*/ 19 w 56"/>
                <a:gd name="T17" fmla="*/ 22 h 92"/>
                <a:gd name="T18" fmla="*/ 26 w 56"/>
                <a:gd name="T19" fmla="*/ 29 h 92"/>
                <a:gd name="T20" fmla="*/ 30 w 56"/>
                <a:gd name="T21" fmla="*/ 40 h 92"/>
                <a:gd name="T22" fmla="*/ 26 w 56"/>
                <a:gd name="T23" fmla="*/ 47 h 92"/>
                <a:gd name="T24" fmla="*/ 15 w 56"/>
                <a:gd name="T25" fmla="*/ 44 h 92"/>
                <a:gd name="T26" fmla="*/ 5 w 56"/>
                <a:gd name="T27" fmla="*/ 35 h 92"/>
                <a:gd name="T28" fmla="*/ 0 w 56"/>
                <a:gd name="T29" fmla="*/ 22 h 92"/>
                <a:gd name="T30" fmla="*/ 8 w 56"/>
                <a:gd name="T31" fmla="*/ 26 h 92"/>
                <a:gd name="T32" fmla="*/ 10 w 56"/>
                <a:gd name="T33" fmla="*/ 33 h 92"/>
                <a:gd name="T34" fmla="*/ 16 w 56"/>
                <a:gd name="T35" fmla="*/ 38 h 92"/>
                <a:gd name="T36" fmla="*/ 20 w 56"/>
                <a:gd name="T37" fmla="*/ 39 h 92"/>
                <a:gd name="T38" fmla="*/ 23 w 56"/>
                <a:gd name="T39" fmla="*/ 37 h 92"/>
                <a:gd name="T40" fmla="*/ 17 w 56"/>
                <a:gd name="T41" fmla="*/ 29 h 92"/>
                <a:gd name="T42" fmla="*/ 7 w 56"/>
                <a:gd name="T43" fmla="*/ 19 h 92"/>
                <a:gd name="T44" fmla="*/ 1 w 56"/>
                <a:gd name="T45" fmla="*/ 7 h 92"/>
                <a:gd name="T46" fmla="*/ 5 w 56"/>
                <a:gd name="T47" fmla="*/ 1 h 92"/>
                <a:gd name="T48" fmla="*/ 14 w 56"/>
                <a:gd name="T49" fmla="*/ 3 h 92"/>
                <a:gd name="T50" fmla="*/ 14 w 56"/>
                <a:gd name="T51" fmla="*/ 3 h 92"/>
                <a:gd name="T52" fmla="*/ 14 w 56"/>
                <a:gd name="T53" fmla="*/ 3 h 92"/>
                <a:gd name="T54" fmla="*/ 14 w 56"/>
                <a:gd name="T55" fmla="*/ 3 h 92"/>
                <a:gd name="T56" fmla="*/ 14 w 56"/>
                <a:gd name="T57" fmla="*/ 3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1" name="Freeform 25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2" name="Freeform 26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3" name="Freeform 27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Freeform 28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8 w 62"/>
                <a:gd name="T1" fmla="*/ 4 h 92"/>
                <a:gd name="T2" fmla="*/ 28 w 62"/>
                <a:gd name="T3" fmla="*/ 13 h 92"/>
                <a:gd name="T4" fmla="*/ 33 w 62"/>
                <a:gd name="T5" fmla="*/ 26 h 92"/>
                <a:gd name="T6" fmla="*/ 26 w 62"/>
                <a:gd name="T7" fmla="*/ 22 h 92"/>
                <a:gd name="T8" fmla="*/ 23 w 62"/>
                <a:gd name="T9" fmla="*/ 16 h 92"/>
                <a:gd name="T10" fmla="*/ 18 w 62"/>
                <a:gd name="T11" fmla="*/ 11 h 92"/>
                <a:gd name="T12" fmla="*/ 10 w 62"/>
                <a:gd name="T13" fmla="*/ 11 h 92"/>
                <a:gd name="T14" fmla="*/ 8 w 62"/>
                <a:gd name="T15" fmla="*/ 19 h 92"/>
                <a:gd name="T16" fmla="*/ 10 w 62"/>
                <a:gd name="T17" fmla="*/ 29 h 92"/>
                <a:gd name="T18" fmla="*/ 18 w 62"/>
                <a:gd name="T19" fmla="*/ 38 h 92"/>
                <a:gd name="T20" fmla="*/ 23 w 62"/>
                <a:gd name="T21" fmla="*/ 39 h 92"/>
                <a:gd name="T22" fmla="*/ 26 w 62"/>
                <a:gd name="T23" fmla="*/ 33 h 92"/>
                <a:gd name="T24" fmla="*/ 33 w 62"/>
                <a:gd name="T25" fmla="*/ 38 h 92"/>
                <a:gd name="T26" fmla="*/ 28 w 62"/>
                <a:gd name="T27" fmla="*/ 47 h 92"/>
                <a:gd name="T28" fmla="*/ 18 w 62"/>
                <a:gd name="T29" fmla="*/ 45 h 92"/>
                <a:gd name="T30" fmla="*/ 5 w 62"/>
                <a:gd name="T31" fmla="*/ 32 h 92"/>
                <a:gd name="T32" fmla="*/ 0 w 62"/>
                <a:gd name="T33" fmla="*/ 15 h 92"/>
                <a:gd name="T34" fmla="*/ 5 w 62"/>
                <a:gd name="T35" fmla="*/ 2 h 92"/>
                <a:gd name="T36" fmla="*/ 18 w 62"/>
                <a:gd name="T37" fmla="*/ 4 h 92"/>
                <a:gd name="T38" fmla="*/ 18 w 62"/>
                <a:gd name="T39" fmla="*/ 4 h 92"/>
                <a:gd name="T40" fmla="*/ 18 w 62"/>
                <a:gd name="T41" fmla="*/ 4 h 92"/>
                <a:gd name="T42" fmla="*/ 18 w 62"/>
                <a:gd name="T43" fmla="*/ 4 h 92"/>
                <a:gd name="T44" fmla="*/ 18 w 62"/>
                <a:gd name="T45" fmla="*/ 4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5" name="Freeform 29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594" name="Picture 3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04170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3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72595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6" name="Picture 32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204170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7" name="Picture 3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4572595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8" name="Text Box 34"/>
          <p:cNvSpPr txBox="1">
            <a:spLocks noChangeArrowheads="1"/>
          </p:cNvSpPr>
          <p:nvPr/>
        </p:nvSpPr>
        <p:spPr bwMode="auto">
          <a:xfrm>
            <a:off x="3059113" y="414079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E1/0/1</a:t>
            </a:r>
          </a:p>
        </p:txBody>
      </p:sp>
      <p:sp>
        <p:nvSpPr>
          <p:cNvPr id="24599" name="Text Box 35"/>
          <p:cNvSpPr txBox="1">
            <a:spLocks noChangeArrowheads="1"/>
          </p:cNvSpPr>
          <p:nvPr/>
        </p:nvSpPr>
        <p:spPr bwMode="auto">
          <a:xfrm>
            <a:off x="3059113" y="466784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E1/0/2</a:t>
            </a:r>
          </a:p>
        </p:txBody>
      </p:sp>
      <p:sp>
        <p:nvSpPr>
          <p:cNvPr id="24600" name="Text Box 36"/>
          <p:cNvSpPr txBox="1">
            <a:spLocks noChangeArrowheads="1"/>
          </p:cNvSpPr>
          <p:nvPr/>
        </p:nvSpPr>
        <p:spPr bwMode="auto">
          <a:xfrm>
            <a:off x="5076825" y="414079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E1/0/3</a:t>
            </a:r>
          </a:p>
        </p:txBody>
      </p:sp>
      <p:sp>
        <p:nvSpPr>
          <p:cNvPr id="24601" name="Text Box 37"/>
          <p:cNvSpPr txBox="1">
            <a:spLocks noChangeArrowheads="1"/>
          </p:cNvSpPr>
          <p:nvPr/>
        </p:nvSpPr>
        <p:spPr bwMode="auto">
          <a:xfrm>
            <a:off x="5076825" y="466784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E1/0/4</a:t>
            </a:r>
          </a:p>
        </p:txBody>
      </p:sp>
      <p:sp>
        <p:nvSpPr>
          <p:cNvPr id="24602" name="Text Box 38"/>
          <p:cNvSpPr txBox="1">
            <a:spLocks noChangeArrowheads="1"/>
          </p:cNvSpPr>
          <p:nvPr/>
        </p:nvSpPr>
        <p:spPr bwMode="auto">
          <a:xfrm>
            <a:off x="1044575" y="385345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24603" name="Text Box 39"/>
          <p:cNvSpPr txBox="1">
            <a:spLocks noChangeArrowheads="1"/>
          </p:cNvSpPr>
          <p:nvPr/>
        </p:nvSpPr>
        <p:spPr bwMode="auto">
          <a:xfrm>
            <a:off x="1044575" y="522188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24604" name="Text Box 40"/>
          <p:cNvSpPr txBox="1">
            <a:spLocks noChangeArrowheads="1"/>
          </p:cNvSpPr>
          <p:nvPr/>
        </p:nvSpPr>
        <p:spPr bwMode="auto">
          <a:xfrm>
            <a:off x="7453313" y="385345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24605" name="Text Box 41"/>
          <p:cNvSpPr txBox="1">
            <a:spLocks noChangeArrowheads="1"/>
          </p:cNvSpPr>
          <p:nvPr/>
        </p:nvSpPr>
        <p:spPr bwMode="auto">
          <a:xfrm>
            <a:off x="7451725" y="522188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graphicFrame>
        <p:nvGraphicFramePr>
          <p:cNvPr id="10551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77127"/>
              </p:ext>
            </p:extLst>
          </p:nvPr>
        </p:nvGraphicFramePr>
        <p:xfrm>
          <a:off x="3059113" y="1910358"/>
          <a:ext cx="2879725" cy="134143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5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Table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Protocol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IP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IPX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22" name="Text Box 58"/>
          <p:cNvSpPr txBox="1">
            <a:spLocks noChangeAspect="1" noChangeArrowheads="1"/>
          </p:cNvSpPr>
          <p:nvPr/>
        </p:nvSpPr>
        <p:spPr bwMode="auto">
          <a:xfrm>
            <a:off x="611188" y="5606058"/>
            <a:ext cx="13843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运行</a:t>
            </a: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IP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协议</a:t>
            </a:r>
          </a:p>
        </p:txBody>
      </p:sp>
      <p:sp>
        <p:nvSpPr>
          <p:cNvPr id="24623" name="Text Box 59"/>
          <p:cNvSpPr txBox="1">
            <a:spLocks noChangeAspect="1" noChangeArrowheads="1"/>
          </p:cNvSpPr>
          <p:nvPr/>
        </p:nvSpPr>
        <p:spPr bwMode="auto">
          <a:xfrm>
            <a:off x="7164388" y="5606058"/>
            <a:ext cx="13843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20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运行</a:t>
            </a: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IPX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协议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spect="1" noChangeArrowheads="1"/>
          </p:cNvSpPr>
          <p:nvPr/>
        </p:nvSpPr>
        <p:spPr bwMode="auto">
          <a:xfrm>
            <a:off x="7105650" y="2852514"/>
            <a:ext cx="1354138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6627" name="Rectangle 3"/>
          <p:cNvSpPr>
            <a:spLocks noChangeAspect="1" noChangeArrowheads="1"/>
          </p:cNvSpPr>
          <p:nvPr/>
        </p:nvSpPr>
        <p:spPr bwMode="auto">
          <a:xfrm>
            <a:off x="611188" y="2852514"/>
            <a:ext cx="1354137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基于</a:t>
            </a:r>
            <a:r>
              <a:rPr lang="zh-CN" altLang="en-US"/>
              <a:t>子网</a:t>
            </a:r>
            <a:r>
              <a:rPr lang="en-US" altLang="en-US"/>
              <a:t>的VLAN</a:t>
            </a:r>
            <a:endParaRPr lang="en-US" altLang="zh-CN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547813" y="3571651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547813" y="4940076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877050" y="3498626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877050" y="4940076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932363" y="4579714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5076825" y="4290789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124075" y="4579714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124075" y="4290789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2124075" y="4579714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2124075" y="3571651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6877050" y="3498626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6877050" y="4579714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41" name="Group 17"/>
          <p:cNvGrpSpPr>
            <a:grpSpLocks noChangeAspect="1"/>
          </p:cNvGrpSpPr>
          <p:nvPr/>
        </p:nvGrpSpPr>
        <p:grpSpPr bwMode="auto">
          <a:xfrm>
            <a:off x="3708400" y="3917726"/>
            <a:ext cx="1511300" cy="1093788"/>
            <a:chOff x="470" y="447"/>
            <a:chExt cx="576" cy="417"/>
          </a:xfrm>
        </p:grpSpPr>
        <p:sp>
          <p:nvSpPr>
            <p:cNvPr id="26672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Freeform 19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Freeform 20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Freeform 21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Freeform 22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256 w 785"/>
                <a:gd name="T1" fmla="*/ 188 h 457"/>
                <a:gd name="T2" fmla="*/ 277 w 785"/>
                <a:gd name="T3" fmla="*/ 200 h 457"/>
                <a:gd name="T4" fmla="*/ 206 w 785"/>
                <a:gd name="T5" fmla="*/ 241 h 457"/>
                <a:gd name="T6" fmla="*/ 135 w 785"/>
                <a:gd name="T7" fmla="*/ 200 h 457"/>
                <a:gd name="T8" fmla="*/ 156 w 785"/>
                <a:gd name="T9" fmla="*/ 188 h 457"/>
                <a:gd name="T10" fmla="*/ 189 w 785"/>
                <a:gd name="T11" fmla="*/ 206 h 457"/>
                <a:gd name="T12" fmla="*/ 189 w 785"/>
                <a:gd name="T13" fmla="*/ 165 h 457"/>
                <a:gd name="T14" fmla="*/ 152 w 785"/>
                <a:gd name="T15" fmla="*/ 153 h 457"/>
                <a:gd name="T16" fmla="*/ 130 w 785"/>
                <a:gd name="T17" fmla="*/ 131 h 457"/>
                <a:gd name="T18" fmla="*/ 60 w 785"/>
                <a:gd name="T19" fmla="*/ 131 h 457"/>
                <a:gd name="T20" fmla="*/ 92 w 785"/>
                <a:gd name="T21" fmla="*/ 150 h 457"/>
                <a:gd name="T22" fmla="*/ 71 w 785"/>
                <a:gd name="T23" fmla="*/ 162 h 457"/>
                <a:gd name="T24" fmla="*/ 0 w 785"/>
                <a:gd name="T25" fmla="*/ 121 h 457"/>
                <a:gd name="T26" fmla="*/ 71 w 785"/>
                <a:gd name="T27" fmla="*/ 81 h 457"/>
                <a:gd name="T28" fmla="*/ 92 w 785"/>
                <a:gd name="T29" fmla="*/ 93 h 457"/>
                <a:gd name="T30" fmla="*/ 60 w 785"/>
                <a:gd name="T31" fmla="*/ 111 h 457"/>
                <a:gd name="T32" fmla="*/ 129 w 785"/>
                <a:gd name="T33" fmla="*/ 111 h 457"/>
                <a:gd name="T34" fmla="*/ 152 w 785"/>
                <a:gd name="T35" fmla="*/ 87 h 457"/>
                <a:gd name="T36" fmla="*/ 196 w 785"/>
                <a:gd name="T37" fmla="*/ 74 h 457"/>
                <a:gd name="T38" fmla="*/ 196 w 785"/>
                <a:gd name="T39" fmla="*/ 35 h 457"/>
                <a:gd name="T40" fmla="*/ 163 w 785"/>
                <a:gd name="T41" fmla="*/ 53 h 457"/>
                <a:gd name="T42" fmla="*/ 142 w 785"/>
                <a:gd name="T43" fmla="*/ 41 h 457"/>
                <a:gd name="T44" fmla="*/ 213 w 785"/>
                <a:gd name="T45" fmla="*/ 0 h 457"/>
                <a:gd name="T46" fmla="*/ 284 w 785"/>
                <a:gd name="T47" fmla="*/ 41 h 457"/>
                <a:gd name="T48" fmla="*/ 263 w 785"/>
                <a:gd name="T49" fmla="*/ 53 h 457"/>
                <a:gd name="T50" fmla="*/ 231 w 785"/>
                <a:gd name="T51" fmla="*/ 35 h 457"/>
                <a:gd name="T52" fmla="*/ 231 w 785"/>
                <a:gd name="T53" fmla="*/ 75 h 457"/>
                <a:gd name="T54" fmla="*/ 266 w 785"/>
                <a:gd name="T55" fmla="*/ 87 h 457"/>
                <a:gd name="T56" fmla="*/ 287 w 785"/>
                <a:gd name="T57" fmla="*/ 108 h 457"/>
                <a:gd name="T58" fmla="*/ 356 w 785"/>
                <a:gd name="T59" fmla="*/ 108 h 457"/>
                <a:gd name="T60" fmla="*/ 324 w 785"/>
                <a:gd name="T61" fmla="*/ 89 h 457"/>
                <a:gd name="T62" fmla="*/ 344 w 785"/>
                <a:gd name="T63" fmla="*/ 76 h 457"/>
                <a:gd name="T64" fmla="*/ 416 w 785"/>
                <a:gd name="T65" fmla="*/ 118 h 457"/>
                <a:gd name="T66" fmla="*/ 345 w 785"/>
                <a:gd name="T67" fmla="*/ 159 h 457"/>
                <a:gd name="T68" fmla="*/ 324 w 785"/>
                <a:gd name="T69" fmla="*/ 147 h 457"/>
                <a:gd name="T70" fmla="*/ 356 w 785"/>
                <a:gd name="T71" fmla="*/ 128 h 457"/>
                <a:gd name="T72" fmla="*/ 289 w 785"/>
                <a:gd name="T73" fmla="*/ 128 h 457"/>
                <a:gd name="T74" fmla="*/ 266 w 785"/>
                <a:gd name="T75" fmla="*/ 153 h 457"/>
                <a:gd name="T76" fmla="*/ 224 w 785"/>
                <a:gd name="T77" fmla="*/ 166 h 457"/>
                <a:gd name="T78" fmla="*/ 224 w 785"/>
                <a:gd name="T79" fmla="*/ 206 h 457"/>
                <a:gd name="T80" fmla="*/ 256 w 785"/>
                <a:gd name="T81" fmla="*/ 188 h 457"/>
                <a:gd name="T82" fmla="*/ 256 w 785"/>
                <a:gd name="T83" fmla="*/ 188 h 457"/>
                <a:gd name="T84" fmla="*/ 256 w 785"/>
                <a:gd name="T85" fmla="*/ 188 h 457"/>
                <a:gd name="T86" fmla="*/ 179 w 785"/>
                <a:gd name="T87" fmla="*/ 137 h 457"/>
                <a:gd name="T88" fmla="*/ 238 w 785"/>
                <a:gd name="T89" fmla="*/ 137 h 457"/>
                <a:gd name="T90" fmla="*/ 238 w 785"/>
                <a:gd name="T91" fmla="*/ 103 h 457"/>
                <a:gd name="T92" fmla="*/ 179 w 785"/>
                <a:gd name="T93" fmla="*/ 103 h 457"/>
                <a:gd name="T94" fmla="*/ 179 w 785"/>
                <a:gd name="T95" fmla="*/ 137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Freeform 23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256 w 785"/>
                <a:gd name="T1" fmla="*/ 188 h 456"/>
                <a:gd name="T2" fmla="*/ 277 w 785"/>
                <a:gd name="T3" fmla="*/ 200 h 456"/>
                <a:gd name="T4" fmla="*/ 206 w 785"/>
                <a:gd name="T5" fmla="*/ 241 h 456"/>
                <a:gd name="T6" fmla="*/ 135 w 785"/>
                <a:gd name="T7" fmla="*/ 200 h 456"/>
                <a:gd name="T8" fmla="*/ 156 w 785"/>
                <a:gd name="T9" fmla="*/ 188 h 456"/>
                <a:gd name="T10" fmla="*/ 189 w 785"/>
                <a:gd name="T11" fmla="*/ 207 h 456"/>
                <a:gd name="T12" fmla="*/ 189 w 785"/>
                <a:gd name="T13" fmla="*/ 165 h 456"/>
                <a:gd name="T14" fmla="*/ 152 w 785"/>
                <a:gd name="T15" fmla="*/ 153 h 456"/>
                <a:gd name="T16" fmla="*/ 130 w 785"/>
                <a:gd name="T17" fmla="*/ 132 h 456"/>
                <a:gd name="T18" fmla="*/ 60 w 785"/>
                <a:gd name="T19" fmla="*/ 132 h 456"/>
                <a:gd name="T20" fmla="*/ 92 w 785"/>
                <a:gd name="T21" fmla="*/ 150 h 456"/>
                <a:gd name="T22" fmla="*/ 71 w 785"/>
                <a:gd name="T23" fmla="*/ 163 h 456"/>
                <a:gd name="T24" fmla="*/ 0 w 785"/>
                <a:gd name="T25" fmla="*/ 122 h 456"/>
                <a:gd name="T26" fmla="*/ 71 w 785"/>
                <a:gd name="T27" fmla="*/ 80 h 456"/>
                <a:gd name="T28" fmla="*/ 92 w 785"/>
                <a:gd name="T29" fmla="*/ 92 h 456"/>
                <a:gd name="T30" fmla="*/ 60 w 785"/>
                <a:gd name="T31" fmla="*/ 112 h 456"/>
                <a:gd name="T32" fmla="*/ 129 w 785"/>
                <a:gd name="T33" fmla="*/ 112 h 456"/>
                <a:gd name="T34" fmla="*/ 152 w 785"/>
                <a:gd name="T35" fmla="*/ 87 h 456"/>
                <a:gd name="T36" fmla="*/ 196 w 785"/>
                <a:gd name="T37" fmla="*/ 74 h 456"/>
                <a:gd name="T38" fmla="*/ 196 w 785"/>
                <a:gd name="T39" fmla="*/ 34 h 456"/>
                <a:gd name="T40" fmla="*/ 163 w 785"/>
                <a:gd name="T41" fmla="*/ 53 h 456"/>
                <a:gd name="T42" fmla="*/ 142 w 785"/>
                <a:gd name="T43" fmla="*/ 41 h 456"/>
                <a:gd name="T44" fmla="*/ 213 w 785"/>
                <a:gd name="T45" fmla="*/ 0 h 456"/>
                <a:gd name="T46" fmla="*/ 284 w 785"/>
                <a:gd name="T47" fmla="*/ 41 h 456"/>
                <a:gd name="T48" fmla="*/ 263 w 785"/>
                <a:gd name="T49" fmla="*/ 53 h 456"/>
                <a:gd name="T50" fmla="*/ 231 w 785"/>
                <a:gd name="T51" fmla="*/ 34 h 456"/>
                <a:gd name="T52" fmla="*/ 231 w 785"/>
                <a:gd name="T53" fmla="*/ 75 h 456"/>
                <a:gd name="T54" fmla="*/ 266 w 785"/>
                <a:gd name="T55" fmla="*/ 87 h 456"/>
                <a:gd name="T56" fmla="*/ 287 w 785"/>
                <a:gd name="T57" fmla="*/ 108 h 456"/>
                <a:gd name="T58" fmla="*/ 356 w 785"/>
                <a:gd name="T59" fmla="*/ 108 h 456"/>
                <a:gd name="T60" fmla="*/ 324 w 785"/>
                <a:gd name="T61" fmla="*/ 89 h 456"/>
                <a:gd name="T62" fmla="*/ 344 w 785"/>
                <a:gd name="T63" fmla="*/ 77 h 456"/>
                <a:gd name="T64" fmla="*/ 416 w 785"/>
                <a:gd name="T65" fmla="*/ 118 h 456"/>
                <a:gd name="T66" fmla="*/ 345 w 785"/>
                <a:gd name="T67" fmla="*/ 159 h 456"/>
                <a:gd name="T68" fmla="*/ 324 w 785"/>
                <a:gd name="T69" fmla="*/ 146 h 456"/>
                <a:gd name="T70" fmla="*/ 356 w 785"/>
                <a:gd name="T71" fmla="*/ 128 h 456"/>
                <a:gd name="T72" fmla="*/ 289 w 785"/>
                <a:gd name="T73" fmla="*/ 128 h 456"/>
                <a:gd name="T74" fmla="*/ 266 w 785"/>
                <a:gd name="T75" fmla="*/ 153 h 456"/>
                <a:gd name="T76" fmla="*/ 224 w 785"/>
                <a:gd name="T77" fmla="*/ 166 h 456"/>
                <a:gd name="T78" fmla="*/ 224 w 785"/>
                <a:gd name="T79" fmla="*/ 207 h 456"/>
                <a:gd name="T80" fmla="*/ 256 w 785"/>
                <a:gd name="T81" fmla="*/ 188 h 456"/>
                <a:gd name="T82" fmla="*/ 256 w 785"/>
                <a:gd name="T83" fmla="*/ 188 h 456"/>
                <a:gd name="T84" fmla="*/ 256 w 785"/>
                <a:gd name="T85" fmla="*/ 188 h 456"/>
                <a:gd name="T86" fmla="*/ 179 w 785"/>
                <a:gd name="T87" fmla="*/ 137 h 456"/>
                <a:gd name="T88" fmla="*/ 238 w 785"/>
                <a:gd name="T89" fmla="*/ 137 h 456"/>
                <a:gd name="T90" fmla="*/ 238 w 785"/>
                <a:gd name="T91" fmla="*/ 103 h 456"/>
                <a:gd name="T92" fmla="*/ 179 w 785"/>
                <a:gd name="T93" fmla="*/ 103 h 456"/>
                <a:gd name="T94" fmla="*/ 179 w 785"/>
                <a:gd name="T95" fmla="*/ 137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Freeform 24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4 w 56"/>
                <a:gd name="T1" fmla="*/ 3 h 92"/>
                <a:gd name="T2" fmla="*/ 25 w 56"/>
                <a:gd name="T3" fmla="*/ 11 h 92"/>
                <a:gd name="T4" fmla="*/ 29 w 56"/>
                <a:gd name="T5" fmla="*/ 23 h 92"/>
                <a:gd name="T6" fmla="*/ 21 w 56"/>
                <a:gd name="T7" fmla="*/ 19 h 92"/>
                <a:gd name="T8" fmla="*/ 14 w 56"/>
                <a:gd name="T9" fmla="*/ 9 h 92"/>
                <a:gd name="T10" fmla="*/ 11 w 56"/>
                <a:gd name="T11" fmla="*/ 8 h 92"/>
                <a:gd name="T12" fmla="*/ 9 w 56"/>
                <a:gd name="T13" fmla="*/ 10 h 92"/>
                <a:gd name="T14" fmla="*/ 11 w 56"/>
                <a:gd name="T15" fmla="*/ 15 h 92"/>
                <a:gd name="T16" fmla="*/ 19 w 56"/>
                <a:gd name="T17" fmla="*/ 22 h 92"/>
                <a:gd name="T18" fmla="*/ 26 w 56"/>
                <a:gd name="T19" fmla="*/ 29 h 92"/>
                <a:gd name="T20" fmla="*/ 30 w 56"/>
                <a:gd name="T21" fmla="*/ 40 h 92"/>
                <a:gd name="T22" fmla="*/ 26 w 56"/>
                <a:gd name="T23" fmla="*/ 47 h 92"/>
                <a:gd name="T24" fmla="*/ 15 w 56"/>
                <a:gd name="T25" fmla="*/ 44 h 92"/>
                <a:gd name="T26" fmla="*/ 5 w 56"/>
                <a:gd name="T27" fmla="*/ 35 h 92"/>
                <a:gd name="T28" fmla="*/ 0 w 56"/>
                <a:gd name="T29" fmla="*/ 22 h 92"/>
                <a:gd name="T30" fmla="*/ 8 w 56"/>
                <a:gd name="T31" fmla="*/ 26 h 92"/>
                <a:gd name="T32" fmla="*/ 10 w 56"/>
                <a:gd name="T33" fmla="*/ 33 h 92"/>
                <a:gd name="T34" fmla="*/ 16 w 56"/>
                <a:gd name="T35" fmla="*/ 38 h 92"/>
                <a:gd name="T36" fmla="*/ 20 w 56"/>
                <a:gd name="T37" fmla="*/ 39 h 92"/>
                <a:gd name="T38" fmla="*/ 23 w 56"/>
                <a:gd name="T39" fmla="*/ 37 h 92"/>
                <a:gd name="T40" fmla="*/ 17 w 56"/>
                <a:gd name="T41" fmla="*/ 29 h 92"/>
                <a:gd name="T42" fmla="*/ 7 w 56"/>
                <a:gd name="T43" fmla="*/ 19 h 92"/>
                <a:gd name="T44" fmla="*/ 1 w 56"/>
                <a:gd name="T45" fmla="*/ 7 h 92"/>
                <a:gd name="T46" fmla="*/ 5 w 56"/>
                <a:gd name="T47" fmla="*/ 1 h 92"/>
                <a:gd name="T48" fmla="*/ 14 w 56"/>
                <a:gd name="T49" fmla="*/ 3 h 92"/>
                <a:gd name="T50" fmla="*/ 14 w 56"/>
                <a:gd name="T51" fmla="*/ 3 h 92"/>
                <a:gd name="T52" fmla="*/ 14 w 56"/>
                <a:gd name="T53" fmla="*/ 3 h 92"/>
                <a:gd name="T54" fmla="*/ 14 w 56"/>
                <a:gd name="T55" fmla="*/ 3 h 92"/>
                <a:gd name="T56" fmla="*/ 14 w 56"/>
                <a:gd name="T57" fmla="*/ 3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Freeform 25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0" name="Freeform 26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Freeform 27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2" name="Freeform 28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8 w 62"/>
                <a:gd name="T1" fmla="*/ 4 h 92"/>
                <a:gd name="T2" fmla="*/ 28 w 62"/>
                <a:gd name="T3" fmla="*/ 13 h 92"/>
                <a:gd name="T4" fmla="*/ 33 w 62"/>
                <a:gd name="T5" fmla="*/ 26 h 92"/>
                <a:gd name="T6" fmla="*/ 26 w 62"/>
                <a:gd name="T7" fmla="*/ 22 h 92"/>
                <a:gd name="T8" fmla="*/ 23 w 62"/>
                <a:gd name="T9" fmla="*/ 16 h 92"/>
                <a:gd name="T10" fmla="*/ 18 w 62"/>
                <a:gd name="T11" fmla="*/ 11 h 92"/>
                <a:gd name="T12" fmla="*/ 10 w 62"/>
                <a:gd name="T13" fmla="*/ 11 h 92"/>
                <a:gd name="T14" fmla="*/ 8 w 62"/>
                <a:gd name="T15" fmla="*/ 19 h 92"/>
                <a:gd name="T16" fmla="*/ 10 w 62"/>
                <a:gd name="T17" fmla="*/ 29 h 92"/>
                <a:gd name="T18" fmla="*/ 18 w 62"/>
                <a:gd name="T19" fmla="*/ 38 h 92"/>
                <a:gd name="T20" fmla="*/ 23 w 62"/>
                <a:gd name="T21" fmla="*/ 39 h 92"/>
                <a:gd name="T22" fmla="*/ 26 w 62"/>
                <a:gd name="T23" fmla="*/ 33 h 92"/>
                <a:gd name="T24" fmla="*/ 33 w 62"/>
                <a:gd name="T25" fmla="*/ 38 h 92"/>
                <a:gd name="T26" fmla="*/ 28 w 62"/>
                <a:gd name="T27" fmla="*/ 47 h 92"/>
                <a:gd name="T28" fmla="*/ 18 w 62"/>
                <a:gd name="T29" fmla="*/ 45 h 92"/>
                <a:gd name="T30" fmla="*/ 5 w 62"/>
                <a:gd name="T31" fmla="*/ 32 h 92"/>
                <a:gd name="T32" fmla="*/ 0 w 62"/>
                <a:gd name="T33" fmla="*/ 15 h 92"/>
                <a:gd name="T34" fmla="*/ 5 w 62"/>
                <a:gd name="T35" fmla="*/ 2 h 92"/>
                <a:gd name="T36" fmla="*/ 18 w 62"/>
                <a:gd name="T37" fmla="*/ 4 h 92"/>
                <a:gd name="T38" fmla="*/ 18 w 62"/>
                <a:gd name="T39" fmla="*/ 4 h 92"/>
                <a:gd name="T40" fmla="*/ 18 w 62"/>
                <a:gd name="T41" fmla="*/ 4 h 92"/>
                <a:gd name="T42" fmla="*/ 18 w 62"/>
                <a:gd name="T43" fmla="*/ 4 h 92"/>
                <a:gd name="T44" fmla="*/ 18 w 62"/>
                <a:gd name="T45" fmla="*/ 4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3" name="Freeform 29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642" name="Picture 3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682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Picture 3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35251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4" name="Picture 32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06682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5" name="Picture 3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4435251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6" name="Text Box 34"/>
          <p:cNvSpPr txBox="1">
            <a:spLocks noChangeArrowheads="1"/>
          </p:cNvSpPr>
          <p:nvPr/>
        </p:nvSpPr>
        <p:spPr bwMode="auto">
          <a:xfrm>
            <a:off x="3059113" y="400345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E1/0/1</a:t>
            </a:r>
          </a:p>
        </p:txBody>
      </p:sp>
      <p:sp>
        <p:nvSpPr>
          <p:cNvPr id="26647" name="Text Box 35"/>
          <p:cNvSpPr txBox="1">
            <a:spLocks noChangeArrowheads="1"/>
          </p:cNvSpPr>
          <p:nvPr/>
        </p:nvSpPr>
        <p:spPr bwMode="auto">
          <a:xfrm>
            <a:off x="3059113" y="453050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E1/0/2</a:t>
            </a:r>
          </a:p>
        </p:txBody>
      </p:sp>
      <p:sp>
        <p:nvSpPr>
          <p:cNvPr id="26648" name="Text Box 36"/>
          <p:cNvSpPr txBox="1">
            <a:spLocks noChangeArrowheads="1"/>
          </p:cNvSpPr>
          <p:nvPr/>
        </p:nvSpPr>
        <p:spPr bwMode="auto">
          <a:xfrm>
            <a:off x="5076825" y="400345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E1/0/3</a:t>
            </a:r>
          </a:p>
        </p:txBody>
      </p:sp>
      <p:sp>
        <p:nvSpPr>
          <p:cNvPr id="26649" name="Text Box 37"/>
          <p:cNvSpPr txBox="1">
            <a:spLocks noChangeArrowheads="1"/>
          </p:cNvSpPr>
          <p:nvPr/>
        </p:nvSpPr>
        <p:spPr bwMode="auto">
          <a:xfrm>
            <a:off x="5076825" y="453050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E1/0/4</a:t>
            </a:r>
          </a:p>
        </p:txBody>
      </p:sp>
      <p:sp>
        <p:nvSpPr>
          <p:cNvPr id="26650" name="Text Box 38"/>
          <p:cNvSpPr txBox="1">
            <a:spLocks noChangeArrowheads="1"/>
          </p:cNvSpPr>
          <p:nvPr/>
        </p:nvSpPr>
        <p:spPr bwMode="auto">
          <a:xfrm>
            <a:off x="682625" y="3716114"/>
            <a:ext cx="1512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10.0.0.1/24</a:t>
            </a:r>
          </a:p>
        </p:txBody>
      </p:sp>
      <p:graphicFrame>
        <p:nvGraphicFramePr>
          <p:cNvPr id="10755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876022"/>
              </p:ext>
            </p:extLst>
          </p:nvPr>
        </p:nvGraphicFramePr>
        <p:xfrm>
          <a:off x="3059113" y="1773014"/>
          <a:ext cx="2879725" cy="134143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5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Table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子网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10.0.0.0/24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20.0.0.0/24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67" name="Text Box 55"/>
          <p:cNvSpPr txBox="1">
            <a:spLocks noChangeAspect="1" noChangeArrowheads="1"/>
          </p:cNvSpPr>
          <p:nvPr/>
        </p:nvSpPr>
        <p:spPr bwMode="auto">
          <a:xfrm>
            <a:off x="611188" y="5468714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10</a:t>
            </a:r>
          </a:p>
        </p:txBody>
      </p:sp>
      <p:sp>
        <p:nvSpPr>
          <p:cNvPr id="26668" name="Text Box 56"/>
          <p:cNvSpPr txBox="1">
            <a:spLocks noChangeAspect="1" noChangeArrowheads="1"/>
          </p:cNvSpPr>
          <p:nvPr/>
        </p:nvSpPr>
        <p:spPr bwMode="auto">
          <a:xfrm>
            <a:off x="7164388" y="5468714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20</a:t>
            </a:r>
          </a:p>
        </p:txBody>
      </p:sp>
      <p:sp>
        <p:nvSpPr>
          <p:cNvPr id="26669" name="Text Box 57"/>
          <p:cNvSpPr txBox="1">
            <a:spLocks noChangeArrowheads="1"/>
          </p:cNvSpPr>
          <p:nvPr/>
        </p:nvSpPr>
        <p:spPr bwMode="auto">
          <a:xfrm>
            <a:off x="684213" y="5036914"/>
            <a:ext cx="1512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10.0.0.2/24</a:t>
            </a:r>
          </a:p>
        </p:txBody>
      </p:sp>
      <p:sp>
        <p:nvSpPr>
          <p:cNvPr id="26670" name="Text Box 58"/>
          <p:cNvSpPr txBox="1">
            <a:spLocks noChangeArrowheads="1"/>
          </p:cNvSpPr>
          <p:nvPr/>
        </p:nvSpPr>
        <p:spPr bwMode="auto">
          <a:xfrm>
            <a:off x="7162800" y="3716114"/>
            <a:ext cx="1512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20.0.0.1/24</a:t>
            </a:r>
          </a:p>
        </p:txBody>
      </p:sp>
      <p:sp>
        <p:nvSpPr>
          <p:cNvPr id="26671" name="Text Box 59"/>
          <p:cNvSpPr txBox="1">
            <a:spLocks noChangeArrowheads="1"/>
          </p:cNvSpPr>
          <p:nvPr/>
        </p:nvSpPr>
        <p:spPr bwMode="auto">
          <a:xfrm>
            <a:off x="7164388" y="5084539"/>
            <a:ext cx="1512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20.0.0.2/24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59632" y="2348880"/>
            <a:ext cx="5762625" cy="340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技术简介</a:t>
            </a:r>
          </a:p>
          <a:p>
            <a:pPr eaLnBrk="1" hangingPunct="1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类型</a:t>
            </a:r>
          </a:p>
          <a:p>
            <a:pPr eaLnBrk="1" hangingPunct="1">
              <a:lnSpc>
                <a:spcPct val="20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CC0000"/>
                </a:solidFill>
                <a:ea typeface="华文细黑" pitchFamily="2" charset="-122"/>
              </a:rPr>
              <a:t>VLAN</a:t>
            </a:r>
            <a:r>
              <a:rPr lang="zh-CN" altLang="en-US" sz="2800" b="1" dirty="0">
                <a:solidFill>
                  <a:srgbClr val="CC0000"/>
                </a:solidFill>
                <a:ea typeface="华文细黑" pitchFamily="2" charset="-122"/>
              </a:rPr>
              <a:t>技术原理</a:t>
            </a:r>
          </a:p>
          <a:p>
            <a:pPr eaLnBrk="1" hangingPunct="1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的基本配置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3568" y="1412776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目录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spect="1" noChangeArrowheads="1"/>
          </p:cNvSpPr>
          <p:nvPr/>
        </p:nvSpPr>
        <p:spPr bwMode="auto">
          <a:xfrm>
            <a:off x="7034014" y="1844451"/>
            <a:ext cx="1354138" cy="39608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ChangeAspect="1" noChangeArrowheads="1"/>
          </p:cNvSpPr>
          <p:nvPr/>
        </p:nvSpPr>
        <p:spPr bwMode="auto">
          <a:xfrm>
            <a:off x="539552" y="1844451"/>
            <a:ext cx="1354137" cy="39608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0724" name="Text Box 4"/>
          <p:cNvSpPr txBox="1">
            <a:spLocks noChangeAspect="1" noChangeArrowheads="1"/>
          </p:cNvSpPr>
          <p:nvPr/>
        </p:nvSpPr>
        <p:spPr bwMode="auto">
          <a:xfrm>
            <a:off x="539552" y="5468714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10</a:t>
            </a:r>
          </a:p>
        </p:txBody>
      </p:sp>
      <p:sp>
        <p:nvSpPr>
          <p:cNvPr id="30725" name="Text Box 5"/>
          <p:cNvSpPr txBox="1">
            <a:spLocks noChangeAspect="1" noChangeArrowheads="1"/>
          </p:cNvSpPr>
          <p:nvPr/>
        </p:nvSpPr>
        <p:spPr bwMode="auto">
          <a:xfrm>
            <a:off x="7092752" y="5468714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20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VLAN</a:t>
            </a:r>
            <a:r>
              <a:rPr lang="zh-CN" altLang="en-US"/>
              <a:t>标签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476177" y="2638201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476177" y="4892451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805414" y="2565176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6805414" y="489245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4860727" y="4508276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005189" y="3357339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2052439" y="4508276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2052439" y="3357339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2052439" y="4532089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2052439" y="2638201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6805414" y="2565176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805414" y="4532089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39" name="Picture 1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4" y="213337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0" name="Picture 2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4" y="438762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1" name="Picture 2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652" y="213337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22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39" y="438762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972939" y="278266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972939" y="503691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7381677" y="278266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7380089" y="503691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pic>
        <p:nvPicPr>
          <p:cNvPr id="30747" name="Picture 27" descr="通用交换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39" y="2711226"/>
            <a:ext cx="33845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494217"/>
              </p:ext>
            </p:extLst>
          </p:nvPr>
        </p:nvGraphicFramePr>
        <p:xfrm>
          <a:off x="2700139" y="3716114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5" imgW="1277392" imgH="226737" progId="FLW3Drawing">
                  <p:embed/>
                </p:oleObj>
              </mc:Choice>
              <mc:Fallback>
                <p:oleObj name="绘图" r:id="rId5" imgW="1277392" imgH="226737" progId="FLW3Drawing">
                  <p:embed/>
                  <p:pic>
                    <p:nvPicPr>
                      <p:cNvPr id="307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139" y="3716114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3276402" y="3355751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559129"/>
              </p:ext>
            </p:extLst>
          </p:nvPr>
        </p:nvGraphicFramePr>
        <p:xfrm>
          <a:off x="4932164" y="3716114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7" imgW="1277392" imgH="226737" progId="FLW3Drawing">
                  <p:embed/>
                </p:oleObj>
              </mc:Choice>
              <mc:Fallback>
                <p:oleObj name="绘图" r:id="rId7" imgW="1277392" imgH="226737" progId="FLW3Drawing">
                  <p:embed/>
                  <p:pic>
                    <p:nvPicPr>
                      <p:cNvPr id="307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164" y="3716114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2196902" y="2055589"/>
            <a:ext cx="16557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带有</a:t>
            </a: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VLAN10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标签的以太网帧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4571802" y="5013101"/>
            <a:ext cx="1639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带有</a:t>
            </a: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VLAN20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标签的以太网帧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flipH="1">
            <a:off x="3060502" y="2781076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 flipV="1">
            <a:off x="5221089" y="4005039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899914" y="6165626"/>
            <a:ext cx="731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2200"/>
              <a:t>交换机用</a:t>
            </a:r>
            <a:r>
              <a:rPr lang="en-US" altLang="zh-CN" sz="2200"/>
              <a:t>VLAN</a:t>
            </a:r>
            <a:r>
              <a:rPr lang="zh-CN" altLang="en-US" sz="2200"/>
              <a:t>标签来区分不同</a:t>
            </a:r>
            <a:r>
              <a:rPr lang="en-US" altLang="zh-CN" sz="2200"/>
              <a:t>VLAN</a:t>
            </a:r>
            <a:r>
              <a:rPr lang="zh-CN" altLang="en-US" sz="2200"/>
              <a:t>的以太网帧</a:t>
            </a: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5508427" y="3355751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802.1Q</a:t>
            </a:r>
            <a:r>
              <a:rPr lang="zh-CN" altLang="en-US"/>
              <a:t>帧格式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2123728" y="2132856"/>
            <a:ext cx="4195762" cy="576262"/>
            <a:chOff x="975" y="1253"/>
            <a:chExt cx="2643" cy="363"/>
          </a:xfrm>
        </p:grpSpPr>
        <p:grpSp>
          <p:nvGrpSpPr>
            <p:cNvPr id="32857" name="Group 4"/>
            <p:cNvGrpSpPr>
              <a:grpSpLocks/>
            </p:cNvGrpSpPr>
            <p:nvPr/>
          </p:nvGrpSpPr>
          <p:grpSpPr bwMode="auto">
            <a:xfrm>
              <a:off x="975" y="1253"/>
              <a:ext cx="998" cy="363"/>
              <a:chOff x="839" y="2069"/>
              <a:chExt cx="998" cy="363"/>
            </a:xfrm>
          </p:grpSpPr>
          <p:grpSp>
            <p:nvGrpSpPr>
              <p:cNvPr id="32879" name="Group 5"/>
              <p:cNvGrpSpPr>
                <a:grpSpLocks/>
              </p:cNvGrpSpPr>
              <p:nvPr/>
            </p:nvGrpSpPr>
            <p:grpSpPr bwMode="auto">
              <a:xfrm>
                <a:off x="1428" y="2069"/>
                <a:ext cx="409" cy="363"/>
                <a:chOff x="3501" y="912"/>
                <a:chExt cx="877" cy="583"/>
              </a:xfrm>
            </p:grpSpPr>
            <p:sp>
              <p:nvSpPr>
                <p:cNvPr id="32888" name="Rectangle 6"/>
                <p:cNvSpPr>
                  <a:spLocks noChangeArrowheads="1"/>
                </p:cNvSpPr>
                <p:nvPr/>
              </p:nvSpPr>
              <p:spPr bwMode="auto">
                <a:xfrm>
                  <a:off x="3504" y="917"/>
                  <a:ext cx="864" cy="573"/>
                </a:xfrm>
                <a:prstGeom prst="rect">
                  <a:avLst/>
                </a:prstGeom>
                <a:solidFill>
                  <a:srgbClr val="D6DB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SzPct val="80000"/>
                    <a:buFont typeface="Wingdings" pitchFamily="2" charset="2"/>
                    <a:buChar char="l"/>
                    <a:defRPr sz="3000" b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SzPct val="80000"/>
                    <a:buFont typeface="Wingdings" pitchFamily="2" charset="2"/>
                    <a:buChar char="à"/>
                    <a:defRPr sz="24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Times New Roman" pitchFamily="18" charset="0"/>
                    <a:buChar char="-"/>
                    <a:defRPr sz="24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3pPr>
                  <a:lvl4pPr marL="16002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Arial" charset="0"/>
                    <a:buChar char="—"/>
                    <a:defRPr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4pPr>
                  <a:lvl5pPr marL="20574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889" name="Rectangle 7"/>
                <p:cNvSpPr>
                  <a:spLocks noChangeArrowheads="1"/>
                </p:cNvSpPr>
                <p:nvPr/>
              </p:nvSpPr>
              <p:spPr bwMode="auto">
                <a:xfrm>
                  <a:off x="3504" y="912"/>
                  <a:ext cx="47" cy="58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D6DBFE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SzPct val="80000"/>
                    <a:buFont typeface="Wingdings" pitchFamily="2" charset="2"/>
                    <a:buChar char="l"/>
                    <a:defRPr sz="3000" b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SzPct val="80000"/>
                    <a:buFont typeface="Wingdings" pitchFamily="2" charset="2"/>
                    <a:buChar char="à"/>
                    <a:defRPr sz="24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Times New Roman" pitchFamily="18" charset="0"/>
                    <a:buChar char="-"/>
                    <a:defRPr sz="24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3pPr>
                  <a:lvl4pPr marL="16002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Arial" charset="0"/>
                    <a:buChar char="—"/>
                    <a:defRPr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4pPr>
                  <a:lvl5pPr marL="20574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13672" name="Rectangle 8"/>
                <p:cNvSpPr>
                  <a:spLocks noChangeArrowheads="1"/>
                </p:cNvSpPr>
                <p:nvPr/>
              </p:nvSpPr>
              <p:spPr bwMode="auto">
                <a:xfrm>
                  <a:off x="4327" y="912"/>
                  <a:ext cx="47" cy="58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2891" name="AutoShape 9"/>
                <p:cNvSpPr>
                  <a:spLocks noChangeArrowheads="1"/>
                </p:cNvSpPr>
                <p:nvPr/>
              </p:nvSpPr>
              <p:spPr bwMode="auto">
                <a:xfrm>
                  <a:off x="3505" y="912"/>
                  <a:ext cx="869" cy="48"/>
                </a:xfrm>
                <a:custGeom>
                  <a:avLst/>
                  <a:gdLst>
                    <a:gd name="T0" fmla="*/ 34 w 21600"/>
                    <a:gd name="T1" fmla="*/ 0 h 21600"/>
                    <a:gd name="T2" fmla="*/ 18 w 21600"/>
                    <a:gd name="T3" fmla="*/ 0 h 21600"/>
                    <a:gd name="T4" fmla="*/ 1 w 21600"/>
                    <a:gd name="T5" fmla="*/ 0 h 21600"/>
                    <a:gd name="T6" fmla="*/ 18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187 w 21600"/>
                    <a:gd name="T13" fmla="*/ 2250 h 21600"/>
                    <a:gd name="T14" fmla="*/ 19413 w 21600"/>
                    <a:gd name="T15" fmla="*/ 1935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795" y="21600"/>
                      </a:lnTo>
                      <a:lnTo>
                        <a:pt x="20805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rgbClr val="D6DBF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674" name="AutoShape 10"/>
                <p:cNvSpPr>
                  <a:spLocks noChangeArrowheads="1"/>
                </p:cNvSpPr>
                <p:nvPr/>
              </p:nvSpPr>
              <p:spPr bwMode="auto">
                <a:xfrm flipV="1">
                  <a:off x="3501" y="1448"/>
                  <a:ext cx="877" cy="47"/>
                </a:xfrm>
                <a:custGeom>
                  <a:avLst/>
                  <a:gdLst>
                    <a:gd name="G0" fmla="+- 1489 0 0"/>
                    <a:gd name="G1" fmla="+- 21600 0 1489"/>
                    <a:gd name="G2" fmla="*/ 1489 1 2"/>
                    <a:gd name="G3" fmla="+- 21600 0 G2"/>
                    <a:gd name="G4" fmla="+/ 1489 21600 2"/>
                    <a:gd name="G5" fmla="+/ G1 0 2"/>
                    <a:gd name="G6" fmla="*/ 21600 21600 1489"/>
                    <a:gd name="G7" fmla="*/ G6 1 2"/>
                    <a:gd name="G8" fmla="+- 21600 0 G7"/>
                    <a:gd name="G9" fmla="*/ 21600 1 2"/>
                    <a:gd name="G10" fmla="+- 1489 0 G9"/>
                    <a:gd name="G11" fmla="?: G10 G8 0"/>
                    <a:gd name="G12" fmla="?: G10 G7 21600"/>
                    <a:gd name="T0" fmla="*/ 20855 w 21600"/>
                    <a:gd name="T1" fmla="*/ 10800 h 21600"/>
                    <a:gd name="T2" fmla="*/ 10800 w 21600"/>
                    <a:gd name="T3" fmla="*/ 21600 h 21600"/>
                    <a:gd name="T4" fmla="*/ 745 w 21600"/>
                    <a:gd name="T5" fmla="*/ 10800 h 21600"/>
                    <a:gd name="T6" fmla="*/ 10800 w 21600"/>
                    <a:gd name="T7" fmla="*/ 0 h 21600"/>
                    <a:gd name="T8" fmla="*/ 2545 w 21600"/>
                    <a:gd name="T9" fmla="*/ 2545 h 21600"/>
                    <a:gd name="T10" fmla="*/ 19055 w 21600"/>
                    <a:gd name="T11" fmla="*/ 1905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489" y="21600"/>
                      </a:lnTo>
                      <a:lnTo>
                        <a:pt x="20111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3607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2880" name="Group 11"/>
              <p:cNvGrpSpPr>
                <a:grpSpLocks/>
              </p:cNvGrpSpPr>
              <p:nvPr/>
            </p:nvGrpSpPr>
            <p:grpSpPr bwMode="auto">
              <a:xfrm>
                <a:off x="1020" y="2069"/>
                <a:ext cx="408" cy="363"/>
                <a:chOff x="3501" y="912"/>
                <a:chExt cx="877" cy="583"/>
              </a:xfrm>
            </p:grpSpPr>
            <p:sp>
              <p:nvSpPr>
                <p:cNvPr id="32883" name="Rectangle 12"/>
                <p:cNvSpPr>
                  <a:spLocks noChangeArrowheads="1"/>
                </p:cNvSpPr>
                <p:nvPr/>
              </p:nvSpPr>
              <p:spPr bwMode="auto">
                <a:xfrm>
                  <a:off x="3504" y="917"/>
                  <a:ext cx="864" cy="573"/>
                </a:xfrm>
                <a:prstGeom prst="rect">
                  <a:avLst/>
                </a:prstGeom>
                <a:solidFill>
                  <a:srgbClr val="D6DB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SzPct val="80000"/>
                    <a:buFont typeface="Wingdings" pitchFamily="2" charset="2"/>
                    <a:buChar char="l"/>
                    <a:defRPr sz="3000" b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SzPct val="80000"/>
                    <a:buFont typeface="Wingdings" pitchFamily="2" charset="2"/>
                    <a:buChar char="à"/>
                    <a:defRPr sz="24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Times New Roman" pitchFamily="18" charset="0"/>
                    <a:buChar char="-"/>
                    <a:defRPr sz="24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3pPr>
                  <a:lvl4pPr marL="16002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Arial" charset="0"/>
                    <a:buChar char="—"/>
                    <a:defRPr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4pPr>
                  <a:lvl5pPr marL="20574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884" name="Rectangle 13"/>
                <p:cNvSpPr>
                  <a:spLocks noChangeArrowheads="1"/>
                </p:cNvSpPr>
                <p:nvPr/>
              </p:nvSpPr>
              <p:spPr bwMode="auto">
                <a:xfrm>
                  <a:off x="3504" y="912"/>
                  <a:ext cx="47" cy="58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D6DBFE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SzPct val="80000"/>
                    <a:buFont typeface="Wingdings" pitchFamily="2" charset="2"/>
                    <a:buChar char="l"/>
                    <a:defRPr sz="3000" b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SzPct val="80000"/>
                    <a:buFont typeface="Wingdings" pitchFamily="2" charset="2"/>
                    <a:buChar char="à"/>
                    <a:defRPr sz="24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Times New Roman" pitchFamily="18" charset="0"/>
                    <a:buChar char="-"/>
                    <a:defRPr sz="24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3pPr>
                  <a:lvl4pPr marL="16002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Arial" charset="0"/>
                    <a:buChar char="—"/>
                    <a:defRPr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4pPr>
                  <a:lvl5pPr marL="2057400" indent="-22860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25000"/>
                    </a:spcAft>
                    <a:buClr>
                      <a:schemeClr val="tx1"/>
                    </a:buClr>
                    <a:buFont typeface="Wingdings" pitchFamily="2" charset="2"/>
                    <a:buChar char="Ü"/>
                    <a:defRPr sz="160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13678" name="Rectangle 14"/>
                <p:cNvSpPr>
                  <a:spLocks noChangeArrowheads="1"/>
                </p:cNvSpPr>
                <p:nvPr/>
              </p:nvSpPr>
              <p:spPr bwMode="auto">
                <a:xfrm>
                  <a:off x="4326" y="912"/>
                  <a:ext cx="47" cy="58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2886" name="AutoShape 15"/>
                <p:cNvSpPr>
                  <a:spLocks noChangeArrowheads="1"/>
                </p:cNvSpPr>
                <p:nvPr/>
              </p:nvSpPr>
              <p:spPr bwMode="auto">
                <a:xfrm>
                  <a:off x="3505" y="912"/>
                  <a:ext cx="869" cy="48"/>
                </a:xfrm>
                <a:custGeom>
                  <a:avLst/>
                  <a:gdLst>
                    <a:gd name="T0" fmla="*/ 34 w 21600"/>
                    <a:gd name="T1" fmla="*/ 0 h 21600"/>
                    <a:gd name="T2" fmla="*/ 18 w 21600"/>
                    <a:gd name="T3" fmla="*/ 0 h 21600"/>
                    <a:gd name="T4" fmla="*/ 1 w 21600"/>
                    <a:gd name="T5" fmla="*/ 0 h 21600"/>
                    <a:gd name="T6" fmla="*/ 18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187 w 21600"/>
                    <a:gd name="T13" fmla="*/ 2250 h 21600"/>
                    <a:gd name="T14" fmla="*/ 19413 w 21600"/>
                    <a:gd name="T15" fmla="*/ 1935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795" y="21600"/>
                      </a:lnTo>
                      <a:lnTo>
                        <a:pt x="20805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rgbClr val="D6DBF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680" name="AutoShape 16"/>
                <p:cNvSpPr>
                  <a:spLocks noChangeArrowheads="1"/>
                </p:cNvSpPr>
                <p:nvPr/>
              </p:nvSpPr>
              <p:spPr bwMode="auto">
                <a:xfrm flipV="1">
                  <a:off x="3501" y="1448"/>
                  <a:ext cx="877" cy="47"/>
                </a:xfrm>
                <a:custGeom>
                  <a:avLst/>
                  <a:gdLst>
                    <a:gd name="G0" fmla="+- 1489 0 0"/>
                    <a:gd name="G1" fmla="+- 21600 0 1489"/>
                    <a:gd name="G2" fmla="*/ 1489 1 2"/>
                    <a:gd name="G3" fmla="+- 21600 0 G2"/>
                    <a:gd name="G4" fmla="+/ 1489 21600 2"/>
                    <a:gd name="G5" fmla="+/ G1 0 2"/>
                    <a:gd name="G6" fmla="*/ 21600 21600 1489"/>
                    <a:gd name="G7" fmla="*/ G6 1 2"/>
                    <a:gd name="G8" fmla="+- 21600 0 G7"/>
                    <a:gd name="G9" fmla="*/ 21600 1 2"/>
                    <a:gd name="G10" fmla="+- 1489 0 G9"/>
                    <a:gd name="G11" fmla="?: G10 G8 0"/>
                    <a:gd name="G12" fmla="?: G10 G7 21600"/>
                    <a:gd name="T0" fmla="*/ 20855 w 21600"/>
                    <a:gd name="T1" fmla="*/ 10800 h 21600"/>
                    <a:gd name="T2" fmla="*/ 10800 w 21600"/>
                    <a:gd name="T3" fmla="*/ 21600 h 21600"/>
                    <a:gd name="T4" fmla="*/ 745 w 21600"/>
                    <a:gd name="T5" fmla="*/ 10800 h 21600"/>
                    <a:gd name="T6" fmla="*/ 10800 w 21600"/>
                    <a:gd name="T7" fmla="*/ 0 h 21600"/>
                    <a:gd name="T8" fmla="*/ 2545 w 21600"/>
                    <a:gd name="T9" fmla="*/ 2545 h 21600"/>
                    <a:gd name="T10" fmla="*/ 19055 w 21600"/>
                    <a:gd name="T11" fmla="*/ 1905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489" y="21600"/>
                      </a:lnTo>
                      <a:lnTo>
                        <a:pt x="20111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3607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3681" name="Text Box 17"/>
              <p:cNvSpPr txBox="1">
                <a:spLocks noChangeArrowheads="1"/>
              </p:cNvSpPr>
              <p:nvPr/>
            </p:nvSpPr>
            <p:spPr bwMode="auto">
              <a:xfrm>
                <a:off x="839" y="2136"/>
                <a:ext cx="78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kumimoji="1" lang="en-US" altLang="zh-CN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DA</a:t>
                </a:r>
              </a:p>
            </p:txBody>
          </p:sp>
          <p:sp>
            <p:nvSpPr>
              <p:cNvPr id="113682" name="Text Box 18"/>
              <p:cNvSpPr txBox="1">
                <a:spLocks noChangeArrowheads="1"/>
              </p:cNvSpPr>
              <p:nvPr/>
            </p:nvSpPr>
            <p:spPr bwMode="auto">
              <a:xfrm>
                <a:off x="1476" y="2150"/>
                <a:ext cx="30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kumimoji="1" lang="en-US" altLang="zh-CN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SA</a:t>
                </a:r>
              </a:p>
            </p:txBody>
          </p:sp>
        </p:grpSp>
        <p:grpSp>
          <p:nvGrpSpPr>
            <p:cNvPr id="32858" name="Group 19"/>
            <p:cNvGrpSpPr>
              <a:grpSpLocks/>
            </p:cNvGrpSpPr>
            <p:nvPr/>
          </p:nvGrpSpPr>
          <p:grpSpPr bwMode="auto">
            <a:xfrm>
              <a:off x="1961" y="1253"/>
              <a:ext cx="1657" cy="363"/>
              <a:chOff x="2278" y="2069"/>
              <a:chExt cx="1657" cy="363"/>
            </a:xfrm>
          </p:grpSpPr>
          <p:grpSp>
            <p:nvGrpSpPr>
              <p:cNvPr id="32859" name="Group 20"/>
              <p:cNvGrpSpPr>
                <a:grpSpLocks/>
              </p:cNvGrpSpPr>
              <p:nvPr/>
            </p:nvGrpSpPr>
            <p:grpSpPr bwMode="auto">
              <a:xfrm>
                <a:off x="2278" y="2069"/>
                <a:ext cx="436" cy="363"/>
                <a:chOff x="1821" y="2069"/>
                <a:chExt cx="436" cy="363"/>
              </a:xfrm>
            </p:grpSpPr>
            <p:grpSp>
              <p:nvGrpSpPr>
                <p:cNvPr id="32872" name="Group 21"/>
                <p:cNvGrpSpPr>
                  <a:grpSpLocks/>
                </p:cNvGrpSpPr>
                <p:nvPr/>
              </p:nvGrpSpPr>
              <p:grpSpPr bwMode="auto">
                <a:xfrm>
                  <a:off x="1837" y="2069"/>
                  <a:ext cx="408" cy="363"/>
                  <a:chOff x="2441" y="912"/>
                  <a:chExt cx="877" cy="581"/>
                </a:xfrm>
              </p:grpSpPr>
              <p:sp>
                <p:nvSpPr>
                  <p:cNvPr id="3287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917"/>
                    <a:ext cx="864" cy="573"/>
                  </a:xfrm>
                  <a:prstGeom prst="rect">
                    <a:avLst/>
                  </a:prstGeom>
                  <a:solidFill>
                    <a:srgbClr val="0099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287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4B70"/>
                      </a:gs>
                      <a:gs pos="100000">
                        <a:srgbClr val="0099CC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287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68" y="912"/>
                    <a:ext cx="49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99CC"/>
                      </a:gs>
                      <a:gs pos="100000">
                        <a:srgbClr val="00406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2877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912"/>
                    <a:ext cx="869" cy="47"/>
                  </a:xfrm>
                  <a:custGeom>
                    <a:avLst/>
                    <a:gdLst>
                      <a:gd name="T0" fmla="*/ 34 w 21600"/>
                      <a:gd name="T1" fmla="*/ 0 h 21600"/>
                      <a:gd name="T2" fmla="*/ 18 w 21600"/>
                      <a:gd name="T3" fmla="*/ 0 h 21600"/>
                      <a:gd name="T4" fmla="*/ 1 w 21600"/>
                      <a:gd name="T5" fmla="*/ 0 h 21600"/>
                      <a:gd name="T6" fmla="*/ 18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560 w 21600"/>
                      <a:gd name="T13" fmla="*/ 2757 h 21600"/>
                      <a:gd name="T14" fmla="*/ 19040 w 21600"/>
                      <a:gd name="T15" fmla="*/ 1884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1496" y="21600"/>
                        </a:lnTo>
                        <a:lnTo>
                          <a:pt x="20104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4B70"/>
                      </a:gs>
                      <a:gs pos="100000">
                        <a:srgbClr val="0099CC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78" name="AutoShape 2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1" y="1445"/>
                    <a:ext cx="867" cy="47"/>
                  </a:xfrm>
                  <a:custGeom>
                    <a:avLst/>
                    <a:gdLst>
                      <a:gd name="T0" fmla="*/ 34 w 21600"/>
                      <a:gd name="T1" fmla="*/ 0 h 21600"/>
                      <a:gd name="T2" fmla="*/ 17 w 21600"/>
                      <a:gd name="T3" fmla="*/ 0 h 21600"/>
                      <a:gd name="T4" fmla="*/ 1 w 21600"/>
                      <a:gd name="T5" fmla="*/ 0 h 21600"/>
                      <a:gd name="T6" fmla="*/ 17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292 w 21600"/>
                      <a:gd name="T13" fmla="*/ 2298 h 21600"/>
                      <a:gd name="T14" fmla="*/ 19308 w 21600"/>
                      <a:gd name="T15" fmla="*/ 19302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971" y="21600"/>
                        </a:lnTo>
                        <a:lnTo>
                          <a:pt x="20629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99CC"/>
                      </a:gs>
                      <a:gs pos="100000">
                        <a:srgbClr val="004D74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69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21" y="2154"/>
                  <a:ext cx="4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Type</a:t>
                  </a:r>
                </a:p>
              </p:txBody>
            </p:sp>
          </p:grpSp>
          <p:grpSp>
            <p:nvGrpSpPr>
              <p:cNvPr id="32860" name="Group 28"/>
              <p:cNvGrpSpPr>
                <a:grpSpLocks/>
              </p:cNvGrpSpPr>
              <p:nvPr/>
            </p:nvGrpSpPr>
            <p:grpSpPr bwMode="auto">
              <a:xfrm>
                <a:off x="2697" y="2069"/>
                <a:ext cx="1238" cy="363"/>
                <a:chOff x="2470" y="981"/>
                <a:chExt cx="1238" cy="363"/>
              </a:xfrm>
            </p:grpSpPr>
            <p:grpSp>
              <p:nvGrpSpPr>
                <p:cNvPr id="32861" name="Group 29"/>
                <p:cNvGrpSpPr>
                  <a:grpSpLocks/>
                </p:cNvGrpSpPr>
                <p:nvPr/>
              </p:nvGrpSpPr>
              <p:grpSpPr bwMode="auto">
                <a:xfrm>
                  <a:off x="2470" y="981"/>
                  <a:ext cx="1226" cy="363"/>
                  <a:chOff x="8064" y="1248"/>
                  <a:chExt cx="1152" cy="883"/>
                </a:xfrm>
              </p:grpSpPr>
              <p:sp>
                <p:nvSpPr>
                  <p:cNvPr id="3286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8064" y="1248"/>
                    <a:ext cx="1133" cy="8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11369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8069" y="1248"/>
                    <a:ext cx="39" cy="8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tint val="0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eaLnBrk="1" hangingPunct="1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866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8070" y="1248"/>
                    <a:ext cx="1140" cy="38"/>
                  </a:xfrm>
                  <a:custGeom>
                    <a:avLst/>
                    <a:gdLst>
                      <a:gd name="T0" fmla="*/ 58 w 21600"/>
                      <a:gd name="T1" fmla="*/ 0 h 21600"/>
                      <a:gd name="T2" fmla="*/ 30 w 21600"/>
                      <a:gd name="T3" fmla="*/ 0 h 21600"/>
                      <a:gd name="T4" fmla="*/ 2 w 21600"/>
                      <a:gd name="T5" fmla="*/ 0 h 21600"/>
                      <a:gd name="T6" fmla="*/ 3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539 w 21600"/>
                      <a:gd name="T13" fmla="*/ 2274 h 21600"/>
                      <a:gd name="T14" fmla="*/ 19061 w 21600"/>
                      <a:gd name="T15" fmla="*/ 193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1496" y="21600"/>
                        </a:lnTo>
                        <a:lnTo>
                          <a:pt x="20104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7" name="AutoShape 3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8064" y="2092"/>
                    <a:ext cx="1152" cy="39"/>
                  </a:xfrm>
                  <a:custGeom>
                    <a:avLst/>
                    <a:gdLst>
                      <a:gd name="G0" fmla="+- 764 0 0"/>
                      <a:gd name="G1" fmla="+- 21600 0 764"/>
                      <a:gd name="G2" fmla="*/ 764 1 2"/>
                      <a:gd name="G3" fmla="+- 21600 0 G2"/>
                      <a:gd name="G4" fmla="+/ 764 21600 2"/>
                      <a:gd name="G5" fmla="+/ G1 0 2"/>
                      <a:gd name="G6" fmla="*/ 21600 21600 764"/>
                      <a:gd name="G7" fmla="*/ G6 1 2"/>
                      <a:gd name="G8" fmla="+- 21600 0 G7"/>
                      <a:gd name="G9" fmla="*/ 21600 1 2"/>
                      <a:gd name="G10" fmla="+- 764 0 G9"/>
                      <a:gd name="G11" fmla="?: G10 G8 0"/>
                      <a:gd name="G12" fmla="?: G10 G7 21600"/>
                      <a:gd name="T0" fmla="*/ 21218 w 21600"/>
                      <a:gd name="T1" fmla="*/ 10800 h 21600"/>
                      <a:gd name="T2" fmla="*/ 10800 w 21600"/>
                      <a:gd name="T3" fmla="*/ 21600 h 21600"/>
                      <a:gd name="T4" fmla="*/ 382 w 21600"/>
                      <a:gd name="T5" fmla="*/ 10800 h 21600"/>
                      <a:gd name="T6" fmla="*/ 10800 w 21600"/>
                      <a:gd name="T7" fmla="*/ 0 h 21600"/>
                      <a:gd name="T8" fmla="*/ 2182 w 21600"/>
                      <a:gd name="T9" fmla="*/ 2182 h 21600"/>
                      <a:gd name="T10" fmla="*/ 19418 w 21600"/>
                      <a:gd name="T11" fmla="*/ 19418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764" y="21600"/>
                        </a:lnTo>
                        <a:lnTo>
                          <a:pt x="20836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25882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eaLnBrk="1" hangingPunct="1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86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8870" y="1248"/>
                    <a:ext cx="308" cy="883"/>
                  </a:xfrm>
                  <a:prstGeom prst="rect">
                    <a:avLst/>
                  </a:prstGeom>
                  <a:solidFill>
                    <a:srgbClr val="7BB8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2869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8870" y="1248"/>
                    <a:ext cx="346" cy="38"/>
                  </a:xfrm>
                  <a:custGeom>
                    <a:avLst/>
                    <a:gdLst>
                      <a:gd name="T0" fmla="*/ 6 w 21600"/>
                      <a:gd name="T1" fmla="*/ 0 h 21600"/>
                      <a:gd name="T2" fmla="*/ 3 w 21600"/>
                      <a:gd name="T3" fmla="*/ 0 h 21600"/>
                      <a:gd name="T4" fmla="*/ 0 w 21600"/>
                      <a:gd name="T5" fmla="*/ 0 h 21600"/>
                      <a:gd name="T6" fmla="*/ 3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1810 w 21600"/>
                      <a:gd name="T13" fmla="*/ 1705 h 21600"/>
                      <a:gd name="T14" fmla="*/ 19790 w 21600"/>
                      <a:gd name="T15" fmla="*/ 1989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0303B"/>
                      </a:gs>
                      <a:gs pos="100000">
                        <a:srgbClr val="7BB8E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70" name="AutoShape 3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8870" y="2093"/>
                    <a:ext cx="346" cy="38"/>
                  </a:xfrm>
                  <a:custGeom>
                    <a:avLst/>
                    <a:gdLst>
                      <a:gd name="T0" fmla="*/ 6 w 21600"/>
                      <a:gd name="T1" fmla="*/ 0 h 21600"/>
                      <a:gd name="T2" fmla="*/ 3 w 21600"/>
                      <a:gd name="T3" fmla="*/ 0 h 21600"/>
                      <a:gd name="T4" fmla="*/ 0 w 21600"/>
                      <a:gd name="T5" fmla="*/ 0 h 21600"/>
                      <a:gd name="T6" fmla="*/ 3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1810 w 21600"/>
                      <a:gd name="T13" fmla="*/ 1705 h 21600"/>
                      <a:gd name="T14" fmla="*/ 19790 w 21600"/>
                      <a:gd name="T15" fmla="*/ 1989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BB8E1"/>
                      </a:gs>
                      <a:gs pos="100000">
                        <a:srgbClr val="20303B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71" name="AutoShape 3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8755" y="1671"/>
                    <a:ext cx="883" cy="38"/>
                  </a:xfrm>
                  <a:custGeom>
                    <a:avLst/>
                    <a:gdLst>
                      <a:gd name="T0" fmla="*/ 35 w 21600"/>
                      <a:gd name="T1" fmla="*/ 0 h 21600"/>
                      <a:gd name="T2" fmla="*/ 18 w 21600"/>
                      <a:gd name="T3" fmla="*/ 0 h 21600"/>
                      <a:gd name="T4" fmla="*/ 1 w 21600"/>
                      <a:gd name="T5" fmla="*/ 0 h 21600"/>
                      <a:gd name="T6" fmla="*/ 18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177 w 21600"/>
                      <a:gd name="T13" fmla="*/ 2274 h 21600"/>
                      <a:gd name="T14" fmla="*/ 19423 w 21600"/>
                      <a:gd name="T15" fmla="*/ 193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764" y="21600"/>
                        </a:lnTo>
                        <a:lnTo>
                          <a:pt x="20836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BB8E1"/>
                      </a:gs>
                      <a:gs pos="100000">
                        <a:srgbClr val="20303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70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683" y="1066"/>
                  <a:ext cx="420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Data</a:t>
                  </a:r>
                </a:p>
              </p:txBody>
            </p:sp>
            <p:sp>
              <p:nvSpPr>
                <p:cNvPr id="11370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80" y="1066"/>
                  <a:ext cx="42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CRC</a:t>
                  </a:r>
                </a:p>
              </p:txBody>
            </p:sp>
          </p:grpSp>
        </p:grpSp>
      </p:grpSp>
      <p:sp>
        <p:nvSpPr>
          <p:cNvPr id="32772" name="Text Box 40"/>
          <p:cNvSpPr txBox="1">
            <a:spLocks noChangeArrowheads="1"/>
          </p:cNvSpPr>
          <p:nvPr/>
        </p:nvSpPr>
        <p:spPr bwMode="auto">
          <a:xfrm>
            <a:off x="4141440" y="2925018"/>
            <a:ext cx="1412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标准以太网帧</a:t>
            </a:r>
          </a:p>
        </p:txBody>
      </p:sp>
      <p:sp>
        <p:nvSpPr>
          <p:cNvPr id="32773" name="Line 41"/>
          <p:cNvSpPr>
            <a:spLocks noChangeShapeType="1"/>
          </p:cNvSpPr>
          <p:nvPr/>
        </p:nvSpPr>
        <p:spPr bwMode="auto">
          <a:xfrm flipH="1">
            <a:off x="3349278" y="2709118"/>
            <a:ext cx="358775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42"/>
          <p:cNvSpPr>
            <a:spLocks noChangeShapeType="1"/>
          </p:cNvSpPr>
          <p:nvPr/>
        </p:nvSpPr>
        <p:spPr bwMode="auto">
          <a:xfrm>
            <a:off x="3708053" y="2709118"/>
            <a:ext cx="360362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75" name="Group 43"/>
          <p:cNvGrpSpPr>
            <a:grpSpLocks/>
          </p:cNvGrpSpPr>
          <p:nvPr/>
        </p:nvGrpSpPr>
        <p:grpSpPr bwMode="auto">
          <a:xfrm>
            <a:off x="1764953" y="3501281"/>
            <a:ext cx="5041900" cy="1871662"/>
            <a:chOff x="1066" y="2160"/>
            <a:chExt cx="3176" cy="1179"/>
          </a:xfrm>
        </p:grpSpPr>
        <p:grpSp>
          <p:nvGrpSpPr>
            <p:cNvPr id="32777" name="Group 44"/>
            <p:cNvGrpSpPr>
              <a:grpSpLocks/>
            </p:cNvGrpSpPr>
            <p:nvPr/>
          </p:nvGrpSpPr>
          <p:grpSpPr bwMode="auto">
            <a:xfrm>
              <a:off x="1066" y="2160"/>
              <a:ext cx="3096" cy="363"/>
              <a:chOff x="839" y="2069"/>
              <a:chExt cx="3096" cy="363"/>
            </a:xfrm>
          </p:grpSpPr>
          <p:grpSp>
            <p:nvGrpSpPr>
              <p:cNvPr id="32813" name="Group 45"/>
              <p:cNvGrpSpPr>
                <a:grpSpLocks/>
              </p:cNvGrpSpPr>
              <p:nvPr/>
            </p:nvGrpSpPr>
            <p:grpSpPr bwMode="auto">
              <a:xfrm>
                <a:off x="839" y="2069"/>
                <a:ext cx="998" cy="363"/>
                <a:chOff x="839" y="2069"/>
                <a:chExt cx="998" cy="363"/>
              </a:xfrm>
            </p:grpSpPr>
            <p:grpSp>
              <p:nvGrpSpPr>
                <p:cNvPr id="32843" name="Group 46"/>
                <p:cNvGrpSpPr>
                  <a:grpSpLocks/>
                </p:cNvGrpSpPr>
                <p:nvPr/>
              </p:nvGrpSpPr>
              <p:grpSpPr bwMode="auto">
                <a:xfrm>
                  <a:off x="1428" y="2069"/>
                  <a:ext cx="409" cy="363"/>
                  <a:chOff x="3501" y="912"/>
                  <a:chExt cx="877" cy="583"/>
                </a:xfrm>
              </p:grpSpPr>
              <p:sp>
                <p:nvSpPr>
                  <p:cNvPr id="32852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7"/>
                    <a:ext cx="864" cy="573"/>
                  </a:xfrm>
                  <a:prstGeom prst="rect">
                    <a:avLst/>
                  </a:prstGeom>
                  <a:solidFill>
                    <a:srgbClr val="D6DBF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285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11371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327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eaLnBrk="1" hangingPunct="1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855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912"/>
                    <a:ext cx="869" cy="48"/>
                  </a:xfrm>
                  <a:custGeom>
                    <a:avLst/>
                    <a:gdLst>
                      <a:gd name="T0" fmla="*/ 34 w 21600"/>
                      <a:gd name="T1" fmla="*/ 0 h 21600"/>
                      <a:gd name="T2" fmla="*/ 18 w 21600"/>
                      <a:gd name="T3" fmla="*/ 0 h 21600"/>
                      <a:gd name="T4" fmla="*/ 1 w 21600"/>
                      <a:gd name="T5" fmla="*/ 0 h 21600"/>
                      <a:gd name="T6" fmla="*/ 18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187 w 21600"/>
                      <a:gd name="T13" fmla="*/ 2250 h 21600"/>
                      <a:gd name="T14" fmla="*/ 19413 w 21600"/>
                      <a:gd name="T15" fmla="*/ 1935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795" y="21600"/>
                        </a:lnTo>
                        <a:lnTo>
                          <a:pt x="20805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15" name="AutoShape 51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501" y="1448"/>
                    <a:ext cx="877" cy="47"/>
                  </a:xfrm>
                  <a:custGeom>
                    <a:avLst/>
                    <a:gdLst>
                      <a:gd name="G0" fmla="+- 1489 0 0"/>
                      <a:gd name="G1" fmla="+- 21600 0 1489"/>
                      <a:gd name="G2" fmla="*/ 1489 1 2"/>
                      <a:gd name="G3" fmla="+- 21600 0 G2"/>
                      <a:gd name="G4" fmla="+/ 1489 21600 2"/>
                      <a:gd name="G5" fmla="+/ G1 0 2"/>
                      <a:gd name="G6" fmla="*/ 21600 21600 1489"/>
                      <a:gd name="G7" fmla="*/ G6 1 2"/>
                      <a:gd name="G8" fmla="+- 21600 0 G7"/>
                      <a:gd name="G9" fmla="*/ 21600 1 2"/>
                      <a:gd name="G10" fmla="+- 1489 0 G9"/>
                      <a:gd name="G11" fmla="?: G10 G8 0"/>
                      <a:gd name="G12" fmla="?: G10 G7 21600"/>
                      <a:gd name="T0" fmla="*/ 20855 w 21600"/>
                      <a:gd name="T1" fmla="*/ 10800 h 21600"/>
                      <a:gd name="T2" fmla="*/ 10800 w 21600"/>
                      <a:gd name="T3" fmla="*/ 21600 h 21600"/>
                      <a:gd name="T4" fmla="*/ 745 w 21600"/>
                      <a:gd name="T5" fmla="*/ 10800 h 21600"/>
                      <a:gd name="T6" fmla="*/ 10800 w 21600"/>
                      <a:gd name="T7" fmla="*/ 0 h 21600"/>
                      <a:gd name="T8" fmla="*/ 2545 w 21600"/>
                      <a:gd name="T9" fmla="*/ 2545 h 21600"/>
                      <a:gd name="T10" fmla="*/ 19055 w 21600"/>
                      <a:gd name="T11" fmla="*/ 19055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1489" y="21600"/>
                        </a:lnTo>
                        <a:lnTo>
                          <a:pt x="20111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36078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eaLnBrk="1" hangingPunct="1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2844" name="Group 52"/>
                <p:cNvGrpSpPr>
                  <a:grpSpLocks/>
                </p:cNvGrpSpPr>
                <p:nvPr/>
              </p:nvGrpSpPr>
              <p:grpSpPr bwMode="auto">
                <a:xfrm>
                  <a:off x="1020" y="2069"/>
                  <a:ext cx="408" cy="363"/>
                  <a:chOff x="3501" y="912"/>
                  <a:chExt cx="877" cy="583"/>
                </a:xfrm>
              </p:grpSpPr>
              <p:sp>
                <p:nvSpPr>
                  <p:cNvPr id="3284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7"/>
                    <a:ext cx="864" cy="573"/>
                  </a:xfrm>
                  <a:prstGeom prst="rect">
                    <a:avLst/>
                  </a:prstGeom>
                  <a:solidFill>
                    <a:srgbClr val="D6DBF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284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11371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6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eaLnBrk="1" hangingPunct="1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850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912"/>
                    <a:ext cx="869" cy="48"/>
                  </a:xfrm>
                  <a:custGeom>
                    <a:avLst/>
                    <a:gdLst>
                      <a:gd name="T0" fmla="*/ 34 w 21600"/>
                      <a:gd name="T1" fmla="*/ 0 h 21600"/>
                      <a:gd name="T2" fmla="*/ 18 w 21600"/>
                      <a:gd name="T3" fmla="*/ 0 h 21600"/>
                      <a:gd name="T4" fmla="*/ 1 w 21600"/>
                      <a:gd name="T5" fmla="*/ 0 h 21600"/>
                      <a:gd name="T6" fmla="*/ 18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187 w 21600"/>
                      <a:gd name="T13" fmla="*/ 2250 h 21600"/>
                      <a:gd name="T14" fmla="*/ 19413 w 21600"/>
                      <a:gd name="T15" fmla="*/ 1935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795" y="21600"/>
                        </a:lnTo>
                        <a:lnTo>
                          <a:pt x="20805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21" name="AutoShape 5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501" y="1448"/>
                    <a:ext cx="877" cy="47"/>
                  </a:xfrm>
                  <a:custGeom>
                    <a:avLst/>
                    <a:gdLst>
                      <a:gd name="G0" fmla="+- 1489 0 0"/>
                      <a:gd name="G1" fmla="+- 21600 0 1489"/>
                      <a:gd name="G2" fmla="*/ 1489 1 2"/>
                      <a:gd name="G3" fmla="+- 21600 0 G2"/>
                      <a:gd name="G4" fmla="+/ 1489 21600 2"/>
                      <a:gd name="G5" fmla="+/ G1 0 2"/>
                      <a:gd name="G6" fmla="*/ 21600 21600 1489"/>
                      <a:gd name="G7" fmla="*/ G6 1 2"/>
                      <a:gd name="G8" fmla="+- 21600 0 G7"/>
                      <a:gd name="G9" fmla="*/ 21600 1 2"/>
                      <a:gd name="G10" fmla="+- 1489 0 G9"/>
                      <a:gd name="G11" fmla="?: G10 G8 0"/>
                      <a:gd name="G12" fmla="?: G10 G7 21600"/>
                      <a:gd name="T0" fmla="*/ 20855 w 21600"/>
                      <a:gd name="T1" fmla="*/ 10800 h 21600"/>
                      <a:gd name="T2" fmla="*/ 10800 w 21600"/>
                      <a:gd name="T3" fmla="*/ 21600 h 21600"/>
                      <a:gd name="T4" fmla="*/ 745 w 21600"/>
                      <a:gd name="T5" fmla="*/ 10800 h 21600"/>
                      <a:gd name="T6" fmla="*/ 10800 w 21600"/>
                      <a:gd name="T7" fmla="*/ 0 h 21600"/>
                      <a:gd name="T8" fmla="*/ 2545 w 21600"/>
                      <a:gd name="T9" fmla="*/ 2545 h 21600"/>
                      <a:gd name="T10" fmla="*/ 19055 w 21600"/>
                      <a:gd name="T11" fmla="*/ 19055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1489" y="21600"/>
                        </a:lnTo>
                        <a:lnTo>
                          <a:pt x="20111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36078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eaLnBrk="1" hangingPunct="1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1372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839" y="2136"/>
                  <a:ext cx="78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DA</a:t>
                  </a:r>
                </a:p>
              </p:txBody>
            </p:sp>
            <p:sp>
              <p:nvSpPr>
                <p:cNvPr id="11372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476" y="2150"/>
                  <a:ext cx="30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SA</a:t>
                  </a:r>
                </a:p>
              </p:txBody>
            </p:sp>
          </p:grpSp>
          <p:grpSp>
            <p:nvGrpSpPr>
              <p:cNvPr id="32814" name="Group 60"/>
              <p:cNvGrpSpPr>
                <a:grpSpLocks/>
              </p:cNvGrpSpPr>
              <p:nvPr/>
            </p:nvGrpSpPr>
            <p:grpSpPr bwMode="auto">
              <a:xfrm>
                <a:off x="2278" y="2069"/>
                <a:ext cx="1657" cy="363"/>
                <a:chOff x="2278" y="2069"/>
                <a:chExt cx="1657" cy="363"/>
              </a:xfrm>
            </p:grpSpPr>
            <p:grpSp>
              <p:nvGrpSpPr>
                <p:cNvPr id="32823" name="Group 61"/>
                <p:cNvGrpSpPr>
                  <a:grpSpLocks/>
                </p:cNvGrpSpPr>
                <p:nvPr/>
              </p:nvGrpSpPr>
              <p:grpSpPr bwMode="auto">
                <a:xfrm>
                  <a:off x="2278" y="2069"/>
                  <a:ext cx="436" cy="363"/>
                  <a:chOff x="1821" y="2069"/>
                  <a:chExt cx="436" cy="363"/>
                </a:xfrm>
              </p:grpSpPr>
              <p:grpSp>
                <p:nvGrpSpPr>
                  <p:cNvPr id="3283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837" y="2069"/>
                    <a:ext cx="408" cy="363"/>
                    <a:chOff x="2441" y="912"/>
                    <a:chExt cx="877" cy="581"/>
                  </a:xfrm>
                </p:grpSpPr>
                <p:sp>
                  <p:nvSpPr>
                    <p:cNvPr id="32838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917"/>
                      <a:ext cx="864" cy="573"/>
                    </a:xfrm>
                    <a:prstGeom prst="rect">
                      <a:avLst/>
                    </a:prstGeom>
                    <a:solidFill>
                      <a:srgbClr val="0099C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l"/>
                        <a:defRPr sz="30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à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buChar char="-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buChar char="—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2839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912"/>
                      <a:ext cx="47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4B70"/>
                        </a:gs>
                        <a:gs pos="100000">
                          <a:srgbClr val="0099CC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l"/>
                        <a:defRPr sz="30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à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buChar char="-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buChar char="—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2840" name="Rectangl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8" y="912"/>
                      <a:ext cx="49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99CC"/>
                        </a:gs>
                        <a:gs pos="100000">
                          <a:srgbClr val="00406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l"/>
                        <a:defRPr sz="30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à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buChar char="-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buChar char="—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2841" name="AutoShap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9" y="912"/>
                      <a:ext cx="869" cy="47"/>
                    </a:xfrm>
                    <a:custGeom>
                      <a:avLst/>
                      <a:gdLst>
                        <a:gd name="T0" fmla="*/ 34 w 21600"/>
                        <a:gd name="T1" fmla="*/ 0 h 21600"/>
                        <a:gd name="T2" fmla="*/ 18 w 21600"/>
                        <a:gd name="T3" fmla="*/ 0 h 21600"/>
                        <a:gd name="T4" fmla="*/ 1 w 21600"/>
                        <a:gd name="T5" fmla="*/ 0 h 21600"/>
                        <a:gd name="T6" fmla="*/ 18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560 w 21600"/>
                        <a:gd name="T13" fmla="*/ 2757 h 21600"/>
                        <a:gd name="T14" fmla="*/ 19040 w 21600"/>
                        <a:gd name="T15" fmla="*/ 1884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496" y="21600"/>
                          </a:lnTo>
                          <a:lnTo>
                            <a:pt x="20104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004B70"/>
                        </a:gs>
                        <a:gs pos="100000">
                          <a:srgbClr val="0099CC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42" name="AutoShape 6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441" y="1445"/>
                      <a:ext cx="867" cy="47"/>
                    </a:xfrm>
                    <a:custGeom>
                      <a:avLst/>
                      <a:gdLst>
                        <a:gd name="T0" fmla="*/ 34 w 21600"/>
                        <a:gd name="T1" fmla="*/ 0 h 21600"/>
                        <a:gd name="T2" fmla="*/ 17 w 21600"/>
                        <a:gd name="T3" fmla="*/ 0 h 21600"/>
                        <a:gd name="T4" fmla="*/ 1 w 21600"/>
                        <a:gd name="T5" fmla="*/ 0 h 21600"/>
                        <a:gd name="T6" fmla="*/ 17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292 w 21600"/>
                        <a:gd name="T13" fmla="*/ 2298 h 21600"/>
                        <a:gd name="T14" fmla="*/ 19308 w 21600"/>
                        <a:gd name="T15" fmla="*/ 19302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971" y="21600"/>
                          </a:lnTo>
                          <a:lnTo>
                            <a:pt x="20629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0099CC"/>
                        </a:gs>
                        <a:gs pos="100000">
                          <a:srgbClr val="004D74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73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1" y="2154"/>
                    <a:ext cx="436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defRPr/>
                    </a:pPr>
                    <a:r>
                      <a:rPr kumimoji="1" lang="en-US" altLang="zh-CN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rPr>
                      <a:t>Type</a:t>
                    </a:r>
                  </a:p>
                </p:txBody>
              </p:sp>
            </p:grpSp>
            <p:grpSp>
              <p:nvGrpSpPr>
                <p:cNvPr id="32824" name="Group 69"/>
                <p:cNvGrpSpPr>
                  <a:grpSpLocks/>
                </p:cNvGrpSpPr>
                <p:nvPr/>
              </p:nvGrpSpPr>
              <p:grpSpPr bwMode="auto">
                <a:xfrm>
                  <a:off x="2697" y="2069"/>
                  <a:ext cx="1238" cy="363"/>
                  <a:chOff x="2470" y="981"/>
                  <a:chExt cx="1238" cy="363"/>
                </a:xfrm>
              </p:grpSpPr>
              <p:grpSp>
                <p:nvGrpSpPr>
                  <p:cNvPr id="32825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470" y="981"/>
                    <a:ext cx="1226" cy="363"/>
                    <a:chOff x="8064" y="1248"/>
                    <a:chExt cx="1152" cy="883"/>
                  </a:xfrm>
                </p:grpSpPr>
                <p:sp>
                  <p:nvSpPr>
                    <p:cNvPr id="32828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64" y="1248"/>
                      <a:ext cx="1133" cy="86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l"/>
                        <a:defRPr sz="30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à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buChar char="-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buChar char="—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736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69" y="1248"/>
                      <a:ext cx="39" cy="8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eaLnBrk="1" hangingPunct="1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2830" name="AutoShap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70" y="1248"/>
                      <a:ext cx="1140" cy="38"/>
                    </a:xfrm>
                    <a:custGeom>
                      <a:avLst/>
                      <a:gdLst>
                        <a:gd name="T0" fmla="*/ 58 w 21600"/>
                        <a:gd name="T1" fmla="*/ 0 h 21600"/>
                        <a:gd name="T2" fmla="*/ 30 w 21600"/>
                        <a:gd name="T3" fmla="*/ 0 h 21600"/>
                        <a:gd name="T4" fmla="*/ 2 w 21600"/>
                        <a:gd name="T5" fmla="*/ 0 h 21600"/>
                        <a:gd name="T6" fmla="*/ 3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539 w 21600"/>
                        <a:gd name="T13" fmla="*/ 2274 h 21600"/>
                        <a:gd name="T14" fmla="*/ 19061 w 21600"/>
                        <a:gd name="T15" fmla="*/ 19326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496" y="21600"/>
                          </a:lnTo>
                          <a:lnTo>
                            <a:pt x="20104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DDDDDD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38" name="AutoShape 74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64" y="2092"/>
                      <a:ext cx="1152" cy="39"/>
                    </a:xfrm>
                    <a:custGeom>
                      <a:avLst/>
                      <a:gdLst>
                        <a:gd name="G0" fmla="+- 764 0 0"/>
                        <a:gd name="G1" fmla="+- 21600 0 764"/>
                        <a:gd name="G2" fmla="*/ 764 1 2"/>
                        <a:gd name="G3" fmla="+- 21600 0 G2"/>
                        <a:gd name="G4" fmla="+/ 764 21600 2"/>
                        <a:gd name="G5" fmla="+/ G1 0 2"/>
                        <a:gd name="G6" fmla="*/ 21600 21600 764"/>
                        <a:gd name="G7" fmla="*/ G6 1 2"/>
                        <a:gd name="G8" fmla="+- 21600 0 G7"/>
                        <a:gd name="G9" fmla="*/ 21600 1 2"/>
                        <a:gd name="G10" fmla="+- 764 0 G9"/>
                        <a:gd name="G11" fmla="?: G10 G8 0"/>
                        <a:gd name="G12" fmla="?: G10 G7 21600"/>
                        <a:gd name="T0" fmla="*/ 21218 w 21600"/>
                        <a:gd name="T1" fmla="*/ 10800 h 21600"/>
                        <a:gd name="T2" fmla="*/ 10800 w 21600"/>
                        <a:gd name="T3" fmla="*/ 21600 h 21600"/>
                        <a:gd name="T4" fmla="*/ 382 w 21600"/>
                        <a:gd name="T5" fmla="*/ 10800 h 21600"/>
                        <a:gd name="T6" fmla="*/ 10800 w 21600"/>
                        <a:gd name="T7" fmla="*/ 0 h 21600"/>
                        <a:gd name="T8" fmla="*/ 2182 w 21600"/>
                        <a:gd name="T9" fmla="*/ 2182 h 21600"/>
                        <a:gd name="T10" fmla="*/ 19418 w 21600"/>
                        <a:gd name="T11" fmla="*/ 19418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764" y="21600"/>
                          </a:lnTo>
                          <a:lnTo>
                            <a:pt x="20836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25882"/>
                            <a:invGamma/>
                          </a:schemeClr>
                        </a:gs>
                      </a:gsLst>
                      <a:lin ang="5400000" scaled="1"/>
                    </a:gra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eaLnBrk="1" hangingPunct="1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2832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70" y="1248"/>
                      <a:ext cx="308" cy="883"/>
                    </a:xfrm>
                    <a:prstGeom prst="rect">
                      <a:avLst/>
                    </a:prstGeom>
                    <a:solidFill>
                      <a:srgbClr val="7BB8E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l"/>
                        <a:defRPr sz="30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à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buChar char="-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buChar char="—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buChar char="Ü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2833" name="AutoShap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70" y="1248"/>
                      <a:ext cx="346" cy="38"/>
                    </a:xfrm>
                    <a:custGeom>
                      <a:avLst/>
                      <a:gdLst>
                        <a:gd name="T0" fmla="*/ 6 w 21600"/>
                        <a:gd name="T1" fmla="*/ 0 h 21600"/>
                        <a:gd name="T2" fmla="*/ 3 w 21600"/>
                        <a:gd name="T3" fmla="*/ 0 h 21600"/>
                        <a:gd name="T4" fmla="*/ 0 w 21600"/>
                        <a:gd name="T5" fmla="*/ 0 h 21600"/>
                        <a:gd name="T6" fmla="*/ 3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1810 w 21600"/>
                        <a:gd name="T13" fmla="*/ 1705 h 21600"/>
                        <a:gd name="T14" fmla="*/ 19790 w 21600"/>
                        <a:gd name="T15" fmla="*/ 19895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20303B"/>
                        </a:gs>
                        <a:gs pos="100000">
                          <a:srgbClr val="7BB8E1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34" name="AutoShape 7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870" y="2093"/>
                      <a:ext cx="346" cy="38"/>
                    </a:xfrm>
                    <a:custGeom>
                      <a:avLst/>
                      <a:gdLst>
                        <a:gd name="T0" fmla="*/ 6 w 21600"/>
                        <a:gd name="T1" fmla="*/ 0 h 21600"/>
                        <a:gd name="T2" fmla="*/ 3 w 21600"/>
                        <a:gd name="T3" fmla="*/ 0 h 21600"/>
                        <a:gd name="T4" fmla="*/ 0 w 21600"/>
                        <a:gd name="T5" fmla="*/ 0 h 21600"/>
                        <a:gd name="T6" fmla="*/ 3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1810 w 21600"/>
                        <a:gd name="T13" fmla="*/ 1705 h 21600"/>
                        <a:gd name="T14" fmla="*/ 19790 w 21600"/>
                        <a:gd name="T15" fmla="*/ 19895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7BB8E1"/>
                        </a:gs>
                        <a:gs pos="100000">
                          <a:srgbClr val="20303B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35" name="AutoShape 78"/>
                    <p:cNvSpPr>
                      <a:spLocks noChangeArrowheads="1"/>
                    </p:cNvSpPr>
                    <p:nvPr/>
                  </p:nvSpPr>
                  <p:spPr bwMode="auto">
                    <a:xfrm rot="16200000" flipV="1">
                      <a:off x="8755" y="1671"/>
                      <a:ext cx="883" cy="38"/>
                    </a:xfrm>
                    <a:custGeom>
                      <a:avLst/>
                      <a:gdLst>
                        <a:gd name="T0" fmla="*/ 35 w 21600"/>
                        <a:gd name="T1" fmla="*/ 0 h 21600"/>
                        <a:gd name="T2" fmla="*/ 18 w 21600"/>
                        <a:gd name="T3" fmla="*/ 0 h 21600"/>
                        <a:gd name="T4" fmla="*/ 1 w 21600"/>
                        <a:gd name="T5" fmla="*/ 0 h 21600"/>
                        <a:gd name="T6" fmla="*/ 18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177 w 21600"/>
                        <a:gd name="T13" fmla="*/ 2274 h 21600"/>
                        <a:gd name="T14" fmla="*/ 19423 w 21600"/>
                        <a:gd name="T15" fmla="*/ 19326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764" y="21600"/>
                          </a:lnTo>
                          <a:lnTo>
                            <a:pt x="20836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7BB8E1"/>
                        </a:gs>
                        <a:gs pos="100000">
                          <a:srgbClr val="20303A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743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3" y="1066"/>
                    <a:ext cx="420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defRPr/>
                    </a:pPr>
                    <a:r>
                      <a:rPr kumimoji="1" lang="en-US" altLang="zh-CN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rPr>
                      <a:t>Data</a:t>
                    </a:r>
                  </a:p>
                </p:txBody>
              </p:sp>
              <p:sp>
                <p:nvSpPr>
                  <p:cNvPr id="113744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80" y="1066"/>
                    <a:ext cx="428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defRPr/>
                    </a:pPr>
                    <a:r>
                      <a:rPr kumimoji="1" lang="en-US" altLang="zh-CN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rPr>
                      <a:t>CRC</a:t>
                    </a:r>
                  </a:p>
                </p:txBody>
              </p:sp>
            </p:grpSp>
          </p:grpSp>
          <p:grpSp>
            <p:nvGrpSpPr>
              <p:cNvPr id="32815" name="Group 81"/>
              <p:cNvGrpSpPr>
                <a:grpSpLocks/>
              </p:cNvGrpSpPr>
              <p:nvPr/>
            </p:nvGrpSpPr>
            <p:grpSpPr bwMode="auto">
              <a:xfrm>
                <a:off x="1837" y="2069"/>
                <a:ext cx="453" cy="363"/>
                <a:chOff x="2245" y="2069"/>
                <a:chExt cx="453" cy="363"/>
              </a:xfrm>
            </p:grpSpPr>
            <p:grpSp>
              <p:nvGrpSpPr>
                <p:cNvPr id="32816" name="Group 82"/>
                <p:cNvGrpSpPr>
                  <a:grpSpLocks/>
                </p:cNvGrpSpPr>
                <p:nvPr/>
              </p:nvGrpSpPr>
              <p:grpSpPr bwMode="auto">
                <a:xfrm>
                  <a:off x="2245" y="2069"/>
                  <a:ext cx="453" cy="363"/>
                  <a:chOff x="1343" y="912"/>
                  <a:chExt cx="878" cy="583"/>
                </a:xfrm>
              </p:grpSpPr>
              <p:sp>
                <p:nvSpPr>
                  <p:cNvPr id="3281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912"/>
                    <a:ext cx="864" cy="573"/>
                  </a:xfrm>
                  <a:prstGeom prst="rect">
                    <a:avLst/>
                  </a:prstGeom>
                  <a:solidFill>
                    <a:srgbClr val="FFEF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281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EFAD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282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EFAD"/>
                      </a:gs>
                      <a:gs pos="100000">
                        <a:srgbClr val="433F2D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000" b="1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à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Times New Roman" pitchFamily="18" charset="0"/>
                      <a:buChar char="-"/>
                      <a:defRPr sz="24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3pPr>
                    <a:lvl4pPr marL="16002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Arial" charset="0"/>
                      <a:buChar char="—"/>
                      <a:defRPr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4pPr>
                    <a:lvl5pPr marL="2057400" indent="-22860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10000"/>
                      </a:spcBef>
                      <a:spcAft>
                        <a:spcPct val="25000"/>
                      </a:spcAft>
                      <a:buClr>
                        <a:schemeClr val="tx1"/>
                      </a:buClr>
                      <a:buFont typeface="Wingdings" pitchFamily="2" charset="2"/>
                      <a:buChar char="Ü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华文细黑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282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48" y="912"/>
                    <a:ext cx="869" cy="48"/>
                  </a:xfrm>
                  <a:custGeom>
                    <a:avLst/>
                    <a:gdLst>
                      <a:gd name="T0" fmla="*/ 34 w 21600"/>
                      <a:gd name="T1" fmla="*/ 0 h 21600"/>
                      <a:gd name="T2" fmla="*/ 18 w 21600"/>
                      <a:gd name="T3" fmla="*/ 0 h 21600"/>
                      <a:gd name="T4" fmla="*/ 1 w 21600"/>
                      <a:gd name="T5" fmla="*/ 0 h 21600"/>
                      <a:gd name="T6" fmla="*/ 18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138 w 21600"/>
                      <a:gd name="T13" fmla="*/ 2250 h 21600"/>
                      <a:gd name="T14" fmla="*/ 19462 w 21600"/>
                      <a:gd name="T15" fmla="*/ 1935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696" y="21600"/>
                        </a:lnTo>
                        <a:lnTo>
                          <a:pt x="20904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EFAD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2" name="AutoShape 8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344" y="1448"/>
                    <a:ext cx="877" cy="47"/>
                  </a:xfrm>
                  <a:custGeom>
                    <a:avLst/>
                    <a:gdLst>
                      <a:gd name="T0" fmla="*/ 34 w 21600"/>
                      <a:gd name="T1" fmla="*/ 0 h 21600"/>
                      <a:gd name="T2" fmla="*/ 18 w 21600"/>
                      <a:gd name="T3" fmla="*/ 0 h 21600"/>
                      <a:gd name="T4" fmla="*/ 1 w 21600"/>
                      <a:gd name="T5" fmla="*/ 0 h 21600"/>
                      <a:gd name="T6" fmla="*/ 18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537 w 21600"/>
                      <a:gd name="T13" fmla="*/ 2757 h 21600"/>
                      <a:gd name="T14" fmla="*/ 19063 w 21600"/>
                      <a:gd name="T15" fmla="*/ 1884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1489" y="21600"/>
                        </a:lnTo>
                        <a:lnTo>
                          <a:pt x="20111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EFAD"/>
                      </a:gs>
                      <a:gs pos="100000">
                        <a:srgbClr val="423E2D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75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333" y="2151"/>
                  <a:ext cx="31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tag</a:t>
                  </a:r>
                </a:p>
              </p:txBody>
            </p:sp>
          </p:grpSp>
        </p:grpSp>
        <p:grpSp>
          <p:nvGrpSpPr>
            <p:cNvPr id="32778" name="Group 89"/>
            <p:cNvGrpSpPr>
              <a:grpSpLocks/>
            </p:cNvGrpSpPr>
            <p:nvPr/>
          </p:nvGrpSpPr>
          <p:grpSpPr bwMode="auto">
            <a:xfrm>
              <a:off x="1292" y="2931"/>
              <a:ext cx="1360" cy="408"/>
              <a:chOff x="1417" y="3143"/>
              <a:chExt cx="2508" cy="1004"/>
            </a:xfrm>
          </p:grpSpPr>
          <p:sp>
            <p:nvSpPr>
              <p:cNvPr id="32808" name="Rectangle 90"/>
              <p:cNvSpPr>
                <a:spLocks noChangeArrowheads="1"/>
              </p:cNvSpPr>
              <p:nvPr/>
            </p:nvSpPr>
            <p:spPr bwMode="auto">
              <a:xfrm>
                <a:off x="1427" y="3151"/>
                <a:ext cx="2468" cy="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SzPct val="80000"/>
                  <a:buFont typeface="Wingdings" pitchFamily="2" charset="2"/>
                  <a:buChar char="l"/>
                  <a:defRPr sz="3000" b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SzPct val="80000"/>
                  <a:buFont typeface="Wingdings" pitchFamily="2" charset="2"/>
                  <a:buChar char="à"/>
                  <a:defRPr sz="24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Times New Roman" pitchFamily="18" charset="0"/>
                  <a:buChar char="-"/>
                  <a:defRPr sz="24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3pPr>
                <a:lvl4pPr marL="16002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Arial" charset="0"/>
                  <a:buChar char="—"/>
                  <a:defRPr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4pPr>
                <a:lvl5pPr marL="20574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13755" name="Rectangle 91"/>
              <p:cNvSpPr>
                <a:spLocks noChangeArrowheads="1"/>
              </p:cNvSpPr>
              <p:nvPr/>
            </p:nvSpPr>
            <p:spPr bwMode="auto">
              <a:xfrm>
                <a:off x="1426" y="3143"/>
                <a:ext cx="146" cy="100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756" name="Rectangle 92"/>
              <p:cNvSpPr>
                <a:spLocks noChangeArrowheads="1"/>
              </p:cNvSpPr>
              <p:nvPr/>
            </p:nvSpPr>
            <p:spPr bwMode="auto">
              <a:xfrm>
                <a:off x="3772" y="3143"/>
                <a:ext cx="138" cy="1002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2811" name="AutoShape 93"/>
              <p:cNvSpPr>
                <a:spLocks noChangeArrowheads="1"/>
              </p:cNvSpPr>
              <p:nvPr/>
            </p:nvSpPr>
            <p:spPr bwMode="auto">
              <a:xfrm>
                <a:off x="1429" y="3143"/>
                <a:ext cx="2484" cy="141"/>
              </a:xfrm>
              <a:custGeom>
                <a:avLst/>
                <a:gdLst>
                  <a:gd name="T0" fmla="*/ 276 w 21600"/>
                  <a:gd name="T1" fmla="*/ 0 h 21600"/>
                  <a:gd name="T2" fmla="*/ 143 w 21600"/>
                  <a:gd name="T3" fmla="*/ 1 h 21600"/>
                  <a:gd name="T4" fmla="*/ 10 w 21600"/>
                  <a:gd name="T5" fmla="*/ 0 h 21600"/>
                  <a:gd name="T6" fmla="*/ 14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48 w 21600"/>
                  <a:gd name="T13" fmla="*/ 2604 h 21600"/>
                  <a:gd name="T14" fmla="*/ 19052 w 21600"/>
                  <a:gd name="T15" fmla="*/ 189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96" y="21600"/>
                    </a:lnTo>
                    <a:lnTo>
                      <a:pt x="20104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58" name="AutoShape 94"/>
              <p:cNvSpPr>
                <a:spLocks noChangeArrowheads="1"/>
              </p:cNvSpPr>
              <p:nvPr/>
            </p:nvSpPr>
            <p:spPr bwMode="auto">
              <a:xfrm flipV="1">
                <a:off x="1417" y="4036"/>
                <a:ext cx="2508" cy="111"/>
              </a:xfrm>
              <a:custGeom>
                <a:avLst/>
                <a:gdLst>
                  <a:gd name="G0" fmla="+- 1489 0 0"/>
                  <a:gd name="G1" fmla="+- 21600 0 1489"/>
                  <a:gd name="G2" fmla="*/ 1489 1 2"/>
                  <a:gd name="G3" fmla="+- 21600 0 G2"/>
                  <a:gd name="G4" fmla="+/ 1489 21600 2"/>
                  <a:gd name="G5" fmla="+/ G1 0 2"/>
                  <a:gd name="G6" fmla="*/ 21600 21600 1489"/>
                  <a:gd name="G7" fmla="*/ G6 1 2"/>
                  <a:gd name="G8" fmla="+- 21600 0 G7"/>
                  <a:gd name="G9" fmla="*/ 21600 1 2"/>
                  <a:gd name="G10" fmla="+- 1489 0 G9"/>
                  <a:gd name="G11" fmla="?: G10 G8 0"/>
                  <a:gd name="G12" fmla="?: G10 G7 21600"/>
                  <a:gd name="T0" fmla="*/ 20855 w 21600"/>
                  <a:gd name="T1" fmla="*/ 10800 h 21600"/>
                  <a:gd name="T2" fmla="*/ 10800 w 21600"/>
                  <a:gd name="T3" fmla="*/ 21600 h 21600"/>
                  <a:gd name="T4" fmla="*/ 745 w 21600"/>
                  <a:gd name="T5" fmla="*/ 10800 h 21600"/>
                  <a:gd name="T6" fmla="*/ 10800 w 21600"/>
                  <a:gd name="T7" fmla="*/ 0 h 21600"/>
                  <a:gd name="T8" fmla="*/ 2545 w 21600"/>
                  <a:gd name="T9" fmla="*/ 2545 h 21600"/>
                  <a:gd name="T10" fmla="*/ 19055 w 21600"/>
                  <a:gd name="T11" fmla="*/ 1905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32779" name="Group 95"/>
            <p:cNvGrpSpPr>
              <a:grpSpLocks/>
            </p:cNvGrpSpPr>
            <p:nvPr/>
          </p:nvGrpSpPr>
          <p:grpSpPr bwMode="auto">
            <a:xfrm>
              <a:off x="2608" y="2931"/>
              <a:ext cx="680" cy="408"/>
              <a:chOff x="1417" y="3143"/>
              <a:chExt cx="2508" cy="1004"/>
            </a:xfrm>
          </p:grpSpPr>
          <p:sp>
            <p:nvSpPr>
              <p:cNvPr id="32803" name="Rectangle 96"/>
              <p:cNvSpPr>
                <a:spLocks noChangeArrowheads="1"/>
              </p:cNvSpPr>
              <p:nvPr/>
            </p:nvSpPr>
            <p:spPr bwMode="auto">
              <a:xfrm>
                <a:off x="1427" y="3151"/>
                <a:ext cx="2468" cy="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SzPct val="80000"/>
                  <a:buFont typeface="Wingdings" pitchFamily="2" charset="2"/>
                  <a:buChar char="l"/>
                  <a:defRPr sz="3000" b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SzPct val="80000"/>
                  <a:buFont typeface="Wingdings" pitchFamily="2" charset="2"/>
                  <a:buChar char="à"/>
                  <a:defRPr sz="24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Times New Roman" pitchFamily="18" charset="0"/>
                  <a:buChar char="-"/>
                  <a:defRPr sz="24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3pPr>
                <a:lvl4pPr marL="16002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Arial" charset="0"/>
                  <a:buChar char="—"/>
                  <a:defRPr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4pPr>
                <a:lvl5pPr marL="20574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13761" name="Rectangle 97"/>
              <p:cNvSpPr>
                <a:spLocks noChangeArrowheads="1"/>
              </p:cNvSpPr>
              <p:nvPr/>
            </p:nvSpPr>
            <p:spPr bwMode="auto">
              <a:xfrm>
                <a:off x="1428" y="3143"/>
                <a:ext cx="144" cy="100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762" name="Rectangle 98"/>
              <p:cNvSpPr>
                <a:spLocks noChangeArrowheads="1"/>
              </p:cNvSpPr>
              <p:nvPr/>
            </p:nvSpPr>
            <p:spPr bwMode="auto">
              <a:xfrm>
                <a:off x="3774" y="3143"/>
                <a:ext cx="136" cy="1002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2806" name="AutoShape 99"/>
              <p:cNvSpPr>
                <a:spLocks noChangeArrowheads="1"/>
              </p:cNvSpPr>
              <p:nvPr/>
            </p:nvSpPr>
            <p:spPr bwMode="auto">
              <a:xfrm>
                <a:off x="1429" y="3143"/>
                <a:ext cx="2484" cy="141"/>
              </a:xfrm>
              <a:custGeom>
                <a:avLst/>
                <a:gdLst>
                  <a:gd name="T0" fmla="*/ 276 w 21600"/>
                  <a:gd name="T1" fmla="*/ 0 h 21600"/>
                  <a:gd name="T2" fmla="*/ 143 w 21600"/>
                  <a:gd name="T3" fmla="*/ 1 h 21600"/>
                  <a:gd name="T4" fmla="*/ 10 w 21600"/>
                  <a:gd name="T5" fmla="*/ 0 h 21600"/>
                  <a:gd name="T6" fmla="*/ 14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48 w 21600"/>
                  <a:gd name="T13" fmla="*/ 2604 h 21600"/>
                  <a:gd name="T14" fmla="*/ 19052 w 21600"/>
                  <a:gd name="T15" fmla="*/ 189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96" y="21600"/>
                    </a:lnTo>
                    <a:lnTo>
                      <a:pt x="20104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64" name="AutoShape 100"/>
              <p:cNvSpPr>
                <a:spLocks noChangeArrowheads="1"/>
              </p:cNvSpPr>
              <p:nvPr/>
            </p:nvSpPr>
            <p:spPr bwMode="auto">
              <a:xfrm flipV="1">
                <a:off x="1417" y="4036"/>
                <a:ext cx="2508" cy="111"/>
              </a:xfrm>
              <a:custGeom>
                <a:avLst/>
                <a:gdLst>
                  <a:gd name="G0" fmla="+- 1489 0 0"/>
                  <a:gd name="G1" fmla="+- 21600 0 1489"/>
                  <a:gd name="G2" fmla="*/ 1489 1 2"/>
                  <a:gd name="G3" fmla="+- 21600 0 G2"/>
                  <a:gd name="G4" fmla="+/ 1489 21600 2"/>
                  <a:gd name="G5" fmla="+/ G1 0 2"/>
                  <a:gd name="G6" fmla="*/ 21600 21600 1489"/>
                  <a:gd name="G7" fmla="*/ G6 1 2"/>
                  <a:gd name="G8" fmla="+- 21600 0 G7"/>
                  <a:gd name="G9" fmla="*/ 21600 1 2"/>
                  <a:gd name="G10" fmla="+- 1489 0 G9"/>
                  <a:gd name="G11" fmla="?: G10 G8 0"/>
                  <a:gd name="G12" fmla="?: G10 G7 21600"/>
                  <a:gd name="T0" fmla="*/ 20855 w 21600"/>
                  <a:gd name="T1" fmla="*/ 10800 h 21600"/>
                  <a:gd name="T2" fmla="*/ 10800 w 21600"/>
                  <a:gd name="T3" fmla="*/ 21600 h 21600"/>
                  <a:gd name="T4" fmla="*/ 745 w 21600"/>
                  <a:gd name="T5" fmla="*/ 10800 h 21600"/>
                  <a:gd name="T6" fmla="*/ 10800 w 21600"/>
                  <a:gd name="T7" fmla="*/ 0 h 21600"/>
                  <a:gd name="T8" fmla="*/ 2545 w 21600"/>
                  <a:gd name="T9" fmla="*/ 2545 h 21600"/>
                  <a:gd name="T10" fmla="*/ 19055 w 21600"/>
                  <a:gd name="T11" fmla="*/ 1905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1725" y="303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TPID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2672" y="3036"/>
              <a:ext cx="56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Priority</a:t>
              </a:r>
            </a:p>
          </p:txBody>
        </p:sp>
        <p:grpSp>
          <p:nvGrpSpPr>
            <p:cNvPr id="32782" name="Group 103"/>
            <p:cNvGrpSpPr>
              <a:grpSpLocks/>
            </p:cNvGrpSpPr>
            <p:nvPr/>
          </p:nvGrpSpPr>
          <p:grpSpPr bwMode="auto">
            <a:xfrm>
              <a:off x="3288" y="2931"/>
              <a:ext cx="272" cy="408"/>
              <a:chOff x="1417" y="3143"/>
              <a:chExt cx="2508" cy="1004"/>
            </a:xfrm>
          </p:grpSpPr>
          <p:sp>
            <p:nvSpPr>
              <p:cNvPr id="32798" name="Rectangle 104"/>
              <p:cNvSpPr>
                <a:spLocks noChangeArrowheads="1"/>
              </p:cNvSpPr>
              <p:nvPr/>
            </p:nvSpPr>
            <p:spPr bwMode="auto">
              <a:xfrm>
                <a:off x="1427" y="3151"/>
                <a:ext cx="2468" cy="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SzPct val="80000"/>
                  <a:buFont typeface="Wingdings" pitchFamily="2" charset="2"/>
                  <a:buChar char="l"/>
                  <a:defRPr sz="3000" b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SzPct val="80000"/>
                  <a:buFont typeface="Wingdings" pitchFamily="2" charset="2"/>
                  <a:buChar char="à"/>
                  <a:defRPr sz="24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Times New Roman" pitchFamily="18" charset="0"/>
                  <a:buChar char="-"/>
                  <a:defRPr sz="24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3pPr>
                <a:lvl4pPr marL="16002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Arial" charset="0"/>
                  <a:buChar char="—"/>
                  <a:defRPr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4pPr>
                <a:lvl5pPr marL="20574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13769" name="Rectangle 105"/>
              <p:cNvSpPr>
                <a:spLocks noChangeArrowheads="1"/>
              </p:cNvSpPr>
              <p:nvPr/>
            </p:nvSpPr>
            <p:spPr bwMode="auto">
              <a:xfrm>
                <a:off x="1426" y="3143"/>
                <a:ext cx="148" cy="100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770" name="Rectangle 106"/>
              <p:cNvSpPr>
                <a:spLocks noChangeArrowheads="1"/>
              </p:cNvSpPr>
              <p:nvPr/>
            </p:nvSpPr>
            <p:spPr bwMode="auto">
              <a:xfrm>
                <a:off x="3768" y="3143"/>
                <a:ext cx="138" cy="1002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2801" name="AutoShape 107"/>
              <p:cNvSpPr>
                <a:spLocks noChangeArrowheads="1"/>
              </p:cNvSpPr>
              <p:nvPr/>
            </p:nvSpPr>
            <p:spPr bwMode="auto">
              <a:xfrm>
                <a:off x="1429" y="3143"/>
                <a:ext cx="2484" cy="141"/>
              </a:xfrm>
              <a:custGeom>
                <a:avLst/>
                <a:gdLst>
                  <a:gd name="T0" fmla="*/ 276 w 21600"/>
                  <a:gd name="T1" fmla="*/ 0 h 21600"/>
                  <a:gd name="T2" fmla="*/ 143 w 21600"/>
                  <a:gd name="T3" fmla="*/ 1 h 21600"/>
                  <a:gd name="T4" fmla="*/ 10 w 21600"/>
                  <a:gd name="T5" fmla="*/ 0 h 21600"/>
                  <a:gd name="T6" fmla="*/ 14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48 w 21600"/>
                  <a:gd name="T13" fmla="*/ 2604 h 21600"/>
                  <a:gd name="T14" fmla="*/ 19052 w 21600"/>
                  <a:gd name="T15" fmla="*/ 189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96" y="21600"/>
                    </a:lnTo>
                    <a:lnTo>
                      <a:pt x="20104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72" name="AutoShape 108"/>
              <p:cNvSpPr>
                <a:spLocks noChangeArrowheads="1"/>
              </p:cNvSpPr>
              <p:nvPr/>
            </p:nvSpPr>
            <p:spPr bwMode="auto">
              <a:xfrm flipV="1">
                <a:off x="1417" y="4036"/>
                <a:ext cx="2508" cy="111"/>
              </a:xfrm>
              <a:custGeom>
                <a:avLst/>
                <a:gdLst>
                  <a:gd name="G0" fmla="+- 1489 0 0"/>
                  <a:gd name="G1" fmla="+- 21600 0 1489"/>
                  <a:gd name="G2" fmla="*/ 1489 1 2"/>
                  <a:gd name="G3" fmla="+- 21600 0 G2"/>
                  <a:gd name="G4" fmla="+/ 1489 21600 2"/>
                  <a:gd name="G5" fmla="+/ G1 0 2"/>
                  <a:gd name="G6" fmla="*/ 21600 21600 1489"/>
                  <a:gd name="G7" fmla="*/ G6 1 2"/>
                  <a:gd name="G8" fmla="+- 21600 0 G7"/>
                  <a:gd name="G9" fmla="*/ 21600 1 2"/>
                  <a:gd name="G10" fmla="+- 1489 0 G9"/>
                  <a:gd name="G11" fmla="?: G10 G8 0"/>
                  <a:gd name="G12" fmla="?: G10 G7 21600"/>
                  <a:gd name="T0" fmla="*/ 20855 w 21600"/>
                  <a:gd name="T1" fmla="*/ 10800 h 21600"/>
                  <a:gd name="T2" fmla="*/ 10800 w 21600"/>
                  <a:gd name="T3" fmla="*/ 21600 h 21600"/>
                  <a:gd name="T4" fmla="*/ 745 w 21600"/>
                  <a:gd name="T5" fmla="*/ 10800 h 21600"/>
                  <a:gd name="T6" fmla="*/ 10800 w 21600"/>
                  <a:gd name="T7" fmla="*/ 0 h 21600"/>
                  <a:gd name="T8" fmla="*/ 2545 w 21600"/>
                  <a:gd name="T9" fmla="*/ 2545 h 21600"/>
                  <a:gd name="T10" fmla="*/ 19055 w 21600"/>
                  <a:gd name="T11" fmla="*/ 1905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113773" name="Text Box 109"/>
            <p:cNvSpPr txBox="1">
              <a:spLocks noChangeArrowheads="1"/>
            </p:cNvSpPr>
            <p:nvPr/>
          </p:nvSpPr>
          <p:spPr bwMode="auto">
            <a:xfrm>
              <a:off x="3239" y="3021"/>
              <a:ext cx="3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CFI</a:t>
              </a:r>
            </a:p>
          </p:txBody>
        </p:sp>
        <p:grpSp>
          <p:nvGrpSpPr>
            <p:cNvPr id="32784" name="Group 110"/>
            <p:cNvGrpSpPr>
              <a:grpSpLocks/>
            </p:cNvGrpSpPr>
            <p:nvPr/>
          </p:nvGrpSpPr>
          <p:grpSpPr bwMode="auto">
            <a:xfrm>
              <a:off x="3560" y="2931"/>
              <a:ext cx="681" cy="408"/>
              <a:chOff x="1417" y="3143"/>
              <a:chExt cx="2508" cy="1004"/>
            </a:xfrm>
          </p:grpSpPr>
          <p:sp>
            <p:nvSpPr>
              <p:cNvPr id="32793" name="Rectangle 111"/>
              <p:cNvSpPr>
                <a:spLocks noChangeArrowheads="1"/>
              </p:cNvSpPr>
              <p:nvPr/>
            </p:nvSpPr>
            <p:spPr bwMode="auto">
              <a:xfrm>
                <a:off x="1427" y="3151"/>
                <a:ext cx="2468" cy="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SzPct val="80000"/>
                  <a:buFont typeface="Wingdings" pitchFamily="2" charset="2"/>
                  <a:buChar char="l"/>
                  <a:defRPr sz="3000" b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SzPct val="80000"/>
                  <a:buFont typeface="Wingdings" pitchFamily="2" charset="2"/>
                  <a:buChar char="à"/>
                  <a:defRPr sz="24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Times New Roman" pitchFamily="18" charset="0"/>
                  <a:buChar char="-"/>
                  <a:defRPr sz="24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3pPr>
                <a:lvl4pPr marL="16002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Arial" charset="0"/>
                  <a:buChar char="—"/>
                  <a:defRPr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4pPr>
                <a:lvl5pPr marL="2057400" indent="-22860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Char char="Ü"/>
                  <a:defRPr sz="160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13776" name="Rectangle 112"/>
              <p:cNvSpPr>
                <a:spLocks noChangeArrowheads="1"/>
              </p:cNvSpPr>
              <p:nvPr/>
            </p:nvSpPr>
            <p:spPr bwMode="auto">
              <a:xfrm>
                <a:off x="1428" y="3143"/>
                <a:ext cx="144" cy="100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777" name="Rectangle 113"/>
              <p:cNvSpPr>
                <a:spLocks noChangeArrowheads="1"/>
              </p:cNvSpPr>
              <p:nvPr/>
            </p:nvSpPr>
            <p:spPr bwMode="auto">
              <a:xfrm>
                <a:off x="3770" y="3143"/>
                <a:ext cx="140" cy="1002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2796" name="AutoShape 114"/>
              <p:cNvSpPr>
                <a:spLocks noChangeArrowheads="1"/>
              </p:cNvSpPr>
              <p:nvPr/>
            </p:nvSpPr>
            <p:spPr bwMode="auto">
              <a:xfrm>
                <a:off x="1429" y="3143"/>
                <a:ext cx="2484" cy="141"/>
              </a:xfrm>
              <a:custGeom>
                <a:avLst/>
                <a:gdLst>
                  <a:gd name="T0" fmla="*/ 276 w 21600"/>
                  <a:gd name="T1" fmla="*/ 0 h 21600"/>
                  <a:gd name="T2" fmla="*/ 143 w 21600"/>
                  <a:gd name="T3" fmla="*/ 1 h 21600"/>
                  <a:gd name="T4" fmla="*/ 10 w 21600"/>
                  <a:gd name="T5" fmla="*/ 0 h 21600"/>
                  <a:gd name="T6" fmla="*/ 14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48 w 21600"/>
                  <a:gd name="T13" fmla="*/ 2604 h 21600"/>
                  <a:gd name="T14" fmla="*/ 19052 w 21600"/>
                  <a:gd name="T15" fmla="*/ 189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96" y="21600"/>
                    </a:lnTo>
                    <a:lnTo>
                      <a:pt x="20104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79" name="AutoShape 115"/>
              <p:cNvSpPr>
                <a:spLocks noChangeArrowheads="1"/>
              </p:cNvSpPr>
              <p:nvPr/>
            </p:nvSpPr>
            <p:spPr bwMode="auto">
              <a:xfrm flipV="1">
                <a:off x="1417" y="4036"/>
                <a:ext cx="2508" cy="111"/>
              </a:xfrm>
              <a:custGeom>
                <a:avLst/>
                <a:gdLst>
                  <a:gd name="G0" fmla="+- 1489 0 0"/>
                  <a:gd name="G1" fmla="+- 21600 0 1489"/>
                  <a:gd name="G2" fmla="*/ 1489 1 2"/>
                  <a:gd name="G3" fmla="+- 21600 0 G2"/>
                  <a:gd name="G4" fmla="+/ 1489 21600 2"/>
                  <a:gd name="G5" fmla="+/ G1 0 2"/>
                  <a:gd name="G6" fmla="*/ 21600 21600 1489"/>
                  <a:gd name="G7" fmla="*/ G6 1 2"/>
                  <a:gd name="G8" fmla="+- 21600 0 G7"/>
                  <a:gd name="G9" fmla="*/ 21600 1 2"/>
                  <a:gd name="G10" fmla="+- 1489 0 G9"/>
                  <a:gd name="G11" fmla="?: G10 G8 0"/>
                  <a:gd name="G12" fmla="?: G10 G7 21600"/>
                  <a:gd name="T0" fmla="*/ 20855 w 21600"/>
                  <a:gd name="T1" fmla="*/ 10800 h 21600"/>
                  <a:gd name="T2" fmla="*/ 10800 w 21600"/>
                  <a:gd name="T3" fmla="*/ 21600 h 21600"/>
                  <a:gd name="T4" fmla="*/ 745 w 21600"/>
                  <a:gd name="T5" fmla="*/ 10800 h 21600"/>
                  <a:gd name="T6" fmla="*/ 10800 w 21600"/>
                  <a:gd name="T7" fmla="*/ 0 h 21600"/>
                  <a:gd name="T8" fmla="*/ 2545 w 21600"/>
                  <a:gd name="T9" fmla="*/ 2545 h 21600"/>
                  <a:gd name="T10" fmla="*/ 19055 w 21600"/>
                  <a:gd name="T11" fmla="*/ 1905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113780" name="Text Box 116"/>
            <p:cNvSpPr txBox="1">
              <a:spLocks noChangeArrowheads="1"/>
            </p:cNvSpPr>
            <p:nvPr/>
          </p:nvSpPr>
          <p:spPr bwMode="auto">
            <a:xfrm>
              <a:off x="3551" y="3021"/>
              <a:ext cx="6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VLAN ID</a:t>
              </a:r>
            </a:p>
          </p:txBody>
        </p:sp>
        <p:sp>
          <p:nvSpPr>
            <p:cNvPr id="32786" name="Line 117"/>
            <p:cNvSpPr>
              <a:spLocks noChangeShapeType="1"/>
            </p:cNvSpPr>
            <p:nvPr/>
          </p:nvSpPr>
          <p:spPr bwMode="auto">
            <a:xfrm flipH="1">
              <a:off x="1292" y="2523"/>
              <a:ext cx="77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Line 118"/>
            <p:cNvSpPr>
              <a:spLocks noChangeShapeType="1"/>
            </p:cNvSpPr>
            <p:nvPr/>
          </p:nvSpPr>
          <p:spPr bwMode="auto">
            <a:xfrm>
              <a:off x="2517" y="2523"/>
              <a:ext cx="17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119"/>
            <p:cNvSpPr>
              <a:spLocks noChangeShapeType="1"/>
            </p:cNvSpPr>
            <p:nvPr/>
          </p:nvSpPr>
          <p:spPr bwMode="auto">
            <a:xfrm flipH="1">
              <a:off x="2608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Line 120"/>
            <p:cNvSpPr>
              <a:spLocks noChangeShapeType="1"/>
            </p:cNvSpPr>
            <p:nvPr/>
          </p:nvSpPr>
          <p:spPr bwMode="auto">
            <a:xfrm flipH="1">
              <a:off x="4241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121"/>
            <p:cNvSpPr>
              <a:spLocks noChangeShapeType="1"/>
            </p:cNvSpPr>
            <p:nvPr/>
          </p:nvSpPr>
          <p:spPr bwMode="auto">
            <a:xfrm flipH="1">
              <a:off x="2608" y="279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" name="Text Box 122"/>
            <p:cNvSpPr txBox="1">
              <a:spLocks noChangeArrowheads="1"/>
            </p:cNvSpPr>
            <p:nvPr/>
          </p:nvSpPr>
          <p:spPr bwMode="auto">
            <a:xfrm>
              <a:off x="3211" y="2696"/>
              <a:ext cx="3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TCI</a:t>
              </a:r>
            </a:p>
          </p:txBody>
        </p:sp>
        <p:sp>
          <p:nvSpPr>
            <p:cNvPr id="32792" name="Line 123"/>
            <p:cNvSpPr>
              <a:spLocks noChangeShapeType="1"/>
            </p:cNvSpPr>
            <p:nvPr/>
          </p:nvSpPr>
          <p:spPr bwMode="auto">
            <a:xfrm>
              <a:off x="3742" y="2795"/>
              <a:ext cx="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6" name="Text Box 124"/>
          <p:cNvSpPr txBox="1">
            <a:spLocks noChangeArrowheads="1"/>
          </p:cNvSpPr>
          <p:nvPr/>
        </p:nvSpPr>
        <p:spPr bwMode="auto">
          <a:xfrm>
            <a:off x="2896840" y="5612656"/>
            <a:ext cx="3155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带有</a:t>
            </a: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IEEE802.1Q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标记的以太网帧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单交换机</a:t>
            </a:r>
            <a:r>
              <a:rPr lang="en-US" altLang="en-US"/>
              <a:t>VLAN</a:t>
            </a:r>
            <a:r>
              <a:rPr lang="zh-CN" altLang="en-US"/>
              <a:t>标签操作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489823" y="328615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489823" y="465457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819060" y="32131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819060" y="46545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4874373" y="4294213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5018835" y="4005288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2066085" y="4294213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2066085" y="4005288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V="1">
            <a:off x="2066085" y="429421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2066085" y="328615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6819060" y="32131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6819060" y="429421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4831" name="Picture 1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60" y="2781325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2" name="Picture 1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60" y="4149750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3" name="Picture 1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298" y="2781325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4" name="Picture 1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85" y="4149750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986585" y="343061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986585" y="479903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7395323" y="343061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7393735" y="479903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pic>
        <p:nvPicPr>
          <p:cNvPr id="34839" name="Picture 23" descr="通用交换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85" y="2927375"/>
            <a:ext cx="33845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021741"/>
              </p:ext>
            </p:extLst>
          </p:nvPr>
        </p:nvGraphicFramePr>
        <p:xfrm>
          <a:off x="3937748" y="3789388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5" imgW="1277392" imgH="226737" progId="FLW3Drawing">
                  <p:embed/>
                </p:oleObj>
              </mc:Choice>
              <mc:Fallback>
                <p:oleObj name="绘图" r:id="rId5" imgW="1277392" imgH="226737" progId="FLW3Drawing">
                  <p:embed/>
                  <p:pic>
                    <p:nvPicPr>
                      <p:cNvPr id="348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748" y="3789388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2715373" y="4295800"/>
            <a:ext cx="33829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2713785" y="4005288"/>
            <a:ext cx="33829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25273"/>
              </p:ext>
            </p:extLst>
          </p:nvPr>
        </p:nvGraphicFramePr>
        <p:xfrm>
          <a:off x="3937748" y="4364063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7" imgW="1277392" imgH="226737" progId="FLW3Drawing">
                  <p:embed/>
                </p:oleObj>
              </mc:Choice>
              <mc:Fallback>
                <p:oleObj name="绘图" r:id="rId7" imgW="1277392" imgH="226737" progId="FLW3Drawing">
                  <p:embed/>
                  <p:pic>
                    <p:nvPicPr>
                      <p:cNvPr id="3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748" y="4364063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991441"/>
              </p:ext>
            </p:extLst>
          </p:nvPr>
        </p:nvGraphicFramePr>
        <p:xfrm>
          <a:off x="1850185" y="4940325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167161" imgH="185854" progId="Visio.Drawing.6">
                  <p:embed/>
                </p:oleObj>
              </mc:Choice>
              <mc:Fallback>
                <p:oleObj name="VISIO" r:id="rId8" imgW="1167161" imgH="185854" progId="Visio.Drawing.6">
                  <p:embed/>
                  <p:pic>
                    <p:nvPicPr>
                      <p:cNvPr id="348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185" y="4940325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1705723" y="3068663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2281985" y="3787800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2281985" y="3068663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1705723" y="4868888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2281985" y="44370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6601573" y="3068663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 flipH="1">
            <a:off x="6242798" y="3787800"/>
            <a:ext cx="358775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6601573" y="3068663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6242798" y="4437088"/>
            <a:ext cx="360362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6603160" y="4868888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 flipH="1">
            <a:off x="6601573" y="44370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2281985" y="4435500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5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44312"/>
              </p:ext>
            </p:extLst>
          </p:nvPr>
        </p:nvGraphicFramePr>
        <p:xfrm>
          <a:off x="1850185" y="2852763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167161" imgH="185854" progId="Visio.Drawing.6">
                  <p:embed/>
                </p:oleObj>
              </mc:Choice>
              <mc:Fallback>
                <p:oleObj name="VISIO" r:id="rId10" imgW="1167161" imgH="185854" progId="Visio.Drawing.6">
                  <p:embed/>
                  <p:pic>
                    <p:nvPicPr>
                      <p:cNvPr id="3485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185" y="2852763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661453"/>
              </p:ext>
            </p:extLst>
          </p:nvPr>
        </p:nvGraphicFramePr>
        <p:xfrm>
          <a:off x="6242798" y="2852763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167161" imgH="185854" progId="Visio.Drawing.6">
                  <p:embed/>
                </p:oleObj>
              </mc:Choice>
              <mc:Fallback>
                <p:oleObj name="VISIO" r:id="rId11" imgW="1167161" imgH="185854" progId="Visio.Drawing.6">
                  <p:embed/>
                  <p:pic>
                    <p:nvPicPr>
                      <p:cNvPr id="3485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798" y="2852763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29744"/>
              </p:ext>
            </p:extLst>
          </p:nvPr>
        </p:nvGraphicFramePr>
        <p:xfrm>
          <a:off x="6314235" y="4940325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167161" imgH="185854" progId="Visio.Drawing.6">
                  <p:embed/>
                </p:oleObj>
              </mc:Choice>
              <mc:Fallback>
                <p:oleObj name="VISIO" r:id="rId12" imgW="1167161" imgH="185854" progId="Visio.Drawing.6">
                  <p:embed/>
                  <p:pic>
                    <p:nvPicPr>
                      <p:cNvPr id="348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235" y="4940325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3439273" y="1628800"/>
            <a:ext cx="17287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不带</a:t>
            </a: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标签的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以太网帧</a:t>
            </a:r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flipH="1">
            <a:off x="2353423" y="2060600"/>
            <a:ext cx="129698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>
            <a:off x="5017248" y="1989163"/>
            <a:ext cx="151288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913560" y="5805513"/>
            <a:ext cx="73104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2200"/>
              <a:t>在进入交换机端口时，附加缺省</a:t>
            </a:r>
            <a:r>
              <a:rPr lang="en-US" altLang="zh-CN" sz="2200"/>
              <a:t>VLAN</a:t>
            </a:r>
            <a:r>
              <a:rPr lang="zh-CN" altLang="en-US" sz="2200"/>
              <a:t>标签</a:t>
            </a:r>
          </a:p>
          <a:p>
            <a:pPr eaLnBrk="1" hangingPunct="1"/>
            <a:r>
              <a:rPr lang="zh-CN" altLang="en-US" sz="2200"/>
              <a:t>出交换机端口时，去掉</a:t>
            </a:r>
            <a:r>
              <a:rPr lang="en-US" altLang="zh-CN" sz="2200"/>
              <a:t>VLAN</a:t>
            </a:r>
            <a:r>
              <a:rPr lang="zh-CN" altLang="en-US" sz="2200"/>
              <a:t>标签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3937748" y="4413275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CC0000"/>
                </a:solidFill>
              </a:rPr>
              <a:t>Tag=20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3937748" y="3500463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CC0000"/>
                </a:solidFill>
              </a:rPr>
              <a:t>Tag=10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Access</a:t>
            </a:r>
            <a:r>
              <a:rPr lang="zh-CN" altLang="en-US"/>
              <a:t>链路类型端口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548458" y="3046561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548458" y="4414986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6877695" y="2973536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877695" y="4414986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4933008" y="4054624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5077470" y="3765699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124720" y="4054624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2124720" y="3765699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V="1">
            <a:off x="2124720" y="4054624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2124720" y="3046561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6877695" y="2973536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6877695" y="4054624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6879" name="Picture 1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5" y="254173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0" name="Picture 1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5" y="3910161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1" name="Picture 1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33" y="254173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2" name="Picture 1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520" y="3910161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1045220" y="319102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045220" y="4559449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7453958" y="319102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7452370" y="4559449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pic>
        <p:nvPicPr>
          <p:cNvPr id="36887" name="Picture 23" descr="通用交换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420" y="2687786"/>
            <a:ext cx="33845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672897"/>
              </p:ext>
            </p:extLst>
          </p:nvPr>
        </p:nvGraphicFramePr>
        <p:xfrm>
          <a:off x="3996383" y="3549799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5" imgW="1277392" imgH="226737" progId="FLW3Drawing">
                  <p:embed/>
                </p:oleObj>
              </mc:Choice>
              <mc:Fallback>
                <p:oleObj name="绘图" r:id="rId5" imgW="1277392" imgH="226737" progId="FLW3Drawing">
                  <p:embed/>
                  <p:pic>
                    <p:nvPicPr>
                      <p:cNvPr id="3688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383" y="3549799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2774008" y="4056211"/>
            <a:ext cx="33829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2772420" y="3765699"/>
            <a:ext cx="33829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282529"/>
              </p:ext>
            </p:extLst>
          </p:nvPr>
        </p:nvGraphicFramePr>
        <p:xfrm>
          <a:off x="3996383" y="4124474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7" imgW="1277392" imgH="226737" progId="FLW3Drawing">
                  <p:embed/>
                </p:oleObj>
              </mc:Choice>
              <mc:Fallback>
                <p:oleObj name="绘图" r:id="rId7" imgW="1277392" imgH="226737" progId="FLW3Drawing">
                  <p:embed/>
                  <p:pic>
                    <p:nvPicPr>
                      <p:cNvPr id="368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383" y="4124474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85310"/>
              </p:ext>
            </p:extLst>
          </p:nvPr>
        </p:nvGraphicFramePr>
        <p:xfrm>
          <a:off x="1908820" y="4700736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167161" imgH="185854" progId="Visio.Drawing.6">
                  <p:embed/>
                </p:oleObj>
              </mc:Choice>
              <mc:Fallback>
                <p:oleObj name="VISIO" r:id="rId8" imgW="1167161" imgH="185854" progId="Visio.Drawing.6">
                  <p:embed/>
                  <p:pic>
                    <p:nvPicPr>
                      <p:cNvPr id="368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820" y="4700736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1764358" y="2829074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2340620" y="3548211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2340620" y="2829074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1764358" y="4629299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>
            <a:off x="2340620" y="4197499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6660208" y="2829074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 flipH="1">
            <a:off x="6301433" y="3548211"/>
            <a:ext cx="358775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6660208" y="2829074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6301433" y="4197499"/>
            <a:ext cx="360362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6661795" y="4629299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 flipH="1">
            <a:off x="6660208" y="4197499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2340620" y="4195911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90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367398"/>
              </p:ext>
            </p:extLst>
          </p:nvPr>
        </p:nvGraphicFramePr>
        <p:xfrm>
          <a:off x="1908820" y="2613174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167161" imgH="185854" progId="Visio.Drawing.6">
                  <p:embed/>
                </p:oleObj>
              </mc:Choice>
              <mc:Fallback>
                <p:oleObj name="VISIO" r:id="rId10" imgW="1167161" imgH="185854" progId="Visio.Drawing.6">
                  <p:embed/>
                  <p:pic>
                    <p:nvPicPr>
                      <p:cNvPr id="3690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820" y="2613174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806734"/>
              </p:ext>
            </p:extLst>
          </p:nvPr>
        </p:nvGraphicFramePr>
        <p:xfrm>
          <a:off x="6301433" y="2613174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167161" imgH="185854" progId="Visio.Drawing.6">
                  <p:embed/>
                </p:oleObj>
              </mc:Choice>
              <mc:Fallback>
                <p:oleObj name="VISIO" r:id="rId11" imgW="1167161" imgH="185854" progId="Visio.Drawing.6">
                  <p:embed/>
                  <p:pic>
                    <p:nvPicPr>
                      <p:cNvPr id="369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433" y="2613174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715985"/>
              </p:ext>
            </p:extLst>
          </p:nvPr>
        </p:nvGraphicFramePr>
        <p:xfrm>
          <a:off x="6372870" y="4700736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167161" imgH="185854" progId="Visio.Drawing.6">
                  <p:embed/>
                </p:oleObj>
              </mc:Choice>
              <mc:Fallback>
                <p:oleObj name="VISIO" r:id="rId12" imgW="1167161" imgH="185854" progId="Visio.Drawing.6">
                  <p:embed/>
                  <p:pic>
                    <p:nvPicPr>
                      <p:cNvPr id="3690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870" y="4700736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3851920" y="1844824"/>
            <a:ext cx="124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Access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端口</a:t>
            </a:r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 flipH="1">
            <a:off x="2772420" y="2252811"/>
            <a:ext cx="13684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0" name="Line 46"/>
          <p:cNvSpPr>
            <a:spLocks noChangeShapeType="1"/>
          </p:cNvSpPr>
          <p:nvPr/>
        </p:nvSpPr>
        <p:spPr bwMode="auto">
          <a:xfrm>
            <a:off x="4788545" y="2252811"/>
            <a:ext cx="13684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827733" y="5565924"/>
            <a:ext cx="7670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2200"/>
              <a:t>只允许缺省</a:t>
            </a:r>
            <a:r>
              <a:rPr lang="en-US" altLang="zh-CN" sz="2200"/>
              <a:t>VLAN</a:t>
            </a:r>
            <a:r>
              <a:rPr lang="zh-CN" altLang="en-US" sz="2200"/>
              <a:t>通过，仅接收和发送一个</a:t>
            </a:r>
            <a:r>
              <a:rPr lang="en-US" altLang="zh-CN" sz="2200"/>
              <a:t>VLAN</a:t>
            </a:r>
            <a:r>
              <a:rPr lang="zh-CN" altLang="en-US" sz="2200"/>
              <a:t>的数据帧</a:t>
            </a:r>
          </a:p>
          <a:p>
            <a:pPr eaLnBrk="1" hangingPunct="1"/>
            <a:r>
              <a:rPr lang="zh-CN" altLang="en-US" sz="2200"/>
              <a:t>一般用于连接用户设备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3996383" y="4173686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CC0000"/>
                </a:solidFill>
              </a:rPr>
              <a:t>Tag=20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3996383" y="3260874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CC0000"/>
                </a:solidFill>
              </a:rPr>
              <a:t>Tag=10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跨交换机</a:t>
            </a:r>
            <a:r>
              <a:rPr lang="en-US" altLang="en-US"/>
              <a:t>VLAN</a:t>
            </a:r>
            <a:r>
              <a:rPr lang="zh-CN" altLang="en-US"/>
              <a:t>标签操作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479919" y="3502174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479919" y="4870599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6809156" y="342914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6809156" y="487059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5872531" y="4508649"/>
            <a:ext cx="9350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5872531" y="4221312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2056181" y="4508649"/>
            <a:ext cx="863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2056181" y="4221312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2056181" y="4510237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2056181" y="3502174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6809156" y="3429149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6809156" y="4510237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8927" name="Picture 1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6" y="2997349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8" name="Picture 1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6" y="4365774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9" name="Picture 1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94" y="2997349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0" name="Picture 1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981" y="4365774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976681" y="364663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976681" y="50150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7385419" y="364663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7383831" y="50150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graphicFrame>
        <p:nvGraphicFramePr>
          <p:cNvPr id="389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694178"/>
              </p:ext>
            </p:extLst>
          </p:nvPr>
        </p:nvGraphicFramePr>
        <p:xfrm>
          <a:off x="3927844" y="4126062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4" imgW="1277392" imgH="226737" progId="FLW3Drawing">
                  <p:embed/>
                </p:oleObj>
              </mc:Choice>
              <mc:Fallback>
                <p:oleObj name="绘图" r:id="rId4" imgW="1277392" imgH="226737" progId="FLW3Drawing">
                  <p:embed/>
                  <p:pic>
                    <p:nvPicPr>
                      <p:cNvPr id="3893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844" y="4126062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989803"/>
              </p:ext>
            </p:extLst>
          </p:nvPr>
        </p:nvGraphicFramePr>
        <p:xfrm>
          <a:off x="3927844" y="4437212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6" imgW="1277392" imgH="226737" progId="FLW3Drawing">
                  <p:embed/>
                </p:oleObj>
              </mc:Choice>
              <mc:Fallback>
                <p:oleObj name="绘图" r:id="rId6" imgW="1277392" imgH="226737" progId="FLW3Drawing">
                  <p:embed/>
                  <p:pic>
                    <p:nvPicPr>
                      <p:cNvPr id="3893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844" y="4437212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788830"/>
              </p:ext>
            </p:extLst>
          </p:nvPr>
        </p:nvGraphicFramePr>
        <p:xfrm>
          <a:off x="1840281" y="5156349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67161" imgH="185854" progId="Visio.Drawing.6">
                  <p:embed/>
                </p:oleObj>
              </mc:Choice>
              <mc:Fallback>
                <p:oleObj name="VISIO" r:id="rId7" imgW="1167161" imgH="185854" progId="Visio.Drawing.6">
                  <p:embed/>
                  <p:pic>
                    <p:nvPicPr>
                      <p:cNvPr id="389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281" y="5156349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1695819" y="3284687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2272081" y="4003824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2272081" y="3284687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1695819" y="5084912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2272081" y="4724549"/>
            <a:ext cx="0" cy="3603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6591669" y="3284687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Line 32"/>
          <p:cNvSpPr>
            <a:spLocks noChangeShapeType="1"/>
          </p:cNvSpPr>
          <p:nvPr/>
        </p:nvSpPr>
        <p:spPr bwMode="auto">
          <a:xfrm flipH="1">
            <a:off x="6232894" y="4003824"/>
            <a:ext cx="358775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6591669" y="3284687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6232894" y="4722962"/>
            <a:ext cx="360362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6593256" y="5084912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H="1">
            <a:off x="6591669" y="4724549"/>
            <a:ext cx="0" cy="3603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2272081" y="4724549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9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165085"/>
              </p:ext>
            </p:extLst>
          </p:nvPr>
        </p:nvGraphicFramePr>
        <p:xfrm>
          <a:off x="1840281" y="3068787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167161" imgH="185854" progId="Visio.Drawing.6">
                  <p:embed/>
                </p:oleObj>
              </mc:Choice>
              <mc:Fallback>
                <p:oleObj name="VISIO" r:id="rId9" imgW="1167161" imgH="185854" progId="Visio.Drawing.6">
                  <p:embed/>
                  <p:pic>
                    <p:nvPicPr>
                      <p:cNvPr id="3895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281" y="3068787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687987"/>
              </p:ext>
            </p:extLst>
          </p:nvPr>
        </p:nvGraphicFramePr>
        <p:xfrm>
          <a:off x="6232894" y="3068787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167161" imgH="185854" progId="Visio.Drawing.6">
                  <p:embed/>
                </p:oleObj>
              </mc:Choice>
              <mc:Fallback>
                <p:oleObj name="VISIO" r:id="rId10" imgW="1167161" imgH="185854" progId="Visio.Drawing.6">
                  <p:embed/>
                  <p:pic>
                    <p:nvPicPr>
                      <p:cNvPr id="389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894" y="3068787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320995"/>
              </p:ext>
            </p:extLst>
          </p:nvPr>
        </p:nvGraphicFramePr>
        <p:xfrm>
          <a:off x="6304331" y="5156349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167161" imgH="185854" progId="Visio.Drawing.6">
                  <p:embed/>
                </p:oleObj>
              </mc:Choice>
              <mc:Fallback>
                <p:oleObj name="VISIO" r:id="rId11" imgW="1167161" imgH="185854" progId="Visio.Drawing.6">
                  <p:embed/>
                  <p:pic>
                    <p:nvPicPr>
                      <p:cNvPr id="3895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331" y="5156349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3424606" y="1844824"/>
            <a:ext cx="1728788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不带</a:t>
            </a: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标签的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以太网帧</a:t>
            </a:r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 flipH="1">
            <a:off x="2343519" y="2276624"/>
            <a:ext cx="129698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5007344" y="2205187"/>
            <a:ext cx="151288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832219" y="6021537"/>
            <a:ext cx="67691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2200"/>
              <a:t>带有</a:t>
            </a:r>
            <a:r>
              <a:rPr lang="en-US" altLang="zh-CN" sz="2200"/>
              <a:t>VLAN</a:t>
            </a:r>
            <a:r>
              <a:rPr lang="zh-CN" altLang="en-US" sz="2200"/>
              <a:t>标签的以太网帧在交换机间传递</a:t>
            </a:r>
          </a:p>
        </p:txBody>
      </p:sp>
      <p:grpSp>
        <p:nvGrpSpPr>
          <p:cNvPr id="38957" name="Group 45"/>
          <p:cNvGrpSpPr>
            <a:grpSpLocks noChangeAspect="1"/>
          </p:cNvGrpSpPr>
          <p:nvPr/>
        </p:nvGrpSpPr>
        <p:grpSpPr bwMode="auto">
          <a:xfrm>
            <a:off x="2561006" y="4005412"/>
            <a:ext cx="935038" cy="676275"/>
            <a:chOff x="470" y="447"/>
            <a:chExt cx="576" cy="417"/>
          </a:xfrm>
        </p:grpSpPr>
        <p:sp>
          <p:nvSpPr>
            <p:cNvPr id="38982" name="AutoShape 46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3" name="Freeform 47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Freeform 48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Freeform 49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Freeform 50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256 w 785"/>
                <a:gd name="T1" fmla="*/ 188 h 457"/>
                <a:gd name="T2" fmla="*/ 277 w 785"/>
                <a:gd name="T3" fmla="*/ 200 h 457"/>
                <a:gd name="T4" fmla="*/ 206 w 785"/>
                <a:gd name="T5" fmla="*/ 241 h 457"/>
                <a:gd name="T6" fmla="*/ 135 w 785"/>
                <a:gd name="T7" fmla="*/ 200 h 457"/>
                <a:gd name="T8" fmla="*/ 156 w 785"/>
                <a:gd name="T9" fmla="*/ 188 h 457"/>
                <a:gd name="T10" fmla="*/ 189 w 785"/>
                <a:gd name="T11" fmla="*/ 206 h 457"/>
                <a:gd name="T12" fmla="*/ 189 w 785"/>
                <a:gd name="T13" fmla="*/ 165 h 457"/>
                <a:gd name="T14" fmla="*/ 152 w 785"/>
                <a:gd name="T15" fmla="*/ 153 h 457"/>
                <a:gd name="T16" fmla="*/ 130 w 785"/>
                <a:gd name="T17" fmla="*/ 131 h 457"/>
                <a:gd name="T18" fmla="*/ 60 w 785"/>
                <a:gd name="T19" fmla="*/ 131 h 457"/>
                <a:gd name="T20" fmla="*/ 92 w 785"/>
                <a:gd name="T21" fmla="*/ 150 h 457"/>
                <a:gd name="T22" fmla="*/ 71 w 785"/>
                <a:gd name="T23" fmla="*/ 162 h 457"/>
                <a:gd name="T24" fmla="*/ 0 w 785"/>
                <a:gd name="T25" fmla="*/ 121 h 457"/>
                <a:gd name="T26" fmla="*/ 71 w 785"/>
                <a:gd name="T27" fmla="*/ 81 h 457"/>
                <a:gd name="T28" fmla="*/ 92 w 785"/>
                <a:gd name="T29" fmla="*/ 93 h 457"/>
                <a:gd name="T30" fmla="*/ 60 w 785"/>
                <a:gd name="T31" fmla="*/ 111 h 457"/>
                <a:gd name="T32" fmla="*/ 129 w 785"/>
                <a:gd name="T33" fmla="*/ 111 h 457"/>
                <a:gd name="T34" fmla="*/ 152 w 785"/>
                <a:gd name="T35" fmla="*/ 87 h 457"/>
                <a:gd name="T36" fmla="*/ 196 w 785"/>
                <a:gd name="T37" fmla="*/ 74 h 457"/>
                <a:gd name="T38" fmla="*/ 196 w 785"/>
                <a:gd name="T39" fmla="*/ 35 h 457"/>
                <a:gd name="T40" fmla="*/ 163 w 785"/>
                <a:gd name="T41" fmla="*/ 53 h 457"/>
                <a:gd name="T42" fmla="*/ 142 w 785"/>
                <a:gd name="T43" fmla="*/ 41 h 457"/>
                <a:gd name="T44" fmla="*/ 213 w 785"/>
                <a:gd name="T45" fmla="*/ 0 h 457"/>
                <a:gd name="T46" fmla="*/ 284 w 785"/>
                <a:gd name="T47" fmla="*/ 41 h 457"/>
                <a:gd name="T48" fmla="*/ 263 w 785"/>
                <a:gd name="T49" fmla="*/ 53 h 457"/>
                <a:gd name="T50" fmla="*/ 231 w 785"/>
                <a:gd name="T51" fmla="*/ 35 h 457"/>
                <a:gd name="T52" fmla="*/ 231 w 785"/>
                <a:gd name="T53" fmla="*/ 75 h 457"/>
                <a:gd name="T54" fmla="*/ 266 w 785"/>
                <a:gd name="T55" fmla="*/ 87 h 457"/>
                <a:gd name="T56" fmla="*/ 287 w 785"/>
                <a:gd name="T57" fmla="*/ 108 h 457"/>
                <a:gd name="T58" fmla="*/ 356 w 785"/>
                <a:gd name="T59" fmla="*/ 108 h 457"/>
                <a:gd name="T60" fmla="*/ 324 w 785"/>
                <a:gd name="T61" fmla="*/ 89 h 457"/>
                <a:gd name="T62" fmla="*/ 344 w 785"/>
                <a:gd name="T63" fmla="*/ 76 h 457"/>
                <a:gd name="T64" fmla="*/ 416 w 785"/>
                <a:gd name="T65" fmla="*/ 118 h 457"/>
                <a:gd name="T66" fmla="*/ 345 w 785"/>
                <a:gd name="T67" fmla="*/ 159 h 457"/>
                <a:gd name="T68" fmla="*/ 324 w 785"/>
                <a:gd name="T69" fmla="*/ 147 h 457"/>
                <a:gd name="T70" fmla="*/ 356 w 785"/>
                <a:gd name="T71" fmla="*/ 128 h 457"/>
                <a:gd name="T72" fmla="*/ 289 w 785"/>
                <a:gd name="T73" fmla="*/ 128 h 457"/>
                <a:gd name="T74" fmla="*/ 266 w 785"/>
                <a:gd name="T75" fmla="*/ 153 h 457"/>
                <a:gd name="T76" fmla="*/ 224 w 785"/>
                <a:gd name="T77" fmla="*/ 166 h 457"/>
                <a:gd name="T78" fmla="*/ 224 w 785"/>
                <a:gd name="T79" fmla="*/ 206 h 457"/>
                <a:gd name="T80" fmla="*/ 256 w 785"/>
                <a:gd name="T81" fmla="*/ 188 h 457"/>
                <a:gd name="T82" fmla="*/ 256 w 785"/>
                <a:gd name="T83" fmla="*/ 188 h 457"/>
                <a:gd name="T84" fmla="*/ 256 w 785"/>
                <a:gd name="T85" fmla="*/ 188 h 457"/>
                <a:gd name="T86" fmla="*/ 179 w 785"/>
                <a:gd name="T87" fmla="*/ 137 h 457"/>
                <a:gd name="T88" fmla="*/ 238 w 785"/>
                <a:gd name="T89" fmla="*/ 137 h 457"/>
                <a:gd name="T90" fmla="*/ 238 w 785"/>
                <a:gd name="T91" fmla="*/ 103 h 457"/>
                <a:gd name="T92" fmla="*/ 179 w 785"/>
                <a:gd name="T93" fmla="*/ 103 h 457"/>
                <a:gd name="T94" fmla="*/ 179 w 785"/>
                <a:gd name="T95" fmla="*/ 137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Freeform 51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256 w 785"/>
                <a:gd name="T1" fmla="*/ 188 h 456"/>
                <a:gd name="T2" fmla="*/ 277 w 785"/>
                <a:gd name="T3" fmla="*/ 200 h 456"/>
                <a:gd name="T4" fmla="*/ 206 w 785"/>
                <a:gd name="T5" fmla="*/ 241 h 456"/>
                <a:gd name="T6" fmla="*/ 135 w 785"/>
                <a:gd name="T7" fmla="*/ 200 h 456"/>
                <a:gd name="T8" fmla="*/ 156 w 785"/>
                <a:gd name="T9" fmla="*/ 188 h 456"/>
                <a:gd name="T10" fmla="*/ 189 w 785"/>
                <a:gd name="T11" fmla="*/ 207 h 456"/>
                <a:gd name="T12" fmla="*/ 189 w 785"/>
                <a:gd name="T13" fmla="*/ 165 h 456"/>
                <a:gd name="T14" fmla="*/ 152 w 785"/>
                <a:gd name="T15" fmla="*/ 153 h 456"/>
                <a:gd name="T16" fmla="*/ 130 w 785"/>
                <a:gd name="T17" fmla="*/ 132 h 456"/>
                <a:gd name="T18" fmla="*/ 60 w 785"/>
                <a:gd name="T19" fmla="*/ 132 h 456"/>
                <a:gd name="T20" fmla="*/ 92 w 785"/>
                <a:gd name="T21" fmla="*/ 150 h 456"/>
                <a:gd name="T22" fmla="*/ 71 w 785"/>
                <a:gd name="T23" fmla="*/ 163 h 456"/>
                <a:gd name="T24" fmla="*/ 0 w 785"/>
                <a:gd name="T25" fmla="*/ 122 h 456"/>
                <a:gd name="T26" fmla="*/ 71 w 785"/>
                <a:gd name="T27" fmla="*/ 80 h 456"/>
                <a:gd name="T28" fmla="*/ 92 w 785"/>
                <a:gd name="T29" fmla="*/ 92 h 456"/>
                <a:gd name="T30" fmla="*/ 60 w 785"/>
                <a:gd name="T31" fmla="*/ 112 h 456"/>
                <a:gd name="T32" fmla="*/ 129 w 785"/>
                <a:gd name="T33" fmla="*/ 112 h 456"/>
                <a:gd name="T34" fmla="*/ 152 w 785"/>
                <a:gd name="T35" fmla="*/ 87 h 456"/>
                <a:gd name="T36" fmla="*/ 196 w 785"/>
                <a:gd name="T37" fmla="*/ 74 h 456"/>
                <a:gd name="T38" fmla="*/ 196 w 785"/>
                <a:gd name="T39" fmla="*/ 34 h 456"/>
                <a:gd name="T40" fmla="*/ 163 w 785"/>
                <a:gd name="T41" fmla="*/ 53 h 456"/>
                <a:gd name="T42" fmla="*/ 142 w 785"/>
                <a:gd name="T43" fmla="*/ 41 h 456"/>
                <a:gd name="T44" fmla="*/ 213 w 785"/>
                <a:gd name="T45" fmla="*/ 0 h 456"/>
                <a:gd name="T46" fmla="*/ 284 w 785"/>
                <a:gd name="T47" fmla="*/ 41 h 456"/>
                <a:gd name="T48" fmla="*/ 263 w 785"/>
                <a:gd name="T49" fmla="*/ 53 h 456"/>
                <a:gd name="T50" fmla="*/ 231 w 785"/>
                <a:gd name="T51" fmla="*/ 34 h 456"/>
                <a:gd name="T52" fmla="*/ 231 w 785"/>
                <a:gd name="T53" fmla="*/ 75 h 456"/>
                <a:gd name="T54" fmla="*/ 266 w 785"/>
                <a:gd name="T55" fmla="*/ 87 h 456"/>
                <a:gd name="T56" fmla="*/ 287 w 785"/>
                <a:gd name="T57" fmla="*/ 108 h 456"/>
                <a:gd name="T58" fmla="*/ 356 w 785"/>
                <a:gd name="T59" fmla="*/ 108 h 456"/>
                <a:gd name="T60" fmla="*/ 324 w 785"/>
                <a:gd name="T61" fmla="*/ 89 h 456"/>
                <a:gd name="T62" fmla="*/ 344 w 785"/>
                <a:gd name="T63" fmla="*/ 77 h 456"/>
                <a:gd name="T64" fmla="*/ 416 w 785"/>
                <a:gd name="T65" fmla="*/ 118 h 456"/>
                <a:gd name="T66" fmla="*/ 345 w 785"/>
                <a:gd name="T67" fmla="*/ 159 h 456"/>
                <a:gd name="T68" fmla="*/ 324 w 785"/>
                <a:gd name="T69" fmla="*/ 146 h 456"/>
                <a:gd name="T70" fmla="*/ 356 w 785"/>
                <a:gd name="T71" fmla="*/ 128 h 456"/>
                <a:gd name="T72" fmla="*/ 289 w 785"/>
                <a:gd name="T73" fmla="*/ 128 h 456"/>
                <a:gd name="T74" fmla="*/ 266 w 785"/>
                <a:gd name="T75" fmla="*/ 153 h 456"/>
                <a:gd name="T76" fmla="*/ 224 w 785"/>
                <a:gd name="T77" fmla="*/ 166 h 456"/>
                <a:gd name="T78" fmla="*/ 224 w 785"/>
                <a:gd name="T79" fmla="*/ 207 h 456"/>
                <a:gd name="T80" fmla="*/ 256 w 785"/>
                <a:gd name="T81" fmla="*/ 188 h 456"/>
                <a:gd name="T82" fmla="*/ 256 w 785"/>
                <a:gd name="T83" fmla="*/ 188 h 456"/>
                <a:gd name="T84" fmla="*/ 256 w 785"/>
                <a:gd name="T85" fmla="*/ 188 h 456"/>
                <a:gd name="T86" fmla="*/ 179 w 785"/>
                <a:gd name="T87" fmla="*/ 137 h 456"/>
                <a:gd name="T88" fmla="*/ 238 w 785"/>
                <a:gd name="T89" fmla="*/ 137 h 456"/>
                <a:gd name="T90" fmla="*/ 238 w 785"/>
                <a:gd name="T91" fmla="*/ 103 h 456"/>
                <a:gd name="T92" fmla="*/ 179 w 785"/>
                <a:gd name="T93" fmla="*/ 103 h 456"/>
                <a:gd name="T94" fmla="*/ 179 w 785"/>
                <a:gd name="T95" fmla="*/ 137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Freeform 52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4 w 56"/>
                <a:gd name="T1" fmla="*/ 3 h 92"/>
                <a:gd name="T2" fmla="*/ 25 w 56"/>
                <a:gd name="T3" fmla="*/ 11 h 92"/>
                <a:gd name="T4" fmla="*/ 29 w 56"/>
                <a:gd name="T5" fmla="*/ 23 h 92"/>
                <a:gd name="T6" fmla="*/ 21 w 56"/>
                <a:gd name="T7" fmla="*/ 19 h 92"/>
                <a:gd name="T8" fmla="*/ 14 w 56"/>
                <a:gd name="T9" fmla="*/ 9 h 92"/>
                <a:gd name="T10" fmla="*/ 11 w 56"/>
                <a:gd name="T11" fmla="*/ 8 h 92"/>
                <a:gd name="T12" fmla="*/ 9 w 56"/>
                <a:gd name="T13" fmla="*/ 10 h 92"/>
                <a:gd name="T14" fmla="*/ 11 w 56"/>
                <a:gd name="T15" fmla="*/ 15 h 92"/>
                <a:gd name="T16" fmla="*/ 19 w 56"/>
                <a:gd name="T17" fmla="*/ 22 h 92"/>
                <a:gd name="T18" fmla="*/ 26 w 56"/>
                <a:gd name="T19" fmla="*/ 29 h 92"/>
                <a:gd name="T20" fmla="*/ 30 w 56"/>
                <a:gd name="T21" fmla="*/ 40 h 92"/>
                <a:gd name="T22" fmla="*/ 26 w 56"/>
                <a:gd name="T23" fmla="*/ 47 h 92"/>
                <a:gd name="T24" fmla="*/ 15 w 56"/>
                <a:gd name="T25" fmla="*/ 44 h 92"/>
                <a:gd name="T26" fmla="*/ 5 w 56"/>
                <a:gd name="T27" fmla="*/ 35 h 92"/>
                <a:gd name="T28" fmla="*/ 0 w 56"/>
                <a:gd name="T29" fmla="*/ 22 h 92"/>
                <a:gd name="T30" fmla="*/ 8 w 56"/>
                <a:gd name="T31" fmla="*/ 26 h 92"/>
                <a:gd name="T32" fmla="*/ 10 w 56"/>
                <a:gd name="T33" fmla="*/ 33 h 92"/>
                <a:gd name="T34" fmla="*/ 16 w 56"/>
                <a:gd name="T35" fmla="*/ 38 h 92"/>
                <a:gd name="T36" fmla="*/ 20 w 56"/>
                <a:gd name="T37" fmla="*/ 39 h 92"/>
                <a:gd name="T38" fmla="*/ 23 w 56"/>
                <a:gd name="T39" fmla="*/ 37 h 92"/>
                <a:gd name="T40" fmla="*/ 17 w 56"/>
                <a:gd name="T41" fmla="*/ 29 h 92"/>
                <a:gd name="T42" fmla="*/ 7 w 56"/>
                <a:gd name="T43" fmla="*/ 19 h 92"/>
                <a:gd name="T44" fmla="*/ 1 w 56"/>
                <a:gd name="T45" fmla="*/ 7 h 92"/>
                <a:gd name="T46" fmla="*/ 5 w 56"/>
                <a:gd name="T47" fmla="*/ 1 h 92"/>
                <a:gd name="T48" fmla="*/ 14 w 56"/>
                <a:gd name="T49" fmla="*/ 3 h 92"/>
                <a:gd name="T50" fmla="*/ 14 w 56"/>
                <a:gd name="T51" fmla="*/ 3 h 92"/>
                <a:gd name="T52" fmla="*/ 14 w 56"/>
                <a:gd name="T53" fmla="*/ 3 h 92"/>
                <a:gd name="T54" fmla="*/ 14 w 56"/>
                <a:gd name="T55" fmla="*/ 3 h 92"/>
                <a:gd name="T56" fmla="*/ 14 w 56"/>
                <a:gd name="T57" fmla="*/ 3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9" name="Freeform 53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Freeform 54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Freeform 55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2" name="Freeform 56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8 w 62"/>
                <a:gd name="T1" fmla="*/ 4 h 92"/>
                <a:gd name="T2" fmla="*/ 28 w 62"/>
                <a:gd name="T3" fmla="*/ 13 h 92"/>
                <a:gd name="T4" fmla="*/ 33 w 62"/>
                <a:gd name="T5" fmla="*/ 26 h 92"/>
                <a:gd name="T6" fmla="*/ 26 w 62"/>
                <a:gd name="T7" fmla="*/ 22 h 92"/>
                <a:gd name="T8" fmla="*/ 23 w 62"/>
                <a:gd name="T9" fmla="*/ 16 h 92"/>
                <a:gd name="T10" fmla="*/ 18 w 62"/>
                <a:gd name="T11" fmla="*/ 11 h 92"/>
                <a:gd name="T12" fmla="*/ 10 w 62"/>
                <a:gd name="T13" fmla="*/ 11 h 92"/>
                <a:gd name="T14" fmla="*/ 8 w 62"/>
                <a:gd name="T15" fmla="*/ 19 h 92"/>
                <a:gd name="T16" fmla="*/ 10 w 62"/>
                <a:gd name="T17" fmla="*/ 29 h 92"/>
                <a:gd name="T18" fmla="*/ 18 w 62"/>
                <a:gd name="T19" fmla="*/ 38 h 92"/>
                <a:gd name="T20" fmla="*/ 23 w 62"/>
                <a:gd name="T21" fmla="*/ 39 h 92"/>
                <a:gd name="T22" fmla="*/ 26 w 62"/>
                <a:gd name="T23" fmla="*/ 33 h 92"/>
                <a:gd name="T24" fmla="*/ 33 w 62"/>
                <a:gd name="T25" fmla="*/ 38 h 92"/>
                <a:gd name="T26" fmla="*/ 28 w 62"/>
                <a:gd name="T27" fmla="*/ 47 h 92"/>
                <a:gd name="T28" fmla="*/ 18 w 62"/>
                <a:gd name="T29" fmla="*/ 45 h 92"/>
                <a:gd name="T30" fmla="*/ 5 w 62"/>
                <a:gd name="T31" fmla="*/ 32 h 92"/>
                <a:gd name="T32" fmla="*/ 0 w 62"/>
                <a:gd name="T33" fmla="*/ 15 h 92"/>
                <a:gd name="T34" fmla="*/ 5 w 62"/>
                <a:gd name="T35" fmla="*/ 2 h 92"/>
                <a:gd name="T36" fmla="*/ 18 w 62"/>
                <a:gd name="T37" fmla="*/ 4 h 92"/>
                <a:gd name="T38" fmla="*/ 18 w 62"/>
                <a:gd name="T39" fmla="*/ 4 h 92"/>
                <a:gd name="T40" fmla="*/ 18 w 62"/>
                <a:gd name="T41" fmla="*/ 4 h 92"/>
                <a:gd name="T42" fmla="*/ 18 w 62"/>
                <a:gd name="T43" fmla="*/ 4 h 92"/>
                <a:gd name="T44" fmla="*/ 18 w 62"/>
                <a:gd name="T45" fmla="*/ 4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Freeform 57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58" name="Group 58"/>
          <p:cNvGrpSpPr>
            <a:grpSpLocks noChangeAspect="1"/>
          </p:cNvGrpSpPr>
          <p:nvPr/>
        </p:nvGrpSpPr>
        <p:grpSpPr bwMode="auto">
          <a:xfrm>
            <a:off x="5224831" y="4005412"/>
            <a:ext cx="935038" cy="676275"/>
            <a:chOff x="470" y="447"/>
            <a:chExt cx="576" cy="417"/>
          </a:xfrm>
        </p:grpSpPr>
        <p:sp>
          <p:nvSpPr>
            <p:cNvPr id="38970" name="AutoShape 59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1" name="Freeform 60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Freeform 61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Freeform 62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Freeform 63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256 w 785"/>
                <a:gd name="T1" fmla="*/ 188 h 457"/>
                <a:gd name="T2" fmla="*/ 277 w 785"/>
                <a:gd name="T3" fmla="*/ 200 h 457"/>
                <a:gd name="T4" fmla="*/ 206 w 785"/>
                <a:gd name="T5" fmla="*/ 241 h 457"/>
                <a:gd name="T6" fmla="*/ 135 w 785"/>
                <a:gd name="T7" fmla="*/ 200 h 457"/>
                <a:gd name="T8" fmla="*/ 156 w 785"/>
                <a:gd name="T9" fmla="*/ 188 h 457"/>
                <a:gd name="T10" fmla="*/ 189 w 785"/>
                <a:gd name="T11" fmla="*/ 206 h 457"/>
                <a:gd name="T12" fmla="*/ 189 w 785"/>
                <a:gd name="T13" fmla="*/ 165 h 457"/>
                <a:gd name="T14" fmla="*/ 152 w 785"/>
                <a:gd name="T15" fmla="*/ 153 h 457"/>
                <a:gd name="T16" fmla="*/ 130 w 785"/>
                <a:gd name="T17" fmla="*/ 131 h 457"/>
                <a:gd name="T18" fmla="*/ 60 w 785"/>
                <a:gd name="T19" fmla="*/ 131 h 457"/>
                <a:gd name="T20" fmla="*/ 92 w 785"/>
                <a:gd name="T21" fmla="*/ 150 h 457"/>
                <a:gd name="T22" fmla="*/ 71 w 785"/>
                <a:gd name="T23" fmla="*/ 162 h 457"/>
                <a:gd name="T24" fmla="*/ 0 w 785"/>
                <a:gd name="T25" fmla="*/ 121 h 457"/>
                <a:gd name="T26" fmla="*/ 71 w 785"/>
                <a:gd name="T27" fmla="*/ 81 h 457"/>
                <a:gd name="T28" fmla="*/ 92 w 785"/>
                <a:gd name="T29" fmla="*/ 93 h 457"/>
                <a:gd name="T30" fmla="*/ 60 w 785"/>
                <a:gd name="T31" fmla="*/ 111 h 457"/>
                <a:gd name="T32" fmla="*/ 129 w 785"/>
                <a:gd name="T33" fmla="*/ 111 h 457"/>
                <a:gd name="T34" fmla="*/ 152 w 785"/>
                <a:gd name="T35" fmla="*/ 87 h 457"/>
                <a:gd name="T36" fmla="*/ 196 w 785"/>
                <a:gd name="T37" fmla="*/ 74 h 457"/>
                <a:gd name="T38" fmla="*/ 196 w 785"/>
                <a:gd name="T39" fmla="*/ 35 h 457"/>
                <a:gd name="T40" fmla="*/ 163 w 785"/>
                <a:gd name="T41" fmla="*/ 53 h 457"/>
                <a:gd name="T42" fmla="*/ 142 w 785"/>
                <a:gd name="T43" fmla="*/ 41 h 457"/>
                <a:gd name="T44" fmla="*/ 213 w 785"/>
                <a:gd name="T45" fmla="*/ 0 h 457"/>
                <a:gd name="T46" fmla="*/ 284 w 785"/>
                <a:gd name="T47" fmla="*/ 41 h 457"/>
                <a:gd name="T48" fmla="*/ 263 w 785"/>
                <a:gd name="T49" fmla="*/ 53 h 457"/>
                <a:gd name="T50" fmla="*/ 231 w 785"/>
                <a:gd name="T51" fmla="*/ 35 h 457"/>
                <a:gd name="T52" fmla="*/ 231 w 785"/>
                <a:gd name="T53" fmla="*/ 75 h 457"/>
                <a:gd name="T54" fmla="*/ 266 w 785"/>
                <a:gd name="T55" fmla="*/ 87 h 457"/>
                <a:gd name="T56" fmla="*/ 287 w 785"/>
                <a:gd name="T57" fmla="*/ 108 h 457"/>
                <a:gd name="T58" fmla="*/ 356 w 785"/>
                <a:gd name="T59" fmla="*/ 108 h 457"/>
                <a:gd name="T60" fmla="*/ 324 w 785"/>
                <a:gd name="T61" fmla="*/ 89 h 457"/>
                <a:gd name="T62" fmla="*/ 344 w 785"/>
                <a:gd name="T63" fmla="*/ 76 h 457"/>
                <a:gd name="T64" fmla="*/ 416 w 785"/>
                <a:gd name="T65" fmla="*/ 118 h 457"/>
                <a:gd name="T66" fmla="*/ 345 w 785"/>
                <a:gd name="T67" fmla="*/ 159 h 457"/>
                <a:gd name="T68" fmla="*/ 324 w 785"/>
                <a:gd name="T69" fmla="*/ 147 h 457"/>
                <a:gd name="T70" fmla="*/ 356 w 785"/>
                <a:gd name="T71" fmla="*/ 128 h 457"/>
                <a:gd name="T72" fmla="*/ 289 w 785"/>
                <a:gd name="T73" fmla="*/ 128 h 457"/>
                <a:gd name="T74" fmla="*/ 266 w 785"/>
                <a:gd name="T75" fmla="*/ 153 h 457"/>
                <a:gd name="T76" fmla="*/ 224 w 785"/>
                <a:gd name="T77" fmla="*/ 166 h 457"/>
                <a:gd name="T78" fmla="*/ 224 w 785"/>
                <a:gd name="T79" fmla="*/ 206 h 457"/>
                <a:gd name="T80" fmla="*/ 256 w 785"/>
                <a:gd name="T81" fmla="*/ 188 h 457"/>
                <a:gd name="T82" fmla="*/ 256 w 785"/>
                <a:gd name="T83" fmla="*/ 188 h 457"/>
                <a:gd name="T84" fmla="*/ 256 w 785"/>
                <a:gd name="T85" fmla="*/ 188 h 457"/>
                <a:gd name="T86" fmla="*/ 179 w 785"/>
                <a:gd name="T87" fmla="*/ 137 h 457"/>
                <a:gd name="T88" fmla="*/ 238 w 785"/>
                <a:gd name="T89" fmla="*/ 137 h 457"/>
                <a:gd name="T90" fmla="*/ 238 w 785"/>
                <a:gd name="T91" fmla="*/ 103 h 457"/>
                <a:gd name="T92" fmla="*/ 179 w 785"/>
                <a:gd name="T93" fmla="*/ 103 h 457"/>
                <a:gd name="T94" fmla="*/ 179 w 785"/>
                <a:gd name="T95" fmla="*/ 137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Freeform 64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256 w 785"/>
                <a:gd name="T1" fmla="*/ 188 h 456"/>
                <a:gd name="T2" fmla="*/ 277 w 785"/>
                <a:gd name="T3" fmla="*/ 200 h 456"/>
                <a:gd name="T4" fmla="*/ 206 w 785"/>
                <a:gd name="T5" fmla="*/ 241 h 456"/>
                <a:gd name="T6" fmla="*/ 135 w 785"/>
                <a:gd name="T7" fmla="*/ 200 h 456"/>
                <a:gd name="T8" fmla="*/ 156 w 785"/>
                <a:gd name="T9" fmla="*/ 188 h 456"/>
                <a:gd name="T10" fmla="*/ 189 w 785"/>
                <a:gd name="T11" fmla="*/ 207 h 456"/>
                <a:gd name="T12" fmla="*/ 189 w 785"/>
                <a:gd name="T13" fmla="*/ 165 h 456"/>
                <a:gd name="T14" fmla="*/ 152 w 785"/>
                <a:gd name="T15" fmla="*/ 153 h 456"/>
                <a:gd name="T16" fmla="*/ 130 w 785"/>
                <a:gd name="T17" fmla="*/ 132 h 456"/>
                <a:gd name="T18" fmla="*/ 60 w 785"/>
                <a:gd name="T19" fmla="*/ 132 h 456"/>
                <a:gd name="T20" fmla="*/ 92 w 785"/>
                <a:gd name="T21" fmla="*/ 150 h 456"/>
                <a:gd name="T22" fmla="*/ 71 w 785"/>
                <a:gd name="T23" fmla="*/ 163 h 456"/>
                <a:gd name="T24" fmla="*/ 0 w 785"/>
                <a:gd name="T25" fmla="*/ 122 h 456"/>
                <a:gd name="T26" fmla="*/ 71 w 785"/>
                <a:gd name="T27" fmla="*/ 80 h 456"/>
                <a:gd name="T28" fmla="*/ 92 w 785"/>
                <a:gd name="T29" fmla="*/ 92 h 456"/>
                <a:gd name="T30" fmla="*/ 60 w 785"/>
                <a:gd name="T31" fmla="*/ 112 h 456"/>
                <a:gd name="T32" fmla="*/ 129 w 785"/>
                <a:gd name="T33" fmla="*/ 112 h 456"/>
                <a:gd name="T34" fmla="*/ 152 w 785"/>
                <a:gd name="T35" fmla="*/ 87 h 456"/>
                <a:gd name="T36" fmla="*/ 196 w 785"/>
                <a:gd name="T37" fmla="*/ 74 h 456"/>
                <a:gd name="T38" fmla="*/ 196 w 785"/>
                <a:gd name="T39" fmla="*/ 34 h 456"/>
                <a:gd name="T40" fmla="*/ 163 w 785"/>
                <a:gd name="T41" fmla="*/ 53 h 456"/>
                <a:gd name="T42" fmla="*/ 142 w 785"/>
                <a:gd name="T43" fmla="*/ 41 h 456"/>
                <a:gd name="T44" fmla="*/ 213 w 785"/>
                <a:gd name="T45" fmla="*/ 0 h 456"/>
                <a:gd name="T46" fmla="*/ 284 w 785"/>
                <a:gd name="T47" fmla="*/ 41 h 456"/>
                <a:gd name="T48" fmla="*/ 263 w 785"/>
                <a:gd name="T49" fmla="*/ 53 h 456"/>
                <a:gd name="T50" fmla="*/ 231 w 785"/>
                <a:gd name="T51" fmla="*/ 34 h 456"/>
                <a:gd name="T52" fmla="*/ 231 w 785"/>
                <a:gd name="T53" fmla="*/ 75 h 456"/>
                <a:gd name="T54" fmla="*/ 266 w 785"/>
                <a:gd name="T55" fmla="*/ 87 h 456"/>
                <a:gd name="T56" fmla="*/ 287 w 785"/>
                <a:gd name="T57" fmla="*/ 108 h 456"/>
                <a:gd name="T58" fmla="*/ 356 w 785"/>
                <a:gd name="T59" fmla="*/ 108 h 456"/>
                <a:gd name="T60" fmla="*/ 324 w 785"/>
                <a:gd name="T61" fmla="*/ 89 h 456"/>
                <a:gd name="T62" fmla="*/ 344 w 785"/>
                <a:gd name="T63" fmla="*/ 77 h 456"/>
                <a:gd name="T64" fmla="*/ 416 w 785"/>
                <a:gd name="T65" fmla="*/ 118 h 456"/>
                <a:gd name="T66" fmla="*/ 345 w 785"/>
                <a:gd name="T67" fmla="*/ 159 h 456"/>
                <a:gd name="T68" fmla="*/ 324 w 785"/>
                <a:gd name="T69" fmla="*/ 146 h 456"/>
                <a:gd name="T70" fmla="*/ 356 w 785"/>
                <a:gd name="T71" fmla="*/ 128 h 456"/>
                <a:gd name="T72" fmla="*/ 289 w 785"/>
                <a:gd name="T73" fmla="*/ 128 h 456"/>
                <a:gd name="T74" fmla="*/ 266 w 785"/>
                <a:gd name="T75" fmla="*/ 153 h 456"/>
                <a:gd name="T76" fmla="*/ 224 w 785"/>
                <a:gd name="T77" fmla="*/ 166 h 456"/>
                <a:gd name="T78" fmla="*/ 224 w 785"/>
                <a:gd name="T79" fmla="*/ 207 h 456"/>
                <a:gd name="T80" fmla="*/ 256 w 785"/>
                <a:gd name="T81" fmla="*/ 188 h 456"/>
                <a:gd name="T82" fmla="*/ 256 w 785"/>
                <a:gd name="T83" fmla="*/ 188 h 456"/>
                <a:gd name="T84" fmla="*/ 256 w 785"/>
                <a:gd name="T85" fmla="*/ 188 h 456"/>
                <a:gd name="T86" fmla="*/ 179 w 785"/>
                <a:gd name="T87" fmla="*/ 137 h 456"/>
                <a:gd name="T88" fmla="*/ 238 w 785"/>
                <a:gd name="T89" fmla="*/ 137 h 456"/>
                <a:gd name="T90" fmla="*/ 238 w 785"/>
                <a:gd name="T91" fmla="*/ 103 h 456"/>
                <a:gd name="T92" fmla="*/ 179 w 785"/>
                <a:gd name="T93" fmla="*/ 103 h 456"/>
                <a:gd name="T94" fmla="*/ 179 w 785"/>
                <a:gd name="T95" fmla="*/ 137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Freeform 65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4 w 56"/>
                <a:gd name="T1" fmla="*/ 3 h 92"/>
                <a:gd name="T2" fmla="*/ 25 w 56"/>
                <a:gd name="T3" fmla="*/ 11 h 92"/>
                <a:gd name="T4" fmla="*/ 29 w 56"/>
                <a:gd name="T5" fmla="*/ 23 h 92"/>
                <a:gd name="T6" fmla="*/ 21 w 56"/>
                <a:gd name="T7" fmla="*/ 19 h 92"/>
                <a:gd name="T8" fmla="*/ 14 w 56"/>
                <a:gd name="T9" fmla="*/ 9 h 92"/>
                <a:gd name="T10" fmla="*/ 11 w 56"/>
                <a:gd name="T11" fmla="*/ 8 h 92"/>
                <a:gd name="T12" fmla="*/ 9 w 56"/>
                <a:gd name="T13" fmla="*/ 10 h 92"/>
                <a:gd name="T14" fmla="*/ 11 w 56"/>
                <a:gd name="T15" fmla="*/ 15 h 92"/>
                <a:gd name="T16" fmla="*/ 19 w 56"/>
                <a:gd name="T17" fmla="*/ 22 h 92"/>
                <a:gd name="T18" fmla="*/ 26 w 56"/>
                <a:gd name="T19" fmla="*/ 29 h 92"/>
                <a:gd name="T20" fmla="*/ 30 w 56"/>
                <a:gd name="T21" fmla="*/ 40 h 92"/>
                <a:gd name="T22" fmla="*/ 26 w 56"/>
                <a:gd name="T23" fmla="*/ 47 h 92"/>
                <a:gd name="T24" fmla="*/ 15 w 56"/>
                <a:gd name="T25" fmla="*/ 44 h 92"/>
                <a:gd name="T26" fmla="*/ 5 w 56"/>
                <a:gd name="T27" fmla="*/ 35 h 92"/>
                <a:gd name="T28" fmla="*/ 0 w 56"/>
                <a:gd name="T29" fmla="*/ 22 h 92"/>
                <a:gd name="T30" fmla="*/ 8 w 56"/>
                <a:gd name="T31" fmla="*/ 26 h 92"/>
                <a:gd name="T32" fmla="*/ 10 w 56"/>
                <a:gd name="T33" fmla="*/ 33 h 92"/>
                <a:gd name="T34" fmla="*/ 16 w 56"/>
                <a:gd name="T35" fmla="*/ 38 h 92"/>
                <a:gd name="T36" fmla="*/ 20 w 56"/>
                <a:gd name="T37" fmla="*/ 39 h 92"/>
                <a:gd name="T38" fmla="*/ 23 w 56"/>
                <a:gd name="T39" fmla="*/ 37 h 92"/>
                <a:gd name="T40" fmla="*/ 17 w 56"/>
                <a:gd name="T41" fmla="*/ 29 h 92"/>
                <a:gd name="T42" fmla="*/ 7 w 56"/>
                <a:gd name="T43" fmla="*/ 19 h 92"/>
                <a:gd name="T44" fmla="*/ 1 w 56"/>
                <a:gd name="T45" fmla="*/ 7 h 92"/>
                <a:gd name="T46" fmla="*/ 5 w 56"/>
                <a:gd name="T47" fmla="*/ 1 h 92"/>
                <a:gd name="T48" fmla="*/ 14 w 56"/>
                <a:gd name="T49" fmla="*/ 3 h 92"/>
                <a:gd name="T50" fmla="*/ 14 w 56"/>
                <a:gd name="T51" fmla="*/ 3 h 92"/>
                <a:gd name="T52" fmla="*/ 14 w 56"/>
                <a:gd name="T53" fmla="*/ 3 h 92"/>
                <a:gd name="T54" fmla="*/ 14 w 56"/>
                <a:gd name="T55" fmla="*/ 3 h 92"/>
                <a:gd name="T56" fmla="*/ 14 w 56"/>
                <a:gd name="T57" fmla="*/ 3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Freeform 66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Freeform 67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9" name="Freeform 68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0" name="Freeform 69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8 w 62"/>
                <a:gd name="T1" fmla="*/ 4 h 92"/>
                <a:gd name="T2" fmla="*/ 28 w 62"/>
                <a:gd name="T3" fmla="*/ 13 h 92"/>
                <a:gd name="T4" fmla="*/ 33 w 62"/>
                <a:gd name="T5" fmla="*/ 26 h 92"/>
                <a:gd name="T6" fmla="*/ 26 w 62"/>
                <a:gd name="T7" fmla="*/ 22 h 92"/>
                <a:gd name="T8" fmla="*/ 23 w 62"/>
                <a:gd name="T9" fmla="*/ 16 h 92"/>
                <a:gd name="T10" fmla="*/ 18 w 62"/>
                <a:gd name="T11" fmla="*/ 11 h 92"/>
                <a:gd name="T12" fmla="*/ 10 w 62"/>
                <a:gd name="T13" fmla="*/ 11 h 92"/>
                <a:gd name="T14" fmla="*/ 8 w 62"/>
                <a:gd name="T15" fmla="*/ 19 h 92"/>
                <a:gd name="T16" fmla="*/ 10 w 62"/>
                <a:gd name="T17" fmla="*/ 29 h 92"/>
                <a:gd name="T18" fmla="*/ 18 w 62"/>
                <a:gd name="T19" fmla="*/ 38 h 92"/>
                <a:gd name="T20" fmla="*/ 23 w 62"/>
                <a:gd name="T21" fmla="*/ 39 h 92"/>
                <a:gd name="T22" fmla="*/ 26 w 62"/>
                <a:gd name="T23" fmla="*/ 33 h 92"/>
                <a:gd name="T24" fmla="*/ 33 w 62"/>
                <a:gd name="T25" fmla="*/ 38 h 92"/>
                <a:gd name="T26" fmla="*/ 28 w 62"/>
                <a:gd name="T27" fmla="*/ 47 h 92"/>
                <a:gd name="T28" fmla="*/ 18 w 62"/>
                <a:gd name="T29" fmla="*/ 45 h 92"/>
                <a:gd name="T30" fmla="*/ 5 w 62"/>
                <a:gd name="T31" fmla="*/ 32 h 92"/>
                <a:gd name="T32" fmla="*/ 0 w 62"/>
                <a:gd name="T33" fmla="*/ 15 h 92"/>
                <a:gd name="T34" fmla="*/ 5 w 62"/>
                <a:gd name="T35" fmla="*/ 2 h 92"/>
                <a:gd name="T36" fmla="*/ 18 w 62"/>
                <a:gd name="T37" fmla="*/ 4 h 92"/>
                <a:gd name="T38" fmla="*/ 18 w 62"/>
                <a:gd name="T39" fmla="*/ 4 h 92"/>
                <a:gd name="T40" fmla="*/ 18 w 62"/>
                <a:gd name="T41" fmla="*/ 4 h 92"/>
                <a:gd name="T42" fmla="*/ 18 w 62"/>
                <a:gd name="T43" fmla="*/ 4 h 92"/>
                <a:gd name="T44" fmla="*/ 18 w 62"/>
                <a:gd name="T45" fmla="*/ 4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1" name="Freeform 70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59" name="Line 71"/>
          <p:cNvSpPr>
            <a:spLocks noChangeShapeType="1"/>
          </p:cNvSpPr>
          <p:nvPr/>
        </p:nvSpPr>
        <p:spPr bwMode="auto">
          <a:xfrm>
            <a:off x="3496044" y="4364187"/>
            <a:ext cx="172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0" name="Text Box 72"/>
          <p:cNvSpPr txBox="1">
            <a:spLocks noChangeArrowheads="1"/>
          </p:cNvSpPr>
          <p:nvPr/>
        </p:nvSpPr>
        <p:spPr bwMode="auto">
          <a:xfrm>
            <a:off x="3927844" y="4532462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CC0000"/>
                </a:solidFill>
              </a:rPr>
              <a:t>Tag=20</a:t>
            </a:r>
          </a:p>
        </p:txBody>
      </p:sp>
      <p:sp>
        <p:nvSpPr>
          <p:cNvPr id="38961" name="Text Box 73"/>
          <p:cNvSpPr txBox="1">
            <a:spLocks noChangeArrowheads="1"/>
          </p:cNvSpPr>
          <p:nvPr/>
        </p:nvSpPr>
        <p:spPr bwMode="auto">
          <a:xfrm>
            <a:off x="3927844" y="3789512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CC0000"/>
                </a:solidFill>
              </a:rPr>
              <a:t>Tag=10</a:t>
            </a:r>
          </a:p>
        </p:txBody>
      </p:sp>
      <p:sp>
        <p:nvSpPr>
          <p:cNvPr id="38962" name="Text Box 74"/>
          <p:cNvSpPr txBox="1">
            <a:spLocks noChangeArrowheads="1"/>
          </p:cNvSpPr>
          <p:nvPr/>
        </p:nvSpPr>
        <p:spPr bwMode="auto">
          <a:xfrm>
            <a:off x="2200644" y="3976837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</a:rPr>
              <a:t>E1/0/1</a:t>
            </a:r>
          </a:p>
        </p:txBody>
      </p:sp>
      <p:sp>
        <p:nvSpPr>
          <p:cNvPr id="38963" name="Text Box 75"/>
          <p:cNvSpPr txBox="1">
            <a:spLocks noChangeArrowheads="1"/>
          </p:cNvSpPr>
          <p:nvPr/>
        </p:nvSpPr>
        <p:spPr bwMode="auto">
          <a:xfrm>
            <a:off x="2200644" y="4459437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</a:rPr>
              <a:t>E1/0/2</a:t>
            </a:r>
          </a:p>
        </p:txBody>
      </p:sp>
      <p:sp>
        <p:nvSpPr>
          <p:cNvPr id="38964" name="Text Box 78"/>
          <p:cNvSpPr txBox="1">
            <a:spLocks noChangeArrowheads="1"/>
          </p:cNvSpPr>
          <p:nvPr/>
        </p:nvSpPr>
        <p:spPr bwMode="auto">
          <a:xfrm>
            <a:off x="6016994" y="3967312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</a:rPr>
              <a:t>E1/0/1</a:t>
            </a:r>
          </a:p>
        </p:txBody>
      </p:sp>
      <p:sp>
        <p:nvSpPr>
          <p:cNvPr id="38965" name="Text Box 79"/>
          <p:cNvSpPr txBox="1">
            <a:spLocks noChangeArrowheads="1"/>
          </p:cNvSpPr>
          <p:nvPr/>
        </p:nvSpPr>
        <p:spPr bwMode="auto">
          <a:xfrm>
            <a:off x="6016994" y="4461024"/>
            <a:ext cx="86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</a:rPr>
              <a:t>E1/0/2</a:t>
            </a:r>
          </a:p>
        </p:txBody>
      </p:sp>
      <p:sp>
        <p:nvSpPr>
          <p:cNvPr id="38966" name="Text Box 80"/>
          <p:cNvSpPr txBox="1">
            <a:spLocks noChangeArrowheads="1"/>
          </p:cNvSpPr>
          <p:nvPr/>
        </p:nvSpPr>
        <p:spPr bwMode="auto">
          <a:xfrm>
            <a:off x="4720006" y="4326087"/>
            <a:ext cx="617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b="0">
                <a:solidFill>
                  <a:schemeClr val="tx1"/>
                </a:solidFill>
              </a:rPr>
              <a:t>E1/0/24</a:t>
            </a:r>
          </a:p>
        </p:txBody>
      </p:sp>
      <p:sp>
        <p:nvSpPr>
          <p:cNvPr id="38967" name="Text Box 81"/>
          <p:cNvSpPr txBox="1">
            <a:spLocks noChangeArrowheads="1"/>
          </p:cNvSpPr>
          <p:nvPr/>
        </p:nvSpPr>
        <p:spPr bwMode="auto">
          <a:xfrm>
            <a:off x="3424606" y="4148287"/>
            <a:ext cx="617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b="0">
                <a:solidFill>
                  <a:schemeClr val="tx1"/>
                </a:solidFill>
              </a:rPr>
              <a:t>E1/0/24</a:t>
            </a:r>
          </a:p>
        </p:txBody>
      </p:sp>
      <p:sp>
        <p:nvSpPr>
          <p:cNvPr id="38968" name="Text Box 82"/>
          <p:cNvSpPr txBox="1">
            <a:spLocks noChangeArrowheads="1"/>
          </p:cNvSpPr>
          <p:nvPr/>
        </p:nvSpPr>
        <p:spPr bwMode="auto">
          <a:xfrm>
            <a:off x="2703881" y="36688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SWA</a:t>
            </a:r>
          </a:p>
        </p:txBody>
      </p:sp>
      <p:sp>
        <p:nvSpPr>
          <p:cNvPr id="38969" name="Text Box 83"/>
          <p:cNvSpPr txBox="1">
            <a:spLocks noChangeArrowheads="1"/>
          </p:cNvSpPr>
          <p:nvPr/>
        </p:nvSpPr>
        <p:spPr bwMode="auto">
          <a:xfrm>
            <a:off x="5367706" y="36688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SWB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052736"/>
            <a:ext cx="7193574" cy="79208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内容回顾</a:t>
            </a:r>
            <a:endParaRPr lang="zh-CN" altLang="zh-CN" sz="40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27584" y="1988840"/>
            <a:ext cx="6413806" cy="39826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以太网技术</a:t>
            </a:r>
            <a:endParaRPr lang="en-US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以太网交换机工作原理</a:t>
            </a:r>
            <a:endParaRPr lang="en-US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交换机的基本配置</a:t>
            </a:r>
            <a:endParaRPr lang="en-US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387" name="图片 2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449180"/>
            <a:ext cx="2123728" cy="33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23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3"/>
          <p:cNvSpPr>
            <a:spLocks noChangeShapeType="1"/>
          </p:cNvSpPr>
          <p:nvPr/>
        </p:nvSpPr>
        <p:spPr bwMode="auto">
          <a:xfrm>
            <a:off x="1495481" y="276180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3" name="Line 4"/>
          <p:cNvSpPr>
            <a:spLocks noChangeShapeType="1"/>
          </p:cNvSpPr>
          <p:nvPr/>
        </p:nvSpPr>
        <p:spPr bwMode="auto">
          <a:xfrm>
            <a:off x="1495481" y="413023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6824718" y="268878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6824718" y="413023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>
            <a:off x="5888093" y="3768283"/>
            <a:ext cx="93503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5888093" y="348094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Line 9"/>
          <p:cNvSpPr>
            <a:spLocks noChangeShapeType="1"/>
          </p:cNvSpPr>
          <p:nvPr/>
        </p:nvSpPr>
        <p:spPr bwMode="auto">
          <a:xfrm flipV="1">
            <a:off x="2071743" y="3768283"/>
            <a:ext cx="863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>
            <a:off x="2071743" y="3480945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 flipV="1">
            <a:off x="2071743" y="376987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Line 12"/>
          <p:cNvSpPr>
            <a:spLocks noChangeShapeType="1"/>
          </p:cNvSpPr>
          <p:nvPr/>
        </p:nvSpPr>
        <p:spPr bwMode="auto">
          <a:xfrm>
            <a:off x="2071743" y="2761808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 flipV="1">
            <a:off x="6824718" y="2688783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>
            <a:off x="6824718" y="376987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0974" name="Picture 1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18" y="2256983"/>
            <a:ext cx="720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5" name="Picture 1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18" y="3625408"/>
            <a:ext cx="720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6" name="Picture 1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56" y="2256983"/>
            <a:ext cx="720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7" name="Picture 1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543" y="3625408"/>
            <a:ext cx="720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992243" y="290627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40979" name="Text Box 20"/>
          <p:cNvSpPr txBox="1">
            <a:spLocks noChangeArrowheads="1"/>
          </p:cNvSpPr>
          <p:nvPr/>
        </p:nvSpPr>
        <p:spPr bwMode="auto">
          <a:xfrm>
            <a:off x="992243" y="427469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40980" name="Text Box 21"/>
          <p:cNvSpPr txBox="1">
            <a:spLocks noChangeArrowheads="1"/>
          </p:cNvSpPr>
          <p:nvPr/>
        </p:nvSpPr>
        <p:spPr bwMode="auto">
          <a:xfrm>
            <a:off x="7400981" y="290627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40981" name="Text Box 22"/>
          <p:cNvSpPr txBox="1">
            <a:spLocks noChangeArrowheads="1"/>
          </p:cNvSpPr>
          <p:nvPr/>
        </p:nvSpPr>
        <p:spPr bwMode="auto">
          <a:xfrm>
            <a:off x="7399393" y="427469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graphicFrame>
        <p:nvGraphicFramePr>
          <p:cNvPr id="4098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160214"/>
              </p:ext>
            </p:extLst>
          </p:nvPr>
        </p:nvGraphicFramePr>
        <p:xfrm>
          <a:off x="3943406" y="3385695"/>
          <a:ext cx="9366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4" imgW="1277392" imgH="226737" progId="FLW3Drawing">
                  <p:embed/>
                </p:oleObj>
              </mc:Choice>
              <mc:Fallback>
                <p:oleObj name="绘图" r:id="rId4" imgW="1277392" imgH="226737" progId="FLW3Drawing">
                  <p:embed/>
                  <p:pic>
                    <p:nvPicPr>
                      <p:cNvPr id="4098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406" y="3385695"/>
                        <a:ext cx="9366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30952"/>
              </p:ext>
            </p:extLst>
          </p:nvPr>
        </p:nvGraphicFramePr>
        <p:xfrm>
          <a:off x="1855843" y="4415983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167161" imgH="185854" progId="Visio.Drawing.6">
                  <p:embed/>
                </p:oleObj>
              </mc:Choice>
              <mc:Fallback>
                <p:oleObj name="VISIO" r:id="rId6" imgW="1167161" imgH="185854" progId="Visio.Drawing.6">
                  <p:embed/>
                  <p:pic>
                    <p:nvPicPr>
                      <p:cNvPr id="4098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843" y="4415983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4" name="Line 26"/>
          <p:cNvSpPr>
            <a:spLocks noChangeShapeType="1"/>
          </p:cNvSpPr>
          <p:nvPr/>
        </p:nvSpPr>
        <p:spPr bwMode="auto">
          <a:xfrm>
            <a:off x="1711381" y="2544320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Line 27"/>
          <p:cNvSpPr>
            <a:spLocks noChangeShapeType="1"/>
          </p:cNvSpPr>
          <p:nvPr/>
        </p:nvSpPr>
        <p:spPr bwMode="auto">
          <a:xfrm>
            <a:off x="2287643" y="3263458"/>
            <a:ext cx="360363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>
            <a:off x="2287643" y="2544320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Line 29"/>
          <p:cNvSpPr>
            <a:spLocks noChangeShapeType="1"/>
          </p:cNvSpPr>
          <p:nvPr/>
        </p:nvSpPr>
        <p:spPr bwMode="auto">
          <a:xfrm>
            <a:off x="1711381" y="4344545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30"/>
          <p:cNvSpPr>
            <a:spLocks noChangeShapeType="1"/>
          </p:cNvSpPr>
          <p:nvPr/>
        </p:nvSpPr>
        <p:spPr bwMode="auto">
          <a:xfrm>
            <a:off x="2287643" y="4006408"/>
            <a:ext cx="0" cy="338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31"/>
          <p:cNvSpPr>
            <a:spLocks noChangeShapeType="1"/>
          </p:cNvSpPr>
          <p:nvPr/>
        </p:nvSpPr>
        <p:spPr bwMode="auto">
          <a:xfrm>
            <a:off x="6607231" y="2544320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Line 32"/>
          <p:cNvSpPr>
            <a:spLocks noChangeShapeType="1"/>
          </p:cNvSpPr>
          <p:nvPr/>
        </p:nvSpPr>
        <p:spPr bwMode="auto">
          <a:xfrm flipH="1">
            <a:off x="6248456" y="3263458"/>
            <a:ext cx="358775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1" name="Line 33"/>
          <p:cNvSpPr>
            <a:spLocks noChangeShapeType="1"/>
          </p:cNvSpPr>
          <p:nvPr/>
        </p:nvSpPr>
        <p:spPr bwMode="auto">
          <a:xfrm>
            <a:off x="6607231" y="2544320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>
            <a:off x="6248456" y="4004820"/>
            <a:ext cx="360362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3" name="Line 35"/>
          <p:cNvSpPr>
            <a:spLocks noChangeShapeType="1"/>
          </p:cNvSpPr>
          <p:nvPr/>
        </p:nvSpPr>
        <p:spPr bwMode="auto">
          <a:xfrm>
            <a:off x="6608818" y="4344545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4" name="Line 36"/>
          <p:cNvSpPr>
            <a:spLocks noChangeShapeType="1"/>
          </p:cNvSpPr>
          <p:nvPr/>
        </p:nvSpPr>
        <p:spPr bwMode="auto">
          <a:xfrm flipH="1">
            <a:off x="6607231" y="4006408"/>
            <a:ext cx="0" cy="338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5" name="Line 37"/>
          <p:cNvSpPr>
            <a:spLocks noChangeShapeType="1"/>
          </p:cNvSpPr>
          <p:nvPr/>
        </p:nvSpPr>
        <p:spPr bwMode="auto">
          <a:xfrm>
            <a:off x="2287643" y="4004820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9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15127"/>
              </p:ext>
            </p:extLst>
          </p:nvPr>
        </p:nvGraphicFramePr>
        <p:xfrm>
          <a:off x="1855843" y="2328420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167161" imgH="185854" progId="Visio.Drawing.6">
                  <p:embed/>
                </p:oleObj>
              </mc:Choice>
              <mc:Fallback>
                <p:oleObj name="VISIO" r:id="rId8" imgW="1167161" imgH="185854" progId="Visio.Drawing.6">
                  <p:embed/>
                  <p:pic>
                    <p:nvPicPr>
                      <p:cNvPr id="4099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843" y="2328420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021777"/>
              </p:ext>
            </p:extLst>
          </p:nvPr>
        </p:nvGraphicFramePr>
        <p:xfrm>
          <a:off x="6248456" y="2328420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167161" imgH="185854" progId="Visio.Drawing.6">
                  <p:embed/>
                </p:oleObj>
              </mc:Choice>
              <mc:Fallback>
                <p:oleObj name="VISIO" r:id="rId9" imgW="1167161" imgH="185854" progId="Visio.Drawing.6">
                  <p:embed/>
                  <p:pic>
                    <p:nvPicPr>
                      <p:cNvPr id="4099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56" y="2328420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412909"/>
              </p:ext>
            </p:extLst>
          </p:nvPr>
        </p:nvGraphicFramePr>
        <p:xfrm>
          <a:off x="6319893" y="4415983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167161" imgH="185854" progId="Visio.Drawing.6">
                  <p:embed/>
                </p:oleObj>
              </mc:Choice>
              <mc:Fallback>
                <p:oleObj name="VISIO" r:id="rId10" imgW="1167161" imgH="185854" progId="Visio.Drawing.6">
                  <p:embed/>
                  <p:pic>
                    <p:nvPicPr>
                      <p:cNvPr id="4099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93" y="4415983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9" name="Text Box 41"/>
          <p:cNvSpPr txBox="1">
            <a:spLocks noChangeArrowheads="1"/>
          </p:cNvSpPr>
          <p:nvPr/>
        </p:nvSpPr>
        <p:spPr bwMode="auto">
          <a:xfrm>
            <a:off x="3151243" y="2350645"/>
            <a:ext cx="1109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Trunk</a:t>
            </a:r>
            <a:r>
              <a:rPr lang="zh-CN" altLang="en-US" sz="1600" b="0">
                <a:solidFill>
                  <a:schemeClr val="tx1"/>
                </a:solidFill>
              </a:rPr>
              <a:t>端口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PVID:20</a:t>
            </a:r>
          </a:p>
        </p:txBody>
      </p:sp>
      <p:sp>
        <p:nvSpPr>
          <p:cNvPr id="41000" name="Line 42"/>
          <p:cNvSpPr>
            <a:spLocks noChangeShapeType="1"/>
          </p:cNvSpPr>
          <p:nvPr/>
        </p:nvSpPr>
        <p:spPr bwMode="auto">
          <a:xfrm>
            <a:off x="3583043" y="2831658"/>
            <a:ext cx="0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Line 43"/>
          <p:cNvSpPr>
            <a:spLocks noChangeShapeType="1"/>
          </p:cNvSpPr>
          <p:nvPr/>
        </p:nvSpPr>
        <p:spPr bwMode="auto">
          <a:xfrm flipH="1" flipV="1">
            <a:off x="5240393" y="386353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2" name="Line 44"/>
          <p:cNvSpPr>
            <a:spLocks noChangeShapeType="1"/>
          </p:cNvSpPr>
          <p:nvPr/>
        </p:nvSpPr>
        <p:spPr bwMode="auto">
          <a:xfrm flipH="1">
            <a:off x="2719443" y="2206183"/>
            <a:ext cx="0" cy="98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3" name="Text Box 45"/>
          <p:cNvSpPr txBox="1">
            <a:spLocks noChangeArrowheads="1"/>
          </p:cNvSpPr>
          <p:nvPr/>
        </p:nvSpPr>
        <p:spPr bwMode="auto">
          <a:xfrm>
            <a:off x="847781" y="5663758"/>
            <a:ext cx="7416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2000"/>
              <a:t>允许多个</a:t>
            </a:r>
            <a:r>
              <a:rPr lang="en-US" altLang="zh-CN" sz="2000"/>
              <a:t>VLAN</a:t>
            </a:r>
            <a:r>
              <a:rPr lang="zh-CN" altLang="en-US" sz="2000"/>
              <a:t>通过，可以接收和发送多个</a:t>
            </a:r>
            <a:r>
              <a:rPr lang="en-US" altLang="zh-CN" sz="2000"/>
              <a:t>VLAN</a:t>
            </a:r>
            <a:r>
              <a:rPr lang="zh-CN" altLang="en-US" sz="2000"/>
              <a:t>的数据帧</a:t>
            </a:r>
          </a:p>
          <a:p>
            <a:pPr eaLnBrk="1" hangingPunct="1"/>
            <a:r>
              <a:rPr lang="zh-CN" altLang="en-US" sz="2000"/>
              <a:t>缺省</a:t>
            </a:r>
            <a:r>
              <a:rPr lang="en-US" altLang="zh-CN" sz="2000"/>
              <a:t>VLAN</a:t>
            </a:r>
            <a:r>
              <a:rPr lang="zh-CN" altLang="en-US" sz="2000"/>
              <a:t>的以太网帧不带标签</a:t>
            </a:r>
          </a:p>
          <a:p>
            <a:pPr eaLnBrk="1" hangingPunct="1"/>
            <a:r>
              <a:rPr lang="zh-CN" altLang="en-US" sz="2000"/>
              <a:t>一般用于交换机之间连接</a:t>
            </a:r>
          </a:p>
        </p:txBody>
      </p:sp>
      <p:grpSp>
        <p:nvGrpSpPr>
          <p:cNvPr id="41004" name="Group 46"/>
          <p:cNvGrpSpPr>
            <a:grpSpLocks noChangeAspect="1"/>
          </p:cNvGrpSpPr>
          <p:nvPr/>
        </p:nvGrpSpPr>
        <p:grpSpPr bwMode="auto">
          <a:xfrm>
            <a:off x="2576568" y="3265045"/>
            <a:ext cx="935038" cy="676275"/>
            <a:chOff x="470" y="447"/>
            <a:chExt cx="576" cy="417"/>
          </a:xfrm>
        </p:grpSpPr>
        <p:sp>
          <p:nvSpPr>
            <p:cNvPr id="41036" name="AutoShape 47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7" name="Freeform 48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8" name="Freeform 49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9" name="Freeform 50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0" name="Freeform 51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256 w 785"/>
                <a:gd name="T1" fmla="*/ 188 h 457"/>
                <a:gd name="T2" fmla="*/ 277 w 785"/>
                <a:gd name="T3" fmla="*/ 200 h 457"/>
                <a:gd name="T4" fmla="*/ 206 w 785"/>
                <a:gd name="T5" fmla="*/ 241 h 457"/>
                <a:gd name="T6" fmla="*/ 135 w 785"/>
                <a:gd name="T7" fmla="*/ 200 h 457"/>
                <a:gd name="T8" fmla="*/ 156 w 785"/>
                <a:gd name="T9" fmla="*/ 188 h 457"/>
                <a:gd name="T10" fmla="*/ 189 w 785"/>
                <a:gd name="T11" fmla="*/ 206 h 457"/>
                <a:gd name="T12" fmla="*/ 189 w 785"/>
                <a:gd name="T13" fmla="*/ 165 h 457"/>
                <a:gd name="T14" fmla="*/ 152 w 785"/>
                <a:gd name="T15" fmla="*/ 153 h 457"/>
                <a:gd name="T16" fmla="*/ 130 w 785"/>
                <a:gd name="T17" fmla="*/ 131 h 457"/>
                <a:gd name="T18" fmla="*/ 60 w 785"/>
                <a:gd name="T19" fmla="*/ 131 h 457"/>
                <a:gd name="T20" fmla="*/ 92 w 785"/>
                <a:gd name="T21" fmla="*/ 150 h 457"/>
                <a:gd name="T22" fmla="*/ 71 w 785"/>
                <a:gd name="T23" fmla="*/ 162 h 457"/>
                <a:gd name="T24" fmla="*/ 0 w 785"/>
                <a:gd name="T25" fmla="*/ 121 h 457"/>
                <a:gd name="T26" fmla="*/ 71 w 785"/>
                <a:gd name="T27" fmla="*/ 81 h 457"/>
                <a:gd name="T28" fmla="*/ 92 w 785"/>
                <a:gd name="T29" fmla="*/ 93 h 457"/>
                <a:gd name="T30" fmla="*/ 60 w 785"/>
                <a:gd name="T31" fmla="*/ 111 h 457"/>
                <a:gd name="T32" fmla="*/ 129 w 785"/>
                <a:gd name="T33" fmla="*/ 111 h 457"/>
                <a:gd name="T34" fmla="*/ 152 w 785"/>
                <a:gd name="T35" fmla="*/ 87 h 457"/>
                <a:gd name="T36" fmla="*/ 196 w 785"/>
                <a:gd name="T37" fmla="*/ 74 h 457"/>
                <a:gd name="T38" fmla="*/ 196 w 785"/>
                <a:gd name="T39" fmla="*/ 35 h 457"/>
                <a:gd name="T40" fmla="*/ 163 w 785"/>
                <a:gd name="T41" fmla="*/ 53 h 457"/>
                <a:gd name="T42" fmla="*/ 142 w 785"/>
                <a:gd name="T43" fmla="*/ 41 h 457"/>
                <a:gd name="T44" fmla="*/ 213 w 785"/>
                <a:gd name="T45" fmla="*/ 0 h 457"/>
                <a:gd name="T46" fmla="*/ 284 w 785"/>
                <a:gd name="T47" fmla="*/ 41 h 457"/>
                <a:gd name="T48" fmla="*/ 263 w 785"/>
                <a:gd name="T49" fmla="*/ 53 h 457"/>
                <a:gd name="T50" fmla="*/ 231 w 785"/>
                <a:gd name="T51" fmla="*/ 35 h 457"/>
                <a:gd name="T52" fmla="*/ 231 w 785"/>
                <a:gd name="T53" fmla="*/ 75 h 457"/>
                <a:gd name="T54" fmla="*/ 266 w 785"/>
                <a:gd name="T55" fmla="*/ 87 h 457"/>
                <a:gd name="T56" fmla="*/ 287 w 785"/>
                <a:gd name="T57" fmla="*/ 108 h 457"/>
                <a:gd name="T58" fmla="*/ 356 w 785"/>
                <a:gd name="T59" fmla="*/ 108 h 457"/>
                <a:gd name="T60" fmla="*/ 324 w 785"/>
                <a:gd name="T61" fmla="*/ 89 h 457"/>
                <a:gd name="T62" fmla="*/ 344 w 785"/>
                <a:gd name="T63" fmla="*/ 76 h 457"/>
                <a:gd name="T64" fmla="*/ 416 w 785"/>
                <a:gd name="T65" fmla="*/ 118 h 457"/>
                <a:gd name="T66" fmla="*/ 345 w 785"/>
                <a:gd name="T67" fmla="*/ 159 h 457"/>
                <a:gd name="T68" fmla="*/ 324 w 785"/>
                <a:gd name="T69" fmla="*/ 147 h 457"/>
                <a:gd name="T70" fmla="*/ 356 w 785"/>
                <a:gd name="T71" fmla="*/ 128 h 457"/>
                <a:gd name="T72" fmla="*/ 289 w 785"/>
                <a:gd name="T73" fmla="*/ 128 h 457"/>
                <a:gd name="T74" fmla="*/ 266 w 785"/>
                <a:gd name="T75" fmla="*/ 153 h 457"/>
                <a:gd name="T76" fmla="*/ 224 w 785"/>
                <a:gd name="T77" fmla="*/ 166 h 457"/>
                <a:gd name="T78" fmla="*/ 224 w 785"/>
                <a:gd name="T79" fmla="*/ 206 h 457"/>
                <a:gd name="T80" fmla="*/ 256 w 785"/>
                <a:gd name="T81" fmla="*/ 188 h 457"/>
                <a:gd name="T82" fmla="*/ 256 w 785"/>
                <a:gd name="T83" fmla="*/ 188 h 457"/>
                <a:gd name="T84" fmla="*/ 256 w 785"/>
                <a:gd name="T85" fmla="*/ 188 h 457"/>
                <a:gd name="T86" fmla="*/ 179 w 785"/>
                <a:gd name="T87" fmla="*/ 137 h 457"/>
                <a:gd name="T88" fmla="*/ 238 w 785"/>
                <a:gd name="T89" fmla="*/ 137 h 457"/>
                <a:gd name="T90" fmla="*/ 238 w 785"/>
                <a:gd name="T91" fmla="*/ 103 h 457"/>
                <a:gd name="T92" fmla="*/ 179 w 785"/>
                <a:gd name="T93" fmla="*/ 103 h 457"/>
                <a:gd name="T94" fmla="*/ 179 w 785"/>
                <a:gd name="T95" fmla="*/ 137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1" name="Freeform 52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256 w 785"/>
                <a:gd name="T1" fmla="*/ 188 h 456"/>
                <a:gd name="T2" fmla="*/ 277 w 785"/>
                <a:gd name="T3" fmla="*/ 200 h 456"/>
                <a:gd name="T4" fmla="*/ 206 w 785"/>
                <a:gd name="T5" fmla="*/ 241 h 456"/>
                <a:gd name="T6" fmla="*/ 135 w 785"/>
                <a:gd name="T7" fmla="*/ 200 h 456"/>
                <a:gd name="T8" fmla="*/ 156 w 785"/>
                <a:gd name="T9" fmla="*/ 188 h 456"/>
                <a:gd name="T10" fmla="*/ 189 w 785"/>
                <a:gd name="T11" fmla="*/ 207 h 456"/>
                <a:gd name="T12" fmla="*/ 189 w 785"/>
                <a:gd name="T13" fmla="*/ 165 h 456"/>
                <a:gd name="T14" fmla="*/ 152 w 785"/>
                <a:gd name="T15" fmla="*/ 153 h 456"/>
                <a:gd name="T16" fmla="*/ 130 w 785"/>
                <a:gd name="T17" fmla="*/ 132 h 456"/>
                <a:gd name="T18" fmla="*/ 60 w 785"/>
                <a:gd name="T19" fmla="*/ 132 h 456"/>
                <a:gd name="T20" fmla="*/ 92 w 785"/>
                <a:gd name="T21" fmla="*/ 150 h 456"/>
                <a:gd name="T22" fmla="*/ 71 w 785"/>
                <a:gd name="T23" fmla="*/ 163 h 456"/>
                <a:gd name="T24" fmla="*/ 0 w 785"/>
                <a:gd name="T25" fmla="*/ 122 h 456"/>
                <a:gd name="T26" fmla="*/ 71 w 785"/>
                <a:gd name="T27" fmla="*/ 80 h 456"/>
                <a:gd name="T28" fmla="*/ 92 w 785"/>
                <a:gd name="T29" fmla="*/ 92 h 456"/>
                <a:gd name="T30" fmla="*/ 60 w 785"/>
                <a:gd name="T31" fmla="*/ 112 h 456"/>
                <a:gd name="T32" fmla="*/ 129 w 785"/>
                <a:gd name="T33" fmla="*/ 112 h 456"/>
                <a:gd name="T34" fmla="*/ 152 w 785"/>
                <a:gd name="T35" fmla="*/ 87 h 456"/>
                <a:gd name="T36" fmla="*/ 196 w 785"/>
                <a:gd name="T37" fmla="*/ 74 h 456"/>
                <a:gd name="T38" fmla="*/ 196 w 785"/>
                <a:gd name="T39" fmla="*/ 34 h 456"/>
                <a:gd name="T40" fmla="*/ 163 w 785"/>
                <a:gd name="T41" fmla="*/ 53 h 456"/>
                <a:gd name="T42" fmla="*/ 142 w 785"/>
                <a:gd name="T43" fmla="*/ 41 h 456"/>
                <a:gd name="T44" fmla="*/ 213 w 785"/>
                <a:gd name="T45" fmla="*/ 0 h 456"/>
                <a:gd name="T46" fmla="*/ 284 w 785"/>
                <a:gd name="T47" fmla="*/ 41 h 456"/>
                <a:gd name="T48" fmla="*/ 263 w 785"/>
                <a:gd name="T49" fmla="*/ 53 h 456"/>
                <a:gd name="T50" fmla="*/ 231 w 785"/>
                <a:gd name="T51" fmla="*/ 34 h 456"/>
                <a:gd name="T52" fmla="*/ 231 w 785"/>
                <a:gd name="T53" fmla="*/ 75 h 456"/>
                <a:gd name="T54" fmla="*/ 266 w 785"/>
                <a:gd name="T55" fmla="*/ 87 h 456"/>
                <a:gd name="T56" fmla="*/ 287 w 785"/>
                <a:gd name="T57" fmla="*/ 108 h 456"/>
                <a:gd name="T58" fmla="*/ 356 w 785"/>
                <a:gd name="T59" fmla="*/ 108 h 456"/>
                <a:gd name="T60" fmla="*/ 324 w 785"/>
                <a:gd name="T61" fmla="*/ 89 h 456"/>
                <a:gd name="T62" fmla="*/ 344 w 785"/>
                <a:gd name="T63" fmla="*/ 77 h 456"/>
                <a:gd name="T64" fmla="*/ 416 w 785"/>
                <a:gd name="T65" fmla="*/ 118 h 456"/>
                <a:gd name="T66" fmla="*/ 345 w 785"/>
                <a:gd name="T67" fmla="*/ 159 h 456"/>
                <a:gd name="T68" fmla="*/ 324 w 785"/>
                <a:gd name="T69" fmla="*/ 146 h 456"/>
                <a:gd name="T70" fmla="*/ 356 w 785"/>
                <a:gd name="T71" fmla="*/ 128 h 456"/>
                <a:gd name="T72" fmla="*/ 289 w 785"/>
                <a:gd name="T73" fmla="*/ 128 h 456"/>
                <a:gd name="T74" fmla="*/ 266 w 785"/>
                <a:gd name="T75" fmla="*/ 153 h 456"/>
                <a:gd name="T76" fmla="*/ 224 w 785"/>
                <a:gd name="T77" fmla="*/ 166 h 456"/>
                <a:gd name="T78" fmla="*/ 224 w 785"/>
                <a:gd name="T79" fmla="*/ 207 h 456"/>
                <a:gd name="T80" fmla="*/ 256 w 785"/>
                <a:gd name="T81" fmla="*/ 188 h 456"/>
                <a:gd name="T82" fmla="*/ 256 w 785"/>
                <a:gd name="T83" fmla="*/ 188 h 456"/>
                <a:gd name="T84" fmla="*/ 256 w 785"/>
                <a:gd name="T85" fmla="*/ 188 h 456"/>
                <a:gd name="T86" fmla="*/ 179 w 785"/>
                <a:gd name="T87" fmla="*/ 137 h 456"/>
                <a:gd name="T88" fmla="*/ 238 w 785"/>
                <a:gd name="T89" fmla="*/ 137 h 456"/>
                <a:gd name="T90" fmla="*/ 238 w 785"/>
                <a:gd name="T91" fmla="*/ 103 h 456"/>
                <a:gd name="T92" fmla="*/ 179 w 785"/>
                <a:gd name="T93" fmla="*/ 103 h 456"/>
                <a:gd name="T94" fmla="*/ 179 w 785"/>
                <a:gd name="T95" fmla="*/ 137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2" name="Freeform 53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4 w 56"/>
                <a:gd name="T1" fmla="*/ 3 h 92"/>
                <a:gd name="T2" fmla="*/ 25 w 56"/>
                <a:gd name="T3" fmla="*/ 11 h 92"/>
                <a:gd name="T4" fmla="*/ 29 w 56"/>
                <a:gd name="T5" fmla="*/ 23 h 92"/>
                <a:gd name="T6" fmla="*/ 21 w 56"/>
                <a:gd name="T7" fmla="*/ 19 h 92"/>
                <a:gd name="T8" fmla="*/ 14 w 56"/>
                <a:gd name="T9" fmla="*/ 9 h 92"/>
                <a:gd name="T10" fmla="*/ 11 w 56"/>
                <a:gd name="T11" fmla="*/ 8 h 92"/>
                <a:gd name="T12" fmla="*/ 9 w 56"/>
                <a:gd name="T13" fmla="*/ 10 h 92"/>
                <a:gd name="T14" fmla="*/ 11 w 56"/>
                <a:gd name="T15" fmla="*/ 15 h 92"/>
                <a:gd name="T16" fmla="*/ 19 w 56"/>
                <a:gd name="T17" fmla="*/ 22 h 92"/>
                <a:gd name="T18" fmla="*/ 26 w 56"/>
                <a:gd name="T19" fmla="*/ 29 h 92"/>
                <a:gd name="T20" fmla="*/ 30 w 56"/>
                <a:gd name="T21" fmla="*/ 40 h 92"/>
                <a:gd name="T22" fmla="*/ 26 w 56"/>
                <a:gd name="T23" fmla="*/ 47 h 92"/>
                <a:gd name="T24" fmla="*/ 15 w 56"/>
                <a:gd name="T25" fmla="*/ 44 h 92"/>
                <a:gd name="T26" fmla="*/ 5 w 56"/>
                <a:gd name="T27" fmla="*/ 35 h 92"/>
                <a:gd name="T28" fmla="*/ 0 w 56"/>
                <a:gd name="T29" fmla="*/ 22 h 92"/>
                <a:gd name="T30" fmla="*/ 8 w 56"/>
                <a:gd name="T31" fmla="*/ 26 h 92"/>
                <a:gd name="T32" fmla="*/ 10 w 56"/>
                <a:gd name="T33" fmla="*/ 33 h 92"/>
                <a:gd name="T34" fmla="*/ 16 w 56"/>
                <a:gd name="T35" fmla="*/ 38 h 92"/>
                <a:gd name="T36" fmla="*/ 20 w 56"/>
                <a:gd name="T37" fmla="*/ 39 h 92"/>
                <a:gd name="T38" fmla="*/ 23 w 56"/>
                <a:gd name="T39" fmla="*/ 37 h 92"/>
                <a:gd name="T40" fmla="*/ 17 w 56"/>
                <a:gd name="T41" fmla="*/ 29 h 92"/>
                <a:gd name="T42" fmla="*/ 7 w 56"/>
                <a:gd name="T43" fmla="*/ 19 h 92"/>
                <a:gd name="T44" fmla="*/ 1 w 56"/>
                <a:gd name="T45" fmla="*/ 7 h 92"/>
                <a:gd name="T46" fmla="*/ 5 w 56"/>
                <a:gd name="T47" fmla="*/ 1 h 92"/>
                <a:gd name="T48" fmla="*/ 14 w 56"/>
                <a:gd name="T49" fmla="*/ 3 h 92"/>
                <a:gd name="T50" fmla="*/ 14 w 56"/>
                <a:gd name="T51" fmla="*/ 3 h 92"/>
                <a:gd name="T52" fmla="*/ 14 w 56"/>
                <a:gd name="T53" fmla="*/ 3 h 92"/>
                <a:gd name="T54" fmla="*/ 14 w 56"/>
                <a:gd name="T55" fmla="*/ 3 h 92"/>
                <a:gd name="T56" fmla="*/ 14 w 56"/>
                <a:gd name="T57" fmla="*/ 3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3" name="Freeform 54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4" name="Freeform 55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5" name="Freeform 56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6" name="Freeform 57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8 w 62"/>
                <a:gd name="T1" fmla="*/ 4 h 92"/>
                <a:gd name="T2" fmla="*/ 28 w 62"/>
                <a:gd name="T3" fmla="*/ 13 h 92"/>
                <a:gd name="T4" fmla="*/ 33 w 62"/>
                <a:gd name="T5" fmla="*/ 26 h 92"/>
                <a:gd name="T6" fmla="*/ 26 w 62"/>
                <a:gd name="T7" fmla="*/ 22 h 92"/>
                <a:gd name="T8" fmla="*/ 23 w 62"/>
                <a:gd name="T9" fmla="*/ 16 h 92"/>
                <a:gd name="T10" fmla="*/ 18 w 62"/>
                <a:gd name="T11" fmla="*/ 11 h 92"/>
                <a:gd name="T12" fmla="*/ 10 w 62"/>
                <a:gd name="T13" fmla="*/ 11 h 92"/>
                <a:gd name="T14" fmla="*/ 8 w 62"/>
                <a:gd name="T15" fmla="*/ 19 h 92"/>
                <a:gd name="T16" fmla="*/ 10 w 62"/>
                <a:gd name="T17" fmla="*/ 29 h 92"/>
                <a:gd name="T18" fmla="*/ 18 w 62"/>
                <a:gd name="T19" fmla="*/ 38 h 92"/>
                <a:gd name="T20" fmla="*/ 23 w 62"/>
                <a:gd name="T21" fmla="*/ 39 h 92"/>
                <a:gd name="T22" fmla="*/ 26 w 62"/>
                <a:gd name="T23" fmla="*/ 33 h 92"/>
                <a:gd name="T24" fmla="*/ 33 w 62"/>
                <a:gd name="T25" fmla="*/ 38 h 92"/>
                <a:gd name="T26" fmla="*/ 28 w 62"/>
                <a:gd name="T27" fmla="*/ 47 h 92"/>
                <a:gd name="T28" fmla="*/ 18 w 62"/>
                <a:gd name="T29" fmla="*/ 45 h 92"/>
                <a:gd name="T30" fmla="*/ 5 w 62"/>
                <a:gd name="T31" fmla="*/ 32 h 92"/>
                <a:gd name="T32" fmla="*/ 0 w 62"/>
                <a:gd name="T33" fmla="*/ 15 h 92"/>
                <a:gd name="T34" fmla="*/ 5 w 62"/>
                <a:gd name="T35" fmla="*/ 2 h 92"/>
                <a:gd name="T36" fmla="*/ 18 w 62"/>
                <a:gd name="T37" fmla="*/ 4 h 92"/>
                <a:gd name="T38" fmla="*/ 18 w 62"/>
                <a:gd name="T39" fmla="*/ 4 h 92"/>
                <a:gd name="T40" fmla="*/ 18 w 62"/>
                <a:gd name="T41" fmla="*/ 4 h 92"/>
                <a:gd name="T42" fmla="*/ 18 w 62"/>
                <a:gd name="T43" fmla="*/ 4 h 92"/>
                <a:gd name="T44" fmla="*/ 18 w 62"/>
                <a:gd name="T45" fmla="*/ 4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7" name="Freeform 58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05" name="Group 59"/>
          <p:cNvGrpSpPr>
            <a:grpSpLocks noChangeAspect="1"/>
          </p:cNvGrpSpPr>
          <p:nvPr/>
        </p:nvGrpSpPr>
        <p:grpSpPr bwMode="auto">
          <a:xfrm>
            <a:off x="5240393" y="3265045"/>
            <a:ext cx="935038" cy="676275"/>
            <a:chOff x="470" y="447"/>
            <a:chExt cx="576" cy="417"/>
          </a:xfrm>
        </p:grpSpPr>
        <p:sp>
          <p:nvSpPr>
            <p:cNvPr id="41024" name="AutoShape 60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5" name="Freeform 61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6" name="Freeform 62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7" name="Freeform 63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8" name="Freeform 64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256 w 785"/>
                <a:gd name="T1" fmla="*/ 188 h 457"/>
                <a:gd name="T2" fmla="*/ 277 w 785"/>
                <a:gd name="T3" fmla="*/ 200 h 457"/>
                <a:gd name="T4" fmla="*/ 206 w 785"/>
                <a:gd name="T5" fmla="*/ 241 h 457"/>
                <a:gd name="T6" fmla="*/ 135 w 785"/>
                <a:gd name="T7" fmla="*/ 200 h 457"/>
                <a:gd name="T8" fmla="*/ 156 w 785"/>
                <a:gd name="T9" fmla="*/ 188 h 457"/>
                <a:gd name="T10" fmla="*/ 189 w 785"/>
                <a:gd name="T11" fmla="*/ 206 h 457"/>
                <a:gd name="T12" fmla="*/ 189 w 785"/>
                <a:gd name="T13" fmla="*/ 165 h 457"/>
                <a:gd name="T14" fmla="*/ 152 w 785"/>
                <a:gd name="T15" fmla="*/ 153 h 457"/>
                <a:gd name="T16" fmla="*/ 130 w 785"/>
                <a:gd name="T17" fmla="*/ 131 h 457"/>
                <a:gd name="T18" fmla="*/ 60 w 785"/>
                <a:gd name="T19" fmla="*/ 131 h 457"/>
                <a:gd name="T20" fmla="*/ 92 w 785"/>
                <a:gd name="T21" fmla="*/ 150 h 457"/>
                <a:gd name="T22" fmla="*/ 71 w 785"/>
                <a:gd name="T23" fmla="*/ 162 h 457"/>
                <a:gd name="T24" fmla="*/ 0 w 785"/>
                <a:gd name="T25" fmla="*/ 121 h 457"/>
                <a:gd name="T26" fmla="*/ 71 w 785"/>
                <a:gd name="T27" fmla="*/ 81 h 457"/>
                <a:gd name="T28" fmla="*/ 92 w 785"/>
                <a:gd name="T29" fmla="*/ 93 h 457"/>
                <a:gd name="T30" fmla="*/ 60 w 785"/>
                <a:gd name="T31" fmla="*/ 111 h 457"/>
                <a:gd name="T32" fmla="*/ 129 w 785"/>
                <a:gd name="T33" fmla="*/ 111 h 457"/>
                <a:gd name="T34" fmla="*/ 152 w 785"/>
                <a:gd name="T35" fmla="*/ 87 h 457"/>
                <a:gd name="T36" fmla="*/ 196 w 785"/>
                <a:gd name="T37" fmla="*/ 74 h 457"/>
                <a:gd name="T38" fmla="*/ 196 w 785"/>
                <a:gd name="T39" fmla="*/ 35 h 457"/>
                <a:gd name="T40" fmla="*/ 163 w 785"/>
                <a:gd name="T41" fmla="*/ 53 h 457"/>
                <a:gd name="T42" fmla="*/ 142 w 785"/>
                <a:gd name="T43" fmla="*/ 41 h 457"/>
                <a:gd name="T44" fmla="*/ 213 w 785"/>
                <a:gd name="T45" fmla="*/ 0 h 457"/>
                <a:gd name="T46" fmla="*/ 284 w 785"/>
                <a:gd name="T47" fmla="*/ 41 h 457"/>
                <a:gd name="T48" fmla="*/ 263 w 785"/>
                <a:gd name="T49" fmla="*/ 53 h 457"/>
                <a:gd name="T50" fmla="*/ 231 w 785"/>
                <a:gd name="T51" fmla="*/ 35 h 457"/>
                <a:gd name="T52" fmla="*/ 231 w 785"/>
                <a:gd name="T53" fmla="*/ 75 h 457"/>
                <a:gd name="T54" fmla="*/ 266 w 785"/>
                <a:gd name="T55" fmla="*/ 87 h 457"/>
                <a:gd name="T56" fmla="*/ 287 w 785"/>
                <a:gd name="T57" fmla="*/ 108 h 457"/>
                <a:gd name="T58" fmla="*/ 356 w 785"/>
                <a:gd name="T59" fmla="*/ 108 h 457"/>
                <a:gd name="T60" fmla="*/ 324 w 785"/>
                <a:gd name="T61" fmla="*/ 89 h 457"/>
                <a:gd name="T62" fmla="*/ 344 w 785"/>
                <a:gd name="T63" fmla="*/ 76 h 457"/>
                <a:gd name="T64" fmla="*/ 416 w 785"/>
                <a:gd name="T65" fmla="*/ 118 h 457"/>
                <a:gd name="T66" fmla="*/ 345 w 785"/>
                <a:gd name="T67" fmla="*/ 159 h 457"/>
                <a:gd name="T68" fmla="*/ 324 w 785"/>
                <a:gd name="T69" fmla="*/ 147 h 457"/>
                <a:gd name="T70" fmla="*/ 356 w 785"/>
                <a:gd name="T71" fmla="*/ 128 h 457"/>
                <a:gd name="T72" fmla="*/ 289 w 785"/>
                <a:gd name="T73" fmla="*/ 128 h 457"/>
                <a:gd name="T74" fmla="*/ 266 w 785"/>
                <a:gd name="T75" fmla="*/ 153 h 457"/>
                <a:gd name="T76" fmla="*/ 224 w 785"/>
                <a:gd name="T77" fmla="*/ 166 h 457"/>
                <a:gd name="T78" fmla="*/ 224 w 785"/>
                <a:gd name="T79" fmla="*/ 206 h 457"/>
                <a:gd name="T80" fmla="*/ 256 w 785"/>
                <a:gd name="T81" fmla="*/ 188 h 457"/>
                <a:gd name="T82" fmla="*/ 256 w 785"/>
                <a:gd name="T83" fmla="*/ 188 h 457"/>
                <a:gd name="T84" fmla="*/ 256 w 785"/>
                <a:gd name="T85" fmla="*/ 188 h 457"/>
                <a:gd name="T86" fmla="*/ 179 w 785"/>
                <a:gd name="T87" fmla="*/ 137 h 457"/>
                <a:gd name="T88" fmla="*/ 238 w 785"/>
                <a:gd name="T89" fmla="*/ 137 h 457"/>
                <a:gd name="T90" fmla="*/ 238 w 785"/>
                <a:gd name="T91" fmla="*/ 103 h 457"/>
                <a:gd name="T92" fmla="*/ 179 w 785"/>
                <a:gd name="T93" fmla="*/ 103 h 457"/>
                <a:gd name="T94" fmla="*/ 179 w 785"/>
                <a:gd name="T95" fmla="*/ 137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9" name="Freeform 65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256 w 785"/>
                <a:gd name="T1" fmla="*/ 188 h 456"/>
                <a:gd name="T2" fmla="*/ 277 w 785"/>
                <a:gd name="T3" fmla="*/ 200 h 456"/>
                <a:gd name="T4" fmla="*/ 206 w 785"/>
                <a:gd name="T5" fmla="*/ 241 h 456"/>
                <a:gd name="T6" fmla="*/ 135 w 785"/>
                <a:gd name="T7" fmla="*/ 200 h 456"/>
                <a:gd name="T8" fmla="*/ 156 w 785"/>
                <a:gd name="T9" fmla="*/ 188 h 456"/>
                <a:gd name="T10" fmla="*/ 189 w 785"/>
                <a:gd name="T11" fmla="*/ 207 h 456"/>
                <a:gd name="T12" fmla="*/ 189 w 785"/>
                <a:gd name="T13" fmla="*/ 165 h 456"/>
                <a:gd name="T14" fmla="*/ 152 w 785"/>
                <a:gd name="T15" fmla="*/ 153 h 456"/>
                <a:gd name="T16" fmla="*/ 130 w 785"/>
                <a:gd name="T17" fmla="*/ 132 h 456"/>
                <a:gd name="T18" fmla="*/ 60 w 785"/>
                <a:gd name="T19" fmla="*/ 132 h 456"/>
                <a:gd name="T20" fmla="*/ 92 w 785"/>
                <a:gd name="T21" fmla="*/ 150 h 456"/>
                <a:gd name="T22" fmla="*/ 71 w 785"/>
                <a:gd name="T23" fmla="*/ 163 h 456"/>
                <a:gd name="T24" fmla="*/ 0 w 785"/>
                <a:gd name="T25" fmla="*/ 122 h 456"/>
                <a:gd name="T26" fmla="*/ 71 w 785"/>
                <a:gd name="T27" fmla="*/ 80 h 456"/>
                <a:gd name="T28" fmla="*/ 92 w 785"/>
                <a:gd name="T29" fmla="*/ 92 h 456"/>
                <a:gd name="T30" fmla="*/ 60 w 785"/>
                <a:gd name="T31" fmla="*/ 112 h 456"/>
                <a:gd name="T32" fmla="*/ 129 w 785"/>
                <a:gd name="T33" fmla="*/ 112 h 456"/>
                <a:gd name="T34" fmla="*/ 152 w 785"/>
                <a:gd name="T35" fmla="*/ 87 h 456"/>
                <a:gd name="T36" fmla="*/ 196 w 785"/>
                <a:gd name="T37" fmla="*/ 74 h 456"/>
                <a:gd name="T38" fmla="*/ 196 w 785"/>
                <a:gd name="T39" fmla="*/ 34 h 456"/>
                <a:gd name="T40" fmla="*/ 163 w 785"/>
                <a:gd name="T41" fmla="*/ 53 h 456"/>
                <a:gd name="T42" fmla="*/ 142 w 785"/>
                <a:gd name="T43" fmla="*/ 41 h 456"/>
                <a:gd name="T44" fmla="*/ 213 w 785"/>
                <a:gd name="T45" fmla="*/ 0 h 456"/>
                <a:gd name="T46" fmla="*/ 284 w 785"/>
                <a:gd name="T47" fmla="*/ 41 h 456"/>
                <a:gd name="T48" fmla="*/ 263 w 785"/>
                <a:gd name="T49" fmla="*/ 53 h 456"/>
                <a:gd name="T50" fmla="*/ 231 w 785"/>
                <a:gd name="T51" fmla="*/ 34 h 456"/>
                <a:gd name="T52" fmla="*/ 231 w 785"/>
                <a:gd name="T53" fmla="*/ 75 h 456"/>
                <a:gd name="T54" fmla="*/ 266 w 785"/>
                <a:gd name="T55" fmla="*/ 87 h 456"/>
                <a:gd name="T56" fmla="*/ 287 w 785"/>
                <a:gd name="T57" fmla="*/ 108 h 456"/>
                <a:gd name="T58" fmla="*/ 356 w 785"/>
                <a:gd name="T59" fmla="*/ 108 h 456"/>
                <a:gd name="T60" fmla="*/ 324 w 785"/>
                <a:gd name="T61" fmla="*/ 89 h 456"/>
                <a:gd name="T62" fmla="*/ 344 w 785"/>
                <a:gd name="T63" fmla="*/ 77 h 456"/>
                <a:gd name="T64" fmla="*/ 416 w 785"/>
                <a:gd name="T65" fmla="*/ 118 h 456"/>
                <a:gd name="T66" fmla="*/ 345 w 785"/>
                <a:gd name="T67" fmla="*/ 159 h 456"/>
                <a:gd name="T68" fmla="*/ 324 w 785"/>
                <a:gd name="T69" fmla="*/ 146 h 456"/>
                <a:gd name="T70" fmla="*/ 356 w 785"/>
                <a:gd name="T71" fmla="*/ 128 h 456"/>
                <a:gd name="T72" fmla="*/ 289 w 785"/>
                <a:gd name="T73" fmla="*/ 128 h 456"/>
                <a:gd name="T74" fmla="*/ 266 w 785"/>
                <a:gd name="T75" fmla="*/ 153 h 456"/>
                <a:gd name="T76" fmla="*/ 224 w 785"/>
                <a:gd name="T77" fmla="*/ 166 h 456"/>
                <a:gd name="T78" fmla="*/ 224 w 785"/>
                <a:gd name="T79" fmla="*/ 207 h 456"/>
                <a:gd name="T80" fmla="*/ 256 w 785"/>
                <a:gd name="T81" fmla="*/ 188 h 456"/>
                <a:gd name="T82" fmla="*/ 256 w 785"/>
                <a:gd name="T83" fmla="*/ 188 h 456"/>
                <a:gd name="T84" fmla="*/ 256 w 785"/>
                <a:gd name="T85" fmla="*/ 188 h 456"/>
                <a:gd name="T86" fmla="*/ 179 w 785"/>
                <a:gd name="T87" fmla="*/ 137 h 456"/>
                <a:gd name="T88" fmla="*/ 238 w 785"/>
                <a:gd name="T89" fmla="*/ 137 h 456"/>
                <a:gd name="T90" fmla="*/ 238 w 785"/>
                <a:gd name="T91" fmla="*/ 103 h 456"/>
                <a:gd name="T92" fmla="*/ 179 w 785"/>
                <a:gd name="T93" fmla="*/ 103 h 456"/>
                <a:gd name="T94" fmla="*/ 179 w 785"/>
                <a:gd name="T95" fmla="*/ 137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0" name="Freeform 66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4 w 56"/>
                <a:gd name="T1" fmla="*/ 3 h 92"/>
                <a:gd name="T2" fmla="*/ 25 w 56"/>
                <a:gd name="T3" fmla="*/ 11 h 92"/>
                <a:gd name="T4" fmla="*/ 29 w 56"/>
                <a:gd name="T5" fmla="*/ 23 h 92"/>
                <a:gd name="T6" fmla="*/ 21 w 56"/>
                <a:gd name="T7" fmla="*/ 19 h 92"/>
                <a:gd name="T8" fmla="*/ 14 w 56"/>
                <a:gd name="T9" fmla="*/ 9 h 92"/>
                <a:gd name="T10" fmla="*/ 11 w 56"/>
                <a:gd name="T11" fmla="*/ 8 h 92"/>
                <a:gd name="T12" fmla="*/ 9 w 56"/>
                <a:gd name="T13" fmla="*/ 10 h 92"/>
                <a:gd name="T14" fmla="*/ 11 w 56"/>
                <a:gd name="T15" fmla="*/ 15 h 92"/>
                <a:gd name="T16" fmla="*/ 19 w 56"/>
                <a:gd name="T17" fmla="*/ 22 h 92"/>
                <a:gd name="T18" fmla="*/ 26 w 56"/>
                <a:gd name="T19" fmla="*/ 29 h 92"/>
                <a:gd name="T20" fmla="*/ 30 w 56"/>
                <a:gd name="T21" fmla="*/ 40 h 92"/>
                <a:gd name="T22" fmla="*/ 26 w 56"/>
                <a:gd name="T23" fmla="*/ 47 h 92"/>
                <a:gd name="T24" fmla="*/ 15 w 56"/>
                <a:gd name="T25" fmla="*/ 44 h 92"/>
                <a:gd name="T26" fmla="*/ 5 w 56"/>
                <a:gd name="T27" fmla="*/ 35 h 92"/>
                <a:gd name="T28" fmla="*/ 0 w 56"/>
                <a:gd name="T29" fmla="*/ 22 h 92"/>
                <a:gd name="T30" fmla="*/ 8 w 56"/>
                <a:gd name="T31" fmla="*/ 26 h 92"/>
                <a:gd name="T32" fmla="*/ 10 w 56"/>
                <a:gd name="T33" fmla="*/ 33 h 92"/>
                <a:gd name="T34" fmla="*/ 16 w 56"/>
                <a:gd name="T35" fmla="*/ 38 h 92"/>
                <a:gd name="T36" fmla="*/ 20 w 56"/>
                <a:gd name="T37" fmla="*/ 39 h 92"/>
                <a:gd name="T38" fmla="*/ 23 w 56"/>
                <a:gd name="T39" fmla="*/ 37 h 92"/>
                <a:gd name="T40" fmla="*/ 17 w 56"/>
                <a:gd name="T41" fmla="*/ 29 h 92"/>
                <a:gd name="T42" fmla="*/ 7 w 56"/>
                <a:gd name="T43" fmla="*/ 19 h 92"/>
                <a:gd name="T44" fmla="*/ 1 w 56"/>
                <a:gd name="T45" fmla="*/ 7 h 92"/>
                <a:gd name="T46" fmla="*/ 5 w 56"/>
                <a:gd name="T47" fmla="*/ 1 h 92"/>
                <a:gd name="T48" fmla="*/ 14 w 56"/>
                <a:gd name="T49" fmla="*/ 3 h 92"/>
                <a:gd name="T50" fmla="*/ 14 w 56"/>
                <a:gd name="T51" fmla="*/ 3 h 92"/>
                <a:gd name="T52" fmla="*/ 14 w 56"/>
                <a:gd name="T53" fmla="*/ 3 h 92"/>
                <a:gd name="T54" fmla="*/ 14 w 56"/>
                <a:gd name="T55" fmla="*/ 3 h 92"/>
                <a:gd name="T56" fmla="*/ 14 w 56"/>
                <a:gd name="T57" fmla="*/ 3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1" name="Freeform 67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2" name="Freeform 68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3" name="Freeform 69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4" name="Freeform 70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8 w 62"/>
                <a:gd name="T1" fmla="*/ 4 h 92"/>
                <a:gd name="T2" fmla="*/ 28 w 62"/>
                <a:gd name="T3" fmla="*/ 13 h 92"/>
                <a:gd name="T4" fmla="*/ 33 w 62"/>
                <a:gd name="T5" fmla="*/ 26 h 92"/>
                <a:gd name="T6" fmla="*/ 26 w 62"/>
                <a:gd name="T7" fmla="*/ 22 h 92"/>
                <a:gd name="T8" fmla="*/ 23 w 62"/>
                <a:gd name="T9" fmla="*/ 16 h 92"/>
                <a:gd name="T10" fmla="*/ 18 w 62"/>
                <a:gd name="T11" fmla="*/ 11 h 92"/>
                <a:gd name="T12" fmla="*/ 10 w 62"/>
                <a:gd name="T13" fmla="*/ 11 h 92"/>
                <a:gd name="T14" fmla="*/ 8 w 62"/>
                <a:gd name="T15" fmla="*/ 19 h 92"/>
                <a:gd name="T16" fmla="*/ 10 w 62"/>
                <a:gd name="T17" fmla="*/ 29 h 92"/>
                <a:gd name="T18" fmla="*/ 18 w 62"/>
                <a:gd name="T19" fmla="*/ 38 h 92"/>
                <a:gd name="T20" fmla="*/ 23 w 62"/>
                <a:gd name="T21" fmla="*/ 39 h 92"/>
                <a:gd name="T22" fmla="*/ 26 w 62"/>
                <a:gd name="T23" fmla="*/ 33 h 92"/>
                <a:gd name="T24" fmla="*/ 33 w 62"/>
                <a:gd name="T25" fmla="*/ 38 h 92"/>
                <a:gd name="T26" fmla="*/ 28 w 62"/>
                <a:gd name="T27" fmla="*/ 47 h 92"/>
                <a:gd name="T28" fmla="*/ 18 w 62"/>
                <a:gd name="T29" fmla="*/ 45 h 92"/>
                <a:gd name="T30" fmla="*/ 5 w 62"/>
                <a:gd name="T31" fmla="*/ 32 h 92"/>
                <a:gd name="T32" fmla="*/ 0 w 62"/>
                <a:gd name="T33" fmla="*/ 15 h 92"/>
                <a:gd name="T34" fmla="*/ 5 w 62"/>
                <a:gd name="T35" fmla="*/ 2 h 92"/>
                <a:gd name="T36" fmla="*/ 18 w 62"/>
                <a:gd name="T37" fmla="*/ 4 h 92"/>
                <a:gd name="T38" fmla="*/ 18 w 62"/>
                <a:gd name="T39" fmla="*/ 4 h 92"/>
                <a:gd name="T40" fmla="*/ 18 w 62"/>
                <a:gd name="T41" fmla="*/ 4 h 92"/>
                <a:gd name="T42" fmla="*/ 18 w 62"/>
                <a:gd name="T43" fmla="*/ 4 h 92"/>
                <a:gd name="T44" fmla="*/ 18 w 62"/>
                <a:gd name="T45" fmla="*/ 4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5" name="Freeform 71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6" name="Line 72"/>
          <p:cNvSpPr>
            <a:spLocks noChangeShapeType="1"/>
          </p:cNvSpPr>
          <p:nvPr/>
        </p:nvSpPr>
        <p:spPr bwMode="auto">
          <a:xfrm>
            <a:off x="3511606" y="3623820"/>
            <a:ext cx="172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7" name="Text Box 73"/>
          <p:cNvSpPr txBox="1">
            <a:spLocks noChangeArrowheads="1"/>
          </p:cNvSpPr>
          <p:nvPr/>
        </p:nvSpPr>
        <p:spPr bwMode="auto">
          <a:xfrm>
            <a:off x="4595868" y="4439795"/>
            <a:ext cx="1109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Trunk</a:t>
            </a:r>
            <a:r>
              <a:rPr lang="zh-CN" altLang="en-US" sz="1600" b="0">
                <a:solidFill>
                  <a:schemeClr val="tx1"/>
                </a:solidFill>
              </a:rPr>
              <a:t>端口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PVID:20</a:t>
            </a:r>
          </a:p>
        </p:txBody>
      </p:sp>
      <p:sp>
        <p:nvSpPr>
          <p:cNvPr id="41008" name="Line 74"/>
          <p:cNvSpPr>
            <a:spLocks noChangeShapeType="1"/>
          </p:cNvSpPr>
          <p:nvPr/>
        </p:nvSpPr>
        <p:spPr bwMode="auto">
          <a:xfrm flipH="1">
            <a:off x="6032556" y="2279208"/>
            <a:ext cx="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9" name="Line 75"/>
          <p:cNvSpPr>
            <a:spLocks noChangeShapeType="1"/>
          </p:cNvSpPr>
          <p:nvPr/>
        </p:nvSpPr>
        <p:spPr bwMode="auto">
          <a:xfrm flipH="1" flipV="1">
            <a:off x="2719443" y="400640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0" name="Line 76"/>
          <p:cNvSpPr>
            <a:spLocks noChangeShapeType="1"/>
          </p:cNvSpPr>
          <p:nvPr/>
        </p:nvSpPr>
        <p:spPr bwMode="auto">
          <a:xfrm flipH="1" flipV="1">
            <a:off x="6032556" y="384130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1" name="Text Box 77"/>
          <p:cNvSpPr txBox="1">
            <a:spLocks noChangeArrowheads="1"/>
          </p:cNvSpPr>
          <p:nvPr/>
        </p:nvSpPr>
        <p:spPr bwMode="auto">
          <a:xfrm>
            <a:off x="2074918" y="4871595"/>
            <a:ext cx="124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Access</a:t>
            </a:r>
            <a:r>
              <a:rPr lang="zh-CN" altLang="en-US" sz="1600" b="0">
                <a:solidFill>
                  <a:schemeClr val="tx1"/>
                </a:solidFill>
              </a:rPr>
              <a:t>端口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PVID:20</a:t>
            </a:r>
          </a:p>
        </p:txBody>
      </p:sp>
      <p:sp>
        <p:nvSpPr>
          <p:cNvPr id="41012" name="Text Box 78"/>
          <p:cNvSpPr txBox="1">
            <a:spLocks noChangeArrowheads="1"/>
          </p:cNvSpPr>
          <p:nvPr/>
        </p:nvSpPr>
        <p:spPr bwMode="auto">
          <a:xfrm>
            <a:off x="2074918" y="1680720"/>
            <a:ext cx="124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Access</a:t>
            </a:r>
            <a:r>
              <a:rPr lang="zh-CN" altLang="en-US" sz="1600" b="0">
                <a:solidFill>
                  <a:schemeClr val="tx1"/>
                </a:solidFill>
              </a:rPr>
              <a:t>端口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PVID:10</a:t>
            </a:r>
          </a:p>
        </p:txBody>
      </p:sp>
      <p:sp>
        <p:nvSpPr>
          <p:cNvPr id="41013" name="Text Box 79"/>
          <p:cNvSpPr txBox="1">
            <a:spLocks noChangeArrowheads="1"/>
          </p:cNvSpPr>
          <p:nvPr/>
        </p:nvSpPr>
        <p:spPr bwMode="auto">
          <a:xfrm>
            <a:off x="5435656" y="1702945"/>
            <a:ext cx="124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Access</a:t>
            </a:r>
            <a:r>
              <a:rPr lang="zh-CN" altLang="en-US" sz="1600" b="0">
                <a:solidFill>
                  <a:schemeClr val="tx1"/>
                </a:solidFill>
              </a:rPr>
              <a:t>端口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PVID:10</a:t>
            </a:r>
          </a:p>
        </p:txBody>
      </p:sp>
      <p:sp>
        <p:nvSpPr>
          <p:cNvPr id="41014" name="Text Box 80"/>
          <p:cNvSpPr txBox="1">
            <a:spLocks noChangeArrowheads="1"/>
          </p:cNvSpPr>
          <p:nvPr/>
        </p:nvSpPr>
        <p:spPr bwMode="auto">
          <a:xfrm>
            <a:off x="5456293" y="4871595"/>
            <a:ext cx="124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Access</a:t>
            </a:r>
            <a:r>
              <a:rPr lang="zh-CN" altLang="en-US" sz="1600" b="0">
                <a:solidFill>
                  <a:schemeClr val="tx1"/>
                </a:solidFill>
              </a:rPr>
              <a:t>端口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PVID:20</a:t>
            </a:r>
          </a:p>
        </p:txBody>
      </p:sp>
      <p:sp>
        <p:nvSpPr>
          <p:cNvPr id="41015" name="Text Box 82"/>
          <p:cNvSpPr txBox="1">
            <a:spLocks noChangeArrowheads="1"/>
          </p:cNvSpPr>
          <p:nvPr/>
        </p:nvSpPr>
        <p:spPr bwMode="auto">
          <a:xfrm>
            <a:off x="3943406" y="3071370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CC0000"/>
                </a:solidFill>
              </a:rPr>
              <a:t>Tag=10</a:t>
            </a:r>
          </a:p>
        </p:txBody>
      </p:sp>
      <p:sp>
        <p:nvSpPr>
          <p:cNvPr id="41016" name="Rectangle 8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Trunk</a:t>
            </a:r>
            <a:r>
              <a:rPr lang="zh-CN" altLang="en-US"/>
              <a:t>链路类型端口</a:t>
            </a:r>
          </a:p>
        </p:txBody>
      </p:sp>
      <p:sp>
        <p:nvSpPr>
          <p:cNvPr id="41017" name="Text Box 85"/>
          <p:cNvSpPr txBox="1">
            <a:spLocks noChangeArrowheads="1"/>
          </p:cNvSpPr>
          <p:nvPr/>
        </p:nvSpPr>
        <p:spPr bwMode="auto">
          <a:xfrm>
            <a:off x="2216206" y="3234883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</a:rPr>
              <a:t>E1/0/1</a:t>
            </a:r>
          </a:p>
        </p:txBody>
      </p:sp>
      <p:sp>
        <p:nvSpPr>
          <p:cNvPr id="41018" name="Text Box 86"/>
          <p:cNvSpPr txBox="1">
            <a:spLocks noChangeArrowheads="1"/>
          </p:cNvSpPr>
          <p:nvPr/>
        </p:nvSpPr>
        <p:spPr bwMode="auto">
          <a:xfrm>
            <a:off x="2216206" y="3717483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</a:rPr>
              <a:t>E1/0/2</a:t>
            </a:r>
          </a:p>
        </p:txBody>
      </p:sp>
      <p:sp>
        <p:nvSpPr>
          <p:cNvPr id="41019" name="Text Box 87"/>
          <p:cNvSpPr txBox="1">
            <a:spLocks noChangeArrowheads="1"/>
          </p:cNvSpPr>
          <p:nvPr/>
        </p:nvSpPr>
        <p:spPr bwMode="auto">
          <a:xfrm>
            <a:off x="6032556" y="3225358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</a:rPr>
              <a:t>E1/0/1</a:t>
            </a:r>
          </a:p>
        </p:txBody>
      </p:sp>
      <p:sp>
        <p:nvSpPr>
          <p:cNvPr id="41020" name="Text Box 88"/>
          <p:cNvSpPr txBox="1">
            <a:spLocks noChangeArrowheads="1"/>
          </p:cNvSpPr>
          <p:nvPr/>
        </p:nvSpPr>
        <p:spPr bwMode="auto">
          <a:xfrm>
            <a:off x="6032556" y="3719070"/>
            <a:ext cx="86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</a:rPr>
              <a:t>E1/0/2</a:t>
            </a:r>
          </a:p>
        </p:txBody>
      </p:sp>
      <p:sp>
        <p:nvSpPr>
          <p:cNvPr id="41021" name="Text Box 89"/>
          <p:cNvSpPr txBox="1">
            <a:spLocks noChangeArrowheads="1"/>
          </p:cNvSpPr>
          <p:nvPr/>
        </p:nvSpPr>
        <p:spPr bwMode="auto">
          <a:xfrm>
            <a:off x="4735568" y="3584133"/>
            <a:ext cx="617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b="0">
                <a:solidFill>
                  <a:schemeClr val="tx1"/>
                </a:solidFill>
              </a:rPr>
              <a:t>E1/0/24</a:t>
            </a:r>
          </a:p>
        </p:txBody>
      </p:sp>
      <p:sp>
        <p:nvSpPr>
          <p:cNvPr id="41022" name="Text Box 90"/>
          <p:cNvSpPr txBox="1">
            <a:spLocks noChangeArrowheads="1"/>
          </p:cNvSpPr>
          <p:nvPr/>
        </p:nvSpPr>
        <p:spPr bwMode="auto">
          <a:xfrm>
            <a:off x="3440168" y="3406333"/>
            <a:ext cx="617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b="0">
                <a:solidFill>
                  <a:schemeClr val="tx1"/>
                </a:solidFill>
              </a:rPr>
              <a:t>E1/0/24</a:t>
            </a:r>
          </a:p>
        </p:txBody>
      </p:sp>
      <p:graphicFrame>
        <p:nvGraphicFramePr>
          <p:cNvPr id="4102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430812"/>
              </p:ext>
            </p:extLst>
          </p:nvPr>
        </p:nvGraphicFramePr>
        <p:xfrm>
          <a:off x="4014843" y="3719070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167161" imgH="185854" progId="Visio.Drawing.6">
                  <p:embed/>
                </p:oleObj>
              </mc:Choice>
              <mc:Fallback>
                <p:oleObj name="VISIO" r:id="rId11" imgW="1167161" imgH="185854" progId="Visio.Drawing.6">
                  <p:embed/>
                  <p:pic>
                    <p:nvPicPr>
                      <p:cNvPr id="41023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843" y="3719070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755427" y="5157242"/>
            <a:ext cx="7705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2200"/>
              <a:t>允许多个</a:t>
            </a:r>
            <a:r>
              <a:rPr lang="en-US" altLang="zh-CN" sz="2200"/>
              <a:t>VLAN</a:t>
            </a:r>
            <a:r>
              <a:rPr lang="zh-CN" altLang="en-US" sz="2200"/>
              <a:t>通过，可以接收和发送多个</a:t>
            </a:r>
            <a:r>
              <a:rPr lang="en-US" altLang="zh-CN" sz="2200"/>
              <a:t>VLAN</a:t>
            </a:r>
            <a:r>
              <a:rPr lang="zh-CN" altLang="en-US" sz="2200"/>
              <a:t>的数据帧</a:t>
            </a:r>
          </a:p>
          <a:p>
            <a:pPr eaLnBrk="1" hangingPunct="1"/>
            <a:r>
              <a:rPr lang="en-US" altLang="zh-CN" sz="2200"/>
              <a:t>Hybrid</a:t>
            </a:r>
            <a:r>
              <a:rPr lang="zh-CN" altLang="en-US" sz="2200"/>
              <a:t>端口和</a:t>
            </a:r>
            <a:r>
              <a:rPr lang="en-US" altLang="zh-CN" sz="2200"/>
              <a:t>Trunk</a:t>
            </a:r>
            <a:r>
              <a:rPr lang="zh-CN" altLang="en-US" sz="2200"/>
              <a:t>端口的不同之处在于：</a:t>
            </a:r>
          </a:p>
          <a:p>
            <a:pPr lvl="1" eaLnBrk="1" hangingPunct="1"/>
            <a:r>
              <a:rPr lang="en-US" altLang="zh-CN" sz="1800"/>
              <a:t>Hybrid</a:t>
            </a:r>
            <a:r>
              <a:rPr lang="zh-CN" altLang="en-US" sz="1800"/>
              <a:t>端口允许多个</a:t>
            </a:r>
            <a:r>
              <a:rPr lang="en-US" altLang="zh-CN" sz="1800"/>
              <a:t>VLAN</a:t>
            </a:r>
            <a:r>
              <a:rPr lang="zh-CN" altLang="en-US" sz="1800"/>
              <a:t>的以太网帧不带标签</a:t>
            </a:r>
          </a:p>
          <a:p>
            <a:pPr lvl="1" eaLnBrk="1" hangingPunct="1"/>
            <a:r>
              <a:rPr lang="en-US" altLang="zh-CN" sz="1800"/>
              <a:t>Trunk</a:t>
            </a:r>
            <a:r>
              <a:rPr lang="zh-CN" altLang="en-US" sz="1800"/>
              <a:t>端口只允许缺省</a:t>
            </a:r>
            <a:r>
              <a:rPr lang="en-US" altLang="zh-CN" sz="1800"/>
              <a:t>VLAN</a:t>
            </a:r>
            <a:r>
              <a:rPr lang="zh-CN" altLang="en-US" sz="1800"/>
              <a:t>的以太网帧不带标签</a:t>
            </a:r>
            <a:endParaRPr lang="zh-CN" altLang="en-US" sz="2200" b="1"/>
          </a:p>
        </p:txBody>
      </p:sp>
      <p:sp>
        <p:nvSpPr>
          <p:cNvPr id="43011" name="Line 4"/>
          <p:cNvSpPr>
            <a:spLocks noChangeShapeType="1"/>
          </p:cNvSpPr>
          <p:nvPr/>
        </p:nvSpPr>
        <p:spPr bwMode="auto">
          <a:xfrm>
            <a:off x="1331689" y="2423567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Line 5"/>
          <p:cNvSpPr>
            <a:spLocks noChangeShapeType="1"/>
          </p:cNvSpPr>
          <p:nvPr/>
        </p:nvSpPr>
        <p:spPr bwMode="auto">
          <a:xfrm>
            <a:off x="1331689" y="37919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auto">
          <a:xfrm>
            <a:off x="4787677" y="3285580"/>
            <a:ext cx="2449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07952" y="3431630"/>
            <a:ext cx="172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1907952" y="3142705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V="1">
            <a:off x="1907952" y="3431630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>
            <a:off x="1907952" y="2423567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3018" name="Picture 1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27" y="1918742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2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27" y="328716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1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64" y="280456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828452" y="256803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43022" name="Text Box 15"/>
          <p:cNvSpPr txBox="1">
            <a:spLocks noChangeArrowheads="1"/>
          </p:cNvSpPr>
          <p:nvPr/>
        </p:nvSpPr>
        <p:spPr bwMode="auto">
          <a:xfrm>
            <a:off x="828452" y="393645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43023" name="Text Box 16"/>
          <p:cNvSpPr txBox="1">
            <a:spLocks noChangeArrowheads="1"/>
          </p:cNvSpPr>
          <p:nvPr/>
        </p:nvSpPr>
        <p:spPr bwMode="auto">
          <a:xfrm>
            <a:off x="7237189" y="345385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pic>
        <p:nvPicPr>
          <p:cNvPr id="43024" name="Picture 17" descr="通用交换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52" y="2064792"/>
            <a:ext cx="33845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02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247176"/>
              </p:ext>
            </p:extLst>
          </p:nvPr>
        </p:nvGraphicFramePr>
        <p:xfrm>
          <a:off x="3636739" y="2925217"/>
          <a:ext cx="9366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5" imgW="1277392" imgH="226737" progId="FLW3Drawing">
                  <p:embed/>
                </p:oleObj>
              </mc:Choice>
              <mc:Fallback>
                <p:oleObj name="绘图" r:id="rId5" imgW="1277392" imgH="226737" progId="FLW3Drawing">
                  <p:embed/>
                  <p:pic>
                    <p:nvPicPr>
                      <p:cNvPr id="4302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739" y="2925217"/>
                        <a:ext cx="9366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Line 19"/>
          <p:cNvSpPr>
            <a:spLocks noChangeShapeType="1"/>
          </p:cNvSpPr>
          <p:nvPr/>
        </p:nvSpPr>
        <p:spPr bwMode="auto">
          <a:xfrm flipV="1">
            <a:off x="2557239" y="3285580"/>
            <a:ext cx="3382963" cy="1476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20"/>
          <p:cNvSpPr>
            <a:spLocks noChangeShapeType="1"/>
          </p:cNvSpPr>
          <p:nvPr/>
        </p:nvSpPr>
        <p:spPr bwMode="auto">
          <a:xfrm>
            <a:off x="2555652" y="3142705"/>
            <a:ext cx="3384550" cy="1428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2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535157"/>
              </p:ext>
            </p:extLst>
          </p:nvPr>
        </p:nvGraphicFramePr>
        <p:xfrm>
          <a:off x="3636739" y="3430042"/>
          <a:ext cx="9366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7" imgW="1277392" imgH="226737" progId="FLW3Drawing">
                  <p:embed/>
                </p:oleObj>
              </mc:Choice>
              <mc:Fallback>
                <p:oleObj name="绘图" r:id="rId7" imgW="1277392" imgH="226737" progId="FLW3Drawing">
                  <p:embed/>
                  <p:pic>
                    <p:nvPicPr>
                      <p:cNvPr id="4302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739" y="3430042"/>
                        <a:ext cx="9366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76451"/>
              </p:ext>
            </p:extLst>
          </p:nvPr>
        </p:nvGraphicFramePr>
        <p:xfrm>
          <a:off x="1692052" y="4077742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167161" imgH="185854" progId="Visio.Drawing.6">
                  <p:embed/>
                </p:oleObj>
              </mc:Choice>
              <mc:Fallback>
                <p:oleObj name="VISIO" r:id="rId8" imgW="1167161" imgH="185854" progId="Visio.Drawing.6">
                  <p:embed/>
                  <p:pic>
                    <p:nvPicPr>
                      <p:cNvPr id="4302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052" y="4077742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Line 23"/>
          <p:cNvSpPr>
            <a:spLocks noChangeShapeType="1"/>
          </p:cNvSpPr>
          <p:nvPr/>
        </p:nvSpPr>
        <p:spPr bwMode="auto">
          <a:xfrm>
            <a:off x="1547589" y="2206080"/>
            <a:ext cx="5762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24"/>
          <p:cNvSpPr>
            <a:spLocks noChangeShapeType="1"/>
          </p:cNvSpPr>
          <p:nvPr/>
        </p:nvSpPr>
        <p:spPr bwMode="auto">
          <a:xfrm>
            <a:off x="2123852" y="2925217"/>
            <a:ext cx="360362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Line 25"/>
          <p:cNvSpPr>
            <a:spLocks noChangeShapeType="1"/>
          </p:cNvSpPr>
          <p:nvPr/>
        </p:nvSpPr>
        <p:spPr bwMode="auto">
          <a:xfrm>
            <a:off x="2123852" y="2206080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3" name="Line 26"/>
          <p:cNvSpPr>
            <a:spLocks noChangeShapeType="1"/>
          </p:cNvSpPr>
          <p:nvPr/>
        </p:nvSpPr>
        <p:spPr bwMode="auto">
          <a:xfrm>
            <a:off x="1547589" y="4006305"/>
            <a:ext cx="5762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Line 27"/>
          <p:cNvSpPr>
            <a:spLocks noChangeShapeType="1"/>
          </p:cNvSpPr>
          <p:nvPr/>
        </p:nvSpPr>
        <p:spPr bwMode="auto">
          <a:xfrm>
            <a:off x="2123852" y="357450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5" name="Line 28"/>
          <p:cNvSpPr>
            <a:spLocks noChangeShapeType="1"/>
          </p:cNvSpPr>
          <p:nvPr/>
        </p:nvSpPr>
        <p:spPr bwMode="auto">
          <a:xfrm>
            <a:off x="6229127" y="3141117"/>
            <a:ext cx="863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6" name="Line 29"/>
          <p:cNvSpPr>
            <a:spLocks noChangeShapeType="1"/>
          </p:cNvSpPr>
          <p:nvPr/>
        </p:nvSpPr>
        <p:spPr bwMode="auto">
          <a:xfrm>
            <a:off x="2123852" y="3572917"/>
            <a:ext cx="360362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3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376811"/>
              </p:ext>
            </p:extLst>
          </p:nvPr>
        </p:nvGraphicFramePr>
        <p:xfrm>
          <a:off x="1692052" y="1990180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167161" imgH="185854" progId="Visio.Drawing.6">
                  <p:embed/>
                </p:oleObj>
              </mc:Choice>
              <mc:Fallback>
                <p:oleObj name="VISIO" r:id="rId10" imgW="1167161" imgH="185854" progId="Visio.Drawing.6">
                  <p:embed/>
                  <p:pic>
                    <p:nvPicPr>
                      <p:cNvPr id="4303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052" y="1990180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20178"/>
              </p:ext>
            </p:extLst>
          </p:nvPr>
        </p:nvGraphicFramePr>
        <p:xfrm>
          <a:off x="6084664" y="2925217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167161" imgH="185854" progId="Visio.Drawing.6">
                  <p:embed/>
                </p:oleObj>
              </mc:Choice>
              <mc:Fallback>
                <p:oleObj name="VISIO" r:id="rId11" imgW="1167161" imgH="185854" progId="Visio.Drawing.6">
                  <p:embed/>
                  <p:pic>
                    <p:nvPicPr>
                      <p:cNvPr id="4303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664" y="2925217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9" name="Line 32"/>
          <p:cNvSpPr>
            <a:spLocks noChangeShapeType="1"/>
          </p:cNvSpPr>
          <p:nvPr/>
        </p:nvSpPr>
        <p:spPr bwMode="auto">
          <a:xfrm flipH="1">
            <a:off x="2555652" y="2348955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0" name="Line 33"/>
          <p:cNvSpPr>
            <a:spLocks noChangeShapeType="1"/>
          </p:cNvSpPr>
          <p:nvPr/>
        </p:nvSpPr>
        <p:spPr bwMode="auto">
          <a:xfrm flipH="1" flipV="1">
            <a:off x="2555652" y="3501480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1" name="Text Box 34"/>
          <p:cNvSpPr txBox="1">
            <a:spLocks noChangeArrowheads="1"/>
          </p:cNvSpPr>
          <p:nvPr/>
        </p:nvSpPr>
        <p:spPr bwMode="auto">
          <a:xfrm>
            <a:off x="3708177" y="3501480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CC0000"/>
                </a:solidFill>
              </a:rPr>
              <a:t>Tag=20</a:t>
            </a:r>
          </a:p>
        </p:txBody>
      </p:sp>
      <p:sp>
        <p:nvSpPr>
          <p:cNvPr id="43042" name="Text Box 35"/>
          <p:cNvSpPr txBox="1">
            <a:spLocks noChangeArrowheads="1"/>
          </p:cNvSpPr>
          <p:nvPr/>
        </p:nvSpPr>
        <p:spPr bwMode="auto">
          <a:xfrm>
            <a:off x="5795739" y="4006305"/>
            <a:ext cx="18002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Hybrid</a:t>
            </a:r>
            <a:r>
              <a:rPr lang="zh-CN" altLang="en-US" sz="1600" b="0">
                <a:solidFill>
                  <a:schemeClr val="tx1"/>
                </a:solidFill>
              </a:rPr>
              <a:t>端口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PVID:30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Untag:10,20,30</a:t>
            </a:r>
          </a:p>
        </p:txBody>
      </p:sp>
      <p:sp>
        <p:nvSpPr>
          <p:cNvPr id="43043" name="Line 36"/>
          <p:cNvSpPr>
            <a:spLocks noChangeShapeType="1"/>
          </p:cNvSpPr>
          <p:nvPr/>
        </p:nvSpPr>
        <p:spPr bwMode="auto">
          <a:xfrm flipH="1" flipV="1">
            <a:off x="6013227" y="3357017"/>
            <a:ext cx="57467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4" name="Text Box 37"/>
          <p:cNvSpPr txBox="1">
            <a:spLocks noChangeArrowheads="1"/>
          </p:cNvSpPr>
          <p:nvPr/>
        </p:nvSpPr>
        <p:spPr bwMode="auto">
          <a:xfrm>
            <a:off x="3708177" y="2588667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CC0000"/>
                </a:solidFill>
              </a:rPr>
              <a:t>Tag=10</a:t>
            </a:r>
          </a:p>
        </p:txBody>
      </p:sp>
      <p:sp>
        <p:nvSpPr>
          <p:cNvPr id="43045" name="Text Box 38"/>
          <p:cNvSpPr txBox="1">
            <a:spLocks noChangeArrowheads="1"/>
          </p:cNvSpPr>
          <p:nvPr/>
        </p:nvSpPr>
        <p:spPr bwMode="auto">
          <a:xfrm>
            <a:off x="2339752" y="1556792"/>
            <a:ext cx="18002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Hybrid</a:t>
            </a:r>
            <a:r>
              <a:rPr lang="zh-CN" altLang="en-US" sz="1600" b="0">
                <a:solidFill>
                  <a:schemeClr val="tx1"/>
                </a:solidFill>
              </a:rPr>
              <a:t>端口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PVID:10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Untag:10,30</a:t>
            </a:r>
          </a:p>
        </p:txBody>
      </p:sp>
      <p:sp>
        <p:nvSpPr>
          <p:cNvPr id="43046" name="Text Box 39"/>
          <p:cNvSpPr txBox="1">
            <a:spLocks noChangeArrowheads="1"/>
          </p:cNvSpPr>
          <p:nvPr/>
        </p:nvSpPr>
        <p:spPr bwMode="auto">
          <a:xfrm>
            <a:off x="2339752" y="4222205"/>
            <a:ext cx="18002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Hybrid</a:t>
            </a:r>
            <a:r>
              <a:rPr lang="zh-CN" altLang="en-US" sz="1600" b="0">
                <a:solidFill>
                  <a:schemeClr val="tx1"/>
                </a:solidFill>
              </a:rPr>
              <a:t>端口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PVID:20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Untag:20,30</a:t>
            </a:r>
          </a:p>
        </p:txBody>
      </p:sp>
      <p:sp>
        <p:nvSpPr>
          <p:cNvPr id="43047" name="Rectangle 41"/>
          <p:cNvSpPr>
            <a:spLocks noGrp="1" noChangeArrowheads="1"/>
          </p:cNvSpPr>
          <p:nvPr>
            <p:ph type="title"/>
          </p:nvPr>
        </p:nvSpPr>
        <p:spPr>
          <a:xfrm>
            <a:off x="401163" y="908720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en-US" altLang="zh-CN" dirty="0"/>
              <a:t>Hybrid</a:t>
            </a:r>
            <a:r>
              <a:rPr lang="zh-CN" altLang="en-US" dirty="0"/>
              <a:t>链路类型端口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971600" y="2100262"/>
            <a:ext cx="5762625" cy="340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技术简介</a:t>
            </a:r>
          </a:p>
          <a:p>
            <a:pPr eaLnBrk="1" hangingPunct="1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类型</a:t>
            </a:r>
          </a:p>
          <a:p>
            <a:pPr eaLnBrk="1" hangingPunct="1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技术原理</a:t>
            </a:r>
          </a:p>
          <a:p>
            <a:pPr eaLnBrk="1" hangingPunct="1">
              <a:lnSpc>
                <a:spcPct val="20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CC0000"/>
                </a:solidFill>
                <a:ea typeface="华文细黑" pitchFamily="2" charset="-122"/>
              </a:rPr>
              <a:t>VLAN</a:t>
            </a:r>
            <a:r>
              <a:rPr lang="zh-CN" altLang="en-US" sz="2800" b="1" dirty="0">
                <a:solidFill>
                  <a:srgbClr val="CC0000"/>
                </a:solidFill>
                <a:ea typeface="华文细黑" pitchFamily="2" charset="-122"/>
              </a:rPr>
              <a:t>的基本配置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目录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基本配置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</a:t>
            </a:r>
            <a:r>
              <a:rPr lang="en-US" altLang="zh-CN"/>
              <a:t>VLAN</a:t>
            </a:r>
            <a:r>
              <a:rPr lang="zh-CN" altLang="en-US"/>
              <a:t>并进入</a:t>
            </a:r>
            <a:r>
              <a:rPr lang="en-US" altLang="zh-CN"/>
              <a:t>VLAN</a:t>
            </a:r>
            <a:r>
              <a:rPr lang="zh-CN" altLang="en-US"/>
              <a:t>视图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将指定端口加入到当前</a:t>
            </a:r>
            <a:r>
              <a:rPr lang="en-US" altLang="zh-CN"/>
              <a:t>VLAN</a:t>
            </a:r>
            <a:r>
              <a:rPr lang="zh-CN" altLang="en-US"/>
              <a:t>中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845752" y="2543094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[Switch] vlan</a:t>
            </a:r>
            <a:r>
              <a:rPr kumimoji="1" lang="en-US" altLang="zh-CN" sz="2400" b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kumimoji="1" lang="en-US" altLang="zh-CN" sz="2400" b="0" i="1">
                <a:solidFill>
                  <a:schemeClr val="tx1"/>
                </a:solidFill>
                <a:ea typeface="宋体" pitchFamily="2" charset="-122"/>
              </a:rPr>
              <a:t>vlan-id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91369" y="4156840"/>
            <a:ext cx="7561262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[Switch-vlan10] port</a:t>
            </a:r>
            <a:r>
              <a:rPr kumimoji="1" lang="en-US" altLang="zh-CN" sz="2400" b="0" i="1">
                <a:solidFill>
                  <a:schemeClr val="tx1"/>
                </a:solidFill>
                <a:ea typeface="宋体" pitchFamily="2" charset="-122"/>
              </a:rPr>
              <a:t> interface-list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配置</a:t>
            </a:r>
            <a:r>
              <a:rPr lang="en-US" altLang="zh-CN"/>
              <a:t>Trunk</a:t>
            </a:r>
            <a:r>
              <a:rPr lang="zh-CN" altLang="en-US"/>
              <a:t>端口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163" y="1974354"/>
            <a:ext cx="7343775" cy="5435600"/>
          </a:xfrm>
        </p:spPr>
        <p:txBody>
          <a:bodyPr/>
          <a:lstStyle/>
          <a:p>
            <a:pPr eaLnBrk="1" hangingPunct="1"/>
            <a:r>
              <a:rPr lang="zh-CN" altLang="en-US" dirty="0"/>
              <a:t>配置端口的链路类型为</a:t>
            </a:r>
            <a:r>
              <a:rPr lang="en-US" altLang="zh-CN" dirty="0"/>
              <a:t>Trunk</a:t>
            </a:r>
            <a:r>
              <a:rPr lang="zh-CN" altLang="en-US" dirty="0"/>
              <a:t>类型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允许指定的</a:t>
            </a:r>
            <a:r>
              <a:rPr lang="en-US" altLang="zh-CN" dirty="0"/>
              <a:t>VLAN</a:t>
            </a:r>
            <a:r>
              <a:rPr lang="zh-CN" altLang="en-US" dirty="0"/>
              <a:t>通过当前</a:t>
            </a:r>
            <a:r>
              <a:rPr lang="en-US" altLang="zh-CN" dirty="0"/>
              <a:t>Trunk</a:t>
            </a:r>
            <a:r>
              <a:rPr lang="zh-CN" altLang="en-US" dirty="0"/>
              <a:t>端口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设置</a:t>
            </a:r>
            <a:r>
              <a:rPr lang="en-US" altLang="zh-CN" dirty="0"/>
              <a:t>Trunk</a:t>
            </a:r>
            <a:r>
              <a:rPr lang="zh-CN" altLang="en-US" dirty="0"/>
              <a:t>端口的缺省</a:t>
            </a:r>
            <a:r>
              <a:rPr lang="en-US" altLang="zh-CN" dirty="0"/>
              <a:t>VLAN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709461" y="2564904"/>
            <a:ext cx="7561262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[Switch-Ethernet1/0/1] port link-type trunk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709461" y="3622179"/>
            <a:ext cx="7561262" cy="8318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[Switch-Ethernet1/0/1] port trunk permit vlan { </a:t>
            </a:r>
            <a:r>
              <a:rPr kumimoji="1" lang="en-US" altLang="zh-CN" sz="2400" b="0" i="1">
                <a:solidFill>
                  <a:schemeClr val="tx1"/>
                </a:solidFill>
                <a:ea typeface="宋体" pitchFamily="2" charset="-122"/>
              </a:rPr>
              <a:t>vlan-id-list</a:t>
            </a: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 | all }</a:t>
            </a:r>
          </a:p>
        </p:txBody>
      </p:sp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709461" y="5350966"/>
            <a:ext cx="7561262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[Switch-Ethernet1/0/1] port trunk pvid vlan </a:t>
            </a:r>
            <a:r>
              <a:rPr kumimoji="1" lang="en-US" altLang="zh-CN" sz="2400" b="0" i="1">
                <a:solidFill>
                  <a:schemeClr val="tx1"/>
                </a:solidFill>
                <a:ea typeface="宋体" pitchFamily="2" charset="-122"/>
              </a:rPr>
              <a:t>vlan-id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配置</a:t>
            </a:r>
            <a:r>
              <a:rPr lang="en-US" altLang="zh-CN"/>
              <a:t>Hybrid</a:t>
            </a:r>
            <a:r>
              <a:rPr lang="zh-CN" altLang="en-US"/>
              <a:t>端口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11337"/>
            <a:ext cx="7343775" cy="5435600"/>
          </a:xfrm>
        </p:spPr>
        <p:txBody>
          <a:bodyPr/>
          <a:lstStyle/>
          <a:p>
            <a:pPr eaLnBrk="1" hangingPunct="1"/>
            <a:r>
              <a:rPr lang="zh-CN" altLang="en-US" dirty="0"/>
              <a:t>配置端口的链路类型为</a:t>
            </a:r>
            <a:r>
              <a:rPr lang="en-US" altLang="zh-CN" dirty="0"/>
              <a:t>Hybrid</a:t>
            </a:r>
            <a:r>
              <a:rPr lang="zh-CN" altLang="en-US" dirty="0"/>
              <a:t>类型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允许指定的</a:t>
            </a:r>
            <a:r>
              <a:rPr lang="en-US" altLang="zh-CN" dirty="0"/>
              <a:t>VLAN</a:t>
            </a:r>
            <a:r>
              <a:rPr lang="zh-CN" altLang="en-US" dirty="0"/>
              <a:t>通过当前</a:t>
            </a:r>
            <a:r>
              <a:rPr lang="en-US" altLang="zh-CN" dirty="0"/>
              <a:t>Hybrid</a:t>
            </a:r>
            <a:r>
              <a:rPr lang="zh-CN" altLang="en-US" dirty="0"/>
              <a:t>端口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设置</a:t>
            </a:r>
            <a:r>
              <a:rPr lang="en-US" altLang="zh-CN" dirty="0"/>
              <a:t>Hybrid</a:t>
            </a:r>
            <a:r>
              <a:rPr lang="zh-CN" altLang="en-US" dirty="0"/>
              <a:t>端口的缺省</a:t>
            </a:r>
            <a:r>
              <a:rPr lang="en-US" altLang="zh-CN" dirty="0"/>
              <a:t>VLAN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91369" y="2401887"/>
            <a:ext cx="7561262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[Switch-Ethernet1/0/1] port link-type hybrid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91369" y="3501008"/>
            <a:ext cx="7561262" cy="8318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[Switch-Ethernet1/0/1] port hybrid vlan </a:t>
            </a:r>
            <a:r>
              <a:rPr kumimoji="1" lang="en-US" altLang="zh-CN" sz="2400" b="0" i="1">
                <a:solidFill>
                  <a:schemeClr val="tx1"/>
                </a:solidFill>
                <a:ea typeface="宋体" pitchFamily="2" charset="-122"/>
              </a:rPr>
              <a:t>vlan-id-list</a:t>
            </a: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 { tagged | untagged }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791369" y="5229200"/>
            <a:ext cx="7561262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[Switch-Ethernet1/0/1] port hybrid pvid vlan </a:t>
            </a:r>
            <a:r>
              <a:rPr kumimoji="1" lang="en-US" altLang="zh-CN" sz="2400" b="0" i="1">
                <a:solidFill>
                  <a:schemeClr val="tx1"/>
                </a:solidFill>
                <a:ea typeface="宋体" pitchFamily="2" charset="-122"/>
              </a:rPr>
              <a:t>vlan-id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配置示例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1547813" y="2133426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1547813" y="3501851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6877050" y="206040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6877050" y="350185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5940425" y="3139901"/>
            <a:ext cx="9350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5940425" y="2852564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V="1">
            <a:off x="2124075" y="3139901"/>
            <a:ext cx="863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2124075" y="2852564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V="1">
            <a:off x="2124075" y="3141489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2124075" y="2133426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V="1">
            <a:off x="6877050" y="2060401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6877050" y="3141489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3263" name="Picture 1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601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4" name="Picture 1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9702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5" name="Picture 1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628601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6" name="Picture 1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299702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1044575" y="2277889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1044575" y="364631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7453313" y="2277889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7451725" y="364631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grpSp>
        <p:nvGrpSpPr>
          <p:cNvPr id="53271" name="Group 46"/>
          <p:cNvGrpSpPr>
            <a:grpSpLocks noChangeAspect="1"/>
          </p:cNvGrpSpPr>
          <p:nvPr/>
        </p:nvGrpSpPr>
        <p:grpSpPr bwMode="auto">
          <a:xfrm>
            <a:off x="2628900" y="2636664"/>
            <a:ext cx="935038" cy="676275"/>
            <a:chOff x="470" y="447"/>
            <a:chExt cx="576" cy="417"/>
          </a:xfrm>
        </p:grpSpPr>
        <p:sp>
          <p:nvSpPr>
            <p:cNvPr id="53300" name="AutoShape 47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1" name="Freeform 48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2" name="Freeform 49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3" name="Freeform 50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4" name="Freeform 51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256 w 785"/>
                <a:gd name="T1" fmla="*/ 188 h 457"/>
                <a:gd name="T2" fmla="*/ 277 w 785"/>
                <a:gd name="T3" fmla="*/ 200 h 457"/>
                <a:gd name="T4" fmla="*/ 206 w 785"/>
                <a:gd name="T5" fmla="*/ 241 h 457"/>
                <a:gd name="T6" fmla="*/ 135 w 785"/>
                <a:gd name="T7" fmla="*/ 200 h 457"/>
                <a:gd name="T8" fmla="*/ 156 w 785"/>
                <a:gd name="T9" fmla="*/ 188 h 457"/>
                <a:gd name="T10" fmla="*/ 189 w 785"/>
                <a:gd name="T11" fmla="*/ 206 h 457"/>
                <a:gd name="T12" fmla="*/ 189 w 785"/>
                <a:gd name="T13" fmla="*/ 165 h 457"/>
                <a:gd name="T14" fmla="*/ 152 w 785"/>
                <a:gd name="T15" fmla="*/ 153 h 457"/>
                <a:gd name="T16" fmla="*/ 130 w 785"/>
                <a:gd name="T17" fmla="*/ 131 h 457"/>
                <a:gd name="T18" fmla="*/ 60 w 785"/>
                <a:gd name="T19" fmla="*/ 131 h 457"/>
                <a:gd name="T20" fmla="*/ 92 w 785"/>
                <a:gd name="T21" fmla="*/ 150 h 457"/>
                <a:gd name="T22" fmla="*/ 71 w 785"/>
                <a:gd name="T23" fmla="*/ 162 h 457"/>
                <a:gd name="T24" fmla="*/ 0 w 785"/>
                <a:gd name="T25" fmla="*/ 121 h 457"/>
                <a:gd name="T26" fmla="*/ 71 w 785"/>
                <a:gd name="T27" fmla="*/ 81 h 457"/>
                <a:gd name="T28" fmla="*/ 92 w 785"/>
                <a:gd name="T29" fmla="*/ 93 h 457"/>
                <a:gd name="T30" fmla="*/ 60 w 785"/>
                <a:gd name="T31" fmla="*/ 111 h 457"/>
                <a:gd name="T32" fmla="*/ 129 w 785"/>
                <a:gd name="T33" fmla="*/ 111 h 457"/>
                <a:gd name="T34" fmla="*/ 152 w 785"/>
                <a:gd name="T35" fmla="*/ 87 h 457"/>
                <a:gd name="T36" fmla="*/ 196 w 785"/>
                <a:gd name="T37" fmla="*/ 74 h 457"/>
                <a:gd name="T38" fmla="*/ 196 w 785"/>
                <a:gd name="T39" fmla="*/ 35 h 457"/>
                <a:gd name="T40" fmla="*/ 163 w 785"/>
                <a:gd name="T41" fmla="*/ 53 h 457"/>
                <a:gd name="T42" fmla="*/ 142 w 785"/>
                <a:gd name="T43" fmla="*/ 41 h 457"/>
                <a:gd name="T44" fmla="*/ 213 w 785"/>
                <a:gd name="T45" fmla="*/ 0 h 457"/>
                <a:gd name="T46" fmla="*/ 284 w 785"/>
                <a:gd name="T47" fmla="*/ 41 h 457"/>
                <a:gd name="T48" fmla="*/ 263 w 785"/>
                <a:gd name="T49" fmla="*/ 53 h 457"/>
                <a:gd name="T50" fmla="*/ 231 w 785"/>
                <a:gd name="T51" fmla="*/ 35 h 457"/>
                <a:gd name="T52" fmla="*/ 231 w 785"/>
                <a:gd name="T53" fmla="*/ 75 h 457"/>
                <a:gd name="T54" fmla="*/ 266 w 785"/>
                <a:gd name="T55" fmla="*/ 87 h 457"/>
                <a:gd name="T56" fmla="*/ 287 w 785"/>
                <a:gd name="T57" fmla="*/ 108 h 457"/>
                <a:gd name="T58" fmla="*/ 356 w 785"/>
                <a:gd name="T59" fmla="*/ 108 h 457"/>
                <a:gd name="T60" fmla="*/ 324 w 785"/>
                <a:gd name="T61" fmla="*/ 89 h 457"/>
                <a:gd name="T62" fmla="*/ 344 w 785"/>
                <a:gd name="T63" fmla="*/ 76 h 457"/>
                <a:gd name="T64" fmla="*/ 416 w 785"/>
                <a:gd name="T65" fmla="*/ 118 h 457"/>
                <a:gd name="T66" fmla="*/ 345 w 785"/>
                <a:gd name="T67" fmla="*/ 159 h 457"/>
                <a:gd name="T68" fmla="*/ 324 w 785"/>
                <a:gd name="T69" fmla="*/ 147 h 457"/>
                <a:gd name="T70" fmla="*/ 356 w 785"/>
                <a:gd name="T71" fmla="*/ 128 h 457"/>
                <a:gd name="T72" fmla="*/ 289 w 785"/>
                <a:gd name="T73" fmla="*/ 128 h 457"/>
                <a:gd name="T74" fmla="*/ 266 w 785"/>
                <a:gd name="T75" fmla="*/ 153 h 457"/>
                <a:gd name="T76" fmla="*/ 224 w 785"/>
                <a:gd name="T77" fmla="*/ 166 h 457"/>
                <a:gd name="T78" fmla="*/ 224 w 785"/>
                <a:gd name="T79" fmla="*/ 206 h 457"/>
                <a:gd name="T80" fmla="*/ 256 w 785"/>
                <a:gd name="T81" fmla="*/ 188 h 457"/>
                <a:gd name="T82" fmla="*/ 256 w 785"/>
                <a:gd name="T83" fmla="*/ 188 h 457"/>
                <a:gd name="T84" fmla="*/ 256 w 785"/>
                <a:gd name="T85" fmla="*/ 188 h 457"/>
                <a:gd name="T86" fmla="*/ 179 w 785"/>
                <a:gd name="T87" fmla="*/ 137 h 457"/>
                <a:gd name="T88" fmla="*/ 238 w 785"/>
                <a:gd name="T89" fmla="*/ 137 h 457"/>
                <a:gd name="T90" fmla="*/ 238 w 785"/>
                <a:gd name="T91" fmla="*/ 103 h 457"/>
                <a:gd name="T92" fmla="*/ 179 w 785"/>
                <a:gd name="T93" fmla="*/ 103 h 457"/>
                <a:gd name="T94" fmla="*/ 179 w 785"/>
                <a:gd name="T95" fmla="*/ 137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5" name="Freeform 52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256 w 785"/>
                <a:gd name="T1" fmla="*/ 188 h 456"/>
                <a:gd name="T2" fmla="*/ 277 w 785"/>
                <a:gd name="T3" fmla="*/ 200 h 456"/>
                <a:gd name="T4" fmla="*/ 206 w 785"/>
                <a:gd name="T5" fmla="*/ 241 h 456"/>
                <a:gd name="T6" fmla="*/ 135 w 785"/>
                <a:gd name="T7" fmla="*/ 200 h 456"/>
                <a:gd name="T8" fmla="*/ 156 w 785"/>
                <a:gd name="T9" fmla="*/ 188 h 456"/>
                <a:gd name="T10" fmla="*/ 189 w 785"/>
                <a:gd name="T11" fmla="*/ 207 h 456"/>
                <a:gd name="T12" fmla="*/ 189 w 785"/>
                <a:gd name="T13" fmla="*/ 165 h 456"/>
                <a:gd name="T14" fmla="*/ 152 w 785"/>
                <a:gd name="T15" fmla="*/ 153 h 456"/>
                <a:gd name="T16" fmla="*/ 130 w 785"/>
                <a:gd name="T17" fmla="*/ 132 h 456"/>
                <a:gd name="T18" fmla="*/ 60 w 785"/>
                <a:gd name="T19" fmla="*/ 132 h 456"/>
                <a:gd name="T20" fmla="*/ 92 w 785"/>
                <a:gd name="T21" fmla="*/ 150 h 456"/>
                <a:gd name="T22" fmla="*/ 71 w 785"/>
                <a:gd name="T23" fmla="*/ 163 h 456"/>
                <a:gd name="T24" fmla="*/ 0 w 785"/>
                <a:gd name="T25" fmla="*/ 122 h 456"/>
                <a:gd name="T26" fmla="*/ 71 w 785"/>
                <a:gd name="T27" fmla="*/ 80 h 456"/>
                <a:gd name="T28" fmla="*/ 92 w 785"/>
                <a:gd name="T29" fmla="*/ 92 h 456"/>
                <a:gd name="T30" fmla="*/ 60 w 785"/>
                <a:gd name="T31" fmla="*/ 112 h 456"/>
                <a:gd name="T32" fmla="*/ 129 w 785"/>
                <a:gd name="T33" fmla="*/ 112 h 456"/>
                <a:gd name="T34" fmla="*/ 152 w 785"/>
                <a:gd name="T35" fmla="*/ 87 h 456"/>
                <a:gd name="T36" fmla="*/ 196 w 785"/>
                <a:gd name="T37" fmla="*/ 74 h 456"/>
                <a:gd name="T38" fmla="*/ 196 w 785"/>
                <a:gd name="T39" fmla="*/ 34 h 456"/>
                <a:gd name="T40" fmla="*/ 163 w 785"/>
                <a:gd name="T41" fmla="*/ 53 h 456"/>
                <a:gd name="T42" fmla="*/ 142 w 785"/>
                <a:gd name="T43" fmla="*/ 41 h 456"/>
                <a:gd name="T44" fmla="*/ 213 w 785"/>
                <a:gd name="T45" fmla="*/ 0 h 456"/>
                <a:gd name="T46" fmla="*/ 284 w 785"/>
                <a:gd name="T47" fmla="*/ 41 h 456"/>
                <a:gd name="T48" fmla="*/ 263 w 785"/>
                <a:gd name="T49" fmla="*/ 53 h 456"/>
                <a:gd name="T50" fmla="*/ 231 w 785"/>
                <a:gd name="T51" fmla="*/ 34 h 456"/>
                <a:gd name="T52" fmla="*/ 231 w 785"/>
                <a:gd name="T53" fmla="*/ 75 h 456"/>
                <a:gd name="T54" fmla="*/ 266 w 785"/>
                <a:gd name="T55" fmla="*/ 87 h 456"/>
                <a:gd name="T56" fmla="*/ 287 w 785"/>
                <a:gd name="T57" fmla="*/ 108 h 456"/>
                <a:gd name="T58" fmla="*/ 356 w 785"/>
                <a:gd name="T59" fmla="*/ 108 h 456"/>
                <a:gd name="T60" fmla="*/ 324 w 785"/>
                <a:gd name="T61" fmla="*/ 89 h 456"/>
                <a:gd name="T62" fmla="*/ 344 w 785"/>
                <a:gd name="T63" fmla="*/ 77 h 456"/>
                <a:gd name="T64" fmla="*/ 416 w 785"/>
                <a:gd name="T65" fmla="*/ 118 h 456"/>
                <a:gd name="T66" fmla="*/ 345 w 785"/>
                <a:gd name="T67" fmla="*/ 159 h 456"/>
                <a:gd name="T68" fmla="*/ 324 w 785"/>
                <a:gd name="T69" fmla="*/ 146 h 456"/>
                <a:gd name="T70" fmla="*/ 356 w 785"/>
                <a:gd name="T71" fmla="*/ 128 h 456"/>
                <a:gd name="T72" fmla="*/ 289 w 785"/>
                <a:gd name="T73" fmla="*/ 128 h 456"/>
                <a:gd name="T74" fmla="*/ 266 w 785"/>
                <a:gd name="T75" fmla="*/ 153 h 456"/>
                <a:gd name="T76" fmla="*/ 224 w 785"/>
                <a:gd name="T77" fmla="*/ 166 h 456"/>
                <a:gd name="T78" fmla="*/ 224 w 785"/>
                <a:gd name="T79" fmla="*/ 207 h 456"/>
                <a:gd name="T80" fmla="*/ 256 w 785"/>
                <a:gd name="T81" fmla="*/ 188 h 456"/>
                <a:gd name="T82" fmla="*/ 256 w 785"/>
                <a:gd name="T83" fmla="*/ 188 h 456"/>
                <a:gd name="T84" fmla="*/ 256 w 785"/>
                <a:gd name="T85" fmla="*/ 188 h 456"/>
                <a:gd name="T86" fmla="*/ 179 w 785"/>
                <a:gd name="T87" fmla="*/ 137 h 456"/>
                <a:gd name="T88" fmla="*/ 238 w 785"/>
                <a:gd name="T89" fmla="*/ 137 h 456"/>
                <a:gd name="T90" fmla="*/ 238 w 785"/>
                <a:gd name="T91" fmla="*/ 103 h 456"/>
                <a:gd name="T92" fmla="*/ 179 w 785"/>
                <a:gd name="T93" fmla="*/ 103 h 456"/>
                <a:gd name="T94" fmla="*/ 179 w 785"/>
                <a:gd name="T95" fmla="*/ 137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6" name="Freeform 53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4 w 56"/>
                <a:gd name="T1" fmla="*/ 3 h 92"/>
                <a:gd name="T2" fmla="*/ 25 w 56"/>
                <a:gd name="T3" fmla="*/ 11 h 92"/>
                <a:gd name="T4" fmla="*/ 29 w 56"/>
                <a:gd name="T5" fmla="*/ 23 h 92"/>
                <a:gd name="T6" fmla="*/ 21 w 56"/>
                <a:gd name="T7" fmla="*/ 19 h 92"/>
                <a:gd name="T8" fmla="*/ 14 w 56"/>
                <a:gd name="T9" fmla="*/ 9 h 92"/>
                <a:gd name="T10" fmla="*/ 11 w 56"/>
                <a:gd name="T11" fmla="*/ 8 h 92"/>
                <a:gd name="T12" fmla="*/ 9 w 56"/>
                <a:gd name="T13" fmla="*/ 10 h 92"/>
                <a:gd name="T14" fmla="*/ 11 w 56"/>
                <a:gd name="T15" fmla="*/ 15 h 92"/>
                <a:gd name="T16" fmla="*/ 19 w 56"/>
                <a:gd name="T17" fmla="*/ 22 h 92"/>
                <a:gd name="T18" fmla="*/ 26 w 56"/>
                <a:gd name="T19" fmla="*/ 29 h 92"/>
                <a:gd name="T20" fmla="*/ 30 w 56"/>
                <a:gd name="T21" fmla="*/ 40 h 92"/>
                <a:gd name="T22" fmla="*/ 26 w 56"/>
                <a:gd name="T23" fmla="*/ 47 h 92"/>
                <a:gd name="T24" fmla="*/ 15 w 56"/>
                <a:gd name="T25" fmla="*/ 44 h 92"/>
                <a:gd name="T26" fmla="*/ 5 w 56"/>
                <a:gd name="T27" fmla="*/ 35 h 92"/>
                <a:gd name="T28" fmla="*/ 0 w 56"/>
                <a:gd name="T29" fmla="*/ 22 h 92"/>
                <a:gd name="T30" fmla="*/ 8 w 56"/>
                <a:gd name="T31" fmla="*/ 26 h 92"/>
                <a:gd name="T32" fmla="*/ 10 w 56"/>
                <a:gd name="T33" fmla="*/ 33 h 92"/>
                <a:gd name="T34" fmla="*/ 16 w 56"/>
                <a:gd name="T35" fmla="*/ 38 h 92"/>
                <a:gd name="T36" fmla="*/ 20 w 56"/>
                <a:gd name="T37" fmla="*/ 39 h 92"/>
                <a:gd name="T38" fmla="*/ 23 w 56"/>
                <a:gd name="T39" fmla="*/ 37 h 92"/>
                <a:gd name="T40" fmla="*/ 17 w 56"/>
                <a:gd name="T41" fmla="*/ 29 h 92"/>
                <a:gd name="T42" fmla="*/ 7 w 56"/>
                <a:gd name="T43" fmla="*/ 19 h 92"/>
                <a:gd name="T44" fmla="*/ 1 w 56"/>
                <a:gd name="T45" fmla="*/ 7 h 92"/>
                <a:gd name="T46" fmla="*/ 5 w 56"/>
                <a:gd name="T47" fmla="*/ 1 h 92"/>
                <a:gd name="T48" fmla="*/ 14 w 56"/>
                <a:gd name="T49" fmla="*/ 3 h 92"/>
                <a:gd name="T50" fmla="*/ 14 w 56"/>
                <a:gd name="T51" fmla="*/ 3 h 92"/>
                <a:gd name="T52" fmla="*/ 14 w 56"/>
                <a:gd name="T53" fmla="*/ 3 h 92"/>
                <a:gd name="T54" fmla="*/ 14 w 56"/>
                <a:gd name="T55" fmla="*/ 3 h 92"/>
                <a:gd name="T56" fmla="*/ 14 w 56"/>
                <a:gd name="T57" fmla="*/ 3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7" name="Freeform 54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8" name="Freeform 55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9" name="Freeform 56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0" name="Freeform 57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8 w 62"/>
                <a:gd name="T1" fmla="*/ 4 h 92"/>
                <a:gd name="T2" fmla="*/ 28 w 62"/>
                <a:gd name="T3" fmla="*/ 13 h 92"/>
                <a:gd name="T4" fmla="*/ 33 w 62"/>
                <a:gd name="T5" fmla="*/ 26 h 92"/>
                <a:gd name="T6" fmla="*/ 26 w 62"/>
                <a:gd name="T7" fmla="*/ 22 h 92"/>
                <a:gd name="T8" fmla="*/ 23 w 62"/>
                <a:gd name="T9" fmla="*/ 16 h 92"/>
                <a:gd name="T10" fmla="*/ 18 w 62"/>
                <a:gd name="T11" fmla="*/ 11 h 92"/>
                <a:gd name="T12" fmla="*/ 10 w 62"/>
                <a:gd name="T13" fmla="*/ 11 h 92"/>
                <a:gd name="T14" fmla="*/ 8 w 62"/>
                <a:gd name="T15" fmla="*/ 19 h 92"/>
                <a:gd name="T16" fmla="*/ 10 w 62"/>
                <a:gd name="T17" fmla="*/ 29 h 92"/>
                <a:gd name="T18" fmla="*/ 18 w 62"/>
                <a:gd name="T19" fmla="*/ 38 h 92"/>
                <a:gd name="T20" fmla="*/ 23 w 62"/>
                <a:gd name="T21" fmla="*/ 39 h 92"/>
                <a:gd name="T22" fmla="*/ 26 w 62"/>
                <a:gd name="T23" fmla="*/ 33 h 92"/>
                <a:gd name="T24" fmla="*/ 33 w 62"/>
                <a:gd name="T25" fmla="*/ 38 h 92"/>
                <a:gd name="T26" fmla="*/ 28 w 62"/>
                <a:gd name="T27" fmla="*/ 47 h 92"/>
                <a:gd name="T28" fmla="*/ 18 w 62"/>
                <a:gd name="T29" fmla="*/ 45 h 92"/>
                <a:gd name="T30" fmla="*/ 5 w 62"/>
                <a:gd name="T31" fmla="*/ 32 h 92"/>
                <a:gd name="T32" fmla="*/ 0 w 62"/>
                <a:gd name="T33" fmla="*/ 15 h 92"/>
                <a:gd name="T34" fmla="*/ 5 w 62"/>
                <a:gd name="T35" fmla="*/ 2 h 92"/>
                <a:gd name="T36" fmla="*/ 18 w 62"/>
                <a:gd name="T37" fmla="*/ 4 h 92"/>
                <a:gd name="T38" fmla="*/ 18 w 62"/>
                <a:gd name="T39" fmla="*/ 4 h 92"/>
                <a:gd name="T40" fmla="*/ 18 w 62"/>
                <a:gd name="T41" fmla="*/ 4 h 92"/>
                <a:gd name="T42" fmla="*/ 18 w 62"/>
                <a:gd name="T43" fmla="*/ 4 h 92"/>
                <a:gd name="T44" fmla="*/ 18 w 62"/>
                <a:gd name="T45" fmla="*/ 4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Freeform 58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72" name="Group 59"/>
          <p:cNvGrpSpPr>
            <a:grpSpLocks noChangeAspect="1"/>
          </p:cNvGrpSpPr>
          <p:nvPr/>
        </p:nvGrpSpPr>
        <p:grpSpPr bwMode="auto">
          <a:xfrm>
            <a:off x="5292725" y="2636664"/>
            <a:ext cx="935038" cy="676275"/>
            <a:chOff x="470" y="447"/>
            <a:chExt cx="576" cy="417"/>
          </a:xfrm>
        </p:grpSpPr>
        <p:sp>
          <p:nvSpPr>
            <p:cNvPr id="53288" name="AutoShape 60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61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62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63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Freeform 64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256 w 785"/>
                <a:gd name="T1" fmla="*/ 188 h 457"/>
                <a:gd name="T2" fmla="*/ 277 w 785"/>
                <a:gd name="T3" fmla="*/ 200 h 457"/>
                <a:gd name="T4" fmla="*/ 206 w 785"/>
                <a:gd name="T5" fmla="*/ 241 h 457"/>
                <a:gd name="T6" fmla="*/ 135 w 785"/>
                <a:gd name="T7" fmla="*/ 200 h 457"/>
                <a:gd name="T8" fmla="*/ 156 w 785"/>
                <a:gd name="T9" fmla="*/ 188 h 457"/>
                <a:gd name="T10" fmla="*/ 189 w 785"/>
                <a:gd name="T11" fmla="*/ 206 h 457"/>
                <a:gd name="T12" fmla="*/ 189 w 785"/>
                <a:gd name="T13" fmla="*/ 165 h 457"/>
                <a:gd name="T14" fmla="*/ 152 w 785"/>
                <a:gd name="T15" fmla="*/ 153 h 457"/>
                <a:gd name="T16" fmla="*/ 130 w 785"/>
                <a:gd name="T17" fmla="*/ 131 h 457"/>
                <a:gd name="T18" fmla="*/ 60 w 785"/>
                <a:gd name="T19" fmla="*/ 131 h 457"/>
                <a:gd name="T20" fmla="*/ 92 w 785"/>
                <a:gd name="T21" fmla="*/ 150 h 457"/>
                <a:gd name="T22" fmla="*/ 71 w 785"/>
                <a:gd name="T23" fmla="*/ 162 h 457"/>
                <a:gd name="T24" fmla="*/ 0 w 785"/>
                <a:gd name="T25" fmla="*/ 121 h 457"/>
                <a:gd name="T26" fmla="*/ 71 w 785"/>
                <a:gd name="T27" fmla="*/ 81 h 457"/>
                <a:gd name="T28" fmla="*/ 92 w 785"/>
                <a:gd name="T29" fmla="*/ 93 h 457"/>
                <a:gd name="T30" fmla="*/ 60 w 785"/>
                <a:gd name="T31" fmla="*/ 111 h 457"/>
                <a:gd name="T32" fmla="*/ 129 w 785"/>
                <a:gd name="T33" fmla="*/ 111 h 457"/>
                <a:gd name="T34" fmla="*/ 152 w 785"/>
                <a:gd name="T35" fmla="*/ 87 h 457"/>
                <a:gd name="T36" fmla="*/ 196 w 785"/>
                <a:gd name="T37" fmla="*/ 74 h 457"/>
                <a:gd name="T38" fmla="*/ 196 w 785"/>
                <a:gd name="T39" fmla="*/ 35 h 457"/>
                <a:gd name="T40" fmla="*/ 163 w 785"/>
                <a:gd name="T41" fmla="*/ 53 h 457"/>
                <a:gd name="T42" fmla="*/ 142 w 785"/>
                <a:gd name="T43" fmla="*/ 41 h 457"/>
                <a:gd name="T44" fmla="*/ 213 w 785"/>
                <a:gd name="T45" fmla="*/ 0 h 457"/>
                <a:gd name="T46" fmla="*/ 284 w 785"/>
                <a:gd name="T47" fmla="*/ 41 h 457"/>
                <a:gd name="T48" fmla="*/ 263 w 785"/>
                <a:gd name="T49" fmla="*/ 53 h 457"/>
                <a:gd name="T50" fmla="*/ 231 w 785"/>
                <a:gd name="T51" fmla="*/ 35 h 457"/>
                <a:gd name="T52" fmla="*/ 231 w 785"/>
                <a:gd name="T53" fmla="*/ 75 h 457"/>
                <a:gd name="T54" fmla="*/ 266 w 785"/>
                <a:gd name="T55" fmla="*/ 87 h 457"/>
                <a:gd name="T56" fmla="*/ 287 w 785"/>
                <a:gd name="T57" fmla="*/ 108 h 457"/>
                <a:gd name="T58" fmla="*/ 356 w 785"/>
                <a:gd name="T59" fmla="*/ 108 h 457"/>
                <a:gd name="T60" fmla="*/ 324 w 785"/>
                <a:gd name="T61" fmla="*/ 89 h 457"/>
                <a:gd name="T62" fmla="*/ 344 w 785"/>
                <a:gd name="T63" fmla="*/ 76 h 457"/>
                <a:gd name="T64" fmla="*/ 416 w 785"/>
                <a:gd name="T65" fmla="*/ 118 h 457"/>
                <a:gd name="T66" fmla="*/ 345 w 785"/>
                <a:gd name="T67" fmla="*/ 159 h 457"/>
                <a:gd name="T68" fmla="*/ 324 w 785"/>
                <a:gd name="T69" fmla="*/ 147 h 457"/>
                <a:gd name="T70" fmla="*/ 356 w 785"/>
                <a:gd name="T71" fmla="*/ 128 h 457"/>
                <a:gd name="T72" fmla="*/ 289 w 785"/>
                <a:gd name="T73" fmla="*/ 128 h 457"/>
                <a:gd name="T74" fmla="*/ 266 w 785"/>
                <a:gd name="T75" fmla="*/ 153 h 457"/>
                <a:gd name="T76" fmla="*/ 224 w 785"/>
                <a:gd name="T77" fmla="*/ 166 h 457"/>
                <a:gd name="T78" fmla="*/ 224 w 785"/>
                <a:gd name="T79" fmla="*/ 206 h 457"/>
                <a:gd name="T80" fmla="*/ 256 w 785"/>
                <a:gd name="T81" fmla="*/ 188 h 457"/>
                <a:gd name="T82" fmla="*/ 256 w 785"/>
                <a:gd name="T83" fmla="*/ 188 h 457"/>
                <a:gd name="T84" fmla="*/ 256 w 785"/>
                <a:gd name="T85" fmla="*/ 188 h 457"/>
                <a:gd name="T86" fmla="*/ 179 w 785"/>
                <a:gd name="T87" fmla="*/ 137 h 457"/>
                <a:gd name="T88" fmla="*/ 238 w 785"/>
                <a:gd name="T89" fmla="*/ 137 h 457"/>
                <a:gd name="T90" fmla="*/ 238 w 785"/>
                <a:gd name="T91" fmla="*/ 103 h 457"/>
                <a:gd name="T92" fmla="*/ 179 w 785"/>
                <a:gd name="T93" fmla="*/ 103 h 457"/>
                <a:gd name="T94" fmla="*/ 179 w 785"/>
                <a:gd name="T95" fmla="*/ 137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Freeform 65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256 w 785"/>
                <a:gd name="T1" fmla="*/ 188 h 456"/>
                <a:gd name="T2" fmla="*/ 277 w 785"/>
                <a:gd name="T3" fmla="*/ 200 h 456"/>
                <a:gd name="T4" fmla="*/ 206 w 785"/>
                <a:gd name="T5" fmla="*/ 241 h 456"/>
                <a:gd name="T6" fmla="*/ 135 w 785"/>
                <a:gd name="T7" fmla="*/ 200 h 456"/>
                <a:gd name="T8" fmla="*/ 156 w 785"/>
                <a:gd name="T9" fmla="*/ 188 h 456"/>
                <a:gd name="T10" fmla="*/ 189 w 785"/>
                <a:gd name="T11" fmla="*/ 207 h 456"/>
                <a:gd name="T12" fmla="*/ 189 w 785"/>
                <a:gd name="T13" fmla="*/ 165 h 456"/>
                <a:gd name="T14" fmla="*/ 152 w 785"/>
                <a:gd name="T15" fmla="*/ 153 h 456"/>
                <a:gd name="T16" fmla="*/ 130 w 785"/>
                <a:gd name="T17" fmla="*/ 132 h 456"/>
                <a:gd name="T18" fmla="*/ 60 w 785"/>
                <a:gd name="T19" fmla="*/ 132 h 456"/>
                <a:gd name="T20" fmla="*/ 92 w 785"/>
                <a:gd name="T21" fmla="*/ 150 h 456"/>
                <a:gd name="T22" fmla="*/ 71 w 785"/>
                <a:gd name="T23" fmla="*/ 163 h 456"/>
                <a:gd name="T24" fmla="*/ 0 w 785"/>
                <a:gd name="T25" fmla="*/ 122 h 456"/>
                <a:gd name="T26" fmla="*/ 71 w 785"/>
                <a:gd name="T27" fmla="*/ 80 h 456"/>
                <a:gd name="T28" fmla="*/ 92 w 785"/>
                <a:gd name="T29" fmla="*/ 92 h 456"/>
                <a:gd name="T30" fmla="*/ 60 w 785"/>
                <a:gd name="T31" fmla="*/ 112 h 456"/>
                <a:gd name="T32" fmla="*/ 129 w 785"/>
                <a:gd name="T33" fmla="*/ 112 h 456"/>
                <a:gd name="T34" fmla="*/ 152 w 785"/>
                <a:gd name="T35" fmla="*/ 87 h 456"/>
                <a:gd name="T36" fmla="*/ 196 w 785"/>
                <a:gd name="T37" fmla="*/ 74 h 456"/>
                <a:gd name="T38" fmla="*/ 196 w 785"/>
                <a:gd name="T39" fmla="*/ 34 h 456"/>
                <a:gd name="T40" fmla="*/ 163 w 785"/>
                <a:gd name="T41" fmla="*/ 53 h 456"/>
                <a:gd name="T42" fmla="*/ 142 w 785"/>
                <a:gd name="T43" fmla="*/ 41 h 456"/>
                <a:gd name="T44" fmla="*/ 213 w 785"/>
                <a:gd name="T45" fmla="*/ 0 h 456"/>
                <a:gd name="T46" fmla="*/ 284 w 785"/>
                <a:gd name="T47" fmla="*/ 41 h 456"/>
                <a:gd name="T48" fmla="*/ 263 w 785"/>
                <a:gd name="T49" fmla="*/ 53 h 456"/>
                <a:gd name="T50" fmla="*/ 231 w 785"/>
                <a:gd name="T51" fmla="*/ 34 h 456"/>
                <a:gd name="T52" fmla="*/ 231 w 785"/>
                <a:gd name="T53" fmla="*/ 75 h 456"/>
                <a:gd name="T54" fmla="*/ 266 w 785"/>
                <a:gd name="T55" fmla="*/ 87 h 456"/>
                <a:gd name="T56" fmla="*/ 287 w 785"/>
                <a:gd name="T57" fmla="*/ 108 h 456"/>
                <a:gd name="T58" fmla="*/ 356 w 785"/>
                <a:gd name="T59" fmla="*/ 108 h 456"/>
                <a:gd name="T60" fmla="*/ 324 w 785"/>
                <a:gd name="T61" fmla="*/ 89 h 456"/>
                <a:gd name="T62" fmla="*/ 344 w 785"/>
                <a:gd name="T63" fmla="*/ 77 h 456"/>
                <a:gd name="T64" fmla="*/ 416 w 785"/>
                <a:gd name="T65" fmla="*/ 118 h 456"/>
                <a:gd name="T66" fmla="*/ 345 w 785"/>
                <a:gd name="T67" fmla="*/ 159 h 456"/>
                <a:gd name="T68" fmla="*/ 324 w 785"/>
                <a:gd name="T69" fmla="*/ 146 h 456"/>
                <a:gd name="T70" fmla="*/ 356 w 785"/>
                <a:gd name="T71" fmla="*/ 128 h 456"/>
                <a:gd name="T72" fmla="*/ 289 w 785"/>
                <a:gd name="T73" fmla="*/ 128 h 456"/>
                <a:gd name="T74" fmla="*/ 266 w 785"/>
                <a:gd name="T75" fmla="*/ 153 h 456"/>
                <a:gd name="T76" fmla="*/ 224 w 785"/>
                <a:gd name="T77" fmla="*/ 166 h 456"/>
                <a:gd name="T78" fmla="*/ 224 w 785"/>
                <a:gd name="T79" fmla="*/ 207 h 456"/>
                <a:gd name="T80" fmla="*/ 256 w 785"/>
                <a:gd name="T81" fmla="*/ 188 h 456"/>
                <a:gd name="T82" fmla="*/ 256 w 785"/>
                <a:gd name="T83" fmla="*/ 188 h 456"/>
                <a:gd name="T84" fmla="*/ 256 w 785"/>
                <a:gd name="T85" fmla="*/ 188 h 456"/>
                <a:gd name="T86" fmla="*/ 179 w 785"/>
                <a:gd name="T87" fmla="*/ 137 h 456"/>
                <a:gd name="T88" fmla="*/ 238 w 785"/>
                <a:gd name="T89" fmla="*/ 137 h 456"/>
                <a:gd name="T90" fmla="*/ 238 w 785"/>
                <a:gd name="T91" fmla="*/ 103 h 456"/>
                <a:gd name="T92" fmla="*/ 179 w 785"/>
                <a:gd name="T93" fmla="*/ 103 h 456"/>
                <a:gd name="T94" fmla="*/ 179 w 785"/>
                <a:gd name="T95" fmla="*/ 137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4" name="Freeform 66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4 w 56"/>
                <a:gd name="T1" fmla="*/ 3 h 92"/>
                <a:gd name="T2" fmla="*/ 25 w 56"/>
                <a:gd name="T3" fmla="*/ 11 h 92"/>
                <a:gd name="T4" fmla="*/ 29 w 56"/>
                <a:gd name="T5" fmla="*/ 23 h 92"/>
                <a:gd name="T6" fmla="*/ 21 w 56"/>
                <a:gd name="T7" fmla="*/ 19 h 92"/>
                <a:gd name="T8" fmla="*/ 14 w 56"/>
                <a:gd name="T9" fmla="*/ 9 h 92"/>
                <a:gd name="T10" fmla="*/ 11 w 56"/>
                <a:gd name="T11" fmla="*/ 8 h 92"/>
                <a:gd name="T12" fmla="*/ 9 w 56"/>
                <a:gd name="T13" fmla="*/ 10 h 92"/>
                <a:gd name="T14" fmla="*/ 11 w 56"/>
                <a:gd name="T15" fmla="*/ 15 h 92"/>
                <a:gd name="T16" fmla="*/ 19 w 56"/>
                <a:gd name="T17" fmla="*/ 22 h 92"/>
                <a:gd name="T18" fmla="*/ 26 w 56"/>
                <a:gd name="T19" fmla="*/ 29 h 92"/>
                <a:gd name="T20" fmla="*/ 30 w 56"/>
                <a:gd name="T21" fmla="*/ 40 h 92"/>
                <a:gd name="T22" fmla="*/ 26 w 56"/>
                <a:gd name="T23" fmla="*/ 47 h 92"/>
                <a:gd name="T24" fmla="*/ 15 w 56"/>
                <a:gd name="T25" fmla="*/ 44 h 92"/>
                <a:gd name="T26" fmla="*/ 5 w 56"/>
                <a:gd name="T27" fmla="*/ 35 h 92"/>
                <a:gd name="T28" fmla="*/ 0 w 56"/>
                <a:gd name="T29" fmla="*/ 22 h 92"/>
                <a:gd name="T30" fmla="*/ 8 w 56"/>
                <a:gd name="T31" fmla="*/ 26 h 92"/>
                <a:gd name="T32" fmla="*/ 10 w 56"/>
                <a:gd name="T33" fmla="*/ 33 h 92"/>
                <a:gd name="T34" fmla="*/ 16 w 56"/>
                <a:gd name="T35" fmla="*/ 38 h 92"/>
                <a:gd name="T36" fmla="*/ 20 w 56"/>
                <a:gd name="T37" fmla="*/ 39 h 92"/>
                <a:gd name="T38" fmla="*/ 23 w 56"/>
                <a:gd name="T39" fmla="*/ 37 h 92"/>
                <a:gd name="T40" fmla="*/ 17 w 56"/>
                <a:gd name="T41" fmla="*/ 29 h 92"/>
                <a:gd name="T42" fmla="*/ 7 w 56"/>
                <a:gd name="T43" fmla="*/ 19 h 92"/>
                <a:gd name="T44" fmla="*/ 1 w 56"/>
                <a:gd name="T45" fmla="*/ 7 h 92"/>
                <a:gd name="T46" fmla="*/ 5 w 56"/>
                <a:gd name="T47" fmla="*/ 1 h 92"/>
                <a:gd name="T48" fmla="*/ 14 w 56"/>
                <a:gd name="T49" fmla="*/ 3 h 92"/>
                <a:gd name="T50" fmla="*/ 14 w 56"/>
                <a:gd name="T51" fmla="*/ 3 h 92"/>
                <a:gd name="T52" fmla="*/ 14 w 56"/>
                <a:gd name="T53" fmla="*/ 3 h 92"/>
                <a:gd name="T54" fmla="*/ 14 w 56"/>
                <a:gd name="T55" fmla="*/ 3 h 92"/>
                <a:gd name="T56" fmla="*/ 14 w 56"/>
                <a:gd name="T57" fmla="*/ 3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5" name="Freeform 67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6" name="Freeform 68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7" name="Freeform 69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8" name="Freeform 70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8 w 62"/>
                <a:gd name="T1" fmla="*/ 4 h 92"/>
                <a:gd name="T2" fmla="*/ 28 w 62"/>
                <a:gd name="T3" fmla="*/ 13 h 92"/>
                <a:gd name="T4" fmla="*/ 33 w 62"/>
                <a:gd name="T5" fmla="*/ 26 h 92"/>
                <a:gd name="T6" fmla="*/ 26 w 62"/>
                <a:gd name="T7" fmla="*/ 22 h 92"/>
                <a:gd name="T8" fmla="*/ 23 w 62"/>
                <a:gd name="T9" fmla="*/ 16 h 92"/>
                <a:gd name="T10" fmla="*/ 18 w 62"/>
                <a:gd name="T11" fmla="*/ 11 h 92"/>
                <a:gd name="T12" fmla="*/ 10 w 62"/>
                <a:gd name="T13" fmla="*/ 11 h 92"/>
                <a:gd name="T14" fmla="*/ 8 w 62"/>
                <a:gd name="T15" fmla="*/ 19 h 92"/>
                <a:gd name="T16" fmla="*/ 10 w 62"/>
                <a:gd name="T17" fmla="*/ 29 h 92"/>
                <a:gd name="T18" fmla="*/ 18 w 62"/>
                <a:gd name="T19" fmla="*/ 38 h 92"/>
                <a:gd name="T20" fmla="*/ 23 w 62"/>
                <a:gd name="T21" fmla="*/ 39 h 92"/>
                <a:gd name="T22" fmla="*/ 26 w 62"/>
                <a:gd name="T23" fmla="*/ 33 h 92"/>
                <a:gd name="T24" fmla="*/ 33 w 62"/>
                <a:gd name="T25" fmla="*/ 38 h 92"/>
                <a:gd name="T26" fmla="*/ 28 w 62"/>
                <a:gd name="T27" fmla="*/ 47 h 92"/>
                <a:gd name="T28" fmla="*/ 18 w 62"/>
                <a:gd name="T29" fmla="*/ 45 h 92"/>
                <a:gd name="T30" fmla="*/ 5 w 62"/>
                <a:gd name="T31" fmla="*/ 32 h 92"/>
                <a:gd name="T32" fmla="*/ 0 w 62"/>
                <a:gd name="T33" fmla="*/ 15 h 92"/>
                <a:gd name="T34" fmla="*/ 5 w 62"/>
                <a:gd name="T35" fmla="*/ 2 h 92"/>
                <a:gd name="T36" fmla="*/ 18 w 62"/>
                <a:gd name="T37" fmla="*/ 4 h 92"/>
                <a:gd name="T38" fmla="*/ 18 w 62"/>
                <a:gd name="T39" fmla="*/ 4 h 92"/>
                <a:gd name="T40" fmla="*/ 18 w 62"/>
                <a:gd name="T41" fmla="*/ 4 h 92"/>
                <a:gd name="T42" fmla="*/ 18 w 62"/>
                <a:gd name="T43" fmla="*/ 4 h 92"/>
                <a:gd name="T44" fmla="*/ 18 w 62"/>
                <a:gd name="T45" fmla="*/ 4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9" name="Freeform 71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73" name="Line 72"/>
          <p:cNvSpPr>
            <a:spLocks noChangeShapeType="1"/>
          </p:cNvSpPr>
          <p:nvPr/>
        </p:nvSpPr>
        <p:spPr bwMode="auto">
          <a:xfrm>
            <a:off x="3563938" y="2995439"/>
            <a:ext cx="172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4" name="Text Box 77"/>
          <p:cNvSpPr txBox="1">
            <a:spLocks noChangeArrowheads="1"/>
          </p:cNvSpPr>
          <p:nvPr/>
        </p:nvSpPr>
        <p:spPr bwMode="auto">
          <a:xfrm>
            <a:off x="2232025" y="3124026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</a:rPr>
              <a:t>E1/0/2</a:t>
            </a:r>
          </a:p>
        </p:txBody>
      </p:sp>
      <p:sp>
        <p:nvSpPr>
          <p:cNvPr id="53275" name="Text Box 87"/>
          <p:cNvSpPr txBox="1">
            <a:spLocks noChangeArrowheads="1"/>
          </p:cNvSpPr>
          <p:nvPr/>
        </p:nvSpPr>
        <p:spPr bwMode="auto">
          <a:xfrm>
            <a:off x="2232025" y="2555701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</a:rPr>
              <a:t>E1/0/1</a:t>
            </a:r>
          </a:p>
        </p:txBody>
      </p:sp>
      <p:sp>
        <p:nvSpPr>
          <p:cNvPr id="53276" name="Text Box 88"/>
          <p:cNvSpPr txBox="1">
            <a:spLocks noChangeArrowheads="1"/>
          </p:cNvSpPr>
          <p:nvPr/>
        </p:nvSpPr>
        <p:spPr bwMode="auto">
          <a:xfrm>
            <a:off x="6035675" y="3131964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</a:rPr>
              <a:t>E1/0/2</a:t>
            </a:r>
          </a:p>
        </p:txBody>
      </p:sp>
      <p:sp>
        <p:nvSpPr>
          <p:cNvPr id="53277" name="Text Box 89"/>
          <p:cNvSpPr txBox="1">
            <a:spLocks noChangeArrowheads="1"/>
          </p:cNvSpPr>
          <p:nvPr/>
        </p:nvSpPr>
        <p:spPr bwMode="auto">
          <a:xfrm>
            <a:off x="6035675" y="2563639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</a:rPr>
              <a:t>E1/0/1</a:t>
            </a:r>
          </a:p>
        </p:txBody>
      </p:sp>
      <p:sp>
        <p:nvSpPr>
          <p:cNvPr id="53278" name="Text Box 90"/>
          <p:cNvSpPr txBox="1">
            <a:spLocks noChangeArrowheads="1"/>
          </p:cNvSpPr>
          <p:nvPr/>
        </p:nvSpPr>
        <p:spPr bwMode="auto">
          <a:xfrm>
            <a:off x="4572000" y="2995439"/>
            <a:ext cx="795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</a:rPr>
              <a:t>E1/0/24</a:t>
            </a:r>
          </a:p>
        </p:txBody>
      </p:sp>
      <p:sp>
        <p:nvSpPr>
          <p:cNvPr id="53279" name="Text Box 91"/>
          <p:cNvSpPr txBox="1">
            <a:spLocks noChangeArrowheads="1"/>
          </p:cNvSpPr>
          <p:nvPr/>
        </p:nvSpPr>
        <p:spPr bwMode="auto">
          <a:xfrm>
            <a:off x="3465513" y="2708101"/>
            <a:ext cx="795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</a:rPr>
              <a:t>E1/0/24</a:t>
            </a:r>
          </a:p>
        </p:txBody>
      </p:sp>
      <p:sp>
        <p:nvSpPr>
          <p:cNvPr id="53280" name="Rectangle 92"/>
          <p:cNvSpPr>
            <a:spLocks noChangeArrowheads="1"/>
          </p:cNvSpPr>
          <p:nvPr/>
        </p:nvSpPr>
        <p:spPr bwMode="auto">
          <a:xfrm>
            <a:off x="538163" y="4797251"/>
            <a:ext cx="3817937" cy="20161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81" name="Text Box 93"/>
          <p:cNvSpPr txBox="1">
            <a:spLocks noChangeArrowheads="1"/>
          </p:cNvSpPr>
          <p:nvPr/>
        </p:nvSpPr>
        <p:spPr bwMode="auto">
          <a:xfrm>
            <a:off x="468313" y="4797251"/>
            <a:ext cx="38877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[SWA]vlan 10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[SWA-vlan10]port Ethernet1/0/1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[SWA]vlan 20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[SWA-vlan20]port Ethernet1/0/2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[SWA]interface Ethernet1/0/24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[SWA-Ethernet1/0/24]port link-type trunk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[SWA-Ethernet1/0/24]</a:t>
            </a:r>
            <a:r>
              <a:rPr kumimoji="1" lang="nb-NO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port trunk permit vlan 10 20</a:t>
            </a:r>
            <a:endParaRPr kumimoji="1" lang="en-US" altLang="zh-CN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82" name="Line 96"/>
          <p:cNvSpPr>
            <a:spLocks noChangeShapeType="1"/>
          </p:cNvSpPr>
          <p:nvPr/>
        </p:nvSpPr>
        <p:spPr bwMode="auto">
          <a:xfrm flipH="1" flipV="1">
            <a:off x="5724525" y="3643139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3" name="Line 97"/>
          <p:cNvSpPr>
            <a:spLocks noChangeShapeType="1"/>
          </p:cNvSpPr>
          <p:nvPr/>
        </p:nvSpPr>
        <p:spPr bwMode="auto">
          <a:xfrm flipH="1" flipV="1">
            <a:off x="3132138" y="3644726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4" name="Text Box 98"/>
          <p:cNvSpPr txBox="1">
            <a:spLocks noChangeArrowheads="1"/>
          </p:cNvSpPr>
          <p:nvPr/>
        </p:nvSpPr>
        <p:spPr bwMode="auto">
          <a:xfrm>
            <a:off x="2844800" y="328436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SWA</a:t>
            </a:r>
          </a:p>
        </p:txBody>
      </p:sp>
      <p:sp>
        <p:nvSpPr>
          <p:cNvPr id="53285" name="Text Box 99"/>
          <p:cNvSpPr txBox="1">
            <a:spLocks noChangeArrowheads="1"/>
          </p:cNvSpPr>
          <p:nvPr/>
        </p:nvSpPr>
        <p:spPr bwMode="auto">
          <a:xfrm>
            <a:off x="5508625" y="328436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SWB</a:t>
            </a:r>
          </a:p>
        </p:txBody>
      </p:sp>
      <p:sp>
        <p:nvSpPr>
          <p:cNvPr id="53286" name="Rectangle 100"/>
          <p:cNvSpPr>
            <a:spLocks noChangeArrowheads="1"/>
          </p:cNvSpPr>
          <p:nvPr/>
        </p:nvSpPr>
        <p:spPr bwMode="auto">
          <a:xfrm>
            <a:off x="4643438" y="4797251"/>
            <a:ext cx="3816350" cy="20161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87" name="Text Box 101"/>
          <p:cNvSpPr txBox="1">
            <a:spLocks noChangeArrowheads="1"/>
          </p:cNvSpPr>
          <p:nvPr/>
        </p:nvSpPr>
        <p:spPr bwMode="auto">
          <a:xfrm>
            <a:off x="4645025" y="4797251"/>
            <a:ext cx="3887788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[SWB]vlan 10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[SWB-vlan10]port Ethernet1/0/1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[SWB]vlan 20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[SWB-vlan20]port Ethernet1/0/2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[SWB]interface Ethernet1/0/24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[SWB-Ethernet1/0/24]port link-type trunk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[SWB-Ethernet1/0/24]</a:t>
            </a:r>
            <a:r>
              <a:rPr kumimoji="1" lang="nb-NO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port trunk permit vlan 10 20</a:t>
            </a:r>
            <a:endParaRPr kumimoji="1" lang="en-US" altLang="zh-CN" sz="18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1529" y="908746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VLAN</a:t>
            </a:r>
            <a:r>
              <a:rPr lang="zh-CN" altLang="en-US" sz="2000" dirty="0"/>
              <a:t>显示及维护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647699" y="1412776"/>
            <a:ext cx="7488238" cy="54006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300" name="Rectangle 19"/>
          <p:cNvSpPr>
            <a:spLocks noChangeArrowheads="1"/>
          </p:cNvSpPr>
          <p:nvPr/>
        </p:nvSpPr>
        <p:spPr bwMode="auto">
          <a:xfrm>
            <a:off x="863599" y="5589489"/>
            <a:ext cx="27368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301" name="Rectangle 18"/>
          <p:cNvSpPr>
            <a:spLocks noChangeArrowheads="1"/>
          </p:cNvSpPr>
          <p:nvPr/>
        </p:nvSpPr>
        <p:spPr bwMode="auto">
          <a:xfrm>
            <a:off x="863599" y="5157689"/>
            <a:ext cx="115252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302" name="Rectangle 15"/>
          <p:cNvSpPr>
            <a:spLocks noChangeArrowheads="1"/>
          </p:cNvSpPr>
          <p:nvPr/>
        </p:nvSpPr>
        <p:spPr bwMode="auto">
          <a:xfrm>
            <a:off x="935037" y="2349401"/>
            <a:ext cx="201612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303" name="Rectangle 5"/>
          <p:cNvSpPr>
            <a:spLocks noChangeArrowheads="1"/>
          </p:cNvSpPr>
          <p:nvPr/>
        </p:nvSpPr>
        <p:spPr bwMode="auto">
          <a:xfrm>
            <a:off x="1150937" y="4294089"/>
            <a:ext cx="47529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304" name="Rectangle 6"/>
          <p:cNvSpPr>
            <a:spLocks noChangeArrowheads="1"/>
          </p:cNvSpPr>
          <p:nvPr/>
        </p:nvSpPr>
        <p:spPr bwMode="auto">
          <a:xfrm>
            <a:off x="863599" y="3860701"/>
            <a:ext cx="2305050" cy="217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719137" y="1473101"/>
            <a:ext cx="77057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&lt;Switch&gt;display </a:t>
            </a:r>
            <a:r>
              <a:rPr kumimoji="1" lang="en-US" altLang="zh-CN" sz="1400" dirty="0" err="1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vlan</a:t>
            </a: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VLAN function is enabled.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Total 3 VLAN exist(s).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Now, the following VLAN exist(s):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1(default), 2, 10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400" dirty="0">
              <a:solidFill>
                <a:schemeClr val="tx1"/>
              </a:solidFill>
              <a:latin typeface="Courier" pitchFamily="49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&lt;Switch&gt; display </a:t>
            </a:r>
            <a:r>
              <a:rPr kumimoji="1" lang="en-US" altLang="zh-CN" sz="1400" dirty="0" err="1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vlan</a:t>
            </a: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2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VLAN ID: 2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VLAN Type: static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Route interface: not configured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Description: VLAN 0002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Tagged   Ports: none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Untagged Ports: 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Ethernet1/0/1  Ethernet1/0/3  Ethernet1/0/4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400" dirty="0">
              <a:solidFill>
                <a:schemeClr val="tx1"/>
              </a:solidFill>
              <a:latin typeface="Courier" pitchFamily="49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&lt;Switch&gt; display interface </a:t>
            </a:r>
            <a:r>
              <a:rPr kumimoji="1" lang="en-US" altLang="zh-CN" sz="1400" dirty="0" err="1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ethernet</a:t>
            </a: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1/0/1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......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PVID: 2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Mdi</a:t>
            </a: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type: auto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Port link-type: access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Tagged   VLAN ID : none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Untagged VLAN ID : 2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Port priority: 0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......</a:t>
            </a:r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 flipH="1" flipV="1">
            <a:off x="3384549" y="3933726"/>
            <a:ext cx="1366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Text Box 12"/>
          <p:cNvSpPr txBox="1">
            <a:spLocks noChangeArrowheads="1"/>
          </p:cNvSpPr>
          <p:nvPr/>
        </p:nvSpPr>
        <p:spPr bwMode="auto">
          <a:xfrm>
            <a:off x="4895849" y="3717826"/>
            <a:ext cx="295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ea typeface="黑体" pitchFamily="2" charset="-122"/>
              </a:rPr>
              <a:t>VLAN</a:t>
            </a: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中哪些端口打标签</a:t>
            </a:r>
          </a:p>
        </p:txBody>
      </p:sp>
      <p:sp>
        <p:nvSpPr>
          <p:cNvPr id="55308" name="Text Box 13"/>
          <p:cNvSpPr txBox="1">
            <a:spLocks noChangeArrowheads="1"/>
          </p:cNvSpPr>
          <p:nvPr/>
        </p:nvSpPr>
        <p:spPr bwMode="auto">
          <a:xfrm>
            <a:off x="6551612" y="4078189"/>
            <a:ext cx="16557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黑体" pitchFamily="2" charset="-122"/>
              </a:rPr>
              <a:t>VLAN</a:t>
            </a:r>
            <a:r>
              <a:rPr lang="zh-CN" altLang="en-US" sz="1600" dirty="0">
                <a:solidFill>
                  <a:schemeClr val="tx1"/>
                </a:solidFill>
                <a:ea typeface="黑体" pitchFamily="2" charset="-122"/>
              </a:rPr>
              <a:t>中哪些端口不打标签</a:t>
            </a:r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 flipH="1" flipV="1">
            <a:off x="6048374" y="4365526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6"/>
          <p:cNvSpPr>
            <a:spLocks noChangeShapeType="1"/>
          </p:cNvSpPr>
          <p:nvPr/>
        </p:nvSpPr>
        <p:spPr bwMode="auto">
          <a:xfrm flipH="1" flipV="1">
            <a:off x="3384549" y="2493864"/>
            <a:ext cx="1366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Text Box 17"/>
          <p:cNvSpPr txBox="1">
            <a:spLocks noChangeArrowheads="1"/>
          </p:cNvSpPr>
          <p:nvPr/>
        </p:nvSpPr>
        <p:spPr bwMode="auto">
          <a:xfrm>
            <a:off x="4968874" y="2277964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当前交换机存在的</a:t>
            </a:r>
            <a:r>
              <a:rPr lang="en-US" altLang="zh-CN" sz="1600">
                <a:solidFill>
                  <a:schemeClr val="tx1"/>
                </a:solidFill>
                <a:ea typeface="黑体" pitchFamily="2" charset="-122"/>
              </a:rPr>
              <a:t>VLAN</a:t>
            </a:r>
          </a:p>
        </p:txBody>
      </p:sp>
      <p:sp>
        <p:nvSpPr>
          <p:cNvPr id="55312" name="Line 20"/>
          <p:cNvSpPr>
            <a:spLocks noChangeShapeType="1"/>
          </p:cNvSpPr>
          <p:nvPr/>
        </p:nvSpPr>
        <p:spPr bwMode="auto">
          <a:xfrm flipH="1" flipV="1">
            <a:off x="3097212" y="5252939"/>
            <a:ext cx="1366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3" name="Text Box 21"/>
          <p:cNvSpPr txBox="1">
            <a:spLocks noChangeArrowheads="1"/>
          </p:cNvSpPr>
          <p:nvPr/>
        </p:nvSpPr>
        <p:spPr bwMode="auto">
          <a:xfrm>
            <a:off x="4610099" y="5037039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当前端口的缺省</a:t>
            </a:r>
            <a:r>
              <a:rPr lang="en-US" altLang="zh-CN" sz="1600">
                <a:solidFill>
                  <a:schemeClr val="tx1"/>
                </a:solidFill>
                <a:ea typeface="黑体" pitchFamily="2" charset="-122"/>
              </a:rPr>
              <a:t>VLAN</a:t>
            </a:r>
          </a:p>
        </p:txBody>
      </p:sp>
      <p:sp>
        <p:nvSpPr>
          <p:cNvPr id="55314" name="Line 22"/>
          <p:cNvSpPr>
            <a:spLocks noChangeShapeType="1"/>
          </p:cNvSpPr>
          <p:nvPr/>
        </p:nvSpPr>
        <p:spPr bwMode="auto">
          <a:xfrm flipH="1" flipV="1">
            <a:off x="3960812" y="5684739"/>
            <a:ext cx="1366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5" name="Text Box 23"/>
          <p:cNvSpPr txBox="1">
            <a:spLocks noChangeArrowheads="1"/>
          </p:cNvSpPr>
          <p:nvPr/>
        </p:nvSpPr>
        <p:spPr bwMode="auto">
          <a:xfrm>
            <a:off x="5545137" y="5468839"/>
            <a:ext cx="1871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ea typeface="黑体" pitchFamily="2" charset="-122"/>
              </a:rPr>
              <a:t>当前端口链路类型为</a:t>
            </a:r>
            <a:r>
              <a:rPr lang="en-US" altLang="zh-CN" sz="1600" dirty="0">
                <a:solidFill>
                  <a:schemeClr val="tx1"/>
                </a:solidFill>
                <a:ea typeface="黑体" pitchFamily="2" charset="-122"/>
              </a:rPr>
              <a:t>access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042987" y="2477442"/>
            <a:ext cx="7058025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VLAN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的作用是限制局域网中广播传送的范围；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通过对以太网帧进行打标签操作，交换机区分不同</a:t>
            </a:r>
            <a:r>
              <a:rPr lang="en-US" altLang="zh-CN" sz="2400" b="1" dirty="0">
                <a:ea typeface="华文细黑" pitchFamily="2" charset="-122"/>
              </a:rPr>
              <a:t>VLAN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的数据帧；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交换机的端口链路类型分为</a:t>
            </a:r>
            <a:r>
              <a:rPr lang="en-US" altLang="zh-CN" sz="2400" b="1" dirty="0">
                <a:ea typeface="华文细黑" pitchFamily="2" charset="-122"/>
              </a:rPr>
              <a:t>Access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Trunk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2400" b="1" dirty="0">
                <a:ea typeface="华文细黑" pitchFamily="2" charset="-122"/>
              </a:rPr>
              <a:t>Hybrid</a:t>
            </a:r>
            <a:r>
              <a:rPr lang="zh-CN" altLang="en-US" sz="2400" b="1" dirty="0">
                <a:ea typeface="华文细黑" pitchFamily="2" charset="-122"/>
              </a:rPr>
              <a:t>。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811212" y="122111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课堂小结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2868612" y="1844824"/>
            <a:ext cx="5715000" cy="3276600"/>
            <a:chOff x="1632" y="1056"/>
            <a:chExt cx="3600" cy="2064"/>
          </a:xfrm>
        </p:grpSpPr>
        <p:sp>
          <p:nvSpPr>
            <p:cNvPr id="57352" name="Rectangle 5"/>
            <p:cNvSpPr>
              <a:spLocks noChangeArrowheads="1"/>
            </p:cNvSpPr>
            <p:nvPr/>
          </p:nvSpPr>
          <p:spPr bwMode="auto">
            <a:xfrm>
              <a:off x="1632" y="1056"/>
              <a:ext cx="3600" cy="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61A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3" name="Rectangle 6"/>
            <p:cNvSpPr>
              <a:spLocks noChangeArrowheads="1"/>
            </p:cNvSpPr>
            <p:nvPr/>
          </p:nvSpPr>
          <p:spPr bwMode="auto">
            <a:xfrm>
              <a:off x="5088" y="1056"/>
              <a:ext cx="48" cy="2064"/>
            </a:xfrm>
            <a:prstGeom prst="rect">
              <a:avLst/>
            </a:prstGeom>
            <a:gradFill rotWithShape="0">
              <a:gsLst>
                <a:gs pos="0">
                  <a:srgbClr val="4C61A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7349" name="Group 7"/>
          <p:cNvGrpSpPr>
            <a:grpSpLocks/>
          </p:cNvGrpSpPr>
          <p:nvPr/>
        </p:nvGrpSpPr>
        <p:grpSpPr bwMode="auto">
          <a:xfrm>
            <a:off x="817562" y="3368824"/>
            <a:ext cx="5562600" cy="2971800"/>
            <a:chOff x="432" y="2064"/>
            <a:chExt cx="3504" cy="1872"/>
          </a:xfrm>
        </p:grpSpPr>
        <p:sp>
          <p:nvSpPr>
            <p:cNvPr id="57350" name="Rectangle 8"/>
            <p:cNvSpPr>
              <a:spLocks noChangeArrowheads="1"/>
            </p:cNvSpPr>
            <p:nvPr/>
          </p:nvSpPr>
          <p:spPr bwMode="auto">
            <a:xfrm>
              <a:off x="432" y="3792"/>
              <a:ext cx="3504" cy="48"/>
            </a:xfrm>
            <a:prstGeom prst="rect">
              <a:avLst/>
            </a:prstGeom>
            <a:gradFill rotWithShape="0">
              <a:gsLst>
                <a:gs pos="0">
                  <a:srgbClr val="808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1" name="Rectangle 9"/>
            <p:cNvSpPr>
              <a:spLocks noChangeArrowheads="1"/>
            </p:cNvSpPr>
            <p:nvPr/>
          </p:nvSpPr>
          <p:spPr bwMode="auto">
            <a:xfrm>
              <a:off x="432" y="2064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08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C3D22-49A6-40FF-86F6-9B82D0B4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4644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VLAN</a:t>
            </a:r>
            <a:r>
              <a:rPr lang="zh-CN" altLang="en-US" sz="2000" dirty="0"/>
              <a:t>技术的优点是（ ）。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A.</a:t>
            </a:r>
            <a:r>
              <a:rPr lang="zh-CN" altLang="en-US" sz="2000" dirty="0"/>
              <a:t>增强通讯的安全性</a:t>
            </a:r>
            <a:r>
              <a:rPr lang="en-US" altLang="zh-CN" sz="2000" dirty="0"/>
              <a:t>		B.</a:t>
            </a:r>
            <a:r>
              <a:rPr lang="zh-CN" altLang="en-US" sz="2000" dirty="0"/>
              <a:t>增强网络的健壮性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C.</a:t>
            </a:r>
            <a:r>
              <a:rPr lang="zh-CN" altLang="en-US" sz="2000" dirty="0"/>
              <a:t>建立虚拟工作组</a:t>
            </a:r>
            <a:r>
              <a:rPr lang="en-US" altLang="zh-CN" sz="2000" dirty="0"/>
              <a:t>		D.</a:t>
            </a:r>
            <a:r>
              <a:rPr lang="zh-CN" altLang="en-US" sz="2000" dirty="0"/>
              <a:t>限制广播域范围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VLAN</a:t>
            </a:r>
            <a:r>
              <a:rPr lang="zh-CN" altLang="en-US" sz="2000" dirty="0"/>
              <a:t>编号最大是（ ）。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Acess</a:t>
            </a:r>
            <a:r>
              <a:rPr lang="zh-CN" altLang="en-US" sz="2000" dirty="0"/>
              <a:t>端口在收到以太网帧后</a:t>
            </a:r>
            <a:r>
              <a:rPr lang="en-US" altLang="zh-CN" sz="2000" dirty="0"/>
              <a:t>.</a:t>
            </a:r>
            <a:r>
              <a:rPr lang="zh-CN" altLang="en-US" sz="2000" dirty="0"/>
              <a:t>需要进行</a:t>
            </a:r>
            <a:r>
              <a:rPr lang="en-US" altLang="zh-CN" sz="2000" dirty="0"/>
              <a:t>( )</a:t>
            </a:r>
            <a:r>
              <a:rPr lang="zh-CN" altLang="en-US" sz="2000" dirty="0"/>
              <a:t>操作；把以太网帧从端口转发出时，需要进行</a:t>
            </a:r>
            <a:r>
              <a:rPr lang="en-US" altLang="zh-CN" sz="2000" dirty="0"/>
              <a:t>()</a:t>
            </a:r>
            <a:r>
              <a:rPr lang="zh-CN" altLang="en-US" sz="2000" dirty="0"/>
              <a:t>操作。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A.</a:t>
            </a:r>
            <a:r>
              <a:rPr lang="zh-CN" altLang="en-US" sz="2000" dirty="0"/>
              <a:t>添加</a:t>
            </a:r>
            <a:r>
              <a:rPr lang="en-US" altLang="zh-CN" sz="2000" dirty="0"/>
              <a:t>VLAN</a:t>
            </a:r>
            <a:r>
              <a:rPr lang="zh-CN" altLang="en-US" sz="2000" dirty="0"/>
              <a:t>标签</a:t>
            </a:r>
            <a:r>
              <a:rPr lang="en-US" altLang="zh-CN" sz="2000" dirty="0"/>
              <a:t>:</a:t>
            </a:r>
            <a:r>
              <a:rPr lang="zh-CN" altLang="en-US" sz="2000" dirty="0"/>
              <a:t>添加</a:t>
            </a:r>
            <a:r>
              <a:rPr lang="en-US" altLang="zh-CN" sz="2000" dirty="0"/>
              <a:t>VLAN</a:t>
            </a:r>
            <a:r>
              <a:rPr lang="zh-CN" altLang="en-US" sz="2000" dirty="0"/>
              <a:t>标签</a:t>
            </a:r>
            <a:r>
              <a:rPr lang="en-US" altLang="zh-CN" sz="2000" dirty="0"/>
              <a:t>	B.</a:t>
            </a:r>
            <a:r>
              <a:rPr lang="zh-CN" altLang="en-US" sz="2000" dirty="0"/>
              <a:t>添加</a:t>
            </a:r>
            <a:r>
              <a:rPr lang="en-US" altLang="zh-CN" sz="2000" dirty="0"/>
              <a:t>VLAN</a:t>
            </a:r>
            <a:r>
              <a:rPr lang="zh-CN" altLang="en-US" sz="2000" dirty="0"/>
              <a:t>标签</a:t>
            </a:r>
            <a:r>
              <a:rPr lang="en-US" altLang="zh-CN" sz="2000" dirty="0"/>
              <a:t>:</a:t>
            </a:r>
            <a:r>
              <a:rPr lang="zh-CN" altLang="en-US" sz="2000" dirty="0"/>
              <a:t>剥离</a:t>
            </a:r>
            <a:r>
              <a:rPr lang="en-US" altLang="zh-CN" sz="2000" dirty="0"/>
              <a:t>VLAN</a:t>
            </a:r>
            <a:r>
              <a:rPr lang="zh-CN" altLang="en-US" sz="2000" dirty="0"/>
              <a:t>标签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C.</a:t>
            </a:r>
            <a:r>
              <a:rPr lang="zh-CN" altLang="en-US" sz="2000" dirty="0"/>
              <a:t>剥离</a:t>
            </a:r>
            <a:r>
              <a:rPr lang="en-US" altLang="zh-CN" sz="2000" dirty="0"/>
              <a:t>VLAN</a:t>
            </a:r>
            <a:r>
              <a:rPr lang="zh-CN" altLang="en-US" sz="2000" dirty="0"/>
              <a:t>标签</a:t>
            </a:r>
            <a:r>
              <a:rPr lang="en-US" altLang="zh-CN" sz="2000" dirty="0"/>
              <a:t>;</a:t>
            </a:r>
            <a:r>
              <a:rPr lang="zh-CN" altLang="en-US" sz="2000" dirty="0"/>
              <a:t>剥离</a:t>
            </a:r>
            <a:r>
              <a:rPr lang="en-US" altLang="zh-CN" sz="2000" dirty="0"/>
              <a:t>VLAN</a:t>
            </a:r>
            <a:r>
              <a:rPr lang="zh-CN" altLang="en-US" sz="2000" dirty="0"/>
              <a:t>标签</a:t>
            </a:r>
            <a:r>
              <a:rPr lang="en-US" altLang="zh-CN" sz="2000" dirty="0"/>
              <a:t>	D.</a:t>
            </a:r>
            <a:r>
              <a:rPr lang="zh-CN" altLang="en-US" sz="2000" dirty="0"/>
              <a:t>剥离</a:t>
            </a:r>
            <a:r>
              <a:rPr lang="en-US" altLang="zh-CN" sz="2000" dirty="0"/>
              <a:t>VLAN</a:t>
            </a:r>
            <a:r>
              <a:rPr lang="zh-CN" altLang="en-US" sz="2000" dirty="0"/>
              <a:t>标签</a:t>
            </a:r>
            <a:r>
              <a:rPr lang="en-US" altLang="zh-CN" sz="2000" dirty="0"/>
              <a:t>;</a:t>
            </a:r>
            <a:r>
              <a:rPr lang="zh-CN" altLang="en-US" sz="2000" dirty="0"/>
              <a:t>添加</a:t>
            </a:r>
            <a:r>
              <a:rPr lang="en-US" altLang="zh-CN" sz="2000" dirty="0"/>
              <a:t>VLAN</a:t>
            </a:r>
            <a:r>
              <a:rPr lang="zh-CN" altLang="en-US" sz="2000" dirty="0"/>
              <a:t>标签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、两个交换机之间互连，交换机上的</a:t>
            </a:r>
            <a:r>
              <a:rPr lang="en-US" altLang="zh-CN" sz="2000" dirty="0"/>
              <a:t>PC</a:t>
            </a:r>
            <a:r>
              <a:rPr lang="zh-CN" altLang="en-US" sz="2000" dirty="0"/>
              <a:t>属于相同的</a:t>
            </a:r>
            <a:r>
              <a:rPr lang="en-US" altLang="zh-CN" sz="2000" dirty="0"/>
              <a:t>VLAN,</a:t>
            </a:r>
            <a:r>
              <a:rPr lang="zh-CN" altLang="en-US" sz="2000" dirty="0"/>
              <a:t>如果要想使</a:t>
            </a:r>
            <a:r>
              <a:rPr lang="en-US" altLang="zh-CN" sz="2000" dirty="0"/>
              <a:t>PC</a:t>
            </a:r>
            <a:r>
              <a:rPr lang="zh-CN" altLang="en-US" sz="2000" dirty="0"/>
              <a:t>间能够相互通讯，则通常情况下，需要设置交换机连接到</a:t>
            </a:r>
            <a:r>
              <a:rPr lang="en-US" altLang="zh-CN" sz="2000" dirty="0"/>
              <a:t>PC</a:t>
            </a:r>
            <a:r>
              <a:rPr lang="zh-CN" altLang="en-US" sz="2000" dirty="0"/>
              <a:t>的端口是</a:t>
            </a:r>
            <a:r>
              <a:rPr lang="en-US" altLang="zh-CN" sz="2000" dirty="0"/>
              <a:t>( )</a:t>
            </a:r>
            <a:r>
              <a:rPr lang="zh-CN" altLang="en-US" sz="2000" dirty="0"/>
              <a:t>，设置交换机之间 相连的端口是</a:t>
            </a:r>
            <a:r>
              <a:rPr lang="en-US" altLang="zh-CN" sz="2000" dirty="0"/>
              <a:t>()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>
              <a:buAutoNum type="alphaUcPeriod"/>
            </a:pPr>
            <a:r>
              <a:rPr lang="en-US" altLang="zh-CN" sz="2000" dirty="0"/>
              <a:t>Access </a:t>
            </a:r>
            <a:r>
              <a:rPr lang="zh-CN" altLang="en-US" sz="2000" dirty="0"/>
              <a:t>端口</a:t>
            </a:r>
            <a:r>
              <a:rPr lang="en-US" altLang="zh-CN" sz="2000" dirty="0"/>
              <a:t>; Access</a:t>
            </a:r>
            <a:r>
              <a:rPr lang="zh-CN" altLang="en-US" sz="2000" dirty="0"/>
              <a:t>端口</a:t>
            </a:r>
            <a:r>
              <a:rPr lang="en-US" altLang="zh-CN" sz="2000" dirty="0"/>
              <a:t>	B. Access </a:t>
            </a:r>
            <a:r>
              <a:rPr lang="zh-CN" altLang="en-US" sz="2000" dirty="0"/>
              <a:t>端口</a:t>
            </a:r>
            <a:r>
              <a:rPr lang="en-US" altLang="zh-CN" sz="2000" dirty="0"/>
              <a:t>; Trunk</a:t>
            </a:r>
            <a:r>
              <a:rPr lang="zh-CN" altLang="en-US" sz="2000" dirty="0"/>
              <a:t>端口</a:t>
            </a:r>
            <a:endParaRPr lang="en-US" altLang="zh-CN" sz="2000" dirty="0"/>
          </a:p>
          <a:p>
            <a:pPr marL="457200" indent="-457200">
              <a:buAutoNum type="alphaUcPeriod"/>
            </a:pPr>
            <a:r>
              <a:rPr lang="en-US" altLang="zh-CN" sz="2000" dirty="0"/>
              <a:t>C. Trunk </a:t>
            </a:r>
            <a:r>
              <a:rPr lang="zh-CN" altLang="en-US" sz="2000" dirty="0"/>
              <a:t>端口</a:t>
            </a:r>
            <a:r>
              <a:rPr lang="en-US" altLang="zh-CN" sz="2000" dirty="0"/>
              <a:t>; Trunk</a:t>
            </a:r>
            <a:r>
              <a:rPr lang="zh-CN" altLang="en-US" sz="2000" dirty="0"/>
              <a:t>端口</a:t>
            </a:r>
            <a:r>
              <a:rPr lang="en-US" altLang="zh-CN" sz="2000" dirty="0"/>
              <a:t>	D. Trunk </a:t>
            </a:r>
            <a:r>
              <a:rPr lang="zh-CN" altLang="en-US" sz="2000" dirty="0"/>
              <a:t>端口</a:t>
            </a:r>
            <a:r>
              <a:rPr lang="en-US" altLang="zh-CN" sz="2000" dirty="0"/>
              <a:t>; Access </a:t>
            </a:r>
            <a:r>
              <a:rPr lang="zh-CN" altLang="en-US" sz="2000" dirty="0"/>
              <a:t>端口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、默认情况下，交换机上所有端口属于</a:t>
            </a:r>
            <a:r>
              <a:rPr lang="en-US" altLang="zh-CN" sz="2000"/>
              <a:t>VLAN( )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5618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3489-3367-4467-B0F4-F371F0BD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1"/>
            <a:ext cx="7772400" cy="18513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虚拟局域网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VLAN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endParaRPr lang="zh-CN" altLang="en-US" sz="3600" u="none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08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A0D7EA75-FAFE-4655-924A-FB71795A3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79" y="1916832"/>
            <a:ext cx="7561262" cy="316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0000"/>
                </a:solidFill>
                <a:ea typeface="华文细黑" panose="02010600040101010101" pitchFamily="2" charset="-122"/>
                <a:sym typeface="Arial" panose="020B0604020202020204" pitchFamily="34" charset="0"/>
              </a:rPr>
              <a:t>以太网交换机有什么缺点？</a:t>
            </a:r>
            <a:endParaRPr lang="en-US" altLang="zh-CN" sz="2400" b="1" dirty="0">
              <a:solidFill>
                <a:srgbClr val="FF0000"/>
              </a:solidFill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00B050"/>
                </a:solidFill>
                <a:ea typeface="华文细黑" panose="02010600040101010101" pitchFamily="2" charset="-122"/>
                <a:sym typeface="Arial" panose="020B0604020202020204" pitchFamily="34" charset="0"/>
              </a:rPr>
              <a:t>所有接口在同一个广播域，容易引起广播风暴，降低局域网的性能。</a:t>
            </a:r>
            <a:endParaRPr lang="en-US" altLang="zh-CN" sz="2400" b="1" dirty="0">
              <a:solidFill>
                <a:srgbClr val="00B050"/>
              </a:solidFill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0000"/>
                </a:solidFill>
                <a:ea typeface="华文细黑" panose="02010600040101010101" pitchFamily="2" charset="-122"/>
                <a:sym typeface="Arial" panose="020B0604020202020204" pitchFamily="34" charset="0"/>
              </a:rPr>
              <a:t>为了解决交换机在进行局域网互联时无法限制广播的问题，可以把一个物理局域网划分成多个虚拟局域网。</a:t>
            </a:r>
            <a:endParaRPr lang="zh-CN" altLang="zh-CN" sz="2400" b="1" dirty="0"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5E9E08A-5499-4475-A1F9-3425915A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91406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ea typeface="华文细黑" panose="02010600040101010101" pitchFamily="2" charset="-122"/>
              </a:rPr>
              <a:t>VLAN</a:t>
            </a:r>
            <a:endParaRPr lang="zh-CN" altLang="en-US" sz="3200" b="1" dirty="0">
              <a:solidFill>
                <a:srgbClr val="CC0000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84917CDF-C65E-4C44-B823-C83A5E38954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0" y="0"/>
            <a:chExt cx="4368" cy="2544"/>
          </a:xfrm>
        </p:grpSpPr>
        <p:sp>
          <p:nvSpPr>
            <p:cNvPr id="6149" name="AutoShape 5">
              <a:extLst>
                <a:ext uri="{FF2B5EF4-FFF2-40B4-BE49-F238E27FC236}">
                  <a16:creationId xmlns:a16="http://schemas.microsoft.com/office/drawing/2014/main" id="{B7EB3A97-FEAF-4EFC-9E7D-BE7C3B0B3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0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6">
              <a:extLst>
                <a:ext uri="{FF2B5EF4-FFF2-40B4-BE49-F238E27FC236}">
                  <a16:creationId xmlns:a16="http://schemas.microsoft.com/office/drawing/2014/main" id="{13DED921-5E36-4A29-993F-CB57B637F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7">
              <a:extLst>
                <a:ext uri="{FF2B5EF4-FFF2-40B4-BE49-F238E27FC236}">
                  <a16:creationId xmlns:a16="http://schemas.microsoft.com/office/drawing/2014/main" id="{C124D6DF-5820-450D-AF09-8E78279F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0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15616" y="2204864"/>
            <a:ext cx="5762625" cy="340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20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ea typeface="华文细黑" pitchFamily="2" charset="-122"/>
              </a:rPr>
              <a:t>VLAN</a:t>
            </a:r>
            <a:r>
              <a:rPr lang="zh-CN" altLang="en-US" sz="2800" b="1" dirty="0">
                <a:solidFill>
                  <a:srgbClr val="C00000"/>
                </a:solidFill>
                <a:ea typeface="华文细黑" pitchFamily="2" charset="-122"/>
              </a:rPr>
              <a:t>技术简介</a:t>
            </a:r>
          </a:p>
          <a:p>
            <a:pPr marL="457200" indent="-457200" eaLnBrk="1" hangingPunct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类型</a:t>
            </a:r>
          </a:p>
          <a:p>
            <a:pPr marL="457200" indent="-457200" eaLnBrk="1" hangingPunct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技术原理</a:t>
            </a:r>
          </a:p>
          <a:p>
            <a:pPr marL="457200" indent="-457200" eaLnBrk="1" hangingPunct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的基本配置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51992" y="1448072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目录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7544" y="1155700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广播风暴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56325" y="3307606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  <a:cs typeface="Arial" charset="0"/>
              </a:rPr>
              <a:t>二层交换机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57262" y="5674568"/>
            <a:ext cx="7310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2200" dirty="0"/>
              <a:t>设备发出的广播帧在广播域中传播，占用网络带宽，降低设备性能。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5867400" y="3572718"/>
            <a:ext cx="577850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5364163" y="3572718"/>
            <a:ext cx="287337" cy="1223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295" name="Picture 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580781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580781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2124075" y="3717181"/>
            <a:ext cx="719138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132138" y="3644156"/>
            <a:ext cx="288925" cy="10810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779838" y="1556593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  <a:cs typeface="Arial" charset="0"/>
              </a:rPr>
              <a:t>二层交换机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3203575" y="2420193"/>
            <a:ext cx="1008063" cy="1008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4572000" y="2420193"/>
            <a:ext cx="1008063" cy="936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02" name="Group 14"/>
          <p:cNvGrpSpPr>
            <a:grpSpLocks noChangeAspect="1"/>
          </p:cNvGrpSpPr>
          <p:nvPr/>
        </p:nvGrpSpPr>
        <p:grpSpPr bwMode="auto">
          <a:xfrm>
            <a:off x="5313363" y="3212356"/>
            <a:ext cx="914400" cy="666750"/>
            <a:chOff x="1469" y="1344"/>
            <a:chExt cx="576" cy="420"/>
          </a:xfrm>
        </p:grpSpPr>
        <p:sp>
          <p:nvSpPr>
            <p:cNvPr id="1233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Freeform 16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Freeform 17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Freeform 18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Freeform 19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Freeform 20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260 w 424"/>
                <a:gd name="T1" fmla="*/ 110 h 245"/>
                <a:gd name="T2" fmla="*/ 260 w 424"/>
                <a:gd name="T3" fmla="*/ 151 h 245"/>
                <a:gd name="T4" fmla="*/ 189 w 424"/>
                <a:gd name="T5" fmla="*/ 151 h 245"/>
                <a:gd name="T6" fmla="*/ 189 w 424"/>
                <a:gd name="T7" fmla="*/ 139 h 245"/>
                <a:gd name="T8" fmla="*/ 222 w 424"/>
                <a:gd name="T9" fmla="*/ 139 h 245"/>
                <a:gd name="T10" fmla="*/ 185 w 424"/>
                <a:gd name="T11" fmla="*/ 117 h 245"/>
                <a:gd name="T12" fmla="*/ 75 w 424"/>
                <a:gd name="T13" fmla="*/ 117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50 h 245"/>
                <a:gd name="T20" fmla="*/ 0 w 424"/>
                <a:gd name="T21" fmla="*/ 150 h 245"/>
                <a:gd name="T22" fmla="*/ 0 w 424"/>
                <a:gd name="T23" fmla="*/ 110 h 245"/>
                <a:gd name="T24" fmla="*/ 21 w 424"/>
                <a:gd name="T25" fmla="*/ 110 h 245"/>
                <a:gd name="T26" fmla="*/ 21 w 424"/>
                <a:gd name="T27" fmla="*/ 128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9 h 245"/>
                <a:gd name="T70" fmla="*/ 239 w 424"/>
                <a:gd name="T71" fmla="*/ 110 h 245"/>
                <a:gd name="T72" fmla="*/ 260 w 424"/>
                <a:gd name="T73" fmla="*/ 110 h 245"/>
                <a:gd name="T74" fmla="*/ 260 w 424"/>
                <a:gd name="T75" fmla="*/ 110 h 245"/>
                <a:gd name="T76" fmla="*/ 260 w 424"/>
                <a:gd name="T77" fmla="*/ 110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3 h 245"/>
                <a:gd name="T92" fmla="*/ 113 w 424"/>
                <a:gd name="T93" fmla="*/ 88 h 245"/>
                <a:gd name="T94" fmla="*/ 143 w 424"/>
                <a:gd name="T95" fmla="*/ 86 h 245"/>
                <a:gd name="T96" fmla="*/ 163 w 424"/>
                <a:gd name="T97" fmla="*/ 82 h 245"/>
                <a:gd name="T98" fmla="*/ 166 w 424"/>
                <a:gd name="T99" fmla="*/ 78 h 245"/>
                <a:gd name="T100" fmla="*/ 163 w 424"/>
                <a:gd name="T101" fmla="*/ 73 h 245"/>
                <a:gd name="T102" fmla="*/ 147 w 424"/>
                <a:gd name="T103" fmla="*/ 70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80 h 245"/>
                <a:gd name="T110" fmla="*/ 178 w 424"/>
                <a:gd name="T111" fmla="*/ 89 h 245"/>
                <a:gd name="T112" fmla="*/ 131 w 424"/>
                <a:gd name="T113" fmla="*/ 96 h 245"/>
                <a:gd name="T114" fmla="*/ 128 w 424"/>
                <a:gd name="T115" fmla="*/ 96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Freeform 21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Freeform 22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260 w 424"/>
                <a:gd name="T1" fmla="*/ 109 h 245"/>
                <a:gd name="T2" fmla="*/ 260 w 424"/>
                <a:gd name="T3" fmla="*/ 150 h 245"/>
                <a:gd name="T4" fmla="*/ 189 w 424"/>
                <a:gd name="T5" fmla="*/ 150 h 245"/>
                <a:gd name="T6" fmla="*/ 189 w 424"/>
                <a:gd name="T7" fmla="*/ 138 h 245"/>
                <a:gd name="T8" fmla="*/ 222 w 424"/>
                <a:gd name="T9" fmla="*/ 138 h 245"/>
                <a:gd name="T10" fmla="*/ 185 w 424"/>
                <a:gd name="T11" fmla="*/ 116 h 245"/>
                <a:gd name="T12" fmla="*/ 75 w 424"/>
                <a:gd name="T13" fmla="*/ 116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49 h 245"/>
                <a:gd name="T20" fmla="*/ 0 w 424"/>
                <a:gd name="T21" fmla="*/ 149 h 245"/>
                <a:gd name="T22" fmla="*/ 0 w 424"/>
                <a:gd name="T23" fmla="*/ 109 h 245"/>
                <a:gd name="T24" fmla="*/ 21 w 424"/>
                <a:gd name="T25" fmla="*/ 109 h 245"/>
                <a:gd name="T26" fmla="*/ 21 w 424"/>
                <a:gd name="T27" fmla="*/ 127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8 h 245"/>
                <a:gd name="T70" fmla="*/ 239 w 424"/>
                <a:gd name="T71" fmla="*/ 109 h 245"/>
                <a:gd name="T72" fmla="*/ 260 w 424"/>
                <a:gd name="T73" fmla="*/ 109 h 245"/>
                <a:gd name="T74" fmla="*/ 260 w 424"/>
                <a:gd name="T75" fmla="*/ 109 h 245"/>
                <a:gd name="T76" fmla="*/ 260 w 424"/>
                <a:gd name="T77" fmla="*/ 109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2 h 245"/>
                <a:gd name="T92" fmla="*/ 113 w 424"/>
                <a:gd name="T93" fmla="*/ 87 h 245"/>
                <a:gd name="T94" fmla="*/ 143 w 424"/>
                <a:gd name="T95" fmla="*/ 86 h 245"/>
                <a:gd name="T96" fmla="*/ 163 w 424"/>
                <a:gd name="T97" fmla="*/ 81 h 245"/>
                <a:gd name="T98" fmla="*/ 166 w 424"/>
                <a:gd name="T99" fmla="*/ 77 h 245"/>
                <a:gd name="T100" fmla="*/ 163 w 424"/>
                <a:gd name="T101" fmla="*/ 73 h 245"/>
                <a:gd name="T102" fmla="*/ 147 w 424"/>
                <a:gd name="T103" fmla="*/ 69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79 h 245"/>
                <a:gd name="T110" fmla="*/ 178 w 424"/>
                <a:gd name="T111" fmla="*/ 88 h 245"/>
                <a:gd name="T112" fmla="*/ 131 w 424"/>
                <a:gd name="T113" fmla="*/ 95 h 245"/>
                <a:gd name="T114" fmla="*/ 128 w 424"/>
                <a:gd name="T115" fmla="*/ 95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303" name="Picture 2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509343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24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4509343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5" name="Text Box 25"/>
          <p:cNvSpPr txBox="1">
            <a:spLocks noChangeArrowheads="1"/>
          </p:cNvSpPr>
          <p:nvPr/>
        </p:nvSpPr>
        <p:spPr bwMode="auto">
          <a:xfrm>
            <a:off x="1835150" y="501258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12306" name="Text Box 26"/>
          <p:cNvSpPr txBox="1">
            <a:spLocks noChangeArrowheads="1"/>
          </p:cNvSpPr>
          <p:nvPr/>
        </p:nvSpPr>
        <p:spPr bwMode="auto">
          <a:xfrm>
            <a:off x="3060700" y="501258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12307" name="Text Box 27"/>
          <p:cNvSpPr txBox="1">
            <a:spLocks noChangeArrowheads="1"/>
          </p:cNvSpPr>
          <p:nvPr/>
        </p:nvSpPr>
        <p:spPr bwMode="auto">
          <a:xfrm>
            <a:off x="5076825" y="508401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12308" name="Text Box 28"/>
          <p:cNvSpPr txBox="1">
            <a:spLocks noChangeArrowheads="1"/>
          </p:cNvSpPr>
          <p:nvPr/>
        </p:nvSpPr>
        <p:spPr bwMode="auto">
          <a:xfrm>
            <a:off x="6300788" y="508401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grpSp>
        <p:nvGrpSpPr>
          <p:cNvPr id="12309" name="Group 29"/>
          <p:cNvGrpSpPr>
            <a:grpSpLocks noChangeAspect="1"/>
          </p:cNvGrpSpPr>
          <p:nvPr/>
        </p:nvGrpSpPr>
        <p:grpSpPr bwMode="auto">
          <a:xfrm>
            <a:off x="2555875" y="3212356"/>
            <a:ext cx="914400" cy="666750"/>
            <a:chOff x="1469" y="1344"/>
            <a:chExt cx="576" cy="420"/>
          </a:xfrm>
        </p:grpSpPr>
        <p:sp>
          <p:nvSpPr>
            <p:cNvPr id="12327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31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Freeform 32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Freeform 33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Freeform 34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Freeform 35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260 w 424"/>
                <a:gd name="T1" fmla="*/ 110 h 245"/>
                <a:gd name="T2" fmla="*/ 260 w 424"/>
                <a:gd name="T3" fmla="*/ 151 h 245"/>
                <a:gd name="T4" fmla="*/ 189 w 424"/>
                <a:gd name="T5" fmla="*/ 151 h 245"/>
                <a:gd name="T6" fmla="*/ 189 w 424"/>
                <a:gd name="T7" fmla="*/ 139 h 245"/>
                <a:gd name="T8" fmla="*/ 222 w 424"/>
                <a:gd name="T9" fmla="*/ 139 h 245"/>
                <a:gd name="T10" fmla="*/ 185 w 424"/>
                <a:gd name="T11" fmla="*/ 117 h 245"/>
                <a:gd name="T12" fmla="*/ 75 w 424"/>
                <a:gd name="T13" fmla="*/ 117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50 h 245"/>
                <a:gd name="T20" fmla="*/ 0 w 424"/>
                <a:gd name="T21" fmla="*/ 150 h 245"/>
                <a:gd name="T22" fmla="*/ 0 w 424"/>
                <a:gd name="T23" fmla="*/ 110 h 245"/>
                <a:gd name="T24" fmla="*/ 21 w 424"/>
                <a:gd name="T25" fmla="*/ 110 h 245"/>
                <a:gd name="T26" fmla="*/ 21 w 424"/>
                <a:gd name="T27" fmla="*/ 128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9 h 245"/>
                <a:gd name="T70" fmla="*/ 239 w 424"/>
                <a:gd name="T71" fmla="*/ 110 h 245"/>
                <a:gd name="T72" fmla="*/ 260 w 424"/>
                <a:gd name="T73" fmla="*/ 110 h 245"/>
                <a:gd name="T74" fmla="*/ 260 w 424"/>
                <a:gd name="T75" fmla="*/ 110 h 245"/>
                <a:gd name="T76" fmla="*/ 260 w 424"/>
                <a:gd name="T77" fmla="*/ 110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3 h 245"/>
                <a:gd name="T92" fmla="*/ 113 w 424"/>
                <a:gd name="T93" fmla="*/ 88 h 245"/>
                <a:gd name="T94" fmla="*/ 143 w 424"/>
                <a:gd name="T95" fmla="*/ 86 h 245"/>
                <a:gd name="T96" fmla="*/ 163 w 424"/>
                <a:gd name="T97" fmla="*/ 82 h 245"/>
                <a:gd name="T98" fmla="*/ 166 w 424"/>
                <a:gd name="T99" fmla="*/ 78 h 245"/>
                <a:gd name="T100" fmla="*/ 163 w 424"/>
                <a:gd name="T101" fmla="*/ 73 h 245"/>
                <a:gd name="T102" fmla="*/ 147 w 424"/>
                <a:gd name="T103" fmla="*/ 70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80 h 245"/>
                <a:gd name="T110" fmla="*/ 178 w 424"/>
                <a:gd name="T111" fmla="*/ 89 h 245"/>
                <a:gd name="T112" fmla="*/ 131 w 424"/>
                <a:gd name="T113" fmla="*/ 96 h 245"/>
                <a:gd name="T114" fmla="*/ 128 w 424"/>
                <a:gd name="T115" fmla="*/ 96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Freeform 36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Freeform 37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260 w 424"/>
                <a:gd name="T1" fmla="*/ 109 h 245"/>
                <a:gd name="T2" fmla="*/ 260 w 424"/>
                <a:gd name="T3" fmla="*/ 150 h 245"/>
                <a:gd name="T4" fmla="*/ 189 w 424"/>
                <a:gd name="T5" fmla="*/ 150 h 245"/>
                <a:gd name="T6" fmla="*/ 189 w 424"/>
                <a:gd name="T7" fmla="*/ 138 h 245"/>
                <a:gd name="T8" fmla="*/ 222 w 424"/>
                <a:gd name="T9" fmla="*/ 138 h 245"/>
                <a:gd name="T10" fmla="*/ 185 w 424"/>
                <a:gd name="T11" fmla="*/ 116 h 245"/>
                <a:gd name="T12" fmla="*/ 75 w 424"/>
                <a:gd name="T13" fmla="*/ 116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49 h 245"/>
                <a:gd name="T20" fmla="*/ 0 w 424"/>
                <a:gd name="T21" fmla="*/ 149 h 245"/>
                <a:gd name="T22" fmla="*/ 0 w 424"/>
                <a:gd name="T23" fmla="*/ 109 h 245"/>
                <a:gd name="T24" fmla="*/ 21 w 424"/>
                <a:gd name="T25" fmla="*/ 109 h 245"/>
                <a:gd name="T26" fmla="*/ 21 w 424"/>
                <a:gd name="T27" fmla="*/ 127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8 h 245"/>
                <a:gd name="T70" fmla="*/ 239 w 424"/>
                <a:gd name="T71" fmla="*/ 109 h 245"/>
                <a:gd name="T72" fmla="*/ 260 w 424"/>
                <a:gd name="T73" fmla="*/ 109 h 245"/>
                <a:gd name="T74" fmla="*/ 260 w 424"/>
                <a:gd name="T75" fmla="*/ 109 h 245"/>
                <a:gd name="T76" fmla="*/ 260 w 424"/>
                <a:gd name="T77" fmla="*/ 109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2 h 245"/>
                <a:gd name="T92" fmla="*/ 113 w 424"/>
                <a:gd name="T93" fmla="*/ 87 h 245"/>
                <a:gd name="T94" fmla="*/ 143 w 424"/>
                <a:gd name="T95" fmla="*/ 86 h 245"/>
                <a:gd name="T96" fmla="*/ 163 w 424"/>
                <a:gd name="T97" fmla="*/ 81 h 245"/>
                <a:gd name="T98" fmla="*/ 166 w 424"/>
                <a:gd name="T99" fmla="*/ 77 h 245"/>
                <a:gd name="T100" fmla="*/ 163 w 424"/>
                <a:gd name="T101" fmla="*/ 73 h 245"/>
                <a:gd name="T102" fmla="*/ 147 w 424"/>
                <a:gd name="T103" fmla="*/ 69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79 h 245"/>
                <a:gd name="T110" fmla="*/ 178 w 424"/>
                <a:gd name="T111" fmla="*/ 88 h 245"/>
                <a:gd name="T112" fmla="*/ 131 w 424"/>
                <a:gd name="T113" fmla="*/ 95 h 245"/>
                <a:gd name="T114" fmla="*/ 128 w 424"/>
                <a:gd name="T115" fmla="*/ 95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0" name="Group 38"/>
          <p:cNvGrpSpPr>
            <a:grpSpLocks noChangeAspect="1"/>
          </p:cNvGrpSpPr>
          <p:nvPr/>
        </p:nvGrpSpPr>
        <p:grpSpPr bwMode="auto">
          <a:xfrm>
            <a:off x="3924300" y="1916956"/>
            <a:ext cx="914400" cy="666750"/>
            <a:chOff x="1469" y="1344"/>
            <a:chExt cx="576" cy="420"/>
          </a:xfrm>
        </p:grpSpPr>
        <p:sp>
          <p:nvSpPr>
            <p:cNvPr id="12319" name="AutoShape 39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Freeform 40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Freeform 41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Freeform 42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Freeform 43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Freeform 44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260 w 424"/>
                <a:gd name="T1" fmla="*/ 110 h 245"/>
                <a:gd name="T2" fmla="*/ 260 w 424"/>
                <a:gd name="T3" fmla="*/ 151 h 245"/>
                <a:gd name="T4" fmla="*/ 189 w 424"/>
                <a:gd name="T5" fmla="*/ 151 h 245"/>
                <a:gd name="T6" fmla="*/ 189 w 424"/>
                <a:gd name="T7" fmla="*/ 139 h 245"/>
                <a:gd name="T8" fmla="*/ 222 w 424"/>
                <a:gd name="T9" fmla="*/ 139 h 245"/>
                <a:gd name="T10" fmla="*/ 185 w 424"/>
                <a:gd name="T11" fmla="*/ 117 h 245"/>
                <a:gd name="T12" fmla="*/ 75 w 424"/>
                <a:gd name="T13" fmla="*/ 117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50 h 245"/>
                <a:gd name="T20" fmla="*/ 0 w 424"/>
                <a:gd name="T21" fmla="*/ 150 h 245"/>
                <a:gd name="T22" fmla="*/ 0 w 424"/>
                <a:gd name="T23" fmla="*/ 110 h 245"/>
                <a:gd name="T24" fmla="*/ 21 w 424"/>
                <a:gd name="T25" fmla="*/ 110 h 245"/>
                <a:gd name="T26" fmla="*/ 21 w 424"/>
                <a:gd name="T27" fmla="*/ 128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9 h 245"/>
                <a:gd name="T70" fmla="*/ 239 w 424"/>
                <a:gd name="T71" fmla="*/ 110 h 245"/>
                <a:gd name="T72" fmla="*/ 260 w 424"/>
                <a:gd name="T73" fmla="*/ 110 h 245"/>
                <a:gd name="T74" fmla="*/ 260 w 424"/>
                <a:gd name="T75" fmla="*/ 110 h 245"/>
                <a:gd name="T76" fmla="*/ 260 w 424"/>
                <a:gd name="T77" fmla="*/ 110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3 h 245"/>
                <a:gd name="T92" fmla="*/ 113 w 424"/>
                <a:gd name="T93" fmla="*/ 88 h 245"/>
                <a:gd name="T94" fmla="*/ 143 w 424"/>
                <a:gd name="T95" fmla="*/ 86 h 245"/>
                <a:gd name="T96" fmla="*/ 163 w 424"/>
                <a:gd name="T97" fmla="*/ 82 h 245"/>
                <a:gd name="T98" fmla="*/ 166 w 424"/>
                <a:gd name="T99" fmla="*/ 78 h 245"/>
                <a:gd name="T100" fmla="*/ 163 w 424"/>
                <a:gd name="T101" fmla="*/ 73 h 245"/>
                <a:gd name="T102" fmla="*/ 147 w 424"/>
                <a:gd name="T103" fmla="*/ 70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80 h 245"/>
                <a:gd name="T110" fmla="*/ 178 w 424"/>
                <a:gd name="T111" fmla="*/ 89 h 245"/>
                <a:gd name="T112" fmla="*/ 131 w 424"/>
                <a:gd name="T113" fmla="*/ 96 h 245"/>
                <a:gd name="T114" fmla="*/ 128 w 424"/>
                <a:gd name="T115" fmla="*/ 96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Freeform 45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Freeform 46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260 w 424"/>
                <a:gd name="T1" fmla="*/ 109 h 245"/>
                <a:gd name="T2" fmla="*/ 260 w 424"/>
                <a:gd name="T3" fmla="*/ 150 h 245"/>
                <a:gd name="T4" fmla="*/ 189 w 424"/>
                <a:gd name="T5" fmla="*/ 150 h 245"/>
                <a:gd name="T6" fmla="*/ 189 w 424"/>
                <a:gd name="T7" fmla="*/ 138 h 245"/>
                <a:gd name="T8" fmla="*/ 222 w 424"/>
                <a:gd name="T9" fmla="*/ 138 h 245"/>
                <a:gd name="T10" fmla="*/ 185 w 424"/>
                <a:gd name="T11" fmla="*/ 116 h 245"/>
                <a:gd name="T12" fmla="*/ 75 w 424"/>
                <a:gd name="T13" fmla="*/ 116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49 h 245"/>
                <a:gd name="T20" fmla="*/ 0 w 424"/>
                <a:gd name="T21" fmla="*/ 149 h 245"/>
                <a:gd name="T22" fmla="*/ 0 w 424"/>
                <a:gd name="T23" fmla="*/ 109 h 245"/>
                <a:gd name="T24" fmla="*/ 21 w 424"/>
                <a:gd name="T25" fmla="*/ 109 h 245"/>
                <a:gd name="T26" fmla="*/ 21 w 424"/>
                <a:gd name="T27" fmla="*/ 127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8 h 245"/>
                <a:gd name="T70" fmla="*/ 239 w 424"/>
                <a:gd name="T71" fmla="*/ 109 h 245"/>
                <a:gd name="T72" fmla="*/ 260 w 424"/>
                <a:gd name="T73" fmla="*/ 109 h 245"/>
                <a:gd name="T74" fmla="*/ 260 w 424"/>
                <a:gd name="T75" fmla="*/ 109 h 245"/>
                <a:gd name="T76" fmla="*/ 260 w 424"/>
                <a:gd name="T77" fmla="*/ 109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2 h 245"/>
                <a:gd name="T92" fmla="*/ 113 w 424"/>
                <a:gd name="T93" fmla="*/ 87 h 245"/>
                <a:gd name="T94" fmla="*/ 143 w 424"/>
                <a:gd name="T95" fmla="*/ 86 h 245"/>
                <a:gd name="T96" fmla="*/ 163 w 424"/>
                <a:gd name="T97" fmla="*/ 81 h 245"/>
                <a:gd name="T98" fmla="*/ 166 w 424"/>
                <a:gd name="T99" fmla="*/ 77 h 245"/>
                <a:gd name="T100" fmla="*/ 163 w 424"/>
                <a:gd name="T101" fmla="*/ 73 h 245"/>
                <a:gd name="T102" fmla="*/ 147 w 424"/>
                <a:gd name="T103" fmla="*/ 69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79 h 245"/>
                <a:gd name="T110" fmla="*/ 178 w 424"/>
                <a:gd name="T111" fmla="*/ 88 h 245"/>
                <a:gd name="T112" fmla="*/ 131 w 424"/>
                <a:gd name="T113" fmla="*/ 95 h 245"/>
                <a:gd name="T114" fmla="*/ 128 w 424"/>
                <a:gd name="T115" fmla="*/ 95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11" name="Text Box 47"/>
          <p:cNvSpPr txBox="1">
            <a:spLocks noChangeArrowheads="1"/>
          </p:cNvSpPr>
          <p:nvPr/>
        </p:nvSpPr>
        <p:spPr bwMode="auto">
          <a:xfrm>
            <a:off x="1476375" y="3933081"/>
            <a:ext cx="108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广播帧</a:t>
            </a:r>
          </a:p>
        </p:txBody>
      </p:sp>
      <p:sp>
        <p:nvSpPr>
          <p:cNvPr id="12312" name="Line 48"/>
          <p:cNvSpPr>
            <a:spLocks noChangeShapeType="1"/>
          </p:cNvSpPr>
          <p:nvPr/>
        </p:nvSpPr>
        <p:spPr bwMode="auto">
          <a:xfrm flipV="1">
            <a:off x="2268538" y="3860056"/>
            <a:ext cx="287337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3" name="Line 49"/>
          <p:cNvSpPr>
            <a:spLocks noChangeShapeType="1"/>
          </p:cNvSpPr>
          <p:nvPr/>
        </p:nvSpPr>
        <p:spPr bwMode="auto">
          <a:xfrm>
            <a:off x="3348038" y="3860056"/>
            <a:ext cx="144462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Line 50"/>
          <p:cNvSpPr>
            <a:spLocks noChangeShapeType="1"/>
          </p:cNvSpPr>
          <p:nvPr/>
        </p:nvSpPr>
        <p:spPr bwMode="auto">
          <a:xfrm flipV="1">
            <a:off x="3276600" y="2564656"/>
            <a:ext cx="574675" cy="5762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51"/>
          <p:cNvSpPr>
            <a:spLocks noChangeShapeType="1"/>
          </p:cNvSpPr>
          <p:nvPr/>
        </p:nvSpPr>
        <p:spPr bwMode="auto">
          <a:xfrm>
            <a:off x="4932363" y="2564656"/>
            <a:ext cx="503237" cy="5032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52"/>
          <p:cNvSpPr>
            <a:spLocks noChangeShapeType="1"/>
          </p:cNvSpPr>
          <p:nvPr/>
        </p:nvSpPr>
        <p:spPr bwMode="auto">
          <a:xfrm flipH="1">
            <a:off x="5292725" y="3933081"/>
            <a:ext cx="142875" cy="5762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Line 53"/>
          <p:cNvSpPr>
            <a:spLocks noChangeShapeType="1"/>
          </p:cNvSpPr>
          <p:nvPr/>
        </p:nvSpPr>
        <p:spPr bwMode="auto">
          <a:xfrm>
            <a:off x="6229350" y="3933081"/>
            <a:ext cx="287338" cy="5032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8" name="Text Box 54"/>
          <p:cNvSpPr txBox="1">
            <a:spLocks noChangeArrowheads="1"/>
          </p:cNvSpPr>
          <p:nvPr/>
        </p:nvSpPr>
        <p:spPr bwMode="auto">
          <a:xfrm>
            <a:off x="1331913" y="335681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  <a:cs typeface="Arial" charset="0"/>
              </a:rPr>
              <a:t>二层交换机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2069" y="1107773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/>
              <a:t>用路由器来隔离广播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140223" y="3645619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  <a:cs typeface="Arial" charset="0"/>
              </a:rPr>
              <a:t>二层交换机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56218" y="5951093"/>
            <a:ext cx="7310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2200" dirty="0"/>
              <a:t>路由器能够隔离广播，减小广播域范围。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5851298" y="3861519"/>
            <a:ext cx="577850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5348061" y="3861519"/>
            <a:ext cx="287337" cy="1223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43" name="Picture 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661" y="4869582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723" y="4869582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Line 9"/>
          <p:cNvSpPr>
            <a:spLocks noChangeShapeType="1"/>
          </p:cNvSpPr>
          <p:nvPr/>
        </p:nvSpPr>
        <p:spPr bwMode="auto">
          <a:xfrm flipH="1">
            <a:off x="2107973" y="4005982"/>
            <a:ext cx="719138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3116036" y="3932957"/>
            <a:ext cx="288925" cy="10810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763736" y="1916832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  <a:cs typeface="Arial" charset="0"/>
              </a:rPr>
              <a:t>路由器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3187473" y="2708994"/>
            <a:ext cx="1008063" cy="1008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555898" y="2708994"/>
            <a:ext cx="1008063" cy="936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50" name="Group 14"/>
          <p:cNvGrpSpPr>
            <a:grpSpLocks noChangeAspect="1"/>
          </p:cNvGrpSpPr>
          <p:nvPr/>
        </p:nvGrpSpPr>
        <p:grpSpPr bwMode="auto">
          <a:xfrm>
            <a:off x="5297261" y="3501157"/>
            <a:ext cx="914400" cy="666750"/>
            <a:chOff x="1469" y="1344"/>
            <a:chExt cx="576" cy="420"/>
          </a:xfrm>
        </p:grpSpPr>
        <p:sp>
          <p:nvSpPr>
            <p:cNvPr id="1439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16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Freeform 17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Freeform 18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Freeform 19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Freeform 20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260 w 424"/>
                <a:gd name="T1" fmla="*/ 110 h 245"/>
                <a:gd name="T2" fmla="*/ 260 w 424"/>
                <a:gd name="T3" fmla="*/ 151 h 245"/>
                <a:gd name="T4" fmla="*/ 189 w 424"/>
                <a:gd name="T5" fmla="*/ 151 h 245"/>
                <a:gd name="T6" fmla="*/ 189 w 424"/>
                <a:gd name="T7" fmla="*/ 139 h 245"/>
                <a:gd name="T8" fmla="*/ 222 w 424"/>
                <a:gd name="T9" fmla="*/ 139 h 245"/>
                <a:gd name="T10" fmla="*/ 185 w 424"/>
                <a:gd name="T11" fmla="*/ 117 h 245"/>
                <a:gd name="T12" fmla="*/ 75 w 424"/>
                <a:gd name="T13" fmla="*/ 117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50 h 245"/>
                <a:gd name="T20" fmla="*/ 0 w 424"/>
                <a:gd name="T21" fmla="*/ 150 h 245"/>
                <a:gd name="T22" fmla="*/ 0 w 424"/>
                <a:gd name="T23" fmla="*/ 110 h 245"/>
                <a:gd name="T24" fmla="*/ 21 w 424"/>
                <a:gd name="T25" fmla="*/ 110 h 245"/>
                <a:gd name="T26" fmla="*/ 21 w 424"/>
                <a:gd name="T27" fmla="*/ 128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9 h 245"/>
                <a:gd name="T70" fmla="*/ 239 w 424"/>
                <a:gd name="T71" fmla="*/ 110 h 245"/>
                <a:gd name="T72" fmla="*/ 260 w 424"/>
                <a:gd name="T73" fmla="*/ 110 h 245"/>
                <a:gd name="T74" fmla="*/ 260 w 424"/>
                <a:gd name="T75" fmla="*/ 110 h 245"/>
                <a:gd name="T76" fmla="*/ 260 w 424"/>
                <a:gd name="T77" fmla="*/ 110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3 h 245"/>
                <a:gd name="T92" fmla="*/ 113 w 424"/>
                <a:gd name="T93" fmla="*/ 88 h 245"/>
                <a:gd name="T94" fmla="*/ 143 w 424"/>
                <a:gd name="T95" fmla="*/ 86 h 245"/>
                <a:gd name="T96" fmla="*/ 163 w 424"/>
                <a:gd name="T97" fmla="*/ 82 h 245"/>
                <a:gd name="T98" fmla="*/ 166 w 424"/>
                <a:gd name="T99" fmla="*/ 78 h 245"/>
                <a:gd name="T100" fmla="*/ 163 w 424"/>
                <a:gd name="T101" fmla="*/ 73 h 245"/>
                <a:gd name="T102" fmla="*/ 147 w 424"/>
                <a:gd name="T103" fmla="*/ 70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80 h 245"/>
                <a:gd name="T110" fmla="*/ 178 w 424"/>
                <a:gd name="T111" fmla="*/ 89 h 245"/>
                <a:gd name="T112" fmla="*/ 131 w 424"/>
                <a:gd name="T113" fmla="*/ 96 h 245"/>
                <a:gd name="T114" fmla="*/ 128 w 424"/>
                <a:gd name="T115" fmla="*/ 96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Freeform 21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Freeform 22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260 w 424"/>
                <a:gd name="T1" fmla="*/ 109 h 245"/>
                <a:gd name="T2" fmla="*/ 260 w 424"/>
                <a:gd name="T3" fmla="*/ 150 h 245"/>
                <a:gd name="T4" fmla="*/ 189 w 424"/>
                <a:gd name="T5" fmla="*/ 150 h 245"/>
                <a:gd name="T6" fmla="*/ 189 w 424"/>
                <a:gd name="T7" fmla="*/ 138 h 245"/>
                <a:gd name="T8" fmla="*/ 222 w 424"/>
                <a:gd name="T9" fmla="*/ 138 h 245"/>
                <a:gd name="T10" fmla="*/ 185 w 424"/>
                <a:gd name="T11" fmla="*/ 116 h 245"/>
                <a:gd name="T12" fmla="*/ 75 w 424"/>
                <a:gd name="T13" fmla="*/ 116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49 h 245"/>
                <a:gd name="T20" fmla="*/ 0 w 424"/>
                <a:gd name="T21" fmla="*/ 149 h 245"/>
                <a:gd name="T22" fmla="*/ 0 w 424"/>
                <a:gd name="T23" fmla="*/ 109 h 245"/>
                <a:gd name="T24" fmla="*/ 21 w 424"/>
                <a:gd name="T25" fmla="*/ 109 h 245"/>
                <a:gd name="T26" fmla="*/ 21 w 424"/>
                <a:gd name="T27" fmla="*/ 127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8 h 245"/>
                <a:gd name="T70" fmla="*/ 239 w 424"/>
                <a:gd name="T71" fmla="*/ 109 h 245"/>
                <a:gd name="T72" fmla="*/ 260 w 424"/>
                <a:gd name="T73" fmla="*/ 109 h 245"/>
                <a:gd name="T74" fmla="*/ 260 w 424"/>
                <a:gd name="T75" fmla="*/ 109 h 245"/>
                <a:gd name="T76" fmla="*/ 260 w 424"/>
                <a:gd name="T77" fmla="*/ 109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2 h 245"/>
                <a:gd name="T92" fmla="*/ 113 w 424"/>
                <a:gd name="T93" fmla="*/ 87 h 245"/>
                <a:gd name="T94" fmla="*/ 143 w 424"/>
                <a:gd name="T95" fmla="*/ 86 h 245"/>
                <a:gd name="T96" fmla="*/ 163 w 424"/>
                <a:gd name="T97" fmla="*/ 81 h 245"/>
                <a:gd name="T98" fmla="*/ 166 w 424"/>
                <a:gd name="T99" fmla="*/ 77 h 245"/>
                <a:gd name="T100" fmla="*/ 163 w 424"/>
                <a:gd name="T101" fmla="*/ 73 h 245"/>
                <a:gd name="T102" fmla="*/ 147 w 424"/>
                <a:gd name="T103" fmla="*/ 69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79 h 245"/>
                <a:gd name="T110" fmla="*/ 178 w 424"/>
                <a:gd name="T111" fmla="*/ 88 h 245"/>
                <a:gd name="T112" fmla="*/ 131 w 424"/>
                <a:gd name="T113" fmla="*/ 95 h 245"/>
                <a:gd name="T114" fmla="*/ 128 w 424"/>
                <a:gd name="T115" fmla="*/ 95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4351" name="Picture 2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73" y="4798144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24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98" y="4798144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3" name="Text Box 25"/>
          <p:cNvSpPr txBox="1">
            <a:spLocks noChangeArrowheads="1"/>
          </p:cNvSpPr>
          <p:nvPr/>
        </p:nvSpPr>
        <p:spPr bwMode="auto">
          <a:xfrm>
            <a:off x="1819048" y="530138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14354" name="Text Box 26"/>
          <p:cNvSpPr txBox="1">
            <a:spLocks noChangeArrowheads="1"/>
          </p:cNvSpPr>
          <p:nvPr/>
        </p:nvSpPr>
        <p:spPr bwMode="auto">
          <a:xfrm>
            <a:off x="3044598" y="530138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14355" name="Text Box 27"/>
          <p:cNvSpPr txBox="1">
            <a:spLocks noChangeArrowheads="1"/>
          </p:cNvSpPr>
          <p:nvPr/>
        </p:nvSpPr>
        <p:spPr bwMode="auto">
          <a:xfrm>
            <a:off x="5060723" y="5372819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14356" name="Text Box 28"/>
          <p:cNvSpPr txBox="1">
            <a:spLocks noChangeArrowheads="1"/>
          </p:cNvSpPr>
          <p:nvPr/>
        </p:nvSpPr>
        <p:spPr bwMode="auto">
          <a:xfrm>
            <a:off x="6284686" y="5372819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grpSp>
        <p:nvGrpSpPr>
          <p:cNvPr id="14357" name="Group 29"/>
          <p:cNvGrpSpPr>
            <a:grpSpLocks noChangeAspect="1"/>
          </p:cNvGrpSpPr>
          <p:nvPr/>
        </p:nvGrpSpPr>
        <p:grpSpPr bwMode="auto">
          <a:xfrm>
            <a:off x="2539773" y="3501157"/>
            <a:ext cx="914400" cy="666750"/>
            <a:chOff x="1469" y="1344"/>
            <a:chExt cx="576" cy="420"/>
          </a:xfrm>
        </p:grpSpPr>
        <p:sp>
          <p:nvSpPr>
            <p:cNvPr id="14382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Freeform 31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Freeform 32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33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Freeform 34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Freeform 35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260 w 424"/>
                <a:gd name="T1" fmla="*/ 110 h 245"/>
                <a:gd name="T2" fmla="*/ 260 w 424"/>
                <a:gd name="T3" fmla="*/ 151 h 245"/>
                <a:gd name="T4" fmla="*/ 189 w 424"/>
                <a:gd name="T5" fmla="*/ 151 h 245"/>
                <a:gd name="T6" fmla="*/ 189 w 424"/>
                <a:gd name="T7" fmla="*/ 139 h 245"/>
                <a:gd name="T8" fmla="*/ 222 w 424"/>
                <a:gd name="T9" fmla="*/ 139 h 245"/>
                <a:gd name="T10" fmla="*/ 185 w 424"/>
                <a:gd name="T11" fmla="*/ 117 h 245"/>
                <a:gd name="T12" fmla="*/ 75 w 424"/>
                <a:gd name="T13" fmla="*/ 117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50 h 245"/>
                <a:gd name="T20" fmla="*/ 0 w 424"/>
                <a:gd name="T21" fmla="*/ 150 h 245"/>
                <a:gd name="T22" fmla="*/ 0 w 424"/>
                <a:gd name="T23" fmla="*/ 110 h 245"/>
                <a:gd name="T24" fmla="*/ 21 w 424"/>
                <a:gd name="T25" fmla="*/ 110 h 245"/>
                <a:gd name="T26" fmla="*/ 21 w 424"/>
                <a:gd name="T27" fmla="*/ 128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9 h 245"/>
                <a:gd name="T70" fmla="*/ 239 w 424"/>
                <a:gd name="T71" fmla="*/ 110 h 245"/>
                <a:gd name="T72" fmla="*/ 260 w 424"/>
                <a:gd name="T73" fmla="*/ 110 h 245"/>
                <a:gd name="T74" fmla="*/ 260 w 424"/>
                <a:gd name="T75" fmla="*/ 110 h 245"/>
                <a:gd name="T76" fmla="*/ 260 w 424"/>
                <a:gd name="T77" fmla="*/ 110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3 h 245"/>
                <a:gd name="T92" fmla="*/ 113 w 424"/>
                <a:gd name="T93" fmla="*/ 88 h 245"/>
                <a:gd name="T94" fmla="*/ 143 w 424"/>
                <a:gd name="T95" fmla="*/ 86 h 245"/>
                <a:gd name="T96" fmla="*/ 163 w 424"/>
                <a:gd name="T97" fmla="*/ 82 h 245"/>
                <a:gd name="T98" fmla="*/ 166 w 424"/>
                <a:gd name="T99" fmla="*/ 78 h 245"/>
                <a:gd name="T100" fmla="*/ 163 w 424"/>
                <a:gd name="T101" fmla="*/ 73 h 245"/>
                <a:gd name="T102" fmla="*/ 147 w 424"/>
                <a:gd name="T103" fmla="*/ 70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80 h 245"/>
                <a:gd name="T110" fmla="*/ 178 w 424"/>
                <a:gd name="T111" fmla="*/ 89 h 245"/>
                <a:gd name="T112" fmla="*/ 131 w 424"/>
                <a:gd name="T113" fmla="*/ 96 h 245"/>
                <a:gd name="T114" fmla="*/ 128 w 424"/>
                <a:gd name="T115" fmla="*/ 96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Freeform 36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Freeform 37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260 w 424"/>
                <a:gd name="T1" fmla="*/ 109 h 245"/>
                <a:gd name="T2" fmla="*/ 260 w 424"/>
                <a:gd name="T3" fmla="*/ 150 h 245"/>
                <a:gd name="T4" fmla="*/ 189 w 424"/>
                <a:gd name="T5" fmla="*/ 150 h 245"/>
                <a:gd name="T6" fmla="*/ 189 w 424"/>
                <a:gd name="T7" fmla="*/ 138 h 245"/>
                <a:gd name="T8" fmla="*/ 222 w 424"/>
                <a:gd name="T9" fmla="*/ 138 h 245"/>
                <a:gd name="T10" fmla="*/ 185 w 424"/>
                <a:gd name="T11" fmla="*/ 116 h 245"/>
                <a:gd name="T12" fmla="*/ 75 w 424"/>
                <a:gd name="T13" fmla="*/ 116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49 h 245"/>
                <a:gd name="T20" fmla="*/ 0 w 424"/>
                <a:gd name="T21" fmla="*/ 149 h 245"/>
                <a:gd name="T22" fmla="*/ 0 w 424"/>
                <a:gd name="T23" fmla="*/ 109 h 245"/>
                <a:gd name="T24" fmla="*/ 21 w 424"/>
                <a:gd name="T25" fmla="*/ 109 h 245"/>
                <a:gd name="T26" fmla="*/ 21 w 424"/>
                <a:gd name="T27" fmla="*/ 127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8 h 245"/>
                <a:gd name="T70" fmla="*/ 239 w 424"/>
                <a:gd name="T71" fmla="*/ 109 h 245"/>
                <a:gd name="T72" fmla="*/ 260 w 424"/>
                <a:gd name="T73" fmla="*/ 109 h 245"/>
                <a:gd name="T74" fmla="*/ 260 w 424"/>
                <a:gd name="T75" fmla="*/ 109 h 245"/>
                <a:gd name="T76" fmla="*/ 260 w 424"/>
                <a:gd name="T77" fmla="*/ 109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2 h 245"/>
                <a:gd name="T92" fmla="*/ 113 w 424"/>
                <a:gd name="T93" fmla="*/ 87 h 245"/>
                <a:gd name="T94" fmla="*/ 143 w 424"/>
                <a:gd name="T95" fmla="*/ 86 h 245"/>
                <a:gd name="T96" fmla="*/ 163 w 424"/>
                <a:gd name="T97" fmla="*/ 81 h 245"/>
                <a:gd name="T98" fmla="*/ 166 w 424"/>
                <a:gd name="T99" fmla="*/ 77 h 245"/>
                <a:gd name="T100" fmla="*/ 163 w 424"/>
                <a:gd name="T101" fmla="*/ 73 h 245"/>
                <a:gd name="T102" fmla="*/ 147 w 424"/>
                <a:gd name="T103" fmla="*/ 69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79 h 245"/>
                <a:gd name="T110" fmla="*/ 178 w 424"/>
                <a:gd name="T111" fmla="*/ 88 h 245"/>
                <a:gd name="T112" fmla="*/ 131 w 424"/>
                <a:gd name="T113" fmla="*/ 95 h 245"/>
                <a:gd name="T114" fmla="*/ 128 w 424"/>
                <a:gd name="T115" fmla="*/ 95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8" name="Text Box 38"/>
          <p:cNvSpPr txBox="1">
            <a:spLocks noChangeArrowheads="1"/>
          </p:cNvSpPr>
          <p:nvPr/>
        </p:nvSpPr>
        <p:spPr bwMode="auto">
          <a:xfrm>
            <a:off x="1460273" y="4221882"/>
            <a:ext cx="108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广播帧</a:t>
            </a:r>
          </a:p>
        </p:txBody>
      </p:sp>
      <p:sp>
        <p:nvSpPr>
          <p:cNvPr id="14359" name="Line 39"/>
          <p:cNvSpPr>
            <a:spLocks noChangeShapeType="1"/>
          </p:cNvSpPr>
          <p:nvPr/>
        </p:nvSpPr>
        <p:spPr bwMode="auto">
          <a:xfrm flipV="1">
            <a:off x="2252436" y="4148857"/>
            <a:ext cx="287337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Line 40"/>
          <p:cNvSpPr>
            <a:spLocks noChangeShapeType="1"/>
          </p:cNvSpPr>
          <p:nvPr/>
        </p:nvSpPr>
        <p:spPr bwMode="auto">
          <a:xfrm>
            <a:off x="3331936" y="4148857"/>
            <a:ext cx="144462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1" name="Line 41"/>
          <p:cNvSpPr>
            <a:spLocks noChangeShapeType="1"/>
          </p:cNvSpPr>
          <p:nvPr/>
        </p:nvSpPr>
        <p:spPr bwMode="auto">
          <a:xfrm flipV="1">
            <a:off x="3260498" y="2853457"/>
            <a:ext cx="574675" cy="5762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2" name="Text Box 42"/>
          <p:cNvSpPr txBox="1">
            <a:spLocks noChangeArrowheads="1"/>
          </p:cNvSpPr>
          <p:nvPr/>
        </p:nvSpPr>
        <p:spPr bwMode="auto">
          <a:xfrm>
            <a:off x="1315811" y="3645619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  <a:cs typeface="Arial" charset="0"/>
              </a:rPr>
              <a:t>二层交换机</a:t>
            </a:r>
          </a:p>
        </p:txBody>
      </p:sp>
      <p:grpSp>
        <p:nvGrpSpPr>
          <p:cNvPr id="14363" name="Group 43"/>
          <p:cNvGrpSpPr>
            <a:grpSpLocks noChangeAspect="1"/>
          </p:cNvGrpSpPr>
          <p:nvPr/>
        </p:nvGrpSpPr>
        <p:grpSpPr bwMode="auto">
          <a:xfrm>
            <a:off x="3979636" y="2277194"/>
            <a:ext cx="792162" cy="552450"/>
            <a:chOff x="3541" y="1317"/>
            <a:chExt cx="747" cy="546"/>
          </a:xfrm>
        </p:grpSpPr>
        <p:sp>
          <p:nvSpPr>
            <p:cNvPr id="14365" name="AutoShape 4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Freeform 4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581 w 416"/>
                <a:gd name="T1" fmla="*/ 137 h 207"/>
                <a:gd name="T2" fmla="*/ 101 w 416"/>
                <a:gd name="T3" fmla="*/ 137 h 207"/>
                <a:gd name="T4" fmla="*/ 2 w 416"/>
                <a:gd name="T5" fmla="*/ 2 h 207"/>
                <a:gd name="T6" fmla="*/ 0 w 416"/>
                <a:gd name="T7" fmla="*/ 2 h 207"/>
                <a:gd name="T8" fmla="*/ 0 w 416"/>
                <a:gd name="T9" fmla="*/ 131 h 207"/>
                <a:gd name="T10" fmla="*/ 2 w 416"/>
                <a:gd name="T11" fmla="*/ 131 h 207"/>
                <a:gd name="T12" fmla="*/ 101 w 416"/>
                <a:gd name="T13" fmla="*/ 261 h 207"/>
                <a:gd name="T14" fmla="*/ 581 w 416"/>
                <a:gd name="T15" fmla="*/ 261 h 207"/>
                <a:gd name="T16" fmla="*/ 679 w 416"/>
                <a:gd name="T17" fmla="*/ 131 h 207"/>
                <a:gd name="T18" fmla="*/ 679 w 416"/>
                <a:gd name="T19" fmla="*/ 131 h 207"/>
                <a:gd name="T20" fmla="*/ 679 w 416"/>
                <a:gd name="T21" fmla="*/ 0 h 207"/>
                <a:gd name="T22" fmla="*/ 581 w 416"/>
                <a:gd name="T23" fmla="*/ 137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4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613 w 457"/>
                <a:gd name="T1" fmla="*/ 77 h 264"/>
                <a:gd name="T2" fmla="*/ 615 w 457"/>
                <a:gd name="T3" fmla="*/ 355 h 264"/>
                <a:gd name="T4" fmla="*/ 134 w 457"/>
                <a:gd name="T5" fmla="*/ 355 h 264"/>
                <a:gd name="T6" fmla="*/ 132 w 457"/>
                <a:gd name="T7" fmla="*/ 77 h 264"/>
                <a:gd name="T8" fmla="*/ 613 w 457"/>
                <a:gd name="T9" fmla="*/ 7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Freeform 4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11 w 24"/>
                <a:gd name="T1" fmla="*/ 8 h 33"/>
                <a:gd name="T2" fmla="*/ 11 w 24"/>
                <a:gd name="T3" fmla="*/ 22 h 33"/>
                <a:gd name="T4" fmla="*/ 16 w 24"/>
                <a:gd name="T5" fmla="*/ 22 h 33"/>
                <a:gd name="T6" fmla="*/ 21 w 24"/>
                <a:gd name="T7" fmla="*/ 21 h 33"/>
                <a:gd name="T8" fmla="*/ 23 w 24"/>
                <a:gd name="T9" fmla="*/ 16 h 33"/>
                <a:gd name="T10" fmla="*/ 16 w 24"/>
                <a:gd name="T11" fmla="*/ 8 h 33"/>
                <a:gd name="T12" fmla="*/ 11 w 24"/>
                <a:gd name="T13" fmla="*/ 8 h 33"/>
                <a:gd name="T14" fmla="*/ 0 w 24"/>
                <a:gd name="T15" fmla="*/ 53 h 33"/>
                <a:gd name="T16" fmla="*/ 0 w 24"/>
                <a:gd name="T17" fmla="*/ 0 h 33"/>
                <a:gd name="T18" fmla="*/ 20 w 24"/>
                <a:gd name="T19" fmla="*/ 0 h 33"/>
                <a:gd name="T20" fmla="*/ 31 w 24"/>
                <a:gd name="T21" fmla="*/ 3 h 33"/>
                <a:gd name="T22" fmla="*/ 36 w 24"/>
                <a:gd name="T23" fmla="*/ 13 h 33"/>
                <a:gd name="T24" fmla="*/ 24 w 24"/>
                <a:gd name="T25" fmla="*/ 27 h 33"/>
                <a:gd name="T26" fmla="*/ 24 w 24"/>
                <a:gd name="T27" fmla="*/ 27 h 33"/>
                <a:gd name="T28" fmla="*/ 31 w 24"/>
                <a:gd name="T29" fmla="*/ 31 h 33"/>
                <a:gd name="T30" fmla="*/ 33 w 24"/>
                <a:gd name="T31" fmla="*/ 35 h 33"/>
                <a:gd name="T32" fmla="*/ 39 w 24"/>
                <a:gd name="T33" fmla="*/ 53 h 33"/>
                <a:gd name="T34" fmla="*/ 24 w 24"/>
                <a:gd name="T35" fmla="*/ 53 h 33"/>
                <a:gd name="T36" fmla="*/ 21 w 24"/>
                <a:gd name="T37" fmla="*/ 39 h 33"/>
                <a:gd name="T38" fmla="*/ 18 w 24"/>
                <a:gd name="T39" fmla="*/ 32 h 33"/>
                <a:gd name="T40" fmla="*/ 11 w 24"/>
                <a:gd name="T41" fmla="*/ 32 h 33"/>
                <a:gd name="T42" fmla="*/ 11 w 24"/>
                <a:gd name="T43" fmla="*/ 53 h 33"/>
                <a:gd name="T44" fmla="*/ 0 w 24"/>
                <a:gd name="T45" fmla="*/ 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Freeform 4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13 w 29"/>
                <a:gd name="T1" fmla="*/ 28 h 35"/>
                <a:gd name="T2" fmla="*/ 23 w 29"/>
                <a:gd name="T3" fmla="*/ 47 h 35"/>
                <a:gd name="T4" fmla="*/ 32 w 29"/>
                <a:gd name="T5" fmla="*/ 28 h 35"/>
                <a:gd name="T6" fmla="*/ 23 w 29"/>
                <a:gd name="T7" fmla="*/ 10 h 35"/>
                <a:gd name="T8" fmla="*/ 13 w 29"/>
                <a:gd name="T9" fmla="*/ 28 h 35"/>
                <a:gd name="T10" fmla="*/ 0 w 29"/>
                <a:gd name="T11" fmla="*/ 28 h 35"/>
                <a:gd name="T12" fmla="*/ 5 w 29"/>
                <a:gd name="T13" fmla="*/ 8 h 35"/>
                <a:gd name="T14" fmla="*/ 23 w 29"/>
                <a:gd name="T15" fmla="*/ 0 h 35"/>
                <a:gd name="T16" fmla="*/ 41 w 29"/>
                <a:gd name="T17" fmla="*/ 8 h 35"/>
                <a:gd name="T18" fmla="*/ 47 w 29"/>
                <a:gd name="T19" fmla="*/ 28 h 35"/>
                <a:gd name="T20" fmla="*/ 41 w 29"/>
                <a:gd name="T21" fmla="*/ 49 h 35"/>
                <a:gd name="T22" fmla="*/ 23 w 29"/>
                <a:gd name="T23" fmla="*/ 57 h 35"/>
                <a:gd name="T24" fmla="*/ 5 w 29"/>
                <a:gd name="T25" fmla="*/ 47 h 35"/>
                <a:gd name="T26" fmla="*/ 0 w 29"/>
                <a:gd name="T27" fmla="*/ 28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Freeform 4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34 h 34"/>
                <a:gd name="T2" fmla="*/ 0 w 24"/>
                <a:gd name="T3" fmla="*/ 0 h 34"/>
                <a:gd name="T4" fmla="*/ 11 w 24"/>
                <a:gd name="T5" fmla="*/ 0 h 34"/>
                <a:gd name="T6" fmla="*/ 11 w 24"/>
                <a:gd name="T7" fmla="*/ 36 h 34"/>
                <a:gd name="T8" fmla="*/ 20 w 24"/>
                <a:gd name="T9" fmla="*/ 45 h 34"/>
                <a:gd name="T10" fmla="*/ 26 w 24"/>
                <a:gd name="T11" fmla="*/ 36 h 34"/>
                <a:gd name="T12" fmla="*/ 26 w 24"/>
                <a:gd name="T13" fmla="*/ 0 h 34"/>
                <a:gd name="T14" fmla="*/ 39 w 24"/>
                <a:gd name="T15" fmla="*/ 0 h 34"/>
                <a:gd name="T16" fmla="*/ 39 w 24"/>
                <a:gd name="T17" fmla="*/ 34 h 34"/>
                <a:gd name="T18" fmla="*/ 34 w 24"/>
                <a:gd name="T19" fmla="*/ 49 h 34"/>
                <a:gd name="T20" fmla="*/ 20 w 24"/>
                <a:gd name="T21" fmla="*/ 55 h 34"/>
                <a:gd name="T22" fmla="*/ 5 w 24"/>
                <a:gd name="T23" fmla="*/ 49 h 34"/>
                <a:gd name="T24" fmla="*/ 0 w 24"/>
                <a:gd name="T25" fmla="*/ 3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5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5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5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13 w 24"/>
                <a:gd name="T1" fmla="*/ 8 h 33"/>
                <a:gd name="T2" fmla="*/ 13 w 24"/>
                <a:gd name="T3" fmla="*/ 22 h 33"/>
                <a:gd name="T4" fmla="*/ 16 w 24"/>
                <a:gd name="T5" fmla="*/ 22 h 33"/>
                <a:gd name="T6" fmla="*/ 21 w 24"/>
                <a:gd name="T7" fmla="*/ 21 h 33"/>
                <a:gd name="T8" fmla="*/ 24 w 24"/>
                <a:gd name="T9" fmla="*/ 16 h 33"/>
                <a:gd name="T10" fmla="*/ 16 w 24"/>
                <a:gd name="T11" fmla="*/ 8 h 33"/>
                <a:gd name="T12" fmla="*/ 13 w 24"/>
                <a:gd name="T13" fmla="*/ 8 h 33"/>
                <a:gd name="T14" fmla="*/ 0 w 24"/>
                <a:gd name="T15" fmla="*/ 53 h 33"/>
                <a:gd name="T16" fmla="*/ 0 w 24"/>
                <a:gd name="T17" fmla="*/ 0 h 33"/>
                <a:gd name="T18" fmla="*/ 20 w 24"/>
                <a:gd name="T19" fmla="*/ 0 h 33"/>
                <a:gd name="T20" fmla="*/ 33 w 24"/>
                <a:gd name="T21" fmla="*/ 3 h 33"/>
                <a:gd name="T22" fmla="*/ 37 w 24"/>
                <a:gd name="T23" fmla="*/ 13 h 33"/>
                <a:gd name="T24" fmla="*/ 26 w 24"/>
                <a:gd name="T25" fmla="*/ 27 h 33"/>
                <a:gd name="T26" fmla="*/ 26 w 24"/>
                <a:gd name="T27" fmla="*/ 27 h 33"/>
                <a:gd name="T28" fmla="*/ 31 w 24"/>
                <a:gd name="T29" fmla="*/ 31 h 33"/>
                <a:gd name="T30" fmla="*/ 34 w 24"/>
                <a:gd name="T31" fmla="*/ 35 h 33"/>
                <a:gd name="T32" fmla="*/ 39 w 24"/>
                <a:gd name="T33" fmla="*/ 53 h 33"/>
                <a:gd name="T34" fmla="*/ 26 w 24"/>
                <a:gd name="T35" fmla="*/ 53 h 33"/>
                <a:gd name="T36" fmla="*/ 21 w 24"/>
                <a:gd name="T37" fmla="*/ 39 h 33"/>
                <a:gd name="T38" fmla="*/ 18 w 24"/>
                <a:gd name="T39" fmla="*/ 32 h 33"/>
                <a:gd name="T40" fmla="*/ 13 w 24"/>
                <a:gd name="T41" fmla="*/ 32 h 33"/>
                <a:gd name="T42" fmla="*/ 13 w 24"/>
                <a:gd name="T43" fmla="*/ 53 h 33"/>
                <a:gd name="T44" fmla="*/ 0 w 24"/>
                <a:gd name="T45" fmla="*/ 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5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49 w 162"/>
                <a:gd name="T1" fmla="*/ 87 h 60"/>
                <a:gd name="T2" fmla="*/ 47 w 162"/>
                <a:gd name="T3" fmla="*/ 85 h 60"/>
                <a:gd name="T4" fmla="*/ 0 w 162"/>
                <a:gd name="T5" fmla="*/ 57 h 60"/>
                <a:gd name="T6" fmla="*/ 36 w 162"/>
                <a:gd name="T7" fmla="*/ 36 h 60"/>
                <a:gd name="T8" fmla="*/ 85 w 162"/>
                <a:gd name="T9" fmla="*/ 65 h 60"/>
                <a:gd name="T10" fmla="*/ 121 w 162"/>
                <a:gd name="T11" fmla="*/ 62 h 60"/>
                <a:gd name="T12" fmla="*/ 183 w 162"/>
                <a:gd name="T13" fmla="*/ 26 h 60"/>
                <a:gd name="T14" fmla="*/ 115 w 162"/>
                <a:gd name="T15" fmla="*/ 26 h 60"/>
                <a:gd name="T16" fmla="*/ 115 w 162"/>
                <a:gd name="T17" fmla="*/ 0 h 60"/>
                <a:gd name="T18" fmla="*/ 265 w 162"/>
                <a:gd name="T19" fmla="*/ 0 h 60"/>
                <a:gd name="T20" fmla="*/ 265 w 162"/>
                <a:gd name="T21" fmla="*/ 87 h 60"/>
                <a:gd name="T22" fmla="*/ 221 w 162"/>
                <a:gd name="T23" fmla="*/ 87 h 60"/>
                <a:gd name="T24" fmla="*/ 219 w 162"/>
                <a:gd name="T25" fmla="*/ 47 h 60"/>
                <a:gd name="T26" fmla="*/ 159 w 162"/>
                <a:gd name="T27" fmla="*/ 83 h 60"/>
                <a:gd name="T28" fmla="*/ 98 w 162"/>
                <a:gd name="T29" fmla="*/ 98 h 60"/>
                <a:gd name="T30" fmla="*/ 49 w 162"/>
                <a:gd name="T31" fmla="*/ 87 h 60"/>
                <a:gd name="T32" fmla="*/ 49 w 162"/>
                <a:gd name="T33" fmla="*/ 8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5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64 w 105"/>
                <a:gd name="T1" fmla="*/ 131 h 93"/>
                <a:gd name="T2" fmla="*/ 112 w 105"/>
                <a:gd name="T3" fmla="*/ 103 h 93"/>
                <a:gd name="T4" fmla="*/ 107 w 105"/>
                <a:gd name="T5" fmla="*/ 82 h 93"/>
                <a:gd name="T6" fmla="*/ 46 w 105"/>
                <a:gd name="T7" fmla="*/ 47 h 93"/>
                <a:gd name="T8" fmla="*/ 46 w 105"/>
                <a:gd name="T9" fmla="*/ 87 h 93"/>
                <a:gd name="T10" fmla="*/ 0 w 105"/>
                <a:gd name="T11" fmla="*/ 87 h 93"/>
                <a:gd name="T12" fmla="*/ 0 w 105"/>
                <a:gd name="T13" fmla="*/ 0 h 93"/>
                <a:gd name="T14" fmla="*/ 150 w 105"/>
                <a:gd name="T15" fmla="*/ 0 h 93"/>
                <a:gd name="T16" fmla="*/ 150 w 105"/>
                <a:gd name="T17" fmla="*/ 25 h 93"/>
                <a:gd name="T18" fmla="*/ 81 w 105"/>
                <a:gd name="T19" fmla="*/ 25 h 93"/>
                <a:gd name="T20" fmla="*/ 143 w 105"/>
                <a:gd name="T21" fmla="*/ 60 h 93"/>
                <a:gd name="T22" fmla="*/ 171 w 105"/>
                <a:gd name="T23" fmla="*/ 95 h 93"/>
                <a:gd name="T24" fmla="*/ 148 w 105"/>
                <a:gd name="T25" fmla="*/ 124 h 93"/>
                <a:gd name="T26" fmla="*/ 101 w 105"/>
                <a:gd name="T27" fmla="*/ 152 h 93"/>
                <a:gd name="T28" fmla="*/ 64 w 105"/>
                <a:gd name="T29" fmla="*/ 131 h 93"/>
                <a:gd name="T30" fmla="*/ 64 w 105"/>
                <a:gd name="T31" fmla="*/ 13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5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216 w 162"/>
                <a:gd name="T1" fmla="*/ 13 h 60"/>
                <a:gd name="T2" fmla="*/ 265 w 162"/>
                <a:gd name="T3" fmla="*/ 41 h 60"/>
                <a:gd name="T4" fmla="*/ 227 w 162"/>
                <a:gd name="T5" fmla="*/ 62 h 60"/>
                <a:gd name="T6" fmla="*/ 178 w 162"/>
                <a:gd name="T7" fmla="*/ 34 h 60"/>
                <a:gd name="T8" fmla="*/ 144 w 162"/>
                <a:gd name="T9" fmla="*/ 38 h 60"/>
                <a:gd name="T10" fmla="*/ 82 w 162"/>
                <a:gd name="T11" fmla="*/ 74 h 60"/>
                <a:gd name="T12" fmla="*/ 150 w 162"/>
                <a:gd name="T13" fmla="*/ 74 h 60"/>
                <a:gd name="T14" fmla="*/ 150 w 162"/>
                <a:gd name="T15" fmla="*/ 98 h 60"/>
                <a:gd name="T16" fmla="*/ 0 w 162"/>
                <a:gd name="T17" fmla="*/ 98 h 60"/>
                <a:gd name="T18" fmla="*/ 0 w 162"/>
                <a:gd name="T19" fmla="*/ 11 h 60"/>
                <a:gd name="T20" fmla="*/ 44 w 162"/>
                <a:gd name="T21" fmla="*/ 11 h 60"/>
                <a:gd name="T22" fmla="*/ 44 w 162"/>
                <a:gd name="T23" fmla="*/ 51 h 60"/>
                <a:gd name="T24" fmla="*/ 106 w 162"/>
                <a:gd name="T25" fmla="*/ 16 h 60"/>
                <a:gd name="T26" fmla="*/ 165 w 162"/>
                <a:gd name="T27" fmla="*/ 0 h 60"/>
                <a:gd name="T28" fmla="*/ 216 w 162"/>
                <a:gd name="T29" fmla="*/ 13 h 60"/>
                <a:gd name="T30" fmla="*/ 216 w 162"/>
                <a:gd name="T31" fmla="*/ 13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5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70 w 104"/>
                <a:gd name="T1" fmla="*/ 65 h 94"/>
                <a:gd name="T2" fmla="*/ 170 w 104"/>
                <a:gd name="T3" fmla="*/ 153 h 94"/>
                <a:gd name="T4" fmla="*/ 21 w 104"/>
                <a:gd name="T5" fmla="*/ 153 h 94"/>
                <a:gd name="T6" fmla="*/ 20 w 104"/>
                <a:gd name="T7" fmla="*/ 127 h 94"/>
                <a:gd name="T8" fmla="*/ 88 w 104"/>
                <a:gd name="T9" fmla="*/ 127 h 94"/>
                <a:gd name="T10" fmla="*/ 26 w 104"/>
                <a:gd name="T11" fmla="*/ 91 h 94"/>
                <a:gd name="T12" fmla="*/ 0 w 104"/>
                <a:gd name="T13" fmla="*/ 57 h 94"/>
                <a:gd name="T14" fmla="*/ 21 w 104"/>
                <a:gd name="T15" fmla="*/ 28 h 94"/>
                <a:gd name="T16" fmla="*/ 70 w 104"/>
                <a:gd name="T17" fmla="*/ 0 h 94"/>
                <a:gd name="T18" fmla="*/ 106 w 104"/>
                <a:gd name="T19" fmla="*/ 21 h 94"/>
                <a:gd name="T20" fmla="*/ 59 w 104"/>
                <a:gd name="T21" fmla="*/ 49 h 94"/>
                <a:gd name="T22" fmla="*/ 64 w 104"/>
                <a:gd name="T23" fmla="*/ 70 h 94"/>
                <a:gd name="T24" fmla="*/ 126 w 104"/>
                <a:gd name="T25" fmla="*/ 106 h 94"/>
                <a:gd name="T26" fmla="*/ 126 w 104"/>
                <a:gd name="T27" fmla="*/ 65 h 94"/>
                <a:gd name="T28" fmla="*/ 170 w 104"/>
                <a:gd name="T29" fmla="*/ 65 h 94"/>
                <a:gd name="T30" fmla="*/ 170 w 104"/>
                <a:gd name="T31" fmla="*/ 6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5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49 w 162"/>
                <a:gd name="T1" fmla="*/ 87 h 61"/>
                <a:gd name="T2" fmla="*/ 49 w 162"/>
                <a:gd name="T3" fmla="*/ 87 h 61"/>
                <a:gd name="T4" fmla="*/ 0 w 162"/>
                <a:gd name="T5" fmla="*/ 59 h 61"/>
                <a:gd name="T6" fmla="*/ 37 w 162"/>
                <a:gd name="T7" fmla="*/ 38 h 61"/>
                <a:gd name="T8" fmla="*/ 86 w 162"/>
                <a:gd name="T9" fmla="*/ 66 h 61"/>
                <a:gd name="T10" fmla="*/ 121 w 162"/>
                <a:gd name="T11" fmla="*/ 62 h 61"/>
                <a:gd name="T12" fmla="*/ 183 w 162"/>
                <a:gd name="T13" fmla="*/ 26 h 61"/>
                <a:gd name="T14" fmla="*/ 114 w 162"/>
                <a:gd name="T15" fmla="*/ 26 h 61"/>
                <a:gd name="T16" fmla="*/ 114 w 162"/>
                <a:gd name="T17" fmla="*/ 0 h 61"/>
                <a:gd name="T18" fmla="*/ 264 w 162"/>
                <a:gd name="T19" fmla="*/ 0 h 61"/>
                <a:gd name="T20" fmla="*/ 264 w 162"/>
                <a:gd name="T21" fmla="*/ 89 h 61"/>
                <a:gd name="T22" fmla="*/ 220 w 162"/>
                <a:gd name="T23" fmla="*/ 89 h 61"/>
                <a:gd name="T24" fmla="*/ 220 w 162"/>
                <a:gd name="T25" fmla="*/ 48 h 61"/>
                <a:gd name="T26" fmla="*/ 158 w 162"/>
                <a:gd name="T27" fmla="*/ 84 h 61"/>
                <a:gd name="T28" fmla="*/ 99 w 162"/>
                <a:gd name="T29" fmla="*/ 100 h 61"/>
                <a:gd name="T30" fmla="*/ 49 w 162"/>
                <a:gd name="T31" fmla="*/ 87 h 61"/>
                <a:gd name="T32" fmla="*/ 49 w 162"/>
                <a:gd name="T33" fmla="*/ 87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5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66 w 105"/>
                <a:gd name="T1" fmla="*/ 133 h 94"/>
                <a:gd name="T2" fmla="*/ 113 w 105"/>
                <a:gd name="T3" fmla="*/ 103 h 94"/>
                <a:gd name="T4" fmla="*/ 108 w 105"/>
                <a:gd name="T5" fmla="*/ 84 h 94"/>
                <a:gd name="T6" fmla="*/ 46 w 105"/>
                <a:gd name="T7" fmla="*/ 48 h 94"/>
                <a:gd name="T8" fmla="*/ 46 w 105"/>
                <a:gd name="T9" fmla="*/ 87 h 94"/>
                <a:gd name="T10" fmla="*/ 2 w 105"/>
                <a:gd name="T11" fmla="*/ 87 h 94"/>
                <a:gd name="T12" fmla="*/ 0 w 105"/>
                <a:gd name="T13" fmla="*/ 0 h 94"/>
                <a:gd name="T14" fmla="*/ 151 w 105"/>
                <a:gd name="T15" fmla="*/ 0 h 94"/>
                <a:gd name="T16" fmla="*/ 152 w 105"/>
                <a:gd name="T17" fmla="*/ 26 h 94"/>
                <a:gd name="T18" fmla="*/ 84 w 105"/>
                <a:gd name="T19" fmla="*/ 26 h 94"/>
                <a:gd name="T20" fmla="*/ 146 w 105"/>
                <a:gd name="T21" fmla="*/ 62 h 94"/>
                <a:gd name="T22" fmla="*/ 172 w 105"/>
                <a:gd name="T23" fmla="*/ 97 h 94"/>
                <a:gd name="T24" fmla="*/ 151 w 105"/>
                <a:gd name="T25" fmla="*/ 126 h 94"/>
                <a:gd name="T26" fmla="*/ 102 w 105"/>
                <a:gd name="T27" fmla="*/ 154 h 94"/>
                <a:gd name="T28" fmla="*/ 66 w 105"/>
                <a:gd name="T29" fmla="*/ 133 h 94"/>
                <a:gd name="T30" fmla="*/ 66 w 105"/>
                <a:gd name="T31" fmla="*/ 13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5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215 w 162"/>
                <a:gd name="T1" fmla="*/ 13 h 61"/>
                <a:gd name="T2" fmla="*/ 264 w 162"/>
                <a:gd name="T3" fmla="*/ 41 h 61"/>
                <a:gd name="T4" fmla="*/ 228 w 162"/>
                <a:gd name="T5" fmla="*/ 62 h 61"/>
                <a:gd name="T6" fmla="*/ 179 w 162"/>
                <a:gd name="T7" fmla="*/ 34 h 61"/>
                <a:gd name="T8" fmla="*/ 143 w 162"/>
                <a:gd name="T9" fmla="*/ 37 h 61"/>
                <a:gd name="T10" fmla="*/ 81 w 162"/>
                <a:gd name="T11" fmla="*/ 73 h 61"/>
                <a:gd name="T12" fmla="*/ 150 w 162"/>
                <a:gd name="T13" fmla="*/ 73 h 61"/>
                <a:gd name="T14" fmla="*/ 150 w 162"/>
                <a:gd name="T15" fmla="*/ 99 h 61"/>
                <a:gd name="T16" fmla="*/ 0 w 162"/>
                <a:gd name="T17" fmla="*/ 99 h 61"/>
                <a:gd name="T18" fmla="*/ 0 w 162"/>
                <a:gd name="T19" fmla="*/ 11 h 61"/>
                <a:gd name="T20" fmla="*/ 44 w 162"/>
                <a:gd name="T21" fmla="*/ 11 h 61"/>
                <a:gd name="T22" fmla="*/ 46 w 162"/>
                <a:gd name="T23" fmla="*/ 52 h 61"/>
                <a:gd name="T24" fmla="*/ 106 w 162"/>
                <a:gd name="T25" fmla="*/ 16 h 61"/>
                <a:gd name="T26" fmla="*/ 165 w 162"/>
                <a:gd name="T27" fmla="*/ 0 h 61"/>
                <a:gd name="T28" fmla="*/ 215 w 162"/>
                <a:gd name="T29" fmla="*/ 13 h 61"/>
                <a:gd name="T30" fmla="*/ 215 w 162"/>
                <a:gd name="T31" fmla="*/ 13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6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71 w 105"/>
                <a:gd name="T1" fmla="*/ 67 h 94"/>
                <a:gd name="T2" fmla="*/ 171 w 105"/>
                <a:gd name="T3" fmla="*/ 154 h 94"/>
                <a:gd name="T4" fmla="*/ 21 w 105"/>
                <a:gd name="T5" fmla="*/ 154 h 94"/>
                <a:gd name="T6" fmla="*/ 21 w 105"/>
                <a:gd name="T7" fmla="*/ 128 h 94"/>
                <a:gd name="T8" fmla="*/ 90 w 105"/>
                <a:gd name="T9" fmla="*/ 128 h 94"/>
                <a:gd name="T10" fmla="*/ 28 w 105"/>
                <a:gd name="T11" fmla="*/ 92 h 94"/>
                <a:gd name="T12" fmla="*/ 0 w 105"/>
                <a:gd name="T13" fmla="*/ 57 h 94"/>
                <a:gd name="T14" fmla="*/ 23 w 105"/>
                <a:gd name="T15" fmla="*/ 28 h 94"/>
                <a:gd name="T16" fmla="*/ 70 w 105"/>
                <a:gd name="T17" fmla="*/ 0 h 94"/>
                <a:gd name="T18" fmla="*/ 107 w 105"/>
                <a:gd name="T19" fmla="*/ 21 h 94"/>
                <a:gd name="T20" fmla="*/ 59 w 105"/>
                <a:gd name="T21" fmla="*/ 51 h 94"/>
                <a:gd name="T22" fmla="*/ 64 w 105"/>
                <a:gd name="T23" fmla="*/ 70 h 94"/>
                <a:gd name="T24" fmla="*/ 125 w 105"/>
                <a:gd name="T25" fmla="*/ 106 h 94"/>
                <a:gd name="T26" fmla="*/ 125 w 105"/>
                <a:gd name="T27" fmla="*/ 67 h 94"/>
                <a:gd name="T28" fmla="*/ 171 w 105"/>
                <a:gd name="T29" fmla="*/ 67 h 94"/>
                <a:gd name="T30" fmla="*/ 171 w 105"/>
                <a:gd name="T31" fmla="*/ 6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64" name="AutoShape 61"/>
          <p:cNvSpPr>
            <a:spLocks noChangeAspect="1" noChangeArrowheads="1"/>
          </p:cNvSpPr>
          <p:nvPr/>
        </p:nvSpPr>
        <p:spPr bwMode="auto">
          <a:xfrm>
            <a:off x="3908198" y="2708994"/>
            <a:ext cx="285750" cy="287338"/>
          </a:xfrm>
          <a:custGeom>
            <a:avLst/>
            <a:gdLst>
              <a:gd name="T0" fmla="*/ 1890117 w 21600"/>
              <a:gd name="T1" fmla="*/ 0 h 21600"/>
              <a:gd name="T2" fmla="*/ 553561 w 21600"/>
              <a:gd name="T3" fmla="*/ 559724 h 21600"/>
              <a:gd name="T4" fmla="*/ 0 w 21600"/>
              <a:gd name="T5" fmla="*/ 1911183 h 21600"/>
              <a:gd name="T6" fmla="*/ 553561 w 21600"/>
              <a:gd name="T7" fmla="*/ 3262643 h 21600"/>
              <a:gd name="T8" fmla="*/ 1890117 w 21600"/>
              <a:gd name="T9" fmla="*/ 3822367 h 21600"/>
              <a:gd name="T10" fmla="*/ 3226673 w 21600"/>
              <a:gd name="T11" fmla="*/ 3262643 h 21600"/>
              <a:gd name="T12" fmla="*/ 3780234 w 21600"/>
              <a:gd name="T13" fmla="*/ 1911183 h 21600"/>
              <a:gd name="T14" fmla="*/ 3226673 w 21600"/>
              <a:gd name="T15" fmla="*/ 55972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97203" y="1082020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/>
              <a:t>用</a:t>
            </a:r>
            <a:r>
              <a:rPr lang="en-US" altLang="zh-CN"/>
              <a:t>VLAN</a:t>
            </a:r>
            <a:r>
              <a:rPr lang="zh-CN" altLang="en-US"/>
              <a:t>隔离广播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214936" y="3860900"/>
            <a:ext cx="1150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  <a:cs typeface="Arial" charset="0"/>
              </a:rPr>
              <a:t>VLAN1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5805736" y="3789462"/>
            <a:ext cx="577850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5302499" y="3789462"/>
            <a:ext cx="287337" cy="1223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0" name="Picture 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99" y="4797525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61" y="4797525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2062411" y="3933925"/>
            <a:ext cx="719138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070474" y="3860900"/>
            <a:ext cx="288925" cy="10810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718174" y="184477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  <a:cs typeface="Arial" charset="0"/>
              </a:rPr>
              <a:t>二层交换机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>
            <a:off x="3141911" y="2636937"/>
            <a:ext cx="1008063" cy="1008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510336" y="2636937"/>
            <a:ext cx="1008063" cy="936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97" name="Group 13"/>
          <p:cNvGrpSpPr>
            <a:grpSpLocks noChangeAspect="1"/>
          </p:cNvGrpSpPr>
          <p:nvPr/>
        </p:nvGrpSpPr>
        <p:grpSpPr bwMode="auto">
          <a:xfrm>
            <a:off x="5251699" y="3429100"/>
            <a:ext cx="914400" cy="666750"/>
            <a:chOff x="1469" y="1344"/>
            <a:chExt cx="576" cy="420"/>
          </a:xfrm>
        </p:grpSpPr>
        <p:sp>
          <p:nvSpPr>
            <p:cNvPr id="16431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Freeform 15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Freeform 16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Freeform 17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Freeform 18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Freeform 19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260 w 424"/>
                <a:gd name="T1" fmla="*/ 110 h 245"/>
                <a:gd name="T2" fmla="*/ 260 w 424"/>
                <a:gd name="T3" fmla="*/ 151 h 245"/>
                <a:gd name="T4" fmla="*/ 189 w 424"/>
                <a:gd name="T5" fmla="*/ 151 h 245"/>
                <a:gd name="T6" fmla="*/ 189 w 424"/>
                <a:gd name="T7" fmla="*/ 139 h 245"/>
                <a:gd name="T8" fmla="*/ 222 w 424"/>
                <a:gd name="T9" fmla="*/ 139 h 245"/>
                <a:gd name="T10" fmla="*/ 185 w 424"/>
                <a:gd name="T11" fmla="*/ 117 h 245"/>
                <a:gd name="T12" fmla="*/ 75 w 424"/>
                <a:gd name="T13" fmla="*/ 117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50 h 245"/>
                <a:gd name="T20" fmla="*/ 0 w 424"/>
                <a:gd name="T21" fmla="*/ 150 h 245"/>
                <a:gd name="T22" fmla="*/ 0 w 424"/>
                <a:gd name="T23" fmla="*/ 110 h 245"/>
                <a:gd name="T24" fmla="*/ 21 w 424"/>
                <a:gd name="T25" fmla="*/ 110 h 245"/>
                <a:gd name="T26" fmla="*/ 21 w 424"/>
                <a:gd name="T27" fmla="*/ 128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9 h 245"/>
                <a:gd name="T70" fmla="*/ 239 w 424"/>
                <a:gd name="T71" fmla="*/ 110 h 245"/>
                <a:gd name="T72" fmla="*/ 260 w 424"/>
                <a:gd name="T73" fmla="*/ 110 h 245"/>
                <a:gd name="T74" fmla="*/ 260 w 424"/>
                <a:gd name="T75" fmla="*/ 110 h 245"/>
                <a:gd name="T76" fmla="*/ 260 w 424"/>
                <a:gd name="T77" fmla="*/ 110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3 h 245"/>
                <a:gd name="T92" fmla="*/ 113 w 424"/>
                <a:gd name="T93" fmla="*/ 88 h 245"/>
                <a:gd name="T94" fmla="*/ 143 w 424"/>
                <a:gd name="T95" fmla="*/ 86 h 245"/>
                <a:gd name="T96" fmla="*/ 163 w 424"/>
                <a:gd name="T97" fmla="*/ 82 h 245"/>
                <a:gd name="T98" fmla="*/ 166 w 424"/>
                <a:gd name="T99" fmla="*/ 78 h 245"/>
                <a:gd name="T100" fmla="*/ 163 w 424"/>
                <a:gd name="T101" fmla="*/ 73 h 245"/>
                <a:gd name="T102" fmla="*/ 147 w 424"/>
                <a:gd name="T103" fmla="*/ 70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80 h 245"/>
                <a:gd name="T110" fmla="*/ 178 w 424"/>
                <a:gd name="T111" fmla="*/ 89 h 245"/>
                <a:gd name="T112" fmla="*/ 131 w 424"/>
                <a:gd name="T113" fmla="*/ 96 h 245"/>
                <a:gd name="T114" fmla="*/ 128 w 424"/>
                <a:gd name="T115" fmla="*/ 96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Freeform 20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Freeform 21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260 w 424"/>
                <a:gd name="T1" fmla="*/ 109 h 245"/>
                <a:gd name="T2" fmla="*/ 260 w 424"/>
                <a:gd name="T3" fmla="*/ 150 h 245"/>
                <a:gd name="T4" fmla="*/ 189 w 424"/>
                <a:gd name="T5" fmla="*/ 150 h 245"/>
                <a:gd name="T6" fmla="*/ 189 w 424"/>
                <a:gd name="T7" fmla="*/ 138 h 245"/>
                <a:gd name="T8" fmla="*/ 222 w 424"/>
                <a:gd name="T9" fmla="*/ 138 h 245"/>
                <a:gd name="T10" fmla="*/ 185 w 424"/>
                <a:gd name="T11" fmla="*/ 116 h 245"/>
                <a:gd name="T12" fmla="*/ 75 w 424"/>
                <a:gd name="T13" fmla="*/ 116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49 h 245"/>
                <a:gd name="T20" fmla="*/ 0 w 424"/>
                <a:gd name="T21" fmla="*/ 149 h 245"/>
                <a:gd name="T22" fmla="*/ 0 w 424"/>
                <a:gd name="T23" fmla="*/ 109 h 245"/>
                <a:gd name="T24" fmla="*/ 21 w 424"/>
                <a:gd name="T25" fmla="*/ 109 h 245"/>
                <a:gd name="T26" fmla="*/ 21 w 424"/>
                <a:gd name="T27" fmla="*/ 127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8 h 245"/>
                <a:gd name="T70" fmla="*/ 239 w 424"/>
                <a:gd name="T71" fmla="*/ 109 h 245"/>
                <a:gd name="T72" fmla="*/ 260 w 424"/>
                <a:gd name="T73" fmla="*/ 109 h 245"/>
                <a:gd name="T74" fmla="*/ 260 w 424"/>
                <a:gd name="T75" fmla="*/ 109 h 245"/>
                <a:gd name="T76" fmla="*/ 260 w 424"/>
                <a:gd name="T77" fmla="*/ 109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2 h 245"/>
                <a:gd name="T92" fmla="*/ 113 w 424"/>
                <a:gd name="T93" fmla="*/ 87 h 245"/>
                <a:gd name="T94" fmla="*/ 143 w 424"/>
                <a:gd name="T95" fmla="*/ 86 h 245"/>
                <a:gd name="T96" fmla="*/ 163 w 424"/>
                <a:gd name="T97" fmla="*/ 81 h 245"/>
                <a:gd name="T98" fmla="*/ 166 w 424"/>
                <a:gd name="T99" fmla="*/ 77 h 245"/>
                <a:gd name="T100" fmla="*/ 163 w 424"/>
                <a:gd name="T101" fmla="*/ 73 h 245"/>
                <a:gd name="T102" fmla="*/ 147 w 424"/>
                <a:gd name="T103" fmla="*/ 69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79 h 245"/>
                <a:gd name="T110" fmla="*/ 178 w 424"/>
                <a:gd name="T111" fmla="*/ 88 h 245"/>
                <a:gd name="T112" fmla="*/ 131 w 424"/>
                <a:gd name="T113" fmla="*/ 95 h 245"/>
                <a:gd name="T114" fmla="*/ 128 w 424"/>
                <a:gd name="T115" fmla="*/ 95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398" name="Picture 22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11" y="4726087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2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36" y="4726087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Text Box 24"/>
          <p:cNvSpPr txBox="1">
            <a:spLocks noChangeArrowheads="1"/>
          </p:cNvSpPr>
          <p:nvPr/>
        </p:nvSpPr>
        <p:spPr bwMode="auto">
          <a:xfrm>
            <a:off x="1773486" y="52293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16401" name="Text Box 25"/>
          <p:cNvSpPr txBox="1">
            <a:spLocks noChangeArrowheads="1"/>
          </p:cNvSpPr>
          <p:nvPr/>
        </p:nvSpPr>
        <p:spPr bwMode="auto">
          <a:xfrm>
            <a:off x="2999036" y="52293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16402" name="Text Box 26"/>
          <p:cNvSpPr txBox="1">
            <a:spLocks noChangeArrowheads="1"/>
          </p:cNvSpPr>
          <p:nvPr/>
        </p:nvSpPr>
        <p:spPr bwMode="auto">
          <a:xfrm>
            <a:off x="5015161" y="53007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16403" name="Text Box 27"/>
          <p:cNvSpPr txBox="1">
            <a:spLocks noChangeArrowheads="1"/>
          </p:cNvSpPr>
          <p:nvPr/>
        </p:nvSpPr>
        <p:spPr bwMode="auto">
          <a:xfrm>
            <a:off x="6239124" y="53007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grpSp>
        <p:nvGrpSpPr>
          <p:cNvPr id="16404" name="Group 28"/>
          <p:cNvGrpSpPr>
            <a:grpSpLocks noChangeAspect="1"/>
          </p:cNvGrpSpPr>
          <p:nvPr/>
        </p:nvGrpSpPr>
        <p:grpSpPr bwMode="auto">
          <a:xfrm>
            <a:off x="2494211" y="3429100"/>
            <a:ext cx="914400" cy="666750"/>
            <a:chOff x="1469" y="1344"/>
            <a:chExt cx="576" cy="420"/>
          </a:xfrm>
        </p:grpSpPr>
        <p:sp>
          <p:nvSpPr>
            <p:cNvPr id="16423" name="AutoShape 29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Freeform 30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Freeform 31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Freeform 32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Freeform 33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Freeform 34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260 w 424"/>
                <a:gd name="T1" fmla="*/ 110 h 245"/>
                <a:gd name="T2" fmla="*/ 260 w 424"/>
                <a:gd name="T3" fmla="*/ 151 h 245"/>
                <a:gd name="T4" fmla="*/ 189 w 424"/>
                <a:gd name="T5" fmla="*/ 151 h 245"/>
                <a:gd name="T6" fmla="*/ 189 w 424"/>
                <a:gd name="T7" fmla="*/ 139 h 245"/>
                <a:gd name="T8" fmla="*/ 222 w 424"/>
                <a:gd name="T9" fmla="*/ 139 h 245"/>
                <a:gd name="T10" fmla="*/ 185 w 424"/>
                <a:gd name="T11" fmla="*/ 117 h 245"/>
                <a:gd name="T12" fmla="*/ 75 w 424"/>
                <a:gd name="T13" fmla="*/ 117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50 h 245"/>
                <a:gd name="T20" fmla="*/ 0 w 424"/>
                <a:gd name="T21" fmla="*/ 150 h 245"/>
                <a:gd name="T22" fmla="*/ 0 w 424"/>
                <a:gd name="T23" fmla="*/ 110 h 245"/>
                <a:gd name="T24" fmla="*/ 21 w 424"/>
                <a:gd name="T25" fmla="*/ 110 h 245"/>
                <a:gd name="T26" fmla="*/ 21 w 424"/>
                <a:gd name="T27" fmla="*/ 128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9 h 245"/>
                <a:gd name="T70" fmla="*/ 239 w 424"/>
                <a:gd name="T71" fmla="*/ 110 h 245"/>
                <a:gd name="T72" fmla="*/ 260 w 424"/>
                <a:gd name="T73" fmla="*/ 110 h 245"/>
                <a:gd name="T74" fmla="*/ 260 w 424"/>
                <a:gd name="T75" fmla="*/ 110 h 245"/>
                <a:gd name="T76" fmla="*/ 260 w 424"/>
                <a:gd name="T77" fmla="*/ 110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3 h 245"/>
                <a:gd name="T92" fmla="*/ 113 w 424"/>
                <a:gd name="T93" fmla="*/ 88 h 245"/>
                <a:gd name="T94" fmla="*/ 143 w 424"/>
                <a:gd name="T95" fmla="*/ 86 h 245"/>
                <a:gd name="T96" fmla="*/ 163 w 424"/>
                <a:gd name="T97" fmla="*/ 82 h 245"/>
                <a:gd name="T98" fmla="*/ 166 w 424"/>
                <a:gd name="T99" fmla="*/ 78 h 245"/>
                <a:gd name="T100" fmla="*/ 163 w 424"/>
                <a:gd name="T101" fmla="*/ 73 h 245"/>
                <a:gd name="T102" fmla="*/ 147 w 424"/>
                <a:gd name="T103" fmla="*/ 70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80 h 245"/>
                <a:gd name="T110" fmla="*/ 178 w 424"/>
                <a:gd name="T111" fmla="*/ 89 h 245"/>
                <a:gd name="T112" fmla="*/ 131 w 424"/>
                <a:gd name="T113" fmla="*/ 96 h 245"/>
                <a:gd name="T114" fmla="*/ 128 w 424"/>
                <a:gd name="T115" fmla="*/ 96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Freeform 35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Freeform 36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260 w 424"/>
                <a:gd name="T1" fmla="*/ 109 h 245"/>
                <a:gd name="T2" fmla="*/ 260 w 424"/>
                <a:gd name="T3" fmla="*/ 150 h 245"/>
                <a:gd name="T4" fmla="*/ 189 w 424"/>
                <a:gd name="T5" fmla="*/ 150 h 245"/>
                <a:gd name="T6" fmla="*/ 189 w 424"/>
                <a:gd name="T7" fmla="*/ 138 h 245"/>
                <a:gd name="T8" fmla="*/ 222 w 424"/>
                <a:gd name="T9" fmla="*/ 138 h 245"/>
                <a:gd name="T10" fmla="*/ 185 w 424"/>
                <a:gd name="T11" fmla="*/ 116 h 245"/>
                <a:gd name="T12" fmla="*/ 75 w 424"/>
                <a:gd name="T13" fmla="*/ 116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49 h 245"/>
                <a:gd name="T20" fmla="*/ 0 w 424"/>
                <a:gd name="T21" fmla="*/ 149 h 245"/>
                <a:gd name="T22" fmla="*/ 0 w 424"/>
                <a:gd name="T23" fmla="*/ 109 h 245"/>
                <a:gd name="T24" fmla="*/ 21 w 424"/>
                <a:gd name="T25" fmla="*/ 109 h 245"/>
                <a:gd name="T26" fmla="*/ 21 w 424"/>
                <a:gd name="T27" fmla="*/ 127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8 h 245"/>
                <a:gd name="T70" fmla="*/ 239 w 424"/>
                <a:gd name="T71" fmla="*/ 109 h 245"/>
                <a:gd name="T72" fmla="*/ 260 w 424"/>
                <a:gd name="T73" fmla="*/ 109 h 245"/>
                <a:gd name="T74" fmla="*/ 260 w 424"/>
                <a:gd name="T75" fmla="*/ 109 h 245"/>
                <a:gd name="T76" fmla="*/ 260 w 424"/>
                <a:gd name="T77" fmla="*/ 109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2 h 245"/>
                <a:gd name="T92" fmla="*/ 113 w 424"/>
                <a:gd name="T93" fmla="*/ 87 h 245"/>
                <a:gd name="T94" fmla="*/ 143 w 424"/>
                <a:gd name="T95" fmla="*/ 86 h 245"/>
                <a:gd name="T96" fmla="*/ 163 w 424"/>
                <a:gd name="T97" fmla="*/ 81 h 245"/>
                <a:gd name="T98" fmla="*/ 166 w 424"/>
                <a:gd name="T99" fmla="*/ 77 h 245"/>
                <a:gd name="T100" fmla="*/ 163 w 424"/>
                <a:gd name="T101" fmla="*/ 73 h 245"/>
                <a:gd name="T102" fmla="*/ 147 w 424"/>
                <a:gd name="T103" fmla="*/ 69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79 h 245"/>
                <a:gd name="T110" fmla="*/ 178 w 424"/>
                <a:gd name="T111" fmla="*/ 88 h 245"/>
                <a:gd name="T112" fmla="*/ 131 w 424"/>
                <a:gd name="T113" fmla="*/ 95 h 245"/>
                <a:gd name="T114" fmla="*/ 128 w 424"/>
                <a:gd name="T115" fmla="*/ 95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5" name="Group 37"/>
          <p:cNvGrpSpPr>
            <a:grpSpLocks noChangeAspect="1"/>
          </p:cNvGrpSpPr>
          <p:nvPr/>
        </p:nvGrpSpPr>
        <p:grpSpPr bwMode="auto">
          <a:xfrm>
            <a:off x="3862636" y="2133700"/>
            <a:ext cx="914400" cy="666750"/>
            <a:chOff x="1469" y="1344"/>
            <a:chExt cx="576" cy="420"/>
          </a:xfrm>
        </p:grpSpPr>
        <p:sp>
          <p:nvSpPr>
            <p:cNvPr id="16415" name="AutoShape 38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Freeform 39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Freeform 40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41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42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Freeform 43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260 w 424"/>
                <a:gd name="T1" fmla="*/ 110 h 245"/>
                <a:gd name="T2" fmla="*/ 260 w 424"/>
                <a:gd name="T3" fmla="*/ 151 h 245"/>
                <a:gd name="T4" fmla="*/ 189 w 424"/>
                <a:gd name="T5" fmla="*/ 151 h 245"/>
                <a:gd name="T6" fmla="*/ 189 w 424"/>
                <a:gd name="T7" fmla="*/ 139 h 245"/>
                <a:gd name="T8" fmla="*/ 222 w 424"/>
                <a:gd name="T9" fmla="*/ 139 h 245"/>
                <a:gd name="T10" fmla="*/ 185 w 424"/>
                <a:gd name="T11" fmla="*/ 117 h 245"/>
                <a:gd name="T12" fmla="*/ 75 w 424"/>
                <a:gd name="T13" fmla="*/ 117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50 h 245"/>
                <a:gd name="T20" fmla="*/ 0 w 424"/>
                <a:gd name="T21" fmla="*/ 150 h 245"/>
                <a:gd name="T22" fmla="*/ 0 w 424"/>
                <a:gd name="T23" fmla="*/ 110 h 245"/>
                <a:gd name="T24" fmla="*/ 21 w 424"/>
                <a:gd name="T25" fmla="*/ 110 h 245"/>
                <a:gd name="T26" fmla="*/ 21 w 424"/>
                <a:gd name="T27" fmla="*/ 128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9 h 245"/>
                <a:gd name="T70" fmla="*/ 239 w 424"/>
                <a:gd name="T71" fmla="*/ 110 h 245"/>
                <a:gd name="T72" fmla="*/ 260 w 424"/>
                <a:gd name="T73" fmla="*/ 110 h 245"/>
                <a:gd name="T74" fmla="*/ 260 w 424"/>
                <a:gd name="T75" fmla="*/ 110 h 245"/>
                <a:gd name="T76" fmla="*/ 260 w 424"/>
                <a:gd name="T77" fmla="*/ 110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3 h 245"/>
                <a:gd name="T92" fmla="*/ 113 w 424"/>
                <a:gd name="T93" fmla="*/ 88 h 245"/>
                <a:gd name="T94" fmla="*/ 143 w 424"/>
                <a:gd name="T95" fmla="*/ 86 h 245"/>
                <a:gd name="T96" fmla="*/ 163 w 424"/>
                <a:gd name="T97" fmla="*/ 82 h 245"/>
                <a:gd name="T98" fmla="*/ 166 w 424"/>
                <a:gd name="T99" fmla="*/ 78 h 245"/>
                <a:gd name="T100" fmla="*/ 163 w 424"/>
                <a:gd name="T101" fmla="*/ 73 h 245"/>
                <a:gd name="T102" fmla="*/ 147 w 424"/>
                <a:gd name="T103" fmla="*/ 70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80 h 245"/>
                <a:gd name="T110" fmla="*/ 178 w 424"/>
                <a:gd name="T111" fmla="*/ 89 h 245"/>
                <a:gd name="T112" fmla="*/ 131 w 424"/>
                <a:gd name="T113" fmla="*/ 96 h 245"/>
                <a:gd name="T114" fmla="*/ 128 w 424"/>
                <a:gd name="T115" fmla="*/ 96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Freeform 44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Freeform 45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260 w 424"/>
                <a:gd name="T1" fmla="*/ 109 h 245"/>
                <a:gd name="T2" fmla="*/ 260 w 424"/>
                <a:gd name="T3" fmla="*/ 150 h 245"/>
                <a:gd name="T4" fmla="*/ 189 w 424"/>
                <a:gd name="T5" fmla="*/ 150 h 245"/>
                <a:gd name="T6" fmla="*/ 189 w 424"/>
                <a:gd name="T7" fmla="*/ 138 h 245"/>
                <a:gd name="T8" fmla="*/ 222 w 424"/>
                <a:gd name="T9" fmla="*/ 138 h 245"/>
                <a:gd name="T10" fmla="*/ 185 w 424"/>
                <a:gd name="T11" fmla="*/ 116 h 245"/>
                <a:gd name="T12" fmla="*/ 75 w 424"/>
                <a:gd name="T13" fmla="*/ 116 h 245"/>
                <a:gd name="T14" fmla="*/ 39 w 424"/>
                <a:gd name="T15" fmla="*/ 138 h 245"/>
                <a:gd name="T16" fmla="*/ 71 w 424"/>
                <a:gd name="T17" fmla="*/ 138 h 245"/>
                <a:gd name="T18" fmla="*/ 71 w 424"/>
                <a:gd name="T19" fmla="*/ 149 h 245"/>
                <a:gd name="T20" fmla="*/ 0 w 424"/>
                <a:gd name="T21" fmla="*/ 149 h 245"/>
                <a:gd name="T22" fmla="*/ 0 w 424"/>
                <a:gd name="T23" fmla="*/ 109 h 245"/>
                <a:gd name="T24" fmla="*/ 21 w 424"/>
                <a:gd name="T25" fmla="*/ 109 h 245"/>
                <a:gd name="T26" fmla="*/ 21 w 424"/>
                <a:gd name="T27" fmla="*/ 127 h 245"/>
                <a:gd name="T28" fmla="*/ 58 w 424"/>
                <a:gd name="T29" fmla="*/ 107 h 245"/>
                <a:gd name="T30" fmla="*/ 57 w 424"/>
                <a:gd name="T31" fmla="*/ 43 h 245"/>
                <a:gd name="T32" fmla="*/ 21 w 424"/>
                <a:gd name="T33" fmla="*/ 23 h 245"/>
                <a:gd name="T34" fmla="*/ 21 w 424"/>
                <a:gd name="T35" fmla="*/ 41 h 245"/>
                <a:gd name="T36" fmla="*/ 1 w 424"/>
                <a:gd name="T37" fmla="*/ 41 h 245"/>
                <a:gd name="T38" fmla="*/ 1 w 424"/>
                <a:gd name="T39" fmla="*/ 0 h 245"/>
                <a:gd name="T40" fmla="*/ 71 w 424"/>
                <a:gd name="T41" fmla="*/ 0 h 245"/>
                <a:gd name="T42" fmla="*/ 71 w 424"/>
                <a:gd name="T43" fmla="*/ 12 h 245"/>
                <a:gd name="T44" fmla="*/ 39 w 424"/>
                <a:gd name="T45" fmla="*/ 12 h 245"/>
                <a:gd name="T46" fmla="*/ 75 w 424"/>
                <a:gd name="T47" fmla="*/ 33 h 245"/>
                <a:gd name="T48" fmla="*/ 184 w 424"/>
                <a:gd name="T49" fmla="*/ 33 h 245"/>
                <a:gd name="T50" fmla="*/ 220 w 424"/>
                <a:gd name="T51" fmla="*/ 12 h 245"/>
                <a:gd name="T52" fmla="*/ 188 w 424"/>
                <a:gd name="T53" fmla="*/ 12 h 245"/>
                <a:gd name="T54" fmla="*/ 188 w 424"/>
                <a:gd name="T55" fmla="*/ 0 h 245"/>
                <a:gd name="T56" fmla="*/ 258 w 424"/>
                <a:gd name="T57" fmla="*/ 0 h 245"/>
                <a:gd name="T58" fmla="*/ 259 w 424"/>
                <a:gd name="T59" fmla="*/ 41 h 245"/>
                <a:gd name="T60" fmla="*/ 237 w 424"/>
                <a:gd name="T61" fmla="*/ 41 h 245"/>
                <a:gd name="T62" fmla="*/ 237 w 424"/>
                <a:gd name="T63" fmla="*/ 22 h 245"/>
                <a:gd name="T64" fmla="*/ 201 w 424"/>
                <a:gd name="T65" fmla="*/ 43 h 245"/>
                <a:gd name="T66" fmla="*/ 202 w 424"/>
                <a:gd name="T67" fmla="*/ 107 h 245"/>
                <a:gd name="T68" fmla="*/ 239 w 424"/>
                <a:gd name="T69" fmla="*/ 128 h 245"/>
                <a:gd name="T70" fmla="*/ 239 w 424"/>
                <a:gd name="T71" fmla="*/ 109 h 245"/>
                <a:gd name="T72" fmla="*/ 260 w 424"/>
                <a:gd name="T73" fmla="*/ 109 h 245"/>
                <a:gd name="T74" fmla="*/ 260 w 424"/>
                <a:gd name="T75" fmla="*/ 109 h 245"/>
                <a:gd name="T76" fmla="*/ 260 w 424"/>
                <a:gd name="T77" fmla="*/ 109 h 245"/>
                <a:gd name="T78" fmla="*/ 138 w 424"/>
                <a:gd name="T79" fmla="*/ 113 h 245"/>
                <a:gd name="T80" fmla="*/ 177 w 424"/>
                <a:gd name="T81" fmla="*/ 102 h 245"/>
                <a:gd name="T82" fmla="*/ 176 w 424"/>
                <a:gd name="T83" fmla="*/ 48 h 245"/>
                <a:gd name="T84" fmla="*/ 83 w 424"/>
                <a:gd name="T85" fmla="*/ 48 h 245"/>
                <a:gd name="T86" fmla="*/ 83 w 424"/>
                <a:gd name="T87" fmla="*/ 102 h 245"/>
                <a:gd name="T88" fmla="*/ 138 w 424"/>
                <a:gd name="T89" fmla="*/ 113 h 245"/>
                <a:gd name="T90" fmla="*/ 103 w 424"/>
                <a:gd name="T91" fmla="*/ 92 h 245"/>
                <a:gd name="T92" fmla="*/ 113 w 424"/>
                <a:gd name="T93" fmla="*/ 87 h 245"/>
                <a:gd name="T94" fmla="*/ 143 w 424"/>
                <a:gd name="T95" fmla="*/ 86 h 245"/>
                <a:gd name="T96" fmla="*/ 163 w 424"/>
                <a:gd name="T97" fmla="*/ 81 h 245"/>
                <a:gd name="T98" fmla="*/ 166 w 424"/>
                <a:gd name="T99" fmla="*/ 77 h 245"/>
                <a:gd name="T100" fmla="*/ 163 w 424"/>
                <a:gd name="T101" fmla="*/ 73 h 245"/>
                <a:gd name="T102" fmla="*/ 147 w 424"/>
                <a:gd name="T103" fmla="*/ 69 h 245"/>
                <a:gd name="T104" fmla="*/ 158 w 424"/>
                <a:gd name="T105" fmla="*/ 62 h 245"/>
                <a:gd name="T106" fmla="*/ 178 w 424"/>
                <a:gd name="T107" fmla="*/ 70 h 245"/>
                <a:gd name="T108" fmla="*/ 185 w 424"/>
                <a:gd name="T109" fmla="*/ 79 h 245"/>
                <a:gd name="T110" fmla="*/ 178 w 424"/>
                <a:gd name="T111" fmla="*/ 88 h 245"/>
                <a:gd name="T112" fmla="*/ 131 w 424"/>
                <a:gd name="T113" fmla="*/ 95 h 245"/>
                <a:gd name="T114" fmla="*/ 128 w 424"/>
                <a:gd name="T115" fmla="*/ 95 h 245"/>
                <a:gd name="T116" fmla="*/ 148 w 424"/>
                <a:gd name="T117" fmla="*/ 107 h 245"/>
                <a:gd name="T118" fmla="*/ 138 w 424"/>
                <a:gd name="T119" fmla="*/ 113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6" name="Text Box 46"/>
          <p:cNvSpPr txBox="1">
            <a:spLocks noChangeArrowheads="1"/>
          </p:cNvSpPr>
          <p:nvPr/>
        </p:nvSpPr>
        <p:spPr bwMode="auto">
          <a:xfrm>
            <a:off x="1486149" y="4076800"/>
            <a:ext cx="1081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广播帧</a:t>
            </a:r>
          </a:p>
        </p:txBody>
      </p:sp>
      <p:sp>
        <p:nvSpPr>
          <p:cNvPr id="16407" name="Line 47"/>
          <p:cNvSpPr>
            <a:spLocks noChangeShapeType="1"/>
          </p:cNvSpPr>
          <p:nvPr/>
        </p:nvSpPr>
        <p:spPr bwMode="auto">
          <a:xfrm flipV="1">
            <a:off x="2206874" y="4076800"/>
            <a:ext cx="287337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Line 48"/>
          <p:cNvSpPr>
            <a:spLocks noChangeShapeType="1"/>
          </p:cNvSpPr>
          <p:nvPr/>
        </p:nvSpPr>
        <p:spPr bwMode="auto">
          <a:xfrm>
            <a:off x="3286374" y="4076800"/>
            <a:ext cx="144462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Line 49"/>
          <p:cNvSpPr>
            <a:spLocks noChangeShapeType="1"/>
          </p:cNvSpPr>
          <p:nvPr/>
        </p:nvSpPr>
        <p:spPr bwMode="auto">
          <a:xfrm flipV="1">
            <a:off x="3214936" y="2781400"/>
            <a:ext cx="574675" cy="5762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Oval 50"/>
          <p:cNvSpPr>
            <a:spLocks noChangeArrowheads="1"/>
          </p:cNvSpPr>
          <p:nvPr/>
        </p:nvSpPr>
        <p:spPr bwMode="auto">
          <a:xfrm rot="1952855">
            <a:off x="1709986" y="2384525"/>
            <a:ext cx="2346325" cy="363537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11" name="Oval 51"/>
          <p:cNvSpPr>
            <a:spLocks noChangeArrowheads="1"/>
          </p:cNvSpPr>
          <p:nvPr/>
        </p:nvSpPr>
        <p:spPr bwMode="auto">
          <a:xfrm rot="-1689096">
            <a:off x="4438899" y="2492475"/>
            <a:ext cx="2425700" cy="36544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12" name="Text Box 52"/>
          <p:cNvSpPr txBox="1">
            <a:spLocks noChangeArrowheads="1"/>
          </p:cNvSpPr>
          <p:nvPr/>
        </p:nvSpPr>
        <p:spPr bwMode="auto">
          <a:xfrm>
            <a:off x="4438899" y="3933925"/>
            <a:ext cx="1150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  <a:cs typeface="Arial" charset="0"/>
              </a:rPr>
              <a:t>VLAN2</a:t>
            </a:r>
          </a:p>
        </p:txBody>
      </p:sp>
      <p:sp>
        <p:nvSpPr>
          <p:cNvPr id="16413" name="AutoShape 53"/>
          <p:cNvSpPr>
            <a:spLocks noChangeAspect="1" noChangeArrowheads="1"/>
          </p:cNvSpPr>
          <p:nvPr/>
        </p:nvSpPr>
        <p:spPr bwMode="auto">
          <a:xfrm>
            <a:off x="3862636" y="2636937"/>
            <a:ext cx="285750" cy="287338"/>
          </a:xfrm>
          <a:custGeom>
            <a:avLst/>
            <a:gdLst>
              <a:gd name="T0" fmla="*/ 1890117 w 21600"/>
              <a:gd name="T1" fmla="*/ 0 h 21600"/>
              <a:gd name="T2" fmla="*/ 553561 w 21600"/>
              <a:gd name="T3" fmla="*/ 559724 h 21600"/>
              <a:gd name="T4" fmla="*/ 0 w 21600"/>
              <a:gd name="T5" fmla="*/ 1911183 h 21600"/>
              <a:gd name="T6" fmla="*/ 553561 w 21600"/>
              <a:gd name="T7" fmla="*/ 3262643 h 21600"/>
              <a:gd name="T8" fmla="*/ 1890117 w 21600"/>
              <a:gd name="T9" fmla="*/ 3822367 h 21600"/>
              <a:gd name="T10" fmla="*/ 3226673 w 21600"/>
              <a:gd name="T11" fmla="*/ 3262643 h 21600"/>
              <a:gd name="T12" fmla="*/ 3780234 w 21600"/>
              <a:gd name="T13" fmla="*/ 1911183 h 21600"/>
              <a:gd name="T14" fmla="*/ 3226673 w 21600"/>
              <a:gd name="T15" fmla="*/ 55972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Text Box 54"/>
          <p:cNvSpPr txBox="1">
            <a:spLocks noChangeArrowheads="1"/>
          </p:cNvSpPr>
          <p:nvPr/>
        </p:nvSpPr>
        <p:spPr bwMode="auto">
          <a:xfrm>
            <a:off x="772319" y="6172201"/>
            <a:ext cx="7310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2200" dirty="0"/>
              <a:t>二层交换机使用</a:t>
            </a:r>
            <a:r>
              <a:rPr lang="en-US" altLang="zh-CN" sz="2200" dirty="0"/>
              <a:t>VLAN</a:t>
            </a:r>
            <a:r>
              <a:rPr lang="zh-CN" altLang="en-US" sz="2200" dirty="0"/>
              <a:t>隔离广播，减小广播域范围。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spect="1" noChangeArrowheads="1"/>
          </p:cNvSpPr>
          <p:nvPr/>
        </p:nvSpPr>
        <p:spPr bwMode="auto">
          <a:xfrm>
            <a:off x="6669364" y="2276723"/>
            <a:ext cx="1354138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435" name="Rectangle 3"/>
          <p:cNvSpPr>
            <a:spLocks noChangeAspect="1" noChangeArrowheads="1"/>
          </p:cNvSpPr>
          <p:nvPr/>
        </p:nvSpPr>
        <p:spPr bwMode="auto">
          <a:xfrm>
            <a:off x="4854852" y="2276723"/>
            <a:ext cx="1354137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908720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的优点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92113" y="5381085"/>
            <a:ext cx="4608513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2200" dirty="0"/>
              <a:t>有效控制广播域范围</a:t>
            </a:r>
          </a:p>
          <a:p>
            <a:pPr eaLnBrk="1" hangingPunct="1"/>
            <a:r>
              <a:rPr lang="zh-CN" altLang="en-US" sz="2200" dirty="0"/>
              <a:t>增强局域网的安全性</a:t>
            </a:r>
          </a:p>
          <a:p>
            <a:pPr eaLnBrk="1" hangingPunct="1"/>
            <a:r>
              <a:rPr lang="zh-CN" altLang="en-US" sz="2200" dirty="0"/>
              <a:t>灵活构建虚拟工作组</a:t>
            </a:r>
          </a:p>
        </p:txBody>
      </p:sp>
      <p:grpSp>
        <p:nvGrpSpPr>
          <p:cNvPr id="18438" name="Group 6"/>
          <p:cNvGrpSpPr>
            <a:grpSpLocks noChangeAspect="1"/>
          </p:cNvGrpSpPr>
          <p:nvPr/>
        </p:nvGrpSpPr>
        <p:grpSpPr bwMode="auto">
          <a:xfrm>
            <a:off x="606702" y="1557586"/>
            <a:ext cx="3563937" cy="3660775"/>
            <a:chOff x="1383" y="2893"/>
            <a:chExt cx="681" cy="647"/>
          </a:xfrm>
        </p:grpSpPr>
        <p:sp>
          <p:nvSpPr>
            <p:cNvPr id="18480" name="AutoShape 7"/>
            <p:cNvSpPr>
              <a:spLocks noChangeAspect="1" noChangeArrowheads="1" noTextEdit="1"/>
            </p:cNvSpPr>
            <p:nvPr/>
          </p:nvSpPr>
          <p:spPr bwMode="auto">
            <a:xfrm>
              <a:off x="1383" y="2893"/>
              <a:ext cx="681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Freeform 8"/>
            <p:cNvSpPr>
              <a:spLocks noChangeAspect="1"/>
            </p:cNvSpPr>
            <p:nvPr/>
          </p:nvSpPr>
          <p:spPr bwMode="auto">
            <a:xfrm>
              <a:off x="1382" y="3145"/>
              <a:ext cx="681" cy="394"/>
            </a:xfrm>
            <a:custGeom>
              <a:avLst/>
              <a:gdLst>
                <a:gd name="T0" fmla="*/ 681 w 681"/>
                <a:gd name="T1" fmla="*/ 221 h 394"/>
                <a:gd name="T2" fmla="*/ 383 w 681"/>
                <a:gd name="T3" fmla="*/ 394 h 394"/>
                <a:gd name="T4" fmla="*/ 0 w 681"/>
                <a:gd name="T5" fmla="*/ 173 h 394"/>
                <a:gd name="T6" fmla="*/ 299 w 681"/>
                <a:gd name="T7" fmla="*/ 0 h 394"/>
                <a:gd name="T8" fmla="*/ 681 w 681"/>
                <a:gd name="T9" fmla="*/ 221 h 394"/>
                <a:gd name="T10" fmla="*/ 681 w 681"/>
                <a:gd name="T11" fmla="*/ 221 h 394"/>
                <a:gd name="T12" fmla="*/ 681 w 681"/>
                <a:gd name="T13" fmla="*/ 221 h 394"/>
                <a:gd name="T14" fmla="*/ 681 w 681"/>
                <a:gd name="T15" fmla="*/ 221 h 3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81"/>
                <a:gd name="T25" fmla="*/ 0 h 394"/>
                <a:gd name="T26" fmla="*/ 681 w 681"/>
                <a:gd name="T27" fmla="*/ 394 h 3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81" h="394">
                  <a:moveTo>
                    <a:pt x="681" y="221"/>
                  </a:moveTo>
                  <a:lnTo>
                    <a:pt x="383" y="394"/>
                  </a:lnTo>
                  <a:lnTo>
                    <a:pt x="0" y="173"/>
                  </a:lnTo>
                  <a:lnTo>
                    <a:pt x="299" y="0"/>
                  </a:lnTo>
                  <a:lnTo>
                    <a:pt x="681" y="22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Freeform 9"/>
            <p:cNvSpPr>
              <a:spLocks noChangeAspect="1"/>
            </p:cNvSpPr>
            <p:nvPr/>
          </p:nvSpPr>
          <p:spPr bwMode="auto">
            <a:xfrm>
              <a:off x="1770" y="3329"/>
              <a:ext cx="118" cy="115"/>
            </a:xfrm>
            <a:custGeom>
              <a:avLst/>
              <a:gdLst>
                <a:gd name="T0" fmla="*/ 118 w 118"/>
                <a:gd name="T1" fmla="*/ 0 h 115"/>
                <a:gd name="T2" fmla="*/ 118 w 118"/>
                <a:gd name="T3" fmla="*/ 47 h 115"/>
                <a:gd name="T4" fmla="*/ 0 w 118"/>
                <a:gd name="T5" fmla="*/ 115 h 115"/>
                <a:gd name="T6" fmla="*/ 0 w 118"/>
                <a:gd name="T7" fmla="*/ 68 h 115"/>
                <a:gd name="T8" fmla="*/ 118 w 118"/>
                <a:gd name="T9" fmla="*/ 0 h 115"/>
                <a:gd name="T10" fmla="*/ 118 w 118"/>
                <a:gd name="T11" fmla="*/ 0 h 115"/>
                <a:gd name="T12" fmla="*/ 118 w 118"/>
                <a:gd name="T13" fmla="*/ 0 h 115"/>
                <a:gd name="T14" fmla="*/ 118 w 118"/>
                <a:gd name="T15" fmla="*/ 0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15"/>
                <a:gd name="T26" fmla="*/ 118 w 118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15">
                  <a:moveTo>
                    <a:pt x="118" y="0"/>
                  </a:moveTo>
                  <a:lnTo>
                    <a:pt x="118" y="47"/>
                  </a:lnTo>
                  <a:lnTo>
                    <a:pt x="0" y="115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Freeform 10"/>
            <p:cNvSpPr>
              <a:spLocks noChangeAspect="1"/>
            </p:cNvSpPr>
            <p:nvPr/>
          </p:nvSpPr>
          <p:spPr bwMode="auto">
            <a:xfrm>
              <a:off x="1587" y="3291"/>
              <a:ext cx="183" cy="153"/>
            </a:xfrm>
            <a:custGeom>
              <a:avLst/>
              <a:gdLst>
                <a:gd name="T0" fmla="*/ 183 w 183"/>
                <a:gd name="T1" fmla="*/ 106 h 153"/>
                <a:gd name="T2" fmla="*/ 183 w 183"/>
                <a:gd name="T3" fmla="*/ 153 h 153"/>
                <a:gd name="T4" fmla="*/ 0 w 183"/>
                <a:gd name="T5" fmla="*/ 48 h 153"/>
                <a:gd name="T6" fmla="*/ 0 w 183"/>
                <a:gd name="T7" fmla="*/ 0 h 153"/>
                <a:gd name="T8" fmla="*/ 183 w 183"/>
                <a:gd name="T9" fmla="*/ 106 h 153"/>
                <a:gd name="T10" fmla="*/ 183 w 183"/>
                <a:gd name="T11" fmla="*/ 106 h 153"/>
                <a:gd name="T12" fmla="*/ 183 w 183"/>
                <a:gd name="T13" fmla="*/ 106 h 153"/>
                <a:gd name="T14" fmla="*/ 183 w 183"/>
                <a:gd name="T15" fmla="*/ 106 h 1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53"/>
                <a:gd name="T26" fmla="*/ 183 w 183"/>
                <a:gd name="T27" fmla="*/ 153 h 1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53">
                  <a:moveTo>
                    <a:pt x="183" y="106"/>
                  </a:moveTo>
                  <a:lnTo>
                    <a:pt x="183" y="153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Freeform 11"/>
            <p:cNvSpPr>
              <a:spLocks noChangeAspect="1"/>
            </p:cNvSpPr>
            <p:nvPr/>
          </p:nvSpPr>
          <p:spPr bwMode="auto">
            <a:xfrm>
              <a:off x="1587" y="3223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Freeform 12"/>
            <p:cNvSpPr>
              <a:spLocks noChangeAspect="1"/>
            </p:cNvSpPr>
            <p:nvPr/>
          </p:nvSpPr>
          <p:spPr bwMode="auto">
            <a:xfrm>
              <a:off x="1770" y="3288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9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3"/>
                <a:gd name="T26" fmla="*/ 118 w 118"/>
                <a:gd name="T27" fmla="*/ 103 h 1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Freeform 13"/>
            <p:cNvSpPr>
              <a:spLocks noChangeAspect="1"/>
            </p:cNvSpPr>
            <p:nvPr/>
          </p:nvSpPr>
          <p:spPr bwMode="auto">
            <a:xfrm>
              <a:off x="1587" y="3251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Freeform 14"/>
            <p:cNvSpPr>
              <a:spLocks noChangeAspect="1"/>
            </p:cNvSpPr>
            <p:nvPr/>
          </p:nvSpPr>
          <p:spPr bwMode="auto">
            <a:xfrm>
              <a:off x="1587" y="3183"/>
              <a:ext cx="301" cy="174"/>
            </a:xfrm>
            <a:custGeom>
              <a:avLst/>
              <a:gdLst>
                <a:gd name="T0" fmla="*/ 301 w 301"/>
                <a:gd name="T1" fmla="*/ 105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5 h 174"/>
                <a:gd name="T10" fmla="*/ 301 w 301"/>
                <a:gd name="T11" fmla="*/ 105 h 174"/>
                <a:gd name="T12" fmla="*/ 301 w 301"/>
                <a:gd name="T13" fmla="*/ 105 h 174"/>
                <a:gd name="T14" fmla="*/ 301 w 301"/>
                <a:gd name="T15" fmla="*/ 105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5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Freeform 15"/>
            <p:cNvSpPr>
              <a:spLocks noChangeAspect="1"/>
            </p:cNvSpPr>
            <p:nvPr/>
          </p:nvSpPr>
          <p:spPr bwMode="auto">
            <a:xfrm>
              <a:off x="1770" y="3247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Freeform 16"/>
            <p:cNvSpPr>
              <a:spLocks noChangeAspect="1"/>
            </p:cNvSpPr>
            <p:nvPr/>
          </p:nvSpPr>
          <p:spPr bwMode="auto">
            <a:xfrm>
              <a:off x="1587" y="3210"/>
              <a:ext cx="183" cy="139"/>
            </a:xfrm>
            <a:custGeom>
              <a:avLst/>
              <a:gdLst>
                <a:gd name="T0" fmla="*/ 183 w 183"/>
                <a:gd name="T1" fmla="*/ 105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5 h 139"/>
                <a:gd name="T10" fmla="*/ 183 w 183"/>
                <a:gd name="T11" fmla="*/ 105 h 139"/>
                <a:gd name="T12" fmla="*/ 183 w 183"/>
                <a:gd name="T13" fmla="*/ 105 h 139"/>
                <a:gd name="T14" fmla="*/ 183 w 183"/>
                <a:gd name="T15" fmla="*/ 105 h 1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39"/>
                <a:gd name="T26" fmla="*/ 183 w 183"/>
                <a:gd name="T27" fmla="*/ 139 h 1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39">
                  <a:moveTo>
                    <a:pt x="183" y="105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Freeform 17"/>
            <p:cNvSpPr>
              <a:spLocks noChangeAspect="1"/>
            </p:cNvSpPr>
            <p:nvPr/>
          </p:nvSpPr>
          <p:spPr bwMode="auto">
            <a:xfrm>
              <a:off x="1587" y="3142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3"/>
                <a:gd name="T26" fmla="*/ 301 w 301"/>
                <a:gd name="T27" fmla="*/ 173 h 1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Freeform 18"/>
            <p:cNvSpPr>
              <a:spLocks noChangeAspect="1"/>
            </p:cNvSpPr>
            <p:nvPr/>
          </p:nvSpPr>
          <p:spPr bwMode="auto">
            <a:xfrm>
              <a:off x="1770" y="3206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Freeform 19"/>
            <p:cNvSpPr>
              <a:spLocks noChangeAspect="1"/>
            </p:cNvSpPr>
            <p:nvPr/>
          </p:nvSpPr>
          <p:spPr bwMode="auto">
            <a:xfrm>
              <a:off x="1587" y="3168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Freeform 20"/>
            <p:cNvSpPr>
              <a:spLocks noChangeAspect="1"/>
            </p:cNvSpPr>
            <p:nvPr/>
          </p:nvSpPr>
          <p:spPr bwMode="auto">
            <a:xfrm>
              <a:off x="1587" y="3100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Freeform 21"/>
            <p:cNvSpPr>
              <a:spLocks noChangeAspect="1"/>
            </p:cNvSpPr>
            <p:nvPr/>
          </p:nvSpPr>
          <p:spPr bwMode="auto">
            <a:xfrm>
              <a:off x="1770" y="3164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Freeform 22"/>
            <p:cNvSpPr>
              <a:spLocks noChangeAspect="1"/>
            </p:cNvSpPr>
            <p:nvPr/>
          </p:nvSpPr>
          <p:spPr bwMode="auto">
            <a:xfrm>
              <a:off x="1587" y="3127"/>
              <a:ext cx="183" cy="139"/>
            </a:xfrm>
            <a:custGeom>
              <a:avLst/>
              <a:gdLst>
                <a:gd name="T0" fmla="*/ 183 w 183"/>
                <a:gd name="T1" fmla="*/ 105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5 h 139"/>
                <a:gd name="T10" fmla="*/ 183 w 183"/>
                <a:gd name="T11" fmla="*/ 105 h 139"/>
                <a:gd name="T12" fmla="*/ 183 w 183"/>
                <a:gd name="T13" fmla="*/ 105 h 139"/>
                <a:gd name="T14" fmla="*/ 183 w 183"/>
                <a:gd name="T15" fmla="*/ 105 h 1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39"/>
                <a:gd name="T26" fmla="*/ 183 w 183"/>
                <a:gd name="T27" fmla="*/ 139 h 1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39">
                  <a:moveTo>
                    <a:pt x="183" y="105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Freeform 23"/>
            <p:cNvSpPr>
              <a:spLocks noChangeAspect="1"/>
            </p:cNvSpPr>
            <p:nvPr/>
          </p:nvSpPr>
          <p:spPr bwMode="auto">
            <a:xfrm>
              <a:off x="1587" y="3059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3"/>
                <a:gd name="T26" fmla="*/ 301 w 301"/>
                <a:gd name="T27" fmla="*/ 173 h 1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Freeform 24"/>
            <p:cNvSpPr>
              <a:spLocks noChangeAspect="1"/>
            </p:cNvSpPr>
            <p:nvPr/>
          </p:nvSpPr>
          <p:spPr bwMode="auto">
            <a:xfrm>
              <a:off x="1770" y="3123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Freeform 25"/>
            <p:cNvSpPr>
              <a:spLocks noChangeAspect="1"/>
            </p:cNvSpPr>
            <p:nvPr/>
          </p:nvSpPr>
          <p:spPr bwMode="auto">
            <a:xfrm>
              <a:off x="1587" y="3085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5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Freeform 26"/>
            <p:cNvSpPr>
              <a:spLocks noChangeAspect="1"/>
            </p:cNvSpPr>
            <p:nvPr/>
          </p:nvSpPr>
          <p:spPr bwMode="auto">
            <a:xfrm>
              <a:off x="1587" y="3017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Freeform 27"/>
            <p:cNvSpPr>
              <a:spLocks noChangeAspect="1"/>
            </p:cNvSpPr>
            <p:nvPr/>
          </p:nvSpPr>
          <p:spPr bwMode="auto">
            <a:xfrm>
              <a:off x="1770" y="3081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8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3"/>
                <a:gd name="T26" fmla="*/ 118 w 118"/>
                <a:gd name="T27" fmla="*/ 103 h 1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Freeform 28"/>
            <p:cNvSpPr>
              <a:spLocks noChangeAspect="1"/>
            </p:cNvSpPr>
            <p:nvPr/>
          </p:nvSpPr>
          <p:spPr bwMode="auto">
            <a:xfrm>
              <a:off x="1587" y="3044"/>
              <a:ext cx="183" cy="140"/>
            </a:xfrm>
            <a:custGeom>
              <a:avLst/>
              <a:gdLst>
                <a:gd name="T0" fmla="*/ 183 w 183"/>
                <a:gd name="T1" fmla="*/ 105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5 h 140"/>
                <a:gd name="T10" fmla="*/ 183 w 183"/>
                <a:gd name="T11" fmla="*/ 105 h 140"/>
                <a:gd name="T12" fmla="*/ 183 w 183"/>
                <a:gd name="T13" fmla="*/ 105 h 140"/>
                <a:gd name="T14" fmla="*/ 183 w 183"/>
                <a:gd name="T15" fmla="*/ 105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5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Freeform 29"/>
            <p:cNvSpPr>
              <a:spLocks noChangeAspect="1"/>
            </p:cNvSpPr>
            <p:nvPr/>
          </p:nvSpPr>
          <p:spPr bwMode="auto">
            <a:xfrm>
              <a:off x="1587" y="2976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3"/>
                <a:gd name="T26" fmla="*/ 301 w 301"/>
                <a:gd name="T27" fmla="*/ 173 h 1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Freeform 30"/>
            <p:cNvSpPr>
              <a:spLocks noChangeAspect="1"/>
            </p:cNvSpPr>
            <p:nvPr/>
          </p:nvSpPr>
          <p:spPr bwMode="auto">
            <a:xfrm>
              <a:off x="1770" y="3040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9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Freeform 31"/>
            <p:cNvSpPr>
              <a:spLocks noChangeAspect="1"/>
            </p:cNvSpPr>
            <p:nvPr/>
          </p:nvSpPr>
          <p:spPr bwMode="auto">
            <a:xfrm>
              <a:off x="1587" y="3003"/>
              <a:ext cx="183" cy="139"/>
            </a:xfrm>
            <a:custGeom>
              <a:avLst/>
              <a:gdLst>
                <a:gd name="T0" fmla="*/ 183 w 183"/>
                <a:gd name="T1" fmla="*/ 106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6 h 139"/>
                <a:gd name="T10" fmla="*/ 183 w 183"/>
                <a:gd name="T11" fmla="*/ 106 h 139"/>
                <a:gd name="T12" fmla="*/ 183 w 183"/>
                <a:gd name="T13" fmla="*/ 106 h 139"/>
                <a:gd name="T14" fmla="*/ 183 w 183"/>
                <a:gd name="T15" fmla="*/ 106 h 1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39"/>
                <a:gd name="T26" fmla="*/ 183 w 183"/>
                <a:gd name="T27" fmla="*/ 139 h 1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39">
                  <a:moveTo>
                    <a:pt x="183" y="106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Freeform 32"/>
            <p:cNvSpPr>
              <a:spLocks noChangeAspect="1"/>
            </p:cNvSpPr>
            <p:nvPr/>
          </p:nvSpPr>
          <p:spPr bwMode="auto">
            <a:xfrm>
              <a:off x="1587" y="2934"/>
              <a:ext cx="301" cy="175"/>
            </a:xfrm>
            <a:custGeom>
              <a:avLst/>
              <a:gdLst>
                <a:gd name="T0" fmla="*/ 301 w 301"/>
                <a:gd name="T1" fmla="*/ 106 h 175"/>
                <a:gd name="T2" fmla="*/ 183 w 301"/>
                <a:gd name="T3" fmla="*/ 175 h 175"/>
                <a:gd name="T4" fmla="*/ 0 w 301"/>
                <a:gd name="T5" fmla="*/ 69 h 175"/>
                <a:gd name="T6" fmla="*/ 118 w 301"/>
                <a:gd name="T7" fmla="*/ 0 h 175"/>
                <a:gd name="T8" fmla="*/ 301 w 301"/>
                <a:gd name="T9" fmla="*/ 106 h 175"/>
                <a:gd name="T10" fmla="*/ 301 w 301"/>
                <a:gd name="T11" fmla="*/ 106 h 175"/>
                <a:gd name="T12" fmla="*/ 301 w 301"/>
                <a:gd name="T13" fmla="*/ 106 h 175"/>
                <a:gd name="T14" fmla="*/ 301 w 301"/>
                <a:gd name="T15" fmla="*/ 106 h 1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5"/>
                <a:gd name="T26" fmla="*/ 301 w 301"/>
                <a:gd name="T27" fmla="*/ 175 h 1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5">
                  <a:moveTo>
                    <a:pt x="301" y="106"/>
                  </a:moveTo>
                  <a:lnTo>
                    <a:pt x="183" y="175"/>
                  </a:lnTo>
                  <a:lnTo>
                    <a:pt x="0" y="69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Freeform 33"/>
            <p:cNvSpPr>
              <a:spLocks noChangeAspect="1"/>
            </p:cNvSpPr>
            <p:nvPr/>
          </p:nvSpPr>
          <p:spPr bwMode="auto">
            <a:xfrm>
              <a:off x="1770" y="2998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9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3"/>
                <a:gd name="T26" fmla="*/ 118 w 118"/>
                <a:gd name="T27" fmla="*/ 103 h 1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Freeform 34"/>
            <p:cNvSpPr>
              <a:spLocks noChangeAspect="1"/>
            </p:cNvSpPr>
            <p:nvPr/>
          </p:nvSpPr>
          <p:spPr bwMode="auto">
            <a:xfrm>
              <a:off x="1587" y="2961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Freeform 35"/>
            <p:cNvSpPr>
              <a:spLocks noChangeAspect="1"/>
            </p:cNvSpPr>
            <p:nvPr/>
          </p:nvSpPr>
          <p:spPr bwMode="auto">
            <a:xfrm>
              <a:off x="1587" y="2893"/>
              <a:ext cx="301" cy="174"/>
            </a:xfrm>
            <a:custGeom>
              <a:avLst/>
              <a:gdLst>
                <a:gd name="T0" fmla="*/ 301 w 301"/>
                <a:gd name="T1" fmla="*/ 105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5 h 174"/>
                <a:gd name="T10" fmla="*/ 301 w 301"/>
                <a:gd name="T11" fmla="*/ 105 h 174"/>
                <a:gd name="T12" fmla="*/ 301 w 301"/>
                <a:gd name="T13" fmla="*/ 105 h 174"/>
                <a:gd name="T14" fmla="*/ 301 w 301"/>
                <a:gd name="T15" fmla="*/ 105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5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Freeform 36"/>
            <p:cNvSpPr>
              <a:spLocks noChangeAspect="1"/>
            </p:cNvSpPr>
            <p:nvPr/>
          </p:nvSpPr>
          <p:spPr bwMode="auto">
            <a:xfrm>
              <a:off x="1593" y="2973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Freeform 37"/>
            <p:cNvSpPr>
              <a:spLocks noChangeAspect="1"/>
            </p:cNvSpPr>
            <p:nvPr/>
          </p:nvSpPr>
          <p:spPr bwMode="auto">
            <a:xfrm>
              <a:off x="1609" y="2982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Freeform 38"/>
            <p:cNvSpPr>
              <a:spLocks noChangeAspect="1"/>
            </p:cNvSpPr>
            <p:nvPr/>
          </p:nvSpPr>
          <p:spPr bwMode="auto">
            <a:xfrm>
              <a:off x="1625" y="2992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2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Freeform 39"/>
            <p:cNvSpPr>
              <a:spLocks noChangeAspect="1"/>
            </p:cNvSpPr>
            <p:nvPr/>
          </p:nvSpPr>
          <p:spPr bwMode="auto">
            <a:xfrm>
              <a:off x="1640" y="3001"/>
              <a:ext cx="11" cy="21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8 h 35"/>
                <a:gd name="T4" fmla="*/ 11 w 17"/>
                <a:gd name="T5" fmla="*/ 18 h 35"/>
                <a:gd name="T6" fmla="*/ 8 w 17"/>
                <a:gd name="T7" fmla="*/ 20 h 35"/>
                <a:gd name="T8" fmla="*/ 3 w 17"/>
                <a:gd name="T9" fmla="*/ 17 h 35"/>
                <a:gd name="T10" fmla="*/ 0 w 17"/>
                <a:gd name="T11" fmla="*/ 13 h 35"/>
                <a:gd name="T12" fmla="*/ 0 w 17"/>
                <a:gd name="T13" fmla="*/ 2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Freeform 40"/>
            <p:cNvSpPr>
              <a:spLocks noChangeAspect="1"/>
            </p:cNvSpPr>
            <p:nvPr/>
          </p:nvSpPr>
          <p:spPr bwMode="auto">
            <a:xfrm>
              <a:off x="1656" y="3010"/>
              <a:ext cx="11" cy="21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8 h 35"/>
                <a:gd name="T4" fmla="*/ 11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Freeform 41"/>
            <p:cNvSpPr>
              <a:spLocks noChangeAspect="1"/>
            </p:cNvSpPr>
            <p:nvPr/>
          </p:nvSpPr>
          <p:spPr bwMode="auto">
            <a:xfrm>
              <a:off x="1672" y="3020"/>
              <a:ext cx="10" cy="20"/>
            </a:xfrm>
            <a:custGeom>
              <a:avLst/>
              <a:gdLst>
                <a:gd name="T0" fmla="*/ 8 w 17"/>
                <a:gd name="T1" fmla="*/ 4 h 34"/>
                <a:gd name="T2" fmla="*/ 10 w 17"/>
                <a:gd name="T3" fmla="*/ 8 h 34"/>
                <a:gd name="T4" fmla="*/ 10 w 17"/>
                <a:gd name="T5" fmla="*/ 18 h 34"/>
                <a:gd name="T6" fmla="*/ 8 w 17"/>
                <a:gd name="T7" fmla="*/ 19 h 34"/>
                <a:gd name="T8" fmla="*/ 2 w 17"/>
                <a:gd name="T9" fmla="*/ 16 h 34"/>
                <a:gd name="T10" fmla="*/ 0 w 17"/>
                <a:gd name="T11" fmla="*/ 12 h 34"/>
                <a:gd name="T12" fmla="*/ 0 w 17"/>
                <a:gd name="T13" fmla="*/ 2 h 34"/>
                <a:gd name="T14" fmla="*/ 2 w 17"/>
                <a:gd name="T15" fmla="*/ 1 h 34"/>
                <a:gd name="T16" fmla="*/ 8 w 17"/>
                <a:gd name="T17" fmla="*/ 4 h 34"/>
                <a:gd name="T18" fmla="*/ 8 w 17"/>
                <a:gd name="T19" fmla="*/ 4 h 34"/>
                <a:gd name="T20" fmla="*/ 8 w 17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Freeform 42"/>
            <p:cNvSpPr>
              <a:spLocks noChangeAspect="1"/>
            </p:cNvSpPr>
            <p:nvPr/>
          </p:nvSpPr>
          <p:spPr bwMode="auto">
            <a:xfrm>
              <a:off x="1688" y="3029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9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2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Freeform 43"/>
            <p:cNvSpPr>
              <a:spLocks noChangeAspect="1"/>
            </p:cNvSpPr>
            <p:nvPr/>
          </p:nvSpPr>
          <p:spPr bwMode="auto">
            <a:xfrm>
              <a:off x="1704" y="3038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9 w 17"/>
                <a:gd name="T3" fmla="*/ 8 h 35"/>
                <a:gd name="T4" fmla="*/ 9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Freeform 44"/>
            <p:cNvSpPr>
              <a:spLocks noChangeAspect="1"/>
            </p:cNvSpPr>
            <p:nvPr/>
          </p:nvSpPr>
          <p:spPr bwMode="auto">
            <a:xfrm>
              <a:off x="1720" y="3047"/>
              <a:ext cx="9" cy="21"/>
            </a:xfrm>
            <a:custGeom>
              <a:avLst/>
              <a:gdLst>
                <a:gd name="T0" fmla="*/ 7 w 16"/>
                <a:gd name="T1" fmla="*/ 4 h 35"/>
                <a:gd name="T2" fmla="*/ 9 w 16"/>
                <a:gd name="T3" fmla="*/ 9 h 35"/>
                <a:gd name="T4" fmla="*/ 9 w 16"/>
                <a:gd name="T5" fmla="*/ 19 h 35"/>
                <a:gd name="T6" fmla="*/ 7 w 16"/>
                <a:gd name="T7" fmla="*/ 20 h 35"/>
                <a:gd name="T8" fmla="*/ 2 w 16"/>
                <a:gd name="T9" fmla="*/ 17 h 35"/>
                <a:gd name="T10" fmla="*/ 0 w 16"/>
                <a:gd name="T11" fmla="*/ 13 h 35"/>
                <a:gd name="T12" fmla="*/ 0 w 16"/>
                <a:gd name="T13" fmla="*/ 3 h 35"/>
                <a:gd name="T14" fmla="*/ 2 w 16"/>
                <a:gd name="T15" fmla="*/ 1 h 35"/>
                <a:gd name="T16" fmla="*/ 7 w 16"/>
                <a:gd name="T17" fmla="*/ 4 h 35"/>
                <a:gd name="T18" fmla="*/ 7 w 16"/>
                <a:gd name="T19" fmla="*/ 4 h 35"/>
                <a:gd name="T20" fmla="*/ 7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Freeform 45"/>
            <p:cNvSpPr>
              <a:spLocks noChangeAspect="1"/>
            </p:cNvSpPr>
            <p:nvPr/>
          </p:nvSpPr>
          <p:spPr bwMode="auto">
            <a:xfrm>
              <a:off x="1735" y="3057"/>
              <a:ext cx="10" cy="21"/>
            </a:xfrm>
            <a:custGeom>
              <a:avLst/>
              <a:gdLst>
                <a:gd name="T0" fmla="*/ 8 w 16"/>
                <a:gd name="T1" fmla="*/ 4 h 35"/>
                <a:gd name="T2" fmla="*/ 10 w 16"/>
                <a:gd name="T3" fmla="*/ 8 h 35"/>
                <a:gd name="T4" fmla="*/ 10 w 16"/>
                <a:gd name="T5" fmla="*/ 18 h 35"/>
                <a:gd name="T6" fmla="*/ 8 w 16"/>
                <a:gd name="T7" fmla="*/ 20 h 35"/>
                <a:gd name="T8" fmla="*/ 2 w 16"/>
                <a:gd name="T9" fmla="*/ 17 h 35"/>
                <a:gd name="T10" fmla="*/ 0 w 16"/>
                <a:gd name="T11" fmla="*/ 12 h 35"/>
                <a:gd name="T12" fmla="*/ 0 w 16"/>
                <a:gd name="T13" fmla="*/ 2 h 35"/>
                <a:gd name="T14" fmla="*/ 2 w 16"/>
                <a:gd name="T15" fmla="*/ 1 h 35"/>
                <a:gd name="T16" fmla="*/ 8 w 16"/>
                <a:gd name="T17" fmla="*/ 4 h 35"/>
                <a:gd name="T18" fmla="*/ 8 w 16"/>
                <a:gd name="T19" fmla="*/ 4 h 35"/>
                <a:gd name="T20" fmla="*/ 8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Freeform 46"/>
            <p:cNvSpPr>
              <a:spLocks noChangeAspect="1"/>
            </p:cNvSpPr>
            <p:nvPr/>
          </p:nvSpPr>
          <p:spPr bwMode="auto">
            <a:xfrm>
              <a:off x="1751" y="3066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1 w 17"/>
                <a:gd name="T11" fmla="*/ 13 h 35"/>
                <a:gd name="T12" fmla="*/ 1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Freeform 47"/>
            <p:cNvSpPr>
              <a:spLocks noChangeAspect="1"/>
            </p:cNvSpPr>
            <p:nvPr/>
          </p:nvSpPr>
          <p:spPr bwMode="auto">
            <a:xfrm>
              <a:off x="1593" y="3014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Freeform 48"/>
            <p:cNvSpPr>
              <a:spLocks noChangeAspect="1"/>
            </p:cNvSpPr>
            <p:nvPr/>
          </p:nvSpPr>
          <p:spPr bwMode="auto">
            <a:xfrm>
              <a:off x="1609" y="3024"/>
              <a:ext cx="10" cy="21"/>
            </a:xfrm>
            <a:custGeom>
              <a:avLst/>
              <a:gdLst>
                <a:gd name="T0" fmla="*/ 8 w 17"/>
                <a:gd name="T1" fmla="*/ 4 h 34"/>
                <a:gd name="T2" fmla="*/ 10 w 17"/>
                <a:gd name="T3" fmla="*/ 9 h 34"/>
                <a:gd name="T4" fmla="*/ 10 w 17"/>
                <a:gd name="T5" fmla="*/ 19 h 34"/>
                <a:gd name="T6" fmla="*/ 8 w 17"/>
                <a:gd name="T7" fmla="*/ 20 h 34"/>
                <a:gd name="T8" fmla="*/ 2 w 17"/>
                <a:gd name="T9" fmla="*/ 17 h 34"/>
                <a:gd name="T10" fmla="*/ 0 w 17"/>
                <a:gd name="T11" fmla="*/ 12 h 34"/>
                <a:gd name="T12" fmla="*/ 0 w 17"/>
                <a:gd name="T13" fmla="*/ 2 h 34"/>
                <a:gd name="T14" fmla="*/ 2 w 17"/>
                <a:gd name="T15" fmla="*/ 1 h 34"/>
                <a:gd name="T16" fmla="*/ 8 w 17"/>
                <a:gd name="T17" fmla="*/ 4 h 34"/>
                <a:gd name="T18" fmla="*/ 8 w 17"/>
                <a:gd name="T19" fmla="*/ 4 h 34"/>
                <a:gd name="T20" fmla="*/ 8 w 17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Freeform 49"/>
            <p:cNvSpPr>
              <a:spLocks noChangeAspect="1"/>
            </p:cNvSpPr>
            <p:nvPr/>
          </p:nvSpPr>
          <p:spPr bwMode="auto">
            <a:xfrm>
              <a:off x="1625" y="3033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2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Freeform 50"/>
            <p:cNvSpPr>
              <a:spLocks noChangeAspect="1"/>
            </p:cNvSpPr>
            <p:nvPr/>
          </p:nvSpPr>
          <p:spPr bwMode="auto">
            <a:xfrm>
              <a:off x="1640" y="3042"/>
              <a:ext cx="11" cy="22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9 h 35"/>
                <a:gd name="T4" fmla="*/ 11 w 17"/>
                <a:gd name="T5" fmla="*/ 19 h 35"/>
                <a:gd name="T6" fmla="*/ 8 w 17"/>
                <a:gd name="T7" fmla="*/ 21 h 35"/>
                <a:gd name="T8" fmla="*/ 3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Freeform 51"/>
            <p:cNvSpPr>
              <a:spLocks noChangeAspect="1"/>
            </p:cNvSpPr>
            <p:nvPr/>
          </p:nvSpPr>
          <p:spPr bwMode="auto">
            <a:xfrm>
              <a:off x="1656" y="3051"/>
              <a:ext cx="11" cy="22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9 h 35"/>
                <a:gd name="T4" fmla="*/ 11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Freeform 52"/>
            <p:cNvSpPr>
              <a:spLocks noChangeAspect="1"/>
            </p:cNvSpPr>
            <p:nvPr/>
          </p:nvSpPr>
          <p:spPr bwMode="auto">
            <a:xfrm>
              <a:off x="1672" y="3061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2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Freeform 53"/>
            <p:cNvSpPr>
              <a:spLocks noChangeAspect="1"/>
            </p:cNvSpPr>
            <p:nvPr/>
          </p:nvSpPr>
          <p:spPr bwMode="auto">
            <a:xfrm>
              <a:off x="1688" y="3070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9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7" name="Freeform 54"/>
            <p:cNvSpPr>
              <a:spLocks noChangeAspect="1"/>
            </p:cNvSpPr>
            <p:nvPr/>
          </p:nvSpPr>
          <p:spPr bwMode="auto">
            <a:xfrm>
              <a:off x="1704" y="3079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9 w 17"/>
                <a:gd name="T3" fmla="*/ 9 h 35"/>
                <a:gd name="T4" fmla="*/ 9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Freeform 55"/>
            <p:cNvSpPr>
              <a:spLocks noChangeAspect="1"/>
            </p:cNvSpPr>
            <p:nvPr/>
          </p:nvSpPr>
          <p:spPr bwMode="auto">
            <a:xfrm>
              <a:off x="1720" y="3089"/>
              <a:ext cx="9" cy="21"/>
            </a:xfrm>
            <a:custGeom>
              <a:avLst/>
              <a:gdLst>
                <a:gd name="T0" fmla="*/ 7 w 16"/>
                <a:gd name="T1" fmla="*/ 4 h 35"/>
                <a:gd name="T2" fmla="*/ 9 w 16"/>
                <a:gd name="T3" fmla="*/ 8 h 35"/>
                <a:gd name="T4" fmla="*/ 9 w 16"/>
                <a:gd name="T5" fmla="*/ 18 h 35"/>
                <a:gd name="T6" fmla="*/ 7 w 16"/>
                <a:gd name="T7" fmla="*/ 20 h 35"/>
                <a:gd name="T8" fmla="*/ 2 w 16"/>
                <a:gd name="T9" fmla="*/ 17 h 35"/>
                <a:gd name="T10" fmla="*/ 0 w 16"/>
                <a:gd name="T11" fmla="*/ 12 h 35"/>
                <a:gd name="T12" fmla="*/ 0 w 16"/>
                <a:gd name="T13" fmla="*/ 2 h 35"/>
                <a:gd name="T14" fmla="*/ 2 w 16"/>
                <a:gd name="T15" fmla="*/ 1 h 35"/>
                <a:gd name="T16" fmla="*/ 7 w 16"/>
                <a:gd name="T17" fmla="*/ 4 h 35"/>
                <a:gd name="T18" fmla="*/ 7 w 16"/>
                <a:gd name="T19" fmla="*/ 4 h 35"/>
                <a:gd name="T20" fmla="*/ 7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Freeform 56"/>
            <p:cNvSpPr>
              <a:spLocks noChangeAspect="1"/>
            </p:cNvSpPr>
            <p:nvPr/>
          </p:nvSpPr>
          <p:spPr bwMode="auto">
            <a:xfrm>
              <a:off x="1735" y="3098"/>
              <a:ext cx="10" cy="22"/>
            </a:xfrm>
            <a:custGeom>
              <a:avLst/>
              <a:gdLst>
                <a:gd name="T0" fmla="*/ 8 w 16"/>
                <a:gd name="T1" fmla="*/ 4 h 35"/>
                <a:gd name="T2" fmla="*/ 10 w 16"/>
                <a:gd name="T3" fmla="*/ 9 h 35"/>
                <a:gd name="T4" fmla="*/ 10 w 16"/>
                <a:gd name="T5" fmla="*/ 19 h 35"/>
                <a:gd name="T6" fmla="*/ 8 w 16"/>
                <a:gd name="T7" fmla="*/ 21 h 35"/>
                <a:gd name="T8" fmla="*/ 2 w 16"/>
                <a:gd name="T9" fmla="*/ 18 h 35"/>
                <a:gd name="T10" fmla="*/ 0 w 16"/>
                <a:gd name="T11" fmla="*/ 13 h 35"/>
                <a:gd name="T12" fmla="*/ 0 w 16"/>
                <a:gd name="T13" fmla="*/ 3 h 35"/>
                <a:gd name="T14" fmla="*/ 2 w 16"/>
                <a:gd name="T15" fmla="*/ 1 h 35"/>
                <a:gd name="T16" fmla="*/ 8 w 16"/>
                <a:gd name="T17" fmla="*/ 4 h 35"/>
                <a:gd name="T18" fmla="*/ 8 w 16"/>
                <a:gd name="T19" fmla="*/ 4 h 35"/>
                <a:gd name="T20" fmla="*/ 8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Freeform 57"/>
            <p:cNvSpPr>
              <a:spLocks noChangeAspect="1"/>
            </p:cNvSpPr>
            <p:nvPr/>
          </p:nvSpPr>
          <p:spPr bwMode="auto">
            <a:xfrm>
              <a:off x="1751" y="3107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1 w 17"/>
                <a:gd name="T11" fmla="*/ 13 h 35"/>
                <a:gd name="T12" fmla="*/ 1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6" y="35"/>
                    <a:pt x="14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Freeform 58"/>
            <p:cNvSpPr>
              <a:spLocks noChangeAspect="1"/>
            </p:cNvSpPr>
            <p:nvPr/>
          </p:nvSpPr>
          <p:spPr bwMode="auto">
            <a:xfrm>
              <a:off x="1593" y="3054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Freeform 59"/>
            <p:cNvSpPr>
              <a:spLocks noChangeAspect="1"/>
            </p:cNvSpPr>
            <p:nvPr/>
          </p:nvSpPr>
          <p:spPr bwMode="auto">
            <a:xfrm>
              <a:off x="1609" y="3063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Freeform 60"/>
            <p:cNvSpPr>
              <a:spLocks noChangeAspect="1"/>
            </p:cNvSpPr>
            <p:nvPr/>
          </p:nvSpPr>
          <p:spPr bwMode="auto">
            <a:xfrm>
              <a:off x="1625" y="3073"/>
              <a:ext cx="10" cy="20"/>
            </a:xfrm>
            <a:custGeom>
              <a:avLst/>
              <a:gdLst>
                <a:gd name="T0" fmla="*/ 8 w 17"/>
                <a:gd name="T1" fmla="*/ 4 h 34"/>
                <a:gd name="T2" fmla="*/ 10 w 17"/>
                <a:gd name="T3" fmla="*/ 8 h 34"/>
                <a:gd name="T4" fmla="*/ 10 w 17"/>
                <a:gd name="T5" fmla="*/ 18 h 34"/>
                <a:gd name="T6" fmla="*/ 8 w 17"/>
                <a:gd name="T7" fmla="*/ 19 h 34"/>
                <a:gd name="T8" fmla="*/ 2 w 17"/>
                <a:gd name="T9" fmla="*/ 16 h 34"/>
                <a:gd name="T10" fmla="*/ 0 w 17"/>
                <a:gd name="T11" fmla="*/ 12 h 34"/>
                <a:gd name="T12" fmla="*/ 0 w 17"/>
                <a:gd name="T13" fmla="*/ 2 h 34"/>
                <a:gd name="T14" fmla="*/ 2 w 17"/>
                <a:gd name="T15" fmla="*/ 1 h 34"/>
                <a:gd name="T16" fmla="*/ 8 w 17"/>
                <a:gd name="T17" fmla="*/ 4 h 34"/>
                <a:gd name="T18" fmla="*/ 8 w 17"/>
                <a:gd name="T19" fmla="*/ 4 h 34"/>
                <a:gd name="T20" fmla="*/ 8 w 17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" name="Freeform 61"/>
            <p:cNvSpPr>
              <a:spLocks noChangeAspect="1"/>
            </p:cNvSpPr>
            <p:nvPr/>
          </p:nvSpPr>
          <p:spPr bwMode="auto">
            <a:xfrm>
              <a:off x="1640" y="3082"/>
              <a:ext cx="11" cy="21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8 h 35"/>
                <a:gd name="T4" fmla="*/ 11 w 17"/>
                <a:gd name="T5" fmla="*/ 18 h 35"/>
                <a:gd name="T6" fmla="*/ 8 w 17"/>
                <a:gd name="T7" fmla="*/ 20 h 35"/>
                <a:gd name="T8" fmla="*/ 3 w 17"/>
                <a:gd name="T9" fmla="*/ 17 h 35"/>
                <a:gd name="T10" fmla="*/ 0 w 17"/>
                <a:gd name="T11" fmla="*/ 13 h 35"/>
                <a:gd name="T12" fmla="*/ 0 w 17"/>
                <a:gd name="T13" fmla="*/ 2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" name="Freeform 62"/>
            <p:cNvSpPr>
              <a:spLocks noChangeAspect="1"/>
            </p:cNvSpPr>
            <p:nvPr/>
          </p:nvSpPr>
          <p:spPr bwMode="auto">
            <a:xfrm>
              <a:off x="1656" y="3091"/>
              <a:ext cx="11" cy="21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8 h 35"/>
                <a:gd name="T4" fmla="*/ 11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Freeform 63"/>
            <p:cNvSpPr>
              <a:spLocks noChangeAspect="1"/>
            </p:cNvSpPr>
            <p:nvPr/>
          </p:nvSpPr>
          <p:spPr bwMode="auto">
            <a:xfrm>
              <a:off x="1672" y="3100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Freeform 64"/>
            <p:cNvSpPr>
              <a:spLocks noChangeAspect="1"/>
            </p:cNvSpPr>
            <p:nvPr/>
          </p:nvSpPr>
          <p:spPr bwMode="auto">
            <a:xfrm>
              <a:off x="1688" y="3110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9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2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Freeform 65"/>
            <p:cNvSpPr>
              <a:spLocks noChangeAspect="1"/>
            </p:cNvSpPr>
            <p:nvPr/>
          </p:nvSpPr>
          <p:spPr bwMode="auto">
            <a:xfrm>
              <a:off x="1704" y="3119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9 w 17"/>
                <a:gd name="T3" fmla="*/ 8 h 35"/>
                <a:gd name="T4" fmla="*/ 9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" name="Freeform 66"/>
            <p:cNvSpPr>
              <a:spLocks noChangeAspect="1"/>
            </p:cNvSpPr>
            <p:nvPr/>
          </p:nvSpPr>
          <p:spPr bwMode="auto">
            <a:xfrm>
              <a:off x="1720" y="3128"/>
              <a:ext cx="9" cy="21"/>
            </a:xfrm>
            <a:custGeom>
              <a:avLst/>
              <a:gdLst>
                <a:gd name="T0" fmla="*/ 7 w 16"/>
                <a:gd name="T1" fmla="*/ 4 h 35"/>
                <a:gd name="T2" fmla="*/ 9 w 16"/>
                <a:gd name="T3" fmla="*/ 9 h 35"/>
                <a:gd name="T4" fmla="*/ 9 w 16"/>
                <a:gd name="T5" fmla="*/ 19 h 35"/>
                <a:gd name="T6" fmla="*/ 7 w 16"/>
                <a:gd name="T7" fmla="*/ 20 h 35"/>
                <a:gd name="T8" fmla="*/ 2 w 16"/>
                <a:gd name="T9" fmla="*/ 17 h 35"/>
                <a:gd name="T10" fmla="*/ 0 w 16"/>
                <a:gd name="T11" fmla="*/ 13 h 35"/>
                <a:gd name="T12" fmla="*/ 0 w 16"/>
                <a:gd name="T13" fmla="*/ 3 h 35"/>
                <a:gd name="T14" fmla="*/ 2 w 16"/>
                <a:gd name="T15" fmla="*/ 1 h 35"/>
                <a:gd name="T16" fmla="*/ 7 w 16"/>
                <a:gd name="T17" fmla="*/ 4 h 35"/>
                <a:gd name="T18" fmla="*/ 7 w 16"/>
                <a:gd name="T19" fmla="*/ 4 h 35"/>
                <a:gd name="T20" fmla="*/ 7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" name="Freeform 67"/>
            <p:cNvSpPr>
              <a:spLocks noChangeAspect="1"/>
            </p:cNvSpPr>
            <p:nvPr/>
          </p:nvSpPr>
          <p:spPr bwMode="auto">
            <a:xfrm>
              <a:off x="1735" y="3138"/>
              <a:ext cx="10" cy="21"/>
            </a:xfrm>
            <a:custGeom>
              <a:avLst/>
              <a:gdLst>
                <a:gd name="T0" fmla="*/ 8 w 16"/>
                <a:gd name="T1" fmla="*/ 4 h 35"/>
                <a:gd name="T2" fmla="*/ 10 w 16"/>
                <a:gd name="T3" fmla="*/ 8 h 35"/>
                <a:gd name="T4" fmla="*/ 10 w 16"/>
                <a:gd name="T5" fmla="*/ 18 h 35"/>
                <a:gd name="T6" fmla="*/ 8 w 16"/>
                <a:gd name="T7" fmla="*/ 20 h 35"/>
                <a:gd name="T8" fmla="*/ 2 w 16"/>
                <a:gd name="T9" fmla="*/ 17 h 35"/>
                <a:gd name="T10" fmla="*/ 0 w 16"/>
                <a:gd name="T11" fmla="*/ 12 h 35"/>
                <a:gd name="T12" fmla="*/ 0 w 16"/>
                <a:gd name="T13" fmla="*/ 2 h 35"/>
                <a:gd name="T14" fmla="*/ 2 w 16"/>
                <a:gd name="T15" fmla="*/ 1 h 35"/>
                <a:gd name="T16" fmla="*/ 8 w 16"/>
                <a:gd name="T17" fmla="*/ 4 h 35"/>
                <a:gd name="T18" fmla="*/ 8 w 16"/>
                <a:gd name="T19" fmla="*/ 4 h 35"/>
                <a:gd name="T20" fmla="*/ 8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" name="Freeform 68"/>
            <p:cNvSpPr>
              <a:spLocks noChangeAspect="1"/>
            </p:cNvSpPr>
            <p:nvPr/>
          </p:nvSpPr>
          <p:spPr bwMode="auto">
            <a:xfrm>
              <a:off x="1751" y="3147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1 w 17"/>
                <a:gd name="T11" fmla="*/ 13 h 35"/>
                <a:gd name="T12" fmla="*/ 1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" name="Freeform 69"/>
            <p:cNvSpPr>
              <a:spLocks noChangeAspect="1"/>
            </p:cNvSpPr>
            <p:nvPr/>
          </p:nvSpPr>
          <p:spPr bwMode="auto">
            <a:xfrm>
              <a:off x="1593" y="3096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" name="Freeform 70"/>
            <p:cNvSpPr>
              <a:spLocks noChangeAspect="1"/>
            </p:cNvSpPr>
            <p:nvPr/>
          </p:nvSpPr>
          <p:spPr bwMode="auto">
            <a:xfrm>
              <a:off x="1609" y="3106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" name="Freeform 71"/>
            <p:cNvSpPr>
              <a:spLocks noChangeAspect="1"/>
            </p:cNvSpPr>
            <p:nvPr/>
          </p:nvSpPr>
          <p:spPr bwMode="auto">
            <a:xfrm>
              <a:off x="1625" y="3115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" name="Freeform 72"/>
            <p:cNvSpPr>
              <a:spLocks noChangeAspect="1"/>
            </p:cNvSpPr>
            <p:nvPr/>
          </p:nvSpPr>
          <p:spPr bwMode="auto">
            <a:xfrm>
              <a:off x="1640" y="3124"/>
              <a:ext cx="11" cy="22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9 h 35"/>
                <a:gd name="T4" fmla="*/ 11 w 17"/>
                <a:gd name="T5" fmla="*/ 19 h 35"/>
                <a:gd name="T6" fmla="*/ 8 w 17"/>
                <a:gd name="T7" fmla="*/ 21 h 35"/>
                <a:gd name="T8" fmla="*/ 3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" name="Freeform 73"/>
            <p:cNvSpPr>
              <a:spLocks noChangeAspect="1"/>
            </p:cNvSpPr>
            <p:nvPr/>
          </p:nvSpPr>
          <p:spPr bwMode="auto">
            <a:xfrm>
              <a:off x="1656" y="3134"/>
              <a:ext cx="11" cy="21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8 h 35"/>
                <a:gd name="T4" fmla="*/ 11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" name="Freeform 74"/>
            <p:cNvSpPr>
              <a:spLocks noChangeAspect="1"/>
            </p:cNvSpPr>
            <p:nvPr/>
          </p:nvSpPr>
          <p:spPr bwMode="auto">
            <a:xfrm>
              <a:off x="1672" y="3143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" name="Freeform 75"/>
            <p:cNvSpPr>
              <a:spLocks noChangeAspect="1"/>
            </p:cNvSpPr>
            <p:nvPr/>
          </p:nvSpPr>
          <p:spPr bwMode="auto">
            <a:xfrm>
              <a:off x="1688" y="3153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9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2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" name="Freeform 76"/>
            <p:cNvSpPr>
              <a:spLocks noChangeAspect="1"/>
            </p:cNvSpPr>
            <p:nvPr/>
          </p:nvSpPr>
          <p:spPr bwMode="auto">
            <a:xfrm>
              <a:off x="1704" y="3162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9 w 17"/>
                <a:gd name="T3" fmla="*/ 8 h 35"/>
                <a:gd name="T4" fmla="*/ 9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" name="Freeform 77"/>
            <p:cNvSpPr>
              <a:spLocks noChangeAspect="1"/>
            </p:cNvSpPr>
            <p:nvPr/>
          </p:nvSpPr>
          <p:spPr bwMode="auto">
            <a:xfrm>
              <a:off x="1720" y="3171"/>
              <a:ext cx="9" cy="21"/>
            </a:xfrm>
            <a:custGeom>
              <a:avLst/>
              <a:gdLst>
                <a:gd name="T0" fmla="*/ 7 w 16"/>
                <a:gd name="T1" fmla="*/ 4 h 35"/>
                <a:gd name="T2" fmla="*/ 9 w 16"/>
                <a:gd name="T3" fmla="*/ 8 h 35"/>
                <a:gd name="T4" fmla="*/ 9 w 16"/>
                <a:gd name="T5" fmla="*/ 19 h 35"/>
                <a:gd name="T6" fmla="*/ 7 w 16"/>
                <a:gd name="T7" fmla="*/ 20 h 35"/>
                <a:gd name="T8" fmla="*/ 2 w 16"/>
                <a:gd name="T9" fmla="*/ 17 h 35"/>
                <a:gd name="T10" fmla="*/ 0 w 16"/>
                <a:gd name="T11" fmla="*/ 13 h 35"/>
                <a:gd name="T12" fmla="*/ 0 w 16"/>
                <a:gd name="T13" fmla="*/ 3 h 35"/>
                <a:gd name="T14" fmla="*/ 2 w 16"/>
                <a:gd name="T15" fmla="*/ 1 h 35"/>
                <a:gd name="T16" fmla="*/ 7 w 16"/>
                <a:gd name="T17" fmla="*/ 4 h 35"/>
                <a:gd name="T18" fmla="*/ 7 w 16"/>
                <a:gd name="T19" fmla="*/ 4 h 35"/>
                <a:gd name="T20" fmla="*/ 7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" name="Freeform 78"/>
            <p:cNvSpPr>
              <a:spLocks noChangeAspect="1"/>
            </p:cNvSpPr>
            <p:nvPr/>
          </p:nvSpPr>
          <p:spPr bwMode="auto">
            <a:xfrm>
              <a:off x="1735" y="3180"/>
              <a:ext cx="10" cy="21"/>
            </a:xfrm>
            <a:custGeom>
              <a:avLst/>
              <a:gdLst>
                <a:gd name="T0" fmla="*/ 8 w 16"/>
                <a:gd name="T1" fmla="*/ 4 h 35"/>
                <a:gd name="T2" fmla="*/ 10 w 16"/>
                <a:gd name="T3" fmla="*/ 9 h 35"/>
                <a:gd name="T4" fmla="*/ 10 w 16"/>
                <a:gd name="T5" fmla="*/ 19 h 35"/>
                <a:gd name="T6" fmla="*/ 8 w 16"/>
                <a:gd name="T7" fmla="*/ 20 h 35"/>
                <a:gd name="T8" fmla="*/ 2 w 16"/>
                <a:gd name="T9" fmla="*/ 17 h 35"/>
                <a:gd name="T10" fmla="*/ 0 w 16"/>
                <a:gd name="T11" fmla="*/ 13 h 35"/>
                <a:gd name="T12" fmla="*/ 0 w 16"/>
                <a:gd name="T13" fmla="*/ 3 h 35"/>
                <a:gd name="T14" fmla="*/ 2 w 16"/>
                <a:gd name="T15" fmla="*/ 1 h 35"/>
                <a:gd name="T16" fmla="*/ 8 w 16"/>
                <a:gd name="T17" fmla="*/ 4 h 35"/>
                <a:gd name="T18" fmla="*/ 8 w 16"/>
                <a:gd name="T19" fmla="*/ 4 h 35"/>
                <a:gd name="T20" fmla="*/ 8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" name="Freeform 79"/>
            <p:cNvSpPr>
              <a:spLocks noChangeAspect="1"/>
            </p:cNvSpPr>
            <p:nvPr/>
          </p:nvSpPr>
          <p:spPr bwMode="auto">
            <a:xfrm>
              <a:off x="1751" y="3190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1 w 17"/>
                <a:gd name="T11" fmla="*/ 12 h 35"/>
                <a:gd name="T12" fmla="*/ 1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" name="Freeform 80"/>
            <p:cNvSpPr>
              <a:spLocks noChangeAspect="1"/>
            </p:cNvSpPr>
            <p:nvPr/>
          </p:nvSpPr>
          <p:spPr bwMode="auto">
            <a:xfrm>
              <a:off x="1593" y="3139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2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" name="Freeform 81"/>
            <p:cNvSpPr>
              <a:spLocks noChangeAspect="1"/>
            </p:cNvSpPr>
            <p:nvPr/>
          </p:nvSpPr>
          <p:spPr bwMode="auto">
            <a:xfrm>
              <a:off x="1609" y="3148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5" name="Freeform 82"/>
            <p:cNvSpPr>
              <a:spLocks noChangeAspect="1"/>
            </p:cNvSpPr>
            <p:nvPr/>
          </p:nvSpPr>
          <p:spPr bwMode="auto">
            <a:xfrm>
              <a:off x="1625" y="3157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Freeform 83"/>
            <p:cNvSpPr>
              <a:spLocks noChangeAspect="1"/>
            </p:cNvSpPr>
            <p:nvPr/>
          </p:nvSpPr>
          <p:spPr bwMode="auto">
            <a:xfrm>
              <a:off x="1640" y="3167"/>
              <a:ext cx="11" cy="21"/>
            </a:xfrm>
            <a:custGeom>
              <a:avLst/>
              <a:gdLst>
                <a:gd name="T0" fmla="*/ 8 w 17"/>
                <a:gd name="T1" fmla="*/ 4 h 34"/>
                <a:gd name="T2" fmla="*/ 11 w 17"/>
                <a:gd name="T3" fmla="*/ 9 h 34"/>
                <a:gd name="T4" fmla="*/ 11 w 17"/>
                <a:gd name="T5" fmla="*/ 19 h 34"/>
                <a:gd name="T6" fmla="*/ 8 w 17"/>
                <a:gd name="T7" fmla="*/ 20 h 34"/>
                <a:gd name="T8" fmla="*/ 3 w 17"/>
                <a:gd name="T9" fmla="*/ 17 h 34"/>
                <a:gd name="T10" fmla="*/ 0 w 17"/>
                <a:gd name="T11" fmla="*/ 12 h 34"/>
                <a:gd name="T12" fmla="*/ 0 w 17"/>
                <a:gd name="T13" fmla="*/ 2 h 34"/>
                <a:gd name="T14" fmla="*/ 3 w 17"/>
                <a:gd name="T15" fmla="*/ 1 h 34"/>
                <a:gd name="T16" fmla="*/ 8 w 17"/>
                <a:gd name="T17" fmla="*/ 4 h 34"/>
                <a:gd name="T18" fmla="*/ 8 w 17"/>
                <a:gd name="T19" fmla="*/ 4 h 34"/>
                <a:gd name="T20" fmla="*/ 8 w 17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7" name="Freeform 84"/>
            <p:cNvSpPr>
              <a:spLocks noChangeAspect="1"/>
            </p:cNvSpPr>
            <p:nvPr/>
          </p:nvSpPr>
          <p:spPr bwMode="auto">
            <a:xfrm>
              <a:off x="1656" y="3176"/>
              <a:ext cx="11" cy="22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9 h 35"/>
                <a:gd name="T4" fmla="*/ 11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8" name="Freeform 85"/>
            <p:cNvSpPr>
              <a:spLocks noChangeAspect="1"/>
            </p:cNvSpPr>
            <p:nvPr/>
          </p:nvSpPr>
          <p:spPr bwMode="auto">
            <a:xfrm>
              <a:off x="1672" y="3185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9" name="Freeform 86"/>
            <p:cNvSpPr>
              <a:spLocks noChangeAspect="1"/>
            </p:cNvSpPr>
            <p:nvPr/>
          </p:nvSpPr>
          <p:spPr bwMode="auto">
            <a:xfrm>
              <a:off x="1688" y="3195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9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0" name="Freeform 87"/>
            <p:cNvSpPr>
              <a:spLocks noChangeAspect="1"/>
            </p:cNvSpPr>
            <p:nvPr/>
          </p:nvSpPr>
          <p:spPr bwMode="auto">
            <a:xfrm>
              <a:off x="1704" y="3204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9 w 17"/>
                <a:gd name="T3" fmla="*/ 9 h 35"/>
                <a:gd name="T4" fmla="*/ 9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1" name="Freeform 88"/>
            <p:cNvSpPr>
              <a:spLocks noChangeAspect="1"/>
            </p:cNvSpPr>
            <p:nvPr/>
          </p:nvSpPr>
          <p:spPr bwMode="auto">
            <a:xfrm>
              <a:off x="1720" y="3213"/>
              <a:ext cx="9" cy="22"/>
            </a:xfrm>
            <a:custGeom>
              <a:avLst/>
              <a:gdLst>
                <a:gd name="T0" fmla="*/ 7 w 16"/>
                <a:gd name="T1" fmla="*/ 4 h 35"/>
                <a:gd name="T2" fmla="*/ 9 w 16"/>
                <a:gd name="T3" fmla="*/ 9 h 35"/>
                <a:gd name="T4" fmla="*/ 9 w 16"/>
                <a:gd name="T5" fmla="*/ 19 h 35"/>
                <a:gd name="T6" fmla="*/ 7 w 16"/>
                <a:gd name="T7" fmla="*/ 21 h 35"/>
                <a:gd name="T8" fmla="*/ 2 w 16"/>
                <a:gd name="T9" fmla="*/ 18 h 35"/>
                <a:gd name="T10" fmla="*/ 0 w 16"/>
                <a:gd name="T11" fmla="*/ 13 h 35"/>
                <a:gd name="T12" fmla="*/ 0 w 16"/>
                <a:gd name="T13" fmla="*/ 3 h 35"/>
                <a:gd name="T14" fmla="*/ 2 w 16"/>
                <a:gd name="T15" fmla="*/ 1 h 35"/>
                <a:gd name="T16" fmla="*/ 7 w 16"/>
                <a:gd name="T17" fmla="*/ 4 h 35"/>
                <a:gd name="T18" fmla="*/ 7 w 16"/>
                <a:gd name="T19" fmla="*/ 4 h 35"/>
                <a:gd name="T20" fmla="*/ 7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2" name="Freeform 89"/>
            <p:cNvSpPr>
              <a:spLocks noChangeAspect="1"/>
            </p:cNvSpPr>
            <p:nvPr/>
          </p:nvSpPr>
          <p:spPr bwMode="auto">
            <a:xfrm>
              <a:off x="1735" y="3223"/>
              <a:ext cx="10" cy="21"/>
            </a:xfrm>
            <a:custGeom>
              <a:avLst/>
              <a:gdLst>
                <a:gd name="T0" fmla="*/ 8 w 16"/>
                <a:gd name="T1" fmla="*/ 4 h 35"/>
                <a:gd name="T2" fmla="*/ 10 w 16"/>
                <a:gd name="T3" fmla="*/ 9 h 35"/>
                <a:gd name="T4" fmla="*/ 10 w 16"/>
                <a:gd name="T5" fmla="*/ 19 h 35"/>
                <a:gd name="T6" fmla="*/ 8 w 16"/>
                <a:gd name="T7" fmla="*/ 20 h 35"/>
                <a:gd name="T8" fmla="*/ 2 w 16"/>
                <a:gd name="T9" fmla="*/ 17 h 35"/>
                <a:gd name="T10" fmla="*/ 0 w 16"/>
                <a:gd name="T11" fmla="*/ 13 h 35"/>
                <a:gd name="T12" fmla="*/ 0 w 16"/>
                <a:gd name="T13" fmla="*/ 3 h 35"/>
                <a:gd name="T14" fmla="*/ 2 w 16"/>
                <a:gd name="T15" fmla="*/ 1 h 35"/>
                <a:gd name="T16" fmla="*/ 8 w 16"/>
                <a:gd name="T17" fmla="*/ 4 h 35"/>
                <a:gd name="T18" fmla="*/ 8 w 16"/>
                <a:gd name="T19" fmla="*/ 4 h 35"/>
                <a:gd name="T20" fmla="*/ 8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3" name="Freeform 90"/>
            <p:cNvSpPr>
              <a:spLocks noChangeAspect="1"/>
            </p:cNvSpPr>
            <p:nvPr/>
          </p:nvSpPr>
          <p:spPr bwMode="auto">
            <a:xfrm>
              <a:off x="1751" y="3232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1 w 17"/>
                <a:gd name="T11" fmla="*/ 13 h 35"/>
                <a:gd name="T12" fmla="*/ 1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4" name="Freeform 91"/>
            <p:cNvSpPr>
              <a:spLocks noChangeAspect="1"/>
            </p:cNvSpPr>
            <p:nvPr/>
          </p:nvSpPr>
          <p:spPr bwMode="auto">
            <a:xfrm>
              <a:off x="1593" y="3179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5" name="Freeform 92"/>
            <p:cNvSpPr>
              <a:spLocks noChangeAspect="1"/>
            </p:cNvSpPr>
            <p:nvPr/>
          </p:nvSpPr>
          <p:spPr bwMode="auto">
            <a:xfrm>
              <a:off x="1609" y="3188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6" name="Freeform 93"/>
            <p:cNvSpPr>
              <a:spLocks noChangeAspect="1"/>
            </p:cNvSpPr>
            <p:nvPr/>
          </p:nvSpPr>
          <p:spPr bwMode="auto">
            <a:xfrm>
              <a:off x="1625" y="3198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7" name="Freeform 94"/>
            <p:cNvSpPr>
              <a:spLocks noChangeAspect="1"/>
            </p:cNvSpPr>
            <p:nvPr/>
          </p:nvSpPr>
          <p:spPr bwMode="auto">
            <a:xfrm>
              <a:off x="1640" y="3207"/>
              <a:ext cx="11" cy="21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9 h 35"/>
                <a:gd name="T4" fmla="*/ 11 w 17"/>
                <a:gd name="T5" fmla="*/ 19 h 35"/>
                <a:gd name="T6" fmla="*/ 8 w 17"/>
                <a:gd name="T7" fmla="*/ 20 h 35"/>
                <a:gd name="T8" fmla="*/ 3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8" name="Freeform 95"/>
            <p:cNvSpPr>
              <a:spLocks noChangeAspect="1"/>
            </p:cNvSpPr>
            <p:nvPr/>
          </p:nvSpPr>
          <p:spPr bwMode="auto">
            <a:xfrm>
              <a:off x="1656" y="3216"/>
              <a:ext cx="11" cy="21"/>
            </a:xfrm>
            <a:custGeom>
              <a:avLst/>
              <a:gdLst>
                <a:gd name="T0" fmla="*/ 8 w 17"/>
                <a:gd name="T1" fmla="*/ 4 h 34"/>
                <a:gd name="T2" fmla="*/ 11 w 17"/>
                <a:gd name="T3" fmla="*/ 9 h 34"/>
                <a:gd name="T4" fmla="*/ 11 w 17"/>
                <a:gd name="T5" fmla="*/ 19 h 34"/>
                <a:gd name="T6" fmla="*/ 8 w 17"/>
                <a:gd name="T7" fmla="*/ 20 h 34"/>
                <a:gd name="T8" fmla="*/ 2 w 17"/>
                <a:gd name="T9" fmla="*/ 17 h 34"/>
                <a:gd name="T10" fmla="*/ 0 w 17"/>
                <a:gd name="T11" fmla="*/ 12 h 34"/>
                <a:gd name="T12" fmla="*/ 0 w 17"/>
                <a:gd name="T13" fmla="*/ 2 h 34"/>
                <a:gd name="T14" fmla="*/ 3 w 17"/>
                <a:gd name="T15" fmla="*/ 1 h 34"/>
                <a:gd name="T16" fmla="*/ 8 w 17"/>
                <a:gd name="T17" fmla="*/ 4 h 34"/>
                <a:gd name="T18" fmla="*/ 8 w 17"/>
                <a:gd name="T19" fmla="*/ 4 h 34"/>
                <a:gd name="T20" fmla="*/ 8 w 17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9" name="Freeform 96"/>
            <p:cNvSpPr>
              <a:spLocks noChangeAspect="1"/>
            </p:cNvSpPr>
            <p:nvPr/>
          </p:nvSpPr>
          <p:spPr bwMode="auto">
            <a:xfrm>
              <a:off x="1672" y="3226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0" name="Freeform 97"/>
            <p:cNvSpPr>
              <a:spLocks noChangeAspect="1"/>
            </p:cNvSpPr>
            <p:nvPr/>
          </p:nvSpPr>
          <p:spPr bwMode="auto">
            <a:xfrm>
              <a:off x="1688" y="3235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9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1" name="Freeform 98"/>
            <p:cNvSpPr>
              <a:spLocks noChangeAspect="1"/>
            </p:cNvSpPr>
            <p:nvPr/>
          </p:nvSpPr>
          <p:spPr bwMode="auto">
            <a:xfrm>
              <a:off x="1704" y="3244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9 w 17"/>
                <a:gd name="T3" fmla="*/ 9 h 35"/>
                <a:gd name="T4" fmla="*/ 9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2" name="Freeform 99"/>
            <p:cNvSpPr>
              <a:spLocks noChangeAspect="1"/>
            </p:cNvSpPr>
            <p:nvPr/>
          </p:nvSpPr>
          <p:spPr bwMode="auto">
            <a:xfrm>
              <a:off x="1720" y="3254"/>
              <a:ext cx="9" cy="21"/>
            </a:xfrm>
            <a:custGeom>
              <a:avLst/>
              <a:gdLst>
                <a:gd name="T0" fmla="*/ 7 w 16"/>
                <a:gd name="T1" fmla="*/ 4 h 35"/>
                <a:gd name="T2" fmla="*/ 9 w 16"/>
                <a:gd name="T3" fmla="*/ 8 h 35"/>
                <a:gd name="T4" fmla="*/ 9 w 16"/>
                <a:gd name="T5" fmla="*/ 18 h 35"/>
                <a:gd name="T6" fmla="*/ 7 w 16"/>
                <a:gd name="T7" fmla="*/ 20 h 35"/>
                <a:gd name="T8" fmla="*/ 2 w 16"/>
                <a:gd name="T9" fmla="*/ 17 h 35"/>
                <a:gd name="T10" fmla="*/ 0 w 16"/>
                <a:gd name="T11" fmla="*/ 12 h 35"/>
                <a:gd name="T12" fmla="*/ 0 w 16"/>
                <a:gd name="T13" fmla="*/ 2 h 35"/>
                <a:gd name="T14" fmla="*/ 2 w 16"/>
                <a:gd name="T15" fmla="*/ 1 h 35"/>
                <a:gd name="T16" fmla="*/ 7 w 16"/>
                <a:gd name="T17" fmla="*/ 4 h 35"/>
                <a:gd name="T18" fmla="*/ 7 w 16"/>
                <a:gd name="T19" fmla="*/ 4 h 35"/>
                <a:gd name="T20" fmla="*/ 7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3" name="Freeform 100"/>
            <p:cNvSpPr>
              <a:spLocks noChangeAspect="1"/>
            </p:cNvSpPr>
            <p:nvPr/>
          </p:nvSpPr>
          <p:spPr bwMode="auto">
            <a:xfrm>
              <a:off x="1735" y="3263"/>
              <a:ext cx="10" cy="21"/>
            </a:xfrm>
            <a:custGeom>
              <a:avLst/>
              <a:gdLst>
                <a:gd name="T0" fmla="*/ 8 w 16"/>
                <a:gd name="T1" fmla="*/ 4 h 35"/>
                <a:gd name="T2" fmla="*/ 10 w 16"/>
                <a:gd name="T3" fmla="*/ 8 h 35"/>
                <a:gd name="T4" fmla="*/ 10 w 16"/>
                <a:gd name="T5" fmla="*/ 18 h 35"/>
                <a:gd name="T6" fmla="*/ 8 w 16"/>
                <a:gd name="T7" fmla="*/ 20 h 35"/>
                <a:gd name="T8" fmla="*/ 2 w 16"/>
                <a:gd name="T9" fmla="*/ 17 h 35"/>
                <a:gd name="T10" fmla="*/ 0 w 16"/>
                <a:gd name="T11" fmla="*/ 13 h 35"/>
                <a:gd name="T12" fmla="*/ 0 w 16"/>
                <a:gd name="T13" fmla="*/ 3 h 35"/>
                <a:gd name="T14" fmla="*/ 2 w 16"/>
                <a:gd name="T15" fmla="*/ 1 h 35"/>
                <a:gd name="T16" fmla="*/ 8 w 16"/>
                <a:gd name="T17" fmla="*/ 4 h 35"/>
                <a:gd name="T18" fmla="*/ 8 w 16"/>
                <a:gd name="T19" fmla="*/ 4 h 35"/>
                <a:gd name="T20" fmla="*/ 8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4" name="Freeform 101"/>
            <p:cNvSpPr>
              <a:spLocks noChangeAspect="1"/>
            </p:cNvSpPr>
            <p:nvPr/>
          </p:nvSpPr>
          <p:spPr bwMode="auto">
            <a:xfrm>
              <a:off x="1751" y="3272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1 w 17"/>
                <a:gd name="T11" fmla="*/ 13 h 35"/>
                <a:gd name="T12" fmla="*/ 1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6" y="35"/>
                    <a:pt x="14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2" y="0"/>
                    <a:pt x="4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5" name="Freeform 102"/>
            <p:cNvSpPr>
              <a:spLocks noChangeAspect="1"/>
            </p:cNvSpPr>
            <p:nvPr/>
          </p:nvSpPr>
          <p:spPr bwMode="auto">
            <a:xfrm>
              <a:off x="1593" y="3221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2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6" name="Freeform 103"/>
            <p:cNvSpPr>
              <a:spLocks noChangeAspect="1"/>
            </p:cNvSpPr>
            <p:nvPr/>
          </p:nvSpPr>
          <p:spPr bwMode="auto">
            <a:xfrm>
              <a:off x="1609" y="3230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7" name="Freeform 104"/>
            <p:cNvSpPr>
              <a:spLocks noChangeAspect="1"/>
            </p:cNvSpPr>
            <p:nvPr/>
          </p:nvSpPr>
          <p:spPr bwMode="auto">
            <a:xfrm>
              <a:off x="1625" y="3239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8" name="Freeform 105"/>
            <p:cNvSpPr>
              <a:spLocks noChangeAspect="1"/>
            </p:cNvSpPr>
            <p:nvPr/>
          </p:nvSpPr>
          <p:spPr bwMode="auto">
            <a:xfrm>
              <a:off x="1640" y="3249"/>
              <a:ext cx="11" cy="21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8 h 35"/>
                <a:gd name="T4" fmla="*/ 11 w 17"/>
                <a:gd name="T5" fmla="*/ 18 h 35"/>
                <a:gd name="T6" fmla="*/ 8 w 17"/>
                <a:gd name="T7" fmla="*/ 20 h 35"/>
                <a:gd name="T8" fmla="*/ 3 w 17"/>
                <a:gd name="T9" fmla="*/ 17 h 35"/>
                <a:gd name="T10" fmla="*/ 0 w 17"/>
                <a:gd name="T11" fmla="*/ 12 h 35"/>
                <a:gd name="T12" fmla="*/ 0 w 17"/>
                <a:gd name="T13" fmla="*/ 2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9" name="Freeform 106"/>
            <p:cNvSpPr>
              <a:spLocks noChangeAspect="1"/>
            </p:cNvSpPr>
            <p:nvPr/>
          </p:nvSpPr>
          <p:spPr bwMode="auto">
            <a:xfrm>
              <a:off x="1656" y="3258"/>
              <a:ext cx="11" cy="21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8 h 35"/>
                <a:gd name="T4" fmla="*/ 11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2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0" name="Freeform 107"/>
            <p:cNvSpPr>
              <a:spLocks noChangeAspect="1"/>
            </p:cNvSpPr>
            <p:nvPr/>
          </p:nvSpPr>
          <p:spPr bwMode="auto">
            <a:xfrm>
              <a:off x="1672" y="3267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1" name="Freeform 108"/>
            <p:cNvSpPr>
              <a:spLocks noChangeAspect="1"/>
            </p:cNvSpPr>
            <p:nvPr/>
          </p:nvSpPr>
          <p:spPr bwMode="auto">
            <a:xfrm>
              <a:off x="1688" y="3276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9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2" name="Freeform 109"/>
            <p:cNvSpPr>
              <a:spLocks noChangeAspect="1"/>
            </p:cNvSpPr>
            <p:nvPr/>
          </p:nvSpPr>
          <p:spPr bwMode="auto">
            <a:xfrm>
              <a:off x="1704" y="3286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9 w 17"/>
                <a:gd name="T3" fmla="*/ 8 h 35"/>
                <a:gd name="T4" fmla="*/ 9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2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3" name="Freeform 110"/>
            <p:cNvSpPr>
              <a:spLocks noChangeAspect="1"/>
            </p:cNvSpPr>
            <p:nvPr/>
          </p:nvSpPr>
          <p:spPr bwMode="auto">
            <a:xfrm>
              <a:off x="1720" y="3295"/>
              <a:ext cx="9" cy="21"/>
            </a:xfrm>
            <a:custGeom>
              <a:avLst/>
              <a:gdLst>
                <a:gd name="T0" fmla="*/ 7 w 16"/>
                <a:gd name="T1" fmla="*/ 4 h 35"/>
                <a:gd name="T2" fmla="*/ 9 w 16"/>
                <a:gd name="T3" fmla="*/ 8 h 35"/>
                <a:gd name="T4" fmla="*/ 9 w 16"/>
                <a:gd name="T5" fmla="*/ 18 h 35"/>
                <a:gd name="T6" fmla="*/ 7 w 16"/>
                <a:gd name="T7" fmla="*/ 20 h 35"/>
                <a:gd name="T8" fmla="*/ 2 w 16"/>
                <a:gd name="T9" fmla="*/ 17 h 35"/>
                <a:gd name="T10" fmla="*/ 0 w 16"/>
                <a:gd name="T11" fmla="*/ 13 h 35"/>
                <a:gd name="T12" fmla="*/ 0 w 16"/>
                <a:gd name="T13" fmla="*/ 3 h 35"/>
                <a:gd name="T14" fmla="*/ 2 w 16"/>
                <a:gd name="T15" fmla="*/ 1 h 35"/>
                <a:gd name="T16" fmla="*/ 7 w 16"/>
                <a:gd name="T17" fmla="*/ 4 h 35"/>
                <a:gd name="T18" fmla="*/ 7 w 16"/>
                <a:gd name="T19" fmla="*/ 4 h 35"/>
                <a:gd name="T20" fmla="*/ 7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4" name="Freeform 111"/>
            <p:cNvSpPr>
              <a:spLocks noChangeAspect="1"/>
            </p:cNvSpPr>
            <p:nvPr/>
          </p:nvSpPr>
          <p:spPr bwMode="auto">
            <a:xfrm>
              <a:off x="1735" y="3304"/>
              <a:ext cx="10" cy="22"/>
            </a:xfrm>
            <a:custGeom>
              <a:avLst/>
              <a:gdLst>
                <a:gd name="T0" fmla="*/ 8 w 16"/>
                <a:gd name="T1" fmla="*/ 4 h 35"/>
                <a:gd name="T2" fmla="*/ 10 w 16"/>
                <a:gd name="T3" fmla="*/ 9 h 35"/>
                <a:gd name="T4" fmla="*/ 10 w 16"/>
                <a:gd name="T5" fmla="*/ 19 h 35"/>
                <a:gd name="T6" fmla="*/ 8 w 16"/>
                <a:gd name="T7" fmla="*/ 21 h 35"/>
                <a:gd name="T8" fmla="*/ 2 w 16"/>
                <a:gd name="T9" fmla="*/ 18 h 35"/>
                <a:gd name="T10" fmla="*/ 0 w 16"/>
                <a:gd name="T11" fmla="*/ 13 h 35"/>
                <a:gd name="T12" fmla="*/ 0 w 16"/>
                <a:gd name="T13" fmla="*/ 3 h 35"/>
                <a:gd name="T14" fmla="*/ 2 w 16"/>
                <a:gd name="T15" fmla="*/ 1 h 35"/>
                <a:gd name="T16" fmla="*/ 8 w 16"/>
                <a:gd name="T17" fmla="*/ 4 h 35"/>
                <a:gd name="T18" fmla="*/ 8 w 16"/>
                <a:gd name="T19" fmla="*/ 4 h 35"/>
                <a:gd name="T20" fmla="*/ 8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5" name="Freeform 112"/>
            <p:cNvSpPr>
              <a:spLocks noChangeAspect="1"/>
            </p:cNvSpPr>
            <p:nvPr/>
          </p:nvSpPr>
          <p:spPr bwMode="auto">
            <a:xfrm>
              <a:off x="1751" y="3314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1 w 17"/>
                <a:gd name="T11" fmla="*/ 12 h 35"/>
                <a:gd name="T12" fmla="*/ 1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6" name="Freeform 113"/>
            <p:cNvSpPr>
              <a:spLocks noChangeAspect="1"/>
            </p:cNvSpPr>
            <p:nvPr/>
          </p:nvSpPr>
          <p:spPr bwMode="auto">
            <a:xfrm>
              <a:off x="1593" y="3261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10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7" name="Freeform 114"/>
            <p:cNvSpPr>
              <a:spLocks noChangeAspect="1"/>
            </p:cNvSpPr>
            <p:nvPr/>
          </p:nvSpPr>
          <p:spPr bwMode="auto">
            <a:xfrm>
              <a:off x="1609" y="3270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8" name="Freeform 115"/>
            <p:cNvSpPr>
              <a:spLocks noChangeAspect="1"/>
            </p:cNvSpPr>
            <p:nvPr/>
          </p:nvSpPr>
          <p:spPr bwMode="auto">
            <a:xfrm>
              <a:off x="1625" y="3280"/>
              <a:ext cx="10" cy="21"/>
            </a:xfrm>
            <a:custGeom>
              <a:avLst/>
              <a:gdLst>
                <a:gd name="T0" fmla="*/ 8 w 17"/>
                <a:gd name="T1" fmla="*/ 4 h 34"/>
                <a:gd name="T2" fmla="*/ 10 w 17"/>
                <a:gd name="T3" fmla="*/ 9 h 34"/>
                <a:gd name="T4" fmla="*/ 10 w 17"/>
                <a:gd name="T5" fmla="*/ 19 h 34"/>
                <a:gd name="T6" fmla="*/ 8 w 17"/>
                <a:gd name="T7" fmla="*/ 20 h 34"/>
                <a:gd name="T8" fmla="*/ 2 w 17"/>
                <a:gd name="T9" fmla="*/ 17 h 34"/>
                <a:gd name="T10" fmla="*/ 0 w 17"/>
                <a:gd name="T11" fmla="*/ 12 h 34"/>
                <a:gd name="T12" fmla="*/ 0 w 17"/>
                <a:gd name="T13" fmla="*/ 2 h 34"/>
                <a:gd name="T14" fmla="*/ 2 w 17"/>
                <a:gd name="T15" fmla="*/ 1 h 34"/>
                <a:gd name="T16" fmla="*/ 8 w 17"/>
                <a:gd name="T17" fmla="*/ 4 h 34"/>
                <a:gd name="T18" fmla="*/ 8 w 17"/>
                <a:gd name="T19" fmla="*/ 4 h 34"/>
                <a:gd name="T20" fmla="*/ 8 w 17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9" name="Freeform 116"/>
            <p:cNvSpPr>
              <a:spLocks noChangeAspect="1"/>
            </p:cNvSpPr>
            <p:nvPr/>
          </p:nvSpPr>
          <p:spPr bwMode="auto">
            <a:xfrm>
              <a:off x="1640" y="3289"/>
              <a:ext cx="11" cy="21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8 h 35"/>
                <a:gd name="T4" fmla="*/ 11 w 17"/>
                <a:gd name="T5" fmla="*/ 18 h 35"/>
                <a:gd name="T6" fmla="*/ 8 w 17"/>
                <a:gd name="T7" fmla="*/ 20 h 35"/>
                <a:gd name="T8" fmla="*/ 3 w 17"/>
                <a:gd name="T9" fmla="*/ 17 h 35"/>
                <a:gd name="T10" fmla="*/ 0 w 17"/>
                <a:gd name="T11" fmla="*/ 13 h 35"/>
                <a:gd name="T12" fmla="*/ 0 w 17"/>
                <a:gd name="T13" fmla="*/ 2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0" name="Freeform 117"/>
            <p:cNvSpPr>
              <a:spLocks noChangeAspect="1"/>
            </p:cNvSpPr>
            <p:nvPr/>
          </p:nvSpPr>
          <p:spPr bwMode="auto">
            <a:xfrm>
              <a:off x="1656" y="3298"/>
              <a:ext cx="11" cy="21"/>
            </a:xfrm>
            <a:custGeom>
              <a:avLst/>
              <a:gdLst>
                <a:gd name="T0" fmla="*/ 8 w 17"/>
                <a:gd name="T1" fmla="*/ 4 h 35"/>
                <a:gd name="T2" fmla="*/ 11 w 17"/>
                <a:gd name="T3" fmla="*/ 8 h 35"/>
                <a:gd name="T4" fmla="*/ 11 w 17"/>
                <a:gd name="T5" fmla="*/ 19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3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1" name="Freeform 118"/>
            <p:cNvSpPr>
              <a:spLocks noChangeAspect="1"/>
            </p:cNvSpPr>
            <p:nvPr/>
          </p:nvSpPr>
          <p:spPr bwMode="auto">
            <a:xfrm>
              <a:off x="1672" y="3307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2" name="Freeform 119"/>
            <p:cNvSpPr>
              <a:spLocks noChangeAspect="1"/>
            </p:cNvSpPr>
            <p:nvPr/>
          </p:nvSpPr>
          <p:spPr bwMode="auto">
            <a:xfrm>
              <a:off x="1688" y="3317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8 h 35"/>
                <a:gd name="T4" fmla="*/ 9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2 h 35"/>
                <a:gd name="T12" fmla="*/ 0 w 17"/>
                <a:gd name="T13" fmla="*/ 2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3" name="Freeform 120"/>
            <p:cNvSpPr>
              <a:spLocks noChangeAspect="1"/>
            </p:cNvSpPr>
            <p:nvPr/>
          </p:nvSpPr>
          <p:spPr bwMode="auto">
            <a:xfrm>
              <a:off x="1704" y="3326"/>
              <a:ext cx="10" cy="21"/>
            </a:xfrm>
            <a:custGeom>
              <a:avLst/>
              <a:gdLst>
                <a:gd name="T0" fmla="*/ 8 w 17"/>
                <a:gd name="T1" fmla="*/ 4 h 35"/>
                <a:gd name="T2" fmla="*/ 9 w 17"/>
                <a:gd name="T3" fmla="*/ 8 h 35"/>
                <a:gd name="T4" fmla="*/ 9 w 17"/>
                <a:gd name="T5" fmla="*/ 18 h 35"/>
                <a:gd name="T6" fmla="*/ 8 w 17"/>
                <a:gd name="T7" fmla="*/ 20 h 35"/>
                <a:gd name="T8" fmla="*/ 2 w 17"/>
                <a:gd name="T9" fmla="*/ 17 h 35"/>
                <a:gd name="T10" fmla="*/ 0 w 17"/>
                <a:gd name="T11" fmla="*/ 13 h 35"/>
                <a:gd name="T12" fmla="*/ 0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4" name="Freeform 121"/>
            <p:cNvSpPr>
              <a:spLocks noChangeAspect="1"/>
            </p:cNvSpPr>
            <p:nvPr/>
          </p:nvSpPr>
          <p:spPr bwMode="auto">
            <a:xfrm>
              <a:off x="1720" y="3335"/>
              <a:ext cx="9" cy="22"/>
            </a:xfrm>
            <a:custGeom>
              <a:avLst/>
              <a:gdLst>
                <a:gd name="T0" fmla="*/ 7 w 16"/>
                <a:gd name="T1" fmla="*/ 4 h 35"/>
                <a:gd name="T2" fmla="*/ 9 w 16"/>
                <a:gd name="T3" fmla="*/ 9 h 35"/>
                <a:gd name="T4" fmla="*/ 9 w 16"/>
                <a:gd name="T5" fmla="*/ 19 h 35"/>
                <a:gd name="T6" fmla="*/ 7 w 16"/>
                <a:gd name="T7" fmla="*/ 21 h 35"/>
                <a:gd name="T8" fmla="*/ 2 w 16"/>
                <a:gd name="T9" fmla="*/ 18 h 35"/>
                <a:gd name="T10" fmla="*/ 0 w 16"/>
                <a:gd name="T11" fmla="*/ 13 h 35"/>
                <a:gd name="T12" fmla="*/ 0 w 16"/>
                <a:gd name="T13" fmla="*/ 3 h 35"/>
                <a:gd name="T14" fmla="*/ 2 w 16"/>
                <a:gd name="T15" fmla="*/ 1 h 35"/>
                <a:gd name="T16" fmla="*/ 7 w 16"/>
                <a:gd name="T17" fmla="*/ 4 h 35"/>
                <a:gd name="T18" fmla="*/ 7 w 16"/>
                <a:gd name="T19" fmla="*/ 4 h 35"/>
                <a:gd name="T20" fmla="*/ 7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5" name="Freeform 122"/>
            <p:cNvSpPr>
              <a:spLocks noChangeAspect="1"/>
            </p:cNvSpPr>
            <p:nvPr/>
          </p:nvSpPr>
          <p:spPr bwMode="auto">
            <a:xfrm>
              <a:off x="1735" y="3345"/>
              <a:ext cx="10" cy="21"/>
            </a:xfrm>
            <a:custGeom>
              <a:avLst/>
              <a:gdLst>
                <a:gd name="T0" fmla="*/ 8 w 16"/>
                <a:gd name="T1" fmla="*/ 4 h 35"/>
                <a:gd name="T2" fmla="*/ 10 w 16"/>
                <a:gd name="T3" fmla="*/ 8 h 35"/>
                <a:gd name="T4" fmla="*/ 10 w 16"/>
                <a:gd name="T5" fmla="*/ 18 h 35"/>
                <a:gd name="T6" fmla="*/ 8 w 16"/>
                <a:gd name="T7" fmla="*/ 20 h 35"/>
                <a:gd name="T8" fmla="*/ 2 w 16"/>
                <a:gd name="T9" fmla="*/ 17 h 35"/>
                <a:gd name="T10" fmla="*/ 0 w 16"/>
                <a:gd name="T11" fmla="*/ 12 h 35"/>
                <a:gd name="T12" fmla="*/ 0 w 16"/>
                <a:gd name="T13" fmla="*/ 2 h 35"/>
                <a:gd name="T14" fmla="*/ 2 w 16"/>
                <a:gd name="T15" fmla="*/ 1 h 35"/>
                <a:gd name="T16" fmla="*/ 8 w 16"/>
                <a:gd name="T17" fmla="*/ 4 h 35"/>
                <a:gd name="T18" fmla="*/ 8 w 16"/>
                <a:gd name="T19" fmla="*/ 4 h 35"/>
                <a:gd name="T20" fmla="*/ 8 w 16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6" name="Freeform 123"/>
            <p:cNvSpPr>
              <a:spLocks noChangeAspect="1"/>
            </p:cNvSpPr>
            <p:nvPr/>
          </p:nvSpPr>
          <p:spPr bwMode="auto">
            <a:xfrm>
              <a:off x="1751" y="3354"/>
              <a:ext cx="10" cy="22"/>
            </a:xfrm>
            <a:custGeom>
              <a:avLst/>
              <a:gdLst>
                <a:gd name="T0" fmla="*/ 8 w 17"/>
                <a:gd name="T1" fmla="*/ 4 h 35"/>
                <a:gd name="T2" fmla="*/ 10 w 17"/>
                <a:gd name="T3" fmla="*/ 9 h 35"/>
                <a:gd name="T4" fmla="*/ 10 w 17"/>
                <a:gd name="T5" fmla="*/ 19 h 35"/>
                <a:gd name="T6" fmla="*/ 8 w 17"/>
                <a:gd name="T7" fmla="*/ 21 h 35"/>
                <a:gd name="T8" fmla="*/ 2 w 17"/>
                <a:gd name="T9" fmla="*/ 18 h 35"/>
                <a:gd name="T10" fmla="*/ 1 w 17"/>
                <a:gd name="T11" fmla="*/ 13 h 35"/>
                <a:gd name="T12" fmla="*/ 1 w 17"/>
                <a:gd name="T13" fmla="*/ 3 h 35"/>
                <a:gd name="T14" fmla="*/ 2 w 17"/>
                <a:gd name="T15" fmla="*/ 1 h 35"/>
                <a:gd name="T16" fmla="*/ 8 w 17"/>
                <a:gd name="T17" fmla="*/ 4 h 35"/>
                <a:gd name="T18" fmla="*/ 8 w 17"/>
                <a:gd name="T19" fmla="*/ 4 h 35"/>
                <a:gd name="T20" fmla="*/ 8 w 17"/>
                <a:gd name="T21" fmla="*/ 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7" name="Freeform 124"/>
            <p:cNvSpPr>
              <a:spLocks noChangeAspect="1"/>
            </p:cNvSpPr>
            <p:nvPr/>
          </p:nvSpPr>
          <p:spPr bwMode="auto">
            <a:xfrm>
              <a:off x="1868" y="3012"/>
              <a:ext cx="10" cy="25"/>
            </a:xfrm>
            <a:custGeom>
              <a:avLst/>
              <a:gdLst>
                <a:gd name="T0" fmla="*/ 9 w 17"/>
                <a:gd name="T1" fmla="*/ 0 h 40"/>
                <a:gd name="T2" fmla="*/ 10 w 17"/>
                <a:gd name="T3" fmla="*/ 1 h 40"/>
                <a:gd name="T4" fmla="*/ 10 w 17"/>
                <a:gd name="T5" fmla="*/ 19 h 40"/>
                <a:gd name="T6" fmla="*/ 9 w 17"/>
                <a:gd name="T7" fmla="*/ 20 h 40"/>
                <a:gd name="T8" fmla="*/ 1 w 17"/>
                <a:gd name="T9" fmla="*/ 25 h 40"/>
                <a:gd name="T10" fmla="*/ 0 w 17"/>
                <a:gd name="T11" fmla="*/ 24 h 40"/>
                <a:gd name="T12" fmla="*/ 0 w 17"/>
                <a:gd name="T13" fmla="*/ 6 h 40"/>
                <a:gd name="T14" fmla="*/ 1 w 17"/>
                <a:gd name="T15" fmla="*/ 5 h 40"/>
                <a:gd name="T16" fmla="*/ 9 w 17"/>
                <a:gd name="T17" fmla="*/ 0 h 40"/>
                <a:gd name="T18" fmla="*/ 9 w 17"/>
                <a:gd name="T19" fmla="*/ 0 h 40"/>
                <a:gd name="T20" fmla="*/ 9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8" name="Freeform 125"/>
            <p:cNvSpPr>
              <a:spLocks noChangeAspect="1"/>
            </p:cNvSpPr>
            <p:nvPr/>
          </p:nvSpPr>
          <p:spPr bwMode="auto">
            <a:xfrm>
              <a:off x="1847" y="3023"/>
              <a:ext cx="9" cy="25"/>
            </a:xfrm>
            <a:custGeom>
              <a:avLst/>
              <a:gdLst>
                <a:gd name="T0" fmla="*/ 8 w 16"/>
                <a:gd name="T1" fmla="*/ 1 h 41"/>
                <a:gd name="T2" fmla="*/ 9 w 16"/>
                <a:gd name="T3" fmla="*/ 1 h 41"/>
                <a:gd name="T4" fmla="*/ 9 w 16"/>
                <a:gd name="T5" fmla="*/ 18 h 41"/>
                <a:gd name="T6" fmla="*/ 8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8 w 16"/>
                <a:gd name="T17" fmla="*/ 1 h 41"/>
                <a:gd name="T18" fmla="*/ 8 w 16"/>
                <a:gd name="T19" fmla="*/ 1 h 41"/>
                <a:gd name="T20" fmla="*/ 8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9" name="Freeform 126"/>
            <p:cNvSpPr>
              <a:spLocks noChangeAspect="1"/>
            </p:cNvSpPr>
            <p:nvPr/>
          </p:nvSpPr>
          <p:spPr bwMode="auto">
            <a:xfrm>
              <a:off x="1825" y="3037"/>
              <a:ext cx="10" cy="24"/>
            </a:xfrm>
            <a:custGeom>
              <a:avLst/>
              <a:gdLst>
                <a:gd name="T0" fmla="*/ 9 w 16"/>
                <a:gd name="T1" fmla="*/ 0 h 40"/>
                <a:gd name="T2" fmla="*/ 10 w 16"/>
                <a:gd name="T3" fmla="*/ 1 h 40"/>
                <a:gd name="T4" fmla="*/ 10 w 16"/>
                <a:gd name="T5" fmla="*/ 18 h 40"/>
                <a:gd name="T6" fmla="*/ 9 w 16"/>
                <a:gd name="T7" fmla="*/ 19 h 40"/>
                <a:gd name="T8" fmla="*/ 1 w 16"/>
                <a:gd name="T9" fmla="*/ 24 h 40"/>
                <a:gd name="T10" fmla="*/ 0 w 16"/>
                <a:gd name="T11" fmla="*/ 24 h 40"/>
                <a:gd name="T12" fmla="*/ 0 w 16"/>
                <a:gd name="T13" fmla="*/ 6 h 40"/>
                <a:gd name="T14" fmla="*/ 1 w 16"/>
                <a:gd name="T15" fmla="*/ 5 h 40"/>
                <a:gd name="T16" fmla="*/ 9 w 16"/>
                <a:gd name="T17" fmla="*/ 0 h 40"/>
                <a:gd name="T18" fmla="*/ 9 w 16"/>
                <a:gd name="T19" fmla="*/ 0 h 40"/>
                <a:gd name="T20" fmla="*/ 9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0" name="Freeform 127"/>
            <p:cNvSpPr>
              <a:spLocks noChangeAspect="1"/>
            </p:cNvSpPr>
            <p:nvPr/>
          </p:nvSpPr>
          <p:spPr bwMode="auto">
            <a:xfrm>
              <a:off x="1804" y="3050"/>
              <a:ext cx="10" cy="24"/>
            </a:xfrm>
            <a:custGeom>
              <a:avLst/>
              <a:gdLst>
                <a:gd name="T0" fmla="*/ 9 w 17"/>
                <a:gd name="T1" fmla="*/ 0 h 40"/>
                <a:gd name="T2" fmla="*/ 9 w 17"/>
                <a:gd name="T3" fmla="*/ 0 h 40"/>
                <a:gd name="T4" fmla="*/ 10 w 17"/>
                <a:gd name="T5" fmla="*/ 18 h 40"/>
                <a:gd name="T6" fmla="*/ 9 w 17"/>
                <a:gd name="T7" fmla="*/ 19 h 40"/>
                <a:gd name="T8" fmla="*/ 1 w 17"/>
                <a:gd name="T9" fmla="*/ 24 h 40"/>
                <a:gd name="T10" fmla="*/ 0 w 17"/>
                <a:gd name="T11" fmla="*/ 23 h 40"/>
                <a:gd name="T12" fmla="*/ 0 w 17"/>
                <a:gd name="T13" fmla="*/ 6 h 40"/>
                <a:gd name="T14" fmla="*/ 1 w 17"/>
                <a:gd name="T15" fmla="*/ 5 h 40"/>
                <a:gd name="T16" fmla="*/ 9 w 17"/>
                <a:gd name="T17" fmla="*/ 0 h 40"/>
                <a:gd name="T18" fmla="*/ 9 w 17"/>
                <a:gd name="T19" fmla="*/ 0 h 40"/>
                <a:gd name="T20" fmla="*/ 9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1" name="Freeform 128"/>
            <p:cNvSpPr>
              <a:spLocks noChangeAspect="1"/>
            </p:cNvSpPr>
            <p:nvPr/>
          </p:nvSpPr>
          <p:spPr bwMode="auto">
            <a:xfrm>
              <a:off x="1782" y="3062"/>
              <a:ext cx="10" cy="25"/>
            </a:xfrm>
            <a:custGeom>
              <a:avLst/>
              <a:gdLst>
                <a:gd name="T0" fmla="*/ 9 w 16"/>
                <a:gd name="T1" fmla="*/ 1 h 41"/>
                <a:gd name="T2" fmla="*/ 10 w 16"/>
                <a:gd name="T3" fmla="*/ 1 h 41"/>
                <a:gd name="T4" fmla="*/ 10 w 16"/>
                <a:gd name="T5" fmla="*/ 19 h 41"/>
                <a:gd name="T6" fmla="*/ 9 w 16"/>
                <a:gd name="T7" fmla="*/ 20 h 41"/>
                <a:gd name="T8" fmla="*/ 1 w 16"/>
                <a:gd name="T9" fmla="*/ 25 h 41"/>
                <a:gd name="T10" fmla="*/ 0 w 16"/>
                <a:gd name="T11" fmla="*/ 24 h 41"/>
                <a:gd name="T12" fmla="*/ 0 w 16"/>
                <a:gd name="T13" fmla="*/ 7 h 41"/>
                <a:gd name="T14" fmla="*/ 1 w 16"/>
                <a:gd name="T15" fmla="*/ 5 h 41"/>
                <a:gd name="T16" fmla="*/ 9 w 16"/>
                <a:gd name="T17" fmla="*/ 1 h 41"/>
                <a:gd name="T18" fmla="*/ 9 w 16"/>
                <a:gd name="T19" fmla="*/ 1 h 41"/>
                <a:gd name="T20" fmla="*/ 9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2" name="Freeform 129"/>
            <p:cNvSpPr>
              <a:spLocks noChangeAspect="1"/>
            </p:cNvSpPr>
            <p:nvPr/>
          </p:nvSpPr>
          <p:spPr bwMode="auto">
            <a:xfrm>
              <a:off x="1868" y="3054"/>
              <a:ext cx="10" cy="24"/>
            </a:xfrm>
            <a:custGeom>
              <a:avLst/>
              <a:gdLst>
                <a:gd name="T0" fmla="*/ 9 w 17"/>
                <a:gd name="T1" fmla="*/ 0 h 40"/>
                <a:gd name="T2" fmla="*/ 10 w 17"/>
                <a:gd name="T3" fmla="*/ 0 h 40"/>
                <a:gd name="T4" fmla="*/ 10 w 17"/>
                <a:gd name="T5" fmla="*/ 18 h 40"/>
                <a:gd name="T6" fmla="*/ 9 w 17"/>
                <a:gd name="T7" fmla="*/ 19 h 40"/>
                <a:gd name="T8" fmla="*/ 1 w 17"/>
                <a:gd name="T9" fmla="*/ 24 h 40"/>
                <a:gd name="T10" fmla="*/ 0 w 17"/>
                <a:gd name="T11" fmla="*/ 23 h 40"/>
                <a:gd name="T12" fmla="*/ 0 w 17"/>
                <a:gd name="T13" fmla="*/ 6 h 40"/>
                <a:gd name="T14" fmla="*/ 1 w 17"/>
                <a:gd name="T15" fmla="*/ 5 h 40"/>
                <a:gd name="T16" fmla="*/ 9 w 17"/>
                <a:gd name="T17" fmla="*/ 0 h 40"/>
                <a:gd name="T18" fmla="*/ 9 w 17"/>
                <a:gd name="T19" fmla="*/ 0 h 40"/>
                <a:gd name="T20" fmla="*/ 9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3" name="Freeform 130"/>
            <p:cNvSpPr>
              <a:spLocks noChangeAspect="1"/>
            </p:cNvSpPr>
            <p:nvPr/>
          </p:nvSpPr>
          <p:spPr bwMode="auto">
            <a:xfrm>
              <a:off x="1847" y="3065"/>
              <a:ext cx="9" cy="25"/>
            </a:xfrm>
            <a:custGeom>
              <a:avLst/>
              <a:gdLst>
                <a:gd name="T0" fmla="*/ 8 w 16"/>
                <a:gd name="T1" fmla="*/ 0 h 41"/>
                <a:gd name="T2" fmla="*/ 9 w 16"/>
                <a:gd name="T3" fmla="*/ 1 h 41"/>
                <a:gd name="T4" fmla="*/ 9 w 16"/>
                <a:gd name="T5" fmla="*/ 18 h 41"/>
                <a:gd name="T6" fmla="*/ 8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8 w 16"/>
                <a:gd name="T17" fmla="*/ 0 h 41"/>
                <a:gd name="T18" fmla="*/ 8 w 16"/>
                <a:gd name="T19" fmla="*/ 0 h 41"/>
                <a:gd name="T20" fmla="*/ 8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4" name="Freeform 131"/>
            <p:cNvSpPr>
              <a:spLocks noChangeAspect="1"/>
            </p:cNvSpPr>
            <p:nvPr/>
          </p:nvSpPr>
          <p:spPr bwMode="auto">
            <a:xfrm>
              <a:off x="1825" y="3078"/>
              <a:ext cx="10" cy="25"/>
            </a:xfrm>
            <a:custGeom>
              <a:avLst/>
              <a:gdLst>
                <a:gd name="T0" fmla="*/ 9 w 16"/>
                <a:gd name="T1" fmla="*/ 0 h 40"/>
                <a:gd name="T2" fmla="*/ 10 w 16"/>
                <a:gd name="T3" fmla="*/ 1 h 40"/>
                <a:gd name="T4" fmla="*/ 10 w 16"/>
                <a:gd name="T5" fmla="*/ 19 h 40"/>
                <a:gd name="T6" fmla="*/ 9 w 16"/>
                <a:gd name="T7" fmla="*/ 20 h 40"/>
                <a:gd name="T8" fmla="*/ 1 w 16"/>
                <a:gd name="T9" fmla="*/ 25 h 40"/>
                <a:gd name="T10" fmla="*/ 0 w 16"/>
                <a:gd name="T11" fmla="*/ 24 h 40"/>
                <a:gd name="T12" fmla="*/ 0 w 16"/>
                <a:gd name="T13" fmla="*/ 6 h 40"/>
                <a:gd name="T14" fmla="*/ 1 w 16"/>
                <a:gd name="T15" fmla="*/ 5 h 40"/>
                <a:gd name="T16" fmla="*/ 9 w 16"/>
                <a:gd name="T17" fmla="*/ 0 h 40"/>
                <a:gd name="T18" fmla="*/ 9 w 16"/>
                <a:gd name="T19" fmla="*/ 0 h 40"/>
                <a:gd name="T20" fmla="*/ 9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5" name="Freeform 132"/>
            <p:cNvSpPr>
              <a:spLocks noChangeAspect="1"/>
            </p:cNvSpPr>
            <p:nvPr/>
          </p:nvSpPr>
          <p:spPr bwMode="auto">
            <a:xfrm>
              <a:off x="1804" y="3090"/>
              <a:ext cx="10" cy="25"/>
            </a:xfrm>
            <a:custGeom>
              <a:avLst/>
              <a:gdLst>
                <a:gd name="T0" fmla="*/ 9 w 17"/>
                <a:gd name="T1" fmla="*/ 1 h 41"/>
                <a:gd name="T2" fmla="*/ 9 w 17"/>
                <a:gd name="T3" fmla="*/ 1 h 41"/>
                <a:gd name="T4" fmla="*/ 10 w 17"/>
                <a:gd name="T5" fmla="*/ 19 h 41"/>
                <a:gd name="T6" fmla="*/ 9 w 17"/>
                <a:gd name="T7" fmla="*/ 20 h 41"/>
                <a:gd name="T8" fmla="*/ 1 w 17"/>
                <a:gd name="T9" fmla="*/ 25 h 41"/>
                <a:gd name="T10" fmla="*/ 0 w 17"/>
                <a:gd name="T11" fmla="*/ 24 h 41"/>
                <a:gd name="T12" fmla="*/ 0 w 17"/>
                <a:gd name="T13" fmla="*/ 7 h 41"/>
                <a:gd name="T14" fmla="*/ 1 w 17"/>
                <a:gd name="T15" fmla="*/ 5 h 41"/>
                <a:gd name="T16" fmla="*/ 9 w 17"/>
                <a:gd name="T17" fmla="*/ 1 h 41"/>
                <a:gd name="T18" fmla="*/ 9 w 17"/>
                <a:gd name="T19" fmla="*/ 1 h 41"/>
                <a:gd name="T20" fmla="*/ 9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3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6" name="Freeform 133"/>
            <p:cNvSpPr>
              <a:spLocks noChangeAspect="1"/>
            </p:cNvSpPr>
            <p:nvPr/>
          </p:nvSpPr>
          <p:spPr bwMode="auto">
            <a:xfrm>
              <a:off x="1782" y="3104"/>
              <a:ext cx="10" cy="25"/>
            </a:xfrm>
            <a:custGeom>
              <a:avLst/>
              <a:gdLst>
                <a:gd name="T0" fmla="*/ 9 w 16"/>
                <a:gd name="T1" fmla="*/ 1 h 41"/>
                <a:gd name="T2" fmla="*/ 10 w 16"/>
                <a:gd name="T3" fmla="*/ 1 h 41"/>
                <a:gd name="T4" fmla="*/ 10 w 16"/>
                <a:gd name="T5" fmla="*/ 19 h 41"/>
                <a:gd name="T6" fmla="*/ 9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9 w 16"/>
                <a:gd name="T17" fmla="*/ 1 h 41"/>
                <a:gd name="T18" fmla="*/ 9 w 16"/>
                <a:gd name="T19" fmla="*/ 1 h 41"/>
                <a:gd name="T20" fmla="*/ 9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7" name="Freeform 134"/>
            <p:cNvSpPr>
              <a:spLocks noChangeAspect="1"/>
            </p:cNvSpPr>
            <p:nvPr/>
          </p:nvSpPr>
          <p:spPr bwMode="auto">
            <a:xfrm>
              <a:off x="1868" y="3096"/>
              <a:ext cx="10" cy="25"/>
            </a:xfrm>
            <a:custGeom>
              <a:avLst/>
              <a:gdLst>
                <a:gd name="T0" fmla="*/ 9 w 17"/>
                <a:gd name="T1" fmla="*/ 0 h 40"/>
                <a:gd name="T2" fmla="*/ 10 w 17"/>
                <a:gd name="T3" fmla="*/ 1 h 40"/>
                <a:gd name="T4" fmla="*/ 10 w 17"/>
                <a:gd name="T5" fmla="*/ 19 h 40"/>
                <a:gd name="T6" fmla="*/ 9 w 17"/>
                <a:gd name="T7" fmla="*/ 20 h 40"/>
                <a:gd name="T8" fmla="*/ 1 w 17"/>
                <a:gd name="T9" fmla="*/ 25 h 40"/>
                <a:gd name="T10" fmla="*/ 0 w 17"/>
                <a:gd name="T11" fmla="*/ 25 h 40"/>
                <a:gd name="T12" fmla="*/ 0 w 17"/>
                <a:gd name="T13" fmla="*/ 6 h 40"/>
                <a:gd name="T14" fmla="*/ 1 w 17"/>
                <a:gd name="T15" fmla="*/ 5 h 40"/>
                <a:gd name="T16" fmla="*/ 9 w 17"/>
                <a:gd name="T17" fmla="*/ 0 h 40"/>
                <a:gd name="T18" fmla="*/ 9 w 17"/>
                <a:gd name="T19" fmla="*/ 0 h 40"/>
                <a:gd name="T20" fmla="*/ 9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8" name="Freeform 135"/>
            <p:cNvSpPr>
              <a:spLocks noChangeAspect="1"/>
            </p:cNvSpPr>
            <p:nvPr/>
          </p:nvSpPr>
          <p:spPr bwMode="auto">
            <a:xfrm>
              <a:off x="1847" y="3107"/>
              <a:ext cx="9" cy="25"/>
            </a:xfrm>
            <a:custGeom>
              <a:avLst/>
              <a:gdLst>
                <a:gd name="T0" fmla="*/ 8 w 16"/>
                <a:gd name="T1" fmla="*/ 1 h 41"/>
                <a:gd name="T2" fmla="*/ 9 w 16"/>
                <a:gd name="T3" fmla="*/ 1 h 41"/>
                <a:gd name="T4" fmla="*/ 9 w 16"/>
                <a:gd name="T5" fmla="*/ 19 h 41"/>
                <a:gd name="T6" fmla="*/ 8 w 16"/>
                <a:gd name="T7" fmla="*/ 20 h 41"/>
                <a:gd name="T8" fmla="*/ 1 w 16"/>
                <a:gd name="T9" fmla="*/ 25 h 41"/>
                <a:gd name="T10" fmla="*/ 0 w 16"/>
                <a:gd name="T11" fmla="*/ 24 h 41"/>
                <a:gd name="T12" fmla="*/ 0 w 16"/>
                <a:gd name="T13" fmla="*/ 7 h 41"/>
                <a:gd name="T14" fmla="*/ 1 w 16"/>
                <a:gd name="T15" fmla="*/ 5 h 41"/>
                <a:gd name="T16" fmla="*/ 8 w 16"/>
                <a:gd name="T17" fmla="*/ 1 h 41"/>
                <a:gd name="T18" fmla="*/ 8 w 16"/>
                <a:gd name="T19" fmla="*/ 1 h 41"/>
                <a:gd name="T20" fmla="*/ 8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9" name="Freeform 136"/>
            <p:cNvSpPr>
              <a:spLocks noChangeAspect="1"/>
            </p:cNvSpPr>
            <p:nvPr/>
          </p:nvSpPr>
          <p:spPr bwMode="auto">
            <a:xfrm>
              <a:off x="1825" y="3121"/>
              <a:ext cx="10" cy="25"/>
            </a:xfrm>
            <a:custGeom>
              <a:avLst/>
              <a:gdLst>
                <a:gd name="T0" fmla="*/ 9 w 16"/>
                <a:gd name="T1" fmla="*/ 1 h 41"/>
                <a:gd name="T2" fmla="*/ 10 w 16"/>
                <a:gd name="T3" fmla="*/ 1 h 41"/>
                <a:gd name="T4" fmla="*/ 10 w 16"/>
                <a:gd name="T5" fmla="*/ 19 h 41"/>
                <a:gd name="T6" fmla="*/ 9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9 w 16"/>
                <a:gd name="T17" fmla="*/ 1 h 41"/>
                <a:gd name="T18" fmla="*/ 9 w 16"/>
                <a:gd name="T19" fmla="*/ 1 h 41"/>
                <a:gd name="T20" fmla="*/ 9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0" name="Freeform 137"/>
            <p:cNvSpPr>
              <a:spLocks noChangeAspect="1"/>
            </p:cNvSpPr>
            <p:nvPr/>
          </p:nvSpPr>
          <p:spPr bwMode="auto">
            <a:xfrm>
              <a:off x="1804" y="3134"/>
              <a:ext cx="10" cy="24"/>
            </a:xfrm>
            <a:custGeom>
              <a:avLst/>
              <a:gdLst>
                <a:gd name="T0" fmla="*/ 9 w 17"/>
                <a:gd name="T1" fmla="*/ 0 h 40"/>
                <a:gd name="T2" fmla="*/ 9 w 17"/>
                <a:gd name="T3" fmla="*/ 1 h 40"/>
                <a:gd name="T4" fmla="*/ 10 w 17"/>
                <a:gd name="T5" fmla="*/ 18 h 40"/>
                <a:gd name="T6" fmla="*/ 9 w 17"/>
                <a:gd name="T7" fmla="*/ 19 h 40"/>
                <a:gd name="T8" fmla="*/ 1 w 17"/>
                <a:gd name="T9" fmla="*/ 24 h 40"/>
                <a:gd name="T10" fmla="*/ 0 w 17"/>
                <a:gd name="T11" fmla="*/ 24 h 40"/>
                <a:gd name="T12" fmla="*/ 0 w 17"/>
                <a:gd name="T13" fmla="*/ 6 h 40"/>
                <a:gd name="T14" fmla="*/ 1 w 17"/>
                <a:gd name="T15" fmla="*/ 5 h 40"/>
                <a:gd name="T16" fmla="*/ 9 w 17"/>
                <a:gd name="T17" fmla="*/ 0 h 40"/>
                <a:gd name="T18" fmla="*/ 9 w 17"/>
                <a:gd name="T19" fmla="*/ 0 h 40"/>
                <a:gd name="T20" fmla="*/ 9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1" name="Freeform 138"/>
            <p:cNvSpPr>
              <a:spLocks noChangeAspect="1"/>
            </p:cNvSpPr>
            <p:nvPr/>
          </p:nvSpPr>
          <p:spPr bwMode="auto">
            <a:xfrm>
              <a:off x="1782" y="3147"/>
              <a:ext cx="10" cy="24"/>
            </a:xfrm>
            <a:custGeom>
              <a:avLst/>
              <a:gdLst>
                <a:gd name="T0" fmla="*/ 9 w 16"/>
                <a:gd name="T1" fmla="*/ 0 h 40"/>
                <a:gd name="T2" fmla="*/ 10 w 16"/>
                <a:gd name="T3" fmla="*/ 0 h 40"/>
                <a:gd name="T4" fmla="*/ 10 w 16"/>
                <a:gd name="T5" fmla="*/ 18 h 40"/>
                <a:gd name="T6" fmla="*/ 9 w 16"/>
                <a:gd name="T7" fmla="*/ 19 h 40"/>
                <a:gd name="T8" fmla="*/ 1 w 16"/>
                <a:gd name="T9" fmla="*/ 24 h 40"/>
                <a:gd name="T10" fmla="*/ 0 w 16"/>
                <a:gd name="T11" fmla="*/ 23 h 40"/>
                <a:gd name="T12" fmla="*/ 0 w 16"/>
                <a:gd name="T13" fmla="*/ 6 h 40"/>
                <a:gd name="T14" fmla="*/ 1 w 16"/>
                <a:gd name="T15" fmla="*/ 5 h 40"/>
                <a:gd name="T16" fmla="*/ 9 w 16"/>
                <a:gd name="T17" fmla="*/ 0 h 40"/>
                <a:gd name="T18" fmla="*/ 9 w 16"/>
                <a:gd name="T19" fmla="*/ 0 h 40"/>
                <a:gd name="T20" fmla="*/ 9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2" name="Freeform 139"/>
            <p:cNvSpPr>
              <a:spLocks noChangeAspect="1"/>
            </p:cNvSpPr>
            <p:nvPr/>
          </p:nvSpPr>
          <p:spPr bwMode="auto">
            <a:xfrm>
              <a:off x="1868" y="3137"/>
              <a:ext cx="10" cy="25"/>
            </a:xfrm>
            <a:custGeom>
              <a:avLst/>
              <a:gdLst>
                <a:gd name="T0" fmla="*/ 9 w 17"/>
                <a:gd name="T1" fmla="*/ 0 h 40"/>
                <a:gd name="T2" fmla="*/ 10 w 17"/>
                <a:gd name="T3" fmla="*/ 0 h 40"/>
                <a:gd name="T4" fmla="*/ 10 w 17"/>
                <a:gd name="T5" fmla="*/ 19 h 40"/>
                <a:gd name="T6" fmla="*/ 9 w 17"/>
                <a:gd name="T7" fmla="*/ 20 h 40"/>
                <a:gd name="T8" fmla="*/ 1 w 17"/>
                <a:gd name="T9" fmla="*/ 25 h 40"/>
                <a:gd name="T10" fmla="*/ 0 w 17"/>
                <a:gd name="T11" fmla="*/ 24 h 40"/>
                <a:gd name="T12" fmla="*/ 0 w 17"/>
                <a:gd name="T13" fmla="*/ 6 h 40"/>
                <a:gd name="T14" fmla="*/ 1 w 17"/>
                <a:gd name="T15" fmla="*/ 5 h 40"/>
                <a:gd name="T16" fmla="*/ 9 w 17"/>
                <a:gd name="T17" fmla="*/ 0 h 40"/>
                <a:gd name="T18" fmla="*/ 9 w 17"/>
                <a:gd name="T19" fmla="*/ 0 h 40"/>
                <a:gd name="T20" fmla="*/ 9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3" name="Freeform 140"/>
            <p:cNvSpPr>
              <a:spLocks noChangeAspect="1"/>
            </p:cNvSpPr>
            <p:nvPr/>
          </p:nvSpPr>
          <p:spPr bwMode="auto">
            <a:xfrm>
              <a:off x="1847" y="3148"/>
              <a:ext cx="9" cy="25"/>
            </a:xfrm>
            <a:custGeom>
              <a:avLst/>
              <a:gdLst>
                <a:gd name="T0" fmla="*/ 8 w 16"/>
                <a:gd name="T1" fmla="*/ 0 h 41"/>
                <a:gd name="T2" fmla="*/ 9 w 16"/>
                <a:gd name="T3" fmla="*/ 1 h 41"/>
                <a:gd name="T4" fmla="*/ 9 w 16"/>
                <a:gd name="T5" fmla="*/ 18 h 41"/>
                <a:gd name="T6" fmla="*/ 8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8 w 16"/>
                <a:gd name="T17" fmla="*/ 0 h 41"/>
                <a:gd name="T18" fmla="*/ 8 w 16"/>
                <a:gd name="T19" fmla="*/ 0 h 41"/>
                <a:gd name="T20" fmla="*/ 8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4" name="Freeform 141"/>
            <p:cNvSpPr>
              <a:spLocks noChangeAspect="1"/>
            </p:cNvSpPr>
            <p:nvPr/>
          </p:nvSpPr>
          <p:spPr bwMode="auto">
            <a:xfrm>
              <a:off x="1825" y="3162"/>
              <a:ext cx="10" cy="24"/>
            </a:xfrm>
            <a:custGeom>
              <a:avLst/>
              <a:gdLst>
                <a:gd name="T0" fmla="*/ 9 w 16"/>
                <a:gd name="T1" fmla="*/ 0 h 40"/>
                <a:gd name="T2" fmla="*/ 10 w 16"/>
                <a:gd name="T3" fmla="*/ 1 h 40"/>
                <a:gd name="T4" fmla="*/ 10 w 16"/>
                <a:gd name="T5" fmla="*/ 18 h 40"/>
                <a:gd name="T6" fmla="*/ 9 w 16"/>
                <a:gd name="T7" fmla="*/ 19 h 40"/>
                <a:gd name="T8" fmla="*/ 1 w 16"/>
                <a:gd name="T9" fmla="*/ 24 h 40"/>
                <a:gd name="T10" fmla="*/ 0 w 16"/>
                <a:gd name="T11" fmla="*/ 23 h 40"/>
                <a:gd name="T12" fmla="*/ 0 w 16"/>
                <a:gd name="T13" fmla="*/ 6 h 40"/>
                <a:gd name="T14" fmla="*/ 1 w 16"/>
                <a:gd name="T15" fmla="*/ 5 h 40"/>
                <a:gd name="T16" fmla="*/ 9 w 16"/>
                <a:gd name="T17" fmla="*/ 0 h 40"/>
                <a:gd name="T18" fmla="*/ 9 w 16"/>
                <a:gd name="T19" fmla="*/ 0 h 40"/>
                <a:gd name="T20" fmla="*/ 9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5" name="Freeform 142"/>
            <p:cNvSpPr>
              <a:spLocks noChangeAspect="1"/>
            </p:cNvSpPr>
            <p:nvPr/>
          </p:nvSpPr>
          <p:spPr bwMode="auto">
            <a:xfrm>
              <a:off x="1804" y="3174"/>
              <a:ext cx="10" cy="25"/>
            </a:xfrm>
            <a:custGeom>
              <a:avLst/>
              <a:gdLst>
                <a:gd name="T0" fmla="*/ 9 w 17"/>
                <a:gd name="T1" fmla="*/ 1 h 41"/>
                <a:gd name="T2" fmla="*/ 9 w 17"/>
                <a:gd name="T3" fmla="*/ 1 h 41"/>
                <a:gd name="T4" fmla="*/ 10 w 17"/>
                <a:gd name="T5" fmla="*/ 19 h 41"/>
                <a:gd name="T6" fmla="*/ 9 w 17"/>
                <a:gd name="T7" fmla="*/ 20 h 41"/>
                <a:gd name="T8" fmla="*/ 1 w 17"/>
                <a:gd name="T9" fmla="*/ 25 h 41"/>
                <a:gd name="T10" fmla="*/ 0 w 17"/>
                <a:gd name="T11" fmla="*/ 24 h 41"/>
                <a:gd name="T12" fmla="*/ 0 w 17"/>
                <a:gd name="T13" fmla="*/ 7 h 41"/>
                <a:gd name="T14" fmla="*/ 1 w 17"/>
                <a:gd name="T15" fmla="*/ 5 h 41"/>
                <a:gd name="T16" fmla="*/ 9 w 17"/>
                <a:gd name="T17" fmla="*/ 1 h 41"/>
                <a:gd name="T18" fmla="*/ 9 w 17"/>
                <a:gd name="T19" fmla="*/ 1 h 41"/>
                <a:gd name="T20" fmla="*/ 9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6" name="Freeform 143"/>
            <p:cNvSpPr>
              <a:spLocks noChangeAspect="1"/>
            </p:cNvSpPr>
            <p:nvPr/>
          </p:nvSpPr>
          <p:spPr bwMode="auto">
            <a:xfrm>
              <a:off x="1782" y="3187"/>
              <a:ext cx="10" cy="25"/>
            </a:xfrm>
            <a:custGeom>
              <a:avLst/>
              <a:gdLst>
                <a:gd name="T0" fmla="*/ 9 w 16"/>
                <a:gd name="T1" fmla="*/ 1 h 41"/>
                <a:gd name="T2" fmla="*/ 10 w 16"/>
                <a:gd name="T3" fmla="*/ 1 h 41"/>
                <a:gd name="T4" fmla="*/ 10 w 16"/>
                <a:gd name="T5" fmla="*/ 19 h 41"/>
                <a:gd name="T6" fmla="*/ 9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9 w 16"/>
                <a:gd name="T17" fmla="*/ 1 h 41"/>
                <a:gd name="T18" fmla="*/ 9 w 16"/>
                <a:gd name="T19" fmla="*/ 1 h 41"/>
                <a:gd name="T20" fmla="*/ 9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7" name="Freeform 144"/>
            <p:cNvSpPr>
              <a:spLocks noChangeAspect="1"/>
            </p:cNvSpPr>
            <p:nvPr/>
          </p:nvSpPr>
          <p:spPr bwMode="auto">
            <a:xfrm>
              <a:off x="1868" y="3180"/>
              <a:ext cx="10" cy="24"/>
            </a:xfrm>
            <a:custGeom>
              <a:avLst/>
              <a:gdLst>
                <a:gd name="T0" fmla="*/ 9 w 17"/>
                <a:gd name="T1" fmla="*/ 0 h 40"/>
                <a:gd name="T2" fmla="*/ 10 w 17"/>
                <a:gd name="T3" fmla="*/ 1 h 40"/>
                <a:gd name="T4" fmla="*/ 10 w 17"/>
                <a:gd name="T5" fmla="*/ 18 h 40"/>
                <a:gd name="T6" fmla="*/ 9 w 17"/>
                <a:gd name="T7" fmla="*/ 19 h 40"/>
                <a:gd name="T8" fmla="*/ 1 w 17"/>
                <a:gd name="T9" fmla="*/ 24 h 40"/>
                <a:gd name="T10" fmla="*/ 0 w 17"/>
                <a:gd name="T11" fmla="*/ 24 h 40"/>
                <a:gd name="T12" fmla="*/ 0 w 17"/>
                <a:gd name="T13" fmla="*/ 6 h 40"/>
                <a:gd name="T14" fmla="*/ 1 w 17"/>
                <a:gd name="T15" fmla="*/ 5 h 40"/>
                <a:gd name="T16" fmla="*/ 9 w 17"/>
                <a:gd name="T17" fmla="*/ 0 h 40"/>
                <a:gd name="T18" fmla="*/ 9 w 17"/>
                <a:gd name="T19" fmla="*/ 0 h 40"/>
                <a:gd name="T20" fmla="*/ 9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8" name="Freeform 145"/>
            <p:cNvSpPr>
              <a:spLocks noChangeAspect="1"/>
            </p:cNvSpPr>
            <p:nvPr/>
          </p:nvSpPr>
          <p:spPr bwMode="auto">
            <a:xfrm>
              <a:off x="1847" y="3191"/>
              <a:ext cx="9" cy="25"/>
            </a:xfrm>
            <a:custGeom>
              <a:avLst/>
              <a:gdLst>
                <a:gd name="T0" fmla="*/ 8 w 16"/>
                <a:gd name="T1" fmla="*/ 1 h 41"/>
                <a:gd name="T2" fmla="*/ 9 w 16"/>
                <a:gd name="T3" fmla="*/ 1 h 41"/>
                <a:gd name="T4" fmla="*/ 9 w 16"/>
                <a:gd name="T5" fmla="*/ 19 h 41"/>
                <a:gd name="T6" fmla="*/ 8 w 16"/>
                <a:gd name="T7" fmla="*/ 20 h 41"/>
                <a:gd name="T8" fmla="*/ 1 w 16"/>
                <a:gd name="T9" fmla="*/ 25 h 41"/>
                <a:gd name="T10" fmla="*/ 0 w 16"/>
                <a:gd name="T11" fmla="*/ 24 h 41"/>
                <a:gd name="T12" fmla="*/ 0 w 16"/>
                <a:gd name="T13" fmla="*/ 7 h 41"/>
                <a:gd name="T14" fmla="*/ 1 w 16"/>
                <a:gd name="T15" fmla="*/ 5 h 41"/>
                <a:gd name="T16" fmla="*/ 8 w 16"/>
                <a:gd name="T17" fmla="*/ 1 h 41"/>
                <a:gd name="T18" fmla="*/ 8 w 16"/>
                <a:gd name="T19" fmla="*/ 1 h 41"/>
                <a:gd name="T20" fmla="*/ 8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9" name="Freeform 146"/>
            <p:cNvSpPr>
              <a:spLocks noChangeAspect="1"/>
            </p:cNvSpPr>
            <p:nvPr/>
          </p:nvSpPr>
          <p:spPr bwMode="auto">
            <a:xfrm>
              <a:off x="1825" y="3204"/>
              <a:ext cx="10" cy="25"/>
            </a:xfrm>
            <a:custGeom>
              <a:avLst/>
              <a:gdLst>
                <a:gd name="T0" fmla="*/ 9 w 16"/>
                <a:gd name="T1" fmla="*/ 1 h 41"/>
                <a:gd name="T2" fmla="*/ 10 w 16"/>
                <a:gd name="T3" fmla="*/ 1 h 41"/>
                <a:gd name="T4" fmla="*/ 10 w 16"/>
                <a:gd name="T5" fmla="*/ 19 h 41"/>
                <a:gd name="T6" fmla="*/ 9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9 w 16"/>
                <a:gd name="T17" fmla="*/ 1 h 41"/>
                <a:gd name="T18" fmla="*/ 9 w 16"/>
                <a:gd name="T19" fmla="*/ 1 h 41"/>
                <a:gd name="T20" fmla="*/ 9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0" name="Freeform 147"/>
            <p:cNvSpPr>
              <a:spLocks noChangeAspect="1"/>
            </p:cNvSpPr>
            <p:nvPr/>
          </p:nvSpPr>
          <p:spPr bwMode="auto">
            <a:xfrm>
              <a:off x="1804" y="3217"/>
              <a:ext cx="10" cy="24"/>
            </a:xfrm>
            <a:custGeom>
              <a:avLst/>
              <a:gdLst>
                <a:gd name="T0" fmla="*/ 9 w 17"/>
                <a:gd name="T1" fmla="*/ 0 h 40"/>
                <a:gd name="T2" fmla="*/ 9 w 17"/>
                <a:gd name="T3" fmla="*/ 1 h 40"/>
                <a:gd name="T4" fmla="*/ 10 w 17"/>
                <a:gd name="T5" fmla="*/ 18 h 40"/>
                <a:gd name="T6" fmla="*/ 9 w 17"/>
                <a:gd name="T7" fmla="*/ 19 h 40"/>
                <a:gd name="T8" fmla="*/ 1 w 17"/>
                <a:gd name="T9" fmla="*/ 24 h 40"/>
                <a:gd name="T10" fmla="*/ 0 w 17"/>
                <a:gd name="T11" fmla="*/ 24 h 40"/>
                <a:gd name="T12" fmla="*/ 0 w 17"/>
                <a:gd name="T13" fmla="*/ 6 h 40"/>
                <a:gd name="T14" fmla="*/ 1 w 17"/>
                <a:gd name="T15" fmla="*/ 5 h 40"/>
                <a:gd name="T16" fmla="*/ 9 w 17"/>
                <a:gd name="T17" fmla="*/ 0 h 40"/>
                <a:gd name="T18" fmla="*/ 9 w 17"/>
                <a:gd name="T19" fmla="*/ 0 h 40"/>
                <a:gd name="T20" fmla="*/ 9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1" name="Freeform 148"/>
            <p:cNvSpPr>
              <a:spLocks noChangeAspect="1"/>
            </p:cNvSpPr>
            <p:nvPr/>
          </p:nvSpPr>
          <p:spPr bwMode="auto">
            <a:xfrm>
              <a:off x="1782" y="3231"/>
              <a:ext cx="10" cy="24"/>
            </a:xfrm>
            <a:custGeom>
              <a:avLst/>
              <a:gdLst>
                <a:gd name="T0" fmla="*/ 9 w 16"/>
                <a:gd name="T1" fmla="*/ 0 h 40"/>
                <a:gd name="T2" fmla="*/ 10 w 16"/>
                <a:gd name="T3" fmla="*/ 0 h 40"/>
                <a:gd name="T4" fmla="*/ 10 w 16"/>
                <a:gd name="T5" fmla="*/ 18 h 40"/>
                <a:gd name="T6" fmla="*/ 9 w 16"/>
                <a:gd name="T7" fmla="*/ 19 h 40"/>
                <a:gd name="T8" fmla="*/ 1 w 16"/>
                <a:gd name="T9" fmla="*/ 24 h 40"/>
                <a:gd name="T10" fmla="*/ 0 w 16"/>
                <a:gd name="T11" fmla="*/ 23 h 40"/>
                <a:gd name="T12" fmla="*/ 0 w 16"/>
                <a:gd name="T13" fmla="*/ 6 h 40"/>
                <a:gd name="T14" fmla="*/ 1 w 16"/>
                <a:gd name="T15" fmla="*/ 5 h 40"/>
                <a:gd name="T16" fmla="*/ 9 w 16"/>
                <a:gd name="T17" fmla="*/ 0 h 40"/>
                <a:gd name="T18" fmla="*/ 9 w 16"/>
                <a:gd name="T19" fmla="*/ 0 h 40"/>
                <a:gd name="T20" fmla="*/ 9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2" name="Freeform 149"/>
            <p:cNvSpPr>
              <a:spLocks noChangeAspect="1"/>
            </p:cNvSpPr>
            <p:nvPr/>
          </p:nvSpPr>
          <p:spPr bwMode="auto">
            <a:xfrm>
              <a:off x="1868" y="3220"/>
              <a:ext cx="10" cy="25"/>
            </a:xfrm>
            <a:custGeom>
              <a:avLst/>
              <a:gdLst>
                <a:gd name="T0" fmla="*/ 9 w 17"/>
                <a:gd name="T1" fmla="*/ 1 h 41"/>
                <a:gd name="T2" fmla="*/ 10 w 17"/>
                <a:gd name="T3" fmla="*/ 1 h 41"/>
                <a:gd name="T4" fmla="*/ 10 w 17"/>
                <a:gd name="T5" fmla="*/ 19 h 41"/>
                <a:gd name="T6" fmla="*/ 9 w 17"/>
                <a:gd name="T7" fmla="*/ 20 h 41"/>
                <a:gd name="T8" fmla="*/ 1 w 17"/>
                <a:gd name="T9" fmla="*/ 24 h 41"/>
                <a:gd name="T10" fmla="*/ 0 w 17"/>
                <a:gd name="T11" fmla="*/ 24 h 41"/>
                <a:gd name="T12" fmla="*/ 0 w 17"/>
                <a:gd name="T13" fmla="*/ 6 h 41"/>
                <a:gd name="T14" fmla="*/ 1 w 17"/>
                <a:gd name="T15" fmla="*/ 5 h 41"/>
                <a:gd name="T16" fmla="*/ 9 w 17"/>
                <a:gd name="T17" fmla="*/ 1 h 41"/>
                <a:gd name="T18" fmla="*/ 9 w 17"/>
                <a:gd name="T19" fmla="*/ 1 h 41"/>
                <a:gd name="T20" fmla="*/ 9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7" y="1"/>
                    <a:pt x="17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3" name="Freeform 150"/>
            <p:cNvSpPr>
              <a:spLocks noChangeAspect="1"/>
            </p:cNvSpPr>
            <p:nvPr/>
          </p:nvSpPr>
          <p:spPr bwMode="auto">
            <a:xfrm>
              <a:off x="1847" y="3231"/>
              <a:ext cx="9" cy="24"/>
            </a:xfrm>
            <a:custGeom>
              <a:avLst/>
              <a:gdLst>
                <a:gd name="T0" fmla="*/ 8 w 16"/>
                <a:gd name="T1" fmla="*/ 0 h 40"/>
                <a:gd name="T2" fmla="*/ 9 w 16"/>
                <a:gd name="T3" fmla="*/ 1 h 40"/>
                <a:gd name="T4" fmla="*/ 9 w 16"/>
                <a:gd name="T5" fmla="*/ 18 h 40"/>
                <a:gd name="T6" fmla="*/ 8 w 16"/>
                <a:gd name="T7" fmla="*/ 19 h 40"/>
                <a:gd name="T8" fmla="*/ 1 w 16"/>
                <a:gd name="T9" fmla="*/ 24 h 40"/>
                <a:gd name="T10" fmla="*/ 0 w 16"/>
                <a:gd name="T11" fmla="*/ 23 h 40"/>
                <a:gd name="T12" fmla="*/ 0 w 16"/>
                <a:gd name="T13" fmla="*/ 6 h 40"/>
                <a:gd name="T14" fmla="*/ 1 w 16"/>
                <a:gd name="T15" fmla="*/ 5 h 40"/>
                <a:gd name="T16" fmla="*/ 8 w 16"/>
                <a:gd name="T17" fmla="*/ 0 h 40"/>
                <a:gd name="T18" fmla="*/ 8 w 16"/>
                <a:gd name="T19" fmla="*/ 0 h 40"/>
                <a:gd name="T20" fmla="*/ 8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4" name="Freeform 151"/>
            <p:cNvSpPr>
              <a:spLocks noChangeAspect="1"/>
            </p:cNvSpPr>
            <p:nvPr/>
          </p:nvSpPr>
          <p:spPr bwMode="auto">
            <a:xfrm>
              <a:off x="1825" y="3245"/>
              <a:ext cx="10" cy="24"/>
            </a:xfrm>
            <a:custGeom>
              <a:avLst/>
              <a:gdLst>
                <a:gd name="T0" fmla="*/ 9 w 16"/>
                <a:gd name="T1" fmla="*/ 0 h 40"/>
                <a:gd name="T2" fmla="*/ 10 w 16"/>
                <a:gd name="T3" fmla="*/ 0 h 40"/>
                <a:gd name="T4" fmla="*/ 10 w 16"/>
                <a:gd name="T5" fmla="*/ 18 h 40"/>
                <a:gd name="T6" fmla="*/ 9 w 16"/>
                <a:gd name="T7" fmla="*/ 19 h 40"/>
                <a:gd name="T8" fmla="*/ 1 w 16"/>
                <a:gd name="T9" fmla="*/ 24 h 40"/>
                <a:gd name="T10" fmla="*/ 0 w 16"/>
                <a:gd name="T11" fmla="*/ 23 h 40"/>
                <a:gd name="T12" fmla="*/ 0 w 16"/>
                <a:gd name="T13" fmla="*/ 6 h 40"/>
                <a:gd name="T14" fmla="*/ 1 w 16"/>
                <a:gd name="T15" fmla="*/ 5 h 40"/>
                <a:gd name="T16" fmla="*/ 9 w 16"/>
                <a:gd name="T17" fmla="*/ 0 h 40"/>
                <a:gd name="T18" fmla="*/ 9 w 16"/>
                <a:gd name="T19" fmla="*/ 0 h 40"/>
                <a:gd name="T20" fmla="*/ 9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5" name="Freeform 152"/>
            <p:cNvSpPr>
              <a:spLocks noChangeAspect="1"/>
            </p:cNvSpPr>
            <p:nvPr/>
          </p:nvSpPr>
          <p:spPr bwMode="auto">
            <a:xfrm>
              <a:off x="1804" y="3257"/>
              <a:ext cx="10" cy="25"/>
            </a:xfrm>
            <a:custGeom>
              <a:avLst/>
              <a:gdLst>
                <a:gd name="T0" fmla="*/ 9 w 17"/>
                <a:gd name="T1" fmla="*/ 1 h 41"/>
                <a:gd name="T2" fmla="*/ 9 w 17"/>
                <a:gd name="T3" fmla="*/ 1 h 41"/>
                <a:gd name="T4" fmla="*/ 10 w 17"/>
                <a:gd name="T5" fmla="*/ 19 h 41"/>
                <a:gd name="T6" fmla="*/ 9 w 17"/>
                <a:gd name="T7" fmla="*/ 20 h 41"/>
                <a:gd name="T8" fmla="*/ 1 w 17"/>
                <a:gd name="T9" fmla="*/ 24 h 41"/>
                <a:gd name="T10" fmla="*/ 0 w 17"/>
                <a:gd name="T11" fmla="*/ 24 h 41"/>
                <a:gd name="T12" fmla="*/ 0 w 17"/>
                <a:gd name="T13" fmla="*/ 6 h 41"/>
                <a:gd name="T14" fmla="*/ 1 w 17"/>
                <a:gd name="T15" fmla="*/ 5 h 41"/>
                <a:gd name="T16" fmla="*/ 9 w 17"/>
                <a:gd name="T17" fmla="*/ 1 h 41"/>
                <a:gd name="T18" fmla="*/ 9 w 17"/>
                <a:gd name="T19" fmla="*/ 1 h 41"/>
                <a:gd name="T20" fmla="*/ 9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6" name="Freeform 153"/>
            <p:cNvSpPr>
              <a:spLocks noChangeAspect="1"/>
            </p:cNvSpPr>
            <p:nvPr/>
          </p:nvSpPr>
          <p:spPr bwMode="auto">
            <a:xfrm>
              <a:off x="1782" y="3270"/>
              <a:ext cx="10" cy="25"/>
            </a:xfrm>
            <a:custGeom>
              <a:avLst/>
              <a:gdLst>
                <a:gd name="T0" fmla="*/ 9 w 16"/>
                <a:gd name="T1" fmla="*/ 0 h 41"/>
                <a:gd name="T2" fmla="*/ 10 w 16"/>
                <a:gd name="T3" fmla="*/ 1 h 41"/>
                <a:gd name="T4" fmla="*/ 10 w 16"/>
                <a:gd name="T5" fmla="*/ 18 h 41"/>
                <a:gd name="T6" fmla="*/ 9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9 w 16"/>
                <a:gd name="T17" fmla="*/ 0 h 41"/>
                <a:gd name="T18" fmla="*/ 9 w 16"/>
                <a:gd name="T19" fmla="*/ 0 h 41"/>
                <a:gd name="T20" fmla="*/ 9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7" name="Freeform 154"/>
            <p:cNvSpPr>
              <a:spLocks noChangeAspect="1"/>
            </p:cNvSpPr>
            <p:nvPr/>
          </p:nvSpPr>
          <p:spPr bwMode="auto">
            <a:xfrm>
              <a:off x="1868" y="3263"/>
              <a:ext cx="10" cy="24"/>
            </a:xfrm>
            <a:custGeom>
              <a:avLst/>
              <a:gdLst>
                <a:gd name="T0" fmla="*/ 9 w 17"/>
                <a:gd name="T1" fmla="*/ 0 h 40"/>
                <a:gd name="T2" fmla="*/ 10 w 17"/>
                <a:gd name="T3" fmla="*/ 0 h 40"/>
                <a:gd name="T4" fmla="*/ 10 w 17"/>
                <a:gd name="T5" fmla="*/ 18 h 40"/>
                <a:gd name="T6" fmla="*/ 9 w 17"/>
                <a:gd name="T7" fmla="*/ 19 h 40"/>
                <a:gd name="T8" fmla="*/ 1 w 17"/>
                <a:gd name="T9" fmla="*/ 24 h 40"/>
                <a:gd name="T10" fmla="*/ 0 w 17"/>
                <a:gd name="T11" fmla="*/ 23 h 40"/>
                <a:gd name="T12" fmla="*/ 0 w 17"/>
                <a:gd name="T13" fmla="*/ 6 h 40"/>
                <a:gd name="T14" fmla="*/ 1 w 17"/>
                <a:gd name="T15" fmla="*/ 5 h 40"/>
                <a:gd name="T16" fmla="*/ 9 w 17"/>
                <a:gd name="T17" fmla="*/ 0 h 40"/>
                <a:gd name="T18" fmla="*/ 9 w 17"/>
                <a:gd name="T19" fmla="*/ 0 h 40"/>
                <a:gd name="T20" fmla="*/ 9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8" name="Freeform 155"/>
            <p:cNvSpPr>
              <a:spLocks noChangeAspect="1"/>
            </p:cNvSpPr>
            <p:nvPr/>
          </p:nvSpPr>
          <p:spPr bwMode="auto">
            <a:xfrm>
              <a:off x="1847" y="3274"/>
              <a:ext cx="9" cy="25"/>
            </a:xfrm>
            <a:custGeom>
              <a:avLst/>
              <a:gdLst>
                <a:gd name="T0" fmla="*/ 8 w 16"/>
                <a:gd name="T1" fmla="*/ 0 h 41"/>
                <a:gd name="T2" fmla="*/ 9 w 16"/>
                <a:gd name="T3" fmla="*/ 1 h 41"/>
                <a:gd name="T4" fmla="*/ 9 w 16"/>
                <a:gd name="T5" fmla="*/ 18 h 41"/>
                <a:gd name="T6" fmla="*/ 8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8 w 16"/>
                <a:gd name="T17" fmla="*/ 0 h 41"/>
                <a:gd name="T18" fmla="*/ 8 w 16"/>
                <a:gd name="T19" fmla="*/ 0 h 41"/>
                <a:gd name="T20" fmla="*/ 8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9" name="Freeform 156"/>
            <p:cNvSpPr>
              <a:spLocks noChangeAspect="1"/>
            </p:cNvSpPr>
            <p:nvPr/>
          </p:nvSpPr>
          <p:spPr bwMode="auto">
            <a:xfrm>
              <a:off x="1825" y="3287"/>
              <a:ext cx="10" cy="25"/>
            </a:xfrm>
            <a:custGeom>
              <a:avLst/>
              <a:gdLst>
                <a:gd name="T0" fmla="*/ 9 w 16"/>
                <a:gd name="T1" fmla="*/ 0 h 40"/>
                <a:gd name="T2" fmla="*/ 10 w 16"/>
                <a:gd name="T3" fmla="*/ 1 h 40"/>
                <a:gd name="T4" fmla="*/ 10 w 16"/>
                <a:gd name="T5" fmla="*/ 19 h 40"/>
                <a:gd name="T6" fmla="*/ 9 w 16"/>
                <a:gd name="T7" fmla="*/ 20 h 40"/>
                <a:gd name="T8" fmla="*/ 1 w 16"/>
                <a:gd name="T9" fmla="*/ 25 h 40"/>
                <a:gd name="T10" fmla="*/ 0 w 16"/>
                <a:gd name="T11" fmla="*/ 25 h 40"/>
                <a:gd name="T12" fmla="*/ 0 w 16"/>
                <a:gd name="T13" fmla="*/ 6 h 40"/>
                <a:gd name="T14" fmla="*/ 1 w 16"/>
                <a:gd name="T15" fmla="*/ 5 h 40"/>
                <a:gd name="T16" fmla="*/ 9 w 16"/>
                <a:gd name="T17" fmla="*/ 0 h 40"/>
                <a:gd name="T18" fmla="*/ 9 w 16"/>
                <a:gd name="T19" fmla="*/ 0 h 40"/>
                <a:gd name="T20" fmla="*/ 9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0" name="Freeform 157"/>
            <p:cNvSpPr>
              <a:spLocks noChangeAspect="1"/>
            </p:cNvSpPr>
            <p:nvPr/>
          </p:nvSpPr>
          <p:spPr bwMode="auto">
            <a:xfrm>
              <a:off x="1804" y="3299"/>
              <a:ext cx="10" cy="25"/>
            </a:xfrm>
            <a:custGeom>
              <a:avLst/>
              <a:gdLst>
                <a:gd name="T0" fmla="*/ 9 w 17"/>
                <a:gd name="T1" fmla="*/ 1 h 41"/>
                <a:gd name="T2" fmla="*/ 9 w 17"/>
                <a:gd name="T3" fmla="*/ 1 h 41"/>
                <a:gd name="T4" fmla="*/ 10 w 17"/>
                <a:gd name="T5" fmla="*/ 19 h 41"/>
                <a:gd name="T6" fmla="*/ 9 w 17"/>
                <a:gd name="T7" fmla="*/ 20 h 41"/>
                <a:gd name="T8" fmla="*/ 1 w 17"/>
                <a:gd name="T9" fmla="*/ 25 h 41"/>
                <a:gd name="T10" fmla="*/ 0 w 17"/>
                <a:gd name="T11" fmla="*/ 24 h 41"/>
                <a:gd name="T12" fmla="*/ 0 w 17"/>
                <a:gd name="T13" fmla="*/ 7 h 41"/>
                <a:gd name="T14" fmla="*/ 1 w 17"/>
                <a:gd name="T15" fmla="*/ 5 h 41"/>
                <a:gd name="T16" fmla="*/ 9 w 17"/>
                <a:gd name="T17" fmla="*/ 1 h 41"/>
                <a:gd name="T18" fmla="*/ 9 w 17"/>
                <a:gd name="T19" fmla="*/ 1 h 41"/>
                <a:gd name="T20" fmla="*/ 9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1" name="Freeform 158"/>
            <p:cNvSpPr>
              <a:spLocks noChangeAspect="1"/>
            </p:cNvSpPr>
            <p:nvPr/>
          </p:nvSpPr>
          <p:spPr bwMode="auto">
            <a:xfrm>
              <a:off x="1782" y="3313"/>
              <a:ext cx="10" cy="25"/>
            </a:xfrm>
            <a:custGeom>
              <a:avLst/>
              <a:gdLst>
                <a:gd name="T0" fmla="*/ 9 w 16"/>
                <a:gd name="T1" fmla="*/ 1 h 41"/>
                <a:gd name="T2" fmla="*/ 10 w 16"/>
                <a:gd name="T3" fmla="*/ 1 h 41"/>
                <a:gd name="T4" fmla="*/ 10 w 16"/>
                <a:gd name="T5" fmla="*/ 19 h 41"/>
                <a:gd name="T6" fmla="*/ 9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9 w 16"/>
                <a:gd name="T17" fmla="*/ 1 h 41"/>
                <a:gd name="T18" fmla="*/ 9 w 16"/>
                <a:gd name="T19" fmla="*/ 1 h 41"/>
                <a:gd name="T20" fmla="*/ 9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2" name="Freeform 159"/>
            <p:cNvSpPr>
              <a:spLocks noChangeAspect="1"/>
            </p:cNvSpPr>
            <p:nvPr/>
          </p:nvSpPr>
          <p:spPr bwMode="auto">
            <a:xfrm>
              <a:off x="1868" y="3302"/>
              <a:ext cx="10" cy="25"/>
            </a:xfrm>
            <a:custGeom>
              <a:avLst/>
              <a:gdLst>
                <a:gd name="T0" fmla="*/ 9 w 17"/>
                <a:gd name="T1" fmla="*/ 0 h 40"/>
                <a:gd name="T2" fmla="*/ 10 w 17"/>
                <a:gd name="T3" fmla="*/ 1 h 40"/>
                <a:gd name="T4" fmla="*/ 10 w 17"/>
                <a:gd name="T5" fmla="*/ 19 h 40"/>
                <a:gd name="T6" fmla="*/ 9 w 17"/>
                <a:gd name="T7" fmla="*/ 20 h 40"/>
                <a:gd name="T8" fmla="*/ 1 w 17"/>
                <a:gd name="T9" fmla="*/ 25 h 40"/>
                <a:gd name="T10" fmla="*/ 0 w 17"/>
                <a:gd name="T11" fmla="*/ 24 h 40"/>
                <a:gd name="T12" fmla="*/ 0 w 17"/>
                <a:gd name="T13" fmla="*/ 6 h 40"/>
                <a:gd name="T14" fmla="*/ 1 w 17"/>
                <a:gd name="T15" fmla="*/ 5 h 40"/>
                <a:gd name="T16" fmla="*/ 9 w 17"/>
                <a:gd name="T17" fmla="*/ 0 h 40"/>
                <a:gd name="T18" fmla="*/ 9 w 17"/>
                <a:gd name="T19" fmla="*/ 0 h 40"/>
                <a:gd name="T20" fmla="*/ 9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3" name="Freeform 160"/>
            <p:cNvSpPr>
              <a:spLocks noChangeAspect="1"/>
            </p:cNvSpPr>
            <p:nvPr/>
          </p:nvSpPr>
          <p:spPr bwMode="auto">
            <a:xfrm>
              <a:off x="1847" y="3313"/>
              <a:ext cx="9" cy="25"/>
            </a:xfrm>
            <a:custGeom>
              <a:avLst/>
              <a:gdLst>
                <a:gd name="T0" fmla="*/ 8 w 16"/>
                <a:gd name="T1" fmla="*/ 1 h 41"/>
                <a:gd name="T2" fmla="*/ 9 w 16"/>
                <a:gd name="T3" fmla="*/ 1 h 41"/>
                <a:gd name="T4" fmla="*/ 9 w 16"/>
                <a:gd name="T5" fmla="*/ 19 h 41"/>
                <a:gd name="T6" fmla="*/ 8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8 w 16"/>
                <a:gd name="T17" fmla="*/ 1 h 41"/>
                <a:gd name="T18" fmla="*/ 8 w 16"/>
                <a:gd name="T19" fmla="*/ 1 h 41"/>
                <a:gd name="T20" fmla="*/ 8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4" name="Freeform 161"/>
            <p:cNvSpPr>
              <a:spLocks noChangeAspect="1"/>
            </p:cNvSpPr>
            <p:nvPr/>
          </p:nvSpPr>
          <p:spPr bwMode="auto">
            <a:xfrm>
              <a:off x="1825" y="3327"/>
              <a:ext cx="10" cy="25"/>
            </a:xfrm>
            <a:custGeom>
              <a:avLst/>
              <a:gdLst>
                <a:gd name="T0" fmla="*/ 9 w 16"/>
                <a:gd name="T1" fmla="*/ 0 h 41"/>
                <a:gd name="T2" fmla="*/ 10 w 16"/>
                <a:gd name="T3" fmla="*/ 1 h 41"/>
                <a:gd name="T4" fmla="*/ 10 w 16"/>
                <a:gd name="T5" fmla="*/ 18 h 41"/>
                <a:gd name="T6" fmla="*/ 9 w 16"/>
                <a:gd name="T7" fmla="*/ 20 h 41"/>
                <a:gd name="T8" fmla="*/ 1 w 16"/>
                <a:gd name="T9" fmla="*/ 24 h 41"/>
                <a:gd name="T10" fmla="*/ 0 w 16"/>
                <a:gd name="T11" fmla="*/ 24 h 41"/>
                <a:gd name="T12" fmla="*/ 0 w 16"/>
                <a:gd name="T13" fmla="*/ 6 h 41"/>
                <a:gd name="T14" fmla="*/ 1 w 16"/>
                <a:gd name="T15" fmla="*/ 5 h 41"/>
                <a:gd name="T16" fmla="*/ 9 w 16"/>
                <a:gd name="T17" fmla="*/ 0 h 41"/>
                <a:gd name="T18" fmla="*/ 9 w 16"/>
                <a:gd name="T19" fmla="*/ 0 h 41"/>
                <a:gd name="T20" fmla="*/ 9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5" name="Freeform 162"/>
            <p:cNvSpPr>
              <a:spLocks noChangeAspect="1"/>
            </p:cNvSpPr>
            <p:nvPr/>
          </p:nvSpPr>
          <p:spPr bwMode="auto">
            <a:xfrm>
              <a:off x="1804" y="3340"/>
              <a:ext cx="10" cy="24"/>
            </a:xfrm>
            <a:custGeom>
              <a:avLst/>
              <a:gdLst>
                <a:gd name="T0" fmla="*/ 9 w 17"/>
                <a:gd name="T1" fmla="*/ 0 h 40"/>
                <a:gd name="T2" fmla="*/ 9 w 17"/>
                <a:gd name="T3" fmla="*/ 1 h 40"/>
                <a:gd name="T4" fmla="*/ 10 w 17"/>
                <a:gd name="T5" fmla="*/ 18 h 40"/>
                <a:gd name="T6" fmla="*/ 9 w 17"/>
                <a:gd name="T7" fmla="*/ 19 h 40"/>
                <a:gd name="T8" fmla="*/ 1 w 17"/>
                <a:gd name="T9" fmla="*/ 24 h 40"/>
                <a:gd name="T10" fmla="*/ 0 w 17"/>
                <a:gd name="T11" fmla="*/ 23 h 40"/>
                <a:gd name="T12" fmla="*/ 0 w 17"/>
                <a:gd name="T13" fmla="*/ 6 h 40"/>
                <a:gd name="T14" fmla="*/ 1 w 17"/>
                <a:gd name="T15" fmla="*/ 5 h 40"/>
                <a:gd name="T16" fmla="*/ 9 w 17"/>
                <a:gd name="T17" fmla="*/ 0 h 40"/>
                <a:gd name="T18" fmla="*/ 9 w 17"/>
                <a:gd name="T19" fmla="*/ 0 h 40"/>
                <a:gd name="T20" fmla="*/ 9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6" name="Freeform 163"/>
            <p:cNvSpPr>
              <a:spLocks noChangeAspect="1"/>
            </p:cNvSpPr>
            <p:nvPr/>
          </p:nvSpPr>
          <p:spPr bwMode="auto">
            <a:xfrm>
              <a:off x="1782" y="3352"/>
              <a:ext cx="10" cy="25"/>
            </a:xfrm>
            <a:custGeom>
              <a:avLst/>
              <a:gdLst>
                <a:gd name="T0" fmla="*/ 9 w 16"/>
                <a:gd name="T1" fmla="*/ 1 h 41"/>
                <a:gd name="T2" fmla="*/ 10 w 16"/>
                <a:gd name="T3" fmla="*/ 1 h 41"/>
                <a:gd name="T4" fmla="*/ 10 w 16"/>
                <a:gd name="T5" fmla="*/ 19 h 41"/>
                <a:gd name="T6" fmla="*/ 9 w 16"/>
                <a:gd name="T7" fmla="*/ 20 h 41"/>
                <a:gd name="T8" fmla="*/ 1 w 16"/>
                <a:gd name="T9" fmla="*/ 25 h 41"/>
                <a:gd name="T10" fmla="*/ 0 w 16"/>
                <a:gd name="T11" fmla="*/ 24 h 41"/>
                <a:gd name="T12" fmla="*/ 0 w 16"/>
                <a:gd name="T13" fmla="*/ 7 h 41"/>
                <a:gd name="T14" fmla="*/ 1 w 16"/>
                <a:gd name="T15" fmla="*/ 5 h 41"/>
                <a:gd name="T16" fmla="*/ 9 w 16"/>
                <a:gd name="T17" fmla="*/ 1 h 41"/>
                <a:gd name="T18" fmla="*/ 9 w 16"/>
                <a:gd name="T19" fmla="*/ 1 h 41"/>
                <a:gd name="T20" fmla="*/ 9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9" name="Line 165"/>
          <p:cNvSpPr>
            <a:spLocks noChangeShapeType="1"/>
          </p:cNvSpPr>
          <p:nvPr/>
        </p:nvSpPr>
        <p:spPr bwMode="auto">
          <a:xfrm flipH="1">
            <a:off x="2549802" y="3068886"/>
            <a:ext cx="0" cy="1223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166"/>
          <p:cNvSpPr txBox="1">
            <a:spLocks noChangeArrowheads="1"/>
          </p:cNvSpPr>
          <p:nvPr/>
        </p:nvSpPr>
        <p:spPr bwMode="auto">
          <a:xfrm>
            <a:off x="5215214" y="299744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18441" name="Text Box 167"/>
          <p:cNvSpPr txBox="1">
            <a:spLocks noChangeArrowheads="1"/>
          </p:cNvSpPr>
          <p:nvPr/>
        </p:nvSpPr>
        <p:spPr bwMode="auto">
          <a:xfrm>
            <a:off x="7015439" y="309269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18442" name="Text Box 168"/>
          <p:cNvSpPr txBox="1">
            <a:spLocks noChangeArrowheads="1"/>
          </p:cNvSpPr>
          <p:nvPr/>
        </p:nvSpPr>
        <p:spPr bwMode="auto">
          <a:xfrm>
            <a:off x="5215214" y="443731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PCC</a:t>
            </a:r>
          </a:p>
        </p:txBody>
      </p:sp>
      <p:sp>
        <p:nvSpPr>
          <p:cNvPr id="18443" name="Text Box 169"/>
          <p:cNvSpPr txBox="1">
            <a:spLocks noChangeArrowheads="1"/>
          </p:cNvSpPr>
          <p:nvPr/>
        </p:nvSpPr>
        <p:spPr bwMode="auto">
          <a:xfrm>
            <a:off x="7015439" y="453256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</a:rPr>
              <a:t>PCD</a:t>
            </a:r>
          </a:p>
        </p:txBody>
      </p:sp>
      <p:sp>
        <p:nvSpPr>
          <p:cNvPr id="18444" name="Line 184"/>
          <p:cNvSpPr>
            <a:spLocks noChangeShapeType="1"/>
          </p:cNvSpPr>
          <p:nvPr/>
        </p:nvSpPr>
        <p:spPr bwMode="auto">
          <a:xfrm flipH="1">
            <a:off x="3054627" y="2852986"/>
            <a:ext cx="2232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85"/>
          <p:cNvSpPr>
            <a:spLocks noChangeShapeType="1"/>
          </p:cNvSpPr>
          <p:nvPr/>
        </p:nvSpPr>
        <p:spPr bwMode="auto">
          <a:xfrm flipH="1">
            <a:off x="3054627" y="2997448"/>
            <a:ext cx="40322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86"/>
          <p:cNvSpPr>
            <a:spLocks noChangeShapeType="1"/>
          </p:cNvSpPr>
          <p:nvPr/>
        </p:nvSpPr>
        <p:spPr bwMode="auto">
          <a:xfrm flipH="1">
            <a:off x="3053039" y="4292848"/>
            <a:ext cx="2232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87"/>
          <p:cNvSpPr>
            <a:spLocks noChangeShapeType="1"/>
          </p:cNvSpPr>
          <p:nvPr/>
        </p:nvSpPr>
        <p:spPr bwMode="auto">
          <a:xfrm flipH="1">
            <a:off x="2981602" y="4437311"/>
            <a:ext cx="40322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48" name="Picture 18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14" y="2421186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8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14" y="3861048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19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14" y="4003923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1" name="Picture 19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39" y="2592636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2" name="Text Box 192"/>
          <p:cNvSpPr txBox="1">
            <a:spLocks noChangeAspect="1" noChangeArrowheads="1"/>
          </p:cNvSpPr>
          <p:nvPr/>
        </p:nvSpPr>
        <p:spPr bwMode="auto">
          <a:xfrm>
            <a:off x="4854852" y="4797673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工作组</a:t>
            </a: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8453" name="Text Box 193"/>
          <p:cNvSpPr txBox="1">
            <a:spLocks noChangeAspect="1" noChangeArrowheads="1"/>
          </p:cNvSpPr>
          <p:nvPr/>
        </p:nvSpPr>
        <p:spPr bwMode="auto">
          <a:xfrm>
            <a:off x="6655077" y="4819898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工作组</a:t>
            </a: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2</a:t>
            </a:r>
          </a:p>
        </p:txBody>
      </p:sp>
      <p:grpSp>
        <p:nvGrpSpPr>
          <p:cNvPr id="18454" name="Group 194"/>
          <p:cNvGrpSpPr>
            <a:grpSpLocks noChangeAspect="1"/>
          </p:cNvGrpSpPr>
          <p:nvPr/>
        </p:nvGrpSpPr>
        <p:grpSpPr bwMode="auto">
          <a:xfrm>
            <a:off x="2189439" y="2565648"/>
            <a:ext cx="914400" cy="661988"/>
            <a:chOff x="470" y="447"/>
            <a:chExt cx="576" cy="417"/>
          </a:xfrm>
        </p:grpSpPr>
        <p:sp>
          <p:nvSpPr>
            <p:cNvPr id="18468" name="AutoShape 195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196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Freeform 197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Freeform 198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Freeform 199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256 w 785"/>
                <a:gd name="T1" fmla="*/ 188 h 457"/>
                <a:gd name="T2" fmla="*/ 277 w 785"/>
                <a:gd name="T3" fmla="*/ 200 h 457"/>
                <a:gd name="T4" fmla="*/ 206 w 785"/>
                <a:gd name="T5" fmla="*/ 241 h 457"/>
                <a:gd name="T6" fmla="*/ 135 w 785"/>
                <a:gd name="T7" fmla="*/ 200 h 457"/>
                <a:gd name="T8" fmla="*/ 156 w 785"/>
                <a:gd name="T9" fmla="*/ 188 h 457"/>
                <a:gd name="T10" fmla="*/ 189 w 785"/>
                <a:gd name="T11" fmla="*/ 206 h 457"/>
                <a:gd name="T12" fmla="*/ 189 w 785"/>
                <a:gd name="T13" fmla="*/ 165 h 457"/>
                <a:gd name="T14" fmla="*/ 152 w 785"/>
                <a:gd name="T15" fmla="*/ 153 h 457"/>
                <a:gd name="T16" fmla="*/ 130 w 785"/>
                <a:gd name="T17" fmla="*/ 131 h 457"/>
                <a:gd name="T18" fmla="*/ 60 w 785"/>
                <a:gd name="T19" fmla="*/ 131 h 457"/>
                <a:gd name="T20" fmla="*/ 92 w 785"/>
                <a:gd name="T21" fmla="*/ 150 h 457"/>
                <a:gd name="T22" fmla="*/ 71 w 785"/>
                <a:gd name="T23" fmla="*/ 162 h 457"/>
                <a:gd name="T24" fmla="*/ 0 w 785"/>
                <a:gd name="T25" fmla="*/ 121 h 457"/>
                <a:gd name="T26" fmla="*/ 71 w 785"/>
                <a:gd name="T27" fmla="*/ 81 h 457"/>
                <a:gd name="T28" fmla="*/ 92 w 785"/>
                <a:gd name="T29" fmla="*/ 93 h 457"/>
                <a:gd name="T30" fmla="*/ 60 w 785"/>
                <a:gd name="T31" fmla="*/ 111 h 457"/>
                <a:gd name="T32" fmla="*/ 129 w 785"/>
                <a:gd name="T33" fmla="*/ 111 h 457"/>
                <a:gd name="T34" fmla="*/ 152 w 785"/>
                <a:gd name="T35" fmla="*/ 87 h 457"/>
                <a:gd name="T36" fmla="*/ 196 w 785"/>
                <a:gd name="T37" fmla="*/ 74 h 457"/>
                <a:gd name="T38" fmla="*/ 196 w 785"/>
                <a:gd name="T39" fmla="*/ 35 h 457"/>
                <a:gd name="T40" fmla="*/ 163 w 785"/>
                <a:gd name="T41" fmla="*/ 53 h 457"/>
                <a:gd name="T42" fmla="*/ 142 w 785"/>
                <a:gd name="T43" fmla="*/ 41 h 457"/>
                <a:gd name="T44" fmla="*/ 213 w 785"/>
                <a:gd name="T45" fmla="*/ 0 h 457"/>
                <a:gd name="T46" fmla="*/ 284 w 785"/>
                <a:gd name="T47" fmla="*/ 41 h 457"/>
                <a:gd name="T48" fmla="*/ 263 w 785"/>
                <a:gd name="T49" fmla="*/ 53 h 457"/>
                <a:gd name="T50" fmla="*/ 231 w 785"/>
                <a:gd name="T51" fmla="*/ 35 h 457"/>
                <a:gd name="T52" fmla="*/ 231 w 785"/>
                <a:gd name="T53" fmla="*/ 75 h 457"/>
                <a:gd name="T54" fmla="*/ 266 w 785"/>
                <a:gd name="T55" fmla="*/ 87 h 457"/>
                <a:gd name="T56" fmla="*/ 287 w 785"/>
                <a:gd name="T57" fmla="*/ 108 h 457"/>
                <a:gd name="T58" fmla="*/ 356 w 785"/>
                <a:gd name="T59" fmla="*/ 108 h 457"/>
                <a:gd name="T60" fmla="*/ 324 w 785"/>
                <a:gd name="T61" fmla="*/ 89 h 457"/>
                <a:gd name="T62" fmla="*/ 344 w 785"/>
                <a:gd name="T63" fmla="*/ 76 h 457"/>
                <a:gd name="T64" fmla="*/ 416 w 785"/>
                <a:gd name="T65" fmla="*/ 118 h 457"/>
                <a:gd name="T66" fmla="*/ 345 w 785"/>
                <a:gd name="T67" fmla="*/ 159 h 457"/>
                <a:gd name="T68" fmla="*/ 324 w 785"/>
                <a:gd name="T69" fmla="*/ 147 h 457"/>
                <a:gd name="T70" fmla="*/ 356 w 785"/>
                <a:gd name="T71" fmla="*/ 128 h 457"/>
                <a:gd name="T72" fmla="*/ 289 w 785"/>
                <a:gd name="T73" fmla="*/ 128 h 457"/>
                <a:gd name="T74" fmla="*/ 266 w 785"/>
                <a:gd name="T75" fmla="*/ 153 h 457"/>
                <a:gd name="T76" fmla="*/ 224 w 785"/>
                <a:gd name="T77" fmla="*/ 166 h 457"/>
                <a:gd name="T78" fmla="*/ 224 w 785"/>
                <a:gd name="T79" fmla="*/ 206 h 457"/>
                <a:gd name="T80" fmla="*/ 256 w 785"/>
                <a:gd name="T81" fmla="*/ 188 h 457"/>
                <a:gd name="T82" fmla="*/ 256 w 785"/>
                <a:gd name="T83" fmla="*/ 188 h 457"/>
                <a:gd name="T84" fmla="*/ 256 w 785"/>
                <a:gd name="T85" fmla="*/ 188 h 457"/>
                <a:gd name="T86" fmla="*/ 179 w 785"/>
                <a:gd name="T87" fmla="*/ 137 h 457"/>
                <a:gd name="T88" fmla="*/ 238 w 785"/>
                <a:gd name="T89" fmla="*/ 137 h 457"/>
                <a:gd name="T90" fmla="*/ 238 w 785"/>
                <a:gd name="T91" fmla="*/ 103 h 457"/>
                <a:gd name="T92" fmla="*/ 179 w 785"/>
                <a:gd name="T93" fmla="*/ 103 h 457"/>
                <a:gd name="T94" fmla="*/ 179 w 785"/>
                <a:gd name="T95" fmla="*/ 137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Freeform 200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256 w 785"/>
                <a:gd name="T1" fmla="*/ 188 h 456"/>
                <a:gd name="T2" fmla="*/ 277 w 785"/>
                <a:gd name="T3" fmla="*/ 200 h 456"/>
                <a:gd name="T4" fmla="*/ 206 w 785"/>
                <a:gd name="T5" fmla="*/ 241 h 456"/>
                <a:gd name="T6" fmla="*/ 135 w 785"/>
                <a:gd name="T7" fmla="*/ 200 h 456"/>
                <a:gd name="T8" fmla="*/ 156 w 785"/>
                <a:gd name="T9" fmla="*/ 188 h 456"/>
                <a:gd name="T10" fmla="*/ 189 w 785"/>
                <a:gd name="T11" fmla="*/ 207 h 456"/>
                <a:gd name="T12" fmla="*/ 189 w 785"/>
                <a:gd name="T13" fmla="*/ 165 h 456"/>
                <a:gd name="T14" fmla="*/ 152 w 785"/>
                <a:gd name="T15" fmla="*/ 153 h 456"/>
                <a:gd name="T16" fmla="*/ 130 w 785"/>
                <a:gd name="T17" fmla="*/ 132 h 456"/>
                <a:gd name="T18" fmla="*/ 60 w 785"/>
                <a:gd name="T19" fmla="*/ 132 h 456"/>
                <a:gd name="T20" fmla="*/ 92 w 785"/>
                <a:gd name="T21" fmla="*/ 150 h 456"/>
                <a:gd name="T22" fmla="*/ 71 w 785"/>
                <a:gd name="T23" fmla="*/ 163 h 456"/>
                <a:gd name="T24" fmla="*/ 0 w 785"/>
                <a:gd name="T25" fmla="*/ 122 h 456"/>
                <a:gd name="T26" fmla="*/ 71 w 785"/>
                <a:gd name="T27" fmla="*/ 80 h 456"/>
                <a:gd name="T28" fmla="*/ 92 w 785"/>
                <a:gd name="T29" fmla="*/ 92 h 456"/>
                <a:gd name="T30" fmla="*/ 60 w 785"/>
                <a:gd name="T31" fmla="*/ 112 h 456"/>
                <a:gd name="T32" fmla="*/ 129 w 785"/>
                <a:gd name="T33" fmla="*/ 112 h 456"/>
                <a:gd name="T34" fmla="*/ 152 w 785"/>
                <a:gd name="T35" fmla="*/ 87 h 456"/>
                <a:gd name="T36" fmla="*/ 196 w 785"/>
                <a:gd name="T37" fmla="*/ 74 h 456"/>
                <a:gd name="T38" fmla="*/ 196 w 785"/>
                <a:gd name="T39" fmla="*/ 34 h 456"/>
                <a:gd name="T40" fmla="*/ 163 w 785"/>
                <a:gd name="T41" fmla="*/ 53 h 456"/>
                <a:gd name="T42" fmla="*/ 142 w 785"/>
                <a:gd name="T43" fmla="*/ 41 h 456"/>
                <a:gd name="T44" fmla="*/ 213 w 785"/>
                <a:gd name="T45" fmla="*/ 0 h 456"/>
                <a:gd name="T46" fmla="*/ 284 w 785"/>
                <a:gd name="T47" fmla="*/ 41 h 456"/>
                <a:gd name="T48" fmla="*/ 263 w 785"/>
                <a:gd name="T49" fmla="*/ 53 h 456"/>
                <a:gd name="T50" fmla="*/ 231 w 785"/>
                <a:gd name="T51" fmla="*/ 34 h 456"/>
                <a:gd name="T52" fmla="*/ 231 w 785"/>
                <a:gd name="T53" fmla="*/ 75 h 456"/>
                <a:gd name="T54" fmla="*/ 266 w 785"/>
                <a:gd name="T55" fmla="*/ 87 h 456"/>
                <a:gd name="T56" fmla="*/ 287 w 785"/>
                <a:gd name="T57" fmla="*/ 108 h 456"/>
                <a:gd name="T58" fmla="*/ 356 w 785"/>
                <a:gd name="T59" fmla="*/ 108 h 456"/>
                <a:gd name="T60" fmla="*/ 324 w 785"/>
                <a:gd name="T61" fmla="*/ 89 h 456"/>
                <a:gd name="T62" fmla="*/ 344 w 785"/>
                <a:gd name="T63" fmla="*/ 77 h 456"/>
                <a:gd name="T64" fmla="*/ 416 w 785"/>
                <a:gd name="T65" fmla="*/ 118 h 456"/>
                <a:gd name="T66" fmla="*/ 345 w 785"/>
                <a:gd name="T67" fmla="*/ 159 h 456"/>
                <a:gd name="T68" fmla="*/ 324 w 785"/>
                <a:gd name="T69" fmla="*/ 146 h 456"/>
                <a:gd name="T70" fmla="*/ 356 w 785"/>
                <a:gd name="T71" fmla="*/ 128 h 456"/>
                <a:gd name="T72" fmla="*/ 289 w 785"/>
                <a:gd name="T73" fmla="*/ 128 h 456"/>
                <a:gd name="T74" fmla="*/ 266 w 785"/>
                <a:gd name="T75" fmla="*/ 153 h 456"/>
                <a:gd name="T76" fmla="*/ 224 w 785"/>
                <a:gd name="T77" fmla="*/ 166 h 456"/>
                <a:gd name="T78" fmla="*/ 224 w 785"/>
                <a:gd name="T79" fmla="*/ 207 h 456"/>
                <a:gd name="T80" fmla="*/ 256 w 785"/>
                <a:gd name="T81" fmla="*/ 188 h 456"/>
                <a:gd name="T82" fmla="*/ 256 w 785"/>
                <a:gd name="T83" fmla="*/ 188 h 456"/>
                <a:gd name="T84" fmla="*/ 256 w 785"/>
                <a:gd name="T85" fmla="*/ 188 h 456"/>
                <a:gd name="T86" fmla="*/ 179 w 785"/>
                <a:gd name="T87" fmla="*/ 137 h 456"/>
                <a:gd name="T88" fmla="*/ 238 w 785"/>
                <a:gd name="T89" fmla="*/ 137 h 456"/>
                <a:gd name="T90" fmla="*/ 238 w 785"/>
                <a:gd name="T91" fmla="*/ 103 h 456"/>
                <a:gd name="T92" fmla="*/ 179 w 785"/>
                <a:gd name="T93" fmla="*/ 103 h 456"/>
                <a:gd name="T94" fmla="*/ 179 w 785"/>
                <a:gd name="T95" fmla="*/ 137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Freeform 201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4 w 56"/>
                <a:gd name="T1" fmla="*/ 3 h 92"/>
                <a:gd name="T2" fmla="*/ 25 w 56"/>
                <a:gd name="T3" fmla="*/ 11 h 92"/>
                <a:gd name="T4" fmla="*/ 29 w 56"/>
                <a:gd name="T5" fmla="*/ 23 h 92"/>
                <a:gd name="T6" fmla="*/ 21 w 56"/>
                <a:gd name="T7" fmla="*/ 19 h 92"/>
                <a:gd name="T8" fmla="*/ 14 w 56"/>
                <a:gd name="T9" fmla="*/ 9 h 92"/>
                <a:gd name="T10" fmla="*/ 11 w 56"/>
                <a:gd name="T11" fmla="*/ 8 h 92"/>
                <a:gd name="T12" fmla="*/ 9 w 56"/>
                <a:gd name="T13" fmla="*/ 10 h 92"/>
                <a:gd name="T14" fmla="*/ 11 w 56"/>
                <a:gd name="T15" fmla="*/ 15 h 92"/>
                <a:gd name="T16" fmla="*/ 19 w 56"/>
                <a:gd name="T17" fmla="*/ 22 h 92"/>
                <a:gd name="T18" fmla="*/ 26 w 56"/>
                <a:gd name="T19" fmla="*/ 29 h 92"/>
                <a:gd name="T20" fmla="*/ 30 w 56"/>
                <a:gd name="T21" fmla="*/ 40 h 92"/>
                <a:gd name="T22" fmla="*/ 26 w 56"/>
                <a:gd name="T23" fmla="*/ 47 h 92"/>
                <a:gd name="T24" fmla="*/ 15 w 56"/>
                <a:gd name="T25" fmla="*/ 44 h 92"/>
                <a:gd name="T26" fmla="*/ 5 w 56"/>
                <a:gd name="T27" fmla="*/ 35 h 92"/>
                <a:gd name="T28" fmla="*/ 0 w 56"/>
                <a:gd name="T29" fmla="*/ 22 h 92"/>
                <a:gd name="T30" fmla="*/ 8 w 56"/>
                <a:gd name="T31" fmla="*/ 26 h 92"/>
                <a:gd name="T32" fmla="*/ 10 w 56"/>
                <a:gd name="T33" fmla="*/ 33 h 92"/>
                <a:gd name="T34" fmla="*/ 16 w 56"/>
                <a:gd name="T35" fmla="*/ 38 h 92"/>
                <a:gd name="T36" fmla="*/ 20 w 56"/>
                <a:gd name="T37" fmla="*/ 39 h 92"/>
                <a:gd name="T38" fmla="*/ 23 w 56"/>
                <a:gd name="T39" fmla="*/ 37 h 92"/>
                <a:gd name="T40" fmla="*/ 17 w 56"/>
                <a:gd name="T41" fmla="*/ 29 h 92"/>
                <a:gd name="T42" fmla="*/ 7 w 56"/>
                <a:gd name="T43" fmla="*/ 19 h 92"/>
                <a:gd name="T44" fmla="*/ 1 w 56"/>
                <a:gd name="T45" fmla="*/ 7 h 92"/>
                <a:gd name="T46" fmla="*/ 5 w 56"/>
                <a:gd name="T47" fmla="*/ 1 h 92"/>
                <a:gd name="T48" fmla="*/ 14 w 56"/>
                <a:gd name="T49" fmla="*/ 3 h 92"/>
                <a:gd name="T50" fmla="*/ 14 w 56"/>
                <a:gd name="T51" fmla="*/ 3 h 92"/>
                <a:gd name="T52" fmla="*/ 14 w 56"/>
                <a:gd name="T53" fmla="*/ 3 h 92"/>
                <a:gd name="T54" fmla="*/ 14 w 56"/>
                <a:gd name="T55" fmla="*/ 3 h 92"/>
                <a:gd name="T56" fmla="*/ 14 w 56"/>
                <a:gd name="T57" fmla="*/ 3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Freeform 202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Freeform 203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Freeform 204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Freeform 205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8 w 62"/>
                <a:gd name="T1" fmla="*/ 4 h 92"/>
                <a:gd name="T2" fmla="*/ 28 w 62"/>
                <a:gd name="T3" fmla="*/ 13 h 92"/>
                <a:gd name="T4" fmla="*/ 33 w 62"/>
                <a:gd name="T5" fmla="*/ 26 h 92"/>
                <a:gd name="T6" fmla="*/ 26 w 62"/>
                <a:gd name="T7" fmla="*/ 22 h 92"/>
                <a:gd name="T8" fmla="*/ 23 w 62"/>
                <a:gd name="T9" fmla="*/ 16 h 92"/>
                <a:gd name="T10" fmla="*/ 18 w 62"/>
                <a:gd name="T11" fmla="*/ 11 h 92"/>
                <a:gd name="T12" fmla="*/ 10 w 62"/>
                <a:gd name="T13" fmla="*/ 11 h 92"/>
                <a:gd name="T14" fmla="*/ 8 w 62"/>
                <a:gd name="T15" fmla="*/ 19 h 92"/>
                <a:gd name="T16" fmla="*/ 10 w 62"/>
                <a:gd name="T17" fmla="*/ 29 h 92"/>
                <a:gd name="T18" fmla="*/ 18 w 62"/>
                <a:gd name="T19" fmla="*/ 38 h 92"/>
                <a:gd name="T20" fmla="*/ 23 w 62"/>
                <a:gd name="T21" fmla="*/ 39 h 92"/>
                <a:gd name="T22" fmla="*/ 26 w 62"/>
                <a:gd name="T23" fmla="*/ 33 h 92"/>
                <a:gd name="T24" fmla="*/ 33 w 62"/>
                <a:gd name="T25" fmla="*/ 38 h 92"/>
                <a:gd name="T26" fmla="*/ 28 w 62"/>
                <a:gd name="T27" fmla="*/ 47 h 92"/>
                <a:gd name="T28" fmla="*/ 18 w 62"/>
                <a:gd name="T29" fmla="*/ 45 h 92"/>
                <a:gd name="T30" fmla="*/ 5 w 62"/>
                <a:gd name="T31" fmla="*/ 32 h 92"/>
                <a:gd name="T32" fmla="*/ 0 w 62"/>
                <a:gd name="T33" fmla="*/ 15 h 92"/>
                <a:gd name="T34" fmla="*/ 5 w 62"/>
                <a:gd name="T35" fmla="*/ 2 h 92"/>
                <a:gd name="T36" fmla="*/ 18 w 62"/>
                <a:gd name="T37" fmla="*/ 4 h 92"/>
                <a:gd name="T38" fmla="*/ 18 w 62"/>
                <a:gd name="T39" fmla="*/ 4 h 92"/>
                <a:gd name="T40" fmla="*/ 18 w 62"/>
                <a:gd name="T41" fmla="*/ 4 h 92"/>
                <a:gd name="T42" fmla="*/ 18 w 62"/>
                <a:gd name="T43" fmla="*/ 4 h 92"/>
                <a:gd name="T44" fmla="*/ 18 w 62"/>
                <a:gd name="T45" fmla="*/ 4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Freeform 206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5" name="Group 207"/>
          <p:cNvGrpSpPr>
            <a:grpSpLocks noChangeAspect="1"/>
          </p:cNvGrpSpPr>
          <p:nvPr/>
        </p:nvGrpSpPr>
        <p:grpSpPr bwMode="auto">
          <a:xfrm>
            <a:off x="2189439" y="4005511"/>
            <a:ext cx="914400" cy="661987"/>
            <a:chOff x="470" y="447"/>
            <a:chExt cx="576" cy="417"/>
          </a:xfrm>
        </p:grpSpPr>
        <p:sp>
          <p:nvSpPr>
            <p:cNvPr id="18456" name="AutoShape 208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209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210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211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12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256 w 785"/>
                <a:gd name="T1" fmla="*/ 188 h 457"/>
                <a:gd name="T2" fmla="*/ 277 w 785"/>
                <a:gd name="T3" fmla="*/ 200 h 457"/>
                <a:gd name="T4" fmla="*/ 206 w 785"/>
                <a:gd name="T5" fmla="*/ 241 h 457"/>
                <a:gd name="T6" fmla="*/ 135 w 785"/>
                <a:gd name="T7" fmla="*/ 200 h 457"/>
                <a:gd name="T8" fmla="*/ 156 w 785"/>
                <a:gd name="T9" fmla="*/ 188 h 457"/>
                <a:gd name="T10" fmla="*/ 189 w 785"/>
                <a:gd name="T11" fmla="*/ 206 h 457"/>
                <a:gd name="T12" fmla="*/ 189 w 785"/>
                <a:gd name="T13" fmla="*/ 165 h 457"/>
                <a:gd name="T14" fmla="*/ 152 w 785"/>
                <a:gd name="T15" fmla="*/ 153 h 457"/>
                <a:gd name="T16" fmla="*/ 130 w 785"/>
                <a:gd name="T17" fmla="*/ 131 h 457"/>
                <a:gd name="T18" fmla="*/ 60 w 785"/>
                <a:gd name="T19" fmla="*/ 131 h 457"/>
                <a:gd name="T20" fmla="*/ 92 w 785"/>
                <a:gd name="T21" fmla="*/ 150 h 457"/>
                <a:gd name="T22" fmla="*/ 71 w 785"/>
                <a:gd name="T23" fmla="*/ 162 h 457"/>
                <a:gd name="T24" fmla="*/ 0 w 785"/>
                <a:gd name="T25" fmla="*/ 121 h 457"/>
                <a:gd name="T26" fmla="*/ 71 w 785"/>
                <a:gd name="T27" fmla="*/ 81 h 457"/>
                <a:gd name="T28" fmla="*/ 92 w 785"/>
                <a:gd name="T29" fmla="*/ 93 h 457"/>
                <a:gd name="T30" fmla="*/ 60 w 785"/>
                <a:gd name="T31" fmla="*/ 111 h 457"/>
                <a:gd name="T32" fmla="*/ 129 w 785"/>
                <a:gd name="T33" fmla="*/ 111 h 457"/>
                <a:gd name="T34" fmla="*/ 152 w 785"/>
                <a:gd name="T35" fmla="*/ 87 h 457"/>
                <a:gd name="T36" fmla="*/ 196 w 785"/>
                <a:gd name="T37" fmla="*/ 74 h 457"/>
                <a:gd name="T38" fmla="*/ 196 w 785"/>
                <a:gd name="T39" fmla="*/ 35 h 457"/>
                <a:gd name="T40" fmla="*/ 163 w 785"/>
                <a:gd name="T41" fmla="*/ 53 h 457"/>
                <a:gd name="T42" fmla="*/ 142 w 785"/>
                <a:gd name="T43" fmla="*/ 41 h 457"/>
                <a:gd name="T44" fmla="*/ 213 w 785"/>
                <a:gd name="T45" fmla="*/ 0 h 457"/>
                <a:gd name="T46" fmla="*/ 284 w 785"/>
                <a:gd name="T47" fmla="*/ 41 h 457"/>
                <a:gd name="T48" fmla="*/ 263 w 785"/>
                <a:gd name="T49" fmla="*/ 53 h 457"/>
                <a:gd name="T50" fmla="*/ 231 w 785"/>
                <a:gd name="T51" fmla="*/ 35 h 457"/>
                <a:gd name="T52" fmla="*/ 231 w 785"/>
                <a:gd name="T53" fmla="*/ 75 h 457"/>
                <a:gd name="T54" fmla="*/ 266 w 785"/>
                <a:gd name="T55" fmla="*/ 87 h 457"/>
                <a:gd name="T56" fmla="*/ 287 w 785"/>
                <a:gd name="T57" fmla="*/ 108 h 457"/>
                <a:gd name="T58" fmla="*/ 356 w 785"/>
                <a:gd name="T59" fmla="*/ 108 h 457"/>
                <a:gd name="T60" fmla="*/ 324 w 785"/>
                <a:gd name="T61" fmla="*/ 89 h 457"/>
                <a:gd name="T62" fmla="*/ 344 w 785"/>
                <a:gd name="T63" fmla="*/ 76 h 457"/>
                <a:gd name="T64" fmla="*/ 416 w 785"/>
                <a:gd name="T65" fmla="*/ 118 h 457"/>
                <a:gd name="T66" fmla="*/ 345 w 785"/>
                <a:gd name="T67" fmla="*/ 159 h 457"/>
                <a:gd name="T68" fmla="*/ 324 w 785"/>
                <a:gd name="T69" fmla="*/ 147 h 457"/>
                <a:gd name="T70" fmla="*/ 356 w 785"/>
                <a:gd name="T71" fmla="*/ 128 h 457"/>
                <a:gd name="T72" fmla="*/ 289 w 785"/>
                <a:gd name="T73" fmla="*/ 128 h 457"/>
                <a:gd name="T74" fmla="*/ 266 w 785"/>
                <a:gd name="T75" fmla="*/ 153 h 457"/>
                <a:gd name="T76" fmla="*/ 224 w 785"/>
                <a:gd name="T77" fmla="*/ 166 h 457"/>
                <a:gd name="T78" fmla="*/ 224 w 785"/>
                <a:gd name="T79" fmla="*/ 206 h 457"/>
                <a:gd name="T80" fmla="*/ 256 w 785"/>
                <a:gd name="T81" fmla="*/ 188 h 457"/>
                <a:gd name="T82" fmla="*/ 256 w 785"/>
                <a:gd name="T83" fmla="*/ 188 h 457"/>
                <a:gd name="T84" fmla="*/ 256 w 785"/>
                <a:gd name="T85" fmla="*/ 188 h 457"/>
                <a:gd name="T86" fmla="*/ 179 w 785"/>
                <a:gd name="T87" fmla="*/ 137 h 457"/>
                <a:gd name="T88" fmla="*/ 238 w 785"/>
                <a:gd name="T89" fmla="*/ 137 h 457"/>
                <a:gd name="T90" fmla="*/ 238 w 785"/>
                <a:gd name="T91" fmla="*/ 103 h 457"/>
                <a:gd name="T92" fmla="*/ 179 w 785"/>
                <a:gd name="T93" fmla="*/ 103 h 457"/>
                <a:gd name="T94" fmla="*/ 179 w 785"/>
                <a:gd name="T95" fmla="*/ 137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213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256 w 785"/>
                <a:gd name="T1" fmla="*/ 188 h 456"/>
                <a:gd name="T2" fmla="*/ 277 w 785"/>
                <a:gd name="T3" fmla="*/ 200 h 456"/>
                <a:gd name="T4" fmla="*/ 206 w 785"/>
                <a:gd name="T5" fmla="*/ 241 h 456"/>
                <a:gd name="T6" fmla="*/ 135 w 785"/>
                <a:gd name="T7" fmla="*/ 200 h 456"/>
                <a:gd name="T8" fmla="*/ 156 w 785"/>
                <a:gd name="T9" fmla="*/ 188 h 456"/>
                <a:gd name="T10" fmla="*/ 189 w 785"/>
                <a:gd name="T11" fmla="*/ 207 h 456"/>
                <a:gd name="T12" fmla="*/ 189 w 785"/>
                <a:gd name="T13" fmla="*/ 165 h 456"/>
                <a:gd name="T14" fmla="*/ 152 w 785"/>
                <a:gd name="T15" fmla="*/ 153 h 456"/>
                <a:gd name="T16" fmla="*/ 130 w 785"/>
                <a:gd name="T17" fmla="*/ 132 h 456"/>
                <a:gd name="T18" fmla="*/ 60 w 785"/>
                <a:gd name="T19" fmla="*/ 132 h 456"/>
                <a:gd name="T20" fmla="*/ 92 w 785"/>
                <a:gd name="T21" fmla="*/ 150 h 456"/>
                <a:gd name="T22" fmla="*/ 71 w 785"/>
                <a:gd name="T23" fmla="*/ 163 h 456"/>
                <a:gd name="T24" fmla="*/ 0 w 785"/>
                <a:gd name="T25" fmla="*/ 122 h 456"/>
                <a:gd name="T26" fmla="*/ 71 w 785"/>
                <a:gd name="T27" fmla="*/ 80 h 456"/>
                <a:gd name="T28" fmla="*/ 92 w 785"/>
                <a:gd name="T29" fmla="*/ 92 h 456"/>
                <a:gd name="T30" fmla="*/ 60 w 785"/>
                <a:gd name="T31" fmla="*/ 112 h 456"/>
                <a:gd name="T32" fmla="*/ 129 w 785"/>
                <a:gd name="T33" fmla="*/ 112 h 456"/>
                <a:gd name="T34" fmla="*/ 152 w 785"/>
                <a:gd name="T35" fmla="*/ 87 h 456"/>
                <a:gd name="T36" fmla="*/ 196 w 785"/>
                <a:gd name="T37" fmla="*/ 74 h 456"/>
                <a:gd name="T38" fmla="*/ 196 w 785"/>
                <a:gd name="T39" fmla="*/ 34 h 456"/>
                <a:gd name="T40" fmla="*/ 163 w 785"/>
                <a:gd name="T41" fmla="*/ 53 h 456"/>
                <a:gd name="T42" fmla="*/ 142 w 785"/>
                <a:gd name="T43" fmla="*/ 41 h 456"/>
                <a:gd name="T44" fmla="*/ 213 w 785"/>
                <a:gd name="T45" fmla="*/ 0 h 456"/>
                <a:gd name="T46" fmla="*/ 284 w 785"/>
                <a:gd name="T47" fmla="*/ 41 h 456"/>
                <a:gd name="T48" fmla="*/ 263 w 785"/>
                <a:gd name="T49" fmla="*/ 53 h 456"/>
                <a:gd name="T50" fmla="*/ 231 w 785"/>
                <a:gd name="T51" fmla="*/ 34 h 456"/>
                <a:gd name="T52" fmla="*/ 231 w 785"/>
                <a:gd name="T53" fmla="*/ 75 h 456"/>
                <a:gd name="T54" fmla="*/ 266 w 785"/>
                <a:gd name="T55" fmla="*/ 87 h 456"/>
                <a:gd name="T56" fmla="*/ 287 w 785"/>
                <a:gd name="T57" fmla="*/ 108 h 456"/>
                <a:gd name="T58" fmla="*/ 356 w 785"/>
                <a:gd name="T59" fmla="*/ 108 h 456"/>
                <a:gd name="T60" fmla="*/ 324 w 785"/>
                <a:gd name="T61" fmla="*/ 89 h 456"/>
                <a:gd name="T62" fmla="*/ 344 w 785"/>
                <a:gd name="T63" fmla="*/ 77 h 456"/>
                <a:gd name="T64" fmla="*/ 416 w 785"/>
                <a:gd name="T65" fmla="*/ 118 h 456"/>
                <a:gd name="T66" fmla="*/ 345 w 785"/>
                <a:gd name="T67" fmla="*/ 159 h 456"/>
                <a:gd name="T68" fmla="*/ 324 w 785"/>
                <a:gd name="T69" fmla="*/ 146 h 456"/>
                <a:gd name="T70" fmla="*/ 356 w 785"/>
                <a:gd name="T71" fmla="*/ 128 h 456"/>
                <a:gd name="T72" fmla="*/ 289 w 785"/>
                <a:gd name="T73" fmla="*/ 128 h 456"/>
                <a:gd name="T74" fmla="*/ 266 w 785"/>
                <a:gd name="T75" fmla="*/ 153 h 456"/>
                <a:gd name="T76" fmla="*/ 224 w 785"/>
                <a:gd name="T77" fmla="*/ 166 h 456"/>
                <a:gd name="T78" fmla="*/ 224 w 785"/>
                <a:gd name="T79" fmla="*/ 207 h 456"/>
                <a:gd name="T80" fmla="*/ 256 w 785"/>
                <a:gd name="T81" fmla="*/ 188 h 456"/>
                <a:gd name="T82" fmla="*/ 256 w 785"/>
                <a:gd name="T83" fmla="*/ 188 h 456"/>
                <a:gd name="T84" fmla="*/ 256 w 785"/>
                <a:gd name="T85" fmla="*/ 188 h 456"/>
                <a:gd name="T86" fmla="*/ 179 w 785"/>
                <a:gd name="T87" fmla="*/ 137 h 456"/>
                <a:gd name="T88" fmla="*/ 238 w 785"/>
                <a:gd name="T89" fmla="*/ 137 h 456"/>
                <a:gd name="T90" fmla="*/ 238 w 785"/>
                <a:gd name="T91" fmla="*/ 103 h 456"/>
                <a:gd name="T92" fmla="*/ 179 w 785"/>
                <a:gd name="T93" fmla="*/ 103 h 456"/>
                <a:gd name="T94" fmla="*/ 179 w 785"/>
                <a:gd name="T95" fmla="*/ 137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214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4 w 56"/>
                <a:gd name="T1" fmla="*/ 3 h 92"/>
                <a:gd name="T2" fmla="*/ 25 w 56"/>
                <a:gd name="T3" fmla="*/ 11 h 92"/>
                <a:gd name="T4" fmla="*/ 29 w 56"/>
                <a:gd name="T5" fmla="*/ 23 h 92"/>
                <a:gd name="T6" fmla="*/ 21 w 56"/>
                <a:gd name="T7" fmla="*/ 19 h 92"/>
                <a:gd name="T8" fmla="*/ 14 w 56"/>
                <a:gd name="T9" fmla="*/ 9 h 92"/>
                <a:gd name="T10" fmla="*/ 11 w 56"/>
                <a:gd name="T11" fmla="*/ 8 h 92"/>
                <a:gd name="T12" fmla="*/ 9 w 56"/>
                <a:gd name="T13" fmla="*/ 10 h 92"/>
                <a:gd name="T14" fmla="*/ 11 w 56"/>
                <a:gd name="T15" fmla="*/ 15 h 92"/>
                <a:gd name="T16" fmla="*/ 19 w 56"/>
                <a:gd name="T17" fmla="*/ 22 h 92"/>
                <a:gd name="T18" fmla="*/ 26 w 56"/>
                <a:gd name="T19" fmla="*/ 29 h 92"/>
                <a:gd name="T20" fmla="*/ 30 w 56"/>
                <a:gd name="T21" fmla="*/ 40 h 92"/>
                <a:gd name="T22" fmla="*/ 26 w 56"/>
                <a:gd name="T23" fmla="*/ 47 h 92"/>
                <a:gd name="T24" fmla="*/ 15 w 56"/>
                <a:gd name="T25" fmla="*/ 44 h 92"/>
                <a:gd name="T26" fmla="*/ 5 w 56"/>
                <a:gd name="T27" fmla="*/ 35 h 92"/>
                <a:gd name="T28" fmla="*/ 0 w 56"/>
                <a:gd name="T29" fmla="*/ 22 h 92"/>
                <a:gd name="T30" fmla="*/ 8 w 56"/>
                <a:gd name="T31" fmla="*/ 26 h 92"/>
                <a:gd name="T32" fmla="*/ 10 w 56"/>
                <a:gd name="T33" fmla="*/ 33 h 92"/>
                <a:gd name="T34" fmla="*/ 16 w 56"/>
                <a:gd name="T35" fmla="*/ 38 h 92"/>
                <a:gd name="T36" fmla="*/ 20 w 56"/>
                <a:gd name="T37" fmla="*/ 39 h 92"/>
                <a:gd name="T38" fmla="*/ 23 w 56"/>
                <a:gd name="T39" fmla="*/ 37 h 92"/>
                <a:gd name="T40" fmla="*/ 17 w 56"/>
                <a:gd name="T41" fmla="*/ 29 h 92"/>
                <a:gd name="T42" fmla="*/ 7 w 56"/>
                <a:gd name="T43" fmla="*/ 19 h 92"/>
                <a:gd name="T44" fmla="*/ 1 w 56"/>
                <a:gd name="T45" fmla="*/ 7 h 92"/>
                <a:gd name="T46" fmla="*/ 5 w 56"/>
                <a:gd name="T47" fmla="*/ 1 h 92"/>
                <a:gd name="T48" fmla="*/ 14 w 56"/>
                <a:gd name="T49" fmla="*/ 3 h 92"/>
                <a:gd name="T50" fmla="*/ 14 w 56"/>
                <a:gd name="T51" fmla="*/ 3 h 92"/>
                <a:gd name="T52" fmla="*/ 14 w 56"/>
                <a:gd name="T53" fmla="*/ 3 h 92"/>
                <a:gd name="T54" fmla="*/ 14 w 56"/>
                <a:gd name="T55" fmla="*/ 3 h 92"/>
                <a:gd name="T56" fmla="*/ 14 w 56"/>
                <a:gd name="T57" fmla="*/ 3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215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Freeform 216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217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Freeform 218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8 w 62"/>
                <a:gd name="T1" fmla="*/ 4 h 92"/>
                <a:gd name="T2" fmla="*/ 28 w 62"/>
                <a:gd name="T3" fmla="*/ 13 h 92"/>
                <a:gd name="T4" fmla="*/ 33 w 62"/>
                <a:gd name="T5" fmla="*/ 26 h 92"/>
                <a:gd name="T6" fmla="*/ 26 w 62"/>
                <a:gd name="T7" fmla="*/ 22 h 92"/>
                <a:gd name="T8" fmla="*/ 23 w 62"/>
                <a:gd name="T9" fmla="*/ 16 h 92"/>
                <a:gd name="T10" fmla="*/ 18 w 62"/>
                <a:gd name="T11" fmla="*/ 11 h 92"/>
                <a:gd name="T12" fmla="*/ 10 w 62"/>
                <a:gd name="T13" fmla="*/ 11 h 92"/>
                <a:gd name="T14" fmla="*/ 8 w 62"/>
                <a:gd name="T15" fmla="*/ 19 h 92"/>
                <a:gd name="T16" fmla="*/ 10 w 62"/>
                <a:gd name="T17" fmla="*/ 29 h 92"/>
                <a:gd name="T18" fmla="*/ 18 w 62"/>
                <a:gd name="T19" fmla="*/ 38 h 92"/>
                <a:gd name="T20" fmla="*/ 23 w 62"/>
                <a:gd name="T21" fmla="*/ 39 h 92"/>
                <a:gd name="T22" fmla="*/ 26 w 62"/>
                <a:gd name="T23" fmla="*/ 33 h 92"/>
                <a:gd name="T24" fmla="*/ 33 w 62"/>
                <a:gd name="T25" fmla="*/ 38 h 92"/>
                <a:gd name="T26" fmla="*/ 28 w 62"/>
                <a:gd name="T27" fmla="*/ 47 h 92"/>
                <a:gd name="T28" fmla="*/ 18 w 62"/>
                <a:gd name="T29" fmla="*/ 45 h 92"/>
                <a:gd name="T30" fmla="*/ 5 w 62"/>
                <a:gd name="T31" fmla="*/ 32 h 92"/>
                <a:gd name="T32" fmla="*/ 0 w 62"/>
                <a:gd name="T33" fmla="*/ 15 h 92"/>
                <a:gd name="T34" fmla="*/ 5 w 62"/>
                <a:gd name="T35" fmla="*/ 2 h 92"/>
                <a:gd name="T36" fmla="*/ 18 w 62"/>
                <a:gd name="T37" fmla="*/ 4 h 92"/>
                <a:gd name="T38" fmla="*/ 18 w 62"/>
                <a:gd name="T39" fmla="*/ 4 h 92"/>
                <a:gd name="T40" fmla="*/ 18 w 62"/>
                <a:gd name="T41" fmla="*/ 4 h 92"/>
                <a:gd name="T42" fmla="*/ 18 w 62"/>
                <a:gd name="T43" fmla="*/ 4 h 92"/>
                <a:gd name="T44" fmla="*/ 18 w 62"/>
                <a:gd name="T45" fmla="*/ 4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219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6243</TotalTime>
  <Words>1977</Words>
  <Application>Microsoft Office PowerPoint</Application>
  <PresentationFormat>全屏显示(4:3)</PresentationFormat>
  <Paragraphs>413</Paragraphs>
  <Slides>30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Courier</vt:lpstr>
      <vt:lpstr>方正姚体</vt:lpstr>
      <vt:lpstr>黑体</vt:lpstr>
      <vt:lpstr>华文细黑</vt:lpstr>
      <vt:lpstr>楷体</vt:lpstr>
      <vt:lpstr>隶书</vt:lpstr>
      <vt:lpstr>宋体</vt:lpstr>
      <vt:lpstr>Arial</vt:lpstr>
      <vt:lpstr>Calibri</vt:lpstr>
      <vt:lpstr>Wingdings</vt:lpstr>
      <vt:lpstr>Office 主题</vt:lpstr>
      <vt:lpstr>绘图</vt:lpstr>
      <vt:lpstr>VISIO</vt:lpstr>
      <vt:lpstr>PowerPoint 演示文稿</vt:lpstr>
      <vt:lpstr>内容回顾</vt:lpstr>
      <vt:lpstr>虚拟局域网VLAN配置</vt:lpstr>
      <vt:lpstr>PowerPoint 演示文稿</vt:lpstr>
      <vt:lpstr>PowerPoint 演示文稿</vt:lpstr>
      <vt:lpstr>广播风暴</vt:lpstr>
      <vt:lpstr>用路由器来隔离广播</vt:lpstr>
      <vt:lpstr>用VLAN隔离广播</vt:lpstr>
      <vt:lpstr>VLAN的优点</vt:lpstr>
      <vt:lpstr>PowerPoint 演示文稿</vt:lpstr>
      <vt:lpstr>基于端口的VLAN</vt:lpstr>
      <vt:lpstr>基于协议的VLAN</vt:lpstr>
      <vt:lpstr>基于子网的VLAN</vt:lpstr>
      <vt:lpstr>PowerPoint 演示文稿</vt:lpstr>
      <vt:lpstr>VLAN标签</vt:lpstr>
      <vt:lpstr>802.1Q帧格式</vt:lpstr>
      <vt:lpstr>单交换机VLAN标签操作</vt:lpstr>
      <vt:lpstr>Access链路类型端口</vt:lpstr>
      <vt:lpstr>跨交换机VLAN标签操作</vt:lpstr>
      <vt:lpstr>Trunk链路类型端口</vt:lpstr>
      <vt:lpstr>Hybrid链路类型端口</vt:lpstr>
      <vt:lpstr>PowerPoint 演示文稿</vt:lpstr>
      <vt:lpstr>VLAN基本配置</vt:lpstr>
      <vt:lpstr>配置Trunk端口</vt:lpstr>
      <vt:lpstr>配置Hybrid端口</vt:lpstr>
      <vt:lpstr>VLAN配置示例</vt:lpstr>
      <vt:lpstr>VLAN显示及维护</vt:lpstr>
      <vt:lpstr>PowerPoint 演示文稿</vt:lpstr>
      <vt:lpstr>PowerPoint 演示文稿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党 媛</cp:lastModifiedBy>
  <cp:revision>741</cp:revision>
  <dcterms:modified xsi:type="dcterms:W3CDTF">2022-11-20T09:26:05Z</dcterms:modified>
</cp:coreProperties>
</file>