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40" r:id="rId3"/>
    <p:sldId id="614" r:id="rId4"/>
    <p:sldId id="280" r:id="rId5"/>
    <p:sldId id="359" r:id="rId6"/>
    <p:sldId id="293" r:id="rId7"/>
    <p:sldId id="294" r:id="rId8"/>
    <p:sldId id="369" r:id="rId9"/>
    <p:sldId id="387" r:id="rId10"/>
    <p:sldId id="370" r:id="rId11"/>
    <p:sldId id="371" r:id="rId12"/>
    <p:sldId id="384" r:id="rId13"/>
    <p:sldId id="385" r:id="rId14"/>
    <p:sldId id="386" r:id="rId15"/>
    <p:sldId id="355" r:id="rId16"/>
    <p:sldId id="373" r:id="rId17"/>
    <p:sldId id="313" r:id="rId18"/>
    <p:sldId id="315" r:id="rId19"/>
    <p:sldId id="375" r:id="rId20"/>
    <p:sldId id="337" r:id="rId21"/>
    <p:sldId id="383" r:id="rId22"/>
    <p:sldId id="388" r:id="rId23"/>
    <p:sldId id="376" r:id="rId24"/>
    <p:sldId id="377" r:id="rId25"/>
    <p:sldId id="323" r:id="rId26"/>
    <p:sldId id="378" r:id="rId27"/>
    <p:sldId id="381" r:id="rId28"/>
    <p:sldId id="379" r:id="rId29"/>
    <p:sldId id="617" r:id="rId30"/>
    <p:sldId id="285" r:id="rId31"/>
    <p:sldId id="618" r:id="rId32"/>
    <p:sldId id="299" r:id="rId33"/>
    <p:sldId id="301" r:id="rId34"/>
    <p:sldId id="620" r:id="rId35"/>
    <p:sldId id="621" r:id="rId36"/>
    <p:sldId id="622" r:id="rId37"/>
    <p:sldId id="613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7500" autoAdjust="0"/>
  </p:normalViewPr>
  <p:slideViewPr>
    <p:cSldViewPr>
      <p:cViewPr varScale="1">
        <p:scale>
          <a:sx n="79" d="100"/>
          <a:sy n="79" d="100"/>
        </p:scale>
        <p:origin x="20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2021/10/14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B8A76A3-594E-4A50-8422-EA2623E2E76C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3975F5D-2A35-4EB6-878A-DB9A68B94A4B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6865146-948E-4FB7-BB7B-D3EC75375F1A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31C8EDE-C5F4-4949-B450-2DD3939A9F06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C43BB3B-BFC8-46F2-B518-81BC603C2B42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45254D1-13BF-4764-A579-AC7F441593A5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D5EE5AC-2235-451B-98D4-1344F31B5CA9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57F32F6-5C95-47A9-9601-19C31A4E2F75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EC2468C-D59E-4493-A8BD-D60B8560C6AA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168FA1C-A96A-4915-AE69-F377CB4A9F72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22288AA-A93E-4DBA-97BC-D178923C8975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F5AC156-B080-4926-9844-B1D6399B83EE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E2EA237-C55A-4DAD-94CD-1673BF393179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716740E-7213-4FBC-AB47-4D2E07E08DF2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B0CE783-50DD-411E-AFA4-4AAF529A5D76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7D9C7B3-2347-435B-BF37-A485C15F1D82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966B2B6-D4D9-4D23-80C3-11AD9597A897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C8A880-AF0F-4887-A3AB-19E4EDD373DF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D3D158-09A6-40E4-90B1-E8868C0B8B8D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3524B6-4322-455F-B5B4-7CF09F359F28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1777EE-F03D-49CC-A143-BAFDB7A85ACE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E6928D35-ED24-41B7-9DD5-32A7D40A154E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14F2E4-31C6-486B-A39B-33E758245FB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EE810C-FCF9-4986-BF8C-6CCE49126922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559DA-FBEA-41A0-9BA3-C1C9D05F8A38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37A4D6-C8B2-47F2-8F2E-BB3D2E32CE63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5FE9404-6598-4239-9ADC-98ABE4F56C28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CFEF55C-F146-4285-B025-F61BCE49BE41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70037A0-E3B6-41CD-A595-55E59FF476F0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29ABF8E-136F-4F88-ABEF-E60DA27781AD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0C98153-8839-4D55-87BB-66E2D922D682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l"/>
              <a:defRPr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n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SzPct val="70000"/>
              <a:buFont typeface="Wingdings" pitchFamily="2" charset="2"/>
              <a:buChar char="è"/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defRPr sz="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E63CBCD-552B-4D4D-A379-FB388A8666D0}" type="slidenum">
              <a:rPr lang="en-US" altLang="zh-CN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592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294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16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6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根桥的选举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3105694" y="2493665"/>
            <a:ext cx="1008063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177132" y="4293890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472532" y="2493665"/>
            <a:ext cx="1081087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06" name="Group 6"/>
          <p:cNvGrpSpPr>
            <a:grpSpLocks noChangeAspect="1"/>
          </p:cNvGrpSpPr>
          <p:nvPr/>
        </p:nvGrpSpPr>
        <p:grpSpPr bwMode="auto">
          <a:xfrm>
            <a:off x="2478632" y="3933528"/>
            <a:ext cx="914400" cy="666750"/>
            <a:chOff x="1402" y="538"/>
            <a:chExt cx="576" cy="420"/>
          </a:xfrm>
        </p:grpSpPr>
        <p:sp>
          <p:nvSpPr>
            <p:cNvPr id="25628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Freeform 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Freeform 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Freeform 1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Freeform 1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Freeform 1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7" name="Group 13"/>
          <p:cNvGrpSpPr>
            <a:grpSpLocks noChangeAspect="1"/>
          </p:cNvGrpSpPr>
          <p:nvPr/>
        </p:nvGrpSpPr>
        <p:grpSpPr bwMode="auto">
          <a:xfrm>
            <a:off x="5264694" y="3914478"/>
            <a:ext cx="914400" cy="666750"/>
            <a:chOff x="1402" y="538"/>
            <a:chExt cx="576" cy="420"/>
          </a:xfrm>
        </p:grpSpPr>
        <p:sp>
          <p:nvSpPr>
            <p:cNvPr id="25622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5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6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7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18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Freeform 19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8" name="Group 20"/>
          <p:cNvGrpSpPr>
            <a:grpSpLocks noChangeAspect="1"/>
          </p:cNvGrpSpPr>
          <p:nvPr/>
        </p:nvGrpSpPr>
        <p:grpSpPr bwMode="auto">
          <a:xfrm>
            <a:off x="3824832" y="1988840"/>
            <a:ext cx="914400" cy="666750"/>
            <a:chOff x="1402" y="538"/>
            <a:chExt cx="576" cy="420"/>
          </a:xfrm>
        </p:grpSpPr>
        <p:sp>
          <p:nvSpPr>
            <p:cNvPr id="2561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Freeform 2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Freeform 2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Freeform 2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2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2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9" name="Text Box 27"/>
          <p:cNvSpPr txBox="1">
            <a:spLocks noChangeArrowheads="1"/>
          </p:cNvSpPr>
          <p:nvPr/>
        </p:nvSpPr>
        <p:spPr bwMode="auto">
          <a:xfrm>
            <a:off x="3608932" y="155704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25610" name="Text Box 28"/>
          <p:cNvSpPr txBox="1">
            <a:spLocks noChangeArrowheads="1"/>
          </p:cNvSpPr>
          <p:nvPr/>
        </p:nvSpPr>
        <p:spPr bwMode="auto">
          <a:xfrm>
            <a:off x="1521369" y="407640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25611" name="Text Box 29"/>
          <p:cNvSpPr txBox="1">
            <a:spLocks noChangeArrowheads="1"/>
          </p:cNvSpPr>
          <p:nvPr/>
        </p:nvSpPr>
        <p:spPr bwMode="auto">
          <a:xfrm>
            <a:off x="5913982" y="407640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2561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873669" y="5300365"/>
            <a:ext cx="7056438" cy="1296988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桥</a:t>
            </a:r>
            <a:r>
              <a:rPr lang="en-US" altLang="zh-CN" sz="2400"/>
              <a:t>ID</a:t>
            </a:r>
            <a:r>
              <a:rPr lang="zh-CN" altLang="en-US" sz="2400"/>
              <a:t>由桥优先级（</a:t>
            </a:r>
            <a:r>
              <a:rPr lang="en-US" altLang="zh-CN" sz="2400"/>
              <a:t>BridgePriority</a:t>
            </a:r>
            <a:r>
              <a:rPr lang="zh-CN" altLang="en-US" sz="2400"/>
              <a:t>）和桥</a:t>
            </a:r>
            <a:r>
              <a:rPr lang="en-US" altLang="zh-CN" sz="2400"/>
              <a:t>MAC</a:t>
            </a:r>
            <a:r>
              <a:rPr lang="zh-CN" altLang="en-US" sz="2400"/>
              <a:t>地址（</a:t>
            </a:r>
            <a:r>
              <a:rPr lang="en-US" altLang="zh-CN" sz="2400"/>
              <a:t>BridgeMacAddress</a:t>
            </a:r>
            <a:r>
              <a:rPr lang="zh-CN" altLang="en-US" sz="2400"/>
              <a:t>）组成</a:t>
            </a:r>
          </a:p>
          <a:p>
            <a:pPr eaLnBrk="1" hangingPunct="1"/>
            <a:r>
              <a:rPr lang="zh-CN" altLang="en-US" sz="2400"/>
              <a:t>桥</a:t>
            </a:r>
            <a:r>
              <a:rPr lang="en-US" altLang="zh-CN" sz="2400"/>
              <a:t>ID</a:t>
            </a:r>
            <a:r>
              <a:rPr lang="zh-CN" altLang="en-US" sz="2400"/>
              <a:t>小的桥被选举为根桥</a:t>
            </a:r>
          </a:p>
        </p:txBody>
      </p:sp>
      <p:sp>
        <p:nvSpPr>
          <p:cNvPr id="25613" name="Text Box 39"/>
          <p:cNvSpPr txBox="1">
            <a:spLocks noChangeArrowheads="1"/>
          </p:cNvSpPr>
          <p:nvPr/>
        </p:nvSpPr>
        <p:spPr bwMode="auto">
          <a:xfrm>
            <a:off x="4690019" y="1917403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0.0000-0000-0000</a:t>
            </a:r>
          </a:p>
        </p:txBody>
      </p:sp>
      <p:sp>
        <p:nvSpPr>
          <p:cNvPr id="25614" name="Text Box 40"/>
          <p:cNvSpPr txBox="1">
            <a:spLocks noChangeArrowheads="1"/>
          </p:cNvSpPr>
          <p:nvPr/>
        </p:nvSpPr>
        <p:spPr bwMode="auto">
          <a:xfrm>
            <a:off x="1161007" y="4581228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16.0000-0000-0001</a:t>
            </a:r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4401094" y="4581228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0.0000-0000-0002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端口角色的确定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V="1">
            <a:off x="3203575" y="1701800"/>
            <a:ext cx="1008063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275013" y="3502025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570413" y="1701800"/>
            <a:ext cx="1081087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54" name="Group 6"/>
          <p:cNvGrpSpPr>
            <a:grpSpLocks noChangeAspect="1"/>
          </p:cNvGrpSpPr>
          <p:nvPr/>
        </p:nvGrpSpPr>
        <p:grpSpPr bwMode="auto">
          <a:xfrm>
            <a:off x="2576513" y="3141663"/>
            <a:ext cx="914400" cy="666750"/>
            <a:chOff x="1402" y="538"/>
            <a:chExt cx="576" cy="420"/>
          </a:xfrm>
        </p:grpSpPr>
        <p:sp>
          <p:nvSpPr>
            <p:cNvPr id="2768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Freeform 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Freeform 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1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1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Freeform 1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5" name="Group 13"/>
          <p:cNvGrpSpPr>
            <a:grpSpLocks noChangeAspect="1"/>
          </p:cNvGrpSpPr>
          <p:nvPr/>
        </p:nvGrpSpPr>
        <p:grpSpPr bwMode="auto">
          <a:xfrm>
            <a:off x="5362575" y="3122613"/>
            <a:ext cx="914400" cy="666750"/>
            <a:chOff x="1402" y="538"/>
            <a:chExt cx="576" cy="420"/>
          </a:xfrm>
        </p:grpSpPr>
        <p:sp>
          <p:nvSpPr>
            <p:cNvPr id="27678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Freeform 15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Freeform 16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Freeform 17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Freeform 18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Freeform 19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6" name="Group 20"/>
          <p:cNvGrpSpPr>
            <a:grpSpLocks noChangeAspect="1"/>
          </p:cNvGrpSpPr>
          <p:nvPr/>
        </p:nvGrpSpPr>
        <p:grpSpPr bwMode="auto">
          <a:xfrm>
            <a:off x="3922713" y="1196975"/>
            <a:ext cx="914400" cy="666750"/>
            <a:chOff x="1402" y="538"/>
            <a:chExt cx="576" cy="420"/>
          </a:xfrm>
        </p:grpSpPr>
        <p:sp>
          <p:nvSpPr>
            <p:cNvPr id="27672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Freeform 2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Freeform 2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Freeform 2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Freeform 2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Freeform 2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7" name="Text Box 27"/>
          <p:cNvSpPr txBox="1">
            <a:spLocks noChangeArrowheads="1"/>
          </p:cNvSpPr>
          <p:nvPr/>
        </p:nvSpPr>
        <p:spPr bwMode="auto">
          <a:xfrm>
            <a:off x="3706813" y="76517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27658" name="Text Box 28"/>
          <p:cNvSpPr txBox="1">
            <a:spLocks noChangeArrowheads="1"/>
          </p:cNvSpPr>
          <p:nvPr/>
        </p:nvSpPr>
        <p:spPr bwMode="auto">
          <a:xfrm>
            <a:off x="2263775" y="381317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27659" name="Text Box 29"/>
          <p:cNvSpPr txBox="1">
            <a:spLocks noChangeArrowheads="1"/>
          </p:cNvSpPr>
          <p:nvPr/>
        </p:nvSpPr>
        <p:spPr bwMode="auto">
          <a:xfrm>
            <a:off x="5145088" y="37893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2766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4351338"/>
            <a:ext cx="7704137" cy="21018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000"/>
              <a:t>根桥上的所有端口为指定端口（ </a:t>
            </a:r>
            <a:r>
              <a:rPr lang="en-US" altLang="zh-CN" sz="2000"/>
              <a:t>Designated Port </a:t>
            </a:r>
            <a:r>
              <a:rPr lang="zh-CN" altLang="en-US" sz="2000"/>
              <a:t>）</a:t>
            </a:r>
          </a:p>
          <a:p>
            <a:pPr eaLnBrk="1" hangingPunct="1"/>
            <a:r>
              <a:rPr lang="zh-CN" altLang="en-US" sz="2000"/>
              <a:t>在非根桥上选举根路径开销（ </a:t>
            </a:r>
            <a:r>
              <a:rPr lang="en-US" altLang="zh-CN" sz="2000"/>
              <a:t>RootPathCost</a:t>
            </a:r>
            <a:r>
              <a:rPr lang="zh-CN" altLang="en-US" sz="2000"/>
              <a:t>）最小的端口为根端口（</a:t>
            </a:r>
            <a:r>
              <a:rPr lang="en-US" altLang="zh-CN" sz="2000"/>
              <a:t>Root Port</a:t>
            </a:r>
            <a:r>
              <a:rPr lang="zh-CN" altLang="en-US" sz="2000"/>
              <a:t>）</a:t>
            </a:r>
          </a:p>
          <a:p>
            <a:pPr eaLnBrk="1" hangingPunct="1"/>
            <a:r>
              <a:rPr lang="zh-CN" altLang="en-US" sz="2000"/>
              <a:t>每个物理段选出根路径开销最小的桥作为指定桥（ </a:t>
            </a:r>
            <a:r>
              <a:rPr lang="en-US" altLang="zh-CN" sz="2000"/>
              <a:t>Designated Bridge</a:t>
            </a:r>
            <a:r>
              <a:rPr lang="zh-CN" altLang="en-US" sz="2000"/>
              <a:t>），连接指定桥的端口为指定端口</a:t>
            </a:r>
          </a:p>
          <a:p>
            <a:pPr eaLnBrk="1" hangingPunct="1"/>
            <a:r>
              <a:rPr lang="zh-CN" altLang="en-US" sz="2000"/>
              <a:t>不是根端口和指定端口的其余端口被</a:t>
            </a:r>
            <a:r>
              <a:rPr lang="en-US" altLang="zh-CN" sz="2000"/>
              <a:t>STP</a:t>
            </a:r>
            <a:r>
              <a:rPr lang="zh-CN" altLang="en-US" sz="2000"/>
              <a:t>置为阻塞状态</a:t>
            </a:r>
          </a:p>
        </p:txBody>
      </p:sp>
      <p:sp>
        <p:nvSpPr>
          <p:cNvPr id="27661" name="Text Box 31"/>
          <p:cNvSpPr txBox="1">
            <a:spLocks noChangeArrowheads="1"/>
          </p:cNvSpPr>
          <p:nvPr/>
        </p:nvSpPr>
        <p:spPr bwMode="auto">
          <a:xfrm>
            <a:off x="4495800" y="13414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Root</a:t>
            </a:r>
          </a:p>
        </p:txBody>
      </p:sp>
      <p:sp>
        <p:nvSpPr>
          <p:cNvPr id="27662" name="Text Box 32"/>
          <p:cNvSpPr txBox="1">
            <a:spLocks noChangeArrowheads="1"/>
          </p:cNvSpPr>
          <p:nvPr/>
        </p:nvSpPr>
        <p:spPr bwMode="auto">
          <a:xfrm>
            <a:off x="3560763" y="162877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27663" name="Text Box 33"/>
          <p:cNvSpPr txBox="1">
            <a:spLocks noChangeArrowheads="1"/>
          </p:cNvSpPr>
          <p:nvPr/>
        </p:nvSpPr>
        <p:spPr bwMode="auto">
          <a:xfrm>
            <a:off x="4497388" y="162877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27664" name="Text Box 34"/>
          <p:cNvSpPr txBox="1">
            <a:spLocks noChangeArrowheads="1"/>
          </p:cNvSpPr>
          <p:nvPr/>
        </p:nvSpPr>
        <p:spPr bwMode="auto">
          <a:xfrm>
            <a:off x="2840038" y="2925763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27665" name="Text Box 35"/>
          <p:cNvSpPr txBox="1">
            <a:spLocks noChangeArrowheads="1"/>
          </p:cNvSpPr>
          <p:nvPr/>
        </p:nvSpPr>
        <p:spPr bwMode="auto">
          <a:xfrm>
            <a:off x="3271838" y="350202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27666" name="Text Box 36"/>
          <p:cNvSpPr txBox="1">
            <a:spLocks noChangeArrowheads="1"/>
          </p:cNvSpPr>
          <p:nvPr/>
        </p:nvSpPr>
        <p:spPr bwMode="auto">
          <a:xfrm>
            <a:off x="5360988" y="2852738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27667" name="AutoShape 37"/>
          <p:cNvSpPr>
            <a:spLocks noChangeAspect="1" noChangeArrowheads="1"/>
          </p:cNvSpPr>
          <p:nvPr/>
        </p:nvSpPr>
        <p:spPr bwMode="auto">
          <a:xfrm>
            <a:off x="5072063" y="3357563"/>
            <a:ext cx="285750" cy="287337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780 h 21600"/>
              <a:gd name="T4" fmla="*/ 0 w 21600"/>
              <a:gd name="T5" fmla="*/ 25423697 h 21600"/>
              <a:gd name="T6" fmla="*/ 7323151 w 21600"/>
              <a:gd name="T7" fmla="*/ 43401442 h 21600"/>
              <a:gd name="T8" fmla="*/ 25004673 w 21600"/>
              <a:gd name="T9" fmla="*/ 50847209 h 21600"/>
              <a:gd name="T10" fmla="*/ 42686195 w 21600"/>
              <a:gd name="T11" fmla="*/ 43401442 h 21600"/>
              <a:gd name="T12" fmla="*/ 50009346 w 21600"/>
              <a:gd name="T13" fmla="*/ 25423697 h 21600"/>
              <a:gd name="T14" fmla="*/ 42686195 w 21600"/>
              <a:gd name="T15" fmla="*/ 74457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Text Box 38"/>
          <p:cNvSpPr txBox="1">
            <a:spLocks noChangeArrowheads="1"/>
          </p:cNvSpPr>
          <p:nvPr/>
        </p:nvSpPr>
        <p:spPr bwMode="auto">
          <a:xfrm>
            <a:off x="5000625" y="3573463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AP</a:t>
            </a:r>
          </a:p>
        </p:txBody>
      </p:sp>
      <p:sp>
        <p:nvSpPr>
          <p:cNvPr id="27669" name="Text Box 42"/>
          <p:cNvSpPr txBox="1">
            <a:spLocks noChangeArrowheads="1"/>
          </p:cNvSpPr>
          <p:nvPr/>
        </p:nvSpPr>
        <p:spPr bwMode="auto">
          <a:xfrm>
            <a:off x="2697163" y="22050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27670" name="Text Box 43"/>
          <p:cNvSpPr txBox="1">
            <a:spLocks noChangeArrowheads="1"/>
          </p:cNvSpPr>
          <p:nvPr/>
        </p:nvSpPr>
        <p:spPr bwMode="auto">
          <a:xfrm>
            <a:off x="4787900" y="220503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Cost=20</a:t>
            </a:r>
          </a:p>
        </p:txBody>
      </p:sp>
      <p:sp>
        <p:nvSpPr>
          <p:cNvPr id="27671" name="Text Box 44"/>
          <p:cNvSpPr txBox="1">
            <a:spLocks noChangeArrowheads="1"/>
          </p:cNvSpPr>
          <p:nvPr/>
        </p:nvSpPr>
        <p:spPr bwMode="auto">
          <a:xfrm>
            <a:off x="3778250" y="31416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Cost=30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根路径开销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V="1">
            <a:off x="3060650" y="2729706"/>
            <a:ext cx="10080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133675" y="4528343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4427488" y="2729706"/>
            <a:ext cx="1081087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2" name="Group 6"/>
          <p:cNvGrpSpPr>
            <a:grpSpLocks noChangeAspect="1"/>
          </p:cNvGrpSpPr>
          <p:nvPr/>
        </p:nvGrpSpPr>
        <p:grpSpPr bwMode="auto">
          <a:xfrm>
            <a:off x="2433588" y="4169568"/>
            <a:ext cx="914400" cy="666750"/>
            <a:chOff x="1402" y="538"/>
            <a:chExt cx="576" cy="420"/>
          </a:xfrm>
        </p:grpSpPr>
        <p:sp>
          <p:nvSpPr>
            <p:cNvPr id="29732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Freeform 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Freeform 1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1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1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3" name="Group 13"/>
          <p:cNvGrpSpPr>
            <a:grpSpLocks noChangeAspect="1"/>
          </p:cNvGrpSpPr>
          <p:nvPr/>
        </p:nvGrpSpPr>
        <p:grpSpPr bwMode="auto">
          <a:xfrm>
            <a:off x="5219650" y="4150518"/>
            <a:ext cx="914400" cy="666750"/>
            <a:chOff x="1402" y="538"/>
            <a:chExt cx="576" cy="420"/>
          </a:xfrm>
        </p:grpSpPr>
        <p:sp>
          <p:nvSpPr>
            <p:cNvPr id="29726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15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16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17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Freeform 18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19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4" name="Group 20"/>
          <p:cNvGrpSpPr>
            <a:grpSpLocks noChangeAspect="1"/>
          </p:cNvGrpSpPr>
          <p:nvPr/>
        </p:nvGrpSpPr>
        <p:grpSpPr bwMode="auto">
          <a:xfrm>
            <a:off x="3779788" y="2224881"/>
            <a:ext cx="914400" cy="666750"/>
            <a:chOff x="1402" y="538"/>
            <a:chExt cx="576" cy="420"/>
          </a:xfrm>
        </p:grpSpPr>
        <p:sp>
          <p:nvSpPr>
            <p:cNvPr id="29720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2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2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2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2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5" name="Text Box 27"/>
          <p:cNvSpPr txBox="1">
            <a:spLocks noChangeArrowheads="1"/>
          </p:cNvSpPr>
          <p:nvPr/>
        </p:nvSpPr>
        <p:spPr bwMode="auto">
          <a:xfrm>
            <a:off x="3563888" y="188833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29706" name="Text Box 28"/>
          <p:cNvSpPr txBox="1">
            <a:spLocks noChangeArrowheads="1"/>
          </p:cNvSpPr>
          <p:nvPr/>
        </p:nvSpPr>
        <p:spPr bwMode="auto">
          <a:xfrm>
            <a:off x="2120850" y="484108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29707" name="Text Box 29"/>
          <p:cNvSpPr txBox="1">
            <a:spLocks noChangeArrowheads="1"/>
          </p:cNvSpPr>
          <p:nvPr/>
        </p:nvSpPr>
        <p:spPr bwMode="auto">
          <a:xfrm>
            <a:off x="5002163" y="481726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2970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77056" y="5363938"/>
            <a:ext cx="7704137" cy="13112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/>
              <a:t>根路径开销（ </a:t>
            </a:r>
            <a:r>
              <a:rPr lang="en-US" altLang="zh-CN" sz="2000" dirty="0" err="1"/>
              <a:t>RootPathCost</a:t>
            </a:r>
            <a:r>
              <a:rPr lang="zh-CN" altLang="en-US" sz="2000" dirty="0"/>
              <a:t>）是到达根的路径上所有链路开销（</a:t>
            </a:r>
            <a:r>
              <a:rPr lang="en-US" altLang="zh-CN" sz="2000" dirty="0"/>
              <a:t>Cost</a:t>
            </a:r>
            <a:r>
              <a:rPr lang="zh-CN" altLang="en-US" sz="2000" dirty="0"/>
              <a:t>）的代数和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/>
              <a:t>非根桥进行根端口选举时，根路径开销最小的端口为根端口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/>
              <a:t>物理段进行指定桥选举时，路径开销最小的桥为指定桥</a:t>
            </a:r>
          </a:p>
        </p:txBody>
      </p:sp>
      <p:sp>
        <p:nvSpPr>
          <p:cNvPr id="29709" name="Text Box 31"/>
          <p:cNvSpPr txBox="1">
            <a:spLocks noChangeArrowheads="1"/>
          </p:cNvSpPr>
          <p:nvPr/>
        </p:nvSpPr>
        <p:spPr bwMode="auto">
          <a:xfrm>
            <a:off x="4352875" y="236934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Root</a:t>
            </a:r>
          </a:p>
        </p:txBody>
      </p:sp>
      <p:sp>
        <p:nvSpPr>
          <p:cNvPr id="29710" name="Text Box 32"/>
          <p:cNvSpPr txBox="1">
            <a:spLocks noChangeArrowheads="1"/>
          </p:cNvSpPr>
          <p:nvPr/>
        </p:nvSpPr>
        <p:spPr bwMode="auto">
          <a:xfrm>
            <a:off x="3062238" y="2656681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1000M</a:t>
            </a:r>
          </a:p>
        </p:txBody>
      </p:sp>
      <p:sp>
        <p:nvSpPr>
          <p:cNvPr id="29711" name="Text Box 33"/>
          <p:cNvSpPr txBox="1">
            <a:spLocks noChangeArrowheads="1"/>
          </p:cNvSpPr>
          <p:nvPr/>
        </p:nvSpPr>
        <p:spPr bwMode="auto">
          <a:xfrm>
            <a:off x="4430663" y="2656681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100M</a:t>
            </a:r>
          </a:p>
        </p:txBody>
      </p:sp>
      <p:sp>
        <p:nvSpPr>
          <p:cNvPr id="29712" name="Text Box 34"/>
          <p:cNvSpPr txBox="1">
            <a:spLocks noChangeArrowheads="1"/>
          </p:cNvSpPr>
          <p:nvPr/>
        </p:nvSpPr>
        <p:spPr bwMode="auto">
          <a:xfrm>
            <a:off x="2341513" y="3880643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1000M</a:t>
            </a:r>
          </a:p>
        </p:txBody>
      </p:sp>
      <p:sp>
        <p:nvSpPr>
          <p:cNvPr id="29713" name="Text Box 35"/>
          <p:cNvSpPr txBox="1">
            <a:spLocks noChangeArrowheads="1"/>
          </p:cNvSpPr>
          <p:nvPr/>
        </p:nvSpPr>
        <p:spPr bwMode="auto">
          <a:xfrm>
            <a:off x="3128913" y="4529931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10M</a:t>
            </a:r>
          </a:p>
        </p:txBody>
      </p:sp>
      <p:sp>
        <p:nvSpPr>
          <p:cNvPr id="29714" name="Text Box 36"/>
          <p:cNvSpPr txBox="1">
            <a:spLocks noChangeArrowheads="1"/>
          </p:cNvSpPr>
          <p:nvPr/>
        </p:nvSpPr>
        <p:spPr bwMode="auto">
          <a:xfrm>
            <a:off x="5218063" y="3880643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100M</a:t>
            </a:r>
          </a:p>
        </p:txBody>
      </p:sp>
      <p:sp>
        <p:nvSpPr>
          <p:cNvPr id="29715" name="AutoShape 37"/>
          <p:cNvSpPr>
            <a:spLocks noChangeAspect="1" noChangeArrowheads="1"/>
          </p:cNvSpPr>
          <p:nvPr/>
        </p:nvSpPr>
        <p:spPr bwMode="auto">
          <a:xfrm>
            <a:off x="4929138" y="4385468"/>
            <a:ext cx="285750" cy="287338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832 h 21600"/>
              <a:gd name="T4" fmla="*/ 0 w 21600"/>
              <a:gd name="T5" fmla="*/ 25423866 h 21600"/>
              <a:gd name="T6" fmla="*/ 7323151 w 21600"/>
              <a:gd name="T7" fmla="*/ 43401913 h 21600"/>
              <a:gd name="T8" fmla="*/ 25004673 w 21600"/>
              <a:gd name="T9" fmla="*/ 50847745 h 21600"/>
              <a:gd name="T10" fmla="*/ 42686195 w 21600"/>
              <a:gd name="T11" fmla="*/ 43401913 h 21600"/>
              <a:gd name="T12" fmla="*/ 50009346 w 21600"/>
              <a:gd name="T13" fmla="*/ 25423866 h 21600"/>
              <a:gd name="T14" fmla="*/ 42686195 w 21600"/>
              <a:gd name="T15" fmla="*/ 74458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6" name="Text Box 38"/>
          <p:cNvSpPr txBox="1">
            <a:spLocks noChangeArrowheads="1"/>
          </p:cNvSpPr>
          <p:nvPr/>
        </p:nvSpPr>
        <p:spPr bwMode="auto">
          <a:xfrm>
            <a:off x="4857700" y="460136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10M</a:t>
            </a:r>
          </a:p>
        </p:txBody>
      </p:sp>
      <p:sp>
        <p:nvSpPr>
          <p:cNvPr id="29717" name="Text Box 39"/>
          <p:cNvSpPr txBox="1">
            <a:spLocks noChangeArrowheads="1"/>
          </p:cNvSpPr>
          <p:nvPr/>
        </p:nvSpPr>
        <p:spPr bwMode="auto">
          <a:xfrm>
            <a:off x="2554238" y="323294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29718" name="Text Box 40"/>
          <p:cNvSpPr txBox="1">
            <a:spLocks noChangeArrowheads="1"/>
          </p:cNvSpPr>
          <p:nvPr/>
        </p:nvSpPr>
        <p:spPr bwMode="auto">
          <a:xfrm>
            <a:off x="4644975" y="323294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Cost=20</a:t>
            </a:r>
          </a:p>
        </p:txBody>
      </p:sp>
      <p:sp>
        <p:nvSpPr>
          <p:cNvPr id="29719" name="Text Box 41"/>
          <p:cNvSpPr txBox="1">
            <a:spLocks noChangeArrowheads="1"/>
          </p:cNvSpPr>
          <p:nvPr/>
        </p:nvSpPr>
        <p:spPr bwMode="auto">
          <a:xfrm>
            <a:off x="3636913" y="416956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Cost=30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82" y="981624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通过桥</a:t>
            </a:r>
            <a:r>
              <a:rPr lang="en-US" altLang="zh-CN" dirty="0"/>
              <a:t>ID</a:t>
            </a:r>
            <a:r>
              <a:rPr lang="zh-CN" altLang="en-US" dirty="0"/>
              <a:t>决定端口角色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V="1">
            <a:off x="3214212" y="2280200"/>
            <a:ext cx="1152525" cy="1150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4582637" y="2208762"/>
            <a:ext cx="1223962" cy="1222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49" name="Group 20"/>
          <p:cNvGrpSpPr>
            <a:grpSpLocks noChangeAspect="1"/>
          </p:cNvGrpSpPr>
          <p:nvPr/>
        </p:nvGrpSpPr>
        <p:grpSpPr bwMode="auto">
          <a:xfrm>
            <a:off x="4027012" y="1775375"/>
            <a:ext cx="914400" cy="666750"/>
            <a:chOff x="1402" y="538"/>
            <a:chExt cx="576" cy="420"/>
          </a:xfrm>
        </p:grpSpPr>
        <p:sp>
          <p:nvSpPr>
            <p:cNvPr id="31798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Freeform 2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Freeform 2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Freeform 2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Freeform 2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Freeform 2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0" name="Text Box 27"/>
          <p:cNvSpPr txBox="1">
            <a:spLocks noChangeArrowheads="1"/>
          </p:cNvSpPr>
          <p:nvPr/>
        </p:nvSpPr>
        <p:spPr bwMode="auto">
          <a:xfrm>
            <a:off x="3792062" y="143882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31751" name="Text Box 28"/>
          <p:cNvSpPr txBox="1">
            <a:spLocks noChangeArrowheads="1"/>
          </p:cNvSpPr>
          <p:nvPr/>
        </p:nvSpPr>
        <p:spPr bwMode="auto">
          <a:xfrm>
            <a:off x="1701324" y="33597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31752" name="Text Box 29"/>
          <p:cNvSpPr txBox="1">
            <a:spLocks noChangeArrowheads="1"/>
          </p:cNvSpPr>
          <p:nvPr/>
        </p:nvSpPr>
        <p:spPr bwMode="auto">
          <a:xfrm>
            <a:off x="6093937" y="34311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31753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46906" y="5659985"/>
            <a:ext cx="7704137" cy="10064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/>
              <a:t>在根路径开销相同时，所连网段指定桥</a:t>
            </a:r>
            <a:r>
              <a:rPr lang="en-US" altLang="zh-CN" sz="2000" dirty="0"/>
              <a:t>ID</a:t>
            </a:r>
            <a:r>
              <a:rPr lang="zh-CN" altLang="en-US" sz="2000" dirty="0"/>
              <a:t>最小的端口为根端口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/>
              <a:t>在根路径开销相同时，桥</a:t>
            </a:r>
            <a:r>
              <a:rPr lang="en-US" altLang="zh-CN" sz="2000" dirty="0"/>
              <a:t>ID</a:t>
            </a:r>
            <a:r>
              <a:rPr lang="zh-CN" altLang="en-US" sz="2000" dirty="0"/>
              <a:t>最小的桥被选举为物理段上的指定桥，连接指定桥的端口为指定端口</a:t>
            </a:r>
          </a:p>
        </p:txBody>
      </p:sp>
      <p:sp>
        <p:nvSpPr>
          <p:cNvPr id="31754" name="Text Box 31"/>
          <p:cNvSpPr txBox="1">
            <a:spLocks noChangeArrowheads="1"/>
          </p:cNvSpPr>
          <p:nvPr/>
        </p:nvSpPr>
        <p:spPr bwMode="auto">
          <a:xfrm>
            <a:off x="4577874" y="18484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Root</a:t>
            </a:r>
          </a:p>
        </p:txBody>
      </p:sp>
      <p:sp>
        <p:nvSpPr>
          <p:cNvPr id="31755" name="Text Box 32"/>
          <p:cNvSpPr txBox="1">
            <a:spLocks noChangeArrowheads="1"/>
          </p:cNvSpPr>
          <p:nvPr/>
        </p:nvSpPr>
        <p:spPr bwMode="auto">
          <a:xfrm>
            <a:off x="3647599" y="220717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1756" name="Text Box 33"/>
          <p:cNvSpPr txBox="1">
            <a:spLocks noChangeArrowheads="1"/>
          </p:cNvSpPr>
          <p:nvPr/>
        </p:nvSpPr>
        <p:spPr bwMode="auto">
          <a:xfrm>
            <a:off x="4727099" y="215955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1757" name="Text Box 34"/>
          <p:cNvSpPr txBox="1">
            <a:spLocks noChangeArrowheads="1"/>
          </p:cNvSpPr>
          <p:nvPr/>
        </p:nvSpPr>
        <p:spPr bwMode="auto">
          <a:xfrm>
            <a:off x="2928462" y="2999337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1758" name="Text Box 35"/>
          <p:cNvSpPr txBox="1">
            <a:spLocks noChangeArrowheads="1"/>
          </p:cNvSpPr>
          <p:nvPr/>
        </p:nvSpPr>
        <p:spPr bwMode="auto">
          <a:xfrm>
            <a:off x="5520849" y="388675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1759" name="Text Box 36"/>
          <p:cNvSpPr txBox="1">
            <a:spLocks noChangeArrowheads="1"/>
          </p:cNvSpPr>
          <p:nvPr/>
        </p:nvSpPr>
        <p:spPr bwMode="auto">
          <a:xfrm>
            <a:off x="5520849" y="3072362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1760" name="AutoShape 37"/>
          <p:cNvSpPr>
            <a:spLocks noChangeAspect="1" noChangeArrowheads="1"/>
          </p:cNvSpPr>
          <p:nvPr/>
        </p:nvSpPr>
        <p:spPr bwMode="auto">
          <a:xfrm>
            <a:off x="4798537" y="4585250"/>
            <a:ext cx="285750" cy="287337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780 h 21600"/>
              <a:gd name="T4" fmla="*/ 0 w 21600"/>
              <a:gd name="T5" fmla="*/ 25423697 h 21600"/>
              <a:gd name="T6" fmla="*/ 7323151 w 21600"/>
              <a:gd name="T7" fmla="*/ 43401442 h 21600"/>
              <a:gd name="T8" fmla="*/ 25004673 w 21600"/>
              <a:gd name="T9" fmla="*/ 50847209 h 21600"/>
              <a:gd name="T10" fmla="*/ 42686195 w 21600"/>
              <a:gd name="T11" fmla="*/ 43401442 h 21600"/>
              <a:gd name="T12" fmla="*/ 50009346 w 21600"/>
              <a:gd name="T13" fmla="*/ 25423697 h 21600"/>
              <a:gd name="T14" fmla="*/ 42686195 w 21600"/>
              <a:gd name="T15" fmla="*/ 74457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Text Box 38"/>
          <p:cNvSpPr txBox="1">
            <a:spLocks noChangeArrowheads="1"/>
          </p:cNvSpPr>
          <p:nvPr/>
        </p:nvSpPr>
        <p:spPr bwMode="auto">
          <a:xfrm>
            <a:off x="4871562" y="460747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AP</a:t>
            </a:r>
          </a:p>
        </p:txBody>
      </p:sp>
      <p:sp>
        <p:nvSpPr>
          <p:cNvPr id="31762" name="Text Box 39"/>
          <p:cNvSpPr txBox="1">
            <a:spLocks noChangeArrowheads="1"/>
          </p:cNvSpPr>
          <p:nvPr/>
        </p:nvSpPr>
        <p:spPr bwMode="auto">
          <a:xfrm>
            <a:off x="2780824" y="25675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31763" name="Text Box 40"/>
          <p:cNvSpPr txBox="1">
            <a:spLocks noChangeArrowheads="1"/>
          </p:cNvSpPr>
          <p:nvPr/>
        </p:nvSpPr>
        <p:spPr bwMode="auto">
          <a:xfrm>
            <a:off x="4944587" y="25675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31764" name="Line 42"/>
          <p:cNvSpPr>
            <a:spLocks noChangeShapeType="1"/>
          </p:cNvSpPr>
          <p:nvPr/>
        </p:nvSpPr>
        <p:spPr bwMode="auto">
          <a:xfrm flipV="1">
            <a:off x="4725512" y="3720062"/>
            <a:ext cx="1152525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43"/>
          <p:cNvSpPr>
            <a:spLocks noChangeShapeType="1"/>
          </p:cNvSpPr>
          <p:nvPr/>
        </p:nvSpPr>
        <p:spPr bwMode="auto">
          <a:xfrm>
            <a:off x="3284062" y="3720062"/>
            <a:ext cx="1154112" cy="1222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Text Box 45"/>
          <p:cNvSpPr txBox="1">
            <a:spLocks noChangeArrowheads="1"/>
          </p:cNvSpPr>
          <p:nvPr/>
        </p:nvSpPr>
        <p:spPr bwMode="auto">
          <a:xfrm>
            <a:off x="3647599" y="460747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1767" name="Text Box 46"/>
          <p:cNvSpPr txBox="1">
            <a:spLocks noChangeArrowheads="1"/>
          </p:cNvSpPr>
          <p:nvPr/>
        </p:nvSpPr>
        <p:spPr bwMode="auto">
          <a:xfrm>
            <a:off x="2707799" y="42233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grpSp>
        <p:nvGrpSpPr>
          <p:cNvPr id="31768" name="Group 47"/>
          <p:cNvGrpSpPr>
            <a:grpSpLocks noChangeAspect="1"/>
          </p:cNvGrpSpPr>
          <p:nvPr/>
        </p:nvGrpSpPr>
        <p:grpSpPr bwMode="auto">
          <a:xfrm>
            <a:off x="4077812" y="4656687"/>
            <a:ext cx="914400" cy="666750"/>
            <a:chOff x="1402" y="538"/>
            <a:chExt cx="576" cy="420"/>
          </a:xfrm>
        </p:grpSpPr>
        <p:sp>
          <p:nvSpPr>
            <p:cNvPr id="31792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Freeform 49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Freeform 50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Freeform 51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Freeform 52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Freeform 53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9" name="Text Box 54"/>
          <p:cNvSpPr txBox="1">
            <a:spLocks noChangeArrowheads="1"/>
          </p:cNvSpPr>
          <p:nvPr/>
        </p:nvSpPr>
        <p:spPr bwMode="auto">
          <a:xfrm>
            <a:off x="3861912" y="530438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SWD</a:t>
            </a:r>
          </a:p>
        </p:txBody>
      </p:sp>
      <p:sp>
        <p:nvSpPr>
          <p:cNvPr id="31770" name="Text Box 44"/>
          <p:cNvSpPr txBox="1">
            <a:spLocks noChangeArrowheads="1"/>
          </p:cNvSpPr>
          <p:nvPr/>
        </p:nvSpPr>
        <p:spPr bwMode="auto">
          <a:xfrm>
            <a:off x="2928462" y="386452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1771" name="Text Box 55"/>
          <p:cNvSpPr txBox="1">
            <a:spLocks noChangeArrowheads="1"/>
          </p:cNvSpPr>
          <p:nvPr/>
        </p:nvSpPr>
        <p:spPr bwMode="auto">
          <a:xfrm>
            <a:off x="5085874" y="42233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31772" name="Text Box 57"/>
          <p:cNvSpPr txBox="1">
            <a:spLocks noChangeArrowheads="1"/>
          </p:cNvSpPr>
          <p:nvPr/>
        </p:nvSpPr>
        <p:spPr bwMode="auto">
          <a:xfrm>
            <a:off x="6059012" y="3647037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0.0000-0000-0002</a:t>
            </a:r>
          </a:p>
        </p:txBody>
      </p:sp>
      <p:sp>
        <p:nvSpPr>
          <p:cNvPr id="31773" name="Line 58"/>
          <p:cNvSpPr>
            <a:spLocks noChangeShapeType="1"/>
          </p:cNvSpPr>
          <p:nvPr/>
        </p:nvSpPr>
        <p:spPr bwMode="auto">
          <a:xfrm>
            <a:off x="3431699" y="3574012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AutoShape 59"/>
          <p:cNvSpPr>
            <a:spLocks noChangeAspect="1" noChangeArrowheads="1"/>
          </p:cNvSpPr>
          <p:nvPr/>
        </p:nvSpPr>
        <p:spPr bwMode="auto">
          <a:xfrm>
            <a:off x="5227162" y="3431137"/>
            <a:ext cx="285750" cy="287338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832 h 21600"/>
              <a:gd name="T4" fmla="*/ 0 w 21600"/>
              <a:gd name="T5" fmla="*/ 25423866 h 21600"/>
              <a:gd name="T6" fmla="*/ 7323151 w 21600"/>
              <a:gd name="T7" fmla="*/ 43401913 h 21600"/>
              <a:gd name="T8" fmla="*/ 25004673 w 21600"/>
              <a:gd name="T9" fmla="*/ 50847745 h 21600"/>
              <a:gd name="T10" fmla="*/ 42686195 w 21600"/>
              <a:gd name="T11" fmla="*/ 43401913 h 21600"/>
              <a:gd name="T12" fmla="*/ 50009346 w 21600"/>
              <a:gd name="T13" fmla="*/ 25423866 h 21600"/>
              <a:gd name="T14" fmla="*/ 42686195 w 21600"/>
              <a:gd name="T15" fmla="*/ 74458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75" name="Group 6"/>
          <p:cNvGrpSpPr>
            <a:grpSpLocks noChangeAspect="1"/>
          </p:cNvGrpSpPr>
          <p:nvPr/>
        </p:nvGrpSpPr>
        <p:grpSpPr bwMode="auto">
          <a:xfrm>
            <a:off x="2658587" y="3269212"/>
            <a:ext cx="914400" cy="666750"/>
            <a:chOff x="1402" y="538"/>
            <a:chExt cx="576" cy="420"/>
          </a:xfrm>
        </p:grpSpPr>
        <p:sp>
          <p:nvSpPr>
            <p:cNvPr id="3178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1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1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Freeform 1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76" name="Group 13"/>
          <p:cNvGrpSpPr>
            <a:grpSpLocks noChangeAspect="1"/>
          </p:cNvGrpSpPr>
          <p:nvPr/>
        </p:nvGrpSpPr>
        <p:grpSpPr bwMode="auto">
          <a:xfrm>
            <a:off x="5517674" y="3269212"/>
            <a:ext cx="914400" cy="666750"/>
            <a:chOff x="1402" y="538"/>
            <a:chExt cx="576" cy="420"/>
          </a:xfrm>
        </p:grpSpPr>
        <p:sp>
          <p:nvSpPr>
            <p:cNvPr id="3178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15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16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Freeform 17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Freeform 18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19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77" name="Text Box 56"/>
          <p:cNvSpPr txBox="1">
            <a:spLocks noChangeArrowheads="1"/>
          </p:cNvSpPr>
          <p:nvPr/>
        </p:nvSpPr>
        <p:spPr bwMode="auto">
          <a:xfrm>
            <a:off x="-25876" y="3670850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0.0000-0000-0001</a:t>
            </a:r>
          </a:p>
        </p:txBody>
      </p:sp>
      <p:sp>
        <p:nvSpPr>
          <p:cNvPr id="31778" name="Text Box 60"/>
          <p:cNvSpPr txBox="1">
            <a:spLocks noChangeArrowheads="1"/>
          </p:cNvSpPr>
          <p:nvPr/>
        </p:nvSpPr>
        <p:spPr bwMode="auto">
          <a:xfrm>
            <a:off x="3360262" y="3288262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1779" name="Text Box 61"/>
          <p:cNvSpPr txBox="1">
            <a:spLocks noChangeArrowheads="1"/>
          </p:cNvSpPr>
          <p:nvPr/>
        </p:nvSpPr>
        <p:spPr bwMode="auto">
          <a:xfrm>
            <a:off x="5016024" y="3215237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AP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通过端口</a:t>
            </a:r>
            <a:r>
              <a:rPr lang="en-US" altLang="zh-CN"/>
              <a:t>ID</a:t>
            </a:r>
            <a:r>
              <a:rPr lang="zh-CN" altLang="en-US"/>
              <a:t>决定端口角色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flipH="1" flipV="1">
            <a:off x="3996259" y="2939890"/>
            <a:ext cx="1587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499496" y="2868453"/>
            <a:ext cx="1588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7" name="Group 5"/>
          <p:cNvGrpSpPr>
            <a:grpSpLocks noChangeAspect="1"/>
          </p:cNvGrpSpPr>
          <p:nvPr/>
        </p:nvGrpSpPr>
        <p:grpSpPr bwMode="auto">
          <a:xfrm>
            <a:off x="3635896" y="2435065"/>
            <a:ext cx="1149350" cy="838200"/>
            <a:chOff x="1402" y="538"/>
            <a:chExt cx="576" cy="420"/>
          </a:xfrm>
        </p:grpSpPr>
        <p:sp>
          <p:nvSpPr>
            <p:cNvPr id="33817" name="AutoShape 6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7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8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9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10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11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3564459" y="209851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3493021" y="538781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3380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19931" y="5794441"/>
            <a:ext cx="7704138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/>
              <a:t>在根路径开销、指定桥</a:t>
            </a:r>
            <a:r>
              <a:rPr lang="en-US" altLang="zh-CN" sz="2000" dirty="0"/>
              <a:t>ID</a:t>
            </a:r>
            <a:r>
              <a:rPr lang="zh-CN" altLang="en-US" sz="2000" dirty="0"/>
              <a:t>都相同的情况下，所连指定端口</a:t>
            </a:r>
            <a:r>
              <a:rPr lang="en-US" altLang="zh-CN" sz="2000" dirty="0"/>
              <a:t>ID</a:t>
            </a:r>
            <a:r>
              <a:rPr lang="zh-CN" altLang="en-US" sz="2000" dirty="0"/>
              <a:t>小的端口为根端口</a:t>
            </a:r>
          </a:p>
        </p:txBody>
      </p: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2626246" y="2650965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Root</a:t>
            </a:r>
          </a:p>
        </p:txBody>
      </p:sp>
      <p:sp>
        <p:nvSpPr>
          <p:cNvPr id="33802" name="Text Box 17"/>
          <p:cNvSpPr txBox="1">
            <a:spLocks noChangeArrowheads="1"/>
          </p:cNvSpPr>
          <p:nvPr/>
        </p:nvSpPr>
        <p:spPr bwMode="auto">
          <a:xfrm>
            <a:off x="3348559" y="3082765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G0/1</a:t>
            </a:r>
          </a:p>
        </p:txBody>
      </p:sp>
      <p:sp>
        <p:nvSpPr>
          <p:cNvPr id="33803" name="Text Box 18"/>
          <p:cNvSpPr txBox="1">
            <a:spLocks noChangeArrowheads="1"/>
          </p:cNvSpPr>
          <p:nvPr/>
        </p:nvSpPr>
        <p:spPr bwMode="auto">
          <a:xfrm>
            <a:off x="4429646" y="3082765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G0/2</a:t>
            </a:r>
          </a:p>
        </p:txBody>
      </p:sp>
      <p:sp>
        <p:nvSpPr>
          <p:cNvPr id="33804" name="AutoShape 22"/>
          <p:cNvSpPr>
            <a:spLocks noChangeAspect="1" noChangeArrowheads="1"/>
          </p:cNvSpPr>
          <p:nvPr/>
        </p:nvSpPr>
        <p:spPr bwMode="auto">
          <a:xfrm>
            <a:off x="4356621" y="4379753"/>
            <a:ext cx="285750" cy="287337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780 h 21600"/>
              <a:gd name="T4" fmla="*/ 0 w 21600"/>
              <a:gd name="T5" fmla="*/ 25423697 h 21600"/>
              <a:gd name="T6" fmla="*/ 7323151 w 21600"/>
              <a:gd name="T7" fmla="*/ 43401442 h 21600"/>
              <a:gd name="T8" fmla="*/ 25004673 w 21600"/>
              <a:gd name="T9" fmla="*/ 50847209 h 21600"/>
              <a:gd name="T10" fmla="*/ 42686195 w 21600"/>
              <a:gd name="T11" fmla="*/ 43401442 h 21600"/>
              <a:gd name="T12" fmla="*/ 50009346 w 21600"/>
              <a:gd name="T13" fmla="*/ 25423697 h 21600"/>
              <a:gd name="T14" fmla="*/ 42686195 w 21600"/>
              <a:gd name="T15" fmla="*/ 74457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Text Box 23"/>
          <p:cNvSpPr txBox="1">
            <a:spLocks noChangeArrowheads="1"/>
          </p:cNvSpPr>
          <p:nvPr/>
        </p:nvSpPr>
        <p:spPr bwMode="auto">
          <a:xfrm>
            <a:off x="4428059" y="4475003"/>
            <a:ext cx="719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AP</a:t>
            </a:r>
          </a:p>
        </p:txBody>
      </p:sp>
      <p:sp>
        <p:nvSpPr>
          <p:cNvPr id="33806" name="Text Box 24"/>
          <p:cNvSpPr txBox="1">
            <a:spLocks noChangeArrowheads="1"/>
          </p:cNvSpPr>
          <p:nvPr/>
        </p:nvSpPr>
        <p:spPr bwMode="auto">
          <a:xfrm>
            <a:off x="2843734" y="365902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33807" name="Text Box 25"/>
          <p:cNvSpPr txBox="1">
            <a:spLocks noChangeArrowheads="1"/>
          </p:cNvSpPr>
          <p:nvPr/>
        </p:nvSpPr>
        <p:spPr bwMode="auto">
          <a:xfrm>
            <a:off x="4356621" y="365902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Cost=10</a:t>
            </a:r>
          </a:p>
        </p:txBody>
      </p:sp>
      <p:sp>
        <p:nvSpPr>
          <p:cNvPr id="33808" name="Text Box 28"/>
          <p:cNvSpPr txBox="1">
            <a:spLocks noChangeArrowheads="1"/>
          </p:cNvSpPr>
          <p:nvPr/>
        </p:nvSpPr>
        <p:spPr bwMode="auto">
          <a:xfrm>
            <a:off x="3419996" y="4451190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3809" name="Text Box 54"/>
          <p:cNvSpPr txBox="1">
            <a:spLocks noChangeArrowheads="1"/>
          </p:cNvSpPr>
          <p:nvPr/>
        </p:nvSpPr>
        <p:spPr bwMode="auto">
          <a:xfrm>
            <a:off x="4212159" y="2290603"/>
            <a:ext cx="309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BridgeID: 0.0000-0000-0001</a:t>
            </a:r>
          </a:p>
        </p:txBody>
      </p:sp>
      <p:grpSp>
        <p:nvGrpSpPr>
          <p:cNvPr id="33810" name="Group 56"/>
          <p:cNvGrpSpPr>
            <a:grpSpLocks noChangeAspect="1"/>
          </p:cNvGrpSpPr>
          <p:nvPr/>
        </p:nvGrpSpPr>
        <p:grpSpPr bwMode="auto">
          <a:xfrm>
            <a:off x="3635896" y="4549615"/>
            <a:ext cx="1149350" cy="838200"/>
            <a:chOff x="1402" y="538"/>
            <a:chExt cx="576" cy="420"/>
          </a:xfrm>
        </p:grpSpPr>
        <p:sp>
          <p:nvSpPr>
            <p:cNvPr id="33811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5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5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6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6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6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端口状态</a:t>
            </a:r>
          </a:p>
        </p:txBody>
      </p:sp>
      <p:graphicFrame>
        <p:nvGraphicFramePr>
          <p:cNvPr id="32264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33419"/>
              </p:ext>
            </p:extLst>
          </p:nvPr>
        </p:nvGraphicFramePr>
        <p:xfrm>
          <a:off x="1608137" y="2204864"/>
          <a:ext cx="5927725" cy="3836986"/>
        </p:xfrm>
        <a:graphic>
          <a:graphicData uri="http://schemas.openxmlformats.org/drawingml/2006/table">
            <a:tbl>
              <a:tblPr/>
              <a:tblGrid>
                <a:gridCol w="139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端口角色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端口状态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端口行为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未启用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STP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功能的端口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Disabled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不收发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报文，接收或转发数据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非指定端口或根端口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Blocking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接收但不发送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Listening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Learning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，不接收或转发数据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指定端口或根端口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接收并发送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BPDU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，接收并转发数据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端口状态迁移</a:t>
            </a:r>
          </a:p>
        </p:txBody>
      </p:sp>
      <p:sp>
        <p:nvSpPr>
          <p:cNvPr id="37891" name="AutoShape 49"/>
          <p:cNvSpPr>
            <a:spLocks noChangeArrowheads="1"/>
          </p:cNvSpPr>
          <p:nvPr/>
        </p:nvSpPr>
        <p:spPr bwMode="auto">
          <a:xfrm>
            <a:off x="3563888" y="6290898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Forwarding</a:t>
            </a:r>
          </a:p>
        </p:txBody>
      </p:sp>
      <p:sp>
        <p:nvSpPr>
          <p:cNvPr id="37892" name="AutoShape 50"/>
          <p:cNvSpPr>
            <a:spLocks noChangeArrowheads="1"/>
          </p:cNvSpPr>
          <p:nvPr/>
        </p:nvSpPr>
        <p:spPr bwMode="auto">
          <a:xfrm>
            <a:off x="3563888" y="5138373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Learning</a:t>
            </a:r>
          </a:p>
        </p:txBody>
      </p:sp>
      <p:sp>
        <p:nvSpPr>
          <p:cNvPr id="37893" name="AutoShape 51"/>
          <p:cNvSpPr>
            <a:spLocks noChangeArrowheads="1"/>
          </p:cNvSpPr>
          <p:nvPr/>
        </p:nvSpPr>
        <p:spPr bwMode="auto">
          <a:xfrm>
            <a:off x="3563888" y="3912823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Listening</a:t>
            </a:r>
          </a:p>
        </p:txBody>
      </p:sp>
      <p:sp>
        <p:nvSpPr>
          <p:cNvPr id="37894" name="AutoShape 52"/>
          <p:cNvSpPr>
            <a:spLocks noChangeArrowheads="1"/>
          </p:cNvSpPr>
          <p:nvPr/>
        </p:nvSpPr>
        <p:spPr bwMode="auto">
          <a:xfrm>
            <a:off x="3563888" y="276188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Blocking</a:t>
            </a:r>
          </a:p>
        </p:txBody>
      </p:sp>
      <p:cxnSp>
        <p:nvCxnSpPr>
          <p:cNvPr id="37895" name="AutoShape 55"/>
          <p:cNvCxnSpPr>
            <a:cxnSpLocks noChangeShapeType="1"/>
            <a:stCxn id="37894" idx="2"/>
            <a:endCxn id="37893" idx="0"/>
          </p:cNvCxnSpPr>
          <p:nvPr/>
        </p:nvCxnSpPr>
        <p:spPr bwMode="auto">
          <a:xfrm>
            <a:off x="4248100" y="3338148"/>
            <a:ext cx="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56"/>
          <p:cNvCxnSpPr>
            <a:cxnSpLocks noChangeShapeType="1"/>
            <a:stCxn id="37891" idx="0"/>
            <a:endCxn id="37892" idx="2"/>
          </p:cNvCxnSpPr>
          <p:nvPr/>
        </p:nvCxnSpPr>
        <p:spPr bwMode="auto">
          <a:xfrm flipV="1">
            <a:off x="4248100" y="571463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57"/>
          <p:cNvCxnSpPr>
            <a:cxnSpLocks noChangeShapeType="1"/>
            <a:stCxn id="37893" idx="2"/>
            <a:endCxn id="37892" idx="0"/>
          </p:cNvCxnSpPr>
          <p:nvPr/>
        </p:nvCxnSpPr>
        <p:spPr bwMode="auto">
          <a:xfrm>
            <a:off x="4248100" y="4489085"/>
            <a:ext cx="0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Text Box 72"/>
          <p:cNvSpPr txBox="1">
            <a:spLocks noChangeArrowheads="1"/>
          </p:cNvSpPr>
          <p:nvPr/>
        </p:nvSpPr>
        <p:spPr bwMode="auto">
          <a:xfrm>
            <a:off x="4211588" y="4635135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37899" name="Text Box 73"/>
          <p:cNvSpPr txBox="1">
            <a:spLocks noChangeArrowheads="1"/>
          </p:cNvSpPr>
          <p:nvPr/>
        </p:nvSpPr>
        <p:spPr bwMode="auto">
          <a:xfrm>
            <a:off x="4284613" y="5859098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37900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575468" y="1564910"/>
            <a:ext cx="7993063" cy="109696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000" dirty="0"/>
              <a:t>端口被选为指定端口或根端口后，需要从</a:t>
            </a:r>
            <a:r>
              <a:rPr lang="en-US" altLang="zh-CN" sz="2000" dirty="0"/>
              <a:t>Blocking</a:t>
            </a:r>
            <a:r>
              <a:rPr lang="zh-CN" altLang="en-US" sz="2000" dirty="0"/>
              <a:t>状态经</a:t>
            </a:r>
            <a:r>
              <a:rPr lang="en-US" altLang="zh-CN" sz="2000" dirty="0"/>
              <a:t>Listening</a:t>
            </a:r>
            <a:r>
              <a:rPr lang="zh-CN" altLang="en-US" sz="2000" dirty="0"/>
              <a:t>和</a:t>
            </a:r>
            <a:r>
              <a:rPr lang="en-US" altLang="zh-CN" sz="2000" dirty="0"/>
              <a:t>Learning</a:t>
            </a:r>
            <a:r>
              <a:rPr lang="zh-CN" altLang="en-US" sz="2000" dirty="0"/>
              <a:t>才能到</a:t>
            </a:r>
            <a:r>
              <a:rPr lang="en-US" altLang="zh-CN" sz="2000" dirty="0"/>
              <a:t>Forwarding</a:t>
            </a:r>
            <a:r>
              <a:rPr lang="zh-CN" altLang="en-US" sz="2000" dirty="0"/>
              <a:t>状态</a:t>
            </a:r>
          </a:p>
          <a:p>
            <a:pPr eaLnBrk="1" hangingPunct="1"/>
            <a:r>
              <a:rPr lang="zh-CN" altLang="en-US" sz="2000" dirty="0"/>
              <a:t>默认的</a:t>
            </a:r>
            <a:r>
              <a:rPr lang="en-US" altLang="zh-CN" sz="2000" dirty="0"/>
              <a:t>Forwarding Delay</a:t>
            </a:r>
            <a:r>
              <a:rPr lang="zh-CN" altLang="en-US" sz="2000" dirty="0"/>
              <a:t>时间是</a:t>
            </a:r>
            <a:r>
              <a:rPr lang="en-US" altLang="zh-CN" sz="2000" dirty="0"/>
              <a:t>15</a:t>
            </a:r>
            <a:r>
              <a:rPr lang="zh-CN" altLang="en-US" sz="2000" dirty="0"/>
              <a:t>秒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74675" y="1046391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/>
              <a:t>生成树的不足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4381" y="1784297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端口从阻塞状态进入转发状态必须经历两倍的</a:t>
            </a:r>
            <a:r>
              <a:rPr lang="en-US" altLang="zh-CN" sz="2400" dirty="0"/>
              <a:t>Forwarding Delay</a:t>
            </a:r>
            <a:r>
              <a:rPr lang="zh-CN" altLang="en-US" sz="2400" dirty="0"/>
              <a:t>时间</a:t>
            </a:r>
          </a:p>
          <a:p>
            <a:pPr eaLnBrk="1" hangingPunct="1"/>
            <a:r>
              <a:rPr lang="zh-CN" altLang="en-US" sz="2400" dirty="0"/>
              <a:t>如果网络中的拓扑结构变化频繁，网络会频繁地失去连通性</a:t>
            </a:r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 flipV="1">
            <a:off x="2052663" y="4359913"/>
            <a:ext cx="1008062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2124100" y="6160138"/>
            <a:ext cx="4030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3419500" y="4359913"/>
            <a:ext cx="1081088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3" name="Group 8"/>
          <p:cNvGrpSpPr>
            <a:grpSpLocks noChangeAspect="1"/>
          </p:cNvGrpSpPr>
          <p:nvPr/>
        </p:nvGrpSpPr>
        <p:grpSpPr bwMode="auto">
          <a:xfrm>
            <a:off x="1425600" y="5799776"/>
            <a:ext cx="914400" cy="666750"/>
            <a:chOff x="1402" y="538"/>
            <a:chExt cx="576" cy="420"/>
          </a:xfrm>
        </p:grpSpPr>
        <p:sp>
          <p:nvSpPr>
            <p:cNvPr id="39974" name="AutoShape 9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10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11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Freeform 12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13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14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4" name="Group 15"/>
          <p:cNvGrpSpPr>
            <a:grpSpLocks noChangeAspect="1"/>
          </p:cNvGrpSpPr>
          <p:nvPr/>
        </p:nvGrpSpPr>
        <p:grpSpPr bwMode="auto">
          <a:xfrm>
            <a:off x="4211663" y="5780726"/>
            <a:ext cx="914400" cy="666750"/>
            <a:chOff x="1402" y="538"/>
            <a:chExt cx="576" cy="420"/>
          </a:xfrm>
        </p:grpSpPr>
        <p:sp>
          <p:nvSpPr>
            <p:cNvPr id="3996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17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18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19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20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21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5" name="Text Box 29"/>
          <p:cNvSpPr txBox="1">
            <a:spLocks noChangeArrowheads="1"/>
          </p:cNvSpPr>
          <p:nvPr/>
        </p:nvSpPr>
        <p:spPr bwMode="auto">
          <a:xfrm>
            <a:off x="1832000" y="395192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39946" name="Text Box 30"/>
          <p:cNvSpPr txBox="1">
            <a:spLocks noChangeArrowheads="1"/>
          </p:cNvSpPr>
          <p:nvPr/>
        </p:nvSpPr>
        <p:spPr bwMode="auto">
          <a:xfrm>
            <a:off x="1112863" y="647128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39947" name="Text Box 31"/>
          <p:cNvSpPr txBox="1">
            <a:spLocks noChangeArrowheads="1"/>
          </p:cNvSpPr>
          <p:nvPr/>
        </p:nvSpPr>
        <p:spPr bwMode="auto">
          <a:xfrm>
            <a:off x="3994175" y="644747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>
            <a:off x="2409850" y="428688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9949" name="Text Box 34"/>
          <p:cNvSpPr txBox="1">
            <a:spLocks noChangeArrowheads="1"/>
          </p:cNvSpPr>
          <p:nvPr/>
        </p:nvSpPr>
        <p:spPr bwMode="auto">
          <a:xfrm>
            <a:off x="3346475" y="428688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9950" name="Text Box 35"/>
          <p:cNvSpPr txBox="1">
            <a:spLocks noChangeArrowheads="1"/>
          </p:cNvSpPr>
          <p:nvPr/>
        </p:nvSpPr>
        <p:spPr bwMode="auto">
          <a:xfrm>
            <a:off x="1689125" y="5583876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9951" name="Text Box 36"/>
          <p:cNvSpPr txBox="1">
            <a:spLocks noChangeArrowheads="1"/>
          </p:cNvSpPr>
          <p:nvPr/>
        </p:nvSpPr>
        <p:spPr bwMode="auto">
          <a:xfrm>
            <a:off x="2120925" y="6160138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DP</a:t>
            </a:r>
          </a:p>
        </p:txBody>
      </p:sp>
      <p:sp>
        <p:nvSpPr>
          <p:cNvPr id="39952" name="Text Box 37"/>
          <p:cNvSpPr txBox="1">
            <a:spLocks noChangeArrowheads="1"/>
          </p:cNvSpPr>
          <p:nvPr/>
        </p:nvSpPr>
        <p:spPr bwMode="auto">
          <a:xfrm>
            <a:off x="4210075" y="5510851"/>
            <a:ext cx="719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RP</a:t>
            </a:r>
          </a:p>
        </p:txBody>
      </p:sp>
      <p:sp>
        <p:nvSpPr>
          <p:cNvPr id="39953" name="Line 43"/>
          <p:cNvSpPr>
            <a:spLocks noChangeShapeType="1"/>
          </p:cNvSpPr>
          <p:nvPr/>
        </p:nvSpPr>
        <p:spPr bwMode="auto">
          <a:xfrm>
            <a:off x="3633813" y="4144013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54" name="Group 22"/>
          <p:cNvGrpSpPr>
            <a:grpSpLocks noChangeAspect="1"/>
          </p:cNvGrpSpPr>
          <p:nvPr/>
        </p:nvGrpSpPr>
        <p:grpSpPr bwMode="auto">
          <a:xfrm>
            <a:off x="2771800" y="3855088"/>
            <a:ext cx="914400" cy="666750"/>
            <a:chOff x="1402" y="538"/>
            <a:chExt cx="576" cy="420"/>
          </a:xfrm>
        </p:grpSpPr>
        <p:sp>
          <p:nvSpPr>
            <p:cNvPr id="3996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Freeform 24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25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Freeform 26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27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28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955" name="Picture 44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75" y="3783651"/>
            <a:ext cx="450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Picture 4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300" y="5825176"/>
            <a:ext cx="503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 Box 46"/>
          <p:cNvSpPr txBox="1">
            <a:spLocks noChangeArrowheads="1"/>
          </p:cNvSpPr>
          <p:nvPr/>
        </p:nvSpPr>
        <p:spPr bwMode="auto">
          <a:xfrm>
            <a:off x="4857775" y="3951926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Server</a:t>
            </a:r>
          </a:p>
        </p:txBody>
      </p:sp>
      <p:grpSp>
        <p:nvGrpSpPr>
          <p:cNvPr id="39958" name="Group 47"/>
          <p:cNvGrpSpPr>
            <a:grpSpLocks/>
          </p:cNvGrpSpPr>
          <p:nvPr/>
        </p:nvGrpSpPr>
        <p:grpSpPr bwMode="auto">
          <a:xfrm rot="-1633721">
            <a:off x="3921150" y="5293363"/>
            <a:ext cx="360363" cy="219075"/>
            <a:chOff x="2381" y="890"/>
            <a:chExt cx="136" cy="139"/>
          </a:xfrm>
        </p:grpSpPr>
        <p:sp>
          <p:nvSpPr>
            <p:cNvPr id="39960" name="Line 48"/>
            <p:cNvSpPr>
              <a:spLocks noChangeAspect="1" noChangeShapeType="1"/>
            </p:cNvSpPr>
            <p:nvPr/>
          </p:nvSpPr>
          <p:spPr bwMode="auto">
            <a:xfrm flipV="1">
              <a:off x="2381" y="892"/>
              <a:ext cx="136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49"/>
            <p:cNvSpPr>
              <a:spLocks noChangeAspect="1" noChangeShapeType="1"/>
            </p:cNvSpPr>
            <p:nvPr/>
          </p:nvSpPr>
          <p:spPr bwMode="auto">
            <a:xfrm>
              <a:off x="2381" y="890"/>
              <a:ext cx="136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9" name="AutoShape 50"/>
          <p:cNvSpPr>
            <a:spLocks noChangeArrowheads="1"/>
          </p:cNvSpPr>
          <p:nvPr/>
        </p:nvSpPr>
        <p:spPr bwMode="auto">
          <a:xfrm>
            <a:off x="6513538" y="4720276"/>
            <a:ext cx="1944687" cy="1079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</a:rPr>
              <a:t>每次拓扑变化，我都至少有</a:t>
            </a:r>
            <a:r>
              <a:rPr lang="en-US" altLang="zh-CN" sz="1600" b="0">
                <a:solidFill>
                  <a:schemeClr val="tx1"/>
                </a:solidFill>
              </a:rPr>
              <a:t>30</a:t>
            </a:r>
            <a:r>
              <a:rPr lang="zh-CN" altLang="en-US" sz="1600" b="0">
                <a:solidFill>
                  <a:schemeClr val="tx1"/>
                </a:solidFill>
              </a:rPr>
              <a:t>秒的时间无法访问服务器！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RSTP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460" y="1840706"/>
            <a:ext cx="7561263" cy="3176587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dirty="0"/>
              <a:t>RSTP</a:t>
            </a:r>
            <a:r>
              <a:rPr lang="zh-CN" altLang="en-US" dirty="0"/>
              <a:t>（</a:t>
            </a:r>
            <a:r>
              <a:rPr lang="en-US" altLang="zh-CN" dirty="0"/>
              <a:t>Rapid Spanning Tree Protocol</a:t>
            </a:r>
            <a:r>
              <a:rPr lang="zh-CN" altLang="en-US" dirty="0"/>
              <a:t>，快速生成树协议）是</a:t>
            </a:r>
            <a:r>
              <a:rPr lang="en-US" altLang="zh-CN" dirty="0"/>
              <a:t>STP</a:t>
            </a:r>
            <a:r>
              <a:rPr lang="zh-CN" altLang="en-US" dirty="0"/>
              <a:t>协议的优化版</a:t>
            </a:r>
          </a:p>
          <a:p>
            <a:pPr eaLnBrk="1" hangingPunct="1"/>
            <a:r>
              <a:rPr lang="en-US" altLang="zh-CN" dirty="0"/>
              <a:t>RSTP</a:t>
            </a:r>
            <a:r>
              <a:rPr lang="zh-CN" altLang="en-US" dirty="0"/>
              <a:t>具备</a:t>
            </a:r>
            <a:r>
              <a:rPr lang="en-US" altLang="zh-CN" dirty="0"/>
              <a:t>STP</a:t>
            </a:r>
            <a:r>
              <a:rPr lang="zh-CN" altLang="en-US" dirty="0"/>
              <a:t>的所有功能</a:t>
            </a:r>
          </a:p>
          <a:p>
            <a:pPr eaLnBrk="1" hangingPunct="1"/>
            <a:r>
              <a:rPr lang="en-US" altLang="zh-CN" dirty="0"/>
              <a:t>RSTP</a:t>
            </a:r>
            <a:r>
              <a:rPr lang="zh-CN" altLang="en-US" dirty="0"/>
              <a:t>可以实现快速收敛</a:t>
            </a:r>
          </a:p>
          <a:p>
            <a:pPr lvl="1" eaLnBrk="1" hangingPunct="1"/>
            <a:r>
              <a:rPr lang="zh-CN" altLang="en-US" dirty="0"/>
              <a:t>在某些情况下，端口进入转发状态的延时大大缩短，从而缩短了网络最终达到拓扑稳定所需要的时间。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56792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RSTP</a:t>
            </a:r>
            <a:r>
              <a:rPr lang="zh-CN" altLang="en-US" dirty="0"/>
              <a:t>的改进</a:t>
            </a:r>
          </a:p>
        </p:txBody>
      </p:sp>
      <p:graphicFrame>
        <p:nvGraphicFramePr>
          <p:cNvPr id="39334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970"/>
              </p:ext>
            </p:extLst>
          </p:nvPr>
        </p:nvGraphicFramePr>
        <p:xfrm>
          <a:off x="1151731" y="2924944"/>
          <a:ext cx="6840537" cy="307975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STP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行为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RSTP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行为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端口被选为根端口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默认情况下，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倍的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 Delay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的时间延迟。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存在阻塞的备份根端口情况下，仅有数毫秒延迟。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端口被选为指定端口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默认情况下，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倍的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Forwarding Delay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的时间延迟。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在</a:t>
                      </a: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指定端口是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非</a:t>
                      </a: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边缘端口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的情况下</a:t>
                      </a:r>
                      <a:r>
                        <a:rPr kumimoji="0" lang="zh-CN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</a:t>
                      </a: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延迟取决因素较多。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在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指定端口是边缘端口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的情况下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，指定端口可以直接进入转发状态</a:t>
                      </a: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，没有延迟。</a:t>
                      </a:r>
                    </a:p>
                  </a:txBody>
                  <a:tcPr marL="90000" marR="90000" marT="46797" marB="4679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120442"/>
            <a:ext cx="57626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ea typeface="华文细黑" pitchFamily="2" charset="-122"/>
              </a:rPr>
              <a:t>VLAN</a:t>
            </a:r>
            <a:r>
              <a:rPr lang="zh-CN" altLang="en-US" sz="2800" b="1" dirty="0">
                <a:solidFill>
                  <a:srgbClr val="C00000"/>
                </a:solidFill>
                <a:ea typeface="华文细黑" pitchFamily="2" charset="-122"/>
              </a:rPr>
              <a:t>技术简介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类型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技术原理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VLAN</a:t>
            </a:r>
            <a:r>
              <a:rPr lang="zh-CN" altLang="en-US" sz="2800" b="1" dirty="0">
                <a:ea typeface="华文细黑" pitchFamily="2" charset="-122"/>
              </a:rPr>
              <a:t>的基本配置</a:t>
            </a: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8"/>
          <p:cNvSpPr>
            <a:spLocks noChangeAspect="1" noChangeArrowheads="1"/>
          </p:cNvSpPr>
          <p:nvPr/>
        </p:nvSpPr>
        <p:spPr bwMode="auto">
          <a:xfrm>
            <a:off x="7219950" y="5180856"/>
            <a:ext cx="936625" cy="15128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1" name="Text Box 69"/>
          <p:cNvSpPr txBox="1">
            <a:spLocks noChangeAspect="1" noChangeArrowheads="1"/>
          </p:cNvSpPr>
          <p:nvPr/>
        </p:nvSpPr>
        <p:spPr bwMode="auto">
          <a:xfrm>
            <a:off x="7004050" y="5925393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PCB</a:t>
            </a:r>
          </a:p>
        </p:txBody>
      </p:sp>
      <p:sp>
        <p:nvSpPr>
          <p:cNvPr id="48132" name="Rectangle 66"/>
          <p:cNvSpPr>
            <a:spLocks noChangeAspect="1" noChangeArrowheads="1"/>
          </p:cNvSpPr>
          <p:nvPr/>
        </p:nvSpPr>
        <p:spPr bwMode="auto">
          <a:xfrm>
            <a:off x="1187450" y="5252293"/>
            <a:ext cx="936625" cy="1441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3" name="Text Box 67"/>
          <p:cNvSpPr txBox="1">
            <a:spLocks noChangeAspect="1" noChangeArrowheads="1"/>
          </p:cNvSpPr>
          <p:nvPr/>
        </p:nvSpPr>
        <p:spPr bwMode="auto">
          <a:xfrm>
            <a:off x="971550" y="5925393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PCA</a:t>
            </a: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STP</a:t>
            </a:r>
            <a:r>
              <a:rPr lang="zh-CN" altLang="en-US"/>
              <a:t>、</a:t>
            </a:r>
            <a:r>
              <a:rPr lang="en-US" altLang="zh-CN"/>
              <a:t>RSTP</a:t>
            </a:r>
            <a:r>
              <a:rPr lang="zh-CN" altLang="en-US"/>
              <a:t>的问题</a:t>
            </a:r>
          </a:p>
        </p:txBody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09" y="1528802"/>
            <a:ext cx="8209408" cy="218912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Trunk</a:t>
            </a:r>
            <a:r>
              <a:rPr lang="zh-CN" altLang="en-US" dirty="0"/>
              <a:t>链路上实际上运行着多个</a:t>
            </a:r>
            <a:r>
              <a:rPr lang="en-US" altLang="zh-CN" dirty="0"/>
              <a:t>VLAN</a:t>
            </a:r>
          </a:p>
          <a:p>
            <a:pPr eaLnBrk="1" hangingPunct="1"/>
            <a:r>
              <a:rPr lang="zh-CN" altLang="en-US" dirty="0"/>
              <a:t>所有</a:t>
            </a:r>
            <a:r>
              <a:rPr lang="en-US" altLang="zh-CN" dirty="0"/>
              <a:t>VLAN</a:t>
            </a:r>
            <a:r>
              <a:rPr lang="zh-CN" altLang="en-US" dirty="0"/>
              <a:t>共用一棵生成树</a:t>
            </a:r>
          </a:p>
          <a:p>
            <a:pPr eaLnBrk="1" hangingPunct="1"/>
            <a:r>
              <a:rPr lang="zh-CN" altLang="en-US" dirty="0"/>
              <a:t>无法实现不同</a:t>
            </a:r>
            <a:r>
              <a:rPr lang="en-US" altLang="zh-CN" dirty="0"/>
              <a:t>VLAN</a:t>
            </a:r>
            <a:r>
              <a:rPr lang="zh-CN" altLang="en-US" dirty="0"/>
              <a:t>在多条</a:t>
            </a:r>
            <a:r>
              <a:rPr lang="en-US" altLang="zh-CN" dirty="0"/>
              <a:t>Trunk</a:t>
            </a:r>
            <a:r>
              <a:rPr lang="zh-CN" altLang="en-US" dirty="0"/>
              <a:t>链路上的负载分担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8136" name="Text Box 20"/>
          <p:cNvSpPr txBox="1">
            <a:spLocks noChangeArrowheads="1"/>
          </p:cNvSpPr>
          <p:nvPr/>
        </p:nvSpPr>
        <p:spPr bwMode="auto">
          <a:xfrm>
            <a:off x="2339975" y="4749056"/>
            <a:ext cx="1512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solidFill>
                  <a:srgbClr val="CC3300"/>
                </a:solidFill>
                <a:latin typeface="华文细黑" pitchFamily="2" charset="-122"/>
              </a:rPr>
              <a:t>所有</a:t>
            </a:r>
            <a:r>
              <a:rPr kumimoji="1" lang="en-US" altLang="zh-CN" sz="1600">
                <a:solidFill>
                  <a:srgbClr val="CC3300"/>
                </a:solidFill>
              </a:rPr>
              <a:t>VLAN</a:t>
            </a:r>
            <a:r>
              <a:rPr kumimoji="1" lang="zh-CN" altLang="en-US" sz="1600">
                <a:solidFill>
                  <a:srgbClr val="CC3300"/>
                </a:solidFill>
                <a:latin typeface="华文细黑" pitchFamily="2" charset="-122"/>
              </a:rPr>
              <a:t>均在此阻塞</a:t>
            </a:r>
          </a:p>
        </p:txBody>
      </p:sp>
      <p:sp>
        <p:nvSpPr>
          <p:cNvPr id="48137" name="Line 21"/>
          <p:cNvSpPr>
            <a:spLocks noChangeShapeType="1"/>
          </p:cNvSpPr>
          <p:nvPr/>
        </p:nvSpPr>
        <p:spPr bwMode="auto">
          <a:xfrm flipV="1">
            <a:off x="3495675" y="3885456"/>
            <a:ext cx="10080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22"/>
          <p:cNvSpPr>
            <a:spLocks noChangeShapeType="1"/>
          </p:cNvSpPr>
          <p:nvPr/>
        </p:nvSpPr>
        <p:spPr bwMode="auto">
          <a:xfrm>
            <a:off x="1835150" y="5685681"/>
            <a:ext cx="5762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23"/>
          <p:cNvSpPr>
            <a:spLocks noChangeShapeType="1"/>
          </p:cNvSpPr>
          <p:nvPr/>
        </p:nvSpPr>
        <p:spPr bwMode="auto">
          <a:xfrm>
            <a:off x="4862513" y="3885456"/>
            <a:ext cx="1081087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40" name="Group 24"/>
          <p:cNvGrpSpPr>
            <a:grpSpLocks noChangeAspect="1"/>
          </p:cNvGrpSpPr>
          <p:nvPr/>
        </p:nvGrpSpPr>
        <p:grpSpPr bwMode="auto">
          <a:xfrm>
            <a:off x="2868613" y="5325318"/>
            <a:ext cx="914400" cy="666750"/>
            <a:chOff x="1402" y="538"/>
            <a:chExt cx="576" cy="420"/>
          </a:xfrm>
        </p:grpSpPr>
        <p:sp>
          <p:nvSpPr>
            <p:cNvPr id="48170" name="AutoShape 25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Freeform 26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27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Freeform 28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Freeform 29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Freeform 30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1" name="Group 31"/>
          <p:cNvGrpSpPr>
            <a:grpSpLocks noChangeAspect="1"/>
          </p:cNvGrpSpPr>
          <p:nvPr/>
        </p:nvGrpSpPr>
        <p:grpSpPr bwMode="auto">
          <a:xfrm>
            <a:off x="5654675" y="5306268"/>
            <a:ext cx="914400" cy="666750"/>
            <a:chOff x="1402" y="538"/>
            <a:chExt cx="576" cy="420"/>
          </a:xfrm>
        </p:grpSpPr>
        <p:sp>
          <p:nvSpPr>
            <p:cNvPr id="4816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33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34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Freeform 35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Freeform 36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Freeform 37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42" name="Text Box 38"/>
          <p:cNvSpPr txBox="1">
            <a:spLocks noChangeArrowheads="1"/>
          </p:cNvSpPr>
          <p:nvPr/>
        </p:nvSpPr>
        <p:spPr bwMode="auto">
          <a:xfrm>
            <a:off x="3275013" y="347746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48143" name="Text Box 39"/>
          <p:cNvSpPr txBox="1">
            <a:spLocks noChangeArrowheads="1"/>
          </p:cNvSpPr>
          <p:nvPr/>
        </p:nvSpPr>
        <p:spPr bwMode="auto">
          <a:xfrm>
            <a:off x="2555875" y="599683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48144" name="Text Box 40"/>
          <p:cNvSpPr txBox="1">
            <a:spLocks noChangeArrowheads="1"/>
          </p:cNvSpPr>
          <p:nvPr/>
        </p:nvSpPr>
        <p:spPr bwMode="auto">
          <a:xfrm>
            <a:off x="5437188" y="597301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48145" name="Line 46"/>
          <p:cNvSpPr>
            <a:spLocks noChangeShapeType="1"/>
          </p:cNvSpPr>
          <p:nvPr/>
        </p:nvSpPr>
        <p:spPr bwMode="auto">
          <a:xfrm>
            <a:off x="5076825" y="3669556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46" name="Group 47"/>
          <p:cNvGrpSpPr>
            <a:grpSpLocks noChangeAspect="1"/>
          </p:cNvGrpSpPr>
          <p:nvPr/>
        </p:nvGrpSpPr>
        <p:grpSpPr bwMode="auto">
          <a:xfrm>
            <a:off x="4214813" y="3380631"/>
            <a:ext cx="914400" cy="666750"/>
            <a:chOff x="1402" y="538"/>
            <a:chExt cx="576" cy="420"/>
          </a:xfrm>
        </p:grpSpPr>
        <p:sp>
          <p:nvSpPr>
            <p:cNvPr id="4815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Freeform 49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Freeform 50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Freeform 51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Freeform 52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Freeform 53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8147" name="Picture 54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309193"/>
            <a:ext cx="450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5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5350718"/>
            <a:ext cx="503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9" name="Text Box 56"/>
          <p:cNvSpPr txBox="1">
            <a:spLocks noChangeArrowheads="1"/>
          </p:cNvSpPr>
          <p:nvPr/>
        </p:nvSpPr>
        <p:spPr bwMode="auto">
          <a:xfrm>
            <a:off x="6300788" y="3477468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Server</a:t>
            </a:r>
          </a:p>
        </p:txBody>
      </p:sp>
      <p:pic>
        <p:nvPicPr>
          <p:cNvPr id="48150" name="Picture 60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96756"/>
            <a:ext cx="503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1" name="AutoShape 61"/>
          <p:cNvSpPr>
            <a:spLocks noChangeAspect="1" noChangeArrowheads="1"/>
          </p:cNvSpPr>
          <p:nvPr/>
        </p:nvSpPr>
        <p:spPr bwMode="auto">
          <a:xfrm>
            <a:off x="3492500" y="5180856"/>
            <a:ext cx="285750" cy="287337"/>
          </a:xfrm>
          <a:custGeom>
            <a:avLst/>
            <a:gdLst>
              <a:gd name="T0" fmla="*/ 25004673 w 21600"/>
              <a:gd name="T1" fmla="*/ 0 h 21600"/>
              <a:gd name="T2" fmla="*/ 7323151 w 21600"/>
              <a:gd name="T3" fmla="*/ 7445780 h 21600"/>
              <a:gd name="T4" fmla="*/ 0 w 21600"/>
              <a:gd name="T5" fmla="*/ 25423697 h 21600"/>
              <a:gd name="T6" fmla="*/ 7323151 w 21600"/>
              <a:gd name="T7" fmla="*/ 43401442 h 21600"/>
              <a:gd name="T8" fmla="*/ 25004673 w 21600"/>
              <a:gd name="T9" fmla="*/ 50847209 h 21600"/>
              <a:gd name="T10" fmla="*/ 42686195 w 21600"/>
              <a:gd name="T11" fmla="*/ 43401442 h 21600"/>
              <a:gd name="T12" fmla="*/ 50009346 w 21600"/>
              <a:gd name="T13" fmla="*/ 25423697 h 21600"/>
              <a:gd name="T14" fmla="*/ 42686195 w 21600"/>
              <a:gd name="T15" fmla="*/ 74457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Line 62"/>
          <p:cNvSpPr>
            <a:spLocks noChangeShapeType="1"/>
          </p:cNvSpPr>
          <p:nvPr/>
        </p:nvSpPr>
        <p:spPr bwMode="auto">
          <a:xfrm>
            <a:off x="2124075" y="5828556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63"/>
          <p:cNvSpPr>
            <a:spLocks noChangeShapeType="1"/>
          </p:cNvSpPr>
          <p:nvPr/>
        </p:nvSpPr>
        <p:spPr bwMode="auto">
          <a:xfrm>
            <a:off x="3779838" y="5828556"/>
            <a:ext cx="18716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64"/>
          <p:cNvSpPr>
            <a:spLocks noChangeShapeType="1"/>
          </p:cNvSpPr>
          <p:nvPr/>
        </p:nvSpPr>
        <p:spPr bwMode="auto">
          <a:xfrm flipH="1" flipV="1">
            <a:off x="5148263" y="4028331"/>
            <a:ext cx="863600" cy="12255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65"/>
          <p:cNvSpPr>
            <a:spLocks noChangeShapeType="1"/>
          </p:cNvSpPr>
          <p:nvPr/>
        </p:nvSpPr>
        <p:spPr bwMode="auto">
          <a:xfrm>
            <a:off x="5219700" y="3525093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Text Box 70"/>
          <p:cNvSpPr txBox="1">
            <a:spLocks noChangeAspect="1" noChangeArrowheads="1"/>
          </p:cNvSpPr>
          <p:nvPr/>
        </p:nvSpPr>
        <p:spPr bwMode="auto">
          <a:xfrm>
            <a:off x="971550" y="6357193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48157" name="Text Box 71"/>
          <p:cNvSpPr txBox="1">
            <a:spLocks noChangeAspect="1" noChangeArrowheads="1"/>
          </p:cNvSpPr>
          <p:nvPr/>
        </p:nvSpPr>
        <p:spPr bwMode="auto">
          <a:xfrm>
            <a:off x="7004050" y="6404818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0"/>
          <p:cNvSpPr>
            <a:spLocks noChangeAspect="1" noChangeArrowheads="1"/>
          </p:cNvSpPr>
          <p:nvPr/>
        </p:nvSpPr>
        <p:spPr bwMode="auto">
          <a:xfrm>
            <a:off x="7186806" y="5181600"/>
            <a:ext cx="936625" cy="15128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52"/>
          <p:cNvSpPr>
            <a:spLocks noChangeAspect="1" noChangeArrowheads="1"/>
          </p:cNvSpPr>
          <p:nvPr/>
        </p:nvSpPr>
        <p:spPr bwMode="auto">
          <a:xfrm>
            <a:off x="1154306" y="5253037"/>
            <a:ext cx="936625" cy="1441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PVST</a:t>
            </a:r>
          </a:p>
        </p:txBody>
      </p:sp>
      <p:sp>
        <p:nvSpPr>
          <p:cNvPr id="56" name="Rectangle 7"/>
          <p:cNvSpPr txBox="1">
            <a:spLocks noChangeArrowheads="1"/>
          </p:cNvSpPr>
          <p:nvPr/>
        </p:nvSpPr>
        <p:spPr bwMode="auto">
          <a:xfrm>
            <a:off x="759813" y="1530351"/>
            <a:ext cx="75612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kern="0" dirty="0"/>
              <a:t>PVST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Per VLAN Spanning Tree </a:t>
            </a:r>
            <a:r>
              <a:rPr lang="zh-CN" altLang="en-US" sz="2400" kern="0" dirty="0"/>
              <a:t>）</a:t>
            </a:r>
          </a:p>
          <a:p>
            <a:pPr>
              <a:defRPr/>
            </a:pPr>
            <a:r>
              <a:rPr lang="zh-CN" altLang="en-US" sz="2400" kern="0" dirty="0"/>
              <a:t>每个</a:t>
            </a:r>
            <a:r>
              <a:rPr lang="en-US" altLang="zh-CN" sz="2400" kern="0" dirty="0"/>
              <a:t>VLAN</a:t>
            </a:r>
            <a:r>
              <a:rPr lang="zh-CN" altLang="en-US" sz="2400" kern="0" dirty="0"/>
              <a:t>上运行一个</a:t>
            </a:r>
            <a:r>
              <a:rPr lang="en-US" altLang="zh-CN" sz="2400" kern="0" dirty="0"/>
              <a:t>STP</a:t>
            </a:r>
            <a:r>
              <a:rPr lang="zh-CN" altLang="en-US" sz="2400" kern="0" dirty="0"/>
              <a:t>或</a:t>
            </a:r>
            <a:r>
              <a:rPr lang="en-US" altLang="zh-CN" sz="2400" kern="0" dirty="0"/>
              <a:t>RSTP</a:t>
            </a:r>
            <a:r>
              <a:rPr lang="zh-CN" altLang="en-US" sz="2400" kern="0" dirty="0"/>
              <a:t>协议，不同</a:t>
            </a:r>
            <a:r>
              <a:rPr lang="en-US" altLang="zh-CN" sz="2400" kern="0" dirty="0"/>
              <a:t>VLAN</a:t>
            </a:r>
            <a:r>
              <a:rPr lang="zh-CN" altLang="en-US" sz="2400" kern="0" dirty="0"/>
              <a:t>之间的生成树完全独立。</a:t>
            </a:r>
          </a:p>
          <a:p>
            <a:pPr>
              <a:defRPr/>
            </a:pPr>
            <a:r>
              <a:rPr lang="zh-CN" altLang="en-US" sz="2400" kern="0" dirty="0"/>
              <a:t>在多条</a:t>
            </a:r>
            <a:r>
              <a:rPr lang="en-US" altLang="zh-CN" sz="2400" kern="0" dirty="0"/>
              <a:t>Trunk</a:t>
            </a:r>
            <a:r>
              <a:rPr lang="zh-CN" altLang="en-US" sz="2400" kern="0" dirty="0"/>
              <a:t>链路上实现单</a:t>
            </a:r>
            <a:r>
              <a:rPr lang="en-US" altLang="zh-CN" sz="2400" kern="0" dirty="0"/>
              <a:t>VLAN</a:t>
            </a:r>
            <a:r>
              <a:rPr lang="zh-CN" altLang="en-US" sz="2400" kern="0" dirty="0"/>
              <a:t>级负载分担</a:t>
            </a:r>
          </a:p>
        </p:txBody>
      </p:sp>
      <p:sp>
        <p:nvSpPr>
          <p:cNvPr id="52230" name="Line 9"/>
          <p:cNvSpPr>
            <a:spLocks noChangeShapeType="1"/>
          </p:cNvSpPr>
          <p:nvPr/>
        </p:nvSpPr>
        <p:spPr bwMode="auto">
          <a:xfrm flipV="1">
            <a:off x="3462531" y="3933825"/>
            <a:ext cx="10080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Line 10"/>
          <p:cNvSpPr>
            <a:spLocks noChangeShapeType="1"/>
          </p:cNvSpPr>
          <p:nvPr/>
        </p:nvSpPr>
        <p:spPr bwMode="auto">
          <a:xfrm>
            <a:off x="1802006" y="5734050"/>
            <a:ext cx="5762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2" name="Line 11"/>
          <p:cNvSpPr>
            <a:spLocks noChangeShapeType="1"/>
          </p:cNvSpPr>
          <p:nvPr/>
        </p:nvSpPr>
        <p:spPr bwMode="auto">
          <a:xfrm>
            <a:off x="4829369" y="3933825"/>
            <a:ext cx="1081087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33" name="Group 12"/>
          <p:cNvGrpSpPr>
            <a:grpSpLocks noChangeAspect="1"/>
          </p:cNvGrpSpPr>
          <p:nvPr/>
        </p:nvGrpSpPr>
        <p:grpSpPr bwMode="auto">
          <a:xfrm>
            <a:off x="2835469" y="5373687"/>
            <a:ext cx="914400" cy="666750"/>
            <a:chOff x="1402" y="538"/>
            <a:chExt cx="576" cy="420"/>
          </a:xfrm>
        </p:grpSpPr>
        <p:sp>
          <p:nvSpPr>
            <p:cNvPr id="52269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Freeform 14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Freeform 15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Freeform 16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Freeform 17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Freeform 18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4" name="Group 19"/>
          <p:cNvGrpSpPr>
            <a:grpSpLocks noChangeAspect="1"/>
          </p:cNvGrpSpPr>
          <p:nvPr/>
        </p:nvGrpSpPr>
        <p:grpSpPr bwMode="auto">
          <a:xfrm>
            <a:off x="5621531" y="5354637"/>
            <a:ext cx="914400" cy="666750"/>
            <a:chOff x="1402" y="538"/>
            <a:chExt cx="576" cy="420"/>
          </a:xfrm>
        </p:grpSpPr>
        <p:sp>
          <p:nvSpPr>
            <p:cNvPr id="5226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21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22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23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24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25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5" name="Text Box 26"/>
          <p:cNvSpPr txBox="1">
            <a:spLocks noChangeArrowheads="1"/>
          </p:cNvSpPr>
          <p:nvPr/>
        </p:nvSpPr>
        <p:spPr bwMode="auto">
          <a:xfrm>
            <a:off x="3241869" y="35258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52236" name="Text Box 27"/>
          <p:cNvSpPr txBox="1">
            <a:spLocks noChangeArrowheads="1"/>
          </p:cNvSpPr>
          <p:nvPr/>
        </p:nvSpPr>
        <p:spPr bwMode="auto">
          <a:xfrm>
            <a:off x="2522731" y="6045200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52237" name="Text Box 28"/>
          <p:cNvSpPr txBox="1">
            <a:spLocks noChangeArrowheads="1"/>
          </p:cNvSpPr>
          <p:nvPr/>
        </p:nvSpPr>
        <p:spPr bwMode="auto">
          <a:xfrm>
            <a:off x="5404044" y="602138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52238" name="Line 29"/>
          <p:cNvSpPr>
            <a:spLocks noChangeShapeType="1"/>
          </p:cNvSpPr>
          <p:nvPr/>
        </p:nvSpPr>
        <p:spPr bwMode="auto">
          <a:xfrm>
            <a:off x="5043681" y="3717925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39" name="Group 30"/>
          <p:cNvGrpSpPr>
            <a:grpSpLocks noChangeAspect="1"/>
          </p:cNvGrpSpPr>
          <p:nvPr/>
        </p:nvGrpSpPr>
        <p:grpSpPr bwMode="auto">
          <a:xfrm>
            <a:off x="4181669" y="3429000"/>
            <a:ext cx="914400" cy="666750"/>
            <a:chOff x="1402" y="538"/>
            <a:chExt cx="576" cy="420"/>
          </a:xfrm>
        </p:grpSpPr>
        <p:sp>
          <p:nvSpPr>
            <p:cNvPr id="52257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2240" name="Picture 37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44" y="3286125"/>
            <a:ext cx="450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Text Box 39"/>
          <p:cNvSpPr txBox="1">
            <a:spLocks noChangeArrowheads="1"/>
          </p:cNvSpPr>
          <p:nvPr/>
        </p:nvSpPr>
        <p:spPr bwMode="auto">
          <a:xfrm>
            <a:off x="6267644" y="3525837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Server</a:t>
            </a:r>
          </a:p>
        </p:txBody>
      </p:sp>
      <p:sp>
        <p:nvSpPr>
          <p:cNvPr id="52242" name="AutoShape 41"/>
          <p:cNvSpPr>
            <a:spLocks noChangeAspect="1" noChangeArrowheads="1"/>
          </p:cNvSpPr>
          <p:nvPr/>
        </p:nvSpPr>
        <p:spPr bwMode="auto">
          <a:xfrm rot="-3315908">
            <a:off x="5550888" y="5083968"/>
            <a:ext cx="355600" cy="357187"/>
          </a:xfrm>
          <a:custGeom>
            <a:avLst/>
            <a:gdLst>
              <a:gd name="T0" fmla="*/ 2927115 w 21600"/>
              <a:gd name="T1" fmla="*/ 0 h 21600"/>
              <a:gd name="T2" fmla="*/ 857259 w 21600"/>
              <a:gd name="T3" fmla="*/ 864938 h 21600"/>
              <a:gd name="T4" fmla="*/ 0 w 21600"/>
              <a:gd name="T5" fmla="*/ 2953292 h 21600"/>
              <a:gd name="T6" fmla="*/ 857259 w 21600"/>
              <a:gd name="T7" fmla="*/ 5041661 h 21600"/>
              <a:gd name="T8" fmla="*/ 2927115 w 21600"/>
              <a:gd name="T9" fmla="*/ 5906600 h 21600"/>
              <a:gd name="T10" fmla="*/ 4996970 w 21600"/>
              <a:gd name="T11" fmla="*/ 5041661 h 21600"/>
              <a:gd name="T12" fmla="*/ 5854230 w 21600"/>
              <a:gd name="T13" fmla="*/ 2953292 h 21600"/>
              <a:gd name="T14" fmla="*/ 4996970 w 21600"/>
              <a:gd name="T15" fmla="*/ 86493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Line 42"/>
          <p:cNvSpPr>
            <a:spLocks noChangeShapeType="1"/>
          </p:cNvSpPr>
          <p:nvPr/>
        </p:nvSpPr>
        <p:spPr bwMode="auto">
          <a:xfrm flipH="1">
            <a:off x="6554981" y="5876925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43"/>
          <p:cNvSpPr>
            <a:spLocks noChangeShapeType="1"/>
          </p:cNvSpPr>
          <p:nvPr/>
        </p:nvSpPr>
        <p:spPr bwMode="auto">
          <a:xfrm>
            <a:off x="2162369" y="5876925"/>
            <a:ext cx="576262" cy="0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44"/>
          <p:cNvSpPr>
            <a:spLocks noChangeShapeType="1"/>
          </p:cNvSpPr>
          <p:nvPr/>
        </p:nvSpPr>
        <p:spPr bwMode="auto">
          <a:xfrm flipH="1" flipV="1">
            <a:off x="5115119" y="4076700"/>
            <a:ext cx="863600" cy="12255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45"/>
          <p:cNvSpPr>
            <a:spLocks noChangeShapeType="1"/>
          </p:cNvSpPr>
          <p:nvPr/>
        </p:nvSpPr>
        <p:spPr bwMode="auto">
          <a:xfrm>
            <a:off x="5186556" y="3860800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7" name="Text Box 46"/>
          <p:cNvSpPr txBox="1">
            <a:spLocks noChangeArrowheads="1"/>
          </p:cNvSpPr>
          <p:nvPr/>
        </p:nvSpPr>
        <p:spPr bwMode="auto">
          <a:xfrm>
            <a:off x="578044" y="3871912"/>
            <a:ext cx="28082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3300"/>
                </a:solidFill>
              </a:rPr>
              <a:t>VLAN</a:t>
            </a:r>
            <a:r>
              <a:rPr kumimoji="1" lang="en-US" altLang="zh-CN" sz="2000">
                <a:solidFill>
                  <a:srgbClr val="CC3300"/>
                </a:solidFill>
                <a:ea typeface="黑体" pitchFamily="2" charset="-122"/>
              </a:rPr>
              <a:t>A: VLAN10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ea typeface="黑体" pitchFamily="2" charset="-122"/>
              </a:rPr>
              <a:t>VLANB: VLAN20</a:t>
            </a:r>
          </a:p>
        </p:txBody>
      </p:sp>
      <p:sp>
        <p:nvSpPr>
          <p:cNvPr id="52248" name="AutoShape 47"/>
          <p:cNvSpPr>
            <a:spLocks noChangeAspect="1" noChangeArrowheads="1"/>
          </p:cNvSpPr>
          <p:nvPr/>
        </p:nvSpPr>
        <p:spPr bwMode="auto">
          <a:xfrm rot="-1284086">
            <a:off x="3494281" y="5056187"/>
            <a:ext cx="387350" cy="388938"/>
          </a:xfrm>
          <a:custGeom>
            <a:avLst/>
            <a:gdLst>
              <a:gd name="T0" fmla="*/ 3473149 w 21600"/>
              <a:gd name="T1" fmla="*/ 0 h 21600"/>
              <a:gd name="T2" fmla="*/ 1017188 w 21600"/>
              <a:gd name="T3" fmla="*/ 1025536 h 21600"/>
              <a:gd name="T4" fmla="*/ 0 w 21600"/>
              <a:gd name="T5" fmla="*/ 3501684 h 21600"/>
              <a:gd name="T6" fmla="*/ 1017188 w 21600"/>
              <a:gd name="T7" fmla="*/ 5977833 h 21600"/>
              <a:gd name="T8" fmla="*/ 3473149 w 21600"/>
              <a:gd name="T9" fmla="*/ 7003369 h 21600"/>
              <a:gd name="T10" fmla="*/ 5929109 w 21600"/>
              <a:gd name="T11" fmla="*/ 5977833 h 21600"/>
              <a:gd name="T12" fmla="*/ 6946297 w 21600"/>
              <a:gd name="T13" fmla="*/ 3501684 h 21600"/>
              <a:gd name="T14" fmla="*/ 5929109 w 21600"/>
              <a:gd name="T15" fmla="*/ 102553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48"/>
          <p:cNvSpPr>
            <a:spLocks noChangeShapeType="1"/>
          </p:cNvSpPr>
          <p:nvPr/>
        </p:nvSpPr>
        <p:spPr bwMode="auto">
          <a:xfrm flipV="1">
            <a:off x="3386331" y="4005262"/>
            <a:ext cx="792163" cy="1296988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0" name="Line 49"/>
          <p:cNvSpPr>
            <a:spLocks noChangeShapeType="1"/>
          </p:cNvSpPr>
          <p:nvPr/>
        </p:nvSpPr>
        <p:spPr bwMode="auto">
          <a:xfrm>
            <a:off x="5186556" y="3573462"/>
            <a:ext cx="647700" cy="0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Text Box 51"/>
          <p:cNvSpPr txBox="1">
            <a:spLocks noChangeAspect="1" noChangeArrowheads="1"/>
          </p:cNvSpPr>
          <p:nvPr/>
        </p:nvSpPr>
        <p:spPr bwMode="auto">
          <a:xfrm>
            <a:off x="6970906" y="5926137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PCB</a:t>
            </a:r>
          </a:p>
        </p:txBody>
      </p:sp>
      <p:sp>
        <p:nvSpPr>
          <p:cNvPr id="52252" name="Text Box 53"/>
          <p:cNvSpPr txBox="1">
            <a:spLocks noChangeAspect="1" noChangeArrowheads="1"/>
          </p:cNvSpPr>
          <p:nvPr/>
        </p:nvSpPr>
        <p:spPr bwMode="auto">
          <a:xfrm>
            <a:off x="938406" y="5926137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PCA</a:t>
            </a:r>
          </a:p>
        </p:txBody>
      </p:sp>
      <p:pic>
        <p:nvPicPr>
          <p:cNvPr id="52253" name="Picture 54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69" y="5351462"/>
            <a:ext cx="503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5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31" y="5397500"/>
            <a:ext cx="503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Text Box 56"/>
          <p:cNvSpPr txBox="1">
            <a:spLocks noChangeAspect="1" noChangeArrowheads="1"/>
          </p:cNvSpPr>
          <p:nvPr/>
        </p:nvSpPr>
        <p:spPr bwMode="auto">
          <a:xfrm>
            <a:off x="938406" y="6357937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52256" name="Text Box 57"/>
          <p:cNvSpPr txBox="1">
            <a:spLocks noChangeAspect="1" noChangeArrowheads="1"/>
          </p:cNvSpPr>
          <p:nvPr/>
        </p:nvSpPr>
        <p:spPr bwMode="auto">
          <a:xfrm>
            <a:off x="6970906" y="6405562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0"/>
          <p:cNvSpPr>
            <a:spLocks noChangeAspect="1" noChangeArrowheads="1"/>
          </p:cNvSpPr>
          <p:nvPr/>
        </p:nvSpPr>
        <p:spPr bwMode="auto">
          <a:xfrm>
            <a:off x="7228742" y="5230814"/>
            <a:ext cx="936625" cy="15128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3" name="Rectangle 52"/>
          <p:cNvSpPr>
            <a:spLocks noChangeAspect="1" noChangeArrowheads="1"/>
          </p:cNvSpPr>
          <p:nvPr/>
        </p:nvSpPr>
        <p:spPr bwMode="auto">
          <a:xfrm>
            <a:off x="1196242" y="5302251"/>
            <a:ext cx="936625" cy="14414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MSTP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94288" y="1619213"/>
            <a:ext cx="8261931" cy="1717393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MSTP</a:t>
            </a:r>
            <a:r>
              <a:rPr lang="zh-CN" altLang="en-US" sz="2400" dirty="0"/>
              <a:t>（</a:t>
            </a:r>
            <a:r>
              <a:rPr lang="en-US" altLang="zh-CN" sz="2400" dirty="0"/>
              <a:t>Multiple Spanning Tree Protocol</a:t>
            </a:r>
            <a:r>
              <a:rPr lang="zh-CN" altLang="en-US" sz="2400" dirty="0"/>
              <a:t>，多生成树协议）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将多个</a:t>
            </a:r>
            <a:r>
              <a:rPr lang="en-US" altLang="zh-CN" sz="2400" dirty="0"/>
              <a:t>VLAN</a:t>
            </a:r>
            <a:r>
              <a:rPr lang="zh-CN" altLang="en-US" sz="2400" dirty="0"/>
              <a:t>捆绑到一个实例，每个实例生成独立的生成树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在多条</a:t>
            </a:r>
            <a:r>
              <a:rPr lang="en-US" altLang="zh-CN" sz="2400" dirty="0"/>
              <a:t>Trunk</a:t>
            </a:r>
            <a:r>
              <a:rPr lang="zh-CN" altLang="en-US" sz="2400" dirty="0"/>
              <a:t>链路上实现</a:t>
            </a:r>
            <a:r>
              <a:rPr lang="en-US" altLang="zh-CN" sz="2400" dirty="0"/>
              <a:t>VLAN</a:t>
            </a:r>
            <a:r>
              <a:rPr lang="zh-CN" altLang="en-US" sz="2400" dirty="0"/>
              <a:t>级负载分担</a:t>
            </a:r>
          </a:p>
        </p:txBody>
      </p:sp>
      <p:sp>
        <p:nvSpPr>
          <p:cNvPr id="56326" name="Line 9"/>
          <p:cNvSpPr>
            <a:spLocks noChangeShapeType="1"/>
          </p:cNvSpPr>
          <p:nvPr/>
        </p:nvSpPr>
        <p:spPr bwMode="auto">
          <a:xfrm flipV="1">
            <a:off x="3504467" y="3983039"/>
            <a:ext cx="10080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10"/>
          <p:cNvSpPr>
            <a:spLocks noChangeShapeType="1"/>
          </p:cNvSpPr>
          <p:nvPr/>
        </p:nvSpPr>
        <p:spPr bwMode="auto">
          <a:xfrm>
            <a:off x="1843942" y="5783264"/>
            <a:ext cx="5762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11"/>
          <p:cNvSpPr>
            <a:spLocks noChangeShapeType="1"/>
          </p:cNvSpPr>
          <p:nvPr/>
        </p:nvSpPr>
        <p:spPr bwMode="auto">
          <a:xfrm>
            <a:off x="4871305" y="3983039"/>
            <a:ext cx="1081087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9" name="Group 12"/>
          <p:cNvGrpSpPr>
            <a:grpSpLocks noChangeAspect="1"/>
          </p:cNvGrpSpPr>
          <p:nvPr/>
        </p:nvGrpSpPr>
        <p:grpSpPr bwMode="auto">
          <a:xfrm>
            <a:off x="2877405" y="5422901"/>
            <a:ext cx="914400" cy="666750"/>
            <a:chOff x="1402" y="538"/>
            <a:chExt cx="576" cy="420"/>
          </a:xfrm>
        </p:grpSpPr>
        <p:sp>
          <p:nvSpPr>
            <p:cNvPr id="5636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Freeform 14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Freeform 15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Freeform 16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Freeform 17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Freeform 18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30" name="Group 19"/>
          <p:cNvGrpSpPr>
            <a:grpSpLocks noChangeAspect="1"/>
          </p:cNvGrpSpPr>
          <p:nvPr/>
        </p:nvGrpSpPr>
        <p:grpSpPr bwMode="auto">
          <a:xfrm>
            <a:off x="5663467" y="5403851"/>
            <a:ext cx="914400" cy="666750"/>
            <a:chOff x="1402" y="538"/>
            <a:chExt cx="576" cy="420"/>
          </a:xfrm>
        </p:grpSpPr>
        <p:sp>
          <p:nvSpPr>
            <p:cNvPr id="56359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Freeform 21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Freeform 22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2" name="Freeform 23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Freeform 24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Freeform 25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1" name="Text Box 26"/>
          <p:cNvSpPr txBox="1">
            <a:spLocks noChangeArrowheads="1"/>
          </p:cNvSpPr>
          <p:nvPr/>
        </p:nvSpPr>
        <p:spPr bwMode="auto">
          <a:xfrm>
            <a:off x="3283805" y="357505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56332" name="Text Box 27"/>
          <p:cNvSpPr txBox="1">
            <a:spLocks noChangeArrowheads="1"/>
          </p:cNvSpPr>
          <p:nvPr/>
        </p:nvSpPr>
        <p:spPr bwMode="auto">
          <a:xfrm>
            <a:off x="2564667" y="6094414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56333" name="Text Box 28"/>
          <p:cNvSpPr txBox="1">
            <a:spLocks noChangeArrowheads="1"/>
          </p:cNvSpPr>
          <p:nvPr/>
        </p:nvSpPr>
        <p:spPr bwMode="auto">
          <a:xfrm>
            <a:off x="5445980" y="607060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56334" name="Line 29"/>
          <p:cNvSpPr>
            <a:spLocks noChangeShapeType="1"/>
          </p:cNvSpPr>
          <p:nvPr/>
        </p:nvSpPr>
        <p:spPr bwMode="auto">
          <a:xfrm>
            <a:off x="5085617" y="3767139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35" name="Group 30"/>
          <p:cNvGrpSpPr>
            <a:grpSpLocks noChangeAspect="1"/>
          </p:cNvGrpSpPr>
          <p:nvPr/>
        </p:nvGrpSpPr>
        <p:grpSpPr bwMode="auto">
          <a:xfrm>
            <a:off x="4223605" y="3478214"/>
            <a:ext cx="914400" cy="666750"/>
            <a:chOff x="1402" y="538"/>
            <a:chExt cx="576" cy="420"/>
          </a:xfrm>
        </p:grpSpPr>
        <p:sp>
          <p:nvSpPr>
            <p:cNvPr id="5635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Freeform 3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Freeform 3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Freeform 3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Freeform 3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Freeform 3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6336" name="Picture 37" descr="服务器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80" y="3335339"/>
            <a:ext cx="450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Text Box 39"/>
          <p:cNvSpPr txBox="1">
            <a:spLocks noChangeArrowheads="1"/>
          </p:cNvSpPr>
          <p:nvPr/>
        </p:nvSpPr>
        <p:spPr bwMode="auto">
          <a:xfrm>
            <a:off x="6309580" y="357505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Server</a:t>
            </a:r>
          </a:p>
        </p:txBody>
      </p:sp>
      <p:sp>
        <p:nvSpPr>
          <p:cNvPr id="56338" name="AutoShape 41"/>
          <p:cNvSpPr>
            <a:spLocks noChangeAspect="1" noChangeArrowheads="1"/>
          </p:cNvSpPr>
          <p:nvPr/>
        </p:nvSpPr>
        <p:spPr bwMode="auto">
          <a:xfrm rot="-3315908">
            <a:off x="5592824" y="5133182"/>
            <a:ext cx="355600" cy="357187"/>
          </a:xfrm>
          <a:custGeom>
            <a:avLst/>
            <a:gdLst>
              <a:gd name="T0" fmla="*/ 48188986 w 21600"/>
              <a:gd name="T1" fmla="*/ 0 h 21600"/>
              <a:gd name="T2" fmla="*/ 14113023 w 21600"/>
              <a:gd name="T3" fmla="*/ 14302991 h 21600"/>
              <a:gd name="T4" fmla="*/ 0 w 21600"/>
              <a:gd name="T5" fmla="*/ 48837186 h 21600"/>
              <a:gd name="T6" fmla="*/ 14113023 w 21600"/>
              <a:gd name="T7" fmla="*/ 83371100 h 21600"/>
              <a:gd name="T8" fmla="*/ 48188986 w 21600"/>
              <a:gd name="T9" fmla="*/ 97674108 h 21600"/>
              <a:gd name="T10" fmla="*/ 82264932 w 21600"/>
              <a:gd name="T11" fmla="*/ 83371100 h 21600"/>
              <a:gd name="T12" fmla="*/ 96377972 w 21600"/>
              <a:gd name="T13" fmla="*/ 48837186 h 21600"/>
              <a:gd name="T14" fmla="*/ 82264932 w 21600"/>
              <a:gd name="T15" fmla="*/ 1430299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42"/>
          <p:cNvSpPr>
            <a:spLocks noChangeShapeType="1"/>
          </p:cNvSpPr>
          <p:nvPr/>
        </p:nvSpPr>
        <p:spPr bwMode="auto">
          <a:xfrm flipH="1">
            <a:off x="6596917" y="5926139"/>
            <a:ext cx="5048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Line 43"/>
          <p:cNvSpPr>
            <a:spLocks noChangeShapeType="1"/>
          </p:cNvSpPr>
          <p:nvPr/>
        </p:nvSpPr>
        <p:spPr bwMode="auto">
          <a:xfrm>
            <a:off x="2204305" y="5926139"/>
            <a:ext cx="576262" cy="0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44"/>
          <p:cNvSpPr>
            <a:spLocks noChangeShapeType="1"/>
          </p:cNvSpPr>
          <p:nvPr/>
        </p:nvSpPr>
        <p:spPr bwMode="auto">
          <a:xfrm flipH="1" flipV="1">
            <a:off x="5157055" y="4125914"/>
            <a:ext cx="863600" cy="12255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45"/>
          <p:cNvSpPr>
            <a:spLocks noChangeShapeType="1"/>
          </p:cNvSpPr>
          <p:nvPr/>
        </p:nvSpPr>
        <p:spPr bwMode="auto">
          <a:xfrm>
            <a:off x="5228492" y="3910014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Text Box 46"/>
          <p:cNvSpPr txBox="1">
            <a:spLocks noChangeArrowheads="1"/>
          </p:cNvSpPr>
          <p:nvPr/>
        </p:nvSpPr>
        <p:spPr bwMode="auto">
          <a:xfrm>
            <a:off x="619980" y="3921126"/>
            <a:ext cx="28082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CC3300"/>
                </a:solidFill>
              </a:rPr>
              <a:t>实例</a:t>
            </a:r>
            <a:r>
              <a:rPr kumimoji="1" lang="en-US" altLang="zh-CN" sz="2000">
                <a:solidFill>
                  <a:srgbClr val="CC3300"/>
                </a:solidFill>
                <a:ea typeface="黑体" pitchFamily="2" charset="-122"/>
              </a:rPr>
              <a:t>A: VLAN1~10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ea typeface="黑体" pitchFamily="2" charset="-122"/>
              </a:rPr>
              <a:t>实例</a:t>
            </a:r>
            <a:r>
              <a:rPr kumimoji="1" lang="en-US" altLang="zh-CN" sz="2000">
                <a:solidFill>
                  <a:srgbClr val="0000FF"/>
                </a:solidFill>
                <a:ea typeface="黑体" pitchFamily="2" charset="-122"/>
              </a:rPr>
              <a:t>B: VLAN11~20</a:t>
            </a:r>
          </a:p>
        </p:txBody>
      </p:sp>
      <p:sp>
        <p:nvSpPr>
          <p:cNvPr id="56344" name="AutoShape 47"/>
          <p:cNvSpPr>
            <a:spLocks noChangeAspect="1" noChangeArrowheads="1"/>
          </p:cNvSpPr>
          <p:nvPr/>
        </p:nvSpPr>
        <p:spPr bwMode="auto">
          <a:xfrm rot="-1284086">
            <a:off x="3536217" y="5105401"/>
            <a:ext cx="387350" cy="388938"/>
          </a:xfrm>
          <a:custGeom>
            <a:avLst/>
            <a:gdLst>
              <a:gd name="T0" fmla="*/ 62283531 w 21600"/>
              <a:gd name="T1" fmla="*/ 0 h 21600"/>
              <a:gd name="T2" fmla="*/ 18241101 w 21600"/>
              <a:gd name="T3" fmla="*/ 18466200 h 21600"/>
              <a:gd name="T4" fmla="*/ 0 w 21600"/>
              <a:gd name="T5" fmla="*/ 63052684 h 21600"/>
              <a:gd name="T6" fmla="*/ 18241101 w 21600"/>
              <a:gd name="T7" fmla="*/ 107639186 h 21600"/>
              <a:gd name="T8" fmla="*/ 62283531 w 21600"/>
              <a:gd name="T9" fmla="*/ 126105386 h 21600"/>
              <a:gd name="T10" fmla="*/ 106325943 w 21600"/>
              <a:gd name="T11" fmla="*/ 107639186 h 21600"/>
              <a:gd name="T12" fmla="*/ 124567044 w 21600"/>
              <a:gd name="T13" fmla="*/ 63052684 h 21600"/>
              <a:gd name="T14" fmla="*/ 106325943 w 21600"/>
              <a:gd name="T15" fmla="*/ 184662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Line 48"/>
          <p:cNvSpPr>
            <a:spLocks noChangeShapeType="1"/>
          </p:cNvSpPr>
          <p:nvPr/>
        </p:nvSpPr>
        <p:spPr bwMode="auto">
          <a:xfrm flipV="1">
            <a:off x="3428267" y="4054476"/>
            <a:ext cx="792163" cy="1296988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Line 49"/>
          <p:cNvSpPr>
            <a:spLocks noChangeShapeType="1"/>
          </p:cNvSpPr>
          <p:nvPr/>
        </p:nvSpPr>
        <p:spPr bwMode="auto">
          <a:xfrm>
            <a:off x="5228492" y="3622676"/>
            <a:ext cx="647700" cy="0"/>
          </a:xfrm>
          <a:prstGeom prst="line">
            <a:avLst/>
          </a:prstGeom>
          <a:noFill/>
          <a:ln w="25400">
            <a:solidFill>
              <a:srgbClr val="CC33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7" name="Text Box 51"/>
          <p:cNvSpPr txBox="1">
            <a:spLocks noChangeAspect="1" noChangeArrowheads="1"/>
          </p:cNvSpPr>
          <p:nvPr/>
        </p:nvSpPr>
        <p:spPr bwMode="auto">
          <a:xfrm>
            <a:off x="7012842" y="5975351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PCB</a:t>
            </a:r>
          </a:p>
        </p:txBody>
      </p:sp>
      <p:sp>
        <p:nvSpPr>
          <p:cNvPr id="56348" name="Text Box 53"/>
          <p:cNvSpPr txBox="1">
            <a:spLocks noChangeAspect="1" noChangeArrowheads="1"/>
          </p:cNvSpPr>
          <p:nvPr/>
        </p:nvSpPr>
        <p:spPr bwMode="auto">
          <a:xfrm>
            <a:off x="980342" y="5975351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PCA</a:t>
            </a:r>
          </a:p>
        </p:txBody>
      </p:sp>
      <p:pic>
        <p:nvPicPr>
          <p:cNvPr id="56349" name="Picture 54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5" y="5400676"/>
            <a:ext cx="503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5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7" y="5446714"/>
            <a:ext cx="503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Text Box 56"/>
          <p:cNvSpPr txBox="1">
            <a:spLocks noChangeAspect="1" noChangeArrowheads="1"/>
          </p:cNvSpPr>
          <p:nvPr/>
        </p:nvSpPr>
        <p:spPr bwMode="auto">
          <a:xfrm>
            <a:off x="980342" y="6407151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10</a:t>
            </a:r>
          </a:p>
        </p:txBody>
      </p:sp>
      <p:sp>
        <p:nvSpPr>
          <p:cNvPr id="56352" name="Text Box 57"/>
          <p:cNvSpPr txBox="1">
            <a:spLocks noChangeAspect="1" noChangeArrowheads="1"/>
          </p:cNvSpPr>
          <p:nvPr/>
        </p:nvSpPr>
        <p:spPr bwMode="auto">
          <a:xfrm>
            <a:off x="7012842" y="6454776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VLAN 20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29549"/>
              </p:ext>
            </p:extLst>
          </p:nvPr>
        </p:nvGraphicFramePr>
        <p:xfrm>
          <a:off x="1908174" y="2132856"/>
          <a:ext cx="5211763" cy="2309813"/>
        </p:xfrm>
        <a:graphic>
          <a:graphicData uri="http://schemas.openxmlformats.org/drawingml/2006/table">
            <a:tbl>
              <a:tblPr/>
              <a:tblGrid>
                <a:gridCol w="191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特性列表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STP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RSTP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PVST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MSTP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解决环路故障并实现冗余备份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快速收敛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形成多棵生成树实现负载分担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Y</a:t>
                      </a:r>
                    </a:p>
                  </a:txBody>
                  <a:tcPr marL="89988" marR="89988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0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四种生成树协议特性的比较</a:t>
            </a:r>
          </a:p>
        </p:txBody>
      </p:sp>
      <p:sp>
        <p:nvSpPr>
          <p:cNvPr id="9" name="Rectangle 61"/>
          <p:cNvSpPr txBox="1">
            <a:spLocks noChangeArrowheads="1"/>
          </p:cNvSpPr>
          <p:nvPr/>
        </p:nvSpPr>
        <p:spPr bwMode="auto">
          <a:xfrm>
            <a:off x="818356" y="5085184"/>
            <a:ext cx="7391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/>
              <a:t>MSTP</a:t>
            </a:r>
            <a:r>
              <a:rPr lang="zh-CN" altLang="en-US" kern="0" dirty="0"/>
              <a:t>、</a:t>
            </a:r>
            <a:r>
              <a:rPr lang="en-US" altLang="zh-CN" kern="0" dirty="0"/>
              <a:t>PVST</a:t>
            </a:r>
            <a:r>
              <a:rPr lang="zh-CN" altLang="en-US" kern="0" dirty="0"/>
              <a:t>具有</a:t>
            </a:r>
            <a:r>
              <a:rPr lang="en-US" altLang="zh-CN" kern="0" dirty="0"/>
              <a:t>RSTP</a:t>
            </a:r>
            <a:r>
              <a:rPr lang="zh-CN" altLang="en-US" kern="0" dirty="0"/>
              <a:t>的快速收敛，同时又具有负载分担机制</a:t>
            </a:r>
          </a:p>
          <a:p>
            <a:pPr>
              <a:defRPr/>
            </a:pPr>
            <a:r>
              <a:rPr lang="en-US" altLang="zh-CN" kern="0" dirty="0"/>
              <a:t>MSTP</a:t>
            </a:r>
            <a:r>
              <a:rPr lang="zh-CN" altLang="en-US" kern="0" dirty="0"/>
              <a:t>兼容</a:t>
            </a:r>
            <a:r>
              <a:rPr lang="en-US" altLang="zh-CN" kern="0" dirty="0"/>
              <a:t>STP</a:t>
            </a:r>
            <a:r>
              <a:rPr lang="zh-CN" altLang="en-US" kern="0" dirty="0"/>
              <a:t>和</a:t>
            </a:r>
            <a:r>
              <a:rPr lang="en-US" altLang="zh-CN" kern="0" dirty="0"/>
              <a:t>RSTP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693" y="97209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四种生成树协议的端口状态对比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1397723" y="5378992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Forwarding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1397723" y="4226467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Learning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1397723" y="3000917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Listening</a:t>
            </a: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1397723" y="1849979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Blocking</a:t>
            </a:r>
          </a:p>
        </p:txBody>
      </p:sp>
      <p:cxnSp>
        <p:nvCxnSpPr>
          <p:cNvPr id="60423" name="AutoShape 7"/>
          <p:cNvCxnSpPr>
            <a:cxnSpLocks noChangeShapeType="1"/>
            <a:stCxn id="60422" idx="2"/>
            <a:endCxn id="60421" idx="0"/>
          </p:cNvCxnSpPr>
          <p:nvPr/>
        </p:nvCxnSpPr>
        <p:spPr bwMode="auto">
          <a:xfrm>
            <a:off x="2081936" y="2426242"/>
            <a:ext cx="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4" name="AutoShape 8"/>
          <p:cNvCxnSpPr>
            <a:cxnSpLocks noChangeShapeType="1"/>
            <a:stCxn id="60419" idx="0"/>
            <a:endCxn id="60420" idx="2"/>
          </p:cNvCxnSpPr>
          <p:nvPr/>
        </p:nvCxnSpPr>
        <p:spPr bwMode="auto">
          <a:xfrm flipV="1">
            <a:off x="2081936" y="4802729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5" name="AutoShape 9"/>
          <p:cNvCxnSpPr>
            <a:cxnSpLocks noChangeShapeType="1"/>
            <a:stCxn id="60421" idx="2"/>
            <a:endCxn id="60420" idx="0"/>
          </p:cNvCxnSpPr>
          <p:nvPr/>
        </p:nvCxnSpPr>
        <p:spPr bwMode="auto">
          <a:xfrm>
            <a:off x="2081936" y="3577179"/>
            <a:ext cx="0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972398" y="3723229"/>
            <a:ext cx="2519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973986" y="4947192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60428" name="AutoShape 12"/>
          <p:cNvSpPr>
            <a:spLocks noChangeArrowheads="1"/>
          </p:cNvSpPr>
          <p:nvPr/>
        </p:nvSpPr>
        <p:spPr bwMode="auto">
          <a:xfrm>
            <a:off x="5287098" y="5377404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Forwarding</a:t>
            </a:r>
          </a:p>
        </p:txBody>
      </p:sp>
      <p:sp>
        <p:nvSpPr>
          <p:cNvPr id="60429" name="AutoShape 13"/>
          <p:cNvSpPr>
            <a:spLocks noChangeArrowheads="1"/>
          </p:cNvSpPr>
          <p:nvPr/>
        </p:nvSpPr>
        <p:spPr bwMode="auto">
          <a:xfrm>
            <a:off x="5287098" y="4224879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ea typeface="黑体" pitchFamily="2" charset="-122"/>
              </a:rPr>
              <a:t>Learning</a:t>
            </a:r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5287098" y="1849979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en-US" sz="1800" b="0">
                <a:solidFill>
                  <a:schemeClr val="tx1"/>
                </a:solidFill>
                <a:ea typeface="黑体" pitchFamily="2" charset="-122"/>
              </a:rPr>
              <a:t>Discarding</a:t>
            </a:r>
            <a:endParaRPr kumimoji="1" lang="en-US" altLang="zh-CN" sz="1800" b="0">
              <a:solidFill>
                <a:schemeClr val="tx1"/>
              </a:solidFill>
              <a:ea typeface="黑体" pitchFamily="2" charset="-122"/>
            </a:endParaRPr>
          </a:p>
        </p:txBody>
      </p:sp>
      <p:cxnSp>
        <p:nvCxnSpPr>
          <p:cNvPr id="60431" name="AutoShape 15"/>
          <p:cNvCxnSpPr>
            <a:cxnSpLocks noChangeShapeType="1"/>
            <a:stCxn id="60428" idx="0"/>
            <a:endCxn id="60429" idx="2"/>
          </p:cNvCxnSpPr>
          <p:nvPr/>
        </p:nvCxnSpPr>
        <p:spPr bwMode="auto">
          <a:xfrm flipV="1">
            <a:off x="5971311" y="4801142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AutoShape 16"/>
          <p:cNvCxnSpPr>
            <a:cxnSpLocks noChangeShapeType="1"/>
            <a:stCxn id="60430" idx="2"/>
            <a:endCxn id="60429" idx="0"/>
          </p:cNvCxnSpPr>
          <p:nvPr/>
        </p:nvCxnSpPr>
        <p:spPr bwMode="auto">
          <a:xfrm>
            <a:off x="5971311" y="2426242"/>
            <a:ext cx="0" cy="179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5863361" y="3169192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863361" y="4945604"/>
            <a:ext cx="2519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Forwarding Delay</a:t>
            </a: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时间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470748" y="6242592"/>
            <a:ext cx="129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tx1"/>
                </a:solidFill>
                <a:ea typeface="黑体" pitchFamily="2" charset="-122"/>
              </a:rPr>
              <a:t>STP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4350473" y="6242592"/>
            <a:ext cx="3744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tx1"/>
                </a:solidFill>
                <a:ea typeface="黑体" pitchFamily="2" charset="-122"/>
              </a:rPr>
              <a:t>RSTP/PVST/MSTP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STP</a:t>
            </a:r>
            <a:r>
              <a:rPr lang="zh-CN" altLang="en-US"/>
              <a:t>基本配置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842789"/>
            <a:ext cx="7343775" cy="47545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开启设备</a:t>
            </a:r>
            <a:r>
              <a:rPr lang="en-US" altLang="zh-CN" dirty="0"/>
              <a:t>STP</a:t>
            </a:r>
            <a:r>
              <a:rPr lang="zh-CN" altLang="en-US" dirty="0"/>
              <a:t>特性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关闭端口的</a:t>
            </a:r>
            <a:r>
              <a:rPr lang="en-US" altLang="zh-CN" dirty="0"/>
              <a:t>STP</a:t>
            </a:r>
            <a:r>
              <a:rPr lang="zh-CN" altLang="en-US" dirty="0"/>
              <a:t>特性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lvl="1"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STP</a:t>
            </a:r>
            <a:r>
              <a:rPr lang="zh-CN" altLang="en-US" dirty="0"/>
              <a:t>的工作模式 </a:t>
            </a:r>
          </a:p>
          <a:p>
            <a:pPr lvl="1" eaLnBrk="1" hangingPunct="1">
              <a:lnSpc>
                <a:spcPct val="100000"/>
              </a:lnSpc>
            </a:pPr>
            <a:endParaRPr lang="zh-CN" altLang="en-US" i="1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827088" y="2561927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[Switch] stp global enable</a:t>
            </a:r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827088" y="4001789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undo stp enable</a:t>
            </a:r>
          </a:p>
        </p:txBody>
      </p:sp>
      <p:sp>
        <p:nvSpPr>
          <p:cNvPr id="64518" name="Text Box 10"/>
          <p:cNvSpPr txBox="1">
            <a:spLocks noChangeArrowheads="1"/>
          </p:cNvSpPr>
          <p:nvPr/>
        </p:nvSpPr>
        <p:spPr bwMode="auto">
          <a:xfrm>
            <a:off x="827088" y="5405139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[Switch] stp mode { stp | rstp | pvst | mstp 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STP</a:t>
            </a:r>
            <a:r>
              <a:rPr lang="zh-CN" altLang="en-US"/>
              <a:t>可选配置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070" y="1916832"/>
            <a:ext cx="7343775" cy="47545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配置当前设备的优先级 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配置端口为边缘端口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zh-CN" altLang="en-US" i="1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  <a:p>
            <a:pPr eaLnBrk="1" hangingPunct="1"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90045" y="2635970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[Switch] stp </a:t>
            </a:r>
            <a:r>
              <a:rPr kumimoji="1" lang="en-US" altLang="zh-CN" sz="2400" b="0">
                <a:solidFill>
                  <a:schemeClr val="tx1"/>
                </a:solidFill>
                <a:ea typeface="宋体" pitchFamily="2" charset="-122"/>
              </a:rPr>
              <a:t>[ </a:t>
            </a: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instance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instance-id </a:t>
            </a:r>
            <a:r>
              <a:rPr kumimoji="1" lang="en-US" altLang="zh-CN" sz="2400" b="0">
                <a:solidFill>
                  <a:schemeClr val="tx1"/>
                </a:solidFill>
                <a:ea typeface="宋体" pitchFamily="2" charset="-122"/>
              </a:rPr>
              <a:t>] </a:t>
            </a: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priority </a:t>
            </a:r>
            <a:r>
              <a:rPr kumimoji="1" lang="en-US" altLang="zh-CN" sz="2400" b="0" i="1">
                <a:solidFill>
                  <a:schemeClr val="tx1"/>
                </a:solidFill>
                <a:ea typeface="宋体" pitchFamily="2" charset="-122"/>
              </a:rPr>
              <a:t>priority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90045" y="4075832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[Switch-Ethernet1/0/1] stp edged-port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spect="1" noChangeArrowheads="1"/>
          </p:cNvSpPr>
          <p:nvPr/>
        </p:nvSpPr>
        <p:spPr bwMode="auto">
          <a:xfrm>
            <a:off x="3197948" y="2133203"/>
            <a:ext cx="3168650" cy="1517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1" name="Line 97"/>
          <p:cNvSpPr>
            <a:spLocks noChangeShapeType="1"/>
          </p:cNvSpPr>
          <p:nvPr/>
        </p:nvSpPr>
        <p:spPr bwMode="auto">
          <a:xfrm>
            <a:off x="2621686" y="306824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Rectangle 96"/>
          <p:cNvSpPr>
            <a:spLocks noChangeArrowheads="1"/>
          </p:cNvSpPr>
          <p:nvPr/>
        </p:nvSpPr>
        <p:spPr bwMode="auto">
          <a:xfrm>
            <a:off x="532536" y="2707878"/>
            <a:ext cx="2200275" cy="720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86" y="1120361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STP</a:t>
            </a:r>
            <a:r>
              <a:rPr lang="zh-CN" altLang="en-US" dirty="0"/>
              <a:t>配置示例</a:t>
            </a:r>
          </a:p>
        </p:txBody>
      </p:sp>
      <p:sp>
        <p:nvSpPr>
          <p:cNvPr id="68614" name="Line 3"/>
          <p:cNvSpPr>
            <a:spLocks noChangeShapeType="1"/>
          </p:cNvSpPr>
          <p:nvPr/>
        </p:nvSpPr>
        <p:spPr bwMode="auto">
          <a:xfrm>
            <a:off x="4277448" y="299680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Text Box 5"/>
          <p:cNvSpPr txBox="1">
            <a:spLocks noChangeAspect="1" noChangeArrowheads="1"/>
          </p:cNvSpPr>
          <p:nvPr/>
        </p:nvSpPr>
        <p:spPr bwMode="auto">
          <a:xfrm>
            <a:off x="4277448" y="213320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核心</a:t>
            </a:r>
          </a:p>
        </p:txBody>
      </p:sp>
      <p:sp>
        <p:nvSpPr>
          <p:cNvPr id="68616" name="Rectangle 7"/>
          <p:cNvSpPr>
            <a:spLocks noChangeAspect="1" noChangeArrowheads="1"/>
          </p:cNvSpPr>
          <p:nvPr/>
        </p:nvSpPr>
        <p:spPr bwMode="auto">
          <a:xfrm>
            <a:off x="3116986" y="4004866"/>
            <a:ext cx="1354137" cy="27447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7" name="Text Box 8"/>
          <p:cNvSpPr txBox="1">
            <a:spLocks noChangeAspect="1" noChangeArrowheads="1"/>
          </p:cNvSpPr>
          <p:nvPr/>
        </p:nvSpPr>
        <p:spPr bwMode="auto">
          <a:xfrm>
            <a:off x="3064598" y="6268641"/>
            <a:ext cx="1430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黑体" pitchFamily="2" charset="-122"/>
              </a:rPr>
              <a:t>接入用户</a:t>
            </a:r>
          </a:p>
        </p:txBody>
      </p:sp>
      <p:sp>
        <p:nvSpPr>
          <p:cNvPr id="68618" name="Line 12"/>
          <p:cNvSpPr>
            <a:spLocks noChangeShapeType="1"/>
          </p:cNvSpPr>
          <p:nvPr/>
        </p:nvSpPr>
        <p:spPr bwMode="auto">
          <a:xfrm>
            <a:off x="4277448" y="299680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3"/>
          <p:cNvSpPr>
            <a:spLocks noChangeShapeType="1"/>
          </p:cNvSpPr>
          <p:nvPr/>
        </p:nvSpPr>
        <p:spPr bwMode="auto">
          <a:xfrm>
            <a:off x="4277448" y="3068241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Text Box 14"/>
          <p:cNvSpPr txBox="1">
            <a:spLocks noChangeArrowheads="1"/>
          </p:cNvSpPr>
          <p:nvPr/>
        </p:nvSpPr>
        <p:spPr bwMode="auto">
          <a:xfrm>
            <a:off x="3123336" y="242054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68621" name="Text Box 15"/>
          <p:cNvSpPr txBox="1">
            <a:spLocks noChangeArrowheads="1"/>
          </p:cNvSpPr>
          <p:nvPr/>
        </p:nvSpPr>
        <p:spPr bwMode="auto">
          <a:xfrm>
            <a:off x="5068023" y="244435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68622" name="Line 16"/>
          <p:cNvSpPr>
            <a:spLocks noChangeShapeType="1"/>
          </p:cNvSpPr>
          <p:nvPr/>
        </p:nvSpPr>
        <p:spPr bwMode="auto">
          <a:xfrm flipH="1" flipV="1">
            <a:off x="3701186" y="3285728"/>
            <a:ext cx="1587" cy="143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18"/>
          <p:cNvSpPr>
            <a:spLocks noChangeShapeType="1"/>
          </p:cNvSpPr>
          <p:nvPr/>
        </p:nvSpPr>
        <p:spPr bwMode="auto">
          <a:xfrm flipV="1">
            <a:off x="3990111" y="3141266"/>
            <a:ext cx="1512887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24" name="Group 22"/>
          <p:cNvGrpSpPr>
            <a:grpSpLocks noChangeAspect="1"/>
          </p:cNvGrpSpPr>
          <p:nvPr/>
        </p:nvGrpSpPr>
        <p:grpSpPr bwMode="auto">
          <a:xfrm>
            <a:off x="3340823" y="2709466"/>
            <a:ext cx="936625" cy="677862"/>
            <a:chOff x="470" y="447"/>
            <a:chExt cx="576" cy="417"/>
          </a:xfrm>
        </p:grpSpPr>
        <p:sp>
          <p:nvSpPr>
            <p:cNvPr id="6866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Freeform 24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Freeform 25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Freeform 26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Freeform 27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Freeform 28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Freeform 29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Freeform 30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Freeform 31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1" name="Freeform 32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2" name="Freeform 33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Freeform 34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5" name="Group 35"/>
          <p:cNvGrpSpPr>
            <a:grpSpLocks noChangeAspect="1"/>
          </p:cNvGrpSpPr>
          <p:nvPr/>
        </p:nvGrpSpPr>
        <p:grpSpPr bwMode="auto">
          <a:xfrm>
            <a:off x="5214073" y="2709466"/>
            <a:ext cx="936625" cy="677862"/>
            <a:chOff x="470" y="447"/>
            <a:chExt cx="576" cy="417"/>
          </a:xfrm>
        </p:grpSpPr>
        <p:sp>
          <p:nvSpPr>
            <p:cNvPr id="68650" name="AutoShape 3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Freeform 3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Freeform 3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3" name="Freeform 3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Freeform 4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5" name="Freeform 4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Freeform 4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Freeform 4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8" name="Freeform 4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Freeform 4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Freeform 4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Freeform 4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26" name="Text Box 48"/>
          <p:cNvSpPr txBox="1">
            <a:spLocks noChangeArrowheads="1"/>
          </p:cNvSpPr>
          <p:nvPr/>
        </p:nvSpPr>
        <p:spPr bwMode="auto">
          <a:xfrm>
            <a:off x="2556598" y="4725591"/>
            <a:ext cx="1011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68627" name="Line 50"/>
          <p:cNvSpPr>
            <a:spLocks noChangeShapeType="1"/>
          </p:cNvSpPr>
          <p:nvPr/>
        </p:nvSpPr>
        <p:spPr bwMode="auto">
          <a:xfrm flipH="1" flipV="1">
            <a:off x="3928198" y="5014516"/>
            <a:ext cx="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8628" name="Picture 5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73" y="5662216"/>
            <a:ext cx="503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29" name="Group 52"/>
          <p:cNvGrpSpPr>
            <a:grpSpLocks noChangeAspect="1"/>
          </p:cNvGrpSpPr>
          <p:nvPr/>
        </p:nvGrpSpPr>
        <p:grpSpPr bwMode="auto">
          <a:xfrm>
            <a:off x="3351936" y="4552553"/>
            <a:ext cx="936625" cy="677863"/>
            <a:chOff x="470" y="447"/>
            <a:chExt cx="576" cy="417"/>
          </a:xfrm>
        </p:grpSpPr>
        <p:sp>
          <p:nvSpPr>
            <p:cNvPr id="68638" name="AutoShape 53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Freeform 54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Freeform 55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Freeform 56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Freeform 57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Freeform 58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Freeform 59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Freeform 60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Freeform 61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Freeform 62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Freeform 63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Freeform 64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0" name="Text Box 95"/>
          <p:cNvSpPr txBox="1">
            <a:spLocks noChangeArrowheads="1"/>
          </p:cNvSpPr>
          <p:nvPr/>
        </p:nvSpPr>
        <p:spPr bwMode="auto">
          <a:xfrm>
            <a:off x="3132861" y="5181203"/>
            <a:ext cx="1011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E1/0/1</a:t>
            </a:r>
          </a:p>
        </p:txBody>
      </p:sp>
      <p:sp>
        <p:nvSpPr>
          <p:cNvPr id="68631" name="Text Box 98"/>
          <p:cNvSpPr txBox="1">
            <a:spLocks noChangeArrowheads="1"/>
          </p:cNvSpPr>
          <p:nvPr/>
        </p:nvSpPr>
        <p:spPr bwMode="auto">
          <a:xfrm>
            <a:off x="462686" y="2852341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 stp global enable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[SWA]stp priority 0</a:t>
            </a:r>
          </a:p>
        </p:txBody>
      </p:sp>
      <p:sp>
        <p:nvSpPr>
          <p:cNvPr id="68632" name="Rectangle 99"/>
          <p:cNvSpPr>
            <a:spLocks noChangeArrowheads="1"/>
          </p:cNvSpPr>
          <p:nvPr/>
        </p:nvSpPr>
        <p:spPr bwMode="auto">
          <a:xfrm>
            <a:off x="6869836" y="2636441"/>
            <a:ext cx="2089150" cy="720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33" name="Text Box 100"/>
          <p:cNvSpPr txBox="1">
            <a:spLocks noChangeArrowheads="1"/>
          </p:cNvSpPr>
          <p:nvPr/>
        </p:nvSpPr>
        <p:spPr bwMode="auto">
          <a:xfrm>
            <a:off x="6798398" y="278090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[SWB]stp global enable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[SWB]stp priority 4096</a:t>
            </a:r>
          </a:p>
        </p:txBody>
      </p:sp>
      <p:sp>
        <p:nvSpPr>
          <p:cNvPr id="68634" name="Line 101"/>
          <p:cNvSpPr>
            <a:spLocks noChangeShapeType="1"/>
          </p:cNvSpPr>
          <p:nvPr/>
        </p:nvSpPr>
        <p:spPr bwMode="auto">
          <a:xfrm flipH="1">
            <a:off x="6149111" y="3068241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Rectangle 102"/>
          <p:cNvSpPr>
            <a:spLocks noChangeArrowheads="1"/>
          </p:cNvSpPr>
          <p:nvPr/>
        </p:nvSpPr>
        <p:spPr bwMode="auto">
          <a:xfrm>
            <a:off x="5574436" y="4581128"/>
            <a:ext cx="3168650" cy="10080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36" name="Text Box 103"/>
          <p:cNvSpPr txBox="1">
            <a:spLocks noChangeArrowheads="1"/>
          </p:cNvSpPr>
          <p:nvPr/>
        </p:nvSpPr>
        <p:spPr bwMode="auto">
          <a:xfrm>
            <a:off x="5574436" y="4725591"/>
            <a:ext cx="2952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[SWC]stp global enable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[SWC]interface Ethernet 1/0/1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[SWC-Ethernet1/0/1] stp edged-port </a:t>
            </a:r>
          </a:p>
        </p:txBody>
      </p:sp>
      <p:sp>
        <p:nvSpPr>
          <p:cNvPr id="68637" name="Line 104"/>
          <p:cNvSpPr>
            <a:spLocks noChangeShapeType="1"/>
          </p:cNvSpPr>
          <p:nvPr/>
        </p:nvSpPr>
        <p:spPr bwMode="auto">
          <a:xfrm flipH="1">
            <a:off x="4421911" y="4868466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57377" y="1702024"/>
            <a:ext cx="7704137" cy="28082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59" name="Line 4"/>
          <p:cNvSpPr>
            <a:spLocks noChangeShapeType="1"/>
          </p:cNvSpPr>
          <p:nvPr/>
        </p:nvSpPr>
        <p:spPr bwMode="auto">
          <a:xfrm flipH="1" flipV="1">
            <a:off x="5840564" y="2062387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7137552" y="1846487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当前工作模式</a:t>
            </a: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1736877" y="1989362"/>
            <a:ext cx="30241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873277" y="2238599"/>
            <a:ext cx="4464050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873277" y="1702024"/>
            <a:ext cx="77057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[SWA]display stp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-------[CIST Global Info][Mode MSTP]-------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CIST Bridge         :32768.000f-e23e-f9b0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Bridge Times        :Hello 2s MaxAge 20s FwDly 15s MaxHop 20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CIST Root/ERPC      :32768.000f-e23e-f9b0 / 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CIST RegRoot/IRPC   :32768.000f-e23e-f9b0 / 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CIST RootPortId     :0.0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BPDU-Protection     :disabled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Bridge Config-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Digest-Snooping     :disabled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TC or TCN received  :0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......</a:t>
            </a:r>
          </a:p>
        </p:txBody>
      </p:sp>
      <p:sp>
        <p:nvSpPr>
          <p:cNvPr id="7066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STP</a:t>
            </a:r>
            <a:r>
              <a:rPr lang="zh-CN" altLang="en-US"/>
              <a:t>监控与维护</a:t>
            </a:r>
          </a:p>
        </p:txBody>
      </p:sp>
      <p:sp>
        <p:nvSpPr>
          <p:cNvPr id="70665" name="Line 12"/>
          <p:cNvSpPr>
            <a:spLocks noChangeShapeType="1"/>
          </p:cNvSpPr>
          <p:nvPr/>
        </p:nvSpPr>
        <p:spPr bwMode="auto">
          <a:xfrm flipH="1" flipV="1">
            <a:off x="6056464" y="2278287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Text Box 14"/>
          <p:cNvSpPr txBox="1">
            <a:spLocks noChangeArrowheads="1"/>
          </p:cNvSpPr>
          <p:nvPr/>
        </p:nvSpPr>
        <p:spPr bwMode="auto">
          <a:xfrm>
            <a:off x="7208989" y="2133824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当前桥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ID</a:t>
            </a:r>
          </a:p>
        </p:txBody>
      </p:sp>
      <p:sp>
        <p:nvSpPr>
          <p:cNvPr id="70667" name="Rectangle 15"/>
          <p:cNvSpPr>
            <a:spLocks noChangeArrowheads="1"/>
          </p:cNvSpPr>
          <p:nvPr/>
        </p:nvSpPr>
        <p:spPr bwMode="auto">
          <a:xfrm>
            <a:off x="657377" y="4726212"/>
            <a:ext cx="7704137" cy="11525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68" name="Line 16"/>
          <p:cNvSpPr>
            <a:spLocks noChangeShapeType="1"/>
          </p:cNvSpPr>
          <p:nvPr/>
        </p:nvSpPr>
        <p:spPr bwMode="auto">
          <a:xfrm flipV="1">
            <a:off x="3897464" y="5229449"/>
            <a:ext cx="215900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Text Box 17"/>
          <p:cNvSpPr txBox="1">
            <a:spLocks noChangeArrowheads="1"/>
          </p:cNvSpPr>
          <p:nvPr/>
        </p:nvSpPr>
        <p:spPr bwMode="auto">
          <a:xfrm>
            <a:off x="3105302" y="6381974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端口角色</a:t>
            </a:r>
          </a:p>
        </p:txBody>
      </p:sp>
      <p:sp>
        <p:nvSpPr>
          <p:cNvPr id="70670" name="Rectangle 19"/>
          <p:cNvSpPr>
            <a:spLocks noChangeArrowheads="1"/>
          </p:cNvSpPr>
          <p:nvPr/>
        </p:nvSpPr>
        <p:spPr bwMode="auto">
          <a:xfrm>
            <a:off x="5049989" y="5013549"/>
            <a:ext cx="11525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71" name="Rectangle 31"/>
          <p:cNvSpPr>
            <a:spLocks noChangeArrowheads="1"/>
          </p:cNvSpPr>
          <p:nvPr/>
        </p:nvSpPr>
        <p:spPr bwMode="auto">
          <a:xfrm>
            <a:off x="4184802" y="5013549"/>
            <a:ext cx="6492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72" name="Rectangle 34"/>
          <p:cNvSpPr>
            <a:spLocks noChangeArrowheads="1"/>
          </p:cNvSpPr>
          <p:nvPr/>
        </p:nvSpPr>
        <p:spPr bwMode="auto">
          <a:xfrm>
            <a:off x="944714" y="5013549"/>
            <a:ext cx="792163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73" name="Text Box 20"/>
          <p:cNvSpPr txBox="1">
            <a:spLocks noChangeArrowheads="1"/>
          </p:cNvSpPr>
          <p:nvPr/>
        </p:nvSpPr>
        <p:spPr bwMode="auto">
          <a:xfrm>
            <a:off x="873277" y="4726212"/>
            <a:ext cx="7705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[SWA]display stp brief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MSTID   Port                  Role    STP State     Protection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0     Ethernet1/0/1         DESI    FORWARDING    NONE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0     Ethernet1/0/2         DESI    FORWARDING    NONE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40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......</a:t>
            </a:r>
          </a:p>
        </p:txBody>
      </p:sp>
      <p:sp>
        <p:nvSpPr>
          <p:cNvPr id="70674" name="Line 21"/>
          <p:cNvSpPr>
            <a:spLocks noChangeShapeType="1"/>
          </p:cNvSpPr>
          <p:nvPr/>
        </p:nvSpPr>
        <p:spPr bwMode="auto">
          <a:xfrm flipH="1" flipV="1">
            <a:off x="6273952" y="5229449"/>
            <a:ext cx="287337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5" name="Text Box 22"/>
          <p:cNvSpPr txBox="1">
            <a:spLocks noChangeArrowheads="1"/>
          </p:cNvSpPr>
          <p:nvPr/>
        </p:nvSpPr>
        <p:spPr bwMode="auto">
          <a:xfrm>
            <a:off x="5840564" y="6381974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端口状态</a:t>
            </a:r>
          </a:p>
        </p:txBody>
      </p:sp>
      <p:sp>
        <p:nvSpPr>
          <p:cNvPr id="70676" name="Line 32"/>
          <p:cNvSpPr>
            <a:spLocks noChangeShapeType="1"/>
          </p:cNvSpPr>
          <p:nvPr/>
        </p:nvSpPr>
        <p:spPr bwMode="auto">
          <a:xfrm flipH="1" flipV="1">
            <a:off x="3897464" y="5878737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33"/>
          <p:cNvSpPr>
            <a:spLocks noChangeShapeType="1"/>
          </p:cNvSpPr>
          <p:nvPr/>
        </p:nvSpPr>
        <p:spPr bwMode="auto">
          <a:xfrm flipH="1" flipV="1">
            <a:off x="6561289" y="5878737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Text Box 35"/>
          <p:cNvSpPr txBox="1">
            <a:spLocks noChangeArrowheads="1"/>
          </p:cNvSpPr>
          <p:nvPr/>
        </p:nvSpPr>
        <p:spPr bwMode="auto">
          <a:xfrm>
            <a:off x="420536" y="6380579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黑体" pitchFamily="2" charset="-122"/>
              </a:rPr>
              <a:t>实例</a:t>
            </a: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ID</a:t>
            </a:r>
          </a:p>
        </p:txBody>
      </p:sp>
      <p:sp>
        <p:nvSpPr>
          <p:cNvPr id="70679" name="Line 36"/>
          <p:cNvSpPr>
            <a:spLocks noChangeShapeType="1"/>
          </p:cNvSpPr>
          <p:nvPr/>
        </p:nvSpPr>
        <p:spPr bwMode="auto">
          <a:xfrm flipH="1" flipV="1">
            <a:off x="1160614" y="5302474"/>
            <a:ext cx="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403648" y="2636912"/>
            <a:ext cx="57626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链路聚合简介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链路聚合的分类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链路聚合的基本配置</a:t>
            </a:r>
            <a:endParaRPr lang="zh-CN" altLang="en-US" sz="28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827584" y="1556792"/>
            <a:ext cx="30963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、链路聚合</a:t>
            </a:r>
            <a:endParaRPr lang="zh-CN" altLang="en-US" sz="3200" b="1" dirty="0">
              <a:solidFill>
                <a:srgbClr val="CC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局域网高级配置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60"/>
          <p:cNvSpPr>
            <a:spLocks noChangeShapeType="1"/>
          </p:cNvSpPr>
          <p:nvPr/>
        </p:nvSpPr>
        <p:spPr bwMode="auto">
          <a:xfrm flipH="1">
            <a:off x="2700338" y="2422525"/>
            <a:ext cx="1008062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Line 254"/>
          <p:cNvSpPr>
            <a:spLocks noChangeShapeType="1"/>
          </p:cNvSpPr>
          <p:nvPr/>
        </p:nvSpPr>
        <p:spPr bwMode="auto">
          <a:xfrm flipH="1">
            <a:off x="2555875" y="2278063"/>
            <a:ext cx="1008063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Line 255"/>
          <p:cNvSpPr>
            <a:spLocks noChangeShapeType="1"/>
          </p:cNvSpPr>
          <p:nvPr/>
        </p:nvSpPr>
        <p:spPr bwMode="auto">
          <a:xfrm flipH="1">
            <a:off x="2628900" y="2349500"/>
            <a:ext cx="1008063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链路聚合的作用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3717925"/>
            <a:ext cx="3816350" cy="1655763"/>
          </a:xfrm>
        </p:spPr>
        <p:txBody>
          <a:bodyPr/>
          <a:lstStyle/>
          <a:p>
            <a:pPr eaLnBrk="1" hangingPunct="1"/>
            <a:r>
              <a:rPr lang="zh-CN" altLang="en-US" sz="2800"/>
              <a:t>增加链路带宽</a:t>
            </a:r>
          </a:p>
          <a:p>
            <a:pPr eaLnBrk="1" hangingPunct="1"/>
            <a:r>
              <a:rPr lang="zh-CN" altLang="en-US" sz="2800"/>
              <a:t>提供链路可靠性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/>
          </a:p>
        </p:txBody>
      </p:sp>
      <p:sp>
        <p:nvSpPr>
          <p:cNvPr id="8199" name="Line 177"/>
          <p:cNvSpPr>
            <a:spLocks noChangeShapeType="1"/>
          </p:cNvSpPr>
          <p:nvPr/>
        </p:nvSpPr>
        <p:spPr bwMode="auto">
          <a:xfrm>
            <a:off x="1042988" y="3502025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78"/>
          <p:cNvSpPr>
            <a:spLocks noChangeShapeType="1"/>
          </p:cNvSpPr>
          <p:nvPr/>
        </p:nvSpPr>
        <p:spPr bwMode="auto">
          <a:xfrm>
            <a:off x="1765300" y="37179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79"/>
          <p:cNvSpPr>
            <a:spLocks noChangeShapeType="1"/>
          </p:cNvSpPr>
          <p:nvPr/>
        </p:nvSpPr>
        <p:spPr bwMode="auto">
          <a:xfrm>
            <a:off x="1044575" y="3502025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80"/>
          <p:cNvSpPr>
            <a:spLocks noChangeShapeType="1"/>
          </p:cNvSpPr>
          <p:nvPr/>
        </p:nvSpPr>
        <p:spPr bwMode="auto">
          <a:xfrm>
            <a:off x="1765300" y="3716338"/>
            <a:ext cx="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81"/>
          <p:cNvSpPr>
            <a:spLocks noChangeShapeType="1"/>
          </p:cNvSpPr>
          <p:nvPr/>
        </p:nvSpPr>
        <p:spPr bwMode="auto">
          <a:xfrm>
            <a:off x="2484438" y="3717925"/>
            <a:ext cx="0" cy="129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82"/>
          <p:cNvSpPr>
            <a:spLocks noChangeShapeType="1"/>
          </p:cNvSpPr>
          <p:nvPr/>
        </p:nvSpPr>
        <p:spPr bwMode="auto">
          <a:xfrm>
            <a:off x="3205163" y="3716338"/>
            <a:ext cx="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183"/>
          <p:cNvSpPr>
            <a:spLocks noChangeShapeType="1"/>
          </p:cNvSpPr>
          <p:nvPr/>
        </p:nvSpPr>
        <p:spPr bwMode="auto">
          <a:xfrm>
            <a:off x="2628900" y="37179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84"/>
          <p:cNvSpPr>
            <a:spLocks noChangeShapeType="1"/>
          </p:cNvSpPr>
          <p:nvPr/>
        </p:nvSpPr>
        <p:spPr bwMode="auto">
          <a:xfrm flipH="1">
            <a:off x="2484438" y="2205038"/>
            <a:ext cx="1008062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7" name="Group 185"/>
          <p:cNvGrpSpPr>
            <a:grpSpLocks noChangeAspect="1"/>
          </p:cNvGrpSpPr>
          <p:nvPr/>
        </p:nvGrpSpPr>
        <p:grpSpPr bwMode="auto">
          <a:xfrm>
            <a:off x="1944688" y="3235325"/>
            <a:ext cx="935037" cy="676275"/>
            <a:chOff x="470" y="447"/>
            <a:chExt cx="576" cy="417"/>
          </a:xfrm>
        </p:grpSpPr>
        <p:sp>
          <p:nvSpPr>
            <p:cNvPr id="8235" name="AutoShape 18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18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Freeform 18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Freeform 18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Freeform 19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19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19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Freeform 19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Freeform 19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Freeform 19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Freeform 19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Freeform 19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08" name="Picture 2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81525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23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81525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3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610100"/>
            <a:ext cx="5762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4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581525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12" name="Group 241"/>
          <p:cNvGrpSpPr>
            <a:grpSpLocks noChangeAspect="1"/>
          </p:cNvGrpSpPr>
          <p:nvPr/>
        </p:nvGrpSpPr>
        <p:grpSpPr bwMode="auto">
          <a:xfrm>
            <a:off x="3276600" y="1844675"/>
            <a:ext cx="935038" cy="676275"/>
            <a:chOff x="470" y="447"/>
            <a:chExt cx="576" cy="417"/>
          </a:xfrm>
        </p:grpSpPr>
        <p:sp>
          <p:nvSpPr>
            <p:cNvPr id="8223" name="AutoShape 242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Freeform 243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Freeform 244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Freeform 245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246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247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248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249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250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251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Freeform 252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Freeform 253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3" name="Oval 259"/>
          <p:cNvSpPr>
            <a:spLocks noChangeArrowheads="1"/>
          </p:cNvSpPr>
          <p:nvPr/>
        </p:nvSpPr>
        <p:spPr bwMode="auto">
          <a:xfrm rot="18510713" flipH="1">
            <a:off x="2997994" y="2605881"/>
            <a:ext cx="174625" cy="52546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4" name="Text Box 262"/>
          <p:cNvSpPr txBox="1">
            <a:spLocks noChangeArrowheads="1"/>
          </p:cNvSpPr>
          <p:nvPr/>
        </p:nvSpPr>
        <p:spPr bwMode="auto">
          <a:xfrm>
            <a:off x="752475" y="2062163"/>
            <a:ext cx="1706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黑体" pitchFamily="2" charset="-122"/>
              </a:rPr>
              <a:t>Link Aggregation</a:t>
            </a:r>
          </a:p>
        </p:txBody>
      </p:sp>
      <p:sp>
        <p:nvSpPr>
          <p:cNvPr id="8215" name="Line 263"/>
          <p:cNvSpPr>
            <a:spLocks noChangeShapeType="1"/>
          </p:cNvSpPr>
          <p:nvPr/>
        </p:nvSpPr>
        <p:spPr bwMode="auto">
          <a:xfrm>
            <a:off x="2124075" y="2278063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Line 265"/>
          <p:cNvSpPr>
            <a:spLocks noChangeShapeType="1"/>
          </p:cNvSpPr>
          <p:nvPr/>
        </p:nvSpPr>
        <p:spPr bwMode="auto">
          <a:xfrm>
            <a:off x="4211638" y="21336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66"/>
          <p:cNvSpPr>
            <a:spLocks noChangeShapeType="1"/>
          </p:cNvSpPr>
          <p:nvPr/>
        </p:nvSpPr>
        <p:spPr bwMode="auto">
          <a:xfrm>
            <a:off x="4211638" y="22050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18" name="Picture 264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1773238"/>
            <a:ext cx="45243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9" name="Rectangle 267"/>
          <p:cNvSpPr>
            <a:spLocks noChangeArrowheads="1"/>
          </p:cNvSpPr>
          <p:nvPr/>
        </p:nvSpPr>
        <p:spPr bwMode="auto">
          <a:xfrm>
            <a:off x="5148263" y="191770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Server</a:t>
            </a:r>
          </a:p>
        </p:txBody>
      </p:sp>
      <p:sp>
        <p:nvSpPr>
          <p:cNvPr id="8220" name="Rectangle 268"/>
          <p:cNvSpPr>
            <a:spLocks noChangeArrowheads="1"/>
          </p:cNvSpPr>
          <p:nvPr/>
        </p:nvSpPr>
        <p:spPr bwMode="auto">
          <a:xfrm>
            <a:off x="1476375" y="525303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PC</a:t>
            </a:r>
          </a:p>
        </p:txBody>
      </p:sp>
      <p:sp>
        <p:nvSpPr>
          <p:cNvPr id="8221" name="Text Box 271"/>
          <p:cNvSpPr txBox="1">
            <a:spLocks noChangeArrowheads="1"/>
          </p:cNvSpPr>
          <p:nvPr/>
        </p:nvSpPr>
        <p:spPr bwMode="auto">
          <a:xfrm>
            <a:off x="2700338" y="342900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SWA</a:t>
            </a:r>
          </a:p>
        </p:txBody>
      </p:sp>
      <p:sp>
        <p:nvSpPr>
          <p:cNvPr id="8222" name="Text Box 272"/>
          <p:cNvSpPr txBox="1">
            <a:spLocks noChangeArrowheads="1"/>
          </p:cNvSpPr>
          <p:nvPr/>
        </p:nvSpPr>
        <p:spPr bwMode="auto">
          <a:xfrm>
            <a:off x="3779838" y="2332038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73"/>
          <p:cNvSpPr>
            <a:spLocks noChangeShapeType="1"/>
          </p:cNvSpPr>
          <p:nvPr/>
        </p:nvSpPr>
        <p:spPr bwMode="auto">
          <a:xfrm>
            <a:off x="1331491" y="3140819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Line 174"/>
          <p:cNvSpPr>
            <a:spLocks noChangeShapeType="1"/>
          </p:cNvSpPr>
          <p:nvPr/>
        </p:nvSpPr>
        <p:spPr bwMode="auto">
          <a:xfrm>
            <a:off x="1331491" y="4509244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175"/>
          <p:cNvSpPr>
            <a:spLocks noChangeShapeType="1"/>
          </p:cNvSpPr>
          <p:nvPr/>
        </p:nvSpPr>
        <p:spPr bwMode="auto">
          <a:xfrm flipV="1">
            <a:off x="1907753" y="4147294"/>
            <a:ext cx="863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76"/>
          <p:cNvSpPr>
            <a:spLocks noChangeShapeType="1"/>
          </p:cNvSpPr>
          <p:nvPr/>
        </p:nvSpPr>
        <p:spPr bwMode="auto">
          <a:xfrm>
            <a:off x="1907753" y="3859956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177"/>
          <p:cNvSpPr>
            <a:spLocks noChangeShapeType="1"/>
          </p:cNvSpPr>
          <p:nvPr/>
        </p:nvSpPr>
        <p:spPr bwMode="auto">
          <a:xfrm flipV="1">
            <a:off x="1907753" y="4148881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178"/>
          <p:cNvSpPr>
            <a:spLocks noChangeShapeType="1"/>
          </p:cNvSpPr>
          <p:nvPr/>
        </p:nvSpPr>
        <p:spPr bwMode="auto">
          <a:xfrm>
            <a:off x="1907753" y="3140819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24" name="Picture 17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8" y="2635994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8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8" y="4004419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181"/>
          <p:cNvSpPr txBox="1">
            <a:spLocks noChangeArrowheads="1"/>
          </p:cNvSpPr>
          <p:nvPr/>
        </p:nvSpPr>
        <p:spPr bwMode="auto">
          <a:xfrm>
            <a:off x="828253" y="328528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9227" name="Text Box 182"/>
          <p:cNvSpPr txBox="1">
            <a:spLocks noChangeArrowheads="1"/>
          </p:cNvSpPr>
          <p:nvPr/>
        </p:nvSpPr>
        <p:spPr bwMode="auto">
          <a:xfrm>
            <a:off x="828253" y="46537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9228" name="Line 184"/>
          <p:cNvSpPr>
            <a:spLocks noChangeShapeType="1"/>
          </p:cNvSpPr>
          <p:nvPr/>
        </p:nvSpPr>
        <p:spPr bwMode="auto">
          <a:xfrm>
            <a:off x="1547391" y="292333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85"/>
          <p:cNvSpPr>
            <a:spLocks noChangeShapeType="1"/>
          </p:cNvSpPr>
          <p:nvPr/>
        </p:nvSpPr>
        <p:spPr bwMode="auto">
          <a:xfrm>
            <a:off x="2123653" y="3642469"/>
            <a:ext cx="360363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86"/>
          <p:cNvSpPr>
            <a:spLocks noChangeShapeType="1"/>
          </p:cNvSpPr>
          <p:nvPr/>
        </p:nvSpPr>
        <p:spPr bwMode="auto">
          <a:xfrm>
            <a:off x="2123653" y="2923331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87"/>
          <p:cNvSpPr>
            <a:spLocks noChangeShapeType="1"/>
          </p:cNvSpPr>
          <p:nvPr/>
        </p:nvSpPr>
        <p:spPr bwMode="auto">
          <a:xfrm>
            <a:off x="1547391" y="472355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88"/>
          <p:cNvSpPr>
            <a:spLocks noChangeShapeType="1"/>
          </p:cNvSpPr>
          <p:nvPr/>
        </p:nvSpPr>
        <p:spPr bwMode="auto">
          <a:xfrm>
            <a:off x="2123653" y="4363194"/>
            <a:ext cx="0" cy="3603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89"/>
          <p:cNvSpPr>
            <a:spLocks noChangeShapeType="1"/>
          </p:cNvSpPr>
          <p:nvPr/>
        </p:nvSpPr>
        <p:spPr bwMode="auto">
          <a:xfrm>
            <a:off x="2123653" y="4363194"/>
            <a:ext cx="360363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789" y="1322953"/>
            <a:ext cx="7869560" cy="649288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聚合链路负载分担原理</a:t>
            </a:r>
          </a:p>
        </p:txBody>
      </p:sp>
      <p:sp>
        <p:nvSpPr>
          <p:cNvPr id="9235" name="Oval 128"/>
          <p:cNvSpPr>
            <a:spLocks noChangeArrowheads="1"/>
          </p:cNvSpPr>
          <p:nvPr/>
        </p:nvSpPr>
        <p:spPr bwMode="auto">
          <a:xfrm rot="45265" flipH="1">
            <a:off x="5435178" y="3212256"/>
            <a:ext cx="357188" cy="149383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Line 129"/>
          <p:cNvSpPr>
            <a:spLocks noChangeShapeType="1"/>
          </p:cNvSpPr>
          <p:nvPr/>
        </p:nvSpPr>
        <p:spPr bwMode="auto">
          <a:xfrm flipH="1" flipV="1">
            <a:off x="3777828" y="4364781"/>
            <a:ext cx="30972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131"/>
          <p:cNvSpPr>
            <a:spLocks noChangeShapeType="1"/>
          </p:cNvSpPr>
          <p:nvPr/>
        </p:nvSpPr>
        <p:spPr bwMode="auto">
          <a:xfrm flipH="1" flipV="1">
            <a:off x="3707978" y="3644056"/>
            <a:ext cx="324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38" name="Group 132"/>
          <p:cNvGrpSpPr>
            <a:grpSpLocks noChangeAspect="1"/>
          </p:cNvGrpSpPr>
          <p:nvPr/>
        </p:nvGrpSpPr>
        <p:grpSpPr bwMode="auto">
          <a:xfrm>
            <a:off x="2484016" y="3297981"/>
            <a:ext cx="1871662" cy="1354138"/>
            <a:chOff x="470" y="447"/>
            <a:chExt cx="576" cy="417"/>
          </a:xfrm>
        </p:grpSpPr>
        <p:sp>
          <p:nvSpPr>
            <p:cNvPr id="9261" name="AutoShape 133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Freeform 134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Freeform 135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Freeform 136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Freeform 137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Freeform 138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Freeform 139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Freeform 140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Freeform 141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Freeform 142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Freeform 143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Freeform 144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9" name="Text Box 158"/>
          <p:cNvSpPr txBox="1">
            <a:spLocks noChangeArrowheads="1"/>
          </p:cNvSpPr>
          <p:nvPr/>
        </p:nvSpPr>
        <p:spPr bwMode="auto">
          <a:xfrm>
            <a:off x="2915816" y="4725144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SWA</a:t>
            </a:r>
          </a:p>
        </p:txBody>
      </p:sp>
      <p:sp>
        <p:nvSpPr>
          <p:cNvPr id="9240" name="Text Box 159"/>
          <p:cNvSpPr txBox="1">
            <a:spLocks noChangeArrowheads="1"/>
          </p:cNvSpPr>
          <p:nvPr/>
        </p:nvSpPr>
        <p:spPr bwMode="auto">
          <a:xfrm>
            <a:off x="6732166" y="4725144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SWB</a:t>
            </a:r>
          </a:p>
        </p:txBody>
      </p:sp>
      <p:sp>
        <p:nvSpPr>
          <p:cNvPr id="9241" name="Line 191"/>
          <p:cNvSpPr>
            <a:spLocks noChangeShapeType="1"/>
          </p:cNvSpPr>
          <p:nvPr/>
        </p:nvSpPr>
        <p:spPr bwMode="auto">
          <a:xfrm>
            <a:off x="4571578" y="3553569"/>
            <a:ext cx="792163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193"/>
          <p:cNvSpPr>
            <a:spLocks noChangeShapeType="1"/>
          </p:cNvSpPr>
          <p:nvPr/>
        </p:nvSpPr>
        <p:spPr bwMode="auto">
          <a:xfrm>
            <a:off x="4571578" y="4272706"/>
            <a:ext cx="7921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43" name="Group 195"/>
          <p:cNvGrpSpPr>
            <a:grpSpLocks noChangeAspect="1"/>
          </p:cNvGrpSpPr>
          <p:nvPr/>
        </p:nvGrpSpPr>
        <p:grpSpPr bwMode="auto">
          <a:xfrm>
            <a:off x="6371803" y="3283694"/>
            <a:ext cx="1871663" cy="1354137"/>
            <a:chOff x="470" y="447"/>
            <a:chExt cx="576" cy="417"/>
          </a:xfrm>
        </p:grpSpPr>
        <p:sp>
          <p:nvSpPr>
            <p:cNvPr id="9249" name="AutoShape 19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Freeform 19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Freeform 19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Freeform 19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Freeform 20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Freeform 20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Freeform 20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Freeform 20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Freeform 20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Freeform 20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Freeform 20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Freeform 20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52401" y="5805264"/>
            <a:ext cx="7272337" cy="719137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聚合后链路基于流进行负载分担</a:t>
            </a:r>
          </a:p>
        </p:txBody>
      </p:sp>
      <p:sp>
        <p:nvSpPr>
          <p:cNvPr id="9245" name="Rectangle 209"/>
          <p:cNvSpPr>
            <a:spLocks noChangeArrowheads="1"/>
          </p:cNvSpPr>
          <p:nvPr/>
        </p:nvSpPr>
        <p:spPr bwMode="auto">
          <a:xfrm>
            <a:off x="1691853" y="4796581"/>
            <a:ext cx="57467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6" name="Rectangle 211"/>
          <p:cNvSpPr>
            <a:spLocks noChangeArrowheads="1"/>
          </p:cNvSpPr>
          <p:nvPr/>
        </p:nvSpPr>
        <p:spPr bwMode="auto">
          <a:xfrm>
            <a:off x="1691853" y="2709019"/>
            <a:ext cx="574675" cy="142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7" name="Rectangle 212"/>
          <p:cNvSpPr>
            <a:spLocks noChangeArrowheads="1"/>
          </p:cNvSpPr>
          <p:nvPr/>
        </p:nvSpPr>
        <p:spPr bwMode="auto">
          <a:xfrm>
            <a:off x="4571578" y="4075856"/>
            <a:ext cx="57467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8" name="Rectangle 213"/>
          <p:cNvSpPr>
            <a:spLocks noChangeArrowheads="1"/>
          </p:cNvSpPr>
          <p:nvPr/>
        </p:nvSpPr>
        <p:spPr bwMode="auto">
          <a:xfrm>
            <a:off x="4571578" y="3356719"/>
            <a:ext cx="574675" cy="142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链路聚合分类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7992367" cy="4392613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静态聚合 </a:t>
            </a:r>
          </a:p>
          <a:p>
            <a:pPr lvl="1" eaLnBrk="1" hangingPunct="1"/>
            <a:r>
              <a:rPr lang="zh-CN" altLang="en-US" sz="2800" dirty="0"/>
              <a:t>双方系统间不使用聚合协议来协商链路信息</a:t>
            </a:r>
          </a:p>
          <a:p>
            <a:pPr eaLnBrk="1" hangingPunct="1"/>
            <a:r>
              <a:rPr lang="zh-CN" altLang="en-US" sz="3400" dirty="0"/>
              <a:t>动态聚合 </a:t>
            </a:r>
          </a:p>
          <a:p>
            <a:pPr lvl="1" eaLnBrk="1" hangingPunct="1"/>
            <a:r>
              <a:rPr lang="zh-CN" altLang="en-US" sz="2800" dirty="0"/>
              <a:t>双方系统间使用聚合协议来协商链路信息</a:t>
            </a:r>
          </a:p>
          <a:p>
            <a:pPr lvl="1" eaLnBrk="1" hangingPunct="1"/>
            <a:r>
              <a:rPr lang="en-US" altLang="zh-CN" sz="2600" dirty="0"/>
              <a:t>LACP</a:t>
            </a:r>
            <a:r>
              <a:rPr lang="zh-CN" altLang="en-US" sz="2600" dirty="0"/>
              <a:t>（</a:t>
            </a:r>
            <a:r>
              <a:rPr lang="en-US" altLang="zh-CN" sz="2600" dirty="0"/>
              <a:t>Link Aggregation Control Protocol</a:t>
            </a:r>
            <a:r>
              <a:rPr lang="zh-CN" altLang="en-US" sz="2600" dirty="0"/>
              <a:t>，链路聚合控制协议）是一种基于</a:t>
            </a:r>
            <a:r>
              <a:rPr lang="en-US" altLang="zh-CN" sz="2600" dirty="0"/>
              <a:t>IEEE802.3ad</a:t>
            </a:r>
            <a:r>
              <a:rPr lang="zh-CN" altLang="en-US" sz="2600" dirty="0"/>
              <a:t>标准的、能够实现链路动态聚合的协议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229600" cy="4464496"/>
          </a:xfrm>
        </p:spPr>
        <p:txBody>
          <a:bodyPr/>
          <a:lstStyle/>
          <a:p>
            <a:pPr eaLnBrk="1" hangingPunct="1"/>
            <a:r>
              <a:rPr lang="zh-CN" altLang="en-US" dirty="0"/>
              <a:t>创建聚合端口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将以太网端口加入聚合组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11831" y="2636193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[Switch] interface bridge-aggregation </a:t>
            </a:r>
            <a:r>
              <a:rPr kumimoji="1" lang="en-US" altLang="zh-CN" sz="2400" i="1"/>
              <a:t>interface-number</a:t>
            </a:r>
            <a:endParaRPr kumimoji="1" lang="en-US" altLang="zh-CN" sz="2400" b="1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11831" y="4365104"/>
            <a:ext cx="7561262" cy="8318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[Switch-Ethernet1/0/1] port link-aggregation group </a:t>
            </a:r>
            <a:r>
              <a:rPr kumimoji="1" lang="en-US" altLang="zh-CN" sz="2400" i="1"/>
              <a:t>number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静态聚合配置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70"/>
          <p:cNvSpPr>
            <a:spLocks noChangeShapeType="1"/>
          </p:cNvSpPr>
          <p:nvPr/>
        </p:nvSpPr>
        <p:spPr bwMode="auto">
          <a:xfrm flipH="1" flipV="1">
            <a:off x="2857500" y="2563837"/>
            <a:ext cx="143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Line 72"/>
          <p:cNvSpPr>
            <a:spLocks noChangeShapeType="1"/>
          </p:cNvSpPr>
          <p:nvPr/>
        </p:nvSpPr>
        <p:spPr bwMode="auto">
          <a:xfrm flipH="1" flipV="1">
            <a:off x="2843213" y="5516587"/>
            <a:ext cx="144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6"/>
          <p:cNvSpPr>
            <a:spLocks noChangeShapeType="1"/>
          </p:cNvSpPr>
          <p:nvPr/>
        </p:nvSpPr>
        <p:spPr bwMode="auto">
          <a:xfrm flipV="1">
            <a:off x="1476375" y="2781324"/>
            <a:ext cx="1588" cy="254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链路聚合配置举例</a:t>
            </a:r>
          </a:p>
        </p:txBody>
      </p:sp>
      <p:sp>
        <p:nvSpPr>
          <p:cNvPr id="14342" name="Oval 17"/>
          <p:cNvSpPr>
            <a:spLocks noChangeArrowheads="1"/>
          </p:cNvSpPr>
          <p:nvPr/>
        </p:nvSpPr>
        <p:spPr bwMode="auto">
          <a:xfrm rot="5327380" flipH="1">
            <a:off x="1720851" y="3471886"/>
            <a:ext cx="284162" cy="120491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Line 18"/>
          <p:cNvSpPr>
            <a:spLocks noChangeShapeType="1"/>
          </p:cNvSpPr>
          <p:nvPr/>
        </p:nvSpPr>
        <p:spPr bwMode="auto">
          <a:xfrm flipV="1">
            <a:off x="1836738" y="2781324"/>
            <a:ext cx="1587" cy="261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9"/>
          <p:cNvSpPr>
            <a:spLocks noChangeShapeType="1"/>
          </p:cNvSpPr>
          <p:nvPr/>
        </p:nvSpPr>
        <p:spPr bwMode="auto">
          <a:xfrm flipV="1">
            <a:off x="2197100" y="2760687"/>
            <a:ext cx="1588" cy="261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5" name="Group 20"/>
          <p:cNvGrpSpPr>
            <a:grpSpLocks noChangeAspect="1"/>
          </p:cNvGrpSpPr>
          <p:nvPr/>
        </p:nvGrpSpPr>
        <p:grpSpPr bwMode="auto">
          <a:xfrm>
            <a:off x="1044575" y="2060599"/>
            <a:ext cx="1582738" cy="1144588"/>
            <a:chOff x="470" y="447"/>
            <a:chExt cx="576" cy="417"/>
          </a:xfrm>
        </p:grpSpPr>
        <p:sp>
          <p:nvSpPr>
            <p:cNvPr id="14371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22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23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24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25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26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27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28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29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30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31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32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6" name="Group 47"/>
          <p:cNvGrpSpPr>
            <a:grpSpLocks noChangeAspect="1"/>
          </p:cNvGrpSpPr>
          <p:nvPr/>
        </p:nvGrpSpPr>
        <p:grpSpPr bwMode="auto">
          <a:xfrm>
            <a:off x="1044575" y="4868887"/>
            <a:ext cx="1582738" cy="1144587"/>
            <a:chOff x="470" y="447"/>
            <a:chExt cx="576" cy="417"/>
          </a:xfrm>
        </p:grpSpPr>
        <p:sp>
          <p:nvSpPr>
            <p:cNvPr id="14359" name="AutoShape 4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4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5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5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5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5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5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5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5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5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5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7" name="Text Box 60"/>
          <p:cNvSpPr txBox="1">
            <a:spLocks noChangeArrowheads="1"/>
          </p:cNvSpPr>
          <p:nvPr/>
        </p:nvSpPr>
        <p:spPr bwMode="auto">
          <a:xfrm>
            <a:off x="828675" y="2924199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E1/0/1</a:t>
            </a:r>
          </a:p>
        </p:txBody>
      </p:sp>
      <p:sp>
        <p:nvSpPr>
          <p:cNvPr id="14348" name="Text Box 61"/>
          <p:cNvSpPr txBox="1">
            <a:spLocks noChangeArrowheads="1"/>
          </p:cNvSpPr>
          <p:nvPr/>
        </p:nvSpPr>
        <p:spPr bwMode="auto">
          <a:xfrm>
            <a:off x="2160588" y="2924199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E1/0/3</a:t>
            </a:r>
          </a:p>
        </p:txBody>
      </p:sp>
      <p:sp>
        <p:nvSpPr>
          <p:cNvPr id="14349" name="Text Box 62"/>
          <p:cNvSpPr txBox="1">
            <a:spLocks noChangeArrowheads="1"/>
          </p:cNvSpPr>
          <p:nvPr/>
        </p:nvSpPr>
        <p:spPr bwMode="auto">
          <a:xfrm>
            <a:off x="2160588" y="4779987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E1/0/3</a:t>
            </a:r>
          </a:p>
        </p:txBody>
      </p:sp>
      <p:sp>
        <p:nvSpPr>
          <p:cNvPr id="14350" name="Text Box 63"/>
          <p:cNvSpPr txBox="1">
            <a:spLocks noChangeArrowheads="1"/>
          </p:cNvSpPr>
          <p:nvPr/>
        </p:nvSpPr>
        <p:spPr bwMode="auto">
          <a:xfrm>
            <a:off x="828675" y="4779987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E1/0/1</a:t>
            </a:r>
          </a:p>
        </p:txBody>
      </p:sp>
      <p:sp>
        <p:nvSpPr>
          <p:cNvPr id="14351" name="Text Box 64"/>
          <p:cNvSpPr txBox="1">
            <a:spLocks noChangeArrowheads="1"/>
          </p:cNvSpPr>
          <p:nvPr/>
        </p:nvSpPr>
        <p:spPr bwMode="auto">
          <a:xfrm>
            <a:off x="1476375" y="3213124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E1/0/2</a:t>
            </a:r>
          </a:p>
        </p:txBody>
      </p:sp>
      <p:sp>
        <p:nvSpPr>
          <p:cNvPr id="14352" name="Text Box 65"/>
          <p:cNvSpPr txBox="1">
            <a:spLocks noChangeArrowheads="1"/>
          </p:cNvSpPr>
          <p:nvPr/>
        </p:nvSpPr>
        <p:spPr bwMode="auto">
          <a:xfrm>
            <a:off x="1476375" y="4635524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ea typeface="华文细黑" pitchFamily="2" charset="-122"/>
              </a:rPr>
              <a:t>E1/0/2</a:t>
            </a:r>
          </a:p>
        </p:txBody>
      </p:sp>
      <p:sp>
        <p:nvSpPr>
          <p:cNvPr id="14353" name="Rectangle 66"/>
          <p:cNvSpPr>
            <a:spLocks noChangeArrowheads="1"/>
          </p:cNvSpPr>
          <p:nvPr/>
        </p:nvSpPr>
        <p:spPr bwMode="auto">
          <a:xfrm>
            <a:off x="3419475" y="2132037"/>
            <a:ext cx="5400675" cy="1223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Text Box 67"/>
          <p:cNvSpPr txBox="1">
            <a:spLocks noChangeArrowheads="1"/>
          </p:cNvSpPr>
          <p:nvPr/>
        </p:nvSpPr>
        <p:spPr bwMode="auto">
          <a:xfrm>
            <a:off x="3392488" y="2132037"/>
            <a:ext cx="55006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[SWA] interface bridge-aggregation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[SWA-Ethernet1/0/1] port link-aggregation group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[SWA-Ethernet1/0/2] port link-aggregation group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[SWA-Ethernet1/0/3] port link-aggregation group 1</a:t>
            </a:r>
          </a:p>
        </p:txBody>
      </p:sp>
      <p:sp>
        <p:nvSpPr>
          <p:cNvPr id="14355" name="Rectangle 68"/>
          <p:cNvSpPr>
            <a:spLocks noChangeArrowheads="1"/>
          </p:cNvSpPr>
          <p:nvPr/>
        </p:nvSpPr>
        <p:spPr bwMode="auto">
          <a:xfrm>
            <a:off x="3419475" y="5086374"/>
            <a:ext cx="5400675" cy="11509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Text Box 71"/>
          <p:cNvSpPr txBox="1">
            <a:spLocks noChangeArrowheads="1"/>
          </p:cNvSpPr>
          <p:nvPr/>
        </p:nvSpPr>
        <p:spPr bwMode="auto">
          <a:xfrm>
            <a:off x="3360738" y="5084787"/>
            <a:ext cx="55324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[SWB] interface bridge-aggregation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[SWB-Ethernet1/0/1] port link-aggregation group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[SWB-Ethernet1/0/2] port link-aggregation group 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[SWB-Ethernet1/0/3] port link-aggregation group 1</a:t>
            </a:r>
          </a:p>
        </p:txBody>
      </p:sp>
      <p:sp>
        <p:nvSpPr>
          <p:cNvPr id="14357" name="Text Box 73"/>
          <p:cNvSpPr txBox="1">
            <a:spLocks noChangeArrowheads="1"/>
          </p:cNvSpPr>
          <p:nvPr/>
        </p:nvSpPr>
        <p:spPr bwMode="auto">
          <a:xfrm>
            <a:off x="107950" y="2420962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SWA</a:t>
            </a:r>
          </a:p>
        </p:txBody>
      </p:sp>
      <p:sp>
        <p:nvSpPr>
          <p:cNvPr id="14358" name="Text Box 74"/>
          <p:cNvSpPr txBox="1">
            <a:spLocks noChangeArrowheads="1"/>
          </p:cNvSpPr>
          <p:nvPr/>
        </p:nvSpPr>
        <p:spPr bwMode="auto">
          <a:xfrm>
            <a:off x="107950" y="5229249"/>
            <a:ext cx="1008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SWB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链路聚合显示及维护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19931" y="1973263"/>
            <a:ext cx="7632700" cy="309721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984206" y="3773488"/>
            <a:ext cx="7207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015331" y="3773488"/>
            <a:ext cx="576263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91369" y="3773488"/>
            <a:ext cx="1008062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4320381" y="3773488"/>
            <a:ext cx="792163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719931" y="2000250"/>
            <a:ext cx="770413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&lt;Switch&gt;display link-aggregation summary 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Aggregation Interface Type: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BAGG -- Bridge-Aggregation, RAGG -- Route-Aggregation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Aggregation Mode: S -- Static, D -- Dynamic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Loadsharing Type: Shar -- Loadsharing, NonS -- Non-Loadsharing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Actor System ID: 0x8000, 000f-e267-6c6a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AGG         AGG    Partner ID     Select     Unselect      Share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Interface   Mode                  Ports      Ports         Type</a:t>
            </a:r>
          </a:p>
          <a:p>
            <a:pPr eaLnBrk="1" hangingPunct="1"/>
            <a:endParaRPr kumimoji="1" lang="en-US" altLang="zh-CN" sz="1400" b="1">
              <a:latin typeface="Courier" pitchFamily="49" charset="0"/>
            </a:endParaRP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----------------------------------------------------------------------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</a:rPr>
              <a:t>BAGG1       S         none        3          0 </a:t>
            </a:r>
            <a:r>
              <a:rPr kumimoji="1" lang="zh-CN" altLang="en-US" sz="1400" b="1">
                <a:latin typeface="Courier" pitchFamily="49" charset="0"/>
              </a:rPr>
              <a:t>　　　　　  　</a:t>
            </a:r>
            <a:r>
              <a:rPr kumimoji="1" lang="en-US" altLang="zh-CN" sz="1400" b="1">
                <a:latin typeface="Courier" pitchFamily="49" charset="0"/>
              </a:rPr>
              <a:t>Shar</a:t>
            </a:r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H="1" flipV="1">
            <a:off x="1224756" y="4818063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74125" y="5999132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ea typeface="黑体" pitchFamily="2" charset="-122"/>
              </a:rPr>
              <a:t>聚合端口</a:t>
            </a:r>
            <a:r>
              <a:rPr lang="en-US" altLang="zh-CN" sz="1600" b="1" dirty="0">
                <a:ea typeface="黑体" pitchFamily="2" charset="-122"/>
              </a:rPr>
              <a:t>ID</a:t>
            </a:r>
            <a:r>
              <a:rPr lang="zh-CN" altLang="en-US" sz="1600" b="1" dirty="0">
                <a:ea typeface="黑体" pitchFamily="2" charset="-122"/>
              </a:rPr>
              <a:t>为</a:t>
            </a:r>
            <a:r>
              <a:rPr lang="en-US" altLang="zh-CN" sz="1600" b="1" dirty="0">
                <a:ea typeface="黑体" pitchFamily="2" charset="-122"/>
              </a:rPr>
              <a:t>1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033044" y="5970588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>
                <a:ea typeface="黑体" pitchFamily="2" charset="-122"/>
              </a:rPr>
              <a:t>聚合组中包含有</a:t>
            </a:r>
            <a:r>
              <a:rPr lang="en-US" altLang="zh-CN" sz="1600" b="1">
                <a:ea typeface="黑体" pitchFamily="2" charset="-122"/>
              </a:rPr>
              <a:t>3</a:t>
            </a:r>
            <a:r>
              <a:rPr lang="zh-CN" altLang="en-US" sz="1600" b="1">
                <a:ea typeface="黑体" pitchFamily="2" charset="-122"/>
              </a:rPr>
              <a:t>个端口</a:t>
            </a:r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 flipH="1" flipV="1">
            <a:off x="2807494" y="514191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 flipV="1">
            <a:off x="2375694" y="4781550"/>
            <a:ext cx="4318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2159794" y="5970588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>
                <a:ea typeface="黑体" pitchFamily="2" charset="-122"/>
              </a:rPr>
              <a:t>聚合方式为静态聚合</a:t>
            </a:r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 flipH="1" flipV="1">
            <a:off x="7344569" y="4818063"/>
            <a:ext cx="0" cy="1116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6696869" y="5970588"/>
            <a:ext cx="151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>
                <a:ea typeface="黑体" pitchFamily="2" charset="-122"/>
              </a:rPr>
              <a:t>组中端口是负载分担类型</a:t>
            </a:r>
            <a:endParaRPr lang="zh-CN" alt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 flipH="1" flipV="1">
            <a:off x="4752181" y="4818063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57751" y="1844824"/>
            <a:ext cx="7385050" cy="409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200" b="1" dirty="0">
                <a:ea typeface="华文细黑" pitchFamily="2" charset="-122"/>
              </a:rPr>
              <a:t>STP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产生的原因是为了消除路径回环的影响；</a:t>
            </a:r>
            <a:r>
              <a:rPr lang="en-US" altLang="zh-CN" sz="2200" b="1" dirty="0">
                <a:ea typeface="华文细黑" pitchFamily="2" charset="-122"/>
              </a:rPr>
              <a:t>STP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通过选举根桥和阻塞冗余端口来消除环路；</a:t>
            </a:r>
            <a:r>
              <a:rPr lang="en-US" altLang="zh-CN" sz="2200" b="1" dirty="0">
                <a:ea typeface="华文细黑" pitchFamily="2" charset="-122"/>
              </a:rPr>
              <a:t>RSTP</a:t>
            </a:r>
            <a:r>
              <a:rPr lang="zh-CN" altLang="en-US" sz="2200" b="1" dirty="0">
                <a:ea typeface="华文细黑" pitchFamily="2" charset="-122"/>
              </a:rPr>
              <a:t>、</a:t>
            </a:r>
            <a:r>
              <a:rPr lang="en-US" altLang="zh-CN" sz="2200" b="1" dirty="0">
                <a:ea typeface="华文细黑" pitchFamily="2" charset="-122"/>
              </a:rPr>
              <a:t>PVST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2200" b="1" dirty="0">
                <a:ea typeface="华文细黑" pitchFamily="2" charset="-122"/>
              </a:rPr>
              <a:t>MSTP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工作原理；生成树协议配置。</a:t>
            </a:r>
            <a:endParaRPr lang="en-US" altLang="zh-CN" sz="2200" b="1" dirty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200" b="1" dirty="0">
                <a:ea typeface="华文细黑" pitchFamily="2" charset="-122"/>
              </a:rPr>
              <a:t>802.1X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是基于端口的网络接入控制协议，对接入用户进行验证；交换机端口隔离技术能够在</a:t>
            </a:r>
            <a:r>
              <a:rPr lang="en-US" altLang="zh-CN" sz="2200" b="1" dirty="0">
                <a:ea typeface="华文细黑" pitchFamily="2" charset="-122"/>
              </a:rPr>
              <a:t>VLAN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内隔离端口。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200" b="1" dirty="0">
                <a:ea typeface="华文细黑" pitchFamily="2" charset="-122"/>
              </a:rPr>
              <a:t>链路聚合可以实现链路备份、增加链路带宽及其数据的负载；链路聚合按照聚合方式不同分为静态聚合和动态聚合。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543300" y="119675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本章总结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2832601" y="1700213"/>
            <a:ext cx="5715000" cy="3276600"/>
            <a:chOff x="1632" y="1056"/>
            <a:chExt cx="3600" cy="2064"/>
          </a:xfrm>
        </p:grpSpPr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781551" y="3224213"/>
            <a:ext cx="5562600" cy="2971800"/>
            <a:chOff x="432" y="2064"/>
            <a:chExt cx="3504" cy="1872"/>
          </a:xfrm>
        </p:grpSpPr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0D7EA75-FAFE-4655-924A-FB71795A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655" y="1916832"/>
            <a:ext cx="7561262" cy="131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生成树协议</a:t>
            </a:r>
            <a:r>
              <a:rPr lang="en-US" altLang="zh-CN" sz="2400" b="1" dirty="0">
                <a:ea typeface="华文细黑" pitchFamily="2" charset="-122"/>
              </a:rPr>
              <a:t>STP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交换机链路聚合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5E9E08A-5499-4475-A1F9-3425915A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16" y="1182329"/>
            <a:ext cx="321020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局域网高级配置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84917CDF-C65E-4C44-B823-C83A5E3895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0" y="0"/>
            <a:chExt cx="4368" cy="2544"/>
          </a:xfrm>
        </p:grpSpPr>
        <p:sp>
          <p:nvSpPr>
            <p:cNvPr id="6149" name="AutoShape 5">
              <a:extLst>
                <a:ext uri="{FF2B5EF4-FFF2-40B4-BE49-F238E27FC236}">
                  <a16:creationId xmlns:a16="http://schemas.microsoft.com/office/drawing/2014/main" id="{B7EB3A97-FEAF-4EFC-9E7D-BE7C3B0B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13DED921-5E36-4A29-993F-CB57B637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C124D6DF-5820-450D-AF09-8E78279F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71600" y="1906374"/>
            <a:ext cx="576262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生成树背景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STP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RSTP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MSTP</a:t>
            </a: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生成树协议的配置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9552" y="1196752"/>
            <a:ext cx="30963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、生成树协议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444403" y="21333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56840" y="968921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路径回环的影响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2123728" y="5157539"/>
            <a:ext cx="435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2733328" y="42923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123728" y="2996952"/>
            <a:ext cx="435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4317653" y="42923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5828953" y="42923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2733328" y="29969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4317653" y="29969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5828953" y="2996952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3092103" y="5157539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2804765" y="3141414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4389090" y="3141414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900390" y="3141414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2517428" y="2420689"/>
            <a:ext cx="0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 flipV="1">
            <a:off x="2660303" y="4436814"/>
            <a:ext cx="0" cy="576263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4244628" y="4436814"/>
            <a:ext cx="0" cy="576263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 flipV="1">
            <a:off x="5757515" y="4436814"/>
            <a:ext cx="0" cy="576263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0" name="Line 22"/>
          <p:cNvSpPr>
            <a:spLocks noChangeShapeType="1"/>
          </p:cNvSpPr>
          <p:nvPr/>
        </p:nvSpPr>
        <p:spPr bwMode="auto">
          <a:xfrm>
            <a:off x="2804765" y="4436814"/>
            <a:ext cx="0" cy="576263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1" name="Line 23"/>
          <p:cNvSpPr>
            <a:spLocks noChangeShapeType="1"/>
          </p:cNvSpPr>
          <p:nvPr/>
        </p:nvSpPr>
        <p:spPr bwMode="auto">
          <a:xfrm flipV="1">
            <a:off x="4389090" y="4436814"/>
            <a:ext cx="0" cy="576263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 flipV="1">
            <a:off x="5900390" y="4436814"/>
            <a:ext cx="0" cy="576263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5692428" y="2658814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5714653" y="5186114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物理</a:t>
            </a: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186397" name="Text Box 29"/>
          <p:cNvSpPr txBox="1">
            <a:spLocks noChangeArrowheads="1"/>
          </p:cNvSpPr>
          <p:nvPr/>
        </p:nvSpPr>
        <p:spPr bwMode="auto">
          <a:xfrm>
            <a:off x="2444403" y="2492127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86398" name="Text Box 30"/>
          <p:cNvSpPr txBox="1">
            <a:spLocks noChangeArrowheads="1"/>
          </p:cNvSpPr>
          <p:nvPr/>
        </p:nvSpPr>
        <p:spPr bwMode="auto">
          <a:xfrm>
            <a:off x="2723803" y="321285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86399" name="Text Box 31"/>
          <p:cNvSpPr txBox="1">
            <a:spLocks noChangeArrowheads="1"/>
          </p:cNvSpPr>
          <p:nvPr/>
        </p:nvSpPr>
        <p:spPr bwMode="auto">
          <a:xfrm>
            <a:off x="4308128" y="321285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86400" name="Text Box 32"/>
          <p:cNvSpPr txBox="1">
            <a:spLocks noChangeArrowheads="1"/>
          </p:cNvSpPr>
          <p:nvPr/>
        </p:nvSpPr>
        <p:spPr bwMode="auto">
          <a:xfrm>
            <a:off x="5821015" y="321285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86401" name="Text Box 33"/>
          <p:cNvSpPr txBox="1">
            <a:spLocks noChangeArrowheads="1"/>
          </p:cNvSpPr>
          <p:nvPr/>
        </p:nvSpPr>
        <p:spPr bwMode="auto">
          <a:xfrm>
            <a:off x="2733328" y="4532064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6402" name="Text Box 34"/>
          <p:cNvSpPr txBox="1">
            <a:spLocks noChangeArrowheads="1"/>
          </p:cNvSpPr>
          <p:nvPr/>
        </p:nvSpPr>
        <p:spPr bwMode="auto">
          <a:xfrm>
            <a:off x="4317653" y="4532064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6403" name="Text Box 35"/>
          <p:cNvSpPr txBox="1">
            <a:spLocks noChangeArrowheads="1"/>
          </p:cNvSpPr>
          <p:nvPr/>
        </p:nvSpPr>
        <p:spPr bwMode="auto">
          <a:xfrm>
            <a:off x="5828953" y="4532064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86404" name="Text Box 36"/>
          <p:cNvSpPr txBox="1">
            <a:spLocks noChangeArrowheads="1"/>
          </p:cNvSpPr>
          <p:nvPr/>
        </p:nvSpPr>
        <p:spPr bwMode="auto">
          <a:xfrm>
            <a:off x="4020790" y="4532064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86405" name="Text Box 37"/>
          <p:cNvSpPr txBox="1">
            <a:spLocks noChangeArrowheads="1"/>
          </p:cNvSpPr>
          <p:nvPr/>
        </p:nvSpPr>
        <p:spPr bwMode="auto">
          <a:xfrm>
            <a:off x="5541615" y="4532064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86406" name="Text Box 38"/>
          <p:cNvSpPr txBox="1">
            <a:spLocks noChangeArrowheads="1"/>
          </p:cNvSpPr>
          <p:nvPr/>
        </p:nvSpPr>
        <p:spPr bwMode="auto">
          <a:xfrm>
            <a:off x="2436465" y="4532064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ea typeface="宋体" pitchFamily="2" charset="-122"/>
              </a:rPr>
              <a:t>3</a:t>
            </a:r>
          </a:p>
        </p:txBody>
      </p:sp>
      <p:grpSp>
        <p:nvGrpSpPr>
          <p:cNvPr id="15395" name="Group 57"/>
          <p:cNvGrpSpPr>
            <a:grpSpLocks noChangeAspect="1"/>
          </p:cNvGrpSpPr>
          <p:nvPr/>
        </p:nvGrpSpPr>
        <p:grpSpPr bwMode="auto">
          <a:xfrm>
            <a:off x="2228503" y="3673227"/>
            <a:ext cx="914400" cy="661987"/>
            <a:chOff x="470" y="447"/>
            <a:chExt cx="576" cy="417"/>
          </a:xfrm>
        </p:grpSpPr>
        <p:sp>
          <p:nvSpPr>
            <p:cNvPr id="15429" name="AutoShape 58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Freeform 59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Freeform 60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Freeform 61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Freeform 62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Freeform 63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Freeform 64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Freeform 65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Freeform 66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Freeform 67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Freeform 68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Freeform 69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96" name="Group 70"/>
          <p:cNvGrpSpPr>
            <a:grpSpLocks noChangeAspect="1"/>
          </p:cNvGrpSpPr>
          <p:nvPr/>
        </p:nvGrpSpPr>
        <p:grpSpPr bwMode="auto">
          <a:xfrm>
            <a:off x="3812828" y="3673227"/>
            <a:ext cx="914400" cy="661987"/>
            <a:chOff x="470" y="447"/>
            <a:chExt cx="576" cy="417"/>
          </a:xfrm>
        </p:grpSpPr>
        <p:sp>
          <p:nvSpPr>
            <p:cNvPr id="15417" name="AutoShape 71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Freeform 72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Freeform 73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Freeform 74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Freeform 75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Freeform 76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Freeform 77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Freeform 78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Freeform 79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Freeform 80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Freeform 81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Freeform 82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97" name="Group 83"/>
          <p:cNvGrpSpPr>
            <a:grpSpLocks noChangeAspect="1"/>
          </p:cNvGrpSpPr>
          <p:nvPr/>
        </p:nvGrpSpPr>
        <p:grpSpPr bwMode="auto">
          <a:xfrm>
            <a:off x="5325715" y="3673227"/>
            <a:ext cx="914400" cy="661987"/>
            <a:chOff x="470" y="447"/>
            <a:chExt cx="576" cy="417"/>
          </a:xfrm>
        </p:grpSpPr>
        <p:sp>
          <p:nvSpPr>
            <p:cNvPr id="15405" name="AutoShape 84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85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86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87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88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89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Freeform 90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Freeform 91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Freeform 92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Freeform 93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Freeform 94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Freeform 95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398" name="Picture 9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03" y="5762377"/>
            <a:ext cx="8636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9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03" y="1514227"/>
            <a:ext cx="8636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0" name="Text Box 99"/>
          <p:cNvSpPr txBox="1">
            <a:spLocks noChangeArrowheads="1"/>
          </p:cNvSpPr>
          <p:nvPr/>
        </p:nvSpPr>
        <p:spPr bwMode="auto">
          <a:xfrm>
            <a:off x="2804765" y="1730127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PCA</a:t>
            </a:r>
          </a:p>
        </p:txBody>
      </p:sp>
      <p:sp>
        <p:nvSpPr>
          <p:cNvPr id="15401" name="Text Box 100"/>
          <p:cNvSpPr txBox="1">
            <a:spLocks noChangeArrowheads="1"/>
          </p:cNvSpPr>
          <p:nvPr/>
        </p:nvSpPr>
        <p:spPr bwMode="auto">
          <a:xfrm>
            <a:off x="3525490" y="5978277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PCB</a:t>
            </a:r>
          </a:p>
        </p:txBody>
      </p:sp>
      <p:sp>
        <p:nvSpPr>
          <p:cNvPr id="15402" name="Text Box 101"/>
          <p:cNvSpPr txBox="1">
            <a:spLocks noChangeArrowheads="1"/>
          </p:cNvSpPr>
          <p:nvPr/>
        </p:nvSpPr>
        <p:spPr bwMode="auto">
          <a:xfrm>
            <a:off x="2660303" y="4178052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15403" name="Text Box 102"/>
          <p:cNvSpPr txBox="1">
            <a:spLocks noChangeArrowheads="1"/>
          </p:cNvSpPr>
          <p:nvPr/>
        </p:nvSpPr>
        <p:spPr bwMode="auto">
          <a:xfrm>
            <a:off x="4244628" y="4201864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15404" name="Text Box 103"/>
          <p:cNvSpPr txBox="1">
            <a:spLocks noChangeArrowheads="1"/>
          </p:cNvSpPr>
          <p:nvPr/>
        </p:nvSpPr>
        <p:spPr bwMode="auto">
          <a:xfrm>
            <a:off x="5757515" y="4178052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6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6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3" grpId="0" animBg="1"/>
      <p:bldP spid="186384" grpId="0" animBg="1"/>
      <p:bldP spid="186385" grpId="0" animBg="1"/>
      <p:bldP spid="186386" grpId="0" animBg="1"/>
      <p:bldP spid="186387" grpId="0" animBg="1"/>
      <p:bldP spid="186388" grpId="0" animBg="1"/>
      <p:bldP spid="186389" grpId="0" animBg="1"/>
      <p:bldP spid="186390" grpId="0" animBg="1"/>
      <p:bldP spid="186391" grpId="0" animBg="1"/>
      <p:bldP spid="186392" grpId="0" animBg="1"/>
      <p:bldP spid="186397" grpId="0"/>
      <p:bldP spid="186398" grpId="0"/>
      <p:bldP spid="186399" grpId="0"/>
      <p:bldP spid="186400" grpId="0"/>
      <p:bldP spid="186401" grpId="0"/>
      <p:bldP spid="186402" grpId="0"/>
      <p:bldP spid="186403" grpId="0"/>
      <p:bldP spid="186404" grpId="0"/>
      <p:bldP spid="186405" grpId="0"/>
      <p:bldP spid="1864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71587" y="1006872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STP</a:t>
            </a:r>
            <a:r>
              <a:rPr lang="zh-CN" altLang="en-US">
                <a:solidFill>
                  <a:srgbClr val="C00000"/>
                </a:solidFill>
              </a:rPr>
              <a:t>的作用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9850" y="5043884"/>
            <a:ext cx="7777162" cy="169862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2400"/>
              <a:t>通过阻断冗余链路来消除桥接网络中可能存在的路径回环</a:t>
            </a:r>
          </a:p>
          <a:p>
            <a:pPr eaLnBrk="1" hangingPunct="1"/>
            <a:r>
              <a:rPr lang="zh-CN" altLang="en-US" sz="2400"/>
              <a:t>当前路径发生故障时，激活冗余备份链路，恢复网络连通性</a:t>
            </a:r>
          </a:p>
        </p:txBody>
      </p:sp>
      <p:sp>
        <p:nvSpPr>
          <p:cNvPr id="17412" name="Line 10"/>
          <p:cNvSpPr>
            <a:spLocks noChangeShapeType="1"/>
          </p:cNvSpPr>
          <p:nvPr/>
        </p:nvSpPr>
        <p:spPr bwMode="auto">
          <a:xfrm flipH="1">
            <a:off x="1620937" y="2710259"/>
            <a:ext cx="5032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Line 11"/>
          <p:cNvSpPr>
            <a:spLocks noChangeShapeType="1"/>
          </p:cNvSpPr>
          <p:nvPr/>
        </p:nvSpPr>
        <p:spPr bwMode="auto">
          <a:xfrm flipH="1" flipV="1">
            <a:off x="2771875" y="2565797"/>
            <a:ext cx="936625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Line 12"/>
          <p:cNvSpPr>
            <a:spLocks noChangeShapeType="1"/>
          </p:cNvSpPr>
          <p:nvPr/>
        </p:nvSpPr>
        <p:spPr bwMode="auto">
          <a:xfrm>
            <a:off x="1620937" y="3573859"/>
            <a:ext cx="7921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>
            <a:off x="2844900" y="4221559"/>
            <a:ext cx="10795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14"/>
          <p:cNvSpPr>
            <a:spLocks noChangeShapeType="1"/>
          </p:cNvSpPr>
          <p:nvPr/>
        </p:nvSpPr>
        <p:spPr bwMode="auto">
          <a:xfrm>
            <a:off x="4429225" y="2997597"/>
            <a:ext cx="71913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15"/>
          <p:cNvSpPr>
            <a:spLocks noChangeShapeType="1"/>
          </p:cNvSpPr>
          <p:nvPr/>
        </p:nvSpPr>
        <p:spPr bwMode="auto">
          <a:xfrm>
            <a:off x="5653187" y="3645297"/>
            <a:ext cx="2873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6"/>
          <p:cNvSpPr>
            <a:spLocks noChangeShapeType="1"/>
          </p:cNvSpPr>
          <p:nvPr/>
        </p:nvSpPr>
        <p:spPr bwMode="auto">
          <a:xfrm flipV="1">
            <a:off x="4429225" y="1989534"/>
            <a:ext cx="71913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17"/>
          <p:cNvSpPr>
            <a:spLocks noChangeShapeType="1"/>
          </p:cNvSpPr>
          <p:nvPr/>
        </p:nvSpPr>
        <p:spPr bwMode="auto">
          <a:xfrm>
            <a:off x="6013550" y="2060972"/>
            <a:ext cx="7921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>
            <a:off x="7237512" y="2637234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9"/>
          <p:cNvSpPr>
            <a:spLocks noChangeShapeType="1"/>
          </p:cNvSpPr>
          <p:nvPr/>
        </p:nvSpPr>
        <p:spPr bwMode="auto">
          <a:xfrm flipV="1">
            <a:off x="3276700" y="3502422"/>
            <a:ext cx="1944687" cy="6477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 flipV="1">
            <a:off x="4861025" y="4581922"/>
            <a:ext cx="863600" cy="14287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21"/>
          <p:cNvSpPr>
            <a:spLocks noChangeShapeType="1"/>
          </p:cNvSpPr>
          <p:nvPr/>
        </p:nvSpPr>
        <p:spPr bwMode="auto">
          <a:xfrm flipV="1">
            <a:off x="6661250" y="3861197"/>
            <a:ext cx="503237" cy="5048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Text Box 22"/>
          <p:cNvSpPr txBox="1">
            <a:spLocks noChangeArrowheads="1"/>
          </p:cNvSpPr>
          <p:nvPr/>
        </p:nvSpPr>
        <p:spPr bwMode="auto">
          <a:xfrm>
            <a:off x="3564037" y="2133997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800" b="0">
                <a:solidFill>
                  <a:srgbClr val="FF0000"/>
                </a:solidFill>
                <a:ea typeface="宋体" pitchFamily="2" charset="-122"/>
              </a:rPr>
              <a:t>ROOT</a:t>
            </a:r>
          </a:p>
        </p:txBody>
      </p:sp>
      <p:pic>
        <p:nvPicPr>
          <p:cNvPr id="17425" name="Picture 50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0" y="3069034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Text Box 51"/>
          <p:cNvSpPr txBox="1">
            <a:spLocks noChangeArrowheads="1"/>
          </p:cNvSpPr>
          <p:nvPr/>
        </p:nvSpPr>
        <p:spPr bwMode="auto">
          <a:xfrm>
            <a:off x="1103412" y="3237309"/>
            <a:ext cx="985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A</a:t>
            </a:r>
          </a:p>
        </p:txBody>
      </p:sp>
      <p:pic>
        <p:nvPicPr>
          <p:cNvPr id="17427" name="Picture 52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0" y="3142059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 Box 53"/>
          <p:cNvSpPr txBox="1">
            <a:spLocks noChangeArrowheads="1"/>
          </p:cNvSpPr>
          <p:nvPr/>
        </p:nvSpPr>
        <p:spPr bwMode="auto">
          <a:xfrm>
            <a:off x="4913412" y="3310334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C</a:t>
            </a:r>
          </a:p>
        </p:txBody>
      </p:sp>
      <p:pic>
        <p:nvPicPr>
          <p:cNvPr id="17429" name="Picture 54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62" y="4277122"/>
            <a:ext cx="11525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0" name="Text Box 55"/>
          <p:cNvSpPr txBox="1">
            <a:spLocks noChangeArrowheads="1"/>
          </p:cNvSpPr>
          <p:nvPr/>
        </p:nvSpPr>
        <p:spPr bwMode="auto">
          <a:xfrm>
            <a:off x="3984725" y="4445397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E</a:t>
            </a:r>
          </a:p>
        </p:txBody>
      </p:sp>
      <p:pic>
        <p:nvPicPr>
          <p:cNvPr id="17431" name="Picture 56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62" y="1702197"/>
            <a:ext cx="11525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2" name="Text Box 57"/>
          <p:cNvSpPr txBox="1">
            <a:spLocks noChangeArrowheads="1"/>
          </p:cNvSpPr>
          <p:nvPr/>
        </p:nvSpPr>
        <p:spPr bwMode="auto">
          <a:xfrm>
            <a:off x="5064225" y="1870472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B</a:t>
            </a:r>
          </a:p>
        </p:txBody>
      </p:sp>
      <p:pic>
        <p:nvPicPr>
          <p:cNvPr id="17433" name="Picture 58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3284934"/>
            <a:ext cx="11525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4" name="Text Box 59"/>
          <p:cNvSpPr txBox="1">
            <a:spLocks noChangeArrowheads="1"/>
          </p:cNvSpPr>
          <p:nvPr/>
        </p:nvSpPr>
        <p:spPr bwMode="auto">
          <a:xfrm>
            <a:off x="6713637" y="3453209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ea typeface="黑体" pitchFamily="2" charset="-122"/>
              </a:rPr>
              <a:t>物理段 </a:t>
            </a:r>
            <a:r>
              <a:rPr kumimoji="1" lang="en-US" altLang="zh-CN" sz="1600" b="0">
                <a:solidFill>
                  <a:schemeClr val="tx1"/>
                </a:solidFill>
                <a:ea typeface="黑体" pitchFamily="2" charset="-122"/>
              </a:rPr>
              <a:t>D</a:t>
            </a:r>
          </a:p>
        </p:txBody>
      </p:sp>
      <p:grpSp>
        <p:nvGrpSpPr>
          <p:cNvPr id="17435" name="Group 60"/>
          <p:cNvGrpSpPr>
            <a:grpSpLocks noChangeAspect="1"/>
          </p:cNvGrpSpPr>
          <p:nvPr/>
        </p:nvGrpSpPr>
        <p:grpSpPr bwMode="auto">
          <a:xfrm>
            <a:off x="1979712" y="2276872"/>
            <a:ext cx="914400" cy="661987"/>
            <a:chOff x="470" y="447"/>
            <a:chExt cx="576" cy="417"/>
          </a:xfrm>
        </p:grpSpPr>
        <p:sp>
          <p:nvSpPr>
            <p:cNvPr id="17488" name="AutoShape 61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Freeform 62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Freeform 63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64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Freeform 65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Freeform 66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Freeform 67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68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69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70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71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72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6" name="Group 73"/>
          <p:cNvGrpSpPr>
            <a:grpSpLocks noChangeAspect="1"/>
          </p:cNvGrpSpPr>
          <p:nvPr/>
        </p:nvGrpSpPr>
        <p:grpSpPr bwMode="auto">
          <a:xfrm>
            <a:off x="6516787" y="2205434"/>
            <a:ext cx="914400" cy="661988"/>
            <a:chOff x="470" y="447"/>
            <a:chExt cx="576" cy="417"/>
          </a:xfrm>
        </p:grpSpPr>
        <p:sp>
          <p:nvSpPr>
            <p:cNvPr id="17476" name="AutoShape 74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75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76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77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78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79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80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81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82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83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84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85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7" name="Group 86"/>
          <p:cNvGrpSpPr>
            <a:grpSpLocks noChangeAspect="1"/>
          </p:cNvGrpSpPr>
          <p:nvPr/>
        </p:nvGrpSpPr>
        <p:grpSpPr bwMode="auto">
          <a:xfrm>
            <a:off x="3730725" y="2494359"/>
            <a:ext cx="914400" cy="661988"/>
            <a:chOff x="470" y="447"/>
            <a:chExt cx="576" cy="417"/>
          </a:xfrm>
        </p:grpSpPr>
        <p:sp>
          <p:nvSpPr>
            <p:cNvPr id="17464" name="AutoShape 87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Freeform 88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89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90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91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92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93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94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95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96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97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Freeform 98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8" name="Group 99"/>
          <p:cNvGrpSpPr>
            <a:grpSpLocks noChangeAspect="1"/>
          </p:cNvGrpSpPr>
          <p:nvPr/>
        </p:nvGrpSpPr>
        <p:grpSpPr bwMode="auto">
          <a:xfrm>
            <a:off x="5746850" y="4150122"/>
            <a:ext cx="914400" cy="661987"/>
            <a:chOff x="470" y="447"/>
            <a:chExt cx="576" cy="417"/>
          </a:xfrm>
        </p:grpSpPr>
        <p:sp>
          <p:nvSpPr>
            <p:cNvPr id="17452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101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102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103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104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105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106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107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108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109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110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111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9" name="Group 112"/>
          <p:cNvGrpSpPr>
            <a:grpSpLocks noChangeAspect="1"/>
          </p:cNvGrpSpPr>
          <p:nvPr/>
        </p:nvGrpSpPr>
        <p:grpSpPr bwMode="auto">
          <a:xfrm>
            <a:off x="2290862" y="3861197"/>
            <a:ext cx="914400" cy="661987"/>
            <a:chOff x="470" y="447"/>
            <a:chExt cx="576" cy="417"/>
          </a:xfrm>
        </p:grpSpPr>
        <p:sp>
          <p:nvSpPr>
            <p:cNvPr id="17440" name="AutoShape 113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114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115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116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117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118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119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120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121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122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123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124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08720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生成树协议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132783" y="4281488"/>
            <a:ext cx="1008062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204220" y="6081713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499620" y="4281488"/>
            <a:ext cx="1081088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0" name="Group 6"/>
          <p:cNvGrpSpPr>
            <a:grpSpLocks noChangeAspect="1"/>
          </p:cNvGrpSpPr>
          <p:nvPr/>
        </p:nvGrpSpPr>
        <p:grpSpPr bwMode="auto">
          <a:xfrm>
            <a:off x="2505720" y="5721351"/>
            <a:ext cx="914400" cy="666750"/>
            <a:chOff x="1402" y="538"/>
            <a:chExt cx="576" cy="420"/>
          </a:xfrm>
        </p:grpSpPr>
        <p:sp>
          <p:nvSpPr>
            <p:cNvPr id="21538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Freeform 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Freeform 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1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1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Freeform 1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1" name="Group 13"/>
          <p:cNvGrpSpPr>
            <a:grpSpLocks noChangeAspect="1"/>
          </p:cNvGrpSpPr>
          <p:nvPr/>
        </p:nvGrpSpPr>
        <p:grpSpPr bwMode="auto">
          <a:xfrm>
            <a:off x="5291783" y="5702301"/>
            <a:ext cx="914400" cy="666750"/>
            <a:chOff x="1402" y="538"/>
            <a:chExt cx="576" cy="420"/>
          </a:xfrm>
        </p:grpSpPr>
        <p:sp>
          <p:nvSpPr>
            <p:cNvPr id="21532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15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16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17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18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Freeform 19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2" name="Group 20"/>
          <p:cNvGrpSpPr>
            <a:grpSpLocks noChangeAspect="1"/>
          </p:cNvGrpSpPr>
          <p:nvPr/>
        </p:nvGrpSpPr>
        <p:grpSpPr bwMode="auto">
          <a:xfrm>
            <a:off x="3851920" y="3776663"/>
            <a:ext cx="914400" cy="666750"/>
            <a:chOff x="1402" y="538"/>
            <a:chExt cx="576" cy="420"/>
          </a:xfrm>
        </p:grpSpPr>
        <p:sp>
          <p:nvSpPr>
            <p:cNvPr id="2152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Freeform 22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23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24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25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26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Text Box 27"/>
          <p:cNvSpPr txBox="1">
            <a:spLocks noChangeArrowheads="1"/>
          </p:cNvSpPr>
          <p:nvPr/>
        </p:nvSpPr>
        <p:spPr bwMode="auto">
          <a:xfrm>
            <a:off x="3636020" y="33448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SWA</a:t>
            </a:r>
          </a:p>
        </p:txBody>
      </p:sp>
      <p:sp>
        <p:nvSpPr>
          <p:cNvPr id="21514" name="Text Box 28"/>
          <p:cNvSpPr txBox="1">
            <a:spLocks noChangeArrowheads="1"/>
          </p:cNvSpPr>
          <p:nvPr/>
        </p:nvSpPr>
        <p:spPr bwMode="auto">
          <a:xfrm>
            <a:off x="2192983" y="639286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SWB</a:t>
            </a:r>
          </a:p>
        </p:txBody>
      </p:sp>
      <p:sp>
        <p:nvSpPr>
          <p:cNvPr id="21515" name="Text Box 29"/>
          <p:cNvSpPr txBox="1">
            <a:spLocks noChangeArrowheads="1"/>
          </p:cNvSpPr>
          <p:nvPr/>
        </p:nvSpPr>
        <p:spPr bwMode="auto">
          <a:xfrm>
            <a:off x="5074295" y="6369051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SWC</a:t>
            </a:r>
          </a:p>
        </p:txBody>
      </p:sp>
      <p:sp>
        <p:nvSpPr>
          <p:cNvPr id="2151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71364" y="1484784"/>
            <a:ext cx="8221116" cy="188013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STP</a:t>
            </a:r>
            <a:r>
              <a:rPr lang="zh-CN" altLang="en-US" sz="2400" dirty="0"/>
              <a:t>（</a:t>
            </a:r>
            <a:r>
              <a:rPr lang="en-US" altLang="zh-CN" sz="2400" dirty="0"/>
              <a:t>Spanning Tree Protocol</a:t>
            </a:r>
            <a:r>
              <a:rPr lang="zh-CN" altLang="en-US" sz="2400" dirty="0"/>
              <a:t>，生成树协议）是用于在局域网中消除数据链路层物理环路的协议。</a:t>
            </a:r>
          </a:p>
          <a:p>
            <a:pPr eaLnBrk="1" hangingPunct="1"/>
            <a:r>
              <a:rPr lang="zh-CN" altLang="en-US" sz="2400" dirty="0"/>
              <a:t>通过在桥之间交换</a:t>
            </a:r>
            <a:r>
              <a:rPr lang="en-US" altLang="zh-CN" sz="2400" dirty="0"/>
              <a:t>BPDU</a:t>
            </a:r>
            <a:r>
              <a:rPr lang="zh-CN" altLang="en-US" sz="2400" dirty="0"/>
              <a:t>（</a:t>
            </a:r>
            <a:r>
              <a:rPr lang="en-US" altLang="zh-CN" sz="2400" dirty="0"/>
              <a:t>Bridge Protocol Data Unit</a:t>
            </a:r>
            <a:r>
              <a:rPr lang="zh-CN" altLang="en-US" sz="2400" dirty="0"/>
              <a:t>，桥协议数据单元），来保证设备完成生成树的计算过程 。</a:t>
            </a:r>
          </a:p>
        </p:txBody>
      </p:sp>
      <p:sp>
        <p:nvSpPr>
          <p:cNvPr id="21517" name="Line 38"/>
          <p:cNvSpPr>
            <a:spLocks noChangeShapeType="1"/>
          </p:cNvSpPr>
          <p:nvPr/>
        </p:nvSpPr>
        <p:spPr bwMode="auto">
          <a:xfrm>
            <a:off x="3632845" y="6224588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41"/>
          <p:cNvSpPr>
            <a:spLocks noChangeShapeType="1"/>
          </p:cNvSpPr>
          <p:nvPr/>
        </p:nvSpPr>
        <p:spPr bwMode="auto">
          <a:xfrm flipV="1">
            <a:off x="3202633" y="4495801"/>
            <a:ext cx="6477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42"/>
          <p:cNvSpPr>
            <a:spLocks noChangeShapeType="1"/>
          </p:cNvSpPr>
          <p:nvPr/>
        </p:nvSpPr>
        <p:spPr bwMode="auto">
          <a:xfrm flipH="1">
            <a:off x="3489970" y="4568826"/>
            <a:ext cx="64770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Text Box 43"/>
          <p:cNvSpPr txBox="1">
            <a:spLocks noChangeArrowheads="1"/>
          </p:cNvSpPr>
          <p:nvPr/>
        </p:nvSpPr>
        <p:spPr bwMode="auto">
          <a:xfrm>
            <a:off x="2697808" y="480853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BPDU</a:t>
            </a:r>
          </a:p>
        </p:txBody>
      </p:sp>
      <p:sp>
        <p:nvSpPr>
          <p:cNvPr id="21521" name="Text Box 44"/>
          <p:cNvSpPr txBox="1">
            <a:spLocks noChangeArrowheads="1"/>
          </p:cNvSpPr>
          <p:nvPr/>
        </p:nvSpPr>
        <p:spPr bwMode="auto">
          <a:xfrm>
            <a:off x="3921770" y="61769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BPDU</a:t>
            </a:r>
          </a:p>
        </p:txBody>
      </p:sp>
      <p:sp>
        <p:nvSpPr>
          <p:cNvPr id="21522" name="Text Box 45"/>
          <p:cNvSpPr txBox="1">
            <a:spLocks noChangeArrowheads="1"/>
          </p:cNvSpPr>
          <p:nvPr/>
        </p:nvSpPr>
        <p:spPr bwMode="auto">
          <a:xfrm>
            <a:off x="5074295" y="480853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1pPr>
            <a:lvl2pPr marL="742950" indent="-28575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  <a:defRPr sz="24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2pPr>
            <a:lvl3pPr marL="11430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 sz="20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3pPr>
            <a:lvl4pPr marL="1600200" indent="-228600">
              <a:lnSpc>
                <a:spcPct val="110000"/>
              </a:lnSpc>
              <a:buClr>
                <a:schemeClr val="tx1"/>
              </a:buClr>
              <a:buFont typeface="Arial" charset="0"/>
              <a:buChar char="—"/>
              <a:defRPr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4pPr>
            <a:lvl5pPr marL="2057400" indent="-228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600">
                <a:solidFill>
                  <a:srgbClr val="00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黑体" pitchFamily="2" charset="-122"/>
              </a:rPr>
              <a:t>BPDU</a:t>
            </a:r>
          </a:p>
        </p:txBody>
      </p:sp>
      <p:sp>
        <p:nvSpPr>
          <p:cNvPr id="21523" name="Line 46"/>
          <p:cNvSpPr>
            <a:spLocks noChangeShapeType="1"/>
          </p:cNvSpPr>
          <p:nvPr/>
        </p:nvSpPr>
        <p:spPr bwMode="auto">
          <a:xfrm>
            <a:off x="4569470" y="4640263"/>
            <a:ext cx="64770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47"/>
          <p:cNvSpPr>
            <a:spLocks noChangeShapeType="1"/>
          </p:cNvSpPr>
          <p:nvPr/>
        </p:nvSpPr>
        <p:spPr bwMode="auto">
          <a:xfrm flipH="1" flipV="1">
            <a:off x="4858395" y="4568826"/>
            <a:ext cx="57467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Line 49"/>
          <p:cNvSpPr>
            <a:spLocks noChangeShapeType="1"/>
          </p:cNvSpPr>
          <p:nvPr/>
        </p:nvSpPr>
        <p:spPr bwMode="auto">
          <a:xfrm flipH="1">
            <a:off x="3634433" y="5937251"/>
            <a:ext cx="1439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</a:t>
            </a:r>
            <a:r>
              <a:rPr lang="en-US" altLang="zh-CN"/>
              <a:t>BPDU</a:t>
            </a:r>
            <a:r>
              <a:rPr lang="zh-CN" altLang="en-US"/>
              <a:t>的生成和传递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163" y="1858643"/>
            <a:ext cx="8577414" cy="4987925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配置</a:t>
            </a:r>
            <a:r>
              <a:rPr lang="en-US" altLang="zh-CN" dirty="0"/>
              <a:t>BPDU</a:t>
            </a:r>
            <a:r>
              <a:rPr lang="zh-CN" altLang="en-US" dirty="0"/>
              <a:t>包含以下重要信息，完成生成树计算</a:t>
            </a:r>
          </a:p>
          <a:p>
            <a:pPr lvl="1" eaLnBrk="1" hangingPunct="1"/>
            <a:r>
              <a:rPr lang="zh-CN" altLang="en-US" dirty="0"/>
              <a:t>根桥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RootID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根路径开销（</a:t>
            </a:r>
            <a:r>
              <a:rPr lang="en-US" altLang="zh-CN" dirty="0" err="1"/>
              <a:t>RootPathCost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指定桥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DesignatedBridgeID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指定端口</a:t>
            </a:r>
            <a:r>
              <a:rPr lang="en-US" altLang="zh-CN" dirty="0"/>
              <a:t>ID</a:t>
            </a:r>
            <a:r>
              <a:rPr lang="zh-CN" altLang="en-US" dirty="0"/>
              <a:t>（ </a:t>
            </a:r>
            <a:r>
              <a:rPr lang="en-US" altLang="zh-CN" dirty="0" err="1"/>
              <a:t>DesignatedPortID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各台设备的各个端口在初始时生成以自己为根桥（</a:t>
            </a:r>
            <a:r>
              <a:rPr lang="en-US" altLang="zh-CN" dirty="0"/>
              <a:t>Root Bridge</a:t>
            </a:r>
            <a:r>
              <a:rPr lang="zh-CN" altLang="en-US" dirty="0"/>
              <a:t>）的配置消息，向外发送自己的配置消息 </a:t>
            </a:r>
          </a:p>
          <a:p>
            <a:pPr eaLnBrk="1" hangingPunct="1"/>
            <a:r>
              <a:rPr lang="zh-CN" altLang="en-US" dirty="0"/>
              <a:t>网络收敛后，根桥向外发送配置</a:t>
            </a:r>
            <a:r>
              <a:rPr lang="en-US" altLang="zh-CN" dirty="0"/>
              <a:t>BPDU</a:t>
            </a:r>
            <a:r>
              <a:rPr lang="zh-CN" altLang="en-US" dirty="0"/>
              <a:t>，其他的设备对该配置</a:t>
            </a:r>
            <a:r>
              <a:rPr lang="en-US" altLang="zh-CN" dirty="0"/>
              <a:t>BPDU</a:t>
            </a:r>
            <a:r>
              <a:rPr lang="zh-CN" altLang="en-US" dirty="0"/>
              <a:t>进行转发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3053</Words>
  <Application>Microsoft Office PowerPoint</Application>
  <PresentationFormat>全屏显示(4:3)</PresentationFormat>
  <Paragraphs>515</Paragraphs>
  <Slides>37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Courier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内容回顾</vt:lpstr>
      <vt:lpstr>局域网高级配置</vt:lpstr>
      <vt:lpstr>PowerPoint 演示文稿</vt:lpstr>
      <vt:lpstr>PowerPoint 演示文稿</vt:lpstr>
      <vt:lpstr>路径回环的影响</vt:lpstr>
      <vt:lpstr>STP的作用</vt:lpstr>
      <vt:lpstr>生成树协议</vt:lpstr>
      <vt:lpstr>配置BPDU的生成和传递</vt:lpstr>
      <vt:lpstr>根桥的选举</vt:lpstr>
      <vt:lpstr>端口角色的确定</vt:lpstr>
      <vt:lpstr>根路径开销</vt:lpstr>
      <vt:lpstr>通过桥ID决定端口角色</vt:lpstr>
      <vt:lpstr>通过端口ID决定端口角色</vt:lpstr>
      <vt:lpstr>端口状态</vt:lpstr>
      <vt:lpstr>端口状态迁移</vt:lpstr>
      <vt:lpstr>生成树的不足</vt:lpstr>
      <vt:lpstr>RSTP</vt:lpstr>
      <vt:lpstr>RSTP的改进</vt:lpstr>
      <vt:lpstr>STP、RSTP的问题</vt:lpstr>
      <vt:lpstr>PVST</vt:lpstr>
      <vt:lpstr>MSTP</vt:lpstr>
      <vt:lpstr>四种生成树协议特性的比较</vt:lpstr>
      <vt:lpstr>四种生成树协议的端口状态对比</vt:lpstr>
      <vt:lpstr>STP基本配置</vt:lpstr>
      <vt:lpstr>STP可选配置</vt:lpstr>
      <vt:lpstr>STP配置示例</vt:lpstr>
      <vt:lpstr>STP监控与维护</vt:lpstr>
      <vt:lpstr>PowerPoint 演示文稿</vt:lpstr>
      <vt:lpstr>链路聚合的作用</vt:lpstr>
      <vt:lpstr>聚合链路负载分担原理</vt:lpstr>
      <vt:lpstr>链路聚合分类</vt:lpstr>
      <vt:lpstr>静态聚合配置</vt:lpstr>
      <vt:lpstr>链路聚合配置举例</vt:lpstr>
      <vt:lpstr>链路聚合显示及维护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744</cp:revision>
  <dcterms:modified xsi:type="dcterms:W3CDTF">2021-10-14T08:31:04Z</dcterms:modified>
</cp:coreProperties>
</file>