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540" r:id="rId3"/>
    <p:sldId id="614" r:id="rId4"/>
    <p:sldId id="280" r:id="rId5"/>
    <p:sldId id="344" r:id="rId6"/>
    <p:sldId id="345" r:id="rId7"/>
    <p:sldId id="287" r:id="rId8"/>
    <p:sldId id="346" r:id="rId9"/>
    <p:sldId id="288" r:id="rId10"/>
    <p:sldId id="353" r:id="rId11"/>
    <p:sldId id="290" r:id="rId12"/>
    <p:sldId id="329" r:id="rId13"/>
    <p:sldId id="354" r:id="rId14"/>
    <p:sldId id="355" r:id="rId15"/>
    <p:sldId id="356" r:id="rId16"/>
    <p:sldId id="350" r:id="rId17"/>
    <p:sldId id="642" r:id="rId18"/>
    <p:sldId id="643" r:id="rId19"/>
    <p:sldId id="644" r:id="rId20"/>
    <p:sldId id="374" r:id="rId21"/>
    <p:sldId id="292" r:id="rId22"/>
    <p:sldId id="634" r:id="rId23"/>
    <p:sldId id="358" r:id="rId24"/>
    <p:sldId id="361" r:id="rId25"/>
    <p:sldId id="638" r:id="rId26"/>
    <p:sldId id="367" r:id="rId27"/>
    <p:sldId id="372" r:id="rId28"/>
    <p:sldId id="373" r:id="rId29"/>
    <p:sldId id="294" r:id="rId30"/>
    <p:sldId id="366" r:id="rId31"/>
    <p:sldId id="365" r:id="rId32"/>
    <p:sldId id="364" r:id="rId33"/>
    <p:sldId id="636" r:id="rId34"/>
    <p:sldId id="317" r:id="rId35"/>
    <p:sldId id="362" r:id="rId36"/>
    <p:sldId id="375" r:id="rId37"/>
    <p:sldId id="635" r:id="rId38"/>
    <p:sldId id="371" r:id="rId39"/>
    <p:sldId id="627" r:id="rId40"/>
    <p:sldId id="639" r:id="rId41"/>
    <p:sldId id="360" r:id="rId42"/>
    <p:sldId id="629" r:id="rId43"/>
    <p:sldId id="630" r:id="rId44"/>
    <p:sldId id="363" r:id="rId45"/>
    <p:sldId id="298" r:id="rId46"/>
    <p:sldId id="640" r:id="rId47"/>
    <p:sldId id="357" r:id="rId48"/>
    <p:sldId id="632" r:id="rId49"/>
    <p:sldId id="359" r:id="rId50"/>
    <p:sldId id="300" r:id="rId51"/>
    <p:sldId id="626" r:id="rId52"/>
    <p:sldId id="613" r:id="rId53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86776" autoAdjust="0"/>
  </p:normalViewPr>
  <p:slideViewPr>
    <p:cSldViewPr>
      <p:cViewPr varScale="1">
        <p:scale>
          <a:sx n="75" d="100"/>
          <a:sy n="75" d="100"/>
        </p:scale>
        <p:origin x="196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2022/10/27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5FC0A8AB-F138-403B-8AEC-E134ED4CF61A}" type="slidenum">
              <a:rPr lang="en-US" altLang="zh-CN">
                <a:ea typeface="宋体" pitchFamily="2" charset="-122"/>
              </a:rPr>
              <a:pPr eaLnBrk="1" hangingPunct="1"/>
              <a:t>12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D97500E1-6C5B-4F52-A5B8-D5C0F24A459B}" type="slidenum">
              <a:rPr lang="en-US" altLang="zh-CN">
                <a:ea typeface="宋体" pitchFamily="2" charset="-122"/>
              </a:rPr>
              <a:pPr eaLnBrk="1" hangingPunct="1"/>
              <a:t>13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45151950-635D-423C-88AF-4512B7529A26}" type="slidenum">
              <a:rPr lang="en-US" altLang="zh-CN">
                <a:ea typeface="宋体" pitchFamily="2" charset="-122"/>
              </a:rPr>
              <a:pPr eaLnBrk="1" hangingPunct="1"/>
              <a:t>14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CA0811DD-BC66-4D82-9BA9-96CF02776B9E}" type="slidenum">
              <a:rPr lang="en-US" altLang="zh-CN">
                <a:ea typeface="宋体" pitchFamily="2" charset="-122"/>
              </a:rPr>
              <a:pPr eaLnBrk="1" hangingPunct="1"/>
              <a:t>15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53B17DD5-3A0F-4E02-990A-3342BAE9EF96}" type="slidenum">
              <a:rPr lang="en-US" altLang="zh-CN">
                <a:ea typeface="宋体" pitchFamily="2" charset="-122"/>
              </a:rPr>
              <a:pPr eaLnBrk="1" hangingPunct="1"/>
              <a:t>16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004EB880-44CD-4A75-9016-6247B0325BAB}" type="slidenum">
              <a:rPr lang="en-US" altLang="zh-CN">
                <a:ea typeface="宋体" pitchFamily="2" charset="-122"/>
              </a:rPr>
              <a:pPr eaLnBrk="1" hangingPunct="1"/>
              <a:t>17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C761876B-2BC4-4D52-8805-20486DCAA74A}" type="slidenum">
              <a:rPr lang="en-US" altLang="zh-CN">
                <a:ea typeface="宋体" pitchFamily="2" charset="-122"/>
              </a:rPr>
              <a:pPr eaLnBrk="1" hangingPunct="1"/>
              <a:t>18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41CDAD09-4771-47E8-9D66-AA045A825B84}" type="slidenum">
              <a:rPr lang="en-US" altLang="zh-CN">
                <a:ea typeface="宋体" pitchFamily="2" charset="-122"/>
              </a:rPr>
              <a:pPr eaLnBrk="1" hangingPunct="1"/>
              <a:t>19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8A36228-BC00-46B8-86E9-FBA58DA99361}" type="slidenum">
              <a:rPr lang="en-US" altLang="zh-CN" smtClean="0">
                <a:latin typeface="Times New Roman" pitchFamily="18" charset="0"/>
              </a:rPr>
              <a:pPr eaLnBrk="1" hangingPunct="1"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2714BD-35D8-4DBB-8D48-5085095E6522}" type="slidenum">
              <a:rPr lang="en-US" altLang="zh-CN" smtClean="0">
                <a:latin typeface="Times New Roman" pitchFamily="18" charset="0"/>
              </a:rPr>
              <a:pPr eaLnBrk="1" hangingPunct="1"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此页为了让学员和老师对课程安排有一个大致的了解。</a:t>
            </a:r>
          </a:p>
          <a:p>
            <a:pPr eaLnBrk="1" hangingPunct="1"/>
            <a:r>
              <a:rPr lang="zh-CN" altLang="en-US"/>
              <a:t>此页列出本课程的主要培训标题，列出每章的名称即可。如果章下面的节不多，在此页可以一并列出。</a:t>
            </a:r>
          </a:p>
          <a:p>
            <a:pPr eaLnBrk="1" hangingPunct="1"/>
            <a:r>
              <a:rPr lang="zh-CN" altLang="en-US"/>
              <a:t>此页胶片仅在授课时使用，胶片＋注释中有专门的目录和标题，不需要重复使用该页面。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7DA0366E-0A58-4C68-ABC1-ACD1304019E1}" type="slidenum">
              <a:rPr lang="en-US" altLang="zh-CN">
                <a:ea typeface="宋体" pitchFamily="2" charset="-122"/>
              </a:rPr>
              <a:pPr eaLnBrk="1" hangingPunct="1"/>
              <a:t>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D0119A8-DF24-4184-895B-7EA309032951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对于只授课用的胶片，文字字体可以调整，但必须统一：</a:t>
            </a:r>
          </a:p>
          <a:p>
            <a:pPr eaLnBrk="1" hangingPunct="1"/>
            <a:r>
              <a:rPr lang="zh-CN" altLang="en-US"/>
              <a:t>一级文字为</a:t>
            </a:r>
            <a:r>
              <a:rPr lang="en-US" altLang="zh-CN"/>
              <a:t>24</a:t>
            </a:r>
            <a:r>
              <a:rPr lang="zh-CN" altLang="en-US"/>
              <a:t>号，二级文字为</a:t>
            </a:r>
            <a:r>
              <a:rPr lang="en-US" altLang="zh-CN"/>
              <a:t>20</a:t>
            </a:r>
            <a:r>
              <a:rPr lang="zh-CN" altLang="en-US"/>
              <a:t>号，三级文字为</a:t>
            </a:r>
            <a:r>
              <a:rPr lang="en-US" altLang="zh-CN"/>
              <a:t>18</a:t>
            </a:r>
            <a:r>
              <a:rPr lang="zh-CN" altLang="en-US"/>
              <a:t>号，四级文字为</a:t>
            </a:r>
            <a:r>
              <a:rPr lang="en-US" altLang="zh-CN"/>
              <a:t>16</a:t>
            </a:r>
            <a:r>
              <a:rPr lang="zh-CN" altLang="en-US"/>
              <a:t>号。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8A6AC5C-1922-42A7-9DC7-E5A81FEA2398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AFD153-8FA3-40FB-BADC-BDA991598C5A}" type="slidenum">
              <a:rPr lang="en-US" altLang="zh-CN" smtClean="0">
                <a:latin typeface="Times New Roman" pitchFamily="18" charset="0"/>
              </a:rPr>
              <a:pPr eaLnBrk="1" hangingPunct="1"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CF3670-B3AD-431E-9A3E-C2CDC6F35130}" type="slidenum">
              <a:rPr lang="en-US" altLang="zh-CN" smtClean="0">
                <a:latin typeface="Times New Roman" pitchFamily="18" charset="0"/>
              </a:rPr>
              <a:pPr eaLnBrk="1" hangingPunct="1"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5BCEDB-FD2E-4CEE-A41D-99576FA62B82}" type="slidenum">
              <a:rPr lang="en-US" altLang="zh-CN" smtClean="0">
                <a:latin typeface="Times New Roman" pitchFamily="18" charset="0"/>
              </a:rPr>
              <a:pPr eaLnBrk="1" hangingPunct="1"/>
              <a:t>28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CACB1F-DF7F-4479-A16B-B79C6E06291D}" type="slidenum">
              <a:rPr lang="en-US" altLang="zh-CN" smtClean="0">
                <a:latin typeface="Times New Roman" pitchFamily="18" charset="0"/>
              </a:rPr>
              <a:pPr eaLnBrk="1" hangingPunct="1"/>
              <a:t>29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B6655D-861D-42F8-AE78-0DB6F0C6D325}" type="slidenum">
              <a:rPr lang="en-US" altLang="zh-CN" smtClean="0">
                <a:latin typeface="Times New Roman" pitchFamily="18" charset="0"/>
              </a:rPr>
              <a:pPr eaLnBrk="1" hangingPunct="1"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2ABF92-40F5-4F73-BCA5-B4556A914FBF}" type="slidenum">
              <a:rPr lang="en-US" altLang="zh-CN" smtClean="0">
                <a:latin typeface="Times New Roman" pitchFamily="18" charset="0"/>
              </a:rPr>
              <a:pPr eaLnBrk="1" hangingPunct="1"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4BB386-8D06-4A53-AF78-949C2F832739}" type="slidenum">
              <a:rPr lang="en-US" altLang="zh-CN" smtClean="0">
                <a:latin typeface="Times New Roman" pitchFamily="18" charset="0"/>
              </a:rPr>
              <a:pPr eaLnBrk="1" hangingPunct="1"/>
              <a:t>32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305180-51CF-4207-BB65-B111908A3989}" type="slidenum">
              <a:rPr lang="en-US" altLang="zh-CN" smtClean="0">
                <a:latin typeface="Times New Roman" pitchFamily="18" charset="0"/>
              </a:rPr>
              <a:pPr eaLnBrk="1" hangingPunct="1"/>
              <a:t>34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此页标题禁止有多级标题，更不要出现所在章节的名称。</a:t>
            </a:r>
          </a:p>
          <a:p>
            <a:pPr eaLnBrk="1" hangingPunct="1"/>
            <a:r>
              <a:rPr lang="zh-CN" altLang="en-US"/>
              <a:t>此页标题要简练，能直接表达出本页的内容。</a:t>
            </a:r>
          </a:p>
          <a:p>
            <a:pPr eaLnBrk="1" hangingPunct="1"/>
            <a:r>
              <a:rPr lang="zh-CN" altLang="en-US"/>
              <a:t>内容页可以除标题外的任何版式，如图、表等。</a:t>
            </a:r>
          </a:p>
          <a:p>
            <a:pPr eaLnBrk="1" hangingPunct="1"/>
            <a:r>
              <a:rPr lang="zh-CN" altLang="en-US"/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2ED11078-C771-46C9-ABDC-E5CEC426312C}" type="slidenum">
              <a:rPr lang="en-US" altLang="zh-CN">
                <a:ea typeface="宋体" pitchFamily="2" charset="-122"/>
              </a:rPr>
              <a:pPr eaLnBrk="1" hangingPunct="1"/>
              <a:t>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E706C4-991F-4BF1-BF79-76E3951667A9}" type="slidenum">
              <a:rPr lang="en-US" altLang="zh-CN" smtClean="0">
                <a:latin typeface="Times New Roman" pitchFamily="18" charset="0"/>
              </a:rPr>
              <a:pPr eaLnBrk="1" hangingPunct="1"/>
              <a:t>35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F11A52-5713-474A-BDBC-DB3F774B31A0}" type="slidenum">
              <a:rPr lang="en-US" altLang="zh-CN" smtClean="0">
                <a:latin typeface="Times New Roman" pitchFamily="18" charset="0"/>
              </a:rPr>
              <a:pPr eaLnBrk="1" hangingPunct="1"/>
              <a:t>36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z="800" b="1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E69F31-9D29-4E53-A247-49034216047A}" type="slidenum">
              <a:rPr lang="en-US" altLang="zh-CN" smtClean="0">
                <a:latin typeface="Times New Roman" pitchFamily="18" charset="0"/>
              </a:rPr>
              <a:pPr eaLnBrk="1" hangingPunct="1"/>
              <a:t>38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681538"/>
            <a:ext cx="5429250" cy="443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AD521BD-9E9C-46FD-953E-D4DF1FED6F5F}" type="slidenum">
              <a:rPr lang="en-US" altLang="zh-CN" smtClean="0">
                <a:latin typeface="Times New Roman" pitchFamily="18" charset="0"/>
              </a:rPr>
              <a:pPr eaLnBrk="1" hangingPunct="1"/>
              <a:t>39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417A71-546A-4C28-ABEB-DE976FFDDA28}" type="slidenum">
              <a:rPr lang="en-US" altLang="zh-CN" smtClean="0">
                <a:latin typeface="Times New Roman" pitchFamily="18" charset="0"/>
              </a:rPr>
              <a:pPr eaLnBrk="1" hangingPunct="1"/>
              <a:t>41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C4CAC8-276F-420B-B8F3-E7510F156797}" type="slidenum">
              <a:rPr lang="en-US" altLang="zh-CN" smtClean="0">
                <a:latin typeface="Times New Roman" pitchFamily="18" charset="0"/>
              </a:rPr>
              <a:pPr eaLnBrk="1" hangingPunct="1"/>
              <a:t>42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60C04C-C52C-49C3-8B2E-C54483848A9A}" type="slidenum">
              <a:rPr lang="en-US" altLang="zh-CN" smtClean="0">
                <a:latin typeface="Times New Roman" pitchFamily="18" charset="0"/>
              </a:rPr>
              <a:pPr eaLnBrk="1" hangingPunct="1"/>
              <a:t>43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EC802B-C266-42BB-AE8A-7016241B0377}" type="slidenum">
              <a:rPr lang="en-US" altLang="zh-CN" smtClean="0">
                <a:latin typeface="Times New Roman" pitchFamily="18" charset="0"/>
              </a:rPr>
              <a:pPr eaLnBrk="1" hangingPunct="1"/>
              <a:t>44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带宽，速度，无阻塞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也可支持路由器支持的各种路由协议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C80DFBB-2F63-41CA-A7B7-F2A0F2A9AEAC}" type="slidenum">
              <a:rPr lang="en-US" altLang="zh-CN" smtClean="0">
                <a:latin typeface="Times New Roman" pitchFamily="18" charset="0"/>
              </a:rPr>
              <a:pPr eaLnBrk="1" hangingPunct="1"/>
              <a:t>45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F2AEFE6-AB59-42AE-8421-1E68482B00EA}" type="slidenum">
              <a:rPr lang="en-US" altLang="zh-CN" smtClean="0">
                <a:latin typeface="Times New Roman" pitchFamily="18" charset="0"/>
              </a:rPr>
              <a:pPr eaLnBrk="1" hangingPunct="1"/>
              <a:t>47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此页为了让学员和老师对课程安排有一个大致的了解。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此页列出本课程的主要培训标题，列出每章的名称即可。如果章下面的节不多，在此页可以一并列出。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此页胶片仅在授课时使用，胶片＋注释中有专门的目录和标题，不需要重复使用该页面。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47324805-3841-4D0B-B419-48E7EF573B0F}" type="slidenum">
              <a:rPr lang="en-US" altLang="zh-CN">
                <a:ea typeface="宋体" pitchFamily="2" charset="-122"/>
              </a:rPr>
              <a:pPr eaLnBrk="1" hangingPunct="1"/>
              <a:t>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D95CF9-9521-4310-ADE0-91E052452340}" type="slidenum">
              <a:rPr lang="en-US" altLang="zh-CN" smtClean="0">
                <a:latin typeface="Times New Roman" pitchFamily="18" charset="0"/>
              </a:rPr>
              <a:pPr eaLnBrk="1" hangingPunct="1"/>
              <a:t>48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此页为了让学员和老师对课程安排有一个大致的了解。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此页列出本课程的主要培训标题，列出每章的名称即可。如果章下面的节不多，在此页可以一并列出。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此页胶片仅在授课时使用，胶片＋注释中有专门的目录和标题，不需要重复使用该页面。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B1F7A2-CE5B-4266-9D11-CF78923044B9}" type="slidenum">
              <a:rPr lang="en-US" altLang="zh-CN" smtClean="0">
                <a:latin typeface="Times New Roman" pitchFamily="18" charset="0"/>
              </a:rPr>
              <a:pPr eaLnBrk="1" hangingPunct="1"/>
              <a:t>49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0793007-9223-4728-AC47-CF58E9668B78}" type="slidenum">
              <a:rPr lang="en-US" altLang="zh-CN" smtClean="0">
                <a:latin typeface="Times New Roman" pitchFamily="18" charset="0"/>
              </a:rPr>
              <a:pPr eaLnBrk="1" hangingPunct="1"/>
              <a:t>50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此页标题禁止有多级标题，更不要出现所在章节的名称。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此页标题要简练，能直接表达出本页的内容。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内容页可以除标题外的任何版式，如图、表等。</a:t>
            </a:r>
          </a:p>
          <a:p>
            <a:pPr eaLnBrk="1" hangingPunct="1"/>
            <a:r>
              <a:rPr lang="zh-CN" altLang="en-US">
                <a:ea typeface="宋体" pitchFamily="2" charset="-122"/>
              </a:rPr>
              <a:t>该页在授课和胶片＋注释中都要使用。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B958AC-5CCA-4B77-A752-73C4754C973E}" type="slidenum">
              <a:rPr lang="en-US" altLang="zh-CN"/>
              <a:pPr eaLnBrk="1" hangingPunct="1"/>
              <a:t>51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1501B99F-F674-4CDF-B9B2-2BDD4CB2BB20}" type="slidenum">
              <a:rPr lang="en-US" altLang="zh-CN">
                <a:ea typeface="宋体" pitchFamily="2" charset="-122"/>
              </a:rPr>
              <a:pPr eaLnBrk="1" hangingPunct="1"/>
              <a:t>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53ADEAAC-E09F-45F3-8D86-33F7DF3D1C56}" type="slidenum">
              <a:rPr lang="en-US" altLang="zh-CN">
                <a:ea typeface="宋体" pitchFamily="2" charset="-122"/>
              </a:rPr>
              <a:pPr eaLnBrk="1" hangingPunct="1"/>
              <a:t>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0441DC6B-0253-467D-B173-4E94AAE68AD4}" type="slidenum">
              <a:rPr lang="en-US" altLang="zh-CN">
                <a:ea typeface="宋体" pitchFamily="2" charset="-122"/>
              </a:rPr>
              <a:pPr eaLnBrk="1" hangingPunct="1"/>
              <a:t>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D1D22965-A9B8-42D4-B6EA-098EB5FC540E}" type="slidenum">
              <a:rPr lang="en-US" altLang="zh-CN">
                <a:ea typeface="宋体" pitchFamily="2" charset="-122"/>
              </a:rPr>
              <a:pPr eaLnBrk="1" hangingPunct="1"/>
              <a:t>10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2AF0DB58-E1AA-4560-99BB-8CF31AAE3A33}" type="slidenum">
              <a:rPr lang="en-US" altLang="zh-CN">
                <a:ea typeface="宋体" pitchFamily="2" charset="-122"/>
              </a:rPr>
              <a:pPr eaLnBrk="1" hangingPunct="1"/>
              <a:t>11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7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765175"/>
            <a:ext cx="8229600" cy="525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1093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7651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70275"/>
            <a:ext cx="40386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487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8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8.tmp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8.tmp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image" Target="../media/image8.tmp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8.tmp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Layout" Target="../slideLayouts/slideLayout8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image" Target="../media/image8.tmp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91680" y="2276872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8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655763" y="2564730"/>
            <a:ext cx="5688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5" name="Picture 3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1917030"/>
            <a:ext cx="208756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</a:t>
            </a:r>
            <a:r>
              <a:rPr lang="zh-CN" altLang="en-US"/>
              <a:t>地址拒绝及释放</a:t>
            </a:r>
          </a:p>
        </p:txBody>
      </p:sp>
      <p:sp>
        <p:nvSpPr>
          <p:cNvPr id="13317" name="Text Box 19"/>
          <p:cNvSpPr txBox="1">
            <a:spLocks noChangeArrowheads="1"/>
          </p:cNvSpPr>
          <p:nvPr/>
        </p:nvSpPr>
        <p:spPr bwMode="auto">
          <a:xfrm>
            <a:off x="1871663" y="4318917"/>
            <a:ext cx="5478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细黑" pitchFamily="2" charset="-122"/>
              </a:rPr>
              <a:t>你提供的</a:t>
            </a:r>
            <a:r>
              <a:rPr kumimoji="1" lang="en-US" altLang="zh-CN" b="1">
                <a:latin typeface="华文细黑" pitchFamily="2" charset="-122"/>
              </a:rPr>
              <a:t>10.0.0.2/24</a:t>
            </a:r>
            <a:r>
              <a:rPr kumimoji="1" lang="zh-CN" altLang="en-US" b="1">
                <a:latin typeface="华文细黑" pitchFamily="2" charset="-122"/>
              </a:rPr>
              <a:t>已经有人使用了，我拒绝使用！</a:t>
            </a:r>
          </a:p>
        </p:txBody>
      </p:sp>
      <p:sp>
        <p:nvSpPr>
          <p:cNvPr id="13318" name="Text Box 20"/>
          <p:cNvSpPr txBox="1">
            <a:spLocks noChangeArrowheads="1"/>
          </p:cNvSpPr>
          <p:nvPr/>
        </p:nvSpPr>
        <p:spPr bwMode="auto">
          <a:xfrm>
            <a:off x="647700" y="3018755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DHCP Client</a:t>
            </a:r>
          </a:p>
        </p:txBody>
      </p:sp>
      <p:sp>
        <p:nvSpPr>
          <p:cNvPr id="13319" name="Text Box 21"/>
          <p:cNvSpPr txBox="1">
            <a:spLocks noChangeArrowheads="1"/>
          </p:cNvSpPr>
          <p:nvPr/>
        </p:nvSpPr>
        <p:spPr bwMode="auto">
          <a:xfrm>
            <a:off x="6767513" y="3067967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DHCP Server</a:t>
            </a:r>
          </a:p>
        </p:txBody>
      </p:sp>
      <p:sp>
        <p:nvSpPr>
          <p:cNvPr id="13320" name="Text Box 22"/>
          <p:cNvSpPr txBox="1">
            <a:spLocks noChangeArrowheads="1"/>
          </p:cNvSpPr>
          <p:nvPr/>
        </p:nvSpPr>
        <p:spPr bwMode="auto">
          <a:xfrm>
            <a:off x="4032250" y="2275805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TCP/IP</a:t>
            </a:r>
          </a:p>
        </p:txBody>
      </p:sp>
      <p:pic>
        <p:nvPicPr>
          <p:cNvPr id="13321" name="Picture 23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132930"/>
            <a:ext cx="792162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24" descr="服务器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2059905"/>
            <a:ext cx="676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Text Box 29"/>
          <p:cNvSpPr txBox="1">
            <a:spLocks noChangeArrowheads="1"/>
          </p:cNvSpPr>
          <p:nvPr/>
        </p:nvSpPr>
        <p:spPr bwMode="auto">
          <a:xfrm>
            <a:off x="1871663" y="5542880"/>
            <a:ext cx="475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细黑" pitchFamily="2" charset="-122"/>
              </a:rPr>
              <a:t>我不想使用你分配的地址，请给其他人使用吧</a:t>
            </a:r>
          </a:p>
        </p:txBody>
      </p:sp>
      <p:sp>
        <p:nvSpPr>
          <p:cNvPr id="13324" name="Line 30"/>
          <p:cNvSpPr>
            <a:spLocks noChangeShapeType="1"/>
          </p:cNvSpPr>
          <p:nvPr/>
        </p:nvSpPr>
        <p:spPr bwMode="auto">
          <a:xfrm>
            <a:off x="1943100" y="4725317"/>
            <a:ext cx="525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31"/>
          <p:cNvSpPr>
            <a:spLocks noChangeShapeType="1"/>
          </p:cNvSpPr>
          <p:nvPr/>
        </p:nvSpPr>
        <p:spPr bwMode="auto">
          <a:xfrm>
            <a:off x="1943100" y="5949280"/>
            <a:ext cx="525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租约更新</a:t>
            </a:r>
          </a:p>
        </p:txBody>
      </p:sp>
      <p:sp>
        <p:nvSpPr>
          <p:cNvPr id="14339" name="Text Box 241"/>
          <p:cNvSpPr txBox="1">
            <a:spLocks noChangeArrowheads="1"/>
          </p:cNvSpPr>
          <p:nvPr/>
        </p:nvSpPr>
        <p:spPr bwMode="auto">
          <a:xfrm>
            <a:off x="2677743" y="3356396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b="1"/>
              <a:t>我想继续使用你分配的</a:t>
            </a:r>
            <a:r>
              <a:rPr kumimoji="1" lang="en-US" altLang="zh-CN" b="1"/>
              <a:t>IP</a:t>
            </a:r>
            <a:r>
              <a:rPr kumimoji="1" lang="zh-CN" altLang="en-US" b="1"/>
              <a:t>地址，可以吗？</a:t>
            </a:r>
            <a:endParaRPr kumimoji="1" lang="zh-CN" altLang="en-US" b="1">
              <a:latin typeface="华文细黑" pitchFamily="2" charset="-122"/>
            </a:endParaRPr>
          </a:p>
        </p:txBody>
      </p:sp>
      <p:sp>
        <p:nvSpPr>
          <p:cNvPr id="14340" name="Text Box 242"/>
          <p:cNvSpPr txBox="1">
            <a:spLocks noChangeArrowheads="1"/>
          </p:cNvSpPr>
          <p:nvPr/>
        </p:nvSpPr>
        <p:spPr bwMode="auto">
          <a:xfrm>
            <a:off x="517155" y="2921421"/>
            <a:ext cx="162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Client</a:t>
            </a:r>
          </a:p>
        </p:txBody>
      </p:sp>
      <p:sp>
        <p:nvSpPr>
          <p:cNvPr id="14341" name="Text Box 243"/>
          <p:cNvSpPr txBox="1">
            <a:spLocks noChangeArrowheads="1"/>
          </p:cNvSpPr>
          <p:nvPr/>
        </p:nvSpPr>
        <p:spPr bwMode="auto">
          <a:xfrm>
            <a:off x="6565530" y="2992859"/>
            <a:ext cx="172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Server</a:t>
            </a:r>
          </a:p>
        </p:txBody>
      </p:sp>
      <p:sp>
        <p:nvSpPr>
          <p:cNvPr id="14342" name="Line 244"/>
          <p:cNvSpPr>
            <a:spLocks noChangeShapeType="1"/>
          </p:cNvSpPr>
          <p:nvPr/>
        </p:nvSpPr>
        <p:spPr bwMode="auto">
          <a:xfrm>
            <a:off x="1957018" y="3572296"/>
            <a:ext cx="0" cy="2881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245"/>
          <p:cNvSpPr>
            <a:spLocks noChangeShapeType="1"/>
          </p:cNvSpPr>
          <p:nvPr/>
        </p:nvSpPr>
        <p:spPr bwMode="auto">
          <a:xfrm>
            <a:off x="733055" y="4869284"/>
            <a:ext cx="684053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Text Box 248"/>
          <p:cNvSpPr txBox="1">
            <a:spLocks noChangeArrowheads="1"/>
          </p:cNvSpPr>
          <p:nvPr/>
        </p:nvSpPr>
        <p:spPr bwMode="auto">
          <a:xfrm>
            <a:off x="2677743" y="4004096"/>
            <a:ext cx="3082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OK</a:t>
            </a:r>
            <a:r>
              <a:rPr kumimoji="1" lang="zh-CN" altLang="en-US" b="1"/>
              <a:t>，你可以继续使用</a:t>
            </a:r>
            <a:endParaRPr kumimoji="1" lang="zh-CN" altLang="en-US" b="1">
              <a:latin typeface="华文细黑" pitchFamily="2" charset="-122"/>
            </a:endParaRPr>
          </a:p>
        </p:txBody>
      </p:sp>
      <p:sp>
        <p:nvSpPr>
          <p:cNvPr id="14345" name="Text Box 249"/>
          <p:cNvSpPr txBox="1">
            <a:spLocks noChangeArrowheads="1"/>
          </p:cNvSpPr>
          <p:nvPr/>
        </p:nvSpPr>
        <p:spPr bwMode="auto">
          <a:xfrm>
            <a:off x="588593" y="3572296"/>
            <a:ext cx="13160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使用时间达到租期的</a:t>
            </a:r>
            <a:r>
              <a:rPr lang="en-US" altLang="zh-CN" b="1">
                <a:solidFill>
                  <a:srgbClr val="000000"/>
                </a:solidFill>
              </a:rPr>
              <a:t>50% </a:t>
            </a:r>
          </a:p>
        </p:txBody>
      </p:sp>
      <p:sp>
        <p:nvSpPr>
          <p:cNvPr id="14346" name="Text Box 252"/>
          <p:cNvSpPr txBox="1">
            <a:spLocks noChangeArrowheads="1"/>
          </p:cNvSpPr>
          <p:nvPr/>
        </p:nvSpPr>
        <p:spPr bwMode="auto">
          <a:xfrm>
            <a:off x="2677743" y="4888334"/>
            <a:ext cx="434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b="1"/>
              <a:t>我想继续使用你分配的</a:t>
            </a:r>
            <a:r>
              <a:rPr kumimoji="1" lang="en-US" altLang="zh-CN" b="1"/>
              <a:t>IP</a:t>
            </a:r>
            <a:r>
              <a:rPr kumimoji="1" lang="zh-CN" altLang="en-US" b="1"/>
              <a:t>地址，可以吗？</a:t>
            </a:r>
          </a:p>
        </p:txBody>
      </p:sp>
      <p:sp>
        <p:nvSpPr>
          <p:cNvPr id="14347" name="Text Box 255"/>
          <p:cNvSpPr txBox="1">
            <a:spLocks noChangeArrowheads="1"/>
          </p:cNvSpPr>
          <p:nvPr/>
        </p:nvSpPr>
        <p:spPr bwMode="auto">
          <a:xfrm>
            <a:off x="2677743" y="5536034"/>
            <a:ext cx="308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OK</a:t>
            </a:r>
            <a:r>
              <a:rPr kumimoji="1" lang="zh-CN" altLang="en-US" b="1"/>
              <a:t>，你可以继续使用</a:t>
            </a:r>
          </a:p>
        </p:txBody>
      </p:sp>
      <p:sp>
        <p:nvSpPr>
          <p:cNvPr id="14348" name="Text Box 257"/>
          <p:cNvSpPr txBox="1">
            <a:spLocks noChangeArrowheads="1"/>
          </p:cNvSpPr>
          <p:nvPr/>
        </p:nvSpPr>
        <p:spPr bwMode="auto">
          <a:xfrm>
            <a:off x="588593" y="5085184"/>
            <a:ext cx="13160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使用时间达到租期的</a:t>
            </a:r>
            <a:r>
              <a:rPr lang="en-US" altLang="zh-CN" b="1">
                <a:solidFill>
                  <a:srgbClr val="000000"/>
                </a:solidFill>
              </a:rPr>
              <a:t>87.5% </a:t>
            </a:r>
          </a:p>
        </p:txBody>
      </p:sp>
      <p:sp>
        <p:nvSpPr>
          <p:cNvPr id="14349" name="Line 260"/>
          <p:cNvSpPr>
            <a:spLocks noChangeShapeType="1"/>
          </p:cNvSpPr>
          <p:nvPr/>
        </p:nvSpPr>
        <p:spPr bwMode="auto">
          <a:xfrm>
            <a:off x="1525218" y="2492796"/>
            <a:ext cx="5688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50" name="Picture 261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43" y="1845096"/>
            <a:ext cx="208756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 Box 262"/>
          <p:cNvSpPr txBox="1">
            <a:spLocks noChangeArrowheads="1"/>
          </p:cNvSpPr>
          <p:nvPr/>
        </p:nvSpPr>
        <p:spPr bwMode="auto">
          <a:xfrm>
            <a:off x="3901705" y="2203871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TCP/IP</a:t>
            </a:r>
          </a:p>
        </p:txBody>
      </p:sp>
      <p:pic>
        <p:nvPicPr>
          <p:cNvPr id="14352" name="Picture 263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3" y="2060996"/>
            <a:ext cx="792162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264" descr="服务器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230" y="1987971"/>
            <a:ext cx="676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4" name="Line 265"/>
          <p:cNvSpPr>
            <a:spLocks noChangeShapeType="1"/>
          </p:cNvSpPr>
          <p:nvPr/>
        </p:nvSpPr>
        <p:spPr bwMode="auto">
          <a:xfrm flipH="1">
            <a:off x="2388818" y="4364459"/>
            <a:ext cx="46815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266"/>
          <p:cNvSpPr>
            <a:spLocks noChangeShapeType="1"/>
          </p:cNvSpPr>
          <p:nvPr/>
        </p:nvSpPr>
        <p:spPr bwMode="auto">
          <a:xfrm>
            <a:off x="2460255" y="3789784"/>
            <a:ext cx="4610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267"/>
          <p:cNvSpPr>
            <a:spLocks noChangeShapeType="1"/>
          </p:cNvSpPr>
          <p:nvPr/>
        </p:nvSpPr>
        <p:spPr bwMode="auto">
          <a:xfrm flipH="1">
            <a:off x="2388818" y="5877346"/>
            <a:ext cx="46815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Line 268"/>
          <p:cNvSpPr>
            <a:spLocks noChangeShapeType="1"/>
          </p:cNvSpPr>
          <p:nvPr/>
        </p:nvSpPr>
        <p:spPr bwMode="auto">
          <a:xfrm>
            <a:off x="2460255" y="5302671"/>
            <a:ext cx="4610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中继工作原理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468561" y="3284190"/>
            <a:ext cx="162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Client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736011" y="3319115"/>
            <a:ext cx="172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Server</a:t>
            </a:r>
          </a:p>
        </p:txBody>
      </p:sp>
      <p:sp>
        <p:nvSpPr>
          <p:cNvPr id="15365" name="Line 22"/>
          <p:cNvSpPr>
            <a:spLocks noChangeShapeType="1"/>
          </p:cNvSpPr>
          <p:nvPr/>
        </p:nvSpPr>
        <p:spPr bwMode="auto">
          <a:xfrm>
            <a:off x="1548061" y="2780952"/>
            <a:ext cx="5976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6" name="Picture 23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23" y="2276127"/>
            <a:ext cx="165576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24"/>
          <p:cNvSpPr txBox="1">
            <a:spLocks noChangeArrowheads="1"/>
          </p:cNvSpPr>
          <p:nvPr/>
        </p:nvSpPr>
        <p:spPr bwMode="auto">
          <a:xfrm>
            <a:off x="2411661" y="2492027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sz="2400" b="1"/>
              <a:t>网络</a:t>
            </a:r>
            <a:r>
              <a:rPr kumimoji="1" lang="en-US" altLang="zh-CN" sz="2400" b="1"/>
              <a:t>1</a:t>
            </a:r>
          </a:p>
        </p:txBody>
      </p:sp>
      <p:pic>
        <p:nvPicPr>
          <p:cNvPr id="15368" name="Picture 25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6" y="2349152"/>
            <a:ext cx="792162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26" descr="服务器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36" y="2276127"/>
            <a:ext cx="676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0" name="Group 28"/>
          <p:cNvGrpSpPr>
            <a:grpSpLocks noChangeAspect="1"/>
          </p:cNvGrpSpPr>
          <p:nvPr/>
        </p:nvGrpSpPr>
        <p:grpSpPr bwMode="auto">
          <a:xfrm>
            <a:off x="4067423" y="2420590"/>
            <a:ext cx="958850" cy="668337"/>
            <a:chOff x="3541" y="1317"/>
            <a:chExt cx="747" cy="546"/>
          </a:xfrm>
        </p:grpSpPr>
        <p:sp>
          <p:nvSpPr>
            <p:cNvPr id="15383" name="AutoShape 2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Freeform 3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Freeform 3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Freeform 3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Freeform 3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Freeform 3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Freeform 3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3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Freeform 3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Freeform 3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Freeform 3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Freeform 4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Freeform 4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Freeform 4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Freeform 4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Freeform 4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Freeform 4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371" name="Picture 49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11" y="2349152"/>
            <a:ext cx="16557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48"/>
          <p:cNvSpPr txBox="1">
            <a:spLocks noChangeArrowheads="1"/>
          </p:cNvSpPr>
          <p:nvPr/>
        </p:nvSpPr>
        <p:spPr bwMode="auto">
          <a:xfrm>
            <a:off x="5724773" y="256346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sz="2400" b="1"/>
              <a:t>网络</a:t>
            </a:r>
            <a:r>
              <a:rPr kumimoji="1" lang="en-US" altLang="zh-CN" sz="2400" b="1"/>
              <a:t>2</a:t>
            </a:r>
          </a:p>
        </p:txBody>
      </p:sp>
      <p:sp>
        <p:nvSpPr>
          <p:cNvPr id="15373" name="Text Box 58"/>
          <p:cNvSpPr txBox="1">
            <a:spLocks noChangeArrowheads="1"/>
          </p:cNvSpPr>
          <p:nvPr/>
        </p:nvSpPr>
        <p:spPr bwMode="auto">
          <a:xfrm>
            <a:off x="1619498" y="4147790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DHCP</a:t>
            </a:r>
            <a:r>
              <a:rPr kumimoji="1" lang="zh-CN" altLang="en-US" b="1"/>
              <a:t>广播报文</a:t>
            </a:r>
            <a:r>
              <a:rPr kumimoji="1" lang="zh-CN" altLang="en-US"/>
              <a:t> </a:t>
            </a:r>
          </a:p>
        </p:txBody>
      </p:sp>
      <p:sp>
        <p:nvSpPr>
          <p:cNvPr id="15374" name="Text Box 75"/>
          <p:cNvSpPr txBox="1">
            <a:spLocks noChangeArrowheads="1"/>
          </p:cNvSpPr>
          <p:nvPr/>
        </p:nvSpPr>
        <p:spPr bwMode="auto">
          <a:xfrm>
            <a:off x="3851523" y="3319115"/>
            <a:ext cx="162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Relay</a:t>
            </a:r>
          </a:p>
        </p:txBody>
      </p:sp>
      <p:sp>
        <p:nvSpPr>
          <p:cNvPr id="15375" name="Line 76"/>
          <p:cNvSpPr>
            <a:spLocks noChangeShapeType="1"/>
          </p:cNvSpPr>
          <p:nvPr/>
        </p:nvSpPr>
        <p:spPr bwMode="auto">
          <a:xfrm flipV="1">
            <a:off x="4500811" y="3860452"/>
            <a:ext cx="0" cy="20875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Text Box 78"/>
          <p:cNvSpPr txBox="1">
            <a:spLocks noChangeArrowheads="1"/>
          </p:cNvSpPr>
          <p:nvPr/>
        </p:nvSpPr>
        <p:spPr bwMode="auto">
          <a:xfrm>
            <a:off x="5283448" y="4147790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DHCP</a:t>
            </a:r>
            <a:r>
              <a:rPr kumimoji="1" lang="zh-CN" altLang="en-US" b="1"/>
              <a:t>单播报文</a:t>
            </a:r>
            <a:r>
              <a:rPr kumimoji="1" lang="zh-CN" altLang="en-US"/>
              <a:t> </a:t>
            </a:r>
          </a:p>
        </p:txBody>
      </p:sp>
      <p:sp>
        <p:nvSpPr>
          <p:cNvPr id="15377" name="Text Box 80"/>
          <p:cNvSpPr txBox="1">
            <a:spLocks noChangeArrowheads="1"/>
          </p:cNvSpPr>
          <p:nvPr/>
        </p:nvSpPr>
        <p:spPr bwMode="auto">
          <a:xfrm>
            <a:off x="1619498" y="5149502"/>
            <a:ext cx="180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DHCP</a:t>
            </a:r>
            <a:r>
              <a:rPr kumimoji="1" lang="zh-CN" altLang="en-US" b="1"/>
              <a:t>广播报文</a:t>
            </a:r>
            <a:r>
              <a:rPr kumimoji="1" lang="zh-CN" altLang="en-US"/>
              <a:t> </a:t>
            </a:r>
          </a:p>
        </p:txBody>
      </p:sp>
      <p:sp>
        <p:nvSpPr>
          <p:cNvPr id="15378" name="Text Box 82"/>
          <p:cNvSpPr txBox="1">
            <a:spLocks noChangeArrowheads="1"/>
          </p:cNvSpPr>
          <p:nvPr/>
        </p:nvSpPr>
        <p:spPr bwMode="auto">
          <a:xfrm>
            <a:off x="5292973" y="5155852"/>
            <a:ext cx="180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DHCP</a:t>
            </a:r>
            <a:r>
              <a:rPr kumimoji="1" lang="zh-CN" altLang="en-US" b="1"/>
              <a:t>单播报文</a:t>
            </a:r>
            <a:r>
              <a:rPr kumimoji="1" lang="zh-CN" altLang="en-US"/>
              <a:t> </a:t>
            </a:r>
          </a:p>
        </p:txBody>
      </p:sp>
      <p:sp>
        <p:nvSpPr>
          <p:cNvPr id="15379" name="Line 84"/>
          <p:cNvSpPr>
            <a:spLocks noChangeShapeType="1"/>
          </p:cNvSpPr>
          <p:nvPr/>
        </p:nvSpPr>
        <p:spPr bwMode="auto">
          <a:xfrm flipH="1">
            <a:off x="1403598" y="5589240"/>
            <a:ext cx="2520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85"/>
          <p:cNvSpPr>
            <a:spLocks noChangeShapeType="1"/>
          </p:cNvSpPr>
          <p:nvPr/>
        </p:nvSpPr>
        <p:spPr bwMode="auto">
          <a:xfrm>
            <a:off x="1403598" y="4581177"/>
            <a:ext cx="2520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86"/>
          <p:cNvSpPr>
            <a:spLocks noChangeShapeType="1"/>
          </p:cNvSpPr>
          <p:nvPr/>
        </p:nvSpPr>
        <p:spPr bwMode="auto">
          <a:xfrm flipH="1">
            <a:off x="5004048" y="5589240"/>
            <a:ext cx="2520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87"/>
          <p:cNvSpPr>
            <a:spLocks noChangeShapeType="1"/>
          </p:cNvSpPr>
          <p:nvPr/>
        </p:nvSpPr>
        <p:spPr bwMode="auto">
          <a:xfrm>
            <a:off x="5077073" y="4581177"/>
            <a:ext cx="2520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服务器基本配置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2" y="1712824"/>
            <a:ext cx="7704138" cy="47545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</a:pPr>
            <a:r>
              <a:rPr lang="zh-CN" altLang="en-US" sz="2400" dirty="0"/>
              <a:t>启用</a:t>
            </a:r>
            <a:r>
              <a:rPr lang="en-US" altLang="zh-CN" sz="2400" dirty="0"/>
              <a:t>DHCP</a:t>
            </a:r>
            <a:r>
              <a:rPr lang="zh-CN" altLang="en-US" sz="2400" dirty="0"/>
              <a:t>服务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</a:pPr>
            <a:r>
              <a:rPr lang="zh-CN" altLang="en-US" sz="2400" dirty="0"/>
              <a:t>创建</a:t>
            </a:r>
            <a:r>
              <a:rPr lang="en-US" altLang="zh-CN" sz="2400" dirty="0"/>
              <a:t>DHCP</a:t>
            </a:r>
            <a:r>
              <a:rPr lang="zh-CN" altLang="en-US" sz="2400" dirty="0"/>
              <a:t>地址池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配置动态分配的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地址范围 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4800"/>
              </a:spcAft>
            </a:pPr>
            <a:r>
              <a:rPr lang="zh-CN" altLang="en-US" sz="2400" dirty="0"/>
              <a:t>配置为</a:t>
            </a:r>
            <a:r>
              <a:rPr lang="en-US" altLang="zh-CN" sz="2400" dirty="0"/>
              <a:t>DHCP</a:t>
            </a:r>
            <a:r>
              <a:rPr lang="zh-CN" altLang="en-US" sz="2400" dirty="0"/>
              <a:t>客户端分配的网关地址 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20725" y="2204864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[Router] dhcp enable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19930" y="3200324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ea typeface="宋体" pitchFamily="2" charset="-122"/>
              </a:rPr>
              <a:t>[Router] </a:t>
            </a:r>
            <a:r>
              <a:rPr kumimoji="1" lang="en-US" altLang="zh-CN" sz="2400" b="1" dirty="0" err="1">
                <a:ea typeface="宋体" pitchFamily="2" charset="-122"/>
              </a:rPr>
              <a:t>dhcp</a:t>
            </a:r>
            <a:r>
              <a:rPr kumimoji="1" lang="en-US" altLang="zh-CN" sz="2400" b="1" dirty="0">
                <a:ea typeface="宋体" pitchFamily="2" charset="-122"/>
              </a:rPr>
              <a:t> server </a:t>
            </a:r>
            <a:r>
              <a:rPr kumimoji="1" lang="en-US" altLang="zh-CN" sz="2400" b="1" dirty="0" err="1">
                <a:ea typeface="宋体" pitchFamily="2" charset="-122"/>
              </a:rPr>
              <a:t>ip</a:t>
            </a:r>
            <a:r>
              <a:rPr kumimoji="1" lang="en-US" altLang="zh-CN" sz="2400" b="1" dirty="0">
                <a:ea typeface="宋体" pitchFamily="2" charset="-122"/>
              </a:rPr>
              <a:t>-pool</a:t>
            </a:r>
            <a:r>
              <a:rPr kumimoji="1" lang="en-US" altLang="zh-CN" sz="2400" b="1" i="1" dirty="0">
                <a:ea typeface="宋体" pitchFamily="2" charset="-122"/>
              </a:rPr>
              <a:t> </a:t>
            </a:r>
            <a:r>
              <a:rPr kumimoji="1" lang="en-US" altLang="zh-CN" sz="2400" i="1" dirty="0">
                <a:ea typeface="宋体" pitchFamily="2" charset="-122"/>
              </a:rPr>
              <a:t>pool-name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19535" y="4195784"/>
            <a:ext cx="7561262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ea typeface="宋体" pitchFamily="2" charset="-122"/>
              </a:rPr>
              <a:t>[Router-dhcp-pool-0] network </a:t>
            </a:r>
            <a:r>
              <a:rPr kumimoji="1" lang="en-US" altLang="zh-CN" sz="2400" i="1" dirty="0">
                <a:ea typeface="宋体" pitchFamily="2" charset="-122"/>
              </a:rPr>
              <a:t>network-address</a:t>
            </a:r>
            <a:r>
              <a:rPr kumimoji="1" lang="en-US" altLang="zh-CN" sz="2400" b="1" i="1" dirty="0">
                <a:ea typeface="宋体" pitchFamily="2" charset="-122"/>
              </a:rPr>
              <a:t> </a:t>
            </a:r>
            <a:r>
              <a:rPr kumimoji="1" lang="en-US" altLang="zh-CN" sz="2400" b="1" dirty="0">
                <a:ea typeface="宋体" pitchFamily="2" charset="-122"/>
              </a:rPr>
              <a:t>[</a:t>
            </a:r>
            <a:r>
              <a:rPr kumimoji="1" lang="en-US" altLang="zh-CN" sz="2400" b="1" i="1" dirty="0">
                <a:ea typeface="宋体" pitchFamily="2" charset="-122"/>
              </a:rPr>
              <a:t> </a:t>
            </a:r>
            <a:r>
              <a:rPr kumimoji="1" lang="en-US" altLang="zh-CN" sz="2400" i="1" dirty="0">
                <a:ea typeface="宋体" pitchFamily="2" charset="-122"/>
              </a:rPr>
              <a:t>mask-length </a:t>
            </a:r>
            <a:r>
              <a:rPr kumimoji="1" lang="en-US" altLang="zh-CN" sz="2400" b="1" i="1" dirty="0">
                <a:ea typeface="宋体" pitchFamily="2" charset="-122"/>
              </a:rPr>
              <a:t>| </a:t>
            </a:r>
            <a:r>
              <a:rPr kumimoji="1" lang="en-US" altLang="zh-CN" sz="2400" b="1" dirty="0">
                <a:ea typeface="宋体" pitchFamily="2" charset="-122"/>
              </a:rPr>
              <a:t>mask</a:t>
            </a:r>
            <a:r>
              <a:rPr kumimoji="1" lang="en-US" altLang="zh-CN" sz="2400" b="1" i="1" dirty="0">
                <a:ea typeface="宋体" pitchFamily="2" charset="-122"/>
              </a:rPr>
              <a:t> </a:t>
            </a:r>
            <a:r>
              <a:rPr kumimoji="1" lang="en-US" altLang="zh-CN" sz="2400" i="1" dirty="0" err="1">
                <a:ea typeface="宋体" pitchFamily="2" charset="-122"/>
              </a:rPr>
              <a:t>mask</a:t>
            </a:r>
            <a:r>
              <a:rPr kumimoji="1" lang="en-US" altLang="zh-CN" sz="2400" b="1" i="1" dirty="0">
                <a:ea typeface="宋体" pitchFamily="2" charset="-122"/>
              </a:rPr>
              <a:t> </a:t>
            </a:r>
            <a:r>
              <a:rPr kumimoji="1" lang="en-US" altLang="zh-CN" sz="2400" b="1" dirty="0">
                <a:ea typeface="宋体" pitchFamily="2" charset="-122"/>
              </a:rPr>
              <a:t>]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19137" y="5556369"/>
            <a:ext cx="7705725" cy="4619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[Router-dhcp-pool-0] gateway-list</a:t>
            </a:r>
            <a:r>
              <a:rPr kumimoji="1" lang="en-US" altLang="zh-CN" sz="2400" b="1" i="1">
                <a:ea typeface="宋体" pitchFamily="2" charset="-122"/>
              </a:rPr>
              <a:t> </a:t>
            </a:r>
            <a:r>
              <a:rPr kumimoji="1" lang="en-US" altLang="zh-CN" sz="2400" i="1">
                <a:ea typeface="宋体" pitchFamily="2" charset="-122"/>
              </a:rPr>
              <a:t>ip-address </a:t>
            </a:r>
            <a:r>
              <a:rPr lang="en-US" altLang="zh-CN" sz="2400"/>
              <a:t>&amp;&lt;1-8&gt;</a:t>
            </a:r>
            <a:endParaRPr kumimoji="1" lang="en-US" altLang="zh-CN" sz="2400" i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497" y="1047413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/>
              <a:t>DHCP</a:t>
            </a:r>
            <a:r>
              <a:rPr lang="zh-CN" altLang="en-US" dirty="0"/>
              <a:t>服务器可选配置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137525" cy="4754562"/>
          </a:xfrm>
        </p:spPr>
        <p:txBody>
          <a:bodyPr/>
          <a:lstStyle/>
          <a:p>
            <a:pPr eaLnBrk="1" hangingPunct="1"/>
            <a:r>
              <a:rPr lang="zh-CN" altLang="en-US" dirty="0"/>
              <a:t>配置为</a:t>
            </a:r>
            <a:r>
              <a:rPr lang="en-US" altLang="zh-CN" dirty="0"/>
              <a:t>DHCP</a:t>
            </a:r>
            <a:r>
              <a:rPr lang="zh-CN" altLang="en-US" dirty="0"/>
              <a:t>客户端分配的</a:t>
            </a:r>
            <a:r>
              <a:rPr lang="en-US" altLang="zh-CN" dirty="0"/>
              <a:t>DNS</a:t>
            </a:r>
            <a:r>
              <a:rPr lang="zh-CN" altLang="en-US" dirty="0"/>
              <a:t>服务器地址 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配置</a:t>
            </a:r>
            <a:r>
              <a:rPr lang="en-US" altLang="zh-CN" dirty="0"/>
              <a:t>DHCP</a:t>
            </a:r>
            <a:r>
              <a:rPr lang="zh-CN" altLang="en-US" dirty="0"/>
              <a:t>地址池中不参与自动分配的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配置动态分配的</a:t>
            </a:r>
            <a:r>
              <a:rPr lang="en-US" altLang="zh-CN" dirty="0"/>
              <a:t>IP</a:t>
            </a:r>
            <a:r>
              <a:rPr lang="zh-CN" altLang="en-US" dirty="0"/>
              <a:t>地址的租用有效期限 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2998" y="2369492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[Router-dhcp-pool-0] dns-list </a:t>
            </a:r>
            <a:r>
              <a:rPr kumimoji="1" lang="en-US" altLang="zh-CN" sz="2400" i="1">
                <a:ea typeface="宋体" pitchFamily="2" charset="-122"/>
              </a:rPr>
              <a:t>ip-address</a:t>
            </a:r>
            <a:r>
              <a:rPr lang="en-US" altLang="zh-CN" sz="2400"/>
              <a:t>&amp;&lt;1-8&gt;</a:t>
            </a:r>
            <a:endParaRPr kumimoji="1" lang="en-US" altLang="zh-CN" sz="2400" i="1">
              <a:ea typeface="宋体" pitchFamily="2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82998" y="3470026"/>
            <a:ext cx="7561263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ea typeface="宋体" pitchFamily="2" charset="-122"/>
              </a:rPr>
              <a:t>[Router] </a:t>
            </a:r>
            <a:r>
              <a:rPr kumimoji="1" lang="en-US" altLang="zh-CN" sz="2400" b="1" dirty="0" err="1">
                <a:ea typeface="宋体" pitchFamily="2" charset="-122"/>
              </a:rPr>
              <a:t>dhcp</a:t>
            </a:r>
            <a:r>
              <a:rPr kumimoji="1" lang="en-US" altLang="zh-CN" sz="2400" b="1" dirty="0">
                <a:ea typeface="宋体" pitchFamily="2" charset="-122"/>
              </a:rPr>
              <a:t> server forbidden-</a:t>
            </a:r>
            <a:r>
              <a:rPr kumimoji="1" lang="en-US" altLang="zh-CN" sz="2400" b="1" dirty="0" err="1">
                <a:ea typeface="宋体" pitchFamily="2" charset="-122"/>
              </a:rPr>
              <a:t>ip</a:t>
            </a:r>
            <a:r>
              <a:rPr kumimoji="1" lang="en-US" altLang="zh-CN" sz="2400" b="1" i="1" dirty="0">
                <a:ea typeface="宋体" pitchFamily="2" charset="-122"/>
              </a:rPr>
              <a:t> </a:t>
            </a:r>
            <a:r>
              <a:rPr lang="en-US" altLang="zh-CN" sz="2400" i="1" dirty="0"/>
              <a:t>start-</a:t>
            </a:r>
            <a:r>
              <a:rPr lang="en-US" altLang="zh-CN" sz="2400" i="1" dirty="0" err="1"/>
              <a:t>ip</a:t>
            </a:r>
            <a:r>
              <a:rPr lang="en-US" altLang="zh-CN" sz="2400" i="1" dirty="0"/>
              <a:t>-address</a:t>
            </a:r>
            <a:r>
              <a:rPr lang="en-US" altLang="zh-CN" sz="2400" dirty="0"/>
              <a:t> [ </a:t>
            </a:r>
            <a:r>
              <a:rPr lang="en-US" altLang="zh-CN" sz="2400" i="1" dirty="0"/>
              <a:t>end-</a:t>
            </a:r>
            <a:r>
              <a:rPr lang="en-US" altLang="zh-CN" sz="2400" i="1" dirty="0" err="1"/>
              <a:t>ip</a:t>
            </a:r>
            <a:r>
              <a:rPr lang="en-US" altLang="zh-CN" sz="2400" i="1" dirty="0"/>
              <a:t>-address</a:t>
            </a:r>
            <a:r>
              <a:rPr lang="en-US" altLang="zh-CN" sz="2400" dirty="0"/>
              <a:t> ]</a:t>
            </a:r>
            <a:endParaRPr kumimoji="1" lang="en-US" altLang="zh-CN" sz="2400" b="1" dirty="0">
              <a:ea typeface="宋体" pitchFamily="2" charset="-122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82998" y="5229200"/>
            <a:ext cx="7561262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[Router-dhcp-pool-0] expired </a:t>
            </a:r>
            <a:r>
              <a:rPr kumimoji="1" lang="en-US" altLang="zh-CN" sz="2400">
                <a:ea typeface="宋体" pitchFamily="2" charset="-122"/>
              </a:rPr>
              <a:t>{ </a:t>
            </a:r>
            <a:r>
              <a:rPr kumimoji="1" lang="en-US" altLang="zh-CN" sz="2400" b="1">
                <a:ea typeface="宋体" pitchFamily="2" charset="-122"/>
              </a:rPr>
              <a:t>day </a:t>
            </a:r>
            <a:r>
              <a:rPr kumimoji="1" lang="en-US" altLang="zh-CN" sz="2400" i="1">
                <a:ea typeface="宋体" pitchFamily="2" charset="-122"/>
              </a:rPr>
              <a:t>day</a:t>
            </a:r>
            <a:r>
              <a:rPr kumimoji="1" lang="en-US" altLang="zh-CN" sz="2400">
                <a:ea typeface="宋体" pitchFamily="2" charset="-122"/>
              </a:rPr>
              <a:t> [ </a:t>
            </a:r>
            <a:r>
              <a:rPr kumimoji="1" lang="en-US" altLang="zh-CN" sz="2400" b="1">
                <a:ea typeface="宋体" pitchFamily="2" charset="-122"/>
              </a:rPr>
              <a:t>hour </a:t>
            </a:r>
            <a:r>
              <a:rPr kumimoji="1" lang="en-US" altLang="zh-CN" sz="2400" i="1">
                <a:ea typeface="宋体" pitchFamily="2" charset="-122"/>
              </a:rPr>
              <a:t>hour</a:t>
            </a:r>
            <a:r>
              <a:rPr kumimoji="1" lang="en-US" altLang="zh-CN" sz="2400" b="1">
                <a:ea typeface="宋体" pitchFamily="2" charset="-122"/>
              </a:rPr>
              <a:t> </a:t>
            </a:r>
            <a:r>
              <a:rPr kumimoji="1" lang="en-US" altLang="zh-CN" sz="2400">
                <a:ea typeface="宋体" pitchFamily="2" charset="-122"/>
              </a:rPr>
              <a:t>[ </a:t>
            </a:r>
            <a:r>
              <a:rPr kumimoji="1" lang="en-US" altLang="zh-CN" sz="2400" b="1">
                <a:ea typeface="宋体" pitchFamily="2" charset="-122"/>
              </a:rPr>
              <a:t>minute </a:t>
            </a:r>
            <a:r>
              <a:rPr kumimoji="1" lang="en-US" altLang="zh-CN" sz="2400" i="1">
                <a:ea typeface="宋体" pitchFamily="2" charset="-122"/>
              </a:rPr>
              <a:t>minute</a:t>
            </a:r>
            <a:r>
              <a:rPr kumimoji="1" lang="en-US" altLang="zh-CN" sz="2400" b="1">
                <a:ea typeface="宋体" pitchFamily="2" charset="-122"/>
              </a:rPr>
              <a:t> </a:t>
            </a:r>
            <a:r>
              <a:rPr lang="en-US" altLang="zh-CN" sz="2400"/>
              <a:t>[ </a:t>
            </a:r>
            <a:r>
              <a:rPr lang="en-US" altLang="zh-CN" sz="2400" b="1"/>
              <a:t>second</a:t>
            </a:r>
            <a:r>
              <a:rPr lang="en-US" altLang="zh-CN" sz="2400"/>
              <a:t> </a:t>
            </a:r>
            <a:r>
              <a:rPr lang="en-US" altLang="zh-CN" sz="2400" i="1"/>
              <a:t>second </a:t>
            </a:r>
            <a:r>
              <a:rPr lang="en-US" altLang="zh-CN" sz="2400"/>
              <a:t>] </a:t>
            </a:r>
            <a:r>
              <a:rPr kumimoji="1" lang="en-US" altLang="zh-CN" sz="2400">
                <a:ea typeface="宋体" pitchFamily="2" charset="-122"/>
              </a:rPr>
              <a:t>] ] </a:t>
            </a:r>
            <a:r>
              <a:rPr kumimoji="1" lang="en-US" altLang="zh-CN" sz="2400" b="1">
                <a:ea typeface="宋体" pitchFamily="2" charset="-122"/>
              </a:rPr>
              <a:t>| unlimited </a:t>
            </a:r>
            <a:r>
              <a:rPr kumimoji="1" lang="en-US" altLang="zh-CN" sz="240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63"/>
          <p:cNvSpPr>
            <a:spLocks noChangeShapeType="1"/>
          </p:cNvSpPr>
          <p:nvPr/>
        </p:nvSpPr>
        <p:spPr bwMode="auto">
          <a:xfrm flipV="1">
            <a:off x="5077123" y="2349227"/>
            <a:ext cx="151130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5" name="Picture 57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23" y="1718989"/>
            <a:ext cx="208756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38" y="937939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/>
              <a:t>DHCP</a:t>
            </a:r>
            <a:r>
              <a:rPr lang="zh-CN" altLang="en-US" dirty="0"/>
              <a:t>服务器基本配置示例</a:t>
            </a:r>
          </a:p>
        </p:txBody>
      </p:sp>
      <p:sp>
        <p:nvSpPr>
          <p:cNvPr id="18437" name="Rectangle 51"/>
          <p:cNvSpPr>
            <a:spLocks noChangeArrowheads="1"/>
          </p:cNvSpPr>
          <p:nvPr/>
        </p:nvSpPr>
        <p:spPr bwMode="auto">
          <a:xfrm>
            <a:off x="1332211" y="4797152"/>
            <a:ext cx="6769100" cy="18716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Text Box 52"/>
          <p:cNvSpPr txBox="1">
            <a:spLocks noChangeArrowheads="1"/>
          </p:cNvSpPr>
          <p:nvPr/>
        </p:nvSpPr>
        <p:spPr bwMode="auto">
          <a:xfrm>
            <a:off x="1403648" y="4797152"/>
            <a:ext cx="687705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[Router] dhcp enable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[Router] dhcp server forbidden-ip 192.168.1.10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[Router] dhcp server forbidden-ip 192.168.1.254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[Router] dhcp server ip-pool 0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[Router-dhcp-pool-0] network 192.168.1.0 mask 255.255.255.0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[Router-dhcp-pool-0] gateway-list 192.168.1.254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[Router-dhcp-pool-0] dns-list 192.168.1.10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[Router-dhcp-pool-0] expired day 5 </a:t>
            </a:r>
          </a:p>
        </p:txBody>
      </p:sp>
      <p:sp>
        <p:nvSpPr>
          <p:cNvPr id="18439" name="Line 53"/>
          <p:cNvSpPr>
            <a:spLocks noChangeShapeType="1"/>
          </p:cNvSpPr>
          <p:nvPr/>
        </p:nvSpPr>
        <p:spPr bwMode="auto">
          <a:xfrm flipV="1">
            <a:off x="4716761" y="3933552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56"/>
          <p:cNvSpPr>
            <a:spLocks noChangeShapeType="1"/>
          </p:cNvSpPr>
          <p:nvPr/>
        </p:nvSpPr>
        <p:spPr bwMode="auto">
          <a:xfrm>
            <a:off x="2268836" y="3573189"/>
            <a:ext cx="2160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 Box 58"/>
          <p:cNvSpPr txBox="1">
            <a:spLocks noChangeArrowheads="1"/>
          </p:cNvSpPr>
          <p:nvPr/>
        </p:nvSpPr>
        <p:spPr bwMode="auto">
          <a:xfrm>
            <a:off x="1292523" y="4020864"/>
            <a:ext cx="147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DHCP Client</a:t>
            </a:r>
          </a:p>
        </p:txBody>
      </p:sp>
      <p:sp>
        <p:nvSpPr>
          <p:cNvPr id="18442" name="Text Box 59"/>
          <p:cNvSpPr txBox="1">
            <a:spLocks noChangeArrowheads="1"/>
          </p:cNvSpPr>
          <p:nvPr/>
        </p:nvSpPr>
        <p:spPr bwMode="auto">
          <a:xfrm>
            <a:off x="5293023" y="3428727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DHCP Server</a:t>
            </a:r>
          </a:p>
        </p:txBody>
      </p:sp>
      <p:sp>
        <p:nvSpPr>
          <p:cNvPr id="18443" name="Text Box 60"/>
          <p:cNvSpPr txBox="1">
            <a:spLocks noChangeArrowheads="1"/>
          </p:cNvSpPr>
          <p:nvPr/>
        </p:nvSpPr>
        <p:spPr bwMode="auto">
          <a:xfrm>
            <a:off x="6228061" y="2060302"/>
            <a:ext cx="121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/>
              <a:t>Internet</a:t>
            </a:r>
          </a:p>
        </p:txBody>
      </p:sp>
      <p:pic>
        <p:nvPicPr>
          <p:cNvPr id="18444" name="Picture 61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61" y="3135039"/>
            <a:ext cx="792162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5" name="Group 13"/>
          <p:cNvGrpSpPr>
            <a:grpSpLocks noChangeAspect="1"/>
          </p:cNvGrpSpPr>
          <p:nvPr/>
        </p:nvGrpSpPr>
        <p:grpSpPr bwMode="auto">
          <a:xfrm>
            <a:off x="4284961" y="3284264"/>
            <a:ext cx="863600" cy="601663"/>
            <a:chOff x="3541" y="1317"/>
            <a:chExt cx="747" cy="546"/>
          </a:xfrm>
        </p:grpSpPr>
        <p:sp>
          <p:nvSpPr>
            <p:cNvPr id="1844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1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Freeform 1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Freeform 2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2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2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2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2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2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2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3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6" name="Line 64"/>
          <p:cNvSpPr>
            <a:spLocks noChangeShapeType="1"/>
          </p:cNvSpPr>
          <p:nvPr/>
        </p:nvSpPr>
        <p:spPr bwMode="auto">
          <a:xfrm flipV="1">
            <a:off x="3529311" y="2852464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47" name="Picture 65" descr="服务器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11" y="2204764"/>
            <a:ext cx="52546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Text Box 66"/>
          <p:cNvSpPr txBox="1">
            <a:spLocks noChangeArrowheads="1"/>
          </p:cNvSpPr>
          <p:nvPr/>
        </p:nvSpPr>
        <p:spPr bwMode="auto">
          <a:xfrm>
            <a:off x="2737148" y="1628502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DNS Server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192.168.1.10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服务器显示及维护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50925"/>
            <a:ext cx="7343775" cy="4754563"/>
          </a:xfrm>
        </p:spPr>
        <p:txBody>
          <a:bodyPr/>
          <a:lstStyle/>
          <a:p>
            <a:pPr eaLnBrk="1" hangingPunct="1"/>
            <a:r>
              <a:rPr lang="zh-CN" altLang="en-US"/>
              <a:t>显示</a:t>
            </a:r>
            <a:r>
              <a:rPr lang="en-US" altLang="zh-CN"/>
              <a:t>DHCP</a:t>
            </a:r>
            <a:r>
              <a:rPr lang="zh-CN" altLang="en-US"/>
              <a:t>地址池信息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显示</a:t>
            </a:r>
            <a:r>
              <a:rPr lang="en-US" altLang="zh-CN"/>
              <a:t>DHCP</a:t>
            </a:r>
            <a:r>
              <a:rPr lang="zh-CN" altLang="en-US"/>
              <a:t>地址池的空闲地址信息 </a:t>
            </a:r>
            <a:endParaRPr lang="en-US" altLang="zh-CN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 sz="1600"/>
          </a:p>
          <a:p>
            <a:pPr eaLnBrk="1" hangingPunct="1"/>
            <a:r>
              <a:rPr lang="zh-CN" altLang="en-US"/>
              <a:t>显示</a:t>
            </a:r>
            <a:r>
              <a:rPr lang="en-US" altLang="zh-CN"/>
              <a:t>DHCP</a:t>
            </a:r>
            <a:r>
              <a:rPr lang="zh-CN" altLang="en-US"/>
              <a:t>服务器的统计信息 </a:t>
            </a:r>
            <a:endParaRPr lang="en-US" altLang="zh-CN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 sz="18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4213" y="2995613"/>
            <a:ext cx="7561262" cy="8302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[Router] display dhcp server free-ip </a:t>
            </a:r>
            <a:r>
              <a:rPr lang="en-US" altLang="zh-CN" sz="2400"/>
              <a:t>[ pool </a:t>
            </a:r>
            <a:r>
              <a:rPr lang="en-US" altLang="zh-CN" sz="2400" i="1"/>
              <a:t>pool-name</a:t>
            </a:r>
            <a:r>
              <a:rPr lang="en-US" altLang="zh-CN" sz="2400"/>
              <a:t> ]</a:t>
            </a:r>
            <a:endParaRPr kumimoji="1" lang="en-US" altLang="zh-CN" sz="2400" b="1">
              <a:ea typeface="宋体" pitchFamily="2" charset="-122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4213" y="4506913"/>
            <a:ext cx="7561262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[Router] display dhcp server statistics </a:t>
            </a:r>
            <a:r>
              <a:rPr lang="en-US" altLang="zh-CN" sz="2400"/>
              <a:t>[ pool </a:t>
            </a:r>
            <a:r>
              <a:rPr lang="en-US" altLang="zh-CN" sz="2400" i="1"/>
              <a:t>pool-name</a:t>
            </a:r>
            <a:r>
              <a:rPr lang="en-US" altLang="zh-CN" sz="2400"/>
              <a:t> ]</a:t>
            </a:r>
            <a:endParaRPr kumimoji="1" lang="en-US" altLang="zh-CN" sz="2400" b="1">
              <a:ea typeface="宋体" pitchFamily="2" charset="-122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84213" y="1698625"/>
            <a:ext cx="7561262" cy="4619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[Router] display dhcp server pool </a:t>
            </a:r>
            <a:r>
              <a:rPr lang="en-US" altLang="zh-CN" sz="2400"/>
              <a:t>[ </a:t>
            </a:r>
            <a:r>
              <a:rPr lang="en-US" altLang="zh-CN" sz="2400" i="1"/>
              <a:t>pool-name</a:t>
            </a:r>
            <a:r>
              <a:rPr lang="en-US" altLang="zh-CN" sz="2400"/>
              <a:t> ]</a:t>
            </a:r>
            <a:r>
              <a:rPr kumimoji="1" lang="en-US" altLang="zh-CN" sz="2400" b="1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5964" y="1170677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/>
              <a:t>DHCP</a:t>
            </a:r>
            <a:r>
              <a:rPr lang="zh-CN" altLang="en-US" dirty="0"/>
              <a:t>中继基本配置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1988840"/>
            <a:ext cx="7704138" cy="4754562"/>
          </a:xfrm>
        </p:spPr>
        <p:txBody>
          <a:bodyPr/>
          <a:lstStyle/>
          <a:p>
            <a:pPr eaLnBrk="1" hangingPunct="1"/>
            <a:r>
              <a:rPr lang="zh-CN" altLang="en-US" dirty="0"/>
              <a:t>启用</a:t>
            </a:r>
            <a:r>
              <a:rPr lang="en-US" altLang="zh-CN" dirty="0"/>
              <a:t>DHCP</a:t>
            </a:r>
            <a:r>
              <a:rPr lang="zh-CN" altLang="en-US" dirty="0"/>
              <a:t>服务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指定</a:t>
            </a:r>
            <a:r>
              <a:rPr lang="en-US" altLang="zh-CN" dirty="0">
                <a:ea typeface="宋体" pitchFamily="2" charset="-122"/>
              </a:rPr>
              <a:t>DHCP</a:t>
            </a:r>
            <a:r>
              <a:rPr lang="zh-CN" altLang="en-US" dirty="0">
                <a:ea typeface="宋体" pitchFamily="2" charset="-122"/>
              </a:rPr>
              <a:t>服务器的地址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zh-CN" altLang="en-US" dirty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1600" dirty="0"/>
          </a:p>
          <a:p>
            <a:pPr eaLnBrk="1" hangingPunct="1"/>
            <a:r>
              <a:rPr lang="zh-CN" altLang="en-US" dirty="0"/>
              <a:t>配置接口工作在</a:t>
            </a:r>
            <a:r>
              <a:rPr lang="en-US" altLang="zh-CN" dirty="0"/>
              <a:t>DHCP</a:t>
            </a:r>
            <a:r>
              <a:rPr lang="zh-CN" altLang="en-US" dirty="0"/>
              <a:t>中继模式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8509" y="2523802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[Router] dhcp enable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37045" y="5164556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[Router-Ethernet1/1] dhcp select relay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03221" y="3687311"/>
            <a:ext cx="7561263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ea typeface="宋体" pitchFamily="2" charset="-122"/>
              </a:rPr>
              <a:t>[Router-Ethernet1/1] </a:t>
            </a:r>
            <a:r>
              <a:rPr kumimoji="1" lang="en-US" altLang="zh-CN" sz="2400" b="1" dirty="0" err="1">
                <a:ea typeface="宋体" pitchFamily="2" charset="-122"/>
              </a:rPr>
              <a:t>dhcp</a:t>
            </a:r>
            <a:r>
              <a:rPr kumimoji="1" lang="en-US" altLang="zh-CN" sz="2400" b="1" dirty="0">
                <a:ea typeface="宋体" pitchFamily="2" charset="-122"/>
              </a:rPr>
              <a:t> relay </a:t>
            </a:r>
            <a:r>
              <a:rPr lang="en-US" altLang="zh-CN" sz="2400" b="1" dirty="0"/>
              <a:t>server-address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ip</a:t>
            </a:r>
            <a:r>
              <a:rPr lang="en-US" altLang="zh-CN" sz="2400" i="1" dirty="0"/>
              <a:t>-address</a:t>
            </a:r>
            <a:endParaRPr kumimoji="1" lang="en-US" altLang="zh-CN" sz="2400" i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中继配置示例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512093" y="5229001"/>
            <a:ext cx="6119813" cy="11525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583531" y="5356001"/>
            <a:ext cx="68770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[Router] dhcp enable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[Router] interface ethernet 1/1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[Router-Ethernet1/1] dhcp select relay</a:t>
            </a:r>
          </a:p>
          <a:p>
            <a:pPr eaLnBrk="1" hangingPunct="1"/>
            <a:r>
              <a:rPr kumimoji="1" lang="en-US" altLang="zh-CN" sz="1400" b="1">
                <a:latin typeface="Courier" pitchFamily="49" charset="0"/>
                <a:ea typeface="宋体" pitchFamily="2" charset="-122"/>
              </a:rPr>
              <a:t>[Router-Ethernet1/1] dhcp relay server-address 192.168.1.10 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V="1">
            <a:off x="4607718" y="3860576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Text Box 34"/>
          <p:cNvSpPr txBox="1">
            <a:spLocks noChangeArrowheads="1"/>
          </p:cNvSpPr>
          <p:nvPr/>
        </p:nvSpPr>
        <p:spPr bwMode="auto">
          <a:xfrm>
            <a:off x="612131" y="2549302"/>
            <a:ext cx="162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ea typeface="宋体" pitchFamily="2" charset="-122"/>
              </a:rPr>
              <a:t>DHCP Client</a:t>
            </a:r>
          </a:p>
        </p:txBody>
      </p:sp>
      <p:sp>
        <p:nvSpPr>
          <p:cNvPr id="21511" name="Text Box 35"/>
          <p:cNvSpPr txBox="1">
            <a:spLocks noChangeArrowheads="1"/>
          </p:cNvSpPr>
          <p:nvPr/>
        </p:nvSpPr>
        <p:spPr bwMode="auto">
          <a:xfrm>
            <a:off x="6912768" y="2530251"/>
            <a:ext cx="172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Server</a:t>
            </a:r>
          </a:p>
        </p:txBody>
      </p:sp>
      <p:sp>
        <p:nvSpPr>
          <p:cNvPr id="21512" name="Line 36"/>
          <p:cNvSpPr>
            <a:spLocks noChangeShapeType="1"/>
          </p:cNvSpPr>
          <p:nvPr/>
        </p:nvSpPr>
        <p:spPr bwMode="auto">
          <a:xfrm>
            <a:off x="1583531" y="3395439"/>
            <a:ext cx="5976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13" name="Picture 3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6" y="2963639"/>
            <a:ext cx="792162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40" descr="服务器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43" y="2890614"/>
            <a:ext cx="5762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5" name="Group 41"/>
          <p:cNvGrpSpPr>
            <a:grpSpLocks noChangeAspect="1"/>
          </p:cNvGrpSpPr>
          <p:nvPr/>
        </p:nvGrpSpPr>
        <p:grpSpPr bwMode="auto">
          <a:xfrm>
            <a:off x="4102893" y="3035076"/>
            <a:ext cx="958850" cy="668338"/>
            <a:chOff x="3541" y="1317"/>
            <a:chExt cx="747" cy="546"/>
          </a:xfrm>
        </p:grpSpPr>
        <p:sp>
          <p:nvSpPr>
            <p:cNvPr id="21519" name="AutoShape 4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Freeform 4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Freeform 4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Freeform 4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Freeform 4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Freeform 4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Freeform 4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Freeform 4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Freeform 5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Freeform 5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Freeform 5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Freeform 5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Freeform 5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Freeform 5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Freeform 5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Freeform 5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Freeform 5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6" name="Text Box 61"/>
          <p:cNvSpPr txBox="1">
            <a:spLocks noChangeArrowheads="1"/>
          </p:cNvSpPr>
          <p:nvPr/>
        </p:nvSpPr>
        <p:spPr bwMode="auto">
          <a:xfrm>
            <a:off x="3815556" y="2530251"/>
            <a:ext cx="162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Relay</a:t>
            </a:r>
          </a:p>
        </p:txBody>
      </p:sp>
      <p:sp>
        <p:nvSpPr>
          <p:cNvPr id="21517" name="Rectangle 62"/>
          <p:cNvSpPr>
            <a:spLocks noChangeArrowheads="1"/>
          </p:cNvSpPr>
          <p:nvPr/>
        </p:nvSpPr>
        <p:spPr bwMode="auto">
          <a:xfrm>
            <a:off x="7055643" y="3789139"/>
            <a:ext cx="151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/>
              <a:t>192.168.1.10</a:t>
            </a:r>
          </a:p>
        </p:txBody>
      </p:sp>
      <p:sp>
        <p:nvSpPr>
          <p:cNvPr id="21518" name="Rectangle 63"/>
          <p:cNvSpPr>
            <a:spLocks noChangeArrowheads="1"/>
          </p:cNvSpPr>
          <p:nvPr/>
        </p:nvSpPr>
        <p:spPr bwMode="auto">
          <a:xfrm>
            <a:off x="3599656" y="3428776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1600"/>
              <a:t>E1/1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中继显示及维护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1844824"/>
            <a:ext cx="7343775" cy="4319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dirty="0"/>
              <a:t>显示</a:t>
            </a:r>
            <a:r>
              <a:rPr lang="en-US" altLang="zh-CN" dirty="0"/>
              <a:t>DHCP</a:t>
            </a:r>
            <a:r>
              <a:rPr lang="zh-CN" altLang="en-US" dirty="0"/>
              <a:t>服务器地址信息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endParaRPr lang="zh-CN" altLang="en-US" sz="4800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dirty="0"/>
              <a:t>显示</a:t>
            </a:r>
            <a:r>
              <a:rPr lang="en-US" altLang="zh-CN" dirty="0"/>
              <a:t>DHCP</a:t>
            </a:r>
            <a:r>
              <a:rPr lang="zh-CN" altLang="en-US" dirty="0"/>
              <a:t>中继的用户地址表项信息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endParaRPr lang="zh-CN" altLang="en-US" sz="3600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endParaRPr lang="zh-CN" altLang="en-US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dirty="0"/>
              <a:t>显示</a:t>
            </a:r>
            <a:r>
              <a:rPr lang="en-US" altLang="zh-CN" dirty="0"/>
              <a:t>DHCP</a:t>
            </a:r>
            <a:r>
              <a:rPr lang="zh-CN" altLang="en-US" dirty="0"/>
              <a:t>中继的相关报文统计信息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27087" y="2421087"/>
            <a:ext cx="7561262" cy="8302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[Router] </a:t>
            </a:r>
            <a:r>
              <a:rPr lang="en-US" altLang="zh-CN" sz="2400" b="1"/>
              <a:t>display dhcp relay server-address </a:t>
            </a:r>
            <a:r>
              <a:rPr lang="en-US" altLang="zh-CN" sz="2400"/>
              <a:t>[</a:t>
            </a:r>
            <a:r>
              <a:rPr lang="en-US" altLang="zh-CN" sz="2400" b="1"/>
              <a:t> interface </a:t>
            </a:r>
            <a:r>
              <a:rPr lang="en-US" altLang="zh-CN" sz="2400" i="1"/>
              <a:t>interface-type interface-number</a:t>
            </a:r>
            <a:r>
              <a:rPr lang="en-US" altLang="zh-CN" sz="2400"/>
              <a:t> ]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27087" y="3860949"/>
            <a:ext cx="7561262" cy="12001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[Router] </a:t>
            </a:r>
            <a:r>
              <a:rPr lang="en-US" altLang="zh-CN" sz="2400" b="1"/>
              <a:t>display dhcp relay client-information</a:t>
            </a:r>
            <a:r>
              <a:rPr lang="en-US" altLang="zh-CN" sz="2400"/>
              <a:t> [ </a:t>
            </a:r>
            <a:r>
              <a:rPr lang="en-US" altLang="zh-CN" sz="2400" b="1"/>
              <a:t>interface</a:t>
            </a:r>
            <a:r>
              <a:rPr lang="en-US" altLang="zh-CN" sz="2400"/>
              <a:t> </a:t>
            </a:r>
            <a:r>
              <a:rPr lang="en-US" altLang="zh-CN" sz="2400" i="1"/>
              <a:t>interface-type interface-number</a:t>
            </a:r>
            <a:r>
              <a:rPr lang="en-US" altLang="zh-CN" sz="2400"/>
              <a:t> | </a:t>
            </a:r>
            <a:r>
              <a:rPr lang="en-US" altLang="zh-CN" sz="2400" b="1"/>
              <a:t>ip</a:t>
            </a:r>
            <a:r>
              <a:rPr lang="en-US" altLang="zh-CN" sz="2400"/>
              <a:t> </a:t>
            </a:r>
            <a:r>
              <a:rPr lang="en-US" altLang="zh-CN" sz="2400" i="1"/>
              <a:t>ip-address </a:t>
            </a:r>
            <a:r>
              <a:rPr lang="en-US" altLang="zh-CN" sz="2400"/>
              <a:t>[ </a:t>
            </a:r>
            <a:r>
              <a:rPr lang="en-US" altLang="zh-CN" sz="2400" b="1"/>
              <a:t>vpn-instance</a:t>
            </a:r>
            <a:r>
              <a:rPr lang="en-US" altLang="zh-CN" sz="2400"/>
              <a:t> </a:t>
            </a:r>
            <a:r>
              <a:rPr lang="en-US" altLang="zh-CN" sz="2400" i="1"/>
              <a:t>vpn-instance-name </a:t>
            </a:r>
            <a:r>
              <a:rPr lang="en-US" altLang="zh-CN" sz="2400"/>
              <a:t>] ]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27087" y="5767090"/>
            <a:ext cx="7561262" cy="8302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pitchFamily="2" charset="-122"/>
              </a:rPr>
              <a:t>[Router] </a:t>
            </a:r>
            <a:r>
              <a:rPr lang="en-US" altLang="zh-CN" sz="2400" b="1"/>
              <a:t>display dhcp relay statistics</a:t>
            </a:r>
            <a:r>
              <a:rPr lang="en-US" altLang="zh-CN" sz="2400"/>
              <a:t> [ </a:t>
            </a:r>
            <a:r>
              <a:rPr lang="en-US" altLang="zh-CN" sz="2400" b="1"/>
              <a:t>interface</a:t>
            </a:r>
            <a:r>
              <a:rPr lang="en-US" altLang="zh-CN" sz="2400"/>
              <a:t> </a:t>
            </a:r>
            <a:r>
              <a:rPr lang="en-US" altLang="zh-CN" sz="2400" i="1"/>
              <a:t>interface-type interface-number </a:t>
            </a:r>
            <a:r>
              <a:rPr lang="en-US" altLang="zh-CN" sz="240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96752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AF105C8-8E33-41B7-9578-9173FAA9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276872"/>
            <a:ext cx="5762625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IP</a:t>
            </a:r>
            <a:r>
              <a:rPr lang="zh-CN" altLang="en-US" sz="2800" b="1" dirty="0">
                <a:ea typeface="华文细黑" pitchFamily="2" charset="-122"/>
              </a:rPr>
              <a:t>协议</a:t>
            </a:r>
            <a:endParaRPr lang="en-US" altLang="zh-CN" sz="28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800" b="1" dirty="0">
                <a:ea typeface="华文细黑" pitchFamily="2" charset="-122"/>
              </a:rPr>
              <a:t>子网划分</a:t>
            </a:r>
            <a:endParaRPr lang="en-US" altLang="zh-CN" sz="28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800" b="1" dirty="0">
                <a:ea typeface="华文细黑" pitchFamily="2" charset="-122"/>
              </a:rPr>
              <a:t>ARP</a:t>
            </a:r>
            <a:r>
              <a:rPr lang="zh-CN" altLang="en-US" sz="2800" b="1" dirty="0">
                <a:ea typeface="华文细黑" pitchFamily="2" charset="-122"/>
              </a:rPr>
              <a:t>协议</a:t>
            </a:r>
            <a:endParaRPr lang="en-US" altLang="zh-CN" sz="2800" b="1" dirty="0"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endParaRPr lang="zh-CN" altLang="en-US" sz="2800" b="1" dirty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39409" y="1951038"/>
            <a:ext cx="75612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路由器负责将数据报文在逻辑网段间进行转发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路由是指导路由器如何进行数据报文发送的路径信息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每台路由器都有路由表，路由存储在路由表中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路由环路是由错误的路由导致的，它会造成</a:t>
            </a:r>
            <a:r>
              <a:rPr lang="en-US" altLang="zh-CN" sz="2400" b="1" dirty="0">
                <a:ea typeface="华文细黑" pitchFamily="2" charset="-122"/>
              </a:rPr>
              <a:t>IP</a:t>
            </a:r>
            <a:r>
              <a:rPr lang="zh-CN" altLang="en-US" sz="2400" b="1" dirty="0">
                <a:ea typeface="华文细黑" pitchFamily="2" charset="-122"/>
              </a:rPr>
              <a:t>报文在网络中循环转发，浪费网络带宽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438" y="1076326"/>
            <a:ext cx="288647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、</a:t>
            </a:r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IP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路由原理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71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93854"/>
            <a:ext cx="2447925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70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993854"/>
            <a:ext cx="2592388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8031" y="1021992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C00000"/>
                </a:solidFill>
              </a:rPr>
              <a:t>什么是路由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55650" y="1772816"/>
            <a:ext cx="7632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路由是指导</a:t>
            </a:r>
            <a:r>
              <a:rPr lang="en-US" altLang="zh-CN" sz="3000" b="1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报文发送的路径信息</a:t>
            </a:r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 flipV="1">
            <a:off x="3421063" y="4155654"/>
            <a:ext cx="9366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14"/>
          <p:cNvSpPr>
            <a:spLocks noChangeShapeType="1"/>
          </p:cNvSpPr>
          <p:nvPr/>
        </p:nvSpPr>
        <p:spPr bwMode="auto">
          <a:xfrm>
            <a:off x="2197100" y="5019254"/>
            <a:ext cx="4895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15"/>
          <p:cNvSpPr>
            <a:spLocks noChangeShapeType="1"/>
          </p:cNvSpPr>
          <p:nvPr/>
        </p:nvSpPr>
        <p:spPr bwMode="auto">
          <a:xfrm>
            <a:off x="4645025" y="4227091"/>
            <a:ext cx="792163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 flipV="1">
            <a:off x="2339975" y="4803354"/>
            <a:ext cx="576263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 flipV="1">
            <a:off x="3349625" y="4155654"/>
            <a:ext cx="719138" cy="574675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21"/>
          <p:cNvSpPr>
            <a:spLocks noChangeShapeType="1"/>
          </p:cNvSpPr>
          <p:nvPr/>
        </p:nvSpPr>
        <p:spPr bwMode="auto">
          <a:xfrm>
            <a:off x="4860925" y="4227091"/>
            <a:ext cx="576263" cy="504825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04" name="Group 73"/>
          <p:cNvGrpSpPr>
            <a:grpSpLocks noChangeAspect="1"/>
          </p:cNvGrpSpPr>
          <p:nvPr/>
        </p:nvGrpSpPr>
        <p:grpSpPr bwMode="auto">
          <a:xfrm>
            <a:off x="2917825" y="4803354"/>
            <a:ext cx="720725" cy="501650"/>
            <a:chOff x="3541" y="1317"/>
            <a:chExt cx="747" cy="546"/>
          </a:xfrm>
        </p:grpSpPr>
        <p:sp>
          <p:nvSpPr>
            <p:cNvPr id="8298" name="AutoShape 7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" name="Freeform 7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" name="Freeform 7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" name="Freeform 7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2" name="Freeform 7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" name="Freeform 7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4" name="Freeform 8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Freeform 8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Freeform 8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7" name="Freeform 8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Freeform 8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Freeform 8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Freeform 8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Freeform 8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2" name="Freeform 8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3" name="Freeform 8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Freeform 9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5" name="Group 91"/>
          <p:cNvGrpSpPr>
            <a:grpSpLocks noChangeAspect="1"/>
          </p:cNvGrpSpPr>
          <p:nvPr/>
        </p:nvGrpSpPr>
        <p:grpSpPr bwMode="auto">
          <a:xfrm>
            <a:off x="4141788" y="3795291"/>
            <a:ext cx="720725" cy="501650"/>
            <a:chOff x="3541" y="1317"/>
            <a:chExt cx="747" cy="546"/>
          </a:xfrm>
        </p:grpSpPr>
        <p:sp>
          <p:nvSpPr>
            <p:cNvPr id="8281" name="AutoShape 9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2" name="Freeform 9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3" name="Freeform 9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Freeform 9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Freeform 9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Freeform 9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Freeform 9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8" name="Freeform 9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Freeform 10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0" name="Freeform 10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Freeform 10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2" name="Freeform 10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3" name="Freeform 10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" name="Freeform 10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" name="Freeform 10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" name="Freeform 10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" name="Freeform 10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6" name="Group 109"/>
          <p:cNvGrpSpPr>
            <a:grpSpLocks noChangeAspect="1"/>
          </p:cNvGrpSpPr>
          <p:nvPr/>
        </p:nvGrpSpPr>
        <p:grpSpPr bwMode="auto">
          <a:xfrm>
            <a:off x="5292725" y="4803354"/>
            <a:ext cx="720725" cy="501650"/>
            <a:chOff x="3541" y="1317"/>
            <a:chExt cx="747" cy="546"/>
          </a:xfrm>
        </p:grpSpPr>
        <p:sp>
          <p:nvSpPr>
            <p:cNvPr id="8264" name="AutoShape 11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Freeform 11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Freeform 11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Freeform 11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Freeform 11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Freeform 11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Freeform 11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Freeform 11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Freeform 11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Freeform 11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Freeform 12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5" name="Freeform 12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Freeform 12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Freeform 12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8" name="Freeform 12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9" name="Freeform 12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0" name="Freeform 12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7" name="Line 145"/>
          <p:cNvSpPr>
            <a:spLocks noChangeShapeType="1"/>
          </p:cNvSpPr>
          <p:nvPr/>
        </p:nvSpPr>
        <p:spPr bwMode="auto">
          <a:xfrm flipV="1">
            <a:off x="6011863" y="4876379"/>
            <a:ext cx="793750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149"/>
          <p:cNvSpPr>
            <a:spLocks noChangeShapeType="1"/>
          </p:cNvSpPr>
          <p:nvPr/>
        </p:nvSpPr>
        <p:spPr bwMode="auto">
          <a:xfrm flipH="1">
            <a:off x="1908175" y="5163716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150"/>
          <p:cNvSpPr>
            <a:spLocks noChangeShapeType="1"/>
          </p:cNvSpPr>
          <p:nvPr/>
        </p:nvSpPr>
        <p:spPr bwMode="auto">
          <a:xfrm flipH="1">
            <a:off x="7308850" y="5163716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10" name="Group 55"/>
          <p:cNvGrpSpPr>
            <a:grpSpLocks noChangeAspect="1"/>
          </p:cNvGrpSpPr>
          <p:nvPr/>
        </p:nvGrpSpPr>
        <p:grpSpPr bwMode="auto">
          <a:xfrm>
            <a:off x="1549400" y="4806529"/>
            <a:ext cx="720725" cy="501650"/>
            <a:chOff x="3541" y="1317"/>
            <a:chExt cx="747" cy="546"/>
          </a:xfrm>
        </p:grpSpPr>
        <p:sp>
          <p:nvSpPr>
            <p:cNvPr id="8247" name="AutoShape 5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Freeform 5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Freeform 5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Freeform 5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Freeform 6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Freeform 6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Freeform 6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Freeform 6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Freeform 6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Freeform 6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Freeform 6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Freeform 6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Freeform 6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Freeform 6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Freeform 7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Freeform 7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Freeform 7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211" name="Picture 146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884441"/>
            <a:ext cx="5032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47" descr="服务器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811416"/>
            <a:ext cx="3508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13" name="Group 127"/>
          <p:cNvGrpSpPr>
            <a:grpSpLocks noChangeAspect="1"/>
          </p:cNvGrpSpPr>
          <p:nvPr/>
        </p:nvGrpSpPr>
        <p:grpSpPr bwMode="auto">
          <a:xfrm>
            <a:off x="6950075" y="4803354"/>
            <a:ext cx="720725" cy="501650"/>
            <a:chOff x="3541" y="1317"/>
            <a:chExt cx="747" cy="546"/>
          </a:xfrm>
        </p:grpSpPr>
        <p:sp>
          <p:nvSpPr>
            <p:cNvPr id="8230" name="AutoShape 12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Freeform 12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Freeform 13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Freeform 13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Freeform 13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Freeform 13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Freeform 13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Freeform 13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Freeform 13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Freeform 13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Freeform 13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Freeform 13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Freeform 14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Freeform 14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Freeform 14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Freeform 14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Freeform 14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4" name="Text Box 151"/>
          <p:cNvSpPr txBox="1">
            <a:spLocks noChangeArrowheads="1"/>
          </p:cNvSpPr>
          <p:nvPr/>
        </p:nvSpPr>
        <p:spPr bwMode="auto">
          <a:xfrm>
            <a:off x="2916238" y="5379616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RTB</a:t>
            </a:r>
          </a:p>
        </p:txBody>
      </p:sp>
      <p:sp>
        <p:nvSpPr>
          <p:cNvPr id="8215" name="Text Box 152"/>
          <p:cNvSpPr txBox="1">
            <a:spLocks noChangeArrowheads="1"/>
          </p:cNvSpPr>
          <p:nvPr/>
        </p:nvSpPr>
        <p:spPr bwMode="auto">
          <a:xfrm>
            <a:off x="4140200" y="4300116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RTC</a:t>
            </a:r>
          </a:p>
        </p:txBody>
      </p:sp>
      <p:sp>
        <p:nvSpPr>
          <p:cNvPr id="8216" name="Text Box 153"/>
          <p:cNvSpPr txBox="1">
            <a:spLocks noChangeArrowheads="1"/>
          </p:cNvSpPr>
          <p:nvPr/>
        </p:nvSpPr>
        <p:spPr bwMode="auto">
          <a:xfrm>
            <a:off x="5292725" y="530817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RTD</a:t>
            </a:r>
          </a:p>
        </p:txBody>
      </p:sp>
      <p:sp>
        <p:nvSpPr>
          <p:cNvPr id="8217" name="Text Box 154"/>
          <p:cNvSpPr txBox="1">
            <a:spLocks noChangeArrowheads="1"/>
          </p:cNvSpPr>
          <p:nvPr/>
        </p:nvSpPr>
        <p:spPr bwMode="auto">
          <a:xfrm>
            <a:off x="7596188" y="4849391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RTE</a:t>
            </a:r>
          </a:p>
        </p:txBody>
      </p:sp>
      <p:sp>
        <p:nvSpPr>
          <p:cNvPr id="8218" name="Text Box 155"/>
          <p:cNvSpPr txBox="1">
            <a:spLocks noChangeArrowheads="1"/>
          </p:cNvSpPr>
          <p:nvPr/>
        </p:nvSpPr>
        <p:spPr bwMode="auto">
          <a:xfrm>
            <a:off x="828675" y="4904954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RTA</a:t>
            </a:r>
          </a:p>
        </p:txBody>
      </p:sp>
      <p:sp>
        <p:nvSpPr>
          <p:cNvPr id="8219" name="Text Box 156"/>
          <p:cNvSpPr txBox="1">
            <a:spLocks noChangeArrowheads="1"/>
          </p:cNvSpPr>
          <p:nvPr/>
        </p:nvSpPr>
        <p:spPr bwMode="auto">
          <a:xfrm>
            <a:off x="7883525" y="5425654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ea typeface="黑体" pitchFamily="2" charset="-122"/>
              </a:rPr>
              <a:t>网络</a:t>
            </a:r>
            <a:r>
              <a:rPr lang="en-US" altLang="zh-CN" sz="1600">
                <a:ea typeface="黑体" pitchFamily="2" charset="-122"/>
              </a:rPr>
              <a:t>N</a:t>
            </a:r>
          </a:p>
        </p:txBody>
      </p:sp>
      <p:sp>
        <p:nvSpPr>
          <p:cNvPr id="8220" name="AutoShape 157"/>
          <p:cNvSpPr>
            <a:spLocks noChangeArrowheads="1"/>
          </p:cNvSpPr>
          <p:nvPr/>
        </p:nvSpPr>
        <p:spPr bwMode="auto">
          <a:xfrm>
            <a:off x="684213" y="3193629"/>
            <a:ext cx="1008062" cy="576262"/>
          </a:xfrm>
          <a:prstGeom prst="wedgeRoundRectCallout">
            <a:avLst>
              <a:gd name="adj1" fmla="val 67639"/>
              <a:gd name="adj2" fmla="val 234574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1" name="Rectangle 6"/>
          <p:cNvSpPr>
            <a:spLocks noChangeArrowheads="1"/>
          </p:cNvSpPr>
          <p:nvPr/>
        </p:nvSpPr>
        <p:spPr bwMode="auto">
          <a:xfrm>
            <a:off x="611188" y="3290466"/>
            <a:ext cx="1223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600">
                <a:ea typeface="华文细黑" pitchFamily="2" charset="-122"/>
              </a:rPr>
              <a:t>（</a:t>
            </a:r>
            <a:r>
              <a:rPr lang="en-US" altLang="zh-CN" sz="1600">
                <a:ea typeface="华文细黑" pitchFamily="2" charset="-122"/>
              </a:rPr>
              <a:t>N,RTB</a:t>
            </a:r>
            <a:r>
              <a:rPr lang="zh-CN" altLang="en-US" sz="1600">
                <a:ea typeface="华文细黑" pitchFamily="2" charset="-122"/>
              </a:rPr>
              <a:t>）</a:t>
            </a:r>
          </a:p>
        </p:txBody>
      </p:sp>
      <p:sp>
        <p:nvSpPr>
          <p:cNvPr id="8222" name="AutoShape 160"/>
          <p:cNvSpPr>
            <a:spLocks noChangeArrowheads="1"/>
          </p:cNvSpPr>
          <p:nvPr/>
        </p:nvSpPr>
        <p:spPr bwMode="auto">
          <a:xfrm>
            <a:off x="2555875" y="3049166"/>
            <a:ext cx="1008063" cy="576263"/>
          </a:xfrm>
          <a:prstGeom prst="wedgeRoundRectCallout">
            <a:avLst>
              <a:gd name="adj1" fmla="val 13463"/>
              <a:gd name="adj2" fmla="val 250000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3" name="Rectangle 161"/>
          <p:cNvSpPr>
            <a:spLocks noChangeArrowheads="1"/>
          </p:cNvSpPr>
          <p:nvPr/>
        </p:nvSpPr>
        <p:spPr bwMode="auto">
          <a:xfrm>
            <a:off x="2459038" y="3160291"/>
            <a:ext cx="1223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600">
                <a:ea typeface="华文细黑" pitchFamily="2" charset="-122"/>
              </a:rPr>
              <a:t>（</a:t>
            </a:r>
            <a:r>
              <a:rPr lang="en-US" altLang="zh-CN" sz="1600">
                <a:ea typeface="华文细黑" pitchFamily="2" charset="-122"/>
              </a:rPr>
              <a:t>N,RTC</a:t>
            </a:r>
            <a:r>
              <a:rPr lang="zh-CN" altLang="en-US" sz="1600">
                <a:ea typeface="华文细黑" pitchFamily="2" charset="-122"/>
              </a:rPr>
              <a:t>）</a:t>
            </a:r>
          </a:p>
        </p:txBody>
      </p:sp>
      <p:sp>
        <p:nvSpPr>
          <p:cNvPr id="8224" name="AutoShape 163"/>
          <p:cNvSpPr>
            <a:spLocks noChangeArrowheads="1"/>
          </p:cNvSpPr>
          <p:nvPr/>
        </p:nvSpPr>
        <p:spPr bwMode="auto">
          <a:xfrm>
            <a:off x="4546600" y="2977729"/>
            <a:ext cx="1008063" cy="576262"/>
          </a:xfrm>
          <a:prstGeom prst="wedgeRoundRectCallout">
            <a:avLst>
              <a:gd name="adj1" fmla="val -46694"/>
              <a:gd name="adj2" fmla="val 97106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5" name="Rectangle 164"/>
          <p:cNvSpPr>
            <a:spLocks noChangeArrowheads="1"/>
          </p:cNvSpPr>
          <p:nvPr/>
        </p:nvSpPr>
        <p:spPr bwMode="auto">
          <a:xfrm>
            <a:off x="4452938" y="3074566"/>
            <a:ext cx="1223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600">
                <a:ea typeface="华文细黑" pitchFamily="2" charset="-122"/>
              </a:rPr>
              <a:t>（</a:t>
            </a:r>
            <a:r>
              <a:rPr lang="en-US" altLang="zh-CN" sz="1600">
                <a:ea typeface="华文细黑" pitchFamily="2" charset="-122"/>
              </a:rPr>
              <a:t>N,RTD</a:t>
            </a:r>
            <a:r>
              <a:rPr lang="zh-CN" altLang="en-US" sz="1600">
                <a:ea typeface="华文细黑" pitchFamily="2" charset="-122"/>
              </a:rPr>
              <a:t>）</a:t>
            </a:r>
          </a:p>
        </p:txBody>
      </p:sp>
      <p:sp>
        <p:nvSpPr>
          <p:cNvPr id="8226" name="AutoShape 166"/>
          <p:cNvSpPr>
            <a:spLocks noChangeArrowheads="1"/>
          </p:cNvSpPr>
          <p:nvPr/>
        </p:nvSpPr>
        <p:spPr bwMode="auto">
          <a:xfrm>
            <a:off x="5940425" y="3193629"/>
            <a:ext cx="1079500" cy="576262"/>
          </a:xfrm>
          <a:prstGeom prst="wedgeRoundRectCallout">
            <a:avLst>
              <a:gd name="adj1" fmla="val -64116"/>
              <a:gd name="adj2" fmla="val 225759"/>
              <a:gd name="adj3" fmla="val 16667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27" name="Rectangle 167"/>
          <p:cNvSpPr>
            <a:spLocks noChangeArrowheads="1"/>
          </p:cNvSpPr>
          <p:nvPr/>
        </p:nvSpPr>
        <p:spPr bwMode="auto">
          <a:xfrm>
            <a:off x="5902325" y="3290466"/>
            <a:ext cx="12239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1600">
                <a:ea typeface="华文细黑" pitchFamily="2" charset="-122"/>
              </a:rPr>
              <a:t>（</a:t>
            </a:r>
            <a:r>
              <a:rPr lang="en-US" altLang="zh-CN" sz="1600">
                <a:ea typeface="华文细黑" pitchFamily="2" charset="-122"/>
              </a:rPr>
              <a:t>N,RTE</a:t>
            </a:r>
            <a:r>
              <a:rPr lang="zh-CN" altLang="en-US" sz="1600">
                <a:ea typeface="华文细黑" pitchFamily="2" charset="-122"/>
              </a:rPr>
              <a:t>）</a:t>
            </a:r>
          </a:p>
        </p:txBody>
      </p:sp>
      <p:sp>
        <p:nvSpPr>
          <p:cNvPr id="8228" name="Text Box 169"/>
          <p:cNvSpPr txBox="1">
            <a:spLocks noChangeArrowheads="1"/>
          </p:cNvSpPr>
          <p:nvPr/>
        </p:nvSpPr>
        <p:spPr bwMode="auto">
          <a:xfrm>
            <a:off x="969963" y="5857454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PC</a:t>
            </a:r>
          </a:p>
        </p:txBody>
      </p:sp>
      <p:sp>
        <p:nvSpPr>
          <p:cNvPr id="8229" name="Text Box 172"/>
          <p:cNvSpPr txBox="1">
            <a:spLocks noChangeArrowheads="1"/>
          </p:cNvSpPr>
          <p:nvPr/>
        </p:nvSpPr>
        <p:spPr bwMode="auto">
          <a:xfrm>
            <a:off x="7523163" y="593047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Server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1BAA296-5ACC-4DC4-A543-E0A11A3487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路由表中的要素包括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27477C-39C4-4A77-9205-B69BC5B1DF6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目的地址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子网掩码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E058D9-65CF-45E6-97B7-FDB1819C27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下一跳地址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1DB34B-6B6C-44A0-A90E-02727E39CCE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出接口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4B80F2-CEA8-4C3D-9B69-625886418AC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度量值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7151B7-B715-4C2E-A6ED-FB2A503EE67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DC6F7C-88E8-4238-80F9-8A91280E0D7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CAEF60-7450-40AB-B801-0CA0FFF8467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E5CDE7-C655-4047-918F-75C5B5E4E01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0833073-0652-4815-B350-45B10FC880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B7CB6E4-A59C-4628-8A2D-BF7B5491F15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>
              <a:extLst>
                <a:ext uri="{FF2B5EF4-FFF2-40B4-BE49-F238E27FC236}">
                  <a16:creationId xmlns:a16="http://schemas.microsoft.com/office/drawing/2014/main" id="{9D8ABF62-071F-483C-BF93-EEF3A3781EA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ColorBlock">
              <a:extLst>
                <a:ext uri="{FF2B5EF4-FFF2-40B4-BE49-F238E27FC236}">
                  <a16:creationId xmlns:a16="http://schemas.microsoft.com/office/drawing/2014/main" id="{AFD59882-8249-448C-BD1F-2CB4FB182FC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ypeText">
              <a:extLst>
                <a:ext uri="{FF2B5EF4-FFF2-40B4-BE49-F238E27FC236}">
                  <a16:creationId xmlns:a16="http://schemas.microsoft.com/office/drawing/2014/main" id="{03F5697F-1A71-44FE-81D2-9EA880A2B21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2" name="TipText">
              <a:extLst>
                <a:ext uri="{FF2B5EF4-FFF2-40B4-BE49-F238E27FC236}">
                  <a16:creationId xmlns:a16="http://schemas.microsoft.com/office/drawing/2014/main" id="{13242767-4B45-4CF7-97D6-52D006EAF16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C158D6F-0E5F-4525-B9FB-DB966FD9580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1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8816" y="1131159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路由表的构成</a:t>
            </a:r>
          </a:p>
        </p:txBody>
      </p:sp>
      <p:sp>
        <p:nvSpPr>
          <p:cNvPr id="9219" name="Line 26"/>
          <p:cNvSpPr>
            <a:spLocks noChangeShapeType="1"/>
          </p:cNvSpPr>
          <p:nvPr/>
        </p:nvSpPr>
        <p:spPr bwMode="auto">
          <a:xfrm flipV="1">
            <a:off x="3420591" y="2849562"/>
            <a:ext cx="1439863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0" name="Group 47"/>
          <p:cNvGrpSpPr>
            <a:grpSpLocks noChangeAspect="1"/>
          </p:cNvGrpSpPr>
          <p:nvPr/>
        </p:nvGrpSpPr>
        <p:grpSpPr bwMode="auto">
          <a:xfrm>
            <a:off x="1907704" y="2778125"/>
            <a:ext cx="936625" cy="650875"/>
            <a:chOff x="3541" y="1317"/>
            <a:chExt cx="747" cy="546"/>
          </a:xfrm>
        </p:grpSpPr>
        <p:sp>
          <p:nvSpPr>
            <p:cNvPr id="9293" name="AutoShape 4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Freeform 4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Freeform 5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Freeform 5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7" name="Freeform 5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Freeform 5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Freeform 5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Freeform 5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Freeform 5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Freeform 5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Freeform 5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Freeform 5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Freeform 6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Freeform 6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Freeform 6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Freeform 6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Freeform 6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1" name="Line 73"/>
          <p:cNvSpPr>
            <a:spLocks noChangeShapeType="1"/>
          </p:cNvSpPr>
          <p:nvPr/>
        </p:nvSpPr>
        <p:spPr bwMode="auto">
          <a:xfrm flipV="1">
            <a:off x="2772891" y="3065462"/>
            <a:ext cx="2447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Rectangle 111"/>
          <p:cNvSpPr>
            <a:spLocks noChangeArrowheads="1"/>
          </p:cNvSpPr>
          <p:nvPr/>
        </p:nvSpPr>
        <p:spPr bwMode="auto">
          <a:xfrm>
            <a:off x="648816" y="1974043"/>
            <a:ext cx="7632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路由表是路由器转发报文的判断依据。</a:t>
            </a:r>
          </a:p>
        </p:txBody>
      </p:sp>
      <p:sp>
        <p:nvSpPr>
          <p:cNvPr id="9223" name="Text Box 112"/>
          <p:cNvSpPr txBox="1">
            <a:spLocks noChangeArrowheads="1"/>
          </p:cNvSpPr>
          <p:nvPr/>
        </p:nvSpPr>
        <p:spPr bwMode="auto">
          <a:xfrm>
            <a:off x="2628429" y="2778125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E0/0</a:t>
            </a:r>
          </a:p>
        </p:txBody>
      </p:sp>
      <p:sp>
        <p:nvSpPr>
          <p:cNvPr id="9224" name="Text Box 113"/>
          <p:cNvSpPr txBox="1">
            <a:spLocks noChangeArrowheads="1"/>
          </p:cNvSpPr>
          <p:nvPr/>
        </p:nvSpPr>
        <p:spPr bwMode="auto">
          <a:xfrm>
            <a:off x="3996854" y="3065462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10.0.0.2/24</a:t>
            </a:r>
          </a:p>
        </p:txBody>
      </p:sp>
      <p:sp>
        <p:nvSpPr>
          <p:cNvPr id="9225" name="Line 115"/>
          <p:cNvSpPr>
            <a:spLocks noChangeShapeType="1"/>
          </p:cNvSpPr>
          <p:nvPr/>
        </p:nvSpPr>
        <p:spPr bwMode="auto">
          <a:xfrm flipH="1">
            <a:off x="6733704" y="2633662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Text Box 117"/>
          <p:cNvSpPr txBox="1">
            <a:spLocks noChangeArrowheads="1"/>
          </p:cNvSpPr>
          <p:nvPr/>
        </p:nvSpPr>
        <p:spPr bwMode="auto">
          <a:xfrm>
            <a:off x="6660679" y="299402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黑体" pitchFamily="2" charset="-122"/>
              </a:rPr>
              <a:t>20.0.0.0/24</a:t>
            </a:r>
          </a:p>
        </p:txBody>
      </p:sp>
      <p:sp>
        <p:nvSpPr>
          <p:cNvPr id="9227" name="Line 118"/>
          <p:cNvSpPr>
            <a:spLocks noChangeShapeType="1"/>
          </p:cNvSpPr>
          <p:nvPr/>
        </p:nvSpPr>
        <p:spPr bwMode="auto">
          <a:xfrm>
            <a:off x="2772891" y="3065462"/>
            <a:ext cx="3960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8" name="Group 119"/>
          <p:cNvGrpSpPr>
            <a:grpSpLocks noChangeAspect="1"/>
          </p:cNvGrpSpPr>
          <p:nvPr/>
        </p:nvGrpSpPr>
        <p:grpSpPr bwMode="auto">
          <a:xfrm>
            <a:off x="5077941" y="2774950"/>
            <a:ext cx="936625" cy="650875"/>
            <a:chOff x="3541" y="1317"/>
            <a:chExt cx="747" cy="546"/>
          </a:xfrm>
        </p:grpSpPr>
        <p:sp>
          <p:nvSpPr>
            <p:cNvPr id="9276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Freeform 12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Freeform 12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Freeform 12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Freeform 12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Freeform 12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Freeform 12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Freeform 12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Freeform 12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Freeform 12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Freeform 13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Freeform 13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Freeform 13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Freeform 13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Freeform 13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Freeform 13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Freeform 13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7610" name="Group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07720"/>
              </p:ext>
            </p:extLst>
          </p:nvPr>
        </p:nvGraphicFramePr>
        <p:xfrm>
          <a:off x="1764829" y="3784600"/>
          <a:ext cx="5400675" cy="2881313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目的地址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掩码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下一跳地址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出接口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0.0.0.0/0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20.0.0.1/32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127.0.0.1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InLoop0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40.0.0.0/8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024" y="1072182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路由器单跳操作</a:t>
            </a:r>
          </a:p>
        </p:txBody>
      </p:sp>
      <p:sp>
        <p:nvSpPr>
          <p:cNvPr id="10243" name="AutoShape 251"/>
          <p:cNvSpPr>
            <a:spLocks noChangeArrowheads="1"/>
          </p:cNvSpPr>
          <p:nvPr/>
        </p:nvSpPr>
        <p:spPr bwMode="auto">
          <a:xfrm>
            <a:off x="2943948" y="3172445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查找路由表</a:t>
            </a:r>
          </a:p>
        </p:txBody>
      </p:sp>
      <p:sp>
        <p:nvSpPr>
          <p:cNvPr id="10244" name="AutoShape 252"/>
          <p:cNvSpPr>
            <a:spLocks noChangeArrowheads="1"/>
          </p:cNvSpPr>
          <p:nvPr/>
        </p:nvSpPr>
        <p:spPr bwMode="auto">
          <a:xfrm>
            <a:off x="3088411" y="1988170"/>
            <a:ext cx="1223962" cy="57467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ea typeface="黑体" pitchFamily="2" charset="-122"/>
              </a:rPr>
              <a:t>IP</a:t>
            </a:r>
            <a:r>
              <a:rPr kumimoji="1" lang="zh-CN" altLang="en-US" sz="1200">
                <a:ea typeface="黑体" pitchFamily="2" charset="-122"/>
              </a:rPr>
              <a:t>报文入站</a:t>
            </a:r>
          </a:p>
        </p:txBody>
      </p:sp>
      <p:sp>
        <p:nvSpPr>
          <p:cNvPr id="10245" name="AutoShape 253"/>
          <p:cNvSpPr>
            <a:spLocks noChangeArrowheads="1"/>
          </p:cNvSpPr>
          <p:nvPr/>
        </p:nvSpPr>
        <p:spPr bwMode="auto">
          <a:xfrm>
            <a:off x="2943948" y="4396408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查看下一跳地址</a:t>
            </a:r>
          </a:p>
        </p:txBody>
      </p:sp>
      <p:sp>
        <p:nvSpPr>
          <p:cNvPr id="10246" name="AutoShape 257"/>
          <p:cNvSpPr>
            <a:spLocks noChangeArrowheads="1"/>
          </p:cNvSpPr>
          <p:nvPr/>
        </p:nvSpPr>
        <p:spPr bwMode="auto">
          <a:xfrm>
            <a:off x="3013798" y="5804520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送往接口</a:t>
            </a:r>
          </a:p>
        </p:txBody>
      </p:sp>
      <p:sp>
        <p:nvSpPr>
          <p:cNvPr id="10247" name="AutoShape 258"/>
          <p:cNvSpPr>
            <a:spLocks noChangeArrowheads="1"/>
          </p:cNvSpPr>
          <p:nvPr/>
        </p:nvSpPr>
        <p:spPr bwMode="auto">
          <a:xfrm>
            <a:off x="6653936" y="5804520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转发</a:t>
            </a:r>
          </a:p>
        </p:txBody>
      </p:sp>
      <p:cxnSp>
        <p:nvCxnSpPr>
          <p:cNvPr id="10248" name="AutoShape 259"/>
          <p:cNvCxnSpPr>
            <a:cxnSpLocks noChangeShapeType="1"/>
            <a:stCxn id="10243" idx="2"/>
            <a:endCxn id="10245" idx="0"/>
          </p:cNvCxnSpPr>
          <p:nvPr/>
        </p:nvCxnSpPr>
        <p:spPr bwMode="auto">
          <a:xfrm>
            <a:off x="3701186" y="3928095"/>
            <a:ext cx="0" cy="468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264"/>
          <p:cNvCxnSpPr>
            <a:cxnSpLocks noChangeShapeType="1"/>
            <a:stCxn id="10245" idx="3"/>
            <a:endCxn id="10257" idx="2"/>
          </p:cNvCxnSpPr>
          <p:nvPr/>
        </p:nvCxnSpPr>
        <p:spPr bwMode="auto">
          <a:xfrm flipV="1">
            <a:off x="4456836" y="3932858"/>
            <a:ext cx="1873250" cy="8413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266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 flipH="1">
            <a:off x="3698011" y="5152058"/>
            <a:ext cx="3175" cy="652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268"/>
          <p:cNvCxnSpPr>
            <a:cxnSpLocks noChangeShapeType="1"/>
            <a:stCxn id="10244" idx="2"/>
            <a:endCxn id="10243" idx="0"/>
          </p:cNvCxnSpPr>
          <p:nvPr/>
        </p:nvCxnSpPr>
        <p:spPr bwMode="auto">
          <a:xfrm rot="5400000">
            <a:off x="3396386" y="286764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AutoShape 269"/>
          <p:cNvSpPr>
            <a:spLocks noChangeArrowheads="1"/>
          </p:cNvSpPr>
          <p:nvPr/>
        </p:nvSpPr>
        <p:spPr bwMode="auto">
          <a:xfrm>
            <a:off x="964336" y="4486895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丢弃</a:t>
            </a:r>
          </a:p>
        </p:txBody>
      </p:sp>
      <p:cxnSp>
        <p:nvCxnSpPr>
          <p:cNvPr id="10253" name="AutoShape 270"/>
          <p:cNvCxnSpPr>
            <a:cxnSpLocks noChangeShapeType="1"/>
            <a:stCxn id="10243" idx="1"/>
            <a:endCxn id="10252" idx="0"/>
          </p:cNvCxnSpPr>
          <p:nvPr/>
        </p:nvCxnSpPr>
        <p:spPr bwMode="auto">
          <a:xfrm rot="10800000" flipV="1">
            <a:off x="1648548" y="3550270"/>
            <a:ext cx="1295400" cy="9366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Text Box 272"/>
          <p:cNvSpPr txBox="1">
            <a:spLocks noChangeArrowheads="1"/>
          </p:cNvSpPr>
          <p:nvPr/>
        </p:nvSpPr>
        <p:spPr bwMode="auto">
          <a:xfrm>
            <a:off x="1902548" y="3224833"/>
            <a:ext cx="1222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ea typeface="黑体" pitchFamily="2" charset="-122"/>
              </a:rPr>
              <a:t>没有匹配路由</a:t>
            </a:r>
          </a:p>
        </p:txBody>
      </p:sp>
      <p:cxnSp>
        <p:nvCxnSpPr>
          <p:cNvPr id="10255" name="AutoShape 279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4382223" y="6093445"/>
            <a:ext cx="22717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Text Box 280"/>
          <p:cNvSpPr txBox="1">
            <a:spLocks noChangeArrowheads="1"/>
          </p:cNvSpPr>
          <p:nvPr/>
        </p:nvSpPr>
        <p:spPr bwMode="auto">
          <a:xfrm>
            <a:off x="3558311" y="5301283"/>
            <a:ext cx="1296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200">
                <a:ea typeface="黑体" pitchFamily="2" charset="-122"/>
              </a:rPr>
              <a:t>在直连链路上</a:t>
            </a:r>
          </a:p>
        </p:txBody>
      </p:sp>
      <p:sp>
        <p:nvSpPr>
          <p:cNvPr id="10257" name="AutoShape 281"/>
          <p:cNvSpPr>
            <a:spLocks noChangeArrowheads="1"/>
          </p:cNvSpPr>
          <p:nvPr/>
        </p:nvSpPr>
        <p:spPr bwMode="auto">
          <a:xfrm>
            <a:off x="5645873" y="3356595"/>
            <a:ext cx="1368425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ea typeface="黑体" pitchFamily="2" charset="-122"/>
              </a:rPr>
              <a:t>以下一跳作</a:t>
            </a:r>
          </a:p>
          <a:p>
            <a:pPr eaLnBrk="1" hangingPunct="1"/>
            <a:r>
              <a:rPr kumimoji="1" lang="zh-CN" altLang="en-US" sz="1200">
                <a:ea typeface="黑体" pitchFamily="2" charset="-122"/>
              </a:rPr>
              <a:t>为目的地址</a:t>
            </a:r>
          </a:p>
        </p:txBody>
      </p:sp>
      <p:cxnSp>
        <p:nvCxnSpPr>
          <p:cNvPr id="10258" name="AutoShape 282"/>
          <p:cNvCxnSpPr>
            <a:cxnSpLocks noChangeShapeType="1"/>
            <a:stCxn id="10257" idx="0"/>
          </p:cNvCxnSpPr>
          <p:nvPr/>
        </p:nvCxnSpPr>
        <p:spPr bwMode="auto">
          <a:xfrm rot="5400000" flipH="1">
            <a:off x="4764811" y="1791320"/>
            <a:ext cx="503237" cy="26273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Text Box 283"/>
          <p:cNvSpPr txBox="1">
            <a:spLocks noChangeArrowheads="1"/>
          </p:cNvSpPr>
          <p:nvPr/>
        </p:nvSpPr>
        <p:spPr bwMode="auto">
          <a:xfrm>
            <a:off x="4348886" y="4450383"/>
            <a:ext cx="1296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200" dirty="0">
                <a:ea typeface="黑体" pitchFamily="2" charset="-122"/>
              </a:rPr>
              <a:t>不在直连链路上</a:t>
            </a:r>
          </a:p>
        </p:txBody>
      </p:sp>
      <p:sp>
        <p:nvSpPr>
          <p:cNvPr id="10260" name="Text Box 284"/>
          <p:cNvSpPr txBox="1">
            <a:spLocks noChangeArrowheads="1"/>
          </p:cNvSpPr>
          <p:nvPr/>
        </p:nvSpPr>
        <p:spPr bwMode="auto">
          <a:xfrm>
            <a:off x="4782273" y="5745783"/>
            <a:ext cx="1296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200">
                <a:ea typeface="黑体" pitchFamily="2" charset="-122"/>
              </a:rPr>
              <a:t>报文封装</a:t>
            </a:r>
          </a:p>
        </p:txBody>
      </p:sp>
      <p:sp>
        <p:nvSpPr>
          <p:cNvPr id="10261" name="Text Box 285"/>
          <p:cNvSpPr txBox="1">
            <a:spLocks noChangeArrowheads="1"/>
          </p:cNvSpPr>
          <p:nvPr/>
        </p:nvSpPr>
        <p:spPr bwMode="auto">
          <a:xfrm>
            <a:off x="3559898" y="4004295"/>
            <a:ext cx="1222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ea typeface="黑体" pitchFamily="2" charset="-122"/>
              </a:rPr>
              <a:t>有匹配路由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B4C58C-5C18-4B78-8043-79A6C0A3E04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路由器根据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报文中的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进行路由表项查找，并选择其中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的路由项用于指导报文转发。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2306AC-0FD8-426F-80C3-0F19E39C12D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掩码最短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1E57A3-B007-4DF8-804E-93077A6B9FC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源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掩码最长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5622C5-3B25-4F14-AA58-951050D3AE3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源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掩码最短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69A0FA-46B1-4D68-B32E-8FA405D1115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掩码最长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D6798B6-97CA-4976-8403-31BB87D6F4C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31112D-BD22-4CC2-BE8F-9CA8A5682E2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BE656AE-0F07-4C73-B1A1-C3FFA8738A5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D7338DE-2CF4-46DF-8D7D-0FC4F233048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152F54B-9020-466E-A418-31063C479CF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06ED35A-26D5-45E5-A1D2-047FFA6CF96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F94D0FE-D3EA-4D2A-9E4B-5FF310CB6E1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3C1C261-8712-440A-A1AD-CAA0568C135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1F9D252C-BC34-4C98-B112-EF155F8B61C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9C236DF3-1D6F-479D-9A3C-65DD297081C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D476624-C915-4137-8F71-8B4E5457D0E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073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255" y="974252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路由表查找规则（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</a:p>
        </p:txBody>
      </p:sp>
      <p:graphicFrame>
        <p:nvGraphicFramePr>
          <p:cNvPr id="375120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61549"/>
              </p:ext>
            </p:extLst>
          </p:nvPr>
        </p:nvGraphicFramePr>
        <p:xfrm>
          <a:off x="1902548" y="3600252"/>
          <a:ext cx="5400675" cy="2492377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目的地址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掩码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下一跳地址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出接口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20.0.0.1/32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127.0.0.1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InLoop0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40.0.0.0/8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09" name="Line 47"/>
          <p:cNvSpPr>
            <a:spLocks noChangeShapeType="1"/>
          </p:cNvSpPr>
          <p:nvPr/>
        </p:nvSpPr>
        <p:spPr bwMode="auto">
          <a:xfrm flipV="1">
            <a:off x="4061548" y="1842889"/>
            <a:ext cx="1152525" cy="1588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0" name="Text Box 67"/>
          <p:cNvSpPr txBox="1">
            <a:spLocks noChangeArrowheads="1"/>
          </p:cNvSpPr>
          <p:nvPr/>
        </p:nvSpPr>
        <p:spPr bwMode="auto">
          <a:xfrm>
            <a:off x="3342411" y="1771452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E0/2</a:t>
            </a:r>
          </a:p>
        </p:txBody>
      </p:sp>
      <p:sp>
        <p:nvSpPr>
          <p:cNvPr id="11311" name="Text Box 68"/>
          <p:cNvSpPr txBox="1">
            <a:spLocks noChangeArrowheads="1"/>
          </p:cNvSpPr>
          <p:nvPr/>
        </p:nvSpPr>
        <p:spPr bwMode="auto">
          <a:xfrm>
            <a:off x="4134573" y="2060377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20.0.0.2/24</a:t>
            </a:r>
          </a:p>
        </p:txBody>
      </p:sp>
      <p:sp>
        <p:nvSpPr>
          <p:cNvPr id="11312" name="Line 69"/>
          <p:cNvSpPr>
            <a:spLocks noChangeShapeType="1"/>
          </p:cNvSpPr>
          <p:nvPr/>
        </p:nvSpPr>
        <p:spPr bwMode="auto">
          <a:xfrm flipH="1">
            <a:off x="6728548" y="1628577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3" name="Text Box 70"/>
          <p:cNvSpPr txBox="1">
            <a:spLocks noChangeArrowheads="1"/>
          </p:cNvSpPr>
          <p:nvPr/>
        </p:nvSpPr>
        <p:spPr bwMode="auto">
          <a:xfrm>
            <a:off x="6655523" y="1988939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黑体" pitchFamily="2" charset="-122"/>
              </a:rPr>
              <a:t>40.0.0.0/24</a:t>
            </a:r>
          </a:p>
        </p:txBody>
      </p:sp>
      <p:sp>
        <p:nvSpPr>
          <p:cNvPr id="11314" name="Line 71"/>
          <p:cNvSpPr>
            <a:spLocks noChangeShapeType="1"/>
          </p:cNvSpPr>
          <p:nvPr/>
        </p:nvSpPr>
        <p:spPr bwMode="auto">
          <a:xfrm>
            <a:off x="1829523" y="2060377"/>
            <a:ext cx="489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15" name="Group 90"/>
          <p:cNvGrpSpPr>
            <a:grpSpLocks noChangeAspect="1"/>
          </p:cNvGrpSpPr>
          <p:nvPr/>
        </p:nvGrpSpPr>
        <p:grpSpPr bwMode="auto">
          <a:xfrm>
            <a:off x="5285511" y="1771452"/>
            <a:ext cx="719137" cy="500062"/>
            <a:chOff x="3541" y="1317"/>
            <a:chExt cx="747" cy="546"/>
          </a:xfrm>
        </p:grpSpPr>
        <p:sp>
          <p:nvSpPr>
            <p:cNvPr id="11346" name="AutoShape 9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" name="Freeform 9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Freeform 9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Freeform 9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Freeform 9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Freeform 9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Freeform 9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Freeform 9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4" name="Freeform 9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5" name="Freeform 10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" name="Freeform 10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7" name="Freeform 10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8" name="Freeform 10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9" name="Freeform 10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0" name="Freeform 10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1" name="Freeform 10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Freeform 10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6" name="Group 48"/>
          <p:cNvGrpSpPr>
            <a:grpSpLocks noChangeAspect="1"/>
          </p:cNvGrpSpPr>
          <p:nvPr/>
        </p:nvGrpSpPr>
        <p:grpSpPr bwMode="auto">
          <a:xfrm>
            <a:off x="2837586" y="1771452"/>
            <a:ext cx="719137" cy="500062"/>
            <a:chOff x="3541" y="1317"/>
            <a:chExt cx="747" cy="546"/>
          </a:xfrm>
        </p:grpSpPr>
        <p:sp>
          <p:nvSpPr>
            <p:cNvPr id="1132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5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5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5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5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5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Freeform 5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" name="Freeform 5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7" name="Freeform 5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Freeform 5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Freeform 5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Freeform 6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Freeform 6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Freeform 6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Freeform 6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4" name="Freeform 6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Freeform 6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7" name="Line 111"/>
          <p:cNvSpPr>
            <a:spLocks noChangeShapeType="1"/>
          </p:cNvSpPr>
          <p:nvPr/>
        </p:nvSpPr>
        <p:spPr bwMode="auto">
          <a:xfrm flipH="1">
            <a:off x="3197948" y="2203252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8" name="Text Box 114"/>
          <p:cNvSpPr txBox="1">
            <a:spLocks noChangeArrowheads="1"/>
          </p:cNvSpPr>
          <p:nvPr/>
        </p:nvSpPr>
        <p:spPr bwMode="auto">
          <a:xfrm>
            <a:off x="2188298" y="1771452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E0/1</a:t>
            </a:r>
          </a:p>
        </p:txBody>
      </p:sp>
      <p:sp>
        <p:nvSpPr>
          <p:cNvPr id="11319" name="Text Box 115"/>
          <p:cNvSpPr txBox="1">
            <a:spLocks noChangeArrowheads="1"/>
          </p:cNvSpPr>
          <p:nvPr/>
        </p:nvSpPr>
        <p:spPr bwMode="auto">
          <a:xfrm>
            <a:off x="2550248" y="2203252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E0/3</a:t>
            </a:r>
          </a:p>
        </p:txBody>
      </p:sp>
      <p:pic>
        <p:nvPicPr>
          <p:cNvPr id="11320" name="Picture 21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3" y="1698427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21" name="Text Box 212"/>
          <p:cNvSpPr txBox="1">
            <a:spLocks noChangeArrowheads="1"/>
          </p:cNvSpPr>
          <p:nvPr/>
        </p:nvSpPr>
        <p:spPr bwMode="auto">
          <a:xfrm>
            <a:off x="821461" y="2276277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10.0.0.2/24</a:t>
            </a:r>
          </a:p>
        </p:txBody>
      </p:sp>
      <p:sp>
        <p:nvSpPr>
          <p:cNvPr id="11322" name="Rectangle 278"/>
          <p:cNvSpPr>
            <a:spLocks noChangeArrowheads="1"/>
          </p:cNvSpPr>
          <p:nvPr/>
        </p:nvSpPr>
        <p:spPr bwMode="auto">
          <a:xfrm>
            <a:off x="2262911" y="5100439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1323" name="AutoShape 279"/>
          <p:cNvCxnSpPr>
            <a:cxnSpLocks noChangeShapeType="1"/>
            <a:stCxn id="11322" idx="3"/>
            <a:endCxn id="11324" idx="0"/>
          </p:cNvCxnSpPr>
          <p:nvPr/>
        </p:nvCxnSpPr>
        <p:spPr bwMode="auto">
          <a:xfrm>
            <a:off x="7100023" y="5235377"/>
            <a:ext cx="1138238" cy="857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4" name="AutoShape 288"/>
          <p:cNvSpPr>
            <a:spLocks noChangeArrowheads="1"/>
          </p:cNvSpPr>
          <p:nvPr/>
        </p:nvSpPr>
        <p:spPr bwMode="auto">
          <a:xfrm>
            <a:off x="7590561" y="6092627"/>
            <a:ext cx="1295400" cy="71120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ea typeface="黑体" pitchFamily="2" charset="-122"/>
              </a:rPr>
              <a:t>最长匹配然后转发</a:t>
            </a:r>
          </a:p>
        </p:txBody>
      </p:sp>
      <p:sp>
        <p:nvSpPr>
          <p:cNvPr id="11325" name="Rectangle 330"/>
          <p:cNvSpPr>
            <a:spLocks noChangeArrowheads="1"/>
          </p:cNvSpPr>
          <p:nvPr/>
        </p:nvSpPr>
        <p:spPr bwMode="auto">
          <a:xfrm>
            <a:off x="2262911" y="5468739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1326" name="AutoShape 331"/>
          <p:cNvCxnSpPr>
            <a:cxnSpLocks noChangeShapeType="1"/>
            <a:stCxn id="11322" idx="1"/>
            <a:endCxn id="11328" idx="2"/>
          </p:cNvCxnSpPr>
          <p:nvPr/>
        </p:nvCxnSpPr>
        <p:spPr bwMode="auto">
          <a:xfrm rot="10800000">
            <a:off x="1110386" y="3471664"/>
            <a:ext cx="1139825" cy="17637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7" name="AutoShape 332"/>
          <p:cNvCxnSpPr>
            <a:cxnSpLocks noChangeShapeType="1"/>
            <a:stCxn id="11325" idx="1"/>
            <a:endCxn id="11328" idx="2"/>
          </p:cNvCxnSpPr>
          <p:nvPr/>
        </p:nvCxnSpPr>
        <p:spPr bwMode="auto">
          <a:xfrm rot="10800000">
            <a:off x="1110386" y="3471664"/>
            <a:ext cx="1139825" cy="21320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8" name="AutoShape 335"/>
          <p:cNvSpPr>
            <a:spLocks noChangeArrowheads="1"/>
          </p:cNvSpPr>
          <p:nvPr/>
        </p:nvSpPr>
        <p:spPr bwMode="auto">
          <a:xfrm>
            <a:off x="173761" y="2636639"/>
            <a:ext cx="1871662" cy="83502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/>
              <a:t>目的地址</a:t>
            </a:r>
            <a:r>
              <a:rPr kumimoji="1" lang="en-US" altLang="zh-CN" sz="1600"/>
              <a:t>40.0.0.2</a:t>
            </a:r>
            <a:r>
              <a:rPr kumimoji="1" lang="zh-CN" altLang="en-US" sz="1600"/>
              <a:t>的报文入站</a:t>
            </a:r>
            <a:endParaRPr kumimoji="1" lang="zh-CN" altLang="en-US" sz="100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01" y="1008766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路由表查找规则（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graphicFrame>
        <p:nvGraphicFramePr>
          <p:cNvPr id="391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49571"/>
              </p:ext>
            </p:extLst>
          </p:nvPr>
        </p:nvGraphicFramePr>
        <p:xfrm>
          <a:off x="1902548" y="3672260"/>
          <a:ext cx="5400675" cy="2492377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目的地址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掩码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下一跳地址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出接口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20.0.0.1/32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127.0.0.1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InLoop0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40.0.0.0/8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33" name="Line 53"/>
          <p:cNvSpPr>
            <a:spLocks noChangeShapeType="1"/>
          </p:cNvSpPr>
          <p:nvPr/>
        </p:nvSpPr>
        <p:spPr bwMode="auto">
          <a:xfrm flipV="1">
            <a:off x="4061548" y="1914897"/>
            <a:ext cx="1152525" cy="1588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4" name="Text Box 54"/>
          <p:cNvSpPr txBox="1">
            <a:spLocks noChangeArrowheads="1"/>
          </p:cNvSpPr>
          <p:nvPr/>
        </p:nvSpPr>
        <p:spPr bwMode="auto">
          <a:xfrm>
            <a:off x="3342411" y="184346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E0/2</a:t>
            </a:r>
          </a:p>
        </p:txBody>
      </p:sp>
      <p:sp>
        <p:nvSpPr>
          <p:cNvPr id="12335" name="Text Box 55"/>
          <p:cNvSpPr txBox="1">
            <a:spLocks noChangeArrowheads="1"/>
          </p:cNvSpPr>
          <p:nvPr/>
        </p:nvSpPr>
        <p:spPr bwMode="auto">
          <a:xfrm>
            <a:off x="4134573" y="2132385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20.0.0.2/24</a:t>
            </a:r>
          </a:p>
        </p:txBody>
      </p:sp>
      <p:sp>
        <p:nvSpPr>
          <p:cNvPr id="12336" name="Line 56"/>
          <p:cNvSpPr>
            <a:spLocks noChangeShapeType="1"/>
          </p:cNvSpPr>
          <p:nvPr/>
        </p:nvSpPr>
        <p:spPr bwMode="auto">
          <a:xfrm flipH="1">
            <a:off x="6728548" y="1700585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7" name="Text Box 57"/>
          <p:cNvSpPr txBox="1">
            <a:spLocks noChangeArrowheads="1"/>
          </p:cNvSpPr>
          <p:nvPr/>
        </p:nvSpPr>
        <p:spPr bwMode="auto">
          <a:xfrm>
            <a:off x="6655523" y="2060947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黑体" pitchFamily="2" charset="-122"/>
              </a:rPr>
              <a:t>40.0.0.0/24</a:t>
            </a:r>
          </a:p>
        </p:txBody>
      </p:sp>
      <p:sp>
        <p:nvSpPr>
          <p:cNvPr id="12338" name="Line 58"/>
          <p:cNvSpPr>
            <a:spLocks noChangeShapeType="1"/>
          </p:cNvSpPr>
          <p:nvPr/>
        </p:nvSpPr>
        <p:spPr bwMode="auto">
          <a:xfrm>
            <a:off x="1829523" y="2132385"/>
            <a:ext cx="489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39" name="Group 59"/>
          <p:cNvGrpSpPr>
            <a:grpSpLocks noChangeAspect="1"/>
          </p:cNvGrpSpPr>
          <p:nvPr/>
        </p:nvGrpSpPr>
        <p:grpSpPr bwMode="auto">
          <a:xfrm>
            <a:off x="5285511" y="1843460"/>
            <a:ext cx="719137" cy="500062"/>
            <a:chOff x="3541" y="1317"/>
            <a:chExt cx="747" cy="546"/>
          </a:xfrm>
        </p:grpSpPr>
        <p:sp>
          <p:nvSpPr>
            <p:cNvPr id="12370" name="AutoShape 6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Freeform 6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Freeform 6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Freeform 6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Freeform 6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5" name="Freeform 6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6" name="Freeform 6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7" name="Freeform 6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8" name="Freeform 6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9" name="Freeform 6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Freeform 7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1" name="Freeform 7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Freeform 7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3" name="Freeform 7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4" name="Freeform 7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5" name="Freeform 7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6" name="Freeform 7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40" name="Group 77"/>
          <p:cNvGrpSpPr>
            <a:grpSpLocks noChangeAspect="1"/>
          </p:cNvGrpSpPr>
          <p:nvPr/>
        </p:nvGrpSpPr>
        <p:grpSpPr bwMode="auto">
          <a:xfrm>
            <a:off x="2837586" y="1843460"/>
            <a:ext cx="719137" cy="500062"/>
            <a:chOff x="3541" y="1317"/>
            <a:chExt cx="747" cy="546"/>
          </a:xfrm>
        </p:grpSpPr>
        <p:sp>
          <p:nvSpPr>
            <p:cNvPr id="12353" name="AutoShape 7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Freeform 7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Freeform 8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Freeform 8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Freeform 8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8" name="Freeform 8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8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8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8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8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8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8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9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9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9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Freeform 9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Freeform 9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41" name="Line 95"/>
          <p:cNvSpPr>
            <a:spLocks noChangeShapeType="1"/>
          </p:cNvSpPr>
          <p:nvPr/>
        </p:nvSpPr>
        <p:spPr bwMode="auto">
          <a:xfrm flipH="1">
            <a:off x="3197948" y="2275260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2" name="Text Box 96"/>
          <p:cNvSpPr txBox="1">
            <a:spLocks noChangeArrowheads="1"/>
          </p:cNvSpPr>
          <p:nvPr/>
        </p:nvSpPr>
        <p:spPr bwMode="auto">
          <a:xfrm>
            <a:off x="2188298" y="184346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E0/1</a:t>
            </a:r>
          </a:p>
        </p:txBody>
      </p:sp>
      <p:sp>
        <p:nvSpPr>
          <p:cNvPr id="12343" name="Text Box 97"/>
          <p:cNvSpPr txBox="1">
            <a:spLocks noChangeArrowheads="1"/>
          </p:cNvSpPr>
          <p:nvPr/>
        </p:nvSpPr>
        <p:spPr bwMode="auto">
          <a:xfrm>
            <a:off x="2550248" y="2275260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E0/3</a:t>
            </a:r>
          </a:p>
        </p:txBody>
      </p:sp>
      <p:pic>
        <p:nvPicPr>
          <p:cNvPr id="12344" name="Picture 9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3" y="1770435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45" name="Text Box 99"/>
          <p:cNvSpPr txBox="1">
            <a:spLocks noChangeArrowheads="1"/>
          </p:cNvSpPr>
          <p:nvPr/>
        </p:nvSpPr>
        <p:spPr bwMode="auto">
          <a:xfrm>
            <a:off x="821461" y="2348285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10.0.0.2/24</a:t>
            </a:r>
          </a:p>
        </p:txBody>
      </p:sp>
      <p:sp>
        <p:nvSpPr>
          <p:cNvPr id="12346" name="Rectangle 100"/>
          <p:cNvSpPr>
            <a:spLocks noChangeArrowheads="1"/>
          </p:cNvSpPr>
          <p:nvPr/>
        </p:nvSpPr>
        <p:spPr bwMode="auto">
          <a:xfrm>
            <a:off x="2262911" y="5175622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2347" name="AutoShape 101"/>
          <p:cNvCxnSpPr>
            <a:cxnSpLocks noChangeShapeType="1"/>
            <a:stCxn id="12346" idx="3"/>
            <a:endCxn id="12348" idx="0"/>
          </p:cNvCxnSpPr>
          <p:nvPr/>
        </p:nvCxnSpPr>
        <p:spPr bwMode="auto">
          <a:xfrm>
            <a:off x="7100023" y="5310560"/>
            <a:ext cx="1138238" cy="1006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8" name="AutoShape 102"/>
          <p:cNvSpPr>
            <a:spLocks noChangeArrowheads="1"/>
          </p:cNvSpPr>
          <p:nvPr/>
        </p:nvSpPr>
        <p:spPr bwMode="auto">
          <a:xfrm>
            <a:off x="7590561" y="6317035"/>
            <a:ext cx="1295400" cy="40640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ea typeface="黑体" pitchFamily="2" charset="-122"/>
              </a:rPr>
              <a:t>转发</a:t>
            </a:r>
          </a:p>
        </p:txBody>
      </p:sp>
      <p:sp>
        <p:nvSpPr>
          <p:cNvPr id="12349" name="Rectangle 103"/>
          <p:cNvSpPr>
            <a:spLocks noChangeArrowheads="1"/>
          </p:cNvSpPr>
          <p:nvPr/>
        </p:nvSpPr>
        <p:spPr bwMode="auto">
          <a:xfrm>
            <a:off x="2262911" y="5894760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2350" name="AutoShape 104"/>
          <p:cNvCxnSpPr>
            <a:cxnSpLocks noChangeShapeType="1"/>
            <a:stCxn id="12346" idx="1"/>
            <a:endCxn id="12349" idx="1"/>
          </p:cNvCxnSpPr>
          <p:nvPr/>
        </p:nvCxnSpPr>
        <p:spPr bwMode="auto">
          <a:xfrm rot="10800000" flipH="1" flipV="1">
            <a:off x="2250211" y="5310560"/>
            <a:ext cx="1587" cy="719137"/>
          </a:xfrm>
          <a:prstGeom prst="bentConnector3">
            <a:avLst>
              <a:gd name="adj1" fmla="val -136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51" name="AutoShape 105"/>
          <p:cNvCxnSpPr>
            <a:cxnSpLocks noChangeShapeType="1"/>
            <a:endCxn id="12352" idx="2"/>
          </p:cNvCxnSpPr>
          <p:nvPr/>
        </p:nvCxnSpPr>
        <p:spPr bwMode="auto">
          <a:xfrm rot="16200000" flipV="1">
            <a:off x="1439792" y="3214266"/>
            <a:ext cx="2620963" cy="3279775"/>
          </a:xfrm>
          <a:prstGeom prst="bentConnector3">
            <a:avLst>
              <a:gd name="adj1" fmla="val -8722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2" name="AutoShape 106"/>
          <p:cNvSpPr>
            <a:spLocks noChangeArrowheads="1"/>
          </p:cNvSpPr>
          <p:nvPr/>
        </p:nvSpPr>
        <p:spPr bwMode="auto">
          <a:xfrm>
            <a:off x="173761" y="2708647"/>
            <a:ext cx="1871662" cy="83502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/>
              <a:t>目的地址</a:t>
            </a:r>
            <a:r>
              <a:rPr kumimoji="1" lang="en-US" altLang="zh-CN" sz="1600"/>
              <a:t>50.0.0.2</a:t>
            </a:r>
            <a:r>
              <a:rPr kumimoji="1" lang="zh-CN" altLang="en-US" sz="1600"/>
              <a:t>的报文入站</a:t>
            </a:r>
            <a:endParaRPr kumimoji="1" lang="zh-CN" altLang="en-US" sz="100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263" y="1074094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路由表查找规则（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graphicFrame>
        <p:nvGraphicFramePr>
          <p:cNvPr id="393332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40911"/>
              </p:ext>
            </p:extLst>
          </p:nvPr>
        </p:nvGraphicFramePr>
        <p:xfrm>
          <a:off x="1974556" y="3774299"/>
          <a:ext cx="5400675" cy="2881313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目的地址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掩码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下一跳地址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出接口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0.0.0.0/0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20.0.0.1/32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127.0.0.1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InLoop0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40.0.0.0/8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50.0.0.0/24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40.0.0.2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E0/2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362" name="Line 53"/>
          <p:cNvSpPr>
            <a:spLocks noChangeShapeType="1"/>
          </p:cNvSpPr>
          <p:nvPr/>
        </p:nvSpPr>
        <p:spPr bwMode="auto">
          <a:xfrm flipV="1">
            <a:off x="4133556" y="2016936"/>
            <a:ext cx="1152525" cy="1588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3" name="Text Box 54"/>
          <p:cNvSpPr txBox="1">
            <a:spLocks noChangeArrowheads="1"/>
          </p:cNvSpPr>
          <p:nvPr/>
        </p:nvSpPr>
        <p:spPr bwMode="auto">
          <a:xfrm>
            <a:off x="3414419" y="194549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E0/2</a:t>
            </a:r>
          </a:p>
        </p:txBody>
      </p:sp>
      <p:sp>
        <p:nvSpPr>
          <p:cNvPr id="13364" name="Text Box 55"/>
          <p:cNvSpPr txBox="1">
            <a:spLocks noChangeArrowheads="1"/>
          </p:cNvSpPr>
          <p:nvPr/>
        </p:nvSpPr>
        <p:spPr bwMode="auto">
          <a:xfrm>
            <a:off x="4206581" y="2234424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20.0.0.2/24</a:t>
            </a:r>
          </a:p>
        </p:txBody>
      </p:sp>
      <p:sp>
        <p:nvSpPr>
          <p:cNvPr id="13365" name="Line 56"/>
          <p:cNvSpPr>
            <a:spLocks noChangeShapeType="1"/>
          </p:cNvSpPr>
          <p:nvPr/>
        </p:nvSpPr>
        <p:spPr bwMode="auto">
          <a:xfrm flipH="1">
            <a:off x="6800556" y="1802624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6" name="Text Box 57"/>
          <p:cNvSpPr txBox="1">
            <a:spLocks noChangeArrowheads="1"/>
          </p:cNvSpPr>
          <p:nvPr/>
        </p:nvSpPr>
        <p:spPr bwMode="auto">
          <a:xfrm>
            <a:off x="6727531" y="2162986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ea typeface="黑体" pitchFamily="2" charset="-122"/>
              </a:rPr>
              <a:t>40.0.0.0/24</a:t>
            </a:r>
          </a:p>
        </p:txBody>
      </p:sp>
      <p:sp>
        <p:nvSpPr>
          <p:cNvPr id="13367" name="Line 58"/>
          <p:cNvSpPr>
            <a:spLocks noChangeShapeType="1"/>
          </p:cNvSpPr>
          <p:nvPr/>
        </p:nvSpPr>
        <p:spPr bwMode="auto">
          <a:xfrm>
            <a:off x="1901531" y="2234424"/>
            <a:ext cx="489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68" name="Group 59"/>
          <p:cNvGrpSpPr>
            <a:grpSpLocks noChangeAspect="1"/>
          </p:cNvGrpSpPr>
          <p:nvPr/>
        </p:nvGrpSpPr>
        <p:grpSpPr bwMode="auto">
          <a:xfrm>
            <a:off x="5357519" y="1945499"/>
            <a:ext cx="719137" cy="500062"/>
            <a:chOff x="3541" y="1317"/>
            <a:chExt cx="747" cy="546"/>
          </a:xfrm>
        </p:grpSpPr>
        <p:sp>
          <p:nvSpPr>
            <p:cNvPr id="13397" name="AutoShape 6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Freeform 6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Freeform 6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0" name="Freeform 6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Freeform 6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2" name="Freeform 6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Freeform 6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Freeform 6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5" name="Freeform 6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6" name="Freeform 6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7" name="Freeform 7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8" name="Freeform 7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9" name="Freeform 7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0" name="Freeform 7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1" name="Freeform 7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2" name="Freeform 7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Freeform 7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69" name="Group 77"/>
          <p:cNvGrpSpPr>
            <a:grpSpLocks noChangeAspect="1"/>
          </p:cNvGrpSpPr>
          <p:nvPr/>
        </p:nvGrpSpPr>
        <p:grpSpPr bwMode="auto">
          <a:xfrm>
            <a:off x="2909594" y="1945499"/>
            <a:ext cx="719137" cy="500062"/>
            <a:chOff x="3541" y="1317"/>
            <a:chExt cx="747" cy="546"/>
          </a:xfrm>
        </p:grpSpPr>
        <p:sp>
          <p:nvSpPr>
            <p:cNvPr id="13380" name="AutoShape 7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7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Freeform 8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Freeform 8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Freeform 8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Freeform 8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Freeform 8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8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Freeform 8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8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Freeform 8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Freeform 8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Freeform 9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Freeform 9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Freeform 9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Freeform 9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Freeform 9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70" name="Line 95"/>
          <p:cNvSpPr>
            <a:spLocks noChangeShapeType="1"/>
          </p:cNvSpPr>
          <p:nvPr/>
        </p:nvSpPr>
        <p:spPr bwMode="auto">
          <a:xfrm flipH="1">
            <a:off x="3269956" y="2377299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1" name="Text Box 96"/>
          <p:cNvSpPr txBox="1">
            <a:spLocks noChangeArrowheads="1"/>
          </p:cNvSpPr>
          <p:nvPr/>
        </p:nvSpPr>
        <p:spPr bwMode="auto">
          <a:xfrm>
            <a:off x="2260306" y="194549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E0/1</a:t>
            </a:r>
          </a:p>
        </p:txBody>
      </p:sp>
      <p:sp>
        <p:nvSpPr>
          <p:cNvPr id="13372" name="Text Box 97"/>
          <p:cNvSpPr txBox="1">
            <a:spLocks noChangeArrowheads="1"/>
          </p:cNvSpPr>
          <p:nvPr/>
        </p:nvSpPr>
        <p:spPr bwMode="auto">
          <a:xfrm>
            <a:off x="2622256" y="2377299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E0/3</a:t>
            </a:r>
          </a:p>
        </p:txBody>
      </p:sp>
      <p:pic>
        <p:nvPicPr>
          <p:cNvPr id="13373" name="Picture 9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31" y="1872474"/>
            <a:ext cx="5762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74" name="Text Box 99"/>
          <p:cNvSpPr txBox="1">
            <a:spLocks noChangeArrowheads="1"/>
          </p:cNvSpPr>
          <p:nvPr/>
        </p:nvSpPr>
        <p:spPr bwMode="auto">
          <a:xfrm>
            <a:off x="893469" y="2450324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10.0.0.2/24</a:t>
            </a:r>
          </a:p>
        </p:txBody>
      </p:sp>
      <p:sp>
        <p:nvSpPr>
          <p:cNvPr id="13375" name="Rectangle 100"/>
          <p:cNvSpPr>
            <a:spLocks noChangeArrowheads="1"/>
          </p:cNvSpPr>
          <p:nvPr/>
        </p:nvSpPr>
        <p:spPr bwMode="auto">
          <a:xfrm>
            <a:off x="2334919" y="4250549"/>
            <a:ext cx="4824412" cy="269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cxnSp>
        <p:nvCxnSpPr>
          <p:cNvPr id="13376" name="AutoShape 101"/>
          <p:cNvCxnSpPr>
            <a:cxnSpLocks noChangeShapeType="1"/>
            <a:stCxn id="13375" idx="3"/>
            <a:endCxn id="13377" idx="0"/>
          </p:cNvCxnSpPr>
          <p:nvPr/>
        </p:nvCxnSpPr>
        <p:spPr bwMode="auto">
          <a:xfrm>
            <a:off x="7172031" y="4385486"/>
            <a:ext cx="1138238" cy="2033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7" name="AutoShape 102"/>
          <p:cNvSpPr>
            <a:spLocks noChangeArrowheads="1"/>
          </p:cNvSpPr>
          <p:nvPr/>
        </p:nvSpPr>
        <p:spPr bwMode="auto">
          <a:xfrm>
            <a:off x="7662569" y="6419074"/>
            <a:ext cx="1295400" cy="406400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ea typeface="黑体" pitchFamily="2" charset="-122"/>
              </a:rPr>
              <a:t>转发</a:t>
            </a:r>
          </a:p>
        </p:txBody>
      </p:sp>
      <p:cxnSp>
        <p:nvCxnSpPr>
          <p:cNvPr id="13378" name="AutoShape 105"/>
          <p:cNvCxnSpPr>
            <a:cxnSpLocks noChangeShapeType="1"/>
            <a:stCxn id="13375" idx="1"/>
            <a:endCxn id="13379" idx="2"/>
          </p:cNvCxnSpPr>
          <p:nvPr/>
        </p:nvCxnSpPr>
        <p:spPr bwMode="auto">
          <a:xfrm rot="10800000">
            <a:off x="1182394" y="3645711"/>
            <a:ext cx="1139825" cy="739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9" name="AutoShape 106"/>
          <p:cNvSpPr>
            <a:spLocks noChangeArrowheads="1"/>
          </p:cNvSpPr>
          <p:nvPr/>
        </p:nvSpPr>
        <p:spPr bwMode="auto">
          <a:xfrm>
            <a:off x="247356" y="2810686"/>
            <a:ext cx="1870075" cy="83502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/>
              <a:t>目的地址</a:t>
            </a:r>
            <a:r>
              <a:rPr kumimoji="1" lang="en-US" altLang="zh-CN" sz="1600"/>
              <a:t>30.0.0.2</a:t>
            </a:r>
            <a:r>
              <a:rPr kumimoji="1" lang="zh-CN" altLang="en-US" sz="1600"/>
              <a:t>的报文入站</a:t>
            </a:r>
            <a:endParaRPr kumimoji="1" lang="zh-CN" altLang="en-US" sz="100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路由的来源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6900" y="1196752"/>
            <a:ext cx="8135937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en-US" altLang="zh-CN" sz="3000" b="1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直连路由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000000"/>
                </a:solidFill>
                <a:ea typeface="华文细黑" pitchFamily="2" charset="-122"/>
              </a:rPr>
              <a:t>开销小，配置简单，无需人工维护。只能发现本接口所属网段的路由。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手工配置的静态路由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000000"/>
                </a:solidFill>
                <a:ea typeface="华文细黑" pitchFamily="2" charset="-122"/>
              </a:rPr>
              <a:t>无开销，配置简单，需人工维护，适合简单拓扑结构的网络。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路由协议发现的路由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400" dirty="0">
                <a:solidFill>
                  <a:srgbClr val="000000"/>
                </a:solidFill>
                <a:ea typeface="华文细黑" pitchFamily="2" charset="-122"/>
              </a:rPr>
              <a:t>开销大，配置复杂，无需人工维护，适合复杂拓扑结构的网络。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endParaRPr lang="en-US" altLang="zh-CN" sz="2400" dirty="0">
              <a:solidFill>
                <a:srgbClr val="000000"/>
              </a:solidFill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网络基本配置</a:t>
            </a:r>
            <a:endParaRPr lang="zh-CN" altLang="en-US" sz="3600" u="none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390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163" y="934475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路由度量值（</a:t>
            </a:r>
            <a:r>
              <a:rPr lang="en-US" altLang="zh-CN" dirty="0">
                <a:solidFill>
                  <a:srgbClr val="C00000"/>
                </a:solidFill>
              </a:rPr>
              <a:t>Metric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01163" y="1596857"/>
            <a:ext cx="7991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路由度量值表示到达这条路由所指目的地址的代价。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通常影响路由度量值的因素：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dirty="0">
                <a:solidFill>
                  <a:srgbClr val="000000"/>
                </a:solidFill>
                <a:ea typeface="华文细黑" pitchFamily="2" charset="-122"/>
              </a:rPr>
              <a:t>线路延迟、带宽、线路使用率、线路可信度、跳数、最大传输单元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不同路由协议参考的因素不同</a:t>
            </a:r>
          </a:p>
        </p:txBody>
      </p:sp>
      <p:graphicFrame>
        <p:nvGraphicFramePr>
          <p:cNvPr id="3727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98085"/>
              </p:ext>
            </p:extLst>
          </p:nvPr>
        </p:nvGraphicFramePr>
        <p:xfrm>
          <a:off x="1779274" y="4509120"/>
          <a:ext cx="5113338" cy="2089151"/>
        </p:xfrm>
        <a:graphic>
          <a:graphicData uri="http://schemas.openxmlformats.org/drawingml/2006/table">
            <a:tbl>
              <a:tblPr/>
              <a:tblGrid>
                <a:gridCol w="272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度量值参考因素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静态路由（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Static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固定值，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OSPF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路由协议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带宽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RIP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路由协议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跳数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578" y="1556023"/>
            <a:ext cx="8229600" cy="4464496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sz="3000" dirty="0"/>
              <a:t>如果到相同目的地址有多个路由来源，则：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以</a:t>
            </a:r>
            <a:r>
              <a:rPr lang="en-US" altLang="zh-CN" dirty="0"/>
              <a:t>Preference</a:t>
            </a:r>
            <a:r>
              <a:rPr lang="zh-CN" altLang="en-US" dirty="0"/>
              <a:t>（优先级）确定不同类型优先级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en-US" altLang="zh-CN" dirty="0"/>
              <a:t>Preference</a:t>
            </a:r>
            <a:r>
              <a:rPr lang="zh-CN" altLang="en-US" dirty="0"/>
              <a:t>越小，优先级越高</a:t>
            </a:r>
          </a:p>
          <a:p>
            <a:pPr lvl="1" eaLnBrk="1" hangingPunct="1">
              <a:lnSpc>
                <a:spcPct val="100000"/>
              </a:lnSpc>
              <a:spcBef>
                <a:spcPct val="10000"/>
              </a:spcBef>
              <a:spcAft>
                <a:spcPct val="25000"/>
              </a:spcAft>
              <a:buSzPct val="80000"/>
            </a:pPr>
            <a:r>
              <a:rPr lang="zh-CN" altLang="en-US" dirty="0"/>
              <a:t>优先级最高的路由被添加进路由表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4356100" y="4505821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目的网段比较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2449513" y="3788271"/>
            <a:ext cx="1223962" cy="574675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生效路由</a:t>
            </a: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>
            <a:off x="4356100" y="5625009"/>
            <a:ext cx="1512888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优先级比较</a:t>
            </a:r>
          </a:p>
        </p:txBody>
      </p:sp>
      <p:cxnSp>
        <p:nvCxnSpPr>
          <p:cNvPr id="16390" name="AutoShape 7"/>
          <p:cNvCxnSpPr>
            <a:cxnSpLocks noChangeShapeType="1"/>
            <a:stCxn id="16387" idx="2"/>
            <a:endCxn id="16389" idx="0"/>
          </p:cNvCxnSpPr>
          <p:nvPr/>
        </p:nvCxnSpPr>
        <p:spPr bwMode="auto">
          <a:xfrm>
            <a:off x="5113338" y="5261471"/>
            <a:ext cx="0" cy="363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8"/>
          <p:cNvCxnSpPr>
            <a:cxnSpLocks noChangeShapeType="1"/>
            <a:stCxn id="16389" idx="2"/>
            <a:endCxn id="16393" idx="2"/>
          </p:cNvCxnSpPr>
          <p:nvPr/>
        </p:nvCxnSpPr>
        <p:spPr bwMode="auto">
          <a:xfrm rot="16200000" flipV="1">
            <a:off x="3852862" y="5120184"/>
            <a:ext cx="468313" cy="2052638"/>
          </a:xfrm>
          <a:prstGeom prst="bentConnector3">
            <a:avLst>
              <a:gd name="adj1" fmla="val -739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9"/>
          <p:cNvCxnSpPr>
            <a:cxnSpLocks noChangeShapeType="1"/>
            <a:stCxn id="16388" idx="3"/>
            <a:endCxn id="16387" idx="0"/>
          </p:cNvCxnSpPr>
          <p:nvPr/>
        </p:nvCxnSpPr>
        <p:spPr bwMode="auto">
          <a:xfrm>
            <a:off x="3673475" y="4075609"/>
            <a:ext cx="1439863" cy="430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AutoShape 10"/>
          <p:cNvSpPr>
            <a:spLocks noChangeArrowheads="1"/>
          </p:cNvSpPr>
          <p:nvPr/>
        </p:nvSpPr>
        <p:spPr bwMode="auto">
          <a:xfrm>
            <a:off x="2376488" y="5336084"/>
            <a:ext cx="1368425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400">
                <a:ea typeface="黑体" pitchFamily="2" charset="-122"/>
              </a:rPr>
              <a:t>添加到路由表</a:t>
            </a:r>
          </a:p>
        </p:txBody>
      </p:sp>
      <p:cxnSp>
        <p:nvCxnSpPr>
          <p:cNvPr id="16394" name="AutoShape 11"/>
          <p:cNvCxnSpPr>
            <a:cxnSpLocks noChangeShapeType="1"/>
            <a:stCxn id="16387" idx="1"/>
            <a:endCxn id="16393" idx="0"/>
          </p:cNvCxnSpPr>
          <p:nvPr/>
        </p:nvCxnSpPr>
        <p:spPr bwMode="auto">
          <a:xfrm rot="10800000" flipV="1">
            <a:off x="3060700" y="4883646"/>
            <a:ext cx="1295400" cy="4524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673475" y="455820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ea typeface="黑体" pitchFamily="2" charset="-122"/>
              </a:rPr>
              <a:t>不同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4465638" y="5264646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ea typeface="黑体" pitchFamily="2" charset="-122"/>
              </a:rPr>
              <a:t>相同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4176713" y="6417171"/>
            <a:ext cx="1009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ea typeface="黑体" pitchFamily="2" charset="-122"/>
              </a:rPr>
              <a:t>优先级高</a:t>
            </a:r>
          </a:p>
        </p:txBody>
      </p:sp>
      <p:sp>
        <p:nvSpPr>
          <p:cNvPr id="16398" name="Rectangle 16"/>
          <p:cNvSpPr>
            <a:spLocks noGrp="1" noChangeArrowheads="1"/>
          </p:cNvSpPr>
          <p:nvPr>
            <p:ph type="title"/>
          </p:nvPr>
        </p:nvSpPr>
        <p:spPr>
          <a:xfrm>
            <a:off x="421320" y="1005164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路由优先级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各类路由默认优先级</a:t>
            </a:r>
          </a:p>
        </p:txBody>
      </p:sp>
      <p:graphicFrame>
        <p:nvGraphicFramePr>
          <p:cNvPr id="36765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26308"/>
              </p:ext>
            </p:extLst>
          </p:nvPr>
        </p:nvGraphicFramePr>
        <p:xfrm>
          <a:off x="1619672" y="1988840"/>
          <a:ext cx="5184775" cy="4103688"/>
        </p:xfrm>
        <a:graphic>
          <a:graphicData uri="http://schemas.openxmlformats.org/drawingml/2006/table">
            <a:tbl>
              <a:tblPr/>
              <a:tblGrid>
                <a:gridCol w="290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默认优先级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直连路由（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Direct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OSPF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内部路由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静态路由（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Static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RIP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OSPF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外部路由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BGP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路由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88038D-3BF0-4C06-8809-C5FD755AA70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静态路由的默认优先级是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0E3F2A-8E8F-438C-94C8-686C9B7F89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2F8F9A-296D-4C5A-834D-1FD3FD5672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CA8AEF-E820-4857-916E-64EB3095E47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A62CA51B-6E62-49FE-8685-DD66850ACB5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CBCF2599-E049-4618-A3B2-4E8B916B1F5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BD032BC-0B00-451F-BF45-C7CCC82428B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CEEE01E1-E4CA-4D35-BE4D-A2EDF1B9928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E2057FF-C4AE-4B7D-B769-1D01D25545E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085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66" y="972146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路由环路</a:t>
            </a:r>
          </a:p>
        </p:txBody>
      </p:sp>
      <p:graphicFrame>
        <p:nvGraphicFramePr>
          <p:cNvPr id="235656" name="Group 13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916819"/>
              </p:ext>
            </p:extLst>
          </p:nvPr>
        </p:nvGraphicFramePr>
        <p:xfrm>
          <a:off x="324321" y="3210521"/>
          <a:ext cx="2449513" cy="1012825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权值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11.4.0.0.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60" name="Group 14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48153827"/>
              </p:ext>
            </p:extLst>
          </p:nvPr>
        </p:nvGraphicFramePr>
        <p:xfrm>
          <a:off x="5796434" y="4364633"/>
          <a:ext cx="2447925" cy="977901"/>
        </p:xfrm>
        <a:graphic>
          <a:graphicData uri="http://schemas.openxmlformats.org/drawingml/2006/table">
            <a:tbl>
              <a:tblPr/>
              <a:tblGrid>
                <a:gridCol w="94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权值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11.4.0.0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S0/1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58" name="Group 13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13560018"/>
              </p:ext>
            </p:extLst>
          </p:nvPr>
        </p:nvGraphicFramePr>
        <p:xfrm>
          <a:off x="6444134" y="2348508"/>
          <a:ext cx="2376487" cy="977901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6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Routing Table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目标网络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接口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权值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11.4.0.0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S1/0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83" name="Rectangle 87"/>
          <p:cNvSpPr>
            <a:spLocks noChangeArrowheads="1"/>
          </p:cNvSpPr>
          <p:nvPr/>
        </p:nvSpPr>
        <p:spPr bwMode="auto">
          <a:xfrm>
            <a:off x="2988146" y="2419946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E1/0</a:t>
            </a:r>
          </a:p>
        </p:txBody>
      </p:sp>
      <p:sp>
        <p:nvSpPr>
          <p:cNvPr id="18484" name="Rectangle 88"/>
          <p:cNvSpPr>
            <a:spLocks noChangeArrowheads="1"/>
          </p:cNvSpPr>
          <p:nvPr/>
        </p:nvSpPr>
        <p:spPr bwMode="auto">
          <a:xfrm>
            <a:off x="3419946" y="2705696"/>
            <a:ext cx="865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S0/0</a:t>
            </a:r>
          </a:p>
        </p:txBody>
      </p:sp>
      <p:sp>
        <p:nvSpPr>
          <p:cNvPr id="18485" name="Rectangle 89"/>
          <p:cNvSpPr>
            <a:spLocks noChangeArrowheads="1"/>
          </p:cNvSpPr>
          <p:nvPr/>
        </p:nvSpPr>
        <p:spPr bwMode="auto">
          <a:xfrm>
            <a:off x="4788371" y="2705696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S0/0</a:t>
            </a:r>
          </a:p>
        </p:txBody>
      </p:sp>
      <p:sp>
        <p:nvSpPr>
          <p:cNvPr id="18486" name="Rectangle 90"/>
          <p:cNvSpPr>
            <a:spLocks noChangeArrowheads="1"/>
          </p:cNvSpPr>
          <p:nvPr/>
        </p:nvSpPr>
        <p:spPr bwMode="auto">
          <a:xfrm>
            <a:off x="5220171" y="3234333"/>
            <a:ext cx="865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S1/0</a:t>
            </a:r>
          </a:p>
        </p:txBody>
      </p:sp>
      <p:sp>
        <p:nvSpPr>
          <p:cNvPr id="18487" name="Rectangle 91"/>
          <p:cNvSpPr>
            <a:spLocks noChangeArrowheads="1"/>
          </p:cNvSpPr>
          <p:nvPr/>
        </p:nvSpPr>
        <p:spPr bwMode="auto">
          <a:xfrm>
            <a:off x="4428009" y="407570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S0/0</a:t>
            </a:r>
          </a:p>
        </p:txBody>
      </p:sp>
      <p:sp>
        <p:nvSpPr>
          <p:cNvPr id="18488" name="Rectangle 93"/>
          <p:cNvSpPr>
            <a:spLocks noChangeArrowheads="1"/>
          </p:cNvSpPr>
          <p:nvPr/>
        </p:nvSpPr>
        <p:spPr bwMode="auto">
          <a:xfrm>
            <a:off x="2627784" y="1700808"/>
            <a:ext cx="1152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11.1.0.0</a:t>
            </a:r>
          </a:p>
        </p:txBody>
      </p:sp>
      <p:sp>
        <p:nvSpPr>
          <p:cNvPr id="18489" name="Rectangle 96"/>
          <p:cNvSpPr>
            <a:spLocks noChangeArrowheads="1"/>
          </p:cNvSpPr>
          <p:nvPr/>
        </p:nvSpPr>
        <p:spPr bwMode="auto">
          <a:xfrm>
            <a:off x="2629371" y="5083771"/>
            <a:ext cx="11509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ea typeface="华文细黑" pitchFamily="2" charset="-122"/>
              </a:rPr>
              <a:t>11.4.0.0</a:t>
            </a:r>
          </a:p>
        </p:txBody>
      </p:sp>
      <p:sp>
        <p:nvSpPr>
          <p:cNvPr id="18490" name="Line 97"/>
          <p:cNvSpPr>
            <a:spLocks noChangeShapeType="1"/>
          </p:cNvSpPr>
          <p:nvPr/>
        </p:nvSpPr>
        <p:spPr bwMode="auto">
          <a:xfrm flipH="1">
            <a:off x="3635846" y="4724996"/>
            <a:ext cx="576263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1" name="Line 98"/>
          <p:cNvSpPr>
            <a:spLocks noChangeShapeType="1"/>
          </p:cNvSpPr>
          <p:nvPr/>
        </p:nvSpPr>
        <p:spPr bwMode="auto">
          <a:xfrm flipH="1">
            <a:off x="4572471" y="3067646"/>
            <a:ext cx="1008063" cy="129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2" name="Line 99"/>
          <p:cNvSpPr>
            <a:spLocks noChangeShapeType="1"/>
          </p:cNvSpPr>
          <p:nvPr/>
        </p:nvSpPr>
        <p:spPr bwMode="auto">
          <a:xfrm flipH="1">
            <a:off x="3564409" y="2996208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" name="Line 100"/>
          <p:cNvSpPr>
            <a:spLocks noChangeShapeType="1"/>
          </p:cNvSpPr>
          <p:nvPr/>
        </p:nvSpPr>
        <p:spPr bwMode="auto">
          <a:xfrm flipH="1">
            <a:off x="3204046" y="2059583"/>
            <a:ext cx="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4" name="Rectangle 103"/>
          <p:cNvSpPr>
            <a:spLocks noChangeArrowheads="1"/>
          </p:cNvSpPr>
          <p:nvPr/>
        </p:nvSpPr>
        <p:spPr bwMode="auto">
          <a:xfrm>
            <a:off x="2124546" y="2729508"/>
            <a:ext cx="825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RTA</a:t>
            </a:r>
          </a:p>
        </p:txBody>
      </p:sp>
      <p:sp>
        <p:nvSpPr>
          <p:cNvPr id="18495" name="Rectangle 104"/>
          <p:cNvSpPr>
            <a:spLocks noChangeArrowheads="1"/>
          </p:cNvSpPr>
          <p:nvPr/>
        </p:nvSpPr>
        <p:spPr bwMode="auto">
          <a:xfrm>
            <a:off x="5436071" y="2267546"/>
            <a:ext cx="900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RTB</a:t>
            </a:r>
          </a:p>
        </p:txBody>
      </p:sp>
      <p:sp>
        <p:nvSpPr>
          <p:cNvPr id="18496" name="Rectangle 105"/>
          <p:cNvSpPr>
            <a:spLocks noChangeArrowheads="1"/>
          </p:cNvSpPr>
          <p:nvPr/>
        </p:nvSpPr>
        <p:spPr bwMode="auto">
          <a:xfrm>
            <a:off x="4391496" y="4602758"/>
            <a:ext cx="82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RTC</a:t>
            </a:r>
          </a:p>
        </p:txBody>
      </p:sp>
      <p:sp>
        <p:nvSpPr>
          <p:cNvPr id="18497" name="Line 141"/>
          <p:cNvSpPr>
            <a:spLocks noChangeShapeType="1"/>
          </p:cNvSpPr>
          <p:nvPr/>
        </p:nvSpPr>
        <p:spPr bwMode="auto">
          <a:xfrm>
            <a:off x="3419946" y="3212108"/>
            <a:ext cx="720725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8" name="Line 142"/>
          <p:cNvSpPr>
            <a:spLocks noChangeShapeType="1"/>
          </p:cNvSpPr>
          <p:nvPr/>
        </p:nvSpPr>
        <p:spPr bwMode="auto">
          <a:xfrm>
            <a:off x="2843684" y="205958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9" name="Rectangle 143"/>
          <p:cNvSpPr>
            <a:spLocks noChangeArrowheads="1"/>
          </p:cNvSpPr>
          <p:nvPr/>
        </p:nvSpPr>
        <p:spPr bwMode="auto">
          <a:xfrm>
            <a:off x="3204046" y="407412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S0/1</a:t>
            </a:r>
          </a:p>
        </p:txBody>
      </p:sp>
      <p:sp>
        <p:nvSpPr>
          <p:cNvPr id="18500" name="Rectangle 144"/>
          <p:cNvSpPr>
            <a:spLocks noChangeArrowheads="1"/>
          </p:cNvSpPr>
          <p:nvPr/>
        </p:nvSpPr>
        <p:spPr bwMode="auto">
          <a:xfrm>
            <a:off x="3275484" y="4674196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E1/0</a:t>
            </a:r>
          </a:p>
        </p:txBody>
      </p:sp>
      <p:sp>
        <p:nvSpPr>
          <p:cNvPr id="18501" name="Rectangle 145"/>
          <p:cNvSpPr>
            <a:spLocks noChangeArrowheads="1"/>
          </p:cNvSpPr>
          <p:nvPr/>
        </p:nvSpPr>
        <p:spPr bwMode="auto">
          <a:xfrm>
            <a:off x="2700809" y="321210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S0/1</a:t>
            </a:r>
          </a:p>
        </p:txBody>
      </p:sp>
      <p:grpSp>
        <p:nvGrpSpPr>
          <p:cNvPr id="18502" name="Group 146"/>
          <p:cNvGrpSpPr>
            <a:grpSpLocks noChangeAspect="1"/>
          </p:cNvGrpSpPr>
          <p:nvPr/>
        </p:nvGrpSpPr>
        <p:grpSpPr bwMode="auto">
          <a:xfrm>
            <a:off x="2843684" y="2708871"/>
            <a:ext cx="792162" cy="550862"/>
            <a:chOff x="3541" y="1317"/>
            <a:chExt cx="747" cy="546"/>
          </a:xfrm>
        </p:grpSpPr>
        <p:sp>
          <p:nvSpPr>
            <p:cNvPr id="18544" name="AutoShape 14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" name="Freeform 14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Freeform 14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Freeform 15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Freeform 15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9" name="Freeform 15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Freeform 15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" name="Freeform 15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" name="Freeform 15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Freeform 15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Freeform 15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Freeform 15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Freeform 15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7" name="Freeform 16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8" name="Freeform 16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9" name="Freeform 16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0" name="Freeform 16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03" name="Group 164"/>
          <p:cNvGrpSpPr>
            <a:grpSpLocks noChangeAspect="1"/>
          </p:cNvGrpSpPr>
          <p:nvPr/>
        </p:nvGrpSpPr>
        <p:grpSpPr bwMode="auto">
          <a:xfrm>
            <a:off x="5436071" y="2708871"/>
            <a:ext cx="792163" cy="550862"/>
            <a:chOff x="3541" y="1317"/>
            <a:chExt cx="747" cy="546"/>
          </a:xfrm>
        </p:grpSpPr>
        <p:sp>
          <p:nvSpPr>
            <p:cNvPr id="18527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Freeform 166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Freeform 167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Freeform 168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Freeform 169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Freeform 170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Freeform 171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Freeform 172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Freeform 173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Freeform 174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Freeform 175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Freeform 176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Freeform 177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" name="Freeform 178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Freeform 179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Freeform 180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" name="Freeform 181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04" name="Group 182"/>
          <p:cNvGrpSpPr>
            <a:grpSpLocks noChangeAspect="1"/>
          </p:cNvGrpSpPr>
          <p:nvPr/>
        </p:nvGrpSpPr>
        <p:grpSpPr bwMode="auto">
          <a:xfrm>
            <a:off x="3924771" y="4220171"/>
            <a:ext cx="792163" cy="550862"/>
            <a:chOff x="3541" y="1317"/>
            <a:chExt cx="747" cy="546"/>
          </a:xfrm>
        </p:grpSpPr>
        <p:sp>
          <p:nvSpPr>
            <p:cNvPr id="18510" name="AutoShape 183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Freeform 184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547 w 416"/>
                <a:gd name="T1" fmla="*/ 366 h 207"/>
                <a:gd name="T2" fmla="*/ 269 w 416"/>
                <a:gd name="T3" fmla="*/ 366 h 207"/>
                <a:gd name="T4" fmla="*/ 5 w 416"/>
                <a:gd name="T5" fmla="*/ 5 h 207"/>
                <a:gd name="T6" fmla="*/ 0 w 416"/>
                <a:gd name="T7" fmla="*/ 5 h 207"/>
                <a:gd name="T8" fmla="*/ 0 w 416"/>
                <a:gd name="T9" fmla="*/ 349 h 207"/>
                <a:gd name="T10" fmla="*/ 5 w 416"/>
                <a:gd name="T11" fmla="*/ 349 h 207"/>
                <a:gd name="T12" fmla="*/ 269 w 416"/>
                <a:gd name="T13" fmla="*/ 696 h 207"/>
                <a:gd name="T14" fmla="*/ 1547 w 416"/>
                <a:gd name="T15" fmla="*/ 696 h 207"/>
                <a:gd name="T16" fmla="*/ 1808 w 416"/>
                <a:gd name="T17" fmla="*/ 349 h 207"/>
                <a:gd name="T18" fmla="*/ 1808 w 416"/>
                <a:gd name="T19" fmla="*/ 349 h 207"/>
                <a:gd name="T20" fmla="*/ 1808 w 416"/>
                <a:gd name="T21" fmla="*/ 0 h 207"/>
                <a:gd name="T22" fmla="*/ 1547 w 416"/>
                <a:gd name="T23" fmla="*/ 366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Freeform 185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638 w 457"/>
                <a:gd name="T1" fmla="*/ 206 h 264"/>
                <a:gd name="T2" fmla="*/ 1643 w 457"/>
                <a:gd name="T3" fmla="*/ 951 h 264"/>
                <a:gd name="T4" fmla="*/ 358 w 457"/>
                <a:gd name="T5" fmla="*/ 951 h 264"/>
                <a:gd name="T6" fmla="*/ 353 w 457"/>
                <a:gd name="T7" fmla="*/ 206 h 264"/>
                <a:gd name="T8" fmla="*/ 1638 w 457"/>
                <a:gd name="T9" fmla="*/ 20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Freeform 186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29 w 24"/>
                <a:gd name="T1" fmla="*/ 21 h 33"/>
                <a:gd name="T2" fmla="*/ 29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0 w 24"/>
                <a:gd name="T9" fmla="*/ 42 h 33"/>
                <a:gd name="T10" fmla="*/ 42 w 24"/>
                <a:gd name="T11" fmla="*/ 21 h 33"/>
                <a:gd name="T12" fmla="*/ 29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1 w 24"/>
                <a:gd name="T21" fmla="*/ 8 h 33"/>
                <a:gd name="T22" fmla="*/ 96 w 24"/>
                <a:gd name="T23" fmla="*/ 34 h 33"/>
                <a:gd name="T24" fmla="*/ 63 w 24"/>
                <a:gd name="T25" fmla="*/ 69 h 33"/>
                <a:gd name="T26" fmla="*/ 63 w 24"/>
                <a:gd name="T27" fmla="*/ 69 h 33"/>
                <a:gd name="T28" fmla="*/ 81 w 24"/>
                <a:gd name="T29" fmla="*/ 80 h 33"/>
                <a:gd name="T30" fmla="*/ 88 w 24"/>
                <a:gd name="T31" fmla="*/ 90 h 33"/>
                <a:gd name="T32" fmla="*/ 102 w 24"/>
                <a:gd name="T33" fmla="*/ 137 h 33"/>
                <a:gd name="T34" fmla="*/ 63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29 w 24"/>
                <a:gd name="T41" fmla="*/ 82 h 33"/>
                <a:gd name="T42" fmla="*/ 29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Freeform 187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4 w 29"/>
                <a:gd name="T1" fmla="*/ 75 h 35"/>
                <a:gd name="T2" fmla="*/ 60 w 29"/>
                <a:gd name="T3" fmla="*/ 125 h 35"/>
                <a:gd name="T4" fmla="*/ 84 w 29"/>
                <a:gd name="T5" fmla="*/ 75 h 35"/>
                <a:gd name="T6" fmla="*/ 60 w 29"/>
                <a:gd name="T7" fmla="*/ 26 h 35"/>
                <a:gd name="T8" fmla="*/ 34 w 29"/>
                <a:gd name="T9" fmla="*/ 75 h 35"/>
                <a:gd name="T10" fmla="*/ 0 w 29"/>
                <a:gd name="T11" fmla="*/ 75 h 35"/>
                <a:gd name="T12" fmla="*/ 13 w 29"/>
                <a:gd name="T13" fmla="*/ 21 h 35"/>
                <a:gd name="T14" fmla="*/ 60 w 29"/>
                <a:gd name="T15" fmla="*/ 0 h 35"/>
                <a:gd name="T16" fmla="*/ 107 w 29"/>
                <a:gd name="T17" fmla="*/ 21 h 35"/>
                <a:gd name="T18" fmla="*/ 123 w 29"/>
                <a:gd name="T19" fmla="*/ 75 h 35"/>
                <a:gd name="T20" fmla="*/ 107 w 29"/>
                <a:gd name="T21" fmla="*/ 130 h 35"/>
                <a:gd name="T22" fmla="*/ 60 w 29"/>
                <a:gd name="T23" fmla="*/ 151 h 35"/>
                <a:gd name="T24" fmla="*/ 13 w 29"/>
                <a:gd name="T25" fmla="*/ 125 h 35"/>
                <a:gd name="T26" fmla="*/ 0 w 29"/>
                <a:gd name="T27" fmla="*/ 75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Freeform 188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89 h 34"/>
                <a:gd name="T2" fmla="*/ 0 w 24"/>
                <a:gd name="T3" fmla="*/ 0 h 34"/>
                <a:gd name="T4" fmla="*/ 29 w 24"/>
                <a:gd name="T5" fmla="*/ 0 h 34"/>
                <a:gd name="T6" fmla="*/ 29 w 24"/>
                <a:gd name="T7" fmla="*/ 94 h 34"/>
                <a:gd name="T8" fmla="*/ 54 w 24"/>
                <a:gd name="T9" fmla="*/ 118 h 34"/>
                <a:gd name="T10" fmla="*/ 68 w 24"/>
                <a:gd name="T11" fmla="*/ 94 h 34"/>
                <a:gd name="T12" fmla="*/ 68 w 24"/>
                <a:gd name="T13" fmla="*/ 0 h 34"/>
                <a:gd name="T14" fmla="*/ 102 w 24"/>
                <a:gd name="T15" fmla="*/ 0 h 34"/>
                <a:gd name="T16" fmla="*/ 102 w 24"/>
                <a:gd name="T17" fmla="*/ 89 h 34"/>
                <a:gd name="T18" fmla="*/ 89 w 24"/>
                <a:gd name="T19" fmla="*/ 128 h 34"/>
                <a:gd name="T20" fmla="*/ 54 w 24"/>
                <a:gd name="T21" fmla="*/ 144 h 34"/>
                <a:gd name="T22" fmla="*/ 13 w 24"/>
                <a:gd name="T23" fmla="*/ 128 h 34"/>
                <a:gd name="T24" fmla="*/ 0 w 24"/>
                <a:gd name="T25" fmla="*/ 89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Freeform 189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Freeform 190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Freeform 191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4 w 24"/>
                <a:gd name="T1" fmla="*/ 21 h 33"/>
                <a:gd name="T2" fmla="*/ 34 w 24"/>
                <a:gd name="T3" fmla="*/ 56 h 33"/>
                <a:gd name="T4" fmla="*/ 42 w 24"/>
                <a:gd name="T5" fmla="*/ 56 h 33"/>
                <a:gd name="T6" fmla="*/ 55 w 24"/>
                <a:gd name="T7" fmla="*/ 55 h 33"/>
                <a:gd name="T8" fmla="*/ 63 w 24"/>
                <a:gd name="T9" fmla="*/ 42 h 33"/>
                <a:gd name="T10" fmla="*/ 42 w 24"/>
                <a:gd name="T11" fmla="*/ 21 h 33"/>
                <a:gd name="T12" fmla="*/ 34 w 24"/>
                <a:gd name="T13" fmla="*/ 21 h 33"/>
                <a:gd name="T14" fmla="*/ 0 w 24"/>
                <a:gd name="T15" fmla="*/ 137 h 33"/>
                <a:gd name="T16" fmla="*/ 0 w 24"/>
                <a:gd name="T17" fmla="*/ 0 h 33"/>
                <a:gd name="T18" fmla="*/ 54 w 24"/>
                <a:gd name="T19" fmla="*/ 0 h 33"/>
                <a:gd name="T20" fmla="*/ 88 w 24"/>
                <a:gd name="T21" fmla="*/ 8 h 33"/>
                <a:gd name="T22" fmla="*/ 98 w 24"/>
                <a:gd name="T23" fmla="*/ 34 h 33"/>
                <a:gd name="T24" fmla="*/ 68 w 24"/>
                <a:gd name="T25" fmla="*/ 69 h 33"/>
                <a:gd name="T26" fmla="*/ 68 w 24"/>
                <a:gd name="T27" fmla="*/ 69 h 33"/>
                <a:gd name="T28" fmla="*/ 81 w 24"/>
                <a:gd name="T29" fmla="*/ 80 h 33"/>
                <a:gd name="T30" fmla="*/ 89 w 24"/>
                <a:gd name="T31" fmla="*/ 90 h 33"/>
                <a:gd name="T32" fmla="*/ 102 w 24"/>
                <a:gd name="T33" fmla="*/ 137 h 33"/>
                <a:gd name="T34" fmla="*/ 68 w 24"/>
                <a:gd name="T35" fmla="*/ 137 h 33"/>
                <a:gd name="T36" fmla="*/ 55 w 24"/>
                <a:gd name="T37" fmla="*/ 101 h 33"/>
                <a:gd name="T38" fmla="*/ 47 w 24"/>
                <a:gd name="T39" fmla="*/ 82 h 33"/>
                <a:gd name="T40" fmla="*/ 34 w 24"/>
                <a:gd name="T41" fmla="*/ 82 h 33"/>
                <a:gd name="T42" fmla="*/ 34 w 24"/>
                <a:gd name="T43" fmla="*/ 137 h 33"/>
                <a:gd name="T44" fmla="*/ 0 w 24"/>
                <a:gd name="T45" fmla="*/ 137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Freeform 192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31 w 162"/>
                <a:gd name="T1" fmla="*/ 232 h 60"/>
                <a:gd name="T2" fmla="*/ 126 w 162"/>
                <a:gd name="T3" fmla="*/ 227 h 60"/>
                <a:gd name="T4" fmla="*/ 0 w 162"/>
                <a:gd name="T5" fmla="*/ 152 h 60"/>
                <a:gd name="T6" fmla="*/ 97 w 162"/>
                <a:gd name="T7" fmla="*/ 96 h 60"/>
                <a:gd name="T8" fmla="*/ 227 w 162"/>
                <a:gd name="T9" fmla="*/ 173 h 60"/>
                <a:gd name="T10" fmla="*/ 324 w 162"/>
                <a:gd name="T11" fmla="*/ 165 h 60"/>
                <a:gd name="T12" fmla="*/ 489 w 162"/>
                <a:gd name="T13" fmla="*/ 69 h 60"/>
                <a:gd name="T14" fmla="*/ 308 w 162"/>
                <a:gd name="T15" fmla="*/ 69 h 60"/>
                <a:gd name="T16" fmla="*/ 308 w 162"/>
                <a:gd name="T17" fmla="*/ 0 h 60"/>
                <a:gd name="T18" fmla="*/ 708 w 162"/>
                <a:gd name="T19" fmla="*/ 0 h 60"/>
                <a:gd name="T20" fmla="*/ 708 w 162"/>
                <a:gd name="T21" fmla="*/ 232 h 60"/>
                <a:gd name="T22" fmla="*/ 592 w 162"/>
                <a:gd name="T23" fmla="*/ 232 h 60"/>
                <a:gd name="T24" fmla="*/ 586 w 162"/>
                <a:gd name="T25" fmla="*/ 126 h 60"/>
                <a:gd name="T26" fmla="*/ 425 w 162"/>
                <a:gd name="T27" fmla="*/ 222 h 60"/>
                <a:gd name="T28" fmla="*/ 262 w 162"/>
                <a:gd name="T29" fmla="*/ 261 h 60"/>
                <a:gd name="T30" fmla="*/ 131 w 162"/>
                <a:gd name="T31" fmla="*/ 232 h 60"/>
                <a:gd name="T32" fmla="*/ 131 w 162"/>
                <a:gd name="T33" fmla="*/ 232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Freeform 193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69 w 105"/>
                <a:gd name="T1" fmla="*/ 350 h 93"/>
                <a:gd name="T2" fmla="*/ 296 w 105"/>
                <a:gd name="T3" fmla="*/ 275 h 93"/>
                <a:gd name="T4" fmla="*/ 283 w 105"/>
                <a:gd name="T5" fmla="*/ 219 h 93"/>
                <a:gd name="T6" fmla="*/ 122 w 105"/>
                <a:gd name="T7" fmla="*/ 126 h 93"/>
                <a:gd name="T8" fmla="*/ 122 w 105"/>
                <a:gd name="T9" fmla="*/ 232 h 93"/>
                <a:gd name="T10" fmla="*/ 0 w 105"/>
                <a:gd name="T11" fmla="*/ 232 h 93"/>
                <a:gd name="T12" fmla="*/ 0 w 105"/>
                <a:gd name="T13" fmla="*/ 0 h 93"/>
                <a:gd name="T14" fmla="*/ 397 w 105"/>
                <a:gd name="T15" fmla="*/ 0 h 93"/>
                <a:gd name="T16" fmla="*/ 397 w 105"/>
                <a:gd name="T17" fmla="*/ 67 h 93"/>
                <a:gd name="T18" fmla="*/ 215 w 105"/>
                <a:gd name="T19" fmla="*/ 67 h 93"/>
                <a:gd name="T20" fmla="*/ 379 w 105"/>
                <a:gd name="T21" fmla="*/ 160 h 93"/>
                <a:gd name="T22" fmla="*/ 453 w 105"/>
                <a:gd name="T23" fmla="*/ 253 h 93"/>
                <a:gd name="T24" fmla="*/ 392 w 105"/>
                <a:gd name="T25" fmla="*/ 332 h 93"/>
                <a:gd name="T26" fmla="*/ 267 w 105"/>
                <a:gd name="T27" fmla="*/ 405 h 93"/>
                <a:gd name="T28" fmla="*/ 169 w 105"/>
                <a:gd name="T29" fmla="*/ 350 h 93"/>
                <a:gd name="T30" fmla="*/ 169 w 105"/>
                <a:gd name="T31" fmla="*/ 35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Freeform 194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577 w 162"/>
                <a:gd name="T1" fmla="*/ 34 h 60"/>
                <a:gd name="T2" fmla="*/ 708 w 162"/>
                <a:gd name="T3" fmla="*/ 109 h 60"/>
                <a:gd name="T4" fmla="*/ 607 w 162"/>
                <a:gd name="T5" fmla="*/ 165 h 60"/>
                <a:gd name="T6" fmla="*/ 476 w 162"/>
                <a:gd name="T7" fmla="*/ 91 h 60"/>
                <a:gd name="T8" fmla="*/ 386 w 162"/>
                <a:gd name="T9" fmla="*/ 101 h 60"/>
                <a:gd name="T10" fmla="*/ 219 w 162"/>
                <a:gd name="T11" fmla="*/ 198 h 60"/>
                <a:gd name="T12" fmla="*/ 401 w 162"/>
                <a:gd name="T13" fmla="*/ 198 h 60"/>
                <a:gd name="T14" fmla="*/ 401 w 162"/>
                <a:gd name="T15" fmla="*/ 261 h 60"/>
                <a:gd name="T16" fmla="*/ 0 w 162"/>
                <a:gd name="T17" fmla="*/ 261 h 60"/>
                <a:gd name="T18" fmla="*/ 0 w 162"/>
                <a:gd name="T19" fmla="*/ 29 h 60"/>
                <a:gd name="T20" fmla="*/ 118 w 162"/>
                <a:gd name="T21" fmla="*/ 29 h 60"/>
                <a:gd name="T22" fmla="*/ 118 w 162"/>
                <a:gd name="T23" fmla="*/ 136 h 60"/>
                <a:gd name="T24" fmla="*/ 283 w 162"/>
                <a:gd name="T25" fmla="*/ 42 h 60"/>
                <a:gd name="T26" fmla="*/ 442 w 162"/>
                <a:gd name="T27" fmla="*/ 0 h 60"/>
                <a:gd name="T28" fmla="*/ 577 w 162"/>
                <a:gd name="T29" fmla="*/ 34 h 60"/>
                <a:gd name="T30" fmla="*/ 577 w 162"/>
                <a:gd name="T31" fmla="*/ 3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Freeform 195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454 w 104"/>
                <a:gd name="T1" fmla="*/ 173 h 94"/>
                <a:gd name="T2" fmla="*/ 454 w 104"/>
                <a:gd name="T3" fmla="*/ 405 h 94"/>
                <a:gd name="T4" fmla="*/ 56 w 104"/>
                <a:gd name="T5" fmla="*/ 405 h 94"/>
                <a:gd name="T6" fmla="*/ 54 w 104"/>
                <a:gd name="T7" fmla="*/ 337 h 94"/>
                <a:gd name="T8" fmla="*/ 235 w 104"/>
                <a:gd name="T9" fmla="*/ 337 h 94"/>
                <a:gd name="T10" fmla="*/ 70 w 104"/>
                <a:gd name="T11" fmla="*/ 241 h 94"/>
                <a:gd name="T12" fmla="*/ 0 w 104"/>
                <a:gd name="T13" fmla="*/ 151 h 94"/>
                <a:gd name="T14" fmla="*/ 56 w 104"/>
                <a:gd name="T15" fmla="*/ 75 h 94"/>
                <a:gd name="T16" fmla="*/ 186 w 104"/>
                <a:gd name="T17" fmla="*/ 0 h 94"/>
                <a:gd name="T18" fmla="*/ 283 w 104"/>
                <a:gd name="T19" fmla="*/ 55 h 94"/>
                <a:gd name="T20" fmla="*/ 157 w 104"/>
                <a:gd name="T21" fmla="*/ 130 h 94"/>
                <a:gd name="T22" fmla="*/ 172 w 104"/>
                <a:gd name="T23" fmla="*/ 186 h 94"/>
                <a:gd name="T24" fmla="*/ 337 w 104"/>
                <a:gd name="T25" fmla="*/ 282 h 94"/>
                <a:gd name="T26" fmla="*/ 337 w 104"/>
                <a:gd name="T27" fmla="*/ 173 h 94"/>
                <a:gd name="T28" fmla="*/ 454 w 104"/>
                <a:gd name="T29" fmla="*/ 173 h 94"/>
                <a:gd name="T30" fmla="*/ 454 w 104"/>
                <a:gd name="T31" fmla="*/ 17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Freeform 196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30 w 162"/>
                <a:gd name="T1" fmla="*/ 234 h 61"/>
                <a:gd name="T2" fmla="*/ 130 w 162"/>
                <a:gd name="T3" fmla="*/ 234 h 61"/>
                <a:gd name="T4" fmla="*/ 0 w 162"/>
                <a:gd name="T5" fmla="*/ 159 h 61"/>
                <a:gd name="T6" fmla="*/ 98 w 162"/>
                <a:gd name="T7" fmla="*/ 102 h 61"/>
                <a:gd name="T8" fmla="*/ 228 w 162"/>
                <a:gd name="T9" fmla="*/ 177 h 61"/>
                <a:gd name="T10" fmla="*/ 321 w 162"/>
                <a:gd name="T11" fmla="*/ 167 h 61"/>
                <a:gd name="T12" fmla="*/ 486 w 162"/>
                <a:gd name="T13" fmla="*/ 70 h 61"/>
                <a:gd name="T14" fmla="*/ 303 w 162"/>
                <a:gd name="T15" fmla="*/ 70 h 61"/>
                <a:gd name="T16" fmla="*/ 303 w 162"/>
                <a:gd name="T17" fmla="*/ 0 h 61"/>
                <a:gd name="T18" fmla="*/ 701 w 162"/>
                <a:gd name="T19" fmla="*/ 0 h 61"/>
                <a:gd name="T20" fmla="*/ 701 w 162"/>
                <a:gd name="T21" fmla="*/ 239 h 61"/>
                <a:gd name="T22" fmla="*/ 585 w 162"/>
                <a:gd name="T23" fmla="*/ 239 h 61"/>
                <a:gd name="T24" fmla="*/ 585 w 162"/>
                <a:gd name="T25" fmla="*/ 130 h 61"/>
                <a:gd name="T26" fmla="*/ 419 w 162"/>
                <a:gd name="T27" fmla="*/ 226 h 61"/>
                <a:gd name="T28" fmla="*/ 262 w 162"/>
                <a:gd name="T29" fmla="*/ 269 h 61"/>
                <a:gd name="T30" fmla="*/ 130 w 162"/>
                <a:gd name="T31" fmla="*/ 234 h 61"/>
                <a:gd name="T32" fmla="*/ 130 w 162"/>
                <a:gd name="T33" fmla="*/ 23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Freeform 197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177 w 105"/>
                <a:gd name="T1" fmla="*/ 357 h 94"/>
                <a:gd name="T2" fmla="*/ 303 w 105"/>
                <a:gd name="T3" fmla="*/ 277 h 94"/>
                <a:gd name="T4" fmla="*/ 290 w 105"/>
                <a:gd name="T5" fmla="*/ 226 h 94"/>
                <a:gd name="T6" fmla="*/ 123 w 105"/>
                <a:gd name="T7" fmla="*/ 129 h 94"/>
                <a:gd name="T8" fmla="*/ 123 w 105"/>
                <a:gd name="T9" fmla="*/ 234 h 94"/>
                <a:gd name="T10" fmla="*/ 5 w 105"/>
                <a:gd name="T11" fmla="*/ 234 h 94"/>
                <a:gd name="T12" fmla="*/ 0 w 105"/>
                <a:gd name="T13" fmla="*/ 0 h 94"/>
                <a:gd name="T14" fmla="*/ 405 w 105"/>
                <a:gd name="T15" fmla="*/ 0 h 94"/>
                <a:gd name="T16" fmla="*/ 408 w 105"/>
                <a:gd name="T17" fmla="*/ 70 h 94"/>
                <a:gd name="T18" fmla="*/ 226 w 105"/>
                <a:gd name="T19" fmla="*/ 70 h 94"/>
                <a:gd name="T20" fmla="*/ 392 w 105"/>
                <a:gd name="T21" fmla="*/ 167 h 94"/>
                <a:gd name="T22" fmla="*/ 462 w 105"/>
                <a:gd name="T23" fmla="*/ 260 h 94"/>
                <a:gd name="T24" fmla="*/ 405 w 105"/>
                <a:gd name="T25" fmla="*/ 337 h 94"/>
                <a:gd name="T26" fmla="*/ 274 w 105"/>
                <a:gd name="T27" fmla="*/ 413 h 94"/>
                <a:gd name="T28" fmla="*/ 177 w 105"/>
                <a:gd name="T29" fmla="*/ 357 h 94"/>
                <a:gd name="T30" fmla="*/ 177 w 105"/>
                <a:gd name="T31" fmla="*/ 357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Freeform 198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570 w 162"/>
                <a:gd name="T1" fmla="*/ 34 h 61"/>
                <a:gd name="T2" fmla="*/ 701 w 162"/>
                <a:gd name="T3" fmla="*/ 109 h 61"/>
                <a:gd name="T4" fmla="*/ 606 w 162"/>
                <a:gd name="T5" fmla="*/ 164 h 61"/>
                <a:gd name="T6" fmla="*/ 476 w 162"/>
                <a:gd name="T7" fmla="*/ 89 h 61"/>
                <a:gd name="T8" fmla="*/ 380 w 162"/>
                <a:gd name="T9" fmla="*/ 97 h 61"/>
                <a:gd name="T10" fmla="*/ 215 w 162"/>
                <a:gd name="T11" fmla="*/ 192 h 61"/>
                <a:gd name="T12" fmla="*/ 398 w 162"/>
                <a:gd name="T13" fmla="*/ 192 h 61"/>
                <a:gd name="T14" fmla="*/ 398 w 162"/>
                <a:gd name="T15" fmla="*/ 261 h 61"/>
                <a:gd name="T16" fmla="*/ 0 w 162"/>
                <a:gd name="T17" fmla="*/ 261 h 61"/>
                <a:gd name="T18" fmla="*/ 0 w 162"/>
                <a:gd name="T19" fmla="*/ 29 h 61"/>
                <a:gd name="T20" fmla="*/ 117 w 162"/>
                <a:gd name="T21" fmla="*/ 29 h 61"/>
                <a:gd name="T22" fmla="*/ 122 w 162"/>
                <a:gd name="T23" fmla="*/ 136 h 61"/>
                <a:gd name="T24" fmla="*/ 282 w 162"/>
                <a:gd name="T25" fmla="*/ 42 h 61"/>
                <a:gd name="T26" fmla="*/ 438 w 162"/>
                <a:gd name="T27" fmla="*/ 0 h 61"/>
                <a:gd name="T28" fmla="*/ 570 w 162"/>
                <a:gd name="T29" fmla="*/ 34 h 61"/>
                <a:gd name="T30" fmla="*/ 570 w 162"/>
                <a:gd name="T31" fmla="*/ 34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Freeform 199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453 w 105"/>
                <a:gd name="T1" fmla="*/ 180 h 94"/>
                <a:gd name="T2" fmla="*/ 453 w 105"/>
                <a:gd name="T3" fmla="*/ 413 h 94"/>
                <a:gd name="T4" fmla="*/ 55 w 105"/>
                <a:gd name="T5" fmla="*/ 413 h 94"/>
                <a:gd name="T6" fmla="*/ 55 w 105"/>
                <a:gd name="T7" fmla="*/ 344 h 94"/>
                <a:gd name="T8" fmla="*/ 239 w 105"/>
                <a:gd name="T9" fmla="*/ 344 h 94"/>
                <a:gd name="T10" fmla="*/ 75 w 105"/>
                <a:gd name="T11" fmla="*/ 247 h 94"/>
                <a:gd name="T12" fmla="*/ 0 w 105"/>
                <a:gd name="T13" fmla="*/ 152 h 94"/>
                <a:gd name="T14" fmla="*/ 60 w 105"/>
                <a:gd name="T15" fmla="*/ 75 h 94"/>
                <a:gd name="T16" fmla="*/ 186 w 105"/>
                <a:gd name="T17" fmla="*/ 0 h 94"/>
                <a:gd name="T18" fmla="*/ 283 w 105"/>
                <a:gd name="T19" fmla="*/ 56 h 94"/>
                <a:gd name="T20" fmla="*/ 156 w 105"/>
                <a:gd name="T21" fmla="*/ 138 h 94"/>
                <a:gd name="T22" fmla="*/ 169 w 105"/>
                <a:gd name="T23" fmla="*/ 188 h 94"/>
                <a:gd name="T24" fmla="*/ 332 w 105"/>
                <a:gd name="T25" fmla="*/ 285 h 94"/>
                <a:gd name="T26" fmla="*/ 332 w 105"/>
                <a:gd name="T27" fmla="*/ 180 h 94"/>
                <a:gd name="T28" fmla="*/ 453 w 105"/>
                <a:gd name="T29" fmla="*/ 180 h 94"/>
                <a:gd name="T30" fmla="*/ 453 w 105"/>
                <a:gd name="T31" fmla="*/ 18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05" name="Rectangle 201"/>
          <p:cNvSpPr>
            <a:spLocks noChangeArrowheads="1"/>
          </p:cNvSpPr>
          <p:nvPr/>
        </p:nvSpPr>
        <p:spPr bwMode="auto">
          <a:xfrm>
            <a:off x="324321" y="6163271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>
                <a:solidFill>
                  <a:srgbClr val="000000"/>
                </a:solidFill>
                <a:ea typeface="华文细黑" pitchFamily="2" charset="-122"/>
              </a:rPr>
              <a:t>环路产生的原因：配置错误或协议缺陷</a:t>
            </a:r>
          </a:p>
        </p:txBody>
      </p:sp>
      <p:sp>
        <p:nvSpPr>
          <p:cNvPr id="18506" name="Freeform 1"/>
          <p:cNvSpPr>
            <a:spLocks/>
          </p:cNvSpPr>
          <p:nvPr/>
        </p:nvSpPr>
        <p:spPr bwMode="auto">
          <a:xfrm>
            <a:off x="4932834" y="3281958"/>
            <a:ext cx="144462" cy="215900"/>
          </a:xfrm>
          <a:custGeom>
            <a:avLst/>
            <a:gdLst>
              <a:gd name="T0" fmla="*/ 2147483647 w 91"/>
              <a:gd name="T1" fmla="*/ 0 h 136"/>
              <a:gd name="T2" fmla="*/ 0 w 91"/>
              <a:gd name="T3" fmla="*/ 2147483647 h 136"/>
              <a:gd name="T4" fmla="*/ 0 60000 65536"/>
              <a:gd name="T5" fmla="*/ 0 60000 65536"/>
              <a:gd name="T6" fmla="*/ 0 w 91"/>
              <a:gd name="T7" fmla="*/ 0 h 136"/>
              <a:gd name="T8" fmla="*/ 91 w 91"/>
              <a:gd name="T9" fmla="*/ 136 h 1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" h="136">
                <a:moveTo>
                  <a:pt x="91" y="0"/>
                </a:moveTo>
                <a:cubicBezTo>
                  <a:pt x="72" y="30"/>
                  <a:pt x="53" y="61"/>
                  <a:pt x="0" y="136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8507" name="Freeform 2"/>
          <p:cNvSpPr>
            <a:spLocks/>
          </p:cNvSpPr>
          <p:nvPr/>
        </p:nvSpPr>
        <p:spPr bwMode="auto">
          <a:xfrm>
            <a:off x="4572471" y="3281958"/>
            <a:ext cx="647700" cy="865188"/>
          </a:xfrm>
          <a:custGeom>
            <a:avLst/>
            <a:gdLst>
              <a:gd name="T0" fmla="*/ 2147483647 w 408"/>
              <a:gd name="T1" fmla="*/ 0 h 545"/>
              <a:gd name="T2" fmla="*/ 2147483647 w 408"/>
              <a:gd name="T3" fmla="*/ 2147483647 h 545"/>
              <a:gd name="T4" fmla="*/ 0 w 408"/>
              <a:gd name="T5" fmla="*/ 2147483647 h 545"/>
              <a:gd name="T6" fmla="*/ 0 60000 65536"/>
              <a:gd name="T7" fmla="*/ 0 60000 65536"/>
              <a:gd name="T8" fmla="*/ 0 60000 65536"/>
              <a:gd name="T9" fmla="*/ 0 w 408"/>
              <a:gd name="T10" fmla="*/ 0 h 545"/>
              <a:gd name="T11" fmla="*/ 408 w 408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545">
                <a:moveTo>
                  <a:pt x="408" y="0"/>
                </a:moveTo>
                <a:cubicBezTo>
                  <a:pt x="351" y="113"/>
                  <a:pt x="295" y="227"/>
                  <a:pt x="227" y="318"/>
                </a:cubicBezTo>
                <a:cubicBezTo>
                  <a:pt x="159" y="409"/>
                  <a:pt x="79" y="477"/>
                  <a:pt x="0" y="5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8508" name="Freeform 3"/>
          <p:cNvSpPr>
            <a:spLocks/>
          </p:cNvSpPr>
          <p:nvPr/>
        </p:nvSpPr>
        <p:spPr bwMode="auto">
          <a:xfrm rot="6584047">
            <a:off x="3601715" y="3246239"/>
            <a:ext cx="647700" cy="865188"/>
          </a:xfrm>
          <a:custGeom>
            <a:avLst/>
            <a:gdLst>
              <a:gd name="T0" fmla="*/ 2147483647 w 408"/>
              <a:gd name="T1" fmla="*/ 0 h 545"/>
              <a:gd name="T2" fmla="*/ 2147483647 w 408"/>
              <a:gd name="T3" fmla="*/ 2147483647 h 545"/>
              <a:gd name="T4" fmla="*/ 0 w 408"/>
              <a:gd name="T5" fmla="*/ 2147483647 h 545"/>
              <a:gd name="T6" fmla="*/ 0 60000 65536"/>
              <a:gd name="T7" fmla="*/ 0 60000 65536"/>
              <a:gd name="T8" fmla="*/ 0 60000 65536"/>
              <a:gd name="T9" fmla="*/ 0 w 408"/>
              <a:gd name="T10" fmla="*/ 0 h 545"/>
              <a:gd name="T11" fmla="*/ 408 w 408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545">
                <a:moveTo>
                  <a:pt x="408" y="0"/>
                </a:moveTo>
                <a:cubicBezTo>
                  <a:pt x="351" y="113"/>
                  <a:pt x="295" y="227"/>
                  <a:pt x="227" y="318"/>
                </a:cubicBezTo>
                <a:cubicBezTo>
                  <a:pt x="159" y="409"/>
                  <a:pt x="79" y="477"/>
                  <a:pt x="0" y="5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8509" name="Freeform 4"/>
          <p:cNvSpPr>
            <a:spLocks/>
          </p:cNvSpPr>
          <p:nvPr/>
        </p:nvSpPr>
        <p:spPr bwMode="auto">
          <a:xfrm rot="-7517466">
            <a:off x="4104953" y="2741414"/>
            <a:ext cx="647700" cy="865187"/>
          </a:xfrm>
          <a:custGeom>
            <a:avLst/>
            <a:gdLst>
              <a:gd name="T0" fmla="*/ 2147483647 w 408"/>
              <a:gd name="T1" fmla="*/ 0 h 545"/>
              <a:gd name="T2" fmla="*/ 2147483647 w 408"/>
              <a:gd name="T3" fmla="*/ 2147483647 h 545"/>
              <a:gd name="T4" fmla="*/ 0 w 408"/>
              <a:gd name="T5" fmla="*/ 2147483647 h 545"/>
              <a:gd name="T6" fmla="*/ 0 60000 65536"/>
              <a:gd name="T7" fmla="*/ 0 60000 65536"/>
              <a:gd name="T8" fmla="*/ 0 60000 65536"/>
              <a:gd name="T9" fmla="*/ 0 w 408"/>
              <a:gd name="T10" fmla="*/ 0 h 545"/>
              <a:gd name="T11" fmla="*/ 408 w 408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545">
                <a:moveTo>
                  <a:pt x="408" y="0"/>
                </a:moveTo>
                <a:cubicBezTo>
                  <a:pt x="351" y="113"/>
                  <a:pt x="295" y="227"/>
                  <a:pt x="227" y="318"/>
                </a:cubicBezTo>
                <a:cubicBezTo>
                  <a:pt x="159" y="409"/>
                  <a:pt x="79" y="477"/>
                  <a:pt x="0" y="5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查看设备路由表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675898" y="2490639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/>
              <a:t>[Router] display ip routing-table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748923" y="1698477"/>
            <a:ext cx="73437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查看</a:t>
            </a:r>
            <a:r>
              <a:rPr lang="en-US" altLang="zh-CN" sz="2800" b="1" dirty="0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路由表摘要信息</a:t>
            </a:r>
          </a:p>
          <a:p>
            <a:pPr lvl="1"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endParaRPr lang="zh-CN" altLang="en-US" sz="2000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2800" b="1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查看符合指定目的地址的路由信息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2800" b="1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2800" b="1" dirty="0">
              <a:solidFill>
                <a:srgbClr val="000000"/>
              </a:solidFill>
              <a:ea typeface="华文细黑" pitchFamily="2" charset="-122"/>
            </a:endParaRP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00"/>
                </a:solidFill>
                <a:ea typeface="华文细黑" pitchFamily="2" charset="-122"/>
              </a:rPr>
              <a:t>查看路由表的统计信息</a:t>
            </a:r>
          </a:p>
          <a:p>
            <a:pPr algn="l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en-US" altLang="zh-CN" sz="2800" b="1" dirty="0">
              <a:solidFill>
                <a:srgbClr val="000000"/>
              </a:solidFill>
              <a:ea typeface="华文细黑" pitchFamily="2" charset="-122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75898" y="4035277"/>
            <a:ext cx="7561263" cy="8318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/>
              <a:t>[Router] display ip routing-table </a:t>
            </a:r>
            <a:r>
              <a:rPr kumimoji="1" lang="en-US" altLang="zh-CN" sz="2400" i="1"/>
              <a:t>ip-address</a:t>
            </a:r>
            <a:r>
              <a:rPr kumimoji="1" lang="en-US" altLang="zh-CN" sz="2400"/>
              <a:t> [ </a:t>
            </a:r>
            <a:r>
              <a:rPr kumimoji="1" lang="en-US" altLang="zh-CN" sz="2400" i="1"/>
              <a:t>mask-length</a:t>
            </a:r>
            <a:r>
              <a:rPr kumimoji="1" lang="en-US" altLang="zh-CN" sz="2400"/>
              <a:t> | </a:t>
            </a:r>
            <a:r>
              <a:rPr kumimoji="1" lang="en-US" altLang="zh-CN" sz="2400" i="1"/>
              <a:t>mask </a:t>
            </a:r>
            <a:r>
              <a:rPr kumimoji="1" lang="en-US" altLang="zh-CN" sz="2400"/>
              <a:t>]</a:t>
            </a:r>
          </a:p>
        </p:txBody>
      </p:sp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675898" y="5946627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/>
              <a:t>[Router] display ip routing-table statistics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313742" y="980728"/>
            <a:ext cx="7869560" cy="649288"/>
          </a:xfrm>
        </p:spPr>
        <p:txBody>
          <a:bodyPr/>
          <a:lstStyle/>
          <a:p>
            <a:pPr eaLnBrk="1" hangingPunct="1"/>
            <a:r>
              <a:rPr lang="en-US" altLang="zh-CN" dirty="0"/>
              <a:t>IP</a:t>
            </a:r>
            <a:r>
              <a:rPr lang="zh-CN" altLang="en-US" dirty="0"/>
              <a:t>路由表摘要信息</a:t>
            </a:r>
          </a:p>
        </p:txBody>
      </p:sp>
      <p:grpSp>
        <p:nvGrpSpPr>
          <p:cNvPr id="20483" name="Group 1"/>
          <p:cNvGrpSpPr>
            <a:grpSpLocks/>
          </p:cNvGrpSpPr>
          <p:nvPr/>
        </p:nvGrpSpPr>
        <p:grpSpPr bwMode="auto">
          <a:xfrm>
            <a:off x="313742" y="1988840"/>
            <a:ext cx="8353425" cy="4608512"/>
            <a:chOff x="249" y="709"/>
            <a:chExt cx="5262" cy="2903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249" y="709"/>
              <a:ext cx="5261" cy="2336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20485" name="Rectangle 12"/>
            <p:cNvSpPr>
              <a:spLocks noChangeArrowheads="1"/>
            </p:cNvSpPr>
            <p:nvPr/>
          </p:nvSpPr>
          <p:spPr bwMode="auto">
            <a:xfrm>
              <a:off x="2381" y="1389"/>
              <a:ext cx="318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20486" name="Rectangle 9"/>
            <p:cNvSpPr>
              <a:spLocks noChangeArrowheads="1"/>
            </p:cNvSpPr>
            <p:nvPr/>
          </p:nvSpPr>
          <p:spPr bwMode="auto">
            <a:xfrm>
              <a:off x="2744" y="1389"/>
              <a:ext cx="499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endParaRPr lang="zh-CN" altLang="en-US"/>
            </a:p>
          </p:txBody>
        </p:sp>
        <p:sp>
          <p:nvSpPr>
            <p:cNvPr id="20487" name="Rectangle 2"/>
            <p:cNvSpPr>
              <a:spLocks noChangeArrowheads="1"/>
            </p:cNvSpPr>
            <p:nvPr/>
          </p:nvSpPr>
          <p:spPr bwMode="auto">
            <a:xfrm>
              <a:off x="295" y="709"/>
              <a:ext cx="5216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[Router]display ip routing-table</a:t>
              </a:r>
            </a:p>
            <a:p>
              <a:pPr algn="l" eaLnBrk="1" hangingPunct="1"/>
              <a:endParaRPr kumimoji="1" lang="en-US" altLang="zh-CN" sz="1600" b="1">
                <a:latin typeface="Courier" pitchFamily="49" charset="0"/>
              </a:endParaRP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Destinations : 9        Routes : 9</a:t>
              </a:r>
            </a:p>
            <a:p>
              <a:pPr algn="l" eaLnBrk="1" hangingPunct="1"/>
              <a:endParaRPr kumimoji="1" lang="en-US" altLang="zh-CN" sz="1600" b="1">
                <a:latin typeface="Courier" pitchFamily="49" charset="0"/>
              </a:endParaRP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Destination/Mask   Proto   Pre Cost        NextHop       Interface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0.0.0.0/32  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2.2.2.2/32  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127.0.0.0/8 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127.0.0.0/32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127.0.0.1/32      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127.255.255.255/32 Direct  0   0           127.0.0.1       InLoop0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224.0.0.0/4        Direct  0   0           0.0.0.0         NULL0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224.0.0.0/24       Direct  0   0           0.0.0.0         NULL0</a:t>
              </a:r>
            </a:p>
            <a:p>
              <a:pPr algn="l" eaLnBrk="1" hangingPunct="1"/>
              <a:r>
                <a:rPr kumimoji="1" lang="en-US" altLang="zh-CN" sz="1600" b="1">
                  <a:latin typeface="Courier" pitchFamily="49" charset="0"/>
                </a:rPr>
                <a:t>255.255.255.255/32 Direct  0   0           127.0.0.1       InLoop0</a:t>
              </a:r>
            </a:p>
          </p:txBody>
        </p:sp>
        <p:sp>
          <p:nvSpPr>
            <p:cNvPr id="20488" name="Line 5"/>
            <p:cNvSpPr>
              <a:spLocks noChangeShapeType="1"/>
            </p:cNvSpPr>
            <p:nvPr/>
          </p:nvSpPr>
          <p:spPr bwMode="auto">
            <a:xfrm flipH="1" flipV="1">
              <a:off x="3152" y="1525"/>
              <a:ext cx="0" cy="1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2835" y="3158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路由度量值</a:t>
              </a: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2244" y="3400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路由优先级</a:t>
              </a:r>
            </a:p>
          </p:txBody>
        </p:sp>
        <p:sp>
          <p:nvSpPr>
            <p:cNvPr id="20491" name="Line 0"/>
            <p:cNvSpPr>
              <a:spLocks noChangeShapeType="1"/>
            </p:cNvSpPr>
            <p:nvPr/>
          </p:nvSpPr>
          <p:spPr bwMode="auto">
            <a:xfrm flipH="1" flipV="1">
              <a:off x="2653" y="1525"/>
              <a:ext cx="0" cy="18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0A0262D-57CD-4620-8EF1-87C5296FB22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路由的来源有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FFB12C-E4C1-4AC1-936E-F5DDEEB66DD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根据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报文计算出的路由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D6537F-EDA9-4522-8E55-C70FBBABD8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路由协议动态发现的路由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733BCA-FC1B-47B0-B65C-CEF172C4525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管理员手工配置的路由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D5F033-AEB2-42F3-B45E-AA8EE40F61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数据链路层协议发现的路由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34A964-6A85-4876-BBD7-FB089BD22DA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09905C-4DAE-4D1E-B578-956AADA5A0E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3DB796-3E52-4754-A94C-C6FAC00DCAD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AD25B4-5EF7-4017-A593-9B111515E11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14B3256-D265-4A43-A38A-CF559D53483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77FF08-BD76-4968-9691-D8218D3873D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D1560BE-4FD2-4B59-ADC1-60379CC7B49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6A7942F-73D5-4E9B-ABEC-2C873CFBB30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3E22ACF-FF86-4687-BAF2-81D7F7DD23C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A2EC0DA-7EB3-4081-9A69-67E171D4282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FE5434E-1C40-47CA-B902-425819BE875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1441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27088" y="1700213"/>
            <a:ext cx="756126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无需任何路由配置，路由器即可获得其直连网段的路由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理解直连路由和</a:t>
            </a:r>
            <a:r>
              <a:rPr lang="en-US" altLang="zh-CN" sz="2400" b="1">
                <a:ea typeface="华文细黑" pitchFamily="2" charset="-122"/>
              </a:rPr>
              <a:t>VLAN</a:t>
            </a:r>
            <a:r>
              <a:rPr lang="zh-CN" altLang="en-US" sz="2400" b="1">
                <a:ea typeface="华文细黑" pitchFamily="2" charset="-122"/>
              </a:rPr>
              <a:t>间路由是理解各种复杂网络路由的基础，也是构建小型网络的基础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>
                <a:ea typeface="华文细黑" pitchFamily="2" charset="-122"/>
              </a:rPr>
              <a:t>静态路由是由管理员手工配置，适用于拓扑简单的网络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11188" y="1348153"/>
            <a:ext cx="454265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ea typeface="华文细黑" pitchFamily="2" charset="-122"/>
              </a:rPr>
              <a:t>3</a:t>
            </a:r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、直连路由和静态</a:t>
            </a:r>
            <a:r>
              <a:rPr lang="en-US" altLang="en-US" sz="3200" b="1" dirty="0" err="1">
                <a:solidFill>
                  <a:srgbClr val="CC0000"/>
                </a:solidFill>
                <a:ea typeface="华文细黑" pitchFamily="2" charset="-122"/>
              </a:rPr>
              <a:t>路由</a:t>
            </a:r>
            <a:endParaRPr lang="zh-CN" altLang="en-US" sz="3200" b="1" dirty="0">
              <a:solidFill>
                <a:srgbClr val="CC0000"/>
              </a:solidFill>
              <a:ea typeface="华文细黑" pitchFamily="2" charset="-122"/>
            </a:endParaRPr>
          </a:p>
          <a:p>
            <a:pPr eaLnBrk="1" hangingPunct="1"/>
            <a:endParaRPr lang="zh-CN" altLang="en-US" sz="3200" b="1" dirty="0">
              <a:solidFill>
                <a:srgbClr val="CC0000"/>
              </a:solidFill>
              <a:ea typeface="华文细黑" pitchFamily="2" charset="-122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直连路由的建立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259632" y="2132856"/>
            <a:ext cx="2232025" cy="1439862"/>
          </a:xfrm>
          <a:prstGeom prst="rect">
            <a:avLst/>
          </a:prstGeom>
          <a:solidFill>
            <a:srgbClr val="99CC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华文细黑" pitchFamily="2" charset="-122"/>
              </a:rPr>
              <a:t>为路由器的接口</a:t>
            </a:r>
          </a:p>
          <a:p>
            <a:pPr algn="ctr" eaLnBrk="1" hangingPunct="1"/>
            <a:r>
              <a:rPr lang="zh-CN" altLang="en-US" sz="2400">
                <a:ea typeface="华文细黑" pitchFamily="2" charset="-122"/>
              </a:rPr>
              <a:t>配置</a:t>
            </a:r>
            <a:r>
              <a:rPr lang="en-US" altLang="zh-CN" sz="2400">
                <a:ea typeface="华文细黑" pitchFamily="2" charset="-122"/>
              </a:rPr>
              <a:t>IP</a:t>
            </a:r>
            <a:r>
              <a:rPr lang="zh-CN" altLang="en-US" sz="2400">
                <a:ea typeface="华文细黑" pitchFamily="2" charset="-122"/>
              </a:rPr>
              <a:t>地址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1259632" y="4077543"/>
            <a:ext cx="2232025" cy="1439863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ea typeface="华文细黑" pitchFamily="2" charset="-122"/>
              </a:rPr>
              <a:t>该接口物理层</a:t>
            </a:r>
          </a:p>
          <a:p>
            <a:pPr algn="ctr"/>
            <a:r>
              <a:rPr lang="zh-CN" altLang="en-US" sz="2400">
                <a:ea typeface="华文细黑" pitchFamily="2" charset="-122"/>
              </a:rPr>
              <a:t>和链路层状态</a:t>
            </a:r>
          </a:p>
          <a:p>
            <a:pPr algn="ctr"/>
            <a:r>
              <a:rPr lang="zh-CN" altLang="en-US" sz="2400">
                <a:ea typeface="华文细黑" pitchFamily="2" charset="-122"/>
              </a:rPr>
              <a:t>均为</a:t>
            </a:r>
            <a:r>
              <a:rPr lang="en-US" altLang="zh-CN" sz="2400">
                <a:ea typeface="华文细黑" pitchFamily="2" charset="-122"/>
              </a:rPr>
              <a:t>up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64907" y="3140918"/>
            <a:ext cx="2519362" cy="1368425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华文细黑" pitchFamily="2" charset="-122"/>
              </a:rPr>
              <a:t>该接口所属网段</a:t>
            </a:r>
          </a:p>
          <a:p>
            <a:pPr algn="ctr" eaLnBrk="1" hangingPunct="1"/>
            <a:r>
              <a:rPr lang="zh-CN" altLang="en-US" sz="2400">
                <a:ea typeface="华文细黑" pitchFamily="2" charset="-122"/>
              </a:rPr>
              <a:t>的直连路由</a:t>
            </a:r>
          </a:p>
          <a:p>
            <a:pPr algn="ctr" eaLnBrk="1" hangingPunct="1"/>
            <a:r>
              <a:rPr lang="zh-CN" altLang="en-US" sz="2400">
                <a:ea typeface="华文细黑" pitchFamily="2" charset="-122"/>
              </a:rPr>
              <a:t>进入路由表</a:t>
            </a:r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3578969" y="2853581"/>
            <a:ext cx="1641475" cy="1943100"/>
            <a:chOff x="2300" y="1389"/>
            <a:chExt cx="1034" cy="1224"/>
          </a:xfrm>
        </p:grpSpPr>
        <p:sp>
          <p:nvSpPr>
            <p:cNvPr id="9223" name="AutoShape 11"/>
            <p:cNvSpPr>
              <a:spLocks/>
            </p:cNvSpPr>
            <p:nvPr/>
          </p:nvSpPr>
          <p:spPr bwMode="auto">
            <a:xfrm>
              <a:off x="2300" y="1389"/>
              <a:ext cx="317" cy="1224"/>
            </a:xfrm>
            <a:prstGeom prst="rightBrace">
              <a:avLst>
                <a:gd name="adj1" fmla="val 3217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550" tIns="41275" rIns="82550" bIns="41275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4" name="Line 12"/>
            <p:cNvSpPr>
              <a:spLocks noChangeShapeType="1"/>
            </p:cNvSpPr>
            <p:nvPr/>
          </p:nvSpPr>
          <p:spPr bwMode="auto">
            <a:xfrm>
              <a:off x="2608" y="2001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539552" y="108521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latin typeface="华文细黑" pitchFamily="2" charset="-122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</a:rPr>
              <a:t>、</a:t>
            </a:r>
            <a:r>
              <a:rPr lang="en-US" altLang="zh-CN" sz="3200" b="1" dirty="0">
                <a:solidFill>
                  <a:srgbClr val="CC0000"/>
                </a:solidFill>
              </a:rPr>
              <a:t>DHCP</a:t>
            </a:r>
          </a:p>
        </p:txBody>
      </p: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6149" name="AutoShape 9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10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48" name="Text Box 13"/>
          <p:cNvSpPr txBox="1">
            <a:spLocks noChangeArrowheads="1"/>
          </p:cNvSpPr>
          <p:nvPr/>
        </p:nvSpPr>
        <p:spPr bwMode="auto">
          <a:xfrm>
            <a:off x="827088" y="2038350"/>
            <a:ext cx="75612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/>
              <a:t>手动为局域网中大量主机配置</a:t>
            </a:r>
            <a:r>
              <a:rPr lang="en-US" altLang="zh-CN" sz="2400" b="1"/>
              <a:t>IP</a:t>
            </a:r>
            <a:r>
              <a:rPr lang="zh-CN" altLang="en-US" sz="2400" b="1"/>
              <a:t>地址、掩码、网关等参数的工作繁琐，容易出错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/>
              <a:t>DHCP </a:t>
            </a:r>
            <a:r>
              <a:rPr lang="zh-CN" altLang="en-US" sz="2400" b="1"/>
              <a:t>可以自动为局域网中主机完成</a:t>
            </a:r>
            <a:r>
              <a:rPr lang="en-US" altLang="zh-CN" sz="2400" b="1"/>
              <a:t>TCP/IP</a:t>
            </a:r>
            <a:r>
              <a:rPr lang="zh-CN" altLang="en-US" sz="2400" b="1"/>
              <a:t>协议配置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/>
              <a:t>DHCP</a:t>
            </a:r>
            <a:r>
              <a:rPr lang="zh-CN" altLang="en-US" sz="2400" b="1"/>
              <a:t>自动配置避免了</a:t>
            </a:r>
            <a:r>
              <a:rPr lang="en-US" altLang="zh-CN" sz="2400" b="1"/>
              <a:t>IP</a:t>
            </a:r>
            <a:r>
              <a:rPr lang="zh-CN" altLang="en-US" sz="2400" b="1"/>
              <a:t>地址冲突的问题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823B7BD-B46F-4E28-B646-B0C2ED3A3F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直连路由的优先级是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30EF09-CA80-4F42-AE4D-11791DA5B5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F724BA-2136-47ED-85C7-F816ED7B77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7E5AB9-8A92-49DA-A1C9-2F417AD9440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844AA7F-9D7C-4C16-8025-C301CA97E6F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76EFCDEC-A0ED-4866-853E-DB41BD60301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CE4459B8-08CE-42F6-8122-42DCF04A973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1B32CCD1-2F10-407D-B44A-12BC6DD7CB9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45368C0-3AD9-4083-A7A2-B2A2CC3B702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956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基本的局域网间路由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H="1" flipV="1">
            <a:off x="1476425" y="2795588"/>
            <a:ext cx="118745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4787950" y="3732213"/>
            <a:ext cx="0" cy="1331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1331963" y="3443288"/>
            <a:ext cx="1439862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6" name="Picture 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508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35226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804075" y="3587751"/>
            <a:ext cx="144145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6804075" y="2867026"/>
            <a:ext cx="1657350" cy="701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50" name="Picture 1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5" y="2435226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600" y="3875088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084938" y="2867026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SWA</a:t>
            </a: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 flipV="1">
            <a:off x="2916288" y="3587751"/>
            <a:ext cx="367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857800" y="4740276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SWB</a:t>
            </a:r>
          </a:p>
        </p:txBody>
      </p:sp>
      <p:grpSp>
        <p:nvGrpSpPr>
          <p:cNvPr id="10255" name="Group 15"/>
          <p:cNvGrpSpPr>
            <a:grpSpLocks noChangeAspect="1"/>
          </p:cNvGrpSpPr>
          <p:nvPr/>
        </p:nvGrpSpPr>
        <p:grpSpPr bwMode="auto">
          <a:xfrm>
            <a:off x="6445300" y="3316288"/>
            <a:ext cx="720725" cy="522288"/>
            <a:chOff x="470" y="447"/>
            <a:chExt cx="576" cy="417"/>
          </a:xfrm>
        </p:grpSpPr>
        <p:sp>
          <p:nvSpPr>
            <p:cNvPr id="1032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17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18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19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20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8 w 785"/>
                <a:gd name="T1" fmla="*/ 27 h 457"/>
                <a:gd name="T2" fmla="*/ 41 w 785"/>
                <a:gd name="T3" fmla="*/ 29 h 457"/>
                <a:gd name="T4" fmla="*/ 31 w 785"/>
                <a:gd name="T5" fmla="*/ 35 h 457"/>
                <a:gd name="T6" fmla="*/ 20 w 785"/>
                <a:gd name="T7" fmla="*/ 29 h 457"/>
                <a:gd name="T8" fmla="*/ 23 w 785"/>
                <a:gd name="T9" fmla="*/ 27 h 457"/>
                <a:gd name="T10" fmla="*/ 28 w 785"/>
                <a:gd name="T11" fmla="*/ 30 h 457"/>
                <a:gd name="T12" fmla="*/ 28 w 785"/>
                <a:gd name="T13" fmla="*/ 24 h 457"/>
                <a:gd name="T14" fmla="*/ 23 w 785"/>
                <a:gd name="T15" fmla="*/ 23 h 457"/>
                <a:gd name="T16" fmla="*/ 20 w 785"/>
                <a:gd name="T17" fmla="*/ 19 h 457"/>
                <a:gd name="T18" fmla="*/ 9 w 785"/>
                <a:gd name="T19" fmla="*/ 19 h 457"/>
                <a:gd name="T20" fmla="*/ 14 w 785"/>
                <a:gd name="T21" fmla="*/ 22 h 457"/>
                <a:gd name="T22" fmla="*/ 11 w 785"/>
                <a:gd name="T23" fmla="*/ 24 h 457"/>
                <a:gd name="T24" fmla="*/ 0 w 785"/>
                <a:gd name="T25" fmla="*/ 18 h 457"/>
                <a:gd name="T26" fmla="*/ 11 w 785"/>
                <a:gd name="T27" fmla="*/ 12 h 457"/>
                <a:gd name="T28" fmla="*/ 14 w 785"/>
                <a:gd name="T29" fmla="*/ 14 h 457"/>
                <a:gd name="T30" fmla="*/ 9 w 785"/>
                <a:gd name="T31" fmla="*/ 16 h 457"/>
                <a:gd name="T32" fmla="*/ 19 w 785"/>
                <a:gd name="T33" fmla="*/ 16 h 457"/>
                <a:gd name="T34" fmla="*/ 23 w 785"/>
                <a:gd name="T35" fmla="*/ 13 h 457"/>
                <a:gd name="T36" fmla="*/ 29 w 785"/>
                <a:gd name="T37" fmla="*/ 11 h 457"/>
                <a:gd name="T38" fmla="*/ 29 w 785"/>
                <a:gd name="T39" fmla="*/ 5 h 457"/>
                <a:gd name="T40" fmla="*/ 24 w 785"/>
                <a:gd name="T41" fmla="*/ 8 h 457"/>
                <a:gd name="T42" fmla="*/ 21 w 785"/>
                <a:gd name="T43" fmla="*/ 6 h 457"/>
                <a:gd name="T44" fmla="*/ 32 w 785"/>
                <a:gd name="T45" fmla="*/ 0 h 457"/>
                <a:gd name="T46" fmla="*/ 42 w 785"/>
                <a:gd name="T47" fmla="*/ 6 h 457"/>
                <a:gd name="T48" fmla="*/ 39 w 785"/>
                <a:gd name="T49" fmla="*/ 8 h 457"/>
                <a:gd name="T50" fmla="*/ 34 w 785"/>
                <a:gd name="T51" fmla="*/ 5 h 457"/>
                <a:gd name="T52" fmla="*/ 34 w 785"/>
                <a:gd name="T53" fmla="*/ 11 h 457"/>
                <a:gd name="T54" fmla="*/ 40 w 785"/>
                <a:gd name="T55" fmla="*/ 13 h 457"/>
                <a:gd name="T56" fmla="*/ 43 w 785"/>
                <a:gd name="T57" fmla="*/ 16 h 457"/>
                <a:gd name="T58" fmla="*/ 53 w 785"/>
                <a:gd name="T59" fmla="*/ 16 h 457"/>
                <a:gd name="T60" fmla="*/ 48 w 785"/>
                <a:gd name="T61" fmla="*/ 13 h 457"/>
                <a:gd name="T62" fmla="*/ 51 w 785"/>
                <a:gd name="T63" fmla="*/ 11 h 457"/>
                <a:gd name="T64" fmla="*/ 62 w 785"/>
                <a:gd name="T65" fmla="*/ 17 h 457"/>
                <a:gd name="T66" fmla="*/ 51 w 785"/>
                <a:gd name="T67" fmla="*/ 23 h 457"/>
                <a:gd name="T68" fmla="*/ 48 w 785"/>
                <a:gd name="T69" fmla="*/ 22 h 457"/>
                <a:gd name="T70" fmla="*/ 53 w 785"/>
                <a:gd name="T71" fmla="*/ 19 h 457"/>
                <a:gd name="T72" fmla="*/ 43 w 785"/>
                <a:gd name="T73" fmla="*/ 19 h 457"/>
                <a:gd name="T74" fmla="*/ 40 w 785"/>
                <a:gd name="T75" fmla="*/ 23 h 457"/>
                <a:gd name="T76" fmla="*/ 33 w 785"/>
                <a:gd name="T77" fmla="*/ 24 h 457"/>
                <a:gd name="T78" fmla="*/ 33 w 785"/>
                <a:gd name="T79" fmla="*/ 30 h 457"/>
                <a:gd name="T80" fmla="*/ 38 w 785"/>
                <a:gd name="T81" fmla="*/ 27 h 457"/>
                <a:gd name="T82" fmla="*/ 38 w 785"/>
                <a:gd name="T83" fmla="*/ 27 h 457"/>
                <a:gd name="T84" fmla="*/ 38 w 785"/>
                <a:gd name="T85" fmla="*/ 27 h 457"/>
                <a:gd name="T86" fmla="*/ 26 w 785"/>
                <a:gd name="T87" fmla="*/ 20 h 457"/>
                <a:gd name="T88" fmla="*/ 36 w 785"/>
                <a:gd name="T89" fmla="*/ 20 h 457"/>
                <a:gd name="T90" fmla="*/ 36 w 785"/>
                <a:gd name="T91" fmla="*/ 15 h 457"/>
                <a:gd name="T92" fmla="*/ 26 w 785"/>
                <a:gd name="T93" fmla="*/ 15 h 457"/>
                <a:gd name="T94" fmla="*/ 26 w 785"/>
                <a:gd name="T95" fmla="*/ 2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21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8 w 785"/>
                <a:gd name="T1" fmla="*/ 27 h 456"/>
                <a:gd name="T2" fmla="*/ 41 w 785"/>
                <a:gd name="T3" fmla="*/ 30 h 456"/>
                <a:gd name="T4" fmla="*/ 31 w 785"/>
                <a:gd name="T5" fmla="*/ 35 h 456"/>
                <a:gd name="T6" fmla="*/ 20 w 785"/>
                <a:gd name="T7" fmla="*/ 30 h 456"/>
                <a:gd name="T8" fmla="*/ 23 w 785"/>
                <a:gd name="T9" fmla="*/ 27 h 456"/>
                <a:gd name="T10" fmla="*/ 28 w 785"/>
                <a:gd name="T11" fmla="*/ 31 h 456"/>
                <a:gd name="T12" fmla="*/ 28 w 785"/>
                <a:gd name="T13" fmla="*/ 24 h 456"/>
                <a:gd name="T14" fmla="*/ 23 w 785"/>
                <a:gd name="T15" fmla="*/ 23 h 456"/>
                <a:gd name="T16" fmla="*/ 20 w 785"/>
                <a:gd name="T17" fmla="*/ 20 h 456"/>
                <a:gd name="T18" fmla="*/ 9 w 785"/>
                <a:gd name="T19" fmla="*/ 20 h 456"/>
                <a:gd name="T20" fmla="*/ 14 w 785"/>
                <a:gd name="T21" fmla="*/ 22 h 456"/>
                <a:gd name="T22" fmla="*/ 11 w 785"/>
                <a:gd name="T23" fmla="*/ 24 h 456"/>
                <a:gd name="T24" fmla="*/ 0 w 785"/>
                <a:gd name="T25" fmla="*/ 18 h 456"/>
                <a:gd name="T26" fmla="*/ 11 w 785"/>
                <a:gd name="T27" fmla="*/ 12 h 456"/>
                <a:gd name="T28" fmla="*/ 14 w 785"/>
                <a:gd name="T29" fmla="*/ 14 h 456"/>
                <a:gd name="T30" fmla="*/ 9 w 785"/>
                <a:gd name="T31" fmla="*/ 16 h 456"/>
                <a:gd name="T32" fmla="*/ 19 w 785"/>
                <a:gd name="T33" fmla="*/ 16 h 456"/>
                <a:gd name="T34" fmla="*/ 23 w 785"/>
                <a:gd name="T35" fmla="*/ 13 h 456"/>
                <a:gd name="T36" fmla="*/ 29 w 785"/>
                <a:gd name="T37" fmla="*/ 11 h 456"/>
                <a:gd name="T38" fmla="*/ 29 w 785"/>
                <a:gd name="T39" fmla="*/ 5 h 456"/>
                <a:gd name="T40" fmla="*/ 24 w 785"/>
                <a:gd name="T41" fmla="*/ 8 h 456"/>
                <a:gd name="T42" fmla="*/ 21 w 785"/>
                <a:gd name="T43" fmla="*/ 6 h 456"/>
                <a:gd name="T44" fmla="*/ 32 w 785"/>
                <a:gd name="T45" fmla="*/ 0 h 456"/>
                <a:gd name="T46" fmla="*/ 42 w 785"/>
                <a:gd name="T47" fmla="*/ 6 h 456"/>
                <a:gd name="T48" fmla="*/ 39 w 785"/>
                <a:gd name="T49" fmla="*/ 8 h 456"/>
                <a:gd name="T50" fmla="*/ 34 w 785"/>
                <a:gd name="T51" fmla="*/ 5 h 456"/>
                <a:gd name="T52" fmla="*/ 34 w 785"/>
                <a:gd name="T53" fmla="*/ 11 h 456"/>
                <a:gd name="T54" fmla="*/ 40 w 785"/>
                <a:gd name="T55" fmla="*/ 13 h 456"/>
                <a:gd name="T56" fmla="*/ 43 w 785"/>
                <a:gd name="T57" fmla="*/ 16 h 456"/>
                <a:gd name="T58" fmla="*/ 53 w 785"/>
                <a:gd name="T59" fmla="*/ 16 h 456"/>
                <a:gd name="T60" fmla="*/ 48 w 785"/>
                <a:gd name="T61" fmla="*/ 13 h 456"/>
                <a:gd name="T62" fmla="*/ 51 w 785"/>
                <a:gd name="T63" fmla="*/ 12 h 456"/>
                <a:gd name="T64" fmla="*/ 62 w 785"/>
                <a:gd name="T65" fmla="*/ 17 h 456"/>
                <a:gd name="T66" fmla="*/ 51 w 785"/>
                <a:gd name="T67" fmla="*/ 23 h 456"/>
                <a:gd name="T68" fmla="*/ 48 w 785"/>
                <a:gd name="T69" fmla="*/ 22 h 456"/>
                <a:gd name="T70" fmla="*/ 53 w 785"/>
                <a:gd name="T71" fmla="*/ 19 h 456"/>
                <a:gd name="T72" fmla="*/ 43 w 785"/>
                <a:gd name="T73" fmla="*/ 19 h 456"/>
                <a:gd name="T74" fmla="*/ 40 w 785"/>
                <a:gd name="T75" fmla="*/ 23 h 456"/>
                <a:gd name="T76" fmla="*/ 33 w 785"/>
                <a:gd name="T77" fmla="*/ 25 h 456"/>
                <a:gd name="T78" fmla="*/ 33 w 785"/>
                <a:gd name="T79" fmla="*/ 31 h 456"/>
                <a:gd name="T80" fmla="*/ 38 w 785"/>
                <a:gd name="T81" fmla="*/ 27 h 456"/>
                <a:gd name="T82" fmla="*/ 38 w 785"/>
                <a:gd name="T83" fmla="*/ 27 h 456"/>
                <a:gd name="T84" fmla="*/ 38 w 785"/>
                <a:gd name="T85" fmla="*/ 27 h 456"/>
                <a:gd name="T86" fmla="*/ 26 w 785"/>
                <a:gd name="T87" fmla="*/ 20 h 456"/>
                <a:gd name="T88" fmla="*/ 36 w 785"/>
                <a:gd name="T89" fmla="*/ 20 h 456"/>
                <a:gd name="T90" fmla="*/ 36 w 785"/>
                <a:gd name="T91" fmla="*/ 15 h 456"/>
                <a:gd name="T92" fmla="*/ 26 w 785"/>
                <a:gd name="T93" fmla="*/ 15 h 456"/>
                <a:gd name="T94" fmla="*/ 26 w 785"/>
                <a:gd name="T95" fmla="*/ 2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22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 w 56"/>
                <a:gd name="T1" fmla="*/ 1 h 92"/>
                <a:gd name="T2" fmla="*/ 4 w 56"/>
                <a:gd name="T3" fmla="*/ 2 h 92"/>
                <a:gd name="T4" fmla="*/ 5 w 56"/>
                <a:gd name="T5" fmla="*/ 3 h 92"/>
                <a:gd name="T6" fmla="*/ 3 w 56"/>
                <a:gd name="T7" fmla="*/ 3 h 92"/>
                <a:gd name="T8" fmla="*/ 2 w 56"/>
                <a:gd name="T9" fmla="*/ 2 h 92"/>
                <a:gd name="T10" fmla="*/ 2 w 56"/>
                <a:gd name="T11" fmla="*/ 1 h 92"/>
                <a:gd name="T12" fmla="*/ 2 w 56"/>
                <a:gd name="T13" fmla="*/ 2 h 92"/>
                <a:gd name="T14" fmla="*/ 2 w 56"/>
                <a:gd name="T15" fmla="*/ 2 h 92"/>
                <a:gd name="T16" fmla="*/ 3 w 56"/>
                <a:gd name="T17" fmla="*/ 3 h 92"/>
                <a:gd name="T18" fmla="*/ 4 w 56"/>
                <a:gd name="T19" fmla="*/ 4 h 92"/>
                <a:gd name="T20" fmla="*/ 5 w 56"/>
                <a:gd name="T21" fmla="*/ 6 h 92"/>
                <a:gd name="T22" fmla="*/ 4 w 56"/>
                <a:gd name="T23" fmla="*/ 7 h 92"/>
                <a:gd name="T24" fmla="*/ 2 w 56"/>
                <a:gd name="T25" fmla="*/ 6 h 92"/>
                <a:gd name="T26" fmla="*/ 1 w 56"/>
                <a:gd name="T27" fmla="*/ 5 h 92"/>
                <a:gd name="T28" fmla="*/ 0 w 56"/>
                <a:gd name="T29" fmla="*/ 3 h 92"/>
                <a:gd name="T30" fmla="*/ 1 w 56"/>
                <a:gd name="T31" fmla="*/ 4 h 92"/>
                <a:gd name="T32" fmla="*/ 2 w 56"/>
                <a:gd name="T33" fmla="*/ 5 h 92"/>
                <a:gd name="T34" fmla="*/ 3 w 56"/>
                <a:gd name="T35" fmla="*/ 5 h 92"/>
                <a:gd name="T36" fmla="*/ 3 w 56"/>
                <a:gd name="T37" fmla="*/ 5 h 92"/>
                <a:gd name="T38" fmla="*/ 3 w 56"/>
                <a:gd name="T39" fmla="*/ 5 h 92"/>
                <a:gd name="T40" fmla="*/ 3 w 56"/>
                <a:gd name="T41" fmla="*/ 4 h 92"/>
                <a:gd name="T42" fmla="*/ 1 w 56"/>
                <a:gd name="T43" fmla="*/ 3 h 92"/>
                <a:gd name="T44" fmla="*/ 1 w 56"/>
                <a:gd name="T45" fmla="*/ 1 h 92"/>
                <a:gd name="T46" fmla="*/ 1 w 56"/>
                <a:gd name="T47" fmla="*/ 1 h 92"/>
                <a:gd name="T48" fmla="*/ 2 w 56"/>
                <a:gd name="T49" fmla="*/ 1 h 92"/>
                <a:gd name="T50" fmla="*/ 2 w 56"/>
                <a:gd name="T51" fmla="*/ 1 h 92"/>
                <a:gd name="T52" fmla="*/ 2 w 56"/>
                <a:gd name="T53" fmla="*/ 1 h 92"/>
                <a:gd name="T54" fmla="*/ 2 w 56"/>
                <a:gd name="T55" fmla="*/ 1 h 92"/>
                <a:gd name="T56" fmla="*/ 2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23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24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25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26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 w 62"/>
                <a:gd name="T1" fmla="*/ 1 h 92"/>
                <a:gd name="T2" fmla="*/ 4 w 62"/>
                <a:gd name="T3" fmla="*/ 2 h 92"/>
                <a:gd name="T4" fmla="*/ 5 w 62"/>
                <a:gd name="T5" fmla="*/ 4 h 92"/>
                <a:gd name="T6" fmla="*/ 4 w 62"/>
                <a:gd name="T7" fmla="*/ 3 h 92"/>
                <a:gd name="T8" fmla="*/ 3 w 62"/>
                <a:gd name="T9" fmla="*/ 2 h 92"/>
                <a:gd name="T10" fmla="*/ 3 w 62"/>
                <a:gd name="T11" fmla="*/ 2 h 92"/>
                <a:gd name="T12" fmla="*/ 2 w 62"/>
                <a:gd name="T13" fmla="*/ 2 h 92"/>
                <a:gd name="T14" fmla="*/ 1 w 62"/>
                <a:gd name="T15" fmla="*/ 3 h 92"/>
                <a:gd name="T16" fmla="*/ 2 w 62"/>
                <a:gd name="T17" fmla="*/ 4 h 92"/>
                <a:gd name="T18" fmla="*/ 3 w 62"/>
                <a:gd name="T19" fmla="*/ 5 h 92"/>
                <a:gd name="T20" fmla="*/ 3 w 62"/>
                <a:gd name="T21" fmla="*/ 5 h 92"/>
                <a:gd name="T22" fmla="*/ 4 w 62"/>
                <a:gd name="T23" fmla="*/ 5 h 92"/>
                <a:gd name="T24" fmla="*/ 5 w 62"/>
                <a:gd name="T25" fmla="*/ 5 h 92"/>
                <a:gd name="T26" fmla="*/ 4 w 62"/>
                <a:gd name="T27" fmla="*/ 7 h 92"/>
                <a:gd name="T28" fmla="*/ 3 w 62"/>
                <a:gd name="T29" fmla="*/ 6 h 92"/>
                <a:gd name="T30" fmla="*/ 1 w 62"/>
                <a:gd name="T31" fmla="*/ 5 h 92"/>
                <a:gd name="T32" fmla="*/ 0 w 62"/>
                <a:gd name="T33" fmla="*/ 2 h 92"/>
                <a:gd name="T34" fmla="*/ 1 w 62"/>
                <a:gd name="T35" fmla="*/ 1 h 92"/>
                <a:gd name="T36" fmla="*/ 3 w 62"/>
                <a:gd name="T37" fmla="*/ 1 h 92"/>
                <a:gd name="T38" fmla="*/ 3 w 62"/>
                <a:gd name="T39" fmla="*/ 1 h 92"/>
                <a:gd name="T40" fmla="*/ 3 w 62"/>
                <a:gd name="T41" fmla="*/ 1 h 92"/>
                <a:gd name="T42" fmla="*/ 3 w 62"/>
                <a:gd name="T43" fmla="*/ 1 h 92"/>
                <a:gd name="T44" fmla="*/ 3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27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6" name="Text Box 28"/>
          <p:cNvSpPr txBox="1">
            <a:spLocks noChangeArrowheads="1"/>
          </p:cNvSpPr>
          <p:nvPr/>
        </p:nvSpPr>
        <p:spPr bwMode="auto">
          <a:xfrm>
            <a:off x="2124125" y="2940051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Hub</a:t>
            </a:r>
          </a:p>
        </p:txBody>
      </p:sp>
      <p:grpSp>
        <p:nvGrpSpPr>
          <p:cNvPr id="10257" name="Group 29"/>
          <p:cNvGrpSpPr>
            <a:grpSpLocks noChangeAspect="1"/>
          </p:cNvGrpSpPr>
          <p:nvPr/>
        </p:nvGrpSpPr>
        <p:grpSpPr bwMode="auto">
          <a:xfrm>
            <a:off x="2340025" y="3300413"/>
            <a:ext cx="727075" cy="528638"/>
            <a:chOff x="3446" y="445"/>
            <a:chExt cx="576" cy="419"/>
          </a:xfrm>
        </p:grpSpPr>
        <p:sp>
          <p:nvSpPr>
            <p:cNvPr id="10306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446" y="445"/>
              <a:ext cx="576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Freeform 31"/>
            <p:cNvSpPr>
              <a:spLocks/>
            </p:cNvSpPr>
            <p:nvPr/>
          </p:nvSpPr>
          <p:spPr bwMode="auto">
            <a:xfrm>
              <a:off x="3735" y="612"/>
              <a:ext cx="286" cy="251"/>
            </a:xfrm>
            <a:custGeom>
              <a:avLst/>
              <a:gdLst>
                <a:gd name="T0" fmla="*/ 286 w 286"/>
                <a:gd name="T1" fmla="*/ 0 h 251"/>
                <a:gd name="T2" fmla="*/ 286 w 286"/>
                <a:gd name="T3" fmla="*/ 85 h 251"/>
                <a:gd name="T4" fmla="*/ 0 w 286"/>
                <a:gd name="T5" fmla="*/ 251 h 251"/>
                <a:gd name="T6" fmla="*/ 0 w 286"/>
                <a:gd name="T7" fmla="*/ 167 h 251"/>
                <a:gd name="T8" fmla="*/ 286 w 286"/>
                <a:gd name="T9" fmla="*/ 0 h 251"/>
                <a:gd name="T10" fmla="*/ 286 w 286"/>
                <a:gd name="T11" fmla="*/ 0 h 251"/>
                <a:gd name="T12" fmla="*/ 286 w 286"/>
                <a:gd name="T13" fmla="*/ 0 h 251"/>
                <a:gd name="T14" fmla="*/ 286 w 286"/>
                <a:gd name="T15" fmla="*/ 0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6"/>
                <a:gd name="T25" fmla="*/ 0 h 251"/>
                <a:gd name="T26" fmla="*/ 286 w 286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6" h="251">
                  <a:moveTo>
                    <a:pt x="286" y="0"/>
                  </a:moveTo>
                  <a:lnTo>
                    <a:pt x="286" y="85"/>
                  </a:lnTo>
                  <a:lnTo>
                    <a:pt x="0" y="251"/>
                  </a:lnTo>
                  <a:lnTo>
                    <a:pt x="0" y="16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8" name="Freeform 32"/>
            <p:cNvSpPr>
              <a:spLocks/>
            </p:cNvSpPr>
            <p:nvPr/>
          </p:nvSpPr>
          <p:spPr bwMode="auto">
            <a:xfrm>
              <a:off x="3446" y="612"/>
              <a:ext cx="289" cy="251"/>
            </a:xfrm>
            <a:custGeom>
              <a:avLst/>
              <a:gdLst>
                <a:gd name="T0" fmla="*/ 289 w 289"/>
                <a:gd name="T1" fmla="*/ 167 h 251"/>
                <a:gd name="T2" fmla="*/ 289 w 289"/>
                <a:gd name="T3" fmla="*/ 251 h 251"/>
                <a:gd name="T4" fmla="*/ 0 w 289"/>
                <a:gd name="T5" fmla="*/ 85 h 251"/>
                <a:gd name="T6" fmla="*/ 1 w 289"/>
                <a:gd name="T7" fmla="*/ 0 h 251"/>
                <a:gd name="T8" fmla="*/ 289 w 289"/>
                <a:gd name="T9" fmla="*/ 167 h 251"/>
                <a:gd name="T10" fmla="*/ 289 w 289"/>
                <a:gd name="T11" fmla="*/ 167 h 251"/>
                <a:gd name="T12" fmla="*/ 289 w 289"/>
                <a:gd name="T13" fmla="*/ 167 h 251"/>
                <a:gd name="T14" fmla="*/ 289 w 289"/>
                <a:gd name="T15" fmla="*/ 167 h 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9"/>
                <a:gd name="T25" fmla="*/ 0 h 251"/>
                <a:gd name="T26" fmla="*/ 289 w 289"/>
                <a:gd name="T27" fmla="*/ 251 h 2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9" h="251">
                  <a:moveTo>
                    <a:pt x="289" y="167"/>
                  </a:moveTo>
                  <a:lnTo>
                    <a:pt x="289" y="251"/>
                  </a:lnTo>
                  <a:lnTo>
                    <a:pt x="0" y="85"/>
                  </a:lnTo>
                  <a:lnTo>
                    <a:pt x="1" y="0"/>
                  </a:lnTo>
                  <a:lnTo>
                    <a:pt x="289" y="167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33"/>
            <p:cNvSpPr>
              <a:spLocks/>
            </p:cNvSpPr>
            <p:nvPr/>
          </p:nvSpPr>
          <p:spPr bwMode="auto">
            <a:xfrm>
              <a:off x="3447" y="445"/>
              <a:ext cx="574" cy="334"/>
            </a:xfrm>
            <a:custGeom>
              <a:avLst/>
              <a:gdLst>
                <a:gd name="T0" fmla="*/ 574 w 574"/>
                <a:gd name="T1" fmla="*/ 167 h 334"/>
                <a:gd name="T2" fmla="*/ 288 w 574"/>
                <a:gd name="T3" fmla="*/ 334 h 334"/>
                <a:gd name="T4" fmla="*/ 0 w 574"/>
                <a:gd name="T5" fmla="*/ 167 h 334"/>
                <a:gd name="T6" fmla="*/ 286 w 574"/>
                <a:gd name="T7" fmla="*/ 0 h 334"/>
                <a:gd name="T8" fmla="*/ 574 w 574"/>
                <a:gd name="T9" fmla="*/ 167 h 334"/>
                <a:gd name="T10" fmla="*/ 574 w 574"/>
                <a:gd name="T11" fmla="*/ 167 h 334"/>
                <a:gd name="T12" fmla="*/ 574 w 574"/>
                <a:gd name="T13" fmla="*/ 167 h 334"/>
                <a:gd name="T14" fmla="*/ 574 w 574"/>
                <a:gd name="T15" fmla="*/ 167 h 3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4"/>
                <a:gd name="T25" fmla="*/ 0 h 334"/>
                <a:gd name="T26" fmla="*/ 574 w 574"/>
                <a:gd name="T27" fmla="*/ 334 h 3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4" h="334">
                  <a:moveTo>
                    <a:pt x="574" y="167"/>
                  </a:moveTo>
                  <a:lnTo>
                    <a:pt x="288" y="334"/>
                  </a:lnTo>
                  <a:lnTo>
                    <a:pt x="0" y="167"/>
                  </a:lnTo>
                  <a:lnTo>
                    <a:pt x="286" y="0"/>
                  </a:lnTo>
                  <a:lnTo>
                    <a:pt x="574" y="167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34"/>
            <p:cNvSpPr>
              <a:spLocks/>
            </p:cNvSpPr>
            <p:nvPr/>
          </p:nvSpPr>
          <p:spPr bwMode="auto">
            <a:xfrm>
              <a:off x="3654" y="474"/>
              <a:ext cx="166" cy="101"/>
            </a:xfrm>
            <a:custGeom>
              <a:avLst/>
              <a:gdLst>
                <a:gd name="T0" fmla="*/ 9 w 319"/>
                <a:gd name="T1" fmla="*/ 6 h 194"/>
                <a:gd name="T2" fmla="*/ 4 w 319"/>
                <a:gd name="T3" fmla="*/ 9 h 194"/>
                <a:gd name="T4" fmla="*/ 0 w 319"/>
                <a:gd name="T5" fmla="*/ 7 h 194"/>
                <a:gd name="T6" fmla="*/ 11 w 319"/>
                <a:gd name="T7" fmla="*/ 0 h 194"/>
                <a:gd name="T8" fmla="*/ 23 w 319"/>
                <a:gd name="T9" fmla="*/ 7 h 194"/>
                <a:gd name="T10" fmla="*/ 20 w 319"/>
                <a:gd name="T11" fmla="*/ 9 h 194"/>
                <a:gd name="T12" fmla="*/ 15 w 319"/>
                <a:gd name="T13" fmla="*/ 6 h 194"/>
                <a:gd name="T14" fmla="*/ 15 w 319"/>
                <a:gd name="T15" fmla="*/ 15 h 194"/>
                <a:gd name="T16" fmla="*/ 9 w 319"/>
                <a:gd name="T17" fmla="*/ 14 h 194"/>
                <a:gd name="T18" fmla="*/ 9 w 319"/>
                <a:gd name="T19" fmla="*/ 6 h 194"/>
                <a:gd name="T20" fmla="*/ 9 w 319"/>
                <a:gd name="T21" fmla="*/ 6 h 194"/>
                <a:gd name="T22" fmla="*/ 9 w 319"/>
                <a:gd name="T23" fmla="*/ 6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3"/>
                    <a:pt x="319" y="93"/>
                    <a:pt x="319" y="93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1"/>
                    <a:pt x="199" y="162"/>
                    <a:pt x="199" y="194"/>
                  </a:cubicBezTo>
                  <a:cubicBezTo>
                    <a:pt x="174" y="189"/>
                    <a:pt x="147" y="189"/>
                    <a:pt x="121" y="193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35"/>
            <p:cNvSpPr>
              <a:spLocks/>
            </p:cNvSpPr>
            <p:nvPr/>
          </p:nvSpPr>
          <p:spPr bwMode="auto">
            <a:xfrm>
              <a:off x="3697" y="591"/>
              <a:ext cx="76" cy="44"/>
            </a:xfrm>
            <a:custGeom>
              <a:avLst/>
              <a:gdLst>
                <a:gd name="T0" fmla="*/ 9 w 146"/>
                <a:gd name="T1" fmla="*/ 1 h 84"/>
                <a:gd name="T2" fmla="*/ 9 w 146"/>
                <a:gd name="T3" fmla="*/ 5 h 84"/>
                <a:gd name="T4" fmla="*/ 2 w 146"/>
                <a:gd name="T5" fmla="*/ 5 h 84"/>
                <a:gd name="T6" fmla="*/ 2 w 146"/>
                <a:gd name="T7" fmla="*/ 1 h 84"/>
                <a:gd name="T8" fmla="*/ 9 w 146"/>
                <a:gd name="T9" fmla="*/ 1 h 84"/>
                <a:gd name="T10" fmla="*/ 9 w 146"/>
                <a:gd name="T11" fmla="*/ 1 h 84"/>
                <a:gd name="T12" fmla="*/ 9 w 146"/>
                <a:gd name="T13" fmla="*/ 1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36"/>
            <p:cNvSpPr>
              <a:spLocks/>
            </p:cNvSpPr>
            <p:nvPr/>
          </p:nvSpPr>
          <p:spPr bwMode="auto">
            <a:xfrm>
              <a:off x="3801" y="564"/>
              <a:ext cx="173" cy="96"/>
            </a:xfrm>
            <a:custGeom>
              <a:avLst/>
              <a:gdLst>
                <a:gd name="T0" fmla="*/ 1 w 333"/>
                <a:gd name="T1" fmla="*/ 8 h 185"/>
                <a:gd name="T2" fmla="*/ 0 w 333"/>
                <a:gd name="T3" fmla="*/ 5 h 185"/>
                <a:gd name="T4" fmla="*/ 15 w 333"/>
                <a:gd name="T5" fmla="*/ 5 h 185"/>
                <a:gd name="T6" fmla="*/ 9 w 333"/>
                <a:gd name="T7" fmla="*/ 2 h 185"/>
                <a:gd name="T8" fmla="*/ 12 w 333"/>
                <a:gd name="T9" fmla="*/ 0 h 185"/>
                <a:gd name="T10" fmla="*/ 24 w 333"/>
                <a:gd name="T11" fmla="*/ 7 h 185"/>
                <a:gd name="T12" fmla="*/ 12 w 333"/>
                <a:gd name="T13" fmla="*/ 13 h 185"/>
                <a:gd name="T14" fmla="*/ 9 w 333"/>
                <a:gd name="T15" fmla="*/ 11 h 185"/>
                <a:gd name="T16" fmla="*/ 15 w 333"/>
                <a:gd name="T17" fmla="*/ 8 h 185"/>
                <a:gd name="T18" fmla="*/ 1 w 333"/>
                <a:gd name="T19" fmla="*/ 8 h 185"/>
                <a:gd name="T20" fmla="*/ 1 w 333"/>
                <a:gd name="T21" fmla="*/ 8 h 185"/>
                <a:gd name="T22" fmla="*/ 1 w 333"/>
                <a:gd name="T23" fmla="*/ 8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0"/>
                    <a:pt x="8" y="84"/>
                    <a:pt x="0" y="69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2"/>
                    <a:pt x="333" y="92"/>
                    <a:pt x="333" y="92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37"/>
            <p:cNvSpPr>
              <a:spLocks/>
            </p:cNvSpPr>
            <p:nvPr/>
          </p:nvSpPr>
          <p:spPr bwMode="auto">
            <a:xfrm>
              <a:off x="3489" y="568"/>
              <a:ext cx="183" cy="96"/>
            </a:xfrm>
            <a:custGeom>
              <a:avLst/>
              <a:gdLst>
                <a:gd name="T0" fmla="*/ 25 w 352"/>
                <a:gd name="T1" fmla="*/ 5 h 185"/>
                <a:gd name="T2" fmla="*/ 25 w 352"/>
                <a:gd name="T3" fmla="*/ 8 h 185"/>
                <a:gd name="T4" fmla="*/ 10 w 352"/>
                <a:gd name="T5" fmla="*/ 8 h 185"/>
                <a:gd name="T6" fmla="*/ 15 w 352"/>
                <a:gd name="T7" fmla="*/ 11 h 185"/>
                <a:gd name="T8" fmla="*/ 11 w 352"/>
                <a:gd name="T9" fmla="*/ 13 h 185"/>
                <a:gd name="T10" fmla="*/ 0 w 352"/>
                <a:gd name="T11" fmla="*/ 7 h 185"/>
                <a:gd name="T12" fmla="*/ 11 w 352"/>
                <a:gd name="T13" fmla="*/ 0 h 185"/>
                <a:gd name="T14" fmla="*/ 15 w 352"/>
                <a:gd name="T15" fmla="*/ 2 h 185"/>
                <a:gd name="T16" fmla="*/ 10 w 352"/>
                <a:gd name="T17" fmla="*/ 5 h 185"/>
                <a:gd name="T18" fmla="*/ 25 w 352"/>
                <a:gd name="T19" fmla="*/ 5 h 185"/>
                <a:gd name="T20" fmla="*/ 25 w 352"/>
                <a:gd name="T21" fmla="*/ 5 h 185"/>
                <a:gd name="T22" fmla="*/ 25 w 352"/>
                <a:gd name="T23" fmla="*/ 5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5"/>
                <a:gd name="T38" fmla="*/ 352 w 352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5">
                  <a:moveTo>
                    <a:pt x="345" y="70"/>
                  </a:moveTo>
                  <a:cubicBezTo>
                    <a:pt x="339" y="85"/>
                    <a:pt x="342" y="101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5"/>
                    <a:pt x="159" y="185"/>
                    <a:pt x="159" y="18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134" y="70"/>
                    <a:pt x="134" y="70"/>
                    <a:pt x="134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5" y="70"/>
                    <a:pt x="345" y="70"/>
                    <a:pt x="345" y="70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38"/>
            <p:cNvSpPr>
              <a:spLocks/>
            </p:cNvSpPr>
            <p:nvPr/>
          </p:nvSpPr>
          <p:spPr bwMode="auto">
            <a:xfrm>
              <a:off x="3646" y="649"/>
              <a:ext cx="166" cy="108"/>
            </a:xfrm>
            <a:custGeom>
              <a:avLst/>
              <a:gdLst>
                <a:gd name="T0" fmla="*/ 20 w 319"/>
                <a:gd name="T1" fmla="*/ 7 h 206"/>
                <a:gd name="T2" fmla="*/ 23 w 319"/>
                <a:gd name="T3" fmla="*/ 8 h 206"/>
                <a:gd name="T4" fmla="*/ 11 w 319"/>
                <a:gd name="T5" fmla="*/ 16 h 206"/>
                <a:gd name="T6" fmla="*/ 0 w 319"/>
                <a:gd name="T7" fmla="*/ 8 h 206"/>
                <a:gd name="T8" fmla="*/ 3 w 319"/>
                <a:gd name="T9" fmla="*/ 7 h 206"/>
                <a:gd name="T10" fmla="*/ 9 w 319"/>
                <a:gd name="T11" fmla="*/ 9 h 206"/>
                <a:gd name="T12" fmla="*/ 9 w 319"/>
                <a:gd name="T13" fmla="*/ 0 h 206"/>
                <a:gd name="T14" fmla="*/ 15 w 319"/>
                <a:gd name="T15" fmla="*/ 1 h 206"/>
                <a:gd name="T16" fmla="*/ 15 w 319"/>
                <a:gd name="T17" fmla="*/ 9 h 206"/>
                <a:gd name="T18" fmla="*/ 20 w 319"/>
                <a:gd name="T19" fmla="*/ 7 h 206"/>
                <a:gd name="T20" fmla="*/ 20 w 319"/>
                <a:gd name="T21" fmla="*/ 7 h 206"/>
                <a:gd name="T22" fmla="*/ 20 w 319"/>
                <a:gd name="T23" fmla="*/ 7 h 2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6"/>
                <a:gd name="T38" fmla="*/ 319 w 319"/>
                <a:gd name="T39" fmla="*/ 206 h 2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6">
                  <a:moveTo>
                    <a:pt x="271" y="86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86"/>
                    <a:pt x="271" y="86"/>
                    <a:pt x="271" y="86"/>
                  </a:cubicBez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39"/>
            <p:cNvSpPr>
              <a:spLocks/>
            </p:cNvSpPr>
            <p:nvPr/>
          </p:nvSpPr>
          <p:spPr bwMode="auto">
            <a:xfrm>
              <a:off x="3654" y="468"/>
              <a:ext cx="166" cy="102"/>
            </a:xfrm>
            <a:custGeom>
              <a:avLst/>
              <a:gdLst>
                <a:gd name="T0" fmla="*/ 9 w 319"/>
                <a:gd name="T1" fmla="*/ 6 h 194"/>
                <a:gd name="T2" fmla="*/ 4 w 319"/>
                <a:gd name="T3" fmla="*/ 9 h 194"/>
                <a:gd name="T4" fmla="*/ 0 w 319"/>
                <a:gd name="T5" fmla="*/ 7 h 194"/>
                <a:gd name="T6" fmla="*/ 11 w 319"/>
                <a:gd name="T7" fmla="*/ 0 h 194"/>
                <a:gd name="T8" fmla="*/ 23 w 319"/>
                <a:gd name="T9" fmla="*/ 7 h 194"/>
                <a:gd name="T10" fmla="*/ 20 w 319"/>
                <a:gd name="T11" fmla="*/ 9 h 194"/>
                <a:gd name="T12" fmla="*/ 15 w 319"/>
                <a:gd name="T13" fmla="*/ 6 h 194"/>
                <a:gd name="T14" fmla="*/ 15 w 319"/>
                <a:gd name="T15" fmla="*/ 15 h 194"/>
                <a:gd name="T16" fmla="*/ 9 w 319"/>
                <a:gd name="T17" fmla="*/ 15 h 194"/>
                <a:gd name="T18" fmla="*/ 9 w 319"/>
                <a:gd name="T19" fmla="*/ 6 h 194"/>
                <a:gd name="T20" fmla="*/ 9 w 319"/>
                <a:gd name="T21" fmla="*/ 6 h 194"/>
                <a:gd name="T22" fmla="*/ 9 w 319"/>
                <a:gd name="T23" fmla="*/ 6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194"/>
                <a:gd name="T38" fmla="*/ 319 w 319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194">
                  <a:moveTo>
                    <a:pt x="120" y="78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319" y="92"/>
                    <a:pt x="319" y="92"/>
                    <a:pt x="319" y="92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110"/>
                    <a:pt x="199" y="161"/>
                    <a:pt x="199" y="194"/>
                  </a:cubicBezTo>
                  <a:cubicBezTo>
                    <a:pt x="174" y="189"/>
                    <a:pt x="147" y="188"/>
                    <a:pt x="121" y="192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0"/>
            <p:cNvSpPr>
              <a:spLocks/>
            </p:cNvSpPr>
            <p:nvPr/>
          </p:nvSpPr>
          <p:spPr bwMode="auto">
            <a:xfrm>
              <a:off x="3697" y="585"/>
              <a:ext cx="76" cy="44"/>
            </a:xfrm>
            <a:custGeom>
              <a:avLst/>
              <a:gdLst>
                <a:gd name="T0" fmla="*/ 9 w 146"/>
                <a:gd name="T1" fmla="*/ 1 h 84"/>
                <a:gd name="T2" fmla="*/ 9 w 146"/>
                <a:gd name="T3" fmla="*/ 5 h 84"/>
                <a:gd name="T4" fmla="*/ 2 w 146"/>
                <a:gd name="T5" fmla="*/ 5 h 84"/>
                <a:gd name="T6" fmla="*/ 2 w 146"/>
                <a:gd name="T7" fmla="*/ 1 h 84"/>
                <a:gd name="T8" fmla="*/ 9 w 146"/>
                <a:gd name="T9" fmla="*/ 1 h 84"/>
                <a:gd name="T10" fmla="*/ 9 w 146"/>
                <a:gd name="T11" fmla="*/ 1 h 84"/>
                <a:gd name="T12" fmla="*/ 9 w 146"/>
                <a:gd name="T13" fmla="*/ 1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6"/>
                <a:gd name="T22" fmla="*/ 0 h 84"/>
                <a:gd name="T23" fmla="*/ 146 w 146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6" h="84">
                  <a:moveTo>
                    <a:pt x="120" y="15"/>
                  </a:moveTo>
                  <a:cubicBezTo>
                    <a:pt x="146" y="30"/>
                    <a:pt x="146" y="54"/>
                    <a:pt x="120" y="69"/>
                  </a:cubicBezTo>
                  <a:cubicBezTo>
                    <a:pt x="94" y="84"/>
                    <a:pt x="53" y="84"/>
                    <a:pt x="27" y="69"/>
                  </a:cubicBezTo>
                  <a:cubicBezTo>
                    <a:pt x="1" y="54"/>
                    <a:pt x="0" y="30"/>
                    <a:pt x="26" y="15"/>
                  </a:cubicBezTo>
                  <a:cubicBezTo>
                    <a:pt x="52" y="0"/>
                    <a:pt x="94" y="0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1"/>
            <p:cNvSpPr>
              <a:spLocks/>
            </p:cNvSpPr>
            <p:nvPr/>
          </p:nvSpPr>
          <p:spPr bwMode="auto">
            <a:xfrm>
              <a:off x="3801" y="558"/>
              <a:ext cx="173" cy="96"/>
            </a:xfrm>
            <a:custGeom>
              <a:avLst/>
              <a:gdLst>
                <a:gd name="T0" fmla="*/ 1 w 333"/>
                <a:gd name="T1" fmla="*/ 8 h 185"/>
                <a:gd name="T2" fmla="*/ 0 w 333"/>
                <a:gd name="T3" fmla="*/ 5 h 185"/>
                <a:gd name="T4" fmla="*/ 15 w 333"/>
                <a:gd name="T5" fmla="*/ 5 h 185"/>
                <a:gd name="T6" fmla="*/ 9 w 333"/>
                <a:gd name="T7" fmla="*/ 2 h 185"/>
                <a:gd name="T8" fmla="*/ 12 w 333"/>
                <a:gd name="T9" fmla="*/ 0 h 185"/>
                <a:gd name="T10" fmla="*/ 24 w 333"/>
                <a:gd name="T11" fmla="*/ 7 h 185"/>
                <a:gd name="T12" fmla="*/ 12 w 333"/>
                <a:gd name="T13" fmla="*/ 13 h 185"/>
                <a:gd name="T14" fmla="*/ 9 w 333"/>
                <a:gd name="T15" fmla="*/ 11 h 185"/>
                <a:gd name="T16" fmla="*/ 15 w 333"/>
                <a:gd name="T17" fmla="*/ 8 h 185"/>
                <a:gd name="T18" fmla="*/ 1 w 333"/>
                <a:gd name="T19" fmla="*/ 8 h 185"/>
                <a:gd name="T20" fmla="*/ 1 w 333"/>
                <a:gd name="T21" fmla="*/ 8 h 185"/>
                <a:gd name="T22" fmla="*/ 1 w 333"/>
                <a:gd name="T23" fmla="*/ 8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3"/>
                <a:gd name="T37" fmla="*/ 0 h 185"/>
                <a:gd name="T38" fmla="*/ 333 w 333"/>
                <a:gd name="T39" fmla="*/ 185 h 1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3" h="185">
                  <a:moveTo>
                    <a:pt x="2" y="115"/>
                  </a:moveTo>
                  <a:cubicBezTo>
                    <a:pt x="9" y="101"/>
                    <a:pt x="8" y="85"/>
                    <a:pt x="0" y="70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44" y="115"/>
                    <a:pt x="58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2"/>
            <p:cNvSpPr>
              <a:spLocks/>
            </p:cNvSpPr>
            <p:nvPr/>
          </p:nvSpPr>
          <p:spPr bwMode="auto">
            <a:xfrm>
              <a:off x="3489" y="563"/>
              <a:ext cx="183" cy="96"/>
            </a:xfrm>
            <a:custGeom>
              <a:avLst/>
              <a:gdLst>
                <a:gd name="T0" fmla="*/ 25 w 352"/>
                <a:gd name="T1" fmla="*/ 5 h 184"/>
                <a:gd name="T2" fmla="*/ 25 w 352"/>
                <a:gd name="T3" fmla="*/ 8 h 184"/>
                <a:gd name="T4" fmla="*/ 10 w 352"/>
                <a:gd name="T5" fmla="*/ 8 h 184"/>
                <a:gd name="T6" fmla="*/ 15 w 352"/>
                <a:gd name="T7" fmla="*/ 11 h 184"/>
                <a:gd name="T8" fmla="*/ 11 w 352"/>
                <a:gd name="T9" fmla="*/ 14 h 184"/>
                <a:gd name="T10" fmla="*/ 0 w 352"/>
                <a:gd name="T11" fmla="*/ 7 h 184"/>
                <a:gd name="T12" fmla="*/ 11 w 352"/>
                <a:gd name="T13" fmla="*/ 0 h 184"/>
                <a:gd name="T14" fmla="*/ 15 w 352"/>
                <a:gd name="T15" fmla="*/ 2 h 184"/>
                <a:gd name="T16" fmla="*/ 10 w 352"/>
                <a:gd name="T17" fmla="*/ 5 h 184"/>
                <a:gd name="T18" fmla="*/ 25 w 352"/>
                <a:gd name="T19" fmla="*/ 5 h 184"/>
                <a:gd name="T20" fmla="*/ 25 w 352"/>
                <a:gd name="T21" fmla="*/ 5 h 184"/>
                <a:gd name="T22" fmla="*/ 25 w 352"/>
                <a:gd name="T23" fmla="*/ 5 h 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"/>
                <a:gd name="T37" fmla="*/ 0 h 184"/>
                <a:gd name="T38" fmla="*/ 352 w 352"/>
                <a:gd name="T39" fmla="*/ 184 h 1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" h="184">
                  <a:moveTo>
                    <a:pt x="345" y="69"/>
                  </a:moveTo>
                  <a:cubicBezTo>
                    <a:pt x="339" y="85"/>
                    <a:pt x="342" y="100"/>
                    <a:pt x="352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207" y="157"/>
                    <a:pt x="207" y="157"/>
                    <a:pt x="207" y="157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6" y="27"/>
                    <a:pt x="206" y="27"/>
                    <a:pt x="206" y="2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ubicBezTo>
                    <a:pt x="345" y="69"/>
                    <a:pt x="345" y="69"/>
                    <a:pt x="345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3"/>
            <p:cNvSpPr>
              <a:spLocks/>
            </p:cNvSpPr>
            <p:nvPr/>
          </p:nvSpPr>
          <p:spPr bwMode="auto">
            <a:xfrm>
              <a:off x="3646" y="644"/>
              <a:ext cx="166" cy="107"/>
            </a:xfrm>
            <a:custGeom>
              <a:avLst/>
              <a:gdLst>
                <a:gd name="T0" fmla="*/ 20 w 319"/>
                <a:gd name="T1" fmla="*/ 6 h 205"/>
                <a:gd name="T2" fmla="*/ 23 w 319"/>
                <a:gd name="T3" fmla="*/ 8 h 205"/>
                <a:gd name="T4" fmla="*/ 11 w 319"/>
                <a:gd name="T5" fmla="*/ 15 h 205"/>
                <a:gd name="T6" fmla="*/ 0 w 319"/>
                <a:gd name="T7" fmla="*/ 8 h 205"/>
                <a:gd name="T8" fmla="*/ 3 w 319"/>
                <a:gd name="T9" fmla="*/ 6 h 205"/>
                <a:gd name="T10" fmla="*/ 9 w 319"/>
                <a:gd name="T11" fmla="*/ 9 h 205"/>
                <a:gd name="T12" fmla="*/ 9 w 319"/>
                <a:gd name="T13" fmla="*/ 0 h 205"/>
                <a:gd name="T14" fmla="*/ 15 w 319"/>
                <a:gd name="T15" fmla="*/ 1 h 205"/>
                <a:gd name="T16" fmla="*/ 15 w 319"/>
                <a:gd name="T17" fmla="*/ 9 h 205"/>
                <a:gd name="T18" fmla="*/ 20 w 319"/>
                <a:gd name="T19" fmla="*/ 6 h 205"/>
                <a:gd name="T20" fmla="*/ 20 w 319"/>
                <a:gd name="T21" fmla="*/ 6 h 205"/>
                <a:gd name="T22" fmla="*/ 20 w 319"/>
                <a:gd name="T23" fmla="*/ 6 h 2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9"/>
                <a:gd name="T37" fmla="*/ 0 h 205"/>
                <a:gd name="T38" fmla="*/ 319 w 319"/>
                <a:gd name="T39" fmla="*/ 205 h 2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9" h="205">
                  <a:moveTo>
                    <a:pt x="271" y="85"/>
                  </a:moveTo>
                  <a:cubicBezTo>
                    <a:pt x="319" y="113"/>
                    <a:pt x="319" y="113"/>
                    <a:pt x="319" y="113"/>
                  </a:cubicBezTo>
                  <a:cubicBezTo>
                    <a:pt x="160" y="205"/>
                    <a:pt x="160" y="205"/>
                    <a:pt x="160" y="20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120" y="127"/>
                    <a:pt x="120" y="127"/>
                    <a:pt x="120" y="12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44" y="6"/>
                    <a:pt x="172" y="8"/>
                    <a:pt x="198" y="5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ubicBezTo>
                    <a:pt x="271" y="85"/>
                    <a:pt x="271" y="85"/>
                    <a:pt x="271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8" name="Group 44"/>
          <p:cNvGrpSpPr>
            <a:grpSpLocks noChangeAspect="1"/>
          </p:cNvGrpSpPr>
          <p:nvPr/>
        </p:nvGrpSpPr>
        <p:grpSpPr bwMode="auto">
          <a:xfrm>
            <a:off x="4356150" y="3300413"/>
            <a:ext cx="792163" cy="550863"/>
            <a:chOff x="3541" y="1317"/>
            <a:chExt cx="747" cy="546"/>
          </a:xfrm>
        </p:grpSpPr>
        <p:sp>
          <p:nvSpPr>
            <p:cNvPr id="10289" name="AutoShape 45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6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7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8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9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50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51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Freeform 52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Freeform 53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Freeform 54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55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56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57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58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59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60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61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9" name="Text Box 62"/>
          <p:cNvSpPr txBox="1">
            <a:spLocks noChangeArrowheads="1"/>
          </p:cNvSpPr>
          <p:nvPr/>
        </p:nvSpPr>
        <p:spPr bwMode="auto">
          <a:xfrm>
            <a:off x="4068813" y="2940051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RTA</a:t>
            </a:r>
          </a:p>
        </p:txBody>
      </p:sp>
      <p:sp>
        <p:nvSpPr>
          <p:cNvPr id="10260" name="Line 63"/>
          <p:cNvSpPr>
            <a:spLocks noChangeShapeType="1"/>
          </p:cNvSpPr>
          <p:nvPr/>
        </p:nvSpPr>
        <p:spPr bwMode="auto">
          <a:xfrm flipH="1">
            <a:off x="4068813" y="5046663"/>
            <a:ext cx="612775" cy="1258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1" name="Line 64"/>
          <p:cNvSpPr>
            <a:spLocks noChangeShapeType="1"/>
          </p:cNvSpPr>
          <p:nvPr/>
        </p:nvSpPr>
        <p:spPr bwMode="auto">
          <a:xfrm>
            <a:off x="4824463" y="4938713"/>
            <a:ext cx="53975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62" name="Picture 6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13" y="5694363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Picture 6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838" y="5694363"/>
            <a:ext cx="720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4" name="Text Box 67"/>
          <p:cNvSpPr txBox="1">
            <a:spLocks noChangeArrowheads="1"/>
          </p:cNvSpPr>
          <p:nvPr/>
        </p:nvSpPr>
        <p:spPr bwMode="auto">
          <a:xfrm>
            <a:off x="3346500" y="3606801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10.1.1.1/24</a:t>
            </a:r>
          </a:p>
        </p:txBody>
      </p:sp>
      <p:sp>
        <p:nvSpPr>
          <p:cNvPr id="10265" name="Text Box 68"/>
          <p:cNvSpPr txBox="1">
            <a:spLocks noChangeArrowheads="1"/>
          </p:cNvSpPr>
          <p:nvPr/>
        </p:nvSpPr>
        <p:spPr bwMode="auto">
          <a:xfrm>
            <a:off x="3778300" y="3286126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E0/0</a:t>
            </a:r>
          </a:p>
        </p:txBody>
      </p:sp>
      <p:sp>
        <p:nvSpPr>
          <p:cNvPr id="10266" name="Text Box 69"/>
          <p:cNvSpPr txBox="1">
            <a:spLocks noChangeArrowheads="1"/>
          </p:cNvSpPr>
          <p:nvPr/>
        </p:nvSpPr>
        <p:spPr bwMode="auto">
          <a:xfrm>
            <a:off x="4643488" y="3822701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E1/0</a:t>
            </a:r>
          </a:p>
        </p:txBody>
      </p:sp>
      <p:sp>
        <p:nvSpPr>
          <p:cNvPr id="10267" name="Text Box 70"/>
          <p:cNvSpPr txBox="1">
            <a:spLocks noChangeArrowheads="1"/>
          </p:cNvSpPr>
          <p:nvPr/>
        </p:nvSpPr>
        <p:spPr bwMode="auto">
          <a:xfrm>
            <a:off x="5003850" y="3286126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E0/1</a:t>
            </a:r>
          </a:p>
        </p:txBody>
      </p:sp>
      <p:sp>
        <p:nvSpPr>
          <p:cNvPr id="10268" name="Text Box 71"/>
          <p:cNvSpPr txBox="1">
            <a:spLocks noChangeArrowheads="1"/>
          </p:cNvSpPr>
          <p:nvPr/>
        </p:nvSpPr>
        <p:spPr bwMode="auto">
          <a:xfrm>
            <a:off x="4714925" y="4038601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10.1.3.1/24</a:t>
            </a:r>
          </a:p>
        </p:txBody>
      </p:sp>
      <p:sp>
        <p:nvSpPr>
          <p:cNvPr id="10269" name="Text Box 72"/>
          <p:cNvSpPr txBox="1">
            <a:spLocks noChangeArrowheads="1"/>
          </p:cNvSpPr>
          <p:nvPr/>
        </p:nvSpPr>
        <p:spPr bwMode="auto">
          <a:xfrm>
            <a:off x="4932413" y="360838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10.1.2.1/24</a:t>
            </a:r>
          </a:p>
        </p:txBody>
      </p:sp>
      <p:sp>
        <p:nvSpPr>
          <p:cNvPr id="10270" name="Text Box 73"/>
          <p:cNvSpPr txBox="1">
            <a:spLocks noChangeArrowheads="1"/>
          </p:cNvSpPr>
          <p:nvPr/>
        </p:nvSpPr>
        <p:spPr bwMode="auto">
          <a:xfrm>
            <a:off x="642325" y="1803512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ea typeface="黑体" pitchFamily="2" charset="-122"/>
              </a:rPr>
              <a:t>IP=10.1.1.2/24</a:t>
            </a:r>
          </a:p>
          <a:p>
            <a:pPr eaLnBrk="1" hangingPunct="1"/>
            <a:r>
              <a:rPr lang="en-US" altLang="zh-CN" sz="1400" dirty="0">
                <a:ea typeface="黑体" pitchFamily="2" charset="-122"/>
              </a:rPr>
              <a:t>GW=10.1.1.1</a:t>
            </a:r>
          </a:p>
        </p:txBody>
      </p:sp>
      <p:sp>
        <p:nvSpPr>
          <p:cNvPr id="10271" name="Text Box 74"/>
          <p:cNvSpPr txBox="1">
            <a:spLocks noChangeArrowheads="1"/>
          </p:cNvSpPr>
          <p:nvPr/>
        </p:nvSpPr>
        <p:spPr bwMode="auto">
          <a:xfrm>
            <a:off x="539750" y="4679950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ea typeface="黑体" pitchFamily="2" charset="-122"/>
              </a:rPr>
              <a:t>IP=10.1.1.3/24</a:t>
            </a:r>
          </a:p>
          <a:p>
            <a:pPr eaLnBrk="1" hangingPunct="1"/>
            <a:r>
              <a:rPr lang="en-US" altLang="zh-CN" sz="1400" dirty="0">
                <a:ea typeface="黑体" pitchFamily="2" charset="-122"/>
              </a:rPr>
              <a:t>GW=10.1.1.1</a:t>
            </a:r>
          </a:p>
        </p:txBody>
      </p:sp>
      <p:sp>
        <p:nvSpPr>
          <p:cNvPr id="10272" name="Text Box 75"/>
          <p:cNvSpPr txBox="1">
            <a:spLocks noChangeArrowheads="1"/>
          </p:cNvSpPr>
          <p:nvPr/>
        </p:nvSpPr>
        <p:spPr bwMode="auto">
          <a:xfrm>
            <a:off x="2843263" y="5334001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0273" name="Text Box 76"/>
          <p:cNvSpPr txBox="1">
            <a:spLocks noChangeArrowheads="1"/>
          </p:cNvSpPr>
          <p:nvPr/>
        </p:nvSpPr>
        <p:spPr bwMode="auto">
          <a:xfrm>
            <a:off x="5364213" y="5334001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IP=10.1.3.3/24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0274" name="Text Box 77"/>
          <p:cNvSpPr txBox="1">
            <a:spLocks noChangeArrowheads="1"/>
          </p:cNvSpPr>
          <p:nvPr/>
        </p:nvSpPr>
        <p:spPr bwMode="auto">
          <a:xfrm>
            <a:off x="7524800" y="4541838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IP=10.1.2.3/24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sp>
        <p:nvSpPr>
          <p:cNvPr id="10275" name="Text Box 78"/>
          <p:cNvSpPr txBox="1">
            <a:spLocks noChangeArrowheads="1"/>
          </p:cNvSpPr>
          <p:nvPr/>
        </p:nvSpPr>
        <p:spPr bwMode="auto">
          <a:xfrm>
            <a:off x="7524800" y="1951038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grpSp>
        <p:nvGrpSpPr>
          <p:cNvPr id="10276" name="Group 80"/>
          <p:cNvGrpSpPr>
            <a:grpSpLocks noChangeAspect="1"/>
          </p:cNvGrpSpPr>
          <p:nvPr/>
        </p:nvGrpSpPr>
        <p:grpSpPr bwMode="auto">
          <a:xfrm>
            <a:off x="4429175" y="4740276"/>
            <a:ext cx="720725" cy="522287"/>
            <a:chOff x="470" y="447"/>
            <a:chExt cx="576" cy="417"/>
          </a:xfrm>
        </p:grpSpPr>
        <p:sp>
          <p:nvSpPr>
            <p:cNvPr id="1027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82"/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83"/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84"/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85"/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8 w 785"/>
                <a:gd name="T1" fmla="*/ 27 h 457"/>
                <a:gd name="T2" fmla="*/ 41 w 785"/>
                <a:gd name="T3" fmla="*/ 29 h 457"/>
                <a:gd name="T4" fmla="*/ 31 w 785"/>
                <a:gd name="T5" fmla="*/ 35 h 457"/>
                <a:gd name="T6" fmla="*/ 20 w 785"/>
                <a:gd name="T7" fmla="*/ 29 h 457"/>
                <a:gd name="T8" fmla="*/ 23 w 785"/>
                <a:gd name="T9" fmla="*/ 27 h 457"/>
                <a:gd name="T10" fmla="*/ 28 w 785"/>
                <a:gd name="T11" fmla="*/ 30 h 457"/>
                <a:gd name="T12" fmla="*/ 28 w 785"/>
                <a:gd name="T13" fmla="*/ 24 h 457"/>
                <a:gd name="T14" fmla="*/ 23 w 785"/>
                <a:gd name="T15" fmla="*/ 23 h 457"/>
                <a:gd name="T16" fmla="*/ 20 w 785"/>
                <a:gd name="T17" fmla="*/ 19 h 457"/>
                <a:gd name="T18" fmla="*/ 9 w 785"/>
                <a:gd name="T19" fmla="*/ 19 h 457"/>
                <a:gd name="T20" fmla="*/ 14 w 785"/>
                <a:gd name="T21" fmla="*/ 22 h 457"/>
                <a:gd name="T22" fmla="*/ 11 w 785"/>
                <a:gd name="T23" fmla="*/ 24 h 457"/>
                <a:gd name="T24" fmla="*/ 0 w 785"/>
                <a:gd name="T25" fmla="*/ 18 h 457"/>
                <a:gd name="T26" fmla="*/ 11 w 785"/>
                <a:gd name="T27" fmla="*/ 12 h 457"/>
                <a:gd name="T28" fmla="*/ 14 w 785"/>
                <a:gd name="T29" fmla="*/ 14 h 457"/>
                <a:gd name="T30" fmla="*/ 9 w 785"/>
                <a:gd name="T31" fmla="*/ 16 h 457"/>
                <a:gd name="T32" fmla="*/ 19 w 785"/>
                <a:gd name="T33" fmla="*/ 16 h 457"/>
                <a:gd name="T34" fmla="*/ 23 w 785"/>
                <a:gd name="T35" fmla="*/ 13 h 457"/>
                <a:gd name="T36" fmla="*/ 29 w 785"/>
                <a:gd name="T37" fmla="*/ 11 h 457"/>
                <a:gd name="T38" fmla="*/ 29 w 785"/>
                <a:gd name="T39" fmla="*/ 5 h 457"/>
                <a:gd name="T40" fmla="*/ 24 w 785"/>
                <a:gd name="T41" fmla="*/ 8 h 457"/>
                <a:gd name="T42" fmla="*/ 21 w 785"/>
                <a:gd name="T43" fmla="*/ 6 h 457"/>
                <a:gd name="T44" fmla="*/ 32 w 785"/>
                <a:gd name="T45" fmla="*/ 0 h 457"/>
                <a:gd name="T46" fmla="*/ 42 w 785"/>
                <a:gd name="T47" fmla="*/ 6 h 457"/>
                <a:gd name="T48" fmla="*/ 39 w 785"/>
                <a:gd name="T49" fmla="*/ 8 h 457"/>
                <a:gd name="T50" fmla="*/ 34 w 785"/>
                <a:gd name="T51" fmla="*/ 5 h 457"/>
                <a:gd name="T52" fmla="*/ 34 w 785"/>
                <a:gd name="T53" fmla="*/ 11 h 457"/>
                <a:gd name="T54" fmla="*/ 40 w 785"/>
                <a:gd name="T55" fmla="*/ 13 h 457"/>
                <a:gd name="T56" fmla="*/ 43 w 785"/>
                <a:gd name="T57" fmla="*/ 16 h 457"/>
                <a:gd name="T58" fmla="*/ 53 w 785"/>
                <a:gd name="T59" fmla="*/ 16 h 457"/>
                <a:gd name="T60" fmla="*/ 48 w 785"/>
                <a:gd name="T61" fmla="*/ 13 h 457"/>
                <a:gd name="T62" fmla="*/ 51 w 785"/>
                <a:gd name="T63" fmla="*/ 11 h 457"/>
                <a:gd name="T64" fmla="*/ 62 w 785"/>
                <a:gd name="T65" fmla="*/ 17 h 457"/>
                <a:gd name="T66" fmla="*/ 51 w 785"/>
                <a:gd name="T67" fmla="*/ 23 h 457"/>
                <a:gd name="T68" fmla="*/ 48 w 785"/>
                <a:gd name="T69" fmla="*/ 22 h 457"/>
                <a:gd name="T70" fmla="*/ 53 w 785"/>
                <a:gd name="T71" fmla="*/ 19 h 457"/>
                <a:gd name="T72" fmla="*/ 43 w 785"/>
                <a:gd name="T73" fmla="*/ 19 h 457"/>
                <a:gd name="T74" fmla="*/ 40 w 785"/>
                <a:gd name="T75" fmla="*/ 23 h 457"/>
                <a:gd name="T76" fmla="*/ 33 w 785"/>
                <a:gd name="T77" fmla="*/ 24 h 457"/>
                <a:gd name="T78" fmla="*/ 33 w 785"/>
                <a:gd name="T79" fmla="*/ 30 h 457"/>
                <a:gd name="T80" fmla="*/ 38 w 785"/>
                <a:gd name="T81" fmla="*/ 27 h 457"/>
                <a:gd name="T82" fmla="*/ 38 w 785"/>
                <a:gd name="T83" fmla="*/ 27 h 457"/>
                <a:gd name="T84" fmla="*/ 38 w 785"/>
                <a:gd name="T85" fmla="*/ 27 h 457"/>
                <a:gd name="T86" fmla="*/ 26 w 785"/>
                <a:gd name="T87" fmla="*/ 20 h 457"/>
                <a:gd name="T88" fmla="*/ 36 w 785"/>
                <a:gd name="T89" fmla="*/ 20 h 457"/>
                <a:gd name="T90" fmla="*/ 36 w 785"/>
                <a:gd name="T91" fmla="*/ 15 h 457"/>
                <a:gd name="T92" fmla="*/ 26 w 785"/>
                <a:gd name="T93" fmla="*/ 15 h 457"/>
                <a:gd name="T94" fmla="*/ 26 w 785"/>
                <a:gd name="T95" fmla="*/ 20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86"/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8 w 785"/>
                <a:gd name="T1" fmla="*/ 27 h 456"/>
                <a:gd name="T2" fmla="*/ 41 w 785"/>
                <a:gd name="T3" fmla="*/ 30 h 456"/>
                <a:gd name="T4" fmla="*/ 31 w 785"/>
                <a:gd name="T5" fmla="*/ 35 h 456"/>
                <a:gd name="T6" fmla="*/ 20 w 785"/>
                <a:gd name="T7" fmla="*/ 30 h 456"/>
                <a:gd name="T8" fmla="*/ 23 w 785"/>
                <a:gd name="T9" fmla="*/ 27 h 456"/>
                <a:gd name="T10" fmla="*/ 28 w 785"/>
                <a:gd name="T11" fmla="*/ 31 h 456"/>
                <a:gd name="T12" fmla="*/ 28 w 785"/>
                <a:gd name="T13" fmla="*/ 24 h 456"/>
                <a:gd name="T14" fmla="*/ 23 w 785"/>
                <a:gd name="T15" fmla="*/ 23 h 456"/>
                <a:gd name="T16" fmla="*/ 20 w 785"/>
                <a:gd name="T17" fmla="*/ 20 h 456"/>
                <a:gd name="T18" fmla="*/ 9 w 785"/>
                <a:gd name="T19" fmla="*/ 20 h 456"/>
                <a:gd name="T20" fmla="*/ 14 w 785"/>
                <a:gd name="T21" fmla="*/ 22 h 456"/>
                <a:gd name="T22" fmla="*/ 11 w 785"/>
                <a:gd name="T23" fmla="*/ 24 h 456"/>
                <a:gd name="T24" fmla="*/ 0 w 785"/>
                <a:gd name="T25" fmla="*/ 18 h 456"/>
                <a:gd name="T26" fmla="*/ 11 w 785"/>
                <a:gd name="T27" fmla="*/ 12 h 456"/>
                <a:gd name="T28" fmla="*/ 14 w 785"/>
                <a:gd name="T29" fmla="*/ 14 h 456"/>
                <a:gd name="T30" fmla="*/ 9 w 785"/>
                <a:gd name="T31" fmla="*/ 16 h 456"/>
                <a:gd name="T32" fmla="*/ 19 w 785"/>
                <a:gd name="T33" fmla="*/ 16 h 456"/>
                <a:gd name="T34" fmla="*/ 23 w 785"/>
                <a:gd name="T35" fmla="*/ 13 h 456"/>
                <a:gd name="T36" fmla="*/ 29 w 785"/>
                <a:gd name="T37" fmla="*/ 11 h 456"/>
                <a:gd name="T38" fmla="*/ 29 w 785"/>
                <a:gd name="T39" fmla="*/ 5 h 456"/>
                <a:gd name="T40" fmla="*/ 24 w 785"/>
                <a:gd name="T41" fmla="*/ 8 h 456"/>
                <a:gd name="T42" fmla="*/ 21 w 785"/>
                <a:gd name="T43" fmla="*/ 6 h 456"/>
                <a:gd name="T44" fmla="*/ 32 w 785"/>
                <a:gd name="T45" fmla="*/ 0 h 456"/>
                <a:gd name="T46" fmla="*/ 42 w 785"/>
                <a:gd name="T47" fmla="*/ 6 h 456"/>
                <a:gd name="T48" fmla="*/ 39 w 785"/>
                <a:gd name="T49" fmla="*/ 8 h 456"/>
                <a:gd name="T50" fmla="*/ 34 w 785"/>
                <a:gd name="T51" fmla="*/ 5 h 456"/>
                <a:gd name="T52" fmla="*/ 34 w 785"/>
                <a:gd name="T53" fmla="*/ 11 h 456"/>
                <a:gd name="T54" fmla="*/ 40 w 785"/>
                <a:gd name="T55" fmla="*/ 13 h 456"/>
                <a:gd name="T56" fmla="*/ 43 w 785"/>
                <a:gd name="T57" fmla="*/ 16 h 456"/>
                <a:gd name="T58" fmla="*/ 53 w 785"/>
                <a:gd name="T59" fmla="*/ 16 h 456"/>
                <a:gd name="T60" fmla="*/ 48 w 785"/>
                <a:gd name="T61" fmla="*/ 13 h 456"/>
                <a:gd name="T62" fmla="*/ 51 w 785"/>
                <a:gd name="T63" fmla="*/ 12 h 456"/>
                <a:gd name="T64" fmla="*/ 62 w 785"/>
                <a:gd name="T65" fmla="*/ 17 h 456"/>
                <a:gd name="T66" fmla="*/ 51 w 785"/>
                <a:gd name="T67" fmla="*/ 23 h 456"/>
                <a:gd name="T68" fmla="*/ 48 w 785"/>
                <a:gd name="T69" fmla="*/ 22 h 456"/>
                <a:gd name="T70" fmla="*/ 53 w 785"/>
                <a:gd name="T71" fmla="*/ 19 h 456"/>
                <a:gd name="T72" fmla="*/ 43 w 785"/>
                <a:gd name="T73" fmla="*/ 19 h 456"/>
                <a:gd name="T74" fmla="*/ 40 w 785"/>
                <a:gd name="T75" fmla="*/ 23 h 456"/>
                <a:gd name="T76" fmla="*/ 33 w 785"/>
                <a:gd name="T77" fmla="*/ 25 h 456"/>
                <a:gd name="T78" fmla="*/ 33 w 785"/>
                <a:gd name="T79" fmla="*/ 31 h 456"/>
                <a:gd name="T80" fmla="*/ 38 w 785"/>
                <a:gd name="T81" fmla="*/ 27 h 456"/>
                <a:gd name="T82" fmla="*/ 38 w 785"/>
                <a:gd name="T83" fmla="*/ 27 h 456"/>
                <a:gd name="T84" fmla="*/ 38 w 785"/>
                <a:gd name="T85" fmla="*/ 27 h 456"/>
                <a:gd name="T86" fmla="*/ 26 w 785"/>
                <a:gd name="T87" fmla="*/ 20 h 456"/>
                <a:gd name="T88" fmla="*/ 36 w 785"/>
                <a:gd name="T89" fmla="*/ 20 h 456"/>
                <a:gd name="T90" fmla="*/ 36 w 785"/>
                <a:gd name="T91" fmla="*/ 15 h 456"/>
                <a:gd name="T92" fmla="*/ 26 w 785"/>
                <a:gd name="T93" fmla="*/ 15 h 456"/>
                <a:gd name="T94" fmla="*/ 26 w 785"/>
                <a:gd name="T95" fmla="*/ 20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87"/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2 w 56"/>
                <a:gd name="T1" fmla="*/ 1 h 92"/>
                <a:gd name="T2" fmla="*/ 4 w 56"/>
                <a:gd name="T3" fmla="*/ 2 h 92"/>
                <a:gd name="T4" fmla="*/ 5 w 56"/>
                <a:gd name="T5" fmla="*/ 3 h 92"/>
                <a:gd name="T6" fmla="*/ 3 w 56"/>
                <a:gd name="T7" fmla="*/ 3 h 92"/>
                <a:gd name="T8" fmla="*/ 2 w 56"/>
                <a:gd name="T9" fmla="*/ 2 h 92"/>
                <a:gd name="T10" fmla="*/ 2 w 56"/>
                <a:gd name="T11" fmla="*/ 1 h 92"/>
                <a:gd name="T12" fmla="*/ 2 w 56"/>
                <a:gd name="T13" fmla="*/ 2 h 92"/>
                <a:gd name="T14" fmla="*/ 2 w 56"/>
                <a:gd name="T15" fmla="*/ 2 h 92"/>
                <a:gd name="T16" fmla="*/ 3 w 56"/>
                <a:gd name="T17" fmla="*/ 3 h 92"/>
                <a:gd name="T18" fmla="*/ 4 w 56"/>
                <a:gd name="T19" fmla="*/ 4 h 92"/>
                <a:gd name="T20" fmla="*/ 5 w 56"/>
                <a:gd name="T21" fmla="*/ 6 h 92"/>
                <a:gd name="T22" fmla="*/ 4 w 56"/>
                <a:gd name="T23" fmla="*/ 7 h 92"/>
                <a:gd name="T24" fmla="*/ 2 w 56"/>
                <a:gd name="T25" fmla="*/ 6 h 92"/>
                <a:gd name="T26" fmla="*/ 1 w 56"/>
                <a:gd name="T27" fmla="*/ 5 h 92"/>
                <a:gd name="T28" fmla="*/ 0 w 56"/>
                <a:gd name="T29" fmla="*/ 3 h 92"/>
                <a:gd name="T30" fmla="*/ 1 w 56"/>
                <a:gd name="T31" fmla="*/ 4 h 92"/>
                <a:gd name="T32" fmla="*/ 2 w 56"/>
                <a:gd name="T33" fmla="*/ 5 h 92"/>
                <a:gd name="T34" fmla="*/ 3 w 56"/>
                <a:gd name="T35" fmla="*/ 5 h 92"/>
                <a:gd name="T36" fmla="*/ 3 w 56"/>
                <a:gd name="T37" fmla="*/ 5 h 92"/>
                <a:gd name="T38" fmla="*/ 3 w 56"/>
                <a:gd name="T39" fmla="*/ 5 h 92"/>
                <a:gd name="T40" fmla="*/ 3 w 56"/>
                <a:gd name="T41" fmla="*/ 4 h 92"/>
                <a:gd name="T42" fmla="*/ 1 w 56"/>
                <a:gd name="T43" fmla="*/ 3 h 92"/>
                <a:gd name="T44" fmla="*/ 1 w 56"/>
                <a:gd name="T45" fmla="*/ 1 h 92"/>
                <a:gd name="T46" fmla="*/ 1 w 56"/>
                <a:gd name="T47" fmla="*/ 1 h 92"/>
                <a:gd name="T48" fmla="*/ 2 w 56"/>
                <a:gd name="T49" fmla="*/ 1 h 92"/>
                <a:gd name="T50" fmla="*/ 2 w 56"/>
                <a:gd name="T51" fmla="*/ 1 h 92"/>
                <a:gd name="T52" fmla="*/ 2 w 56"/>
                <a:gd name="T53" fmla="*/ 1 h 92"/>
                <a:gd name="T54" fmla="*/ 2 w 56"/>
                <a:gd name="T55" fmla="*/ 1 h 92"/>
                <a:gd name="T56" fmla="*/ 2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88"/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89"/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90"/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91"/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3 w 62"/>
                <a:gd name="T1" fmla="*/ 1 h 92"/>
                <a:gd name="T2" fmla="*/ 4 w 62"/>
                <a:gd name="T3" fmla="*/ 2 h 92"/>
                <a:gd name="T4" fmla="*/ 5 w 62"/>
                <a:gd name="T5" fmla="*/ 4 h 92"/>
                <a:gd name="T6" fmla="*/ 4 w 62"/>
                <a:gd name="T7" fmla="*/ 3 h 92"/>
                <a:gd name="T8" fmla="*/ 3 w 62"/>
                <a:gd name="T9" fmla="*/ 2 h 92"/>
                <a:gd name="T10" fmla="*/ 3 w 62"/>
                <a:gd name="T11" fmla="*/ 2 h 92"/>
                <a:gd name="T12" fmla="*/ 2 w 62"/>
                <a:gd name="T13" fmla="*/ 2 h 92"/>
                <a:gd name="T14" fmla="*/ 1 w 62"/>
                <a:gd name="T15" fmla="*/ 3 h 92"/>
                <a:gd name="T16" fmla="*/ 2 w 62"/>
                <a:gd name="T17" fmla="*/ 4 h 92"/>
                <a:gd name="T18" fmla="*/ 3 w 62"/>
                <a:gd name="T19" fmla="*/ 5 h 92"/>
                <a:gd name="T20" fmla="*/ 3 w 62"/>
                <a:gd name="T21" fmla="*/ 5 h 92"/>
                <a:gd name="T22" fmla="*/ 4 w 62"/>
                <a:gd name="T23" fmla="*/ 5 h 92"/>
                <a:gd name="T24" fmla="*/ 5 w 62"/>
                <a:gd name="T25" fmla="*/ 5 h 92"/>
                <a:gd name="T26" fmla="*/ 4 w 62"/>
                <a:gd name="T27" fmla="*/ 7 h 92"/>
                <a:gd name="T28" fmla="*/ 3 w 62"/>
                <a:gd name="T29" fmla="*/ 6 h 92"/>
                <a:gd name="T30" fmla="*/ 1 w 62"/>
                <a:gd name="T31" fmla="*/ 5 h 92"/>
                <a:gd name="T32" fmla="*/ 0 w 62"/>
                <a:gd name="T33" fmla="*/ 2 h 92"/>
                <a:gd name="T34" fmla="*/ 1 w 62"/>
                <a:gd name="T35" fmla="*/ 1 h 92"/>
                <a:gd name="T36" fmla="*/ 3 w 62"/>
                <a:gd name="T37" fmla="*/ 1 h 92"/>
                <a:gd name="T38" fmla="*/ 3 w 62"/>
                <a:gd name="T39" fmla="*/ 1 h 92"/>
                <a:gd name="T40" fmla="*/ 3 w 62"/>
                <a:gd name="T41" fmla="*/ 1 h 92"/>
                <a:gd name="T42" fmla="*/ 3 w 62"/>
                <a:gd name="T43" fmla="*/ 1 h 92"/>
                <a:gd name="T44" fmla="*/ 3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92"/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不适当的</a:t>
            </a:r>
            <a:r>
              <a:rPr lang="en-US" altLang="zh-CN"/>
              <a:t>VLAN</a:t>
            </a:r>
            <a:r>
              <a:rPr lang="zh-CN" altLang="en-US"/>
              <a:t>间路由方式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246" y="5760466"/>
            <a:ext cx="8229600" cy="1223963"/>
          </a:xfrm>
        </p:spPr>
        <p:txBody>
          <a:bodyPr/>
          <a:lstStyle/>
          <a:p>
            <a:pPr eaLnBrk="1" hangingPunct="1"/>
            <a:r>
              <a:rPr lang="zh-CN" altLang="en-US"/>
              <a:t>路由器与每个</a:t>
            </a:r>
            <a:r>
              <a:rPr lang="en-US" altLang="zh-CN"/>
              <a:t>VLAN</a:t>
            </a:r>
            <a:r>
              <a:rPr lang="zh-CN" altLang="en-US"/>
              <a:t>建立一条物理连接，浪费大量的端口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7088" y="2903761"/>
            <a:ext cx="7777162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9750" y="2398936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交换机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71550" y="3046636"/>
            <a:ext cx="1871663" cy="936625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2916238" y="3046636"/>
            <a:ext cx="2808287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5795963" y="3046636"/>
            <a:ext cx="2663825" cy="936625"/>
          </a:xfrm>
          <a:prstGeom prst="roundRect">
            <a:avLst>
              <a:gd name="adj" fmla="val 16667"/>
            </a:avLst>
          </a:prstGeom>
          <a:solidFill>
            <a:srgbClr val="00A8FC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11601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482725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851025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21773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58603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95275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332105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62940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99770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736441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773271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810101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689350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405606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424363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791075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5159375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52608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9438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262688" y="3406998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404938" y="3575273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924300" y="3575273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ea typeface="华文细黑" pitchFamily="2" charset="-122"/>
              </a:rPr>
              <a:t>VLAN2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516688" y="3575273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VLAN3</a:t>
            </a: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H="1">
            <a:off x="2268538" y="2038573"/>
            <a:ext cx="1943100" cy="143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4500563" y="2254473"/>
            <a:ext cx="0" cy="1223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621213" y="2038573"/>
            <a:ext cx="2089150" cy="144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1187450" y="3467323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3749675" y="3467323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7443788" y="3467323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326" name="Picture 38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08773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3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4907186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40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4907186"/>
            <a:ext cx="7921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2771775" y="2000473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10.1.1.1/24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3203575" y="180679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E0/0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4859338" y="1949673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E1/0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4356100" y="2383061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E0/1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5075238" y="2165573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10.1.3.1/24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4356100" y="2614836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10.1.2.1/24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1258888" y="4991323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IP=10.1.1.2/24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GW=10.1.1.1</a:t>
            </a: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7524750" y="4991323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3851275" y="4919886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grpSp>
        <p:nvGrpSpPr>
          <p:cNvPr id="12338" name="Group 50"/>
          <p:cNvGrpSpPr>
            <a:grpSpLocks noChangeAspect="1"/>
          </p:cNvGrpSpPr>
          <p:nvPr/>
        </p:nvGrpSpPr>
        <p:grpSpPr bwMode="auto">
          <a:xfrm>
            <a:off x="3924300" y="1679798"/>
            <a:ext cx="1079500" cy="750888"/>
            <a:chOff x="3541" y="1317"/>
            <a:chExt cx="747" cy="546"/>
          </a:xfrm>
        </p:grpSpPr>
        <p:sp>
          <p:nvSpPr>
            <p:cNvPr id="12339" name="AutoShape 5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5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Freeform 5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Freeform 5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Freeform 5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Freeform 5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Freeform 5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Freeform 5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Freeform 5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Freeform 6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Freeform 6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Freeform 6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Freeform 6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Freeform 6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Freeform 6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Freeform 6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Freeform 6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858" y="837948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用</a:t>
            </a:r>
            <a:r>
              <a:rPr lang="en-US" altLang="zh-CN" dirty="0">
                <a:solidFill>
                  <a:srgbClr val="C00000"/>
                </a:solidFill>
              </a:rPr>
              <a:t>802.1Q</a:t>
            </a:r>
            <a:r>
              <a:rPr lang="zh-CN" altLang="en-US" dirty="0">
                <a:solidFill>
                  <a:srgbClr val="C00000"/>
                </a:solidFill>
              </a:rPr>
              <a:t>和子接口实现</a:t>
            </a:r>
            <a:r>
              <a:rPr lang="en-US" altLang="zh-CN" dirty="0">
                <a:solidFill>
                  <a:srgbClr val="C00000"/>
                </a:solidFill>
              </a:rPr>
              <a:t>VLAN</a:t>
            </a:r>
            <a:r>
              <a:rPr lang="zh-CN" altLang="en-US" dirty="0">
                <a:solidFill>
                  <a:srgbClr val="C00000"/>
                </a:solidFill>
              </a:rPr>
              <a:t>间路由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5288" y="4508972"/>
            <a:ext cx="763270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885113" y="4869334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交换机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39750" y="4653434"/>
            <a:ext cx="1439863" cy="935038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484438" y="4653434"/>
            <a:ext cx="2808287" cy="9350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364163" y="4653434"/>
            <a:ext cx="2520950" cy="935038"/>
          </a:xfrm>
          <a:prstGeom prst="roundRect">
            <a:avLst>
              <a:gd name="adj" fmla="val 16667"/>
            </a:avLst>
          </a:prstGeom>
          <a:solidFill>
            <a:srgbClr val="00A8FC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8421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05092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41922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78593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15423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252095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88925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19760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656590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93261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730091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66762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257550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62426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992563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35927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727575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509428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546258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830888" y="5012209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973138" y="5180484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VLAN1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3492500" y="5180484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ea typeface="华文细黑" pitchFamily="2" charset="-122"/>
              </a:rPr>
              <a:t>VLAN2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084888" y="5180484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VLAN3</a:t>
            </a:r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2017713" y="2824634"/>
            <a:ext cx="0" cy="15478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1116013" y="5086822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3317875" y="5086822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5910263" y="5086822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47" name="Picture 3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082184"/>
            <a:ext cx="7921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3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6080597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9" name="Picture 3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6080597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95288" y="2694459"/>
            <a:ext cx="122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G0/0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10.1.1.1/24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2073275" y="2143597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G0/0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187450" y="6129809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IP=10.1.1.2/24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GW=10.1.1.1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6062663" y="6129809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3419475" y="6128222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2235200" y="2824634"/>
            <a:ext cx="0" cy="15478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 flipH="1">
            <a:off x="2449513" y="2824634"/>
            <a:ext cx="0" cy="15478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726752" y="1651317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dirty="0">
                <a:ea typeface="黑体" pitchFamily="2" charset="-122"/>
              </a:rPr>
              <a:t>RTA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2228850" y="2061047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2235200" y="4651847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0" name="AutoShape 48"/>
          <p:cNvSpPr>
            <a:spLocks noChangeArrowheads="1"/>
          </p:cNvSpPr>
          <p:nvPr/>
        </p:nvSpPr>
        <p:spPr bwMode="auto">
          <a:xfrm rot="10800000">
            <a:off x="1979613" y="4364509"/>
            <a:ext cx="503237" cy="504825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61" name="AutoShape 49"/>
          <p:cNvSpPr>
            <a:spLocks noChangeArrowheads="1"/>
          </p:cNvSpPr>
          <p:nvPr/>
        </p:nvSpPr>
        <p:spPr bwMode="auto">
          <a:xfrm>
            <a:off x="1979613" y="2348384"/>
            <a:ext cx="503237" cy="504825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362" name="Group 50"/>
          <p:cNvGrpSpPr>
            <a:grpSpLocks noChangeAspect="1"/>
          </p:cNvGrpSpPr>
          <p:nvPr/>
        </p:nvGrpSpPr>
        <p:grpSpPr bwMode="auto">
          <a:xfrm>
            <a:off x="1692275" y="1484784"/>
            <a:ext cx="1079500" cy="750888"/>
            <a:chOff x="3541" y="1317"/>
            <a:chExt cx="747" cy="546"/>
          </a:xfrm>
        </p:grpSpPr>
        <p:sp>
          <p:nvSpPr>
            <p:cNvPr id="13376" name="AutoShape 5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5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Freeform 5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Freeform 5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Freeform 5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Freeform 5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Freeform 5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Freeform 5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Freeform 5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Freeform 6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Freeform 6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Freeform 6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Freeform 6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Freeform 6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Freeform 6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Freeform 6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Freeform 6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63" name="Text Box 68"/>
          <p:cNvSpPr txBox="1">
            <a:spLocks noChangeArrowheads="1"/>
          </p:cNvSpPr>
          <p:nvPr/>
        </p:nvSpPr>
        <p:spPr bwMode="auto">
          <a:xfrm>
            <a:off x="395288" y="3285009"/>
            <a:ext cx="1225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G0/0.2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10.1.2.1/24</a:t>
            </a:r>
          </a:p>
        </p:txBody>
      </p:sp>
      <p:sp>
        <p:nvSpPr>
          <p:cNvPr id="13364" name="Text Box 69"/>
          <p:cNvSpPr txBox="1">
            <a:spLocks noChangeArrowheads="1"/>
          </p:cNvSpPr>
          <p:nvPr/>
        </p:nvSpPr>
        <p:spPr bwMode="auto">
          <a:xfrm>
            <a:off x="395288" y="3831109"/>
            <a:ext cx="1225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G0/0.3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10.1.3.1/24</a:t>
            </a:r>
          </a:p>
        </p:txBody>
      </p:sp>
      <p:sp>
        <p:nvSpPr>
          <p:cNvPr id="13365" name="Line 70"/>
          <p:cNvSpPr>
            <a:spLocks noChangeShapeType="1"/>
          </p:cNvSpPr>
          <p:nvPr/>
        </p:nvSpPr>
        <p:spPr bwMode="auto">
          <a:xfrm>
            <a:off x="1042988" y="2853209"/>
            <a:ext cx="936625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3366" name="Line 71"/>
          <p:cNvSpPr>
            <a:spLocks noChangeShapeType="1"/>
          </p:cNvSpPr>
          <p:nvPr/>
        </p:nvSpPr>
        <p:spPr bwMode="auto">
          <a:xfrm flipV="1">
            <a:off x="1042988" y="3140547"/>
            <a:ext cx="1152525" cy="309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3367" name="Line 72"/>
          <p:cNvSpPr>
            <a:spLocks noChangeShapeType="1"/>
          </p:cNvSpPr>
          <p:nvPr/>
        </p:nvSpPr>
        <p:spPr bwMode="auto">
          <a:xfrm flipV="1">
            <a:off x="1042988" y="3211984"/>
            <a:ext cx="1368425" cy="776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/>
          </a:p>
        </p:txBody>
      </p:sp>
      <p:sp>
        <p:nvSpPr>
          <p:cNvPr id="13368" name="Line 73"/>
          <p:cNvSpPr>
            <a:spLocks noChangeShapeType="1"/>
          </p:cNvSpPr>
          <p:nvPr/>
        </p:nvSpPr>
        <p:spPr bwMode="auto">
          <a:xfrm flipH="1" flipV="1">
            <a:off x="2771775" y="1845147"/>
            <a:ext cx="18002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9" name="Text Box 74"/>
          <p:cNvSpPr txBox="1">
            <a:spLocks noChangeArrowheads="1"/>
          </p:cNvSpPr>
          <p:nvPr/>
        </p:nvSpPr>
        <p:spPr bwMode="auto">
          <a:xfrm>
            <a:off x="2484438" y="3645372"/>
            <a:ext cx="11509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802.1Q Trunk</a:t>
            </a:r>
            <a:r>
              <a:rPr lang="zh-CN" altLang="en-US" sz="1600">
                <a:ea typeface="黑体" pitchFamily="2" charset="-122"/>
              </a:rPr>
              <a:t>链路</a:t>
            </a:r>
          </a:p>
        </p:txBody>
      </p:sp>
      <p:sp>
        <p:nvSpPr>
          <p:cNvPr id="13370" name="Oval 75"/>
          <p:cNvSpPr>
            <a:spLocks noChangeArrowheads="1"/>
          </p:cNvSpPr>
          <p:nvPr/>
        </p:nvSpPr>
        <p:spPr bwMode="auto">
          <a:xfrm>
            <a:off x="1835150" y="3650134"/>
            <a:ext cx="792163" cy="2143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71" name="Rectangle 76"/>
          <p:cNvSpPr>
            <a:spLocks noChangeArrowheads="1"/>
          </p:cNvSpPr>
          <p:nvPr/>
        </p:nvSpPr>
        <p:spPr bwMode="auto">
          <a:xfrm>
            <a:off x="3132138" y="1557809"/>
            <a:ext cx="5761037" cy="17986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72" name="Text Box 77"/>
          <p:cNvSpPr txBox="1">
            <a:spLocks noChangeArrowheads="1"/>
          </p:cNvSpPr>
          <p:nvPr/>
        </p:nvSpPr>
        <p:spPr bwMode="auto">
          <a:xfrm>
            <a:off x="3168650" y="1629247"/>
            <a:ext cx="57959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[RTA]interface GigabitEthernet0/0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[RTA-GigabitEthernet0/0]ip address 10.1.1.1 255.255.255.0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[RTA-GigabitEthernet0/0]interface GigabitEthernet0/0.2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[RTA-GigabitEthernet0/0.2]vlan-type dot1q vid 2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[RTA-GigabitEthernet0/0.2]ip address 10.1.2.1 255.255.255.0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[RTA-GigabitEthernet0/0.2]interface GigabitEthernet0/0.3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[RTA-GigabitEthernet0/0.3]vlan-type dot1q vid 3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[RTA-GigabitEthernet0/0.3]ip address 10.1.3.1 255.255.255.0</a:t>
            </a:r>
          </a:p>
        </p:txBody>
      </p:sp>
      <p:sp>
        <p:nvSpPr>
          <p:cNvPr id="13373" name="Text Box 2"/>
          <p:cNvSpPr txBox="1">
            <a:spLocks noChangeArrowheads="1"/>
          </p:cNvSpPr>
          <p:nvPr/>
        </p:nvSpPr>
        <p:spPr bwMode="auto">
          <a:xfrm>
            <a:off x="34925" y="5393954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HostA</a:t>
            </a:r>
          </a:p>
        </p:txBody>
      </p:sp>
      <p:sp>
        <p:nvSpPr>
          <p:cNvPr id="13374" name="Text Box 3"/>
          <p:cNvSpPr txBox="1">
            <a:spLocks noChangeArrowheads="1"/>
          </p:cNvSpPr>
          <p:nvPr/>
        </p:nvSpPr>
        <p:spPr bwMode="auto">
          <a:xfrm>
            <a:off x="2255838" y="5804372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HostB</a:t>
            </a:r>
          </a:p>
        </p:txBody>
      </p:sp>
      <p:sp>
        <p:nvSpPr>
          <p:cNvPr id="13375" name="Text Box 4"/>
          <p:cNvSpPr txBox="1">
            <a:spLocks noChangeArrowheads="1"/>
          </p:cNvSpPr>
          <p:nvPr/>
        </p:nvSpPr>
        <p:spPr bwMode="auto">
          <a:xfrm>
            <a:off x="4991100" y="5804372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ea typeface="黑体" pitchFamily="2" charset="-122"/>
              </a:rPr>
              <a:t>HostC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320" y="910431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用三层交换机实现</a:t>
            </a:r>
            <a:r>
              <a:rPr lang="en-US" altLang="zh-CN" dirty="0"/>
              <a:t>VLAN</a:t>
            </a:r>
            <a:r>
              <a:rPr lang="zh-CN" altLang="en-US" dirty="0"/>
              <a:t>间路由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27088" y="1628775"/>
            <a:ext cx="7777162" cy="2665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27088" y="1651000"/>
            <a:ext cx="1008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华文细黑" pitchFamily="2" charset="-122"/>
              </a:rPr>
              <a:t>三层</a:t>
            </a:r>
          </a:p>
          <a:p>
            <a:pPr algn="ctr" eaLnBrk="1" hangingPunct="1"/>
            <a:r>
              <a:rPr lang="zh-CN" altLang="en-US" b="1">
                <a:ea typeface="华文细黑" pitchFamily="2" charset="-122"/>
              </a:rPr>
              <a:t>交换机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971550" y="3284538"/>
            <a:ext cx="1871663" cy="936625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2916238" y="3284538"/>
            <a:ext cx="2808287" cy="936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795963" y="3284538"/>
            <a:ext cx="2663825" cy="936625"/>
          </a:xfrm>
          <a:prstGeom prst="roundRect">
            <a:avLst>
              <a:gd name="adj" fmla="val 16667"/>
            </a:avLst>
          </a:prstGeom>
          <a:solidFill>
            <a:srgbClr val="00A8FC"/>
          </a:solidFill>
          <a:ln w="15875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11601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482725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851025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21773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58603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95275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32105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62940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99770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36441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773271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10101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689350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05606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24363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791075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159375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552608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589438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6262688" y="3644900"/>
            <a:ext cx="142875" cy="14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4938" y="381317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VLAN1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924300" y="381317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ea typeface="华文细黑" pitchFamily="2" charset="-122"/>
              </a:rPr>
              <a:t>VLAN2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6516688" y="381317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华文细黑" pitchFamily="2" charset="-122"/>
              </a:rPr>
              <a:t>VLAN3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2339975" y="2082800"/>
            <a:ext cx="0" cy="12239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1187450" y="3705225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3749675" y="3705225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7443788" y="3705225"/>
            <a:ext cx="0" cy="162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71" name="Picture 3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476750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2" name="Picture 36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5145088"/>
            <a:ext cx="792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3" name="Picture 37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5145088"/>
            <a:ext cx="7921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66950" y="2779713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10.1.1.1/24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8388" y="25860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VLAN1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443663" y="25860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VLAN3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4356100" y="2620963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VLAN2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6408738" y="280193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10.1.3.1/24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4356100" y="285273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10.1.2.1/24</a:t>
            </a: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1258888" y="5229225"/>
            <a:ext cx="14398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IP=10.1.1.2/24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GW=10.1.1.1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7524750" y="5229225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IP=10.1.3.2/24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GW=10.1.3.1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851275" y="5157788"/>
            <a:ext cx="14398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>
                <a:ea typeface="黑体" pitchFamily="2" charset="-122"/>
              </a:rPr>
              <a:t>IP=10.1.2.2/24</a:t>
            </a:r>
          </a:p>
          <a:p>
            <a:pPr eaLnBrk="1" hangingPunct="1"/>
            <a:r>
              <a:rPr lang="en-US" altLang="zh-CN" sz="1400">
                <a:ea typeface="黑体" pitchFamily="2" charset="-122"/>
              </a:rPr>
              <a:t>GW=10.1.2.1</a:t>
            </a:r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4356100" y="2082800"/>
            <a:ext cx="0" cy="12239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6443663" y="2082800"/>
            <a:ext cx="0" cy="12239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2051050" y="1866900"/>
            <a:ext cx="5113338" cy="719138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3348038" y="2011363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华文细黑" pitchFamily="2" charset="-122"/>
              </a:rPr>
              <a:t>三层路由转发引擎</a:t>
            </a:r>
          </a:p>
        </p:txBody>
      </p:sp>
      <p:sp>
        <p:nvSpPr>
          <p:cNvPr id="14387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134019" y="5986238"/>
            <a:ext cx="8964607" cy="1152525"/>
          </a:xfrm>
        </p:spPr>
        <p:txBody>
          <a:bodyPr/>
          <a:lstStyle/>
          <a:p>
            <a:pPr eaLnBrk="1" hangingPunct="1"/>
            <a:r>
              <a:rPr lang="zh-CN" altLang="en-US" dirty="0"/>
              <a:t>三层交换以内置的三层路由转发引擎执行</a:t>
            </a:r>
            <a:r>
              <a:rPr lang="en-US" altLang="zh-CN" dirty="0"/>
              <a:t>VLAN</a:t>
            </a:r>
            <a:r>
              <a:rPr lang="zh-CN" altLang="en-US" dirty="0"/>
              <a:t>间路由功能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细黑" pitchFamily="2" charset="-122"/>
              </a:rPr>
              <a:t>静态路由配置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11188" y="1844675"/>
            <a:ext cx="770572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静态路由配置命令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3000" b="1" dirty="0">
              <a:solidFill>
                <a:srgbClr val="000000"/>
              </a:solidFill>
              <a:ea typeface="华文细黑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3000" b="1" dirty="0">
              <a:solidFill>
                <a:srgbClr val="000000"/>
              </a:solidFill>
              <a:ea typeface="华文细黑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endParaRPr lang="zh-CN" altLang="en-US" sz="3000" b="1" dirty="0">
              <a:solidFill>
                <a:srgbClr val="000000"/>
              </a:solidFill>
              <a:ea typeface="华文细黑" pitchFamily="2" charset="-122"/>
            </a:endParaRP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3000" b="1" dirty="0">
                <a:solidFill>
                  <a:srgbClr val="000000"/>
                </a:solidFill>
                <a:ea typeface="华文细黑" pitchFamily="2" charset="-122"/>
              </a:rPr>
              <a:t>配置要点：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只有下一跳所属的接口是点对点接口时，才可以填写</a:t>
            </a:r>
            <a:r>
              <a:rPr lang="en-US" altLang="zh-CN" sz="2200" i="1" dirty="0">
                <a:solidFill>
                  <a:srgbClr val="000000"/>
                </a:solidFill>
                <a:ea typeface="华文细黑" pitchFamily="2" charset="-122"/>
              </a:rPr>
              <a:t>interface-type interface-name</a:t>
            </a: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，否则必须填写</a:t>
            </a:r>
            <a:r>
              <a:rPr lang="en-US" altLang="zh-CN" sz="2200" i="1" dirty="0">
                <a:solidFill>
                  <a:srgbClr val="000000"/>
                </a:solidFill>
                <a:ea typeface="华文细黑" pitchFamily="2" charset="-122"/>
              </a:rPr>
              <a:t>next-hop-address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目的</a:t>
            </a:r>
            <a:r>
              <a:rPr lang="en-US" altLang="zh-CN" sz="2200" b="1" dirty="0">
                <a:solidFill>
                  <a:srgbClr val="000000"/>
                </a:solidFill>
                <a:ea typeface="华文细黑" pitchFamily="2" charset="-122"/>
              </a:rPr>
              <a:t>IP</a:t>
            </a: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地址和掩码都为</a:t>
            </a:r>
            <a:r>
              <a:rPr lang="en-US" altLang="zh-CN" sz="2200" b="1" dirty="0">
                <a:solidFill>
                  <a:srgbClr val="000000"/>
                </a:solidFill>
                <a:ea typeface="华文细黑" pitchFamily="2" charset="-122"/>
              </a:rPr>
              <a:t>0.0.0.0</a:t>
            </a:r>
            <a:r>
              <a:rPr lang="zh-CN" altLang="en-US" sz="2200" b="1" dirty="0">
                <a:solidFill>
                  <a:srgbClr val="000000"/>
                </a:solidFill>
                <a:ea typeface="华文细黑" pitchFamily="2" charset="-122"/>
              </a:rPr>
              <a:t>的路由为默认路由</a:t>
            </a: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637277" y="2499905"/>
            <a:ext cx="7561262" cy="15700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华文细黑" pitchFamily="2" charset="-122"/>
              </a:rPr>
              <a:t>[Router]</a:t>
            </a:r>
            <a:r>
              <a:rPr kumimoji="1" lang="en-US" altLang="zh-CN" sz="2400" b="1">
                <a:ea typeface="华文细黑" pitchFamily="2" charset="-122"/>
              </a:rPr>
              <a:t>ip</a:t>
            </a:r>
            <a:r>
              <a:rPr kumimoji="1" lang="en-US" altLang="zh-CN" sz="2400">
                <a:ea typeface="华文细黑" pitchFamily="2" charset="-122"/>
              </a:rPr>
              <a:t> </a:t>
            </a:r>
            <a:r>
              <a:rPr kumimoji="1" lang="en-US" altLang="zh-CN" sz="2400" b="1">
                <a:ea typeface="华文细黑" pitchFamily="2" charset="-122"/>
              </a:rPr>
              <a:t>route-static</a:t>
            </a:r>
            <a:r>
              <a:rPr kumimoji="1" lang="en-US" altLang="zh-CN" sz="2400">
                <a:ea typeface="华文细黑" pitchFamily="2" charset="-122"/>
              </a:rPr>
              <a:t> </a:t>
            </a:r>
            <a:r>
              <a:rPr kumimoji="1" lang="en-US" altLang="zh-CN" sz="2400" i="1">
                <a:ea typeface="华文细黑" pitchFamily="2" charset="-122"/>
              </a:rPr>
              <a:t>dest-address</a:t>
            </a:r>
            <a:r>
              <a:rPr kumimoji="1" lang="en-US" altLang="zh-CN" sz="2400">
                <a:ea typeface="华文细黑" pitchFamily="2" charset="-122"/>
              </a:rPr>
              <a:t> { </a:t>
            </a:r>
            <a:r>
              <a:rPr kumimoji="1" lang="en-US" altLang="zh-CN" sz="2400" i="1">
                <a:ea typeface="华文细黑" pitchFamily="2" charset="-122"/>
              </a:rPr>
              <a:t>mask-length</a:t>
            </a:r>
            <a:r>
              <a:rPr kumimoji="1" lang="en-US" altLang="zh-CN" sz="2400">
                <a:ea typeface="华文细黑" pitchFamily="2" charset="-122"/>
              </a:rPr>
              <a:t> | </a:t>
            </a:r>
            <a:r>
              <a:rPr kumimoji="1" lang="en-US" altLang="zh-CN" sz="2400" i="1">
                <a:ea typeface="华文细黑" pitchFamily="2" charset="-122"/>
              </a:rPr>
              <a:t>mask</a:t>
            </a:r>
            <a:r>
              <a:rPr kumimoji="1" lang="en-US" altLang="zh-CN" sz="2400">
                <a:ea typeface="华文细黑" pitchFamily="2" charset="-122"/>
              </a:rPr>
              <a:t> } { </a:t>
            </a:r>
            <a:r>
              <a:rPr kumimoji="1" lang="en-US" altLang="zh-CN" sz="2400" i="1">
                <a:ea typeface="华文细黑" pitchFamily="2" charset="-122"/>
              </a:rPr>
              <a:t>interface-type interface-number </a:t>
            </a:r>
            <a:r>
              <a:rPr kumimoji="1" lang="en-US" altLang="zh-CN" sz="2400">
                <a:ea typeface="华文细黑" pitchFamily="2" charset="-122"/>
              </a:rPr>
              <a:t>[ </a:t>
            </a:r>
            <a:r>
              <a:rPr kumimoji="1" lang="en-US" altLang="zh-CN" sz="2400" i="1">
                <a:ea typeface="华文细黑" pitchFamily="2" charset="-122"/>
              </a:rPr>
              <a:t>next-hop-address</a:t>
            </a:r>
            <a:r>
              <a:rPr kumimoji="1" lang="en-US" altLang="zh-CN" sz="2400">
                <a:ea typeface="华文细黑" pitchFamily="2" charset="-122"/>
              </a:rPr>
              <a:t> ] | </a:t>
            </a:r>
            <a:r>
              <a:rPr kumimoji="1" lang="en-US" altLang="zh-CN" sz="2400" i="1">
                <a:ea typeface="华文细黑" pitchFamily="2" charset="-122"/>
              </a:rPr>
              <a:t>next-hop-address</a:t>
            </a:r>
            <a:r>
              <a:rPr kumimoji="1" lang="en-US" altLang="zh-CN" sz="2400">
                <a:ea typeface="华文细黑" pitchFamily="2" charset="-122"/>
              </a:rPr>
              <a:t> } [ </a:t>
            </a:r>
            <a:r>
              <a:rPr kumimoji="1" lang="en-US" altLang="zh-CN" sz="2400" b="1" i="1">
                <a:ea typeface="华文细黑" pitchFamily="2" charset="-122"/>
              </a:rPr>
              <a:t>preference</a:t>
            </a:r>
            <a:r>
              <a:rPr kumimoji="1" lang="en-US" altLang="zh-CN" sz="2400" i="1">
                <a:ea typeface="华文细黑" pitchFamily="2" charset="-122"/>
              </a:rPr>
              <a:t> preference-value</a:t>
            </a:r>
            <a:r>
              <a:rPr kumimoji="1" lang="en-US" altLang="zh-CN" sz="2400">
                <a:ea typeface="华文细黑" pitchFamily="2" charset="-122"/>
              </a:rPr>
              <a:t> ] 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FACD10-A71C-4016-A625-D501A2C24F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在路由器上配置到目的网络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10.1.0.0/24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的静态路由命令为 （  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EB7ED-A045-45D0-99B7-242CBB7BD7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672060"/>
            <a:ext cx="7188200" cy="86409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[RTA] 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route-static 10. 1.0. 0 255. 255. 255.0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4BB435-2BC3-496C-B007-5C993B33E1A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[RTA Ethernet1/0/1] ip route static 10. 1.0.0 255.255.255.0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51FCE3-255D-4BC3-8C3E-7DFA0B164D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706368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[RTA]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route-static 10.1.0.0 255.255.255.0 10.2.0.1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B75FFD-76E3-44B7-AB8D-878BE8F7C27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706368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[RTA Ethernet1/0/1]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ip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route-static 10.1.0.0 255 255.255.0 10.2.0.1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0E4E470-0AE6-4250-B0B6-DFC814E19C5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58D89E-AA2B-4316-AE38-7DF6F7C9E2D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F651742-5E0A-451B-BB06-E5C4E4F75F2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17A2A61-EA3E-4BAC-A3A5-7FDFBADEEDB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49909C6-A22C-4DD5-B7B1-AAFC4779A5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15D13A8-D729-428D-85A9-EFA3ED3A8CB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F1BC4846-685D-46F9-8B12-FB42F47865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5FB4BDF-998D-46E7-BCC3-7F7676444A3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A96E345-6193-4322-A389-4EE60EF9977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D03779E-EF36-48A8-B5E0-FD27A8FE8BF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ECAB39C-ABDD-401F-AF96-72526BB111C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2972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5"/>
          <p:cNvSpPr>
            <a:spLocks noChangeShapeType="1"/>
          </p:cNvSpPr>
          <p:nvPr/>
        </p:nvSpPr>
        <p:spPr bwMode="auto">
          <a:xfrm flipV="1">
            <a:off x="1719262" y="2565449"/>
            <a:ext cx="5041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1" name="Group 10"/>
          <p:cNvGrpSpPr>
            <a:grpSpLocks noChangeAspect="1"/>
          </p:cNvGrpSpPr>
          <p:nvPr/>
        </p:nvGrpSpPr>
        <p:grpSpPr bwMode="auto">
          <a:xfrm>
            <a:off x="2943225" y="2349549"/>
            <a:ext cx="720725" cy="501650"/>
            <a:chOff x="3541" y="1317"/>
            <a:chExt cx="747" cy="546"/>
          </a:xfrm>
        </p:grpSpPr>
        <p:sp>
          <p:nvSpPr>
            <p:cNvPr id="17492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Freeform 1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Freeform 1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Freeform 1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Freeform 1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Freeform 1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Freeform 1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Freeform 1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Freeform 1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Freeform 2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Freeform 2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Freeform 2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Freeform 2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Freeform 2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6" name="Freeform 2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Freeform 2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8" name="Freeform 2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2" name="Group 46"/>
          <p:cNvGrpSpPr>
            <a:grpSpLocks noChangeAspect="1"/>
          </p:cNvGrpSpPr>
          <p:nvPr/>
        </p:nvGrpSpPr>
        <p:grpSpPr bwMode="auto">
          <a:xfrm>
            <a:off x="4816475" y="2349549"/>
            <a:ext cx="720725" cy="501650"/>
            <a:chOff x="3541" y="1317"/>
            <a:chExt cx="747" cy="546"/>
          </a:xfrm>
        </p:grpSpPr>
        <p:sp>
          <p:nvSpPr>
            <p:cNvPr id="17475" name="AutoShape 47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Freeform 48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Freeform 49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Freeform 50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Freeform 51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Freeform 52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Freeform 53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Freeform 54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Freeform 55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Freeform 56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Freeform 57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Freeform 58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Freeform 59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Freeform 60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Freeform 61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Freeform 62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Freeform 63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3" name="Line 65"/>
          <p:cNvSpPr>
            <a:spLocks noChangeShapeType="1"/>
          </p:cNvSpPr>
          <p:nvPr/>
        </p:nvSpPr>
        <p:spPr bwMode="auto">
          <a:xfrm flipH="1">
            <a:off x="1431925" y="2733724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6"/>
          <p:cNvSpPr>
            <a:spLocks noChangeShapeType="1"/>
          </p:cNvSpPr>
          <p:nvPr/>
        </p:nvSpPr>
        <p:spPr bwMode="auto">
          <a:xfrm flipH="1">
            <a:off x="7046912" y="2733724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5" name="Group 67"/>
          <p:cNvGrpSpPr>
            <a:grpSpLocks noChangeAspect="1"/>
          </p:cNvGrpSpPr>
          <p:nvPr/>
        </p:nvGrpSpPr>
        <p:grpSpPr bwMode="auto">
          <a:xfrm>
            <a:off x="1073150" y="2349549"/>
            <a:ext cx="720725" cy="501650"/>
            <a:chOff x="3541" y="1317"/>
            <a:chExt cx="747" cy="546"/>
          </a:xfrm>
        </p:grpSpPr>
        <p:sp>
          <p:nvSpPr>
            <p:cNvPr id="17458" name="AutoShape 6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6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7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Freeform 7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Freeform 7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Freeform 7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Freeform 7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Freeform 7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Freeform 7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Freeform 7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Freeform 7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Freeform 7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Freeform 8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Freeform 8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Freeform 8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Freeform 8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Freeform 8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416" name="Picture 85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81424"/>
            <a:ext cx="503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86" descr="服务器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3309987"/>
            <a:ext cx="3508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8" name="Group 87"/>
          <p:cNvGrpSpPr>
            <a:grpSpLocks noChangeAspect="1"/>
          </p:cNvGrpSpPr>
          <p:nvPr/>
        </p:nvGrpSpPr>
        <p:grpSpPr bwMode="auto">
          <a:xfrm>
            <a:off x="6688137" y="2351137"/>
            <a:ext cx="720725" cy="501650"/>
            <a:chOff x="3541" y="1317"/>
            <a:chExt cx="747" cy="546"/>
          </a:xfrm>
        </p:grpSpPr>
        <p:sp>
          <p:nvSpPr>
            <p:cNvPr id="17441" name="AutoShape 8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8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9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Freeform 9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Freeform 9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Freeform 9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Freeform 9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Freeform 9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Freeform 9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Freeform 9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Freeform 9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Freeform 9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Freeform 10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Freeform 10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Freeform 10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Freeform 10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Freeform 10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9" name="Text Box 105"/>
          <p:cNvSpPr txBox="1">
            <a:spLocks noChangeArrowheads="1"/>
          </p:cNvSpPr>
          <p:nvPr/>
        </p:nvSpPr>
        <p:spPr bwMode="auto">
          <a:xfrm>
            <a:off x="2943225" y="2060624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RTB</a:t>
            </a:r>
          </a:p>
        </p:txBody>
      </p:sp>
      <p:sp>
        <p:nvSpPr>
          <p:cNvPr id="17420" name="Text Box 107"/>
          <p:cNvSpPr txBox="1">
            <a:spLocks noChangeArrowheads="1"/>
          </p:cNvSpPr>
          <p:nvPr/>
        </p:nvSpPr>
        <p:spPr bwMode="auto">
          <a:xfrm>
            <a:off x="4816475" y="2060624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RTC</a:t>
            </a:r>
          </a:p>
        </p:txBody>
      </p:sp>
      <p:sp>
        <p:nvSpPr>
          <p:cNvPr id="17421" name="Text Box 108"/>
          <p:cNvSpPr txBox="1">
            <a:spLocks noChangeArrowheads="1"/>
          </p:cNvSpPr>
          <p:nvPr/>
        </p:nvSpPr>
        <p:spPr bwMode="auto">
          <a:xfrm>
            <a:off x="6472237" y="2060624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RTD</a:t>
            </a:r>
          </a:p>
        </p:txBody>
      </p:sp>
      <p:sp>
        <p:nvSpPr>
          <p:cNvPr id="17422" name="Text Box 109"/>
          <p:cNvSpPr txBox="1">
            <a:spLocks noChangeArrowheads="1"/>
          </p:cNvSpPr>
          <p:nvPr/>
        </p:nvSpPr>
        <p:spPr bwMode="auto">
          <a:xfrm>
            <a:off x="1000125" y="2060624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RTA</a:t>
            </a:r>
          </a:p>
        </p:txBody>
      </p:sp>
      <p:sp>
        <p:nvSpPr>
          <p:cNvPr id="17423" name="Text Box 110"/>
          <p:cNvSpPr txBox="1">
            <a:spLocks noChangeArrowheads="1"/>
          </p:cNvSpPr>
          <p:nvPr/>
        </p:nvSpPr>
        <p:spPr bwMode="auto">
          <a:xfrm>
            <a:off x="7262812" y="342746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Server</a:t>
            </a:r>
          </a:p>
        </p:txBody>
      </p:sp>
      <p:sp>
        <p:nvSpPr>
          <p:cNvPr id="17424" name="Text Box 120"/>
          <p:cNvSpPr txBox="1">
            <a:spLocks noChangeArrowheads="1"/>
          </p:cNvSpPr>
          <p:nvPr/>
        </p:nvSpPr>
        <p:spPr bwMode="auto">
          <a:xfrm>
            <a:off x="493712" y="342746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PC</a:t>
            </a:r>
          </a:p>
        </p:txBody>
      </p:sp>
      <p:sp>
        <p:nvSpPr>
          <p:cNvPr id="17425" name="Rectangle 122"/>
          <p:cNvSpPr>
            <a:spLocks noGrp="1" noChangeArrowheads="1"/>
          </p:cNvSpPr>
          <p:nvPr>
            <p:ph type="title" sz="quarter"/>
          </p:nvPr>
        </p:nvSpPr>
        <p:spPr>
          <a:xfrm>
            <a:off x="496343" y="1031747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静态路由配置示例</a:t>
            </a:r>
          </a:p>
        </p:txBody>
      </p:sp>
      <p:sp>
        <p:nvSpPr>
          <p:cNvPr id="17426" name="Rectangle 123"/>
          <p:cNvSpPr>
            <a:spLocks noChangeArrowheads="1"/>
          </p:cNvSpPr>
          <p:nvPr/>
        </p:nvSpPr>
        <p:spPr bwMode="auto">
          <a:xfrm>
            <a:off x="790575" y="5346700"/>
            <a:ext cx="77057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配置时须注意：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所有路由器上都必须配置到所有网段的路由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下一跳地址须为直连链路上可达的地址</a:t>
            </a:r>
          </a:p>
        </p:txBody>
      </p:sp>
      <p:sp>
        <p:nvSpPr>
          <p:cNvPr id="17427" name="Rectangle 124"/>
          <p:cNvSpPr>
            <a:spLocks noChangeArrowheads="1"/>
          </p:cNvSpPr>
          <p:nvPr/>
        </p:nvSpPr>
        <p:spPr bwMode="auto">
          <a:xfrm>
            <a:off x="5537200" y="2276524"/>
            <a:ext cx="1223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10.4.0.0/24</a:t>
            </a:r>
          </a:p>
        </p:txBody>
      </p:sp>
      <p:sp>
        <p:nvSpPr>
          <p:cNvPr id="17428" name="Rectangle 127"/>
          <p:cNvSpPr>
            <a:spLocks noChangeArrowheads="1"/>
          </p:cNvSpPr>
          <p:nvPr/>
        </p:nvSpPr>
        <p:spPr bwMode="auto">
          <a:xfrm>
            <a:off x="1792287" y="2278112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10.2.0.0/24</a:t>
            </a:r>
          </a:p>
        </p:txBody>
      </p:sp>
      <p:sp>
        <p:nvSpPr>
          <p:cNvPr id="17429" name="Rectangle 128"/>
          <p:cNvSpPr>
            <a:spLocks noChangeArrowheads="1"/>
          </p:cNvSpPr>
          <p:nvPr/>
        </p:nvSpPr>
        <p:spPr bwMode="auto">
          <a:xfrm>
            <a:off x="1360487" y="2997249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10.1.0.0/24</a:t>
            </a:r>
          </a:p>
        </p:txBody>
      </p:sp>
      <p:sp>
        <p:nvSpPr>
          <p:cNvPr id="17430" name="Rectangle 129"/>
          <p:cNvSpPr>
            <a:spLocks noChangeArrowheads="1"/>
          </p:cNvSpPr>
          <p:nvPr/>
        </p:nvSpPr>
        <p:spPr bwMode="auto">
          <a:xfrm>
            <a:off x="3663950" y="2278112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10.3.0.0/24</a:t>
            </a:r>
          </a:p>
        </p:txBody>
      </p:sp>
      <p:sp>
        <p:nvSpPr>
          <p:cNvPr id="17431" name="Rectangle 130"/>
          <p:cNvSpPr>
            <a:spLocks noChangeArrowheads="1"/>
          </p:cNvSpPr>
          <p:nvPr/>
        </p:nvSpPr>
        <p:spPr bwMode="auto">
          <a:xfrm>
            <a:off x="7048500" y="2925812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10.5.0.0/24</a:t>
            </a:r>
          </a:p>
        </p:txBody>
      </p:sp>
      <p:sp>
        <p:nvSpPr>
          <p:cNvPr id="17432" name="Rectangle 132"/>
          <p:cNvSpPr>
            <a:spLocks noChangeArrowheads="1"/>
          </p:cNvSpPr>
          <p:nvPr/>
        </p:nvSpPr>
        <p:spPr bwMode="auto">
          <a:xfrm>
            <a:off x="1395412" y="4441874"/>
            <a:ext cx="5221288" cy="6445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3" name="Text Box 133"/>
          <p:cNvSpPr txBox="1">
            <a:spLocks noChangeArrowheads="1"/>
          </p:cNvSpPr>
          <p:nvPr/>
        </p:nvSpPr>
        <p:spPr bwMode="auto">
          <a:xfrm>
            <a:off x="1431925" y="4437112"/>
            <a:ext cx="62642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10.1.0.0 255.255.255.0 10.2.0.1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10.4.0.0 255.255.255.0 10.3.0.2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10.5.0.0 255.255.255.0 10.3.0.2</a:t>
            </a:r>
          </a:p>
        </p:txBody>
      </p:sp>
      <p:sp>
        <p:nvSpPr>
          <p:cNvPr id="17434" name="Line 134"/>
          <p:cNvSpPr>
            <a:spLocks noChangeShapeType="1"/>
          </p:cNvSpPr>
          <p:nvPr/>
        </p:nvSpPr>
        <p:spPr bwMode="auto">
          <a:xfrm flipH="1" flipV="1">
            <a:off x="3303587" y="2852787"/>
            <a:ext cx="0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Text Box 135"/>
          <p:cNvSpPr txBox="1">
            <a:spLocks noChangeArrowheads="1"/>
          </p:cNvSpPr>
          <p:nvPr/>
        </p:nvSpPr>
        <p:spPr bwMode="auto">
          <a:xfrm>
            <a:off x="1719262" y="2565449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7436" name="Text Box 136"/>
          <p:cNvSpPr txBox="1">
            <a:spLocks noChangeArrowheads="1"/>
          </p:cNvSpPr>
          <p:nvPr/>
        </p:nvSpPr>
        <p:spPr bwMode="auto">
          <a:xfrm>
            <a:off x="3590925" y="2547987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7437" name="Text Box 137"/>
          <p:cNvSpPr txBox="1">
            <a:spLocks noChangeArrowheads="1"/>
          </p:cNvSpPr>
          <p:nvPr/>
        </p:nvSpPr>
        <p:spPr bwMode="auto">
          <a:xfrm>
            <a:off x="5464175" y="2547987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7438" name="Text Box 138"/>
          <p:cNvSpPr txBox="1">
            <a:spLocks noChangeArrowheads="1"/>
          </p:cNvSpPr>
          <p:nvPr/>
        </p:nvSpPr>
        <p:spPr bwMode="auto">
          <a:xfrm>
            <a:off x="2655887" y="2565449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7439" name="Text Box 140"/>
          <p:cNvSpPr txBox="1">
            <a:spLocks noChangeArrowheads="1"/>
          </p:cNvSpPr>
          <p:nvPr/>
        </p:nvSpPr>
        <p:spPr bwMode="auto">
          <a:xfrm>
            <a:off x="4527550" y="2547987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7440" name="Text Box 141"/>
          <p:cNvSpPr txBox="1">
            <a:spLocks noChangeArrowheads="1"/>
          </p:cNvSpPr>
          <p:nvPr/>
        </p:nvSpPr>
        <p:spPr bwMode="auto">
          <a:xfrm>
            <a:off x="6400800" y="2565449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 flipV="1">
            <a:off x="1871018" y="4359994"/>
            <a:ext cx="5041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5" name="Group 3"/>
          <p:cNvGrpSpPr>
            <a:grpSpLocks noChangeAspect="1"/>
          </p:cNvGrpSpPr>
          <p:nvPr/>
        </p:nvGrpSpPr>
        <p:grpSpPr bwMode="auto">
          <a:xfrm>
            <a:off x="3094981" y="4144094"/>
            <a:ext cx="720725" cy="501650"/>
            <a:chOff x="3541" y="1317"/>
            <a:chExt cx="747" cy="546"/>
          </a:xfrm>
        </p:grpSpPr>
        <p:sp>
          <p:nvSpPr>
            <p:cNvPr id="18522" name="AutoShape 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Freeform 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Freeform 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Freeform 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Freeform 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Freeform 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Freeform 1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Freeform 1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Freeform 1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Freeform 1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Freeform 1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Freeform 1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Freeform 1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Freeform 1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Freeform 1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Freeform 1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Freeform 2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6" name="Group 21"/>
          <p:cNvGrpSpPr>
            <a:grpSpLocks noChangeAspect="1"/>
          </p:cNvGrpSpPr>
          <p:nvPr/>
        </p:nvGrpSpPr>
        <p:grpSpPr bwMode="auto">
          <a:xfrm>
            <a:off x="4968231" y="4144094"/>
            <a:ext cx="720725" cy="501650"/>
            <a:chOff x="3541" y="1317"/>
            <a:chExt cx="747" cy="546"/>
          </a:xfrm>
        </p:grpSpPr>
        <p:sp>
          <p:nvSpPr>
            <p:cNvPr id="1850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Freeform 2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Freeform 2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Freeform 2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Freeform 2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Freeform 2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Freeform 2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Freeform 2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Freeform 3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Freeform 3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Freeform 3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Freeform 3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Freeform 3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Freeform 3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Freeform 3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Freeform 3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Freeform 3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7" name="Line 39"/>
          <p:cNvSpPr>
            <a:spLocks noChangeShapeType="1"/>
          </p:cNvSpPr>
          <p:nvPr/>
        </p:nvSpPr>
        <p:spPr bwMode="auto">
          <a:xfrm flipH="1">
            <a:off x="1583681" y="4528269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40"/>
          <p:cNvSpPr>
            <a:spLocks noChangeShapeType="1"/>
          </p:cNvSpPr>
          <p:nvPr/>
        </p:nvSpPr>
        <p:spPr bwMode="auto">
          <a:xfrm flipH="1">
            <a:off x="7198668" y="4528269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9" name="Group 41"/>
          <p:cNvGrpSpPr>
            <a:grpSpLocks noChangeAspect="1"/>
          </p:cNvGrpSpPr>
          <p:nvPr/>
        </p:nvGrpSpPr>
        <p:grpSpPr bwMode="auto">
          <a:xfrm>
            <a:off x="1224906" y="4144094"/>
            <a:ext cx="720725" cy="501650"/>
            <a:chOff x="3541" y="1317"/>
            <a:chExt cx="747" cy="546"/>
          </a:xfrm>
        </p:grpSpPr>
        <p:sp>
          <p:nvSpPr>
            <p:cNvPr id="18488" name="AutoShape 4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4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Freeform 4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Freeform 4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Freeform 4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4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Freeform 4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Freeform 4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Freeform 5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Freeform 5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Freeform 5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Freeform 5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Freeform 5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Freeform 5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Freeform 5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Freeform 5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Freeform 5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440" name="Picture 59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56" y="5175969"/>
            <a:ext cx="5032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0" descr="服务器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06" y="5104532"/>
            <a:ext cx="3508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2" name="Group 61"/>
          <p:cNvGrpSpPr>
            <a:grpSpLocks noChangeAspect="1"/>
          </p:cNvGrpSpPr>
          <p:nvPr/>
        </p:nvGrpSpPr>
        <p:grpSpPr bwMode="auto">
          <a:xfrm>
            <a:off x="6839893" y="4145682"/>
            <a:ext cx="720725" cy="501650"/>
            <a:chOff x="3541" y="1317"/>
            <a:chExt cx="747" cy="546"/>
          </a:xfrm>
        </p:grpSpPr>
        <p:sp>
          <p:nvSpPr>
            <p:cNvPr id="18471" name="AutoShape 6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Freeform 6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Freeform 6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Freeform 6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Freeform 6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6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Freeform 6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Freeform 6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Freeform 7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Freeform 7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Freeform 7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Freeform 7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7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Freeform 7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Freeform 7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Freeform 7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Freeform 7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3" name="Text Box 79"/>
          <p:cNvSpPr txBox="1">
            <a:spLocks noChangeArrowheads="1"/>
          </p:cNvSpPr>
          <p:nvPr/>
        </p:nvSpPr>
        <p:spPr bwMode="auto">
          <a:xfrm>
            <a:off x="3094981" y="385516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RTB</a:t>
            </a:r>
          </a:p>
        </p:txBody>
      </p:sp>
      <p:sp>
        <p:nvSpPr>
          <p:cNvPr id="18444" name="Text Box 80"/>
          <p:cNvSpPr txBox="1">
            <a:spLocks noChangeArrowheads="1"/>
          </p:cNvSpPr>
          <p:nvPr/>
        </p:nvSpPr>
        <p:spPr bwMode="auto">
          <a:xfrm>
            <a:off x="4968231" y="385516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RTC</a:t>
            </a:r>
          </a:p>
        </p:txBody>
      </p:sp>
      <p:sp>
        <p:nvSpPr>
          <p:cNvPr id="18445" name="Text Box 81"/>
          <p:cNvSpPr txBox="1">
            <a:spLocks noChangeArrowheads="1"/>
          </p:cNvSpPr>
          <p:nvPr/>
        </p:nvSpPr>
        <p:spPr bwMode="auto">
          <a:xfrm>
            <a:off x="6623993" y="385516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RTD</a:t>
            </a:r>
          </a:p>
        </p:txBody>
      </p:sp>
      <p:sp>
        <p:nvSpPr>
          <p:cNvPr id="18446" name="Text Box 82"/>
          <p:cNvSpPr txBox="1">
            <a:spLocks noChangeArrowheads="1"/>
          </p:cNvSpPr>
          <p:nvPr/>
        </p:nvSpPr>
        <p:spPr bwMode="auto">
          <a:xfrm>
            <a:off x="1151881" y="3855169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RTA</a:t>
            </a:r>
          </a:p>
        </p:txBody>
      </p:sp>
      <p:sp>
        <p:nvSpPr>
          <p:cNvPr id="18447" name="Text Box 83"/>
          <p:cNvSpPr txBox="1">
            <a:spLocks noChangeArrowheads="1"/>
          </p:cNvSpPr>
          <p:nvPr/>
        </p:nvSpPr>
        <p:spPr bwMode="auto">
          <a:xfrm>
            <a:off x="7414568" y="5222007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Server</a:t>
            </a:r>
          </a:p>
        </p:txBody>
      </p:sp>
      <p:sp>
        <p:nvSpPr>
          <p:cNvPr id="18448" name="Text Box 84"/>
          <p:cNvSpPr txBox="1">
            <a:spLocks noChangeArrowheads="1"/>
          </p:cNvSpPr>
          <p:nvPr/>
        </p:nvSpPr>
        <p:spPr bwMode="auto">
          <a:xfrm>
            <a:off x="645468" y="5222007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PC</a:t>
            </a:r>
          </a:p>
        </p:txBody>
      </p:sp>
      <p:sp>
        <p:nvSpPr>
          <p:cNvPr id="18449" name="Rectangle 85"/>
          <p:cNvSpPr>
            <a:spLocks noGrp="1" noChangeArrowheads="1"/>
          </p:cNvSpPr>
          <p:nvPr>
            <p:ph type="title" sz="quarter"/>
          </p:nvPr>
        </p:nvSpPr>
        <p:spPr>
          <a:xfrm>
            <a:off x="483543" y="1009453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静态默认路由配置</a:t>
            </a:r>
          </a:p>
        </p:txBody>
      </p:sp>
      <p:sp>
        <p:nvSpPr>
          <p:cNvPr id="18450" name="Rectangle 87"/>
          <p:cNvSpPr>
            <a:spLocks noChangeArrowheads="1"/>
          </p:cNvSpPr>
          <p:nvPr/>
        </p:nvSpPr>
        <p:spPr bwMode="auto">
          <a:xfrm>
            <a:off x="5688956" y="4071069"/>
            <a:ext cx="1223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10.4.0.0/24</a:t>
            </a:r>
          </a:p>
        </p:txBody>
      </p:sp>
      <p:sp>
        <p:nvSpPr>
          <p:cNvPr id="18451" name="Rectangle 88"/>
          <p:cNvSpPr>
            <a:spLocks noChangeArrowheads="1"/>
          </p:cNvSpPr>
          <p:nvPr/>
        </p:nvSpPr>
        <p:spPr bwMode="auto">
          <a:xfrm>
            <a:off x="1944043" y="4072657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10.2.0.0/24</a:t>
            </a:r>
          </a:p>
        </p:txBody>
      </p:sp>
      <p:sp>
        <p:nvSpPr>
          <p:cNvPr id="18452" name="Rectangle 89"/>
          <p:cNvSpPr>
            <a:spLocks noChangeArrowheads="1"/>
          </p:cNvSpPr>
          <p:nvPr/>
        </p:nvSpPr>
        <p:spPr bwMode="auto">
          <a:xfrm>
            <a:off x="1512243" y="4791794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10.1.0.0/24</a:t>
            </a:r>
          </a:p>
        </p:txBody>
      </p:sp>
      <p:sp>
        <p:nvSpPr>
          <p:cNvPr id="18453" name="Rectangle 90"/>
          <p:cNvSpPr>
            <a:spLocks noChangeArrowheads="1"/>
          </p:cNvSpPr>
          <p:nvPr/>
        </p:nvSpPr>
        <p:spPr bwMode="auto">
          <a:xfrm>
            <a:off x="3815706" y="4072657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10.3.0.0/24</a:t>
            </a:r>
          </a:p>
        </p:txBody>
      </p:sp>
      <p:sp>
        <p:nvSpPr>
          <p:cNvPr id="18454" name="Rectangle 91"/>
          <p:cNvSpPr>
            <a:spLocks noChangeArrowheads="1"/>
          </p:cNvSpPr>
          <p:nvPr/>
        </p:nvSpPr>
        <p:spPr bwMode="auto">
          <a:xfrm>
            <a:off x="7200256" y="4758457"/>
            <a:ext cx="1368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 b="1">
                <a:ea typeface="华文细黑" pitchFamily="2" charset="-122"/>
              </a:rPr>
              <a:t>10.5.0.0/24</a:t>
            </a:r>
          </a:p>
        </p:txBody>
      </p:sp>
      <p:sp>
        <p:nvSpPr>
          <p:cNvPr id="18455" name="Rectangle 92"/>
          <p:cNvSpPr>
            <a:spLocks noChangeArrowheads="1"/>
          </p:cNvSpPr>
          <p:nvPr/>
        </p:nvSpPr>
        <p:spPr bwMode="auto">
          <a:xfrm>
            <a:off x="1547168" y="6236419"/>
            <a:ext cx="5148263" cy="431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6" name="Text Box 93"/>
          <p:cNvSpPr txBox="1">
            <a:spLocks noChangeArrowheads="1"/>
          </p:cNvSpPr>
          <p:nvPr/>
        </p:nvSpPr>
        <p:spPr bwMode="auto">
          <a:xfrm>
            <a:off x="1583681" y="6231657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10.1.0.0 255.255.255.0 10.2.0.1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[RTB]ip route-static 0.0.0.0 0.0.0.0 10.3.0.2</a:t>
            </a:r>
          </a:p>
        </p:txBody>
      </p:sp>
      <p:sp>
        <p:nvSpPr>
          <p:cNvPr id="18457" name="Line 94"/>
          <p:cNvSpPr>
            <a:spLocks noChangeShapeType="1"/>
          </p:cNvSpPr>
          <p:nvPr/>
        </p:nvSpPr>
        <p:spPr bwMode="auto">
          <a:xfrm flipH="1" flipV="1">
            <a:off x="3455343" y="4647332"/>
            <a:ext cx="0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Text Box 95"/>
          <p:cNvSpPr txBox="1">
            <a:spLocks noChangeArrowheads="1"/>
          </p:cNvSpPr>
          <p:nvPr/>
        </p:nvSpPr>
        <p:spPr bwMode="auto">
          <a:xfrm>
            <a:off x="1871018" y="4359994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8459" name="Text Box 96"/>
          <p:cNvSpPr txBox="1">
            <a:spLocks noChangeArrowheads="1"/>
          </p:cNvSpPr>
          <p:nvPr/>
        </p:nvSpPr>
        <p:spPr bwMode="auto">
          <a:xfrm>
            <a:off x="3742681" y="4342532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8460" name="Text Box 97"/>
          <p:cNvSpPr txBox="1">
            <a:spLocks noChangeArrowheads="1"/>
          </p:cNvSpPr>
          <p:nvPr/>
        </p:nvSpPr>
        <p:spPr bwMode="auto">
          <a:xfrm>
            <a:off x="5615931" y="4342532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.1</a:t>
            </a:r>
          </a:p>
        </p:txBody>
      </p:sp>
      <p:sp>
        <p:nvSpPr>
          <p:cNvPr id="18461" name="Text Box 98"/>
          <p:cNvSpPr txBox="1">
            <a:spLocks noChangeArrowheads="1"/>
          </p:cNvSpPr>
          <p:nvPr/>
        </p:nvSpPr>
        <p:spPr bwMode="auto">
          <a:xfrm>
            <a:off x="2807643" y="4359994"/>
            <a:ext cx="360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8462" name="Text Box 99"/>
          <p:cNvSpPr txBox="1">
            <a:spLocks noChangeArrowheads="1"/>
          </p:cNvSpPr>
          <p:nvPr/>
        </p:nvSpPr>
        <p:spPr bwMode="auto">
          <a:xfrm>
            <a:off x="4679306" y="4342532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8463" name="Text Box 100"/>
          <p:cNvSpPr txBox="1">
            <a:spLocks noChangeArrowheads="1"/>
          </p:cNvSpPr>
          <p:nvPr/>
        </p:nvSpPr>
        <p:spPr bwMode="auto">
          <a:xfrm>
            <a:off x="6552556" y="4359994"/>
            <a:ext cx="360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>
                <a:ea typeface="黑体" pitchFamily="2" charset="-122"/>
              </a:rPr>
              <a:t>.2</a:t>
            </a:r>
          </a:p>
        </p:txBody>
      </p:sp>
      <p:sp>
        <p:nvSpPr>
          <p:cNvPr id="18464" name="Rectangle 102"/>
          <p:cNvSpPr>
            <a:spLocks noChangeArrowheads="1"/>
          </p:cNvSpPr>
          <p:nvPr/>
        </p:nvSpPr>
        <p:spPr bwMode="auto">
          <a:xfrm>
            <a:off x="647056" y="1916832"/>
            <a:ext cx="5113337" cy="2825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5" name="Text Box 103"/>
          <p:cNvSpPr txBox="1">
            <a:spLocks noChangeArrowheads="1"/>
          </p:cNvSpPr>
          <p:nvPr/>
        </p:nvSpPr>
        <p:spPr bwMode="auto">
          <a:xfrm>
            <a:off x="683568" y="1916832"/>
            <a:ext cx="6264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[RTA]ip route-static 0.0.0.0 0.0.0.0 10.2.0.2</a:t>
            </a:r>
          </a:p>
        </p:txBody>
      </p:sp>
      <p:sp>
        <p:nvSpPr>
          <p:cNvPr id="18466" name="Line 104"/>
          <p:cNvSpPr>
            <a:spLocks noChangeShapeType="1"/>
          </p:cNvSpPr>
          <p:nvPr/>
        </p:nvSpPr>
        <p:spPr bwMode="auto">
          <a:xfrm flipH="1">
            <a:off x="1799581" y="2924894"/>
            <a:ext cx="792162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105"/>
          <p:cNvSpPr>
            <a:spLocks noChangeShapeType="1"/>
          </p:cNvSpPr>
          <p:nvPr/>
        </p:nvSpPr>
        <p:spPr bwMode="auto">
          <a:xfrm flipH="1">
            <a:off x="2591743" y="2204169"/>
            <a:ext cx="0" cy="719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8" name="Rectangle 106"/>
          <p:cNvSpPr>
            <a:spLocks noChangeArrowheads="1"/>
          </p:cNvSpPr>
          <p:nvPr/>
        </p:nvSpPr>
        <p:spPr bwMode="auto">
          <a:xfrm>
            <a:off x="4391968" y="2780432"/>
            <a:ext cx="4392613" cy="2825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9" name="Text Box 107"/>
          <p:cNvSpPr txBox="1">
            <a:spLocks noChangeArrowheads="1"/>
          </p:cNvSpPr>
          <p:nvPr/>
        </p:nvSpPr>
        <p:spPr bwMode="auto">
          <a:xfrm>
            <a:off x="4357043" y="2793132"/>
            <a:ext cx="435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[RTD]ip route-static 0.0.0.0 0.0.0.0 10.4.0.1</a:t>
            </a:r>
          </a:p>
        </p:txBody>
      </p:sp>
      <p:sp>
        <p:nvSpPr>
          <p:cNvPr id="18470" name="Line 108"/>
          <p:cNvSpPr>
            <a:spLocks noChangeShapeType="1"/>
          </p:cNvSpPr>
          <p:nvPr/>
        </p:nvSpPr>
        <p:spPr bwMode="auto">
          <a:xfrm>
            <a:off x="7271693" y="3067769"/>
            <a:ext cx="0" cy="1081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76089" y="859650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静态路由实现路由备份和负载分担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40052" y="4153372"/>
            <a:ext cx="7921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100">
                <a:ea typeface="华文细黑" pitchFamily="2" charset="-122"/>
              </a:rPr>
              <a:t>RTA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19327" y="3505672"/>
            <a:ext cx="936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100">
                <a:ea typeface="华文细黑" pitchFamily="2" charset="-122"/>
              </a:rPr>
              <a:t>S0/0</a:t>
            </a:r>
          </a:p>
        </p:txBody>
      </p:sp>
      <p:pic>
        <p:nvPicPr>
          <p:cNvPr id="19461" name="Picture 5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652" y="1507009"/>
            <a:ext cx="237648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579914" y="1932459"/>
            <a:ext cx="12239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600">
                <a:ea typeface="华文细黑" pitchFamily="2" charset="-122"/>
              </a:rPr>
              <a:t>ISP</a:t>
            </a:r>
            <a:r>
              <a:rPr lang="zh-CN" altLang="en-US" sz="2600">
                <a:ea typeface="华文细黑" pitchFamily="2" charset="-122"/>
              </a:rPr>
              <a:t>乙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88150" y="4116146"/>
            <a:ext cx="77057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路由备份：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到相同目的地址的下一跳和优先级都不同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优先级高的为主，低的为备</a:t>
            </a:r>
          </a:p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600" b="1" dirty="0">
                <a:solidFill>
                  <a:srgbClr val="000000"/>
                </a:solidFill>
                <a:ea typeface="华文细黑" pitchFamily="2" charset="-122"/>
              </a:rPr>
              <a:t>负载分担：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到相同目的地址的下一跳不同，但优先级相同</a:t>
            </a:r>
          </a:p>
          <a:p>
            <a:pPr lvl="1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à"/>
            </a:pPr>
            <a:r>
              <a:rPr lang="zh-CN" altLang="en-US" sz="2000" b="1" dirty="0">
                <a:solidFill>
                  <a:srgbClr val="000000"/>
                </a:solidFill>
                <a:ea typeface="华文细黑" pitchFamily="2" charset="-122"/>
              </a:rPr>
              <a:t>到目的地的流量将均匀分布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4787752" y="2784947"/>
            <a:ext cx="86360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65" name="Picture 9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23764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123927" y="1910234"/>
            <a:ext cx="12239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600">
                <a:ea typeface="华文细黑" pitchFamily="2" charset="-122"/>
              </a:rPr>
              <a:t>ISP</a:t>
            </a:r>
            <a:r>
              <a:rPr lang="zh-CN" altLang="en-US" sz="2600">
                <a:ea typeface="华文细黑" pitchFamily="2" charset="-122"/>
              </a:rPr>
              <a:t>甲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 flipV="1">
            <a:off x="3274864" y="2784947"/>
            <a:ext cx="936625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859189" y="3505672"/>
            <a:ext cx="936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2100">
                <a:ea typeface="华文细黑" pitchFamily="2" charset="-122"/>
              </a:rPr>
              <a:t>S0/1</a:t>
            </a:r>
          </a:p>
        </p:txBody>
      </p:sp>
      <p:grpSp>
        <p:nvGrpSpPr>
          <p:cNvPr id="19469" name="Group 13"/>
          <p:cNvGrpSpPr>
            <a:grpSpLocks noChangeAspect="1"/>
          </p:cNvGrpSpPr>
          <p:nvPr/>
        </p:nvGrpSpPr>
        <p:grpSpPr bwMode="auto">
          <a:xfrm>
            <a:off x="3995589" y="3577109"/>
            <a:ext cx="936625" cy="652463"/>
            <a:chOff x="3541" y="1317"/>
            <a:chExt cx="747" cy="546"/>
          </a:xfrm>
        </p:grpSpPr>
        <p:sp>
          <p:nvSpPr>
            <p:cNvPr id="1947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1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1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1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1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1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2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2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2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2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2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2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2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2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3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简介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064896" cy="431958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DHCP 是 Dynamic Host Configuration Protocol （</a:t>
            </a:r>
            <a:r>
              <a:rPr lang="en-US" altLang="en-US" sz="2400" dirty="0" err="1"/>
              <a:t>动态主机配置协议）的缩写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DHCP</a:t>
            </a:r>
            <a:r>
              <a:rPr lang="zh-CN" altLang="en-US" sz="2400" dirty="0"/>
              <a:t>是从</a:t>
            </a:r>
            <a:r>
              <a:rPr lang="en-US" altLang="zh-CN" sz="2400" dirty="0"/>
              <a:t>BOOTP</a:t>
            </a:r>
            <a:r>
              <a:rPr lang="zh-CN" altLang="en-US" sz="2400" dirty="0"/>
              <a:t>（</a:t>
            </a:r>
            <a:r>
              <a:rPr lang="en-US" altLang="zh-CN" sz="2400" dirty="0"/>
              <a:t>Bootstrap Protocol</a:t>
            </a:r>
            <a:r>
              <a:rPr lang="zh-CN" altLang="en-US" sz="2400" dirty="0"/>
              <a:t>）协议发展而来，其作用向主机动态分配</a:t>
            </a:r>
            <a:r>
              <a:rPr lang="en-US" altLang="zh-CN" sz="2400" dirty="0"/>
              <a:t>IP</a:t>
            </a:r>
            <a:r>
              <a:rPr lang="zh-CN" altLang="en-US" sz="2400" dirty="0"/>
              <a:t>地址及其他相关信息</a:t>
            </a:r>
          </a:p>
          <a:p>
            <a:pPr eaLnBrk="1" hangingPunct="1"/>
            <a:r>
              <a:rPr lang="en-US" altLang="zh-CN" sz="2400" dirty="0"/>
              <a:t>DHCP</a:t>
            </a:r>
            <a:r>
              <a:rPr lang="zh-CN" altLang="en-US" sz="2400" dirty="0"/>
              <a:t>采用客户端</a:t>
            </a:r>
            <a:r>
              <a:rPr lang="en-US" altLang="zh-CN" sz="2400" dirty="0"/>
              <a:t>/</a:t>
            </a:r>
            <a:r>
              <a:rPr lang="zh-CN" altLang="en-US" sz="2400" dirty="0"/>
              <a:t>服务器模式，服务器负责集中管理，客户端向服务器提出配置申请，服务器根据策略返回相应配置信息</a:t>
            </a:r>
          </a:p>
          <a:p>
            <a:pPr eaLnBrk="1" hangingPunct="1"/>
            <a:r>
              <a:rPr lang="en-US" altLang="zh-CN" sz="2400" dirty="0"/>
              <a:t>DHCP</a:t>
            </a:r>
            <a:r>
              <a:rPr lang="zh-CN" altLang="en-US" sz="2400" dirty="0"/>
              <a:t>报文采用</a:t>
            </a:r>
            <a:r>
              <a:rPr lang="en-US" altLang="zh-CN" sz="2400" dirty="0"/>
              <a:t>UDP</a:t>
            </a:r>
            <a:r>
              <a:rPr lang="zh-CN" altLang="en-US" sz="2400" dirty="0"/>
              <a:t>封装。服务器所侦听的端口号是</a:t>
            </a:r>
            <a:r>
              <a:rPr lang="en-US" altLang="zh-CN" sz="2400" dirty="0"/>
              <a:t>67</a:t>
            </a:r>
            <a:r>
              <a:rPr lang="zh-CN" altLang="en-US" sz="2400" dirty="0"/>
              <a:t>，客户端的端口号是</a:t>
            </a:r>
            <a:r>
              <a:rPr lang="en-US" altLang="zh-CN" sz="2400" dirty="0"/>
              <a:t>68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98"/>
          <p:cNvSpPr>
            <a:spLocks noChangeArrowheads="1"/>
          </p:cNvSpPr>
          <p:nvPr/>
        </p:nvSpPr>
        <p:spPr bwMode="auto">
          <a:xfrm>
            <a:off x="4605623" y="3286125"/>
            <a:ext cx="4319587" cy="2825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80504" y="1095052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静态黑洞路由应用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2445035" y="3103563"/>
            <a:ext cx="6492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RTA</a:t>
            </a:r>
          </a:p>
        </p:txBody>
      </p:sp>
      <p:sp>
        <p:nvSpPr>
          <p:cNvPr id="20485" name="Rectangle 71"/>
          <p:cNvSpPr>
            <a:spLocks noChangeArrowheads="1"/>
          </p:cNvSpPr>
          <p:nvPr/>
        </p:nvSpPr>
        <p:spPr bwMode="auto">
          <a:xfrm>
            <a:off x="679735" y="1931987"/>
            <a:ext cx="77057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zh-CN" altLang="en-US" sz="2600" b="1">
                <a:solidFill>
                  <a:srgbClr val="000000"/>
                </a:solidFill>
                <a:ea typeface="华文细黑" pitchFamily="2" charset="-122"/>
              </a:rPr>
              <a:t>正确应用黑洞路由可以消除环路</a:t>
            </a:r>
          </a:p>
        </p:txBody>
      </p:sp>
      <p:sp>
        <p:nvSpPr>
          <p:cNvPr id="20486" name="Line 72"/>
          <p:cNvSpPr>
            <a:spLocks noChangeShapeType="1"/>
          </p:cNvSpPr>
          <p:nvPr/>
        </p:nvSpPr>
        <p:spPr bwMode="auto">
          <a:xfrm>
            <a:off x="3019710" y="4365625"/>
            <a:ext cx="2087563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5"/>
          <p:cNvSpPr>
            <a:spLocks noChangeShapeType="1"/>
          </p:cNvSpPr>
          <p:nvPr/>
        </p:nvSpPr>
        <p:spPr bwMode="auto">
          <a:xfrm flipH="1" flipV="1">
            <a:off x="3019710" y="3646488"/>
            <a:ext cx="2160588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88" name="Group 77"/>
          <p:cNvGrpSpPr>
            <a:grpSpLocks noChangeAspect="1"/>
          </p:cNvGrpSpPr>
          <p:nvPr/>
        </p:nvGrpSpPr>
        <p:grpSpPr bwMode="auto">
          <a:xfrm>
            <a:off x="2370423" y="3359150"/>
            <a:ext cx="720725" cy="501650"/>
            <a:chOff x="3541" y="1317"/>
            <a:chExt cx="747" cy="546"/>
          </a:xfrm>
        </p:grpSpPr>
        <p:sp>
          <p:nvSpPr>
            <p:cNvPr id="20598" name="AutoShape 7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9" name="Freeform 7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Freeform 8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Freeform 8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2" name="Freeform 8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3" name="Freeform 8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4" name="Freeform 8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5" name="Freeform 8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6" name="Freeform 8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7" name="Freeform 8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8" name="Freeform 8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9" name="Freeform 8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0" name="Freeform 9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1" name="Freeform 9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2" name="Freeform 9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3" name="Freeform 9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4" name="Freeform 9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9" name="Group 95"/>
          <p:cNvGrpSpPr>
            <a:grpSpLocks noChangeAspect="1"/>
          </p:cNvGrpSpPr>
          <p:nvPr/>
        </p:nvGrpSpPr>
        <p:grpSpPr bwMode="auto">
          <a:xfrm>
            <a:off x="2370423" y="4081463"/>
            <a:ext cx="720725" cy="501650"/>
            <a:chOff x="3541" y="1317"/>
            <a:chExt cx="747" cy="546"/>
          </a:xfrm>
        </p:grpSpPr>
        <p:sp>
          <p:nvSpPr>
            <p:cNvPr id="20581" name="AutoShape 9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2" name="Freeform 9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" name="Freeform 9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" name="Freeform 9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" name="Freeform 10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" name="Freeform 10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" name="Freeform 10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Freeform 10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Freeform 10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Freeform 10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Freeform 10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Freeform 10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Freeform 10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Freeform 10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Freeform 11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Freeform 11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Freeform 11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0" name="Group 113"/>
          <p:cNvGrpSpPr>
            <a:grpSpLocks noChangeAspect="1"/>
          </p:cNvGrpSpPr>
          <p:nvPr/>
        </p:nvGrpSpPr>
        <p:grpSpPr bwMode="auto">
          <a:xfrm>
            <a:off x="2370423" y="4800600"/>
            <a:ext cx="720725" cy="501650"/>
            <a:chOff x="3541" y="1317"/>
            <a:chExt cx="747" cy="546"/>
          </a:xfrm>
        </p:grpSpPr>
        <p:sp>
          <p:nvSpPr>
            <p:cNvPr id="20564" name="AutoShape 114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5" name="Freeform 115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Freeform 116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Freeform 117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8" name="Freeform 118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119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120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Freeform 121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2" name="Freeform 122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123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4" name="Freeform 124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125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126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127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8" name="Freeform 128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9" name="Freeform 129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0" name="Freeform 130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1" name="Group 131"/>
          <p:cNvGrpSpPr>
            <a:grpSpLocks noChangeAspect="1"/>
          </p:cNvGrpSpPr>
          <p:nvPr/>
        </p:nvGrpSpPr>
        <p:grpSpPr bwMode="auto">
          <a:xfrm>
            <a:off x="2370423" y="5519738"/>
            <a:ext cx="720725" cy="501650"/>
            <a:chOff x="3541" y="1317"/>
            <a:chExt cx="747" cy="546"/>
          </a:xfrm>
        </p:grpSpPr>
        <p:sp>
          <p:nvSpPr>
            <p:cNvPr id="20547" name="AutoShape 132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Freeform 133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Freeform 134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Freeform 135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Freeform 136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Freeform 137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Freeform 138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4" name="Freeform 139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Freeform 140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6" name="Freeform 141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7" name="Freeform 142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143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144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145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Freeform 146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Freeform 147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Freeform 148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2" name="Text Box 149"/>
          <p:cNvSpPr txBox="1">
            <a:spLocks noChangeArrowheads="1"/>
          </p:cNvSpPr>
          <p:nvPr/>
        </p:nvSpPr>
        <p:spPr bwMode="auto">
          <a:xfrm>
            <a:off x="2298985" y="38449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RTB</a:t>
            </a:r>
          </a:p>
        </p:txBody>
      </p:sp>
      <p:sp>
        <p:nvSpPr>
          <p:cNvPr id="20493" name="Text Box 150"/>
          <p:cNvSpPr txBox="1">
            <a:spLocks noChangeArrowheads="1"/>
          </p:cNvSpPr>
          <p:nvPr/>
        </p:nvSpPr>
        <p:spPr bwMode="auto">
          <a:xfrm>
            <a:off x="2298985" y="4564063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RTC</a:t>
            </a:r>
          </a:p>
        </p:txBody>
      </p:sp>
      <p:sp>
        <p:nvSpPr>
          <p:cNvPr id="20494" name="Text Box 151"/>
          <p:cNvSpPr txBox="1">
            <a:spLocks noChangeArrowheads="1"/>
          </p:cNvSpPr>
          <p:nvPr/>
        </p:nvSpPr>
        <p:spPr bwMode="auto">
          <a:xfrm>
            <a:off x="2298985" y="528478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黑体" pitchFamily="2" charset="-122"/>
              </a:rPr>
              <a:t>……</a:t>
            </a:r>
          </a:p>
        </p:txBody>
      </p:sp>
      <p:grpSp>
        <p:nvGrpSpPr>
          <p:cNvPr id="20495" name="Group 170"/>
          <p:cNvGrpSpPr>
            <a:grpSpLocks noChangeAspect="1"/>
          </p:cNvGrpSpPr>
          <p:nvPr/>
        </p:nvGrpSpPr>
        <p:grpSpPr bwMode="auto">
          <a:xfrm>
            <a:off x="6836060" y="4437063"/>
            <a:ext cx="720725" cy="501650"/>
            <a:chOff x="3541" y="1317"/>
            <a:chExt cx="747" cy="546"/>
          </a:xfrm>
        </p:grpSpPr>
        <p:sp>
          <p:nvSpPr>
            <p:cNvPr id="20530" name="AutoShape 171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Freeform 172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173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174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Freeform 175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Freeform 176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Freeform 177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178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Freeform 179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Freeform 180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Freeform 181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Freeform 182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Freeform 183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Freeform 184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Freeform 185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Freeform 186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Freeform 187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6" name="Line 188"/>
          <p:cNvSpPr>
            <a:spLocks noChangeShapeType="1"/>
          </p:cNvSpPr>
          <p:nvPr/>
        </p:nvSpPr>
        <p:spPr bwMode="auto">
          <a:xfrm flipH="1">
            <a:off x="3019710" y="4725988"/>
            <a:ext cx="2087563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89"/>
          <p:cNvSpPr>
            <a:spLocks noChangeShapeType="1"/>
          </p:cNvSpPr>
          <p:nvPr/>
        </p:nvSpPr>
        <p:spPr bwMode="auto">
          <a:xfrm flipH="1">
            <a:off x="3019710" y="4797425"/>
            <a:ext cx="2160588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98" name="Group 152"/>
          <p:cNvGrpSpPr>
            <a:grpSpLocks noChangeAspect="1"/>
          </p:cNvGrpSpPr>
          <p:nvPr/>
        </p:nvGrpSpPr>
        <p:grpSpPr bwMode="auto">
          <a:xfrm>
            <a:off x="5035835" y="4437063"/>
            <a:ext cx="720725" cy="501650"/>
            <a:chOff x="3541" y="1317"/>
            <a:chExt cx="747" cy="546"/>
          </a:xfrm>
        </p:grpSpPr>
        <p:sp>
          <p:nvSpPr>
            <p:cNvPr id="20513" name="AutoShape 153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154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2525 w 416"/>
                <a:gd name="T1" fmla="*/ 598 h 207"/>
                <a:gd name="T2" fmla="*/ 439 w 416"/>
                <a:gd name="T3" fmla="*/ 598 h 207"/>
                <a:gd name="T4" fmla="*/ 8 w 416"/>
                <a:gd name="T5" fmla="*/ 8 h 207"/>
                <a:gd name="T6" fmla="*/ 0 w 416"/>
                <a:gd name="T7" fmla="*/ 8 h 207"/>
                <a:gd name="T8" fmla="*/ 0 w 416"/>
                <a:gd name="T9" fmla="*/ 570 h 207"/>
                <a:gd name="T10" fmla="*/ 8 w 416"/>
                <a:gd name="T11" fmla="*/ 570 h 207"/>
                <a:gd name="T12" fmla="*/ 439 w 416"/>
                <a:gd name="T13" fmla="*/ 1136 h 207"/>
                <a:gd name="T14" fmla="*/ 2525 w 416"/>
                <a:gd name="T15" fmla="*/ 1136 h 207"/>
                <a:gd name="T16" fmla="*/ 2951 w 416"/>
                <a:gd name="T17" fmla="*/ 570 h 207"/>
                <a:gd name="T18" fmla="*/ 2951 w 416"/>
                <a:gd name="T19" fmla="*/ 570 h 207"/>
                <a:gd name="T20" fmla="*/ 2951 w 416"/>
                <a:gd name="T21" fmla="*/ 0 h 207"/>
                <a:gd name="T22" fmla="*/ 2525 w 416"/>
                <a:gd name="T23" fmla="*/ 59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Freeform 155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2677 w 457"/>
                <a:gd name="T1" fmla="*/ 337 h 264"/>
                <a:gd name="T2" fmla="*/ 2686 w 457"/>
                <a:gd name="T3" fmla="*/ 1556 h 264"/>
                <a:gd name="T4" fmla="*/ 585 w 457"/>
                <a:gd name="T5" fmla="*/ 1556 h 264"/>
                <a:gd name="T6" fmla="*/ 577 w 457"/>
                <a:gd name="T7" fmla="*/ 337 h 264"/>
                <a:gd name="T8" fmla="*/ 2677 w 457"/>
                <a:gd name="T9" fmla="*/ 33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Freeform 156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47 w 24"/>
                <a:gd name="T1" fmla="*/ 34 h 33"/>
                <a:gd name="T2" fmla="*/ 47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98 w 24"/>
                <a:gd name="T9" fmla="*/ 67 h 33"/>
                <a:gd name="T10" fmla="*/ 68 w 24"/>
                <a:gd name="T11" fmla="*/ 34 h 33"/>
                <a:gd name="T12" fmla="*/ 47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32 w 24"/>
                <a:gd name="T21" fmla="*/ 13 h 33"/>
                <a:gd name="T22" fmla="*/ 156 w 24"/>
                <a:gd name="T23" fmla="*/ 55 h 33"/>
                <a:gd name="T24" fmla="*/ 102 w 24"/>
                <a:gd name="T25" fmla="*/ 111 h 33"/>
                <a:gd name="T26" fmla="*/ 102 w 24"/>
                <a:gd name="T27" fmla="*/ 111 h 33"/>
                <a:gd name="T28" fmla="*/ 132 w 24"/>
                <a:gd name="T29" fmla="*/ 128 h 33"/>
                <a:gd name="T30" fmla="*/ 143 w 24"/>
                <a:gd name="T31" fmla="*/ 145 h 33"/>
                <a:gd name="T32" fmla="*/ 166 w 24"/>
                <a:gd name="T33" fmla="*/ 220 h 33"/>
                <a:gd name="T34" fmla="*/ 102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47 w 24"/>
                <a:gd name="T41" fmla="*/ 132 h 33"/>
                <a:gd name="T42" fmla="*/ 47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Freeform 157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55 w 29"/>
                <a:gd name="T1" fmla="*/ 122 h 35"/>
                <a:gd name="T2" fmla="*/ 97 w 29"/>
                <a:gd name="T3" fmla="*/ 204 h 35"/>
                <a:gd name="T4" fmla="*/ 136 w 29"/>
                <a:gd name="T5" fmla="*/ 122 h 35"/>
                <a:gd name="T6" fmla="*/ 97 w 29"/>
                <a:gd name="T7" fmla="*/ 42 h 35"/>
                <a:gd name="T8" fmla="*/ 55 w 29"/>
                <a:gd name="T9" fmla="*/ 122 h 35"/>
                <a:gd name="T10" fmla="*/ 0 w 29"/>
                <a:gd name="T11" fmla="*/ 122 h 35"/>
                <a:gd name="T12" fmla="*/ 21 w 29"/>
                <a:gd name="T13" fmla="*/ 34 h 35"/>
                <a:gd name="T14" fmla="*/ 97 w 29"/>
                <a:gd name="T15" fmla="*/ 0 h 35"/>
                <a:gd name="T16" fmla="*/ 173 w 29"/>
                <a:gd name="T17" fmla="*/ 34 h 35"/>
                <a:gd name="T18" fmla="*/ 199 w 29"/>
                <a:gd name="T19" fmla="*/ 122 h 35"/>
                <a:gd name="T20" fmla="*/ 173 w 29"/>
                <a:gd name="T21" fmla="*/ 212 h 35"/>
                <a:gd name="T22" fmla="*/ 97 w 29"/>
                <a:gd name="T23" fmla="*/ 246 h 35"/>
                <a:gd name="T24" fmla="*/ 21 w 29"/>
                <a:gd name="T25" fmla="*/ 204 h 35"/>
                <a:gd name="T26" fmla="*/ 0 w 29"/>
                <a:gd name="T27" fmla="*/ 122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Freeform 158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144 h 34"/>
                <a:gd name="T2" fmla="*/ 0 w 24"/>
                <a:gd name="T3" fmla="*/ 0 h 34"/>
                <a:gd name="T4" fmla="*/ 47 w 24"/>
                <a:gd name="T5" fmla="*/ 0 h 34"/>
                <a:gd name="T6" fmla="*/ 47 w 24"/>
                <a:gd name="T7" fmla="*/ 152 h 34"/>
                <a:gd name="T8" fmla="*/ 88 w 24"/>
                <a:gd name="T9" fmla="*/ 191 h 34"/>
                <a:gd name="T10" fmla="*/ 111 w 24"/>
                <a:gd name="T11" fmla="*/ 152 h 34"/>
                <a:gd name="T12" fmla="*/ 111 w 24"/>
                <a:gd name="T13" fmla="*/ 0 h 34"/>
                <a:gd name="T14" fmla="*/ 166 w 24"/>
                <a:gd name="T15" fmla="*/ 0 h 34"/>
                <a:gd name="T16" fmla="*/ 166 w 24"/>
                <a:gd name="T17" fmla="*/ 144 h 34"/>
                <a:gd name="T18" fmla="*/ 145 w 24"/>
                <a:gd name="T19" fmla="*/ 207 h 34"/>
                <a:gd name="T20" fmla="*/ 88 w 24"/>
                <a:gd name="T21" fmla="*/ 233 h 34"/>
                <a:gd name="T22" fmla="*/ 21 w 24"/>
                <a:gd name="T23" fmla="*/ 207 h 34"/>
                <a:gd name="T24" fmla="*/ 0 w 24"/>
                <a:gd name="T25" fmla="*/ 144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Freeform 159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160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161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55 w 24"/>
                <a:gd name="T1" fmla="*/ 34 h 33"/>
                <a:gd name="T2" fmla="*/ 55 w 24"/>
                <a:gd name="T3" fmla="*/ 90 h 33"/>
                <a:gd name="T4" fmla="*/ 68 w 24"/>
                <a:gd name="T5" fmla="*/ 90 h 33"/>
                <a:gd name="T6" fmla="*/ 89 w 24"/>
                <a:gd name="T7" fmla="*/ 88 h 33"/>
                <a:gd name="T8" fmla="*/ 102 w 24"/>
                <a:gd name="T9" fmla="*/ 67 h 33"/>
                <a:gd name="T10" fmla="*/ 68 w 24"/>
                <a:gd name="T11" fmla="*/ 34 h 33"/>
                <a:gd name="T12" fmla="*/ 55 w 24"/>
                <a:gd name="T13" fmla="*/ 34 h 33"/>
                <a:gd name="T14" fmla="*/ 0 w 24"/>
                <a:gd name="T15" fmla="*/ 220 h 33"/>
                <a:gd name="T16" fmla="*/ 0 w 24"/>
                <a:gd name="T17" fmla="*/ 0 h 33"/>
                <a:gd name="T18" fmla="*/ 88 w 24"/>
                <a:gd name="T19" fmla="*/ 0 h 33"/>
                <a:gd name="T20" fmla="*/ 143 w 24"/>
                <a:gd name="T21" fmla="*/ 13 h 33"/>
                <a:gd name="T22" fmla="*/ 158 w 24"/>
                <a:gd name="T23" fmla="*/ 55 h 33"/>
                <a:gd name="T24" fmla="*/ 111 w 24"/>
                <a:gd name="T25" fmla="*/ 111 h 33"/>
                <a:gd name="T26" fmla="*/ 111 w 24"/>
                <a:gd name="T27" fmla="*/ 111 h 33"/>
                <a:gd name="T28" fmla="*/ 132 w 24"/>
                <a:gd name="T29" fmla="*/ 128 h 33"/>
                <a:gd name="T30" fmla="*/ 145 w 24"/>
                <a:gd name="T31" fmla="*/ 145 h 33"/>
                <a:gd name="T32" fmla="*/ 166 w 24"/>
                <a:gd name="T33" fmla="*/ 220 h 33"/>
                <a:gd name="T34" fmla="*/ 111 w 24"/>
                <a:gd name="T35" fmla="*/ 220 h 33"/>
                <a:gd name="T36" fmla="*/ 89 w 24"/>
                <a:gd name="T37" fmla="*/ 162 h 33"/>
                <a:gd name="T38" fmla="*/ 76 w 24"/>
                <a:gd name="T39" fmla="*/ 132 h 33"/>
                <a:gd name="T40" fmla="*/ 55 w 24"/>
                <a:gd name="T41" fmla="*/ 132 h 33"/>
                <a:gd name="T42" fmla="*/ 55 w 24"/>
                <a:gd name="T43" fmla="*/ 220 h 33"/>
                <a:gd name="T44" fmla="*/ 0 w 24"/>
                <a:gd name="T45" fmla="*/ 22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Freeform 162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214 w 162"/>
                <a:gd name="T1" fmla="*/ 379 h 60"/>
                <a:gd name="T2" fmla="*/ 206 w 162"/>
                <a:gd name="T3" fmla="*/ 371 h 60"/>
                <a:gd name="T4" fmla="*/ 0 w 162"/>
                <a:gd name="T5" fmla="*/ 248 h 60"/>
                <a:gd name="T6" fmla="*/ 159 w 162"/>
                <a:gd name="T7" fmla="*/ 157 h 60"/>
                <a:gd name="T8" fmla="*/ 371 w 162"/>
                <a:gd name="T9" fmla="*/ 283 h 60"/>
                <a:gd name="T10" fmla="*/ 530 w 162"/>
                <a:gd name="T11" fmla="*/ 270 h 60"/>
                <a:gd name="T12" fmla="*/ 800 w 162"/>
                <a:gd name="T13" fmla="*/ 113 h 60"/>
                <a:gd name="T14" fmla="*/ 504 w 162"/>
                <a:gd name="T15" fmla="*/ 113 h 60"/>
                <a:gd name="T16" fmla="*/ 504 w 162"/>
                <a:gd name="T17" fmla="*/ 0 h 60"/>
                <a:gd name="T18" fmla="*/ 1158 w 162"/>
                <a:gd name="T19" fmla="*/ 0 h 60"/>
                <a:gd name="T20" fmla="*/ 1158 w 162"/>
                <a:gd name="T21" fmla="*/ 379 h 60"/>
                <a:gd name="T22" fmla="*/ 968 w 162"/>
                <a:gd name="T23" fmla="*/ 379 h 60"/>
                <a:gd name="T24" fmla="*/ 959 w 162"/>
                <a:gd name="T25" fmla="*/ 206 h 60"/>
                <a:gd name="T26" fmla="*/ 695 w 162"/>
                <a:gd name="T27" fmla="*/ 363 h 60"/>
                <a:gd name="T28" fmla="*/ 429 w 162"/>
                <a:gd name="T29" fmla="*/ 426 h 60"/>
                <a:gd name="T30" fmla="*/ 214 w 162"/>
                <a:gd name="T31" fmla="*/ 379 h 60"/>
                <a:gd name="T32" fmla="*/ 214 w 162"/>
                <a:gd name="T33" fmla="*/ 37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Freeform 163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275 w 105"/>
                <a:gd name="T1" fmla="*/ 572 h 93"/>
                <a:gd name="T2" fmla="*/ 482 w 105"/>
                <a:gd name="T3" fmla="*/ 449 h 93"/>
                <a:gd name="T4" fmla="*/ 461 w 105"/>
                <a:gd name="T5" fmla="*/ 358 h 93"/>
                <a:gd name="T6" fmla="*/ 199 w 105"/>
                <a:gd name="T7" fmla="*/ 206 h 93"/>
                <a:gd name="T8" fmla="*/ 199 w 105"/>
                <a:gd name="T9" fmla="*/ 379 h 93"/>
                <a:gd name="T10" fmla="*/ 0 w 105"/>
                <a:gd name="T11" fmla="*/ 379 h 93"/>
                <a:gd name="T12" fmla="*/ 0 w 105"/>
                <a:gd name="T13" fmla="*/ 0 h 93"/>
                <a:gd name="T14" fmla="*/ 647 w 105"/>
                <a:gd name="T15" fmla="*/ 0 h 93"/>
                <a:gd name="T16" fmla="*/ 647 w 105"/>
                <a:gd name="T17" fmla="*/ 110 h 93"/>
                <a:gd name="T18" fmla="*/ 350 w 105"/>
                <a:gd name="T19" fmla="*/ 110 h 93"/>
                <a:gd name="T20" fmla="*/ 617 w 105"/>
                <a:gd name="T21" fmla="*/ 262 h 93"/>
                <a:gd name="T22" fmla="*/ 738 w 105"/>
                <a:gd name="T23" fmla="*/ 414 h 93"/>
                <a:gd name="T24" fmla="*/ 638 w 105"/>
                <a:gd name="T25" fmla="*/ 543 h 93"/>
                <a:gd name="T26" fmla="*/ 435 w 105"/>
                <a:gd name="T27" fmla="*/ 662 h 93"/>
                <a:gd name="T28" fmla="*/ 275 w 105"/>
                <a:gd name="T29" fmla="*/ 572 h 93"/>
                <a:gd name="T30" fmla="*/ 275 w 105"/>
                <a:gd name="T31" fmla="*/ 572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Freeform 164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944 w 162"/>
                <a:gd name="T1" fmla="*/ 56 h 60"/>
                <a:gd name="T2" fmla="*/ 1158 w 162"/>
                <a:gd name="T3" fmla="*/ 178 h 60"/>
                <a:gd name="T4" fmla="*/ 993 w 162"/>
                <a:gd name="T5" fmla="*/ 270 h 60"/>
                <a:gd name="T6" fmla="*/ 779 w 162"/>
                <a:gd name="T7" fmla="*/ 149 h 60"/>
                <a:gd name="T8" fmla="*/ 631 w 162"/>
                <a:gd name="T9" fmla="*/ 165 h 60"/>
                <a:gd name="T10" fmla="*/ 358 w 162"/>
                <a:gd name="T11" fmla="*/ 323 h 60"/>
                <a:gd name="T12" fmla="*/ 656 w 162"/>
                <a:gd name="T13" fmla="*/ 323 h 60"/>
                <a:gd name="T14" fmla="*/ 656 w 162"/>
                <a:gd name="T15" fmla="*/ 426 h 60"/>
                <a:gd name="T16" fmla="*/ 0 w 162"/>
                <a:gd name="T17" fmla="*/ 426 h 60"/>
                <a:gd name="T18" fmla="*/ 0 w 162"/>
                <a:gd name="T19" fmla="*/ 47 h 60"/>
                <a:gd name="T20" fmla="*/ 193 w 162"/>
                <a:gd name="T21" fmla="*/ 47 h 60"/>
                <a:gd name="T22" fmla="*/ 193 w 162"/>
                <a:gd name="T23" fmla="*/ 222 h 60"/>
                <a:gd name="T24" fmla="*/ 463 w 162"/>
                <a:gd name="T25" fmla="*/ 69 h 60"/>
                <a:gd name="T26" fmla="*/ 723 w 162"/>
                <a:gd name="T27" fmla="*/ 0 h 60"/>
                <a:gd name="T28" fmla="*/ 944 w 162"/>
                <a:gd name="T29" fmla="*/ 56 h 60"/>
                <a:gd name="T30" fmla="*/ 944 w 162"/>
                <a:gd name="T31" fmla="*/ 56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Freeform 165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742 w 104"/>
                <a:gd name="T1" fmla="*/ 282 h 94"/>
                <a:gd name="T2" fmla="*/ 742 w 104"/>
                <a:gd name="T3" fmla="*/ 659 h 94"/>
                <a:gd name="T4" fmla="*/ 92 w 104"/>
                <a:gd name="T5" fmla="*/ 659 h 94"/>
                <a:gd name="T6" fmla="*/ 88 w 104"/>
                <a:gd name="T7" fmla="*/ 549 h 94"/>
                <a:gd name="T8" fmla="*/ 384 w 104"/>
                <a:gd name="T9" fmla="*/ 549 h 94"/>
                <a:gd name="T10" fmla="*/ 114 w 104"/>
                <a:gd name="T11" fmla="*/ 392 h 94"/>
                <a:gd name="T12" fmla="*/ 0 w 104"/>
                <a:gd name="T13" fmla="*/ 246 h 94"/>
                <a:gd name="T14" fmla="*/ 92 w 104"/>
                <a:gd name="T15" fmla="*/ 122 h 94"/>
                <a:gd name="T16" fmla="*/ 304 w 104"/>
                <a:gd name="T17" fmla="*/ 0 h 94"/>
                <a:gd name="T18" fmla="*/ 463 w 104"/>
                <a:gd name="T19" fmla="*/ 90 h 94"/>
                <a:gd name="T20" fmla="*/ 257 w 104"/>
                <a:gd name="T21" fmla="*/ 212 h 94"/>
                <a:gd name="T22" fmla="*/ 281 w 104"/>
                <a:gd name="T23" fmla="*/ 303 h 94"/>
                <a:gd name="T24" fmla="*/ 551 w 104"/>
                <a:gd name="T25" fmla="*/ 459 h 94"/>
                <a:gd name="T26" fmla="*/ 551 w 104"/>
                <a:gd name="T27" fmla="*/ 282 h 94"/>
                <a:gd name="T28" fmla="*/ 742 w 104"/>
                <a:gd name="T29" fmla="*/ 282 h 94"/>
                <a:gd name="T30" fmla="*/ 742 w 104"/>
                <a:gd name="T31" fmla="*/ 282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Freeform 166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212 w 162"/>
                <a:gd name="T1" fmla="*/ 384 h 61"/>
                <a:gd name="T2" fmla="*/ 212 w 162"/>
                <a:gd name="T3" fmla="*/ 384 h 61"/>
                <a:gd name="T4" fmla="*/ 0 w 162"/>
                <a:gd name="T5" fmla="*/ 261 h 61"/>
                <a:gd name="T6" fmla="*/ 160 w 162"/>
                <a:gd name="T7" fmla="*/ 167 h 61"/>
                <a:gd name="T8" fmla="*/ 372 w 162"/>
                <a:gd name="T9" fmla="*/ 290 h 61"/>
                <a:gd name="T10" fmla="*/ 523 w 162"/>
                <a:gd name="T11" fmla="*/ 274 h 61"/>
                <a:gd name="T12" fmla="*/ 792 w 162"/>
                <a:gd name="T13" fmla="*/ 115 h 61"/>
                <a:gd name="T14" fmla="*/ 494 w 162"/>
                <a:gd name="T15" fmla="*/ 115 h 61"/>
                <a:gd name="T16" fmla="*/ 494 w 162"/>
                <a:gd name="T17" fmla="*/ 0 h 61"/>
                <a:gd name="T18" fmla="*/ 1142 w 162"/>
                <a:gd name="T19" fmla="*/ 0 h 61"/>
                <a:gd name="T20" fmla="*/ 1142 w 162"/>
                <a:gd name="T21" fmla="*/ 392 h 61"/>
                <a:gd name="T22" fmla="*/ 953 w 162"/>
                <a:gd name="T23" fmla="*/ 392 h 61"/>
                <a:gd name="T24" fmla="*/ 953 w 162"/>
                <a:gd name="T25" fmla="*/ 213 h 61"/>
                <a:gd name="T26" fmla="*/ 683 w 162"/>
                <a:gd name="T27" fmla="*/ 370 h 61"/>
                <a:gd name="T28" fmla="*/ 427 w 162"/>
                <a:gd name="T29" fmla="*/ 441 h 61"/>
                <a:gd name="T30" fmla="*/ 212 w 162"/>
                <a:gd name="T31" fmla="*/ 384 h 61"/>
                <a:gd name="T32" fmla="*/ 212 w 162"/>
                <a:gd name="T33" fmla="*/ 384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Freeform 167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90 w 105"/>
                <a:gd name="T1" fmla="*/ 585 h 94"/>
                <a:gd name="T2" fmla="*/ 496 w 105"/>
                <a:gd name="T3" fmla="*/ 454 h 94"/>
                <a:gd name="T4" fmla="*/ 475 w 105"/>
                <a:gd name="T5" fmla="*/ 370 h 94"/>
                <a:gd name="T6" fmla="*/ 201 w 105"/>
                <a:gd name="T7" fmla="*/ 211 h 94"/>
                <a:gd name="T8" fmla="*/ 201 w 105"/>
                <a:gd name="T9" fmla="*/ 383 h 94"/>
                <a:gd name="T10" fmla="*/ 8 w 105"/>
                <a:gd name="T11" fmla="*/ 383 h 94"/>
                <a:gd name="T12" fmla="*/ 0 w 105"/>
                <a:gd name="T13" fmla="*/ 0 h 94"/>
                <a:gd name="T14" fmla="*/ 663 w 105"/>
                <a:gd name="T15" fmla="*/ 0 h 94"/>
                <a:gd name="T16" fmla="*/ 668 w 105"/>
                <a:gd name="T17" fmla="*/ 115 h 94"/>
                <a:gd name="T18" fmla="*/ 370 w 105"/>
                <a:gd name="T19" fmla="*/ 115 h 94"/>
                <a:gd name="T20" fmla="*/ 642 w 105"/>
                <a:gd name="T21" fmla="*/ 274 h 94"/>
                <a:gd name="T22" fmla="*/ 757 w 105"/>
                <a:gd name="T23" fmla="*/ 426 h 94"/>
                <a:gd name="T24" fmla="*/ 663 w 105"/>
                <a:gd name="T25" fmla="*/ 552 h 94"/>
                <a:gd name="T26" fmla="*/ 449 w 105"/>
                <a:gd name="T27" fmla="*/ 677 h 94"/>
                <a:gd name="T28" fmla="*/ 290 w 105"/>
                <a:gd name="T29" fmla="*/ 585 h 94"/>
                <a:gd name="T30" fmla="*/ 290 w 105"/>
                <a:gd name="T31" fmla="*/ 58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Freeform 168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929 w 162"/>
                <a:gd name="T1" fmla="*/ 55 h 61"/>
                <a:gd name="T2" fmla="*/ 1142 w 162"/>
                <a:gd name="T3" fmla="*/ 177 h 61"/>
                <a:gd name="T4" fmla="*/ 988 w 162"/>
                <a:gd name="T5" fmla="*/ 266 h 61"/>
                <a:gd name="T6" fmla="*/ 776 w 162"/>
                <a:gd name="T7" fmla="*/ 144 h 61"/>
                <a:gd name="T8" fmla="*/ 619 w 162"/>
                <a:gd name="T9" fmla="*/ 157 h 61"/>
                <a:gd name="T10" fmla="*/ 350 w 162"/>
                <a:gd name="T11" fmla="*/ 312 h 61"/>
                <a:gd name="T12" fmla="*/ 649 w 162"/>
                <a:gd name="T13" fmla="*/ 312 h 61"/>
                <a:gd name="T14" fmla="*/ 649 w 162"/>
                <a:gd name="T15" fmla="*/ 424 h 61"/>
                <a:gd name="T16" fmla="*/ 0 w 162"/>
                <a:gd name="T17" fmla="*/ 424 h 61"/>
                <a:gd name="T18" fmla="*/ 0 w 162"/>
                <a:gd name="T19" fmla="*/ 47 h 61"/>
                <a:gd name="T20" fmla="*/ 191 w 162"/>
                <a:gd name="T21" fmla="*/ 47 h 61"/>
                <a:gd name="T22" fmla="*/ 199 w 162"/>
                <a:gd name="T23" fmla="*/ 221 h 61"/>
                <a:gd name="T24" fmla="*/ 460 w 162"/>
                <a:gd name="T25" fmla="*/ 68 h 61"/>
                <a:gd name="T26" fmla="*/ 714 w 162"/>
                <a:gd name="T27" fmla="*/ 0 h 61"/>
                <a:gd name="T28" fmla="*/ 929 w 162"/>
                <a:gd name="T29" fmla="*/ 55 h 61"/>
                <a:gd name="T30" fmla="*/ 929 w 162"/>
                <a:gd name="T31" fmla="*/ 55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Freeform 169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738 w 105"/>
                <a:gd name="T1" fmla="*/ 295 h 94"/>
                <a:gd name="T2" fmla="*/ 738 w 105"/>
                <a:gd name="T3" fmla="*/ 677 h 94"/>
                <a:gd name="T4" fmla="*/ 90 w 105"/>
                <a:gd name="T5" fmla="*/ 677 h 94"/>
                <a:gd name="T6" fmla="*/ 90 w 105"/>
                <a:gd name="T7" fmla="*/ 564 h 94"/>
                <a:gd name="T8" fmla="*/ 389 w 105"/>
                <a:gd name="T9" fmla="*/ 564 h 94"/>
                <a:gd name="T10" fmla="*/ 122 w 105"/>
                <a:gd name="T11" fmla="*/ 405 h 94"/>
                <a:gd name="T12" fmla="*/ 0 w 105"/>
                <a:gd name="T13" fmla="*/ 249 h 94"/>
                <a:gd name="T14" fmla="*/ 98 w 105"/>
                <a:gd name="T15" fmla="*/ 123 h 94"/>
                <a:gd name="T16" fmla="*/ 303 w 105"/>
                <a:gd name="T17" fmla="*/ 0 h 94"/>
                <a:gd name="T18" fmla="*/ 461 w 105"/>
                <a:gd name="T19" fmla="*/ 92 h 94"/>
                <a:gd name="T20" fmla="*/ 254 w 105"/>
                <a:gd name="T21" fmla="*/ 226 h 94"/>
                <a:gd name="T22" fmla="*/ 275 w 105"/>
                <a:gd name="T23" fmla="*/ 308 h 94"/>
                <a:gd name="T24" fmla="*/ 541 w 105"/>
                <a:gd name="T25" fmla="*/ 467 h 94"/>
                <a:gd name="T26" fmla="*/ 541 w 105"/>
                <a:gd name="T27" fmla="*/ 295 h 94"/>
                <a:gd name="T28" fmla="*/ 738 w 105"/>
                <a:gd name="T29" fmla="*/ 295 h 94"/>
                <a:gd name="T30" fmla="*/ 738 w 105"/>
                <a:gd name="T31" fmla="*/ 295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9" name="Line 190"/>
          <p:cNvSpPr>
            <a:spLocks noChangeShapeType="1"/>
          </p:cNvSpPr>
          <p:nvPr/>
        </p:nvSpPr>
        <p:spPr bwMode="auto">
          <a:xfrm flipV="1">
            <a:off x="5683535" y="4725988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Rectangle 191"/>
          <p:cNvSpPr>
            <a:spLocks noChangeArrowheads="1"/>
          </p:cNvSpPr>
          <p:nvPr/>
        </p:nvSpPr>
        <p:spPr bwMode="auto">
          <a:xfrm>
            <a:off x="1041685" y="3429000"/>
            <a:ext cx="13700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10.0.0.0/24</a:t>
            </a:r>
          </a:p>
        </p:txBody>
      </p:sp>
      <p:sp>
        <p:nvSpPr>
          <p:cNvPr id="20501" name="Rectangle 192"/>
          <p:cNvSpPr>
            <a:spLocks noChangeArrowheads="1"/>
          </p:cNvSpPr>
          <p:nvPr/>
        </p:nvSpPr>
        <p:spPr bwMode="auto">
          <a:xfrm>
            <a:off x="1078198" y="4184650"/>
            <a:ext cx="1298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10.0.1.0/24</a:t>
            </a:r>
          </a:p>
        </p:txBody>
      </p:sp>
      <p:sp>
        <p:nvSpPr>
          <p:cNvPr id="20502" name="Rectangle 193"/>
          <p:cNvSpPr>
            <a:spLocks noChangeArrowheads="1"/>
          </p:cNvSpPr>
          <p:nvPr/>
        </p:nvSpPr>
        <p:spPr bwMode="auto">
          <a:xfrm>
            <a:off x="1078198" y="4870450"/>
            <a:ext cx="1298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10.0.2.0/24</a:t>
            </a:r>
          </a:p>
        </p:txBody>
      </p:sp>
      <p:sp>
        <p:nvSpPr>
          <p:cNvPr id="20503" name="Rectangle 194"/>
          <p:cNvSpPr>
            <a:spLocks noChangeArrowheads="1"/>
          </p:cNvSpPr>
          <p:nvPr/>
        </p:nvSpPr>
        <p:spPr bwMode="auto">
          <a:xfrm>
            <a:off x="1005173" y="5624513"/>
            <a:ext cx="1441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10.0.255.0/24</a:t>
            </a:r>
          </a:p>
        </p:txBody>
      </p:sp>
      <p:sp>
        <p:nvSpPr>
          <p:cNvPr id="20504" name="Rectangle 195"/>
          <p:cNvSpPr>
            <a:spLocks noChangeArrowheads="1"/>
          </p:cNvSpPr>
          <p:nvPr/>
        </p:nvSpPr>
        <p:spPr bwMode="auto">
          <a:xfrm>
            <a:off x="5037423" y="4184650"/>
            <a:ext cx="6492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RTD</a:t>
            </a:r>
          </a:p>
        </p:txBody>
      </p:sp>
      <p:sp>
        <p:nvSpPr>
          <p:cNvPr id="20505" name="Rectangle 196"/>
          <p:cNvSpPr>
            <a:spLocks noChangeArrowheads="1"/>
          </p:cNvSpPr>
          <p:nvPr/>
        </p:nvSpPr>
        <p:spPr bwMode="auto">
          <a:xfrm>
            <a:off x="7556785" y="4510088"/>
            <a:ext cx="6492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RTE</a:t>
            </a:r>
          </a:p>
        </p:txBody>
      </p:sp>
      <p:sp>
        <p:nvSpPr>
          <p:cNvPr id="20506" name="Text Box 197"/>
          <p:cNvSpPr txBox="1">
            <a:spLocks noChangeArrowheads="1"/>
          </p:cNvSpPr>
          <p:nvPr/>
        </p:nvSpPr>
        <p:spPr bwMode="auto">
          <a:xfrm>
            <a:off x="4532598" y="3298825"/>
            <a:ext cx="46085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[RTE]ip route-static 10.0.0.0 255.255.0.0 s0/0</a:t>
            </a:r>
          </a:p>
        </p:txBody>
      </p:sp>
      <p:sp>
        <p:nvSpPr>
          <p:cNvPr id="20507" name="Rectangle 199"/>
          <p:cNvSpPr>
            <a:spLocks noChangeArrowheads="1"/>
          </p:cNvSpPr>
          <p:nvPr/>
        </p:nvSpPr>
        <p:spPr bwMode="auto">
          <a:xfrm>
            <a:off x="5685123" y="4437063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S0/0</a:t>
            </a:r>
          </a:p>
        </p:txBody>
      </p:sp>
      <p:sp>
        <p:nvSpPr>
          <p:cNvPr id="20508" name="Rectangle 200"/>
          <p:cNvSpPr>
            <a:spLocks noChangeArrowheads="1"/>
          </p:cNvSpPr>
          <p:nvPr/>
        </p:nvSpPr>
        <p:spPr bwMode="auto">
          <a:xfrm>
            <a:off x="6404260" y="4437063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CN" sz="1500">
                <a:ea typeface="华文细黑" pitchFamily="2" charset="-122"/>
              </a:rPr>
              <a:t>S0/0</a:t>
            </a:r>
          </a:p>
        </p:txBody>
      </p:sp>
      <p:sp>
        <p:nvSpPr>
          <p:cNvPr id="20509" name="Rectangle 203"/>
          <p:cNvSpPr>
            <a:spLocks noChangeArrowheads="1"/>
          </p:cNvSpPr>
          <p:nvPr/>
        </p:nvSpPr>
        <p:spPr bwMode="auto">
          <a:xfrm>
            <a:off x="3559460" y="6094413"/>
            <a:ext cx="4430713" cy="5032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0" name="Text Box 204"/>
          <p:cNvSpPr txBox="1">
            <a:spLocks noChangeArrowheads="1"/>
          </p:cNvSpPr>
          <p:nvPr/>
        </p:nvSpPr>
        <p:spPr bwMode="auto">
          <a:xfrm>
            <a:off x="3524535" y="6107113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[RTD]ip route-static 0.0.0.0 0.0.0.0 s0/0</a:t>
            </a:r>
          </a:p>
          <a:p>
            <a:pPr eaLnBrk="1" hangingPunct="1"/>
            <a:r>
              <a:rPr kumimoji="1" lang="en-US" altLang="zh-CN" sz="1200" b="1">
                <a:latin typeface="Courier" pitchFamily="49" charset="0"/>
              </a:rPr>
              <a:t>[RTD]ip route-static 10.0.0.0 255.255.0.0 null0</a:t>
            </a:r>
          </a:p>
        </p:txBody>
      </p:sp>
      <p:sp>
        <p:nvSpPr>
          <p:cNvPr id="20511" name="Line 205"/>
          <p:cNvSpPr>
            <a:spLocks noChangeShapeType="1"/>
          </p:cNvSpPr>
          <p:nvPr/>
        </p:nvSpPr>
        <p:spPr bwMode="auto">
          <a:xfrm flipH="1">
            <a:off x="7198010" y="3573463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2" name="Line 206"/>
          <p:cNvSpPr>
            <a:spLocks noChangeShapeType="1"/>
          </p:cNvSpPr>
          <p:nvPr/>
        </p:nvSpPr>
        <p:spPr bwMode="auto">
          <a:xfrm flipV="1">
            <a:off x="5397785" y="4941888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59297" y="2132686"/>
            <a:ext cx="7317134" cy="297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路由的作用、来源、优先级和度量值，路由表的组成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直连路由、</a:t>
            </a:r>
            <a:r>
              <a:rPr lang="en-US" altLang="zh-CN" sz="2400" b="1" dirty="0">
                <a:ea typeface="华文细黑" pitchFamily="2" charset="-122"/>
              </a:rPr>
              <a:t>VLAN</a:t>
            </a:r>
            <a:r>
              <a:rPr lang="zh-CN" altLang="en-US" sz="2400" b="1" dirty="0">
                <a:ea typeface="华文细黑" pitchFamily="2" charset="-122"/>
              </a:rPr>
              <a:t>间路由、静态路由和静态默认路由的配置，利用静态路由实现路由备份或负载分担，黑洞路由的合理应用。</a:t>
            </a:r>
            <a:endParaRPr lang="en-US" altLang="zh-CN" sz="2400" b="1" dirty="0">
              <a:ea typeface="华文细黑" pitchFamily="2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564558" y="1196677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华文细黑" pitchFamily="2" charset="-122"/>
                <a:ea typeface="华文细黑" pitchFamily="2" charset="-122"/>
              </a:rPr>
              <a:t>课堂小结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889870" y="1885652"/>
            <a:ext cx="5715000" cy="3276600"/>
            <a:chOff x="1632" y="1056"/>
            <a:chExt cx="3600" cy="2064"/>
          </a:xfrm>
        </p:grpSpPr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1632" y="1056"/>
              <a:ext cx="3600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61A4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5088" y="1056"/>
              <a:ext cx="48" cy="2064"/>
            </a:xfrm>
            <a:prstGeom prst="rect">
              <a:avLst/>
            </a:prstGeom>
            <a:gradFill rotWithShape="0">
              <a:gsLst>
                <a:gs pos="0">
                  <a:srgbClr val="4C61A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783258" y="2670475"/>
            <a:ext cx="5562600" cy="2971800"/>
            <a:chOff x="432" y="2064"/>
            <a:chExt cx="3504" cy="1872"/>
          </a:xfrm>
        </p:grpSpPr>
        <p:sp>
          <p:nvSpPr>
            <p:cNvPr id="29702" name="Rectangle 8"/>
            <p:cNvSpPr>
              <a:spLocks noChangeArrowheads="1"/>
            </p:cNvSpPr>
            <p:nvPr/>
          </p:nvSpPr>
          <p:spPr bwMode="auto">
            <a:xfrm>
              <a:off x="432" y="3792"/>
              <a:ext cx="3504" cy="48"/>
            </a:xfrm>
            <a:prstGeom prst="rect">
              <a:avLst/>
            </a:prstGeom>
            <a:gradFill rotWithShape="0">
              <a:gsLst>
                <a:gs pos="0">
                  <a:srgbClr val="808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3" name="Rectangle 9"/>
            <p:cNvSpPr>
              <a:spLocks noChangeArrowheads="1"/>
            </p:cNvSpPr>
            <p:nvPr/>
          </p:nvSpPr>
          <p:spPr bwMode="auto">
            <a:xfrm>
              <a:off x="432" y="2064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08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特点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1916832"/>
            <a:ext cx="7343775" cy="46799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即插即用性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1900" dirty="0"/>
              <a:t>客户端无须配置即能获得</a:t>
            </a:r>
            <a:r>
              <a:rPr lang="en-US" altLang="zh-CN" sz="1900" dirty="0"/>
              <a:t>IP</a:t>
            </a:r>
            <a:r>
              <a:rPr lang="zh-CN" altLang="en-US" sz="1900" dirty="0"/>
              <a:t>地址及相关参数。简化客户端网络配置，降低维护成本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统一管理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1900" dirty="0"/>
              <a:t>所有</a:t>
            </a:r>
            <a:r>
              <a:rPr lang="en-US" altLang="zh-CN" sz="1900" dirty="0"/>
              <a:t>IP</a:t>
            </a:r>
            <a:r>
              <a:rPr lang="zh-CN" altLang="en-US" sz="1900" dirty="0"/>
              <a:t>地址及相关参数信息由</a:t>
            </a:r>
            <a:r>
              <a:rPr lang="en-US" altLang="zh-CN" sz="1900" dirty="0"/>
              <a:t>DHCP</a:t>
            </a:r>
            <a:r>
              <a:rPr lang="zh-CN" altLang="en-US" sz="1900" dirty="0"/>
              <a:t>服务器统一管理，统一分配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使用效率高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1900" dirty="0"/>
              <a:t>通过</a:t>
            </a:r>
            <a:r>
              <a:rPr lang="en-US" altLang="zh-CN" sz="1900" dirty="0"/>
              <a:t>IP</a:t>
            </a:r>
            <a:r>
              <a:rPr lang="zh-CN" altLang="en-US" sz="1900" dirty="0"/>
              <a:t>地址租期管理，提高</a:t>
            </a:r>
            <a:r>
              <a:rPr lang="en-US" altLang="zh-CN" sz="1900" dirty="0"/>
              <a:t>IP</a:t>
            </a:r>
            <a:r>
              <a:rPr lang="zh-CN" altLang="en-US" sz="1900" dirty="0"/>
              <a:t>地址的使用效率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可跨网段实现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1900" dirty="0"/>
              <a:t>通过使用</a:t>
            </a:r>
            <a:r>
              <a:rPr lang="en-US" altLang="zh-CN" sz="1900" dirty="0"/>
              <a:t>DHCP</a:t>
            </a:r>
            <a:r>
              <a:rPr lang="zh-CN" altLang="en-US" sz="1900" dirty="0"/>
              <a:t>中继，可使处于不同子网中的客户端和</a:t>
            </a:r>
            <a:r>
              <a:rPr lang="en-US" altLang="zh-CN" sz="1900" dirty="0"/>
              <a:t>DHCP</a:t>
            </a:r>
            <a:r>
              <a:rPr lang="zh-CN" altLang="en-US" sz="1900" dirty="0"/>
              <a:t>服务器之间实现协议报文交互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系统组成</a:t>
            </a:r>
          </a:p>
        </p:txBody>
      </p:sp>
      <p:sp>
        <p:nvSpPr>
          <p:cNvPr id="10243" name="Text Box 129"/>
          <p:cNvSpPr txBox="1">
            <a:spLocks noChangeArrowheads="1"/>
          </p:cNvSpPr>
          <p:nvPr/>
        </p:nvSpPr>
        <p:spPr bwMode="auto">
          <a:xfrm>
            <a:off x="6762750" y="3290888"/>
            <a:ext cx="172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Server</a:t>
            </a:r>
          </a:p>
        </p:txBody>
      </p:sp>
      <p:sp>
        <p:nvSpPr>
          <p:cNvPr id="10244" name="Line 130"/>
          <p:cNvSpPr>
            <a:spLocks noChangeShapeType="1"/>
          </p:cNvSpPr>
          <p:nvPr/>
        </p:nvSpPr>
        <p:spPr bwMode="auto">
          <a:xfrm>
            <a:off x="1511300" y="2790825"/>
            <a:ext cx="5899150" cy="33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5" name="Picture 131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81" y="2297580"/>
            <a:ext cx="165576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132"/>
          <p:cNvSpPr txBox="1">
            <a:spLocks noChangeArrowheads="1"/>
          </p:cNvSpPr>
          <p:nvPr/>
        </p:nvSpPr>
        <p:spPr bwMode="auto">
          <a:xfrm>
            <a:off x="2374900" y="250190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sz="2400"/>
              <a:t>网络</a:t>
            </a:r>
            <a:r>
              <a:rPr kumimoji="1" lang="en-US" altLang="zh-CN" sz="2400"/>
              <a:t>1</a:t>
            </a:r>
          </a:p>
        </p:txBody>
      </p:sp>
      <p:pic>
        <p:nvPicPr>
          <p:cNvPr id="10247" name="Picture 133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359025"/>
            <a:ext cx="792162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4" descr="服务器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896" y="2243361"/>
            <a:ext cx="676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9" name="Group 135"/>
          <p:cNvGrpSpPr>
            <a:grpSpLocks noChangeAspect="1"/>
          </p:cNvGrpSpPr>
          <p:nvPr/>
        </p:nvGrpSpPr>
        <p:grpSpPr bwMode="auto">
          <a:xfrm>
            <a:off x="4175125" y="2430463"/>
            <a:ext cx="958850" cy="668337"/>
            <a:chOff x="3541" y="1317"/>
            <a:chExt cx="747" cy="546"/>
          </a:xfrm>
        </p:grpSpPr>
        <p:sp>
          <p:nvSpPr>
            <p:cNvPr id="10255" name="AutoShape 13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13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356 w 416"/>
                <a:gd name="T1" fmla="*/ 84 h 207"/>
                <a:gd name="T2" fmla="*/ 62 w 416"/>
                <a:gd name="T3" fmla="*/ 84 h 207"/>
                <a:gd name="T4" fmla="*/ 1 w 416"/>
                <a:gd name="T5" fmla="*/ 1 h 207"/>
                <a:gd name="T6" fmla="*/ 0 w 416"/>
                <a:gd name="T7" fmla="*/ 1 h 207"/>
                <a:gd name="T8" fmla="*/ 0 w 416"/>
                <a:gd name="T9" fmla="*/ 80 h 207"/>
                <a:gd name="T10" fmla="*/ 1 w 416"/>
                <a:gd name="T11" fmla="*/ 80 h 207"/>
                <a:gd name="T12" fmla="*/ 62 w 416"/>
                <a:gd name="T13" fmla="*/ 160 h 207"/>
                <a:gd name="T14" fmla="*/ 356 w 416"/>
                <a:gd name="T15" fmla="*/ 160 h 207"/>
                <a:gd name="T16" fmla="*/ 416 w 416"/>
                <a:gd name="T17" fmla="*/ 80 h 207"/>
                <a:gd name="T18" fmla="*/ 416 w 416"/>
                <a:gd name="T19" fmla="*/ 80 h 207"/>
                <a:gd name="T20" fmla="*/ 416 w 416"/>
                <a:gd name="T21" fmla="*/ 0 h 207"/>
                <a:gd name="T22" fmla="*/ 356 w 416"/>
                <a:gd name="T23" fmla="*/ 8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13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375 w 457"/>
                <a:gd name="T1" fmla="*/ 47 h 264"/>
                <a:gd name="T2" fmla="*/ 376 w 457"/>
                <a:gd name="T3" fmla="*/ 217 h 264"/>
                <a:gd name="T4" fmla="*/ 82 w 457"/>
                <a:gd name="T5" fmla="*/ 217 h 264"/>
                <a:gd name="T6" fmla="*/ 81 w 457"/>
                <a:gd name="T7" fmla="*/ 47 h 264"/>
                <a:gd name="T8" fmla="*/ 375 w 457"/>
                <a:gd name="T9" fmla="*/ 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13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7 w 24"/>
                <a:gd name="T1" fmla="*/ 5 h 33"/>
                <a:gd name="T2" fmla="*/ 7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4 w 24"/>
                <a:gd name="T9" fmla="*/ 10 h 33"/>
                <a:gd name="T10" fmla="*/ 10 w 24"/>
                <a:gd name="T11" fmla="*/ 5 h 33"/>
                <a:gd name="T12" fmla="*/ 7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19 w 24"/>
                <a:gd name="T21" fmla="*/ 2 h 33"/>
                <a:gd name="T22" fmla="*/ 22 w 24"/>
                <a:gd name="T23" fmla="*/ 8 h 33"/>
                <a:gd name="T24" fmla="*/ 15 w 24"/>
                <a:gd name="T25" fmla="*/ 17 h 33"/>
                <a:gd name="T26" fmla="*/ 15 w 24"/>
                <a:gd name="T27" fmla="*/ 17 h 33"/>
                <a:gd name="T28" fmla="*/ 19 w 24"/>
                <a:gd name="T29" fmla="*/ 19 h 33"/>
                <a:gd name="T30" fmla="*/ 20 w 24"/>
                <a:gd name="T31" fmla="*/ 22 h 33"/>
                <a:gd name="T32" fmla="*/ 24 w 24"/>
                <a:gd name="T33" fmla="*/ 33 h 33"/>
                <a:gd name="T34" fmla="*/ 15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7 w 24"/>
                <a:gd name="T41" fmla="*/ 20 h 33"/>
                <a:gd name="T42" fmla="*/ 7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14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8 w 29"/>
                <a:gd name="T1" fmla="*/ 17 h 35"/>
                <a:gd name="T2" fmla="*/ 14 w 29"/>
                <a:gd name="T3" fmla="*/ 29 h 35"/>
                <a:gd name="T4" fmla="*/ 20 w 29"/>
                <a:gd name="T5" fmla="*/ 17 h 35"/>
                <a:gd name="T6" fmla="*/ 14 w 29"/>
                <a:gd name="T7" fmla="*/ 6 h 35"/>
                <a:gd name="T8" fmla="*/ 8 w 29"/>
                <a:gd name="T9" fmla="*/ 17 h 35"/>
                <a:gd name="T10" fmla="*/ 0 w 29"/>
                <a:gd name="T11" fmla="*/ 17 h 35"/>
                <a:gd name="T12" fmla="*/ 3 w 29"/>
                <a:gd name="T13" fmla="*/ 5 h 35"/>
                <a:gd name="T14" fmla="*/ 14 w 29"/>
                <a:gd name="T15" fmla="*/ 0 h 35"/>
                <a:gd name="T16" fmla="*/ 25 w 29"/>
                <a:gd name="T17" fmla="*/ 5 h 35"/>
                <a:gd name="T18" fmla="*/ 29 w 29"/>
                <a:gd name="T19" fmla="*/ 17 h 35"/>
                <a:gd name="T20" fmla="*/ 25 w 29"/>
                <a:gd name="T21" fmla="*/ 30 h 35"/>
                <a:gd name="T22" fmla="*/ 14 w 29"/>
                <a:gd name="T23" fmla="*/ 35 h 35"/>
                <a:gd name="T24" fmla="*/ 3 w 29"/>
                <a:gd name="T25" fmla="*/ 29 h 35"/>
                <a:gd name="T26" fmla="*/ 0 w 29"/>
                <a:gd name="T27" fmla="*/ 1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14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21 h 34"/>
                <a:gd name="T2" fmla="*/ 0 w 24"/>
                <a:gd name="T3" fmla="*/ 0 h 34"/>
                <a:gd name="T4" fmla="*/ 7 w 24"/>
                <a:gd name="T5" fmla="*/ 0 h 34"/>
                <a:gd name="T6" fmla="*/ 7 w 24"/>
                <a:gd name="T7" fmla="*/ 22 h 34"/>
                <a:gd name="T8" fmla="*/ 12 w 24"/>
                <a:gd name="T9" fmla="*/ 28 h 34"/>
                <a:gd name="T10" fmla="*/ 16 w 24"/>
                <a:gd name="T11" fmla="*/ 22 h 34"/>
                <a:gd name="T12" fmla="*/ 16 w 24"/>
                <a:gd name="T13" fmla="*/ 0 h 34"/>
                <a:gd name="T14" fmla="*/ 24 w 24"/>
                <a:gd name="T15" fmla="*/ 0 h 34"/>
                <a:gd name="T16" fmla="*/ 24 w 24"/>
                <a:gd name="T17" fmla="*/ 21 h 34"/>
                <a:gd name="T18" fmla="*/ 21 w 24"/>
                <a:gd name="T19" fmla="*/ 30 h 34"/>
                <a:gd name="T20" fmla="*/ 12 w 24"/>
                <a:gd name="T21" fmla="*/ 34 h 34"/>
                <a:gd name="T22" fmla="*/ 3 w 24"/>
                <a:gd name="T23" fmla="*/ 30 h 34"/>
                <a:gd name="T24" fmla="*/ 0 w 24"/>
                <a:gd name="T25" fmla="*/ 21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14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14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14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8 w 24"/>
                <a:gd name="T1" fmla="*/ 5 h 33"/>
                <a:gd name="T2" fmla="*/ 8 w 24"/>
                <a:gd name="T3" fmla="*/ 14 h 33"/>
                <a:gd name="T4" fmla="*/ 10 w 24"/>
                <a:gd name="T5" fmla="*/ 14 h 33"/>
                <a:gd name="T6" fmla="*/ 13 w 24"/>
                <a:gd name="T7" fmla="*/ 13 h 33"/>
                <a:gd name="T8" fmla="*/ 15 w 24"/>
                <a:gd name="T9" fmla="*/ 10 h 33"/>
                <a:gd name="T10" fmla="*/ 10 w 24"/>
                <a:gd name="T11" fmla="*/ 5 h 33"/>
                <a:gd name="T12" fmla="*/ 8 w 24"/>
                <a:gd name="T13" fmla="*/ 5 h 33"/>
                <a:gd name="T14" fmla="*/ 0 w 24"/>
                <a:gd name="T15" fmla="*/ 33 h 33"/>
                <a:gd name="T16" fmla="*/ 0 w 24"/>
                <a:gd name="T17" fmla="*/ 0 h 33"/>
                <a:gd name="T18" fmla="*/ 12 w 24"/>
                <a:gd name="T19" fmla="*/ 0 h 33"/>
                <a:gd name="T20" fmla="*/ 20 w 24"/>
                <a:gd name="T21" fmla="*/ 2 h 33"/>
                <a:gd name="T22" fmla="*/ 23 w 24"/>
                <a:gd name="T23" fmla="*/ 8 h 33"/>
                <a:gd name="T24" fmla="*/ 16 w 24"/>
                <a:gd name="T25" fmla="*/ 17 h 33"/>
                <a:gd name="T26" fmla="*/ 16 w 24"/>
                <a:gd name="T27" fmla="*/ 17 h 33"/>
                <a:gd name="T28" fmla="*/ 19 w 24"/>
                <a:gd name="T29" fmla="*/ 19 h 33"/>
                <a:gd name="T30" fmla="*/ 21 w 24"/>
                <a:gd name="T31" fmla="*/ 22 h 33"/>
                <a:gd name="T32" fmla="*/ 24 w 24"/>
                <a:gd name="T33" fmla="*/ 33 h 33"/>
                <a:gd name="T34" fmla="*/ 16 w 24"/>
                <a:gd name="T35" fmla="*/ 33 h 33"/>
                <a:gd name="T36" fmla="*/ 13 w 24"/>
                <a:gd name="T37" fmla="*/ 24 h 33"/>
                <a:gd name="T38" fmla="*/ 11 w 24"/>
                <a:gd name="T39" fmla="*/ 20 h 33"/>
                <a:gd name="T40" fmla="*/ 8 w 24"/>
                <a:gd name="T41" fmla="*/ 20 h 33"/>
                <a:gd name="T42" fmla="*/ 8 w 24"/>
                <a:gd name="T43" fmla="*/ 33 h 33"/>
                <a:gd name="T44" fmla="*/ 0 w 24"/>
                <a:gd name="T45" fmla="*/ 3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Freeform 14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30 w 162"/>
                <a:gd name="T1" fmla="*/ 53 h 60"/>
                <a:gd name="T2" fmla="*/ 29 w 162"/>
                <a:gd name="T3" fmla="*/ 52 h 60"/>
                <a:gd name="T4" fmla="*/ 0 w 162"/>
                <a:gd name="T5" fmla="*/ 35 h 60"/>
                <a:gd name="T6" fmla="*/ 22 w 162"/>
                <a:gd name="T7" fmla="*/ 22 h 60"/>
                <a:gd name="T8" fmla="*/ 52 w 162"/>
                <a:gd name="T9" fmla="*/ 40 h 60"/>
                <a:gd name="T10" fmla="*/ 74 w 162"/>
                <a:gd name="T11" fmla="*/ 38 h 60"/>
                <a:gd name="T12" fmla="*/ 112 w 162"/>
                <a:gd name="T13" fmla="*/ 16 h 60"/>
                <a:gd name="T14" fmla="*/ 70 w 162"/>
                <a:gd name="T15" fmla="*/ 16 h 60"/>
                <a:gd name="T16" fmla="*/ 70 w 162"/>
                <a:gd name="T17" fmla="*/ 0 h 60"/>
                <a:gd name="T18" fmla="*/ 162 w 162"/>
                <a:gd name="T19" fmla="*/ 0 h 60"/>
                <a:gd name="T20" fmla="*/ 162 w 162"/>
                <a:gd name="T21" fmla="*/ 53 h 60"/>
                <a:gd name="T22" fmla="*/ 135 w 162"/>
                <a:gd name="T23" fmla="*/ 53 h 60"/>
                <a:gd name="T24" fmla="*/ 134 w 162"/>
                <a:gd name="T25" fmla="*/ 29 h 60"/>
                <a:gd name="T26" fmla="*/ 97 w 162"/>
                <a:gd name="T27" fmla="*/ 51 h 60"/>
                <a:gd name="T28" fmla="*/ 60 w 162"/>
                <a:gd name="T29" fmla="*/ 60 h 60"/>
                <a:gd name="T30" fmla="*/ 30 w 162"/>
                <a:gd name="T31" fmla="*/ 53 h 60"/>
                <a:gd name="T32" fmla="*/ 30 w 162"/>
                <a:gd name="T33" fmla="*/ 53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Freeform 14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39 w 105"/>
                <a:gd name="T1" fmla="*/ 80 h 93"/>
                <a:gd name="T2" fmla="*/ 69 w 105"/>
                <a:gd name="T3" fmla="*/ 63 h 93"/>
                <a:gd name="T4" fmla="*/ 66 w 105"/>
                <a:gd name="T5" fmla="*/ 50 h 93"/>
                <a:gd name="T6" fmla="*/ 28 w 105"/>
                <a:gd name="T7" fmla="*/ 29 h 93"/>
                <a:gd name="T8" fmla="*/ 28 w 105"/>
                <a:gd name="T9" fmla="*/ 53 h 93"/>
                <a:gd name="T10" fmla="*/ 0 w 105"/>
                <a:gd name="T11" fmla="*/ 53 h 93"/>
                <a:gd name="T12" fmla="*/ 0 w 105"/>
                <a:gd name="T13" fmla="*/ 0 h 93"/>
                <a:gd name="T14" fmla="*/ 92 w 105"/>
                <a:gd name="T15" fmla="*/ 0 h 93"/>
                <a:gd name="T16" fmla="*/ 92 w 105"/>
                <a:gd name="T17" fmla="*/ 15 h 93"/>
                <a:gd name="T18" fmla="*/ 50 w 105"/>
                <a:gd name="T19" fmla="*/ 15 h 93"/>
                <a:gd name="T20" fmla="*/ 88 w 105"/>
                <a:gd name="T21" fmla="*/ 37 h 93"/>
                <a:gd name="T22" fmla="*/ 105 w 105"/>
                <a:gd name="T23" fmla="*/ 58 h 93"/>
                <a:gd name="T24" fmla="*/ 91 w 105"/>
                <a:gd name="T25" fmla="*/ 76 h 93"/>
                <a:gd name="T26" fmla="*/ 62 w 105"/>
                <a:gd name="T27" fmla="*/ 93 h 93"/>
                <a:gd name="T28" fmla="*/ 39 w 105"/>
                <a:gd name="T29" fmla="*/ 80 h 93"/>
                <a:gd name="T30" fmla="*/ 39 w 105"/>
                <a:gd name="T31" fmla="*/ 80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Freeform 14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132 w 162"/>
                <a:gd name="T1" fmla="*/ 8 h 60"/>
                <a:gd name="T2" fmla="*/ 162 w 162"/>
                <a:gd name="T3" fmla="*/ 25 h 60"/>
                <a:gd name="T4" fmla="*/ 139 w 162"/>
                <a:gd name="T5" fmla="*/ 38 h 60"/>
                <a:gd name="T6" fmla="*/ 109 w 162"/>
                <a:gd name="T7" fmla="*/ 21 h 60"/>
                <a:gd name="T8" fmla="*/ 88 w 162"/>
                <a:gd name="T9" fmla="*/ 23 h 60"/>
                <a:gd name="T10" fmla="*/ 50 w 162"/>
                <a:gd name="T11" fmla="*/ 45 h 60"/>
                <a:gd name="T12" fmla="*/ 92 w 162"/>
                <a:gd name="T13" fmla="*/ 45 h 60"/>
                <a:gd name="T14" fmla="*/ 92 w 162"/>
                <a:gd name="T15" fmla="*/ 60 h 60"/>
                <a:gd name="T16" fmla="*/ 0 w 162"/>
                <a:gd name="T17" fmla="*/ 60 h 60"/>
                <a:gd name="T18" fmla="*/ 0 w 162"/>
                <a:gd name="T19" fmla="*/ 7 h 60"/>
                <a:gd name="T20" fmla="*/ 27 w 162"/>
                <a:gd name="T21" fmla="*/ 7 h 60"/>
                <a:gd name="T22" fmla="*/ 27 w 162"/>
                <a:gd name="T23" fmla="*/ 31 h 60"/>
                <a:gd name="T24" fmla="*/ 65 w 162"/>
                <a:gd name="T25" fmla="*/ 10 h 60"/>
                <a:gd name="T26" fmla="*/ 101 w 162"/>
                <a:gd name="T27" fmla="*/ 0 h 60"/>
                <a:gd name="T28" fmla="*/ 132 w 162"/>
                <a:gd name="T29" fmla="*/ 8 h 60"/>
                <a:gd name="T30" fmla="*/ 132 w 162"/>
                <a:gd name="T31" fmla="*/ 8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Freeform 14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104 w 104"/>
                <a:gd name="T1" fmla="*/ 40 h 94"/>
                <a:gd name="T2" fmla="*/ 104 w 104"/>
                <a:gd name="T3" fmla="*/ 94 h 94"/>
                <a:gd name="T4" fmla="*/ 13 w 104"/>
                <a:gd name="T5" fmla="*/ 94 h 94"/>
                <a:gd name="T6" fmla="*/ 12 w 104"/>
                <a:gd name="T7" fmla="*/ 78 h 94"/>
                <a:gd name="T8" fmla="*/ 54 w 104"/>
                <a:gd name="T9" fmla="*/ 78 h 94"/>
                <a:gd name="T10" fmla="*/ 16 w 104"/>
                <a:gd name="T11" fmla="*/ 56 h 94"/>
                <a:gd name="T12" fmla="*/ 0 w 104"/>
                <a:gd name="T13" fmla="*/ 35 h 94"/>
                <a:gd name="T14" fmla="*/ 13 w 104"/>
                <a:gd name="T15" fmla="*/ 17 h 94"/>
                <a:gd name="T16" fmla="*/ 43 w 104"/>
                <a:gd name="T17" fmla="*/ 0 h 94"/>
                <a:gd name="T18" fmla="*/ 65 w 104"/>
                <a:gd name="T19" fmla="*/ 13 h 94"/>
                <a:gd name="T20" fmla="*/ 36 w 104"/>
                <a:gd name="T21" fmla="*/ 30 h 94"/>
                <a:gd name="T22" fmla="*/ 39 w 104"/>
                <a:gd name="T23" fmla="*/ 43 h 94"/>
                <a:gd name="T24" fmla="*/ 77 w 104"/>
                <a:gd name="T25" fmla="*/ 65 h 94"/>
                <a:gd name="T26" fmla="*/ 77 w 104"/>
                <a:gd name="T27" fmla="*/ 40 h 94"/>
                <a:gd name="T28" fmla="*/ 104 w 104"/>
                <a:gd name="T29" fmla="*/ 40 h 94"/>
                <a:gd name="T30" fmla="*/ 104 w 104"/>
                <a:gd name="T31" fmla="*/ 4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Freeform 14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30 w 162"/>
                <a:gd name="T1" fmla="*/ 53 h 61"/>
                <a:gd name="T2" fmla="*/ 30 w 162"/>
                <a:gd name="T3" fmla="*/ 53 h 61"/>
                <a:gd name="T4" fmla="*/ 0 w 162"/>
                <a:gd name="T5" fmla="*/ 36 h 61"/>
                <a:gd name="T6" fmla="*/ 23 w 162"/>
                <a:gd name="T7" fmla="*/ 23 h 61"/>
                <a:gd name="T8" fmla="*/ 53 w 162"/>
                <a:gd name="T9" fmla="*/ 40 h 61"/>
                <a:gd name="T10" fmla="*/ 74 w 162"/>
                <a:gd name="T11" fmla="*/ 38 h 61"/>
                <a:gd name="T12" fmla="*/ 112 w 162"/>
                <a:gd name="T13" fmla="*/ 16 h 61"/>
                <a:gd name="T14" fmla="*/ 70 w 162"/>
                <a:gd name="T15" fmla="*/ 16 h 61"/>
                <a:gd name="T16" fmla="*/ 70 w 162"/>
                <a:gd name="T17" fmla="*/ 0 h 61"/>
                <a:gd name="T18" fmla="*/ 162 w 162"/>
                <a:gd name="T19" fmla="*/ 0 h 61"/>
                <a:gd name="T20" fmla="*/ 162 w 162"/>
                <a:gd name="T21" fmla="*/ 54 h 61"/>
                <a:gd name="T22" fmla="*/ 135 w 162"/>
                <a:gd name="T23" fmla="*/ 54 h 61"/>
                <a:gd name="T24" fmla="*/ 135 w 162"/>
                <a:gd name="T25" fmla="*/ 29 h 61"/>
                <a:gd name="T26" fmla="*/ 97 w 162"/>
                <a:gd name="T27" fmla="*/ 51 h 61"/>
                <a:gd name="T28" fmla="*/ 61 w 162"/>
                <a:gd name="T29" fmla="*/ 61 h 61"/>
                <a:gd name="T30" fmla="*/ 30 w 162"/>
                <a:gd name="T31" fmla="*/ 53 h 61"/>
                <a:gd name="T32" fmla="*/ 30 w 162"/>
                <a:gd name="T33" fmla="*/ 53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15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40 w 105"/>
                <a:gd name="T1" fmla="*/ 81 h 94"/>
                <a:gd name="T2" fmla="*/ 69 w 105"/>
                <a:gd name="T3" fmla="*/ 63 h 94"/>
                <a:gd name="T4" fmla="*/ 66 w 105"/>
                <a:gd name="T5" fmla="*/ 51 h 94"/>
                <a:gd name="T6" fmla="*/ 28 w 105"/>
                <a:gd name="T7" fmla="*/ 29 h 94"/>
                <a:gd name="T8" fmla="*/ 28 w 105"/>
                <a:gd name="T9" fmla="*/ 53 h 94"/>
                <a:gd name="T10" fmla="*/ 1 w 105"/>
                <a:gd name="T11" fmla="*/ 53 h 94"/>
                <a:gd name="T12" fmla="*/ 0 w 105"/>
                <a:gd name="T13" fmla="*/ 0 h 94"/>
                <a:gd name="T14" fmla="*/ 92 w 105"/>
                <a:gd name="T15" fmla="*/ 0 h 94"/>
                <a:gd name="T16" fmla="*/ 93 w 105"/>
                <a:gd name="T17" fmla="*/ 16 h 94"/>
                <a:gd name="T18" fmla="*/ 51 w 105"/>
                <a:gd name="T19" fmla="*/ 16 h 94"/>
                <a:gd name="T20" fmla="*/ 89 w 105"/>
                <a:gd name="T21" fmla="*/ 38 h 94"/>
                <a:gd name="T22" fmla="*/ 105 w 105"/>
                <a:gd name="T23" fmla="*/ 59 h 94"/>
                <a:gd name="T24" fmla="*/ 92 w 105"/>
                <a:gd name="T25" fmla="*/ 77 h 94"/>
                <a:gd name="T26" fmla="*/ 62 w 105"/>
                <a:gd name="T27" fmla="*/ 94 h 94"/>
                <a:gd name="T28" fmla="*/ 40 w 105"/>
                <a:gd name="T29" fmla="*/ 81 h 94"/>
                <a:gd name="T30" fmla="*/ 40 w 105"/>
                <a:gd name="T31" fmla="*/ 8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15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132 w 162"/>
                <a:gd name="T1" fmla="*/ 8 h 61"/>
                <a:gd name="T2" fmla="*/ 162 w 162"/>
                <a:gd name="T3" fmla="*/ 25 h 61"/>
                <a:gd name="T4" fmla="*/ 140 w 162"/>
                <a:gd name="T5" fmla="*/ 38 h 61"/>
                <a:gd name="T6" fmla="*/ 110 w 162"/>
                <a:gd name="T7" fmla="*/ 21 h 61"/>
                <a:gd name="T8" fmla="*/ 88 w 162"/>
                <a:gd name="T9" fmla="*/ 23 h 61"/>
                <a:gd name="T10" fmla="*/ 50 w 162"/>
                <a:gd name="T11" fmla="*/ 45 h 61"/>
                <a:gd name="T12" fmla="*/ 92 w 162"/>
                <a:gd name="T13" fmla="*/ 45 h 61"/>
                <a:gd name="T14" fmla="*/ 92 w 162"/>
                <a:gd name="T15" fmla="*/ 61 h 61"/>
                <a:gd name="T16" fmla="*/ 0 w 162"/>
                <a:gd name="T17" fmla="*/ 61 h 61"/>
                <a:gd name="T18" fmla="*/ 0 w 162"/>
                <a:gd name="T19" fmla="*/ 7 h 61"/>
                <a:gd name="T20" fmla="*/ 27 w 162"/>
                <a:gd name="T21" fmla="*/ 7 h 61"/>
                <a:gd name="T22" fmla="*/ 28 w 162"/>
                <a:gd name="T23" fmla="*/ 32 h 61"/>
                <a:gd name="T24" fmla="*/ 65 w 162"/>
                <a:gd name="T25" fmla="*/ 10 h 61"/>
                <a:gd name="T26" fmla="*/ 101 w 162"/>
                <a:gd name="T27" fmla="*/ 0 h 61"/>
                <a:gd name="T28" fmla="*/ 132 w 162"/>
                <a:gd name="T29" fmla="*/ 8 h 61"/>
                <a:gd name="T30" fmla="*/ 132 w 162"/>
                <a:gd name="T31" fmla="*/ 8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15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105 w 105"/>
                <a:gd name="T1" fmla="*/ 41 h 94"/>
                <a:gd name="T2" fmla="*/ 105 w 105"/>
                <a:gd name="T3" fmla="*/ 94 h 94"/>
                <a:gd name="T4" fmla="*/ 13 w 105"/>
                <a:gd name="T5" fmla="*/ 94 h 94"/>
                <a:gd name="T6" fmla="*/ 13 w 105"/>
                <a:gd name="T7" fmla="*/ 78 h 94"/>
                <a:gd name="T8" fmla="*/ 55 w 105"/>
                <a:gd name="T9" fmla="*/ 78 h 94"/>
                <a:gd name="T10" fmla="*/ 17 w 105"/>
                <a:gd name="T11" fmla="*/ 56 h 94"/>
                <a:gd name="T12" fmla="*/ 0 w 105"/>
                <a:gd name="T13" fmla="*/ 35 h 94"/>
                <a:gd name="T14" fmla="*/ 14 w 105"/>
                <a:gd name="T15" fmla="*/ 17 h 94"/>
                <a:gd name="T16" fmla="*/ 43 w 105"/>
                <a:gd name="T17" fmla="*/ 0 h 94"/>
                <a:gd name="T18" fmla="*/ 66 w 105"/>
                <a:gd name="T19" fmla="*/ 13 h 94"/>
                <a:gd name="T20" fmla="*/ 36 w 105"/>
                <a:gd name="T21" fmla="*/ 31 h 94"/>
                <a:gd name="T22" fmla="*/ 39 w 105"/>
                <a:gd name="T23" fmla="*/ 43 h 94"/>
                <a:gd name="T24" fmla="*/ 77 w 105"/>
                <a:gd name="T25" fmla="*/ 65 h 94"/>
                <a:gd name="T26" fmla="*/ 77 w 105"/>
                <a:gd name="T27" fmla="*/ 41 h 94"/>
                <a:gd name="T28" fmla="*/ 105 w 105"/>
                <a:gd name="T29" fmla="*/ 41 h 94"/>
                <a:gd name="T30" fmla="*/ 105 w 105"/>
                <a:gd name="T31" fmla="*/ 41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0" name="Text Box 153"/>
          <p:cNvSpPr txBox="1">
            <a:spLocks noChangeArrowheads="1"/>
          </p:cNvSpPr>
          <p:nvPr/>
        </p:nvSpPr>
        <p:spPr bwMode="auto">
          <a:xfrm>
            <a:off x="3738562" y="3290888"/>
            <a:ext cx="162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Relay</a:t>
            </a:r>
          </a:p>
        </p:txBody>
      </p:sp>
      <p:pic>
        <p:nvPicPr>
          <p:cNvPr id="10251" name="Picture 154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2359025"/>
            <a:ext cx="16557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55"/>
          <p:cNvSpPr txBox="1">
            <a:spLocks noChangeArrowheads="1"/>
          </p:cNvSpPr>
          <p:nvPr/>
        </p:nvSpPr>
        <p:spPr bwMode="auto">
          <a:xfrm>
            <a:off x="5656262" y="2608263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sz="2400"/>
              <a:t>网络</a:t>
            </a:r>
            <a:r>
              <a:rPr kumimoji="1" lang="en-US" altLang="zh-CN" sz="2400"/>
              <a:t>2</a:t>
            </a:r>
          </a:p>
        </p:txBody>
      </p:sp>
      <p:sp>
        <p:nvSpPr>
          <p:cNvPr id="10253" name="Text Box 156"/>
          <p:cNvSpPr txBox="1">
            <a:spLocks noChangeArrowheads="1"/>
          </p:cNvSpPr>
          <p:nvPr/>
        </p:nvSpPr>
        <p:spPr bwMode="auto">
          <a:xfrm>
            <a:off x="503237" y="3290888"/>
            <a:ext cx="162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ea typeface="宋体" pitchFamily="2" charset="-122"/>
              </a:rPr>
              <a:t>DHCP Client</a:t>
            </a:r>
          </a:p>
        </p:txBody>
      </p:sp>
      <p:sp>
        <p:nvSpPr>
          <p:cNvPr id="10254" name="Rectangle 157"/>
          <p:cNvSpPr>
            <a:spLocks noGrp="1" noChangeArrowheads="1"/>
          </p:cNvSpPr>
          <p:nvPr>
            <p:ph type="body" idx="1"/>
          </p:nvPr>
        </p:nvSpPr>
        <p:spPr>
          <a:xfrm>
            <a:off x="792162" y="4337050"/>
            <a:ext cx="7559675" cy="25209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/>
              <a:t>DHCP</a:t>
            </a:r>
            <a:r>
              <a:rPr lang="zh-CN" altLang="en-US" sz="2600"/>
              <a:t>服务器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能提供</a:t>
            </a:r>
            <a:r>
              <a:rPr lang="en-US" altLang="zh-CN" sz="2000"/>
              <a:t>DHCP</a:t>
            </a:r>
            <a:r>
              <a:rPr lang="zh-CN" altLang="en-US" sz="2000"/>
              <a:t>功能的服务器或具有</a:t>
            </a:r>
            <a:r>
              <a:rPr lang="en-US" altLang="zh-CN" sz="2000"/>
              <a:t>DHCP</a:t>
            </a:r>
            <a:r>
              <a:rPr lang="zh-CN" altLang="en-US" sz="2000"/>
              <a:t>功能的网络设备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/>
              <a:t>DHCP</a:t>
            </a:r>
            <a:r>
              <a:rPr lang="zh-CN" altLang="en-US" sz="2600"/>
              <a:t>中继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一般为路由器或三层交换机等网络设备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/>
              <a:t>DHCP</a:t>
            </a:r>
            <a:r>
              <a:rPr lang="zh-CN" altLang="en-US" sz="2600"/>
              <a:t>客户端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/>
              <a:t>需要动态获得</a:t>
            </a:r>
            <a:r>
              <a:rPr lang="en-US" altLang="zh-CN" sz="2000"/>
              <a:t>IP</a:t>
            </a:r>
            <a:r>
              <a:rPr lang="zh-CN" altLang="en-US" sz="2000"/>
              <a:t>地址的主机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DHCP</a:t>
            </a:r>
            <a:r>
              <a:rPr lang="zh-CN" altLang="en-US"/>
              <a:t>地址分配方式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16832"/>
            <a:ext cx="7343775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手工分配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/>
              <a:t>根据需求，网络管理员为某些少数特定的主机（如</a:t>
            </a:r>
            <a:r>
              <a:rPr lang="en-US" altLang="zh-CN" sz="2100"/>
              <a:t>DNS</a:t>
            </a:r>
            <a:r>
              <a:rPr lang="zh-CN" altLang="en-US" sz="2100"/>
              <a:t>服务器、打印机）绑定固定的</a:t>
            </a:r>
            <a:r>
              <a:rPr lang="en-US" altLang="zh-CN" sz="2100"/>
              <a:t>IP</a:t>
            </a:r>
            <a:r>
              <a:rPr lang="zh-CN" altLang="en-US" sz="2100"/>
              <a:t>地址，其地址不会过期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自动分配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/>
              <a:t>为连接到网络的某些主机分配</a:t>
            </a:r>
            <a:r>
              <a:rPr lang="en-US" altLang="zh-CN" sz="2100"/>
              <a:t>IP</a:t>
            </a:r>
            <a:r>
              <a:rPr lang="zh-CN" altLang="en-US" sz="2100"/>
              <a:t>地址，该地址将长期由该主机使用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动态分配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/>
              <a:t>主机申请</a:t>
            </a:r>
            <a:r>
              <a:rPr lang="en-US" altLang="zh-CN" sz="2100"/>
              <a:t>IP</a:t>
            </a:r>
            <a:r>
              <a:rPr lang="zh-CN" altLang="en-US" sz="2100"/>
              <a:t>地址最常用的方法。</a:t>
            </a:r>
            <a:r>
              <a:rPr lang="en-US" altLang="zh-CN" sz="2100"/>
              <a:t>DHCP</a:t>
            </a:r>
            <a:r>
              <a:rPr lang="zh-CN" altLang="en-US" sz="2100"/>
              <a:t>服务器为客户端指定一个</a:t>
            </a:r>
            <a:r>
              <a:rPr lang="en-US" altLang="zh-CN" sz="2100"/>
              <a:t>IP</a:t>
            </a:r>
            <a:r>
              <a:rPr lang="zh-CN" altLang="en-US" sz="2100"/>
              <a:t>地址，同时为此地址规定了一个租用期限，如果租用时间到期，客户端必须重新申请</a:t>
            </a:r>
            <a:r>
              <a:rPr lang="en-US" altLang="zh-CN" sz="2100"/>
              <a:t>IP</a:t>
            </a:r>
            <a:r>
              <a:rPr lang="zh-CN" altLang="en-US" sz="2100"/>
              <a:t>地址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5"/>
          <p:cNvSpPr>
            <a:spLocks noChangeShapeType="1"/>
          </p:cNvSpPr>
          <p:nvPr/>
        </p:nvSpPr>
        <p:spPr bwMode="auto">
          <a:xfrm>
            <a:off x="1546207" y="2925663"/>
            <a:ext cx="5688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1" name="Picture 29" descr="网云_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32" y="2277963"/>
            <a:ext cx="208756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</a:t>
            </a:r>
            <a:r>
              <a:rPr lang="zh-CN" altLang="en-US"/>
              <a:t>地址动态获取过程</a:t>
            </a:r>
          </a:p>
        </p:txBody>
      </p:sp>
      <p:sp>
        <p:nvSpPr>
          <p:cNvPr id="12293" name="Text Box 10"/>
          <p:cNvSpPr txBox="1">
            <a:spLocks noChangeArrowheads="1"/>
          </p:cNvSpPr>
          <p:nvPr/>
        </p:nvSpPr>
        <p:spPr bwMode="auto">
          <a:xfrm>
            <a:off x="2835257" y="3787675"/>
            <a:ext cx="2428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细黑" pitchFamily="2" charset="-122"/>
              </a:rPr>
              <a:t>谁能给我分配</a:t>
            </a:r>
            <a:r>
              <a:rPr kumimoji="1" lang="en-US" altLang="zh-CN" b="1">
                <a:latin typeface="华文细黑" pitchFamily="2" charset="-122"/>
              </a:rPr>
              <a:t>IP</a:t>
            </a:r>
            <a:r>
              <a:rPr kumimoji="1" lang="zh-CN" altLang="en-US" b="1">
                <a:latin typeface="华文细黑" pitchFamily="2" charset="-122"/>
              </a:rPr>
              <a:t>地址？</a:t>
            </a:r>
          </a:p>
        </p:txBody>
      </p:sp>
      <p:sp>
        <p:nvSpPr>
          <p:cNvPr id="12294" name="Text Box 13"/>
          <p:cNvSpPr txBox="1">
            <a:spLocks noChangeArrowheads="1"/>
          </p:cNvSpPr>
          <p:nvPr/>
        </p:nvSpPr>
        <p:spPr bwMode="auto">
          <a:xfrm>
            <a:off x="2841607" y="4509988"/>
            <a:ext cx="3379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细黑" pitchFamily="2" charset="-122"/>
              </a:rPr>
              <a:t>我能给你分配</a:t>
            </a:r>
            <a:r>
              <a:rPr kumimoji="1" lang="en-US" altLang="zh-CN" b="1">
                <a:latin typeface="华文细黑" pitchFamily="2" charset="-122"/>
              </a:rPr>
              <a:t>IP</a:t>
            </a:r>
            <a:r>
              <a:rPr kumimoji="1" lang="zh-CN" altLang="en-US" b="1">
                <a:latin typeface="华文细黑" pitchFamily="2" charset="-122"/>
              </a:rPr>
              <a:t>地址</a:t>
            </a:r>
            <a:r>
              <a:rPr kumimoji="1" lang="en-US" altLang="zh-CN" b="1">
                <a:latin typeface="华文细黑" pitchFamily="2" charset="-122"/>
              </a:rPr>
              <a:t>10.0.0.2/24</a:t>
            </a:r>
          </a:p>
        </p:txBody>
      </p:sp>
      <p:sp>
        <p:nvSpPr>
          <p:cNvPr id="12295" name="Text Box 16"/>
          <p:cNvSpPr txBox="1">
            <a:spLocks noChangeArrowheads="1"/>
          </p:cNvSpPr>
          <p:nvPr/>
        </p:nvSpPr>
        <p:spPr bwMode="auto">
          <a:xfrm>
            <a:off x="2835257" y="5246588"/>
            <a:ext cx="3421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细黑" pitchFamily="2" charset="-122"/>
              </a:rPr>
              <a:t>好，我就用你分配的</a:t>
            </a:r>
            <a:r>
              <a:rPr kumimoji="1" lang="en-US" altLang="zh-CN" b="1">
                <a:latin typeface="华文细黑" pitchFamily="2" charset="-122"/>
              </a:rPr>
              <a:t>10.0.0.2/24</a:t>
            </a:r>
          </a:p>
        </p:txBody>
      </p:sp>
      <p:sp>
        <p:nvSpPr>
          <p:cNvPr id="12296" name="Text Box 19"/>
          <p:cNvSpPr txBox="1">
            <a:spLocks noChangeArrowheads="1"/>
          </p:cNvSpPr>
          <p:nvPr/>
        </p:nvSpPr>
        <p:spPr bwMode="auto">
          <a:xfrm>
            <a:off x="2841607" y="60212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华文细黑" pitchFamily="2" charset="-122"/>
              </a:rPr>
              <a:t>好，我确认！</a:t>
            </a:r>
          </a:p>
        </p:txBody>
      </p:sp>
      <p:sp>
        <p:nvSpPr>
          <p:cNvPr id="12297" name="Text Box 23"/>
          <p:cNvSpPr txBox="1">
            <a:spLocks noChangeArrowheads="1"/>
          </p:cNvSpPr>
          <p:nvPr/>
        </p:nvSpPr>
        <p:spPr bwMode="auto">
          <a:xfrm>
            <a:off x="538144" y="33796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DHCP Client</a:t>
            </a:r>
          </a:p>
        </p:txBody>
      </p:sp>
      <p:sp>
        <p:nvSpPr>
          <p:cNvPr id="12298" name="Text Box 24"/>
          <p:cNvSpPr txBox="1">
            <a:spLocks noChangeArrowheads="1"/>
          </p:cNvSpPr>
          <p:nvPr/>
        </p:nvSpPr>
        <p:spPr bwMode="auto">
          <a:xfrm>
            <a:off x="6657957" y="34289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DHCP Server</a:t>
            </a:r>
          </a:p>
        </p:txBody>
      </p:sp>
      <p:sp>
        <p:nvSpPr>
          <p:cNvPr id="12299" name="Text Box 26"/>
          <p:cNvSpPr txBox="1">
            <a:spLocks noChangeArrowheads="1"/>
          </p:cNvSpPr>
          <p:nvPr/>
        </p:nvSpPr>
        <p:spPr bwMode="auto">
          <a:xfrm>
            <a:off x="3922694" y="2636738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TCP/IP</a:t>
            </a:r>
          </a:p>
        </p:txBody>
      </p:sp>
      <p:pic>
        <p:nvPicPr>
          <p:cNvPr id="12300" name="Picture 27" descr="compu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2" y="2493863"/>
            <a:ext cx="792162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8" descr="服务器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82" y="2420838"/>
            <a:ext cx="676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2" name="Line 30"/>
          <p:cNvSpPr>
            <a:spLocks noChangeShapeType="1"/>
          </p:cNvSpPr>
          <p:nvPr/>
        </p:nvSpPr>
        <p:spPr bwMode="auto">
          <a:xfrm flipH="1">
            <a:off x="2409807" y="4870350"/>
            <a:ext cx="39608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31"/>
          <p:cNvSpPr>
            <a:spLocks noChangeShapeType="1"/>
          </p:cNvSpPr>
          <p:nvPr/>
        </p:nvSpPr>
        <p:spPr bwMode="auto">
          <a:xfrm>
            <a:off x="2481244" y="4221063"/>
            <a:ext cx="3889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32"/>
          <p:cNvSpPr>
            <a:spLocks noChangeShapeType="1"/>
          </p:cNvSpPr>
          <p:nvPr/>
        </p:nvSpPr>
        <p:spPr bwMode="auto">
          <a:xfrm>
            <a:off x="2482832" y="5589488"/>
            <a:ext cx="3889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33"/>
          <p:cNvSpPr>
            <a:spLocks noChangeShapeType="1"/>
          </p:cNvSpPr>
          <p:nvPr/>
        </p:nvSpPr>
        <p:spPr bwMode="auto">
          <a:xfrm flipH="1">
            <a:off x="2409807" y="6381650"/>
            <a:ext cx="39608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60&quot;]}]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0&quot;]}]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3583</Words>
  <Application>Microsoft Office PowerPoint</Application>
  <PresentationFormat>全屏显示(4:3)</PresentationFormat>
  <Paragraphs>792</Paragraphs>
  <Slides>52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Courier</vt:lpstr>
      <vt:lpstr>方正姚体</vt:lpstr>
      <vt:lpstr>黑体</vt:lpstr>
      <vt:lpstr>华文细黑</vt:lpstr>
      <vt:lpstr>楷体</vt:lpstr>
      <vt:lpstr>隶书</vt:lpstr>
      <vt:lpstr>宋体</vt:lpstr>
      <vt:lpstr>Microsoft Yahei</vt:lpstr>
      <vt:lpstr>Arial</vt:lpstr>
      <vt:lpstr>Calibri</vt:lpstr>
      <vt:lpstr>Times New Roman</vt:lpstr>
      <vt:lpstr>Wingdings</vt:lpstr>
      <vt:lpstr>Office 主题</vt:lpstr>
      <vt:lpstr>PowerPoint 演示文稿</vt:lpstr>
      <vt:lpstr>内容回顾</vt:lpstr>
      <vt:lpstr>网络基本配置</vt:lpstr>
      <vt:lpstr>PowerPoint 演示文稿</vt:lpstr>
      <vt:lpstr>DHCP简介</vt:lpstr>
      <vt:lpstr>DHCP特点</vt:lpstr>
      <vt:lpstr>DHCP系统组成</vt:lpstr>
      <vt:lpstr>DHCP地址分配方式</vt:lpstr>
      <vt:lpstr>IP地址动态获取过程</vt:lpstr>
      <vt:lpstr>IP地址拒绝及释放</vt:lpstr>
      <vt:lpstr>DHCP租约更新</vt:lpstr>
      <vt:lpstr>DHCP中继工作原理</vt:lpstr>
      <vt:lpstr>DHCP服务器基本配置</vt:lpstr>
      <vt:lpstr>DHCP服务器可选配置</vt:lpstr>
      <vt:lpstr>DHCP服务器基本配置示例</vt:lpstr>
      <vt:lpstr>DHCP服务器显示及维护</vt:lpstr>
      <vt:lpstr>DHCP中继基本配置</vt:lpstr>
      <vt:lpstr>DHCP中继配置示例</vt:lpstr>
      <vt:lpstr>DHCP中继显示及维护</vt:lpstr>
      <vt:lpstr>PowerPoint 演示文稿</vt:lpstr>
      <vt:lpstr>什么是路由</vt:lpstr>
      <vt:lpstr>PowerPoint 演示文稿</vt:lpstr>
      <vt:lpstr>路由表的构成</vt:lpstr>
      <vt:lpstr>路由器单跳操作</vt:lpstr>
      <vt:lpstr>PowerPoint 演示文稿</vt:lpstr>
      <vt:lpstr>路由表查找规则（1）</vt:lpstr>
      <vt:lpstr>路由表查找规则（2）</vt:lpstr>
      <vt:lpstr>路由表查找规则（3）</vt:lpstr>
      <vt:lpstr>路由的来源</vt:lpstr>
      <vt:lpstr>路由度量值（Metric）</vt:lpstr>
      <vt:lpstr>路由优先级</vt:lpstr>
      <vt:lpstr>各类路由默认优先级</vt:lpstr>
      <vt:lpstr>PowerPoint 演示文稿</vt:lpstr>
      <vt:lpstr>路由环路</vt:lpstr>
      <vt:lpstr>查看设备路由表</vt:lpstr>
      <vt:lpstr>IP路由表摘要信息</vt:lpstr>
      <vt:lpstr>PowerPoint 演示文稿</vt:lpstr>
      <vt:lpstr>PowerPoint 演示文稿</vt:lpstr>
      <vt:lpstr>直连路由的建立</vt:lpstr>
      <vt:lpstr>PowerPoint 演示文稿</vt:lpstr>
      <vt:lpstr>基本的局域网间路由</vt:lpstr>
      <vt:lpstr>不适当的VLAN间路由方式</vt:lpstr>
      <vt:lpstr>用802.1Q和子接口实现VLAN间路由</vt:lpstr>
      <vt:lpstr>用三层交换机实现VLAN间路由</vt:lpstr>
      <vt:lpstr>静态路由配置</vt:lpstr>
      <vt:lpstr>PowerPoint 演示文稿</vt:lpstr>
      <vt:lpstr>静态路由配置示例</vt:lpstr>
      <vt:lpstr>静态默认路由配置</vt:lpstr>
      <vt:lpstr>静态路由实现路由备份和负载分担 </vt:lpstr>
      <vt:lpstr>静态黑洞路由应用</vt:lpstr>
      <vt:lpstr>PowerPoint 演示文稿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王 洁</cp:lastModifiedBy>
  <cp:revision>755</cp:revision>
  <dcterms:modified xsi:type="dcterms:W3CDTF">2022-10-27T01:49:27Z</dcterms:modified>
</cp:coreProperties>
</file>