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540" r:id="rId3"/>
    <p:sldId id="614" r:id="rId4"/>
    <p:sldId id="280" r:id="rId5"/>
    <p:sldId id="270" r:id="rId6"/>
    <p:sldId id="283" r:id="rId7"/>
    <p:sldId id="271" r:id="rId8"/>
    <p:sldId id="273" r:id="rId9"/>
    <p:sldId id="274" r:id="rId10"/>
    <p:sldId id="288" r:id="rId11"/>
    <p:sldId id="277" r:id="rId12"/>
    <p:sldId id="278" r:id="rId13"/>
    <p:sldId id="284" r:id="rId14"/>
    <p:sldId id="287" r:id="rId15"/>
    <p:sldId id="374" r:id="rId16"/>
    <p:sldId id="292" r:id="rId17"/>
    <p:sldId id="634" r:id="rId18"/>
    <p:sldId id="358" r:id="rId19"/>
    <p:sldId id="361" r:id="rId20"/>
    <p:sldId id="638" r:id="rId21"/>
    <p:sldId id="367" r:id="rId22"/>
    <p:sldId id="372" r:id="rId23"/>
    <p:sldId id="373" r:id="rId24"/>
    <p:sldId id="294" r:id="rId25"/>
    <p:sldId id="366" r:id="rId26"/>
    <p:sldId id="365" r:id="rId27"/>
    <p:sldId id="364" r:id="rId28"/>
    <p:sldId id="636" r:id="rId29"/>
    <p:sldId id="317" r:id="rId30"/>
    <p:sldId id="362" r:id="rId31"/>
    <p:sldId id="375" r:id="rId32"/>
    <p:sldId id="635" r:id="rId33"/>
    <p:sldId id="371" r:id="rId34"/>
    <p:sldId id="627" r:id="rId35"/>
    <p:sldId id="639" r:id="rId36"/>
    <p:sldId id="360" r:id="rId37"/>
    <p:sldId id="629" r:id="rId38"/>
    <p:sldId id="630" r:id="rId39"/>
    <p:sldId id="363" r:id="rId40"/>
    <p:sldId id="298" r:id="rId41"/>
    <p:sldId id="640" r:id="rId42"/>
    <p:sldId id="357" r:id="rId43"/>
    <p:sldId id="632" r:id="rId44"/>
    <p:sldId id="359" r:id="rId45"/>
    <p:sldId id="300" r:id="rId46"/>
    <p:sldId id="626" r:id="rId47"/>
    <p:sldId id="613" r:id="rId48"/>
  </p:sldIdLst>
  <p:sldSz cx="9144000" cy="6858000" type="screen4x3"/>
  <p:notesSz cx="6858000" cy="9144000"/>
  <p:custDataLst>
    <p:tags r:id="rId5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3C1F9"/>
    <a:srgbClr val="A1C9ED"/>
    <a:srgbClr val="333333"/>
    <a:srgbClr val="5F5F5F"/>
    <a:srgbClr val="808080"/>
    <a:srgbClr val="B2B2B2"/>
    <a:srgbClr val="47721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7" autoAdjust="0"/>
    <p:restoredTop sz="85482" autoAdjust="0"/>
  </p:normalViewPr>
  <p:slideViewPr>
    <p:cSldViewPr>
      <p:cViewPr varScale="1">
        <p:scale>
          <a:sx n="73" d="100"/>
          <a:sy n="73" d="100"/>
        </p:scale>
        <p:origin x="20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718DE3E-B2D6-481E-B131-7C0E0CA60837}" type="datetimeFigureOut">
              <a:rPr lang="zh-CN" altLang="en-US"/>
              <a:pPr>
                <a:defRPr/>
              </a:pPr>
              <a:t>2022/11/3</a:t>
            </a:fld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E8161D4-FAB3-45DB-BE64-76453F657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1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420EE6-833B-4A8F-A7AC-B5236D596517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5BE1ED-E2D6-4200-9B6B-06628A86C578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BEB9F3E-03F4-4D86-B2FA-B996D8D8182C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8A36228-BC00-46B8-86E9-FBA58DA99361}" type="slidenum">
              <a:rPr lang="en-US" altLang="zh-CN" smtClean="0">
                <a:latin typeface="Times New Roman" pitchFamily="18" charset="0"/>
              </a:rPr>
              <a:pPr eaLnBrk="1" hangingPunct="1"/>
              <a:t>15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A2714BD-35D8-4DBB-8D48-5085095E6522}" type="slidenum">
              <a:rPr lang="en-US" altLang="zh-CN" smtClean="0">
                <a:latin typeface="Times New Roman" pitchFamily="18" charset="0"/>
              </a:rPr>
              <a:pPr eaLnBrk="1" hangingPunct="1"/>
              <a:t>16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此页为了让学员和老师对课程安排有一个大致的了解。</a:t>
            </a:r>
          </a:p>
          <a:p>
            <a:pPr eaLnBrk="1" hangingPunct="1"/>
            <a:r>
              <a:rPr lang="zh-CN" altLang="en-US"/>
              <a:t>此页列出本课程的主要培训标题，列出每章的名称即可。如果章下面的节不多，在此页可以一并列出。</a:t>
            </a:r>
          </a:p>
          <a:p>
            <a:pPr eaLnBrk="1" hangingPunct="1"/>
            <a:r>
              <a:rPr lang="zh-CN" altLang="en-US"/>
              <a:t>此页胶片仅在授课时使用，胶片＋注释中有专门的目录和标题，不需要重复使用该页面。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D0119A8-DF24-4184-895B-7EA309032951}" type="slidenum">
              <a:rPr lang="en-US" altLang="zh-CN" smtClean="0">
                <a:latin typeface="Times New Roman" pitchFamily="18" charset="0"/>
              </a:rPr>
              <a:pPr eaLnBrk="1" hangingPunct="1"/>
              <a:t>18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对于只授课用的胶片，文字字体可以调整，但必须统一：</a:t>
            </a:r>
          </a:p>
          <a:p>
            <a:pPr eaLnBrk="1" hangingPunct="1"/>
            <a:r>
              <a:rPr lang="zh-CN" altLang="en-US"/>
              <a:t>一级文字为</a:t>
            </a:r>
            <a:r>
              <a:rPr lang="en-US" altLang="zh-CN"/>
              <a:t>24</a:t>
            </a:r>
            <a:r>
              <a:rPr lang="zh-CN" altLang="en-US"/>
              <a:t>号，二级文字为</a:t>
            </a:r>
            <a:r>
              <a:rPr lang="en-US" altLang="zh-CN"/>
              <a:t>20</a:t>
            </a:r>
            <a:r>
              <a:rPr lang="zh-CN" altLang="en-US"/>
              <a:t>号，三级文字为</a:t>
            </a:r>
            <a:r>
              <a:rPr lang="en-US" altLang="zh-CN"/>
              <a:t>18</a:t>
            </a:r>
            <a:r>
              <a:rPr lang="zh-CN" altLang="en-US"/>
              <a:t>号，四级文字为</a:t>
            </a:r>
            <a:r>
              <a:rPr lang="en-US" altLang="zh-CN"/>
              <a:t>16</a:t>
            </a:r>
            <a:r>
              <a:rPr lang="zh-CN" altLang="en-US"/>
              <a:t>号。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8A6AC5C-1922-42A7-9DC7-E5A81FEA2398}" type="slidenum">
              <a:rPr lang="en-US" altLang="zh-CN" smtClean="0">
                <a:latin typeface="Times New Roman" pitchFamily="18" charset="0"/>
              </a:rPr>
              <a:pPr eaLnBrk="1" hangingPunct="1"/>
              <a:t>19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AFD153-8FA3-40FB-BADC-BDA991598C5A}" type="slidenum">
              <a:rPr lang="en-US" altLang="zh-CN" smtClean="0">
                <a:latin typeface="Times New Roman" pitchFamily="18" charset="0"/>
              </a:rPr>
              <a:pPr eaLnBrk="1" hangingPunct="1"/>
              <a:t>21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CF3670-B3AD-431E-9A3E-C2CDC6F35130}" type="slidenum">
              <a:rPr lang="en-US" altLang="zh-CN" smtClean="0">
                <a:latin typeface="Times New Roman" pitchFamily="18" charset="0"/>
              </a:rPr>
              <a:pPr eaLnBrk="1" hangingPunct="1"/>
              <a:t>22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75BCEDB-FD2E-4CEE-A41D-99576FA62B82}" type="slidenum">
              <a:rPr lang="en-US" altLang="zh-CN" smtClean="0">
                <a:latin typeface="Times New Roman" pitchFamily="18" charset="0"/>
              </a:rPr>
              <a:pPr eaLnBrk="1" hangingPunct="1"/>
              <a:t>23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F5D31D4-EAA4-4D6B-9FF5-7AEF4DB86BA4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CACB1F-DF7F-4479-A16B-B79C6E06291D}" type="slidenum">
              <a:rPr lang="en-US" altLang="zh-CN" smtClean="0">
                <a:latin typeface="Times New Roman" pitchFamily="18" charset="0"/>
              </a:rPr>
              <a:pPr eaLnBrk="1" hangingPunct="1"/>
              <a:t>24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DB6655D-861D-42F8-AE78-0DB6F0C6D325}" type="slidenum">
              <a:rPr lang="en-US" altLang="zh-CN" smtClean="0">
                <a:latin typeface="Times New Roman" pitchFamily="18" charset="0"/>
              </a:rPr>
              <a:pPr eaLnBrk="1" hangingPunct="1"/>
              <a:t>25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2ABF92-40F5-4F73-BCA5-B4556A914FBF}" type="slidenum">
              <a:rPr lang="en-US" altLang="zh-CN" smtClean="0">
                <a:latin typeface="Times New Roman" pitchFamily="18" charset="0"/>
              </a:rPr>
              <a:pPr eaLnBrk="1" hangingPunct="1"/>
              <a:t>26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4BB386-8D06-4A53-AF78-949C2F832739}" type="slidenum">
              <a:rPr lang="en-US" altLang="zh-CN" smtClean="0">
                <a:latin typeface="Times New Roman" pitchFamily="18" charset="0"/>
              </a:rPr>
              <a:pPr eaLnBrk="1" hangingPunct="1"/>
              <a:t>27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8305180-51CF-4207-BB65-B111908A3989}" type="slidenum">
              <a:rPr lang="en-US" altLang="zh-CN" smtClean="0">
                <a:latin typeface="Times New Roman" pitchFamily="18" charset="0"/>
              </a:rPr>
              <a:pPr eaLnBrk="1" hangingPunct="1"/>
              <a:t>29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BE706C4-991F-4BF1-BF79-76E3951667A9}" type="slidenum">
              <a:rPr lang="en-US" altLang="zh-CN" smtClean="0">
                <a:latin typeface="Times New Roman" pitchFamily="18" charset="0"/>
              </a:rPr>
              <a:pPr eaLnBrk="1" hangingPunct="1"/>
              <a:t>30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BF11A52-5713-474A-BDBC-DB3F774B31A0}" type="slidenum">
              <a:rPr lang="en-US" altLang="zh-CN" smtClean="0">
                <a:latin typeface="Times New Roman" pitchFamily="18" charset="0"/>
              </a:rPr>
              <a:pPr eaLnBrk="1" hangingPunct="1"/>
              <a:t>31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z="800" b="1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E69F31-9D29-4E53-A247-49034216047A}" type="slidenum">
              <a:rPr lang="en-US" altLang="zh-CN" smtClean="0">
                <a:latin typeface="Times New Roman" pitchFamily="18" charset="0"/>
              </a:rPr>
              <a:pPr eaLnBrk="1" hangingPunct="1"/>
              <a:t>33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AD521BD-9E9C-46FD-953E-D4DF1FED6F5F}" type="slidenum">
              <a:rPr lang="en-US" altLang="zh-CN" smtClean="0">
                <a:latin typeface="Times New Roman" pitchFamily="18" charset="0"/>
              </a:rPr>
              <a:pPr eaLnBrk="1" hangingPunct="1"/>
              <a:t>34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7417A71-546A-4C28-ABEB-DE976FFDDA28}" type="slidenum">
              <a:rPr lang="en-US" altLang="zh-CN" smtClean="0">
                <a:latin typeface="Times New Roman" pitchFamily="18" charset="0"/>
              </a:rPr>
              <a:pPr eaLnBrk="1" hangingPunct="1"/>
              <a:t>36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B0C22D-5819-4331-9195-02A4AF854678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1C4CAC8-276F-420B-B8F3-E7510F156797}" type="slidenum">
              <a:rPr lang="en-US" altLang="zh-CN" smtClean="0">
                <a:latin typeface="Times New Roman" pitchFamily="18" charset="0"/>
              </a:rPr>
              <a:pPr eaLnBrk="1" hangingPunct="1"/>
              <a:t>37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60C04C-C52C-49C3-8B2E-C54483848A9A}" type="slidenum">
              <a:rPr lang="en-US" altLang="zh-CN" smtClean="0">
                <a:latin typeface="Times New Roman" pitchFamily="18" charset="0"/>
              </a:rPr>
              <a:pPr eaLnBrk="1" hangingPunct="1"/>
              <a:t>38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8EC802B-C266-42BB-AE8A-7016241B0377}" type="slidenum">
              <a:rPr lang="en-US" altLang="zh-CN" smtClean="0">
                <a:latin typeface="Times New Roman" pitchFamily="18" charset="0"/>
              </a:rPr>
              <a:pPr eaLnBrk="1" hangingPunct="1"/>
              <a:t>39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带宽，速度，无阻塞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也可支持路由器支持的各种路由协议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C80DFBB-2F63-41CA-A7B7-F2A0F2A9AEAC}" type="slidenum">
              <a:rPr lang="en-US" altLang="zh-CN" smtClean="0">
                <a:latin typeface="Times New Roman" pitchFamily="18" charset="0"/>
              </a:rPr>
              <a:pPr eaLnBrk="1" hangingPunct="1"/>
              <a:t>40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F2AEFE6-AB59-42AE-8421-1E68482B00EA}" type="slidenum">
              <a:rPr lang="en-US" altLang="zh-CN" smtClean="0">
                <a:latin typeface="Times New Roman" pitchFamily="18" charset="0"/>
              </a:rPr>
              <a:pPr eaLnBrk="1" hangingPunct="1"/>
              <a:t>42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此页为了让学员和老师对课程安排有一个大致的了解。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此页列出本课程的主要培训标题，列出每章的名称即可。如果章下面的节不多，在此页可以一并列出。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此页胶片仅在授课时使用，胶片＋注释中有专门的目录和标题，不需要重复使用该页面。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9D95CF9-9521-4310-ADE0-91E052452340}" type="slidenum">
              <a:rPr lang="en-US" altLang="zh-CN" smtClean="0">
                <a:latin typeface="Times New Roman" pitchFamily="18" charset="0"/>
              </a:rPr>
              <a:pPr eaLnBrk="1" hangingPunct="1"/>
              <a:t>43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此页为了让学员和老师对课程安排有一个大致的了解。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此页列出本课程的主要培训标题，列出每章的名称即可。如果章下面的节不多，在此页可以一并列出。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此页胶片仅在授课时使用，胶片＋注释中有专门的目录和标题，不需要重复使用该页面。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6B1F7A2-CE5B-4266-9D11-CF78923044B9}" type="slidenum">
              <a:rPr lang="en-US" altLang="zh-CN" smtClean="0">
                <a:latin typeface="Times New Roman" pitchFamily="18" charset="0"/>
              </a:rPr>
              <a:pPr eaLnBrk="1" hangingPunct="1"/>
              <a:t>44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0793007-9223-4728-AC47-CF58E9668B78}" type="slidenum">
              <a:rPr lang="en-US" altLang="zh-CN" smtClean="0">
                <a:latin typeface="Times New Roman" pitchFamily="18" charset="0"/>
              </a:rPr>
              <a:pPr eaLnBrk="1" hangingPunct="1"/>
              <a:t>45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7B958AC-5CCA-4B77-A752-73C4754C973E}" type="slidenum">
              <a:rPr lang="en-US" altLang="zh-CN"/>
              <a:pPr eaLnBrk="1" hangingPunct="1"/>
              <a:t>46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D9AEC0-398B-4FD5-8F11-F59FEF8A66E5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6A440FA-082C-4982-A6F9-6E0F3076D453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A5DA88C-8296-4FDC-AFAE-6F007A93D5BD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E5AA045-E28B-408B-A848-92C40881C24E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F83F5B8-B209-457C-992C-7CBA1AE5644B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345CA5-7930-45C3-9995-219E5EAA63F5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3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F9F8E-7C29-4D5C-841B-153533EC939C}" type="datetimeFigureOut">
              <a:rPr lang="zh-CN" altLang="en-US"/>
              <a:pPr>
                <a:defRPr/>
              </a:pPr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9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6EA-B51F-415E-93BA-1A170AB5D695}" type="datetimeFigureOut">
              <a:rPr lang="zh-CN" altLang="en-US"/>
              <a:pPr>
                <a:defRPr/>
              </a:pPr>
              <a:t>2022/11/3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FA0B-DB62-4FF5-A3BC-65EEFAD6C5F7}" type="datetimeFigureOut">
              <a:rPr lang="zh-CN" altLang="en-US"/>
              <a:pPr>
                <a:defRPr/>
              </a:pPr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4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E449-6FCD-4160-9A89-4411EE7081F3}" type="datetimeFigureOut">
              <a:rPr lang="zh-CN" altLang="en-US"/>
              <a:pPr>
                <a:defRPr/>
              </a:pPr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6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57200" y="1052513"/>
            <a:ext cx="83688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2"/>
            <a:ext cx="8229600" cy="79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3"/>
            <a:ext cx="4044462" cy="49341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4642338" y="1196753"/>
            <a:ext cx="4044462" cy="4934173"/>
          </a:xfrm>
        </p:spPr>
        <p:txBody>
          <a:bodyPr/>
          <a:lstStyle/>
          <a:p>
            <a:r>
              <a:rPr lang="zh-CN" altLang="en-US" noProof="1"/>
              <a:t>单击图标添加剪 贴画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57022C4-7386-4A65-823B-3CD3CF579D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10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7651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7651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4702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4702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7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765175"/>
            <a:ext cx="8229600" cy="5257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10933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86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7651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4702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1487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559D-824E-42B5-8A55-3438A2AB6A5F}" type="datetimeFigureOut">
              <a:rPr lang="zh-CN" altLang="en-US"/>
              <a:pPr>
                <a:defRPr/>
              </a:pPr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1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163" y="1052736"/>
            <a:ext cx="7869560" cy="649288"/>
          </a:xfrm>
        </p:spPr>
        <p:txBody>
          <a:bodyPr/>
          <a:lstStyle>
            <a:lvl1pPr>
              <a:defRPr sz="2800" u="none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72816"/>
            <a:ext cx="8229600" cy="4464496"/>
          </a:xfrm>
        </p:spPr>
        <p:txBody>
          <a:bodyPr/>
          <a:lstStyle>
            <a:lvl1pPr>
              <a:lnSpc>
                <a:spcPct val="120000"/>
              </a:lnSpc>
              <a:defRPr sz="2600"/>
            </a:lvl1pPr>
            <a:lvl2pPr>
              <a:lnSpc>
                <a:spcPct val="120000"/>
              </a:lnSpc>
              <a:defRPr sz="2600"/>
            </a:lvl2pPr>
            <a:lvl3pPr>
              <a:lnSpc>
                <a:spcPct val="120000"/>
              </a:lnSpc>
              <a:defRPr sz="2600"/>
            </a:lvl3pPr>
            <a:lvl4pPr>
              <a:lnSpc>
                <a:spcPct val="120000"/>
              </a:lnSpc>
              <a:defRPr sz="2600"/>
            </a:lvl4pPr>
            <a:lvl5pPr>
              <a:lnSpc>
                <a:spcPct val="120000"/>
              </a:lnSpc>
              <a:defRPr sz="2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42BC0-A0A1-4D33-932B-0A1F80581C39}" type="datetimeFigureOut">
              <a:rPr lang="zh-CN" altLang="en-US"/>
              <a:pPr>
                <a:defRPr/>
              </a:pPr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6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917F-922F-481D-A403-E01F400023C3}" type="datetimeFigureOut">
              <a:rPr lang="zh-CN" altLang="en-US"/>
              <a:pPr>
                <a:defRPr/>
              </a:pPr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8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93BE-E78A-4877-9190-327359A1C8A1}" type="datetimeFigureOut">
              <a:rPr lang="zh-CN" altLang="en-US"/>
              <a:pPr>
                <a:defRPr/>
              </a:pPr>
              <a:t>2022/11/3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1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B482-3A9C-4B65-B09A-B927712F3A35}" type="datetimeFigureOut">
              <a:rPr lang="zh-CN" altLang="en-US"/>
              <a:pPr>
                <a:defRPr/>
              </a:pPr>
              <a:t>2022/11/3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0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3BF0-9CE5-40B8-985A-8B69BE4E47A2}" type="datetimeFigureOut">
              <a:rPr lang="zh-CN" altLang="en-US"/>
              <a:pPr>
                <a:defRPr/>
              </a:pPr>
              <a:t>2022/11/3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3EC8-9A46-46E4-A59D-87DE823CB7E0}" type="datetimeFigureOut">
              <a:rPr lang="zh-CN" altLang="en-US"/>
              <a:pPr>
                <a:defRPr/>
              </a:pPr>
              <a:t>2022/11/3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A21A-DD7A-4ABE-BE40-7F66483383A4}" type="datetimeFigureOut">
              <a:rPr lang="zh-CN" altLang="en-US"/>
              <a:pPr>
                <a:defRPr/>
              </a:pPr>
              <a:t>2022/11/3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2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67544" y="1124744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988840"/>
            <a:ext cx="8229600" cy="385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088E3-A187-4BA6-86AC-E8C997DD25DB}" type="datetimeFigureOut">
              <a:rPr lang="zh-CN" altLang="en-US"/>
              <a:pPr>
                <a:defRPr/>
              </a:pPr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marL="0" indent="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None/>
        <a:defRPr sz="2400" b="1" u="none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8.tmp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19" Type="http://schemas.openxmlformats.org/officeDocument/2006/relationships/image" Target="../media/image8.tmp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8.tmp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19" Type="http://schemas.openxmlformats.org/officeDocument/2006/relationships/image" Target="../media/image8.tmp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8.tmp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6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10" Type="http://schemas.openxmlformats.org/officeDocument/2006/relationships/tags" Target="../tags/tag82.xml"/><Relationship Id="rId19" Type="http://schemas.openxmlformats.org/officeDocument/2006/relationships/image" Target="../media/image8.tmp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91680" y="2276872"/>
            <a:ext cx="4752975" cy="738188"/>
          </a:xfrm>
          <a:prstGeom prst="rect">
            <a:avLst/>
          </a:prstGeom>
        </p:spPr>
        <p:txBody>
          <a:bodyPr wrap="none" fromWordArt="1"/>
          <a:lstStyle/>
          <a:p>
            <a:pPr algn="dist">
              <a:defRPr/>
            </a:pPr>
            <a:r>
              <a:rPr lang="zh-CN" altLang="en-US" sz="5400" b="1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>
                      <a:alpha val="79999"/>
                    </a:schemeClr>
                  </a:outerShdw>
                </a:effectLst>
                <a:latin typeface="+mj-ea"/>
                <a:ea typeface="+mj-ea"/>
                <a:cs typeface="+mj-ea"/>
              </a:rPr>
              <a:t>路由与交换技术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75856" y="384294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28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 9   </a:t>
            </a:r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07305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 dirty="0"/>
              <a:t>IEEE EUI-64</a:t>
            </a:r>
            <a:r>
              <a:rPr lang="zh-CN" altLang="en-US" dirty="0"/>
              <a:t>格式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4213" y="4580781"/>
            <a:ext cx="12954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itchFamily="2" charset="-122"/>
              </a:rPr>
              <a:t>插入</a:t>
            </a:r>
            <a:r>
              <a:rPr lang="en-US" altLang="zh-CN" sz="1600">
                <a:ea typeface="黑体" pitchFamily="2" charset="-122"/>
              </a:rPr>
              <a:t>FFFE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429125" y="2780556"/>
            <a:ext cx="1871663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solidFill>
                  <a:schemeClr val="accent2"/>
                </a:solidFill>
                <a:ea typeface="黑体" pitchFamily="2" charset="-122"/>
              </a:rPr>
              <a:t>0012-3400-ABCD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84213" y="2804368"/>
            <a:ext cx="12954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MAC</a:t>
            </a:r>
            <a:r>
              <a:rPr lang="zh-CN" altLang="en-US" sz="1600">
                <a:ea typeface="黑体" pitchFamily="2" charset="-122"/>
              </a:rPr>
              <a:t>地址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917825" y="3572718"/>
            <a:ext cx="4967288" cy="506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solidFill>
                  <a:schemeClr val="accent2"/>
                </a:solidFill>
                <a:ea typeface="黑体" pitchFamily="2" charset="-122"/>
              </a:rPr>
              <a:t>0000000 00010010 00110100  00000000 10101011 11001101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84213" y="3666381"/>
            <a:ext cx="1296987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itchFamily="2" charset="-122"/>
              </a:rPr>
              <a:t>二进制表示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84213" y="5468193"/>
            <a:ext cx="12954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itchFamily="2" charset="-122"/>
              </a:rPr>
              <a:t>设置</a:t>
            </a:r>
            <a:r>
              <a:rPr lang="en-US" altLang="zh-CN" sz="1600">
                <a:ea typeface="黑体" pitchFamily="2" charset="-122"/>
              </a:rPr>
              <a:t>U/L</a:t>
            </a:r>
            <a:r>
              <a:rPr lang="zh-CN" altLang="en-US" sz="1600">
                <a:ea typeface="黑体" pitchFamily="2" charset="-122"/>
              </a:rPr>
              <a:t>位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052638" y="5369768"/>
            <a:ext cx="6732587" cy="506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 dirty="0">
                <a:solidFill>
                  <a:schemeClr val="accent2"/>
                </a:solidFill>
                <a:ea typeface="黑体" pitchFamily="2" charset="-122"/>
              </a:rPr>
              <a:t>000000</a:t>
            </a:r>
            <a:r>
              <a:rPr kumimoji="1" lang="en-US" altLang="zh-CN" sz="1400" b="1" u="sng" dirty="0">
                <a:solidFill>
                  <a:srgbClr val="CC0000"/>
                </a:solidFill>
                <a:ea typeface="黑体" pitchFamily="2" charset="-122"/>
              </a:rPr>
              <a:t>1</a:t>
            </a:r>
            <a:r>
              <a:rPr kumimoji="1" lang="en-US" altLang="zh-CN" sz="1400" b="1" dirty="0">
                <a:solidFill>
                  <a:schemeClr val="accent2"/>
                </a:solidFill>
                <a:ea typeface="黑体" pitchFamily="2" charset="-122"/>
              </a:rPr>
              <a:t>0 00010010 00110100 11111111 11111110 00000000 10101011 11001101</a:t>
            </a:r>
          </a:p>
        </p:txBody>
      </p:sp>
      <p:cxnSp>
        <p:nvCxnSpPr>
          <p:cNvPr id="15370" name="AutoShape 10"/>
          <p:cNvCxnSpPr>
            <a:cxnSpLocks noChangeShapeType="1"/>
            <a:stCxn id="15365" idx="2"/>
            <a:endCxn id="15367" idx="0"/>
          </p:cNvCxnSpPr>
          <p:nvPr/>
        </p:nvCxnSpPr>
        <p:spPr bwMode="auto">
          <a:xfrm>
            <a:off x="1331913" y="3150443"/>
            <a:ext cx="158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11"/>
          <p:cNvCxnSpPr>
            <a:cxnSpLocks noChangeShapeType="1"/>
            <a:stCxn id="15367" idx="2"/>
            <a:endCxn id="15363" idx="0"/>
          </p:cNvCxnSpPr>
          <p:nvPr/>
        </p:nvCxnSpPr>
        <p:spPr bwMode="auto">
          <a:xfrm flipH="1">
            <a:off x="1331913" y="4012456"/>
            <a:ext cx="1587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AutoShape 12"/>
          <p:cNvCxnSpPr>
            <a:cxnSpLocks noChangeShapeType="1"/>
            <a:stCxn id="15363" idx="2"/>
            <a:endCxn id="15368" idx="0"/>
          </p:cNvCxnSpPr>
          <p:nvPr/>
        </p:nvCxnSpPr>
        <p:spPr bwMode="auto">
          <a:xfrm>
            <a:off x="1331913" y="4926856"/>
            <a:ext cx="0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3" name="Line 13"/>
          <p:cNvSpPr>
            <a:spLocks noChangeShapeType="1"/>
          </p:cNvSpPr>
          <p:nvPr/>
        </p:nvSpPr>
        <p:spPr bwMode="auto">
          <a:xfrm flipV="1">
            <a:off x="2813328" y="5804743"/>
            <a:ext cx="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84213" y="6395293"/>
            <a:ext cx="12954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EUI-64</a:t>
            </a:r>
            <a:r>
              <a:rPr lang="zh-CN" altLang="en-US" sz="1600">
                <a:ea typeface="黑体" pitchFamily="2" charset="-122"/>
              </a:rPr>
              <a:t>地址</a:t>
            </a:r>
          </a:p>
        </p:txBody>
      </p:sp>
      <p:cxnSp>
        <p:nvCxnSpPr>
          <p:cNvPr id="15375" name="AutoShape 15"/>
          <p:cNvCxnSpPr>
            <a:cxnSpLocks noChangeShapeType="1"/>
            <a:stCxn id="15368" idx="2"/>
            <a:endCxn id="15374" idx="0"/>
          </p:cNvCxnSpPr>
          <p:nvPr/>
        </p:nvCxnSpPr>
        <p:spPr bwMode="auto">
          <a:xfrm>
            <a:off x="1331913" y="5814268"/>
            <a:ext cx="0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2051050" y="4507756"/>
            <a:ext cx="6732588" cy="506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 dirty="0">
                <a:solidFill>
                  <a:schemeClr val="accent2"/>
                </a:solidFill>
                <a:ea typeface="黑体" pitchFamily="2" charset="-122"/>
              </a:rPr>
              <a:t>00000000 00010010 00110100 11111111 11111110 00000000 10101011 11001101</a:t>
            </a:r>
          </a:p>
        </p:txBody>
      </p:sp>
      <p:sp>
        <p:nvSpPr>
          <p:cNvPr id="15377" name="Rectangle 19"/>
          <p:cNvSpPr>
            <a:spLocks noChangeArrowheads="1"/>
          </p:cNvSpPr>
          <p:nvPr/>
        </p:nvSpPr>
        <p:spPr bwMode="auto">
          <a:xfrm>
            <a:off x="4356100" y="6307981"/>
            <a:ext cx="1871663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solidFill>
                  <a:schemeClr val="accent2"/>
                </a:solidFill>
                <a:ea typeface="黑体" pitchFamily="2" charset="-122"/>
              </a:rPr>
              <a:t>0212-34FF-FE00-ABCD</a:t>
            </a:r>
          </a:p>
        </p:txBody>
      </p:sp>
      <p:sp>
        <p:nvSpPr>
          <p:cNvPr id="15378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57200" y="1725661"/>
            <a:ext cx="8229600" cy="7921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sz="3000" dirty="0"/>
              <a:t>设备根据</a:t>
            </a:r>
            <a:r>
              <a:rPr lang="en-US" altLang="zh-CN" sz="3000" dirty="0"/>
              <a:t>MAC</a:t>
            </a:r>
            <a:r>
              <a:rPr lang="zh-CN" altLang="en-US" sz="3000" dirty="0"/>
              <a:t>地址自动生成接口标识符</a:t>
            </a:r>
          </a:p>
        </p:txBody>
      </p:sp>
      <p:sp>
        <p:nvSpPr>
          <p:cNvPr id="15379" name="AutoShape 22"/>
          <p:cNvSpPr>
            <a:spLocks noChangeArrowheads="1"/>
          </p:cNvSpPr>
          <p:nvPr/>
        </p:nvSpPr>
        <p:spPr bwMode="auto">
          <a:xfrm flipV="1">
            <a:off x="4572000" y="3860056"/>
            <a:ext cx="1584325" cy="792162"/>
          </a:xfrm>
          <a:custGeom>
            <a:avLst/>
            <a:gdLst>
              <a:gd name="T0" fmla="*/ 87155777 w 21600"/>
              <a:gd name="T1" fmla="*/ 14525940 h 21600"/>
              <a:gd name="T2" fmla="*/ 58103870 w 21600"/>
              <a:gd name="T3" fmla="*/ 29051880 h 21600"/>
              <a:gd name="T4" fmla="*/ 29051898 w 21600"/>
              <a:gd name="T5" fmla="*/ 14525940 h 21600"/>
              <a:gd name="T6" fmla="*/ 5810387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7200 w 21600"/>
              <a:gd name="T13" fmla="*/ 7200 h 21600"/>
              <a:gd name="T14" fmla="*/ 14400 w 21600"/>
              <a:gd name="T15" fmla="*/ 144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000000">
                  <a:alpha val="10001"/>
                </a:srgbClr>
              </a:gs>
              <a:gs pos="100000">
                <a:srgbClr val="FFCC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IPv6</a:t>
            </a:r>
            <a:r>
              <a:rPr lang="zh-CN" altLang="en-US"/>
              <a:t>邻居发现协议</a:t>
            </a:r>
          </a:p>
        </p:txBody>
      </p:sp>
      <p:sp>
        <p:nvSpPr>
          <p:cNvPr id="17411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457200" y="1706216"/>
            <a:ext cx="8229600" cy="4535488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sz="2400" dirty="0"/>
              <a:t>主机无须任何配置就可以连通网络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sz="2400" dirty="0"/>
              <a:t>邻居发现协议所实现的功能包括有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sz="2400" dirty="0"/>
              <a:t>地址解析 </a:t>
            </a:r>
          </a:p>
          <a:p>
            <a:pPr lvl="2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  <a:buFont typeface="Wingdings" pitchFamily="2" charset="2"/>
              <a:buChar char="à"/>
            </a:pPr>
            <a:r>
              <a:rPr lang="zh-CN" altLang="en-US" sz="2400" dirty="0"/>
              <a:t>与</a:t>
            </a:r>
            <a:r>
              <a:rPr lang="en-US" altLang="zh-CN" sz="2400" dirty="0"/>
              <a:t>IPv4</a:t>
            </a:r>
            <a:r>
              <a:rPr lang="zh-CN" altLang="en-US" sz="2400" dirty="0"/>
              <a:t>中的</a:t>
            </a:r>
            <a:r>
              <a:rPr lang="en-US" altLang="zh-CN" sz="2400" dirty="0"/>
              <a:t>ARP</a:t>
            </a:r>
            <a:r>
              <a:rPr lang="zh-CN" altLang="en-US" sz="2400" dirty="0"/>
              <a:t>类似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sz="2400" dirty="0"/>
              <a:t>路由器发现</a:t>
            </a:r>
            <a:r>
              <a:rPr lang="en-US" altLang="zh-CN" sz="2400" dirty="0"/>
              <a:t>/</a:t>
            </a:r>
            <a:r>
              <a:rPr lang="zh-CN" altLang="en-US" sz="2400" dirty="0"/>
              <a:t>前缀发现 </a:t>
            </a:r>
          </a:p>
          <a:p>
            <a:pPr lvl="2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  <a:buFont typeface="Wingdings" pitchFamily="2" charset="2"/>
              <a:buChar char="à"/>
            </a:pPr>
            <a:r>
              <a:rPr lang="zh-CN" altLang="en-US" sz="2400" dirty="0"/>
              <a:t>用于发现网络中的路由器及前缀，有利于自动配置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sz="2400" dirty="0"/>
              <a:t>地址自动配置</a:t>
            </a:r>
          </a:p>
          <a:p>
            <a:pPr lvl="2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  <a:buFont typeface="Wingdings" pitchFamily="2" charset="2"/>
              <a:buChar char="à"/>
            </a:pPr>
            <a:r>
              <a:rPr lang="zh-CN" altLang="en-US" sz="2400" dirty="0"/>
              <a:t> 全新的功能，用于自动生成地址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sz="2400" dirty="0"/>
              <a:t>其它</a:t>
            </a:r>
          </a:p>
          <a:p>
            <a:pPr lvl="2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  <a:buFont typeface="Wingdings" pitchFamily="2" charset="2"/>
              <a:buChar char="à"/>
            </a:pPr>
            <a:r>
              <a:rPr lang="zh-CN" altLang="en-US" sz="2400" dirty="0"/>
              <a:t>地址重复检测等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6"/>
          <p:cNvSpPr>
            <a:spLocks noChangeShapeType="1"/>
          </p:cNvSpPr>
          <p:nvPr/>
        </p:nvSpPr>
        <p:spPr bwMode="auto">
          <a:xfrm>
            <a:off x="2700809" y="4506143"/>
            <a:ext cx="3455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IPv6</a:t>
            </a:r>
            <a:r>
              <a:rPr lang="zh-CN" altLang="en-US"/>
              <a:t>地址解析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9552" y="1859780"/>
            <a:ext cx="8291513" cy="1727200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sz="3000" dirty="0"/>
              <a:t>通过交互信息来解析邻居的链路层地址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组播发送邻居请求消息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单播回应邻居通告消息</a:t>
            </a:r>
          </a:p>
        </p:txBody>
      </p:sp>
      <p:pic>
        <p:nvPicPr>
          <p:cNvPr id="18437" name="Picture 24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47" y="4145780"/>
            <a:ext cx="647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25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59" y="4145780"/>
            <a:ext cx="647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Line 27"/>
          <p:cNvSpPr>
            <a:spLocks noChangeShapeType="1"/>
          </p:cNvSpPr>
          <p:nvPr/>
        </p:nvSpPr>
        <p:spPr bwMode="auto">
          <a:xfrm>
            <a:off x="2700809" y="5441180"/>
            <a:ext cx="345598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28"/>
          <p:cNvSpPr>
            <a:spLocks noChangeShapeType="1"/>
          </p:cNvSpPr>
          <p:nvPr/>
        </p:nvSpPr>
        <p:spPr bwMode="auto">
          <a:xfrm flipH="1">
            <a:off x="2699222" y="5872980"/>
            <a:ext cx="34575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Text Box 29"/>
          <p:cNvSpPr txBox="1">
            <a:spLocks noChangeArrowheads="1"/>
          </p:cNvSpPr>
          <p:nvPr/>
        </p:nvSpPr>
        <p:spPr bwMode="auto">
          <a:xfrm>
            <a:off x="2629372" y="5136380"/>
            <a:ext cx="316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>
                <a:ea typeface="黑体" pitchFamily="2" charset="-122"/>
              </a:rPr>
              <a:t>谁是</a:t>
            </a:r>
            <a:r>
              <a:rPr kumimoji="1" lang="en-US" altLang="zh-CN" sz="1400">
                <a:ea typeface="黑体" pitchFamily="2" charset="-122"/>
              </a:rPr>
              <a:t>2001::2?</a:t>
            </a:r>
          </a:p>
        </p:txBody>
      </p:sp>
      <p:sp>
        <p:nvSpPr>
          <p:cNvPr id="18442" name="Text Box 30"/>
          <p:cNvSpPr txBox="1">
            <a:spLocks noChangeArrowheads="1"/>
          </p:cNvSpPr>
          <p:nvPr/>
        </p:nvSpPr>
        <p:spPr bwMode="auto">
          <a:xfrm>
            <a:off x="5364634" y="424103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ea typeface="黑体" pitchFamily="2" charset="-122"/>
              </a:rPr>
              <a:t>2001::2</a:t>
            </a:r>
          </a:p>
        </p:txBody>
      </p:sp>
      <p:sp>
        <p:nvSpPr>
          <p:cNvPr id="18443" name="Text Box 31"/>
          <p:cNvSpPr txBox="1">
            <a:spLocks noChangeArrowheads="1"/>
          </p:cNvSpPr>
          <p:nvPr/>
        </p:nvSpPr>
        <p:spPr bwMode="auto">
          <a:xfrm>
            <a:off x="2700809" y="421721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ea typeface="黑体" pitchFamily="2" charset="-122"/>
              </a:rPr>
              <a:t>2001::1</a:t>
            </a:r>
          </a:p>
        </p:txBody>
      </p:sp>
      <p:sp>
        <p:nvSpPr>
          <p:cNvPr id="18444" name="Text Box 32"/>
          <p:cNvSpPr txBox="1">
            <a:spLocks noChangeArrowheads="1"/>
          </p:cNvSpPr>
          <p:nvPr/>
        </p:nvSpPr>
        <p:spPr bwMode="auto">
          <a:xfrm>
            <a:off x="2627784" y="5536430"/>
            <a:ext cx="4392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>
                <a:ea typeface="黑体" pitchFamily="2" charset="-122"/>
              </a:rPr>
              <a:t>我是</a:t>
            </a:r>
            <a:r>
              <a:rPr kumimoji="1" lang="en-US" altLang="zh-CN" sz="1400">
                <a:ea typeface="黑体" pitchFamily="2" charset="-122"/>
              </a:rPr>
              <a:t>2001::2</a:t>
            </a:r>
            <a:r>
              <a:rPr kumimoji="1" lang="zh-CN" altLang="en-US" sz="1400">
                <a:ea typeface="黑体" pitchFamily="2" charset="-122"/>
              </a:rPr>
              <a:t>，我的</a:t>
            </a:r>
            <a:r>
              <a:rPr kumimoji="1" lang="en-US" altLang="zh-CN" sz="1400">
                <a:ea typeface="黑体" pitchFamily="2" charset="-122"/>
              </a:rPr>
              <a:t>MAC</a:t>
            </a:r>
            <a:r>
              <a:rPr kumimoji="1" lang="zh-CN" altLang="en-US" sz="1400">
                <a:ea typeface="黑体" pitchFamily="2" charset="-122"/>
              </a:rPr>
              <a:t>地址是</a:t>
            </a:r>
            <a:r>
              <a:rPr kumimoji="1" lang="en-US" altLang="zh-CN" sz="1400">
                <a:latin typeface="宋体" pitchFamily="2" charset="-122"/>
                <a:ea typeface="黑体" pitchFamily="2" charset="-122"/>
              </a:rPr>
              <a:t>……</a:t>
            </a:r>
            <a:endParaRPr kumimoji="1" lang="en-US" altLang="zh-CN" sz="1400">
              <a:ea typeface="黑体" pitchFamily="2" charset="-122"/>
            </a:endParaRPr>
          </a:p>
        </p:txBody>
      </p:sp>
      <p:sp>
        <p:nvSpPr>
          <p:cNvPr id="18445" name="Text Box 33"/>
          <p:cNvSpPr txBox="1">
            <a:spLocks noChangeArrowheads="1"/>
          </p:cNvSpPr>
          <p:nvPr/>
        </p:nvSpPr>
        <p:spPr bwMode="auto">
          <a:xfrm>
            <a:off x="1981672" y="479348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ea typeface="黑体" pitchFamily="2" charset="-122"/>
              </a:rPr>
              <a:t>HostA</a:t>
            </a:r>
          </a:p>
        </p:txBody>
      </p:sp>
      <p:sp>
        <p:nvSpPr>
          <p:cNvPr id="18446" name="Text Box 34"/>
          <p:cNvSpPr txBox="1">
            <a:spLocks noChangeArrowheads="1"/>
          </p:cNvSpPr>
          <p:nvPr/>
        </p:nvSpPr>
        <p:spPr bwMode="auto">
          <a:xfrm>
            <a:off x="6156797" y="479348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ea typeface="黑体" pitchFamily="2" charset="-122"/>
              </a:rPr>
              <a:t>HostB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2773388" y="5103812"/>
            <a:ext cx="3455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IPv6</a:t>
            </a:r>
            <a:r>
              <a:rPr lang="zh-CN" altLang="en-US"/>
              <a:t>地址自动配置 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552" y="1804110"/>
            <a:ext cx="8291513" cy="2736850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sz="3000" dirty="0"/>
              <a:t>通过交互信息来发现路由器及前缀，实现自动配置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主机发送路由器请求消息 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路由器回应路由器通告消息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主机生成全球单播地址 </a:t>
            </a:r>
          </a:p>
        </p:txBody>
      </p:sp>
      <p:pic>
        <p:nvPicPr>
          <p:cNvPr id="19461" name="Picture 5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25" y="4743450"/>
            <a:ext cx="6477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Line 7"/>
          <p:cNvSpPr>
            <a:spLocks noChangeShapeType="1"/>
          </p:cNvSpPr>
          <p:nvPr/>
        </p:nvSpPr>
        <p:spPr bwMode="auto">
          <a:xfrm>
            <a:off x="2843238" y="6056312"/>
            <a:ext cx="345598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2771800" y="5751512"/>
            <a:ext cx="316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>
                <a:ea typeface="黑体" pitchFamily="2" charset="-122"/>
              </a:rPr>
              <a:t>链路上有路由器吗？前缀是多少？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5219725" y="4814887"/>
            <a:ext cx="1079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>
                <a:ea typeface="黑体" pitchFamily="2" charset="-122"/>
              </a:rPr>
              <a:t>2001::1/64</a:t>
            </a:r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2771800" y="6165850"/>
            <a:ext cx="4392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>
                <a:ea typeface="黑体" pitchFamily="2" charset="-122"/>
              </a:rPr>
              <a:t>我是路由器，接口前缀是</a:t>
            </a:r>
            <a:r>
              <a:rPr kumimoji="1" lang="en-US" altLang="zh-CN" sz="1400">
                <a:ea typeface="黑体" pitchFamily="2" charset="-122"/>
              </a:rPr>
              <a:t>2001::/64</a:t>
            </a:r>
          </a:p>
        </p:txBody>
      </p:sp>
      <p:grpSp>
        <p:nvGrpSpPr>
          <p:cNvPr id="19466" name="Group 13"/>
          <p:cNvGrpSpPr>
            <a:grpSpLocks noChangeAspect="1"/>
          </p:cNvGrpSpPr>
          <p:nvPr/>
        </p:nvGrpSpPr>
        <p:grpSpPr bwMode="auto">
          <a:xfrm>
            <a:off x="6156350" y="4743450"/>
            <a:ext cx="792163" cy="563562"/>
            <a:chOff x="1445" y="1336"/>
            <a:chExt cx="718" cy="525"/>
          </a:xfrm>
        </p:grpSpPr>
        <p:sp>
          <p:nvSpPr>
            <p:cNvPr id="19470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477" y="1353"/>
              <a:ext cx="653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Freeform 15"/>
            <p:cNvSpPr>
              <a:spLocks noChangeAspect="1"/>
            </p:cNvSpPr>
            <p:nvPr/>
          </p:nvSpPr>
          <p:spPr bwMode="auto">
            <a:xfrm>
              <a:off x="1478" y="1536"/>
              <a:ext cx="653" cy="325"/>
            </a:xfrm>
            <a:custGeom>
              <a:avLst/>
              <a:gdLst>
                <a:gd name="T0" fmla="*/ 558 w 453"/>
                <a:gd name="T1" fmla="*/ 131 h 225"/>
                <a:gd name="T2" fmla="*/ 95 w 453"/>
                <a:gd name="T3" fmla="*/ 131 h 225"/>
                <a:gd name="T4" fmla="*/ 0 w 453"/>
                <a:gd name="T5" fmla="*/ 1 h 225"/>
                <a:gd name="T6" fmla="*/ 0 w 453"/>
                <a:gd name="T7" fmla="*/ 1 h 225"/>
                <a:gd name="T8" fmla="*/ 0 w 453"/>
                <a:gd name="T9" fmla="*/ 126 h 225"/>
                <a:gd name="T10" fmla="*/ 0 w 453"/>
                <a:gd name="T11" fmla="*/ 126 h 225"/>
                <a:gd name="T12" fmla="*/ 95 w 453"/>
                <a:gd name="T13" fmla="*/ 251 h 225"/>
                <a:gd name="T14" fmla="*/ 558 w 453"/>
                <a:gd name="T15" fmla="*/ 251 h 225"/>
                <a:gd name="T16" fmla="*/ 653 w 453"/>
                <a:gd name="T17" fmla="*/ 126 h 225"/>
                <a:gd name="T18" fmla="*/ 653 w 453"/>
                <a:gd name="T19" fmla="*/ 126 h 225"/>
                <a:gd name="T20" fmla="*/ 653 w 453"/>
                <a:gd name="T21" fmla="*/ 0 h 225"/>
                <a:gd name="T22" fmla="*/ 558 w 453"/>
                <a:gd name="T23" fmla="*/ 131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53"/>
                <a:gd name="T37" fmla="*/ 0 h 225"/>
                <a:gd name="T38" fmla="*/ 453 w 453"/>
                <a:gd name="T39" fmla="*/ 225 h 2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53" h="225">
                  <a:moveTo>
                    <a:pt x="387" y="91"/>
                  </a:moveTo>
                  <a:cubicBezTo>
                    <a:pt x="299" y="143"/>
                    <a:pt x="155" y="143"/>
                    <a:pt x="66" y="91"/>
                  </a:cubicBezTo>
                  <a:cubicBezTo>
                    <a:pt x="19" y="64"/>
                    <a:pt x="0" y="36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" y="118"/>
                    <a:pt x="24" y="150"/>
                    <a:pt x="66" y="174"/>
                  </a:cubicBezTo>
                  <a:cubicBezTo>
                    <a:pt x="155" y="225"/>
                    <a:pt x="299" y="225"/>
                    <a:pt x="387" y="174"/>
                  </a:cubicBezTo>
                  <a:cubicBezTo>
                    <a:pt x="428" y="150"/>
                    <a:pt x="450" y="118"/>
                    <a:pt x="453" y="87"/>
                  </a:cubicBezTo>
                  <a:cubicBezTo>
                    <a:pt x="453" y="87"/>
                    <a:pt x="453" y="87"/>
                    <a:pt x="453" y="87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53" y="34"/>
                    <a:pt x="431" y="66"/>
                    <a:pt x="387" y="91"/>
                  </a:cubicBezTo>
                  <a:close/>
                </a:path>
              </a:pathLst>
            </a:custGeom>
            <a:solidFill>
              <a:srgbClr val="103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16"/>
            <p:cNvSpPr>
              <a:spLocks noChangeAspect="1"/>
            </p:cNvSpPr>
            <p:nvPr/>
          </p:nvSpPr>
          <p:spPr bwMode="auto">
            <a:xfrm>
              <a:off x="1445" y="1336"/>
              <a:ext cx="718" cy="415"/>
            </a:xfrm>
            <a:custGeom>
              <a:avLst/>
              <a:gdLst>
                <a:gd name="T0" fmla="*/ 590 w 498"/>
                <a:gd name="T1" fmla="*/ 73 h 288"/>
                <a:gd name="T2" fmla="*/ 591 w 498"/>
                <a:gd name="T3" fmla="*/ 342 h 288"/>
                <a:gd name="T4" fmla="*/ 128 w 498"/>
                <a:gd name="T5" fmla="*/ 342 h 288"/>
                <a:gd name="T6" fmla="*/ 127 w 498"/>
                <a:gd name="T7" fmla="*/ 73 h 288"/>
                <a:gd name="T8" fmla="*/ 590 w 498"/>
                <a:gd name="T9" fmla="*/ 73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8"/>
                <a:gd name="T16" fmla="*/ 0 h 288"/>
                <a:gd name="T17" fmla="*/ 498 w 49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8" h="288">
                  <a:moveTo>
                    <a:pt x="409" y="51"/>
                  </a:moveTo>
                  <a:cubicBezTo>
                    <a:pt x="498" y="103"/>
                    <a:pt x="498" y="186"/>
                    <a:pt x="410" y="237"/>
                  </a:cubicBezTo>
                  <a:cubicBezTo>
                    <a:pt x="322" y="288"/>
                    <a:pt x="178" y="288"/>
                    <a:pt x="89" y="237"/>
                  </a:cubicBezTo>
                  <a:cubicBezTo>
                    <a:pt x="1" y="186"/>
                    <a:pt x="0" y="103"/>
                    <a:pt x="88" y="51"/>
                  </a:cubicBezTo>
                  <a:cubicBezTo>
                    <a:pt x="177" y="0"/>
                    <a:pt x="320" y="0"/>
                    <a:pt x="409" y="51"/>
                  </a:cubicBezTo>
                </a:path>
              </a:pathLst>
            </a:custGeom>
            <a:solidFill>
              <a:srgbClr val="4A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17"/>
            <p:cNvSpPr>
              <a:spLocks noChangeAspect="1"/>
            </p:cNvSpPr>
            <p:nvPr/>
          </p:nvSpPr>
          <p:spPr bwMode="auto">
            <a:xfrm>
              <a:off x="1739" y="1757"/>
              <a:ext cx="13" cy="56"/>
            </a:xfrm>
            <a:custGeom>
              <a:avLst/>
              <a:gdLst>
                <a:gd name="T0" fmla="*/ 0 w 13"/>
                <a:gd name="T1" fmla="*/ 56 h 56"/>
                <a:gd name="T2" fmla="*/ 0 w 13"/>
                <a:gd name="T3" fmla="*/ 0 h 56"/>
                <a:gd name="T4" fmla="*/ 13 w 13"/>
                <a:gd name="T5" fmla="*/ 0 h 56"/>
                <a:gd name="T6" fmla="*/ 13 w 13"/>
                <a:gd name="T7" fmla="*/ 56 h 56"/>
                <a:gd name="T8" fmla="*/ 0 w 13"/>
                <a:gd name="T9" fmla="*/ 56 h 56"/>
                <a:gd name="T10" fmla="*/ 0 w 13"/>
                <a:gd name="T11" fmla="*/ 56 h 56"/>
                <a:gd name="T12" fmla="*/ 0 w 13"/>
                <a:gd name="T13" fmla="*/ 56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56"/>
                <a:gd name="T23" fmla="*/ 13 w 13"/>
                <a:gd name="T24" fmla="*/ 56 h 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56">
                  <a:moveTo>
                    <a:pt x="0" y="5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Freeform 18"/>
            <p:cNvSpPr>
              <a:spLocks noChangeAspect="1" noEditPoints="1"/>
            </p:cNvSpPr>
            <p:nvPr/>
          </p:nvSpPr>
          <p:spPr bwMode="auto">
            <a:xfrm>
              <a:off x="1762" y="1757"/>
              <a:ext cx="45" cy="56"/>
            </a:xfrm>
            <a:custGeom>
              <a:avLst/>
              <a:gdLst>
                <a:gd name="T0" fmla="*/ 13 w 31"/>
                <a:gd name="T1" fmla="*/ 9 h 39"/>
                <a:gd name="T2" fmla="*/ 13 w 31"/>
                <a:gd name="T3" fmla="*/ 26 h 39"/>
                <a:gd name="T4" fmla="*/ 22 w 31"/>
                <a:gd name="T5" fmla="*/ 26 h 39"/>
                <a:gd name="T6" fmla="*/ 30 w 31"/>
                <a:gd name="T7" fmla="*/ 24 h 39"/>
                <a:gd name="T8" fmla="*/ 33 w 31"/>
                <a:gd name="T9" fmla="*/ 17 h 39"/>
                <a:gd name="T10" fmla="*/ 30 w 31"/>
                <a:gd name="T11" fmla="*/ 10 h 39"/>
                <a:gd name="T12" fmla="*/ 22 w 31"/>
                <a:gd name="T13" fmla="*/ 9 h 39"/>
                <a:gd name="T14" fmla="*/ 13 w 31"/>
                <a:gd name="T15" fmla="*/ 9 h 39"/>
                <a:gd name="T16" fmla="*/ 13 w 31"/>
                <a:gd name="T17" fmla="*/ 9 h 39"/>
                <a:gd name="T18" fmla="*/ 0 w 31"/>
                <a:gd name="T19" fmla="*/ 56 h 39"/>
                <a:gd name="T20" fmla="*/ 0 w 31"/>
                <a:gd name="T21" fmla="*/ 0 h 39"/>
                <a:gd name="T22" fmla="*/ 26 w 31"/>
                <a:gd name="T23" fmla="*/ 0 h 39"/>
                <a:gd name="T24" fmla="*/ 41 w 31"/>
                <a:gd name="T25" fmla="*/ 4 h 39"/>
                <a:gd name="T26" fmla="*/ 45 w 31"/>
                <a:gd name="T27" fmla="*/ 17 h 39"/>
                <a:gd name="T28" fmla="*/ 41 w 31"/>
                <a:gd name="T29" fmla="*/ 30 h 39"/>
                <a:gd name="T30" fmla="*/ 26 w 31"/>
                <a:gd name="T31" fmla="*/ 36 h 39"/>
                <a:gd name="T32" fmla="*/ 13 w 31"/>
                <a:gd name="T33" fmla="*/ 36 h 39"/>
                <a:gd name="T34" fmla="*/ 13 w 31"/>
                <a:gd name="T35" fmla="*/ 56 h 39"/>
                <a:gd name="T36" fmla="*/ 0 w 31"/>
                <a:gd name="T37" fmla="*/ 56 h 39"/>
                <a:gd name="T38" fmla="*/ 0 w 31"/>
                <a:gd name="T39" fmla="*/ 56 h 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"/>
                <a:gd name="T61" fmla="*/ 0 h 39"/>
                <a:gd name="T62" fmla="*/ 31 w 31"/>
                <a:gd name="T63" fmla="*/ 39 h 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" h="39">
                  <a:moveTo>
                    <a:pt x="9" y="6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8" y="18"/>
                    <a:pt x="19" y="18"/>
                    <a:pt x="21" y="17"/>
                  </a:cubicBezTo>
                  <a:cubicBezTo>
                    <a:pt x="22" y="16"/>
                    <a:pt x="23" y="14"/>
                    <a:pt x="23" y="12"/>
                  </a:cubicBezTo>
                  <a:cubicBezTo>
                    <a:pt x="23" y="10"/>
                    <a:pt x="22" y="8"/>
                    <a:pt x="21" y="7"/>
                  </a:cubicBezTo>
                  <a:cubicBezTo>
                    <a:pt x="19" y="7"/>
                    <a:pt x="18" y="6"/>
                    <a:pt x="15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lose/>
                  <a:moveTo>
                    <a:pt x="0" y="3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6" y="1"/>
                    <a:pt x="28" y="3"/>
                  </a:cubicBezTo>
                  <a:cubicBezTo>
                    <a:pt x="30" y="6"/>
                    <a:pt x="31" y="9"/>
                    <a:pt x="31" y="12"/>
                  </a:cubicBezTo>
                  <a:cubicBezTo>
                    <a:pt x="31" y="16"/>
                    <a:pt x="30" y="19"/>
                    <a:pt x="28" y="21"/>
                  </a:cubicBezTo>
                  <a:cubicBezTo>
                    <a:pt x="26" y="23"/>
                    <a:pt x="22" y="25"/>
                    <a:pt x="1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Freeform 19"/>
            <p:cNvSpPr>
              <a:spLocks noChangeAspect="1"/>
            </p:cNvSpPr>
            <p:nvPr/>
          </p:nvSpPr>
          <p:spPr bwMode="auto">
            <a:xfrm>
              <a:off x="1810" y="1771"/>
              <a:ext cx="40" cy="42"/>
            </a:xfrm>
            <a:custGeom>
              <a:avLst/>
              <a:gdLst>
                <a:gd name="T0" fmla="*/ 40 w 40"/>
                <a:gd name="T1" fmla="*/ 0 h 42"/>
                <a:gd name="T2" fmla="*/ 26 w 40"/>
                <a:gd name="T3" fmla="*/ 42 h 42"/>
                <a:gd name="T4" fmla="*/ 14 w 40"/>
                <a:gd name="T5" fmla="*/ 42 h 42"/>
                <a:gd name="T6" fmla="*/ 0 w 40"/>
                <a:gd name="T7" fmla="*/ 0 h 42"/>
                <a:gd name="T8" fmla="*/ 11 w 40"/>
                <a:gd name="T9" fmla="*/ 0 h 42"/>
                <a:gd name="T10" fmla="*/ 20 w 40"/>
                <a:gd name="T11" fmla="*/ 29 h 42"/>
                <a:gd name="T12" fmla="*/ 20 w 40"/>
                <a:gd name="T13" fmla="*/ 29 h 42"/>
                <a:gd name="T14" fmla="*/ 29 w 40"/>
                <a:gd name="T15" fmla="*/ 0 h 42"/>
                <a:gd name="T16" fmla="*/ 40 w 40"/>
                <a:gd name="T17" fmla="*/ 0 h 42"/>
                <a:gd name="T18" fmla="*/ 40 w 40"/>
                <a:gd name="T19" fmla="*/ 0 h 42"/>
                <a:gd name="T20" fmla="*/ 40 w 40"/>
                <a:gd name="T21" fmla="*/ 0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2"/>
                <a:gd name="T35" fmla="*/ 40 w 40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2">
                  <a:moveTo>
                    <a:pt x="40" y="0"/>
                  </a:moveTo>
                  <a:lnTo>
                    <a:pt x="26" y="42"/>
                  </a:lnTo>
                  <a:lnTo>
                    <a:pt x="14" y="4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0" y="29"/>
                  </a:lnTo>
                  <a:lnTo>
                    <a:pt x="29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20"/>
            <p:cNvSpPr>
              <a:spLocks noChangeAspect="1" noEditPoints="1"/>
            </p:cNvSpPr>
            <p:nvPr/>
          </p:nvSpPr>
          <p:spPr bwMode="auto">
            <a:xfrm>
              <a:off x="1852" y="1757"/>
              <a:ext cx="40" cy="56"/>
            </a:xfrm>
            <a:custGeom>
              <a:avLst/>
              <a:gdLst>
                <a:gd name="T0" fmla="*/ 21 w 28"/>
                <a:gd name="T1" fmla="*/ 27 h 39"/>
                <a:gd name="T2" fmla="*/ 14 w 28"/>
                <a:gd name="T3" fmla="*/ 30 h 39"/>
                <a:gd name="T4" fmla="*/ 11 w 28"/>
                <a:gd name="T5" fmla="*/ 37 h 39"/>
                <a:gd name="T6" fmla="*/ 14 w 28"/>
                <a:gd name="T7" fmla="*/ 45 h 39"/>
                <a:gd name="T8" fmla="*/ 21 w 28"/>
                <a:gd name="T9" fmla="*/ 47 h 39"/>
                <a:gd name="T10" fmla="*/ 27 w 28"/>
                <a:gd name="T11" fmla="*/ 45 h 39"/>
                <a:gd name="T12" fmla="*/ 29 w 28"/>
                <a:gd name="T13" fmla="*/ 37 h 39"/>
                <a:gd name="T14" fmla="*/ 27 w 28"/>
                <a:gd name="T15" fmla="*/ 30 h 39"/>
                <a:gd name="T16" fmla="*/ 21 w 28"/>
                <a:gd name="T17" fmla="*/ 27 h 39"/>
                <a:gd name="T18" fmla="*/ 21 w 28"/>
                <a:gd name="T19" fmla="*/ 27 h 39"/>
                <a:gd name="T20" fmla="*/ 39 w 28"/>
                <a:gd name="T21" fmla="*/ 14 h 39"/>
                <a:gd name="T22" fmla="*/ 29 w 28"/>
                <a:gd name="T23" fmla="*/ 14 h 39"/>
                <a:gd name="T24" fmla="*/ 26 w 28"/>
                <a:gd name="T25" fmla="*/ 10 h 39"/>
                <a:gd name="T26" fmla="*/ 21 w 28"/>
                <a:gd name="T27" fmla="*/ 7 h 39"/>
                <a:gd name="T28" fmla="*/ 13 w 28"/>
                <a:gd name="T29" fmla="*/ 14 h 39"/>
                <a:gd name="T30" fmla="*/ 11 w 28"/>
                <a:gd name="T31" fmla="*/ 24 h 39"/>
                <a:gd name="T32" fmla="*/ 11 w 28"/>
                <a:gd name="T33" fmla="*/ 24 h 39"/>
                <a:gd name="T34" fmla="*/ 23 w 28"/>
                <a:gd name="T35" fmla="*/ 19 h 39"/>
                <a:gd name="T36" fmla="*/ 36 w 28"/>
                <a:gd name="T37" fmla="*/ 24 h 39"/>
                <a:gd name="T38" fmla="*/ 40 w 28"/>
                <a:gd name="T39" fmla="*/ 36 h 39"/>
                <a:gd name="T40" fmla="*/ 34 w 28"/>
                <a:gd name="T41" fmla="*/ 50 h 39"/>
                <a:gd name="T42" fmla="*/ 21 w 28"/>
                <a:gd name="T43" fmla="*/ 56 h 39"/>
                <a:gd name="T44" fmla="*/ 4 w 28"/>
                <a:gd name="T45" fmla="*/ 47 h 39"/>
                <a:gd name="T46" fmla="*/ 0 w 28"/>
                <a:gd name="T47" fmla="*/ 29 h 39"/>
                <a:gd name="T48" fmla="*/ 6 w 28"/>
                <a:gd name="T49" fmla="*/ 9 h 39"/>
                <a:gd name="T50" fmla="*/ 21 w 28"/>
                <a:gd name="T51" fmla="*/ 0 h 39"/>
                <a:gd name="T52" fmla="*/ 33 w 28"/>
                <a:gd name="T53" fmla="*/ 3 h 39"/>
                <a:gd name="T54" fmla="*/ 39 w 28"/>
                <a:gd name="T55" fmla="*/ 14 h 39"/>
                <a:gd name="T56" fmla="*/ 39 w 28"/>
                <a:gd name="T57" fmla="*/ 14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"/>
                <a:gd name="T88" fmla="*/ 0 h 39"/>
                <a:gd name="T89" fmla="*/ 28 w 2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" h="39">
                  <a:moveTo>
                    <a:pt x="15" y="19"/>
                  </a:moveTo>
                  <a:cubicBezTo>
                    <a:pt x="13" y="19"/>
                    <a:pt x="11" y="19"/>
                    <a:pt x="10" y="21"/>
                  </a:cubicBezTo>
                  <a:cubicBezTo>
                    <a:pt x="9" y="22"/>
                    <a:pt x="8" y="24"/>
                    <a:pt x="8" y="26"/>
                  </a:cubicBezTo>
                  <a:cubicBezTo>
                    <a:pt x="8" y="28"/>
                    <a:pt x="9" y="29"/>
                    <a:pt x="10" y="31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6" y="33"/>
                    <a:pt x="18" y="32"/>
                    <a:pt x="19" y="31"/>
                  </a:cubicBezTo>
                  <a:cubicBezTo>
                    <a:pt x="20" y="29"/>
                    <a:pt x="20" y="28"/>
                    <a:pt x="20" y="26"/>
                  </a:cubicBezTo>
                  <a:cubicBezTo>
                    <a:pt x="20" y="24"/>
                    <a:pt x="20" y="22"/>
                    <a:pt x="19" y="21"/>
                  </a:cubicBezTo>
                  <a:cubicBezTo>
                    <a:pt x="18" y="20"/>
                    <a:pt x="16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lose/>
                  <a:moveTo>
                    <a:pt x="27" y="10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19" y="8"/>
                    <a:pt x="18" y="7"/>
                  </a:cubicBezTo>
                  <a:cubicBezTo>
                    <a:pt x="17" y="6"/>
                    <a:pt x="16" y="5"/>
                    <a:pt x="15" y="5"/>
                  </a:cubicBezTo>
                  <a:cubicBezTo>
                    <a:pt x="13" y="5"/>
                    <a:pt x="11" y="7"/>
                    <a:pt x="9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4"/>
                    <a:pt x="13" y="13"/>
                    <a:pt x="16" y="13"/>
                  </a:cubicBezTo>
                  <a:cubicBezTo>
                    <a:pt x="20" y="13"/>
                    <a:pt x="23" y="14"/>
                    <a:pt x="25" y="17"/>
                  </a:cubicBezTo>
                  <a:cubicBezTo>
                    <a:pt x="27" y="19"/>
                    <a:pt x="28" y="22"/>
                    <a:pt x="28" y="25"/>
                  </a:cubicBezTo>
                  <a:cubicBezTo>
                    <a:pt x="28" y="29"/>
                    <a:pt x="27" y="33"/>
                    <a:pt x="24" y="35"/>
                  </a:cubicBezTo>
                  <a:cubicBezTo>
                    <a:pt x="22" y="38"/>
                    <a:pt x="19" y="39"/>
                    <a:pt x="15" y="39"/>
                  </a:cubicBezTo>
                  <a:cubicBezTo>
                    <a:pt x="9" y="39"/>
                    <a:pt x="6" y="37"/>
                    <a:pt x="3" y="33"/>
                  </a:cubicBezTo>
                  <a:cubicBezTo>
                    <a:pt x="1" y="30"/>
                    <a:pt x="0" y="25"/>
                    <a:pt x="0" y="20"/>
                  </a:cubicBezTo>
                  <a:cubicBezTo>
                    <a:pt x="0" y="14"/>
                    <a:pt x="1" y="10"/>
                    <a:pt x="4" y="6"/>
                  </a:cubicBezTo>
                  <a:cubicBezTo>
                    <a:pt x="6" y="2"/>
                    <a:pt x="10" y="0"/>
                    <a:pt x="15" y="0"/>
                  </a:cubicBezTo>
                  <a:cubicBezTo>
                    <a:pt x="18" y="0"/>
                    <a:pt x="21" y="1"/>
                    <a:pt x="23" y="2"/>
                  </a:cubicBezTo>
                  <a:cubicBezTo>
                    <a:pt x="26" y="4"/>
                    <a:pt x="27" y="7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Freeform 21"/>
            <p:cNvSpPr>
              <a:spLocks noChangeAspect="1"/>
            </p:cNvSpPr>
            <p:nvPr/>
          </p:nvSpPr>
          <p:spPr bwMode="auto">
            <a:xfrm>
              <a:off x="1768" y="1418"/>
              <a:ext cx="255" cy="95"/>
            </a:xfrm>
            <a:custGeom>
              <a:avLst/>
              <a:gdLst>
                <a:gd name="T0" fmla="*/ 46 w 177"/>
                <a:gd name="T1" fmla="*/ 83 h 66"/>
                <a:gd name="T2" fmla="*/ 46 w 177"/>
                <a:gd name="T3" fmla="*/ 83 h 66"/>
                <a:gd name="T4" fmla="*/ 0 w 177"/>
                <a:gd name="T5" fmla="*/ 56 h 66"/>
                <a:gd name="T6" fmla="*/ 36 w 177"/>
                <a:gd name="T7" fmla="*/ 36 h 66"/>
                <a:gd name="T8" fmla="*/ 82 w 177"/>
                <a:gd name="T9" fmla="*/ 63 h 66"/>
                <a:gd name="T10" fmla="*/ 117 w 177"/>
                <a:gd name="T11" fmla="*/ 60 h 66"/>
                <a:gd name="T12" fmla="*/ 176 w 177"/>
                <a:gd name="T13" fmla="*/ 26 h 66"/>
                <a:gd name="T14" fmla="*/ 109 w 177"/>
                <a:gd name="T15" fmla="*/ 26 h 66"/>
                <a:gd name="T16" fmla="*/ 109 w 177"/>
                <a:gd name="T17" fmla="*/ 0 h 66"/>
                <a:gd name="T18" fmla="*/ 255 w 177"/>
                <a:gd name="T19" fmla="*/ 0 h 66"/>
                <a:gd name="T20" fmla="*/ 255 w 177"/>
                <a:gd name="T21" fmla="*/ 85 h 66"/>
                <a:gd name="T22" fmla="*/ 212 w 177"/>
                <a:gd name="T23" fmla="*/ 85 h 66"/>
                <a:gd name="T24" fmla="*/ 212 w 177"/>
                <a:gd name="T25" fmla="*/ 46 h 66"/>
                <a:gd name="T26" fmla="*/ 153 w 177"/>
                <a:gd name="T27" fmla="*/ 81 h 66"/>
                <a:gd name="T28" fmla="*/ 95 w 177"/>
                <a:gd name="T29" fmla="*/ 95 h 66"/>
                <a:gd name="T30" fmla="*/ 46 w 177"/>
                <a:gd name="T31" fmla="*/ 83 h 66"/>
                <a:gd name="T32" fmla="*/ 46 w 177"/>
                <a:gd name="T33" fmla="*/ 83 h 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7"/>
                <a:gd name="T52" fmla="*/ 0 h 66"/>
                <a:gd name="T53" fmla="*/ 177 w 177"/>
                <a:gd name="T54" fmla="*/ 66 h 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7" h="66">
                  <a:moveTo>
                    <a:pt x="32" y="58"/>
                  </a:moveTo>
                  <a:cubicBezTo>
                    <a:pt x="32" y="58"/>
                    <a:pt x="32" y="58"/>
                    <a:pt x="32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4" y="47"/>
                    <a:pt x="72" y="47"/>
                    <a:pt x="81" y="42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91" y="65"/>
                    <a:pt x="76" y="66"/>
                    <a:pt x="66" y="66"/>
                  </a:cubicBezTo>
                  <a:cubicBezTo>
                    <a:pt x="48" y="66"/>
                    <a:pt x="36" y="60"/>
                    <a:pt x="32" y="58"/>
                  </a:cubicBezTo>
                  <a:cubicBezTo>
                    <a:pt x="32" y="58"/>
                    <a:pt x="32" y="58"/>
                    <a:pt x="32" y="58"/>
                  </a:cubicBezTo>
                  <a:close/>
                </a:path>
              </a:pathLst>
            </a:custGeom>
            <a:solidFill>
              <a:srgbClr val="1F2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Freeform 22"/>
            <p:cNvSpPr>
              <a:spLocks noChangeAspect="1"/>
            </p:cNvSpPr>
            <p:nvPr/>
          </p:nvSpPr>
          <p:spPr bwMode="auto">
            <a:xfrm>
              <a:off x="1594" y="1415"/>
              <a:ext cx="164" cy="147"/>
            </a:xfrm>
            <a:custGeom>
              <a:avLst/>
              <a:gdLst>
                <a:gd name="T0" fmla="*/ 60 w 114"/>
                <a:gd name="T1" fmla="*/ 127 h 102"/>
                <a:gd name="T2" fmla="*/ 108 w 114"/>
                <a:gd name="T3" fmla="*/ 99 h 102"/>
                <a:gd name="T4" fmla="*/ 102 w 114"/>
                <a:gd name="T5" fmla="*/ 79 h 102"/>
                <a:gd name="T6" fmla="*/ 43 w 114"/>
                <a:gd name="T7" fmla="*/ 45 h 102"/>
                <a:gd name="T8" fmla="*/ 43 w 114"/>
                <a:gd name="T9" fmla="*/ 84 h 102"/>
                <a:gd name="T10" fmla="*/ 0 w 114"/>
                <a:gd name="T11" fmla="*/ 84 h 102"/>
                <a:gd name="T12" fmla="*/ 0 w 114"/>
                <a:gd name="T13" fmla="*/ 0 h 102"/>
                <a:gd name="T14" fmla="*/ 144 w 114"/>
                <a:gd name="T15" fmla="*/ 0 h 102"/>
                <a:gd name="T16" fmla="*/ 144 w 114"/>
                <a:gd name="T17" fmla="*/ 25 h 102"/>
                <a:gd name="T18" fmla="*/ 78 w 114"/>
                <a:gd name="T19" fmla="*/ 25 h 102"/>
                <a:gd name="T20" fmla="*/ 138 w 114"/>
                <a:gd name="T21" fmla="*/ 59 h 102"/>
                <a:gd name="T22" fmla="*/ 164 w 114"/>
                <a:gd name="T23" fmla="*/ 92 h 102"/>
                <a:gd name="T24" fmla="*/ 142 w 114"/>
                <a:gd name="T25" fmla="*/ 121 h 102"/>
                <a:gd name="T26" fmla="*/ 96 w 114"/>
                <a:gd name="T27" fmla="*/ 147 h 102"/>
                <a:gd name="T28" fmla="*/ 60 w 114"/>
                <a:gd name="T29" fmla="*/ 127 h 102"/>
                <a:gd name="T30" fmla="*/ 60 w 114"/>
                <a:gd name="T31" fmla="*/ 127 h 1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4"/>
                <a:gd name="T49" fmla="*/ 0 h 102"/>
                <a:gd name="T50" fmla="*/ 114 w 114"/>
                <a:gd name="T51" fmla="*/ 102 h 1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4" h="102">
                  <a:moveTo>
                    <a:pt x="42" y="88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82" y="65"/>
                    <a:pt x="80" y="61"/>
                    <a:pt x="71" y="55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11" y="50"/>
                    <a:pt x="114" y="58"/>
                    <a:pt x="114" y="64"/>
                  </a:cubicBezTo>
                  <a:cubicBezTo>
                    <a:pt x="114" y="75"/>
                    <a:pt x="102" y="82"/>
                    <a:pt x="99" y="84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8"/>
                    <a:pt x="42" y="88"/>
                    <a:pt x="42" y="88"/>
                  </a:cubicBezTo>
                  <a:close/>
                </a:path>
              </a:pathLst>
            </a:custGeom>
            <a:solidFill>
              <a:srgbClr val="1F2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Freeform 23"/>
            <p:cNvSpPr>
              <a:spLocks noChangeAspect="1"/>
            </p:cNvSpPr>
            <p:nvPr/>
          </p:nvSpPr>
          <p:spPr bwMode="auto">
            <a:xfrm>
              <a:off x="1588" y="1568"/>
              <a:ext cx="255" cy="95"/>
            </a:xfrm>
            <a:custGeom>
              <a:avLst/>
              <a:gdLst>
                <a:gd name="T0" fmla="*/ 209 w 177"/>
                <a:gd name="T1" fmla="*/ 13 h 66"/>
                <a:gd name="T2" fmla="*/ 255 w 177"/>
                <a:gd name="T3" fmla="*/ 40 h 66"/>
                <a:gd name="T4" fmla="*/ 220 w 177"/>
                <a:gd name="T5" fmla="*/ 60 h 66"/>
                <a:gd name="T6" fmla="*/ 173 w 177"/>
                <a:gd name="T7" fmla="*/ 33 h 66"/>
                <a:gd name="T8" fmla="*/ 138 w 177"/>
                <a:gd name="T9" fmla="*/ 36 h 66"/>
                <a:gd name="T10" fmla="*/ 79 w 177"/>
                <a:gd name="T11" fmla="*/ 71 h 66"/>
                <a:gd name="T12" fmla="*/ 146 w 177"/>
                <a:gd name="T13" fmla="*/ 71 h 66"/>
                <a:gd name="T14" fmla="*/ 146 w 177"/>
                <a:gd name="T15" fmla="*/ 95 h 66"/>
                <a:gd name="T16" fmla="*/ 0 w 177"/>
                <a:gd name="T17" fmla="*/ 95 h 66"/>
                <a:gd name="T18" fmla="*/ 0 w 177"/>
                <a:gd name="T19" fmla="*/ 12 h 66"/>
                <a:gd name="T20" fmla="*/ 43 w 177"/>
                <a:gd name="T21" fmla="*/ 12 h 66"/>
                <a:gd name="T22" fmla="*/ 43 w 177"/>
                <a:gd name="T23" fmla="*/ 50 h 66"/>
                <a:gd name="T24" fmla="*/ 102 w 177"/>
                <a:gd name="T25" fmla="*/ 16 h 66"/>
                <a:gd name="T26" fmla="*/ 160 w 177"/>
                <a:gd name="T27" fmla="*/ 0 h 66"/>
                <a:gd name="T28" fmla="*/ 209 w 177"/>
                <a:gd name="T29" fmla="*/ 13 h 66"/>
                <a:gd name="T30" fmla="*/ 209 w 177"/>
                <a:gd name="T31" fmla="*/ 13 h 6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66"/>
                <a:gd name="T50" fmla="*/ 177 w 177"/>
                <a:gd name="T51" fmla="*/ 66 h 6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66">
                  <a:moveTo>
                    <a:pt x="145" y="9"/>
                  </a:moveTo>
                  <a:cubicBezTo>
                    <a:pt x="177" y="28"/>
                    <a:pt x="177" y="28"/>
                    <a:pt x="177" y="28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3" y="19"/>
                    <a:pt x="105" y="20"/>
                    <a:pt x="96" y="2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86" y="2"/>
                    <a:pt x="101" y="0"/>
                    <a:pt x="111" y="0"/>
                  </a:cubicBezTo>
                  <a:cubicBezTo>
                    <a:pt x="129" y="0"/>
                    <a:pt x="142" y="7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lose/>
                </a:path>
              </a:pathLst>
            </a:custGeom>
            <a:solidFill>
              <a:srgbClr val="1F2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Freeform 24"/>
            <p:cNvSpPr>
              <a:spLocks noChangeAspect="1"/>
            </p:cNvSpPr>
            <p:nvPr/>
          </p:nvSpPr>
          <p:spPr bwMode="auto">
            <a:xfrm>
              <a:off x="1853" y="1519"/>
              <a:ext cx="165" cy="149"/>
            </a:xfrm>
            <a:custGeom>
              <a:avLst/>
              <a:gdLst>
                <a:gd name="T0" fmla="*/ 165 w 114"/>
                <a:gd name="T1" fmla="*/ 65 h 103"/>
                <a:gd name="T2" fmla="*/ 165 w 114"/>
                <a:gd name="T3" fmla="*/ 149 h 103"/>
                <a:gd name="T4" fmla="*/ 20 w 114"/>
                <a:gd name="T5" fmla="*/ 149 h 103"/>
                <a:gd name="T6" fmla="*/ 20 w 114"/>
                <a:gd name="T7" fmla="*/ 124 h 103"/>
                <a:gd name="T8" fmla="*/ 87 w 114"/>
                <a:gd name="T9" fmla="*/ 124 h 103"/>
                <a:gd name="T10" fmla="*/ 26 w 114"/>
                <a:gd name="T11" fmla="*/ 90 h 103"/>
                <a:gd name="T12" fmla="*/ 0 w 114"/>
                <a:gd name="T13" fmla="*/ 56 h 103"/>
                <a:gd name="T14" fmla="*/ 22 w 114"/>
                <a:gd name="T15" fmla="*/ 27 h 103"/>
                <a:gd name="T16" fmla="*/ 68 w 114"/>
                <a:gd name="T17" fmla="*/ 0 h 103"/>
                <a:gd name="T18" fmla="*/ 104 w 114"/>
                <a:gd name="T19" fmla="*/ 22 h 103"/>
                <a:gd name="T20" fmla="*/ 56 w 114"/>
                <a:gd name="T21" fmla="*/ 48 h 103"/>
                <a:gd name="T22" fmla="*/ 62 w 114"/>
                <a:gd name="T23" fmla="*/ 68 h 103"/>
                <a:gd name="T24" fmla="*/ 122 w 114"/>
                <a:gd name="T25" fmla="*/ 103 h 103"/>
                <a:gd name="T26" fmla="*/ 122 w 114"/>
                <a:gd name="T27" fmla="*/ 65 h 103"/>
                <a:gd name="T28" fmla="*/ 165 w 114"/>
                <a:gd name="T29" fmla="*/ 65 h 103"/>
                <a:gd name="T30" fmla="*/ 165 w 114"/>
                <a:gd name="T31" fmla="*/ 65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4"/>
                <a:gd name="T49" fmla="*/ 0 h 103"/>
                <a:gd name="T50" fmla="*/ 114 w 114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4" h="103">
                  <a:moveTo>
                    <a:pt x="114" y="45"/>
                  </a:moveTo>
                  <a:cubicBezTo>
                    <a:pt x="114" y="103"/>
                    <a:pt x="114" y="103"/>
                    <a:pt x="114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" y="53"/>
                    <a:pt x="0" y="44"/>
                    <a:pt x="0" y="39"/>
                  </a:cubicBezTo>
                  <a:cubicBezTo>
                    <a:pt x="0" y="28"/>
                    <a:pt x="12" y="20"/>
                    <a:pt x="15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3" y="37"/>
                    <a:pt x="34" y="42"/>
                    <a:pt x="43" y="47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lose/>
                </a:path>
              </a:pathLst>
            </a:custGeom>
            <a:solidFill>
              <a:srgbClr val="1F2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Freeform 25"/>
            <p:cNvSpPr>
              <a:spLocks noChangeAspect="1"/>
            </p:cNvSpPr>
            <p:nvPr/>
          </p:nvSpPr>
          <p:spPr bwMode="auto">
            <a:xfrm>
              <a:off x="1762" y="1412"/>
              <a:ext cx="256" cy="95"/>
            </a:xfrm>
            <a:custGeom>
              <a:avLst/>
              <a:gdLst>
                <a:gd name="T0" fmla="*/ 46 w 177"/>
                <a:gd name="T1" fmla="*/ 83 h 66"/>
                <a:gd name="T2" fmla="*/ 46 w 177"/>
                <a:gd name="T3" fmla="*/ 83 h 66"/>
                <a:gd name="T4" fmla="*/ 0 w 177"/>
                <a:gd name="T5" fmla="*/ 56 h 66"/>
                <a:gd name="T6" fmla="*/ 36 w 177"/>
                <a:gd name="T7" fmla="*/ 36 h 66"/>
                <a:gd name="T8" fmla="*/ 82 w 177"/>
                <a:gd name="T9" fmla="*/ 63 h 66"/>
                <a:gd name="T10" fmla="*/ 117 w 177"/>
                <a:gd name="T11" fmla="*/ 60 h 66"/>
                <a:gd name="T12" fmla="*/ 176 w 177"/>
                <a:gd name="T13" fmla="*/ 26 h 66"/>
                <a:gd name="T14" fmla="*/ 110 w 177"/>
                <a:gd name="T15" fmla="*/ 26 h 66"/>
                <a:gd name="T16" fmla="*/ 110 w 177"/>
                <a:gd name="T17" fmla="*/ 0 h 66"/>
                <a:gd name="T18" fmla="*/ 256 w 177"/>
                <a:gd name="T19" fmla="*/ 0 h 66"/>
                <a:gd name="T20" fmla="*/ 256 w 177"/>
                <a:gd name="T21" fmla="*/ 85 h 66"/>
                <a:gd name="T22" fmla="*/ 213 w 177"/>
                <a:gd name="T23" fmla="*/ 85 h 66"/>
                <a:gd name="T24" fmla="*/ 213 w 177"/>
                <a:gd name="T25" fmla="*/ 46 h 66"/>
                <a:gd name="T26" fmla="*/ 153 w 177"/>
                <a:gd name="T27" fmla="*/ 81 h 66"/>
                <a:gd name="T28" fmla="*/ 95 w 177"/>
                <a:gd name="T29" fmla="*/ 95 h 66"/>
                <a:gd name="T30" fmla="*/ 46 w 177"/>
                <a:gd name="T31" fmla="*/ 83 h 66"/>
                <a:gd name="T32" fmla="*/ 46 w 177"/>
                <a:gd name="T33" fmla="*/ 83 h 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7"/>
                <a:gd name="T52" fmla="*/ 0 h 66"/>
                <a:gd name="T53" fmla="*/ 177 w 177"/>
                <a:gd name="T54" fmla="*/ 66 h 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7" h="66">
                  <a:moveTo>
                    <a:pt x="32" y="58"/>
                  </a:moveTo>
                  <a:cubicBezTo>
                    <a:pt x="32" y="58"/>
                    <a:pt x="32" y="58"/>
                    <a:pt x="32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4" y="47"/>
                    <a:pt x="72" y="47"/>
                    <a:pt x="81" y="42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91" y="65"/>
                    <a:pt x="76" y="66"/>
                    <a:pt x="66" y="66"/>
                  </a:cubicBezTo>
                  <a:cubicBezTo>
                    <a:pt x="48" y="66"/>
                    <a:pt x="36" y="60"/>
                    <a:pt x="32" y="58"/>
                  </a:cubicBezTo>
                  <a:cubicBezTo>
                    <a:pt x="32" y="58"/>
                    <a:pt x="32" y="58"/>
                    <a:pt x="32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Freeform 26"/>
            <p:cNvSpPr>
              <a:spLocks noChangeAspect="1"/>
            </p:cNvSpPr>
            <p:nvPr/>
          </p:nvSpPr>
          <p:spPr bwMode="auto">
            <a:xfrm>
              <a:off x="1588" y="1409"/>
              <a:ext cx="164" cy="147"/>
            </a:xfrm>
            <a:custGeom>
              <a:avLst/>
              <a:gdLst>
                <a:gd name="T0" fmla="*/ 60 w 114"/>
                <a:gd name="T1" fmla="*/ 127 h 102"/>
                <a:gd name="T2" fmla="*/ 108 w 114"/>
                <a:gd name="T3" fmla="*/ 99 h 102"/>
                <a:gd name="T4" fmla="*/ 102 w 114"/>
                <a:gd name="T5" fmla="*/ 79 h 102"/>
                <a:gd name="T6" fmla="*/ 43 w 114"/>
                <a:gd name="T7" fmla="*/ 45 h 102"/>
                <a:gd name="T8" fmla="*/ 43 w 114"/>
                <a:gd name="T9" fmla="*/ 84 h 102"/>
                <a:gd name="T10" fmla="*/ 0 w 114"/>
                <a:gd name="T11" fmla="*/ 84 h 102"/>
                <a:gd name="T12" fmla="*/ 0 w 114"/>
                <a:gd name="T13" fmla="*/ 0 h 102"/>
                <a:gd name="T14" fmla="*/ 144 w 114"/>
                <a:gd name="T15" fmla="*/ 0 h 102"/>
                <a:gd name="T16" fmla="*/ 144 w 114"/>
                <a:gd name="T17" fmla="*/ 25 h 102"/>
                <a:gd name="T18" fmla="*/ 78 w 114"/>
                <a:gd name="T19" fmla="*/ 25 h 102"/>
                <a:gd name="T20" fmla="*/ 138 w 114"/>
                <a:gd name="T21" fmla="*/ 59 h 102"/>
                <a:gd name="T22" fmla="*/ 164 w 114"/>
                <a:gd name="T23" fmla="*/ 92 h 102"/>
                <a:gd name="T24" fmla="*/ 142 w 114"/>
                <a:gd name="T25" fmla="*/ 121 h 102"/>
                <a:gd name="T26" fmla="*/ 96 w 114"/>
                <a:gd name="T27" fmla="*/ 147 h 102"/>
                <a:gd name="T28" fmla="*/ 60 w 114"/>
                <a:gd name="T29" fmla="*/ 127 h 102"/>
                <a:gd name="T30" fmla="*/ 60 w 114"/>
                <a:gd name="T31" fmla="*/ 127 h 1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4"/>
                <a:gd name="T49" fmla="*/ 0 h 102"/>
                <a:gd name="T50" fmla="*/ 114 w 114"/>
                <a:gd name="T51" fmla="*/ 102 h 1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4" h="102">
                  <a:moveTo>
                    <a:pt x="42" y="88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82" y="65"/>
                    <a:pt x="80" y="61"/>
                    <a:pt x="71" y="55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11" y="50"/>
                    <a:pt x="114" y="58"/>
                    <a:pt x="114" y="64"/>
                  </a:cubicBezTo>
                  <a:cubicBezTo>
                    <a:pt x="114" y="75"/>
                    <a:pt x="102" y="82"/>
                    <a:pt x="99" y="84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8"/>
                    <a:pt x="42" y="88"/>
                    <a:pt x="42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Freeform 27"/>
            <p:cNvSpPr>
              <a:spLocks noChangeAspect="1"/>
            </p:cNvSpPr>
            <p:nvPr/>
          </p:nvSpPr>
          <p:spPr bwMode="auto">
            <a:xfrm>
              <a:off x="1582" y="1562"/>
              <a:ext cx="255" cy="95"/>
            </a:xfrm>
            <a:custGeom>
              <a:avLst/>
              <a:gdLst>
                <a:gd name="T0" fmla="*/ 209 w 177"/>
                <a:gd name="T1" fmla="*/ 13 h 66"/>
                <a:gd name="T2" fmla="*/ 255 w 177"/>
                <a:gd name="T3" fmla="*/ 40 h 66"/>
                <a:gd name="T4" fmla="*/ 220 w 177"/>
                <a:gd name="T5" fmla="*/ 60 h 66"/>
                <a:gd name="T6" fmla="*/ 173 w 177"/>
                <a:gd name="T7" fmla="*/ 33 h 66"/>
                <a:gd name="T8" fmla="*/ 138 w 177"/>
                <a:gd name="T9" fmla="*/ 36 h 66"/>
                <a:gd name="T10" fmla="*/ 79 w 177"/>
                <a:gd name="T11" fmla="*/ 71 h 66"/>
                <a:gd name="T12" fmla="*/ 146 w 177"/>
                <a:gd name="T13" fmla="*/ 71 h 66"/>
                <a:gd name="T14" fmla="*/ 146 w 177"/>
                <a:gd name="T15" fmla="*/ 95 h 66"/>
                <a:gd name="T16" fmla="*/ 0 w 177"/>
                <a:gd name="T17" fmla="*/ 95 h 66"/>
                <a:gd name="T18" fmla="*/ 0 w 177"/>
                <a:gd name="T19" fmla="*/ 12 h 66"/>
                <a:gd name="T20" fmla="*/ 43 w 177"/>
                <a:gd name="T21" fmla="*/ 12 h 66"/>
                <a:gd name="T22" fmla="*/ 43 w 177"/>
                <a:gd name="T23" fmla="*/ 50 h 66"/>
                <a:gd name="T24" fmla="*/ 102 w 177"/>
                <a:gd name="T25" fmla="*/ 16 h 66"/>
                <a:gd name="T26" fmla="*/ 160 w 177"/>
                <a:gd name="T27" fmla="*/ 0 h 66"/>
                <a:gd name="T28" fmla="*/ 209 w 177"/>
                <a:gd name="T29" fmla="*/ 13 h 66"/>
                <a:gd name="T30" fmla="*/ 209 w 177"/>
                <a:gd name="T31" fmla="*/ 13 h 6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66"/>
                <a:gd name="T50" fmla="*/ 177 w 177"/>
                <a:gd name="T51" fmla="*/ 66 h 6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66">
                  <a:moveTo>
                    <a:pt x="145" y="9"/>
                  </a:moveTo>
                  <a:cubicBezTo>
                    <a:pt x="177" y="28"/>
                    <a:pt x="177" y="28"/>
                    <a:pt x="177" y="28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3" y="19"/>
                    <a:pt x="105" y="20"/>
                    <a:pt x="96" y="2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86" y="2"/>
                    <a:pt x="101" y="0"/>
                    <a:pt x="111" y="0"/>
                  </a:cubicBezTo>
                  <a:cubicBezTo>
                    <a:pt x="129" y="0"/>
                    <a:pt x="142" y="7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Freeform 28"/>
            <p:cNvSpPr>
              <a:spLocks noChangeAspect="1"/>
            </p:cNvSpPr>
            <p:nvPr/>
          </p:nvSpPr>
          <p:spPr bwMode="auto">
            <a:xfrm>
              <a:off x="1847" y="1513"/>
              <a:ext cx="165" cy="149"/>
            </a:xfrm>
            <a:custGeom>
              <a:avLst/>
              <a:gdLst>
                <a:gd name="T0" fmla="*/ 165 w 114"/>
                <a:gd name="T1" fmla="*/ 65 h 103"/>
                <a:gd name="T2" fmla="*/ 165 w 114"/>
                <a:gd name="T3" fmla="*/ 149 h 103"/>
                <a:gd name="T4" fmla="*/ 20 w 114"/>
                <a:gd name="T5" fmla="*/ 149 h 103"/>
                <a:gd name="T6" fmla="*/ 20 w 114"/>
                <a:gd name="T7" fmla="*/ 124 h 103"/>
                <a:gd name="T8" fmla="*/ 87 w 114"/>
                <a:gd name="T9" fmla="*/ 124 h 103"/>
                <a:gd name="T10" fmla="*/ 26 w 114"/>
                <a:gd name="T11" fmla="*/ 90 h 103"/>
                <a:gd name="T12" fmla="*/ 0 w 114"/>
                <a:gd name="T13" fmla="*/ 56 h 103"/>
                <a:gd name="T14" fmla="*/ 22 w 114"/>
                <a:gd name="T15" fmla="*/ 27 h 103"/>
                <a:gd name="T16" fmla="*/ 68 w 114"/>
                <a:gd name="T17" fmla="*/ 0 h 103"/>
                <a:gd name="T18" fmla="*/ 104 w 114"/>
                <a:gd name="T19" fmla="*/ 22 h 103"/>
                <a:gd name="T20" fmla="*/ 56 w 114"/>
                <a:gd name="T21" fmla="*/ 48 h 103"/>
                <a:gd name="T22" fmla="*/ 62 w 114"/>
                <a:gd name="T23" fmla="*/ 68 h 103"/>
                <a:gd name="T24" fmla="*/ 122 w 114"/>
                <a:gd name="T25" fmla="*/ 103 h 103"/>
                <a:gd name="T26" fmla="*/ 122 w 114"/>
                <a:gd name="T27" fmla="*/ 65 h 103"/>
                <a:gd name="T28" fmla="*/ 165 w 114"/>
                <a:gd name="T29" fmla="*/ 65 h 103"/>
                <a:gd name="T30" fmla="*/ 165 w 114"/>
                <a:gd name="T31" fmla="*/ 65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4"/>
                <a:gd name="T49" fmla="*/ 0 h 103"/>
                <a:gd name="T50" fmla="*/ 114 w 114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4" h="103">
                  <a:moveTo>
                    <a:pt x="114" y="45"/>
                  </a:moveTo>
                  <a:cubicBezTo>
                    <a:pt x="114" y="103"/>
                    <a:pt x="114" y="103"/>
                    <a:pt x="114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" y="53"/>
                    <a:pt x="0" y="44"/>
                    <a:pt x="0" y="39"/>
                  </a:cubicBezTo>
                  <a:cubicBezTo>
                    <a:pt x="0" y="28"/>
                    <a:pt x="12" y="20"/>
                    <a:pt x="15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3" y="37"/>
                    <a:pt x="34" y="42"/>
                    <a:pt x="43" y="47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7" name="Text Box 29"/>
          <p:cNvSpPr txBox="1">
            <a:spLocks noChangeArrowheads="1"/>
          </p:cNvSpPr>
          <p:nvPr/>
        </p:nvSpPr>
        <p:spPr bwMode="auto">
          <a:xfrm>
            <a:off x="2124100" y="5341937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ea typeface="黑体" pitchFamily="2" charset="-122"/>
              </a:rPr>
              <a:t>HostA</a:t>
            </a:r>
          </a:p>
        </p:txBody>
      </p:sp>
      <p:sp>
        <p:nvSpPr>
          <p:cNvPr id="19468" name="Text Box 30"/>
          <p:cNvSpPr txBox="1">
            <a:spLocks noChangeArrowheads="1"/>
          </p:cNvSpPr>
          <p:nvPr/>
        </p:nvSpPr>
        <p:spPr bwMode="auto">
          <a:xfrm>
            <a:off x="6300813" y="5341937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ea typeface="黑体" pitchFamily="2" charset="-122"/>
              </a:rPr>
              <a:t>RTA</a:t>
            </a:r>
          </a:p>
        </p:txBody>
      </p:sp>
      <p:sp>
        <p:nvSpPr>
          <p:cNvPr id="19469" name="Line 31"/>
          <p:cNvSpPr>
            <a:spLocks noChangeShapeType="1"/>
          </p:cNvSpPr>
          <p:nvPr/>
        </p:nvSpPr>
        <p:spPr bwMode="auto">
          <a:xfrm flipH="1">
            <a:off x="2843238" y="6470650"/>
            <a:ext cx="34575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IPv6</a:t>
            </a:r>
            <a:r>
              <a:rPr lang="zh-CN" altLang="en-US"/>
              <a:t>地址配置命令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873" y="1484784"/>
            <a:ext cx="7848600" cy="4754563"/>
          </a:xfrm>
          <a:noFill/>
        </p:spPr>
        <p:txBody>
          <a:bodyPr/>
          <a:lstStyle/>
          <a:p>
            <a:pPr eaLnBrk="1" hangingPunct="1"/>
            <a:r>
              <a:rPr lang="zh-CN" altLang="en-US" sz="2000" dirty="0"/>
              <a:t>手工指定接口的全球单播地址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3200" dirty="0"/>
          </a:p>
          <a:p>
            <a:pPr eaLnBrk="1" hangingPunct="1">
              <a:buFont typeface="Wingdings" pitchFamily="2" charset="2"/>
              <a:buNone/>
            </a:pPr>
            <a:endParaRPr lang="zh-CN" altLang="en-US" sz="1400" dirty="0"/>
          </a:p>
          <a:p>
            <a:pPr eaLnBrk="1" hangingPunct="1"/>
            <a:r>
              <a:rPr lang="zh-CN" altLang="en-US" sz="2000" dirty="0"/>
              <a:t>配置接口使用无状态自动配置</a:t>
            </a:r>
            <a:r>
              <a:rPr lang="en-US" altLang="zh-CN" sz="2000" dirty="0"/>
              <a:t>IPv6</a:t>
            </a:r>
            <a:r>
              <a:rPr lang="zh-CN" altLang="en-US" sz="2000" dirty="0"/>
              <a:t>地址</a:t>
            </a:r>
          </a:p>
          <a:p>
            <a:pPr eaLnBrk="1" hangingPunct="1"/>
            <a:endParaRPr lang="en-US" altLang="zh-CN" sz="2000" dirty="0"/>
          </a:p>
          <a:p>
            <a:pPr eaLnBrk="1" hangingPunct="1">
              <a:buFont typeface="Wingdings" pitchFamily="2" charset="2"/>
              <a:buNone/>
            </a:pPr>
            <a:endParaRPr lang="en-US" altLang="zh-CN" sz="1000" dirty="0"/>
          </a:p>
          <a:p>
            <a:pPr eaLnBrk="1" hangingPunct="1"/>
            <a:r>
              <a:rPr lang="zh-CN" altLang="en-US" sz="2000" dirty="0"/>
              <a:t>手工指定接口的链路本地地址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zh-CN" altLang="en-US" sz="2000" dirty="0"/>
              <a:t>配置接口自动生成链路本地地址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34135" y="1938632"/>
            <a:ext cx="7561262" cy="8318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[RTA-Ethernet0/1] </a:t>
            </a:r>
            <a:r>
              <a:rPr lang="en-US" altLang="zh-CN" sz="2400" b="1"/>
              <a:t>ipv6 address</a:t>
            </a:r>
            <a:r>
              <a:rPr lang="en-US" altLang="zh-CN" sz="2400"/>
              <a:t> {</a:t>
            </a:r>
            <a:r>
              <a:rPr lang="en-US" altLang="zh-CN" sz="2400" i="1"/>
              <a:t> ipv6-address prefix-length</a:t>
            </a:r>
            <a:r>
              <a:rPr lang="en-US" altLang="zh-CN" sz="2400"/>
              <a:t> | </a:t>
            </a:r>
            <a:r>
              <a:rPr lang="en-US" altLang="zh-CN" sz="2400" i="1"/>
              <a:t>ipv6-address</a:t>
            </a:r>
            <a:r>
              <a:rPr lang="en-US" altLang="zh-CN" sz="2400"/>
              <a:t>/</a:t>
            </a:r>
            <a:r>
              <a:rPr lang="en-US" altLang="zh-CN" sz="2400" i="1"/>
              <a:t>prefix-length</a:t>
            </a:r>
            <a:r>
              <a:rPr lang="en-US" altLang="zh-CN" sz="2400"/>
              <a:t> }</a:t>
            </a:r>
            <a:r>
              <a:rPr kumimoji="1" lang="en-US" altLang="zh-CN" sz="2400" b="1"/>
              <a:t> 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66714" y="3400103"/>
            <a:ext cx="7561262" cy="461962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[RTA-Ethernet0/1] ipv6 address</a:t>
            </a:r>
            <a:r>
              <a:rPr lang="en-US" altLang="zh-CN" sz="2400" b="1"/>
              <a:t> auto</a:t>
            </a:r>
            <a:endParaRPr lang="en-US" altLang="zh-CN" sz="240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874217" y="4460627"/>
            <a:ext cx="7561263" cy="83185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[RTA-Ethernet0/1] </a:t>
            </a:r>
            <a:r>
              <a:rPr lang="en-US" altLang="zh-CN" sz="2400" b="1"/>
              <a:t>ipv6 address</a:t>
            </a:r>
            <a:r>
              <a:rPr lang="en-US" altLang="zh-CN" sz="2400"/>
              <a:t> </a:t>
            </a:r>
            <a:r>
              <a:rPr lang="en-US" altLang="zh-CN" sz="2400" i="1"/>
              <a:t>ipv6-address </a:t>
            </a:r>
            <a:r>
              <a:rPr lang="en-US" altLang="zh-CN" sz="2400" b="1"/>
              <a:t>link-local</a:t>
            </a:r>
            <a:endParaRPr lang="en-US" altLang="zh-CN" sz="2400"/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874217" y="5795491"/>
            <a:ext cx="7561262" cy="461962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[RTA-Ethernet0/1] ipv6 address </a:t>
            </a:r>
            <a:r>
              <a:rPr lang="en-US" altLang="zh-CN" sz="2400" b="1"/>
              <a:t>auto link-local</a:t>
            </a:r>
            <a:endParaRPr lang="en-US" altLang="zh-CN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839409" y="1951038"/>
            <a:ext cx="7561262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路由器负责将数据报文在逻辑网段间进行转发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路由是指导路由器如何进行数据报文发送的路径信息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每台路由器都有路由表，路由存储在路由表中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路由环路是由错误的路由导致的，它会造成</a:t>
            </a:r>
            <a:r>
              <a:rPr lang="en-US" altLang="zh-CN" sz="2400" b="1" dirty="0">
                <a:ea typeface="华文细黑" pitchFamily="2" charset="-122"/>
              </a:rPr>
              <a:t>IP</a:t>
            </a:r>
            <a:r>
              <a:rPr lang="zh-CN" altLang="en-US" sz="2400" b="1" dirty="0">
                <a:ea typeface="华文细黑" pitchFamily="2" charset="-122"/>
              </a:rPr>
              <a:t>报文在网络中循环转发，浪费网络带宽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09438" y="1076326"/>
            <a:ext cx="288647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200" b="1" dirty="0">
                <a:solidFill>
                  <a:srgbClr val="CC0000"/>
                </a:solidFill>
                <a:ea typeface="华文细黑" pitchFamily="2" charset="-122"/>
              </a:rPr>
              <a:t>2</a:t>
            </a:r>
            <a:r>
              <a:rPr lang="zh-CN" altLang="en-US" sz="3200" b="1" dirty="0">
                <a:solidFill>
                  <a:srgbClr val="CC0000"/>
                </a:solidFill>
                <a:ea typeface="华文细黑" pitchFamily="2" charset="-122"/>
              </a:rPr>
              <a:t>、</a:t>
            </a:r>
            <a:r>
              <a:rPr lang="en-US" altLang="zh-CN" sz="3200" b="1" dirty="0">
                <a:solidFill>
                  <a:srgbClr val="CC0000"/>
                </a:solidFill>
                <a:ea typeface="华文细黑" pitchFamily="2" charset="-122"/>
              </a:rPr>
              <a:t>IP</a:t>
            </a:r>
            <a:r>
              <a:rPr lang="zh-CN" altLang="en-US" sz="3200" b="1" dirty="0">
                <a:solidFill>
                  <a:srgbClr val="CC0000"/>
                </a:solidFill>
                <a:ea typeface="华文细黑" pitchFamily="2" charset="-122"/>
              </a:rPr>
              <a:t>路由原理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611188" y="1773238"/>
            <a:ext cx="8064500" cy="3733800"/>
            <a:chOff x="480" y="1008"/>
            <a:chExt cx="4368" cy="2544"/>
          </a:xfrm>
        </p:grpSpPr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>
              <a:off x="485" y="1008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endParaRPr lang="zh-CN" altLang="en-US"/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480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endParaRPr lang="zh-CN" altLang="en-US"/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4744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71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993854"/>
            <a:ext cx="2447925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170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993854"/>
            <a:ext cx="2592388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98031" y="1021992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C00000"/>
                </a:solidFill>
              </a:rPr>
              <a:t>什么是路由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755650" y="1772816"/>
            <a:ext cx="76327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3000" b="1">
                <a:solidFill>
                  <a:srgbClr val="000000"/>
                </a:solidFill>
                <a:ea typeface="华文细黑" pitchFamily="2" charset="-122"/>
              </a:rPr>
              <a:t>路由是指导</a:t>
            </a:r>
            <a:r>
              <a:rPr lang="en-US" altLang="zh-CN" sz="3000" b="1">
                <a:solidFill>
                  <a:srgbClr val="000000"/>
                </a:solidFill>
                <a:ea typeface="华文细黑" pitchFamily="2" charset="-122"/>
              </a:rPr>
              <a:t>IP</a:t>
            </a:r>
            <a:r>
              <a:rPr lang="zh-CN" altLang="en-US" sz="3000" b="1">
                <a:solidFill>
                  <a:srgbClr val="000000"/>
                </a:solidFill>
                <a:ea typeface="华文细黑" pitchFamily="2" charset="-122"/>
              </a:rPr>
              <a:t>报文发送的路径信息</a:t>
            </a:r>
          </a:p>
        </p:txBody>
      </p:sp>
      <p:sp>
        <p:nvSpPr>
          <p:cNvPr id="8198" name="Line 11"/>
          <p:cNvSpPr>
            <a:spLocks noChangeShapeType="1"/>
          </p:cNvSpPr>
          <p:nvPr/>
        </p:nvSpPr>
        <p:spPr bwMode="auto">
          <a:xfrm flipV="1">
            <a:off x="3421063" y="4155654"/>
            <a:ext cx="936625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Line 14"/>
          <p:cNvSpPr>
            <a:spLocks noChangeShapeType="1"/>
          </p:cNvSpPr>
          <p:nvPr/>
        </p:nvSpPr>
        <p:spPr bwMode="auto">
          <a:xfrm>
            <a:off x="2197100" y="5019254"/>
            <a:ext cx="4895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Line 15"/>
          <p:cNvSpPr>
            <a:spLocks noChangeShapeType="1"/>
          </p:cNvSpPr>
          <p:nvPr/>
        </p:nvSpPr>
        <p:spPr bwMode="auto">
          <a:xfrm>
            <a:off x="4645025" y="4227091"/>
            <a:ext cx="792163" cy="649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Line 19"/>
          <p:cNvSpPr>
            <a:spLocks noChangeShapeType="1"/>
          </p:cNvSpPr>
          <p:nvPr/>
        </p:nvSpPr>
        <p:spPr bwMode="auto">
          <a:xfrm flipV="1">
            <a:off x="2339975" y="4803354"/>
            <a:ext cx="576263" cy="0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20"/>
          <p:cNvSpPr>
            <a:spLocks noChangeShapeType="1"/>
          </p:cNvSpPr>
          <p:nvPr/>
        </p:nvSpPr>
        <p:spPr bwMode="auto">
          <a:xfrm flipV="1">
            <a:off x="3349625" y="4155654"/>
            <a:ext cx="719138" cy="574675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21"/>
          <p:cNvSpPr>
            <a:spLocks noChangeShapeType="1"/>
          </p:cNvSpPr>
          <p:nvPr/>
        </p:nvSpPr>
        <p:spPr bwMode="auto">
          <a:xfrm>
            <a:off x="4860925" y="4227091"/>
            <a:ext cx="576263" cy="504825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04" name="Group 73"/>
          <p:cNvGrpSpPr>
            <a:grpSpLocks noChangeAspect="1"/>
          </p:cNvGrpSpPr>
          <p:nvPr/>
        </p:nvGrpSpPr>
        <p:grpSpPr bwMode="auto">
          <a:xfrm>
            <a:off x="2917825" y="4803354"/>
            <a:ext cx="720725" cy="501650"/>
            <a:chOff x="3541" y="1317"/>
            <a:chExt cx="747" cy="546"/>
          </a:xfrm>
        </p:grpSpPr>
        <p:sp>
          <p:nvSpPr>
            <p:cNvPr id="8298" name="AutoShape 74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" name="Freeform 75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0" name="Freeform 76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1" name="Freeform 77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2" name="Freeform 78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3" name="Freeform 79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4" name="Freeform 80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Freeform 81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Freeform 82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7" name="Freeform 83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Freeform 84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Freeform 85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Freeform 86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Freeform 87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2" name="Freeform 88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3" name="Freeform 89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Freeform 90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5" name="Group 91"/>
          <p:cNvGrpSpPr>
            <a:grpSpLocks noChangeAspect="1"/>
          </p:cNvGrpSpPr>
          <p:nvPr/>
        </p:nvGrpSpPr>
        <p:grpSpPr bwMode="auto">
          <a:xfrm>
            <a:off x="4141788" y="3795291"/>
            <a:ext cx="720725" cy="501650"/>
            <a:chOff x="3541" y="1317"/>
            <a:chExt cx="747" cy="546"/>
          </a:xfrm>
        </p:grpSpPr>
        <p:sp>
          <p:nvSpPr>
            <p:cNvPr id="8281" name="AutoShape 92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2" name="Freeform 93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3" name="Freeform 94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4" name="Freeform 95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5" name="Freeform 96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6" name="Freeform 97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7" name="Freeform 98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8" name="Freeform 99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9" name="Freeform 100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0" name="Freeform 101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1" name="Freeform 102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2" name="Freeform 103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3" name="Freeform 104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4" name="Freeform 105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" name="Freeform 106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" name="Freeform 107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" name="Freeform 108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6" name="Group 109"/>
          <p:cNvGrpSpPr>
            <a:grpSpLocks noChangeAspect="1"/>
          </p:cNvGrpSpPr>
          <p:nvPr/>
        </p:nvGrpSpPr>
        <p:grpSpPr bwMode="auto">
          <a:xfrm>
            <a:off x="5292725" y="4803354"/>
            <a:ext cx="720725" cy="501650"/>
            <a:chOff x="3541" y="1317"/>
            <a:chExt cx="747" cy="546"/>
          </a:xfrm>
        </p:grpSpPr>
        <p:sp>
          <p:nvSpPr>
            <p:cNvPr id="8264" name="AutoShape 110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Freeform 111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6" name="Freeform 112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7" name="Freeform 113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Freeform 114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Freeform 115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Freeform 116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Freeform 117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Freeform 118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Freeform 119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4" name="Freeform 120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5" name="Freeform 121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6" name="Freeform 122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7" name="Freeform 123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8" name="Freeform 124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9" name="Freeform 125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0" name="Freeform 126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7" name="Line 145"/>
          <p:cNvSpPr>
            <a:spLocks noChangeShapeType="1"/>
          </p:cNvSpPr>
          <p:nvPr/>
        </p:nvSpPr>
        <p:spPr bwMode="auto">
          <a:xfrm flipV="1">
            <a:off x="6011863" y="4876379"/>
            <a:ext cx="793750" cy="0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Line 149"/>
          <p:cNvSpPr>
            <a:spLocks noChangeShapeType="1"/>
          </p:cNvSpPr>
          <p:nvPr/>
        </p:nvSpPr>
        <p:spPr bwMode="auto">
          <a:xfrm flipH="1">
            <a:off x="1908175" y="5163716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Line 150"/>
          <p:cNvSpPr>
            <a:spLocks noChangeShapeType="1"/>
          </p:cNvSpPr>
          <p:nvPr/>
        </p:nvSpPr>
        <p:spPr bwMode="auto">
          <a:xfrm flipH="1">
            <a:off x="7308850" y="5163716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10" name="Group 55"/>
          <p:cNvGrpSpPr>
            <a:grpSpLocks noChangeAspect="1"/>
          </p:cNvGrpSpPr>
          <p:nvPr/>
        </p:nvGrpSpPr>
        <p:grpSpPr bwMode="auto">
          <a:xfrm>
            <a:off x="1549400" y="4806529"/>
            <a:ext cx="720725" cy="501650"/>
            <a:chOff x="3541" y="1317"/>
            <a:chExt cx="747" cy="546"/>
          </a:xfrm>
        </p:grpSpPr>
        <p:sp>
          <p:nvSpPr>
            <p:cNvPr id="8247" name="AutoShape 56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8" name="Freeform 57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9" name="Freeform 58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0" name="Freeform 59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Freeform 60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Freeform 61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3" name="Freeform 62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4" name="Freeform 63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5" name="Freeform 64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6" name="Freeform 65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7" name="Freeform 66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8" name="Freeform 67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Freeform 68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Freeform 69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1" name="Freeform 70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2" name="Freeform 71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" name="Freeform 72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8211" name="Picture 146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884441"/>
            <a:ext cx="5032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147" descr="服务器类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811416"/>
            <a:ext cx="3508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13" name="Group 127"/>
          <p:cNvGrpSpPr>
            <a:grpSpLocks noChangeAspect="1"/>
          </p:cNvGrpSpPr>
          <p:nvPr/>
        </p:nvGrpSpPr>
        <p:grpSpPr bwMode="auto">
          <a:xfrm>
            <a:off x="6950075" y="4803354"/>
            <a:ext cx="720725" cy="501650"/>
            <a:chOff x="3541" y="1317"/>
            <a:chExt cx="747" cy="546"/>
          </a:xfrm>
        </p:grpSpPr>
        <p:sp>
          <p:nvSpPr>
            <p:cNvPr id="8230" name="AutoShape 12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Freeform 12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Freeform 13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Freeform 13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Freeform 13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5" name="Freeform 13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Freeform 13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Freeform 13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Freeform 13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Freeform 13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Freeform 13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Freeform 13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Freeform 14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Freeform 14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Freeform 14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Freeform 14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Freeform 14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14" name="Text Box 151"/>
          <p:cNvSpPr txBox="1">
            <a:spLocks noChangeArrowheads="1"/>
          </p:cNvSpPr>
          <p:nvPr/>
        </p:nvSpPr>
        <p:spPr bwMode="auto">
          <a:xfrm>
            <a:off x="2916238" y="5379616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RTB</a:t>
            </a:r>
          </a:p>
        </p:txBody>
      </p:sp>
      <p:sp>
        <p:nvSpPr>
          <p:cNvPr id="8215" name="Text Box 152"/>
          <p:cNvSpPr txBox="1">
            <a:spLocks noChangeArrowheads="1"/>
          </p:cNvSpPr>
          <p:nvPr/>
        </p:nvSpPr>
        <p:spPr bwMode="auto">
          <a:xfrm>
            <a:off x="4140200" y="4300116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RTC</a:t>
            </a:r>
          </a:p>
        </p:txBody>
      </p:sp>
      <p:sp>
        <p:nvSpPr>
          <p:cNvPr id="8216" name="Text Box 153"/>
          <p:cNvSpPr txBox="1">
            <a:spLocks noChangeArrowheads="1"/>
          </p:cNvSpPr>
          <p:nvPr/>
        </p:nvSpPr>
        <p:spPr bwMode="auto">
          <a:xfrm>
            <a:off x="5292725" y="5308179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RTD</a:t>
            </a:r>
          </a:p>
        </p:txBody>
      </p:sp>
      <p:sp>
        <p:nvSpPr>
          <p:cNvPr id="8217" name="Text Box 154"/>
          <p:cNvSpPr txBox="1">
            <a:spLocks noChangeArrowheads="1"/>
          </p:cNvSpPr>
          <p:nvPr/>
        </p:nvSpPr>
        <p:spPr bwMode="auto">
          <a:xfrm>
            <a:off x="7596188" y="4849391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RTE</a:t>
            </a:r>
          </a:p>
        </p:txBody>
      </p:sp>
      <p:sp>
        <p:nvSpPr>
          <p:cNvPr id="8218" name="Text Box 155"/>
          <p:cNvSpPr txBox="1">
            <a:spLocks noChangeArrowheads="1"/>
          </p:cNvSpPr>
          <p:nvPr/>
        </p:nvSpPr>
        <p:spPr bwMode="auto">
          <a:xfrm>
            <a:off x="828675" y="4904954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RTA</a:t>
            </a:r>
          </a:p>
        </p:txBody>
      </p:sp>
      <p:sp>
        <p:nvSpPr>
          <p:cNvPr id="8219" name="Text Box 156"/>
          <p:cNvSpPr txBox="1">
            <a:spLocks noChangeArrowheads="1"/>
          </p:cNvSpPr>
          <p:nvPr/>
        </p:nvSpPr>
        <p:spPr bwMode="auto">
          <a:xfrm>
            <a:off x="7883525" y="5425654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ea typeface="黑体" pitchFamily="2" charset="-122"/>
              </a:rPr>
              <a:t>网络</a:t>
            </a:r>
            <a:r>
              <a:rPr lang="en-US" altLang="zh-CN" sz="1600">
                <a:ea typeface="黑体" pitchFamily="2" charset="-122"/>
              </a:rPr>
              <a:t>N</a:t>
            </a:r>
          </a:p>
        </p:txBody>
      </p:sp>
      <p:sp>
        <p:nvSpPr>
          <p:cNvPr id="8220" name="AutoShape 157"/>
          <p:cNvSpPr>
            <a:spLocks noChangeArrowheads="1"/>
          </p:cNvSpPr>
          <p:nvPr/>
        </p:nvSpPr>
        <p:spPr bwMode="auto">
          <a:xfrm>
            <a:off x="684213" y="3193629"/>
            <a:ext cx="1008062" cy="576262"/>
          </a:xfrm>
          <a:prstGeom prst="wedgeRoundRectCallout">
            <a:avLst>
              <a:gd name="adj1" fmla="val 67639"/>
              <a:gd name="adj2" fmla="val 234574"/>
              <a:gd name="adj3" fmla="val 16667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21" name="Rectangle 6"/>
          <p:cNvSpPr>
            <a:spLocks noChangeArrowheads="1"/>
          </p:cNvSpPr>
          <p:nvPr/>
        </p:nvSpPr>
        <p:spPr bwMode="auto">
          <a:xfrm>
            <a:off x="611188" y="3290466"/>
            <a:ext cx="12239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1600">
                <a:ea typeface="华文细黑" pitchFamily="2" charset="-122"/>
              </a:rPr>
              <a:t>（</a:t>
            </a:r>
            <a:r>
              <a:rPr lang="en-US" altLang="zh-CN" sz="1600">
                <a:ea typeface="华文细黑" pitchFamily="2" charset="-122"/>
              </a:rPr>
              <a:t>N,RTB</a:t>
            </a:r>
            <a:r>
              <a:rPr lang="zh-CN" altLang="en-US" sz="1600">
                <a:ea typeface="华文细黑" pitchFamily="2" charset="-122"/>
              </a:rPr>
              <a:t>）</a:t>
            </a:r>
          </a:p>
        </p:txBody>
      </p:sp>
      <p:sp>
        <p:nvSpPr>
          <p:cNvPr id="8222" name="AutoShape 160"/>
          <p:cNvSpPr>
            <a:spLocks noChangeArrowheads="1"/>
          </p:cNvSpPr>
          <p:nvPr/>
        </p:nvSpPr>
        <p:spPr bwMode="auto">
          <a:xfrm>
            <a:off x="2555875" y="3049166"/>
            <a:ext cx="1008063" cy="576263"/>
          </a:xfrm>
          <a:prstGeom prst="wedgeRoundRectCallout">
            <a:avLst>
              <a:gd name="adj1" fmla="val 13463"/>
              <a:gd name="adj2" fmla="val 250000"/>
              <a:gd name="adj3" fmla="val 16667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23" name="Rectangle 161"/>
          <p:cNvSpPr>
            <a:spLocks noChangeArrowheads="1"/>
          </p:cNvSpPr>
          <p:nvPr/>
        </p:nvSpPr>
        <p:spPr bwMode="auto">
          <a:xfrm>
            <a:off x="2459038" y="3160291"/>
            <a:ext cx="12239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1600">
                <a:ea typeface="华文细黑" pitchFamily="2" charset="-122"/>
              </a:rPr>
              <a:t>（</a:t>
            </a:r>
            <a:r>
              <a:rPr lang="en-US" altLang="zh-CN" sz="1600">
                <a:ea typeface="华文细黑" pitchFamily="2" charset="-122"/>
              </a:rPr>
              <a:t>N,RTC</a:t>
            </a:r>
            <a:r>
              <a:rPr lang="zh-CN" altLang="en-US" sz="1600">
                <a:ea typeface="华文细黑" pitchFamily="2" charset="-122"/>
              </a:rPr>
              <a:t>）</a:t>
            </a:r>
          </a:p>
        </p:txBody>
      </p:sp>
      <p:sp>
        <p:nvSpPr>
          <p:cNvPr id="8224" name="AutoShape 163"/>
          <p:cNvSpPr>
            <a:spLocks noChangeArrowheads="1"/>
          </p:cNvSpPr>
          <p:nvPr/>
        </p:nvSpPr>
        <p:spPr bwMode="auto">
          <a:xfrm>
            <a:off x="4546600" y="2977729"/>
            <a:ext cx="1008063" cy="576262"/>
          </a:xfrm>
          <a:prstGeom prst="wedgeRoundRectCallout">
            <a:avLst>
              <a:gd name="adj1" fmla="val -46694"/>
              <a:gd name="adj2" fmla="val 97106"/>
              <a:gd name="adj3" fmla="val 16667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25" name="Rectangle 164"/>
          <p:cNvSpPr>
            <a:spLocks noChangeArrowheads="1"/>
          </p:cNvSpPr>
          <p:nvPr/>
        </p:nvSpPr>
        <p:spPr bwMode="auto">
          <a:xfrm>
            <a:off x="4452938" y="3074566"/>
            <a:ext cx="12239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1600">
                <a:ea typeface="华文细黑" pitchFamily="2" charset="-122"/>
              </a:rPr>
              <a:t>（</a:t>
            </a:r>
            <a:r>
              <a:rPr lang="en-US" altLang="zh-CN" sz="1600">
                <a:ea typeface="华文细黑" pitchFamily="2" charset="-122"/>
              </a:rPr>
              <a:t>N,RTD</a:t>
            </a:r>
            <a:r>
              <a:rPr lang="zh-CN" altLang="en-US" sz="1600">
                <a:ea typeface="华文细黑" pitchFamily="2" charset="-122"/>
              </a:rPr>
              <a:t>）</a:t>
            </a:r>
          </a:p>
        </p:txBody>
      </p:sp>
      <p:sp>
        <p:nvSpPr>
          <p:cNvPr id="8226" name="AutoShape 166"/>
          <p:cNvSpPr>
            <a:spLocks noChangeArrowheads="1"/>
          </p:cNvSpPr>
          <p:nvPr/>
        </p:nvSpPr>
        <p:spPr bwMode="auto">
          <a:xfrm>
            <a:off x="5940425" y="3193629"/>
            <a:ext cx="1079500" cy="576262"/>
          </a:xfrm>
          <a:prstGeom prst="wedgeRoundRectCallout">
            <a:avLst>
              <a:gd name="adj1" fmla="val -64116"/>
              <a:gd name="adj2" fmla="val 225759"/>
              <a:gd name="adj3" fmla="val 16667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27" name="Rectangle 167"/>
          <p:cNvSpPr>
            <a:spLocks noChangeArrowheads="1"/>
          </p:cNvSpPr>
          <p:nvPr/>
        </p:nvSpPr>
        <p:spPr bwMode="auto">
          <a:xfrm>
            <a:off x="5902325" y="3290466"/>
            <a:ext cx="12239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1600">
                <a:ea typeface="华文细黑" pitchFamily="2" charset="-122"/>
              </a:rPr>
              <a:t>（</a:t>
            </a:r>
            <a:r>
              <a:rPr lang="en-US" altLang="zh-CN" sz="1600">
                <a:ea typeface="华文细黑" pitchFamily="2" charset="-122"/>
              </a:rPr>
              <a:t>N,RTE</a:t>
            </a:r>
            <a:r>
              <a:rPr lang="zh-CN" altLang="en-US" sz="1600">
                <a:ea typeface="华文细黑" pitchFamily="2" charset="-122"/>
              </a:rPr>
              <a:t>）</a:t>
            </a:r>
          </a:p>
        </p:txBody>
      </p:sp>
      <p:sp>
        <p:nvSpPr>
          <p:cNvPr id="8228" name="Text Box 169"/>
          <p:cNvSpPr txBox="1">
            <a:spLocks noChangeArrowheads="1"/>
          </p:cNvSpPr>
          <p:nvPr/>
        </p:nvSpPr>
        <p:spPr bwMode="auto">
          <a:xfrm>
            <a:off x="969963" y="5857454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PC</a:t>
            </a:r>
          </a:p>
        </p:txBody>
      </p:sp>
      <p:sp>
        <p:nvSpPr>
          <p:cNvPr id="8229" name="Text Box 172"/>
          <p:cNvSpPr txBox="1">
            <a:spLocks noChangeArrowheads="1"/>
          </p:cNvSpPr>
          <p:nvPr/>
        </p:nvSpPr>
        <p:spPr bwMode="auto">
          <a:xfrm>
            <a:off x="7523163" y="5930479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Server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1BAA296-5ACC-4DC4-A543-E0A11A34874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路由表中的要素包括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 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27477C-39C4-4A77-9205-B69BC5B1DF6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目的地址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子网掩码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E058D9-65CF-45E6-97B7-FDB1819C274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下一跳地址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1DB34B-6B6C-44A0-A90E-02727E39CCE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出接口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4B80F2-CEA8-4C3D-9B69-625886418AC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度量值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7151B7-B715-4C2E-A6ED-FB2A503EE67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DC6F7C-88E8-4238-80F9-8A91280E0D7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ECAEF60-7450-40AB-B801-0CA0FFF8467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5E5CDE7-C655-4047-918F-75C5B5E4E01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0833073-0652-4815-B350-45B10FC8804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B7CB6E4-A59C-4628-8A2D-BF7B5491F15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9" name="TitleBackground">
              <a:extLst>
                <a:ext uri="{FF2B5EF4-FFF2-40B4-BE49-F238E27FC236}">
                  <a16:creationId xmlns:a16="http://schemas.microsoft.com/office/drawing/2014/main" id="{9D8ABF62-071F-483C-BF93-EEF3A3781EA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ColorBlock">
              <a:extLst>
                <a:ext uri="{FF2B5EF4-FFF2-40B4-BE49-F238E27FC236}">
                  <a16:creationId xmlns:a16="http://schemas.microsoft.com/office/drawing/2014/main" id="{AFD59882-8249-448C-BD1F-2CB4FB182FC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ypeText">
              <a:extLst>
                <a:ext uri="{FF2B5EF4-FFF2-40B4-BE49-F238E27FC236}">
                  <a16:creationId xmlns:a16="http://schemas.microsoft.com/office/drawing/2014/main" id="{03F5697F-1A71-44FE-81D2-9EA880A2B21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2" name="TipText">
              <a:extLst>
                <a:ext uri="{FF2B5EF4-FFF2-40B4-BE49-F238E27FC236}">
                  <a16:creationId xmlns:a16="http://schemas.microsoft.com/office/drawing/2014/main" id="{13242767-4B45-4CF7-97D6-52D006EAF16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AC158D6F-0E5F-4525-B9FB-DB966FD9580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6519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8816" y="1131159"/>
            <a:ext cx="7239000" cy="6096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C00000"/>
                </a:solidFill>
              </a:rPr>
              <a:t>路由表的构成</a:t>
            </a:r>
          </a:p>
        </p:txBody>
      </p:sp>
      <p:sp>
        <p:nvSpPr>
          <p:cNvPr id="9219" name="Line 26"/>
          <p:cNvSpPr>
            <a:spLocks noChangeShapeType="1"/>
          </p:cNvSpPr>
          <p:nvPr/>
        </p:nvSpPr>
        <p:spPr bwMode="auto">
          <a:xfrm flipV="1">
            <a:off x="3420591" y="2849562"/>
            <a:ext cx="1439863" cy="0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20" name="Group 47"/>
          <p:cNvGrpSpPr>
            <a:grpSpLocks noChangeAspect="1"/>
          </p:cNvGrpSpPr>
          <p:nvPr/>
        </p:nvGrpSpPr>
        <p:grpSpPr bwMode="auto">
          <a:xfrm>
            <a:off x="1907704" y="2778125"/>
            <a:ext cx="936625" cy="650875"/>
            <a:chOff x="3541" y="1317"/>
            <a:chExt cx="747" cy="546"/>
          </a:xfrm>
        </p:grpSpPr>
        <p:sp>
          <p:nvSpPr>
            <p:cNvPr id="9293" name="AutoShape 4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4" name="Freeform 4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5" name="Freeform 5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6" name="Freeform 5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7" name="Freeform 5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8" name="Freeform 5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Freeform 5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Freeform 5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Freeform 5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Freeform 5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Freeform 5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Freeform 5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Freeform 6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Freeform 6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Freeform 6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Freeform 6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Freeform 6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1" name="Line 73"/>
          <p:cNvSpPr>
            <a:spLocks noChangeShapeType="1"/>
          </p:cNvSpPr>
          <p:nvPr/>
        </p:nvSpPr>
        <p:spPr bwMode="auto">
          <a:xfrm flipV="1">
            <a:off x="2772891" y="3065462"/>
            <a:ext cx="2447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Rectangle 111"/>
          <p:cNvSpPr>
            <a:spLocks noChangeArrowheads="1"/>
          </p:cNvSpPr>
          <p:nvPr/>
        </p:nvSpPr>
        <p:spPr bwMode="auto">
          <a:xfrm>
            <a:off x="648816" y="1974043"/>
            <a:ext cx="76327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3000" b="1" dirty="0">
                <a:solidFill>
                  <a:srgbClr val="000000"/>
                </a:solidFill>
                <a:ea typeface="华文细黑" pitchFamily="2" charset="-122"/>
              </a:rPr>
              <a:t>路由表是路由器转发报文的判断依据。</a:t>
            </a:r>
          </a:p>
        </p:txBody>
      </p:sp>
      <p:sp>
        <p:nvSpPr>
          <p:cNvPr id="9223" name="Text Box 112"/>
          <p:cNvSpPr txBox="1">
            <a:spLocks noChangeArrowheads="1"/>
          </p:cNvSpPr>
          <p:nvPr/>
        </p:nvSpPr>
        <p:spPr bwMode="auto">
          <a:xfrm>
            <a:off x="2628429" y="2778125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E0/0</a:t>
            </a:r>
          </a:p>
        </p:txBody>
      </p:sp>
      <p:sp>
        <p:nvSpPr>
          <p:cNvPr id="9224" name="Text Box 113"/>
          <p:cNvSpPr txBox="1">
            <a:spLocks noChangeArrowheads="1"/>
          </p:cNvSpPr>
          <p:nvPr/>
        </p:nvSpPr>
        <p:spPr bwMode="auto">
          <a:xfrm>
            <a:off x="3996854" y="3065462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10.0.0.2/24</a:t>
            </a:r>
          </a:p>
        </p:txBody>
      </p:sp>
      <p:sp>
        <p:nvSpPr>
          <p:cNvPr id="9225" name="Line 115"/>
          <p:cNvSpPr>
            <a:spLocks noChangeShapeType="1"/>
          </p:cNvSpPr>
          <p:nvPr/>
        </p:nvSpPr>
        <p:spPr bwMode="auto">
          <a:xfrm flipH="1">
            <a:off x="6733704" y="2633662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Text Box 117"/>
          <p:cNvSpPr txBox="1">
            <a:spLocks noChangeArrowheads="1"/>
          </p:cNvSpPr>
          <p:nvPr/>
        </p:nvSpPr>
        <p:spPr bwMode="auto">
          <a:xfrm>
            <a:off x="6660679" y="2994025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ea typeface="黑体" pitchFamily="2" charset="-122"/>
              </a:rPr>
              <a:t>20.0.0.0/24</a:t>
            </a:r>
          </a:p>
        </p:txBody>
      </p:sp>
      <p:sp>
        <p:nvSpPr>
          <p:cNvPr id="9227" name="Line 118"/>
          <p:cNvSpPr>
            <a:spLocks noChangeShapeType="1"/>
          </p:cNvSpPr>
          <p:nvPr/>
        </p:nvSpPr>
        <p:spPr bwMode="auto">
          <a:xfrm>
            <a:off x="2772891" y="3065462"/>
            <a:ext cx="3960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28" name="Group 119"/>
          <p:cNvGrpSpPr>
            <a:grpSpLocks noChangeAspect="1"/>
          </p:cNvGrpSpPr>
          <p:nvPr/>
        </p:nvGrpSpPr>
        <p:grpSpPr bwMode="auto">
          <a:xfrm>
            <a:off x="5077941" y="2774950"/>
            <a:ext cx="936625" cy="650875"/>
            <a:chOff x="3541" y="1317"/>
            <a:chExt cx="747" cy="546"/>
          </a:xfrm>
        </p:grpSpPr>
        <p:sp>
          <p:nvSpPr>
            <p:cNvPr id="9276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Freeform 121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Freeform 122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Freeform 123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Freeform 124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Freeform 125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Freeform 126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Freeform 127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4" name="Freeform 128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5" name="Freeform 129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6" name="Freeform 130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7" name="Freeform 131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Freeform 132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Freeform 133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Freeform 134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Freeform 135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2" name="Freeform 136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57610" name="Group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07720"/>
              </p:ext>
            </p:extLst>
          </p:nvPr>
        </p:nvGraphicFramePr>
        <p:xfrm>
          <a:off x="1764829" y="3784600"/>
          <a:ext cx="5400675" cy="2881313"/>
        </p:xfrm>
        <a:graphic>
          <a:graphicData uri="http://schemas.openxmlformats.org/drawingml/2006/table">
            <a:tbl>
              <a:tblPr/>
              <a:tblGrid>
                <a:gridCol w="18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目的地址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掩码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下一跳地址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出接口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0.0.0.0/0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20.0.0.1/32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127.0.0.1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InLoop0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40.0.0.0/8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E0/3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50.0.0.0/24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2024" y="1072182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路由器单跳操作</a:t>
            </a:r>
          </a:p>
        </p:txBody>
      </p:sp>
      <p:sp>
        <p:nvSpPr>
          <p:cNvPr id="10243" name="AutoShape 251"/>
          <p:cNvSpPr>
            <a:spLocks noChangeArrowheads="1"/>
          </p:cNvSpPr>
          <p:nvPr/>
        </p:nvSpPr>
        <p:spPr bwMode="auto">
          <a:xfrm>
            <a:off x="2943948" y="3172445"/>
            <a:ext cx="1512888" cy="7556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ea typeface="黑体" pitchFamily="2" charset="-122"/>
              </a:rPr>
              <a:t>查找路由表</a:t>
            </a:r>
          </a:p>
        </p:txBody>
      </p:sp>
      <p:sp>
        <p:nvSpPr>
          <p:cNvPr id="10244" name="AutoShape 252"/>
          <p:cNvSpPr>
            <a:spLocks noChangeArrowheads="1"/>
          </p:cNvSpPr>
          <p:nvPr/>
        </p:nvSpPr>
        <p:spPr bwMode="auto">
          <a:xfrm>
            <a:off x="3088411" y="1988170"/>
            <a:ext cx="1223962" cy="574675"/>
          </a:xfrm>
          <a:prstGeom prst="flowChartPreparat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ea typeface="黑体" pitchFamily="2" charset="-122"/>
              </a:rPr>
              <a:t>IP</a:t>
            </a:r>
            <a:r>
              <a:rPr kumimoji="1" lang="zh-CN" altLang="en-US" sz="1200">
                <a:ea typeface="黑体" pitchFamily="2" charset="-122"/>
              </a:rPr>
              <a:t>报文入站</a:t>
            </a:r>
          </a:p>
        </p:txBody>
      </p:sp>
      <p:sp>
        <p:nvSpPr>
          <p:cNvPr id="10245" name="AutoShape 253"/>
          <p:cNvSpPr>
            <a:spLocks noChangeArrowheads="1"/>
          </p:cNvSpPr>
          <p:nvPr/>
        </p:nvSpPr>
        <p:spPr bwMode="auto">
          <a:xfrm>
            <a:off x="2943948" y="4396408"/>
            <a:ext cx="1512888" cy="7556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ea typeface="黑体" pitchFamily="2" charset="-122"/>
              </a:rPr>
              <a:t>查看下一跳地址</a:t>
            </a:r>
          </a:p>
        </p:txBody>
      </p:sp>
      <p:sp>
        <p:nvSpPr>
          <p:cNvPr id="10246" name="AutoShape 257"/>
          <p:cNvSpPr>
            <a:spLocks noChangeArrowheads="1"/>
          </p:cNvSpPr>
          <p:nvPr/>
        </p:nvSpPr>
        <p:spPr bwMode="auto">
          <a:xfrm>
            <a:off x="3013798" y="5804520"/>
            <a:ext cx="1368425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ea typeface="黑体" pitchFamily="2" charset="-122"/>
              </a:rPr>
              <a:t>送往接口</a:t>
            </a:r>
          </a:p>
        </p:txBody>
      </p:sp>
      <p:sp>
        <p:nvSpPr>
          <p:cNvPr id="10247" name="AutoShape 258"/>
          <p:cNvSpPr>
            <a:spLocks noChangeArrowheads="1"/>
          </p:cNvSpPr>
          <p:nvPr/>
        </p:nvSpPr>
        <p:spPr bwMode="auto">
          <a:xfrm>
            <a:off x="6653936" y="5804520"/>
            <a:ext cx="1368425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ea typeface="黑体" pitchFamily="2" charset="-122"/>
              </a:rPr>
              <a:t>转发</a:t>
            </a:r>
          </a:p>
        </p:txBody>
      </p:sp>
      <p:cxnSp>
        <p:nvCxnSpPr>
          <p:cNvPr id="10248" name="AutoShape 259"/>
          <p:cNvCxnSpPr>
            <a:cxnSpLocks noChangeShapeType="1"/>
            <a:stCxn id="10243" idx="2"/>
            <a:endCxn id="10245" idx="0"/>
          </p:cNvCxnSpPr>
          <p:nvPr/>
        </p:nvCxnSpPr>
        <p:spPr bwMode="auto">
          <a:xfrm>
            <a:off x="3701186" y="3928095"/>
            <a:ext cx="0" cy="468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9" name="AutoShape 264"/>
          <p:cNvCxnSpPr>
            <a:cxnSpLocks noChangeShapeType="1"/>
            <a:stCxn id="10245" idx="3"/>
            <a:endCxn id="10257" idx="2"/>
          </p:cNvCxnSpPr>
          <p:nvPr/>
        </p:nvCxnSpPr>
        <p:spPr bwMode="auto">
          <a:xfrm flipV="1">
            <a:off x="4456836" y="3932858"/>
            <a:ext cx="1873250" cy="8413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266"/>
          <p:cNvCxnSpPr>
            <a:cxnSpLocks noChangeShapeType="1"/>
            <a:stCxn id="10245" idx="2"/>
            <a:endCxn id="10246" idx="0"/>
          </p:cNvCxnSpPr>
          <p:nvPr/>
        </p:nvCxnSpPr>
        <p:spPr bwMode="auto">
          <a:xfrm flipH="1">
            <a:off x="3698011" y="5152058"/>
            <a:ext cx="3175" cy="652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268"/>
          <p:cNvCxnSpPr>
            <a:cxnSpLocks noChangeShapeType="1"/>
            <a:stCxn id="10244" idx="2"/>
            <a:endCxn id="10243" idx="0"/>
          </p:cNvCxnSpPr>
          <p:nvPr/>
        </p:nvCxnSpPr>
        <p:spPr bwMode="auto">
          <a:xfrm rot="5400000">
            <a:off x="3396386" y="2867645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2" name="AutoShape 269"/>
          <p:cNvSpPr>
            <a:spLocks noChangeArrowheads="1"/>
          </p:cNvSpPr>
          <p:nvPr/>
        </p:nvSpPr>
        <p:spPr bwMode="auto">
          <a:xfrm>
            <a:off x="964336" y="4486895"/>
            <a:ext cx="1368425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ea typeface="黑体" pitchFamily="2" charset="-122"/>
              </a:rPr>
              <a:t>丢弃</a:t>
            </a:r>
          </a:p>
        </p:txBody>
      </p:sp>
      <p:cxnSp>
        <p:nvCxnSpPr>
          <p:cNvPr id="10253" name="AutoShape 270"/>
          <p:cNvCxnSpPr>
            <a:cxnSpLocks noChangeShapeType="1"/>
            <a:stCxn id="10243" idx="1"/>
            <a:endCxn id="10252" idx="0"/>
          </p:cNvCxnSpPr>
          <p:nvPr/>
        </p:nvCxnSpPr>
        <p:spPr bwMode="auto">
          <a:xfrm rot="10800000" flipV="1">
            <a:off x="1648548" y="3550270"/>
            <a:ext cx="1295400" cy="9366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4" name="Text Box 272"/>
          <p:cNvSpPr txBox="1">
            <a:spLocks noChangeArrowheads="1"/>
          </p:cNvSpPr>
          <p:nvPr/>
        </p:nvSpPr>
        <p:spPr bwMode="auto">
          <a:xfrm>
            <a:off x="1902548" y="3224833"/>
            <a:ext cx="1222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ea typeface="黑体" pitchFamily="2" charset="-122"/>
              </a:rPr>
              <a:t>没有匹配路由</a:t>
            </a:r>
          </a:p>
        </p:txBody>
      </p:sp>
      <p:cxnSp>
        <p:nvCxnSpPr>
          <p:cNvPr id="10255" name="AutoShape 279"/>
          <p:cNvCxnSpPr>
            <a:cxnSpLocks noChangeShapeType="1"/>
            <a:stCxn id="10246" idx="3"/>
            <a:endCxn id="10247" idx="1"/>
          </p:cNvCxnSpPr>
          <p:nvPr/>
        </p:nvCxnSpPr>
        <p:spPr bwMode="auto">
          <a:xfrm>
            <a:off x="4382223" y="6093445"/>
            <a:ext cx="2271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6" name="Text Box 280"/>
          <p:cNvSpPr txBox="1">
            <a:spLocks noChangeArrowheads="1"/>
          </p:cNvSpPr>
          <p:nvPr/>
        </p:nvSpPr>
        <p:spPr bwMode="auto">
          <a:xfrm>
            <a:off x="3558311" y="5301283"/>
            <a:ext cx="12969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200">
                <a:ea typeface="黑体" pitchFamily="2" charset="-122"/>
              </a:rPr>
              <a:t>在直连链路上</a:t>
            </a:r>
          </a:p>
        </p:txBody>
      </p:sp>
      <p:sp>
        <p:nvSpPr>
          <p:cNvPr id="10257" name="AutoShape 281"/>
          <p:cNvSpPr>
            <a:spLocks noChangeArrowheads="1"/>
          </p:cNvSpPr>
          <p:nvPr/>
        </p:nvSpPr>
        <p:spPr bwMode="auto">
          <a:xfrm>
            <a:off x="5645873" y="3356595"/>
            <a:ext cx="1368425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ea typeface="黑体" pitchFamily="2" charset="-122"/>
              </a:rPr>
              <a:t>以下一跳作</a:t>
            </a:r>
          </a:p>
          <a:p>
            <a:pPr eaLnBrk="1" hangingPunct="1"/>
            <a:r>
              <a:rPr kumimoji="1" lang="zh-CN" altLang="en-US" sz="1200">
                <a:ea typeface="黑体" pitchFamily="2" charset="-122"/>
              </a:rPr>
              <a:t>为目的地址</a:t>
            </a:r>
          </a:p>
        </p:txBody>
      </p:sp>
      <p:cxnSp>
        <p:nvCxnSpPr>
          <p:cNvPr id="10258" name="AutoShape 282"/>
          <p:cNvCxnSpPr>
            <a:cxnSpLocks noChangeShapeType="1"/>
            <a:stCxn id="10257" idx="0"/>
          </p:cNvCxnSpPr>
          <p:nvPr/>
        </p:nvCxnSpPr>
        <p:spPr bwMode="auto">
          <a:xfrm rot="5400000" flipH="1">
            <a:off x="4764811" y="1791320"/>
            <a:ext cx="503237" cy="26273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Text Box 283"/>
          <p:cNvSpPr txBox="1">
            <a:spLocks noChangeArrowheads="1"/>
          </p:cNvSpPr>
          <p:nvPr/>
        </p:nvSpPr>
        <p:spPr bwMode="auto">
          <a:xfrm>
            <a:off x="4348886" y="4450383"/>
            <a:ext cx="12969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200" dirty="0">
                <a:ea typeface="黑体" pitchFamily="2" charset="-122"/>
              </a:rPr>
              <a:t>不在直连链路上</a:t>
            </a:r>
          </a:p>
        </p:txBody>
      </p:sp>
      <p:sp>
        <p:nvSpPr>
          <p:cNvPr id="10260" name="Text Box 284"/>
          <p:cNvSpPr txBox="1">
            <a:spLocks noChangeArrowheads="1"/>
          </p:cNvSpPr>
          <p:nvPr/>
        </p:nvSpPr>
        <p:spPr bwMode="auto">
          <a:xfrm>
            <a:off x="4782273" y="5745783"/>
            <a:ext cx="1296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200">
                <a:ea typeface="黑体" pitchFamily="2" charset="-122"/>
              </a:rPr>
              <a:t>报文封装</a:t>
            </a:r>
          </a:p>
        </p:txBody>
      </p:sp>
      <p:sp>
        <p:nvSpPr>
          <p:cNvPr id="10261" name="Text Box 285"/>
          <p:cNvSpPr txBox="1">
            <a:spLocks noChangeArrowheads="1"/>
          </p:cNvSpPr>
          <p:nvPr/>
        </p:nvSpPr>
        <p:spPr bwMode="auto">
          <a:xfrm>
            <a:off x="3559898" y="4004295"/>
            <a:ext cx="1222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ea typeface="黑体" pitchFamily="2" charset="-122"/>
              </a:rPr>
              <a:t>有匹配路由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196752"/>
            <a:ext cx="7193574" cy="792088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内容回顾</a:t>
            </a:r>
            <a:endParaRPr lang="zh-CN" altLang="zh-CN" sz="40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6387" name="图片 2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449180"/>
            <a:ext cx="2123728" cy="336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AF105C8-8E33-41B7-9578-9173FAA9F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276872"/>
            <a:ext cx="5762625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IP</a:t>
            </a:r>
            <a:r>
              <a:rPr lang="zh-CN" altLang="en-US" sz="2800" b="1" dirty="0">
                <a:ea typeface="华文细黑" pitchFamily="2" charset="-122"/>
              </a:rPr>
              <a:t>协议</a:t>
            </a:r>
            <a:endParaRPr lang="en-US" altLang="zh-CN" sz="2800" b="1" dirty="0"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800" b="1" dirty="0">
                <a:ea typeface="华文细黑" pitchFamily="2" charset="-122"/>
              </a:rPr>
              <a:t>子网划分</a:t>
            </a:r>
            <a:endParaRPr lang="en-US" altLang="zh-CN" sz="2800" b="1" dirty="0"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ARP</a:t>
            </a:r>
            <a:r>
              <a:rPr lang="zh-CN" altLang="en-US" sz="2800" b="1" dirty="0">
                <a:ea typeface="华文细黑" pitchFamily="2" charset="-122"/>
              </a:rPr>
              <a:t>协议</a:t>
            </a:r>
            <a:endParaRPr lang="en-US" altLang="zh-CN" sz="2800" b="1" dirty="0"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endParaRPr lang="zh-CN" altLang="en-US" sz="2800" b="1" dirty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123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DB4C58C-5C18-4B78-8043-79A6C0A3E04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路由器根据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报文中的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进行路由表项查找，并选择其中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的路由项用于指导报文转发。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2306AC-0FD8-426F-80C3-0F19E39C12D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目的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地址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掩码最短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1E57A3-B007-4DF8-804E-93077A6B9FC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源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地址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掩码最长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5622C5-3B25-4F14-AA58-951050D3AE3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源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地址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掩码最短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69A0FA-46B1-4D68-B32E-8FA405D1115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目的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地址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掩码最长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D6798B6-97CA-4976-8403-31BB87D6F4C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331112D-BD22-4CC2-BE8F-9CA8A5682E2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BE656AE-0F07-4C73-B1A1-C3FFA8738A5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D7338DE-2CF4-46DF-8D7D-0FC4F233048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152F54B-9020-466E-A418-31063C479CF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06ED35A-26D5-45E5-A1D2-047FFA6CF96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4F94D0FE-D3EA-4D2A-9E4B-5FF310CB6E1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13C1C261-8712-440A-A1AD-CAA0568C135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1F9D252C-BC34-4C98-B112-EF155F8B61C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9C236DF3-1D6F-479D-9A3C-65DD297081C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D476624-C915-4137-8F71-8B4E5457D0E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073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4255" y="974252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C00000"/>
                </a:solidFill>
              </a:rPr>
              <a:t>路由表查找规则（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zh-CN" altLang="en-US">
                <a:solidFill>
                  <a:srgbClr val="C00000"/>
                </a:solidFill>
              </a:rPr>
              <a:t>）</a:t>
            </a:r>
          </a:p>
        </p:txBody>
      </p:sp>
      <p:graphicFrame>
        <p:nvGraphicFramePr>
          <p:cNvPr id="375120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61549"/>
              </p:ext>
            </p:extLst>
          </p:nvPr>
        </p:nvGraphicFramePr>
        <p:xfrm>
          <a:off x="1902548" y="3600252"/>
          <a:ext cx="5400675" cy="2492377"/>
        </p:xfrm>
        <a:graphic>
          <a:graphicData uri="http://schemas.openxmlformats.org/drawingml/2006/table">
            <a:tbl>
              <a:tblPr/>
              <a:tblGrid>
                <a:gridCol w="18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目的地址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掩码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下一跳地址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出接口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20.0.0.1/32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127.0.0.1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InLoop0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40.0.0.0/8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E0/3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50.0.0.0/24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09" name="Line 47"/>
          <p:cNvSpPr>
            <a:spLocks noChangeShapeType="1"/>
          </p:cNvSpPr>
          <p:nvPr/>
        </p:nvSpPr>
        <p:spPr bwMode="auto">
          <a:xfrm flipV="1">
            <a:off x="4061548" y="1842889"/>
            <a:ext cx="1152525" cy="1588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0" name="Text Box 67"/>
          <p:cNvSpPr txBox="1">
            <a:spLocks noChangeArrowheads="1"/>
          </p:cNvSpPr>
          <p:nvPr/>
        </p:nvSpPr>
        <p:spPr bwMode="auto">
          <a:xfrm>
            <a:off x="3342411" y="1771452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E0/2</a:t>
            </a:r>
          </a:p>
        </p:txBody>
      </p:sp>
      <p:sp>
        <p:nvSpPr>
          <p:cNvPr id="11311" name="Text Box 68"/>
          <p:cNvSpPr txBox="1">
            <a:spLocks noChangeArrowheads="1"/>
          </p:cNvSpPr>
          <p:nvPr/>
        </p:nvSpPr>
        <p:spPr bwMode="auto">
          <a:xfrm>
            <a:off x="4134573" y="2060377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20.0.0.2/24</a:t>
            </a:r>
          </a:p>
        </p:txBody>
      </p:sp>
      <p:sp>
        <p:nvSpPr>
          <p:cNvPr id="11312" name="Line 69"/>
          <p:cNvSpPr>
            <a:spLocks noChangeShapeType="1"/>
          </p:cNvSpPr>
          <p:nvPr/>
        </p:nvSpPr>
        <p:spPr bwMode="auto">
          <a:xfrm flipH="1">
            <a:off x="6728548" y="1628577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3" name="Text Box 70"/>
          <p:cNvSpPr txBox="1">
            <a:spLocks noChangeArrowheads="1"/>
          </p:cNvSpPr>
          <p:nvPr/>
        </p:nvSpPr>
        <p:spPr bwMode="auto">
          <a:xfrm>
            <a:off x="6655523" y="1988939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ea typeface="黑体" pitchFamily="2" charset="-122"/>
              </a:rPr>
              <a:t>40.0.0.0/24</a:t>
            </a:r>
          </a:p>
        </p:txBody>
      </p:sp>
      <p:sp>
        <p:nvSpPr>
          <p:cNvPr id="11314" name="Line 71"/>
          <p:cNvSpPr>
            <a:spLocks noChangeShapeType="1"/>
          </p:cNvSpPr>
          <p:nvPr/>
        </p:nvSpPr>
        <p:spPr bwMode="auto">
          <a:xfrm>
            <a:off x="1829523" y="2060377"/>
            <a:ext cx="4899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315" name="Group 90"/>
          <p:cNvGrpSpPr>
            <a:grpSpLocks noChangeAspect="1"/>
          </p:cNvGrpSpPr>
          <p:nvPr/>
        </p:nvGrpSpPr>
        <p:grpSpPr bwMode="auto">
          <a:xfrm>
            <a:off x="5285511" y="1771452"/>
            <a:ext cx="719137" cy="500062"/>
            <a:chOff x="3541" y="1317"/>
            <a:chExt cx="747" cy="546"/>
          </a:xfrm>
        </p:grpSpPr>
        <p:sp>
          <p:nvSpPr>
            <p:cNvPr id="11346" name="AutoShape 9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" name="Freeform 9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" name="Freeform 9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9" name="Freeform 9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0" name="Freeform 9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1" name="Freeform 9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2" name="Freeform 9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3" name="Freeform 9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4" name="Freeform 9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5" name="Freeform 10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" name="Freeform 10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7" name="Freeform 10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8" name="Freeform 10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9" name="Freeform 10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0" name="Freeform 10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1" name="Freeform 10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2" name="Freeform 10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6" name="Group 48"/>
          <p:cNvGrpSpPr>
            <a:grpSpLocks noChangeAspect="1"/>
          </p:cNvGrpSpPr>
          <p:nvPr/>
        </p:nvGrpSpPr>
        <p:grpSpPr bwMode="auto">
          <a:xfrm>
            <a:off x="2837586" y="1771452"/>
            <a:ext cx="719137" cy="500062"/>
            <a:chOff x="3541" y="1317"/>
            <a:chExt cx="747" cy="546"/>
          </a:xfrm>
        </p:grpSpPr>
        <p:sp>
          <p:nvSpPr>
            <p:cNvPr id="11329" name="AutoShape 49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0" name="Freeform 50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Freeform 51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2" name="Freeform 52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3" name="Freeform 53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4" name="Freeform 54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5" name="Freeform 55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6" name="Freeform 56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" name="Freeform 57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8" name="Freeform 58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9" name="Freeform 59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0" name="Freeform 60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1" name="Freeform 61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2" name="Freeform 62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Freeform 63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4" name="Freeform 64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5" name="Freeform 65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17" name="Line 111"/>
          <p:cNvSpPr>
            <a:spLocks noChangeShapeType="1"/>
          </p:cNvSpPr>
          <p:nvPr/>
        </p:nvSpPr>
        <p:spPr bwMode="auto">
          <a:xfrm flipH="1">
            <a:off x="3197948" y="2203252"/>
            <a:ext cx="0" cy="57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8" name="Text Box 114"/>
          <p:cNvSpPr txBox="1">
            <a:spLocks noChangeArrowheads="1"/>
          </p:cNvSpPr>
          <p:nvPr/>
        </p:nvSpPr>
        <p:spPr bwMode="auto">
          <a:xfrm>
            <a:off x="2188298" y="1771452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E0/1</a:t>
            </a:r>
          </a:p>
        </p:txBody>
      </p:sp>
      <p:sp>
        <p:nvSpPr>
          <p:cNvPr id="11319" name="Text Box 115"/>
          <p:cNvSpPr txBox="1">
            <a:spLocks noChangeArrowheads="1"/>
          </p:cNvSpPr>
          <p:nvPr/>
        </p:nvSpPr>
        <p:spPr bwMode="auto">
          <a:xfrm>
            <a:off x="2550248" y="2203252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E0/3</a:t>
            </a:r>
          </a:p>
        </p:txBody>
      </p:sp>
      <p:pic>
        <p:nvPicPr>
          <p:cNvPr id="11320" name="Picture 21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23" y="1698427"/>
            <a:ext cx="5762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21" name="Text Box 212"/>
          <p:cNvSpPr txBox="1">
            <a:spLocks noChangeArrowheads="1"/>
          </p:cNvSpPr>
          <p:nvPr/>
        </p:nvSpPr>
        <p:spPr bwMode="auto">
          <a:xfrm>
            <a:off x="821461" y="2276277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10.0.0.2/24</a:t>
            </a:r>
          </a:p>
        </p:txBody>
      </p:sp>
      <p:sp>
        <p:nvSpPr>
          <p:cNvPr id="11322" name="Rectangle 278"/>
          <p:cNvSpPr>
            <a:spLocks noChangeArrowheads="1"/>
          </p:cNvSpPr>
          <p:nvPr/>
        </p:nvSpPr>
        <p:spPr bwMode="auto">
          <a:xfrm>
            <a:off x="2262911" y="5100439"/>
            <a:ext cx="4824412" cy="269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cxnSp>
        <p:nvCxnSpPr>
          <p:cNvPr id="11323" name="AutoShape 279"/>
          <p:cNvCxnSpPr>
            <a:cxnSpLocks noChangeShapeType="1"/>
            <a:stCxn id="11322" idx="3"/>
            <a:endCxn id="11324" idx="0"/>
          </p:cNvCxnSpPr>
          <p:nvPr/>
        </p:nvCxnSpPr>
        <p:spPr bwMode="auto">
          <a:xfrm>
            <a:off x="7100023" y="5235377"/>
            <a:ext cx="1138238" cy="8572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4" name="AutoShape 288"/>
          <p:cNvSpPr>
            <a:spLocks noChangeArrowheads="1"/>
          </p:cNvSpPr>
          <p:nvPr/>
        </p:nvSpPr>
        <p:spPr bwMode="auto">
          <a:xfrm>
            <a:off x="7590561" y="6092627"/>
            <a:ext cx="1295400" cy="711200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ea typeface="黑体" pitchFamily="2" charset="-122"/>
              </a:rPr>
              <a:t>最长匹配然后转发</a:t>
            </a:r>
          </a:p>
        </p:txBody>
      </p:sp>
      <p:sp>
        <p:nvSpPr>
          <p:cNvPr id="11325" name="Rectangle 330"/>
          <p:cNvSpPr>
            <a:spLocks noChangeArrowheads="1"/>
          </p:cNvSpPr>
          <p:nvPr/>
        </p:nvSpPr>
        <p:spPr bwMode="auto">
          <a:xfrm>
            <a:off x="2262911" y="5468739"/>
            <a:ext cx="4824412" cy="269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cxnSp>
        <p:nvCxnSpPr>
          <p:cNvPr id="11326" name="AutoShape 331"/>
          <p:cNvCxnSpPr>
            <a:cxnSpLocks noChangeShapeType="1"/>
            <a:stCxn id="11322" idx="1"/>
            <a:endCxn id="11328" idx="2"/>
          </p:cNvCxnSpPr>
          <p:nvPr/>
        </p:nvCxnSpPr>
        <p:spPr bwMode="auto">
          <a:xfrm rot="10800000">
            <a:off x="1110386" y="3471664"/>
            <a:ext cx="1139825" cy="17637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7" name="AutoShape 332"/>
          <p:cNvCxnSpPr>
            <a:cxnSpLocks noChangeShapeType="1"/>
            <a:stCxn id="11325" idx="1"/>
            <a:endCxn id="11328" idx="2"/>
          </p:cNvCxnSpPr>
          <p:nvPr/>
        </p:nvCxnSpPr>
        <p:spPr bwMode="auto">
          <a:xfrm rot="10800000">
            <a:off x="1110386" y="3471664"/>
            <a:ext cx="1139825" cy="21320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8" name="AutoShape 335"/>
          <p:cNvSpPr>
            <a:spLocks noChangeArrowheads="1"/>
          </p:cNvSpPr>
          <p:nvPr/>
        </p:nvSpPr>
        <p:spPr bwMode="auto">
          <a:xfrm>
            <a:off x="173761" y="2636639"/>
            <a:ext cx="1871662" cy="835025"/>
          </a:xfrm>
          <a:prstGeom prst="flowChartPreparat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600"/>
              <a:t>目的地址</a:t>
            </a:r>
            <a:r>
              <a:rPr kumimoji="1" lang="en-US" altLang="zh-CN" sz="1600"/>
              <a:t>40.0.0.2</a:t>
            </a:r>
            <a:r>
              <a:rPr kumimoji="1" lang="zh-CN" altLang="en-US" sz="1600"/>
              <a:t>的报文入站</a:t>
            </a:r>
            <a:endParaRPr kumimoji="1" lang="zh-CN" altLang="en-US" sz="100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701" y="1008766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路由表查找规则（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</a:p>
        </p:txBody>
      </p:sp>
      <p:graphicFrame>
        <p:nvGraphicFramePr>
          <p:cNvPr id="3911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49571"/>
              </p:ext>
            </p:extLst>
          </p:nvPr>
        </p:nvGraphicFramePr>
        <p:xfrm>
          <a:off x="1902548" y="3672260"/>
          <a:ext cx="5400675" cy="2492377"/>
        </p:xfrm>
        <a:graphic>
          <a:graphicData uri="http://schemas.openxmlformats.org/drawingml/2006/table">
            <a:tbl>
              <a:tblPr/>
              <a:tblGrid>
                <a:gridCol w="18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目的地址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掩码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下一跳地址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出接口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20.0.0.1/32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127.0.0.1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InLoop0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40.0.0.0/8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E0/3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50.0.0.0/24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33" name="Line 53"/>
          <p:cNvSpPr>
            <a:spLocks noChangeShapeType="1"/>
          </p:cNvSpPr>
          <p:nvPr/>
        </p:nvSpPr>
        <p:spPr bwMode="auto">
          <a:xfrm flipV="1">
            <a:off x="4061548" y="1914897"/>
            <a:ext cx="1152525" cy="1588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4" name="Text Box 54"/>
          <p:cNvSpPr txBox="1">
            <a:spLocks noChangeArrowheads="1"/>
          </p:cNvSpPr>
          <p:nvPr/>
        </p:nvSpPr>
        <p:spPr bwMode="auto">
          <a:xfrm>
            <a:off x="3342411" y="1843460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E0/2</a:t>
            </a:r>
          </a:p>
        </p:txBody>
      </p:sp>
      <p:sp>
        <p:nvSpPr>
          <p:cNvPr id="12335" name="Text Box 55"/>
          <p:cNvSpPr txBox="1">
            <a:spLocks noChangeArrowheads="1"/>
          </p:cNvSpPr>
          <p:nvPr/>
        </p:nvSpPr>
        <p:spPr bwMode="auto">
          <a:xfrm>
            <a:off x="4134573" y="2132385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20.0.0.2/24</a:t>
            </a:r>
          </a:p>
        </p:txBody>
      </p:sp>
      <p:sp>
        <p:nvSpPr>
          <p:cNvPr id="12336" name="Line 56"/>
          <p:cNvSpPr>
            <a:spLocks noChangeShapeType="1"/>
          </p:cNvSpPr>
          <p:nvPr/>
        </p:nvSpPr>
        <p:spPr bwMode="auto">
          <a:xfrm flipH="1">
            <a:off x="6728548" y="1700585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7" name="Text Box 57"/>
          <p:cNvSpPr txBox="1">
            <a:spLocks noChangeArrowheads="1"/>
          </p:cNvSpPr>
          <p:nvPr/>
        </p:nvSpPr>
        <p:spPr bwMode="auto">
          <a:xfrm>
            <a:off x="6655523" y="2060947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ea typeface="黑体" pitchFamily="2" charset="-122"/>
              </a:rPr>
              <a:t>40.0.0.0/24</a:t>
            </a:r>
          </a:p>
        </p:txBody>
      </p:sp>
      <p:sp>
        <p:nvSpPr>
          <p:cNvPr id="12338" name="Line 58"/>
          <p:cNvSpPr>
            <a:spLocks noChangeShapeType="1"/>
          </p:cNvSpPr>
          <p:nvPr/>
        </p:nvSpPr>
        <p:spPr bwMode="auto">
          <a:xfrm>
            <a:off x="1829523" y="2132385"/>
            <a:ext cx="4899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39" name="Group 59"/>
          <p:cNvGrpSpPr>
            <a:grpSpLocks noChangeAspect="1"/>
          </p:cNvGrpSpPr>
          <p:nvPr/>
        </p:nvGrpSpPr>
        <p:grpSpPr bwMode="auto">
          <a:xfrm>
            <a:off x="5285511" y="1843460"/>
            <a:ext cx="719137" cy="500062"/>
            <a:chOff x="3541" y="1317"/>
            <a:chExt cx="747" cy="546"/>
          </a:xfrm>
        </p:grpSpPr>
        <p:sp>
          <p:nvSpPr>
            <p:cNvPr id="12370" name="AutoShape 60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1" name="Freeform 61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Freeform 62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3" name="Freeform 63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Freeform 64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5" name="Freeform 65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6" name="Freeform 66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7" name="Freeform 67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8" name="Freeform 68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9" name="Freeform 69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0" name="Freeform 70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1" name="Freeform 71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2" name="Freeform 72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3" name="Freeform 73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4" name="Freeform 74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5" name="Freeform 75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6" name="Freeform 76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40" name="Group 77"/>
          <p:cNvGrpSpPr>
            <a:grpSpLocks noChangeAspect="1"/>
          </p:cNvGrpSpPr>
          <p:nvPr/>
        </p:nvGrpSpPr>
        <p:grpSpPr bwMode="auto">
          <a:xfrm>
            <a:off x="2837586" y="1843460"/>
            <a:ext cx="719137" cy="500062"/>
            <a:chOff x="3541" y="1317"/>
            <a:chExt cx="747" cy="546"/>
          </a:xfrm>
        </p:grpSpPr>
        <p:sp>
          <p:nvSpPr>
            <p:cNvPr id="12353" name="AutoShape 7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4" name="Freeform 7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5" name="Freeform 8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Freeform 8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7" name="Freeform 8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8" name="Freeform 8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Freeform 8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0" name="Freeform 8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Freeform 8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2" name="Freeform 8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Freeform 8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Freeform 8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5" name="Freeform 9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Freeform 9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Freeform 9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Freeform 9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9" name="Freeform 9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41" name="Line 95"/>
          <p:cNvSpPr>
            <a:spLocks noChangeShapeType="1"/>
          </p:cNvSpPr>
          <p:nvPr/>
        </p:nvSpPr>
        <p:spPr bwMode="auto">
          <a:xfrm flipH="1">
            <a:off x="3197948" y="2275260"/>
            <a:ext cx="0" cy="57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2" name="Text Box 96"/>
          <p:cNvSpPr txBox="1">
            <a:spLocks noChangeArrowheads="1"/>
          </p:cNvSpPr>
          <p:nvPr/>
        </p:nvSpPr>
        <p:spPr bwMode="auto">
          <a:xfrm>
            <a:off x="2188298" y="1843460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E0/1</a:t>
            </a:r>
          </a:p>
        </p:txBody>
      </p:sp>
      <p:sp>
        <p:nvSpPr>
          <p:cNvPr id="12343" name="Text Box 97"/>
          <p:cNvSpPr txBox="1">
            <a:spLocks noChangeArrowheads="1"/>
          </p:cNvSpPr>
          <p:nvPr/>
        </p:nvSpPr>
        <p:spPr bwMode="auto">
          <a:xfrm>
            <a:off x="2550248" y="2275260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E0/3</a:t>
            </a:r>
          </a:p>
        </p:txBody>
      </p:sp>
      <p:pic>
        <p:nvPicPr>
          <p:cNvPr id="12344" name="Picture 9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23" y="1770435"/>
            <a:ext cx="5762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45" name="Text Box 99"/>
          <p:cNvSpPr txBox="1">
            <a:spLocks noChangeArrowheads="1"/>
          </p:cNvSpPr>
          <p:nvPr/>
        </p:nvSpPr>
        <p:spPr bwMode="auto">
          <a:xfrm>
            <a:off x="821461" y="2348285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10.0.0.2/24</a:t>
            </a:r>
          </a:p>
        </p:txBody>
      </p:sp>
      <p:sp>
        <p:nvSpPr>
          <p:cNvPr id="12346" name="Rectangle 100"/>
          <p:cNvSpPr>
            <a:spLocks noChangeArrowheads="1"/>
          </p:cNvSpPr>
          <p:nvPr/>
        </p:nvSpPr>
        <p:spPr bwMode="auto">
          <a:xfrm>
            <a:off x="2262911" y="5175622"/>
            <a:ext cx="4824412" cy="269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cxnSp>
        <p:nvCxnSpPr>
          <p:cNvPr id="12347" name="AutoShape 101"/>
          <p:cNvCxnSpPr>
            <a:cxnSpLocks noChangeShapeType="1"/>
            <a:stCxn id="12346" idx="3"/>
            <a:endCxn id="12348" idx="0"/>
          </p:cNvCxnSpPr>
          <p:nvPr/>
        </p:nvCxnSpPr>
        <p:spPr bwMode="auto">
          <a:xfrm>
            <a:off x="7100023" y="5310560"/>
            <a:ext cx="1138238" cy="10064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48" name="AutoShape 102"/>
          <p:cNvSpPr>
            <a:spLocks noChangeArrowheads="1"/>
          </p:cNvSpPr>
          <p:nvPr/>
        </p:nvSpPr>
        <p:spPr bwMode="auto">
          <a:xfrm>
            <a:off x="7590561" y="6317035"/>
            <a:ext cx="1295400" cy="406400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ea typeface="黑体" pitchFamily="2" charset="-122"/>
              </a:rPr>
              <a:t>转发</a:t>
            </a:r>
          </a:p>
        </p:txBody>
      </p:sp>
      <p:sp>
        <p:nvSpPr>
          <p:cNvPr id="12349" name="Rectangle 103"/>
          <p:cNvSpPr>
            <a:spLocks noChangeArrowheads="1"/>
          </p:cNvSpPr>
          <p:nvPr/>
        </p:nvSpPr>
        <p:spPr bwMode="auto">
          <a:xfrm>
            <a:off x="2262911" y="5894760"/>
            <a:ext cx="4824412" cy="269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cxnSp>
        <p:nvCxnSpPr>
          <p:cNvPr id="12350" name="AutoShape 104"/>
          <p:cNvCxnSpPr>
            <a:cxnSpLocks noChangeShapeType="1"/>
            <a:stCxn id="12346" idx="1"/>
            <a:endCxn id="12349" idx="1"/>
          </p:cNvCxnSpPr>
          <p:nvPr/>
        </p:nvCxnSpPr>
        <p:spPr bwMode="auto">
          <a:xfrm rot="10800000" flipH="1" flipV="1">
            <a:off x="2250211" y="5310560"/>
            <a:ext cx="1587" cy="719137"/>
          </a:xfrm>
          <a:prstGeom prst="bentConnector3">
            <a:avLst>
              <a:gd name="adj1" fmla="val -13600005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51" name="AutoShape 105"/>
          <p:cNvCxnSpPr>
            <a:cxnSpLocks noChangeShapeType="1"/>
            <a:endCxn id="12352" idx="2"/>
          </p:cNvCxnSpPr>
          <p:nvPr/>
        </p:nvCxnSpPr>
        <p:spPr bwMode="auto">
          <a:xfrm rot="16200000" flipV="1">
            <a:off x="1439792" y="3214266"/>
            <a:ext cx="2620963" cy="3279775"/>
          </a:xfrm>
          <a:prstGeom prst="bentConnector3">
            <a:avLst>
              <a:gd name="adj1" fmla="val -8722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52" name="AutoShape 106"/>
          <p:cNvSpPr>
            <a:spLocks noChangeArrowheads="1"/>
          </p:cNvSpPr>
          <p:nvPr/>
        </p:nvSpPr>
        <p:spPr bwMode="auto">
          <a:xfrm>
            <a:off x="173761" y="2708647"/>
            <a:ext cx="1871662" cy="835025"/>
          </a:xfrm>
          <a:prstGeom prst="flowChartPreparat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600"/>
              <a:t>目的地址</a:t>
            </a:r>
            <a:r>
              <a:rPr kumimoji="1" lang="en-US" altLang="zh-CN" sz="1600"/>
              <a:t>50.0.0.2</a:t>
            </a:r>
            <a:r>
              <a:rPr kumimoji="1" lang="zh-CN" altLang="en-US" sz="1600"/>
              <a:t>的报文入站</a:t>
            </a:r>
            <a:endParaRPr kumimoji="1" lang="zh-CN" altLang="en-US" sz="100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6263" y="1074094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路由表查找规则（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</a:p>
        </p:txBody>
      </p:sp>
      <p:graphicFrame>
        <p:nvGraphicFramePr>
          <p:cNvPr id="393332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40911"/>
              </p:ext>
            </p:extLst>
          </p:nvPr>
        </p:nvGraphicFramePr>
        <p:xfrm>
          <a:off x="1974556" y="3774299"/>
          <a:ext cx="5400675" cy="2881313"/>
        </p:xfrm>
        <a:graphic>
          <a:graphicData uri="http://schemas.openxmlformats.org/drawingml/2006/table">
            <a:tbl>
              <a:tblPr/>
              <a:tblGrid>
                <a:gridCol w="18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目的地址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掩码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下一跳地址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出接口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0.0.0.0/0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20.0.0.1/32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127.0.0.1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InLoop0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40.0.0.0/8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E0/3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50.0.0.0/24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362" name="Line 53"/>
          <p:cNvSpPr>
            <a:spLocks noChangeShapeType="1"/>
          </p:cNvSpPr>
          <p:nvPr/>
        </p:nvSpPr>
        <p:spPr bwMode="auto">
          <a:xfrm flipV="1">
            <a:off x="4133556" y="2016936"/>
            <a:ext cx="1152525" cy="1588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3" name="Text Box 54"/>
          <p:cNvSpPr txBox="1">
            <a:spLocks noChangeArrowheads="1"/>
          </p:cNvSpPr>
          <p:nvPr/>
        </p:nvSpPr>
        <p:spPr bwMode="auto">
          <a:xfrm>
            <a:off x="3414419" y="1945499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E0/2</a:t>
            </a:r>
          </a:p>
        </p:txBody>
      </p:sp>
      <p:sp>
        <p:nvSpPr>
          <p:cNvPr id="13364" name="Text Box 55"/>
          <p:cNvSpPr txBox="1">
            <a:spLocks noChangeArrowheads="1"/>
          </p:cNvSpPr>
          <p:nvPr/>
        </p:nvSpPr>
        <p:spPr bwMode="auto">
          <a:xfrm>
            <a:off x="4206581" y="2234424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20.0.0.2/24</a:t>
            </a:r>
          </a:p>
        </p:txBody>
      </p:sp>
      <p:sp>
        <p:nvSpPr>
          <p:cNvPr id="13365" name="Line 56"/>
          <p:cNvSpPr>
            <a:spLocks noChangeShapeType="1"/>
          </p:cNvSpPr>
          <p:nvPr/>
        </p:nvSpPr>
        <p:spPr bwMode="auto">
          <a:xfrm flipH="1">
            <a:off x="6800556" y="1802624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6" name="Text Box 57"/>
          <p:cNvSpPr txBox="1">
            <a:spLocks noChangeArrowheads="1"/>
          </p:cNvSpPr>
          <p:nvPr/>
        </p:nvSpPr>
        <p:spPr bwMode="auto">
          <a:xfrm>
            <a:off x="6727531" y="2162986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ea typeface="黑体" pitchFamily="2" charset="-122"/>
              </a:rPr>
              <a:t>40.0.0.0/24</a:t>
            </a:r>
          </a:p>
        </p:txBody>
      </p:sp>
      <p:sp>
        <p:nvSpPr>
          <p:cNvPr id="13367" name="Line 58"/>
          <p:cNvSpPr>
            <a:spLocks noChangeShapeType="1"/>
          </p:cNvSpPr>
          <p:nvPr/>
        </p:nvSpPr>
        <p:spPr bwMode="auto">
          <a:xfrm>
            <a:off x="1901531" y="2234424"/>
            <a:ext cx="4899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68" name="Group 59"/>
          <p:cNvGrpSpPr>
            <a:grpSpLocks noChangeAspect="1"/>
          </p:cNvGrpSpPr>
          <p:nvPr/>
        </p:nvGrpSpPr>
        <p:grpSpPr bwMode="auto">
          <a:xfrm>
            <a:off x="5357519" y="1945499"/>
            <a:ext cx="719137" cy="500062"/>
            <a:chOff x="3541" y="1317"/>
            <a:chExt cx="747" cy="546"/>
          </a:xfrm>
        </p:grpSpPr>
        <p:sp>
          <p:nvSpPr>
            <p:cNvPr id="13397" name="AutoShape 60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8" name="Freeform 61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9" name="Freeform 62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0" name="Freeform 63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1" name="Freeform 64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2" name="Freeform 65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3" name="Freeform 66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4" name="Freeform 67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5" name="Freeform 68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6" name="Freeform 69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7" name="Freeform 70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8" name="Freeform 71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9" name="Freeform 72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0" name="Freeform 73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1" name="Freeform 74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2" name="Freeform 75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3" name="Freeform 76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69" name="Group 77"/>
          <p:cNvGrpSpPr>
            <a:grpSpLocks noChangeAspect="1"/>
          </p:cNvGrpSpPr>
          <p:nvPr/>
        </p:nvGrpSpPr>
        <p:grpSpPr bwMode="auto">
          <a:xfrm>
            <a:off x="2909594" y="1945499"/>
            <a:ext cx="719137" cy="500062"/>
            <a:chOff x="3541" y="1317"/>
            <a:chExt cx="747" cy="546"/>
          </a:xfrm>
        </p:grpSpPr>
        <p:sp>
          <p:nvSpPr>
            <p:cNvPr id="13380" name="AutoShape 7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Freeform 7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Freeform 8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3" name="Freeform 8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4" name="Freeform 8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5" name="Freeform 8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6" name="Freeform 8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7" name="Freeform 8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8" name="Freeform 8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9" name="Freeform 8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0" name="Freeform 8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1" name="Freeform 8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2" name="Freeform 9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3" name="Freeform 9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4" name="Freeform 9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5" name="Freeform 9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6" name="Freeform 9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70" name="Line 95"/>
          <p:cNvSpPr>
            <a:spLocks noChangeShapeType="1"/>
          </p:cNvSpPr>
          <p:nvPr/>
        </p:nvSpPr>
        <p:spPr bwMode="auto">
          <a:xfrm flipH="1">
            <a:off x="3269956" y="2377299"/>
            <a:ext cx="0" cy="57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1" name="Text Box 96"/>
          <p:cNvSpPr txBox="1">
            <a:spLocks noChangeArrowheads="1"/>
          </p:cNvSpPr>
          <p:nvPr/>
        </p:nvSpPr>
        <p:spPr bwMode="auto">
          <a:xfrm>
            <a:off x="2260306" y="1945499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E0/1</a:t>
            </a:r>
          </a:p>
        </p:txBody>
      </p:sp>
      <p:sp>
        <p:nvSpPr>
          <p:cNvPr id="13372" name="Text Box 97"/>
          <p:cNvSpPr txBox="1">
            <a:spLocks noChangeArrowheads="1"/>
          </p:cNvSpPr>
          <p:nvPr/>
        </p:nvSpPr>
        <p:spPr bwMode="auto">
          <a:xfrm>
            <a:off x="2622256" y="2377299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E0/3</a:t>
            </a:r>
          </a:p>
        </p:txBody>
      </p:sp>
      <p:pic>
        <p:nvPicPr>
          <p:cNvPr id="13373" name="Picture 9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31" y="1872474"/>
            <a:ext cx="5762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74" name="Text Box 99"/>
          <p:cNvSpPr txBox="1">
            <a:spLocks noChangeArrowheads="1"/>
          </p:cNvSpPr>
          <p:nvPr/>
        </p:nvSpPr>
        <p:spPr bwMode="auto">
          <a:xfrm>
            <a:off x="893469" y="2450324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10.0.0.2/24</a:t>
            </a:r>
          </a:p>
        </p:txBody>
      </p:sp>
      <p:sp>
        <p:nvSpPr>
          <p:cNvPr id="13375" name="Rectangle 100"/>
          <p:cNvSpPr>
            <a:spLocks noChangeArrowheads="1"/>
          </p:cNvSpPr>
          <p:nvPr/>
        </p:nvSpPr>
        <p:spPr bwMode="auto">
          <a:xfrm>
            <a:off x="2334919" y="4250549"/>
            <a:ext cx="4824412" cy="269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cxnSp>
        <p:nvCxnSpPr>
          <p:cNvPr id="13376" name="AutoShape 101"/>
          <p:cNvCxnSpPr>
            <a:cxnSpLocks noChangeShapeType="1"/>
            <a:stCxn id="13375" idx="3"/>
            <a:endCxn id="13377" idx="0"/>
          </p:cNvCxnSpPr>
          <p:nvPr/>
        </p:nvCxnSpPr>
        <p:spPr bwMode="auto">
          <a:xfrm>
            <a:off x="7172031" y="4385486"/>
            <a:ext cx="1138238" cy="2033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77" name="AutoShape 102"/>
          <p:cNvSpPr>
            <a:spLocks noChangeArrowheads="1"/>
          </p:cNvSpPr>
          <p:nvPr/>
        </p:nvSpPr>
        <p:spPr bwMode="auto">
          <a:xfrm>
            <a:off x="7662569" y="6419074"/>
            <a:ext cx="1295400" cy="406400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ea typeface="黑体" pitchFamily="2" charset="-122"/>
              </a:rPr>
              <a:t>转发</a:t>
            </a:r>
          </a:p>
        </p:txBody>
      </p:sp>
      <p:cxnSp>
        <p:nvCxnSpPr>
          <p:cNvPr id="13378" name="AutoShape 105"/>
          <p:cNvCxnSpPr>
            <a:cxnSpLocks noChangeShapeType="1"/>
            <a:stCxn id="13375" idx="1"/>
            <a:endCxn id="13379" idx="2"/>
          </p:cNvCxnSpPr>
          <p:nvPr/>
        </p:nvCxnSpPr>
        <p:spPr bwMode="auto">
          <a:xfrm rot="10800000">
            <a:off x="1182394" y="3645711"/>
            <a:ext cx="1139825" cy="7397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79" name="AutoShape 106"/>
          <p:cNvSpPr>
            <a:spLocks noChangeArrowheads="1"/>
          </p:cNvSpPr>
          <p:nvPr/>
        </p:nvSpPr>
        <p:spPr bwMode="auto">
          <a:xfrm>
            <a:off x="247356" y="2810686"/>
            <a:ext cx="1870075" cy="835025"/>
          </a:xfrm>
          <a:prstGeom prst="flowChartPreparat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600"/>
              <a:t>目的地址</a:t>
            </a:r>
            <a:r>
              <a:rPr kumimoji="1" lang="en-US" altLang="zh-CN" sz="1600"/>
              <a:t>30.0.0.2</a:t>
            </a:r>
            <a:r>
              <a:rPr kumimoji="1" lang="zh-CN" altLang="en-US" sz="1600"/>
              <a:t>的报文入站</a:t>
            </a:r>
            <a:endParaRPr kumimoji="1" lang="zh-CN" altLang="en-US" sz="100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路由的来源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06900" y="1196752"/>
            <a:ext cx="8135937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en-US" altLang="zh-CN" sz="3000" b="1" dirty="0">
              <a:solidFill>
                <a:srgbClr val="000000"/>
              </a:solidFill>
              <a:ea typeface="华文细黑" pitchFamily="2" charset="-122"/>
            </a:endParaRP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3000" b="1" dirty="0">
                <a:solidFill>
                  <a:srgbClr val="000000"/>
                </a:solidFill>
                <a:ea typeface="华文细黑" pitchFamily="2" charset="-122"/>
              </a:rPr>
              <a:t>直连路由</a:t>
            </a:r>
          </a:p>
          <a:p>
            <a:pPr lvl="1"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400" dirty="0">
                <a:solidFill>
                  <a:srgbClr val="000000"/>
                </a:solidFill>
                <a:ea typeface="华文细黑" pitchFamily="2" charset="-122"/>
              </a:rPr>
              <a:t>开销小，配置简单，无需人工维护。只能发现本接口所属网段的路由。</a:t>
            </a: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3000" b="1" dirty="0">
                <a:solidFill>
                  <a:srgbClr val="000000"/>
                </a:solidFill>
                <a:ea typeface="华文细黑" pitchFamily="2" charset="-122"/>
              </a:rPr>
              <a:t>手工配置的静态路由</a:t>
            </a:r>
          </a:p>
          <a:p>
            <a:pPr lvl="1"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400" dirty="0">
                <a:solidFill>
                  <a:srgbClr val="000000"/>
                </a:solidFill>
                <a:ea typeface="华文细黑" pitchFamily="2" charset="-122"/>
              </a:rPr>
              <a:t>无开销，配置简单，需人工维护，适合简单拓扑结构的网络。</a:t>
            </a: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3000" b="1" dirty="0">
                <a:solidFill>
                  <a:srgbClr val="000000"/>
                </a:solidFill>
                <a:ea typeface="华文细黑" pitchFamily="2" charset="-122"/>
              </a:rPr>
              <a:t>路由协议发现的路由</a:t>
            </a:r>
          </a:p>
          <a:p>
            <a:pPr lvl="1"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400" dirty="0">
                <a:solidFill>
                  <a:srgbClr val="000000"/>
                </a:solidFill>
                <a:ea typeface="华文细黑" pitchFamily="2" charset="-122"/>
              </a:rPr>
              <a:t>开销大，配置复杂，无需人工维护，适合复杂拓扑结构的网络。</a:t>
            </a:r>
          </a:p>
          <a:p>
            <a:pPr lvl="1"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endParaRPr lang="en-US" altLang="zh-CN" sz="2400" dirty="0">
              <a:solidFill>
                <a:srgbClr val="000000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163" y="934475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路由度量值（</a:t>
            </a:r>
            <a:r>
              <a:rPr lang="en-US" altLang="zh-CN" dirty="0">
                <a:solidFill>
                  <a:srgbClr val="C00000"/>
                </a:solidFill>
              </a:rPr>
              <a:t>Metric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01163" y="1596857"/>
            <a:ext cx="79914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00"/>
                </a:solidFill>
                <a:ea typeface="华文细黑" pitchFamily="2" charset="-122"/>
              </a:rPr>
              <a:t>路由度量值表示到达这条路由所指目的地址的代价。</a:t>
            </a: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00"/>
                </a:solidFill>
                <a:ea typeface="华文细黑" pitchFamily="2" charset="-122"/>
              </a:rPr>
              <a:t>通常影响路由度量值的因素：</a:t>
            </a:r>
          </a:p>
          <a:p>
            <a:pPr lvl="1"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000" dirty="0">
                <a:solidFill>
                  <a:srgbClr val="000000"/>
                </a:solidFill>
                <a:ea typeface="华文细黑" pitchFamily="2" charset="-122"/>
              </a:rPr>
              <a:t>线路延迟、带宽、线路使用率、线路可信度、跳数、最大传输单元</a:t>
            </a: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00"/>
                </a:solidFill>
                <a:ea typeface="华文细黑" pitchFamily="2" charset="-122"/>
              </a:rPr>
              <a:t>不同路由协议参考的因素不同</a:t>
            </a:r>
          </a:p>
        </p:txBody>
      </p:sp>
      <p:graphicFrame>
        <p:nvGraphicFramePr>
          <p:cNvPr id="3727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98085"/>
              </p:ext>
            </p:extLst>
          </p:nvPr>
        </p:nvGraphicFramePr>
        <p:xfrm>
          <a:off x="1779274" y="4509120"/>
          <a:ext cx="5113338" cy="2089151"/>
        </p:xfrm>
        <a:graphic>
          <a:graphicData uri="http://schemas.openxmlformats.org/drawingml/2006/table">
            <a:tbl>
              <a:tblPr/>
              <a:tblGrid>
                <a:gridCol w="272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路由类型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度量值参考因素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静态路由（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Static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固定值，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OSPF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路由协议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带宽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RIP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路由协议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跳数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578" y="1556023"/>
            <a:ext cx="8229600" cy="4464496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sz="3000" dirty="0"/>
              <a:t>如果到相同目的地址有多个路由来源，则：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以</a:t>
            </a:r>
            <a:r>
              <a:rPr lang="en-US" altLang="zh-CN" dirty="0"/>
              <a:t>Preference</a:t>
            </a:r>
            <a:r>
              <a:rPr lang="zh-CN" altLang="en-US" dirty="0"/>
              <a:t>（优先级）确定不同类型优先级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en-US" altLang="zh-CN" dirty="0"/>
              <a:t>Preference</a:t>
            </a:r>
            <a:r>
              <a:rPr lang="zh-CN" altLang="en-US" dirty="0"/>
              <a:t>越小，优先级越高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优先级最高的路由被添加进路由表</a:t>
            </a:r>
          </a:p>
        </p:txBody>
      </p:sp>
      <p:sp>
        <p:nvSpPr>
          <p:cNvPr id="16387" name="AutoShape 4"/>
          <p:cNvSpPr>
            <a:spLocks noChangeArrowheads="1"/>
          </p:cNvSpPr>
          <p:nvPr/>
        </p:nvSpPr>
        <p:spPr bwMode="auto">
          <a:xfrm>
            <a:off x="4356100" y="4505821"/>
            <a:ext cx="1512888" cy="7556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>
                <a:ea typeface="黑体" pitchFamily="2" charset="-122"/>
              </a:rPr>
              <a:t>目的网段比较</a:t>
            </a:r>
          </a:p>
        </p:txBody>
      </p:sp>
      <p:sp>
        <p:nvSpPr>
          <p:cNvPr id="16388" name="AutoShape 5"/>
          <p:cNvSpPr>
            <a:spLocks noChangeArrowheads="1"/>
          </p:cNvSpPr>
          <p:nvPr/>
        </p:nvSpPr>
        <p:spPr bwMode="auto">
          <a:xfrm>
            <a:off x="2449513" y="3788271"/>
            <a:ext cx="1223962" cy="574675"/>
          </a:xfrm>
          <a:prstGeom prst="flowChartPreparat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>
                <a:ea typeface="黑体" pitchFamily="2" charset="-122"/>
              </a:rPr>
              <a:t>生效路由</a:t>
            </a:r>
          </a:p>
        </p:txBody>
      </p:sp>
      <p:sp>
        <p:nvSpPr>
          <p:cNvPr id="16389" name="AutoShape 6"/>
          <p:cNvSpPr>
            <a:spLocks noChangeArrowheads="1"/>
          </p:cNvSpPr>
          <p:nvPr/>
        </p:nvSpPr>
        <p:spPr bwMode="auto">
          <a:xfrm>
            <a:off x="4356100" y="5625009"/>
            <a:ext cx="1512888" cy="7556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>
                <a:ea typeface="黑体" pitchFamily="2" charset="-122"/>
              </a:rPr>
              <a:t>优先级比较</a:t>
            </a:r>
          </a:p>
        </p:txBody>
      </p:sp>
      <p:cxnSp>
        <p:nvCxnSpPr>
          <p:cNvPr id="16390" name="AutoShape 7"/>
          <p:cNvCxnSpPr>
            <a:cxnSpLocks noChangeShapeType="1"/>
            <a:stCxn id="16387" idx="2"/>
            <a:endCxn id="16389" idx="0"/>
          </p:cNvCxnSpPr>
          <p:nvPr/>
        </p:nvCxnSpPr>
        <p:spPr bwMode="auto">
          <a:xfrm>
            <a:off x="5113338" y="5261471"/>
            <a:ext cx="0" cy="363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AutoShape 8"/>
          <p:cNvCxnSpPr>
            <a:cxnSpLocks noChangeShapeType="1"/>
            <a:stCxn id="16389" idx="2"/>
            <a:endCxn id="16393" idx="2"/>
          </p:cNvCxnSpPr>
          <p:nvPr/>
        </p:nvCxnSpPr>
        <p:spPr bwMode="auto">
          <a:xfrm rot="16200000" flipV="1">
            <a:off x="3852862" y="5120184"/>
            <a:ext cx="468313" cy="2052638"/>
          </a:xfrm>
          <a:prstGeom prst="bentConnector3">
            <a:avLst>
              <a:gd name="adj1" fmla="val -7390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9"/>
          <p:cNvCxnSpPr>
            <a:cxnSpLocks noChangeShapeType="1"/>
            <a:stCxn id="16388" idx="3"/>
            <a:endCxn id="16387" idx="0"/>
          </p:cNvCxnSpPr>
          <p:nvPr/>
        </p:nvCxnSpPr>
        <p:spPr bwMode="auto">
          <a:xfrm>
            <a:off x="3673475" y="4075609"/>
            <a:ext cx="1439863" cy="4302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AutoShape 10"/>
          <p:cNvSpPr>
            <a:spLocks noChangeArrowheads="1"/>
          </p:cNvSpPr>
          <p:nvPr/>
        </p:nvSpPr>
        <p:spPr bwMode="auto">
          <a:xfrm>
            <a:off x="2376488" y="5336084"/>
            <a:ext cx="1368425" cy="576262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>
                <a:ea typeface="黑体" pitchFamily="2" charset="-122"/>
              </a:rPr>
              <a:t>添加到路由表</a:t>
            </a:r>
          </a:p>
        </p:txBody>
      </p:sp>
      <p:cxnSp>
        <p:nvCxnSpPr>
          <p:cNvPr id="16394" name="AutoShape 11"/>
          <p:cNvCxnSpPr>
            <a:cxnSpLocks noChangeShapeType="1"/>
            <a:stCxn id="16387" idx="1"/>
            <a:endCxn id="16393" idx="0"/>
          </p:cNvCxnSpPr>
          <p:nvPr/>
        </p:nvCxnSpPr>
        <p:spPr bwMode="auto">
          <a:xfrm rot="10800000" flipV="1">
            <a:off x="3060700" y="4883646"/>
            <a:ext cx="1295400" cy="4524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673475" y="4558209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ea typeface="黑体" pitchFamily="2" charset="-122"/>
              </a:rPr>
              <a:t>不同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4465638" y="5264646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ea typeface="黑体" pitchFamily="2" charset="-122"/>
              </a:rPr>
              <a:t>相同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4176713" y="6417171"/>
            <a:ext cx="1009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ea typeface="黑体" pitchFamily="2" charset="-122"/>
              </a:rPr>
              <a:t>优先级高</a:t>
            </a:r>
          </a:p>
        </p:txBody>
      </p:sp>
      <p:sp>
        <p:nvSpPr>
          <p:cNvPr id="16398" name="Rectangle 16"/>
          <p:cNvSpPr>
            <a:spLocks noGrp="1" noChangeArrowheads="1"/>
          </p:cNvSpPr>
          <p:nvPr>
            <p:ph type="title"/>
          </p:nvPr>
        </p:nvSpPr>
        <p:spPr>
          <a:xfrm>
            <a:off x="421320" y="1005164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路由优先级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各类路由默认优先级</a:t>
            </a:r>
          </a:p>
        </p:txBody>
      </p:sp>
      <p:graphicFrame>
        <p:nvGraphicFramePr>
          <p:cNvPr id="36765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526308"/>
              </p:ext>
            </p:extLst>
          </p:nvPr>
        </p:nvGraphicFramePr>
        <p:xfrm>
          <a:off x="1619672" y="1988840"/>
          <a:ext cx="5184775" cy="4103688"/>
        </p:xfrm>
        <a:graphic>
          <a:graphicData uri="http://schemas.openxmlformats.org/drawingml/2006/table">
            <a:tbl>
              <a:tblPr/>
              <a:tblGrid>
                <a:gridCol w="290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路由类型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默认优先级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直连路由（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Direct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OSPF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内部路由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静态路由（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Static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RIP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路由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OSPF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外部路由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BGP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路由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488038D-3BF0-4C06-8809-C5FD755AA70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静态路由的默认优先级是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00E3F2A-8E8F-438C-94C8-686C9B7F893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2F8F9A-296D-4C5A-834D-1FD3FD5672E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2CA8AEF-E820-4857-916E-64EB3095E47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A62CA51B-6E62-49FE-8685-DD66850ACB5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CBCF2599-E049-4618-A3B2-4E8B916B1F5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BD032BC-0B00-451F-BF45-C7CCC82428B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CEEE01E1-E4CA-4D35-BE4D-A2EDF1B99287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E2057FF-C4AE-4B7D-B769-1D01D25545E2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0857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0266" y="972146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路由环路</a:t>
            </a:r>
          </a:p>
        </p:txBody>
      </p:sp>
      <p:graphicFrame>
        <p:nvGraphicFramePr>
          <p:cNvPr id="235656" name="Group 13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6916819"/>
              </p:ext>
            </p:extLst>
          </p:nvPr>
        </p:nvGraphicFramePr>
        <p:xfrm>
          <a:off x="324321" y="3210521"/>
          <a:ext cx="2449513" cy="1012825"/>
        </p:xfrm>
        <a:graphic>
          <a:graphicData uri="http://schemas.openxmlformats.org/drawingml/2006/table">
            <a:tbl>
              <a:tblPr/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43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权值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11.4.0.0.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5660" name="Group 140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48153827"/>
              </p:ext>
            </p:extLst>
          </p:nvPr>
        </p:nvGraphicFramePr>
        <p:xfrm>
          <a:off x="5796434" y="4364633"/>
          <a:ext cx="2447925" cy="977901"/>
        </p:xfrm>
        <a:graphic>
          <a:graphicData uri="http://schemas.openxmlformats.org/drawingml/2006/table">
            <a:tbl>
              <a:tblPr/>
              <a:tblGrid>
                <a:gridCol w="94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96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权值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11.4.0.0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5658" name="Group 13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13560018"/>
              </p:ext>
            </p:extLst>
          </p:nvPr>
        </p:nvGraphicFramePr>
        <p:xfrm>
          <a:off x="6444134" y="2348508"/>
          <a:ext cx="2376487" cy="977901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96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权值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11.4.0.0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S1/0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83" name="Rectangle 87"/>
          <p:cNvSpPr>
            <a:spLocks noChangeArrowheads="1"/>
          </p:cNvSpPr>
          <p:nvPr/>
        </p:nvSpPr>
        <p:spPr bwMode="auto">
          <a:xfrm>
            <a:off x="2988146" y="2419946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E1/0</a:t>
            </a:r>
          </a:p>
        </p:txBody>
      </p:sp>
      <p:sp>
        <p:nvSpPr>
          <p:cNvPr id="18484" name="Rectangle 88"/>
          <p:cNvSpPr>
            <a:spLocks noChangeArrowheads="1"/>
          </p:cNvSpPr>
          <p:nvPr/>
        </p:nvSpPr>
        <p:spPr bwMode="auto">
          <a:xfrm>
            <a:off x="3419946" y="2705696"/>
            <a:ext cx="865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S0/0</a:t>
            </a:r>
          </a:p>
        </p:txBody>
      </p:sp>
      <p:sp>
        <p:nvSpPr>
          <p:cNvPr id="18485" name="Rectangle 89"/>
          <p:cNvSpPr>
            <a:spLocks noChangeArrowheads="1"/>
          </p:cNvSpPr>
          <p:nvPr/>
        </p:nvSpPr>
        <p:spPr bwMode="auto">
          <a:xfrm>
            <a:off x="4788371" y="2705696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S0/0</a:t>
            </a:r>
          </a:p>
        </p:txBody>
      </p:sp>
      <p:sp>
        <p:nvSpPr>
          <p:cNvPr id="18486" name="Rectangle 90"/>
          <p:cNvSpPr>
            <a:spLocks noChangeArrowheads="1"/>
          </p:cNvSpPr>
          <p:nvPr/>
        </p:nvSpPr>
        <p:spPr bwMode="auto">
          <a:xfrm>
            <a:off x="5220171" y="3234333"/>
            <a:ext cx="865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S1/0</a:t>
            </a:r>
          </a:p>
        </p:txBody>
      </p:sp>
      <p:sp>
        <p:nvSpPr>
          <p:cNvPr id="18487" name="Rectangle 91"/>
          <p:cNvSpPr>
            <a:spLocks noChangeArrowheads="1"/>
          </p:cNvSpPr>
          <p:nvPr/>
        </p:nvSpPr>
        <p:spPr bwMode="auto">
          <a:xfrm>
            <a:off x="4428009" y="4075708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S0/0</a:t>
            </a:r>
          </a:p>
        </p:txBody>
      </p:sp>
      <p:sp>
        <p:nvSpPr>
          <p:cNvPr id="18488" name="Rectangle 93"/>
          <p:cNvSpPr>
            <a:spLocks noChangeArrowheads="1"/>
          </p:cNvSpPr>
          <p:nvPr/>
        </p:nvSpPr>
        <p:spPr bwMode="auto">
          <a:xfrm>
            <a:off x="2627784" y="1700808"/>
            <a:ext cx="1152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11.1.0.0</a:t>
            </a:r>
          </a:p>
        </p:txBody>
      </p:sp>
      <p:sp>
        <p:nvSpPr>
          <p:cNvPr id="18489" name="Rectangle 96"/>
          <p:cNvSpPr>
            <a:spLocks noChangeArrowheads="1"/>
          </p:cNvSpPr>
          <p:nvPr/>
        </p:nvSpPr>
        <p:spPr bwMode="auto">
          <a:xfrm>
            <a:off x="2629371" y="5083771"/>
            <a:ext cx="11509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11.4.0.0</a:t>
            </a:r>
          </a:p>
        </p:txBody>
      </p:sp>
      <p:sp>
        <p:nvSpPr>
          <p:cNvPr id="18490" name="Line 97"/>
          <p:cNvSpPr>
            <a:spLocks noChangeShapeType="1"/>
          </p:cNvSpPr>
          <p:nvPr/>
        </p:nvSpPr>
        <p:spPr bwMode="auto">
          <a:xfrm flipH="1">
            <a:off x="3635846" y="4724996"/>
            <a:ext cx="576263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1" name="Line 98"/>
          <p:cNvSpPr>
            <a:spLocks noChangeShapeType="1"/>
          </p:cNvSpPr>
          <p:nvPr/>
        </p:nvSpPr>
        <p:spPr bwMode="auto">
          <a:xfrm flipH="1">
            <a:off x="4572471" y="3067646"/>
            <a:ext cx="1008063" cy="1296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2" name="Line 99"/>
          <p:cNvSpPr>
            <a:spLocks noChangeShapeType="1"/>
          </p:cNvSpPr>
          <p:nvPr/>
        </p:nvSpPr>
        <p:spPr bwMode="auto">
          <a:xfrm flipH="1">
            <a:off x="3564409" y="2996208"/>
            <a:ext cx="1944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" name="Line 100"/>
          <p:cNvSpPr>
            <a:spLocks noChangeShapeType="1"/>
          </p:cNvSpPr>
          <p:nvPr/>
        </p:nvSpPr>
        <p:spPr bwMode="auto">
          <a:xfrm flipH="1">
            <a:off x="3204046" y="2059583"/>
            <a:ext cx="0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4" name="Rectangle 103"/>
          <p:cNvSpPr>
            <a:spLocks noChangeArrowheads="1"/>
          </p:cNvSpPr>
          <p:nvPr/>
        </p:nvSpPr>
        <p:spPr bwMode="auto">
          <a:xfrm>
            <a:off x="2124546" y="2729508"/>
            <a:ext cx="825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RTA</a:t>
            </a:r>
          </a:p>
        </p:txBody>
      </p:sp>
      <p:sp>
        <p:nvSpPr>
          <p:cNvPr id="18495" name="Rectangle 104"/>
          <p:cNvSpPr>
            <a:spLocks noChangeArrowheads="1"/>
          </p:cNvSpPr>
          <p:nvPr/>
        </p:nvSpPr>
        <p:spPr bwMode="auto">
          <a:xfrm>
            <a:off x="5436071" y="2267546"/>
            <a:ext cx="900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RTB</a:t>
            </a:r>
          </a:p>
        </p:txBody>
      </p:sp>
      <p:sp>
        <p:nvSpPr>
          <p:cNvPr id="18496" name="Rectangle 105"/>
          <p:cNvSpPr>
            <a:spLocks noChangeArrowheads="1"/>
          </p:cNvSpPr>
          <p:nvPr/>
        </p:nvSpPr>
        <p:spPr bwMode="auto">
          <a:xfrm>
            <a:off x="4391496" y="4602758"/>
            <a:ext cx="828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RTC</a:t>
            </a:r>
          </a:p>
        </p:txBody>
      </p:sp>
      <p:sp>
        <p:nvSpPr>
          <p:cNvPr id="18497" name="Line 141"/>
          <p:cNvSpPr>
            <a:spLocks noChangeShapeType="1"/>
          </p:cNvSpPr>
          <p:nvPr/>
        </p:nvSpPr>
        <p:spPr bwMode="auto">
          <a:xfrm>
            <a:off x="3419946" y="3212108"/>
            <a:ext cx="720725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8" name="Line 142"/>
          <p:cNvSpPr>
            <a:spLocks noChangeShapeType="1"/>
          </p:cNvSpPr>
          <p:nvPr/>
        </p:nvSpPr>
        <p:spPr bwMode="auto">
          <a:xfrm>
            <a:off x="2843684" y="205958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9" name="Rectangle 143"/>
          <p:cNvSpPr>
            <a:spLocks noChangeArrowheads="1"/>
          </p:cNvSpPr>
          <p:nvPr/>
        </p:nvSpPr>
        <p:spPr bwMode="auto">
          <a:xfrm>
            <a:off x="3204046" y="4074121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S0/1</a:t>
            </a:r>
          </a:p>
        </p:txBody>
      </p:sp>
      <p:sp>
        <p:nvSpPr>
          <p:cNvPr id="18500" name="Rectangle 144"/>
          <p:cNvSpPr>
            <a:spLocks noChangeArrowheads="1"/>
          </p:cNvSpPr>
          <p:nvPr/>
        </p:nvSpPr>
        <p:spPr bwMode="auto">
          <a:xfrm>
            <a:off x="3275484" y="4674196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E1/0</a:t>
            </a:r>
          </a:p>
        </p:txBody>
      </p:sp>
      <p:sp>
        <p:nvSpPr>
          <p:cNvPr id="18501" name="Rectangle 145"/>
          <p:cNvSpPr>
            <a:spLocks noChangeArrowheads="1"/>
          </p:cNvSpPr>
          <p:nvPr/>
        </p:nvSpPr>
        <p:spPr bwMode="auto">
          <a:xfrm>
            <a:off x="2700809" y="3212108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S0/1</a:t>
            </a:r>
          </a:p>
        </p:txBody>
      </p:sp>
      <p:grpSp>
        <p:nvGrpSpPr>
          <p:cNvPr id="18502" name="Group 146"/>
          <p:cNvGrpSpPr>
            <a:grpSpLocks noChangeAspect="1"/>
          </p:cNvGrpSpPr>
          <p:nvPr/>
        </p:nvGrpSpPr>
        <p:grpSpPr bwMode="auto">
          <a:xfrm>
            <a:off x="2843684" y="2708871"/>
            <a:ext cx="792162" cy="550862"/>
            <a:chOff x="3541" y="1317"/>
            <a:chExt cx="747" cy="546"/>
          </a:xfrm>
        </p:grpSpPr>
        <p:sp>
          <p:nvSpPr>
            <p:cNvPr id="18544" name="AutoShape 147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5" name="Freeform 148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" name="Freeform 149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" name="Freeform 150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" name="Freeform 151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" name="Freeform 152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" name="Freeform 153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1" name="Freeform 154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" name="Freeform 155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" name="Freeform 156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4" name="Freeform 157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5" name="Freeform 158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6" name="Freeform 159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7" name="Freeform 160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8" name="Freeform 161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9" name="Freeform 162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0" name="Freeform 163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03" name="Group 164"/>
          <p:cNvGrpSpPr>
            <a:grpSpLocks noChangeAspect="1"/>
          </p:cNvGrpSpPr>
          <p:nvPr/>
        </p:nvGrpSpPr>
        <p:grpSpPr bwMode="auto">
          <a:xfrm>
            <a:off x="5436071" y="2708871"/>
            <a:ext cx="792163" cy="550862"/>
            <a:chOff x="3541" y="1317"/>
            <a:chExt cx="747" cy="546"/>
          </a:xfrm>
        </p:grpSpPr>
        <p:sp>
          <p:nvSpPr>
            <p:cNvPr id="18527" name="AutoShape 165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8" name="Freeform 166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9" name="Freeform 167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0" name="Freeform 168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1" name="Freeform 169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2" name="Freeform 170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3" name="Freeform 171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4" name="Freeform 172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" name="Freeform 173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" name="Freeform 174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" name="Freeform 175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" name="Freeform 176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" name="Freeform 177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" name="Freeform 178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" name="Freeform 179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" name="Freeform 180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3" name="Freeform 181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04" name="Group 182"/>
          <p:cNvGrpSpPr>
            <a:grpSpLocks noChangeAspect="1"/>
          </p:cNvGrpSpPr>
          <p:nvPr/>
        </p:nvGrpSpPr>
        <p:grpSpPr bwMode="auto">
          <a:xfrm>
            <a:off x="3924771" y="4220171"/>
            <a:ext cx="792163" cy="550862"/>
            <a:chOff x="3541" y="1317"/>
            <a:chExt cx="747" cy="546"/>
          </a:xfrm>
        </p:grpSpPr>
        <p:sp>
          <p:nvSpPr>
            <p:cNvPr id="18510" name="AutoShape 183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1" name="Freeform 184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2" name="Freeform 185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3" name="Freeform 186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4" name="Freeform 187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5" name="Freeform 188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6" name="Freeform 189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7" name="Freeform 190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8" name="Freeform 191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9" name="Freeform 192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0" name="Freeform 193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1" name="Freeform 194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2" name="Freeform 195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3" name="Freeform 196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4" name="Freeform 197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5" name="Freeform 198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6" name="Freeform 199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05" name="Rectangle 201"/>
          <p:cNvSpPr>
            <a:spLocks noChangeArrowheads="1"/>
          </p:cNvSpPr>
          <p:nvPr/>
        </p:nvSpPr>
        <p:spPr bwMode="auto">
          <a:xfrm>
            <a:off x="324321" y="6163271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3000" b="1">
                <a:solidFill>
                  <a:srgbClr val="000000"/>
                </a:solidFill>
                <a:ea typeface="华文细黑" pitchFamily="2" charset="-122"/>
              </a:rPr>
              <a:t>环路产生的原因：配置错误或协议缺陷</a:t>
            </a:r>
          </a:p>
        </p:txBody>
      </p:sp>
      <p:sp>
        <p:nvSpPr>
          <p:cNvPr id="18506" name="Freeform 1"/>
          <p:cNvSpPr>
            <a:spLocks/>
          </p:cNvSpPr>
          <p:nvPr/>
        </p:nvSpPr>
        <p:spPr bwMode="auto">
          <a:xfrm>
            <a:off x="4932834" y="3281958"/>
            <a:ext cx="144462" cy="215900"/>
          </a:xfrm>
          <a:custGeom>
            <a:avLst/>
            <a:gdLst>
              <a:gd name="T0" fmla="*/ 2147483647 w 91"/>
              <a:gd name="T1" fmla="*/ 0 h 136"/>
              <a:gd name="T2" fmla="*/ 0 w 91"/>
              <a:gd name="T3" fmla="*/ 2147483647 h 136"/>
              <a:gd name="T4" fmla="*/ 0 60000 65536"/>
              <a:gd name="T5" fmla="*/ 0 60000 65536"/>
              <a:gd name="T6" fmla="*/ 0 w 91"/>
              <a:gd name="T7" fmla="*/ 0 h 136"/>
              <a:gd name="T8" fmla="*/ 91 w 91"/>
              <a:gd name="T9" fmla="*/ 136 h 1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" h="136">
                <a:moveTo>
                  <a:pt x="91" y="0"/>
                </a:moveTo>
                <a:cubicBezTo>
                  <a:pt x="72" y="30"/>
                  <a:pt x="53" y="61"/>
                  <a:pt x="0" y="136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zh-CN" altLang="en-US"/>
          </a:p>
        </p:txBody>
      </p:sp>
      <p:sp>
        <p:nvSpPr>
          <p:cNvPr id="18507" name="Freeform 2"/>
          <p:cNvSpPr>
            <a:spLocks/>
          </p:cNvSpPr>
          <p:nvPr/>
        </p:nvSpPr>
        <p:spPr bwMode="auto">
          <a:xfrm>
            <a:off x="4572471" y="3281958"/>
            <a:ext cx="647700" cy="865188"/>
          </a:xfrm>
          <a:custGeom>
            <a:avLst/>
            <a:gdLst>
              <a:gd name="T0" fmla="*/ 2147483647 w 408"/>
              <a:gd name="T1" fmla="*/ 0 h 545"/>
              <a:gd name="T2" fmla="*/ 2147483647 w 408"/>
              <a:gd name="T3" fmla="*/ 2147483647 h 545"/>
              <a:gd name="T4" fmla="*/ 0 w 408"/>
              <a:gd name="T5" fmla="*/ 2147483647 h 545"/>
              <a:gd name="T6" fmla="*/ 0 60000 65536"/>
              <a:gd name="T7" fmla="*/ 0 60000 65536"/>
              <a:gd name="T8" fmla="*/ 0 60000 65536"/>
              <a:gd name="T9" fmla="*/ 0 w 408"/>
              <a:gd name="T10" fmla="*/ 0 h 545"/>
              <a:gd name="T11" fmla="*/ 408 w 408"/>
              <a:gd name="T12" fmla="*/ 545 h 5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545">
                <a:moveTo>
                  <a:pt x="408" y="0"/>
                </a:moveTo>
                <a:cubicBezTo>
                  <a:pt x="351" y="113"/>
                  <a:pt x="295" y="227"/>
                  <a:pt x="227" y="318"/>
                </a:cubicBezTo>
                <a:cubicBezTo>
                  <a:pt x="159" y="409"/>
                  <a:pt x="79" y="477"/>
                  <a:pt x="0" y="54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zh-CN" altLang="en-US"/>
          </a:p>
        </p:txBody>
      </p:sp>
      <p:sp>
        <p:nvSpPr>
          <p:cNvPr id="18508" name="Freeform 3"/>
          <p:cNvSpPr>
            <a:spLocks/>
          </p:cNvSpPr>
          <p:nvPr/>
        </p:nvSpPr>
        <p:spPr bwMode="auto">
          <a:xfrm rot="6584047">
            <a:off x="3601715" y="3246239"/>
            <a:ext cx="647700" cy="865188"/>
          </a:xfrm>
          <a:custGeom>
            <a:avLst/>
            <a:gdLst>
              <a:gd name="T0" fmla="*/ 2147483647 w 408"/>
              <a:gd name="T1" fmla="*/ 0 h 545"/>
              <a:gd name="T2" fmla="*/ 2147483647 w 408"/>
              <a:gd name="T3" fmla="*/ 2147483647 h 545"/>
              <a:gd name="T4" fmla="*/ 0 w 408"/>
              <a:gd name="T5" fmla="*/ 2147483647 h 545"/>
              <a:gd name="T6" fmla="*/ 0 60000 65536"/>
              <a:gd name="T7" fmla="*/ 0 60000 65536"/>
              <a:gd name="T8" fmla="*/ 0 60000 65536"/>
              <a:gd name="T9" fmla="*/ 0 w 408"/>
              <a:gd name="T10" fmla="*/ 0 h 545"/>
              <a:gd name="T11" fmla="*/ 408 w 408"/>
              <a:gd name="T12" fmla="*/ 545 h 5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545">
                <a:moveTo>
                  <a:pt x="408" y="0"/>
                </a:moveTo>
                <a:cubicBezTo>
                  <a:pt x="351" y="113"/>
                  <a:pt x="295" y="227"/>
                  <a:pt x="227" y="318"/>
                </a:cubicBezTo>
                <a:cubicBezTo>
                  <a:pt x="159" y="409"/>
                  <a:pt x="79" y="477"/>
                  <a:pt x="0" y="54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zh-CN" altLang="en-US"/>
          </a:p>
        </p:txBody>
      </p:sp>
      <p:sp>
        <p:nvSpPr>
          <p:cNvPr id="18509" name="Freeform 4"/>
          <p:cNvSpPr>
            <a:spLocks/>
          </p:cNvSpPr>
          <p:nvPr/>
        </p:nvSpPr>
        <p:spPr bwMode="auto">
          <a:xfrm rot="-7517466">
            <a:off x="4104953" y="2741414"/>
            <a:ext cx="647700" cy="865187"/>
          </a:xfrm>
          <a:custGeom>
            <a:avLst/>
            <a:gdLst>
              <a:gd name="T0" fmla="*/ 2147483647 w 408"/>
              <a:gd name="T1" fmla="*/ 0 h 545"/>
              <a:gd name="T2" fmla="*/ 2147483647 w 408"/>
              <a:gd name="T3" fmla="*/ 2147483647 h 545"/>
              <a:gd name="T4" fmla="*/ 0 w 408"/>
              <a:gd name="T5" fmla="*/ 2147483647 h 545"/>
              <a:gd name="T6" fmla="*/ 0 60000 65536"/>
              <a:gd name="T7" fmla="*/ 0 60000 65536"/>
              <a:gd name="T8" fmla="*/ 0 60000 65536"/>
              <a:gd name="T9" fmla="*/ 0 w 408"/>
              <a:gd name="T10" fmla="*/ 0 h 545"/>
              <a:gd name="T11" fmla="*/ 408 w 408"/>
              <a:gd name="T12" fmla="*/ 545 h 5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545">
                <a:moveTo>
                  <a:pt x="408" y="0"/>
                </a:moveTo>
                <a:cubicBezTo>
                  <a:pt x="351" y="113"/>
                  <a:pt x="295" y="227"/>
                  <a:pt x="227" y="318"/>
                </a:cubicBezTo>
                <a:cubicBezTo>
                  <a:pt x="159" y="409"/>
                  <a:pt x="79" y="477"/>
                  <a:pt x="0" y="54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A3489-3367-4467-B0F4-F371F0BD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988841"/>
            <a:ext cx="7772400" cy="185132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网络基本配置</a:t>
            </a:r>
            <a:endParaRPr lang="zh-CN" altLang="en-US" sz="3600" u="none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390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查看设备路由表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675898" y="2490639"/>
            <a:ext cx="7561263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/>
              <a:t>[Router] display ip routing-table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748923" y="1698477"/>
            <a:ext cx="7343775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00"/>
                </a:solidFill>
                <a:ea typeface="华文细黑" pitchFamily="2" charset="-122"/>
              </a:rPr>
              <a:t>查看</a:t>
            </a:r>
            <a:r>
              <a:rPr lang="en-US" altLang="zh-CN" sz="2800" b="1" dirty="0">
                <a:solidFill>
                  <a:srgbClr val="000000"/>
                </a:solidFill>
                <a:ea typeface="华文细黑" pitchFamily="2" charset="-122"/>
              </a:rPr>
              <a:t>IP</a:t>
            </a:r>
            <a:r>
              <a:rPr lang="zh-CN" altLang="en-US" sz="2800" b="1" dirty="0">
                <a:solidFill>
                  <a:srgbClr val="000000"/>
                </a:solidFill>
                <a:ea typeface="华文细黑" pitchFamily="2" charset="-122"/>
              </a:rPr>
              <a:t>路由表摘要信息</a:t>
            </a:r>
          </a:p>
          <a:p>
            <a:pPr lvl="1"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endParaRPr lang="zh-CN" altLang="en-US" sz="2000" dirty="0">
              <a:solidFill>
                <a:srgbClr val="000000"/>
              </a:solidFill>
              <a:ea typeface="华文细黑" pitchFamily="2" charset="-122"/>
            </a:endParaRP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zh-CN" altLang="en-US" sz="2800" b="1" dirty="0">
              <a:solidFill>
                <a:srgbClr val="000000"/>
              </a:solidFill>
              <a:ea typeface="华文细黑" pitchFamily="2" charset="-122"/>
            </a:endParaRP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00"/>
                </a:solidFill>
                <a:ea typeface="华文细黑" pitchFamily="2" charset="-122"/>
              </a:rPr>
              <a:t>查看符合指定目的地址的路由信息</a:t>
            </a: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zh-CN" altLang="en-US" sz="2800" b="1" dirty="0">
              <a:solidFill>
                <a:srgbClr val="000000"/>
              </a:solidFill>
              <a:ea typeface="华文细黑" pitchFamily="2" charset="-122"/>
            </a:endParaRP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zh-CN" altLang="en-US" sz="2800" b="1" dirty="0">
              <a:solidFill>
                <a:srgbClr val="000000"/>
              </a:solidFill>
              <a:ea typeface="华文细黑" pitchFamily="2" charset="-122"/>
            </a:endParaRP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00"/>
                </a:solidFill>
                <a:ea typeface="华文细黑" pitchFamily="2" charset="-122"/>
              </a:rPr>
              <a:t>查看路由表的统计信息</a:t>
            </a: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en-US" altLang="zh-CN" sz="2800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75898" y="4035277"/>
            <a:ext cx="7561263" cy="8318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/>
              <a:t>[Router] display ip routing-table </a:t>
            </a:r>
            <a:r>
              <a:rPr kumimoji="1" lang="en-US" altLang="zh-CN" sz="2400" i="1"/>
              <a:t>ip-address</a:t>
            </a:r>
            <a:r>
              <a:rPr kumimoji="1" lang="en-US" altLang="zh-CN" sz="2400"/>
              <a:t> [ </a:t>
            </a:r>
            <a:r>
              <a:rPr kumimoji="1" lang="en-US" altLang="zh-CN" sz="2400" i="1"/>
              <a:t>mask-length</a:t>
            </a:r>
            <a:r>
              <a:rPr kumimoji="1" lang="en-US" altLang="zh-CN" sz="2400"/>
              <a:t> | </a:t>
            </a:r>
            <a:r>
              <a:rPr kumimoji="1" lang="en-US" altLang="zh-CN" sz="2400" i="1"/>
              <a:t>mask </a:t>
            </a:r>
            <a:r>
              <a:rPr kumimoji="1" lang="en-US" altLang="zh-CN" sz="2400"/>
              <a:t>]</a:t>
            </a:r>
          </a:p>
        </p:txBody>
      </p:sp>
      <p:sp>
        <p:nvSpPr>
          <p:cNvPr id="19462" name="Text Box 9"/>
          <p:cNvSpPr txBox="1">
            <a:spLocks noChangeArrowheads="1"/>
          </p:cNvSpPr>
          <p:nvPr/>
        </p:nvSpPr>
        <p:spPr bwMode="auto">
          <a:xfrm>
            <a:off x="675898" y="5946627"/>
            <a:ext cx="7561263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/>
              <a:t>[Router] display ip routing-table statistics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>
          <a:xfrm>
            <a:off x="313742" y="980728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 dirty="0"/>
              <a:t>IP</a:t>
            </a:r>
            <a:r>
              <a:rPr lang="zh-CN" altLang="en-US" dirty="0"/>
              <a:t>路由表摘要信息</a:t>
            </a:r>
          </a:p>
        </p:txBody>
      </p:sp>
      <p:grpSp>
        <p:nvGrpSpPr>
          <p:cNvPr id="20483" name="Group 1"/>
          <p:cNvGrpSpPr>
            <a:grpSpLocks/>
          </p:cNvGrpSpPr>
          <p:nvPr/>
        </p:nvGrpSpPr>
        <p:grpSpPr bwMode="auto">
          <a:xfrm>
            <a:off x="313742" y="1988840"/>
            <a:ext cx="8353425" cy="4608512"/>
            <a:chOff x="249" y="709"/>
            <a:chExt cx="5262" cy="2903"/>
          </a:xfrm>
        </p:grpSpPr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249" y="709"/>
              <a:ext cx="5261" cy="2336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endParaRPr lang="zh-CN" altLang="en-US"/>
            </a:p>
          </p:txBody>
        </p:sp>
        <p:sp>
          <p:nvSpPr>
            <p:cNvPr id="20485" name="Rectangle 12"/>
            <p:cNvSpPr>
              <a:spLocks noChangeArrowheads="1"/>
            </p:cNvSpPr>
            <p:nvPr/>
          </p:nvSpPr>
          <p:spPr bwMode="auto">
            <a:xfrm>
              <a:off x="2381" y="1389"/>
              <a:ext cx="318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endParaRPr lang="zh-CN" altLang="en-US"/>
            </a:p>
          </p:txBody>
        </p:sp>
        <p:sp>
          <p:nvSpPr>
            <p:cNvPr id="20486" name="Rectangle 9"/>
            <p:cNvSpPr>
              <a:spLocks noChangeArrowheads="1"/>
            </p:cNvSpPr>
            <p:nvPr/>
          </p:nvSpPr>
          <p:spPr bwMode="auto">
            <a:xfrm>
              <a:off x="2744" y="1389"/>
              <a:ext cx="499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endParaRPr lang="zh-CN" altLang="en-US"/>
            </a:p>
          </p:txBody>
        </p:sp>
        <p:sp>
          <p:nvSpPr>
            <p:cNvPr id="20487" name="Rectangle 2"/>
            <p:cNvSpPr>
              <a:spLocks noChangeArrowheads="1"/>
            </p:cNvSpPr>
            <p:nvPr/>
          </p:nvSpPr>
          <p:spPr bwMode="auto">
            <a:xfrm>
              <a:off x="295" y="709"/>
              <a:ext cx="5216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[Router]display ip routing-table</a:t>
              </a:r>
            </a:p>
            <a:p>
              <a:pPr algn="l" eaLnBrk="1" hangingPunct="1"/>
              <a:endParaRPr kumimoji="1" lang="en-US" altLang="zh-CN" sz="1600" b="1">
                <a:latin typeface="Courier" pitchFamily="49" charset="0"/>
              </a:endParaRP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Destinations : 9        Routes : 9</a:t>
              </a:r>
            </a:p>
            <a:p>
              <a:pPr algn="l" eaLnBrk="1" hangingPunct="1"/>
              <a:endParaRPr kumimoji="1" lang="en-US" altLang="zh-CN" sz="1600" b="1">
                <a:latin typeface="Courier" pitchFamily="49" charset="0"/>
              </a:endParaRP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Destination/Mask   Proto   Pre Cost        NextHop       Interface</a:t>
              </a: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0.0.0.0/32         Direct  0   0           127.0.0.1       InLoop0</a:t>
              </a: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2.2.2.2/32         Direct  0   0           127.0.0.1       InLoop0</a:t>
              </a: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127.0.0.0/8        Direct  0   0           127.0.0.1       InLoop0</a:t>
              </a: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127.0.0.0/32       Direct  0   0           127.0.0.1       InLoop0</a:t>
              </a: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127.0.0.1/32       Direct  0   0           127.0.0.1       InLoop0</a:t>
              </a: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127.255.255.255/32 Direct  0   0           127.0.0.1       InLoop0</a:t>
              </a: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224.0.0.0/4        Direct  0   0           0.0.0.0         NULL0</a:t>
              </a: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224.0.0.0/24       Direct  0   0           0.0.0.0         NULL0</a:t>
              </a: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255.255.255.255/32 Direct  0   0           127.0.0.1       InLoop0</a:t>
              </a:r>
            </a:p>
          </p:txBody>
        </p:sp>
        <p:sp>
          <p:nvSpPr>
            <p:cNvPr id="20488" name="Line 5"/>
            <p:cNvSpPr>
              <a:spLocks noChangeShapeType="1"/>
            </p:cNvSpPr>
            <p:nvPr/>
          </p:nvSpPr>
          <p:spPr bwMode="auto">
            <a:xfrm flipH="1" flipV="1">
              <a:off x="3152" y="1525"/>
              <a:ext cx="0" cy="16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Text Box 6"/>
            <p:cNvSpPr txBox="1">
              <a:spLocks noChangeArrowheads="1"/>
            </p:cNvSpPr>
            <p:nvPr/>
          </p:nvSpPr>
          <p:spPr bwMode="auto">
            <a:xfrm>
              <a:off x="2835" y="3158"/>
              <a:ext cx="9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>
                  <a:ea typeface="黑体" pitchFamily="2" charset="-122"/>
                </a:rPr>
                <a:t>路由度量值</a:t>
              </a:r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2244" y="3400"/>
              <a:ext cx="9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>
                  <a:ea typeface="黑体" pitchFamily="2" charset="-122"/>
                </a:rPr>
                <a:t>路由优先级</a:t>
              </a:r>
            </a:p>
          </p:txBody>
        </p:sp>
        <p:sp>
          <p:nvSpPr>
            <p:cNvPr id="20491" name="Line 0"/>
            <p:cNvSpPr>
              <a:spLocks noChangeShapeType="1"/>
            </p:cNvSpPr>
            <p:nvPr/>
          </p:nvSpPr>
          <p:spPr bwMode="auto">
            <a:xfrm flipH="1" flipV="1">
              <a:off x="2653" y="1525"/>
              <a:ext cx="0" cy="18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0A0262D-57CD-4620-8EF1-87C5296FB22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路由的来源有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FFB12C-E4C1-4AC1-936E-F5DDEEB66DD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根据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报文计算出的路由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D6537F-EDA9-4522-8E55-C70FBBABD87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路由协议动态发现的路由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733BCA-FC1B-47B0-B65C-CEF172C4525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管理员手工配置的路由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D5F033-AEB2-42F3-B45E-AA8EE40F612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数据链路层协议发现的路由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34A964-6A85-4876-BBD7-FB089BD22DA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09905C-4DAE-4D1E-B578-956AADA5A0E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3DB796-3E52-4754-A94C-C6FAC00DCAD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AD25B4-5EF7-4017-A593-9B111515E11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14B3256-D265-4A43-A38A-CF559D53483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77FF08-BD76-4968-9691-D8218D3873D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6D1560BE-4FD2-4B59-ADC1-60379CC7B49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D6A7942F-73D5-4E9B-ABEC-2C873CFBB30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83E22ACF-FF86-4687-BAF2-81D7F7DD23C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A2EC0DA-7EB3-4081-9A69-67E171D4282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FE5434E-1C40-47CA-B902-425819BE875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144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827088" y="1700213"/>
            <a:ext cx="756126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>
                <a:ea typeface="华文细黑" pitchFamily="2" charset="-122"/>
              </a:rPr>
              <a:t>无需任何路由配置，路由器即可获得其直连网段的路由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>
                <a:ea typeface="华文细黑" pitchFamily="2" charset="-122"/>
              </a:rPr>
              <a:t>理解直连路由和</a:t>
            </a:r>
            <a:r>
              <a:rPr lang="en-US" altLang="zh-CN" sz="2400" b="1">
                <a:ea typeface="华文细黑" pitchFamily="2" charset="-122"/>
              </a:rPr>
              <a:t>VLAN</a:t>
            </a:r>
            <a:r>
              <a:rPr lang="zh-CN" altLang="en-US" sz="2400" b="1">
                <a:ea typeface="华文细黑" pitchFamily="2" charset="-122"/>
              </a:rPr>
              <a:t>间路由是理解各种复杂网络路由的基础，也是构建小型网络的基础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>
                <a:ea typeface="华文细黑" pitchFamily="2" charset="-122"/>
              </a:rPr>
              <a:t>静态路由是由管理员手工配置，适用于拓扑简单的网络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11188" y="1348153"/>
            <a:ext cx="454265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C0000"/>
                </a:solidFill>
                <a:ea typeface="华文细黑" pitchFamily="2" charset="-122"/>
              </a:rPr>
              <a:t>3</a:t>
            </a:r>
            <a:r>
              <a:rPr lang="zh-CN" altLang="en-US" sz="3200" b="1" dirty="0">
                <a:solidFill>
                  <a:srgbClr val="CC0000"/>
                </a:solidFill>
                <a:ea typeface="华文细黑" pitchFamily="2" charset="-122"/>
              </a:rPr>
              <a:t>、直连路由和静态</a:t>
            </a:r>
            <a:r>
              <a:rPr lang="en-US" altLang="en-US" sz="3200" b="1" dirty="0" err="1">
                <a:solidFill>
                  <a:srgbClr val="CC0000"/>
                </a:solidFill>
                <a:ea typeface="华文细黑" pitchFamily="2" charset="-122"/>
              </a:rPr>
              <a:t>路由</a:t>
            </a:r>
            <a:endParaRPr lang="zh-CN" altLang="en-US" sz="3200" b="1" dirty="0">
              <a:solidFill>
                <a:srgbClr val="CC0000"/>
              </a:solidFill>
              <a:ea typeface="华文细黑" pitchFamily="2" charset="-122"/>
            </a:endParaRPr>
          </a:p>
          <a:p>
            <a:pPr eaLnBrk="1" hangingPunct="1"/>
            <a:endParaRPr lang="zh-CN" altLang="en-US" sz="3200" b="1" dirty="0">
              <a:solidFill>
                <a:srgbClr val="CC0000"/>
              </a:solidFill>
              <a:ea typeface="华文细黑" pitchFamily="2" charset="-122"/>
            </a:endParaRP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611188" y="1773238"/>
            <a:ext cx="8064500" cy="3733800"/>
            <a:chOff x="480" y="1008"/>
            <a:chExt cx="4368" cy="2544"/>
          </a:xfrm>
        </p:grpSpPr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>
              <a:off x="485" y="1008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480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4744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直连路由的建立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259632" y="2132856"/>
            <a:ext cx="2232025" cy="1439862"/>
          </a:xfrm>
          <a:prstGeom prst="rect">
            <a:avLst/>
          </a:prstGeom>
          <a:solidFill>
            <a:srgbClr val="99CC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ea typeface="华文细黑" pitchFamily="2" charset="-122"/>
              </a:rPr>
              <a:t>为路由器的接口</a:t>
            </a:r>
          </a:p>
          <a:p>
            <a:pPr algn="ctr" eaLnBrk="1" hangingPunct="1"/>
            <a:r>
              <a:rPr lang="zh-CN" altLang="en-US" sz="2400">
                <a:ea typeface="华文细黑" pitchFamily="2" charset="-122"/>
              </a:rPr>
              <a:t>配置</a:t>
            </a:r>
            <a:r>
              <a:rPr lang="en-US" altLang="zh-CN" sz="2400">
                <a:ea typeface="华文细黑" pitchFamily="2" charset="-122"/>
              </a:rPr>
              <a:t>IP</a:t>
            </a:r>
            <a:r>
              <a:rPr lang="zh-CN" altLang="en-US" sz="2400">
                <a:ea typeface="华文细黑" pitchFamily="2" charset="-122"/>
              </a:rPr>
              <a:t>地址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1259632" y="4077543"/>
            <a:ext cx="2232025" cy="1439863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2" rIns="91425" bIns="457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>
                <a:ea typeface="华文细黑" pitchFamily="2" charset="-122"/>
              </a:rPr>
              <a:t>该接口物理层</a:t>
            </a:r>
          </a:p>
          <a:p>
            <a:pPr algn="ctr"/>
            <a:r>
              <a:rPr lang="zh-CN" altLang="en-US" sz="2400">
                <a:ea typeface="华文细黑" pitchFamily="2" charset="-122"/>
              </a:rPr>
              <a:t>和链路层状态</a:t>
            </a:r>
          </a:p>
          <a:p>
            <a:pPr algn="ctr"/>
            <a:r>
              <a:rPr lang="zh-CN" altLang="en-US" sz="2400">
                <a:ea typeface="华文细黑" pitchFamily="2" charset="-122"/>
              </a:rPr>
              <a:t>均为</a:t>
            </a:r>
            <a:r>
              <a:rPr lang="en-US" altLang="zh-CN" sz="2400">
                <a:ea typeface="华文细黑" pitchFamily="2" charset="-122"/>
              </a:rPr>
              <a:t>up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64907" y="3140918"/>
            <a:ext cx="2519362" cy="1368425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ea typeface="华文细黑" pitchFamily="2" charset="-122"/>
              </a:rPr>
              <a:t>该接口所属网段</a:t>
            </a:r>
          </a:p>
          <a:p>
            <a:pPr algn="ctr" eaLnBrk="1" hangingPunct="1"/>
            <a:r>
              <a:rPr lang="zh-CN" altLang="en-US" sz="2400">
                <a:ea typeface="华文细黑" pitchFamily="2" charset="-122"/>
              </a:rPr>
              <a:t>的直连路由</a:t>
            </a:r>
          </a:p>
          <a:p>
            <a:pPr algn="ctr" eaLnBrk="1" hangingPunct="1"/>
            <a:r>
              <a:rPr lang="zh-CN" altLang="en-US" sz="2400">
                <a:ea typeface="华文细黑" pitchFamily="2" charset="-122"/>
              </a:rPr>
              <a:t>进入路由表</a:t>
            </a:r>
          </a:p>
        </p:txBody>
      </p:sp>
      <p:grpSp>
        <p:nvGrpSpPr>
          <p:cNvPr id="9222" name="Group 14"/>
          <p:cNvGrpSpPr>
            <a:grpSpLocks/>
          </p:cNvGrpSpPr>
          <p:nvPr/>
        </p:nvGrpSpPr>
        <p:grpSpPr bwMode="auto">
          <a:xfrm>
            <a:off x="3578969" y="2853581"/>
            <a:ext cx="1641475" cy="1943100"/>
            <a:chOff x="2300" y="1389"/>
            <a:chExt cx="1034" cy="1224"/>
          </a:xfrm>
        </p:grpSpPr>
        <p:sp>
          <p:nvSpPr>
            <p:cNvPr id="9223" name="AutoShape 11"/>
            <p:cNvSpPr>
              <a:spLocks/>
            </p:cNvSpPr>
            <p:nvPr/>
          </p:nvSpPr>
          <p:spPr bwMode="auto">
            <a:xfrm>
              <a:off x="2300" y="1389"/>
              <a:ext cx="317" cy="1224"/>
            </a:xfrm>
            <a:prstGeom prst="rightBrace">
              <a:avLst>
                <a:gd name="adj1" fmla="val 3217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550" tIns="41275" rIns="82550" bIns="41275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4" name="Line 12"/>
            <p:cNvSpPr>
              <a:spLocks noChangeShapeType="1"/>
            </p:cNvSpPr>
            <p:nvPr/>
          </p:nvSpPr>
          <p:spPr bwMode="auto">
            <a:xfrm>
              <a:off x="2608" y="2001"/>
              <a:ext cx="7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823B7BD-B46F-4E28-B646-B0C2ED3A3F8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直连路由的优先级是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30EF09-CA80-4F42-AE4D-11791DA5B5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F724BA-2136-47ED-85C7-F816ED7B77E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47E5AB9-8A92-49DA-A1C9-2F417AD9440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8844AA7F-9D7C-4C16-8025-C301CA97E6F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76EFCDEC-A0ED-4866-853E-DB41BD60301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CE4459B8-08CE-42F6-8122-42DCF04A9739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1B32CCD1-2F10-407D-B44A-12BC6DD7CB9F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45368C0-3AD9-4083-A7A2-B2A2CC3B702D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956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基本的局域网间路由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H="1" flipV="1">
            <a:off x="1476425" y="2795588"/>
            <a:ext cx="118745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4787950" y="3732213"/>
            <a:ext cx="0" cy="1331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1331963" y="3443288"/>
            <a:ext cx="1439862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46" name="Picture 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5088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35226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6804075" y="3587751"/>
            <a:ext cx="144145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6804075" y="2867026"/>
            <a:ext cx="1657350" cy="701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50" name="Picture 1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625" y="2435226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600" y="3875088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084938" y="2867026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SWA</a:t>
            </a: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H="1" flipV="1">
            <a:off x="2916288" y="3587751"/>
            <a:ext cx="3673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857800" y="4740276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SWB</a:t>
            </a:r>
          </a:p>
        </p:txBody>
      </p:sp>
      <p:grpSp>
        <p:nvGrpSpPr>
          <p:cNvPr id="10255" name="Group 15"/>
          <p:cNvGrpSpPr>
            <a:grpSpLocks noChangeAspect="1"/>
          </p:cNvGrpSpPr>
          <p:nvPr/>
        </p:nvGrpSpPr>
        <p:grpSpPr bwMode="auto">
          <a:xfrm>
            <a:off x="6445300" y="3316288"/>
            <a:ext cx="720725" cy="522288"/>
            <a:chOff x="470" y="447"/>
            <a:chExt cx="576" cy="417"/>
          </a:xfrm>
        </p:grpSpPr>
        <p:sp>
          <p:nvSpPr>
            <p:cNvPr id="10320" name="AutoShape 16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Freeform 17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2" name="Freeform 18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3" name="Freeform 19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4" name="Freeform 20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38 w 785"/>
                <a:gd name="T1" fmla="*/ 27 h 457"/>
                <a:gd name="T2" fmla="*/ 41 w 785"/>
                <a:gd name="T3" fmla="*/ 29 h 457"/>
                <a:gd name="T4" fmla="*/ 31 w 785"/>
                <a:gd name="T5" fmla="*/ 35 h 457"/>
                <a:gd name="T6" fmla="*/ 20 w 785"/>
                <a:gd name="T7" fmla="*/ 29 h 457"/>
                <a:gd name="T8" fmla="*/ 23 w 785"/>
                <a:gd name="T9" fmla="*/ 27 h 457"/>
                <a:gd name="T10" fmla="*/ 28 w 785"/>
                <a:gd name="T11" fmla="*/ 30 h 457"/>
                <a:gd name="T12" fmla="*/ 28 w 785"/>
                <a:gd name="T13" fmla="*/ 24 h 457"/>
                <a:gd name="T14" fmla="*/ 23 w 785"/>
                <a:gd name="T15" fmla="*/ 23 h 457"/>
                <a:gd name="T16" fmla="*/ 20 w 785"/>
                <a:gd name="T17" fmla="*/ 19 h 457"/>
                <a:gd name="T18" fmla="*/ 9 w 785"/>
                <a:gd name="T19" fmla="*/ 19 h 457"/>
                <a:gd name="T20" fmla="*/ 14 w 785"/>
                <a:gd name="T21" fmla="*/ 22 h 457"/>
                <a:gd name="T22" fmla="*/ 11 w 785"/>
                <a:gd name="T23" fmla="*/ 24 h 457"/>
                <a:gd name="T24" fmla="*/ 0 w 785"/>
                <a:gd name="T25" fmla="*/ 18 h 457"/>
                <a:gd name="T26" fmla="*/ 11 w 785"/>
                <a:gd name="T27" fmla="*/ 12 h 457"/>
                <a:gd name="T28" fmla="*/ 14 w 785"/>
                <a:gd name="T29" fmla="*/ 14 h 457"/>
                <a:gd name="T30" fmla="*/ 9 w 785"/>
                <a:gd name="T31" fmla="*/ 16 h 457"/>
                <a:gd name="T32" fmla="*/ 19 w 785"/>
                <a:gd name="T33" fmla="*/ 16 h 457"/>
                <a:gd name="T34" fmla="*/ 23 w 785"/>
                <a:gd name="T35" fmla="*/ 13 h 457"/>
                <a:gd name="T36" fmla="*/ 29 w 785"/>
                <a:gd name="T37" fmla="*/ 11 h 457"/>
                <a:gd name="T38" fmla="*/ 29 w 785"/>
                <a:gd name="T39" fmla="*/ 5 h 457"/>
                <a:gd name="T40" fmla="*/ 24 w 785"/>
                <a:gd name="T41" fmla="*/ 8 h 457"/>
                <a:gd name="T42" fmla="*/ 21 w 785"/>
                <a:gd name="T43" fmla="*/ 6 h 457"/>
                <a:gd name="T44" fmla="*/ 32 w 785"/>
                <a:gd name="T45" fmla="*/ 0 h 457"/>
                <a:gd name="T46" fmla="*/ 42 w 785"/>
                <a:gd name="T47" fmla="*/ 6 h 457"/>
                <a:gd name="T48" fmla="*/ 39 w 785"/>
                <a:gd name="T49" fmla="*/ 8 h 457"/>
                <a:gd name="T50" fmla="*/ 34 w 785"/>
                <a:gd name="T51" fmla="*/ 5 h 457"/>
                <a:gd name="T52" fmla="*/ 34 w 785"/>
                <a:gd name="T53" fmla="*/ 11 h 457"/>
                <a:gd name="T54" fmla="*/ 40 w 785"/>
                <a:gd name="T55" fmla="*/ 13 h 457"/>
                <a:gd name="T56" fmla="*/ 43 w 785"/>
                <a:gd name="T57" fmla="*/ 16 h 457"/>
                <a:gd name="T58" fmla="*/ 53 w 785"/>
                <a:gd name="T59" fmla="*/ 16 h 457"/>
                <a:gd name="T60" fmla="*/ 48 w 785"/>
                <a:gd name="T61" fmla="*/ 13 h 457"/>
                <a:gd name="T62" fmla="*/ 51 w 785"/>
                <a:gd name="T63" fmla="*/ 11 h 457"/>
                <a:gd name="T64" fmla="*/ 62 w 785"/>
                <a:gd name="T65" fmla="*/ 17 h 457"/>
                <a:gd name="T66" fmla="*/ 51 w 785"/>
                <a:gd name="T67" fmla="*/ 23 h 457"/>
                <a:gd name="T68" fmla="*/ 48 w 785"/>
                <a:gd name="T69" fmla="*/ 22 h 457"/>
                <a:gd name="T70" fmla="*/ 53 w 785"/>
                <a:gd name="T71" fmla="*/ 19 h 457"/>
                <a:gd name="T72" fmla="*/ 43 w 785"/>
                <a:gd name="T73" fmla="*/ 19 h 457"/>
                <a:gd name="T74" fmla="*/ 40 w 785"/>
                <a:gd name="T75" fmla="*/ 23 h 457"/>
                <a:gd name="T76" fmla="*/ 33 w 785"/>
                <a:gd name="T77" fmla="*/ 24 h 457"/>
                <a:gd name="T78" fmla="*/ 33 w 785"/>
                <a:gd name="T79" fmla="*/ 30 h 457"/>
                <a:gd name="T80" fmla="*/ 38 w 785"/>
                <a:gd name="T81" fmla="*/ 27 h 457"/>
                <a:gd name="T82" fmla="*/ 38 w 785"/>
                <a:gd name="T83" fmla="*/ 27 h 457"/>
                <a:gd name="T84" fmla="*/ 38 w 785"/>
                <a:gd name="T85" fmla="*/ 27 h 457"/>
                <a:gd name="T86" fmla="*/ 26 w 785"/>
                <a:gd name="T87" fmla="*/ 20 h 457"/>
                <a:gd name="T88" fmla="*/ 36 w 785"/>
                <a:gd name="T89" fmla="*/ 20 h 457"/>
                <a:gd name="T90" fmla="*/ 36 w 785"/>
                <a:gd name="T91" fmla="*/ 15 h 457"/>
                <a:gd name="T92" fmla="*/ 26 w 785"/>
                <a:gd name="T93" fmla="*/ 15 h 457"/>
                <a:gd name="T94" fmla="*/ 26 w 785"/>
                <a:gd name="T95" fmla="*/ 2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5" name="Freeform 21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38 w 785"/>
                <a:gd name="T1" fmla="*/ 27 h 456"/>
                <a:gd name="T2" fmla="*/ 41 w 785"/>
                <a:gd name="T3" fmla="*/ 30 h 456"/>
                <a:gd name="T4" fmla="*/ 31 w 785"/>
                <a:gd name="T5" fmla="*/ 35 h 456"/>
                <a:gd name="T6" fmla="*/ 20 w 785"/>
                <a:gd name="T7" fmla="*/ 30 h 456"/>
                <a:gd name="T8" fmla="*/ 23 w 785"/>
                <a:gd name="T9" fmla="*/ 27 h 456"/>
                <a:gd name="T10" fmla="*/ 28 w 785"/>
                <a:gd name="T11" fmla="*/ 31 h 456"/>
                <a:gd name="T12" fmla="*/ 28 w 785"/>
                <a:gd name="T13" fmla="*/ 24 h 456"/>
                <a:gd name="T14" fmla="*/ 23 w 785"/>
                <a:gd name="T15" fmla="*/ 23 h 456"/>
                <a:gd name="T16" fmla="*/ 20 w 785"/>
                <a:gd name="T17" fmla="*/ 20 h 456"/>
                <a:gd name="T18" fmla="*/ 9 w 785"/>
                <a:gd name="T19" fmla="*/ 20 h 456"/>
                <a:gd name="T20" fmla="*/ 14 w 785"/>
                <a:gd name="T21" fmla="*/ 22 h 456"/>
                <a:gd name="T22" fmla="*/ 11 w 785"/>
                <a:gd name="T23" fmla="*/ 24 h 456"/>
                <a:gd name="T24" fmla="*/ 0 w 785"/>
                <a:gd name="T25" fmla="*/ 18 h 456"/>
                <a:gd name="T26" fmla="*/ 11 w 785"/>
                <a:gd name="T27" fmla="*/ 12 h 456"/>
                <a:gd name="T28" fmla="*/ 14 w 785"/>
                <a:gd name="T29" fmla="*/ 14 h 456"/>
                <a:gd name="T30" fmla="*/ 9 w 785"/>
                <a:gd name="T31" fmla="*/ 16 h 456"/>
                <a:gd name="T32" fmla="*/ 19 w 785"/>
                <a:gd name="T33" fmla="*/ 16 h 456"/>
                <a:gd name="T34" fmla="*/ 23 w 785"/>
                <a:gd name="T35" fmla="*/ 13 h 456"/>
                <a:gd name="T36" fmla="*/ 29 w 785"/>
                <a:gd name="T37" fmla="*/ 11 h 456"/>
                <a:gd name="T38" fmla="*/ 29 w 785"/>
                <a:gd name="T39" fmla="*/ 5 h 456"/>
                <a:gd name="T40" fmla="*/ 24 w 785"/>
                <a:gd name="T41" fmla="*/ 8 h 456"/>
                <a:gd name="T42" fmla="*/ 21 w 785"/>
                <a:gd name="T43" fmla="*/ 6 h 456"/>
                <a:gd name="T44" fmla="*/ 32 w 785"/>
                <a:gd name="T45" fmla="*/ 0 h 456"/>
                <a:gd name="T46" fmla="*/ 42 w 785"/>
                <a:gd name="T47" fmla="*/ 6 h 456"/>
                <a:gd name="T48" fmla="*/ 39 w 785"/>
                <a:gd name="T49" fmla="*/ 8 h 456"/>
                <a:gd name="T50" fmla="*/ 34 w 785"/>
                <a:gd name="T51" fmla="*/ 5 h 456"/>
                <a:gd name="T52" fmla="*/ 34 w 785"/>
                <a:gd name="T53" fmla="*/ 11 h 456"/>
                <a:gd name="T54" fmla="*/ 40 w 785"/>
                <a:gd name="T55" fmla="*/ 13 h 456"/>
                <a:gd name="T56" fmla="*/ 43 w 785"/>
                <a:gd name="T57" fmla="*/ 16 h 456"/>
                <a:gd name="T58" fmla="*/ 53 w 785"/>
                <a:gd name="T59" fmla="*/ 16 h 456"/>
                <a:gd name="T60" fmla="*/ 48 w 785"/>
                <a:gd name="T61" fmla="*/ 13 h 456"/>
                <a:gd name="T62" fmla="*/ 51 w 785"/>
                <a:gd name="T63" fmla="*/ 12 h 456"/>
                <a:gd name="T64" fmla="*/ 62 w 785"/>
                <a:gd name="T65" fmla="*/ 17 h 456"/>
                <a:gd name="T66" fmla="*/ 51 w 785"/>
                <a:gd name="T67" fmla="*/ 23 h 456"/>
                <a:gd name="T68" fmla="*/ 48 w 785"/>
                <a:gd name="T69" fmla="*/ 22 h 456"/>
                <a:gd name="T70" fmla="*/ 53 w 785"/>
                <a:gd name="T71" fmla="*/ 19 h 456"/>
                <a:gd name="T72" fmla="*/ 43 w 785"/>
                <a:gd name="T73" fmla="*/ 19 h 456"/>
                <a:gd name="T74" fmla="*/ 40 w 785"/>
                <a:gd name="T75" fmla="*/ 23 h 456"/>
                <a:gd name="T76" fmla="*/ 33 w 785"/>
                <a:gd name="T77" fmla="*/ 25 h 456"/>
                <a:gd name="T78" fmla="*/ 33 w 785"/>
                <a:gd name="T79" fmla="*/ 31 h 456"/>
                <a:gd name="T80" fmla="*/ 38 w 785"/>
                <a:gd name="T81" fmla="*/ 27 h 456"/>
                <a:gd name="T82" fmla="*/ 38 w 785"/>
                <a:gd name="T83" fmla="*/ 27 h 456"/>
                <a:gd name="T84" fmla="*/ 38 w 785"/>
                <a:gd name="T85" fmla="*/ 27 h 456"/>
                <a:gd name="T86" fmla="*/ 26 w 785"/>
                <a:gd name="T87" fmla="*/ 20 h 456"/>
                <a:gd name="T88" fmla="*/ 36 w 785"/>
                <a:gd name="T89" fmla="*/ 20 h 456"/>
                <a:gd name="T90" fmla="*/ 36 w 785"/>
                <a:gd name="T91" fmla="*/ 15 h 456"/>
                <a:gd name="T92" fmla="*/ 26 w 785"/>
                <a:gd name="T93" fmla="*/ 15 h 456"/>
                <a:gd name="T94" fmla="*/ 26 w 785"/>
                <a:gd name="T95" fmla="*/ 2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6" name="Freeform 22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 w 56"/>
                <a:gd name="T1" fmla="*/ 1 h 92"/>
                <a:gd name="T2" fmla="*/ 4 w 56"/>
                <a:gd name="T3" fmla="*/ 2 h 92"/>
                <a:gd name="T4" fmla="*/ 5 w 56"/>
                <a:gd name="T5" fmla="*/ 3 h 92"/>
                <a:gd name="T6" fmla="*/ 3 w 56"/>
                <a:gd name="T7" fmla="*/ 3 h 92"/>
                <a:gd name="T8" fmla="*/ 2 w 56"/>
                <a:gd name="T9" fmla="*/ 2 h 92"/>
                <a:gd name="T10" fmla="*/ 2 w 56"/>
                <a:gd name="T11" fmla="*/ 1 h 92"/>
                <a:gd name="T12" fmla="*/ 2 w 56"/>
                <a:gd name="T13" fmla="*/ 2 h 92"/>
                <a:gd name="T14" fmla="*/ 2 w 56"/>
                <a:gd name="T15" fmla="*/ 2 h 92"/>
                <a:gd name="T16" fmla="*/ 3 w 56"/>
                <a:gd name="T17" fmla="*/ 3 h 92"/>
                <a:gd name="T18" fmla="*/ 4 w 56"/>
                <a:gd name="T19" fmla="*/ 4 h 92"/>
                <a:gd name="T20" fmla="*/ 5 w 56"/>
                <a:gd name="T21" fmla="*/ 6 h 92"/>
                <a:gd name="T22" fmla="*/ 4 w 56"/>
                <a:gd name="T23" fmla="*/ 7 h 92"/>
                <a:gd name="T24" fmla="*/ 2 w 56"/>
                <a:gd name="T25" fmla="*/ 6 h 92"/>
                <a:gd name="T26" fmla="*/ 1 w 56"/>
                <a:gd name="T27" fmla="*/ 5 h 92"/>
                <a:gd name="T28" fmla="*/ 0 w 56"/>
                <a:gd name="T29" fmla="*/ 3 h 92"/>
                <a:gd name="T30" fmla="*/ 1 w 56"/>
                <a:gd name="T31" fmla="*/ 4 h 92"/>
                <a:gd name="T32" fmla="*/ 2 w 56"/>
                <a:gd name="T33" fmla="*/ 5 h 92"/>
                <a:gd name="T34" fmla="*/ 3 w 56"/>
                <a:gd name="T35" fmla="*/ 5 h 92"/>
                <a:gd name="T36" fmla="*/ 3 w 56"/>
                <a:gd name="T37" fmla="*/ 5 h 92"/>
                <a:gd name="T38" fmla="*/ 3 w 56"/>
                <a:gd name="T39" fmla="*/ 5 h 92"/>
                <a:gd name="T40" fmla="*/ 3 w 56"/>
                <a:gd name="T41" fmla="*/ 4 h 92"/>
                <a:gd name="T42" fmla="*/ 1 w 56"/>
                <a:gd name="T43" fmla="*/ 3 h 92"/>
                <a:gd name="T44" fmla="*/ 1 w 56"/>
                <a:gd name="T45" fmla="*/ 1 h 92"/>
                <a:gd name="T46" fmla="*/ 1 w 56"/>
                <a:gd name="T47" fmla="*/ 1 h 92"/>
                <a:gd name="T48" fmla="*/ 2 w 56"/>
                <a:gd name="T49" fmla="*/ 1 h 92"/>
                <a:gd name="T50" fmla="*/ 2 w 56"/>
                <a:gd name="T51" fmla="*/ 1 h 92"/>
                <a:gd name="T52" fmla="*/ 2 w 56"/>
                <a:gd name="T53" fmla="*/ 1 h 92"/>
                <a:gd name="T54" fmla="*/ 2 w 56"/>
                <a:gd name="T55" fmla="*/ 1 h 92"/>
                <a:gd name="T56" fmla="*/ 2 w 56"/>
                <a:gd name="T57" fmla="*/ 1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7" name="Freeform 23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8" name="Freeform 24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9" name="Freeform 25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0" name="Freeform 26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 w 62"/>
                <a:gd name="T1" fmla="*/ 1 h 92"/>
                <a:gd name="T2" fmla="*/ 4 w 62"/>
                <a:gd name="T3" fmla="*/ 2 h 92"/>
                <a:gd name="T4" fmla="*/ 5 w 62"/>
                <a:gd name="T5" fmla="*/ 4 h 92"/>
                <a:gd name="T6" fmla="*/ 4 w 62"/>
                <a:gd name="T7" fmla="*/ 3 h 92"/>
                <a:gd name="T8" fmla="*/ 3 w 62"/>
                <a:gd name="T9" fmla="*/ 2 h 92"/>
                <a:gd name="T10" fmla="*/ 3 w 62"/>
                <a:gd name="T11" fmla="*/ 2 h 92"/>
                <a:gd name="T12" fmla="*/ 2 w 62"/>
                <a:gd name="T13" fmla="*/ 2 h 92"/>
                <a:gd name="T14" fmla="*/ 1 w 62"/>
                <a:gd name="T15" fmla="*/ 3 h 92"/>
                <a:gd name="T16" fmla="*/ 2 w 62"/>
                <a:gd name="T17" fmla="*/ 4 h 92"/>
                <a:gd name="T18" fmla="*/ 3 w 62"/>
                <a:gd name="T19" fmla="*/ 5 h 92"/>
                <a:gd name="T20" fmla="*/ 3 w 62"/>
                <a:gd name="T21" fmla="*/ 5 h 92"/>
                <a:gd name="T22" fmla="*/ 4 w 62"/>
                <a:gd name="T23" fmla="*/ 5 h 92"/>
                <a:gd name="T24" fmla="*/ 5 w 62"/>
                <a:gd name="T25" fmla="*/ 5 h 92"/>
                <a:gd name="T26" fmla="*/ 4 w 62"/>
                <a:gd name="T27" fmla="*/ 7 h 92"/>
                <a:gd name="T28" fmla="*/ 3 w 62"/>
                <a:gd name="T29" fmla="*/ 6 h 92"/>
                <a:gd name="T30" fmla="*/ 1 w 62"/>
                <a:gd name="T31" fmla="*/ 5 h 92"/>
                <a:gd name="T32" fmla="*/ 0 w 62"/>
                <a:gd name="T33" fmla="*/ 2 h 92"/>
                <a:gd name="T34" fmla="*/ 1 w 62"/>
                <a:gd name="T35" fmla="*/ 1 h 92"/>
                <a:gd name="T36" fmla="*/ 3 w 62"/>
                <a:gd name="T37" fmla="*/ 1 h 92"/>
                <a:gd name="T38" fmla="*/ 3 w 62"/>
                <a:gd name="T39" fmla="*/ 1 h 92"/>
                <a:gd name="T40" fmla="*/ 3 w 62"/>
                <a:gd name="T41" fmla="*/ 1 h 92"/>
                <a:gd name="T42" fmla="*/ 3 w 62"/>
                <a:gd name="T43" fmla="*/ 1 h 92"/>
                <a:gd name="T44" fmla="*/ 3 w 62"/>
                <a:gd name="T45" fmla="*/ 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1" name="Freeform 27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6" name="Text Box 28"/>
          <p:cNvSpPr txBox="1">
            <a:spLocks noChangeArrowheads="1"/>
          </p:cNvSpPr>
          <p:nvPr/>
        </p:nvSpPr>
        <p:spPr bwMode="auto">
          <a:xfrm>
            <a:off x="2124125" y="2940051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Hub</a:t>
            </a:r>
          </a:p>
        </p:txBody>
      </p:sp>
      <p:grpSp>
        <p:nvGrpSpPr>
          <p:cNvPr id="10257" name="Group 29"/>
          <p:cNvGrpSpPr>
            <a:grpSpLocks noChangeAspect="1"/>
          </p:cNvGrpSpPr>
          <p:nvPr/>
        </p:nvGrpSpPr>
        <p:grpSpPr bwMode="auto">
          <a:xfrm>
            <a:off x="2340025" y="3300413"/>
            <a:ext cx="727075" cy="528638"/>
            <a:chOff x="3446" y="445"/>
            <a:chExt cx="576" cy="419"/>
          </a:xfrm>
        </p:grpSpPr>
        <p:sp>
          <p:nvSpPr>
            <p:cNvPr id="10306" name="AutoShape 30"/>
            <p:cNvSpPr>
              <a:spLocks noChangeAspect="1" noChangeArrowheads="1" noTextEdit="1"/>
            </p:cNvSpPr>
            <p:nvPr/>
          </p:nvSpPr>
          <p:spPr bwMode="auto">
            <a:xfrm>
              <a:off x="3446" y="445"/>
              <a:ext cx="576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7" name="Freeform 31"/>
            <p:cNvSpPr>
              <a:spLocks/>
            </p:cNvSpPr>
            <p:nvPr/>
          </p:nvSpPr>
          <p:spPr bwMode="auto">
            <a:xfrm>
              <a:off x="3735" y="612"/>
              <a:ext cx="286" cy="251"/>
            </a:xfrm>
            <a:custGeom>
              <a:avLst/>
              <a:gdLst>
                <a:gd name="T0" fmla="*/ 286 w 286"/>
                <a:gd name="T1" fmla="*/ 0 h 251"/>
                <a:gd name="T2" fmla="*/ 286 w 286"/>
                <a:gd name="T3" fmla="*/ 85 h 251"/>
                <a:gd name="T4" fmla="*/ 0 w 286"/>
                <a:gd name="T5" fmla="*/ 251 h 251"/>
                <a:gd name="T6" fmla="*/ 0 w 286"/>
                <a:gd name="T7" fmla="*/ 167 h 251"/>
                <a:gd name="T8" fmla="*/ 286 w 286"/>
                <a:gd name="T9" fmla="*/ 0 h 251"/>
                <a:gd name="T10" fmla="*/ 286 w 286"/>
                <a:gd name="T11" fmla="*/ 0 h 251"/>
                <a:gd name="T12" fmla="*/ 286 w 286"/>
                <a:gd name="T13" fmla="*/ 0 h 251"/>
                <a:gd name="T14" fmla="*/ 286 w 286"/>
                <a:gd name="T15" fmla="*/ 0 h 2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6"/>
                <a:gd name="T25" fmla="*/ 0 h 251"/>
                <a:gd name="T26" fmla="*/ 286 w 286"/>
                <a:gd name="T27" fmla="*/ 251 h 2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6" h="251">
                  <a:moveTo>
                    <a:pt x="286" y="0"/>
                  </a:moveTo>
                  <a:lnTo>
                    <a:pt x="286" y="85"/>
                  </a:lnTo>
                  <a:lnTo>
                    <a:pt x="0" y="251"/>
                  </a:lnTo>
                  <a:lnTo>
                    <a:pt x="0" y="167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8" name="Freeform 32"/>
            <p:cNvSpPr>
              <a:spLocks/>
            </p:cNvSpPr>
            <p:nvPr/>
          </p:nvSpPr>
          <p:spPr bwMode="auto">
            <a:xfrm>
              <a:off x="3446" y="612"/>
              <a:ext cx="289" cy="251"/>
            </a:xfrm>
            <a:custGeom>
              <a:avLst/>
              <a:gdLst>
                <a:gd name="T0" fmla="*/ 289 w 289"/>
                <a:gd name="T1" fmla="*/ 167 h 251"/>
                <a:gd name="T2" fmla="*/ 289 w 289"/>
                <a:gd name="T3" fmla="*/ 251 h 251"/>
                <a:gd name="T4" fmla="*/ 0 w 289"/>
                <a:gd name="T5" fmla="*/ 85 h 251"/>
                <a:gd name="T6" fmla="*/ 1 w 289"/>
                <a:gd name="T7" fmla="*/ 0 h 251"/>
                <a:gd name="T8" fmla="*/ 289 w 289"/>
                <a:gd name="T9" fmla="*/ 167 h 251"/>
                <a:gd name="T10" fmla="*/ 289 w 289"/>
                <a:gd name="T11" fmla="*/ 167 h 251"/>
                <a:gd name="T12" fmla="*/ 289 w 289"/>
                <a:gd name="T13" fmla="*/ 167 h 251"/>
                <a:gd name="T14" fmla="*/ 289 w 289"/>
                <a:gd name="T15" fmla="*/ 167 h 2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9"/>
                <a:gd name="T25" fmla="*/ 0 h 251"/>
                <a:gd name="T26" fmla="*/ 289 w 289"/>
                <a:gd name="T27" fmla="*/ 251 h 2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9" h="251">
                  <a:moveTo>
                    <a:pt x="289" y="167"/>
                  </a:moveTo>
                  <a:lnTo>
                    <a:pt x="289" y="251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9" name="Freeform 33"/>
            <p:cNvSpPr>
              <a:spLocks/>
            </p:cNvSpPr>
            <p:nvPr/>
          </p:nvSpPr>
          <p:spPr bwMode="auto">
            <a:xfrm>
              <a:off x="3447" y="445"/>
              <a:ext cx="574" cy="334"/>
            </a:xfrm>
            <a:custGeom>
              <a:avLst/>
              <a:gdLst>
                <a:gd name="T0" fmla="*/ 574 w 574"/>
                <a:gd name="T1" fmla="*/ 167 h 334"/>
                <a:gd name="T2" fmla="*/ 288 w 574"/>
                <a:gd name="T3" fmla="*/ 334 h 334"/>
                <a:gd name="T4" fmla="*/ 0 w 574"/>
                <a:gd name="T5" fmla="*/ 167 h 334"/>
                <a:gd name="T6" fmla="*/ 286 w 574"/>
                <a:gd name="T7" fmla="*/ 0 h 334"/>
                <a:gd name="T8" fmla="*/ 574 w 574"/>
                <a:gd name="T9" fmla="*/ 167 h 334"/>
                <a:gd name="T10" fmla="*/ 574 w 574"/>
                <a:gd name="T11" fmla="*/ 167 h 334"/>
                <a:gd name="T12" fmla="*/ 574 w 574"/>
                <a:gd name="T13" fmla="*/ 167 h 334"/>
                <a:gd name="T14" fmla="*/ 574 w 574"/>
                <a:gd name="T15" fmla="*/ 167 h 3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4"/>
                <a:gd name="T25" fmla="*/ 0 h 334"/>
                <a:gd name="T26" fmla="*/ 574 w 574"/>
                <a:gd name="T27" fmla="*/ 334 h 3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4" h="334">
                  <a:moveTo>
                    <a:pt x="574" y="167"/>
                  </a:moveTo>
                  <a:lnTo>
                    <a:pt x="288" y="334"/>
                  </a:lnTo>
                  <a:lnTo>
                    <a:pt x="0" y="167"/>
                  </a:lnTo>
                  <a:lnTo>
                    <a:pt x="286" y="0"/>
                  </a:lnTo>
                  <a:lnTo>
                    <a:pt x="574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Freeform 34"/>
            <p:cNvSpPr>
              <a:spLocks/>
            </p:cNvSpPr>
            <p:nvPr/>
          </p:nvSpPr>
          <p:spPr bwMode="auto">
            <a:xfrm>
              <a:off x="3654" y="474"/>
              <a:ext cx="166" cy="101"/>
            </a:xfrm>
            <a:custGeom>
              <a:avLst/>
              <a:gdLst>
                <a:gd name="T0" fmla="*/ 9 w 319"/>
                <a:gd name="T1" fmla="*/ 6 h 194"/>
                <a:gd name="T2" fmla="*/ 4 w 319"/>
                <a:gd name="T3" fmla="*/ 9 h 194"/>
                <a:gd name="T4" fmla="*/ 0 w 319"/>
                <a:gd name="T5" fmla="*/ 7 h 194"/>
                <a:gd name="T6" fmla="*/ 11 w 319"/>
                <a:gd name="T7" fmla="*/ 0 h 194"/>
                <a:gd name="T8" fmla="*/ 23 w 319"/>
                <a:gd name="T9" fmla="*/ 7 h 194"/>
                <a:gd name="T10" fmla="*/ 20 w 319"/>
                <a:gd name="T11" fmla="*/ 9 h 194"/>
                <a:gd name="T12" fmla="*/ 15 w 319"/>
                <a:gd name="T13" fmla="*/ 6 h 194"/>
                <a:gd name="T14" fmla="*/ 15 w 319"/>
                <a:gd name="T15" fmla="*/ 15 h 194"/>
                <a:gd name="T16" fmla="*/ 9 w 319"/>
                <a:gd name="T17" fmla="*/ 14 h 194"/>
                <a:gd name="T18" fmla="*/ 9 w 319"/>
                <a:gd name="T19" fmla="*/ 6 h 194"/>
                <a:gd name="T20" fmla="*/ 9 w 319"/>
                <a:gd name="T21" fmla="*/ 6 h 194"/>
                <a:gd name="T22" fmla="*/ 9 w 319"/>
                <a:gd name="T23" fmla="*/ 6 h 1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194"/>
                <a:gd name="T38" fmla="*/ 319 w 319"/>
                <a:gd name="T39" fmla="*/ 194 h 1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194">
                  <a:moveTo>
                    <a:pt x="120" y="78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319" y="93"/>
                    <a:pt x="319" y="93"/>
                    <a:pt x="319" y="93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9" y="111"/>
                    <a:pt x="199" y="162"/>
                    <a:pt x="199" y="194"/>
                  </a:cubicBezTo>
                  <a:cubicBezTo>
                    <a:pt x="174" y="189"/>
                    <a:pt x="147" y="189"/>
                    <a:pt x="121" y="193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Freeform 35"/>
            <p:cNvSpPr>
              <a:spLocks/>
            </p:cNvSpPr>
            <p:nvPr/>
          </p:nvSpPr>
          <p:spPr bwMode="auto">
            <a:xfrm>
              <a:off x="3697" y="591"/>
              <a:ext cx="76" cy="44"/>
            </a:xfrm>
            <a:custGeom>
              <a:avLst/>
              <a:gdLst>
                <a:gd name="T0" fmla="*/ 9 w 146"/>
                <a:gd name="T1" fmla="*/ 1 h 84"/>
                <a:gd name="T2" fmla="*/ 9 w 146"/>
                <a:gd name="T3" fmla="*/ 5 h 84"/>
                <a:gd name="T4" fmla="*/ 2 w 146"/>
                <a:gd name="T5" fmla="*/ 5 h 84"/>
                <a:gd name="T6" fmla="*/ 2 w 146"/>
                <a:gd name="T7" fmla="*/ 1 h 84"/>
                <a:gd name="T8" fmla="*/ 9 w 146"/>
                <a:gd name="T9" fmla="*/ 1 h 84"/>
                <a:gd name="T10" fmla="*/ 9 w 146"/>
                <a:gd name="T11" fmla="*/ 1 h 84"/>
                <a:gd name="T12" fmla="*/ 9 w 146"/>
                <a:gd name="T13" fmla="*/ 1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6"/>
                <a:gd name="T22" fmla="*/ 0 h 84"/>
                <a:gd name="T23" fmla="*/ 146 w 146"/>
                <a:gd name="T24" fmla="*/ 84 h 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6" h="84">
                  <a:moveTo>
                    <a:pt x="120" y="15"/>
                  </a:moveTo>
                  <a:cubicBezTo>
                    <a:pt x="146" y="30"/>
                    <a:pt x="146" y="54"/>
                    <a:pt x="120" y="69"/>
                  </a:cubicBezTo>
                  <a:cubicBezTo>
                    <a:pt x="94" y="84"/>
                    <a:pt x="53" y="84"/>
                    <a:pt x="27" y="69"/>
                  </a:cubicBezTo>
                  <a:cubicBezTo>
                    <a:pt x="1" y="54"/>
                    <a:pt x="0" y="30"/>
                    <a:pt x="26" y="15"/>
                  </a:cubicBezTo>
                  <a:cubicBezTo>
                    <a:pt x="52" y="0"/>
                    <a:pt x="94" y="0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2" name="Freeform 36"/>
            <p:cNvSpPr>
              <a:spLocks/>
            </p:cNvSpPr>
            <p:nvPr/>
          </p:nvSpPr>
          <p:spPr bwMode="auto">
            <a:xfrm>
              <a:off x="3801" y="564"/>
              <a:ext cx="173" cy="96"/>
            </a:xfrm>
            <a:custGeom>
              <a:avLst/>
              <a:gdLst>
                <a:gd name="T0" fmla="*/ 1 w 333"/>
                <a:gd name="T1" fmla="*/ 8 h 185"/>
                <a:gd name="T2" fmla="*/ 0 w 333"/>
                <a:gd name="T3" fmla="*/ 5 h 185"/>
                <a:gd name="T4" fmla="*/ 15 w 333"/>
                <a:gd name="T5" fmla="*/ 5 h 185"/>
                <a:gd name="T6" fmla="*/ 9 w 333"/>
                <a:gd name="T7" fmla="*/ 2 h 185"/>
                <a:gd name="T8" fmla="*/ 12 w 333"/>
                <a:gd name="T9" fmla="*/ 0 h 185"/>
                <a:gd name="T10" fmla="*/ 24 w 333"/>
                <a:gd name="T11" fmla="*/ 7 h 185"/>
                <a:gd name="T12" fmla="*/ 12 w 333"/>
                <a:gd name="T13" fmla="*/ 13 h 185"/>
                <a:gd name="T14" fmla="*/ 9 w 333"/>
                <a:gd name="T15" fmla="*/ 11 h 185"/>
                <a:gd name="T16" fmla="*/ 15 w 333"/>
                <a:gd name="T17" fmla="*/ 8 h 185"/>
                <a:gd name="T18" fmla="*/ 1 w 333"/>
                <a:gd name="T19" fmla="*/ 8 h 185"/>
                <a:gd name="T20" fmla="*/ 1 w 333"/>
                <a:gd name="T21" fmla="*/ 8 h 185"/>
                <a:gd name="T22" fmla="*/ 1 w 333"/>
                <a:gd name="T23" fmla="*/ 8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3"/>
                <a:gd name="T37" fmla="*/ 0 h 185"/>
                <a:gd name="T38" fmla="*/ 333 w 333"/>
                <a:gd name="T39" fmla="*/ 185 h 1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3" h="185">
                  <a:moveTo>
                    <a:pt x="2" y="115"/>
                  </a:moveTo>
                  <a:cubicBezTo>
                    <a:pt x="9" y="100"/>
                    <a:pt x="8" y="84"/>
                    <a:pt x="0" y="69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333" y="92"/>
                    <a:pt x="333" y="92"/>
                    <a:pt x="333" y="92"/>
                  </a:cubicBezTo>
                  <a:cubicBezTo>
                    <a:pt x="174" y="185"/>
                    <a:pt x="174" y="185"/>
                    <a:pt x="174" y="185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44" y="115"/>
                    <a:pt x="58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Freeform 37"/>
            <p:cNvSpPr>
              <a:spLocks/>
            </p:cNvSpPr>
            <p:nvPr/>
          </p:nvSpPr>
          <p:spPr bwMode="auto">
            <a:xfrm>
              <a:off x="3489" y="568"/>
              <a:ext cx="183" cy="96"/>
            </a:xfrm>
            <a:custGeom>
              <a:avLst/>
              <a:gdLst>
                <a:gd name="T0" fmla="*/ 25 w 352"/>
                <a:gd name="T1" fmla="*/ 5 h 185"/>
                <a:gd name="T2" fmla="*/ 25 w 352"/>
                <a:gd name="T3" fmla="*/ 8 h 185"/>
                <a:gd name="T4" fmla="*/ 10 w 352"/>
                <a:gd name="T5" fmla="*/ 8 h 185"/>
                <a:gd name="T6" fmla="*/ 15 w 352"/>
                <a:gd name="T7" fmla="*/ 11 h 185"/>
                <a:gd name="T8" fmla="*/ 11 w 352"/>
                <a:gd name="T9" fmla="*/ 13 h 185"/>
                <a:gd name="T10" fmla="*/ 0 w 352"/>
                <a:gd name="T11" fmla="*/ 7 h 185"/>
                <a:gd name="T12" fmla="*/ 11 w 352"/>
                <a:gd name="T13" fmla="*/ 0 h 185"/>
                <a:gd name="T14" fmla="*/ 15 w 352"/>
                <a:gd name="T15" fmla="*/ 2 h 185"/>
                <a:gd name="T16" fmla="*/ 10 w 352"/>
                <a:gd name="T17" fmla="*/ 5 h 185"/>
                <a:gd name="T18" fmla="*/ 25 w 352"/>
                <a:gd name="T19" fmla="*/ 5 h 185"/>
                <a:gd name="T20" fmla="*/ 25 w 352"/>
                <a:gd name="T21" fmla="*/ 5 h 185"/>
                <a:gd name="T22" fmla="*/ 25 w 352"/>
                <a:gd name="T23" fmla="*/ 5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"/>
                <a:gd name="T37" fmla="*/ 0 h 185"/>
                <a:gd name="T38" fmla="*/ 352 w 352"/>
                <a:gd name="T39" fmla="*/ 185 h 1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" h="185">
                  <a:moveTo>
                    <a:pt x="345" y="70"/>
                  </a:moveTo>
                  <a:cubicBezTo>
                    <a:pt x="339" y="85"/>
                    <a:pt x="342" y="101"/>
                    <a:pt x="352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207" y="157"/>
                    <a:pt x="207" y="157"/>
                    <a:pt x="207" y="157"/>
                  </a:cubicBezTo>
                  <a:cubicBezTo>
                    <a:pt x="159" y="185"/>
                    <a:pt x="159" y="185"/>
                    <a:pt x="159" y="18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134" y="70"/>
                    <a:pt x="134" y="70"/>
                    <a:pt x="134" y="70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5" y="70"/>
                    <a:pt x="345" y="70"/>
                    <a:pt x="345" y="70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Freeform 38"/>
            <p:cNvSpPr>
              <a:spLocks/>
            </p:cNvSpPr>
            <p:nvPr/>
          </p:nvSpPr>
          <p:spPr bwMode="auto">
            <a:xfrm>
              <a:off x="3646" y="649"/>
              <a:ext cx="166" cy="108"/>
            </a:xfrm>
            <a:custGeom>
              <a:avLst/>
              <a:gdLst>
                <a:gd name="T0" fmla="*/ 20 w 319"/>
                <a:gd name="T1" fmla="*/ 7 h 206"/>
                <a:gd name="T2" fmla="*/ 23 w 319"/>
                <a:gd name="T3" fmla="*/ 8 h 206"/>
                <a:gd name="T4" fmla="*/ 11 w 319"/>
                <a:gd name="T5" fmla="*/ 16 h 206"/>
                <a:gd name="T6" fmla="*/ 0 w 319"/>
                <a:gd name="T7" fmla="*/ 8 h 206"/>
                <a:gd name="T8" fmla="*/ 3 w 319"/>
                <a:gd name="T9" fmla="*/ 7 h 206"/>
                <a:gd name="T10" fmla="*/ 9 w 319"/>
                <a:gd name="T11" fmla="*/ 9 h 206"/>
                <a:gd name="T12" fmla="*/ 9 w 319"/>
                <a:gd name="T13" fmla="*/ 0 h 206"/>
                <a:gd name="T14" fmla="*/ 15 w 319"/>
                <a:gd name="T15" fmla="*/ 1 h 206"/>
                <a:gd name="T16" fmla="*/ 15 w 319"/>
                <a:gd name="T17" fmla="*/ 9 h 206"/>
                <a:gd name="T18" fmla="*/ 20 w 319"/>
                <a:gd name="T19" fmla="*/ 7 h 206"/>
                <a:gd name="T20" fmla="*/ 20 w 319"/>
                <a:gd name="T21" fmla="*/ 7 h 206"/>
                <a:gd name="T22" fmla="*/ 20 w 319"/>
                <a:gd name="T23" fmla="*/ 7 h 2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206"/>
                <a:gd name="T38" fmla="*/ 319 w 319"/>
                <a:gd name="T39" fmla="*/ 206 h 2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206">
                  <a:moveTo>
                    <a:pt x="271" y="86"/>
                  </a:moveTo>
                  <a:cubicBezTo>
                    <a:pt x="319" y="113"/>
                    <a:pt x="319" y="113"/>
                    <a:pt x="319" y="113"/>
                  </a:cubicBezTo>
                  <a:cubicBezTo>
                    <a:pt x="160" y="206"/>
                    <a:pt x="160" y="206"/>
                    <a:pt x="160" y="206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44" y="6"/>
                    <a:pt x="172" y="8"/>
                    <a:pt x="198" y="5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271" y="86"/>
                    <a:pt x="271" y="86"/>
                    <a:pt x="271" y="86"/>
                  </a:cubicBezTo>
                  <a:cubicBezTo>
                    <a:pt x="271" y="86"/>
                    <a:pt x="271" y="86"/>
                    <a:pt x="271" y="86"/>
                  </a:cubicBezTo>
                  <a:cubicBezTo>
                    <a:pt x="271" y="86"/>
                    <a:pt x="271" y="86"/>
                    <a:pt x="271" y="86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Freeform 39"/>
            <p:cNvSpPr>
              <a:spLocks/>
            </p:cNvSpPr>
            <p:nvPr/>
          </p:nvSpPr>
          <p:spPr bwMode="auto">
            <a:xfrm>
              <a:off x="3654" y="468"/>
              <a:ext cx="166" cy="102"/>
            </a:xfrm>
            <a:custGeom>
              <a:avLst/>
              <a:gdLst>
                <a:gd name="T0" fmla="*/ 9 w 319"/>
                <a:gd name="T1" fmla="*/ 6 h 194"/>
                <a:gd name="T2" fmla="*/ 4 w 319"/>
                <a:gd name="T3" fmla="*/ 9 h 194"/>
                <a:gd name="T4" fmla="*/ 0 w 319"/>
                <a:gd name="T5" fmla="*/ 7 h 194"/>
                <a:gd name="T6" fmla="*/ 11 w 319"/>
                <a:gd name="T7" fmla="*/ 0 h 194"/>
                <a:gd name="T8" fmla="*/ 23 w 319"/>
                <a:gd name="T9" fmla="*/ 7 h 194"/>
                <a:gd name="T10" fmla="*/ 20 w 319"/>
                <a:gd name="T11" fmla="*/ 9 h 194"/>
                <a:gd name="T12" fmla="*/ 15 w 319"/>
                <a:gd name="T13" fmla="*/ 6 h 194"/>
                <a:gd name="T14" fmla="*/ 15 w 319"/>
                <a:gd name="T15" fmla="*/ 15 h 194"/>
                <a:gd name="T16" fmla="*/ 9 w 319"/>
                <a:gd name="T17" fmla="*/ 15 h 194"/>
                <a:gd name="T18" fmla="*/ 9 w 319"/>
                <a:gd name="T19" fmla="*/ 6 h 194"/>
                <a:gd name="T20" fmla="*/ 9 w 319"/>
                <a:gd name="T21" fmla="*/ 6 h 194"/>
                <a:gd name="T22" fmla="*/ 9 w 319"/>
                <a:gd name="T23" fmla="*/ 6 h 1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194"/>
                <a:gd name="T38" fmla="*/ 319 w 319"/>
                <a:gd name="T39" fmla="*/ 194 h 1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194">
                  <a:moveTo>
                    <a:pt x="120" y="78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319" y="92"/>
                    <a:pt x="319" y="92"/>
                    <a:pt x="319" y="92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9" y="110"/>
                    <a:pt x="199" y="161"/>
                    <a:pt x="199" y="194"/>
                  </a:cubicBezTo>
                  <a:cubicBezTo>
                    <a:pt x="174" y="189"/>
                    <a:pt x="147" y="188"/>
                    <a:pt x="121" y="192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Freeform 40"/>
            <p:cNvSpPr>
              <a:spLocks/>
            </p:cNvSpPr>
            <p:nvPr/>
          </p:nvSpPr>
          <p:spPr bwMode="auto">
            <a:xfrm>
              <a:off x="3697" y="585"/>
              <a:ext cx="76" cy="44"/>
            </a:xfrm>
            <a:custGeom>
              <a:avLst/>
              <a:gdLst>
                <a:gd name="T0" fmla="*/ 9 w 146"/>
                <a:gd name="T1" fmla="*/ 1 h 84"/>
                <a:gd name="T2" fmla="*/ 9 w 146"/>
                <a:gd name="T3" fmla="*/ 5 h 84"/>
                <a:gd name="T4" fmla="*/ 2 w 146"/>
                <a:gd name="T5" fmla="*/ 5 h 84"/>
                <a:gd name="T6" fmla="*/ 2 w 146"/>
                <a:gd name="T7" fmla="*/ 1 h 84"/>
                <a:gd name="T8" fmla="*/ 9 w 146"/>
                <a:gd name="T9" fmla="*/ 1 h 84"/>
                <a:gd name="T10" fmla="*/ 9 w 146"/>
                <a:gd name="T11" fmla="*/ 1 h 84"/>
                <a:gd name="T12" fmla="*/ 9 w 146"/>
                <a:gd name="T13" fmla="*/ 1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6"/>
                <a:gd name="T22" fmla="*/ 0 h 84"/>
                <a:gd name="T23" fmla="*/ 146 w 146"/>
                <a:gd name="T24" fmla="*/ 84 h 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6" h="84">
                  <a:moveTo>
                    <a:pt x="120" y="15"/>
                  </a:moveTo>
                  <a:cubicBezTo>
                    <a:pt x="146" y="30"/>
                    <a:pt x="146" y="54"/>
                    <a:pt x="120" y="69"/>
                  </a:cubicBezTo>
                  <a:cubicBezTo>
                    <a:pt x="94" y="84"/>
                    <a:pt x="53" y="84"/>
                    <a:pt x="27" y="69"/>
                  </a:cubicBezTo>
                  <a:cubicBezTo>
                    <a:pt x="1" y="54"/>
                    <a:pt x="0" y="30"/>
                    <a:pt x="26" y="15"/>
                  </a:cubicBezTo>
                  <a:cubicBezTo>
                    <a:pt x="52" y="0"/>
                    <a:pt x="94" y="0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Freeform 41"/>
            <p:cNvSpPr>
              <a:spLocks/>
            </p:cNvSpPr>
            <p:nvPr/>
          </p:nvSpPr>
          <p:spPr bwMode="auto">
            <a:xfrm>
              <a:off x="3801" y="558"/>
              <a:ext cx="173" cy="96"/>
            </a:xfrm>
            <a:custGeom>
              <a:avLst/>
              <a:gdLst>
                <a:gd name="T0" fmla="*/ 1 w 333"/>
                <a:gd name="T1" fmla="*/ 8 h 185"/>
                <a:gd name="T2" fmla="*/ 0 w 333"/>
                <a:gd name="T3" fmla="*/ 5 h 185"/>
                <a:gd name="T4" fmla="*/ 15 w 333"/>
                <a:gd name="T5" fmla="*/ 5 h 185"/>
                <a:gd name="T6" fmla="*/ 9 w 333"/>
                <a:gd name="T7" fmla="*/ 2 h 185"/>
                <a:gd name="T8" fmla="*/ 12 w 333"/>
                <a:gd name="T9" fmla="*/ 0 h 185"/>
                <a:gd name="T10" fmla="*/ 24 w 333"/>
                <a:gd name="T11" fmla="*/ 7 h 185"/>
                <a:gd name="T12" fmla="*/ 12 w 333"/>
                <a:gd name="T13" fmla="*/ 13 h 185"/>
                <a:gd name="T14" fmla="*/ 9 w 333"/>
                <a:gd name="T15" fmla="*/ 11 h 185"/>
                <a:gd name="T16" fmla="*/ 15 w 333"/>
                <a:gd name="T17" fmla="*/ 8 h 185"/>
                <a:gd name="T18" fmla="*/ 1 w 333"/>
                <a:gd name="T19" fmla="*/ 8 h 185"/>
                <a:gd name="T20" fmla="*/ 1 w 333"/>
                <a:gd name="T21" fmla="*/ 8 h 185"/>
                <a:gd name="T22" fmla="*/ 1 w 333"/>
                <a:gd name="T23" fmla="*/ 8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3"/>
                <a:gd name="T37" fmla="*/ 0 h 185"/>
                <a:gd name="T38" fmla="*/ 333 w 333"/>
                <a:gd name="T39" fmla="*/ 185 h 1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3" h="185">
                  <a:moveTo>
                    <a:pt x="2" y="115"/>
                  </a:moveTo>
                  <a:cubicBezTo>
                    <a:pt x="9" y="101"/>
                    <a:pt x="8" y="85"/>
                    <a:pt x="0" y="70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174" y="185"/>
                    <a:pt x="174" y="185"/>
                    <a:pt x="174" y="185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44" y="115"/>
                    <a:pt x="58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Freeform 42"/>
            <p:cNvSpPr>
              <a:spLocks/>
            </p:cNvSpPr>
            <p:nvPr/>
          </p:nvSpPr>
          <p:spPr bwMode="auto">
            <a:xfrm>
              <a:off x="3489" y="563"/>
              <a:ext cx="183" cy="96"/>
            </a:xfrm>
            <a:custGeom>
              <a:avLst/>
              <a:gdLst>
                <a:gd name="T0" fmla="*/ 25 w 352"/>
                <a:gd name="T1" fmla="*/ 5 h 184"/>
                <a:gd name="T2" fmla="*/ 25 w 352"/>
                <a:gd name="T3" fmla="*/ 8 h 184"/>
                <a:gd name="T4" fmla="*/ 10 w 352"/>
                <a:gd name="T5" fmla="*/ 8 h 184"/>
                <a:gd name="T6" fmla="*/ 15 w 352"/>
                <a:gd name="T7" fmla="*/ 11 h 184"/>
                <a:gd name="T8" fmla="*/ 11 w 352"/>
                <a:gd name="T9" fmla="*/ 14 h 184"/>
                <a:gd name="T10" fmla="*/ 0 w 352"/>
                <a:gd name="T11" fmla="*/ 7 h 184"/>
                <a:gd name="T12" fmla="*/ 11 w 352"/>
                <a:gd name="T13" fmla="*/ 0 h 184"/>
                <a:gd name="T14" fmla="*/ 15 w 352"/>
                <a:gd name="T15" fmla="*/ 2 h 184"/>
                <a:gd name="T16" fmla="*/ 10 w 352"/>
                <a:gd name="T17" fmla="*/ 5 h 184"/>
                <a:gd name="T18" fmla="*/ 25 w 352"/>
                <a:gd name="T19" fmla="*/ 5 h 184"/>
                <a:gd name="T20" fmla="*/ 25 w 352"/>
                <a:gd name="T21" fmla="*/ 5 h 184"/>
                <a:gd name="T22" fmla="*/ 25 w 352"/>
                <a:gd name="T23" fmla="*/ 5 h 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"/>
                <a:gd name="T37" fmla="*/ 0 h 184"/>
                <a:gd name="T38" fmla="*/ 352 w 352"/>
                <a:gd name="T39" fmla="*/ 184 h 1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" h="184">
                  <a:moveTo>
                    <a:pt x="345" y="69"/>
                  </a:moveTo>
                  <a:cubicBezTo>
                    <a:pt x="339" y="85"/>
                    <a:pt x="342" y="100"/>
                    <a:pt x="352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207" y="157"/>
                    <a:pt x="207" y="157"/>
                    <a:pt x="207" y="157"/>
                  </a:cubicBezTo>
                  <a:cubicBezTo>
                    <a:pt x="159" y="184"/>
                    <a:pt x="159" y="184"/>
                    <a:pt x="159" y="18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06" y="27"/>
                    <a:pt x="206" y="27"/>
                    <a:pt x="206" y="2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345" y="69"/>
                    <a:pt x="345" y="69"/>
                    <a:pt x="345" y="69"/>
                  </a:cubicBezTo>
                  <a:cubicBezTo>
                    <a:pt x="345" y="69"/>
                    <a:pt x="345" y="69"/>
                    <a:pt x="345" y="69"/>
                  </a:cubicBezTo>
                  <a:cubicBezTo>
                    <a:pt x="345" y="69"/>
                    <a:pt x="345" y="69"/>
                    <a:pt x="345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Freeform 43"/>
            <p:cNvSpPr>
              <a:spLocks/>
            </p:cNvSpPr>
            <p:nvPr/>
          </p:nvSpPr>
          <p:spPr bwMode="auto">
            <a:xfrm>
              <a:off x="3646" y="644"/>
              <a:ext cx="166" cy="107"/>
            </a:xfrm>
            <a:custGeom>
              <a:avLst/>
              <a:gdLst>
                <a:gd name="T0" fmla="*/ 20 w 319"/>
                <a:gd name="T1" fmla="*/ 6 h 205"/>
                <a:gd name="T2" fmla="*/ 23 w 319"/>
                <a:gd name="T3" fmla="*/ 8 h 205"/>
                <a:gd name="T4" fmla="*/ 11 w 319"/>
                <a:gd name="T5" fmla="*/ 15 h 205"/>
                <a:gd name="T6" fmla="*/ 0 w 319"/>
                <a:gd name="T7" fmla="*/ 8 h 205"/>
                <a:gd name="T8" fmla="*/ 3 w 319"/>
                <a:gd name="T9" fmla="*/ 6 h 205"/>
                <a:gd name="T10" fmla="*/ 9 w 319"/>
                <a:gd name="T11" fmla="*/ 9 h 205"/>
                <a:gd name="T12" fmla="*/ 9 w 319"/>
                <a:gd name="T13" fmla="*/ 0 h 205"/>
                <a:gd name="T14" fmla="*/ 15 w 319"/>
                <a:gd name="T15" fmla="*/ 1 h 205"/>
                <a:gd name="T16" fmla="*/ 15 w 319"/>
                <a:gd name="T17" fmla="*/ 9 h 205"/>
                <a:gd name="T18" fmla="*/ 20 w 319"/>
                <a:gd name="T19" fmla="*/ 6 h 205"/>
                <a:gd name="T20" fmla="*/ 20 w 319"/>
                <a:gd name="T21" fmla="*/ 6 h 205"/>
                <a:gd name="T22" fmla="*/ 20 w 319"/>
                <a:gd name="T23" fmla="*/ 6 h 2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205"/>
                <a:gd name="T38" fmla="*/ 319 w 319"/>
                <a:gd name="T39" fmla="*/ 205 h 2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205">
                  <a:moveTo>
                    <a:pt x="271" y="85"/>
                  </a:moveTo>
                  <a:cubicBezTo>
                    <a:pt x="319" y="113"/>
                    <a:pt x="319" y="113"/>
                    <a:pt x="319" y="113"/>
                  </a:cubicBezTo>
                  <a:cubicBezTo>
                    <a:pt x="160" y="205"/>
                    <a:pt x="160" y="205"/>
                    <a:pt x="160" y="20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44" y="6"/>
                    <a:pt x="172" y="8"/>
                    <a:pt x="198" y="5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271" y="85"/>
                    <a:pt x="271" y="85"/>
                    <a:pt x="271" y="85"/>
                  </a:cubicBezTo>
                  <a:cubicBezTo>
                    <a:pt x="271" y="85"/>
                    <a:pt x="271" y="85"/>
                    <a:pt x="271" y="85"/>
                  </a:cubicBezTo>
                  <a:cubicBezTo>
                    <a:pt x="271" y="85"/>
                    <a:pt x="271" y="85"/>
                    <a:pt x="271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8" name="Group 44"/>
          <p:cNvGrpSpPr>
            <a:grpSpLocks noChangeAspect="1"/>
          </p:cNvGrpSpPr>
          <p:nvPr/>
        </p:nvGrpSpPr>
        <p:grpSpPr bwMode="auto">
          <a:xfrm>
            <a:off x="4356150" y="3300413"/>
            <a:ext cx="792163" cy="550863"/>
            <a:chOff x="3541" y="1317"/>
            <a:chExt cx="747" cy="546"/>
          </a:xfrm>
        </p:grpSpPr>
        <p:sp>
          <p:nvSpPr>
            <p:cNvPr id="10289" name="AutoShape 45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Freeform 46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Freeform 47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Freeform 48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Freeform 49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Freeform 50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Freeform 51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Freeform 52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7" name="Freeform 53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8" name="Freeform 54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Freeform 55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Freeform 56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Freeform 57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Freeform 58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Freeform 59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4" name="Freeform 60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Freeform 61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9" name="Text Box 62"/>
          <p:cNvSpPr txBox="1">
            <a:spLocks noChangeArrowheads="1"/>
          </p:cNvSpPr>
          <p:nvPr/>
        </p:nvSpPr>
        <p:spPr bwMode="auto">
          <a:xfrm>
            <a:off x="4068813" y="2940051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RTA</a:t>
            </a:r>
          </a:p>
        </p:txBody>
      </p:sp>
      <p:sp>
        <p:nvSpPr>
          <p:cNvPr id="10260" name="Line 63"/>
          <p:cNvSpPr>
            <a:spLocks noChangeShapeType="1"/>
          </p:cNvSpPr>
          <p:nvPr/>
        </p:nvSpPr>
        <p:spPr bwMode="auto">
          <a:xfrm flipH="1">
            <a:off x="4068813" y="5046663"/>
            <a:ext cx="612775" cy="1258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1" name="Line 64"/>
          <p:cNvSpPr>
            <a:spLocks noChangeShapeType="1"/>
          </p:cNvSpPr>
          <p:nvPr/>
        </p:nvSpPr>
        <p:spPr bwMode="auto">
          <a:xfrm>
            <a:off x="4824463" y="4938713"/>
            <a:ext cx="53975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62" name="Picture 65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413" y="5694363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3" name="Picture 6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838" y="5694363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4" name="Text Box 67"/>
          <p:cNvSpPr txBox="1">
            <a:spLocks noChangeArrowheads="1"/>
          </p:cNvSpPr>
          <p:nvPr/>
        </p:nvSpPr>
        <p:spPr bwMode="auto">
          <a:xfrm>
            <a:off x="3346500" y="3606801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10.1.1.1/24</a:t>
            </a:r>
          </a:p>
        </p:txBody>
      </p:sp>
      <p:sp>
        <p:nvSpPr>
          <p:cNvPr id="10265" name="Text Box 68"/>
          <p:cNvSpPr txBox="1">
            <a:spLocks noChangeArrowheads="1"/>
          </p:cNvSpPr>
          <p:nvPr/>
        </p:nvSpPr>
        <p:spPr bwMode="auto">
          <a:xfrm>
            <a:off x="3778300" y="3286126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E0/0</a:t>
            </a:r>
          </a:p>
        </p:txBody>
      </p:sp>
      <p:sp>
        <p:nvSpPr>
          <p:cNvPr id="10266" name="Text Box 69"/>
          <p:cNvSpPr txBox="1">
            <a:spLocks noChangeArrowheads="1"/>
          </p:cNvSpPr>
          <p:nvPr/>
        </p:nvSpPr>
        <p:spPr bwMode="auto">
          <a:xfrm>
            <a:off x="4643488" y="3822701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E1/0</a:t>
            </a:r>
          </a:p>
        </p:txBody>
      </p:sp>
      <p:sp>
        <p:nvSpPr>
          <p:cNvPr id="10267" name="Text Box 70"/>
          <p:cNvSpPr txBox="1">
            <a:spLocks noChangeArrowheads="1"/>
          </p:cNvSpPr>
          <p:nvPr/>
        </p:nvSpPr>
        <p:spPr bwMode="auto">
          <a:xfrm>
            <a:off x="5003850" y="3286126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E0/1</a:t>
            </a:r>
          </a:p>
        </p:txBody>
      </p:sp>
      <p:sp>
        <p:nvSpPr>
          <p:cNvPr id="10268" name="Text Box 71"/>
          <p:cNvSpPr txBox="1">
            <a:spLocks noChangeArrowheads="1"/>
          </p:cNvSpPr>
          <p:nvPr/>
        </p:nvSpPr>
        <p:spPr bwMode="auto">
          <a:xfrm>
            <a:off x="4714925" y="4038601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10.1.3.1/24</a:t>
            </a:r>
          </a:p>
        </p:txBody>
      </p:sp>
      <p:sp>
        <p:nvSpPr>
          <p:cNvPr id="10269" name="Text Box 72"/>
          <p:cNvSpPr txBox="1">
            <a:spLocks noChangeArrowheads="1"/>
          </p:cNvSpPr>
          <p:nvPr/>
        </p:nvSpPr>
        <p:spPr bwMode="auto">
          <a:xfrm>
            <a:off x="4932413" y="3608388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10.1.2.1/24</a:t>
            </a:r>
          </a:p>
        </p:txBody>
      </p:sp>
      <p:sp>
        <p:nvSpPr>
          <p:cNvPr id="10270" name="Text Box 73"/>
          <p:cNvSpPr txBox="1">
            <a:spLocks noChangeArrowheads="1"/>
          </p:cNvSpPr>
          <p:nvPr/>
        </p:nvSpPr>
        <p:spPr bwMode="auto">
          <a:xfrm>
            <a:off x="642325" y="1803512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ea typeface="黑体" pitchFamily="2" charset="-122"/>
              </a:rPr>
              <a:t>IP=10.1.1.2/24</a:t>
            </a:r>
          </a:p>
          <a:p>
            <a:pPr eaLnBrk="1" hangingPunct="1"/>
            <a:r>
              <a:rPr lang="en-US" altLang="zh-CN" sz="1400" dirty="0">
                <a:ea typeface="黑体" pitchFamily="2" charset="-122"/>
              </a:rPr>
              <a:t>GW=10.1.1.1</a:t>
            </a:r>
          </a:p>
        </p:txBody>
      </p:sp>
      <p:sp>
        <p:nvSpPr>
          <p:cNvPr id="10271" name="Text Box 74"/>
          <p:cNvSpPr txBox="1">
            <a:spLocks noChangeArrowheads="1"/>
          </p:cNvSpPr>
          <p:nvPr/>
        </p:nvSpPr>
        <p:spPr bwMode="auto">
          <a:xfrm>
            <a:off x="539750" y="4679950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ea typeface="黑体" pitchFamily="2" charset="-122"/>
              </a:rPr>
              <a:t>IP=10.1.1.3/24</a:t>
            </a:r>
          </a:p>
          <a:p>
            <a:pPr eaLnBrk="1" hangingPunct="1"/>
            <a:r>
              <a:rPr lang="en-US" altLang="zh-CN" sz="1400" dirty="0">
                <a:ea typeface="黑体" pitchFamily="2" charset="-122"/>
              </a:rPr>
              <a:t>GW=10.1.1.1</a:t>
            </a:r>
          </a:p>
        </p:txBody>
      </p:sp>
      <p:sp>
        <p:nvSpPr>
          <p:cNvPr id="10272" name="Text Box 75"/>
          <p:cNvSpPr txBox="1">
            <a:spLocks noChangeArrowheads="1"/>
          </p:cNvSpPr>
          <p:nvPr/>
        </p:nvSpPr>
        <p:spPr bwMode="auto">
          <a:xfrm>
            <a:off x="2843263" y="5334001"/>
            <a:ext cx="14398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IP=10.1.3.2/24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GW=10.1.3.1</a:t>
            </a:r>
          </a:p>
        </p:txBody>
      </p:sp>
      <p:sp>
        <p:nvSpPr>
          <p:cNvPr id="10273" name="Text Box 76"/>
          <p:cNvSpPr txBox="1">
            <a:spLocks noChangeArrowheads="1"/>
          </p:cNvSpPr>
          <p:nvPr/>
        </p:nvSpPr>
        <p:spPr bwMode="auto">
          <a:xfrm>
            <a:off x="5364213" y="5334001"/>
            <a:ext cx="14398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IP=10.1.3.3/24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GW=10.1.3.1</a:t>
            </a:r>
          </a:p>
        </p:txBody>
      </p:sp>
      <p:sp>
        <p:nvSpPr>
          <p:cNvPr id="10274" name="Text Box 77"/>
          <p:cNvSpPr txBox="1">
            <a:spLocks noChangeArrowheads="1"/>
          </p:cNvSpPr>
          <p:nvPr/>
        </p:nvSpPr>
        <p:spPr bwMode="auto">
          <a:xfrm>
            <a:off x="7524800" y="4541838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IP=10.1.2.3/24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GW=10.1.2.1</a:t>
            </a:r>
          </a:p>
        </p:txBody>
      </p:sp>
      <p:sp>
        <p:nvSpPr>
          <p:cNvPr id="10275" name="Text Box 78"/>
          <p:cNvSpPr txBox="1">
            <a:spLocks noChangeArrowheads="1"/>
          </p:cNvSpPr>
          <p:nvPr/>
        </p:nvSpPr>
        <p:spPr bwMode="auto">
          <a:xfrm>
            <a:off x="7524800" y="1951038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IP=10.1.2.2/24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GW=10.1.2.1</a:t>
            </a:r>
          </a:p>
        </p:txBody>
      </p:sp>
      <p:grpSp>
        <p:nvGrpSpPr>
          <p:cNvPr id="10276" name="Group 80"/>
          <p:cNvGrpSpPr>
            <a:grpSpLocks noChangeAspect="1"/>
          </p:cNvGrpSpPr>
          <p:nvPr/>
        </p:nvGrpSpPr>
        <p:grpSpPr bwMode="auto">
          <a:xfrm>
            <a:off x="4429175" y="4740276"/>
            <a:ext cx="720725" cy="522287"/>
            <a:chOff x="470" y="447"/>
            <a:chExt cx="576" cy="417"/>
          </a:xfrm>
        </p:grpSpPr>
        <p:sp>
          <p:nvSpPr>
            <p:cNvPr id="10277" name="AutoShape 81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Freeform 82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Freeform 83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Freeform 84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85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38 w 785"/>
                <a:gd name="T1" fmla="*/ 27 h 457"/>
                <a:gd name="T2" fmla="*/ 41 w 785"/>
                <a:gd name="T3" fmla="*/ 29 h 457"/>
                <a:gd name="T4" fmla="*/ 31 w 785"/>
                <a:gd name="T5" fmla="*/ 35 h 457"/>
                <a:gd name="T6" fmla="*/ 20 w 785"/>
                <a:gd name="T7" fmla="*/ 29 h 457"/>
                <a:gd name="T8" fmla="*/ 23 w 785"/>
                <a:gd name="T9" fmla="*/ 27 h 457"/>
                <a:gd name="T10" fmla="*/ 28 w 785"/>
                <a:gd name="T11" fmla="*/ 30 h 457"/>
                <a:gd name="T12" fmla="*/ 28 w 785"/>
                <a:gd name="T13" fmla="*/ 24 h 457"/>
                <a:gd name="T14" fmla="*/ 23 w 785"/>
                <a:gd name="T15" fmla="*/ 23 h 457"/>
                <a:gd name="T16" fmla="*/ 20 w 785"/>
                <a:gd name="T17" fmla="*/ 19 h 457"/>
                <a:gd name="T18" fmla="*/ 9 w 785"/>
                <a:gd name="T19" fmla="*/ 19 h 457"/>
                <a:gd name="T20" fmla="*/ 14 w 785"/>
                <a:gd name="T21" fmla="*/ 22 h 457"/>
                <a:gd name="T22" fmla="*/ 11 w 785"/>
                <a:gd name="T23" fmla="*/ 24 h 457"/>
                <a:gd name="T24" fmla="*/ 0 w 785"/>
                <a:gd name="T25" fmla="*/ 18 h 457"/>
                <a:gd name="T26" fmla="*/ 11 w 785"/>
                <a:gd name="T27" fmla="*/ 12 h 457"/>
                <a:gd name="T28" fmla="*/ 14 w 785"/>
                <a:gd name="T29" fmla="*/ 14 h 457"/>
                <a:gd name="T30" fmla="*/ 9 w 785"/>
                <a:gd name="T31" fmla="*/ 16 h 457"/>
                <a:gd name="T32" fmla="*/ 19 w 785"/>
                <a:gd name="T33" fmla="*/ 16 h 457"/>
                <a:gd name="T34" fmla="*/ 23 w 785"/>
                <a:gd name="T35" fmla="*/ 13 h 457"/>
                <a:gd name="T36" fmla="*/ 29 w 785"/>
                <a:gd name="T37" fmla="*/ 11 h 457"/>
                <a:gd name="T38" fmla="*/ 29 w 785"/>
                <a:gd name="T39" fmla="*/ 5 h 457"/>
                <a:gd name="T40" fmla="*/ 24 w 785"/>
                <a:gd name="T41" fmla="*/ 8 h 457"/>
                <a:gd name="T42" fmla="*/ 21 w 785"/>
                <a:gd name="T43" fmla="*/ 6 h 457"/>
                <a:gd name="T44" fmla="*/ 32 w 785"/>
                <a:gd name="T45" fmla="*/ 0 h 457"/>
                <a:gd name="T46" fmla="*/ 42 w 785"/>
                <a:gd name="T47" fmla="*/ 6 h 457"/>
                <a:gd name="T48" fmla="*/ 39 w 785"/>
                <a:gd name="T49" fmla="*/ 8 h 457"/>
                <a:gd name="T50" fmla="*/ 34 w 785"/>
                <a:gd name="T51" fmla="*/ 5 h 457"/>
                <a:gd name="T52" fmla="*/ 34 w 785"/>
                <a:gd name="T53" fmla="*/ 11 h 457"/>
                <a:gd name="T54" fmla="*/ 40 w 785"/>
                <a:gd name="T55" fmla="*/ 13 h 457"/>
                <a:gd name="T56" fmla="*/ 43 w 785"/>
                <a:gd name="T57" fmla="*/ 16 h 457"/>
                <a:gd name="T58" fmla="*/ 53 w 785"/>
                <a:gd name="T59" fmla="*/ 16 h 457"/>
                <a:gd name="T60" fmla="*/ 48 w 785"/>
                <a:gd name="T61" fmla="*/ 13 h 457"/>
                <a:gd name="T62" fmla="*/ 51 w 785"/>
                <a:gd name="T63" fmla="*/ 11 h 457"/>
                <a:gd name="T64" fmla="*/ 62 w 785"/>
                <a:gd name="T65" fmla="*/ 17 h 457"/>
                <a:gd name="T66" fmla="*/ 51 w 785"/>
                <a:gd name="T67" fmla="*/ 23 h 457"/>
                <a:gd name="T68" fmla="*/ 48 w 785"/>
                <a:gd name="T69" fmla="*/ 22 h 457"/>
                <a:gd name="T70" fmla="*/ 53 w 785"/>
                <a:gd name="T71" fmla="*/ 19 h 457"/>
                <a:gd name="T72" fmla="*/ 43 w 785"/>
                <a:gd name="T73" fmla="*/ 19 h 457"/>
                <a:gd name="T74" fmla="*/ 40 w 785"/>
                <a:gd name="T75" fmla="*/ 23 h 457"/>
                <a:gd name="T76" fmla="*/ 33 w 785"/>
                <a:gd name="T77" fmla="*/ 24 h 457"/>
                <a:gd name="T78" fmla="*/ 33 w 785"/>
                <a:gd name="T79" fmla="*/ 30 h 457"/>
                <a:gd name="T80" fmla="*/ 38 w 785"/>
                <a:gd name="T81" fmla="*/ 27 h 457"/>
                <a:gd name="T82" fmla="*/ 38 w 785"/>
                <a:gd name="T83" fmla="*/ 27 h 457"/>
                <a:gd name="T84" fmla="*/ 38 w 785"/>
                <a:gd name="T85" fmla="*/ 27 h 457"/>
                <a:gd name="T86" fmla="*/ 26 w 785"/>
                <a:gd name="T87" fmla="*/ 20 h 457"/>
                <a:gd name="T88" fmla="*/ 36 w 785"/>
                <a:gd name="T89" fmla="*/ 20 h 457"/>
                <a:gd name="T90" fmla="*/ 36 w 785"/>
                <a:gd name="T91" fmla="*/ 15 h 457"/>
                <a:gd name="T92" fmla="*/ 26 w 785"/>
                <a:gd name="T93" fmla="*/ 15 h 457"/>
                <a:gd name="T94" fmla="*/ 26 w 785"/>
                <a:gd name="T95" fmla="*/ 2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86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38 w 785"/>
                <a:gd name="T1" fmla="*/ 27 h 456"/>
                <a:gd name="T2" fmla="*/ 41 w 785"/>
                <a:gd name="T3" fmla="*/ 30 h 456"/>
                <a:gd name="T4" fmla="*/ 31 w 785"/>
                <a:gd name="T5" fmla="*/ 35 h 456"/>
                <a:gd name="T6" fmla="*/ 20 w 785"/>
                <a:gd name="T7" fmla="*/ 30 h 456"/>
                <a:gd name="T8" fmla="*/ 23 w 785"/>
                <a:gd name="T9" fmla="*/ 27 h 456"/>
                <a:gd name="T10" fmla="*/ 28 w 785"/>
                <a:gd name="T11" fmla="*/ 31 h 456"/>
                <a:gd name="T12" fmla="*/ 28 w 785"/>
                <a:gd name="T13" fmla="*/ 24 h 456"/>
                <a:gd name="T14" fmla="*/ 23 w 785"/>
                <a:gd name="T15" fmla="*/ 23 h 456"/>
                <a:gd name="T16" fmla="*/ 20 w 785"/>
                <a:gd name="T17" fmla="*/ 20 h 456"/>
                <a:gd name="T18" fmla="*/ 9 w 785"/>
                <a:gd name="T19" fmla="*/ 20 h 456"/>
                <a:gd name="T20" fmla="*/ 14 w 785"/>
                <a:gd name="T21" fmla="*/ 22 h 456"/>
                <a:gd name="T22" fmla="*/ 11 w 785"/>
                <a:gd name="T23" fmla="*/ 24 h 456"/>
                <a:gd name="T24" fmla="*/ 0 w 785"/>
                <a:gd name="T25" fmla="*/ 18 h 456"/>
                <a:gd name="T26" fmla="*/ 11 w 785"/>
                <a:gd name="T27" fmla="*/ 12 h 456"/>
                <a:gd name="T28" fmla="*/ 14 w 785"/>
                <a:gd name="T29" fmla="*/ 14 h 456"/>
                <a:gd name="T30" fmla="*/ 9 w 785"/>
                <a:gd name="T31" fmla="*/ 16 h 456"/>
                <a:gd name="T32" fmla="*/ 19 w 785"/>
                <a:gd name="T33" fmla="*/ 16 h 456"/>
                <a:gd name="T34" fmla="*/ 23 w 785"/>
                <a:gd name="T35" fmla="*/ 13 h 456"/>
                <a:gd name="T36" fmla="*/ 29 w 785"/>
                <a:gd name="T37" fmla="*/ 11 h 456"/>
                <a:gd name="T38" fmla="*/ 29 w 785"/>
                <a:gd name="T39" fmla="*/ 5 h 456"/>
                <a:gd name="T40" fmla="*/ 24 w 785"/>
                <a:gd name="T41" fmla="*/ 8 h 456"/>
                <a:gd name="T42" fmla="*/ 21 w 785"/>
                <a:gd name="T43" fmla="*/ 6 h 456"/>
                <a:gd name="T44" fmla="*/ 32 w 785"/>
                <a:gd name="T45" fmla="*/ 0 h 456"/>
                <a:gd name="T46" fmla="*/ 42 w 785"/>
                <a:gd name="T47" fmla="*/ 6 h 456"/>
                <a:gd name="T48" fmla="*/ 39 w 785"/>
                <a:gd name="T49" fmla="*/ 8 h 456"/>
                <a:gd name="T50" fmla="*/ 34 w 785"/>
                <a:gd name="T51" fmla="*/ 5 h 456"/>
                <a:gd name="T52" fmla="*/ 34 w 785"/>
                <a:gd name="T53" fmla="*/ 11 h 456"/>
                <a:gd name="T54" fmla="*/ 40 w 785"/>
                <a:gd name="T55" fmla="*/ 13 h 456"/>
                <a:gd name="T56" fmla="*/ 43 w 785"/>
                <a:gd name="T57" fmla="*/ 16 h 456"/>
                <a:gd name="T58" fmla="*/ 53 w 785"/>
                <a:gd name="T59" fmla="*/ 16 h 456"/>
                <a:gd name="T60" fmla="*/ 48 w 785"/>
                <a:gd name="T61" fmla="*/ 13 h 456"/>
                <a:gd name="T62" fmla="*/ 51 w 785"/>
                <a:gd name="T63" fmla="*/ 12 h 456"/>
                <a:gd name="T64" fmla="*/ 62 w 785"/>
                <a:gd name="T65" fmla="*/ 17 h 456"/>
                <a:gd name="T66" fmla="*/ 51 w 785"/>
                <a:gd name="T67" fmla="*/ 23 h 456"/>
                <a:gd name="T68" fmla="*/ 48 w 785"/>
                <a:gd name="T69" fmla="*/ 22 h 456"/>
                <a:gd name="T70" fmla="*/ 53 w 785"/>
                <a:gd name="T71" fmla="*/ 19 h 456"/>
                <a:gd name="T72" fmla="*/ 43 w 785"/>
                <a:gd name="T73" fmla="*/ 19 h 456"/>
                <a:gd name="T74" fmla="*/ 40 w 785"/>
                <a:gd name="T75" fmla="*/ 23 h 456"/>
                <a:gd name="T76" fmla="*/ 33 w 785"/>
                <a:gd name="T77" fmla="*/ 25 h 456"/>
                <a:gd name="T78" fmla="*/ 33 w 785"/>
                <a:gd name="T79" fmla="*/ 31 h 456"/>
                <a:gd name="T80" fmla="*/ 38 w 785"/>
                <a:gd name="T81" fmla="*/ 27 h 456"/>
                <a:gd name="T82" fmla="*/ 38 w 785"/>
                <a:gd name="T83" fmla="*/ 27 h 456"/>
                <a:gd name="T84" fmla="*/ 38 w 785"/>
                <a:gd name="T85" fmla="*/ 27 h 456"/>
                <a:gd name="T86" fmla="*/ 26 w 785"/>
                <a:gd name="T87" fmla="*/ 20 h 456"/>
                <a:gd name="T88" fmla="*/ 36 w 785"/>
                <a:gd name="T89" fmla="*/ 20 h 456"/>
                <a:gd name="T90" fmla="*/ 36 w 785"/>
                <a:gd name="T91" fmla="*/ 15 h 456"/>
                <a:gd name="T92" fmla="*/ 26 w 785"/>
                <a:gd name="T93" fmla="*/ 15 h 456"/>
                <a:gd name="T94" fmla="*/ 26 w 785"/>
                <a:gd name="T95" fmla="*/ 2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Freeform 87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 w 56"/>
                <a:gd name="T1" fmla="*/ 1 h 92"/>
                <a:gd name="T2" fmla="*/ 4 w 56"/>
                <a:gd name="T3" fmla="*/ 2 h 92"/>
                <a:gd name="T4" fmla="*/ 5 w 56"/>
                <a:gd name="T5" fmla="*/ 3 h 92"/>
                <a:gd name="T6" fmla="*/ 3 w 56"/>
                <a:gd name="T7" fmla="*/ 3 h 92"/>
                <a:gd name="T8" fmla="*/ 2 w 56"/>
                <a:gd name="T9" fmla="*/ 2 h 92"/>
                <a:gd name="T10" fmla="*/ 2 w 56"/>
                <a:gd name="T11" fmla="*/ 1 h 92"/>
                <a:gd name="T12" fmla="*/ 2 w 56"/>
                <a:gd name="T13" fmla="*/ 2 h 92"/>
                <a:gd name="T14" fmla="*/ 2 w 56"/>
                <a:gd name="T15" fmla="*/ 2 h 92"/>
                <a:gd name="T16" fmla="*/ 3 w 56"/>
                <a:gd name="T17" fmla="*/ 3 h 92"/>
                <a:gd name="T18" fmla="*/ 4 w 56"/>
                <a:gd name="T19" fmla="*/ 4 h 92"/>
                <a:gd name="T20" fmla="*/ 5 w 56"/>
                <a:gd name="T21" fmla="*/ 6 h 92"/>
                <a:gd name="T22" fmla="*/ 4 w 56"/>
                <a:gd name="T23" fmla="*/ 7 h 92"/>
                <a:gd name="T24" fmla="*/ 2 w 56"/>
                <a:gd name="T25" fmla="*/ 6 h 92"/>
                <a:gd name="T26" fmla="*/ 1 w 56"/>
                <a:gd name="T27" fmla="*/ 5 h 92"/>
                <a:gd name="T28" fmla="*/ 0 w 56"/>
                <a:gd name="T29" fmla="*/ 3 h 92"/>
                <a:gd name="T30" fmla="*/ 1 w 56"/>
                <a:gd name="T31" fmla="*/ 4 h 92"/>
                <a:gd name="T32" fmla="*/ 2 w 56"/>
                <a:gd name="T33" fmla="*/ 5 h 92"/>
                <a:gd name="T34" fmla="*/ 3 w 56"/>
                <a:gd name="T35" fmla="*/ 5 h 92"/>
                <a:gd name="T36" fmla="*/ 3 w 56"/>
                <a:gd name="T37" fmla="*/ 5 h 92"/>
                <a:gd name="T38" fmla="*/ 3 w 56"/>
                <a:gd name="T39" fmla="*/ 5 h 92"/>
                <a:gd name="T40" fmla="*/ 3 w 56"/>
                <a:gd name="T41" fmla="*/ 4 h 92"/>
                <a:gd name="T42" fmla="*/ 1 w 56"/>
                <a:gd name="T43" fmla="*/ 3 h 92"/>
                <a:gd name="T44" fmla="*/ 1 w 56"/>
                <a:gd name="T45" fmla="*/ 1 h 92"/>
                <a:gd name="T46" fmla="*/ 1 w 56"/>
                <a:gd name="T47" fmla="*/ 1 h 92"/>
                <a:gd name="T48" fmla="*/ 2 w 56"/>
                <a:gd name="T49" fmla="*/ 1 h 92"/>
                <a:gd name="T50" fmla="*/ 2 w 56"/>
                <a:gd name="T51" fmla="*/ 1 h 92"/>
                <a:gd name="T52" fmla="*/ 2 w 56"/>
                <a:gd name="T53" fmla="*/ 1 h 92"/>
                <a:gd name="T54" fmla="*/ 2 w 56"/>
                <a:gd name="T55" fmla="*/ 1 h 92"/>
                <a:gd name="T56" fmla="*/ 2 w 56"/>
                <a:gd name="T57" fmla="*/ 1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Freeform 88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Freeform 89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Freeform 90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Freeform 91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 w 62"/>
                <a:gd name="T1" fmla="*/ 1 h 92"/>
                <a:gd name="T2" fmla="*/ 4 w 62"/>
                <a:gd name="T3" fmla="*/ 2 h 92"/>
                <a:gd name="T4" fmla="*/ 5 w 62"/>
                <a:gd name="T5" fmla="*/ 4 h 92"/>
                <a:gd name="T6" fmla="*/ 4 w 62"/>
                <a:gd name="T7" fmla="*/ 3 h 92"/>
                <a:gd name="T8" fmla="*/ 3 w 62"/>
                <a:gd name="T9" fmla="*/ 2 h 92"/>
                <a:gd name="T10" fmla="*/ 3 w 62"/>
                <a:gd name="T11" fmla="*/ 2 h 92"/>
                <a:gd name="T12" fmla="*/ 2 w 62"/>
                <a:gd name="T13" fmla="*/ 2 h 92"/>
                <a:gd name="T14" fmla="*/ 1 w 62"/>
                <a:gd name="T15" fmla="*/ 3 h 92"/>
                <a:gd name="T16" fmla="*/ 2 w 62"/>
                <a:gd name="T17" fmla="*/ 4 h 92"/>
                <a:gd name="T18" fmla="*/ 3 w 62"/>
                <a:gd name="T19" fmla="*/ 5 h 92"/>
                <a:gd name="T20" fmla="*/ 3 w 62"/>
                <a:gd name="T21" fmla="*/ 5 h 92"/>
                <a:gd name="T22" fmla="*/ 4 w 62"/>
                <a:gd name="T23" fmla="*/ 5 h 92"/>
                <a:gd name="T24" fmla="*/ 5 w 62"/>
                <a:gd name="T25" fmla="*/ 5 h 92"/>
                <a:gd name="T26" fmla="*/ 4 w 62"/>
                <a:gd name="T27" fmla="*/ 7 h 92"/>
                <a:gd name="T28" fmla="*/ 3 w 62"/>
                <a:gd name="T29" fmla="*/ 6 h 92"/>
                <a:gd name="T30" fmla="*/ 1 w 62"/>
                <a:gd name="T31" fmla="*/ 5 h 92"/>
                <a:gd name="T32" fmla="*/ 0 w 62"/>
                <a:gd name="T33" fmla="*/ 2 h 92"/>
                <a:gd name="T34" fmla="*/ 1 w 62"/>
                <a:gd name="T35" fmla="*/ 1 h 92"/>
                <a:gd name="T36" fmla="*/ 3 w 62"/>
                <a:gd name="T37" fmla="*/ 1 h 92"/>
                <a:gd name="T38" fmla="*/ 3 w 62"/>
                <a:gd name="T39" fmla="*/ 1 h 92"/>
                <a:gd name="T40" fmla="*/ 3 w 62"/>
                <a:gd name="T41" fmla="*/ 1 h 92"/>
                <a:gd name="T42" fmla="*/ 3 w 62"/>
                <a:gd name="T43" fmla="*/ 1 h 92"/>
                <a:gd name="T44" fmla="*/ 3 w 62"/>
                <a:gd name="T45" fmla="*/ 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Freeform 92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不适当的</a:t>
            </a:r>
            <a:r>
              <a:rPr lang="en-US" altLang="zh-CN"/>
              <a:t>VLAN</a:t>
            </a:r>
            <a:r>
              <a:rPr lang="zh-CN" altLang="en-US"/>
              <a:t>间路由方式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246" y="5760466"/>
            <a:ext cx="8229600" cy="1223963"/>
          </a:xfrm>
        </p:spPr>
        <p:txBody>
          <a:bodyPr/>
          <a:lstStyle/>
          <a:p>
            <a:pPr eaLnBrk="1" hangingPunct="1"/>
            <a:r>
              <a:rPr lang="zh-CN" altLang="en-US"/>
              <a:t>路由器与每个</a:t>
            </a:r>
            <a:r>
              <a:rPr lang="en-US" altLang="zh-CN"/>
              <a:t>VLAN</a:t>
            </a:r>
            <a:r>
              <a:rPr lang="zh-CN" altLang="en-US"/>
              <a:t>建立一条物理连接，浪费大量的端口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27088" y="2903761"/>
            <a:ext cx="7777162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39750" y="2398936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ea typeface="华文细黑" pitchFamily="2" charset="-122"/>
              </a:rPr>
              <a:t>交换机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971550" y="3046636"/>
            <a:ext cx="1871663" cy="936625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58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2916238" y="3046636"/>
            <a:ext cx="2808287" cy="936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5795963" y="3046636"/>
            <a:ext cx="2663825" cy="936625"/>
          </a:xfrm>
          <a:prstGeom prst="roundRect">
            <a:avLst>
              <a:gd name="adj" fmla="val 16667"/>
            </a:avLst>
          </a:prstGeom>
          <a:solidFill>
            <a:srgbClr val="00A8FC"/>
          </a:solidFill>
          <a:ln w="158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1116013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482725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851025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2217738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2586038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952750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3321050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6629400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6997700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7364413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7732713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8101013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3689350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4056063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424363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791075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5159375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526088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94388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262688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1404938" y="3575273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华文细黑" pitchFamily="2" charset="-122"/>
              </a:rPr>
              <a:t>VLAN1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3924300" y="3575273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ea typeface="华文细黑" pitchFamily="2" charset="-122"/>
              </a:rPr>
              <a:t>VLAN2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6516688" y="3575273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华文细黑" pitchFamily="2" charset="-122"/>
              </a:rPr>
              <a:t>VLAN3</a:t>
            </a:r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 flipH="1">
            <a:off x="2268538" y="2038573"/>
            <a:ext cx="1943100" cy="1439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>
            <a:off x="4500563" y="2254473"/>
            <a:ext cx="0" cy="1223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4621213" y="2038573"/>
            <a:ext cx="2089150" cy="144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1187450" y="3467323"/>
            <a:ext cx="0" cy="162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>
            <a:off x="3749675" y="3467323"/>
            <a:ext cx="0" cy="162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>
            <a:off x="7443788" y="3467323"/>
            <a:ext cx="0" cy="162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326" name="Picture 3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908773"/>
            <a:ext cx="7921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7" name="Picture 3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4907186"/>
            <a:ext cx="7921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8" name="Picture 4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4907186"/>
            <a:ext cx="79216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2771775" y="2000473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10.1.1.1/24</a:t>
            </a:r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3203575" y="180679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E0/0</a:t>
            </a:r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4859338" y="1949673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E1/0</a:t>
            </a:r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4356100" y="2383061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E0/1</a:t>
            </a:r>
          </a:p>
        </p:txBody>
      </p: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5075238" y="2165573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10.1.3.1/24</a:t>
            </a:r>
          </a:p>
        </p:txBody>
      </p: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4356100" y="2614836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10.1.2.1/24</a:t>
            </a:r>
          </a:p>
        </p:txBody>
      </p:sp>
      <p:sp>
        <p:nvSpPr>
          <p:cNvPr id="12335" name="Text Box 47"/>
          <p:cNvSpPr txBox="1">
            <a:spLocks noChangeArrowheads="1"/>
          </p:cNvSpPr>
          <p:nvPr/>
        </p:nvSpPr>
        <p:spPr bwMode="auto">
          <a:xfrm>
            <a:off x="1258888" y="4991323"/>
            <a:ext cx="14398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IP=10.1.1.2/24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GW=10.1.1.1</a:t>
            </a:r>
          </a:p>
        </p:txBody>
      </p: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7524750" y="4991323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IP=10.1.3.2/24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GW=10.1.3.1</a:t>
            </a:r>
          </a:p>
        </p:txBody>
      </p:sp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3851275" y="4919886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IP=10.1.2.2/24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GW=10.1.2.1</a:t>
            </a:r>
          </a:p>
        </p:txBody>
      </p:sp>
      <p:grpSp>
        <p:nvGrpSpPr>
          <p:cNvPr id="12338" name="Group 50"/>
          <p:cNvGrpSpPr>
            <a:grpSpLocks noChangeAspect="1"/>
          </p:cNvGrpSpPr>
          <p:nvPr/>
        </p:nvGrpSpPr>
        <p:grpSpPr bwMode="auto">
          <a:xfrm>
            <a:off x="3924300" y="1679798"/>
            <a:ext cx="1079500" cy="750888"/>
            <a:chOff x="3541" y="1317"/>
            <a:chExt cx="747" cy="546"/>
          </a:xfrm>
        </p:grpSpPr>
        <p:sp>
          <p:nvSpPr>
            <p:cNvPr id="12339" name="AutoShape 5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Freeform 5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Freeform 5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Freeform 5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Freeform 5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Freeform 5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Freeform 5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Freeform 5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7" name="Freeform 5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Freeform 6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Freeform 6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Freeform 6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1" name="Freeform 6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2" name="Freeform 6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Freeform 6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4" name="Freeform 6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5" name="Freeform 6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858" y="837948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用</a:t>
            </a:r>
            <a:r>
              <a:rPr lang="en-US" altLang="zh-CN" dirty="0">
                <a:solidFill>
                  <a:srgbClr val="C00000"/>
                </a:solidFill>
              </a:rPr>
              <a:t>802.1Q</a:t>
            </a:r>
            <a:r>
              <a:rPr lang="zh-CN" altLang="en-US" dirty="0">
                <a:solidFill>
                  <a:srgbClr val="C00000"/>
                </a:solidFill>
              </a:rPr>
              <a:t>和子接口实现</a:t>
            </a:r>
            <a:r>
              <a:rPr lang="en-US" altLang="zh-CN" dirty="0">
                <a:solidFill>
                  <a:srgbClr val="C00000"/>
                </a:solidFill>
              </a:rPr>
              <a:t>VLAN</a:t>
            </a:r>
            <a:r>
              <a:rPr lang="zh-CN" altLang="en-US" dirty="0">
                <a:solidFill>
                  <a:srgbClr val="C00000"/>
                </a:solidFill>
              </a:rPr>
              <a:t>间路由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95288" y="4508972"/>
            <a:ext cx="7632700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885113" y="4869334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ea typeface="华文细黑" pitchFamily="2" charset="-122"/>
              </a:rPr>
              <a:t>交换机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539750" y="4653434"/>
            <a:ext cx="1439863" cy="935038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58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2484438" y="4653434"/>
            <a:ext cx="2808287" cy="9350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5364163" y="4653434"/>
            <a:ext cx="2520950" cy="935038"/>
          </a:xfrm>
          <a:prstGeom prst="roundRect">
            <a:avLst>
              <a:gd name="adj" fmla="val 16667"/>
            </a:avLst>
          </a:prstGeom>
          <a:solidFill>
            <a:srgbClr val="00A8FC"/>
          </a:solidFill>
          <a:ln w="158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684213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050925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1419225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1785938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154238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2520950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2889250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6197600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6565900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6932613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7300913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7667625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3257550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3624263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3992563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4359275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727575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5094288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5462588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5830888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973138" y="5180484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华文细黑" pitchFamily="2" charset="-122"/>
              </a:rPr>
              <a:t>VLAN1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3492500" y="5180484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ea typeface="华文细黑" pitchFamily="2" charset="-122"/>
              </a:rPr>
              <a:t>VLAN2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6084888" y="5180484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华文细黑" pitchFamily="2" charset="-122"/>
              </a:rPr>
              <a:t>VLAN3</a:t>
            </a:r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 flipH="1">
            <a:off x="2017713" y="2824634"/>
            <a:ext cx="0" cy="154781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1116013" y="5086822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3317875" y="5086822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>
            <a:off x="5910263" y="5086822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47" name="Picture 35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082184"/>
            <a:ext cx="79216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8" name="Picture 3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6080597"/>
            <a:ext cx="7921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9" name="Picture 3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6080597"/>
            <a:ext cx="7921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395288" y="2694459"/>
            <a:ext cx="122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G0/0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10.1.1.1/24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2073275" y="2143597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G0/0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1187450" y="6129809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IP=10.1.1.2/24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GW=10.1.1.1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6062663" y="6129809"/>
            <a:ext cx="14398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IP=10.1.3.2/24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GW=10.1.3.1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3419475" y="6128222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IP=10.1.2.2/24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GW=10.1.2.1</a:t>
            </a:r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2235200" y="2824634"/>
            <a:ext cx="0" cy="154781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 flipH="1">
            <a:off x="2449513" y="2824634"/>
            <a:ext cx="0" cy="154781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726752" y="1651317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dirty="0">
                <a:ea typeface="黑体" pitchFamily="2" charset="-122"/>
              </a:rPr>
              <a:t>RTA</a:t>
            </a: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2228850" y="2061047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>
            <a:off x="2235200" y="4651847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0" name="AutoShape 48"/>
          <p:cNvSpPr>
            <a:spLocks noChangeArrowheads="1"/>
          </p:cNvSpPr>
          <p:nvPr/>
        </p:nvSpPr>
        <p:spPr bwMode="auto">
          <a:xfrm rot="10800000">
            <a:off x="1979613" y="4364509"/>
            <a:ext cx="503237" cy="504825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61" name="AutoShape 49"/>
          <p:cNvSpPr>
            <a:spLocks noChangeArrowheads="1"/>
          </p:cNvSpPr>
          <p:nvPr/>
        </p:nvSpPr>
        <p:spPr bwMode="auto">
          <a:xfrm>
            <a:off x="1979613" y="2348384"/>
            <a:ext cx="503237" cy="504825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362" name="Group 50"/>
          <p:cNvGrpSpPr>
            <a:grpSpLocks noChangeAspect="1"/>
          </p:cNvGrpSpPr>
          <p:nvPr/>
        </p:nvGrpSpPr>
        <p:grpSpPr bwMode="auto">
          <a:xfrm>
            <a:off x="1692275" y="1484784"/>
            <a:ext cx="1079500" cy="750888"/>
            <a:chOff x="3541" y="1317"/>
            <a:chExt cx="747" cy="546"/>
          </a:xfrm>
        </p:grpSpPr>
        <p:sp>
          <p:nvSpPr>
            <p:cNvPr id="13376" name="AutoShape 5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Freeform 5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Freeform 5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Freeform 5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0" name="Freeform 5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Freeform 5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Freeform 5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3" name="Freeform 5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4" name="Freeform 5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5" name="Freeform 6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6" name="Freeform 6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7" name="Freeform 6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8" name="Freeform 6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9" name="Freeform 6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0" name="Freeform 6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1" name="Freeform 6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2" name="Freeform 6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63" name="Text Box 68"/>
          <p:cNvSpPr txBox="1">
            <a:spLocks noChangeArrowheads="1"/>
          </p:cNvSpPr>
          <p:nvPr/>
        </p:nvSpPr>
        <p:spPr bwMode="auto">
          <a:xfrm>
            <a:off x="395288" y="3285009"/>
            <a:ext cx="1225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G0/0.2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10.1.2.1/24</a:t>
            </a:r>
          </a:p>
        </p:txBody>
      </p:sp>
      <p:sp>
        <p:nvSpPr>
          <p:cNvPr id="13364" name="Text Box 69"/>
          <p:cNvSpPr txBox="1">
            <a:spLocks noChangeArrowheads="1"/>
          </p:cNvSpPr>
          <p:nvPr/>
        </p:nvSpPr>
        <p:spPr bwMode="auto">
          <a:xfrm>
            <a:off x="395288" y="3831109"/>
            <a:ext cx="1225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G0/0.3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10.1.3.1/24</a:t>
            </a:r>
          </a:p>
        </p:txBody>
      </p:sp>
      <p:sp>
        <p:nvSpPr>
          <p:cNvPr id="13365" name="Line 70"/>
          <p:cNvSpPr>
            <a:spLocks noChangeShapeType="1"/>
          </p:cNvSpPr>
          <p:nvPr/>
        </p:nvSpPr>
        <p:spPr bwMode="auto">
          <a:xfrm>
            <a:off x="1042988" y="2853209"/>
            <a:ext cx="936625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zh-CN" altLang="en-US"/>
          </a:p>
        </p:txBody>
      </p:sp>
      <p:sp>
        <p:nvSpPr>
          <p:cNvPr id="13366" name="Line 71"/>
          <p:cNvSpPr>
            <a:spLocks noChangeShapeType="1"/>
          </p:cNvSpPr>
          <p:nvPr/>
        </p:nvSpPr>
        <p:spPr bwMode="auto">
          <a:xfrm flipV="1">
            <a:off x="1042988" y="3140547"/>
            <a:ext cx="1152525" cy="3095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zh-CN" altLang="en-US"/>
          </a:p>
        </p:txBody>
      </p:sp>
      <p:sp>
        <p:nvSpPr>
          <p:cNvPr id="13367" name="Line 72"/>
          <p:cNvSpPr>
            <a:spLocks noChangeShapeType="1"/>
          </p:cNvSpPr>
          <p:nvPr/>
        </p:nvSpPr>
        <p:spPr bwMode="auto">
          <a:xfrm flipV="1">
            <a:off x="1042988" y="3211984"/>
            <a:ext cx="1368425" cy="7762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zh-CN" altLang="en-US"/>
          </a:p>
        </p:txBody>
      </p:sp>
      <p:sp>
        <p:nvSpPr>
          <p:cNvPr id="13368" name="Line 73"/>
          <p:cNvSpPr>
            <a:spLocks noChangeShapeType="1"/>
          </p:cNvSpPr>
          <p:nvPr/>
        </p:nvSpPr>
        <p:spPr bwMode="auto">
          <a:xfrm flipH="1" flipV="1">
            <a:off x="2771775" y="1845147"/>
            <a:ext cx="180022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9" name="Text Box 74"/>
          <p:cNvSpPr txBox="1">
            <a:spLocks noChangeArrowheads="1"/>
          </p:cNvSpPr>
          <p:nvPr/>
        </p:nvSpPr>
        <p:spPr bwMode="auto">
          <a:xfrm>
            <a:off x="2484438" y="3645372"/>
            <a:ext cx="11509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802.1Q Trunk</a:t>
            </a:r>
            <a:r>
              <a:rPr lang="zh-CN" altLang="en-US" sz="1600">
                <a:ea typeface="黑体" pitchFamily="2" charset="-122"/>
              </a:rPr>
              <a:t>链路</a:t>
            </a:r>
          </a:p>
        </p:txBody>
      </p:sp>
      <p:sp>
        <p:nvSpPr>
          <p:cNvPr id="13370" name="Oval 75"/>
          <p:cNvSpPr>
            <a:spLocks noChangeArrowheads="1"/>
          </p:cNvSpPr>
          <p:nvPr/>
        </p:nvSpPr>
        <p:spPr bwMode="auto">
          <a:xfrm>
            <a:off x="1835150" y="3650134"/>
            <a:ext cx="792163" cy="21431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71" name="Rectangle 76"/>
          <p:cNvSpPr>
            <a:spLocks noChangeArrowheads="1"/>
          </p:cNvSpPr>
          <p:nvPr/>
        </p:nvSpPr>
        <p:spPr bwMode="auto">
          <a:xfrm>
            <a:off x="3132138" y="1557809"/>
            <a:ext cx="5761037" cy="179863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72" name="Text Box 77"/>
          <p:cNvSpPr txBox="1">
            <a:spLocks noChangeArrowheads="1"/>
          </p:cNvSpPr>
          <p:nvPr/>
        </p:nvSpPr>
        <p:spPr bwMode="auto">
          <a:xfrm>
            <a:off x="3168650" y="1629247"/>
            <a:ext cx="57959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[RTA]interface GigabitEthernet0/0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[RTA-GigabitEthernet0/0]ip address 10.1.1.1 255.255.255.0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[RTA-GigabitEthernet0/0]interface GigabitEthernet0/0.2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[RTA-GigabitEthernet0/0.2]vlan-type dot1q vid 2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[RTA-GigabitEthernet0/0.2]ip address 10.1.2.1 255.255.255.0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[RTA-GigabitEthernet0/0.2]interface GigabitEthernet0/0.3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[RTA-GigabitEthernet0/0.3]vlan-type dot1q vid 3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[RTA-GigabitEthernet0/0.3]ip address 10.1.3.1 255.255.255.0</a:t>
            </a:r>
          </a:p>
        </p:txBody>
      </p:sp>
      <p:sp>
        <p:nvSpPr>
          <p:cNvPr id="13373" name="Text Box 2"/>
          <p:cNvSpPr txBox="1">
            <a:spLocks noChangeArrowheads="1"/>
          </p:cNvSpPr>
          <p:nvPr/>
        </p:nvSpPr>
        <p:spPr bwMode="auto">
          <a:xfrm>
            <a:off x="34925" y="5393954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HostA</a:t>
            </a:r>
          </a:p>
        </p:txBody>
      </p:sp>
      <p:sp>
        <p:nvSpPr>
          <p:cNvPr id="13374" name="Text Box 3"/>
          <p:cNvSpPr txBox="1">
            <a:spLocks noChangeArrowheads="1"/>
          </p:cNvSpPr>
          <p:nvPr/>
        </p:nvSpPr>
        <p:spPr bwMode="auto">
          <a:xfrm>
            <a:off x="2255838" y="5804372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HostB</a:t>
            </a:r>
          </a:p>
        </p:txBody>
      </p:sp>
      <p:sp>
        <p:nvSpPr>
          <p:cNvPr id="13375" name="Text Box 4"/>
          <p:cNvSpPr txBox="1">
            <a:spLocks noChangeArrowheads="1"/>
          </p:cNvSpPr>
          <p:nvPr/>
        </p:nvSpPr>
        <p:spPr bwMode="auto">
          <a:xfrm>
            <a:off x="4991100" y="5804372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HostC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1320" y="910431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/>
              <a:t>用三层交换机实现</a:t>
            </a:r>
            <a:r>
              <a:rPr lang="en-US" altLang="zh-CN" dirty="0"/>
              <a:t>VLAN</a:t>
            </a:r>
            <a:r>
              <a:rPr lang="zh-CN" altLang="en-US" dirty="0"/>
              <a:t>间路由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27088" y="1628775"/>
            <a:ext cx="7777162" cy="2665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27088" y="1651000"/>
            <a:ext cx="1008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ea typeface="华文细黑" pitchFamily="2" charset="-122"/>
              </a:rPr>
              <a:t>三层</a:t>
            </a:r>
          </a:p>
          <a:p>
            <a:pPr algn="ctr" eaLnBrk="1" hangingPunct="1"/>
            <a:r>
              <a:rPr lang="zh-CN" altLang="en-US" b="1">
                <a:ea typeface="华文细黑" pitchFamily="2" charset="-122"/>
              </a:rPr>
              <a:t>交换机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971550" y="3284538"/>
            <a:ext cx="1871663" cy="936625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58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2916238" y="3284538"/>
            <a:ext cx="2808287" cy="936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5795963" y="3284538"/>
            <a:ext cx="2663825" cy="936625"/>
          </a:xfrm>
          <a:prstGeom prst="roundRect">
            <a:avLst>
              <a:gd name="adj" fmla="val 16667"/>
            </a:avLst>
          </a:prstGeom>
          <a:solidFill>
            <a:srgbClr val="00A8FC"/>
          </a:solidFill>
          <a:ln w="158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116013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482725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851025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217738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2586038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952750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3321050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629400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997700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7364413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7732713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8101013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689350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056063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24363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791075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5159375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5526088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5894388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6262688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404938" y="3813175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华文细黑" pitchFamily="2" charset="-122"/>
              </a:rPr>
              <a:t>VLAN1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3924300" y="3813175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ea typeface="华文细黑" pitchFamily="2" charset="-122"/>
              </a:rPr>
              <a:t>VLAN2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6516688" y="3813175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华文细黑" pitchFamily="2" charset="-122"/>
              </a:rPr>
              <a:t>VLAN3</a:t>
            </a:r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2339975" y="2082800"/>
            <a:ext cx="0" cy="122396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1187450" y="3705225"/>
            <a:ext cx="0" cy="162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3749675" y="3705225"/>
            <a:ext cx="0" cy="162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7443788" y="3705225"/>
            <a:ext cx="0" cy="162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71" name="Picture 35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476750"/>
            <a:ext cx="7921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2" name="Picture 3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5145088"/>
            <a:ext cx="7921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3" name="Picture 3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5145088"/>
            <a:ext cx="79216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66950" y="2779713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10.1.1.1/24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38388" y="258603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VLAN1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443663" y="258603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VLAN3</a:t>
            </a:r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4356100" y="2620963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VLAN2</a:t>
            </a:r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6408738" y="2801938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10.1.3.1/24</a:t>
            </a: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4356100" y="2852738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10.1.2.1/24</a:t>
            </a:r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1258888" y="5229225"/>
            <a:ext cx="14398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IP=10.1.1.2/24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GW=10.1.1.1</a:t>
            </a: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7524750" y="5229225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IP=10.1.3.2/24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GW=10.1.3.1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3851275" y="5157788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IP=10.1.2.2/24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GW=10.1.2.1</a:t>
            </a:r>
          </a:p>
        </p:txBody>
      </p:sp>
      <p:sp>
        <p:nvSpPr>
          <p:cNvPr id="14383" name="Line 47"/>
          <p:cNvSpPr>
            <a:spLocks noChangeShapeType="1"/>
          </p:cNvSpPr>
          <p:nvPr/>
        </p:nvSpPr>
        <p:spPr bwMode="auto">
          <a:xfrm>
            <a:off x="4356100" y="2082800"/>
            <a:ext cx="0" cy="122396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>
            <a:off x="6443663" y="2082800"/>
            <a:ext cx="0" cy="122396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2051050" y="1866900"/>
            <a:ext cx="5113338" cy="719138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3348038" y="2011363"/>
            <a:ext cx="223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ea typeface="华文细黑" pitchFamily="2" charset="-122"/>
              </a:rPr>
              <a:t>三层路由转发引擎</a:t>
            </a:r>
          </a:p>
        </p:txBody>
      </p:sp>
      <p:sp>
        <p:nvSpPr>
          <p:cNvPr id="14387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134019" y="5986238"/>
            <a:ext cx="8964607" cy="1152525"/>
          </a:xfrm>
        </p:spPr>
        <p:txBody>
          <a:bodyPr/>
          <a:lstStyle/>
          <a:p>
            <a:pPr eaLnBrk="1" hangingPunct="1"/>
            <a:r>
              <a:rPr lang="zh-CN" altLang="en-US" dirty="0"/>
              <a:t>三层交换以内置的三层路由转发引擎执行</a:t>
            </a:r>
            <a:r>
              <a:rPr lang="en-US" altLang="zh-CN" dirty="0"/>
              <a:t>VLAN</a:t>
            </a:r>
            <a:r>
              <a:rPr lang="zh-CN" altLang="en-US" dirty="0"/>
              <a:t>间路由功能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827088" y="1844675"/>
            <a:ext cx="756126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>
                <a:ea typeface="华文细黑" pitchFamily="2" charset="-122"/>
              </a:rPr>
              <a:t>IPv4</a:t>
            </a:r>
            <a:r>
              <a:rPr lang="zh-CN" altLang="en-US" sz="2400" b="1">
                <a:ea typeface="华文细黑" pitchFamily="2" charset="-122"/>
              </a:rPr>
              <a:t>一直在良好稳定的运行着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>
                <a:ea typeface="华文细黑" pitchFamily="2" charset="-122"/>
              </a:rPr>
              <a:t>IPv4</a:t>
            </a:r>
            <a:r>
              <a:rPr lang="zh-CN" altLang="en-US" sz="2400" b="1">
                <a:ea typeface="华文细黑" pitchFamily="2" charset="-122"/>
              </a:rPr>
              <a:t>是完美无缺的吗？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>
                <a:ea typeface="华文细黑" pitchFamily="2" charset="-122"/>
              </a:rPr>
              <a:t>下一代因特网协议</a:t>
            </a:r>
            <a:r>
              <a:rPr lang="en-US" altLang="zh-CN" sz="2400" b="1">
                <a:ea typeface="华文细黑" pitchFamily="2" charset="-122"/>
              </a:rPr>
              <a:t>——IPv6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>
                <a:ea typeface="华文细黑" pitchFamily="2" charset="-122"/>
              </a:rPr>
              <a:t>最大的特点是地址长度从</a:t>
            </a:r>
            <a:r>
              <a:rPr lang="en-US" altLang="zh-CN" sz="2400" b="1">
                <a:ea typeface="华文细黑" pitchFamily="2" charset="-122"/>
              </a:rPr>
              <a:t>32</a:t>
            </a:r>
            <a:r>
              <a:rPr lang="zh-CN" altLang="en-US" sz="2400" b="1">
                <a:ea typeface="华文细黑" pitchFamily="2" charset="-122"/>
              </a:rPr>
              <a:t>比特增加到</a:t>
            </a:r>
            <a:r>
              <a:rPr lang="en-US" altLang="zh-CN" sz="2400" b="1">
                <a:ea typeface="华文细黑" pitchFamily="2" charset="-122"/>
              </a:rPr>
              <a:t>128</a:t>
            </a:r>
            <a:r>
              <a:rPr lang="zh-CN" altLang="en-US" sz="2400" b="1">
                <a:ea typeface="华文细黑" pitchFamily="2" charset="-122"/>
              </a:rPr>
              <a:t>比特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552" y="1091406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IPv6</a:t>
            </a:r>
            <a:endParaRPr lang="zh-CN" altLang="en-US" sz="3200" b="1" dirty="0">
              <a:solidFill>
                <a:srgbClr val="CC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611188" y="1773238"/>
            <a:ext cx="8064500" cy="3733800"/>
            <a:chOff x="480" y="1008"/>
            <a:chExt cx="4368" cy="2544"/>
          </a:xfrm>
        </p:grpSpPr>
        <p:sp>
          <p:nvSpPr>
            <p:cNvPr id="6149" name="AutoShape 9"/>
            <p:cNvSpPr>
              <a:spLocks noChangeArrowheads="1"/>
            </p:cNvSpPr>
            <p:nvPr/>
          </p:nvSpPr>
          <p:spPr bwMode="auto">
            <a:xfrm>
              <a:off x="485" y="1008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" name="Rectangle 10"/>
            <p:cNvSpPr>
              <a:spLocks noChangeArrowheads="1"/>
            </p:cNvSpPr>
            <p:nvPr/>
          </p:nvSpPr>
          <p:spPr bwMode="auto">
            <a:xfrm>
              <a:off x="480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Rectangle 11"/>
            <p:cNvSpPr>
              <a:spLocks noChangeArrowheads="1"/>
            </p:cNvSpPr>
            <p:nvPr/>
          </p:nvSpPr>
          <p:spPr bwMode="auto">
            <a:xfrm>
              <a:off x="4744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细黑" pitchFamily="2" charset="-122"/>
              </a:rPr>
              <a:t>静态路由配置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611188" y="1844675"/>
            <a:ext cx="770572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3000" b="1" dirty="0">
                <a:solidFill>
                  <a:srgbClr val="000000"/>
                </a:solidFill>
                <a:ea typeface="华文细黑" pitchFamily="2" charset="-122"/>
              </a:rPr>
              <a:t>静态路由配置命令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zh-CN" altLang="en-US" sz="3000" b="1" dirty="0">
              <a:solidFill>
                <a:srgbClr val="000000"/>
              </a:solidFill>
              <a:ea typeface="华文细黑" pitchFamily="2" charset="-122"/>
            </a:endParaRP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zh-CN" altLang="en-US" sz="3000" b="1" dirty="0">
              <a:solidFill>
                <a:srgbClr val="000000"/>
              </a:solidFill>
              <a:ea typeface="华文细黑" pitchFamily="2" charset="-122"/>
            </a:endParaRP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zh-CN" altLang="en-US" sz="3000" b="1" dirty="0">
              <a:solidFill>
                <a:srgbClr val="000000"/>
              </a:solidFill>
              <a:ea typeface="华文细黑" pitchFamily="2" charset="-122"/>
            </a:endParaRP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3000" b="1" dirty="0">
                <a:solidFill>
                  <a:srgbClr val="000000"/>
                </a:solidFill>
                <a:ea typeface="华文细黑" pitchFamily="2" charset="-122"/>
              </a:rPr>
              <a:t>配置要点：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200" b="1" dirty="0">
                <a:solidFill>
                  <a:srgbClr val="000000"/>
                </a:solidFill>
                <a:ea typeface="华文细黑" pitchFamily="2" charset="-122"/>
              </a:rPr>
              <a:t>只有下一跳所属的接口是点对点接口时，才可以填写</a:t>
            </a:r>
            <a:r>
              <a:rPr lang="en-US" altLang="zh-CN" sz="2200" i="1" dirty="0">
                <a:solidFill>
                  <a:srgbClr val="000000"/>
                </a:solidFill>
                <a:ea typeface="华文细黑" pitchFamily="2" charset="-122"/>
              </a:rPr>
              <a:t>interface-type interface-name</a:t>
            </a:r>
            <a:r>
              <a:rPr lang="zh-CN" altLang="en-US" sz="2200" b="1" dirty="0">
                <a:solidFill>
                  <a:srgbClr val="000000"/>
                </a:solidFill>
                <a:ea typeface="华文细黑" pitchFamily="2" charset="-122"/>
              </a:rPr>
              <a:t>，否则必须填写</a:t>
            </a:r>
            <a:r>
              <a:rPr lang="en-US" altLang="zh-CN" sz="2200" i="1" dirty="0">
                <a:solidFill>
                  <a:srgbClr val="000000"/>
                </a:solidFill>
                <a:ea typeface="华文细黑" pitchFamily="2" charset="-122"/>
              </a:rPr>
              <a:t>next-hop-address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200" b="1" dirty="0">
                <a:solidFill>
                  <a:srgbClr val="000000"/>
                </a:solidFill>
                <a:ea typeface="华文细黑" pitchFamily="2" charset="-122"/>
              </a:rPr>
              <a:t>目的</a:t>
            </a:r>
            <a:r>
              <a:rPr lang="en-US" altLang="zh-CN" sz="2200" b="1" dirty="0">
                <a:solidFill>
                  <a:srgbClr val="000000"/>
                </a:solidFill>
                <a:ea typeface="华文细黑" pitchFamily="2" charset="-122"/>
              </a:rPr>
              <a:t>IP</a:t>
            </a:r>
            <a:r>
              <a:rPr lang="zh-CN" altLang="en-US" sz="2200" b="1" dirty="0">
                <a:solidFill>
                  <a:srgbClr val="000000"/>
                </a:solidFill>
                <a:ea typeface="华文细黑" pitchFamily="2" charset="-122"/>
              </a:rPr>
              <a:t>地址和掩码都为</a:t>
            </a:r>
            <a:r>
              <a:rPr lang="en-US" altLang="zh-CN" sz="2200" b="1" dirty="0">
                <a:solidFill>
                  <a:srgbClr val="000000"/>
                </a:solidFill>
                <a:ea typeface="华文细黑" pitchFamily="2" charset="-122"/>
              </a:rPr>
              <a:t>0.0.0.0</a:t>
            </a:r>
            <a:r>
              <a:rPr lang="zh-CN" altLang="en-US" sz="2200" b="1" dirty="0">
                <a:solidFill>
                  <a:srgbClr val="000000"/>
                </a:solidFill>
                <a:ea typeface="华文细黑" pitchFamily="2" charset="-122"/>
              </a:rPr>
              <a:t>的路由为默认路由</a:t>
            </a:r>
          </a:p>
        </p:txBody>
      </p:sp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637277" y="2499905"/>
            <a:ext cx="7561262" cy="15700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ea typeface="华文细黑" pitchFamily="2" charset="-122"/>
              </a:rPr>
              <a:t>[Router]</a:t>
            </a:r>
            <a:r>
              <a:rPr kumimoji="1" lang="en-US" altLang="zh-CN" sz="2400" b="1">
                <a:ea typeface="华文细黑" pitchFamily="2" charset="-122"/>
              </a:rPr>
              <a:t>ip</a:t>
            </a:r>
            <a:r>
              <a:rPr kumimoji="1" lang="en-US" altLang="zh-CN" sz="2400">
                <a:ea typeface="华文细黑" pitchFamily="2" charset="-122"/>
              </a:rPr>
              <a:t> </a:t>
            </a:r>
            <a:r>
              <a:rPr kumimoji="1" lang="en-US" altLang="zh-CN" sz="2400" b="1">
                <a:ea typeface="华文细黑" pitchFamily="2" charset="-122"/>
              </a:rPr>
              <a:t>route-static</a:t>
            </a:r>
            <a:r>
              <a:rPr kumimoji="1" lang="en-US" altLang="zh-CN" sz="2400">
                <a:ea typeface="华文细黑" pitchFamily="2" charset="-122"/>
              </a:rPr>
              <a:t> </a:t>
            </a:r>
            <a:r>
              <a:rPr kumimoji="1" lang="en-US" altLang="zh-CN" sz="2400" i="1">
                <a:ea typeface="华文细黑" pitchFamily="2" charset="-122"/>
              </a:rPr>
              <a:t>dest-address</a:t>
            </a:r>
            <a:r>
              <a:rPr kumimoji="1" lang="en-US" altLang="zh-CN" sz="2400">
                <a:ea typeface="华文细黑" pitchFamily="2" charset="-122"/>
              </a:rPr>
              <a:t> { </a:t>
            </a:r>
            <a:r>
              <a:rPr kumimoji="1" lang="en-US" altLang="zh-CN" sz="2400" i="1">
                <a:ea typeface="华文细黑" pitchFamily="2" charset="-122"/>
              </a:rPr>
              <a:t>mask-length</a:t>
            </a:r>
            <a:r>
              <a:rPr kumimoji="1" lang="en-US" altLang="zh-CN" sz="2400">
                <a:ea typeface="华文细黑" pitchFamily="2" charset="-122"/>
              </a:rPr>
              <a:t> | </a:t>
            </a:r>
            <a:r>
              <a:rPr kumimoji="1" lang="en-US" altLang="zh-CN" sz="2400" i="1">
                <a:ea typeface="华文细黑" pitchFamily="2" charset="-122"/>
              </a:rPr>
              <a:t>mask</a:t>
            </a:r>
            <a:r>
              <a:rPr kumimoji="1" lang="en-US" altLang="zh-CN" sz="2400">
                <a:ea typeface="华文细黑" pitchFamily="2" charset="-122"/>
              </a:rPr>
              <a:t> } { </a:t>
            </a:r>
            <a:r>
              <a:rPr kumimoji="1" lang="en-US" altLang="zh-CN" sz="2400" i="1">
                <a:ea typeface="华文细黑" pitchFamily="2" charset="-122"/>
              </a:rPr>
              <a:t>interface-type interface-number </a:t>
            </a:r>
            <a:r>
              <a:rPr kumimoji="1" lang="en-US" altLang="zh-CN" sz="2400">
                <a:ea typeface="华文细黑" pitchFamily="2" charset="-122"/>
              </a:rPr>
              <a:t>[ </a:t>
            </a:r>
            <a:r>
              <a:rPr kumimoji="1" lang="en-US" altLang="zh-CN" sz="2400" i="1">
                <a:ea typeface="华文细黑" pitchFamily="2" charset="-122"/>
              </a:rPr>
              <a:t>next-hop-address</a:t>
            </a:r>
            <a:r>
              <a:rPr kumimoji="1" lang="en-US" altLang="zh-CN" sz="2400">
                <a:ea typeface="华文细黑" pitchFamily="2" charset="-122"/>
              </a:rPr>
              <a:t> ] | </a:t>
            </a:r>
            <a:r>
              <a:rPr kumimoji="1" lang="en-US" altLang="zh-CN" sz="2400" i="1">
                <a:ea typeface="华文细黑" pitchFamily="2" charset="-122"/>
              </a:rPr>
              <a:t>next-hop-address</a:t>
            </a:r>
            <a:r>
              <a:rPr kumimoji="1" lang="en-US" altLang="zh-CN" sz="2400">
                <a:ea typeface="华文细黑" pitchFamily="2" charset="-122"/>
              </a:rPr>
              <a:t> } [ </a:t>
            </a:r>
            <a:r>
              <a:rPr kumimoji="1" lang="en-US" altLang="zh-CN" sz="2400" b="1" i="1">
                <a:ea typeface="华文细黑" pitchFamily="2" charset="-122"/>
              </a:rPr>
              <a:t>preference</a:t>
            </a:r>
            <a:r>
              <a:rPr kumimoji="1" lang="en-US" altLang="zh-CN" sz="2400" i="1">
                <a:ea typeface="华文细黑" pitchFamily="2" charset="-122"/>
              </a:rPr>
              <a:t> preference-value</a:t>
            </a:r>
            <a:r>
              <a:rPr kumimoji="1" lang="en-US" altLang="zh-CN" sz="2400">
                <a:ea typeface="华文细黑" pitchFamily="2" charset="-122"/>
              </a:rPr>
              <a:t> ] 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1FACD10-A71C-4016-A625-D501A2C24FD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在路由器上配置到目的网络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10.1.0.0/24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的静态路由命令为 （  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2EB7ED-A045-45D0-99B7-242CBB7BD7B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672060"/>
            <a:ext cx="7188200" cy="86409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[RTA] 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ip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route-static 10. 1.0. 0 255. 255. 255.0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4BB435-2BC3-496C-B007-5C993B33E1A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[RTA Ethernet1/0/1] ip route static 10. 1.0.0 255.255.255.0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51FCE3-255D-4BC3-8C3E-7DFA0B164D1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706368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[RTA]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ip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route-static 10.1.0.0 255.255.255.0 10.2.0.1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B75FFD-76E3-44B7-AB8D-878BE8F7C27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706368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[RTA Ethernet1/0/1]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ip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route-static 10.1.0.0 255 255.255.0 10.2.0.1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0E4E470-0AE6-4250-B0B6-DFC814E19C5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58D89E-AA2B-4316-AE38-7DF6F7C9E2D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F651742-5E0A-451B-BB06-E5C4E4F75F2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17A2A61-EA3E-4BAC-A3A5-7FDFBADEEDB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49909C6-A22C-4DD5-B7B1-AAFC4779A59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15D13A8-D729-428D-85A9-EFA3ED3A8CB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F1BC4846-685D-46F9-8B12-FB42F478654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5FB4BDF-998D-46E7-BCC3-7F7676444A3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A96E345-6193-4322-A389-4EE60EF9977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2D03779E-EF36-48A8-B5E0-FD27A8FE8BF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ECAB39C-ABDD-401F-AF96-72526BB111C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2972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5"/>
          <p:cNvSpPr>
            <a:spLocks noChangeShapeType="1"/>
          </p:cNvSpPr>
          <p:nvPr/>
        </p:nvSpPr>
        <p:spPr bwMode="auto">
          <a:xfrm flipV="1">
            <a:off x="1719262" y="2565449"/>
            <a:ext cx="5041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11" name="Group 10"/>
          <p:cNvGrpSpPr>
            <a:grpSpLocks noChangeAspect="1"/>
          </p:cNvGrpSpPr>
          <p:nvPr/>
        </p:nvGrpSpPr>
        <p:grpSpPr bwMode="auto">
          <a:xfrm>
            <a:off x="2943225" y="2349549"/>
            <a:ext cx="720725" cy="501650"/>
            <a:chOff x="3541" y="1317"/>
            <a:chExt cx="747" cy="546"/>
          </a:xfrm>
        </p:grpSpPr>
        <p:sp>
          <p:nvSpPr>
            <p:cNvPr id="17492" name="AutoShape 1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3" name="Freeform 1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4" name="Freeform 1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5" name="Freeform 1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6" name="Freeform 1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7" name="Freeform 1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8" name="Freeform 1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9" name="Freeform 1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0" name="Freeform 1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1" name="Freeform 2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2" name="Freeform 2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3" name="Freeform 2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4" name="Freeform 2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5" name="Freeform 2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6" name="Freeform 2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7" name="Freeform 2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8" name="Freeform 2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2" name="Group 46"/>
          <p:cNvGrpSpPr>
            <a:grpSpLocks noChangeAspect="1"/>
          </p:cNvGrpSpPr>
          <p:nvPr/>
        </p:nvGrpSpPr>
        <p:grpSpPr bwMode="auto">
          <a:xfrm>
            <a:off x="4816475" y="2349549"/>
            <a:ext cx="720725" cy="501650"/>
            <a:chOff x="3541" y="1317"/>
            <a:chExt cx="747" cy="546"/>
          </a:xfrm>
        </p:grpSpPr>
        <p:sp>
          <p:nvSpPr>
            <p:cNvPr id="17475" name="AutoShape 47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Freeform 48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Freeform 49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Freeform 50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Freeform 51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Freeform 52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Freeform 53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Freeform 54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3" name="Freeform 55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Freeform 56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Freeform 57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Freeform 58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Freeform 59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8" name="Freeform 60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9" name="Freeform 61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0" name="Freeform 62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1" name="Freeform 63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3" name="Line 65"/>
          <p:cNvSpPr>
            <a:spLocks noChangeShapeType="1"/>
          </p:cNvSpPr>
          <p:nvPr/>
        </p:nvSpPr>
        <p:spPr bwMode="auto">
          <a:xfrm flipH="1">
            <a:off x="1431925" y="2733724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66"/>
          <p:cNvSpPr>
            <a:spLocks noChangeShapeType="1"/>
          </p:cNvSpPr>
          <p:nvPr/>
        </p:nvSpPr>
        <p:spPr bwMode="auto">
          <a:xfrm flipH="1">
            <a:off x="7046912" y="2733724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15" name="Group 67"/>
          <p:cNvGrpSpPr>
            <a:grpSpLocks noChangeAspect="1"/>
          </p:cNvGrpSpPr>
          <p:nvPr/>
        </p:nvGrpSpPr>
        <p:grpSpPr bwMode="auto">
          <a:xfrm>
            <a:off x="1073150" y="2349549"/>
            <a:ext cx="720725" cy="501650"/>
            <a:chOff x="3541" y="1317"/>
            <a:chExt cx="747" cy="546"/>
          </a:xfrm>
        </p:grpSpPr>
        <p:sp>
          <p:nvSpPr>
            <p:cNvPr id="17458" name="AutoShape 6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Freeform 6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Freeform 7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Freeform 7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Freeform 7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Freeform 7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Freeform 7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Freeform 7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Freeform 7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Freeform 7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8" name="Freeform 7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9" name="Freeform 7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Freeform 8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Freeform 8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2" name="Freeform 8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3" name="Freeform 8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Freeform 8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7416" name="Picture 85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81424"/>
            <a:ext cx="503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86" descr="服务器类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3309987"/>
            <a:ext cx="3508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8" name="Group 87"/>
          <p:cNvGrpSpPr>
            <a:grpSpLocks noChangeAspect="1"/>
          </p:cNvGrpSpPr>
          <p:nvPr/>
        </p:nvGrpSpPr>
        <p:grpSpPr bwMode="auto">
          <a:xfrm>
            <a:off x="6688137" y="2351137"/>
            <a:ext cx="720725" cy="501650"/>
            <a:chOff x="3541" y="1317"/>
            <a:chExt cx="747" cy="546"/>
          </a:xfrm>
        </p:grpSpPr>
        <p:sp>
          <p:nvSpPr>
            <p:cNvPr id="17441" name="AutoShape 8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Freeform 8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Freeform 9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Freeform 9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Freeform 9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Freeform 9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Freeform 9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Freeform 9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Freeform 9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Freeform 9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Freeform 9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Freeform 9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Freeform 10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Freeform 10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Freeform 10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Freeform 10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Freeform 10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9" name="Text Box 105"/>
          <p:cNvSpPr txBox="1">
            <a:spLocks noChangeArrowheads="1"/>
          </p:cNvSpPr>
          <p:nvPr/>
        </p:nvSpPr>
        <p:spPr bwMode="auto">
          <a:xfrm>
            <a:off x="2943225" y="2060624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RTB</a:t>
            </a:r>
          </a:p>
        </p:txBody>
      </p:sp>
      <p:sp>
        <p:nvSpPr>
          <p:cNvPr id="17420" name="Text Box 107"/>
          <p:cNvSpPr txBox="1">
            <a:spLocks noChangeArrowheads="1"/>
          </p:cNvSpPr>
          <p:nvPr/>
        </p:nvSpPr>
        <p:spPr bwMode="auto">
          <a:xfrm>
            <a:off x="4816475" y="2060624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RTC</a:t>
            </a:r>
          </a:p>
        </p:txBody>
      </p:sp>
      <p:sp>
        <p:nvSpPr>
          <p:cNvPr id="17421" name="Text Box 108"/>
          <p:cNvSpPr txBox="1">
            <a:spLocks noChangeArrowheads="1"/>
          </p:cNvSpPr>
          <p:nvPr/>
        </p:nvSpPr>
        <p:spPr bwMode="auto">
          <a:xfrm>
            <a:off x="6472237" y="2060624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RTD</a:t>
            </a:r>
          </a:p>
        </p:txBody>
      </p:sp>
      <p:sp>
        <p:nvSpPr>
          <p:cNvPr id="17422" name="Text Box 109"/>
          <p:cNvSpPr txBox="1">
            <a:spLocks noChangeArrowheads="1"/>
          </p:cNvSpPr>
          <p:nvPr/>
        </p:nvSpPr>
        <p:spPr bwMode="auto">
          <a:xfrm>
            <a:off x="1000125" y="2060624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RTA</a:t>
            </a:r>
          </a:p>
        </p:txBody>
      </p:sp>
      <p:sp>
        <p:nvSpPr>
          <p:cNvPr id="17423" name="Text Box 110"/>
          <p:cNvSpPr txBox="1">
            <a:spLocks noChangeArrowheads="1"/>
          </p:cNvSpPr>
          <p:nvPr/>
        </p:nvSpPr>
        <p:spPr bwMode="auto">
          <a:xfrm>
            <a:off x="7262812" y="3427462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Server</a:t>
            </a:r>
          </a:p>
        </p:txBody>
      </p:sp>
      <p:sp>
        <p:nvSpPr>
          <p:cNvPr id="17424" name="Text Box 120"/>
          <p:cNvSpPr txBox="1">
            <a:spLocks noChangeArrowheads="1"/>
          </p:cNvSpPr>
          <p:nvPr/>
        </p:nvSpPr>
        <p:spPr bwMode="auto">
          <a:xfrm>
            <a:off x="493712" y="3427462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PC</a:t>
            </a:r>
          </a:p>
        </p:txBody>
      </p:sp>
      <p:sp>
        <p:nvSpPr>
          <p:cNvPr id="17425" name="Rectangle 122"/>
          <p:cNvSpPr>
            <a:spLocks noGrp="1" noChangeArrowheads="1"/>
          </p:cNvSpPr>
          <p:nvPr>
            <p:ph type="title" sz="quarter"/>
          </p:nvPr>
        </p:nvSpPr>
        <p:spPr>
          <a:xfrm>
            <a:off x="496343" y="1031747"/>
            <a:ext cx="7239000" cy="6096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静态路由配置示例</a:t>
            </a:r>
          </a:p>
        </p:txBody>
      </p:sp>
      <p:sp>
        <p:nvSpPr>
          <p:cNvPr id="17426" name="Rectangle 123"/>
          <p:cNvSpPr>
            <a:spLocks noChangeArrowheads="1"/>
          </p:cNvSpPr>
          <p:nvPr/>
        </p:nvSpPr>
        <p:spPr bwMode="auto">
          <a:xfrm>
            <a:off x="790575" y="5346700"/>
            <a:ext cx="770572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600" b="1" dirty="0">
                <a:solidFill>
                  <a:srgbClr val="000000"/>
                </a:solidFill>
                <a:ea typeface="华文细黑" pitchFamily="2" charset="-122"/>
              </a:rPr>
              <a:t>配置时须注意：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000" b="1" dirty="0">
                <a:solidFill>
                  <a:srgbClr val="000000"/>
                </a:solidFill>
                <a:ea typeface="华文细黑" pitchFamily="2" charset="-122"/>
              </a:rPr>
              <a:t>所有路由器上都必须配置到所有网段的路由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000" b="1" dirty="0">
                <a:solidFill>
                  <a:srgbClr val="000000"/>
                </a:solidFill>
                <a:ea typeface="华文细黑" pitchFamily="2" charset="-122"/>
              </a:rPr>
              <a:t>下一跳地址须为直连链路上可达的地址</a:t>
            </a:r>
          </a:p>
        </p:txBody>
      </p:sp>
      <p:sp>
        <p:nvSpPr>
          <p:cNvPr id="17427" name="Rectangle 124"/>
          <p:cNvSpPr>
            <a:spLocks noChangeArrowheads="1"/>
          </p:cNvSpPr>
          <p:nvPr/>
        </p:nvSpPr>
        <p:spPr bwMode="auto">
          <a:xfrm>
            <a:off x="5537200" y="2276524"/>
            <a:ext cx="12239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10.4.0.0/24</a:t>
            </a:r>
          </a:p>
        </p:txBody>
      </p:sp>
      <p:sp>
        <p:nvSpPr>
          <p:cNvPr id="17428" name="Rectangle 127"/>
          <p:cNvSpPr>
            <a:spLocks noChangeArrowheads="1"/>
          </p:cNvSpPr>
          <p:nvPr/>
        </p:nvSpPr>
        <p:spPr bwMode="auto">
          <a:xfrm>
            <a:off x="1792287" y="2278112"/>
            <a:ext cx="1295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10.2.0.0/24</a:t>
            </a:r>
          </a:p>
        </p:txBody>
      </p:sp>
      <p:sp>
        <p:nvSpPr>
          <p:cNvPr id="17429" name="Rectangle 128"/>
          <p:cNvSpPr>
            <a:spLocks noChangeArrowheads="1"/>
          </p:cNvSpPr>
          <p:nvPr/>
        </p:nvSpPr>
        <p:spPr bwMode="auto">
          <a:xfrm>
            <a:off x="1360487" y="2997249"/>
            <a:ext cx="1368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10.1.0.0/24</a:t>
            </a:r>
          </a:p>
        </p:txBody>
      </p:sp>
      <p:sp>
        <p:nvSpPr>
          <p:cNvPr id="17430" name="Rectangle 129"/>
          <p:cNvSpPr>
            <a:spLocks noChangeArrowheads="1"/>
          </p:cNvSpPr>
          <p:nvPr/>
        </p:nvSpPr>
        <p:spPr bwMode="auto">
          <a:xfrm>
            <a:off x="3663950" y="2278112"/>
            <a:ext cx="1368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10.3.0.0/24</a:t>
            </a:r>
          </a:p>
        </p:txBody>
      </p:sp>
      <p:sp>
        <p:nvSpPr>
          <p:cNvPr id="17431" name="Rectangle 130"/>
          <p:cNvSpPr>
            <a:spLocks noChangeArrowheads="1"/>
          </p:cNvSpPr>
          <p:nvPr/>
        </p:nvSpPr>
        <p:spPr bwMode="auto">
          <a:xfrm>
            <a:off x="7048500" y="2925812"/>
            <a:ext cx="1368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10.5.0.0/24</a:t>
            </a:r>
          </a:p>
        </p:txBody>
      </p:sp>
      <p:sp>
        <p:nvSpPr>
          <p:cNvPr id="17432" name="Rectangle 132"/>
          <p:cNvSpPr>
            <a:spLocks noChangeArrowheads="1"/>
          </p:cNvSpPr>
          <p:nvPr/>
        </p:nvSpPr>
        <p:spPr bwMode="auto">
          <a:xfrm>
            <a:off x="1395412" y="4441874"/>
            <a:ext cx="5221288" cy="6445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33" name="Text Box 133"/>
          <p:cNvSpPr txBox="1">
            <a:spLocks noChangeArrowheads="1"/>
          </p:cNvSpPr>
          <p:nvPr/>
        </p:nvSpPr>
        <p:spPr bwMode="auto">
          <a:xfrm>
            <a:off x="1431925" y="4437112"/>
            <a:ext cx="62642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[RTB]ip route-static 10.1.0.0 255.255.255.0 10.2.0.1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[RTB]ip route-static 10.4.0.0 255.255.255.0 10.3.0.2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[RTB]ip route-static 10.5.0.0 255.255.255.0 10.3.0.2</a:t>
            </a:r>
          </a:p>
        </p:txBody>
      </p:sp>
      <p:sp>
        <p:nvSpPr>
          <p:cNvPr id="17434" name="Line 134"/>
          <p:cNvSpPr>
            <a:spLocks noChangeShapeType="1"/>
          </p:cNvSpPr>
          <p:nvPr/>
        </p:nvSpPr>
        <p:spPr bwMode="auto">
          <a:xfrm flipH="1" flipV="1">
            <a:off x="3303587" y="2852787"/>
            <a:ext cx="0" cy="1584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5" name="Text Box 135"/>
          <p:cNvSpPr txBox="1">
            <a:spLocks noChangeArrowheads="1"/>
          </p:cNvSpPr>
          <p:nvPr/>
        </p:nvSpPr>
        <p:spPr bwMode="auto">
          <a:xfrm>
            <a:off x="1719262" y="2565449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7436" name="Text Box 136"/>
          <p:cNvSpPr txBox="1">
            <a:spLocks noChangeArrowheads="1"/>
          </p:cNvSpPr>
          <p:nvPr/>
        </p:nvSpPr>
        <p:spPr bwMode="auto">
          <a:xfrm>
            <a:off x="3590925" y="2547987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7437" name="Text Box 137"/>
          <p:cNvSpPr txBox="1">
            <a:spLocks noChangeArrowheads="1"/>
          </p:cNvSpPr>
          <p:nvPr/>
        </p:nvSpPr>
        <p:spPr bwMode="auto">
          <a:xfrm>
            <a:off x="5464175" y="2547987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7438" name="Text Box 138"/>
          <p:cNvSpPr txBox="1">
            <a:spLocks noChangeArrowheads="1"/>
          </p:cNvSpPr>
          <p:nvPr/>
        </p:nvSpPr>
        <p:spPr bwMode="auto">
          <a:xfrm>
            <a:off x="2655887" y="2565449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sp>
        <p:nvSpPr>
          <p:cNvPr id="17439" name="Text Box 140"/>
          <p:cNvSpPr txBox="1">
            <a:spLocks noChangeArrowheads="1"/>
          </p:cNvSpPr>
          <p:nvPr/>
        </p:nvSpPr>
        <p:spPr bwMode="auto">
          <a:xfrm>
            <a:off x="4527550" y="2547987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sp>
        <p:nvSpPr>
          <p:cNvPr id="17440" name="Text Box 141"/>
          <p:cNvSpPr txBox="1">
            <a:spLocks noChangeArrowheads="1"/>
          </p:cNvSpPr>
          <p:nvPr/>
        </p:nvSpPr>
        <p:spPr bwMode="auto">
          <a:xfrm>
            <a:off x="6400800" y="2565449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 flipV="1">
            <a:off x="1871018" y="4359994"/>
            <a:ext cx="5041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35" name="Group 3"/>
          <p:cNvGrpSpPr>
            <a:grpSpLocks noChangeAspect="1"/>
          </p:cNvGrpSpPr>
          <p:nvPr/>
        </p:nvGrpSpPr>
        <p:grpSpPr bwMode="auto">
          <a:xfrm>
            <a:off x="3094981" y="4144094"/>
            <a:ext cx="720725" cy="501650"/>
            <a:chOff x="3541" y="1317"/>
            <a:chExt cx="747" cy="546"/>
          </a:xfrm>
        </p:grpSpPr>
        <p:sp>
          <p:nvSpPr>
            <p:cNvPr id="18522" name="AutoShape 4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3" name="Freeform 5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4" name="Freeform 6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5" name="Freeform 7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6" name="Freeform 8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7" name="Freeform 9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8" name="Freeform 10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9" name="Freeform 11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0" name="Freeform 12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1" name="Freeform 13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2" name="Freeform 14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3" name="Freeform 15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4" name="Freeform 16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" name="Freeform 17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" name="Freeform 18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" name="Freeform 19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" name="Freeform 20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36" name="Group 21"/>
          <p:cNvGrpSpPr>
            <a:grpSpLocks noChangeAspect="1"/>
          </p:cNvGrpSpPr>
          <p:nvPr/>
        </p:nvGrpSpPr>
        <p:grpSpPr bwMode="auto">
          <a:xfrm>
            <a:off x="4968231" y="4144094"/>
            <a:ext cx="720725" cy="501650"/>
            <a:chOff x="3541" y="1317"/>
            <a:chExt cx="747" cy="546"/>
          </a:xfrm>
        </p:grpSpPr>
        <p:sp>
          <p:nvSpPr>
            <p:cNvPr id="18505" name="AutoShape 22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6" name="Freeform 23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7" name="Freeform 24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8" name="Freeform 25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Freeform 26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0" name="Freeform 27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1" name="Freeform 28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2" name="Freeform 29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3" name="Freeform 30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4" name="Freeform 31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5" name="Freeform 32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6" name="Freeform 33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7" name="Freeform 34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8" name="Freeform 35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9" name="Freeform 36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0" name="Freeform 37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1" name="Freeform 38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7" name="Line 39"/>
          <p:cNvSpPr>
            <a:spLocks noChangeShapeType="1"/>
          </p:cNvSpPr>
          <p:nvPr/>
        </p:nvSpPr>
        <p:spPr bwMode="auto">
          <a:xfrm flipH="1">
            <a:off x="1583681" y="4528269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40"/>
          <p:cNvSpPr>
            <a:spLocks noChangeShapeType="1"/>
          </p:cNvSpPr>
          <p:nvPr/>
        </p:nvSpPr>
        <p:spPr bwMode="auto">
          <a:xfrm flipH="1">
            <a:off x="7198668" y="4528269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39" name="Group 41"/>
          <p:cNvGrpSpPr>
            <a:grpSpLocks noChangeAspect="1"/>
          </p:cNvGrpSpPr>
          <p:nvPr/>
        </p:nvGrpSpPr>
        <p:grpSpPr bwMode="auto">
          <a:xfrm>
            <a:off x="1224906" y="4144094"/>
            <a:ext cx="720725" cy="501650"/>
            <a:chOff x="3541" y="1317"/>
            <a:chExt cx="747" cy="546"/>
          </a:xfrm>
        </p:grpSpPr>
        <p:sp>
          <p:nvSpPr>
            <p:cNvPr id="18488" name="AutoShape 42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Freeform 43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Freeform 44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1" name="Freeform 45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2" name="Freeform 46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Freeform 47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Freeform 48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5" name="Freeform 49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6" name="Freeform 50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7" name="Freeform 51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8" name="Freeform 52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9" name="Freeform 53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0" name="Freeform 54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1" name="Freeform 55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2" name="Freeform 56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3" name="Freeform 57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4" name="Freeform 58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8440" name="Picture 5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56" y="5175969"/>
            <a:ext cx="503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60" descr="服务器类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206" y="5104532"/>
            <a:ext cx="3508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42" name="Group 61"/>
          <p:cNvGrpSpPr>
            <a:grpSpLocks noChangeAspect="1"/>
          </p:cNvGrpSpPr>
          <p:nvPr/>
        </p:nvGrpSpPr>
        <p:grpSpPr bwMode="auto">
          <a:xfrm>
            <a:off x="6839893" y="4145682"/>
            <a:ext cx="720725" cy="501650"/>
            <a:chOff x="3541" y="1317"/>
            <a:chExt cx="747" cy="546"/>
          </a:xfrm>
        </p:grpSpPr>
        <p:sp>
          <p:nvSpPr>
            <p:cNvPr id="18471" name="AutoShape 62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Freeform 63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Freeform 64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Freeform 65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Freeform 66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Freeform 67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Freeform 68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Freeform 69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Freeform 70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Freeform 71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Freeform 72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Freeform 73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Freeform 74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Freeform 75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Freeform 76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6" name="Freeform 77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7" name="Freeform 78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3" name="Text Box 79"/>
          <p:cNvSpPr txBox="1">
            <a:spLocks noChangeArrowheads="1"/>
          </p:cNvSpPr>
          <p:nvPr/>
        </p:nvSpPr>
        <p:spPr bwMode="auto">
          <a:xfrm>
            <a:off x="3094981" y="3855169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RTB</a:t>
            </a:r>
          </a:p>
        </p:txBody>
      </p:sp>
      <p:sp>
        <p:nvSpPr>
          <p:cNvPr id="18444" name="Text Box 80"/>
          <p:cNvSpPr txBox="1">
            <a:spLocks noChangeArrowheads="1"/>
          </p:cNvSpPr>
          <p:nvPr/>
        </p:nvSpPr>
        <p:spPr bwMode="auto">
          <a:xfrm>
            <a:off x="4968231" y="3855169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RTC</a:t>
            </a:r>
          </a:p>
        </p:txBody>
      </p:sp>
      <p:sp>
        <p:nvSpPr>
          <p:cNvPr id="18445" name="Text Box 81"/>
          <p:cNvSpPr txBox="1">
            <a:spLocks noChangeArrowheads="1"/>
          </p:cNvSpPr>
          <p:nvPr/>
        </p:nvSpPr>
        <p:spPr bwMode="auto">
          <a:xfrm>
            <a:off x="6623993" y="3855169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RTD</a:t>
            </a:r>
          </a:p>
        </p:txBody>
      </p:sp>
      <p:sp>
        <p:nvSpPr>
          <p:cNvPr id="18446" name="Text Box 82"/>
          <p:cNvSpPr txBox="1">
            <a:spLocks noChangeArrowheads="1"/>
          </p:cNvSpPr>
          <p:nvPr/>
        </p:nvSpPr>
        <p:spPr bwMode="auto">
          <a:xfrm>
            <a:off x="1151881" y="3855169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RTA</a:t>
            </a:r>
          </a:p>
        </p:txBody>
      </p:sp>
      <p:sp>
        <p:nvSpPr>
          <p:cNvPr id="18447" name="Text Box 83"/>
          <p:cNvSpPr txBox="1">
            <a:spLocks noChangeArrowheads="1"/>
          </p:cNvSpPr>
          <p:nvPr/>
        </p:nvSpPr>
        <p:spPr bwMode="auto">
          <a:xfrm>
            <a:off x="7414568" y="5222007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Server</a:t>
            </a:r>
          </a:p>
        </p:txBody>
      </p:sp>
      <p:sp>
        <p:nvSpPr>
          <p:cNvPr id="18448" name="Text Box 84"/>
          <p:cNvSpPr txBox="1">
            <a:spLocks noChangeArrowheads="1"/>
          </p:cNvSpPr>
          <p:nvPr/>
        </p:nvSpPr>
        <p:spPr bwMode="auto">
          <a:xfrm>
            <a:off x="645468" y="5222007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PC</a:t>
            </a:r>
          </a:p>
        </p:txBody>
      </p:sp>
      <p:sp>
        <p:nvSpPr>
          <p:cNvPr id="18449" name="Rectangle 85"/>
          <p:cNvSpPr>
            <a:spLocks noGrp="1" noChangeArrowheads="1"/>
          </p:cNvSpPr>
          <p:nvPr>
            <p:ph type="title" sz="quarter"/>
          </p:nvPr>
        </p:nvSpPr>
        <p:spPr>
          <a:xfrm>
            <a:off x="483543" y="1009453"/>
            <a:ext cx="7239000" cy="6096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静态默认路由配置</a:t>
            </a:r>
          </a:p>
        </p:txBody>
      </p:sp>
      <p:sp>
        <p:nvSpPr>
          <p:cNvPr id="18450" name="Rectangle 87"/>
          <p:cNvSpPr>
            <a:spLocks noChangeArrowheads="1"/>
          </p:cNvSpPr>
          <p:nvPr/>
        </p:nvSpPr>
        <p:spPr bwMode="auto">
          <a:xfrm>
            <a:off x="5688956" y="4071069"/>
            <a:ext cx="12239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10.4.0.0/24</a:t>
            </a:r>
          </a:p>
        </p:txBody>
      </p:sp>
      <p:sp>
        <p:nvSpPr>
          <p:cNvPr id="18451" name="Rectangle 88"/>
          <p:cNvSpPr>
            <a:spLocks noChangeArrowheads="1"/>
          </p:cNvSpPr>
          <p:nvPr/>
        </p:nvSpPr>
        <p:spPr bwMode="auto">
          <a:xfrm>
            <a:off x="1944043" y="4072657"/>
            <a:ext cx="1295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10.2.0.0/24</a:t>
            </a:r>
          </a:p>
        </p:txBody>
      </p:sp>
      <p:sp>
        <p:nvSpPr>
          <p:cNvPr id="18452" name="Rectangle 89"/>
          <p:cNvSpPr>
            <a:spLocks noChangeArrowheads="1"/>
          </p:cNvSpPr>
          <p:nvPr/>
        </p:nvSpPr>
        <p:spPr bwMode="auto">
          <a:xfrm>
            <a:off x="1512243" y="4791794"/>
            <a:ext cx="1368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10.1.0.0/24</a:t>
            </a:r>
          </a:p>
        </p:txBody>
      </p:sp>
      <p:sp>
        <p:nvSpPr>
          <p:cNvPr id="18453" name="Rectangle 90"/>
          <p:cNvSpPr>
            <a:spLocks noChangeArrowheads="1"/>
          </p:cNvSpPr>
          <p:nvPr/>
        </p:nvSpPr>
        <p:spPr bwMode="auto">
          <a:xfrm>
            <a:off x="3815706" y="4072657"/>
            <a:ext cx="1368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10.3.0.0/24</a:t>
            </a:r>
          </a:p>
        </p:txBody>
      </p:sp>
      <p:sp>
        <p:nvSpPr>
          <p:cNvPr id="18454" name="Rectangle 91"/>
          <p:cNvSpPr>
            <a:spLocks noChangeArrowheads="1"/>
          </p:cNvSpPr>
          <p:nvPr/>
        </p:nvSpPr>
        <p:spPr bwMode="auto">
          <a:xfrm>
            <a:off x="7200256" y="4758457"/>
            <a:ext cx="1368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10.5.0.0/24</a:t>
            </a:r>
          </a:p>
        </p:txBody>
      </p:sp>
      <p:sp>
        <p:nvSpPr>
          <p:cNvPr id="18455" name="Rectangle 92"/>
          <p:cNvSpPr>
            <a:spLocks noChangeArrowheads="1"/>
          </p:cNvSpPr>
          <p:nvPr/>
        </p:nvSpPr>
        <p:spPr bwMode="auto">
          <a:xfrm>
            <a:off x="1547168" y="6236419"/>
            <a:ext cx="5148263" cy="4318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6" name="Text Box 93"/>
          <p:cNvSpPr txBox="1">
            <a:spLocks noChangeArrowheads="1"/>
          </p:cNvSpPr>
          <p:nvPr/>
        </p:nvSpPr>
        <p:spPr bwMode="auto">
          <a:xfrm>
            <a:off x="1583681" y="6231657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[RTB]ip route-static 10.1.0.0 255.255.255.0 10.2.0.1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[RTB]ip route-static 0.0.0.0 0.0.0.0 10.3.0.2</a:t>
            </a:r>
          </a:p>
        </p:txBody>
      </p:sp>
      <p:sp>
        <p:nvSpPr>
          <p:cNvPr id="18457" name="Line 94"/>
          <p:cNvSpPr>
            <a:spLocks noChangeShapeType="1"/>
          </p:cNvSpPr>
          <p:nvPr/>
        </p:nvSpPr>
        <p:spPr bwMode="auto">
          <a:xfrm flipH="1" flipV="1">
            <a:off x="3455343" y="4647332"/>
            <a:ext cx="0" cy="1584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8" name="Text Box 95"/>
          <p:cNvSpPr txBox="1">
            <a:spLocks noChangeArrowheads="1"/>
          </p:cNvSpPr>
          <p:nvPr/>
        </p:nvSpPr>
        <p:spPr bwMode="auto">
          <a:xfrm>
            <a:off x="1871018" y="4359994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8459" name="Text Box 96"/>
          <p:cNvSpPr txBox="1">
            <a:spLocks noChangeArrowheads="1"/>
          </p:cNvSpPr>
          <p:nvPr/>
        </p:nvSpPr>
        <p:spPr bwMode="auto">
          <a:xfrm>
            <a:off x="3742681" y="4342532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8460" name="Text Box 97"/>
          <p:cNvSpPr txBox="1">
            <a:spLocks noChangeArrowheads="1"/>
          </p:cNvSpPr>
          <p:nvPr/>
        </p:nvSpPr>
        <p:spPr bwMode="auto">
          <a:xfrm>
            <a:off x="5615931" y="4342532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8461" name="Text Box 98"/>
          <p:cNvSpPr txBox="1">
            <a:spLocks noChangeArrowheads="1"/>
          </p:cNvSpPr>
          <p:nvPr/>
        </p:nvSpPr>
        <p:spPr bwMode="auto">
          <a:xfrm>
            <a:off x="2807643" y="4359994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sp>
        <p:nvSpPr>
          <p:cNvPr id="18462" name="Text Box 99"/>
          <p:cNvSpPr txBox="1">
            <a:spLocks noChangeArrowheads="1"/>
          </p:cNvSpPr>
          <p:nvPr/>
        </p:nvSpPr>
        <p:spPr bwMode="auto">
          <a:xfrm>
            <a:off x="4679306" y="4342532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sp>
        <p:nvSpPr>
          <p:cNvPr id="18463" name="Text Box 100"/>
          <p:cNvSpPr txBox="1">
            <a:spLocks noChangeArrowheads="1"/>
          </p:cNvSpPr>
          <p:nvPr/>
        </p:nvSpPr>
        <p:spPr bwMode="auto">
          <a:xfrm>
            <a:off x="6552556" y="4359994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sp>
        <p:nvSpPr>
          <p:cNvPr id="18464" name="Rectangle 102"/>
          <p:cNvSpPr>
            <a:spLocks noChangeArrowheads="1"/>
          </p:cNvSpPr>
          <p:nvPr/>
        </p:nvSpPr>
        <p:spPr bwMode="auto">
          <a:xfrm>
            <a:off x="647056" y="1916832"/>
            <a:ext cx="5113337" cy="2825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65" name="Text Box 103"/>
          <p:cNvSpPr txBox="1">
            <a:spLocks noChangeArrowheads="1"/>
          </p:cNvSpPr>
          <p:nvPr/>
        </p:nvSpPr>
        <p:spPr bwMode="auto">
          <a:xfrm>
            <a:off x="683568" y="1916832"/>
            <a:ext cx="62642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[RTA]ip route-static 0.0.0.0 0.0.0.0 10.2.0.2</a:t>
            </a:r>
          </a:p>
        </p:txBody>
      </p:sp>
      <p:sp>
        <p:nvSpPr>
          <p:cNvPr id="18466" name="Line 104"/>
          <p:cNvSpPr>
            <a:spLocks noChangeShapeType="1"/>
          </p:cNvSpPr>
          <p:nvPr/>
        </p:nvSpPr>
        <p:spPr bwMode="auto">
          <a:xfrm flipH="1">
            <a:off x="1799581" y="2924894"/>
            <a:ext cx="792162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7" name="Line 105"/>
          <p:cNvSpPr>
            <a:spLocks noChangeShapeType="1"/>
          </p:cNvSpPr>
          <p:nvPr/>
        </p:nvSpPr>
        <p:spPr bwMode="auto">
          <a:xfrm flipH="1">
            <a:off x="2591743" y="2204169"/>
            <a:ext cx="0" cy="719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8" name="Rectangle 106"/>
          <p:cNvSpPr>
            <a:spLocks noChangeArrowheads="1"/>
          </p:cNvSpPr>
          <p:nvPr/>
        </p:nvSpPr>
        <p:spPr bwMode="auto">
          <a:xfrm>
            <a:off x="4391968" y="2780432"/>
            <a:ext cx="4392613" cy="2825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69" name="Text Box 107"/>
          <p:cNvSpPr txBox="1">
            <a:spLocks noChangeArrowheads="1"/>
          </p:cNvSpPr>
          <p:nvPr/>
        </p:nvSpPr>
        <p:spPr bwMode="auto">
          <a:xfrm>
            <a:off x="4357043" y="2793132"/>
            <a:ext cx="435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[RTD]ip route-static 0.0.0.0 0.0.0.0 10.4.0.1</a:t>
            </a:r>
          </a:p>
        </p:txBody>
      </p:sp>
      <p:sp>
        <p:nvSpPr>
          <p:cNvPr id="18470" name="Line 108"/>
          <p:cNvSpPr>
            <a:spLocks noChangeShapeType="1"/>
          </p:cNvSpPr>
          <p:nvPr/>
        </p:nvSpPr>
        <p:spPr bwMode="auto">
          <a:xfrm>
            <a:off x="7271693" y="3067769"/>
            <a:ext cx="0" cy="1081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76089" y="859650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静态路由实现路由备份和负载分担 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140052" y="4153372"/>
            <a:ext cx="7921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100">
                <a:ea typeface="华文细黑" pitchFamily="2" charset="-122"/>
              </a:rPr>
              <a:t>RTA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19327" y="3505672"/>
            <a:ext cx="9366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100">
                <a:ea typeface="华文细黑" pitchFamily="2" charset="-122"/>
              </a:rPr>
              <a:t>S0/0</a:t>
            </a:r>
          </a:p>
        </p:txBody>
      </p:sp>
      <p:pic>
        <p:nvPicPr>
          <p:cNvPr id="19461" name="Picture 5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652" y="1507009"/>
            <a:ext cx="237648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579914" y="1932459"/>
            <a:ext cx="12239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600">
                <a:ea typeface="华文细黑" pitchFamily="2" charset="-122"/>
              </a:rPr>
              <a:t>ISP</a:t>
            </a:r>
            <a:r>
              <a:rPr lang="zh-CN" altLang="en-US" sz="2600">
                <a:ea typeface="华文细黑" pitchFamily="2" charset="-122"/>
              </a:rPr>
              <a:t>乙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88150" y="4116146"/>
            <a:ext cx="77057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600" b="1" dirty="0">
                <a:solidFill>
                  <a:srgbClr val="000000"/>
                </a:solidFill>
                <a:ea typeface="华文细黑" pitchFamily="2" charset="-122"/>
              </a:rPr>
              <a:t>路由备份：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000" b="1" dirty="0">
                <a:solidFill>
                  <a:srgbClr val="000000"/>
                </a:solidFill>
                <a:ea typeface="华文细黑" pitchFamily="2" charset="-122"/>
              </a:rPr>
              <a:t>到相同目的地址的下一跳和优先级都不同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000" b="1" dirty="0">
                <a:solidFill>
                  <a:srgbClr val="000000"/>
                </a:solidFill>
                <a:ea typeface="华文细黑" pitchFamily="2" charset="-122"/>
              </a:rPr>
              <a:t>优先级高的为主，低的为备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600" b="1" dirty="0">
                <a:solidFill>
                  <a:srgbClr val="000000"/>
                </a:solidFill>
                <a:ea typeface="华文细黑" pitchFamily="2" charset="-122"/>
              </a:rPr>
              <a:t>负载分担：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000" b="1" dirty="0">
                <a:solidFill>
                  <a:srgbClr val="000000"/>
                </a:solidFill>
                <a:ea typeface="华文细黑" pitchFamily="2" charset="-122"/>
              </a:rPr>
              <a:t>到相同目的地址的下一跳不同，但优先级相同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000" b="1" dirty="0">
                <a:solidFill>
                  <a:srgbClr val="000000"/>
                </a:solidFill>
                <a:ea typeface="华文细黑" pitchFamily="2" charset="-122"/>
              </a:rPr>
              <a:t>到目的地的流量将均匀分布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4787752" y="2784947"/>
            <a:ext cx="863600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465" name="Picture 9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237648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2123927" y="1910234"/>
            <a:ext cx="12239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600">
                <a:ea typeface="华文细黑" pitchFamily="2" charset="-122"/>
              </a:rPr>
              <a:t>ISP</a:t>
            </a:r>
            <a:r>
              <a:rPr lang="zh-CN" altLang="en-US" sz="2600">
                <a:ea typeface="华文细黑" pitchFamily="2" charset="-122"/>
              </a:rPr>
              <a:t>甲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H="1" flipV="1">
            <a:off x="3274864" y="2784947"/>
            <a:ext cx="936625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4859189" y="3505672"/>
            <a:ext cx="9366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100">
                <a:ea typeface="华文细黑" pitchFamily="2" charset="-122"/>
              </a:rPr>
              <a:t>S0/1</a:t>
            </a:r>
          </a:p>
        </p:txBody>
      </p:sp>
      <p:grpSp>
        <p:nvGrpSpPr>
          <p:cNvPr id="19469" name="Group 13"/>
          <p:cNvGrpSpPr>
            <a:grpSpLocks noChangeAspect="1"/>
          </p:cNvGrpSpPr>
          <p:nvPr/>
        </p:nvGrpSpPr>
        <p:grpSpPr bwMode="auto">
          <a:xfrm>
            <a:off x="3995589" y="3577109"/>
            <a:ext cx="936625" cy="652463"/>
            <a:chOff x="3541" y="1317"/>
            <a:chExt cx="747" cy="546"/>
          </a:xfrm>
        </p:grpSpPr>
        <p:sp>
          <p:nvSpPr>
            <p:cNvPr id="19470" name="AutoShape 14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Freeform 15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16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17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Freeform 18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Freeform 19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20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Freeform 21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Freeform 22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Freeform 23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Freeform 24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Freeform 25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Freeform 26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Freeform 27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Freeform 28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Freeform 29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Freeform 30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98"/>
          <p:cNvSpPr>
            <a:spLocks noChangeArrowheads="1"/>
          </p:cNvSpPr>
          <p:nvPr/>
        </p:nvSpPr>
        <p:spPr bwMode="auto">
          <a:xfrm>
            <a:off x="4605623" y="3286125"/>
            <a:ext cx="4319587" cy="2825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80504" y="1095052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dirty="0"/>
              <a:t>静态黑洞路由应用</a:t>
            </a: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2445035" y="3103563"/>
            <a:ext cx="6492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>
                <a:ea typeface="华文细黑" pitchFamily="2" charset="-122"/>
              </a:rPr>
              <a:t>RTA</a:t>
            </a:r>
          </a:p>
        </p:txBody>
      </p:sp>
      <p:sp>
        <p:nvSpPr>
          <p:cNvPr id="20485" name="Rectangle 71"/>
          <p:cNvSpPr>
            <a:spLocks noChangeArrowheads="1"/>
          </p:cNvSpPr>
          <p:nvPr/>
        </p:nvSpPr>
        <p:spPr bwMode="auto">
          <a:xfrm>
            <a:off x="679735" y="1931987"/>
            <a:ext cx="77057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600" b="1">
                <a:solidFill>
                  <a:srgbClr val="000000"/>
                </a:solidFill>
                <a:ea typeface="华文细黑" pitchFamily="2" charset="-122"/>
              </a:rPr>
              <a:t>正确应用黑洞路由可以消除环路</a:t>
            </a:r>
          </a:p>
        </p:txBody>
      </p:sp>
      <p:sp>
        <p:nvSpPr>
          <p:cNvPr id="20486" name="Line 72"/>
          <p:cNvSpPr>
            <a:spLocks noChangeShapeType="1"/>
          </p:cNvSpPr>
          <p:nvPr/>
        </p:nvSpPr>
        <p:spPr bwMode="auto">
          <a:xfrm>
            <a:off x="3019710" y="4365625"/>
            <a:ext cx="2087563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75"/>
          <p:cNvSpPr>
            <a:spLocks noChangeShapeType="1"/>
          </p:cNvSpPr>
          <p:nvPr/>
        </p:nvSpPr>
        <p:spPr bwMode="auto">
          <a:xfrm flipH="1" flipV="1">
            <a:off x="3019710" y="3646488"/>
            <a:ext cx="2160588" cy="935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488" name="Group 77"/>
          <p:cNvGrpSpPr>
            <a:grpSpLocks noChangeAspect="1"/>
          </p:cNvGrpSpPr>
          <p:nvPr/>
        </p:nvGrpSpPr>
        <p:grpSpPr bwMode="auto">
          <a:xfrm>
            <a:off x="2370423" y="3359150"/>
            <a:ext cx="720725" cy="501650"/>
            <a:chOff x="3541" y="1317"/>
            <a:chExt cx="747" cy="546"/>
          </a:xfrm>
        </p:grpSpPr>
        <p:sp>
          <p:nvSpPr>
            <p:cNvPr id="20598" name="AutoShape 7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9" name="Freeform 7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0" name="Freeform 8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1" name="Freeform 8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2" name="Freeform 8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3" name="Freeform 8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4" name="Freeform 8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5" name="Freeform 8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6" name="Freeform 8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7" name="Freeform 8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8" name="Freeform 8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9" name="Freeform 8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0" name="Freeform 9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1" name="Freeform 9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2" name="Freeform 9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3" name="Freeform 9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4" name="Freeform 9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89" name="Group 95"/>
          <p:cNvGrpSpPr>
            <a:grpSpLocks noChangeAspect="1"/>
          </p:cNvGrpSpPr>
          <p:nvPr/>
        </p:nvGrpSpPr>
        <p:grpSpPr bwMode="auto">
          <a:xfrm>
            <a:off x="2370423" y="4081463"/>
            <a:ext cx="720725" cy="501650"/>
            <a:chOff x="3541" y="1317"/>
            <a:chExt cx="747" cy="546"/>
          </a:xfrm>
        </p:grpSpPr>
        <p:sp>
          <p:nvSpPr>
            <p:cNvPr id="20581" name="AutoShape 96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2" name="Freeform 97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" name="Freeform 98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" name="Freeform 99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" name="Freeform 100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6" name="Freeform 101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" name="Freeform 102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8" name="Freeform 103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9" name="Freeform 104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" name="Freeform 105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1" name="Freeform 106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" name="Freeform 107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3" name="Freeform 108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" name="Freeform 109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5" name="Freeform 110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6" name="Freeform 111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7" name="Freeform 112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0" name="Group 113"/>
          <p:cNvGrpSpPr>
            <a:grpSpLocks noChangeAspect="1"/>
          </p:cNvGrpSpPr>
          <p:nvPr/>
        </p:nvGrpSpPr>
        <p:grpSpPr bwMode="auto">
          <a:xfrm>
            <a:off x="2370423" y="4800600"/>
            <a:ext cx="720725" cy="501650"/>
            <a:chOff x="3541" y="1317"/>
            <a:chExt cx="747" cy="546"/>
          </a:xfrm>
        </p:grpSpPr>
        <p:sp>
          <p:nvSpPr>
            <p:cNvPr id="20564" name="AutoShape 114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5" name="Freeform 115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6" name="Freeform 116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7" name="Freeform 117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8" name="Freeform 118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Freeform 119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0" name="Freeform 120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1" name="Freeform 121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2" name="Freeform 122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3" name="Freeform 123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4" name="Freeform 124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5" name="Freeform 125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6" name="Freeform 126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7" name="Freeform 127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8" name="Freeform 128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9" name="Freeform 129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0" name="Freeform 130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1" name="Group 131"/>
          <p:cNvGrpSpPr>
            <a:grpSpLocks noChangeAspect="1"/>
          </p:cNvGrpSpPr>
          <p:nvPr/>
        </p:nvGrpSpPr>
        <p:grpSpPr bwMode="auto">
          <a:xfrm>
            <a:off x="2370423" y="5519738"/>
            <a:ext cx="720725" cy="501650"/>
            <a:chOff x="3541" y="1317"/>
            <a:chExt cx="747" cy="546"/>
          </a:xfrm>
        </p:grpSpPr>
        <p:sp>
          <p:nvSpPr>
            <p:cNvPr id="20547" name="AutoShape 132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8" name="Freeform 133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9" name="Freeform 134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0" name="Freeform 135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1" name="Freeform 136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Freeform 137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3" name="Freeform 138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4" name="Freeform 139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5" name="Freeform 140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6" name="Freeform 141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7" name="Freeform 142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Freeform 143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9" name="Freeform 144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0" name="Freeform 145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1" name="Freeform 146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2" name="Freeform 147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3" name="Freeform 148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2" name="Text Box 149"/>
          <p:cNvSpPr txBox="1">
            <a:spLocks noChangeArrowheads="1"/>
          </p:cNvSpPr>
          <p:nvPr/>
        </p:nvSpPr>
        <p:spPr bwMode="auto">
          <a:xfrm>
            <a:off x="2298985" y="3844925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RTB</a:t>
            </a:r>
          </a:p>
        </p:txBody>
      </p:sp>
      <p:sp>
        <p:nvSpPr>
          <p:cNvPr id="20493" name="Text Box 150"/>
          <p:cNvSpPr txBox="1">
            <a:spLocks noChangeArrowheads="1"/>
          </p:cNvSpPr>
          <p:nvPr/>
        </p:nvSpPr>
        <p:spPr bwMode="auto">
          <a:xfrm>
            <a:off x="2298985" y="4564063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RTC</a:t>
            </a:r>
          </a:p>
        </p:txBody>
      </p:sp>
      <p:sp>
        <p:nvSpPr>
          <p:cNvPr id="20494" name="Text Box 151"/>
          <p:cNvSpPr txBox="1">
            <a:spLocks noChangeArrowheads="1"/>
          </p:cNvSpPr>
          <p:nvPr/>
        </p:nvSpPr>
        <p:spPr bwMode="auto">
          <a:xfrm>
            <a:off x="2298985" y="528478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……</a:t>
            </a:r>
          </a:p>
        </p:txBody>
      </p:sp>
      <p:grpSp>
        <p:nvGrpSpPr>
          <p:cNvPr id="20495" name="Group 170"/>
          <p:cNvGrpSpPr>
            <a:grpSpLocks noChangeAspect="1"/>
          </p:cNvGrpSpPr>
          <p:nvPr/>
        </p:nvGrpSpPr>
        <p:grpSpPr bwMode="auto">
          <a:xfrm>
            <a:off x="6836060" y="4437063"/>
            <a:ext cx="720725" cy="501650"/>
            <a:chOff x="3541" y="1317"/>
            <a:chExt cx="747" cy="546"/>
          </a:xfrm>
        </p:grpSpPr>
        <p:sp>
          <p:nvSpPr>
            <p:cNvPr id="20530" name="AutoShape 17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1" name="Freeform 17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Freeform 17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Freeform 17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Freeform 17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5" name="Freeform 17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Freeform 17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Freeform 17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Freeform 17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Freeform 18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Freeform 18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1" name="Freeform 18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Freeform 18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3" name="Freeform 18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4" name="Freeform 18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5" name="Freeform 18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6" name="Freeform 18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6" name="Line 188"/>
          <p:cNvSpPr>
            <a:spLocks noChangeShapeType="1"/>
          </p:cNvSpPr>
          <p:nvPr/>
        </p:nvSpPr>
        <p:spPr bwMode="auto">
          <a:xfrm flipH="1">
            <a:off x="3019710" y="4725988"/>
            <a:ext cx="2087563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189"/>
          <p:cNvSpPr>
            <a:spLocks noChangeShapeType="1"/>
          </p:cNvSpPr>
          <p:nvPr/>
        </p:nvSpPr>
        <p:spPr bwMode="auto">
          <a:xfrm flipH="1">
            <a:off x="3019710" y="4797425"/>
            <a:ext cx="2160588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498" name="Group 152"/>
          <p:cNvGrpSpPr>
            <a:grpSpLocks noChangeAspect="1"/>
          </p:cNvGrpSpPr>
          <p:nvPr/>
        </p:nvGrpSpPr>
        <p:grpSpPr bwMode="auto">
          <a:xfrm>
            <a:off x="5035835" y="4437063"/>
            <a:ext cx="720725" cy="501650"/>
            <a:chOff x="3541" y="1317"/>
            <a:chExt cx="747" cy="546"/>
          </a:xfrm>
        </p:grpSpPr>
        <p:sp>
          <p:nvSpPr>
            <p:cNvPr id="20513" name="AutoShape 153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Freeform 154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Freeform 155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Freeform 156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Freeform 157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Freeform 158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Freeform 159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Freeform 160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Freeform 161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2" name="Freeform 162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3" name="Freeform 163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Freeform 164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Freeform 165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Freeform 166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7" name="Freeform 167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Freeform 168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9" name="Freeform 169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9" name="Line 190"/>
          <p:cNvSpPr>
            <a:spLocks noChangeShapeType="1"/>
          </p:cNvSpPr>
          <p:nvPr/>
        </p:nvSpPr>
        <p:spPr bwMode="auto">
          <a:xfrm flipV="1">
            <a:off x="5683535" y="4725988"/>
            <a:ext cx="1225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Rectangle 191"/>
          <p:cNvSpPr>
            <a:spLocks noChangeArrowheads="1"/>
          </p:cNvSpPr>
          <p:nvPr/>
        </p:nvSpPr>
        <p:spPr bwMode="auto">
          <a:xfrm>
            <a:off x="1041685" y="3429000"/>
            <a:ext cx="13700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>
                <a:ea typeface="华文细黑" pitchFamily="2" charset="-122"/>
              </a:rPr>
              <a:t>10.0.0.0/24</a:t>
            </a:r>
          </a:p>
        </p:txBody>
      </p:sp>
      <p:sp>
        <p:nvSpPr>
          <p:cNvPr id="20501" name="Rectangle 192"/>
          <p:cNvSpPr>
            <a:spLocks noChangeArrowheads="1"/>
          </p:cNvSpPr>
          <p:nvPr/>
        </p:nvSpPr>
        <p:spPr bwMode="auto">
          <a:xfrm>
            <a:off x="1078198" y="4184650"/>
            <a:ext cx="12985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>
                <a:ea typeface="华文细黑" pitchFamily="2" charset="-122"/>
              </a:rPr>
              <a:t>10.0.1.0/24</a:t>
            </a:r>
          </a:p>
        </p:txBody>
      </p:sp>
      <p:sp>
        <p:nvSpPr>
          <p:cNvPr id="20502" name="Rectangle 193"/>
          <p:cNvSpPr>
            <a:spLocks noChangeArrowheads="1"/>
          </p:cNvSpPr>
          <p:nvPr/>
        </p:nvSpPr>
        <p:spPr bwMode="auto">
          <a:xfrm>
            <a:off x="1078198" y="4870450"/>
            <a:ext cx="12985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>
                <a:ea typeface="华文细黑" pitchFamily="2" charset="-122"/>
              </a:rPr>
              <a:t>10.0.2.0/24</a:t>
            </a:r>
          </a:p>
        </p:txBody>
      </p:sp>
      <p:sp>
        <p:nvSpPr>
          <p:cNvPr id="20503" name="Rectangle 194"/>
          <p:cNvSpPr>
            <a:spLocks noChangeArrowheads="1"/>
          </p:cNvSpPr>
          <p:nvPr/>
        </p:nvSpPr>
        <p:spPr bwMode="auto">
          <a:xfrm>
            <a:off x="1005173" y="5624513"/>
            <a:ext cx="1441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>
                <a:ea typeface="华文细黑" pitchFamily="2" charset="-122"/>
              </a:rPr>
              <a:t>10.0.255.0/24</a:t>
            </a:r>
          </a:p>
        </p:txBody>
      </p:sp>
      <p:sp>
        <p:nvSpPr>
          <p:cNvPr id="20504" name="Rectangle 195"/>
          <p:cNvSpPr>
            <a:spLocks noChangeArrowheads="1"/>
          </p:cNvSpPr>
          <p:nvPr/>
        </p:nvSpPr>
        <p:spPr bwMode="auto">
          <a:xfrm>
            <a:off x="5037423" y="4184650"/>
            <a:ext cx="6492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>
                <a:ea typeface="华文细黑" pitchFamily="2" charset="-122"/>
              </a:rPr>
              <a:t>RTD</a:t>
            </a:r>
          </a:p>
        </p:txBody>
      </p:sp>
      <p:sp>
        <p:nvSpPr>
          <p:cNvPr id="20505" name="Rectangle 196"/>
          <p:cNvSpPr>
            <a:spLocks noChangeArrowheads="1"/>
          </p:cNvSpPr>
          <p:nvPr/>
        </p:nvSpPr>
        <p:spPr bwMode="auto">
          <a:xfrm>
            <a:off x="7556785" y="4510088"/>
            <a:ext cx="6492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>
                <a:ea typeface="华文细黑" pitchFamily="2" charset="-122"/>
              </a:rPr>
              <a:t>RTE</a:t>
            </a:r>
          </a:p>
        </p:txBody>
      </p:sp>
      <p:sp>
        <p:nvSpPr>
          <p:cNvPr id="20506" name="Text Box 197"/>
          <p:cNvSpPr txBox="1">
            <a:spLocks noChangeArrowheads="1"/>
          </p:cNvSpPr>
          <p:nvPr/>
        </p:nvSpPr>
        <p:spPr bwMode="auto">
          <a:xfrm>
            <a:off x="4532598" y="3298825"/>
            <a:ext cx="46085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[RTE]ip route-static 10.0.0.0 255.255.0.0 s0/0</a:t>
            </a:r>
          </a:p>
        </p:txBody>
      </p:sp>
      <p:sp>
        <p:nvSpPr>
          <p:cNvPr id="20507" name="Rectangle 199"/>
          <p:cNvSpPr>
            <a:spLocks noChangeArrowheads="1"/>
          </p:cNvSpPr>
          <p:nvPr/>
        </p:nvSpPr>
        <p:spPr bwMode="auto">
          <a:xfrm>
            <a:off x="5685123" y="4437063"/>
            <a:ext cx="720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>
                <a:ea typeface="华文细黑" pitchFamily="2" charset="-122"/>
              </a:rPr>
              <a:t>S0/0</a:t>
            </a:r>
          </a:p>
        </p:txBody>
      </p:sp>
      <p:sp>
        <p:nvSpPr>
          <p:cNvPr id="20508" name="Rectangle 200"/>
          <p:cNvSpPr>
            <a:spLocks noChangeArrowheads="1"/>
          </p:cNvSpPr>
          <p:nvPr/>
        </p:nvSpPr>
        <p:spPr bwMode="auto">
          <a:xfrm>
            <a:off x="6404260" y="4437063"/>
            <a:ext cx="720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>
                <a:ea typeface="华文细黑" pitchFamily="2" charset="-122"/>
              </a:rPr>
              <a:t>S0/0</a:t>
            </a:r>
          </a:p>
        </p:txBody>
      </p:sp>
      <p:sp>
        <p:nvSpPr>
          <p:cNvPr id="20509" name="Rectangle 203"/>
          <p:cNvSpPr>
            <a:spLocks noChangeArrowheads="1"/>
          </p:cNvSpPr>
          <p:nvPr/>
        </p:nvSpPr>
        <p:spPr bwMode="auto">
          <a:xfrm>
            <a:off x="3559460" y="6094413"/>
            <a:ext cx="4430713" cy="503237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10" name="Text Box 204"/>
          <p:cNvSpPr txBox="1">
            <a:spLocks noChangeArrowheads="1"/>
          </p:cNvSpPr>
          <p:nvPr/>
        </p:nvSpPr>
        <p:spPr bwMode="auto">
          <a:xfrm>
            <a:off x="3524535" y="6107113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[RTD]ip route-static 0.0.0.0 0.0.0.0 s0/0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[RTD]ip route-static 10.0.0.0 255.255.0.0 null0</a:t>
            </a:r>
          </a:p>
        </p:txBody>
      </p:sp>
      <p:sp>
        <p:nvSpPr>
          <p:cNvPr id="20511" name="Line 205"/>
          <p:cNvSpPr>
            <a:spLocks noChangeShapeType="1"/>
          </p:cNvSpPr>
          <p:nvPr/>
        </p:nvSpPr>
        <p:spPr bwMode="auto">
          <a:xfrm flipH="1">
            <a:off x="7198010" y="35734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2" name="Line 206"/>
          <p:cNvSpPr>
            <a:spLocks noChangeShapeType="1"/>
          </p:cNvSpPr>
          <p:nvPr/>
        </p:nvSpPr>
        <p:spPr bwMode="auto">
          <a:xfrm flipV="1">
            <a:off x="5397785" y="4941888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59297" y="2132686"/>
            <a:ext cx="7317134" cy="297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路由的作用、来源、优先级和度量值，路由表的组成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直连路由、</a:t>
            </a:r>
            <a:r>
              <a:rPr lang="en-US" altLang="zh-CN" sz="2400" b="1" dirty="0">
                <a:ea typeface="华文细黑" pitchFamily="2" charset="-122"/>
              </a:rPr>
              <a:t>VLAN</a:t>
            </a:r>
            <a:r>
              <a:rPr lang="zh-CN" altLang="en-US" sz="2400" b="1" dirty="0">
                <a:ea typeface="华文细黑" pitchFamily="2" charset="-122"/>
              </a:rPr>
              <a:t>间路由、静态路由和静态默认路由的配置，利用静态路由实现路由备份或负载分担，黑洞路由的合理应用。</a:t>
            </a:r>
            <a:endParaRPr lang="en-US" altLang="zh-CN" sz="2400" b="1" dirty="0">
              <a:ea typeface="华文细黑" pitchFamily="2" charset="-122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564558" y="1196677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课堂小结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889870" y="1885652"/>
            <a:ext cx="5715000" cy="3276600"/>
            <a:chOff x="1632" y="1056"/>
            <a:chExt cx="3600" cy="2064"/>
          </a:xfrm>
        </p:grpSpPr>
        <p:sp>
          <p:nvSpPr>
            <p:cNvPr id="29704" name="Rectangle 5"/>
            <p:cNvSpPr>
              <a:spLocks noChangeArrowheads="1"/>
            </p:cNvSpPr>
            <p:nvPr/>
          </p:nvSpPr>
          <p:spPr bwMode="auto">
            <a:xfrm>
              <a:off x="1632" y="1056"/>
              <a:ext cx="3600" cy="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4C61A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5" name="Rectangle 6"/>
            <p:cNvSpPr>
              <a:spLocks noChangeArrowheads="1"/>
            </p:cNvSpPr>
            <p:nvPr/>
          </p:nvSpPr>
          <p:spPr bwMode="auto">
            <a:xfrm>
              <a:off x="5088" y="1056"/>
              <a:ext cx="48" cy="2064"/>
            </a:xfrm>
            <a:prstGeom prst="rect">
              <a:avLst/>
            </a:prstGeom>
            <a:gradFill rotWithShape="0">
              <a:gsLst>
                <a:gs pos="0">
                  <a:srgbClr val="4C61A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9701" name="Group 7"/>
          <p:cNvGrpSpPr>
            <a:grpSpLocks/>
          </p:cNvGrpSpPr>
          <p:nvPr/>
        </p:nvGrpSpPr>
        <p:grpSpPr bwMode="auto">
          <a:xfrm>
            <a:off x="783258" y="2670475"/>
            <a:ext cx="5562600" cy="2971800"/>
            <a:chOff x="432" y="2064"/>
            <a:chExt cx="3504" cy="1872"/>
          </a:xfrm>
        </p:grpSpPr>
        <p:sp>
          <p:nvSpPr>
            <p:cNvPr id="29702" name="Rectangle 8"/>
            <p:cNvSpPr>
              <a:spLocks noChangeArrowheads="1"/>
            </p:cNvSpPr>
            <p:nvPr/>
          </p:nvSpPr>
          <p:spPr bwMode="auto">
            <a:xfrm>
              <a:off x="432" y="3792"/>
              <a:ext cx="3504" cy="48"/>
            </a:xfrm>
            <a:prstGeom prst="rect">
              <a:avLst/>
            </a:prstGeom>
            <a:gradFill rotWithShape="0">
              <a:gsLst>
                <a:gs pos="0">
                  <a:srgbClr val="808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3" name="Rectangle 9"/>
            <p:cNvSpPr>
              <a:spLocks noChangeArrowheads="1"/>
            </p:cNvSpPr>
            <p:nvPr/>
          </p:nvSpPr>
          <p:spPr bwMode="auto">
            <a:xfrm>
              <a:off x="432" y="2064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08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5436" y="296733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62168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IPv6</a:t>
            </a:r>
            <a:r>
              <a:rPr lang="zh-CN" altLang="en-US"/>
              <a:t>的特点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44824"/>
            <a:ext cx="8229600" cy="4535488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en-US" altLang="zh-CN" sz="3000" dirty="0"/>
              <a:t>IPv4</a:t>
            </a:r>
            <a:r>
              <a:rPr lang="zh-CN" altLang="en-US" sz="3000" dirty="0"/>
              <a:t>的不足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最大的问题是可用地址日益缺乏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对终端用户而言，配置不够简便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缺乏安全性和</a:t>
            </a:r>
            <a:r>
              <a:rPr lang="en-US" altLang="zh-CN" dirty="0"/>
              <a:t>QoS</a:t>
            </a:r>
            <a:r>
              <a:rPr lang="zh-CN" altLang="en-US" dirty="0"/>
              <a:t>支持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en-US" altLang="zh-CN" sz="3000" dirty="0"/>
              <a:t>IPv6</a:t>
            </a:r>
            <a:r>
              <a:rPr lang="zh-CN" altLang="en-US" sz="3000" dirty="0"/>
              <a:t>的优点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几乎无限的地址空间，</a:t>
            </a:r>
            <a:r>
              <a:rPr lang="en-US" altLang="zh-CN" dirty="0"/>
              <a:t>3.4×10</a:t>
            </a:r>
            <a:r>
              <a:rPr lang="en-US" altLang="zh-CN" baseline="30000" dirty="0"/>
              <a:t>38</a:t>
            </a:r>
            <a:r>
              <a:rPr lang="zh-CN" altLang="en-US" dirty="0"/>
              <a:t>个地址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终端用户无须任何配置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设计时就考虑到增强的安全性和</a:t>
            </a:r>
            <a:r>
              <a:rPr lang="en-US" altLang="zh-CN" dirty="0"/>
              <a:t>QoS</a:t>
            </a:r>
          </a:p>
          <a:p>
            <a:pPr lvl="2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  <a:buFont typeface="Wingdings" pitchFamily="2" charset="2"/>
              <a:buChar char="à"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IPv6</a:t>
            </a:r>
            <a:r>
              <a:rPr lang="zh-CN" altLang="en-US">
                <a:latin typeface="华文细黑" pitchFamily="2" charset="-122"/>
              </a:rPr>
              <a:t>地址表示方式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237" y="1702072"/>
            <a:ext cx="8229600" cy="25193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sz="2400" dirty="0"/>
              <a:t>冒号十六进制表示法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en-US" altLang="zh-CN" sz="2000" dirty="0"/>
              <a:t>16</a:t>
            </a:r>
            <a:r>
              <a:rPr lang="zh-CN" altLang="en-US" sz="2000" dirty="0"/>
              <a:t>位一段，共</a:t>
            </a:r>
            <a:r>
              <a:rPr lang="en-US" altLang="zh-CN" sz="2000" dirty="0"/>
              <a:t>8</a:t>
            </a:r>
            <a:r>
              <a:rPr lang="zh-CN" altLang="en-US" sz="2000" dirty="0"/>
              <a:t>段 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sz="2400" dirty="0"/>
              <a:t>为了缩短书写长度，可以用压缩表示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sz="2000" dirty="0"/>
              <a:t>段内前导 “</a:t>
            </a:r>
            <a:r>
              <a:rPr lang="en-US" altLang="zh-CN" sz="2000" dirty="0"/>
              <a:t>0”</a:t>
            </a:r>
            <a:r>
              <a:rPr lang="zh-CN" altLang="en-US" sz="2000" dirty="0"/>
              <a:t>压缩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sz="2000" dirty="0"/>
              <a:t>全“</a:t>
            </a:r>
            <a:r>
              <a:rPr lang="en-US" altLang="zh-CN" sz="2000" dirty="0"/>
              <a:t>0”</a:t>
            </a:r>
            <a:r>
              <a:rPr lang="zh-CN" altLang="en-US" sz="2000" dirty="0"/>
              <a:t>段压缩 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411413" y="4078560"/>
            <a:ext cx="48974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chemeClr val="accent2"/>
                </a:solidFill>
                <a:ea typeface="黑体" pitchFamily="2" charset="-122"/>
              </a:rPr>
              <a:t>2001 : 0410 : 0000 : 0001 : 0000 : 0000 : 0000 : 45FF</a:t>
            </a:r>
            <a:r>
              <a:rPr kumimoji="1" lang="en-US" altLang="zh-CN" sz="2000"/>
              <a:t> 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3421063" y="5159648"/>
            <a:ext cx="28082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chemeClr val="accent2"/>
                </a:solidFill>
                <a:ea typeface="黑体" pitchFamily="2" charset="-122"/>
              </a:rPr>
              <a:t>2001 : 410 : 0 : 1 : 0 : 0 : 0 : 45FF</a:t>
            </a:r>
            <a:r>
              <a:rPr kumimoji="1" lang="en-US" altLang="zh-CN" sz="2000"/>
              <a:t> </a:t>
            </a: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3781425" y="6237560"/>
            <a:ext cx="2014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chemeClr val="accent2"/>
                </a:solidFill>
                <a:ea typeface="黑体" pitchFamily="2" charset="-122"/>
              </a:rPr>
              <a:t>2001 : 410 : 0 : 1 :: 45FF</a:t>
            </a:r>
            <a:r>
              <a:rPr kumimoji="1" lang="en-US" altLang="zh-CN" sz="2000"/>
              <a:t> </a:t>
            </a:r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2555875" y="4149998"/>
            <a:ext cx="576263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1"/>
          <p:cNvSpPr>
            <a:spLocks noChangeArrowheads="1"/>
          </p:cNvSpPr>
          <p:nvPr/>
        </p:nvSpPr>
        <p:spPr bwMode="auto">
          <a:xfrm>
            <a:off x="3635375" y="5229498"/>
            <a:ext cx="4318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3"/>
          <p:cNvSpPr>
            <a:spLocks noChangeArrowheads="1"/>
          </p:cNvSpPr>
          <p:nvPr/>
        </p:nvSpPr>
        <p:spPr bwMode="auto">
          <a:xfrm>
            <a:off x="3348038" y="4149998"/>
            <a:ext cx="576262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4"/>
          <p:cNvSpPr>
            <a:spLocks noChangeArrowheads="1"/>
          </p:cNvSpPr>
          <p:nvPr/>
        </p:nvSpPr>
        <p:spPr bwMode="auto">
          <a:xfrm>
            <a:off x="4284663" y="5229498"/>
            <a:ext cx="2159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5" name="Rectangle 16"/>
          <p:cNvSpPr>
            <a:spLocks noChangeArrowheads="1"/>
          </p:cNvSpPr>
          <p:nvPr/>
        </p:nvSpPr>
        <p:spPr bwMode="auto">
          <a:xfrm>
            <a:off x="4859338" y="5229498"/>
            <a:ext cx="122555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6" name="Rectangle 17"/>
          <p:cNvSpPr>
            <a:spLocks noChangeArrowheads="1"/>
          </p:cNvSpPr>
          <p:nvPr/>
        </p:nvSpPr>
        <p:spPr bwMode="auto">
          <a:xfrm>
            <a:off x="5292725" y="6310585"/>
            <a:ext cx="28733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7" name="Line 19"/>
          <p:cNvSpPr>
            <a:spLocks noChangeShapeType="1"/>
          </p:cNvSpPr>
          <p:nvPr/>
        </p:nvSpPr>
        <p:spPr bwMode="auto">
          <a:xfrm flipH="1">
            <a:off x="5435600" y="5589860"/>
            <a:ext cx="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2843213" y="4510360"/>
            <a:ext cx="865187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3708400" y="4510360"/>
            <a:ext cx="6477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1163" y="1052736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/>
              <a:t>IPv6</a:t>
            </a:r>
            <a:r>
              <a:rPr lang="zh-CN" altLang="en-US">
                <a:latin typeface="华文细黑" pitchFamily="2" charset="-122"/>
              </a:rPr>
              <a:t>地址构成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7584"/>
            <a:ext cx="8229600" cy="5257800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en-US" altLang="zh-CN" sz="3000" dirty="0"/>
              <a:t>IPv4</a:t>
            </a:r>
            <a:r>
              <a:rPr lang="zh-CN" altLang="en-US" sz="3000" dirty="0"/>
              <a:t>地址构成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endParaRPr lang="zh-CN" alt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endParaRPr lang="zh-CN" altLang="en-US" sz="3000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endParaRPr lang="zh-CN" altLang="en-US" sz="3000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en-US" altLang="zh-CN" sz="3000" dirty="0"/>
              <a:t>IPv6</a:t>
            </a:r>
            <a:r>
              <a:rPr lang="zh-CN" altLang="en-US" sz="3000" dirty="0"/>
              <a:t>地址构成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没有类的概念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endParaRPr lang="en-US" altLang="zh-CN" dirty="0"/>
          </a:p>
        </p:txBody>
      </p:sp>
      <p:grpSp>
        <p:nvGrpSpPr>
          <p:cNvPr id="12292" name="Group 1"/>
          <p:cNvGrpSpPr>
            <a:grpSpLocks/>
          </p:cNvGrpSpPr>
          <p:nvPr/>
        </p:nvGrpSpPr>
        <p:grpSpPr bwMode="auto">
          <a:xfrm>
            <a:off x="1549400" y="2478484"/>
            <a:ext cx="5327650" cy="1489075"/>
            <a:chOff x="431" y="754"/>
            <a:chExt cx="3356" cy="938"/>
          </a:xfrm>
        </p:grpSpPr>
        <p:sp>
          <p:nvSpPr>
            <p:cNvPr id="12301" name="Text Box 4"/>
            <p:cNvSpPr txBox="1">
              <a:spLocks noChangeArrowheads="1"/>
            </p:cNvSpPr>
            <p:nvPr/>
          </p:nvSpPr>
          <p:spPr bwMode="auto">
            <a:xfrm>
              <a:off x="431" y="1480"/>
              <a:ext cx="9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>
                  <a:ea typeface="黑体" pitchFamily="2" charset="-122"/>
                </a:rPr>
                <a:t>网络部分</a:t>
              </a:r>
            </a:p>
          </p:txBody>
        </p:sp>
        <p:sp>
          <p:nvSpPr>
            <p:cNvPr id="12302" name="Text Box 5"/>
            <p:cNvSpPr txBox="1">
              <a:spLocks noChangeArrowheads="1"/>
            </p:cNvSpPr>
            <p:nvPr/>
          </p:nvSpPr>
          <p:spPr bwMode="auto">
            <a:xfrm>
              <a:off x="1383" y="1480"/>
              <a:ext cx="9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>
                  <a:ea typeface="黑体" pitchFamily="2" charset="-122"/>
                </a:rPr>
                <a:t>主机部分</a:t>
              </a:r>
            </a:p>
          </p:txBody>
        </p:sp>
        <p:sp>
          <p:nvSpPr>
            <p:cNvPr id="12303" name="Text Box 6"/>
            <p:cNvSpPr txBox="1">
              <a:spLocks noChangeArrowheads="1"/>
            </p:cNvSpPr>
            <p:nvPr/>
          </p:nvSpPr>
          <p:spPr bwMode="auto">
            <a:xfrm>
              <a:off x="2426" y="1480"/>
              <a:ext cx="9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>
                  <a:ea typeface="黑体" pitchFamily="2" charset="-122"/>
                </a:rPr>
                <a:t>子网掩码长度</a:t>
              </a:r>
            </a:p>
          </p:txBody>
        </p:sp>
        <p:sp>
          <p:nvSpPr>
            <p:cNvPr id="12304" name="Line 8"/>
            <p:cNvSpPr>
              <a:spLocks noChangeShapeType="1"/>
            </p:cNvSpPr>
            <p:nvPr/>
          </p:nvSpPr>
          <p:spPr bwMode="auto">
            <a:xfrm flipV="1">
              <a:off x="839" y="1071"/>
              <a:ext cx="363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9"/>
            <p:cNvSpPr>
              <a:spLocks noChangeShapeType="1"/>
            </p:cNvSpPr>
            <p:nvPr/>
          </p:nvSpPr>
          <p:spPr bwMode="auto">
            <a:xfrm flipH="1" flipV="1">
              <a:off x="1791" y="1071"/>
              <a:ext cx="0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0"/>
            <p:cNvSpPr>
              <a:spLocks noChangeShapeType="1"/>
            </p:cNvSpPr>
            <p:nvPr/>
          </p:nvSpPr>
          <p:spPr bwMode="auto">
            <a:xfrm flipH="1" flipV="1">
              <a:off x="2018" y="1071"/>
              <a:ext cx="726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Text Box 0"/>
            <p:cNvSpPr txBox="1">
              <a:spLocks noChangeArrowheads="1"/>
            </p:cNvSpPr>
            <p:nvPr/>
          </p:nvSpPr>
          <p:spPr bwMode="auto">
            <a:xfrm>
              <a:off x="476" y="754"/>
              <a:ext cx="3311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10000"/>
                </a:lnSpc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zh-CN" sz="2400" u="sng">
                  <a:solidFill>
                    <a:srgbClr val="CC0000"/>
                  </a:solidFill>
                  <a:ea typeface="华文细黑" pitchFamily="2" charset="-122"/>
                </a:rPr>
                <a:t>192.168.1</a:t>
              </a:r>
              <a:r>
                <a:rPr lang="en-US" altLang="zh-CN" sz="2400">
                  <a:solidFill>
                    <a:srgbClr val="000000"/>
                  </a:solidFill>
                  <a:ea typeface="华文细黑" pitchFamily="2" charset="-122"/>
                </a:rPr>
                <a:t>.</a:t>
              </a:r>
              <a:r>
                <a:rPr lang="en-US" altLang="zh-CN" sz="2400" u="sng">
                  <a:solidFill>
                    <a:schemeClr val="accent2"/>
                  </a:solidFill>
                  <a:ea typeface="华文细黑" pitchFamily="2" charset="-122"/>
                </a:rPr>
                <a:t>1</a:t>
              </a:r>
              <a:r>
                <a:rPr lang="en-US" altLang="zh-CN" sz="2400">
                  <a:solidFill>
                    <a:srgbClr val="000000"/>
                  </a:solidFill>
                  <a:ea typeface="华文细黑" pitchFamily="2" charset="-122"/>
                </a:rPr>
                <a:t>/</a:t>
              </a:r>
              <a:r>
                <a:rPr lang="en-US" altLang="zh-CN" sz="2400" u="sng">
                  <a:ea typeface="华文细黑" pitchFamily="2" charset="-122"/>
                </a:rPr>
                <a:t>24</a:t>
              </a:r>
              <a:r>
                <a:rPr lang="zh-CN" altLang="en-US" sz="2400">
                  <a:solidFill>
                    <a:srgbClr val="000000"/>
                  </a:solidFill>
                  <a:ea typeface="华文细黑" pitchFamily="2" charset="-122"/>
                </a:rPr>
                <a:t>是一个</a:t>
              </a:r>
              <a:r>
                <a:rPr lang="en-US" altLang="zh-CN" sz="2400">
                  <a:solidFill>
                    <a:srgbClr val="000000"/>
                  </a:solidFill>
                  <a:ea typeface="华文细黑" pitchFamily="2" charset="-122"/>
                </a:rPr>
                <a:t>C</a:t>
              </a:r>
              <a:r>
                <a:rPr lang="zh-CN" altLang="en-US" sz="2400">
                  <a:solidFill>
                    <a:srgbClr val="000000"/>
                  </a:solidFill>
                  <a:ea typeface="华文细黑" pitchFamily="2" charset="-122"/>
                </a:rPr>
                <a:t>类地址</a:t>
              </a:r>
              <a:endParaRPr lang="zh-CN" altLang="en-US"/>
            </a:p>
          </p:txBody>
        </p:sp>
      </p:grpSp>
      <p:grpSp>
        <p:nvGrpSpPr>
          <p:cNvPr id="12293" name="Group 3"/>
          <p:cNvGrpSpPr>
            <a:grpSpLocks/>
          </p:cNvGrpSpPr>
          <p:nvPr/>
        </p:nvGrpSpPr>
        <p:grpSpPr bwMode="auto">
          <a:xfrm>
            <a:off x="755650" y="5191522"/>
            <a:ext cx="8064500" cy="1562100"/>
            <a:chOff x="476" y="2484"/>
            <a:chExt cx="5080" cy="984"/>
          </a:xfrm>
        </p:grpSpPr>
        <p:sp>
          <p:nvSpPr>
            <p:cNvPr id="12294" name="Text Box 11"/>
            <p:cNvSpPr txBox="1">
              <a:spLocks noChangeArrowheads="1"/>
            </p:cNvSpPr>
            <p:nvPr/>
          </p:nvSpPr>
          <p:spPr bwMode="auto">
            <a:xfrm>
              <a:off x="1246" y="3256"/>
              <a:ext cx="9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>
                  <a:ea typeface="黑体" pitchFamily="2" charset="-122"/>
                </a:rPr>
                <a:t>前缀</a:t>
              </a:r>
            </a:p>
          </p:txBody>
        </p:sp>
        <p:sp>
          <p:nvSpPr>
            <p:cNvPr id="12295" name="Text Box 12"/>
            <p:cNvSpPr txBox="1">
              <a:spLocks noChangeArrowheads="1"/>
            </p:cNvSpPr>
            <p:nvPr/>
          </p:nvSpPr>
          <p:spPr bwMode="auto">
            <a:xfrm>
              <a:off x="3287" y="3256"/>
              <a:ext cx="9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>
                  <a:ea typeface="黑体" pitchFamily="2" charset="-122"/>
                </a:rPr>
                <a:t>接口标识符</a:t>
              </a:r>
            </a:p>
          </p:txBody>
        </p:sp>
        <p:sp>
          <p:nvSpPr>
            <p:cNvPr id="12296" name="Text Box 13"/>
            <p:cNvSpPr txBox="1">
              <a:spLocks noChangeArrowheads="1"/>
            </p:cNvSpPr>
            <p:nvPr/>
          </p:nvSpPr>
          <p:spPr bwMode="auto">
            <a:xfrm>
              <a:off x="4648" y="3256"/>
              <a:ext cx="9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>
                  <a:ea typeface="黑体" pitchFamily="2" charset="-122"/>
                </a:rPr>
                <a:t>前缀长度</a:t>
              </a:r>
            </a:p>
          </p:txBody>
        </p:sp>
        <p:sp>
          <p:nvSpPr>
            <p:cNvPr id="12297" name="Line 14"/>
            <p:cNvSpPr>
              <a:spLocks noChangeShapeType="1"/>
            </p:cNvSpPr>
            <p:nvPr/>
          </p:nvSpPr>
          <p:spPr bwMode="auto">
            <a:xfrm flipH="1" flipV="1">
              <a:off x="1701" y="2795"/>
              <a:ext cx="0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Line 15"/>
            <p:cNvSpPr>
              <a:spLocks noChangeShapeType="1"/>
            </p:cNvSpPr>
            <p:nvPr/>
          </p:nvSpPr>
          <p:spPr bwMode="auto">
            <a:xfrm flipH="1" flipV="1">
              <a:off x="3742" y="2795"/>
              <a:ext cx="0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Line 16"/>
            <p:cNvSpPr>
              <a:spLocks noChangeShapeType="1"/>
            </p:cNvSpPr>
            <p:nvPr/>
          </p:nvSpPr>
          <p:spPr bwMode="auto">
            <a:xfrm flipH="1" flipV="1">
              <a:off x="5057" y="2795"/>
              <a:ext cx="0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Text Box 2"/>
            <p:cNvSpPr txBox="1">
              <a:spLocks noChangeArrowheads="1"/>
            </p:cNvSpPr>
            <p:nvPr/>
          </p:nvSpPr>
          <p:spPr bwMode="auto">
            <a:xfrm>
              <a:off x="476" y="2484"/>
              <a:ext cx="480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10000"/>
                </a:lnSpc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zh-CN" sz="2400" u="sng">
                  <a:solidFill>
                    <a:srgbClr val="CC0000"/>
                  </a:solidFill>
                  <a:ea typeface="华文细黑" pitchFamily="2" charset="-122"/>
                </a:rPr>
                <a:t>1234:5678:90AB:CDEF</a:t>
              </a:r>
              <a:r>
                <a:rPr lang="en-US" altLang="zh-CN" sz="2400">
                  <a:solidFill>
                    <a:srgbClr val="000000"/>
                  </a:solidFill>
                  <a:ea typeface="华文细黑" pitchFamily="2" charset="-122"/>
                </a:rPr>
                <a:t>:</a:t>
              </a:r>
              <a:r>
                <a:rPr lang="en-US" altLang="zh-CN" sz="2400" u="sng">
                  <a:solidFill>
                    <a:schemeClr val="accent2"/>
                  </a:solidFill>
                  <a:ea typeface="华文细黑" pitchFamily="2" charset="-122"/>
                </a:rPr>
                <a:t>ABCD:EF01:2345:6789</a:t>
              </a:r>
              <a:r>
                <a:rPr lang="en-US" altLang="zh-CN" sz="2400">
                  <a:solidFill>
                    <a:srgbClr val="000000"/>
                  </a:solidFill>
                  <a:ea typeface="华文细黑" pitchFamily="2" charset="-122"/>
                </a:rPr>
                <a:t>/</a:t>
              </a:r>
              <a:r>
                <a:rPr lang="en-US" altLang="zh-CN" sz="2400" u="sng">
                  <a:ea typeface="华文细黑" pitchFamily="2" charset="-122"/>
                </a:rPr>
                <a:t>64</a:t>
              </a:r>
              <a:r>
                <a:rPr lang="en-US" altLang="zh-CN" sz="2400">
                  <a:solidFill>
                    <a:srgbClr val="000000"/>
                  </a:solidFill>
                  <a:ea typeface="华文细黑" pitchFamily="2" charset="-122"/>
                </a:rPr>
                <a:t> 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IPv6</a:t>
            </a:r>
            <a:r>
              <a:rPr lang="zh-CN" altLang="en-US"/>
              <a:t>地址分类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163" y="1858059"/>
            <a:ext cx="8229600" cy="29511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sz="3000" dirty="0"/>
              <a:t>单播地址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与</a:t>
            </a:r>
            <a:r>
              <a:rPr lang="en-US" altLang="zh-CN" dirty="0"/>
              <a:t>IPv4</a:t>
            </a:r>
            <a:r>
              <a:rPr lang="zh-CN" altLang="en-US" dirty="0"/>
              <a:t>中单播含义类似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sz="3000" dirty="0"/>
              <a:t>组播地址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与</a:t>
            </a:r>
            <a:r>
              <a:rPr lang="en-US" altLang="zh-CN" dirty="0"/>
              <a:t>IPv4</a:t>
            </a:r>
            <a:r>
              <a:rPr lang="zh-CN" altLang="en-US" dirty="0"/>
              <a:t>中组播含义类似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sz="3000" dirty="0"/>
              <a:t>任播地址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新的地址类型</a:t>
            </a:r>
          </a:p>
        </p:txBody>
      </p:sp>
      <p:sp>
        <p:nvSpPr>
          <p:cNvPr id="13316" name="Line 25"/>
          <p:cNvSpPr>
            <a:spLocks noChangeShapeType="1"/>
          </p:cNvSpPr>
          <p:nvPr/>
        </p:nvSpPr>
        <p:spPr bwMode="auto">
          <a:xfrm flipH="1">
            <a:off x="4500563" y="3783013"/>
            <a:ext cx="792162" cy="582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Line 27"/>
          <p:cNvSpPr>
            <a:spLocks noChangeShapeType="1"/>
          </p:cNvSpPr>
          <p:nvPr/>
        </p:nvSpPr>
        <p:spPr bwMode="auto">
          <a:xfrm>
            <a:off x="6802438" y="3859213"/>
            <a:ext cx="649287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318" name="Picture 28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009900"/>
            <a:ext cx="2087562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30"/>
          <p:cNvSpPr txBox="1">
            <a:spLocks noChangeArrowheads="1"/>
          </p:cNvSpPr>
          <p:nvPr/>
        </p:nvSpPr>
        <p:spPr bwMode="auto">
          <a:xfrm>
            <a:off x="5076825" y="3429000"/>
            <a:ext cx="172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000" b="1">
                <a:ea typeface="黑体" pitchFamily="2" charset="-122"/>
              </a:rPr>
              <a:t>因特网</a:t>
            </a:r>
          </a:p>
        </p:txBody>
      </p:sp>
      <p:sp>
        <p:nvSpPr>
          <p:cNvPr id="13320" name="Line 45"/>
          <p:cNvSpPr>
            <a:spLocks noChangeShapeType="1"/>
          </p:cNvSpPr>
          <p:nvPr/>
        </p:nvSpPr>
        <p:spPr bwMode="auto">
          <a:xfrm>
            <a:off x="4500563" y="5656263"/>
            <a:ext cx="30956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Text Box 46"/>
          <p:cNvSpPr txBox="1">
            <a:spLocks noChangeArrowheads="1"/>
          </p:cNvSpPr>
          <p:nvPr/>
        </p:nvSpPr>
        <p:spPr bwMode="auto">
          <a:xfrm>
            <a:off x="7667625" y="6088063"/>
            <a:ext cx="1296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600">
                <a:ea typeface="黑体" pitchFamily="2" charset="-122"/>
              </a:rPr>
              <a:t>移动用户</a:t>
            </a:r>
          </a:p>
        </p:txBody>
      </p:sp>
      <p:sp>
        <p:nvSpPr>
          <p:cNvPr id="13322" name="Freeform 52"/>
          <p:cNvSpPr>
            <a:spLocks/>
          </p:cNvSpPr>
          <p:nvPr/>
        </p:nvSpPr>
        <p:spPr bwMode="auto">
          <a:xfrm rot="-349904">
            <a:off x="7810500" y="4803775"/>
            <a:ext cx="200025" cy="641350"/>
          </a:xfrm>
          <a:custGeom>
            <a:avLst/>
            <a:gdLst>
              <a:gd name="T0" fmla="*/ 200025 w 404"/>
              <a:gd name="T1" fmla="*/ 382134 h 1294"/>
              <a:gd name="T2" fmla="*/ 43075 w 404"/>
              <a:gd name="T3" fmla="*/ 0 h 1294"/>
              <a:gd name="T4" fmla="*/ 110905 w 404"/>
              <a:gd name="T5" fmla="*/ 284494 h 1294"/>
              <a:gd name="T6" fmla="*/ 0 w 404"/>
              <a:gd name="T7" fmla="*/ 230965 h 1294"/>
              <a:gd name="T8" fmla="*/ 149029 w 404"/>
              <a:gd name="T9" fmla="*/ 641350 h 1294"/>
              <a:gd name="T10" fmla="*/ 76742 w 404"/>
              <a:gd name="T11" fmla="*/ 340005 h 1294"/>
              <a:gd name="T12" fmla="*/ 200025 w 404"/>
              <a:gd name="T13" fmla="*/ 382134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Freeform 57"/>
          <p:cNvSpPr>
            <a:spLocks/>
          </p:cNvSpPr>
          <p:nvPr/>
        </p:nvSpPr>
        <p:spPr bwMode="auto">
          <a:xfrm rot="21250096" flipH="1">
            <a:off x="3998913" y="4814888"/>
            <a:ext cx="212725" cy="558800"/>
          </a:xfrm>
          <a:custGeom>
            <a:avLst/>
            <a:gdLst>
              <a:gd name="T0" fmla="*/ 212725 w 404"/>
              <a:gd name="T1" fmla="*/ 332948 h 1294"/>
              <a:gd name="T2" fmla="*/ 45810 w 404"/>
              <a:gd name="T3" fmla="*/ 0 h 1294"/>
              <a:gd name="T4" fmla="*/ 117947 w 404"/>
              <a:gd name="T5" fmla="*/ 247876 h 1294"/>
              <a:gd name="T6" fmla="*/ 0 w 404"/>
              <a:gd name="T7" fmla="*/ 201237 h 1294"/>
              <a:gd name="T8" fmla="*/ 158491 w 404"/>
              <a:gd name="T9" fmla="*/ 558800 h 1294"/>
              <a:gd name="T10" fmla="*/ 81615 w 404"/>
              <a:gd name="T11" fmla="*/ 296242 h 1294"/>
              <a:gd name="T12" fmla="*/ 212725 w 404"/>
              <a:gd name="T13" fmla="*/ 332948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24" name="Group 58"/>
          <p:cNvGrpSpPr>
            <a:grpSpLocks noChangeAspect="1"/>
          </p:cNvGrpSpPr>
          <p:nvPr/>
        </p:nvGrpSpPr>
        <p:grpSpPr bwMode="auto">
          <a:xfrm>
            <a:off x="3851275" y="4240213"/>
            <a:ext cx="792163" cy="563562"/>
            <a:chOff x="1445" y="1336"/>
            <a:chExt cx="718" cy="525"/>
          </a:xfrm>
        </p:grpSpPr>
        <p:sp>
          <p:nvSpPr>
            <p:cNvPr id="13569" name="AutoShape 59"/>
            <p:cNvSpPr>
              <a:spLocks noChangeAspect="1" noChangeArrowheads="1" noTextEdit="1"/>
            </p:cNvSpPr>
            <p:nvPr/>
          </p:nvSpPr>
          <p:spPr bwMode="auto">
            <a:xfrm>
              <a:off x="1477" y="1353"/>
              <a:ext cx="653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70" name="Freeform 60"/>
            <p:cNvSpPr>
              <a:spLocks noChangeAspect="1"/>
            </p:cNvSpPr>
            <p:nvPr/>
          </p:nvSpPr>
          <p:spPr bwMode="auto">
            <a:xfrm>
              <a:off x="1478" y="1536"/>
              <a:ext cx="653" cy="325"/>
            </a:xfrm>
            <a:custGeom>
              <a:avLst/>
              <a:gdLst>
                <a:gd name="T0" fmla="*/ 558 w 453"/>
                <a:gd name="T1" fmla="*/ 131 h 225"/>
                <a:gd name="T2" fmla="*/ 95 w 453"/>
                <a:gd name="T3" fmla="*/ 131 h 225"/>
                <a:gd name="T4" fmla="*/ 0 w 453"/>
                <a:gd name="T5" fmla="*/ 1 h 225"/>
                <a:gd name="T6" fmla="*/ 0 w 453"/>
                <a:gd name="T7" fmla="*/ 1 h 225"/>
                <a:gd name="T8" fmla="*/ 0 w 453"/>
                <a:gd name="T9" fmla="*/ 126 h 225"/>
                <a:gd name="T10" fmla="*/ 0 w 453"/>
                <a:gd name="T11" fmla="*/ 126 h 225"/>
                <a:gd name="T12" fmla="*/ 95 w 453"/>
                <a:gd name="T13" fmla="*/ 251 h 225"/>
                <a:gd name="T14" fmla="*/ 558 w 453"/>
                <a:gd name="T15" fmla="*/ 251 h 225"/>
                <a:gd name="T16" fmla="*/ 653 w 453"/>
                <a:gd name="T17" fmla="*/ 126 h 225"/>
                <a:gd name="T18" fmla="*/ 653 w 453"/>
                <a:gd name="T19" fmla="*/ 126 h 225"/>
                <a:gd name="T20" fmla="*/ 653 w 453"/>
                <a:gd name="T21" fmla="*/ 0 h 225"/>
                <a:gd name="T22" fmla="*/ 558 w 453"/>
                <a:gd name="T23" fmla="*/ 131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53"/>
                <a:gd name="T37" fmla="*/ 0 h 225"/>
                <a:gd name="T38" fmla="*/ 453 w 453"/>
                <a:gd name="T39" fmla="*/ 225 h 2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53" h="225">
                  <a:moveTo>
                    <a:pt x="387" y="91"/>
                  </a:moveTo>
                  <a:cubicBezTo>
                    <a:pt x="299" y="143"/>
                    <a:pt x="155" y="143"/>
                    <a:pt x="66" y="91"/>
                  </a:cubicBezTo>
                  <a:cubicBezTo>
                    <a:pt x="19" y="64"/>
                    <a:pt x="0" y="36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" y="118"/>
                    <a:pt x="24" y="150"/>
                    <a:pt x="66" y="174"/>
                  </a:cubicBezTo>
                  <a:cubicBezTo>
                    <a:pt x="155" y="225"/>
                    <a:pt x="299" y="225"/>
                    <a:pt x="387" y="174"/>
                  </a:cubicBezTo>
                  <a:cubicBezTo>
                    <a:pt x="428" y="150"/>
                    <a:pt x="450" y="118"/>
                    <a:pt x="453" y="87"/>
                  </a:cubicBezTo>
                  <a:cubicBezTo>
                    <a:pt x="453" y="87"/>
                    <a:pt x="453" y="87"/>
                    <a:pt x="453" y="87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53" y="34"/>
                    <a:pt x="431" y="66"/>
                    <a:pt x="387" y="91"/>
                  </a:cubicBezTo>
                  <a:close/>
                </a:path>
              </a:pathLst>
            </a:custGeom>
            <a:solidFill>
              <a:srgbClr val="103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71" name="Freeform 61"/>
            <p:cNvSpPr>
              <a:spLocks noChangeAspect="1"/>
            </p:cNvSpPr>
            <p:nvPr/>
          </p:nvSpPr>
          <p:spPr bwMode="auto">
            <a:xfrm>
              <a:off x="1445" y="1336"/>
              <a:ext cx="718" cy="415"/>
            </a:xfrm>
            <a:custGeom>
              <a:avLst/>
              <a:gdLst>
                <a:gd name="T0" fmla="*/ 590 w 498"/>
                <a:gd name="T1" fmla="*/ 73 h 288"/>
                <a:gd name="T2" fmla="*/ 591 w 498"/>
                <a:gd name="T3" fmla="*/ 342 h 288"/>
                <a:gd name="T4" fmla="*/ 128 w 498"/>
                <a:gd name="T5" fmla="*/ 342 h 288"/>
                <a:gd name="T6" fmla="*/ 127 w 498"/>
                <a:gd name="T7" fmla="*/ 73 h 288"/>
                <a:gd name="T8" fmla="*/ 590 w 498"/>
                <a:gd name="T9" fmla="*/ 73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8"/>
                <a:gd name="T16" fmla="*/ 0 h 288"/>
                <a:gd name="T17" fmla="*/ 498 w 49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8" h="288">
                  <a:moveTo>
                    <a:pt x="409" y="51"/>
                  </a:moveTo>
                  <a:cubicBezTo>
                    <a:pt x="498" y="103"/>
                    <a:pt x="498" y="186"/>
                    <a:pt x="410" y="237"/>
                  </a:cubicBezTo>
                  <a:cubicBezTo>
                    <a:pt x="322" y="288"/>
                    <a:pt x="178" y="288"/>
                    <a:pt x="89" y="237"/>
                  </a:cubicBezTo>
                  <a:cubicBezTo>
                    <a:pt x="1" y="186"/>
                    <a:pt x="0" y="103"/>
                    <a:pt x="88" y="51"/>
                  </a:cubicBezTo>
                  <a:cubicBezTo>
                    <a:pt x="177" y="0"/>
                    <a:pt x="320" y="0"/>
                    <a:pt x="409" y="51"/>
                  </a:cubicBezTo>
                </a:path>
              </a:pathLst>
            </a:custGeom>
            <a:solidFill>
              <a:srgbClr val="4A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72" name="Freeform 62"/>
            <p:cNvSpPr>
              <a:spLocks noChangeAspect="1"/>
            </p:cNvSpPr>
            <p:nvPr/>
          </p:nvSpPr>
          <p:spPr bwMode="auto">
            <a:xfrm>
              <a:off x="1739" y="1757"/>
              <a:ext cx="13" cy="56"/>
            </a:xfrm>
            <a:custGeom>
              <a:avLst/>
              <a:gdLst>
                <a:gd name="T0" fmla="*/ 0 w 13"/>
                <a:gd name="T1" fmla="*/ 56 h 56"/>
                <a:gd name="T2" fmla="*/ 0 w 13"/>
                <a:gd name="T3" fmla="*/ 0 h 56"/>
                <a:gd name="T4" fmla="*/ 13 w 13"/>
                <a:gd name="T5" fmla="*/ 0 h 56"/>
                <a:gd name="T6" fmla="*/ 13 w 13"/>
                <a:gd name="T7" fmla="*/ 56 h 56"/>
                <a:gd name="T8" fmla="*/ 0 w 13"/>
                <a:gd name="T9" fmla="*/ 56 h 56"/>
                <a:gd name="T10" fmla="*/ 0 w 13"/>
                <a:gd name="T11" fmla="*/ 56 h 56"/>
                <a:gd name="T12" fmla="*/ 0 w 13"/>
                <a:gd name="T13" fmla="*/ 56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56"/>
                <a:gd name="T23" fmla="*/ 13 w 13"/>
                <a:gd name="T24" fmla="*/ 56 h 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56">
                  <a:moveTo>
                    <a:pt x="0" y="5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73" name="Freeform 63"/>
            <p:cNvSpPr>
              <a:spLocks noChangeAspect="1" noEditPoints="1"/>
            </p:cNvSpPr>
            <p:nvPr/>
          </p:nvSpPr>
          <p:spPr bwMode="auto">
            <a:xfrm>
              <a:off x="1762" y="1757"/>
              <a:ext cx="45" cy="56"/>
            </a:xfrm>
            <a:custGeom>
              <a:avLst/>
              <a:gdLst>
                <a:gd name="T0" fmla="*/ 13 w 31"/>
                <a:gd name="T1" fmla="*/ 9 h 39"/>
                <a:gd name="T2" fmla="*/ 13 w 31"/>
                <a:gd name="T3" fmla="*/ 26 h 39"/>
                <a:gd name="T4" fmla="*/ 22 w 31"/>
                <a:gd name="T5" fmla="*/ 26 h 39"/>
                <a:gd name="T6" fmla="*/ 30 w 31"/>
                <a:gd name="T7" fmla="*/ 24 h 39"/>
                <a:gd name="T8" fmla="*/ 33 w 31"/>
                <a:gd name="T9" fmla="*/ 17 h 39"/>
                <a:gd name="T10" fmla="*/ 30 w 31"/>
                <a:gd name="T11" fmla="*/ 10 h 39"/>
                <a:gd name="T12" fmla="*/ 22 w 31"/>
                <a:gd name="T13" fmla="*/ 9 h 39"/>
                <a:gd name="T14" fmla="*/ 13 w 31"/>
                <a:gd name="T15" fmla="*/ 9 h 39"/>
                <a:gd name="T16" fmla="*/ 13 w 31"/>
                <a:gd name="T17" fmla="*/ 9 h 39"/>
                <a:gd name="T18" fmla="*/ 0 w 31"/>
                <a:gd name="T19" fmla="*/ 56 h 39"/>
                <a:gd name="T20" fmla="*/ 0 w 31"/>
                <a:gd name="T21" fmla="*/ 0 h 39"/>
                <a:gd name="T22" fmla="*/ 26 w 31"/>
                <a:gd name="T23" fmla="*/ 0 h 39"/>
                <a:gd name="T24" fmla="*/ 41 w 31"/>
                <a:gd name="T25" fmla="*/ 4 h 39"/>
                <a:gd name="T26" fmla="*/ 45 w 31"/>
                <a:gd name="T27" fmla="*/ 17 h 39"/>
                <a:gd name="T28" fmla="*/ 41 w 31"/>
                <a:gd name="T29" fmla="*/ 30 h 39"/>
                <a:gd name="T30" fmla="*/ 26 w 31"/>
                <a:gd name="T31" fmla="*/ 36 h 39"/>
                <a:gd name="T32" fmla="*/ 13 w 31"/>
                <a:gd name="T33" fmla="*/ 36 h 39"/>
                <a:gd name="T34" fmla="*/ 13 w 31"/>
                <a:gd name="T35" fmla="*/ 56 h 39"/>
                <a:gd name="T36" fmla="*/ 0 w 31"/>
                <a:gd name="T37" fmla="*/ 56 h 39"/>
                <a:gd name="T38" fmla="*/ 0 w 31"/>
                <a:gd name="T39" fmla="*/ 56 h 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"/>
                <a:gd name="T61" fmla="*/ 0 h 39"/>
                <a:gd name="T62" fmla="*/ 31 w 31"/>
                <a:gd name="T63" fmla="*/ 39 h 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" h="39">
                  <a:moveTo>
                    <a:pt x="9" y="6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8" y="18"/>
                    <a:pt x="19" y="18"/>
                    <a:pt x="21" y="17"/>
                  </a:cubicBezTo>
                  <a:cubicBezTo>
                    <a:pt x="22" y="16"/>
                    <a:pt x="23" y="14"/>
                    <a:pt x="23" y="12"/>
                  </a:cubicBezTo>
                  <a:cubicBezTo>
                    <a:pt x="23" y="10"/>
                    <a:pt x="22" y="8"/>
                    <a:pt x="21" y="7"/>
                  </a:cubicBezTo>
                  <a:cubicBezTo>
                    <a:pt x="19" y="7"/>
                    <a:pt x="18" y="6"/>
                    <a:pt x="15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lose/>
                  <a:moveTo>
                    <a:pt x="0" y="3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6" y="1"/>
                    <a:pt x="28" y="3"/>
                  </a:cubicBezTo>
                  <a:cubicBezTo>
                    <a:pt x="30" y="6"/>
                    <a:pt x="31" y="9"/>
                    <a:pt x="31" y="12"/>
                  </a:cubicBezTo>
                  <a:cubicBezTo>
                    <a:pt x="31" y="16"/>
                    <a:pt x="30" y="19"/>
                    <a:pt x="28" y="21"/>
                  </a:cubicBezTo>
                  <a:cubicBezTo>
                    <a:pt x="26" y="23"/>
                    <a:pt x="22" y="25"/>
                    <a:pt x="1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74" name="Freeform 64"/>
            <p:cNvSpPr>
              <a:spLocks noChangeAspect="1"/>
            </p:cNvSpPr>
            <p:nvPr/>
          </p:nvSpPr>
          <p:spPr bwMode="auto">
            <a:xfrm>
              <a:off x="1810" y="1771"/>
              <a:ext cx="40" cy="42"/>
            </a:xfrm>
            <a:custGeom>
              <a:avLst/>
              <a:gdLst>
                <a:gd name="T0" fmla="*/ 40 w 40"/>
                <a:gd name="T1" fmla="*/ 0 h 42"/>
                <a:gd name="T2" fmla="*/ 26 w 40"/>
                <a:gd name="T3" fmla="*/ 42 h 42"/>
                <a:gd name="T4" fmla="*/ 14 w 40"/>
                <a:gd name="T5" fmla="*/ 42 h 42"/>
                <a:gd name="T6" fmla="*/ 0 w 40"/>
                <a:gd name="T7" fmla="*/ 0 h 42"/>
                <a:gd name="T8" fmla="*/ 11 w 40"/>
                <a:gd name="T9" fmla="*/ 0 h 42"/>
                <a:gd name="T10" fmla="*/ 20 w 40"/>
                <a:gd name="T11" fmla="*/ 29 h 42"/>
                <a:gd name="T12" fmla="*/ 20 w 40"/>
                <a:gd name="T13" fmla="*/ 29 h 42"/>
                <a:gd name="T14" fmla="*/ 29 w 40"/>
                <a:gd name="T15" fmla="*/ 0 h 42"/>
                <a:gd name="T16" fmla="*/ 40 w 40"/>
                <a:gd name="T17" fmla="*/ 0 h 42"/>
                <a:gd name="T18" fmla="*/ 40 w 40"/>
                <a:gd name="T19" fmla="*/ 0 h 42"/>
                <a:gd name="T20" fmla="*/ 40 w 40"/>
                <a:gd name="T21" fmla="*/ 0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2"/>
                <a:gd name="T35" fmla="*/ 40 w 40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2">
                  <a:moveTo>
                    <a:pt x="40" y="0"/>
                  </a:moveTo>
                  <a:lnTo>
                    <a:pt x="26" y="42"/>
                  </a:lnTo>
                  <a:lnTo>
                    <a:pt x="14" y="4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0" y="29"/>
                  </a:lnTo>
                  <a:lnTo>
                    <a:pt x="29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75" name="Freeform 65"/>
            <p:cNvSpPr>
              <a:spLocks noChangeAspect="1" noEditPoints="1"/>
            </p:cNvSpPr>
            <p:nvPr/>
          </p:nvSpPr>
          <p:spPr bwMode="auto">
            <a:xfrm>
              <a:off x="1852" y="1757"/>
              <a:ext cx="40" cy="56"/>
            </a:xfrm>
            <a:custGeom>
              <a:avLst/>
              <a:gdLst>
                <a:gd name="T0" fmla="*/ 21 w 28"/>
                <a:gd name="T1" fmla="*/ 27 h 39"/>
                <a:gd name="T2" fmla="*/ 14 w 28"/>
                <a:gd name="T3" fmla="*/ 30 h 39"/>
                <a:gd name="T4" fmla="*/ 11 w 28"/>
                <a:gd name="T5" fmla="*/ 37 h 39"/>
                <a:gd name="T6" fmla="*/ 14 w 28"/>
                <a:gd name="T7" fmla="*/ 45 h 39"/>
                <a:gd name="T8" fmla="*/ 21 w 28"/>
                <a:gd name="T9" fmla="*/ 47 h 39"/>
                <a:gd name="T10" fmla="*/ 27 w 28"/>
                <a:gd name="T11" fmla="*/ 45 h 39"/>
                <a:gd name="T12" fmla="*/ 29 w 28"/>
                <a:gd name="T13" fmla="*/ 37 h 39"/>
                <a:gd name="T14" fmla="*/ 27 w 28"/>
                <a:gd name="T15" fmla="*/ 30 h 39"/>
                <a:gd name="T16" fmla="*/ 21 w 28"/>
                <a:gd name="T17" fmla="*/ 27 h 39"/>
                <a:gd name="T18" fmla="*/ 21 w 28"/>
                <a:gd name="T19" fmla="*/ 27 h 39"/>
                <a:gd name="T20" fmla="*/ 39 w 28"/>
                <a:gd name="T21" fmla="*/ 14 h 39"/>
                <a:gd name="T22" fmla="*/ 29 w 28"/>
                <a:gd name="T23" fmla="*/ 14 h 39"/>
                <a:gd name="T24" fmla="*/ 26 w 28"/>
                <a:gd name="T25" fmla="*/ 10 h 39"/>
                <a:gd name="T26" fmla="*/ 21 w 28"/>
                <a:gd name="T27" fmla="*/ 7 h 39"/>
                <a:gd name="T28" fmla="*/ 13 w 28"/>
                <a:gd name="T29" fmla="*/ 14 h 39"/>
                <a:gd name="T30" fmla="*/ 11 w 28"/>
                <a:gd name="T31" fmla="*/ 24 h 39"/>
                <a:gd name="T32" fmla="*/ 11 w 28"/>
                <a:gd name="T33" fmla="*/ 24 h 39"/>
                <a:gd name="T34" fmla="*/ 23 w 28"/>
                <a:gd name="T35" fmla="*/ 19 h 39"/>
                <a:gd name="T36" fmla="*/ 36 w 28"/>
                <a:gd name="T37" fmla="*/ 24 h 39"/>
                <a:gd name="T38" fmla="*/ 40 w 28"/>
                <a:gd name="T39" fmla="*/ 36 h 39"/>
                <a:gd name="T40" fmla="*/ 34 w 28"/>
                <a:gd name="T41" fmla="*/ 50 h 39"/>
                <a:gd name="T42" fmla="*/ 21 w 28"/>
                <a:gd name="T43" fmla="*/ 56 h 39"/>
                <a:gd name="T44" fmla="*/ 4 w 28"/>
                <a:gd name="T45" fmla="*/ 47 h 39"/>
                <a:gd name="T46" fmla="*/ 0 w 28"/>
                <a:gd name="T47" fmla="*/ 29 h 39"/>
                <a:gd name="T48" fmla="*/ 6 w 28"/>
                <a:gd name="T49" fmla="*/ 9 h 39"/>
                <a:gd name="T50" fmla="*/ 21 w 28"/>
                <a:gd name="T51" fmla="*/ 0 h 39"/>
                <a:gd name="T52" fmla="*/ 33 w 28"/>
                <a:gd name="T53" fmla="*/ 3 h 39"/>
                <a:gd name="T54" fmla="*/ 39 w 28"/>
                <a:gd name="T55" fmla="*/ 14 h 39"/>
                <a:gd name="T56" fmla="*/ 39 w 28"/>
                <a:gd name="T57" fmla="*/ 14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"/>
                <a:gd name="T88" fmla="*/ 0 h 39"/>
                <a:gd name="T89" fmla="*/ 28 w 2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" h="39">
                  <a:moveTo>
                    <a:pt x="15" y="19"/>
                  </a:moveTo>
                  <a:cubicBezTo>
                    <a:pt x="13" y="19"/>
                    <a:pt x="11" y="19"/>
                    <a:pt x="10" y="21"/>
                  </a:cubicBezTo>
                  <a:cubicBezTo>
                    <a:pt x="9" y="22"/>
                    <a:pt x="8" y="24"/>
                    <a:pt x="8" y="26"/>
                  </a:cubicBezTo>
                  <a:cubicBezTo>
                    <a:pt x="8" y="28"/>
                    <a:pt x="9" y="29"/>
                    <a:pt x="10" y="31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6" y="33"/>
                    <a:pt x="18" y="32"/>
                    <a:pt x="19" y="31"/>
                  </a:cubicBezTo>
                  <a:cubicBezTo>
                    <a:pt x="20" y="29"/>
                    <a:pt x="20" y="28"/>
                    <a:pt x="20" y="26"/>
                  </a:cubicBezTo>
                  <a:cubicBezTo>
                    <a:pt x="20" y="24"/>
                    <a:pt x="20" y="22"/>
                    <a:pt x="19" y="21"/>
                  </a:cubicBezTo>
                  <a:cubicBezTo>
                    <a:pt x="18" y="20"/>
                    <a:pt x="16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lose/>
                  <a:moveTo>
                    <a:pt x="27" y="10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19" y="8"/>
                    <a:pt x="18" y="7"/>
                  </a:cubicBezTo>
                  <a:cubicBezTo>
                    <a:pt x="17" y="6"/>
                    <a:pt x="16" y="5"/>
                    <a:pt x="15" y="5"/>
                  </a:cubicBezTo>
                  <a:cubicBezTo>
                    <a:pt x="13" y="5"/>
                    <a:pt x="11" y="7"/>
                    <a:pt x="9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4"/>
                    <a:pt x="13" y="13"/>
                    <a:pt x="16" y="13"/>
                  </a:cubicBezTo>
                  <a:cubicBezTo>
                    <a:pt x="20" y="13"/>
                    <a:pt x="23" y="14"/>
                    <a:pt x="25" y="17"/>
                  </a:cubicBezTo>
                  <a:cubicBezTo>
                    <a:pt x="27" y="19"/>
                    <a:pt x="28" y="22"/>
                    <a:pt x="28" y="25"/>
                  </a:cubicBezTo>
                  <a:cubicBezTo>
                    <a:pt x="28" y="29"/>
                    <a:pt x="27" y="33"/>
                    <a:pt x="24" y="35"/>
                  </a:cubicBezTo>
                  <a:cubicBezTo>
                    <a:pt x="22" y="38"/>
                    <a:pt x="19" y="39"/>
                    <a:pt x="15" y="39"/>
                  </a:cubicBezTo>
                  <a:cubicBezTo>
                    <a:pt x="9" y="39"/>
                    <a:pt x="6" y="37"/>
                    <a:pt x="3" y="33"/>
                  </a:cubicBezTo>
                  <a:cubicBezTo>
                    <a:pt x="1" y="30"/>
                    <a:pt x="0" y="25"/>
                    <a:pt x="0" y="20"/>
                  </a:cubicBezTo>
                  <a:cubicBezTo>
                    <a:pt x="0" y="14"/>
                    <a:pt x="1" y="10"/>
                    <a:pt x="4" y="6"/>
                  </a:cubicBezTo>
                  <a:cubicBezTo>
                    <a:pt x="6" y="2"/>
                    <a:pt x="10" y="0"/>
                    <a:pt x="15" y="0"/>
                  </a:cubicBezTo>
                  <a:cubicBezTo>
                    <a:pt x="18" y="0"/>
                    <a:pt x="21" y="1"/>
                    <a:pt x="23" y="2"/>
                  </a:cubicBezTo>
                  <a:cubicBezTo>
                    <a:pt x="26" y="4"/>
                    <a:pt x="27" y="7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76" name="Freeform 66"/>
            <p:cNvSpPr>
              <a:spLocks noChangeAspect="1"/>
            </p:cNvSpPr>
            <p:nvPr/>
          </p:nvSpPr>
          <p:spPr bwMode="auto">
            <a:xfrm>
              <a:off x="1768" y="1418"/>
              <a:ext cx="255" cy="95"/>
            </a:xfrm>
            <a:custGeom>
              <a:avLst/>
              <a:gdLst>
                <a:gd name="T0" fmla="*/ 46 w 177"/>
                <a:gd name="T1" fmla="*/ 83 h 66"/>
                <a:gd name="T2" fmla="*/ 46 w 177"/>
                <a:gd name="T3" fmla="*/ 83 h 66"/>
                <a:gd name="T4" fmla="*/ 0 w 177"/>
                <a:gd name="T5" fmla="*/ 56 h 66"/>
                <a:gd name="T6" fmla="*/ 36 w 177"/>
                <a:gd name="T7" fmla="*/ 36 h 66"/>
                <a:gd name="T8" fmla="*/ 82 w 177"/>
                <a:gd name="T9" fmla="*/ 63 h 66"/>
                <a:gd name="T10" fmla="*/ 117 w 177"/>
                <a:gd name="T11" fmla="*/ 60 h 66"/>
                <a:gd name="T12" fmla="*/ 176 w 177"/>
                <a:gd name="T13" fmla="*/ 26 h 66"/>
                <a:gd name="T14" fmla="*/ 109 w 177"/>
                <a:gd name="T15" fmla="*/ 26 h 66"/>
                <a:gd name="T16" fmla="*/ 109 w 177"/>
                <a:gd name="T17" fmla="*/ 0 h 66"/>
                <a:gd name="T18" fmla="*/ 255 w 177"/>
                <a:gd name="T19" fmla="*/ 0 h 66"/>
                <a:gd name="T20" fmla="*/ 255 w 177"/>
                <a:gd name="T21" fmla="*/ 85 h 66"/>
                <a:gd name="T22" fmla="*/ 212 w 177"/>
                <a:gd name="T23" fmla="*/ 85 h 66"/>
                <a:gd name="T24" fmla="*/ 212 w 177"/>
                <a:gd name="T25" fmla="*/ 46 h 66"/>
                <a:gd name="T26" fmla="*/ 153 w 177"/>
                <a:gd name="T27" fmla="*/ 81 h 66"/>
                <a:gd name="T28" fmla="*/ 95 w 177"/>
                <a:gd name="T29" fmla="*/ 95 h 66"/>
                <a:gd name="T30" fmla="*/ 46 w 177"/>
                <a:gd name="T31" fmla="*/ 83 h 66"/>
                <a:gd name="T32" fmla="*/ 46 w 177"/>
                <a:gd name="T33" fmla="*/ 83 h 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7"/>
                <a:gd name="T52" fmla="*/ 0 h 66"/>
                <a:gd name="T53" fmla="*/ 177 w 177"/>
                <a:gd name="T54" fmla="*/ 66 h 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7" h="66">
                  <a:moveTo>
                    <a:pt x="32" y="58"/>
                  </a:moveTo>
                  <a:cubicBezTo>
                    <a:pt x="32" y="58"/>
                    <a:pt x="32" y="58"/>
                    <a:pt x="32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4" y="47"/>
                    <a:pt x="72" y="47"/>
                    <a:pt x="81" y="42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91" y="65"/>
                    <a:pt x="76" y="66"/>
                    <a:pt x="66" y="66"/>
                  </a:cubicBezTo>
                  <a:cubicBezTo>
                    <a:pt x="48" y="66"/>
                    <a:pt x="36" y="60"/>
                    <a:pt x="32" y="58"/>
                  </a:cubicBezTo>
                  <a:cubicBezTo>
                    <a:pt x="32" y="58"/>
                    <a:pt x="32" y="58"/>
                    <a:pt x="32" y="58"/>
                  </a:cubicBezTo>
                  <a:close/>
                </a:path>
              </a:pathLst>
            </a:custGeom>
            <a:solidFill>
              <a:srgbClr val="1F2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77" name="Freeform 67"/>
            <p:cNvSpPr>
              <a:spLocks noChangeAspect="1"/>
            </p:cNvSpPr>
            <p:nvPr/>
          </p:nvSpPr>
          <p:spPr bwMode="auto">
            <a:xfrm>
              <a:off x="1594" y="1415"/>
              <a:ext cx="164" cy="147"/>
            </a:xfrm>
            <a:custGeom>
              <a:avLst/>
              <a:gdLst>
                <a:gd name="T0" fmla="*/ 60 w 114"/>
                <a:gd name="T1" fmla="*/ 127 h 102"/>
                <a:gd name="T2" fmla="*/ 108 w 114"/>
                <a:gd name="T3" fmla="*/ 99 h 102"/>
                <a:gd name="T4" fmla="*/ 102 w 114"/>
                <a:gd name="T5" fmla="*/ 79 h 102"/>
                <a:gd name="T6" fmla="*/ 43 w 114"/>
                <a:gd name="T7" fmla="*/ 45 h 102"/>
                <a:gd name="T8" fmla="*/ 43 w 114"/>
                <a:gd name="T9" fmla="*/ 84 h 102"/>
                <a:gd name="T10" fmla="*/ 0 w 114"/>
                <a:gd name="T11" fmla="*/ 84 h 102"/>
                <a:gd name="T12" fmla="*/ 0 w 114"/>
                <a:gd name="T13" fmla="*/ 0 h 102"/>
                <a:gd name="T14" fmla="*/ 144 w 114"/>
                <a:gd name="T15" fmla="*/ 0 h 102"/>
                <a:gd name="T16" fmla="*/ 144 w 114"/>
                <a:gd name="T17" fmla="*/ 25 h 102"/>
                <a:gd name="T18" fmla="*/ 78 w 114"/>
                <a:gd name="T19" fmla="*/ 25 h 102"/>
                <a:gd name="T20" fmla="*/ 138 w 114"/>
                <a:gd name="T21" fmla="*/ 59 h 102"/>
                <a:gd name="T22" fmla="*/ 164 w 114"/>
                <a:gd name="T23" fmla="*/ 92 h 102"/>
                <a:gd name="T24" fmla="*/ 142 w 114"/>
                <a:gd name="T25" fmla="*/ 121 h 102"/>
                <a:gd name="T26" fmla="*/ 96 w 114"/>
                <a:gd name="T27" fmla="*/ 147 h 102"/>
                <a:gd name="T28" fmla="*/ 60 w 114"/>
                <a:gd name="T29" fmla="*/ 127 h 102"/>
                <a:gd name="T30" fmla="*/ 60 w 114"/>
                <a:gd name="T31" fmla="*/ 127 h 1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4"/>
                <a:gd name="T49" fmla="*/ 0 h 102"/>
                <a:gd name="T50" fmla="*/ 114 w 114"/>
                <a:gd name="T51" fmla="*/ 102 h 1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4" h="102">
                  <a:moveTo>
                    <a:pt x="42" y="88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82" y="65"/>
                    <a:pt x="80" y="61"/>
                    <a:pt x="71" y="55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11" y="50"/>
                    <a:pt x="114" y="58"/>
                    <a:pt x="114" y="64"/>
                  </a:cubicBezTo>
                  <a:cubicBezTo>
                    <a:pt x="114" y="75"/>
                    <a:pt x="102" y="82"/>
                    <a:pt x="99" y="84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8"/>
                    <a:pt x="42" y="88"/>
                    <a:pt x="42" y="88"/>
                  </a:cubicBezTo>
                  <a:close/>
                </a:path>
              </a:pathLst>
            </a:custGeom>
            <a:solidFill>
              <a:srgbClr val="1F2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78" name="Freeform 68"/>
            <p:cNvSpPr>
              <a:spLocks noChangeAspect="1"/>
            </p:cNvSpPr>
            <p:nvPr/>
          </p:nvSpPr>
          <p:spPr bwMode="auto">
            <a:xfrm>
              <a:off x="1588" y="1568"/>
              <a:ext cx="255" cy="95"/>
            </a:xfrm>
            <a:custGeom>
              <a:avLst/>
              <a:gdLst>
                <a:gd name="T0" fmla="*/ 209 w 177"/>
                <a:gd name="T1" fmla="*/ 13 h 66"/>
                <a:gd name="T2" fmla="*/ 255 w 177"/>
                <a:gd name="T3" fmla="*/ 40 h 66"/>
                <a:gd name="T4" fmla="*/ 220 w 177"/>
                <a:gd name="T5" fmla="*/ 60 h 66"/>
                <a:gd name="T6" fmla="*/ 173 w 177"/>
                <a:gd name="T7" fmla="*/ 33 h 66"/>
                <a:gd name="T8" fmla="*/ 138 w 177"/>
                <a:gd name="T9" fmla="*/ 36 h 66"/>
                <a:gd name="T10" fmla="*/ 79 w 177"/>
                <a:gd name="T11" fmla="*/ 71 h 66"/>
                <a:gd name="T12" fmla="*/ 146 w 177"/>
                <a:gd name="T13" fmla="*/ 71 h 66"/>
                <a:gd name="T14" fmla="*/ 146 w 177"/>
                <a:gd name="T15" fmla="*/ 95 h 66"/>
                <a:gd name="T16" fmla="*/ 0 w 177"/>
                <a:gd name="T17" fmla="*/ 95 h 66"/>
                <a:gd name="T18" fmla="*/ 0 w 177"/>
                <a:gd name="T19" fmla="*/ 12 h 66"/>
                <a:gd name="T20" fmla="*/ 43 w 177"/>
                <a:gd name="T21" fmla="*/ 12 h 66"/>
                <a:gd name="T22" fmla="*/ 43 w 177"/>
                <a:gd name="T23" fmla="*/ 50 h 66"/>
                <a:gd name="T24" fmla="*/ 102 w 177"/>
                <a:gd name="T25" fmla="*/ 16 h 66"/>
                <a:gd name="T26" fmla="*/ 160 w 177"/>
                <a:gd name="T27" fmla="*/ 0 h 66"/>
                <a:gd name="T28" fmla="*/ 209 w 177"/>
                <a:gd name="T29" fmla="*/ 13 h 66"/>
                <a:gd name="T30" fmla="*/ 209 w 177"/>
                <a:gd name="T31" fmla="*/ 13 h 6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66"/>
                <a:gd name="T50" fmla="*/ 177 w 177"/>
                <a:gd name="T51" fmla="*/ 66 h 6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66">
                  <a:moveTo>
                    <a:pt x="145" y="9"/>
                  </a:moveTo>
                  <a:cubicBezTo>
                    <a:pt x="177" y="28"/>
                    <a:pt x="177" y="28"/>
                    <a:pt x="177" y="28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3" y="19"/>
                    <a:pt x="105" y="20"/>
                    <a:pt x="96" y="2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86" y="2"/>
                    <a:pt x="101" y="0"/>
                    <a:pt x="111" y="0"/>
                  </a:cubicBezTo>
                  <a:cubicBezTo>
                    <a:pt x="129" y="0"/>
                    <a:pt x="142" y="7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lose/>
                </a:path>
              </a:pathLst>
            </a:custGeom>
            <a:solidFill>
              <a:srgbClr val="1F2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79" name="Freeform 69"/>
            <p:cNvSpPr>
              <a:spLocks noChangeAspect="1"/>
            </p:cNvSpPr>
            <p:nvPr/>
          </p:nvSpPr>
          <p:spPr bwMode="auto">
            <a:xfrm>
              <a:off x="1853" y="1519"/>
              <a:ext cx="165" cy="149"/>
            </a:xfrm>
            <a:custGeom>
              <a:avLst/>
              <a:gdLst>
                <a:gd name="T0" fmla="*/ 165 w 114"/>
                <a:gd name="T1" fmla="*/ 65 h 103"/>
                <a:gd name="T2" fmla="*/ 165 w 114"/>
                <a:gd name="T3" fmla="*/ 149 h 103"/>
                <a:gd name="T4" fmla="*/ 20 w 114"/>
                <a:gd name="T5" fmla="*/ 149 h 103"/>
                <a:gd name="T6" fmla="*/ 20 w 114"/>
                <a:gd name="T7" fmla="*/ 124 h 103"/>
                <a:gd name="T8" fmla="*/ 87 w 114"/>
                <a:gd name="T9" fmla="*/ 124 h 103"/>
                <a:gd name="T10" fmla="*/ 26 w 114"/>
                <a:gd name="T11" fmla="*/ 90 h 103"/>
                <a:gd name="T12" fmla="*/ 0 w 114"/>
                <a:gd name="T13" fmla="*/ 56 h 103"/>
                <a:gd name="T14" fmla="*/ 22 w 114"/>
                <a:gd name="T15" fmla="*/ 27 h 103"/>
                <a:gd name="T16" fmla="*/ 68 w 114"/>
                <a:gd name="T17" fmla="*/ 0 h 103"/>
                <a:gd name="T18" fmla="*/ 104 w 114"/>
                <a:gd name="T19" fmla="*/ 22 h 103"/>
                <a:gd name="T20" fmla="*/ 56 w 114"/>
                <a:gd name="T21" fmla="*/ 48 h 103"/>
                <a:gd name="T22" fmla="*/ 62 w 114"/>
                <a:gd name="T23" fmla="*/ 68 h 103"/>
                <a:gd name="T24" fmla="*/ 122 w 114"/>
                <a:gd name="T25" fmla="*/ 103 h 103"/>
                <a:gd name="T26" fmla="*/ 122 w 114"/>
                <a:gd name="T27" fmla="*/ 65 h 103"/>
                <a:gd name="T28" fmla="*/ 165 w 114"/>
                <a:gd name="T29" fmla="*/ 65 h 103"/>
                <a:gd name="T30" fmla="*/ 165 w 114"/>
                <a:gd name="T31" fmla="*/ 65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4"/>
                <a:gd name="T49" fmla="*/ 0 h 103"/>
                <a:gd name="T50" fmla="*/ 114 w 114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4" h="103">
                  <a:moveTo>
                    <a:pt x="114" y="45"/>
                  </a:moveTo>
                  <a:cubicBezTo>
                    <a:pt x="114" y="103"/>
                    <a:pt x="114" y="103"/>
                    <a:pt x="114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" y="53"/>
                    <a:pt x="0" y="44"/>
                    <a:pt x="0" y="39"/>
                  </a:cubicBezTo>
                  <a:cubicBezTo>
                    <a:pt x="0" y="28"/>
                    <a:pt x="12" y="20"/>
                    <a:pt x="15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3" y="37"/>
                    <a:pt x="34" y="42"/>
                    <a:pt x="43" y="47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lose/>
                </a:path>
              </a:pathLst>
            </a:custGeom>
            <a:solidFill>
              <a:srgbClr val="1F2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80" name="Freeform 70"/>
            <p:cNvSpPr>
              <a:spLocks noChangeAspect="1"/>
            </p:cNvSpPr>
            <p:nvPr/>
          </p:nvSpPr>
          <p:spPr bwMode="auto">
            <a:xfrm>
              <a:off x="1762" y="1412"/>
              <a:ext cx="256" cy="95"/>
            </a:xfrm>
            <a:custGeom>
              <a:avLst/>
              <a:gdLst>
                <a:gd name="T0" fmla="*/ 46 w 177"/>
                <a:gd name="T1" fmla="*/ 83 h 66"/>
                <a:gd name="T2" fmla="*/ 46 w 177"/>
                <a:gd name="T3" fmla="*/ 83 h 66"/>
                <a:gd name="T4" fmla="*/ 0 w 177"/>
                <a:gd name="T5" fmla="*/ 56 h 66"/>
                <a:gd name="T6" fmla="*/ 36 w 177"/>
                <a:gd name="T7" fmla="*/ 36 h 66"/>
                <a:gd name="T8" fmla="*/ 82 w 177"/>
                <a:gd name="T9" fmla="*/ 63 h 66"/>
                <a:gd name="T10" fmla="*/ 117 w 177"/>
                <a:gd name="T11" fmla="*/ 60 h 66"/>
                <a:gd name="T12" fmla="*/ 176 w 177"/>
                <a:gd name="T13" fmla="*/ 26 h 66"/>
                <a:gd name="T14" fmla="*/ 110 w 177"/>
                <a:gd name="T15" fmla="*/ 26 h 66"/>
                <a:gd name="T16" fmla="*/ 110 w 177"/>
                <a:gd name="T17" fmla="*/ 0 h 66"/>
                <a:gd name="T18" fmla="*/ 256 w 177"/>
                <a:gd name="T19" fmla="*/ 0 h 66"/>
                <a:gd name="T20" fmla="*/ 256 w 177"/>
                <a:gd name="T21" fmla="*/ 85 h 66"/>
                <a:gd name="T22" fmla="*/ 213 w 177"/>
                <a:gd name="T23" fmla="*/ 85 h 66"/>
                <a:gd name="T24" fmla="*/ 213 w 177"/>
                <a:gd name="T25" fmla="*/ 46 h 66"/>
                <a:gd name="T26" fmla="*/ 153 w 177"/>
                <a:gd name="T27" fmla="*/ 81 h 66"/>
                <a:gd name="T28" fmla="*/ 95 w 177"/>
                <a:gd name="T29" fmla="*/ 95 h 66"/>
                <a:gd name="T30" fmla="*/ 46 w 177"/>
                <a:gd name="T31" fmla="*/ 83 h 66"/>
                <a:gd name="T32" fmla="*/ 46 w 177"/>
                <a:gd name="T33" fmla="*/ 83 h 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7"/>
                <a:gd name="T52" fmla="*/ 0 h 66"/>
                <a:gd name="T53" fmla="*/ 177 w 177"/>
                <a:gd name="T54" fmla="*/ 66 h 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7" h="66">
                  <a:moveTo>
                    <a:pt x="32" y="58"/>
                  </a:moveTo>
                  <a:cubicBezTo>
                    <a:pt x="32" y="58"/>
                    <a:pt x="32" y="58"/>
                    <a:pt x="32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4" y="47"/>
                    <a:pt x="72" y="47"/>
                    <a:pt x="81" y="42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91" y="65"/>
                    <a:pt x="76" y="66"/>
                    <a:pt x="66" y="66"/>
                  </a:cubicBezTo>
                  <a:cubicBezTo>
                    <a:pt x="48" y="66"/>
                    <a:pt x="36" y="60"/>
                    <a:pt x="32" y="58"/>
                  </a:cubicBezTo>
                  <a:cubicBezTo>
                    <a:pt x="32" y="58"/>
                    <a:pt x="32" y="58"/>
                    <a:pt x="32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81" name="Freeform 71"/>
            <p:cNvSpPr>
              <a:spLocks noChangeAspect="1"/>
            </p:cNvSpPr>
            <p:nvPr/>
          </p:nvSpPr>
          <p:spPr bwMode="auto">
            <a:xfrm>
              <a:off x="1588" y="1409"/>
              <a:ext cx="164" cy="147"/>
            </a:xfrm>
            <a:custGeom>
              <a:avLst/>
              <a:gdLst>
                <a:gd name="T0" fmla="*/ 60 w 114"/>
                <a:gd name="T1" fmla="*/ 127 h 102"/>
                <a:gd name="T2" fmla="*/ 108 w 114"/>
                <a:gd name="T3" fmla="*/ 99 h 102"/>
                <a:gd name="T4" fmla="*/ 102 w 114"/>
                <a:gd name="T5" fmla="*/ 79 h 102"/>
                <a:gd name="T6" fmla="*/ 43 w 114"/>
                <a:gd name="T7" fmla="*/ 45 h 102"/>
                <a:gd name="T8" fmla="*/ 43 w 114"/>
                <a:gd name="T9" fmla="*/ 84 h 102"/>
                <a:gd name="T10" fmla="*/ 0 w 114"/>
                <a:gd name="T11" fmla="*/ 84 h 102"/>
                <a:gd name="T12" fmla="*/ 0 w 114"/>
                <a:gd name="T13" fmla="*/ 0 h 102"/>
                <a:gd name="T14" fmla="*/ 144 w 114"/>
                <a:gd name="T15" fmla="*/ 0 h 102"/>
                <a:gd name="T16" fmla="*/ 144 w 114"/>
                <a:gd name="T17" fmla="*/ 25 h 102"/>
                <a:gd name="T18" fmla="*/ 78 w 114"/>
                <a:gd name="T19" fmla="*/ 25 h 102"/>
                <a:gd name="T20" fmla="*/ 138 w 114"/>
                <a:gd name="T21" fmla="*/ 59 h 102"/>
                <a:gd name="T22" fmla="*/ 164 w 114"/>
                <a:gd name="T23" fmla="*/ 92 h 102"/>
                <a:gd name="T24" fmla="*/ 142 w 114"/>
                <a:gd name="T25" fmla="*/ 121 h 102"/>
                <a:gd name="T26" fmla="*/ 96 w 114"/>
                <a:gd name="T27" fmla="*/ 147 h 102"/>
                <a:gd name="T28" fmla="*/ 60 w 114"/>
                <a:gd name="T29" fmla="*/ 127 h 102"/>
                <a:gd name="T30" fmla="*/ 60 w 114"/>
                <a:gd name="T31" fmla="*/ 127 h 1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4"/>
                <a:gd name="T49" fmla="*/ 0 h 102"/>
                <a:gd name="T50" fmla="*/ 114 w 114"/>
                <a:gd name="T51" fmla="*/ 102 h 1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4" h="102">
                  <a:moveTo>
                    <a:pt x="42" y="88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82" y="65"/>
                    <a:pt x="80" y="61"/>
                    <a:pt x="71" y="55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11" y="50"/>
                    <a:pt x="114" y="58"/>
                    <a:pt x="114" y="64"/>
                  </a:cubicBezTo>
                  <a:cubicBezTo>
                    <a:pt x="114" y="75"/>
                    <a:pt x="102" y="82"/>
                    <a:pt x="99" y="84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8"/>
                    <a:pt x="42" y="88"/>
                    <a:pt x="42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82" name="Freeform 72"/>
            <p:cNvSpPr>
              <a:spLocks noChangeAspect="1"/>
            </p:cNvSpPr>
            <p:nvPr/>
          </p:nvSpPr>
          <p:spPr bwMode="auto">
            <a:xfrm>
              <a:off x="1582" y="1562"/>
              <a:ext cx="255" cy="95"/>
            </a:xfrm>
            <a:custGeom>
              <a:avLst/>
              <a:gdLst>
                <a:gd name="T0" fmla="*/ 209 w 177"/>
                <a:gd name="T1" fmla="*/ 13 h 66"/>
                <a:gd name="T2" fmla="*/ 255 w 177"/>
                <a:gd name="T3" fmla="*/ 40 h 66"/>
                <a:gd name="T4" fmla="*/ 220 w 177"/>
                <a:gd name="T5" fmla="*/ 60 h 66"/>
                <a:gd name="T6" fmla="*/ 173 w 177"/>
                <a:gd name="T7" fmla="*/ 33 h 66"/>
                <a:gd name="T8" fmla="*/ 138 w 177"/>
                <a:gd name="T9" fmla="*/ 36 h 66"/>
                <a:gd name="T10" fmla="*/ 79 w 177"/>
                <a:gd name="T11" fmla="*/ 71 h 66"/>
                <a:gd name="T12" fmla="*/ 146 w 177"/>
                <a:gd name="T13" fmla="*/ 71 h 66"/>
                <a:gd name="T14" fmla="*/ 146 w 177"/>
                <a:gd name="T15" fmla="*/ 95 h 66"/>
                <a:gd name="T16" fmla="*/ 0 w 177"/>
                <a:gd name="T17" fmla="*/ 95 h 66"/>
                <a:gd name="T18" fmla="*/ 0 w 177"/>
                <a:gd name="T19" fmla="*/ 12 h 66"/>
                <a:gd name="T20" fmla="*/ 43 w 177"/>
                <a:gd name="T21" fmla="*/ 12 h 66"/>
                <a:gd name="T22" fmla="*/ 43 w 177"/>
                <a:gd name="T23" fmla="*/ 50 h 66"/>
                <a:gd name="T24" fmla="*/ 102 w 177"/>
                <a:gd name="T25" fmla="*/ 16 h 66"/>
                <a:gd name="T26" fmla="*/ 160 w 177"/>
                <a:gd name="T27" fmla="*/ 0 h 66"/>
                <a:gd name="T28" fmla="*/ 209 w 177"/>
                <a:gd name="T29" fmla="*/ 13 h 66"/>
                <a:gd name="T30" fmla="*/ 209 w 177"/>
                <a:gd name="T31" fmla="*/ 13 h 6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66"/>
                <a:gd name="T50" fmla="*/ 177 w 177"/>
                <a:gd name="T51" fmla="*/ 66 h 6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66">
                  <a:moveTo>
                    <a:pt x="145" y="9"/>
                  </a:moveTo>
                  <a:cubicBezTo>
                    <a:pt x="177" y="28"/>
                    <a:pt x="177" y="28"/>
                    <a:pt x="177" y="28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3" y="19"/>
                    <a:pt x="105" y="20"/>
                    <a:pt x="96" y="2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86" y="2"/>
                    <a:pt x="101" y="0"/>
                    <a:pt x="111" y="0"/>
                  </a:cubicBezTo>
                  <a:cubicBezTo>
                    <a:pt x="129" y="0"/>
                    <a:pt x="142" y="7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83" name="Freeform 73"/>
            <p:cNvSpPr>
              <a:spLocks noChangeAspect="1"/>
            </p:cNvSpPr>
            <p:nvPr/>
          </p:nvSpPr>
          <p:spPr bwMode="auto">
            <a:xfrm>
              <a:off x="1847" y="1513"/>
              <a:ext cx="165" cy="149"/>
            </a:xfrm>
            <a:custGeom>
              <a:avLst/>
              <a:gdLst>
                <a:gd name="T0" fmla="*/ 165 w 114"/>
                <a:gd name="T1" fmla="*/ 65 h 103"/>
                <a:gd name="T2" fmla="*/ 165 w 114"/>
                <a:gd name="T3" fmla="*/ 149 h 103"/>
                <a:gd name="T4" fmla="*/ 20 w 114"/>
                <a:gd name="T5" fmla="*/ 149 h 103"/>
                <a:gd name="T6" fmla="*/ 20 w 114"/>
                <a:gd name="T7" fmla="*/ 124 h 103"/>
                <a:gd name="T8" fmla="*/ 87 w 114"/>
                <a:gd name="T9" fmla="*/ 124 h 103"/>
                <a:gd name="T10" fmla="*/ 26 w 114"/>
                <a:gd name="T11" fmla="*/ 90 h 103"/>
                <a:gd name="T12" fmla="*/ 0 w 114"/>
                <a:gd name="T13" fmla="*/ 56 h 103"/>
                <a:gd name="T14" fmla="*/ 22 w 114"/>
                <a:gd name="T15" fmla="*/ 27 h 103"/>
                <a:gd name="T16" fmla="*/ 68 w 114"/>
                <a:gd name="T17" fmla="*/ 0 h 103"/>
                <a:gd name="T18" fmla="*/ 104 w 114"/>
                <a:gd name="T19" fmla="*/ 22 h 103"/>
                <a:gd name="T20" fmla="*/ 56 w 114"/>
                <a:gd name="T21" fmla="*/ 48 h 103"/>
                <a:gd name="T22" fmla="*/ 62 w 114"/>
                <a:gd name="T23" fmla="*/ 68 h 103"/>
                <a:gd name="T24" fmla="*/ 122 w 114"/>
                <a:gd name="T25" fmla="*/ 103 h 103"/>
                <a:gd name="T26" fmla="*/ 122 w 114"/>
                <a:gd name="T27" fmla="*/ 65 h 103"/>
                <a:gd name="T28" fmla="*/ 165 w 114"/>
                <a:gd name="T29" fmla="*/ 65 h 103"/>
                <a:gd name="T30" fmla="*/ 165 w 114"/>
                <a:gd name="T31" fmla="*/ 65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4"/>
                <a:gd name="T49" fmla="*/ 0 h 103"/>
                <a:gd name="T50" fmla="*/ 114 w 114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4" h="103">
                  <a:moveTo>
                    <a:pt x="114" y="45"/>
                  </a:moveTo>
                  <a:cubicBezTo>
                    <a:pt x="114" y="103"/>
                    <a:pt x="114" y="103"/>
                    <a:pt x="114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" y="53"/>
                    <a:pt x="0" y="44"/>
                    <a:pt x="0" y="39"/>
                  </a:cubicBezTo>
                  <a:cubicBezTo>
                    <a:pt x="0" y="28"/>
                    <a:pt x="12" y="20"/>
                    <a:pt x="15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3" y="37"/>
                    <a:pt x="34" y="42"/>
                    <a:pt x="43" y="47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5" name="Group 90"/>
          <p:cNvGrpSpPr>
            <a:grpSpLocks noChangeAspect="1"/>
          </p:cNvGrpSpPr>
          <p:nvPr/>
        </p:nvGrpSpPr>
        <p:grpSpPr bwMode="auto">
          <a:xfrm>
            <a:off x="7235825" y="4221163"/>
            <a:ext cx="792163" cy="563562"/>
            <a:chOff x="1445" y="1336"/>
            <a:chExt cx="718" cy="525"/>
          </a:xfrm>
        </p:grpSpPr>
        <p:sp>
          <p:nvSpPr>
            <p:cNvPr id="13554" name="AutoShape 91"/>
            <p:cNvSpPr>
              <a:spLocks noChangeAspect="1" noChangeArrowheads="1" noTextEdit="1"/>
            </p:cNvSpPr>
            <p:nvPr/>
          </p:nvSpPr>
          <p:spPr bwMode="auto">
            <a:xfrm>
              <a:off x="1477" y="1353"/>
              <a:ext cx="653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55" name="Freeform 92"/>
            <p:cNvSpPr>
              <a:spLocks noChangeAspect="1"/>
            </p:cNvSpPr>
            <p:nvPr/>
          </p:nvSpPr>
          <p:spPr bwMode="auto">
            <a:xfrm>
              <a:off x="1478" y="1536"/>
              <a:ext cx="653" cy="325"/>
            </a:xfrm>
            <a:custGeom>
              <a:avLst/>
              <a:gdLst>
                <a:gd name="T0" fmla="*/ 558 w 453"/>
                <a:gd name="T1" fmla="*/ 131 h 225"/>
                <a:gd name="T2" fmla="*/ 95 w 453"/>
                <a:gd name="T3" fmla="*/ 131 h 225"/>
                <a:gd name="T4" fmla="*/ 0 w 453"/>
                <a:gd name="T5" fmla="*/ 1 h 225"/>
                <a:gd name="T6" fmla="*/ 0 w 453"/>
                <a:gd name="T7" fmla="*/ 1 h 225"/>
                <a:gd name="T8" fmla="*/ 0 w 453"/>
                <a:gd name="T9" fmla="*/ 126 h 225"/>
                <a:gd name="T10" fmla="*/ 0 w 453"/>
                <a:gd name="T11" fmla="*/ 126 h 225"/>
                <a:gd name="T12" fmla="*/ 95 w 453"/>
                <a:gd name="T13" fmla="*/ 251 h 225"/>
                <a:gd name="T14" fmla="*/ 558 w 453"/>
                <a:gd name="T15" fmla="*/ 251 h 225"/>
                <a:gd name="T16" fmla="*/ 653 w 453"/>
                <a:gd name="T17" fmla="*/ 126 h 225"/>
                <a:gd name="T18" fmla="*/ 653 w 453"/>
                <a:gd name="T19" fmla="*/ 126 h 225"/>
                <a:gd name="T20" fmla="*/ 653 w 453"/>
                <a:gd name="T21" fmla="*/ 0 h 225"/>
                <a:gd name="T22" fmla="*/ 558 w 453"/>
                <a:gd name="T23" fmla="*/ 131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53"/>
                <a:gd name="T37" fmla="*/ 0 h 225"/>
                <a:gd name="T38" fmla="*/ 453 w 453"/>
                <a:gd name="T39" fmla="*/ 225 h 2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53" h="225">
                  <a:moveTo>
                    <a:pt x="387" y="91"/>
                  </a:moveTo>
                  <a:cubicBezTo>
                    <a:pt x="299" y="143"/>
                    <a:pt x="155" y="143"/>
                    <a:pt x="66" y="91"/>
                  </a:cubicBezTo>
                  <a:cubicBezTo>
                    <a:pt x="19" y="64"/>
                    <a:pt x="0" y="36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" y="118"/>
                    <a:pt x="24" y="150"/>
                    <a:pt x="66" y="174"/>
                  </a:cubicBezTo>
                  <a:cubicBezTo>
                    <a:pt x="155" y="225"/>
                    <a:pt x="299" y="225"/>
                    <a:pt x="387" y="174"/>
                  </a:cubicBezTo>
                  <a:cubicBezTo>
                    <a:pt x="428" y="150"/>
                    <a:pt x="450" y="118"/>
                    <a:pt x="453" y="87"/>
                  </a:cubicBezTo>
                  <a:cubicBezTo>
                    <a:pt x="453" y="87"/>
                    <a:pt x="453" y="87"/>
                    <a:pt x="453" y="87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53" y="34"/>
                    <a:pt x="431" y="66"/>
                    <a:pt x="387" y="91"/>
                  </a:cubicBezTo>
                  <a:close/>
                </a:path>
              </a:pathLst>
            </a:custGeom>
            <a:solidFill>
              <a:srgbClr val="103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56" name="Freeform 93"/>
            <p:cNvSpPr>
              <a:spLocks noChangeAspect="1"/>
            </p:cNvSpPr>
            <p:nvPr/>
          </p:nvSpPr>
          <p:spPr bwMode="auto">
            <a:xfrm>
              <a:off x="1445" y="1336"/>
              <a:ext cx="718" cy="415"/>
            </a:xfrm>
            <a:custGeom>
              <a:avLst/>
              <a:gdLst>
                <a:gd name="T0" fmla="*/ 590 w 498"/>
                <a:gd name="T1" fmla="*/ 73 h 288"/>
                <a:gd name="T2" fmla="*/ 591 w 498"/>
                <a:gd name="T3" fmla="*/ 342 h 288"/>
                <a:gd name="T4" fmla="*/ 128 w 498"/>
                <a:gd name="T5" fmla="*/ 342 h 288"/>
                <a:gd name="T6" fmla="*/ 127 w 498"/>
                <a:gd name="T7" fmla="*/ 73 h 288"/>
                <a:gd name="T8" fmla="*/ 590 w 498"/>
                <a:gd name="T9" fmla="*/ 73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8"/>
                <a:gd name="T16" fmla="*/ 0 h 288"/>
                <a:gd name="T17" fmla="*/ 498 w 49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8" h="288">
                  <a:moveTo>
                    <a:pt x="409" y="51"/>
                  </a:moveTo>
                  <a:cubicBezTo>
                    <a:pt x="498" y="103"/>
                    <a:pt x="498" y="186"/>
                    <a:pt x="410" y="237"/>
                  </a:cubicBezTo>
                  <a:cubicBezTo>
                    <a:pt x="322" y="288"/>
                    <a:pt x="178" y="288"/>
                    <a:pt x="89" y="237"/>
                  </a:cubicBezTo>
                  <a:cubicBezTo>
                    <a:pt x="1" y="186"/>
                    <a:pt x="0" y="103"/>
                    <a:pt x="88" y="51"/>
                  </a:cubicBezTo>
                  <a:cubicBezTo>
                    <a:pt x="177" y="0"/>
                    <a:pt x="320" y="0"/>
                    <a:pt x="409" y="51"/>
                  </a:cubicBezTo>
                </a:path>
              </a:pathLst>
            </a:custGeom>
            <a:solidFill>
              <a:srgbClr val="4A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57" name="Freeform 94"/>
            <p:cNvSpPr>
              <a:spLocks noChangeAspect="1"/>
            </p:cNvSpPr>
            <p:nvPr/>
          </p:nvSpPr>
          <p:spPr bwMode="auto">
            <a:xfrm>
              <a:off x="1739" y="1757"/>
              <a:ext cx="13" cy="56"/>
            </a:xfrm>
            <a:custGeom>
              <a:avLst/>
              <a:gdLst>
                <a:gd name="T0" fmla="*/ 0 w 13"/>
                <a:gd name="T1" fmla="*/ 56 h 56"/>
                <a:gd name="T2" fmla="*/ 0 w 13"/>
                <a:gd name="T3" fmla="*/ 0 h 56"/>
                <a:gd name="T4" fmla="*/ 13 w 13"/>
                <a:gd name="T5" fmla="*/ 0 h 56"/>
                <a:gd name="T6" fmla="*/ 13 w 13"/>
                <a:gd name="T7" fmla="*/ 56 h 56"/>
                <a:gd name="T8" fmla="*/ 0 w 13"/>
                <a:gd name="T9" fmla="*/ 56 h 56"/>
                <a:gd name="T10" fmla="*/ 0 w 13"/>
                <a:gd name="T11" fmla="*/ 56 h 56"/>
                <a:gd name="T12" fmla="*/ 0 w 13"/>
                <a:gd name="T13" fmla="*/ 56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56"/>
                <a:gd name="T23" fmla="*/ 13 w 13"/>
                <a:gd name="T24" fmla="*/ 56 h 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56">
                  <a:moveTo>
                    <a:pt x="0" y="5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58" name="Freeform 95"/>
            <p:cNvSpPr>
              <a:spLocks noChangeAspect="1" noEditPoints="1"/>
            </p:cNvSpPr>
            <p:nvPr/>
          </p:nvSpPr>
          <p:spPr bwMode="auto">
            <a:xfrm>
              <a:off x="1762" y="1757"/>
              <a:ext cx="45" cy="56"/>
            </a:xfrm>
            <a:custGeom>
              <a:avLst/>
              <a:gdLst>
                <a:gd name="T0" fmla="*/ 13 w 31"/>
                <a:gd name="T1" fmla="*/ 9 h 39"/>
                <a:gd name="T2" fmla="*/ 13 w 31"/>
                <a:gd name="T3" fmla="*/ 26 h 39"/>
                <a:gd name="T4" fmla="*/ 22 w 31"/>
                <a:gd name="T5" fmla="*/ 26 h 39"/>
                <a:gd name="T6" fmla="*/ 30 w 31"/>
                <a:gd name="T7" fmla="*/ 24 h 39"/>
                <a:gd name="T8" fmla="*/ 33 w 31"/>
                <a:gd name="T9" fmla="*/ 17 h 39"/>
                <a:gd name="T10" fmla="*/ 30 w 31"/>
                <a:gd name="T11" fmla="*/ 10 h 39"/>
                <a:gd name="T12" fmla="*/ 22 w 31"/>
                <a:gd name="T13" fmla="*/ 9 h 39"/>
                <a:gd name="T14" fmla="*/ 13 w 31"/>
                <a:gd name="T15" fmla="*/ 9 h 39"/>
                <a:gd name="T16" fmla="*/ 13 w 31"/>
                <a:gd name="T17" fmla="*/ 9 h 39"/>
                <a:gd name="T18" fmla="*/ 0 w 31"/>
                <a:gd name="T19" fmla="*/ 56 h 39"/>
                <a:gd name="T20" fmla="*/ 0 w 31"/>
                <a:gd name="T21" fmla="*/ 0 h 39"/>
                <a:gd name="T22" fmla="*/ 26 w 31"/>
                <a:gd name="T23" fmla="*/ 0 h 39"/>
                <a:gd name="T24" fmla="*/ 41 w 31"/>
                <a:gd name="T25" fmla="*/ 4 h 39"/>
                <a:gd name="T26" fmla="*/ 45 w 31"/>
                <a:gd name="T27" fmla="*/ 17 h 39"/>
                <a:gd name="T28" fmla="*/ 41 w 31"/>
                <a:gd name="T29" fmla="*/ 30 h 39"/>
                <a:gd name="T30" fmla="*/ 26 w 31"/>
                <a:gd name="T31" fmla="*/ 36 h 39"/>
                <a:gd name="T32" fmla="*/ 13 w 31"/>
                <a:gd name="T33" fmla="*/ 36 h 39"/>
                <a:gd name="T34" fmla="*/ 13 w 31"/>
                <a:gd name="T35" fmla="*/ 56 h 39"/>
                <a:gd name="T36" fmla="*/ 0 w 31"/>
                <a:gd name="T37" fmla="*/ 56 h 39"/>
                <a:gd name="T38" fmla="*/ 0 w 31"/>
                <a:gd name="T39" fmla="*/ 56 h 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"/>
                <a:gd name="T61" fmla="*/ 0 h 39"/>
                <a:gd name="T62" fmla="*/ 31 w 31"/>
                <a:gd name="T63" fmla="*/ 39 h 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" h="39">
                  <a:moveTo>
                    <a:pt x="9" y="6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8" y="18"/>
                    <a:pt x="19" y="18"/>
                    <a:pt x="21" y="17"/>
                  </a:cubicBezTo>
                  <a:cubicBezTo>
                    <a:pt x="22" y="16"/>
                    <a:pt x="23" y="14"/>
                    <a:pt x="23" y="12"/>
                  </a:cubicBezTo>
                  <a:cubicBezTo>
                    <a:pt x="23" y="10"/>
                    <a:pt x="22" y="8"/>
                    <a:pt x="21" y="7"/>
                  </a:cubicBezTo>
                  <a:cubicBezTo>
                    <a:pt x="19" y="7"/>
                    <a:pt x="18" y="6"/>
                    <a:pt x="15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lose/>
                  <a:moveTo>
                    <a:pt x="0" y="3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6" y="1"/>
                    <a:pt x="28" y="3"/>
                  </a:cubicBezTo>
                  <a:cubicBezTo>
                    <a:pt x="30" y="6"/>
                    <a:pt x="31" y="9"/>
                    <a:pt x="31" y="12"/>
                  </a:cubicBezTo>
                  <a:cubicBezTo>
                    <a:pt x="31" y="16"/>
                    <a:pt x="30" y="19"/>
                    <a:pt x="28" y="21"/>
                  </a:cubicBezTo>
                  <a:cubicBezTo>
                    <a:pt x="26" y="23"/>
                    <a:pt x="22" y="25"/>
                    <a:pt x="1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59" name="Freeform 96"/>
            <p:cNvSpPr>
              <a:spLocks noChangeAspect="1"/>
            </p:cNvSpPr>
            <p:nvPr/>
          </p:nvSpPr>
          <p:spPr bwMode="auto">
            <a:xfrm>
              <a:off x="1810" y="1771"/>
              <a:ext cx="40" cy="42"/>
            </a:xfrm>
            <a:custGeom>
              <a:avLst/>
              <a:gdLst>
                <a:gd name="T0" fmla="*/ 40 w 40"/>
                <a:gd name="T1" fmla="*/ 0 h 42"/>
                <a:gd name="T2" fmla="*/ 26 w 40"/>
                <a:gd name="T3" fmla="*/ 42 h 42"/>
                <a:gd name="T4" fmla="*/ 14 w 40"/>
                <a:gd name="T5" fmla="*/ 42 h 42"/>
                <a:gd name="T6" fmla="*/ 0 w 40"/>
                <a:gd name="T7" fmla="*/ 0 h 42"/>
                <a:gd name="T8" fmla="*/ 11 w 40"/>
                <a:gd name="T9" fmla="*/ 0 h 42"/>
                <a:gd name="T10" fmla="*/ 20 w 40"/>
                <a:gd name="T11" fmla="*/ 29 h 42"/>
                <a:gd name="T12" fmla="*/ 20 w 40"/>
                <a:gd name="T13" fmla="*/ 29 h 42"/>
                <a:gd name="T14" fmla="*/ 29 w 40"/>
                <a:gd name="T15" fmla="*/ 0 h 42"/>
                <a:gd name="T16" fmla="*/ 40 w 40"/>
                <a:gd name="T17" fmla="*/ 0 h 42"/>
                <a:gd name="T18" fmla="*/ 40 w 40"/>
                <a:gd name="T19" fmla="*/ 0 h 42"/>
                <a:gd name="T20" fmla="*/ 40 w 40"/>
                <a:gd name="T21" fmla="*/ 0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2"/>
                <a:gd name="T35" fmla="*/ 40 w 40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2">
                  <a:moveTo>
                    <a:pt x="40" y="0"/>
                  </a:moveTo>
                  <a:lnTo>
                    <a:pt x="26" y="42"/>
                  </a:lnTo>
                  <a:lnTo>
                    <a:pt x="14" y="4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0" y="29"/>
                  </a:lnTo>
                  <a:lnTo>
                    <a:pt x="29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0" name="Freeform 97"/>
            <p:cNvSpPr>
              <a:spLocks noChangeAspect="1" noEditPoints="1"/>
            </p:cNvSpPr>
            <p:nvPr/>
          </p:nvSpPr>
          <p:spPr bwMode="auto">
            <a:xfrm>
              <a:off x="1852" y="1757"/>
              <a:ext cx="40" cy="56"/>
            </a:xfrm>
            <a:custGeom>
              <a:avLst/>
              <a:gdLst>
                <a:gd name="T0" fmla="*/ 21 w 28"/>
                <a:gd name="T1" fmla="*/ 27 h 39"/>
                <a:gd name="T2" fmla="*/ 14 w 28"/>
                <a:gd name="T3" fmla="*/ 30 h 39"/>
                <a:gd name="T4" fmla="*/ 11 w 28"/>
                <a:gd name="T5" fmla="*/ 37 h 39"/>
                <a:gd name="T6" fmla="*/ 14 w 28"/>
                <a:gd name="T7" fmla="*/ 45 h 39"/>
                <a:gd name="T8" fmla="*/ 21 w 28"/>
                <a:gd name="T9" fmla="*/ 47 h 39"/>
                <a:gd name="T10" fmla="*/ 27 w 28"/>
                <a:gd name="T11" fmla="*/ 45 h 39"/>
                <a:gd name="T12" fmla="*/ 29 w 28"/>
                <a:gd name="T13" fmla="*/ 37 h 39"/>
                <a:gd name="T14" fmla="*/ 27 w 28"/>
                <a:gd name="T15" fmla="*/ 30 h 39"/>
                <a:gd name="T16" fmla="*/ 21 w 28"/>
                <a:gd name="T17" fmla="*/ 27 h 39"/>
                <a:gd name="T18" fmla="*/ 21 w 28"/>
                <a:gd name="T19" fmla="*/ 27 h 39"/>
                <a:gd name="T20" fmla="*/ 39 w 28"/>
                <a:gd name="T21" fmla="*/ 14 h 39"/>
                <a:gd name="T22" fmla="*/ 29 w 28"/>
                <a:gd name="T23" fmla="*/ 14 h 39"/>
                <a:gd name="T24" fmla="*/ 26 w 28"/>
                <a:gd name="T25" fmla="*/ 10 h 39"/>
                <a:gd name="T26" fmla="*/ 21 w 28"/>
                <a:gd name="T27" fmla="*/ 7 h 39"/>
                <a:gd name="T28" fmla="*/ 13 w 28"/>
                <a:gd name="T29" fmla="*/ 14 h 39"/>
                <a:gd name="T30" fmla="*/ 11 w 28"/>
                <a:gd name="T31" fmla="*/ 24 h 39"/>
                <a:gd name="T32" fmla="*/ 11 w 28"/>
                <a:gd name="T33" fmla="*/ 24 h 39"/>
                <a:gd name="T34" fmla="*/ 23 w 28"/>
                <a:gd name="T35" fmla="*/ 19 h 39"/>
                <a:gd name="T36" fmla="*/ 36 w 28"/>
                <a:gd name="T37" fmla="*/ 24 h 39"/>
                <a:gd name="T38" fmla="*/ 40 w 28"/>
                <a:gd name="T39" fmla="*/ 36 h 39"/>
                <a:gd name="T40" fmla="*/ 34 w 28"/>
                <a:gd name="T41" fmla="*/ 50 h 39"/>
                <a:gd name="T42" fmla="*/ 21 w 28"/>
                <a:gd name="T43" fmla="*/ 56 h 39"/>
                <a:gd name="T44" fmla="*/ 4 w 28"/>
                <a:gd name="T45" fmla="*/ 47 h 39"/>
                <a:gd name="T46" fmla="*/ 0 w 28"/>
                <a:gd name="T47" fmla="*/ 29 h 39"/>
                <a:gd name="T48" fmla="*/ 6 w 28"/>
                <a:gd name="T49" fmla="*/ 9 h 39"/>
                <a:gd name="T50" fmla="*/ 21 w 28"/>
                <a:gd name="T51" fmla="*/ 0 h 39"/>
                <a:gd name="T52" fmla="*/ 33 w 28"/>
                <a:gd name="T53" fmla="*/ 3 h 39"/>
                <a:gd name="T54" fmla="*/ 39 w 28"/>
                <a:gd name="T55" fmla="*/ 14 h 39"/>
                <a:gd name="T56" fmla="*/ 39 w 28"/>
                <a:gd name="T57" fmla="*/ 14 h 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"/>
                <a:gd name="T88" fmla="*/ 0 h 39"/>
                <a:gd name="T89" fmla="*/ 28 w 28"/>
                <a:gd name="T90" fmla="*/ 39 h 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" h="39">
                  <a:moveTo>
                    <a:pt x="15" y="19"/>
                  </a:moveTo>
                  <a:cubicBezTo>
                    <a:pt x="13" y="19"/>
                    <a:pt x="11" y="19"/>
                    <a:pt x="10" y="21"/>
                  </a:cubicBezTo>
                  <a:cubicBezTo>
                    <a:pt x="9" y="22"/>
                    <a:pt x="8" y="24"/>
                    <a:pt x="8" y="26"/>
                  </a:cubicBezTo>
                  <a:cubicBezTo>
                    <a:pt x="8" y="28"/>
                    <a:pt x="9" y="29"/>
                    <a:pt x="10" y="31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6" y="33"/>
                    <a:pt x="18" y="32"/>
                    <a:pt x="19" y="31"/>
                  </a:cubicBezTo>
                  <a:cubicBezTo>
                    <a:pt x="20" y="29"/>
                    <a:pt x="20" y="28"/>
                    <a:pt x="20" y="26"/>
                  </a:cubicBezTo>
                  <a:cubicBezTo>
                    <a:pt x="20" y="24"/>
                    <a:pt x="20" y="22"/>
                    <a:pt x="19" y="21"/>
                  </a:cubicBezTo>
                  <a:cubicBezTo>
                    <a:pt x="18" y="20"/>
                    <a:pt x="16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lose/>
                  <a:moveTo>
                    <a:pt x="27" y="10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19" y="8"/>
                    <a:pt x="18" y="7"/>
                  </a:cubicBezTo>
                  <a:cubicBezTo>
                    <a:pt x="17" y="6"/>
                    <a:pt x="16" y="5"/>
                    <a:pt x="15" y="5"/>
                  </a:cubicBezTo>
                  <a:cubicBezTo>
                    <a:pt x="13" y="5"/>
                    <a:pt x="11" y="7"/>
                    <a:pt x="9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4"/>
                    <a:pt x="13" y="13"/>
                    <a:pt x="16" y="13"/>
                  </a:cubicBezTo>
                  <a:cubicBezTo>
                    <a:pt x="20" y="13"/>
                    <a:pt x="23" y="14"/>
                    <a:pt x="25" y="17"/>
                  </a:cubicBezTo>
                  <a:cubicBezTo>
                    <a:pt x="27" y="19"/>
                    <a:pt x="28" y="22"/>
                    <a:pt x="28" y="25"/>
                  </a:cubicBezTo>
                  <a:cubicBezTo>
                    <a:pt x="28" y="29"/>
                    <a:pt x="27" y="33"/>
                    <a:pt x="24" y="35"/>
                  </a:cubicBezTo>
                  <a:cubicBezTo>
                    <a:pt x="22" y="38"/>
                    <a:pt x="19" y="39"/>
                    <a:pt x="15" y="39"/>
                  </a:cubicBezTo>
                  <a:cubicBezTo>
                    <a:pt x="9" y="39"/>
                    <a:pt x="6" y="37"/>
                    <a:pt x="3" y="33"/>
                  </a:cubicBezTo>
                  <a:cubicBezTo>
                    <a:pt x="1" y="30"/>
                    <a:pt x="0" y="25"/>
                    <a:pt x="0" y="20"/>
                  </a:cubicBezTo>
                  <a:cubicBezTo>
                    <a:pt x="0" y="14"/>
                    <a:pt x="1" y="10"/>
                    <a:pt x="4" y="6"/>
                  </a:cubicBezTo>
                  <a:cubicBezTo>
                    <a:pt x="6" y="2"/>
                    <a:pt x="10" y="0"/>
                    <a:pt x="15" y="0"/>
                  </a:cubicBezTo>
                  <a:cubicBezTo>
                    <a:pt x="18" y="0"/>
                    <a:pt x="21" y="1"/>
                    <a:pt x="23" y="2"/>
                  </a:cubicBezTo>
                  <a:cubicBezTo>
                    <a:pt x="26" y="4"/>
                    <a:pt x="27" y="7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1" name="Freeform 98"/>
            <p:cNvSpPr>
              <a:spLocks noChangeAspect="1"/>
            </p:cNvSpPr>
            <p:nvPr/>
          </p:nvSpPr>
          <p:spPr bwMode="auto">
            <a:xfrm>
              <a:off x="1768" y="1418"/>
              <a:ext cx="255" cy="95"/>
            </a:xfrm>
            <a:custGeom>
              <a:avLst/>
              <a:gdLst>
                <a:gd name="T0" fmla="*/ 46 w 177"/>
                <a:gd name="T1" fmla="*/ 83 h 66"/>
                <a:gd name="T2" fmla="*/ 46 w 177"/>
                <a:gd name="T3" fmla="*/ 83 h 66"/>
                <a:gd name="T4" fmla="*/ 0 w 177"/>
                <a:gd name="T5" fmla="*/ 56 h 66"/>
                <a:gd name="T6" fmla="*/ 36 w 177"/>
                <a:gd name="T7" fmla="*/ 36 h 66"/>
                <a:gd name="T8" fmla="*/ 82 w 177"/>
                <a:gd name="T9" fmla="*/ 63 h 66"/>
                <a:gd name="T10" fmla="*/ 117 w 177"/>
                <a:gd name="T11" fmla="*/ 60 h 66"/>
                <a:gd name="T12" fmla="*/ 176 w 177"/>
                <a:gd name="T13" fmla="*/ 26 h 66"/>
                <a:gd name="T14" fmla="*/ 109 w 177"/>
                <a:gd name="T15" fmla="*/ 26 h 66"/>
                <a:gd name="T16" fmla="*/ 109 w 177"/>
                <a:gd name="T17" fmla="*/ 0 h 66"/>
                <a:gd name="T18" fmla="*/ 255 w 177"/>
                <a:gd name="T19" fmla="*/ 0 h 66"/>
                <a:gd name="T20" fmla="*/ 255 w 177"/>
                <a:gd name="T21" fmla="*/ 85 h 66"/>
                <a:gd name="T22" fmla="*/ 212 w 177"/>
                <a:gd name="T23" fmla="*/ 85 h 66"/>
                <a:gd name="T24" fmla="*/ 212 w 177"/>
                <a:gd name="T25" fmla="*/ 46 h 66"/>
                <a:gd name="T26" fmla="*/ 153 w 177"/>
                <a:gd name="T27" fmla="*/ 81 h 66"/>
                <a:gd name="T28" fmla="*/ 95 w 177"/>
                <a:gd name="T29" fmla="*/ 95 h 66"/>
                <a:gd name="T30" fmla="*/ 46 w 177"/>
                <a:gd name="T31" fmla="*/ 83 h 66"/>
                <a:gd name="T32" fmla="*/ 46 w 177"/>
                <a:gd name="T33" fmla="*/ 83 h 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7"/>
                <a:gd name="T52" fmla="*/ 0 h 66"/>
                <a:gd name="T53" fmla="*/ 177 w 177"/>
                <a:gd name="T54" fmla="*/ 66 h 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7" h="66">
                  <a:moveTo>
                    <a:pt x="32" y="58"/>
                  </a:moveTo>
                  <a:cubicBezTo>
                    <a:pt x="32" y="58"/>
                    <a:pt x="32" y="58"/>
                    <a:pt x="32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4" y="47"/>
                    <a:pt x="72" y="47"/>
                    <a:pt x="81" y="42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91" y="65"/>
                    <a:pt x="76" y="66"/>
                    <a:pt x="66" y="66"/>
                  </a:cubicBezTo>
                  <a:cubicBezTo>
                    <a:pt x="48" y="66"/>
                    <a:pt x="36" y="60"/>
                    <a:pt x="32" y="58"/>
                  </a:cubicBezTo>
                  <a:cubicBezTo>
                    <a:pt x="32" y="58"/>
                    <a:pt x="32" y="58"/>
                    <a:pt x="32" y="58"/>
                  </a:cubicBezTo>
                  <a:close/>
                </a:path>
              </a:pathLst>
            </a:custGeom>
            <a:solidFill>
              <a:srgbClr val="1F2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2" name="Freeform 99"/>
            <p:cNvSpPr>
              <a:spLocks noChangeAspect="1"/>
            </p:cNvSpPr>
            <p:nvPr/>
          </p:nvSpPr>
          <p:spPr bwMode="auto">
            <a:xfrm>
              <a:off x="1594" y="1415"/>
              <a:ext cx="164" cy="147"/>
            </a:xfrm>
            <a:custGeom>
              <a:avLst/>
              <a:gdLst>
                <a:gd name="T0" fmla="*/ 60 w 114"/>
                <a:gd name="T1" fmla="*/ 127 h 102"/>
                <a:gd name="T2" fmla="*/ 108 w 114"/>
                <a:gd name="T3" fmla="*/ 99 h 102"/>
                <a:gd name="T4" fmla="*/ 102 w 114"/>
                <a:gd name="T5" fmla="*/ 79 h 102"/>
                <a:gd name="T6" fmla="*/ 43 w 114"/>
                <a:gd name="T7" fmla="*/ 45 h 102"/>
                <a:gd name="T8" fmla="*/ 43 w 114"/>
                <a:gd name="T9" fmla="*/ 84 h 102"/>
                <a:gd name="T10" fmla="*/ 0 w 114"/>
                <a:gd name="T11" fmla="*/ 84 h 102"/>
                <a:gd name="T12" fmla="*/ 0 w 114"/>
                <a:gd name="T13" fmla="*/ 0 h 102"/>
                <a:gd name="T14" fmla="*/ 144 w 114"/>
                <a:gd name="T15" fmla="*/ 0 h 102"/>
                <a:gd name="T16" fmla="*/ 144 w 114"/>
                <a:gd name="T17" fmla="*/ 25 h 102"/>
                <a:gd name="T18" fmla="*/ 78 w 114"/>
                <a:gd name="T19" fmla="*/ 25 h 102"/>
                <a:gd name="T20" fmla="*/ 138 w 114"/>
                <a:gd name="T21" fmla="*/ 59 h 102"/>
                <a:gd name="T22" fmla="*/ 164 w 114"/>
                <a:gd name="T23" fmla="*/ 92 h 102"/>
                <a:gd name="T24" fmla="*/ 142 w 114"/>
                <a:gd name="T25" fmla="*/ 121 h 102"/>
                <a:gd name="T26" fmla="*/ 96 w 114"/>
                <a:gd name="T27" fmla="*/ 147 h 102"/>
                <a:gd name="T28" fmla="*/ 60 w 114"/>
                <a:gd name="T29" fmla="*/ 127 h 102"/>
                <a:gd name="T30" fmla="*/ 60 w 114"/>
                <a:gd name="T31" fmla="*/ 127 h 1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4"/>
                <a:gd name="T49" fmla="*/ 0 h 102"/>
                <a:gd name="T50" fmla="*/ 114 w 114"/>
                <a:gd name="T51" fmla="*/ 102 h 1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4" h="102">
                  <a:moveTo>
                    <a:pt x="42" y="88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82" y="65"/>
                    <a:pt x="80" y="61"/>
                    <a:pt x="71" y="55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11" y="50"/>
                    <a:pt x="114" y="58"/>
                    <a:pt x="114" y="64"/>
                  </a:cubicBezTo>
                  <a:cubicBezTo>
                    <a:pt x="114" y="75"/>
                    <a:pt x="102" y="82"/>
                    <a:pt x="99" y="84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8"/>
                    <a:pt x="42" y="88"/>
                    <a:pt x="42" y="88"/>
                  </a:cubicBezTo>
                  <a:close/>
                </a:path>
              </a:pathLst>
            </a:custGeom>
            <a:solidFill>
              <a:srgbClr val="1F2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3" name="Freeform 100"/>
            <p:cNvSpPr>
              <a:spLocks noChangeAspect="1"/>
            </p:cNvSpPr>
            <p:nvPr/>
          </p:nvSpPr>
          <p:spPr bwMode="auto">
            <a:xfrm>
              <a:off x="1588" y="1568"/>
              <a:ext cx="255" cy="95"/>
            </a:xfrm>
            <a:custGeom>
              <a:avLst/>
              <a:gdLst>
                <a:gd name="T0" fmla="*/ 209 w 177"/>
                <a:gd name="T1" fmla="*/ 13 h 66"/>
                <a:gd name="T2" fmla="*/ 255 w 177"/>
                <a:gd name="T3" fmla="*/ 40 h 66"/>
                <a:gd name="T4" fmla="*/ 220 w 177"/>
                <a:gd name="T5" fmla="*/ 60 h 66"/>
                <a:gd name="T6" fmla="*/ 173 w 177"/>
                <a:gd name="T7" fmla="*/ 33 h 66"/>
                <a:gd name="T8" fmla="*/ 138 w 177"/>
                <a:gd name="T9" fmla="*/ 36 h 66"/>
                <a:gd name="T10" fmla="*/ 79 w 177"/>
                <a:gd name="T11" fmla="*/ 71 h 66"/>
                <a:gd name="T12" fmla="*/ 146 w 177"/>
                <a:gd name="T13" fmla="*/ 71 h 66"/>
                <a:gd name="T14" fmla="*/ 146 w 177"/>
                <a:gd name="T15" fmla="*/ 95 h 66"/>
                <a:gd name="T16" fmla="*/ 0 w 177"/>
                <a:gd name="T17" fmla="*/ 95 h 66"/>
                <a:gd name="T18" fmla="*/ 0 w 177"/>
                <a:gd name="T19" fmla="*/ 12 h 66"/>
                <a:gd name="T20" fmla="*/ 43 w 177"/>
                <a:gd name="T21" fmla="*/ 12 h 66"/>
                <a:gd name="T22" fmla="*/ 43 w 177"/>
                <a:gd name="T23" fmla="*/ 50 h 66"/>
                <a:gd name="T24" fmla="*/ 102 w 177"/>
                <a:gd name="T25" fmla="*/ 16 h 66"/>
                <a:gd name="T26" fmla="*/ 160 w 177"/>
                <a:gd name="T27" fmla="*/ 0 h 66"/>
                <a:gd name="T28" fmla="*/ 209 w 177"/>
                <a:gd name="T29" fmla="*/ 13 h 66"/>
                <a:gd name="T30" fmla="*/ 209 w 177"/>
                <a:gd name="T31" fmla="*/ 13 h 6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66"/>
                <a:gd name="T50" fmla="*/ 177 w 177"/>
                <a:gd name="T51" fmla="*/ 66 h 6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66">
                  <a:moveTo>
                    <a:pt x="145" y="9"/>
                  </a:moveTo>
                  <a:cubicBezTo>
                    <a:pt x="177" y="28"/>
                    <a:pt x="177" y="28"/>
                    <a:pt x="177" y="28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3" y="19"/>
                    <a:pt x="105" y="20"/>
                    <a:pt x="96" y="2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86" y="2"/>
                    <a:pt x="101" y="0"/>
                    <a:pt x="111" y="0"/>
                  </a:cubicBezTo>
                  <a:cubicBezTo>
                    <a:pt x="129" y="0"/>
                    <a:pt x="142" y="7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lose/>
                </a:path>
              </a:pathLst>
            </a:custGeom>
            <a:solidFill>
              <a:srgbClr val="1F2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4" name="Freeform 101"/>
            <p:cNvSpPr>
              <a:spLocks noChangeAspect="1"/>
            </p:cNvSpPr>
            <p:nvPr/>
          </p:nvSpPr>
          <p:spPr bwMode="auto">
            <a:xfrm>
              <a:off x="1853" y="1519"/>
              <a:ext cx="165" cy="149"/>
            </a:xfrm>
            <a:custGeom>
              <a:avLst/>
              <a:gdLst>
                <a:gd name="T0" fmla="*/ 165 w 114"/>
                <a:gd name="T1" fmla="*/ 65 h 103"/>
                <a:gd name="T2" fmla="*/ 165 w 114"/>
                <a:gd name="T3" fmla="*/ 149 h 103"/>
                <a:gd name="T4" fmla="*/ 20 w 114"/>
                <a:gd name="T5" fmla="*/ 149 h 103"/>
                <a:gd name="T6" fmla="*/ 20 w 114"/>
                <a:gd name="T7" fmla="*/ 124 h 103"/>
                <a:gd name="T8" fmla="*/ 87 w 114"/>
                <a:gd name="T9" fmla="*/ 124 h 103"/>
                <a:gd name="T10" fmla="*/ 26 w 114"/>
                <a:gd name="T11" fmla="*/ 90 h 103"/>
                <a:gd name="T12" fmla="*/ 0 w 114"/>
                <a:gd name="T13" fmla="*/ 56 h 103"/>
                <a:gd name="T14" fmla="*/ 22 w 114"/>
                <a:gd name="T15" fmla="*/ 27 h 103"/>
                <a:gd name="T16" fmla="*/ 68 w 114"/>
                <a:gd name="T17" fmla="*/ 0 h 103"/>
                <a:gd name="T18" fmla="*/ 104 w 114"/>
                <a:gd name="T19" fmla="*/ 22 h 103"/>
                <a:gd name="T20" fmla="*/ 56 w 114"/>
                <a:gd name="T21" fmla="*/ 48 h 103"/>
                <a:gd name="T22" fmla="*/ 62 w 114"/>
                <a:gd name="T23" fmla="*/ 68 h 103"/>
                <a:gd name="T24" fmla="*/ 122 w 114"/>
                <a:gd name="T25" fmla="*/ 103 h 103"/>
                <a:gd name="T26" fmla="*/ 122 w 114"/>
                <a:gd name="T27" fmla="*/ 65 h 103"/>
                <a:gd name="T28" fmla="*/ 165 w 114"/>
                <a:gd name="T29" fmla="*/ 65 h 103"/>
                <a:gd name="T30" fmla="*/ 165 w 114"/>
                <a:gd name="T31" fmla="*/ 65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4"/>
                <a:gd name="T49" fmla="*/ 0 h 103"/>
                <a:gd name="T50" fmla="*/ 114 w 114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4" h="103">
                  <a:moveTo>
                    <a:pt x="114" y="45"/>
                  </a:moveTo>
                  <a:cubicBezTo>
                    <a:pt x="114" y="103"/>
                    <a:pt x="114" y="103"/>
                    <a:pt x="114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" y="53"/>
                    <a:pt x="0" y="44"/>
                    <a:pt x="0" y="39"/>
                  </a:cubicBezTo>
                  <a:cubicBezTo>
                    <a:pt x="0" y="28"/>
                    <a:pt x="12" y="20"/>
                    <a:pt x="15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3" y="37"/>
                    <a:pt x="34" y="42"/>
                    <a:pt x="43" y="47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lose/>
                </a:path>
              </a:pathLst>
            </a:custGeom>
            <a:solidFill>
              <a:srgbClr val="1F2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5" name="Freeform 102"/>
            <p:cNvSpPr>
              <a:spLocks noChangeAspect="1"/>
            </p:cNvSpPr>
            <p:nvPr/>
          </p:nvSpPr>
          <p:spPr bwMode="auto">
            <a:xfrm>
              <a:off x="1762" y="1412"/>
              <a:ext cx="256" cy="95"/>
            </a:xfrm>
            <a:custGeom>
              <a:avLst/>
              <a:gdLst>
                <a:gd name="T0" fmla="*/ 46 w 177"/>
                <a:gd name="T1" fmla="*/ 83 h 66"/>
                <a:gd name="T2" fmla="*/ 46 w 177"/>
                <a:gd name="T3" fmla="*/ 83 h 66"/>
                <a:gd name="T4" fmla="*/ 0 w 177"/>
                <a:gd name="T5" fmla="*/ 56 h 66"/>
                <a:gd name="T6" fmla="*/ 36 w 177"/>
                <a:gd name="T7" fmla="*/ 36 h 66"/>
                <a:gd name="T8" fmla="*/ 82 w 177"/>
                <a:gd name="T9" fmla="*/ 63 h 66"/>
                <a:gd name="T10" fmla="*/ 117 w 177"/>
                <a:gd name="T11" fmla="*/ 60 h 66"/>
                <a:gd name="T12" fmla="*/ 176 w 177"/>
                <a:gd name="T13" fmla="*/ 26 h 66"/>
                <a:gd name="T14" fmla="*/ 110 w 177"/>
                <a:gd name="T15" fmla="*/ 26 h 66"/>
                <a:gd name="T16" fmla="*/ 110 w 177"/>
                <a:gd name="T17" fmla="*/ 0 h 66"/>
                <a:gd name="T18" fmla="*/ 256 w 177"/>
                <a:gd name="T19" fmla="*/ 0 h 66"/>
                <a:gd name="T20" fmla="*/ 256 w 177"/>
                <a:gd name="T21" fmla="*/ 85 h 66"/>
                <a:gd name="T22" fmla="*/ 213 w 177"/>
                <a:gd name="T23" fmla="*/ 85 h 66"/>
                <a:gd name="T24" fmla="*/ 213 w 177"/>
                <a:gd name="T25" fmla="*/ 46 h 66"/>
                <a:gd name="T26" fmla="*/ 153 w 177"/>
                <a:gd name="T27" fmla="*/ 81 h 66"/>
                <a:gd name="T28" fmla="*/ 95 w 177"/>
                <a:gd name="T29" fmla="*/ 95 h 66"/>
                <a:gd name="T30" fmla="*/ 46 w 177"/>
                <a:gd name="T31" fmla="*/ 83 h 66"/>
                <a:gd name="T32" fmla="*/ 46 w 177"/>
                <a:gd name="T33" fmla="*/ 83 h 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7"/>
                <a:gd name="T52" fmla="*/ 0 h 66"/>
                <a:gd name="T53" fmla="*/ 177 w 177"/>
                <a:gd name="T54" fmla="*/ 66 h 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7" h="66">
                  <a:moveTo>
                    <a:pt x="32" y="58"/>
                  </a:moveTo>
                  <a:cubicBezTo>
                    <a:pt x="32" y="58"/>
                    <a:pt x="32" y="58"/>
                    <a:pt x="32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4" y="47"/>
                    <a:pt x="72" y="47"/>
                    <a:pt x="81" y="42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91" y="65"/>
                    <a:pt x="76" y="66"/>
                    <a:pt x="66" y="66"/>
                  </a:cubicBezTo>
                  <a:cubicBezTo>
                    <a:pt x="48" y="66"/>
                    <a:pt x="36" y="60"/>
                    <a:pt x="32" y="58"/>
                  </a:cubicBezTo>
                  <a:cubicBezTo>
                    <a:pt x="32" y="58"/>
                    <a:pt x="32" y="58"/>
                    <a:pt x="32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6" name="Freeform 103"/>
            <p:cNvSpPr>
              <a:spLocks noChangeAspect="1"/>
            </p:cNvSpPr>
            <p:nvPr/>
          </p:nvSpPr>
          <p:spPr bwMode="auto">
            <a:xfrm>
              <a:off x="1588" y="1409"/>
              <a:ext cx="164" cy="147"/>
            </a:xfrm>
            <a:custGeom>
              <a:avLst/>
              <a:gdLst>
                <a:gd name="T0" fmla="*/ 60 w 114"/>
                <a:gd name="T1" fmla="*/ 127 h 102"/>
                <a:gd name="T2" fmla="*/ 108 w 114"/>
                <a:gd name="T3" fmla="*/ 99 h 102"/>
                <a:gd name="T4" fmla="*/ 102 w 114"/>
                <a:gd name="T5" fmla="*/ 79 h 102"/>
                <a:gd name="T6" fmla="*/ 43 w 114"/>
                <a:gd name="T7" fmla="*/ 45 h 102"/>
                <a:gd name="T8" fmla="*/ 43 w 114"/>
                <a:gd name="T9" fmla="*/ 84 h 102"/>
                <a:gd name="T10" fmla="*/ 0 w 114"/>
                <a:gd name="T11" fmla="*/ 84 h 102"/>
                <a:gd name="T12" fmla="*/ 0 w 114"/>
                <a:gd name="T13" fmla="*/ 0 h 102"/>
                <a:gd name="T14" fmla="*/ 144 w 114"/>
                <a:gd name="T15" fmla="*/ 0 h 102"/>
                <a:gd name="T16" fmla="*/ 144 w 114"/>
                <a:gd name="T17" fmla="*/ 25 h 102"/>
                <a:gd name="T18" fmla="*/ 78 w 114"/>
                <a:gd name="T19" fmla="*/ 25 h 102"/>
                <a:gd name="T20" fmla="*/ 138 w 114"/>
                <a:gd name="T21" fmla="*/ 59 h 102"/>
                <a:gd name="T22" fmla="*/ 164 w 114"/>
                <a:gd name="T23" fmla="*/ 92 h 102"/>
                <a:gd name="T24" fmla="*/ 142 w 114"/>
                <a:gd name="T25" fmla="*/ 121 h 102"/>
                <a:gd name="T26" fmla="*/ 96 w 114"/>
                <a:gd name="T27" fmla="*/ 147 h 102"/>
                <a:gd name="T28" fmla="*/ 60 w 114"/>
                <a:gd name="T29" fmla="*/ 127 h 102"/>
                <a:gd name="T30" fmla="*/ 60 w 114"/>
                <a:gd name="T31" fmla="*/ 127 h 1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4"/>
                <a:gd name="T49" fmla="*/ 0 h 102"/>
                <a:gd name="T50" fmla="*/ 114 w 114"/>
                <a:gd name="T51" fmla="*/ 102 h 1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4" h="102">
                  <a:moveTo>
                    <a:pt x="42" y="88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82" y="65"/>
                    <a:pt x="80" y="61"/>
                    <a:pt x="71" y="55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11" y="50"/>
                    <a:pt x="114" y="58"/>
                    <a:pt x="114" y="64"/>
                  </a:cubicBezTo>
                  <a:cubicBezTo>
                    <a:pt x="114" y="75"/>
                    <a:pt x="102" y="82"/>
                    <a:pt x="99" y="84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8"/>
                    <a:pt x="42" y="88"/>
                    <a:pt x="42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7" name="Freeform 104"/>
            <p:cNvSpPr>
              <a:spLocks noChangeAspect="1"/>
            </p:cNvSpPr>
            <p:nvPr/>
          </p:nvSpPr>
          <p:spPr bwMode="auto">
            <a:xfrm>
              <a:off x="1582" y="1562"/>
              <a:ext cx="255" cy="95"/>
            </a:xfrm>
            <a:custGeom>
              <a:avLst/>
              <a:gdLst>
                <a:gd name="T0" fmla="*/ 209 w 177"/>
                <a:gd name="T1" fmla="*/ 13 h 66"/>
                <a:gd name="T2" fmla="*/ 255 w 177"/>
                <a:gd name="T3" fmla="*/ 40 h 66"/>
                <a:gd name="T4" fmla="*/ 220 w 177"/>
                <a:gd name="T5" fmla="*/ 60 h 66"/>
                <a:gd name="T6" fmla="*/ 173 w 177"/>
                <a:gd name="T7" fmla="*/ 33 h 66"/>
                <a:gd name="T8" fmla="*/ 138 w 177"/>
                <a:gd name="T9" fmla="*/ 36 h 66"/>
                <a:gd name="T10" fmla="*/ 79 w 177"/>
                <a:gd name="T11" fmla="*/ 71 h 66"/>
                <a:gd name="T12" fmla="*/ 146 w 177"/>
                <a:gd name="T13" fmla="*/ 71 h 66"/>
                <a:gd name="T14" fmla="*/ 146 w 177"/>
                <a:gd name="T15" fmla="*/ 95 h 66"/>
                <a:gd name="T16" fmla="*/ 0 w 177"/>
                <a:gd name="T17" fmla="*/ 95 h 66"/>
                <a:gd name="T18" fmla="*/ 0 w 177"/>
                <a:gd name="T19" fmla="*/ 12 h 66"/>
                <a:gd name="T20" fmla="*/ 43 w 177"/>
                <a:gd name="T21" fmla="*/ 12 h 66"/>
                <a:gd name="T22" fmla="*/ 43 w 177"/>
                <a:gd name="T23" fmla="*/ 50 h 66"/>
                <a:gd name="T24" fmla="*/ 102 w 177"/>
                <a:gd name="T25" fmla="*/ 16 h 66"/>
                <a:gd name="T26" fmla="*/ 160 w 177"/>
                <a:gd name="T27" fmla="*/ 0 h 66"/>
                <a:gd name="T28" fmla="*/ 209 w 177"/>
                <a:gd name="T29" fmla="*/ 13 h 66"/>
                <a:gd name="T30" fmla="*/ 209 w 177"/>
                <a:gd name="T31" fmla="*/ 13 h 6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66"/>
                <a:gd name="T50" fmla="*/ 177 w 177"/>
                <a:gd name="T51" fmla="*/ 66 h 6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66">
                  <a:moveTo>
                    <a:pt x="145" y="9"/>
                  </a:moveTo>
                  <a:cubicBezTo>
                    <a:pt x="177" y="28"/>
                    <a:pt x="177" y="28"/>
                    <a:pt x="177" y="28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3" y="19"/>
                    <a:pt x="105" y="20"/>
                    <a:pt x="96" y="2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86" y="2"/>
                    <a:pt x="101" y="0"/>
                    <a:pt x="111" y="0"/>
                  </a:cubicBezTo>
                  <a:cubicBezTo>
                    <a:pt x="129" y="0"/>
                    <a:pt x="142" y="7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8" name="Freeform 105"/>
            <p:cNvSpPr>
              <a:spLocks noChangeAspect="1"/>
            </p:cNvSpPr>
            <p:nvPr/>
          </p:nvSpPr>
          <p:spPr bwMode="auto">
            <a:xfrm>
              <a:off x="1847" y="1513"/>
              <a:ext cx="165" cy="149"/>
            </a:xfrm>
            <a:custGeom>
              <a:avLst/>
              <a:gdLst>
                <a:gd name="T0" fmla="*/ 165 w 114"/>
                <a:gd name="T1" fmla="*/ 65 h 103"/>
                <a:gd name="T2" fmla="*/ 165 w 114"/>
                <a:gd name="T3" fmla="*/ 149 h 103"/>
                <a:gd name="T4" fmla="*/ 20 w 114"/>
                <a:gd name="T5" fmla="*/ 149 h 103"/>
                <a:gd name="T6" fmla="*/ 20 w 114"/>
                <a:gd name="T7" fmla="*/ 124 h 103"/>
                <a:gd name="T8" fmla="*/ 87 w 114"/>
                <a:gd name="T9" fmla="*/ 124 h 103"/>
                <a:gd name="T10" fmla="*/ 26 w 114"/>
                <a:gd name="T11" fmla="*/ 90 h 103"/>
                <a:gd name="T12" fmla="*/ 0 w 114"/>
                <a:gd name="T13" fmla="*/ 56 h 103"/>
                <a:gd name="T14" fmla="*/ 22 w 114"/>
                <a:gd name="T15" fmla="*/ 27 h 103"/>
                <a:gd name="T16" fmla="*/ 68 w 114"/>
                <a:gd name="T17" fmla="*/ 0 h 103"/>
                <a:gd name="T18" fmla="*/ 104 w 114"/>
                <a:gd name="T19" fmla="*/ 22 h 103"/>
                <a:gd name="T20" fmla="*/ 56 w 114"/>
                <a:gd name="T21" fmla="*/ 48 h 103"/>
                <a:gd name="T22" fmla="*/ 62 w 114"/>
                <a:gd name="T23" fmla="*/ 68 h 103"/>
                <a:gd name="T24" fmla="*/ 122 w 114"/>
                <a:gd name="T25" fmla="*/ 103 h 103"/>
                <a:gd name="T26" fmla="*/ 122 w 114"/>
                <a:gd name="T27" fmla="*/ 65 h 103"/>
                <a:gd name="T28" fmla="*/ 165 w 114"/>
                <a:gd name="T29" fmla="*/ 65 h 103"/>
                <a:gd name="T30" fmla="*/ 165 w 114"/>
                <a:gd name="T31" fmla="*/ 65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4"/>
                <a:gd name="T49" fmla="*/ 0 h 103"/>
                <a:gd name="T50" fmla="*/ 114 w 114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4" h="103">
                  <a:moveTo>
                    <a:pt x="114" y="45"/>
                  </a:moveTo>
                  <a:cubicBezTo>
                    <a:pt x="114" y="103"/>
                    <a:pt x="114" y="103"/>
                    <a:pt x="114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" y="53"/>
                    <a:pt x="0" y="44"/>
                    <a:pt x="0" y="39"/>
                  </a:cubicBezTo>
                  <a:cubicBezTo>
                    <a:pt x="0" y="28"/>
                    <a:pt x="12" y="20"/>
                    <a:pt x="15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3" y="37"/>
                    <a:pt x="34" y="42"/>
                    <a:pt x="43" y="47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6" name="Group 106"/>
          <p:cNvGrpSpPr>
            <a:grpSpLocks noChangeAspect="1"/>
          </p:cNvGrpSpPr>
          <p:nvPr/>
        </p:nvGrpSpPr>
        <p:grpSpPr bwMode="auto">
          <a:xfrm>
            <a:off x="7812088" y="5300663"/>
            <a:ext cx="701675" cy="792162"/>
            <a:chOff x="1595" y="240"/>
            <a:chExt cx="501" cy="566"/>
          </a:xfrm>
        </p:grpSpPr>
        <p:sp>
          <p:nvSpPr>
            <p:cNvPr id="13441" name="AutoShape 107"/>
            <p:cNvSpPr>
              <a:spLocks noChangeAspect="1" noChangeArrowheads="1" noTextEdit="1"/>
            </p:cNvSpPr>
            <p:nvPr/>
          </p:nvSpPr>
          <p:spPr bwMode="auto">
            <a:xfrm>
              <a:off x="1595" y="240"/>
              <a:ext cx="50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2" name="Freeform 108"/>
            <p:cNvSpPr>
              <a:spLocks/>
            </p:cNvSpPr>
            <p:nvPr/>
          </p:nvSpPr>
          <p:spPr bwMode="auto">
            <a:xfrm>
              <a:off x="1875" y="659"/>
              <a:ext cx="221" cy="147"/>
            </a:xfrm>
            <a:custGeom>
              <a:avLst/>
              <a:gdLst>
                <a:gd name="T0" fmla="*/ 221 w 221"/>
                <a:gd name="T1" fmla="*/ 0 h 147"/>
                <a:gd name="T2" fmla="*/ 221 w 221"/>
                <a:gd name="T3" fmla="*/ 18 h 147"/>
                <a:gd name="T4" fmla="*/ 0 w 221"/>
                <a:gd name="T5" fmla="*/ 147 h 147"/>
                <a:gd name="T6" fmla="*/ 0 w 221"/>
                <a:gd name="T7" fmla="*/ 130 h 147"/>
                <a:gd name="T8" fmla="*/ 221 w 221"/>
                <a:gd name="T9" fmla="*/ 0 h 147"/>
                <a:gd name="T10" fmla="*/ 221 w 221"/>
                <a:gd name="T11" fmla="*/ 0 h 147"/>
                <a:gd name="T12" fmla="*/ 221 w 221"/>
                <a:gd name="T13" fmla="*/ 0 h 147"/>
                <a:gd name="T14" fmla="*/ 221 w 221"/>
                <a:gd name="T15" fmla="*/ 0 h 1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1"/>
                <a:gd name="T25" fmla="*/ 0 h 147"/>
                <a:gd name="T26" fmla="*/ 221 w 221"/>
                <a:gd name="T27" fmla="*/ 147 h 14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1" h="147">
                  <a:moveTo>
                    <a:pt x="221" y="0"/>
                  </a:moveTo>
                  <a:lnTo>
                    <a:pt x="221" y="18"/>
                  </a:lnTo>
                  <a:lnTo>
                    <a:pt x="0" y="147"/>
                  </a:lnTo>
                  <a:lnTo>
                    <a:pt x="0" y="13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3" name="Freeform 109"/>
            <p:cNvSpPr>
              <a:spLocks/>
            </p:cNvSpPr>
            <p:nvPr/>
          </p:nvSpPr>
          <p:spPr bwMode="auto">
            <a:xfrm>
              <a:off x="1595" y="627"/>
              <a:ext cx="280" cy="179"/>
            </a:xfrm>
            <a:custGeom>
              <a:avLst/>
              <a:gdLst>
                <a:gd name="T0" fmla="*/ 280 w 280"/>
                <a:gd name="T1" fmla="*/ 162 h 179"/>
                <a:gd name="T2" fmla="*/ 280 w 280"/>
                <a:gd name="T3" fmla="*/ 179 h 179"/>
                <a:gd name="T4" fmla="*/ 0 w 280"/>
                <a:gd name="T5" fmla="*/ 18 h 179"/>
                <a:gd name="T6" fmla="*/ 1 w 280"/>
                <a:gd name="T7" fmla="*/ 0 h 179"/>
                <a:gd name="T8" fmla="*/ 280 w 280"/>
                <a:gd name="T9" fmla="*/ 162 h 179"/>
                <a:gd name="T10" fmla="*/ 280 w 280"/>
                <a:gd name="T11" fmla="*/ 162 h 179"/>
                <a:gd name="T12" fmla="*/ 280 w 280"/>
                <a:gd name="T13" fmla="*/ 162 h 179"/>
                <a:gd name="T14" fmla="*/ 280 w 280"/>
                <a:gd name="T15" fmla="*/ 162 h 1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0"/>
                <a:gd name="T25" fmla="*/ 0 h 179"/>
                <a:gd name="T26" fmla="*/ 280 w 280"/>
                <a:gd name="T27" fmla="*/ 179 h 1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0" h="179">
                  <a:moveTo>
                    <a:pt x="280" y="162"/>
                  </a:moveTo>
                  <a:lnTo>
                    <a:pt x="280" y="179"/>
                  </a:lnTo>
                  <a:lnTo>
                    <a:pt x="0" y="18"/>
                  </a:lnTo>
                  <a:lnTo>
                    <a:pt x="1" y="0"/>
                  </a:lnTo>
                  <a:lnTo>
                    <a:pt x="280" y="162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4" name="Freeform 110"/>
            <p:cNvSpPr>
              <a:spLocks/>
            </p:cNvSpPr>
            <p:nvPr/>
          </p:nvSpPr>
          <p:spPr bwMode="auto">
            <a:xfrm>
              <a:off x="1596" y="498"/>
              <a:ext cx="500" cy="291"/>
            </a:xfrm>
            <a:custGeom>
              <a:avLst/>
              <a:gdLst>
                <a:gd name="T0" fmla="*/ 500 w 500"/>
                <a:gd name="T1" fmla="*/ 161 h 291"/>
                <a:gd name="T2" fmla="*/ 279 w 500"/>
                <a:gd name="T3" fmla="*/ 291 h 291"/>
                <a:gd name="T4" fmla="*/ 0 w 500"/>
                <a:gd name="T5" fmla="*/ 129 h 291"/>
                <a:gd name="T6" fmla="*/ 221 w 500"/>
                <a:gd name="T7" fmla="*/ 0 h 291"/>
                <a:gd name="T8" fmla="*/ 500 w 500"/>
                <a:gd name="T9" fmla="*/ 161 h 291"/>
                <a:gd name="T10" fmla="*/ 500 w 500"/>
                <a:gd name="T11" fmla="*/ 161 h 291"/>
                <a:gd name="T12" fmla="*/ 500 w 500"/>
                <a:gd name="T13" fmla="*/ 161 h 291"/>
                <a:gd name="T14" fmla="*/ 500 w 500"/>
                <a:gd name="T15" fmla="*/ 161 h 2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00"/>
                <a:gd name="T25" fmla="*/ 0 h 291"/>
                <a:gd name="T26" fmla="*/ 500 w 500"/>
                <a:gd name="T27" fmla="*/ 291 h 2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00" h="291">
                  <a:moveTo>
                    <a:pt x="500" y="161"/>
                  </a:moveTo>
                  <a:lnTo>
                    <a:pt x="279" y="291"/>
                  </a:lnTo>
                  <a:lnTo>
                    <a:pt x="0" y="129"/>
                  </a:lnTo>
                  <a:lnTo>
                    <a:pt x="221" y="0"/>
                  </a:lnTo>
                  <a:lnTo>
                    <a:pt x="500" y="161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5" name="Freeform 111"/>
            <p:cNvSpPr>
              <a:spLocks/>
            </p:cNvSpPr>
            <p:nvPr/>
          </p:nvSpPr>
          <p:spPr bwMode="auto">
            <a:xfrm>
              <a:off x="2084" y="404"/>
              <a:ext cx="6" cy="260"/>
            </a:xfrm>
            <a:custGeom>
              <a:avLst/>
              <a:gdLst>
                <a:gd name="T0" fmla="*/ 0 w 6"/>
                <a:gd name="T1" fmla="*/ 3 h 260"/>
                <a:gd name="T2" fmla="*/ 6 w 6"/>
                <a:gd name="T3" fmla="*/ 0 h 260"/>
                <a:gd name="T4" fmla="*/ 5 w 6"/>
                <a:gd name="T5" fmla="*/ 257 h 260"/>
                <a:gd name="T6" fmla="*/ 0 w 6"/>
                <a:gd name="T7" fmla="*/ 260 h 260"/>
                <a:gd name="T8" fmla="*/ 0 w 6"/>
                <a:gd name="T9" fmla="*/ 3 h 260"/>
                <a:gd name="T10" fmla="*/ 0 w 6"/>
                <a:gd name="T11" fmla="*/ 3 h 260"/>
                <a:gd name="T12" fmla="*/ 0 w 6"/>
                <a:gd name="T13" fmla="*/ 3 h 260"/>
                <a:gd name="T14" fmla="*/ 0 w 6"/>
                <a:gd name="T15" fmla="*/ 3 h 2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260"/>
                <a:gd name="T26" fmla="*/ 6 w 6"/>
                <a:gd name="T27" fmla="*/ 260 h 2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260">
                  <a:moveTo>
                    <a:pt x="0" y="3"/>
                  </a:moveTo>
                  <a:lnTo>
                    <a:pt x="6" y="0"/>
                  </a:lnTo>
                  <a:lnTo>
                    <a:pt x="5" y="257"/>
                  </a:lnTo>
                  <a:lnTo>
                    <a:pt x="0" y="26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1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6" name="Freeform 112"/>
            <p:cNvSpPr>
              <a:spLocks/>
            </p:cNvSpPr>
            <p:nvPr/>
          </p:nvSpPr>
          <p:spPr bwMode="auto">
            <a:xfrm>
              <a:off x="1805" y="242"/>
              <a:ext cx="285" cy="165"/>
            </a:xfrm>
            <a:custGeom>
              <a:avLst/>
              <a:gdLst>
                <a:gd name="T0" fmla="*/ 0 w 285"/>
                <a:gd name="T1" fmla="*/ 4 h 165"/>
                <a:gd name="T2" fmla="*/ 6 w 285"/>
                <a:gd name="T3" fmla="*/ 0 h 165"/>
                <a:gd name="T4" fmla="*/ 285 w 285"/>
                <a:gd name="T5" fmla="*/ 162 h 165"/>
                <a:gd name="T6" fmla="*/ 279 w 285"/>
                <a:gd name="T7" fmla="*/ 165 h 165"/>
                <a:gd name="T8" fmla="*/ 0 w 285"/>
                <a:gd name="T9" fmla="*/ 4 h 165"/>
                <a:gd name="T10" fmla="*/ 0 w 285"/>
                <a:gd name="T11" fmla="*/ 4 h 165"/>
                <a:gd name="T12" fmla="*/ 0 w 285"/>
                <a:gd name="T13" fmla="*/ 4 h 165"/>
                <a:gd name="T14" fmla="*/ 0 w 285"/>
                <a:gd name="T15" fmla="*/ 4 h 1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5"/>
                <a:gd name="T25" fmla="*/ 0 h 165"/>
                <a:gd name="T26" fmla="*/ 285 w 285"/>
                <a:gd name="T27" fmla="*/ 165 h 1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5" h="165">
                  <a:moveTo>
                    <a:pt x="0" y="4"/>
                  </a:moveTo>
                  <a:lnTo>
                    <a:pt x="6" y="0"/>
                  </a:lnTo>
                  <a:lnTo>
                    <a:pt x="285" y="162"/>
                  </a:lnTo>
                  <a:lnTo>
                    <a:pt x="279" y="16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C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7" name="Freeform 113"/>
            <p:cNvSpPr>
              <a:spLocks/>
            </p:cNvSpPr>
            <p:nvPr/>
          </p:nvSpPr>
          <p:spPr bwMode="auto">
            <a:xfrm>
              <a:off x="1804" y="246"/>
              <a:ext cx="280" cy="418"/>
            </a:xfrm>
            <a:custGeom>
              <a:avLst/>
              <a:gdLst>
                <a:gd name="T0" fmla="*/ 280 w 280"/>
                <a:gd name="T1" fmla="*/ 161 h 418"/>
                <a:gd name="T2" fmla="*/ 280 w 280"/>
                <a:gd name="T3" fmla="*/ 418 h 418"/>
                <a:gd name="T4" fmla="*/ 0 w 280"/>
                <a:gd name="T5" fmla="*/ 257 h 418"/>
                <a:gd name="T6" fmla="*/ 1 w 280"/>
                <a:gd name="T7" fmla="*/ 0 h 418"/>
                <a:gd name="T8" fmla="*/ 280 w 280"/>
                <a:gd name="T9" fmla="*/ 161 h 418"/>
                <a:gd name="T10" fmla="*/ 280 w 280"/>
                <a:gd name="T11" fmla="*/ 161 h 418"/>
                <a:gd name="T12" fmla="*/ 280 w 280"/>
                <a:gd name="T13" fmla="*/ 161 h 418"/>
                <a:gd name="T14" fmla="*/ 280 w 280"/>
                <a:gd name="T15" fmla="*/ 161 h 4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0"/>
                <a:gd name="T25" fmla="*/ 0 h 418"/>
                <a:gd name="T26" fmla="*/ 280 w 280"/>
                <a:gd name="T27" fmla="*/ 418 h 4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0" h="418">
                  <a:moveTo>
                    <a:pt x="280" y="161"/>
                  </a:moveTo>
                  <a:lnTo>
                    <a:pt x="280" y="418"/>
                  </a:lnTo>
                  <a:lnTo>
                    <a:pt x="0" y="257"/>
                  </a:lnTo>
                  <a:lnTo>
                    <a:pt x="1" y="0"/>
                  </a:lnTo>
                  <a:lnTo>
                    <a:pt x="280" y="161"/>
                  </a:lnTo>
                  <a:close/>
                </a:path>
              </a:pathLst>
            </a:custGeom>
            <a:solidFill>
              <a:srgbClr val="7F8F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8" name="Freeform 114"/>
            <p:cNvSpPr>
              <a:spLocks/>
            </p:cNvSpPr>
            <p:nvPr/>
          </p:nvSpPr>
          <p:spPr bwMode="auto">
            <a:xfrm>
              <a:off x="1817" y="268"/>
              <a:ext cx="15" cy="228"/>
            </a:xfrm>
            <a:custGeom>
              <a:avLst/>
              <a:gdLst>
                <a:gd name="T0" fmla="*/ 0 w 15"/>
                <a:gd name="T1" fmla="*/ 9 h 228"/>
                <a:gd name="T2" fmla="*/ 15 w 15"/>
                <a:gd name="T3" fmla="*/ 0 h 228"/>
                <a:gd name="T4" fmla="*/ 15 w 15"/>
                <a:gd name="T5" fmla="*/ 220 h 228"/>
                <a:gd name="T6" fmla="*/ 0 w 15"/>
                <a:gd name="T7" fmla="*/ 228 h 228"/>
                <a:gd name="T8" fmla="*/ 0 w 15"/>
                <a:gd name="T9" fmla="*/ 9 h 228"/>
                <a:gd name="T10" fmla="*/ 0 w 15"/>
                <a:gd name="T11" fmla="*/ 9 h 228"/>
                <a:gd name="T12" fmla="*/ 0 w 15"/>
                <a:gd name="T13" fmla="*/ 9 h 228"/>
                <a:gd name="T14" fmla="*/ 0 w 15"/>
                <a:gd name="T15" fmla="*/ 9 h 2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228"/>
                <a:gd name="T26" fmla="*/ 15 w 15"/>
                <a:gd name="T27" fmla="*/ 228 h 2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228">
                  <a:moveTo>
                    <a:pt x="0" y="9"/>
                  </a:moveTo>
                  <a:lnTo>
                    <a:pt x="15" y="0"/>
                  </a:lnTo>
                  <a:lnTo>
                    <a:pt x="15" y="220"/>
                  </a:lnTo>
                  <a:lnTo>
                    <a:pt x="0" y="22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9" name="Freeform 115"/>
            <p:cNvSpPr>
              <a:spLocks/>
            </p:cNvSpPr>
            <p:nvPr/>
          </p:nvSpPr>
          <p:spPr bwMode="auto">
            <a:xfrm>
              <a:off x="1817" y="488"/>
              <a:ext cx="260" cy="150"/>
            </a:xfrm>
            <a:custGeom>
              <a:avLst/>
              <a:gdLst>
                <a:gd name="T0" fmla="*/ 0 w 260"/>
                <a:gd name="T1" fmla="*/ 8 h 150"/>
                <a:gd name="T2" fmla="*/ 15 w 260"/>
                <a:gd name="T3" fmla="*/ 0 h 150"/>
                <a:gd name="T4" fmla="*/ 260 w 260"/>
                <a:gd name="T5" fmla="*/ 142 h 150"/>
                <a:gd name="T6" fmla="*/ 246 w 260"/>
                <a:gd name="T7" fmla="*/ 150 h 150"/>
                <a:gd name="T8" fmla="*/ 0 w 260"/>
                <a:gd name="T9" fmla="*/ 8 h 150"/>
                <a:gd name="T10" fmla="*/ 0 w 260"/>
                <a:gd name="T11" fmla="*/ 8 h 150"/>
                <a:gd name="T12" fmla="*/ 0 w 260"/>
                <a:gd name="T13" fmla="*/ 8 h 150"/>
                <a:gd name="T14" fmla="*/ 0 w 260"/>
                <a:gd name="T15" fmla="*/ 8 h 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0"/>
                <a:gd name="T25" fmla="*/ 0 h 150"/>
                <a:gd name="T26" fmla="*/ 260 w 260"/>
                <a:gd name="T27" fmla="*/ 150 h 1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0" h="150">
                  <a:moveTo>
                    <a:pt x="0" y="8"/>
                  </a:moveTo>
                  <a:lnTo>
                    <a:pt x="15" y="0"/>
                  </a:lnTo>
                  <a:lnTo>
                    <a:pt x="260" y="142"/>
                  </a:lnTo>
                  <a:lnTo>
                    <a:pt x="246" y="15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0" name="Freeform 116"/>
            <p:cNvSpPr>
              <a:spLocks/>
            </p:cNvSpPr>
            <p:nvPr/>
          </p:nvSpPr>
          <p:spPr bwMode="auto">
            <a:xfrm>
              <a:off x="2079" y="401"/>
              <a:ext cx="16" cy="265"/>
            </a:xfrm>
            <a:custGeom>
              <a:avLst/>
              <a:gdLst>
                <a:gd name="T0" fmla="*/ 1 w 16"/>
                <a:gd name="T1" fmla="*/ 9 h 265"/>
                <a:gd name="T2" fmla="*/ 16 w 16"/>
                <a:gd name="T3" fmla="*/ 0 h 265"/>
                <a:gd name="T4" fmla="*/ 15 w 16"/>
                <a:gd name="T5" fmla="*/ 257 h 265"/>
                <a:gd name="T6" fmla="*/ 0 w 16"/>
                <a:gd name="T7" fmla="*/ 265 h 265"/>
                <a:gd name="T8" fmla="*/ 1 w 16"/>
                <a:gd name="T9" fmla="*/ 9 h 265"/>
                <a:gd name="T10" fmla="*/ 1 w 16"/>
                <a:gd name="T11" fmla="*/ 9 h 265"/>
                <a:gd name="T12" fmla="*/ 1 w 16"/>
                <a:gd name="T13" fmla="*/ 9 h 265"/>
                <a:gd name="T14" fmla="*/ 1 w 16"/>
                <a:gd name="T15" fmla="*/ 9 h 2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265"/>
                <a:gd name="T26" fmla="*/ 16 w 16"/>
                <a:gd name="T27" fmla="*/ 265 h 2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265">
                  <a:moveTo>
                    <a:pt x="1" y="9"/>
                  </a:moveTo>
                  <a:lnTo>
                    <a:pt x="16" y="0"/>
                  </a:lnTo>
                  <a:lnTo>
                    <a:pt x="15" y="257"/>
                  </a:lnTo>
                  <a:lnTo>
                    <a:pt x="0" y="265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1" name="Freeform 117"/>
            <p:cNvSpPr>
              <a:spLocks/>
            </p:cNvSpPr>
            <p:nvPr/>
          </p:nvSpPr>
          <p:spPr bwMode="auto">
            <a:xfrm>
              <a:off x="1801" y="240"/>
              <a:ext cx="294" cy="170"/>
            </a:xfrm>
            <a:custGeom>
              <a:avLst/>
              <a:gdLst>
                <a:gd name="T0" fmla="*/ 0 w 294"/>
                <a:gd name="T1" fmla="*/ 9 h 170"/>
                <a:gd name="T2" fmla="*/ 15 w 294"/>
                <a:gd name="T3" fmla="*/ 0 h 170"/>
                <a:gd name="T4" fmla="*/ 294 w 294"/>
                <a:gd name="T5" fmla="*/ 161 h 170"/>
                <a:gd name="T6" fmla="*/ 279 w 294"/>
                <a:gd name="T7" fmla="*/ 170 h 170"/>
                <a:gd name="T8" fmla="*/ 0 w 294"/>
                <a:gd name="T9" fmla="*/ 9 h 170"/>
                <a:gd name="T10" fmla="*/ 0 w 294"/>
                <a:gd name="T11" fmla="*/ 9 h 170"/>
                <a:gd name="T12" fmla="*/ 0 w 294"/>
                <a:gd name="T13" fmla="*/ 9 h 170"/>
                <a:gd name="T14" fmla="*/ 0 w 294"/>
                <a:gd name="T15" fmla="*/ 9 h 1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4"/>
                <a:gd name="T25" fmla="*/ 0 h 170"/>
                <a:gd name="T26" fmla="*/ 294 w 294"/>
                <a:gd name="T27" fmla="*/ 170 h 1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4" h="170">
                  <a:moveTo>
                    <a:pt x="0" y="9"/>
                  </a:moveTo>
                  <a:lnTo>
                    <a:pt x="15" y="0"/>
                  </a:lnTo>
                  <a:lnTo>
                    <a:pt x="294" y="161"/>
                  </a:lnTo>
                  <a:lnTo>
                    <a:pt x="279" y="17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2" name="Freeform 118"/>
            <p:cNvSpPr>
              <a:spLocks noEditPoints="1"/>
            </p:cNvSpPr>
            <p:nvPr/>
          </p:nvSpPr>
          <p:spPr bwMode="auto">
            <a:xfrm>
              <a:off x="1800" y="249"/>
              <a:ext cx="280" cy="417"/>
            </a:xfrm>
            <a:custGeom>
              <a:avLst/>
              <a:gdLst>
                <a:gd name="T0" fmla="*/ 1 w 280"/>
                <a:gd name="T1" fmla="*/ 0 h 417"/>
                <a:gd name="T2" fmla="*/ 280 w 280"/>
                <a:gd name="T3" fmla="*/ 161 h 417"/>
                <a:gd name="T4" fmla="*/ 279 w 280"/>
                <a:gd name="T5" fmla="*/ 417 h 417"/>
                <a:gd name="T6" fmla="*/ 0 w 280"/>
                <a:gd name="T7" fmla="*/ 256 h 417"/>
                <a:gd name="T8" fmla="*/ 1 w 280"/>
                <a:gd name="T9" fmla="*/ 0 h 417"/>
                <a:gd name="T10" fmla="*/ 1 w 280"/>
                <a:gd name="T11" fmla="*/ 0 h 417"/>
                <a:gd name="T12" fmla="*/ 1 w 280"/>
                <a:gd name="T13" fmla="*/ 0 h 417"/>
                <a:gd name="T14" fmla="*/ 1 w 280"/>
                <a:gd name="T15" fmla="*/ 0 h 417"/>
                <a:gd name="T16" fmla="*/ 263 w 280"/>
                <a:gd name="T17" fmla="*/ 389 h 417"/>
                <a:gd name="T18" fmla="*/ 263 w 280"/>
                <a:gd name="T19" fmla="*/ 170 h 417"/>
                <a:gd name="T20" fmla="*/ 17 w 280"/>
                <a:gd name="T21" fmla="*/ 28 h 417"/>
                <a:gd name="T22" fmla="*/ 17 w 280"/>
                <a:gd name="T23" fmla="*/ 247 h 417"/>
                <a:gd name="T24" fmla="*/ 263 w 280"/>
                <a:gd name="T25" fmla="*/ 389 h 4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0"/>
                <a:gd name="T40" fmla="*/ 0 h 417"/>
                <a:gd name="T41" fmla="*/ 280 w 280"/>
                <a:gd name="T42" fmla="*/ 417 h 4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0" h="417">
                  <a:moveTo>
                    <a:pt x="1" y="0"/>
                  </a:moveTo>
                  <a:lnTo>
                    <a:pt x="280" y="161"/>
                  </a:lnTo>
                  <a:lnTo>
                    <a:pt x="279" y="417"/>
                  </a:lnTo>
                  <a:lnTo>
                    <a:pt x="0" y="256"/>
                  </a:lnTo>
                  <a:lnTo>
                    <a:pt x="1" y="0"/>
                  </a:lnTo>
                  <a:close/>
                  <a:moveTo>
                    <a:pt x="263" y="389"/>
                  </a:moveTo>
                  <a:lnTo>
                    <a:pt x="263" y="170"/>
                  </a:lnTo>
                  <a:lnTo>
                    <a:pt x="17" y="28"/>
                  </a:lnTo>
                  <a:lnTo>
                    <a:pt x="17" y="247"/>
                  </a:lnTo>
                  <a:lnTo>
                    <a:pt x="263" y="389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3" name="Freeform 119"/>
            <p:cNvSpPr>
              <a:spLocks noEditPoints="1"/>
            </p:cNvSpPr>
            <p:nvPr/>
          </p:nvSpPr>
          <p:spPr bwMode="auto">
            <a:xfrm>
              <a:off x="1800" y="249"/>
              <a:ext cx="280" cy="417"/>
            </a:xfrm>
            <a:custGeom>
              <a:avLst/>
              <a:gdLst>
                <a:gd name="T0" fmla="*/ 1 w 280"/>
                <a:gd name="T1" fmla="*/ 0 h 417"/>
                <a:gd name="T2" fmla="*/ 280 w 280"/>
                <a:gd name="T3" fmla="*/ 161 h 417"/>
                <a:gd name="T4" fmla="*/ 279 w 280"/>
                <a:gd name="T5" fmla="*/ 417 h 417"/>
                <a:gd name="T6" fmla="*/ 0 w 280"/>
                <a:gd name="T7" fmla="*/ 256 h 417"/>
                <a:gd name="T8" fmla="*/ 1 w 280"/>
                <a:gd name="T9" fmla="*/ 0 h 417"/>
                <a:gd name="T10" fmla="*/ 1 w 280"/>
                <a:gd name="T11" fmla="*/ 0 h 417"/>
                <a:gd name="T12" fmla="*/ 1 w 280"/>
                <a:gd name="T13" fmla="*/ 0 h 417"/>
                <a:gd name="T14" fmla="*/ 1 w 280"/>
                <a:gd name="T15" fmla="*/ 0 h 417"/>
                <a:gd name="T16" fmla="*/ 263 w 280"/>
                <a:gd name="T17" fmla="*/ 389 h 417"/>
                <a:gd name="T18" fmla="*/ 263 w 280"/>
                <a:gd name="T19" fmla="*/ 170 h 417"/>
                <a:gd name="T20" fmla="*/ 17 w 280"/>
                <a:gd name="T21" fmla="*/ 28 h 417"/>
                <a:gd name="T22" fmla="*/ 17 w 280"/>
                <a:gd name="T23" fmla="*/ 247 h 417"/>
                <a:gd name="T24" fmla="*/ 263 w 280"/>
                <a:gd name="T25" fmla="*/ 389 h 4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0"/>
                <a:gd name="T40" fmla="*/ 0 h 417"/>
                <a:gd name="T41" fmla="*/ 280 w 280"/>
                <a:gd name="T42" fmla="*/ 417 h 4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0" h="417">
                  <a:moveTo>
                    <a:pt x="1" y="0"/>
                  </a:moveTo>
                  <a:lnTo>
                    <a:pt x="280" y="161"/>
                  </a:lnTo>
                  <a:lnTo>
                    <a:pt x="279" y="417"/>
                  </a:lnTo>
                  <a:lnTo>
                    <a:pt x="0" y="256"/>
                  </a:lnTo>
                  <a:lnTo>
                    <a:pt x="1" y="0"/>
                  </a:lnTo>
                  <a:moveTo>
                    <a:pt x="263" y="389"/>
                  </a:moveTo>
                  <a:lnTo>
                    <a:pt x="263" y="170"/>
                  </a:lnTo>
                  <a:lnTo>
                    <a:pt x="17" y="28"/>
                  </a:lnTo>
                  <a:lnTo>
                    <a:pt x="17" y="247"/>
                  </a:lnTo>
                  <a:lnTo>
                    <a:pt x="263" y="3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4" name="Freeform 120"/>
            <p:cNvSpPr>
              <a:spLocks noEditPoints="1"/>
            </p:cNvSpPr>
            <p:nvPr/>
          </p:nvSpPr>
          <p:spPr bwMode="auto">
            <a:xfrm>
              <a:off x="1763" y="524"/>
              <a:ext cx="284" cy="165"/>
            </a:xfrm>
            <a:custGeom>
              <a:avLst/>
              <a:gdLst>
                <a:gd name="T0" fmla="*/ 279 w 689"/>
                <a:gd name="T1" fmla="*/ 141 h 399"/>
                <a:gd name="T2" fmla="*/ 266 w 689"/>
                <a:gd name="T3" fmla="*/ 154 h 399"/>
                <a:gd name="T4" fmla="*/ 242 w 689"/>
                <a:gd name="T5" fmla="*/ 162 h 399"/>
                <a:gd name="T6" fmla="*/ 5 w 689"/>
                <a:gd name="T7" fmla="*/ 24 h 399"/>
                <a:gd name="T8" fmla="*/ 18 w 689"/>
                <a:gd name="T9" fmla="*/ 11 h 399"/>
                <a:gd name="T10" fmla="*/ 42 w 689"/>
                <a:gd name="T11" fmla="*/ 3 h 399"/>
                <a:gd name="T12" fmla="*/ 279 w 689"/>
                <a:gd name="T13" fmla="*/ 141 h 399"/>
                <a:gd name="T14" fmla="*/ 279 w 689"/>
                <a:gd name="T15" fmla="*/ 141 h 399"/>
                <a:gd name="T16" fmla="*/ 279 w 689"/>
                <a:gd name="T17" fmla="*/ 141 h 399"/>
                <a:gd name="T18" fmla="*/ 245 w 689"/>
                <a:gd name="T19" fmla="*/ 160 h 399"/>
                <a:gd name="T20" fmla="*/ 263 w 689"/>
                <a:gd name="T21" fmla="*/ 153 h 399"/>
                <a:gd name="T22" fmla="*/ 276 w 689"/>
                <a:gd name="T23" fmla="*/ 142 h 399"/>
                <a:gd name="T24" fmla="*/ 39 w 689"/>
                <a:gd name="T25" fmla="*/ 5 h 399"/>
                <a:gd name="T26" fmla="*/ 21 w 689"/>
                <a:gd name="T27" fmla="*/ 12 h 399"/>
                <a:gd name="T28" fmla="*/ 8 w 689"/>
                <a:gd name="T29" fmla="*/ 23 h 399"/>
                <a:gd name="T30" fmla="*/ 245 w 689"/>
                <a:gd name="T31" fmla="*/ 160 h 39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89"/>
                <a:gd name="T49" fmla="*/ 0 h 399"/>
                <a:gd name="T50" fmla="*/ 689 w 689"/>
                <a:gd name="T51" fmla="*/ 399 h 39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89" h="399">
                  <a:moveTo>
                    <a:pt x="677" y="340"/>
                  </a:moveTo>
                  <a:cubicBezTo>
                    <a:pt x="689" y="347"/>
                    <a:pt x="653" y="369"/>
                    <a:pt x="645" y="373"/>
                  </a:cubicBezTo>
                  <a:cubicBezTo>
                    <a:pt x="638" y="377"/>
                    <a:pt x="600" y="399"/>
                    <a:pt x="588" y="392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0" y="52"/>
                    <a:pt x="36" y="30"/>
                    <a:pt x="44" y="26"/>
                  </a:cubicBezTo>
                  <a:cubicBezTo>
                    <a:pt x="51" y="22"/>
                    <a:pt x="89" y="0"/>
                    <a:pt x="102" y="7"/>
                  </a:cubicBezTo>
                  <a:cubicBezTo>
                    <a:pt x="677" y="340"/>
                    <a:pt x="677" y="340"/>
                    <a:pt x="677" y="340"/>
                  </a:cubicBezTo>
                  <a:cubicBezTo>
                    <a:pt x="677" y="340"/>
                    <a:pt x="677" y="340"/>
                    <a:pt x="677" y="340"/>
                  </a:cubicBezTo>
                  <a:cubicBezTo>
                    <a:pt x="677" y="340"/>
                    <a:pt x="677" y="340"/>
                    <a:pt x="677" y="340"/>
                  </a:cubicBezTo>
                  <a:close/>
                  <a:moveTo>
                    <a:pt x="594" y="387"/>
                  </a:moveTo>
                  <a:cubicBezTo>
                    <a:pt x="599" y="387"/>
                    <a:pt x="615" y="382"/>
                    <a:pt x="638" y="369"/>
                  </a:cubicBezTo>
                  <a:cubicBezTo>
                    <a:pt x="660" y="356"/>
                    <a:pt x="669" y="346"/>
                    <a:pt x="669" y="343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0" y="12"/>
                    <a:pt x="74" y="17"/>
                    <a:pt x="51" y="30"/>
                  </a:cubicBezTo>
                  <a:cubicBezTo>
                    <a:pt x="29" y="43"/>
                    <a:pt x="20" y="53"/>
                    <a:pt x="20" y="55"/>
                  </a:cubicBezTo>
                  <a:cubicBezTo>
                    <a:pt x="594" y="387"/>
                    <a:pt x="594" y="387"/>
                    <a:pt x="594" y="3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5" name="Freeform 121"/>
            <p:cNvSpPr>
              <a:spLocks/>
            </p:cNvSpPr>
            <p:nvPr/>
          </p:nvSpPr>
          <p:spPr bwMode="auto">
            <a:xfrm>
              <a:off x="1771" y="529"/>
              <a:ext cx="268" cy="155"/>
            </a:xfrm>
            <a:custGeom>
              <a:avLst/>
              <a:gdLst>
                <a:gd name="T0" fmla="*/ 268 w 649"/>
                <a:gd name="T1" fmla="*/ 137 h 375"/>
                <a:gd name="T2" fmla="*/ 255 w 649"/>
                <a:gd name="T3" fmla="*/ 148 h 375"/>
                <a:gd name="T4" fmla="*/ 237 w 649"/>
                <a:gd name="T5" fmla="*/ 155 h 375"/>
                <a:gd name="T6" fmla="*/ 0 w 649"/>
                <a:gd name="T7" fmla="*/ 18 h 375"/>
                <a:gd name="T8" fmla="*/ 13 w 649"/>
                <a:gd name="T9" fmla="*/ 7 h 375"/>
                <a:gd name="T10" fmla="*/ 31 w 649"/>
                <a:gd name="T11" fmla="*/ 0 h 375"/>
                <a:gd name="T12" fmla="*/ 268 w 649"/>
                <a:gd name="T13" fmla="*/ 137 h 375"/>
                <a:gd name="T14" fmla="*/ 268 w 649"/>
                <a:gd name="T15" fmla="*/ 137 h 375"/>
                <a:gd name="T16" fmla="*/ 268 w 649"/>
                <a:gd name="T17" fmla="*/ 13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9"/>
                <a:gd name="T28" fmla="*/ 0 h 375"/>
                <a:gd name="T29" fmla="*/ 649 w 649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9" h="375">
                  <a:moveTo>
                    <a:pt x="649" y="331"/>
                  </a:moveTo>
                  <a:cubicBezTo>
                    <a:pt x="649" y="334"/>
                    <a:pt x="640" y="344"/>
                    <a:pt x="618" y="357"/>
                  </a:cubicBezTo>
                  <a:cubicBezTo>
                    <a:pt x="595" y="370"/>
                    <a:pt x="579" y="375"/>
                    <a:pt x="574" y="37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1"/>
                    <a:pt x="9" y="31"/>
                    <a:pt x="31" y="18"/>
                  </a:cubicBezTo>
                  <a:cubicBezTo>
                    <a:pt x="54" y="5"/>
                    <a:pt x="70" y="0"/>
                    <a:pt x="75" y="0"/>
                  </a:cubicBezTo>
                  <a:cubicBezTo>
                    <a:pt x="649" y="331"/>
                    <a:pt x="649" y="331"/>
                    <a:pt x="649" y="331"/>
                  </a:cubicBezTo>
                  <a:cubicBezTo>
                    <a:pt x="649" y="331"/>
                    <a:pt x="649" y="331"/>
                    <a:pt x="649" y="331"/>
                  </a:cubicBezTo>
                  <a:cubicBezTo>
                    <a:pt x="649" y="331"/>
                    <a:pt x="649" y="331"/>
                    <a:pt x="649" y="331"/>
                  </a:cubicBez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6" name="Freeform 122"/>
            <p:cNvSpPr>
              <a:spLocks/>
            </p:cNvSpPr>
            <p:nvPr/>
          </p:nvSpPr>
          <p:spPr bwMode="auto">
            <a:xfrm>
              <a:off x="1767" y="548"/>
              <a:ext cx="238" cy="142"/>
            </a:xfrm>
            <a:custGeom>
              <a:avLst/>
              <a:gdLst>
                <a:gd name="T0" fmla="*/ 1 w 579"/>
                <a:gd name="T1" fmla="*/ 1 h 344"/>
                <a:gd name="T2" fmla="*/ 0 w 579"/>
                <a:gd name="T3" fmla="*/ 0 h 344"/>
                <a:gd name="T4" fmla="*/ 0 w 579"/>
                <a:gd name="T5" fmla="*/ 3 h 344"/>
                <a:gd name="T6" fmla="*/ 1 w 579"/>
                <a:gd name="T7" fmla="*/ 5 h 344"/>
                <a:gd name="T8" fmla="*/ 238 w 579"/>
                <a:gd name="T9" fmla="*/ 142 h 344"/>
                <a:gd name="T10" fmla="*/ 238 w 579"/>
                <a:gd name="T11" fmla="*/ 139 h 344"/>
                <a:gd name="T12" fmla="*/ 1 w 579"/>
                <a:gd name="T13" fmla="*/ 1 h 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9"/>
                <a:gd name="T22" fmla="*/ 0 h 344"/>
                <a:gd name="T23" fmla="*/ 579 w 579"/>
                <a:gd name="T24" fmla="*/ 344 h 3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9" h="344">
                  <a:moveTo>
                    <a:pt x="3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1" y="11"/>
                    <a:pt x="3" y="12"/>
                  </a:cubicBezTo>
                  <a:cubicBezTo>
                    <a:pt x="578" y="344"/>
                    <a:pt x="578" y="344"/>
                    <a:pt x="578" y="344"/>
                  </a:cubicBezTo>
                  <a:cubicBezTo>
                    <a:pt x="579" y="336"/>
                    <a:pt x="579" y="336"/>
                    <a:pt x="579" y="336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3D48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7" name="Freeform 123"/>
            <p:cNvSpPr>
              <a:spLocks/>
            </p:cNvSpPr>
            <p:nvPr/>
          </p:nvSpPr>
          <p:spPr bwMode="auto">
            <a:xfrm>
              <a:off x="2005" y="666"/>
              <a:ext cx="38" cy="26"/>
            </a:xfrm>
            <a:custGeom>
              <a:avLst/>
              <a:gdLst>
                <a:gd name="T0" fmla="*/ 38 w 93"/>
                <a:gd name="T1" fmla="*/ 0 h 64"/>
                <a:gd name="T2" fmla="*/ 38 w 93"/>
                <a:gd name="T3" fmla="*/ 4 h 64"/>
                <a:gd name="T4" fmla="*/ 24 w 93"/>
                <a:gd name="T5" fmla="*/ 15 h 64"/>
                <a:gd name="T6" fmla="*/ 0 w 93"/>
                <a:gd name="T7" fmla="*/ 23 h 64"/>
                <a:gd name="T8" fmla="*/ 0 w 93"/>
                <a:gd name="T9" fmla="*/ 20 h 64"/>
                <a:gd name="T10" fmla="*/ 24 w 93"/>
                <a:gd name="T11" fmla="*/ 12 h 64"/>
                <a:gd name="T12" fmla="*/ 38 w 93"/>
                <a:gd name="T13" fmla="*/ 0 h 64"/>
                <a:gd name="T14" fmla="*/ 38 w 93"/>
                <a:gd name="T15" fmla="*/ 0 h 64"/>
                <a:gd name="T16" fmla="*/ 38 w 93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3"/>
                <a:gd name="T28" fmla="*/ 0 h 64"/>
                <a:gd name="T29" fmla="*/ 93 w 93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3" h="64">
                  <a:moveTo>
                    <a:pt x="93" y="0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18"/>
                    <a:pt x="65" y="35"/>
                    <a:pt x="58" y="38"/>
                  </a:cubicBezTo>
                  <a:cubicBezTo>
                    <a:pt x="51" y="43"/>
                    <a:pt x="13" y="64"/>
                    <a:pt x="0" y="57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3" y="56"/>
                    <a:pt x="51" y="34"/>
                    <a:pt x="58" y="30"/>
                  </a:cubicBezTo>
                  <a:cubicBezTo>
                    <a:pt x="65" y="26"/>
                    <a:pt x="93" y="9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626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8" name="Freeform 124"/>
            <p:cNvSpPr>
              <a:spLocks/>
            </p:cNvSpPr>
            <p:nvPr/>
          </p:nvSpPr>
          <p:spPr bwMode="auto">
            <a:xfrm>
              <a:off x="1739" y="571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6 h 17"/>
                <a:gd name="T4" fmla="*/ 0 w 18"/>
                <a:gd name="T5" fmla="*/ 17 h 17"/>
                <a:gd name="T6" fmla="*/ 0 w 18"/>
                <a:gd name="T7" fmla="*/ 12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9" name="Freeform 125"/>
            <p:cNvSpPr>
              <a:spLocks/>
            </p:cNvSpPr>
            <p:nvPr/>
          </p:nvSpPr>
          <p:spPr bwMode="auto">
            <a:xfrm>
              <a:off x="1720" y="573"/>
              <a:ext cx="19" cy="15"/>
            </a:xfrm>
            <a:custGeom>
              <a:avLst/>
              <a:gdLst>
                <a:gd name="T0" fmla="*/ 19 w 19"/>
                <a:gd name="T1" fmla="*/ 10 h 15"/>
                <a:gd name="T2" fmla="*/ 19 w 19"/>
                <a:gd name="T3" fmla="*/ 15 h 15"/>
                <a:gd name="T4" fmla="*/ 0 w 19"/>
                <a:gd name="T5" fmla="*/ 5 h 15"/>
                <a:gd name="T6" fmla="*/ 1 w 19"/>
                <a:gd name="T7" fmla="*/ 0 h 15"/>
                <a:gd name="T8" fmla="*/ 19 w 19"/>
                <a:gd name="T9" fmla="*/ 10 h 15"/>
                <a:gd name="T10" fmla="*/ 19 w 19"/>
                <a:gd name="T11" fmla="*/ 10 h 15"/>
                <a:gd name="T12" fmla="*/ 19 w 19"/>
                <a:gd name="T13" fmla="*/ 10 h 15"/>
                <a:gd name="T14" fmla="*/ 19 w 19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5"/>
                <a:gd name="T26" fmla="*/ 19 w 1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5">
                  <a:moveTo>
                    <a:pt x="19" y="10"/>
                  </a:moveTo>
                  <a:lnTo>
                    <a:pt x="19" y="15"/>
                  </a:lnTo>
                  <a:lnTo>
                    <a:pt x="0" y="5"/>
                  </a:lnTo>
                  <a:lnTo>
                    <a:pt x="1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0" name="Freeform 126"/>
            <p:cNvSpPr>
              <a:spLocks/>
            </p:cNvSpPr>
            <p:nvPr/>
          </p:nvSpPr>
          <p:spPr bwMode="auto">
            <a:xfrm>
              <a:off x="1721" y="561"/>
              <a:ext cx="36" cy="22"/>
            </a:xfrm>
            <a:custGeom>
              <a:avLst/>
              <a:gdLst>
                <a:gd name="T0" fmla="*/ 36 w 36"/>
                <a:gd name="T1" fmla="*/ 10 h 22"/>
                <a:gd name="T2" fmla="*/ 18 w 36"/>
                <a:gd name="T3" fmla="*/ 22 h 22"/>
                <a:gd name="T4" fmla="*/ 0 w 36"/>
                <a:gd name="T5" fmla="*/ 12 h 22"/>
                <a:gd name="T6" fmla="*/ 18 w 36"/>
                <a:gd name="T7" fmla="*/ 0 h 22"/>
                <a:gd name="T8" fmla="*/ 36 w 36"/>
                <a:gd name="T9" fmla="*/ 10 h 22"/>
                <a:gd name="T10" fmla="*/ 36 w 36"/>
                <a:gd name="T11" fmla="*/ 10 h 22"/>
                <a:gd name="T12" fmla="*/ 36 w 36"/>
                <a:gd name="T13" fmla="*/ 10 h 22"/>
                <a:gd name="T14" fmla="*/ 36 w 36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2"/>
                <a:gd name="T26" fmla="*/ 36 w 3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2">
                  <a:moveTo>
                    <a:pt x="36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1" name="Freeform 127"/>
            <p:cNvSpPr>
              <a:spLocks/>
            </p:cNvSpPr>
            <p:nvPr/>
          </p:nvSpPr>
          <p:spPr bwMode="auto">
            <a:xfrm>
              <a:off x="1770" y="589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6 h 17"/>
                <a:gd name="T4" fmla="*/ 0 w 19"/>
                <a:gd name="T5" fmla="*/ 17 h 17"/>
                <a:gd name="T6" fmla="*/ 0 w 19"/>
                <a:gd name="T7" fmla="*/ 11 h 17"/>
                <a:gd name="T8" fmla="*/ 19 w 19"/>
                <a:gd name="T9" fmla="*/ 0 h 17"/>
                <a:gd name="T10" fmla="*/ 19 w 19"/>
                <a:gd name="T11" fmla="*/ 0 h 17"/>
                <a:gd name="T12" fmla="*/ 19 w 19"/>
                <a:gd name="T13" fmla="*/ 0 h 17"/>
                <a:gd name="T14" fmla="*/ 19 w 1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7"/>
                <a:gd name="T26" fmla="*/ 19 w 19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7">
                  <a:moveTo>
                    <a:pt x="19" y="0"/>
                  </a:moveTo>
                  <a:lnTo>
                    <a:pt x="19" y="6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2" name="Freeform 128"/>
            <p:cNvSpPr>
              <a:spLocks/>
            </p:cNvSpPr>
            <p:nvPr/>
          </p:nvSpPr>
          <p:spPr bwMode="auto">
            <a:xfrm>
              <a:off x="1752" y="590"/>
              <a:ext cx="18" cy="16"/>
            </a:xfrm>
            <a:custGeom>
              <a:avLst/>
              <a:gdLst>
                <a:gd name="T0" fmla="*/ 18 w 18"/>
                <a:gd name="T1" fmla="*/ 10 h 16"/>
                <a:gd name="T2" fmla="*/ 18 w 18"/>
                <a:gd name="T3" fmla="*/ 16 h 16"/>
                <a:gd name="T4" fmla="*/ 0 w 18"/>
                <a:gd name="T5" fmla="*/ 5 h 16"/>
                <a:gd name="T6" fmla="*/ 0 w 18"/>
                <a:gd name="T7" fmla="*/ 0 h 16"/>
                <a:gd name="T8" fmla="*/ 18 w 18"/>
                <a:gd name="T9" fmla="*/ 10 h 16"/>
                <a:gd name="T10" fmla="*/ 18 w 18"/>
                <a:gd name="T11" fmla="*/ 10 h 16"/>
                <a:gd name="T12" fmla="*/ 18 w 18"/>
                <a:gd name="T13" fmla="*/ 10 h 16"/>
                <a:gd name="T14" fmla="*/ 18 w 18"/>
                <a:gd name="T15" fmla="*/ 1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0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3" name="Freeform 129"/>
            <p:cNvSpPr>
              <a:spLocks/>
            </p:cNvSpPr>
            <p:nvPr/>
          </p:nvSpPr>
          <p:spPr bwMode="auto">
            <a:xfrm>
              <a:off x="1752" y="579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8 w 37"/>
                <a:gd name="T3" fmla="*/ 21 h 21"/>
                <a:gd name="T4" fmla="*/ 0 w 37"/>
                <a:gd name="T5" fmla="*/ 11 h 21"/>
                <a:gd name="T6" fmla="*/ 18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4" name="Freeform 130"/>
            <p:cNvSpPr>
              <a:spLocks/>
            </p:cNvSpPr>
            <p:nvPr/>
          </p:nvSpPr>
          <p:spPr bwMode="auto">
            <a:xfrm>
              <a:off x="1802" y="607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5 h 17"/>
                <a:gd name="T4" fmla="*/ 0 w 18"/>
                <a:gd name="T5" fmla="*/ 17 h 17"/>
                <a:gd name="T6" fmla="*/ 0 w 18"/>
                <a:gd name="T7" fmla="*/ 11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5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5" name="Freeform 131"/>
            <p:cNvSpPr>
              <a:spLocks/>
            </p:cNvSpPr>
            <p:nvPr/>
          </p:nvSpPr>
          <p:spPr bwMode="auto">
            <a:xfrm>
              <a:off x="1783" y="608"/>
              <a:ext cx="19" cy="16"/>
            </a:xfrm>
            <a:custGeom>
              <a:avLst/>
              <a:gdLst>
                <a:gd name="T0" fmla="*/ 19 w 19"/>
                <a:gd name="T1" fmla="*/ 10 h 16"/>
                <a:gd name="T2" fmla="*/ 19 w 19"/>
                <a:gd name="T3" fmla="*/ 16 h 16"/>
                <a:gd name="T4" fmla="*/ 0 w 19"/>
                <a:gd name="T5" fmla="*/ 5 h 16"/>
                <a:gd name="T6" fmla="*/ 0 w 19"/>
                <a:gd name="T7" fmla="*/ 0 h 16"/>
                <a:gd name="T8" fmla="*/ 19 w 19"/>
                <a:gd name="T9" fmla="*/ 10 h 16"/>
                <a:gd name="T10" fmla="*/ 19 w 19"/>
                <a:gd name="T11" fmla="*/ 10 h 16"/>
                <a:gd name="T12" fmla="*/ 19 w 19"/>
                <a:gd name="T13" fmla="*/ 10 h 16"/>
                <a:gd name="T14" fmla="*/ 19 w 19"/>
                <a:gd name="T15" fmla="*/ 1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10"/>
                  </a:moveTo>
                  <a:lnTo>
                    <a:pt x="19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6" name="Freeform 132"/>
            <p:cNvSpPr>
              <a:spLocks/>
            </p:cNvSpPr>
            <p:nvPr/>
          </p:nvSpPr>
          <p:spPr bwMode="auto">
            <a:xfrm>
              <a:off x="1783" y="597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9 w 37"/>
                <a:gd name="T3" fmla="*/ 21 h 21"/>
                <a:gd name="T4" fmla="*/ 0 w 37"/>
                <a:gd name="T5" fmla="*/ 11 h 21"/>
                <a:gd name="T6" fmla="*/ 19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9" y="21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7" name="Freeform 133"/>
            <p:cNvSpPr>
              <a:spLocks/>
            </p:cNvSpPr>
            <p:nvPr/>
          </p:nvSpPr>
          <p:spPr bwMode="auto">
            <a:xfrm>
              <a:off x="1710" y="589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9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9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8" name="Freeform 134"/>
            <p:cNvSpPr>
              <a:spLocks/>
            </p:cNvSpPr>
            <p:nvPr/>
          </p:nvSpPr>
          <p:spPr bwMode="auto">
            <a:xfrm>
              <a:off x="1692" y="590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9" name="Freeform 135"/>
            <p:cNvSpPr>
              <a:spLocks/>
            </p:cNvSpPr>
            <p:nvPr/>
          </p:nvSpPr>
          <p:spPr bwMode="auto">
            <a:xfrm>
              <a:off x="1692" y="579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8 w 37"/>
                <a:gd name="T3" fmla="*/ 21 h 21"/>
                <a:gd name="T4" fmla="*/ 0 w 37"/>
                <a:gd name="T5" fmla="*/ 11 h 21"/>
                <a:gd name="T6" fmla="*/ 18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0" name="Freeform 136"/>
            <p:cNvSpPr>
              <a:spLocks/>
            </p:cNvSpPr>
            <p:nvPr/>
          </p:nvSpPr>
          <p:spPr bwMode="auto">
            <a:xfrm>
              <a:off x="1742" y="607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1" name="Freeform 137"/>
            <p:cNvSpPr>
              <a:spLocks/>
            </p:cNvSpPr>
            <p:nvPr/>
          </p:nvSpPr>
          <p:spPr bwMode="auto">
            <a:xfrm>
              <a:off x="1724" y="608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2" name="Freeform 138"/>
            <p:cNvSpPr>
              <a:spLocks/>
            </p:cNvSpPr>
            <p:nvPr/>
          </p:nvSpPr>
          <p:spPr bwMode="auto">
            <a:xfrm>
              <a:off x="1724" y="596"/>
              <a:ext cx="36" cy="22"/>
            </a:xfrm>
            <a:custGeom>
              <a:avLst/>
              <a:gdLst>
                <a:gd name="T0" fmla="*/ 36 w 36"/>
                <a:gd name="T1" fmla="*/ 11 h 22"/>
                <a:gd name="T2" fmla="*/ 18 w 36"/>
                <a:gd name="T3" fmla="*/ 22 h 22"/>
                <a:gd name="T4" fmla="*/ 0 w 36"/>
                <a:gd name="T5" fmla="*/ 12 h 22"/>
                <a:gd name="T6" fmla="*/ 18 w 36"/>
                <a:gd name="T7" fmla="*/ 0 h 22"/>
                <a:gd name="T8" fmla="*/ 36 w 36"/>
                <a:gd name="T9" fmla="*/ 11 h 22"/>
                <a:gd name="T10" fmla="*/ 36 w 36"/>
                <a:gd name="T11" fmla="*/ 11 h 22"/>
                <a:gd name="T12" fmla="*/ 36 w 36"/>
                <a:gd name="T13" fmla="*/ 11 h 22"/>
                <a:gd name="T14" fmla="*/ 36 w 36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2"/>
                <a:gd name="T26" fmla="*/ 36 w 3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2">
                  <a:moveTo>
                    <a:pt x="36" y="11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3" name="Freeform 139"/>
            <p:cNvSpPr>
              <a:spLocks/>
            </p:cNvSpPr>
            <p:nvPr/>
          </p:nvSpPr>
          <p:spPr bwMode="auto">
            <a:xfrm>
              <a:off x="1773" y="624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6 h 17"/>
                <a:gd name="T4" fmla="*/ 0 w 19"/>
                <a:gd name="T5" fmla="*/ 17 h 17"/>
                <a:gd name="T6" fmla="*/ 1 w 19"/>
                <a:gd name="T7" fmla="*/ 11 h 17"/>
                <a:gd name="T8" fmla="*/ 19 w 19"/>
                <a:gd name="T9" fmla="*/ 0 h 17"/>
                <a:gd name="T10" fmla="*/ 19 w 19"/>
                <a:gd name="T11" fmla="*/ 0 h 17"/>
                <a:gd name="T12" fmla="*/ 19 w 19"/>
                <a:gd name="T13" fmla="*/ 0 h 17"/>
                <a:gd name="T14" fmla="*/ 19 w 1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7"/>
                <a:gd name="T26" fmla="*/ 19 w 19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7">
                  <a:moveTo>
                    <a:pt x="19" y="0"/>
                  </a:moveTo>
                  <a:lnTo>
                    <a:pt x="19" y="6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4" name="Freeform 140"/>
            <p:cNvSpPr>
              <a:spLocks/>
            </p:cNvSpPr>
            <p:nvPr/>
          </p:nvSpPr>
          <p:spPr bwMode="auto">
            <a:xfrm>
              <a:off x="1755" y="626"/>
              <a:ext cx="19" cy="15"/>
            </a:xfrm>
            <a:custGeom>
              <a:avLst/>
              <a:gdLst>
                <a:gd name="T0" fmla="*/ 19 w 19"/>
                <a:gd name="T1" fmla="*/ 9 h 15"/>
                <a:gd name="T2" fmla="*/ 18 w 19"/>
                <a:gd name="T3" fmla="*/ 15 h 15"/>
                <a:gd name="T4" fmla="*/ 0 w 19"/>
                <a:gd name="T5" fmla="*/ 5 h 15"/>
                <a:gd name="T6" fmla="*/ 0 w 19"/>
                <a:gd name="T7" fmla="*/ 0 h 15"/>
                <a:gd name="T8" fmla="*/ 19 w 19"/>
                <a:gd name="T9" fmla="*/ 9 h 15"/>
                <a:gd name="T10" fmla="*/ 19 w 19"/>
                <a:gd name="T11" fmla="*/ 9 h 15"/>
                <a:gd name="T12" fmla="*/ 19 w 19"/>
                <a:gd name="T13" fmla="*/ 9 h 15"/>
                <a:gd name="T14" fmla="*/ 19 w 19"/>
                <a:gd name="T15" fmla="*/ 9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5"/>
                <a:gd name="T26" fmla="*/ 19 w 1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5">
                  <a:moveTo>
                    <a:pt x="19" y="9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5" name="Freeform 141"/>
            <p:cNvSpPr>
              <a:spLocks/>
            </p:cNvSpPr>
            <p:nvPr/>
          </p:nvSpPr>
          <p:spPr bwMode="auto">
            <a:xfrm>
              <a:off x="1755" y="614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9 w 37"/>
                <a:gd name="T3" fmla="*/ 21 h 21"/>
                <a:gd name="T4" fmla="*/ 0 w 37"/>
                <a:gd name="T5" fmla="*/ 12 h 21"/>
                <a:gd name="T6" fmla="*/ 19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9" y="21"/>
                  </a:lnTo>
                  <a:lnTo>
                    <a:pt x="0" y="12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6" name="Freeform 142"/>
            <p:cNvSpPr>
              <a:spLocks/>
            </p:cNvSpPr>
            <p:nvPr/>
          </p:nvSpPr>
          <p:spPr bwMode="auto">
            <a:xfrm>
              <a:off x="1682" y="607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7" name="Freeform 143"/>
            <p:cNvSpPr>
              <a:spLocks/>
            </p:cNvSpPr>
            <p:nvPr/>
          </p:nvSpPr>
          <p:spPr bwMode="auto">
            <a:xfrm>
              <a:off x="1663" y="607"/>
              <a:ext cx="19" cy="16"/>
            </a:xfrm>
            <a:custGeom>
              <a:avLst/>
              <a:gdLst>
                <a:gd name="T0" fmla="*/ 19 w 19"/>
                <a:gd name="T1" fmla="*/ 11 h 16"/>
                <a:gd name="T2" fmla="*/ 19 w 19"/>
                <a:gd name="T3" fmla="*/ 16 h 16"/>
                <a:gd name="T4" fmla="*/ 0 w 19"/>
                <a:gd name="T5" fmla="*/ 6 h 16"/>
                <a:gd name="T6" fmla="*/ 0 w 19"/>
                <a:gd name="T7" fmla="*/ 0 h 16"/>
                <a:gd name="T8" fmla="*/ 19 w 19"/>
                <a:gd name="T9" fmla="*/ 11 h 16"/>
                <a:gd name="T10" fmla="*/ 19 w 19"/>
                <a:gd name="T11" fmla="*/ 11 h 16"/>
                <a:gd name="T12" fmla="*/ 19 w 19"/>
                <a:gd name="T13" fmla="*/ 11 h 16"/>
                <a:gd name="T14" fmla="*/ 19 w 19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11"/>
                  </a:moveTo>
                  <a:lnTo>
                    <a:pt x="19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8" name="Freeform 144"/>
            <p:cNvSpPr>
              <a:spLocks/>
            </p:cNvSpPr>
            <p:nvPr/>
          </p:nvSpPr>
          <p:spPr bwMode="auto">
            <a:xfrm>
              <a:off x="1663" y="596"/>
              <a:ext cx="37" cy="22"/>
            </a:xfrm>
            <a:custGeom>
              <a:avLst/>
              <a:gdLst>
                <a:gd name="T0" fmla="*/ 37 w 37"/>
                <a:gd name="T1" fmla="*/ 11 h 22"/>
                <a:gd name="T2" fmla="*/ 19 w 37"/>
                <a:gd name="T3" fmla="*/ 22 h 22"/>
                <a:gd name="T4" fmla="*/ 0 w 37"/>
                <a:gd name="T5" fmla="*/ 11 h 22"/>
                <a:gd name="T6" fmla="*/ 19 w 37"/>
                <a:gd name="T7" fmla="*/ 0 h 22"/>
                <a:gd name="T8" fmla="*/ 37 w 37"/>
                <a:gd name="T9" fmla="*/ 11 h 22"/>
                <a:gd name="T10" fmla="*/ 37 w 37"/>
                <a:gd name="T11" fmla="*/ 11 h 22"/>
                <a:gd name="T12" fmla="*/ 37 w 37"/>
                <a:gd name="T13" fmla="*/ 11 h 22"/>
                <a:gd name="T14" fmla="*/ 37 w 37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1"/>
                  </a:moveTo>
                  <a:lnTo>
                    <a:pt x="19" y="22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9" name="Freeform 145"/>
            <p:cNvSpPr>
              <a:spLocks/>
            </p:cNvSpPr>
            <p:nvPr/>
          </p:nvSpPr>
          <p:spPr bwMode="auto">
            <a:xfrm>
              <a:off x="1713" y="624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8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0" name="Freeform 146"/>
            <p:cNvSpPr>
              <a:spLocks/>
            </p:cNvSpPr>
            <p:nvPr/>
          </p:nvSpPr>
          <p:spPr bwMode="auto">
            <a:xfrm>
              <a:off x="1695" y="625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6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6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1" name="Freeform 147"/>
            <p:cNvSpPr>
              <a:spLocks/>
            </p:cNvSpPr>
            <p:nvPr/>
          </p:nvSpPr>
          <p:spPr bwMode="auto">
            <a:xfrm>
              <a:off x="1695" y="614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8 w 37"/>
                <a:gd name="T3" fmla="*/ 21 h 21"/>
                <a:gd name="T4" fmla="*/ 0 w 37"/>
                <a:gd name="T5" fmla="*/ 11 h 21"/>
                <a:gd name="T6" fmla="*/ 18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2" name="Freeform 148"/>
            <p:cNvSpPr>
              <a:spLocks/>
            </p:cNvSpPr>
            <p:nvPr/>
          </p:nvSpPr>
          <p:spPr bwMode="auto">
            <a:xfrm>
              <a:off x="1745" y="642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3" name="Freeform 149"/>
            <p:cNvSpPr>
              <a:spLocks/>
            </p:cNvSpPr>
            <p:nvPr/>
          </p:nvSpPr>
          <p:spPr bwMode="auto">
            <a:xfrm>
              <a:off x="1727" y="643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4" name="Freeform 150"/>
            <p:cNvSpPr>
              <a:spLocks/>
            </p:cNvSpPr>
            <p:nvPr/>
          </p:nvSpPr>
          <p:spPr bwMode="auto">
            <a:xfrm>
              <a:off x="1727" y="632"/>
              <a:ext cx="36" cy="21"/>
            </a:xfrm>
            <a:custGeom>
              <a:avLst/>
              <a:gdLst>
                <a:gd name="T0" fmla="*/ 36 w 36"/>
                <a:gd name="T1" fmla="*/ 10 h 21"/>
                <a:gd name="T2" fmla="*/ 18 w 36"/>
                <a:gd name="T3" fmla="*/ 21 h 21"/>
                <a:gd name="T4" fmla="*/ 0 w 36"/>
                <a:gd name="T5" fmla="*/ 11 h 21"/>
                <a:gd name="T6" fmla="*/ 18 w 36"/>
                <a:gd name="T7" fmla="*/ 0 h 21"/>
                <a:gd name="T8" fmla="*/ 36 w 36"/>
                <a:gd name="T9" fmla="*/ 10 h 21"/>
                <a:gd name="T10" fmla="*/ 36 w 36"/>
                <a:gd name="T11" fmla="*/ 10 h 21"/>
                <a:gd name="T12" fmla="*/ 36 w 36"/>
                <a:gd name="T13" fmla="*/ 10 h 21"/>
                <a:gd name="T14" fmla="*/ 36 w 36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1"/>
                <a:gd name="T26" fmla="*/ 36 w 36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1">
                  <a:moveTo>
                    <a:pt x="36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5" name="Freeform 151"/>
            <p:cNvSpPr>
              <a:spLocks/>
            </p:cNvSpPr>
            <p:nvPr/>
          </p:nvSpPr>
          <p:spPr bwMode="auto">
            <a:xfrm>
              <a:off x="1653" y="624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9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9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6" name="Freeform 152"/>
            <p:cNvSpPr>
              <a:spLocks/>
            </p:cNvSpPr>
            <p:nvPr/>
          </p:nvSpPr>
          <p:spPr bwMode="auto">
            <a:xfrm>
              <a:off x="1635" y="625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7" name="Freeform 153"/>
            <p:cNvSpPr>
              <a:spLocks/>
            </p:cNvSpPr>
            <p:nvPr/>
          </p:nvSpPr>
          <p:spPr bwMode="auto">
            <a:xfrm>
              <a:off x="1635" y="614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8 w 37"/>
                <a:gd name="T3" fmla="*/ 21 h 21"/>
                <a:gd name="T4" fmla="*/ 0 w 37"/>
                <a:gd name="T5" fmla="*/ 11 h 21"/>
                <a:gd name="T6" fmla="*/ 19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8" name="Freeform 154"/>
            <p:cNvSpPr>
              <a:spLocks/>
            </p:cNvSpPr>
            <p:nvPr/>
          </p:nvSpPr>
          <p:spPr bwMode="auto">
            <a:xfrm>
              <a:off x="1685" y="642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89" name="Freeform 155"/>
            <p:cNvSpPr>
              <a:spLocks/>
            </p:cNvSpPr>
            <p:nvPr/>
          </p:nvSpPr>
          <p:spPr bwMode="auto">
            <a:xfrm>
              <a:off x="1666" y="643"/>
              <a:ext cx="19" cy="15"/>
            </a:xfrm>
            <a:custGeom>
              <a:avLst/>
              <a:gdLst>
                <a:gd name="T0" fmla="*/ 19 w 19"/>
                <a:gd name="T1" fmla="*/ 10 h 15"/>
                <a:gd name="T2" fmla="*/ 19 w 19"/>
                <a:gd name="T3" fmla="*/ 15 h 15"/>
                <a:gd name="T4" fmla="*/ 0 w 19"/>
                <a:gd name="T5" fmla="*/ 5 h 15"/>
                <a:gd name="T6" fmla="*/ 1 w 19"/>
                <a:gd name="T7" fmla="*/ 0 h 15"/>
                <a:gd name="T8" fmla="*/ 19 w 19"/>
                <a:gd name="T9" fmla="*/ 10 h 15"/>
                <a:gd name="T10" fmla="*/ 19 w 19"/>
                <a:gd name="T11" fmla="*/ 10 h 15"/>
                <a:gd name="T12" fmla="*/ 19 w 19"/>
                <a:gd name="T13" fmla="*/ 10 h 15"/>
                <a:gd name="T14" fmla="*/ 19 w 19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5"/>
                <a:gd name="T26" fmla="*/ 19 w 1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5">
                  <a:moveTo>
                    <a:pt x="19" y="10"/>
                  </a:moveTo>
                  <a:lnTo>
                    <a:pt x="19" y="15"/>
                  </a:lnTo>
                  <a:lnTo>
                    <a:pt x="0" y="5"/>
                  </a:lnTo>
                  <a:lnTo>
                    <a:pt x="1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0" name="Freeform 156"/>
            <p:cNvSpPr>
              <a:spLocks/>
            </p:cNvSpPr>
            <p:nvPr/>
          </p:nvSpPr>
          <p:spPr bwMode="auto">
            <a:xfrm>
              <a:off x="1667" y="631"/>
              <a:ext cx="36" cy="22"/>
            </a:xfrm>
            <a:custGeom>
              <a:avLst/>
              <a:gdLst>
                <a:gd name="T0" fmla="*/ 36 w 36"/>
                <a:gd name="T1" fmla="*/ 11 h 22"/>
                <a:gd name="T2" fmla="*/ 18 w 36"/>
                <a:gd name="T3" fmla="*/ 22 h 22"/>
                <a:gd name="T4" fmla="*/ 0 w 36"/>
                <a:gd name="T5" fmla="*/ 12 h 22"/>
                <a:gd name="T6" fmla="*/ 18 w 36"/>
                <a:gd name="T7" fmla="*/ 0 h 22"/>
                <a:gd name="T8" fmla="*/ 36 w 36"/>
                <a:gd name="T9" fmla="*/ 11 h 22"/>
                <a:gd name="T10" fmla="*/ 36 w 36"/>
                <a:gd name="T11" fmla="*/ 11 h 22"/>
                <a:gd name="T12" fmla="*/ 36 w 36"/>
                <a:gd name="T13" fmla="*/ 11 h 22"/>
                <a:gd name="T14" fmla="*/ 36 w 36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2"/>
                <a:gd name="T26" fmla="*/ 36 w 3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2">
                  <a:moveTo>
                    <a:pt x="36" y="11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1" name="Freeform 157"/>
            <p:cNvSpPr>
              <a:spLocks/>
            </p:cNvSpPr>
            <p:nvPr/>
          </p:nvSpPr>
          <p:spPr bwMode="auto">
            <a:xfrm>
              <a:off x="1716" y="659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5 h 17"/>
                <a:gd name="T4" fmla="*/ 0 w 19"/>
                <a:gd name="T5" fmla="*/ 17 h 17"/>
                <a:gd name="T6" fmla="*/ 0 w 19"/>
                <a:gd name="T7" fmla="*/ 12 h 17"/>
                <a:gd name="T8" fmla="*/ 19 w 19"/>
                <a:gd name="T9" fmla="*/ 0 h 17"/>
                <a:gd name="T10" fmla="*/ 19 w 19"/>
                <a:gd name="T11" fmla="*/ 0 h 17"/>
                <a:gd name="T12" fmla="*/ 19 w 19"/>
                <a:gd name="T13" fmla="*/ 0 h 17"/>
                <a:gd name="T14" fmla="*/ 19 w 1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7"/>
                <a:gd name="T26" fmla="*/ 19 w 19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7">
                  <a:moveTo>
                    <a:pt x="19" y="0"/>
                  </a:moveTo>
                  <a:lnTo>
                    <a:pt x="19" y="5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2" name="Freeform 158"/>
            <p:cNvSpPr>
              <a:spLocks/>
            </p:cNvSpPr>
            <p:nvPr/>
          </p:nvSpPr>
          <p:spPr bwMode="auto">
            <a:xfrm>
              <a:off x="1698" y="660"/>
              <a:ext cx="18" cy="16"/>
            </a:xfrm>
            <a:custGeom>
              <a:avLst/>
              <a:gdLst>
                <a:gd name="T0" fmla="*/ 18 w 18"/>
                <a:gd name="T1" fmla="*/ 11 h 16"/>
                <a:gd name="T2" fmla="*/ 18 w 18"/>
                <a:gd name="T3" fmla="*/ 16 h 16"/>
                <a:gd name="T4" fmla="*/ 0 w 18"/>
                <a:gd name="T5" fmla="*/ 6 h 16"/>
                <a:gd name="T6" fmla="*/ 0 w 18"/>
                <a:gd name="T7" fmla="*/ 0 h 16"/>
                <a:gd name="T8" fmla="*/ 18 w 18"/>
                <a:gd name="T9" fmla="*/ 11 h 16"/>
                <a:gd name="T10" fmla="*/ 18 w 18"/>
                <a:gd name="T11" fmla="*/ 11 h 16"/>
                <a:gd name="T12" fmla="*/ 18 w 18"/>
                <a:gd name="T13" fmla="*/ 11 h 16"/>
                <a:gd name="T14" fmla="*/ 18 w 18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1"/>
                  </a:moveTo>
                  <a:lnTo>
                    <a:pt x="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3" name="Freeform 159"/>
            <p:cNvSpPr>
              <a:spLocks/>
            </p:cNvSpPr>
            <p:nvPr/>
          </p:nvSpPr>
          <p:spPr bwMode="auto">
            <a:xfrm>
              <a:off x="1698" y="649"/>
              <a:ext cx="37" cy="22"/>
            </a:xfrm>
            <a:custGeom>
              <a:avLst/>
              <a:gdLst>
                <a:gd name="T0" fmla="*/ 37 w 37"/>
                <a:gd name="T1" fmla="*/ 10 h 22"/>
                <a:gd name="T2" fmla="*/ 18 w 37"/>
                <a:gd name="T3" fmla="*/ 22 h 22"/>
                <a:gd name="T4" fmla="*/ 0 w 37"/>
                <a:gd name="T5" fmla="*/ 11 h 22"/>
                <a:gd name="T6" fmla="*/ 18 w 37"/>
                <a:gd name="T7" fmla="*/ 0 h 22"/>
                <a:gd name="T8" fmla="*/ 37 w 37"/>
                <a:gd name="T9" fmla="*/ 10 h 22"/>
                <a:gd name="T10" fmla="*/ 37 w 37"/>
                <a:gd name="T11" fmla="*/ 10 h 22"/>
                <a:gd name="T12" fmla="*/ 37 w 37"/>
                <a:gd name="T13" fmla="*/ 10 h 22"/>
                <a:gd name="T14" fmla="*/ 37 w 37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0"/>
                  </a:moveTo>
                  <a:lnTo>
                    <a:pt x="18" y="22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4" name="Freeform 160"/>
            <p:cNvSpPr>
              <a:spLocks/>
            </p:cNvSpPr>
            <p:nvPr/>
          </p:nvSpPr>
          <p:spPr bwMode="auto">
            <a:xfrm>
              <a:off x="1834" y="625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5 h 17"/>
                <a:gd name="T4" fmla="*/ 0 w 18"/>
                <a:gd name="T5" fmla="*/ 17 h 17"/>
                <a:gd name="T6" fmla="*/ 0 w 18"/>
                <a:gd name="T7" fmla="*/ 11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5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5" name="Freeform 161"/>
            <p:cNvSpPr>
              <a:spLocks/>
            </p:cNvSpPr>
            <p:nvPr/>
          </p:nvSpPr>
          <p:spPr bwMode="auto">
            <a:xfrm>
              <a:off x="1816" y="626"/>
              <a:ext cx="18" cy="16"/>
            </a:xfrm>
            <a:custGeom>
              <a:avLst/>
              <a:gdLst>
                <a:gd name="T0" fmla="*/ 18 w 18"/>
                <a:gd name="T1" fmla="*/ 10 h 16"/>
                <a:gd name="T2" fmla="*/ 18 w 18"/>
                <a:gd name="T3" fmla="*/ 16 h 16"/>
                <a:gd name="T4" fmla="*/ 0 w 18"/>
                <a:gd name="T5" fmla="*/ 5 h 16"/>
                <a:gd name="T6" fmla="*/ 0 w 18"/>
                <a:gd name="T7" fmla="*/ 0 h 16"/>
                <a:gd name="T8" fmla="*/ 18 w 18"/>
                <a:gd name="T9" fmla="*/ 10 h 16"/>
                <a:gd name="T10" fmla="*/ 18 w 18"/>
                <a:gd name="T11" fmla="*/ 10 h 16"/>
                <a:gd name="T12" fmla="*/ 18 w 18"/>
                <a:gd name="T13" fmla="*/ 10 h 16"/>
                <a:gd name="T14" fmla="*/ 18 w 18"/>
                <a:gd name="T15" fmla="*/ 1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0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6" name="Freeform 162"/>
            <p:cNvSpPr>
              <a:spLocks/>
            </p:cNvSpPr>
            <p:nvPr/>
          </p:nvSpPr>
          <p:spPr bwMode="auto">
            <a:xfrm>
              <a:off x="1816" y="615"/>
              <a:ext cx="36" cy="21"/>
            </a:xfrm>
            <a:custGeom>
              <a:avLst/>
              <a:gdLst>
                <a:gd name="T0" fmla="*/ 36 w 36"/>
                <a:gd name="T1" fmla="*/ 10 h 21"/>
                <a:gd name="T2" fmla="*/ 18 w 36"/>
                <a:gd name="T3" fmla="*/ 21 h 21"/>
                <a:gd name="T4" fmla="*/ 0 w 36"/>
                <a:gd name="T5" fmla="*/ 11 h 21"/>
                <a:gd name="T6" fmla="*/ 18 w 36"/>
                <a:gd name="T7" fmla="*/ 0 h 21"/>
                <a:gd name="T8" fmla="*/ 36 w 36"/>
                <a:gd name="T9" fmla="*/ 10 h 21"/>
                <a:gd name="T10" fmla="*/ 36 w 36"/>
                <a:gd name="T11" fmla="*/ 10 h 21"/>
                <a:gd name="T12" fmla="*/ 36 w 36"/>
                <a:gd name="T13" fmla="*/ 10 h 21"/>
                <a:gd name="T14" fmla="*/ 36 w 36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1"/>
                <a:gd name="T26" fmla="*/ 36 w 36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1">
                  <a:moveTo>
                    <a:pt x="36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7" name="Freeform 163"/>
            <p:cNvSpPr>
              <a:spLocks/>
            </p:cNvSpPr>
            <p:nvPr/>
          </p:nvSpPr>
          <p:spPr bwMode="auto">
            <a:xfrm>
              <a:off x="1805" y="643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8" name="Freeform 164"/>
            <p:cNvSpPr>
              <a:spLocks/>
            </p:cNvSpPr>
            <p:nvPr/>
          </p:nvSpPr>
          <p:spPr bwMode="auto">
            <a:xfrm>
              <a:off x="1787" y="643"/>
              <a:ext cx="18" cy="16"/>
            </a:xfrm>
            <a:custGeom>
              <a:avLst/>
              <a:gdLst>
                <a:gd name="T0" fmla="*/ 18 w 18"/>
                <a:gd name="T1" fmla="*/ 11 h 16"/>
                <a:gd name="T2" fmla="*/ 18 w 18"/>
                <a:gd name="T3" fmla="*/ 16 h 16"/>
                <a:gd name="T4" fmla="*/ 0 w 18"/>
                <a:gd name="T5" fmla="*/ 6 h 16"/>
                <a:gd name="T6" fmla="*/ 0 w 18"/>
                <a:gd name="T7" fmla="*/ 0 h 16"/>
                <a:gd name="T8" fmla="*/ 18 w 18"/>
                <a:gd name="T9" fmla="*/ 11 h 16"/>
                <a:gd name="T10" fmla="*/ 18 w 18"/>
                <a:gd name="T11" fmla="*/ 11 h 16"/>
                <a:gd name="T12" fmla="*/ 18 w 18"/>
                <a:gd name="T13" fmla="*/ 11 h 16"/>
                <a:gd name="T14" fmla="*/ 18 w 18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1"/>
                  </a:moveTo>
                  <a:lnTo>
                    <a:pt x="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9" name="Freeform 165"/>
            <p:cNvSpPr>
              <a:spLocks/>
            </p:cNvSpPr>
            <p:nvPr/>
          </p:nvSpPr>
          <p:spPr bwMode="auto">
            <a:xfrm>
              <a:off x="1787" y="632"/>
              <a:ext cx="36" cy="22"/>
            </a:xfrm>
            <a:custGeom>
              <a:avLst/>
              <a:gdLst>
                <a:gd name="T0" fmla="*/ 36 w 36"/>
                <a:gd name="T1" fmla="*/ 11 h 22"/>
                <a:gd name="T2" fmla="*/ 18 w 36"/>
                <a:gd name="T3" fmla="*/ 22 h 22"/>
                <a:gd name="T4" fmla="*/ 0 w 36"/>
                <a:gd name="T5" fmla="*/ 11 h 22"/>
                <a:gd name="T6" fmla="*/ 18 w 36"/>
                <a:gd name="T7" fmla="*/ 0 h 22"/>
                <a:gd name="T8" fmla="*/ 36 w 36"/>
                <a:gd name="T9" fmla="*/ 11 h 22"/>
                <a:gd name="T10" fmla="*/ 36 w 36"/>
                <a:gd name="T11" fmla="*/ 11 h 22"/>
                <a:gd name="T12" fmla="*/ 36 w 36"/>
                <a:gd name="T13" fmla="*/ 11 h 22"/>
                <a:gd name="T14" fmla="*/ 36 w 36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2"/>
                <a:gd name="T26" fmla="*/ 36 w 3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2">
                  <a:moveTo>
                    <a:pt x="36" y="11"/>
                  </a:moveTo>
                  <a:lnTo>
                    <a:pt x="18" y="22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0" name="Freeform 166"/>
            <p:cNvSpPr>
              <a:spLocks/>
            </p:cNvSpPr>
            <p:nvPr/>
          </p:nvSpPr>
          <p:spPr bwMode="auto">
            <a:xfrm>
              <a:off x="1777" y="660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1" name="Freeform 167"/>
            <p:cNvSpPr>
              <a:spLocks/>
            </p:cNvSpPr>
            <p:nvPr/>
          </p:nvSpPr>
          <p:spPr bwMode="auto">
            <a:xfrm>
              <a:off x="1758" y="661"/>
              <a:ext cx="19" cy="15"/>
            </a:xfrm>
            <a:custGeom>
              <a:avLst/>
              <a:gdLst>
                <a:gd name="T0" fmla="*/ 19 w 19"/>
                <a:gd name="T1" fmla="*/ 10 h 15"/>
                <a:gd name="T2" fmla="*/ 19 w 19"/>
                <a:gd name="T3" fmla="*/ 15 h 15"/>
                <a:gd name="T4" fmla="*/ 0 w 19"/>
                <a:gd name="T5" fmla="*/ 5 h 15"/>
                <a:gd name="T6" fmla="*/ 0 w 19"/>
                <a:gd name="T7" fmla="*/ 0 h 15"/>
                <a:gd name="T8" fmla="*/ 19 w 19"/>
                <a:gd name="T9" fmla="*/ 10 h 15"/>
                <a:gd name="T10" fmla="*/ 19 w 19"/>
                <a:gd name="T11" fmla="*/ 10 h 15"/>
                <a:gd name="T12" fmla="*/ 19 w 19"/>
                <a:gd name="T13" fmla="*/ 10 h 15"/>
                <a:gd name="T14" fmla="*/ 19 w 19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5"/>
                <a:gd name="T26" fmla="*/ 19 w 1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5">
                  <a:moveTo>
                    <a:pt x="19" y="10"/>
                  </a:moveTo>
                  <a:lnTo>
                    <a:pt x="19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2" name="Freeform 168"/>
            <p:cNvSpPr>
              <a:spLocks/>
            </p:cNvSpPr>
            <p:nvPr/>
          </p:nvSpPr>
          <p:spPr bwMode="auto">
            <a:xfrm>
              <a:off x="1758" y="650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9 w 37"/>
                <a:gd name="T3" fmla="*/ 21 h 21"/>
                <a:gd name="T4" fmla="*/ 0 w 37"/>
                <a:gd name="T5" fmla="*/ 11 h 21"/>
                <a:gd name="T6" fmla="*/ 19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9" y="21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3" name="Freeform 169"/>
            <p:cNvSpPr>
              <a:spLocks/>
            </p:cNvSpPr>
            <p:nvPr/>
          </p:nvSpPr>
          <p:spPr bwMode="auto">
            <a:xfrm>
              <a:off x="1748" y="678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9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9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4" name="Freeform 170"/>
            <p:cNvSpPr>
              <a:spLocks/>
            </p:cNvSpPr>
            <p:nvPr/>
          </p:nvSpPr>
          <p:spPr bwMode="auto">
            <a:xfrm>
              <a:off x="1730" y="678"/>
              <a:ext cx="18" cy="16"/>
            </a:xfrm>
            <a:custGeom>
              <a:avLst/>
              <a:gdLst>
                <a:gd name="T0" fmla="*/ 18 w 18"/>
                <a:gd name="T1" fmla="*/ 11 h 16"/>
                <a:gd name="T2" fmla="*/ 18 w 18"/>
                <a:gd name="T3" fmla="*/ 16 h 16"/>
                <a:gd name="T4" fmla="*/ 0 w 18"/>
                <a:gd name="T5" fmla="*/ 6 h 16"/>
                <a:gd name="T6" fmla="*/ 0 w 18"/>
                <a:gd name="T7" fmla="*/ 0 h 16"/>
                <a:gd name="T8" fmla="*/ 18 w 18"/>
                <a:gd name="T9" fmla="*/ 11 h 16"/>
                <a:gd name="T10" fmla="*/ 18 w 18"/>
                <a:gd name="T11" fmla="*/ 11 h 16"/>
                <a:gd name="T12" fmla="*/ 18 w 18"/>
                <a:gd name="T13" fmla="*/ 11 h 16"/>
                <a:gd name="T14" fmla="*/ 18 w 18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1"/>
                  </a:moveTo>
                  <a:lnTo>
                    <a:pt x="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5" name="Freeform 171"/>
            <p:cNvSpPr>
              <a:spLocks/>
            </p:cNvSpPr>
            <p:nvPr/>
          </p:nvSpPr>
          <p:spPr bwMode="auto">
            <a:xfrm>
              <a:off x="1730" y="667"/>
              <a:ext cx="37" cy="22"/>
            </a:xfrm>
            <a:custGeom>
              <a:avLst/>
              <a:gdLst>
                <a:gd name="T0" fmla="*/ 37 w 37"/>
                <a:gd name="T1" fmla="*/ 11 h 22"/>
                <a:gd name="T2" fmla="*/ 18 w 37"/>
                <a:gd name="T3" fmla="*/ 22 h 22"/>
                <a:gd name="T4" fmla="*/ 0 w 37"/>
                <a:gd name="T5" fmla="*/ 11 h 22"/>
                <a:gd name="T6" fmla="*/ 18 w 37"/>
                <a:gd name="T7" fmla="*/ 0 h 22"/>
                <a:gd name="T8" fmla="*/ 37 w 37"/>
                <a:gd name="T9" fmla="*/ 11 h 22"/>
                <a:gd name="T10" fmla="*/ 37 w 37"/>
                <a:gd name="T11" fmla="*/ 11 h 22"/>
                <a:gd name="T12" fmla="*/ 37 w 37"/>
                <a:gd name="T13" fmla="*/ 11 h 22"/>
                <a:gd name="T14" fmla="*/ 37 w 37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1"/>
                  </a:moveTo>
                  <a:lnTo>
                    <a:pt x="18" y="22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6" name="Freeform 172"/>
            <p:cNvSpPr>
              <a:spLocks/>
            </p:cNvSpPr>
            <p:nvPr/>
          </p:nvSpPr>
          <p:spPr bwMode="auto">
            <a:xfrm>
              <a:off x="1865" y="644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8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7" name="Freeform 173"/>
            <p:cNvSpPr>
              <a:spLocks/>
            </p:cNvSpPr>
            <p:nvPr/>
          </p:nvSpPr>
          <p:spPr bwMode="auto">
            <a:xfrm>
              <a:off x="1847" y="645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8" name="Freeform 174"/>
            <p:cNvSpPr>
              <a:spLocks/>
            </p:cNvSpPr>
            <p:nvPr/>
          </p:nvSpPr>
          <p:spPr bwMode="auto">
            <a:xfrm>
              <a:off x="1847" y="633"/>
              <a:ext cx="37" cy="22"/>
            </a:xfrm>
            <a:custGeom>
              <a:avLst/>
              <a:gdLst>
                <a:gd name="T0" fmla="*/ 37 w 37"/>
                <a:gd name="T1" fmla="*/ 11 h 22"/>
                <a:gd name="T2" fmla="*/ 18 w 37"/>
                <a:gd name="T3" fmla="*/ 22 h 22"/>
                <a:gd name="T4" fmla="*/ 0 w 37"/>
                <a:gd name="T5" fmla="*/ 12 h 22"/>
                <a:gd name="T6" fmla="*/ 18 w 37"/>
                <a:gd name="T7" fmla="*/ 0 h 22"/>
                <a:gd name="T8" fmla="*/ 37 w 37"/>
                <a:gd name="T9" fmla="*/ 11 h 22"/>
                <a:gd name="T10" fmla="*/ 37 w 37"/>
                <a:gd name="T11" fmla="*/ 11 h 22"/>
                <a:gd name="T12" fmla="*/ 37 w 37"/>
                <a:gd name="T13" fmla="*/ 11 h 22"/>
                <a:gd name="T14" fmla="*/ 37 w 37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1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37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09" name="Freeform 175"/>
            <p:cNvSpPr>
              <a:spLocks/>
            </p:cNvSpPr>
            <p:nvPr/>
          </p:nvSpPr>
          <p:spPr bwMode="auto">
            <a:xfrm>
              <a:off x="1896" y="661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5 h 17"/>
                <a:gd name="T4" fmla="*/ 0 w 19"/>
                <a:gd name="T5" fmla="*/ 17 h 17"/>
                <a:gd name="T6" fmla="*/ 0 w 19"/>
                <a:gd name="T7" fmla="*/ 12 h 17"/>
                <a:gd name="T8" fmla="*/ 19 w 19"/>
                <a:gd name="T9" fmla="*/ 0 h 17"/>
                <a:gd name="T10" fmla="*/ 19 w 19"/>
                <a:gd name="T11" fmla="*/ 0 h 17"/>
                <a:gd name="T12" fmla="*/ 19 w 19"/>
                <a:gd name="T13" fmla="*/ 0 h 17"/>
                <a:gd name="T14" fmla="*/ 19 w 1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7"/>
                <a:gd name="T26" fmla="*/ 19 w 19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7">
                  <a:moveTo>
                    <a:pt x="19" y="0"/>
                  </a:moveTo>
                  <a:lnTo>
                    <a:pt x="19" y="5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0" name="Freeform 176"/>
            <p:cNvSpPr>
              <a:spLocks/>
            </p:cNvSpPr>
            <p:nvPr/>
          </p:nvSpPr>
          <p:spPr bwMode="auto">
            <a:xfrm>
              <a:off x="1878" y="662"/>
              <a:ext cx="18" cy="16"/>
            </a:xfrm>
            <a:custGeom>
              <a:avLst/>
              <a:gdLst>
                <a:gd name="T0" fmla="*/ 18 w 18"/>
                <a:gd name="T1" fmla="*/ 11 h 16"/>
                <a:gd name="T2" fmla="*/ 18 w 18"/>
                <a:gd name="T3" fmla="*/ 16 h 16"/>
                <a:gd name="T4" fmla="*/ 0 w 18"/>
                <a:gd name="T5" fmla="*/ 6 h 16"/>
                <a:gd name="T6" fmla="*/ 0 w 18"/>
                <a:gd name="T7" fmla="*/ 0 h 16"/>
                <a:gd name="T8" fmla="*/ 18 w 18"/>
                <a:gd name="T9" fmla="*/ 11 h 16"/>
                <a:gd name="T10" fmla="*/ 18 w 18"/>
                <a:gd name="T11" fmla="*/ 11 h 16"/>
                <a:gd name="T12" fmla="*/ 18 w 18"/>
                <a:gd name="T13" fmla="*/ 11 h 16"/>
                <a:gd name="T14" fmla="*/ 18 w 18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1"/>
                  </a:moveTo>
                  <a:lnTo>
                    <a:pt x="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1" name="Freeform 177"/>
            <p:cNvSpPr>
              <a:spLocks/>
            </p:cNvSpPr>
            <p:nvPr/>
          </p:nvSpPr>
          <p:spPr bwMode="auto">
            <a:xfrm>
              <a:off x="1878" y="651"/>
              <a:ext cx="37" cy="22"/>
            </a:xfrm>
            <a:custGeom>
              <a:avLst/>
              <a:gdLst>
                <a:gd name="T0" fmla="*/ 37 w 37"/>
                <a:gd name="T1" fmla="*/ 10 h 22"/>
                <a:gd name="T2" fmla="*/ 18 w 37"/>
                <a:gd name="T3" fmla="*/ 22 h 22"/>
                <a:gd name="T4" fmla="*/ 0 w 37"/>
                <a:gd name="T5" fmla="*/ 11 h 22"/>
                <a:gd name="T6" fmla="*/ 19 w 37"/>
                <a:gd name="T7" fmla="*/ 0 h 22"/>
                <a:gd name="T8" fmla="*/ 37 w 37"/>
                <a:gd name="T9" fmla="*/ 10 h 22"/>
                <a:gd name="T10" fmla="*/ 37 w 37"/>
                <a:gd name="T11" fmla="*/ 10 h 22"/>
                <a:gd name="T12" fmla="*/ 37 w 37"/>
                <a:gd name="T13" fmla="*/ 10 h 22"/>
                <a:gd name="T14" fmla="*/ 37 w 37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0"/>
                  </a:moveTo>
                  <a:lnTo>
                    <a:pt x="18" y="22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2" name="Freeform 178"/>
            <p:cNvSpPr>
              <a:spLocks/>
            </p:cNvSpPr>
            <p:nvPr/>
          </p:nvSpPr>
          <p:spPr bwMode="auto">
            <a:xfrm>
              <a:off x="1928" y="679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3" name="Freeform 179"/>
            <p:cNvSpPr>
              <a:spLocks/>
            </p:cNvSpPr>
            <p:nvPr/>
          </p:nvSpPr>
          <p:spPr bwMode="auto">
            <a:xfrm>
              <a:off x="1910" y="680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4" name="Freeform 180"/>
            <p:cNvSpPr>
              <a:spLocks/>
            </p:cNvSpPr>
            <p:nvPr/>
          </p:nvSpPr>
          <p:spPr bwMode="auto">
            <a:xfrm>
              <a:off x="1910" y="669"/>
              <a:ext cx="36" cy="21"/>
            </a:xfrm>
            <a:custGeom>
              <a:avLst/>
              <a:gdLst>
                <a:gd name="T0" fmla="*/ 36 w 36"/>
                <a:gd name="T1" fmla="*/ 10 h 21"/>
                <a:gd name="T2" fmla="*/ 18 w 36"/>
                <a:gd name="T3" fmla="*/ 21 h 21"/>
                <a:gd name="T4" fmla="*/ 0 w 36"/>
                <a:gd name="T5" fmla="*/ 11 h 21"/>
                <a:gd name="T6" fmla="*/ 18 w 36"/>
                <a:gd name="T7" fmla="*/ 0 h 21"/>
                <a:gd name="T8" fmla="*/ 36 w 36"/>
                <a:gd name="T9" fmla="*/ 10 h 21"/>
                <a:gd name="T10" fmla="*/ 36 w 36"/>
                <a:gd name="T11" fmla="*/ 10 h 21"/>
                <a:gd name="T12" fmla="*/ 36 w 36"/>
                <a:gd name="T13" fmla="*/ 10 h 21"/>
                <a:gd name="T14" fmla="*/ 36 w 36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1"/>
                <a:gd name="T26" fmla="*/ 36 w 36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1">
                  <a:moveTo>
                    <a:pt x="36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5" name="Freeform 181"/>
            <p:cNvSpPr>
              <a:spLocks/>
            </p:cNvSpPr>
            <p:nvPr/>
          </p:nvSpPr>
          <p:spPr bwMode="auto">
            <a:xfrm>
              <a:off x="1837" y="661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5 h 17"/>
                <a:gd name="T4" fmla="*/ 0 w 18"/>
                <a:gd name="T5" fmla="*/ 17 h 17"/>
                <a:gd name="T6" fmla="*/ 0 w 18"/>
                <a:gd name="T7" fmla="*/ 11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5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6" name="Freeform 182"/>
            <p:cNvSpPr>
              <a:spLocks/>
            </p:cNvSpPr>
            <p:nvPr/>
          </p:nvSpPr>
          <p:spPr bwMode="auto">
            <a:xfrm>
              <a:off x="1818" y="662"/>
              <a:ext cx="19" cy="16"/>
            </a:xfrm>
            <a:custGeom>
              <a:avLst/>
              <a:gdLst>
                <a:gd name="T0" fmla="*/ 19 w 19"/>
                <a:gd name="T1" fmla="*/ 10 h 16"/>
                <a:gd name="T2" fmla="*/ 19 w 19"/>
                <a:gd name="T3" fmla="*/ 16 h 16"/>
                <a:gd name="T4" fmla="*/ 0 w 19"/>
                <a:gd name="T5" fmla="*/ 5 h 16"/>
                <a:gd name="T6" fmla="*/ 0 w 19"/>
                <a:gd name="T7" fmla="*/ 0 h 16"/>
                <a:gd name="T8" fmla="*/ 19 w 19"/>
                <a:gd name="T9" fmla="*/ 10 h 16"/>
                <a:gd name="T10" fmla="*/ 19 w 19"/>
                <a:gd name="T11" fmla="*/ 10 h 16"/>
                <a:gd name="T12" fmla="*/ 19 w 19"/>
                <a:gd name="T13" fmla="*/ 10 h 16"/>
                <a:gd name="T14" fmla="*/ 19 w 19"/>
                <a:gd name="T15" fmla="*/ 1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10"/>
                  </a:moveTo>
                  <a:lnTo>
                    <a:pt x="19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7" name="Freeform 183"/>
            <p:cNvSpPr>
              <a:spLocks/>
            </p:cNvSpPr>
            <p:nvPr/>
          </p:nvSpPr>
          <p:spPr bwMode="auto">
            <a:xfrm>
              <a:off x="1818" y="651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9 w 37"/>
                <a:gd name="T3" fmla="*/ 21 h 21"/>
                <a:gd name="T4" fmla="*/ 0 w 37"/>
                <a:gd name="T5" fmla="*/ 11 h 21"/>
                <a:gd name="T6" fmla="*/ 19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9" y="21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" name="Freeform 184"/>
            <p:cNvSpPr>
              <a:spLocks/>
            </p:cNvSpPr>
            <p:nvPr/>
          </p:nvSpPr>
          <p:spPr bwMode="auto">
            <a:xfrm>
              <a:off x="1868" y="679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" name="Freeform 185"/>
            <p:cNvSpPr>
              <a:spLocks/>
            </p:cNvSpPr>
            <p:nvPr/>
          </p:nvSpPr>
          <p:spPr bwMode="auto">
            <a:xfrm>
              <a:off x="1850" y="680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" name="Freeform 186"/>
            <p:cNvSpPr>
              <a:spLocks/>
            </p:cNvSpPr>
            <p:nvPr/>
          </p:nvSpPr>
          <p:spPr bwMode="auto">
            <a:xfrm>
              <a:off x="1850" y="669"/>
              <a:ext cx="36" cy="21"/>
            </a:xfrm>
            <a:custGeom>
              <a:avLst/>
              <a:gdLst>
                <a:gd name="T0" fmla="*/ 36 w 36"/>
                <a:gd name="T1" fmla="*/ 10 h 21"/>
                <a:gd name="T2" fmla="*/ 18 w 36"/>
                <a:gd name="T3" fmla="*/ 21 h 21"/>
                <a:gd name="T4" fmla="*/ 0 w 36"/>
                <a:gd name="T5" fmla="*/ 11 h 21"/>
                <a:gd name="T6" fmla="*/ 18 w 36"/>
                <a:gd name="T7" fmla="*/ 0 h 21"/>
                <a:gd name="T8" fmla="*/ 36 w 36"/>
                <a:gd name="T9" fmla="*/ 10 h 21"/>
                <a:gd name="T10" fmla="*/ 36 w 36"/>
                <a:gd name="T11" fmla="*/ 10 h 21"/>
                <a:gd name="T12" fmla="*/ 36 w 36"/>
                <a:gd name="T13" fmla="*/ 10 h 21"/>
                <a:gd name="T14" fmla="*/ 36 w 36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1"/>
                <a:gd name="T26" fmla="*/ 36 w 36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1">
                  <a:moveTo>
                    <a:pt x="36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1" name="Freeform 187"/>
            <p:cNvSpPr>
              <a:spLocks/>
            </p:cNvSpPr>
            <p:nvPr/>
          </p:nvSpPr>
          <p:spPr bwMode="auto">
            <a:xfrm>
              <a:off x="1900" y="697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2" name="Freeform 188"/>
            <p:cNvSpPr>
              <a:spLocks/>
            </p:cNvSpPr>
            <p:nvPr/>
          </p:nvSpPr>
          <p:spPr bwMode="auto">
            <a:xfrm>
              <a:off x="1881" y="697"/>
              <a:ext cx="19" cy="16"/>
            </a:xfrm>
            <a:custGeom>
              <a:avLst/>
              <a:gdLst>
                <a:gd name="T0" fmla="*/ 19 w 19"/>
                <a:gd name="T1" fmla="*/ 11 h 16"/>
                <a:gd name="T2" fmla="*/ 19 w 19"/>
                <a:gd name="T3" fmla="*/ 16 h 16"/>
                <a:gd name="T4" fmla="*/ 0 w 19"/>
                <a:gd name="T5" fmla="*/ 6 h 16"/>
                <a:gd name="T6" fmla="*/ 0 w 19"/>
                <a:gd name="T7" fmla="*/ 0 h 16"/>
                <a:gd name="T8" fmla="*/ 19 w 19"/>
                <a:gd name="T9" fmla="*/ 11 h 16"/>
                <a:gd name="T10" fmla="*/ 19 w 19"/>
                <a:gd name="T11" fmla="*/ 11 h 16"/>
                <a:gd name="T12" fmla="*/ 19 w 19"/>
                <a:gd name="T13" fmla="*/ 11 h 16"/>
                <a:gd name="T14" fmla="*/ 19 w 19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11"/>
                  </a:moveTo>
                  <a:lnTo>
                    <a:pt x="19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3" name="Freeform 189"/>
            <p:cNvSpPr>
              <a:spLocks/>
            </p:cNvSpPr>
            <p:nvPr/>
          </p:nvSpPr>
          <p:spPr bwMode="auto">
            <a:xfrm>
              <a:off x="1881" y="686"/>
              <a:ext cx="37" cy="22"/>
            </a:xfrm>
            <a:custGeom>
              <a:avLst/>
              <a:gdLst>
                <a:gd name="T0" fmla="*/ 37 w 37"/>
                <a:gd name="T1" fmla="*/ 11 h 22"/>
                <a:gd name="T2" fmla="*/ 19 w 37"/>
                <a:gd name="T3" fmla="*/ 22 h 22"/>
                <a:gd name="T4" fmla="*/ 0 w 37"/>
                <a:gd name="T5" fmla="*/ 11 h 22"/>
                <a:gd name="T6" fmla="*/ 19 w 37"/>
                <a:gd name="T7" fmla="*/ 0 h 22"/>
                <a:gd name="T8" fmla="*/ 37 w 37"/>
                <a:gd name="T9" fmla="*/ 11 h 22"/>
                <a:gd name="T10" fmla="*/ 37 w 37"/>
                <a:gd name="T11" fmla="*/ 11 h 22"/>
                <a:gd name="T12" fmla="*/ 37 w 37"/>
                <a:gd name="T13" fmla="*/ 11 h 22"/>
                <a:gd name="T14" fmla="*/ 37 w 37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1"/>
                  </a:moveTo>
                  <a:lnTo>
                    <a:pt x="19" y="22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4" name="Freeform 190"/>
            <p:cNvSpPr>
              <a:spLocks/>
            </p:cNvSpPr>
            <p:nvPr/>
          </p:nvSpPr>
          <p:spPr bwMode="auto">
            <a:xfrm>
              <a:off x="1808" y="678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6 h 17"/>
                <a:gd name="T4" fmla="*/ 0 w 18"/>
                <a:gd name="T5" fmla="*/ 17 h 17"/>
                <a:gd name="T6" fmla="*/ 0 w 18"/>
                <a:gd name="T7" fmla="*/ 12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5" name="Freeform 191"/>
            <p:cNvSpPr>
              <a:spLocks/>
            </p:cNvSpPr>
            <p:nvPr/>
          </p:nvSpPr>
          <p:spPr bwMode="auto">
            <a:xfrm>
              <a:off x="1790" y="680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6" name="Freeform 192"/>
            <p:cNvSpPr>
              <a:spLocks/>
            </p:cNvSpPr>
            <p:nvPr/>
          </p:nvSpPr>
          <p:spPr bwMode="auto">
            <a:xfrm>
              <a:off x="1790" y="668"/>
              <a:ext cx="36" cy="22"/>
            </a:xfrm>
            <a:custGeom>
              <a:avLst/>
              <a:gdLst>
                <a:gd name="T0" fmla="*/ 36 w 36"/>
                <a:gd name="T1" fmla="*/ 10 h 22"/>
                <a:gd name="T2" fmla="*/ 18 w 36"/>
                <a:gd name="T3" fmla="*/ 22 h 22"/>
                <a:gd name="T4" fmla="*/ 0 w 36"/>
                <a:gd name="T5" fmla="*/ 12 h 22"/>
                <a:gd name="T6" fmla="*/ 18 w 36"/>
                <a:gd name="T7" fmla="*/ 0 h 22"/>
                <a:gd name="T8" fmla="*/ 36 w 36"/>
                <a:gd name="T9" fmla="*/ 10 h 22"/>
                <a:gd name="T10" fmla="*/ 36 w 36"/>
                <a:gd name="T11" fmla="*/ 10 h 22"/>
                <a:gd name="T12" fmla="*/ 36 w 36"/>
                <a:gd name="T13" fmla="*/ 10 h 22"/>
                <a:gd name="T14" fmla="*/ 36 w 36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2"/>
                <a:gd name="T26" fmla="*/ 36 w 3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2">
                  <a:moveTo>
                    <a:pt x="36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7" name="Freeform 193"/>
            <p:cNvSpPr>
              <a:spLocks/>
            </p:cNvSpPr>
            <p:nvPr/>
          </p:nvSpPr>
          <p:spPr bwMode="auto">
            <a:xfrm>
              <a:off x="1839" y="696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6 h 17"/>
                <a:gd name="T4" fmla="*/ 0 w 19"/>
                <a:gd name="T5" fmla="*/ 17 h 17"/>
                <a:gd name="T6" fmla="*/ 0 w 19"/>
                <a:gd name="T7" fmla="*/ 11 h 17"/>
                <a:gd name="T8" fmla="*/ 19 w 19"/>
                <a:gd name="T9" fmla="*/ 0 h 17"/>
                <a:gd name="T10" fmla="*/ 19 w 19"/>
                <a:gd name="T11" fmla="*/ 0 h 17"/>
                <a:gd name="T12" fmla="*/ 19 w 19"/>
                <a:gd name="T13" fmla="*/ 0 h 17"/>
                <a:gd name="T14" fmla="*/ 19 w 1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7"/>
                <a:gd name="T26" fmla="*/ 19 w 19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7">
                  <a:moveTo>
                    <a:pt x="19" y="0"/>
                  </a:moveTo>
                  <a:lnTo>
                    <a:pt x="19" y="6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8" name="Freeform 194"/>
            <p:cNvSpPr>
              <a:spLocks/>
            </p:cNvSpPr>
            <p:nvPr/>
          </p:nvSpPr>
          <p:spPr bwMode="auto">
            <a:xfrm>
              <a:off x="1821" y="697"/>
              <a:ext cx="18" cy="16"/>
            </a:xfrm>
            <a:custGeom>
              <a:avLst/>
              <a:gdLst>
                <a:gd name="T0" fmla="*/ 18 w 18"/>
                <a:gd name="T1" fmla="*/ 10 h 16"/>
                <a:gd name="T2" fmla="*/ 18 w 18"/>
                <a:gd name="T3" fmla="*/ 16 h 16"/>
                <a:gd name="T4" fmla="*/ 0 w 18"/>
                <a:gd name="T5" fmla="*/ 5 h 16"/>
                <a:gd name="T6" fmla="*/ 0 w 18"/>
                <a:gd name="T7" fmla="*/ 0 h 16"/>
                <a:gd name="T8" fmla="*/ 18 w 18"/>
                <a:gd name="T9" fmla="*/ 10 h 16"/>
                <a:gd name="T10" fmla="*/ 18 w 18"/>
                <a:gd name="T11" fmla="*/ 10 h 16"/>
                <a:gd name="T12" fmla="*/ 18 w 18"/>
                <a:gd name="T13" fmla="*/ 10 h 16"/>
                <a:gd name="T14" fmla="*/ 18 w 18"/>
                <a:gd name="T15" fmla="*/ 1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0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9" name="Freeform 195"/>
            <p:cNvSpPr>
              <a:spLocks/>
            </p:cNvSpPr>
            <p:nvPr/>
          </p:nvSpPr>
          <p:spPr bwMode="auto">
            <a:xfrm>
              <a:off x="1821" y="686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8 w 37"/>
                <a:gd name="T3" fmla="*/ 21 h 21"/>
                <a:gd name="T4" fmla="*/ 0 w 37"/>
                <a:gd name="T5" fmla="*/ 11 h 21"/>
                <a:gd name="T6" fmla="*/ 18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30" name="Freeform 196"/>
            <p:cNvSpPr>
              <a:spLocks/>
            </p:cNvSpPr>
            <p:nvPr/>
          </p:nvSpPr>
          <p:spPr bwMode="auto">
            <a:xfrm>
              <a:off x="1871" y="714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31" name="Freeform 197"/>
            <p:cNvSpPr>
              <a:spLocks/>
            </p:cNvSpPr>
            <p:nvPr/>
          </p:nvSpPr>
          <p:spPr bwMode="auto">
            <a:xfrm>
              <a:off x="1853" y="715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32" name="Freeform 198"/>
            <p:cNvSpPr>
              <a:spLocks/>
            </p:cNvSpPr>
            <p:nvPr/>
          </p:nvSpPr>
          <p:spPr bwMode="auto">
            <a:xfrm>
              <a:off x="1853" y="704"/>
              <a:ext cx="36" cy="21"/>
            </a:xfrm>
            <a:custGeom>
              <a:avLst/>
              <a:gdLst>
                <a:gd name="T0" fmla="*/ 36 w 36"/>
                <a:gd name="T1" fmla="*/ 10 h 21"/>
                <a:gd name="T2" fmla="*/ 18 w 36"/>
                <a:gd name="T3" fmla="*/ 21 h 21"/>
                <a:gd name="T4" fmla="*/ 0 w 36"/>
                <a:gd name="T5" fmla="*/ 11 h 21"/>
                <a:gd name="T6" fmla="*/ 18 w 36"/>
                <a:gd name="T7" fmla="*/ 0 h 21"/>
                <a:gd name="T8" fmla="*/ 36 w 36"/>
                <a:gd name="T9" fmla="*/ 10 h 21"/>
                <a:gd name="T10" fmla="*/ 36 w 36"/>
                <a:gd name="T11" fmla="*/ 10 h 21"/>
                <a:gd name="T12" fmla="*/ 36 w 36"/>
                <a:gd name="T13" fmla="*/ 10 h 21"/>
                <a:gd name="T14" fmla="*/ 36 w 36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1"/>
                <a:gd name="T26" fmla="*/ 36 w 36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1">
                  <a:moveTo>
                    <a:pt x="36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33" name="Freeform 199"/>
            <p:cNvSpPr>
              <a:spLocks/>
            </p:cNvSpPr>
            <p:nvPr/>
          </p:nvSpPr>
          <p:spPr bwMode="auto">
            <a:xfrm>
              <a:off x="1780" y="696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34" name="Freeform 200"/>
            <p:cNvSpPr>
              <a:spLocks/>
            </p:cNvSpPr>
            <p:nvPr/>
          </p:nvSpPr>
          <p:spPr bwMode="auto">
            <a:xfrm>
              <a:off x="1761" y="697"/>
              <a:ext cx="19" cy="15"/>
            </a:xfrm>
            <a:custGeom>
              <a:avLst/>
              <a:gdLst>
                <a:gd name="T0" fmla="*/ 19 w 19"/>
                <a:gd name="T1" fmla="*/ 10 h 15"/>
                <a:gd name="T2" fmla="*/ 19 w 19"/>
                <a:gd name="T3" fmla="*/ 15 h 15"/>
                <a:gd name="T4" fmla="*/ 0 w 19"/>
                <a:gd name="T5" fmla="*/ 5 h 15"/>
                <a:gd name="T6" fmla="*/ 0 w 19"/>
                <a:gd name="T7" fmla="*/ 0 h 15"/>
                <a:gd name="T8" fmla="*/ 19 w 19"/>
                <a:gd name="T9" fmla="*/ 10 h 15"/>
                <a:gd name="T10" fmla="*/ 19 w 19"/>
                <a:gd name="T11" fmla="*/ 10 h 15"/>
                <a:gd name="T12" fmla="*/ 19 w 19"/>
                <a:gd name="T13" fmla="*/ 10 h 15"/>
                <a:gd name="T14" fmla="*/ 19 w 19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5"/>
                <a:gd name="T26" fmla="*/ 19 w 1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5">
                  <a:moveTo>
                    <a:pt x="19" y="10"/>
                  </a:moveTo>
                  <a:lnTo>
                    <a:pt x="19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35" name="Freeform 201"/>
            <p:cNvSpPr>
              <a:spLocks/>
            </p:cNvSpPr>
            <p:nvPr/>
          </p:nvSpPr>
          <p:spPr bwMode="auto">
            <a:xfrm>
              <a:off x="1761" y="686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9 w 37"/>
                <a:gd name="T3" fmla="*/ 21 h 21"/>
                <a:gd name="T4" fmla="*/ 0 w 37"/>
                <a:gd name="T5" fmla="*/ 11 h 21"/>
                <a:gd name="T6" fmla="*/ 19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9" y="21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36" name="Freeform 202"/>
            <p:cNvSpPr>
              <a:spLocks/>
            </p:cNvSpPr>
            <p:nvPr/>
          </p:nvSpPr>
          <p:spPr bwMode="auto">
            <a:xfrm>
              <a:off x="1811" y="714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8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37" name="Freeform 203"/>
            <p:cNvSpPr>
              <a:spLocks/>
            </p:cNvSpPr>
            <p:nvPr/>
          </p:nvSpPr>
          <p:spPr bwMode="auto">
            <a:xfrm>
              <a:off x="1793" y="715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38" name="Freeform 204"/>
            <p:cNvSpPr>
              <a:spLocks/>
            </p:cNvSpPr>
            <p:nvPr/>
          </p:nvSpPr>
          <p:spPr bwMode="auto">
            <a:xfrm>
              <a:off x="1793" y="704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8 w 37"/>
                <a:gd name="T3" fmla="*/ 21 h 21"/>
                <a:gd name="T4" fmla="*/ 0 w 37"/>
                <a:gd name="T5" fmla="*/ 11 h 21"/>
                <a:gd name="T6" fmla="*/ 18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39" name="Freeform 205"/>
            <p:cNvSpPr>
              <a:spLocks/>
            </p:cNvSpPr>
            <p:nvPr/>
          </p:nvSpPr>
          <p:spPr bwMode="auto">
            <a:xfrm>
              <a:off x="1842" y="731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6 h 17"/>
                <a:gd name="T4" fmla="*/ 0 w 19"/>
                <a:gd name="T5" fmla="*/ 17 h 17"/>
                <a:gd name="T6" fmla="*/ 0 w 19"/>
                <a:gd name="T7" fmla="*/ 12 h 17"/>
                <a:gd name="T8" fmla="*/ 19 w 19"/>
                <a:gd name="T9" fmla="*/ 0 h 17"/>
                <a:gd name="T10" fmla="*/ 19 w 19"/>
                <a:gd name="T11" fmla="*/ 0 h 17"/>
                <a:gd name="T12" fmla="*/ 19 w 19"/>
                <a:gd name="T13" fmla="*/ 0 h 17"/>
                <a:gd name="T14" fmla="*/ 19 w 1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7"/>
                <a:gd name="T26" fmla="*/ 19 w 19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7">
                  <a:moveTo>
                    <a:pt x="19" y="0"/>
                  </a:moveTo>
                  <a:lnTo>
                    <a:pt x="19" y="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40" name="Freeform 206"/>
            <p:cNvSpPr>
              <a:spLocks/>
            </p:cNvSpPr>
            <p:nvPr/>
          </p:nvSpPr>
          <p:spPr bwMode="auto">
            <a:xfrm>
              <a:off x="1824" y="733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4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41" name="Freeform 207"/>
            <p:cNvSpPr>
              <a:spLocks/>
            </p:cNvSpPr>
            <p:nvPr/>
          </p:nvSpPr>
          <p:spPr bwMode="auto">
            <a:xfrm>
              <a:off x="1824" y="721"/>
              <a:ext cx="37" cy="22"/>
            </a:xfrm>
            <a:custGeom>
              <a:avLst/>
              <a:gdLst>
                <a:gd name="T0" fmla="*/ 37 w 37"/>
                <a:gd name="T1" fmla="*/ 10 h 22"/>
                <a:gd name="T2" fmla="*/ 18 w 37"/>
                <a:gd name="T3" fmla="*/ 22 h 22"/>
                <a:gd name="T4" fmla="*/ 0 w 37"/>
                <a:gd name="T5" fmla="*/ 12 h 22"/>
                <a:gd name="T6" fmla="*/ 19 w 37"/>
                <a:gd name="T7" fmla="*/ 0 h 22"/>
                <a:gd name="T8" fmla="*/ 37 w 37"/>
                <a:gd name="T9" fmla="*/ 10 h 22"/>
                <a:gd name="T10" fmla="*/ 37 w 37"/>
                <a:gd name="T11" fmla="*/ 10 h 22"/>
                <a:gd name="T12" fmla="*/ 37 w 37"/>
                <a:gd name="T13" fmla="*/ 10 h 22"/>
                <a:gd name="T14" fmla="*/ 37 w 37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42" name="Freeform 208"/>
            <p:cNvSpPr>
              <a:spLocks/>
            </p:cNvSpPr>
            <p:nvPr/>
          </p:nvSpPr>
          <p:spPr bwMode="auto">
            <a:xfrm>
              <a:off x="1960" y="697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5 h 17"/>
                <a:gd name="T4" fmla="*/ 0 w 18"/>
                <a:gd name="T5" fmla="*/ 17 h 17"/>
                <a:gd name="T6" fmla="*/ 0 w 18"/>
                <a:gd name="T7" fmla="*/ 12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5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43" name="Freeform 209"/>
            <p:cNvSpPr>
              <a:spLocks/>
            </p:cNvSpPr>
            <p:nvPr/>
          </p:nvSpPr>
          <p:spPr bwMode="auto">
            <a:xfrm>
              <a:off x="1942" y="698"/>
              <a:ext cx="18" cy="16"/>
            </a:xfrm>
            <a:custGeom>
              <a:avLst/>
              <a:gdLst>
                <a:gd name="T0" fmla="*/ 18 w 18"/>
                <a:gd name="T1" fmla="*/ 11 h 16"/>
                <a:gd name="T2" fmla="*/ 18 w 18"/>
                <a:gd name="T3" fmla="*/ 16 h 16"/>
                <a:gd name="T4" fmla="*/ 0 w 18"/>
                <a:gd name="T5" fmla="*/ 5 h 16"/>
                <a:gd name="T6" fmla="*/ 0 w 18"/>
                <a:gd name="T7" fmla="*/ 0 h 16"/>
                <a:gd name="T8" fmla="*/ 18 w 18"/>
                <a:gd name="T9" fmla="*/ 11 h 16"/>
                <a:gd name="T10" fmla="*/ 18 w 18"/>
                <a:gd name="T11" fmla="*/ 11 h 16"/>
                <a:gd name="T12" fmla="*/ 18 w 18"/>
                <a:gd name="T13" fmla="*/ 11 h 16"/>
                <a:gd name="T14" fmla="*/ 18 w 18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1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44" name="Freeform 210"/>
            <p:cNvSpPr>
              <a:spLocks/>
            </p:cNvSpPr>
            <p:nvPr/>
          </p:nvSpPr>
          <p:spPr bwMode="auto">
            <a:xfrm>
              <a:off x="1942" y="687"/>
              <a:ext cx="36" cy="22"/>
            </a:xfrm>
            <a:custGeom>
              <a:avLst/>
              <a:gdLst>
                <a:gd name="T0" fmla="*/ 36 w 36"/>
                <a:gd name="T1" fmla="*/ 10 h 22"/>
                <a:gd name="T2" fmla="*/ 18 w 36"/>
                <a:gd name="T3" fmla="*/ 22 h 22"/>
                <a:gd name="T4" fmla="*/ 0 w 36"/>
                <a:gd name="T5" fmla="*/ 11 h 22"/>
                <a:gd name="T6" fmla="*/ 18 w 36"/>
                <a:gd name="T7" fmla="*/ 0 h 22"/>
                <a:gd name="T8" fmla="*/ 36 w 36"/>
                <a:gd name="T9" fmla="*/ 10 h 22"/>
                <a:gd name="T10" fmla="*/ 36 w 36"/>
                <a:gd name="T11" fmla="*/ 10 h 22"/>
                <a:gd name="T12" fmla="*/ 36 w 36"/>
                <a:gd name="T13" fmla="*/ 10 h 22"/>
                <a:gd name="T14" fmla="*/ 36 w 36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2"/>
                <a:gd name="T26" fmla="*/ 36 w 3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2">
                  <a:moveTo>
                    <a:pt x="36" y="10"/>
                  </a:moveTo>
                  <a:lnTo>
                    <a:pt x="18" y="22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45" name="Freeform 211"/>
            <p:cNvSpPr>
              <a:spLocks/>
            </p:cNvSpPr>
            <p:nvPr/>
          </p:nvSpPr>
          <p:spPr bwMode="auto">
            <a:xfrm>
              <a:off x="1931" y="715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9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9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46" name="Freeform 212"/>
            <p:cNvSpPr>
              <a:spLocks/>
            </p:cNvSpPr>
            <p:nvPr/>
          </p:nvSpPr>
          <p:spPr bwMode="auto">
            <a:xfrm>
              <a:off x="1913" y="716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47" name="Freeform 213"/>
            <p:cNvSpPr>
              <a:spLocks/>
            </p:cNvSpPr>
            <p:nvPr/>
          </p:nvSpPr>
          <p:spPr bwMode="auto">
            <a:xfrm>
              <a:off x="1913" y="704"/>
              <a:ext cx="37" cy="22"/>
            </a:xfrm>
            <a:custGeom>
              <a:avLst/>
              <a:gdLst>
                <a:gd name="T0" fmla="*/ 37 w 37"/>
                <a:gd name="T1" fmla="*/ 11 h 22"/>
                <a:gd name="T2" fmla="*/ 18 w 37"/>
                <a:gd name="T3" fmla="*/ 22 h 22"/>
                <a:gd name="T4" fmla="*/ 0 w 37"/>
                <a:gd name="T5" fmla="*/ 12 h 22"/>
                <a:gd name="T6" fmla="*/ 18 w 37"/>
                <a:gd name="T7" fmla="*/ 0 h 22"/>
                <a:gd name="T8" fmla="*/ 37 w 37"/>
                <a:gd name="T9" fmla="*/ 11 h 22"/>
                <a:gd name="T10" fmla="*/ 37 w 37"/>
                <a:gd name="T11" fmla="*/ 11 h 22"/>
                <a:gd name="T12" fmla="*/ 37 w 37"/>
                <a:gd name="T13" fmla="*/ 11 h 22"/>
                <a:gd name="T14" fmla="*/ 37 w 37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1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37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48" name="Freeform 214"/>
            <p:cNvSpPr>
              <a:spLocks/>
            </p:cNvSpPr>
            <p:nvPr/>
          </p:nvSpPr>
          <p:spPr bwMode="auto">
            <a:xfrm>
              <a:off x="1903" y="732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5 h 17"/>
                <a:gd name="T4" fmla="*/ 0 w 18"/>
                <a:gd name="T5" fmla="*/ 17 h 17"/>
                <a:gd name="T6" fmla="*/ 0 w 18"/>
                <a:gd name="T7" fmla="*/ 11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5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49" name="Freeform 215"/>
            <p:cNvSpPr>
              <a:spLocks/>
            </p:cNvSpPr>
            <p:nvPr/>
          </p:nvSpPr>
          <p:spPr bwMode="auto">
            <a:xfrm>
              <a:off x="1884" y="733"/>
              <a:ext cx="19" cy="16"/>
            </a:xfrm>
            <a:custGeom>
              <a:avLst/>
              <a:gdLst>
                <a:gd name="T0" fmla="*/ 19 w 19"/>
                <a:gd name="T1" fmla="*/ 10 h 16"/>
                <a:gd name="T2" fmla="*/ 19 w 19"/>
                <a:gd name="T3" fmla="*/ 16 h 16"/>
                <a:gd name="T4" fmla="*/ 0 w 19"/>
                <a:gd name="T5" fmla="*/ 5 h 16"/>
                <a:gd name="T6" fmla="*/ 1 w 19"/>
                <a:gd name="T7" fmla="*/ 0 h 16"/>
                <a:gd name="T8" fmla="*/ 19 w 19"/>
                <a:gd name="T9" fmla="*/ 10 h 16"/>
                <a:gd name="T10" fmla="*/ 19 w 19"/>
                <a:gd name="T11" fmla="*/ 10 h 16"/>
                <a:gd name="T12" fmla="*/ 19 w 19"/>
                <a:gd name="T13" fmla="*/ 10 h 16"/>
                <a:gd name="T14" fmla="*/ 19 w 19"/>
                <a:gd name="T15" fmla="*/ 1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10"/>
                  </a:moveTo>
                  <a:lnTo>
                    <a:pt x="19" y="1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50" name="Freeform 216"/>
            <p:cNvSpPr>
              <a:spLocks/>
            </p:cNvSpPr>
            <p:nvPr/>
          </p:nvSpPr>
          <p:spPr bwMode="auto">
            <a:xfrm>
              <a:off x="1885" y="722"/>
              <a:ext cx="36" cy="21"/>
            </a:xfrm>
            <a:custGeom>
              <a:avLst/>
              <a:gdLst>
                <a:gd name="T0" fmla="*/ 36 w 36"/>
                <a:gd name="T1" fmla="*/ 10 h 21"/>
                <a:gd name="T2" fmla="*/ 18 w 36"/>
                <a:gd name="T3" fmla="*/ 21 h 21"/>
                <a:gd name="T4" fmla="*/ 0 w 36"/>
                <a:gd name="T5" fmla="*/ 11 h 21"/>
                <a:gd name="T6" fmla="*/ 18 w 36"/>
                <a:gd name="T7" fmla="*/ 0 h 21"/>
                <a:gd name="T8" fmla="*/ 36 w 36"/>
                <a:gd name="T9" fmla="*/ 10 h 21"/>
                <a:gd name="T10" fmla="*/ 36 w 36"/>
                <a:gd name="T11" fmla="*/ 10 h 21"/>
                <a:gd name="T12" fmla="*/ 36 w 36"/>
                <a:gd name="T13" fmla="*/ 10 h 21"/>
                <a:gd name="T14" fmla="*/ 36 w 36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1"/>
                <a:gd name="T26" fmla="*/ 36 w 36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1">
                  <a:moveTo>
                    <a:pt x="36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51" name="Freeform 217"/>
            <p:cNvSpPr>
              <a:spLocks/>
            </p:cNvSpPr>
            <p:nvPr/>
          </p:nvSpPr>
          <p:spPr bwMode="auto">
            <a:xfrm>
              <a:off x="1875" y="749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6 h 17"/>
                <a:gd name="T4" fmla="*/ 0 w 18"/>
                <a:gd name="T5" fmla="*/ 17 h 17"/>
                <a:gd name="T6" fmla="*/ 0 w 18"/>
                <a:gd name="T7" fmla="*/ 12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52" name="Freeform 218"/>
            <p:cNvSpPr>
              <a:spLocks/>
            </p:cNvSpPr>
            <p:nvPr/>
          </p:nvSpPr>
          <p:spPr bwMode="auto">
            <a:xfrm>
              <a:off x="1856" y="751"/>
              <a:ext cx="19" cy="15"/>
            </a:xfrm>
            <a:custGeom>
              <a:avLst/>
              <a:gdLst>
                <a:gd name="T0" fmla="*/ 19 w 19"/>
                <a:gd name="T1" fmla="*/ 10 h 15"/>
                <a:gd name="T2" fmla="*/ 19 w 19"/>
                <a:gd name="T3" fmla="*/ 15 h 15"/>
                <a:gd name="T4" fmla="*/ 0 w 19"/>
                <a:gd name="T5" fmla="*/ 5 h 15"/>
                <a:gd name="T6" fmla="*/ 0 w 19"/>
                <a:gd name="T7" fmla="*/ 0 h 15"/>
                <a:gd name="T8" fmla="*/ 19 w 19"/>
                <a:gd name="T9" fmla="*/ 10 h 15"/>
                <a:gd name="T10" fmla="*/ 19 w 19"/>
                <a:gd name="T11" fmla="*/ 10 h 15"/>
                <a:gd name="T12" fmla="*/ 19 w 19"/>
                <a:gd name="T13" fmla="*/ 10 h 15"/>
                <a:gd name="T14" fmla="*/ 19 w 19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5"/>
                <a:gd name="T26" fmla="*/ 19 w 1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5">
                  <a:moveTo>
                    <a:pt x="19" y="10"/>
                  </a:moveTo>
                  <a:lnTo>
                    <a:pt x="19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53" name="Freeform 219"/>
            <p:cNvSpPr>
              <a:spLocks/>
            </p:cNvSpPr>
            <p:nvPr/>
          </p:nvSpPr>
          <p:spPr bwMode="auto">
            <a:xfrm>
              <a:off x="1856" y="739"/>
              <a:ext cx="37" cy="22"/>
            </a:xfrm>
            <a:custGeom>
              <a:avLst/>
              <a:gdLst>
                <a:gd name="T0" fmla="*/ 37 w 37"/>
                <a:gd name="T1" fmla="*/ 10 h 22"/>
                <a:gd name="T2" fmla="*/ 19 w 37"/>
                <a:gd name="T3" fmla="*/ 22 h 22"/>
                <a:gd name="T4" fmla="*/ 0 w 37"/>
                <a:gd name="T5" fmla="*/ 12 h 22"/>
                <a:gd name="T6" fmla="*/ 19 w 37"/>
                <a:gd name="T7" fmla="*/ 0 h 22"/>
                <a:gd name="T8" fmla="*/ 37 w 37"/>
                <a:gd name="T9" fmla="*/ 10 h 22"/>
                <a:gd name="T10" fmla="*/ 37 w 37"/>
                <a:gd name="T11" fmla="*/ 10 h 22"/>
                <a:gd name="T12" fmla="*/ 37 w 37"/>
                <a:gd name="T13" fmla="*/ 10 h 22"/>
                <a:gd name="T14" fmla="*/ 37 w 37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0"/>
                  </a:moveTo>
                  <a:lnTo>
                    <a:pt x="19" y="22"/>
                  </a:lnTo>
                  <a:lnTo>
                    <a:pt x="0" y="12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7" name="Group 220"/>
          <p:cNvGrpSpPr>
            <a:grpSpLocks noChangeAspect="1"/>
          </p:cNvGrpSpPr>
          <p:nvPr/>
        </p:nvGrpSpPr>
        <p:grpSpPr bwMode="auto">
          <a:xfrm>
            <a:off x="3492500" y="5300663"/>
            <a:ext cx="701675" cy="792162"/>
            <a:chOff x="1595" y="240"/>
            <a:chExt cx="501" cy="566"/>
          </a:xfrm>
        </p:grpSpPr>
        <p:sp>
          <p:nvSpPr>
            <p:cNvPr id="13328" name="AutoShape 221"/>
            <p:cNvSpPr>
              <a:spLocks noChangeAspect="1" noChangeArrowheads="1" noTextEdit="1"/>
            </p:cNvSpPr>
            <p:nvPr/>
          </p:nvSpPr>
          <p:spPr bwMode="auto">
            <a:xfrm>
              <a:off x="1595" y="240"/>
              <a:ext cx="50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Freeform 222"/>
            <p:cNvSpPr>
              <a:spLocks/>
            </p:cNvSpPr>
            <p:nvPr/>
          </p:nvSpPr>
          <p:spPr bwMode="auto">
            <a:xfrm>
              <a:off x="1875" y="659"/>
              <a:ext cx="221" cy="147"/>
            </a:xfrm>
            <a:custGeom>
              <a:avLst/>
              <a:gdLst>
                <a:gd name="T0" fmla="*/ 221 w 221"/>
                <a:gd name="T1" fmla="*/ 0 h 147"/>
                <a:gd name="T2" fmla="*/ 221 w 221"/>
                <a:gd name="T3" fmla="*/ 18 h 147"/>
                <a:gd name="T4" fmla="*/ 0 w 221"/>
                <a:gd name="T5" fmla="*/ 147 h 147"/>
                <a:gd name="T6" fmla="*/ 0 w 221"/>
                <a:gd name="T7" fmla="*/ 130 h 147"/>
                <a:gd name="T8" fmla="*/ 221 w 221"/>
                <a:gd name="T9" fmla="*/ 0 h 147"/>
                <a:gd name="T10" fmla="*/ 221 w 221"/>
                <a:gd name="T11" fmla="*/ 0 h 147"/>
                <a:gd name="T12" fmla="*/ 221 w 221"/>
                <a:gd name="T13" fmla="*/ 0 h 147"/>
                <a:gd name="T14" fmla="*/ 221 w 221"/>
                <a:gd name="T15" fmla="*/ 0 h 1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1"/>
                <a:gd name="T25" fmla="*/ 0 h 147"/>
                <a:gd name="T26" fmla="*/ 221 w 221"/>
                <a:gd name="T27" fmla="*/ 147 h 14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1" h="147">
                  <a:moveTo>
                    <a:pt x="221" y="0"/>
                  </a:moveTo>
                  <a:lnTo>
                    <a:pt x="221" y="18"/>
                  </a:lnTo>
                  <a:lnTo>
                    <a:pt x="0" y="147"/>
                  </a:lnTo>
                  <a:lnTo>
                    <a:pt x="0" y="13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Freeform 223"/>
            <p:cNvSpPr>
              <a:spLocks/>
            </p:cNvSpPr>
            <p:nvPr/>
          </p:nvSpPr>
          <p:spPr bwMode="auto">
            <a:xfrm>
              <a:off x="1595" y="627"/>
              <a:ext cx="280" cy="179"/>
            </a:xfrm>
            <a:custGeom>
              <a:avLst/>
              <a:gdLst>
                <a:gd name="T0" fmla="*/ 280 w 280"/>
                <a:gd name="T1" fmla="*/ 162 h 179"/>
                <a:gd name="T2" fmla="*/ 280 w 280"/>
                <a:gd name="T3" fmla="*/ 179 h 179"/>
                <a:gd name="T4" fmla="*/ 0 w 280"/>
                <a:gd name="T5" fmla="*/ 18 h 179"/>
                <a:gd name="T6" fmla="*/ 1 w 280"/>
                <a:gd name="T7" fmla="*/ 0 h 179"/>
                <a:gd name="T8" fmla="*/ 280 w 280"/>
                <a:gd name="T9" fmla="*/ 162 h 179"/>
                <a:gd name="T10" fmla="*/ 280 w 280"/>
                <a:gd name="T11" fmla="*/ 162 h 179"/>
                <a:gd name="T12" fmla="*/ 280 w 280"/>
                <a:gd name="T13" fmla="*/ 162 h 179"/>
                <a:gd name="T14" fmla="*/ 280 w 280"/>
                <a:gd name="T15" fmla="*/ 162 h 1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0"/>
                <a:gd name="T25" fmla="*/ 0 h 179"/>
                <a:gd name="T26" fmla="*/ 280 w 280"/>
                <a:gd name="T27" fmla="*/ 179 h 1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0" h="179">
                  <a:moveTo>
                    <a:pt x="280" y="162"/>
                  </a:moveTo>
                  <a:lnTo>
                    <a:pt x="280" y="179"/>
                  </a:lnTo>
                  <a:lnTo>
                    <a:pt x="0" y="18"/>
                  </a:lnTo>
                  <a:lnTo>
                    <a:pt x="1" y="0"/>
                  </a:lnTo>
                  <a:lnTo>
                    <a:pt x="280" y="162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Freeform 224"/>
            <p:cNvSpPr>
              <a:spLocks/>
            </p:cNvSpPr>
            <p:nvPr/>
          </p:nvSpPr>
          <p:spPr bwMode="auto">
            <a:xfrm>
              <a:off x="1596" y="498"/>
              <a:ext cx="500" cy="291"/>
            </a:xfrm>
            <a:custGeom>
              <a:avLst/>
              <a:gdLst>
                <a:gd name="T0" fmla="*/ 500 w 500"/>
                <a:gd name="T1" fmla="*/ 161 h 291"/>
                <a:gd name="T2" fmla="*/ 279 w 500"/>
                <a:gd name="T3" fmla="*/ 291 h 291"/>
                <a:gd name="T4" fmla="*/ 0 w 500"/>
                <a:gd name="T5" fmla="*/ 129 h 291"/>
                <a:gd name="T6" fmla="*/ 221 w 500"/>
                <a:gd name="T7" fmla="*/ 0 h 291"/>
                <a:gd name="T8" fmla="*/ 500 w 500"/>
                <a:gd name="T9" fmla="*/ 161 h 291"/>
                <a:gd name="T10" fmla="*/ 500 w 500"/>
                <a:gd name="T11" fmla="*/ 161 h 291"/>
                <a:gd name="T12" fmla="*/ 500 w 500"/>
                <a:gd name="T13" fmla="*/ 161 h 291"/>
                <a:gd name="T14" fmla="*/ 500 w 500"/>
                <a:gd name="T15" fmla="*/ 161 h 2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00"/>
                <a:gd name="T25" fmla="*/ 0 h 291"/>
                <a:gd name="T26" fmla="*/ 500 w 500"/>
                <a:gd name="T27" fmla="*/ 291 h 2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00" h="291">
                  <a:moveTo>
                    <a:pt x="500" y="161"/>
                  </a:moveTo>
                  <a:lnTo>
                    <a:pt x="279" y="291"/>
                  </a:lnTo>
                  <a:lnTo>
                    <a:pt x="0" y="129"/>
                  </a:lnTo>
                  <a:lnTo>
                    <a:pt x="221" y="0"/>
                  </a:lnTo>
                  <a:lnTo>
                    <a:pt x="500" y="161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Freeform 225"/>
            <p:cNvSpPr>
              <a:spLocks/>
            </p:cNvSpPr>
            <p:nvPr/>
          </p:nvSpPr>
          <p:spPr bwMode="auto">
            <a:xfrm>
              <a:off x="2084" y="404"/>
              <a:ext cx="6" cy="260"/>
            </a:xfrm>
            <a:custGeom>
              <a:avLst/>
              <a:gdLst>
                <a:gd name="T0" fmla="*/ 0 w 6"/>
                <a:gd name="T1" fmla="*/ 3 h 260"/>
                <a:gd name="T2" fmla="*/ 6 w 6"/>
                <a:gd name="T3" fmla="*/ 0 h 260"/>
                <a:gd name="T4" fmla="*/ 5 w 6"/>
                <a:gd name="T5" fmla="*/ 257 h 260"/>
                <a:gd name="T6" fmla="*/ 0 w 6"/>
                <a:gd name="T7" fmla="*/ 260 h 260"/>
                <a:gd name="T8" fmla="*/ 0 w 6"/>
                <a:gd name="T9" fmla="*/ 3 h 260"/>
                <a:gd name="T10" fmla="*/ 0 w 6"/>
                <a:gd name="T11" fmla="*/ 3 h 260"/>
                <a:gd name="T12" fmla="*/ 0 w 6"/>
                <a:gd name="T13" fmla="*/ 3 h 260"/>
                <a:gd name="T14" fmla="*/ 0 w 6"/>
                <a:gd name="T15" fmla="*/ 3 h 2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260"/>
                <a:gd name="T26" fmla="*/ 6 w 6"/>
                <a:gd name="T27" fmla="*/ 260 h 2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260">
                  <a:moveTo>
                    <a:pt x="0" y="3"/>
                  </a:moveTo>
                  <a:lnTo>
                    <a:pt x="6" y="0"/>
                  </a:lnTo>
                  <a:lnTo>
                    <a:pt x="5" y="257"/>
                  </a:lnTo>
                  <a:lnTo>
                    <a:pt x="0" y="26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1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Freeform 226"/>
            <p:cNvSpPr>
              <a:spLocks/>
            </p:cNvSpPr>
            <p:nvPr/>
          </p:nvSpPr>
          <p:spPr bwMode="auto">
            <a:xfrm>
              <a:off x="1805" y="242"/>
              <a:ext cx="285" cy="165"/>
            </a:xfrm>
            <a:custGeom>
              <a:avLst/>
              <a:gdLst>
                <a:gd name="T0" fmla="*/ 0 w 285"/>
                <a:gd name="T1" fmla="*/ 4 h 165"/>
                <a:gd name="T2" fmla="*/ 6 w 285"/>
                <a:gd name="T3" fmla="*/ 0 h 165"/>
                <a:gd name="T4" fmla="*/ 285 w 285"/>
                <a:gd name="T5" fmla="*/ 162 h 165"/>
                <a:gd name="T6" fmla="*/ 279 w 285"/>
                <a:gd name="T7" fmla="*/ 165 h 165"/>
                <a:gd name="T8" fmla="*/ 0 w 285"/>
                <a:gd name="T9" fmla="*/ 4 h 165"/>
                <a:gd name="T10" fmla="*/ 0 w 285"/>
                <a:gd name="T11" fmla="*/ 4 h 165"/>
                <a:gd name="T12" fmla="*/ 0 w 285"/>
                <a:gd name="T13" fmla="*/ 4 h 165"/>
                <a:gd name="T14" fmla="*/ 0 w 285"/>
                <a:gd name="T15" fmla="*/ 4 h 1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5"/>
                <a:gd name="T25" fmla="*/ 0 h 165"/>
                <a:gd name="T26" fmla="*/ 285 w 285"/>
                <a:gd name="T27" fmla="*/ 165 h 1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5" h="165">
                  <a:moveTo>
                    <a:pt x="0" y="4"/>
                  </a:moveTo>
                  <a:lnTo>
                    <a:pt x="6" y="0"/>
                  </a:lnTo>
                  <a:lnTo>
                    <a:pt x="285" y="162"/>
                  </a:lnTo>
                  <a:lnTo>
                    <a:pt x="279" y="16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C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Freeform 227"/>
            <p:cNvSpPr>
              <a:spLocks/>
            </p:cNvSpPr>
            <p:nvPr/>
          </p:nvSpPr>
          <p:spPr bwMode="auto">
            <a:xfrm>
              <a:off x="1804" y="246"/>
              <a:ext cx="280" cy="418"/>
            </a:xfrm>
            <a:custGeom>
              <a:avLst/>
              <a:gdLst>
                <a:gd name="T0" fmla="*/ 280 w 280"/>
                <a:gd name="T1" fmla="*/ 161 h 418"/>
                <a:gd name="T2" fmla="*/ 280 w 280"/>
                <a:gd name="T3" fmla="*/ 418 h 418"/>
                <a:gd name="T4" fmla="*/ 0 w 280"/>
                <a:gd name="T5" fmla="*/ 257 h 418"/>
                <a:gd name="T6" fmla="*/ 1 w 280"/>
                <a:gd name="T7" fmla="*/ 0 h 418"/>
                <a:gd name="T8" fmla="*/ 280 w 280"/>
                <a:gd name="T9" fmla="*/ 161 h 418"/>
                <a:gd name="T10" fmla="*/ 280 w 280"/>
                <a:gd name="T11" fmla="*/ 161 h 418"/>
                <a:gd name="T12" fmla="*/ 280 w 280"/>
                <a:gd name="T13" fmla="*/ 161 h 418"/>
                <a:gd name="T14" fmla="*/ 280 w 280"/>
                <a:gd name="T15" fmla="*/ 161 h 4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0"/>
                <a:gd name="T25" fmla="*/ 0 h 418"/>
                <a:gd name="T26" fmla="*/ 280 w 280"/>
                <a:gd name="T27" fmla="*/ 418 h 4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0" h="418">
                  <a:moveTo>
                    <a:pt x="280" y="161"/>
                  </a:moveTo>
                  <a:lnTo>
                    <a:pt x="280" y="418"/>
                  </a:lnTo>
                  <a:lnTo>
                    <a:pt x="0" y="257"/>
                  </a:lnTo>
                  <a:lnTo>
                    <a:pt x="1" y="0"/>
                  </a:lnTo>
                  <a:lnTo>
                    <a:pt x="280" y="161"/>
                  </a:lnTo>
                  <a:close/>
                </a:path>
              </a:pathLst>
            </a:custGeom>
            <a:solidFill>
              <a:srgbClr val="7F8F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Freeform 228"/>
            <p:cNvSpPr>
              <a:spLocks/>
            </p:cNvSpPr>
            <p:nvPr/>
          </p:nvSpPr>
          <p:spPr bwMode="auto">
            <a:xfrm>
              <a:off x="1817" y="268"/>
              <a:ext cx="15" cy="228"/>
            </a:xfrm>
            <a:custGeom>
              <a:avLst/>
              <a:gdLst>
                <a:gd name="T0" fmla="*/ 0 w 15"/>
                <a:gd name="T1" fmla="*/ 9 h 228"/>
                <a:gd name="T2" fmla="*/ 15 w 15"/>
                <a:gd name="T3" fmla="*/ 0 h 228"/>
                <a:gd name="T4" fmla="*/ 15 w 15"/>
                <a:gd name="T5" fmla="*/ 220 h 228"/>
                <a:gd name="T6" fmla="*/ 0 w 15"/>
                <a:gd name="T7" fmla="*/ 228 h 228"/>
                <a:gd name="T8" fmla="*/ 0 w 15"/>
                <a:gd name="T9" fmla="*/ 9 h 228"/>
                <a:gd name="T10" fmla="*/ 0 w 15"/>
                <a:gd name="T11" fmla="*/ 9 h 228"/>
                <a:gd name="T12" fmla="*/ 0 w 15"/>
                <a:gd name="T13" fmla="*/ 9 h 228"/>
                <a:gd name="T14" fmla="*/ 0 w 15"/>
                <a:gd name="T15" fmla="*/ 9 h 2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228"/>
                <a:gd name="T26" fmla="*/ 15 w 15"/>
                <a:gd name="T27" fmla="*/ 228 h 2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228">
                  <a:moveTo>
                    <a:pt x="0" y="9"/>
                  </a:moveTo>
                  <a:lnTo>
                    <a:pt x="15" y="0"/>
                  </a:lnTo>
                  <a:lnTo>
                    <a:pt x="15" y="220"/>
                  </a:lnTo>
                  <a:lnTo>
                    <a:pt x="0" y="22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Freeform 229"/>
            <p:cNvSpPr>
              <a:spLocks/>
            </p:cNvSpPr>
            <p:nvPr/>
          </p:nvSpPr>
          <p:spPr bwMode="auto">
            <a:xfrm>
              <a:off x="1817" y="488"/>
              <a:ext cx="260" cy="150"/>
            </a:xfrm>
            <a:custGeom>
              <a:avLst/>
              <a:gdLst>
                <a:gd name="T0" fmla="*/ 0 w 260"/>
                <a:gd name="T1" fmla="*/ 8 h 150"/>
                <a:gd name="T2" fmla="*/ 15 w 260"/>
                <a:gd name="T3" fmla="*/ 0 h 150"/>
                <a:gd name="T4" fmla="*/ 260 w 260"/>
                <a:gd name="T5" fmla="*/ 142 h 150"/>
                <a:gd name="T6" fmla="*/ 246 w 260"/>
                <a:gd name="T7" fmla="*/ 150 h 150"/>
                <a:gd name="T8" fmla="*/ 0 w 260"/>
                <a:gd name="T9" fmla="*/ 8 h 150"/>
                <a:gd name="T10" fmla="*/ 0 w 260"/>
                <a:gd name="T11" fmla="*/ 8 h 150"/>
                <a:gd name="T12" fmla="*/ 0 w 260"/>
                <a:gd name="T13" fmla="*/ 8 h 150"/>
                <a:gd name="T14" fmla="*/ 0 w 260"/>
                <a:gd name="T15" fmla="*/ 8 h 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0"/>
                <a:gd name="T25" fmla="*/ 0 h 150"/>
                <a:gd name="T26" fmla="*/ 260 w 260"/>
                <a:gd name="T27" fmla="*/ 150 h 1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0" h="150">
                  <a:moveTo>
                    <a:pt x="0" y="8"/>
                  </a:moveTo>
                  <a:lnTo>
                    <a:pt x="15" y="0"/>
                  </a:lnTo>
                  <a:lnTo>
                    <a:pt x="260" y="142"/>
                  </a:lnTo>
                  <a:lnTo>
                    <a:pt x="246" y="15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Freeform 230"/>
            <p:cNvSpPr>
              <a:spLocks/>
            </p:cNvSpPr>
            <p:nvPr/>
          </p:nvSpPr>
          <p:spPr bwMode="auto">
            <a:xfrm>
              <a:off x="2079" y="401"/>
              <a:ext cx="16" cy="265"/>
            </a:xfrm>
            <a:custGeom>
              <a:avLst/>
              <a:gdLst>
                <a:gd name="T0" fmla="*/ 1 w 16"/>
                <a:gd name="T1" fmla="*/ 9 h 265"/>
                <a:gd name="T2" fmla="*/ 16 w 16"/>
                <a:gd name="T3" fmla="*/ 0 h 265"/>
                <a:gd name="T4" fmla="*/ 15 w 16"/>
                <a:gd name="T5" fmla="*/ 257 h 265"/>
                <a:gd name="T6" fmla="*/ 0 w 16"/>
                <a:gd name="T7" fmla="*/ 265 h 265"/>
                <a:gd name="T8" fmla="*/ 1 w 16"/>
                <a:gd name="T9" fmla="*/ 9 h 265"/>
                <a:gd name="T10" fmla="*/ 1 w 16"/>
                <a:gd name="T11" fmla="*/ 9 h 265"/>
                <a:gd name="T12" fmla="*/ 1 w 16"/>
                <a:gd name="T13" fmla="*/ 9 h 265"/>
                <a:gd name="T14" fmla="*/ 1 w 16"/>
                <a:gd name="T15" fmla="*/ 9 h 2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265"/>
                <a:gd name="T26" fmla="*/ 16 w 16"/>
                <a:gd name="T27" fmla="*/ 265 h 2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265">
                  <a:moveTo>
                    <a:pt x="1" y="9"/>
                  </a:moveTo>
                  <a:lnTo>
                    <a:pt x="16" y="0"/>
                  </a:lnTo>
                  <a:lnTo>
                    <a:pt x="15" y="257"/>
                  </a:lnTo>
                  <a:lnTo>
                    <a:pt x="0" y="265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Freeform 231"/>
            <p:cNvSpPr>
              <a:spLocks/>
            </p:cNvSpPr>
            <p:nvPr/>
          </p:nvSpPr>
          <p:spPr bwMode="auto">
            <a:xfrm>
              <a:off x="1801" y="240"/>
              <a:ext cx="294" cy="170"/>
            </a:xfrm>
            <a:custGeom>
              <a:avLst/>
              <a:gdLst>
                <a:gd name="T0" fmla="*/ 0 w 294"/>
                <a:gd name="T1" fmla="*/ 9 h 170"/>
                <a:gd name="T2" fmla="*/ 15 w 294"/>
                <a:gd name="T3" fmla="*/ 0 h 170"/>
                <a:gd name="T4" fmla="*/ 294 w 294"/>
                <a:gd name="T5" fmla="*/ 161 h 170"/>
                <a:gd name="T6" fmla="*/ 279 w 294"/>
                <a:gd name="T7" fmla="*/ 170 h 170"/>
                <a:gd name="T8" fmla="*/ 0 w 294"/>
                <a:gd name="T9" fmla="*/ 9 h 170"/>
                <a:gd name="T10" fmla="*/ 0 w 294"/>
                <a:gd name="T11" fmla="*/ 9 h 170"/>
                <a:gd name="T12" fmla="*/ 0 w 294"/>
                <a:gd name="T13" fmla="*/ 9 h 170"/>
                <a:gd name="T14" fmla="*/ 0 w 294"/>
                <a:gd name="T15" fmla="*/ 9 h 1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4"/>
                <a:gd name="T25" fmla="*/ 0 h 170"/>
                <a:gd name="T26" fmla="*/ 294 w 294"/>
                <a:gd name="T27" fmla="*/ 170 h 1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4" h="170">
                  <a:moveTo>
                    <a:pt x="0" y="9"/>
                  </a:moveTo>
                  <a:lnTo>
                    <a:pt x="15" y="0"/>
                  </a:lnTo>
                  <a:lnTo>
                    <a:pt x="294" y="161"/>
                  </a:lnTo>
                  <a:lnTo>
                    <a:pt x="279" y="17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Freeform 232"/>
            <p:cNvSpPr>
              <a:spLocks noEditPoints="1"/>
            </p:cNvSpPr>
            <p:nvPr/>
          </p:nvSpPr>
          <p:spPr bwMode="auto">
            <a:xfrm>
              <a:off x="1800" y="249"/>
              <a:ext cx="280" cy="417"/>
            </a:xfrm>
            <a:custGeom>
              <a:avLst/>
              <a:gdLst>
                <a:gd name="T0" fmla="*/ 1 w 280"/>
                <a:gd name="T1" fmla="*/ 0 h 417"/>
                <a:gd name="T2" fmla="*/ 280 w 280"/>
                <a:gd name="T3" fmla="*/ 161 h 417"/>
                <a:gd name="T4" fmla="*/ 279 w 280"/>
                <a:gd name="T5" fmla="*/ 417 h 417"/>
                <a:gd name="T6" fmla="*/ 0 w 280"/>
                <a:gd name="T7" fmla="*/ 256 h 417"/>
                <a:gd name="T8" fmla="*/ 1 w 280"/>
                <a:gd name="T9" fmla="*/ 0 h 417"/>
                <a:gd name="T10" fmla="*/ 1 w 280"/>
                <a:gd name="T11" fmla="*/ 0 h 417"/>
                <a:gd name="T12" fmla="*/ 1 w 280"/>
                <a:gd name="T13" fmla="*/ 0 h 417"/>
                <a:gd name="T14" fmla="*/ 1 w 280"/>
                <a:gd name="T15" fmla="*/ 0 h 417"/>
                <a:gd name="T16" fmla="*/ 263 w 280"/>
                <a:gd name="T17" fmla="*/ 389 h 417"/>
                <a:gd name="T18" fmla="*/ 263 w 280"/>
                <a:gd name="T19" fmla="*/ 170 h 417"/>
                <a:gd name="T20" fmla="*/ 17 w 280"/>
                <a:gd name="T21" fmla="*/ 28 h 417"/>
                <a:gd name="T22" fmla="*/ 17 w 280"/>
                <a:gd name="T23" fmla="*/ 247 h 417"/>
                <a:gd name="T24" fmla="*/ 263 w 280"/>
                <a:gd name="T25" fmla="*/ 389 h 4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0"/>
                <a:gd name="T40" fmla="*/ 0 h 417"/>
                <a:gd name="T41" fmla="*/ 280 w 280"/>
                <a:gd name="T42" fmla="*/ 417 h 4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0" h="417">
                  <a:moveTo>
                    <a:pt x="1" y="0"/>
                  </a:moveTo>
                  <a:lnTo>
                    <a:pt x="280" y="161"/>
                  </a:lnTo>
                  <a:lnTo>
                    <a:pt x="279" y="417"/>
                  </a:lnTo>
                  <a:lnTo>
                    <a:pt x="0" y="256"/>
                  </a:lnTo>
                  <a:lnTo>
                    <a:pt x="1" y="0"/>
                  </a:lnTo>
                  <a:close/>
                  <a:moveTo>
                    <a:pt x="263" y="389"/>
                  </a:moveTo>
                  <a:lnTo>
                    <a:pt x="263" y="170"/>
                  </a:lnTo>
                  <a:lnTo>
                    <a:pt x="17" y="28"/>
                  </a:lnTo>
                  <a:lnTo>
                    <a:pt x="17" y="247"/>
                  </a:lnTo>
                  <a:lnTo>
                    <a:pt x="263" y="389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233"/>
            <p:cNvSpPr>
              <a:spLocks noEditPoints="1"/>
            </p:cNvSpPr>
            <p:nvPr/>
          </p:nvSpPr>
          <p:spPr bwMode="auto">
            <a:xfrm>
              <a:off x="1800" y="249"/>
              <a:ext cx="280" cy="417"/>
            </a:xfrm>
            <a:custGeom>
              <a:avLst/>
              <a:gdLst>
                <a:gd name="T0" fmla="*/ 1 w 280"/>
                <a:gd name="T1" fmla="*/ 0 h 417"/>
                <a:gd name="T2" fmla="*/ 280 w 280"/>
                <a:gd name="T3" fmla="*/ 161 h 417"/>
                <a:gd name="T4" fmla="*/ 279 w 280"/>
                <a:gd name="T5" fmla="*/ 417 h 417"/>
                <a:gd name="T6" fmla="*/ 0 w 280"/>
                <a:gd name="T7" fmla="*/ 256 h 417"/>
                <a:gd name="T8" fmla="*/ 1 w 280"/>
                <a:gd name="T9" fmla="*/ 0 h 417"/>
                <a:gd name="T10" fmla="*/ 1 w 280"/>
                <a:gd name="T11" fmla="*/ 0 h 417"/>
                <a:gd name="T12" fmla="*/ 1 w 280"/>
                <a:gd name="T13" fmla="*/ 0 h 417"/>
                <a:gd name="T14" fmla="*/ 1 w 280"/>
                <a:gd name="T15" fmla="*/ 0 h 417"/>
                <a:gd name="T16" fmla="*/ 263 w 280"/>
                <a:gd name="T17" fmla="*/ 389 h 417"/>
                <a:gd name="T18" fmla="*/ 263 w 280"/>
                <a:gd name="T19" fmla="*/ 170 h 417"/>
                <a:gd name="T20" fmla="*/ 17 w 280"/>
                <a:gd name="T21" fmla="*/ 28 h 417"/>
                <a:gd name="T22" fmla="*/ 17 w 280"/>
                <a:gd name="T23" fmla="*/ 247 h 417"/>
                <a:gd name="T24" fmla="*/ 263 w 280"/>
                <a:gd name="T25" fmla="*/ 389 h 4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0"/>
                <a:gd name="T40" fmla="*/ 0 h 417"/>
                <a:gd name="T41" fmla="*/ 280 w 280"/>
                <a:gd name="T42" fmla="*/ 417 h 4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0" h="417">
                  <a:moveTo>
                    <a:pt x="1" y="0"/>
                  </a:moveTo>
                  <a:lnTo>
                    <a:pt x="280" y="161"/>
                  </a:lnTo>
                  <a:lnTo>
                    <a:pt x="279" y="417"/>
                  </a:lnTo>
                  <a:lnTo>
                    <a:pt x="0" y="256"/>
                  </a:lnTo>
                  <a:lnTo>
                    <a:pt x="1" y="0"/>
                  </a:lnTo>
                  <a:moveTo>
                    <a:pt x="263" y="389"/>
                  </a:moveTo>
                  <a:lnTo>
                    <a:pt x="263" y="170"/>
                  </a:lnTo>
                  <a:lnTo>
                    <a:pt x="17" y="28"/>
                  </a:lnTo>
                  <a:lnTo>
                    <a:pt x="17" y="247"/>
                  </a:lnTo>
                  <a:lnTo>
                    <a:pt x="263" y="3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Freeform 234"/>
            <p:cNvSpPr>
              <a:spLocks noEditPoints="1"/>
            </p:cNvSpPr>
            <p:nvPr/>
          </p:nvSpPr>
          <p:spPr bwMode="auto">
            <a:xfrm>
              <a:off x="1763" y="524"/>
              <a:ext cx="284" cy="165"/>
            </a:xfrm>
            <a:custGeom>
              <a:avLst/>
              <a:gdLst>
                <a:gd name="T0" fmla="*/ 279 w 689"/>
                <a:gd name="T1" fmla="*/ 141 h 399"/>
                <a:gd name="T2" fmla="*/ 266 w 689"/>
                <a:gd name="T3" fmla="*/ 154 h 399"/>
                <a:gd name="T4" fmla="*/ 242 w 689"/>
                <a:gd name="T5" fmla="*/ 162 h 399"/>
                <a:gd name="T6" fmla="*/ 5 w 689"/>
                <a:gd name="T7" fmla="*/ 24 h 399"/>
                <a:gd name="T8" fmla="*/ 18 w 689"/>
                <a:gd name="T9" fmla="*/ 11 h 399"/>
                <a:gd name="T10" fmla="*/ 42 w 689"/>
                <a:gd name="T11" fmla="*/ 3 h 399"/>
                <a:gd name="T12" fmla="*/ 279 w 689"/>
                <a:gd name="T13" fmla="*/ 141 h 399"/>
                <a:gd name="T14" fmla="*/ 279 w 689"/>
                <a:gd name="T15" fmla="*/ 141 h 399"/>
                <a:gd name="T16" fmla="*/ 279 w 689"/>
                <a:gd name="T17" fmla="*/ 141 h 399"/>
                <a:gd name="T18" fmla="*/ 245 w 689"/>
                <a:gd name="T19" fmla="*/ 160 h 399"/>
                <a:gd name="T20" fmla="*/ 263 w 689"/>
                <a:gd name="T21" fmla="*/ 153 h 399"/>
                <a:gd name="T22" fmla="*/ 276 w 689"/>
                <a:gd name="T23" fmla="*/ 142 h 399"/>
                <a:gd name="T24" fmla="*/ 39 w 689"/>
                <a:gd name="T25" fmla="*/ 5 h 399"/>
                <a:gd name="T26" fmla="*/ 21 w 689"/>
                <a:gd name="T27" fmla="*/ 12 h 399"/>
                <a:gd name="T28" fmla="*/ 8 w 689"/>
                <a:gd name="T29" fmla="*/ 23 h 399"/>
                <a:gd name="T30" fmla="*/ 245 w 689"/>
                <a:gd name="T31" fmla="*/ 160 h 39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89"/>
                <a:gd name="T49" fmla="*/ 0 h 399"/>
                <a:gd name="T50" fmla="*/ 689 w 689"/>
                <a:gd name="T51" fmla="*/ 399 h 39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89" h="399">
                  <a:moveTo>
                    <a:pt x="677" y="340"/>
                  </a:moveTo>
                  <a:cubicBezTo>
                    <a:pt x="689" y="347"/>
                    <a:pt x="653" y="369"/>
                    <a:pt x="645" y="373"/>
                  </a:cubicBezTo>
                  <a:cubicBezTo>
                    <a:pt x="638" y="377"/>
                    <a:pt x="600" y="399"/>
                    <a:pt x="588" y="392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0" y="52"/>
                    <a:pt x="36" y="30"/>
                    <a:pt x="44" y="26"/>
                  </a:cubicBezTo>
                  <a:cubicBezTo>
                    <a:pt x="51" y="22"/>
                    <a:pt x="89" y="0"/>
                    <a:pt x="102" y="7"/>
                  </a:cubicBezTo>
                  <a:cubicBezTo>
                    <a:pt x="677" y="340"/>
                    <a:pt x="677" y="340"/>
                    <a:pt x="677" y="340"/>
                  </a:cubicBezTo>
                  <a:cubicBezTo>
                    <a:pt x="677" y="340"/>
                    <a:pt x="677" y="340"/>
                    <a:pt x="677" y="340"/>
                  </a:cubicBezTo>
                  <a:cubicBezTo>
                    <a:pt x="677" y="340"/>
                    <a:pt x="677" y="340"/>
                    <a:pt x="677" y="340"/>
                  </a:cubicBezTo>
                  <a:close/>
                  <a:moveTo>
                    <a:pt x="594" y="387"/>
                  </a:moveTo>
                  <a:cubicBezTo>
                    <a:pt x="599" y="387"/>
                    <a:pt x="615" y="382"/>
                    <a:pt x="638" y="369"/>
                  </a:cubicBezTo>
                  <a:cubicBezTo>
                    <a:pt x="660" y="356"/>
                    <a:pt x="669" y="346"/>
                    <a:pt x="669" y="343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0" y="12"/>
                    <a:pt x="74" y="17"/>
                    <a:pt x="51" y="30"/>
                  </a:cubicBezTo>
                  <a:cubicBezTo>
                    <a:pt x="29" y="43"/>
                    <a:pt x="20" y="53"/>
                    <a:pt x="20" y="55"/>
                  </a:cubicBezTo>
                  <a:cubicBezTo>
                    <a:pt x="594" y="387"/>
                    <a:pt x="594" y="387"/>
                    <a:pt x="594" y="3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Freeform 235"/>
            <p:cNvSpPr>
              <a:spLocks/>
            </p:cNvSpPr>
            <p:nvPr/>
          </p:nvSpPr>
          <p:spPr bwMode="auto">
            <a:xfrm>
              <a:off x="1771" y="529"/>
              <a:ext cx="268" cy="155"/>
            </a:xfrm>
            <a:custGeom>
              <a:avLst/>
              <a:gdLst>
                <a:gd name="T0" fmla="*/ 268 w 649"/>
                <a:gd name="T1" fmla="*/ 137 h 375"/>
                <a:gd name="T2" fmla="*/ 255 w 649"/>
                <a:gd name="T3" fmla="*/ 148 h 375"/>
                <a:gd name="T4" fmla="*/ 237 w 649"/>
                <a:gd name="T5" fmla="*/ 155 h 375"/>
                <a:gd name="T6" fmla="*/ 0 w 649"/>
                <a:gd name="T7" fmla="*/ 18 h 375"/>
                <a:gd name="T8" fmla="*/ 13 w 649"/>
                <a:gd name="T9" fmla="*/ 7 h 375"/>
                <a:gd name="T10" fmla="*/ 31 w 649"/>
                <a:gd name="T11" fmla="*/ 0 h 375"/>
                <a:gd name="T12" fmla="*/ 268 w 649"/>
                <a:gd name="T13" fmla="*/ 137 h 375"/>
                <a:gd name="T14" fmla="*/ 268 w 649"/>
                <a:gd name="T15" fmla="*/ 137 h 375"/>
                <a:gd name="T16" fmla="*/ 268 w 649"/>
                <a:gd name="T17" fmla="*/ 13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9"/>
                <a:gd name="T28" fmla="*/ 0 h 375"/>
                <a:gd name="T29" fmla="*/ 649 w 649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9" h="375">
                  <a:moveTo>
                    <a:pt x="649" y="331"/>
                  </a:moveTo>
                  <a:cubicBezTo>
                    <a:pt x="649" y="334"/>
                    <a:pt x="640" y="344"/>
                    <a:pt x="618" y="357"/>
                  </a:cubicBezTo>
                  <a:cubicBezTo>
                    <a:pt x="595" y="370"/>
                    <a:pt x="579" y="375"/>
                    <a:pt x="574" y="37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1"/>
                    <a:pt x="9" y="31"/>
                    <a:pt x="31" y="18"/>
                  </a:cubicBezTo>
                  <a:cubicBezTo>
                    <a:pt x="54" y="5"/>
                    <a:pt x="70" y="0"/>
                    <a:pt x="75" y="0"/>
                  </a:cubicBezTo>
                  <a:cubicBezTo>
                    <a:pt x="649" y="331"/>
                    <a:pt x="649" y="331"/>
                    <a:pt x="649" y="331"/>
                  </a:cubicBezTo>
                  <a:cubicBezTo>
                    <a:pt x="649" y="331"/>
                    <a:pt x="649" y="331"/>
                    <a:pt x="649" y="331"/>
                  </a:cubicBezTo>
                  <a:cubicBezTo>
                    <a:pt x="649" y="331"/>
                    <a:pt x="649" y="331"/>
                    <a:pt x="649" y="331"/>
                  </a:cubicBez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Freeform 236"/>
            <p:cNvSpPr>
              <a:spLocks/>
            </p:cNvSpPr>
            <p:nvPr/>
          </p:nvSpPr>
          <p:spPr bwMode="auto">
            <a:xfrm>
              <a:off x="1767" y="548"/>
              <a:ext cx="238" cy="142"/>
            </a:xfrm>
            <a:custGeom>
              <a:avLst/>
              <a:gdLst>
                <a:gd name="T0" fmla="*/ 1 w 579"/>
                <a:gd name="T1" fmla="*/ 1 h 344"/>
                <a:gd name="T2" fmla="*/ 0 w 579"/>
                <a:gd name="T3" fmla="*/ 0 h 344"/>
                <a:gd name="T4" fmla="*/ 0 w 579"/>
                <a:gd name="T5" fmla="*/ 3 h 344"/>
                <a:gd name="T6" fmla="*/ 1 w 579"/>
                <a:gd name="T7" fmla="*/ 5 h 344"/>
                <a:gd name="T8" fmla="*/ 238 w 579"/>
                <a:gd name="T9" fmla="*/ 142 h 344"/>
                <a:gd name="T10" fmla="*/ 238 w 579"/>
                <a:gd name="T11" fmla="*/ 139 h 344"/>
                <a:gd name="T12" fmla="*/ 1 w 579"/>
                <a:gd name="T13" fmla="*/ 1 h 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9"/>
                <a:gd name="T22" fmla="*/ 0 h 344"/>
                <a:gd name="T23" fmla="*/ 579 w 579"/>
                <a:gd name="T24" fmla="*/ 344 h 3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9" h="344">
                  <a:moveTo>
                    <a:pt x="3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1" y="11"/>
                    <a:pt x="3" y="12"/>
                  </a:cubicBezTo>
                  <a:cubicBezTo>
                    <a:pt x="578" y="344"/>
                    <a:pt x="578" y="344"/>
                    <a:pt x="578" y="344"/>
                  </a:cubicBezTo>
                  <a:cubicBezTo>
                    <a:pt x="579" y="336"/>
                    <a:pt x="579" y="336"/>
                    <a:pt x="579" y="336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3D48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Freeform 237"/>
            <p:cNvSpPr>
              <a:spLocks/>
            </p:cNvSpPr>
            <p:nvPr/>
          </p:nvSpPr>
          <p:spPr bwMode="auto">
            <a:xfrm>
              <a:off x="2005" y="666"/>
              <a:ext cx="38" cy="26"/>
            </a:xfrm>
            <a:custGeom>
              <a:avLst/>
              <a:gdLst>
                <a:gd name="T0" fmla="*/ 38 w 93"/>
                <a:gd name="T1" fmla="*/ 0 h 64"/>
                <a:gd name="T2" fmla="*/ 38 w 93"/>
                <a:gd name="T3" fmla="*/ 4 h 64"/>
                <a:gd name="T4" fmla="*/ 24 w 93"/>
                <a:gd name="T5" fmla="*/ 15 h 64"/>
                <a:gd name="T6" fmla="*/ 0 w 93"/>
                <a:gd name="T7" fmla="*/ 23 h 64"/>
                <a:gd name="T8" fmla="*/ 0 w 93"/>
                <a:gd name="T9" fmla="*/ 20 h 64"/>
                <a:gd name="T10" fmla="*/ 24 w 93"/>
                <a:gd name="T11" fmla="*/ 12 h 64"/>
                <a:gd name="T12" fmla="*/ 38 w 93"/>
                <a:gd name="T13" fmla="*/ 0 h 64"/>
                <a:gd name="T14" fmla="*/ 38 w 93"/>
                <a:gd name="T15" fmla="*/ 0 h 64"/>
                <a:gd name="T16" fmla="*/ 38 w 93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3"/>
                <a:gd name="T28" fmla="*/ 0 h 64"/>
                <a:gd name="T29" fmla="*/ 93 w 93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3" h="64">
                  <a:moveTo>
                    <a:pt x="93" y="0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18"/>
                    <a:pt x="65" y="35"/>
                    <a:pt x="58" y="38"/>
                  </a:cubicBezTo>
                  <a:cubicBezTo>
                    <a:pt x="51" y="43"/>
                    <a:pt x="13" y="64"/>
                    <a:pt x="0" y="57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3" y="56"/>
                    <a:pt x="51" y="34"/>
                    <a:pt x="58" y="30"/>
                  </a:cubicBezTo>
                  <a:cubicBezTo>
                    <a:pt x="65" y="26"/>
                    <a:pt x="93" y="9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626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Freeform 238"/>
            <p:cNvSpPr>
              <a:spLocks/>
            </p:cNvSpPr>
            <p:nvPr/>
          </p:nvSpPr>
          <p:spPr bwMode="auto">
            <a:xfrm>
              <a:off x="1739" y="571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6 h 17"/>
                <a:gd name="T4" fmla="*/ 0 w 18"/>
                <a:gd name="T5" fmla="*/ 17 h 17"/>
                <a:gd name="T6" fmla="*/ 0 w 18"/>
                <a:gd name="T7" fmla="*/ 12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Freeform 239"/>
            <p:cNvSpPr>
              <a:spLocks/>
            </p:cNvSpPr>
            <p:nvPr/>
          </p:nvSpPr>
          <p:spPr bwMode="auto">
            <a:xfrm>
              <a:off x="1720" y="573"/>
              <a:ext cx="19" cy="15"/>
            </a:xfrm>
            <a:custGeom>
              <a:avLst/>
              <a:gdLst>
                <a:gd name="T0" fmla="*/ 19 w 19"/>
                <a:gd name="T1" fmla="*/ 10 h 15"/>
                <a:gd name="T2" fmla="*/ 19 w 19"/>
                <a:gd name="T3" fmla="*/ 15 h 15"/>
                <a:gd name="T4" fmla="*/ 0 w 19"/>
                <a:gd name="T5" fmla="*/ 5 h 15"/>
                <a:gd name="T6" fmla="*/ 1 w 19"/>
                <a:gd name="T7" fmla="*/ 0 h 15"/>
                <a:gd name="T8" fmla="*/ 19 w 19"/>
                <a:gd name="T9" fmla="*/ 10 h 15"/>
                <a:gd name="T10" fmla="*/ 19 w 19"/>
                <a:gd name="T11" fmla="*/ 10 h 15"/>
                <a:gd name="T12" fmla="*/ 19 w 19"/>
                <a:gd name="T13" fmla="*/ 10 h 15"/>
                <a:gd name="T14" fmla="*/ 19 w 19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5"/>
                <a:gd name="T26" fmla="*/ 19 w 1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5">
                  <a:moveTo>
                    <a:pt x="19" y="10"/>
                  </a:moveTo>
                  <a:lnTo>
                    <a:pt x="19" y="15"/>
                  </a:lnTo>
                  <a:lnTo>
                    <a:pt x="0" y="5"/>
                  </a:lnTo>
                  <a:lnTo>
                    <a:pt x="1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Freeform 240"/>
            <p:cNvSpPr>
              <a:spLocks/>
            </p:cNvSpPr>
            <p:nvPr/>
          </p:nvSpPr>
          <p:spPr bwMode="auto">
            <a:xfrm>
              <a:off x="1721" y="561"/>
              <a:ext cx="36" cy="22"/>
            </a:xfrm>
            <a:custGeom>
              <a:avLst/>
              <a:gdLst>
                <a:gd name="T0" fmla="*/ 36 w 36"/>
                <a:gd name="T1" fmla="*/ 10 h 22"/>
                <a:gd name="T2" fmla="*/ 18 w 36"/>
                <a:gd name="T3" fmla="*/ 22 h 22"/>
                <a:gd name="T4" fmla="*/ 0 w 36"/>
                <a:gd name="T5" fmla="*/ 12 h 22"/>
                <a:gd name="T6" fmla="*/ 18 w 36"/>
                <a:gd name="T7" fmla="*/ 0 h 22"/>
                <a:gd name="T8" fmla="*/ 36 w 36"/>
                <a:gd name="T9" fmla="*/ 10 h 22"/>
                <a:gd name="T10" fmla="*/ 36 w 36"/>
                <a:gd name="T11" fmla="*/ 10 h 22"/>
                <a:gd name="T12" fmla="*/ 36 w 36"/>
                <a:gd name="T13" fmla="*/ 10 h 22"/>
                <a:gd name="T14" fmla="*/ 36 w 36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2"/>
                <a:gd name="T26" fmla="*/ 36 w 3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2">
                  <a:moveTo>
                    <a:pt x="36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Freeform 241"/>
            <p:cNvSpPr>
              <a:spLocks/>
            </p:cNvSpPr>
            <p:nvPr/>
          </p:nvSpPr>
          <p:spPr bwMode="auto">
            <a:xfrm>
              <a:off x="1770" y="589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6 h 17"/>
                <a:gd name="T4" fmla="*/ 0 w 19"/>
                <a:gd name="T5" fmla="*/ 17 h 17"/>
                <a:gd name="T6" fmla="*/ 0 w 19"/>
                <a:gd name="T7" fmla="*/ 11 h 17"/>
                <a:gd name="T8" fmla="*/ 19 w 19"/>
                <a:gd name="T9" fmla="*/ 0 h 17"/>
                <a:gd name="T10" fmla="*/ 19 w 19"/>
                <a:gd name="T11" fmla="*/ 0 h 17"/>
                <a:gd name="T12" fmla="*/ 19 w 19"/>
                <a:gd name="T13" fmla="*/ 0 h 17"/>
                <a:gd name="T14" fmla="*/ 19 w 1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7"/>
                <a:gd name="T26" fmla="*/ 19 w 19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7">
                  <a:moveTo>
                    <a:pt x="19" y="0"/>
                  </a:moveTo>
                  <a:lnTo>
                    <a:pt x="19" y="6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Freeform 242"/>
            <p:cNvSpPr>
              <a:spLocks/>
            </p:cNvSpPr>
            <p:nvPr/>
          </p:nvSpPr>
          <p:spPr bwMode="auto">
            <a:xfrm>
              <a:off x="1752" y="590"/>
              <a:ext cx="18" cy="16"/>
            </a:xfrm>
            <a:custGeom>
              <a:avLst/>
              <a:gdLst>
                <a:gd name="T0" fmla="*/ 18 w 18"/>
                <a:gd name="T1" fmla="*/ 10 h 16"/>
                <a:gd name="T2" fmla="*/ 18 w 18"/>
                <a:gd name="T3" fmla="*/ 16 h 16"/>
                <a:gd name="T4" fmla="*/ 0 w 18"/>
                <a:gd name="T5" fmla="*/ 5 h 16"/>
                <a:gd name="T6" fmla="*/ 0 w 18"/>
                <a:gd name="T7" fmla="*/ 0 h 16"/>
                <a:gd name="T8" fmla="*/ 18 w 18"/>
                <a:gd name="T9" fmla="*/ 10 h 16"/>
                <a:gd name="T10" fmla="*/ 18 w 18"/>
                <a:gd name="T11" fmla="*/ 10 h 16"/>
                <a:gd name="T12" fmla="*/ 18 w 18"/>
                <a:gd name="T13" fmla="*/ 10 h 16"/>
                <a:gd name="T14" fmla="*/ 18 w 18"/>
                <a:gd name="T15" fmla="*/ 1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0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Freeform 243"/>
            <p:cNvSpPr>
              <a:spLocks/>
            </p:cNvSpPr>
            <p:nvPr/>
          </p:nvSpPr>
          <p:spPr bwMode="auto">
            <a:xfrm>
              <a:off x="1752" y="579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8 w 37"/>
                <a:gd name="T3" fmla="*/ 21 h 21"/>
                <a:gd name="T4" fmla="*/ 0 w 37"/>
                <a:gd name="T5" fmla="*/ 11 h 21"/>
                <a:gd name="T6" fmla="*/ 18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Freeform 244"/>
            <p:cNvSpPr>
              <a:spLocks/>
            </p:cNvSpPr>
            <p:nvPr/>
          </p:nvSpPr>
          <p:spPr bwMode="auto">
            <a:xfrm>
              <a:off x="1802" y="607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5 h 17"/>
                <a:gd name="T4" fmla="*/ 0 w 18"/>
                <a:gd name="T5" fmla="*/ 17 h 17"/>
                <a:gd name="T6" fmla="*/ 0 w 18"/>
                <a:gd name="T7" fmla="*/ 11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5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Freeform 245"/>
            <p:cNvSpPr>
              <a:spLocks/>
            </p:cNvSpPr>
            <p:nvPr/>
          </p:nvSpPr>
          <p:spPr bwMode="auto">
            <a:xfrm>
              <a:off x="1783" y="608"/>
              <a:ext cx="19" cy="16"/>
            </a:xfrm>
            <a:custGeom>
              <a:avLst/>
              <a:gdLst>
                <a:gd name="T0" fmla="*/ 19 w 19"/>
                <a:gd name="T1" fmla="*/ 10 h 16"/>
                <a:gd name="T2" fmla="*/ 19 w 19"/>
                <a:gd name="T3" fmla="*/ 16 h 16"/>
                <a:gd name="T4" fmla="*/ 0 w 19"/>
                <a:gd name="T5" fmla="*/ 5 h 16"/>
                <a:gd name="T6" fmla="*/ 0 w 19"/>
                <a:gd name="T7" fmla="*/ 0 h 16"/>
                <a:gd name="T8" fmla="*/ 19 w 19"/>
                <a:gd name="T9" fmla="*/ 10 h 16"/>
                <a:gd name="T10" fmla="*/ 19 w 19"/>
                <a:gd name="T11" fmla="*/ 10 h 16"/>
                <a:gd name="T12" fmla="*/ 19 w 19"/>
                <a:gd name="T13" fmla="*/ 10 h 16"/>
                <a:gd name="T14" fmla="*/ 19 w 19"/>
                <a:gd name="T15" fmla="*/ 1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10"/>
                  </a:moveTo>
                  <a:lnTo>
                    <a:pt x="19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Freeform 246"/>
            <p:cNvSpPr>
              <a:spLocks/>
            </p:cNvSpPr>
            <p:nvPr/>
          </p:nvSpPr>
          <p:spPr bwMode="auto">
            <a:xfrm>
              <a:off x="1783" y="597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9 w 37"/>
                <a:gd name="T3" fmla="*/ 21 h 21"/>
                <a:gd name="T4" fmla="*/ 0 w 37"/>
                <a:gd name="T5" fmla="*/ 11 h 21"/>
                <a:gd name="T6" fmla="*/ 19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9" y="21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Freeform 247"/>
            <p:cNvSpPr>
              <a:spLocks/>
            </p:cNvSpPr>
            <p:nvPr/>
          </p:nvSpPr>
          <p:spPr bwMode="auto">
            <a:xfrm>
              <a:off x="1710" y="589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9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9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Freeform 248"/>
            <p:cNvSpPr>
              <a:spLocks/>
            </p:cNvSpPr>
            <p:nvPr/>
          </p:nvSpPr>
          <p:spPr bwMode="auto">
            <a:xfrm>
              <a:off x="1692" y="590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Freeform 249"/>
            <p:cNvSpPr>
              <a:spLocks/>
            </p:cNvSpPr>
            <p:nvPr/>
          </p:nvSpPr>
          <p:spPr bwMode="auto">
            <a:xfrm>
              <a:off x="1692" y="579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8 w 37"/>
                <a:gd name="T3" fmla="*/ 21 h 21"/>
                <a:gd name="T4" fmla="*/ 0 w 37"/>
                <a:gd name="T5" fmla="*/ 11 h 21"/>
                <a:gd name="T6" fmla="*/ 18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Freeform 250"/>
            <p:cNvSpPr>
              <a:spLocks/>
            </p:cNvSpPr>
            <p:nvPr/>
          </p:nvSpPr>
          <p:spPr bwMode="auto">
            <a:xfrm>
              <a:off x="1742" y="607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Freeform 251"/>
            <p:cNvSpPr>
              <a:spLocks/>
            </p:cNvSpPr>
            <p:nvPr/>
          </p:nvSpPr>
          <p:spPr bwMode="auto">
            <a:xfrm>
              <a:off x="1724" y="608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Freeform 252"/>
            <p:cNvSpPr>
              <a:spLocks/>
            </p:cNvSpPr>
            <p:nvPr/>
          </p:nvSpPr>
          <p:spPr bwMode="auto">
            <a:xfrm>
              <a:off x="1724" y="596"/>
              <a:ext cx="36" cy="22"/>
            </a:xfrm>
            <a:custGeom>
              <a:avLst/>
              <a:gdLst>
                <a:gd name="T0" fmla="*/ 36 w 36"/>
                <a:gd name="T1" fmla="*/ 11 h 22"/>
                <a:gd name="T2" fmla="*/ 18 w 36"/>
                <a:gd name="T3" fmla="*/ 22 h 22"/>
                <a:gd name="T4" fmla="*/ 0 w 36"/>
                <a:gd name="T5" fmla="*/ 12 h 22"/>
                <a:gd name="T6" fmla="*/ 18 w 36"/>
                <a:gd name="T7" fmla="*/ 0 h 22"/>
                <a:gd name="T8" fmla="*/ 36 w 36"/>
                <a:gd name="T9" fmla="*/ 11 h 22"/>
                <a:gd name="T10" fmla="*/ 36 w 36"/>
                <a:gd name="T11" fmla="*/ 11 h 22"/>
                <a:gd name="T12" fmla="*/ 36 w 36"/>
                <a:gd name="T13" fmla="*/ 11 h 22"/>
                <a:gd name="T14" fmla="*/ 36 w 36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2"/>
                <a:gd name="T26" fmla="*/ 36 w 3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2">
                  <a:moveTo>
                    <a:pt x="36" y="11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Freeform 253"/>
            <p:cNvSpPr>
              <a:spLocks/>
            </p:cNvSpPr>
            <p:nvPr/>
          </p:nvSpPr>
          <p:spPr bwMode="auto">
            <a:xfrm>
              <a:off x="1773" y="624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6 h 17"/>
                <a:gd name="T4" fmla="*/ 0 w 19"/>
                <a:gd name="T5" fmla="*/ 17 h 17"/>
                <a:gd name="T6" fmla="*/ 1 w 19"/>
                <a:gd name="T7" fmla="*/ 11 h 17"/>
                <a:gd name="T8" fmla="*/ 19 w 19"/>
                <a:gd name="T9" fmla="*/ 0 h 17"/>
                <a:gd name="T10" fmla="*/ 19 w 19"/>
                <a:gd name="T11" fmla="*/ 0 h 17"/>
                <a:gd name="T12" fmla="*/ 19 w 19"/>
                <a:gd name="T13" fmla="*/ 0 h 17"/>
                <a:gd name="T14" fmla="*/ 19 w 1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7"/>
                <a:gd name="T26" fmla="*/ 19 w 19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7">
                  <a:moveTo>
                    <a:pt x="19" y="0"/>
                  </a:moveTo>
                  <a:lnTo>
                    <a:pt x="19" y="6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Freeform 254"/>
            <p:cNvSpPr>
              <a:spLocks/>
            </p:cNvSpPr>
            <p:nvPr/>
          </p:nvSpPr>
          <p:spPr bwMode="auto">
            <a:xfrm>
              <a:off x="1755" y="626"/>
              <a:ext cx="19" cy="15"/>
            </a:xfrm>
            <a:custGeom>
              <a:avLst/>
              <a:gdLst>
                <a:gd name="T0" fmla="*/ 19 w 19"/>
                <a:gd name="T1" fmla="*/ 9 h 15"/>
                <a:gd name="T2" fmla="*/ 18 w 19"/>
                <a:gd name="T3" fmla="*/ 15 h 15"/>
                <a:gd name="T4" fmla="*/ 0 w 19"/>
                <a:gd name="T5" fmla="*/ 5 h 15"/>
                <a:gd name="T6" fmla="*/ 0 w 19"/>
                <a:gd name="T7" fmla="*/ 0 h 15"/>
                <a:gd name="T8" fmla="*/ 19 w 19"/>
                <a:gd name="T9" fmla="*/ 9 h 15"/>
                <a:gd name="T10" fmla="*/ 19 w 19"/>
                <a:gd name="T11" fmla="*/ 9 h 15"/>
                <a:gd name="T12" fmla="*/ 19 w 19"/>
                <a:gd name="T13" fmla="*/ 9 h 15"/>
                <a:gd name="T14" fmla="*/ 19 w 19"/>
                <a:gd name="T15" fmla="*/ 9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5"/>
                <a:gd name="T26" fmla="*/ 19 w 1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5">
                  <a:moveTo>
                    <a:pt x="19" y="9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Freeform 255"/>
            <p:cNvSpPr>
              <a:spLocks/>
            </p:cNvSpPr>
            <p:nvPr/>
          </p:nvSpPr>
          <p:spPr bwMode="auto">
            <a:xfrm>
              <a:off x="1755" y="614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9 w 37"/>
                <a:gd name="T3" fmla="*/ 21 h 21"/>
                <a:gd name="T4" fmla="*/ 0 w 37"/>
                <a:gd name="T5" fmla="*/ 12 h 21"/>
                <a:gd name="T6" fmla="*/ 19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9" y="21"/>
                  </a:lnTo>
                  <a:lnTo>
                    <a:pt x="0" y="12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Freeform 256"/>
            <p:cNvSpPr>
              <a:spLocks/>
            </p:cNvSpPr>
            <p:nvPr/>
          </p:nvSpPr>
          <p:spPr bwMode="auto">
            <a:xfrm>
              <a:off x="1682" y="607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Freeform 257"/>
            <p:cNvSpPr>
              <a:spLocks/>
            </p:cNvSpPr>
            <p:nvPr/>
          </p:nvSpPr>
          <p:spPr bwMode="auto">
            <a:xfrm>
              <a:off x="1663" y="607"/>
              <a:ext cx="19" cy="16"/>
            </a:xfrm>
            <a:custGeom>
              <a:avLst/>
              <a:gdLst>
                <a:gd name="T0" fmla="*/ 19 w 19"/>
                <a:gd name="T1" fmla="*/ 11 h 16"/>
                <a:gd name="T2" fmla="*/ 19 w 19"/>
                <a:gd name="T3" fmla="*/ 16 h 16"/>
                <a:gd name="T4" fmla="*/ 0 w 19"/>
                <a:gd name="T5" fmla="*/ 6 h 16"/>
                <a:gd name="T6" fmla="*/ 0 w 19"/>
                <a:gd name="T7" fmla="*/ 0 h 16"/>
                <a:gd name="T8" fmla="*/ 19 w 19"/>
                <a:gd name="T9" fmla="*/ 11 h 16"/>
                <a:gd name="T10" fmla="*/ 19 w 19"/>
                <a:gd name="T11" fmla="*/ 11 h 16"/>
                <a:gd name="T12" fmla="*/ 19 w 19"/>
                <a:gd name="T13" fmla="*/ 11 h 16"/>
                <a:gd name="T14" fmla="*/ 19 w 19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11"/>
                  </a:moveTo>
                  <a:lnTo>
                    <a:pt x="19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Freeform 258"/>
            <p:cNvSpPr>
              <a:spLocks/>
            </p:cNvSpPr>
            <p:nvPr/>
          </p:nvSpPr>
          <p:spPr bwMode="auto">
            <a:xfrm>
              <a:off x="1663" y="596"/>
              <a:ext cx="37" cy="22"/>
            </a:xfrm>
            <a:custGeom>
              <a:avLst/>
              <a:gdLst>
                <a:gd name="T0" fmla="*/ 37 w 37"/>
                <a:gd name="T1" fmla="*/ 11 h 22"/>
                <a:gd name="T2" fmla="*/ 19 w 37"/>
                <a:gd name="T3" fmla="*/ 22 h 22"/>
                <a:gd name="T4" fmla="*/ 0 w 37"/>
                <a:gd name="T5" fmla="*/ 11 h 22"/>
                <a:gd name="T6" fmla="*/ 19 w 37"/>
                <a:gd name="T7" fmla="*/ 0 h 22"/>
                <a:gd name="T8" fmla="*/ 37 w 37"/>
                <a:gd name="T9" fmla="*/ 11 h 22"/>
                <a:gd name="T10" fmla="*/ 37 w 37"/>
                <a:gd name="T11" fmla="*/ 11 h 22"/>
                <a:gd name="T12" fmla="*/ 37 w 37"/>
                <a:gd name="T13" fmla="*/ 11 h 22"/>
                <a:gd name="T14" fmla="*/ 37 w 37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1"/>
                  </a:moveTo>
                  <a:lnTo>
                    <a:pt x="19" y="22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Freeform 259"/>
            <p:cNvSpPr>
              <a:spLocks/>
            </p:cNvSpPr>
            <p:nvPr/>
          </p:nvSpPr>
          <p:spPr bwMode="auto">
            <a:xfrm>
              <a:off x="1713" y="624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8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Freeform 260"/>
            <p:cNvSpPr>
              <a:spLocks/>
            </p:cNvSpPr>
            <p:nvPr/>
          </p:nvSpPr>
          <p:spPr bwMode="auto">
            <a:xfrm>
              <a:off x="1695" y="625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6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6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Freeform 261"/>
            <p:cNvSpPr>
              <a:spLocks/>
            </p:cNvSpPr>
            <p:nvPr/>
          </p:nvSpPr>
          <p:spPr bwMode="auto">
            <a:xfrm>
              <a:off x="1695" y="614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8 w 37"/>
                <a:gd name="T3" fmla="*/ 21 h 21"/>
                <a:gd name="T4" fmla="*/ 0 w 37"/>
                <a:gd name="T5" fmla="*/ 11 h 21"/>
                <a:gd name="T6" fmla="*/ 18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Freeform 262"/>
            <p:cNvSpPr>
              <a:spLocks/>
            </p:cNvSpPr>
            <p:nvPr/>
          </p:nvSpPr>
          <p:spPr bwMode="auto">
            <a:xfrm>
              <a:off x="1745" y="642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0" name="Freeform 263"/>
            <p:cNvSpPr>
              <a:spLocks/>
            </p:cNvSpPr>
            <p:nvPr/>
          </p:nvSpPr>
          <p:spPr bwMode="auto">
            <a:xfrm>
              <a:off x="1727" y="643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Freeform 264"/>
            <p:cNvSpPr>
              <a:spLocks/>
            </p:cNvSpPr>
            <p:nvPr/>
          </p:nvSpPr>
          <p:spPr bwMode="auto">
            <a:xfrm>
              <a:off x="1727" y="632"/>
              <a:ext cx="36" cy="21"/>
            </a:xfrm>
            <a:custGeom>
              <a:avLst/>
              <a:gdLst>
                <a:gd name="T0" fmla="*/ 36 w 36"/>
                <a:gd name="T1" fmla="*/ 10 h 21"/>
                <a:gd name="T2" fmla="*/ 18 w 36"/>
                <a:gd name="T3" fmla="*/ 21 h 21"/>
                <a:gd name="T4" fmla="*/ 0 w 36"/>
                <a:gd name="T5" fmla="*/ 11 h 21"/>
                <a:gd name="T6" fmla="*/ 18 w 36"/>
                <a:gd name="T7" fmla="*/ 0 h 21"/>
                <a:gd name="T8" fmla="*/ 36 w 36"/>
                <a:gd name="T9" fmla="*/ 10 h 21"/>
                <a:gd name="T10" fmla="*/ 36 w 36"/>
                <a:gd name="T11" fmla="*/ 10 h 21"/>
                <a:gd name="T12" fmla="*/ 36 w 36"/>
                <a:gd name="T13" fmla="*/ 10 h 21"/>
                <a:gd name="T14" fmla="*/ 36 w 36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1"/>
                <a:gd name="T26" fmla="*/ 36 w 36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1">
                  <a:moveTo>
                    <a:pt x="36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Freeform 265"/>
            <p:cNvSpPr>
              <a:spLocks/>
            </p:cNvSpPr>
            <p:nvPr/>
          </p:nvSpPr>
          <p:spPr bwMode="auto">
            <a:xfrm>
              <a:off x="1653" y="624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9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9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Freeform 266"/>
            <p:cNvSpPr>
              <a:spLocks/>
            </p:cNvSpPr>
            <p:nvPr/>
          </p:nvSpPr>
          <p:spPr bwMode="auto">
            <a:xfrm>
              <a:off x="1635" y="625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4" name="Freeform 267"/>
            <p:cNvSpPr>
              <a:spLocks/>
            </p:cNvSpPr>
            <p:nvPr/>
          </p:nvSpPr>
          <p:spPr bwMode="auto">
            <a:xfrm>
              <a:off x="1635" y="614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8 w 37"/>
                <a:gd name="T3" fmla="*/ 21 h 21"/>
                <a:gd name="T4" fmla="*/ 0 w 37"/>
                <a:gd name="T5" fmla="*/ 11 h 21"/>
                <a:gd name="T6" fmla="*/ 19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5" name="Freeform 268"/>
            <p:cNvSpPr>
              <a:spLocks/>
            </p:cNvSpPr>
            <p:nvPr/>
          </p:nvSpPr>
          <p:spPr bwMode="auto">
            <a:xfrm>
              <a:off x="1685" y="642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6" name="Freeform 269"/>
            <p:cNvSpPr>
              <a:spLocks/>
            </p:cNvSpPr>
            <p:nvPr/>
          </p:nvSpPr>
          <p:spPr bwMode="auto">
            <a:xfrm>
              <a:off x="1666" y="643"/>
              <a:ext cx="19" cy="15"/>
            </a:xfrm>
            <a:custGeom>
              <a:avLst/>
              <a:gdLst>
                <a:gd name="T0" fmla="*/ 19 w 19"/>
                <a:gd name="T1" fmla="*/ 10 h 15"/>
                <a:gd name="T2" fmla="*/ 19 w 19"/>
                <a:gd name="T3" fmla="*/ 15 h 15"/>
                <a:gd name="T4" fmla="*/ 0 w 19"/>
                <a:gd name="T5" fmla="*/ 5 h 15"/>
                <a:gd name="T6" fmla="*/ 1 w 19"/>
                <a:gd name="T7" fmla="*/ 0 h 15"/>
                <a:gd name="T8" fmla="*/ 19 w 19"/>
                <a:gd name="T9" fmla="*/ 10 h 15"/>
                <a:gd name="T10" fmla="*/ 19 w 19"/>
                <a:gd name="T11" fmla="*/ 10 h 15"/>
                <a:gd name="T12" fmla="*/ 19 w 19"/>
                <a:gd name="T13" fmla="*/ 10 h 15"/>
                <a:gd name="T14" fmla="*/ 19 w 19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5"/>
                <a:gd name="T26" fmla="*/ 19 w 1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5">
                  <a:moveTo>
                    <a:pt x="19" y="10"/>
                  </a:moveTo>
                  <a:lnTo>
                    <a:pt x="19" y="15"/>
                  </a:lnTo>
                  <a:lnTo>
                    <a:pt x="0" y="5"/>
                  </a:lnTo>
                  <a:lnTo>
                    <a:pt x="1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Freeform 270"/>
            <p:cNvSpPr>
              <a:spLocks/>
            </p:cNvSpPr>
            <p:nvPr/>
          </p:nvSpPr>
          <p:spPr bwMode="auto">
            <a:xfrm>
              <a:off x="1667" y="631"/>
              <a:ext cx="36" cy="22"/>
            </a:xfrm>
            <a:custGeom>
              <a:avLst/>
              <a:gdLst>
                <a:gd name="T0" fmla="*/ 36 w 36"/>
                <a:gd name="T1" fmla="*/ 11 h 22"/>
                <a:gd name="T2" fmla="*/ 18 w 36"/>
                <a:gd name="T3" fmla="*/ 22 h 22"/>
                <a:gd name="T4" fmla="*/ 0 w 36"/>
                <a:gd name="T5" fmla="*/ 12 h 22"/>
                <a:gd name="T6" fmla="*/ 18 w 36"/>
                <a:gd name="T7" fmla="*/ 0 h 22"/>
                <a:gd name="T8" fmla="*/ 36 w 36"/>
                <a:gd name="T9" fmla="*/ 11 h 22"/>
                <a:gd name="T10" fmla="*/ 36 w 36"/>
                <a:gd name="T11" fmla="*/ 11 h 22"/>
                <a:gd name="T12" fmla="*/ 36 w 36"/>
                <a:gd name="T13" fmla="*/ 11 h 22"/>
                <a:gd name="T14" fmla="*/ 36 w 36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2"/>
                <a:gd name="T26" fmla="*/ 36 w 3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2">
                  <a:moveTo>
                    <a:pt x="36" y="11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Freeform 271"/>
            <p:cNvSpPr>
              <a:spLocks/>
            </p:cNvSpPr>
            <p:nvPr/>
          </p:nvSpPr>
          <p:spPr bwMode="auto">
            <a:xfrm>
              <a:off x="1716" y="659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5 h 17"/>
                <a:gd name="T4" fmla="*/ 0 w 19"/>
                <a:gd name="T5" fmla="*/ 17 h 17"/>
                <a:gd name="T6" fmla="*/ 0 w 19"/>
                <a:gd name="T7" fmla="*/ 12 h 17"/>
                <a:gd name="T8" fmla="*/ 19 w 19"/>
                <a:gd name="T9" fmla="*/ 0 h 17"/>
                <a:gd name="T10" fmla="*/ 19 w 19"/>
                <a:gd name="T11" fmla="*/ 0 h 17"/>
                <a:gd name="T12" fmla="*/ 19 w 19"/>
                <a:gd name="T13" fmla="*/ 0 h 17"/>
                <a:gd name="T14" fmla="*/ 19 w 1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7"/>
                <a:gd name="T26" fmla="*/ 19 w 19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7">
                  <a:moveTo>
                    <a:pt x="19" y="0"/>
                  </a:moveTo>
                  <a:lnTo>
                    <a:pt x="19" y="5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Freeform 272"/>
            <p:cNvSpPr>
              <a:spLocks/>
            </p:cNvSpPr>
            <p:nvPr/>
          </p:nvSpPr>
          <p:spPr bwMode="auto">
            <a:xfrm>
              <a:off x="1698" y="660"/>
              <a:ext cx="18" cy="16"/>
            </a:xfrm>
            <a:custGeom>
              <a:avLst/>
              <a:gdLst>
                <a:gd name="T0" fmla="*/ 18 w 18"/>
                <a:gd name="T1" fmla="*/ 11 h 16"/>
                <a:gd name="T2" fmla="*/ 18 w 18"/>
                <a:gd name="T3" fmla="*/ 16 h 16"/>
                <a:gd name="T4" fmla="*/ 0 w 18"/>
                <a:gd name="T5" fmla="*/ 6 h 16"/>
                <a:gd name="T6" fmla="*/ 0 w 18"/>
                <a:gd name="T7" fmla="*/ 0 h 16"/>
                <a:gd name="T8" fmla="*/ 18 w 18"/>
                <a:gd name="T9" fmla="*/ 11 h 16"/>
                <a:gd name="T10" fmla="*/ 18 w 18"/>
                <a:gd name="T11" fmla="*/ 11 h 16"/>
                <a:gd name="T12" fmla="*/ 18 w 18"/>
                <a:gd name="T13" fmla="*/ 11 h 16"/>
                <a:gd name="T14" fmla="*/ 18 w 18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1"/>
                  </a:moveTo>
                  <a:lnTo>
                    <a:pt x="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0" name="Freeform 273"/>
            <p:cNvSpPr>
              <a:spLocks/>
            </p:cNvSpPr>
            <p:nvPr/>
          </p:nvSpPr>
          <p:spPr bwMode="auto">
            <a:xfrm>
              <a:off x="1698" y="649"/>
              <a:ext cx="37" cy="22"/>
            </a:xfrm>
            <a:custGeom>
              <a:avLst/>
              <a:gdLst>
                <a:gd name="T0" fmla="*/ 37 w 37"/>
                <a:gd name="T1" fmla="*/ 10 h 22"/>
                <a:gd name="T2" fmla="*/ 18 w 37"/>
                <a:gd name="T3" fmla="*/ 22 h 22"/>
                <a:gd name="T4" fmla="*/ 0 w 37"/>
                <a:gd name="T5" fmla="*/ 11 h 22"/>
                <a:gd name="T6" fmla="*/ 18 w 37"/>
                <a:gd name="T7" fmla="*/ 0 h 22"/>
                <a:gd name="T8" fmla="*/ 37 w 37"/>
                <a:gd name="T9" fmla="*/ 10 h 22"/>
                <a:gd name="T10" fmla="*/ 37 w 37"/>
                <a:gd name="T11" fmla="*/ 10 h 22"/>
                <a:gd name="T12" fmla="*/ 37 w 37"/>
                <a:gd name="T13" fmla="*/ 10 h 22"/>
                <a:gd name="T14" fmla="*/ 37 w 37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0"/>
                  </a:moveTo>
                  <a:lnTo>
                    <a:pt x="18" y="22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Freeform 274"/>
            <p:cNvSpPr>
              <a:spLocks/>
            </p:cNvSpPr>
            <p:nvPr/>
          </p:nvSpPr>
          <p:spPr bwMode="auto">
            <a:xfrm>
              <a:off x="1834" y="625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5 h 17"/>
                <a:gd name="T4" fmla="*/ 0 w 18"/>
                <a:gd name="T5" fmla="*/ 17 h 17"/>
                <a:gd name="T6" fmla="*/ 0 w 18"/>
                <a:gd name="T7" fmla="*/ 11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5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Freeform 275"/>
            <p:cNvSpPr>
              <a:spLocks/>
            </p:cNvSpPr>
            <p:nvPr/>
          </p:nvSpPr>
          <p:spPr bwMode="auto">
            <a:xfrm>
              <a:off x="1816" y="626"/>
              <a:ext cx="18" cy="16"/>
            </a:xfrm>
            <a:custGeom>
              <a:avLst/>
              <a:gdLst>
                <a:gd name="T0" fmla="*/ 18 w 18"/>
                <a:gd name="T1" fmla="*/ 10 h 16"/>
                <a:gd name="T2" fmla="*/ 18 w 18"/>
                <a:gd name="T3" fmla="*/ 16 h 16"/>
                <a:gd name="T4" fmla="*/ 0 w 18"/>
                <a:gd name="T5" fmla="*/ 5 h 16"/>
                <a:gd name="T6" fmla="*/ 0 w 18"/>
                <a:gd name="T7" fmla="*/ 0 h 16"/>
                <a:gd name="T8" fmla="*/ 18 w 18"/>
                <a:gd name="T9" fmla="*/ 10 h 16"/>
                <a:gd name="T10" fmla="*/ 18 w 18"/>
                <a:gd name="T11" fmla="*/ 10 h 16"/>
                <a:gd name="T12" fmla="*/ 18 w 18"/>
                <a:gd name="T13" fmla="*/ 10 h 16"/>
                <a:gd name="T14" fmla="*/ 18 w 18"/>
                <a:gd name="T15" fmla="*/ 1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0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3" name="Freeform 276"/>
            <p:cNvSpPr>
              <a:spLocks/>
            </p:cNvSpPr>
            <p:nvPr/>
          </p:nvSpPr>
          <p:spPr bwMode="auto">
            <a:xfrm>
              <a:off x="1816" y="615"/>
              <a:ext cx="36" cy="21"/>
            </a:xfrm>
            <a:custGeom>
              <a:avLst/>
              <a:gdLst>
                <a:gd name="T0" fmla="*/ 36 w 36"/>
                <a:gd name="T1" fmla="*/ 10 h 21"/>
                <a:gd name="T2" fmla="*/ 18 w 36"/>
                <a:gd name="T3" fmla="*/ 21 h 21"/>
                <a:gd name="T4" fmla="*/ 0 w 36"/>
                <a:gd name="T5" fmla="*/ 11 h 21"/>
                <a:gd name="T6" fmla="*/ 18 w 36"/>
                <a:gd name="T7" fmla="*/ 0 h 21"/>
                <a:gd name="T8" fmla="*/ 36 w 36"/>
                <a:gd name="T9" fmla="*/ 10 h 21"/>
                <a:gd name="T10" fmla="*/ 36 w 36"/>
                <a:gd name="T11" fmla="*/ 10 h 21"/>
                <a:gd name="T12" fmla="*/ 36 w 36"/>
                <a:gd name="T13" fmla="*/ 10 h 21"/>
                <a:gd name="T14" fmla="*/ 36 w 36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1"/>
                <a:gd name="T26" fmla="*/ 36 w 36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1">
                  <a:moveTo>
                    <a:pt x="36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4" name="Freeform 277"/>
            <p:cNvSpPr>
              <a:spLocks/>
            </p:cNvSpPr>
            <p:nvPr/>
          </p:nvSpPr>
          <p:spPr bwMode="auto">
            <a:xfrm>
              <a:off x="1805" y="643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5" name="Freeform 278"/>
            <p:cNvSpPr>
              <a:spLocks/>
            </p:cNvSpPr>
            <p:nvPr/>
          </p:nvSpPr>
          <p:spPr bwMode="auto">
            <a:xfrm>
              <a:off x="1787" y="643"/>
              <a:ext cx="18" cy="16"/>
            </a:xfrm>
            <a:custGeom>
              <a:avLst/>
              <a:gdLst>
                <a:gd name="T0" fmla="*/ 18 w 18"/>
                <a:gd name="T1" fmla="*/ 11 h 16"/>
                <a:gd name="T2" fmla="*/ 18 w 18"/>
                <a:gd name="T3" fmla="*/ 16 h 16"/>
                <a:gd name="T4" fmla="*/ 0 w 18"/>
                <a:gd name="T5" fmla="*/ 6 h 16"/>
                <a:gd name="T6" fmla="*/ 0 w 18"/>
                <a:gd name="T7" fmla="*/ 0 h 16"/>
                <a:gd name="T8" fmla="*/ 18 w 18"/>
                <a:gd name="T9" fmla="*/ 11 h 16"/>
                <a:gd name="T10" fmla="*/ 18 w 18"/>
                <a:gd name="T11" fmla="*/ 11 h 16"/>
                <a:gd name="T12" fmla="*/ 18 w 18"/>
                <a:gd name="T13" fmla="*/ 11 h 16"/>
                <a:gd name="T14" fmla="*/ 18 w 18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1"/>
                  </a:moveTo>
                  <a:lnTo>
                    <a:pt x="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6" name="Freeform 279"/>
            <p:cNvSpPr>
              <a:spLocks/>
            </p:cNvSpPr>
            <p:nvPr/>
          </p:nvSpPr>
          <p:spPr bwMode="auto">
            <a:xfrm>
              <a:off x="1787" y="632"/>
              <a:ext cx="36" cy="22"/>
            </a:xfrm>
            <a:custGeom>
              <a:avLst/>
              <a:gdLst>
                <a:gd name="T0" fmla="*/ 36 w 36"/>
                <a:gd name="T1" fmla="*/ 11 h 22"/>
                <a:gd name="T2" fmla="*/ 18 w 36"/>
                <a:gd name="T3" fmla="*/ 22 h 22"/>
                <a:gd name="T4" fmla="*/ 0 w 36"/>
                <a:gd name="T5" fmla="*/ 11 h 22"/>
                <a:gd name="T6" fmla="*/ 18 w 36"/>
                <a:gd name="T7" fmla="*/ 0 h 22"/>
                <a:gd name="T8" fmla="*/ 36 w 36"/>
                <a:gd name="T9" fmla="*/ 11 h 22"/>
                <a:gd name="T10" fmla="*/ 36 w 36"/>
                <a:gd name="T11" fmla="*/ 11 h 22"/>
                <a:gd name="T12" fmla="*/ 36 w 36"/>
                <a:gd name="T13" fmla="*/ 11 h 22"/>
                <a:gd name="T14" fmla="*/ 36 w 36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2"/>
                <a:gd name="T26" fmla="*/ 36 w 3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2">
                  <a:moveTo>
                    <a:pt x="36" y="11"/>
                  </a:moveTo>
                  <a:lnTo>
                    <a:pt x="18" y="22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7" name="Freeform 280"/>
            <p:cNvSpPr>
              <a:spLocks/>
            </p:cNvSpPr>
            <p:nvPr/>
          </p:nvSpPr>
          <p:spPr bwMode="auto">
            <a:xfrm>
              <a:off x="1777" y="660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8" name="Freeform 281"/>
            <p:cNvSpPr>
              <a:spLocks/>
            </p:cNvSpPr>
            <p:nvPr/>
          </p:nvSpPr>
          <p:spPr bwMode="auto">
            <a:xfrm>
              <a:off x="1758" y="661"/>
              <a:ext cx="19" cy="15"/>
            </a:xfrm>
            <a:custGeom>
              <a:avLst/>
              <a:gdLst>
                <a:gd name="T0" fmla="*/ 19 w 19"/>
                <a:gd name="T1" fmla="*/ 10 h 15"/>
                <a:gd name="T2" fmla="*/ 19 w 19"/>
                <a:gd name="T3" fmla="*/ 15 h 15"/>
                <a:gd name="T4" fmla="*/ 0 w 19"/>
                <a:gd name="T5" fmla="*/ 5 h 15"/>
                <a:gd name="T6" fmla="*/ 0 w 19"/>
                <a:gd name="T7" fmla="*/ 0 h 15"/>
                <a:gd name="T8" fmla="*/ 19 w 19"/>
                <a:gd name="T9" fmla="*/ 10 h 15"/>
                <a:gd name="T10" fmla="*/ 19 w 19"/>
                <a:gd name="T11" fmla="*/ 10 h 15"/>
                <a:gd name="T12" fmla="*/ 19 w 19"/>
                <a:gd name="T13" fmla="*/ 10 h 15"/>
                <a:gd name="T14" fmla="*/ 19 w 19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5"/>
                <a:gd name="T26" fmla="*/ 19 w 1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5">
                  <a:moveTo>
                    <a:pt x="19" y="10"/>
                  </a:moveTo>
                  <a:lnTo>
                    <a:pt x="19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9" name="Freeform 282"/>
            <p:cNvSpPr>
              <a:spLocks/>
            </p:cNvSpPr>
            <p:nvPr/>
          </p:nvSpPr>
          <p:spPr bwMode="auto">
            <a:xfrm>
              <a:off x="1758" y="650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9 w 37"/>
                <a:gd name="T3" fmla="*/ 21 h 21"/>
                <a:gd name="T4" fmla="*/ 0 w 37"/>
                <a:gd name="T5" fmla="*/ 11 h 21"/>
                <a:gd name="T6" fmla="*/ 19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9" y="21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0" name="Freeform 283"/>
            <p:cNvSpPr>
              <a:spLocks/>
            </p:cNvSpPr>
            <p:nvPr/>
          </p:nvSpPr>
          <p:spPr bwMode="auto">
            <a:xfrm>
              <a:off x="1748" y="678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9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9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1" name="Freeform 284"/>
            <p:cNvSpPr>
              <a:spLocks/>
            </p:cNvSpPr>
            <p:nvPr/>
          </p:nvSpPr>
          <p:spPr bwMode="auto">
            <a:xfrm>
              <a:off x="1730" y="678"/>
              <a:ext cx="18" cy="16"/>
            </a:xfrm>
            <a:custGeom>
              <a:avLst/>
              <a:gdLst>
                <a:gd name="T0" fmla="*/ 18 w 18"/>
                <a:gd name="T1" fmla="*/ 11 h 16"/>
                <a:gd name="T2" fmla="*/ 18 w 18"/>
                <a:gd name="T3" fmla="*/ 16 h 16"/>
                <a:gd name="T4" fmla="*/ 0 w 18"/>
                <a:gd name="T5" fmla="*/ 6 h 16"/>
                <a:gd name="T6" fmla="*/ 0 w 18"/>
                <a:gd name="T7" fmla="*/ 0 h 16"/>
                <a:gd name="T8" fmla="*/ 18 w 18"/>
                <a:gd name="T9" fmla="*/ 11 h 16"/>
                <a:gd name="T10" fmla="*/ 18 w 18"/>
                <a:gd name="T11" fmla="*/ 11 h 16"/>
                <a:gd name="T12" fmla="*/ 18 w 18"/>
                <a:gd name="T13" fmla="*/ 11 h 16"/>
                <a:gd name="T14" fmla="*/ 18 w 18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1"/>
                  </a:moveTo>
                  <a:lnTo>
                    <a:pt x="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2" name="Freeform 285"/>
            <p:cNvSpPr>
              <a:spLocks/>
            </p:cNvSpPr>
            <p:nvPr/>
          </p:nvSpPr>
          <p:spPr bwMode="auto">
            <a:xfrm>
              <a:off x="1730" y="667"/>
              <a:ext cx="37" cy="22"/>
            </a:xfrm>
            <a:custGeom>
              <a:avLst/>
              <a:gdLst>
                <a:gd name="T0" fmla="*/ 37 w 37"/>
                <a:gd name="T1" fmla="*/ 11 h 22"/>
                <a:gd name="T2" fmla="*/ 18 w 37"/>
                <a:gd name="T3" fmla="*/ 22 h 22"/>
                <a:gd name="T4" fmla="*/ 0 w 37"/>
                <a:gd name="T5" fmla="*/ 11 h 22"/>
                <a:gd name="T6" fmla="*/ 18 w 37"/>
                <a:gd name="T7" fmla="*/ 0 h 22"/>
                <a:gd name="T8" fmla="*/ 37 w 37"/>
                <a:gd name="T9" fmla="*/ 11 h 22"/>
                <a:gd name="T10" fmla="*/ 37 w 37"/>
                <a:gd name="T11" fmla="*/ 11 h 22"/>
                <a:gd name="T12" fmla="*/ 37 w 37"/>
                <a:gd name="T13" fmla="*/ 11 h 22"/>
                <a:gd name="T14" fmla="*/ 37 w 37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1"/>
                  </a:moveTo>
                  <a:lnTo>
                    <a:pt x="18" y="22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3" name="Freeform 286"/>
            <p:cNvSpPr>
              <a:spLocks/>
            </p:cNvSpPr>
            <p:nvPr/>
          </p:nvSpPr>
          <p:spPr bwMode="auto">
            <a:xfrm>
              <a:off x="1865" y="644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8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4" name="Freeform 287"/>
            <p:cNvSpPr>
              <a:spLocks/>
            </p:cNvSpPr>
            <p:nvPr/>
          </p:nvSpPr>
          <p:spPr bwMode="auto">
            <a:xfrm>
              <a:off x="1847" y="645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5" name="Freeform 288"/>
            <p:cNvSpPr>
              <a:spLocks/>
            </p:cNvSpPr>
            <p:nvPr/>
          </p:nvSpPr>
          <p:spPr bwMode="auto">
            <a:xfrm>
              <a:off x="1847" y="633"/>
              <a:ext cx="37" cy="22"/>
            </a:xfrm>
            <a:custGeom>
              <a:avLst/>
              <a:gdLst>
                <a:gd name="T0" fmla="*/ 37 w 37"/>
                <a:gd name="T1" fmla="*/ 11 h 22"/>
                <a:gd name="T2" fmla="*/ 18 w 37"/>
                <a:gd name="T3" fmla="*/ 22 h 22"/>
                <a:gd name="T4" fmla="*/ 0 w 37"/>
                <a:gd name="T5" fmla="*/ 12 h 22"/>
                <a:gd name="T6" fmla="*/ 18 w 37"/>
                <a:gd name="T7" fmla="*/ 0 h 22"/>
                <a:gd name="T8" fmla="*/ 37 w 37"/>
                <a:gd name="T9" fmla="*/ 11 h 22"/>
                <a:gd name="T10" fmla="*/ 37 w 37"/>
                <a:gd name="T11" fmla="*/ 11 h 22"/>
                <a:gd name="T12" fmla="*/ 37 w 37"/>
                <a:gd name="T13" fmla="*/ 11 h 22"/>
                <a:gd name="T14" fmla="*/ 37 w 37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1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37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6" name="Freeform 289"/>
            <p:cNvSpPr>
              <a:spLocks/>
            </p:cNvSpPr>
            <p:nvPr/>
          </p:nvSpPr>
          <p:spPr bwMode="auto">
            <a:xfrm>
              <a:off x="1896" y="661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5 h 17"/>
                <a:gd name="T4" fmla="*/ 0 w 19"/>
                <a:gd name="T5" fmla="*/ 17 h 17"/>
                <a:gd name="T6" fmla="*/ 0 w 19"/>
                <a:gd name="T7" fmla="*/ 12 h 17"/>
                <a:gd name="T8" fmla="*/ 19 w 19"/>
                <a:gd name="T9" fmla="*/ 0 h 17"/>
                <a:gd name="T10" fmla="*/ 19 w 19"/>
                <a:gd name="T11" fmla="*/ 0 h 17"/>
                <a:gd name="T12" fmla="*/ 19 w 19"/>
                <a:gd name="T13" fmla="*/ 0 h 17"/>
                <a:gd name="T14" fmla="*/ 19 w 1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7"/>
                <a:gd name="T26" fmla="*/ 19 w 19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7">
                  <a:moveTo>
                    <a:pt x="19" y="0"/>
                  </a:moveTo>
                  <a:lnTo>
                    <a:pt x="19" y="5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7" name="Freeform 290"/>
            <p:cNvSpPr>
              <a:spLocks/>
            </p:cNvSpPr>
            <p:nvPr/>
          </p:nvSpPr>
          <p:spPr bwMode="auto">
            <a:xfrm>
              <a:off x="1878" y="662"/>
              <a:ext cx="18" cy="16"/>
            </a:xfrm>
            <a:custGeom>
              <a:avLst/>
              <a:gdLst>
                <a:gd name="T0" fmla="*/ 18 w 18"/>
                <a:gd name="T1" fmla="*/ 11 h 16"/>
                <a:gd name="T2" fmla="*/ 18 w 18"/>
                <a:gd name="T3" fmla="*/ 16 h 16"/>
                <a:gd name="T4" fmla="*/ 0 w 18"/>
                <a:gd name="T5" fmla="*/ 6 h 16"/>
                <a:gd name="T6" fmla="*/ 0 w 18"/>
                <a:gd name="T7" fmla="*/ 0 h 16"/>
                <a:gd name="T8" fmla="*/ 18 w 18"/>
                <a:gd name="T9" fmla="*/ 11 h 16"/>
                <a:gd name="T10" fmla="*/ 18 w 18"/>
                <a:gd name="T11" fmla="*/ 11 h 16"/>
                <a:gd name="T12" fmla="*/ 18 w 18"/>
                <a:gd name="T13" fmla="*/ 11 h 16"/>
                <a:gd name="T14" fmla="*/ 18 w 18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1"/>
                  </a:moveTo>
                  <a:lnTo>
                    <a:pt x="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8" name="Freeform 291"/>
            <p:cNvSpPr>
              <a:spLocks/>
            </p:cNvSpPr>
            <p:nvPr/>
          </p:nvSpPr>
          <p:spPr bwMode="auto">
            <a:xfrm>
              <a:off x="1878" y="651"/>
              <a:ext cx="37" cy="22"/>
            </a:xfrm>
            <a:custGeom>
              <a:avLst/>
              <a:gdLst>
                <a:gd name="T0" fmla="*/ 37 w 37"/>
                <a:gd name="T1" fmla="*/ 10 h 22"/>
                <a:gd name="T2" fmla="*/ 18 w 37"/>
                <a:gd name="T3" fmla="*/ 22 h 22"/>
                <a:gd name="T4" fmla="*/ 0 w 37"/>
                <a:gd name="T5" fmla="*/ 11 h 22"/>
                <a:gd name="T6" fmla="*/ 19 w 37"/>
                <a:gd name="T7" fmla="*/ 0 h 22"/>
                <a:gd name="T8" fmla="*/ 37 w 37"/>
                <a:gd name="T9" fmla="*/ 10 h 22"/>
                <a:gd name="T10" fmla="*/ 37 w 37"/>
                <a:gd name="T11" fmla="*/ 10 h 22"/>
                <a:gd name="T12" fmla="*/ 37 w 37"/>
                <a:gd name="T13" fmla="*/ 10 h 22"/>
                <a:gd name="T14" fmla="*/ 37 w 37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0"/>
                  </a:moveTo>
                  <a:lnTo>
                    <a:pt x="18" y="22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9" name="Freeform 292"/>
            <p:cNvSpPr>
              <a:spLocks/>
            </p:cNvSpPr>
            <p:nvPr/>
          </p:nvSpPr>
          <p:spPr bwMode="auto">
            <a:xfrm>
              <a:off x="1928" y="679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0" name="Freeform 293"/>
            <p:cNvSpPr>
              <a:spLocks/>
            </p:cNvSpPr>
            <p:nvPr/>
          </p:nvSpPr>
          <p:spPr bwMode="auto">
            <a:xfrm>
              <a:off x="1910" y="680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1" name="Freeform 294"/>
            <p:cNvSpPr>
              <a:spLocks/>
            </p:cNvSpPr>
            <p:nvPr/>
          </p:nvSpPr>
          <p:spPr bwMode="auto">
            <a:xfrm>
              <a:off x="1910" y="669"/>
              <a:ext cx="36" cy="21"/>
            </a:xfrm>
            <a:custGeom>
              <a:avLst/>
              <a:gdLst>
                <a:gd name="T0" fmla="*/ 36 w 36"/>
                <a:gd name="T1" fmla="*/ 10 h 21"/>
                <a:gd name="T2" fmla="*/ 18 w 36"/>
                <a:gd name="T3" fmla="*/ 21 h 21"/>
                <a:gd name="T4" fmla="*/ 0 w 36"/>
                <a:gd name="T5" fmla="*/ 11 h 21"/>
                <a:gd name="T6" fmla="*/ 18 w 36"/>
                <a:gd name="T7" fmla="*/ 0 h 21"/>
                <a:gd name="T8" fmla="*/ 36 w 36"/>
                <a:gd name="T9" fmla="*/ 10 h 21"/>
                <a:gd name="T10" fmla="*/ 36 w 36"/>
                <a:gd name="T11" fmla="*/ 10 h 21"/>
                <a:gd name="T12" fmla="*/ 36 w 36"/>
                <a:gd name="T13" fmla="*/ 10 h 21"/>
                <a:gd name="T14" fmla="*/ 36 w 36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1"/>
                <a:gd name="T26" fmla="*/ 36 w 36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1">
                  <a:moveTo>
                    <a:pt x="36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2" name="Freeform 295"/>
            <p:cNvSpPr>
              <a:spLocks/>
            </p:cNvSpPr>
            <p:nvPr/>
          </p:nvSpPr>
          <p:spPr bwMode="auto">
            <a:xfrm>
              <a:off x="1837" y="661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5 h 17"/>
                <a:gd name="T4" fmla="*/ 0 w 18"/>
                <a:gd name="T5" fmla="*/ 17 h 17"/>
                <a:gd name="T6" fmla="*/ 0 w 18"/>
                <a:gd name="T7" fmla="*/ 11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5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3" name="Freeform 296"/>
            <p:cNvSpPr>
              <a:spLocks/>
            </p:cNvSpPr>
            <p:nvPr/>
          </p:nvSpPr>
          <p:spPr bwMode="auto">
            <a:xfrm>
              <a:off x="1818" y="662"/>
              <a:ext cx="19" cy="16"/>
            </a:xfrm>
            <a:custGeom>
              <a:avLst/>
              <a:gdLst>
                <a:gd name="T0" fmla="*/ 19 w 19"/>
                <a:gd name="T1" fmla="*/ 10 h 16"/>
                <a:gd name="T2" fmla="*/ 19 w 19"/>
                <a:gd name="T3" fmla="*/ 16 h 16"/>
                <a:gd name="T4" fmla="*/ 0 w 19"/>
                <a:gd name="T5" fmla="*/ 5 h 16"/>
                <a:gd name="T6" fmla="*/ 0 w 19"/>
                <a:gd name="T7" fmla="*/ 0 h 16"/>
                <a:gd name="T8" fmla="*/ 19 w 19"/>
                <a:gd name="T9" fmla="*/ 10 h 16"/>
                <a:gd name="T10" fmla="*/ 19 w 19"/>
                <a:gd name="T11" fmla="*/ 10 h 16"/>
                <a:gd name="T12" fmla="*/ 19 w 19"/>
                <a:gd name="T13" fmla="*/ 10 h 16"/>
                <a:gd name="T14" fmla="*/ 19 w 19"/>
                <a:gd name="T15" fmla="*/ 1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10"/>
                  </a:moveTo>
                  <a:lnTo>
                    <a:pt x="19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4" name="Freeform 297"/>
            <p:cNvSpPr>
              <a:spLocks/>
            </p:cNvSpPr>
            <p:nvPr/>
          </p:nvSpPr>
          <p:spPr bwMode="auto">
            <a:xfrm>
              <a:off x="1818" y="651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9 w 37"/>
                <a:gd name="T3" fmla="*/ 21 h 21"/>
                <a:gd name="T4" fmla="*/ 0 w 37"/>
                <a:gd name="T5" fmla="*/ 11 h 21"/>
                <a:gd name="T6" fmla="*/ 19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9" y="21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5" name="Freeform 298"/>
            <p:cNvSpPr>
              <a:spLocks/>
            </p:cNvSpPr>
            <p:nvPr/>
          </p:nvSpPr>
          <p:spPr bwMode="auto">
            <a:xfrm>
              <a:off x="1868" y="679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6" name="Freeform 299"/>
            <p:cNvSpPr>
              <a:spLocks/>
            </p:cNvSpPr>
            <p:nvPr/>
          </p:nvSpPr>
          <p:spPr bwMode="auto">
            <a:xfrm>
              <a:off x="1850" y="680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7" name="Freeform 300"/>
            <p:cNvSpPr>
              <a:spLocks/>
            </p:cNvSpPr>
            <p:nvPr/>
          </p:nvSpPr>
          <p:spPr bwMode="auto">
            <a:xfrm>
              <a:off x="1850" y="669"/>
              <a:ext cx="36" cy="21"/>
            </a:xfrm>
            <a:custGeom>
              <a:avLst/>
              <a:gdLst>
                <a:gd name="T0" fmla="*/ 36 w 36"/>
                <a:gd name="T1" fmla="*/ 10 h 21"/>
                <a:gd name="T2" fmla="*/ 18 w 36"/>
                <a:gd name="T3" fmla="*/ 21 h 21"/>
                <a:gd name="T4" fmla="*/ 0 w 36"/>
                <a:gd name="T5" fmla="*/ 11 h 21"/>
                <a:gd name="T6" fmla="*/ 18 w 36"/>
                <a:gd name="T7" fmla="*/ 0 h 21"/>
                <a:gd name="T8" fmla="*/ 36 w 36"/>
                <a:gd name="T9" fmla="*/ 10 h 21"/>
                <a:gd name="T10" fmla="*/ 36 w 36"/>
                <a:gd name="T11" fmla="*/ 10 h 21"/>
                <a:gd name="T12" fmla="*/ 36 w 36"/>
                <a:gd name="T13" fmla="*/ 10 h 21"/>
                <a:gd name="T14" fmla="*/ 36 w 36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1"/>
                <a:gd name="T26" fmla="*/ 36 w 36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1">
                  <a:moveTo>
                    <a:pt x="36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8" name="Freeform 301"/>
            <p:cNvSpPr>
              <a:spLocks/>
            </p:cNvSpPr>
            <p:nvPr/>
          </p:nvSpPr>
          <p:spPr bwMode="auto">
            <a:xfrm>
              <a:off x="1900" y="697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9" name="Freeform 302"/>
            <p:cNvSpPr>
              <a:spLocks/>
            </p:cNvSpPr>
            <p:nvPr/>
          </p:nvSpPr>
          <p:spPr bwMode="auto">
            <a:xfrm>
              <a:off x="1881" y="697"/>
              <a:ext cx="19" cy="16"/>
            </a:xfrm>
            <a:custGeom>
              <a:avLst/>
              <a:gdLst>
                <a:gd name="T0" fmla="*/ 19 w 19"/>
                <a:gd name="T1" fmla="*/ 11 h 16"/>
                <a:gd name="T2" fmla="*/ 19 w 19"/>
                <a:gd name="T3" fmla="*/ 16 h 16"/>
                <a:gd name="T4" fmla="*/ 0 w 19"/>
                <a:gd name="T5" fmla="*/ 6 h 16"/>
                <a:gd name="T6" fmla="*/ 0 w 19"/>
                <a:gd name="T7" fmla="*/ 0 h 16"/>
                <a:gd name="T8" fmla="*/ 19 w 19"/>
                <a:gd name="T9" fmla="*/ 11 h 16"/>
                <a:gd name="T10" fmla="*/ 19 w 19"/>
                <a:gd name="T11" fmla="*/ 11 h 16"/>
                <a:gd name="T12" fmla="*/ 19 w 19"/>
                <a:gd name="T13" fmla="*/ 11 h 16"/>
                <a:gd name="T14" fmla="*/ 19 w 19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11"/>
                  </a:moveTo>
                  <a:lnTo>
                    <a:pt x="19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0" name="Freeform 303"/>
            <p:cNvSpPr>
              <a:spLocks/>
            </p:cNvSpPr>
            <p:nvPr/>
          </p:nvSpPr>
          <p:spPr bwMode="auto">
            <a:xfrm>
              <a:off x="1881" y="686"/>
              <a:ext cx="37" cy="22"/>
            </a:xfrm>
            <a:custGeom>
              <a:avLst/>
              <a:gdLst>
                <a:gd name="T0" fmla="*/ 37 w 37"/>
                <a:gd name="T1" fmla="*/ 11 h 22"/>
                <a:gd name="T2" fmla="*/ 19 w 37"/>
                <a:gd name="T3" fmla="*/ 22 h 22"/>
                <a:gd name="T4" fmla="*/ 0 w 37"/>
                <a:gd name="T5" fmla="*/ 11 h 22"/>
                <a:gd name="T6" fmla="*/ 19 w 37"/>
                <a:gd name="T7" fmla="*/ 0 h 22"/>
                <a:gd name="T8" fmla="*/ 37 w 37"/>
                <a:gd name="T9" fmla="*/ 11 h 22"/>
                <a:gd name="T10" fmla="*/ 37 w 37"/>
                <a:gd name="T11" fmla="*/ 11 h 22"/>
                <a:gd name="T12" fmla="*/ 37 w 37"/>
                <a:gd name="T13" fmla="*/ 11 h 22"/>
                <a:gd name="T14" fmla="*/ 37 w 37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1"/>
                  </a:moveTo>
                  <a:lnTo>
                    <a:pt x="19" y="22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1" name="Freeform 304"/>
            <p:cNvSpPr>
              <a:spLocks/>
            </p:cNvSpPr>
            <p:nvPr/>
          </p:nvSpPr>
          <p:spPr bwMode="auto">
            <a:xfrm>
              <a:off x="1808" y="678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6 h 17"/>
                <a:gd name="T4" fmla="*/ 0 w 18"/>
                <a:gd name="T5" fmla="*/ 17 h 17"/>
                <a:gd name="T6" fmla="*/ 0 w 18"/>
                <a:gd name="T7" fmla="*/ 12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2" name="Freeform 305"/>
            <p:cNvSpPr>
              <a:spLocks/>
            </p:cNvSpPr>
            <p:nvPr/>
          </p:nvSpPr>
          <p:spPr bwMode="auto">
            <a:xfrm>
              <a:off x="1790" y="680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3" name="Freeform 306"/>
            <p:cNvSpPr>
              <a:spLocks/>
            </p:cNvSpPr>
            <p:nvPr/>
          </p:nvSpPr>
          <p:spPr bwMode="auto">
            <a:xfrm>
              <a:off x="1790" y="668"/>
              <a:ext cx="36" cy="22"/>
            </a:xfrm>
            <a:custGeom>
              <a:avLst/>
              <a:gdLst>
                <a:gd name="T0" fmla="*/ 36 w 36"/>
                <a:gd name="T1" fmla="*/ 10 h 22"/>
                <a:gd name="T2" fmla="*/ 18 w 36"/>
                <a:gd name="T3" fmla="*/ 22 h 22"/>
                <a:gd name="T4" fmla="*/ 0 w 36"/>
                <a:gd name="T5" fmla="*/ 12 h 22"/>
                <a:gd name="T6" fmla="*/ 18 w 36"/>
                <a:gd name="T7" fmla="*/ 0 h 22"/>
                <a:gd name="T8" fmla="*/ 36 w 36"/>
                <a:gd name="T9" fmla="*/ 10 h 22"/>
                <a:gd name="T10" fmla="*/ 36 w 36"/>
                <a:gd name="T11" fmla="*/ 10 h 22"/>
                <a:gd name="T12" fmla="*/ 36 w 36"/>
                <a:gd name="T13" fmla="*/ 10 h 22"/>
                <a:gd name="T14" fmla="*/ 36 w 36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2"/>
                <a:gd name="T26" fmla="*/ 36 w 3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2">
                  <a:moveTo>
                    <a:pt x="36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4" name="Freeform 307"/>
            <p:cNvSpPr>
              <a:spLocks/>
            </p:cNvSpPr>
            <p:nvPr/>
          </p:nvSpPr>
          <p:spPr bwMode="auto">
            <a:xfrm>
              <a:off x="1839" y="696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6 h 17"/>
                <a:gd name="T4" fmla="*/ 0 w 19"/>
                <a:gd name="T5" fmla="*/ 17 h 17"/>
                <a:gd name="T6" fmla="*/ 0 w 19"/>
                <a:gd name="T7" fmla="*/ 11 h 17"/>
                <a:gd name="T8" fmla="*/ 19 w 19"/>
                <a:gd name="T9" fmla="*/ 0 h 17"/>
                <a:gd name="T10" fmla="*/ 19 w 19"/>
                <a:gd name="T11" fmla="*/ 0 h 17"/>
                <a:gd name="T12" fmla="*/ 19 w 19"/>
                <a:gd name="T13" fmla="*/ 0 h 17"/>
                <a:gd name="T14" fmla="*/ 19 w 1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7"/>
                <a:gd name="T26" fmla="*/ 19 w 19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7">
                  <a:moveTo>
                    <a:pt x="19" y="0"/>
                  </a:moveTo>
                  <a:lnTo>
                    <a:pt x="19" y="6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" name="Freeform 308"/>
            <p:cNvSpPr>
              <a:spLocks/>
            </p:cNvSpPr>
            <p:nvPr/>
          </p:nvSpPr>
          <p:spPr bwMode="auto">
            <a:xfrm>
              <a:off x="1821" y="697"/>
              <a:ext cx="18" cy="16"/>
            </a:xfrm>
            <a:custGeom>
              <a:avLst/>
              <a:gdLst>
                <a:gd name="T0" fmla="*/ 18 w 18"/>
                <a:gd name="T1" fmla="*/ 10 h 16"/>
                <a:gd name="T2" fmla="*/ 18 w 18"/>
                <a:gd name="T3" fmla="*/ 16 h 16"/>
                <a:gd name="T4" fmla="*/ 0 w 18"/>
                <a:gd name="T5" fmla="*/ 5 h 16"/>
                <a:gd name="T6" fmla="*/ 0 w 18"/>
                <a:gd name="T7" fmla="*/ 0 h 16"/>
                <a:gd name="T8" fmla="*/ 18 w 18"/>
                <a:gd name="T9" fmla="*/ 10 h 16"/>
                <a:gd name="T10" fmla="*/ 18 w 18"/>
                <a:gd name="T11" fmla="*/ 10 h 16"/>
                <a:gd name="T12" fmla="*/ 18 w 18"/>
                <a:gd name="T13" fmla="*/ 10 h 16"/>
                <a:gd name="T14" fmla="*/ 18 w 18"/>
                <a:gd name="T15" fmla="*/ 1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0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" name="Freeform 309"/>
            <p:cNvSpPr>
              <a:spLocks/>
            </p:cNvSpPr>
            <p:nvPr/>
          </p:nvSpPr>
          <p:spPr bwMode="auto">
            <a:xfrm>
              <a:off x="1821" y="686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8 w 37"/>
                <a:gd name="T3" fmla="*/ 21 h 21"/>
                <a:gd name="T4" fmla="*/ 0 w 37"/>
                <a:gd name="T5" fmla="*/ 11 h 21"/>
                <a:gd name="T6" fmla="*/ 18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7" name="Freeform 310"/>
            <p:cNvSpPr>
              <a:spLocks/>
            </p:cNvSpPr>
            <p:nvPr/>
          </p:nvSpPr>
          <p:spPr bwMode="auto">
            <a:xfrm>
              <a:off x="1871" y="714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8" name="Freeform 311"/>
            <p:cNvSpPr>
              <a:spLocks/>
            </p:cNvSpPr>
            <p:nvPr/>
          </p:nvSpPr>
          <p:spPr bwMode="auto">
            <a:xfrm>
              <a:off x="1853" y="715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9" name="Freeform 312"/>
            <p:cNvSpPr>
              <a:spLocks/>
            </p:cNvSpPr>
            <p:nvPr/>
          </p:nvSpPr>
          <p:spPr bwMode="auto">
            <a:xfrm>
              <a:off x="1853" y="704"/>
              <a:ext cx="36" cy="21"/>
            </a:xfrm>
            <a:custGeom>
              <a:avLst/>
              <a:gdLst>
                <a:gd name="T0" fmla="*/ 36 w 36"/>
                <a:gd name="T1" fmla="*/ 10 h 21"/>
                <a:gd name="T2" fmla="*/ 18 w 36"/>
                <a:gd name="T3" fmla="*/ 21 h 21"/>
                <a:gd name="T4" fmla="*/ 0 w 36"/>
                <a:gd name="T5" fmla="*/ 11 h 21"/>
                <a:gd name="T6" fmla="*/ 18 w 36"/>
                <a:gd name="T7" fmla="*/ 0 h 21"/>
                <a:gd name="T8" fmla="*/ 36 w 36"/>
                <a:gd name="T9" fmla="*/ 10 h 21"/>
                <a:gd name="T10" fmla="*/ 36 w 36"/>
                <a:gd name="T11" fmla="*/ 10 h 21"/>
                <a:gd name="T12" fmla="*/ 36 w 36"/>
                <a:gd name="T13" fmla="*/ 10 h 21"/>
                <a:gd name="T14" fmla="*/ 36 w 36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1"/>
                <a:gd name="T26" fmla="*/ 36 w 36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1">
                  <a:moveTo>
                    <a:pt x="36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0" name="Freeform 313"/>
            <p:cNvSpPr>
              <a:spLocks/>
            </p:cNvSpPr>
            <p:nvPr/>
          </p:nvSpPr>
          <p:spPr bwMode="auto">
            <a:xfrm>
              <a:off x="1780" y="696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1" name="Freeform 314"/>
            <p:cNvSpPr>
              <a:spLocks/>
            </p:cNvSpPr>
            <p:nvPr/>
          </p:nvSpPr>
          <p:spPr bwMode="auto">
            <a:xfrm>
              <a:off x="1761" y="697"/>
              <a:ext cx="19" cy="15"/>
            </a:xfrm>
            <a:custGeom>
              <a:avLst/>
              <a:gdLst>
                <a:gd name="T0" fmla="*/ 19 w 19"/>
                <a:gd name="T1" fmla="*/ 10 h 15"/>
                <a:gd name="T2" fmla="*/ 19 w 19"/>
                <a:gd name="T3" fmla="*/ 15 h 15"/>
                <a:gd name="T4" fmla="*/ 0 w 19"/>
                <a:gd name="T5" fmla="*/ 5 h 15"/>
                <a:gd name="T6" fmla="*/ 0 w 19"/>
                <a:gd name="T7" fmla="*/ 0 h 15"/>
                <a:gd name="T8" fmla="*/ 19 w 19"/>
                <a:gd name="T9" fmla="*/ 10 h 15"/>
                <a:gd name="T10" fmla="*/ 19 w 19"/>
                <a:gd name="T11" fmla="*/ 10 h 15"/>
                <a:gd name="T12" fmla="*/ 19 w 19"/>
                <a:gd name="T13" fmla="*/ 10 h 15"/>
                <a:gd name="T14" fmla="*/ 19 w 19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5"/>
                <a:gd name="T26" fmla="*/ 19 w 1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5">
                  <a:moveTo>
                    <a:pt x="19" y="10"/>
                  </a:moveTo>
                  <a:lnTo>
                    <a:pt x="19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2" name="Freeform 315"/>
            <p:cNvSpPr>
              <a:spLocks/>
            </p:cNvSpPr>
            <p:nvPr/>
          </p:nvSpPr>
          <p:spPr bwMode="auto">
            <a:xfrm>
              <a:off x="1761" y="686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9 w 37"/>
                <a:gd name="T3" fmla="*/ 21 h 21"/>
                <a:gd name="T4" fmla="*/ 0 w 37"/>
                <a:gd name="T5" fmla="*/ 11 h 21"/>
                <a:gd name="T6" fmla="*/ 19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9" y="21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3" name="Freeform 316"/>
            <p:cNvSpPr>
              <a:spLocks/>
            </p:cNvSpPr>
            <p:nvPr/>
          </p:nvSpPr>
          <p:spPr bwMode="auto">
            <a:xfrm>
              <a:off x="1811" y="714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8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4" name="Freeform 317"/>
            <p:cNvSpPr>
              <a:spLocks/>
            </p:cNvSpPr>
            <p:nvPr/>
          </p:nvSpPr>
          <p:spPr bwMode="auto">
            <a:xfrm>
              <a:off x="1793" y="715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5" name="Freeform 318"/>
            <p:cNvSpPr>
              <a:spLocks/>
            </p:cNvSpPr>
            <p:nvPr/>
          </p:nvSpPr>
          <p:spPr bwMode="auto">
            <a:xfrm>
              <a:off x="1793" y="704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8 w 37"/>
                <a:gd name="T3" fmla="*/ 21 h 21"/>
                <a:gd name="T4" fmla="*/ 0 w 37"/>
                <a:gd name="T5" fmla="*/ 11 h 21"/>
                <a:gd name="T6" fmla="*/ 18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6" name="Freeform 319"/>
            <p:cNvSpPr>
              <a:spLocks/>
            </p:cNvSpPr>
            <p:nvPr/>
          </p:nvSpPr>
          <p:spPr bwMode="auto">
            <a:xfrm>
              <a:off x="1842" y="731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6 h 17"/>
                <a:gd name="T4" fmla="*/ 0 w 19"/>
                <a:gd name="T5" fmla="*/ 17 h 17"/>
                <a:gd name="T6" fmla="*/ 0 w 19"/>
                <a:gd name="T7" fmla="*/ 12 h 17"/>
                <a:gd name="T8" fmla="*/ 19 w 19"/>
                <a:gd name="T9" fmla="*/ 0 h 17"/>
                <a:gd name="T10" fmla="*/ 19 w 19"/>
                <a:gd name="T11" fmla="*/ 0 h 17"/>
                <a:gd name="T12" fmla="*/ 19 w 19"/>
                <a:gd name="T13" fmla="*/ 0 h 17"/>
                <a:gd name="T14" fmla="*/ 19 w 1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7"/>
                <a:gd name="T26" fmla="*/ 19 w 19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7">
                  <a:moveTo>
                    <a:pt x="19" y="0"/>
                  </a:moveTo>
                  <a:lnTo>
                    <a:pt x="19" y="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7" name="Freeform 320"/>
            <p:cNvSpPr>
              <a:spLocks/>
            </p:cNvSpPr>
            <p:nvPr/>
          </p:nvSpPr>
          <p:spPr bwMode="auto">
            <a:xfrm>
              <a:off x="1824" y="733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4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8" name="Freeform 321"/>
            <p:cNvSpPr>
              <a:spLocks/>
            </p:cNvSpPr>
            <p:nvPr/>
          </p:nvSpPr>
          <p:spPr bwMode="auto">
            <a:xfrm>
              <a:off x="1824" y="721"/>
              <a:ext cx="37" cy="22"/>
            </a:xfrm>
            <a:custGeom>
              <a:avLst/>
              <a:gdLst>
                <a:gd name="T0" fmla="*/ 37 w 37"/>
                <a:gd name="T1" fmla="*/ 10 h 22"/>
                <a:gd name="T2" fmla="*/ 18 w 37"/>
                <a:gd name="T3" fmla="*/ 22 h 22"/>
                <a:gd name="T4" fmla="*/ 0 w 37"/>
                <a:gd name="T5" fmla="*/ 12 h 22"/>
                <a:gd name="T6" fmla="*/ 19 w 37"/>
                <a:gd name="T7" fmla="*/ 0 h 22"/>
                <a:gd name="T8" fmla="*/ 37 w 37"/>
                <a:gd name="T9" fmla="*/ 10 h 22"/>
                <a:gd name="T10" fmla="*/ 37 w 37"/>
                <a:gd name="T11" fmla="*/ 10 h 22"/>
                <a:gd name="T12" fmla="*/ 37 w 37"/>
                <a:gd name="T13" fmla="*/ 10 h 22"/>
                <a:gd name="T14" fmla="*/ 37 w 37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9" name="Freeform 322"/>
            <p:cNvSpPr>
              <a:spLocks/>
            </p:cNvSpPr>
            <p:nvPr/>
          </p:nvSpPr>
          <p:spPr bwMode="auto">
            <a:xfrm>
              <a:off x="1960" y="697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5 h 17"/>
                <a:gd name="T4" fmla="*/ 0 w 18"/>
                <a:gd name="T5" fmla="*/ 17 h 17"/>
                <a:gd name="T6" fmla="*/ 0 w 18"/>
                <a:gd name="T7" fmla="*/ 12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5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0" name="Freeform 323"/>
            <p:cNvSpPr>
              <a:spLocks/>
            </p:cNvSpPr>
            <p:nvPr/>
          </p:nvSpPr>
          <p:spPr bwMode="auto">
            <a:xfrm>
              <a:off x="1942" y="698"/>
              <a:ext cx="18" cy="16"/>
            </a:xfrm>
            <a:custGeom>
              <a:avLst/>
              <a:gdLst>
                <a:gd name="T0" fmla="*/ 18 w 18"/>
                <a:gd name="T1" fmla="*/ 11 h 16"/>
                <a:gd name="T2" fmla="*/ 18 w 18"/>
                <a:gd name="T3" fmla="*/ 16 h 16"/>
                <a:gd name="T4" fmla="*/ 0 w 18"/>
                <a:gd name="T5" fmla="*/ 5 h 16"/>
                <a:gd name="T6" fmla="*/ 0 w 18"/>
                <a:gd name="T7" fmla="*/ 0 h 16"/>
                <a:gd name="T8" fmla="*/ 18 w 18"/>
                <a:gd name="T9" fmla="*/ 11 h 16"/>
                <a:gd name="T10" fmla="*/ 18 w 18"/>
                <a:gd name="T11" fmla="*/ 11 h 16"/>
                <a:gd name="T12" fmla="*/ 18 w 18"/>
                <a:gd name="T13" fmla="*/ 11 h 16"/>
                <a:gd name="T14" fmla="*/ 18 w 18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1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1" name="Freeform 324"/>
            <p:cNvSpPr>
              <a:spLocks/>
            </p:cNvSpPr>
            <p:nvPr/>
          </p:nvSpPr>
          <p:spPr bwMode="auto">
            <a:xfrm>
              <a:off x="1942" y="687"/>
              <a:ext cx="36" cy="22"/>
            </a:xfrm>
            <a:custGeom>
              <a:avLst/>
              <a:gdLst>
                <a:gd name="T0" fmla="*/ 36 w 36"/>
                <a:gd name="T1" fmla="*/ 10 h 22"/>
                <a:gd name="T2" fmla="*/ 18 w 36"/>
                <a:gd name="T3" fmla="*/ 22 h 22"/>
                <a:gd name="T4" fmla="*/ 0 w 36"/>
                <a:gd name="T5" fmla="*/ 11 h 22"/>
                <a:gd name="T6" fmla="*/ 18 w 36"/>
                <a:gd name="T7" fmla="*/ 0 h 22"/>
                <a:gd name="T8" fmla="*/ 36 w 36"/>
                <a:gd name="T9" fmla="*/ 10 h 22"/>
                <a:gd name="T10" fmla="*/ 36 w 36"/>
                <a:gd name="T11" fmla="*/ 10 h 22"/>
                <a:gd name="T12" fmla="*/ 36 w 36"/>
                <a:gd name="T13" fmla="*/ 10 h 22"/>
                <a:gd name="T14" fmla="*/ 36 w 36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2"/>
                <a:gd name="T26" fmla="*/ 36 w 3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2">
                  <a:moveTo>
                    <a:pt x="36" y="10"/>
                  </a:moveTo>
                  <a:lnTo>
                    <a:pt x="18" y="22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2" name="Freeform 325"/>
            <p:cNvSpPr>
              <a:spLocks/>
            </p:cNvSpPr>
            <p:nvPr/>
          </p:nvSpPr>
          <p:spPr bwMode="auto">
            <a:xfrm>
              <a:off x="1931" y="715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9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9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3" name="Freeform 326"/>
            <p:cNvSpPr>
              <a:spLocks/>
            </p:cNvSpPr>
            <p:nvPr/>
          </p:nvSpPr>
          <p:spPr bwMode="auto">
            <a:xfrm>
              <a:off x="1913" y="716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4" name="Freeform 327"/>
            <p:cNvSpPr>
              <a:spLocks/>
            </p:cNvSpPr>
            <p:nvPr/>
          </p:nvSpPr>
          <p:spPr bwMode="auto">
            <a:xfrm>
              <a:off x="1913" y="704"/>
              <a:ext cx="37" cy="22"/>
            </a:xfrm>
            <a:custGeom>
              <a:avLst/>
              <a:gdLst>
                <a:gd name="T0" fmla="*/ 37 w 37"/>
                <a:gd name="T1" fmla="*/ 11 h 22"/>
                <a:gd name="T2" fmla="*/ 18 w 37"/>
                <a:gd name="T3" fmla="*/ 22 h 22"/>
                <a:gd name="T4" fmla="*/ 0 w 37"/>
                <a:gd name="T5" fmla="*/ 12 h 22"/>
                <a:gd name="T6" fmla="*/ 18 w 37"/>
                <a:gd name="T7" fmla="*/ 0 h 22"/>
                <a:gd name="T8" fmla="*/ 37 w 37"/>
                <a:gd name="T9" fmla="*/ 11 h 22"/>
                <a:gd name="T10" fmla="*/ 37 w 37"/>
                <a:gd name="T11" fmla="*/ 11 h 22"/>
                <a:gd name="T12" fmla="*/ 37 w 37"/>
                <a:gd name="T13" fmla="*/ 11 h 22"/>
                <a:gd name="T14" fmla="*/ 37 w 37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1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37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5" name="Freeform 328"/>
            <p:cNvSpPr>
              <a:spLocks/>
            </p:cNvSpPr>
            <p:nvPr/>
          </p:nvSpPr>
          <p:spPr bwMode="auto">
            <a:xfrm>
              <a:off x="1903" y="732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5 h 17"/>
                <a:gd name="T4" fmla="*/ 0 w 18"/>
                <a:gd name="T5" fmla="*/ 17 h 17"/>
                <a:gd name="T6" fmla="*/ 0 w 18"/>
                <a:gd name="T7" fmla="*/ 11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5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6" name="Freeform 329"/>
            <p:cNvSpPr>
              <a:spLocks/>
            </p:cNvSpPr>
            <p:nvPr/>
          </p:nvSpPr>
          <p:spPr bwMode="auto">
            <a:xfrm>
              <a:off x="1884" y="733"/>
              <a:ext cx="19" cy="16"/>
            </a:xfrm>
            <a:custGeom>
              <a:avLst/>
              <a:gdLst>
                <a:gd name="T0" fmla="*/ 19 w 19"/>
                <a:gd name="T1" fmla="*/ 10 h 16"/>
                <a:gd name="T2" fmla="*/ 19 w 19"/>
                <a:gd name="T3" fmla="*/ 16 h 16"/>
                <a:gd name="T4" fmla="*/ 0 w 19"/>
                <a:gd name="T5" fmla="*/ 5 h 16"/>
                <a:gd name="T6" fmla="*/ 1 w 19"/>
                <a:gd name="T7" fmla="*/ 0 h 16"/>
                <a:gd name="T8" fmla="*/ 19 w 19"/>
                <a:gd name="T9" fmla="*/ 10 h 16"/>
                <a:gd name="T10" fmla="*/ 19 w 19"/>
                <a:gd name="T11" fmla="*/ 10 h 16"/>
                <a:gd name="T12" fmla="*/ 19 w 19"/>
                <a:gd name="T13" fmla="*/ 10 h 16"/>
                <a:gd name="T14" fmla="*/ 19 w 19"/>
                <a:gd name="T15" fmla="*/ 1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10"/>
                  </a:moveTo>
                  <a:lnTo>
                    <a:pt x="19" y="1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7" name="Freeform 330"/>
            <p:cNvSpPr>
              <a:spLocks/>
            </p:cNvSpPr>
            <p:nvPr/>
          </p:nvSpPr>
          <p:spPr bwMode="auto">
            <a:xfrm>
              <a:off x="1885" y="722"/>
              <a:ext cx="36" cy="21"/>
            </a:xfrm>
            <a:custGeom>
              <a:avLst/>
              <a:gdLst>
                <a:gd name="T0" fmla="*/ 36 w 36"/>
                <a:gd name="T1" fmla="*/ 10 h 21"/>
                <a:gd name="T2" fmla="*/ 18 w 36"/>
                <a:gd name="T3" fmla="*/ 21 h 21"/>
                <a:gd name="T4" fmla="*/ 0 w 36"/>
                <a:gd name="T5" fmla="*/ 11 h 21"/>
                <a:gd name="T6" fmla="*/ 18 w 36"/>
                <a:gd name="T7" fmla="*/ 0 h 21"/>
                <a:gd name="T8" fmla="*/ 36 w 36"/>
                <a:gd name="T9" fmla="*/ 10 h 21"/>
                <a:gd name="T10" fmla="*/ 36 w 36"/>
                <a:gd name="T11" fmla="*/ 10 h 21"/>
                <a:gd name="T12" fmla="*/ 36 w 36"/>
                <a:gd name="T13" fmla="*/ 10 h 21"/>
                <a:gd name="T14" fmla="*/ 36 w 36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1"/>
                <a:gd name="T26" fmla="*/ 36 w 36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1">
                  <a:moveTo>
                    <a:pt x="36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8" name="Freeform 331"/>
            <p:cNvSpPr>
              <a:spLocks/>
            </p:cNvSpPr>
            <p:nvPr/>
          </p:nvSpPr>
          <p:spPr bwMode="auto">
            <a:xfrm>
              <a:off x="1875" y="749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6 h 17"/>
                <a:gd name="T4" fmla="*/ 0 w 18"/>
                <a:gd name="T5" fmla="*/ 17 h 17"/>
                <a:gd name="T6" fmla="*/ 0 w 18"/>
                <a:gd name="T7" fmla="*/ 12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9" name="Freeform 332"/>
            <p:cNvSpPr>
              <a:spLocks/>
            </p:cNvSpPr>
            <p:nvPr/>
          </p:nvSpPr>
          <p:spPr bwMode="auto">
            <a:xfrm>
              <a:off x="1856" y="751"/>
              <a:ext cx="19" cy="15"/>
            </a:xfrm>
            <a:custGeom>
              <a:avLst/>
              <a:gdLst>
                <a:gd name="T0" fmla="*/ 19 w 19"/>
                <a:gd name="T1" fmla="*/ 10 h 15"/>
                <a:gd name="T2" fmla="*/ 19 w 19"/>
                <a:gd name="T3" fmla="*/ 15 h 15"/>
                <a:gd name="T4" fmla="*/ 0 w 19"/>
                <a:gd name="T5" fmla="*/ 5 h 15"/>
                <a:gd name="T6" fmla="*/ 0 w 19"/>
                <a:gd name="T7" fmla="*/ 0 h 15"/>
                <a:gd name="T8" fmla="*/ 19 w 19"/>
                <a:gd name="T9" fmla="*/ 10 h 15"/>
                <a:gd name="T10" fmla="*/ 19 w 19"/>
                <a:gd name="T11" fmla="*/ 10 h 15"/>
                <a:gd name="T12" fmla="*/ 19 w 19"/>
                <a:gd name="T13" fmla="*/ 10 h 15"/>
                <a:gd name="T14" fmla="*/ 19 w 19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5"/>
                <a:gd name="T26" fmla="*/ 19 w 1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5">
                  <a:moveTo>
                    <a:pt x="19" y="10"/>
                  </a:moveTo>
                  <a:lnTo>
                    <a:pt x="19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0" name="Freeform 333"/>
            <p:cNvSpPr>
              <a:spLocks/>
            </p:cNvSpPr>
            <p:nvPr/>
          </p:nvSpPr>
          <p:spPr bwMode="auto">
            <a:xfrm>
              <a:off x="1856" y="739"/>
              <a:ext cx="37" cy="22"/>
            </a:xfrm>
            <a:custGeom>
              <a:avLst/>
              <a:gdLst>
                <a:gd name="T0" fmla="*/ 37 w 37"/>
                <a:gd name="T1" fmla="*/ 10 h 22"/>
                <a:gd name="T2" fmla="*/ 19 w 37"/>
                <a:gd name="T3" fmla="*/ 22 h 22"/>
                <a:gd name="T4" fmla="*/ 0 w 37"/>
                <a:gd name="T5" fmla="*/ 12 h 22"/>
                <a:gd name="T6" fmla="*/ 19 w 37"/>
                <a:gd name="T7" fmla="*/ 0 h 22"/>
                <a:gd name="T8" fmla="*/ 37 w 37"/>
                <a:gd name="T9" fmla="*/ 10 h 22"/>
                <a:gd name="T10" fmla="*/ 37 w 37"/>
                <a:gd name="T11" fmla="*/ 10 h 22"/>
                <a:gd name="T12" fmla="*/ 37 w 37"/>
                <a:gd name="T13" fmla="*/ 10 h 22"/>
                <a:gd name="T14" fmla="*/ 37 w 37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0"/>
                  </a:moveTo>
                  <a:lnTo>
                    <a:pt x="19" y="22"/>
                  </a:lnTo>
                  <a:lnTo>
                    <a:pt x="0" y="12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常用的</a:t>
            </a:r>
            <a:r>
              <a:rPr lang="en-US" altLang="zh-CN"/>
              <a:t>IPv6</a:t>
            </a:r>
            <a:r>
              <a:rPr lang="zh-CN" altLang="en-US"/>
              <a:t>地址类型及格式 </a:t>
            </a:r>
          </a:p>
        </p:txBody>
      </p:sp>
      <p:graphicFrame>
        <p:nvGraphicFramePr>
          <p:cNvPr id="6461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50641"/>
              </p:ext>
            </p:extLst>
          </p:nvPr>
        </p:nvGraphicFramePr>
        <p:xfrm>
          <a:off x="827584" y="1988840"/>
          <a:ext cx="7343775" cy="4221164"/>
        </p:xfrm>
        <a:graphic>
          <a:graphicData uri="http://schemas.openxmlformats.org/drawingml/2006/table">
            <a:tbl>
              <a:tblPr/>
              <a:tblGrid>
                <a:gridCol w="170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地址类型</a:t>
                      </a:r>
                    </a:p>
                  </a:txBody>
                  <a:tcPr marL="90000" marR="90000" marT="46808" marB="4680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IPv6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前缀标识 </a:t>
                      </a:r>
                    </a:p>
                  </a:txBody>
                  <a:tcPr marL="90000" marR="90000" marT="46808" marB="4680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916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单播地址 </a:t>
                      </a:r>
                    </a:p>
                  </a:txBody>
                  <a:tcPr marL="90000" marR="90000" marT="46808" marB="4680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未指定地址 </a:t>
                      </a:r>
                    </a:p>
                  </a:txBody>
                  <a:tcPr marL="90000" marR="90000" marT="46808" marB="4680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::/128 </a:t>
                      </a:r>
                    </a:p>
                  </a:txBody>
                  <a:tcPr marL="90000" marR="90000" marT="46808" marB="4680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3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环回地址 </a:t>
                      </a:r>
                    </a:p>
                  </a:txBody>
                  <a:tcPr marL="90000" marR="90000" marT="46808" marB="4680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::1/128 </a:t>
                      </a:r>
                    </a:p>
                  </a:txBody>
                  <a:tcPr marL="90000" marR="90000" marT="46808" marB="4680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链路本地地址 </a:t>
                      </a:r>
                    </a:p>
                  </a:txBody>
                  <a:tcPr marL="90000" marR="90000" marT="46808" marB="4680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FE80::/10 </a:t>
                      </a:r>
                    </a:p>
                  </a:txBody>
                  <a:tcPr marL="90000" marR="90000" marT="46808" marB="4680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站点本地地址 </a:t>
                      </a:r>
                    </a:p>
                  </a:txBody>
                  <a:tcPr marL="90000" marR="90000" marT="46808" marB="4680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FEC0::/10 </a:t>
                      </a:r>
                    </a:p>
                  </a:txBody>
                  <a:tcPr marL="90000" marR="90000" marT="46808" marB="4680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全球单播地址 </a:t>
                      </a:r>
                    </a:p>
                  </a:txBody>
                  <a:tcPr marL="90000" marR="90000" marT="46808" marB="4680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2000::/3 </a:t>
                      </a:r>
                    </a:p>
                  </a:txBody>
                  <a:tcPr marL="90000" marR="90000" marT="46808" marB="4680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91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组播地址 </a:t>
                      </a:r>
                    </a:p>
                  </a:txBody>
                  <a:tcPr marL="90000" marR="90000" marT="46808" marB="4680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FF00::/8 </a:t>
                      </a:r>
                    </a:p>
                  </a:txBody>
                  <a:tcPr marL="90000" marR="90000" marT="46808" marB="4680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72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任播地址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从单播地址空间中进行分配，使用单播地址的格式 </a:t>
                      </a:r>
                    </a:p>
                  </a:txBody>
                  <a:tcPr marL="90000" marR="90000" marT="46808" marB="4680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7.0&quot;&gt;&lt;object type=&quot;1&quot; unique_id=&quot;10001&quot;&gt;&lt;object type=&quot;2&quot; unique_id=&quot;18341&quot;&gt;&lt;object type=&quot;3&quot; unique_id=&quot;18726&quot;&gt;&lt;property id=&quot;20148&quot; value=&quot;5&quot;/&gt;&lt;property id=&quot;20300&quot; value=&quot;幻灯片 1&quot;/&gt;&lt;property id=&quot;20307&quot; value=&quot;256&quot;/&gt;&lt;/object&gt;&lt;object type=&quot;3&quot; unique_id=&quot;18727&quot;&gt;&lt;property id=&quot;20148&quot; value=&quot;5&quot;/&gt;&lt;property id=&quot;20300&quot; value=&quot;幻灯片 2&quot;/&gt;&lt;property id=&quot;20307&quot; value=&quot;257&quot;/&gt;&lt;/object&gt;&lt;object type=&quot;3&quot; unique_id=&quot;18728&quot;&gt;&lt;property id=&quot;20148&quot; value=&quot;5&quot;/&gt;&lt;property id=&quot;20300&quot; value=&quot;幻灯片 4&quot;/&gt;&lt;property id=&quot;20307&quot; value=&quot;271&quot;/&gt;&lt;/object&gt;&lt;object type=&quot;3&quot; unique_id=&quot;18729&quot;&gt;&lt;property id=&quot;20148&quot; value=&quot;5&quot;/&gt;&lt;property id=&quot;20300&quot; value=&quot;幻灯片 25&quot;/&gt;&lt;property id=&quot;20307&quot; value=&quot;272&quot;/&gt;&lt;/object&gt;&lt;object type=&quot;3&quot; unique_id=&quot;18730&quot;&gt;&lt;property id=&quot;20148&quot; value=&quot;5&quot;/&gt;&lt;property id=&quot;20300&quot; value=&quot;幻灯片 14&quot;/&gt;&lt;property id=&quot;20307&quot; value=&quot;273&quot;/&gt;&lt;/object&gt;&lt;object type=&quot;3&quot; unique_id=&quot;18836&quot;&gt;&lt;property id=&quot;20148&quot; value=&quot;5&quot;/&gt;&lt;property id=&quot;20300&quot; value=&quot;幻灯片 5&quot;/&gt;&lt;property id=&quot;20307&quot; value=&quot;275&quot;/&gt;&lt;/object&gt;&lt;object type=&quot;3&quot; unique_id=&quot;18837&quot;&gt;&lt;property id=&quot;20148&quot; value=&quot;5&quot;/&gt;&lt;property id=&quot;20300&quot; value=&quot;幻灯片 26&quot;/&gt;&lt;property id=&quot;20307&quot; value=&quot;274&quot;/&gt;&lt;/object&gt;&lt;object type=&quot;3&quot; unique_id=&quot;18838&quot;&gt;&lt;property id=&quot;20148&quot; value=&quot;5&quot;/&gt;&lt;property id=&quot;20300&quot; value=&quot;幻灯片 6&quot;/&gt;&lt;property id=&quot;20307&quot; value=&quot;276&quot;/&gt;&lt;/object&gt;&lt;object type=&quot;3&quot; unique_id=&quot;19079&quot;&gt;&lt;property id=&quot;20148&quot; value=&quot;5&quot;/&gt;&lt;property id=&quot;20300&quot; value=&quot;幻灯片 15&quot;/&gt;&lt;property id=&quot;20307&quot; value=&quot;277&quot;/&gt;&lt;/object&gt;&lt;object type=&quot;3&quot; unique_id=&quot;19080&quot;&gt;&lt;property id=&quot;20148&quot; value=&quot;5&quot;/&gt;&lt;property id=&quot;20300&quot; value=&quot;幻灯片 27&quot;/&gt;&lt;property id=&quot;20307&quot; value=&quot;278&quot;/&gt;&lt;/object&gt;&lt;object type=&quot;3&quot; unique_id=&quot;19081&quot;&gt;&lt;property id=&quot;20148&quot; value=&quot;5&quot;/&gt;&lt;property id=&quot;20300&quot; value=&quot;幻灯片 7&quot;/&gt;&lt;property id=&quot;20307&quot; value=&quot;279&quot;/&gt;&lt;/object&gt;&lt;object type=&quot;3&quot; unique_id=&quot;19082&quot;&gt;&lt;property id=&quot;20148&quot; value=&quot;5&quot;/&gt;&lt;property id=&quot;20300&quot; value=&quot;幻灯片 16&quot;/&gt;&lt;property id=&quot;20307&quot; value=&quot;280&quot;/&gt;&lt;/object&gt;&lt;object type=&quot;3&quot; unique_id=&quot;19083&quot;&gt;&lt;property id=&quot;20148&quot; value=&quot;5&quot;/&gt;&lt;property id=&quot;20300&quot; value=&quot;幻灯片 17&quot;/&gt;&lt;property id=&quot;20307&quot; value=&quot;281&quot;/&gt;&lt;/object&gt;&lt;object type=&quot;3&quot; unique_id=&quot;19084&quot;&gt;&lt;property id=&quot;20148&quot; value=&quot;5&quot;/&gt;&lt;property id=&quot;20300&quot; value=&quot;幻灯片 18&quot;/&gt;&lt;property id=&quot;20307&quot; value=&quot;282&quot;/&gt;&lt;/object&gt;&lt;object type=&quot;3&quot; unique_id=&quot;19085&quot;&gt;&lt;property id=&quot;20148&quot; value=&quot;5&quot;/&gt;&lt;property id=&quot;20300&quot; value=&quot;幻灯片 19&quot;/&gt;&lt;property id=&quot;20307&quot; value=&quot;283&quot;/&gt;&lt;/object&gt;&lt;object type=&quot;3&quot; unique_id=&quot;19495&quot;&gt;&lt;property id=&quot;20148&quot; value=&quot;5&quot;/&gt;&lt;property id=&quot;20300&quot; value=&quot;幻灯片 20&quot;/&gt;&lt;property id=&quot;20307&quot; value=&quot;287&quot;/&gt;&lt;/object&gt;&lt;object type=&quot;3&quot; unique_id=&quot;19496&quot;&gt;&lt;property id=&quot;20148&quot; value=&quot;5&quot;/&gt;&lt;property id=&quot;20300&quot; value=&quot;幻灯片 21&quot;/&gt;&lt;property id=&quot;20307&quot; value=&quot;284&quot;/&gt;&lt;/object&gt;&lt;object type=&quot;3&quot; unique_id=&quot;19497&quot;&gt;&lt;property id=&quot;20148&quot; value=&quot;5&quot;/&gt;&lt;property id=&quot;20300&quot; value=&quot;幻灯片 22&quot;/&gt;&lt;property id=&quot;20307&quot; value=&quot;285&quot;/&gt;&lt;/object&gt;&lt;object type=&quot;3&quot; unique_id=&quot;19499&quot;&gt;&lt;property id=&quot;20148&quot; value=&quot;5&quot;/&gt;&lt;property id=&quot;20300&quot; value=&quot;幻灯片 23&quot;/&gt;&lt;property id=&quot;20307&quot; value=&quot;288&quot;/&gt;&lt;/object&gt;&lt;object type=&quot;3&quot; unique_id=&quot;19500&quot;&gt;&lt;property id=&quot;20148&quot; value=&quot;5&quot;/&gt;&lt;property id=&quot;20300&quot; value=&quot;幻灯片 24&quot;/&gt;&lt;property id=&quot;20307&quot; value=&quot;289&quot;/&gt;&lt;/object&gt;&lt;object type=&quot;3&quot; unique_id=&quot;19501&quot;&gt;&lt;property id=&quot;20148&quot; value=&quot;5&quot;/&gt;&lt;property id=&quot;20300&quot; value=&quot;幻灯片 8&quot;/&gt;&lt;property id=&quot;20307&quot; value=&quot;290&quot;/&gt;&lt;/object&gt;&lt;object type=&quot;3&quot; unique_id=&quot;19502&quot;&gt;&lt;property id=&quot;20148&quot; value=&quot;5&quot;/&gt;&lt;property id=&quot;20300&quot; value=&quot;幻灯片 11&quot;/&gt;&lt;property id=&quot;20307&quot; value=&quot;291&quot;/&gt;&lt;/object&gt;&lt;object type=&quot;3&quot; unique_id=&quot;19503&quot;&gt;&lt;property id=&quot;20148&quot; value=&quot;5&quot;/&gt;&lt;property id=&quot;20300&quot; value=&quot;幻灯片 13&quot;/&gt;&lt;property id=&quot;20307&quot; value=&quot;292&quot;/&gt;&lt;/object&gt;&lt;object type=&quot;3&quot; unique_id=&quot;19504&quot;&gt;&lt;property id=&quot;20148&quot; value=&quot;5&quot;/&gt;&lt;property id=&quot;20300&quot; value=&quot;幻灯片 10&quot;/&gt;&lt;property id=&quot;20307&quot; value=&quot;293&quot;/&gt;&lt;/object&gt;&lt;object type=&quot;3&quot; unique_id=&quot;19681&quot;&gt;&lt;property id=&quot;20148&quot; value=&quot;5&quot;/&gt;&lt;property id=&quot;20300&quot; value=&quot;幻灯片 9&quot;/&gt;&lt;property id=&quot;20307&quot; value=&quot;295&quot;/&gt;&lt;/object&gt;&lt;object type=&quot;3&quot; unique_id=&quot;20201&quot;&gt;&lt;property id=&quot;20148&quot; value=&quot;5&quot;/&gt;&lt;property id=&quot;20300&quot; value=&quot;幻灯片 3 - &amp;quot;模板的使用&amp;quot;&quot;/&gt;&lt;property id=&quot;20307&quot; value=&quot;300&quot;/&gt;&lt;/object&gt;&lt;object type=&quot;3&quot; unique_id=&quot;20202&quot;&gt;&lt;property id=&quot;20148&quot; value=&quot;5&quot;/&gt;&lt;property id=&quot;20300&quot; value=&quot;幻灯片 12&quot;/&gt;&lt;property id=&quot;20307&quot; value=&quot;297&quot;/&gt;&lt;/object&gt;&lt;object type=&quot;3&quot; unique_id=&quot;20203&quot;&gt;&lt;property id=&quot;20148&quot; value=&quot;5&quot;/&gt;&lt;property id=&quot;20300&quot; value=&quot;幻灯片 29&quot;/&gt;&lt;property id=&quot;20307&quot; value=&quot;296&quot;/&gt;&lt;/object&gt;&lt;object type=&quot;3&quot; unique_id=&quot;20204&quot;&gt;&lt;property id=&quot;20148&quot; value=&quot;5&quot;/&gt;&lt;property id=&quot;20300&quot; value=&quot;幻灯片 30&quot;/&gt;&lt;property id=&quot;20307&quot; value=&quot;299&quot;/&gt;&lt;/object&gt;&lt;object type=&quot;3&quot; unique_id=&quot;24850&quot;&gt;&lt;property id=&quot;20148&quot; value=&quot;5&quot;/&gt;&lt;property id=&quot;20300&quot; value=&quot;幻灯片 28&quot;/&gt;&lt;property id=&quot;20307&quot; value=&quot;301&quot;/&gt;&lt;/object&gt;&lt;/object&gt;&lt;object type=&quot;8&quot; unique_id=&quot;18363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60&quot;]}]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0&quot;]}]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00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6920</TotalTime>
  <Words>3117</Words>
  <Application>Microsoft Office PowerPoint</Application>
  <PresentationFormat>全屏显示(4:3)</PresentationFormat>
  <Paragraphs>757</Paragraphs>
  <Slides>47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Courier</vt:lpstr>
      <vt:lpstr>方正姚体</vt:lpstr>
      <vt:lpstr>黑体</vt:lpstr>
      <vt:lpstr>华文细黑</vt:lpstr>
      <vt:lpstr>楷体</vt:lpstr>
      <vt:lpstr>隶书</vt:lpstr>
      <vt:lpstr>宋体</vt:lpstr>
      <vt:lpstr>Microsoft Yahei</vt:lpstr>
      <vt:lpstr>Arial</vt:lpstr>
      <vt:lpstr>Calibri</vt:lpstr>
      <vt:lpstr>Times New Roman</vt:lpstr>
      <vt:lpstr>Wingdings</vt:lpstr>
      <vt:lpstr>Office 主题</vt:lpstr>
      <vt:lpstr>PowerPoint 演示文稿</vt:lpstr>
      <vt:lpstr>内容回顾</vt:lpstr>
      <vt:lpstr>网络基本配置</vt:lpstr>
      <vt:lpstr>PowerPoint 演示文稿</vt:lpstr>
      <vt:lpstr>IPv6的特点</vt:lpstr>
      <vt:lpstr>IPv6地址表示方式</vt:lpstr>
      <vt:lpstr>IPv6地址构成</vt:lpstr>
      <vt:lpstr>IPv6地址分类 </vt:lpstr>
      <vt:lpstr>常用的IPv6地址类型及格式 </vt:lpstr>
      <vt:lpstr>IEEE EUI-64格式</vt:lpstr>
      <vt:lpstr>IPv6邻居发现协议</vt:lpstr>
      <vt:lpstr>IPv6地址解析 </vt:lpstr>
      <vt:lpstr>IPv6地址自动配置 </vt:lpstr>
      <vt:lpstr>IPv6地址配置命令</vt:lpstr>
      <vt:lpstr>PowerPoint 演示文稿</vt:lpstr>
      <vt:lpstr>什么是路由</vt:lpstr>
      <vt:lpstr>PowerPoint 演示文稿</vt:lpstr>
      <vt:lpstr>路由表的构成</vt:lpstr>
      <vt:lpstr>路由器单跳操作</vt:lpstr>
      <vt:lpstr>PowerPoint 演示文稿</vt:lpstr>
      <vt:lpstr>路由表查找规则（1）</vt:lpstr>
      <vt:lpstr>路由表查找规则（2）</vt:lpstr>
      <vt:lpstr>路由表查找规则（3）</vt:lpstr>
      <vt:lpstr>路由的来源</vt:lpstr>
      <vt:lpstr>路由度量值（Metric）</vt:lpstr>
      <vt:lpstr>路由优先级</vt:lpstr>
      <vt:lpstr>各类路由默认优先级</vt:lpstr>
      <vt:lpstr>PowerPoint 演示文稿</vt:lpstr>
      <vt:lpstr>路由环路</vt:lpstr>
      <vt:lpstr>查看设备路由表</vt:lpstr>
      <vt:lpstr>IP路由表摘要信息</vt:lpstr>
      <vt:lpstr>PowerPoint 演示文稿</vt:lpstr>
      <vt:lpstr>PowerPoint 演示文稿</vt:lpstr>
      <vt:lpstr>直连路由的建立</vt:lpstr>
      <vt:lpstr>PowerPoint 演示文稿</vt:lpstr>
      <vt:lpstr>基本的局域网间路由</vt:lpstr>
      <vt:lpstr>不适当的VLAN间路由方式</vt:lpstr>
      <vt:lpstr>用802.1Q和子接口实现VLAN间路由</vt:lpstr>
      <vt:lpstr>用三层交换机实现VLAN间路由</vt:lpstr>
      <vt:lpstr>静态路由配置</vt:lpstr>
      <vt:lpstr>PowerPoint 演示文稿</vt:lpstr>
      <vt:lpstr>静态路由配置示例</vt:lpstr>
      <vt:lpstr>静态默认路由配置</vt:lpstr>
      <vt:lpstr>静态路由实现路由备份和负载分担 </vt:lpstr>
      <vt:lpstr>静态黑洞路由应用</vt:lpstr>
      <vt:lpstr>PowerPoint 演示文稿</vt:lpstr>
      <vt:lpstr>PowerPoint 演示文稿</vt:lpstr>
    </vt:vector>
  </TitlesOfParts>
  <Company>www.ruideppt.net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北京锐得PPT</dc:creator>
  <cp:lastModifiedBy>王 洁</cp:lastModifiedBy>
  <cp:revision>757</cp:revision>
  <dcterms:modified xsi:type="dcterms:W3CDTF">2022-11-03T01:58:11Z</dcterms:modified>
</cp:coreProperties>
</file>