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40" r:id="rId3"/>
    <p:sldId id="614" r:id="rId4"/>
    <p:sldId id="630" r:id="rId5"/>
    <p:sldId id="631" r:id="rId6"/>
    <p:sldId id="395" r:id="rId7"/>
    <p:sldId id="632" r:id="rId8"/>
    <p:sldId id="357" r:id="rId9"/>
    <p:sldId id="359" r:id="rId10"/>
    <p:sldId id="361" r:id="rId11"/>
    <p:sldId id="362" r:id="rId12"/>
    <p:sldId id="375" r:id="rId13"/>
    <p:sldId id="319" r:id="rId14"/>
    <p:sldId id="378" r:id="rId15"/>
    <p:sldId id="382" r:id="rId16"/>
    <p:sldId id="383" r:id="rId17"/>
    <p:sldId id="384" r:id="rId18"/>
    <p:sldId id="386" r:id="rId19"/>
    <p:sldId id="394" r:id="rId20"/>
    <p:sldId id="387" r:id="rId21"/>
    <p:sldId id="363" r:id="rId22"/>
    <p:sldId id="627" r:id="rId23"/>
    <p:sldId id="628" r:id="rId24"/>
    <p:sldId id="358" r:id="rId25"/>
    <p:sldId id="360" r:id="rId26"/>
    <p:sldId id="330" r:id="rId27"/>
    <p:sldId id="629" r:id="rId28"/>
    <p:sldId id="365" r:id="rId29"/>
    <p:sldId id="367" r:id="rId30"/>
    <p:sldId id="634" r:id="rId31"/>
    <p:sldId id="626" r:id="rId32"/>
    <p:sldId id="613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86776" autoAdjust="0"/>
  </p:normalViewPr>
  <p:slideViewPr>
    <p:cSldViewPr>
      <p:cViewPr varScale="1">
        <p:scale>
          <a:sx n="78" d="100"/>
          <a:sy n="78" d="100"/>
        </p:scale>
        <p:origin x="20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2022/11/23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1171120-4458-46EC-850E-91C7C834145F}" type="slidenum">
              <a:rPr lang="en-US" altLang="zh-CN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F70EEE-BF68-4840-9D52-92E4B3DC6BB8}" type="slidenum">
              <a:rPr lang="en-US" altLang="zh-CN">
                <a:latin typeface="Times New Roman" pitchFamily="18" charset="0"/>
              </a:rPr>
              <a:pPr eaLnBrk="1" hangingPunct="1"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BABA23-CCA0-442E-9DBA-FF0CEEBE7A43}" type="slidenum">
              <a:rPr lang="en-US" altLang="zh-CN">
                <a:latin typeface="Times New Roman" pitchFamily="18" charset="0"/>
              </a:rPr>
              <a:pPr eaLnBrk="1" hangingPunct="1"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FAEFBB-7709-4B55-ABE6-E56A300F0748}" type="slidenum">
              <a:rPr lang="en-US" altLang="zh-CN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BEC4D5-7291-4180-BA1A-FB8C8DAFDF1D}" type="slidenum">
              <a:rPr lang="en-US" altLang="zh-CN">
                <a:latin typeface="Times New Roman" pitchFamily="18" charset="0"/>
              </a:rPr>
              <a:pPr eaLnBrk="1" hangingPunct="1"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9EEA0E-8B29-407C-93C0-D5A86F94937A}" type="slidenum">
              <a:rPr lang="en-US" altLang="zh-CN"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6BEB68-15AB-4135-8778-13F8C11C83B4}" type="slidenum">
              <a:rPr lang="en-US" altLang="zh-CN">
                <a:latin typeface="Times New Roman" pitchFamily="18" charset="0"/>
              </a:rPr>
              <a:pPr eaLnBrk="1" hangingPunct="1"/>
              <a:t>19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F2AFAD-84F6-4C36-B1F0-AC98427B952E}" type="slidenum">
              <a:rPr lang="en-US" altLang="zh-CN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D7E6162-B641-4D32-9A46-17F28075BD66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E7D41DA-3E08-4A70-B8EA-4B661ED85C30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2AEFE6-AB59-42AE-8421-1E68482B00EA}" type="slidenum">
              <a:rPr lang="en-US" altLang="zh-CN" smtClean="0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此页为了让学员和老师对课程安排有一个大致的了解。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0564AC6-6870-4E53-B3D1-D272D65151A1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21F30AD-E848-4DA2-85D4-BC90D353ABC1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A906E77A-9983-41DF-B9A2-C6A8468F3EC8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E637C36-378D-46F6-83FD-51951AD7CBC6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5098B6D-92B4-416F-B3CB-5D14F01ED640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A14D00C-7657-4F35-B1E1-EAA19934FC52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9CA7058-7672-4791-B936-12CD8A29AC0E}" type="slidenum">
              <a:rPr lang="en-US" altLang="zh-CN" smtClean="0"/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2AEFE6-AB59-42AE-8421-1E68482B00EA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此页为了让学员和老师对课程安排有一个大致的了解。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此页胶片仅在授课时使用，胶片＋注释中有专门的目录和标题，不需要重复使用该页面。</a:t>
            </a:r>
          </a:p>
        </p:txBody>
      </p:sp>
    </p:spTree>
    <p:extLst>
      <p:ext uri="{BB962C8B-B14F-4D97-AF65-F5344CB8AC3E}">
        <p14:creationId xmlns:p14="http://schemas.microsoft.com/office/powerpoint/2010/main" val="569837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B958AC-5CCA-4B77-A752-73C4754C973E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2AEFE6-AB59-42AE-8421-1E68482B00EA}" type="slidenum">
              <a:rPr lang="en-US" altLang="zh-CN" smtClean="0">
                <a:latin typeface="Times New Roman" pitchFamily="18" charset="0"/>
              </a:rPr>
              <a:pPr eaLnBrk="1" hangingPunct="1"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1200" b="1">
                <a:ea typeface="华文细黑" pitchFamily="2" charset="-122"/>
              </a:rPr>
              <a:t>动态路由协议能够自动发现路由、计算路由</a:t>
            </a:r>
          </a:p>
        </p:txBody>
      </p:sp>
    </p:spTree>
    <p:extLst>
      <p:ext uri="{BB962C8B-B14F-4D97-AF65-F5344CB8AC3E}">
        <p14:creationId xmlns:p14="http://schemas.microsoft.com/office/powerpoint/2010/main" val="143581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73705E-94AE-4FF5-B3B7-BEB25C76CF56}" type="slidenum">
              <a:rPr lang="en-US" altLang="zh-CN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681178-ABE1-4762-96BA-F022408BD355}" type="slidenum">
              <a:rPr lang="en-US" altLang="zh-CN"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56548D-C9A9-40CC-8D86-AF2692A29DB1}" type="slidenum">
              <a:rPr lang="en-US" altLang="zh-CN">
                <a:latin typeface="Times New Roman" pitchFamily="18" charset="0"/>
              </a:rPr>
              <a:pPr eaLnBrk="1" hangingPunct="1"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AC2078-0570-4A05-8F40-03F3E1EDBA41}" type="slidenum">
              <a:rPr lang="en-US" altLang="zh-CN">
                <a:latin typeface="Times New Roman" pitchFamily="18" charset="0"/>
              </a:rPr>
              <a:pPr eaLnBrk="1" hangingPunct="1"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4DE5FC-30A2-4373-AA0D-5E9E9EFAB77A}" type="slidenum">
              <a:rPr lang="en-US" altLang="zh-CN">
                <a:latin typeface="Times New Roman" pitchFamily="18" charset="0"/>
              </a:rPr>
              <a:pPr eaLnBrk="1" hangingPunct="1"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32C9DC-78AA-42C7-89C7-F2B481B7B2CC}" type="slidenum">
              <a:rPr lang="en-US" altLang="zh-CN">
                <a:latin typeface="Times New Roman" pitchFamily="18" charset="0"/>
              </a:rPr>
              <a:pPr eaLnBrk="1" hangingPunct="1"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713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6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  <p:sldLayoutId id="2147483729" r:id="rId15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11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</a:t>
            </a:r>
            <a:r>
              <a:rPr lang="zh-CN" altLang="en-US"/>
              <a:t>路由表的更新</a:t>
            </a:r>
          </a:p>
        </p:txBody>
      </p:sp>
      <p:sp>
        <p:nvSpPr>
          <p:cNvPr id="12291" name="Line 25"/>
          <p:cNvSpPr>
            <a:spLocks noChangeShapeType="1"/>
          </p:cNvSpPr>
          <p:nvPr/>
        </p:nvSpPr>
        <p:spPr bwMode="auto">
          <a:xfrm flipV="1">
            <a:off x="3759968" y="2563515"/>
            <a:ext cx="17272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2" name="Group 26"/>
          <p:cNvGrpSpPr>
            <a:grpSpLocks noChangeAspect="1"/>
          </p:cNvGrpSpPr>
          <p:nvPr/>
        </p:nvGrpSpPr>
        <p:grpSpPr bwMode="auto">
          <a:xfrm>
            <a:off x="5126806" y="2349202"/>
            <a:ext cx="720725" cy="501650"/>
            <a:chOff x="3541" y="1317"/>
            <a:chExt cx="747" cy="546"/>
          </a:xfrm>
        </p:grpSpPr>
        <p:sp>
          <p:nvSpPr>
            <p:cNvPr id="12460" name="AutoShape 2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1" name="Freeform 2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2" name="Freeform 2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3" name="Freeform 3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4" name="Freeform 3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5" name="Freeform 3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" name="Freeform 3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7" name="Freeform 3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" name="Freeform 3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" name="Freeform 3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0" name="Freeform 3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1" name="Freeform 3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" name="Freeform 3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3" name="Freeform 4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4" name="Freeform 4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5" name="Freeform 4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6" name="Freeform 4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3" name="Line 44"/>
          <p:cNvSpPr>
            <a:spLocks noChangeShapeType="1"/>
          </p:cNvSpPr>
          <p:nvPr/>
        </p:nvSpPr>
        <p:spPr bwMode="auto">
          <a:xfrm flipH="1">
            <a:off x="3472631" y="2733377"/>
            <a:ext cx="0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45"/>
          <p:cNvSpPr>
            <a:spLocks noChangeShapeType="1"/>
          </p:cNvSpPr>
          <p:nvPr/>
        </p:nvSpPr>
        <p:spPr bwMode="auto">
          <a:xfrm flipH="1">
            <a:off x="5488756" y="277941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5" name="Group 46"/>
          <p:cNvGrpSpPr>
            <a:grpSpLocks noChangeAspect="1"/>
          </p:cNvGrpSpPr>
          <p:nvPr/>
        </p:nvGrpSpPr>
        <p:grpSpPr bwMode="auto">
          <a:xfrm>
            <a:off x="3113856" y="2349202"/>
            <a:ext cx="720725" cy="501650"/>
            <a:chOff x="3541" y="1317"/>
            <a:chExt cx="747" cy="546"/>
          </a:xfrm>
        </p:grpSpPr>
        <p:sp>
          <p:nvSpPr>
            <p:cNvPr id="12443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4" name="Freeform 4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5" name="Freeform 4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6" name="Freeform 5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7" name="Freeform 5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8" name="Freeform 5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9" name="Freeform 5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0" name="Freeform 5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1" name="Freeform 5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2" name="Freeform 5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3" name="Freeform 5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4" name="Freeform 5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5" name="Freeform 5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6" name="Freeform 6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7" name="Freeform 6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8" name="Freeform 6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9" name="Freeform 6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6" name="Text Box 64"/>
          <p:cNvSpPr txBox="1">
            <a:spLocks noChangeArrowheads="1"/>
          </p:cNvSpPr>
          <p:nvPr/>
        </p:nvSpPr>
        <p:spPr bwMode="auto">
          <a:xfrm>
            <a:off x="5198243" y="1988840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RTB</a:t>
            </a:r>
          </a:p>
        </p:txBody>
      </p:sp>
      <p:sp>
        <p:nvSpPr>
          <p:cNvPr id="12297" name="Text Box 65"/>
          <p:cNvSpPr txBox="1">
            <a:spLocks noChangeArrowheads="1"/>
          </p:cNvSpPr>
          <p:nvPr/>
        </p:nvSpPr>
        <p:spPr bwMode="auto">
          <a:xfrm>
            <a:off x="3109093" y="1988840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RTA</a:t>
            </a:r>
          </a:p>
        </p:txBody>
      </p:sp>
      <p:sp>
        <p:nvSpPr>
          <p:cNvPr id="12298" name="Rectangle 66"/>
          <p:cNvSpPr>
            <a:spLocks noChangeArrowheads="1"/>
          </p:cNvSpPr>
          <p:nvPr/>
        </p:nvSpPr>
        <p:spPr bwMode="auto">
          <a:xfrm>
            <a:off x="3975868" y="2274590"/>
            <a:ext cx="12954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10.2.0.0/24</a:t>
            </a:r>
          </a:p>
        </p:txBody>
      </p:sp>
      <p:sp>
        <p:nvSpPr>
          <p:cNvPr id="12299" name="Text Box 69"/>
          <p:cNvSpPr txBox="1">
            <a:spLocks noChangeArrowheads="1"/>
          </p:cNvSpPr>
          <p:nvPr/>
        </p:nvSpPr>
        <p:spPr bwMode="auto">
          <a:xfrm>
            <a:off x="3759968" y="2565102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300" name="Text Box 70"/>
          <p:cNvSpPr txBox="1">
            <a:spLocks noChangeArrowheads="1"/>
          </p:cNvSpPr>
          <p:nvPr/>
        </p:nvSpPr>
        <p:spPr bwMode="auto">
          <a:xfrm>
            <a:off x="4839468" y="2565102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2301" name="Line 71"/>
          <p:cNvSpPr>
            <a:spLocks noChangeShapeType="1"/>
          </p:cNvSpPr>
          <p:nvPr/>
        </p:nvSpPr>
        <p:spPr bwMode="auto">
          <a:xfrm flipH="1">
            <a:off x="3183706" y="342711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72"/>
          <p:cNvSpPr>
            <a:spLocks noChangeShapeType="1"/>
          </p:cNvSpPr>
          <p:nvPr/>
        </p:nvSpPr>
        <p:spPr bwMode="auto">
          <a:xfrm flipH="1">
            <a:off x="5271268" y="342711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Rectangle 90"/>
          <p:cNvSpPr>
            <a:spLocks noChangeArrowheads="1"/>
          </p:cNvSpPr>
          <p:nvPr/>
        </p:nvSpPr>
        <p:spPr bwMode="auto">
          <a:xfrm>
            <a:off x="4479106" y="3860502"/>
            <a:ext cx="12938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>
                <a:ea typeface="华文细黑" pitchFamily="2" charset="-122"/>
              </a:rPr>
              <a:t>路由更新</a:t>
            </a:r>
          </a:p>
        </p:txBody>
      </p:sp>
      <p:sp>
        <p:nvSpPr>
          <p:cNvPr id="12304" name="Line 107"/>
          <p:cNvSpPr>
            <a:spLocks noChangeShapeType="1"/>
          </p:cNvSpPr>
          <p:nvPr/>
        </p:nvSpPr>
        <p:spPr bwMode="auto">
          <a:xfrm flipV="1">
            <a:off x="3759968" y="5376565"/>
            <a:ext cx="17272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5" name="Group 108"/>
          <p:cNvGrpSpPr>
            <a:grpSpLocks noChangeAspect="1"/>
          </p:cNvGrpSpPr>
          <p:nvPr/>
        </p:nvGrpSpPr>
        <p:grpSpPr bwMode="auto">
          <a:xfrm>
            <a:off x="5126806" y="5162252"/>
            <a:ext cx="720725" cy="501650"/>
            <a:chOff x="3541" y="1317"/>
            <a:chExt cx="747" cy="546"/>
          </a:xfrm>
        </p:grpSpPr>
        <p:sp>
          <p:nvSpPr>
            <p:cNvPr id="12426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7" name="Freeform 11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8" name="Freeform 11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9" name="Freeform 11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0" name="Freeform 11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1" name="Freeform 11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2" name="Freeform 11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3" name="Freeform 11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4" name="Freeform 11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5" name="Freeform 11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6" name="Freeform 11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7" name="Freeform 12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8" name="Freeform 12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9" name="Freeform 12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0" name="Freeform 12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1" name="Freeform 12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2" name="Freeform 12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6" name="Line 126"/>
          <p:cNvSpPr>
            <a:spLocks noChangeShapeType="1"/>
          </p:cNvSpPr>
          <p:nvPr/>
        </p:nvSpPr>
        <p:spPr bwMode="auto">
          <a:xfrm flipH="1">
            <a:off x="3472631" y="5546427"/>
            <a:ext cx="0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127"/>
          <p:cNvSpPr>
            <a:spLocks noChangeShapeType="1"/>
          </p:cNvSpPr>
          <p:nvPr/>
        </p:nvSpPr>
        <p:spPr bwMode="auto">
          <a:xfrm flipH="1">
            <a:off x="5488756" y="559246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8" name="Group 128"/>
          <p:cNvGrpSpPr>
            <a:grpSpLocks noChangeAspect="1"/>
          </p:cNvGrpSpPr>
          <p:nvPr/>
        </p:nvGrpSpPr>
        <p:grpSpPr bwMode="auto">
          <a:xfrm>
            <a:off x="3113856" y="5162252"/>
            <a:ext cx="720725" cy="501650"/>
            <a:chOff x="3541" y="1317"/>
            <a:chExt cx="747" cy="546"/>
          </a:xfrm>
        </p:grpSpPr>
        <p:sp>
          <p:nvSpPr>
            <p:cNvPr id="12409" name="AutoShape 12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0" name="Freeform 13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1" name="Freeform 13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2" name="Freeform 13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3" name="Freeform 13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4" name="Freeform 13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5" name="Freeform 13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6" name="Freeform 13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7" name="Freeform 13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8" name="Freeform 13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9" name="Freeform 13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0" name="Freeform 14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1" name="Freeform 14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2" name="Freeform 14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3" name="Freeform 14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4" name="Freeform 14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5" name="Freeform 14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9" name="Text Box 146"/>
          <p:cNvSpPr txBox="1">
            <a:spLocks noChangeArrowheads="1"/>
          </p:cNvSpPr>
          <p:nvPr/>
        </p:nvSpPr>
        <p:spPr bwMode="auto">
          <a:xfrm>
            <a:off x="5126806" y="4873327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RTB</a:t>
            </a:r>
          </a:p>
        </p:txBody>
      </p:sp>
      <p:sp>
        <p:nvSpPr>
          <p:cNvPr id="12310" name="Text Box 147"/>
          <p:cNvSpPr txBox="1">
            <a:spLocks noChangeArrowheads="1"/>
          </p:cNvSpPr>
          <p:nvPr/>
        </p:nvSpPr>
        <p:spPr bwMode="auto">
          <a:xfrm>
            <a:off x="3109093" y="4868565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RTA</a:t>
            </a:r>
          </a:p>
        </p:txBody>
      </p:sp>
      <p:sp>
        <p:nvSpPr>
          <p:cNvPr id="12311" name="Rectangle 148"/>
          <p:cNvSpPr>
            <a:spLocks noChangeArrowheads="1"/>
          </p:cNvSpPr>
          <p:nvPr/>
        </p:nvSpPr>
        <p:spPr bwMode="auto">
          <a:xfrm>
            <a:off x="3975868" y="5087640"/>
            <a:ext cx="12954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10.2.0.0/24</a:t>
            </a:r>
          </a:p>
        </p:txBody>
      </p:sp>
      <p:sp>
        <p:nvSpPr>
          <p:cNvPr id="12312" name="Text Box 149"/>
          <p:cNvSpPr txBox="1">
            <a:spLocks noChangeArrowheads="1"/>
          </p:cNvSpPr>
          <p:nvPr/>
        </p:nvSpPr>
        <p:spPr bwMode="auto">
          <a:xfrm>
            <a:off x="3759968" y="5378152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313" name="Text Box 150"/>
          <p:cNvSpPr txBox="1">
            <a:spLocks noChangeArrowheads="1"/>
          </p:cNvSpPr>
          <p:nvPr/>
        </p:nvSpPr>
        <p:spPr bwMode="auto">
          <a:xfrm>
            <a:off x="4839468" y="5378152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2314" name="Line 151"/>
          <p:cNvSpPr>
            <a:spLocks noChangeShapeType="1"/>
          </p:cNvSpPr>
          <p:nvPr/>
        </p:nvSpPr>
        <p:spPr bwMode="auto">
          <a:xfrm flipH="1">
            <a:off x="3183706" y="624016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152"/>
          <p:cNvSpPr>
            <a:spLocks noChangeShapeType="1"/>
          </p:cNvSpPr>
          <p:nvPr/>
        </p:nvSpPr>
        <p:spPr bwMode="auto">
          <a:xfrm flipH="1">
            <a:off x="5271268" y="624016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Rectangle 170"/>
          <p:cNvSpPr>
            <a:spLocks noChangeArrowheads="1"/>
          </p:cNvSpPr>
          <p:nvPr/>
        </p:nvSpPr>
        <p:spPr bwMode="auto">
          <a:xfrm>
            <a:off x="2823343" y="3428702"/>
            <a:ext cx="1368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10.1.0.0/24</a:t>
            </a:r>
          </a:p>
        </p:txBody>
      </p:sp>
      <p:sp>
        <p:nvSpPr>
          <p:cNvPr id="12317" name="Rectangle 171"/>
          <p:cNvSpPr>
            <a:spLocks noChangeArrowheads="1"/>
          </p:cNvSpPr>
          <p:nvPr/>
        </p:nvSpPr>
        <p:spPr bwMode="auto">
          <a:xfrm>
            <a:off x="4910906" y="3428702"/>
            <a:ext cx="1368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10.3.0.0/24</a:t>
            </a:r>
          </a:p>
        </p:txBody>
      </p:sp>
      <p:sp>
        <p:nvSpPr>
          <p:cNvPr id="12318" name="Rectangle 172"/>
          <p:cNvSpPr>
            <a:spLocks noChangeArrowheads="1"/>
          </p:cNvSpPr>
          <p:nvPr/>
        </p:nvSpPr>
        <p:spPr bwMode="auto">
          <a:xfrm>
            <a:off x="2894781" y="6236990"/>
            <a:ext cx="13684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10.1.0.0/24</a:t>
            </a:r>
          </a:p>
        </p:txBody>
      </p:sp>
      <p:sp>
        <p:nvSpPr>
          <p:cNvPr id="12319" name="Rectangle 173"/>
          <p:cNvSpPr>
            <a:spLocks noChangeArrowheads="1"/>
          </p:cNvSpPr>
          <p:nvPr/>
        </p:nvSpPr>
        <p:spPr bwMode="auto">
          <a:xfrm>
            <a:off x="4982343" y="6236990"/>
            <a:ext cx="13684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10.3.0.0/24</a:t>
            </a:r>
          </a:p>
        </p:txBody>
      </p:sp>
      <p:graphicFrame>
        <p:nvGraphicFramePr>
          <p:cNvPr id="371997" name="Group 28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97616405"/>
              </p:ext>
            </p:extLst>
          </p:nvPr>
        </p:nvGraphicFramePr>
        <p:xfrm>
          <a:off x="446856" y="1988840"/>
          <a:ext cx="2520950" cy="1232156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1999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9169"/>
              </p:ext>
            </p:extLst>
          </p:nvPr>
        </p:nvGraphicFramePr>
        <p:xfrm>
          <a:off x="6279331" y="1988840"/>
          <a:ext cx="2520950" cy="123215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2002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32307"/>
              </p:ext>
            </p:extLst>
          </p:nvPr>
        </p:nvGraphicFramePr>
        <p:xfrm>
          <a:off x="302393" y="4868565"/>
          <a:ext cx="2593975" cy="154006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2005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6190"/>
              </p:ext>
            </p:extLst>
          </p:nvPr>
        </p:nvGraphicFramePr>
        <p:xfrm>
          <a:off x="6279331" y="4833640"/>
          <a:ext cx="2593975" cy="154006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08" name="Line 279"/>
          <p:cNvSpPr>
            <a:spLocks noChangeShapeType="1"/>
          </p:cNvSpPr>
          <p:nvPr/>
        </p:nvSpPr>
        <p:spPr bwMode="auto">
          <a:xfrm>
            <a:off x="4407668" y="3282652"/>
            <a:ext cx="0" cy="12985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</a:t>
            </a:r>
            <a:r>
              <a:rPr lang="zh-CN" altLang="en-US"/>
              <a:t>路由表的维护</a:t>
            </a:r>
          </a:p>
        </p:txBody>
      </p:sp>
      <p:graphicFrame>
        <p:nvGraphicFramePr>
          <p:cNvPr id="1026" name="Object 2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5402309"/>
              </p:ext>
            </p:extLst>
          </p:nvPr>
        </p:nvGraphicFramePr>
        <p:xfrm>
          <a:off x="465862" y="3175868"/>
          <a:ext cx="6619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绘图" r:id="rId4" imgW="662400" imgH="651600" progId="FLW3Drawing">
                  <p:embed/>
                </p:oleObj>
              </mc:Choice>
              <mc:Fallback>
                <p:oleObj name="绘图" r:id="rId4" imgW="662400" imgH="651600" progId="FLW3Drawing">
                  <p:embed/>
                  <p:pic>
                    <p:nvPicPr>
                      <p:cNvPr id="102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2" y="3175868"/>
                        <a:ext cx="6619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3" name="AutoShape 33"/>
          <p:cNvSpPr>
            <a:spLocks noChangeArrowheads="1"/>
          </p:cNvSpPr>
          <p:nvPr/>
        </p:nvSpPr>
        <p:spPr bwMode="auto">
          <a:xfrm>
            <a:off x="1821587" y="5518175"/>
            <a:ext cx="1828800" cy="503237"/>
          </a:xfrm>
          <a:prstGeom prst="parallelogram">
            <a:avLst>
              <a:gd name="adj" fmla="val 71790"/>
            </a:avLst>
          </a:prstGeom>
          <a:solidFill>
            <a:srgbClr val="EADBB0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3795" name="AutoShape 35"/>
          <p:cNvSpPr>
            <a:spLocks noChangeArrowheads="1"/>
          </p:cNvSpPr>
          <p:nvPr/>
        </p:nvSpPr>
        <p:spPr bwMode="auto">
          <a:xfrm rot="10800000">
            <a:off x="5133112" y="5373712"/>
            <a:ext cx="1828800" cy="503238"/>
          </a:xfrm>
          <a:prstGeom prst="parallelogram">
            <a:avLst>
              <a:gd name="adj" fmla="val 71790"/>
            </a:avLst>
          </a:prstGeom>
          <a:solidFill>
            <a:srgbClr val="EADBB0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Rectangle 36"/>
          <p:cNvSpPr>
            <a:spLocks noChangeArrowheads="1"/>
          </p:cNvSpPr>
          <p:nvPr/>
        </p:nvSpPr>
        <p:spPr bwMode="auto">
          <a:xfrm>
            <a:off x="5422037" y="5373712"/>
            <a:ext cx="165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Response</a:t>
            </a:r>
          </a:p>
        </p:txBody>
      </p:sp>
      <p:sp>
        <p:nvSpPr>
          <p:cNvPr id="1032" name="AutoShape 37"/>
          <p:cNvSpPr>
            <a:spLocks noChangeArrowheads="1"/>
          </p:cNvSpPr>
          <p:nvPr/>
        </p:nvSpPr>
        <p:spPr bwMode="auto">
          <a:xfrm rot="18340">
            <a:off x="2828062" y="5229250"/>
            <a:ext cx="1511300" cy="144462"/>
          </a:xfrm>
          <a:prstGeom prst="rightArrow">
            <a:avLst>
              <a:gd name="adj1" fmla="val 50065"/>
              <a:gd name="adj2" fmla="val 262508"/>
            </a:avLst>
          </a:prstGeom>
          <a:gradFill rotWithShape="0">
            <a:gsLst>
              <a:gs pos="0">
                <a:srgbClr val="F4DF91"/>
              </a:gs>
              <a:gs pos="100000">
                <a:srgbClr val="E7B70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E7B705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AutoShape 38"/>
          <p:cNvSpPr>
            <a:spLocks noChangeArrowheads="1"/>
          </p:cNvSpPr>
          <p:nvPr/>
        </p:nvSpPr>
        <p:spPr bwMode="auto">
          <a:xfrm rot="10800000">
            <a:off x="4556850" y="6092850"/>
            <a:ext cx="1624012" cy="144462"/>
          </a:xfrm>
          <a:prstGeom prst="rightArrow">
            <a:avLst>
              <a:gd name="adj1" fmla="val 50065"/>
              <a:gd name="adj2" fmla="val 282086"/>
            </a:avLst>
          </a:prstGeom>
          <a:gradFill rotWithShape="0">
            <a:gsLst>
              <a:gs pos="0">
                <a:srgbClr val="F4DF91"/>
              </a:gs>
              <a:gs pos="100000">
                <a:srgbClr val="E7B70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E7B705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Line 39"/>
          <p:cNvSpPr>
            <a:spLocks noChangeShapeType="1"/>
          </p:cNvSpPr>
          <p:nvPr/>
        </p:nvSpPr>
        <p:spPr bwMode="auto">
          <a:xfrm flipV="1">
            <a:off x="3259862" y="4077568"/>
            <a:ext cx="2305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40"/>
          <p:cNvGrpSpPr>
            <a:grpSpLocks noChangeAspect="1"/>
          </p:cNvGrpSpPr>
          <p:nvPr/>
        </p:nvGrpSpPr>
        <p:grpSpPr bwMode="auto">
          <a:xfrm>
            <a:off x="5418862" y="3863255"/>
            <a:ext cx="720725" cy="501650"/>
            <a:chOff x="3541" y="1317"/>
            <a:chExt cx="747" cy="546"/>
          </a:xfrm>
        </p:grpSpPr>
        <p:sp>
          <p:nvSpPr>
            <p:cNvPr id="1115" name="AutoShape 4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4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4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4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9" name="Freeform 4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4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4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4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4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5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5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5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5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5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5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5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5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6" name="Line 58"/>
          <p:cNvSpPr>
            <a:spLocks noChangeShapeType="1"/>
          </p:cNvSpPr>
          <p:nvPr/>
        </p:nvSpPr>
        <p:spPr bwMode="auto">
          <a:xfrm flipH="1">
            <a:off x="2972525" y="4247430"/>
            <a:ext cx="0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59"/>
          <p:cNvSpPr>
            <a:spLocks noChangeShapeType="1"/>
          </p:cNvSpPr>
          <p:nvPr/>
        </p:nvSpPr>
        <p:spPr bwMode="auto">
          <a:xfrm flipH="1">
            <a:off x="5780812" y="429346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8" name="Group 60"/>
          <p:cNvGrpSpPr>
            <a:grpSpLocks noChangeAspect="1"/>
          </p:cNvGrpSpPr>
          <p:nvPr/>
        </p:nvGrpSpPr>
        <p:grpSpPr bwMode="auto">
          <a:xfrm>
            <a:off x="2613750" y="3863255"/>
            <a:ext cx="720725" cy="501650"/>
            <a:chOff x="3541" y="1317"/>
            <a:chExt cx="747" cy="546"/>
          </a:xfrm>
        </p:grpSpPr>
        <p:sp>
          <p:nvSpPr>
            <p:cNvPr id="1098" name="AutoShape 6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6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6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6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6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6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6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6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Freeform 6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7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7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7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7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7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7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7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7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9" name="Text Box 78"/>
          <p:cNvSpPr txBox="1">
            <a:spLocks noChangeArrowheads="1"/>
          </p:cNvSpPr>
          <p:nvPr/>
        </p:nvSpPr>
        <p:spPr bwMode="auto">
          <a:xfrm>
            <a:off x="5433150" y="3501305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RTB</a:t>
            </a:r>
          </a:p>
        </p:txBody>
      </p:sp>
      <p:sp>
        <p:nvSpPr>
          <p:cNvPr id="1040" name="Text Box 79"/>
          <p:cNvSpPr txBox="1">
            <a:spLocks noChangeArrowheads="1"/>
          </p:cNvSpPr>
          <p:nvPr/>
        </p:nvSpPr>
        <p:spPr bwMode="auto">
          <a:xfrm>
            <a:off x="2624862" y="3501305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RTA</a:t>
            </a:r>
          </a:p>
        </p:txBody>
      </p:sp>
      <p:sp>
        <p:nvSpPr>
          <p:cNvPr id="1041" name="Rectangle 80"/>
          <p:cNvSpPr>
            <a:spLocks noChangeArrowheads="1"/>
          </p:cNvSpPr>
          <p:nvPr/>
        </p:nvSpPr>
        <p:spPr bwMode="auto">
          <a:xfrm>
            <a:off x="3980587" y="3791818"/>
            <a:ext cx="12954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10.2.0.0/24</a:t>
            </a:r>
          </a:p>
        </p:txBody>
      </p:sp>
      <p:sp>
        <p:nvSpPr>
          <p:cNvPr id="1042" name="Rectangle 81"/>
          <p:cNvSpPr>
            <a:spLocks noChangeArrowheads="1"/>
          </p:cNvSpPr>
          <p:nvPr/>
        </p:nvSpPr>
        <p:spPr bwMode="auto">
          <a:xfrm>
            <a:off x="1820000" y="4437930"/>
            <a:ext cx="1368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10.1.0.0/24</a:t>
            </a:r>
          </a:p>
        </p:txBody>
      </p:sp>
      <p:sp>
        <p:nvSpPr>
          <p:cNvPr id="1043" name="Rectangle 82"/>
          <p:cNvSpPr>
            <a:spLocks noChangeArrowheads="1"/>
          </p:cNvSpPr>
          <p:nvPr/>
        </p:nvSpPr>
        <p:spPr bwMode="auto">
          <a:xfrm>
            <a:off x="5923687" y="4509368"/>
            <a:ext cx="13684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10.3.0.0/24</a:t>
            </a:r>
          </a:p>
        </p:txBody>
      </p:sp>
      <p:sp>
        <p:nvSpPr>
          <p:cNvPr id="1044" name="Text Box 83"/>
          <p:cNvSpPr txBox="1">
            <a:spLocks noChangeArrowheads="1"/>
          </p:cNvSpPr>
          <p:nvPr/>
        </p:nvSpPr>
        <p:spPr bwMode="auto">
          <a:xfrm>
            <a:off x="3259862" y="407915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045" name="Text Box 84"/>
          <p:cNvSpPr txBox="1">
            <a:spLocks noChangeArrowheads="1"/>
          </p:cNvSpPr>
          <p:nvPr/>
        </p:nvSpPr>
        <p:spPr bwMode="auto">
          <a:xfrm>
            <a:off x="5131525" y="407915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046" name="Line 85"/>
          <p:cNvSpPr>
            <a:spLocks noChangeShapeType="1"/>
          </p:cNvSpPr>
          <p:nvPr/>
        </p:nvSpPr>
        <p:spPr bwMode="auto">
          <a:xfrm flipH="1">
            <a:off x="2683600" y="494116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" name="Line 86"/>
          <p:cNvSpPr>
            <a:spLocks noChangeShapeType="1"/>
          </p:cNvSpPr>
          <p:nvPr/>
        </p:nvSpPr>
        <p:spPr bwMode="auto">
          <a:xfrm flipH="1">
            <a:off x="5563325" y="494116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" name="Rectangle 87"/>
          <p:cNvSpPr>
            <a:spLocks noChangeArrowheads="1"/>
          </p:cNvSpPr>
          <p:nvPr/>
        </p:nvSpPr>
        <p:spPr bwMode="auto">
          <a:xfrm>
            <a:off x="2035900" y="5445150"/>
            <a:ext cx="165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Response</a:t>
            </a:r>
          </a:p>
        </p:txBody>
      </p:sp>
      <p:graphicFrame>
        <p:nvGraphicFramePr>
          <p:cNvPr id="373903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24881"/>
              </p:ext>
            </p:extLst>
          </p:nvPr>
        </p:nvGraphicFramePr>
        <p:xfrm>
          <a:off x="1258025" y="1845543"/>
          <a:ext cx="2593975" cy="1540068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3905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83692"/>
              </p:ext>
            </p:extLst>
          </p:nvPr>
        </p:nvGraphicFramePr>
        <p:xfrm>
          <a:off x="5218837" y="1880468"/>
          <a:ext cx="2593975" cy="1540068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913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7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02849"/>
              </p:ext>
            </p:extLst>
          </p:nvPr>
        </p:nvGraphicFramePr>
        <p:xfrm>
          <a:off x="8027125" y="2312268"/>
          <a:ext cx="6619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绘图" r:id="rId6" imgW="662400" imgH="651600" progId="FLW3Drawing">
                  <p:embed/>
                </p:oleObj>
              </mc:Choice>
              <mc:Fallback>
                <p:oleObj name="绘图" r:id="rId6" imgW="662400" imgH="651600" progId="FLW3Drawing">
                  <p:embed/>
                  <p:pic>
                    <p:nvPicPr>
                      <p:cNvPr id="1027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125" y="2312268"/>
                        <a:ext cx="6619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" name="Rectangle 139"/>
          <p:cNvSpPr>
            <a:spLocks noChangeArrowheads="1"/>
          </p:cNvSpPr>
          <p:nvPr/>
        </p:nvSpPr>
        <p:spPr bwMode="auto">
          <a:xfrm>
            <a:off x="610325" y="6381775"/>
            <a:ext cx="6048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周期性发送</a:t>
            </a: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Response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信息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574" y="899122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环路避免机制一：路由毒化</a:t>
            </a:r>
          </a:p>
        </p:txBody>
      </p:sp>
      <p:graphicFrame>
        <p:nvGraphicFramePr>
          <p:cNvPr id="404705" name="Group 22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4492666"/>
              </p:ext>
            </p:extLst>
          </p:nvPr>
        </p:nvGraphicFramePr>
        <p:xfrm>
          <a:off x="478086" y="2259141"/>
          <a:ext cx="2232025" cy="1900431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4706" name="Group 22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66715631"/>
              </p:ext>
            </p:extLst>
          </p:nvPr>
        </p:nvGraphicFramePr>
        <p:xfrm>
          <a:off x="4581774" y="4780091"/>
          <a:ext cx="2233612" cy="186842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4702" name="Group 22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8136888"/>
              </p:ext>
            </p:extLst>
          </p:nvPr>
        </p:nvGraphicFramePr>
        <p:xfrm>
          <a:off x="6239124" y="1827341"/>
          <a:ext cx="2232025" cy="184798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2565649" y="1324103"/>
            <a:ext cx="1223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17496" name="Rectangle 88"/>
          <p:cNvSpPr>
            <a:spLocks noChangeArrowheads="1"/>
          </p:cNvSpPr>
          <p:nvPr/>
        </p:nvSpPr>
        <p:spPr bwMode="auto">
          <a:xfrm>
            <a:off x="3646736" y="2403603"/>
            <a:ext cx="1079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17497" name="Rectangle 89"/>
          <p:cNvSpPr>
            <a:spLocks noChangeArrowheads="1"/>
          </p:cNvSpPr>
          <p:nvPr/>
        </p:nvSpPr>
        <p:spPr bwMode="auto">
          <a:xfrm>
            <a:off x="3934074" y="3340228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17498" name="Rectangle 90"/>
          <p:cNvSpPr>
            <a:spLocks noChangeArrowheads="1"/>
          </p:cNvSpPr>
          <p:nvPr/>
        </p:nvSpPr>
        <p:spPr bwMode="auto">
          <a:xfrm>
            <a:off x="2565649" y="4889628"/>
            <a:ext cx="1150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 flipH="1">
            <a:off x="3502274" y="4635628"/>
            <a:ext cx="5762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0" name="Line 92"/>
          <p:cNvSpPr>
            <a:spLocks noChangeShapeType="1"/>
          </p:cNvSpPr>
          <p:nvPr/>
        </p:nvSpPr>
        <p:spPr bwMode="auto">
          <a:xfrm flipH="1">
            <a:off x="4367461" y="2906841"/>
            <a:ext cx="107950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1" name="Line 93"/>
          <p:cNvSpPr>
            <a:spLocks noChangeShapeType="1"/>
          </p:cNvSpPr>
          <p:nvPr/>
        </p:nvSpPr>
        <p:spPr bwMode="auto">
          <a:xfrm flipH="1">
            <a:off x="3430836" y="2835403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2" name="Line 94"/>
          <p:cNvSpPr>
            <a:spLocks noChangeShapeType="1"/>
          </p:cNvSpPr>
          <p:nvPr/>
        </p:nvSpPr>
        <p:spPr bwMode="auto">
          <a:xfrm flipH="1">
            <a:off x="3070474" y="168287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3" name="AutoShape 98"/>
          <p:cNvSpPr>
            <a:spLocks noChangeArrowheads="1"/>
          </p:cNvSpPr>
          <p:nvPr/>
        </p:nvSpPr>
        <p:spPr bwMode="auto">
          <a:xfrm>
            <a:off x="2062411" y="5932616"/>
            <a:ext cx="1150938" cy="503237"/>
          </a:xfrm>
          <a:prstGeom prst="wedgeRectCallout">
            <a:avLst>
              <a:gd name="adj1" fmla="val 164620"/>
              <a:gd name="adj2" fmla="val 7586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solidFill>
                  <a:srgbClr val="CC0000"/>
                </a:solidFill>
                <a:ea typeface="华文细黑" pitchFamily="2" charset="-122"/>
              </a:rPr>
              <a:t>Route poisoning</a:t>
            </a:r>
          </a:p>
        </p:txBody>
      </p:sp>
      <p:sp>
        <p:nvSpPr>
          <p:cNvPr id="17504" name="Rectangle 100"/>
          <p:cNvSpPr>
            <a:spLocks noChangeArrowheads="1"/>
          </p:cNvSpPr>
          <p:nvPr/>
        </p:nvSpPr>
        <p:spPr bwMode="auto">
          <a:xfrm>
            <a:off x="2783136" y="3062416"/>
            <a:ext cx="9699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17505" name="Rectangle 101"/>
          <p:cNvSpPr>
            <a:spLocks noChangeArrowheads="1"/>
          </p:cNvSpPr>
          <p:nvPr/>
        </p:nvSpPr>
        <p:spPr bwMode="auto">
          <a:xfrm>
            <a:off x="5158036" y="2125791"/>
            <a:ext cx="9366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17506" name="Rectangle 102"/>
          <p:cNvSpPr>
            <a:spLocks noChangeArrowheads="1"/>
          </p:cNvSpPr>
          <p:nvPr/>
        </p:nvSpPr>
        <p:spPr bwMode="auto">
          <a:xfrm>
            <a:off x="3070474" y="4132391"/>
            <a:ext cx="11525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sp>
        <p:nvSpPr>
          <p:cNvPr id="17507" name="Rectangle 103"/>
          <p:cNvSpPr>
            <a:spLocks noChangeArrowheads="1"/>
          </p:cNvSpPr>
          <p:nvPr/>
        </p:nvSpPr>
        <p:spPr bwMode="auto">
          <a:xfrm>
            <a:off x="2997449" y="2367091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17508" name="Rectangle 104"/>
          <p:cNvSpPr>
            <a:spLocks noChangeArrowheads="1"/>
          </p:cNvSpPr>
          <p:nvPr/>
        </p:nvSpPr>
        <p:spPr bwMode="auto">
          <a:xfrm>
            <a:off x="3357811" y="2763966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7509" name="Rectangle 105"/>
          <p:cNvSpPr>
            <a:spLocks noChangeArrowheads="1"/>
          </p:cNvSpPr>
          <p:nvPr/>
        </p:nvSpPr>
        <p:spPr bwMode="auto">
          <a:xfrm>
            <a:off x="4726236" y="2548066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7510" name="Rectangle 106"/>
          <p:cNvSpPr>
            <a:spLocks noChangeArrowheads="1"/>
          </p:cNvSpPr>
          <p:nvPr/>
        </p:nvSpPr>
        <p:spPr bwMode="auto">
          <a:xfrm>
            <a:off x="4797674" y="2908428"/>
            <a:ext cx="8651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17511" name="Rectangle 107"/>
          <p:cNvSpPr>
            <a:spLocks noChangeArrowheads="1"/>
          </p:cNvSpPr>
          <p:nvPr/>
        </p:nvSpPr>
        <p:spPr bwMode="auto">
          <a:xfrm>
            <a:off x="3934074" y="3878391"/>
            <a:ext cx="10080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7512" name="Rectangle 108"/>
          <p:cNvSpPr>
            <a:spLocks noChangeArrowheads="1"/>
          </p:cNvSpPr>
          <p:nvPr/>
        </p:nvSpPr>
        <p:spPr bwMode="auto">
          <a:xfrm>
            <a:off x="3502274" y="4492753"/>
            <a:ext cx="10080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grpSp>
        <p:nvGrpSpPr>
          <p:cNvPr id="17513" name="Group 109"/>
          <p:cNvGrpSpPr>
            <a:grpSpLocks noChangeAspect="1"/>
          </p:cNvGrpSpPr>
          <p:nvPr/>
        </p:nvGrpSpPr>
        <p:grpSpPr bwMode="auto">
          <a:xfrm>
            <a:off x="2710111" y="2571878"/>
            <a:ext cx="792163" cy="550863"/>
            <a:chOff x="3541" y="1317"/>
            <a:chExt cx="747" cy="546"/>
          </a:xfrm>
        </p:grpSpPr>
        <p:sp>
          <p:nvSpPr>
            <p:cNvPr id="17556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Freeform 11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Freeform 11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Freeform 11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Freeform 11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Freeform 11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Freeform 11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Freeform 11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Freeform 11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Freeform 11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Freeform 12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Freeform 12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Freeform 12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Freeform 12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Freeform 12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Freeform 12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2" name="Freeform 12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4" name="Group 127"/>
          <p:cNvGrpSpPr>
            <a:grpSpLocks noChangeAspect="1"/>
          </p:cNvGrpSpPr>
          <p:nvPr/>
        </p:nvGrpSpPr>
        <p:grpSpPr bwMode="auto">
          <a:xfrm>
            <a:off x="3862636" y="4130803"/>
            <a:ext cx="792163" cy="550863"/>
            <a:chOff x="3541" y="1317"/>
            <a:chExt cx="747" cy="546"/>
          </a:xfrm>
        </p:grpSpPr>
        <p:sp>
          <p:nvSpPr>
            <p:cNvPr id="17539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Freeform 12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Freeform 13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Freeform 13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3" name="Freeform 13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Freeform 13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Freeform 13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Freeform 13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7" name="Freeform 13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8" name="Freeform 13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9" name="Freeform 13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Freeform 13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Freeform 14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Freeform 14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Freeform 14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Freeform 14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Freeform 14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5" name="Group 145"/>
          <p:cNvGrpSpPr>
            <a:grpSpLocks noChangeAspect="1"/>
          </p:cNvGrpSpPr>
          <p:nvPr/>
        </p:nvGrpSpPr>
        <p:grpSpPr bwMode="auto">
          <a:xfrm>
            <a:off x="5159624" y="2548066"/>
            <a:ext cx="792162" cy="550862"/>
            <a:chOff x="3541" y="1317"/>
            <a:chExt cx="747" cy="546"/>
          </a:xfrm>
        </p:grpSpPr>
        <p:sp>
          <p:nvSpPr>
            <p:cNvPr id="17522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3" name="Freeform 14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4" name="Freeform 14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Freeform 14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Freeform 15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Freeform 15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Freeform 15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Freeform 15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Freeform 15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Freeform 15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Freeform 15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Freeform 15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Freeform 15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Freeform 15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Freeform 16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Freeform 16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Freeform 16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6" name="Oval 166"/>
          <p:cNvSpPr>
            <a:spLocks noChangeArrowheads="1"/>
          </p:cNvSpPr>
          <p:nvPr/>
        </p:nvSpPr>
        <p:spPr bwMode="auto">
          <a:xfrm>
            <a:off x="5372349" y="6364416"/>
            <a:ext cx="144145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7" name="Line 167"/>
          <p:cNvSpPr>
            <a:spLocks noChangeShapeType="1"/>
          </p:cNvSpPr>
          <p:nvPr/>
        </p:nvSpPr>
        <p:spPr bwMode="auto">
          <a:xfrm flipV="1">
            <a:off x="4581774" y="3267203"/>
            <a:ext cx="720725" cy="8651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8" name="Oval 171"/>
          <p:cNvSpPr>
            <a:spLocks noChangeArrowheads="1"/>
          </p:cNvSpPr>
          <p:nvPr/>
        </p:nvSpPr>
        <p:spPr bwMode="auto">
          <a:xfrm>
            <a:off x="7102724" y="3411666"/>
            <a:ext cx="144145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519" name="Group 227"/>
          <p:cNvGrpSpPr>
            <a:grpSpLocks noChangeAspect="1"/>
          </p:cNvGrpSpPr>
          <p:nvPr/>
        </p:nvGrpSpPr>
        <p:grpSpPr bwMode="auto">
          <a:xfrm>
            <a:off x="3430836" y="5211891"/>
            <a:ext cx="355600" cy="360362"/>
            <a:chOff x="2200" y="2097"/>
            <a:chExt cx="227" cy="229"/>
          </a:xfrm>
        </p:grpSpPr>
        <p:sp>
          <p:nvSpPr>
            <p:cNvPr id="17520" name="Line 228"/>
            <p:cNvSpPr>
              <a:spLocks noChangeAspect="1" noChangeShapeType="1"/>
            </p:cNvSpPr>
            <p:nvPr/>
          </p:nvSpPr>
          <p:spPr bwMode="auto">
            <a:xfrm flipV="1">
              <a:off x="2200" y="2099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Line 229"/>
            <p:cNvSpPr>
              <a:spLocks noChangeAspect="1" noChangeShapeType="1"/>
            </p:cNvSpPr>
            <p:nvPr/>
          </p:nvSpPr>
          <p:spPr bwMode="auto">
            <a:xfrm>
              <a:off x="2200" y="2097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5144" y="889547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环路避免机制二：水平分割</a:t>
            </a:r>
          </a:p>
        </p:txBody>
      </p:sp>
      <p:graphicFrame>
        <p:nvGraphicFramePr>
          <p:cNvPr id="239850" name="Group 23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665515"/>
              </p:ext>
            </p:extLst>
          </p:nvPr>
        </p:nvGraphicFramePr>
        <p:xfrm>
          <a:off x="405632" y="2348459"/>
          <a:ext cx="2232025" cy="1900431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9853" name="Group 23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87676893"/>
              </p:ext>
            </p:extLst>
          </p:nvPr>
        </p:nvGraphicFramePr>
        <p:xfrm>
          <a:off x="4655369" y="4653509"/>
          <a:ext cx="2232025" cy="1868426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9852" name="Group 23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14170486"/>
              </p:ext>
            </p:extLst>
          </p:nvPr>
        </p:nvGraphicFramePr>
        <p:xfrm>
          <a:off x="6382569" y="2277021"/>
          <a:ext cx="2376488" cy="18479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19" name="Rectangle 93"/>
          <p:cNvSpPr>
            <a:spLocks noChangeArrowheads="1"/>
          </p:cNvSpPr>
          <p:nvPr/>
        </p:nvSpPr>
        <p:spPr bwMode="auto">
          <a:xfrm>
            <a:off x="2637657" y="1380084"/>
            <a:ext cx="1223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18520" name="Rectangle 94"/>
          <p:cNvSpPr>
            <a:spLocks noChangeArrowheads="1"/>
          </p:cNvSpPr>
          <p:nvPr/>
        </p:nvSpPr>
        <p:spPr bwMode="auto">
          <a:xfrm>
            <a:off x="3790182" y="2564359"/>
            <a:ext cx="1079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18521" name="Rectangle 95"/>
          <p:cNvSpPr>
            <a:spLocks noChangeArrowheads="1"/>
          </p:cNvSpPr>
          <p:nvPr/>
        </p:nvSpPr>
        <p:spPr bwMode="auto">
          <a:xfrm>
            <a:off x="4006082" y="3356521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18522" name="Rectangle 96"/>
          <p:cNvSpPr>
            <a:spLocks noChangeArrowheads="1"/>
          </p:cNvSpPr>
          <p:nvPr/>
        </p:nvSpPr>
        <p:spPr bwMode="auto">
          <a:xfrm>
            <a:off x="2637657" y="5013871"/>
            <a:ext cx="1150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18523" name="Line 97"/>
          <p:cNvSpPr>
            <a:spLocks noChangeShapeType="1"/>
          </p:cNvSpPr>
          <p:nvPr/>
        </p:nvSpPr>
        <p:spPr bwMode="auto">
          <a:xfrm flipH="1">
            <a:off x="3574282" y="4724946"/>
            <a:ext cx="5762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24" name="Line 98"/>
          <p:cNvSpPr>
            <a:spLocks noChangeShapeType="1"/>
          </p:cNvSpPr>
          <p:nvPr/>
        </p:nvSpPr>
        <p:spPr bwMode="auto">
          <a:xfrm flipH="1">
            <a:off x="4439469" y="2996159"/>
            <a:ext cx="107950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25" name="Line 99"/>
          <p:cNvSpPr>
            <a:spLocks noChangeShapeType="1"/>
          </p:cNvSpPr>
          <p:nvPr/>
        </p:nvSpPr>
        <p:spPr bwMode="auto">
          <a:xfrm flipH="1">
            <a:off x="3502844" y="2924721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26" name="Line 100"/>
          <p:cNvSpPr>
            <a:spLocks noChangeShapeType="1"/>
          </p:cNvSpPr>
          <p:nvPr/>
        </p:nvSpPr>
        <p:spPr bwMode="auto">
          <a:xfrm flipH="1">
            <a:off x="3142482" y="1772196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27" name="AutoShape 103"/>
          <p:cNvSpPr>
            <a:spLocks noChangeArrowheads="1"/>
          </p:cNvSpPr>
          <p:nvPr/>
        </p:nvSpPr>
        <p:spPr bwMode="auto">
          <a:xfrm>
            <a:off x="3142482" y="3645446"/>
            <a:ext cx="863600" cy="504825"/>
          </a:xfrm>
          <a:prstGeom prst="wedgeRectCallout">
            <a:avLst>
              <a:gd name="adj1" fmla="val -101287"/>
              <a:gd name="adj2" fmla="val -1163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solidFill>
                  <a:srgbClr val="CC0000"/>
                </a:solidFill>
                <a:ea typeface="华文细黑" pitchFamily="2" charset="-122"/>
              </a:rPr>
              <a:t>Not sent to RTB</a:t>
            </a:r>
          </a:p>
        </p:txBody>
      </p:sp>
      <p:sp>
        <p:nvSpPr>
          <p:cNvPr id="18528" name="AutoShape 104"/>
          <p:cNvSpPr>
            <a:spLocks noChangeArrowheads="1"/>
          </p:cNvSpPr>
          <p:nvPr/>
        </p:nvSpPr>
        <p:spPr bwMode="auto">
          <a:xfrm>
            <a:off x="5950769" y="1484859"/>
            <a:ext cx="1150938" cy="503237"/>
          </a:xfrm>
          <a:prstGeom prst="wedgeRectCallout">
            <a:avLst>
              <a:gd name="adj1" fmla="val -20069"/>
              <a:gd name="adj2" fmla="val 30709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solidFill>
                  <a:srgbClr val="CC0000"/>
                </a:solidFill>
                <a:ea typeface="华文细黑" pitchFamily="2" charset="-122"/>
              </a:rPr>
              <a:t>Not sent to RTA</a:t>
            </a:r>
          </a:p>
        </p:txBody>
      </p:sp>
      <p:sp>
        <p:nvSpPr>
          <p:cNvPr id="18529" name="AutoShape 105"/>
          <p:cNvSpPr>
            <a:spLocks noChangeArrowheads="1"/>
          </p:cNvSpPr>
          <p:nvPr/>
        </p:nvSpPr>
        <p:spPr bwMode="auto">
          <a:xfrm>
            <a:off x="7677969" y="5085309"/>
            <a:ext cx="1152525" cy="503237"/>
          </a:xfrm>
          <a:prstGeom prst="wedgeRectCallout">
            <a:avLst>
              <a:gd name="adj1" fmla="val 47519"/>
              <a:gd name="adj2" fmla="val -27902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solidFill>
                  <a:srgbClr val="CC0000"/>
                </a:solidFill>
                <a:ea typeface="华文细黑" pitchFamily="2" charset="-122"/>
              </a:rPr>
              <a:t>Not sent to RTC</a:t>
            </a:r>
          </a:p>
        </p:txBody>
      </p:sp>
      <p:sp>
        <p:nvSpPr>
          <p:cNvPr id="18530" name="AutoShape 106"/>
          <p:cNvSpPr>
            <a:spLocks noChangeArrowheads="1"/>
          </p:cNvSpPr>
          <p:nvPr/>
        </p:nvSpPr>
        <p:spPr bwMode="auto">
          <a:xfrm>
            <a:off x="2566219" y="6237834"/>
            <a:ext cx="1150938" cy="503237"/>
          </a:xfrm>
          <a:prstGeom prst="wedgeRectCallout">
            <a:avLst>
              <a:gd name="adj1" fmla="val 122000"/>
              <a:gd name="adj2" fmla="val -14684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solidFill>
                  <a:srgbClr val="CC0000"/>
                </a:solidFill>
                <a:ea typeface="华文细黑" pitchFamily="2" charset="-122"/>
              </a:rPr>
              <a:t>Not sent to RTB</a:t>
            </a:r>
          </a:p>
        </p:txBody>
      </p:sp>
      <p:sp>
        <p:nvSpPr>
          <p:cNvPr id="18531" name="AutoShape 107"/>
          <p:cNvSpPr>
            <a:spLocks/>
          </p:cNvSpPr>
          <p:nvPr/>
        </p:nvSpPr>
        <p:spPr bwMode="auto">
          <a:xfrm>
            <a:off x="2637657" y="3429546"/>
            <a:ext cx="73025" cy="790575"/>
          </a:xfrm>
          <a:prstGeom prst="rightBracket">
            <a:avLst>
              <a:gd name="adj" fmla="val 902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2" name="Rectangle 111"/>
          <p:cNvSpPr>
            <a:spLocks noChangeArrowheads="1"/>
          </p:cNvSpPr>
          <p:nvPr/>
        </p:nvSpPr>
        <p:spPr bwMode="auto">
          <a:xfrm>
            <a:off x="2855144" y="3151734"/>
            <a:ext cx="9699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18533" name="Rectangle 112"/>
          <p:cNvSpPr>
            <a:spLocks noChangeArrowheads="1"/>
          </p:cNvSpPr>
          <p:nvPr/>
        </p:nvSpPr>
        <p:spPr bwMode="auto">
          <a:xfrm>
            <a:off x="5374507" y="2132559"/>
            <a:ext cx="9366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18534" name="Rectangle 113"/>
          <p:cNvSpPr>
            <a:spLocks noChangeArrowheads="1"/>
          </p:cNvSpPr>
          <p:nvPr/>
        </p:nvSpPr>
        <p:spPr bwMode="auto">
          <a:xfrm>
            <a:off x="3934644" y="4663034"/>
            <a:ext cx="11525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sp>
        <p:nvSpPr>
          <p:cNvPr id="18535" name="Rectangle 120"/>
          <p:cNvSpPr>
            <a:spLocks noChangeArrowheads="1"/>
          </p:cNvSpPr>
          <p:nvPr/>
        </p:nvSpPr>
        <p:spPr bwMode="auto">
          <a:xfrm>
            <a:off x="3069457" y="2456409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18536" name="Rectangle 121"/>
          <p:cNvSpPr>
            <a:spLocks noChangeArrowheads="1"/>
          </p:cNvSpPr>
          <p:nvPr/>
        </p:nvSpPr>
        <p:spPr bwMode="auto">
          <a:xfrm>
            <a:off x="3429819" y="2853284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8537" name="Rectangle 122"/>
          <p:cNvSpPr>
            <a:spLocks noChangeArrowheads="1"/>
          </p:cNvSpPr>
          <p:nvPr/>
        </p:nvSpPr>
        <p:spPr bwMode="auto">
          <a:xfrm>
            <a:off x="4796657" y="2637384"/>
            <a:ext cx="8651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8538" name="Rectangle 123"/>
          <p:cNvSpPr>
            <a:spLocks noChangeArrowheads="1"/>
          </p:cNvSpPr>
          <p:nvPr/>
        </p:nvSpPr>
        <p:spPr bwMode="auto">
          <a:xfrm>
            <a:off x="4869682" y="2997746"/>
            <a:ext cx="8651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18539" name="Rectangle 124"/>
          <p:cNvSpPr>
            <a:spLocks noChangeArrowheads="1"/>
          </p:cNvSpPr>
          <p:nvPr/>
        </p:nvSpPr>
        <p:spPr bwMode="auto">
          <a:xfrm>
            <a:off x="4006082" y="4005809"/>
            <a:ext cx="10080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8540" name="Rectangle 125"/>
          <p:cNvSpPr>
            <a:spLocks noChangeArrowheads="1"/>
          </p:cNvSpPr>
          <p:nvPr/>
        </p:nvSpPr>
        <p:spPr bwMode="auto">
          <a:xfrm>
            <a:off x="3574282" y="4582071"/>
            <a:ext cx="10080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grpSp>
        <p:nvGrpSpPr>
          <p:cNvPr id="18541" name="Group 138"/>
          <p:cNvGrpSpPr>
            <a:grpSpLocks noChangeAspect="1"/>
          </p:cNvGrpSpPr>
          <p:nvPr/>
        </p:nvGrpSpPr>
        <p:grpSpPr bwMode="auto">
          <a:xfrm>
            <a:off x="2782119" y="2661196"/>
            <a:ext cx="792163" cy="550863"/>
            <a:chOff x="3541" y="1317"/>
            <a:chExt cx="747" cy="546"/>
          </a:xfrm>
        </p:grpSpPr>
        <p:sp>
          <p:nvSpPr>
            <p:cNvPr id="18584" name="AutoShape 13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Freeform 14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Freeform 14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7" name="Freeform 14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8" name="Freeform 14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Freeform 14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Freeform 14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1" name="Freeform 14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Freeform 14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3" name="Freeform 14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Freeform 14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5" name="Freeform 15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6" name="Freeform 15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7" name="Freeform 15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8" name="Freeform 15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9" name="Freeform 15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0" name="Freeform 15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42" name="Group 156"/>
          <p:cNvGrpSpPr>
            <a:grpSpLocks noChangeAspect="1"/>
          </p:cNvGrpSpPr>
          <p:nvPr/>
        </p:nvGrpSpPr>
        <p:grpSpPr bwMode="auto">
          <a:xfrm>
            <a:off x="3934644" y="4220121"/>
            <a:ext cx="792163" cy="550863"/>
            <a:chOff x="3541" y="1317"/>
            <a:chExt cx="747" cy="546"/>
          </a:xfrm>
        </p:grpSpPr>
        <p:sp>
          <p:nvSpPr>
            <p:cNvPr id="18567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Freeform 15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Freeform 15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0" name="Freeform 16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Freeform 16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Freeform 16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3" name="Freeform 16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4" name="Freeform 16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Freeform 16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6" name="Freeform 16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Freeform 16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Freeform 16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Freeform 16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0" name="Freeform 17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1" name="Freeform 17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Freeform 17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Freeform 17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43" name="Group 174"/>
          <p:cNvGrpSpPr>
            <a:grpSpLocks noChangeAspect="1"/>
          </p:cNvGrpSpPr>
          <p:nvPr/>
        </p:nvGrpSpPr>
        <p:grpSpPr bwMode="auto">
          <a:xfrm>
            <a:off x="5231632" y="2637384"/>
            <a:ext cx="792162" cy="550862"/>
            <a:chOff x="3541" y="1317"/>
            <a:chExt cx="747" cy="546"/>
          </a:xfrm>
        </p:grpSpPr>
        <p:sp>
          <p:nvSpPr>
            <p:cNvPr id="18550" name="AutoShape 17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Freeform 17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Freeform 17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Freeform 17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Freeform 17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Freeform 18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Freeform 18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Freeform 18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Freeform 18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Freeform 18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0" name="Freeform 18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1" name="Freeform 18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2" name="Freeform 18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3" name="Freeform 18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4" name="Freeform 18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5" name="Freeform 19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Freeform 19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44" name="AutoShape 216"/>
          <p:cNvSpPr>
            <a:spLocks/>
          </p:cNvSpPr>
          <p:nvPr/>
        </p:nvSpPr>
        <p:spPr bwMode="auto">
          <a:xfrm flipH="1">
            <a:off x="4582344" y="5372646"/>
            <a:ext cx="71438" cy="720725"/>
          </a:xfrm>
          <a:prstGeom prst="rightBracket">
            <a:avLst>
              <a:gd name="adj" fmla="val 840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545" name="Group 238"/>
          <p:cNvGrpSpPr>
            <a:grpSpLocks noChangeAspect="1"/>
          </p:cNvGrpSpPr>
          <p:nvPr/>
        </p:nvGrpSpPr>
        <p:grpSpPr bwMode="auto">
          <a:xfrm>
            <a:off x="3502844" y="5301209"/>
            <a:ext cx="355600" cy="360362"/>
            <a:chOff x="2200" y="2097"/>
            <a:chExt cx="227" cy="229"/>
          </a:xfrm>
        </p:grpSpPr>
        <p:sp>
          <p:nvSpPr>
            <p:cNvPr id="18548" name="Line 239"/>
            <p:cNvSpPr>
              <a:spLocks noChangeAspect="1" noChangeShapeType="1"/>
            </p:cNvSpPr>
            <p:nvPr/>
          </p:nvSpPr>
          <p:spPr bwMode="auto">
            <a:xfrm flipV="1">
              <a:off x="2200" y="2099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Line 240"/>
            <p:cNvSpPr>
              <a:spLocks noChangeAspect="1" noChangeShapeType="1"/>
            </p:cNvSpPr>
            <p:nvPr/>
          </p:nvSpPr>
          <p:spPr bwMode="auto">
            <a:xfrm>
              <a:off x="2200" y="2097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46" name="AutoShape 241"/>
          <p:cNvSpPr>
            <a:spLocks/>
          </p:cNvSpPr>
          <p:nvPr/>
        </p:nvSpPr>
        <p:spPr bwMode="auto">
          <a:xfrm>
            <a:off x="8759057" y="3645446"/>
            <a:ext cx="73025" cy="501650"/>
          </a:xfrm>
          <a:prstGeom prst="rightBracket">
            <a:avLst>
              <a:gd name="adj" fmla="val 5724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47" name="AutoShape 242"/>
          <p:cNvSpPr>
            <a:spLocks/>
          </p:cNvSpPr>
          <p:nvPr/>
        </p:nvSpPr>
        <p:spPr bwMode="auto">
          <a:xfrm flipH="1">
            <a:off x="6311132" y="2997746"/>
            <a:ext cx="71437" cy="503238"/>
          </a:xfrm>
          <a:prstGeom prst="rightBracket">
            <a:avLst>
              <a:gd name="adj" fmla="val 587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66" y="901801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环路避免机制三：毒性逆转</a:t>
            </a:r>
          </a:p>
        </p:txBody>
      </p:sp>
      <p:graphicFrame>
        <p:nvGraphicFramePr>
          <p:cNvPr id="410793" name="Group 16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0096218"/>
              </p:ext>
            </p:extLst>
          </p:nvPr>
        </p:nvGraphicFramePr>
        <p:xfrm>
          <a:off x="333624" y="2348459"/>
          <a:ext cx="2232025" cy="1900431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0795" name="Group 17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07341873"/>
              </p:ext>
            </p:extLst>
          </p:nvPr>
        </p:nvGraphicFramePr>
        <p:xfrm>
          <a:off x="4149974" y="4869409"/>
          <a:ext cx="2305050" cy="186842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0792" name="Group 16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05183276"/>
              </p:ext>
            </p:extLst>
          </p:nvPr>
        </p:nvGraphicFramePr>
        <p:xfrm>
          <a:off x="6094661" y="1556296"/>
          <a:ext cx="2376488" cy="18479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2565649" y="1413421"/>
            <a:ext cx="1223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3502274" y="2492921"/>
            <a:ext cx="1079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3789611" y="3429546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2421186" y="4978946"/>
            <a:ext cx="11509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19547" name="Line 91"/>
          <p:cNvSpPr>
            <a:spLocks noChangeShapeType="1"/>
          </p:cNvSpPr>
          <p:nvPr/>
        </p:nvSpPr>
        <p:spPr bwMode="auto">
          <a:xfrm flipH="1">
            <a:off x="3357811" y="4724946"/>
            <a:ext cx="5762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48" name="Line 92"/>
          <p:cNvSpPr>
            <a:spLocks noChangeShapeType="1"/>
          </p:cNvSpPr>
          <p:nvPr/>
        </p:nvSpPr>
        <p:spPr bwMode="auto">
          <a:xfrm flipH="1">
            <a:off x="4222999" y="2996159"/>
            <a:ext cx="107950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49" name="Line 93"/>
          <p:cNvSpPr>
            <a:spLocks noChangeShapeType="1"/>
          </p:cNvSpPr>
          <p:nvPr/>
        </p:nvSpPr>
        <p:spPr bwMode="auto">
          <a:xfrm flipH="1">
            <a:off x="3286374" y="2924721"/>
            <a:ext cx="1871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0" name="Line 94"/>
          <p:cNvSpPr>
            <a:spLocks noChangeShapeType="1"/>
          </p:cNvSpPr>
          <p:nvPr/>
        </p:nvSpPr>
        <p:spPr bwMode="auto">
          <a:xfrm flipH="1">
            <a:off x="2926011" y="1772196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1" name="AutoShape 95"/>
          <p:cNvSpPr>
            <a:spLocks noChangeArrowheads="1"/>
          </p:cNvSpPr>
          <p:nvPr/>
        </p:nvSpPr>
        <p:spPr bwMode="auto">
          <a:xfrm>
            <a:off x="7463086" y="4221709"/>
            <a:ext cx="1150938" cy="503237"/>
          </a:xfrm>
          <a:prstGeom prst="wedgeRectCallout">
            <a:avLst>
              <a:gd name="adj1" fmla="val -124069"/>
              <a:gd name="adj2" fmla="val -7870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solidFill>
                  <a:srgbClr val="CC0000"/>
                </a:solidFill>
                <a:ea typeface="华文细黑" pitchFamily="2" charset="-122"/>
              </a:rPr>
              <a:t>Poison Reverse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2638674" y="3151734"/>
            <a:ext cx="9699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5013574" y="2215109"/>
            <a:ext cx="9366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2926011" y="4221709"/>
            <a:ext cx="11525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2852986" y="2421484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3214936" y="2853284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9557" name="Rectangle 101"/>
          <p:cNvSpPr>
            <a:spLocks noChangeArrowheads="1"/>
          </p:cNvSpPr>
          <p:nvPr/>
        </p:nvSpPr>
        <p:spPr bwMode="auto">
          <a:xfrm>
            <a:off x="4581774" y="2637384"/>
            <a:ext cx="8651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4653211" y="2997746"/>
            <a:ext cx="8651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3789611" y="3967709"/>
            <a:ext cx="100806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57811" y="4582071"/>
            <a:ext cx="10080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grpSp>
        <p:nvGrpSpPr>
          <p:cNvPr id="19561" name="Group 105"/>
          <p:cNvGrpSpPr>
            <a:grpSpLocks noChangeAspect="1"/>
          </p:cNvGrpSpPr>
          <p:nvPr/>
        </p:nvGrpSpPr>
        <p:grpSpPr bwMode="auto">
          <a:xfrm>
            <a:off x="2565649" y="2661196"/>
            <a:ext cx="792162" cy="550863"/>
            <a:chOff x="3541" y="1317"/>
            <a:chExt cx="747" cy="546"/>
          </a:xfrm>
        </p:grpSpPr>
        <p:sp>
          <p:nvSpPr>
            <p:cNvPr id="19600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Freeform 10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Freeform 10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Freeform 10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Freeform 11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Freeform 11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Freeform 11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Freeform 11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Freeform 11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Freeform 11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Freeform 11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Freeform 11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Freeform 11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Freeform 11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Freeform 12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Freeform 12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6" name="Freeform 12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62" name="Group 123"/>
          <p:cNvGrpSpPr>
            <a:grpSpLocks noChangeAspect="1"/>
          </p:cNvGrpSpPr>
          <p:nvPr/>
        </p:nvGrpSpPr>
        <p:grpSpPr bwMode="auto">
          <a:xfrm>
            <a:off x="3718174" y="4220121"/>
            <a:ext cx="792162" cy="550863"/>
            <a:chOff x="3541" y="1317"/>
            <a:chExt cx="747" cy="546"/>
          </a:xfrm>
        </p:grpSpPr>
        <p:sp>
          <p:nvSpPr>
            <p:cNvPr id="19583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Freeform 12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Freeform 12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Freeform 12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7" name="Freeform 12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Freeform 12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Freeform 13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Freeform 13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Freeform 13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Freeform 13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Freeform 13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Freeform 13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Freeform 13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Freeform 13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Freeform 13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Freeform 13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Freeform 14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63" name="Group 141"/>
          <p:cNvGrpSpPr>
            <a:grpSpLocks noChangeAspect="1"/>
          </p:cNvGrpSpPr>
          <p:nvPr/>
        </p:nvGrpSpPr>
        <p:grpSpPr bwMode="auto">
          <a:xfrm>
            <a:off x="5015161" y="2637384"/>
            <a:ext cx="792163" cy="550862"/>
            <a:chOff x="3541" y="1317"/>
            <a:chExt cx="747" cy="546"/>
          </a:xfrm>
        </p:grpSpPr>
        <p:sp>
          <p:nvSpPr>
            <p:cNvPr id="19566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Freeform 14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Freeform 14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Freeform 14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Freeform 14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1" name="Freeform 14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Freeform 14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Freeform 14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4" name="Freeform 15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Freeform 15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6" name="Freeform 15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Freeform 15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8" name="Freeform 15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Freeform 15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Freeform 15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Freeform 15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Freeform 15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4" name="Line 162"/>
          <p:cNvSpPr>
            <a:spLocks noChangeShapeType="1"/>
          </p:cNvSpPr>
          <p:nvPr/>
        </p:nvSpPr>
        <p:spPr bwMode="auto">
          <a:xfrm flipH="1">
            <a:off x="4438899" y="3285084"/>
            <a:ext cx="792162" cy="9366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88" name="Text Box 164"/>
          <p:cNvSpPr txBox="1">
            <a:spLocks noChangeArrowheads="1"/>
          </p:cNvSpPr>
          <p:nvPr/>
        </p:nvSpPr>
        <p:spPr bwMode="auto">
          <a:xfrm>
            <a:off x="4870699" y="3789909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18" name="Group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6971143"/>
              </p:ext>
            </p:extLst>
          </p:nvPr>
        </p:nvGraphicFramePr>
        <p:xfrm>
          <a:off x="405632" y="3080222"/>
          <a:ext cx="2449512" cy="1012825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8834" name="Group 1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99684400"/>
              </p:ext>
            </p:extLst>
          </p:nvPr>
        </p:nvGraphicFramePr>
        <p:xfrm>
          <a:off x="4726807" y="4632797"/>
          <a:ext cx="2447925" cy="977901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8953" name="Group 13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14923093"/>
              </p:ext>
            </p:extLst>
          </p:nvPr>
        </p:nvGraphicFramePr>
        <p:xfrm>
          <a:off x="6238107" y="1640359"/>
          <a:ext cx="2520950" cy="977901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3142482" y="2399184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502844" y="2830984"/>
            <a:ext cx="8651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4869682" y="2615084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4941119" y="2975447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4653782" y="4016847"/>
            <a:ext cx="11525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3645719" y="4488334"/>
            <a:ext cx="10080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2710682" y="1533997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3934644" y="2864322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4150544" y="3335809"/>
            <a:ext cx="1223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2637657" y="5064597"/>
            <a:ext cx="1150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 flipH="1">
            <a:off x="3645719" y="4632797"/>
            <a:ext cx="576263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 flipH="1">
            <a:off x="4582344" y="2975447"/>
            <a:ext cx="1008063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 flipH="1">
            <a:off x="3574282" y="2904009"/>
            <a:ext cx="194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 flipH="1">
            <a:off x="3213919" y="1967384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2061394" y="2503959"/>
            <a:ext cx="825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5374507" y="2121372"/>
            <a:ext cx="9001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3286944" y="4137497"/>
            <a:ext cx="8286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grpSp>
        <p:nvGrpSpPr>
          <p:cNvPr id="23619" name="Group 67"/>
          <p:cNvGrpSpPr>
            <a:grpSpLocks noChangeAspect="1"/>
          </p:cNvGrpSpPr>
          <p:nvPr/>
        </p:nvGrpSpPr>
        <p:grpSpPr bwMode="auto">
          <a:xfrm>
            <a:off x="2853557" y="2616672"/>
            <a:ext cx="792162" cy="550862"/>
            <a:chOff x="3541" y="1317"/>
            <a:chExt cx="747" cy="546"/>
          </a:xfrm>
        </p:grpSpPr>
        <p:sp>
          <p:nvSpPr>
            <p:cNvPr id="23669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" name="Freeform 6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" name="Freeform 7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" name="Freeform 7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3" name="Freeform 7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4" name="Freeform 7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5" name="Freeform 7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6" name="Freeform 7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7" name="Freeform 7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8" name="Freeform 7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9" name="Freeform 7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Freeform 7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Freeform 8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Freeform 8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Freeform 8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Freeform 8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Freeform 8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20" name="Group 85"/>
          <p:cNvGrpSpPr>
            <a:grpSpLocks noChangeAspect="1"/>
          </p:cNvGrpSpPr>
          <p:nvPr/>
        </p:nvGrpSpPr>
        <p:grpSpPr bwMode="auto">
          <a:xfrm>
            <a:off x="5303069" y="2616672"/>
            <a:ext cx="792163" cy="550862"/>
            <a:chOff x="3541" y="1317"/>
            <a:chExt cx="747" cy="546"/>
          </a:xfrm>
        </p:grpSpPr>
        <p:sp>
          <p:nvSpPr>
            <p:cNvPr id="23652" name="AutoShape 8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3" name="Freeform 8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4" name="Freeform 8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" name="Freeform 8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" name="Freeform 9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" name="Freeform 9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Freeform 9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Freeform 9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0" name="Freeform 9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1" name="Freeform 9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2" name="Freeform 9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3" name="Freeform 9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4" name="Freeform 9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5" name="Freeform 9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6" name="Freeform 10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7" name="Freeform 10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" name="Freeform 10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21" name="Rectangle 103"/>
          <p:cNvSpPr>
            <a:spLocks noChangeArrowheads="1"/>
          </p:cNvSpPr>
          <p:nvPr/>
        </p:nvSpPr>
        <p:spPr bwMode="auto">
          <a:xfrm>
            <a:off x="694557" y="5888509"/>
            <a:ext cx="5111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路由项度量值达到最大值后，路由器不再转发到</a:t>
            </a: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10.4.0.0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的数据包。</a:t>
            </a:r>
          </a:p>
        </p:txBody>
      </p:sp>
      <p:sp>
        <p:nvSpPr>
          <p:cNvPr id="23622" name="Line 105"/>
          <p:cNvSpPr>
            <a:spLocks noChangeShapeType="1"/>
          </p:cNvSpPr>
          <p:nvPr/>
        </p:nvSpPr>
        <p:spPr bwMode="auto">
          <a:xfrm>
            <a:off x="3429819" y="3080222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623" name="Group 106"/>
          <p:cNvGrpSpPr>
            <a:grpSpLocks noChangeAspect="1"/>
          </p:cNvGrpSpPr>
          <p:nvPr/>
        </p:nvGrpSpPr>
        <p:grpSpPr bwMode="auto">
          <a:xfrm>
            <a:off x="4077519" y="4153372"/>
            <a:ext cx="792163" cy="550862"/>
            <a:chOff x="3541" y="1317"/>
            <a:chExt cx="747" cy="546"/>
          </a:xfrm>
        </p:grpSpPr>
        <p:sp>
          <p:nvSpPr>
            <p:cNvPr id="23635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6" name="Freeform 10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7" name="Freeform 10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Freeform 11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9" name="Freeform 11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0" name="Freeform 11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1" name="Freeform 11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2" name="Freeform 11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3" name="Freeform 11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4" name="Freeform 11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5" name="Freeform 11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6" name="Freeform 11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Freeform 11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Freeform 12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Freeform 12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0" name="Freeform 12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Freeform 12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24" name="Rectangle 124"/>
          <p:cNvSpPr>
            <a:spLocks noChangeArrowheads="1"/>
          </p:cNvSpPr>
          <p:nvPr/>
        </p:nvSpPr>
        <p:spPr bwMode="auto">
          <a:xfrm>
            <a:off x="2996432" y="3080222"/>
            <a:ext cx="8651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3625" name="Rectangle 125"/>
          <p:cNvSpPr>
            <a:spLocks noChangeArrowheads="1"/>
          </p:cNvSpPr>
          <p:nvPr/>
        </p:nvSpPr>
        <p:spPr bwMode="auto">
          <a:xfrm>
            <a:off x="3788594" y="3978747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3626" name="Line 128"/>
          <p:cNvSpPr>
            <a:spLocks noChangeShapeType="1"/>
          </p:cNvSpPr>
          <p:nvPr/>
        </p:nvSpPr>
        <p:spPr bwMode="auto">
          <a:xfrm flipH="1">
            <a:off x="4942707" y="3224684"/>
            <a:ext cx="576262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7" name="Line 130"/>
          <p:cNvSpPr>
            <a:spLocks noChangeShapeType="1"/>
          </p:cNvSpPr>
          <p:nvPr/>
        </p:nvSpPr>
        <p:spPr bwMode="auto">
          <a:xfrm flipH="1" flipV="1">
            <a:off x="3429819" y="3367559"/>
            <a:ext cx="504825" cy="5762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8" name="Line 131"/>
          <p:cNvSpPr>
            <a:spLocks noChangeShapeType="1"/>
          </p:cNvSpPr>
          <p:nvPr/>
        </p:nvSpPr>
        <p:spPr bwMode="auto">
          <a:xfrm flipV="1">
            <a:off x="3718744" y="2719859"/>
            <a:ext cx="11509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9" name="Rectangle 133"/>
          <p:cNvSpPr>
            <a:spLocks noGrp="1" noChangeArrowheads="1"/>
          </p:cNvSpPr>
          <p:nvPr>
            <p:ph type="title"/>
          </p:nvPr>
        </p:nvSpPr>
        <p:spPr>
          <a:xfrm>
            <a:off x="467544" y="947192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环路避免机制四：定义最大值</a:t>
            </a:r>
          </a:p>
        </p:txBody>
      </p:sp>
      <p:sp>
        <p:nvSpPr>
          <p:cNvPr id="23630" name="Oval 134"/>
          <p:cNvSpPr>
            <a:spLocks noChangeArrowheads="1"/>
          </p:cNvSpPr>
          <p:nvPr/>
        </p:nvSpPr>
        <p:spPr bwMode="auto">
          <a:xfrm>
            <a:off x="5661844" y="5240809"/>
            <a:ext cx="144145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31" name="Oval 135"/>
          <p:cNvSpPr>
            <a:spLocks noChangeArrowheads="1"/>
          </p:cNvSpPr>
          <p:nvPr/>
        </p:nvSpPr>
        <p:spPr bwMode="auto">
          <a:xfrm>
            <a:off x="7319194" y="2216622"/>
            <a:ext cx="144145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3632" name="Group 138"/>
          <p:cNvGrpSpPr>
            <a:grpSpLocks noChangeAspect="1"/>
          </p:cNvGrpSpPr>
          <p:nvPr/>
        </p:nvGrpSpPr>
        <p:grpSpPr bwMode="auto">
          <a:xfrm>
            <a:off x="3574282" y="5312247"/>
            <a:ext cx="355600" cy="360362"/>
            <a:chOff x="2200" y="2097"/>
            <a:chExt cx="227" cy="229"/>
          </a:xfrm>
        </p:grpSpPr>
        <p:sp>
          <p:nvSpPr>
            <p:cNvPr id="23633" name="Line 139"/>
            <p:cNvSpPr>
              <a:spLocks noChangeAspect="1" noChangeShapeType="1"/>
            </p:cNvSpPr>
            <p:nvPr/>
          </p:nvSpPr>
          <p:spPr bwMode="auto">
            <a:xfrm flipV="1">
              <a:off x="2200" y="2099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4" name="Line 140"/>
            <p:cNvSpPr>
              <a:spLocks noChangeAspect="1" noChangeShapeType="1"/>
            </p:cNvSpPr>
            <p:nvPr/>
          </p:nvSpPr>
          <p:spPr bwMode="auto">
            <a:xfrm>
              <a:off x="2200" y="2097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866" name="Group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8208727"/>
              </p:ext>
            </p:extLst>
          </p:nvPr>
        </p:nvGraphicFramePr>
        <p:xfrm>
          <a:off x="279400" y="3186113"/>
          <a:ext cx="2449512" cy="976695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882" name="Group 1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72807096"/>
              </p:ext>
            </p:extLst>
          </p:nvPr>
        </p:nvGraphicFramePr>
        <p:xfrm>
          <a:off x="4600575" y="4738688"/>
          <a:ext cx="2447925" cy="977901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000" name="Group 13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20624282"/>
              </p:ext>
            </p:extLst>
          </p:nvPr>
        </p:nvGraphicFramePr>
        <p:xfrm>
          <a:off x="6111875" y="1746250"/>
          <a:ext cx="2520950" cy="977901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9" name="Rectangle 50"/>
          <p:cNvSpPr>
            <a:spLocks noChangeArrowheads="1"/>
          </p:cNvSpPr>
          <p:nvPr/>
        </p:nvSpPr>
        <p:spPr bwMode="auto">
          <a:xfrm>
            <a:off x="3016250" y="2505075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100" name="Rectangle 51"/>
          <p:cNvSpPr>
            <a:spLocks noChangeArrowheads="1"/>
          </p:cNvSpPr>
          <p:nvPr/>
        </p:nvSpPr>
        <p:spPr bwMode="auto">
          <a:xfrm>
            <a:off x="3376612" y="2936875"/>
            <a:ext cx="8651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101" name="Rectangle 52"/>
          <p:cNvSpPr>
            <a:spLocks noChangeArrowheads="1"/>
          </p:cNvSpPr>
          <p:nvPr/>
        </p:nvSpPr>
        <p:spPr bwMode="auto">
          <a:xfrm>
            <a:off x="4743450" y="2720975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102" name="Rectangle 53"/>
          <p:cNvSpPr>
            <a:spLocks noChangeArrowheads="1"/>
          </p:cNvSpPr>
          <p:nvPr/>
        </p:nvSpPr>
        <p:spPr bwMode="auto">
          <a:xfrm>
            <a:off x="4814887" y="3081338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2103" name="Rectangle 54"/>
          <p:cNvSpPr>
            <a:spLocks noChangeArrowheads="1"/>
          </p:cNvSpPr>
          <p:nvPr/>
        </p:nvSpPr>
        <p:spPr bwMode="auto">
          <a:xfrm>
            <a:off x="4527550" y="4122738"/>
            <a:ext cx="11525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104" name="Rectangle 55"/>
          <p:cNvSpPr>
            <a:spLocks noChangeArrowheads="1"/>
          </p:cNvSpPr>
          <p:nvPr/>
        </p:nvSpPr>
        <p:spPr bwMode="auto">
          <a:xfrm>
            <a:off x="3519487" y="4594225"/>
            <a:ext cx="10080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105" name="Rectangle 56"/>
          <p:cNvSpPr>
            <a:spLocks noChangeArrowheads="1"/>
          </p:cNvSpPr>
          <p:nvPr/>
        </p:nvSpPr>
        <p:spPr bwMode="auto">
          <a:xfrm>
            <a:off x="2584450" y="1639888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2106" name="Rectangle 57"/>
          <p:cNvSpPr>
            <a:spLocks noChangeArrowheads="1"/>
          </p:cNvSpPr>
          <p:nvPr/>
        </p:nvSpPr>
        <p:spPr bwMode="auto">
          <a:xfrm>
            <a:off x="3808412" y="2970213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2107" name="Rectangle 58"/>
          <p:cNvSpPr>
            <a:spLocks noChangeArrowheads="1"/>
          </p:cNvSpPr>
          <p:nvPr/>
        </p:nvSpPr>
        <p:spPr bwMode="auto">
          <a:xfrm>
            <a:off x="4024312" y="3441700"/>
            <a:ext cx="1223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2108" name="Rectangle 59"/>
          <p:cNvSpPr>
            <a:spLocks noChangeArrowheads="1"/>
          </p:cNvSpPr>
          <p:nvPr/>
        </p:nvSpPr>
        <p:spPr bwMode="auto">
          <a:xfrm>
            <a:off x="2511425" y="5170488"/>
            <a:ext cx="1150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2109" name="Line 60"/>
          <p:cNvSpPr>
            <a:spLocks noChangeShapeType="1"/>
          </p:cNvSpPr>
          <p:nvPr/>
        </p:nvSpPr>
        <p:spPr bwMode="auto">
          <a:xfrm flipH="1">
            <a:off x="3519487" y="4738688"/>
            <a:ext cx="576263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0" name="Line 61"/>
          <p:cNvSpPr>
            <a:spLocks noChangeShapeType="1"/>
          </p:cNvSpPr>
          <p:nvPr/>
        </p:nvSpPr>
        <p:spPr bwMode="auto">
          <a:xfrm flipH="1">
            <a:off x="4456112" y="3081338"/>
            <a:ext cx="1008063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Line 62"/>
          <p:cNvSpPr>
            <a:spLocks noChangeShapeType="1"/>
          </p:cNvSpPr>
          <p:nvPr/>
        </p:nvSpPr>
        <p:spPr bwMode="auto">
          <a:xfrm flipH="1">
            <a:off x="3448050" y="3009900"/>
            <a:ext cx="194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2" name="Line 63"/>
          <p:cNvSpPr>
            <a:spLocks noChangeShapeType="1"/>
          </p:cNvSpPr>
          <p:nvPr/>
        </p:nvSpPr>
        <p:spPr bwMode="auto">
          <a:xfrm flipH="1">
            <a:off x="3087687" y="207327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3" name="Rectangle 64"/>
          <p:cNvSpPr>
            <a:spLocks noChangeArrowheads="1"/>
          </p:cNvSpPr>
          <p:nvPr/>
        </p:nvSpPr>
        <p:spPr bwMode="auto">
          <a:xfrm>
            <a:off x="1935162" y="2609850"/>
            <a:ext cx="825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2114" name="Rectangle 65"/>
          <p:cNvSpPr>
            <a:spLocks noChangeArrowheads="1"/>
          </p:cNvSpPr>
          <p:nvPr/>
        </p:nvSpPr>
        <p:spPr bwMode="auto">
          <a:xfrm>
            <a:off x="5248275" y="2227263"/>
            <a:ext cx="9001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2115" name="Rectangle 66"/>
          <p:cNvSpPr>
            <a:spLocks noChangeArrowheads="1"/>
          </p:cNvSpPr>
          <p:nvPr/>
        </p:nvSpPr>
        <p:spPr bwMode="auto">
          <a:xfrm>
            <a:off x="3160712" y="4243388"/>
            <a:ext cx="8286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grpSp>
        <p:nvGrpSpPr>
          <p:cNvPr id="2116" name="Group 67"/>
          <p:cNvGrpSpPr>
            <a:grpSpLocks noChangeAspect="1"/>
          </p:cNvGrpSpPr>
          <p:nvPr/>
        </p:nvGrpSpPr>
        <p:grpSpPr bwMode="auto">
          <a:xfrm>
            <a:off x="2727325" y="2722563"/>
            <a:ext cx="792162" cy="550862"/>
            <a:chOff x="3541" y="1317"/>
            <a:chExt cx="747" cy="546"/>
          </a:xfrm>
        </p:grpSpPr>
        <p:sp>
          <p:nvSpPr>
            <p:cNvPr id="2166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Freeform 6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" name="Freeform 7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9" name="Freeform 7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7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7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7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7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7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7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7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7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8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Freeform 8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0" name="Freeform 8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" name="Freeform 8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8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17" name="Group 85"/>
          <p:cNvGrpSpPr>
            <a:grpSpLocks noChangeAspect="1"/>
          </p:cNvGrpSpPr>
          <p:nvPr/>
        </p:nvGrpSpPr>
        <p:grpSpPr bwMode="auto">
          <a:xfrm>
            <a:off x="5176837" y="2722563"/>
            <a:ext cx="792163" cy="550862"/>
            <a:chOff x="3541" y="1317"/>
            <a:chExt cx="747" cy="546"/>
          </a:xfrm>
        </p:grpSpPr>
        <p:sp>
          <p:nvSpPr>
            <p:cNvPr id="2149" name="AutoShape 8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8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8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8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9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9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" name="Freeform 9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" name="Freeform 9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9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9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9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9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0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0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18" name="Rectangle 103"/>
          <p:cNvSpPr>
            <a:spLocks noChangeArrowheads="1"/>
          </p:cNvSpPr>
          <p:nvPr/>
        </p:nvSpPr>
        <p:spPr bwMode="auto">
          <a:xfrm>
            <a:off x="568325" y="5962650"/>
            <a:ext cx="7127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RTB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路由项</a:t>
            </a: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10.4.0.0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进入抑制时间，只接受</a:t>
            </a: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RTC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发来的度量值小于</a:t>
            </a: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16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的更新。</a:t>
            </a:r>
          </a:p>
        </p:txBody>
      </p:sp>
      <p:sp>
        <p:nvSpPr>
          <p:cNvPr id="2119" name="Line 105"/>
          <p:cNvSpPr>
            <a:spLocks noChangeShapeType="1"/>
          </p:cNvSpPr>
          <p:nvPr/>
        </p:nvSpPr>
        <p:spPr bwMode="auto">
          <a:xfrm>
            <a:off x="3303587" y="3186113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20" name="Group 106"/>
          <p:cNvGrpSpPr>
            <a:grpSpLocks noChangeAspect="1"/>
          </p:cNvGrpSpPr>
          <p:nvPr/>
        </p:nvGrpSpPr>
        <p:grpSpPr bwMode="auto">
          <a:xfrm>
            <a:off x="3951287" y="4259263"/>
            <a:ext cx="792163" cy="550862"/>
            <a:chOff x="3541" y="1317"/>
            <a:chExt cx="747" cy="546"/>
          </a:xfrm>
        </p:grpSpPr>
        <p:sp>
          <p:nvSpPr>
            <p:cNvPr id="2132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0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0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1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1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1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1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1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1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1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1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Freeform 11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1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2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2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2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2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1" name="Rectangle 124"/>
          <p:cNvSpPr>
            <a:spLocks noChangeArrowheads="1"/>
          </p:cNvSpPr>
          <p:nvPr/>
        </p:nvSpPr>
        <p:spPr bwMode="auto">
          <a:xfrm>
            <a:off x="2870200" y="3186113"/>
            <a:ext cx="8651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122" name="Rectangle 125"/>
          <p:cNvSpPr>
            <a:spLocks noChangeArrowheads="1"/>
          </p:cNvSpPr>
          <p:nvPr/>
        </p:nvSpPr>
        <p:spPr bwMode="auto">
          <a:xfrm>
            <a:off x="3662362" y="4084638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123" name="Line 128"/>
          <p:cNvSpPr>
            <a:spLocks noChangeShapeType="1"/>
          </p:cNvSpPr>
          <p:nvPr/>
        </p:nvSpPr>
        <p:spPr bwMode="auto">
          <a:xfrm flipV="1">
            <a:off x="4816475" y="3402013"/>
            <a:ext cx="576262" cy="7207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4" name="Line 129"/>
          <p:cNvSpPr>
            <a:spLocks noChangeShapeType="1"/>
          </p:cNvSpPr>
          <p:nvPr/>
        </p:nvSpPr>
        <p:spPr bwMode="auto">
          <a:xfrm flipV="1">
            <a:off x="3663950" y="2825750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994" name="Text Box 130"/>
          <p:cNvSpPr txBox="1">
            <a:spLocks noChangeArrowheads="1"/>
          </p:cNvSpPr>
          <p:nvPr/>
        </p:nvSpPr>
        <p:spPr bwMode="auto">
          <a:xfrm>
            <a:off x="5176837" y="3735388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  <p:sp>
        <p:nvSpPr>
          <p:cNvPr id="420995" name="Text Box 131"/>
          <p:cNvSpPr txBox="1">
            <a:spLocks noChangeArrowheads="1"/>
          </p:cNvSpPr>
          <p:nvPr/>
        </p:nvSpPr>
        <p:spPr bwMode="auto">
          <a:xfrm>
            <a:off x="3519487" y="2322513"/>
            <a:ext cx="1657350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2</a:t>
            </a:r>
          </a:p>
        </p:txBody>
      </p:sp>
      <p:sp>
        <p:nvSpPr>
          <p:cNvPr id="2127" name="Rectangle 133"/>
          <p:cNvSpPr>
            <a:spLocks noGrp="1" noChangeArrowheads="1"/>
          </p:cNvSpPr>
          <p:nvPr>
            <p:ph type="title"/>
          </p:nvPr>
        </p:nvSpPr>
        <p:spPr>
          <a:xfrm>
            <a:off x="184150" y="984324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环路避免机制五：抑制时间</a:t>
            </a:r>
          </a:p>
        </p:txBody>
      </p:sp>
      <p:graphicFrame>
        <p:nvGraphicFramePr>
          <p:cNvPr id="205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68495"/>
              </p:ext>
            </p:extLst>
          </p:nvPr>
        </p:nvGraphicFramePr>
        <p:xfrm>
          <a:off x="8201025" y="2681288"/>
          <a:ext cx="6619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绘图" r:id="rId4" imgW="662400" imgH="651600" progId="FLW3Drawing">
                  <p:embed/>
                </p:oleObj>
              </mc:Choice>
              <mc:Fallback>
                <p:oleObj name="绘图" r:id="rId4" imgW="662400" imgH="651600" progId="FLW3Drawing">
                  <p:embed/>
                  <p:pic>
                    <p:nvPicPr>
                      <p:cNvPr id="205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2681288"/>
                        <a:ext cx="6619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8" name="AutoShape 137"/>
          <p:cNvSpPr>
            <a:spLocks noChangeAspect="1" noChangeArrowheads="1"/>
          </p:cNvSpPr>
          <p:nvPr/>
        </p:nvSpPr>
        <p:spPr bwMode="auto">
          <a:xfrm>
            <a:off x="4311650" y="2681288"/>
            <a:ext cx="287337" cy="288925"/>
          </a:xfrm>
          <a:custGeom>
            <a:avLst/>
            <a:gdLst>
              <a:gd name="T0" fmla="*/ 143669 w 21600"/>
              <a:gd name="T1" fmla="*/ 0 h 21600"/>
              <a:gd name="T2" fmla="*/ 42076 w 21600"/>
              <a:gd name="T3" fmla="*/ 42309 h 21600"/>
              <a:gd name="T4" fmla="*/ 0 w 21600"/>
              <a:gd name="T5" fmla="*/ 144463 h 21600"/>
              <a:gd name="T6" fmla="*/ 42076 w 21600"/>
              <a:gd name="T7" fmla="*/ 246616 h 21600"/>
              <a:gd name="T8" fmla="*/ 143669 w 21600"/>
              <a:gd name="T9" fmla="*/ 288925 h 21600"/>
              <a:gd name="T10" fmla="*/ 245261 w 21600"/>
              <a:gd name="T11" fmla="*/ 246616 h 21600"/>
              <a:gd name="T12" fmla="*/ 287337 w 21600"/>
              <a:gd name="T13" fmla="*/ 144463 h 21600"/>
              <a:gd name="T14" fmla="*/ 245261 w 21600"/>
              <a:gd name="T15" fmla="*/ 4230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29" name="Group 138"/>
          <p:cNvGrpSpPr>
            <a:grpSpLocks noChangeAspect="1"/>
          </p:cNvGrpSpPr>
          <p:nvPr/>
        </p:nvGrpSpPr>
        <p:grpSpPr bwMode="auto">
          <a:xfrm>
            <a:off x="3448050" y="5418138"/>
            <a:ext cx="355600" cy="360362"/>
            <a:chOff x="2200" y="2097"/>
            <a:chExt cx="227" cy="229"/>
          </a:xfrm>
        </p:grpSpPr>
        <p:sp>
          <p:nvSpPr>
            <p:cNvPr id="2130" name="Line 139"/>
            <p:cNvSpPr>
              <a:spLocks noChangeAspect="1" noChangeShapeType="1"/>
            </p:cNvSpPr>
            <p:nvPr/>
          </p:nvSpPr>
          <p:spPr bwMode="auto">
            <a:xfrm flipV="1">
              <a:off x="2200" y="2099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Line 140"/>
            <p:cNvSpPr>
              <a:spLocks noChangeAspect="1" noChangeShapeType="1"/>
            </p:cNvSpPr>
            <p:nvPr/>
          </p:nvSpPr>
          <p:spPr bwMode="auto">
            <a:xfrm>
              <a:off x="2200" y="2097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94" grpId="0" animBg="1"/>
      <p:bldP spid="420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914" name="Group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6634205"/>
              </p:ext>
            </p:extLst>
          </p:nvPr>
        </p:nvGraphicFramePr>
        <p:xfrm>
          <a:off x="261616" y="2742654"/>
          <a:ext cx="2449512" cy="1012825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2930" name="Group 1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89283762"/>
              </p:ext>
            </p:extLst>
          </p:nvPr>
        </p:nvGraphicFramePr>
        <p:xfrm>
          <a:off x="4582791" y="4655592"/>
          <a:ext cx="2447925" cy="977901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3050" name="Group 13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87425972"/>
              </p:ext>
            </p:extLst>
          </p:nvPr>
        </p:nvGraphicFramePr>
        <p:xfrm>
          <a:off x="6094091" y="1663154"/>
          <a:ext cx="2447925" cy="977901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2998466" y="2421979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358828" y="2853779"/>
            <a:ext cx="8651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725666" y="2637879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4797103" y="2998242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509766" y="4039642"/>
            <a:ext cx="11525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3501703" y="4511129"/>
            <a:ext cx="10080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2566666" y="1556792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3790628" y="2887117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4006528" y="3358604"/>
            <a:ext cx="1223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2493641" y="5087392"/>
            <a:ext cx="1150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 flipH="1">
            <a:off x="3501703" y="4655592"/>
            <a:ext cx="576263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 flipH="1">
            <a:off x="4438328" y="2998242"/>
            <a:ext cx="1008063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 flipH="1">
            <a:off x="3430266" y="2926804"/>
            <a:ext cx="194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 flipH="1">
            <a:off x="3069903" y="1990179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2172966" y="2239417"/>
            <a:ext cx="8255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5230491" y="2144167"/>
            <a:ext cx="9001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3142928" y="4160292"/>
            <a:ext cx="8286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grpSp>
        <p:nvGrpSpPr>
          <p:cNvPr id="24643" name="Group 67"/>
          <p:cNvGrpSpPr>
            <a:grpSpLocks noChangeAspect="1"/>
          </p:cNvGrpSpPr>
          <p:nvPr/>
        </p:nvGrpSpPr>
        <p:grpSpPr bwMode="auto">
          <a:xfrm>
            <a:off x="2709541" y="2639467"/>
            <a:ext cx="792162" cy="550862"/>
            <a:chOff x="3541" y="1317"/>
            <a:chExt cx="747" cy="546"/>
          </a:xfrm>
        </p:grpSpPr>
        <p:sp>
          <p:nvSpPr>
            <p:cNvPr id="24692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3" name="Freeform 6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" name="Freeform 7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" name="Freeform 7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" name="Freeform 7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" name="Freeform 7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" name="Freeform 7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" name="Freeform 7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" name="Freeform 7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" name="Freeform 7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" name="Freeform 7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" name="Freeform 7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" name="Freeform 8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" name="Freeform 8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" name="Freeform 8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" name="Freeform 8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" name="Freeform 8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44" name="Group 85"/>
          <p:cNvGrpSpPr>
            <a:grpSpLocks noChangeAspect="1"/>
          </p:cNvGrpSpPr>
          <p:nvPr/>
        </p:nvGrpSpPr>
        <p:grpSpPr bwMode="auto">
          <a:xfrm>
            <a:off x="5159053" y="2639467"/>
            <a:ext cx="792163" cy="550862"/>
            <a:chOff x="3541" y="1317"/>
            <a:chExt cx="747" cy="546"/>
          </a:xfrm>
        </p:grpSpPr>
        <p:sp>
          <p:nvSpPr>
            <p:cNvPr id="24675" name="AutoShape 8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6" name="Freeform 8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7" name="Freeform 8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8" name="Freeform 8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" name="Freeform 9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" name="Freeform 9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1" name="Freeform 9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" name="Freeform 9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" name="Freeform 9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Freeform 9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5" name="Freeform 9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Freeform 9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7" name="Freeform 9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8" name="Freeform 9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Freeform 10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Freeform 10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Freeform 10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45" name="Rectangle 103"/>
          <p:cNvSpPr>
            <a:spLocks noChangeArrowheads="1"/>
          </p:cNvSpPr>
          <p:nvPr/>
        </p:nvSpPr>
        <p:spPr bwMode="auto">
          <a:xfrm>
            <a:off x="529694" y="5924006"/>
            <a:ext cx="7127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不必等到更新周期到来，路由器马上发送路由</a:t>
            </a:r>
            <a:r>
              <a:rPr lang="en-US" altLang="zh-CN" sz="2200" b="1">
                <a:solidFill>
                  <a:srgbClr val="000000"/>
                </a:solidFill>
                <a:ea typeface="华文细黑" pitchFamily="2" charset="-122"/>
              </a:rPr>
              <a:t>10.4.0.0</a:t>
            </a: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不可达消息。</a:t>
            </a:r>
          </a:p>
        </p:txBody>
      </p:sp>
      <p:sp>
        <p:nvSpPr>
          <p:cNvPr id="24646" name="Line 104"/>
          <p:cNvSpPr>
            <a:spLocks noChangeShapeType="1"/>
          </p:cNvSpPr>
          <p:nvPr/>
        </p:nvSpPr>
        <p:spPr bwMode="auto">
          <a:xfrm>
            <a:off x="3285803" y="3103017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7" name="Group 105"/>
          <p:cNvGrpSpPr>
            <a:grpSpLocks noChangeAspect="1"/>
          </p:cNvGrpSpPr>
          <p:nvPr/>
        </p:nvGrpSpPr>
        <p:grpSpPr bwMode="auto">
          <a:xfrm>
            <a:off x="3933503" y="4176167"/>
            <a:ext cx="792163" cy="550862"/>
            <a:chOff x="3541" y="1317"/>
            <a:chExt cx="747" cy="546"/>
          </a:xfrm>
        </p:grpSpPr>
        <p:sp>
          <p:nvSpPr>
            <p:cNvPr id="24658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9" name="Freeform 10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0" name="Freeform 10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1" name="Freeform 10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2" name="Freeform 11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3" name="Freeform 11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4" name="Freeform 11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5" name="Freeform 11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6" name="Freeform 11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7" name="Freeform 11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8" name="Freeform 11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9" name="Freeform 11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0" name="Freeform 11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1" name="Freeform 11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2" name="Freeform 12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3" name="Freeform 12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4" name="Freeform 12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48" name="Rectangle 123"/>
          <p:cNvSpPr>
            <a:spLocks noChangeArrowheads="1"/>
          </p:cNvSpPr>
          <p:nvPr/>
        </p:nvSpPr>
        <p:spPr bwMode="auto">
          <a:xfrm>
            <a:off x="2852416" y="3103017"/>
            <a:ext cx="8651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4649" name="Rectangle 124"/>
          <p:cNvSpPr>
            <a:spLocks noChangeArrowheads="1"/>
          </p:cNvSpPr>
          <p:nvPr/>
        </p:nvSpPr>
        <p:spPr bwMode="auto">
          <a:xfrm>
            <a:off x="3644578" y="4001542"/>
            <a:ext cx="8651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4650" name="Line 127"/>
          <p:cNvSpPr>
            <a:spLocks noChangeShapeType="1"/>
          </p:cNvSpPr>
          <p:nvPr/>
        </p:nvSpPr>
        <p:spPr bwMode="auto">
          <a:xfrm flipV="1">
            <a:off x="4798691" y="3318917"/>
            <a:ext cx="576262" cy="7207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Line 128"/>
          <p:cNvSpPr>
            <a:spLocks noChangeShapeType="1"/>
          </p:cNvSpPr>
          <p:nvPr/>
        </p:nvSpPr>
        <p:spPr bwMode="auto">
          <a:xfrm flipH="1" flipV="1">
            <a:off x="3358828" y="3463379"/>
            <a:ext cx="503238" cy="5762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041" name="Text Box 129"/>
          <p:cNvSpPr txBox="1">
            <a:spLocks noChangeArrowheads="1"/>
          </p:cNvSpPr>
          <p:nvPr/>
        </p:nvSpPr>
        <p:spPr bwMode="auto">
          <a:xfrm>
            <a:off x="5159053" y="3652292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  <p:sp>
        <p:nvSpPr>
          <p:cNvPr id="24653" name="Rectangle 131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环路避免机制六：触发更新</a:t>
            </a:r>
          </a:p>
        </p:txBody>
      </p:sp>
      <p:sp>
        <p:nvSpPr>
          <p:cNvPr id="423045" name="Text Box 133"/>
          <p:cNvSpPr txBox="1">
            <a:spLocks noChangeArrowheads="1"/>
          </p:cNvSpPr>
          <p:nvPr/>
        </p:nvSpPr>
        <p:spPr bwMode="auto">
          <a:xfrm>
            <a:off x="1845941" y="3823742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  <p:grpSp>
        <p:nvGrpSpPr>
          <p:cNvPr id="24655" name="Group 139"/>
          <p:cNvGrpSpPr>
            <a:grpSpLocks noChangeAspect="1"/>
          </p:cNvGrpSpPr>
          <p:nvPr/>
        </p:nvGrpSpPr>
        <p:grpSpPr bwMode="auto">
          <a:xfrm>
            <a:off x="3430266" y="5335042"/>
            <a:ext cx="355600" cy="360362"/>
            <a:chOff x="2200" y="2097"/>
            <a:chExt cx="227" cy="229"/>
          </a:xfrm>
        </p:grpSpPr>
        <p:sp>
          <p:nvSpPr>
            <p:cNvPr id="24656" name="Line 140"/>
            <p:cNvSpPr>
              <a:spLocks noChangeAspect="1" noChangeShapeType="1"/>
            </p:cNvSpPr>
            <p:nvPr/>
          </p:nvSpPr>
          <p:spPr bwMode="auto">
            <a:xfrm flipV="1">
              <a:off x="2200" y="2099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7" name="Line 141"/>
            <p:cNvSpPr>
              <a:spLocks noChangeAspect="1" noChangeShapeType="1"/>
            </p:cNvSpPr>
            <p:nvPr/>
          </p:nvSpPr>
          <p:spPr bwMode="auto">
            <a:xfrm>
              <a:off x="2200" y="2097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041" grpId="0" animBg="1"/>
      <p:bldP spid="4230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144" name="Group 13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40470883"/>
              </p:ext>
            </p:extLst>
          </p:nvPr>
        </p:nvGraphicFramePr>
        <p:xfrm>
          <a:off x="5148263" y="4328938"/>
          <a:ext cx="2447925" cy="977901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8" name="Rectangle 50"/>
          <p:cNvSpPr>
            <a:spLocks noChangeArrowheads="1"/>
          </p:cNvSpPr>
          <p:nvPr/>
        </p:nvSpPr>
        <p:spPr bwMode="auto">
          <a:xfrm>
            <a:off x="3349625" y="2349326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5619" name="Rectangle 51"/>
          <p:cNvSpPr>
            <a:spLocks noChangeArrowheads="1"/>
          </p:cNvSpPr>
          <p:nvPr/>
        </p:nvSpPr>
        <p:spPr bwMode="auto">
          <a:xfrm>
            <a:off x="3709988" y="2781126"/>
            <a:ext cx="8651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5620" name="Rectangle 52"/>
          <p:cNvSpPr>
            <a:spLocks noChangeArrowheads="1"/>
          </p:cNvSpPr>
          <p:nvPr/>
        </p:nvSpPr>
        <p:spPr bwMode="auto">
          <a:xfrm>
            <a:off x="5076825" y="2565226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5621" name="Rectangle 53"/>
          <p:cNvSpPr>
            <a:spLocks noChangeArrowheads="1"/>
          </p:cNvSpPr>
          <p:nvPr/>
        </p:nvSpPr>
        <p:spPr bwMode="auto">
          <a:xfrm>
            <a:off x="5148263" y="2925588"/>
            <a:ext cx="8651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S1/0</a:t>
            </a:r>
          </a:p>
        </p:txBody>
      </p:sp>
      <p:sp>
        <p:nvSpPr>
          <p:cNvPr id="25622" name="Rectangle 54"/>
          <p:cNvSpPr>
            <a:spLocks noChangeArrowheads="1"/>
          </p:cNvSpPr>
          <p:nvPr/>
        </p:nvSpPr>
        <p:spPr bwMode="auto">
          <a:xfrm>
            <a:off x="4860925" y="3966988"/>
            <a:ext cx="11525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5623" name="Rectangle 55"/>
          <p:cNvSpPr>
            <a:spLocks noChangeArrowheads="1"/>
          </p:cNvSpPr>
          <p:nvPr/>
        </p:nvSpPr>
        <p:spPr bwMode="auto">
          <a:xfrm>
            <a:off x="3852863" y="4438476"/>
            <a:ext cx="10080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5624" name="Rectangle 56"/>
          <p:cNvSpPr>
            <a:spLocks noChangeArrowheads="1"/>
          </p:cNvSpPr>
          <p:nvPr/>
        </p:nvSpPr>
        <p:spPr bwMode="auto">
          <a:xfrm>
            <a:off x="2917825" y="1484138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10.1.0.0</a:t>
            </a:r>
          </a:p>
        </p:txBody>
      </p:sp>
      <p:sp>
        <p:nvSpPr>
          <p:cNvPr id="25625" name="Rectangle 57"/>
          <p:cNvSpPr>
            <a:spLocks noChangeArrowheads="1"/>
          </p:cNvSpPr>
          <p:nvPr/>
        </p:nvSpPr>
        <p:spPr bwMode="auto">
          <a:xfrm>
            <a:off x="4141788" y="2814463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10.2.0.0</a:t>
            </a:r>
          </a:p>
        </p:txBody>
      </p:sp>
      <p:sp>
        <p:nvSpPr>
          <p:cNvPr id="25626" name="Rectangle 58"/>
          <p:cNvSpPr>
            <a:spLocks noChangeArrowheads="1"/>
          </p:cNvSpPr>
          <p:nvPr/>
        </p:nvSpPr>
        <p:spPr bwMode="auto">
          <a:xfrm>
            <a:off x="4357688" y="3285951"/>
            <a:ext cx="1223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10.3.0.0</a:t>
            </a:r>
          </a:p>
        </p:txBody>
      </p:sp>
      <p:sp>
        <p:nvSpPr>
          <p:cNvPr id="25627" name="Rectangle 59"/>
          <p:cNvSpPr>
            <a:spLocks noChangeArrowheads="1"/>
          </p:cNvSpPr>
          <p:nvPr/>
        </p:nvSpPr>
        <p:spPr bwMode="auto">
          <a:xfrm>
            <a:off x="2844800" y="5014738"/>
            <a:ext cx="11509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10.4.0.0</a:t>
            </a:r>
          </a:p>
        </p:txBody>
      </p:sp>
      <p:sp>
        <p:nvSpPr>
          <p:cNvPr id="25628" name="Line 60"/>
          <p:cNvSpPr>
            <a:spLocks noChangeShapeType="1"/>
          </p:cNvSpPr>
          <p:nvPr/>
        </p:nvSpPr>
        <p:spPr bwMode="auto">
          <a:xfrm flipH="1">
            <a:off x="3852863" y="4582938"/>
            <a:ext cx="5762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61"/>
          <p:cNvSpPr>
            <a:spLocks noChangeShapeType="1"/>
          </p:cNvSpPr>
          <p:nvPr/>
        </p:nvSpPr>
        <p:spPr bwMode="auto">
          <a:xfrm flipH="1">
            <a:off x="4789488" y="2925588"/>
            <a:ext cx="1008062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62"/>
          <p:cNvSpPr>
            <a:spLocks noChangeShapeType="1"/>
          </p:cNvSpPr>
          <p:nvPr/>
        </p:nvSpPr>
        <p:spPr bwMode="auto">
          <a:xfrm flipH="1">
            <a:off x="3781425" y="2854151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63"/>
          <p:cNvSpPr>
            <a:spLocks noChangeShapeType="1"/>
          </p:cNvSpPr>
          <p:nvPr/>
        </p:nvSpPr>
        <p:spPr bwMode="auto">
          <a:xfrm flipH="1">
            <a:off x="3421063" y="1917526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Rectangle 64"/>
          <p:cNvSpPr>
            <a:spLocks noChangeArrowheads="1"/>
          </p:cNvSpPr>
          <p:nvPr/>
        </p:nvSpPr>
        <p:spPr bwMode="auto">
          <a:xfrm>
            <a:off x="3562350" y="2060401"/>
            <a:ext cx="8255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25633" name="Rectangle 65"/>
          <p:cNvSpPr>
            <a:spLocks noChangeArrowheads="1"/>
          </p:cNvSpPr>
          <p:nvPr/>
        </p:nvSpPr>
        <p:spPr bwMode="auto">
          <a:xfrm>
            <a:off x="5581650" y="2071513"/>
            <a:ext cx="9001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sp>
        <p:nvSpPr>
          <p:cNvPr id="25634" name="Rectangle 66"/>
          <p:cNvSpPr>
            <a:spLocks noChangeArrowheads="1"/>
          </p:cNvSpPr>
          <p:nvPr/>
        </p:nvSpPr>
        <p:spPr bwMode="auto">
          <a:xfrm>
            <a:off x="3494088" y="4087638"/>
            <a:ext cx="8286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RTC</a:t>
            </a:r>
          </a:p>
        </p:txBody>
      </p:sp>
      <p:grpSp>
        <p:nvGrpSpPr>
          <p:cNvPr id="25635" name="Group 67"/>
          <p:cNvGrpSpPr>
            <a:grpSpLocks noChangeAspect="1"/>
          </p:cNvGrpSpPr>
          <p:nvPr/>
        </p:nvGrpSpPr>
        <p:grpSpPr bwMode="auto">
          <a:xfrm>
            <a:off x="3060700" y="2566813"/>
            <a:ext cx="792163" cy="550863"/>
            <a:chOff x="3541" y="1317"/>
            <a:chExt cx="747" cy="546"/>
          </a:xfrm>
        </p:grpSpPr>
        <p:sp>
          <p:nvSpPr>
            <p:cNvPr id="25720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1" name="Freeform 6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2" name="Freeform 7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3" name="Freeform 7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4" name="Freeform 7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5" name="Freeform 7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6" name="Freeform 7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7" name="Freeform 7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8" name="Freeform 7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9" name="Freeform 7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0" name="Freeform 7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1" name="Freeform 7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2" name="Freeform 8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3" name="Freeform 8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4" name="Freeform 8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5" name="Freeform 8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6" name="Freeform 8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6" name="Group 85"/>
          <p:cNvGrpSpPr>
            <a:grpSpLocks noChangeAspect="1"/>
          </p:cNvGrpSpPr>
          <p:nvPr/>
        </p:nvGrpSpPr>
        <p:grpSpPr bwMode="auto">
          <a:xfrm>
            <a:off x="5510213" y="2566813"/>
            <a:ext cx="792162" cy="550863"/>
            <a:chOff x="3541" y="1317"/>
            <a:chExt cx="747" cy="546"/>
          </a:xfrm>
        </p:grpSpPr>
        <p:sp>
          <p:nvSpPr>
            <p:cNvPr id="25703" name="AutoShape 8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" name="Freeform 8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" name="Freeform 8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Freeform 8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7" name="Freeform 9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8" name="Freeform 9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9" name="Freeform 9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0" name="Freeform 9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1" name="Freeform 9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2" name="Freeform 9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3" name="Freeform 9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4" name="Freeform 9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5" name="Freeform 9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6" name="Freeform 9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7" name="Freeform 10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8" name="Freeform 10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9" name="Freeform 10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37" name="Rectangle 103"/>
          <p:cNvSpPr>
            <a:spLocks noChangeArrowheads="1"/>
          </p:cNvSpPr>
          <p:nvPr/>
        </p:nvSpPr>
        <p:spPr bwMode="auto">
          <a:xfrm>
            <a:off x="684213" y="5516388"/>
            <a:ext cx="34559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路由毒化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设定抑制时间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ea typeface="华文细黑" pitchFamily="2" charset="-122"/>
              </a:rPr>
              <a:t>发送触发更新消息</a:t>
            </a:r>
          </a:p>
        </p:txBody>
      </p:sp>
      <p:sp>
        <p:nvSpPr>
          <p:cNvPr id="25638" name="Line 104"/>
          <p:cNvSpPr>
            <a:spLocks noChangeShapeType="1"/>
          </p:cNvSpPr>
          <p:nvPr/>
        </p:nvSpPr>
        <p:spPr bwMode="auto">
          <a:xfrm>
            <a:off x="3636963" y="3030363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39" name="Group 105"/>
          <p:cNvGrpSpPr>
            <a:grpSpLocks noChangeAspect="1"/>
          </p:cNvGrpSpPr>
          <p:nvPr/>
        </p:nvGrpSpPr>
        <p:grpSpPr bwMode="auto">
          <a:xfrm>
            <a:off x="4284663" y="4103513"/>
            <a:ext cx="792162" cy="550863"/>
            <a:chOff x="3541" y="1317"/>
            <a:chExt cx="747" cy="546"/>
          </a:xfrm>
        </p:grpSpPr>
        <p:sp>
          <p:nvSpPr>
            <p:cNvPr id="25686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Freeform 10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Freeform 10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Freeform 10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Freeform 11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Freeform 11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Freeform 11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3" name="Freeform 11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4" name="Freeform 11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5" name="Freeform 11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6" name="Freeform 11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7" name="Freeform 11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8" name="Freeform 11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9" name="Freeform 11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0" name="Freeform 12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1" name="Freeform 12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2" name="Freeform 12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40" name="Rectangle 123"/>
          <p:cNvSpPr>
            <a:spLocks noChangeArrowheads="1"/>
          </p:cNvSpPr>
          <p:nvPr/>
        </p:nvSpPr>
        <p:spPr bwMode="auto">
          <a:xfrm>
            <a:off x="3203575" y="3030363"/>
            <a:ext cx="8651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5641" name="Rectangle 124"/>
          <p:cNvSpPr>
            <a:spLocks noChangeArrowheads="1"/>
          </p:cNvSpPr>
          <p:nvPr/>
        </p:nvSpPr>
        <p:spPr bwMode="auto">
          <a:xfrm>
            <a:off x="3995738" y="3928888"/>
            <a:ext cx="8651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S0/1</a:t>
            </a:r>
          </a:p>
        </p:txBody>
      </p:sp>
      <p:sp>
        <p:nvSpPr>
          <p:cNvPr id="25642" name="Line 127"/>
          <p:cNvSpPr>
            <a:spLocks noChangeShapeType="1"/>
          </p:cNvSpPr>
          <p:nvPr/>
        </p:nvSpPr>
        <p:spPr bwMode="auto">
          <a:xfrm flipV="1">
            <a:off x="5149850" y="3246263"/>
            <a:ext cx="576263" cy="7207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Line 128"/>
          <p:cNvSpPr>
            <a:spLocks noChangeShapeType="1"/>
          </p:cNvSpPr>
          <p:nvPr/>
        </p:nvSpPr>
        <p:spPr bwMode="auto">
          <a:xfrm flipH="1" flipV="1">
            <a:off x="3709988" y="3390726"/>
            <a:ext cx="503237" cy="576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37" name="Text Box 129"/>
          <p:cNvSpPr txBox="1">
            <a:spLocks noChangeArrowheads="1"/>
          </p:cNvSpPr>
          <p:nvPr/>
        </p:nvSpPr>
        <p:spPr bwMode="auto">
          <a:xfrm>
            <a:off x="5510213" y="3579638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  <p:sp>
        <p:nvSpPr>
          <p:cNvPr id="427139" name="Text Box 131"/>
          <p:cNvSpPr txBox="1">
            <a:spLocks noChangeArrowheads="1"/>
          </p:cNvSpPr>
          <p:nvPr/>
        </p:nvSpPr>
        <p:spPr bwMode="auto">
          <a:xfrm>
            <a:off x="2197100" y="3751088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  <p:sp>
        <p:nvSpPr>
          <p:cNvPr id="427140" name="Text Box 132"/>
          <p:cNvSpPr txBox="1">
            <a:spLocks noChangeArrowheads="1"/>
          </p:cNvSpPr>
          <p:nvPr/>
        </p:nvSpPr>
        <p:spPr bwMode="auto">
          <a:xfrm>
            <a:off x="1333500" y="2022301"/>
            <a:ext cx="1800225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10.4.0.0, Metric Inf</a:t>
            </a:r>
          </a:p>
        </p:txBody>
      </p:sp>
      <p:sp>
        <p:nvSpPr>
          <p:cNvPr id="25647" name="Line 133"/>
          <p:cNvSpPr>
            <a:spLocks noChangeShapeType="1"/>
          </p:cNvSpPr>
          <p:nvPr/>
        </p:nvSpPr>
        <p:spPr bwMode="auto">
          <a:xfrm flipH="1" flipV="1">
            <a:off x="3276600" y="1950863"/>
            <a:ext cx="0" cy="5746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8" name="Rectangle 137"/>
          <p:cNvSpPr>
            <a:spLocks noGrp="1" noChangeArrowheads="1"/>
          </p:cNvSpPr>
          <p:nvPr>
            <p:ph type="title"/>
          </p:nvPr>
        </p:nvSpPr>
        <p:spPr>
          <a:xfrm>
            <a:off x="376238" y="909463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多路径网络中环路避免操作示例</a:t>
            </a:r>
          </a:p>
        </p:txBody>
      </p:sp>
      <p:grpSp>
        <p:nvGrpSpPr>
          <p:cNvPr id="25649" name="Group 138"/>
          <p:cNvGrpSpPr>
            <a:grpSpLocks noChangeAspect="1"/>
          </p:cNvGrpSpPr>
          <p:nvPr/>
        </p:nvGrpSpPr>
        <p:grpSpPr bwMode="auto">
          <a:xfrm>
            <a:off x="3781425" y="5229051"/>
            <a:ext cx="355600" cy="360362"/>
            <a:chOff x="2200" y="2097"/>
            <a:chExt cx="227" cy="229"/>
          </a:xfrm>
        </p:grpSpPr>
        <p:sp>
          <p:nvSpPr>
            <p:cNvPr id="25684" name="Line 139"/>
            <p:cNvSpPr>
              <a:spLocks noChangeAspect="1" noChangeShapeType="1"/>
            </p:cNvSpPr>
            <p:nvPr/>
          </p:nvSpPr>
          <p:spPr bwMode="auto">
            <a:xfrm flipV="1">
              <a:off x="2200" y="2099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Line 140"/>
            <p:cNvSpPr>
              <a:spLocks noChangeAspect="1" noChangeShapeType="1"/>
            </p:cNvSpPr>
            <p:nvPr/>
          </p:nvSpPr>
          <p:spPr bwMode="auto">
            <a:xfrm>
              <a:off x="2200" y="2097"/>
              <a:ext cx="227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50" name="Line 141"/>
          <p:cNvSpPr>
            <a:spLocks noChangeShapeType="1"/>
          </p:cNvSpPr>
          <p:nvPr/>
        </p:nvSpPr>
        <p:spPr bwMode="auto">
          <a:xfrm flipH="1" flipV="1">
            <a:off x="3995738" y="2708101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1" name="Line 142"/>
          <p:cNvSpPr>
            <a:spLocks noChangeShapeType="1"/>
          </p:cNvSpPr>
          <p:nvPr/>
        </p:nvSpPr>
        <p:spPr bwMode="auto">
          <a:xfrm flipV="1">
            <a:off x="4067175" y="2563638"/>
            <a:ext cx="10080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7151" name="Group 1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22563120"/>
              </p:ext>
            </p:extLst>
          </p:nvPr>
        </p:nvGraphicFramePr>
        <p:xfrm>
          <a:off x="6372225" y="2312813"/>
          <a:ext cx="2447925" cy="97790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7167" name="Group 15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5149489"/>
              </p:ext>
            </p:extLst>
          </p:nvPr>
        </p:nvGraphicFramePr>
        <p:xfrm>
          <a:off x="611188" y="2563638"/>
          <a:ext cx="2449512" cy="1012825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10.4.0.0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137" grpId="0" animBg="1"/>
      <p:bldP spid="427139" grpId="0" animBg="1"/>
      <p:bldP spid="4271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RIPv1</a:t>
            </a:r>
            <a:r>
              <a:rPr lang="zh-CN" altLang="en-US"/>
              <a:t>的缺点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33563" y="2453084"/>
            <a:ext cx="936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914650" y="2456259"/>
            <a:ext cx="8651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786313" y="2165747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S0/0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898525" y="2060972"/>
            <a:ext cx="1511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10.0.0.0/24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1617663" y="2453084"/>
            <a:ext cx="5329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193925" y="1638697"/>
            <a:ext cx="8255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289550" y="1629172"/>
            <a:ext cx="9001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RTB</a:t>
            </a:r>
          </a:p>
        </p:txBody>
      </p:sp>
      <p:grpSp>
        <p:nvGrpSpPr>
          <p:cNvPr id="26634" name="Group 10"/>
          <p:cNvGrpSpPr>
            <a:grpSpLocks noChangeAspect="1"/>
          </p:cNvGrpSpPr>
          <p:nvPr/>
        </p:nvGrpSpPr>
        <p:grpSpPr bwMode="auto">
          <a:xfrm>
            <a:off x="2265363" y="2205434"/>
            <a:ext cx="792162" cy="550863"/>
            <a:chOff x="3541" y="1317"/>
            <a:chExt cx="747" cy="546"/>
          </a:xfrm>
        </p:grpSpPr>
        <p:sp>
          <p:nvSpPr>
            <p:cNvPr id="2667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Freeform 1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Freeform 1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Freeform 1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1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Freeform 1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Freeform 1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Freeform 1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Freeform 1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Freeform 2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Freeform 2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Freeform 2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Freeform 2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Freeform 2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Freeform 2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Freeform 2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Freeform 2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5" name="Group 28"/>
          <p:cNvGrpSpPr>
            <a:grpSpLocks noChangeAspect="1"/>
          </p:cNvGrpSpPr>
          <p:nvPr/>
        </p:nvGrpSpPr>
        <p:grpSpPr bwMode="auto">
          <a:xfrm>
            <a:off x="5218113" y="2205434"/>
            <a:ext cx="792162" cy="550863"/>
            <a:chOff x="3541" y="1317"/>
            <a:chExt cx="747" cy="546"/>
          </a:xfrm>
        </p:grpSpPr>
        <p:sp>
          <p:nvSpPr>
            <p:cNvPr id="26657" name="AutoShape 2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3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3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3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3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3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3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3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3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3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3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Freeform 4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4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4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4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4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4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6" name="Line 46"/>
          <p:cNvSpPr>
            <a:spLocks noChangeShapeType="1"/>
          </p:cNvSpPr>
          <p:nvPr/>
        </p:nvSpPr>
        <p:spPr bwMode="auto">
          <a:xfrm flipV="1">
            <a:off x="3346450" y="2276872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5" name="Text Box 47"/>
          <p:cNvSpPr txBox="1">
            <a:spLocks noChangeArrowheads="1"/>
          </p:cNvSpPr>
          <p:nvPr/>
        </p:nvSpPr>
        <p:spPr bwMode="auto">
          <a:xfrm>
            <a:off x="3201988" y="1773634"/>
            <a:ext cx="1657350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10.0.0.0, Metric 1</a:t>
            </a:r>
          </a:p>
        </p:txBody>
      </p:sp>
      <p:sp>
        <p:nvSpPr>
          <p:cNvPr id="26638" name="Rectangle 48"/>
          <p:cNvSpPr>
            <a:spLocks noChangeArrowheads="1"/>
          </p:cNvSpPr>
          <p:nvPr/>
        </p:nvSpPr>
        <p:spPr bwMode="auto">
          <a:xfrm>
            <a:off x="3490913" y="2381647"/>
            <a:ext cx="1511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192.0.0.0/24</a:t>
            </a:r>
          </a:p>
        </p:txBody>
      </p:sp>
      <p:graphicFrame>
        <p:nvGraphicFramePr>
          <p:cNvPr id="44756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37888"/>
              </p:ext>
            </p:extLst>
          </p:nvPr>
        </p:nvGraphicFramePr>
        <p:xfrm>
          <a:off x="4930775" y="3029347"/>
          <a:ext cx="2736850" cy="924244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5" name="Rectangle 69"/>
          <p:cNvSpPr>
            <a:spLocks noChangeArrowheads="1"/>
          </p:cNvSpPr>
          <p:nvPr/>
        </p:nvSpPr>
        <p:spPr bwMode="auto">
          <a:xfrm>
            <a:off x="5938838" y="2381647"/>
            <a:ext cx="936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E1/0</a:t>
            </a:r>
          </a:p>
        </p:txBody>
      </p:sp>
      <p:sp>
        <p:nvSpPr>
          <p:cNvPr id="26656" name="Rectangle 74"/>
          <p:cNvSpPr>
            <a:spLocks noChangeArrowheads="1"/>
          </p:cNvSpPr>
          <p:nvPr/>
        </p:nvSpPr>
        <p:spPr bwMode="auto">
          <a:xfrm>
            <a:off x="755650" y="4292997"/>
            <a:ext cx="727233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en-US" sz="2600" b="1">
                <a:solidFill>
                  <a:srgbClr val="000000"/>
                </a:solidFill>
                <a:ea typeface="华文细黑" pitchFamily="2" charset="-122"/>
              </a:rPr>
              <a:t>RIPv1</a:t>
            </a:r>
            <a:r>
              <a:rPr lang="zh-CN" altLang="en-US" sz="2600" b="1">
                <a:solidFill>
                  <a:srgbClr val="000000"/>
                </a:solidFill>
                <a:ea typeface="华文细黑" pitchFamily="2" charset="-122"/>
              </a:rPr>
              <a:t>发送协议报文时不携带掩码，路由交换过程中有时会造成错误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>
                <a:solidFill>
                  <a:srgbClr val="000000"/>
                </a:solidFill>
                <a:ea typeface="华文细黑" pitchFamily="2" charset="-122"/>
              </a:rPr>
              <a:t>其他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200">
                <a:solidFill>
                  <a:srgbClr val="000000"/>
                </a:solidFill>
                <a:ea typeface="华文细黑" pitchFamily="2" charset="-122"/>
              </a:rPr>
              <a:t>不支持认证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200">
                <a:solidFill>
                  <a:srgbClr val="000000"/>
                </a:solidFill>
                <a:ea typeface="华文细黑" pitchFamily="2" charset="-122"/>
              </a:rPr>
              <a:t>只能以广播方式发布协议报文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276872"/>
            <a:ext cx="5762625" cy="15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静态路由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路由协议基础</a:t>
            </a: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RIPv2</a:t>
            </a:r>
            <a:r>
              <a:rPr lang="zh-CN" altLang="en-US"/>
              <a:t>的改进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560" y="1844824"/>
            <a:ext cx="72739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en-US" sz="2600" b="1" dirty="0">
                <a:solidFill>
                  <a:srgbClr val="000000"/>
                </a:solidFill>
                <a:ea typeface="华文细黑" pitchFamily="2" charset="-122"/>
              </a:rPr>
              <a:t>RIPv2是一种无类别路由协议（Classless Routing Protocol）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en-US" sz="2600" b="1" dirty="0">
                <a:solidFill>
                  <a:srgbClr val="000000"/>
                </a:solidFill>
                <a:ea typeface="华文细黑" pitchFamily="2" charset="-122"/>
              </a:rPr>
              <a:t>RIPv2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协议</a:t>
            </a:r>
            <a:r>
              <a:rPr lang="en-US" altLang="en-US" sz="2600" b="1" dirty="0" err="1">
                <a:solidFill>
                  <a:srgbClr val="000000"/>
                </a:solidFill>
                <a:ea typeface="华文细黑" pitchFamily="2" charset="-122"/>
              </a:rPr>
              <a:t>报文中携带掩码信息</a:t>
            </a:r>
            <a:r>
              <a:rPr lang="en-US" altLang="en-US" sz="2600" b="1" dirty="0">
                <a:solidFill>
                  <a:srgbClr val="000000"/>
                </a:solidFill>
                <a:ea typeface="华文细黑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支持</a:t>
            </a:r>
            <a:r>
              <a:rPr lang="en-US" altLang="zh-CN" sz="2600" b="1" dirty="0">
                <a:solidFill>
                  <a:srgbClr val="000000"/>
                </a:solidFill>
                <a:ea typeface="华文细黑" pitchFamily="2" charset="-122"/>
              </a:rPr>
              <a:t>VLSM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（可变长子网掩码）和</a:t>
            </a:r>
            <a:r>
              <a:rPr lang="en-US" altLang="zh-CN" sz="2600" b="1" dirty="0">
                <a:solidFill>
                  <a:srgbClr val="000000"/>
                </a:solidFill>
                <a:ea typeface="华文细黑" pitchFamily="2" charset="-122"/>
              </a:rPr>
              <a:t>CIDR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en-US" sz="2600" b="1" dirty="0">
                <a:solidFill>
                  <a:srgbClr val="000000"/>
                </a:solidFill>
                <a:ea typeface="华文细黑" pitchFamily="2" charset="-122"/>
              </a:rPr>
              <a:t>RIPv2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支持以组播方式发送路由更新报文，</a:t>
            </a:r>
            <a:r>
              <a:rPr lang="en-US" altLang="en-US" sz="2600" b="1" dirty="0">
                <a:solidFill>
                  <a:srgbClr val="000000"/>
                </a:solidFill>
                <a:ea typeface="华文细黑" pitchFamily="2" charset="-122"/>
              </a:rPr>
              <a:t>组播地址为224.0.0.9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，减少网络与系统资源消耗。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en-US" sz="2600" b="1" dirty="0">
                <a:solidFill>
                  <a:srgbClr val="000000"/>
                </a:solidFill>
                <a:ea typeface="华文细黑" pitchFamily="2" charset="-122"/>
              </a:rPr>
              <a:t>RIPv2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支持对协议报文进行验证，并提供明文验证和</a:t>
            </a:r>
            <a:r>
              <a:rPr lang="en-US" altLang="zh-CN" sz="2600" b="1" dirty="0">
                <a:solidFill>
                  <a:srgbClr val="000000"/>
                </a:solidFill>
                <a:ea typeface="华文细黑" pitchFamily="2" charset="-122"/>
              </a:rPr>
              <a:t>MD5</a:t>
            </a: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验证两种方式，增强安全性。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827088" y="1779588"/>
            <a:ext cx="75612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理解了</a:t>
            </a:r>
            <a:r>
              <a:rPr lang="en-US" altLang="zh-CN" sz="2400" b="1">
                <a:ea typeface="华文细黑" pitchFamily="2" charset="-122"/>
              </a:rPr>
              <a:t>RIP</a:t>
            </a:r>
            <a:r>
              <a:rPr lang="zh-CN" altLang="en-US" sz="2400" b="1">
                <a:ea typeface="华文细黑" pitchFamily="2" charset="-122"/>
              </a:rPr>
              <a:t>的工作原理之后，要在路由器上配置</a:t>
            </a:r>
            <a:r>
              <a:rPr lang="en-US" altLang="zh-CN" sz="2400" b="1">
                <a:ea typeface="华文细黑" pitchFamily="2" charset="-122"/>
              </a:rPr>
              <a:t>RIP</a:t>
            </a:r>
            <a:r>
              <a:rPr lang="zh-CN" altLang="en-US" sz="2400" b="1">
                <a:ea typeface="华文细黑" pitchFamily="2" charset="-122"/>
              </a:rPr>
              <a:t>，必须掌握相关的配置步骤和命令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RIPv1</a:t>
            </a:r>
            <a:r>
              <a:rPr lang="zh-CN" altLang="en-US" sz="2400" b="1">
                <a:ea typeface="华文细黑" pitchFamily="2" charset="-122"/>
              </a:rPr>
              <a:t>和</a:t>
            </a:r>
            <a:r>
              <a:rPr lang="en-US" altLang="zh-CN" sz="2400" b="1">
                <a:ea typeface="华文细黑" pitchFamily="2" charset="-122"/>
              </a:rPr>
              <a:t>RIPv2</a:t>
            </a:r>
            <a:r>
              <a:rPr lang="zh-CN" altLang="en-US" sz="2400" b="1">
                <a:ea typeface="华文细黑" pitchFamily="2" charset="-122"/>
              </a:rPr>
              <a:t>的配置有所区别，配置时也应注意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091406"/>
            <a:ext cx="288069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、配置</a:t>
            </a:r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RIP</a:t>
            </a:r>
            <a:endParaRPr lang="zh-CN" altLang="en-US" sz="3200" b="1" dirty="0">
              <a:solidFill>
                <a:srgbClr val="CC0000"/>
              </a:solidFill>
              <a:ea typeface="华文细黑" pitchFamily="2" charset="-122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</a:t>
            </a:r>
            <a:r>
              <a:rPr lang="zh-CN" altLang="en-US"/>
              <a:t>基本配置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</a:t>
            </a:r>
            <a:r>
              <a:rPr lang="en-US" altLang="zh-CN"/>
              <a:t>RIP</a:t>
            </a:r>
            <a:r>
              <a:rPr lang="zh-CN" altLang="en-US"/>
              <a:t>进程并进入</a:t>
            </a:r>
            <a:r>
              <a:rPr lang="en-US" altLang="zh-CN"/>
              <a:t>RIP</a:t>
            </a:r>
            <a:r>
              <a:rPr lang="zh-CN" altLang="en-US"/>
              <a:t>视图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在指定网段接口上使能</a:t>
            </a:r>
            <a:r>
              <a:rPr lang="en-US" altLang="zh-CN"/>
              <a:t>RIP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7088" y="2331243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[Router] rip </a:t>
            </a:r>
            <a:r>
              <a:rPr kumimoji="1" lang="en-US" altLang="zh-CN" sz="2400" b="0">
                <a:solidFill>
                  <a:schemeClr val="tx1"/>
                </a:solidFill>
              </a:rPr>
              <a:t>[</a:t>
            </a:r>
            <a:r>
              <a:rPr kumimoji="1" lang="en-US" altLang="zh-CN" sz="2400" b="0" i="1">
                <a:solidFill>
                  <a:schemeClr val="tx1"/>
                </a:solidFill>
              </a:rPr>
              <a:t> process-id </a:t>
            </a:r>
            <a:r>
              <a:rPr kumimoji="1" lang="en-US" altLang="zh-CN" sz="2400" b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27088" y="4060032"/>
            <a:ext cx="7561262" cy="8302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[Router-rip-1] </a:t>
            </a:r>
            <a:r>
              <a:rPr lang="en-US" altLang="zh-CN" sz="2400">
                <a:solidFill>
                  <a:schemeClr val="tx1"/>
                </a:solidFill>
              </a:rPr>
              <a:t>network </a:t>
            </a:r>
            <a:r>
              <a:rPr lang="en-US" altLang="zh-CN" sz="2400" b="0" i="1">
                <a:solidFill>
                  <a:schemeClr val="tx1"/>
                </a:solidFill>
              </a:rPr>
              <a:t>network-address </a:t>
            </a:r>
            <a:r>
              <a:rPr lang="en-US" altLang="zh-CN" sz="2400" b="0">
                <a:solidFill>
                  <a:schemeClr val="tx1"/>
                </a:solidFill>
              </a:rPr>
              <a:t>[ </a:t>
            </a:r>
            <a:r>
              <a:rPr lang="en-US" altLang="zh-CN" sz="2400" b="0" i="1">
                <a:solidFill>
                  <a:schemeClr val="tx1"/>
                </a:solidFill>
              </a:rPr>
              <a:t>wildcard-mask</a:t>
            </a:r>
            <a:r>
              <a:rPr lang="en-US" altLang="zh-CN" sz="2400" b="0">
                <a:solidFill>
                  <a:schemeClr val="tx1"/>
                </a:solidFill>
              </a:rPr>
              <a:t> 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Network</a:t>
            </a:r>
            <a:r>
              <a:rPr lang="zh-CN" altLang="en-US"/>
              <a:t>命令详解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53430"/>
            <a:ext cx="7345362" cy="1655763"/>
          </a:xfrm>
        </p:spPr>
        <p:txBody>
          <a:bodyPr/>
          <a:lstStyle/>
          <a:p>
            <a:pPr eaLnBrk="1" hangingPunct="1"/>
            <a:r>
              <a:rPr lang="en-US" altLang="zh-CN" sz="2600"/>
              <a:t>Network</a:t>
            </a:r>
            <a:r>
              <a:rPr lang="zh-CN" altLang="en-US" sz="2600"/>
              <a:t>命令中包含两层含义</a:t>
            </a:r>
          </a:p>
          <a:p>
            <a:pPr lvl="1" eaLnBrk="1" hangingPunct="1"/>
            <a:r>
              <a:rPr lang="zh-CN" altLang="en-US" sz="2000"/>
              <a:t>指定本机上哪些接口路由能够添加到</a:t>
            </a:r>
            <a:r>
              <a:rPr lang="en-US" altLang="zh-CN" sz="2000"/>
              <a:t>RIP</a:t>
            </a:r>
            <a:r>
              <a:rPr lang="zh-CN" altLang="en-US" sz="2000"/>
              <a:t>路由表中</a:t>
            </a:r>
          </a:p>
          <a:p>
            <a:pPr lvl="1" eaLnBrk="1" hangingPunct="1"/>
            <a:r>
              <a:rPr lang="zh-CN" altLang="en-US" sz="2000"/>
              <a:t>指定本机上哪些接口能够收发</a:t>
            </a:r>
            <a:r>
              <a:rPr lang="en-US" altLang="zh-CN" sz="2000"/>
              <a:t>RIP</a:t>
            </a:r>
            <a:r>
              <a:rPr lang="zh-CN" altLang="en-US" sz="2000"/>
              <a:t>协议报文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370263" y="4254822"/>
            <a:ext cx="9366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300">
                <a:solidFill>
                  <a:schemeClr val="tx1"/>
                </a:solidFill>
              </a:rPr>
              <a:t>E1/0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4738688" y="4269110"/>
            <a:ext cx="8651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300">
                <a:solidFill>
                  <a:schemeClr val="tx1"/>
                </a:solidFill>
              </a:rPr>
              <a:t>S0/0</a:t>
            </a: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1908175" y="4510410"/>
            <a:ext cx="1511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700" b="0">
                <a:solidFill>
                  <a:schemeClr val="tx1"/>
                </a:solidFill>
              </a:rPr>
              <a:t>10.0.0.0/8</a:t>
            </a:r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 flipH="1" flipV="1">
            <a:off x="971550" y="4510410"/>
            <a:ext cx="6337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3922713" y="4797747"/>
            <a:ext cx="9382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200" b="0">
                <a:solidFill>
                  <a:schemeClr val="tx1"/>
                </a:solidFill>
              </a:rPr>
              <a:t>RTA</a:t>
            </a:r>
          </a:p>
        </p:txBody>
      </p:sp>
      <p:sp>
        <p:nvSpPr>
          <p:cNvPr id="11273" name="Line 49"/>
          <p:cNvSpPr>
            <a:spLocks noChangeShapeType="1"/>
          </p:cNvSpPr>
          <p:nvPr/>
        </p:nvSpPr>
        <p:spPr bwMode="auto">
          <a:xfrm flipH="1" flipV="1">
            <a:off x="5651500" y="4391347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0" name="Text Box 50"/>
          <p:cNvSpPr txBox="1">
            <a:spLocks noChangeArrowheads="1"/>
          </p:cNvSpPr>
          <p:nvPr/>
        </p:nvSpPr>
        <p:spPr bwMode="auto">
          <a:xfrm>
            <a:off x="5508625" y="4030985"/>
            <a:ext cx="1439863" cy="2841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13.0.0.0, Metric 1</a:t>
            </a:r>
          </a:p>
        </p:txBody>
      </p:sp>
      <p:graphicFrame>
        <p:nvGraphicFramePr>
          <p:cNvPr id="36365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0048"/>
              </p:ext>
            </p:extLst>
          </p:nvPr>
        </p:nvGraphicFramePr>
        <p:xfrm>
          <a:off x="1473200" y="4942210"/>
          <a:ext cx="2233613" cy="1558925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5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10.0.0.0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11.0.0.0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12.0.0.0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13.0.0.0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03" name="Rectangle 105"/>
          <p:cNvSpPr>
            <a:spLocks noChangeArrowheads="1"/>
          </p:cNvSpPr>
          <p:nvPr/>
        </p:nvSpPr>
        <p:spPr bwMode="auto">
          <a:xfrm>
            <a:off x="4570413" y="5734372"/>
            <a:ext cx="3386137" cy="720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1304" name="Text Box 106"/>
          <p:cNvSpPr txBox="1">
            <a:spLocks noChangeArrowheads="1"/>
          </p:cNvSpPr>
          <p:nvPr/>
        </p:nvSpPr>
        <p:spPr bwMode="auto">
          <a:xfrm>
            <a:off x="4570413" y="5734372"/>
            <a:ext cx="33131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</a:rPr>
              <a:t>[RTA]rip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</a:rPr>
              <a:t>[RTA-rip-1]network 10.0.0.0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</a:rPr>
              <a:t>[RTA-rip-1]network 12.0.0.0</a:t>
            </a:r>
          </a:p>
        </p:txBody>
      </p:sp>
      <p:sp>
        <p:nvSpPr>
          <p:cNvPr id="11305" name="Rectangle 109"/>
          <p:cNvSpPr>
            <a:spLocks noChangeArrowheads="1"/>
          </p:cNvSpPr>
          <p:nvPr/>
        </p:nvSpPr>
        <p:spPr bwMode="auto">
          <a:xfrm>
            <a:off x="3132138" y="3573785"/>
            <a:ext cx="1511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700" b="0">
                <a:solidFill>
                  <a:schemeClr val="tx1"/>
                </a:solidFill>
              </a:rPr>
              <a:t>11.0.0.0/8</a:t>
            </a:r>
          </a:p>
        </p:txBody>
      </p:sp>
      <p:sp>
        <p:nvSpPr>
          <p:cNvPr id="11306" name="Rectangle 119"/>
          <p:cNvSpPr>
            <a:spLocks noChangeArrowheads="1"/>
          </p:cNvSpPr>
          <p:nvPr/>
        </p:nvSpPr>
        <p:spPr bwMode="auto">
          <a:xfrm>
            <a:off x="4787900" y="4510410"/>
            <a:ext cx="1511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700" b="0">
                <a:solidFill>
                  <a:schemeClr val="tx1"/>
                </a:solidFill>
              </a:rPr>
              <a:t>12.0.0.0/8</a:t>
            </a:r>
          </a:p>
        </p:txBody>
      </p:sp>
      <p:sp>
        <p:nvSpPr>
          <p:cNvPr id="11307" name="Line 120"/>
          <p:cNvSpPr>
            <a:spLocks noChangeShapeType="1"/>
          </p:cNvSpPr>
          <p:nvPr/>
        </p:nvSpPr>
        <p:spPr bwMode="auto">
          <a:xfrm flipH="1" flipV="1">
            <a:off x="1546225" y="4391347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641" name="Text Box 121"/>
          <p:cNvSpPr txBox="1">
            <a:spLocks noChangeArrowheads="1"/>
          </p:cNvSpPr>
          <p:nvPr/>
        </p:nvSpPr>
        <p:spPr bwMode="auto">
          <a:xfrm>
            <a:off x="1403350" y="3743647"/>
            <a:ext cx="1439863" cy="558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12.0.0.0, Metric 1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13.0.0.0, Metric 2</a:t>
            </a:r>
          </a:p>
        </p:txBody>
      </p:sp>
      <p:sp>
        <p:nvSpPr>
          <p:cNvPr id="11309" name="Line 122"/>
          <p:cNvSpPr>
            <a:spLocks noChangeShapeType="1"/>
          </p:cNvSpPr>
          <p:nvPr/>
        </p:nvSpPr>
        <p:spPr bwMode="auto">
          <a:xfrm flipH="1">
            <a:off x="4284663" y="3166318"/>
            <a:ext cx="0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10" name="Group 13"/>
          <p:cNvGrpSpPr>
            <a:grpSpLocks noChangeAspect="1"/>
          </p:cNvGrpSpPr>
          <p:nvPr/>
        </p:nvGrpSpPr>
        <p:grpSpPr bwMode="auto">
          <a:xfrm>
            <a:off x="3779838" y="4061147"/>
            <a:ext cx="1077912" cy="749300"/>
            <a:chOff x="3541" y="1317"/>
            <a:chExt cx="747" cy="546"/>
          </a:xfrm>
        </p:grpSpPr>
        <p:sp>
          <p:nvSpPr>
            <p:cNvPr id="11318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1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1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1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1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1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2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2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2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2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2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2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2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2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2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2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3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1" name="Line 123"/>
          <p:cNvSpPr>
            <a:spLocks noChangeShapeType="1"/>
          </p:cNvSpPr>
          <p:nvPr/>
        </p:nvSpPr>
        <p:spPr bwMode="auto">
          <a:xfrm flipH="1">
            <a:off x="4427538" y="3166318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653" name="Text Box 133"/>
          <p:cNvSpPr txBox="1">
            <a:spLocks noChangeArrowheads="1"/>
          </p:cNvSpPr>
          <p:nvPr/>
        </p:nvSpPr>
        <p:spPr bwMode="auto">
          <a:xfrm>
            <a:off x="4498975" y="3068960"/>
            <a:ext cx="1439863" cy="2841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14.0.0.0, Metric 1</a:t>
            </a:r>
          </a:p>
        </p:txBody>
      </p:sp>
      <p:sp>
        <p:nvSpPr>
          <p:cNvPr id="11313" name="Rectangle 134"/>
          <p:cNvSpPr>
            <a:spLocks noChangeArrowheads="1"/>
          </p:cNvSpPr>
          <p:nvPr/>
        </p:nvSpPr>
        <p:spPr bwMode="auto">
          <a:xfrm>
            <a:off x="4211638" y="3859535"/>
            <a:ext cx="8651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300">
                <a:solidFill>
                  <a:schemeClr val="tx1"/>
                </a:solidFill>
              </a:rPr>
              <a:t>S0/1</a:t>
            </a:r>
          </a:p>
        </p:txBody>
      </p:sp>
      <p:sp>
        <p:nvSpPr>
          <p:cNvPr id="11314" name="Line 188"/>
          <p:cNvSpPr>
            <a:spLocks noChangeShapeType="1"/>
          </p:cNvSpPr>
          <p:nvPr/>
        </p:nvSpPr>
        <p:spPr bwMode="auto">
          <a:xfrm flipH="1" flipV="1">
            <a:off x="4787900" y="4726310"/>
            <a:ext cx="936625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Line 189"/>
          <p:cNvSpPr>
            <a:spLocks noChangeShapeType="1"/>
          </p:cNvSpPr>
          <p:nvPr/>
        </p:nvSpPr>
        <p:spPr bwMode="auto">
          <a:xfrm flipH="1" flipV="1">
            <a:off x="5724525" y="5302572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6" name="Line 0"/>
          <p:cNvSpPr>
            <a:spLocks noChangeShapeType="1"/>
          </p:cNvSpPr>
          <p:nvPr/>
        </p:nvSpPr>
        <p:spPr bwMode="auto">
          <a:xfrm flipH="1" flipV="1">
            <a:off x="6156325" y="4607247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41" name="Text Box 1"/>
          <p:cNvSpPr txBox="1">
            <a:spLocks noChangeArrowheads="1"/>
          </p:cNvSpPr>
          <p:nvPr/>
        </p:nvSpPr>
        <p:spPr bwMode="auto">
          <a:xfrm>
            <a:off x="6011863" y="4704085"/>
            <a:ext cx="1439862" cy="2841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10.0.0.0, Metric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70" grpId="0" animBg="1"/>
      <p:bldP spid="363641" grpId="0" animBg="1"/>
      <p:bldP spid="363653" grpId="0" animBg="1"/>
      <p:bldP spid="3686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</a:t>
            </a:r>
            <a:r>
              <a:rPr lang="zh-CN" altLang="en-US"/>
              <a:t>可选配置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1502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 dirty="0"/>
              <a:t>配置接口工作在抑制状态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使能</a:t>
            </a:r>
            <a:r>
              <a:rPr lang="en-US" altLang="zh-CN" dirty="0"/>
              <a:t>RIP</a:t>
            </a:r>
            <a:r>
              <a:rPr lang="zh-CN" altLang="en-US" dirty="0"/>
              <a:t>水平分割功能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使能</a:t>
            </a:r>
            <a:r>
              <a:rPr lang="en-US" altLang="zh-CN" dirty="0"/>
              <a:t>RIP</a:t>
            </a:r>
            <a:r>
              <a:rPr lang="zh-CN" altLang="en-US" dirty="0"/>
              <a:t>毒性逆转功能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7088" y="2276872"/>
            <a:ext cx="7561262" cy="8302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[Router-rip-1] </a:t>
            </a:r>
            <a:r>
              <a:rPr lang="en-US" altLang="zh-CN" sz="2400">
                <a:solidFill>
                  <a:schemeClr val="tx1"/>
                </a:solidFill>
              </a:rPr>
              <a:t>silent-interface</a:t>
            </a:r>
            <a:r>
              <a:rPr lang="en-US" altLang="zh-CN" sz="2400" b="0">
                <a:solidFill>
                  <a:schemeClr val="tx1"/>
                </a:solidFill>
              </a:rPr>
              <a:t> { </a:t>
            </a:r>
            <a:r>
              <a:rPr lang="en-US" altLang="zh-CN" sz="2400" b="0" i="1">
                <a:solidFill>
                  <a:schemeClr val="tx1"/>
                </a:solidFill>
              </a:rPr>
              <a:t>interface-type interface-number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chemeClr val="tx1"/>
                </a:solidFill>
              </a:rPr>
              <a:t>all</a:t>
            </a:r>
            <a:r>
              <a:rPr lang="en-US" altLang="zh-CN" sz="2400" b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827088" y="3970387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[Router-Ethernet1/0] rip split-horizon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827088" y="5661248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[Router-Ethernet1/0] rip poison-reverse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RIPv2</a:t>
            </a:r>
            <a:r>
              <a:rPr lang="zh-CN" altLang="en-US"/>
              <a:t>配置任务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77243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/>
              <a:t>指定全局</a:t>
            </a:r>
            <a:r>
              <a:rPr lang="en-US" altLang="zh-CN"/>
              <a:t>RIP</a:t>
            </a:r>
            <a:r>
              <a:rPr lang="zh-CN" altLang="en-US"/>
              <a:t>版本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关闭</a:t>
            </a:r>
            <a:r>
              <a:rPr lang="en-US" altLang="zh-CN"/>
              <a:t>RIPv2</a:t>
            </a:r>
            <a:r>
              <a:rPr lang="zh-CN" altLang="en-US"/>
              <a:t>自动路由聚合功能 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配置</a:t>
            </a:r>
            <a:r>
              <a:rPr lang="en-US" altLang="zh-CN"/>
              <a:t>RIPv2</a:t>
            </a:r>
            <a:r>
              <a:rPr lang="zh-CN" altLang="en-US"/>
              <a:t>报文的认证 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827088" y="4437112"/>
            <a:ext cx="7561262" cy="19383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[Router-Ethernet1/0] </a:t>
            </a:r>
            <a:r>
              <a:rPr lang="en-US" altLang="zh-CN" sz="2400">
                <a:solidFill>
                  <a:schemeClr val="tx1"/>
                </a:solidFill>
              </a:rPr>
              <a:t>rip authentication-mode</a:t>
            </a:r>
            <a:r>
              <a:rPr lang="en-US" altLang="zh-CN" sz="2400" b="0">
                <a:solidFill>
                  <a:schemeClr val="tx1"/>
                </a:solidFill>
              </a:rPr>
              <a:t> { </a:t>
            </a:r>
            <a:r>
              <a:rPr lang="en-US" altLang="zh-CN" sz="2400">
                <a:solidFill>
                  <a:schemeClr val="tx1"/>
                </a:solidFill>
              </a:rPr>
              <a:t>md5</a:t>
            </a:r>
            <a:r>
              <a:rPr lang="en-US" altLang="zh-CN" sz="2400" b="0">
                <a:solidFill>
                  <a:schemeClr val="tx1"/>
                </a:solidFill>
              </a:rPr>
              <a:t> { </a:t>
            </a:r>
            <a:r>
              <a:rPr lang="en-US" altLang="zh-CN" sz="2400">
                <a:solidFill>
                  <a:schemeClr val="tx1"/>
                </a:solidFill>
              </a:rPr>
              <a:t>rfc2082 </a:t>
            </a:r>
            <a:r>
              <a:rPr lang="en-US" altLang="zh-CN" sz="2400" b="0">
                <a:solidFill>
                  <a:schemeClr val="tx1"/>
                </a:solidFill>
              </a:rPr>
              <a:t>{ </a:t>
            </a:r>
            <a:r>
              <a:rPr lang="en-US" altLang="zh-CN" sz="2400">
                <a:solidFill>
                  <a:schemeClr val="tx1"/>
                </a:solidFill>
              </a:rPr>
              <a:t>cipher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 i="1">
                <a:solidFill>
                  <a:schemeClr val="tx1"/>
                </a:solidFill>
              </a:rPr>
              <a:t>cipher-string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| </a:t>
            </a:r>
            <a:r>
              <a:rPr lang="en-US" altLang="zh-CN" sz="2400">
                <a:solidFill>
                  <a:schemeClr val="tx1"/>
                </a:solidFill>
              </a:rPr>
              <a:t>plain</a:t>
            </a:r>
            <a:r>
              <a:rPr lang="en-US" altLang="zh-CN" sz="2400" b="0" i="1">
                <a:solidFill>
                  <a:schemeClr val="tx1"/>
                </a:solidFill>
              </a:rPr>
              <a:t> plain-string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} </a:t>
            </a:r>
            <a:r>
              <a:rPr lang="en-US" altLang="zh-CN" sz="2400" b="0" i="1">
                <a:solidFill>
                  <a:schemeClr val="tx1"/>
                </a:solidFill>
              </a:rPr>
              <a:t>key-id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chemeClr val="tx1"/>
                </a:solidFill>
              </a:rPr>
              <a:t>rfc2453</a:t>
            </a:r>
            <a:r>
              <a:rPr lang="en-US" altLang="zh-CN" sz="2400" b="0">
                <a:solidFill>
                  <a:schemeClr val="tx1"/>
                </a:solidFill>
              </a:rPr>
              <a:t> { </a:t>
            </a:r>
            <a:r>
              <a:rPr lang="en-US" altLang="zh-CN" sz="2400">
                <a:solidFill>
                  <a:schemeClr val="tx1"/>
                </a:solidFill>
              </a:rPr>
              <a:t>cipher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 i="1">
                <a:solidFill>
                  <a:schemeClr val="tx1"/>
                </a:solidFill>
              </a:rPr>
              <a:t>cipher-string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| </a:t>
            </a:r>
            <a:r>
              <a:rPr lang="en-US" altLang="zh-CN" sz="2400">
                <a:solidFill>
                  <a:schemeClr val="tx1"/>
                </a:solidFill>
              </a:rPr>
              <a:t>plain</a:t>
            </a:r>
            <a:r>
              <a:rPr lang="en-US" altLang="zh-CN" sz="2400" b="0" i="1">
                <a:solidFill>
                  <a:schemeClr val="tx1"/>
                </a:solidFill>
              </a:rPr>
              <a:t> plain-string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} } | </a:t>
            </a:r>
            <a:r>
              <a:rPr lang="en-US" altLang="zh-CN" sz="2400">
                <a:solidFill>
                  <a:schemeClr val="tx1"/>
                </a:solidFill>
              </a:rPr>
              <a:t>simple </a:t>
            </a:r>
            <a:r>
              <a:rPr lang="en-US" altLang="zh-CN" sz="2400" b="0">
                <a:solidFill>
                  <a:schemeClr val="tx1"/>
                </a:solidFill>
              </a:rPr>
              <a:t>{ </a:t>
            </a:r>
            <a:r>
              <a:rPr lang="en-US" altLang="zh-CN" sz="2400">
                <a:solidFill>
                  <a:schemeClr val="tx1"/>
                </a:solidFill>
              </a:rPr>
              <a:t>cipher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 i="1">
                <a:solidFill>
                  <a:schemeClr val="tx1"/>
                </a:solidFill>
              </a:rPr>
              <a:t>cipher-string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| </a:t>
            </a:r>
            <a:r>
              <a:rPr lang="en-US" altLang="zh-CN" sz="2400">
                <a:solidFill>
                  <a:schemeClr val="tx1"/>
                </a:solidFill>
              </a:rPr>
              <a:t>plain</a:t>
            </a:r>
            <a:r>
              <a:rPr lang="en-US" altLang="zh-CN" sz="2400" b="0" i="1">
                <a:solidFill>
                  <a:schemeClr val="tx1"/>
                </a:solidFill>
              </a:rPr>
              <a:t> plain-string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}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827088" y="3284984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[Router-rip-1] undo summary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827088" y="2204864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[Router-rip-1] version { 1 | 2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</a:t>
            </a:r>
            <a:r>
              <a:rPr lang="zh-CN" altLang="en-US"/>
              <a:t>基本配置举例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619250" y="2138709"/>
            <a:ext cx="18002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</a:rPr>
              <a:t>192.168.0.1/24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43213" y="2924522"/>
            <a:ext cx="17287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192.168.1.1/24</a:t>
            </a:r>
          </a:p>
        </p:txBody>
      </p:sp>
      <p:sp>
        <p:nvSpPr>
          <p:cNvPr id="14341" name="Line 10"/>
          <p:cNvSpPr>
            <a:spLocks noChangeShapeType="1"/>
          </p:cNvSpPr>
          <p:nvPr/>
        </p:nvSpPr>
        <p:spPr bwMode="auto">
          <a:xfrm flipH="1">
            <a:off x="2843213" y="3284884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5076825" y="2172047"/>
            <a:ext cx="1943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</a:rPr>
              <a:t>192.168.2.1/24</a:t>
            </a:r>
          </a:p>
        </p:txBody>
      </p:sp>
      <p:sp>
        <p:nvSpPr>
          <p:cNvPr id="14343" name="Line 12"/>
          <p:cNvSpPr>
            <a:spLocks noChangeShapeType="1"/>
          </p:cNvSpPr>
          <p:nvPr/>
        </p:nvSpPr>
        <p:spPr bwMode="auto">
          <a:xfrm>
            <a:off x="6011863" y="2565747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3"/>
          <p:cNvSpPr>
            <a:spLocks noChangeShapeType="1"/>
          </p:cNvSpPr>
          <p:nvPr/>
        </p:nvSpPr>
        <p:spPr bwMode="auto">
          <a:xfrm>
            <a:off x="5722938" y="2565747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4"/>
          <p:cNvSpPr>
            <a:spLocks noChangeShapeType="1"/>
          </p:cNvSpPr>
          <p:nvPr/>
        </p:nvSpPr>
        <p:spPr bwMode="auto">
          <a:xfrm>
            <a:off x="2484438" y="2565747"/>
            <a:ext cx="0" cy="747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 flipH="1">
            <a:off x="2268538" y="2565747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Rectangle 20"/>
          <p:cNvSpPr>
            <a:spLocks noChangeArrowheads="1"/>
          </p:cNvSpPr>
          <p:nvPr/>
        </p:nvSpPr>
        <p:spPr bwMode="auto">
          <a:xfrm>
            <a:off x="1246188" y="2997547"/>
            <a:ext cx="949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</a:rPr>
              <a:t>RTA</a:t>
            </a:r>
          </a:p>
        </p:txBody>
      </p:sp>
      <p:sp>
        <p:nvSpPr>
          <p:cNvPr id="14348" name="Rectangle 22"/>
          <p:cNvSpPr>
            <a:spLocks noChangeArrowheads="1"/>
          </p:cNvSpPr>
          <p:nvPr/>
        </p:nvSpPr>
        <p:spPr bwMode="auto">
          <a:xfrm>
            <a:off x="6443663" y="2997547"/>
            <a:ext cx="10429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</a:rPr>
              <a:t>RTB</a:t>
            </a:r>
          </a:p>
        </p:txBody>
      </p:sp>
      <p:grpSp>
        <p:nvGrpSpPr>
          <p:cNvPr id="14349" name="Group 29"/>
          <p:cNvGrpSpPr>
            <a:grpSpLocks noChangeAspect="1"/>
          </p:cNvGrpSpPr>
          <p:nvPr/>
        </p:nvGrpSpPr>
        <p:grpSpPr bwMode="auto">
          <a:xfrm>
            <a:off x="5580063" y="2972147"/>
            <a:ext cx="863600" cy="601662"/>
            <a:chOff x="3541" y="1317"/>
            <a:chExt cx="747" cy="546"/>
          </a:xfrm>
        </p:grpSpPr>
        <p:sp>
          <p:nvSpPr>
            <p:cNvPr id="1437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3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3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3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3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3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3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3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3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Freeform 3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4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4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4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4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4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4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4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0" name="Group 47"/>
          <p:cNvGrpSpPr>
            <a:grpSpLocks noChangeAspect="1"/>
          </p:cNvGrpSpPr>
          <p:nvPr/>
        </p:nvGrpSpPr>
        <p:grpSpPr bwMode="auto">
          <a:xfrm>
            <a:off x="2051050" y="2972147"/>
            <a:ext cx="863600" cy="601662"/>
            <a:chOff x="3541" y="1317"/>
            <a:chExt cx="747" cy="546"/>
          </a:xfrm>
        </p:grpSpPr>
        <p:sp>
          <p:nvSpPr>
            <p:cNvPr id="14358" name="AutoShape 4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4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5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5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5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5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5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5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5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5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5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6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65"/>
          <p:cNvSpPr>
            <a:spLocks noChangeArrowheads="1"/>
          </p:cNvSpPr>
          <p:nvPr/>
        </p:nvSpPr>
        <p:spPr bwMode="auto">
          <a:xfrm>
            <a:off x="538163" y="4797772"/>
            <a:ext cx="3602037" cy="10795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352" name="Text Box 66"/>
          <p:cNvSpPr txBox="1">
            <a:spLocks noChangeArrowheads="1"/>
          </p:cNvSpPr>
          <p:nvPr/>
        </p:nvSpPr>
        <p:spPr bwMode="auto">
          <a:xfrm>
            <a:off x="539750" y="4942234"/>
            <a:ext cx="38877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[RTA] rip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[RTA-rip-1] network 192.168.0.0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[RTA-rip-1] network 192.168.1.0</a:t>
            </a:r>
          </a:p>
        </p:txBody>
      </p:sp>
      <p:sp>
        <p:nvSpPr>
          <p:cNvPr id="14353" name="Rectangle 67"/>
          <p:cNvSpPr>
            <a:spLocks noChangeArrowheads="1"/>
          </p:cNvSpPr>
          <p:nvPr/>
        </p:nvSpPr>
        <p:spPr bwMode="auto">
          <a:xfrm>
            <a:off x="4570413" y="4797772"/>
            <a:ext cx="3530600" cy="10795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354" name="Text Box 68"/>
          <p:cNvSpPr txBox="1">
            <a:spLocks noChangeArrowheads="1"/>
          </p:cNvSpPr>
          <p:nvPr/>
        </p:nvSpPr>
        <p:spPr bwMode="auto">
          <a:xfrm>
            <a:off x="4572000" y="4942234"/>
            <a:ext cx="35290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[RTB] rip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[RTB-rip-1] network 192.168.1.0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[RTB-rip-1] network 192.168.2.0</a:t>
            </a:r>
          </a:p>
        </p:txBody>
      </p:sp>
      <p:sp>
        <p:nvSpPr>
          <p:cNvPr id="14355" name="Line 69"/>
          <p:cNvSpPr>
            <a:spLocks noChangeShapeType="1"/>
          </p:cNvSpPr>
          <p:nvPr/>
        </p:nvSpPr>
        <p:spPr bwMode="auto">
          <a:xfrm flipH="1" flipV="1">
            <a:off x="6011863" y="3645247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70"/>
          <p:cNvSpPr>
            <a:spLocks noChangeShapeType="1"/>
          </p:cNvSpPr>
          <p:nvPr/>
        </p:nvSpPr>
        <p:spPr bwMode="auto">
          <a:xfrm flipH="1" flipV="1">
            <a:off x="2484438" y="3645247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Rectangle 72"/>
          <p:cNvSpPr>
            <a:spLocks noChangeArrowheads="1"/>
          </p:cNvSpPr>
          <p:nvPr/>
        </p:nvSpPr>
        <p:spPr bwMode="auto">
          <a:xfrm>
            <a:off x="4138613" y="3213447"/>
            <a:ext cx="17287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192.168.1.2/24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7"/>
          <p:cNvSpPr>
            <a:spLocks noChangeArrowheads="1"/>
          </p:cNvSpPr>
          <p:nvPr/>
        </p:nvSpPr>
        <p:spPr bwMode="auto">
          <a:xfrm>
            <a:off x="4716463" y="4205188"/>
            <a:ext cx="3889375" cy="17986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RIPv2</a:t>
            </a:r>
            <a:r>
              <a:rPr lang="zh-CN" altLang="en-US"/>
              <a:t>配置举例</a:t>
            </a:r>
          </a:p>
        </p:txBody>
      </p:sp>
      <p:sp>
        <p:nvSpPr>
          <p:cNvPr id="15364" name="Rectangle 26"/>
          <p:cNvSpPr>
            <a:spLocks noChangeArrowheads="1"/>
          </p:cNvSpPr>
          <p:nvPr/>
        </p:nvSpPr>
        <p:spPr bwMode="auto">
          <a:xfrm>
            <a:off x="1763713" y="1828701"/>
            <a:ext cx="23764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</a:rPr>
              <a:t>10.0.1.1/24</a:t>
            </a:r>
          </a:p>
        </p:txBody>
      </p:sp>
      <p:sp>
        <p:nvSpPr>
          <p:cNvPr id="15365" name="Rectangle 27"/>
          <p:cNvSpPr>
            <a:spLocks noChangeArrowheads="1"/>
          </p:cNvSpPr>
          <p:nvPr/>
        </p:nvSpPr>
        <p:spPr bwMode="auto">
          <a:xfrm>
            <a:off x="2844800" y="2619276"/>
            <a:ext cx="2374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192.168.0.1/30</a:t>
            </a:r>
          </a:p>
        </p:txBody>
      </p:sp>
      <p:sp>
        <p:nvSpPr>
          <p:cNvPr id="15366" name="Rectangle 28"/>
          <p:cNvSpPr>
            <a:spLocks noChangeArrowheads="1"/>
          </p:cNvSpPr>
          <p:nvPr/>
        </p:nvSpPr>
        <p:spPr bwMode="auto">
          <a:xfrm>
            <a:off x="4140200" y="2908201"/>
            <a:ext cx="23050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192.168.0.2/30</a:t>
            </a:r>
          </a:p>
        </p:txBody>
      </p:sp>
      <p:sp>
        <p:nvSpPr>
          <p:cNvPr id="15367" name="Line 29"/>
          <p:cNvSpPr>
            <a:spLocks noChangeShapeType="1"/>
          </p:cNvSpPr>
          <p:nvPr/>
        </p:nvSpPr>
        <p:spPr bwMode="auto">
          <a:xfrm flipH="1">
            <a:off x="2843213" y="2979638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30"/>
          <p:cNvSpPr>
            <a:spLocks noChangeArrowheads="1"/>
          </p:cNvSpPr>
          <p:nvPr/>
        </p:nvSpPr>
        <p:spPr bwMode="auto">
          <a:xfrm>
            <a:off x="5076825" y="1833463"/>
            <a:ext cx="2879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</a:rPr>
              <a:t>10.0.2.1/24</a:t>
            </a:r>
          </a:p>
        </p:txBody>
      </p:sp>
      <p:sp>
        <p:nvSpPr>
          <p:cNvPr id="15369" name="Line 31"/>
          <p:cNvSpPr>
            <a:spLocks noChangeShapeType="1"/>
          </p:cNvSpPr>
          <p:nvPr/>
        </p:nvSpPr>
        <p:spPr bwMode="auto">
          <a:xfrm>
            <a:off x="6011863" y="2260501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32"/>
          <p:cNvSpPr>
            <a:spLocks noChangeShapeType="1"/>
          </p:cNvSpPr>
          <p:nvPr/>
        </p:nvSpPr>
        <p:spPr bwMode="auto">
          <a:xfrm>
            <a:off x="5722938" y="2260501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33"/>
          <p:cNvSpPr>
            <a:spLocks noChangeShapeType="1"/>
          </p:cNvSpPr>
          <p:nvPr/>
        </p:nvSpPr>
        <p:spPr bwMode="auto">
          <a:xfrm>
            <a:off x="2484438" y="2260501"/>
            <a:ext cx="0" cy="747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34"/>
          <p:cNvSpPr>
            <a:spLocks noChangeShapeType="1"/>
          </p:cNvSpPr>
          <p:nvPr/>
        </p:nvSpPr>
        <p:spPr bwMode="auto">
          <a:xfrm flipH="1">
            <a:off x="2268538" y="2260501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Rectangle 35"/>
          <p:cNvSpPr>
            <a:spLocks noChangeArrowheads="1"/>
          </p:cNvSpPr>
          <p:nvPr/>
        </p:nvSpPr>
        <p:spPr bwMode="auto">
          <a:xfrm>
            <a:off x="1246188" y="2692301"/>
            <a:ext cx="949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</a:rPr>
              <a:t>RTA</a:t>
            </a:r>
          </a:p>
        </p:txBody>
      </p:sp>
      <p:sp>
        <p:nvSpPr>
          <p:cNvPr id="15374" name="Rectangle 36"/>
          <p:cNvSpPr>
            <a:spLocks noChangeArrowheads="1"/>
          </p:cNvSpPr>
          <p:nvPr/>
        </p:nvSpPr>
        <p:spPr bwMode="auto">
          <a:xfrm>
            <a:off x="6443663" y="2692301"/>
            <a:ext cx="10429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</a:rPr>
              <a:t>RTB</a:t>
            </a:r>
          </a:p>
        </p:txBody>
      </p:sp>
      <p:grpSp>
        <p:nvGrpSpPr>
          <p:cNvPr id="15375" name="Group 37"/>
          <p:cNvGrpSpPr>
            <a:grpSpLocks noChangeAspect="1"/>
          </p:cNvGrpSpPr>
          <p:nvPr/>
        </p:nvGrpSpPr>
        <p:grpSpPr bwMode="auto">
          <a:xfrm>
            <a:off x="5580063" y="2666901"/>
            <a:ext cx="863600" cy="601662"/>
            <a:chOff x="3541" y="1317"/>
            <a:chExt cx="747" cy="546"/>
          </a:xfrm>
        </p:grpSpPr>
        <p:sp>
          <p:nvSpPr>
            <p:cNvPr id="15399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Freeform 3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Freeform 4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Freeform 4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Freeform 4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Freeform 4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Freeform 4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4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4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4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4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Freeform 4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Freeform 5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Freeform 5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Freeform 5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Freeform 5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Freeform 5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6" name="Group 55"/>
          <p:cNvGrpSpPr>
            <a:grpSpLocks noChangeAspect="1"/>
          </p:cNvGrpSpPr>
          <p:nvPr/>
        </p:nvGrpSpPr>
        <p:grpSpPr bwMode="auto">
          <a:xfrm>
            <a:off x="2051050" y="2666901"/>
            <a:ext cx="863600" cy="601662"/>
            <a:chOff x="3541" y="1317"/>
            <a:chExt cx="747" cy="546"/>
          </a:xfrm>
        </p:grpSpPr>
        <p:sp>
          <p:nvSpPr>
            <p:cNvPr id="15382" name="AutoShape 5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Freeform 5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5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5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Freeform 6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6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6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Freeform 6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6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Freeform 6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Freeform 6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Freeform 6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Freeform 6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6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Freeform 7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Freeform 7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Freeform 7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7" name="Rectangle 73"/>
          <p:cNvSpPr>
            <a:spLocks noChangeArrowheads="1"/>
          </p:cNvSpPr>
          <p:nvPr/>
        </p:nvSpPr>
        <p:spPr bwMode="auto">
          <a:xfrm>
            <a:off x="539750" y="4205188"/>
            <a:ext cx="3889375" cy="17986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378" name="Text Box 74"/>
          <p:cNvSpPr txBox="1">
            <a:spLocks noChangeArrowheads="1"/>
          </p:cNvSpPr>
          <p:nvPr/>
        </p:nvSpPr>
        <p:spPr bwMode="auto">
          <a:xfrm>
            <a:off x="539750" y="4205188"/>
            <a:ext cx="38877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[RTA] rip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[RTA-rip-1] network 10.0.0.0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[RTA-rip-1] network 192.168.0.0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[RTA-rip-1] version 2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[RTA-rip-1] undo summary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[RTA-Serial0/0] rip authentication-mode md5 rfc2453 plain abcdef</a:t>
            </a:r>
          </a:p>
        </p:txBody>
      </p:sp>
      <p:sp>
        <p:nvSpPr>
          <p:cNvPr id="15379" name="Text Box 76"/>
          <p:cNvSpPr txBox="1">
            <a:spLocks noChangeArrowheads="1"/>
          </p:cNvSpPr>
          <p:nvPr/>
        </p:nvSpPr>
        <p:spPr bwMode="auto">
          <a:xfrm>
            <a:off x="4643438" y="4205188"/>
            <a:ext cx="38877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[RTB] rip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[RTB-rip-1] network 10.0.0.0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[RTB-rip-1] network 192.168.0.0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[RTB-rip-1] undo summary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[RTB-rip-1] version 2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[RTB-Serial0/0] rip authentication-mode md5 rfc2453 plain abcdef</a:t>
            </a:r>
          </a:p>
        </p:txBody>
      </p:sp>
      <p:sp>
        <p:nvSpPr>
          <p:cNvPr id="15380" name="Line 78"/>
          <p:cNvSpPr>
            <a:spLocks noChangeShapeType="1"/>
          </p:cNvSpPr>
          <p:nvPr/>
        </p:nvSpPr>
        <p:spPr bwMode="auto">
          <a:xfrm flipH="1" flipV="1">
            <a:off x="6011863" y="3411438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79"/>
          <p:cNvSpPr>
            <a:spLocks noChangeShapeType="1"/>
          </p:cNvSpPr>
          <p:nvPr/>
        </p:nvSpPr>
        <p:spPr bwMode="auto">
          <a:xfrm flipH="1" flipV="1">
            <a:off x="2484438" y="3411438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755650" y="1633041"/>
            <a:ext cx="7704138" cy="54006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08720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显示</a:t>
            </a:r>
            <a:r>
              <a:rPr lang="en-US" altLang="zh-CN" dirty="0"/>
              <a:t>RIP</a:t>
            </a:r>
            <a:r>
              <a:rPr lang="zh-CN" altLang="en-US" dirty="0"/>
              <a:t>当前运行状态及配置信息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590675" y="2352178"/>
            <a:ext cx="1366838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1619250" y="5738316"/>
            <a:ext cx="10080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1590675" y="3145928"/>
            <a:ext cx="9667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4572000" y="5633541"/>
            <a:ext cx="1800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启动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RIP</a:t>
            </a: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的网段</a:t>
            </a:r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 flipH="1" flipV="1">
            <a:off x="3492500" y="2425203"/>
            <a:ext cx="1366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5076825" y="2280741"/>
            <a:ext cx="1800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当前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RIP</a:t>
            </a: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的版本</a:t>
            </a:r>
          </a:p>
        </p:txBody>
      </p:sp>
      <p:sp>
        <p:nvSpPr>
          <p:cNvPr id="16394" name="Text Box 14"/>
          <p:cNvSpPr txBox="1">
            <a:spLocks noChangeArrowheads="1"/>
          </p:cNvSpPr>
          <p:nvPr/>
        </p:nvSpPr>
        <p:spPr bwMode="auto">
          <a:xfrm>
            <a:off x="5219700" y="3072903"/>
            <a:ext cx="2665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是否开启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RIP</a:t>
            </a: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自动聚合功能</a:t>
            </a:r>
          </a:p>
        </p:txBody>
      </p:sp>
      <p:sp>
        <p:nvSpPr>
          <p:cNvPr id="16395" name="Line 15"/>
          <p:cNvSpPr>
            <a:spLocks noChangeShapeType="1"/>
          </p:cNvSpPr>
          <p:nvPr/>
        </p:nvSpPr>
        <p:spPr bwMode="auto">
          <a:xfrm flipH="1" flipV="1">
            <a:off x="3708400" y="328880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5"/>
          <p:cNvSpPr>
            <a:spLocks noChangeShapeType="1"/>
          </p:cNvSpPr>
          <p:nvPr/>
        </p:nvSpPr>
        <p:spPr bwMode="auto">
          <a:xfrm flipH="1" flipV="1">
            <a:off x="2916238" y="580975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5"/>
          <p:cNvSpPr txBox="1">
            <a:spLocks noChangeArrowheads="1"/>
          </p:cNvSpPr>
          <p:nvPr/>
        </p:nvSpPr>
        <p:spPr bwMode="auto">
          <a:xfrm>
            <a:off x="827088" y="1633041"/>
            <a:ext cx="770572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&lt;Router&gt; display rip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Public VPN-instance name: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RIP process: 1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RIP version: 2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Preference: 100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Checkzero: Enabled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Default cost: 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Summary: Disabled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Host routes: Enabled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Maximum number of load balanced routes: 6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Update time   :   30 secs  Timeout time         :  180 secs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Suppress time :  120 secs  Garbage-collect time :  120 secs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Update output delay:   20(ms)  Output count:    3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TRIP retransmit time:    5(s)  Retransmit count: 36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Graceful-restart interval:   60 secs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Triggered Interval : 5 50 200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Silent interfaces: None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Default routes: Disabled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Verify-source: Enabled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Networks: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 b="0">
                <a:solidFill>
                  <a:schemeClr val="tx1"/>
                </a:solidFill>
                <a:ea typeface="宋体" pitchFamily="2" charset="-122"/>
              </a:rPr>
              <a:t>  	   </a:t>
            </a: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192.168.1.0            192.168.0.0   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Configured peers: None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Triggered updates sent: 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Number of routes changes: 1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   Number of replies to queries: 0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755650" y="1771476"/>
            <a:ext cx="5040313" cy="3744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查看</a:t>
            </a:r>
            <a:r>
              <a:rPr lang="en-US" altLang="zh-CN"/>
              <a:t>RIP</a:t>
            </a:r>
            <a:r>
              <a:rPr lang="zh-CN" altLang="en-US"/>
              <a:t>的</a:t>
            </a:r>
            <a:r>
              <a:rPr lang="en-US" altLang="zh-CN"/>
              <a:t>debugging</a:t>
            </a:r>
            <a:r>
              <a:rPr lang="zh-CN" altLang="en-US"/>
              <a:t>信息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 flipH="1" flipV="1">
            <a:off x="5338763" y="2781126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916738" y="2612851"/>
            <a:ext cx="187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目标网段及度量值</a:t>
            </a: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7019925" y="3122439"/>
            <a:ext cx="115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RIP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版本及报文类型</a:t>
            </a:r>
          </a:p>
        </p:txBody>
      </p:sp>
      <p:grpSp>
        <p:nvGrpSpPr>
          <p:cNvPr id="17415" name="组合 1"/>
          <p:cNvGrpSpPr>
            <a:grpSpLocks/>
          </p:cNvGrpSpPr>
          <p:nvPr/>
        </p:nvGrpSpPr>
        <p:grpSpPr bwMode="auto">
          <a:xfrm>
            <a:off x="4322763" y="3316114"/>
            <a:ext cx="2449512" cy="142875"/>
            <a:chOff x="4210050" y="2919047"/>
            <a:chExt cx="2449513" cy="142875"/>
          </a:xfrm>
        </p:grpSpPr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 flipH="1">
              <a:off x="4210050" y="2919047"/>
              <a:ext cx="576263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 flipH="1">
              <a:off x="4786313" y="2919047"/>
              <a:ext cx="1873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6" name="Line 14"/>
          <p:cNvSpPr>
            <a:spLocks noChangeShapeType="1"/>
          </p:cNvSpPr>
          <p:nvPr/>
        </p:nvSpPr>
        <p:spPr bwMode="auto">
          <a:xfrm flipH="1">
            <a:off x="5403850" y="4508326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 Box 15"/>
          <p:cNvSpPr txBox="1">
            <a:spLocks noChangeArrowheads="1"/>
          </p:cNvSpPr>
          <p:nvPr/>
        </p:nvSpPr>
        <p:spPr bwMode="auto">
          <a:xfrm>
            <a:off x="7019925" y="4287664"/>
            <a:ext cx="13668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从接口以广播方式发送</a:t>
            </a: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1908175" y="3493914"/>
            <a:ext cx="25923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2058988" y="2665239"/>
            <a:ext cx="3232150" cy="20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901700" y="4147964"/>
            <a:ext cx="4300538" cy="61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21" name="Text Box 8"/>
          <p:cNvSpPr txBox="1">
            <a:spLocks noChangeArrowheads="1"/>
          </p:cNvSpPr>
          <p:nvPr/>
        </p:nvSpPr>
        <p:spPr bwMode="auto">
          <a:xfrm>
            <a:off x="827088" y="1771476"/>
            <a:ext cx="48958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&lt;RTA&gt;debugging rip 1 packet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RIP 1 : Receiving response from 192.168.0.2 on Serial2/0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Packet: version 1, cmd response, length 24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AFI 2, destination 10.0.0.0, cost 1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RIP 1 : Sending response on interface GigabitEthernet0/0 from 10.0.1.1 to 255.255.255.255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Packet: version 1, cmd response, length 44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AFI 2, destination 10.0.2.0, cost 2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AFI 2, destination 192.168.0.0, cost 1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RIP 1 : Sending response on interface Serial2/0 from 192.168.0.1 to 255.255.255.255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Packet: version 1, cmd response, length 24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 AFI 2, destination 10.0.0.0, cost 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的基本原理与配置</a:t>
            </a:r>
            <a:endParaRPr lang="zh-CN" altLang="en-US" sz="3600" u="none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515991" y="1134353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sz="2800"/>
              <a:t>案例分析</a:t>
            </a:r>
          </a:p>
        </p:txBody>
      </p:sp>
      <p:sp>
        <p:nvSpPr>
          <p:cNvPr id="17426" name="Rectangle 123"/>
          <p:cNvSpPr>
            <a:spLocks noChangeArrowheads="1"/>
          </p:cNvSpPr>
          <p:nvPr/>
        </p:nvSpPr>
        <p:spPr bwMode="auto">
          <a:xfrm>
            <a:off x="379399" y="4547448"/>
            <a:ext cx="825905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</a:pP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           某公司园区网规划如上图所示，通过路由器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RTD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接入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Internet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，对端路由器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地址为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202.38.248.2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，请为该园区网的路由器合适的路由提高网络可靠性降低维护工作量。</a:t>
            </a:r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02" name="Line 5">
            <a:extLst>
              <a:ext uri="{FF2B5EF4-FFF2-40B4-BE49-F238E27FC236}">
                <a16:creationId xmlns:a16="http://schemas.microsoft.com/office/drawing/2014/main" id="{19FF89D0-937C-448F-81DD-89588C55A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6591" y="2779927"/>
            <a:ext cx="5041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" name="Group 10">
            <a:extLst>
              <a:ext uri="{FF2B5EF4-FFF2-40B4-BE49-F238E27FC236}">
                <a16:creationId xmlns:a16="http://schemas.microsoft.com/office/drawing/2014/main" id="{53C9974B-298F-440A-A24B-16DC2C8041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30554" y="2564027"/>
            <a:ext cx="720725" cy="501650"/>
            <a:chOff x="3541" y="1317"/>
            <a:chExt cx="747" cy="546"/>
          </a:xfrm>
        </p:grpSpPr>
        <p:sp>
          <p:nvSpPr>
            <p:cNvPr id="183" name="AutoShape 11">
              <a:extLst>
                <a:ext uri="{FF2B5EF4-FFF2-40B4-BE49-F238E27FC236}">
                  <a16:creationId xmlns:a16="http://schemas.microsoft.com/office/drawing/2014/main" id="{C2C943BB-7D05-4769-BD95-4C4A539737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1268AA6D-96AD-445F-9664-721339B048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8F3A195-CD78-4372-8253-A4242569F3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7C6D7130-661B-45AB-B5DD-C5A632D7C8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A4ED2A86-1CA3-4DB5-8EF8-B7D10F353F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9DA645C1-5340-439E-8A70-FE2C11A2F0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5379C3B1-CA3F-4942-A6F6-BE5C75ECB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E4669791-A1AC-4A27-A02D-15530D749D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DAD05893-124E-4901-BB59-0FF9D23C1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41F38EC1-9DEA-41FD-B07A-54DA90821A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F5D8589E-A60B-4C01-9F91-F5000F2659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47901828-4CC8-4F4A-8B72-4ACD61010D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965365D0-E236-469D-B5AE-CA121599B6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F05416F0-8E1F-44A1-9DB3-ADB1F81095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9360E7FB-08F8-43B6-8224-296039FF64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71378667-4DEA-44D4-A28C-3F1587642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2F826FCA-8270-4813-B281-2EA73B032A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AA5500BE-8957-4CD8-B970-90CC395B12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3804" y="2564027"/>
            <a:ext cx="720725" cy="501650"/>
            <a:chOff x="3541" y="1317"/>
            <a:chExt cx="747" cy="546"/>
          </a:xfrm>
        </p:grpSpPr>
        <p:sp>
          <p:nvSpPr>
            <p:cNvPr id="166" name="AutoShape 47">
              <a:extLst>
                <a:ext uri="{FF2B5EF4-FFF2-40B4-BE49-F238E27FC236}">
                  <a16:creationId xmlns:a16="http://schemas.microsoft.com/office/drawing/2014/main" id="{88882D4B-494D-476E-A99C-FB67537A32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DB1A6EDD-D553-47AD-9F20-DB387EB2E6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A7D88332-9051-4C60-A687-484A5C70E9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700910FB-CBFB-449A-B4CF-E8BF6C2CEA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51">
              <a:extLst>
                <a:ext uri="{FF2B5EF4-FFF2-40B4-BE49-F238E27FC236}">
                  <a16:creationId xmlns:a16="http://schemas.microsoft.com/office/drawing/2014/main" id="{0DC29058-E490-4FB6-9EF3-96026831D9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52">
              <a:extLst>
                <a:ext uri="{FF2B5EF4-FFF2-40B4-BE49-F238E27FC236}">
                  <a16:creationId xmlns:a16="http://schemas.microsoft.com/office/drawing/2014/main" id="{9AC889F3-0A86-4F80-9E6A-715BB6560D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53">
              <a:extLst>
                <a:ext uri="{FF2B5EF4-FFF2-40B4-BE49-F238E27FC236}">
                  <a16:creationId xmlns:a16="http://schemas.microsoft.com/office/drawing/2014/main" id="{23E48276-227F-43DE-93A8-85A6DBC034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54">
              <a:extLst>
                <a:ext uri="{FF2B5EF4-FFF2-40B4-BE49-F238E27FC236}">
                  <a16:creationId xmlns:a16="http://schemas.microsoft.com/office/drawing/2014/main" id="{CFF9913F-6DE9-453F-8845-DE604A1055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55">
              <a:extLst>
                <a:ext uri="{FF2B5EF4-FFF2-40B4-BE49-F238E27FC236}">
                  <a16:creationId xmlns:a16="http://schemas.microsoft.com/office/drawing/2014/main" id="{FF11EA31-3627-4A1F-A303-3C71A70CB8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56">
              <a:extLst>
                <a:ext uri="{FF2B5EF4-FFF2-40B4-BE49-F238E27FC236}">
                  <a16:creationId xmlns:a16="http://schemas.microsoft.com/office/drawing/2014/main" id="{99F45F36-04F7-433B-B5DF-0E60AAB45F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57">
              <a:extLst>
                <a:ext uri="{FF2B5EF4-FFF2-40B4-BE49-F238E27FC236}">
                  <a16:creationId xmlns:a16="http://schemas.microsoft.com/office/drawing/2014/main" id="{941E24CD-0212-451B-A1D9-2A4CAD277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58">
              <a:extLst>
                <a:ext uri="{FF2B5EF4-FFF2-40B4-BE49-F238E27FC236}">
                  <a16:creationId xmlns:a16="http://schemas.microsoft.com/office/drawing/2014/main" id="{E3550824-615B-4CFC-BE75-42757AB825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59">
              <a:extLst>
                <a:ext uri="{FF2B5EF4-FFF2-40B4-BE49-F238E27FC236}">
                  <a16:creationId xmlns:a16="http://schemas.microsoft.com/office/drawing/2014/main" id="{92374D43-46EA-4E82-99D6-A9F8E7F8E7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60">
              <a:extLst>
                <a:ext uri="{FF2B5EF4-FFF2-40B4-BE49-F238E27FC236}">
                  <a16:creationId xmlns:a16="http://schemas.microsoft.com/office/drawing/2014/main" id="{11F7CBB8-8F3F-4A4A-8035-F1321605A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61">
              <a:extLst>
                <a:ext uri="{FF2B5EF4-FFF2-40B4-BE49-F238E27FC236}">
                  <a16:creationId xmlns:a16="http://schemas.microsoft.com/office/drawing/2014/main" id="{CAF3D921-0192-4FF9-9FD2-2E18F0E0B1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62">
              <a:extLst>
                <a:ext uri="{FF2B5EF4-FFF2-40B4-BE49-F238E27FC236}">
                  <a16:creationId xmlns:a16="http://schemas.microsoft.com/office/drawing/2014/main" id="{C1641F79-3941-4860-8320-EF17E9C006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63">
              <a:extLst>
                <a:ext uri="{FF2B5EF4-FFF2-40B4-BE49-F238E27FC236}">
                  <a16:creationId xmlns:a16="http://schemas.microsoft.com/office/drawing/2014/main" id="{7C598099-A63B-41CA-AA86-B83C7EAFFB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Line 65">
            <a:extLst>
              <a:ext uri="{FF2B5EF4-FFF2-40B4-BE49-F238E27FC236}">
                <a16:creationId xmlns:a16="http://schemas.microsoft.com/office/drawing/2014/main" id="{E8846FC5-062B-410E-9964-EBA1C43C4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54" y="294820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DAD2EFC2-D05F-4965-9637-1ED02B3DD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4241" y="294820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" name="Group 67">
            <a:extLst>
              <a:ext uri="{FF2B5EF4-FFF2-40B4-BE49-F238E27FC236}">
                <a16:creationId xmlns:a16="http://schemas.microsoft.com/office/drawing/2014/main" id="{A824DB76-FC4F-4887-93A0-1D63B6D4E4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0479" y="2564027"/>
            <a:ext cx="720725" cy="501650"/>
            <a:chOff x="3541" y="1317"/>
            <a:chExt cx="747" cy="546"/>
          </a:xfrm>
        </p:grpSpPr>
        <p:sp>
          <p:nvSpPr>
            <p:cNvPr id="149" name="AutoShape 68">
              <a:extLst>
                <a:ext uri="{FF2B5EF4-FFF2-40B4-BE49-F238E27FC236}">
                  <a16:creationId xmlns:a16="http://schemas.microsoft.com/office/drawing/2014/main" id="{0DB88A5C-1D24-4B13-B784-D3B91D4DDCB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69">
              <a:extLst>
                <a:ext uri="{FF2B5EF4-FFF2-40B4-BE49-F238E27FC236}">
                  <a16:creationId xmlns:a16="http://schemas.microsoft.com/office/drawing/2014/main" id="{92F538EA-79BB-46D0-9279-66E980B2E9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70">
              <a:extLst>
                <a:ext uri="{FF2B5EF4-FFF2-40B4-BE49-F238E27FC236}">
                  <a16:creationId xmlns:a16="http://schemas.microsoft.com/office/drawing/2014/main" id="{460F3941-1B2F-4917-9C08-BF30BC7F86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71">
              <a:extLst>
                <a:ext uri="{FF2B5EF4-FFF2-40B4-BE49-F238E27FC236}">
                  <a16:creationId xmlns:a16="http://schemas.microsoft.com/office/drawing/2014/main" id="{2725ED3D-63A4-4881-810F-E6269C8778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72">
              <a:extLst>
                <a:ext uri="{FF2B5EF4-FFF2-40B4-BE49-F238E27FC236}">
                  <a16:creationId xmlns:a16="http://schemas.microsoft.com/office/drawing/2014/main" id="{59A33213-CB5B-43F1-A6D5-82934D118A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73">
              <a:extLst>
                <a:ext uri="{FF2B5EF4-FFF2-40B4-BE49-F238E27FC236}">
                  <a16:creationId xmlns:a16="http://schemas.microsoft.com/office/drawing/2014/main" id="{8D5B35ED-81EE-4E71-BEB6-C949612122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F8B6C953-F202-46CB-BAB4-C8A9088740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75">
              <a:extLst>
                <a:ext uri="{FF2B5EF4-FFF2-40B4-BE49-F238E27FC236}">
                  <a16:creationId xmlns:a16="http://schemas.microsoft.com/office/drawing/2014/main" id="{C3EED1E4-C3C6-41D2-B9CC-E562D824E0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76">
              <a:extLst>
                <a:ext uri="{FF2B5EF4-FFF2-40B4-BE49-F238E27FC236}">
                  <a16:creationId xmlns:a16="http://schemas.microsoft.com/office/drawing/2014/main" id="{3C3A4D16-3894-4882-AFF1-BDE0B9C5D0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77">
              <a:extLst>
                <a:ext uri="{FF2B5EF4-FFF2-40B4-BE49-F238E27FC236}">
                  <a16:creationId xmlns:a16="http://schemas.microsoft.com/office/drawing/2014/main" id="{199F29E3-565D-4B1C-9C48-67A548148F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78">
              <a:extLst>
                <a:ext uri="{FF2B5EF4-FFF2-40B4-BE49-F238E27FC236}">
                  <a16:creationId xmlns:a16="http://schemas.microsoft.com/office/drawing/2014/main" id="{54C3E03F-8538-4607-A69A-2AAE6A16C5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79">
              <a:extLst>
                <a:ext uri="{FF2B5EF4-FFF2-40B4-BE49-F238E27FC236}">
                  <a16:creationId xmlns:a16="http://schemas.microsoft.com/office/drawing/2014/main" id="{AB5568DC-DF4C-4D29-B1C0-3A5570C77A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80">
              <a:extLst>
                <a:ext uri="{FF2B5EF4-FFF2-40B4-BE49-F238E27FC236}">
                  <a16:creationId xmlns:a16="http://schemas.microsoft.com/office/drawing/2014/main" id="{541D2C5C-8097-4298-BEBF-4D1FB6E9AD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81">
              <a:extLst>
                <a:ext uri="{FF2B5EF4-FFF2-40B4-BE49-F238E27FC236}">
                  <a16:creationId xmlns:a16="http://schemas.microsoft.com/office/drawing/2014/main" id="{EDB8DB9C-7831-4F81-A4E2-957A19A71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82">
              <a:extLst>
                <a:ext uri="{FF2B5EF4-FFF2-40B4-BE49-F238E27FC236}">
                  <a16:creationId xmlns:a16="http://schemas.microsoft.com/office/drawing/2014/main" id="{7DE53F41-D07B-4246-B7A1-2C0B555BBF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83">
              <a:extLst>
                <a:ext uri="{FF2B5EF4-FFF2-40B4-BE49-F238E27FC236}">
                  <a16:creationId xmlns:a16="http://schemas.microsoft.com/office/drawing/2014/main" id="{0F3188FD-D847-4236-9C9A-EAF4837C7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84">
              <a:extLst>
                <a:ext uri="{FF2B5EF4-FFF2-40B4-BE49-F238E27FC236}">
                  <a16:creationId xmlns:a16="http://schemas.microsoft.com/office/drawing/2014/main" id="{52FA1346-A790-4A03-9AD8-DDC656B80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8" name="Picture 85" descr="computer">
            <a:extLst>
              <a:ext uri="{FF2B5EF4-FFF2-40B4-BE49-F238E27FC236}">
                <a16:creationId xmlns:a16="http://schemas.microsoft.com/office/drawing/2014/main" id="{518C75FC-50E5-4F46-BCE5-074E5126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" y="3595902"/>
            <a:ext cx="503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86" descr="服务器类">
            <a:extLst>
              <a:ext uri="{FF2B5EF4-FFF2-40B4-BE49-F238E27FC236}">
                <a16:creationId xmlns:a16="http://schemas.microsoft.com/office/drawing/2014/main" id="{E570FD57-F483-4531-A2BE-43B8AD6C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9" y="3524465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87">
            <a:extLst>
              <a:ext uri="{FF2B5EF4-FFF2-40B4-BE49-F238E27FC236}">
                <a16:creationId xmlns:a16="http://schemas.microsoft.com/office/drawing/2014/main" id="{6825D93E-1890-435E-B6E4-5E8A0FFCE5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5466" y="2565615"/>
            <a:ext cx="720725" cy="501650"/>
            <a:chOff x="3541" y="1317"/>
            <a:chExt cx="747" cy="546"/>
          </a:xfrm>
        </p:grpSpPr>
        <p:sp>
          <p:nvSpPr>
            <p:cNvPr id="132" name="AutoShape 88">
              <a:extLst>
                <a:ext uri="{FF2B5EF4-FFF2-40B4-BE49-F238E27FC236}">
                  <a16:creationId xmlns:a16="http://schemas.microsoft.com/office/drawing/2014/main" id="{6E3F1DA1-E7E4-4DF1-A1F2-0AB20E84E3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89">
              <a:extLst>
                <a:ext uri="{FF2B5EF4-FFF2-40B4-BE49-F238E27FC236}">
                  <a16:creationId xmlns:a16="http://schemas.microsoft.com/office/drawing/2014/main" id="{B10A48A8-F0F8-48BD-8237-CECAA7C696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90">
              <a:extLst>
                <a:ext uri="{FF2B5EF4-FFF2-40B4-BE49-F238E27FC236}">
                  <a16:creationId xmlns:a16="http://schemas.microsoft.com/office/drawing/2014/main" id="{57A34190-9D60-4F22-877F-51F145F5F3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91">
              <a:extLst>
                <a:ext uri="{FF2B5EF4-FFF2-40B4-BE49-F238E27FC236}">
                  <a16:creationId xmlns:a16="http://schemas.microsoft.com/office/drawing/2014/main" id="{9230F547-BFCB-4882-ABBA-90174B204BF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92">
              <a:extLst>
                <a:ext uri="{FF2B5EF4-FFF2-40B4-BE49-F238E27FC236}">
                  <a16:creationId xmlns:a16="http://schemas.microsoft.com/office/drawing/2014/main" id="{AF89CB4A-D5BD-40E4-BF5C-B1BEF7EB30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93">
              <a:extLst>
                <a:ext uri="{FF2B5EF4-FFF2-40B4-BE49-F238E27FC236}">
                  <a16:creationId xmlns:a16="http://schemas.microsoft.com/office/drawing/2014/main" id="{D117C7C6-925B-4741-A9FA-16A5AAF6B1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94">
              <a:extLst>
                <a:ext uri="{FF2B5EF4-FFF2-40B4-BE49-F238E27FC236}">
                  <a16:creationId xmlns:a16="http://schemas.microsoft.com/office/drawing/2014/main" id="{6A762C4A-7855-44D1-AB62-6A142CE92D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95">
              <a:extLst>
                <a:ext uri="{FF2B5EF4-FFF2-40B4-BE49-F238E27FC236}">
                  <a16:creationId xmlns:a16="http://schemas.microsoft.com/office/drawing/2014/main" id="{C06DE6FD-FC32-4522-A3B8-376CCF070A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96">
              <a:extLst>
                <a:ext uri="{FF2B5EF4-FFF2-40B4-BE49-F238E27FC236}">
                  <a16:creationId xmlns:a16="http://schemas.microsoft.com/office/drawing/2014/main" id="{39D803B9-2C25-42E5-A692-41FC2CCD92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97">
              <a:extLst>
                <a:ext uri="{FF2B5EF4-FFF2-40B4-BE49-F238E27FC236}">
                  <a16:creationId xmlns:a16="http://schemas.microsoft.com/office/drawing/2014/main" id="{FF7B36EC-E8DB-4554-A4D0-094D122D5F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98">
              <a:extLst>
                <a:ext uri="{FF2B5EF4-FFF2-40B4-BE49-F238E27FC236}">
                  <a16:creationId xmlns:a16="http://schemas.microsoft.com/office/drawing/2014/main" id="{21E55D67-3C4F-4CE2-97D4-E77AB9CB10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99">
              <a:extLst>
                <a:ext uri="{FF2B5EF4-FFF2-40B4-BE49-F238E27FC236}">
                  <a16:creationId xmlns:a16="http://schemas.microsoft.com/office/drawing/2014/main" id="{3DAD62B6-0AD5-4A35-85ED-687D16D9F3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00">
              <a:extLst>
                <a:ext uri="{FF2B5EF4-FFF2-40B4-BE49-F238E27FC236}">
                  <a16:creationId xmlns:a16="http://schemas.microsoft.com/office/drawing/2014/main" id="{3E7DFF94-9860-41A4-8D81-B983D8FED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01">
              <a:extLst>
                <a:ext uri="{FF2B5EF4-FFF2-40B4-BE49-F238E27FC236}">
                  <a16:creationId xmlns:a16="http://schemas.microsoft.com/office/drawing/2014/main" id="{9DBCA289-3DB9-4F88-BAE1-038C97A859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02">
              <a:extLst>
                <a:ext uri="{FF2B5EF4-FFF2-40B4-BE49-F238E27FC236}">
                  <a16:creationId xmlns:a16="http://schemas.microsoft.com/office/drawing/2014/main" id="{2D7D7565-CDAE-48A1-9042-FAF733C150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03">
              <a:extLst>
                <a:ext uri="{FF2B5EF4-FFF2-40B4-BE49-F238E27FC236}">
                  <a16:creationId xmlns:a16="http://schemas.microsoft.com/office/drawing/2014/main" id="{B791EA89-F9E4-4E43-BA0F-A5858D0111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04">
              <a:extLst>
                <a:ext uri="{FF2B5EF4-FFF2-40B4-BE49-F238E27FC236}">
                  <a16:creationId xmlns:a16="http://schemas.microsoft.com/office/drawing/2014/main" id="{A9250945-ACC8-4B67-8F5C-25C848BF22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Text Box 105">
            <a:extLst>
              <a:ext uri="{FF2B5EF4-FFF2-40B4-BE49-F238E27FC236}">
                <a16:creationId xmlns:a16="http://schemas.microsoft.com/office/drawing/2014/main" id="{78A69ECA-1038-4A46-905E-B30ECF55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54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112" name="Text Box 107">
            <a:extLst>
              <a:ext uri="{FF2B5EF4-FFF2-40B4-BE49-F238E27FC236}">
                <a16:creationId xmlns:a16="http://schemas.microsoft.com/office/drawing/2014/main" id="{D7587717-16DD-4A35-B7CC-0DED586F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04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113" name="Text Box 108">
            <a:extLst>
              <a:ext uri="{FF2B5EF4-FFF2-40B4-BE49-F238E27FC236}">
                <a16:creationId xmlns:a16="http://schemas.microsoft.com/office/drawing/2014/main" id="{40263405-A7E6-4083-883B-E6632F95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66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RTD</a:t>
            </a:r>
          </a:p>
        </p:txBody>
      </p:sp>
      <p:sp>
        <p:nvSpPr>
          <p:cNvPr id="114" name="Text Box 109">
            <a:extLst>
              <a:ext uri="{FF2B5EF4-FFF2-40B4-BE49-F238E27FC236}">
                <a16:creationId xmlns:a16="http://schemas.microsoft.com/office/drawing/2014/main" id="{BF5B40E9-DC49-40AA-A742-FB568DE50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54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RTA</a:t>
            </a:r>
          </a:p>
        </p:txBody>
      </p:sp>
      <p:sp>
        <p:nvSpPr>
          <p:cNvPr id="115" name="Text Box 110">
            <a:extLst>
              <a:ext uri="{FF2B5EF4-FFF2-40B4-BE49-F238E27FC236}">
                <a16:creationId xmlns:a16="http://schemas.microsoft.com/office/drawing/2014/main" id="{309DD3F2-8710-45C5-B57A-FC722EBD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141" y="364194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Server</a:t>
            </a:r>
          </a:p>
        </p:txBody>
      </p:sp>
      <p:sp>
        <p:nvSpPr>
          <p:cNvPr id="116" name="Text Box 120">
            <a:extLst>
              <a:ext uri="{FF2B5EF4-FFF2-40B4-BE49-F238E27FC236}">
                <a16:creationId xmlns:a16="http://schemas.microsoft.com/office/drawing/2014/main" id="{15694D54-C1F1-46B8-BC91-0A320B54F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41" y="364194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PC</a:t>
            </a:r>
          </a:p>
        </p:txBody>
      </p:sp>
      <p:sp>
        <p:nvSpPr>
          <p:cNvPr id="117" name="Rectangle 124">
            <a:extLst>
              <a:ext uri="{FF2B5EF4-FFF2-40B4-BE49-F238E27FC236}">
                <a16:creationId xmlns:a16="http://schemas.microsoft.com/office/drawing/2014/main" id="{D7F02A44-2BFE-4F76-BB86-CC9F7D97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452" y="2491002"/>
            <a:ext cx="14799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192.168.3.0/24</a:t>
            </a:r>
          </a:p>
        </p:txBody>
      </p:sp>
      <p:sp>
        <p:nvSpPr>
          <p:cNvPr id="118" name="Rectangle 127">
            <a:extLst>
              <a:ext uri="{FF2B5EF4-FFF2-40B4-BE49-F238E27FC236}">
                <a16:creationId xmlns:a16="http://schemas.microsoft.com/office/drawing/2014/main" id="{69246B60-5862-4881-BF21-003278F9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741" y="2443646"/>
            <a:ext cx="1484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192.168.1.0/24</a:t>
            </a:r>
          </a:p>
        </p:txBody>
      </p:sp>
      <p:sp>
        <p:nvSpPr>
          <p:cNvPr id="119" name="Rectangle 128">
            <a:extLst>
              <a:ext uri="{FF2B5EF4-FFF2-40B4-BE49-F238E27FC236}">
                <a16:creationId xmlns:a16="http://schemas.microsoft.com/office/drawing/2014/main" id="{9F05FCD1-EDEA-404F-AFD5-B1127C0F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16" y="3211727"/>
            <a:ext cx="15827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192.168.0.0/24</a:t>
            </a:r>
          </a:p>
        </p:txBody>
      </p:sp>
      <p:sp>
        <p:nvSpPr>
          <p:cNvPr id="120" name="Rectangle 129">
            <a:extLst>
              <a:ext uri="{FF2B5EF4-FFF2-40B4-BE49-F238E27FC236}">
                <a16:creationId xmlns:a16="http://schemas.microsoft.com/office/drawing/2014/main" id="{F9119DD1-530A-4A5A-85D0-FC615030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485" y="2492590"/>
            <a:ext cx="15112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192.168.2.0/24</a:t>
            </a:r>
          </a:p>
        </p:txBody>
      </p:sp>
      <p:sp>
        <p:nvSpPr>
          <p:cNvPr id="121" name="Rectangle 130">
            <a:extLst>
              <a:ext uri="{FF2B5EF4-FFF2-40B4-BE49-F238E27FC236}">
                <a16:creationId xmlns:a16="http://schemas.microsoft.com/office/drawing/2014/main" id="{70250CDC-9D4D-437A-ACEF-471FA5B8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829" y="3140290"/>
            <a:ext cx="15097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192.168.4.0/24</a:t>
            </a:r>
          </a:p>
        </p:txBody>
      </p:sp>
      <p:sp>
        <p:nvSpPr>
          <p:cNvPr id="122" name="Text Box 135">
            <a:extLst>
              <a:ext uri="{FF2B5EF4-FFF2-40B4-BE49-F238E27FC236}">
                <a16:creationId xmlns:a16="http://schemas.microsoft.com/office/drawing/2014/main" id="{40CC1095-55C6-4852-9291-38E7E5115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91" y="2779927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3" name="Text Box 136">
            <a:extLst>
              <a:ext uri="{FF2B5EF4-FFF2-40B4-BE49-F238E27FC236}">
                <a16:creationId xmlns:a16="http://schemas.microsoft.com/office/drawing/2014/main" id="{8E34784E-B005-4A33-A123-2CF2034D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54" y="276246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4" name="Text Box 137">
            <a:extLst>
              <a:ext uri="{FF2B5EF4-FFF2-40B4-BE49-F238E27FC236}">
                <a16:creationId xmlns:a16="http://schemas.microsoft.com/office/drawing/2014/main" id="{91D13DF9-398C-4F8D-AD4C-027162B8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504" y="276246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5" name="Text Box 138">
            <a:extLst>
              <a:ext uri="{FF2B5EF4-FFF2-40B4-BE49-F238E27FC236}">
                <a16:creationId xmlns:a16="http://schemas.microsoft.com/office/drawing/2014/main" id="{F4875118-8D4C-426A-881E-D1AF16858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216" y="2779927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26" name="Text Box 140">
            <a:extLst>
              <a:ext uri="{FF2B5EF4-FFF2-40B4-BE49-F238E27FC236}">
                <a16:creationId xmlns:a16="http://schemas.microsoft.com/office/drawing/2014/main" id="{DECFDB37-62FB-4087-BEB0-6BA4C99C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79" y="276246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27" name="Text Box 141">
            <a:extLst>
              <a:ext uri="{FF2B5EF4-FFF2-40B4-BE49-F238E27FC236}">
                <a16:creationId xmlns:a16="http://schemas.microsoft.com/office/drawing/2014/main" id="{4033F2F6-ECA6-47EC-9F2F-AAF7C885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129" y="277992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B88533-B9AB-42B6-80C1-1FC7AB149F6A}"/>
              </a:ext>
            </a:extLst>
          </p:cNvPr>
          <p:cNvGrpSpPr/>
          <p:nvPr/>
        </p:nvGrpSpPr>
        <p:grpSpPr>
          <a:xfrm>
            <a:off x="7210381" y="1175941"/>
            <a:ext cx="1410718" cy="818163"/>
            <a:chOff x="7447016" y="1312448"/>
            <a:chExt cx="1410718" cy="818163"/>
          </a:xfrm>
        </p:grpSpPr>
        <p:pic>
          <p:nvPicPr>
            <p:cNvPr id="128" name="Picture 9" descr="Internet">
              <a:extLst>
                <a:ext uri="{FF2B5EF4-FFF2-40B4-BE49-F238E27FC236}">
                  <a16:creationId xmlns:a16="http://schemas.microsoft.com/office/drawing/2014/main" id="{1035BA7F-3800-4144-AAD7-A611242EA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016" y="1312448"/>
              <a:ext cx="1410718" cy="81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C021904-F4E3-4B9B-B048-3180E6999C3A}"/>
                </a:ext>
              </a:extLst>
            </p:cNvPr>
            <p:cNvSpPr txBox="1"/>
            <p:nvPr/>
          </p:nvSpPr>
          <p:spPr>
            <a:xfrm>
              <a:off x="7675088" y="1486493"/>
              <a:ext cx="96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Internet</a:t>
              </a:r>
              <a:endParaRPr lang="zh-CN" altLang="en-US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5C03438-5DD0-44BE-A604-B84C25C73654}"/>
              </a:ext>
            </a:extLst>
          </p:cNvPr>
          <p:cNvCxnSpPr/>
          <p:nvPr/>
        </p:nvCxnSpPr>
        <p:spPr>
          <a:xfrm flipV="1">
            <a:off x="7062080" y="1956733"/>
            <a:ext cx="609441" cy="719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24CB50B-FF42-4CD7-A688-51D3AF4C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66" y="2464776"/>
            <a:ext cx="158514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202.38.248.1/24</a:t>
            </a:r>
          </a:p>
        </p:txBody>
      </p:sp>
      <p:sp>
        <p:nvSpPr>
          <p:cNvPr id="200" name="Rectangle 130">
            <a:extLst>
              <a:ext uri="{FF2B5EF4-FFF2-40B4-BE49-F238E27FC236}">
                <a16:creationId xmlns:a16="http://schemas.microsoft.com/office/drawing/2014/main" id="{DE6EE3F5-311F-46AD-9065-73F9D0FB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041" y="2009945"/>
            <a:ext cx="158514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solidFill>
                  <a:srgbClr val="FF0000"/>
                </a:solidFill>
                <a:ea typeface="华文细黑" pitchFamily="2" charset="-122"/>
              </a:rPr>
              <a:t>202.38.248.2/24</a:t>
            </a:r>
          </a:p>
        </p:txBody>
      </p:sp>
    </p:spTree>
    <p:extLst>
      <p:ext uri="{BB962C8B-B14F-4D97-AF65-F5344CB8AC3E}">
        <p14:creationId xmlns:p14="http://schemas.microsoft.com/office/powerpoint/2010/main" val="97151200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59297" y="2132686"/>
            <a:ext cx="7317134" cy="371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RIP</a:t>
            </a:r>
            <a:r>
              <a:rPr lang="zh-CN" altLang="en-US" sz="2400" b="1" dirty="0">
                <a:ea typeface="华文细黑" pitchFamily="2" charset="-122"/>
              </a:rPr>
              <a:t>协议是一种距离矢量型路由协议，逐跳更新路由信息，使用水平分割、路由毒化等机制来避免路由环路。</a:t>
            </a:r>
            <a:endParaRPr lang="en-US" altLang="zh-CN" sz="24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RIP</a:t>
            </a:r>
            <a:r>
              <a:rPr lang="zh-CN" altLang="en-US" sz="2400" b="1" dirty="0">
                <a:ea typeface="华文细黑" pitchFamily="2" charset="-122"/>
              </a:rPr>
              <a:t>路由协议的基本配置，</a:t>
            </a:r>
            <a:r>
              <a:rPr lang="en-US" altLang="zh-CN" sz="2400" b="1" dirty="0">
                <a:ea typeface="华文细黑" pitchFamily="2" charset="-122"/>
              </a:rPr>
              <a:t>RIPv2</a:t>
            </a:r>
            <a:r>
              <a:rPr lang="zh-CN" altLang="en-US" sz="2400" b="1">
                <a:ea typeface="华文细黑" pitchFamily="2" charset="-122"/>
              </a:rPr>
              <a:t>的配置，查看</a:t>
            </a:r>
            <a:r>
              <a:rPr lang="zh-CN" altLang="en-US" sz="2400" b="1" dirty="0">
                <a:ea typeface="华文细黑" pitchFamily="2" charset="-122"/>
              </a:rPr>
              <a:t>当前运行状态及配置信息，查看</a:t>
            </a:r>
            <a:r>
              <a:rPr lang="en-US" altLang="zh-CN" sz="2400" b="1" dirty="0">
                <a:ea typeface="华文细黑" pitchFamily="2" charset="-122"/>
              </a:rPr>
              <a:t>debugging</a:t>
            </a:r>
            <a:r>
              <a:rPr lang="zh-CN" altLang="en-US" sz="2400" b="1" dirty="0">
                <a:ea typeface="华文细黑" pitchFamily="2" charset="-122"/>
              </a:rPr>
              <a:t>信息。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endParaRPr lang="en-US" altLang="zh-CN" sz="2400" b="1" dirty="0">
              <a:ea typeface="华文细黑" pitchFamily="2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564558" y="1196677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课堂小结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89870" y="1885652"/>
            <a:ext cx="5715000" cy="3276600"/>
            <a:chOff x="1632" y="1056"/>
            <a:chExt cx="3600" cy="2064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783258" y="2670475"/>
            <a:ext cx="5562600" cy="2971800"/>
            <a:chOff x="432" y="2064"/>
            <a:chExt cx="3504" cy="1872"/>
          </a:xfrm>
        </p:grpSpPr>
        <p:sp>
          <p:nvSpPr>
            <p:cNvPr id="29702" name="Rectangle 8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515991" y="1134353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sz="2800"/>
              <a:t>案例分析</a:t>
            </a:r>
          </a:p>
        </p:txBody>
      </p:sp>
      <p:sp>
        <p:nvSpPr>
          <p:cNvPr id="17426" name="Rectangle 123"/>
          <p:cNvSpPr>
            <a:spLocks noChangeArrowheads="1"/>
          </p:cNvSpPr>
          <p:nvPr/>
        </p:nvSpPr>
        <p:spPr bwMode="auto">
          <a:xfrm>
            <a:off x="379399" y="4547448"/>
            <a:ext cx="825905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</a:pP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           某公司园区网规划如上图所示，通过路由器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RTD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接入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Internet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，对端路由器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地址为</a:t>
            </a:r>
            <a:r>
              <a:rPr lang="en-US" altLang="zh-CN" sz="2400">
                <a:solidFill>
                  <a:srgbClr val="000000"/>
                </a:solidFill>
                <a:ea typeface="华文细黑" pitchFamily="2" charset="-122"/>
              </a:rPr>
              <a:t>202.38.248.2</a:t>
            </a:r>
            <a:r>
              <a:rPr lang="zh-CN" altLang="en-US" sz="2400">
                <a:solidFill>
                  <a:srgbClr val="000000"/>
                </a:solidFill>
                <a:ea typeface="华文细黑" pitchFamily="2" charset="-122"/>
              </a:rPr>
              <a:t>，请为该园区网的路由器合适的路由提高网络可靠性降低维护工作量。</a:t>
            </a:r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02" name="Line 5">
            <a:extLst>
              <a:ext uri="{FF2B5EF4-FFF2-40B4-BE49-F238E27FC236}">
                <a16:creationId xmlns:a16="http://schemas.microsoft.com/office/drawing/2014/main" id="{19FF89D0-937C-448F-81DD-89588C55A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6591" y="2779927"/>
            <a:ext cx="5041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" name="Group 10">
            <a:extLst>
              <a:ext uri="{FF2B5EF4-FFF2-40B4-BE49-F238E27FC236}">
                <a16:creationId xmlns:a16="http://schemas.microsoft.com/office/drawing/2014/main" id="{53C9974B-298F-440A-A24B-16DC2C8041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30554" y="2564027"/>
            <a:ext cx="720725" cy="501650"/>
            <a:chOff x="3541" y="1317"/>
            <a:chExt cx="747" cy="546"/>
          </a:xfrm>
        </p:grpSpPr>
        <p:sp>
          <p:nvSpPr>
            <p:cNvPr id="183" name="AutoShape 11">
              <a:extLst>
                <a:ext uri="{FF2B5EF4-FFF2-40B4-BE49-F238E27FC236}">
                  <a16:creationId xmlns:a16="http://schemas.microsoft.com/office/drawing/2014/main" id="{C2C943BB-7D05-4769-BD95-4C4A539737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1268AA6D-96AD-445F-9664-721339B048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8F3A195-CD78-4372-8253-A4242569F3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7C6D7130-661B-45AB-B5DD-C5A632D7C8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A4ED2A86-1CA3-4DB5-8EF8-B7D10F353F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9DA645C1-5340-439E-8A70-FE2C11A2F0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5379C3B1-CA3F-4942-A6F6-BE5C75ECB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E4669791-A1AC-4A27-A02D-15530D749D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DAD05893-124E-4901-BB59-0FF9D23C1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41F38EC1-9DEA-41FD-B07A-54DA90821A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F5D8589E-A60B-4C01-9F91-F5000F2659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47901828-4CC8-4F4A-8B72-4ACD61010D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965365D0-E236-469D-B5AE-CA121599B6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F05416F0-8E1F-44A1-9DB3-ADB1F81095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9360E7FB-08F8-43B6-8224-296039FF64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71378667-4DEA-44D4-A28C-3F1587642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2F826FCA-8270-4813-B281-2EA73B032A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AA5500BE-8957-4CD8-B970-90CC395B12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3804" y="2564027"/>
            <a:ext cx="720725" cy="501650"/>
            <a:chOff x="3541" y="1317"/>
            <a:chExt cx="747" cy="546"/>
          </a:xfrm>
        </p:grpSpPr>
        <p:sp>
          <p:nvSpPr>
            <p:cNvPr id="166" name="AutoShape 47">
              <a:extLst>
                <a:ext uri="{FF2B5EF4-FFF2-40B4-BE49-F238E27FC236}">
                  <a16:creationId xmlns:a16="http://schemas.microsoft.com/office/drawing/2014/main" id="{88882D4B-494D-476E-A99C-FB67537A32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DB1A6EDD-D553-47AD-9F20-DB387EB2E6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A7D88332-9051-4C60-A687-484A5C70E9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700910FB-CBFB-449A-B4CF-E8BF6C2CEA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51">
              <a:extLst>
                <a:ext uri="{FF2B5EF4-FFF2-40B4-BE49-F238E27FC236}">
                  <a16:creationId xmlns:a16="http://schemas.microsoft.com/office/drawing/2014/main" id="{0DC29058-E490-4FB6-9EF3-96026831D9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52">
              <a:extLst>
                <a:ext uri="{FF2B5EF4-FFF2-40B4-BE49-F238E27FC236}">
                  <a16:creationId xmlns:a16="http://schemas.microsoft.com/office/drawing/2014/main" id="{9AC889F3-0A86-4F80-9E6A-715BB6560D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53">
              <a:extLst>
                <a:ext uri="{FF2B5EF4-FFF2-40B4-BE49-F238E27FC236}">
                  <a16:creationId xmlns:a16="http://schemas.microsoft.com/office/drawing/2014/main" id="{23E48276-227F-43DE-93A8-85A6DBC034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54">
              <a:extLst>
                <a:ext uri="{FF2B5EF4-FFF2-40B4-BE49-F238E27FC236}">
                  <a16:creationId xmlns:a16="http://schemas.microsoft.com/office/drawing/2014/main" id="{CFF9913F-6DE9-453F-8845-DE604A1055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55">
              <a:extLst>
                <a:ext uri="{FF2B5EF4-FFF2-40B4-BE49-F238E27FC236}">
                  <a16:creationId xmlns:a16="http://schemas.microsoft.com/office/drawing/2014/main" id="{FF11EA31-3627-4A1F-A303-3C71A70CB8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56">
              <a:extLst>
                <a:ext uri="{FF2B5EF4-FFF2-40B4-BE49-F238E27FC236}">
                  <a16:creationId xmlns:a16="http://schemas.microsoft.com/office/drawing/2014/main" id="{99F45F36-04F7-433B-B5DF-0E60AAB45F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57">
              <a:extLst>
                <a:ext uri="{FF2B5EF4-FFF2-40B4-BE49-F238E27FC236}">
                  <a16:creationId xmlns:a16="http://schemas.microsoft.com/office/drawing/2014/main" id="{941E24CD-0212-451B-A1D9-2A4CAD277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58">
              <a:extLst>
                <a:ext uri="{FF2B5EF4-FFF2-40B4-BE49-F238E27FC236}">
                  <a16:creationId xmlns:a16="http://schemas.microsoft.com/office/drawing/2014/main" id="{E3550824-615B-4CFC-BE75-42757AB825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59">
              <a:extLst>
                <a:ext uri="{FF2B5EF4-FFF2-40B4-BE49-F238E27FC236}">
                  <a16:creationId xmlns:a16="http://schemas.microsoft.com/office/drawing/2014/main" id="{92374D43-46EA-4E82-99D6-A9F8E7F8E7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60">
              <a:extLst>
                <a:ext uri="{FF2B5EF4-FFF2-40B4-BE49-F238E27FC236}">
                  <a16:creationId xmlns:a16="http://schemas.microsoft.com/office/drawing/2014/main" id="{11F7CBB8-8F3F-4A4A-8035-F1321605A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61">
              <a:extLst>
                <a:ext uri="{FF2B5EF4-FFF2-40B4-BE49-F238E27FC236}">
                  <a16:creationId xmlns:a16="http://schemas.microsoft.com/office/drawing/2014/main" id="{CAF3D921-0192-4FF9-9FD2-2E18F0E0B1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62">
              <a:extLst>
                <a:ext uri="{FF2B5EF4-FFF2-40B4-BE49-F238E27FC236}">
                  <a16:creationId xmlns:a16="http://schemas.microsoft.com/office/drawing/2014/main" id="{C1641F79-3941-4860-8320-EF17E9C006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63">
              <a:extLst>
                <a:ext uri="{FF2B5EF4-FFF2-40B4-BE49-F238E27FC236}">
                  <a16:creationId xmlns:a16="http://schemas.microsoft.com/office/drawing/2014/main" id="{7C598099-A63B-41CA-AA86-B83C7EAFFB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Line 65">
            <a:extLst>
              <a:ext uri="{FF2B5EF4-FFF2-40B4-BE49-F238E27FC236}">
                <a16:creationId xmlns:a16="http://schemas.microsoft.com/office/drawing/2014/main" id="{E8846FC5-062B-410E-9964-EBA1C43C4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54" y="294820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DAD2EFC2-D05F-4965-9637-1ED02B3DD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4241" y="294820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" name="Group 67">
            <a:extLst>
              <a:ext uri="{FF2B5EF4-FFF2-40B4-BE49-F238E27FC236}">
                <a16:creationId xmlns:a16="http://schemas.microsoft.com/office/drawing/2014/main" id="{A824DB76-FC4F-4887-93A0-1D63B6D4E4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0479" y="2564027"/>
            <a:ext cx="720725" cy="501650"/>
            <a:chOff x="3541" y="1317"/>
            <a:chExt cx="747" cy="546"/>
          </a:xfrm>
        </p:grpSpPr>
        <p:sp>
          <p:nvSpPr>
            <p:cNvPr id="149" name="AutoShape 68">
              <a:extLst>
                <a:ext uri="{FF2B5EF4-FFF2-40B4-BE49-F238E27FC236}">
                  <a16:creationId xmlns:a16="http://schemas.microsoft.com/office/drawing/2014/main" id="{0DB88A5C-1D24-4B13-B784-D3B91D4DDCB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69">
              <a:extLst>
                <a:ext uri="{FF2B5EF4-FFF2-40B4-BE49-F238E27FC236}">
                  <a16:creationId xmlns:a16="http://schemas.microsoft.com/office/drawing/2014/main" id="{92F538EA-79BB-46D0-9279-66E980B2E9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70">
              <a:extLst>
                <a:ext uri="{FF2B5EF4-FFF2-40B4-BE49-F238E27FC236}">
                  <a16:creationId xmlns:a16="http://schemas.microsoft.com/office/drawing/2014/main" id="{460F3941-1B2F-4917-9C08-BF30BC7F86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71">
              <a:extLst>
                <a:ext uri="{FF2B5EF4-FFF2-40B4-BE49-F238E27FC236}">
                  <a16:creationId xmlns:a16="http://schemas.microsoft.com/office/drawing/2014/main" id="{2725ED3D-63A4-4881-810F-E6269C8778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72">
              <a:extLst>
                <a:ext uri="{FF2B5EF4-FFF2-40B4-BE49-F238E27FC236}">
                  <a16:creationId xmlns:a16="http://schemas.microsoft.com/office/drawing/2014/main" id="{59A33213-CB5B-43F1-A6D5-82934D118A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73">
              <a:extLst>
                <a:ext uri="{FF2B5EF4-FFF2-40B4-BE49-F238E27FC236}">
                  <a16:creationId xmlns:a16="http://schemas.microsoft.com/office/drawing/2014/main" id="{8D5B35ED-81EE-4E71-BEB6-C949612122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F8B6C953-F202-46CB-BAB4-C8A9088740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75">
              <a:extLst>
                <a:ext uri="{FF2B5EF4-FFF2-40B4-BE49-F238E27FC236}">
                  <a16:creationId xmlns:a16="http://schemas.microsoft.com/office/drawing/2014/main" id="{C3EED1E4-C3C6-41D2-B9CC-E562D824E0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76">
              <a:extLst>
                <a:ext uri="{FF2B5EF4-FFF2-40B4-BE49-F238E27FC236}">
                  <a16:creationId xmlns:a16="http://schemas.microsoft.com/office/drawing/2014/main" id="{3C3A4D16-3894-4882-AFF1-BDE0B9C5D0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77">
              <a:extLst>
                <a:ext uri="{FF2B5EF4-FFF2-40B4-BE49-F238E27FC236}">
                  <a16:creationId xmlns:a16="http://schemas.microsoft.com/office/drawing/2014/main" id="{199F29E3-565D-4B1C-9C48-67A548148F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78">
              <a:extLst>
                <a:ext uri="{FF2B5EF4-FFF2-40B4-BE49-F238E27FC236}">
                  <a16:creationId xmlns:a16="http://schemas.microsoft.com/office/drawing/2014/main" id="{54C3E03F-8538-4607-A69A-2AAE6A16C5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79">
              <a:extLst>
                <a:ext uri="{FF2B5EF4-FFF2-40B4-BE49-F238E27FC236}">
                  <a16:creationId xmlns:a16="http://schemas.microsoft.com/office/drawing/2014/main" id="{AB5568DC-DF4C-4D29-B1C0-3A5570C77A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80">
              <a:extLst>
                <a:ext uri="{FF2B5EF4-FFF2-40B4-BE49-F238E27FC236}">
                  <a16:creationId xmlns:a16="http://schemas.microsoft.com/office/drawing/2014/main" id="{541D2C5C-8097-4298-BEBF-4D1FB6E9AD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81">
              <a:extLst>
                <a:ext uri="{FF2B5EF4-FFF2-40B4-BE49-F238E27FC236}">
                  <a16:creationId xmlns:a16="http://schemas.microsoft.com/office/drawing/2014/main" id="{EDB8DB9C-7831-4F81-A4E2-957A19A71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82">
              <a:extLst>
                <a:ext uri="{FF2B5EF4-FFF2-40B4-BE49-F238E27FC236}">
                  <a16:creationId xmlns:a16="http://schemas.microsoft.com/office/drawing/2014/main" id="{7DE53F41-D07B-4246-B7A1-2C0B555BBF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83">
              <a:extLst>
                <a:ext uri="{FF2B5EF4-FFF2-40B4-BE49-F238E27FC236}">
                  <a16:creationId xmlns:a16="http://schemas.microsoft.com/office/drawing/2014/main" id="{0F3188FD-D847-4236-9C9A-EAF4837C7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84">
              <a:extLst>
                <a:ext uri="{FF2B5EF4-FFF2-40B4-BE49-F238E27FC236}">
                  <a16:creationId xmlns:a16="http://schemas.microsoft.com/office/drawing/2014/main" id="{52FA1346-A790-4A03-9AD8-DDC656B80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8" name="Picture 85" descr="computer">
            <a:extLst>
              <a:ext uri="{FF2B5EF4-FFF2-40B4-BE49-F238E27FC236}">
                <a16:creationId xmlns:a16="http://schemas.microsoft.com/office/drawing/2014/main" id="{518C75FC-50E5-4F46-BCE5-074E5126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" y="3595902"/>
            <a:ext cx="503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86" descr="服务器类">
            <a:extLst>
              <a:ext uri="{FF2B5EF4-FFF2-40B4-BE49-F238E27FC236}">
                <a16:creationId xmlns:a16="http://schemas.microsoft.com/office/drawing/2014/main" id="{E570FD57-F483-4531-A2BE-43B8AD6C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9" y="3524465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87">
            <a:extLst>
              <a:ext uri="{FF2B5EF4-FFF2-40B4-BE49-F238E27FC236}">
                <a16:creationId xmlns:a16="http://schemas.microsoft.com/office/drawing/2014/main" id="{6825D93E-1890-435E-B6E4-5E8A0FFCE5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5466" y="2565615"/>
            <a:ext cx="720725" cy="501650"/>
            <a:chOff x="3541" y="1317"/>
            <a:chExt cx="747" cy="546"/>
          </a:xfrm>
        </p:grpSpPr>
        <p:sp>
          <p:nvSpPr>
            <p:cNvPr id="132" name="AutoShape 88">
              <a:extLst>
                <a:ext uri="{FF2B5EF4-FFF2-40B4-BE49-F238E27FC236}">
                  <a16:creationId xmlns:a16="http://schemas.microsoft.com/office/drawing/2014/main" id="{6E3F1DA1-E7E4-4DF1-A1F2-0AB20E84E3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89">
              <a:extLst>
                <a:ext uri="{FF2B5EF4-FFF2-40B4-BE49-F238E27FC236}">
                  <a16:creationId xmlns:a16="http://schemas.microsoft.com/office/drawing/2014/main" id="{B10A48A8-F0F8-48BD-8237-CECAA7C696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90">
              <a:extLst>
                <a:ext uri="{FF2B5EF4-FFF2-40B4-BE49-F238E27FC236}">
                  <a16:creationId xmlns:a16="http://schemas.microsoft.com/office/drawing/2014/main" id="{57A34190-9D60-4F22-877F-51F145F5F3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91">
              <a:extLst>
                <a:ext uri="{FF2B5EF4-FFF2-40B4-BE49-F238E27FC236}">
                  <a16:creationId xmlns:a16="http://schemas.microsoft.com/office/drawing/2014/main" id="{9230F547-BFCB-4882-ABBA-90174B204BF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92">
              <a:extLst>
                <a:ext uri="{FF2B5EF4-FFF2-40B4-BE49-F238E27FC236}">
                  <a16:creationId xmlns:a16="http://schemas.microsoft.com/office/drawing/2014/main" id="{AF89CB4A-D5BD-40E4-BF5C-B1BEF7EB30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93">
              <a:extLst>
                <a:ext uri="{FF2B5EF4-FFF2-40B4-BE49-F238E27FC236}">
                  <a16:creationId xmlns:a16="http://schemas.microsoft.com/office/drawing/2014/main" id="{D117C7C6-925B-4741-A9FA-16A5AAF6B1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94">
              <a:extLst>
                <a:ext uri="{FF2B5EF4-FFF2-40B4-BE49-F238E27FC236}">
                  <a16:creationId xmlns:a16="http://schemas.microsoft.com/office/drawing/2014/main" id="{6A762C4A-7855-44D1-AB62-6A142CE92D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95">
              <a:extLst>
                <a:ext uri="{FF2B5EF4-FFF2-40B4-BE49-F238E27FC236}">
                  <a16:creationId xmlns:a16="http://schemas.microsoft.com/office/drawing/2014/main" id="{C06DE6FD-FC32-4522-A3B8-376CCF070A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96">
              <a:extLst>
                <a:ext uri="{FF2B5EF4-FFF2-40B4-BE49-F238E27FC236}">
                  <a16:creationId xmlns:a16="http://schemas.microsoft.com/office/drawing/2014/main" id="{39D803B9-2C25-42E5-A692-41FC2CCD92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97">
              <a:extLst>
                <a:ext uri="{FF2B5EF4-FFF2-40B4-BE49-F238E27FC236}">
                  <a16:creationId xmlns:a16="http://schemas.microsoft.com/office/drawing/2014/main" id="{FF7B36EC-E8DB-4554-A4D0-094D122D5F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98">
              <a:extLst>
                <a:ext uri="{FF2B5EF4-FFF2-40B4-BE49-F238E27FC236}">
                  <a16:creationId xmlns:a16="http://schemas.microsoft.com/office/drawing/2014/main" id="{21E55D67-3C4F-4CE2-97D4-E77AB9CB10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99">
              <a:extLst>
                <a:ext uri="{FF2B5EF4-FFF2-40B4-BE49-F238E27FC236}">
                  <a16:creationId xmlns:a16="http://schemas.microsoft.com/office/drawing/2014/main" id="{3DAD62B6-0AD5-4A35-85ED-687D16D9F3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00">
              <a:extLst>
                <a:ext uri="{FF2B5EF4-FFF2-40B4-BE49-F238E27FC236}">
                  <a16:creationId xmlns:a16="http://schemas.microsoft.com/office/drawing/2014/main" id="{3E7DFF94-9860-41A4-8D81-B983D8FED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01">
              <a:extLst>
                <a:ext uri="{FF2B5EF4-FFF2-40B4-BE49-F238E27FC236}">
                  <a16:creationId xmlns:a16="http://schemas.microsoft.com/office/drawing/2014/main" id="{9DBCA289-3DB9-4F88-BAE1-038C97A859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02">
              <a:extLst>
                <a:ext uri="{FF2B5EF4-FFF2-40B4-BE49-F238E27FC236}">
                  <a16:creationId xmlns:a16="http://schemas.microsoft.com/office/drawing/2014/main" id="{2D7D7565-CDAE-48A1-9042-FAF733C150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03">
              <a:extLst>
                <a:ext uri="{FF2B5EF4-FFF2-40B4-BE49-F238E27FC236}">
                  <a16:creationId xmlns:a16="http://schemas.microsoft.com/office/drawing/2014/main" id="{B791EA89-F9E4-4E43-BA0F-A5858D0111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04">
              <a:extLst>
                <a:ext uri="{FF2B5EF4-FFF2-40B4-BE49-F238E27FC236}">
                  <a16:creationId xmlns:a16="http://schemas.microsoft.com/office/drawing/2014/main" id="{A9250945-ACC8-4B67-8F5C-25C848BF22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Text Box 105">
            <a:extLst>
              <a:ext uri="{FF2B5EF4-FFF2-40B4-BE49-F238E27FC236}">
                <a16:creationId xmlns:a16="http://schemas.microsoft.com/office/drawing/2014/main" id="{78A69ECA-1038-4A46-905E-B30ECF55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54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112" name="Text Box 107">
            <a:extLst>
              <a:ext uri="{FF2B5EF4-FFF2-40B4-BE49-F238E27FC236}">
                <a16:creationId xmlns:a16="http://schemas.microsoft.com/office/drawing/2014/main" id="{D7587717-16DD-4A35-B7CC-0DED586F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04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113" name="Text Box 108">
            <a:extLst>
              <a:ext uri="{FF2B5EF4-FFF2-40B4-BE49-F238E27FC236}">
                <a16:creationId xmlns:a16="http://schemas.microsoft.com/office/drawing/2014/main" id="{40263405-A7E6-4083-883B-E6632F95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66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RTD</a:t>
            </a:r>
          </a:p>
        </p:txBody>
      </p:sp>
      <p:sp>
        <p:nvSpPr>
          <p:cNvPr id="114" name="Text Box 109">
            <a:extLst>
              <a:ext uri="{FF2B5EF4-FFF2-40B4-BE49-F238E27FC236}">
                <a16:creationId xmlns:a16="http://schemas.microsoft.com/office/drawing/2014/main" id="{BF5B40E9-DC49-40AA-A742-FB568DE50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54" y="227510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RTA</a:t>
            </a:r>
          </a:p>
        </p:txBody>
      </p:sp>
      <p:sp>
        <p:nvSpPr>
          <p:cNvPr id="115" name="Text Box 110">
            <a:extLst>
              <a:ext uri="{FF2B5EF4-FFF2-40B4-BE49-F238E27FC236}">
                <a16:creationId xmlns:a16="http://schemas.microsoft.com/office/drawing/2014/main" id="{309DD3F2-8710-45C5-B57A-FC722EBD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141" y="364194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Server</a:t>
            </a:r>
          </a:p>
        </p:txBody>
      </p:sp>
      <p:sp>
        <p:nvSpPr>
          <p:cNvPr id="116" name="Text Box 120">
            <a:extLst>
              <a:ext uri="{FF2B5EF4-FFF2-40B4-BE49-F238E27FC236}">
                <a16:creationId xmlns:a16="http://schemas.microsoft.com/office/drawing/2014/main" id="{15694D54-C1F1-46B8-BC91-0A320B54F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41" y="364194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PC</a:t>
            </a:r>
          </a:p>
        </p:txBody>
      </p:sp>
      <p:sp>
        <p:nvSpPr>
          <p:cNvPr id="117" name="Rectangle 124">
            <a:extLst>
              <a:ext uri="{FF2B5EF4-FFF2-40B4-BE49-F238E27FC236}">
                <a16:creationId xmlns:a16="http://schemas.microsoft.com/office/drawing/2014/main" id="{D7F02A44-2BFE-4F76-BB86-CC9F7D97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452" y="2491002"/>
            <a:ext cx="14799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192.168.3.0/24</a:t>
            </a:r>
          </a:p>
        </p:txBody>
      </p:sp>
      <p:sp>
        <p:nvSpPr>
          <p:cNvPr id="118" name="Rectangle 127">
            <a:extLst>
              <a:ext uri="{FF2B5EF4-FFF2-40B4-BE49-F238E27FC236}">
                <a16:creationId xmlns:a16="http://schemas.microsoft.com/office/drawing/2014/main" id="{69246B60-5862-4881-BF21-003278F9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741" y="2443646"/>
            <a:ext cx="1484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192.168.1.0/24</a:t>
            </a:r>
          </a:p>
        </p:txBody>
      </p:sp>
      <p:sp>
        <p:nvSpPr>
          <p:cNvPr id="119" name="Rectangle 128">
            <a:extLst>
              <a:ext uri="{FF2B5EF4-FFF2-40B4-BE49-F238E27FC236}">
                <a16:creationId xmlns:a16="http://schemas.microsoft.com/office/drawing/2014/main" id="{9F05FCD1-EDEA-404F-AFD5-B1127C0F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16" y="3211727"/>
            <a:ext cx="15827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192.168.0.0/24</a:t>
            </a:r>
          </a:p>
        </p:txBody>
      </p:sp>
      <p:sp>
        <p:nvSpPr>
          <p:cNvPr id="120" name="Rectangle 129">
            <a:extLst>
              <a:ext uri="{FF2B5EF4-FFF2-40B4-BE49-F238E27FC236}">
                <a16:creationId xmlns:a16="http://schemas.microsoft.com/office/drawing/2014/main" id="{F9119DD1-530A-4A5A-85D0-FC615030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485" y="2492590"/>
            <a:ext cx="15112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192.168.2.0/24</a:t>
            </a:r>
          </a:p>
        </p:txBody>
      </p:sp>
      <p:sp>
        <p:nvSpPr>
          <p:cNvPr id="121" name="Rectangle 130">
            <a:extLst>
              <a:ext uri="{FF2B5EF4-FFF2-40B4-BE49-F238E27FC236}">
                <a16:creationId xmlns:a16="http://schemas.microsoft.com/office/drawing/2014/main" id="{70250CDC-9D4D-437A-ACEF-471FA5B8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829" y="3140290"/>
            <a:ext cx="15097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192.168.4.0/24</a:t>
            </a:r>
          </a:p>
        </p:txBody>
      </p:sp>
      <p:sp>
        <p:nvSpPr>
          <p:cNvPr id="122" name="Text Box 135">
            <a:extLst>
              <a:ext uri="{FF2B5EF4-FFF2-40B4-BE49-F238E27FC236}">
                <a16:creationId xmlns:a16="http://schemas.microsoft.com/office/drawing/2014/main" id="{40CC1095-55C6-4852-9291-38E7E5115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91" y="2779927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3" name="Text Box 136">
            <a:extLst>
              <a:ext uri="{FF2B5EF4-FFF2-40B4-BE49-F238E27FC236}">
                <a16:creationId xmlns:a16="http://schemas.microsoft.com/office/drawing/2014/main" id="{8E34784E-B005-4A33-A123-2CF2034D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54" y="276246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4" name="Text Box 137">
            <a:extLst>
              <a:ext uri="{FF2B5EF4-FFF2-40B4-BE49-F238E27FC236}">
                <a16:creationId xmlns:a16="http://schemas.microsoft.com/office/drawing/2014/main" id="{91D13DF9-398C-4F8D-AD4C-027162B8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504" y="276246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25" name="Text Box 138">
            <a:extLst>
              <a:ext uri="{FF2B5EF4-FFF2-40B4-BE49-F238E27FC236}">
                <a16:creationId xmlns:a16="http://schemas.microsoft.com/office/drawing/2014/main" id="{F4875118-8D4C-426A-881E-D1AF16858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216" y="2779927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26" name="Text Box 140">
            <a:extLst>
              <a:ext uri="{FF2B5EF4-FFF2-40B4-BE49-F238E27FC236}">
                <a16:creationId xmlns:a16="http://schemas.microsoft.com/office/drawing/2014/main" id="{DECFDB37-62FB-4087-BEB0-6BA4C99C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79" y="276246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27" name="Text Box 141">
            <a:extLst>
              <a:ext uri="{FF2B5EF4-FFF2-40B4-BE49-F238E27FC236}">
                <a16:creationId xmlns:a16="http://schemas.microsoft.com/office/drawing/2014/main" id="{4033F2F6-ECA6-47EC-9F2F-AAF7C885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129" y="277992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B88533-B9AB-42B6-80C1-1FC7AB149F6A}"/>
              </a:ext>
            </a:extLst>
          </p:cNvPr>
          <p:cNvGrpSpPr/>
          <p:nvPr/>
        </p:nvGrpSpPr>
        <p:grpSpPr>
          <a:xfrm>
            <a:off x="7210381" y="1175941"/>
            <a:ext cx="1410718" cy="818163"/>
            <a:chOff x="7447016" y="1312448"/>
            <a:chExt cx="1410718" cy="818163"/>
          </a:xfrm>
        </p:grpSpPr>
        <p:pic>
          <p:nvPicPr>
            <p:cNvPr id="128" name="Picture 9" descr="Internet">
              <a:extLst>
                <a:ext uri="{FF2B5EF4-FFF2-40B4-BE49-F238E27FC236}">
                  <a16:creationId xmlns:a16="http://schemas.microsoft.com/office/drawing/2014/main" id="{1035BA7F-3800-4144-AAD7-A611242EA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016" y="1312448"/>
              <a:ext cx="1410718" cy="81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C021904-F4E3-4B9B-B048-3180E6999C3A}"/>
                </a:ext>
              </a:extLst>
            </p:cNvPr>
            <p:cNvSpPr txBox="1"/>
            <p:nvPr/>
          </p:nvSpPr>
          <p:spPr>
            <a:xfrm>
              <a:off x="7675088" y="1486493"/>
              <a:ext cx="96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Internet</a:t>
              </a:r>
              <a:endParaRPr lang="zh-CN" altLang="en-US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5C03438-5DD0-44BE-A604-B84C25C73654}"/>
              </a:ext>
            </a:extLst>
          </p:cNvPr>
          <p:cNvCxnSpPr/>
          <p:nvPr/>
        </p:nvCxnSpPr>
        <p:spPr>
          <a:xfrm flipV="1">
            <a:off x="7062080" y="1956733"/>
            <a:ext cx="609441" cy="719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24CB50B-FF42-4CD7-A688-51D3AF4C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66" y="2464776"/>
            <a:ext cx="158514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202.38.248.1/24</a:t>
            </a:r>
          </a:p>
        </p:txBody>
      </p:sp>
      <p:sp>
        <p:nvSpPr>
          <p:cNvPr id="200" name="Rectangle 130">
            <a:extLst>
              <a:ext uri="{FF2B5EF4-FFF2-40B4-BE49-F238E27FC236}">
                <a16:creationId xmlns:a16="http://schemas.microsoft.com/office/drawing/2014/main" id="{DE6EE3F5-311F-46AD-9065-73F9D0FB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041" y="2009945"/>
            <a:ext cx="158514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solidFill>
                  <a:srgbClr val="FF0000"/>
                </a:solidFill>
                <a:ea typeface="华文细黑" pitchFamily="2" charset="-122"/>
              </a:rPr>
              <a:t>202.38.248.2/24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538683" y="1197845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sz="2800"/>
              <a:t>案例分析</a:t>
            </a:r>
          </a:p>
        </p:txBody>
      </p:sp>
      <p:sp>
        <p:nvSpPr>
          <p:cNvPr id="17426" name="Rectangle 123"/>
          <p:cNvSpPr>
            <a:spLocks noChangeArrowheads="1"/>
          </p:cNvSpPr>
          <p:nvPr/>
        </p:nvSpPr>
        <p:spPr bwMode="auto">
          <a:xfrm>
            <a:off x="515991" y="1917700"/>
            <a:ext cx="825905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</a:pPr>
            <a:endParaRPr lang="zh-CN" altLang="en-US" sz="2400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4F3FF8-2473-4FE8-922B-4EDDD9321953}"/>
              </a:ext>
            </a:extLst>
          </p:cNvPr>
          <p:cNvSpPr txBox="1"/>
          <p:nvPr/>
        </p:nvSpPr>
        <p:spPr>
          <a:xfrm>
            <a:off x="971600" y="1783069"/>
            <a:ext cx="5832648" cy="340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b="1"/>
              <a:t>路由方案分析：</a:t>
            </a:r>
            <a:endParaRPr lang="en-US" altLang="zh-CN" sz="2800" b="1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b="1"/>
              <a:t>直连路由的优缺点</a:t>
            </a:r>
            <a:endParaRPr lang="en-US" altLang="zh-CN" sz="2800" b="1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b="1"/>
              <a:t>静态路由的优缺点</a:t>
            </a:r>
            <a:endParaRPr lang="en-US" altLang="zh-CN" sz="2800" b="1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b="1"/>
              <a:t>动态路由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5F828A-F5D1-4058-9CF9-6A17546FE885}"/>
              </a:ext>
            </a:extLst>
          </p:cNvPr>
          <p:cNvSpPr/>
          <p:nvPr/>
        </p:nvSpPr>
        <p:spPr>
          <a:xfrm>
            <a:off x="3491880" y="4459090"/>
            <a:ext cx="4424609" cy="14517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RIP</a:t>
            </a:r>
            <a:r>
              <a:rPr lang="zh-CN" altLang="en-US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zh-CN" altLang="en-US" sz="2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路由信息协议</a:t>
            </a:r>
            <a:endParaRPr lang="en-US" altLang="zh-CN" sz="2400" b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2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OSPF</a:t>
            </a:r>
            <a:r>
              <a:rPr lang="zh-CN" altLang="en-US" sz="2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：开放最短路径优先协议</a:t>
            </a:r>
            <a:endParaRPr lang="zh-CN" altLang="en-US" sz="2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005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827581" y="2060848"/>
            <a:ext cx="7561262" cy="16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最早的动态路由协议是</a:t>
            </a:r>
            <a:r>
              <a:rPr lang="en-US" altLang="zh-CN" sz="2400" b="1">
                <a:ea typeface="华文细黑" pitchFamily="2" charset="-122"/>
              </a:rPr>
              <a:t>RIP</a:t>
            </a:r>
            <a:r>
              <a:rPr lang="zh-CN" altLang="en-US" sz="2400" b="1">
                <a:ea typeface="华文细黑" pitchFamily="2" charset="-122"/>
              </a:rPr>
              <a:t>（</a:t>
            </a:r>
            <a:r>
              <a:rPr lang="en-US" altLang="zh-CN" sz="2400" b="1">
                <a:ea typeface="华文细黑" pitchFamily="2" charset="-122"/>
              </a:rPr>
              <a:t>Routing Information Protocol</a:t>
            </a:r>
            <a:r>
              <a:rPr lang="zh-CN" altLang="en-US" sz="2400" b="1">
                <a:ea typeface="华文细黑" pitchFamily="2" charset="-122"/>
              </a:rPr>
              <a:t>，路由信息协议），其原理简单，配置容易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181696"/>
            <a:ext cx="31024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00"/>
                </a:solidFill>
                <a:ea typeface="华文细黑" pitchFamily="2" charset="-122"/>
              </a:rPr>
              <a:t>RIP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原理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C0E782B-2CA5-4540-A757-DE05C2A0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路由协议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B0B4816-384A-4E6F-8142-0073D028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772816"/>
            <a:ext cx="7749108" cy="446449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C00000"/>
                </a:solidFill>
              </a:rPr>
              <a:t>RIP</a:t>
            </a:r>
            <a:r>
              <a:rPr lang="zh-CN" altLang="en-US">
                <a:solidFill>
                  <a:srgbClr val="C00000"/>
                </a:solidFill>
              </a:rPr>
              <a:t>工作流程</a:t>
            </a: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C00000"/>
                </a:solidFill>
              </a:rPr>
              <a:t>RIP</a:t>
            </a:r>
            <a:r>
              <a:rPr lang="zh-CN" altLang="en-US">
                <a:solidFill>
                  <a:srgbClr val="C00000"/>
                </a:solidFill>
              </a:rPr>
              <a:t>路由环路避免机制</a:t>
            </a: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C00000"/>
                </a:solidFill>
              </a:rPr>
              <a:t>RIP</a:t>
            </a:r>
            <a:r>
              <a:rPr lang="zh-CN" altLang="en-US">
                <a:solidFill>
                  <a:srgbClr val="C00000"/>
                </a:solidFill>
              </a:rPr>
              <a:t>配置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8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RIP</a:t>
            </a:r>
            <a:r>
              <a:rPr lang="zh-CN" altLang="en-US">
                <a:solidFill>
                  <a:srgbClr val="C00000"/>
                </a:solidFill>
              </a:rPr>
              <a:t>协议概述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01163" y="1702024"/>
            <a:ext cx="786956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Routing Information Protocol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（路由信息协议）的简称。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是一种基于距离矢量（</a:t>
            </a: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Distance-Vector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）算法的路由协议 。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协议适用于中小型网络，分为</a:t>
            </a: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RIPv1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RIPv2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支持水平分割、毒性逆转和触发更新等工作机制防止路由环路。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RIP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协议基于</a:t>
            </a: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UDP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传输，端口号</a:t>
            </a:r>
            <a:r>
              <a:rPr lang="en-US" altLang="zh-CN" sz="2400" b="1" dirty="0">
                <a:solidFill>
                  <a:srgbClr val="000000"/>
                </a:solidFill>
                <a:ea typeface="华文细黑" pitchFamily="2" charset="-122"/>
              </a:rPr>
              <a:t>520</a:t>
            </a:r>
            <a:r>
              <a:rPr lang="zh-CN" altLang="en-US" sz="2400" b="1" dirty="0">
                <a:solidFill>
                  <a:srgbClr val="000000"/>
                </a:solidFill>
                <a:ea typeface="华文细黑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</a:t>
            </a:r>
            <a:r>
              <a:rPr lang="zh-CN" altLang="en-US"/>
              <a:t>路由表的初始化</a:t>
            </a:r>
          </a:p>
        </p:txBody>
      </p:sp>
      <p:sp>
        <p:nvSpPr>
          <p:cNvPr id="367650" name="AutoShape 34"/>
          <p:cNvSpPr>
            <a:spLocks noChangeArrowheads="1"/>
          </p:cNvSpPr>
          <p:nvPr/>
        </p:nvSpPr>
        <p:spPr bwMode="auto">
          <a:xfrm>
            <a:off x="1622599" y="5806207"/>
            <a:ext cx="1828800" cy="503237"/>
          </a:xfrm>
          <a:prstGeom prst="parallelogram">
            <a:avLst>
              <a:gd name="adj" fmla="val 71790"/>
            </a:avLst>
          </a:prstGeom>
          <a:solidFill>
            <a:srgbClr val="EADBB0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35"/>
          <p:cNvSpPr>
            <a:spLocks noChangeArrowheads="1"/>
          </p:cNvSpPr>
          <p:nvPr/>
        </p:nvSpPr>
        <p:spPr bwMode="auto">
          <a:xfrm>
            <a:off x="1908349" y="5806207"/>
            <a:ext cx="1509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Request</a:t>
            </a:r>
          </a:p>
        </p:txBody>
      </p:sp>
      <p:sp>
        <p:nvSpPr>
          <p:cNvPr id="367652" name="AutoShape 36"/>
          <p:cNvSpPr>
            <a:spLocks noChangeArrowheads="1"/>
          </p:cNvSpPr>
          <p:nvPr/>
        </p:nvSpPr>
        <p:spPr bwMode="auto">
          <a:xfrm rot="10800000">
            <a:off x="4934124" y="5661744"/>
            <a:ext cx="1828800" cy="503238"/>
          </a:xfrm>
          <a:prstGeom prst="parallelogram">
            <a:avLst>
              <a:gd name="adj" fmla="val 71790"/>
            </a:avLst>
          </a:prstGeom>
          <a:solidFill>
            <a:srgbClr val="EADBB0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37"/>
          <p:cNvSpPr>
            <a:spLocks noChangeArrowheads="1"/>
          </p:cNvSpPr>
          <p:nvPr/>
        </p:nvSpPr>
        <p:spPr bwMode="auto">
          <a:xfrm>
            <a:off x="5223049" y="5661744"/>
            <a:ext cx="165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ea typeface="华文细黑" pitchFamily="2" charset="-122"/>
              </a:rPr>
              <a:t>Response</a:t>
            </a:r>
          </a:p>
        </p:txBody>
      </p:sp>
      <p:sp>
        <p:nvSpPr>
          <p:cNvPr id="11271" name="AutoShape 38"/>
          <p:cNvSpPr>
            <a:spLocks noChangeArrowheads="1"/>
          </p:cNvSpPr>
          <p:nvPr/>
        </p:nvSpPr>
        <p:spPr bwMode="auto">
          <a:xfrm rot="18340">
            <a:off x="2629074" y="5517282"/>
            <a:ext cx="1511300" cy="144462"/>
          </a:xfrm>
          <a:prstGeom prst="rightArrow">
            <a:avLst>
              <a:gd name="adj1" fmla="val 50065"/>
              <a:gd name="adj2" fmla="val 262508"/>
            </a:avLst>
          </a:prstGeom>
          <a:gradFill rotWithShape="0">
            <a:gsLst>
              <a:gs pos="0">
                <a:srgbClr val="F4DF91"/>
              </a:gs>
              <a:gs pos="100000">
                <a:srgbClr val="E7B70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E7B705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AutoShape 39"/>
          <p:cNvSpPr>
            <a:spLocks noChangeArrowheads="1"/>
          </p:cNvSpPr>
          <p:nvPr/>
        </p:nvSpPr>
        <p:spPr bwMode="auto">
          <a:xfrm rot="10800000">
            <a:off x="4357861" y="6380882"/>
            <a:ext cx="1624013" cy="144462"/>
          </a:xfrm>
          <a:prstGeom prst="rightArrow">
            <a:avLst>
              <a:gd name="adj1" fmla="val 50065"/>
              <a:gd name="adj2" fmla="val 282086"/>
            </a:avLst>
          </a:prstGeom>
          <a:gradFill rotWithShape="0">
            <a:gsLst>
              <a:gs pos="0">
                <a:srgbClr val="F4DF91"/>
              </a:gs>
              <a:gs pos="100000">
                <a:srgbClr val="E7B70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E7B705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Line 101"/>
          <p:cNvSpPr>
            <a:spLocks noChangeShapeType="1"/>
          </p:cNvSpPr>
          <p:nvPr/>
        </p:nvSpPr>
        <p:spPr bwMode="auto">
          <a:xfrm flipV="1">
            <a:off x="3060874" y="4148857"/>
            <a:ext cx="2305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4" name="Group 102"/>
          <p:cNvGrpSpPr>
            <a:grpSpLocks noChangeAspect="1"/>
          </p:cNvGrpSpPr>
          <p:nvPr/>
        </p:nvGrpSpPr>
        <p:grpSpPr bwMode="auto">
          <a:xfrm>
            <a:off x="5219874" y="3934544"/>
            <a:ext cx="720725" cy="501650"/>
            <a:chOff x="3541" y="1317"/>
            <a:chExt cx="747" cy="546"/>
          </a:xfrm>
        </p:grpSpPr>
        <p:sp>
          <p:nvSpPr>
            <p:cNvPr id="11344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10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Freeform 10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Freeform 10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Freeform 10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Freeform 10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10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11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11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Freeform 11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Freeform 11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Freeform 11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Freeform 11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Freeform 11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8" name="Freeform 11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9" name="Freeform 11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Freeform 11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5" name="Line 138"/>
          <p:cNvSpPr>
            <a:spLocks noChangeShapeType="1"/>
          </p:cNvSpPr>
          <p:nvPr/>
        </p:nvSpPr>
        <p:spPr bwMode="auto">
          <a:xfrm flipH="1">
            <a:off x="2773536" y="4318719"/>
            <a:ext cx="0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39"/>
          <p:cNvSpPr>
            <a:spLocks noChangeShapeType="1"/>
          </p:cNvSpPr>
          <p:nvPr/>
        </p:nvSpPr>
        <p:spPr bwMode="auto">
          <a:xfrm flipH="1">
            <a:off x="5581824" y="436475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7" name="Group 140"/>
          <p:cNvGrpSpPr>
            <a:grpSpLocks noChangeAspect="1"/>
          </p:cNvGrpSpPr>
          <p:nvPr/>
        </p:nvGrpSpPr>
        <p:grpSpPr bwMode="auto">
          <a:xfrm>
            <a:off x="2414761" y="3934544"/>
            <a:ext cx="720725" cy="501650"/>
            <a:chOff x="3541" y="1317"/>
            <a:chExt cx="747" cy="546"/>
          </a:xfrm>
        </p:grpSpPr>
        <p:sp>
          <p:nvSpPr>
            <p:cNvPr id="11327" name="AutoShape 14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14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14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14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14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14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14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14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Freeform 14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Freeform 15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Freeform 15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15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Freeform 15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Freeform 15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Freeform 15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15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15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8" name="Text Box 178"/>
          <p:cNvSpPr txBox="1">
            <a:spLocks noChangeArrowheads="1"/>
          </p:cNvSpPr>
          <p:nvPr/>
        </p:nvSpPr>
        <p:spPr bwMode="auto">
          <a:xfrm>
            <a:off x="5221461" y="3572594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RTB</a:t>
            </a:r>
          </a:p>
        </p:txBody>
      </p:sp>
      <p:sp>
        <p:nvSpPr>
          <p:cNvPr id="11279" name="Text Box 181"/>
          <p:cNvSpPr txBox="1">
            <a:spLocks noChangeArrowheads="1"/>
          </p:cNvSpPr>
          <p:nvPr/>
        </p:nvSpPr>
        <p:spPr bwMode="auto">
          <a:xfrm>
            <a:off x="2413174" y="3572594"/>
            <a:ext cx="793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RTA</a:t>
            </a:r>
          </a:p>
        </p:txBody>
      </p:sp>
      <p:sp>
        <p:nvSpPr>
          <p:cNvPr id="11280" name="Rectangle 185"/>
          <p:cNvSpPr>
            <a:spLocks noChangeArrowheads="1"/>
          </p:cNvSpPr>
          <p:nvPr/>
        </p:nvSpPr>
        <p:spPr bwMode="auto">
          <a:xfrm>
            <a:off x="3781599" y="3863107"/>
            <a:ext cx="12954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10.2.0.0/24</a:t>
            </a:r>
          </a:p>
        </p:txBody>
      </p:sp>
      <p:sp>
        <p:nvSpPr>
          <p:cNvPr id="11281" name="Rectangle 186"/>
          <p:cNvSpPr>
            <a:spLocks noChangeArrowheads="1"/>
          </p:cNvSpPr>
          <p:nvPr/>
        </p:nvSpPr>
        <p:spPr bwMode="auto">
          <a:xfrm>
            <a:off x="1621011" y="4509219"/>
            <a:ext cx="1368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10.1.0.0/24</a:t>
            </a:r>
          </a:p>
        </p:txBody>
      </p:sp>
      <p:sp>
        <p:nvSpPr>
          <p:cNvPr id="11282" name="Rectangle 187"/>
          <p:cNvSpPr>
            <a:spLocks noChangeArrowheads="1"/>
          </p:cNvSpPr>
          <p:nvPr/>
        </p:nvSpPr>
        <p:spPr bwMode="auto">
          <a:xfrm>
            <a:off x="5724699" y="4580657"/>
            <a:ext cx="13684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400" b="1">
                <a:ea typeface="华文细黑" pitchFamily="2" charset="-122"/>
              </a:rPr>
              <a:t>10.3.0.0/24</a:t>
            </a:r>
          </a:p>
        </p:txBody>
      </p:sp>
      <p:sp>
        <p:nvSpPr>
          <p:cNvPr id="11283" name="Text Box 189"/>
          <p:cNvSpPr txBox="1">
            <a:spLocks noChangeArrowheads="1"/>
          </p:cNvSpPr>
          <p:nvPr/>
        </p:nvSpPr>
        <p:spPr bwMode="auto">
          <a:xfrm>
            <a:off x="3060874" y="4150444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1284" name="Text Box 192"/>
          <p:cNvSpPr txBox="1">
            <a:spLocks noChangeArrowheads="1"/>
          </p:cNvSpPr>
          <p:nvPr/>
        </p:nvSpPr>
        <p:spPr bwMode="auto">
          <a:xfrm>
            <a:off x="4932536" y="4150444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1285" name="Line 195"/>
          <p:cNvSpPr>
            <a:spLocks noChangeShapeType="1"/>
          </p:cNvSpPr>
          <p:nvPr/>
        </p:nvSpPr>
        <p:spPr bwMode="auto">
          <a:xfrm flipH="1">
            <a:off x="2484611" y="501245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196"/>
          <p:cNvSpPr>
            <a:spLocks noChangeShapeType="1"/>
          </p:cNvSpPr>
          <p:nvPr/>
        </p:nvSpPr>
        <p:spPr bwMode="auto">
          <a:xfrm flipH="1">
            <a:off x="5364336" y="501245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7904" name="Group 28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71709402"/>
              </p:ext>
            </p:extLst>
          </p:nvPr>
        </p:nvGraphicFramePr>
        <p:xfrm>
          <a:off x="1187624" y="1916832"/>
          <a:ext cx="2520950" cy="123215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7907" name="Group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2391"/>
              </p:ext>
            </p:extLst>
          </p:nvPr>
        </p:nvGraphicFramePr>
        <p:xfrm>
          <a:off x="4716636" y="1916832"/>
          <a:ext cx="2520950" cy="123215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10.2.0.0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10.3.0.0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3141</Words>
  <Application>Microsoft Office PowerPoint</Application>
  <PresentationFormat>全屏显示(4:3)</PresentationFormat>
  <Paragraphs>825</Paragraphs>
  <Slides>32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Courier</vt:lpstr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绘图</vt:lpstr>
      <vt:lpstr>PowerPoint 演示文稿</vt:lpstr>
      <vt:lpstr>内容回顾</vt:lpstr>
      <vt:lpstr>RIP的基本原理与配置</vt:lpstr>
      <vt:lpstr>案例分析</vt:lpstr>
      <vt:lpstr>案例分析</vt:lpstr>
      <vt:lpstr>PowerPoint 演示文稿</vt:lpstr>
      <vt:lpstr>RIP路由协议</vt:lpstr>
      <vt:lpstr>RIP协议概述 </vt:lpstr>
      <vt:lpstr>RIP路由表的初始化</vt:lpstr>
      <vt:lpstr>RIP路由表的更新</vt:lpstr>
      <vt:lpstr>RIP路由表的维护</vt:lpstr>
      <vt:lpstr>环路避免机制一：路由毒化</vt:lpstr>
      <vt:lpstr>环路避免机制二：水平分割</vt:lpstr>
      <vt:lpstr>环路避免机制三：毒性逆转</vt:lpstr>
      <vt:lpstr>环路避免机制四：定义最大值</vt:lpstr>
      <vt:lpstr>环路避免机制五：抑制时间</vt:lpstr>
      <vt:lpstr>环路避免机制六：触发更新</vt:lpstr>
      <vt:lpstr>多路径网络中环路避免操作示例</vt:lpstr>
      <vt:lpstr>RIPv1的缺点</vt:lpstr>
      <vt:lpstr>RIPv2的改进 </vt:lpstr>
      <vt:lpstr>PowerPoint 演示文稿</vt:lpstr>
      <vt:lpstr>RIP基本配置</vt:lpstr>
      <vt:lpstr>Network命令详解</vt:lpstr>
      <vt:lpstr>RIP可选配置</vt:lpstr>
      <vt:lpstr>RIPv2配置任务</vt:lpstr>
      <vt:lpstr>RIP基本配置举例</vt:lpstr>
      <vt:lpstr>RIPv2配置举例</vt:lpstr>
      <vt:lpstr>显示RIP当前运行状态及配置信息</vt:lpstr>
      <vt:lpstr>查看RIP的debugging信息</vt:lpstr>
      <vt:lpstr>案例分析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Administrator</cp:lastModifiedBy>
  <cp:revision>765</cp:revision>
  <dcterms:modified xsi:type="dcterms:W3CDTF">2022-11-23T14:00:04Z</dcterms:modified>
</cp:coreProperties>
</file>