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540" r:id="rId3"/>
    <p:sldId id="615" r:id="rId4"/>
    <p:sldId id="614" r:id="rId5"/>
    <p:sldId id="280" r:id="rId6"/>
    <p:sldId id="303" r:id="rId7"/>
    <p:sldId id="302" r:id="rId8"/>
    <p:sldId id="304" r:id="rId9"/>
    <p:sldId id="305" r:id="rId10"/>
    <p:sldId id="306" r:id="rId11"/>
    <p:sldId id="310" r:id="rId12"/>
    <p:sldId id="311" r:id="rId13"/>
    <p:sldId id="308" r:id="rId14"/>
    <p:sldId id="307" r:id="rId15"/>
    <p:sldId id="340" r:id="rId16"/>
    <p:sldId id="379" r:id="rId17"/>
    <p:sldId id="361" r:id="rId18"/>
    <p:sldId id="380" r:id="rId19"/>
    <p:sldId id="342" r:id="rId20"/>
    <p:sldId id="383" r:id="rId21"/>
    <p:sldId id="343" r:id="rId22"/>
    <p:sldId id="368" r:id="rId23"/>
    <p:sldId id="367" r:id="rId24"/>
    <p:sldId id="369" r:id="rId25"/>
    <p:sldId id="365" r:id="rId26"/>
    <p:sldId id="363" r:id="rId27"/>
    <p:sldId id="347" r:id="rId28"/>
    <p:sldId id="349" r:id="rId29"/>
    <p:sldId id="370" r:id="rId30"/>
    <p:sldId id="353" r:id="rId31"/>
    <p:sldId id="354" r:id="rId32"/>
    <p:sldId id="371" r:id="rId33"/>
    <p:sldId id="376" r:id="rId34"/>
    <p:sldId id="377" r:id="rId35"/>
    <p:sldId id="381" r:id="rId36"/>
    <p:sldId id="382" r:id="rId37"/>
    <p:sldId id="355" r:id="rId38"/>
    <p:sldId id="378" r:id="rId39"/>
    <p:sldId id="613" r:id="rId40"/>
  </p:sldIdLst>
  <p:sldSz cx="9144000" cy="6858000" type="screen4x3"/>
  <p:notesSz cx="6858000" cy="9144000"/>
  <p:custDataLst>
    <p:tags r:id="rId4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7" autoAdjust="0"/>
    <p:restoredTop sz="95244" autoAdjust="0"/>
  </p:normalViewPr>
  <p:slideViewPr>
    <p:cSldViewPr>
      <p:cViewPr varScale="1">
        <p:scale>
          <a:sx n="90" d="100"/>
          <a:sy n="90" d="100"/>
        </p:scale>
        <p:origin x="17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18DE3E-B2D6-481E-B131-7C0E0CA60837}" type="datetimeFigureOut">
              <a:rPr lang="zh-CN" altLang="en-US"/>
              <a:pPr>
                <a:defRPr/>
              </a:pPr>
              <a:t>2022/11/30</a:t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8161D4-FAB3-45DB-BE64-76453F657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48137A-E51C-4814-A430-B2CD26504CB9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87F9154-80DB-42E8-9983-152DADC48457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F6055C-0837-464A-9E08-AE7D0DF31ACE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053343-BA01-436F-A694-90FEFBCA85A2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BE49EF-B1F1-43DF-B0BC-2ADE2571F34F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E584D19-4173-4FE4-9EC2-72D77C84E298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DCE795F-DE53-42B5-B151-2FE9B930A4D4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B5D649-965D-4388-9F1C-24837CDB896B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5B1DD9-14CF-46F8-84FF-C2D011CF2094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5B2343-C554-44AA-9B61-82B3C5A9BEC0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51D10C4-C50C-4002-BE49-A97E1A63BD07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4F345B-471C-496A-B6FB-F40F30F5CF8B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1121E3-97F6-41CF-B690-C556CB649AA1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3FDFE7-E90B-43AE-9E5F-B17C8B79E004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414FCC-45FB-412F-BEDE-5AF95F9C3B61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643E697-7512-40A3-A0EB-F5AF32904F34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546870F-1714-455E-906C-C3458A5933E8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E3188E-FEBC-4D37-9F26-6DD5B5750C5D}" type="slidenum">
              <a:rPr lang="en-US" altLang="zh-CN" smtClean="0"/>
              <a:pPr eaLnBrk="1" hangingPunct="1"/>
              <a:t>31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371D467-1B5D-41F5-BBF5-FBCDD3C9A1CD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542884-2A17-4B4C-9A95-762B16FE5FE8}" type="slidenum">
              <a:rPr lang="en-US" altLang="zh-CN" smtClean="0"/>
              <a:pPr eaLnBrk="1" hangingPunct="1"/>
              <a:t>33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C784D9-3596-4DD0-97E9-806122281BC5}" type="slidenum">
              <a:rPr lang="en-US" altLang="zh-CN" smtClean="0"/>
              <a:pPr eaLnBrk="1" hangingPunct="1"/>
              <a:t>34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2819604-6B62-4165-9474-317A8BE3BB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2258B2-732F-4FDC-BAB2-8DAA853547C4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0185126-C781-43FA-9E9E-489CDBBEC7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3550C24-AD8E-46A1-B52B-8EA9ECB4F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05F8DD-BF82-419F-97A7-6CB76144B2C9}" type="slidenum">
              <a:rPr lang="en-US" altLang="zh-CN" smtClean="0"/>
              <a:pPr eaLnBrk="1" hangingPunct="1"/>
              <a:t>35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1E1398-E765-402F-8542-C0EA8D0722AA}" type="slidenum">
              <a:rPr lang="en-US" altLang="zh-CN" smtClean="0"/>
              <a:pPr eaLnBrk="1" hangingPunct="1"/>
              <a:t>36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F3394DC-8432-43D1-B1FA-654E2FCDD4DF}" type="slidenum">
              <a:rPr lang="en-US" altLang="zh-CN" smtClean="0"/>
              <a:pPr eaLnBrk="1" hangingPunct="1"/>
              <a:t>37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C31037-5B25-458C-92C1-9152B20FA007}" type="slidenum">
              <a:rPr lang="en-US" altLang="zh-CN" smtClean="0"/>
              <a:pPr eaLnBrk="1" hangingPunct="1"/>
              <a:t>38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D2888FD-9185-4E67-BB45-D503C8557A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801976-2B62-47DF-9A0C-C888ECDCE9BA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CCF1242-81CC-431E-9955-FBFCDEACD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99AB104-459D-4C78-BA85-D5903C420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A67AEFA-18C9-4D10-8961-882CF27F0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9C4D7B-4485-4A78-92F1-DE100E704E24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65399AB-A76A-4086-9755-5415889739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C0BB73C-36D4-48DC-9AB3-FE7DC2FBE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64EC65D-7082-4845-8312-1E5B068D2B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DEF3FA-56F7-4692-8878-AA18E23B20F1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0D47E73-FCB2-4C26-B8F7-5FDBFAA71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EA55106-6A58-4D82-BF87-1158012DC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922AB2DC-33DC-4776-AECD-FAB28CF85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828070-703E-422B-9549-25082BAFE060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82C9512-FF8D-4225-8CAC-D2B370BC52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D3C3310-5F50-462D-80EB-DE317295C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CD85E0E-A41B-446E-90B7-4F76DDE592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FF70D4-44AB-4180-A559-359C577D23AE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7F76928-E59D-4F34-939D-4D3D8C530D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4E3C43C-994A-4FFC-87A2-43045DE1E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A45AFDE-0255-4BFC-A9E0-088F7A4380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3DD7A5-6569-4452-99A3-8CC34FB788D2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4BF8C4F1-8F25-4A9A-980E-0B1100CE04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F1FF402-7649-4AB0-A395-58B83390BBDB}" type="slidenum">
              <a:rPr lang="en-US" altLang="zh-CN" sz="1200">
                <a:latin typeface="Times New Roman" panose="02020603050405020304" pitchFamily="18" charset="0"/>
                <a:ea typeface="华文细黑" panose="02010600040101010101" pitchFamily="2" charset="-122"/>
              </a:rPr>
              <a:pPr algn="r" eaLnBrk="1" hangingPunct="1"/>
              <a:t>13</a:t>
            </a:fld>
            <a:endParaRPr lang="en-US" altLang="zh-CN" sz="120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7B30452E-BF7D-42FA-9814-0FA71FF7F1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6F3A6755-BAEF-46F0-A066-AC80AB932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/>
              <a:pPr>
                <a:defRPr/>
              </a:pPr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/>
              <a:pPr>
                <a:defRPr/>
              </a:pPr>
              <a:t>2022/11/30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/>
              <a:pPr>
                <a:defRPr/>
              </a:pPr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/>
              <a:pPr>
                <a:defRPr/>
              </a:pPr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1052513"/>
            <a:ext cx="8368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noProof="1"/>
              <a:t>单击图标添加剪 贴画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7022C4-7386-4A65-823B-3CD3CF579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00113" y="1196975"/>
            <a:ext cx="7343775" cy="475456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20962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00113" y="1196975"/>
            <a:ext cx="3595687" cy="4754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3595688" cy="4754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11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96975"/>
            <a:ext cx="3595687" cy="4754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3595688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49663"/>
            <a:ext cx="3595688" cy="230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8928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00113" y="1196975"/>
            <a:ext cx="3595687" cy="4754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3595688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49663"/>
            <a:ext cx="3595688" cy="230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970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/>
              <a:pPr>
                <a:defRPr/>
              </a:pPr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163" y="1052736"/>
            <a:ext cx="7869560" cy="649288"/>
          </a:xfrm>
        </p:spPr>
        <p:txBody>
          <a:bodyPr/>
          <a:lstStyle>
            <a:lvl1pPr>
              <a:defRPr sz="2800" u="none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72816"/>
            <a:ext cx="8229600" cy="4464496"/>
          </a:xfrm>
        </p:spPr>
        <p:txBody>
          <a:bodyPr/>
          <a:lstStyle>
            <a:lvl1pPr>
              <a:lnSpc>
                <a:spcPct val="120000"/>
              </a:lnSpc>
              <a:defRPr sz="26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/>
              <a:pPr>
                <a:defRPr/>
              </a:pPr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/>
              <a:pPr>
                <a:defRPr/>
              </a:pPr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/>
              <a:pPr>
                <a:defRPr/>
              </a:pPr>
              <a:t>2022/11/30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/>
              <a:pPr>
                <a:defRPr/>
              </a:pPr>
              <a:t>2022/11/30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/>
              <a:pPr>
                <a:defRPr/>
              </a:pPr>
              <a:t>2022/11/30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/>
              <a:pPr>
                <a:defRPr/>
              </a:pPr>
              <a:t>2022/11/30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/>
              <a:pPr>
                <a:defRPr/>
              </a:pPr>
              <a:t>2022/11/30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11247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988840"/>
            <a:ext cx="8229600" cy="38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/>
              <a:pPr>
                <a:defRPr/>
              </a:pPr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7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None/>
        <a:defRPr sz="2400" b="1" u="none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91680" y="2276872"/>
            <a:ext cx="4752975" cy="738188"/>
          </a:xfrm>
          <a:prstGeom prst="rect">
            <a:avLst/>
          </a:prstGeom>
        </p:spPr>
        <p:txBody>
          <a:bodyPr wrap="none" fromWordArt="1"/>
          <a:lstStyle/>
          <a:p>
            <a:pPr algn="dist">
              <a:defRPr/>
            </a:pPr>
            <a:r>
              <a:rPr lang="zh-CN" altLang="en-US" sz="54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79999"/>
                    </a:schemeClr>
                  </a:outerShdw>
                </a:effectLst>
                <a:latin typeface="+mj-ea"/>
                <a:ea typeface="+mj-ea"/>
                <a:cs typeface="+mj-ea"/>
              </a:rPr>
              <a:t>路由与交换技术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75856" y="384294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12   </a:t>
            </a:r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6">
            <a:extLst>
              <a:ext uri="{FF2B5EF4-FFF2-40B4-BE49-F238E27FC236}">
                <a16:creationId xmlns:a16="http://schemas.microsoft.com/office/drawing/2014/main" id="{731C1CF3-0588-4B97-84EA-72361D75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3500438"/>
            <a:ext cx="2411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3" name="Line 7">
            <a:extLst>
              <a:ext uri="{FF2B5EF4-FFF2-40B4-BE49-F238E27FC236}">
                <a16:creationId xmlns:a16="http://schemas.microsoft.com/office/drawing/2014/main" id="{C1CEE253-6513-4F78-B780-79991CC09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500438"/>
            <a:ext cx="1873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71D52A03-1586-4007-A629-12C166057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504" y="1171576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NAT</a:t>
            </a:r>
            <a:r>
              <a:rPr lang="zh-CN" altLang="en-US" dirty="0">
                <a:solidFill>
                  <a:srgbClr val="FF0000"/>
                </a:solidFill>
              </a:rPr>
              <a:t>技术</a:t>
            </a:r>
          </a:p>
        </p:txBody>
      </p:sp>
      <p:sp>
        <p:nvSpPr>
          <p:cNvPr id="15365" name="Line 5">
            <a:extLst>
              <a:ext uri="{FF2B5EF4-FFF2-40B4-BE49-F238E27FC236}">
                <a16:creationId xmlns:a16="http://schemas.microsoft.com/office/drawing/2014/main" id="{DA8702FA-5436-46C7-B9C1-4E7F942C1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7050" y="3429000"/>
            <a:ext cx="935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71465960-50A7-4C00-A131-DC896A6B8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956050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1600" b="1">
                <a:latin typeface="+mn-lt"/>
                <a:ea typeface="黑体" pitchFamily="2" charset="-122"/>
              </a:rPr>
              <a:t>WEB</a:t>
            </a:r>
            <a:r>
              <a:rPr kumimoji="1" lang="zh-CN" altLang="en-US" sz="1600" b="1">
                <a:latin typeface="+mn-lt"/>
                <a:ea typeface="黑体" pitchFamily="2" charset="-122"/>
              </a:rPr>
              <a:t>服务器</a:t>
            </a:r>
          </a:p>
        </p:txBody>
      </p:sp>
      <p:sp>
        <p:nvSpPr>
          <p:cNvPr id="14345" name="Rectangle 10">
            <a:extLst>
              <a:ext uri="{FF2B5EF4-FFF2-40B4-BE49-F238E27FC236}">
                <a16:creationId xmlns:a16="http://schemas.microsoft.com/office/drawing/2014/main" id="{B8B4E7B5-3289-475A-8773-A23D3EB40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4076700"/>
            <a:ext cx="1620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400" b="1">
                <a:latin typeface="+mn-lt"/>
                <a:ea typeface="黑体" pitchFamily="2" charset="-122"/>
              </a:rPr>
              <a:t>PC:10.1.1.100/24</a:t>
            </a:r>
          </a:p>
        </p:txBody>
      </p:sp>
      <p:sp>
        <p:nvSpPr>
          <p:cNvPr id="14346" name="Rectangle 11">
            <a:extLst>
              <a:ext uri="{FF2B5EF4-FFF2-40B4-BE49-F238E27FC236}">
                <a16:creationId xmlns:a16="http://schemas.microsoft.com/office/drawing/2014/main" id="{4A1F6BD9-91E6-45A6-8B4A-3FCEB4125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644900"/>
            <a:ext cx="1398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1400" b="1">
                <a:latin typeface="+mn-lt"/>
                <a:ea typeface="黑体" pitchFamily="2" charset="-122"/>
              </a:rPr>
              <a:t>G0/0:10.1.1.1</a:t>
            </a:r>
          </a:p>
        </p:txBody>
      </p:sp>
      <p:sp>
        <p:nvSpPr>
          <p:cNvPr id="14347" name="Rectangle 12">
            <a:extLst>
              <a:ext uri="{FF2B5EF4-FFF2-40B4-BE49-F238E27FC236}">
                <a16:creationId xmlns:a16="http://schemas.microsoft.com/office/drawing/2014/main" id="{3BC076B4-E4E0-4AA3-8663-696790174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4292600"/>
            <a:ext cx="144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400" b="1">
                <a:latin typeface="+mn-lt"/>
                <a:ea typeface="黑体" pitchFamily="2" charset="-122"/>
              </a:rPr>
              <a:t>210.190.100.23</a:t>
            </a:r>
          </a:p>
        </p:txBody>
      </p:sp>
      <p:sp>
        <p:nvSpPr>
          <p:cNvPr id="15370" name="Freeform 13">
            <a:extLst>
              <a:ext uri="{FF2B5EF4-FFF2-40B4-BE49-F238E27FC236}">
                <a16:creationId xmlns:a16="http://schemas.microsoft.com/office/drawing/2014/main" id="{4748ADEC-2442-4A5D-8DB9-4A8B885BB3FB}"/>
              </a:ext>
            </a:extLst>
          </p:cNvPr>
          <p:cNvSpPr>
            <a:spLocks/>
          </p:cNvSpPr>
          <p:nvPr/>
        </p:nvSpPr>
        <p:spPr bwMode="auto">
          <a:xfrm>
            <a:off x="1258888" y="1989138"/>
            <a:ext cx="6626225" cy="1104900"/>
          </a:xfrm>
          <a:custGeom>
            <a:avLst/>
            <a:gdLst>
              <a:gd name="T0" fmla="*/ 0 w 3947"/>
              <a:gd name="T1" fmla="*/ 2147483647 h 605"/>
              <a:gd name="T2" fmla="*/ 2147483647 w 3947"/>
              <a:gd name="T3" fmla="*/ 2147483647 h 605"/>
              <a:gd name="T4" fmla="*/ 2147483647 w 3947"/>
              <a:gd name="T5" fmla="*/ 2147483647 h 605"/>
              <a:gd name="T6" fmla="*/ 2147483647 w 3947"/>
              <a:gd name="T7" fmla="*/ 2147483647 h 605"/>
              <a:gd name="T8" fmla="*/ 0 60000 65536"/>
              <a:gd name="T9" fmla="*/ 0 60000 65536"/>
              <a:gd name="T10" fmla="*/ 0 60000 65536"/>
              <a:gd name="T11" fmla="*/ 0 60000 65536"/>
              <a:gd name="T12" fmla="*/ 0 w 3947"/>
              <a:gd name="T13" fmla="*/ 0 h 605"/>
              <a:gd name="T14" fmla="*/ 3947 w 3947"/>
              <a:gd name="T15" fmla="*/ 605 h 6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47" h="605">
                <a:moveTo>
                  <a:pt x="0" y="605"/>
                </a:moveTo>
                <a:cubicBezTo>
                  <a:pt x="499" y="363"/>
                  <a:pt x="998" y="122"/>
                  <a:pt x="1497" y="61"/>
                </a:cubicBezTo>
                <a:cubicBezTo>
                  <a:pt x="1996" y="0"/>
                  <a:pt x="2586" y="159"/>
                  <a:pt x="2994" y="242"/>
                </a:cubicBezTo>
                <a:cubicBezTo>
                  <a:pt x="3402" y="325"/>
                  <a:pt x="3674" y="442"/>
                  <a:pt x="3947" y="5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Freeform 14">
            <a:extLst>
              <a:ext uri="{FF2B5EF4-FFF2-40B4-BE49-F238E27FC236}">
                <a16:creationId xmlns:a16="http://schemas.microsoft.com/office/drawing/2014/main" id="{23216FD1-E6B9-4B4F-B3F5-6DCCCEF078ED}"/>
              </a:ext>
            </a:extLst>
          </p:cNvPr>
          <p:cNvSpPr>
            <a:spLocks/>
          </p:cNvSpPr>
          <p:nvPr/>
        </p:nvSpPr>
        <p:spPr bwMode="auto">
          <a:xfrm>
            <a:off x="1187450" y="3716338"/>
            <a:ext cx="6697663" cy="1236662"/>
          </a:xfrm>
          <a:custGeom>
            <a:avLst/>
            <a:gdLst>
              <a:gd name="T0" fmla="*/ 2147483647 w 4219"/>
              <a:gd name="T1" fmla="*/ 0 h 779"/>
              <a:gd name="T2" fmla="*/ 2147483647 w 4219"/>
              <a:gd name="T3" fmla="*/ 2147483647 h 779"/>
              <a:gd name="T4" fmla="*/ 2147483647 w 4219"/>
              <a:gd name="T5" fmla="*/ 2147483647 h 779"/>
              <a:gd name="T6" fmla="*/ 0 w 4219"/>
              <a:gd name="T7" fmla="*/ 2147483647 h 779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779"/>
              <a:gd name="T14" fmla="*/ 4219 w 4219"/>
              <a:gd name="T15" fmla="*/ 779 h 7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779">
                <a:moveTo>
                  <a:pt x="4219" y="0"/>
                </a:moveTo>
                <a:cubicBezTo>
                  <a:pt x="3905" y="261"/>
                  <a:pt x="3591" y="522"/>
                  <a:pt x="3175" y="635"/>
                </a:cubicBezTo>
                <a:cubicBezTo>
                  <a:pt x="2759" y="748"/>
                  <a:pt x="2253" y="779"/>
                  <a:pt x="1724" y="681"/>
                </a:cubicBezTo>
                <a:cubicBezTo>
                  <a:pt x="1195" y="583"/>
                  <a:pt x="287" y="152"/>
                  <a:pt x="0" y="4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Rectangle 15">
            <a:extLst>
              <a:ext uri="{FF2B5EF4-FFF2-40B4-BE49-F238E27FC236}">
                <a16:creationId xmlns:a16="http://schemas.microsoft.com/office/drawing/2014/main" id="{1EEC1194-27FF-4B86-BC49-6DB411F3E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8" y="2262188"/>
            <a:ext cx="25511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400" b="1">
                <a:latin typeface="+mn-lt"/>
                <a:ea typeface="黑体" pitchFamily="2" charset="-122"/>
              </a:rPr>
              <a:t>10.1.1.100 → 210.190.100.23</a:t>
            </a:r>
          </a:p>
        </p:txBody>
      </p:sp>
      <p:sp>
        <p:nvSpPr>
          <p:cNvPr id="14351" name="Rectangle 16">
            <a:extLst>
              <a:ext uri="{FF2B5EF4-FFF2-40B4-BE49-F238E27FC236}">
                <a16:creationId xmlns:a16="http://schemas.microsoft.com/office/drawing/2014/main" id="{0E3736F2-87EA-4433-93E1-26987C402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4365625"/>
            <a:ext cx="25511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400" b="1">
                <a:latin typeface="+mn-lt"/>
                <a:ea typeface="黑体" pitchFamily="2" charset="-122"/>
              </a:rPr>
              <a:t>10.1.1.100 ← 210.190.100.23</a:t>
            </a:r>
          </a:p>
        </p:txBody>
      </p:sp>
      <p:sp>
        <p:nvSpPr>
          <p:cNvPr id="14355" name="Rectangle 24">
            <a:extLst>
              <a:ext uri="{FF2B5EF4-FFF2-40B4-BE49-F238E27FC236}">
                <a16:creationId xmlns:a16="http://schemas.microsoft.com/office/drawing/2014/main" id="{C6632F61-D447-4B17-BA0D-0C62B8EF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643313"/>
            <a:ext cx="1758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1400" b="1">
                <a:latin typeface="+mn-lt"/>
                <a:ea typeface="黑体" pitchFamily="2" charset="-122"/>
              </a:rPr>
              <a:t>G0/1:210.190.100.2</a:t>
            </a:r>
          </a:p>
        </p:txBody>
      </p:sp>
      <p:pic>
        <p:nvPicPr>
          <p:cNvPr id="15375" name="Picture 415" descr="服务器类">
            <a:extLst>
              <a:ext uri="{FF2B5EF4-FFF2-40B4-BE49-F238E27FC236}">
                <a16:creationId xmlns:a16="http://schemas.microsoft.com/office/drawing/2014/main" id="{D2677ADD-EEF8-4521-A437-C197DEEE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3000375"/>
            <a:ext cx="5334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416" descr="computer">
            <a:extLst>
              <a:ext uri="{FF2B5EF4-FFF2-40B4-BE49-F238E27FC236}">
                <a16:creationId xmlns:a16="http://schemas.microsoft.com/office/drawing/2014/main" id="{86D12B95-CCAE-44F5-80F9-0B7AC87C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143250"/>
            <a:ext cx="69373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Picture 22" descr="网云_gray">
            <a:extLst>
              <a:ext uri="{FF2B5EF4-FFF2-40B4-BE49-F238E27FC236}">
                <a16:creationId xmlns:a16="http://schemas.microsoft.com/office/drawing/2014/main" id="{922FE95C-660D-49B6-9C4E-36744E4F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28938"/>
            <a:ext cx="183991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8" name="Text Box 12">
            <a:extLst>
              <a:ext uri="{FF2B5EF4-FFF2-40B4-BE49-F238E27FC236}">
                <a16:creationId xmlns:a16="http://schemas.microsoft.com/office/drawing/2014/main" id="{5FA0C712-34D6-4C60-97E2-C711A3C2E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3286125"/>
            <a:ext cx="136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ea typeface="黑体" panose="02010609060101010101" pitchFamily="49" charset="-122"/>
              </a:rPr>
              <a:t>Internet</a:t>
            </a:r>
            <a:endParaRPr kumimoji="1" lang="zh-CN" altLang="en-US" sz="2000">
              <a:ea typeface="黑体" panose="02010609060101010101" pitchFamily="49" charset="-122"/>
            </a:endParaRPr>
          </a:p>
        </p:txBody>
      </p:sp>
      <p:grpSp>
        <p:nvGrpSpPr>
          <p:cNvPr id="15379" name="Group 50">
            <a:extLst>
              <a:ext uri="{FF2B5EF4-FFF2-40B4-BE49-F238E27FC236}">
                <a16:creationId xmlns:a16="http://schemas.microsoft.com/office/drawing/2014/main" id="{EEE97AEE-5B42-464B-8A88-587C5936A4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71875" y="3214688"/>
            <a:ext cx="819150" cy="571500"/>
            <a:chOff x="3541" y="1317"/>
            <a:chExt cx="747" cy="546"/>
          </a:xfrm>
        </p:grpSpPr>
        <p:sp>
          <p:nvSpPr>
            <p:cNvPr id="15381" name="AutoShape 51">
              <a:extLst>
                <a:ext uri="{FF2B5EF4-FFF2-40B4-BE49-F238E27FC236}">
                  <a16:creationId xmlns:a16="http://schemas.microsoft.com/office/drawing/2014/main" id="{A32050F3-CCAC-42FC-90AB-4981507B4A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Freeform 52">
              <a:extLst>
                <a:ext uri="{FF2B5EF4-FFF2-40B4-BE49-F238E27FC236}">
                  <a16:creationId xmlns:a16="http://schemas.microsoft.com/office/drawing/2014/main" id="{E645A1A3-F446-44F8-9A3B-5BE7D74CA4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948 w 416"/>
                <a:gd name="T1" fmla="*/ 224 h 207"/>
                <a:gd name="T2" fmla="*/ 165 w 416"/>
                <a:gd name="T3" fmla="*/ 224 h 207"/>
                <a:gd name="T4" fmla="*/ 3 w 416"/>
                <a:gd name="T5" fmla="*/ 3 h 207"/>
                <a:gd name="T6" fmla="*/ 0 w 416"/>
                <a:gd name="T7" fmla="*/ 3 h 207"/>
                <a:gd name="T8" fmla="*/ 0 w 416"/>
                <a:gd name="T9" fmla="*/ 214 h 207"/>
                <a:gd name="T10" fmla="*/ 3 w 416"/>
                <a:gd name="T11" fmla="*/ 214 h 207"/>
                <a:gd name="T12" fmla="*/ 165 w 416"/>
                <a:gd name="T13" fmla="*/ 426 h 207"/>
                <a:gd name="T14" fmla="*/ 948 w 416"/>
                <a:gd name="T15" fmla="*/ 426 h 207"/>
                <a:gd name="T16" fmla="*/ 1108 w 416"/>
                <a:gd name="T17" fmla="*/ 214 h 207"/>
                <a:gd name="T18" fmla="*/ 1108 w 416"/>
                <a:gd name="T19" fmla="*/ 214 h 207"/>
                <a:gd name="T20" fmla="*/ 1108 w 416"/>
                <a:gd name="T21" fmla="*/ 0 h 207"/>
                <a:gd name="T22" fmla="*/ 948 w 416"/>
                <a:gd name="T23" fmla="*/ 22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Freeform 53">
              <a:extLst>
                <a:ext uri="{FF2B5EF4-FFF2-40B4-BE49-F238E27FC236}">
                  <a16:creationId xmlns:a16="http://schemas.microsoft.com/office/drawing/2014/main" id="{7F04D6A8-422C-4DBE-81D3-B7991B21DC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002 w 457"/>
                <a:gd name="T1" fmla="*/ 126 h 264"/>
                <a:gd name="T2" fmla="*/ 1005 w 457"/>
                <a:gd name="T3" fmla="*/ 581 h 264"/>
                <a:gd name="T4" fmla="*/ 219 w 457"/>
                <a:gd name="T5" fmla="*/ 581 h 264"/>
                <a:gd name="T6" fmla="*/ 216 w 457"/>
                <a:gd name="T7" fmla="*/ 126 h 264"/>
                <a:gd name="T8" fmla="*/ 1002 w 457"/>
                <a:gd name="T9" fmla="*/ 12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Freeform 54">
              <a:extLst>
                <a:ext uri="{FF2B5EF4-FFF2-40B4-BE49-F238E27FC236}">
                  <a16:creationId xmlns:a16="http://schemas.microsoft.com/office/drawing/2014/main" id="{BE70D3F0-EF32-42A5-B0BA-FBE9B6002EB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18 w 24"/>
                <a:gd name="T1" fmla="*/ 13 h 33"/>
                <a:gd name="T2" fmla="*/ 18 w 24"/>
                <a:gd name="T3" fmla="*/ 35 h 33"/>
                <a:gd name="T4" fmla="*/ 26 w 24"/>
                <a:gd name="T5" fmla="*/ 35 h 33"/>
                <a:gd name="T6" fmla="*/ 34 w 24"/>
                <a:gd name="T7" fmla="*/ 34 h 33"/>
                <a:gd name="T8" fmla="*/ 37 w 24"/>
                <a:gd name="T9" fmla="*/ 26 h 33"/>
                <a:gd name="T10" fmla="*/ 26 w 24"/>
                <a:gd name="T11" fmla="*/ 13 h 33"/>
                <a:gd name="T12" fmla="*/ 18 w 24"/>
                <a:gd name="T13" fmla="*/ 13 h 33"/>
                <a:gd name="T14" fmla="*/ 0 w 24"/>
                <a:gd name="T15" fmla="*/ 85 h 33"/>
                <a:gd name="T16" fmla="*/ 0 w 24"/>
                <a:gd name="T17" fmla="*/ 0 h 33"/>
                <a:gd name="T18" fmla="*/ 33 w 24"/>
                <a:gd name="T19" fmla="*/ 0 h 33"/>
                <a:gd name="T20" fmla="*/ 50 w 24"/>
                <a:gd name="T21" fmla="*/ 5 h 33"/>
                <a:gd name="T22" fmla="*/ 59 w 24"/>
                <a:gd name="T23" fmla="*/ 21 h 33"/>
                <a:gd name="T24" fmla="*/ 39 w 24"/>
                <a:gd name="T25" fmla="*/ 43 h 33"/>
                <a:gd name="T26" fmla="*/ 39 w 24"/>
                <a:gd name="T27" fmla="*/ 43 h 33"/>
                <a:gd name="T28" fmla="*/ 50 w 24"/>
                <a:gd name="T29" fmla="*/ 50 h 33"/>
                <a:gd name="T30" fmla="*/ 54 w 24"/>
                <a:gd name="T31" fmla="*/ 56 h 33"/>
                <a:gd name="T32" fmla="*/ 63 w 24"/>
                <a:gd name="T33" fmla="*/ 85 h 33"/>
                <a:gd name="T34" fmla="*/ 39 w 24"/>
                <a:gd name="T35" fmla="*/ 85 h 33"/>
                <a:gd name="T36" fmla="*/ 34 w 24"/>
                <a:gd name="T37" fmla="*/ 63 h 33"/>
                <a:gd name="T38" fmla="*/ 29 w 24"/>
                <a:gd name="T39" fmla="*/ 51 h 33"/>
                <a:gd name="T40" fmla="*/ 18 w 24"/>
                <a:gd name="T41" fmla="*/ 51 h 33"/>
                <a:gd name="T42" fmla="*/ 18 w 24"/>
                <a:gd name="T43" fmla="*/ 85 h 33"/>
                <a:gd name="T44" fmla="*/ 0 w 24"/>
                <a:gd name="T45" fmla="*/ 85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Freeform 55">
              <a:extLst>
                <a:ext uri="{FF2B5EF4-FFF2-40B4-BE49-F238E27FC236}">
                  <a16:creationId xmlns:a16="http://schemas.microsoft.com/office/drawing/2014/main" id="{2E7A647A-8CCE-42C3-AD3A-020EA7FF84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21 w 29"/>
                <a:gd name="T1" fmla="*/ 46 h 35"/>
                <a:gd name="T2" fmla="*/ 37 w 29"/>
                <a:gd name="T3" fmla="*/ 77 h 35"/>
                <a:gd name="T4" fmla="*/ 52 w 29"/>
                <a:gd name="T5" fmla="*/ 46 h 35"/>
                <a:gd name="T6" fmla="*/ 37 w 29"/>
                <a:gd name="T7" fmla="*/ 16 h 35"/>
                <a:gd name="T8" fmla="*/ 21 w 29"/>
                <a:gd name="T9" fmla="*/ 46 h 35"/>
                <a:gd name="T10" fmla="*/ 0 w 29"/>
                <a:gd name="T11" fmla="*/ 46 h 35"/>
                <a:gd name="T12" fmla="*/ 8 w 29"/>
                <a:gd name="T13" fmla="*/ 13 h 35"/>
                <a:gd name="T14" fmla="*/ 37 w 29"/>
                <a:gd name="T15" fmla="*/ 0 h 35"/>
                <a:gd name="T16" fmla="*/ 66 w 29"/>
                <a:gd name="T17" fmla="*/ 13 h 35"/>
                <a:gd name="T18" fmla="*/ 76 w 29"/>
                <a:gd name="T19" fmla="*/ 46 h 35"/>
                <a:gd name="T20" fmla="*/ 66 w 29"/>
                <a:gd name="T21" fmla="*/ 80 h 35"/>
                <a:gd name="T22" fmla="*/ 37 w 29"/>
                <a:gd name="T23" fmla="*/ 93 h 35"/>
                <a:gd name="T24" fmla="*/ 8 w 29"/>
                <a:gd name="T25" fmla="*/ 77 h 35"/>
                <a:gd name="T26" fmla="*/ 0 w 29"/>
                <a:gd name="T27" fmla="*/ 46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Freeform 56">
              <a:extLst>
                <a:ext uri="{FF2B5EF4-FFF2-40B4-BE49-F238E27FC236}">
                  <a16:creationId xmlns:a16="http://schemas.microsoft.com/office/drawing/2014/main" id="{D663021F-B3EE-434A-8F83-F62A6CCD5C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55 h 34"/>
                <a:gd name="T2" fmla="*/ 0 w 24"/>
                <a:gd name="T3" fmla="*/ 0 h 34"/>
                <a:gd name="T4" fmla="*/ 18 w 24"/>
                <a:gd name="T5" fmla="*/ 0 h 34"/>
                <a:gd name="T6" fmla="*/ 18 w 24"/>
                <a:gd name="T7" fmla="*/ 58 h 34"/>
                <a:gd name="T8" fmla="*/ 33 w 24"/>
                <a:gd name="T9" fmla="*/ 73 h 34"/>
                <a:gd name="T10" fmla="*/ 42 w 24"/>
                <a:gd name="T11" fmla="*/ 58 h 34"/>
                <a:gd name="T12" fmla="*/ 42 w 24"/>
                <a:gd name="T13" fmla="*/ 0 h 34"/>
                <a:gd name="T14" fmla="*/ 63 w 24"/>
                <a:gd name="T15" fmla="*/ 0 h 34"/>
                <a:gd name="T16" fmla="*/ 63 w 24"/>
                <a:gd name="T17" fmla="*/ 55 h 34"/>
                <a:gd name="T18" fmla="*/ 55 w 24"/>
                <a:gd name="T19" fmla="*/ 79 h 34"/>
                <a:gd name="T20" fmla="*/ 33 w 24"/>
                <a:gd name="T21" fmla="*/ 89 h 34"/>
                <a:gd name="T22" fmla="*/ 8 w 24"/>
                <a:gd name="T23" fmla="*/ 79 h 34"/>
                <a:gd name="T24" fmla="*/ 0 w 24"/>
                <a:gd name="T25" fmla="*/ 55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Freeform 57">
              <a:extLst>
                <a:ext uri="{FF2B5EF4-FFF2-40B4-BE49-F238E27FC236}">
                  <a16:creationId xmlns:a16="http://schemas.microsoft.com/office/drawing/2014/main" id="{9269C9E8-FCF0-4543-AB88-4EF46D83B8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Freeform 58">
              <a:extLst>
                <a:ext uri="{FF2B5EF4-FFF2-40B4-BE49-F238E27FC236}">
                  <a16:creationId xmlns:a16="http://schemas.microsoft.com/office/drawing/2014/main" id="{1B9D5EB9-F32C-47B1-9155-27E71B0775A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Freeform 59">
              <a:extLst>
                <a:ext uri="{FF2B5EF4-FFF2-40B4-BE49-F238E27FC236}">
                  <a16:creationId xmlns:a16="http://schemas.microsoft.com/office/drawing/2014/main" id="{11B38ADD-D535-4436-87B0-9FCF7B2D19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21 w 24"/>
                <a:gd name="T1" fmla="*/ 13 h 33"/>
                <a:gd name="T2" fmla="*/ 21 w 24"/>
                <a:gd name="T3" fmla="*/ 35 h 33"/>
                <a:gd name="T4" fmla="*/ 26 w 24"/>
                <a:gd name="T5" fmla="*/ 35 h 33"/>
                <a:gd name="T6" fmla="*/ 34 w 24"/>
                <a:gd name="T7" fmla="*/ 34 h 33"/>
                <a:gd name="T8" fmla="*/ 39 w 24"/>
                <a:gd name="T9" fmla="*/ 26 h 33"/>
                <a:gd name="T10" fmla="*/ 26 w 24"/>
                <a:gd name="T11" fmla="*/ 13 h 33"/>
                <a:gd name="T12" fmla="*/ 21 w 24"/>
                <a:gd name="T13" fmla="*/ 13 h 33"/>
                <a:gd name="T14" fmla="*/ 0 w 24"/>
                <a:gd name="T15" fmla="*/ 85 h 33"/>
                <a:gd name="T16" fmla="*/ 0 w 24"/>
                <a:gd name="T17" fmla="*/ 0 h 33"/>
                <a:gd name="T18" fmla="*/ 33 w 24"/>
                <a:gd name="T19" fmla="*/ 0 h 33"/>
                <a:gd name="T20" fmla="*/ 54 w 24"/>
                <a:gd name="T21" fmla="*/ 5 h 33"/>
                <a:gd name="T22" fmla="*/ 60 w 24"/>
                <a:gd name="T23" fmla="*/ 21 h 33"/>
                <a:gd name="T24" fmla="*/ 42 w 24"/>
                <a:gd name="T25" fmla="*/ 43 h 33"/>
                <a:gd name="T26" fmla="*/ 42 w 24"/>
                <a:gd name="T27" fmla="*/ 43 h 33"/>
                <a:gd name="T28" fmla="*/ 50 w 24"/>
                <a:gd name="T29" fmla="*/ 50 h 33"/>
                <a:gd name="T30" fmla="*/ 55 w 24"/>
                <a:gd name="T31" fmla="*/ 56 h 33"/>
                <a:gd name="T32" fmla="*/ 63 w 24"/>
                <a:gd name="T33" fmla="*/ 85 h 33"/>
                <a:gd name="T34" fmla="*/ 42 w 24"/>
                <a:gd name="T35" fmla="*/ 85 h 33"/>
                <a:gd name="T36" fmla="*/ 34 w 24"/>
                <a:gd name="T37" fmla="*/ 63 h 33"/>
                <a:gd name="T38" fmla="*/ 29 w 24"/>
                <a:gd name="T39" fmla="*/ 51 h 33"/>
                <a:gd name="T40" fmla="*/ 21 w 24"/>
                <a:gd name="T41" fmla="*/ 51 h 33"/>
                <a:gd name="T42" fmla="*/ 21 w 24"/>
                <a:gd name="T43" fmla="*/ 85 h 33"/>
                <a:gd name="T44" fmla="*/ 0 w 24"/>
                <a:gd name="T45" fmla="*/ 85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Freeform 60">
              <a:extLst>
                <a:ext uri="{FF2B5EF4-FFF2-40B4-BE49-F238E27FC236}">
                  <a16:creationId xmlns:a16="http://schemas.microsoft.com/office/drawing/2014/main" id="{CF22197C-C13E-416B-9481-BBD3321B48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80 w 162"/>
                <a:gd name="T1" fmla="*/ 142 h 60"/>
                <a:gd name="T2" fmla="*/ 77 w 162"/>
                <a:gd name="T3" fmla="*/ 139 h 60"/>
                <a:gd name="T4" fmla="*/ 0 w 162"/>
                <a:gd name="T5" fmla="*/ 93 h 60"/>
                <a:gd name="T6" fmla="*/ 59 w 162"/>
                <a:gd name="T7" fmla="*/ 59 h 60"/>
                <a:gd name="T8" fmla="*/ 139 w 162"/>
                <a:gd name="T9" fmla="*/ 106 h 60"/>
                <a:gd name="T10" fmla="*/ 198 w 162"/>
                <a:gd name="T11" fmla="*/ 101 h 60"/>
                <a:gd name="T12" fmla="*/ 299 w 162"/>
                <a:gd name="T13" fmla="*/ 42 h 60"/>
                <a:gd name="T14" fmla="*/ 188 w 162"/>
                <a:gd name="T15" fmla="*/ 42 h 60"/>
                <a:gd name="T16" fmla="*/ 188 w 162"/>
                <a:gd name="T17" fmla="*/ 0 h 60"/>
                <a:gd name="T18" fmla="*/ 433 w 162"/>
                <a:gd name="T19" fmla="*/ 0 h 60"/>
                <a:gd name="T20" fmla="*/ 433 w 162"/>
                <a:gd name="T21" fmla="*/ 142 h 60"/>
                <a:gd name="T22" fmla="*/ 362 w 162"/>
                <a:gd name="T23" fmla="*/ 142 h 60"/>
                <a:gd name="T24" fmla="*/ 358 w 162"/>
                <a:gd name="T25" fmla="*/ 77 h 60"/>
                <a:gd name="T26" fmla="*/ 260 w 162"/>
                <a:gd name="T27" fmla="*/ 136 h 60"/>
                <a:gd name="T28" fmla="*/ 160 w 162"/>
                <a:gd name="T29" fmla="*/ 160 h 60"/>
                <a:gd name="T30" fmla="*/ 80 w 162"/>
                <a:gd name="T31" fmla="*/ 142 h 60"/>
                <a:gd name="T32" fmla="*/ 80 w 162"/>
                <a:gd name="T33" fmla="*/ 14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Freeform 61">
              <a:extLst>
                <a:ext uri="{FF2B5EF4-FFF2-40B4-BE49-F238E27FC236}">
                  <a16:creationId xmlns:a16="http://schemas.microsoft.com/office/drawing/2014/main" id="{9DEFE3A3-577F-4686-B008-1C647BF6B7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04 w 105"/>
                <a:gd name="T1" fmla="*/ 214 h 93"/>
                <a:gd name="T2" fmla="*/ 182 w 105"/>
                <a:gd name="T3" fmla="*/ 168 h 93"/>
                <a:gd name="T4" fmla="*/ 174 w 105"/>
                <a:gd name="T5" fmla="*/ 134 h 93"/>
                <a:gd name="T6" fmla="*/ 75 w 105"/>
                <a:gd name="T7" fmla="*/ 77 h 93"/>
                <a:gd name="T8" fmla="*/ 75 w 105"/>
                <a:gd name="T9" fmla="*/ 142 h 93"/>
                <a:gd name="T10" fmla="*/ 0 w 105"/>
                <a:gd name="T11" fmla="*/ 142 h 93"/>
                <a:gd name="T12" fmla="*/ 0 w 105"/>
                <a:gd name="T13" fmla="*/ 0 h 93"/>
                <a:gd name="T14" fmla="*/ 244 w 105"/>
                <a:gd name="T15" fmla="*/ 0 h 93"/>
                <a:gd name="T16" fmla="*/ 244 w 105"/>
                <a:gd name="T17" fmla="*/ 41 h 93"/>
                <a:gd name="T18" fmla="*/ 132 w 105"/>
                <a:gd name="T19" fmla="*/ 41 h 93"/>
                <a:gd name="T20" fmla="*/ 233 w 105"/>
                <a:gd name="T21" fmla="*/ 98 h 93"/>
                <a:gd name="T22" fmla="*/ 278 w 105"/>
                <a:gd name="T23" fmla="*/ 155 h 93"/>
                <a:gd name="T24" fmla="*/ 241 w 105"/>
                <a:gd name="T25" fmla="*/ 203 h 93"/>
                <a:gd name="T26" fmla="*/ 164 w 105"/>
                <a:gd name="T27" fmla="*/ 248 h 93"/>
                <a:gd name="T28" fmla="*/ 104 w 105"/>
                <a:gd name="T29" fmla="*/ 214 h 93"/>
                <a:gd name="T30" fmla="*/ 104 w 105"/>
                <a:gd name="T31" fmla="*/ 214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Freeform 62">
              <a:extLst>
                <a:ext uri="{FF2B5EF4-FFF2-40B4-BE49-F238E27FC236}">
                  <a16:creationId xmlns:a16="http://schemas.microsoft.com/office/drawing/2014/main" id="{DAF6F1A9-53CE-4051-9058-0FB4016AD0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353 w 162"/>
                <a:gd name="T1" fmla="*/ 21 h 60"/>
                <a:gd name="T2" fmla="*/ 433 w 162"/>
                <a:gd name="T3" fmla="*/ 67 h 60"/>
                <a:gd name="T4" fmla="*/ 371 w 162"/>
                <a:gd name="T5" fmla="*/ 101 h 60"/>
                <a:gd name="T6" fmla="*/ 291 w 162"/>
                <a:gd name="T7" fmla="*/ 56 h 60"/>
                <a:gd name="T8" fmla="*/ 236 w 162"/>
                <a:gd name="T9" fmla="*/ 62 h 60"/>
                <a:gd name="T10" fmla="*/ 134 w 162"/>
                <a:gd name="T11" fmla="*/ 121 h 60"/>
                <a:gd name="T12" fmla="*/ 245 w 162"/>
                <a:gd name="T13" fmla="*/ 121 h 60"/>
                <a:gd name="T14" fmla="*/ 245 w 162"/>
                <a:gd name="T15" fmla="*/ 160 h 60"/>
                <a:gd name="T16" fmla="*/ 0 w 162"/>
                <a:gd name="T17" fmla="*/ 160 h 60"/>
                <a:gd name="T18" fmla="*/ 0 w 162"/>
                <a:gd name="T19" fmla="*/ 18 h 60"/>
                <a:gd name="T20" fmla="*/ 72 w 162"/>
                <a:gd name="T21" fmla="*/ 18 h 60"/>
                <a:gd name="T22" fmla="*/ 72 w 162"/>
                <a:gd name="T23" fmla="*/ 83 h 60"/>
                <a:gd name="T24" fmla="*/ 173 w 162"/>
                <a:gd name="T25" fmla="*/ 26 h 60"/>
                <a:gd name="T26" fmla="*/ 270 w 162"/>
                <a:gd name="T27" fmla="*/ 0 h 60"/>
                <a:gd name="T28" fmla="*/ 353 w 162"/>
                <a:gd name="T29" fmla="*/ 21 h 60"/>
                <a:gd name="T30" fmla="*/ 353 w 162"/>
                <a:gd name="T31" fmla="*/ 2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Freeform 63">
              <a:extLst>
                <a:ext uri="{FF2B5EF4-FFF2-40B4-BE49-F238E27FC236}">
                  <a16:creationId xmlns:a16="http://schemas.microsoft.com/office/drawing/2014/main" id="{BF154AD3-CEDD-4541-B242-48E3FB1EEC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278 w 104"/>
                <a:gd name="T1" fmla="*/ 106 h 94"/>
                <a:gd name="T2" fmla="*/ 278 w 104"/>
                <a:gd name="T3" fmla="*/ 249 h 94"/>
                <a:gd name="T4" fmla="*/ 34 w 104"/>
                <a:gd name="T5" fmla="*/ 249 h 94"/>
                <a:gd name="T6" fmla="*/ 33 w 104"/>
                <a:gd name="T7" fmla="*/ 207 h 94"/>
                <a:gd name="T8" fmla="*/ 144 w 104"/>
                <a:gd name="T9" fmla="*/ 207 h 94"/>
                <a:gd name="T10" fmla="*/ 43 w 104"/>
                <a:gd name="T11" fmla="*/ 148 h 94"/>
                <a:gd name="T12" fmla="*/ 0 w 104"/>
                <a:gd name="T13" fmla="*/ 93 h 94"/>
                <a:gd name="T14" fmla="*/ 34 w 104"/>
                <a:gd name="T15" fmla="*/ 46 h 94"/>
                <a:gd name="T16" fmla="*/ 114 w 104"/>
                <a:gd name="T17" fmla="*/ 0 h 94"/>
                <a:gd name="T18" fmla="*/ 173 w 104"/>
                <a:gd name="T19" fmla="*/ 34 h 94"/>
                <a:gd name="T20" fmla="*/ 96 w 104"/>
                <a:gd name="T21" fmla="*/ 80 h 94"/>
                <a:gd name="T22" fmla="*/ 105 w 104"/>
                <a:gd name="T23" fmla="*/ 114 h 94"/>
                <a:gd name="T24" fmla="*/ 206 w 104"/>
                <a:gd name="T25" fmla="*/ 173 h 94"/>
                <a:gd name="T26" fmla="*/ 206 w 104"/>
                <a:gd name="T27" fmla="*/ 106 h 94"/>
                <a:gd name="T28" fmla="*/ 278 w 104"/>
                <a:gd name="T29" fmla="*/ 106 h 94"/>
                <a:gd name="T30" fmla="*/ 278 w 104"/>
                <a:gd name="T31" fmla="*/ 10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Freeform 64">
              <a:extLst>
                <a:ext uri="{FF2B5EF4-FFF2-40B4-BE49-F238E27FC236}">
                  <a16:creationId xmlns:a16="http://schemas.microsoft.com/office/drawing/2014/main" id="{ADECCD55-6197-4C5A-BB2E-54D9FFFBC7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80 w 162"/>
                <a:gd name="T1" fmla="*/ 143 h 61"/>
                <a:gd name="T2" fmla="*/ 80 w 162"/>
                <a:gd name="T3" fmla="*/ 143 h 61"/>
                <a:gd name="T4" fmla="*/ 0 w 162"/>
                <a:gd name="T5" fmla="*/ 97 h 61"/>
                <a:gd name="T6" fmla="*/ 60 w 162"/>
                <a:gd name="T7" fmla="*/ 62 h 61"/>
                <a:gd name="T8" fmla="*/ 140 w 162"/>
                <a:gd name="T9" fmla="*/ 108 h 61"/>
                <a:gd name="T10" fmla="*/ 197 w 162"/>
                <a:gd name="T11" fmla="*/ 102 h 61"/>
                <a:gd name="T12" fmla="*/ 298 w 162"/>
                <a:gd name="T13" fmla="*/ 43 h 61"/>
                <a:gd name="T14" fmla="*/ 186 w 162"/>
                <a:gd name="T15" fmla="*/ 43 h 61"/>
                <a:gd name="T16" fmla="*/ 186 w 162"/>
                <a:gd name="T17" fmla="*/ 0 h 61"/>
                <a:gd name="T18" fmla="*/ 430 w 162"/>
                <a:gd name="T19" fmla="*/ 0 h 61"/>
                <a:gd name="T20" fmla="*/ 430 w 162"/>
                <a:gd name="T21" fmla="*/ 146 h 61"/>
                <a:gd name="T22" fmla="*/ 359 w 162"/>
                <a:gd name="T23" fmla="*/ 146 h 61"/>
                <a:gd name="T24" fmla="*/ 359 w 162"/>
                <a:gd name="T25" fmla="*/ 79 h 61"/>
                <a:gd name="T26" fmla="*/ 257 w 162"/>
                <a:gd name="T27" fmla="*/ 138 h 61"/>
                <a:gd name="T28" fmla="*/ 161 w 162"/>
                <a:gd name="T29" fmla="*/ 164 h 61"/>
                <a:gd name="T30" fmla="*/ 80 w 162"/>
                <a:gd name="T31" fmla="*/ 143 h 61"/>
                <a:gd name="T32" fmla="*/ 80 w 162"/>
                <a:gd name="T33" fmla="*/ 14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Freeform 65">
              <a:extLst>
                <a:ext uri="{FF2B5EF4-FFF2-40B4-BE49-F238E27FC236}">
                  <a16:creationId xmlns:a16="http://schemas.microsoft.com/office/drawing/2014/main" id="{EE7429FA-1B4D-4DB1-8FB2-AAF1E1796E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08 w 105"/>
                <a:gd name="T1" fmla="*/ 218 h 94"/>
                <a:gd name="T2" fmla="*/ 185 w 105"/>
                <a:gd name="T3" fmla="*/ 169 h 94"/>
                <a:gd name="T4" fmla="*/ 177 w 105"/>
                <a:gd name="T5" fmla="*/ 138 h 94"/>
                <a:gd name="T6" fmla="*/ 75 w 105"/>
                <a:gd name="T7" fmla="*/ 79 h 94"/>
                <a:gd name="T8" fmla="*/ 75 w 105"/>
                <a:gd name="T9" fmla="*/ 143 h 94"/>
                <a:gd name="T10" fmla="*/ 3 w 105"/>
                <a:gd name="T11" fmla="*/ 143 h 94"/>
                <a:gd name="T12" fmla="*/ 0 w 105"/>
                <a:gd name="T13" fmla="*/ 0 h 94"/>
                <a:gd name="T14" fmla="*/ 247 w 105"/>
                <a:gd name="T15" fmla="*/ 0 h 94"/>
                <a:gd name="T16" fmla="*/ 249 w 105"/>
                <a:gd name="T17" fmla="*/ 43 h 94"/>
                <a:gd name="T18" fmla="*/ 138 w 105"/>
                <a:gd name="T19" fmla="*/ 43 h 94"/>
                <a:gd name="T20" fmla="*/ 239 w 105"/>
                <a:gd name="T21" fmla="*/ 102 h 94"/>
                <a:gd name="T22" fmla="*/ 282 w 105"/>
                <a:gd name="T23" fmla="*/ 159 h 94"/>
                <a:gd name="T24" fmla="*/ 247 w 105"/>
                <a:gd name="T25" fmla="*/ 206 h 94"/>
                <a:gd name="T26" fmla="*/ 167 w 105"/>
                <a:gd name="T27" fmla="*/ 252 h 94"/>
                <a:gd name="T28" fmla="*/ 108 w 105"/>
                <a:gd name="T29" fmla="*/ 218 h 94"/>
                <a:gd name="T30" fmla="*/ 108 w 105"/>
                <a:gd name="T31" fmla="*/ 21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Freeform 66">
              <a:extLst>
                <a:ext uri="{FF2B5EF4-FFF2-40B4-BE49-F238E27FC236}">
                  <a16:creationId xmlns:a16="http://schemas.microsoft.com/office/drawing/2014/main" id="{92A24C30-A982-4B6C-A340-E19C615203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350 w 162"/>
                <a:gd name="T1" fmla="*/ 21 h 61"/>
                <a:gd name="T2" fmla="*/ 430 w 162"/>
                <a:gd name="T3" fmla="*/ 67 h 61"/>
                <a:gd name="T4" fmla="*/ 372 w 162"/>
                <a:gd name="T5" fmla="*/ 101 h 61"/>
                <a:gd name="T6" fmla="*/ 292 w 162"/>
                <a:gd name="T7" fmla="*/ 55 h 61"/>
                <a:gd name="T8" fmla="*/ 233 w 162"/>
                <a:gd name="T9" fmla="*/ 60 h 61"/>
                <a:gd name="T10" fmla="*/ 132 w 162"/>
                <a:gd name="T11" fmla="*/ 118 h 61"/>
                <a:gd name="T12" fmla="*/ 244 w 162"/>
                <a:gd name="T13" fmla="*/ 118 h 61"/>
                <a:gd name="T14" fmla="*/ 244 w 162"/>
                <a:gd name="T15" fmla="*/ 161 h 61"/>
                <a:gd name="T16" fmla="*/ 0 w 162"/>
                <a:gd name="T17" fmla="*/ 161 h 61"/>
                <a:gd name="T18" fmla="*/ 0 w 162"/>
                <a:gd name="T19" fmla="*/ 18 h 61"/>
                <a:gd name="T20" fmla="*/ 72 w 162"/>
                <a:gd name="T21" fmla="*/ 18 h 61"/>
                <a:gd name="T22" fmla="*/ 75 w 162"/>
                <a:gd name="T23" fmla="*/ 84 h 61"/>
                <a:gd name="T24" fmla="*/ 173 w 162"/>
                <a:gd name="T25" fmla="*/ 26 h 61"/>
                <a:gd name="T26" fmla="*/ 269 w 162"/>
                <a:gd name="T27" fmla="*/ 0 h 61"/>
                <a:gd name="T28" fmla="*/ 350 w 162"/>
                <a:gd name="T29" fmla="*/ 21 h 61"/>
                <a:gd name="T30" fmla="*/ 350 w 162"/>
                <a:gd name="T31" fmla="*/ 21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Freeform 67">
              <a:extLst>
                <a:ext uri="{FF2B5EF4-FFF2-40B4-BE49-F238E27FC236}">
                  <a16:creationId xmlns:a16="http://schemas.microsoft.com/office/drawing/2014/main" id="{1EEB739B-11AE-4C2C-BA79-3BED987734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278 w 105"/>
                <a:gd name="T1" fmla="*/ 110 h 94"/>
                <a:gd name="T2" fmla="*/ 278 w 105"/>
                <a:gd name="T3" fmla="*/ 252 h 94"/>
                <a:gd name="T4" fmla="*/ 34 w 105"/>
                <a:gd name="T5" fmla="*/ 252 h 94"/>
                <a:gd name="T6" fmla="*/ 34 w 105"/>
                <a:gd name="T7" fmla="*/ 210 h 94"/>
                <a:gd name="T8" fmla="*/ 147 w 105"/>
                <a:gd name="T9" fmla="*/ 210 h 94"/>
                <a:gd name="T10" fmla="*/ 46 w 105"/>
                <a:gd name="T11" fmla="*/ 151 h 94"/>
                <a:gd name="T12" fmla="*/ 0 w 105"/>
                <a:gd name="T13" fmla="*/ 93 h 94"/>
                <a:gd name="T14" fmla="*/ 37 w 105"/>
                <a:gd name="T15" fmla="*/ 46 h 94"/>
                <a:gd name="T16" fmla="*/ 114 w 105"/>
                <a:gd name="T17" fmla="*/ 0 h 94"/>
                <a:gd name="T18" fmla="*/ 174 w 105"/>
                <a:gd name="T19" fmla="*/ 34 h 94"/>
                <a:gd name="T20" fmla="*/ 96 w 105"/>
                <a:gd name="T21" fmla="*/ 84 h 94"/>
                <a:gd name="T22" fmla="*/ 104 w 105"/>
                <a:gd name="T23" fmla="*/ 115 h 94"/>
                <a:gd name="T24" fmla="*/ 204 w 105"/>
                <a:gd name="T25" fmla="*/ 174 h 94"/>
                <a:gd name="T26" fmla="*/ 204 w 105"/>
                <a:gd name="T27" fmla="*/ 110 h 94"/>
                <a:gd name="T28" fmla="*/ 278 w 105"/>
                <a:gd name="T29" fmla="*/ 110 h 94"/>
                <a:gd name="T30" fmla="*/ 278 w 105"/>
                <a:gd name="T31" fmla="*/ 1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Rectangle 9">
            <a:extLst>
              <a:ext uri="{FF2B5EF4-FFF2-40B4-BE49-F238E27FC236}">
                <a16:creationId xmlns:a16="http://schemas.microsoft.com/office/drawing/2014/main" id="{8F079C7E-229C-49B8-B5DC-F69111B4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2857500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1600" b="1">
                <a:latin typeface="+mn-lt"/>
                <a:ea typeface="黑体" pitchFamily="2" charset="-122"/>
              </a:rPr>
              <a:t>NAT</a:t>
            </a:r>
            <a:r>
              <a:rPr kumimoji="1" lang="zh-CN" altLang="en-US" sz="1600" b="1">
                <a:latin typeface="+mn-lt"/>
                <a:ea typeface="黑体" pitchFamily="2" charset="-122"/>
              </a:rPr>
              <a:t>设备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CDB71A0A-666D-45F6-88E7-86A3A8D2B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8766" y="1098328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RADIUS</a:t>
            </a:r>
            <a:r>
              <a:rPr lang="zh-CN" altLang="en-US" dirty="0">
                <a:solidFill>
                  <a:srgbClr val="FF0000"/>
                </a:solidFill>
              </a:rPr>
              <a:t>实现</a:t>
            </a:r>
            <a:r>
              <a:rPr lang="en-US" altLang="zh-CN" dirty="0">
                <a:solidFill>
                  <a:srgbClr val="FF0000"/>
                </a:solidFill>
              </a:rPr>
              <a:t>AAA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8963" name="Line 3">
            <a:extLst>
              <a:ext uri="{FF2B5EF4-FFF2-40B4-BE49-F238E27FC236}">
                <a16:creationId xmlns:a16="http://schemas.microsoft.com/office/drawing/2014/main" id="{7966C70A-6A9E-4E41-A8B3-FC30C7720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153" y="3582765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8964" name="Line 4">
            <a:extLst>
              <a:ext uri="{FF2B5EF4-FFF2-40B4-BE49-F238E27FC236}">
                <a16:creationId xmlns:a16="http://schemas.microsoft.com/office/drawing/2014/main" id="{A0C9F420-12C8-41F4-94A4-7E2D8369A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4878" y="3727227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965" name="Line 5">
            <a:extLst>
              <a:ext uri="{FF2B5EF4-FFF2-40B4-BE49-F238E27FC236}">
                <a16:creationId xmlns:a16="http://schemas.microsoft.com/office/drawing/2014/main" id="{F36DD157-66F0-443F-B6B2-950705ECE3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4878" y="4159027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966" name="Line 6">
            <a:extLst>
              <a:ext uri="{FF2B5EF4-FFF2-40B4-BE49-F238E27FC236}">
                <a16:creationId xmlns:a16="http://schemas.microsoft.com/office/drawing/2014/main" id="{199F1873-B139-4323-A6E8-4448261D1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5153" y="4303490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8967" name="Text Box 7">
            <a:extLst>
              <a:ext uri="{FF2B5EF4-FFF2-40B4-BE49-F238E27FC236}">
                <a16:creationId xmlns:a16="http://schemas.microsoft.com/office/drawing/2014/main" id="{D06CE958-66B7-493C-A7A8-4DB0D37BD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328" y="3223990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用户上网</a:t>
            </a:r>
          </a:p>
        </p:txBody>
      </p:sp>
      <p:sp>
        <p:nvSpPr>
          <p:cNvPr id="168968" name="Text Box 8">
            <a:extLst>
              <a:ext uri="{FF2B5EF4-FFF2-40B4-BE49-F238E27FC236}">
                <a16:creationId xmlns:a16="http://schemas.microsoft.com/office/drawing/2014/main" id="{4989268A-7DBD-4755-93A4-97BE15B38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4953" y="3347815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验证请求</a:t>
            </a:r>
          </a:p>
        </p:txBody>
      </p:sp>
      <p:sp>
        <p:nvSpPr>
          <p:cNvPr id="168969" name="Text Box 9">
            <a:extLst>
              <a:ext uri="{FF2B5EF4-FFF2-40B4-BE49-F238E27FC236}">
                <a16:creationId xmlns:a16="http://schemas.microsoft.com/office/drawing/2014/main" id="{4174B81C-F8C1-436C-8A2A-10E738DF2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241" y="3798665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验证授权通过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E1236D61-8679-4288-B7B5-8B0A1C0EC77B}"/>
              </a:ext>
            </a:extLst>
          </p:cNvPr>
          <p:cNvGrpSpPr>
            <a:grpSpLocks/>
          </p:cNvGrpSpPr>
          <p:nvPr/>
        </p:nvGrpSpPr>
        <p:grpSpPr bwMode="auto">
          <a:xfrm>
            <a:off x="4774878" y="4211415"/>
            <a:ext cx="2447925" cy="379412"/>
            <a:chOff x="3030" y="2396"/>
            <a:chExt cx="1542" cy="239"/>
          </a:xfrm>
        </p:grpSpPr>
        <p:sp>
          <p:nvSpPr>
            <p:cNvPr id="16432" name="Line 11">
              <a:extLst>
                <a:ext uri="{FF2B5EF4-FFF2-40B4-BE49-F238E27FC236}">
                  <a16:creationId xmlns:a16="http://schemas.microsoft.com/office/drawing/2014/main" id="{FF375E8F-9635-4591-9784-8FA8E5B56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0" y="2635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3" name="Text Box 12">
              <a:extLst>
                <a:ext uri="{FF2B5EF4-FFF2-40B4-BE49-F238E27FC236}">
                  <a16:creationId xmlns:a16="http://schemas.microsoft.com/office/drawing/2014/main" id="{B62A3771-6D82-49BA-A11A-A4D931606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7" y="2396"/>
              <a:ext cx="7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400">
                  <a:latin typeface="黑体" panose="02010609060101010101" pitchFamily="49" charset="-122"/>
                  <a:ea typeface="黑体" panose="02010609060101010101" pitchFamily="49" charset="-122"/>
                </a:rPr>
                <a:t>计费开始请求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5FC3F2EA-EF1E-42AC-9DFF-537724BF96E7}"/>
              </a:ext>
            </a:extLst>
          </p:cNvPr>
          <p:cNvGrpSpPr>
            <a:grpSpLocks/>
          </p:cNvGrpSpPr>
          <p:nvPr/>
        </p:nvGrpSpPr>
        <p:grpSpPr bwMode="auto">
          <a:xfrm>
            <a:off x="4774878" y="4643215"/>
            <a:ext cx="2447925" cy="381000"/>
            <a:chOff x="3030" y="2668"/>
            <a:chExt cx="1542" cy="240"/>
          </a:xfrm>
        </p:grpSpPr>
        <p:sp>
          <p:nvSpPr>
            <p:cNvPr id="16430" name="Line 14">
              <a:extLst>
                <a:ext uri="{FF2B5EF4-FFF2-40B4-BE49-F238E27FC236}">
                  <a16:creationId xmlns:a16="http://schemas.microsoft.com/office/drawing/2014/main" id="{1C493E29-4615-413C-AD1F-F39347BD4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0" y="2908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1" name="Text Box 15">
              <a:extLst>
                <a:ext uri="{FF2B5EF4-FFF2-40B4-BE49-F238E27FC236}">
                  <a16:creationId xmlns:a16="http://schemas.microsoft.com/office/drawing/2014/main" id="{012DA720-2208-4860-BBB7-67831C754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7" y="2668"/>
              <a:ext cx="7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400">
                  <a:latin typeface="黑体" panose="02010609060101010101" pitchFamily="49" charset="-122"/>
                  <a:ea typeface="黑体" panose="02010609060101010101" pitchFamily="49" charset="-122"/>
                </a:rPr>
                <a:t>计费开始应答</a:t>
              </a: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58DD05A0-23EE-4482-9BFB-D53B1A638F6E}"/>
              </a:ext>
            </a:extLst>
          </p:cNvPr>
          <p:cNvGrpSpPr>
            <a:grpSpLocks/>
          </p:cNvGrpSpPr>
          <p:nvPr/>
        </p:nvGrpSpPr>
        <p:grpSpPr bwMode="auto">
          <a:xfrm>
            <a:off x="4774878" y="5240115"/>
            <a:ext cx="2447925" cy="358775"/>
            <a:chOff x="3030" y="3044"/>
            <a:chExt cx="1542" cy="226"/>
          </a:xfrm>
        </p:grpSpPr>
        <p:sp>
          <p:nvSpPr>
            <p:cNvPr id="16428" name="Line 17">
              <a:extLst>
                <a:ext uri="{FF2B5EF4-FFF2-40B4-BE49-F238E27FC236}">
                  <a16:creationId xmlns:a16="http://schemas.microsoft.com/office/drawing/2014/main" id="{7F28F49C-0F86-4E9C-A300-9C6B8D5A7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0" y="3270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9" name="Text Box 18">
              <a:extLst>
                <a:ext uri="{FF2B5EF4-FFF2-40B4-BE49-F238E27FC236}">
                  <a16:creationId xmlns:a16="http://schemas.microsoft.com/office/drawing/2014/main" id="{66DD9287-1260-41EB-BA83-0A867D037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7" y="3044"/>
              <a:ext cx="7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400">
                  <a:latin typeface="黑体" panose="02010609060101010101" pitchFamily="49" charset="-122"/>
                  <a:ea typeface="黑体" panose="02010609060101010101" pitchFamily="49" charset="-122"/>
                </a:rPr>
                <a:t>计费结束请求</a:t>
              </a:r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4EE2BE86-20B2-4F9A-813F-4689A818246B}"/>
              </a:ext>
            </a:extLst>
          </p:cNvPr>
          <p:cNvGrpSpPr>
            <a:grpSpLocks/>
          </p:cNvGrpSpPr>
          <p:nvPr/>
        </p:nvGrpSpPr>
        <p:grpSpPr bwMode="auto">
          <a:xfrm>
            <a:off x="4774878" y="5671915"/>
            <a:ext cx="2449513" cy="360362"/>
            <a:chOff x="3030" y="3316"/>
            <a:chExt cx="1543" cy="227"/>
          </a:xfrm>
        </p:grpSpPr>
        <p:sp>
          <p:nvSpPr>
            <p:cNvPr id="16426" name="Line 20">
              <a:extLst>
                <a:ext uri="{FF2B5EF4-FFF2-40B4-BE49-F238E27FC236}">
                  <a16:creationId xmlns:a16="http://schemas.microsoft.com/office/drawing/2014/main" id="{2621D7F7-6F6E-4630-A08E-E2BA92D86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0" y="3543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7" name="Text Box 21">
              <a:extLst>
                <a:ext uri="{FF2B5EF4-FFF2-40B4-BE49-F238E27FC236}">
                  <a16:creationId xmlns:a16="http://schemas.microsoft.com/office/drawing/2014/main" id="{CC172AFB-D5E4-4AED-AEEA-FABA5A946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7" y="3316"/>
              <a:ext cx="7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400">
                  <a:latin typeface="黑体" panose="02010609060101010101" pitchFamily="49" charset="-122"/>
                  <a:ea typeface="黑体" panose="02010609060101010101" pitchFamily="49" charset="-122"/>
                </a:rPr>
                <a:t>计费结束应答</a:t>
              </a:r>
            </a:p>
          </p:txBody>
        </p:sp>
      </p:grpSp>
      <p:sp>
        <p:nvSpPr>
          <p:cNvPr id="168982" name="Text Box 22">
            <a:extLst>
              <a:ext uri="{FF2B5EF4-FFF2-40B4-BE49-F238E27FC236}">
                <a16:creationId xmlns:a16="http://schemas.microsoft.com/office/drawing/2014/main" id="{98C2D436-1EA9-4048-BC16-A59C3CF75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466" y="3944715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授权并允许用户上网</a:t>
            </a:r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91C8A699-CACF-4CAE-9DDD-472B32650FED}"/>
              </a:ext>
            </a:extLst>
          </p:cNvPr>
          <p:cNvGrpSpPr>
            <a:grpSpLocks/>
          </p:cNvGrpSpPr>
          <p:nvPr/>
        </p:nvGrpSpPr>
        <p:grpSpPr bwMode="auto">
          <a:xfrm>
            <a:off x="1895153" y="5095652"/>
            <a:ext cx="2159000" cy="360363"/>
            <a:chOff x="1216" y="2953"/>
            <a:chExt cx="1360" cy="227"/>
          </a:xfrm>
        </p:grpSpPr>
        <p:sp>
          <p:nvSpPr>
            <p:cNvPr id="16423" name="Line 24">
              <a:extLst>
                <a:ext uri="{FF2B5EF4-FFF2-40B4-BE49-F238E27FC236}">
                  <a16:creationId xmlns:a16="http://schemas.microsoft.com/office/drawing/2014/main" id="{56B47F50-47C5-4C67-BF6F-FEDEC8C54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3180"/>
              <a:ext cx="1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4" name="Line 25">
              <a:extLst>
                <a:ext uri="{FF2B5EF4-FFF2-40B4-BE49-F238E27FC236}">
                  <a16:creationId xmlns:a16="http://schemas.microsoft.com/office/drawing/2014/main" id="{36E9CED8-CDA0-47B9-A476-1E3F0E962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6" y="318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5" name="Text Box 26">
              <a:extLst>
                <a:ext uri="{FF2B5EF4-FFF2-40B4-BE49-F238E27FC236}">
                  <a16:creationId xmlns:a16="http://schemas.microsoft.com/office/drawing/2014/main" id="{E9D60E02-6216-4686-9E35-CAAD13559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953"/>
              <a:ext cx="56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400">
                  <a:latin typeface="黑体" panose="02010609060101010101" pitchFamily="49" charset="-122"/>
                  <a:ea typeface="黑体" panose="02010609060101010101" pitchFamily="49" charset="-122"/>
                </a:rPr>
                <a:t>用户下网</a:t>
              </a:r>
            </a:p>
          </p:txBody>
        </p:sp>
      </p:grpSp>
      <p:sp>
        <p:nvSpPr>
          <p:cNvPr id="16400" name="Line 29">
            <a:extLst>
              <a:ext uri="{FF2B5EF4-FFF2-40B4-BE49-F238E27FC236}">
                <a16:creationId xmlns:a16="http://schemas.microsoft.com/office/drawing/2014/main" id="{FFBC0CD2-6CE8-400D-A27D-473E1F12B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003" y="3022377"/>
            <a:ext cx="2663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6401" name="Group 30">
            <a:extLst>
              <a:ext uri="{FF2B5EF4-FFF2-40B4-BE49-F238E27FC236}">
                <a16:creationId xmlns:a16="http://schemas.microsoft.com/office/drawing/2014/main" id="{8F51A930-9D48-4066-9E0F-85C763BA42D9}"/>
              </a:ext>
            </a:extLst>
          </p:cNvPr>
          <p:cNvGrpSpPr>
            <a:grpSpLocks/>
          </p:cNvGrpSpPr>
          <p:nvPr/>
        </p:nvGrpSpPr>
        <p:grpSpPr bwMode="auto">
          <a:xfrm>
            <a:off x="1904678" y="2949352"/>
            <a:ext cx="1944688" cy="144463"/>
            <a:chOff x="2744" y="2750"/>
            <a:chExt cx="499" cy="90"/>
          </a:xfrm>
        </p:grpSpPr>
        <p:sp>
          <p:nvSpPr>
            <p:cNvPr id="16420" name="Line 31">
              <a:extLst>
                <a:ext uri="{FF2B5EF4-FFF2-40B4-BE49-F238E27FC236}">
                  <a16:creationId xmlns:a16="http://schemas.microsoft.com/office/drawing/2014/main" id="{15E0D7A1-199D-4380-8247-D46BC1D1E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795"/>
              <a:ext cx="272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1" name="Line 32">
              <a:extLst>
                <a:ext uri="{FF2B5EF4-FFF2-40B4-BE49-F238E27FC236}">
                  <a16:creationId xmlns:a16="http://schemas.microsoft.com/office/drawing/2014/main" id="{BD1342DC-57E9-487C-B985-4F929BF77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750"/>
              <a:ext cx="45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2" name="Line 33">
              <a:extLst>
                <a:ext uri="{FF2B5EF4-FFF2-40B4-BE49-F238E27FC236}">
                  <a16:creationId xmlns:a16="http://schemas.microsoft.com/office/drawing/2014/main" id="{7A977BCD-5D99-417D-A48C-81458E649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2750"/>
              <a:ext cx="272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78" name="Text Box 34">
            <a:extLst>
              <a:ext uri="{FF2B5EF4-FFF2-40B4-BE49-F238E27FC236}">
                <a16:creationId xmlns:a16="http://schemas.microsoft.com/office/drawing/2014/main" id="{89B51FDC-CC01-48F7-A7C0-EEE882E17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266" y="2295302"/>
            <a:ext cx="60483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600">
                <a:latin typeface="+mn-lt"/>
                <a:ea typeface="黑体" pitchFamily="2" charset="-122"/>
              </a:rPr>
              <a:t>NAS</a:t>
            </a:r>
            <a:endParaRPr kumimoji="1" lang="zh-CN" altLang="en-US" sz="1600">
              <a:latin typeface="+mn-lt"/>
              <a:ea typeface="黑体" pitchFamily="2" charset="-122"/>
            </a:endParaRPr>
          </a:p>
        </p:txBody>
      </p:sp>
      <p:sp>
        <p:nvSpPr>
          <p:cNvPr id="15379" name="Text Box 35">
            <a:extLst>
              <a:ext uri="{FF2B5EF4-FFF2-40B4-BE49-F238E27FC236}">
                <a16:creationId xmlns:a16="http://schemas.microsoft.com/office/drawing/2014/main" id="{DB29ABE1-40B7-40F1-8849-45D7BD5DB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16" y="2295302"/>
            <a:ext cx="161925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600">
                <a:latin typeface="+mn-lt"/>
                <a:ea typeface="黑体" pitchFamily="2" charset="-122"/>
              </a:rPr>
              <a:t>RADIUS Server</a:t>
            </a:r>
          </a:p>
        </p:txBody>
      </p:sp>
      <p:sp>
        <p:nvSpPr>
          <p:cNvPr id="15383" name="Text Box 40">
            <a:extLst>
              <a:ext uri="{FF2B5EF4-FFF2-40B4-BE49-F238E27FC236}">
                <a16:creationId xmlns:a16="http://schemas.microsoft.com/office/drawing/2014/main" id="{68E9B46B-FACA-4E0C-B77B-B4446BFEB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391" y="2295302"/>
            <a:ext cx="468312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1600">
                <a:latin typeface="+mn-lt"/>
                <a:ea typeface="黑体" pitchFamily="2" charset="-122"/>
              </a:rPr>
              <a:t>PC</a:t>
            </a:r>
          </a:p>
        </p:txBody>
      </p:sp>
      <p:pic>
        <p:nvPicPr>
          <p:cNvPr id="16405" name="Picture 415" descr="服务器类">
            <a:extLst>
              <a:ext uri="{FF2B5EF4-FFF2-40B4-BE49-F238E27FC236}">
                <a16:creationId xmlns:a16="http://schemas.microsoft.com/office/drawing/2014/main" id="{CC2A902D-82FA-43E2-8CEE-938115EF2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91" y="2581052"/>
            <a:ext cx="5334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6" name="Picture 416" descr="computer">
            <a:extLst>
              <a:ext uri="{FF2B5EF4-FFF2-40B4-BE49-F238E27FC236}">
                <a16:creationId xmlns:a16="http://schemas.microsoft.com/office/drawing/2014/main" id="{9EBC8437-4820-4D65-A7BB-C9FDE9AA1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16" y="2652490"/>
            <a:ext cx="69373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407" name="Group 81">
            <a:extLst>
              <a:ext uri="{FF2B5EF4-FFF2-40B4-BE49-F238E27FC236}">
                <a16:creationId xmlns:a16="http://schemas.microsoft.com/office/drawing/2014/main" id="{15823B8C-EBC6-4817-BA8C-12DF37D3C1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95391" y="2652490"/>
            <a:ext cx="914400" cy="661987"/>
            <a:chOff x="470" y="447"/>
            <a:chExt cx="576" cy="417"/>
          </a:xfrm>
        </p:grpSpPr>
        <p:sp>
          <p:nvSpPr>
            <p:cNvPr id="16408" name="AutoShape 82">
              <a:extLst>
                <a:ext uri="{FF2B5EF4-FFF2-40B4-BE49-F238E27FC236}">
                  <a16:creationId xmlns:a16="http://schemas.microsoft.com/office/drawing/2014/main" id="{1FFB8B7B-76D8-4ED4-8335-420CBC9C60B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Freeform 83">
              <a:extLst>
                <a:ext uri="{FF2B5EF4-FFF2-40B4-BE49-F238E27FC236}">
                  <a16:creationId xmlns:a16="http://schemas.microsoft.com/office/drawing/2014/main" id="{19A0E9E0-E5EB-4861-8CE4-3C8A94AE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Freeform 84">
              <a:extLst>
                <a:ext uri="{FF2B5EF4-FFF2-40B4-BE49-F238E27FC236}">
                  <a16:creationId xmlns:a16="http://schemas.microsoft.com/office/drawing/2014/main" id="{89F2F78F-85AF-4104-A7B7-2E0DED98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Freeform 85">
              <a:extLst>
                <a:ext uri="{FF2B5EF4-FFF2-40B4-BE49-F238E27FC236}">
                  <a16:creationId xmlns:a16="http://schemas.microsoft.com/office/drawing/2014/main" id="{40951165-3560-49DF-8A84-67F155567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Freeform 86">
              <a:extLst>
                <a:ext uri="{FF2B5EF4-FFF2-40B4-BE49-F238E27FC236}">
                  <a16:creationId xmlns:a16="http://schemas.microsoft.com/office/drawing/2014/main" id="{B8CAEFEC-FF06-45AC-BC2C-8A110E2F1B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Freeform 87">
              <a:extLst>
                <a:ext uri="{FF2B5EF4-FFF2-40B4-BE49-F238E27FC236}">
                  <a16:creationId xmlns:a16="http://schemas.microsoft.com/office/drawing/2014/main" id="{09D05F9E-612B-48A3-950C-AC6E10BA2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Freeform 88">
              <a:extLst>
                <a:ext uri="{FF2B5EF4-FFF2-40B4-BE49-F238E27FC236}">
                  <a16:creationId xmlns:a16="http://schemas.microsoft.com/office/drawing/2014/main" id="{C78C6C00-7FA5-4DDE-8FC4-F5A5377D6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Freeform 89">
              <a:extLst>
                <a:ext uri="{FF2B5EF4-FFF2-40B4-BE49-F238E27FC236}">
                  <a16:creationId xmlns:a16="http://schemas.microsoft.com/office/drawing/2014/main" id="{2687591A-7BBB-4A05-8563-8E4698B82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Freeform 90">
              <a:extLst>
                <a:ext uri="{FF2B5EF4-FFF2-40B4-BE49-F238E27FC236}">
                  <a16:creationId xmlns:a16="http://schemas.microsoft.com/office/drawing/2014/main" id="{031A0CAE-68E2-4695-8E20-4B85008DF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Freeform 91">
              <a:extLst>
                <a:ext uri="{FF2B5EF4-FFF2-40B4-BE49-F238E27FC236}">
                  <a16:creationId xmlns:a16="http://schemas.microsoft.com/office/drawing/2014/main" id="{D1098C2D-3852-4F3D-9856-AC70AA624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Freeform 92">
              <a:extLst>
                <a:ext uri="{FF2B5EF4-FFF2-40B4-BE49-F238E27FC236}">
                  <a16:creationId xmlns:a16="http://schemas.microsoft.com/office/drawing/2014/main" id="{34B6CA74-B6CB-41AC-93C8-455AB7B93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Freeform 93">
              <a:extLst>
                <a:ext uri="{FF2B5EF4-FFF2-40B4-BE49-F238E27FC236}">
                  <a16:creationId xmlns:a16="http://schemas.microsoft.com/office/drawing/2014/main" id="{5B153C8C-F7A1-494B-9828-1C4C5A235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6" dur="20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/>
      <p:bldP spid="168967" grpId="0"/>
      <p:bldP spid="168968" grpId="0"/>
      <p:bldP spid="168969" grpId="0"/>
      <p:bldP spid="1689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占位符 18">
            <a:extLst>
              <a:ext uri="{FF2B5EF4-FFF2-40B4-BE49-F238E27FC236}">
                <a16:creationId xmlns:a16="http://schemas.microsoft.com/office/drawing/2014/main" id="{EC31D59C-E262-4123-BCF6-87D9387488F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5586" y="1793528"/>
            <a:ext cx="7458075" cy="4754563"/>
          </a:xfrm>
        </p:spPr>
        <p:txBody>
          <a:bodyPr/>
          <a:lstStyle/>
          <a:p>
            <a:r>
              <a:rPr lang="zh-CN" altLang="en-US"/>
              <a:t>根据组网情况决定哪些端口需要启动</a:t>
            </a:r>
            <a:r>
              <a:rPr lang="en-US" altLang="zh-CN"/>
              <a:t>802.1X</a:t>
            </a:r>
            <a:r>
              <a:rPr lang="zh-CN" altLang="en-US"/>
              <a:t>使之成为受控端口</a:t>
            </a:r>
            <a:endParaRPr lang="zh-CN" altLang="en-US" b="0"/>
          </a:p>
          <a:p>
            <a:endParaRPr lang="zh-CN" altLang="en-US"/>
          </a:p>
        </p:txBody>
      </p:sp>
      <p:sp>
        <p:nvSpPr>
          <p:cNvPr id="17411" name="Line 2">
            <a:extLst>
              <a:ext uri="{FF2B5EF4-FFF2-40B4-BE49-F238E27FC236}">
                <a16:creationId xmlns:a16="http://schemas.microsoft.com/office/drawing/2014/main" id="{FAE76E1D-AFF5-4B88-81ED-BCE97ADFC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774" y="3793778"/>
            <a:ext cx="928687" cy="1338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Line 3">
            <a:extLst>
              <a:ext uri="{FF2B5EF4-FFF2-40B4-BE49-F238E27FC236}">
                <a16:creationId xmlns:a16="http://schemas.microsoft.com/office/drawing/2014/main" id="{901ED869-5601-45AD-A627-8F57DA0E97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2274" y="3690591"/>
            <a:ext cx="792162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2865A584-8FDB-46DD-9651-567073635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980728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交换机端口安全技术</a:t>
            </a:r>
          </a:p>
        </p:txBody>
      </p:sp>
      <p:sp>
        <p:nvSpPr>
          <p:cNvPr id="17414" name="Text Box 7">
            <a:extLst>
              <a:ext uri="{FF2B5EF4-FFF2-40B4-BE49-F238E27FC236}">
                <a16:creationId xmlns:a16="http://schemas.microsoft.com/office/drawing/2014/main" id="{D6A66C09-4FB7-4EA2-BF13-15306C821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361" y="5705128"/>
            <a:ext cx="1843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 b="1"/>
              <a:t>802.1X</a:t>
            </a:r>
            <a:r>
              <a:rPr kumimoji="1" lang="zh-CN" altLang="en-US" sz="1600" b="1">
                <a:ea typeface="华文细黑" panose="02010600040101010101" pitchFamily="2" charset="-122"/>
              </a:rPr>
              <a:t>客户端软件</a:t>
            </a:r>
          </a:p>
        </p:txBody>
      </p:sp>
      <p:sp>
        <p:nvSpPr>
          <p:cNvPr id="17415" name="Text Box 8">
            <a:extLst>
              <a:ext uri="{FF2B5EF4-FFF2-40B4-BE49-F238E27FC236}">
                <a16:creationId xmlns:a16="http://schemas.microsoft.com/office/drawing/2014/main" id="{8CDC6917-9524-410F-8591-45A9312C2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486" y="5994053"/>
            <a:ext cx="163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 b="1"/>
              <a:t>（</a:t>
            </a:r>
            <a:r>
              <a:rPr kumimoji="1" lang="en-US" altLang="zh-CN" sz="1600" b="1"/>
              <a:t>Supplicant</a:t>
            </a:r>
            <a:r>
              <a:rPr kumimoji="1" lang="zh-CN" altLang="en-US" sz="1600" b="1"/>
              <a:t>）</a:t>
            </a:r>
          </a:p>
        </p:txBody>
      </p:sp>
      <p:sp>
        <p:nvSpPr>
          <p:cNvPr id="169993" name="AutoShape 9">
            <a:extLst>
              <a:ext uri="{FF2B5EF4-FFF2-40B4-BE49-F238E27FC236}">
                <a16:creationId xmlns:a16="http://schemas.microsoft.com/office/drawing/2014/main" id="{0AACC5CD-4F06-41B2-B5D3-A7FD9453A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249" y="3573116"/>
            <a:ext cx="2159000" cy="1079500"/>
          </a:xfrm>
          <a:prstGeom prst="wedgeRoundRectCallout">
            <a:avLst>
              <a:gd name="adj1" fmla="val 81599"/>
              <a:gd name="adj2" fmla="val -19968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kumimoji="1" lang="zh-CN" altLang="zh-CN" sz="16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id="{56529035-8988-4E4B-8A94-C5BE8A480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249" y="3573116"/>
            <a:ext cx="2189162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400">
                <a:latin typeface="+mn-lt"/>
                <a:ea typeface="黑体" pitchFamily="2" charset="-122"/>
              </a:rPr>
              <a:t>端口启动了</a:t>
            </a:r>
            <a:r>
              <a:rPr kumimoji="1" lang="en-US" altLang="zh-CN" sz="1400">
                <a:latin typeface="+mn-lt"/>
                <a:ea typeface="黑体" pitchFamily="2" charset="-122"/>
              </a:rPr>
              <a:t>802.1X</a:t>
            </a:r>
            <a:r>
              <a:rPr kumimoji="1" lang="zh-CN" altLang="en-US" sz="1400">
                <a:latin typeface="+mn-lt"/>
                <a:ea typeface="黑体" pitchFamily="2" charset="-122"/>
              </a:rPr>
              <a:t>，成为</a:t>
            </a:r>
          </a:p>
          <a:p>
            <a:pPr>
              <a:defRPr/>
            </a:pPr>
            <a:r>
              <a:rPr kumimoji="1" lang="zh-CN" altLang="en-US" sz="1400">
                <a:latin typeface="+mn-lt"/>
                <a:ea typeface="黑体" pitchFamily="2" charset="-122"/>
              </a:rPr>
              <a:t>受控端口，客户只有在通</a:t>
            </a:r>
          </a:p>
          <a:p>
            <a:pPr>
              <a:defRPr/>
            </a:pPr>
            <a:r>
              <a:rPr kumimoji="1" lang="zh-CN" altLang="en-US" sz="1400">
                <a:latin typeface="+mn-lt"/>
                <a:ea typeface="黑体" pitchFamily="2" charset="-122"/>
              </a:rPr>
              <a:t>过</a:t>
            </a:r>
            <a:r>
              <a:rPr kumimoji="1" lang="en-US" altLang="zh-CN" sz="1400">
                <a:latin typeface="+mn-lt"/>
                <a:ea typeface="黑体" pitchFamily="2" charset="-122"/>
              </a:rPr>
              <a:t>802.1X</a:t>
            </a:r>
            <a:r>
              <a:rPr kumimoji="1" lang="zh-CN" altLang="en-US" sz="1400">
                <a:latin typeface="+mn-lt"/>
                <a:ea typeface="黑体" pitchFamily="2" charset="-122"/>
              </a:rPr>
              <a:t>认证后才能访问</a:t>
            </a:r>
          </a:p>
          <a:p>
            <a:pPr>
              <a:defRPr/>
            </a:pPr>
            <a:r>
              <a:rPr kumimoji="1" lang="zh-CN" altLang="en-US" sz="1400">
                <a:latin typeface="+mn-lt"/>
                <a:ea typeface="黑体" pitchFamily="2" charset="-122"/>
              </a:rPr>
              <a:t>网络资源</a:t>
            </a:r>
          </a:p>
        </p:txBody>
      </p:sp>
      <p:sp>
        <p:nvSpPr>
          <p:cNvPr id="169995" name="AutoShape 11">
            <a:extLst>
              <a:ext uri="{FF2B5EF4-FFF2-40B4-BE49-F238E27FC236}">
                <a16:creationId xmlns:a16="http://schemas.microsoft.com/office/drawing/2014/main" id="{7F625FC3-1D28-47B6-9863-B837762C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836" y="3477866"/>
            <a:ext cx="1870075" cy="862012"/>
          </a:xfrm>
          <a:prstGeom prst="wedgeRoundRectCallout">
            <a:avLst>
              <a:gd name="adj1" fmla="val -97240"/>
              <a:gd name="adj2" fmla="val -2500"/>
              <a:gd name="adj3" fmla="val 16667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kumimoji="1" lang="zh-CN" altLang="zh-CN" sz="16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9996" name="Text Box 12">
            <a:extLst>
              <a:ext uri="{FF2B5EF4-FFF2-40B4-BE49-F238E27FC236}">
                <a16:creationId xmlns:a16="http://schemas.microsoft.com/office/drawing/2014/main" id="{40F3EA0A-14D2-428B-B0C6-C4B8F6879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836" y="3542953"/>
            <a:ext cx="1828800" cy="738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400">
                <a:latin typeface="+mn-lt"/>
                <a:ea typeface="黑体" pitchFamily="2" charset="-122"/>
              </a:rPr>
              <a:t>端口未启动</a:t>
            </a:r>
            <a:r>
              <a:rPr kumimoji="1" lang="en-US" altLang="zh-CN" sz="1400">
                <a:latin typeface="+mn-lt"/>
                <a:ea typeface="黑体" pitchFamily="2" charset="-122"/>
              </a:rPr>
              <a:t>802.1X</a:t>
            </a:r>
            <a:r>
              <a:rPr kumimoji="1" lang="zh-CN" altLang="en-US" sz="1400">
                <a:latin typeface="+mn-lt"/>
                <a:ea typeface="黑体" pitchFamily="2" charset="-122"/>
              </a:rPr>
              <a:t>，</a:t>
            </a:r>
          </a:p>
          <a:p>
            <a:pPr>
              <a:defRPr/>
            </a:pPr>
            <a:r>
              <a:rPr kumimoji="1" lang="zh-CN" altLang="en-US" sz="1400">
                <a:latin typeface="+mn-lt"/>
                <a:ea typeface="黑体" pitchFamily="2" charset="-122"/>
              </a:rPr>
              <a:t>为非受控端口，通信</a:t>
            </a:r>
          </a:p>
          <a:p>
            <a:pPr>
              <a:defRPr/>
            </a:pPr>
            <a:r>
              <a:rPr kumimoji="1" lang="zh-CN" altLang="en-US" sz="1400">
                <a:latin typeface="+mn-lt"/>
                <a:ea typeface="黑体" pitchFamily="2" charset="-122"/>
              </a:rPr>
              <a:t>数据可以畅通无阻</a:t>
            </a:r>
          </a:p>
        </p:txBody>
      </p:sp>
      <p:sp>
        <p:nvSpPr>
          <p:cNvPr id="17420" name="Text Box 13">
            <a:extLst>
              <a:ext uri="{FF2B5EF4-FFF2-40B4-BE49-F238E27FC236}">
                <a16:creationId xmlns:a16="http://schemas.microsoft.com/office/drawing/2014/main" id="{F03CCBE5-7F9C-48E2-9907-E76C53F42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524" y="2793653"/>
            <a:ext cx="1579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1"/>
              <a:t>以太网交换机</a:t>
            </a:r>
            <a:endParaRPr kumimoji="1" lang="en-US" altLang="zh-CN" b="1"/>
          </a:p>
        </p:txBody>
      </p:sp>
      <p:sp>
        <p:nvSpPr>
          <p:cNvPr id="17421" name="Text Box 14">
            <a:extLst>
              <a:ext uri="{FF2B5EF4-FFF2-40B4-BE49-F238E27FC236}">
                <a16:creationId xmlns:a16="http://schemas.microsoft.com/office/drawing/2014/main" id="{11CBA9C3-C65B-4BD7-BE01-277AF23E6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649" y="3079403"/>
            <a:ext cx="191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 b="1"/>
              <a:t>（</a:t>
            </a:r>
            <a:r>
              <a:rPr kumimoji="1" lang="en-US" altLang="zh-CN" sz="1600" b="1"/>
              <a:t>Authenticator</a:t>
            </a:r>
            <a:r>
              <a:rPr kumimoji="1" lang="zh-CN" altLang="en-US" sz="1600" b="1"/>
              <a:t>）</a:t>
            </a:r>
          </a:p>
        </p:txBody>
      </p:sp>
      <p:pic>
        <p:nvPicPr>
          <p:cNvPr id="17422" name="Picture 416" descr="computer">
            <a:extLst>
              <a:ext uri="{FF2B5EF4-FFF2-40B4-BE49-F238E27FC236}">
                <a16:creationId xmlns:a16="http://schemas.microsoft.com/office/drawing/2014/main" id="{A461E8BF-E23E-4F53-AFF2-A610529A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399" y="4793903"/>
            <a:ext cx="908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416" descr="computer">
            <a:extLst>
              <a:ext uri="{FF2B5EF4-FFF2-40B4-BE49-F238E27FC236}">
                <a16:creationId xmlns:a16="http://schemas.microsoft.com/office/drawing/2014/main" id="{E38FC983-4D5A-44FB-9458-B699D27FB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11" y="4793903"/>
            <a:ext cx="908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24" name="Group 81">
            <a:extLst>
              <a:ext uri="{FF2B5EF4-FFF2-40B4-BE49-F238E27FC236}">
                <a16:creationId xmlns:a16="http://schemas.microsoft.com/office/drawing/2014/main" id="{D43AE44F-4BC9-4756-A393-F88B51FF79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8836" y="3365153"/>
            <a:ext cx="914400" cy="661988"/>
            <a:chOff x="470" y="447"/>
            <a:chExt cx="576" cy="417"/>
          </a:xfrm>
        </p:grpSpPr>
        <p:sp>
          <p:nvSpPr>
            <p:cNvPr id="17425" name="AutoShape 82">
              <a:extLst>
                <a:ext uri="{FF2B5EF4-FFF2-40B4-BE49-F238E27FC236}">
                  <a16:creationId xmlns:a16="http://schemas.microsoft.com/office/drawing/2014/main" id="{2AEDA797-B1E2-472C-8CB4-2988050E8AD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83">
              <a:extLst>
                <a:ext uri="{FF2B5EF4-FFF2-40B4-BE49-F238E27FC236}">
                  <a16:creationId xmlns:a16="http://schemas.microsoft.com/office/drawing/2014/main" id="{B3015BE1-D91F-4DAA-9B7E-048369FE3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84">
              <a:extLst>
                <a:ext uri="{FF2B5EF4-FFF2-40B4-BE49-F238E27FC236}">
                  <a16:creationId xmlns:a16="http://schemas.microsoft.com/office/drawing/2014/main" id="{86068522-E71F-4B86-B923-F219B8861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Freeform 85">
              <a:extLst>
                <a:ext uri="{FF2B5EF4-FFF2-40B4-BE49-F238E27FC236}">
                  <a16:creationId xmlns:a16="http://schemas.microsoft.com/office/drawing/2014/main" id="{DE166E9B-FACF-4488-B8F2-AD3571F91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86">
              <a:extLst>
                <a:ext uri="{FF2B5EF4-FFF2-40B4-BE49-F238E27FC236}">
                  <a16:creationId xmlns:a16="http://schemas.microsoft.com/office/drawing/2014/main" id="{08152265-6010-433D-8122-42A8FC7F0D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136 w 785"/>
                <a:gd name="T1" fmla="*/ 99 h 457"/>
                <a:gd name="T2" fmla="*/ 147 w 785"/>
                <a:gd name="T3" fmla="*/ 105 h 457"/>
                <a:gd name="T4" fmla="*/ 109 w 785"/>
                <a:gd name="T5" fmla="*/ 127 h 457"/>
                <a:gd name="T6" fmla="*/ 72 w 785"/>
                <a:gd name="T7" fmla="*/ 105 h 457"/>
                <a:gd name="T8" fmla="*/ 83 w 785"/>
                <a:gd name="T9" fmla="*/ 99 h 457"/>
                <a:gd name="T10" fmla="*/ 100 w 785"/>
                <a:gd name="T11" fmla="*/ 109 h 457"/>
                <a:gd name="T12" fmla="*/ 100 w 785"/>
                <a:gd name="T13" fmla="*/ 87 h 457"/>
                <a:gd name="T14" fmla="*/ 81 w 785"/>
                <a:gd name="T15" fmla="*/ 81 h 457"/>
                <a:gd name="T16" fmla="*/ 69 w 785"/>
                <a:gd name="T17" fmla="*/ 69 h 457"/>
                <a:gd name="T18" fmla="*/ 32 w 785"/>
                <a:gd name="T19" fmla="*/ 69 h 457"/>
                <a:gd name="T20" fmla="*/ 49 w 785"/>
                <a:gd name="T21" fmla="*/ 79 h 457"/>
                <a:gd name="T22" fmla="*/ 38 w 785"/>
                <a:gd name="T23" fmla="*/ 85 h 457"/>
                <a:gd name="T24" fmla="*/ 0 w 785"/>
                <a:gd name="T25" fmla="*/ 64 h 457"/>
                <a:gd name="T26" fmla="*/ 38 w 785"/>
                <a:gd name="T27" fmla="*/ 43 h 457"/>
                <a:gd name="T28" fmla="*/ 49 w 785"/>
                <a:gd name="T29" fmla="*/ 49 h 457"/>
                <a:gd name="T30" fmla="*/ 32 w 785"/>
                <a:gd name="T31" fmla="*/ 59 h 457"/>
                <a:gd name="T32" fmla="*/ 68 w 785"/>
                <a:gd name="T33" fmla="*/ 59 h 457"/>
                <a:gd name="T34" fmla="*/ 81 w 785"/>
                <a:gd name="T35" fmla="*/ 46 h 457"/>
                <a:gd name="T36" fmla="*/ 104 w 785"/>
                <a:gd name="T37" fmla="*/ 39 h 457"/>
                <a:gd name="T38" fmla="*/ 104 w 785"/>
                <a:gd name="T39" fmla="*/ 18 h 457"/>
                <a:gd name="T40" fmla="*/ 86 w 785"/>
                <a:gd name="T41" fmla="*/ 28 h 457"/>
                <a:gd name="T42" fmla="*/ 75 w 785"/>
                <a:gd name="T43" fmla="*/ 22 h 457"/>
                <a:gd name="T44" fmla="*/ 113 w 785"/>
                <a:gd name="T45" fmla="*/ 0 h 457"/>
                <a:gd name="T46" fmla="*/ 151 w 785"/>
                <a:gd name="T47" fmla="*/ 22 h 457"/>
                <a:gd name="T48" fmla="*/ 139 w 785"/>
                <a:gd name="T49" fmla="*/ 28 h 457"/>
                <a:gd name="T50" fmla="*/ 122 w 785"/>
                <a:gd name="T51" fmla="*/ 18 h 457"/>
                <a:gd name="T52" fmla="*/ 122 w 785"/>
                <a:gd name="T53" fmla="*/ 40 h 457"/>
                <a:gd name="T54" fmla="*/ 141 w 785"/>
                <a:gd name="T55" fmla="*/ 46 h 457"/>
                <a:gd name="T56" fmla="*/ 152 w 785"/>
                <a:gd name="T57" fmla="*/ 57 h 457"/>
                <a:gd name="T58" fmla="*/ 189 w 785"/>
                <a:gd name="T59" fmla="*/ 57 h 457"/>
                <a:gd name="T60" fmla="*/ 172 w 785"/>
                <a:gd name="T61" fmla="*/ 47 h 457"/>
                <a:gd name="T62" fmla="*/ 182 w 785"/>
                <a:gd name="T63" fmla="*/ 40 h 457"/>
                <a:gd name="T64" fmla="*/ 220 w 785"/>
                <a:gd name="T65" fmla="*/ 62 h 457"/>
                <a:gd name="T66" fmla="*/ 183 w 785"/>
                <a:gd name="T67" fmla="*/ 84 h 457"/>
                <a:gd name="T68" fmla="*/ 172 w 785"/>
                <a:gd name="T69" fmla="*/ 78 h 457"/>
                <a:gd name="T70" fmla="*/ 189 w 785"/>
                <a:gd name="T71" fmla="*/ 68 h 457"/>
                <a:gd name="T72" fmla="*/ 153 w 785"/>
                <a:gd name="T73" fmla="*/ 68 h 457"/>
                <a:gd name="T74" fmla="*/ 141 w 785"/>
                <a:gd name="T75" fmla="*/ 81 h 457"/>
                <a:gd name="T76" fmla="*/ 119 w 785"/>
                <a:gd name="T77" fmla="*/ 88 h 457"/>
                <a:gd name="T78" fmla="*/ 119 w 785"/>
                <a:gd name="T79" fmla="*/ 109 h 457"/>
                <a:gd name="T80" fmla="*/ 136 w 785"/>
                <a:gd name="T81" fmla="*/ 99 h 457"/>
                <a:gd name="T82" fmla="*/ 136 w 785"/>
                <a:gd name="T83" fmla="*/ 99 h 457"/>
                <a:gd name="T84" fmla="*/ 136 w 785"/>
                <a:gd name="T85" fmla="*/ 99 h 457"/>
                <a:gd name="T86" fmla="*/ 95 w 785"/>
                <a:gd name="T87" fmla="*/ 72 h 457"/>
                <a:gd name="T88" fmla="*/ 126 w 785"/>
                <a:gd name="T89" fmla="*/ 72 h 457"/>
                <a:gd name="T90" fmla="*/ 126 w 785"/>
                <a:gd name="T91" fmla="*/ 54 h 457"/>
                <a:gd name="T92" fmla="*/ 95 w 785"/>
                <a:gd name="T93" fmla="*/ 54 h 457"/>
                <a:gd name="T94" fmla="*/ 95 w 785"/>
                <a:gd name="T95" fmla="*/ 7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Freeform 87">
              <a:extLst>
                <a:ext uri="{FF2B5EF4-FFF2-40B4-BE49-F238E27FC236}">
                  <a16:creationId xmlns:a16="http://schemas.microsoft.com/office/drawing/2014/main" id="{AF7467C7-56F5-4608-8C61-C3663A690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136 w 785"/>
                <a:gd name="T1" fmla="*/ 99 h 456"/>
                <a:gd name="T2" fmla="*/ 147 w 785"/>
                <a:gd name="T3" fmla="*/ 106 h 456"/>
                <a:gd name="T4" fmla="*/ 109 w 785"/>
                <a:gd name="T5" fmla="*/ 127 h 456"/>
                <a:gd name="T6" fmla="*/ 72 w 785"/>
                <a:gd name="T7" fmla="*/ 106 h 456"/>
                <a:gd name="T8" fmla="*/ 83 w 785"/>
                <a:gd name="T9" fmla="*/ 99 h 456"/>
                <a:gd name="T10" fmla="*/ 100 w 785"/>
                <a:gd name="T11" fmla="*/ 109 h 456"/>
                <a:gd name="T12" fmla="*/ 100 w 785"/>
                <a:gd name="T13" fmla="*/ 87 h 456"/>
                <a:gd name="T14" fmla="*/ 81 w 785"/>
                <a:gd name="T15" fmla="*/ 81 h 456"/>
                <a:gd name="T16" fmla="*/ 69 w 785"/>
                <a:gd name="T17" fmla="*/ 70 h 456"/>
                <a:gd name="T18" fmla="*/ 32 w 785"/>
                <a:gd name="T19" fmla="*/ 70 h 456"/>
                <a:gd name="T20" fmla="*/ 49 w 785"/>
                <a:gd name="T21" fmla="*/ 79 h 456"/>
                <a:gd name="T22" fmla="*/ 38 w 785"/>
                <a:gd name="T23" fmla="*/ 86 h 456"/>
                <a:gd name="T24" fmla="*/ 0 w 785"/>
                <a:gd name="T25" fmla="*/ 64 h 456"/>
                <a:gd name="T26" fmla="*/ 38 w 785"/>
                <a:gd name="T27" fmla="*/ 42 h 456"/>
                <a:gd name="T28" fmla="*/ 49 w 785"/>
                <a:gd name="T29" fmla="*/ 49 h 456"/>
                <a:gd name="T30" fmla="*/ 32 w 785"/>
                <a:gd name="T31" fmla="*/ 59 h 456"/>
                <a:gd name="T32" fmla="*/ 68 w 785"/>
                <a:gd name="T33" fmla="*/ 59 h 456"/>
                <a:gd name="T34" fmla="*/ 81 w 785"/>
                <a:gd name="T35" fmla="*/ 46 h 456"/>
                <a:gd name="T36" fmla="*/ 104 w 785"/>
                <a:gd name="T37" fmla="*/ 39 h 456"/>
                <a:gd name="T38" fmla="*/ 104 w 785"/>
                <a:gd name="T39" fmla="*/ 18 h 456"/>
                <a:gd name="T40" fmla="*/ 86 w 785"/>
                <a:gd name="T41" fmla="*/ 28 h 456"/>
                <a:gd name="T42" fmla="*/ 75 w 785"/>
                <a:gd name="T43" fmla="*/ 22 h 456"/>
                <a:gd name="T44" fmla="*/ 113 w 785"/>
                <a:gd name="T45" fmla="*/ 0 h 456"/>
                <a:gd name="T46" fmla="*/ 151 w 785"/>
                <a:gd name="T47" fmla="*/ 22 h 456"/>
                <a:gd name="T48" fmla="*/ 139 w 785"/>
                <a:gd name="T49" fmla="*/ 28 h 456"/>
                <a:gd name="T50" fmla="*/ 122 w 785"/>
                <a:gd name="T51" fmla="*/ 18 h 456"/>
                <a:gd name="T52" fmla="*/ 122 w 785"/>
                <a:gd name="T53" fmla="*/ 40 h 456"/>
                <a:gd name="T54" fmla="*/ 141 w 785"/>
                <a:gd name="T55" fmla="*/ 46 h 456"/>
                <a:gd name="T56" fmla="*/ 152 w 785"/>
                <a:gd name="T57" fmla="*/ 57 h 456"/>
                <a:gd name="T58" fmla="*/ 189 w 785"/>
                <a:gd name="T59" fmla="*/ 57 h 456"/>
                <a:gd name="T60" fmla="*/ 172 w 785"/>
                <a:gd name="T61" fmla="*/ 47 h 456"/>
                <a:gd name="T62" fmla="*/ 182 w 785"/>
                <a:gd name="T63" fmla="*/ 41 h 456"/>
                <a:gd name="T64" fmla="*/ 220 w 785"/>
                <a:gd name="T65" fmla="*/ 62 h 456"/>
                <a:gd name="T66" fmla="*/ 183 w 785"/>
                <a:gd name="T67" fmla="*/ 84 h 456"/>
                <a:gd name="T68" fmla="*/ 172 w 785"/>
                <a:gd name="T69" fmla="*/ 77 h 456"/>
                <a:gd name="T70" fmla="*/ 189 w 785"/>
                <a:gd name="T71" fmla="*/ 68 h 456"/>
                <a:gd name="T72" fmla="*/ 153 w 785"/>
                <a:gd name="T73" fmla="*/ 68 h 456"/>
                <a:gd name="T74" fmla="*/ 141 w 785"/>
                <a:gd name="T75" fmla="*/ 81 h 456"/>
                <a:gd name="T76" fmla="*/ 119 w 785"/>
                <a:gd name="T77" fmla="*/ 88 h 456"/>
                <a:gd name="T78" fmla="*/ 119 w 785"/>
                <a:gd name="T79" fmla="*/ 109 h 456"/>
                <a:gd name="T80" fmla="*/ 136 w 785"/>
                <a:gd name="T81" fmla="*/ 99 h 456"/>
                <a:gd name="T82" fmla="*/ 136 w 785"/>
                <a:gd name="T83" fmla="*/ 99 h 456"/>
                <a:gd name="T84" fmla="*/ 136 w 785"/>
                <a:gd name="T85" fmla="*/ 99 h 456"/>
                <a:gd name="T86" fmla="*/ 95 w 785"/>
                <a:gd name="T87" fmla="*/ 72 h 456"/>
                <a:gd name="T88" fmla="*/ 126 w 785"/>
                <a:gd name="T89" fmla="*/ 72 h 456"/>
                <a:gd name="T90" fmla="*/ 126 w 785"/>
                <a:gd name="T91" fmla="*/ 54 h 456"/>
                <a:gd name="T92" fmla="*/ 95 w 785"/>
                <a:gd name="T93" fmla="*/ 54 h 456"/>
                <a:gd name="T94" fmla="*/ 95 w 785"/>
                <a:gd name="T95" fmla="*/ 7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Freeform 88">
              <a:extLst>
                <a:ext uri="{FF2B5EF4-FFF2-40B4-BE49-F238E27FC236}">
                  <a16:creationId xmlns:a16="http://schemas.microsoft.com/office/drawing/2014/main" id="{316B4741-4BFB-4F12-9C26-BB073C31E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8 w 56"/>
                <a:gd name="T1" fmla="*/ 2 h 92"/>
                <a:gd name="T2" fmla="*/ 13 w 56"/>
                <a:gd name="T3" fmla="*/ 6 h 92"/>
                <a:gd name="T4" fmla="*/ 16 w 56"/>
                <a:gd name="T5" fmla="*/ 12 h 92"/>
                <a:gd name="T6" fmla="*/ 11 w 56"/>
                <a:gd name="T7" fmla="*/ 10 h 92"/>
                <a:gd name="T8" fmla="*/ 8 w 56"/>
                <a:gd name="T9" fmla="*/ 5 h 92"/>
                <a:gd name="T10" fmla="*/ 6 w 56"/>
                <a:gd name="T11" fmla="*/ 4 h 92"/>
                <a:gd name="T12" fmla="*/ 5 w 56"/>
                <a:gd name="T13" fmla="*/ 5 h 92"/>
                <a:gd name="T14" fmla="*/ 6 w 56"/>
                <a:gd name="T15" fmla="*/ 8 h 92"/>
                <a:gd name="T16" fmla="*/ 10 w 56"/>
                <a:gd name="T17" fmla="*/ 11 h 92"/>
                <a:gd name="T18" fmla="*/ 14 w 56"/>
                <a:gd name="T19" fmla="*/ 15 h 92"/>
                <a:gd name="T20" fmla="*/ 16 w 56"/>
                <a:gd name="T21" fmla="*/ 21 h 92"/>
                <a:gd name="T22" fmla="*/ 14 w 56"/>
                <a:gd name="T23" fmla="*/ 25 h 92"/>
                <a:gd name="T24" fmla="*/ 8 w 56"/>
                <a:gd name="T25" fmla="*/ 23 h 92"/>
                <a:gd name="T26" fmla="*/ 3 w 56"/>
                <a:gd name="T27" fmla="*/ 18 h 92"/>
                <a:gd name="T28" fmla="*/ 0 w 56"/>
                <a:gd name="T29" fmla="*/ 11 h 92"/>
                <a:gd name="T30" fmla="*/ 4 w 56"/>
                <a:gd name="T31" fmla="*/ 14 h 92"/>
                <a:gd name="T32" fmla="*/ 5 w 56"/>
                <a:gd name="T33" fmla="*/ 17 h 92"/>
                <a:gd name="T34" fmla="*/ 9 w 56"/>
                <a:gd name="T35" fmla="*/ 20 h 92"/>
                <a:gd name="T36" fmla="*/ 11 w 56"/>
                <a:gd name="T37" fmla="*/ 20 h 92"/>
                <a:gd name="T38" fmla="*/ 12 w 56"/>
                <a:gd name="T39" fmla="*/ 19 h 92"/>
                <a:gd name="T40" fmla="*/ 9 w 56"/>
                <a:gd name="T41" fmla="*/ 15 h 92"/>
                <a:gd name="T42" fmla="*/ 4 w 56"/>
                <a:gd name="T43" fmla="*/ 10 h 92"/>
                <a:gd name="T44" fmla="*/ 1 w 56"/>
                <a:gd name="T45" fmla="*/ 4 h 92"/>
                <a:gd name="T46" fmla="*/ 3 w 56"/>
                <a:gd name="T47" fmla="*/ 1 h 92"/>
                <a:gd name="T48" fmla="*/ 8 w 56"/>
                <a:gd name="T49" fmla="*/ 2 h 92"/>
                <a:gd name="T50" fmla="*/ 8 w 56"/>
                <a:gd name="T51" fmla="*/ 2 h 92"/>
                <a:gd name="T52" fmla="*/ 8 w 56"/>
                <a:gd name="T53" fmla="*/ 2 h 92"/>
                <a:gd name="T54" fmla="*/ 8 w 56"/>
                <a:gd name="T55" fmla="*/ 2 h 92"/>
                <a:gd name="T56" fmla="*/ 8 w 56"/>
                <a:gd name="T57" fmla="*/ 2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Freeform 89">
              <a:extLst>
                <a:ext uri="{FF2B5EF4-FFF2-40B4-BE49-F238E27FC236}">
                  <a16:creationId xmlns:a16="http://schemas.microsoft.com/office/drawing/2014/main" id="{AEC21529-FFCC-48CC-863B-F2CCE579E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90">
              <a:extLst>
                <a:ext uri="{FF2B5EF4-FFF2-40B4-BE49-F238E27FC236}">
                  <a16:creationId xmlns:a16="http://schemas.microsoft.com/office/drawing/2014/main" id="{DE3436CC-CCEA-4063-AB51-B7728D37C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Freeform 91">
              <a:extLst>
                <a:ext uri="{FF2B5EF4-FFF2-40B4-BE49-F238E27FC236}">
                  <a16:creationId xmlns:a16="http://schemas.microsoft.com/office/drawing/2014/main" id="{5C92AEE1-A86A-4CB4-B6DF-B2CA3999B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Freeform 92">
              <a:extLst>
                <a:ext uri="{FF2B5EF4-FFF2-40B4-BE49-F238E27FC236}">
                  <a16:creationId xmlns:a16="http://schemas.microsoft.com/office/drawing/2014/main" id="{EA2B8FDC-7BAC-4763-952D-59AF5EF38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0 w 62"/>
                <a:gd name="T1" fmla="*/ 2 h 92"/>
                <a:gd name="T2" fmla="*/ 15 w 62"/>
                <a:gd name="T3" fmla="*/ 7 h 92"/>
                <a:gd name="T4" fmla="*/ 18 w 62"/>
                <a:gd name="T5" fmla="*/ 14 h 92"/>
                <a:gd name="T6" fmla="*/ 14 w 62"/>
                <a:gd name="T7" fmla="*/ 11 h 92"/>
                <a:gd name="T8" fmla="*/ 12 w 62"/>
                <a:gd name="T9" fmla="*/ 8 h 92"/>
                <a:gd name="T10" fmla="*/ 10 w 62"/>
                <a:gd name="T11" fmla="*/ 6 h 92"/>
                <a:gd name="T12" fmla="*/ 5 w 62"/>
                <a:gd name="T13" fmla="*/ 6 h 92"/>
                <a:gd name="T14" fmla="*/ 4 w 62"/>
                <a:gd name="T15" fmla="*/ 10 h 92"/>
                <a:gd name="T16" fmla="*/ 5 w 62"/>
                <a:gd name="T17" fmla="*/ 15 h 92"/>
                <a:gd name="T18" fmla="*/ 10 w 62"/>
                <a:gd name="T19" fmla="*/ 20 h 92"/>
                <a:gd name="T20" fmla="*/ 12 w 62"/>
                <a:gd name="T21" fmla="*/ 20 h 92"/>
                <a:gd name="T22" fmla="*/ 14 w 62"/>
                <a:gd name="T23" fmla="*/ 17 h 92"/>
                <a:gd name="T24" fmla="*/ 18 w 62"/>
                <a:gd name="T25" fmla="*/ 20 h 92"/>
                <a:gd name="T26" fmla="*/ 15 w 62"/>
                <a:gd name="T27" fmla="*/ 25 h 92"/>
                <a:gd name="T28" fmla="*/ 10 w 62"/>
                <a:gd name="T29" fmla="*/ 23 h 92"/>
                <a:gd name="T30" fmla="*/ 3 w 62"/>
                <a:gd name="T31" fmla="*/ 17 h 92"/>
                <a:gd name="T32" fmla="*/ 0 w 62"/>
                <a:gd name="T33" fmla="*/ 8 h 92"/>
                <a:gd name="T34" fmla="*/ 3 w 62"/>
                <a:gd name="T35" fmla="*/ 1 h 92"/>
                <a:gd name="T36" fmla="*/ 10 w 62"/>
                <a:gd name="T37" fmla="*/ 2 h 92"/>
                <a:gd name="T38" fmla="*/ 10 w 62"/>
                <a:gd name="T39" fmla="*/ 2 h 92"/>
                <a:gd name="T40" fmla="*/ 10 w 62"/>
                <a:gd name="T41" fmla="*/ 2 h 92"/>
                <a:gd name="T42" fmla="*/ 10 w 62"/>
                <a:gd name="T43" fmla="*/ 2 h 92"/>
                <a:gd name="T44" fmla="*/ 10 w 62"/>
                <a:gd name="T45" fmla="*/ 2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Freeform 93">
              <a:extLst>
                <a:ext uri="{FF2B5EF4-FFF2-40B4-BE49-F238E27FC236}">
                  <a16:creationId xmlns:a16="http://schemas.microsoft.com/office/drawing/2014/main" id="{FE383D1D-4FB7-4223-B8CD-95827D8C4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>
            <a:extLst>
              <a:ext uri="{FF2B5EF4-FFF2-40B4-BE49-F238E27FC236}">
                <a16:creationId xmlns:a16="http://schemas.microsoft.com/office/drawing/2014/main" id="{6CFFB745-1635-420E-974D-20FD0E8A2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623" y="2902910"/>
            <a:ext cx="1077913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648B37C2-D1EA-4DA2-893E-F78E5BE392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661" y="4993648"/>
            <a:ext cx="360362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47762E03-FAA8-4606-9236-C90750743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873" y="361728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1A376A9F-AF55-4B8B-902E-A2F2CCADB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473" y="355219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00A6A328-0B62-47DE-805F-849256EACED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76638" y="2800350"/>
            <a:ext cx="920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439" name="Text Box 57">
            <a:extLst>
              <a:ext uri="{FF2B5EF4-FFF2-40B4-BE49-F238E27FC236}">
                <a16:creationId xmlns:a16="http://schemas.microsoft.com/office/drawing/2014/main" id="{68E9C556-AC0E-4AA3-9294-39BFF6B61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986" y="1236035"/>
            <a:ext cx="1547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zh-CN" sz="12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418" name="Rectangle 68">
            <a:extLst>
              <a:ext uri="{FF2B5EF4-FFF2-40B4-BE49-F238E27FC236}">
                <a16:creationId xmlns:a16="http://schemas.microsoft.com/office/drawing/2014/main" id="{F26E2936-2F33-4BEB-B19C-4EE164EC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97" y="1138404"/>
            <a:ext cx="6983412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zh-CN" sz="2800" b="1">
                <a:solidFill>
                  <a:srgbClr val="FF0000"/>
                </a:solidFill>
                <a:latin typeface="+mn-lt"/>
                <a:ea typeface="华文细黑" pitchFamily="2" charset="-122"/>
              </a:rPr>
              <a:t>VPN</a:t>
            </a:r>
            <a:r>
              <a:rPr lang="zh-CN" sz="2800" b="1">
                <a:solidFill>
                  <a:srgbClr val="FF0000"/>
                </a:solidFill>
                <a:latin typeface="+mn-lt"/>
                <a:ea typeface="华文细黑" pitchFamily="2" charset="-122"/>
              </a:rPr>
              <a:t>虚拟私有网技术</a:t>
            </a:r>
          </a:p>
        </p:txBody>
      </p:sp>
      <p:sp>
        <p:nvSpPr>
          <p:cNvPr id="18441" name="Line 20">
            <a:extLst>
              <a:ext uri="{FF2B5EF4-FFF2-40B4-BE49-F238E27FC236}">
                <a16:creationId xmlns:a16="http://schemas.microsoft.com/office/drawing/2014/main" id="{4506EA86-90B7-42E2-98C3-D659330391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3436" y="4117348"/>
            <a:ext cx="785812" cy="928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AutoShape 23">
            <a:extLst>
              <a:ext uri="{FF2B5EF4-FFF2-40B4-BE49-F238E27FC236}">
                <a16:creationId xmlns:a16="http://schemas.microsoft.com/office/drawing/2014/main" id="{5B3CD25A-8D82-44D0-84E5-7CC7F8A0D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61" y="3760160"/>
            <a:ext cx="1560512" cy="360363"/>
          </a:xfrm>
          <a:prstGeom prst="wedgeRoundRectCallout">
            <a:avLst>
              <a:gd name="adj1" fmla="val 87801"/>
              <a:gd name="adj2" fmla="val 137759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站点对站点接入</a:t>
            </a:r>
          </a:p>
        </p:txBody>
      </p:sp>
      <p:sp>
        <p:nvSpPr>
          <p:cNvPr id="18443" name="AutoShape 24">
            <a:extLst>
              <a:ext uri="{FF2B5EF4-FFF2-40B4-BE49-F238E27FC236}">
                <a16:creationId xmlns:a16="http://schemas.microsoft.com/office/drawing/2014/main" id="{227B6A19-A1D2-44CA-81E8-B6CCDAC9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661" y="2472698"/>
            <a:ext cx="1296987" cy="360362"/>
          </a:xfrm>
          <a:prstGeom prst="wedgeRoundRectCallout">
            <a:avLst>
              <a:gd name="adj1" fmla="val -27602"/>
              <a:gd name="adj2" fmla="val 142954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远程接入</a:t>
            </a:r>
          </a:p>
        </p:txBody>
      </p:sp>
      <p:sp>
        <p:nvSpPr>
          <p:cNvPr id="17431" name="Text Box 25">
            <a:extLst>
              <a:ext uri="{FF2B5EF4-FFF2-40B4-BE49-F238E27FC236}">
                <a16:creationId xmlns:a16="http://schemas.microsoft.com/office/drawing/2014/main" id="{57C9F765-2907-4EC5-9BA1-686F805C6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773" y="3912560"/>
            <a:ext cx="9350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latin typeface="+mn-lt"/>
                <a:ea typeface="黑体" pitchFamily="2" charset="-122"/>
              </a:rPr>
              <a:t>VPN</a:t>
            </a:r>
            <a:r>
              <a:rPr lang="zh-CN" altLang="en-US" sz="1400" b="1">
                <a:latin typeface="+mn-lt"/>
                <a:ea typeface="黑体" pitchFamily="2" charset="-122"/>
              </a:rPr>
              <a:t>网关</a:t>
            </a:r>
          </a:p>
        </p:txBody>
      </p:sp>
      <p:sp>
        <p:nvSpPr>
          <p:cNvPr id="17432" name="Text Box 26">
            <a:extLst>
              <a:ext uri="{FF2B5EF4-FFF2-40B4-BE49-F238E27FC236}">
                <a16:creationId xmlns:a16="http://schemas.microsoft.com/office/drawing/2014/main" id="{DB5824DC-677D-4431-ABA1-273E7C63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623" y="4760285"/>
            <a:ext cx="9350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latin typeface="+mn-lt"/>
                <a:ea typeface="黑体" pitchFamily="2" charset="-122"/>
              </a:rPr>
              <a:t>VPN</a:t>
            </a:r>
            <a:r>
              <a:rPr lang="zh-CN" altLang="en-US" sz="1400" b="1">
                <a:latin typeface="+mn-lt"/>
                <a:ea typeface="黑体" pitchFamily="2" charset="-122"/>
              </a:rPr>
              <a:t>网关</a:t>
            </a:r>
          </a:p>
        </p:txBody>
      </p:sp>
      <p:sp>
        <p:nvSpPr>
          <p:cNvPr id="18446" name="Text Box 27">
            <a:extLst>
              <a:ext uri="{FF2B5EF4-FFF2-40B4-BE49-F238E27FC236}">
                <a16:creationId xmlns:a16="http://schemas.microsoft.com/office/drawing/2014/main" id="{EE86C4D7-AB07-4D0D-AE3A-CEF60BC8D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248" y="1974223"/>
            <a:ext cx="935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>
                <a:latin typeface="华文细黑" panose="02010600040101010101" pitchFamily="2" charset="-122"/>
                <a:ea typeface="华文细黑" panose="02010600040101010101" pitchFamily="2" charset="-122"/>
              </a:rPr>
              <a:t>远程主机</a:t>
            </a:r>
          </a:p>
        </p:txBody>
      </p:sp>
      <p:sp>
        <p:nvSpPr>
          <p:cNvPr id="18447" name="Text Box 30">
            <a:extLst>
              <a:ext uri="{FF2B5EF4-FFF2-40B4-BE49-F238E27FC236}">
                <a16:creationId xmlns:a16="http://schemas.microsoft.com/office/drawing/2014/main" id="{A523D259-BBFC-4554-B8BE-2CBAD2CF0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448" y="4993648"/>
            <a:ext cx="431958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  <a:ea typeface="华文细黑" panose="02010600040101010101" pitchFamily="2" charset="-122"/>
              </a:rPr>
              <a:t>点对点接入</a:t>
            </a:r>
            <a:r>
              <a:rPr lang="en-US" altLang="zh-CN" b="1">
                <a:solidFill>
                  <a:srgbClr val="000000"/>
                </a:solidFill>
                <a:ea typeface="华文细黑" panose="02010600040101010101" pitchFamily="2" charset="-122"/>
              </a:rPr>
              <a:t>(Site-to-Site)</a:t>
            </a:r>
            <a:r>
              <a:rPr lang="zh-CN" altLang="en-US" b="1">
                <a:solidFill>
                  <a:srgbClr val="000000"/>
                </a:solidFill>
                <a:ea typeface="华文细黑" panose="02010600040101010101" pitchFamily="2" charset="-122"/>
              </a:rPr>
              <a:t>：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</a:pPr>
            <a:r>
              <a:rPr lang="zh-CN" altLang="en-US" sz="1600">
                <a:solidFill>
                  <a:srgbClr val="000000"/>
                </a:solidFill>
                <a:ea typeface="华文细黑" panose="02010600040101010101" pitchFamily="2" charset="-122"/>
              </a:rPr>
              <a:t>性能高、运行简单可靠、适于大型局域网的远程互联。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  <a:ea typeface="华文细黑" panose="02010600040101010101" pitchFamily="2" charset="-122"/>
              </a:rPr>
              <a:t>远程接入</a:t>
            </a:r>
            <a:r>
              <a:rPr lang="en-US" altLang="zh-CN" b="1">
                <a:solidFill>
                  <a:srgbClr val="000000"/>
                </a:solidFill>
                <a:ea typeface="华文细黑" panose="02010600040101010101" pitchFamily="2" charset="-122"/>
              </a:rPr>
              <a:t>(Remote-Access)</a:t>
            </a:r>
            <a:r>
              <a:rPr lang="zh-CN" altLang="en-US" b="1">
                <a:solidFill>
                  <a:srgbClr val="000000"/>
                </a:solidFill>
                <a:ea typeface="华文细黑" panose="02010600040101010101" pitchFamily="2" charset="-122"/>
              </a:rPr>
              <a:t>：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</a:pPr>
            <a:r>
              <a:rPr lang="zh-CN" altLang="en-US" sz="1600">
                <a:solidFill>
                  <a:srgbClr val="000000"/>
                </a:solidFill>
                <a:ea typeface="华文细黑" panose="02010600040101010101" pitchFamily="2" charset="-122"/>
              </a:rPr>
              <a:t>接入灵活，使用方便，成本低，适于远程主机直接接入系统网络。</a:t>
            </a:r>
          </a:p>
        </p:txBody>
      </p:sp>
      <p:grpSp>
        <p:nvGrpSpPr>
          <p:cNvPr id="18448" name="Group 14">
            <a:extLst>
              <a:ext uri="{FF2B5EF4-FFF2-40B4-BE49-F238E27FC236}">
                <a16:creationId xmlns:a16="http://schemas.microsoft.com/office/drawing/2014/main" id="{4BD7ADA1-C89A-4012-8DAE-928C857965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8936" y="4260223"/>
            <a:ext cx="1698625" cy="1614487"/>
            <a:chOff x="1383" y="2893"/>
            <a:chExt cx="681" cy="647"/>
          </a:xfrm>
        </p:grpSpPr>
        <p:sp>
          <p:nvSpPr>
            <p:cNvPr id="18714" name="AutoShape 15">
              <a:extLst>
                <a:ext uri="{FF2B5EF4-FFF2-40B4-BE49-F238E27FC236}">
                  <a16:creationId xmlns:a16="http://schemas.microsoft.com/office/drawing/2014/main" id="{B3F732D1-D031-4181-A4BE-681B279321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83" y="2893"/>
              <a:ext cx="681" cy="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5" name="Freeform 16">
              <a:extLst>
                <a:ext uri="{FF2B5EF4-FFF2-40B4-BE49-F238E27FC236}">
                  <a16:creationId xmlns:a16="http://schemas.microsoft.com/office/drawing/2014/main" id="{CA58D9FA-5D38-40D2-8A1D-DDA67D90C5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82" y="3145"/>
              <a:ext cx="681" cy="394"/>
            </a:xfrm>
            <a:custGeom>
              <a:avLst/>
              <a:gdLst>
                <a:gd name="T0" fmla="*/ 681 w 681"/>
                <a:gd name="T1" fmla="*/ 221 h 394"/>
                <a:gd name="T2" fmla="*/ 383 w 681"/>
                <a:gd name="T3" fmla="*/ 394 h 394"/>
                <a:gd name="T4" fmla="*/ 0 w 681"/>
                <a:gd name="T5" fmla="*/ 173 h 394"/>
                <a:gd name="T6" fmla="*/ 299 w 681"/>
                <a:gd name="T7" fmla="*/ 0 h 394"/>
                <a:gd name="T8" fmla="*/ 681 w 681"/>
                <a:gd name="T9" fmla="*/ 221 h 394"/>
                <a:gd name="T10" fmla="*/ 681 w 681"/>
                <a:gd name="T11" fmla="*/ 221 h 394"/>
                <a:gd name="T12" fmla="*/ 681 w 681"/>
                <a:gd name="T13" fmla="*/ 221 h 394"/>
                <a:gd name="T14" fmla="*/ 681 w 681"/>
                <a:gd name="T15" fmla="*/ 221 h 3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81"/>
                <a:gd name="T25" fmla="*/ 0 h 394"/>
                <a:gd name="T26" fmla="*/ 681 w 681"/>
                <a:gd name="T27" fmla="*/ 394 h 3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81" h="394">
                  <a:moveTo>
                    <a:pt x="681" y="221"/>
                  </a:moveTo>
                  <a:lnTo>
                    <a:pt x="383" y="394"/>
                  </a:lnTo>
                  <a:lnTo>
                    <a:pt x="0" y="173"/>
                  </a:lnTo>
                  <a:lnTo>
                    <a:pt x="299" y="0"/>
                  </a:lnTo>
                  <a:lnTo>
                    <a:pt x="681" y="22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6" name="Freeform 17">
              <a:extLst>
                <a:ext uri="{FF2B5EF4-FFF2-40B4-BE49-F238E27FC236}">
                  <a16:creationId xmlns:a16="http://schemas.microsoft.com/office/drawing/2014/main" id="{3E3CF934-96F9-4EB5-AF03-26F16F88D3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329"/>
              <a:ext cx="118" cy="115"/>
            </a:xfrm>
            <a:custGeom>
              <a:avLst/>
              <a:gdLst>
                <a:gd name="T0" fmla="*/ 118 w 118"/>
                <a:gd name="T1" fmla="*/ 0 h 115"/>
                <a:gd name="T2" fmla="*/ 118 w 118"/>
                <a:gd name="T3" fmla="*/ 47 h 115"/>
                <a:gd name="T4" fmla="*/ 0 w 118"/>
                <a:gd name="T5" fmla="*/ 115 h 115"/>
                <a:gd name="T6" fmla="*/ 0 w 118"/>
                <a:gd name="T7" fmla="*/ 68 h 115"/>
                <a:gd name="T8" fmla="*/ 118 w 118"/>
                <a:gd name="T9" fmla="*/ 0 h 115"/>
                <a:gd name="T10" fmla="*/ 118 w 118"/>
                <a:gd name="T11" fmla="*/ 0 h 115"/>
                <a:gd name="T12" fmla="*/ 118 w 118"/>
                <a:gd name="T13" fmla="*/ 0 h 115"/>
                <a:gd name="T14" fmla="*/ 118 w 118"/>
                <a:gd name="T15" fmla="*/ 0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15"/>
                <a:gd name="T26" fmla="*/ 118 w 118"/>
                <a:gd name="T27" fmla="*/ 115 h 1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15">
                  <a:moveTo>
                    <a:pt x="118" y="0"/>
                  </a:moveTo>
                  <a:lnTo>
                    <a:pt x="118" y="47"/>
                  </a:lnTo>
                  <a:lnTo>
                    <a:pt x="0" y="115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7" name="Freeform 18">
              <a:extLst>
                <a:ext uri="{FF2B5EF4-FFF2-40B4-BE49-F238E27FC236}">
                  <a16:creationId xmlns:a16="http://schemas.microsoft.com/office/drawing/2014/main" id="{41D49D74-0CA2-4590-AFBF-41E38157D8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291"/>
              <a:ext cx="183" cy="153"/>
            </a:xfrm>
            <a:custGeom>
              <a:avLst/>
              <a:gdLst>
                <a:gd name="T0" fmla="*/ 183 w 183"/>
                <a:gd name="T1" fmla="*/ 106 h 153"/>
                <a:gd name="T2" fmla="*/ 183 w 183"/>
                <a:gd name="T3" fmla="*/ 153 h 153"/>
                <a:gd name="T4" fmla="*/ 0 w 183"/>
                <a:gd name="T5" fmla="*/ 48 h 153"/>
                <a:gd name="T6" fmla="*/ 0 w 183"/>
                <a:gd name="T7" fmla="*/ 0 h 153"/>
                <a:gd name="T8" fmla="*/ 183 w 183"/>
                <a:gd name="T9" fmla="*/ 106 h 153"/>
                <a:gd name="T10" fmla="*/ 183 w 183"/>
                <a:gd name="T11" fmla="*/ 106 h 153"/>
                <a:gd name="T12" fmla="*/ 183 w 183"/>
                <a:gd name="T13" fmla="*/ 106 h 153"/>
                <a:gd name="T14" fmla="*/ 183 w 183"/>
                <a:gd name="T15" fmla="*/ 106 h 1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53"/>
                <a:gd name="T26" fmla="*/ 183 w 183"/>
                <a:gd name="T27" fmla="*/ 153 h 1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53">
                  <a:moveTo>
                    <a:pt x="183" y="106"/>
                  </a:moveTo>
                  <a:lnTo>
                    <a:pt x="183" y="153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8" name="Freeform 19">
              <a:extLst>
                <a:ext uri="{FF2B5EF4-FFF2-40B4-BE49-F238E27FC236}">
                  <a16:creationId xmlns:a16="http://schemas.microsoft.com/office/drawing/2014/main" id="{5377DDA9-F924-47FF-8DD2-AD8C471C20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223"/>
              <a:ext cx="301" cy="174"/>
            </a:xfrm>
            <a:custGeom>
              <a:avLst/>
              <a:gdLst>
                <a:gd name="T0" fmla="*/ 301 w 301"/>
                <a:gd name="T1" fmla="*/ 106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6 h 174"/>
                <a:gd name="T10" fmla="*/ 301 w 301"/>
                <a:gd name="T11" fmla="*/ 106 h 174"/>
                <a:gd name="T12" fmla="*/ 301 w 301"/>
                <a:gd name="T13" fmla="*/ 106 h 174"/>
                <a:gd name="T14" fmla="*/ 301 w 301"/>
                <a:gd name="T15" fmla="*/ 106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6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9" name="Freeform 20">
              <a:extLst>
                <a:ext uri="{FF2B5EF4-FFF2-40B4-BE49-F238E27FC236}">
                  <a16:creationId xmlns:a16="http://schemas.microsoft.com/office/drawing/2014/main" id="{2D4B8D81-81F4-4FC0-886D-3726F054E1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288"/>
              <a:ext cx="118" cy="103"/>
            </a:xfrm>
            <a:custGeom>
              <a:avLst/>
              <a:gdLst>
                <a:gd name="T0" fmla="*/ 118 w 118"/>
                <a:gd name="T1" fmla="*/ 0 h 103"/>
                <a:gd name="T2" fmla="*/ 118 w 118"/>
                <a:gd name="T3" fmla="*/ 34 h 103"/>
                <a:gd name="T4" fmla="*/ 0 w 118"/>
                <a:gd name="T5" fmla="*/ 103 h 103"/>
                <a:gd name="T6" fmla="*/ 0 w 118"/>
                <a:gd name="T7" fmla="*/ 69 h 103"/>
                <a:gd name="T8" fmla="*/ 118 w 118"/>
                <a:gd name="T9" fmla="*/ 0 h 103"/>
                <a:gd name="T10" fmla="*/ 118 w 118"/>
                <a:gd name="T11" fmla="*/ 0 h 103"/>
                <a:gd name="T12" fmla="*/ 118 w 118"/>
                <a:gd name="T13" fmla="*/ 0 h 103"/>
                <a:gd name="T14" fmla="*/ 118 w 118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3"/>
                <a:gd name="T26" fmla="*/ 118 w 118"/>
                <a:gd name="T27" fmla="*/ 103 h 1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3">
                  <a:moveTo>
                    <a:pt x="118" y="0"/>
                  </a:moveTo>
                  <a:lnTo>
                    <a:pt x="118" y="34"/>
                  </a:lnTo>
                  <a:lnTo>
                    <a:pt x="0" y="103"/>
                  </a:lnTo>
                  <a:lnTo>
                    <a:pt x="0" y="6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20" name="Freeform 21">
              <a:extLst>
                <a:ext uri="{FF2B5EF4-FFF2-40B4-BE49-F238E27FC236}">
                  <a16:creationId xmlns:a16="http://schemas.microsoft.com/office/drawing/2014/main" id="{7F439AF0-3EAB-42F6-911A-9746B33723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251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21" name="Freeform 22">
              <a:extLst>
                <a:ext uri="{FF2B5EF4-FFF2-40B4-BE49-F238E27FC236}">
                  <a16:creationId xmlns:a16="http://schemas.microsoft.com/office/drawing/2014/main" id="{1E8169CE-6437-469E-B878-592EB63C3A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183"/>
              <a:ext cx="301" cy="174"/>
            </a:xfrm>
            <a:custGeom>
              <a:avLst/>
              <a:gdLst>
                <a:gd name="T0" fmla="*/ 301 w 301"/>
                <a:gd name="T1" fmla="*/ 105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5 h 174"/>
                <a:gd name="T10" fmla="*/ 301 w 301"/>
                <a:gd name="T11" fmla="*/ 105 h 174"/>
                <a:gd name="T12" fmla="*/ 301 w 301"/>
                <a:gd name="T13" fmla="*/ 105 h 174"/>
                <a:gd name="T14" fmla="*/ 301 w 301"/>
                <a:gd name="T15" fmla="*/ 105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5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22" name="Freeform 23">
              <a:extLst>
                <a:ext uri="{FF2B5EF4-FFF2-40B4-BE49-F238E27FC236}">
                  <a16:creationId xmlns:a16="http://schemas.microsoft.com/office/drawing/2014/main" id="{408C7AC2-5790-4128-A4C2-73BC82DDB5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247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23" name="Freeform 24">
              <a:extLst>
                <a:ext uri="{FF2B5EF4-FFF2-40B4-BE49-F238E27FC236}">
                  <a16:creationId xmlns:a16="http://schemas.microsoft.com/office/drawing/2014/main" id="{904B18A1-5361-4D79-ADE6-B496B8BF0B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210"/>
              <a:ext cx="183" cy="139"/>
            </a:xfrm>
            <a:custGeom>
              <a:avLst/>
              <a:gdLst>
                <a:gd name="T0" fmla="*/ 183 w 183"/>
                <a:gd name="T1" fmla="*/ 105 h 139"/>
                <a:gd name="T2" fmla="*/ 183 w 183"/>
                <a:gd name="T3" fmla="*/ 139 h 139"/>
                <a:gd name="T4" fmla="*/ 0 w 183"/>
                <a:gd name="T5" fmla="*/ 34 h 139"/>
                <a:gd name="T6" fmla="*/ 0 w 183"/>
                <a:gd name="T7" fmla="*/ 0 h 139"/>
                <a:gd name="T8" fmla="*/ 183 w 183"/>
                <a:gd name="T9" fmla="*/ 105 h 139"/>
                <a:gd name="T10" fmla="*/ 183 w 183"/>
                <a:gd name="T11" fmla="*/ 105 h 139"/>
                <a:gd name="T12" fmla="*/ 183 w 183"/>
                <a:gd name="T13" fmla="*/ 105 h 139"/>
                <a:gd name="T14" fmla="*/ 183 w 183"/>
                <a:gd name="T15" fmla="*/ 105 h 1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39"/>
                <a:gd name="T26" fmla="*/ 183 w 183"/>
                <a:gd name="T27" fmla="*/ 139 h 1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39">
                  <a:moveTo>
                    <a:pt x="183" y="105"/>
                  </a:moveTo>
                  <a:lnTo>
                    <a:pt x="183" y="139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24" name="Freeform 25">
              <a:extLst>
                <a:ext uri="{FF2B5EF4-FFF2-40B4-BE49-F238E27FC236}">
                  <a16:creationId xmlns:a16="http://schemas.microsoft.com/office/drawing/2014/main" id="{1CF8EE62-C31A-4159-81CB-67E63BF9E7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142"/>
              <a:ext cx="301" cy="173"/>
            </a:xfrm>
            <a:custGeom>
              <a:avLst/>
              <a:gdLst>
                <a:gd name="T0" fmla="*/ 301 w 301"/>
                <a:gd name="T1" fmla="*/ 105 h 173"/>
                <a:gd name="T2" fmla="*/ 183 w 301"/>
                <a:gd name="T3" fmla="*/ 173 h 173"/>
                <a:gd name="T4" fmla="*/ 0 w 301"/>
                <a:gd name="T5" fmla="*/ 68 h 173"/>
                <a:gd name="T6" fmla="*/ 118 w 301"/>
                <a:gd name="T7" fmla="*/ 0 h 173"/>
                <a:gd name="T8" fmla="*/ 301 w 301"/>
                <a:gd name="T9" fmla="*/ 105 h 173"/>
                <a:gd name="T10" fmla="*/ 301 w 301"/>
                <a:gd name="T11" fmla="*/ 105 h 173"/>
                <a:gd name="T12" fmla="*/ 301 w 301"/>
                <a:gd name="T13" fmla="*/ 105 h 173"/>
                <a:gd name="T14" fmla="*/ 301 w 301"/>
                <a:gd name="T15" fmla="*/ 105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3"/>
                <a:gd name="T26" fmla="*/ 301 w 301"/>
                <a:gd name="T27" fmla="*/ 173 h 1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3">
                  <a:moveTo>
                    <a:pt x="301" y="105"/>
                  </a:moveTo>
                  <a:lnTo>
                    <a:pt x="183" y="173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25" name="Freeform 26">
              <a:extLst>
                <a:ext uri="{FF2B5EF4-FFF2-40B4-BE49-F238E27FC236}">
                  <a16:creationId xmlns:a16="http://schemas.microsoft.com/office/drawing/2014/main" id="{D619414D-2109-4164-8AAE-8CCD8870D7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206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26" name="Freeform 27">
              <a:extLst>
                <a:ext uri="{FF2B5EF4-FFF2-40B4-BE49-F238E27FC236}">
                  <a16:creationId xmlns:a16="http://schemas.microsoft.com/office/drawing/2014/main" id="{D808427A-5670-48D3-9A6C-A79BF15E0A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168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27" name="Freeform 28">
              <a:extLst>
                <a:ext uri="{FF2B5EF4-FFF2-40B4-BE49-F238E27FC236}">
                  <a16:creationId xmlns:a16="http://schemas.microsoft.com/office/drawing/2014/main" id="{5641670A-0BAB-4997-9E3D-1D1B3A91F0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100"/>
              <a:ext cx="301" cy="174"/>
            </a:xfrm>
            <a:custGeom>
              <a:avLst/>
              <a:gdLst>
                <a:gd name="T0" fmla="*/ 301 w 301"/>
                <a:gd name="T1" fmla="*/ 106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6 h 174"/>
                <a:gd name="T10" fmla="*/ 301 w 301"/>
                <a:gd name="T11" fmla="*/ 106 h 174"/>
                <a:gd name="T12" fmla="*/ 301 w 301"/>
                <a:gd name="T13" fmla="*/ 106 h 174"/>
                <a:gd name="T14" fmla="*/ 301 w 301"/>
                <a:gd name="T15" fmla="*/ 106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6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28" name="Freeform 29">
              <a:extLst>
                <a:ext uri="{FF2B5EF4-FFF2-40B4-BE49-F238E27FC236}">
                  <a16:creationId xmlns:a16="http://schemas.microsoft.com/office/drawing/2014/main" id="{D3D16246-B550-4B8B-BA79-700732FB17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164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29" name="Freeform 30">
              <a:extLst>
                <a:ext uri="{FF2B5EF4-FFF2-40B4-BE49-F238E27FC236}">
                  <a16:creationId xmlns:a16="http://schemas.microsoft.com/office/drawing/2014/main" id="{3E80574C-9E7E-46A1-AE30-4A61A07340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127"/>
              <a:ext cx="183" cy="139"/>
            </a:xfrm>
            <a:custGeom>
              <a:avLst/>
              <a:gdLst>
                <a:gd name="T0" fmla="*/ 183 w 183"/>
                <a:gd name="T1" fmla="*/ 105 h 139"/>
                <a:gd name="T2" fmla="*/ 183 w 183"/>
                <a:gd name="T3" fmla="*/ 139 h 139"/>
                <a:gd name="T4" fmla="*/ 0 w 183"/>
                <a:gd name="T5" fmla="*/ 34 h 139"/>
                <a:gd name="T6" fmla="*/ 0 w 183"/>
                <a:gd name="T7" fmla="*/ 0 h 139"/>
                <a:gd name="T8" fmla="*/ 183 w 183"/>
                <a:gd name="T9" fmla="*/ 105 h 139"/>
                <a:gd name="T10" fmla="*/ 183 w 183"/>
                <a:gd name="T11" fmla="*/ 105 h 139"/>
                <a:gd name="T12" fmla="*/ 183 w 183"/>
                <a:gd name="T13" fmla="*/ 105 h 139"/>
                <a:gd name="T14" fmla="*/ 183 w 183"/>
                <a:gd name="T15" fmla="*/ 105 h 1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39"/>
                <a:gd name="T26" fmla="*/ 183 w 183"/>
                <a:gd name="T27" fmla="*/ 139 h 1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39">
                  <a:moveTo>
                    <a:pt x="183" y="105"/>
                  </a:moveTo>
                  <a:lnTo>
                    <a:pt x="183" y="139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0" name="Freeform 31">
              <a:extLst>
                <a:ext uri="{FF2B5EF4-FFF2-40B4-BE49-F238E27FC236}">
                  <a16:creationId xmlns:a16="http://schemas.microsoft.com/office/drawing/2014/main" id="{557C71B9-0ED8-496B-84FD-9E5F9B49C2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059"/>
              <a:ext cx="301" cy="173"/>
            </a:xfrm>
            <a:custGeom>
              <a:avLst/>
              <a:gdLst>
                <a:gd name="T0" fmla="*/ 301 w 301"/>
                <a:gd name="T1" fmla="*/ 105 h 173"/>
                <a:gd name="T2" fmla="*/ 183 w 301"/>
                <a:gd name="T3" fmla="*/ 173 h 173"/>
                <a:gd name="T4" fmla="*/ 0 w 301"/>
                <a:gd name="T5" fmla="*/ 68 h 173"/>
                <a:gd name="T6" fmla="*/ 118 w 301"/>
                <a:gd name="T7" fmla="*/ 0 h 173"/>
                <a:gd name="T8" fmla="*/ 301 w 301"/>
                <a:gd name="T9" fmla="*/ 105 h 173"/>
                <a:gd name="T10" fmla="*/ 301 w 301"/>
                <a:gd name="T11" fmla="*/ 105 h 173"/>
                <a:gd name="T12" fmla="*/ 301 w 301"/>
                <a:gd name="T13" fmla="*/ 105 h 173"/>
                <a:gd name="T14" fmla="*/ 301 w 301"/>
                <a:gd name="T15" fmla="*/ 105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3"/>
                <a:gd name="T26" fmla="*/ 301 w 301"/>
                <a:gd name="T27" fmla="*/ 173 h 1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3">
                  <a:moveTo>
                    <a:pt x="301" y="105"/>
                  </a:moveTo>
                  <a:lnTo>
                    <a:pt x="183" y="173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1" name="Freeform 32">
              <a:extLst>
                <a:ext uri="{FF2B5EF4-FFF2-40B4-BE49-F238E27FC236}">
                  <a16:creationId xmlns:a16="http://schemas.microsoft.com/office/drawing/2014/main" id="{0F7B956E-D5D8-4D97-864C-38033CC86D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123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8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2" name="Freeform 33">
              <a:extLst>
                <a:ext uri="{FF2B5EF4-FFF2-40B4-BE49-F238E27FC236}">
                  <a16:creationId xmlns:a16="http://schemas.microsoft.com/office/drawing/2014/main" id="{363BEF75-8257-4EDB-BEB7-EFDCB36D38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085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5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3" name="Freeform 34">
              <a:extLst>
                <a:ext uri="{FF2B5EF4-FFF2-40B4-BE49-F238E27FC236}">
                  <a16:creationId xmlns:a16="http://schemas.microsoft.com/office/drawing/2014/main" id="{F38BE2E9-75AA-4B37-A626-8290D9894E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017"/>
              <a:ext cx="301" cy="174"/>
            </a:xfrm>
            <a:custGeom>
              <a:avLst/>
              <a:gdLst>
                <a:gd name="T0" fmla="*/ 301 w 301"/>
                <a:gd name="T1" fmla="*/ 106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6 h 174"/>
                <a:gd name="T10" fmla="*/ 301 w 301"/>
                <a:gd name="T11" fmla="*/ 106 h 174"/>
                <a:gd name="T12" fmla="*/ 301 w 301"/>
                <a:gd name="T13" fmla="*/ 106 h 174"/>
                <a:gd name="T14" fmla="*/ 301 w 301"/>
                <a:gd name="T15" fmla="*/ 106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6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4" name="Freeform 35">
              <a:extLst>
                <a:ext uri="{FF2B5EF4-FFF2-40B4-BE49-F238E27FC236}">
                  <a16:creationId xmlns:a16="http://schemas.microsoft.com/office/drawing/2014/main" id="{194A600D-50B4-4EC2-8B21-5B8D62B47E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081"/>
              <a:ext cx="118" cy="103"/>
            </a:xfrm>
            <a:custGeom>
              <a:avLst/>
              <a:gdLst>
                <a:gd name="T0" fmla="*/ 118 w 118"/>
                <a:gd name="T1" fmla="*/ 0 h 103"/>
                <a:gd name="T2" fmla="*/ 118 w 118"/>
                <a:gd name="T3" fmla="*/ 34 h 103"/>
                <a:gd name="T4" fmla="*/ 0 w 118"/>
                <a:gd name="T5" fmla="*/ 103 h 103"/>
                <a:gd name="T6" fmla="*/ 0 w 118"/>
                <a:gd name="T7" fmla="*/ 68 h 103"/>
                <a:gd name="T8" fmla="*/ 118 w 118"/>
                <a:gd name="T9" fmla="*/ 0 h 103"/>
                <a:gd name="T10" fmla="*/ 118 w 118"/>
                <a:gd name="T11" fmla="*/ 0 h 103"/>
                <a:gd name="T12" fmla="*/ 118 w 118"/>
                <a:gd name="T13" fmla="*/ 0 h 103"/>
                <a:gd name="T14" fmla="*/ 118 w 118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3"/>
                <a:gd name="T26" fmla="*/ 118 w 118"/>
                <a:gd name="T27" fmla="*/ 103 h 1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3">
                  <a:moveTo>
                    <a:pt x="118" y="0"/>
                  </a:moveTo>
                  <a:lnTo>
                    <a:pt x="118" y="34"/>
                  </a:lnTo>
                  <a:lnTo>
                    <a:pt x="0" y="103"/>
                  </a:lnTo>
                  <a:lnTo>
                    <a:pt x="0" y="6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5" name="Freeform 36">
              <a:extLst>
                <a:ext uri="{FF2B5EF4-FFF2-40B4-BE49-F238E27FC236}">
                  <a16:creationId xmlns:a16="http://schemas.microsoft.com/office/drawing/2014/main" id="{A2D7E1E9-F9E8-4436-8823-0C152F0EE2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044"/>
              <a:ext cx="183" cy="140"/>
            </a:xfrm>
            <a:custGeom>
              <a:avLst/>
              <a:gdLst>
                <a:gd name="T0" fmla="*/ 183 w 183"/>
                <a:gd name="T1" fmla="*/ 105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5 h 140"/>
                <a:gd name="T10" fmla="*/ 183 w 183"/>
                <a:gd name="T11" fmla="*/ 105 h 140"/>
                <a:gd name="T12" fmla="*/ 183 w 183"/>
                <a:gd name="T13" fmla="*/ 105 h 140"/>
                <a:gd name="T14" fmla="*/ 183 w 183"/>
                <a:gd name="T15" fmla="*/ 105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5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6" name="Freeform 37">
              <a:extLst>
                <a:ext uri="{FF2B5EF4-FFF2-40B4-BE49-F238E27FC236}">
                  <a16:creationId xmlns:a16="http://schemas.microsoft.com/office/drawing/2014/main" id="{31378A8D-8DAD-4E85-A08D-55EA085621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2976"/>
              <a:ext cx="301" cy="173"/>
            </a:xfrm>
            <a:custGeom>
              <a:avLst/>
              <a:gdLst>
                <a:gd name="T0" fmla="*/ 301 w 301"/>
                <a:gd name="T1" fmla="*/ 105 h 173"/>
                <a:gd name="T2" fmla="*/ 183 w 301"/>
                <a:gd name="T3" fmla="*/ 173 h 173"/>
                <a:gd name="T4" fmla="*/ 0 w 301"/>
                <a:gd name="T5" fmla="*/ 68 h 173"/>
                <a:gd name="T6" fmla="*/ 118 w 301"/>
                <a:gd name="T7" fmla="*/ 0 h 173"/>
                <a:gd name="T8" fmla="*/ 301 w 301"/>
                <a:gd name="T9" fmla="*/ 105 h 173"/>
                <a:gd name="T10" fmla="*/ 301 w 301"/>
                <a:gd name="T11" fmla="*/ 105 h 173"/>
                <a:gd name="T12" fmla="*/ 301 w 301"/>
                <a:gd name="T13" fmla="*/ 105 h 173"/>
                <a:gd name="T14" fmla="*/ 301 w 301"/>
                <a:gd name="T15" fmla="*/ 105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3"/>
                <a:gd name="T26" fmla="*/ 301 w 301"/>
                <a:gd name="T27" fmla="*/ 173 h 1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3">
                  <a:moveTo>
                    <a:pt x="301" y="105"/>
                  </a:moveTo>
                  <a:lnTo>
                    <a:pt x="183" y="173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7" name="Freeform 38">
              <a:extLst>
                <a:ext uri="{FF2B5EF4-FFF2-40B4-BE49-F238E27FC236}">
                  <a16:creationId xmlns:a16="http://schemas.microsoft.com/office/drawing/2014/main" id="{B3FB47C2-E2B0-4B33-8454-8C9F274F18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3040"/>
              <a:ext cx="118" cy="102"/>
            </a:xfrm>
            <a:custGeom>
              <a:avLst/>
              <a:gdLst>
                <a:gd name="T0" fmla="*/ 118 w 118"/>
                <a:gd name="T1" fmla="*/ 0 h 102"/>
                <a:gd name="T2" fmla="*/ 118 w 118"/>
                <a:gd name="T3" fmla="*/ 34 h 102"/>
                <a:gd name="T4" fmla="*/ 0 w 118"/>
                <a:gd name="T5" fmla="*/ 102 h 102"/>
                <a:gd name="T6" fmla="*/ 0 w 118"/>
                <a:gd name="T7" fmla="*/ 69 h 102"/>
                <a:gd name="T8" fmla="*/ 118 w 118"/>
                <a:gd name="T9" fmla="*/ 0 h 102"/>
                <a:gd name="T10" fmla="*/ 118 w 118"/>
                <a:gd name="T11" fmla="*/ 0 h 102"/>
                <a:gd name="T12" fmla="*/ 118 w 118"/>
                <a:gd name="T13" fmla="*/ 0 h 102"/>
                <a:gd name="T14" fmla="*/ 118 w 118"/>
                <a:gd name="T15" fmla="*/ 0 h 1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2"/>
                <a:gd name="T26" fmla="*/ 118 w 118"/>
                <a:gd name="T27" fmla="*/ 102 h 1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2">
                  <a:moveTo>
                    <a:pt x="118" y="0"/>
                  </a:moveTo>
                  <a:lnTo>
                    <a:pt x="118" y="34"/>
                  </a:lnTo>
                  <a:lnTo>
                    <a:pt x="0" y="102"/>
                  </a:lnTo>
                  <a:lnTo>
                    <a:pt x="0" y="6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8" name="Freeform 39">
              <a:extLst>
                <a:ext uri="{FF2B5EF4-FFF2-40B4-BE49-F238E27FC236}">
                  <a16:creationId xmlns:a16="http://schemas.microsoft.com/office/drawing/2014/main" id="{091C6143-17BC-4680-9E7D-81160C47AA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3003"/>
              <a:ext cx="183" cy="139"/>
            </a:xfrm>
            <a:custGeom>
              <a:avLst/>
              <a:gdLst>
                <a:gd name="T0" fmla="*/ 183 w 183"/>
                <a:gd name="T1" fmla="*/ 106 h 139"/>
                <a:gd name="T2" fmla="*/ 183 w 183"/>
                <a:gd name="T3" fmla="*/ 139 h 139"/>
                <a:gd name="T4" fmla="*/ 0 w 183"/>
                <a:gd name="T5" fmla="*/ 34 h 139"/>
                <a:gd name="T6" fmla="*/ 0 w 183"/>
                <a:gd name="T7" fmla="*/ 0 h 139"/>
                <a:gd name="T8" fmla="*/ 183 w 183"/>
                <a:gd name="T9" fmla="*/ 106 h 139"/>
                <a:gd name="T10" fmla="*/ 183 w 183"/>
                <a:gd name="T11" fmla="*/ 106 h 139"/>
                <a:gd name="T12" fmla="*/ 183 w 183"/>
                <a:gd name="T13" fmla="*/ 106 h 139"/>
                <a:gd name="T14" fmla="*/ 183 w 183"/>
                <a:gd name="T15" fmla="*/ 106 h 1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39"/>
                <a:gd name="T26" fmla="*/ 183 w 183"/>
                <a:gd name="T27" fmla="*/ 139 h 1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39">
                  <a:moveTo>
                    <a:pt x="183" y="106"/>
                  </a:moveTo>
                  <a:lnTo>
                    <a:pt x="183" y="139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9" name="Freeform 40">
              <a:extLst>
                <a:ext uri="{FF2B5EF4-FFF2-40B4-BE49-F238E27FC236}">
                  <a16:creationId xmlns:a16="http://schemas.microsoft.com/office/drawing/2014/main" id="{32CAA35D-7612-4CB7-9D89-B154AE6744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2934"/>
              <a:ext cx="301" cy="175"/>
            </a:xfrm>
            <a:custGeom>
              <a:avLst/>
              <a:gdLst>
                <a:gd name="T0" fmla="*/ 301 w 301"/>
                <a:gd name="T1" fmla="*/ 106 h 175"/>
                <a:gd name="T2" fmla="*/ 183 w 301"/>
                <a:gd name="T3" fmla="*/ 175 h 175"/>
                <a:gd name="T4" fmla="*/ 0 w 301"/>
                <a:gd name="T5" fmla="*/ 69 h 175"/>
                <a:gd name="T6" fmla="*/ 118 w 301"/>
                <a:gd name="T7" fmla="*/ 0 h 175"/>
                <a:gd name="T8" fmla="*/ 301 w 301"/>
                <a:gd name="T9" fmla="*/ 106 h 175"/>
                <a:gd name="T10" fmla="*/ 301 w 301"/>
                <a:gd name="T11" fmla="*/ 106 h 175"/>
                <a:gd name="T12" fmla="*/ 301 w 301"/>
                <a:gd name="T13" fmla="*/ 106 h 175"/>
                <a:gd name="T14" fmla="*/ 301 w 301"/>
                <a:gd name="T15" fmla="*/ 106 h 1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5"/>
                <a:gd name="T26" fmla="*/ 301 w 301"/>
                <a:gd name="T27" fmla="*/ 175 h 1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5">
                  <a:moveTo>
                    <a:pt x="301" y="106"/>
                  </a:moveTo>
                  <a:lnTo>
                    <a:pt x="183" y="175"/>
                  </a:lnTo>
                  <a:lnTo>
                    <a:pt x="0" y="69"/>
                  </a:lnTo>
                  <a:lnTo>
                    <a:pt x="118" y="0"/>
                  </a:lnTo>
                  <a:lnTo>
                    <a:pt x="301" y="10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0" name="Freeform 41">
              <a:extLst>
                <a:ext uri="{FF2B5EF4-FFF2-40B4-BE49-F238E27FC236}">
                  <a16:creationId xmlns:a16="http://schemas.microsoft.com/office/drawing/2014/main" id="{BBE64676-000E-4FDA-BBBF-9838E7DFC0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0" y="2998"/>
              <a:ext cx="118" cy="103"/>
            </a:xfrm>
            <a:custGeom>
              <a:avLst/>
              <a:gdLst>
                <a:gd name="T0" fmla="*/ 118 w 118"/>
                <a:gd name="T1" fmla="*/ 0 h 103"/>
                <a:gd name="T2" fmla="*/ 118 w 118"/>
                <a:gd name="T3" fmla="*/ 34 h 103"/>
                <a:gd name="T4" fmla="*/ 0 w 118"/>
                <a:gd name="T5" fmla="*/ 103 h 103"/>
                <a:gd name="T6" fmla="*/ 0 w 118"/>
                <a:gd name="T7" fmla="*/ 69 h 103"/>
                <a:gd name="T8" fmla="*/ 118 w 118"/>
                <a:gd name="T9" fmla="*/ 0 h 103"/>
                <a:gd name="T10" fmla="*/ 118 w 118"/>
                <a:gd name="T11" fmla="*/ 0 h 103"/>
                <a:gd name="T12" fmla="*/ 118 w 118"/>
                <a:gd name="T13" fmla="*/ 0 h 103"/>
                <a:gd name="T14" fmla="*/ 118 w 118"/>
                <a:gd name="T15" fmla="*/ 0 h 1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3"/>
                <a:gd name="T26" fmla="*/ 118 w 118"/>
                <a:gd name="T27" fmla="*/ 103 h 1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3">
                  <a:moveTo>
                    <a:pt x="118" y="0"/>
                  </a:moveTo>
                  <a:lnTo>
                    <a:pt x="118" y="34"/>
                  </a:lnTo>
                  <a:lnTo>
                    <a:pt x="0" y="103"/>
                  </a:lnTo>
                  <a:lnTo>
                    <a:pt x="0" y="6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1" name="Freeform 42">
              <a:extLst>
                <a:ext uri="{FF2B5EF4-FFF2-40B4-BE49-F238E27FC236}">
                  <a16:creationId xmlns:a16="http://schemas.microsoft.com/office/drawing/2014/main" id="{2B160579-0353-44A7-9055-96F487503CD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2961"/>
              <a:ext cx="183" cy="140"/>
            </a:xfrm>
            <a:custGeom>
              <a:avLst/>
              <a:gdLst>
                <a:gd name="T0" fmla="*/ 183 w 183"/>
                <a:gd name="T1" fmla="*/ 106 h 140"/>
                <a:gd name="T2" fmla="*/ 183 w 183"/>
                <a:gd name="T3" fmla="*/ 140 h 140"/>
                <a:gd name="T4" fmla="*/ 0 w 183"/>
                <a:gd name="T5" fmla="*/ 34 h 140"/>
                <a:gd name="T6" fmla="*/ 0 w 183"/>
                <a:gd name="T7" fmla="*/ 0 h 140"/>
                <a:gd name="T8" fmla="*/ 183 w 183"/>
                <a:gd name="T9" fmla="*/ 106 h 140"/>
                <a:gd name="T10" fmla="*/ 183 w 183"/>
                <a:gd name="T11" fmla="*/ 106 h 140"/>
                <a:gd name="T12" fmla="*/ 183 w 183"/>
                <a:gd name="T13" fmla="*/ 106 h 140"/>
                <a:gd name="T14" fmla="*/ 183 w 183"/>
                <a:gd name="T15" fmla="*/ 10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"/>
                <a:gd name="T25" fmla="*/ 0 h 140"/>
                <a:gd name="T26" fmla="*/ 183 w 183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" h="140">
                  <a:moveTo>
                    <a:pt x="183" y="106"/>
                  </a:moveTo>
                  <a:lnTo>
                    <a:pt x="183" y="14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83" y="10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2" name="Freeform 43">
              <a:extLst>
                <a:ext uri="{FF2B5EF4-FFF2-40B4-BE49-F238E27FC236}">
                  <a16:creationId xmlns:a16="http://schemas.microsoft.com/office/drawing/2014/main" id="{6D852DDA-6848-4E8F-8BCB-91EFA742E4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7" y="2893"/>
              <a:ext cx="301" cy="174"/>
            </a:xfrm>
            <a:custGeom>
              <a:avLst/>
              <a:gdLst>
                <a:gd name="T0" fmla="*/ 301 w 301"/>
                <a:gd name="T1" fmla="*/ 105 h 174"/>
                <a:gd name="T2" fmla="*/ 183 w 301"/>
                <a:gd name="T3" fmla="*/ 174 h 174"/>
                <a:gd name="T4" fmla="*/ 0 w 301"/>
                <a:gd name="T5" fmla="*/ 68 h 174"/>
                <a:gd name="T6" fmla="*/ 118 w 301"/>
                <a:gd name="T7" fmla="*/ 0 h 174"/>
                <a:gd name="T8" fmla="*/ 301 w 301"/>
                <a:gd name="T9" fmla="*/ 105 h 174"/>
                <a:gd name="T10" fmla="*/ 301 w 301"/>
                <a:gd name="T11" fmla="*/ 105 h 174"/>
                <a:gd name="T12" fmla="*/ 301 w 301"/>
                <a:gd name="T13" fmla="*/ 105 h 174"/>
                <a:gd name="T14" fmla="*/ 301 w 301"/>
                <a:gd name="T15" fmla="*/ 105 h 1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1"/>
                <a:gd name="T25" fmla="*/ 0 h 174"/>
                <a:gd name="T26" fmla="*/ 301 w 301"/>
                <a:gd name="T27" fmla="*/ 174 h 1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1" h="174">
                  <a:moveTo>
                    <a:pt x="301" y="105"/>
                  </a:moveTo>
                  <a:lnTo>
                    <a:pt x="183" y="174"/>
                  </a:lnTo>
                  <a:lnTo>
                    <a:pt x="0" y="68"/>
                  </a:lnTo>
                  <a:lnTo>
                    <a:pt x="118" y="0"/>
                  </a:lnTo>
                  <a:lnTo>
                    <a:pt x="301" y="1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3" name="Freeform 44">
              <a:extLst>
                <a:ext uri="{FF2B5EF4-FFF2-40B4-BE49-F238E27FC236}">
                  <a16:creationId xmlns:a16="http://schemas.microsoft.com/office/drawing/2014/main" id="{3200D170-EC80-4F2E-84E9-9F98A4DF9D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2973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4" name="Freeform 45">
              <a:extLst>
                <a:ext uri="{FF2B5EF4-FFF2-40B4-BE49-F238E27FC236}">
                  <a16:creationId xmlns:a16="http://schemas.microsoft.com/office/drawing/2014/main" id="{E233FB51-02A6-4393-B297-08BC355C44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2982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5" name="Freeform 46">
              <a:extLst>
                <a:ext uri="{FF2B5EF4-FFF2-40B4-BE49-F238E27FC236}">
                  <a16:creationId xmlns:a16="http://schemas.microsoft.com/office/drawing/2014/main" id="{DDD81498-260C-47D4-8D21-BB7C89A702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2992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6" name="Freeform 47">
              <a:extLst>
                <a:ext uri="{FF2B5EF4-FFF2-40B4-BE49-F238E27FC236}">
                  <a16:creationId xmlns:a16="http://schemas.microsoft.com/office/drawing/2014/main" id="{3A7174EE-EC01-497B-9B8F-80F1B31533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001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2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7" name="Freeform 48">
              <a:extLst>
                <a:ext uri="{FF2B5EF4-FFF2-40B4-BE49-F238E27FC236}">
                  <a16:creationId xmlns:a16="http://schemas.microsoft.com/office/drawing/2014/main" id="{EB06C0D9-1D19-45AC-B429-7F23C3CFAB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010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8" name="Freeform 49">
              <a:extLst>
                <a:ext uri="{FF2B5EF4-FFF2-40B4-BE49-F238E27FC236}">
                  <a16:creationId xmlns:a16="http://schemas.microsoft.com/office/drawing/2014/main" id="{13D2500E-064A-4653-9410-FDDF34FB6C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020"/>
              <a:ext cx="10" cy="20"/>
            </a:xfrm>
            <a:custGeom>
              <a:avLst/>
              <a:gdLst>
                <a:gd name="T0" fmla="*/ 5 w 17"/>
                <a:gd name="T1" fmla="*/ 2 h 34"/>
                <a:gd name="T2" fmla="*/ 6 w 17"/>
                <a:gd name="T3" fmla="*/ 5 h 34"/>
                <a:gd name="T4" fmla="*/ 6 w 17"/>
                <a:gd name="T5" fmla="*/ 11 h 34"/>
                <a:gd name="T6" fmla="*/ 5 w 17"/>
                <a:gd name="T7" fmla="*/ 11 h 34"/>
                <a:gd name="T8" fmla="*/ 1 w 17"/>
                <a:gd name="T9" fmla="*/ 9 h 34"/>
                <a:gd name="T10" fmla="*/ 0 w 17"/>
                <a:gd name="T11" fmla="*/ 7 h 34"/>
                <a:gd name="T12" fmla="*/ 0 w 17"/>
                <a:gd name="T13" fmla="*/ 1 h 34"/>
                <a:gd name="T14" fmla="*/ 1 w 17"/>
                <a:gd name="T15" fmla="*/ 1 h 34"/>
                <a:gd name="T16" fmla="*/ 5 w 17"/>
                <a:gd name="T17" fmla="*/ 2 h 34"/>
                <a:gd name="T18" fmla="*/ 5 w 17"/>
                <a:gd name="T19" fmla="*/ 2 h 34"/>
                <a:gd name="T20" fmla="*/ 5 w 17"/>
                <a:gd name="T21" fmla="*/ 2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9" name="Freeform 50">
              <a:extLst>
                <a:ext uri="{FF2B5EF4-FFF2-40B4-BE49-F238E27FC236}">
                  <a16:creationId xmlns:a16="http://schemas.microsoft.com/office/drawing/2014/main" id="{2F4F8647-7FDD-4029-9ACA-B54235BA26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029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50" name="Freeform 51">
              <a:extLst>
                <a:ext uri="{FF2B5EF4-FFF2-40B4-BE49-F238E27FC236}">
                  <a16:creationId xmlns:a16="http://schemas.microsoft.com/office/drawing/2014/main" id="{6BB228DD-FA49-4019-8745-FA748787D9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038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5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51" name="Freeform 52">
              <a:extLst>
                <a:ext uri="{FF2B5EF4-FFF2-40B4-BE49-F238E27FC236}">
                  <a16:creationId xmlns:a16="http://schemas.microsoft.com/office/drawing/2014/main" id="{13EF6049-2EA4-48FD-A789-DF8631B130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047"/>
              <a:ext cx="9" cy="21"/>
            </a:xfrm>
            <a:custGeom>
              <a:avLst/>
              <a:gdLst>
                <a:gd name="T0" fmla="*/ 4 w 16"/>
                <a:gd name="T1" fmla="*/ 2 h 35"/>
                <a:gd name="T2" fmla="*/ 5 w 16"/>
                <a:gd name="T3" fmla="*/ 5 h 35"/>
                <a:gd name="T4" fmla="*/ 5 w 16"/>
                <a:gd name="T5" fmla="*/ 11 h 35"/>
                <a:gd name="T6" fmla="*/ 4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4 w 16"/>
                <a:gd name="T17" fmla="*/ 2 h 35"/>
                <a:gd name="T18" fmla="*/ 4 w 16"/>
                <a:gd name="T19" fmla="*/ 2 h 35"/>
                <a:gd name="T20" fmla="*/ 4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52" name="Freeform 53">
              <a:extLst>
                <a:ext uri="{FF2B5EF4-FFF2-40B4-BE49-F238E27FC236}">
                  <a16:creationId xmlns:a16="http://schemas.microsoft.com/office/drawing/2014/main" id="{225FB6EF-7B47-4E10-80F1-DAED48CB06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057"/>
              <a:ext cx="10" cy="21"/>
            </a:xfrm>
            <a:custGeom>
              <a:avLst/>
              <a:gdLst>
                <a:gd name="T0" fmla="*/ 5 w 16"/>
                <a:gd name="T1" fmla="*/ 2 h 35"/>
                <a:gd name="T2" fmla="*/ 6 w 16"/>
                <a:gd name="T3" fmla="*/ 5 h 35"/>
                <a:gd name="T4" fmla="*/ 6 w 16"/>
                <a:gd name="T5" fmla="*/ 11 h 35"/>
                <a:gd name="T6" fmla="*/ 5 w 16"/>
                <a:gd name="T7" fmla="*/ 12 h 35"/>
                <a:gd name="T8" fmla="*/ 1 w 16"/>
                <a:gd name="T9" fmla="*/ 10 h 35"/>
                <a:gd name="T10" fmla="*/ 0 w 16"/>
                <a:gd name="T11" fmla="*/ 7 h 35"/>
                <a:gd name="T12" fmla="*/ 0 w 16"/>
                <a:gd name="T13" fmla="*/ 1 h 35"/>
                <a:gd name="T14" fmla="*/ 1 w 16"/>
                <a:gd name="T15" fmla="*/ 1 h 35"/>
                <a:gd name="T16" fmla="*/ 5 w 16"/>
                <a:gd name="T17" fmla="*/ 2 h 35"/>
                <a:gd name="T18" fmla="*/ 5 w 16"/>
                <a:gd name="T19" fmla="*/ 2 h 35"/>
                <a:gd name="T20" fmla="*/ 5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53" name="Freeform 54">
              <a:extLst>
                <a:ext uri="{FF2B5EF4-FFF2-40B4-BE49-F238E27FC236}">
                  <a16:creationId xmlns:a16="http://schemas.microsoft.com/office/drawing/2014/main" id="{D0D3CFFE-2F39-4BBF-8B52-DF1FD1B935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066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1 w 17"/>
                <a:gd name="T11" fmla="*/ 8 h 35"/>
                <a:gd name="T12" fmla="*/ 1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54" name="Freeform 55">
              <a:extLst>
                <a:ext uri="{FF2B5EF4-FFF2-40B4-BE49-F238E27FC236}">
                  <a16:creationId xmlns:a16="http://schemas.microsoft.com/office/drawing/2014/main" id="{5C596447-31F7-460D-8FA7-A79F97E95D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014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55" name="Freeform 56">
              <a:extLst>
                <a:ext uri="{FF2B5EF4-FFF2-40B4-BE49-F238E27FC236}">
                  <a16:creationId xmlns:a16="http://schemas.microsoft.com/office/drawing/2014/main" id="{1EFF04DD-9A70-4E72-9AAF-C3957E762A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024"/>
              <a:ext cx="10" cy="21"/>
            </a:xfrm>
            <a:custGeom>
              <a:avLst/>
              <a:gdLst>
                <a:gd name="T0" fmla="*/ 5 w 17"/>
                <a:gd name="T1" fmla="*/ 2 h 34"/>
                <a:gd name="T2" fmla="*/ 6 w 17"/>
                <a:gd name="T3" fmla="*/ 6 h 34"/>
                <a:gd name="T4" fmla="*/ 6 w 17"/>
                <a:gd name="T5" fmla="*/ 12 h 34"/>
                <a:gd name="T6" fmla="*/ 5 w 17"/>
                <a:gd name="T7" fmla="*/ 12 h 34"/>
                <a:gd name="T8" fmla="*/ 1 w 17"/>
                <a:gd name="T9" fmla="*/ 11 h 34"/>
                <a:gd name="T10" fmla="*/ 0 w 17"/>
                <a:gd name="T11" fmla="*/ 7 h 34"/>
                <a:gd name="T12" fmla="*/ 0 w 17"/>
                <a:gd name="T13" fmla="*/ 1 h 34"/>
                <a:gd name="T14" fmla="*/ 1 w 17"/>
                <a:gd name="T15" fmla="*/ 1 h 34"/>
                <a:gd name="T16" fmla="*/ 5 w 17"/>
                <a:gd name="T17" fmla="*/ 2 h 34"/>
                <a:gd name="T18" fmla="*/ 5 w 17"/>
                <a:gd name="T19" fmla="*/ 2 h 34"/>
                <a:gd name="T20" fmla="*/ 5 w 17"/>
                <a:gd name="T21" fmla="*/ 2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56" name="Freeform 57">
              <a:extLst>
                <a:ext uri="{FF2B5EF4-FFF2-40B4-BE49-F238E27FC236}">
                  <a16:creationId xmlns:a16="http://schemas.microsoft.com/office/drawing/2014/main" id="{12BEF357-58FD-4BAC-BC02-B34B5B73B4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033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57" name="Freeform 58">
              <a:extLst>
                <a:ext uri="{FF2B5EF4-FFF2-40B4-BE49-F238E27FC236}">
                  <a16:creationId xmlns:a16="http://schemas.microsoft.com/office/drawing/2014/main" id="{D741BA7F-BCB9-488B-BA22-4061833098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042"/>
              <a:ext cx="11" cy="22"/>
            </a:xfrm>
            <a:custGeom>
              <a:avLst/>
              <a:gdLst>
                <a:gd name="T0" fmla="*/ 5 w 17"/>
                <a:gd name="T1" fmla="*/ 3 h 35"/>
                <a:gd name="T2" fmla="*/ 7 w 17"/>
                <a:gd name="T3" fmla="*/ 6 h 35"/>
                <a:gd name="T4" fmla="*/ 7 w 17"/>
                <a:gd name="T5" fmla="*/ 12 h 35"/>
                <a:gd name="T6" fmla="*/ 5 w 17"/>
                <a:gd name="T7" fmla="*/ 13 h 35"/>
                <a:gd name="T8" fmla="*/ 2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58" name="Freeform 59">
              <a:extLst>
                <a:ext uri="{FF2B5EF4-FFF2-40B4-BE49-F238E27FC236}">
                  <a16:creationId xmlns:a16="http://schemas.microsoft.com/office/drawing/2014/main" id="{7BC55080-4F86-4272-AAF8-730E39B975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051"/>
              <a:ext cx="11" cy="22"/>
            </a:xfrm>
            <a:custGeom>
              <a:avLst/>
              <a:gdLst>
                <a:gd name="T0" fmla="*/ 5 w 17"/>
                <a:gd name="T1" fmla="*/ 3 h 35"/>
                <a:gd name="T2" fmla="*/ 7 w 17"/>
                <a:gd name="T3" fmla="*/ 6 h 35"/>
                <a:gd name="T4" fmla="*/ 7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59" name="Freeform 60">
              <a:extLst>
                <a:ext uri="{FF2B5EF4-FFF2-40B4-BE49-F238E27FC236}">
                  <a16:creationId xmlns:a16="http://schemas.microsoft.com/office/drawing/2014/main" id="{4333816D-1D70-428F-A22F-A04137AA73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061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60" name="Freeform 61">
              <a:extLst>
                <a:ext uri="{FF2B5EF4-FFF2-40B4-BE49-F238E27FC236}">
                  <a16:creationId xmlns:a16="http://schemas.microsoft.com/office/drawing/2014/main" id="{1D7541BC-7BA1-4BB3-A068-AD74FDA7B8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070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5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61" name="Freeform 62">
              <a:extLst>
                <a:ext uri="{FF2B5EF4-FFF2-40B4-BE49-F238E27FC236}">
                  <a16:creationId xmlns:a16="http://schemas.microsoft.com/office/drawing/2014/main" id="{4FB45AF2-6863-4E66-928F-8D7D2EDD83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079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5 w 17"/>
                <a:gd name="T3" fmla="*/ 6 h 35"/>
                <a:gd name="T4" fmla="*/ 5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62" name="Freeform 63">
              <a:extLst>
                <a:ext uri="{FF2B5EF4-FFF2-40B4-BE49-F238E27FC236}">
                  <a16:creationId xmlns:a16="http://schemas.microsoft.com/office/drawing/2014/main" id="{D1BFD004-8E20-4426-AACB-48607D72FE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089"/>
              <a:ext cx="9" cy="21"/>
            </a:xfrm>
            <a:custGeom>
              <a:avLst/>
              <a:gdLst>
                <a:gd name="T0" fmla="*/ 4 w 16"/>
                <a:gd name="T1" fmla="*/ 2 h 35"/>
                <a:gd name="T2" fmla="*/ 5 w 16"/>
                <a:gd name="T3" fmla="*/ 5 h 35"/>
                <a:gd name="T4" fmla="*/ 5 w 16"/>
                <a:gd name="T5" fmla="*/ 11 h 35"/>
                <a:gd name="T6" fmla="*/ 4 w 16"/>
                <a:gd name="T7" fmla="*/ 12 h 35"/>
                <a:gd name="T8" fmla="*/ 1 w 16"/>
                <a:gd name="T9" fmla="*/ 10 h 35"/>
                <a:gd name="T10" fmla="*/ 0 w 16"/>
                <a:gd name="T11" fmla="*/ 7 h 35"/>
                <a:gd name="T12" fmla="*/ 0 w 16"/>
                <a:gd name="T13" fmla="*/ 1 h 35"/>
                <a:gd name="T14" fmla="*/ 1 w 16"/>
                <a:gd name="T15" fmla="*/ 1 h 35"/>
                <a:gd name="T16" fmla="*/ 4 w 16"/>
                <a:gd name="T17" fmla="*/ 2 h 35"/>
                <a:gd name="T18" fmla="*/ 4 w 16"/>
                <a:gd name="T19" fmla="*/ 2 h 35"/>
                <a:gd name="T20" fmla="*/ 4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63" name="Freeform 64">
              <a:extLst>
                <a:ext uri="{FF2B5EF4-FFF2-40B4-BE49-F238E27FC236}">
                  <a16:creationId xmlns:a16="http://schemas.microsoft.com/office/drawing/2014/main" id="{18244785-8EDB-4328-B9CC-2E1B209BAE6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098"/>
              <a:ext cx="10" cy="22"/>
            </a:xfrm>
            <a:custGeom>
              <a:avLst/>
              <a:gdLst>
                <a:gd name="T0" fmla="*/ 5 w 16"/>
                <a:gd name="T1" fmla="*/ 3 h 35"/>
                <a:gd name="T2" fmla="*/ 6 w 16"/>
                <a:gd name="T3" fmla="*/ 6 h 35"/>
                <a:gd name="T4" fmla="*/ 6 w 16"/>
                <a:gd name="T5" fmla="*/ 12 h 35"/>
                <a:gd name="T6" fmla="*/ 5 w 16"/>
                <a:gd name="T7" fmla="*/ 13 h 35"/>
                <a:gd name="T8" fmla="*/ 1 w 16"/>
                <a:gd name="T9" fmla="*/ 11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5 w 16"/>
                <a:gd name="T17" fmla="*/ 3 h 35"/>
                <a:gd name="T18" fmla="*/ 5 w 16"/>
                <a:gd name="T19" fmla="*/ 3 h 35"/>
                <a:gd name="T20" fmla="*/ 5 w 16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64" name="Freeform 65">
              <a:extLst>
                <a:ext uri="{FF2B5EF4-FFF2-40B4-BE49-F238E27FC236}">
                  <a16:creationId xmlns:a16="http://schemas.microsoft.com/office/drawing/2014/main" id="{5F98809B-E693-44FB-B8D6-EE97559CB0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107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1 w 17"/>
                <a:gd name="T11" fmla="*/ 8 h 35"/>
                <a:gd name="T12" fmla="*/ 1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6" y="35"/>
                    <a:pt x="14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2" y="0"/>
                    <a:pt x="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65" name="Freeform 66">
              <a:extLst>
                <a:ext uri="{FF2B5EF4-FFF2-40B4-BE49-F238E27FC236}">
                  <a16:creationId xmlns:a16="http://schemas.microsoft.com/office/drawing/2014/main" id="{D634A5E1-E0E1-4BD3-B7AF-4D444FF279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054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66" name="Freeform 67">
              <a:extLst>
                <a:ext uri="{FF2B5EF4-FFF2-40B4-BE49-F238E27FC236}">
                  <a16:creationId xmlns:a16="http://schemas.microsoft.com/office/drawing/2014/main" id="{8F285DCF-D57E-4181-8781-09BE16A855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063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67" name="Freeform 68">
              <a:extLst>
                <a:ext uri="{FF2B5EF4-FFF2-40B4-BE49-F238E27FC236}">
                  <a16:creationId xmlns:a16="http://schemas.microsoft.com/office/drawing/2014/main" id="{8ED829BD-0A98-4C57-9F63-6F09C9FB96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073"/>
              <a:ext cx="10" cy="20"/>
            </a:xfrm>
            <a:custGeom>
              <a:avLst/>
              <a:gdLst>
                <a:gd name="T0" fmla="*/ 5 w 17"/>
                <a:gd name="T1" fmla="*/ 2 h 34"/>
                <a:gd name="T2" fmla="*/ 6 w 17"/>
                <a:gd name="T3" fmla="*/ 5 h 34"/>
                <a:gd name="T4" fmla="*/ 6 w 17"/>
                <a:gd name="T5" fmla="*/ 11 h 34"/>
                <a:gd name="T6" fmla="*/ 5 w 17"/>
                <a:gd name="T7" fmla="*/ 11 h 34"/>
                <a:gd name="T8" fmla="*/ 1 w 17"/>
                <a:gd name="T9" fmla="*/ 9 h 34"/>
                <a:gd name="T10" fmla="*/ 0 w 17"/>
                <a:gd name="T11" fmla="*/ 7 h 34"/>
                <a:gd name="T12" fmla="*/ 0 w 17"/>
                <a:gd name="T13" fmla="*/ 1 h 34"/>
                <a:gd name="T14" fmla="*/ 1 w 17"/>
                <a:gd name="T15" fmla="*/ 1 h 34"/>
                <a:gd name="T16" fmla="*/ 5 w 17"/>
                <a:gd name="T17" fmla="*/ 2 h 34"/>
                <a:gd name="T18" fmla="*/ 5 w 17"/>
                <a:gd name="T19" fmla="*/ 2 h 34"/>
                <a:gd name="T20" fmla="*/ 5 w 17"/>
                <a:gd name="T21" fmla="*/ 2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68" name="Freeform 69">
              <a:extLst>
                <a:ext uri="{FF2B5EF4-FFF2-40B4-BE49-F238E27FC236}">
                  <a16:creationId xmlns:a16="http://schemas.microsoft.com/office/drawing/2014/main" id="{6EA94F8F-CAE7-4D62-85D0-B6F5446CA8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082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2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69" name="Freeform 70">
              <a:extLst>
                <a:ext uri="{FF2B5EF4-FFF2-40B4-BE49-F238E27FC236}">
                  <a16:creationId xmlns:a16="http://schemas.microsoft.com/office/drawing/2014/main" id="{048C7038-93B4-474F-9307-0D5F82F3E5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091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70" name="Freeform 71">
              <a:extLst>
                <a:ext uri="{FF2B5EF4-FFF2-40B4-BE49-F238E27FC236}">
                  <a16:creationId xmlns:a16="http://schemas.microsoft.com/office/drawing/2014/main" id="{0736A799-B6ED-4537-94B0-72136FB37A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100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71" name="Freeform 72">
              <a:extLst>
                <a:ext uri="{FF2B5EF4-FFF2-40B4-BE49-F238E27FC236}">
                  <a16:creationId xmlns:a16="http://schemas.microsoft.com/office/drawing/2014/main" id="{851190F4-8103-43D0-9956-76FE6354AD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110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72" name="Freeform 73">
              <a:extLst>
                <a:ext uri="{FF2B5EF4-FFF2-40B4-BE49-F238E27FC236}">
                  <a16:creationId xmlns:a16="http://schemas.microsoft.com/office/drawing/2014/main" id="{C9FC8E09-1FA4-4180-8011-0A160DDA57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119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5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73" name="Freeform 74">
              <a:extLst>
                <a:ext uri="{FF2B5EF4-FFF2-40B4-BE49-F238E27FC236}">
                  <a16:creationId xmlns:a16="http://schemas.microsoft.com/office/drawing/2014/main" id="{251AB2C9-2374-4237-814C-E7D4A89B4A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128"/>
              <a:ext cx="9" cy="21"/>
            </a:xfrm>
            <a:custGeom>
              <a:avLst/>
              <a:gdLst>
                <a:gd name="T0" fmla="*/ 4 w 16"/>
                <a:gd name="T1" fmla="*/ 2 h 35"/>
                <a:gd name="T2" fmla="*/ 5 w 16"/>
                <a:gd name="T3" fmla="*/ 5 h 35"/>
                <a:gd name="T4" fmla="*/ 5 w 16"/>
                <a:gd name="T5" fmla="*/ 11 h 35"/>
                <a:gd name="T6" fmla="*/ 4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4 w 16"/>
                <a:gd name="T17" fmla="*/ 2 h 35"/>
                <a:gd name="T18" fmla="*/ 4 w 16"/>
                <a:gd name="T19" fmla="*/ 2 h 35"/>
                <a:gd name="T20" fmla="*/ 4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74" name="Freeform 75">
              <a:extLst>
                <a:ext uri="{FF2B5EF4-FFF2-40B4-BE49-F238E27FC236}">
                  <a16:creationId xmlns:a16="http://schemas.microsoft.com/office/drawing/2014/main" id="{FD1E851E-D4BA-4E5B-BF92-CBDA738720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138"/>
              <a:ext cx="10" cy="21"/>
            </a:xfrm>
            <a:custGeom>
              <a:avLst/>
              <a:gdLst>
                <a:gd name="T0" fmla="*/ 5 w 16"/>
                <a:gd name="T1" fmla="*/ 2 h 35"/>
                <a:gd name="T2" fmla="*/ 6 w 16"/>
                <a:gd name="T3" fmla="*/ 5 h 35"/>
                <a:gd name="T4" fmla="*/ 6 w 16"/>
                <a:gd name="T5" fmla="*/ 11 h 35"/>
                <a:gd name="T6" fmla="*/ 5 w 16"/>
                <a:gd name="T7" fmla="*/ 12 h 35"/>
                <a:gd name="T8" fmla="*/ 1 w 16"/>
                <a:gd name="T9" fmla="*/ 10 h 35"/>
                <a:gd name="T10" fmla="*/ 0 w 16"/>
                <a:gd name="T11" fmla="*/ 7 h 35"/>
                <a:gd name="T12" fmla="*/ 0 w 16"/>
                <a:gd name="T13" fmla="*/ 1 h 35"/>
                <a:gd name="T14" fmla="*/ 1 w 16"/>
                <a:gd name="T15" fmla="*/ 1 h 35"/>
                <a:gd name="T16" fmla="*/ 5 w 16"/>
                <a:gd name="T17" fmla="*/ 2 h 35"/>
                <a:gd name="T18" fmla="*/ 5 w 16"/>
                <a:gd name="T19" fmla="*/ 2 h 35"/>
                <a:gd name="T20" fmla="*/ 5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75" name="Freeform 76">
              <a:extLst>
                <a:ext uri="{FF2B5EF4-FFF2-40B4-BE49-F238E27FC236}">
                  <a16:creationId xmlns:a16="http://schemas.microsoft.com/office/drawing/2014/main" id="{BF5D59B7-0B27-445B-B8E4-794D979B38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147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1 w 17"/>
                <a:gd name="T11" fmla="*/ 8 h 35"/>
                <a:gd name="T12" fmla="*/ 1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76" name="Freeform 77">
              <a:extLst>
                <a:ext uri="{FF2B5EF4-FFF2-40B4-BE49-F238E27FC236}">
                  <a16:creationId xmlns:a16="http://schemas.microsoft.com/office/drawing/2014/main" id="{6FC5A173-B3E3-4C8F-8DCF-7CE4438AD5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096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77" name="Freeform 78">
              <a:extLst>
                <a:ext uri="{FF2B5EF4-FFF2-40B4-BE49-F238E27FC236}">
                  <a16:creationId xmlns:a16="http://schemas.microsoft.com/office/drawing/2014/main" id="{9F595508-F2E0-4E32-A329-687C34BEB1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106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78" name="Freeform 79">
              <a:extLst>
                <a:ext uri="{FF2B5EF4-FFF2-40B4-BE49-F238E27FC236}">
                  <a16:creationId xmlns:a16="http://schemas.microsoft.com/office/drawing/2014/main" id="{1A26B822-75A7-49F3-BB6B-ABD1ABC3CD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115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79" name="Freeform 80">
              <a:extLst>
                <a:ext uri="{FF2B5EF4-FFF2-40B4-BE49-F238E27FC236}">
                  <a16:creationId xmlns:a16="http://schemas.microsoft.com/office/drawing/2014/main" id="{03DB009D-4A14-497E-8FD9-08BE8E9505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124"/>
              <a:ext cx="11" cy="22"/>
            </a:xfrm>
            <a:custGeom>
              <a:avLst/>
              <a:gdLst>
                <a:gd name="T0" fmla="*/ 5 w 17"/>
                <a:gd name="T1" fmla="*/ 3 h 35"/>
                <a:gd name="T2" fmla="*/ 7 w 17"/>
                <a:gd name="T3" fmla="*/ 6 h 35"/>
                <a:gd name="T4" fmla="*/ 7 w 17"/>
                <a:gd name="T5" fmla="*/ 12 h 35"/>
                <a:gd name="T6" fmla="*/ 5 w 17"/>
                <a:gd name="T7" fmla="*/ 13 h 35"/>
                <a:gd name="T8" fmla="*/ 2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80" name="Freeform 81">
              <a:extLst>
                <a:ext uri="{FF2B5EF4-FFF2-40B4-BE49-F238E27FC236}">
                  <a16:creationId xmlns:a16="http://schemas.microsoft.com/office/drawing/2014/main" id="{65E85B13-2007-4A98-B9CA-89396B0A2F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134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81" name="Freeform 82">
              <a:extLst>
                <a:ext uri="{FF2B5EF4-FFF2-40B4-BE49-F238E27FC236}">
                  <a16:creationId xmlns:a16="http://schemas.microsoft.com/office/drawing/2014/main" id="{619A4685-C038-474B-B2BC-86678E821A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143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82" name="Freeform 83">
              <a:extLst>
                <a:ext uri="{FF2B5EF4-FFF2-40B4-BE49-F238E27FC236}">
                  <a16:creationId xmlns:a16="http://schemas.microsoft.com/office/drawing/2014/main" id="{1A599174-F732-43D3-BA83-2997FEF7258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153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83" name="Freeform 84">
              <a:extLst>
                <a:ext uri="{FF2B5EF4-FFF2-40B4-BE49-F238E27FC236}">
                  <a16:creationId xmlns:a16="http://schemas.microsoft.com/office/drawing/2014/main" id="{408A4529-F6EE-43EC-8039-D74E613E0F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162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5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84" name="Freeform 85">
              <a:extLst>
                <a:ext uri="{FF2B5EF4-FFF2-40B4-BE49-F238E27FC236}">
                  <a16:creationId xmlns:a16="http://schemas.microsoft.com/office/drawing/2014/main" id="{EBDEC1CA-9B31-4397-8A0B-72BD9F0336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171"/>
              <a:ext cx="9" cy="21"/>
            </a:xfrm>
            <a:custGeom>
              <a:avLst/>
              <a:gdLst>
                <a:gd name="T0" fmla="*/ 4 w 16"/>
                <a:gd name="T1" fmla="*/ 2 h 35"/>
                <a:gd name="T2" fmla="*/ 5 w 16"/>
                <a:gd name="T3" fmla="*/ 5 h 35"/>
                <a:gd name="T4" fmla="*/ 5 w 16"/>
                <a:gd name="T5" fmla="*/ 11 h 35"/>
                <a:gd name="T6" fmla="*/ 4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4 w 16"/>
                <a:gd name="T17" fmla="*/ 2 h 35"/>
                <a:gd name="T18" fmla="*/ 4 w 16"/>
                <a:gd name="T19" fmla="*/ 2 h 35"/>
                <a:gd name="T20" fmla="*/ 4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85" name="Freeform 86">
              <a:extLst>
                <a:ext uri="{FF2B5EF4-FFF2-40B4-BE49-F238E27FC236}">
                  <a16:creationId xmlns:a16="http://schemas.microsoft.com/office/drawing/2014/main" id="{6E87B8FE-C600-4157-AE5B-54F82A2FDFD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180"/>
              <a:ext cx="10" cy="21"/>
            </a:xfrm>
            <a:custGeom>
              <a:avLst/>
              <a:gdLst>
                <a:gd name="T0" fmla="*/ 5 w 16"/>
                <a:gd name="T1" fmla="*/ 2 h 35"/>
                <a:gd name="T2" fmla="*/ 6 w 16"/>
                <a:gd name="T3" fmla="*/ 5 h 35"/>
                <a:gd name="T4" fmla="*/ 6 w 16"/>
                <a:gd name="T5" fmla="*/ 11 h 35"/>
                <a:gd name="T6" fmla="*/ 5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5 w 16"/>
                <a:gd name="T17" fmla="*/ 2 h 35"/>
                <a:gd name="T18" fmla="*/ 5 w 16"/>
                <a:gd name="T19" fmla="*/ 2 h 35"/>
                <a:gd name="T20" fmla="*/ 5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86" name="Freeform 87">
              <a:extLst>
                <a:ext uri="{FF2B5EF4-FFF2-40B4-BE49-F238E27FC236}">
                  <a16:creationId xmlns:a16="http://schemas.microsoft.com/office/drawing/2014/main" id="{42D2D1B6-C02F-4608-973E-D4EE9AD6C5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190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1 w 17"/>
                <a:gd name="T11" fmla="*/ 7 h 35"/>
                <a:gd name="T12" fmla="*/ 1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6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87" name="Freeform 88">
              <a:extLst>
                <a:ext uri="{FF2B5EF4-FFF2-40B4-BE49-F238E27FC236}">
                  <a16:creationId xmlns:a16="http://schemas.microsoft.com/office/drawing/2014/main" id="{D7428ADF-3A0D-40EC-9C25-796F48A7B4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139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88" name="Freeform 89">
              <a:extLst>
                <a:ext uri="{FF2B5EF4-FFF2-40B4-BE49-F238E27FC236}">
                  <a16:creationId xmlns:a16="http://schemas.microsoft.com/office/drawing/2014/main" id="{2980D43E-9EEF-4801-BE59-095A85F97A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148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89" name="Freeform 90">
              <a:extLst>
                <a:ext uri="{FF2B5EF4-FFF2-40B4-BE49-F238E27FC236}">
                  <a16:creationId xmlns:a16="http://schemas.microsoft.com/office/drawing/2014/main" id="{220723BB-5834-4EB0-815F-803DFE6080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157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90" name="Freeform 91">
              <a:extLst>
                <a:ext uri="{FF2B5EF4-FFF2-40B4-BE49-F238E27FC236}">
                  <a16:creationId xmlns:a16="http://schemas.microsoft.com/office/drawing/2014/main" id="{9271B781-CF61-4C04-BA4C-1EFCB040378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167"/>
              <a:ext cx="11" cy="21"/>
            </a:xfrm>
            <a:custGeom>
              <a:avLst/>
              <a:gdLst>
                <a:gd name="T0" fmla="*/ 5 w 17"/>
                <a:gd name="T1" fmla="*/ 2 h 34"/>
                <a:gd name="T2" fmla="*/ 7 w 17"/>
                <a:gd name="T3" fmla="*/ 6 h 34"/>
                <a:gd name="T4" fmla="*/ 7 w 17"/>
                <a:gd name="T5" fmla="*/ 12 h 34"/>
                <a:gd name="T6" fmla="*/ 5 w 17"/>
                <a:gd name="T7" fmla="*/ 12 h 34"/>
                <a:gd name="T8" fmla="*/ 2 w 17"/>
                <a:gd name="T9" fmla="*/ 11 h 34"/>
                <a:gd name="T10" fmla="*/ 0 w 17"/>
                <a:gd name="T11" fmla="*/ 7 h 34"/>
                <a:gd name="T12" fmla="*/ 0 w 17"/>
                <a:gd name="T13" fmla="*/ 1 h 34"/>
                <a:gd name="T14" fmla="*/ 2 w 17"/>
                <a:gd name="T15" fmla="*/ 1 h 34"/>
                <a:gd name="T16" fmla="*/ 5 w 17"/>
                <a:gd name="T17" fmla="*/ 2 h 34"/>
                <a:gd name="T18" fmla="*/ 5 w 17"/>
                <a:gd name="T19" fmla="*/ 2 h 34"/>
                <a:gd name="T20" fmla="*/ 5 w 17"/>
                <a:gd name="T21" fmla="*/ 2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91" name="Freeform 92">
              <a:extLst>
                <a:ext uri="{FF2B5EF4-FFF2-40B4-BE49-F238E27FC236}">
                  <a16:creationId xmlns:a16="http://schemas.microsoft.com/office/drawing/2014/main" id="{91BDA9B4-6753-461B-8D06-71D11EF5E8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176"/>
              <a:ext cx="11" cy="22"/>
            </a:xfrm>
            <a:custGeom>
              <a:avLst/>
              <a:gdLst>
                <a:gd name="T0" fmla="*/ 5 w 17"/>
                <a:gd name="T1" fmla="*/ 3 h 35"/>
                <a:gd name="T2" fmla="*/ 7 w 17"/>
                <a:gd name="T3" fmla="*/ 6 h 35"/>
                <a:gd name="T4" fmla="*/ 7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92" name="Freeform 93">
              <a:extLst>
                <a:ext uri="{FF2B5EF4-FFF2-40B4-BE49-F238E27FC236}">
                  <a16:creationId xmlns:a16="http://schemas.microsoft.com/office/drawing/2014/main" id="{B781B456-1943-4F32-815C-01EB5A433A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185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93" name="Freeform 94">
              <a:extLst>
                <a:ext uri="{FF2B5EF4-FFF2-40B4-BE49-F238E27FC236}">
                  <a16:creationId xmlns:a16="http://schemas.microsoft.com/office/drawing/2014/main" id="{4A8B8DCD-6903-4E32-B3B1-2F3FDD98E9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195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94" name="Freeform 95">
              <a:extLst>
                <a:ext uri="{FF2B5EF4-FFF2-40B4-BE49-F238E27FC236}">
                  <a16:creationId xmlns:a16="http://schemas.microsoft.com/office/drawing/2014/main" id="{01CE018A-D106-4010-AB04-17A8E2FA2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204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5 w 17"/>
                <a:gd name="T3" fmla="*/ 6 h 35"/>
                <a:gd name="T4" fmla="*/ 5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95" name="Freeform 96">
              <a:extLst>
                <a:ext uri="{FF2B5EF4-FFF2-40B4-BE49-F238E27FC236}">
                  <a16:creationId xmlns:a16="http://schemas.microsoft.com/office/drawing/2014/main" id="{C0D8EAE5-75D1-4AF9-8772-D04E6797C7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213"/>
              <a:ext cx="9" cy="22"/>
            </a:xfrm>
            <a:custGeom>
              <a:avLst/>
              <a:gdLst>
                <a:gd name="T0" fmla="*/ 4 w 16"/>
                <a:gd name="T1" fmla="*/ 3 h 35"/>
                <a:gd name="T2" fmla="*/ 5 w 16"/>
                <a:gd name="T3" fmla="*/ 6 h 35"/>
                <a:gd name="T4" fmla="*/ 5 w 16"/>
                <a:gd name="T5" fmla="*/ 12 h 35"/>
                <a:gd name="T6" fmla="*/ 4 w 16"/>
                <a:gd name="T7" fmla="*/ 13 h 35"/>
                <a:gd name="T8" fmla="*/ 1 w 16"/>
                <a:gd name="T9" fmla="*/ 11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4 w 16"/>
                <a:gd name="T17" fmla="*/ 3 h 35"/>
                <a:gd name="T18" fmla="*/ 4 w 16"/>
                <a:gd name="T19" fmla="*/ 3 h 35"/>
                <a:gd name="T20" fmla="*/ 4 w 16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96" name="Freeform 97">
              <a:extLst>
                <a:ext uri="{FF2B5EF4-FFF2-40B4-BE49-F238E27FC236}">
                  <a16:creationId xmlns:a16="http://schemas.microsoft.com/office/drawing/2014/main" id="{2A7EAB44-A14D-4F4F-B48C-431BAB0F9E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223"/>
              <a:ext cx="10" cy="21"/>
            </a:xfrm>
            <a:custGeom>
              <a:avLst/>
              <a:gdLst>
                <a:gd name="T0" fmla="*/ 5 w 16"/>
                <a:gd name="T1" fmla="*/ 2 h 35"/>
                <a:gd name="T2" fmla="*/ 6 w 16"/>
                <a:gd name="T3" fmla="*/ 5 h 35"/>
                <a:gd name="T4" fmla="*/ 6 w 16"/>
                <a:gd name="T5" fmla="*/ 11 h 35"/>
                <a:gd name="T6" fmla="*/ 5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5 w 16"/>
                <a:gd name="T17" fmla="*/ 2 h 35"/>
                <a:gd name="T18" fmla="*/ 5 w 16"/>
                <a:gd name="T19" fmla="*/ 2 h 35"/>
                <a:gd name="T20" fmla="*/ 5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97" name="Freeform 98">
              <a:extLst>
                <a:ext uri="{FF2B5EF4-FFF2-40B4-BE49-F238E27FC236}">
                  <a16:creationId xmlns:a16="http://schemas.microsoft.com/office/drawing/2014/main" id="{F22851D9-94CC-47F7-8E08-D28BBA49E9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232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1 w 17"/>
                <a:gd name="T11" fmla="*/ 8 h 35"/>
                <a:gd name="T12" fmla="*/ 1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6"/>
                  </a:moveTo>
                  <a:cubicBezTo>
                    <a:pt x="16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98" name="Freeform 99">
              <a:extLst>
                <a:ext uri="{FF2B5EF4-FFF2-40B4-BE49-F238E27FC236}">
                  <a16:creationId xmlns:a16="http://schemas.microsoft.com/office/drawing/2014/main" id="{B0B5D058-DA66-4345-92E3-E67BB728B8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179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99" name="Freeform 100">
              <a:extLst>
                <a:ext uri="{FF2B5EF4-FFF2-40B4-BE49-F238E27FC236}">
                  <a16:creationId xmlns:a16="http://schemas.microsoft.com/office/drawing/2014/main" id="{80FCE6C2-3F7F-42E4-B2C0-E2031AEF408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188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00" name="Freeform 101">
              <a:extLst>
                <a:ext uri="{FF2B5EF4-FFF2-40B4-BE49-F238E27FC236}">
                  <a16:creationId xmlns:a16="http://schemas.microsoft.com/office/drawing/2014/main" id="{D49B179A-30E6-4E9F-8500-D1442BE2A9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198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01" name="Freeform 102">
              <a:extLst>
                <a:ext uri="{FF2B5EF4-FFF2-40B4-BE49-F238E27FC236}">
                  <a16:creationId xmlns:a16="http://schemas.microsoft.com/office/drawing/2014/main" id="{EDF7E53A-19B4-4285-981D-C085A5E26E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207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2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02" name="Freeform 103">
              <a:extLst>
                <a:ext uri="{FF2B5EF4-FFF2-40B4-BE49-F238E27FC236}">
                  <a16:creationId xmlns:a16="http://schemas.microsoft.com/office/drawing/2014/main" id="{F65F5095-EBAD-404B-AF9E-17FC4713C1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216"/>
              <a:ext cx="11" cy="21"/>
            </a:xfrm>
            <a:custGeom>
              <a:avLst/>
              <a:gdLst>
                <a:gd name="T0" fmla="*/ 5 w 17"/>
                <a:gd name="T1" fmla="*/ 2 h 34"/>
                <a:gd name="T2" fmla="*/ 7 w 17"/>
                <a:gd name="T3" fmla="*/ 6 h 34"/>
                <a:gd name="T4" fmla="*/ 7 w 17"/>
                <a:gd name="T5" fmla="*/ 12 h 34"/>
                <a:gd name="T6" fmla="*/ 5 w 17"/>
                <a:gd name="T7" fmla="*/ 12 h 34"/>
                <a:gd name="T8" fmla="*/ 1 w 17"/>
                <a:gd name="T9" fmla="*/ 11 h 34"/>
                <a:gd name="T10" fmla="*/ 0 w 17"/>
                <a:gd name="T11" fmla="*/ 7 h 34"/>
                <a:gd name="T12" fmla="*/ 0 w 17"/>
                <a:gd name="T13" fmla="*/ 1 h 34"/>
                <a:gd name="T14" fmla="*/ 2 w 17"/>
                <a:gd name="T15" fmla="*/ 1 h 34"/>
                <a:gd name="T16" fmla="*/ 5 w 17"/>
                <a:gd name="T17" fmla="*/ 2 h 34"/>
                <a:gd name="T18" fmla="*/ 5 w 17"/>
                <a:gd name="T19" fmla="*/ 2 h 34"/>
                <a:gd name="T20" fmla="*/ 5 w 17"/>
                <a:gd name="T21" fmla="*/ 2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03" name="Freeform 104">
              <a:extLst>
                <a:ext uri="{FF2B5EF4-FFF2-40B4-BE49-F238E27FC236}">
                  <a16:creationId xmlns:a16="http://schemas.microsoft.com/office/drawing/2014/main" id="{7805F240-2DF9-48AC-A2B2-EDC44DD2E9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226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04" name="Freeform 105">
              <a:extLst>
                <a:ext uri="{FF2B5EF4-FFF2-40B4-BE49-F238E27FC236}">
                  <a16:creationId xmlns:a16="http://schemas.microsoft.com/office/drawing/2014/main" id="{A2D6BE32-74D5-4A32-895D-B7E2F7E552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235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05" name="Freeform 106">
              <a:extLst>
                <a:ext uri="{FF2B5EF4-FFF2-40B4-BE49-F238E27FC236}">
                  <a16:creationId xmlns:a16="http://schemas.microsoft.com/office/drawing/2014/main" id="{63804483-E87A-4E0D-9B83-E4A02664E5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244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5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06" name="Freeform 107">
              <a:extLst>
                <a:ext uri="{FF2B5EF4-FFF2-40B4-BE49-F238E27FC236}">
                  <a16:creationId xmlns:a16="http://schemas.microsoft.com/office/drawing/2014/main" id="{F9BC7712-B885-4D91-93B4-EB3B12F9E8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254"/>
              <a:ext cx="9" cy="21"/>
            </a:xfrm>
            <a:custGeom>
              <a:avLst/>
              <a:gdLst>
                <a:gd name="T0" fmla="*/ 4 w 16"/>
                <a:gd name="T1" fmla="*/ 2 h 35"/>
                <a:gd name="T2" fmla="*/ 5 w 16"/>
                <a:gd name="T3" fmla="*/ 5 h 35"/>
                <a:gd name="T4" fmla="*/ 5 w 16"/>
                <a:gd name="T5" fmla="*/ 11 h 35"/>
                <a:gd name="T6" fmla="*/ 4 w 16"/>
                <a:gd name="T7" fmla="*/ 12 h 35"/>
                <a:gd name="T8" fmla="*/ 1 w 16"/>
                <a:gd name="T9" fmla="*/ 10 h 35"/>
                <a:gd name="T10" fmla="*/ 0 w 16"/>
                <a:gd name="T11" fmla="*/ 7 h 35"/>
                <a:gd name="T12" fmla="*/ 0 w 16"/>
                <a:gd name="T13" fmla="*/ 1 h 35"/>
                <a:gd name="T14" fmla="*/ 1 w 16"/>
                <a:gd name="T15" fmla="*/ 1 h 35"/>
                <a:gd name="T16" fmla="*/ 4 w 16"/>
                <a:gd name="T17" fmla="*/ 2 h 35"/>
                <a:gd name="T18" fmla="*/ 4 w 16"/>
                <a:gd name="T19" fmla="*/ 2 h 35"/>
                <a:gd name="T20" fmla="*/ 4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07" name="Freeform 108">
              <a:extLst>
                <a:ext uri="{FF2B5EF4-FFF2-40B4-BE49-F238E27FC236}">
                  <a16:creationId xmlns:a16="http://schemas.microsoft.com/office/drawing/2014/main" id="{A9DE76C1-074A-484E-9101-44A00EE940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263"/>
              <a:ext cx="10" cy="21"/>
            </a:xfrm>
            <a:custGeom>
              <a:avLst/>
              <a:gdLst>
                <a:gd name="T0" fmla="*/ 5 w 16"/>
                <a:gd name="T1" fmla="*/ 2 h 35"/>
                <a:gd name="T2" fmla="*/ 6 w 16"/>
                <a:gd name="T3" fmla="*/ 5 h 35"/>
                <a:gd name="T4" fmla="*/ 6 w 16"/>
                <a:gd name="T5" fmla="*/ 11 h 35"/>
                <a:gd name="T6" fmla="*/ 5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5 w 16"/>
                <a:gd name="T17" fmla="*/ 2 h 35"/>
                <a:gd name="T18" fmla="*/ 5 w 16"/>
                <a:gd name="T19" fmla="*/ 2 h 35"/>
                <a:gd name="T20" fmla="*/ 5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08" name="Freeform 109">
              <a:extLst>
                <a:ext uri="{FF2B5EF4-FFF2-40B4-BE49-F238E27FC236}">
                  <a16:creationId xmlns:a16="http://schemas.microsoft.com/office/drawing/2014/main" id="{CD84A89C-3771-4C1E-977C-6EA5770974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272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1 w 17"/>
                <a:gd name="T11" fmla="*/ 8 h 35"/>
                <a:gd name="T12" fmla="*/ 1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7"/>
                  </a:moveTo>
                  <a:cubicBezTo>
                    <a:pt x="16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6" y="35"/>
                    <a:pt x="14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2" y="0"/>
                    <a:pt x="4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09" name="Freeform 110">
              <a:extLst>
                <a:ext uri="{FF2B5EF4-FFF2-40B4-BE49-F238E27FC236}">
                  <a16:creationId xmlns:a16="http://schemas.microsoft.com/office/drawing/2014/main" id="{BE36E5FF-BCA8-460C-814A-CBB8960B56A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221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10" name="Freeform 111">
              <a:extLst>
                <a:ext uri="{FF2B5EF4-FFF2-40B4-BE49-F238E27FC236}">
                  <a16:creationId xmlns:a16="http://schemas.microsoft.com/office/drawing/2014/main" id="{FFDE25AB-B0AD-4E0B-8345-FAF98E5889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230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11" name="Freeform 112">
              <a:extLst>
                <a:ext uri="{FF2B5EF4-FFF2-40B4-BE49-F238E27FC236}">
                  <a16:creationId xmlns:a16="http://schemas.microsoft.com/office/drawing/2014/main" id="{C659ABA9-ACA4-4D9A-8E10-5152B557BB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239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12" name="Freeform 113">
              <a:extLst>
                <a:ext uri="{FF2B5EF4-FFF2-40B4-BE49-F238E27FC236}">
                  <a16:creationId xmlns:a16="http://schemas.microsoft.com/office/drawing/2014/main" id="{36428763-D953-450A-BC5B-8F45DB8B53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249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2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13" name="Freeform 114">
              <a:extLst>
                <a:ext uri="{FF2B5EF4-FFF2-40B4-BE49-F238E27FC236}">
                  <a16:creationId xmlns:a16="http://schemas.microsoft.com/office/drawing/2014/main" id="{6E2AD2F4-F3FE-41C3-9B59-DC4E6BEFD0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258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14" name="Freeform 115">
              <a:extLst>
                <a:ext uri="{FF2B5EF4-FFF2-40B4-BE49-F238E27FC236}">
                  <a16:creationId xmlns:a16="http://schemas.microsoft.com/office/drawing/2014/main" id="{81CC04CE-DA86-4340-9098-E357E23D7B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267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15" name="Freeform 116">
              <a:extLst>
                <a:ext uri="{FF2B5EF4-FFF2-40B4-BE49-F238E27FC236}">
                  <a16:creationId xmlns:a16="http://schemas.microsoft.com/office/drawing/2014/main" id="{2A791342-7C6C-4DB3-82CE-91EFAF019E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276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5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16" name="Freeform 117">
              <a:extLst>
                <a:ext uri="{FF2B5EF4-FFF2-40B4-BE49-F238E27FC236}">
                  <a16:creationId xmlns:a16="http://schemas.microsoft.com/office/drawing/2014/main" id="{B2D63CE9-8D6C-4041-80BB-324FAA267E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286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5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17" name="Freeform 118">
              <a:extLst>
                <a:ext uri="{FF2B5EF4-FFF2-40B4-BE49-F238E27FC236}">
                  <a16:creationId xmlns:a16="http://schemas.microsoft.com/office/drawing/2014/main" id="{C9180F0E-F624-474E-8DCA-0A20FDB326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295"/>
              <a:ext cx="9" cy="21"/>
            </a:xfrm>
            <a:custGeom>
              <a:avLst/>
              <a:gdLst>
                <a:gd name="T0" fmla="*/ 4 w 16"/>
                <a:gd name="T1" fmla="*/ 2 h 35"/>
                <a:gd name="T2" fmla="*/ 5 w 16"/>
                <a:gd name="T3" fmla="*/ 5 h 35"/>
                <a:gd name="T4" fmla="*/ 5 w 16"/>
                <a:gd name="T5" fmla="*/ 11 h 35"/>
                <a:gd name="T6" fmla="*/ 4 w 16"/>
                <a:gd name="T7" fmla="*/ 12 h 35"/>
                <a:gd name="T8" fmla="*/ 1 w 16"/>
                <a:gd name="T9" fmla="*/ 10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4 w 16"/>
                <a:gd name="T17" fmla="*/ 2 h 35"/>
                <a:gd name="T18" fmla="*/ 4 w 16"/>
                <a:gd name="T19" fmla="*/ 2 h 35"/>
                <a:gd name="T20" fmla="*/ 4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18" name="Freeform 119">
              <a:extLst>
                <a:ext uri="{FF2B5EF4-FFF2-40B4-BE49-F238E27FC236}">
                  <a16:creationId xmlns:a16="http://schemas.microsoft.com/office/drawing/2014/main" id="{C99CEF04-D458-437E-982E-261A8870CD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304"/>
              <a:ext cx="10" cy="22"/>
            </a:xfrm>
            <a:custGeom>
              <a:avLst/>
              <a:gdLst>
                <a:gd name="T0" fmla="*/ 5 w 16"/>
                <a:gd name="T1" fmla="*/ 3 h 35"/>
                <a:gd name="T2" fmla="*/ 6 w 16"/>
                <a:gd name="T3" fmla="*/ 6 h 35"/>
                <a:gd name="T4" fmla="*/ 6 w 16"/>
                <a:gd name="T5" fmla="*/ 12 h 35"/>
                <a:gd name="T6" fmla="*/ 5 w 16"/>
                <a:gd name="T7" fmla="*/ 13 h 35"/>
                <a:gd name="T8" fmla="*/ 1 w 16"/>
                <a:gd name="T9" fmla="*/ 11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5 w 16"/>
                <a:gd name="T17" fmla="*/ 3 h 35"/>
                <a:gd name="T18" fmla="*/ 5 w 16"/>
                <a:gd name="T19" fmla="*/ 3 h 35"/>
                <a:gd name="T20" fmla="*/ 5 w 16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19" name="Freeform 120">
              <a:extLst>
                <a:ext uri="{FF2B5EF4-FFF2-40B4-BE49-F238E27FC236}">
                  <a16:creationId xmlns:a16="http://schemas.microsoft.com/office/drawing/2014/main" id="{0BC031BE-A147-4ADF-80CA-42D36EA468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314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1 w 17"/>
                <a:gd name="T11" fmla="*/ 7 h 35"/>
                <a:gd name="T12" fmla="*/ 1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6"/>
                  </a:moveTo>
                  <a:cubicBezTo>
                    <a:pt x="16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20" name="Freeform 121">
              <a:extLst>
                <a:ext uri="{FF2B5EF4-FFF2-40B4-BE49-F238E27FC236}">
                  <a16:creationId xmlns:a16="http://schemas.microsoft.com/office/drawing/2014/main" id="{966500B9-F397-47E5-858F-370CE58259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3" y="3261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21" name="Freeform 122">
              <a:extLst>
                <a:ext uri="{FF2B5EF4-FFF2-40B4-BE49-F238E27FC236}">
                  <a16:creationId xmlns:a16="http://schemas.microsoft.com/office/drawing/2014/main" id="{03942496-C931-411C-8667-70ACBC19AE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09" y="3270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6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22" name="Freeform 123">
              <a:extLst>
                <a:ext uri="{FF2B5EF4-FFF2-40B4-BE49-F238E27FC236}">
                  <a16:creationId xmlns:a16="http://schemas.microsoft.com/office/drawing/2014/main" id="{53BACA4F-8323-47EC-8736-E4F1111557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5" y="3280"/>
              <a:ext cx="10" cy="21"/>
            </a:xfrm>
            <a:custGeom>
              <a:avLst/>
              <a:gdLst>
                <a:gd name="T0" fmla="*/ 5 w 17"/>
                <a:gd name="T1" fmla="*/ 2 h 34"/>
                <a:gd name="T2" fmla="*/ 6 w 17"/>
                <a:gd name="T3" fmla="*/ 6 h 34"/>
                <a:gd name="T4" fmla="*/ 6 w 17"/>
                <a:gd name="T5" fmla="*/ 12 h 34"/>
                <a:gd name="T6" fmla="*/ 5 w 17"/>
                <a:gd name="T7" fmla="*/ 12 h 34"/>
                <a:gd name="T8" fmla="*/ 1 w 17"/>
                <a:gd name="T9" fmla="*/ 11 h 34"/>
                <a:gd name="T10" fmla="*/ 0 w 17"/>
                <a:gd name="T11" fmla="*/ 7 h 34"/>
                <a:gd name="T12" fmla="*/ 0 w 17"/>
                <a:gd name="T13" fmla="*/ 1 h 34"/>
                <a:gd name="T14" fmla="*/ 1 w 17"/>
                <a:gd name="T15" fmla="*/ 1 h 34"/>
                <a:gd name="T16" fmla="*/ 5 w 17"/>
                <a:gd name="T17" fmla="*/ 2 h 34"/>
                <a:gd name="T18" fmla="*/ 5 w 17"/>
                <a:gd name="T19" fmla="*/ 2 h 34"/>
                <a:gd name="T20" fmla="*/ 5 w 17"/>
                <a:gd name="T21" fmla="*/ 2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4"/>
                <a:gd name="T35" fmla="*/ 17 w 1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4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4"/>
                    <a:pt x="13" y="3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23" name="Freeform 124">
              <a:extLst>
                <a:ext uri="{FF2B5EF4-FFF2-40B4-BE49-F238E27FC236}">
                  <a16:creationId xmlns:a16="http://schemas.microsoft.com/office/drawing/2014/main" id="{D314880A-11E2-4300-927A-EC0D0EA2CB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40" y="3289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2 w 17"/>
                <a:gd name="T9" fmla="*/ 10 h 35"/>
                <a:gd name="T10" fmla="*/ 0 w 17"/>
                <a:gd name="T11" fmla="*/ 8 h 35"/>
                <a:gd name="T12" fmla="*/ 0 w 17"/>
                <a:gd name="T13" fmla="*/ 1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5" y="35"/>
                    <a:pt x="13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24" name="Freeform 125">
              <a:extLst>
                <a:ext uri="{FF2B5EF4-FFF2-40B4-BE49-F238E27FC236}">
                  <a16:creationId xmlns:a16="http://schemas.microsoft.com/office/drawing/2014/main" id="{159651A3-4AFE-42B7-92C8-AC12F032BC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6" y="3298"/>
              <a:ext cx="11" cy="21"/>
            </a:xfrm>
            <a:custGeom>
              <a:avLst/>
              <a:gdLst>
                <a:gd name="T0" fmla="*/ 5 w 17"/>
                <a:gd name="T1" fmla="*/ 2 h 35"/>
                <a:gd name="T2" fmla="*/ 7 w 17"/>
                <a:gd name="T3" fmla="*/ 5 h 35"/>
                <a:gd name="T4" fmla="*/ 7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2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7" y="1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25" name="Freeform 126">
              <a:extLst>
                <a:ext uri="{FF2B5EF4-FFF2-40B4-BE49-F238E27FC236}">
                  <a16:creationId xmlns:a16="http://schemas.microsoft.com/office/drawing/2014/main" id="{EF709A5D-C7FD-48E9-B0B1-28C1C1E0AA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72" y="3307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2"/>
                    <a:pt x="17" y="15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8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26" name="Freeform 127">
              <a:extLst>
                <a:ext uri="{FF2B5EF4-FFF2-40B4-BE49-F238E27FC236}">
                  <a16:creationId xmlns:a16="http://schemas.microsoft.com/office/drawing/2014/main" id="{76626AD2-81D3-451A-BA26-E0C437B364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8" y="3317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6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7 h 35"/>
                <a:gd name="T12" fmla="*/ 0 w 17"/>
                <a:gd name="T13" fmla="*/ 1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6"/>
                  </a:moveTo>
                  <a:cubicBezTo>
                    <a:pt x="15" y="7"/>
                    <a:pt x="17" y="11"/>
                    <a:pt x="17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27" name="Freeform 128">
              <a:extLst>
                <a:ext uri="{FF2B5EF4-FFF2-40B4-BE49-F238E27FC236}">
                  <a16:creationId xmlns:a16="http://schemas.microsoft.com/office/drawing/2014/main" id="{F76F2ED8-FEC9-4C1B-A7B9-A500149B9B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4" y="3326"/>
              <a:ext cx="10" cy="21"/>
            </a:xfrm>
            <a:custGeom>
              <a:avLst/>
              <a:gdLst>
                <a:gd name="T0" fmla="*/ 5 w 17"/>
                <a:gd name="T1" fmla="*/ 2 h 35"/>
                <a:gd name="T2" fmla="*/ 5 w 17"/>
                <a:gd name="T3" fmla="*/ 5 h 35"/>
                <a:gd name="T4" fmla="*/ 5 w 17"/>
                <a:gd name="T5" fmla="*/ 11 h 35"/>
                <a:gd name="T6" fmla="*/ 5 w 17"/>
                <a:gd name="T7" fmla="*/ 12 h 35"/>
                <a:gd name="T8" fmla="*/ 1 w 17"/>
                <a:gd name="T9" fmla="*/ 10 h 35"/>
                <a:gd name="T10" fmla="*/ 0 w 17"/>
                <a:gd name="T11" fmla="*/ 8 h 35"/>
                <a:gd name="T12" fmla="*/ 0 w 17"/>
                <a:gd name="T13" fmla="*/ 2 h 35"/>
                <a:gd name="T14" fmla="*/ 1 w 17"/>
                <a:gd name="T15" fmla="*/ 1 h 35"/>
                <a:gd name="T16" fmla="*/ 5 w 17"/>
                <a:gd name="T17" fmla="*/ 2 h 35"/>
                <a:gd name="T18" fmla="*/ 5 w 17"/>
                <a:gd name="T19" fmla="*/ 2 h 35"/>
                <a:gd name="T20" fmla="*/ 5 w 17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3" y="7"/>
                  </a:moveTo>
                  <a:cubicBezTo>
                    <a:pt x="15" y="8"/>
                    <a:pt x="17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28" name="Freeform 129">
              <a:extLst>
                <a:ext uri="{FF2B5EF4-FFF2-40B4-BE49-F238E27FC236}">
                  <a16:creationId xmlns:a16="http://schemas.microsoft.com/office/drawing/2014/main" id="{32B6EDBD-B6BC-4678-90D1-3D7D4A2FC3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0" y="3335"/>
              <a:ext cx="9" cy="22"/>
            </a:xfrm>
            <a:custGeom>
              <a:avLst/>
              <a:gdLst>
                <a:gd name="T0" fmla="*/ 4 w 16"/>
                <a:gd name="T1" fmla="*/ 3 h 35"/>
                <a:gd name="T2" fmla="*/ 5 w 16"/>
                <a:gd name="T3" fmla="*/ 6 h 35"/>
                <a:gd name="T4" fmla="*/ 5 w 16"/>
                <a:gd name="T5" fmla="*/ 12 h 35"/>
                <a:gd name="T6" fmla="*/ 4 w 16"/>
                <a:gd name="T7" fmla="*/ 13 h 35"/>
                <a:gd name="T8" fmla="*/ 1 w 16"/>
                <a:gd name="T9" fmla="*/ 11 h 35"/>
                <a:gd name="T10" fmla="*/ 0 w 16"/>
                <a:gd name="T11" fmla="*/ 8 h 35"/>
                <a:gd name="T12" fmla="*/ 0 w 16"/>
                <a:gd name="T13" fmla="*/ 2 h 35"/>
                <a:gd name="T14" fmla="*/ 1 w 16"/>
                <a:gd name="T15" fmla="*/ 1 h 35"/>
                <a:gd name="T16" fmla="*/ 4 w 16"/>
                <a:gd name="T17" fmla="*/ 3 h 35"/>
                <a:gd name="T18" fmla="*/ 4 w 16"/>
                <a:gd name="T19" fmla="*/ 3 h 35"/>
                <a:gd name="T20" fmla="*/ 4 w 16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7"/>
                  </a:moveTo>
                  <a:cubicBezTo>
                    <a:pt x="15" y="8"/>
                    <a:pt x="16" y="12"/>
                    <a:pt x="16" y="1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5" y="35"/>
                    <a:pt x="13" y="3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29" name="Freeform 130">
              <a:extLst>
                <a:ext uri="{FF2B5EF4-FFF2-40B4-BE49-F238E27FC236}">
                  <a16:creationId xmlns:a16="http://schemas.microsoft.com/office/drawing/2014/main" id="{886130DD-B910-4F4B-80E9-363F1F259D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35" y="3345"/>
              <a:ext cx="10" cy="21"/>
            </a:xfrm>
            <a:custGeom>
              <a:avLst/>
              <a:gdLst>
                <a:gd name="T0" fmla="*/ 5 w 16"/>
                <a:gd name="T1" fmla="*/ 2 h 35"/>
                <a:gd name="T2" fmla="*/ 6 w 16"/>
                <a:gd name="T3" fmla="*/ 5 h 35"/>
                <a:gd name="T4" fmla="*/ 6 w 16"/>
                <a:gd name="T5" fmla="*/ 11 h 35"/>
                <a:gd name="T6" fmla="*/ 5 w 16"/>
                <a:gd name="T7" fmla="*/ 12 h 35"/>
                <a:gd name="T8" fmla="*/ 1 w 16"/>
                <a:gd name="T9" fmla="*/ 10 h 35"/>
                <a:gd name="T10" fmla="*/ 0 w 16"/>
                <a:gd name="T11" fmla="*/ 7 h 35"/>
                <a:gd name="T12" fmla="*/ 0 w 16"/>
                <a:gd name="T13" fmla="*/ 1 h 35"/>
                <a:gd name="T14" fmla="*/ 1 w 16"/>
                <a:gd name="T15" fmla="*/ 1 h 35"/>
                <a:gd name="T16" fmla="*/ 5 w 16"/>
                <a:gd name="T17" fmla="*/ 2 h 35"/>
                <a:gd name="T18" fmla="*/ 5 w 16"/>
                <a:gd name="T19" fmla="*/ 2 h 35"/>
                <a:gd name="T20" fmla="*/ 5 w 16"/>
                <a:gd name="T21" fmla="*/ 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35"/>
                <a:gd name="T35" fmla="*/ 16 w 16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35">
                  <a:moveTo>
                    <a:pt x="13" y="6"/>
                  </a:moveTo>
                  <a:cubicBezTo>
                    <a:pt x="15" y="7"/>
                    <a:pt x="16" y="11"/>
                    <a:pt x="16" y="1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5" y="35"/>
                    <a:pt x="13" y="3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30" name="Freeform 131">
              <a:extLst>
                <a:ext uri="{FF2B5EF4-FFF2-40B4-BE49-F238E27FC236}">
                  <a16:creationId xmlns:a16="http://schemas.microsoft.com/office/drawing/2014/main" id="{FA854809-A662-4DA9-9EFD-5D51795415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1" y="3354"/>
              <a:ext cx="10" cy="22"/>
            </a:xfrm>
            <a:custGeom>
              <a:avLst/>
              <a:gdLst>
                <a:gd name="T0" fmla="*/ 5 w 17"/>
                <a:gd name="T1" fmla="*/ 3 h 35"/>
                <a:gd name="T2" fmla="*/ 6 w 17"/>
                <a:gd name="T3" fmla="*/ 6 h 35"/>
                <a:gd name="T4" fmla="*/ 6 w 17"/>
                <a:gd name="T5" fmla="*/ 12 h 35"/>
                <a:gd name="T6" fmla="*/ 5 w 17"/>
                <a:gd name="T7" fmla="*/ 13 h 35"/>
                <a:gd name="T8" fmla="*/ 1 w 17"/>
                <a:gd name="T9" fmla="*/ 11 h 35"/>
                <a:gd name="T10" fmla="*/ 1 w 17"/>
                <a:gd name="T11" fmla="*/ 8 h 35"/>
                <a:gd name="T12" fmla="*/ 1 w 17"/>
                <a:gd name="T13" fmla="*/ 2 h 35"/>
                <a:gd name="T14" fmla="*/ 1 w 17"/>
                <a:gd name="T15" fmla="*/ 1 h 35"/>
                <a:gd name="T16" fmla="*/ 5 w 17"/>
                <a:gd name="T17" fmla="*/ 3 h 35"/>
                <a:gd name="T18" fmla="*/ 5 w 17"/>
                <a:gd name="T19" fmla="*/ 3 h 35"/>
                <a:gd name="T20" fmla="*/ 5 w 17"/>
                <a:gd name="T21" fmla="*/ 3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35"/>
                <a:gd name="T35" fmla="*/ 17 w 17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35">
                  <a:moveTo>
                    <a:pt x="14" y="6"/>
                  </a:moveTo>
                  <a:cubicBezTo>
                    <a:pt x="16" y="8"/>
                    <a:pt x="17" y="11"/>
                    <a:pt x="17" y="14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6" y="35"/>
                    <a:pt x="14" y="3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4"/>
                    <a:pt x="1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31" name="Freeform 132">
              <a:extLst>
                <a:ext uri="{FF2B5EF4-FFF2-40B4-BE49-F238E27FC236}">
                  <a16:creationId xmlns:a16="http://schemas.microsoft.com/office/drawing/2014/main" id="{9C219D0B-2A48-4320-A9A4-773AA6D8B3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012"/>
              <a:ext cx="10" cy="25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1 h 40"/>
                <a:gd name="T4" fmla="*/ 6 w 17"/>
                <a:gd name="T5" fmla="*/ 12 h 40"/>
                <a:gd name="T6" fmla="*/ 5 w 17"/>
                <a:gd name="T7" fmla="*/ 13 h 40"/>
                <a:gd name="T8" fmla="*/ 1 w 17"/>
                <a:gd name="T9" fmla="*/ 16 h 40"/>
                <a:gd name="T10" fmla="*/ 0 w 17"/>
                <a:gd name="T11" fmla="*/ 15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32" name="Freeform 133">
              <a:extLst>
                <a:ext uri="{FF2B5EF4-FFF2-40B4-BE49-F238E27FC236}">
                  <a16:creationId xmlns:a16="http://schemas.microsoft.com/office/drawing/2014/main" id="{5CA143BF-81C7-4C4F-993C-2781F5903B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023"/>
              <a:ext cx="9" cy="25"/>
            </a:xfrm>
            <a:custGeom>
              <a:avLst/>
              <a:gdLst>
                <a:gd name="T0" fmla="*/ 5 w 16"/>
                <a:gd name="T1" fmla="*/ 1 h 41"/>
                <a:gd name="T2" fmla="*/ 5 w 16"/>
                <a:gd name="T3" fmla="*/ 1 h 41"/>
                <a:gd name="T4" fmla="*/ 5 w 16"/>
                <a:gd name="T5" fmla="*/ 11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1 h 41"/>
                <a:gd name="T18" fmla="*/ 5 w 16"/>
                <a:gd name="T19" fmla="*/ 1 h 41"/>
                <a:gd name="T20" fmla="*/ 5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33" name="Freeform 134">
              <a:extLst>
                <a:ext uri="{FF2B5EF4-FFF2-40B4-BE49-F238E27FC236}">
                  <a16:creationId xmlns:a16="http://schemas.microsoft.com/office/drawing/2014/main" id="{30C09C46-AC06-458A-A632-7322BC6DD0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037"/>
              <a:ext cx="10" cy="24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1 h 40"/>
                <a:gd name="T4" fmla="*/ 6 w 16"/>
                <a:gd name="T5" fmla="*/ 11 h 40"/>
                <a:gd name="T6" fmla="*/ 6 w 16"/>
                <a:gd name="T7" fmla="*/ 11 h 40"/>
                <a:gd name="T8" fmla="*/ 1 w 16"/>
                <a:gd name="T9" fmla="*/ 14 h 40"/>
                <a:gd name="T10" fmla="*/ 0 w 16"/>
                <a:gd name="T11" fmla="*/ 14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34" name="Freeform 135">
              <a:extLst>
                <a:ext uri="{FF2B5EF4-FFF2-40B4-BE49-F238E27FC236}">
                  <a16:creationId xmlns:a16="http://schemas.microsoft.com/office/drawing/2014/main" id="{C09ED098-7F92-493C-B501-29C12EB563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050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5 w 17"/>
                <a:gd name="T3" fmla="*/ 0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35" name="Freeform 136">
              <a:extLst>
                <a:ext uri="{FF2B5EF4-FFF2-40B4-BE49-F238E27FC236}">
                  <a16:creationId xmlns:a16="http://schemas.microsoft.com/office/drawing/2014/main" id="{EF1D71AE-91FA-4609-A482-3AB293BBB1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062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36" name="Freeform 137">
              <a:extLst>
                <a:ext uri="{FF2B5EF4-FFF2-40B4-BE49-F238E27FC236}">
                  <a16:creationId xmlns:a16="http://schemas.microsoft.com/office/drawing/2014/main" id="{289D4554-BF74-4B32-99D8-9B6D7B0C54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054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0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37" name="Freeform 138">
              <a:extLst>
                <a:ext uri="{FF2B5EF4-FFF2-40B4-BE49-F238E27FC236}">
                  <a16:creationId xmlns:a16="http://schemas.microsoft.com/office/drawing/2014/main" id="{9729093A-0374-4BD9-949C-415B7F766E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065"/>
              <a:ext cx="9" cy="25"/>
            </a:xfrm>
            <a:custGeom>
              <a:avLst/>
              <a:gdLst>
                <a:gd name="T0" fmla="*/ 5 w 16"/>
                <a:gd name="T1" fmla="*/ 0 h 41"/>
                <a:gd name="T2" fmla="*/ 5 w 16"/>
                <a:gd name="T3" fmla="*/ 1 h 41"/>
                <a:gd name="T4" fmla="*/ 5 w 16"/>
                <a:gd name="T5" fmla="*/ 11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0 h 41"/>
                <a:gd name="T18" fmla="*/ 5 w 16"/>
                <a:gd name="T19" fmla="*/ 0 h 41"/>
                <a:gd name="T20" fmla="*/ 5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38" name="Freeform 139">
              <a:extLst>
                <a:ext uri="{FF2B5EF4-FFF2-40B4-BE49-F238E27FC236}">
                  <a16:creationId xmlns:a16="http://schemas.microsoft.com/office/drawing/2014/main" id="{F45B1747-067C-4869-9782-2175CFD68D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078"/>
              <a:ext cx="10" cy="25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1 h 40"/>
                <a:gd name="T4" fmla="*/ 6 w 16"/>
                <a:gd name="T5" fmla="*/ 12 h 40"/>
                <a:gd name="T6" fmla="*/ 6 w 16"/>
                <a:gd name="T7" fmla="*/ 13 h 40"/>
                <a:gd name="T8" fmla="*/ 1 w 16"/>
                <a:gd name="T9" fmla="*/ 16 h 40"/>
                <a:gd name="T10" fmla="*/ 0 w 16"/>
                <a:gd name="T11" fmla="*/ 15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39" name="Freeform 140">
              <a:extLst>
                <a:ext uri="{FF2B5EF4-FFF2-40B4-BE49-F238E27FC236}">
                  <a16:creationId xmlns:a16="http://schemas.microsoft.com/office/drawing/2014/main" id="{0811D64A-58BA-46DE-B1A3-9F26C23DD8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090"/>
              <a:ext cx="10" cy="25"/>
            </a:xfrm>
            <a:custGeom>
              <a:avLst/>
              <a:gdLst>
                <a:gd name="T0" fmla="*/ 5 w 17"/>
                <a:gd name="T1" fmla="*/ 1 h 41"/>
                <a:gd name="T2" fmla="*/ 5 w 17"/>
                <a:gd name="T3" fmla="*/ 1 h 41"/>
                <a:gd name="T4" fmla="*/ 6 w 17"/>
                <a:gd name="T5" fmla="*/ 12 h 41"/>
                <a:gd name="T6" fmla="*/ 5 w 17"/>
                <a:gd name="T7" fmla="*/ 12 h 41"/>
                <a:gd name="T8" fmla="*/ 1 w 17"/>
                <a:gd name="T9" fmla="*/ 15 h 41"/>
                <a:gd name="T10" fmla="*/ 0 w 17"/>
                <a:gd name="T11" fmla="*/ 15 h 41"/>
                <a:gd name="T12" fmla="*/ 0 w 17"/>
                <a:gd name="T13" fmla="*/ 4 h 41"/>
                <a:gd name="T14" fmla="*/ 1 w 17"/>
                <a:gd name="T15" fmla="*/ 3 h 41"/>
                <a:gd name="T16" fmla="*/ 5 w 17"/>
                <a:gd name="T17" fmla="*/ 1 h 41"/>
                <a:gd name="T18" fmla="*/ 5 w 17"/>
                <a:gd name="T19" fmla="*/ 1 h 41"/>
                <a:gd name="T20" fmla="*/ 5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3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0" name="Freeform 141">
              <a:extLst>
                <a:ext uri="{FF2B5EF4-FFF2-40B4-BE49-F238E27FC236}">
                  <a16:creationId xmlns:a16="http://schemas.microsoft.com/office/drawing/2014/main" id="{7695E5E4-CD6D-4CC5-B9FE-C46FF52719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104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1" name="Freeform 142">
              <a:extLst>
                <a:ext uri="{FF2B5EF4-FFF2-40B4-BE49-F238E27FC236}">
                  <a16:creationId xmlns:a16="http://schemas.microsoft.com/office/drawing/2014/main" id="{6FC13D35-7C7B-4030-A6A7-9595CDD58B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096"/>
              <a:ext cx="10" cy="25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1 h 40"/>
                <a:gd name="T4" fmla="*/ 6 w 17"/>
                <a:gd name="T5" fmla="*/ 12 h 40"/>
                <a:gd name="T6" fmla="*/ 5 w 17"/>
                <a:gd name="T7" fmla="*/ 13 h 40"/>
                <a:gd name="T8" fmla="*/ 1 w 17"/>
                <a:gd name="T9" fmla="*/ 16 h 40"/>
                <a:gd name="T10" fmla="*/ 0 w 17"/>
                <a:gd name="T11" fmla="*/ 16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2" name="Freeform 143">
              <a:extLst>
                <a:ext uri="{FF2B5EF4-FFF2-40B4-BE49-F238E27FC236}">
                  <a16:creationId xmlns:a16="http://schemas.microsoft.com/office/drawing/2014/main" id="{EFD2837C-78D5-4283-8EB3-B299ED8D2C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107"/>
              <a:ext cx="9" cy="25"/>
            </a:xfrm>
            <a:custGeom>
              <a:avLst/>
              <a:gdLst>
                <a:gd name="T0" fmla="*/ 5 w 16"/>
                <a:gd name="T1" fmla="*/ 1 h 41"/>
                <a:gd name="T2" fmla="*/ 5 w 16"/>
                <a:gd name="T3" fmla="*/ 1 h 41"/>
                <a:gd name="T4" fmla="*/ 5 w 16"/>
                <a:gd name="T5" fmla="*/ 12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1 h 41"/>
                <a:gd name="T18" fmla="*/ 5 w 16"/>
                <a:gd name="T19" fmla="*/ 1 h 41"/>
                <a:gd name="T20" fmla="*/ 5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3" name="Freeform 144">
              <a:extLst>
                <a:ext uri="{FF2B5EF4-FFF2-40B4-BE49-F238E27FC236}">
                  <a16:creationId xmlns:a16="http://schemas.microsoft.com/office/drawing/2014/main" id="{A87EB8B2-44C5-498F-8B2D-85757DFA59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121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4" name="Freeform 145">
              <a:extLst>
                <a:ext uri="{FF2B5EF4-FFF2-40B4-BE49-F238E27FC236}">
                  <a16:creationId xmlns:a16="http://schemas.microsoft.com/office/drawing/2014/main" id="{A0AC7CCA-95C9-44EB-9D87-E8631E434B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134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5 w 17"/>
                <a:gd name="T3" fmla="*/ 1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" name="Freeform 146">
              <a:extLst>
                <a:ext uri="{FF2B5EF4-FFF2-40B4-BE49-F238E27FC236}">
                  <a16:creationId xmlns:a16="http://schemas.microsoft.com/office/drawing/2014/main" id="{2913ED05-EDA8-4665-AF74-11C4035FB5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147"/>
              <a:ext cx="10" cy="24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0 h 40"/>
                <a:gd name="T4" fmla="*/ 6 w 16"/>
                <a:gd name="T5" fmla="*/ 11 h 40"/>
                <a:gd name="T6" fmla="*/ 6 w 16"/>
                <a:gd name="T7" fmla="*/ 11 h 40"/>
                <a:gd name="T8" fmla="*/ 1 w 16"/>
                <a:gd name="T9" fmla="*/ 14 h 40"/>
                <a:gd name="T10" fmla="*/ 0 w 16"/>
                <a:gd name="T11" fmla="*/ 14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6" name="Freeform 147">
              <a:extLst>
                <a:ext uri="{FF2B5EF4-FFF2-40B4-BE49-F238E27FC236}">
                  <a16:creationId xmlns:a16="http://schemas.microsoft.com/office/drawing/2014/main" id="{7B712875-D78D-4881-B732-B4C525A9AB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137"/>
              <a:ext cx="10" cy="25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0 h 40"/>
                <a:gd name="T4" fmla="*/ 6 w 17"/>
                <a:gd name="T5" fmla="*/ 12 h 40"/>
                <a:gd name="T6" fmla="*/ 5 w 17"/>
                <a:gd name="T7" fmla="*/ 13 h 40"/>
                <a:gd name="T8" fmla="*/ 1 w 17"/>
                <a:gd name="T9" fmla="*/ 16 h 40"/>
                <a:gd name="T10" fmla="*/ 0 w 17"/>
                <a:gd name="T11" fmla="*/ 15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7" name="Freeform 148">
              <a:extLst>
                <a:ext uri="{FF2B5EF4-FFF2-40B4-BE49-F238E27FC236}">
                  <a16:creationId xmlns:a16="http://schemas.microsoft.com/office/drawing/2014/main" id="{9AD5CC41-02B9-4D13-9741-72CBD045CC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148"/>
              <a:ext cx="9" cy="25"/>
            </a:xfrm>
            <a:custGeom>
              <a:avLst/>
              <a:gdLst>
                <a:gd name="T0" fmla="*/ 5 w 16"/>
                <a:gd name="T1" fmla="*/ 0 h 41"/>
                <a:gd name="T2" fmla="*/ 5 w 16"/>
                <a:gd name="T3" fmla="*/ 1 h 41"/>
                <a:gd name="T4" fmla="*/ 5 w 16"/>
                <a:gd name="T5" fmla="*/ 11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0 h 41"/>
                <a:gd name="T18" fmla="*/ 5 w 16"/>
                <a:gd name="T19" fmla="*/ 0 h 41"/>
                <a:gd name="T20" fmla="*/ 5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8" name="Freeform 149">
              <a:extLst>
                <a:ext uri="{FF2B5EF4-FFF2-40B4-BE49-F238E27FC236}">
                  <a16:creationId xmlns:a16="http://schemas.microsoft.com/office/drawing/2014/main" id="{B84B13A2-D78E-4A7D-BEB1-A618A779D4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162"/>
              <a:ext cx="10" cy="24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1 h 40"/>
                <a:gd name="T4" fmla="*/ 6 w 16"/>
                <a:gd name="T5" fmla="*/ 11 h 40"/>
                <a:gd name="T6" fmla="*/ 6 w 16"/>
                <a:gd name="T7" fmla="*/ 11 h 40"/>
                <a:gd name="T8" fmla="*/ 1 w 16"/>
                <a:gd name="T9" fmla="*/ 14 h 40"/>
                <a:gd name="T10" fmla="*/ 0 w 16"/>
                <a:gd name="T11" fmla="*/ 14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9" name="Freeform 150">
              <a:extLst>
                <a:ext uri="{FF2B5EF4-FFF2-40B4-BE49-F238E27FC236}">
                  <a16:creationId xmlns:a16="http://schemas.microsoft.com/office/drawing/2014/main" id="{F5E7955C-C3A4-4800-9C37-7EA29A110F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174"/>
              <a:ext cx="10" cy="25"/>
            </a:xfrm>
            <a:custGeom>
              <a:avLst/>
              <a:gdLst>
                <a:gd name="T0" fmla="*/ 5 w 17"/>
                <a:gd name="T1" fmla="*/ 1 h 41"/>
                <a:gd name="T2" fmla="*/ 5 w 17"/>
                <a:gd name="T3" fmla="*/ 1 h 41"/>
                <a:gd name="T4" fmla="*/ 6 w 17"/>
                <a:gd name="T5" fmla="*/ 12 h 41"/>
                <a:gd name="T6" fmla="*/ 5 w 17"/>
                <a:gd name="T7" fmla="*/ 12 h 41"/>
                <a:gd name="T8" fmla="*/ 1 w 17"/>
                <a:gd name="T9" fmla="*/ 15 h 41"/>
                <a:gd name="T10" fmla="*/ 0 w 17"/>
                <a:gd name="T11" fmla="*/ 15 h 41"/>
                <a:gd name="T12" fmla="*/ 0 w 17"/>
                <a:gd name="T13" fmla="*/ 4 h 41"/>
                <a:gd name="T14" fmla="*/ 1 w 17"/>
                <a:gd name="T15" fmla="*/ 3 h 41"/>
                <a:gd name="T16" fmla="*/ 5 w 17"/>
                <a:gd name="T17" fmla="*/ 1 h 41"/>
                <a:gd name="T18" fmla="*/ 5 w 17"/>
                <a:gd name="T19" fmla="*/ 1 h 41"/>
                <a:gd name="T20" fmla="*/ 5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0" name="Freeform 151">
              <a:extLst>
                <a:ext uri="{FF2B5EF4-FFF2-40B4-BE49-F238E27FC236}">
                  <a16:creationId xmlns:a16="http://schemas.microsoft.com/office/drawing/2014/main" id="{A2C04D19-FDB4-4C69-9B49-585E49044B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187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1" name="Freeform 152">
              <a:extLst>
                <a:ext uri="{FF2B5EF4-FFF2-40B4-BE49-F238E27FC236}">
                  <a16:creationId xmlns:a16="http://schemas.microsoft.com/office/drawing/2014/main" id="{E808F41C-DA6E-4334-9524-639AB7F70B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180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1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2" name="Freeform 153">
              <a:extLst>
                <a:ext uri="{FF2B5EF4-FFF2-40B4-BE49-F238E27FC236}">
                  <a16:creationId xmlns:a16="http://schemas.microsoft.com/office/drawing/2014/main" id="{89DFD0A3-EDD7-4467-BE9C-BF32669D45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191"/>
              <a:ext cx="9" cy="25"/>
            </a:xfrm>
            <a:custGeom>
              <a:avLst/>
              <a:gdLst>
                <a:gd name="T0" fmla="*/ 5 w 16"/>
                <a:gd name="T1" fmla="*/ 1 h 41"/>
                <a:gd name="T2" fmla="*/ 5 w 16"/>
                <a:gd name="T3" fmla="*/ 1 h 41"/>
                <a:gd name="T4" fmla="*/ 5 w 16"/>
                <a:gd name="T5" fmla="*/ 12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1 h 41"/>
                <a:gd name="T18" fmla="*/ 5 w 16"/>
                <a:gd name="T19" fmla="*/ 1 h 41"/>
                <a:gd name="T20" fmla="*/ 5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3" name="Freeform 154">
              <a:extLst>
                <a:ext uri="{FF2B5EF4-FFF2-40B4-BE49-F238E27FC236}">
                  <a16:creationId xmlns:a16="http://schemas.microsoft.com/office/drawing/2014/main" id="{C839ED9E-1768-4764-B576-CEE411E08F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204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4" name="Freeform 155">
              <a:extLst>
                <a:ext uri="{FF2B5EF4-FFF2-40B4-BE49-F238E27FC236}">
                  <a16:creationId xmlns:a16="http://schemas.microsoft.com/office/drawing/2014/main" id="{B8C89578-6014-4220-9796-17E3563F73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217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5 w 17"/>
                <a:gd name="T3" fmla="*/ 1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5" name="Freeform 156">
              <a:extLst>
                <a:ext uri="{FF2B5EF4-FFF2-40B4-BE49-F238E27FC236}">
                  <a16:creationId xmlns:a16="http://schemas.microsoft.com/office/drawing/2014/main" id="{DA92D6FB-A68A-41B3-8BD9-2B382B45A4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231"/>
              <a:ext cx="10" cy="24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0 h 40"/>
                <a:gd name="T4" fmla="*/ 6 w 16"/>
                <a:gd name="T5" fmla="*/ 11 h 40"/>
                <a:gd name="T6" fmla="*/ 6 w 16"/>
                <a:gd name="T7" fmla="*/ 11 h 40"/>
                <a:gd name="T8" fmla="*/ 1 w 16"/>
                <a:gd name="T9" fmla="*/ 14 h 40"/>
                <a:gd name="T10" fmla="*/ 0 w 16"/>
                <a:gd name="T11" fmla="*/ 14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6" name="Freeform 157">
              <a:extLst>
                <a:ext uri="{FF2B5EF4-FFF2-40B4-BE49-F238E27FC236}">
                  <a16:creationId xmlns:a16="http://schemas.microsoft.com/office/drawing/2014/main" id="{61983A9D-12E0-4EC5-9B1A-EB1CD35797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220"/>
              <a:ext cx="10" cy="25"/>
            </a:xfrm>
            <a:custGeom>
              <a:avLst/>
              <a:gdLst>
                <a:gd name="T0" fmla="*/ 5 w 17"/>
                <a:gd name="T1" fmla="*/ 1 h 41"/>
                <a:gd name="T2" fmla="*/ 6 w 17"/>
                <a:gd name="T3" fmla="*/ 1 h 41"/>
                <a:gd name="T4" fmla="*/ 6 w 17"/>
                <a:gd name="T5" fmla="*/ 12 h 41"/>
                <a:gd name="T6" fmla="*/ 5 w 17"/>
                <a:gd name="T7" fmla="*/ 12 h 41"/>
                <a:gd name="T8" fmla="*/ 1 w 17"/>
                <a:gd name="T9" fmla="*/ 15 h 41"/>
                <a:gd name="T10" fmla="*/ 0 w 17"/>
                <a:gd name="T11" fmla="*/ 15 h 41"/>
                <a:gd name="T12" fmla="*/ 0 w 17"/>
                <a:gd name="T13" fmla="*/ 4 h 41"/>
                <a:gd name="T14" fmla="*/ 1 w 17"/>
                <a:gd name="T15" fmla="*/ 3 h 41"/>
                <a:gd name="T16" fmla="*/ 5 w 17"/>
                <a:gd name="T17" fmla="*/ 1 h 41"/>
                <a:gd name="T18" fmla="*/ 5 w 17"/>
                <a:gd name="T19" fmla="*/ 1 h 41"/>
                <a:gd name="T20" fmla="*/ 5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7" y="1"/>
                    <a:pt x="17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7" name="Freeform 158">
              <a:extLst>
                <a:ext uri="{FF2B5EF4-FFF2-40B4-BE49-F238E27FC236}">
                  <a16:creationId xmlns:a16="http://schemas.microsoft.com/office/drawing/2014/main" id="{AA47627A-658E-4CA5-836E-21B77A310C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231"/>
              <a:ext cx="9" cy="24"/>
            </a:xfrm>
            <a:custGeom>
              <a:avLst/>
              <a:gdLst>
                <a:gd name="T0" fmla="*/ 5 w 16"/>
                <a:gd name="T1" fmla="*/ 0 h 40"/>
                <a:gd name="T2" fmla="*/ 5 w 16"/>
                <a:gd name="T3" fmla="*/ 1 h 40"/>
                <a:gd name="T4" fmla="*/ 5 w 16"/>
                <a:gd name="T5" fmla="*/ 11 h 40"/>
                <a:gd name="T6" fmla="*/ 5 w 16"/>
                <a:gd name="T7" fmla="*/ 11 h 40"/>
                <a:gd name="T8" fmla="*/ 1 w 16"/>
                <a:gd name="T9" fmla="*/ 14 h 40"/>
                <a:gd name="T10" fmla="*/ 0 w 16"/>
                <a:gd name="T11" fmla="*/ 14 h 40"/>
                <a:gd name="T12" fmla="*/ 0 w 16"/>
                <a:gd name="T13" fmla="*/ 4 h 40"/>
                <a:gd name="T14" fmla="*/ 1 w 16"/>
                <a:gd name="T15" fmla="*/ 3 h 40"/>
                <a:gd name="T16" fmla="*/ 5 w 16"/>
                <a:gd name="T17" fmla="*/ 0 h 40"/>
                <a:gd name="T18" fmla="*/ 5 w 16"/>
                <a:gd name="T19" fmla="*/ 0 h 40"/>
                <a:gd name="T20" fmla="*/ 5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8" name="Freeform 159">
              <a:extLst>
                <a:ext uri="{FF2B5EF4-FFF2-40B4-BE49-F238E27FC236}">
                  <a16:creationId xmlns:a16="http://schemas.microsoft.com/office/drawing/2014/main" id="{A77FF820-DF95-4801-B2A2-050599ACE6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245"/>
              <a:ext cx="10" cy="24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0 h 40"/>
                <a:gd name="T4" fmla="*/ 6 w 16"/>
                <a:gd name="T5" fmla="*/ 11 h 40"/>
                <a:gd name="T6" fmla="*/ 6 w 16"/>
                <a:gd name="T7" fmla="*/ 11 h 40"/>
                <a:gd name="T8" fmla="*/ 1 w 16"/>
                <a:gd name="T9" fmla="*/ 14 h 40"/>
                <a:gd name="T10" fmla="*/ 0 w 16"/>
                <a:gd name="T11" fmla="*/ 14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59" name="Freeform 160">
              <a:extLst>
                <a:ext uri="{FF2B5EF4-FFF2-40B4-BE49-F238E27FC236}">
                  <a16:creationId xmlns:a16="http://schemas.microsoft.com/office/drawing/2014/main" id="{E67C4571-0A85-4092-95D7-6DE34E74E7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257"/>
              <a:ext cx="10" cy="25"/>
            </a:xfrm>
            <a:custGeom>
              <a:avLst/>
              <a:gdLst>
                <a:gd name="T0" fmla="*/ 5 w 17"/>
                <a:gd name="T1" fmla="*/ 1 h 41"/>
                <a:gd name="T2" fmla="*/ 5 w 17"/>
                <a:gd name="T3" fmla="*/ 1 h 41"/>
                <a:gd name="T4" fmla="*/ 6 w 17"/>
                <a:gd name="T5" fmla="*/ 12 h 41"/>
                <a:gd name="T6" fmla="*/ 5 w 17"/>
                <a:gd name="T7" fmla="*/ 12 h 41"/>
                <a:gd name="T8" fmla="*/ 1 w 17"/>
                <a:gd name="T9" fmla="*/ 15 h 41"/>
                <a:gd name="T10" fmla="*/ 0 w 17"/>
                <a:gd name="T11" fmla="*/ 15 h 41"/>
                <a:gd name="T12" fmla="*/ 0 w 17"/>
                <a:gd name="T13" fmla="*/ 4 h 41"/>
                <a:gd name="T14" fmla="*/ 1 w 17"/>
                <a:gd name="T15" fmla="*/ 3 h 41"/>
                <a:gd name="T16" fmla="*/ 5 w 17"/>
                <a:gd name="T17" fmla="*/ 1 h 41"/>
                <a:gd name="T18" fmla="*/ 5 w 17"/>
                <a:gd name="T19" fmla="*/ 1 h 41"/>
                <a:gd name="T20" fmla="*/ 5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0" name="Freeform 161">
              <a:extLst>
                <a:ext uri="{FF2B5EF4-FFF2-40B4-BE49-F238E27FC236}">
                  <a16:creationId xmlns:a16="http://schemas.microsoft.com/office/drawing/2014/main" id="{EEE88544-CB7B-4861-9296-02B19C89B0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270"/>
              <a:ext cx="10" cy="25"/>
            </a:xfrm>
            <a:custGeom>
              <a:avLst/>
              <a:gdLst>
                <a:gd name="T0" fmla="*/ 6 w 16"/>
                <a:gd name="T1" fmla="*/ 0 h 41"/>
                <a:gd name="T2" fmla="*/ 6 w 16"/>
                <a:gd name="T3" fmla="*/ 1 h 41"/>
                <a:gd name="T4" fmla="*/ 6 w 16"/>
                <a:gd name="T5" fmla="*/ 11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0 h 41"/>
                <a:gd name="T18" fmla="*/ 6 w 16"/>
                <a:gd name="T19" fmla="*/ 0 h 41"/>
                <a:gd name="T20" fmla="*/ 6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1" name="Freeform 162">
              <a:extLst>
                <a:ext uri="{FF2B5EF4-FFF2-40B4-BE49-F238E27FC236}">
                  <a16:creationId xmlns:a16="http://schemas.microsoft.com/office/drawing/2014/main" id="{0661B51C-74F4-4065-AC5C-DE0DA5EB3C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263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0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2" name="Freeform 163">
              <a:extLst>
                <a:ext uri="{FF2B5EF4-FFF2-40B4-BE49-F238E27FC236}">
                  <a16:creationId xmlns:a16="http://schemas.microsoft.com/office/drawing/2014/main" id="{4961E4A0-D947-4E6A-98D8-0E011F20AD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274"/>
              <a:ext cx="9" cy="25"/>
            </a:xfrm>
            <a:custGeom>
              <a:avLst/>
              <a:gdLst>
                <a:gd name="T0" fmla="*/ 5 w 16"/>
                <a:gd name="T1" fmla="*/ 0 h 41"/>
                <a:gd name="T2" fmla="*/ 5 w 16"/>
                <a:gd name="T3" fmla="*/ 1 h 41"/>
                <a:gd name="T4" fmla="*/ 5 w 16"/>
                <a:gd name="T5" fmla="*/ 11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0 h 41"/>
                <a:gd name="T18" fmla="*/ 5 w 16"/>
                <a:gd name="T19" fmla="*/ 0 h 41"/>
                <a:gd name="T20" fmla="*/ 5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3" name="Freeform 164">
              <a:extLst>
                <a:ext uri="{FF2B5EF4-FFF2-40B4-BE49-F238E27FC236}">
                  <a16:creationId xmlns:a16="http://schemas.microsoft.com/office/drawing/2014/main" id="{53AC8198-21DF-4EAD-839B-9351880523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287"/>
              <a:ext cx="10" cy="25"/>
            </a:xfrm>
            <a:custGeom>
              <a:avLst/>
              <a:gdLst>
                <a:gd name="T0" fmla="*/ 6 w 16"/>
                <a:gd name="T1" fmla="*/ 0 h 40"/>
                <a:gd name="T2" fmla="*/ 6 w 16"/>
                <a:gd name="T3" fmla="*/ 1 h 40"/>
                <a:gd name="T4" fmla="*/ 6 w 16"/>
                <a:gd name="T5" fmla="*/ 12 h 40"/>
                <a:gd name="T6" fmla="*/ 6 w 16"/>
                <a:gd name="T7" fmla="*/ 13 h 40"/>
                <a:gd name="T8" fmla="*/ 1 w 16"/>
                <a:gd name="T9" fmla="*/ 16 h 40"/>
                <a:gd name="T10" fmla="*/ 0 w 16"/>
                <a:gd name="T11" fmla="*/ 16 h 40"/>
                <a:gd name="T12" fmla="*/ 0 w 16"/>
                <a:gd name="T13" fmla="*/ 4 h 40"/>
                <a:gd name="T14" fmla="*/ 1 w 16"/>
                <a:gd name="T15" fmla="*/ 3 h 40"/>
                <a:gd name="T16" fmla="*/ 6 w 16"/>
                <a:gd name="T17" fmla="*/ 0 h 40"/>
                <a:gd name="T18" fmla="*/ 6 w 16"/>
                <a:gd name="T19" fmla="*/ 0 h 40"/>
                <a:gd name="T20" fmla="*/ 6 w 1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0"/>
                <a:gd name="T35" fmla="*/ 16 w 16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0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4" name="Freeform 165">
              <a:extLst>
                <a:ext uri="{FF2B5EF4-FFF2-40B4-BE49-F238E27FC236}">
                  <a16:creationId xmlns:a16="http://schemas.microsoft.com/office/drawing/2014/main" id="{820DD2B5-A63E-469B-875F-DE882D2B7D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299"/>
              <a:ext cx="10" cy="25"/>
            </a:xfrm>
            <a:custGeom>
              <a:avLst/>
              <a:gdLst>
                <a:gd name="T0" fmla="*/ 5 w 17"/>
                <a:gd name="T1" fmla="*/ 1 h 41"/>
                <a:gd name="T2" fmla="*/ 5 w 17"/>
                <a:gd name="T3" fmla="*/ 1 h 41"/>
                <a:gd name="T4" fmla="*/ 6 w 17"/>
                <a:gd name="T5" fmla="*/ 12 h 41"/>
                <a:gd name="T6" fmla="*/ 5 w 17"/>
                <a:gd name="T7" fmla="*/ 12 h 41"/>
                <a:gd name="T8" fmla="*/ 1 w 17"/>
                <a:gd name="T9" fmla="*/ 15 h 41"/>
                <a:gd name="T10" fmla="*/ 0 w 17"/>
                <a:gd name="T11" fmla="*/ 15 h 41"/>
                <a:gd name="T12" fmla="*/ 0 w 17"/>
                <a:gd name="T13" fmla="*/ 4 h 41"/>
                <a:gd name="T14" fmla="*/ 1 w 17"/>
                <a:gd name="T15" fmla="*/ 3 h 41"/>
                <a:gd name="T16" fmla="*/ 5 w 17"/>
                <a:gd name="T17" fmla="*/ 1 h 41"/>
                <a:gd name="T18" fmla="*/ 5 w 17"/>
                <a:gd name="T19" fmla="*/ 1 h 41"/>
                <a:gd name="T20" fmla="*/ 5 w 17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1"/>
                <a:gd name="T35" fmla="*/ 17 w 17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5" name="Freeform 166">
              <a:extLst>
                <a:ext uri="{FF2B5EF4-FFF2-40B4-BE49-F238E27FC236}">
                  <a16:creationId xmlns:a16="http://schemas.microsoft.com/office/drawing/2014/main" id="{07E47F94-028E-4A87-A559-01C1A09BD5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313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6" name="Freeform 167">
              <a:extLst>
                <a:ext uri="{FF2B5EF4-FFF2-40B4-BE49-F238E27FC236}">
                  <a16:creationId xmlns:a16="http://schemas.microsoft.com/office/drawing/2014/main" id="{CDF4A631-9AA5-418C-A3E1-0EB30EBD1B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8" y="3302"/>
              <a:ext cx="10" cy="25"/>
            </a:xfrm>
            <a:custGeom>
              <a:avLst/>
              <a:gdLst>
                <a:gd name="T0" fmla="*/ 5 w 17"/>
                <a:gd name="T1" fmla="*/ 0 h 40"/>
                <a:gd name="T2" fmla="*/ 6 w 17"/>
                <a:gd name="T3" fmla="*/ 1 h 40"/>
                <a:gd name="T4" fmla="*/ 6 w 17"/>
                <a:gd name="T5" fmla="*/ 12 h 40"/>
                <a:gd name="T6" fmla="*/ 5 w 17"/>
                <a:gd name="T7" fmla="*/ 13 h 40"/>
                <a:gd name="T8" fmla="*/ 1 w 17"/>
                <a:gd name="T9" fmla="*/ 16 h 40"/>
                <a:gd name="T10" fmla="*/ 0 w 17"/>
                <a:gd name="T11" fmla="*/ 15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7" y="0"/>
                    <a:pt x="17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6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" name="Freeform 168">
              <a:extLst>
                <a:ext uri="{FF2B5EF4-FFF2-40B4-BE49-F238E27FC236}">
                  <a16:creationId xmlns:a16="http://schemas.microsoft.com/office/drawing/2014/main" id="{F031A21E-5317-4008-B340-FA09B79E13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47" y="3313"/>
              <a:ext cx="9" cy="25"/>
            </a:xfrm>
            <a:custGeom>
              <a:avLst/>
              <a:gdLst>
                <a:gd name="T0" fmla="*/ 5 w 16"/>
                <a:gd name="T1" fmla="*/ 1 h 41"/>
                <a:gd name="T2" fmla="*/ 5 w 16"/>
                <a:gd name="T3" fmla="*/ 1 h 41"/>
                <a:gd name="T4" fmla="*/ 5 w 16"/>
                <a:gd name="T5" fmla="*/ 12 h 41"/>
                <a:gd name="T6" fmla="*/ 5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5 w 16"/>
                <a:gd name="T17" fmla="*/ 1 h 41"/>
                <a:gd name="T18" fmla="*/ 5 w 16"/>
                <a:gd name="T19" fmla="*/ 1 h 41"/>
                <a:gd name="T20" fmla="*/ 5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1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" name="Freeform 169">
              <a:extLst>
                <a:ext uri="{FF2B5EF4-FFF2-40B4-BE49-F238E27FC236}">
                  <a16:creationId xmlns:a16="http://schemas.microsoft.com/office/drawing/2014/main" id="{B688D1D4-F547-4B54-8CFB-0C15D9A7D9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25" y="3327"/>
              <a:ext cx="10" cy="25"/>
            </a:xfrm>
            <a:custGeom>
              <a:avLst/>
              <a:gdLst>
                <a:gd name="T0" fmla="*/ 6 w 16"/>
                <a:gd name="T1" fmla="*/ 0 h 41"/>
                <a:gd name="T2" fmla="*/ 6 w 16"/>
                <a:gd name="T3" fmla="*/ 1 h 41"/>
                <a:gd name="T4" fmla="*/ 6 w 16"/>
                <a:gd name="T5" fmla="*/ 11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0 h 41"/>
                <a:gd name="T18" fmla="*/ 6 w 16"/>
                <a:gd name="T19" fmla="*/ 0 h 41"/>
                <a:gd name="T20" fmla="*/ 6 w 16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0"/>
                  </a:moveTo>
                  <a:cubicBezTo>
                    <a:pt x="15" y="0"/>
                    <a:pt x="16" y="0"/>
                    <a:pt x="16" y="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9" name="Freeform 170">
              <a:extLst>
                <a:ext uri="{FF2B5EF4-FFF2-40B4-BE49-F238E27FC236}">
                  <a16:creationId xmlns:a16="http://schemas.microsoft.com/office/drawing/2014/main" id="{9BC79E2F-8BF2-4783-B4F6-0B76A871C8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4" y="3340"/>
              <a:ext cx="10" cy="24"/>
            </a:xfrm>
            <a:custGeom>
              <a:avLst/>
              <a:gdLst>
                <a:gd name="T0" fmla="*/ 5 w 17"/>
                <a:gd name="T1" fmla="*/ 0 h 40"/>
                <a:gd name="T2" fmla="*/ 5 w 17"/>
                <a:gd name="T3" fmla="*/ 1 h 40"/>
                <a:gd name="T4" fmla="*/ 6 w 17"/>
                <a:gd name="T5" fmla="*/ 11 h 40"/>
                <a:gd name="T6" fmla="*/ 5 w 17"/>
                <a:gd name="T7" fmla="*/ 11 h 40"/>
                <a:gd name="T8" fmla="*/ 1 w 17"/>
                <a:gd name="T9" fmla="*/ 14 h 40"/>
                <a:gd name="T10" fmla="*/ 0 w 17"/>
                <a:gd name="T11" fmla="*/ 14 h 40"/>
                <a:gd name="T12" fmla="*/ 0 w 17"/>
                <a:gd name="T13" fmla="*/ 4 h 40"/>
                <a:gd name="T14" fmla="*/ 1 w 17"/>
                <a:gd name="T15" fmla="*/ 3 h 40"/>
                <a:gd name="T16" fmla="*/ 5 w 17"/>
                <a:gd name="T17" fmla="*/ 0 h 40"/>
                <a:gd name="T18" fmla="*/ 5 w 17"/>
                <a:gd name="T19" fmla="*/ 0 h 40"/>
                <a:gd name="T20" fmla="*/ 5 w 17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40"/>
                <a:gd name="T35" fmla="*/ 17 w 17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40">
                  <a:moveTo>
                    <a:pt x="15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6" y="31"/>
                    <a:pt x="15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" name="Freeform 171">
              <a:extLst>
                <a:ext uri="{FF2B5EF4-FFF2-40B4-BE49-F238E27FC236}">
                  <a16:creationId xmlns:a16="http://schemas.microsoft.com/office/drawing/2014/main" id="{1E17CAD5-5627-47F8-9121-9840BC26B5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3352"/>
              <a:ext cx="10" cy="25"/>
            </a:xfrm>
            <a:custGeom>
              <a:avLst/>
              <a:gdLst>
                <a:gd name="T0" fmla="*/ 6 w 16"/>
                <a:gd name="T1" fmla="*/ 1 h 41"/>
                <a:gd name="T2" fmla="*/ 6 w 16"/>
                <a:gd name="T3" fmla="*/ 1 h 41"/>
                <a:gd name="T4" fmla="*/ 6 w 16"/>
                <a:gd name="T5" fmla="*/ 12 h 41"/>
                <a:gd name="T6" fmla="*/ 6 w 16"/>
                <a:gd name="T7" fmla="*/ 12 h 41"/>
                <a:gd name="T8" fmla="*/ 1 w 16"/>
                <a:gd name="T9" fmla="*/ 15 h 41"/>
                <a:gd name="T10" fmla="*/ 0 w 16"/>
                <a:gd name="T11" fmla="*/ 15 h 41"/>
                <a:gd name="T12" fmla="*/ 0 w 16"/>
                <a:gd name="T13" fmla="*/ 4 h 41"/>
                <a:gd name="T14" fmla="*/ 1 w 16"/>
                <a:gd name="T15" fmla="*/ 3 h 41"/>
                <a:gd name="T16" fmla="*/ 6 w 16"/>
                <a:gd name="T17" fmla="*/ 1 h 41"/>
                <a:gd name="T18" fmla="*/ 6 w 16"/>
                <a:gd name="T19" fmla="*/ 1 h 41"/>
                <a:gd name="T20" fmla="*/ 6 w 16"/>
                <a:gd name="T21" fmla="*/ 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41"/>
                <a:gd name="T35" fmla="*/ 16 w 16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41">
                  <a:moveTo>
                    <a:pt x="15" y="1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9" name="Group 304">
            <a:extLst>
              <a:ext uri="{FF2B5EF4-FFF2-40B4-BE49-F238E27FC236}">
                <a16:creationId xmlns:a16="http://schemas.microsoft.com/office/drawing/2014/main" id="{FC907D79-1FCB-4325-AFEF-73F6A7C5C8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29623" y="2688598"/>
            <a:ext cx="1701800" cy="1406525"/>
            <a:chOff x="2517" y="491"/>
            <a:chExt cx="726" cy="600"/>
          </a:xfrm>
        </p:grpSpPr>
        <p:sp>
          <p:nvSpPr>
            <p:cNvPr id="18604" name="AutoShape 305">
              <a:extLst>
                <a:ext uri="{FF2B5EF4-FFF2-40B4-BE49-F238E27FC236}">
                  <a16:creationId xmlns:a16="http://schemas.microsoft.com/office/drawing/2014/main" id="{E0545CAC-2314-4D01-B004-2A59258B86F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17" y="491"/>
              <a:ext cx="726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5" name="Freeform 306">
              <a:extLst>
                <a:ext uri="{FF2B5EF4-FFF2-40B4-BE49-F238E27FC236}">
                  <a16:creationId xmlns:a16="http://schemas.microsoft.com/office/drawing/2014/main" id="{8BC22B92-6CA7-4244-AE4C-18A0ABDCA6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18" y="673"/>
              <a:ext cx="724" cy="419"/>
            </a:xfrm>
            <a:custGeom>
              <a:avLst/>
              <a:gdLst>
                <a:gd name="T0" fmla="*/ 724 w 724"/>
                <a:gd name="T1" fmla="*/ 234 h 419"/>
                <a:gd name="T2" fmla="*/ 407 w 724"/>
                <a:gd name="T3" fmla="*/ 419 h 419"/>
                <a:gd name="T4" fmla="*/ 0 w 724"/>
                <a:gd name="T5" fmla="*/ 184 h 419"/>
                <a:gd name="T6" fmla="*/ 318 w 724"/>
                <a:gd name="T7" fmla="*/ 0 h 419"/>
                <a:gd name="T8" fmla="*/ 724 w 724"/>
                <a:gd name="T9" fmla="*/ 234 h 419"/>
                <a:gd name="T10" fmla="*/ 724 w 724"/>
                <a:gd name="T11" fmla="*/ 234 h 419"/>
                <a:gd name="T12" fmla="*/ 724 w 724"/>
                <a:gd name="T13" fmla="*/ 234 h 419"/>
                <a:gd name="T14" fmla="*/ 724 w 724"/>
                <a:gd name="T15" fmla="*/ 234 h 4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4"/>
                <a:gd name="T25" fmla="*/ 0 h 419"/>
                <a:gd name="T26" fmla="*/ 724 w 724"/>
                <a:gd name="T27" fmla="*/ 419 h 4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4" h="419">
                  <a:moveTo>
                    <a:pt x="724" y="234"/>
                  </a:moveTo>
                  <a:lnTo>
                    <a:pt x="407" y="419"/>
                  </a:lnTo>
                  <a:lnTo>
                    <a:pt x="0" y="184"/>
                  </a:lnTo>
                  <a:lnTo>
                    <a:pt x="318" y="0"/>
                  </a:lnTo>
                  <a:lnTo>
                    <a:pt x="724" y="23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6" name="Freeform 307">
              <a:extLst>
                <a:ext uri="{FF2B5EF4-FFF2-40B4-BE49-F238E27FC236}">
                  <a16:creationId xmlns:a16="http://schemas.microsoft.com/office/drawing/2014/main" id="{9B6A3F84-DCB0-484C-BF83-38637C4CACA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27" y="877"/>
              <a:ext cx="145" cy="122"/>
            </a:xfrm>
            <a:custGeom>
              <a:avLst/>
              <a:gdLst>
                <a:gd name="T0" fmla="*/ 145 w 145"/>
                <a:gd name="T1" fmla="*/ 0 h 122"/>
                <a:gd name="T2" fmla="*/ 145 w 145"/>
                <a:gd name="T3" fmla="*/ 37 h 122"/>
                <a:gd name="T4" fmla="*/ 0 w 145"/>
                <a:gd name="T5" fmla="*/ 122 h 122"/>
                <a:gd name="T6" fmla="*/ 0 w 145"/>
                <a:gd name="T7" fmla="*/ 84 h 122"/>
                <a:gd name="T8" fmla="*/ 145 w 145"/>
                <a:gd name="T9" fmla="*/ 0 h 122"/>
                <a:gd name="T10" fmla="*/ 145 w 145"/>
                <a:gd name="T11" fmla="*/ 0 h 122"/>
                <a:gd name="T12" fmla="*/ 145 w 145"/>
                <a:gd name="T13" fmla="*/ 0 h 122"/>
                <a:gd name="T14" fmla="*/ 145 w 145"/>
                <a:gd name="T15" fmla="*/ 0 h 1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"/>
                <a:gd name="T25" fmla="*/ 0 h 122"/>
                <a:gd name="T26" fmla="*/ 145 w 145"/>
                <a:gd name="T27" fmla="*/ 122 h 1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" h="122">
                  <a:moveTo>
                    <a:pt x="145" y="0"/>
                  </a:moveTo>
                  <a:lnTo>
                    <a:pt x="145" y="37"/>
                  </a:lnTo>
                  <a:lnTo>
                    <a:pt x="0" y="122"/>
                  </a:lnTo>
                  <a:lnTo>
                    <a:pt x="0" y="8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7" name="Freeform 308">
              <a:extLst>
                <a:ext uri="{FF2B5EF4-FFF2-40B4-BE49-F238E27FC236}">
                  <a16:creationId xmlns:a16="http://schemas.microsoft.com/office/drawing/2014/main" id="{0410E734-E6B3-4872-A33A-904CED712F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828"/>
              <a:ext cx="232" cy="171"/>
            </a:xfrm>
            <a:custGeom>
              <a:avLst/>
              <a:gdLst>
                <a:gd name="T0" fmla="*/ 232 w 232"/>
                <a:gd name="T1" fmla="*/ 133 h 171"/>
                <a:gd name="T2" fmla="*/ 232 w 232"/>
                <a:gd name="T3" fmla="*/ 171 h 171"/>
                <a:gd name="T4" fmla="*/ 0 w 232"/>
                <a:gd name="T5" fmla="*/ 37 h 171"/>
                <a:gd name="T6" fmla="*/ 0 w 232"/>
                <a:gd name="T7" fmla="*/ 0 h 171"/>
                <a:gd name="T8" fmla="*/ 232 w 232"/>
                <a:gd name="T9" fmla="*/ 133 h 171"/>
                <a:gd name="T10" fmla="*/ 232 w 232"/>
                <a:gd name="T11" fmla="*/ 133 h 171"/>
                <a:gd name="T12" fmla="*/ 232 w 232"/>
                <a:gd name="T13" fmla="*/ 133 h 171"/>
                <a:gd name="T14" fmla="*/ 232 w 232"/>
                <a:gd name="T15" fmla="*/ 133 h 1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2"/>
                <a:gd name="T25" fmla="*/ 0 h 171"/>
                <a:gd name="T26" fmla="*/ 232 w 232"/>
                <a:gd name="T27" fmla="*/ 171 h 1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2" h="171">
                  <a:moveTo>
                    <a:pt x="232" y="133"/>
                  </a:moveTo>
                  <a:lnTo>
                    <a:pt x="232" y="171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32" y="133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8" name="Freeform 309">
              <a:extLst>
                <a:ext uri="{FF2B5EF4-FFF2-40B4-BE49-F238E27FC236}">
                  <a16:creationId xmlns:a16="http://schemas.microsoft.com/office/drawing/2014/main" id="{1C606132-6459-4B4C-9F88-9A3C8683E8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744"/>
              <a:ext cx="377" cy="217"/>
            </a:xfrm>
            <a:custGeom>
              <a:avLst/>
              <a:gdLst>
                <a:gd name="T0" fmla="*/ 377 w 377"/>
                <a:gd name="T1" fmla="*/ 133 h 217"/>
                <a:gd name="T2" fmla="*/ 232 w 377"/>
                <a:gd name="T3" fmla="*/ 217 h 217"/>
                <a:gd name="T4" fmla="*/ 0 w 377"/>
                <a:gd name="T5" fmla="*/ 84 h 217"/>
                <a:gd name="T6" fmla="*/ 146 w 377"/>
                <a:gd name="T7" fmla="*/ 0 h 217"/>
                <a:gd name="T8" fmla="*/ 377 w 377"/>
                <a:gd name="T9" fmla="*/ 133 h 217"/>
                <a:gd name="T10" fmla="*/ 377 w 377"/>
                <a:gd name="T11" fmla="*/ 133 h 217"/>
                <a:gd name="T12" fmla="*/ 377 w 377"/>
                <a:gd name="T13" fmla="*/ 133 h 217"/>
                <a:gd name="T14" fmla="*/ 377 w 377"/>
                <a:gd name="T15" fmla="*/ 133 h 2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7"/>
                <a:gd name="T25" fmla="*/ 0 h 217"/>
                <a:gd name="T26" fmla="*/ 377 w 377"/>
                <a:gd name="T27" fmla="*/ 217 h 2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7" h="217">
                  <a:moveTo>
                    <a:pt x="377" y="133"/>
                  </a:moveTo>
                  <a:lnTo>
                    <a:pt x="232" y="217"/>
                  </a:lnTo>
                  <a:lnTo>
                    <a:pt x="0" y="84"/>
                  </a:lnTo>
                  <a:lnTo>
                    <a:pt x="146" y="0"/>
                  </a:lnTo>
                  <a:lnTo>
                    <a:pt x="377" y="1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9" name="Freeform 310">
              <a:extLst>
                <a:ext uri="{FF2B5EF4-FFF2-40B4-BE49-F238E27FC236}">
                  <a16:creationId xmlns:a16="http://schemas.microsoft.com/office/drawing/2014/main" id="{B940AF35-2811-462D-B878-45307E5C79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27" y="835"/>
              <a:ext cx="145" cy="122"/>
            </a:xfrm>
            <a:custGeom>
              <a:avLst/>
              <a:gdLst>
                <a:gd name="T0" fmla="*/ 145 w 145"/>
                <a:gd name="T1" fmla="*/ 0 h 122"/>
                <a:gd name="T2" fmla="*/ 145 w 145"/>
                <a:gd name="T3" fmla="*/ 38 h 122"/>
                <a:gd name="T4" fmla="*/ 0 w 145"/>
                <a:gd name="T5" fmla="*/ 122 h 122"/>
                <a:gd name="T6" fmla="*/ 0 w 145"/>
                <a:gd name="T7" fmla="*/ 85 h 122"/>
                <a:gd name="T8" fmla="*/ 145 w 145"/>
                <a:gd name="T9" fmla="*/ 0 h 122"/>
                <a:gd name="T10" fmla="*/ 145 w 145"/>
                <a:gd name="T11" fmla="*/ 0 h 122"/>
                <a:gd name="T12" fmla="*/ 145 w 145"/>
                <a:gd name="T13" fmla="*/ 0 h 122"/>
                <a:gd name="T14" fmla="*/ 145 w 145"/>
                <a:gd name="T15" fmla="*/ 0 h 1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"/>
                <a:gd name="T25" fmla="*/ 0 h 122"/>
                <a:gd name="T26" fmla="*/ 145 w 145"/>
                <a:gd name="T27" fmla="*/ 122 h 1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" h="122">
                  <a:moveTo>
                    <a:pt x="145" y="0"/>
                  </a:moveTo>
                  <a:lnTo>
                    <a:pt x="145" y="38"/>
                  </a:lnTo>
                  <a:lnTo>
                    <a:pt x="0" y="122"/>
                  </a:lnTo>
                  <a:lnTo>
                    <a:pt x="0" y="8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0" name="Freeform 311">
              <a:extLst>
                <a:ext uri="{FF2B5EF4-FFF2-40B4-BE49-F238E27FC236}">
                  <a16:creationId xmlns:a16="http://schemas.microsoft.com/office/drawing/2014/main" id="{799DD221-73B5-4B1F-84BE-520E579E8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786"/>
              <a:ext cx="232" cy="171"/>
            </a:xfrm>
            <a:custGeom>
              <a:avLst/>
              <a:gdLst>
                <a:gd name="T0" fmla="*/ 232 w 232"/>
                <a:gd name="T1" fmla="*/ 134 h 171"/>
                <a:gd name="T2" fmla="*/ 232 w 232"/>
                <a:gd name="T3" fmla="*/ 171 h 171"/>
                <a:gd name="T4" fmla="*/ 0 w 232"/>
                <a:gd name="T5" fmla="*/ 37 h 171"/>
                <a:gd name="T6" fmla="*/ 0 w 232"/>
                <a:gd name="T7" fmla="*/ 0 h 171"/>
                <a:gd name="T8" fmla="*/ 232 w 232"/>
                <a:gd name="T9" fmla="*/ 134 h 171"/>
                <a:gd name="T10" fmla="*/ 232 w 232"/>
                <a:gd name="T11" fmla="*/ 134 h 171"/>
                <a:gd name="T12" fmla="*/ 232 w 232"/>
                <a:gd name="T13" fmla="*/ 134 h 171"/>
                <a:gd name="T14" fmla="*/ 232 w 232"/>
                <a:gd name="T15" fmla="*/ 134 h 1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2"/>
                <a:gd name="T25" fmla="*/ 0 h 171"/>
                <a:gd name="T26" fmla="*/ 232 w 232"/>
                <a:gd name="T27" fmla="*/ 171 h 1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2" h="171">
                  <a:moveTo>
                    <a:pt x="232" y="134"/>
                  </a:moveTo>
                  <a:lnTo>
                    <a:pt x="232" y="171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32" y="13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1" name="Freeform 312">
              <a:extLst>
                <a:ext uri="{FF2B5EF4-FFF2-40B4-BE49-F238E27FC236}">
                  <a16:creationId xmlns:a16="http://schemas.microsoft.com/office/drawing/2014/main" id="{1812C9B3-00B6-4F8E-AFAC-D03600A050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702"/>
              <a:ext cx="377" cy="218"/>
            </a:xfrm>
            <a:custGeom>
              <a:avLst/>
              <a:gdLst>
                <a:gd name="T0" fmla="*/ 377 w 377"/>
                <a:gd name="T1" fmla="*/ 133 h 218"/>
                <a:gd name="T2" fmla="*/ 232 w 377"/>
                <a:gd name="T3" fmla="*/ 218 h 218"/>
                <a:gd name="T4" fmla="*/ 0 w 377"/>
                <a:gd name="T5" fmla="*/ 84 h 218"/>
                <a:gd name="T6" fmla="*/ 146 w 377"/>
                <a:gd name="T7" fmla="*/ 0 h 218"/>
                <a:gd name="T8" fmla="*/ 377 w 377"/>
                <a:gd name="T9" fmla="*/ 133 h 218"/>
                <a:gd name="T10" fmla="*/ 377 w 377"/>
                <a:gd name="T11" fmla="*/ 133 h 218"/>
                <a:gd name="T12" fmla="*/ 377 w 377"/>
                <a:gd name="T13" fmla="*/ 133 h 218"/>
                <a:gd name="T14" fmla="*/ 377 w 377"/>
                <a:gd name="T15" fmla="*/ 133 h 2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7"/>
                <a:gd name="T25" fmla="*/ 0 h 218"/>
                <a:gd name="T26" fmla="*/ 377 w 377"/>
                <a:gd name="T27" fmla="*/ 218 h 2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7" h="218">
                  <a:moveTo>
                    <a:pt x="377" y="133"/>
                  </a:moveTo>
                  <a:lnTo>
                    <a:pt x="232" y="218"/>
                  </a:lnTo>
                  <a:lnTo>
                    <a:pt x="0" y="84"/>
                  </a:lnTo>
                  <a:lnTo>
                    <a:pt x="146" y="0"/>
                  </a:lnTo>
                  <a:lnTo>
                    <a:pt x="377" y="1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2" name="Freeform 313">
              <a:extLst>
                <a:ext uri="{FF2B5EF4-FFF2-40B4-BE49-F238E27FC236}">
                  <a16:creationId xmlns:a16="http://schemas.microsoft.com/office/drawing/2014/main" id="{F6BAF3A2-1487-4945-B5A6-F378910B4A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02" y="802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3" name="Freeform 314">
              <a:extLst>
                <a:ext uri="{FF2B5EF4-FFF2-40B4-BE49-F238E27FC236}">
                  <a16:creationId xmlns:a16="http://schemas.microsoft.com/office/drawing/2014/main" id="{6A52665B-0A9B-455E-ABFD-2E4AE09B9F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15" y="809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4" name="Freeform 315">
              <a:extLst>
                <a:ext uri="{FF2B5EF4-FFF2-40B4-BE49-F238E27FC236}">
                  <a16:creationId xmlns:a16="http://schemas.microsoft.com/office/drawing/2014/main" id="{BC6D455E-CE94-4F3B-A21B-2A6B61979C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26" y="815"/>
              <a:ext cx="6" cy="18"/>
            </a:xfrm>
            <a:custGeom>
              <a:avLst/>
              <a:gdLst>
                <a:gd name="T0" fmla="*/ 6 w 6"/>
                <a:gd name="T1" fmla="*/ 4 h 18"/>
                <a:gd name="T2" fmla="*/ 6 w 6"/>
                <a:gd name="T3" fmla="*/ 18 h 18"/>
                <a:gd name="T4" fmla="*/ 0 w 6"/>
                <a:gd name="T5" fmla="*/ 14 h 18"/>
                <a:gd name="T6" fmla="*/ 0 w 6"/>
                <a:gd name="T7" fmla="*/ 0 h 18"/>
                <a:gd name="T8" fmla="*/ 6 w 6"/>
                <a:gd name="T9" fmla="*/ 4 h 18"/>
                <a:gd name="T10" fmla="*/ 6 w 6"/>
                <a:gd name="T11" fmla="*/ 4 h 18"/>
                <a:gd name="T12" fmla="*/ 6 w 6"/>
                <a:gd name="T13" fmla="*/ 4 h 18"/>
                <a:gd name="T14" fmla="*/ 6 w 6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8"/>
                <a:gd name="T26" fmla="*/ 6 w 6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8">
                  <a:moveTo>
                    <a:pt x="6" y="4"/>
                  </a:moveTo>
                  <a:lnTo>
                    <a:pt x="6" y="1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5" name="Freeform 316">
              <a:extLst>
                <a:ext uri="{FF2B5EF4-FFF2-40B4-BE49-F238E27FC236}">
                  <a16:creationId xmlns:a16="http://schemas.microsoft.com/office/drawing/2014/main" id="{A87939E9-CB1B-4CB1-8AB2-3C452DD9C8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37" y="822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6" name="Freeform 317">
              <a:extLst>
                <a:ext uri="{FF2B5EF4-FFF2-40B4-BE49-F238E27FC236}">
                  <a16:creationId xmlns:a16="http://schemas.microsoft.com/office/drawing/2014/main" id="{5B8D0F31-DEC3-40C0-B020-4AAA703B3F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49" y="829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7" name="Freeform 318">
              <a:extLst>
                <a:ext uri="{FF2B5EF4-FFF2-40B4-BE49-F238E27FC236}">
                  <a16:creationId xmlns:a16="http://schemas.microsoft.com/office/drawing/2014/main" id="{212DAB2D-55F3-4DDA-AACC-FEF0A65605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60" y="836"/>
              <a:ext cx="7" cy="16"/>
            </a:xfrm>
            <a:custGeom>
              <a:avLst/>
              <a:gdLst>
                <a:gd name="T0" fmla="*/ 7 w 7"/>
                <a:gd name="T1" fmla="*/ 4 h 16"/>
                <a:gd name="T2" fmla="*/ 7 w 7"/>
                <a:gd name="T3" fmla="*/ 16 h 16"/>
                <a:gd name="T4" fmla="*/ 0 w 7"/>
                <a:gd name="T5" fmla="*/ 12 h 16"/>
                <a:gd name="T6" fmla="*/ 0 w 7"/>
                <a:gd name="T7" fmla="*/ 0 h 16"/>
                <a:gd name="T8" fmla="*/ 7 w 7"/>
                <a:gd name="T9" fmla="*/ 4 h 16"/>
                <a:gd name="T10" fmla="*/ 7 w 7"/>
                <a:gd name="T11" fmla="*/ 4 h 16"/>
                <a:gd name="T12" fmla="*/ 7 w 7"/>
                <a:gd name="T13" fmla="*/ 4 h 16"/>
                <a:gd name="T14" fmla="*/ 7 w 7"/>
                <a:gd name="T15" fmla="*/ 4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6"/>
                <a:gd name="T26" fmla="*/ 7 w 7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6">
                  <a:moveTo>
                    <a:pt x="7" y="4"/>
                  </a:moveTo>
                  <a:lnTo>
                    <a:pt x="7" y="1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8" name="Freeform 319">
              <a:extLst>
                <a:ext uri="{FF2B5EF4-FFF2-40B4-BE49-F238E27FC236}">
                  <a16:creationId xmlns:a16="http://schemas.microsoft.com/office/drawing/2014/main" id="{7F26357E-56A0-40C2-9484-B79A0115BB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72" y="842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19" name="Freeform 320">
              <a:extLst>
                <a:ext uri="{FF2B5EF4-FFF2-40B4-BE49-F238E27FC236}">
                  <a16:creationId xmlns:a16="http://schemas.microsoft.com/office/drawing/2014/main" id="{A64EDEB0-B8B1-417D-8706-16830A27FA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4" y="849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0" name="Freeform 321">
              <a:extLst>
                <a:ext uri="{FF2B5EF4-FFF2-40B4-BE49-F238E27FC236}">
                  <a16:creationId xmlns:a16="http://schemas.microsoft.com/office/drawing/2014/main" id="{AFE51946-7635-4D39-9639-6BA4D9EC19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5" y="855"/>
              <a:ext cx="7" cy="18"/>
            </a:xfrm>
            <a:custGeom>
              <a:avLst/>
              <a:gdLst>
                <a:gd name="T0" fmla="*/ 7 w 7"/>
                <a:gd name="T1" fmla="*/ 4 h 18"/>
                <a:gd name="T2" fmla="*/ 7 w 7"/>
                <a:gd name="T3" fmla="*/ 18 h 18"/>
                <a:gd name="T4" fmla="*/ 0 w 7"/>
                <a:gd name="T5" fmla="*/ 14 h 18"/>
                <a:gd name="T6" fmla="*/ 0 w 7"/>
                <a:gd name="T7" fmla="*/ 0 h 18"/>
                <a:gd name="T8" fmla="*/ 7 w 7"/>
                <a:gd name="T9" fmla="*/ 4 h 18"/>
                <a:gd name="T10" fmla="*/ 7 w 7"/>
                <a:gd name="T11" fmla="*/ 4 h 18"/>
                <a:gd name="T12" fmla="*/ 7 w 7"/>
                <a:gd name="T13" fmla="*/ 4 h 18"/>
                <a:gd name="T14" fmla="*/ 7 w 7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8"/>
                <a:gd name="T26" fmla="*/ 7 w 7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8">
                  <a:moveTo>
                    <a:pt x="7" y="4"/>
                  </a:moveTo>
                  <a:lnTo>
                    <a:pt x="7" y="1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1" name="Freeform 322">
              <a:extLst>
                <a:ext uri="{FF2B5EF4-FFF2-40B4-BE49-F238E27FC236}">
                  <a16:creationId xmlns:a16="http://schemas.microsoft.com/office/drawing/2014/main" id="{A7371561-ED2F-4E36-9AA0-0EC04E35C5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18" y="869"/>
              <a:ext cx="7" cy="18"/>
            </a:xfrm>
            <a:custGeom>
              <a:avLst/>
              <a:gdLst>
                <a:gd name="T0" fmla="*/ 7 w 7"/>
                <a:gd name="T1" fmla="*/ 4 h 18"/>
                <a:gd name="T2" fmla="*/ 7 w 7"/>
                <a:gd name="T3" fmla="*/ 18 h 18"/>
                <a:gd name="T4" fmla="*/ 0 w 7"/>
                <a:gd name="T5" fmla="*/ 14 h 18"/>
                <a:gd name="T6" fmla="*/ 0 w 7"/>
                <a:gd name="T7" fmla="*/ 0 h 18"/>
                <a:gd name="T8" fmla="*/ 7 w 7"/>
                <a:gd name="T9" fmla="*/ 4 h 18"/>
                <a:gd name="T10" fmla="*/ 7 w 7"/>
                <a:gd name="T11" fmla="*/ 4 h 18"/>
                <a:gd name="T12" fmla="*/ 7 w 7"/>
                <a:gd name="T13" fmla="*/ 4 h 18"/>
                <a:gd name="T14" fmla="*/ 7 w 7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8"/>
                <a:gd name="T26" fmla="*/ 7 w 7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8">
                  <a:moveTo>
                    <a:pt x="7" y="4"/>
                  </a:moveTo>
                  <a:lnTo>
                    <a:pt x="7" y="1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2" name="Freeform 323">
              <a:extLst>
                <a:ext uri="{FF2B5EF4-FFF2-40B4-BE49-F238E27FC236}">
                  <a16:creationId xmlns:a16="http://schemas.microsoft.com/office/drawing/2014/main" id="{0594DA3A-91ED-4DC3-AFAE-DE683FE691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29" y="876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1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1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3" name="Freeform 324">
              <a:extLst>
                <a:ext uri="{FF2B5EF4-FFF2-40B4-BE49-F238E27FC236}">
                  <a16:creationId xmlns:a16="http://schemas.microsoft.com/office/drawing/2014/main" id="{9F33BD7A-092B-4E24-84BB-260CC3401A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42" y="883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4" name="Freeform 325">
              <a:extLst>
                <a:ext uri="{FF2B5EF4-FFF2-40B4-BE49-F238E27FC236}">
                  <a16:creationId xmlns:a16="http://schemas.microsoft.com/office/drawing/2014/main" id="{0278D8CB-3B55-4858-BE68-0C42131409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53" y="889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5" name="Freeform 326">
              <a:extLst>
                <a:ext uri="{FF2B5EF4-FFF2-40B4-BE49-F238E27FC236}">
                  <a16:creationId xmlns:a16="http://schemas.microsoft.com/office/drawing/2014/main" id="{FE68F6FA-7A79-4713-9014-1212361DF2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64" y="896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6" name="Freeform 327">
              <a:extLst>
                <a:ext uri="{FF2B5EF4-FFF2-40B4-BE49-F238E27FC236}">
                  <a16:creationId xmlns:a16="http://schemas.microsoft.com/office/drawing/2014/main" id="{E54EAC27-2BF4-438F-9CB9-F40353DA49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6" y="902"/>
              <a:ext cx="7" cy="18"/>
            </a:xfrm>
            <a:custGeom>
              <a:avLst/>
              <a:gdLst>
                <a:gd name="T0" fmla="*/ 7 w 7"/>
                <a:gd name="T1" fmla="*/ 4 h 18"/>
                <a:gd name="T2" fmla="*/ 7 w 7"/>
                <a:gd name="T3" fmla="*/ 18 h 18"/>
                <a:gd name="T4" fmla="*/ 0 w 7"/>
                <a:gd name="T5" fmla="*/ 14 h 18"/>
                <a:gd name="T6" fmla="*/ 0 w 7"/>
                <a:gd name="T7" fmla="*/ 0 h 18"/>
                <a:gd name="T8" fmla="*/ 7 w 7"/>
                <a:gd name="T9" fmla="*/ 4 h 18"/>
                <a:gd name="T10" fmla="*/ 7 w 7"/>
                <a:gd name="T11" fmla="*/ 4 h 18"/>
                <a:gd name="T12" fmla="*/ 7 w 7"/>
                <a:gd name="T13" fmla="*/ 4 h 18"/>
                <a:gd name="T14" fmla="*/ 7 w 7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8"/>
                <a:gd name="T26" fmla="*/ 7 w 7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8">
                  <a:moveTo>
                    <a:pt x="7" y="4"/>
                  </a:moveTo>
                  <a:lnTo>
                    <a:pt x="7" y="1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7" name="Freeform 328">
              <a:extLst>
                <a:ext uri="{FF2B5EF4-FFF2-40B4-BE49-F238E27FC236}">
                  <a16:creationId xmlns:a16="http://schemas.microsoft.com/office/drawing/2014/main" id="{CFFD0D64-58E3-4008-ACBA-0EF16B0EC6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87" y="909"/>
              <a:ext cx="7" cy="18"/>
            </a:xfrm>
            <a:custGeom>
              <a:avLst/>
              <a:gdLst>
                <a:gd name="T0" fmla="*/ 7 w 7"/>
                <a:gd name="T1" fmla="*/ 4 h 18"/>
                <a:gd name="T2" fmla="*/ 7 w 7"/>
                <a:gd name="T3" fmla="*/ 18 h 18"/>
                <a:gd name="T4" fmla="*/ 0 w 7"/>
                <a:gd name="T5" fmla="*/ 14 h 18"/>
                <a:gd name="T6" fmla="*/ 1 w 7"/>
                <a:gd name="T7" fmla="*/ 0 h 18"/>
                <a:gd name="T8" fmla="*/ 7 w 7"/>
                <a:gd name="T9" fmla="*/ 4 h 18"/>
                <a:gd name="T10" fmla="*/ 7 w 7"/>
                <a:gd name="T11" fmla="*/ 4 h 18"/>
                <a:gd name="T12" fmla="*/ 7 w 7"/>
                <a:gd name="T13" fmla="*/ 4 h 18"/>
                <a:gd name="T14" fmla="*/ 7 w 7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8"/>
                <a:gd name="T26" fmla="*/ 7 w 7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8">
                  <a:moveTo>
                    <a:pt x="7" y="4"/>
                  </a:moveTo>
                  <a:lnTo>
                    <a:pt x="7" y="18"/>
                  </a:lnTo>
                  <a:lnTo>
                    <a:pt x="0" y="14"/>
                  </a:lnTo>
                  <a:lnTo>
                    <a:pt x="1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8" name="Freeform 329">
              <a:extLst>
                <a:ext uri="{FF2B5EF4-FFF2-40B4-BE49-F238E27FC236}">
                  <a16:creationId xmlns:a16="http://schemas.microsoft.com/office/drawing/2014/main" id="{A4EB0A2A-F67B-40CB-AE7D-AAFA63DD62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99" y="916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29" name="Freeform 330">
              <a:extLst>
                <a:ext uri="{FF2B5EF4-FFF2-40B4-BE49-F238E27FC236}">
                  <a16:creationId xmlns:a16="http://schemas.microsoft.com/office/drawing/2014/main" id="{419B9654-3BED-4106-B71B-73AABCB669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1" y="923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0" name="Freeform 331">
              <a:extLst>
                <a:ext uri="{FF2B5EF4-FFF2-40B4-BE49-F238E27FC236}">
                  <a16:creationId xmlns:a16="http://schemas.microsoft.com/office/drawing/2014/main" id="{948A6F5B-CFA0-473A-8243-9F6F478BAD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27" y="793"/>
              <a:ext cx="145" cy="122"/>
            </a:xfrm>
            <a:custGeom>
              <a:avLst/>
              <a:gdLst>
                <a:gd name="T0" fmla="*/ 145 w 145"/>
                <a:gd name="T1" fmla="*/ 0 h 122"/>
                <a:gd name="T2" fmla="*/ 145 w 145"/>
                <a:gd name="T3" fmla="*/ 38 h 122"/>
                <a:gd name="T4" fmla="*/ 0 w 145"/>
                <a:gd name="T5" fmla="*/ 122 h 122"/>
                <a:gd name="T6" fmla="*/ 0 w 145"/>
                <a:gd name="T7" fmla="*/ 85 h 122"/>
                <a:gd name="T8" fmla="*/ 145 w 145"/>
                <a:gd name="T9" fmla="*/ 0 h 122"/>
                <a:gd name="T10" fmla="*/ 145 w 145"/>
                <a:gd name="T11" fmla="*/ 0 h 122"/>
                <a:gd name="T12" fmla="*/ 145 w 145"/>
                <a:gd name="T13" fmla="*/ 0 h 122"/>
                <a:gd name="T14" fmla="*/ 145 w 145"/>
                <a:gd name="T15" fmla="*/ 0 h 1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"/>
                <a:gd name="T25" fmla="*/ 0 h 122"/>
                <a:gd name="T26" fmla="*/ 145 w 145"/>
                <a:gd name="T27" fmla="*/ 122 h 1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" h="122">
                  <a:moveTo>
                    <a:pt x="145" y="0"/>
                  </a:moveTo>
                  <a:lnTo>
                    <a:pt x="145" y="38"/>
                  </a:lnTo>
                  <a:lnTo>
                    <a:pt x="0" y="122"/>
                  </a:lnTo>
                  <a:lnTo>
                    <a:pt x="0" y="8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1" name="Freeform 332">
              <a:extLst>
                <a:ext uri="{FF2B5EF4-FFF2-40B4-BE49-F238E27FC236}">
                  <a16:creationId xmlns:a16="http://schemas.microsoft.com/office/drawing/2014/main" id="{CBDE8D6C-3D82-4C58-824D-0867A998AF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744"/>
              <a:ext cx="232" cy="171"/>
            </a:xfrm>
            <a:custGeom>
              <a:avLst/>
              <a:gdLst>
                <a:gd name="T0" fmla="*/ 232 w 232"/>
                <a:gd name="T1" fmla="*/ 134 h 171"/>
                <a:gd name="T2" fmla="*/ 232 w 232"/>
                <a:gd name="T3" fmla="*/ 171 h 171"/>
                <a:gd name="T4" fmla="*/ 0 w 232"/>
                <a:gd name="T5" fmla="*/ 38 h 171"/>
                <a:gd name="T6" fmla="*/ 0 w 232"/>
                <a:gd name="T7" fmla="*/ 0 h 171"/>
                <a:gd name="T8" fmla="*/ 232 w 232"/>
                <a:gd name="T9" fmla="*/ 134 h 171"/>
                <a:gd name="T10" fmla="*/ 232 w 232"/>
                <a:gd name="T11" fmla="*/ 134 h 171"/>
                <a:gd name="T12" fmla="*/ 232 w 232"/>
                <a:gd name="T13" fmla="*/ 134 h 171"/>
                <a:gd name="T14" fmla="*/ 232 w 232"/>
                <a:gd name="T15" fmla="*/ 134 h 1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2"/>
                <a:gd name="T25" fmla="*/ 0 h 171"/>
                <a:gd name="T26" fmla="*/ 232 w 232"/>
                <a:gd name="T27" fmla="*/ 171 h 1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2" h="171">
                  <a:moveTo>
                    <a:pt x="232" y="134"/>
                  </a:moveTo>
                  <a:lnTo>
                    <a:pt x="232" y="171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32" y="13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2" name="Freeform 333">
              <a:extLst>
                <a:ext uri="{FF2B5EF4-FFF2-40B4-BE49-F238E27FC236}">
                  <a16:creationId xmlns:a16="http://schemas.microsoft.com/office/drawing/2014/main" id="{77B3385D-955E-4257-967A-1A95EBEFD6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660"/>
              <a:ext cx="377" cy="218"/>
            </a:xfrm>
            <a:custGeom>
              <a:avLst/>
              <a:gdLst>
                <a:gd name="T0" fmla="*/ 377 w 377"/>
                <a:gd name="T1" fmla="*/ 133 h 218"/>
                <a:gd name="T2" fmla="*/ 232 w 377"/>
                <a:gd name="T3" fmla="*/ 218 h 218"/>
                <a:gd name="T4" fmla="*/ 0 w 377"/>
                <a:gd name="T5" fmla="*/ 84 h 218"/>
                <a:gd name="T6" fmla="*/ 146 w 377"/>
                <a:gd name="T7" fmla="*/ 0 h 218"/>
                <a:gd name="T8" fmla="*/ 377 w 377"/>
                <a:gd name="T9" fmla="*/ 133 h 218"/>
                <a:gd name="T10" fmla="*/ 377 w 377"/>
                <a:gd name="T11" fmla="*/ 133 h 218"/>
                <a:gd name="T12" fmla="*/ 377 w 377"/>
                <a:gd name="T13" fmla="*/ 133 h 218"/>
                <a:gd name="T14" fmla="*/ 377 w 377"/>
                <a:gd name="T15" fmla="*/ 133 h 2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7"/>
                <a:gd name="T25" fmla="*/ 0 h 218"/>
                <a:gd name="T26" fmla="*/ 377 w 377"/>
                <a:gd name="T27" fmla="*/ 218 h 2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7" h="218">
                  <a:moveTo>
                    <a:pt x="377" y="133"/>
                  </a:moveTo>
                  <a:lnTo>
                    <a:pt x="232" y="218"/>
                  </a:lnTo>
                  <a:lnTo>
                    <a:pt x="0" y="84"/>
                  </a:lnTo>
                  <a:lnTo>
                    <a:pt x="146" y="0"/>
                  </a:lnTo>
                  <a:lnTo>
                    <a:pt x="377" y="1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3" name="Freeform 334">
              <a:extLst>
                <a:ext uri="{FF2B5EF4-FFF2-40B4-BE49-F238E27FC236}">
                  <a16:creationId xmlns:a16="http://schemas.microsoft.com/office/drawing/2014/main" id="{D001CCA9-AA76-463D-B534-C9AE8E96DD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02" y="761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4" name="Freeform 335">
              <a:extLst>
                <a:ext uri="{FF2B5EF4-FFF2-40B4-BE49-F238E27FC236}">
                  <a16:creationId xmlns:a16="http://schemas.microsoft.com/office/drawing/2014/main" id="{7D40FE23-3283-4191-911E-1AF1950147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15" y="768"/>
              <a:ext cx="6" cy="16"/>
            </a:xfrm>
            <a:custGeom>
              <a:avLst/>
              <a:gdLst>
                <a:gd name="T0" fmla="*/ 6 w 6"/>
                <a:gd name="T1" fmla="*/ 4 h 16"/>
                <a:gd name="T2" fmla="*/ 6 w 6"/>
                <a:gd name="T3" fmla="*/ 16 h 16"/>
                <a:gd name="T4" fmla="*/ 0 w 6"/>
                <a:gd name="T5" fmla="*/ 13 h 16"/>
                <a:gd name="T6" fmla="*/ 0 w 6"/>
                <a:gd name="T7" fmla="*/ 0 h 16"/>
                <a:gd name="T8" fmla="*/ 6 w 6"/>
                <a:gd name="T9" fmla="*/ 4 h 16"/>
                <a:gd name="T10" fmla="*/ 6 w 6"/>
                <a:gd name="T11" fmla="*/ 4 h 16"/>
                <a:gd name="T12" fmla="*/ 6 w 6"/>
                <a:gd name="T13" fmla="*/ 4 h 16"/>
                <a:gd name="T14" fmla="*/ 6 w 6"/>
                <a:gd name="T15" fmla="*/ 4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6"/>
                <a:gd name="T26" fmla="*/ 6 w 6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6">
                  <a:moveTo>
                    <a:pt x="6" y="4"/>
                  </a:moveTo>
                  <a:lnTo>
                    <a:pt x="6" y="16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5" name="Freeform 336">
              <a:extLst>
                <a:ext uri="{FF2B5EF4-FFF2-40B4-BE49-F238E27FC236}">
                  <a16:creationId xmlns:a16="http://schemas.microsoft.com/office/drawing/2014/main" id="{90456D5F-3C28-4E05-9DD4-DB504199D2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26" y="774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6" name="Freeform 337">
              <a:extLst>
                <a:ext uri="{FF2B5EF4-FFF2-40B4-BE49-F238E27FC236}">
                  <a16:creationId xmlns:a16="http://schemas.microsoft.com/office/drawing/2014/main" id="{147E8229-C30C-46AA-A688-E63BE4B283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37" y="781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7" name="Freeform 338">
              <a:extLst>
                <a:ext uri="{FF2B5EF4-FFF2-40B4-BE49-F238E27FC236}">
                  <a16:creationId xmlns:a16="http://schemas.microsoft.com/office/drawing/2014/main" id="{9BB9CCBB-7DE8-4BA9-A95E-B29C5D6BA5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49" y="787"/>
              <a:ext cx="7" cy="18"/>
            </a:xfrm>
            <a:custGeom>
              <a:avLst/>
              <a:gdLst>
                <a:gd name="T0" fmla="*/ 7 w 7"/>
                <a:gd name="T1" fmla="*/ 4 h 18"/>
                <a:gd name="T2" fmla="*/ 7 w 7"/>
                <a:gd name="T3" fmla="*/ 18 h 18"/>
                <a:gd name="T4" fmla="*/ 0 w 7"/>
                <a:gd name="T5" fmla="*/ 14 h 18"/>
                <a:gd name="T6" fmla="*/ 0 w 7"/>
                <a:gd name="T7" fmla="*/ 0 h 18"/>
                <a:gd name="T8" fmla="*/ 7 w 7"/>
                <a:gd name="T9" fmla="*/ 4 h 18"/>
                <a:gd name="T10" fmla="*/ 7 w 7"/>
                <a:gd name="T11" fmla="*/ 4 h 18"/>
                <a:gd name="T12" fmla="*/ 7 w 7"/>
                <a:gd name="T13" fmla="*/ 4 h 18"/>
                <a:gd name="T14" fmla="*/ 7 w 7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8"/>
                <a:gd name="T26" fmla="*/ 7 w 7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8">
                  <a:moveTo>
                    <a:pt x="7" y="4"/>
                  </a:moveTo>
                  <a:lnTo>
                    <a:pt x="7" y="1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8" name="Freeform 339">
              <a:extLst>
                <a:ext uri="{FF2B5EF4-FFF2-40B4-BE49-F238E27FC236}">
                  <a16:creationId xmlns:a16="http://schemas.microsoft.com/office/drawing/2014/main" id="{37D797F6-5F98-4143-B9CF-BBCD2BA158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60" y="794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4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39" name="Freeform 340">
              <a:extLst>
                <a:ext uri="{FF2B5EF4-FFF2-40B4-BE49-F238E27FC236}">
                  <a16:creationId xmlns:a16="http://schemas.microsoft.com/office/drawing/2014/main" id="{BD167B47-4D32-490F-B0A6-F63ECC4C12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72" y="801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0" name="Freeform 341">
              <a:extLst>
                <a:ext uri="{FF2B5EF4-FFF2-40B4-BE49-F238E27FC236}">
                  <a16:creationId xmlns:a16="http://schemas.microsoft.com/office/drawing/2014/main" id="{77F60A1B-5288-4504-B579-71ED4EEEA4D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4" y="808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1" name="Freeform 342">
              <a:extLst>
                <a:ext uri="{FF2B5EF4-FFF2-40B4-BE49-F238E27FC236}">
                  <a16:creationId xmlns:a16="http://schemas.microsoft.com/office/drawing/2014/main" id="{AC713018-3534-44F3-BBB7-144F083CAE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5" y="814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2" name="Freeform 343">
              <a:extLst>
                <a:ext uri="{FF2B5EF4-FFF2-40B4-BE49-F238E27FC236}">
                  <a16:creationId xmlns:a16="http://schemas.microsoft.com/office/drawing/2014/main" id="{4B31508A-D267-4FC4-9760-67BE43E6D9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18" y="828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3" name="Freeform 344">
              <a:extLst>
                <a:ext uri="{FF2B5EF4-FFF2-40B4-BE49-F238E27FC236}">
                  <a16:creationId xmlns:a16="http://schemas.microsoft.com/office/drawing/2014/main" id="{A957874E-0714-4DD2-B32A-2AFC50097A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29" y="834"/>
              <a:ext cx="7" cy="18"/>
            </a:xfrm>
            <a:custGeom>
              <a:avLst/>
              <a:gdLst>
                <a:gd name="T0" fmla="*/ 7 w 7"/>
                <a:gd name="T1" fmla="*/ 4 h 18"/>
                <a:gd name="T2" fmla="*/ 7 w 7"/>
                <a:gd name="T3" fmla="*/ 18 h 18"/>
                <a:gd name="T4" fmla="*/ 0 w 7"/>
                <a:gd name="T5" fmla="*/ 14 h 18"/>
                <a:gd name="T6" fmla="*/ 1 w 7"/>
                <a:gd name="T7" fmla="*/ 0 h 18"/>
                <a:gd name="T8" fmla="*/ 7 w 7"/>
                <a:gd name="T9" fmla="*/ 4 h 18"/>
                <a:gd name="T10" fmla="*/ 7 w 7"/>
                <a:gd name="T11" fmla="*/ 4 h 18"/>
                <a:gd name="T12" fmla="*/ 7 w 7"/>
                <a:gd name="T13" fmla="*/ 4 h 18"/>
                <a:gd name="T14" fmla="*/ 7 w 7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8"/>
                <a:gd name="T26" fmla="*/ 7 w 7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8">
                  <a:moveTo>
                    <a:pt x="7" y="4"/>
                  </a:moveTo>
                  <a:lnTo>
                    <a:pt x="7" y="18"/>
                  </a:lnTo>
                  <a:lnTo>
                    <a:pt x="0" y="14"/>
                  </a:lnTo>
                  <a:lnTo>
                    <a:pt x="1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4" name="Freeform 345">
              <a:extLst>
                <a:ext uri="{FF2B5EF4-FFF2-40B4-BE49-F238E27FC236}">
                  <a16:creationId xmlns:a16="http://schemas.microsoft.com/office/drawing/2014/main" id="{D5F0BA19-24B0-4182-82F8-6D9B9C67D0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42" y="841"/>
              <a:ext cx="6" cy="18"/>
            </a:xfrm>
            <a:custGeom>
              <a:avLst/>
              <a:gdLst>
                <a:gd name="T0" fmla="*/ 6 w 6"/>
                <a:gd name="T1" fmla="*/ 4 h 18"/>
                <a:gd name="T2" fmla="*/ 6 w 6"/>
                <a:gd name="T3" fmla="*/ 18 h 18"/>
                <a:gd name="T4" fmla="*/ 0 w 6"/>
                <a:gd name="T5" fmla="*/ 14 h 18"/>
                <a:gd name="T6" fmla="*/ 0 w 6"/>
                <a:gd name="T7" fmla="*/ 0 h 18"/>
                <a:gd name="T8" fmla="*/ 6 w 6"/>
                <a:gd name="T9" fmla="*/ 4 h 18"/>
                <a:gd name="T10" fmla="*/ 6 w 6"/>
                <a:gd name="T11" fmla="*/ 4 h 18"/>
                <a:gd name="T12" fmla="*/ 6 w 6"/>
                <a:gd name="T13" fmla="*/ 4 h 18"/>
                <a:gd name="T14" fmla="*/ 6 w 6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8"/>
                <a:gd name="T26" fmla="*/ 6 w 6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8">
                  <a:moveTo>
                    <a:pt x="6" y="4"/>
                  </a:moveTo>
                  <a:lnTo>
                    <a:pt x="6" y="1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5" name="Freeform 346">
              <a:extLst>
                <a:ext uri="{FF2B5EF4-FFF2-40B4-BE49-F238E27FC236}">
                  <a16:creationId xmlns:a16="http://schemas.microsoft.com/office/drawing/2014/main" id="{66DA5E0A-A6F6-4BF9-A705-54DD702B86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53" y="848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6" name="Freeform 347">
              <a:extLst>
                <a:ext uri="{FF2B5EF4-FFF2-40B4-BE49-F238E27FC236}">
                  <a16:creationId xmlns:a16="http://schemas.microsoft.com/office/drawing/2014/main" id="{DF983090-D518-484C-A0FF-F52657288F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64" y="855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7" name="Freeform 348">
              <a:extLst>
                <a:ext uri="{FF2B5EF4-FFF2-40B4-BE49-F238E27FC236}">
                  <a16:creationId xmlns:a16="http://schemas.microsoft.com/office/drawing/2014/main" id="{503BF81F-35F9-4CBF-8884-9A84FA6FF9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6" y="861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8" name="Freeform 349">
              <a:extLst>
                <a:ext uri="{FF2B5EF4-FFF2-40B4-BE49-F238E27FC236}">
                  <a16:creationId xmlns:a16="http://schemas.microsoft.com/office/drawing/2014/main" id="{AD9728FA-247F-47EC-8DE9-F0D2F9602A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87" y="868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1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1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49" name="Freeform 350">
              <a:extLst>
                <a:ext uri="{FF2B5EF4-FFF2-40B4-BE49-F238E27FC236}">
                  <a16:creationId xmlns:a16="http://schemas.microsoft.com/office/drawing/2014/main" id="{24ED37FE-51A7-4683-8D71-89920EFC30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99" y="874"/>
              <a:ext cx="7" cy="18"/>
            </a:xfrm>
            <a:custGeom>
              <a:avLst/>
              <a:gdLst>
                <a:gd name="T0" fmla="*/ 7 w 7"/>
                <a:gd name="T1" fmla="*/ 4 h 18"/>
                <a:gd name="T2" fmla="*/ 7 w 7"/>
                <a:gd name="T3" fmla="*/ 18 h 18"/>
                <a:gd name="T4" fmla="*/ 0 w 7"/>
                <a:gd name="T5" fmla="*/ 14 h 18"/>
                <a:gd name="T6" fmla="*/ 0 w 7"/>
                <a:gd name="T7" fmla="*/ 0 h 18"/>
                <a:gd name="T8" fmla="*/ 7 w 7"/>
                <a:gd name="T9" fmla="*/ 4 h 18"/>
                <a:gd name="T10" fmla="*/ 7 w 7"/>
                <a:gd name="T11" fmla="*/ 4 h 18"/>
                <a:gd name="T12" fmla="*/ 7 w 7"/>
                <a:gd name="T13" fmla="*/ 4 h 18"/>
                <a:gd name="T14" fmla="*/ 7 w 7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8"/>
                <a:gd name="T26" fmla="*/ 7 w 7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8">
                  <a:moveTo>
                    <a:pt x="7" y="4"/>
                  </a:moveTo>
                  <a:lnTo>
                    <a:pt x="7" y="1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0" name="Freeform 351">
              <a:extLst>
                <a:ext uri="{FF2B5EF4-FFF2-40B4-BE49-F238E27FC236}">
                  <a16:creationId xmlns:a16="http://schemas.microsoft.com/office/drawing/2014/main" id="{94F21C5B-65AC-455C-9BDD-6A999F20EE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1" y="881"/>
              <a:ext cx="6" cy="18"/>
            </a:xfrm>
            <a:custGeom>
              <a:avLst/>
              <a:gdLst>
                <a:gd name="T0" fmla="*/ 6 w 6"/>
                <a:gd name="T1" fmla="*/ 4 h 18"/>
                <a:gd name="T2" fmla="*/ 6 w 6"/>
                <a:gd name="T3" fmla="*/ 18 h 18"/>
                <a:gd name="T4" fmla="*/ 0 w 6"/>
                <a:gd name="T5" fmla="*/ 14 h 18"/>
                <a:gd name="T6" fmla="*/ 0 w 6"/>
                <a:gd name="T7" fmla="*/ 0 h 18"/>
                <a:gd name="T8" fmla="*/ 6 w 6"/>
                <a:gd name="T9" fmla="*/ 4 h 18"/>
                <a:gd name="T10" fmla="*/ 6 w 6"/>
                <a:gd name="T11" fmla="*/ 4 h 18"/>
                <a:gd name="T12" fmla="*/ 6 w 6"/>
                <a:gd name="T13" fmla="*/ 4 h 18"/>
                <a:gd name="T14" fmla="*/ 6 w 6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8"/>
                <a:gd name="T26" fmla="*/ 6 w 6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8">
                  <a:moveTo>
                    <a:pt x="6" y="4"/>
                  </a:moveTo>
                  <a:lnTo>
                    <a:pt x="6" y="1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1" name="Freeform 352">
              <a:extLst>
                <a:ext uri="{FF2B5EF4-FFF2-40B4-BE49-F238E27FC236}">
                  <a16:creationId xmlns:a16="http://schemas.microsoft.com/office/drawing/2014/main" id="{959BD0DF-F9DC-49E3-B903-A1FFC5BFA8A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27" y="751"/>
              <a:ext cx="145" cy="122"/>
            </a:xfrm>
            <a:custGeom>
              <a:avLst/>
              <a:gdLst>
                <a:gd name="T0" fmla="*/ 145 w 145"/>
                <a:gd name="T1" fmla="*/ 0 h 122"/>
                <a:gd name="T2" fmla="*/ 145 w 145"/>
                <a:gd name="T3" fmla="*/ 38 h 122"/>
                <a:gd name="T4" fmla="*/ 0 w 145"/>
                <a:gd name="T5" fmla="*/ 122 h 122"/>
                <a:gd name="T6" fmla="*/ 0 w 145"/>
                <a:gd name="T7" fmla="*/ 85 h 122"/>
                <a:gd name="T8" fmla="*/ 145 w 145"/>
                <a:gd name="T9" fmla="*/ 0 h 122"/>
                <a:gd name="T10" fmla="*/ 145 w 145"/>
                <a:gd name="T11" fmla="*/ 0 h 122"/>
                <a:gd name="T12" fmla="*/ 145 w 145"/>
                <a:gd name="T13" fmla="*/ 0 h 122"/>
                <a:gd name="T14" fmla="*/ 145 w 145"/>
                <a:gd name="T15" fmla="*/ 0 h 1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"/>
                <a:gd name="T25" fmla="*/ 0 h 122"/>
                <a:gd name="T26" fmla="*/ 145 w 145"/>
                <a:gd name="T27" fmla="*/ 122 h 1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" h="122">
                  <a:moveTo>
                    <a:pt x="145" y="0"/>
                  </a:moveTo>
                  <a:lnTo>
                    <a:pt x="145" y="38"/>
                  </a:lnTo>
                  <a:lnTo>
                    <a:pt x="0" y="122"/>
                  </a:lnTo>
                  <a:lnTo>
                    <a:pt x="0" y="8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2" name="Freeform 353">
              <a:extLst>
                <a:ext uri="{FF2B5EF4-FFF2-40B4-BE49-F238E27FC236}">
                  <a16:creationId xmlns:a16="http://schemas.microsoft.com/office/drawing/2014/main" id="{85C8BB37-C7F3-47C9-BDD8-0CBA4775A7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702"/>
              <a:ext cx="232" cy="171"/>
            </a:xfrm>
            <a:custGeom>
              <a:avLst/>
              <a:gdLst>
                <a:gd name="T0" fmla="*/ 232 w 232"/>
                <a:gd name="T1" fmla="*/ 134 h 171"/>
                <a:gd name="T2" fmla="*/ 232 w 232"/>
                <a:gd name="T3" fmla="*/ 171 h 171"/>
                <a:gd name="T4" fmla="*/ 0 w 232"/>
                <a:gd name="T5" fmla="*/ 38 h 171"/>
                <a:gd name="T6" fmla="*/ 0 w 232"/>
                <a:gd name="T7" fmla="*/ 0 h 171"/>
                <a:gd name="T8" fmla="*/ 232 w 232"/>
                <a:gd name="T9" fmla="*/ 134 h 171"/>
                <a:gd name="T10" fmla="*/ 232 w 232"/>
                <a:gd name="T11" fmla="*/ 134 h 171"/>
                <a:gd name="T12" fmla="*/ 232 w 232"/>
                <a:gd name="T13" fmla="*/ 134 h 171"/>
                <a:gd name="T14" fmla="*/ 232 w 232"/>
                <a:gd name="T15" fmla="*/ 134 h 1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2"/>
                <a:gd name="T25" fmla="*/ 0 h 171"/>
                <a:gd name="T26" fmla="*/ 232 w 232"/>
                <a:gd name="T27" fmla="*/ 171 h 1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2" h="171">
                  <a:moveTo>
                    <a:pt x="232" y="134"/>
                  </a:moveTo>
                  <a:lnTo>
                    <a:pt x="232" y="171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32" y="13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3" name="Freeform 354">
              <a:extLst>
                <a:ext uri="{FF2B5EF4-FFF2-40B4-BE49-F238E27FC236}">
                  <a16:creationId xmlns:a16="http://schemas.microsoft.com/office/drawing/2014/main" id="{6C4EA927-A338-4795-A943-E14567D3D0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618"/>
              <a:ext cx="377" cy="218"/>
            </a:xfrm>
            <a:custGeom>
              <a:avLst/>
              <a:gdLst>
                <a:gd name="T0" fmla="*/ 377 w 377"/>
                <a:gd name="T1" fmla="*/ 133 h 218"/>
                <a:gd name="T2" fmla="*/ 232 w 377"/>
                <a:gd name="T3" fmla="*/ 218 h 218"/>
                <a:gd name="T4" fmla="*/ 0 w 377"/>
                <a:gd name="T5" fmla="*/ 84 h 218"/>
                <a:gd name="T6" fmla="*/ 146 w 377"/>
                <a:gd name="T7" fmla="*/ 0 h 218"/>
                <a:gd name="T8" fmla="*/ 377 w 377"/>
                <a:gd name="T9" fmla="*/ 133 h 218"/>
                <a:gd name="T10" fmla="*/ 377 w 377"/>
                <a:gd name="T11" fmla="*/ 133 h 218"/>
                <a:gd name="T12" fmla="*/ 377 w 377"/>
                <a:gd name="T13" fmla="*/ 133 h 218"/>
                <a:gd name="T14" fmla="*/ 377 w 377"/>
                <a:gd name="T15" fmla="*/ 133 h 2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7"/>
                <a:gd name="T25" fmla="*/ 0 h 218"/>
                <a:gd name="T26" fmla="*/ 377 w 377"/>
                <a:gd name="T27" fmla="*/ 218 h 2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7" h="218">
                  <a:moveTo>
                    <a:pt x="377" y="133"/>
                  </a:moveTo>
                  <a:lnTo>
                    <a:pt x="232" y="218"/>
                  </a:lnTo>
                  <a:lnTo>
                    <a:pt x="0" y="84"/>
                  </a:lnTo>
                  <a:lnTo>
                    <a:pt x="146" y="0"/>
                  </a:lnTo>
                  <a:lnTo>
                    <a:pt x="377" y="13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4" name="Freeform 355">
              <a:extLst>
                <a:ext uri="{FF2B5EF4-FFF2-40B4-BE49-F238E27FC236}">
                  <a16:creationId xmlns:a16="http://schemas.microsoft.com/office/drawing/2014/main" id="{DC98CEEF-BC9A-403A-BAB2-9A4144392E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02" y="720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4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5" name="Freeform 356">
              <a:extLst>
                <a:ext uri="{FF2B5EF4-FFF2-40B4-BE49-F238E27FC236}">
                  <a16:creationId xmlns:a16="http://schemas.microsoft.com/office/drawing/2014/main" id="{15852C4E-EE9E-4A28-B0E1-77F08FB285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15" y="727"/>
              <a:ext cx="6" cy="17"/>
            </a:xfrm>
            <a:custGeom>
              <a:avLst/>
              <a:gdLst>
                <a:gd name="T0" fmla="*/ 6 w 6"/>
                <a:gd name="T1" fmla="*/ 3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3 h 17"/>
                <a:gd name="T10" fmla="*/ 6 w 6"/>
                <a:gd name="T11" fmla="*/ 3 h 17"/>
                <a:gd name="T12" fmla="*/ 6 w 6"/>
                <a:gd name="T13" fmla="*/ 3 h 17"/>
                <a:gd name="T14" fmla="*/ 6 w 6"/>
                <a:gd name="T15" fmla="*/ 3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3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6" name="Freeform 357">
              <a:extLst>
                <a:ext uri="{FF2B5EF4-FFF2-40B4-BE49-F238E27FC236}">
                  <a16:creationId xmlns:a16="http://schemas.microsoft.com/office/drawing/2014/main" id="{05AEE111-6EAE-4451-8B02-EE139532EE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26" y="734"/>
              <a:ext cx="6" cy="17"/>
            </a:xfrm>
            <a:custGeom>
              <a:avLst/>
              <a:gdLst>
                <a:gd name="T0" fmla="*/ 6 w 6"/>
                <a:gd name="T1" fmla="*/ 3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3 h 17"/>
                <a:gd name="T10" fmla="*/ 6 w 6"/>
                <a:gd name="T11" fmla="*/ 3 h 17"/>
                <a:gd name="T12" fmla="*/ 6 w 6"/>
                <a:gd name="T13" fmla="*/ 3 h 17"/>
                <a:gd name="T14" fmla="*/ 6 w 6"/>
                <a:gd name="T15" fmla="*/ 3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3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7" name="Freeform 358">
              <a:extLst>
                <a:ext uri="{FF2B5EF4-FFF2-40B4-BE49-F238E27FC236}">
                  <a16:creationId xmlns:a16="http://schemas.microsoft.com/office/drawing/2014/main" id="{59CC5E66-1557-4647-B402-D7A1F847F6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37" y="741"/>
              <a:ext cx="7" cy="16"/>
            </a:xfrm>
            <a:custGeom>
              <a:avLst/>
              <a:gdLst>
                <a:gd name="T0" fmla="*/ 7 w 7"/>
                <a:gd name="T1" fmla="*/ 3 h 16"/>
                <a:gd name="T2" fmla="*/ 7 w 7"/>
                <a:gd name="T3" fmla="*/ 16 h 16"/>
                <a:gd name="T4" fmla="*/ 0 w 7"/>
                <a:gd name="T5" fmla="*/ 12 h 16"/>
                <a:gd name="T6" fmla="*/ 0 w 7"/>
                <a:gd name="T7" fmla="*/ 0 h 16"/>
                <a:gd name="T8" fmla="*/ 7 w 7"/>
                <a:gd name="T9" fmla="*/ 3 h 16"/>
                <a:gd name="T10" fmla="*/ 7 w 7"/>
                <a:gd name="T11" fmla="*/ 3 h 16"/>
                <a:gd name="T12" fmla="*/ 7 w 7"/>
                <a:gd name="T13" fmla="*/ 3 h 16"/>
                <a:gd name="T14" fmla="*/ 7 w 7"/>
                <a:gd name="T15" fmla="*/ 3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6"/>
                <a:gd name="T26" fmla="*/ 7 w 7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6">
                  <a:moveTo>
                    <a:pt x="7" y="3"/>
                  </a:moveTo>
                  <a:lnTo>
                    <a:pt x="7" y="1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8" name="Freeform 359">
              <a:extLst>
                <a:ext uri="{FF2B5EF4-FFF2-40B4-BE49-F238E27FC236}">
                  <a16:creationId xmlns:a16="http://schemas.microsoft.com/office/drawing/2014/main" id="{AA159597-D536-4AF4-8986-7100A328F4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49" y="747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9" name="Freeform 360">
              <a:extLst>
                <a:ext uri="{FF2B5EF4-FFF2-40B4-BE49-F238E27FC236}">
                  <a16:creationId xmlns:a16="http://schemas.microsoft.com/office/drawing/2014/main" id="{72DCA93D-EFB8-4CDF-9FCA-4D595CA467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60" y="754"/>
              <a:ext cx="7" cy="16"/>
            </a:xfrm>
            <a:custGeom>
              <a:avLst/>
              <a:gdLst>
                <a:gd name="T0" fmla="*/ 7 w 7"/>
                <a:gd name="T1" fmla="*/ 4 h 16"/>
                <a:gd name="T2" fmla="*/ 7 w 7"/>
                <a:gd name="T3" fmla="*/ 16 h 16"/>
                <a:gd name="T4" fmla="*/ 0 w 7"/>
                <a:gd name="T5" fmla="*/ 13 h 16"/>
                <a:gd name="T6" fmla="*/ 0 w 7"/>
                <a:gd name="T7" fmla="*/ 0 h 16"/>
                <a:gd name="T8" fmla="*/ 7 w 7"/>
                <a:gd name="T9" fmla="*/ 4 h 16"/>
                <a:gd name="T10" fmla="*/ 7 w 7"/>
                <a:gd name="T11" fmla="*/ 4 h 16"/>
                <a:gd name="T12" fmla="*/ 7 w 7"/>
                <a:gd name="T13" fmla="*/ 4 h 16"/>
                <a:gd name="T14" fmla="*/ 7 w 7"/>
                <a:gd name="T15" fmla="*/ 4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6"/>
                <a:gd name="T26" fmla="*/ 7 w 7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6">
                  <a:moveTo>
                    <a:pt x="7" y="4"/>
                  </a:moveTo>
                  <a:lnTo>
                    <a:pt x="7" y="16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0" name="Freeform 361">
              <a:extLst>
                <a:ext uri="{FF2B5EF4-FFF2-40B4-BE49-F238E27FC236}">
                  <a16:creationId xmlns:a16="http://schemas.microsoft.com/office/drawing/2014/main" id="{F23D2BF1-3826-4118-829E-191387618A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72" y="760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4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1" name="Freeform 362">
              <a:extLst>
                <a:ext uri="{FF2B5EF4-FFF2-40B4-BE49-F238E27FC236}">
                  <a16:creationId xmlns:a16="http://schemas.microsoft.com/office/drawing/2014/main" id="{842E3EDB-7651-4EF0-9640-7B8B6C9225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4" y="767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2" name="Freeform 363">
              <a:extLst>
                <a:ext uri="{FF2B5EF4-FFF2-40B4-BE49-F238E27FC236}">
                  <a16:creationId xmlns:a16="http://schemas.microsoft.com/office/drawing/2014/main" id="{6BE4FD1C-D893-4C02-A8DC-87985CF29D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5" y="774"/>
              <a:ext cx="7" cy="17"/>
            </a:xfrm>
            <a:custGeom>
              <a:avLst/>
              <a:gdLst>
                <a:gd name="T0" fmla="*/ 7 w 7"/>
                <a:gd name="T1" fmla="*/ 3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3 h 17"/>
                <a:gd name="T10" fmla="*/ 7 w 7"/>
                <a:gd name="T11" fmla="*/ 3 h 17"/>
                <a:gd name="T12" fmla="*/ 7 w 7"/>
                <a:gd name="T13" fmla="*/ 3 h 17"/>
                <a:gd name="T14" fmla="*/ 7 w 7"/>
                <a:gd name="T15" fmla="*/ 3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3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3" name="Freeform 364">
              <a:extLst>
                <a:ext uri="{FF2B5EF4-FFF2-40B4-BE49-F238E27FC236}">
                  <a16:creationId xmlns:a16="http://schemas.microsoft.com/office/drawing/2014/main" id="{9B6D4A9F-AD70-4ED5-ABF4-F99C19C620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18" y="787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4" name="Freeform 365">
              <a:extLst>
                <a:ext uri="{FF2B5EF4-FFF2-40B4-BE49-F238E27FC236}">
                  <a16:creationId xmlns:a16="http://schemas.microsoft.com/office/drawing/2014/main" id="{FD89CEAD-6432-429C-8B7B-752AD84013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29" y="794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1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1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5" name="Freeform 366">
              <a:extLst>
                <a:ext uri="{FF2B5EF4-FFF2-40B4-BE49-F238E27FC236}">
                  <a16:creationId xmlns:a16="http://schemas.microsoft.com/office/drawing/2014/main" id="{F91C2F30-8B94-437D-B3B5-FB00981B66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42" y="801"/>
              <a:ext cx="6" cy="16"/>
            </a:xfrm>
            <a:custGeom>
              <a:avLst/>
              <a:gdLst>
                <a:gd name="T0" fmla="*/ 6 w 6"/>
                <a:gd name="T1" fmla="*/ 4 h 16"/>
                <a:gd name="T2" fmla="*/ 6 w 6"/>
                <a:gd name="T3" fmla="*/ 16 h 16"/>
                <a:gd name="T4" fmla="*/ 0 w 6"/>
                <a:gd name="T5" fmla="*/ 13 h 16"/>
                <a:gd name="T6" fmla="*/ 0 w 6"/>
                <a:gd name="T7" fmla="*/ 0 h 16"/>
                <a:gd name="T8" fmla="*/ 6 w 6"/>
                <a:gd name="T9" fmla="*/ 4 h 16"/>
                <a:gd name="T10" fmla="*/ 6 w 6"/>
                <a:gd name="T11" fmla="*/ 4 h 16"/>
                <a:gd name="T12" fmla="*/ 6 w 6"/>
                <a:gd name="T13" fmla="*/ 4 h 16"/>
                <a:gd name="T14" fmla="*/ 6 w 6"/>
                <a:gd name="T15" fmla="*/ 4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6"/>
                <a:gd name="T26" fmla="*/ 6 w 6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6">
                  <a:moveTo>
                    <a:pt x="6" y="4"/>
                  </a:moveTo>
                  <a:lnTo>
                    <a:pt x="6" y="16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6" name="Freeform 367">
              <a:extLst>
                <a:ext uri="{FF2B5EF4-FFF2-40B4-BE49-F238E27FC236}">
                  <a16:creationId xmlns:a16="http://schemas.microsoft.com/office/drawing/2014/main" id="{52C74D6E-6E27-4495-8C58-932EC6559C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53" y="807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4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7" name="Freeform 368">
              <a:extLst>
                <a:ext uri="{FF2B5EF4-FFF2-40B4-BE49-F238E27FC236}">
                  <a16:creationId xmlns:a16="http://schemas.microsoft.com/office/drawing/2014/main" id="{BA4044DA-028A-4A0E-A1C6-6084142B14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64" y="814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8" name="Freeform 369">
              <a:extLst>
                <a:ext uri="{FF2B5EF4-FFF2-40B4-BE49-F238E27FC236}">
                  <a16:creationId xmlns:a16="http://schemas.microsoft.com/office/drawing/2014/main" id="{0BA6B2D2-5D57-4137-A879-D05B47E31F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6" y="821"/>
              <a:ext cx="7" cy="17"/>
            </a:xfrm>
            <a:custGeom>
              <a:avLst/>
              <a:gdLst>
                <a:gd name="T0" fmla="*/ 7 w 7"/>
                <a:gd name="T1" fmla="*/ 3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3 h 17"/>
                <a:gd name="T10" fmla="*/ 7 w 7"/>
                <a:gd name="T11" fmla="*/ 3 h 17"/>
                <a:gd name="T12" fmla="*/ 7 w 7"/>
                <a:gd name="T13" fmla="*/ 3 h 17"/>
                <a:gd name="T14" fmla="*/ 7 w 7"/>
                <a:gd name="T15" fmla="*/ 3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3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9" name="Freeform 370">
              <a:extLst>
                <a:ext uri="{FF2B5EF4-FFF2-40B4-BE49-F238E27FC236}">
                  <a16:creationId xmlns:a16="http://schemas.microsoft.com/office/drawing/2014/main" id="{A38EFD88-F2E1-4398-860C-02C89B034D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87" y="827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1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1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0" name="Freeform 371">
              <a:extLst>
                <a:ext uri="{FF2B5EF4-FFF2-40B4-BE49-F238E27FC236}">
                  <a16:creationId xmlns:a16="http://schemas.microsoft.com/office/drawing/2014/main" id="{C0E1828C-1310-47FA-B710-3A5DEBA7B2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99" y="834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1" name="Freeform 372">
              <a:extLst>
                <a:ext uri="{FF2B5EF4-FFF2-40B4-BE49-F238E27FC236}">
                  <a16:creationId xmlns:a16="http://schemas.microsoft.com/office/drawing/2014/main" id="{E6995AE0-8DE2-4021-A442-03731D6606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1" y="841"/>
              <a:ext cx="6" cy="16"/>
            </a:xfrm>
            <a:custGeom>
              <a:avLst/>
              <a:gdLst>
                <a:gd name="T0" fmla="*/ 6 w 6"/>
                <a:gd name="T1" fmla="*/ 4 h 16"/>
                <a:gd name="T2" fmla="*/ 6 w 6"/>
                <a:gd name="T3" fmla="*/ 16 h 16"/>
                <a:gd name="T4" fmla="*/ 0 w 6"/>
                <a:gd name="T5" fmla="*/ 13 h 16"/>
                <a:gd name="T6" fmla="*/ 0 w 6"/>
                <a:gd name="T7" fmla="*/ 0 h 16"/>
                <a:gd name="T8" fmla="*/ 6 w 6"/>
                <a:gd name="T9" fmla="*/ 4 h 16"/>
                <a:gd name="T10" fmla="*/ 6 w 6"/>
                <a:gd name="T11" fmla="*/ 4 h 16"/>
                <a:gd name="T12" fmla="*/ 6 w 6"/>
                <a:gd name="T13" fmla="*/ 4 h 16"/>
                <a:gd name="T14" fmla="*/ 6 w 6"/>
                <a:gd name="T15" fmla="*/ 4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6"/>
                <a:gd name="T26" fmla="*/ 6 w 6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6">
                  <a:moveTo>
                    <a:pt x="6" y="4"/>
                  </a:moveTo>
                  <a:lnTo>
                    <a:pt x="6" y="16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2" name="Freeform 373">
              <a:extLst>
                <a:ext uri="{FF2B5EF4-FFF2-40B4-BE49-F238E27FC236}">
                  <a16:creationId xmlns:a16="http://schemas.microsoft.com/office/drawing/2014/main" id="{35EE2E36-E980-4361-9720-8F20355039D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13" y="643"/>
              <a:ext cx="145" cy="122"/>
            </a:xfrm>
            <a:custGeom>
              <a:avLst/>
              <a:gdLst>
                <a:gd name="T0" fmla="*/ 145 w 145"/>
                <a:gd name="T1" fmla="*/ 0 h 122"/>
                <a:gd name="T2" fmla="*/ 145 w 145"/>
                <a:gd name="T3" fmla="*/ 38 h 122"/>
                <a:gd name="T4" fmla="*/ 0 w 145"/>
                <a:gd name="T5" fmla="*/ 122 h 122"/>
                <a:gd name="T6" fmla="*/ 0 w 145"/>
                <a:gd name="T7" fmla="*/ 85 h 122"/>
                <a:gd name="T8" fmla="*/ 145 w 145"/>
                <a:gd name="T9" fmla="*/ 0 h 122"/>
                <a:gd name="T10" fmla="*/ 145 w 145"/>
                <a:gd name="T11" fmla="*/ 0 h 122"/>
                <a:gd name="T12" fmla="*/ 145 w 145"/>
                <a:gd name="T13" fmla="*/ 0 h 122"/>
                <a:gd name="T14" fmla="*/ 145 w 145"/>
                <a:gd name="T15" fmla="*/ 0 h 1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"/>
                <a:gd name="T25" fmla="*/ 0 h 122"/>
                <a:gd name="T26" fmla="*/ 145 w 145"/>
                <a:gd name="T27" fmla="*/ 122 h 1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" h="122">
                  <a:moveTo>
                    <a:pt x="145" y="0"/>
                  </a:moveTo>
                  <a:lnTo>
                    <a:pt x="145" y="38"/>
                  </a:lnTo>
                  <a:lnTo>
                    <a:pt x="0" y="122"/>
                  </a:lnTo>
                  <a:lnTo>
                    <a:pt x="0" y="8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3" name="Freeform 374">
              <a:extLst>
                <a:ext uri="{FF2B5EF4-FFF2-40B4-BE49-F238E27FC236}">
                  <a16:creationId xmlns:a16="http://schemas.microsoft.com/office/drawing/2014/main" id="{535CBA90-4021-45DD-8CC4-92D9DBD6CD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660"/>
              <a:ext cx="118" cy="105"/>
            </a:xfrm>
            <a:custGeom>
              <a:avLst/>
              <a:gdLst>
                <a:gd name="T0" fmla="*/ 118 w 118"/>
                <a:gd name="T1" fmla="*/ 68 h 105"/>
                <a:gd name="T2" fmla="*/ 118 w 118"/>
                <a:gd name="T3" fmla="*/ 105 h 105"/>
                <a:gd name="T4" fmla="*/ 0 w 118"/>
                <a:gd name="T5" fmla="*/ 37 h 105"/>
                <a:gd name="T6" fmla="*/ 0 w 118"/>
                <a:gd name="T7" fmla="*/ 0 h 105"/>
                <a:gd name="T8" fmla="*/ 118 w 118"/>
                <a:gd name="T9" fmla="*/ 68 h 105"/>
                <a:gd name="T10" fmla="*/ 118 w 118"/>
                <a:gd name="T11" fmla="*/ 68 h 105"/>
                <a:gd name="T12" fmla="*/ 118 w 118"/>
                <a:gd name="T13" fmla="*/ 68 h 105"/>
                <a:gd name="T14" fmla="*/ 118 w 118"/>
                <a:gd name="T15" fmla="*/ 68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5"/>
                <a:gd name="T26" fmla="*/ 118 w 118"/>
                <a:gd name="T27" fmla="*/ 105 h 1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5">
                  <a:moveTo>
                    <a:pt x="118" y="68"/>
                  </a:moveTo>
                  <a:lnTo>
                    <a:pt x="118" y="105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18" y="6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4" name="Freeform 375">
              <a:extLst>
                <a:ext uri="{FF2B5EF4-FFF2-40B4-BE49-F238E27FC236}">
                  <a16:creationId xmlns:a16="http://schemas.microsoft.com/office/drawing/2014/main" id="{46D34CB1-D531-49F2-BD07-C6BEC3CA36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576"/>
              <a:ext cx="263" cy="152"/>
            </a:xfrm>
            <a:custGeom>
              <a:avLst/>
              <a:gdLst>
                <a:gd name="T0" fmla="*/ 263 w 263"/>
                <a:gd name="T1" fmla="*/ 67 h 152"/>
                <a:gd name="T2" fmla="*/ 118 w 263"/>
                <a:gd name="T3" fmla="*/ 152 h 152"/>
                <a:gd name="T4" fmla="*/ 0 w 263"/>
                <a:gd name="T5" fmla="*/ 84 h 152"/>
                <a:gd name="T6" fmla="*/ 146 w 263"/>
                <a:gd name="T7" fmla="*/ 0 h 152"/>
                <a:gd name="T8" fmla="*/ 263 w 263"/>
                <a:gd name="T9" fmla="*/ 67 h 152"/>
                <a:gd name="T10" fmla="*/ 263 w 263"/>
                <a:gd name="T11" fmla="*/ 67 h 152"/>
                <a:gd name="T12" fmla="*/ 263 w 263"/>
                <a:gd name="T13" fmla="*/ 67 h 152"/>
                <a:gd name="T14" fmla="*/ 263 w 263"/>
                <a:gd name="T15" fmla="*/ 67 h 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"/>
                <a:gd name="T25" fmla="*/ 0 h 152"/>
                <a:gd name="T26" fmla="*/ 263 w 263"/>
                <a:gd name="T27" fmla="*/ 152 h 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" h="152">
                  <a:moveTo>
                    <a:pt x="263" y="67"/>
                  </a:moveTo>
                  <a:lnTo>
                    <a:pt x="118" y="152"/>
                  </a:lnTo>
                  <a:lnTo>
                    <a:pt x="0" y="84"/>
                  </a:lnTo>
                  <a:lnTo>
                    <a:pt x="146" y="0"/>
                  </a:lnTo>
                  <a:lnTo>
                    <a:pt x="263" y="6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5" name="Freeform 376">
              <a:extLst>
                <a:ext uri="{FF2B5EF4-FFF2-40B4-BE49-F238E27FC236}">
                  <a16:creationId xmlns:a16="http://schemas.microsoft.com/office/drawing/2014/main" id="{4D43681E-E660-485E-9B44-86C6D23D0A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02" y="676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6" name="Freeform 377">
              <a:extLst>
                <a:ext uri="{FF2B5EF4-FFF2-40B4-BE49-F238E27FC236}">
                  <a16:creationId xmlns:a16="http://schemas.microsoft.com/office/drawing/2014/main" id="{FB1EA04A-3E1C-4643-8A52-C6343BB5236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15" y="683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7" name="Freeform 378">
              <a:extLst>
                <a:ext uri="{FF2B5EF4-FFF2-40B4-BE49-F238E27FC236}">
                  <a16:creationId xmlns:a16="http://schemas.microsoft.com/office/drawing/2014/main" id="{46C25BDB-F10F-4D75-9D7A-618B6AA193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26" y="689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8" name="Freeform 379">
              <a:extLst>
                <a:ext uri="{FF2B5EF4-FFF2-40B4-BE49-F238E27FC236}">
                  <a16:creationId xmlns:a16="http://schemas.microsoft.com/office/drawing/2014/main" id="{33EAF586-4AE9-448C-9FE3-81D882F7B6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37" y="696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9" name="Freeform 380">
              <a:extLst>
                <a:ext uri="{FF2B5EF4-FFF2-40B4-BE49-F238E27FC236}">
                  <a16:creationId xmlns:a16="http://schemas.microsoft.com/office/drawing/2014/main" id="{446C6F5E-9128-467E-8F09-7F7B3662C8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49" y="702"/>
              <a:ext cx="7" cy="18"/>
            </a:xfrm>
            <a:custGeom>
              <a:avLst/>
              <a:gdLst>
                <a:gd name="T0" fmla="*/ 7 w 7"/>
                <a:gd name="T1" fmla="*/ 4 h 18"/>
                <a:gd name="T2" fmla="*/ 7 w 7"/>
                <a:gd name="T3" fmla="*/ 18 h 18"/>
                <a:gd name="T4" fmla="*/ 0 w 7"/>
                <a:gd name="T5" fmla="*/ 14 h 18"/>
                <a:gd name="T6" fmla="*/ 0 w 7"/>
                <a:gd name="T7" fmla="*/ 0 h 18"/>
                <a:gd name="T8" fmla="*/ 7 w 7"/>
                <a:gd name="T9" fmla="*/ 4 h 18"/>
                <a:gd name="T10" fmla="*/ 7 w 7"/>
                <a:gd name="T11" fmla="*/ 4 h 18"/>
                <a:gd name="T12" fmla="*/ 7 w 7"/>
                <a:gd name="T13" fmla="*/ 4 h 18"/>
                <a:gd name="T14" fmla="*/ 7 w 7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8"/>
                <a:gd name="T26" fmla="*/ 7 w 7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8">
                  <a:moveTo>
                    <a:pt x="7" y="4"/>
                  </a:moveTo>
                  <a:lnTo>
                    <a:pt x="7" y="1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0" name="Freeform 381">
              <a:extLst>
                <a:ext uri="{FF2B5EF4-FFF2-40B4-BE49-F238E27FC236}">
                  <a16:creationId xmlns:a16="http://schemas.microsoft.com/office/drawing/2014/main" id="{E6E7EE80-CE9C-44FB-88E9-4ECE0E5A06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60" y="709"/>
              <a:ext cx="7" cy="18"/>
            </a:xfrm>
            <a:custGeom>
              <a:avLst/>
              <a:gdLst>
                <a:gd name="T0" fmla="*/ 7 w 7"/>
                <a:gd name="T1" fmla="*/ 4 h 18"/>
                <a:gd name="T2" fmla="*/ 7 w 7"/>
                <a:gd name="T3" fmla="*/ 18 h 18"/>
                <a:gd name="T4" fmla="*/ 0 w 7"/>
                <a:gd name="T5" fmla="*/ 14 h 18"/>
                <a:gd name="T6" fmla="*/ 0 w 7"/>
                <a:gd name="T7" fmla="*/ 0 h 18"/>
                <a:gd name="T8" fmla="*/ 7 w 7"/>
                <a:gd name="T9" fmla="*/ 4 h 18"/>
                <a:gd name="T10" fmla="*/ 7 w 7"/>
                <a:gd name="T11" fmla="*/ 4 h 18"/>
                <a:gd name="T12" fmla="*/ 7 w 7"/>
                <a:gd name="T13" fmla="*/ 4 h 18"/>
                <a:gd name="T14" fmla="*/ 7 w 7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8"/>
                <a:gd name="T26" fmla="*/ 7 w 7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8">
                  <a:moveTo>
                    <a:pt x="7" y="4"/>
                  </a:moveTo>
                  <a:lnTo>
                    <a:pt x="7" y="1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1" name="Freeform 382">
              <a:extLst>
                <a:ext uri="{FF2B5EF4-FFF2-40B4-BE49-F238E27FC236}">
                  <a16:creationId xmlns:a16="http://schemas.microsoft.com/office/drawing/2014/main" id="{B7654B38-0AFF-4B41-A363-F2B6FF6D07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72" y="716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2" name="Freeform 383">
              <a:extLst>
                <a:ext uri="{FF2B5EF4-FFF2-40B4-BE49-F238E27FC236}">
                  <a16:creationId xmlns:a16="http://schemas.microsoft.com/office/drawing/2014/main" id="{77C0E4CE-B0CA-40F4-8253-1442064E0A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4" y="723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3" name="Freeform 384">
              <a:extLst>
                <a:ext uri="{FF2B5EF4-FFF2-40B4-BE49-F238E27FC236}">
                  <a16:creationId xmlns:a16="http://schemas.microsoft.com/office/drawing/2014/main" id="{FD012913-44A0-4F26-A698-C5581A6D68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5" y="729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4" name="Freeform 385">
              <a:extLst>
                <a:ext uri="{FF2B5EF4-FFF2-40B4-BE49-F238E27FC236}">
                  <a16:creationId xmlns:a16="http://schemas.microsoft.com/office/drawing/2014/main" id="{DE412468-023F-4F8F-974E-5F704403DD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18" y="855"/>
              <a:ext cx="21" cy="36"/>
            </a:xfrm>
            <a:custGeom>
              <a:avLst/>
              <a:gdLst>
                <a:gd name="T0" fmla="*/ 21 w 21"/>
                <a:gd name="T1" fmla="*/ 12 h 36"/>
                <a:gd name="T2" fmla="*/ 21 w 21"/>
                <a:gd name="T3" fmla="*/ 36 h 36"/>
                <a:gd name="T4" fmla="*/ 0 w 21"/>
                <a:gd name="T5" fmla="*/ 24 h 36"/>
                <a:gd name="T6" fmla="*/ 0 w 21"/>
                <a:gd name="T7" fmla="*/ 0 h 36"/>
                <a:gd name="T8" fmla="*/ 21 w 21"/>
                <a:gd name="T9" fmla="*/ 12 h 36"/>
                <a:gd name="T10" fmla="*/ 21 w 21"/>
                <a:gd name="T11" fmla="*/ 12 h 36"/>
                <a:gd name="T12" fmla="*/ 21 w 21"/>
                <a:gd name="T13" fmla="*/ 12 h 36"/>
                <a:gd name="T14" fmla="*/ 21 w 21"/>
                <a:gd name="T15" fmla="*/ 12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36"/>
                <a:gd name="T26" fmla="*/ 21 w 21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36">
                  <a:moveTo>
                    <a:pt x="21" y="12"/>
                  </a:moveTo>
                  <a:lnTo>
                    <a:pt x="21" y="3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5" name="Freeform 386">
              <a:extLst>
                <a:ext uri="{FF2B5EF4-FFF2-40B4-BE49-F238E27FC236}">
                  <a16:creationId xmlns:a16="http://schemas.microsoft.com/office/drawing/2014/main" id="{07F86FB9-8084-42F3-A6AE-12BF0DA673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13" y="601"/>
              <a:ext cx="145" cy="122"/>
            </a:xfrm>
            <a:custGeom>
              <a:avLst/>
              <a:gdLst>
                <a:gd name="T0" fmla="*/ 145 w 145"/>
                <a:gd name="T1" fmla="*/ 0 h 122"/>
                <a:gd name="T2" fmla="*/ 145 w 145"/>
                <a:gd name="T3" fmla="*/ 37 h 122"/>
                <a:gd name="T4" fmla="*/ 0 w 145"/>
                <a:gd name="T5" fmla="*/ 122 h 122"/>
                <a:gd name="T6" fmla="*/ 0 w 145"/>
                <a:gd name="T7" fmla="*/ 84 h 122"/>
                <a:gd name="T8" fmla="*/ 145 w 145"/>
                <a:gd name="T9" fmla="*/ 0 h 122"/>
                <a:gd name="T10" fmla="*/ 145 w 145"/>
                <a:gd name="T11" fmla="*/ 0 h 122"/>
                <a:gd name="T12" fmla="*/ 145 w 145"/>
                <a:gd name="T13" fmla="*/ 0 h 122"/>
                <a:gd name="T14" fmla="*/ 145 w 145"/>
                <a:gd name="T15" fmla="*/ 0 h 1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"/>
                <a:gd name="T25" fmla="*/ 0 h 122"/>
                <a:gd name="T26" fmla="*/ 145 w 145"/>
                <a:gd name="T27" fmla="*/ 122 h 1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" h="122">
                  <a:moveTo>
                    <a:pt x="145" y="0"/>
                  </a:moveTo>
                  <a:lnTo>
                    <a:pt x="145" y="37"/>
                  </a:lnTo>
                  <a:lnTo>
                    <a:pt x="0" y="122"/>
                  </a:lnTo>
                  <a:lnTo>
                    <a:pt x="0" y="84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6" name="Freeform 387">
              <a:extLst>
                <a:ext uri="{FF2B5EF4-FFF2-40B4-BE49-F238E27FC236}">
                  <a16:creationId xmlns:a16="http://schemas.microsoft.com/office/drawing/2014/main" id="{4DBCC9C8-DB58-4030-BE0F-ADD13D59C8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617"/>
              <a:ext cx="118" cy="106"/>
            </a:xfrm>
            <a:custGeom>
              <a:avLst/>
              <a:gdLst>
                <a:gd name="T0" fmla="*/ 118 w 118"/>
                <a:gd name="T1" fmla="*/ 68 h 106"/>
                <a:gd name="T2" fmla="*/ 118 w 118"/>
                <a:gd name="T3" fmla="*/ 106 h 106"/>
                <a:gd name="T4" fmla="*/ 0 w 118"/>
                <a:gd name="T5" fmla="*/ 38 h 106"/>
                <a:gd name="T6" fmla="*/ 0 w 118"/>
                <a:gd name="T7" fmla="*/ 0 h 106"/>
                <a:gd name="T8" fmla="*/ 118 w 118"/>
                <a:gd name="T9" fmla="*/ 68 h 106"/>
                <a:gd name="T10" fmla="*/ 118 w 118"/>
                <a:gd name="T11" fmla="*/ 68 h 106"/>
                <a:gd name="T12" fmla="*/ 118 w 118"/>
                <a:gd name="T13" fmla="*/ 68 h 106"/>
                <a:gd name="T14" fmla="*/ 118 w 118"/>
                <a:gd name="T15" fmla="*/ 68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6"/>
                <a:gd name="T26" fmla="*/ 118 w 118"/>
                <a:gd name="T27" fmla="*/ 106 h 10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6">
                  <a:moveTo>
                    <a:pt x="118" y="68"/>
                  </a:moveTo>
                  <a:lnTo>
                    <a:pt x="118" y="106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18" y="6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7" name="Freeform 388">
              <a:extLst>
                <a:ext uri="{FF2B5EF4-FFF2-40B4-BE49-F238E27FC236}">
                  <a16:creationId xmlns:a16="http://schemas.microsoft.com/office/drawing/2014/main" id="{B652C738-D7A5-4831-8578-FE3E99CAAF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533"/>
              <a:ext cx="263" cy="152"/>
            </a:xfrm>
            <a:custGeom>
              <a:avLst/>
              <a:gdLst>
                <a:gd name="T0" fmla="*/ 263 w 263"/>
                <a:gd name="T1" fmla="*/ 68 h 152"/>
                <a:gd name="T2" fmla="*/ 118 w 263"/>
                <a:gd name="T3" fmla="*/ 152 h 152"/>
                <a:gd name="T4" fmla="*/ 0 w 263"/>
                <a:gd name="T5" fmla="*/ 84 h 152"/>
                <a:gd name="T6" fmla="*/ 146 w 263"/>
                <a:gd name="T7" fmla="*/ 0 h 152"/>
                <a:gd name="T8" fmla="*/ 263 w 263"/>
                <a:gd name="T9" fmla="*/ 68 h 152"/>
                <a:gd name="T10" fmla="*/ 263 w 263"/>
                <a:gd name="T11" fmla="*/ 68 h 152"/>
                <a:gd name="T12" fmla="*/ 263 w 263"/>
                <a:gd name="T13" fmla="*/ 68 h 152"/>
                <a:gd name="T14" fmla="*/ 263 w 263"/>
                <a:gd name="T15" fmla="*/ 68 h 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"/>
                <a:gd name="T25" fmla="*/ 0 h 152"/>
                <a:gd name="T26" fmla="*/ 263 w 263"/>
                <a:gd name="T27" fmla="*/ 152 h 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" h="152">
                  <a:moveTo>
                    <a:pt x="263" y="68"/>
                  </a:moveTo>
                  <a:lnTo>
                    <a:pt x="118" y="152"/>
                  </a:lnTo>
                  <a:lnTo>
                    <a:pt x="0" y="84"/>
                  </a:lnTo>
                  <a:lnTo>
                    <a:pt x="146" y="0"/>
                  </a:lnTo>
                  <a:lnTo>
                    <a:pt x="263" y="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8" name="Freeform 389">
              <a:extLst>
                <a:ext uri="{FF2B5EF4-FFF2-40B4-BE49-F238E27FC236}">
                  <a16:creationId xmlns:a16="http://schemas.microsoft.com/office/drawing/2014/main" id="{794F6F60-DA31-4E89-8A6F-10117EFD56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02" y="634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89" name="Freeform 390">
              <a:extLst>
                <a:ext uri="{FF2B5EF4-FFF2-40B4-BE49-F238E27FC236}">
                  <a16:creationId xmlns:a16="http://schemas.microsoft.com/office/drawing/2014/main" id="{464E944C-D8FC-46F0-AFB0-EE7B529EE4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15" y="641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0" name="Freeform 391">
              <a:extLst>
                <a:ext uri="{FF2B5EF4-FFF2-40B4-BE49-F238E27FC236}">
                  <a16:creationId xmlns:a16="http://schemas.microsoft.com/office/drawing/2014/main" id="{3A9B4B88-B380-4D23-9CED-61720AE16B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26" y="647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1" name="Freeform 392">
              <a:extLst>
                <a:ext uri="{FF2B5EF4-FFF2-40B4-BE49-F238E27FC236}">
                  <a16:creationId xmlns:a16="http://schemas.microsoft.com/office/drawing/2014/main" id="{1F290A03-6D60-4309-B47E-D1AEEDCD74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37" y="654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2" name="Freeform 393">
              <a:extLst>
                <a:ext uri="{FF2B5EF4-FFF2-40B4-BE49-F238E27FC236}">
                  <a16:creationId xmlns:a16="http://schemas.microsoft.com/office/drawing/2014/main" id="{C01D6CB5-E5C1-4CC7-B8C4-93BADDC551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49" y="660"/>
              <a:ext cx="7" cy="18"/>
            </a:xfrm>
            <a:custGeom>
              <a:avLst/>
              <a:gdLst>
                <a:gd name="T0" fmla="*/ 7 w 7"/>
                <a:gd name="T1" fmla="*/ 4 h 18"/>
                <a:gd name="T2" fmla="*/ 7 w 7"/>
                <a:gd name="T3" fmla="*/ 18 h 18"/>
                <a:gd name="T4" fmla="*/ 0 w 7"/>
                <a:gd name="T5" fmla="*/ 14 h 18"/>
                <a:gd name="T6" fmla="*/ 0 w 7"/>
                <a:gd name="T7" fmla="*/ 0 h 18"/>
                <a:gd name="T8" fmla="*/ 7 w 7"/>
                <a:gd name="T9" fmla="*/ 4 h 18"/>
                <a:gd name="T10" fmla="*/ 7 w 7"/>
                <a:gd name="T11" fmla="*/ 4 h 18"/>
                <a:gd name="T12" fmla="*/ 7 w 7"/>
                <a:gd name="T13" fmla="*/ 4 h 18"/>
                <a:gd name="T14" fmla="*/ 7 w 7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8"/>
                <a:gd name="T26" fmla="*/ 7 w 7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8">
                  <a:moveTo>
                    <a:pt x="7" y="4"/>
                  </a:moveTo>
                  <a:lnTo>
                    <a:pt x="7" y="1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3" name="Freeform 394">
              <a:extLst>
                <a:ext uri="{FF2B5EF4-FFF2-40B4-BE49-F238E27FC236}">
                  <a16:creationId xmlns:a16="http://schemas.microsoft.com/office/drawing/2014/main" id="{3A58D478-7431-41E6-A88C-C1164B5F5E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60" y="667"/>
              <a:ext cx="7" cy="18"/>
            </a:xfrm>
            <a:custGeom>
              <a:avLst/>
              <a:gdLst>
                <a:gd name="T0" fmla="*/ 7 w 7"/>
                <a:gd name="T1" fmla="*/ 4 h 18"/>
                <a:gd name="T2" fmla="*/ 7 w 7"/>
                <a:gd name="T3" fmla="*/ 18 h 18"/>
                <a:gd name="T4" fmla="*/ 0 w 7"/>
                <a:gd name="T5" fmla="*/ 14 h 18"/>
                <a:gd name="T6" fmla="*/ 0 w 7"/>
                <a:gd name="T7" fmla="*/ 0 h 18"/>
                <a:gd name="T8" fmla="*/ 7 w 7"/>
                <a:gd name="T9" fmla="*/ 4 h 18"/>
                <a:gd name="T10" fmla="*/ 7 w 7"/>
                <a:gd name="T11" fmla="*/ 4 h 18"/>
                <a:gd name="T12" fmla="*/ 7 w 7"/>
                <a:gd name="T13" fmla="*/ 4 h 18"/>
                <a:gd name="T14" fmla="*/ 7 w 7"/>
                <a:gd name="T15" fmla="*/ 4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8"/>
                <a:gd name="T26" fmla="*/ 7 w 7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8">
                  <a:moveTo>
                    <a:pt x="7" y="4"/>
                  </a:moveTo>
                  <a:lnTo>
                    <a:pt x="7" y="1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4" name="Freeform 395">
              <a:extLst>
                <a:ext uri="{FF2B5EF4-FFF2-40B4-BE49-F238E27FC236}">
                  <a16:creationId xmlns:a16="http://schemas.microsoft.com/office/drawing/2014/main" id="{1E023673-0C15-4881-A621-466A7A8DA8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72" y="674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5" name="Freeform 396">
              <a:extLst>
                <a:ext uri="{FF2B5EF4-FFF2-40B4-BE49-F238E27FC236}">
                  <a16:creationId xmlns:a16="http://schemas.microsoft.com/office/drawing/2014/main" id="{D11AA5E4-B9E6-4D13-BC31-BCBD228CC5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4" y="681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3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6" name="Freeform 397">
              <a:extLst>
                <a:ext uri="{FF2B5EF4-FFF2-40B4-BE49-F238E27FC236}">
                  <a16:creationId xmlns:a16="http://schemas.microsoft.com/office/drawing/2014/main" id="{0D161BDD-E06F-4EF7-9F68-D51214F0CF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5" y="687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7" name="Freeform 398">
              <a:extLst>
                <a:ext uri="{FF2B5EF4-FFF2-40B4-BE49-F238E27FC236}">
                  <a16:creationId xmlns:a16="http://schemas.microsoft.com/office/drawing/2014/main" id="{F20E452F-A129-47FE-BFE7-6724865867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13" y="558"/>
              <a:ext cx="145" cy="122"/>
            </a:xfrm>
            <a:custGeom>
              <a:avLst/>
              <a:gdLst>
                <a:gd name="T0" fmla="*/ 145 w 145"/>
                <a:gd name="T1" fmla="*/ 0 h 122"/>
                <a:gd name="T2" fmla="*/ 145 w 145"/>
                <a:gd name="T3" fmla="*/ 38 h 122"/>
                <a:gd name="T4" fmla="*/ 0 w 145"/>
                <a:gd name="T5" fmla="*/ 122 h 122"/>
                <a:gd name="T6" fmla="*/ 0 w 145"/>
                <a:gd name="T7" fmla="*/ 85 h 122"/>
                <a:gd name="T8" fmla="*/ 145 w 145"/>
                <a:gd name="T9" fmla="*/ 0 h 122"/>
                <a:gd name="T10" fmla="*/ 145 w 145"/>
                <a:gd name="T11" fmla="*/ 0 h 122"/>
                <a:gd name="T12" fmla="*/ 145 w 145"/>
                <a:gd name="T13" fmla="*/ 0 h 122"/>
                <a:gd name="T14" fmla="*/ 145 w 145"/>
                <a:gd name="T15" fmla="*/ 0 h 1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"/>
                <a:gd name="T25" fmla="*/ 0 h 122"/>
                <a:gd name="T26" fmla="*/ 145 w 145"/>
                <a:gd name="T27" fmla="*/ 122 h 1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" h="122">
                  <a:moveTo>
                    <a:pt x="145" y="0"/>
                  </a:moveTo>
                  <a:lnTo>
                    <a:pt x="145" y="38"/>
                  </a:lnTo>
                  <a:lnTo>
                    <a:pt x="0" y="122"/>
                  </a:lnTo>
                  <a:lnTo>
                    <a:pt x="0" y="8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8" name="Freeform 399">
              <a:extLst>
                <a:ext uri="{FF2B5EF4-FFF2-40B4-BE49-F238E27FC236}">
                  <a16:creationId xmlns:a16="http://schemas.microsoft.com/office/drawing/2014/main" id="{9BC9B05A-554E-498D-9210-26CEBCF918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575"/>
              <a:ext cx="118" cy="105"/>
            </a:xfrm>
            <a:custGeom>
              <a:avLst/>
              <a:gdLst>
                <a:gd name="T0" fmla="*/ 118 w 118"/>
                <a:gd name="T1" fmla="*/ 68 h 105"/>
                <a:gd name="T2" fmla="*/ 118 w 118"/>
                <a:gd name="T3" fmla="*/ 105 h 105"/>
                <a:gd name="T4" fmla="*/ 0 w 118"/>
                <a:gd name="T5" fmla="*/ 37 h 105"/>
                <a:gd name="T6" fmla="*/ 0 w 118"/>
                <a:gd name="T7" fmla="*/ 0 h 105"/>
                <a:gd name="T8" fmla="*/ 118 w 118"/>
                <a:gd name="T9" fmla="*/ 68 h 105"/>
                <a:gd name="T10" fmla="*/ 118 w 118"/>
                <a:gd name="T11" fmla="*/ 68 h 105"/>
                <a:gd name="T12" fmla="*/ 118 w 118"/>
                <a:gd name="T13" fmla="*/ 68 h 105"/>
                <a:gd name="T14" fmla="*/ 118 w 118"/>
                <a:gd name="T15" fmla="*/ 68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5"/>
                <a:gd name="T26" fmla="*/ 118 w 118"/>
                <a:gd name="T27" fmla="*/ 105 h 1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5">
                  <a:moveTo>
                    <a:pt x="118" y="68"/>
                  </a:moveTo>
                  <a:lnTo>
                    <a:pt x="118" y="105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18" y="6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99" name="Freeform 400">
              <a:extLst>
                <a:ext uri="{FF2B5EF4-FFF2-40B4-BE49-F238E27FC236}">
                  <a16:creationId xmlns:a16="http://schemas.microsoft.com/office/drawing/2014/main" id="{AC482A9B-EE67-436C-9CE2-3EF08A8F5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95" y="490"/>
              <a:ext cx="263" cy="153"/>
            </a:xfrm>
            <a:custGeom>
              <a:avLst/>
              <a:gdLst>
                <a:gd name="T0" fmla="*/ 263 w 263"/>
                <a:gd name="T1" fmla="*/ 68 h 153"/>
                <a:gd name="T2" fmla="*/ 118 w 263"/>
                <a:gd name="T3" fmla="*/ 153 h 153"/>
                <a:gd name="T4" fmla="*/ 0 w 263"/>
                <a:gd name="T5" fmla="*/ 85 h 153"/>
                <a:gd name="T6" fmla="*/ 146 w 263"/>
                <a:gd name="T7" fmla="*/ 0 h 153"/>
                <a:gd name="T8" fmla="*/ 263 w 263"/>
                <a:gd name="T9" fmla="*/ 68 h 153"/>
                <a:gd name="T10" fmla="*/ 263 w 263"/>
                <a:gd name="T11" fmla="*/ 68 h 153"/>
                <a:gd name="T12" fmla="*/ 263 w 263"/>
                <a:gd name="T13" fmla="*/ 68 h 153"/>
                <a:gd name="T14" fmla="*/ 263 w 263"/>
                <a:gd name="T15" fmla="*/ 68 h 1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"/>
                <a:gd name="T25" fmla="*/ 0 h 153"/>
                <a:gd name="T26" fmla="*/ 263 w 263"/>
                <a:gd name="T27" fmla="*/ 153 h 1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" h="153">
                  <a:moveTo>
                    <a:pt x="263" y="68"/>
                  </a:moveTo>
                  <a:lnTo>
                    <a:pt x="118" y="153"/>
                  </a:lnTo>
                  <a:lnTo>
                    <a:pt x="0" y="85"/>
                  </a:lnTo>
                  <a:lnTo>
                    <a:pt x="146" y="0"/>
                  </a:lnTo>
                  <a:lnTo>
                    <a:pt x="263" y="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0" name="Freeform 401">
              <a:extLst>
                <a:ext uri="{FF2B5EF4-FFF2-40B4-BE49-F238E27FC236}">
                  <a16:creationId xmlns:a16="http://schemas.microsoft.com/office/drawing/2014/main" id="{7D1DA245-6996-4BFA-819D-3CC59DD493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02" y="592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1" name="Freeform 402">
              <a:extLst>
                <a:ext uri="{FF2B5EF4-FFF2-40B4-BE49-F238E27FC236}">
                  <a16:creationId xmlns:a16="http://schemas.microsoft.com/office/drawing/2014/main" id="{6F32C588-62D8-4AFC-8BE9-D93FCB561C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15" y="598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4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2" name="Freeform 403">
              <a:extLst>
                <a:ext uri="{FF2B5EF4-FFF2-40B4-BE49-F238E27FC236}">
                  <a16:creationId xmlns:a16="http://schemas.microsoft.com/office/drawing/2014/main" id="{E98DAB4F-1199-4FC3-821C-AB4CE44583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26" y="605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4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3" name="Freeform 404">
              <a:extLst>
                <a:ext uri="{FF2B5EF4-FFF2-40B4-BE49-F238E27FC236}">
                  <a16:creationId xmlns:a16="http://schemas.microsoft.com/office/drawing/2014/main" id="{3FFC1AC4-66CA-4447-8268-3248CD3D86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37" y="612"/>
              <a:ext cx="7" cy="17"/>
            </a:xfrm>
            <a:custGeom>
              <a:avLst/>
              <a:gdLst>
                <a:gd name="T0" fmla="*/ 7 w 7"/>
                <a:gd name="T1" fmla="*/ 3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3 h 17"/>
                <a:gd name="T10" fmla="*/ 7 w 7"/>
                <a:gd name="T11" fmla="*/ 3 h 17"/>
                <a:gd name="T12" fmla="*/ 7 w 7"/>
                <a:gd name="T13" fmla="*/ 3 h 17"/>
                <a:gd name="T14" fmla="*/ 7 w 7"/>
                <a:gd name="T15" fmla="*/ 3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3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4" name="Freeform 405">
              <a:extLst>
                <a:ext uri="{FF2B5EF4-FFF2-40B4-BE49-F238E27FC236}">
                  <a16:creationId xmlns:a16="http://schemas.microsoft.com/office/drawing/2014/main" id="{F306A84A-A111-4A30-8FB2-50EC5D9319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49" y="619"/>
              <a:ext cx="7" cy="17"/>
            </a:xfrm>
            <a:custGeom>
              <a:avLst/>
              <a:gdLst>
                <a:gd name="T0" fmla="*/ 7 w 7"/>
                <a:gd name="T1" fmla="*/ 3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3 h 17"/>
                <a:gd name="T10" fmla="*/ 7 w 7"/>
                <a:gd name="T11" fmla="*/ 3 h 17"/>
                <a:gd name="T12" fmla="*/ 7 w 7"/>
                <a:gd name="T13" fmla="*/ 3 h 17"/>
                <a:gd name="T14" fmla="*/ 7 w 7"/>
                <a:gd name="T15" fmla="*/ 3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3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5" name="Freeform 406">
              <a:extLst>
                <a:ext uri="{FF2B5EF4-FFF2-40B4-BE49-F238E27FC236}">
                  <a16:creationId xmlns:a16="http://schemas.microsoft.com/office/drawing/2014/main" id="{0444F72D-D946-4B69-B2F7-4CF4575265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60" y="625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6" name="Freeform 407">
              <a:extLst>
                <a:ext uri="{FF2B5EF4-FFF2-40B4-BE49-F238E27FC236}">
                  <a16:creationId xmlns:a16="http://schemas.microsoft.com/office/drawing/2014/main" id="{22179136-FEB1-4516-9F05-ED780D738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72" y="632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3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7" name="Freeform 408">
              <a:extLst>
                <a:ext uri="{FF2B5EF4-FFF2-40B4-BE49-F238E27FC236}">
                  <a16:creationId xmlns:a16="http://schemas.microsoft.com/office/drawing/2014/main" id="{E47D0FEE-751B-421A-8450-BCD2895D80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4" y="638"/>
              <a:ext cx="6" cy="17"/>
            </a:xfrm>
            <a:custGeom>
              <a:avLst/>
              <a:gdLst>
                <a:gd name="T0" fmla="*/ 6 w 6"/>
                <a:gd name="T1" fmla="*/ 4 h 17"/>
                <a:gd name="T2" fmla="*/ 6 w 6"/>
                <a:gd name="T3" fmla="*/ 17 h 17"/>
                <a:gd name="T4" fmla="*/ 0 w 6"/>
                <a:gd name="T5" fmla="*/ 14 h 17"/>
                <a:gd name="T6" fmla="*/ 0 w 6"/>
                <a:gd name="T7" fmla="*/ 0 h 17"/>
                <a:gd name="T8" fmla="*/ 6 w 6"/>
                <a:gd name="T9" fmla="*/ 4 h 17"/>
                <a:gd name="T10" fmla="*/ 6 w 6"/>
                <a:gd name="T11" fmla="*/ 4 h 17"/>
                <a:gd name="T12" fmla="*/ 6 w 6"/>
                <a:gd name="T13" fmla="*/ 4 h 17"/>
                <a:gd name="T14" fmla="*/ 6 w 6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17"/>
                <a:gd name="T26" fmla="*/ 6 w 6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17">
                  <a:moveTo>
                    <a:pt x="6" y="4"/>
                  </a:moveTo>
                  <a:lnTo>
                    <a:pt x="6" y="1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8" name="Freeform 409">
              <a:extLst>
                <a:ext uri="{FF2B5EF4-FFF2-40B4-BE49-F238E27FC236}">
                  <a16:creationId xmlns:a16="http://schemas.microsoft.com/office/drawing/2014/main" id="{6FEE85F5-E648-4DCA-ACBA-D2BF279690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5" y="645"/>
              <a:ext cx="7" cy="17"/>
            </a:xfrm>
            <a:custGeom>
              <a:avLst/>
              <a:gdLst>
                <a:gd name="T0" fmla="*/ 7 w 7"/>
                <a:gd name="T1" fmla="*/ 4 h 17"/>
                <a:gd name="T2" fmla="*/ 7 w 7"/>
                <a:gd name="T3" fmla="*/ 17 h 17"/>
                <a:gd name="T4" fmla="*/ 0 w 7"/>
                <a:gd name="T5" fmla="*/ 14 h 17"/>
                <a:gd name="T6" fmla="*/ 0 w 7"/>
                <a:gd name="T7" fmla="*/ 0 h 17"/>
                <a:gd name="T8" fmla="*/ 7 w 7"/>
                <a:gd name="T9" fmla="*/ 4 h 17"/>
                <a:gd name="T10" fmla="*/ 7 w 7"/>
                <a:gd name="T11" fmla="*/ 4 h 17"/>
                <a:gd name="T12" fmla="*/ 7 w 7"/>
                <a:gd name="T13" fmla="*/ 4 h 17"/>
                <a:gd name="T14" fmla="*/ 7 w 7"/>
                <a:gd name="T15" fmla="*/ 4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17"/>
                <a:gd name="T26" fmla="*/ 7 w 7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17">
                  <a:moveTo>
                    <a:pt x="7" y="4"/>
                  </a:moveTo>
                  <a:lnTo>
                    <a:pt x="7" y="17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09" name="Freeform 410">
              <a:extLst>
                <a:ext uri="{FF2B5EF4-FFF2-40B4-BE49-F238E27FC236}">
                  <a16:creationId xmlns:a16="http://schemas.microsoft.com/office/drawing/2014/main" id="{FD33A2C3-AE27-49C1-AB82-F78BDDC756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19" y="532"/>
              <a:ext cx="64" cy="75"/>
            </a:xfrm>
            <a:custGeom>
              <a:avLst/>
              <a:gdLst>
                <a:gd name="T0" fmla="*/ 64 w 64"/>
                <a:gd name="T1" fmla="*/ 0 h 75"/>
                <a:gd name="T2" fmla="*/ 64 w 64"/>
                <a:gd name="T3" fmla="*/ 37 h 75"/>
                <a:gd name="T4" fmla="*/ 0 w 64"/>
                <a:gd name="T5" fmla="*/ 75 h 75"/>
                <a:gd name="T6" fmla="*/ 0 w 64"/>
                <a:gd name="T7" fmla="*/ 37 h 75"/>
                <a:gd name="T8" fmla="*/ 64 w 64"/>
                <a:gd name="T9" fmla="*/ 0 h 75"/>
                <a:gd name="T10" fmla="*/ 64 w 64"/>
                <a:gd name="T11" fmla="*/ 0 h 75"/>
                <a:gd name="T12" fmla="*/ 64 w 64"/>
                <a:gd name="T13" fmla="*/ 0 h 75"/>
                <a:gd name="T14" fmla="*/ 64 w 64"/>
                <a:gd name="T15" fmla="*/ 0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4"/>
                <a:gd name="T25" fmla="*/ 0 h 75"/>
                <a:gd name="T26" fmla="*/ 64 w 64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4" h="75">
                  <a:moveTo>
                    <a:pt x="64" y="0"/>
                  </a:moveTo>
                  <a:lnTo>
                    <a:pt x="64" y="37"/>
                  </a:lnTo>
                  <a:lnTo>
                    <a:pt x="0" y="75"/>
                  </a:lnTo>
                  <a:lnTo>
                    <a:pt x="0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0" name="Freeform 411">
              <a:extLst>
                <a:ext uri="{FF2B5EF4-FFF2-40B4-BE49-F238E27FC236}">
                  <a16:creationId xmlns:a16="http://schemas.microsoft.com/office/drawing/2014/main" id="{99BEAF2D-848B-46DB-819B-03B801EACC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67" y="539"/>
              <a:ext cx="52" cy="68"/>
            </a:xfrm>
            <a:custGeom>
              <a:avLst/>
              <a:gdLst>
                <a:gd name="T0" fmla="*/ 52 w 52"/>
                <a:gd name="T1" fmla="*/ 30 h 68"/>
                <a:gd name="T2" fmla="*/ 52 w 52"/>
                <a:gd name="T3" fmla="*/ 68 h 68"/>
                <a:gd name="T4" fmla="*/ 0 w 52"/>
                <a:gd name="T5" fmla="*/ 38 h 68"/>
                <a:gd name="T6" fmla="*/ 0 w 52"/>
                <a:gd name="T7" fmla="*/ 0 h 68"/>
                <a:gd name="T8" fmla="*/ 52 w 52"/>
                <a:gd name="T9" fmla="*/ 30 h 68"/>
                <a:gd name="T10" fmla="*/ 52 w 52"/>
                <a:gd name="T11" fmla="*/ 30 h 68"/>
                <a:gd name="T12" fmla="*/ 52 w 52"/>
                <a:gd name="T13" fmla="*/ 30 h 68"/>
                <a:gd name="T14" fmla="*/ 52 w 52"/>
                <a:gd name="T15" fmla="*/ 3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68"/>
                <a:gd name="T26" fmla="*/ 52 w 52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68">
                  <a:moveTo>
                    <a:pt x="52" y="30"/>
                  </a:moveTo>
                  <a:lnTo>
                    <a:pt x="52" y="6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52" y="3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1" name="Freeform 412">
              <a:extLst>
                <a:ext uri="{FF2B5EF4-FFF2-40B4-BE49-F238E27FC236}">
                  <a16:creationId xmlns:a16="http://schemas.microsoft.com/office/drawing/2014/main" id="{8E3B9CAE-AA6C-4774-8475-B32955EB95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67" y="502"/>
              <a:ext cx="116" cy="67"/>
            </a:xfrm>
            <a:custGeom>
              <a:avLst/>
              <a:gdLst>
                <a:gd name="T0" fmla="*/ 116 w 116"/>
                <a:gd name="T1" fmla="*/ 30 h 67"/>
                <a:gd name="T2" fmla="*/ 52 w 116"/>
                <a:gd name="T3" fmla="*/ 67 h 67"/>
                <a:gd name="T4" fmla="*/ 0 w 116"/>
                <a:gd name="T5" fmla="*/ 37 h 67"/>
                <a:gd name="T6" fmla="*/ 64 w 116"/>
                <a:gd name="T7" fmla="*/ 0 h 67"/>
                <a:gd name="T8" fmla="*/ 116 w 116"/>
                <a:gd name="T9" fmla="*/ 30 h 67"/>
                <a:gd name="T10" fmla="*/ 116 w 116"/>
                <a:gd name="T11" fmla="*/ 30 h 67"/>
                <a:gd name="T12" fmla="*/ 116 w 116"/>
                <a:gd name="T13" fmla="*/ 30 h 67"/>
                <a:gd name="T14" fmla="*/ 116 w 116"/>
                <a:gd name="T15" fmla="*/ 3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67"/>
                <a:gd name="T26" fmla="*/ 116 w 116"/>
                <a:gd name="T27" fmla="*/ 67 h 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67">
                  <a:moveTo>
                    <a:pt x="116" y="30"/>
                  </a:moveTo>
                  <a:lnTo>
                    <a:pt x="52" y="67"/>
                  </a:lnTo>
                  <a:lnTo>
                    <a:pt x="0" y="37"/>
                  </a:lnTo>
                  <a:lnTo>
                    <a:pt x="64" y="0"/>
                  </a:lnTo>
                  <a:lnTo>
                    <a:pt x="116" y="3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2" name="Freeform 413">
              <a:extLst>
                <a:ext uri="{FF2B5EF4-FFF2-40B4-BE49-F238E27FC236}">
                  <a16:creationId xmlns:a16="http://schemas.microsoft.com/office/drawing/2014/main" id="{4854588C-2117-4852-8F5E-BD0C1BC427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8" y="946"/>
              <a:ext cx="21" cy="36"/>
            </a:xfrm>
            <a:custGeom>
              <a:avLst/>
              <a:gdLst>
                <a:gd name="T0" fmla="*/ 21 w 21"/>
                <a:gd name="T1" fmla="*/ 12 h 36"/>
                <a:gd name="T2" fmla="*/ 20 w 21"/>
                <a:gd name="T3" fmla="*/ 36 h 36"/>
                <a:gd name="T4" fmla="*/ 0 w 21"/>
                <a:gd name="T5" fmla="*/ 24 h 36"/>
                <a:gd name="T6" fmla="*/ 0 w 21"/>
                <a:gd name="T7" fmla="*/ 0 h 36"/>
                <a:gd name="T8" fmla="*/ 21 w 21"/>
                <a:gd name="T9" fmla="*/ 12 h 36"/>
                <a:gd name="T10" fmla="*/ 21 w 21"/>
                <a:gd name="T11" fmla="*/ 12 h 36"/>
                <a:gd name="T12" fmla="*/ 21 w 21"/>
                <a:gd name="T13" fmla="*/ 12 h 36"/>
                <a:gd name="T14" fmla="*/ 21 w 21"/>
                <a:gd name="T15" fmla="*/ 12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36"/>
                <a:gd name="T26" fmla="*/ 21 w 21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36">
                  <a:moveTo>
                    <a:pt x="21" y="12"/>
                  </a:moveTo>
                  <a:lnTo>
                    <a:pt x="20" y="3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13" name="Freeform 414">
              <a:extLst>
                <a:ext uri="{FF2B5EF4-FFF2-40B4-BE49-F238E27FC236}">
                  <a16:creationId xmlns:a16="http://schemas.microsoft.com/office/drawing/2014/main" id="{D8E63D64-C402-41C4-B230-05050BAB0D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3" y="898"/>
              <a:ext cx="21" cy="36"/>
            </a:xfrm>
            <a:custGeom>
              <a:avLst/>
              <a:gdLst>
                <a:gd name="T0" fmla="*/ 21 w 21"/>
                <a:gd name="T1" fmla="*/ 12 h 36"/>
                <a:gd name="T2" fmla="*/ 20 w 21"/>
                <a:gd name="T3" fmla="*/ 36 h 36"/>
                <a:gd name="T4" fmla="*/ 0 w 21"/>
                <a:gd name="T5" fmla="*/ 24 h 36"/>
                <a:gd name="T6" fmla="*/ 0 w 21"/>
                <a:gd name="T7" fmla="*/ 0 h 36"/>
                <a:gd name="T8" fmla="*/ 21 w 21"/>
                <a:gd name="T9" fmla="*/ 12 h 36"/>
                <a:gd name="T10" fmla="*/ 21 w 21"/>
                <a:gd name="T11" fmla="*/ 12 h 36"/>
                <a:gd name="T12" fmla="*/ 21 w 21"/>
                <a:gd name="T13" fmla="*/ 12 h 36"/>
                <a:gd name="T14" fmla="*/ 21 w 21"/>
                <a:gd name="T15" fmla="*/ 12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"/>
                <a:gd name="T25" fmla="*/ 0 h 36"/>
                <a:gd name="T26" fmla="*/ 21 w 21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" h="36">
                  <a:moveTo>
                    <a:pt x="21" y="12"/>
                  </a:moveTo>
                  <a:lnTo>
                    <a:pt x="20" y="3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0" name="Group 50">
            <a:extLst>
              <a:ext uri="{FF2B5EF4-FFF2-40B4-BE49-F238E27FC236}">
                <a16:creationId xmlns:a16="http://schemas.microsoft.com/office/drawing/2014/main" id="{A5ADC22A-B217-416B-875B-3135018DE0A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16398" y="4828548"/>
            <a:ext cx="927100" cy="646112"/>
            <a:chOff x="3541" y="1317"/>
            <a:chExt cx="747" cy="546"/>
          </a:xfrm>
        </p:grpSpPr>
        <p:sp>
          <p:nvSpPr>
            <p:cNvPr id="18587" name="AutoShape 51">
              <a:extLst>
                <a:ext uri="{FF2B5EF4-FFF2-40B4-BE49-F238E27FC236}">
                  <a16:creationId xmlns:a16="http://schemas.microsoft.com/office/drawing/2014/main" id="{C8490E88-6B01-43AB-ADC0-FCB97365E7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8" name="Freeform 52">
              <a:extLst>
                <a:ext uri="{FF2B5EF4-FFF2-40B4-BE49-F238E27FC236}">
                  <a16:creationId xmlns:a16="http://schemas.microsoft.com/office/drawing/2014/main" id="{06A6F709-D604-4D39-8E89-A4C0A68FBE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948 w 416"/>
                <a:gd name="T1" fmla="*/ 224 h 207"/>
                <a:gd name="T2" fmla="*/ 165 w 416"/>
                <a:gd name="T3" fmla="*/ 224 h 207"/>
                <a:gd name="T4" fmla="*/ 3 w 416"/>
                <a:gd name="T5" fmla="*/ 3 h 207"/>
                <a:gd name="T6" fmla="*/ 0 w 416"/>
                <a:gd name="T7" fmla="*/ 3 h 207"/>
                <a:gd name="T8" fmla="*/ 0 w 416"/>
                <a:gd name="T9" fmla="*/ 214 h 207"/>
                <a:gd name="T10" fmla="*/ 3 w 416"/>
                <a:gd name="T11" fmla="*/ 214 h 207"/>
                <a:gd name="T12" fmla="*/ 165 w 416"/>
                <a:gd name="T13" fmla="*/ 426 h 207"/>
                <a:gd name="T14" fmla="*/ 948 w 416"/>
                <a:gd name="T15" fmla="*/ 426 h 207"/>
                <a:gd name="T16" fmla="*/ 1108 w 416"/>
                <a:gd name="T17" fmla="*/ 214 h 207"/>
                <a:gd name="T18" fmla="*/ 1108 w 416"/>
                <a:gd name="T19" fmla="*/ 214 h 207"/>
                <a:gd name="T20" fmla="*/ 1108 w 416"/>
                <a:gd name="T21" fmla="*/ 0 h 207"/>
                <a:gd name="T22" fmla="*/ 948 w 416"/>
                <a:gd name="T23" fmla="*/ 22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9" name="Freeform 53">
              <a:extLst>
                <a:ext uri="{FF2B5EF4-FFF2-40B4-BE49-F238E27FC236}">
                  <a16:creationId xmlns:a16="http://schemas.microsoft.com/office/drawing/2014/main" id="{D78E5FD1-61FE-4931-B3DE-E73A6E5576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002 w 457"/>
                <a:gd name="T1" fmla="*/ 126 h 264"/>
                <a:gd name="T2" fmla="*/ 1005 w 457"/>
                <a:gd name="T3" fmla="*/ 581 h 264"/>
                <a:gd name="T4" fmla="*/ 219 w 457"/>
                <a:gd name="T5" fmla="*/ 581 h 264"/>
                <a:gd name="T6" fmla="*/ 216 w 457"/>
                <a:gd name="T7" fmla="*/ 126 h 264"/>
                <a:gd name="T8" fmla="*/ 1002 w 457"/>
                <a:gd name="T9" fmla="*/ 12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0" name="Freeform 54">
              <a:extLst>
                <a:ext uri="{FF2B5EF4-FFF2-40B4-BE49-F238E27FC236}">
                  <a16:creationId xmlns:a16="http://schemas.microsoft.com/office/drawing/2014/main" id="{60D22183-F8F2-471E-B62F-F5AF9447E5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18 w 24"/>
                <a:gd name="T1" fmla="*/ 13 h 33"/>
                <a:gd name="T2" fmla="*/ 18 w 24"/>
                <a:gd name="T3" fmla="*/ 35 h 33"/>
                <a:gd name="T4" fmla="*/ 26 w 24"/>
                <a:gd name="T5" fmla="*/ 35 h 33"/>
                <a:gd name="T6" fmla="*/ 34 w 24"/>
                <a:gd name="T7" fmla="*/ 34 h 33"/>
                <a:gd name="T8" fmla="*/ 37 w 24"/>
                <a:gd name="T9" fmla="*/ 26 h 33"/>
                <a:gd name="T10" fmla="*/ 26 w 24"/>
                <a:gd name="T11" fmla="*/ 13 h 33"/>
                <a:gd name="T12" fmla="*/ 18 w 24"/>
                <a:gd name="T13" fmla="*/ 13 h 33"/>
                <a:gd name="T14" fmla="*/ 0 w 24"/>
                <a:gd name="T15" fmla="*/ 85 h 33"/>
                <a:gd name="T16" fmla="*/ 0 w 24"/>
                <a:gd name="T17" fmla="*/ 0 h 33"/>
                <a:gd name="T18" fmla="*/ 33 w 24"/>
                <a:gd name="T19" fmla="*/ 0 h 33"/>
                <a:gd name="T20" fmla="*/ 50 w 24"/>
                <a:gd name="T21" fmla="*/ 5 h 33"/>
                <a:gd name="T22" fmla="*/ 59 w 24"/>
                <a:gd name="T23" fmla="*/ 21 h 33"/>
                <a:gd name="T24" fmla="*/ 39 w 24"/>
                <a:gd name="T25" fmla="*/ 43 h 33"/>
                <a:gd name="T26" fmla="*/ 39 w 24"/>
                <a:gd name="T27" fmla="*/ 43 h 33"/>
                <a:gd name="T28" fmla="*/ 50 w 24"/>
                <a:gd name="T29" fmla="*/ 50 h 33"/>
                <a:gd name="T30" fmla="*/ 54 w 24"/>
                <a:gd name="T31" fmla="*/ 56 h 33"/>
                <a:gd name="T32" fmla="*/ 63 w 24"/>
                <a:gd name="T33" fmla="*/ 85 h 33"/>
                <a:gd name="T34" fmla="*/ 39 w 24"/>
                <a:gd name="T35" fmla="*/ 85 h 33"/>
                <a:gd name="T36" fmla="*/ 34 w 24"/>
                <a:gd name="T37" fmla="*/ 63 h 33"/>
                <a:gd name="T38" fmla="*/ 29 w 24"/>
                <a:gd name="T39" fmla="*/ 51 h 33"/>
                <a:gd name="T40" fmla="*/ 18 w 24"/>
                <a:gd name="T41" fmla="*/ 51 h 33"/>
                <a:gd name="T42" fmla="*/ 18 w 24"/>
                <a:gd name="T43" fmla="*/ 85 h 33"/>
                <a:gd name="T44" fmla="*/ 0 w 24"/>
                <a:gd name="T45" fmla="*/ 85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1" name="Freeform 55">
              <a:extLst>
                <a:ext uri="{FF2B5EF4-FFF2-40B4-BE49-F238E27FC236}">
                  <a16:creationId xmlns:a16="http://schemas.microsoft.com/office/drawing/2014/main" id="{02952721-B706-46C0-8763-28DFECF2DEF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21 w 29"/>
                <a:gd name="T1" fmla="*/ 46 h 35"/>
                <a:gd name="T2" fmla="*/ 37 w 29"/>
                <a:gd name="T3" fmla="*/ 77 h 35"/>
                <a:gd name="T4" fmla="*/ 52 w 29"/>
                <a:gd name="T5" fmla="*/ 46 h 35"/>
                <a:gd name="T6" fmla="*/ 37 w 29"/>
                <a:gd name="T7" fmla="*/ 16 h 35"/>
                <a:gd name="T8" fmla="*/ 21 w 29"/>
                <a:gd name="T9" fmla="*/ 46 h 35"/>
                <a:gd name="T10" fmla="*/ 0 w 29"/>
                <a:gd name="T11" fmla="*/ 46 h 35"/>
                <a:gd name="T12" fmla="*/ 8 w 29"/>
                <a:gd name="T13" fmla="*/ 13 h 35"/>
                <a:gd name="T14" fmla="*/ 37 w 29"/>
                <a:gd name="T15" fmla="*/ 0 h 35"/>
                <a:gd name="T16" fmla="*/ 66 w 29"/>
                <a:gd name="T17" fmla="*/ 13 h 35"/>
                <a:gd name="T18" fmla="*/ 76 w 29"/>
                <a:gd name="T19" fmla="*/ 46 h 35"/>
                <a:gd name="T20" fmla="*/ 66 w 29"/>
                <a:gd name="T21" fmla="*/ 80 h 35"/>
                <a:gd name="T22" fmla="*/ 37 w 29"/>
                <a:gd name="T23" fmla="*/ 93 h 35"/>
                <a:gd name="T24" fmla="*/ 8 w 29"/>
                <a:gd name="T25" fmla="*/ 77 h 35"/>
                <a:gd name="T26" fmla="*/ 0 w 29"/>
                <a:gd name="T27" fmla="*/ 46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2" name="Freeform 56">
              <a:extLst>
                <a:ext uri="{FF2B5EF4-FFF2-40B4-BE49-F238E27FC236}">
                  <a16:creationId xmlns:a16="http://schemas.microsoft.com/office/drawing/2014/main" id="{00871579-C43E-49E9-B8C8-2030921958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55 h 34"/>
                <a:gd name="T2" fmla="*/ 0 w 24"/>
                <a:gd name="T3" fmla="*/ 0 h 34"/>
                <a:gd name="T4" fmla="*/ 18 w 24"/>
                <a:gd name="T5" fmla="*/ 0 h 34"/>
                <a:gd name="T6" fmla="*/ 18 w 24"/>
                <a:gd name="T7" fmla="*/ 58 h 34"/>
                <a:gd name="T8" fmla="*/ 33 w 24"/>
                <a:gd name="T9" fmla="*/ 73 h 34"/>
                <a:gd name="T10" fmla="*/ 42 w 24"/>
                <a:gd name="T11" fmla="*/ 58 h 34"/>
                <a:gd name="T12" fmla="*/ 42 w 24"/>
                <a:gd name="T13" fmla="*/ 0 h 34"/>
                <a:gd name="T14" fmla="*/ 63 w 24"/>
                <a:gd name="T15" fmla="*/ 0 h 34"/>
                <a:gd name="T16" fmla="*/ 63 w 24"/>
                <a:gd name="T17" fmla="*/ 55 h 34"/>
                <a:gd name="T18" fmla="*/ 55 w 24"/>
                <a:gd name="T19" fmla="*/ 79 h 34"/>
                <a:gd name="T20" fmla="*/ 33 w 24"/>
                <a:gd name="T21" fmla="*/ 89 h 34"/>
                <a:gd name="T22" fmla="*/ 8 w 24"/>
                <a:gd name="T23" fmla="*/ 79 h 34"/>
                <a:gd name="T24" fmla="*/ 0 w 24"/>
                <a:gd name="T25" fmla="*/ 55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3" name="Freeform 57">
              <a:extLst>
                <a:ext uri="{FF2B5EF4-FFF2-40B4-BE49-F238E27FC236}">
                  <a16:creationId xmlns:a16="http://schemas.microsoft.com/office/drawing/2014/main" id="{7EA6C58F-DD26-426A-AE81-AB126056BA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4" name="Freeform 58">
              <a:extLst>
                <a:ext uri="{FF2B5EF4-FFF2-40B4-BE49-F238E27FC236}">
                  <a16:creationId xmlns:a16="http://schemas.microsoft.com/office/drawing/2014/main" id="{9F87D84C-DCA2-4987-A663-0EEEE88318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5" name="Freeform 59">
              <a:extLst>
                <a:ext uri="{FF2B5EF4-FFF2-40B4-BE49-F238E27FC236}">
                  <a16:creationId xmlns:a16="http://schemas.microsoft.com/office/drawing/2014/main" id="{83FACAD5-9AE5-42DE-85A0-AB5ACB42727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21 w 24"/>
                <a:gd name="T1" fmla="*/ 13 h 33"/>
                <a:gd name="T2" fmla="*/ 21 w 24"/>
                <a:gd name="T3" fmla="*/ 35 h 33"/>
                <a:gd name="T4" fmla="*/ 26 w 24"/>
                <a:gd name="T5" fmla="*/ 35 h 33"/>
                <a:gd name="T6" fmla="*/ 34 w 24"/>
                <a:gd name="T7" fmla="*/ 34 h 33"/>
                <a:gd name="T8" fmla="*/ 39 w 24"/>
                <a:gd name="T9" fmla="*/ 26 h 33"/>
                <a:gd name="T10" fmla="*/ 26 w 24"/>
                <a:gd name="T11" fmla="*/ 13 h 33"/>
                <a:gd name="T12" fmla="*/ 21 w 24"/>
                <a:gd name="T13" fmla="*/ 13 h 33"/>
                <a:gd name="T14" fmla="*/ 0 w 24"/>
                <a:gd name="T15" fmla="*/ 85 h 33"/>
                <a:gd name="T16" fmla="*/ 0 w 24"/>
                <a:gd name="T17" fmla="*/ 0 h 33"/>
                <a:gd name="T18" fmla="*/ 33 w 24"/>
                <a:gd name="T19" fmla="*/ 0 h 33"/>
                <a:gd name="T20" fmla="*/ 54 w 24"/>
                <a:gd name="T21" fmla="*/ 5 h 33"/>
                <a:gd name="T22" fmla="*/ 60 w 24"/>
                <a:gd name="T23" fmla="*/ 21 h 33"/>
                <a:gd name="T24" fmla="*/ 42 w 24"/>
                <a:gd name="T25" fmla="*/ 43 h 33"/>
                <a:gd name="T26" fmla="*/ 42 w 24"/>
                <a:gd name="T27" fmla="*/ 43 h 33"/>
                <a:gd name="T28" fmla="*/ 50 w 24"/>
                <a:gd name="T29" fmla="*/ 50 h 33"/>
                <a:gd name="T30" fmla="*/ 55 w 24"/>
                <a:gd name="T31" fmla="*/ 56 h 33"/>
                <a:gd name="T32" fmla="*/ 63 w 24"/>
                <a:gd name="T33" fmla="*/ 85 h 33"/>
                <a:gd name="T34" fmla="*/ 42 w 24"/>
                <a:gd name="T35" fmla="*/ 85 h 33"/>
                <a:gd name="T36" fmla="*/ 34 w 24"/>
                <a:gd name="T37" fmla="*/ 63 h 33"/>
                <a:gd name="T38" fmla="*/ 29 w 24"/>
                <a:gd name="T39" fmla="*/ 51 h 33"/>
                <a:gd name="T40" fmla="*/ 21 w 24"/>
                <a:gd name="T41" fmla="*/ 51 h 33"/>
                <a:gd name="T42" fmla="*/ 21 w 24"/>
                <a:gd name="T43" fmla="*/ 85 h 33"/>
                <a:gd name="T44" fmla="*/ 0 w 24"/>
                <a:gd name="T45" fmla="*/ 85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6" name="Freeform 60">
              <a:extLst>
                <a:ext uri="{FF2B5EF4-FFF2-40B4-BE49-F238E27FC236}">
                  <a16:creationId xmlns:a16="http://schemas.microsoft.com/office/drawing/2014/main" id="{349FC7DD-A9B2-4F40-A479-71EB2288CA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80 w 162"/>
                <a:gd name="T1" fmla="*/ 142 h 60"/>
                <a:gd name="T2" fmla="*/ 77 w 162"/>
                <a:gd name="T3" fmla="*/ 139 h 60"/>
                <a:gd name="T4" fmla="*/ 0 w 162"/>
                <a:gd name="T5" fmla="*/ 93 h 60"/>
                <a:gd name="T6" fmla="*/ 59 w 162"/>
                <a:gd name="T7" fmla="*/ 59 h 60"/>
                <a:gd name="T8" fmla="*/ 139 w 162"/>
                <a:gd name="T9" fmla="*/ 106 h 60"/>
                <a:gd name="T10" fmla="*/ 198 w 162"/>
                <a:gd name="T11" fmla="*/ 101 h 60"/>
                <a:gd name="T12" fmla="*/ 299 w 162"/>
                <a:gd name="T13" fmla="*/ 42 h 60"/>
                <a:gd name="T14" fmla="*/ 188 w 162"/>
                <a:gd name="T15" fmla="*/ 42 h 60"/>
                <a:gd name="T16" fmla="*/ 188 w 162"/>
                <a:gd name="T17" fmla="*/ 0 h 60"/>
                <a:gd name="T18" fmla="*/ 433 w 162"/>
                <a:gd name="T19" fmla="*/ 0 h 60"/>
                <a:gd name="T20" fmla="*/ 433 w 162"/>
                <a:gd name="T21" fmla="*/ 142 h 60"/>
                <a:gd name="T22" fmla="*/ 362 w 162"/>
                <a:gd name="T23" fmla="*/ 142 h 60"/>
                <a:gd name="T24" fmla="*/ 358 w 162"/>
                <a:gd name="T25" fmla="*/ 77 h 60"/>
                <a:gd name="T26" fmla="*/ 260 w 162"/>
                <a:gd name="T27" fmla="*/ 136 h 60"/>
                <a:gd name="T28" fmla="*/ 160 w 162"/>
                <a:gd name="T29" fmla="*/ 160 h 60"/>
                <a:gd name="T30" fmla="*/ 80 w 162"/>
                <a:gd name="T31" fmla="*/ 142 h 60"/>
                <a:gd name="T32" fmla="*/ 80 w 162"/>
                <a:gd name="T33" fmla="*/ 14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7" name="Freeform 61">
              <a:extLst>
                <a:ext uri="{FF2B5EF4-FFF2-40B4-BE49-F238E27FC236}">
                  <a16:creationId xmlns:a16="http://schemas.microsoft.com/office/drawing/2014/main" id="{86AA867B-5CA2-4ED1-B9B9-80827954DD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04 w 105"/>
                <a:gd name="T1" fmla="*/ 214 h 93"/>
                <a:gd name="T2" fmla="*/ 182 w 105"/>
                <a:gd name="T3" fmla="*/ 168 h 93"/>
                <a:gd name="T4" fmla="*/ 174 w 105"/>
                <a:gd name="T5" fmla="*/ 134 h 93"/>
                <a:gd name="T6" fmla="*/ 75 w 105"/>
                <a:gd name="T7" fmla="*/ 77 h 93"/>
                <a:gd name="T8" fmla="*/ 75 w 105"/>
                <a:gd name="T9" fmla="*/ 142 h 93"/>
                <a:gd name="T10" fmla="*/ 0 w 105"/>
                <a:gd name="T11" fmla="*/ 142 h 93"/>
                <a:gd name="T12" fmla="*/ 0 w 105"/>
                <a:gd name="T13" fmla="*/ 0 h 93"/>
                <a:gd name="T14" fmla="*/ 244 w 105"/>
                <a:gd name="T15" fmla="*/ 0 h 93"/>
                <a:gd name="T16" fmla="*/ 244 w 105"/>
                <a:gd name="T17" fmla="*/ 41 h 93"/>
                <a:gd name="T18" fmla="*/ 132 w 105"/>
                <a:gd name="T19" fmla="*/ 41 h 93"/>
                <a:gd name="T20" fmla="*/ 233 w 105"/>
                <a:gd name="T21" fmla="*/ 98 h 93"/>
                <a:gd name="T22" fmla="*/ 278 w 105"/>
                <a:gd name="T23" fmla="*/ 155 h 93"/>
                <a:gd name="T24" fmla="*/ 241 w 105"/>
                <a:gd name="T25" fmla="*/ 203 h 93"/>
                <a:gd name="T26" fmla="*/ 164 w 105"/>
                <a:gd name="T27" fmla="*/ 248 h 93"/>
                <a:gd name="T28" fmla="*/ 104 w 105"/>
                <a:gd name="T29" fmla="*/ 214 h 93"/>
                <a:gd name="T30" fmla="*/ 104 w 105"/>
                <a:gd name="T31" fmla="*/ 214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8" name="Freeform 62">
              <a:extLst>
                <a:ext uri="{FF2B5EF4-FFF2-40B4-BE49-F238E27FC236}">
                  <a16:creationId xmlns:a16="http://schemas.microsoft.com/office/drawing/2014/main" id="{88664A67-4D8F-45DE-9ACF-F5E6CE4727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353 w 162"/>
                <a:gd name="T1" fmla="*/ 21 h 60"/>
                <a:gd name="T2" fmla="*/ 433 w 162"/>
                <a:gd name="T3" fmla="*/ 67 h 60"/>
                <a:gd name="T4" fmla="*/ 371 w 162"/>
                <a:gd name="T5" fmla="*/ 101 h 60"/>
                <a:gd name="T6" fmla="*/ 291 w 162"/>
                <a:gd name="T7" fmla="*/ 56 h 60"/>
                <a:gd name="T8" fmla="*/ 236 w 162"/>
                <a:gd name="T9" fmla="*/ 62 h 60"/>
                <a:gd name="T10" fmla="*/ 134 w 162"/>
                <a:gd name="T11" fmla="*/ 121 h 60"/>
                <a:gd name="T12" fmla="*/ 245 w 162"/>
                <a:gd name="T13" fmla="*/ 121 h 60"/>
                <a:gd name="T14" fmla="*/ 245 w 162"/>
                <a:gd name="T15" fmla="*/ 160 h 60"/>
                <a:gd name="T16" fmla="*/ 0 w 162"/>
                <a:gd name="T17" fmla="*/ 160 h 60"/>
                <a:gd name="T18" fmla="*/ 0 w 162"/>
                <a:gd name="T19" fmla="*/ 18 h 60"/>
                <a:gd name="T20" fmla="*/ 72 w 162"/>
                <a:gd name="T21" fmla="*/ 18 h 60"/>
                <a:gd name="T22" fmla="*/ 72 w 162"/>
                <a:gd name="T23" fmla="*/ 83 h 60"/>
                <a:gd name="T24" fmla="*/ 173 w 162"/>
                <a:gd name="T25" fmla="*/ 26 h 60"/>
                <a:gd name="T26" fmla="*/ 270 w 162"/>
                <a:gd name="T27" fmla="*/ 0 h 60"/>
                <a:gd name="T28" fmla="*/ 353 w 162"/>
                <a:gd name="T29" fmla="*/ 21 h 60"/>
                <a:gd name="T30" fmla="*/ 353 w 162"/>
                <a:gd name="T31" fmla="*/ 2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99" name="Freeform 63">
              <a:extLst>
                <a:ext uri="{FF2B5EF4-FFF2-40B4-BE49-F238E27FC236}">
                  <a16:creationId xmlns:a16="http://schemas.microsoft.com/office/drawing/2014/main" id="{577E9F7E-A879-4753-B0DA-8A501B3DDA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278 w 104"/>
                <a:gd name="T1" fmla="*/ 106 h 94"/>
                <a:gd name="T2" fmla="*/ 278 w 104"/>
                <a:gd name="T3" fmla="*/ 249 h 94"/>
                <a:gd name="T4" fmla="*/ 34 w 104"/>
                <a:gd name="T5" fmla="*/ 249 h 94"/>
                <a:gd name="T6" fmla="*/ 33 w 104"/>
                <a:gd name="T7" fmla="*/ 207 h 94"/>
                <a:gd name="T8" fmla="*/ 144 w 104"/>
                <a:gd name="T9" fmla="*/ 207 h 94"/>
                <a:gd name="T10" fmla="*/ 43 w 104"/>
                <a:gd name="T11" fmla="*/ 148 h 94"/>
                <a:gd name="T12" fmla="*/ 0 w 104"/>
                <a:gd name="T13" fmla="*/ 93 h 94"/>
                <a:gd name="T14" fmla="*/ 34 w 104"/>
                <a:gd name="T15" fmla="*/ 46 h 94"/>
                <a:gd name="T16" fmla="*/ 114 w 104"/>
                <a:gd name="T17" fmla="*/ 0 h 94"/>
                <a:gd name="T18" fmla="*/ 173 w 104"/>
                <a:gd name="T19" fmla="*/ 34 h 94"/>
                <a:gd name="T20" fmla="*/ 96 w 104"/>
                <a:gd name="T21" fmla="*/ 80 h 94"/>
                <a:gd name="T22" fmla="*/ 105 w 104"/>
                <a:gd name="T23" fmla="*/ 114 h 94"/>
                <a:gd name="T24" fmla="*/ 206 w 104"/>
                <a:gd name="T25" fmla="*/ 173 h 94"/>
                <a:gd name="T26" fmla="*/ 206 w 104"/>
                <a:gd name="T27" fmla="*/ 106 h 94"/>
                <a:gd name="T28" fmla="*/ 278 w 104"/>
                <a:gd name="T29" fmla="*/ 106 h 94"/>
                <a:gd name="T30" fmla="*/ 278 w 104"/>
                <a:gd name="T31" fmla="*/ 10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0" name="Freeform 64">
              <a:extLst>
                <a:ext uri="{FF2B5EF4-FFF2-40B4-BE49-F238E27FC236}">
                  <a16:creationId xmlns:a16="http://schemas.microsoft.com/office/drawing/2014/main" id="{BBB24DD3-428F-40AC-9A3E-D137CC57BC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80 w 162"/>
                <a:gd name="T1" fmla="*/ 143 h 61"/>
                <a:gd name="T2" fmla="*/ 80 w 162"/>
                <a:gd name="T3" fmla="*/ 143 h 61"/>
                <a:gd name="T4" fmla="*/ 0 w 162"/>
                <a:gd name="T5" fmla="*/ 97 h 61"/>
                <a:gd name="T6" fmla="*/ 60 w 162"/>
                <a:gd name="T7" fmla="*/ 62 h 61"/>
                <a:gd name="T8" fmla="*/ 140 w 162"/>
                <a:gd name="T9" fmla="*/ 108 h 61"/>
                <a:gd name="T10" fmla="*/ 197 w 162"/>
                <a:gd name="T11" fmla="*/ 102 h 61"/>
                <a:gd name="T12" fmla="*/ 298 w 162"/>
                <a:gd name="T13" fmla="*/ 43 h 61"/>
                <a:gd name="T14" fmla="*/ 186 w 162"/>
                <a:gd name="T15" fmla="*/ 43 h 61"/>
                <a:gd name="T16" fmla="*/ 186 w 162"/>
                <a:gd name="T17" fmla="*/ 0 h 61"/>
                <a:gd name="T18" fmla="*/ 430 w 162"/>
                <a:gd name="T19" fmla="*/ 0 h 61"/>
                <a:gd name="T20" fmla="*/ 430 w 162"/>
                <a:gd name="T21" fmla="*/ 146 h 61"/>
                <a:gd name="T22" fmla="*/ 359 w 162"/>
                <a:gd name="T23" fmla="*/ 146 h 61"/>
                <a:gd name="T24" fmla="*/ 359 w 162"/>
                <a:gd name="T25" fmla="*/ 79 h 61"/>
                <a:gd name="T26" fmla="*/ 257 w 162"/>
                <a:gd name="T27" fmla="*/ 138 h 61"/>
                <a:gd name="T28" fmla="*/ 161 w 162"/>
                <a:gd name="T29" fmla="*/ 164 h 61"/>
                <a:gd name="T30" fmla="*/ 80 w 162"/>
                <a:gd name="T31" fmla="*/ 143 h 61"/>
                <a:gd name="T32" fmla="*/ 80 w 162"/>
                <a:gd name="T33" fmla="*/ 14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1" name="Freeform 65">
              <a:extLst>
                <a:ext uri="{FF2B5EF4-FFF2-40B4-BE49-F238E27FC236}">
                  <a16:creationId xmlns:a16="http://schemas.microsoft.com/office/drawing/2014/main" id="{97322BF6-3651-4020-88CF-4521261720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08 w 105"/>
                <a:gd name="T1" fmla="*/ 218 h 94"/>
                <a:gd name="T2" fmla="*/ 185 w 105"/>
                <a:gd name="T3" fmla="*/ 169 h 94"/>
                <a:gd name="T4" fmla="*/ 177 w 105"/>
                <a:gd name="T5" fmla="*/ 138 h 94"/>
                <a:gd name="T6" fmla="*/ 75 w 105"/>
                <a:gd name="T7" fmla="*/ 79 h 94"/>
                <a:gd name="T8" fmla="*/ 75 w 105"/>
                <a:gd name="T9" fmla="*/ 143 h 94"/>
                <a:gd name="T10" fmla="*/ 3 w 105"/>
                <a:gd name="T11" fmla="*/ 143 h 94"/>
                <a:gd name="T12" fmla="*/ 0 w 105"/>
                <a:gd name="T13" fmla="*/ 0 h 94"/>
                <a:gd name="T14" fmla="*/ 247 w 105"/>
                <a:gd name="T15" fmla="*/ 0 h 94"/>
                <a:gd name="T16" fmla="*/ 249 w 105"/>
                <a:gd name="T17" fmla="*/ 43 h 94"/>
                <a:gd name="T18" fmla="*/ 138 w 105"/>
                <a:gd name="T19" fmla="*/ 43 h 94"/>
                <a:gd name="T20" fmla="*/ 239 w 105"/>
                <a:gd name="T21" fmla="*/ 102 h 94"/>
                <a:gd name="T22" fmla="*/ 282 w 105"/>
                <a:gd name="T23" fmla="*/ 159 h 94"/>
                <a:gd name="T24" fmla="*/ 247 w 105"/>
                <a:gd name="T25" fmla="*/ 206 h 94"/>
                <a:gd name="T26" fmla="*/ 167 w 105"/>
                <a:gd name="T27" fmla="*/ 252 h 94"/>
                <a:gd name="T28" fmla="*/ 108 w 105"/>
                <a:gd name="T29" fmla="*/ 218 h 94"/>
                <a:gd name="T30" fmla="*/ 108 w 105"/>
                <a:gd name="T31" fmla="*/ 21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2" name="Freeform 66">
              <a:extLst>
                <a:ext uri="{FF2B5EF4-FFF2-40B4-BE49-F238E27FC236}">
                  <a16:creationId xmlns:a16="http://schemas.microsoft.com/office/drawing/2014/main" id="{FC082F86-C4EF-4D42-935A-2CF70D096B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350 w 162"/>
                <a:gd name="T1" fmla="*/ 21 h 61"/>
                <a:gd name="T2" fmla="*/ 430 w 162"/>
                <a:gd name="T3" fmla="*/ 67 h 61"/>
                <a:gd name="T4" fmla="*/ 372 w 162"/>
                <a:gd name="T5" fmla="*/ 101 h 61"/>
                <a:gd name="T6" fmla="*/ 292 w 162"/>
                <a:gd name="T7" fmla="*/ 55 h 61"/>
                <a:gd name="T8" fmla="*/ 233 w 162"/>
                <a:gd name="T9" fmla="*/ 60 h 61"/>
                <a:gd name="T10" fmla="*/ 132 w 162"/>
                <a:gd name="T11" fmla="*/ 118 h 61"/>
                <a:gd name="T12" fmla="*/ 244 w 162"/>
                <a:gd name="T13" fmla="*/ 118 h 61"/>
                <a:gd name="T14" fmla="*/ 244 w 162"/>
                <a:gd name="T15" fmla="*/ 161 h 61"/>
                <a:gd name="T16" fmla="*/ 0 w 162"/>
                <a:gd name="T17" fmla="*/ 161 h 61"/>
                <a:gd name="T18" fmla="*/ 0 w 162"/>
                <a:gd name="T19" fmla="*/ 18 h 61"/>
                <a:gd name="T20" fmla="*/ 72 w 162"/>
                <a:gd name="T21" fmla="*/ 18 h 61"/>
                <a:gd name="T22" fmla="*/ 75 w 162"/>
                <a:gd name="T23" fmla="*/ 84 h 61"/>
                <a:gd name="T24" fmla="*/ 173 w 162"/>
                <a:gd name="T25" fmla="*/ 26 h 61"/>
                <a:gd name="T26" fmla="*/ 269 w 162"/>
                <a:gd name="T27" fmla="*/ 0 h 61"/>
                <a:gd name="T28" fmla="*/ 350 w 162"/>
                <a:gd name="T29" fmla="*/ 21 h 61"/>
                <a:gd name="T30" fmla="*/ 350 w 162"/>
                <a:gd name="T31" fmla="*/ 21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3" name="Freeform 67">
              <a:extLst>
                <a:ext uri="{FF2B5EF4-FFF2-40B4-BE49-F238E27FC236}">
                  <a16:creationId xmlns:a16="http://schemas.microsoft.com/office/drawing/2014/main" id="{B08515AE-525B-462C-B254-0AEEBF2FD5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278 w 105"/>
                <a:gd name="T1" fmla="*/ 110 h 94"/>
                <a:gd name="T2" fmla="*/ 278 w 105"/>
                <a:gd name="T3" fmla="*/ 252 h 94"/>
                <a:gd name="T4" fmla="*/ 34 w 105"/>
                <a:gd name="T5" fmla="*/ 252 h 94"/>
                <a:gd name="T6" fmla="*/ 34 w 105"/>
                <a:gd name="T7" fmla="*/ 210 h 94"/>
                <a:gd name="T8" fmla="*/ 147 w 105"/>
                <a:gd name="T9" fmla="*/ 210 h 94"/>
                <a:gd name="T10" fmla="*/ 46 w 105"/>
                <a:gd name="T11" fmla="*/ 151 h 94"/>
                <a:gd name="T12" fmla="*/ 0 w 105"/>
                <a:gd name="T13" fmla="*/ 93 h 94"/>
                <a:gd name="T14" fmla="*/ 37 w 105"/>
                <a:gd name="T15" fmla="*/ 46 h 94"/>
                <a:gd name="T16" fmla="*/ 114 w 105"/>
                <a:gd name="T17" fmla="*/ 0 h 94"/>
                <a:gd name="T18" fmla="*/ 174 w 105"/>
                <a:gd name="T19" fmla="*/ 34 h 94"/>
                <a:gd name="T20" fmla="*/ 96 w 105"/>
                <a:gd name="T21" fmla="*/ 84 h 94"/>
                <a:gd name="T22" fmla="*/ 104 w 105"/>
                <a:gd name="T23" fmla="*/ 115 h 94"/>
                <a:gd name="T24" fmla="*/ 204 w 105"/>
                <a:gd name="T25" fmla="*/ 174 h 94"/>
                <a:gd name="T26" fmla="*/ 204 w 105"/>
                <a:gd name="T27" fmla="*/ 110 h 94"/>
                <a:gd name="T28" fmla="*/ 278 w 105"/>
                <a:gd name="T29" fmla="*/ 110 h 94"/>
                <a:gd name="T30" fmla="*/ 278 w 105"/>
                <a:gd name="T31" fmla="*/ 1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1" name="Group 50">
            <a:extLst>
              <a:ext uri="{FF2B5EF4-FFF2-40B4-BE49-F238E27FC236}">
                <a16:creationId xmlns:a16="http://schemas.microsoft.com/office/drawing/2014/main" id="{89A057ED-6E93-41C0-B0D3-BD649674EF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8123" y="3188660"/>
            <a:ext cx="927100" cy="646113"/>
            <a:chOff x="3541" y="1317"/>
            <a:chExt cx="747" cy="546"/>
          </a:xfrm>
        </p:grpSpPr>
        <p:sp>
          <p:nvSpPr>
            <p:cNvPr id="18570" name="AutoShape 51">
              <a:extLst>
                <a:ext uri="{FF2B5EF4-FFF2-40B4-BE49-F238E27FC236}">
                  <a16:creationId xmlns:a16="http://schemas.microsoft.com/office/drawing/2014/main" id="{873F5CDB-FC3F-4F65-8147-DED54AA313F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1" name="Freeform 52">
              <a:extLst>
                <a:ext uri="{FF2B5EF4-FFF2-40B4-BE49-F238E27FC236}">
                  <a16:creationId xmlns:a16="http://schemas.microsoft.com/office/drawing/2014/main" id="{CDCCF05E-E0A3-4866-B310-F86644ED8E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948 w 416"/>
                <a:gd name="T1" fmla="*/ 224 h 207"/>
                <a:gd name="T2" fmla="*/ 165 w 416"/>
                <a:gd name="T3" fmla="*/ 224 h 207"/>
                <a:gd name="T4" fmla="*/ 3 w 416"/>
                <a:gd name="T5" fmla="*/ 3 h 207"/>
                <a:gd name="T6" fmla="*/ 0 w 416"/>
                <a:gd name="T7" fmla="*/ 3 h 207"/>
                <a:gd name="T8" fmla="*/ 0 w 416"/>
                <a:gd name="T9" fmla="*/ 214 h 207"/>
                <a:gd name="T10" fmla="*/ 3 w 416"/>
                <a:gd name="T11" fmla="*/ 214 h 207"/>
                <a:gd name="T12" fmla="*/ 165 w 416"/>
                <a:gd name="T13" fmla="*/ 426 h 207"/>
                <a:gd name="T14" fmla="*/ 948 w 416"/>
                <a:gd name="T15" fmla="*/ 426 h 207"/>
                <a:gd name="T16" fmla="*/ 1108 w 416"/>
                <a:gd name="T17" fmla="*/ 214 h 207"/>
                <a:gd name="T18" fmla="*/ 1108 w 416"/>
                <a:gd name="T19" fmla="*/ 214 h 207"/>
                <a:gd name="T20" fmla="*/ 1108 w 416"/>
                <a:gd name="T21" fmla="*/ 0 h 207"/>
                <a:gd name="T22" fmla="*/ 948 w 416"/>
                <a:gd name="T23" fmla="*/ 22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2" name="Freeform 53">
              <a:extLst>
                <a:ext uri="{FF2B5EF4-FFF2-40B4-BE49-F238E27FC236}">
                  <a16:creationId xmlns:a16="http://schemas.microsoft.com/office/drawing/2014/main" id="{9F18DAD5-A56E-4C8A-BCDE-DA3D00B549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002 w 457"/>
                <a:gd name="T1" fmla="*/ 126 h 264"/>
                <a:gd name="T2" fmla="*/ 1005 w 457"/>
                <a:gd name="T3" fmla="*/ 581 h 264"/>
                <a:gd name="T4" fmla="*/ 219 w 457"/>
                <a:gd name="T5" fmla="*/ 581 h 264"/>
                <a:gd name="T6" fmla="*/ 216 w 457"/>
                <a:gd name="T7" fmla="*/ 126 h 264"/>
                <a:gd name="T8" fmla="*/ 1002 w 457"/>
                <a:gd name="T9" fmla="*/ 12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3" name="Freeform 54">
              <a:extLst>
                <a:ext uri="{FF2B5EF4-FFF2-40B4-BE49-F238E27FC236}">
                  <a16:creationId xmlns:a16="http://schemas.microsoft.com/office/drawing/2014/main" id="{535CCB4C-C1E8-4819-BC9A-6D5B8953894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18 w 24"/>
                <a:gd name="T1" fmla="*/ 13 h 33"/>
                <a:gd name="T2" fmla="*/ 18 w 24"/>
                <a:gd name="T3" fmla="*/ 35 h 33"/>
                <a:gd name="T4" fmla="*/ 26 w 24"/>
                <a:gd name="T5" fmla="*/ 35 h 33"/>
                <a:gd name="T6" fmla="*/ 34 w 24"/>
                <a:gd name="T7" fmla="*/ 34 h 33"/>
                <a:gd name="T8" fmla="*/ 37 w 24"/>
                <a:gd name="T9" fmla="*/ 26 h 33"/>
                <a:gd name="T10" fmla="*/ 26 w 24"/>
                <a:gd name="T11" fmla="*/ 13 h 33"/>
                <a:gd name="T12" fmla="*/ 18 w 24"/>
                <a:gd name="T13" fmla="*/ 13 h 33"/>
                <a:gd name="T14" fmla="*/ 0 w 24"/>
                <a:gd name="T15" fmla="*/ 85 h 33"/>
                <a:gd name="T16" fmla="*/ 0 w 24"/>
                <a:gd name="T17" fmla="*/ 0 h 33"/>
                <a:gd name="T18" fmla="*/ 33 w 24"/>
                <a:gd name="T19" fmla="*/ 0 h 33"/>
                <a:gd name="T20" fmla="*/ 50 w 24"/>
                <a:gd name="T21" fmla="*/ 5 h 33"/>
                <a:gd name="T22" fmla="*/ 59 w 24"/>
                <a:gd name="T23" fmla="*/ 21 h 33"/>
                <a:gd name="T24" fmla="*/ 39 w 24"/>
                <a:gd name="T25" fmla="*/ 43 h 33"/>
                <a:gd name="T26" fmla="*/ 39 w 24"/>
                <a:gd name="T27" fmla="*/ 43 h 33"/>
                <a:gd name="T28" fmla="*/ 50 w 24"/>
                <a:gd name="T29" fmla="*/ 50 h 33"/>
                <a:gd name="T30" fmla="*/ 54 w 24"/>
                <a:gd name="T31" fmla="*/ 56 h 33"/>
                <a:gd name="T32" fmla="*/ 63 w 24"/>
                <a:gd name="T33" fmla="*/ 85 h 33"/>
                <a:gd name="T34" fmla="*/ 39 w 24"/>
                <a:gd name="T35" fmla="*/ 85 h 33"/>
                <a:gd name="T36" fmla="*/ 34 w 24"/>
                <a:gd name="T37" fmla="*/ 63 h 33"/>
                <a:gd name="T38" fmla="*/ 29 w 24"/>
                <a:gd name="T39" fmla="*/ 51 h 33"/>
                <a:gd name="T40" fmla="*/ 18 w 24"/>
                <a:gd name="T41" fmla="*/ 51 h 33"/>
                <a:gd name="T42" fmla="*/ 18 w 24"/>
                <a:gd name="T43" fmla="*/ 85 h 33"/>
                <a:gd name="T44" fmla="*/ 0 w 24"/>
                <a:gd name="T45" fmla="*/ 85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4" name="Freeform 55">
              <a:extLst>
                <a:ext uri="{FF2B5EF4-FFF2-40B4-BE49-F238E27FC236}">
                  <a16:creationId xmlns:a16="http://schemas.microsoft.com/office/drawing/2014/main" id="{94D95B30-336F-4BEF-8EB5-F55E204D4A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21 w 29"/>
                <a:gd name="T1" fmla="*/ 46 h 35"/>
                <a:gd name="T2" fmla="*/ 37 w 29"/>
                <a:gd name="T3" fmla="*/ 77 h 35"/>
                <a:gd name="T4" fmla="*/ 52 w 29"/>
                <a:gd name="T5" fmla="*/ 46 h 35"/>
                <a:gd name="T6" fmla="*/ 37 w 29"/>
                <a:gd name="T7" fmla="*/ 16 h 35"/>
                <a:gd name="T8" fmla="*/ 21 w 29"/>
                <a:gd name="T9" fmla="*/ 46 h 35"/>
                <a:gd name="T10" fmla="*/ 0 w 29"/>
                <a:gd name="T11" fmla="*/ 46 h 35"/>
                <a:gd name="T12" fmla="*/ 8 w 29"/>
                <a:gd name="T13" fmla="*/ 13 h 35"/>
                <a:gd name="T14" fmla="*/ 37 w 29"/>
                <a:gd name="T15" fmla="*/ 0 h 35"/>
                <a:gd name="T16" fmla="*/ 66 w 29"/>
                <a:gd name="T17" fmla="*/ 13 h 35"/>
                <a:gd name="T18" fmla="*/ 76 w 29"/>
                <a:gd name="T19" fmla="*/ 46 h 35"/>
                <a:gd name="T20" fmla="*/ 66 w 29"/>
                <a:gd name="T21" fmla="*/ 80 h 35"/>
                <a:gd name="T22" fmla="*/ 37 w 29"/>
                <a:gd name="T23" fmla="*/ 93 h 35"/>
                <a:gd name="T24" fmla="*/ 8 w 29"/>
                <a:gd name="T25" fmla="*/ 77 h 35"/>
                <a:gd name="T26" fmla="*/ 0 w 29"/>
                <a:gd name="T27" fmla="*/ 46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5" name="Freeform 56">
              <a:extLst>
                <a:ext uri="{FF2B5EF4-FFF2-40B4-BE49-F238E27FC236}">
                  <a16:creationId xmlns:a16="http://schemas.microsoft.com/office/drawing/2014/main" id="{31228CD4-D939-41F3-8F69-32BE6110CC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55 h 34"/>
                <a:gd name="T2" fmla="*/ 0 w 24"/>
                <a:gd name="T3" fmla="*/ 0 h 34"/>
                <a:gd name="T4" fmla="*/ 18 w 24"/>
                <a:gd name="T5" fmla="*/ 0 h 34"/>
                <a:gd name="T6" fmla="*/ 18 w 24"/>
                <a:gd name="T7" fmla="*/ 58 h 34"/>
                <a:gd name="T8" fmla="*/ 33 w 24"/>
                <a:gd name="T9" fmla="*/ 73 h 34"/>
                <a:gd name="T10" fmla="*/ 42 w 24"/>
                <a:gd name="T11" fmla="*/ 58 h 34"/>
                <a:gd name="T12" fmla="*/ 42 w 24"/>
                <a:gd name="T13" fmla="*/ 0 h 34"/>
                <a:gd name="T14" fmla="*/ 63 w 24"/>
                <a:gd name="T15" fmla="*/ 0 h 34"/>
                <a:gd name="T16" fmla="*/ 63 w 24"/>
                <a:gd name="T17" fmla="*/ 55 h 34"/>
                <a:gd name="T18" fmla="*/ 55 w 24"/>
                <a:gd name="T19" fmla="*/ 79 h 34"/>
                <a:gd name="T20" fmla="*/ 33 w 24"/>
                <a:gd name="T21" fmla="*/ 89 h 34"/>
                <a:gd name="T22" fmla="*/ 8 w 24"/>
                <a:gd name="T23" fmla="*/ 79 h 34"/>
                <a:gd name="T24" fmla="*/ 0 w 24"/>
                <a:gd name="T25" fmla="*/ 55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6" name="Freeform 57">
              <a:extLst>
                <a:ext uri="{FF2B5EF4-FFF2-40B4-BE49-F238E27FC236}">
                  <a16:creationId xmlns:a16="http://schemas.microsoft.com/office/drawing/2014/main" id="{F520F67F-9271-417B-8FFC-699C2B7E1B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7" name="Freeform 58">
              <a:extLst>
                <a:ext uri="{FF2B5EF4-FFF2-40B4-BE49-F238E27FC236}">
                  <a16:creationId xmlns:a16="http://schemas.microsoft.com/office/drawing/2014/main" id="{6C0E061C-0368-49CF-B6D8-112DCF1E4F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8" name="Freeform 59">
              <a:extLst>
                <a:ext uri="{FF2B5EF4-FFF2-40B4-BE49-F238E27FC236}">
                  <a16:creationId xmlns:a16="http://schemas.microsoft.com/office/drawing/2014/main" id="{A642FE8D-C9F2-48CA-AC2F-EECB09CB6E2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21 w 24"/>
                <a:gd name="T1" fmla="*/ 13 h 33"/>
                <a:gd name="T2" fmla="*/ 21 w 24"/>
                <a:gd name="T3" fmla="*/ 35 h 33"/>
                <a:gd name="T4" fmla="*/ 26 w 24"/>
                <a:gd name="T5" fmla="*/ 35 h 33"/>
                <a:gd name="T6" fmla="*/ 34 w 24"/>
                <a:gd name="T7" fmla="*/ 34 h 33"/>
                <a:gd name="T8" fmla="*/ 39 w 24"/>
                <a:gd name="T9" fmla="*/ 26 h 33"/>
                <a:gd name="T10" fmla="*/ 26 w 24"/>
                <a:gd name="T11" fmla="*/ 13 h 33"/>
                <a:gd name="T12" fmla="*/ 21 w 24"/>
                <a:gd name="T13" fmla="*/ 13 h 33"/>
                <a:gd name="T14" fmla="*/ 0 w 24"/>
                <a:gd name="T15" fmla="*/ 85 h 33"/>
                <a:gd name="T16" fmla="*/ 0 w 24"/>
                <a:gd name="T17" fmla="*/ 0 h 33"/>
                <a:gd name="T18" fmla="*/ 33 w 24"/>
                <a:gd name="T19" fmla="*/ 0 h 33"/>
                <a:gd name="T20" fmla="*/ 54 w 24"/>
                <a:gd name="T21" fmla="*/ 5 h 33"/>
                <a:gd name="T22" fmla="*/ 60 w 24"/>
                <a:gd name="T23" fmla="*/ 21 h 33"/>
                <a:gd name="T24" fmla="*/ 42 w 24"/>
                <a:gd name="T25" fmla="*/ 43 h 33"/>
                <a:gd name="T26" fmla="*/ 42 w 24"/>
                <a:gd name="T27" fmla="*/ 43 h 33"/>
                <a:gd name="T28" fmla="*/ 50 w 24"/>
                <a:gd name="T29" fmla="*/ 50 h 33"/>
                <a:gd name="T30" fmla="*/ 55 w 24"/>
                <a:gd name="T31" fmla="*/ 56 h 33"/>
                <a:gd name="T32" fmla="*/ 63 w 24"/>
                <a:gd name="T33" fmla="*/ 85 h 33"/>
                <a:gd name="T34" fmla="*/ 42 w 24"/>
                <a:gd name="T35" fmla="*/ 85 h 33"/>
                <a:gd name="T36" fmla="*/ 34 w 24"/>
                <a:gd name="T37" fmla="*/ 63 h 33"/>
                <a:gd name="T38" fmla="*/ 29 w 24"/>
                <a:gd name="T39" fmla="*/ 51 h 33"/>
                <a:gd name="T40" fmla="*/ 21 w 24"/>
                <a:gd name="T41" fmla="*/ 51 h 33"/>
                <a:gd name="T42" fmla="*/ 21 w 24"/>
                <a:gd name="T43" fmla="*/ 85 h 33"/>
                <a:gd name="T44" fmla="*/ 0 w 24"/>
                <a:gd name="T45" fmla="*/ 85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9" name="Freeform 60">
              <a:extLst>
                <a:ext uri="{FF2B5EF4-FFF2-40B4-BE49-F238E27FC236}">
                  <a16:creationId xmlns:a16="http://schemas.microsoft.com/office/drawing/2014/main" id="{6F331C14-F012-4C07-8975-8415FB0DAD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80 w 162"/>
                <a:gd name="T1" fmla="*/ 142 h 60"/>
                <a:gd name="T2" fmla="*/ 77 w 162"/>
                <a:gd name="T3" fmla="*/ 139 h 60"/>
                <a:gd name="T4" fmla="*/ 0 w 162"/>
                <a:gd name="T5" fmla="*/ 93 h 60"/>
                <a:gd name="T6" fmla="*/ 59 w 162"/>
                <a:gd name="T7" fmla="*/ 59 h 60"/>
                <a:gd name="T8" fmla="*/ 139 w 162"/>
                <a:gd name="T9" fmla="*/ 106 h 60"/>
                <a:gd name="T10" fmla="*/ 198 w 162"/>
                <a:gd name="T11" fmla="*/ 101 h 60"/>
                <a:gd name="T12" fmla="*/ 299 w 162"/>
                <a:gd name="T13" fmla="*/ 42 h 60"/>
                <a:gd name="T14" fmla="*/ 188 w 162"/>
                <a:gd name="T15" fmla="*/ 42 h 60"/>
                <a:gd name="T16" fmla="*/ 188 w 162"/>
                <a:gd name="T17" fmla="*/ 0 h 60"/>
                <a:gd name="T18" fmla="*/ 433 w 162"/>
                <a:gd name="T19" fmla="*/ 0 h 60"/>
                <a:gd name="T20" fmla="*/ 433 w 162"/>
                <a:gd name="T21" fmla="*/ 142 h 60"/>
                <a:gd name="T22" fmla="*/ 362 w 162"/>
                <a:gd name="T23" fmla="*/ 142 h 60"/>
                <a:gd name="T24" fmla="*/ 358 w 162"/>
                <a:gd name="T25" fmla="*/ 77 h 60"/>
                <a:gd name="T26" fmla="*/ 260 w 162"/>
                <a:gd name="T27" fmla="*/ 136 h 60"/>
                <a:gd name="T28" fmla="*/ 160 w 162"/>
                <a:gd name="T29" fmla="*/ 160 h 60"/>
                <a:gd name="T30" fmla="*/ 80 w 162"/>
                <a:gd name="T31" fmla="*/ 142 h 60"/>
                <a:gd name="T32" fmla="*/ 80 w 162"/>
                <a:gd name="T33" fmla="*/ 14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0" name="Freeform 61">
              <a:extLst>
                <a:ext uri="{FF2B5EF4-FFF2-40B4-BE49-F238E27FC236}">
                  <a16:creationId xmlns:a16="http://schemas.microsoft.com/office/drawing/2014/main" id="{7628C4D8-2C4C-4F80-AC96-F76E4BEB00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04 w 105"/>
                <a:gd name="T1" fmla="*/ 214 h 93"/>
                <a:gd name="T2" fmla="*/ 182 w 105"/>
                <a:gd name="T3" fmla="*/ 168 h 93"/>
                <a:gd name="T4" fmla="*/ 174 w 105"/>
                <a:gd name="T5" fmla="*/ 134 h 93"/>
                <a:gd name="T6" fmla="*/ 75 w 105"/>
                <a:gd name="T7" fmla="*/ 77 h 93"/>
                <a:gd name="T8" fmla="*/ 75 w 105"/>
                <a:gd name="T9" fmla="*/ 142 h 93"/>
                <a:gd name="T10" fmla="*/ 0 w 105"/>
                <a:gd name="T11" fmla="*/ 142 h 93"/>
                <a:gd name="T12" fmla="*/ 0 w 105"/>
                <a:gd name="T13" fmla="*/ 0 h 93"/>
                <a:gd name="T14" fmla="*/ 244 w 105"/>
                <a:gd name="T15" fmla="*/ 0 h 93"/>
                <a:gd name="T16" fmla="*/ 244 w 105"/>
                <a:gd name="T17" fmla="*/ 41 h 93"/>
                <a:gd name="T18" fmla="*/ 132 w 105"/>
                <a:gd name="T19" fmla="*/ 41 h 93"/>
                <a:gd name="T20" fmla="*/ 233 w 105"/>
                <a:gd name="T21" fmla="*/ 98 h 93"/>
                <a:gd name="T22" fmla="*/ 278 w 105"/>
                <a:gd name="T23" fmla="*/ 155 h 93"/>
                <a:gd name="T24" fmla="*/ 241 w 105"/>
                <a:gd name="T25" fmla="*/ 203 h 93"/>
                <a:gd name="T26" fmla="*/ 164 w 105"/>
                <a:gd name="T27" fmla="*/ 248 h 93"/>
                <a:gd name="T28" fmla="*/ 104 w 105"/>
                <a:gd name="T29" fmla="*/ 214 h 93"/>
                <a:gd name="T30" fmla="*/ 104 w 105"/>
                <a:gd name="T31" fmla="*/ 214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1" name="Freeform 62">
              <a:extLst>
                <a:ext uri="{FF2B5EF4-FFF2-40B4-BE49-F238E27FC236}">
                  <a16:creationId xmlns:a16="http://schemas.microsoft.com/office/drawing/2014/main" id="{41A4D584-E05C-4F36-A1C9-99562F9C7A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353 w 162"/>
                <a:gd name="T1" fmla="*/ 21 h 60"/>
                <a:gd name="T2" fmla="*/ 433 w 162"/>
                <a:gd name="T3" fmla="*/ 67 h 60"/>
                <a:gd name="T4" fmla="*/ 371 w 162"/>
                <a:gd name="T5" fmla="*/ 101 h 60"/>
                <a:gd name="T6" fmla="*/ 291 w 162"/>
                <a:gd name="T7" fmla="*/ 56 h 60"/>
                <a:gd name="T8" fmla="*/ 236 w 162"/>
                <a:gd name="T9" fmla="*/ 62 h 60"/>
                <a:gd name="T10" fmla="*/ 134 w 162"/>
                <a:gd name="T11" fmla="*/ 121 h 60"/>
                <a:gd name="T12" fmla="*/ 245 w 162"/>
                <a:gd name="T13" fmla="*/ 121 h 60"/>
                <a:gd name="T14" fmla="*/ 245 w 162"/>
                <a:gd name="T15" fmla="*/ 160 h 60"/>
                <a:gd name="T16" fmla="*/ 0 w 162"/>
                <a:gd name="T17" fmla="*/ 160 h 60"/>
                <a:gd name="T18" fmla="*/ 0 w 162"/>
                <a:gd name="T19" fmla="*/ 18 h 60"/>
                <a:gd name="T20" fmla="*/ 72 w 162"/>
                <a:gd name="T21" fmla="*/ 18 h 60"/>
                <a:gd name="T22" fmla="*/ 72 w 162"/>
                <a:gd name="T23" fmla="*/ 83 h 60"/>
                <a:gd name="T24" fmla="*/ 173 w 162"/>
                <a:gd name="T25" fmla="*/ 26 h 60"/>
                <a:gd name="T26" fmla="*/ 270 w 162"/>
                <a:gd name="T27" fmla="*/ 0 h 60"/>
                <a:gd name="T28" fmla="*/ 353 w 162"/>
                <a:gd name="T29" fmla="*/ 21 h 60"/>
                <a:gd name="T30" fmla="*/ 353 w 162"/>
                <a:gd name="T31" fmla="*/ 2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2" name="Freeform 63">
              <a:extLst>
                <a:ext uri="{FF2B5EF4-FFF2-40B4-BE49-F238E27FC236}">
                  <a16:creationId xmlns:a16="http://schemas.microsoft.com/office/drawing/2014/main" id="{3C6A8043-02BA-4C3C-8AA0-6D02DA9506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278 w 104"/>
                <a:gd name="T1" fmla="*/ 106 h 94"/>
                <a:gd name="T2" fmla="*/ 278 w 104"/>
                <a:gd name="T3" fmla="*/ 249 h 94"/>
                <a:gd name="T4" fmla="*/ 34 w 104"/>
                <a:gd name="T5" fmla="*/ 249 h 94"/>
                <a:gd name="T6" fmla="*/ 33 w 104"/>
                <a:gd name="T7" fmla="*/ 207 h 94"/>
                <a:gd name="T8" fmla="*/ 144 w 104"/>
                <a:gd name="T9" fmla="*/ 207 h 94"/>
                <a:gd name="T10" fmla="*/ 43 w 104"/>
                <a:gd name="T11" fmla="*/ 148 h 94"/>
                <a:gd name="T12" fmla="*/ 0 w 104"/>
                <a:gd name="T13" fmla="*/ 93 h 94"/>
                <a:gd name="T14" fmla="*/ 34 w 104"/>
                <a:gd name="T15" fmla="*/ 46 h 94"/>
                <a:gd name="T16" fmla="*/ 114 w 104"/>
                <a:gd name="T17" fmla="*/ 0 h 94"/>
                <a:gd name="T18" fmla="*/ 173 w 104"/>
                <a:gd name="T19" fmla="*/ 34 h 94"/>
                <a:gd name="T20" fmla="*/ 96 w 104"/>
                <a:gd name="T21" fmla="*/ 80 h 94"/>
                <a:gd name="T22" fmla="*/ 105 w 104"/>
                <a:gd name="T23" fmla="*/ 114 h 94"/>
                <a:gd name="T24" fmla="*/ 206 w 104"/>
                <a:gd name="T25" fmla="*/ 173 h 94"/>
                <a:gd name="T26" fmla="*/ 206 w 104"/>
                <a:gd name="T27" fmla="*/ 106 h 94"/>
                <a:gd name="T28" fmla="*/ 278 w 104"/>
                <a:gd name="T29" fmla="*/ 106 h 94"/>
                <a:gd name="T30" fmla="*/ 278 w 104"/>
                <a:gd name="T31" fmla="*/ 10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3" name="Freeform 64">
              <a:extLst>
                <a:ext uri="{FF2B5EF4-FFF2-40B4-BE49-F238E27FC236}">
                  <a16:creationId xmlns:a16="http://schemas.microsoft.com/office/drawing/2014/main" id="{413244F8-A831-4364-B7EB-BE902113AA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80 w 162"/>
                <a:gd name="T1" fmla="*/ 143 h 61"/>
                <a:gd name="T2" fmla="*/ 80 w 162"/>
                <a:gd name="T3" fmla="*/ 143 h 61"/>
                <a:gd name="T4" fmla="*/ 0 w 162"/>
                <a:gd name="T5" fmla="*/ 97 h 61"/>
                <a:gd name="T6" fmla="*/ 60 w 162"/>
                <a:gd name="T7" fmla="*/ 62 h 61"/>
                <a:gd name="T8" fmla="*/ 140 w 162"/>
                <a:gd name="T9" fmla="*/ 108 h 61"/>
                <a:gd name="T10" fmla="*/ 197 w 162"/>
                <a:gd name="T11" fmla="*/ 102 h 61"/>
                <a:gd name="T12" fmla="*/ 298 w 162"/>
                <a:gd name="T13" fmla="*/ 43 h 61"/>
                <a:gd name="T14" fmla="*/ 186 w 162"/>
                <a:gd name="T15" fmla="*/ 43 h 61"/>
                <a:gd name="T16" fmla="*/ 186 w 162"/>
                <a:gd name="T17" fmla="*/ 0 h 61"/>
                <a:gd name="T18" fmla="*/ 430 w 162"/>
                <a:gd name="T19" fmla="*/ 0 h 61"/>
                <a:gd name="T20" fmla="*/ 430 w 162"/>
                <a:gd name="T21" fmla="*/ 146 h 61"/>
                <a:gd name="T22" fmla="*/ 359 w 162"/>
                <a:gd name="T23" fmla="*/ 146 h 61"/>
                <a:gd name="T24" fmla="*/ 359 w 162"/>
                <a:gd name="T25" fmla="*/ 79 h 61"/>
                <a:gd name="T26" fmla="*/ 257 w 162"/>
                <a:gd name="T27" fmla="*/ 138 h 61"/>
                <a:gd name="T28" fmla="*/ 161 w 162"/>
                <a:gd name="T29" fmla="*/ 164 h 61"/>
                <a:gd name="T30" fmla="*/ 80 w 162"/>
                <a:gd name="T31" fmla="*/ 143 h 61"/>
                <a:gd name="T32" fmla="*/ 80 w 162"/>
                <a:gd name="T33" fmla="*/ 14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4" name="Freeform 65">
              <a:extLst>
                <a:ext uri="{FF2B5EF4-FFF2-40B4-BE49-F238E27FC236}">
                  <a16:creationId xmlns:a16="http://schemas.microsoft.com/office/drawing/2014/main" id="{F63A01D9-6F31-474E-9F3D-3E6B638E3A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08 w 105"/>
                <a:gd name="T1" fmla="*/ 218 h 94"/>
                <a:gd name="T2" fmla="*/ 185 w 105"/>
                <a:gd name="T3" fmla="*/ 169 h 94"/>
                <a:gd name="T4" fmla="*/ 177 w 105"/>
                <a:gd name="T5" fmla="*/ 138 h 94"/>
                <a:gd name="T6" fmla="*/ 75 w 105"/>
                <a:gd name="T7" fmla="*/ 79 h 94"/>
                <a:gd name="T8" fmla="*/ 75 w 105"/>
                <a:gd name="T9" fmla="*/ 143 h 94"/>
                <a:gd name="T10" fmla="*/ 3 w 105"/>
                <a:gd name="T11" fmla="*/ 143 h 94"/>
                <a:gd name="T12" fmla="*/ 0 w 105"/>
                <a:gd name="T13" fmla="*/ 0 h 94"/>
                <a:gd name="T14" fmla="*/ 247 w 105"/>
                <a:gd name="T15" fmla="*/ 0 h 94"/>
                <a:gd name="T16" fmla="*/ 249 w 105"/>
                <a:gd name="T17" fmla="*/ 43 h 94"/>
                <a:gd name="T18" fmla="*/ 138 w 105"/>
                <a:gd name="T19" fmla="*/ 43 h 94"/>
                <a:gd name="T20" fmla="*/ 239 w 105"/>
                <a:gd name="T21" fmla="*/ 102 h 94"/>
                <a:gd name="T22" fmla="*/ 282 w 105"/>
                <a:gd name="T23" fmla="*/ 159 h 94"/>
                <a:gd name="T24" fmla="*/ 247 w 105"/>
                <a:gd name="T25" fmla="*/ 206 h 94"/>
                <a:gd name="T26" fmla="*/ 167 w 105"/>
                <a:gd name="T27" fmla="*/ 252 h 94"/>
                <a:gd name="T28" fmla="*/ 108 w 105"/>
                <a:gd name="T29" fmla="*/ 218 h 94"/>
                <a:gd name="T30" fmla="*/ 108 w 105"/>
                <a:gd name="T31" fmla="*/ 21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5" name="Freeform 66">
              <a:extLst>
                <a:ext uri="{FF2B5EF4-FFF2-40B4-BE49-F238E27FC236}">
                  <a16:creationId xmlns:a16="http://schemas.microsoft.com/office/drawing/2014/main" id="{7C5A2D60-B14A-4A49-ACB9-3AC384A2C1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350 w 162"/>
                <a:gd name="T1" fmla="*/ 21 h 61"/>
                <a:gd name="T2" fmla="*/ 430 w 162"/>
                <a:gd name="T3" fmla="*/ 67 h 61"/>
                <a:gd name="T4" fmla="*/ 372 w 162"/>
                <a:gd name="T5" fmla="*/ 101 h 61"/>
                <a:gd name="T6" fmla="*/ 292 w 162"/>
                <a:gd name="T7" fmla="*/ 55 h 61"/>
                <a:gd name="T8" fmla="*/ 233 w 162"/>
                <a:gd name="T9" fmla="*/ 60 h 61"/>
                <a:gd name="T10" fmla="*/ 132 w 162"/>
                <a:gd name="T11" fmla="*/ 118 h 61"/>
                <a:gd name="T12" fmla="*/ 244 w 162"/>
                <a:gd name="T13" fmla="*/ 118 h 61"/>
                <a:gd name="T14" fmla="*/ 244 w 162"/>
                <a:gd name="T15" fmla="*/ 161 h 61"/>
                <a:gd name="T16" fmla="*/ 0 w 162"/>
                <a:gd name="T17" fmla="*/ 161 h 61"/>
                <a:gd name="T18" fmla="*/ 0 w 162"/>
                <a:gd name="T19" fmla="*/ 18 h 61"/>
                <a:gd name="T20" fmla="*/ 72 w 162"/>
                <a:gd name="T21" fmla="*/ 18 h 61"/>
                <a:gd name="T22" fmla="*/ 75 w 162"/>
                <a:gd name="T23" fmla="*/ 84 h 61"/>
                <a:gd name="T24" fmla="*/ 173 w 162"/>
                <a:gd name="T25" fmla="*/ 26 h 61"/>
                <a:gd name="T26" fmla="*/ 269 w 162"/>
                <a:gd name="T27" fmla="*/ 0 h 61"/>
                <a:gd name="T28" fmla="*/ 350 w 162"/>
                <a:gd name="T29" fmla="*/ 21 h 61"/>
                <a:gd name="T30" fmla="*/ 350 w 162"/>
                <a:gd name="T31" fmla="*/ 21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6" name="Freeform 67">
              <a:extLst>
                <a:ext uri="{FF2B5EF4-FFF2-40B4-BE49-F238E27FC236}">
                  <a16:creationId xmlns:a16="http://schemas.microsoft.com/office/drawing/2014/main" id="{285433E1-8F51-435F-87E0-213F8DB70F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278 w 105"/>
                <a:gd name="T1" fmla="*/ 110 h 94"/>
                <a:gd name="T2" fmla="*/ 278 w 105"/>
                <a:gd name="T3" fmla="*/ 252 h 94"/>
                <a:gd name="T4" fmla="*/ 34 w 105"/>
                <a:gd name="T5" fmla="*/ 252 h 94"/>
                <a:gd name="T6" fmla="*/ 34 w 105"/>
                <a:gd name="T7" fmla="*/ 210 h 94"/>
                <a:gd name="T8" fmla="*/ 147 w 105"/>
                <a:gd name="T9" fmla="*/ 210 h 94"/>
                <a:gd name="T10" fmla="*/ 46 w 105"/>
                <a:gd name="T11" fmla="*/ 151 h 94"/>
                <a:gd name="T12" fmla="*/ 0 w 105"/>
                <a:gd name="T13" fmla="*/ 93 h 94"/>
                <a:gd name="T14" fmla="*/ 37 w 105"/>
                <a:gd name="T15" fmla="*/ 46 h 94"/>
                <a:gd name="T16" fmla="*/ 114 w 105"/>
                <a:gd name="T17" fmla="*/ 0 h 94"/>
                <a:gd name="T18" fmla="*/ 174 w 105"/>
                <a:gd name="T19" fmla="*/ 34 h 94"/>
                <a:gd name="T20" fmla="*/ 96 w 105"/>
                <a:gd name="T21" fmla="*/ 84 h 94"/>
                <a:gd name="T22" fmla="*/ 104 w 105"/>
                <a:gd name="T23" fmla="*/ 115 h 94"/>
                <a:gd name="T24" fmla="*/ 204 w 105"/>
                <a:gd name="T25" fmla="*/ 174 h 94"/>
                <a:gd name="T26" fmla="*/ 204 w 105"/>
                <a:gd name="T27" fmla="*/ 110 h 94"/>
                <a:gd name="T28" fmla="*/ 278 w 105"/>
                <a:gd name="T29" fmla="*/ 110 h 94"/>
                <a:gd name="T30" fmla="*/ 278 w 105"/>
                <a:gd name="T31" fmla="*/ 1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8452" name="Picture 22" descr="网云_gray">
            <a:extLst>
              <a:ext uri="{FF2B5EF4-FFF2-40B4-BE49-F238E27FC236}">
                <a16:creationId xmlns:a16="http://schemas.microsoft.com/office/drawing/2014/main" id="{157A1771-5961-4C95-B228-8F765C76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73" y="2974348"/>
            <a:ext cx="27193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3" name="Text Box 12">
            <a:extLst>
              <a:ext uri="{FF2B5EF4-FFF2-40B4-BE49-F238E27FC236}">
                <a16:creationId xmlns:a16="http://schemas.microsoft.com/office/drawing/2014/main" id="{838E29AF-941A-4A64-B3E0-3B0785E10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248" y="2974348"/>
            <a:ext cx="136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ea typeface="黑体" panose="02010609060101010101" pitchFamily="49" charset="-122"/>
              </a:rPr>
              <a:t>Internet</a:t>
            </a:r>
            <a:endParaRPr kumimoji="1" lang="zh-CN" altLang="en-US" sz="2000">
              <a:ea typeface="黑体" panose="02010609060101010101" pitchFamily="49" charset="-122"/>
            </a:endParaRPr>
          </a:p>
        </p:txBody>
      </p:sp>
      <p:sp>
        <p:nvSpPr>
          <p:cNvPr id="17427" name="Freeform 21">
            <a:extLst>
              <a:ext uri="{FF2B5EF4-FFF2-40B4-BE49-F238E27FC236}">
                <a16:creationId xmlns:a16="http://schemas.microsoft.com/office/drawing/2014/main" id="{F9578E12-5603-4737-BE56-6835CA67821F}"/>
              </a:ext>
            </a:extLst>
          </p:cNvPr>
          <p:cNvSpPr>
            <a:spLocks/>
          </p:cNvSpPr>
          <p:nvPr/>
        </p:nvSpPr>
        <p:spPr bwMode="auto">
          <a:xfrm>
            <a:off x="2714873" y="3696660"/>
            <a:ext cx="3143250" cy="1063625"/>
          </a:xfrm>
          <a:custGeom>
            <a:avLst/>
            <a:gdLst>
              <a:gd name="T0" fmla="*/ 0 w 1769"/>
              <a:gd name="T1" fmla="*/ 726 h 726"/>
              <a:gd name="T2" fmla="*/ 544 w 1769"/>
              <a:gd name="T3" fmla="*/ 182 h 726"/>
              <a:gd name="T4" fmla="*/ 1769 w 1769"/>
              <a:gd name="T5" fmla="*/ 0 h 726"/>
              <a:gd name="T6" fmla="*/ 0 60000 65536"/>
              <a:gd name="T7" fmla="*/ 0 60000 65536"/>
              <a:gd name="T8" fmla="*/ 0 60000 65536"/>
              <a:gd name="T9" fmla="*/ 0 w 1769"/>
              <a:gd name="T10" fmla="*/ 0 h 726"/>
              <a:gd name="T11" fmla="*/ 1769 w 1769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726">
                <a:moveTo>
                  <a:pt x="0" y="726"/>
                </a:moveTo>
                <a:cubicBezTo>
                  <a:pt x="124" y="514"/>
                  <a:pt x="249" y="303"/>
                  <a:pt x="544" y="182"/>
                </a:cubicBezTo>
                <a:cubicBezTo>
                  <a:pt x="839" y="61"/>
                  <a:pt x="1304" y="30"/>
                  <a:pt x="1769" y="0"/>
                </a:cubicBezTo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55" name="Freeform 22">
            <a:extLst>
              <a:ext uri="{FF2B5EF4-FFF2-40B4-BE49-F238E27FC236}">
                <a16:creationId xmlns:a16="http://schemas.microsoft.com/office/drawing/2014/main" id="{91D46F44-E5C9-47FB-A4A8-58B30E761395}"/>
              </a:ext>
            </a:extLst>
          </p:cNvPr>
          <p:cNvSpPr>
            <a:spLocks/>
          </p:cNvSpPr>
          <p:nvPr/>
        </p:nvSpPr>
        <p:spPr bwMode="auto">
          <a:xfrm>
            <a:off x="2124323" y="2904498"/>
            <a:ext cx="3733800" cy="647700"/>
          </a:xfrm>
          <a:custGeom>
            <a:avLst/>
            <a:gdLst>
              <a:gd name="T0" fmla="*/ 0 w 2223"/>
              <a:gd name="T1" fmla="*/ 0 h 536"/>
              <a:gd name="T2" fmla="*/ 2147483647 w 2223"/>
              <a:gd name="T3" fmla="*/ 2147483647 h 536"/>
              <a:gd name="T4" fmla="*/ 2147483647 w 2223"/>
              <a:gd name="T5" fmla="*/ 2147483647 h 536"/>
              <a:gd name="T6" fmla="*/ 0 60000 65536"/>
              <a:gd name="T7" fmla="*/ 0 60000 65536"/>
              <a:gd name="T8" fmla="*/ 0 60000 65536"/>
              <a:gd name="T9" fmla="*/ 0 w 2223"/>
              <a:gd name="T10" fmla="*/ 0 h 536"/>
              <a:gd name="T11" fmla="*/ 2223 w 2223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3" h="536">
                <a:moveTo>
                  <a:pt x="0" y="0"/>
                </a:moveTo>
                <a:cubicBezTo>
                  <a:pt x="269" y="185"/>
                  <a:pt x="538" y="370"/>
                  <a:pt x="908" y="453"/>
                </a:cubicBezTo>
                <a:cubicBezTo>
                  <a:pt x="1278" y="536"/>
                  <a:pt x="1750" y="517"/>
                  <a:pt x="2223" y="499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56" name="Group 445">
            <a:extLst>
              <a:ext uri="{FF2B5EF4-FFF2-40B4-BE49-F238E27FC236}">
                <a16:creationId xmlns:a16="http://schemas.microsoft.com/office/drawing/2014/main" id="{D3F63C12-2575-4ADD-8BD5-458F35539A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86123" y="2259973"/>
            <a:ext cx="795338" cy="898525"/>
            <a:chOff x="1595" y="240"/>
            <a:chExt cx="501" cy="566"/>
          </a:xfrm>
        </p:grpSpPr>
        <p:sp>
          <p:nvSpPr>
            <p:cNvPr id="18457" name="AutoShape 446">
              <a:extLst>
                <a:ext uri="{FF2B5EF4-FFF2-40B4-BE49-F238E27FC236}">
                  <a16:creationId xmlns:a16="http://schemas.microsoft.com/office/drawing/2014/main" id="{F686928A-6337-46DD-BD72-B1E47E67618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95" y="240"/>
              <a:ext cx="50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447">
              <a:extLst>
                <a:ext uri="{FF2B5EF4-FFF2-40B4-BE49-F238E27FC236}">
                  <a16:creationId xmlns:a16="http://schemas.microsoft.com/office/drawing/2014/main" id="{CB9A9DD7-81D6-4E12-82EB-6CD0F5146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" y="659"/>
              <a:ext cx="221" cy="147"/>
            </a:xfrm>
            <a:custGeom>
              <a:avLst/>
              <a:gdLst>
                <a:gd name="T0" fmla="*/ 221 w 221"/>
                <a:gd name="T1" fmla="*/ 0 h 147"/>
                <a:gd name="T2" fmla="*/ 221 w 221"/>
                <a:gd name="T3" fmla="*/ 18 h 147"/>
                <a:gd name="T4" fmla="*/ 0 w 221"/>
                <a:gd name="T5" fmla="*/ 147 h 147"/>
                <a:gd name="T6" fmla="*/ 0 w 221"/>
                <a:gd name="T7" fmla="*/ 130 h 147"/>
                <a:gd name="T8" fmla="*/ 221 w 221"/>
                <a:gd name="T9" fmla="*/ 0 h 147"/>
                <a:gd name="T10" fmla="*/ 221 w 221"/>
                <a:gd name="T11" fmla="*/ 0 h 147"/>
                <a:gd name="T12" fmla="*/ 221 w 221"/>
                <a:gd name="T13" fmla="*/ 0 h 147"/>
                <a:gd name="T14" fmla="*/ 221 w 221"/>
                <a:gd name="T15" fmla="*/ 0 h 1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1"/>
                <a:gd name="T25" fmla="*/ 0 h 147"/>
                <a:gd name="T26" fmla="*/ 221 w 221"/>
                <a:gd name="T27" fmla="*/ 147 h 14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1" h="147">
                  <a:moveTo>
                    <a:pt x="221" y="0"/>
                  </a:moveTo>
                  <a:lnTo>
                    <a:pt x="221" y="18"/>
                  </a:lnTo>
                  <a:lnTo>
                    <a:pt x="0" y="147"/>
                  </a:lnTo>
                  <a:lnTo>
                    <a:pt x="0" y="13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448">
              <a:extLst>
                <a:ext uri="{FF2B5EF4-FFF2-40B4-BE49-F238E27FC236}">
                  <a16:creationId xmlns:a16="http://schemas.microsoft.com/office/drawing/2014/main" id="{81909253-64D8-4770-8F09-6A19F8DB0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" y="627"/>
              <a:ext cx="280" cy="179"/>
            </a:xfrm>
            <a:custGeom>
              <a:avLst/>
              <a:gdLst>
                <a:gd name="T0" fmla="*/ 280 w 280"/>
                <a:gd name="T1" fmla="*/ 162 h 179"/>
                <a:gd name="T2" fmla="*/ 280 w 280"/>
                <a:gd name="T3" fmla="*/ 179 h 179"/>
                <a:gd name="T4" fmla="*/ 0 w 280"/>
                <a:gd name="T5" fmla="*/ 18 h 179"/>
                <a:gd name="T6" fmla="*/ 1 w 280"/>
                <a:gd name="T7" fmla="*/ 0 h 179"/>
                <a:gd name="T8" fmla="*/ 280 w 280"/>
                <a:gd name="T9" fmla="*/ 162 h 179"/>
                <a:gd name="T10" fmla="*/ 280 w 280"/>
                <a:gd name="T11" fmla="*/ 162 h 179"/>
                <a:gd name="T12" fmla="*/ 280 w 280"/>
                <a:gd name="T13" fmla="*/ 162 h 179"/>
                <a:gd name="T14" fmla="*/ 280 w 280"/>
                <a:gd name="T15" fmla="*/ 162 h 1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0"/>
                <a:gd name="T25" fmla="*/ 0 h 179"/>
                <a:gd name="T26" fmla="*/ 280 w 280"/>
                <a:gd name="T27" fmla="*/ 179 h 1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0" h="179">
                  <a:moveTo>
                    <a:pt x="280" y="162"/>
                  </a:moveTo>
                  <a:lnTo>
                    <a:pt x="280" y="179"/>
                  </a:lnTo>
                  <a:lnTo>
                    <a:pt x="0" y="18"/>
                  </a:lnTo>
                  <a:lnTo>
                    <a:pt x="1" y="0"/>
                  </a:lnTo>
                  <a:lnTo>
                    <a:pt x="280" y="162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449">
              <a:extLst>
                <a:ext uri="{FF2B5EF4-FFF2-40B4-BE49-F238E27FC236}">
                  <a16:creationId xmlns:a16="http://schemas.microsoft.com/office/drawing/2014/main" id="{184D97C6-D354-4C77-8B1E-AEEC1A99A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498"/>
              <a:ext cx="500" cy="291"/>
            </a:xfrm>
            <a:custGeom>
              <a:avLst/>
              <a:gdLst>
                <a:gd name="T0" fmla="*/ 500 w 500"/>
                <a:gd name="T1" fmla="*/ 161 h 291"/>
                <a:gd name="T2" fmla="*/ 279 w 500"/>
                <a:gd name="T3" fmla="*/ 291 h 291"/>
                <a:gd name="T4" fmla="*/ 0 w 500"/>
                <a:gd name="T5" fmla="*/ 129 h 291"/>
                <a:gd name="T6" fmla="*/ 221 w 500"/>
                <a:gd name="T7" fmla="*/ 0 h 291"/>
                <a:gd name="T8" fmla="*/ 500 w 500"/>
                <a:gd name="T9" fmla="*/ 161 h 291"/>
                <a:gd name="T10" fmla="*/ 500 w 500"/>
                <a:gd name="T11" fmla="*/ 161 h 291"/>
                <a:gd name="T12" fmla="*/ 500 w 500"/>
                <a:gd name="T13" fmla="*/ 161 h 291"/>
                <a:gd name="T14" fmla="*/ 500 w 500"/>
                <a:gd name="T15" fmla="*/ 161 h 2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00"/>
                <a:gd name="T25" fmla="*/ 0 h 291"/>
                <a:gd name="T26" fmla="*/ 500 w 500"/>
                <a:gd name="T27" fmla="*/ 291 h 2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00" h="291">
                  <a:moveTo>
                    <a:pt x="500" y="161"/>
                  </a:moveTo>
                  <a:lnTo>
                    <a:pt x="279" y="291"/>
                  </a:lnTo>
                  <a:lnTo>
                    <a:pt x="0" y="129"/>
                  </a:lnTo>
                  <a:lnTo>
                    <a:pt x="221" y="0"/>
                  </a:lnTo>
                  <a:lnTo>
                    <a:pt x="500" y="161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Freeform 450">
              <a:extLst>
                <a:ext uri="{FF2B5EF4-FFF2-40B4-BE49-F238E27FC236}">
                  <a16:creationId xmlns:a16="http://schemas.microsoft.com/office/drawing/2014/main" id="{E36FDA7C-19E7-4C0A-B2C6-B967ACB40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04"/>
              <a:ext cx="6" cy="260"/>
            </a:xfrm>
            <a:custGeom>
              <a:avLst/>
              <a:gdLst>
                <a:gd name="T0" fmla="*/ 0 w 6"/>
                <a:gd name="T1" fmla="*/ 3 h 260"/>
                <a:gd name="T2" fmla="*/ 6 w 6"/>
                <a:gd name="T3" fmla="*/ 0 h 260"/>
                <a:gd name="T4" fmla="*/ 5 w 6"/>
                <a:gd name="T5" fmla="*/ 257 h 260"/>
                <a:gd name="T6" fmla="*/ 0 w 6"/>
                <a:gd name="T7" fmla="*/ 260 h 260"/>
                <a:gd name="T8" fmla="*/ 0 w 6"/>
                <a:gd name="T9" fmla="*/ 3 h 260"/>
                <a:gd name="T10" fmla="*/ 0 w 6"/>
                <a:gd name="T11" fmla="*/ 3 h 260"/>
                <a:gd name="T12" fmla="*/ 0 w 6"/>
                <a:gd name="T13" fmla="*/ 3 h 260"/>
                <a:gd name="T14" fmla="*/ 0 w 6"/>
                <a:gd name="T15" fmla="*/ 3 h 2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260"/>
                <a:gd name="T26" fmla="*/ 6 w 6"/>
                <a:gd name="T27" fmla="*/ 260 h 2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260">
                  <a:moveTo>
                    <a:pt x="0" y="3"/>
                  </a:moveTo>
                  <a:lnTo>
                    <a:pt x="6" y="0"/>
                  </a:lnTo>
                  <a:lnTo>
                    <a:pt x="5" y="257"/>
                  </a:lnTo>
                  <a:lnTo>
                    <a:pt x="0" y="26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17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451">
              <a:extLst>
                <a:ext uri="{FF2B5EF4-FFF2-40B4-BE49-F238E27FC236}">
                  <a16:creationId xmlns:a16="http://schemas.microsoft.com/office/drawing/2014/main" id="{906CE353-8C0F-4946-8132-770524C5E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" y="242"/>
              <a:ext cx="285" cy="165"/>
            </a:xfrm>
            <a:custGeom>
              <a:avLst/>
              <a:gdLst>
                <a:gd name="T0" fmla="*/ 0 w 285"/>
                <a:gd name="T1" fmla="*/ 4 h 165"/>
                <a:gd name="T2" fmla="*/ 6 w 285"/>
                <a:gd name="T3" fmla="*/ 0 h 165"/>
                <a:gd name="T4" fmla="*/ 285 w 285"/>
                <a:gd name="T5" fmla="*/ 162 h 165"/>
                <a:gd name="T6" fmla="*/ 279 w 285"/>
                <a:gd name="T7" fmla="*/ 165 h 165"/>
                <a:gd name="T8" fmla="*/ 0 w 285"/>
                <a:gd name="T9" fmla="*/ 4 h 165"/>
                <a:gd name="T10" fmla="*/ 0 w 285"/>
                <a:gd name="T11" fmla="*/ 4 h 165"/>
                <a:gd name="T12" fmla="*/ 0 w 285"/>
                <a:gd name="T13" fmla="*/ 4 h 165"/>
                <a:gd name="T14" fmla="*/ 0 w 285"/>
                <a:gd name="T15" fmla="*/ 4 h 1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5"/>
                <a:gd name="T25" fmla="*/ 0 h 165"/>
                <a:gd name="T26" fmla="*/ 285 w 285"/>
                <a:gd name="T27" fmla="*/ 165 h 1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5" h="165">
                  <a:moveTo>
                    <a:pt x="0" y="4"/>
                  </a:moveTo>
                  <a:lnTo>
                    <a:pt x="6" y="0"/>
                  </a:lnTo>
                  <a:lnTo>
                    <a:pt x="285" y="162"/>
                  </a:lnTo>
                  <a:lnTo>
                    <a:pt x="279" y="1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C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452">
              <a:extLst>
                <a:ext uri="{FF2B5EF4-FFF2-40B4-BE49-F238E27FC236}">
                  <a16:creationId xmlns:a16="http://schemas.microsoft.com/office/drawing/2014/main" id="{CED650E6-4D0B-4546-8B4B-C1856468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46"/>
              <a:ext cx="280" cy="418"/>
            </a:xfrm>
            <a:custGeom>
              <a:avLst/>
              <a:gdLst>
                <a:gd name="T0" fmla="*/ 280 w 280"/>
                <a:gd name="T1" fmla="*/ 161 h 418"/>
                <a:gd name="T2" fmla="*/ 280 w 280"/>
                <a:gd name="T3" fmla="*/ 418 h 418"/>
                <a:gd name="T4" fmla="*/ 0 w 280"/>
                <a:gd name="T5" fmla="*/ 257 h 418"/>
                <a:gd name="T6" fmla="*/ 1 w 280"/>
                <a:gd name="T7" fmla="*/ 0 h 418"/>
                <a:gd name="T8" fmla="*/ 280 w 280"/>
                <a:gd name="T9" fmla="*/ 161 h 418"/>
                <a:gd name="T10" fmla="*/ 280 w 280"/>
                <a:gd name="T11" fmla="*/ 161 h 418"/>
                <a:gd name="T12" fmla="*/ 280 w 280"/>
                <a:gd name="T13" fmla="*/ 161 h 418"/>
                <a:gd name="T14" fmla="*/ 280 w 280"/>
                <a:gd name="T15" fmla="*/ 161 h 4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0"/>
                <a:gd name="T25" fmla="*/ 0 h 418"/>
                <a:gd name="T26" fmla="*/ 280 w 280"/>
                <a:gd name="T27" fmla="*/ 418 h 4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0" h="418">
                  <a:moveTo>
                    <a:pt x="280" y="161"/>
                  </a:moveTo>
                  <a:lnTo>
                    <a:pt x="280" y="418"/>
                  </a:lnTo>
                  <a:lnTo>
                    <a:pt x="0" y="257"/>
                  </a:lnTo>
                  <a:lnTo>
                    <a:pt x="1" y="0"/>
                  </a:lnTo>
                  <a:lnTo>
                    <a:pt x="280" y="161"/>
                  </a:lnTo>
                  <a:close/>
                </a:path>
              </a:pathLst>
            </a:custGeom>
            <a:solidFill>
              <a:srgbClr val="7F8F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Freeform 453">
              <a:extLst>
                <a:ext uri="{FF2B5EF4-FFF2-40B4-BE49-F238E27FC236}">
                  <a16:creationId xmlns:a16="http://schemas.microsoft.com/office/drawing/2014/main" id="{EFE2C455-64AC-45D1-8EC4-1291A1964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" y="268"/>
              <a:ext cx="15" cy="228"/>
            </a:xfrm>
            <a:custGeom>
              <a:avLst/>
              <a:gdLst>
                <a:gd name="T0" fmla="*/ 0 w 15"/>
                <a:gd name="T1" fmla="*/ 9 h 228"/>
                <a:gd name="T2" fmla="*/ 15 w 15"/>
                <a:gd name="T3" fmla="*/ 0 h 228"/>
                <a:gd name="T4" fmla="*/ 15 w 15"/>
                <a:gd name="T5" fmla="*/ 220 h 228"/>
                <a:gd name="T6" fmla="*/ 0 w 15"/>
                <a:gd name="T7" fmla="*/ 228 h 228"/>
                <a:gd name="T8" fmla="*/ 0 w 15"/>
                <a:gd name="T9" fmla="*/ 9 h 228"/>
                <a:gd name="T10" fmla="*/ 0 w 15"/>
                <a:gd name="T11" fmla="*/ 9 h 228"/>
                <a:gd name="T12" fmla="*/ 0 w 15"/>
                <a:gd name="T13" fmla="*/ 9 h 228"/>
                <a:gd name="T14" fmla="*/ 0 w 15"/>
                <a:gd name="T15" fmla="*/ 9 h 2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228"/>
                <a:gd name="T26" fmla="*/ 15 w 15"/>
                <a:gd name="T27" fmla="*/ 228 h 2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228">
                  <a:moveTo>
                    <a:pt x="0" y="9"/>
                  </a:moveTo>
                  <a:lnTo>
                    <a:pt x="15" y="0"/>
                  </a:lnTo>
                  <a:lnTo>
                    <a:pt x="15" y="220"/>
                  </a:lnTo>
                  <a:lnTo>
                    <a:pt x="0" y="22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Freeform 454">
              <a:extLst>
                <a:ext uri="{FF2B5EF4-FFF2-40B4-BE49-F238E27FC236}">
                  <a16:creationId xmlns:a16="http://schemas.microsoft.com/office/drawing/2014/main" id="{2A4F1F92-343D-401B-97BF-D4769DFEC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" y="488"/>
              <a:ext cx="260" cy="150"/>
            </a:xfrm>
            <a:custGeom>
              <a:avLst/>
              <a:gdLst>
                <a:gd name="T0" fmla="*/ 0 w 260"/>
                <a:gd name="T1" fmla="*/ 8 h 150"/>
                <a:gd name="T2" fmla="*/ 15 w 260"/>
                <a:gd name="T3" fmla="*/ 0 h 150"/>
                <a:gd name="T4" fmla="*/ 260 w 260"/>
                <a:gd name="T5" fmla="*/ 142 h 150"/>
                <a:gd name="T6" fmla="*/ 246 w 260"/>
                <a:gd name="T7" fmla="*/ 150 h 150"/>
                <a:gd name="T8" fmla="*/ 0 w 260"/>
                <a:gd name="T9" fmla="*/ 8 h 150"/>
                <a:gd name="T10" fmla="*/ 0 w 260"/>
                <a:gd name="T11" fmla="*/ 8 h 150"/>
                <a:gd name="T12" fmla="*/ 0 w 260"/>
                <a:gd name="T13" fmla="*/ 8 h 150"/>
                <a:gd name="T14" fmla="*/ 0 w 260"/>
                <a:gd name="T15" fmla="*/ 8 h 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0"/>
                <a:gd name="T25" fmla="*/ 0 h 150"/>
                <a:gd name="T26" fmla="*/ 260 w 260"/>
                <a:gd name="T27" fmla="*/ 150 h 1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0" h="150">
                  <a:moveTo>
                    <a:pt x="0" y="8"/>
                  </a:moveTo>
                  <a:lnTo>
                    <a:pt x="15" y="0"/>
                  </a:lnTo>
                  <a:lnTo>
                    <a:pt x="260" y="142"/>
                  </a:lnTo>
                  <a:lnTo>
                    <a:pt x="246" y="15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Freeform 455">
              <a:extLst>
                <a:ext uri="{FF2B5EF4-FFF2-40B4-BE49-F238E27FC236}">
                  <a16:creationId xmlns:a16="http://schemas.microsoft.com/office/drawing/2014/main" id="{95EFFDA3-78CB-4CF3-8682-F1FE7E6D8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401"/>
              <a:ext cx="16" cy="265"/>
            </a:xfrm>
            <a:custGeom>
              <a:avLst/>
              <a:gdLst>
                <a:gd name="T0" fmla="*/ 1 w 16"/>
                <a:gd name="T1" fmla="*/ 9 h 265"/>
                <a:gd name="T2" fmla="*/ 16 w 16"/>
                <a:gd name="T3" fmla="*/ 0 h 265"/>
                <a:gd name="T4" fmla="*/ 15 w 16"/>
                <a:gd name="T5" fmla="*/ 257 h 265"/>
                <a:gd name="T6" fmla="*/ 0 w 16"/>
                <a:gd name="T7" fmla="*/ 265 h 265"/>
                <a:gd name="T8" fmla="*/ 1 w 16"/>
                <a:gd name="T9" fmla="*/ 9 h 265"/>
                <a:gd name="T10" fmla="*/ 1 w 16"/>
                <a:gd name="T11" fmla="*/ 9 h 265"/>
                <a:gd name="T12" fmla="*/ 1 w 16"/>
                <a:gd name="T13" fmla="*/ 9 h 265"/>
                <a:gd name="T14" fmla="*/ 1 w 16"/>
                <a:gd name="T15" fmla="*/ 9 h 2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"/>
                <a:gd name="T25" fmla="*/ 0 h 265"/>
                <a:gd name="T26" fmla="*/ 16 w 16"/>
                <a:gd name="T27" fmla="*/ 265 h 2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" h="265">
                  <a:moveTo>
                    <a:pt x="1" y="9"/>
                  </a:moveTo>
                  <a:lnTo>
                    <a:pt x="16" y="0"/>
                  </a:lnTo>
                  <a:lnTo>
                    <a:pt x="15" y="257"/>
                  </a:lnTo>
                  <a:lnTo>
                    <a:pt x="0" y="265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456">
              <a:extLst>
                <a:ext uri="{FF2B5EF4-FFF2-40B4-BE49-F238E27FC236}">
                  <a16:creationId xmlns:a16="http://schemas.microsoft.com/office/drawing/2014/main" id="{88277710-362F-456D-87DD-AA2BE802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240"/>
              <a:ext cx="294" cy="170"/>
            </a:xfrm>
            <a:custGeom>
              <a:avLst/>
              <a:gdLst>
                <a:gd name="T0" fmla="*/ 0 w 294"/>
                <a:gd name="T1" fmla="*/ 9 h 170"/>
                <a:gd name="T2" fmla="*/ 15 w 294"/>
                <a:gd name="T3" fmla="*/ 0 h 170"/>
                <a:gd name="T4" fmla="*/ 294 w 294"/>
                <a:gd name="T5" fmla="*/ 161 h 170"/>
                <a:gd name="T6" fmla="*/ 279 w 294"/>
                <a:gd name="T7" fmla="*/ 170 h 170"/>
                <a:gd name="T8" fmla="*/ 0 w 294"/>
                <a:gd name="T9" fmla="*/ 9 h 170"/>
                <a:gd name="T10" fmla="*/ 0 w 294"/>
                <a:gd name="T11" fmla="*/ 9 h 170"/>
                <a:gd name="T12" fmla="*/ 0 w 294"/>
                <a:gd name="T13" fmla="*/ 9 h 170"/>
                <a:gd name="T14" fmla="*/ 0 w 294"/>
                <a:gd name="T15" fmla="*/ 9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4"/>
                <a:gd name="T25" fmla="*/ 0 h 170"/>
                <a:gd name="T26" fmla="*/ 294 w 294"/>
                <a:gd name="T27" fmla="*/ 170 h 1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4" h="170">
                  <a:moveTo>
                    <a:pt x="0" y="9"/>
                  </a:moveTo>
                  <a:lnTo>
                    <a:pt x="15" y="0"/>
                  </a:lnTo>
                  <a:lnTo>
                    <a:pt x="294" y="161"/>
                  </a:lnTo>
                  <a:lnTo>
                    <a:pt x="279" y="17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457">
              <a:extLst>
                <a:ext uri="{FF2B5EF4-FFF2-40B4-BE49-F238E27FC236}">
                  <a16:creationId xmlns:a16="http://schemas.microsoft.com/office/drawing/2014/main" id="{35447853-AA70-4474-919D-4410D5A61C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" y="249"/>
              <a:ext cx="280" cy="417"/>
            </a:xfrm>
            <a:custGeom>
              <a:avLst/>
              <a:gdLst>
                <a:gd name="T0" fmla="*/ 1 w 280"/>
                <a:gd name="T1" fmla="*/ 0 h 417"/>
                <a:gd name="T2" fmla="*/ 280 w 280"/>
                <a:gd name="T3" fmla="*/ 161 h 417"/>
                <a:gd name="T4" fmla="*/ 279 w 280"/>
                <a:gd name="T5" fmla="*/ 417 h 417"/>
                <a:gd name="T6" fmla="*/ 0 w 280"/>
                <a:gd name="T7" fmla="*/ 256 h 417"/>
                <a:gd name="T8" fmla="*/ 1 w 280"/>
                <a:gd name="T9" fmla="*/ 0 h 417"/>
                <a:gd name="T10" fmla="*/ 1 w 280"/>
                <a:gd name="T11" fmla="*/ 0 h 417"/>
                <a:gd name="T12" fmla="*/ 1 w 280"/>
                <a:gd name="T13" fmla="*/ 0 h 417"/>
                <a:gd name="T14" fmla="*/ 1 w 280"/>
                <a:gd name="T15" fmla="*/ 0 h 417"/>
                <a:gd name="T16" fmla="*/ 263 w 280"/>
                <a:gd name="T17" fmla="*/ 389 h 417"/>
                <a:gd name="T18" fmla="*/ 263 w 280"/>
                <a:gd name="T19" fmla="*/ 170 h 417"/>
                <a:gd name="T20" fmla="*/ 17 w 280"/>
                <a:gd name="T21" fmla="*/ 28 h 417"/>
                <a:gd name="T22" fmla="*/ 17 w 280"/>
                <a:gd name="T23" fmla="*/ 247 h 417"/>
                <a:gd name="T24" fmla="*/ 263 w 280"/>
                <a:gd name="T25" fmla="*/ 389 h 4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0"/>
                <a:gd name="T40" fmla="*/ 0 h 417"/>
                <a:gd name="T41" fmla="*/ 280 w 280"/>
                <a:gd name="T42" fmla="*/ 417 h 4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0" h="417">
                  <a:moveTo>
                    <a:pt x="1" y="0"/>
                  </a:moveTo>
                  <a:lnTo>
                    <a:pt x="280" y="161"/>
                  </a:lnTo>
                  <a:lnTo>
                    <a:pt x="279" y="417"/>
                  </a:lnTo>
                  <a:lnTo>
                    <a:pt x="0" y="256"/>
                  </a:lnTo>
                  <a:lnTo>
                    <a:pt x="1" y="0"/>
                  </a:lnTo>
                  <a:close/>
                  <a:moveTo>
                    <a:pt x="263" y="389"/>
                  </a:moveTo>
                  <a:lnTo>
                    <a:pt x="263" y="170"/>
                  </a:lnTo>
                  <a:lnTo>
                    <a:pt x="17" y="28"/>
                  </a:lnTo>
                  <a:lnTo>
                    <a:pt x="17" y="247"/>
                  </a:lnTo>
                  <a:lnTo>
                    <a:pt x="263" y="389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Freeform 458">
              <a:extLst>
                <a:ext uri="{FF2B5EF4-FFF2-40B4-BE49-F238E27FC236}">
                  <a16:creationId xmlns:a16="http://schemas.microsoft.com/office/drawing/2014/main" id="{48A8AA79-F20A-4E36-9969-6DADECE423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" y="249"/>
              <a:ext cx="280" cy="417"/>
            </a:xfrm>
            <a:custGeom>
              <a:avLst/>
              <a:gdLst>
                <a:gd name="T0" fmla="*/ 1 w 280"/>
                <a:gd name="T1" fmla="*/ 0 h 417"/>
                <a:gd name="T2" fmla="*/ 280 w 280"/>
                <a:gd name="T3" fmla="*/ 161 h 417"/>
                <a:gd name="T4" fmla="*/ 279 w 280"/>
                <a:gd name="T5" fmla="*/ 417 h 417"/>
                <a:gd name="T6" fmla="*/ 0 w 280"/>
                <a:gd name="T7" fmla="*/ 256 h 417"/>
                <a:gd name="T8" fmla="*/ 1 w 280"/>
                <a:gd name="T9" fmla="*/ 0 h 417"/>
                <a:gd name="T10" fmla="*/ 1 w 280"/>
                <a:gd name="T11" fmla="*/ 0 h 417"/>
                <a:gd name="T12" fmla="*/ 1 w 280"/>
                <a:gd name="T13" fmla="*/ 0 h 417"/>
                <a:gd name="T14" fmla="*/ 1 w 280"/>
                <a:gd name="T15" fmla="*/ 0 h 417"/>
                <a:gd name="T16" fmla="*/ 263 w 280"/>
                <a:gd name="T17" fmla="*/ 389 h 417"/>
                <a:gd name="T18" fmla="*/ 263 w 280"/>
                <a:gd name="T19" fmla="*/ 170 h 417"/>
                <a:gd name="T20" fmla="*/ 17 w 280"/>
                <a:gd name="T21" fmla="*/ 28 h 417"/>
                <a:gd name="T22" fmla="*/ 17 w 280"/>
                <a:gd name="T23" fmla="*/ 247 h 417"/>
                <a:gd name="T24" fmla="*/ 263 w 280"/>
                <a:gd name="T25" fmla="*/ 389 h 4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0"/>
                <a:gd name="T40" fmla="*/ 0 h 417"/>
                <a:gd name="T41" fmla="*/ 280 w 280"/>
                <a:gd name="T42" fmla="*/ 417 h 4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0" h="417">
                  <a:moveTo>
                    <a:pt x="1" y="0"/>
                  </a:moveTo>
                  <a:lnTo>
                    <a:pt x="280" y="161"/>
                  </a:lnTo>
                  <a:lnTo>
                    <a:pt x="279" y="417"/>
                  </a:lnTo>
                  <a:lnTo>
                    <a:pt x="0" y="256"/>
                  </a:lnTo>
                  <a:lnTo>
                    <a:pt x="1" y="0"/>
                  </a:lnTo>
                  <a:moveTo>
                    <a:pt x="263" y="389"/>
                  </a:moveTo>
                  <a:lnTo>
                    <a:pt x="263" y="170"/>
                  </a:lnTo>
                  <a:lnTo>
                    <a:pt x="17" y="28"/>
                  </a:lnTo>
                  <a:lnTo>
                    <a:pt x="17" y="247"/>
                  </a:lnTo>
                  <a:lnTo>
                    <a:pt x="263" y="3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Freeform 459">
              <a:extLst>
                <a:ext uri="{FF2B5EF4-FFF2-40B4-BE49-F238E27FC236}">
                  <a16:creationId xmlns:a16="http://schemas.microsoft.com/office/drawing/2014/main" id="{27D8BFB8-C4B2-4C99-8570-EB48E6421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3" y="524"/>
              <a:ext cx="284" cy="165"/>
            </a:xfrm>
            <a:custGeom>
              <a:avLst/>
              <a:gdLst>
                <a:gd name="T0" fmla="*/ 115 w 689"/>
                <a:gd name="T1" fmla="*/ 58 h 399"/>
                <a:gd name="T2" fmla="*/ 110 w 689"/>
                <a:gd name="T3" fmla="*/ 64 h 399"/>
                <a:gd name="T4" fmla="*/ 100 w 689"/>
                <a:gd name="T5" fmla="*/ 67 h 399"/>
                <a:gd name="T6" fmla="*/ 2 w 689"/>
                <a:gd name="T7" fmla="*/ 10 h 399"/>
                <a:gd name="T8" fmla="*/ 7 w 689"/>
                <a:gd name="T9" fmla="*/ 5 h 399"/>
                <a:gd name="T10" fmla="*/ 17 w 689"/>
                <a:gd name="T11" fmla="*/ 1 h 399"/>
                <a:gd name="T12" fmla="*/ 115 w 689"/>
                <a:gd name="T13" fmla="*/ 58 h 399"/>
                <a:gd name="T14" fmla="*/ 115 w 689"/>
                <a:gd name="T15" fmla="*/ 58 h 399"/>
                <a:gd name="T16" fmla="*/ 115 w 689"/>
                <a:gd name="T17" fmla="*/ 58 h 399"/>
                <a:gd name="T18" fmla="*/ 101 w 689"/>
                <a:gd name="T19" fmla="*/ 66 h 399"/>
                <a:gd name="T20" fmla="*/ 108 w 689"/>
                <a:gd name="T21" fmla="*/ 63 h 399"/>
                <a:gd name="T22" fmla="*/ 114 w 689"/>
                <a:gd name="T23" fmla="*/ 59 h 399"/>
                <a:gd name="T24" fmla="*/ 16 w 689"/>
                <a:gd name="T25" fmla="*/ 2 h 399"/>
                <a:gd name="T26" fmla="*/ 9 w 689"/>
                <a:gd name="T27" fmla="*/ 5 h 399"/>
                <a:gd name="T28" fmla="*/ 3 w 689"/>
                <a:gd name="T29" fmla="*/ 10 h 399"/>
                <a:gd name="T30" fmla="*/ 101 w 689"/>
                <a:gd name="T31" fmla="*/ 66 h 39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9"/>
                <a:gd name="T49" fmla="*/ 0 h 399"/>
                <a:gd name="T50" fmla="*/ 689 w 689"/>
                <a:gd name="T51" fmla="*/ 399 h 39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9" h="399">
                  <a:moveTo>
                    <a:pt x="677" y="340"/>
                  </a:moveTo>
                  <a:cubicBezTo>
                    <a:pt x="689" y="347"/>
                    <a:pt x="653" y="369"/>
                    <a:pt x="645" y="373"/>
                  </a:cubicBezTo>
                  <a:cubicBezTo>
                    <a:pt x="638" y="377"/>
                    <a:pt x="600" y="399"/>
                    <a:pt x="588" y="392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0" y="52"/>
                    <a:pt x="36" y="30"/>
                    <a:pt x="44" y="26"/>
                  </a:cubicBezTo>
                  <a:cubicBezTo>
                    <a:pt x="51" y="22"/>
                    <a:pt x="89" y="0"/>
                    <a:pt x="102" y="7"/>
                  </a:cubicBezTo>
                  <a:cubicBezTo>
                    <a:pt x="677" y="340"/>
                    <a:pt x="677" y="340"/>
                    <a:pt x="677" y="340"/>
                  </a:cubicBezTo>
                  <a:cubicBezTo>
                    <a:pt x="677" y="340"/>
                    <a:pt x="677" y="340"/>
                    <a:pt x="677" y="340"/>
                  </a:cubicBezTo>
                  <a:cubicBezTo>
                    <a:pt x="677" y="340"/>
                    <a:pt x="677" y="340"/>
                    <a:pt x="677" y="340"/>
                  </a:cubicBezTo>
                  <a:close/>
                  <a:moveTo>
                    <a:pt x="594" y="387"/>
                  </a:moveTo>
                  <a:cubicBezTo>
                    <a:pt x="599" y="387"/>
                    <a:pt x="615" y="382"/>
                    <a:pt x="638" y="369"/>
                  </a:cubicBezTo>
                  <a:cubicBezTo>
                    <a:pt x="660" y="356"/>
                    <a:pt x="669" y="346"/>
                    <a:pt x="669" y="343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0" y="12"/>
                    <a:pt x="74" y="17"/>
                    <a:pt x="51" y="30"/>
                  </a:cubicBezTo>
                  <a:cubicBezTo>
                    <a:pt x="29" y="43"/>
                    <a:pt x="20" y="53"/>
                    <a:pt x="20" y="55"/>
                  </a:cubicBezTo>
                  <a:cubicBezTo>
                    <a:pt x="594" y="387"/>
                    <a:pt x="594" y="387"/>
                    <a:pt x="594" y="3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Freeform 460">
              <a:extLst>
                <a:ext uri="{FF2B5EF4-FFF2-40B4-BE49-F238E27FC236}">
                  <a16:creationId xmlns:a16="http://schemas.microsoft.com/office/drawing/2014/main" id="{EB499186-0D07-423E-98C6-DE402D9C3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" y="529"/>
              <a:ext cx="268" cy="155"/>
            </a:xfrm>
            <a:custGeom>
              <a:avLst/>
              <a:gdLst>
                <a:gd name="T0" fmla="*/ 111 w 649"/>
                <a:gd name="T1" fmla="*/ 57 h 375"/>
                <a:gd name="T2" fmla="*/ 105 w 649"/>
                <a:gd name="T3" fmla="*/ 61 h 375"/>
                <a:gd name="T4" fmla="*/ 98 w 649"/>
                <a:gd name="T5" fmla="*/ 64 h 375"/>
                <a:gd name="T6" fmla="*/ 0 w 649"/>
                <a:gd name="T7" fmla="*/ 7 h 375"/>
                <a:gd name="T8" fmla="*/ 5 w 649"/>
                <a:gd name="T9" fmla="*/ 3 h 375"/>
                <a:gd name="T10" fmla="*/ 13 w 649"/>
                <a:gd name="T11" fmla="*/ 0 h 375"/>
                <a:gd name="T12" fmla="*/ 111 w 649"/>
                <a:gd name="T13" fmla="*/ 57 h 375"/>
                <a:gd name="T14" fmla="*/ 111 w 649"/>
                <a:gd name="T15" fmla="*/ 57 h 375"/>
                <a:gd name="T16" fmla="*/ 111 w 649"/>
                <a:gd name="T17" fmla="*/ 57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9"/>
                <a:gd name="T28" fmla="*/ 0 h 375"/>
                <a:gd name="T29" fmla="*/ 649 w 649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9" h="375">
                  <a:moveTo>
                    <a:pt x="649" y="331"/>
                  </a:moveTo>
                  <a:cubicBezTo>
                    <a:pt x="649" y="334"/>
                    <a:pt x="640" y="344"/>
                    <a:pt x="618" y="357"/>
                  </a:cubicBezTo>
                  <a:cubicBezTo>
                    <a:pt x="595" y="370"/>
                    <a:pt x="579" y="375"/>
                    <a:pt x="574" y="37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1"/>
                    <a:pt x="9" y="31"/>
                    <a:pt x="31" y="18"/>
                  </a:cubicBezTo>
                  <a:cubicBezTo>
                    <a:pt x="54" y="5"/>
                    <a:pt x="70" y="0"/>
                    <a:pt x="75" y="0"/>
                  </a:cubicBezTo>
                  <a:cubicBezTo>
                    <a:pt x="649" y="331"/>
                    <a:pt x="649" y="331"/>
                    <a:pt x="649" y="331"/>
                  </a:cubicBezTo>
                  <a:cubicBezTo>
                    <a:pt x="649" y="331"/>
                    <a:pt x="649" y="331"/>
                    <a:pt x="649" y="331"/>
                  </a:cubicBezTo>
                  <a:cubicBezTo>
                    <a:pt x="649" y="331"/>
                    <a:pt x="649" y="331"/>
                    <a:pt x="649" y="331"/>
                  </a:cubicBez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Freeform 461">
              <a:extLst>
                <a:ext uri="{FF2B5EF4-FFF2-40B4-BE49-F238E27FC236}">
                  <a16:creationId xmlns:a16="http://schemas.microsoft.com/office/drawing/2014/main" id="{E0839B7D-69FD-4AEF-B7D8-A586926FA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" y="548"/>
              <a:ext cx="238" cy="142"/>
            </a:xfrm>
            <a:custGeom>
              <a:avLst/>
              <a:gdLst>
                <a:gd name="T0" fmla="*/ 0 w 579"/>
                <a:gd name="T1" fmla="*/ 0 h 344"/>
                <a:gd name="T2" fmla="*/ 0 w 579"/>
                <a:gd name="T3" fmla="*/ 0 h 344"/>
                <a:gd name="T4" fmla="*/ 0 w 579"/>
                <a:gd name="T5" fmla="*/ 1 h 344"/>
                <a:gd name="T6" fmla="*/ 0 w 579"/>
                <a:gd name="T7" fmla="*/ 2 h 344"/>
                <a:gd name="T8" fmla="*/ 98 w 579"/>
                <a:gd name="T9" fmla="*/ 59 h 344"/>
                <a:gd name="T10" fmla="*/ 98 w 579"/>
                <a:gd name="T11" fmla="*/ 57 h 344"/>
                <a:gd name="T12" fmla="*/ 0 w 579"/>
                <a:gd name="T13" fmla="*/ 0 h 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9"/>
                <a:gd name="T22" fmla="*/ 0 h 344"/>
                <a:gd name="T23" fmla="*/ 579 w 579"/>
                <a:gd name="T24" fmla="*/ 344 h 3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9" h="344">
                  <a:moveTo>
                    <a:pt x="3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1" y="11"/>
                    <a:pt x="3" y="12"/>
                  </a:cubicBezTo>
                  <a:cubicBezTo>
                    <a:pt x="578" y="344"/>
                    <a:pt x="578" y="344"/>
                    <a:pt x="578" y="344"/>
                  </a:cubicBezTo>
                  <a:cubicBezTo>
                    <a:pt x="579" y="336"/>
                    <a:pt x="579" y="336"/>
                    <a:pt x="579" y="336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3D48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Freeform 462">
              <a:extLst>
                <a:ext uri="{FF2B5EF4-FFF2-40B4-BE49-F238E27FC236}">
                  <a16:creationId xmlns:a16="http://schemas.microsoft.com/office/drawing/2014/main" id="{D568C6A1-DEA4-40C3-B0EB-98AD46B8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" y="666"/>
              <a:ext cx="38" cy="26"/>
            </a:xfrm>
            <a:custGeom>
              <a:avLst/>
              <a:gdLst>
                <a:gd name="T0" fmla="*/ 16 w 93"/>
                <a:gd name="T1" fmla="*/ 0 h 64"/>
                <a:gd name="T2" fmla="*/ 16 w 93"/>
                <a:gd name="T3" fmla="*/ 2 h 64"/>
                <a:gd name="T4" fmla="*/ 10 w 93"/>
                <a:gd name="T5" fmla="*/ 6 h 64"/>
                <a:gd name="T6" fmla="*/ 0 w 93"/>
                <a:gd name="T7" fmla="*/ 9 h 64"/>
                <a:gd name="T8" fmla="*/ 0 w 93"/>
                <a:gd name="T9" fmla="*/ 8 h 64"/>
                <a:gd name="T10" fmla="*/ 10 w 93"/>
                <a:gd name="T11" fmla="*/ 5 h 64"/>
                <a:gd name="T12" fmla="*/ 16 w 93"/>
                <a:gd name="T13" fmla="*/ 0 h 64"/>
                <a:gd name="T14" fmla="*/ 16 w 93"/>
                <a:gd name="T15" fmla="*/ 0 h 64"/>
                <a:gd name="T16" fmla="*/ 16 w 93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3"/>
                <a:gd name="T28" fmla="*/ 0 h 64"/>
                <a:gd name="T29" fmla="*/ 93 w 93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3" h="64">
                  <a:moveTo>
                    <a:pt x="93" y="0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18"/>
                    <a:pt x="65" y="35"/>
                    <a:pt x="58" y="38"/>
                  </a:cubicBezTo>
                  <a:cubicBezTo>
                    <a:pt x="51" y="43"/>
                    <a:pt x="13" y="64"/>
                    <a:pt x="0" y="57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3" y="56"/>
                    <a:pt x="51" y="34"/>
                    <a:pt x="58" y="30"/>
                  </a:cubicBezTo>
                  <a:cubicBezTo>
                    <a:pt x="65" y="26"/>
                    <a:pt x="93" y="9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626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Freeform 463">
              <a:extLst>
                <a:ext uri="{FF2B5EF4-FFF2-40B4-BE49-F238E27FC236}">
                  <a16:creationId xmlns:a16="http://schemas.microsoft.com/office/drawing/2014/main" id="{E13E0C69-7808-4849-AE75-727B20DEC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571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6 h 17"/>
                <a:gd name="T4" fmla="*/ 0 w 18"/>
                <a:gd name="T5" fmla="*/ 17 h 17"/>
                <a:gd name="T6" fmla="*/ 0 w 18"/>
                <a:gd name="T7" fmla="*/ 12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Freeform 464">
              <a:extLst>
                <a:ext uri="{FF2B5EF4-FFF2-40B4-BE49-F238E27FC236}">
                  <a16:creationId xmlns:a16="http://schemas.microsoft.com/office/drawing/2014/main" id="{2AC482CF-C6D5-4C94-B629-42A223CC9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" y="573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1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1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Freeform 465">
              <a:extLst>
                <a:ext uri="{FF2B5EF4-FFF2-40B4-BE49-F238E27FC236}">
                  <a16:creationId xmlns:a16="http://schemas.microsoft.com/office/drawing/2014/main" id="{B7A25824-CE3C-43D0-BD83-6CC9C81A0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" y="561"/>
              <a:ext cx="36" cy="22"/>
            </a:xfrm>
            <a:custGeom>
              <a:avLst/>
              <a:gdLst>
                <a:gd name="T0" fmla="*/ 36 w 36"/>
                <a:gd name="T1" fmla="*/ 10 h 22"/>
                <a:gd name="T2" fmla="*/ 18 w 36"/>
                <a:gd name="T3" fmla="*/ 22 h 22"/>
                <a:gd name="T4" fmla="*/ 0 w 36"/>
                <a:gd name="T5" fmla="*/ 12 h 22"/>
                <a:gd name="T6" fmla="*/ 18 w 36"/>
                <a:gd name="T7" fmla="*/ 0 h 22"/>
                <a:gd name="T8" fmla="*/ 36 w 36"/>
                <a:gd name="T9" fmla="*/ 10 h 22"/>
                <a:gd name="T10" fmla="*/ 36 w 36"/>
                <a:gd name="T11" fmla="*/ 10 h 22"/>
                <a:gd name="T12" fmla="*/ 36 w 36"/>
                <a:gd name="T13" fmla="*/ 10 h 22"/>
                <a:gd name="T14" fmla="*/ 36 w 36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Freeform 466">
              <a:extLst>
                <a:ext uri="{FF2B5EF4-FFF2-40B4-BE49-F238E27FC236}">
                  <a16:creationId xmlns:a16="http://schemas.microsoft.com/office/drawing/2014/main" id="{6646400A-9C18-48B9-B6DE-E54904E9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589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6 h 17"/>
                <a:gd name="T4" fmla="*/ 0 w 19"/>
                <a:gd name="T5" fmla="*/ 17 h 17"/>
                <a:gd name="T6" fmla="*/ 0 w 19"/>
                <a:gd name="T7" fmla="*/ 11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6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Freeform 467">
              <a:extLst>
                <a:ext uri="{FF2B5EF4-FFF2-40B4-BE49-F238E27FC236}">
                  <a16:creationId xmlns:a16="http://schemas.microsoft.com/office/drawing/2014/main" id="{E7418934-6E11-4BFC-B509-1C343210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590"/>
              <a:ext cx="18" cy="16"/>
            </a:xfrm>
            <a:custGeom>
              <a:avLst/>
              <a:gdLst>
                <a:gd name="T0" fmla="*/ 18 w 18"/>
                <a:gd name="T1" fmla="*/ 10 h 16"/>
                <a:gd name="T2" fmla="*/ 18 w 18"/>
                <a:gd name="T3" fmla="*/ 16 h 16"/>
                <a:gd name="T4" fmla="*/ 0 w 18"/>
                <a:gd name="T5" fmla="*/ 5 h 16"/>
                <a:gd name="T6" fmla="*/ 0 w 18"/>
                <a:gd name="T7" fmla="*/ 0 h 16"/>
                <a:gd name="T8" fmla="*/ 18 w 18"/>
                <a:gd name="T9" fmla="*/ 10 h 16"/>
                <a:gd name="T10" fmla="*/ 18 w 18"/>
                <a:gd name="T11" fmla="*/ 10 h 16"/>
                <a:gd name="T12" fmla="*/ 18 w 18"/>
                <a:gd name="T13" fmla="*/ 10 h 16"/>
                <a:gd name="T14" fmla="*/ 18 w 18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0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Freeform 468">
              <a:extLst>
                <a:ext uri="{FF2B5EF4-FFF2-40B4-BE49-F238E27FC236}">
                  <a16:creationId xmlns:a16="http://schemas.microsoft.com/office/drawing/2014/main" id="{7E63CE13-2BC8-43F1-8958-F6EF67179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579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Freeform 469">
              <a:extLst>
                <a:ext uri="{FF2B5EF4-FFF2-40B4-BE49-F238E27FC236}">
                  <a16:creationId xmlns:a16="http://schemas.microsoft.com/office/drawing/2014/main" id="{7F8DF24A-7F58-462E-9021-27EAD6DBA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607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1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Freeform 470">
              <a:extLst>
                <a:ext uri="{FF2B5EF4-FFF2-40B4-BE49-F238E27FC236}">
                  <a16:creationId xmlns:a16="http://schemas.microsoft.com/office/drawing/2014/main" id="{CEC65CB2-CAD9-45C0-A859-A4256E030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608"/>
              <a:ext cx="19" cy="16"/>
            </a:xfrm>
            <a:custGeom>
              <a:avLst/>
              <a:gdLst>
                <a:gd name="T0" fmla="*/ 19 w 19"/>
                <a:gd name="T1" fmla="*/ 10 h 16"/>
                <a:gd name="T2" fmla="*/ 19 w 19"/>
                <a:gd name="T3" fmla="*/ 16 h 16"/>
                <a:gd name="T4" fmla="*/ 0 w 19"/>
                <a:gd name="T5" fmla="*/ 5 h 16"/>
                <a:gd name="T6" fmla="*/ 0 w 19"/>
                <a:gd name="T7" fmla="*/ 0 h 16"/>
                <a:gd name="T8" fmla="*/ 19 w 19"/>
                <a:gd name="T9" fmla="*/ 10 h 16"/>
                <a:gd name="T10" fmla="*/ 19 w 19"/>
                <a:gd name="T11" fmla="*/ 10 h 16"/>
                <a:gd name="T12" fmla="*/ 19 w 19"/>
                <a:gd name="T13" fmla="*/ 10 h 16"/>
                <a:gd name="T14" fmla="*/ 19 w 19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0"/>
                  </a:moveTo>
                  <a:lnTo>
                    <a:pt x="19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Freeform 471">
              <a:extLst>
                <a:ext uri="{FF2B5EF4-FFF2-40B4-BE49-F238E27FC236}">
                  <a16:creationId xmlns:a16="http://schemas.microsoft.com/office/drawing/2014/main" id="{19E548DF-4974-4B98-8FF4-4583308D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597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Freeform 472">
              <a:extLst>
                <a:ext uri="{FF2B5EF4-FFF2-40B4-BE49-F238E27FC236}">
                  <a16:creationId xmlns:a16="http://schemas.microsoft.com/office/drawing/2014/main" id="{FFF2306C-8F76-41AE-A99F-8886A6262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" y="589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9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9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Freeform 473">
              <a:extLst>
                <a:ext uri="{FF2B5EF4-FFF2-40B4-BE49-F238E27FC236}">
                  <a16:creationId xmlns:a16="http://schemas.microsoft.com/office/drawing/2014/main" id="{C94A3807-29D4-41AE-897C-06E0F9464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590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Freeform 474">
              <a:extLst>
                <a:ext uri="{FF2B5EF4-FFF2-40B4-BE49-F238E27FC236}">
                  <a16:creationId xmlns:a16="http://schemas.microsoft.com/office/drawing/2014/main" id="{2800D33D-DA81-4B23-A594-91E677622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579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Freeform 475">
              <a:extLst>
                <a:ext uri="{FF2B5EF4-FFF2-40B4-BE49-F238E27FC236}">
                  <a16:creationId xmlns:a16="http://schemas.microsoft.com/office/drawing/2014/main" id="{B4312733-3463-44F5-8D9D-C27E44C71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2" y="607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Freeform 476">
              <a:extLst>
                <a:ext uri="{FF2B5EF4-FFF2-40B4-BE49-F238E27FC236}">
                  <a16:creationId xmlns:a16="http://schemas.microsoft.com/office/drawing/2014/main" id="{72C3A6A7-6F6C-4A5E-BF38-0735BF00C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608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Freeform 477">
              <a:extLst>
                <a:ext uri="{FF2B5EF4-FFF2-40B4-BE49-F238E27FC236}">
                  <a16:creationId xmlns:a16="http://schemas.microsoft.com/office/drawing/2014/main" id="{44C9FB8D-C9A5-4530-AF8D-AAA00079A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596"/>
              <a:ext cx="36" cy="22"/>
            </a:xfrm>
            <a:custGeom>
              <a:avLst/>
              <a:gdLst>
                <a:gd name="T0" fmla="*/ 36 w 36"/>
                <a:gd name="T1" fmla="*/ 11 h 22"/>
                <a:gd name="T2" fmla="*/ 18 w 36"/>
                <a:gd name="T3" fmla="*/ 22 h 22"/>
                <a:gd name="T4" fmla="*/ 0 w 36"/>
                <a:gd name="T5" fmla="*/ 12 h 22"/>
                <a:gd name="T6" fmla="*/ 18 w 36"/>
                <a:gd name="T7" fmla="*/ 0 h 22"/>
                <a:gd name="T8" fmla="*/ 36 w 36"/>
                <a:gd name="T9" fmla="*/ 11 h 22"/>
                <a:gd name="T10" fmla="*/ 36 w 36"/>
                <a:gd name="T11" fmla="*/ 11 h 22"/>
                <a:gd name="T12" fmla="*/ 36 w 36"/>
                <a:gd name="T13" fmla="*/ 11 h 22"/>
                <a:gd name="T14" fmla="*/ 36 w 36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1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Freeform 478">
              <a:extLst>
                <a:ext uri="{FF2B5EF4-FFF2-40B4-BE49-F238E27FC236}">
                  <a16:creationId xmlns:a16="http://schemas.microsoft.com/office/drawing/2014/main" id="{DAA0A660-1BF2-496F-9740-E6FAEA23E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624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6 h 17"/>
                <a:gd name="T4" fmla="*/ 0 w 19"/>
                <a:gd name="T5" fmla="*/ 17 h 17"/>
                <a:gd name="T6" fmla="*/ 1 w 19"/>
                <a:gd name="T7" fmla="*/ 11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6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Freeform 479">
              <a:extLst>
                <a:ext uri="{FF2B5EF4-FFF2-40B4-BE49-F238E27FC236}">
                  <a16:creationId xmlns:a16="http://schemas.microsoft.com/office/drawing/2014/main" id="{B1189D68-B01B-44C7-A288-EEF738544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" y="626"/>
              <a:ext cx="19" cy="15"/>
            </a:xfrm>
            <a:custGeom>
              <a:avLst/>
              <a:gdLst>
                <a:gd name="T0" fmla="*/ 19 w 19"/>
                <a:gd name="T1" fmla="*/ 9 h 15"/>
                <a:gd name="T2" fmla="*/ 18 w 19"/>
                <a:gd name="T3" fmla="*/ 15 h 15"/>
                <a:gd name="T4" fmla="*/ 0 w 19"/>
                <a:gd name="T5" fmla="*/ 5 h 15"/>
                <a:gd name="T6" fmla="*/ 0 w 19"/>
                <a:gd name="T7" fmla="*/ 0 h 15"/>
                <a:gd name="T8" fmla="*/ 19 w 19"/>
                <a:gd name="T9" fmla="*/ 9 h 15"/>
                <a:gd name="T10" fmla="*/ 19 w 19"/>
                <a:gd name="T11" fmla="*/ 9 h 15"/>
                <a:gd name="T12" fmla="*/ 19 w 19"/>
                <a:gd name="T13" fmla="*/ 9 h 15"/>
                <a:gd name="T14" fmla="*/ 19 w 19"/>
                <a:gd name="T15" fmla="*/ 9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9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Freeform 480">
              <a:extLst>
                <a:ext uri="{FF2B5EF4-FFF2-40B4-BE49-F238E27FC236}">
                  <a16:creationId xmlns:a16="http://schemas.microsoft.com/office/drawing/2014/main" id="{CBC395A5-57C1-4962-824D-D26430F49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" y="614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2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2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Freeform 481">
              <a:extLst>
                <a:ext uri="{FF2B5EF4-FFF2-40B4-BE49-F238E27FC236}">
                  <a16:creationId xmlns:a16="http://schemas.microsoft.com/office/drawing/2014/main" id="{2A3AFF11-C523-461C-B6F3-49CDB01F4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607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Freeform 482">
              <a:extLst>
                <a:ext uri="{FF2B5EF4-FFF2-40B4-BE49-F238E27FC236}">
                  <a16:creationId xmlns:a16="http://schemas.microsoft.com/office/drawing/2014/main" id="{521A2921-5F99-4A1B-914E-96209A9E4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" y="607"/>
              <a:ext cx="19" cy="16"/>
            </a:xfrm>
            <a:custGeom>
              <a:avLst/>
              <a:gdLst>
                <a:gd name="T0" fmla="*/ 19 w 19"/>
                <a:gd name="T1" fmla="*/ 11 h 16"/>
                <a:gd name="T2" fmla="*/ 19 w 19"/>
                <a:gd name="T3" fmla="*/ 16 h 16"/>
                <a:gd name="T4" fmla="*/ 0 w 19"/>
                <a:gd name="T5" fmla="*/ 6 h 16"/>
                <a:gd name="T6" fmla="*/ 0 w 19"/>
                <a:gd name="T7" fmla="*/ 0 h 16"/>
                <a:gd name="T8" fmla="*/ 19 w 19"/>
                <a:gd name="T9" fmla="*/ 11 h 16"/>
                <a:gd name="T10" fmla="*/ 19 w 19"/>
                <a:gd name="T11" fmla="*/ 11 h 16"/>
                <a:gd name="T12" fmla="*/ 19 w 19"/>
                <a:gd name="T13" fmla="*/ 11 h 16"/>
                <a:gd name="T14" fmla="*/ 19 w 19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1"/>
                  </a:moveTo>
                  <a:lnTo>
                    <a:pt x="19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Freeform 483">
              <a:extLst>
                <a:ext uri="{FF2B5EF4-FFF2-40B4-BE49-F238E27FC236}">
                  <a16:creationId xmlns:a16="http://schemas.microsoft.com/office/drawing/2014/main" id="{1B6F82AB-9BA0-4706-AF79-0F7461FE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" y="596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9 w 37"/>
                <a:gd name="T3" fmla="*/ 22 h 22"/>
                <a:gd name="T4" fmla="*/ 0 w 37"/>
                <a:gd name="T5" fmla="*/ 11 h 22"/>
                <a:gd name="T6" fmla="*/ 19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9" y="22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Freeform 484">
              <a:extLst>
                <a:ext uri="{FF2B5EF4-FFF2-40B4-BE49-F238E27FC236}">
                  <a16:creationId xmlns:a16="http://schemas.microsoft.com/office/drawing/2014/main" id="{CD98BF0A-ACAA-4C9C-AE67-D82B68C9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624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8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Freeform 485">
              <a:extLst>
                <a:ext uri="{FF2B5EF4-FFF2-40B4-BE49-F238E27FC236}">
                  <a16:creationId xmlns:a16="http://schemas.microsoft.com/office/drawing/2014/main" id="{5931B652-3FD2-4E6D-9A53-2F9099D15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62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6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7" name="Freeform 486">
              <a:extLst>
                <a:ext uri="{FF2B5EF4-FFF2-40B4-BE49-F238E27FC236}">
                  <a16:creationId xmlns:a16="http://schemas.microsoft.com/office/drawing/2014/main" id="{B7A5A8EA-54F1-4B9E-A3CA-BC1BA288C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614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Freeform 487">
              <a:extLst>
                <a:ext uri="{FF2B5EF4-FFF2-40B4-BE49-F238E27FC236}">
                  <a16:creationId xmlns:a16="http://schemas.microsoft.com/office/drawing/2014/main" id="{3E26AE59-AD70-4F8C-BD6F-F242DABF4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" y="642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Freeform 488">
              <a:extLst>
                <a:ext uri="{FF2B5EF4-FFF2-40B4-BE49-F238E27FC236}">
                  <a16:creationId xmlns:a16="http://schemas.microsoft.com/office/drawing/2014/main" id="{F8E3153B-7F91-4ED5-94BE-58D4C095E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643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Freeform 489">
              <a:extLst>
                <a:ext uri="{FF2B5EF4-FFF2-40B4-BE49-F238E27FC236}">
                  <a16:creationId xmlns:a16="http://schemas.microsoft.com/office/drawing/2014/main" id="{A673DBDD-F11F-4C68-AE84-DFA9DF4D7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632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Freeform 490">
              <a:extLst>
                <a:ext uri="{FF2B5EF4-FFF2-40B4-BE49-F238E27FC236}">
                  <a16:creationId xmlns:a16="http://schemas.microsoft.com/office/drawing/2014/main" id="{156BD260-40F2-46BD-A1C7-9BA3A19D4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624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9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9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Freeform 491">
              <a:extLst>
                <a:ext uri="{FF2B5EF4-FFF2-40B4-BE49-F238E27FC236}">
                  <a16:creationId xmlns:a16="http://schemas.microsoft.com/office/drawing/2014/main" id="{409BD477-A6C0-43B0-89EA-4D131FF1A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62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Freeform 492">
              <a:extLst>
                <a:ext uri="{FF2B5EF4-FFF2-40B4-BE49-F238E27FC236}">
                  <a16:creationId xmlns:a16="http://schemas.microsoft.com/office/drawing/2014/main" id="{1A18CF28-41B0-4B75-AFD5-013EBCE7A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614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4" name="Freeform 493">
              <a:extLst>
                <a:ext uri="{FF2B5EF4-FFF2-40B4-BE49-F238E27FC236}">
                  <a16:creationId xmlns:a16="http://schemas.microsoft.com/office/drawing/2014/main" id="{C9A71AF2-881A-4613-86FD-8E6CC074C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" y="642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5" name="Freeform 494">
              <a:extLst>
                <a:ext uri="{FF2B5EF4-FFF2-40B4-BE49-F238E27FC236}">
                  <a16:creationId xmlns:a16="http://schemas.microsoft.com/office/drawing/2014/main" id="{CCBB4CD4-C452-4637-906C-A61BF1E81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643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1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1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Freeform 495">
              <a:extLst>
                <a:ext uri="{FF2B5EF4-FFF2-40B4-BE49-F238E27FC236}">
                  <a16:creationId xmlns:a16="http://schemas.microsoft.com/office/drawing/2014/main" id="{1336F4E2-00E9-4ADD-B07F-774573484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" y="631"/>
              <a:ext cx="36" cy="22"/>
            </a:xfrm>
            <a:custGeom>
              <a:avLst/>
              <a:gdLst>
                <a:gd name="T0" fmla="*/ 36 w 36"/>
                <a:gd name="T1" fmla="*/ 11 h 22"/>
                <a:gd name="T2" fmla="*/ 18 w 36"/>
                <a:gd name="T3" fmla="*/ 22 h 22"/>
                <a:gd name="T4" fmla="*/ 0 w 36"/>
                <a:gd name="T5" fmla="*/ 12 h 22"/>
                <a:gd name="T6" fmla="*/ 18 w 36"/>
                <a:gd name="T7" fmla="*/ 0 h 22"/>
                <a:gd name="T8" fmla="*/ 36 w 36"/>
                <a:gd name="T9" fmla="*/ 11 h 22"/>
                <a:gd name="T10" fmla="*/ 36 w 36"/>
                <a:gd name="T11" fmla="*/ 11 h 22"/>
                <a:gd name="T12" fmla="*/ 36 w 36"/>
                <a:gd name="T13" fmla="*/ 11 h 22"/>
                <a:gd name="T14" fmla="*/ 36 w 36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1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Freeform 496">
              <a:extLst>
                <a:ext uri="{FF2B5EF4-FFF2-40B4-BE49-F238E27FC236}">
                  <a16:creationId xmlns:a16="http://schemas.microsoft.com/office/drawing/2014/main" id="{E13A5B25-84C5-488E-AAF8-4B246A729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659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5 h 17"/>
                <a:gd name="T4" fmla="*/ 0 w 19"/>
                <a:gd name="T5" fmla="*/ 17 h 17"/>
                <a:gd name="T6" fmla="*/ 0 w 19"/>
                <a:gd name="T7" fmla="*/ 12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Freeform 497">
              <a:extLst>
                <a:ext uri="{FF2B5EF4-FFF2-40B4-BE49-F238E27FC236}">
                  <a16:creationId xmlns:a16="http://schemas.microsoft.com/office/drawing/2014/main" id="{D1AE58B6-CD74-4BB4-B4B0-C0F76F19A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" y="660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6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Freeform 498">
              <a:extLst>
                <a:ext uri="{FF2B5EF4-FFF2-40B4-BE49-F238E27FC236}">
                  <a16:creationId xmlns:a16="http://schemas.microsoft.com/office/drawing/2014/main" id="{95B353D9-6091-41FD-84FF-B532B7AE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" y="649"/>
              <a:ext cx="37" cy="22"/>
            </a:xfrm>
            <a:custGeom>
              <a:avLst/>
              <a:gdLst>
                <a:gd name="T0" fmla="*/ 37 w 37"/>
                <a:gd name="T1" fmla="*/ 10 h 22"/>
                <a:gd name="T2" fmla="*/ 18 w 37"/>
                <a:gd name="T3" fmla="*/ 22 h 22"/>
                <a:gd name="T4" fmla="*/ 0 w 37"/>
                <a:gd name="T5" fmla="*/ 11 h 22"/>
                <a:gd name="T6" fmla="*/ 18 w 37"/>
                <a:gd name="T7" fmla="*/ 0 h 22"/>
                <a:gd name="T8" fmla="*/ 37 w 37"/>
                <a:gd name="T9" fmla="*/ 10 h 22"/>
                <a:gd name="T10" fmla="*/ 37 w 37"/>
                <a:gd name="T11" fmla="*/ 10 h 22"/>
                <a:gd name="T12" fmla="*/ 37 w 37"/>
                <a:gd name="T13" fmla="*/ 10 h 22"/>
                <a:gd name="T14" fmla="*/ 37 w 37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0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0" name="Freeform 499">
              <a:extLst>
                <a:ext uri="{FF2B5EF4-FFF2-40B4-BE49-F238E27FC236}">
                  <a16:creationId xmlns:a16="http://schemas.microsoft.com/office/drawing/2014/main" id="{010F6F05-C5CF-4967-B711-BA2E7AF00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" y="625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1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Freeform 500">
              <a:extLst>
                <a:ext uri="{FF2B5EF4-FFF2-40B4-BE49-F238E27FC236}">
                  <a16:creationId xmlns:a16="http://schemas.microsoft.com/office/drawing/2014/main" id="{8ED26FC6-F2D0-4826-837C-F953DF5CA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626"/>
              <a:ext cx="18" cy="16"/>
            </a:xfrm>
            <a:custGeom>
              <a:avLst/>
              <a:gdLst>
                <a:gd name="T0" fmla="*/ 18 w 18"/>
                <a:gd name="T1" fmla="*/ 10 h 16"/>
                <a:gd name="T2" fmla="*/ 18 w 18"/>
                <a:gd name="T3" fmla="*/ 16 h 16"/>
                <a:gd name="T4" fmla="*/ 0 w 18"/>
                <a:gd name="T5" fmla="*/ 5 h 16"/>
                <a:gd name="T6" fmla="*/ 0 w 18"/>
                <a:gd name="T7" fmla="*/ 0 h 16"/>
                <a:gd name="T8" fmla="*/ 18 w 18"/>
                <a:gd name="T9" fmla="*/ 10 h 16"/>
                <a:gd name="T10" fmla="*/ 18 w 18"/>
                <a:gd name="T11" fmla="*/ 10 h 16"/>
                <a:gd name="T12" fmla="*/ 18 w 18"/>
                <a:gd name="T13" fmla="*/ 10 h 16"/>
                <a:gd name="T14" fmla="*/ 18 w 18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0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Freeform 501">
              <a:extLst>
                <a:ext uri="{FF2B5EF4-FFF2-40B4-BE49-F238E27FC236}">
                  <a16:creationId xmlns:a16="http://schemas.microsoft.com/office/drawing/2014/main" id="{79CBD26D-660D-482C-ADAC-458DEBFE7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615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Freeform 502">
              <a:extLst>
                <a:ext uri="{FF2B5EF4-FFF2-40B4-BE49-F238E27FC236}">
                  <a16:creationId xmlns:a16="http://schemas.microsoft.com/office/drawing/2014/main" id="{6AC6D1E2-DA35-4031-A561-7A51393AE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" y="643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Freeform 503">
              <a:extLst>
                <a:ext uri="{FF2B5EF4-FFF2-40B4-BE49-F238E27FC236}">
                  <a16:creationId xmlns:a16="http://schemas.microsoft.com/office/drawing/2014/main" id="{ECA7FF98-FAB0-4F4C-BE19-C04868D0A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643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6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Freeform 504">
              <a:extLst>
                <a:ext uri="{FF2B5EF4-FFF2-40B4-BE49-F238E27FC236}">
                  <a16:creationId xmlns:a16="http://schemas.microsoft.com/office/drawing/2014/main" id="{A9D82892-806B-4CE3-8FDA-002B53C3B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632"/>
              <a:ext cx="36" cy="22"/>
            </a:xfrm>
            <a:custGeom>
              <a:avLst/>
              <a:gdLst>
                <a:gd name="T0" fmla="*/ 36 w 36"/>
                <a:gd name="T1" fmla="*/ 11 h 22"/>
                <a:gd name="T2" fmla="*/ 18 w 36"/>
                <a:gd name="T3" fmla="*/ 22 h 22"/>
                <a:gd name="T4" fmla="*/ 0 w 36"/>
                <a:gd name="T5" fmla="*/ 11 h 22"/>
                <a:gd name="T6" fmla="*/ 18 w 36"/>
                <a:gd name="T7" fmla="*/ 0 h 22"/>
                <a:gd name="T8" fmla="*/ 36 w 36"/>
                <a:gd name="T9" fmla="*/ 11 h 22"/>
                <a:gd name="T10" fmla="*/ 36 w 36"/>
                <a:gd name="T11" fmla="*/ 11 h 22"/>
                <a:gd name="T12" fmla="*/ 36 w 36"/>
                <a:gd name="T13" fmla="*/ 11 h 22"/>
                <a:gd name="T14" fmla="*/ 36 w 36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1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Freeform 505">
              <a:extLst>
                <a:ext uri="{FF2B5EF4-FFF2-40B4-BE49-F238E27FC236}">
                  <a16:creationId xmlns:a16="http://schemas.microsoft.com/office/drawing/2014/main" id="{B2A57E4A-3E8A-4940-8CA7-4C9A81A8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" y="660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7" name="Freeform 506">
              <a:extLst>
                <a:ext uri="{FF2B5EF4-FFF2-40B4-BE49-F238E27FC236}">
                  <a16:creationId xmlns:a16="http://schemas.microsoft.com/office/drawing/2014/main" id="{44646D7C-D155-4D3A-A063-8A0520C9D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" y="661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0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Freeform 507">
              <a:extLst>
                <a:ext uri="{FF2B5EF4-FFF2-40B4-BE49-F238E27FC236}">
                  <a16:creationId xmlns:a16="http://schemas.microsoft.com/office/drawing/2014/main" id="{51774FBE-1A67-4DBE-AE80-807142FF7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" y="650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Freeform 508">
              <a:extLst>
                <a:ext uri="{FF2B5EF4-FFF2-40B4-BE49-F238E27FC236}">
                  <a16:creationId xmlns:a16="http://schemas.microsoft.com/office/drawing/2014/main" id="{A4033CEA-3A18-4A6C-935C-9C6657FB7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" y="678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9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9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Freeform 509">
              <a:extLst>
                <a:ext uri="{FF2B5EF4-FFF2-40B4-BE49-F238E27FC236}">
                  <a16:creationId xmlns:a16="http://schemas.microsoft.com/office/drawing/2014/main" id="{99D36E70-29D1-4CEA-A342-EF565AED3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" y="678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6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1" name="Freeform 510">
              <a:extLst>
                <a:ext uri="{FF2B5EF4-FFF2-40B4-BE49-F238E27FC236}">
                  <a16:creationId xmlns:a16="http://schemas.microsoft.com/office/drawing/2014/main" id="{8C5D2203-B6DC-42A3-A3D0-5FAA1CED9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" y="667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8 w 37"/>
                <a:gd name="T3" fmla="*/ 22 h 22"/>
                <a:gd name="T4" fmla="*/ 0 w 37"/>
                <a:gd name="T5" fmla="*/ 11 h 22"/>
                <a:gd name="T6" fmla="*/ 18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Freeform 511">
              <a:extLst>
                <a:ext uri="{FF2B5EF4-FFF2-40B4-BE49-F238E27FC236}">
                  <a16:creationId xmlns:a16="http://schemas.microsoft.com/office/drawing/2014/main" id="{763B9CB1-CC50-4BAD-86D9-093A59B81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5" y="644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8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Freeform 512">
              <a:extLst>
                <a:ext uri="{FF2B5EF4-FFF2-40B4-BE49-F238E27FC236}">
                  <a16:creationId xmlns:a16="http://schemas.microsoft.com/office/drawing/2014/main" id="{61878836-3C48-4843-AC54-4FB69F0C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64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Freeform 513">
              <a:extLst>
                <a:ext uri="{FF2B5EF4-FFF2-40B4-BE49-F238E27FC236}">
                  <a16:creationId xmlns:a16="http://schemas.microsoft.com/office/drawing/2014/main" id="{60C50DA4-A5B7-434E-9EC6-8DCD64C28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633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8 w 37"/>
                <a:gd name="T3" fmla="*/ 22 h 22"/>
                <a:gd name="T4" fmla="*/ 0 w 37"/>
                <a:gd name="T5" fmla="*/ 12 h 22"/>
                <a:gd name="T6" fmla="*/ 18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Freeform 514">
              <a:extLst>
                <a:ext uri="{FF2B5EF4-FFF2-40B4-BE49-F238E27FC236}">
                  <a16:creationId xmlns:a16="http://schemas.microsoft.com/office/drawing/2014/main" id="{52219356-6B02-48CD-AEDD-849D262F0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661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5 h 17"/>
                <a:gd name="T4" fmla="*/ 0 w 19"/>
                <a:gd name="T5" fmla="*/ 17 h 17"/>
                <a:gd name="T6" fmla="*/ 0 w 19"/>
                <a:gd name="T7" fmla="*/ 12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6" name="Freeform 515">
              <a:extLst>
                <a:ext uri="{FF2B5EF4-FFF2-40B4-BE49-F238E27FC236}">
                  <a16:creationId xmlns:a16="http://schemas.microsoft.com/office/drawing/2014/main" id="{4B102E9D-1572-47E6-91E5-C41C8013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" y="662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6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7" name="Freeform 516">
              <a:extLst>
                <a:ext uri="{FF2B5EF4-FFF2-40B4-BE49-F238E27FC236}">
                  <a16:creationId xmlns:a16="http://schemas.microsoft.com/office/drawing/2014/main" id="{17553760-8C10-40B3-AFC4-4759490F0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" y="651"/>
              <a:ext cx="37" cy="22"/>
            </a:xfrm>
            <a:custGeom>
              <a:avLst/>
              <a:gdLst>
                <a:gd name="T0" fmla="*/ 37 w 37"/>
                <a:gd name="T1" fmla="*/ 10 h 22"/>
                <a:gd name="T2" fmla="*/ 18 w 37"/>
                <a:gd name="T3" fmla="*/ 22 h 22"/>
                <a:gd name="T4" fmla="*/ 0 w 37"/>
                <a:gd name="T5" fmla="*/ 11 h 22"/>
                <a:gd name="T6" fmla="*/ 19 w 37"/>
                <a:gd name="T7" fmla="*/ 0 h 22"/>
                <a:gd name="T8" fmla="*/ 37 w 37"/>
                <a:gd name="T9" fmla="*/ 10 h 22"/>
                <a:gd name="T10" fmla="*/ 37 w 37"/>
                <a:gd name="T11" fmla="*/ 10 h 22"/>
                <a:gd name="T12" fmla="*/ 37 w 37"/>
                <a:gd name="T13" fmla="*/ 10 h 22"/>
                <a:gd name="T14" fmla="*/ 37 w 37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0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Freeform 517">
              <a:extLst>
                <a:ext uri="{FF2B5EF4-FFF2-40B4-BE49-F238E27FC236}">
                  <a16:creationId xmlns:a16="http://schemas.microsoft.com/office/drawing/2014/main" id="{84ED97F6-564E-4C34-B006-DC584D441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679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9" name="Freeform 518">
              <a:extLst>
                <a:ext uri="{FF2B5EF4-FFF2-40B4-BE49-F238E27FC236}">
                  <a16:creationId xmlns:a16="http://schemas.microsoft.com/office/drawing/2014/main" id="{CB9275CF-2136-4AA7-A6D0-280A469D6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" y="680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Freeform 519">
              <a:extLst>
                <a:ext uri="{FF2B5EF4-FFF2-40B4-BE49-F238E27FC236}">
                  <a16:creationId xmlns:a16="http://schemas.microsoft.com/office/drawing/2014/main" id="{63946DD6-3314-4A05-9F6C-4D58D190A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" y="669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Freeform 520">
              <a:extLst>
                <a:ext uri="{FF2B5EF4-FFF2-40B4-BE49-F238E27FC236}">
                  <a16:creationId xmlns:a16="http://schemas.microsoft.com/office/drawing/2014/main" id="{13B250EB-11F4-48F7-8C09-2CF3CCDF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661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1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Freeform 521">
              <a:extLst>
                <a:ext uri="{FF2B5EF4-FFF2-40B4-BE49-F238E27FC236}">
                  <a16:creationId xmlns:a16="http://schemas.microsoft.com/office/drawing/2014/main" id="{283304EA-1BA6-4B94-9C45-11B9D55F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662"/>
              <a:ext cx="19" cy="16"/>
            </a:xfrm>
            <a:custGeom>
              <a:avLst/>
              <a:gdLst>
                <a:gd name="T0" fmla="*/ 19 w 19"/>
                <a:gd name="T1" fmla="*/ 10 h 16"/>
                <a:gd name="T2" fmla="*/ 19 w 19"/>
                <a:gd name="T3" fmla="*/ 16 h 16"/>
                <a:gd name="T4" fmla="*/ 0 w 19"/>
                <a:gd name="T5" fmla="*/ 5 h 16"/>
                <a:gd name="T6" fmla="*/ 0 w 19"/>
                <a:gd name="T7" fmla="*/ 0 h 16"/>
                <a:gd name="T8" fmla="*/ 19 w 19"/>
                <a:gd name="T9" fmla="*/ 10 h 16"/>
                <a:gd name="T10" fmla="*/ 19 w 19"/>
                <a:gd name="T11" fmla="*/ 10 h 16"/>
                <a:gd name="T12" fmla="*/ 19 w 19"/>
                <a:gd name="T13" fmla="*/ 10 h 16"/>
                <a:gd name="T14" fmla="*/ 19 w 19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0"/>
                  </a:moveTo>
                  <a:lnTo>
                    <a:pt x="19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Freeform 522">
              <a:extLst>
                <a:ext uri="{FF2B5EF4-FFF2-40B4-BE49-F238E27FC236}">
                  <a16:creationId xmlns:a16="http://schemas.microsoft.com/office/drawing/2014/main" id="{AA122C12-740D-4424-9447-65F3E777A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651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4" name="Freeform 523">
              <a:extLst>
                <a:ext uri="{FF2B5EF4-FFF2-40B4-BE49-F238E27FC236}">
                  <a16:creationId xmlns:a16="http://schemas.microsoft.com/office/drawing/2014/main" id="{AA5D6892-6EAF-47CA-B402-544B0991D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" y="679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" name="Freeform 524">
              <a:extLst>
                <a:ext uri="{FF2B5EF4-FFF2-40B4-BE49-F238E27FC236}">
                  <a16:creationId xmlns:a16="http://schemas.microsoft.com/office/drawing/2014/main" id="{1060CBE6-D010-4B2D-ADC0-9249290F8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" y="680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" name="Freeform 525">
              <a:extLst>
                <a:ext uri="{FF2B5EF4-FFF2-40B4-BE49-F238E27FC236}">
                  <a16:creationId xmlns:a16="http://schemas.microsoft.com/office/drawing/2014/main" id="{F1187D9F-387C-4DAD-897C-CCE7BC541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" y="669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" name="Freeform 526">
              <a:extLst>
                <a:ext uri="{FF2B5EF4-FFF2-40B4-BE49-F238E27FC236}">
                  <a16:creationId xmlns:a16="http://schemas.microsoft.com/office/drawing/2014/main" id="{926440C0-1252-4F9F-BA68-117014A75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" y="697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Freeform 527">
              <a:extLst>
                <a:ext uri="{FF2B5EF4-FFF2-40B4-BE49-F238E27FC236}">
                  <a16:creationId xmlns:a16="http://schemas.microsoft.com/office/drawing/2014/main" id="{8A6CE807-709B-4DC5-9FC8-F635CBD03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697"/>
              <a:ext cx="19" cy="16"/>
            </a:xfrm>
            <a:custGeom>
              <a:avLst/>
              <a:gdLst>
                <a:gd name="T0" fmla="*/ 19 w 19"/>
                <a:gd name="T1" fmla="*/ 11 h 16"/>
                <a:gd name="T2" fmla="*/ 19 w 19"/>
                <a:gd name="T3" fmla="*/ 16 h 16"/>
                <a:gd name="T4" fmla="*/ 0 w 19"/>
                <a:gd name="T5" fmla="*/ 6 h 16"/>
                <a:gd name="T6" fmla="*/ 0 w 19"/>
                <a:gd name="T7" fmla="*/ 0 h 16"/>
                <a:gd name="T8" fmla="*/ 19 w 19"/>
                <a:gd name="T9" fmla="*/ 11 h 16"/>
                <a:gd name="T10" fmla="*/ 19 w 19"/>
                <a:gd name="T11" fmla="*/ 11 h 16"/>
                <a:gd name="T12" fmla="*/ 19 w 19"/>
                <a:gd name="T13" fmla="*/ 11 h 16"/>
                <a:gd name="T14" fmla="*/ 19 w 19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1"/>
                  </a:moveTo>
                  <a:lnTo>
                    <a:pt x="19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" name="Freeform 528">
              <a:extLst>
                <a:ext uri="{FF2B5EF4-FFF2-40B4-BE49-F238E27FC236}">
                  <a16:creationId xmlns:a16="http://schemas.microsoft.com/office/drawing/2014/main" id="{F34E42AD-48F8-402E-952E-F53AF3B00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686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9 w 37"/>
                <a:gd name="T3" fmla="*/ 22 h 22"/>
                <a:gd name="T4" fmla="*/ 0 w 37"/>
                <a:gd name="T5" fmla="*/ 11 h 22"/>
                <a:gd name="T6" fmla="*/ 19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9" y="22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" name="Freeform 529">
              <a:extLst>
                <a:ext uri="{FF2B5EF4-FFF2-40B4-BE49-F238E27FC236}">
                  <a16:creationId xmlns:a16="http://schemas.microsoft.com/office/drawing/2014/main" id="{9351DF38-6560-45EB-8D74-6916CC56F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678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6 h 17"/>
                <a:gd name="T4" fmla="*/ 0 w 18"/>
                <a:gd name="T5" fmla="*/ 17 h 17"/>
                <a:gd name="T6" fmla="*/ 0 w 18"/>
                <a:gd name="T7" fmla="*/ 12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" name="Freeform 530">
              <a:extLst>
                <a:ext uri="{FF2B5EF4-FFF2-40B4-BE49-F238E27FC236}">
                  <a16:creationId xmlns:a16="http://schemas.microsoft.com/office/drawing/2014/main" id="{4C82922E-FA2F-4562-90BB-6F22DF25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" y="680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" name="Freeform 531">
              <a:extLst>
                <a:ext uri="{FF2B5EF4-FFF2-40B4-BE49-F238E27FC236}">
                  <a16:creationId xmlns:a16="http://schemas.microsoft.com/office/drawing/2014/main" id="{AD131E6E-23A1-4C0D-90B5-74D588EEE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" y="668"/>
              <a:ext cx="36" cy="22"/>
            </a:xfrm>
            <a:custGeom>
              <a:avLst/>
              <a:gdLst>
                <a:gd name="T0" fmla="*/ 36 w 36"/>
                <a:gd name="T1" fmla="*/ 10 h 22"/>
                <a:gd name="T2" fmla="*/ 18 w 36"/>
                <a:gd name="T3" fmla="*/ 22 h 22"/>
                <a:gd name="T4" fmla="*/ 0 w 36"/>
                <a:gd name="T5" fmla="*/ 12 h 22"/>
                <a:gd name="T6" fmla="*/ 18 w 36"/>
                <a:gd name="T7" fmla="*/ 0 h 22"/>
                <a:gd name="T8" fmla="*/ 36 w 36"/>
                <a:gd name="T9" fmla="*/ 10 h 22"/>
                <a:gd name="T10" fmla="*/ 36 w 36"/>
                <a:gd name="T11" fmla="*/ 10 h 22"/>
                <a:gd name="T12" fmla="*/ 36 w 36"/>
                <a:gd name="T13" fmla="*/ 10 h 22"/>
                <a:gd name="T14" fmla="*/ 36 w 36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" name="Freeform 532">
              <a:extLst>
                <a:ext uri="{FF2B5EF4-FFF2-40B4-BE49-F238E27FC236}">
                  <a16:creationId xmlns:a16="http://schemas.microsoft.com/office/drawing/2014/main" id="{979ABBD8-607C-497D-B2F7-187B8F4DA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" y="696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6 h 17"/>
                <a:gd name="T4" fmla="*/ 0 w 19"/>
                <a:gd name="T5" fmla="*/ 17 h 17"/>
                <a:gd name="T6" fmla="*/ 0 w 19"/>
                <a:gd name="T7" fmla="*/ 11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6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" name="Freeform 533">
              <a:extLst>
                <a:ext uri="{FF2B5EF4-FFF2-40B4-BE49-F238E27FC236}">
                  <a16:creationId xmlns:a16="http://schemas.microsoft.com/office/drawing/2014/main" id="{5DE86379-02D6-4BC5-B926-0504A141A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697"/>
              <a:ext cx="18" cy="16"/>
            </a:xfrm>
            <a:custGeom>
              <a:avLst/>
              <a:gdLst>
                <a:gd name="T0" fmla="*/ 18 w 18"/>
                <a:gd name="T1" fmla="*/ 10 h 16"/>
                <a:gd name="T2" fmla="*/ 18 w 18"/>
                <a:gd name="T3" fmla="*/ 16 h 16"/>
                <a:gd name="T4" fmla="*/ 0 w 18"/>
                <a:gd name="T5" fmla="*/ 5 h 16"/>
                <a:gd name="T6" fmla="*/ 0 w 18"/>
                <a:gd name="T7" fmla="*/ 0 h 16"/>
                <a:gd name="T8" fmla="*/ 18 w 18"/>
                <a:gd name="T9" fmla="*/ 10 h 16"/>
                <a:gd name="T10" fmla="*/ 18 w 18"/>
                <a:gd name="T11" fmla="*/ 10 h 16"/>
                <a:gd name="T12" fmla="*/ 18 w 18"/>
                <a:gd name="T13" fmla="*/ 10 h 16"/>
                <a:gd name="T14" fmla="*/ 18 w 18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0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" name="Freeform 534">
              <a:extLst>
                <a:ext uri="{FF2B5EF4-FFF2-40B4-BE49-F238E27FC236}">
                  <a16:creationId xmlns:a16="http://schemas.microsoft.com/office/drawing/2014/main" id="{33690043-450B-48F0-8F32-B33625CB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686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" name="Freeform 535">
              <a:extLst>
                <a:ext uri="{FF2B5EF4-FFF2-40B4-BE49-F238E27FC236}">
                  <a16:creationId xmlns:a16="http://schemas.microsoft.com/office/drawing/2014/main" id="{090DB95A-7BD8-4A48-9416-C55EF69EE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714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" name="Freeform 536">
              <a:extLst>
                <a:ext uri="{FF2B5EF4-FFF2-40B4-BE49-F238E27FC236}">
                  <a16:creationId xmlns:a16="http://schemas.microsoft.com/office/drawing/2014/main" id="{AEC15326-A7CF-4956-BF4A-CFBB887F7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71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" name="Freeform 537">
              <a:extLst>
                <a:ext uri="{FF2B5EF4-FFF2-40B4-BE49-F238E27FC236}">
                  <a16:creationId xmlns:a16="http://schemas.microsoft.com/office/drawing/2014/main" id="{27C2F14C-E61C-4BC6-9805-B064F0337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704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" name="Freeform 538">
              <a:extLst>
                <a:ext uri="{FF2B5EF4-FFF2-40B4-BE49-F238E27FC236}">
                  <a16:creationId xmlns:a16="http://schemas.microsoft.com/office/drawing/2014/main" id="{695B82EC-3866-4098-9F9D-7685B65E4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0" y="696"/>
              <a:ext cx="18" cy="16"/>
            </a:xfrm>
            <a:custGeom>
              <a:avLst/>
              <a:gdLst>
                <a:gd name="T0" fmla="*/ 18 w 18"/>
                <a:gd name="T1" fmla="*/ 0 h 16"/>
                <a:gd name="T2" fmla="*/ 18 w 18"/>
                <a:gd name="T3" fmla="*/ 5 h 16"/>
                <a:gd name="T4" fmla="*/ 0 w 18"/>
                <a:gd name="T5" fmla="*/ 16 h 16"/>
                <a:gd name="T6" fmla="*/ 0 w 18"/>
                <a:gd name="T7" fmla="*/ 11 h 16"/>
                <a:gd name="T8" fmla="*/ 18 w 18"/>
                <a:gd name="T9" fmla="*/ 0 h 16"/>
                <a:gd name="T10" fmla="*/ 18 w 18"/>
                <a:gd name="T11" fmla="*/ 0 h 16"/>
                <a:gd name="T12" fmla="*/ 18 w 18"/>
                <a:gd name="T13" fmla="*/ 0 h 16"/>
                <a:gd name="T14" fmla="*/ 18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" name="Freeform 539">
              <a:extLst>
                <a:ext uri="{FF2B5EF4-FFF2-40B4-BE49-F238E27FC236}">
                  <a16:creationId xmlns:a16="http://schemas.microsoft.com/office/drawing/2014/main" id="{219268A5-E591-4CF4-9AF7-6BB84A02F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697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0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" name="Freeform 540">
              <a:extLst>
                <a:ext uri="{FF2B5EF4-FFF2-40B4-BE49-F238E27FC236}">
                  <a16:creationId xmlns:a16="http://schemas.microsoft.com/office/drawing/2014/main" id="{D318DBC8-9BD0-4BA4-B29A-C30482106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686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9 w 37"/>
                <a:gd name="T3" fmla="*/ 21 h 21"/>
                <a:gd name="T4" fmla="*/ 0 w 37"/>
                <a:gd name="T5" fmla="*/ 11 h 21"/>
                <a:gd name="T6" fmla="*/ 19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9" y="21"/>
                  </a:lnTo>
                  <a:lnTo>
                    <a:pt x="0" y="11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" name="Freeform 541">
              <a:extLst>
                <a:ext uri="{FF2B5EF4-FFF2-40B4-BE49-F238E27FC236}">
                  <a16:creationId xmlns:a16="http://schemas.microsoft.com/office/drawing/2014/main" id="{B8E4C605-8CE9-42C5-9768-91EEAECF7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" y="714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8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8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" name="Freeform 542">
              <a:extLst>
                <a:ext uri="{FF2B5EF4-FFF2-40B4-BE49-F238E27FC236}">
                  <a16:creationId xmlns:a16="http://schemas.microsoft.com/office/drawing/2014/main" id="{17A4AB9C-6AB5-421C-AEA4-D437DD2AE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" y="715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" name="Freeform 543">
              <a:extLst>
                <a:ext uri="{FF2B5EF4-FFF2-40B4-BE49-F238E27FC236}">
                  <a16:creationId xmlns:a16="http://schemas.microsoft.com/office/drawing/2014/main" id="{167E6BB5-7DEA-469E-A927-06A4A0FB6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" y="704"/>
              <a:ext cx="37" cy="21"/>
            </a:xfrm>
            <a:custGeom>
              <a:avLst/>
              <a:gdLst>
                <a:gd name="T0" fmla="*/ 37 w 37"/>
                <a:gd name="T1" fmla="*/ 10 h 21"/>
                <a:gd name="T2" fmla="*/ 18 w 37"/>
                <a:gd name="T3" fmla="*/ 21 h 21"/>
                <a:gd name="T4" fmla="*/ 0 w 37"/>
                <a:gd name="T5" fmla="*/ 11 h 21"/>
                <a:gd name="T6" fmla="*/ 18 w 37"/>
                <a:gd name="T7" fmla="*/ 0 h 21"/>
                <a:gd name="T8" fmla="*/ 37 w 37"/>
                <a:gd name="T9" fmla="*/ 10 h 21"/>
                <a:gd name="T10" fmla="*/ 37 w 37"/>
                <a:gd name="T11" fmla="*/ 10 h 21"/>
                <a:gd name="T12" fmla="*/ 37 w 37"/>
                <a:gd name="T13" fmla="*/ 10 h 21"/>
                <a:gd name="T14" fmla="*/ 37 w 37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1"/>
                <a:gd name="T26" fmla="*/ 37 w 37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1">
                  <a:moveTo>
                    <a:pt x="37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5" name="Freeform 544">
              <a:extLst>
                <a:ext uri="{FF2B5EF4-FFF2-40B4-BE49-F238E27FC236}">
                  <a16:creationId xmlns:a16="http://schemas.microsoft.com/office/drawing/2014/main" id="{97DFCD5B-53A1-4B69-B086-4017BAE07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731"/>
              <a:ext cx="19" cy="17"/>
            </a:xfrm>
            <a:custGeom>
              <a:avLst/>
              <a:gdLst>
                <a:gd name="T0" fmla="*/ 19 w 19"/>
                <a:gd name="T1" fmla="*/ 0 h 17"/>
                <a:gd name="T2" fmla="*/ 19 w 19"/>
                <a:gd name="T3" fmla="*/ 6 h 17"/>
                <a:gd name="T4" fmla="*/ 0 w 19"/>
                <a:gd name="T5" fmla="*/ 17 h 17"/>
                <a:gd name="T6" fmla="*/ 0 w 19"/>
                <a:gd name="T7" fmla="*/ 12 h 17"/>
                <a:gd name="T8" fmla="*/ 19 w 19"/>
                <a:gd name="T9" fmla="*/ 0 h 17"/>
                <a:gd name="T10" fmla="*/ 19 w 19"/>
                <a:gd name="T11" fmla="*/ 0 h 17"/>
                <a:gd name="T12" fmla="*/ 19 w 19"/>
                <a:gd name="T13" fmla="*/ 0 h 17"/>
                <a:gd name="T14" fmla="*/ 19 w 19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7"/>
                <a:gd name="T26" fmla="*/ 19 w 19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7">
                  <a:moveTo>
                    <a:pt x="19" y="0"/>
                  </a:moveTo>
                  <a:lnTo>
                    <a:pt x="19" y="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6" name="Freeform 545">
              <a:extLst>
                <a:ext uri="{FF2B5EF4-FFF2-40B4-BE49-F238E27FC236}">
                  <a16:creationId xmlns:a16="http://schemas.microsoft.com/office/drawing/2014/main" id="{172DC21E-78B5-41B6-BA3B-CC9A9D91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733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4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7" name="Freeform 546">
              <a:extLst>
                <a:ext uri="{FF2B5EF4-FFF2-40B4-BE49-F238E27FC236}">
                  <a16:creationId xmlns:a16="http://schemas.microsoft.com/office/drawing/2014/main" id="{55CD721E-30D2-404E-BD84-09EF9DEB4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721"/>
              <a:ext cx="37" cy="22"/>
            </a:xfrm>
            <a:custGeom>
              <a:avLst/>
              <a:gdLst>
                <a:gd name="T0" fmla="*/ 37 w 37"/>
                <a:gd name="T1" fmla="*/ 10 h 22"/>
                <a:gd name="T2" fmla="*/ 18 w 37"/>
                <a:gd name="T3" fmla="*/ 22 h 22"/>
                <a:gd name="T4" fmla="*/ 0 w 37"/>
                <a:gd name="T5" fmla="*/ 12 h 22"/>
                <a:gd name="T6" fmla="*/ 19 w 37"/>
                <a:gd name="T7" fmla="*/ 0 h 22"/>
                <a:gd name="T8" fmla="*/ 37 w 37"/>
                <a:gd name="T9" fmla="*/ 10 h 22"/>
                <a:gd name="T10" fmla="*/ 37 w 37"/>
                <a:gd name="T11" fmla="*/ 10 h 22"/>
                <a:gd name="T12" fmla="*/ 37 w 37"/>
                <a:gd name="T13" fmla="*/ 10 h 22"/>
                <a:gd name="T14" fmla="*/ 37 w 37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0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8" name="Freeform 547">
              <a:extLst>
                <a:ext uri="{FF2B5EF4-FFF2-40B4-BE49-F238E27FC236}">
                  <a16:creationId xmlns:a16="http://schemas.microsoft.com/office/drawing/2014/main" id="{99140C6F-292F-4611-82EE-E5A5D2D8F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697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2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9" name="Freeform 548">
              <a:extLst>
                <a:ext uri="{FF2B5EF4-FFF2-40B4-BE49-F238E27FC236}">
                  <a16:creationId xmlns:a16="http://schemas.microsoft.com/office/drawing/2014/main" id="{9C93636B-5983-47B6-AB2F-BB433D53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698"/>
              <a:ext cx="18" cy="16"/>
            </a:xfrm>
            <a:custGeom>
              <a:avLst/>
              <a:gdLst>
                <a:gd name="T0" fmla="*/ 18 w 18"/>
                <a:gd name="T1" fmla="*/ 11 h 16"/>
                <a:gd name="T2" fmla="*/ 18 w 18"/>
                <a:gd name="T3" fmla="*/ 16 h 16"/>
                <a:gd name="T4" fmla="*/ 0 w 18"/>
                <a:gd name="T5" fmla="*/ 5 h 16"/>
                <a:gd name="T6" fmla="*/ 0 w 18"/>
                <a:gd name="T7" fmla="*/ 0 h 16"/>
                <a:gd name="T8" fmla="*/ 18 w 18"/>
                <a:gd name="T9" fmla="*/ 11 h 16"/>
                <a:gd name="T10" fmla="*/ 18 w 18"/>
                <a:gd name="T11" fmla="*/ 11 h 16"/>
                <a:gd name="T12" fmla="*/ 18 w 18"/>
                <a:gd name="T13" fmla="*/ 11 h 16"/>
                <a:gd name="T14" fmla="*/ 18 w 18"/>
                <a:gd name="T15" fmla="*/ 1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6"/>
                <a:gd name="T26" fmla="*/ 18 w 18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6">
                  <a:moveTo>
                    <a:pt x="18" y="11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0" name="Freeform 549">
              <a:extLst>
                <a:ext uri="{FF2B5EF4-FFF2-40B4-BE49-F238E27FC236}">
                  <a16:creationId xmlns:a16="http://schemas.microsoft.com/office/drawing/2014/main" id="{AC2C8B92-6019-4693-BB69-B37130196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687"/>
              <a:ext cx="36" cy="22"/>
            </a:xfrm>
            <a:custGeom>
              <a:avLst/>
              <a:gdLst>
                <a:gd name="T0" fmla="*/ 36 w 36"/>
                <a:gd name="T1" fmla="*/ 10 h 22"/>
                <a:gd name="T2" fmla="*/ 18 w 36"/>
                <a:gd name="T3" fmla="*/ 22 h 22"/>
                <a:gd name="T4" fmla="*/ 0 w 36"/>
                <a:gd name="T5" fmla="*/ 11 h 22"/>
                <a:gd name="T6" fmla="*/ 18 w 36"/>
                <a:gd name="T7" fmla="*/ 0 h 22"/>
                <a:gd name="T8" fmla="*/ 36 w 36"/>
                <a:gd name="T9" fmla="*/ 10 h 22"/>
                <a:gd name="T10" fmla="*/ 36 w 36"/>
                <a:gd name="T11" fmla="*/ 10 h 22"/>
                <a:gd name="T12" fmla="*/ 36 w 36"/>
                <a:gd name="T13" fmla="*/ 10 h 22"/>
                <a:gd name="T14" fmla="*/ 36 w 36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2"/>
                <a:gd name="T26" fmla="*/ 36 w 36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2">
                  <a:moveTo>
                    <a:pt x="36" y="10"/>
                  </a:moveTo>
                  <a:lnTo>
                    <a:pt x="18" y="22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1" name="Freeform 550">
              <a:extLst>
                <a:ext uri="{FF2B5EF4-FFF2-40B4-BE49-F238E27FC236}">
                  <a16:creationId xmlns:a16="http://schemas.microsoft.com/office/drawing/2014/main" id="{27174EC5-F6D3-4B3C-AD47-EF67B0FF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" y="715"/>
              <a:ext cx="19" cy="16"/>
            </a:xfrm>
            <a:custGeom>
              <a:avLst/>
              <a:gdLst>
                <a:gd name="T0" fmla="*/ 19 w 19"/>
                <a:gd name="T1" fmla="*/ 0 h 16"/>
                <a:gd name="T2" fmla="*/ 19 w 19"/>
                <a:gd name="T3" fmla="*/ 5 h 16"/>
                <a:gd name="T4" fmla="*/ 0 w 19"/>
                <a:gd name="T5" fmla="*/ 16 h 16"/>
                <a:gd name="T6" fmla="*/ 0 w 19"/>
                <a:gd name="T7" fmla="*/ 11 h 16"/>
                <a:gd name="T8" fmla="*/ 19 w 19"/>
                <a:gd name="T9" fmla="*/ 0 h 16"/>
                <a:gd name="T10" fmla="*/ 19 w 19"/>
                <a:gd name="T11" fmla="*/ 0 h 16"/>
                <a:gd name="T12" fmla="*/ 19 w 19"/>
                <a:gd name="T13" fmla="*/ 0 h 16"/>
                <a:gd name="T14" fmla="*/ 19 w 19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0"/>
                  </a:moveTo>
                  <a:lnTo>
                    <a:pt x="19" y="5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2" name="Freeform 551">
              <a:extLst>
                <a:ext uri="{FF2B5EF4-FFF2-40B4-BE49-F238E27FC236}">
                  <a16:creationId xmlns:a16="http://schemas.microsoft.com/office/drawing/2014/main" id="{DA79C703-7562-4E32-9ED8-66D053010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" y="716"/>
              <a:ext cx="18" cy="15"/>
            </a:xfrm>
            <a:custGeom>
              <a:avLst/>
              <a:gdLst>
                <a:gd name="T0" fmla="*/ 18 w 18"/>
                <a:gd name="T1" fmla="*/ 10 h 15"/>
                <a:gd name="T2" fmla="*/ 18 w 18"/>
                <a:gd name="T3" fmla="*/ 15 h 15"/>
                <a:gd name="T4" fmla="*/ 0 w 18"/>
                <a:gd name="T5" fmla="*/ 5 h 15"/>
                <a:gd name="T6" fmla="*/ 0 w 18"/>
                <a:gd name="T7" fmla="*/ 0 h 15"/>
                <a:gd name="T8" fmla="*/ 18 w 18"/>
                <a:gd name="T9" fmla="*/ 10 h 15"/>
                <a:gd name="T10" fmla="*/ 18 w 18"/>
                <a:gd name="T11" fmla="*/ 10 h 15"/>
                <a:gd name="T12" fmla="*/ 18 w 18"/>
                <a:gd name="T13" fmla="*/ 10 h 15"/>
                <a:gd name="T14" fmla="*/ 18 w 18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5"/>
                <a:gd name="T26" fmla="*/ 18 w 18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5">
                  <a:moveTo>
                    <a:pt x="18" y="10"/>
                  </a:moveTo>
                  <a:lnTo>
                    <a:pt x="18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3" name="Freeform 552">
              <a:extLst>
                <a:ext uri="{FF2B5EF4-FFF2-40B4-BE49-F238E27FC236}">
                  <a16:creationId xmlns:a16="http://schemas.microsoft.com/office/drawing/2014/main" id="{6EABA034-81B7-4C89-ADFC-A23A9DC12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" y="704"/>
              <a:ext cx="37" cy="22"/>
            </a:xfrm>
            <a:custGeom>
              <a:avLst/>
              <a:gdLst>
                <a:gd name="T0" fmla="*/ 37 w 37"/>
                <a:gd name="T1" fmla="*/ 11 h 22"/>
                <a:gd name="T2" fmla="*/ 18 w 37"/>
                <a:gd name="T3" fmla="*/ 22 h 22"/>
                <a:gd name="T4" fmla="*/ 0 w 37"/>
                <a:gd name="T5" fmla="*/ 12 h 22"/>
                <a:gd name="T6" fmla="*/ 18 w 37"/>
                <a:gd name="T7" fmla="*/ 0 h 22"/>
                <a:gd name="T8" fmla="*/ 37 w 37"/>
                <a:gd name="T9" fmla="*/ 11 h 22"/>
                <a:gd name="T10" fmla="*/ 37 w 37"/>
                <a:gd name="T11" fmla="*/ 11 h 22"/>
                <a:gd name="T12" fmla="*/ 37 w 37"/>
                <a:gd name="T13" fmla="*/ 11 h 22"/>
                <a:gd name="T14" fmla="*/ 37 w 37"/>
                <a:gd name="T15" fmla="*/ 11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1"/>
                  </a:moveTo>
                  <a:lnTo>
                    <a:pt x="18" y="22"/>
                  </a:lnTo>
                  <a:lnTo>
                    <a:pt x="0" y="12"/>
                  </a:lnTo>
                  <a:lnTo>
                    <a:pt x="18" y="0"/>
                  </a:lnTo>
                  <a:lnTo>
                    <a:pt x="3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4" name="Freeform 553">
              <a:extLst>
                <a:ext uri="{FF2B5EF4-FFF2-40B4-BE49-F238E27FC236}">
                  <a16:creationId xmlns:a16="http://schemas.microsoft.com/office/drawing/2014/main" id="{19C9FBEB-050B-46ED-A7CC-41D99A1C0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" y="732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5 h 17"/>
                <a:gd name="T4" fmla="*/ 0 w 18"/>
                <a:gd name="T5" fmla="*/ 17 h 17"/>
                <a:gd name="T6" fmla="*/ 0 w 18"/>
                <a:gd name="T7" fmla="*/ 11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5" name="Freeform 554">
              <a:extLst>
                <a:ext uri="{FF2B5EF4-FFF2-40B4-BE49-F238E27FC236}">
                  <a16:creationId xmlns:a16="http://schemas.microsoft.com/office/drawing/2014/main" id="{9D6B6937-2B05-42FE-A550-1ECAD3AA7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733"/>
              <a:ext cx="19" cy="16"/>
            </a:xfrm>
            <a:custGeom>
              <a:avLst/>
              <a:gdLst>
                <a:gd name="T0" fmla="*/ 19 w 19"/>
                <a:gd name="T1" fmla="*/ 10 h 16"/>
                <a:gd name="T2" fmla="*/ 19 w 19"/>
                <a:gd name="T3" fmla="*/ 16 h 16"/>
                <a:gd name="T4" fmla="*/ 0 w 19"/>
                <a:gd name="T5" fmla="*/ 5 h 16"/>
                <a:gd name="T6" fmla="*/ 1 w 19"/>
                <a:gd name="T7" fmla="*/ 0 h 16"/>
                <a:gd name="T8" fmla="*/ 19 w 19"/>
                <a:gd name="T9" fmla="*/ 10 h 16"/>
                <a:gd name="T10" fmla="*/ 19 w 19"/>
                <a:gd name="T11" fmla="*/ 10 h 16"/>
                <a:gd name="T12" fmla="*/ 19 w 19"/>
                <a:gd name="T13" fmla="*/ 10 h 16"/>
                <a:gd name="T14" fmla="*/ 19 w 19"/>
                <a:gd name="T15" fmla="*/ 1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6"/>
                <a:gd name="T26" fmla="*/ 19 w 19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6">
                  <a:moveTo>
                    <a:pt x="19" y="10"/>
                  </a:moveTo>
                  <a:lnTo>
                    <a:pt x="19" y="1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6" name="Freeform 555">
              <a:extLst>
                <a:ext uri="{FF2B5EF4-FFF2-40B4-BE49-F238E27FC236}">
                  <a16:creationId xmlns:a16="http://schemas.microsoft.com/office/drawing/2014/main" id="{5BDA5A88-7776-4100-A02F-E7925C04C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" y="722"/>
              <a:ext cx="36" cy="21"/>
            </a:xfrm>
            <a:custGeom>
              <a:avLst/>
              <a:gdLst>
                <a:gd name="T0" fmla="*/ 36 w 36"/>
                <a:gd name="T1" fmla="*/ 10 h 21"/>
                <a:gd name="T2" fmla="*/ 18 w 36"/>
                <a:gd name="T3" fmla="*/ 21 h 21"/>
                <a:gd name="T4" fmla="*/ 0 w 36"/>
                <a:gd name="T5" fmla="*/ 11 h 21"/>
                <a:gd name="T6" fmla="*/ 18 w 36"/>
                <a:gd name="T7" fmla="*/ 0 h 21"/>
                <a:gd name="T8" fmla="*/ 36 w 36"/>
                <a:gd name="T9" fmla="*/ 10 h 21"/>
                <a:gd name="T10" fmla="*/ 36 w 36"/>
                <a:gd name="T11" fmla="*/ 10 h 21"/>
                <a:gd name="T12" fmla="*/ 36 w 36"/>
                <a:gd name="T13" fmla="*/ 10 h 21"/>
                <a:gd name="T14" fmla="*/ 36 w 36"/>
                <a:gd name="T15" fmla="*/ 1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21"/>
                <a:gd name="T26" fmla="*/ 36 w 36"/>
                <a:gd name="T27" fmla="*/ 21 h 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21">
                  <a:moveTo>
                    <a:pt x="36" y="10"/>
                  </a:moveTo>
                  <a:lnTo>
                    <a:pt x="18" y="21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7" name="Freeform 556">
              <a:extLst>
                <a:ext uri="{FF2B5EF4-FFF2-40B4-BE49-F238E27FC236}">
                  <a16:creationId xmlns:a16="http://schemas.microsoft.com/office/drawing/2014/main" id="{30042B05-8870-4367-AE99-57D4116FA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" y="749"/>
              <a:ext cx="18" cy="17"/>
            </a:xfrm>
            <a:custGeom>
              <a:avLst/>
              <a:gdLst>
                <a:gd name="T0" fmla="*/ 18 w 18"/>
                <a:gd name="T1" fmla="*/ 0 h 17"/>
                <a:gd name="T2" fmla="*/ 18 w 18"/>
                <a:gd name="T3" fmla="*/ 6 h 17"/>
                <a:gd name="T4" fmla="*/ 0 w 18"/>
                <a:gd name="T5" fmla="*/ 17 h 17"/>
                <a:gd name="T6" fmla="*/ 0 w 18"/>
                <a:gd name="T7" fmla="*/ 12 h 17"/>
                <a:gd name="T8" fmla="*/ 18 w 18"/>
                <a:gd name="T9" fmla="*/ 0 h 17"/>
                <a:gd name="T10" fmla="*/ 18 w 18"/>
                <a:gd name="T11" fmla="*/ 0 h 17"/>
                <a:gd name="T12" fmla="*/ 18 w 18"/>
                <a:gd name="T13" fmla="*/ 0 h 17"/>
                <a:gd name="T14" fmla="*/ 18 w 18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"/>
                <a:gd name="T25" fmla="*/ 0 h 17"/>
                <a:gd name="T26" fmla="*/ 18 w 18"/>
                <a:gd name="T27" fmla="*/ 17 h 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" h="17">
                  <a:moveTo>
                    <a:pt x="18" y="0"/>
                  </a:moveTo>
                  <a:lnTo>
                    <a:pt x="18" y="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8" name="Freeform 557">
              <a:extLst>
                <a:ext uri="{FF2B5EF4-FFF2-40B4-BE49-F238E27FC236}">
                  <a16:creationId xmlns:a16="http://schemas.microsoft.com/office/drawing/2014/main" id="{99CA2E68-0743-41AC-B690-328DFB445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" y="751"/>
              <a:ext cx="19" cy="15"/>
            </a:xfrm>
            <a:custGeom>
              <a:avLst/>
              <a:gdLst>
                <a:gd name="T0" fmla="*/ 19 w 19"/>
                <a:gd name="T1" fmla="*/ 10 h 15"/>
                <a:gd name="T2" fmla="*/ 19 w 19"/>
                <a:gd name="T3" fmla="*/ 15 h 15"/>
                <a:gd name="T4" fmla="*/ 0 w 19"/>
                <a:gd name="T5" fmla="*/ 5 h 15"/>
                <a:gd name="T6" fmla="*/ 0 w 19"/>
                <a:gd name="T7" fmla="*/ 0 h 15"/>
                <a:gd name="T8" fmla="*/ 19 w 19"/>
                <a:gd name="T9" fmla="*/ 10 h 15"/>
                <a:gd name="T10" fmla="*/ 19 w 19"/>
                <a:gd name="T11" fmla="*/ 10 h 15"/>
                <a:gd name="T12" fmla="*/ 19 w 19"/>
                <a:gd name="T13" fmla="*/ 10 h 15"/>
                <a:gd name="T14" fmla="*/ 19 w 19"/>
                <a:gd name="T15" fmla="*/ 1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15"/>
                <a:gd name="T26" fmla="*/ 19 w 19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15">
                  <a:moveTo>
                    <a:pt x="19" y="10"/>
                  </a:moveTo>
                  <a:lnTo>
                    <a:pt x="19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32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9" name="Freeform 558">
              <a:extLst>
                <a:ext uri="{FF2B5EF4-FFF2-40B4-BE49-F238E27FC236}">
                  <a16:creationId xmlns:a16="http://schemas.microsoft.com/office/drawing/2014/main" id="{8581D90F-07DA-4CB3-A58B-F4AA8702B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" y="739"/>
              <a:ext cx="37" cy="22"/>
            </a:xfrm>
            <a:custGeom>
              <a:avLst/>
              <a:gdLst>
                <a:gd name="T0" fmla="*/ 37 w 37"/>
                <a:gd name="T1" fmla="*/ 10 h 22"/>
                <a:gd name="T2" fmla="*/ 19 w 37"/>
                <a:gd name="T3" fmla="*/ 22 h 22"/>
                <a:gd name="T4" fmla="*/ 0 w 37"/>
                <a:gd name="T5" fmla="*/ 12 h 22"/>
                <a:gd name="T6" fmla="*/ 19 w 37"/>
                <a:gd name="T7" fmla="*/ 0 h 22"/>
                <a:gd name="T8" fmla="*/ 37 w 37"/>
                <a:gd name="T9" fmla="*/ 10 h 22"/>
                <a:gd name="T10" fmla="*/ 37 w 37"/>
                <a:gd name="T11" fmla="*/ 10 h 22"/>
                <a:gd name="T12" fmla="*/ 37 w 37"/>
                <a:gd name="T13" fmla="*/ 10 h 22"/>
                <a:gd name="T14" fmla="*/ 37 w 37"/>
                <a:gd name="T15" fmla="*/ 10 h 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22"/>
                <a:gd name="T26" fmla="*/ 37 w 37"/>
                <a:gd name="T27" fmla="*/ 22 h 2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22">
                  <a:moveTo>
                    <a:pt x="37" y="10"/>
                  </a:moveTo>
                  <a:lnTo>
                    <a:pt x="19" y="22"/>
                  </a:lnTo>
                  <a:lnTo>
                    <a:pt x="0" y="12"/>
                  </a:lnTo>
                  <a:lnTo>
                    <a:pt x="19" y="0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E21D2AD-A9BF-4581-A8DE-EC3ED36FB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106" y="1035843"/>
            <a:ext cx="4392613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端点准入控制</a:t>
            </a:r>
          </a:p>
        </p:txBody>
      </p:sp>
      <p:pic>
        <p:nvPicPr>
          <p:cNvPr id="19459" name="Picture 433" descr="网云_gray">
            <a:extLst>
              <a:ext uri="{FF2B5EF4-FFF2-40B4-BE49-F238E27FC236}">
                <a16:creationId xmlns:a16="http://schemas.microsoft.com/office/drawing/2014/main" id="{2437D649-D3C0-4CC8-AF36-81676420A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643438"/>
            <a:ext cx="150018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33" descr="网云_gray">
            <a:extLst>
              <a:ext uri="{FF2B5EF4-FFF2-40B4-BE49-F238E27FC236}">
                <a16:creationId xmlns:a16="http://schemas.microsoft.com/office/drawing/2014/main" id="{00746DA5-6090-4DBD-A88D-0C17A7B76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41625"/>
            <a:ext cx="150018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6" descr="用户">
            <a:extLst>
              <a:ext uri="{FF2B5EF4-FFF2-40B4-BE49-F238E27FC236}">
                <a16:creationId xmlns:a16="http://schemas.microsoft.com/office/drawing/2014/main" id="{B63C0E17-B3F1-413C-A609-7E23B65D7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724400"/>
            <a:ext cx="604837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 Box 4">
            <a:extLst>
              <a:ext uri="{FF2B5EF4-FFF2-40B4-BE49-F238E27FC236}">
                <a16:creationId xmlns:a16="http://schemas.microsoft.com/office/drawing/2014/main" id="{1999CD3E-ACF4-44D3-971B-FF478F30B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3649663"/>
            <a:ext cx="1082675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>
                <a:solidFill>
                  <a:srgbClr val="FF0000"/>
                </a:solidFill>
                <a:latin typeface="+mn-lt"/>
                <a:ea typeface="黑体" pitchFamily="2" charset="-122"/>
              </a:rPr>
              <a:t>不合格</a:t>
            </a:r>
          </a:p>
          <a:p>
            <a:pPr>
              <a:defRPr/>
            </a:pPr>
            <a:r>
              <a:rPr lang="zh-CN" altLang="en-US" sz="1400" b="1">
                <a:solidFill>
                  <a:srgbClr val="FF0000"/>
                </a:solidFill>
                <a:latin typeface="+mn-lt"/>
                <a:ea typeface="黑体" pitchFamily="2" charset="-122"/>
              </a:rPr>
              <a:t>进入隔离区</a:t>
            </a:r>
          </a:p>
          <a:p>
            <a:pPr>
              <a:defRPr/>
            </a:pPr>
            <a:endParaRPr lang="zh-CN" altLang="en-US" sz="1400" b="1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>
              <a:defRPr/>
            </a:pPr>
            <a:r>
              <a:rPr lang="zh-CN" altLang="en-US" sz="1400" b="1">
                <a:solidFill>
                  <a:srgbClr val="FF0000"/>
                </a:solidFill>
                <a:latin typeface="+mn-lt"/>
                <a:ea typeface="黑体" pitchFamily="2" charset="-122"/>
              </a:rPr>
              <a:t>强制加固</a:t>
            </a:r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7CE2FEFA-E48D-422B-BA29-A7555FCA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4929188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隔离区</a:t>
            </a:r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93C50DD3-91B4-421B-A1E3-0574C061E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2571750"/>
            <a:ext cx="101123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>
                <a:solidFill>
                  <a:srgbClr val="FF0000"/>
                </a:solidFill>
                <a:latin typeface="+mn-lt"/>
                <a:ea typeface="黑体" pitchFamily="2" charset="-122"/>
              </a:rPr>
              <a:t>安全认证</a:t>
            </a:r>
          </a:p>
        </p:txBody>
      </p:sp>
      <p:pic>
        <p:nvPicPr>
          <p:cNvPr id="19465" name="Picture 10" descr="开门">
            <a:extLst>
              <a:ext uri="{FF2B5EF4-FFF2-40B4-BE49-F238E27FC236}">
                <a16:creationId xmlns:a16="http://schemas.microsoft.com/office/drawing/2014/main" id="{C63FF955-9219-425F-8118-5F3FA062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2998788"/>
            <a:ext cx="720725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 Box 11">
            <a:extLst>
              <a:ext uri="{FF2B5EF4-FFF2-40B4-BE49-F238E27FC236}">
                <a16:creationId xmlns:a16="http://schemas.microsoft.com/office/drawing/2014/main" id="{E0B37AC8-A4B8-4031-BD29-873D37377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957513"/>
            <a:ext cx="895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>
                <a:latin typeface="+mn-lt"/>
                <a:ea typeface="黑体" pitchFamily="2" charset="-122"/>
              </a:rPr>
              <a:t>合法用户</a:t>
            </a:r>
          </a:p>
        </p:txBody>
      </p:sp>
      <p:sp>
        <p:nvSpPr>
          <p:cNvPr id="51" name="Text Box 13">
            <a:extLst>
              <a:ext uri="{FF2B5EF4-FFF2-40B4-BE49-F238E27FC236}">
                <a16:creationId xmlns:a16="http://schemas.microsoft.com/office/drawing/2014/main" id="{939ED295-493D-4C04-8A06-131039A0B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568700"/>
            <a:ext cx="903287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>
                <a:solidFill>
                  <a:srgbClr val="FF0000"/>
                </a:solidFill>
                <a:latin typeface="+mn-lt"/>
                <a:ea typeface="黑体" pitchFamily="2" charset="-122"/>
              </a:rPr>
              <a:t>非法用户</a:t>
            </a:r>
          </a:p>
          <a:p>
            <a:pPr>
              <a:defRPr/>
            </a:pPr>
            <a:r>
              <a:rPr lang="zh-CN" altLang="en-US" sz="1400" b="1">
                <a:solidFill>
                  <a:srgbClr val="FF0000"/>
                </a:solidFill>
                <a:latin typeface="+mn-lt"/>
                <a:ea typeface="黑体" pitchFamily="2" charset="-122"/>
              </a:rPr>
              <a:t>拒绝入网</a:t>
            </a:r>
          </a:p>
        </p:txBody>
      </p:sp>
      <p:grpSp>
        <p:nvGrpSpPr>
          <p:cNvPr id="19468" name="Group 47">
            <a:extLst>
              <a:ext uri="{FF2B5EF4-FFF2-40B4-BE49-F238E27FC236}">
                <a16:creationId xmlns:a16="http://schemas.microsoft.com/office/drawing/2014/main" id="{1B9D0A02-501E-4432-AD3E-37CBE64B5D81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4868863"/>
            <a:ext cx="360363" cy="360362"/>
            <a:chOff x="1655" y="2704"/>
            <a:chExt cx="227" cy="227"/>
          </a:xfrm>
        </p:grpSpPr>
        <p:sp>
          <p:nvSpPr>
            <p:cNvPr id="19495" name="Line 16">
              <a:extLst>
                <a:ext uri="{FF2B5EF4-FFF2-40B4-BE49-F238E27FC236}">
                  <a16:creationId xmlns:a16="http://schemas.microsoft.com/office/drawing/2014/main" id="{0CD64F58-7EEB-4531-B941-10654A210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" y="2704"/>
              <a:ext cx="227" cy="22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17">
              <a:extLst>
                <a:ext uri="{FF2B5EF4-FFF2-40B4-BE49-F238E27FC236}">
                  <a16:creationId xmlns:a16="http://schemas.microsoft.com/office/drawing/2014/main" id="{7F757177-4C26-468C-9C25-EACD275A9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704"/>
              <a:ext cx="227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Text Box 21">
            <a:extLst>
              <a:ext uri="{FF2B5EF4-FFF2-40B4-BE49-F238E27FC236}">
                <a16:creationId xmlns:a16="http://schemas.microsoft.com/office/drawing/2014/main" id="{9D8AEA3B-B5BA-4F12-B599-A3ABDE9AD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2571750"/>
            <a:ext cx="101123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>
                <a:solidFill>
                  <a:srgbClr val="FF0000"/>
                </a:solidFill>
                <a:latin typeface="+mn-lt"/>
                <a:ea typeface="黑体" pitchFamily="2" charset="-122"/>
              </a:rPr>
              <a:t>身份认证</a:t>
            </a:r>
          </a:p>
        </p:txBody>
      </p:sp>
      <p:pic>
        <p:nvPicPr>
          <p:cNvPr id="19470" name="Picture 22" descr="开门">
            <a:extLst>
              <a:ext uri="{FF2B5EF4-FFF2-40B4-BE49-F238E27FC236}">
                <a16:creationId xmlns:a16="http://schemas.microsoft.com/office/drawing/2014/main" id="{D5437E50-5253-4ADB-B0AF-DE8DBF243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2997200"/>
            <a:ext cx="7207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 Box 23">
            <a:extLst>
              <a:ext uri="{FF2B5EF4-FFF2-40B4-BE49-F238E27FC236}">
                <a16:creationId xmlns:a16="http://schemas.microsoft.com/office/drawing/2014/main" id="{461AFD1A-CC61-4797-A58A-CE4C0B2EE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2957513"/>
            <a:ext cx="915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>
                <a:latin typeface="+mn-lt"/>
                <a:ea typeface="黑体" pitchFamily="2" charset="-122"/>
              </a:rPr>
              <a:t>接入请求</a:t>
            </a:r>
          </a:p>
        </p:txBody>
      </p:sp>
      <p:sp>
        <p:nvSpPr>
          <p:cNvPr id="58" name="AutoShape 24">
            <a:extLst>
              <a:ext uri="{FF2B5EF4-FFF2-40B4-BE49-F238E27FC236}">
                <a16:creationId xmlns:a16="http://schemas.microsoft.com/office/drawing/2014/main" id="{7870762E-AE6A-4F18-8308-3202F5440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508500"/>
            <a:ext cx="1441450" cy="433388"/>
          </a:xfrm>
          <a:prstGeom prst="wedgeEllipseCallout">
            <a:avLst>
              <a:gd name="adj1" fmla="val 53745"/>
              <a:gd name="adj2" fmla="val -103116"/>
            </a:avLst>
          </a:prstGeom>
          <a:solidFill>
            <a:srgbClr val="99CCFF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73025" tIns="36512" rIns="73025" bIns="36512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/>
              <a:t>你是谁？</a:t>
            </a:r>
          </a:p>
        </p:txBody>
      </p:sp>
      <p:sp>
        <p:nvSpPr>
          <p:cNvPr id="19473" name="Text Box 27">
            <a:extLst>
              <a:ext uri="{FF2B5EF4-FFF2-40B4-BE49-F238E27FC236}">
                <a16:creationId xmlns:a16="http://schemas.microsoft.com/office/drawing/2014/main" id="{89C9CB47-4999-4A83-B807-29AAE39CD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3111500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企业网络</a:t>
            </a:r>
          </a:p>
        </p:txBody>
      </p:sp>
      <p:grpSp>
        <p:nvGrpSpPr>
          <p:cNvPr id="19474" name="Group 28">
            <a:extLst>
              <a:ext uri="{FF2B5EF4-FFF2-40B4-BE49-F238E27FC236}">
                <a16:creationId xmlns:a16="http://schemas.microsoft.com/office/drawing/2014/main" id="{391AEE6C-67DE-4AEB-9135-7C8DA1BDBBE5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2997200"/>
            <a:ext cx="431800" cy="649288"/>
            <a:chOff x="3107" y="1842"/>
            <a:chExt cx="589" cy="409"/>
          </a:xfrm>
        </p:grpSpPr>
        <p:sp>
          <p:nvSpPr>
            <p:cNvPr id="19493" name="Arc 29">
              <a:extLst>
                <a:ext uri="{FF2B5EF4-FFF2-40B4-BE49-F238E27FC236}">
                  <a16:creationId xmlns:a16="http://schemas.microsoft.com/office/drawing/2014/main" id="{254EE004-97F4-4E17-9A8D-0E121A34E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070"/>
              <a:ext cx="589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CC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3025" tIns="36512" rIns="73025" bIns="36512" anchor="ctr"/>
            <a:lstStyle/>
            <a:p>
              <a:endParaRPr lang="zh-CN" altLang="en-US"/>
            </a:p>
          </p:txBody>
        </p:sp>
        <p:sp>
          <p:nvSpPr>
            <p:cNvPr id="19494" name="Arc 30">
              <a:extLst>
                <a:ext uri="{FF2B5EF4-FFF2-40B4-BE49-F238E27FC236}">
                  <a16:creationId xmlns:a16="http://schemas.microsoft.com/office/drawing/2014/main" id="{351B50AC-68C9-43B2-82E0-7DA895374C4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07" y="1842"/>
              <a:ext cx="589" cy="2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CC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73025" tIns="36512" rIns="73025" bIns="36512" anchor="ctr"/>
            <a:lstStyle/>
            <a:p>
              <a:endParaRPr lang="zh-CN" altLang="en-US"/>
            </a:p>
          </p:txBody>
        </p:sp>
      </p:grpSp>
      <p:pic>
        <p:nvPicPr>
          <p:cNvPr id="19475" name="Picture 32" descr="开门">
            <a:extLst>
              <a:ext uri="{FF2B5EF4-FFF2-40B4-BE49-F238E27FC236}">
                <a16:creationId xmlns:a16="http://schemas.microsoft.com/office/drawing/2014/main" id="{286D6393-71FE-4C7C-8E38-76FA16521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997200"/>
            <a:ext cx="7207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 Box 33">
            <a:extLst>
              <a:ext uri="{FF2B5EF4-FFF2-40B4-BE49-F238E27FC236}">
                <a16:creationId xmlns:a16="http://schemas.microsoft.com/office/drawing/2014/main" id="{8C0A993C-1806-420E-83B7-DC988599E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2571750"/>
            <a:ext cx="101123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>
                <a:solidFill>
                  <a:srgbClr val="FF0000"/>
                </a:solidFill>
                <a:latin typeface="+mn-lt"/>
                <a:ea typeface="黑体" pitchFamily="2" charset="-122"/>
              </a:rPr>
              <a:t>动态授权</a:t>
            </a:r>
          </a:p>
        </p:txBody>
      </p:sp>
      <p:sp>
        <p:nvSpPr>
          <p:cNvPr id="65" name="Text Box 34">
            <a:extLst>
              <a:ext uri="{FF2B5EF4-FFF2-40B4-BE49-F238E27FC236}">
                <a16:creationId xmlns:a16="http://schemas.microsoft.com/office/drawing/2014/main" id="{15837AA4-ACDE-4587-AFD3-71B6EF133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957513"/>
            <a:ext cx="895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>
                <a:latin typeface="+mn-lt"/>
                <a:ea typeface="黑体" pitchFamily="2" charset="-122"/>
              </a:rPr>
              <a:t>合格用户</a:t>
            </a:r>
          </a:p>
        </p:txBody>
      </p:sp>
      <p:sp>
        <p:nvSpPr>
          <p:cNvPr id="66" name="Text Box 35">
            <a:extLst>
              <a:ext uri="{FF2B5EF4-FFF2-40B4-BE49-F238E27FC236}">
                <a16:creationId xmlns:a16="http://schemas.microsoft.com/office/drawing/2014/main" id="{FDEEEFD7-5F6A-44E8-B086-95AE3772F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813" y="3717925"/>
            <a:ext cx="1079500" cy="738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>
                <a:solidFill>
                  <a:srgbClr val="FF0000"/>
                </a:solidFill>
                <a:latin typeface="+mn-lt"/>
                <a:ea typeface="黑体" pitchFamily="2" charset="-122"/>
              </a:rPr>
              <a:t>不同用户享受不同的网络使用权限</a:t>
            </a:r>
          </a:p>
        </p:txBody>
      </p:sp>
      <p:sp>
        <p:nvSpPr>
          <p:cNvPr id="67" name="AutoShape 36">
            <a:extLst>
              <a:ext uri="{FF2B5EF4-FFF2-40B4-BE49-F238E27FC236}">
                <a16:creationId xmlns:a16="http://schemas.microsoft.com/office/drawing/2014/main" id="{F29B3E8D-4671-4FDA-BEA0-15570625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700213"/>
            <a:ext cx="1585912" cy="506412"/>
          </a:xfrm>
          <a:prstGeom prst="wedgeEllipseCallout">
            <a:avLst>
              <a:gd name="adj1" fmla="val 40088"/>
              <a:gd name="adj2" fmla="val 94199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/>
              <a:t>你安全吗？</a:t>
            </a:r>
          </a:p>
        </p:txBody>
      </p:sp>
      <p:sp>
        <p:nvSpPr>
          <p:cNvPr id="68" name="AutoShape 37">
            <a:extLst>
              <a:ext uri="{FF2B5EF4-FFF2-40B4-BE49-F238E27FC236}">
                <a16:creationId xmlns:a16="http://schemas.microsoft.com/office/drawing/2014/main" id="{3930D22E-09F4-4ADA-AAA7-B4314CD1B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1628775"/>
            <a:ext cx="1511300" cy="650875"/>
          </a:xfrm>
          <a:prstGeom prst="wedgeEllipseCallout">
            <a:avLst>
              <a:gd name="adj1" fmla="val -33824"/>
              <a:gd name="adj2" fmla="val 95366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1400" b="1"/>
              <a:t>你可以做什么？</a:t>
            </a:r>
          </a:p>
        </p:txBody>
      </p:sp>
      <p:sp>
        <p:nvSpPr>
          <p:cNvPr id="69" name="AutoShape 38">
            <a:extLst>
              <a:ext uri="{FF2B5EF4-FFF2-40B4-BE49-F238E27FC236}">
                <a16:creationId xmlns:a16="http://schemas.microsoft.com/office/drawing/2014/main" id="{AEFDE553-6F18-4B9E-92AD-A4F45ECE0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300663"/>
            <a:ext cx="1154113" cy="647700"/>
          </a:xfrm>
          <a:prstGeom prst="wedgeEllipseCallout">
            <a:avLst>
              <a:gd name="adj1" fmla="val 62241"/>
              <a:gd name="adj2" fmla="val -78431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1400" b="1"/>
              <a:t>你在做什么？</a:t>
            </a: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124C18B5-56AA-48B2-BEF6-3461A0B7D10F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3716338"/>
            <a:ext cx="1295400" cy="1920875"/>
            <a:chOff x="4377" y="2341"/>
            <a:chExt cx="816" cy="1210"/>
          </a:xfrm>
        </p:grpSpPr>
        <p:sp>
          <p:nvSpPr>
            <p:cNvPr id="71" name="Line 40">
              <a:extLst>
                <a:ext uri="{FF2B5EF4-FFF2-40B4-BE49-F238E27FC236}">
                  <a16:creationId xmlns:a16="http://schemas.microsoft.com/office/drawing/2014/main" id="{CB18CB63-1125-4E70-941E-1CC1E8393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2341"/>
              <a:ext cx="0" cy="36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latin typeface="+mn-lt"/>
                <a:ea typeface="黑体" pitchFamily="2" charset="-122"/>
              </a:endParaRPr>
            </a:p>
          </p:txBody>
        </p:sp>
        <p:sp>
          <p:nvSpPr>
            <p:cNvPr id="72" name="Text Box 41">
              <a:extLst>
                <a:ext uri="{FF2B5EF4-FFF2-40B4-BE49-F238E27FC236}">
                  <a16:creationId xmlns:a16="http://schemas.microsoft.com/office/drawing/2014/main" id="{27164FE6-B04D-40CD-AFA5-040B83A4F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339"/>
              <a:ext cx="81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b="1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行为审计</a:t>
              </a:r>
            </a:p>
          </p:txBody>
        </p:sp>
        <p:pic>
          <p:nvPicPr>
            <p:cNvPr id="19492" name="Picture 42" descr="ag00280_">
              <a:extLst>
                <a:ext uri="{FF2B5EF4-FFF2-40B4-BE49-F238E27FC236}">
                  <a16:creationId xmlns:a16="http://schemas.microsoft.com/office/drawing/2014/main" id="{4B415F90-FE69-48A2-88BD-7B03E1E2BB00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2704"/>
              <a:ext cx="653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83" name="Picture 44" descr="notebook">
            <a:extLst>
              <a:ext uri="{FF2B5EF4-FFF2-40B4-BE49-F238E27FC236}">
                <a16:creationId xmlns:a16="http://schemas.microsoft.com/office/drawing/2014/main" id="{EFAAD47C-4601-4A08-844B-36106FC42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3213100"/>
            <a:ext cx="6667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4" name="Picture 45" descr="Terminal">
            <a:extLst>
              <a:ext uri="{FF2B5EF4-FFF2-40B4-BE49-F238E27FC236}">
                <a16:creationId xmlns:a16="http://schemas.microsoft.com/office/drawing/2014/main" id="{3FD717AA-47CF-4B81-AACC-04F4D033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2298700"/>
            <a:ext cx="7270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5" name="Line 49">
            <a:extLst>
              <a:ext uri="{FF2B5EF4-FFF2-40B4-BE49-F238E27FC236}">
                <a16:creationId xmlns:a16="http://schemas.microsoft.com/office/drawing/2014/main" id="{512EE89C-5535-47B8-9EF0-719F44A1C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357563"/>
            <a:ext cx="8651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6" name="Line 50">
            <a:extLst>
              <a:ext uri="{FF2B5EF4-FFF2-40B4-BE49-F238E27FC236}">
                <a16:creationId xmlns:a16="http://schemas.microsoft.com/office/drawing/2014/main" id="{F7A3CC36-91B3-4343-AD29-8007C3BAA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3357563"/>
            <a:ext cx="936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7" name="Line 51">
            <a:extLst>
              <a:ext uri="{FF2B5EF4-FFF2-40B4-BE49-F238E27FC236}">
                <a16:creationId xmlns:a16="http://schemas.microsoft.com/office/drawing/2014/main" id="{0353431C-F7E6-4F6F-BDCE-3394A2827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357563"/>
            <a:ext cx="936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8" name="Line 52">
            <a:extLst>
              <a:ext uri="{FF2B5EF4-FFF2-40B4-BE49-F238E27FC236}">
                <a16:creationId xmlns:a16="http://schemas.microsoft.com/office/drawing/2014/main" id="{517F8B78-440E-4DF2-B881-7D0294054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789363"/>
            <a:ext cx="0" cy="719137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9" name="Line 53">
            <a:extLst>
              <a:ext uri="{FF2B5EF4-FFF2-40B4-BE49-F238E27FC236}">
                <a16:creationId xmlns:a16="http://schemas.microsoft.com/office/drawing/2014/main" id="{DE5B1E8F-1E7F-4CA1-B416-AF4230E3E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789363"/>
            <a:ext cx="0" cy="719137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7" grpId="0" animBg="1"/>
      <p:bldP spid="68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24744"/>
            <a:ext cx="7239000" cy="57943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ACL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</a:p>
        </p:txBody>
      </p:sp>
      <p:sp>
        <p:nvSpPr>
          <p:cNvPr id="9219" name="Rectangle 97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136904" cy="4518025"/>
          </a:xfrm>
          <a:noFill/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Access Control List</a:t>
            </a:r>
            <a:r>
              <a:rPr lang="zh-CN" altLang="en-US" sz="2800" dirty="0">
                <a:solidFill>
                  <a:schemeClr val="tx1"/>
                </a:solidFill>
              </a:rPr>
              <a:t>，访问控制列表）是用来实现数据包识别功能的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可以应用于诸多方面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b="1" dirty="0">
                <a:solidFill>
                  <a:schemeClr val="tx1"/>
                </a:solidFill>
              </a:rPr>
              <a:t>包过滤防火墙功能 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zh-CN" b="1" dirty="0">
                <a:solidFill>
                  <a:schemeClr val="tx1"/>
                </a:solidFill>
              </a:rPr>
              <a:t>NAT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Network Address Translation</a:t>
            </a:r>
            <a:r>
              <a:rPr lang="zh-CN" altLang="en-US" b="1" dirty="0">
                <a:solidFill>
                  <a:schemeClr val="tx1"/>
                </a:solidFill>
              </a:rPr>
              <a:t>，网络地址转换）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zh-CN" b="1" dirty="0">
                <a:solidFill>
                  <a:schemeClr val="tx1"/>
                </a:solidFill>
              </a:rPr>
              <a:t>QoS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Quality of Service</a:t>
            </a:r>
            <a:r>
              <a:rPr lang="zh-CN" altLang="en-US" b="1" dirty="0">
                <a:solidFill>
                  <a:schemeClr val="tx1"/>
                </a:solidFill>
              </a:rPr>
              <a:t>，服务质量）的数据分类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b="1" dirty="0">
                <a:solidFill>
                  <a:schemeClr val="tx1"/>
                </a:solidFill>
              </a:rPr>
              <a:t>路由策略和过滤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b="1" dirty="0"/>
              <a:t>按需拨号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79"/>
          <p:cNvSpPr>
            <a:spLocks noChangeArrowheads="1"/>
          </p:cNvSpPr>
          <p:nvPr/>
        </p:nvSpPr>
        <p:spPr bwMode="auto">
          <a:xfrm rot="-5400000">
            <a:off x="6360319" y="2479848"/>
            <a:ext cx="960437" cy="936625"/>
          </a:xfrm>
          <a:prstGeom prst="can">
            <a:avLst>
              <a:gd name="adj" fmla="val 8981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267" name="Group 92"/>
          <p:cNvGrpSpPr>
            <a:grpSpLocks/>
          </p:cNvGrpSpPr>
          <p:nvPr/>
        </p:nvGrpSpPr>
        <p:grpSpPr bwMode="auto">
          <a:xfrm>
            <a:off x="2138363" y="1700509"/>
            <a:ext cx="4516437" cy="3314700"/>
            <a:chOff x="1347" y="436"/>
            <a:chExt cx="2845" cy="2088"/>
          </a:xfrm>
        </p:grpSpPr>
        <p:sp>
          <p:nvSpPr>
            <p:cNvPr id="11319" name="AutoShape 1"/>
            <p:cNvSpPr>
              <a:spLocks noChangeAspect="1" noChangeArrowheads="1" noTextEdit="1"/>
            </p:cNvSpPr>
            <p:nvPr/>
          </p:nvSpPr>
          <p:spPr bwMode="auto">
            <a:xfrm>
              <a:off x="1474" y="509"/>
              <a:ext cx="2586" cy="1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Freeform 2"/>
            <p:cNvSpPr>
              <a:spLocks/>
            </p:cNvSpPr>
            <p:nvPr/>
          </p:nvSpPr>
          <p:spPr bwMode="auto">
            <a:xfrm>
              <a:off x="1474" y="1234"/>
              <a:ext cx="2586" cy="1290"/>
            </a:xfrm>
            <a:custGeom>
              <a:avLst/>
              <a:gdLst>
                <a:gd name="T0" fmla="*/ 76448556 w 453"/>
                <a:gd name="T1" fmla="*/ 18714380 h 225"/>
                <a:gd name="T2" fmla="*/ 13221758 w 453"/>
                <a:gd name="T3" fmla="*/ 18714380 h 225"/>
                <a:gd name="T4" fmla="*/ 0 w 453"/>
                <a:gd name="T5" fmla="*/ 210706 h 225"/>
                <a:gd name="T6" fmla="*/ 0 w 453"/>
                <a:gd name="T7" fmla="*/ 210706 h 225"/>
                <a:gd name="T8" fmla="*/ 0 w 453"/>
                <a:gd name="T9" fmla="*/ 17723649 h 225"/>
                <a:gd name="T10" fmla="*/ 0 w 453"/>
                <a:gd name="T11" fmla="*/ 17723649 h 225"/>
                <a:gd name="T12" fmla="*/ 13221758 w 453"/>
                <a:gd name="T13" fmla="*/ 35447253 h 225"/>
                <a:gd name="T14" fmla="*/ 76448556 w 453"/>
                <a:gd name="T15" fmla="*/ 35447253 h 225"/>
                <a:gd name="T16" fmla="*/ 89494140 w 453"/>
                <a:gd name="T17" fmla="*/ 17723649 h 225"/>
                <a:gd name="T18" fmla="*/ 89494140 w 453"/>
                <a:gd name="T19" fmla="*/ 17723649 h 225"/>
                <a:gd name="T20" fmla="*/ 89494140 w 453"/>
                <a:gd name="T21" fmla="*/ 0 h 225"/>
                <a:gd name="T22" fmla="*/ 76448556 w 453"/>
                <a:gd name="T23" fmla="*/ 1871438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3"/>
                <a:gd name="T37" fmla="*/ 0 h 225"/>
                <a:gd name="T38" fmla="*/ 453 w 453"/>
                <a:gd name="T39" fmla="*/ 225 h 2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3" h="225">
                  <a:moveTo>
                    <a:pt x="387" y="92"/>
                  </a:moveTo>
                  <a:cubicBezTo>
                    <a:pt x="299" y="143"/>
                    <a:pt x="156" y="143"/>
                    <a:pt x="67" y="92"/>
                  </a:cubicBezTo>
                  <a:cubicBezTo>
                    <a:pt x="19" y="64"/>
                    <a:pt x="1" y="36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119"/>
                    <a:pt x="25" y="150"/>
                    <a:pt x="67" y="174"/>
                  </a:cubicBezTo>
                  <a:cubicBezTo>
                    <a:pt x="156" y="225"/>
                    <a:pt x="299" y="225"/>
                    <a:pt x="387" y="174"/>
                  </a:cubicBezTo>
                  <a:cubicBezTo>
                    <a:pt x="429" y="150"/>
                    <a:pt x="451" y="119"/>
                    <a:pt x="453" y="87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53" y="34"/>
                    <a:pt x="431" y="66"/>
                    <a:pt x="387" y="92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1" name="Freeform 3"/>
            <p:cNvSpPr>
              <a:spLocks/>
            </p:cNvSpPr>
            <p:nvPr/>
          </p:nvSpPr>
          <p:spPr bwMode="auto">
            <a:xfrm>
              <a:off x="1347" y="436"/>
              <a:ext cx="2845" cy="1650"/>
            </a:xfrm>
            <a:custGeom>
              <a:avLst/>
              <a:gdLst>
                <a:gd name="T0" fmla="*/ 81241366 w 498"/>
                <a:gd name="T1" fmla="*/ 10326587 h 288"/>
                <a:gd name="T2" fmla="*/ 81418099 w 498"/>
                <a:gd name="T3" fmla="*/ 48021660 h 288"/>
                <a:gd name="T4" fmla="*/ 17865870 w 498"/>
                <a:gd name="T5" fmla="*/ 48021660 h 288"/>
                <a:gd name="T6" fmla="*/ 17659088 w 498"/>
                <a:gd name="T7" fmla="*/ 10536652 h 288"/>
                <a:gd name="T8" fmla="*/ 81241366 w 498"/>
                <a:gd name="T9" fmla="*/ 1032658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8"/>
                <a:gd name="T16" fmla="*/ 0 h 288"/>
                <a:gd name="T17" fmla="*/ 498 w 49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8" h="288">
                  <a:moveTo>
                    <a:pt x="409" y="51"/>
                  </a:moveTo>
                  <a:cubicBezTo>
                    <a:pt x="498" y="103"/>
                    <a:pt x="498" y="186"/>
                    <a:pt x="410" y="237"/>
                  </a:cubicBezTo>
                  <a:cubicBezTo>
                    <a:pt x="322" y="288"/>
                    <a:pt x="179" y="288"/>
                    <a:pt x="90" y="237"/>
                  </a:cubicBezTo>
                  <a:cubicBezTo>
                    <a:pt x="1" y="186"/>
                    <a:pt x="0" y="103"/>
                    <a:pt x="89" y="52"/>
                  </a:cubicBezTo>
                  <a:cubicBezTo>
                    <a:pt x="177" y="0"/>
                    <a:pt x="320" y="0"/>
                    <a:pt x="409" y="51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2" name="Freeform 4"/>
            <p:cNvSpPr>
              <a:spLocks/>
            </p:cNvSpPr>
            <p:nvPr/>
          </p:nvSpPr>
          <p:spPr bwMode="auto">
            <a:xfrm>
              <a:off x="2626" y="760"/>
              <a:ext cx="1015" cy="387"/>
            </a:xfrm>
            <a:custGeom>
              <a:avLst/>
              <a:gdLst>
                <a:gd name="T0" fmla="*/ 6463099 w 178"/>
                <a:gd name="T1" fmla="*/ 12441461 h 67"/>
                <a:gd name="T2" fmla="*/ 6258023 w 178"/>
                <a:gd name="T3" fmla="*/ 12441461 h 67"/>
                <a:gd name="T4" fmla="*/ 0 w 178"/>
                <a:gd name="T5" fmla="*/ 8358500 h 67"/>
                <a:gd name="T6" fmla="*/ 4913045 w 178"/>
                <a:gd name="T7" fmla="*/ 5349679 h 67"/>
                <a:gd name="T8" fmla="*/ 11171066 w 178"/>
                <a:gd name="T9" fmla="*/ 9432679 h 67"/>
                <a:gd name="T10" fmla="*/ 15880166 w 178"/>
                <a:gd name="T11" fmla="*/ 9027409 h 67"/>
                <a:gd name="T12" fmla="*/ 24097266 w 178"/>
                <a:gd name="T13" fmla="*/ 3863663 h 67"/>
                <a:gd name="T14" fmla="*/ 15090336 w 178"/>
                <a:gd name="T15" fmla="*/ 3863663 h 67"/>
                <a:gd name="T16" fmla="*/ 15090336 w 178"/>
                <a:gd name="T17" fmla="*/ 0 h 67"/>
                <a:gd name="T18" fmla="*/ 34689871 w 178"/>
                <a:gd name="T19" fmla="*/ 0 h 67"/>
                <a:gd name="T20" fmla="*/ 34895106 w 178"/>
                <a:gd name="T21" fmla="*/ 12666163 h 67"/>
                <a:gd name="T22" fmla="*/ 29016616 w 178"/>
                <a:gd name="T23" fmla="*/ 12666163 h 67"/>
                <a:gd name="T24" fmla="*/ 28805245 w 178"/>
                <a:gd name="T25" fmla="*/ 6873657 h 67"/>
                <a:gd name="T26" fmla="*/ 20763568 w 178"/>
                <a:gd name="T27" fmla="*/ 11997263 h 67"/>
                <a:gd name="T28" fmla="*/ 13130132 w 178"/>
                <a:gd name="T29" fmla="*/ 14151215 h 67"/>
                <a:gd name="T30" fmla="*/ 6463099 w 178"/>
                <a:gd name="T31" fmla="*/ 12441461 h 67"/>
                <a:gd name="T32" fmla="*/ 6463099 w 178"/>
                <a:gd name="T33" fmla="*/ 12441461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8"/>
                <a:gd name="T52" fmla="*/ 0 h 67"/>
                <a:gd name="T53" fmla="*/ 178 w 178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8" h="67">
                  <a:moveTo>
                    <a:pt x="33" y="58"/>
                  </a:moveTo>
                  <a:cubicBezTo>
                    <a:pt x="33" y="58"/>
                    <a:pt x="33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8"/>
                    <a:pt x="72" y="47"/>
                    <a:pt x="81" y="42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7"/>
                    <a:pt x="67" y="66"/>
                  </a:cubicBezTo>
                  <a:cubicBezTo>
                    <a:pt x="48" y="66"/>
                    <a:pt x="36" y="60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3" name="Freeform 5"/>
            <p:cNvSpPr>
              <a:spLocks/>
            </p:cNvSpPr>
            <p:nvPr/>
          </p:nvSpPr>
          <p:spPr bwMode="auto">
            <a:xfrm>
              <a:off x="1938" y="751"/>
              <a:ext cx="656" cy="588"/>
            </a:xfrm>
            <a:custGeom>
              <a:avLst/>
              <a:gdLst>
                <a:gd name="T0" fmla="*/ 8444090 w 115"/>
                <a:gd name="T1" fmla="*/ 17376885 h 103"/>
                <a:gd name="T2" fmla="*/ 14743003 w 115"/>
                <a:gd name="T3" fmla="*/ 13636041 h 103"/>
                <a:gd name="T4" fmla="*/ 14157577 w 115"/>
                <a:gd name="T5" fmla="*/ 11077560 h 103"/>
                <a:gd name="T6" fmla="*/ 5889277 w 115"/>
                <a:gd name="T7" fmla="*/ 6336352 h 103"/>
                <a:gd name="T8" fmla="*/ 5889277 w 115"/>
                <a:gd name="T9" fmla="*/ 11459868 h 103"/>
                <a:gd name="T10" fmla="*/ 0 w 115"/>
                <a:gd name="T11" fmla="*/ 11459868 h 103"/>
                <a:gd name="T12" fmla="*/ 0 w 115"/>
                <a:gd name="T13" fmla="*/ 0 h 103"/>
                <a:gd name="T14" fmla="*/ 19846545 w 115"/>
                <a:gd name="T15" fmla="*/ 0 h 103"/>
                <a:gd name="T16" fmla="*/ 19846545 w 115"/>
                <a:gd name="T17" fmla="*/ 3359444 h 103"/>
                <a:gd name="T18" fmla="*/ 10817035 w 115"/>
                <a:gd name="T19" fmla="*/ 3359444 h 103"/>
                <a:gd name="T20" fmla="*/ 18880970 w 115"/>
                <a:gd name="T21" fmla="*/ 8100625 h 103"/>
                <a:gd name="T22" fmla="*/ 22396182 w 115"/>
                <a:gd name="T23" fmla="*/ 12635677 h 103"/>
                <a:gd name="T24" fmla="*/ 19635883 w 115"/>
                <a:gd name="T25" fmla="*/ 16613147 h 103"/>
                <a:gd name="T26" fmla="*/ 13366670 w 115"/>
                <a:gd name="T27" fmla="*/ 20353785 h 103"/>
                <a:gd name="T28" fmla="*/ 8444090 w 115"/>
                <a:gd name="T29" fmla="*/ 17376885 h 103"/>
                <a:gd name="T30" fmla="*/ 8444090 w 115"/>
                <a:gd name="T31" fmla="*/ 1737688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43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1" y="61"/>
                    <a:pt x="72" y="5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2" y="50"/>
                    <a:pt x="115" y="59"/>
                    <a:pt x="114" y="64"/>
                  </a:cubicBezTo>
                  <a:cubicBezTo>
                    <a:pt x="114" y="75"/>
                    <a:pt x="102" y="82"/>
                    <a:pt x="100" y="84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4" name="Freeform 6"/>
            <p:cNvSpPr>
              <a:spLocks/>
            </p:cNvSpPr>
            <p:nvPr/>
          </p:nvSpPr>
          <p:spPr bwMode="auto">
            <a:xfrm>
              <a:off x="1911" y="1357"/>
              <a:ext cx="1020" cy="383"/>
            </a:xfrm>
            <a:custGeom>
              <a:avLst/>
              <a:gdLst>
                <a:gd name="T0" fmla="*/ 29423265 w 178"/>
                <a:gd name="T1" fmla="*/ 1782225 h 67"/>
                <a:gd name="T2" fmla="*/ 36115013 w 178"/>
                <a:gd name="T3" fmla="*/ 5585814 h 67"/>
                <a:gd name="T4" fmla="*/ 31054669 w 178"/>
                <a:gd name="T5" fmla="*/ 8374894 h 67"/>
                <a:gd name="T6" fmla="*/ 24356732 w 178"/>
                <a:gd name="T7" fmla="*/ 4572419 h 67"/>
                <a:gd name="T8" fmla="*/ 19685701 w 178"/>
                <a:gd name="T9" fmla="*/ 4986739 h 67"/>
                <a:gd name="T10" fmla="*/ 11152381 w 178"/>
                <a:gd name="T11" fmla="*/ 9772706 h 67"/>
                <a:gd name="T12" fmla="*/ 20500841 w 178"/>
                <a:gd name="T13" fmla="*/ 9772706 h 67"/>
                <a:gd name="T14" fmla="*/ 20500841 w 178"/>
                <a:gd name="T15" fmla="*/ 13361635 h 67"/>
                <a:gd name="T16" fmla="*/ 210189 w 178"/>
                <a:gd name="T17" fmla="*/ 13361635 h 67"/>
                <a:gd name="T18" fmla="*/ 0 w 178"/>
                <a:gd name="T19" fmla="*/ 1604953 h 67"/>
                <a:gd name="T20" fmla="*/ 6092042 w 178"/>
                <a:gd name="T21" fmla="*/ 1604953 h 67"/>
                <a:gd name="T22" fmla="*/ 6092042 w 178"/>
                <a:gd name="T23" fmla="*/ 6977088 h 67"/>
                <a:gd name="T24" fmla="*/ 14625357 w 178"/>
                <a:gd name="T25" fmla="*/ 2197494 h 67"/>
                <a:gd name="T26" fmla="*/ 22514951 w 178"/>
                <a:gd name="T27" fmla="*/ 0 h 67"/>
                <a:gd name="T28" fmla="*/ 29423265 w 178"/>
                <a:gd name="T29" fmla="*/ 1782225 h 67"/>
                <a:gd name="T30" fmla="*/ 29423265 w 178"/>
                <a:gd name="T31" fmla="*/ 1782225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67"/>
                <a:gd name="T50" fmla="*/ 178 w 178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67">
                  <a:moveTo>
                    <a:pt x="145" y="9"/>
                  </a:moveTo>
                  <a:cubicBezTo>
                    <a:pt x="178" y="28"/>
                    <a:pt x="178" y="28"/>
                    <a:pt x="178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4" y="19"/>
                    <a:pt x="106" y="20"/>
                    <a:pt x="97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7" y="2"/>
                    <a:pt x="102" y="0"/>
                    <a:pt x="111" y="0"/>
                  </a:cubicBezTo>
                  <a:cubicBezTo>
                    <a:pt x="130" y="1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5" name="Freeform 7"/>
            <p:cNvSpPr>
              <a:spLocks/>
            </p:cNvSpPr>
            <p:nvPr/>
          </p:nvSpPr>
          <p:spPr bwMode="auto">
            <a:xfrm>
              <a:off x="2963" y="1161"/>
              <a:ext cx="655" cy="593"/>
            </a:xfrm>
            <a:custGeom>
              <a:avLst/>
              <a:gdLst>
                <a:gd name="T0" fmla="*/ 22153683 w 115"/>
                <a:gd name="T1" fmla="*/ 9431147 h 103"/>
                <a:gd name="T2" fmla="*/ 22363215 w 115"/>
                <a:gd name="T3" fmla="*/ 21594411 h 103"/>
                <a:gd name="T4" fmla="*/ 2733110 w 115"/>
                <a:gd name="T5" fmla="*/ 21594411 h 103"/>
                <a:gd name="T6" fmla="*/ 2733110 w 115"/>
                <a:gd name="T7" fmla="*/ 18027005 h 103"/>
                <a:gd name="T8" fmla="*/ 11676132 w 115"/>
                <a:gd name="T9" fmla="*/ 18027005 h 103"/>
                <a:gd name="T10" fmla="*/ 3518199 w 115"/>
                <a:gd name="T11" fmla="*/ 12998389 h 103"/>
                <a:gd name="T12" fmla="*/ 0 w 115"/>
                <a:gd name="T13" fmla="*/ 8191674 h 103"/>
                <a:gd name="T14" fmla="*/ 2901439 w 115"/>
                <a:gd name="T15" fmla="*/ 3972749 h 103"/>
                <a:gd name="T16" fmla="*/ 9147400 w 115"/>
                <a:gd name="T17" fmla="*/ 0 h 103"/>
                <a:gd name="T18" fmla="*/ 13995552 w 115"/>
                <a:gd name="T19" fmla="*/ 3131167 h 103"/>
                <a:gd name="T20" fmla="*/ 7786555 w 115"/>
                <a:gd name="T21" fmla="*/ 7134839 h 103"/>
                <a:gd name="T22" fmla="*/ 8361201 w 115"/>
                <a:gd name="T23" fmla="*/ 9867186 h 103"/>
                <a:gd name="T24" fmla="*/ 16525583 w 115"/>
                <a:gd name="T25" fmla="*/ 14895804 h 103"/>
                <a:gd name="T26" fmla="*/ 16321439 w 115"/>
                <a:gd name="T27" fmla="*/ 9431147 h 103"/>
                <a:gd name="T28" fmla="*/ 22153683 w 115"/>
                <a:gd name="T29" fmla="*/ 9431147 h 103"/>
                <a:gd name="T30" fmla="*/ 22153683 w 115"/>
                <a:gd name="T31" fmla="*/ 9431147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114" y="45"/>
                  </a:moveTo>
                  <a:cubicBezTo>
                    <a:pt x="115" y="103"/>
                    <a:pt x="115" y="103"/>
                    <a:pt x="11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1" y="28"/>
                    <a:pt x="12" y="21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3" y="38"/>
                    <a:pt x="34" y="42"/>
                    <a:pt x="43" y="47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6" name="Freeform 8"/>
            <p:cNvSpPr>
              <a:spLocks/>
            </p:cNvSpPr>
            <p:nvPr/>
          </p:nvSpPr>
          <p:spPr bwMode="auto">
            <a:xfrm>
              <a:off x="2603" y="737"/>
              <a:ext cx="1015" cy="383"/>
            </a:xfrm>
            <a:custGeom>
              <a:avLst/>
              <a:gdLst>
                <a:gd name="T0" fmla="*/ 6463099 w 178"/>
                <a:gd name="T1" fmla="*/ 11585748 h 67"/>
                <a:gd name="T2" fmla="*/ 6258023 w 178"/>
                <a:gd name="T3" fmla="*/ 11585748 h 67"/>
                <a:gd name="T4" fmla="*/ 0 w 178"/>
                <a:gd name="T5" fmla="*/ 7782193 h 67"/>
                <a:gd name="T6" fmla="*/ 4913045 w 178"/>
                <a:gd name="T7" fmla="*/ 4986739 h 67"/>
                <a:gd name="T8" fmla="*/ 11171066 w 178"/>
                <a:gd name="T9" fmla="*/ 8795554 h 67"/>
                <a:gd name="T10" fmla="*/ 15880166 w 178"/>
                <a:gd name="T11" fmla="*/ 8374894 h 67"/>
                <a:gd name="T12" fmla="*/ 24097266 w 178"/>
                <a:gd name="T13" fmla="*/ 3595301 h 67"/>
                <a:gd name="T14" fmla="*/ 15090336 w 178"/>
                <a:gd name="T15" fmla="*/ 3595301 h 67"/>
                <a:gd name="T16" fmla="*/ 15090336 w 178"/>
                <a:gd name="T17" fmla="*/ 0 h 67"/>
                <a:gd name="T18" fmla="*/ 34689871 w 178"/>
                <a:gd name="T19" fmla="*/ 0 h 67"/>
                <a:gd name="T20" fmla="*/ 34895106 w 178"/>
                <a:gd name="T21" fmla="*/ 11756686 h 67"/>
                <a:gd name="T22" fmla="*/ 29016616 w 178"/>
                <a:gd name="T23" fmla="*/ 11756686 h 67"/>
                <a:gd name="T24" fmla="*/ 28805245 w 178"/>
                <a:gd name="T25" fmla="*/ 6384387 h 67"/>
                <a:gd name="T26" fmla="*/ 20763568 w 178"/>
                <a:gd name="T27" fmla="*/ 11163979 h 67"/>
                <a:gd name="T28" fmla="*/ 13130132 w 178"/>
                <a:gd name="T29" fmla="*/ 13154495 h 67"/>
                <a:gd name="T30" fmla="*/ 6463099 w 178"/>
                <a:gd name="T31" fmla="*/ 11585748 h 67"/>
                <a:gd name="T32" fmla="*/ 6463099 w 178"/>
                <a:gd name="T33" fmla="*/ 11585748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8"/>
                <a:gd name="T52" fmla="*/ 0 h 67"/>
                <a:gd name="T53" fmla="*/ 178 w 178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8" h="67">
                  <a:moveTo>
                    <a:pt x="33" y="58"/>
                  </a:moveTo>
                  <a:cubicBezTo>
                    <a:pt x="33" y="58"/>
                    <a:pt x="33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8"/>
                    <a:pt x="72" y="47"/>
                    <a:pt x="81" y="42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7"/>
                    <a:pt x="67" y="66"/>
                  </a:cubicBezTo>
                  <a:cubicBezTo>
                    <a:pt x="48" y="66"/>
                    <a:pt x="36" y="60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7" name="Freeform 9"/>
            <p:cNvSpPr>
              <a:spLocks/>
            </p:cNvSpPr>
            <p:nvPr/>
          </p:nvSpPr>
          <p:spPr bwMode="auto">
            <a:xfrm>
              <a:off x="1911" y="728"/>
              <a:ext cx="660" cy="588"/>
            </a:xfrm>
            <a:custGeom>
              <a:avLst/>
              <a:gdLst>
                <a:gd name="T0" fmla="*/ 8828798 w 115"/>
                <a:gd name="T1" fmla="*/ 17376885 h 103"/>
                <a:gd name="T2" fmla="*/ 15366317 w 115"/>
                <a:gd name="T3" fmla="*/ 13636041 h 103"/>
                <a:gd name="T4" fmla="*/ 14756707 w 115"/>
                <a:gd name="T5" fmla="*/ 11077560 h 103"/>
                <a:gd name="T6" fmla="*/ 6145864 w 115"/>
                <a:gd name="T7" fmla="*/ 6336352 h 103"/>
                <a:gd name="T8" fmla="*/ 6145864 w 115"/>
                <a:gd name="T9" fmla="*/ 11459868 h 103"/>
                <a:gd name="T10" fmla="*/ 0 w 115"/>
                <a:gd name="T11" fmla="*/ 11459868 h 103"/>
                <a:gd name="T12" fmla="*/ 0 w 115"/>
                <a:gd name="T13" fmla="*/ 0 h 103"/>
                <a:gd name="T14" fmla="*/ 20727868 w 115"/>
                <a:gd name="T15" fmla="*/ 0 h 103"/>
                <a:gd name="T16" fmla="*/ 20727868 w 115"/>
                <a:gd name="T17" fmla="*/ 3359444 h 103"/>
                <a:gd name="T18" fmla="*/ 11294741 w 115"/>
                <a:gd name="T19" fmla="*/ 3359444 h 103"/>
                <a:gd name="T20" fmla="*/ 19687445 w 115"/>
                <a:gd name="T21" fmla="*/ 8100625 h 103"/>
                <a:gd name="T22" fmla="*/ 23367363 w 115"/>
                <a:gd name="T23" fmla="*/ 12635677 h 103"/>
                <a:gd name="T24" fmla="*/ 20509724 w 115"/>
                <a:gd name="T25" fmla="*/ 16613147 h 103"/>
                <a:gd name="T26" fmla="*/ 13934220 w 115"/>
                <a:gd name="T27" fmla="*/ 20353785 h 103"/>
                <a:gd name="T28" fmla="*/ 8828798 w 115"/>
                <a:gd name="T29" fmla="*/ 17376885 h 103"/>
                <a:gd name="T30" fmla="*/ 8828798 w 115"/>
                <a:gd name="T31" fmla="*/ 1737688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43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1" y="61"/>
                    <a:pt x="72" y="5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2" y="50"/>
                    <a:pt x="115" y="59"/>
                    <a:pt x="114" y="64"/>
                  </a:cubicBezTo>
                  <a:cubicBezTo>
                    <a:pt x="114" y="75"/>
                    <a:pt x="102" y="82"/>
                    <a:pt x="100" y="84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8" name="Freeform 10"/>
            <p:cNvSpPr>
              <a:spLocks/>
            </p:cNvSpPr>
            <p:nvPr/>
          </p:nvSpPr>
          <p:spPr bwMode="auto">
            <a:xfrm>
              <a:off x="1888" y="1334"/>
              <a:ext cx="1020" cy="383"/>
            </a:xfrm>
            <a:custGeom>
              <a:avLst/>
              <a:gdLst>
                <a:gd name="T0" fmla="*/ 29423265 w 178"/>
                <a:gd name="T1" fmla="*/ 1782225 h 67"/>
                <a:gd name="T2" fmla="*/ 36115013 w 178"/>
                <a:gd name="T3" fmla="*/ 5585814 h 67"/>
                <a:gd name="T4" fmla="*/ 31054669 w 178"/>
                <a:gd name="T5" fmla="*/ 8374894 h 67"/>
                <a:gd name="T6" fmla="*/ 24356732 w 178"/>
                <a:gd name="T7" fmla="*/ 4572419 h 67"/>
                <a:gd name="T8" fmla="*/ 19685701 w 178"/>
                <a:gd name="T9" fmla="*/ 4986739 h 67"/>
                <a:gd name="T10" fmla="*/ 11152381 w 178"/>
                <a:gd name="T11" fmla="*/ 9772706 h 67"/>
                <a:gd name="T12" fmla="*/ 20500841 w 178"/>
                <a:gd name="T13" fmla="*/ 9772706 h 67"/>
                <a:gd name="T14" fmla="*/ 20500841 w 178"/>
                <a:gd name="T15" fmla="*/ 13361635 h 67"/>
                <a:gd name="T16" fmla="*/ 210189 w 178"/>
                <a:gd name="T17" fmla="*/ 13361635 h 67"/>
                <a:gd name="T18" fmla="*/ 0 w 178"/>
                <a:gd name="T19" fmla="*/ 1604953 h 67"/>
                <a:gd name="T20" fmla="*/ 6092042 w 178"/>
                <a:gd name="T21" fmla="*/ 1604953 h 67"/>
                <a:gd name="T22" fmla="*/ 6092042 w 178"/>
                <a:gd name="T23" fmla="*/ 6977088 h 67"/>
                <a:gd name="T24" fmla="*/ 14625357 w 178"/>
                <a:gd name="T25" fmla="*/ 2197494 h 67"/>
                <a:gd name="T26" fmla="*/ 22514951 w 178"/>
                <a:gd name="T27" fmla="*/ 0 h 67"/>
                <a:gd name="T28" fmla="*/ 29423265 w 178"/>
                <a:gd name="T29" fmla="*/ 1782225 h 67"/>
                <a:gd name="T30" fmla="*/ 29423265 w 178"/>
                <a:gd name="T31" fmla="*/ 1782225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67"/>
                <a:gd name="T50" fmla="*/ 178 w 178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67">
                  <a:moveTo>
                    <a:pt x="145" y="9"/>
                  </a:moveTo>
                  <a:cubicBezTo>
                    <a:pt x="178" y="28"/>
                    <a:pt x="178" y="28"/>
                    <a:pt x="178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4" y="19"/>
                    <a:pt x="106" y="20"/>
                    <a:pt x="97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7" y="2"/>
                    <a:pt x="102" y="0"/>
                    <a:pt x="111" y="0"/>
                  </a:cubicBezTo>
                  <a:cubicBezTo>
                    <a:pt x="130" y="1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29" name="Freeform 11"/>
            <p:cNvSpPr>
              <a:spLocks/>
            </p:cNvSpPr>
            <p:nvPr/>
          </p:nvSpPr>
          <p:spPr bwMode="auto">
            <a:xfrm>
              <a:off x="2940" y="1138"/>
              <a:ext cx="656" cy="593"/>
            </a:xfrm>
            <a:custGeom>
              <a:avLst/>
              <a:gdLst>
                <a:gd name="T0" fmla="*/ 22396182 w 115"/>
                <a:gd name="T1" fmla="*/ 9431147 h 103"/>
                <a:gd name="T2" fmla="*/ 22601664 w 115"/>
                <a:gd name="T3" fmla="*/ 21594411 h 103"/>
                <a:gd name="T4" fmla="*/ 2753991 w 115"/>
                <a:gd name="T5" fmla="*/ 21594411 h 103"/>
                <a:gd name="T6" fmla="*/ 2753991 w 115"/>
                <a:gd name="T7" fmla="*/ 18027005 h 103"/>
                <a:gd name="T8" fmla="*/ 11783722 w 115"/>
                <a:gd name="T9" fmla="*/ 18027005 h 103"/>
                <a:gd name="T10" fmla="*/ 3551242 w 115"/>
                <a:gd name="T11" fmla="*/ 12998389 h 103"/>
                <a:gd name="T12" fmla="*/ 0 w 115"/>
                <a:gd name="T13" fmla="*/ 8191674 h 103"/>
                <a:gd name="T14" fmla="*/ 2965787 w 115"/>
                <a:gd name="T15" fmla="*/ 3972749 h 103"/>
                <a:gd name="T16" fmla="*/ 9234997 w 115"/>
                <a:gd name="T17" fmla="*/ 0 h 103"/>
                <a:gd name="T18" fmla="*/ 14157577 w 115"/>
                <a:gd name="T19" fmla="*/ 3131167 h 103"/>
                <a:gd name="T20" fmla="*/ 7857529 w 115"/>
                <a:gd name="T21" fmla="*/ 7134839 h 103"/>
                <a:gd name="T22" fmla="*/ 8444090 w 115"/>
                <a:gd name="T23" fmla="*/ 9867186 h 103"/>
                <a:gd name="T24" fmla="*/ 16712394 w 115"/>
                <a:gd name="T25" fmla="*/ 14895804 h 103"/>
                <a:gd name="T26" fmla="*/ 16500786 w 115"/>
                <a:gd name="T27" fmla="*/ 9431147 h 103"/>
                <a:gd name="T28" fmla="*/ 22396182 w 115"/>
                <a:gd name="T29" fmla="*/ 9431147 h 103"/>
                <a:gd name="T30" fmla="*/ 22396182 w 115"/>
                <a:gd name="T31" fmla="*/ 9431147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114" y="45"/>
                  </a:moveTo>
                  <a:cubicBezTo>
                    <a:pt x="115" y="103"/>
                    <a:pt x="115" y="103"/>
                    <a:pt x="11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1" y="28"/>
                    <a:pt x="12" y="21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3" y="38"/>
                    <a:pt x="34" y="42"/>
                    <a:pt x="43" y="47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268" name="AutoShape 78"/>
          <p:cNvSpPr>
            <a:spLocks noChangeArrowheads="1"/>
          </p:cNvSpPr>
          <p:nvPr/>
        </p:nvSpPr>
        <p:spPr bwMode="auto">
          <a:xfrm rot="-5400000">
            <a:off x="1470026" y="2477466"/>
            <a:ext cx="965200" cy="936625"/>
          </a:xfrm>
          <a:prstGeom prst="can">
            <a:avLst>
              <a:gd name="adj" fmla="val 8981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5" y="967845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基于</a:t>
            </a:r>
            <a:r>
              <a:rPr lang="en-US" altLang="zh-CN" dirty="0">
                <a:solidFill>
                  <a:srgbClr val="FF0000"/>
                </a:solidFill>
              </a:rPr>
              <a:t>ACL</a:t>
            </a:r>
            <a:r>
              <a:rPr lang="zh-CN" altLang="en-US" dirty="0">
                <a:solidFill>
                  <a:srgbClr val="FF0000"/>
                </a:solidFill>
              </a:rPr>
              <a:t>的包过滤技术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796804"/>
            <a:ext cx="7343775" cy="2160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/>
              <a:t>对进出的数据包逐个过滤，丢弃或允许通过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/>
              <a:t>ACL</a:t>
            </a:r>
            <a:r>
              <a:rPr lang="zh-CN" altLang="en-US" sz="2600"/>
              <a:t>应用于接口上，每个接口的出入双向分别过滤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/>
              <a:t>仅当数据包经过一个接口时，才能被此接口的此方向的</a:t>
            </a:r>
            <a:r>
              <a:rPr lang="en-US" altLang="zh-CN" sz="2600"/>
              <a:t>ACL</a:t>
            </a:r>
            <a:r>
              <a:rPr lang="zh-CN" altLang="en-US" sz="2600"/>
              <a:t>过滤</a:t>
            </a:r>
          </a:p>
        </p:txBody>
      </p:sp>
      <p:sp>
        <p:nvSpPr>
          <p:cNvPr id="11271" name="Line 36"/>
          <p:cNvSpPr>
            <a:spLocks noChangeShapeType="1"/>
          </p:cNvSpPr>
          <p:nvPr/>
        </p:nvSpPr>
        <p:spPr bwMode="auto">
          <a:xfrm>
            <a:off x="5148263" y="2637804"/>
            <a:ext cx="7921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Text Box 82"/>
          <p:cNvSpPr txBox="1">
            <a:spLocks noChangeArrowheads="1"/>
          </p:cNvSpPr>
          <p:nvPr/>
        </p:nvSpPr>
        <p:spPr bwMode="auto">
          <a:xfrm>
            <a:off x="1843088" y="1917079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入方向过滤</a:t>
            </a:r>
          </a:p>
        </p:txBody>
      </p:sp>
      <p:sp>
        <p:nvSpPr>
          <p:cNvPr id="11273" name="Text Box 85"/>
          <p:cNvSpPr txBox="1">
            <a:spLocks noChangeArrowheads="1"/>
          </p:cNvSpPr>
          <p:nvPr/>
        </p:nvSpPr>
        <p:spPr bwMode="auto">
          <a:xfrm>
            <a:off x="6084888" y="3572842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入方向过滤</a:t>
            </a:r>
          </a:p>
        </p:txBody>
      </p:sp>
      <p:sp>
        <p:nvSpPr>
          <p:cNvPr id="11274" name="Text Box 86"/>
          <p:cNvSpPr txBox="1">
            <a:spLocks noChangeArrowheads="1"/>
          </p:cNvSpPr>
          <p:nvPr/>
        </p:nvSpPr>
        <p:spPr bwMode="auto">
          <a:xfrm>
            <a:off x="1627188" y="3572842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出方向过滤</a:t>
            </a:r>
          </a:p>
        </p:txBody>
      </p:sp>
      <p:sp>
        <p:nvSpPr>
          <p:cNvPr id="11275" name="Text Box 87"/>
          <p:cNvSpPr txBox="1">
            <a:spLocks noChangeArrowheads="1"/>
          </p:cNvSpPr>
          <p:nvPr/>
        </p:nvSpPr>
        <p:spPr bwMode="auto">
          <a:xfrm>
            <a:off x="6011863" y="1917079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出方向过滤</a:t>
            </a:r>
          </a:p>
        </p:txBody>
      </p:sp>
      <p:sp>
        <p:nvSpPr>
          <p:cNvPr id="11276" name="Line 88"/>
          <p:cNvSpPr>
            <a:spLocks noChangeShapeType="1"/>
          </p:cNvSpPr>
          <p:nvPr/>
        </p:nvSpPr>
        <p:spPr bwMode="auto">
          <a:xfrm flipV="1">
            <a:off x="2843213" y="2637804"/>
            <a:ext cx="8651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Text Box 90"/>
          <p:cNvSpPr txBox="1">
            <a:spLocks noChangeArrowheads="1"/>
          </p:cNvSpPr>
          <p:nvPr/>
        </p:nvSpPr>
        <p:spPr bwMode="auto">
          <a:xfrm>
            <a:off x="1692275" y="2780679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接口</a:t>
            </a:r>
          </a:p>
        </p:txBody>
      </p:sp>
      <p:sp>
        <p:nvSpPr>
          <p:cNvPr id="11278" name="Text Box 91"/>
          <p:cNvSpPr txBox="1">
            <a:spLocks noChangeArrowheads="1"/>
          </p:cNvSpPr>
          <p:nvPr/>
        </p:nvSpPr>
        <p:spPr bwMode="auto">
          <a:xfrm>
            <a:off x="6588125" y="2780679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接口</a:t>
            </a:r>
          </a:p>
        </p:txBody>
      </p:sp>
      <p:sp>
        <p:nvSpPr>
          <p:cNvPr id="11279" name="Line 0"/>
          <p:cNvSpPr>
            <a:spLocks noChangeShapeType="1"/>
          </p:cNvSpPr>
          <p:nvPr/>
        </p:nvSpPr>
        <p:spPr bwMode="auto">
          <a:xfrm>
            <a:off x="900113" y="2636217"/>
            <a:ext cx="1630362" cy="47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1"/>
          <p:cNvSpPr>
            <a:spLocks noChangeShapeType="1"/>
          </p:cNvSpPr>
          <p:nvPr/>
        </p:nvSpPr>
        <p:spPr bwMode="auto">
          <a:xfrm>
            <a:off x="6211888" y="2636217"/>
            <a:ext cx="1630362" cy="47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2"/>
          <p:cNvSpPr>
            <a:spLocks noChangeShapeType="1"/>
          </p:cNvSpPr>
          <p:nvPr/>
        </p:nvSpPr>
        <p:spPr bwMode="auto">
          <a:xfrm>
            <a:off x="5148263" y="3287092"/>
            <a:ext cx="7921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3"/>
          <p:cNvSpPr>
            <a:spLocks noChangeShapeType="1"/>
          </p:cNvSpPr>
          <p:nvPr/>
        </p:nvSpPr>
        <p:spPr bwMode="auto">
          <a:xfrm flipV="1">
            <a:off x="2952750" y="3287092"/>
            <a:ext cx="8651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4"/>
          <p:cNvSpPr>
            <a:spLocks noChangeShapeType="1"/>
          </p:cNvSpPr>
          <p:nvPr/>
        </p:nvSpPr>
        <p:spPr bwMode="auto">
          <a:xfrm>
            <a:off x="900113" y="3285504"/>
            <a:ext cx="1630362" cy="47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Line 5"/>
          <p:cNvSpPr>
            <a:spLocks noChangeShapeType="1"/>
          </p:cNvSpPr>
          <p:nvPr/>
        </p:nvSpPr>
        <p:spPr bwMode="auto">
          <a:xfrm>
            <a:off x="6359525" y="3285504"/>
            <a:ext cx="14525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85" name="Group 53"/>
          <p:cNvGrpSpPr>
            <a:grpSpLocks/>
          </p:cNvGrpSpPr>
          <p:nvPr/>
        </p:nvGrpSpPr>
        <p:grpSpPr bwMode="auto">
          <a:xfrm>
            <a:off x="5795963" y="2247279"/>
            <a:ext cx="576262" cy="650875"/>
            <a:chOff x="4740" y="2069"/>
            <a:chExt cx="525" cy="637"/>
          </a:xfrm>
        </p:grpSpPr>
        <p:sp>
          <p:nvSpPr>
            <p:cNvPr id="11312" name="AutoShape 54"/>
            <p:cNvSpPr>
              <a:spLocks noChangeAspect="1" noChangeArrowheads="1" noTextEdit="1"/>
            </p:cNvSpPr>
            <p:nvPr/>
          </p:nvSpPr>
          <p:spPr bwMode="auto">
            <a:xfrm>
              <a:off x="4740" y="2069"/>
              <a:ext cx="52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Freeform 55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4" name="Freeform 56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5" name="Freeform 57"/>
            <p:cNvSpPr>
              <a:spLocks/>
            </p:cNvSpPr>
            <p:nvPr/>
          </p:nvSpPr>
          <p:spPr bwMode="auto">
            <a:xfrm>
              <a:off x="4857" y="2075"/>
              <a:ext cx="376" cy="218"/>
            </a:xfrm>
            <a:custGeom>
              <a:avLst/>
              <a:gdLst>
                <a:gd name="T0" fmla="*/ 259 w 400"/>
                <a:gd name="T1" fmla="*/ 42 h 232"/>
                <a:gd name="T2" fmla="*/ 188 w 400"/>
                <a:gd name="T3" fmla="*/ 0 h 232"/>
                <a:gd name="T4" fmla="*/ 0 w 400"/>
                <a:gd name="T5" fmla="*/ 109 h 232"/>
                <a:gd name="T6" fmla="*/ 71 w 400"/>
                <a:gd name="T7" fmla="*/ 150 h 232"/>
                <a:gd name="T8" fmla="*/ 259 w 400"/>
                <a:gd name="T9" fmla="*/ 42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232"/>
                <a:gd name="T17" fmla="*/ 400 w 400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232">
                  <a:moveTo>
                    <a:pt x="400" y="65"/>
                  </a:moveTo>
                  <a:lnTo>
                    <a:pt x="289" y="0"/>
                  </a:lnTo>
                  <a:lnTo>
                    <a:pt x="0" y="168"/>
                  </a:lnTo>
                  <a:lnTo>
                    <a:pt x="111" y="232"/>
                  </a:lnTo>
                  <a:lnTo>
                    <a:pt x="400" y="65"/>
                  </a:lnTo>
                  <a:close/>
                </a:path>
              </a:pathLst>
            </a:custGeom>
            <a:solidFill>
              <a:srgbClr val="CD3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6" name="Freeform 58"/>
            <p:cNvSpPr>
              <a:spLocks/>
            </p:cNvSpPr>
            <p:nvPr/>
          </p:nvSpPr>
          <p:spPr bwMode="auto">
            <a:xfrm>
              <a:off x="4962" y="2136"/>
              <a:ext cx="271" cy="563"/>
            </a:xfrm>
            <a:custGeom>
              <a:avLst/>
              <a:gdLst>
                <a:gd name="T0" fmla="*/ 0 w 289"/>
                <a:gd name="T1" fmla="*/ 109 h 599"/>
                <a:gd name="T2" fmla="*/ 2 w 289"/>
                <a:gd name="T3" fmla="*/ 388 h 599"/>
                <a:gd name="T4" fmla="*/ 184 w 289"/>
                <a:gd name="T5" fmla="*/ 280 h 599"/>
                <a:gd name="T6" fmla="*/ 184 w 289"/>
                <a:gd name="T7" fmla="*/ 0 h 599"/>
                <a:gd name="T8" fmla="*/ 0 w 289"/>
                <a:gd name="T9" fmla="*/ 109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599"/>
                <a:gd name="T17" fmla="*/ 289 w 289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599">
                  <a:moveTo>
                    <a:pt x="0" y="167"/>
                  </a:moveTo>
                  <a:lnTo>
                    <a:pt x="2" y="599"/>
                  </a:lnTo>
                  <a:lnTo>
                    <a:pt x="289" y="432"/>
                  </a:lnTo>
                  <a:lnTo>
                    <a:pt x="289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98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7" name="Freeform 59"/>
            <p:cNvSpPr>
              <a:spLocks noEditPoints="1"/>
            </p:cNvSpPr>
            <p:nvPr/>
          </p:nvSpPr>
          <p:spPr bwMode="auto">
            <a:xfrm>
              <a:off x="4856" y="2132"/>
              <a:ext cx="377" cy="567"/>
            </a:xfrm>
            <a:custGeom>
              <a:avLst/>
              <a:gdLst>
                <a:gd name="T0" fmla="*/ 0 w 250"/>
                <a:gd name="T1" fmla="*/ 1234 h 375"/>
                <a:gd name="T2" fmla="*/ 27 w 250"/>
                <a:gd name="T3" fmla="*/ 1193 h 375"/>
                <a:gd name="T4" fmla="*/ 62 w 250"/>
                <a:gd name="T5" fmla="*/ 1173 h 375"/>
                <a:gd name="T6" fmla="*/ 3591 w 250"/>
                <a:gd name="T7" fmla="*/ 491 h 375"/>
                <a:gd name="T8" fmla="*/ 3594 w 250"/>
                <a:gd name="T9" fmla="*/ 491 h 375"/>
                <a:gd name="T10" fmla="*/ 4400 w 250"/>
                <a:gd name="T11" fmla="*/ 0 h 375"/>
                <a:gd name="T12" fmla="*/ 4437 w 250"/>
                <a:gd name="T13" fmla="*/ 62 h 375"/>
                <a:gd name="T14" fmla="*/ 4417 w 250"/>
                <a:gd name="T15" fmla="*/ 73 h 375"/>
                <a:gd name="T16" fmla="*/ 3657 w 250"/>
                <a:gd name="T17" fmla="*/ 1264 h 375"/>
                <a:gd name="T18" fmla="*/ 4400 w 250"/>
                <a:gd name="T19" fmla="*/ 816 h 375"/>
                <a:gd name="T20" fmla="*/ 4437 w 250"/>
                <a:gd name="T21" fmla="*/ 845 h 375"/>
                <a:gd name="T22" fmla="*/ 4417 w 250"/>
                <a:gd name="T23" fmla="*/ 885 h 375"/>
                <a:gd name="T24" fmla="*/ 2870 w 250"/>
                <a:gd name="T25" fmla="*/ 2533 h 375"/>
                <a:gd name="T26" fmla="*/ 4400 w 250"/>
                <a:gd name="T27" fmla="*/ 1612 h 375"/>
                <a:gd name="T28" fmla="*/ 4437 w 250"/>
                <a:gd name="T29" fmla="*/ 1662 h 375"/>
                <a:gd name="T30" fmla="*/ 4417 w 250"/>
                <a:gd name="T31" fmla="*/ 1683 h 375"/>
                <a:gd name="T32" fmla="*/ 3657 w 250"/>
                <a:gd name="T33" fmla="*/ 2855 h 375"/>
                <a:gd name="T34" fmla="*/ 4400 w 250"/>
                <a:gd name="T35" fmla="*/ 2425 h 375"/>
                <a:gd name="T36" fmla="*/ 4437 w 250"/>
                <a:gd name="T37" fmla="*/ 2457 h 375"/>
                <a:gd name="T38" fmla="*/ 4417 w 250"/>
                <a:gd name="T39" fmla="*/ 2499 h 375"/>
                <a:gd name="T40" fmla="*/ 3657 w 250"/>
                <a:gd name="T41" fmla="*/ 2938 h 375"/>
                <a:gd name="T42" fmla="*/ 2855 w 250"/>
                <a:gd name="T43" fmla="*/ 3411 h 375"/>
                <a:gd name="T44" fmla="*/ 3591 w 250"/>
                <a:gd name="T45" fmla="*/ 3715 h 375"/>
                <a:gd name="T46" fmla="*/ 3591 w 250"/>
                <a:gd name="T47" fmla="*/ 3715 h 375"/>
                <a:gd name="T48" fmla="*/ 4400 w 250"/>
                <a:gd name="T49" fmla="*/ 3246 h 375"/>
                <a:gd name="T50" fmla="*/ 4437 w 250"/>
                <a:gd name="T51" fmla="*/ 3287 h 375"/>
                <a:gd name="T52" fmla="*/ 4417 w 250"/>
                <a:gd name="T53" fmla="*/ 3319 h 375"/>
                <a:gd name="T54" fmla="*/ 3657 w 250"/>
                <a:gd name="T55" fmla="*/ 4495 h 375"/>
                <a:gd name="T56" fmla="*/ 4400 w 250"/>
                <a:gd name="T57" fmla="*/ 4063 h 375"/>
                <a:gd name="T58" fmla="*/ 4437 w 250"/>
                <a:gd name="T59" fmla="*/ 4104 h 375"/>
                <a:gd name="T60" fmla="*/ 4417 w 250"/>
                <a:gd name="T61" fmla="*/ 4134 h 375"/>
                <a:gd name="T62" fmla="*/ 2037 w 250"/>
                <a:gd name="T63" fmla="*/ 5531 h 375"/>
                <a:gd name="T64" fmla="*/ 1255 w 250"/>
                <a:gd name="T65" fmla="*/ 6001 h 375"/>
                <a:gd name="T66" fmla="*/ 1182 w 250"/>
                <a:gd name="T67" fmla="*/ 6777 h 375"/>
                <a:gd name="T68" fmla="*/ 1182 w 250"/>
                <a:gd name="T69" fmla="*/ 5960 h 375"/>
                <a:gd name="T70" fmla="*/ 1182 w 250"/>
                <a:gd name="T71" fmla="*/ 5153 h 375"/>
                <a:gd name="T72" fmla="*/ 1182 w 250"/>
                <a:gd name="T73" fmla="*/ 5153 h 375"/>
                <a:gd name="T74" fmla="*/ 1182 w 250"/>
                <a:gd name="T75" fmla="*/ 4317 h 375"/>
                <a:gd name="T76" fmla="*/ 1182 w 250"/>
                <a:gd name="T77" fmla="*/ 3523 h 375"/>
                <a:gd name="T78" fmla="*/ 1182 w 250"/>
                <a:gd name="T79" fmla="*/ 3502 h 375"/>
                <a:gd name="T80" fmla="*/ 1182 w 250"/>
                <a:gd name="T81" fmla="*/ 2714 h 375"/>
                <a:gd name="T82" fmla="*/ 1182 w 250"/>
                <a:gd name="T83" fmla="*/ 1911 h 375"/>
                <a:gd name="T84" fmla="*/ 2058 w 250"/>
                <a:gd name="T85" fmla="*/ 3100 h 375"/>
                <a:gd name="T86" fmla="*/ 3591 w 250"/>
                <a:gd name="T87" fmla="*/ 2902 h 375"/>
                <a:gd name="T88" fmla="*/ 2058 w 250"/>
                <a:gd name="T89" fmla="*/ 3100 h 375"/>
                <a:gd name="T90" fmla="*/ 3591 w 250"/>
                <a:gd name="T91" fmla="*/ 1300 h 375"/>
                <a:gd name="T92" fmla="*/ 1255 w 250"/>
                <a:gd name="T93" fmla="*/ 1911 h 375"/>
                <a:gd name="T94" fmla="*/ 2799 w 250"/>
                <a:gd name="T95" fmla="*/ 1755 h 375"/>
                <a:gd name="T96" fmla="*/ 2821 w 250"/>
                <a:gd name="T97" fmla="*/ 1755 h 375"/>
                <a:gd name="T98" fmla="*/ 1255 w 250"/>
                <a:gd name="T99" fmla="*/ 3461 h 375"/>
                <a:gd name="T100" fmla="*/ 1992 w 250"/>
                <a:gd name="T101" fmla="*/ 3036 h 375"/>
                <a:gd name="T102" fmla="*/ 2799 w 250"/>
                <a:gd name="T103" fmla="*/ 2564 h 375"/>
                <a:gd name="T104" fmla="*/ 1255 w 250"/>
                <a:gd name="T105" fmla="*/ 2747 h 375"/>
                <a:gd name="T106" fmla="*/ 1992 w 250"/>
                <a:gd name="T107" fmla="*/ 3131 h 375"/>
                <a:gd name="T108" fmla="*/ 1255 w 250"/>
                <a:gd name="T109" fmla="*/ 4274 h 375"/>
                <a:gd name="T110" fmla="*/ 1255 w 250"/>
                <a:gd name="T111" fmla="*/ 4349 h 375"/>
                <a:gd name="T112" fmla="*/ 2781 w 250"/>
                <a:gd name="T113" fmla="*/ 4197 h 375"/>
                <a:gd name="T114" fmla="*/ 1255 w 250"/>
                <a:gd name="T115" fmla="*/ 4349 h 375"/>
                <a:gd name="T116" fmla="*/ 3591 w 250"/>
                <a:gd name="T117" fmla="*/ 4542 h 375"/>
                <a:gd name="T118" fmla="*/ 2037 w 250"/>
                <a:gd name="T119" fmla="*/ 4719 h 375"/>
                <a:gd name="T120" fmla="*/ 1965 w 250"/>
                <a:gd name="T121" fmla="*/ 4767 h 375"/>
                <a:gd name="T122" fmla="*/ 1255 w 250"/>
                <a:gd name="T123" fmla="*/ 5900 h 375"/>
                <a:gd name="T124" fmla="*/ 1965 w 250"/>
                <a:gd name="T125" fmla="*/ 4767 h 3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0"/>
                <a:gd name="T190" fmla="*/ 0 h 375"/>
                <a:gd name="T191" fmla="*/ 250 w 250"/>
                <a:gd name="T192" fmla="*/ 375 h 3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0" h="375">
                  <a:moveTo>
                    <a:pt x="1" y="69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62" y="99"/>
                    <a:pt x="69" y="103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8"/>
                    <a:pt x="250" y="48"/>
                    <a:pt x="250" y="48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162" y="100"/>
                    <a:pt x="162" y="100"/>
                    <a:pt x="162" y="100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247" y="90"/>
                    <a:pt x="247" y="90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3"/>
                    <a:pt x="250" y="93"/>
                    <a:pt x="250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47" y="181"/>
                    <a:pt x="247" y="181"/>
                    <a:pt x="247" y="181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50" y="182"/>
                    <a:pt x="250" y="182"/>
                    <a:pt x="250" y="182"/>
                  </a:cubicBezTo>
                  <a:cubicBezTo>
                    <a:pt x="250" y="183"/>
                    <a:pt x="250" y="183"/>
                    <a:pt x="250" y="183"/>
                  </a:cubicBezTo>
                  <a:cubicBezTo>
                    <a:pt x="249" y="184"/>
                    <a:pt x="249" y="184"/>
                    <a:pt x="249" y="184"/>
                  </a:cubicBezTo>
                  <a:cubicBezTo>
                    <a:pt x="206" y="209"/>
                    <a:pt x="206" y="209"/>
                    <a:pt x="206" y="209"/>
                  </a:cubicBezTo>
                  <a:cubicBezTo>
                    <a:pt x="206" y="249"/>
                    <a:pt x="206" y="249"/>
                    <a:pt x="206" y="249"/>
                  </a:cubicBezTo>
                  <a:cubicBezTo>
                    <a:pt x="247" y="225"/>
                    <a:pt x="247" y="225"/>
                    <a:pt x="247" y="225"/>
                  </a:cubicBezTo>
                  <a:cubicBezTo>
                    <a:pt x="248" y="225"/>
                    <a:pt x="248" y="225"/>
                    <a:pt x="248" y="225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50" y="227"/>
                    <a:pt x="250" y="227"/>
                    <a:pt x="250" y="227"/>
                  </a:cubicBezTo>
                  <a:cubicBezTo>
                    <a:pt x="250" y="228"/>
                    <a:pt x="250" y="228"/>
                    <a:pt x="250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71" y="332"/>
                    <a:pt x="71" y="332"/>
                    <a:pt x="71" y="332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06"/>
                    <a:pt x="67" y="106"/>
                    <a:pt x="67" y="106"/>
                  </a:cubicBezTo>
                  <a:lnTo>
                    <a:pt x="1" y="69"/>
                  </a:lnTo>
                  <a:close/>
                  <a:moveTo>
                    <a:pt x="116" y="171"/>
                  </a:moveTo>
                  <a:cubicBezTo>
                    <a:pt x="116" y="211"/>
                    <a:pt x="116" y="211"/>
                    <a:pt x="116" y="21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21"/>
                    <a:pt x="202" y="121"/>
                    <a:pt x="202" y="121"/>
                  </a:cubicBezTo>
                  <a:lnTo>
                    <a:pt x="116" y="171"/>
                  </a:lnTo>
                  <a:close/>
                  <a:moveTo>
                    <a:pt x="159" y="97"/>
                  </a:moveTo>
                  <a:cubicBezTo>
                    <a:pt x="202" y="72"/>
                    <a:pt x="202" y="72"/>
                    <a:pt x="202" y="7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97"/>
                    <a:pt x="158" y="97"/>
                    <a:pt x="158" y="97"/>
                  </a:cubicBezTo>
                  <a:lnTo>
                    <a:pt x="159" y="97"/>
                  </a:lnTo>
                  <a:close/>
                  <a:moveTo>
                    <a:pt x="71" y="15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8" y="102"/>
                    <a:pt x="158" y="102"/>
                    <a:pt x="158" y="102"/>
                  </a:cubicBezTo>
                  <a:lnTo>
                    <a:pt x="71" y="152"/>
                  </a:lnTo>
                  <a:close/>
                  <a:moveTo>
                    <a:pt x="112" y="213"/>
                  </a:moveTo>
                  <a:cubicBezTo>
                    <a:pt x="112" y="173"/>
                    <a:pt x="112" y="173"/>
                    <a:pt x="112" y="17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237"/>
                    <a:pt x="71" y="237"/>
                    <a:pt x="71" y="237"/>
                  </a:cubicBezTo>
                  <a:lnTo>
                    <a:pt x="112" y="213"/>
                  </a:lnTo>
                  <a:close/>
                  <a:moveTo>
                    <a:pt x="71" y="241"/>
                  </a:moveTo>
                  <a:cubicBezTo>
                    <a:pt x="71" y="283"/>
                    <a:pt x="71" y="283"/>
                    <a:pt x="71" y="283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57" y="191"/>
                    <a:pt x="157" y="191"/>
                    <a:pt x="157" y="191"/>
                  </a:cubicBezTo>
                  <a:lnTo>
                    <a:pt x="71" y="241"/>
                  </a:lnTo>
                  <a:close/>
                  <a:moveTo>
                    <a:pt x="115" y="302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202" y="211"/>
                    <a:pt x="202" y="211"/>
                    <a:pt x="202" y="21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302"/>
                  </a:lnTo>
                  <a:close/>
                  <a:moveTo>
                    <a:pt x="111" y="264"/>
                  </a:moveTo>
                  <a:cubicBezTo>
                    <a:pt x="71" y="287"/>
                    <a:pt x="71" y="287"/>
                    <a:pt x="71" y="287"/>
                  </a:cubicBezTo>
                  <a:cubicBezTo>
                    <a:pt x="71" y="327"/>
                    <a:pt x="71" y="327"/>
                    <a:pt x="71" y="327"/>
                  </a:cubicBezTo>
                  <a:cubicBezTo>
                    <a:pt x="111" y="304"/>
                    <a:pt x="111" y="304"/>
                    <a:pt x="111" y="304"/>
                  </a:cubicBezTo>
                  <a:lnTo>
                    <a:pt x="111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8" name="Freeform 60"/>
            <p:cNvSpPr>
              <a:spLocks noEditPoints="1"/>
            </p:cNvSpPr>
            <p:nvPr/>
          </p:nvSpPr>
          <p:spPr bwMode="auto">
            <a:xfrm>
              <a:off x="4853" y="2069"/>
              <a:ext cx="387" cy="637"/>
            </a:xfrm>
            <a:custGeom>
              <a:avLst/>
              <a:gdLst>
                <a:gd name="T0" fmla="*/ 2 w 412"/>
                <a:gd name="T1" fmla="*/ 112 h 677"/>
                <a:gd name="T2" fmla="*/ 189 w 412"/>
                <a:gd name="T3" fmla="*/ 2 h 677"/>
                <a:gd name="T4" fmla="*/ 189 w 412"/>
                <a:gd name="T5" fmla="*/ 0 h 677"/>
                <a:gd name="T6" fmla="*/ 191 w 412"/>
                <a:gd name="T7" fmla="*/ 2 h 677"/>
                <a:gd name="T8" fmla="*/ 193 w 412"/>
                <a:gd name="T9" fmla="*/ 2 h 677"/>
                <a:gd name="T10" fmla="*/ 263 w 412"/>
                <a:gd name="T11" fmla="*/ 44 h 677"/>
                <a:gd name="T12" fmla="*/ 265 w 412"/>
                <a:gd name="T13" fmla="*/ 44 h 677"/>
                <a:gd name="T14" fmla="*/ 265 w 412"/>
                <a:gd name="T15" fmla="*/ 45 h 677"/>
                <a:gd name="T16" fmla="*/ 267 w 412"/>
                <a:gd name="T17" fmla="*/ 330 h 677"/>
                <a:gd name="T18" fmla="*/ 267 w 412"/>
                <a:gd name="T19" fmla="*/ 331 h 677"/>
                <a:gd name="T20" fmla="*/ 265 w 412"/>
                <a:gd name="T21" fmla="*/ 331 h 677"/>
                <a:gd name="T22" fmla="*/ 76 w 412"/>
                <a:gd name="T23" fmla="*/ 442 h 677"/>
                <a:gd name="T24" fmla="*/ 76 w 412"/>
                <a:gd name="T25" fmla="*/ 442 h 677"/>
                <a:gd name="T26" fmla="*/ 75 w 412"/>
                <a:gd name="T27" fmla="*/ 442 h 677"/>
                <a:gd name="T28" fmla="*/ 4 w 412"/>
                <a:gd name="T29" fmla="*/ 399 h 677"/>
                <a:gd name="T30" fmla="*/ 2 w 412"/>
                <a:gd name="T31" fmla="*/ 397 h 677"/>
                <a:gd name="T32" fmla="*/ 2 w 412"/>
                <a:gd name="T33" fmla="*/ 397 h 677"/>
                <a:gd name="T34" fmla="*/ 0 w 412"/>
                <a:gd name="T35" fmla="*/ 112 h 677"/>
                <a:gd name="T36" fmla="*/ 0 w 412"/>
                <a:gd name="T37" fmla="*/ 112 h 677"/>
                <a:gd name="T38" fmla="*/ 2 w 412"/>
                <a:gd name="T39" fmla="*/ 112 h 677"/>
                <a:gd name="T40" fmla="*/ 258 w 412"/>
                <a:gd name="T41" fmla="*/ 49 h 677"/>
                <a:gd name="T42" fmla="*/ 225 w 412"/>
                <a:gd name="T43" fmla="*/ 28 h 677"/>
                <a:gd name="T44" fmla="*/ 189 w 412"/>
                <a:gd name="T45" fmla="*/ 8 h 677"/>
                <a:gd name="T46" fmla="*/ 99 w 412"/>
                <a:gd name="T47" fmla="*/ 62 h 677"/>
                <a:gd name="T48" fmla="*/ 8 w 412"/>
                <a:gd name="T49" fmla="*/ 116 h 677"/>
                <a:gd name="T50" fmla="*/ 8 w 412"/>
                <a:gd name="T51" fmla="*/ 271 h 677"/>
                <a:gd name="T52" fmla="*/ 8 w 412"/>
                <a:gd name="T53" fmla="*/ 393 h 677"/>
                <a:gd name="T54" fmla="*/ 44 w 412"/>
                <a:gd name="T55" fmla="*/ 416 h 677"/>
                <a:gd name="T56" fmla="*/ 76 w 412"/>
                <a:gd name="T57" fmla="*/ 434 h 677"/>
                <a:gd name="T58" fmla="*/ 116 w 412"/>
                <a:gd name="T59" fmla="*/ 410 h 677"/>
                <a:gd name="T60" fmla="*/ 258 w 412"/>
                <a:gd name="T61" fmla="*/ 326 h 677"/>
                <a:gd name="T62" fmla="*/ 258 w 412"/>
                <a:gd name="T63" fmla="*/ 49 h 6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2"/>
                <a:gd name="T97" fmla="*/ 0 h 677"/>
                <a:gd name="T98" fmla="*/ 412 w 412"/>
                <a:gd name="T99" fmla="*/ 677 h 6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2" h="677">
                  <a:moveTo>
                    <a:pt x="2" y="170"/>
                  </a:moveTo>
                  <a:lnTo>
                    <a:pt x="294" y="2"/>
                  </a:lnTo>
                  <a:lnTo>
                    <a:pt x="294" y="0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408" y="67"/>
                  </a:lnTo>
                  <a:lnTo>
                    <a:pt x="410" y="67"/>
                  </a:lnTo>
                  <a:lnTo>
                    <a:pt x="410" y="69"/>
                  </a:lnTo>
                  <a:lnTo>
                    <a:pt x="412" y="505"/>
                  </a:lnTo>
                  <a:lnTo>
                    <a:pt x="412" y="506"/>
                  </a:lnTo>
                  <a:lnTo>
                    <a:pt x="410" y="508"/>
                  </a:lnTo>
                  <a:lnTo>
                    <a:pt x="118" y="677"/>
                  </a:lnTo>
                  <a:lnTo>
                    <a:pt x="116" y="677"/>
                  </a:lnTo>
                  <a:lnTo>
                    <a:pt x="4" y="611"/>
                  </a:lnTo>
                  <a:lnTo>
                    <a:pt x="2" y="609"/>
                  </a:lnTo>
                  <a:lnTo>
                    <a:pt x="0" y="172"/>
                  </a:lnTo>
                  <a:lnTo>
                    <a:pt x="0" y="170"/>
                  </a:lnTo>
                  <a:lnTo>
                    <a:pt x="2" y="170"/>
                  </a:lnTo>
                  <a:close/>
                  <a:moveTo>
                    <a:pt x="400" y="74"/>
                  </a:moveTo>
                  <a:lnTo>
                    <a:pt x="349" y="43"/>
                  </a:lnTo>
                  <a:lnTo>
                    <a:pt x="294" y="13"/>
                  </a:lnTo>
                  <a:lnTo>
                    <a:pt x="153" y="95"/>
                  </a:lnTo>
                  <a:lnTo>
                    <a:pt x="12" y="177"/>
                  </a:lnTo>
                  <a:lnTo>
                    <a:pt x="12" y="415"/>
                  </a:lnTo>
                  <a:lnTo>
                    <a:pt x="12" y="604"/>
                  </a:lnTo>
                  <a:lnTo>
                    <a:pt x="68" y="636"/>
                  </a:lnTo>
                  <a:lnTo>
                    <a:pt x="118" y="665"/>
                  </a:lnTo>
                  <a:lnTo>
                    <a:pt x="179" y="628"/>
                  </a:lnTo>
                  <a:lnTo>
                    <a:pt x="400" y="501"/>
                  </a:lnTo>
                  <a:lnTo>
                    <a:pt x="400" y="74"/>
                  </a:lnTo>
                  <a:close/>
                </a:path>
              </a:pathLst>
            </a:custGeom>
            <a:solidFill>
              <a:srgbClr val="771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286" name="Rectangle 80"/>
          <p:cNvSpPr>
            <a:spLocks noChangeArrowheads="1"/>
          </p:cNvSpPr>
          <p:nvPr/>
        </p:nvSpPr>
        <p:spPr bwMode="auto">
          <a:xfrm>
            <a:off x="3708400" y="2348879"/>
            <a:ext cx="1439863" cy="1152525"/>
          </a:xfrm>
          <a:prstGeom prst="rect">
            <a:avLst/>
          </a:prstGeom>
          <a:solidFill>
            <a:srgbClr val="FFCC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7" name="Text Box 81"/>
          <p:cNvSpPr txBox="1">
            <a:spLocks noChangeArrowheads="1"/>
          </p:cNvSpPr>
          <p:nvPr/>
        </p:nvSpPr>
        <p:spPr bwMode="auto">
          <a:xfrm>
            <a:off x="3800475" y="2623517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ea typeface="华文细黑" pitchFamily="2" charset="-122"/>
              </a:rPr>
              <a:t>路由转发进程</a:t>
            </a:r>
          </a:p>
        </p:txBody>
      </p:sp>
      <p:grpSp>
        <p:nvGrpSpPr>
          <p:cNvPr id="11288" name="Group 61"/>
          <p:cNvGrpSpPr>
            <a:grpSpLocks/>
          </p:cNvGrpSpPr>
          <p:nvPr/>
        </p:nvGrpSpPr>
        <p:grpSpPr bwMode="auto">
          <a:xfrm>
            <a:off x="2411413" y="2968004"/>
            <a:ext cx="576262" cy="650875"/>
            <a:chOff x="4740" y="2069"/>
            <a:chExt cx="525" cy="637"/>
          </a:xfrm>
        </p:grpSpPr>
        <p:sp>
          <p:nvSpPr>
            <p:cNvPr id="11305" name="AutoShape 62"/>
            <p:cNvSpPr>
              <a:spLocks noChangeAspect="1" noChangeArrowheads="1" noTextEdit="1"/>
            </p:cNvSpPr>
            <p:nvPr/>
          </p:nvSpPr>
          <p:spPr bwMode="auto">
            <a:xfrm>
              <a:off x="4740" y="2069"/>
              <a:ext cx="52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Freeform 63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07" name="Freeform 64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08" name="Freeform 65"/>
            <p:cNvSpPr>
              <a:spLocks/>
            </p:cNvSpPr>
            <p:nvPr/>
          </p:nvSpPr>
          <p:spPr bwMode="auto">
            <a:xfrm>
              <a:off x="4857" y="2075"/>
              <a:ext cx="376" cy="218"/>
            </a:xfrm>
            <a:custGeom>
              <a:avLst/>
              <a:gdLst>
                <a:gd name="T0" fmla="*/ 259 w 400"/>
                <a:gd name="T1" fmla="*/ 42 h 232"/>
                <a:gd name="T2" fmla="*/ 188 w 400"/>
                <a:gd name="T3" fmla="*/ 0 h 232"/>
                <a:gd name="T4" fmla="*/ 0 w 400"/>
                <a:gd name="T5" fmla="*/ 109 h 232"/>
                <a:gd name="T6" fmla="*/ 71 w 400"/>
                <a:gd name="T7" fmla="*/ 150 h 232"/>
                <a:gd name="T8" fmla="*/ 259 w 400"/>
                <a:gd name="T9" fmla="*/ 42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232"/>
                <a:gd name="T17" fmla="*/ 400 w 400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232">
                  <a:moveTo>
                    <a:pt x="400" y="65"/>
                  </a:moveTo>
                  <a:lnTo>
                    <a:pt x="289" y="0"/>
                  </a:lnTo>
                  <a:lnTo>
                    <a:pt x="0" y="168"/>
                  </a:lnTo>
                  <a:lnTo>
                    <a:pt x="111" y="232"/>
                  </a:lnTo>
                  <a:lnTo>
                    <a:pt x="400" y="65"/>
                  </a:lnTo>
                  <a:close/>
                </a:path>
              </a:pathLst>
            </a:custGeom>
            <a:solidFill>
              <a:srgbClr val="CD3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09" name="Freeform 66"/>
            <p:cNvSpPr>
              <a:spLocks/>
            </p:cNvSpPr>
            <p:nvPr/>
          </p:nvSpPr>
          <p:spPr bwMode="auto">
            <a:xfrm>
              <a:off x="4962" y="2136"/>
              <a:ext cx="271" cy="563"/>
            </a:xfrm>
            <a:custGeom>
              <a:avLst/>
              <a:gdLst>
                <a:gd name="T0" fmla="*/ 0 w 289"/>
                <a:gd name="T1" fmla="*/ 109 h 599"/>
                <a:gd name="T2" fmla="*/ 2 w 289"/>
                <a:gd name="T3" fmla="*/ 388 h 599"/>
                <a:gd name="T4" fmla="*/ 184 w 289"/>
                <a:gd name="T5" fmla="*/ 280 h 599"/>
                <a:gd name="T6" fmla="*/ 184 w 289"/>
                <a:gd name="T7" fmla="*/ 0 h 599"/>
                <a:gd name="T8" fmla="*/ 0 w 289"/>
                <a:gd name="T9" fmla="*/ 109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599"/>
                <a:gd name="T17" fmla="*/ 289 w 289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599">
                  <a:moveTo>
                    <a:pt x="0" y="167"/>
                  </a:moveTo>
                  <a:lnTo>
                    <a:pt x="2" y="599"/>
                  </a:lnTo>
                  <a:lnTo>
                    <a:pt x="289" y="432"/>
                  </a:lnTo>
                  <a:lnTo>
                    <a:pt x="289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98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0" name="Freeform 67"/>
            <p:cNvSpPr>
              <a:spLocks noEditPoints="1"/>
            </p:cNvSpPr>
            <p:nvPr/>
          </p:nvSpPr>
          <p:spPr bwMode="auto">
            <a:xfrm>
              <a:off x="4856" y="2132"/>
              <a:ext cx="377" cy="567"/>
            </a:xfrm>
            <a:custGeom>
              <a:avLst/>
              <a:gdLst>
                <a:gd name="T0" fmla="*/ 0 w 250"/>
                <a:gd name="T1" fmla="*/ 1234 h 375"/>
                <a:gd name="T2" fmla="*/ 27 w 250"/>
                <a:gd name="T3" fmla="*/ 1193 h 375"/>
                <a:gd name="T4" fmla="*/ 62 w 250"/>
                <a:gd name="T5" fmla="*/ 1173 h 375"/>
                <a:gd name="T6" fmla="*/ 3591 w 250"/>
                <a:gd name="T7" fmla="*/ 491 h 375"/>
                <a:gd name="T8" fmla="*/ 3594 w 250"/>
                <a:gd name="T9" fmla="*/ 491 h 375"/>
                <a:gd name="T10" fmla="*/ 4400 w 250"/>
                <a:gd name="T11" fmla="*/ 0 h 375"/>
                <a:gd name="T12" fmla="*/ 4437 w 250"/>
                <a:gd name="T13" fmla="*/ 62 h 375"/>
                <a:gd name="T14" fmla="*/ 4417 w 250"/>
                <a:gd name="T15" fmla="*/ 73 h 375"/>
                <a:gd name="T16" fmla="*/ 3657 w 250"/>
                <a:gd name="T17" fmla="*/ 1264 h 375"/>
                <a:gd name="T18" fmla="*/ 4400 w 250"/>
                <a:gd name="T19" fmla="*/ 816 h 375"/>
                <a:gd name="T20" fmla="*/ 4437 w 250"/>
                <a:gd name="T21" fmla="*/ 845 h 375"/>
                <a:gd name="T22" fmla="*/ 4417 w 250"/>
                <a:gd name="T23" fmla="*/ 885 h 375"/>
                <a:gd name="T24" fmla="*/ 2870 w 250"/>
                <a:gd name="T25" fmla="*/ 2533 h 375"/>
                <a:gd name="T26" fmla="*/ 4400 w 250"/>
                <a:gd name="T27" fmla="*/ 1612 h 375"/>
                <a:gd name="T28" fmla="*/ 4437 w 250"/>
                <a:gd name="T29" fmla="*/ 1662 h 375"/>
                <a:gd name="T30" fmla="*/ 4417 w 250"/>
                <a:gd name="T31" fmla="*/ 1683 h 375"/>
                <a:gd name="T32" fmla="*/ 3657 w 250"/>
                <a:gd name="T33" fmla="*/ 2855 h 375"/>
                <a:gd name="T34" fmla="*/ 4400 w 250"/>
                <a:gd name="T35" fmla="*/ 2425 h 375"/>
                <a:gd name="T36" fmla="*/ 4437 w 250"/>
                <a:gd name="T37" fmla="*/ 2457 h 375"/>
                <a:gd name="T38" fmla="*/ 4417 w 250"/>
                <a:gd name="T39" fmla="*/ 2499 h 375"/>
                <a:gd name="T40" fmla="*/ 3657 w 250"/>
                <a:gd name="T41" fmla="*/ 2938 h 375"/>
                <a:gd name="T42" fmla="*/ 2855 w 250"/>
                <a:gd name="T43" fmla="*/ 3411 h 375"/>
                <a:gd name="T44" fmla="*/ 3591 w 250"/>
                <a:gd name="T45" fmla="*/ 3715 h 375"/>
                <a:gd name="T46" fmla="*/ 3591 w 250"/>
                <a:gd name="T47" fmla="*/ 3715 h 375"/>
                <a:gd name="T48" fmla="*/ 4400 w 250"/>
                <a:gd name="T49" fmla="*/ 3246 h 375"/>
                <a:gd name="T50" fmla="*/ 4437 w 250"/>
                <a:gd name="T51" fmla="*/ 3287 h 375"/>
                <a:gd name="T52" fmla="*/ 4417 w 250"/>
                <a:gd name="T53" fmla="*/ 3319 h 375"/>
                <a:gd name="T54" fmla="*/ 3657 w 250"/>
                <a:gd name="T55" fmla="*/ 4495 h 375"/>
                <a:gd name="T56" fmla="*/ 4400 w 250"/>
                <a:gd name="T57" fmla="*/ 4063 h 375"/>
                <a:gd name="T58" fmla="*/ 4437 w 250"/>
                <a:gd name="T59" fmla="*/ 4104 h 375"/>
                <a:gd name="T60" fmla="*/ 4417 w 250"/>
                <a:gd name="T61" fmla="*/ 4134 h 375"/>
                <a:gd name="T62" fmla="*/ 2037 w 250"/>
                <a:gd name="T63" fmla="*/ 5531 h 375"/>
                <a:gd name="T64" fmla="*/ 1255 w 250"/>
                <a:gd name="T65" fmla="*/ 6001 h 375"/>
                <a:gd name="T66" fmla="*/ 1182 w 250"/>
                <a:gd name="T67" fmla="*/ 6777 h 375"/>
                <a:gd name="T68" fmla="*/ 1182 w 250"/>
                <a:gd name="T69" fmla="*/ 5960 h 375"/>
                <a:gd name="T70" fmla="*/ 1182 w 250"/>
                <a:gd name="T71" fmla="*/ 5153 h 375"/>
                <a:gd name="T72" fmla="*/ 1182 w 250"/>
                <a:gd name="T73" fmla="*/ 5153 h 375"/>
                <a:gd name="T74" fmla="*/ 1182 w 250"/>
                <a:gd name="T75" fmla="*/ 4317 h 375"/>
                <a:gd name="T76" fmla="*/ 1182 w 250"/>
                <a:gd name="T77" fmla="*/ 3523 h 375"/>
                <a:gd name="T78" fmla="*/ 1182 w 250"/>
                <a:gd name="T79" fmla="*/ 3502 h 375"/>
                <a:gd name="T80" fmla="*/ 1182 w 250"/>
                <a:gd name="T81" fmla="*/ 2714 h 375"/>
                <a:gd name="T82" fmla="*/ 1182 w 250"/>
                <a:gd name="T83" fmla="*/ 1911 h 375"/>
                <a:gd name="T84" fmla="*/ 2058 w 250"/>
                <a:gd name="T85" fmla="*/ 3100 h 375"/>
                <a:gd name="T86" fmla="*/ 3591 w 250"/>
                <a:gd name="T87" fmla="*/ 2902 h 375"/>
                <a:gd name="T88" fmla="*/ 2058 w 250"/>
                <a:gd name="T89" fmla="*/ 3100 h 375"/>
                <a:gd name="T90" fmla="*/ 3591 w 250"/>
                <a:gd name="T91" fmla="*/ 1300 h 375"/>
                <a:gd name="T92" fmla="*/ 1255 w 250"/>
                <a:gd name="T93" fmla="*/ 1911 h 375"/>
                <a:gd name="T94" fmla="*/ 2799 w 250"/>
                <a:gd name="T95" fmla="*/ 1755 h 375"/>
                <a:gd name="T96" fmla="*/ 2821 w 250"/>
                <a:gd name="T97" fmla="*/ 1755 h 375"/>
                <a:gd name="T98" fmla="*/ 1255 w 250"/>
                <a:gd name="T99" fmla="*/ 3461 h 375"/>
                <a:gd name="T100" fmla="*/ 1992 w 250"/>
                <a:gd name="T101" fmla="*/ 3036 h 375"/>
                <a:gd name="T102" fmla="*/ 2799 w 250"/>
                <a:gd name="T103" fmla="*/ 2564 h 375"/>
                <a:gd name="T104" fmla="*/ 1255 w 250"/>
                <a:gd name="T105" fmla="*/ 2747 h 375"/>
                <a:gd name="T106" fmla="*/ 1992 w 250"/>
                <a:gd name="T107" fmla="*/ 3131 h 375"/>
                <a:gd name="T108" fmla="*/ 1255 w 250"/>
                <a:gd name="T109" fmla="*/ 4274 h 375"/>
                <a:gd name="T110" fmla="*/ 1255 w 250"/>
                <a:gd name="T111" fmla="*/ 4349 h 375"/>
                <a:gd name="T112" fmla="*/ 2781 w 250"/>
                <a:gd name="T113" fmla="*/ 4197 h 375"/>
                <a:gd name="T114" fmla="*/ 1255 w 250"/>
                <a:gd name="T115" fmla="*/ 4349 h 375"/>
                <a:gd name="T116" fmla="*/ 3591 w 250"/>
                <a:gd name="T117" fmla="*/ 4542 h 375"/>
                <a:gd name="T118" fmla="*/ 2037 w 250"/>
                <a:gd name="T119" fmla="*/ 4719 h 375"/>
                <a:gd name="T120" fmla="*/ 1965 w 250"/>
                <a:gd name="T121" fmla="*/ 4767 h 375"/>
                <a:gd name="T122" fmla="*/ 1255 w 250"/>
                <a:gd name="T123" fmla="*/ 5900 h 375"/>
                <a:gd name="T124" fmla="*/ 1965 w 250"/>
                <a:gd name="T125" fmla="*/ 4767 h 3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0"/>
                <a:gd name="T190" fmla="*/ 0 h 375"/>
                <a:gd name="T191" fmla="*/ 250 w 250"/>
                <a:gd name="T192" fmla="*/ 375 h 3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0" h="375">
                  <a:moveTo>
                    <a:pt x="1" y="69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62" y="99"/>
                    <a:pt x="69" y="103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8"/>
                    <a:pt x="250" y="48"/>
                    <a:pt x="250" y="48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162" y="100"/>
                    <a:pt x="162" y="100"/>
                    <a:pt x="162" y="100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247" y="90"/>
                    <a:pt x="247" y="90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3"/>
                    <a:pt x="250" y="93"/>
                    <a:pt x="250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47" y="181"/>
                    <a:pt x="247" y="181"/>
                    <a:pt x="247" y="181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50" y="182"/>
                    <a:pt x="250" y="182"/>
                    <a:pt x="250" y="182"/>
                  </a:cubicBezTo>
                  <a:cubicBezTo>
                    <a:pt x="250" y="183"/>
                    <a:pt x="250" y="183"/>
                    <a:pt x="250" y="183"/>
                  </a:cubicBezTo>
                  <a:cubicBezTo>
                    <a:pt x="249" y="184"/>
                    <a:pt x="249" y="184"/>
                    <a:pt x="249" y="184"/>
                  </a:cubicBezTo>
                  <a:cubicBezTo>
                    <a:pt x="206" y="209"/>
                    <a:pt x="206" y="209"/>
                    <a:pt x="206" y="209"/>
                  </a:cubicBezTo>
                  <a:cubicBezTo>
                    <a:pt x="206" y="249"/>
                    <a:pt x="206" y="249"/>
                    <a:pt x="206" y="249"/>
                  </a:cubicBezTo>
                  <a:cubicBezTo>
                    <a:pt x="247" y="225"/>
                    <a:pt x="247" y="225"/>
                    <a:pt x="247" y="225"/>
                  </a:cubicBezTo>
                  <a:cubicBezTo>
                    <a:pt x="248" y="225"/>
                    <a:pt x="248" y="225"/>
                    <a:pt x="248" y="225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50" y="227"/>
                    <a:pt x="250" y="227"/>
                    <a:pt x="250" y="227"/>
                  </a:cubicBezTo>
                  <a:cubicBezTo>
                    <a:pt x="250" y="228"/>
                    <a:pt x="250" y="228"/>
                    <a:pt x="250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71" y="332"/>
                    <a:pt x="71" y="332"/>
                    <a:pt x="71" y="332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06"/>
                    <a:pt x="67" y="106"/>
                    <a:pt x="67" y="106"/>
                  </a:cubicBezTo>
                  <a:lnTo>
                    <a:pt x="1" y="69"/>
                  </a:lnTo>
                  <a:close/>
                  <a:moveTo>
                    <a:pt x="116" y="171"/>
                  </a:moveTo>
                  <a:cubicBezTo>
                    <a:pt x="116" y="211"/>
                    <a:pt x="116" y="211"/>
                    <a:pt x="116" y="21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21"/>
                    <a:pt x="202" y="121"/>
                    <a:pt x="202" y="121"/>
                  </a:cubicBezTo>
                  <a:lnTo>
                    <a:pt x="116" y="171"/>
                  </a:lnTo>
                  <a:close/>
                  <a:moveTo>
                    <a:pt x="159" y="97"/>
                  </a:moveTo>
                  <a:cubicBezTo>
                    <a:pt x="202" y="72"/>
                    <a:pt x="202" y="72"/>
                    <a:pt x="202" y="7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97"/>
                    <a:pt x="158" y="97"/>
                    <a:pt x="158" y="97"/>
                  </a:cubicBezTo>
                  <a:lnTo>
                    <a:pt x="159" y="97"/>
                  </a:lnTo>
                  <a:close/>
                  <a:moveTo>
                    <a:pt x="71" y="15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8" y="102"/>
                    <a:pt x="158" y="102"/>
                    <a:pt x="158" y="102"/>
                  </a:cubicBezTo>
                  <a:lnTo>
                    <a:pt x="71" y="152"/>
                  </a:lnTo>
                  <a:close/>
                  <a:moveTo>
                    <a:pt x="112" y="213"/>
                  </a:moveTo>
                  <a:cubicBezTo>
                    <a:pt x="112" y="173"/>
                    <a:pt x="112" y="173"/>
                    <a:pt x="112" y="17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237"/>
                    <a:pt x="71" y="237"/>
                    <a:pt x="71" y="237"/>
                  </a:cubicBezTo>
                  <a:lnTo>
                    <a:pt x="112" y="213"/>
                  </a:lnTo>
                  <a:close/>
                  <a:moveTo>
                    <a:pt x="71" y="241"/>
                  </a:moveTo>
                  <a:cubicBezTo>
                    <a:pt x="71" y="283"/>
                    <a:pt x="71" y="283"/>
                    <a:pt x="71" y="283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57" y="191"/>
                    <a:pt x="157" y="191"/>
                    <a:pt x="157" y="191"/>
                  </a:cubicBezTo>
                  <a:lnTo>
                    <a:pt x="71" y="241"/>
                  </a:lnTo>
                  <a:close/>
                  <a:moveTo>
                    <a:pt x="115" y="302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202" y="211"/>
                    <a:pt x="202" y="211"/>
                    <a:pt x="202" y="21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302"/>
                  </a:lnTo>
                  <a:close/>
                  <a:moveTo>
                    <a:pt x="111" y="264"/>
                  </a:moveTo>
                  <a:cubicBezTo>
                    <a:pt x="71" y="287"/>
                    <a:pt x="71" y="287"/>
                    <a:pt x="71" y="287"/>
                  </a:cubicBezTo>
                  <a:cubicBezTo>
                    <a:pt x="71" y="327"/>
                    <a:pt x="71" y="327"/>
                    <a:pt x="71" y="327"/>
                  </a:cubicBezTo>
                  <a:cubicBezTo>
                    <a:pt x="111" y="304"/>
                    <a:pt x="111" y="304"/>
                    <a:pt x="111" y="304"/>
                  </a:cubicBezTo>
                  <a:lnTo>
                    <a:pt x="111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11" name="Freeform 68"/>
            <p:cNvSpPr>
              <a:spLocks noEditPoints="1"/>
            </p:cNvSpPr>
            <p:nvPr/>
          </p:nvSpPr>
          <p:spPr bwMode="auto">
            <a:xfrm>
              <a:off x="4853" y="2069"/>
              <a:ext cx="387" cy="637"/>
            </a:xfrm>
            <a:custGeom>
              <a:avLst/>
              <a:gdLst>
                <a:gd name="T0" fmla="*/ 2 w 412"/>
                <a:gd name="T1" fmla="*/ 112 h 677"/>
                <a:gd name="T2" fmla="*/ 189 w 412"/>
                <a:gd name="T3" fmla="*/ 2 h 677"/>
                <a:gd name="T4" fmla="*/ 189 w 412"/>
                <a:gd name="T5" fmla="*/ 0 h 677"/>
                <a:gd name="T6" fmla="*/ 191 w 412"/>
                <a:gd name="T7" fmla="*/ 2 h 677"/>
                <a:gd name="T8" fmla="*/ 193 w 412"/>
                <a:gd name="T9" fmla="*/ 2 h 677"/>
                <a:gd name="T10" fmla="*/ 263 w 412"/>
                <a:gd name="T11" fmla="*/ 44 h 677"/>
                <a:gd name="T12" fmla="*/ 265 w 412"/>
                <a:gd name="T13" fmla="*/ 44 h 677"/>
                <a:gd name="T14" fmla="*/ 265 w 412"/>
                <a:gd name="T15" fmla="*/ 45 h 677"/>
                <a:gd name="T16" fmla="*/ 267 w 412"/>
                <a:gd name="T17" fmla="*/ 330 h 677"/>
                <a:gd name="T18" fmla="*/ 267 w 412"/>
                <a:gd name="T19" fmla="*/ 331 h 677"/>
                <a:gd name="T20" fmla="*/ 265 w 412"/>
                <a:gd name="T21" fmla="*/ 331 h 677"/>
                <a:gd name="T22" fmla="*/ 76 w 412"/>
                <a:gd name="T23" fmla="*/ 442 h 677"/>
                <a:gd name="T24" fmla="*/ 76 w 412"/>
                <a:gd name="T25" fmla="*/ 442 h 677"/>
                <a:gd name="T26" fmla="*/ 75 w 412"/>
                <a:gd name="T27" fmla="*/ 442 h 677"/>
                <a:gd name="T28" fmla="*/ 4 w 412"/>
                <a:gd name="T29" fmla="*/ 399 h 677"/>
                <a:gd name="T30" fmla="*/ 2 w 412"/>
                <a:gd name="T31" fmla="*/ 397 h 677"/>
                <a:gd name="T32" fmla="*/ 2 w 412"/>
                <a:gd name="T33" fmla="*/ 397 h 677"/>
                <a:gd name="T34" fmla="*/ 0 w 412"/>
                <a:gd name="T35" fmla="*/ 112 h 677"/>
                <a:gd name="T36" fmla="*/ 0 w 412"/>
                <a:gd name="T37" fmla="*/ 112 h 677"/>
                <a:gd name="T38" fmla="*/ 2 w 412"/>
                <a:gd name="T39" fmla="*/ 112 h 677"/>
                <a:gd name="T40" fmla="*/ 258 w 412"/>
                <a:gd name="T41" fmla="*/ 49 h 677"/>
                <a:gd name="T42" fmla="*/ 225 w 412"/>
                <a:gd name="T43" fmla="*/ 28 h 677"/>
                <a:gd name="T44" fmla="*/ 189 w 412"/>
                <a:gd name="T45" fmla="*/ 8 h 677"/>
                <a:gd name="T46" fmla="*/ 99 w 412"/>
                <a:gd name="T47" fmla="*/ 62 h 677"/>
                <a:gd name="T48" fmla="*/ 8 w 412"/>
                <a:gd name="T49" fmla="*/ 116 h 677"/>
                <a:gd name="T50" fmla="*/ 8 w 412"/>
                <a:gd name="T51" fmla="*/ 271 h 677"/>
                <a:gd name="T52" fmla="*/ 8 w 412"/>
                <a:gd name="T53" fmla="*/ 393 h 677"/>
                <a:gd name="T54" fmla="*/ 44 w 412"/>
                <a:gd name="T55" fmla="*/ 416 h 677"/>
                <a:gd name="T56" fmla="*/ 76 w 412"/>
                <a:gd name="T57" fmla="*/ 434 h 677"/>
                <a:gd name="T58" fmla="*/ 116 w 412"/>
                <a:gd name="T59" fmla="*/ 410 h 677"/>
                <a:gd name="T60" fmla="*/ 258 w 412"/>
                <a:gd name="T61" fmla="*/ 326 h 677"/>
                <a:gd name="T62" fmla="*/ 258 w 412"/>
                <a:gd name="T63" fmla="*/ 49 h 6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2"/>
                <a:gd name="T97" fmla="*/ 0 h 677"/>
                <a:gd name="T98" fmla="*/ 412 w 412"/>
                <a:gd name="T99" fmla="*/ 677 h 6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2" h="677">
                  <a:moveTo>
                    <a:pt x="2" y="170"/>
                  </a:moveTo>
                  <a:lnTo>
                    <a:pt x="294" y="2"/>
                  </a:lnTo>
                  <a:lnTo>
                    <a:pt x="294" y="0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408" y="67"/>
                  </a:lnTo>
                  <a:lnTo>
                    <a:pt x="410" y="67"/>
                  </a:lnTo>
                  <a:lnTo>
                    <a:pt x="410" y="69"/>
                  </a:lnTo>
                  <a:lnTo>
                    <a:pt x="412" y="505"/>
                  </a:lnTo>
                  <a:lnTo>
                    <a:pt x="412" y="506"/>
                  </a:lnTo>
                  <a:lnTo>
                    <a:pt x="410" y="508"/>
                  </a:lnTo>
                  <a:lnTo>
                    <a:pt x="118" y="677"/>
                  </a:lnTo>
                  <a:lnTo>
                    <a:pt x="116" y="677"/>
                  </a:lnTo>
                  <a:lnTo>
                    <a:pt x="4" y="611"/>
                  </a:lnTo>
                  <a:lnTo>
                    <a:pt x="2" y="609"/>
                  </a:lnTo>
                  <a:lnTo>
                    <a:pt x="0" y="172"/>
                  </a:lnTo>
                  <a:lnTo>
                    <a:pt x="0" y="170"/>
                  </a:lnTo>
                  <a:lnTo>
                    <a:pt x="2" y="170"/>
                  </a:lnTo>
                  <a:close/>
                  <a:moveTo>
                    <a:pt x="400" y="74"/>
                  </a:moveTo>
                  <a:lnTo>
                    <a:pt x="349" y="43"/>
                  </a:lnTo>
                  <a:lnTo>
                    <a:pt x="294" y="13"/>
                  </a:lnTo>
                  <a:lnTo>
                    <a:pt x="153" y="95"/>
                  </a:lnTo>
                  <a:lnTo>
                    <a:pt x="12" y="177"/>
                  </a:lnTo>
                  <a:lnTo>
                    <a:pt x="12" y="415"/>
                  </a:lnTo>
                  <a:lnTo>
                    <a:pt x="12" y="604"/>
                  </a:lnTo>
                  <a:lnTo>
                    <a:pt x="68" y="636"/>
                  </a:lnTo>
                  <a:lnTo>
                    <a:pt x="118" y="665"/>
                  </a:lnTo>
                  <a:lnTo>
                    <a:pt x="179" y="628"/>
                  </a:lnTo>
                  <a:lnTo>
                    <a:pt x="400" y="501"/>
                  </a:lnTo>
                  <a:lnTo>
                    <a:pt x="400" y="74"/>
                  </a:lnTo>
                  <a:close/>
                </a:path>
              </a:pathLst>
            </a:custGeom>
            <a:solidFill>
              <a:srgbClr val="771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289" name="Group 69"/>
          <p:cNvGrpSpPr>
            <a:grpSpLocks/>
          </p:cNvGrpSpPr>
          <p:nvPr/>
        </p:nvGrpSpPr>
        <p:grpSpPr bwMode="auto">
          <a:xfrm>
            <a:off x="2411413" y="2202829"/>
            <a:ext cx="576262" cy="650875"/>
            <a:chOff x="4740" y="2069"/>
            <a:chExt cx="525" cy="637"/>
          </a:xfrm>
        </p:grpSpPr>
        <p:sp>
          <p:nvSpPr>
            <p:cNvPr id="11298" name="AutoShape 70"/>
            <p:cNvSpPr>
              <a:spLocks noChangeAspect="1" noChangeArrowheads="1" noTextEdit="1"/>
            </p:cNvSpPr>
            <p:nvPr/>
          </p:nvSpPr>
          <p:spPr bwMode="auto">
            <a:xfrm>
              <a:off x="4740" y="2069"/>
              <a:ext cx="52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Freeform 71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00" name="Freeform 72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01" name="Freeform 73"/>
            <p:cNvSpPr>
              <a:spLocks/>
            </p:cNvSpPr>
            <p:nvPr/>
          </p:nvSpPr>
          <p:spPr bwMode="auto">
            <a:xfrm>
              <a:off x="4857" y="2075"/>
              <a:ext cx="376" cy="218"/>
            </a:xfrm>
            <a:custGeom>
              <a:avLst/>
              <a:gdLst>
                <a:gd name="T0" fmla="*/ 259 w 400"/>
                <a:gd name="T1" fmla="*/ 42 h 232"/>
                <a:gd name="T2" fmla="*/ 188 w 400"/>
                <a:gd name="T3" fmla="*/ 0 h 232"/>
                <a:gd name="T4" fmla="*/ 0 w 400"/>
                <a:gd name="T5" fmla="*/ 109 h 232"/>
                <a:gd name="T6" fmla="*/ 71 w 400"/>
                <a:gd name="T7" fmla="*/ 150 h 232"/>
                <a:gd name="T8" fmla="*/ 259 w 400"/>
                <a:gd name="T9" fmla="*/ 42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232"/>
                <a:gd name="T17" fmla="*/ 400 w 400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232">
                  <a:moveTo>
                    <a:pt x="400" y="65"/>
                  </a:moveTo>
                  <a:lnTo>
                    <a:pt x="289" y="0"/>
                  </a:lnTo>
                  <a:lnTo>
                    <a:pt x="0" y="168"/>
                  </a:lnTo>
                  <a:lnTo>
                    <a:pt x="111" y="232"/>
                  </a:lnTo>
                  <a:lnTo>
                    <a:pt x="400" y="65"/>
                  </a:lnTo>
                  <a:close/>
                </a:path>
              </a:pathLst>
            </a:custGeom>
            <a:solidFill>
              <a:srgbClr val="CD3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02" name="Freeform 74"/>
            <p:cNvSpPr>
              <a:spLocks/>
            </p:cNvSpPr>
            <p:nvPr/>
          </p:nvSpPr>
          <p:spPr bwMode="auto">
            <a:xfrm>
              <a:off x="4962" y="2136"/>
              <a:ext cx="271" cy="563"/>
            </a:xfrm>
            <a:custGeom>
              <a:avLst/>
              <a:gdLst>
                <a:gd name="T0" fmla="*/ 0 w 289"/>
                <a:gd name="T1" fmla="*/ 109 h 599"/>
                <a:gd name="T2" fmla="*/ 2 w 289"/>
                <a:gd name="T3" fmla="*/ 388 h 599"/>
                <a:gd name="T4" fmla="*/ 184 w 289"/>
                <a:gd name="T5" fmla="*/ 280 h 599"/>
                <a:gd name="T6" fmla="*/ 184 w 289"/>
                <a:gd name="T7" fmla="*/ 0 h 599"/>
                <a:gd name="T8" fmla="*/ 0 w 289"/>
                <a:gd name="T9" fmla="*/ 109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599"/>
                <a:gd name="T17" fmla="*/ 289 w 289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599">
                  <a:moveTo>
                    <a:pt x="0" y="167"/>
                  </a:moveTo>
                  <a:lnTo>
                    <a:pt x="2" y="599"/>
                  </a:lnTo>
                  <a:lnTo>
                    <a:pt x="289" y="432"/>
                  </a:lnTo>
                  <a:lnTo>
                    <a:pt x="289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98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03" name="Freeform 75"/>
            <p:cNvSpPr>
              <a:spLocks noEditPoints="1"/>
            </p:cNvSpPr>
            <p:nvPr/>
          </p:nvSpPr>
          <p:spPr bwMode="auto">
            <a:xfrm>
              <a:off x="4856" y="2132"/>
              <a:ext cx="377" cy="567"/>
            </a:xfrm>
            <a:custGeom>
              <a:avLst/>
              <a:gdLst>
                <a:gd name="T0" fmla="*/ 0 w 250"/>
                <a:gd name="T1" fmla="*/ 1234 h 375"/>
                <a:gd name="T2" fmla="*/ 27 w 250"/>
                <a:gd name="T3" fmla="*/ 1193 h 375"/>
                <a:gd name="T4" fmla="*/ 62 w 250"/>
                <a:gd name="T5" fmla="*/ 1173 h 375"/>
                <a:gd name="T6" fmla="*/ 3591 w 250"/>
                <a:gd name="T7" fmla="*/ 491 h 375"/>
                <a:gd name="T8" fmla="*/ 3594 w 250"/>
                <a:gd name="T9" fmla="*/ 491 h 375"/>
                <a:gd name="T10" fmla="*/ 4400 w 250"/>
                <a:gd name="T11" fmla="*/ 0 h 375"/>
                <a:gd name="T12" fmla="*/ 4437 w 250"/>
                <a:gd name="T13" fmla="*/ 62 h 375"/>
                <a:gd name="T14" fmla="*/ 4417 w 250"/>
                <a:gd name="T15" fmla="*/ 73 h 375"/>
                <a:gd name="T16" fmla="*/ 3657 w 250"/>
                <a:gd name="T17" fmla="*/ 1264 h 375"/>
                <a:gd name="T18" fmla="*/ 4400 w 250"/>
                <a:gd name="T19" fmla="*/ 816 h 375"/>
                <a:gd name="T20" fmla="*/ 4437 w 250"/>
                <a:gd name="T21" fmla="*/ 845 h 375"/>
                <a:gd name="T22" fmla="*/ 4417 w 250"/>
                <a:gd name="T23" fmla="*/ 885 h 375"/>
                <a:gd name="T24" fmla="*/ 2870 w 250"/>
                <a:gd name="T25" fmla="*/ 2533 h 375"/>
                <a:gd name="T26" fmla="*/ 4400 w 250"/>
                <a:gd name="T27" fmla="*/ 1612 h 375"/>
                <a:gd name="T28" fmla="*/ 4437 w 250"/>
                <a:gd name="T29" fmla="*/ 1662 h 375"/>
                <a:gd name="T30" fmla="*/ 4417 w 250"/>
                <a:gd name="T31" fmla="*/ 1683 h 375"/>
                <a:gd name="T32" fmla="*/ 3657 w 250"/>
                <a:gd name="T33" fmla="*/ 2855 h 375"/>
                <a:gd name="T34" fmla="*/ 4400 w 250"/>
                <a:gd name="T35" fmla="*/ 2425 h 375"/>
                <a:gd name="T36" fmla="*/ 4437 w 250"/>
                <a:gd name="T37" fmla="*/ 2457 h 375"/>
                <a:gd name="T38" fmla="*/ 4417 w 250"/>
                <a:gd name="T39" fmla="*/ 2499 h 375"/>
                <a:gd name="T40" fmla="*/ 3657 w 250"/>
                <a:gd name="T41" fmla="*/ 2938 h 375"/>
                <a:gd name="T42" fmla="*/ 2855 w 250"/>
                <a:gd name="T43" fmla="*/ 3411 h 375"/>
                <a:gd name="T44" fmla="*/ 3591 w 250"/>
                <a:gd name="T45" fmla="*/ 3715 h 375"/>
                <a:gd name="T46" fmla="*/ 3591 w 250"/>
                <a:gd name="T47" fmla="*/ 3715 h 375"/>
                <a:gd name="T48" fmla="*/ 4400 w 250"/>
                <a:gd name="T49" fmla="*/ 3246 h 375"/>
                <a:gd name="T50" fmla="*/ 4437 w 250"/>
                <a:gd name="T51" fmla="*/ 3287 h 375"/>
                <a:gd name="T52" fmla="*/ 4417 w 250"/>
                <a:gd name="T53" fmla="*/ 3319 h 375"/>
                <a:gd name="T54" fmla="*/ 3657 w 250"/>
                <a:gd name="T55" fmla="*/ 4495 h 375"/>
                <a:gd name="T56" fmla="*/ 4400 w 250"/>
                <a:gd name="T57" fmla="*/ 4063 h 375"/>
                <a:gd name="T58" fmla="*/ 4437 w 250"/>
                <a:gd name="T59" fmla="*/ 4104 h 375"/>
                <a:gd name="T60" fmla="*/ 4417 w 250"/>
                <a:gd name="T61" fmla="*/ 4134 h 375"/>
                <a:gd name="T62" fmla="*/ 2037 w 250"/>
                <a:gd name="T63" fmla="*/ 5531 h 375"/>
                <a:gd name="T64" fmla="*/ 1255 w 250"/>
                <a:gd name="T65" fmla="*/ 6001 h 375"/>
                <a:gd name="T66" fmla="*/ 1182 w 250"/>
                <a:gd name="T67" fmla="*/ 6777 h 375"/>
                <a:gd name="T68" fmla="*/ 1182 w 250"/>
                <a:gd name="T69" fmla="*/ 5960 h 375"/>
                <a:gd name="T70" fmla="*/ 1182 w 250"/>
                <a:gd name="T71" fmla="*/ 5153 h 375"/>
                <a:gd name="T72" fmla="*/ 1182 w 250"/>
                <a:gd name="T73" fmla="*/ 5153 h 375"/>
                <a:gd name="T74" fmla="*/ 1182 w 250"/>
                <a:gd name="T75" fmla="*/ 4317 h 375"/>
                <a:gd name="T76" fmla="*/ 1182 w 250"/>
                <a:gd name="T77" fmla="*/ 3523 h 375"/>
                <a:gd name="T78" fmla="*/ 1182 w 250"/>
                <a:gd name="T79" fmla="*/ 3502 h 375"/>
                <a:gd name="T80" fmla="*/ 1182 w 250"/>
                <a:gd name="T81" fmla="*/ 2714 h 375"/>
                <a:gd name="T82" fmla="*/ 1182 w 250"/>
                <a:gd name="T83" fmla="*/ 1911 h 375"/>
                <a:gd name="T84" fmla="*/ 2058 w 250"/>
                <a:gd name="T85" fmla="*/ 3100 h 375"/>
                <a:gd name="T86" fmla="*/ 3591 w 250"/>
                <a:gd name="T87" fmla="*/ 2902 h 375"/>
                <a:gd name="T88" fmla="*/ 2058 w 250"/>
                <a:gd name="T89" fmla="*/ 3100 h 375"/>
                <a:gd name="T90" fmla="*/ 3591 w 250"/>
                <a:gd name="T91" fmla="*/ 1300 h 375"/>
                <a:gd name="T92" fmla="*/ 1255 w 250"/>
                <a:gd name="T93" fmla="*/ 1911 h 375"/>
                <a:gd name="T94" fmla="*/ 2799 w 250"/>
                <a:gd name="T95" fmla="*/ 1755 h 375"/>
                <a:gd name="T96" fmla="*/ 2821 w 250"/>
                <a:gd name="T97" fmla="*/ 1755 h 375"/>
                <a:gd name="T98" fmla="*/ 1255 w 250"/>
                <a:gd name="T99" fmla="*/ 3461 h 375"/>
                <a:gd name="T100" fmla="*/ 1992 w 250"/>
                <a:gd name="T101" fmla="*/ 3036 h 375"/>
                <a:gd name="T102" fmla="*/ 2799 w 250"/>
                <a:gd name="T103" fmla="*/ 2564 h 375"/>
                <a:gd name="T104" fmla="*/ 1255 w 250"/>
                <a:gd name="T105" fmla="*/ 2747 h 375"/>
                <a:gd name="T106" fmla="*/ 1992 w 250"/>
                <a:gd name="T107" fmla="*/ 3131 h 375"/>
                <a:gd name="T108" fmla="*/ 1255 w 250"/>
                <a:gd name="T109" fmla="*/ 4274 h 375"/>
                <a:gd name="T110" fmla="*/ 1255 w 250"/>
                <a:gd name="T111" fmla="*/ 4349 h 375"/>
                <a:gd name="T112" fmla="*/ 2781 w 250"/>
                <a:gd name="T113" fmla="*/ 4197 h 375"/>
                <a:gd name="T114" fmla="*/ 1255 w 250"/>
                <a:gd name="T115" fmla="*/ 4349 h 375"/>
                <a:gd name="T116" fmla="*/ 3591 w 250"/>
                <a:gd name="T117" fmla="*/ 4542 h 375"/>
                <a:gd name="T118" fmla="*/ 2037 w 250"/>
                <a:gd name="T119" fmla="*/ 4719 h 375"/>
                <a:gd name="T120" fmla="*/ 1965 w 250"/>
                <a:gd name="T121" fmla="*/ 4767 h 375"/>
                <a:gd name="T122" fmla="*/ 1255 w 250"/>
                <a:gd name="T123" fmla="*/ 5900 h 375"/>
                <a:gd name="T124" fmla="*/ 1965 w 250"/>
                <a:gd name="T125" fmla="*/ 4767 h 3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0"/>
                <a:gd name="T190" fmla="*/ 0 h 375"/>
                <a:gd name="T191" fmla="*/ 250 w 250"/>
                <a:gd name="T192" fmla="*/ 375 h 3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0" h="375">
                  <a:moveTo>
                    <a:pt x="1" y="69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62" y="99"/>
                    <a:pt x="69" y="103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8"/>
                    <a:pt x="250" y="48"/>
                    <a:pt x="250" y="48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162" y="100"/>
                    <a:pt x="162" y="100"/>
                    <a:pt x="162" y="100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247" y="90"/>
                    <a:pt x="247" y="90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3"/>
                    <a:pt x="250" y="93"/>
                    <a:pt x="250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47" y="181"/>
                    <a:pt x="247" y="181"/>
                    <a:pt x="247" y="181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50" y="182"/>
                    <a:pt x="250" y="182"/>
                    <a:pt x="250" y="182"/>
                  </a:cubicBezTo>
                  <a:cubicBezTo>
                    <a:pt x="250" y="183"/>
                    <a:pt x="250" y="183"/>
                    <a:pt x="250" y="183"/>
                  </a:cubicBezTo>
                  <a:cubicBezTo>
                    <a:pt x="249" y="184"/>
                    <a:pt x="249" y="184"/>
                    <a:pt x="249" y="184"/>
                  </a:cubicBezTo>
                  <a:cubicBezTo>
                    <a:pt x="206" y="209"/>
                    <a:pt x="206" y="209"/>
                    <a:pt x="206" y="209"/>
                  </a:cubicBezTo>
                  <a:cubicBezTo>
                    <a:pt x="206" y="249"/>
                    <a:pt x="206" y="249"/>
                    <a:pt x="206" y="249"/>
                  </a:cubicBezTo>
                  <a:cubicBezTo>
                    <a:pt x="247" y="225"/>
                    <a:pt x="247" y="225"/>
                    <a:pt x="247" y="225"/>
                  </a:cubicBezTo>
                  <a:cubicBezTo>
                    <a:pt x="248" y="225"/>
                    <a:pt x="248" y="225"/>
                    <a:pt x="248" y="225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50" y="227"/>
                    <a:pt x="250" y="227"/>
                    <a:pt x="250" y="227"/>
                  </a:cubicBezTo>
                  <a:cubicBezTo>
                    <a:pt x="250" y="228"/>
                    <a:pt x="250" y="228"/>
                    <a:pt x="250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71" y="332"/>
                    <a:pt x="71" y="332"/>
                    <a:pt x="71" y="332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06"/>
                    <a:pt x="67" y="106"/>
                    <a:pt x="67" y="106"/>
                  </a:cubicBezTo>
                  <a:lnTo>
                    <a:pt x="1" y="69"/>
                  </a:lnTo>
                  <a:close/>
                  <a:moveTo>
                    <a:pt x="116" y="171"/>
                  </a:moveTo>
                  <a:cubicBezTo>
                    <a:pt x="116" y="211"/>
                    <a:pt x="116" y="211"/>
                    <a:pt x="116" y="21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21"/>
                    <a:pt x="202" y="121"/>
                    <a:pt x="202" y="121"/>
                  </a:cubicBezTo>
                  <a:lnTo>
                    <a:pt x="116" y="171"/>
                  </a:lnTo>
                  <a:close/>
                  <a:moveTo>
                    <a:pt x="159" y="97"/>
                  </a:moveTo>
                  <a:cubicBezTo>
                    <a:pt x="202" y="72"/>
                    <a:pt x="202" y="72"/>
                    <a:pt x="202" y="7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97"/>
                    <a:pt x="158" y="97"/>
                    <a:pt x="158" y="97"/>
                  </a:cubicBezTo>
                  <a:lnTo>
                    <a:pt x="159" y="97"/>
                  </a:lnTo>
                  <a:close/>
                  <a:moveTo>
                    <a:pt x="71" y="15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8" y="102"/>
                    <a:pt x="158" y="102"/>
                    <a:pt x="158" y="102"/>
                  </a:cubicBezTo>
                  <a:lnTo>
                    <a:pt x="71" y="152"/>
                  </a:lnTo>
                  <a:close/>
                  <a:moveTo>
                    <a:pt x="112" y="213"/>
                  </a:moveTo>
                  <a:cubicBezTo>
                    <a:pt x="112" y="173"/>
                    <a:pt x="112" y="173"/>
                    <a:pt x="112" y="17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237"/>
                    <a:pt x="71" y="237"/>
                    <a:pt x="71" y="237"/>
                  </a:cubicBezTo>
                  <a:lnTo>
                    <a:pt x="112" y="213"/>
                  </a:lnTo>
                  <a:close/>
                  <a:moveTo>
                    <a:pt x="71" y="241"/>
                  </a:moveTo>
                  <a:cubicBezTo>
                    <a:pt x="71" y="283"/>
                    <a:pt x="71" y="283"/>
                    <a:pt x="71" y="283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57" y="191"/>
                    <a:pt x="157" y="191"/>
                    <a:pt x="157" y="191"/>
                  </a:cubicBezTo>
                  <a:lnTo>
                    <a:pt x="71" y="241"/>
                  </a:lnTo>
                  <a:close/>
                  <a:moveTo>
                    <a:pt x="115" y="302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202" y="211"/>
                    <a:pt x="202" y="211"/>
                    <a:pt x="202" y="21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302"/>
                  </a:lnTo>
                  <a:close/>
                  <a:moveTo>
                    <a:pt x="111" y="264"/>
                  </a:moveTo>
                  <a:cubicBezTo>
                    <a:pt x="71" y="287"/>
                    <a:pt x="71" y="287"/>
                    <a:pt x="71" y="287"/>
                  </a:cubicBezTo>
                  <a:cubicBezTo>
                    <a:pt x="71" y="327"/>
                    <a:pt x="71" y="327"/>
                    <a:pt x="71" y="327"/>
                  </a:cubicBezTo>
                  <a:cubicBezTo>
                    <a:pt x="111" y="304"/>
                    <a:pt x="111" y="304"/>
                    <a:pt x="111" y="304"/>
                  </a:cubicBezTo>
                  <a:lnTo>
                    <a:pt x="111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04" name="Freeform 76"/>
            <p:cNvSpPr>
              <a:spLocks noEditPoints="1"/>
            </p:cNvSpPr>
            <p:nvPr/>
          </p:nvSpPr>
          <p:spPr bwMode="auto">
            <a:xfrm>
              <a:off x="4853" y="2069"/>
              <a:ext cx="387" cy="637"/>
            </a:xfrm>
            <a:custGeom>
              <a:avLst/>
              <a:gdLst>
                <a:gd name="T0" fmla="*/ 2 w 412"/>
                <a:gd name="T1" fmla="*/ 112 h 677"/>
                <a:gd name="T2" fmla="*/ 189 w 412"/>
                <a:gd name="T3" fmla="*/ 2 h 677"/>
                <a:gd name="T4" fmla="*/ 189 w 412"/>
                <a:gd name="T5" fmla="*/ 0 h 677"/>
                <a:gd name="T6" fmla="*/ 191 w 412"/>
                <a:gd name="T7" fmla="*/ 2 h 677"/>
                <a:gd name="T8" fmla="*/ 193 w 412"/>
                <a:gd name="T9" fmla="*/ 2 h 677"/>
                <a:gd name="T10" fmla="*/ 263 w 412"/>
                <a:gd name="T11" fmla="*/ 44 h 677"/>
                <a:gd name="T12" fmla="*/ 265 w 412"/>
                <a:gd name="T13" fmla="*/ 44 h 677"/>
                <a:gd name="T14" fmla="*/ 265 w 412"/>
                <a:gd name="T15" fmla="*/ 45 h 677"/>
                <a:gd name="T16" fmla="*/ 267 w 412"/>
                <a:gd name="T17" fmla="*/ 330 h 677"/>
                <a:gd name="T18" fmla="*/ 267 w 412"/>
                <a:gd name="T19" fmla="*/ 331 h 677"/>
                <a:gd name="T20" fmla="*/ 265 w 412"/>
                <a:gd name="T21" fmla="*/ 331 h 677"/>
                <a:gd name="T22" fmla="*/ 76 w 412"/>
                <a:gd name="T23" fmla="*/ 442 h 677"/>
                <a:gd name="T24" fmla="*/ 76 w 412"/>
                <a:gd name="T25" fmla="*/ 442 h 677"/>
                <a:gd name="T26" fmla="*/ 75 w 412"/>
                <a:gd name="T27" fmla="*/ 442 h 677"/>
                <a:gd name="T28" fmla="*/ 4 w 412"/>
                <a:gd name="T29" fmla="*/ 399 h 677"/>
                <a:gd name="T30" fmla="*/ 2 w 412"/>
                <a:gd name="T31" fmla="*/ 397 h 677"/>
                <a:gd name="T32" fmla="*/ 2 w 412"/>
                <a:gd name="T33" fmla="*/ 397 h 677"/>
                <a:gd name="T34" fmla="*/ 0 w 412"/>
                <a:gd name="T35" fmla="*/ 112 h 677"/>
                <a:gd name="T36" fmla="*/ 0 w 412"/>
                <a:gd name="T37" fmla="*/ 112 h 677"/>
                <a:gd name="T38" fmla="*/ 2 w 412"/>
                <a:gd name="T39" fmla="*/ 112 h 677"/>
                <a:gd name="T40" fmla="*/ 258 w 412"/>
                <a:gd name="T41" fmla="*/ 49 h 677"/>
                <a:gd name="T42" fmla="*/ 225 w 412"/>
                <a:gd name="T43" fmla="*/ 28 h 677"/>
                <a:gd name="T44" fmla="*/ 189 w 412"/>
                <a:gd name="T45" fmla="*/ 8 h 677"/>
                <a:gd name="T46" fmla="*/ 99 w 412"/>
                <a:gd name="T47" fmla="*/ 62 h 677"/>
                <a:gd name="T48" fmla="*/ 8 w 412"/>
                <a:gd name="T49" fmla="*/ 116 h 677"/>
                <a:gd name="T50" fmla="*/ 8 w 412"/>
                <a:gd name="T51" fmla="*/ 271 h 677"/>
                <a:gd name="T52" fmla="*/ 8 w 412"/>
                <a:gd name="T53" fmla="*/ 393 h 677"/>
                <a:gd name="T54" fmla="*/ 44 w 412"/>
                <a:gd name="T55" fmla="*/ 416 h 677"/>
                <a:gd name="T56" fmla="*/ 76 w 412"/>
                <a:gd name="T57" fmla="*/ 434 h 677"/>
                <a:gd name="T58" fmla="*/ 116 w 412"/>
                <a:gd name="T59" fmla="*/ 410 h 677"/>
                <a:gd name="T60" fmla="*/ 258 w 412"/>
                <a:gd name="T61" fmla="*/ 326 h 677"/>
                <a:gd name="T62" fmla="*/ 258 w 412"/>
                <a:gd name="T63" fmla="*/ 49 h 6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2"/>
                <a:gd name="T97" fmla="*/ 0 h 677"/>
                <a:gd name="T98" fmla="*/ 412 w 412"/>
                <a:gd name="T99" fmla="*/ 677 h 6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2" h="677">
                  <a:moveTo>
                    <a:pt x="2" y="170"/>
                  </a:moveTo>
                  <a:lnTo>
                    <a:pt x="294" y="2"/>
                  </a:lnTo>
                  <a:lnTo>
                    <a:pt x="294" y="0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408" y="67"/>
                  </a:lnTo>
                  <a:lnTo>
                    <a:pt x="410" y="67"/>
                  </a:lnTo>
                  <a:lnTo>
                    <a:pt x="410" y="69"/>
                  </a:lnTo>
                  <a:lnTo>
                    <a:pt x="412" y="505"/>
                  </a:lnTo>
                  <a:lnTo>
                    <a:pt x="412" y="506"/>
                  </a:lnTo>
                  <a:lnTo>
                    <a:pt x="410" y="508"/>
                  </a:lnTo>
                  <a:lnTo>
                    <a:pt x="118" y="677"/>
                  </a:lnTo>
                  <a:lnTo>
                    <a:pt x="116" y="677"/>
                  </a:lnTo>
                  <a:lnTo>
                    <a:pt x="4" y="611"/>
                  </a:lnTo>
                  <a:lnTo>
                    <a:pt x="2" y="609"/>
                  </a:lnTo>
                  <a:lnTo>
                    <a:pt x="0" y="172"/>
                  </a:lnTo>
                  <a:lnTo>
                    <a:pt x="0" y="170"/>
                  </a:lnTo>
                  <a:lnTo>
                    <a:pt x="2" y="170"/>
                  </a:lnTo>
                  <a:close/>
                  <a:moveTo>
                    <a:pt x="400" y="74"/>
                  </a:moveTo>
                  <a:lnTo>
                    <a:pt x="349" y="43"/>
                  </a:lnTo>
                  <a:lnTo>
                    <a:pt x="294" y="13"/>
                  </a:lnTo>
                  <a:lnTo>
                    <a:pt x="153" y="95"/>
                  </a:lnTo>
                  <a:lnTo>
                    <a:pt x="12" y="177"/>
                  </a:lnTo>
                  <a:lnTo>
                    <a:pt x="12" y="415"/>
                  </a:lnTo>
                  <a:lnTo>
                    <a:pt x="12" y="604"/>
                  </a:lnTo>
                  <a:lnTo>
                    <a:pt x="68" y="636"/>
                  </a:lnTo>
                  <a:lnTo>
                    <a:pt x="118" y="665"/>
                  </a:lnTo>
                  <a:lnTo>
                    <a:pt x="179" y="628"/>
                  </a:lnTo>
                  <a:lnTo>
                    <a:pt x="400" y="501"/>
                  </a:lnTo>
                  <a:lnTo>
                    <a:pt x="400" y="74"/>
                  </a:lnTo>
                  <a:close/>
                </a:path>
              </a:pathLst>
            </a:custGeom>
            <a:solidFill>
              <a:srgbClr val="771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290" name="Group 40"/>
          <p:cNvGrpSpPr>
            <a:grpSpLocks/>
          </p:cNvGrpSpPr>
          <p:nvPr/>
        </p:nvGrpSpPr>
        <p:grpSpPr bwMode="auto">
          <a:xfrm>
            <a:off x="5813425" y="2988642"/>
            <a:ext cx="576263" cy="650875"/>
            <a:chOff x="4740" y="2069"/>
            <a:chExt cx="525" cy="637"/>
          </a:xfrm>
        </p:grpSpPr>
        <p:sp>
          <p:nvSpPr>
            <p:cNvPr id="11291" name="AutoShape 25"/>
            <p:cNvSpPr>
              <a:spLocks noChangeAspect="1" noChangeArrowheads="1" noTextEdit="1"/>
            </p:cNvSpPr>
            <p:nvPr/>
          </p:nvSpPr>
          <p:spPr bwMode="auto">
            <a:xfrm>
              <a:off x="4740" y="2069"/>
              <a:ext cx="52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Freeform 26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3" name="Freeform 27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4" name="Freeform 28"/>
            <p:cNvSpPr>
              <a:spLocks/>
            </p:cNvSpPr>
            <p:nvPr/>
          </p:nvSpPr>
          <p:spPr bwMode="auto">
            <a:xfrm>
              <a:off x="4857" y="2075"/>
              <a:ext cx="376" cy="218"/>
            </a:xfrm>
            <a:custGeom>
              <a:avLst/>
              <a:gdLst>
                <a:gd name="T0" fmla="*/ 259 w 400"/>
                <a:gd name="T1" fmla="*/ 42 h 232"/>
                <a:gd name="T2" fmla="*/ 188 w 400"/>
                <a:gd name="T3" fmla="*/ 0 h 232"/>
                <a:gd name="T4" fmla="*/ 0 w 400"/>
                <a:gd name="T5" fmla="*/ 109 h 232"/>
                <a:gd name="T6" fmla="*/ 71 w 400"/>
                <a:gd name="T7" fmla="*/ 150 h 232"/>
                <a:gd name="T8" fmla="*/ 259 w 400"/>
                <a:gd name="T9" fmla="*/ 42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232"/>
                <a:gd name="T17" fmla="*/ 400 w 400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232">
                  <a:moveTo>
                    <a:pt x="400" y="65"/>
                  </a:moveTo>
                  <a:lnTo>
                    <a:pt x="289" y="0"/>
                  </a:lnTo>
                  <a:lnTo>
                    <a:pt x="0" y="168"/>
                  </a:lnTo>
                  <a:lnTo>
                    <a:pt x="111" y="232"/>
                  </a:lnTo>
                  <a:lnTo>
                    <a:pt x="400" y="65"/>
                  </a:lnTo>
                  <a:close/>
                </a:path>
              </a:pathLst>
            </a:custGeom>
            <a:solidFill>
              <a:srgbClr val="CD3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5" name="Freeform 29"/>
            <p:cNvSpPr>
              <a:spLocks/>
            </p:cNvSpPr>
            <p:nvPr/>
          </p:nvSpPr>
          <p:spPr bwMode="auto">
            <a:xfrm>
              <a:off x="4962" y="2136"/>
              <a:ext cx="271" cy="563"/>
            </a:xfrm>
            <a:custGeom>
              <a:avLst/>
              <a:gdLst>
                <a:gd name="T0" fmla="*/ 0 w 289"/>
                <a:gd name="T1" fmla="*/ 109 h 599"/>
                <a:gd name="T2" fmla="*/ 2 w 289"/>
                <a:gd name="T3" fmla="*/ 388 h 599"/>
                <a:gd name="T4" fmla="*/ 184 w 289"/>
                <a:gd name="T5" fmla="*/ 280 h 599"/>
                <a:gd name="T6" fmla="*/ 184 w 289"/>
                <a:gd name="T7" fmla="*/ 0 h 599"/>
                <a:gd name="T8" fmla="*/ 0 w 289"/>
                <a:gd name="T9" fmla="*/ 109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599"/>
                <a:gd name="T17" fmla="*/ 289 w 289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599">
                  <a:moveTo>
                    <a:pt x="0" y="167"/>
                  </a:moveTo>
                  <a:lnTo>
                    <a:pt x="2" y="599"/>
                  </a:lnTo>
                  <a:lnTo>
                    <a:pt x="289" y="432"/>
                  </a:lnTo>
                  <a:lnTo>
                    <a:pt x="289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98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6" name="Freeform 30"/>
            <p:cNvSpPr>
              <a:spLocks noEditPoints="1"/>
            </p:cNvSpPr>
            <p:nvPr/>
          </p:nvSpPr>
          <p:spPr bwMode="auto">
            <a:xfrm>
              <a:off x="4856" y="2132"/>
              <a:ext cx="377" cy="567"/>
            </a:xfrm>
            <a:custGeom>
              <a:avLst/>
              <a:gdLst>
                <a:gd name="T0" fmla="*/ 0 w 250"/>
                <a:gd name="T1" fmla="*/ 1234 h 375"/>
                <a:gd name="T2" fmla="*/ 27 w 250"/>
                <a:gd name="T3" fmla="*/ 1193 h 375"/>
                <a:gd name="T4" fmla="*/ 62 w 250"/>
                <a:gd name="T5" fmla="*/ 1173 h 375"/>
                <a:gd name="T6" fmla="*/ 3591 w 250"/>
                <a:gd name="T7" fmla="*/ 491 h 375"/>
                <a:gd name="T8" fmla="*/ 3594 w 250"/>
                <a:gd name="T9" fmla="*/ 491 h 375"/>
                <a:gd name="T10" fmla="*/ 4400 w 250"/>
                <a:gd name="T11" fmla="*/ 0 h 375"/>
                <a:gd name="T12" fmla="*/ 4437 w 250"/>
                <a:gd name="T13" fmla="*/ 62 h 375"/>
                <a:gd name="T14" fmla="*/ 4417 w 250"/>
                <a:gd name="T15" fmla="*/ 73 h 375"/>
                <a:gd name="T16" fmla="*/ 3657 w 250"/>
                <a:gd name="T17" fmla="*/ 1264 h 375"/>
                <a:gd name="T18" fmla="*/ 4400 w 250"/>
                <a:gd name="T19" fmla="*/ 816 h 375"/>
                <a:gd name="T20" fmla="*/ 4437 w 250"/>
                <a:gd name="T21" fmla="*/ 845 h 375"/>
                <a:gd name="T22" fmla="*/ 4417 w 250"/>
                <a:gd name="T23" fmla="*/ 885 h 375"/>
                <a:gd name="T24" fmla="*/ 2870 w 250"/>
                <a:gd name="T25" fmla="*/ 2533 h 375"/>
                <a:gd name="T26" fmla="*/ 4400 w 250"/>
                <a:gd name="T27" fmla="*/ 1612 h 375"/>
                <a:gd name="T28" fmla="*/ 4437 w 250"/>
                <a:gd name="T29" fmla="*/ 1662 h 375"/>
                <a:gd name="T30" fmla="*/ 4417 w 250"/>
                <a:gd name="T31" fmla="*/ 1683 h 375"/>
                <a:gd name="T32" fmla="*/ 3657 w 250"/>
                <a:gd name="T33" fmla="*/ 2855 h 375"/>
                <a:gd name="T34" fmla="*/ 4400 w 250"/>
                <a:gd name="T35" fmla="*/ 2425 h 375"/>
                <a:gd name="T36" fmla="*/ 4437 w 250"/>
                <a:gd name="T37" fmla="*/ 2457 h 375"/>
                <a:gd name="T38" fmla="*/ 4417 w 250"/>
                <a:gd name="T39" fmla="*/ 2499 h 375"/>
                <a:gd name="T40" fmla="*/ 3657 w 250"/>
                <a:gd name="T41" fmla="*/ 2938 h 375"/>
                <a:gd name="T42" fmla="*/ 2855 w 250"/>
                <a:gd name="T43" fmla="*/ 3411 h 375"/>
                <a:gd name="T44" fmla="*/ 3591 w 250"/>
                <a:gd name="T45" fmla="*/ 3715 h 375"/>
                <a:gd name="T46" fmla="*/ 3591 w 250"/>
                <a:gd name="T47" fmla="*/ 3715 h 375"/>
                <a:gd name="T48" fmla="*/ 4400 w 250"/>
                <a:gd name="T49" fmla="*/ 3246 h 375"/>
                <a:gd name="T50" fmla="*/ 4437 w 250"/>
                <a:gd name="T51" fmla="*/ 3287 h 375"/>
                <a:gd name="T52" fmla="*/ 4417 w 250"/>
                <a:gd name="T53" fmla="*/ 3319 h 375"/>
                <a:gd name="T54" fmla="*/ 3657 w 250"/>
                <a:gd name="T55" fmla="*/ 4495 h 375"/>
                <a:gd name="T56" fmla="*/ 4400 w 250"/>
                <a:gd name="T57" fmla="*/ 4063 h 375"/>
                <a:gd name="T58" fmla="*/ 4437 w 250"/>
                <a:gd name="T59" fmla="*/ 4104 h 375"/>
                <a:gd name="T60" fmla="*/ 4417 w 250"/>
                <a:gd name="T61" fmla="*/ 4134 h 375"/>
                <a:gd name="T62" fmla="*/ 2037 w 250"/>
                <a:gd name="T63" fmla="*/ 5531 h 375"/>
                <a:gd name="T64" fmla="*/ 1255 w 250"/>
                <a:gd name="T65" fmla="*/ 6001 h 375"/>
                <a:gd name="T66" fmla="*/ 1182 w 250"/>
                <a:gd name="T67" fmla="*/ 6777 h 375"/>
                <a:gd name="T68" fmla="*/ 1182 w 250"/>
                <a:gd name="T69" fmla="*/ 5960 h 375"/>
                <a:gd name="T70" fmla="*/ 1182 w 250"/>
                <a:gd name="T71" fmla="*/ 5153 h 375"/>
                <a:gd name="T72" fmla="*/ 1182 w 250"/>
                <a:gd name="T73" fmla="*/ 5153 h 375"/>
                <a:gd name="T74" fmla="*/ 1182 w 250"/>
                <a:gd name="T75" fmla="*/ 4317 h 375"/>
                <a:gd name="T76" fmla="*/ 1182 w 250"/>
                <a:gd name="T77" fmla="*/ 3523 h 375"/>
                <a:gd name="T78" fmla="*/ 1182 w 250"/>
                <a:gd name="T79" fmla="*/ 3502 h 375"/>
                <a:gd name="T80" fmla="*/ 1182 w 250"/>
                <a:gd name="T81" fmla="*/ 2714 h 375"/>
                <a:gd name="T82" fmla="*/ 1182 w 250"/>
                <a:gd name="T83" fmla="*/ 1911 h 375"/>
                <a:gd name="T84" fmla="*/ 2058 w 250"/>
                <a:gd name="T85" fmla="*/ 3100 h 375"/>
                <a:gd name="T86" fmla="*/ 3591 w 250"/>
                <a:gd name="T87" fmla="*/ 2902 h 375"/>
                <a:gd name="T88" fmla="*/ 2058 w 250"/>
                <a:gd name="T89" fmla="*/ 3100 h 375"/>
                <a:gd name="T90" fmla="*/ 3591 w 250"/>
                <a:gd name="T91" fmla="*/ 1300 h 375"/>
                <a:gd name="T92" fmla="*/ 1255 w 250"/>
                <a:gd name="T93" fmla="*/ 1911 h 375"/>
                <a:gd name="T94" fmla="*/ 2799 w 250"/>
                <a:gd name="T95" fmla="*/ 1755 h 375"/>
                <a:gd name="T96" fmla="*/ 2821 w 250"/>
                <a:gd name="T97" fmla="*/ 1755 h 375"/>
                <a:gd name="T98" fmla="*/ 1255 w 250"/>
                <a:gd name="T99" fmla="*/ 3461 h 375"/>
                <a:gd name="T100" fmla="*/ 1992 w 250"/>
                <a:gd name="T101" fmla="*/ 3036 h 375"/>
                <a:gd name="T102" fmla="*/ 2799 w 250"/>
                <a:gd name="T103" fmla="*/ 2564 h 375"/>
                <a:gd name="T104" fmla="*/ 1255 w 250"/>
                <a:gd name="T105" fmla="*/ 2747 h 375"/>
                <a:gd name="T106" fmla="*/ 1992 w 250"/>
                <a:gd name="T107" fmla="*/ 3131 h 375"/>
                <a:gd name="T108" fmla="*/ 1255 w 250"/>
                <a:gd name="T109" fmla="*/ 4274 h 375"/>
                <a:gd name="T110" fmla="*/ 1255 w 250"/>
                <a:gd name="T111" fmla="*/ 4349 h 375"/>
                <a:gd name="T112" fmla="*/ 2781 w 250"/>
                <a:gd name="T113" fmla="*/ 4197 h 375"/>
                <a:gd name="T114" fmla="*/ 1255 w 250"/>
                <a:gd name="T115" fmla="*/ 4349 h 375"/>
                <a:gd name="T116" fmla="*/ 3591 w 250"/>
                <a:gd name="T117" fmla="*/ 4542 h 375"/>
                <a:gd name="T118" fmla="*/ 2037 w 250"/>
                <a:gd name="T119" fmla="*/ 4719 h 375"/>
                <a:gd name="T120" fmla="*/ 1965 w 250"/>
                <a:gd name="T121" fmla="*/ 4767 h 375"/>
                <a:gd name="T122" fmla="*/ 1255 w 250"/>
                <a:gd name="T123" fmla="*/ 5900 h 375"/>
                <a:gd name="T124" fmla="*/ 1965 w 250"/>
                <a:gd name="T125" fmla="*/ 4767 h 3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0"/>
                <a:gd name="T190" fmla="*/ 0 h 375"/>
                <a:gd name="T191" fmla="*/ 250 w 250"/>
                <a:gd name="T192" fmla="*/ 375 h 3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0" h="375">
                  <a:moveTo>
                    <a:pt x="1" y="69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62" y="99"/>
                    <a:pt x="69" y="103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8"/>
                    <a:pt x="250" y="48"/>
                    <a:pt x="250" y="48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162" y="100"/>
                    <a:pt x="162" y="100"/>
                    <a:pt x="162" y="100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247" y="90"/>
                    <a:pt x="247" y="90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3"/>
                    <a:pt x="250" y="93"/>
                    <a:pt x="250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47" y="181"/>
                    <a:pt x="247" y="181"/>
                    <a:pt x="247" y="181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50" y="182"/>
                    <a:pt x="250" y="182"/>
                    <a:pt x="250" y="182"/>
                  </a:cubicBezTo>
                  <a:cubicBezTo>
                    <a:pt x="250" y="183"/>
                    <a:pt x="250" y="183"/>
                    <a:pt x="250" y="183"/>
                  </a:cubicBezTo>
                  <a:cubicBezTo>
                    <a:pt x="249" y="184"/>
                    <a:pt x="249" y="184"/>
                    <a:pt x="249" y="184"/>
                  </a:cubicBezTo>
                  <a:cubicBezTo>
                    <a:pt x="206" y="209"/>
                    <a:pt x="206" y="209"/>
                    <a:pt x="206" y="209"/>
                  </a:cubicBezTo>
                  <a:cubicBezTo>
                    <a:pt x="206" y="249"/>
                    <a:pt x="206" y="249"/>
                    <a:pt x="206" y="249"/>
                  </a:cubicBezTo>
                  <a:cubicBezTo>
                    <a:pt x="247" y="225"/>
                    <a:pt x="247" y="225"/>
                    <a:pt x="247" y="225"/>
                  </a:cubicBezTo>
                  <a:cubicBezTo>
                    <a:pt x="248" y="225"/>
                    <a:pt x="248" y="225"/>
                    <a:pt x="248" y="225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50" y="227"/>
                    <a:pt x="250" y="227"/>
                    <a:pt x="250" y="227"/>
                  </a:cubicBezTo>
                  <a:cubicBezTo>
                    <a:pt x="250" y="228"/>
                    <a:pt x="250" y="228"/>
                    <a:pt x="250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71" y="332"/>
                    <a:pt x="71" y="332"/>
                    <a:pt x="71" y="332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06"/>
                    <a:pt x="67" y="106"/>
                    <a:pt x="67" y="106"/>
                  </a:cubicBezTo>
                  <a:lnTo>
                    <a:pt x="1" y="69"/>
                  </a:lnTo>
                  <a:close/>
                  <a:moveTo>
                    <a:pt x="116" y="171"/>
                  </a:moveTo>
                  <a:cubicBezTo>
                    <a:pt x="116" y="211"/>
                    <a:pt x="116" y="211"/>
                    <a:pt x="116" y="21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21"/>
                    <a:pt x="202" y="121"/>
                    <a:pt x="202" y="121"/>
                  </a:cubicBezTo>
                  <a:lnTo>
                    <a:pt x="116" y="171"/>
                  </a:lnTo>
                  <a:close/>
                  <a:moveTo>
                    <a:pt x="159" y="97"/>
                  </a:moveTo>
                  <a:cubicBezTo>
                    <a:pt x="202" y="72"/>
                    <a:pt x="202" y="72"/>
                    <a:pt x="202" y="7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97"/>
                    <a:pt x="158" y="97"/>
                    <a:pt x="158" y="97"/>
                  </a:cubicBezTo>
                  <a:lnTo>
                    <a:pt x="159" y="97"/>
                  </a:lnTo>
                  <a:close/>
                  <a:moveTo>
                    <a:pt x="71" y="15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8" y="102"/>
                    <a:pt x="158" y="102"/>
                    <a:pt x="158" y="102"/>
                  </a:cubicBezTo>
                  <a:lnTo>
                    <a:pt x="71" y="152"/>
                  </a:lnTo>
                  <a:close/>
                  <a:moveTo>
                    <a:pt x="112" y="213"/>
                  </a:moveTo>
                  <a:cubicBezTo>
                    <a:pt x="112" y="173"/>
                    <a:pt x="112" y="173"/>
                    <a:pt x="112" y="17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237"/>
                    <a:pt x="71" y="237"/>
                    <a:pt x="71" y="237"/>
                  </a:cubicBezTo>
                  <a:lnTo>
                    <a:pt x="112" y="213"/>
                  </a:lnTo>
                  <a:close/>
                  <a:moveTo>
                    <a:pt x="71" y="241"/>
                  </a:moveTo>
                  <a:cubicBezTo>
                    <a:pt x="71" y="283"/>
                    <a:pt x="71" y="283"/>
                    <a:pt x="71" y="283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57" y="191"/>
                    <a:pt x="157" y="191"/>
                    <a:pt x="157" y="191"/>
                  </a:cubicBezTo>
                  <a:lnTo>
                    <a:pt x="71" y="241"/>
                  </a:lnTo>
                  <a:close/>
                  <a:moveTo>
                    <a:pt x="115" y="302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202" y="211"/>
                    <a:pt x="202" y="211"/>
                    <a:pt x="202" y="21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302"/>
                  </a:lnTo>
                  <a:close/>
                  <a:moveTo>
                    <a:pt x="111" y="264"/>
                  </a:moveTo>
                  <a:cubicBezTo>
                    <a:pt x="71" y="287"/>
                    <a:pt x="71" y="287"/>
                    <a:pt x="71" y="287"/>
                  </a:cubicBezTo>
                  <a:cubicBezTo>
                    <a:pt x="71" y="327"/>
                    <a:pt x="71" y="327"/>
                    <a:pt x="71" y="327"/>
                  </a:cubicBezTo>
                  <a:cubicBezTo>
                    <a:pt x="111" y="304"/>
                    <a:pt x="111" y="304"/>
                    <a:pt x="111" y="304"/>
                  </a:cubicBezTo>
                  <a:lnTo>
                    <a:pt x="111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7" name="Freeform 31"/>
            <p:cNvSpPr>
              <a:spLocks noEditPoints="1"/>
            </p:cNvSpPr>
            <p:nvPr/>
          </p:nvSpPr>
          <p:spPr bwMode="auto">
            <a:xfrm>
              <a:off x="4853" y="2069"/>
              <a:ext cx="387" cy="637"/>
            </a:xfrm>
            <a:custGeom>
              <a:avLst/>
              <a:gdLst>
                <a:gd name="T0" fmla="*/ 2 w 412"/>
                <a:gd name="T1" fmla="*/ 112 h 677"/>
                <a:gd name="T2" fmla="*/ 189 w 412"/>
                <a:gd name="T3" fmla="*/ 2 h 677"/>
                <a:gd name="T4" fmla="*/ 189 w 412"/>
                <a:gd name="T5" fmla="*/ 0 h 677"/>
                <a:gd name="T6" fmla="*/ 191 w 412"/>
                <a:gd name="T7" fmla="*/ 2 h 677"/>
                <a:gd name="T8" fmla="*/ 193 w 412"/>
                <a:gd name="T9" fmla="*/ 2 h 677"/>
                <a:gd name="T10" fmla="*/ 263 w 412"/>
                <a:gd name="T11" fmla="*/ 44 h 677"/>
                <a:gd name="T12" fmla="*/ 265 w 412"/>
                <a:gd name="T13" fmla="*/ 44 h 677"/>
                <a:gd name="T14" fmla="*/ 265 w 412"/>
                <a:gd name="T15" fmla="*/ 45 h 677"/>
                <a:gd name="T16" fmla="*/ 267 w 412"/>
                <a:gd name="T17" fmla="*/ 330 h 677"/>
                <a:gd name="T18" fmla="*/ 267 w 412"/>
                <a:gd name="T19" fmla="*/ 331 h 677"/>
                <a:gd name="T20" fmla="*/ 265 w 412"/>
                <a:gd name="T21" fmla="*/ 331 h 677"/>
                <a:gd name="T22" fmla="*/ 76 w 412"/>
                <a:gd name="T23" fmla="*/ 442 h 677"/>
                <a:gd name="T24" fmla="*/ 76 w 412"/>
                <a:gd name="T25" fmla="*/ 442 h 677"/>
                <a:gd name="T26" fmla="*/ 75 w 412"/>
                <a:gd name="T27" fmla="*/ 442 h 677"/>
                <a:gd name="T28" fmla="*/ 4 w 412"/>
                <a:gd name="T29" fmla="*/ 399 h 677"/>
                <a:gd name="T30" fmla="*/ 2 w 412"/>
                <a:gd name="T31" fmla="*/ 397 h 677"/>
                <a:gd name="T32" fmla="*/ 2 w 412"/>
                <a:gd name="T33" fmla="*/ 397 h 677"/>
                <a:gd name="T34" fmla="*/ 0 w 412"/>
                <a:gd name="T35" fmla="*/ 112 h 677"/>
                <a:gd name="T36" fmla="*/ 0 w 412"/>
                <a:gd name="T37" fmla="*/ 112 h 677"/>
                <a:gd name="T38" fmla="*/ 2 w 412"/>
                <a:gd name="T39" fmla="*/ 112 h 677"/>
                <a:gd name="T40" fmla="*/ 258 w 412"/>
                <a:gd name="T41" fmla="*/ 49 h 677"/>
                <a:gd name="T42" fmla="*/ 225 w 412"/>
                <a:gd name="T43" fmla="*/ 28 h 677"/>
                <a:gd name="T44" fmla="*/ 189 w 412"/>
                <a:gd name="T45" fmla="*/ 8 h 677"/>
                <a:gd name="T46" fmla="*/ 99 w 412"/>
                <a:gd name="T47" fmla="*/ 62 h 677"/>
                <a:gd name="T48" fmla="*/ 8 w 412"/>
                <a:gd name="T49" fmla="*/ 116 h 677"/>
                <a:gd name="T50" fmla="*/ 8 w 412"/>
                <a:gd name="T51" fmla="*/ 271 h 677"/>
                <a:gd name="T52" fmla="*/ 8 w 412"/>
                <a:gd name="T53" fmla="*/ 393 h 677"/>
                <a:gd name="T54" fmla="*/ 44 w 412"/>
                <a:gd name="T55" fmla="*/ 416 h 677"/>
                <a:gd name="T56" fmla="*/ 76 w 412"/>
                <a:gd name="T57" fmla="*/ 434 h 677"/>
                <a:gd name="T58" fmla="*/ 116 w 412"/>
                <a:gd name="T59" fmla="*/ 410 h 677"/>
                <a:gd name="T60" fmla="*/ 258 w 412"/>
                <a:gd name="T61" fmla="*/ 326 h 677"/>
                <a:gd name="T62" fmla="*/ 258 w 412"/>
                <a:gd name="T63" fmla="*/ 49 h 6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2"/>
                <a:gd name="T97" fmla="*/ 0 h 677"/>
                <a:gd name="T98" fmla="*/ 412 w 412"/>
                <a:gd name="T99" fmla="*/ 677 h 6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2" h="677">
                  <a:moveTo>
                    <a:pt x="2" y="170"/>
                  </a:moveTo>
                  <a:lnTo>
                    <a:pt x="294" y="2"/>
                  </a:lnTo>
                  <a:lnTo>
                    <a:pt x="294" y="0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408" y="67"/>
                  </a:lnTo>
                  <a:lnTo>
                    <a:pt x="410" y="67"/>
                  </a:lnTo>
                  <a:lnTo>
                    <a:pt x="410" y="69"/>
                  </a:lnTo>
                  <a:lnTo>
                    <a:pt x="412" y="505"/>
                  </a:lnTo>
                  <a:lnTo>
                    <a:pt x="412" y="506"/>
                  </a:lnTo>
                  <a:lnTo>
                    <a:pt x="410" y="508"/>
                  </a:lnTo>
                  <a:lnTo>
                    <a:pt x="118" y="677"/>
                  </a:lnTo>
                  <a:lnTo>
                    <a:pt x="116" y="677"/>
                  </a:lnTo>
                  <a:lnTo>
                    <a:pt x="4" y="611"/>
                  </a:lnTo>
                  <a:lnTo>
                    <a:pt x="2" y="609"/>
                  </a:lnTo>
                  <a:lnTo>
                    <a:pt x="0" y="172"/>
                  </a:lnTo>
                  <a:lnTo>
                    <a:pt x="0" y="170"/>
                  </a:lnTo>
                  <a:lnTo>
                    <a:pt x="2" y="170"/>
                  </a:lnTo>
                  <a:close/>
                  <a:moveTo>
                    <a:pt x="400" y="74"/>
                  </a:moveTo>
                  <a:lnTo>
                    <a:pt x="349" y="43"/>
                  </a:lnTo>
                  <a:lnTo>
                    <a:pt x="294" y="13"/>
                  </a:lnTo>
                  <a:lnTo>
                    <a:pt x="153" y="95"/>
                  </a:lnTo>
                  <a:lnTo>
                    <a:pt x="12" y="177"/>
                  </a:lnTo>
                  <a:lnTo>
                    <a:pt x="12" y="415"/>
                  </a:lnTo>
                  <a:lnTo>
                    <a:pt x="12" y="604"/>
                  </a:lnTo>
                  <a:lnTo>
                    <a:pt x="68" y="636"/>
                  </a:lnTo>
                  <a:lnTo>
                    <a:pt x="118" y="665"/>
                  </a:lnTo>
                  <a:lnTo>
                    <a:pt x="179" y="628"/>
                  </a:lnTo>
                  <a:lnTo>
                    <a:pt x="400" y="501"/>
                  </a:lnTo>
                  <a:lnTo>
                    <a:pt x="400" y="74"/>
                  </a:lnTo>
                  <a:close/>
                </a:path>
              </a:pathLst>
            </a:custGeom>
            <a:solidFill>
              <a:srgbClr val="771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0345" y="945405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入站包过滤工作流程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3635375" y="2780555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匹配第一条规则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68313" y="1810593"/>
            <a:ext cx="1223962" cy="574675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数据包入站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3635375" y="3861643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匹配第二条规则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635375" y="4926855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匹配最后一条规则</a:t>
            </a:r>
          </a:p>
        </p:txBody>
      </p:sp>
      <p:sp>
        <p:nvSpPr>
          <p:cNvPr id="12295" name="AutoShape 9"/>
          <p:cNvSpPr>
            <a:spLocks noChangeArrowheads="1"/>
          </p:cNvSpPr>
          <p:nvPr/>
        </p:nvSpPr>
        <p:spPr bwMode="auto">
          <a:xfrm>
            <a:off x="2124075" y="5012580"/>
            <a:ext cx="1077913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丢弃</a:t>
            </a:r>
          </a:p>
        </p:txBody>
      </p:sp>
      <p:sp>
        <p:nvSpPr>
          <p:cNvPr id="12296" name="AutoShape 10"/>
          <p:cNvSpPr>
            <a:spLocks noChangeArrowheads="1"/>
          </p:cNvSpPr>
          <p:nvPr/>
        </p:nvSpPr>
        <p:spPr bwMode="auto">
          <a:xfrm>
            <a:off x="5795963" y="5012580"/>
            <a:ext cx="1079500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通过</a:t>
            </a:r>
          </a:p>
        </p:txBody>
      </p:sp>
      <p:cxnSp>
        <p:nvCxnSpPr>
          <p:cNvPr id="12297" name="AutoShape 11"/>
          <p:cNvCxnSpPr>
            <a:cxnSpLocks noChangeShapeType="1"/>
            <a:stCxn id="12291" idx="2"/>
            <a:endCxn id="12293" idx="0"/>
          </p:cNvCxnSpPr>
          <p:nvPr/>
        </p:nvCxnSpPr>
        <p:spPr bwMode="auto">
          <a:xfrm>
            <a:off x="4392613" y="3536205"/>
            <a:ext cx="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AutoShape 12"/>
          <p:cNvCxnSpPr>
            <a:cxnSpLocks noChangeShapeType="1"/>
            <a:stCxn id="12293" idx="2"/>
            <a:endCxn id="12294" idx="0"/>
          </p:cNvCxnSpPr>
          <p:nvPr/>
        </p:nvCxnSpPr>
        <p:spPr bwMode="auto">
          <a:xfrm>
            <a:off x="4392613" y="4617293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3"/>
          <p:cNvCxnSpPr>
            <a:cxnSpLocks noChangeShapeType="1"/>
            <a:stCxn id="12294" idx="3"/>
            <a:endCxn id="12296" idx="1"/>
          </p:cNvCxnSpPr>
          <p:nvPr/>
        </p:nvCxnSpPr>
        <p:spPr bwMode="auto">
          <a:xfrm flipV="1">
            <a:off x="5148263" y="5301505"/>
            <a:ext cx="6477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4"/>
          <p:cNvCxnSpPr>
            <a:cxnSpLocks noChangeShapeType="1"/>
            <a:stCxn id="12327" idx="3"/>
            <a:endCxn id="12296" idx="2"/>
          </p:cNvCxnSpPr>
          <p:nvPr/>
        </p:nvCxnSpPr>
        <p:spPr bwMode="auto">
          <a:xfrm flipV="1">
            <a:off x="5148263" y="5588843"/>
            <a:ext cx="1187450" cy="774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5"/>
          <p:cNvCxnSpPr>
            <a:cxnSpLocks noChangeShapeType="1"/>
            <a:stCxn id="12291" idx="1"/>
            <a:endCxn id="12295" idx="0"/>
          </p:cNvCxnSpPr>
          <p:nvPr/>
        </p:nvCxnSpPr>
        <p:spPr bwMode="auto">
          <a:xfrm rot="10800000" flipV="1">
            <a:off x="2663825" y="3158380"/>
            <a:ext cx="971550" cy="1854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2" name="Text Box 23"/>
          <p:cNvSpPr txBox="1">
            <a:spLocks noChangeArrowheads="1"/>
          </p:cNvSpPr>
          <p:nvPr/>
        </p:nvSpPr>
        <p:spPr bwMode="auto">
          <a:xfrm>
            <a:off x="4175125" y="250591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Yes</a:t>
            </a:r>
          </a:p>
        </p:txBody>
      </p:sp>
      <p:sp>
        <p:nvSpPr>
          <p:cNvPr id="12303" name="Text Box 29"/>
          <p:cNvSpPr txBox="1">
            <a:spLocks noChangeArrowheads="1"/>
          </p:cNvSpPr>
          <p:nvPr/>
        </p:nvSpPr>
        <p:spPr bwMode="auto">
          <a:xfrm>
            <a:off x="5072063" y="5085605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Permit</a:t>
            </a:r>
          </a:p>
        </p:txBody>
      </p:sp>
      <p:sp>
        <p:nvSpPr>
          <p:cNvPr id="12304" name="AutoShape 30"/>
          <p:cNvSpPr>
            <a:spLocks noChangeArrowheads="1"/>
          </p:cNvSpPr>
          <p:nvPr/>
        </p:nvSpPr>
        <p:spPr bwMode="auto">
          <a:xfrm>
            <a:off x="3670300" y="1701055"/>
            <a:ext cx="1441450" cy="792163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是否配置</a:t>
            </a:r>
          </a:p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入方向</a:t>
            </a:r>
            <a:r>
              <a:rPr kumimoji="1" lang="en-US" altLang="zh-CN" sz="1200">
                <a:ea typeface="黑体" pitchFamily="49" charset="-122"/>
              </a:rPr>
              <a:t>ACL</a:t>
            </a:r>
          </a:p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包过滤</a:t>
            </a:r>
          </a:p>
        </p:txBody>
      </p:sp>
      <p:cxnSp>
        <p:nvCxnSpPr>
          <p:cNvPr id="12305" name="AutoShape 31"/>
          <p:cNvCxnSpPr>
            <a:cxnSpLocks noChangeShapeType="1"/>
            <a:stCxn id="12292" idx="3"/>
            <a:endCxn id="12304" idx="1"/>
          </p:cNvCxnSpPr>
          <p:nvPr/>
        </p:nvCxnSpPr>
        <p:spPr bwMode="auto">
          <a:xfrm>
            <a:off x="1692275" y="2097930"/>
            <a:ext cx="1978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32"/>
          <p:cNvCxnSpPr>
            <a:cxnSpLocks noChangeShapeType="1"/>
            <a:stCxn id="12304" idx="2"/>
            <a:endCxn id="12291" idx="0"/>
          </p:cNvCxnSpPr>
          <p:nvPr/>
        </p:nvCxnSpPr>
        <p:spPr bwMode="auto">
          <a:xfrm>
            <a:off x="4391025" y="2493218"/>
            <a:ext cx="1588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33"/>
          <p:cNvCxnSpPr>
            <a:cxnSpLocks noChangeShapeType="1"/>
            <a:stCxn id="12304" idx="3"/>
            <a:endCxn id="12296" idx="0"/>
          </p:cNvCxnSpPr>
          <p:nvPr/>
        </p:nvCxnSpPr>
        <p:spPr bwMode="auto">
          <a:xfrm>
            <a:off x="5111750" y="2097930"/>
            <a:ext cx="1223963" cy="2914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8" name="Text Box 34"/>
          <p:cNvSpPr txBox="1">
            <a:spLocks noChangeArrowheads="1"/>
          </p:cNvSpPr>
          <p:nvPr/>
        </p:nvSpPr>
        <p:spPr bwMode="auto">
          <a:xfrm>
            <a:off x="4967288" y="185821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No</a:t>
            </a:r>
          </a:p>
        </p:txBody>
      </p:sp>
      <p:sp>
        <p:nvSpPr>
          <p:cNvPr id="12309" name="Text Box 35"/>
          <p:cNvSpPr txBox="1">
            <a:spLocks noChangeArrowheads="1"/>
          </p:cNvSpPr>
          <p:nvPr/>
        </p:nvSpPr>
        <p:spPr bwMode="auto">
          <a:xfrm>
            <a:off x="5037138" y="293771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Permit</a:t>
            </a:r>
          </a:p>
        </p:txBody>
      </p:sp>
      <p:sp>
        <p:nvSpPr>
          <p:cNvPr id="12310" name="Text Box 36"/>
          <p:cNvSpPr txBox="1">
            <a:spLocks noChangeArrowheads="1"/>
          </p:cNvSpPr>
          <p:nvPr/>
        </p:nvSpPr>
        <p:spPr bwMode="auto">
          <a:xfrm>
            <a:off x="3055938" y="292501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Deny</a:t>
            </a:r>
          </a:p>
        </p:txBody>
      </p:sp>
      <p:cxnSp>
        <p:nvCxnSpPr>
          <p:cNvPr id="12311" name="AutoShape 43"/>
          <p:cNvCxnSpPr>
            <a:cxnSpLocks noChangeShapeType="1"/>
            <a:stCxn id="12291" idx="3"/>
            <a:endCxn id="12296" idx="0"/>
          </p:cNvCxnSpPr>
          <p:nvPr/>
        </p:nvCxnSpPr>
        <p:spPr bwMode="auto">
          <a:xfrm>
            <a:off x="5148263" y="3158380"/>
            <a:ext cx="1187450" cy="1854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44"/>
          <p:cNvCxnSpPr>
            <a:cxnSpLocks noChangeShapeType="1"/>
            <a:stCxn id="12293" idx="3"/>
            <a:endCxn id="12296" idx="0"/>
          </p:cNvCxnSpPr>
          <p:nvPr/>
        </p:nvCxnSpPr>
        <p:spPr bwMode="auto">
          <a:xfrm>
            <a:off x="5148263" y="4239468"/>
            <a:ext cx="1187450" cy="773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3" name="Text Box 45"/>
          <p:cNvSpPr txBox="1">
            <a:spLocks noChangeArrowheads="1"/>
          </p:cNvSpPr>
          <p:nvPr/>
        </p:nvSpPr>
        <p:spPr bwMode="auto">
          <a:xfrm>
            <a:off x="5072063" y="400451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Permit</a:t>
            </a:r>
          </a:p>
        </p:txBody>
      </p:sp>
      <p:sp>
        <p:nvSpPr>
          <p:cNvPr id="12314" name="Text Box 46"/>
          <p:cNvSpPr txBox="1">
            <a:spLocks noChangeArrowheads="1"/>
          </p:cNvSpPr>
          <p:nvPr/>
        </p:nvSpPr>
        <p:spPr bwMode="auto">
          <a:xfrm>
            <a:off x="4930775" y="6093668"/>
            <a:ext cx="1512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Default Permit</a:t>
            </a:r>
          </a:p>
        </p:txBody>
      </p:sp>
      <p:cxnSp>
        <p:nvCxnSpPr>
          <p:cNvPr id="12315" name="AutoShape 47"/>
          <p:cNvCxnSpPr>
            <a:cxnSpLocks noChangeShapeType="1"/>
            <a:stCxn id="12293" idx="1"/>
            <a:endCxn id="12295" idx="0"/>
          </p:cNvCxnSpPr>
          <p:nvPr/>
        </p:nvCxnSpPr>
        <p:spPr bwMode="auto">
          <a:xfrm rot="10800000" flipV="1">
            <a:off x="2663825" y="4239468"/>
            <a:ext cx="971550" cy="773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48"/>
          <p:cNvCxnSpPr>
            <a:cxnSpLocks noChangeShapeType="1"/>
            <a:stCxn id="12294" idx="1"/>
            <a:endCxn id="12295" idx="3"/>
          </p:cNvCxnSpPr>
          <p:nvPr/>
        </p:nvCxnSpPr>
        <p:spPr bwMode="auto">
          <a:xfrm flipH="1" flipV="1">
            <a:off x="3201988" y="5301505"/>
            <a:ext cx="4333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49"/>
          <p:cNvCxnSpPr>
            <a:cxnSpLocks noChangeShapeType="1"/>
            <a:stCxn id="12294" idx="2"/>
            <a:endCxn id="12327" idx="0"/>
          </p:cNvCxnSpPr>
          <p:nvPr/>
        </p:nvCxnSpPr>
        <p:spPr bwMode="auto">
          <a:xfrm>
            <a:off x="4392613" y="5682505"/>
            <a:ext cx="0" cy="303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50"/>
          <p:cNvCxnSpPr>
            <a:cxnSpLocks noChangeShapeType="1"/>
            <a:stCxn id="12327" idx="1"/>
            <a:endCxn id="12295" idx="2"/>
          </p:cNvCxnSpPr>
          <p:nvPr/>
        </p:nvCxnSpPr>
        <p:spPr bwMode="auto">
          <a:xfrm rot="10800000">
            <a:off x="2663825" y="5588843"/>
            <a:ext cx="971550" cy="774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9" name="Text Box 51"/>
          <p:cNvSpPr txBox="1">
            <a:spLocks noChangeArrowheads="1"/>
          </p:cNvSpPr>
          <p:nvPr/>
        </p:nvSpPr>
        <p:spPr bwMode="auto">
          <a:xfrm>
            <a:off x="3055938" y="400451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Deny</a:t>
            </a:r>
          </a:p>
        </p:txBody>
      </p:sp>
      <p:sp>
        <p:nvSpPr>
          <p:cNvPr id="12320" name="Text Box 52"/>
          <p:cNvSpPr txBox="1">
            <a:spLocks noChangeArrowheads="1"/>
          </p:cNvSpPr>
          <p:nvPr/>
        </p:nvSpPr>
        <p:spPr bwMode="auto">
          <a:xfrm>
            <a:off x="3059113" y="502686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Deny</a:t>
            </a:r>
          </a:p>
        </p:txBody>
      </p:sp>
      <p:sp>
        <p:nvSpPr>
          <p:cNvPr id="12321" name="Text Box 53"/>
          <p:cNvSpPr txBox="1">
            <a:spLocks noChangeArrowheads="1"/>
          </p:cNvSpPr>
          <p:nvPr/>
        </p:nvSpPr>
        <p:spPr bwMode="auto">
          <a:xfrm>
            <a:off x="2408238" y="6093668"/>
            <a:ext cx="1514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Default Deny</a:t>
            </a:r>
          </a:p>
        </p:txBody>
      </p:sp>
      <p:sp>
        <p:nvSpPr>
          <p:cNvPr id="12322" name="AutoShape 54"/>
          <p:cNvSpPr>
            <a:spLocks noChangeArrowheads="1"/>
          </p:cNvSpPr>
          <p:nvPr/>
        </p:nvSpPr>
        <p:spPr bwMode="auto">
          <a:xfrm>
            <a:off x="7667625" y="5012580"/>
            <a:ext cx="1223963" cy="574675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数据包进入</a:t>
            </a:r>
          </a:p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转发流程</a:t>
            </a:r>
          </a:p>
        </p:txBody>
      </p:sp>
      <p:cxnSp>
        <p:nvCxnSpPr>
          <p:cNvPr id="12323" name="AutoShape 55"/>
          <p:cNvCxnSpPr>
            <a:cxnSpLocks noChangeShapeType="1"/>
            <a:stCxn id="12296" idx="3"/>
            <a:endCxn id="12322" idx="1"/>
          </p:cNvCxnSpPr>
          <p:nvPr/>
        </p:nvCxnSpPr>
        <p:spPr bwMode="auto">
          <a:xfrm flipV="1">
            <a:off x="6875463" y="5299918"/>
            <a:ext cx="7921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4" name="Text Box 56"/>
          <p:cNvSpPr txBox="1">
            <a:spLocks noChangeArrowheads="1"/>
          </p:cNvSpPr>
          <p:nvPr/>
        </p:nvSpPr>
        <p:spPr bwMode="auto">
          <a:xfrm>
            <a:off x="4211638" y="3587005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No</a:t>
            </a:r>
          </a:p>
        </p:txBody>
      </p:sp>
      <p:sp>
        <p:nvSpPr>
          <p:cNvPr id="12325" name="Text Box 57"/>
          <p:cNvSpPr txBox="1">
            <a:spLocks noChangeArrowheads="1"/>
          </p:cNvSpPr>
          <p:nvPr/>
        </p:nvSpPr>
        <p:spPr bwMode="auto">
          <a:xfrm>
            <a:off x="4211638" y="4666505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No</a:t>
            </a:r>
          </a:p>
        </p:txBody>
      </p:sp>
      <p:sp>
        <p:nvSpPr>
          <p:cNvPr id="12326" name="Text Box 58"/>
          <p:cNvSpPr txBox="1">
            <a:spLocks noChangeArrowheads="1"/>
          </p:cNvSpPr>
          <p:nvPr/>
        </p:nvSpPr>
        <p:spPr bwMode="auto">
          <a:xfrm>
            <a:off x="4210050" y="567456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No</a:t>
            </a:r>
          </a:p>
        </p:txBody>
      </p:sp>
      <p:sp>
        <p:nvSpPr>
          <p:cNvPr id="12327" name="AutoShape 0"/>
          <p:cNvSpPr>
            <a:spLocks noChangeArrowheads="1"/>
          </p:cNvSpPr>
          <p:nvPr/>
        </p:nvSpPr>
        <p:spPr bwMode="auto">
          <a:xfrm>
            <a:off x="3635375" y="5985718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检查</a:t>
            </a:r>
            <a:r>
              <a:rPr kumimoji="1" lang="zh-CN" altLang="zh-CN" sz="1200">
                <a:ea typeface="黑体" pitchFamily="49" charset="-122"/>
              </a:rPr>
              <a:t>默认</a:t>
            </a:r>
            <a:r>
              <a:rPr kumimoji="1" lang="zh-CN" altLang="en-US" sz="1200">
                <a:ea typeface="黑体" pitchFamily="49" charset="-122"/>
              </a:rPr>
              <a:t>规则设定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163" y="908720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出站包过滤工作流程</a:t>
            </a:r>
          </a:p>
        </p:txBody>
      </p:sp>
      <p:sp>
        <p:nvSpPr>
          <p:cNvPr id="13315" name="AutoShape 4"/>
          <p:cNvSpPr>
            <a:spLocks noChangeArrowheads="1"/>
          </p:cNvSpPr>
          <p:nvPr/>
        </p:nvSpPr>
        <p:spPr bwMode="auto">
          <a:xfrm>
            <a:off x="3635375" y="2781325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匹配第一条规则</a:t>
            </a:r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468313" y="1739925"/>
            <a:ext cx="1366837" cy="647700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数据包到达</a:t>
            </a:r>
          </a:p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出接口</a:t>
            </a:r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3635375" y="3862413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匹配第二条规则</a:t>
            </a:r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3635375" y="4927625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匹配最后一条规则</a:t>
            </a:r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2124075" y="5013350"/>
            <a:ext cx="1077913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丢弃</a:t>
            </a:r>
          </a:p>
        </p:txBody>
      </p:sp>
      <p:sp>
        <p:nvSpPr>
          <p:cNvPr id="13320" name="AutoShape 9"/>
          <p:cNvSpPr>
            <a:spLocks noChangeArrowheads="1"/>
          </p:cNvSpPr>
          <p:nvPr/>
        </p:nvSpPr>
        <p:spPr bwMode="auto">
          <a:xfrm>
            <a:off x="5795963" y="5013350"/>
            <a:ext cx="1079500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通过</a:t>
            </a:r>
          </a:p>
        </p:txBody>
      </p:sp>
      <p:cxnSp>
        <p:nvCxnSpPr>
          <p:cNvPr id="13321" name="AutoShape 10"/>
          <p:cNvCxnSpPr>
            <a:cxnSpLocks noChangeShapeType="1"/>
            <a:stCxn id="13315" idx="2"/>
            <a:endCxn id="13317" idx="0"/>
          </p:cNvCxnSpPr>
          <p:nvPr/>
        </p:nvCxnSpPr>
        <p:spPr bwMode="auto">
          <a:xfrm>
            <a:off x="4392613" y="3536975"/>
            <a:ext cx="0" cy="32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11"/>
          <p:cNvCxnSpPr>
            <a:cxnSpLocks noChangeShapeType="1"/>
            <a:stCxn id="13317" idx="2"/>
            <a:endCxn id="13318" idx="0"/>
          </p:cNvCxnSpPr>
          <p:nvPr/>
        </p:nvCxnSpPr>
        <p:spPr bwMode="auto">
          <a:xfrm>
            <a:off x="4392613" y="4618063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2"/>
          <p:cNvCxnSpPr>
            <a:cxnSpLocks noChangeShapeType="1"/>
            <a:stCxn id="13318" idx="3"/>
            <a:endCxn id="13320" idx="1"/>
          </p:cNvCxnSpPr>
          <p:nvPr/>
        </p:nvCxnSpPr>
        <p:spPr bwMode="auto">
          <a:xfrm flipV="1">
            <a:off x="5148263" y="5302275"/>
            <a:ext cx="6477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3"/>
          <p:cNvCxnSpPr>
            <a:cxnSpLocks noChangeShapeType="1"/>
            <a:stCxn id="13351" idx="3"/>
            <a:endCxn id="13320" idx="2"/>
          </p:cNvCxnSpPr>
          <p:nvPr/>
        </p:nvCxnSpPr>
        <p:spPr bwMode="auto">
          <a:xfrm flipV="1">
            <a:off x="5148263" y="5589613"/>
            <a:ext cx="1187450" cy="774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4"/>
          <p:cNvCxnSpPr>
            <a:cxnSpLocks noChangeShapeType="1"/>
            <a:stCxn id="13315" idx="1"/>
            <a:endCxn id="13319" idx="0"/>
          </p:cNvCxnSpPr>
          <p:nvPr/>
        </p:nvCxnSpPr>
        <p:spPr bwMode="auto">
          <a:xfrm rot="10800000" flipV="1">
            <a:off x="2663825" y="3159150"/>
            <a:ext cx="971550" cy="1854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4175125" y="250668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Yes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072063" y="5086375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Permit</a:t>
            </a:r>
          </a:p>
        </p:txBody>
      </p:sp>
      <p:sp>
        <p:nvSpPr>
          <p:cNvPr id="13328" name="AutoShape 17"/>
          <p:cNvSpPr>
            <a:spLocks noChangeArrowheads="1"/>
          </p:cNvSpPr>
          <p:nvPr/>
        </p:nvSpPr>
        <p:spPr bwMode="auto">
          <a:xfrm>
            <a:off x="3670300" y="1628800"/>
            <a:ext cx="1441450" cy="865188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是否配置</a:t>
            </a:r>
          </a:p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出方向</a:t>
            </a:r>
            <a:r>
              <a:rPr kumimoji="1" lang="en-US" altLang="zh-CN" sz="1200">
                <a:ea typeface="黑体" pitchFamily="49" charset="-122"/>
              </a:rPr>
              <a:t>ACL</a:t>
            </a:r>
          </a:p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包过滤</a:t>
            </a:r>
          </a:p>
        </p:txBody>
      </p:sp>
      <p:cxnSp>
        <p:nvCxnSpPr>
          <p:cNvPr id="13329" name="AutoShape 18"/>
          <p:cNvCxnSpPr>
            <a:cxnSpLocks noChangeShapeType="1"/>
            <a:stCxn id="13316" idx="3"/>
            <a:endCxn id="13328" idx="1"/>
          </p:cNvCxnSpPr>
          <p:nvPr/>
        </p:nvCxnSpPr>
        <p:spPr bwMode="auto">
          <a:xfrm flipV="1">
            <a:off x="1835150" y="2062188"/>
            <a:ext cx="1835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9"/>
          <p:cNvCxnSpPr>
            <a:cxnSpLocks noChangeShapeType="1"/>
            <a:stCxn id="13328" idx="2"/>
            <a:endCxn id="13315" idx="0"/>
          </p:cNvCxnSpPr>
          <p:nvPr/>
        </p:nvCxnSpPr>
        <p:spPr bwMode="auto">
          <a:xfrm>
            <a:off x="4391025" y="2493988"/>
            <a:ext cx="1588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20"/>
          <p:cNvCxnSpPr>
            <a:cxnSpLocks noChangeShapeType="1"/>
            <a:stCxn id="13328" idx="3"/>
            <a:endCxn id="13320" idx="0"/>
          </p:cNvCxnSpPr>
          <p:nvPr/>
        </p:nvCxnSpPr>
        <p:spPr bwMode="auto">
          <a:xfrm>
            <a:off x="5111750" y="2062188"/>
            <a:ext cx="1223963" cy="29511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4967288" y="185898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No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5037138" y="293848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Permit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3055938" y="292578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Deny</a:t>
            </a:r>
          </a:p>
        </p:txBody>
      </p:sp>
      <p:cxnSp>
        <p:nvCxnSpPr>
          <p:cNvPr id="13335" name="AutoShape 24"/>
          <p:cNvCxnSpPr>
            <a:cxnSpLocks noChangeShapeType="1"/>
            <a:stCxn id="13315" idx="3"/>
            <a:endCxn id="13320" idx="0"/>
          </p:cNvCxnSpPr>
          <p:nvPr/>
        </p:nvCxnSpPr>
        <p:spPr bwMode="auto">
          <a:xfrm>
            <a:off x="5148263" y="3159150"/>
            <a:ext cx="1187450" cy="1854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5"/>
          <p:cNvCxnSpPr>
            <a:cxnSpLocks noChangeShapeType="1"/>
            <a:stCxn id="13317" idx="3"/>
            <a:endCxn id="13320" idx="0"/>
          </p:cNvCxnSpPr>
          <p:nvPr/>
        </p:nvCxnSpPr>
        <p:spPr bwMode="auto">
          <a:xfrm>
            <a:off x="5148263" y="4240238"/>
            <a:ext cx="1187450" cy="773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5072063" y="400528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Permit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4930775" y="6094438"/>
            <a:ext cx="1512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Default Permit</a:t>
            </a:r>
          </a:p>
        </p:txBody>
      </p:sp>
      <p:cxnSp>
        <p:nvCxnSpPr>
          <p:cNvPr id="13339" name="AutoShape 28"/>
          <p:cNvCxnSpPr>
            <a:cxnSpLocks noChangeShapeType="1"/>
            <a:stCxn id="13317" idx="1"/>
            <a:endCxn id="13319" idx="0"/>
          </p:cNvCxnSpPr>
          <p:nvPr/>
        </p:nvCxnSpPr>
        <p:spPr bwMode="auto">
          <a:xfrm rot="10800000" flipV="1">
            <a:off x="2663825" y="4240238"/>
            <a:ext cx="971550" cy="773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AutoShape 29"/>
          <p:cNvCxnSpPr>
            <a:cxnSpLocks noChangeShapeType="1"/>
            <a:stCxn id="13318" idx="1"/>
            <a:endCxn id="13319" idx="3"/>
          </p:cNvCxnSpPr>
          <p:nvPr/>
        </p:nvCxnSpPr>
        <p:spPr bwMode="auto">
          <a:xfrm flipH="1" flipV="1">
            <a:off x="3201988" y="5302275"/>
            <a:ext cx="4333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AutoShape 30"/>
          <p:cNvCxnSpPr>
            <a:cxnSpLocks noChangeShapeType="1"/>
            <a:stCxn id="13318" idx="2"/>
            <a:endCxn id="13351" idx="0"/>
          </p:cNvCxnSpPr>
          <p:nvPr/>
        </p:nvCxnSpPr>
        <p:spPr bwMode="auto">
          <a:xfrm>
            <a:off x="4392613" y="5683275"/>
            <a:ext cx="0" cy="303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2" name="AutoShape 31"/>
          <p:cNvCxnSpPr>
            <a:cxnSpLocks noChangeShapeType="1"/>
            <a:stCxn id="13351" idx="1"/>
            <a:endCxn id="13319" idx="2"/>
          </p:cNvCxnSpPr>
          <p:nvPr/>
        </p:nvCxnSpPr>
        <p:spPr bwMode="auto">
          <a:xfrm rot="10800000">
            <a:off x="2663825" y="5589613"/>
            <a:ext cx="971550" cy="774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3" name="Text Box 32"/>
          <p:cNvSpPr txBox="1">
            <a:spLocks noChangeArrowheads="1"/>
          </p:cNvSpPr>
          <p:nvPr/>
        </p:nvSpPr>
        <p:spPr bwMode="auto">
          <a:xfrm>
            <a:off x="3055938" y="400528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Deny</a:t>
            </a:r>
          </a:p>
        </p:txBody>
      </p:sp>
      <p:sp>
        <p:nvSpPr>
          <p:cNvPr id="13344" name="Text Box 33"/>
          <p:cNvSpPr txBox="1">
            <a:spLocks noChangeArrowheads="1"/>
          </p:cNvSpPr>
          <p:nvPr/>
        </p:nvSpPr>
        <p:spPr bwMode="auto">
          <a:xfrm>
            <a:off x="3059113" y="502763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Deny</a:t>
            </a:r>
          </a:p>
        </p:txBody>
      </p:sp>
      <p:sp>
        <p:nvSpPr>
          <p:cNvPr id="13345" name="Text Box 34"/>
          <p:cNvSpPr txBox="1">
            <a:spLocks noChangeArrowheads="1"/>
          </p:cNvSpPr>
          <p:nvPr/>
        </p:nvSpPr>
        <p:spPr bwMode="auto">
          <a:xfrm>
            <a:off x="2408238" y="6094438"/>
            <a:ext cx="1514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Default Deny</a:t>
            </a:r>
          </a:p>
        </p:txBody>
      </p:sp>
      <p:sp>
        <p:nvSpPr>
          <p:cNvPr id="13346" name="AutoShape 35"/>
          <p:cNvSpPr>
            <a:spLocks noChangeArrowheads="1"/>
          </p:cNvSpPr>
          <p:nvPr/>
        </p:nvSpPr>
        <p:spPr bwMode="auto">
          <a:xfrm>
            <a:off x="7667625" y="5013350"/>
            <a:ext cx="1223963" cy="574675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数据包出站</a:t>
            </a:r>
          </a:p>
        </p:txBody>
      </p:sp>
      <p:cxnSp>
        <p:nvCxnSpPr>
          <p:cNvPr id="13347" name="AutoShape 36"/>
          <p:cNvCxnSpPr>
            <a:cxnSpLocks noChangeShapeType="1"/>
            <a:stCxn id="13320" idx="3"/>
            <a:endCxn id="13346" idx="1"/>
          </p:cNvCxnSpPr>
          <p:nvPr/>
        </p:nvCxnSpPr>
        <p:spPr bwMode="auto">
          <a:xfrm flipV="1">
            <a:off x="6875463" y="5300688"/>
            <a:ext cx="7921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8" name="Text Box 37"/>
          <p:cNvSpPr txBox="1">
            <a:spLocks noChangeArrowheads="1"/>
          </p:cNvSpPr>
          <p:nvPr/>
        </p:nvSpPr>
        <p:spPr bwMode="auto">
          <a:xfrm>
            <a:off x="4211638" y="3587775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No</a:t>
            </a:r>
          </a:p>
        </p:txBody>
      </p:sp>
      <p:sp>
        <p:nvSpPr>
          <p:cNvPr id="13349" name="Text Box 38"/>
          <p:cNvSpPr txBox="1">
            <a:spLocks noChangeArrowheads="1"/>
          </p:cNvSpPr>
          <p:nvPr/>
        </p:nvSpPr>
        <p:spPr bwMode="auto">
          <a:xfrm>
            <a:off x="4211638" y="4667275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No</a:t>
            </a:r>
          </a:p>
        </p:txBody>
      </p:sp>
      <p:sp>
        <p:nvSpPr>
          <p:cNvPr id="13350" name="Text Box 39"/>
          <p:cNvSpPr txBox="1">
            <a:spLocks noChangeArrowheads="1"/>
          </p:cNvSpPr>
          <p:nvPr/>
        </p:nvSpPr>
        <p:spPr bwMode="auto">
          <a:xfrm>
            <a:off x="4210050" y="567533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>
                <a:ea typeface="黑体" pitchFamily="49" charset="-122"/>
              </a:rPr>
              <a:t>No</a:t>
            </a:r>
          </a:p>
        </p:txBody>
      </p:sp>
      <p:sp>
        <p:nvSpPr>
          <p:cNvPr id="13351" name="AutoShape 40"/>
          <p:cNvSpPr>
            <a:spLocks noChangeArrowheads="1"/>
          </p:cNvSpPr>
          <p:nvPr/>
        </p:nvSpPr>
        <p:spPr bwMode="auto">
          <a:xfrm>
            <a:off x="3635375" y="5986488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200">
                <a:ea typeface="黑体" pitchFamily="49" charset="-122"/>
              </a:rPr>
              <a:t>检查</a:t>
            </a:r>
            <a:r>
              <a:rPr kumimoji="1" lang="zh-CN" altLang="zh-CN" sz="1200">
                <a:ea typeface="黑体" pitchFamily="49" charset="-122"/>
              </a:rPr>
              <a:t>默认</a:t>
            </a:r>
            <a:r>
              <a:rPr kumimoji="1" lang="zh-CN" altLang="en-US" sz="1200">
                <a:ea typeface="黑体" pitchFamily="49" charset="-122"/>
              </a:rPr>
              <a:t>规则设定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58370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通配符掩码</a:t>
            </a:r>
          </a:p>
        </p:txBody>
      </p:sp>
      <p:graphicFrame>
        <p:nvGraphicFramePr>
          <p:cNvPr id="173056" name="Group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87754"/>
              </p:ext>
            </p:extLst>
          </p:nvPr>
        </p:nvGraphicFramePr>
        <p:xfrm>
          <a:off x="755650" y="4219276"/>
          <a:ext cx="7561263" cy="2378076"/>
        </p:xfrm>
        <a:graphic>
          <a:graphicData uri="http://schemas.openxmlformats.org/drawingml/2006/table">
            <a:tbl>
              <a:tblPr/>
              <a:tblGrid>
                <a:gridCol w="324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通配符掩码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0.0.0.255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只比较前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24</a:t>
                      </a: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0.0.3.255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只比较前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22</a:t>
                      </a: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0.255.255.255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只比较前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8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56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563877" y="1702024"/>
            <a:ext cx="8178960" cy="2447925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通配符掩码和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地址结合使用，以描述一个地址范围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通配符掩码和子网掩码相似，但含义不同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表示对应位须比较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表示对应位不比较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96752"/>
            <a:ext cx="7193574" cy="792088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内容回顾</a:t>
            </a:r>
            <a:endParaRPr lang="zh-CN" altLang="zh-CN" sz="40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6387" name="图片 2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449180"/>
            <a:ext cx="2123728" cy="33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AF105C8-8E33-41B7-9578-9173FAA9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276872"/>
            <a:ext cx="5762625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CC0000"/>
                </a:solidFill>
                <a:ea typeface="华文细黑" pitchFamily="2" charset="-122"/>
              </a:rPr>
              <a:t>RIP</a:t>
            </a:r>
            <a:r>
              <a:rPr lang="zh-CN" altLang="en-US" sz="2800" b="1">
                <a:solidFill>
                  <a:srgbClr val="CC0000"/>
                </a:solidFill>
                <a:ea typeface="华文细黑" pitchFamily="2" charset="-122"/>
              </a:rPr>
              <a:t>的概述</a:t>
            </a:r>
            <a:endParaRPr lang="en-US" altLang="zh-CN" sz="2800" b="1">
              <a:solidFill>
                <a:srgbClr val="CC0000"/>
              </a:solidFill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CC0000"/>
                </a:solidFill>
                <a:ea typeface="华文细黑" pitchFamily="2" charset="-122"/>
              </a:rPr>
              <a:t>RIP</a:t>
            </a:r>
            <a:r>
              <a:rPr lang="zh-CN" altLang="en-US" sz="2800" b="1">
                <a:solidFill>
                  <a:srgbClr val="CC0000"/>
                </a:solidFill>
                <a:ea typeface="华文细黑" pitchFamily="2" charset="-122"/>
              </a:rPr>
              <a:t>的工作过程</a:t>
            </a:r>
            <a:endParaRPr lang="en-US" altLang="zh-CN" sz="2800" b="1">
              <a:solidFill>
                <a:srgbClr val="CC0000"/>
              </a:solidFill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CC0000"/>
                </a:solidFill>
                <a:ea typeface="华文细黑" pitchFamily="2" charset="-122"/>
              </a:rPr>
              <a:t>RIP</a:t>
            </a:r>
            <a:r>
              <a:rPr lang="zh-CN" altLang="en-US" sz="2800" b="1">
                <a:solidFill>
                  <a:srgbClr val="CC0000"/>
                </a:solidFill>
                <a:ea typeface="华文细黑" pitchFamily="2" charset="-122"/>
              </a:rPr>
              <a:t>的避环机制</a:t>
            </a:r>
            <a:endParaRPr lang="en-US" altLang="zh-CN" sz="2800" b="1">
              <a:solidFill>
                <a:srgbClr val="CC0000"/>
              </a:solidFill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>
                <a:solidFill>
                  <a:srgbClr val="CC0000"/>
                </a:solidFill>
                <a:ea typeface="华文细黑" pitchFamily="2" charset="-122"/>
              </a:rPr>
              <a:t>RIP</a:t>
            </a:r>
            <a:r>
              <a:rPr lang="zh-CN" altLang="en-US" sz="2800" b="1">
                <a:solidFill>
                  <a:srgbClr val="CC0000"/>
                </a:solidFill>
                <a:ea typeface="华文细黑" pitchFamily="2" charset="-122"/>
              </a:rPr>
              <a:t>配置</a:t>
            </a:r>
            <a:endParaRPr lang="zh-CN" altLang="en-US" sz="2800" b="1" dirty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123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08720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通配符掩码的应用示例</a:t>
            </a:r>
          </a:p>
        </p:txBody>
      </p:sp>
      <p:graphicFrame>
        <p:nvGraphicFramePr>
          <p:cNvPr id="269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73339"/>
              </p:ext>
            </p:extLst>
          </p:nvPr>
        </p:nvGraphicFramePr>
        <p:xfrm>
          <a:off x="539750" y="1988840"/>
          <a:ext cx="8064500" cy="4205289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IP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地址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通配符掩码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表示的地址范围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0.0.0.255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192.168.0.0/24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0.0.3.255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192.168.0.0/22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0.255.255.255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192.0.0.0/8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0.0.0.0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255.255.255.255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0.0.0.0/0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0.0.2.255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rgbClr val="80808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192.168.0.0/24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192.168.2.0/24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11027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ACL</a:t>
            </a:r>
            <a:r>
              <a:rPr lang="zh-CN" altLang="en-US" dirty="0">
                <a:solidFill>
                  <a:srgbClr val="C00000"/>
                </a:solidFill>
              </a:rPr>
              <a:t>的标识</a:t>
            </a:r>
          </a:p>
        </p:txBody>
      </p:sp>
      <p:sp>
        <p:nvSpPr>
          <p:cNvPr id="17411" name="Rectangle 25"/>
          <p:cNvSpPr>
            <a:spLocks noChangeArrowheads="1"/>
          </p:cNvSpPr>
          <p:nvPr/>
        </p:nvSpPr>
        <p:spPr bwMode="auto">
          <a:xfrm>
            <a:off x="570732" y="2022252"/>
            <a:ext cx="78994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b="1">
                <a:ea typeface="华文细黑" pitchFamily="2" charset="-122"/>
              </a:rPr>
              <a:t>利用数字序号标识访问控制列表</a:t>
            </a:r>
            <a:endParaRPr lang="zh-CN" altLang="en-US" sz="2800" b="1">
              <a:ea typeface="华文细黑" pitchFamily="2" charset="-122"/>
              <a:cs typeface="Arial" charset="0"/>
            </a:endParaRPr>
          </a:p>
        </p:txBody>
      </p:sp>
      <p:sp>
        <p:nvSpPr>
          <p:cNvPr id="17412" name="Rectangle 30"/>
          <p:cNvSpPr>
            <a:spLocks noChangeArrowheads="1"/>
          </p:cNvSpPr>
          <p:nvPr/>
        </p:nvSpPr>
        <p:spPr bwMode="auto">
          <a:xfrm>
            <a:off x="581844" y="5619527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b="1">
                <a:ea typeface="华文细黑" pitchFamily="2" charset="-122"/>
              </a:rPr>
              <a:t>可以给访问控制列表指定名称，便于维护</a:t>
            </a:r>
          </a:p>
        </p:txBody>
      </p:sp>
      <p:graphicFrame>
        <p:nvGraphicFramePr>
          <p:cNvPr id="17510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88456"/>
              </p:ext>
            </p:extLst>
          </p:nvPr>
        </p:nvGraphicFramePr>
        <p:xfrm>
          <a:off x="1053332" y="2938240"/>
          <a:ext cx="6935787" cy="2247901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访问控制列表的类型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数字序号的范围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基本访问控制列表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2000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2999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高级访问控制列表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3000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3999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基于二层的访问控制列表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4000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4999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1109" y="1028139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en-US" altLang="zh-CN" dirty="0">
                <a:solidFill>
                  <a:srgbClr val="FF0000"/>
                </a:solidFill>
              </a:rPr>
              <a:t>ACL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023" y="1699652"/>
            <a:ext cx="8280400" cy="1944687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基本访问控制列表只根据报文的源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地址信息制定规则</a:t>
            </a:r>
          </a:p>
        </p:txBody>
      </p:sp>
      <p:sp>
        <p:nvSpPr>
          <p:cNvPr id="18436" name="AutoShape 0"/>
          <p:cNvSpPr>
            <a:spLocks noChangeArrowheads="1"/>
          </p:cNvSpPr>
          <p:nvPr/>
        </p:nvSpPr>
        <p:spPr bwMode="auto">
          <a:xfrm rot="-5400000">
            <a:off x="7582496" y="4586369"/>
            <a:ext cx="960437" cy="936625"/>
          </a:xfrm>
          <a:prstGeom prst="can">
            <a:avLst>
              <a:gd name="adj" fmla="val 8981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437" name="Group 1"/>
          <p:cNvGrpSpPr>
            <a:grpSpLocks/>
          </p:cNvGrpSpPr>
          <p:nvPr/>
        </p:nvGrpSpPr>
        <p:grpSpPr bwMode="auto">
          <a:xfrm>
            <a:off x="3360539" y="3518775"/>
            <a:ext cx="4516438" cy="3314700"/>
            <a:chOff x="1347" y="436"/>
            <a:chExt cx="2845" cy="2088"/>
          </a:xfrm>
        </p:grpSpPr>
        <p:sp>
          <p:nvSpPr>
            <p:cNvPr id="18458" name="AutoShape 2"/>
            <p:cNvSpPr>
              <a:spLocks noChangeAspect="1" noChangeArrowheads="1" noTextEdit="1"/>
            </p:cNvSpPr>
            <p:nvPr/>
          </p:nvSpPr>
          <p:spPr bwMode="auto">
            <a:xfrm>
              <a:off x="1474" y="509"/>
              <a:ext cx="2586" cy="1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3"/>
            <p:cNvSpPr>
              <a:spLocks/>
            </p:cNvSpPr>
            <p:nvPr/>
          </p:nvSpPr>
          <p:spPr bwMode="auto">
            <a:xfrm>
              <a:off x="1474" y="1234"/>
              <a:ext cx="2586" cy="1290"/>
            </a:xfrm>
            <a:custGeom>
              <a:avLst/>
              <a:gdLst>
                <a:gd name="T0" fmla="*/ 76448556 w 453"/>
                <a:gd name="T1" fmla="*/ 18714380 h 225"/>
                <a:gd name="T2" fmla="*/ 13221758 w 453"/>
                <a:gd name="T3" fmla="*/ 18714380 h 225"/>
                <a:gd name="T4" fmla="*/ 0 w 453"/>
                <a:gd name="T5" fmla="*/ 210706 h 225"/>
                <a:gd name="T6" fmla="*/ 0 w 453"/>
                <a:gd name="T7" fmla="*/ 210706 h 225"/>
                <a:gd name="T8" fmla="*/ 0 w 453"/>
                <a:gd name="T9" fmla="*/ 17723649 h 225"/>
                <a:gd name="T10" fmla="*/ 0 w 453"/>
                <a:gd name="T11" fmla="*/ 17723649 h 225"/>
                <a:gd name="T12" fmla="*/ 13221758 w 453"/>
                <a:gd name="T13" fmla="*/ 35447253 h 225"/>
                <a:gd name="T14" fmla="*/ 76448556 w 453"/>
                <a:gd name="T15" fmla="*/ 35447253 h 225"/>
                <a:gd name="T16" fmla="*/ 89494140 w 453"/>
                <a:gd name="T17" fmla="*/ 17723649 h 225"/>
                <a:gd name="T18" fmla="*/ 89494140 w 453"/>
                <a:gd name="T19" fmla="*/ 17723649 h 225"/>
                <a:gd name="T20" fmla="*/ 89494140 w 453"/>
                <a:gd name="T21" fmla="*/ 0 h 225"/>
                <a:gd name="T22" fmla="*/ 76448556 w 453"/>
                <a:gd name="T23" fmla="*/ 1871438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3"/>
                <a:gd name="T37" fmla="*/ 0 h 225"/>
                <a:gd name="T38" fmla="*/ 453 w 453"/>
                <a:gd name="T39" fmla="*/ 225 h 2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3" h="225">
                  <a:moveTo>
                    <a:pt x="387" y="92"/>
                  </a:moveTo>
                  <a:cubicBezTo>
                    <a:pt x="299" y="143"/>
                    <a:pt x="156" y="143"/>
                    <a:pt x="67" y="92"/>
                  </a:cubicBezTo>
                  <a:cubicBezTo>
                    <a:pt x="19" y="64"/>
                    <a:pt x="1" y="36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119"/>
                    <a:pt x="25" y="150"/>
                    <a:pt x="67" y="174"/>
                  </a:cubicBezTo>
                  <a:cubicBezTo>
                    <a:pt x="156" y="225"/>
                    <a:pt x="299" y="225"/>
                    <a:pt x="387" y="174"/>
                  </a:cubicBezTo>
                  <a:cubicBezTo>
                    <a:pt x="429" y="150"/>
                    <a:pt x="451" y="119"/>
                    <a:pt x="453" y="87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53" y="34"/>
                    <a:pt x="431" y="66"/>
                    <a:pt x="387" y="92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0" name="Freeform 4"/>
            <p:cNvSpPr>
              <a:spLocks/>
            </p:cNvSpPr>
            <p:nvPr/>
          </p:nvSpPr>
          <p:spPr bwMode="auto">
            <a:xfrm>
              <a:off x="1347" y="436"/>
              <a:ext cx="2845" cy="1650"/>
            </a:xfrm>
            <a:custGeom>
              <a:avLst/>
              <a:gdLst>
                <a:gd name="T0" fmla="*/ 81241366 w 498"/>
                <a:gd name="T1" fmla="*/ 10326587 h 288"/>
                <a:gd name="T2" fmla="*/ 81418099 w 498"/>
                <a:gd name="T3" fmla="*/ 48021660 h 288"/>
                <a:gd name="T4" fmla="*/ 17865870 w 498"/>
                <a:gd name="T5" fmla="*/ 48021660 h 288"/>
                <a:gd name="T6" fmla="*/ 17659088 w 498"/>
                <a:gd name="T7" fmla="*/ 10536652 h 288"/>
                <a:gd name="T8" fmla="*/ 81241366 w 498"/>
                <a:gd name="T9" fmla="*/ 1032658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8"/>
                <a:gd name="T16" fmla="*/ 0 h 288"/>
                <a:gd name="T17" fmla="*/ 498 w 49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8" h="288">
                  <a:moveTo>
                    <a:pt x="409" y="51"/>
                  </a:moveTo>
                  <a:cubicBezTo>
                    <a:pt x="498" y="103"/>
                    <a:pt x="498" y="186"/>
                    <a:pt x="410" y="237"/>
                  </a:cubicBezTo>
                  <a:cubicBezTo>
                    <a:pt x="322" y="288"/>
                    <a:pt x="179" y="288"/>
                    <a:pt x="90" y="237"/>
                  </a:cubicBezTo>
                  <a:cubicBezTo>
                    <a:pt x="1" y="186"/>
                    <a:pt x="0" y="103"/>
                    <a:pt x="89" y="52"/>
                  </a:cubicBezTo>
                  <a:cubicBezTo>
                    <a:pt x="177" y="0"/>
                    <a:pt x="320" y="0"/>
                    <a:pt x="409" y="51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1" name="Freeform 5"/>
            <p:cNvSpPr>
              <a:spLocks/>
            </p:cNvSpPr>
            <p:nvPr/>
          </p:nvSpPr>
          <p:spPr bwMode="auto">
            <a:xfrm>
              <a:off x="2626" y="760"/>
              <a:ext cx="1015" cy="387"/>
            </a:xfrm>
            <a:custGeom>
              <a:avLst/>
              <a:gdLst>
                <a:gd name="T0" fmla="*/ 6463099 w 178"/>
                <a:gd name="T1" fmla="*/ 12441461 h 67"/>
                <a:gd name="T2" fmla="*/ 6258023 w 178"/>
                <a:gd name="T3" fmla="*/ 12441461 h 67"/>
                <a:gd name="T4" fmla="*/ 0 w 178"/>
                <a:gd name="T5" fmla="*/ 8358500 h 67"/>
                <a:gd name="T6" fmla="*/ 4913045 w 178"/>
                <a:gd name="T7" fmla="*/ 5349679 h 67"/>
                <a:gd name="T8" fmla="*/ 11171066 w 178"/>
                <a:gd name="T9" fmla="*/ 9432679 h 67"/>
                <a:gd name="T10" fmla="*/ 15880166 w 178"/>
                <a:gd name="T11" fmla="*/ 9027409 h 67"/>
                <a:gd name="T12" fmla="*/ 24097266 w 178"/>
                <a:gd name="T13" fmla="*/ 3863663 h 67"/>
                <a:gd name="T14" fmla="*/ 15090336 w 178"/>
                <a:gd name="T15" fmla="*/ 3863663 h 67"/>
                <a:gd name="T16" fmla="*/ 15090336 w 178"/>
                <a:gd name="T17" fmla="*/ 0 h 67"/>
                <a:gd name="T18" fmla="*/ 34689871 w 178"/>
                <a:gd name="T19" fmla="*/ 0 h 67"/>
                <a:gd name="T20" fmla="*/ 34895106 w 178"/>
                <a:gd name="T21" fmla="*/ 12666163 h 67"/>
                <a:gd name="T22" fmla="*/ 29016616 w 178"/>
                <a:gd name="T23" fmla="*/ 12666163 h 67"/>
                <a:gd name="T24" fmla="*/ 28805245 w 178"/>
                <a:gd name="T25" fmla="*/ 6873657 h 67"/>
                <a:gd name="T26" fmla="*/ 20763568 w 178"/>
                <a:gd name="T27" fmla="*/ 11997263 h 67"/>
                <a:gd name="T28" fmla="*/ 13130132 w 178"/>
                <a:gd name="T29" fmla="*/ 14151215 h 67"/>
                <a:gd name="T30" fmla="*/ 6463099 w 178"/>
                <a:gd name="T31" fmla="*/ 12441461 h 67"/>
                <a:gd name="T32" fmla="*/ 6463099 w 178"/>
                <a:gd name="T33" fmla="*/ 12441461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8"/>
                <a:gd name="T52" fmla="*/ 0 h 67"/>
                <a:gd name="T53" fmla="*/ 178 w 178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8" h="67">
                  <a:moveTo>
                    <a:pt x="33" y="58"/>
                  </a:moveTo>
                  <a:cubicBezTo>
                    <a:pt x="33" y="58"/>
                    <a:pt x="33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8"/>
                    <a:pt x="72" y="47"/>
                    <a:pt x="81" y="42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7"/>
                    <a:pt x="67" y="66"/>
                  </a:cubicBezTo>
                  <a:cubicBezTo>
                    <a:pt x="48" y="66"/>
                    <a:pt x="36" y="60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2" name="Freeform 6"/>
            <p:cNvSpPr>
              <a:spLocks/>
            </p:cNvSpPr>
            <p:nvPr/>
          </p:nvSpPr>
          <p:spPr bwMode="auto">
            <a:xfrm>
              <a:off x="1938" y="751"/>
              <a:ext cx="656" cy="588"/>
            </a:xfrm>
            <a:custGeom>
              <a:avLst/>
              <a:gdLst>
                <a:gd name="T0" fmla="*/ 8444090 w 115"/>
                <a:gd name="T1" fmla="*/ 17376885 h 103"/>
                <a:gd name="T2" fmla="*/ 14743003 w 115"/>
                <a:gd name="T3" fmla="*/ 13636041 h 103"/>
                <a:gd name="T4" fmla="*/ 14157577 w 115"/>
                <a:gd name="T5" fmla="*/ 11077560 h 103"/>
                <a:gd name="T6" fmla="*/ 5889277 w 115"/>
                <a:gd name="T7" fmla="*/ 6336352 h 103"/>
                <a:gd name="T8" fmla="*/ 5889277 w 115"/>
                <a:gd name="T9" fmla="*/ 11459868 h 103"/>
                <a:gd name="T10" fmla="*/ 0 w 115"/>
                <a:gd name="T11" fmla="*/ 11459868 h 103"/>
                <a:gd name="T12" fmla="*/ 0 w 115"/>
                <a:gd name="T13" fmla="*/ 0 h 103"/>
                <a:gd name="T14" fmla="*/ 19846545 w 115"/>
                <a:gd name="T15" fmla="*/ 0 h 103"/>
                <a:gd name="T16" fmla="*/ 19846545 w 115"/>
                <a:gd name="T17" fmla="*/ 3359444 h 103"/>
                <a:gd name="T18" fmla="*/ 10817035 w 115"/>
                <a:gd name="T19" fmla="*/ 3359444 h 103"/>
                <a:gd name="T20" fmla="*/ 18880970 w 115"/>
                <a:gd name="T21" fmla="*/ 8100625 h 103"/>
                <a:gd name="T22" fmla="*/ 22396182 w 115"/>
                <a:gd name="T23" fmla="*/ 12635677 h 103"/>
                <a:gd name="T24" fmla="*/ 19635883 w 115"/>
                <a:gd name="T25" fmla="*/ 16613147 h 103"/>
                <a:gd name="T26" fmla="*/ 13366670 w 115"/>
                <a:gd name="T27" fmla="*/ 20353785 h 103"/>
                <a:gd name="T28" fmla="*/ 8444090 w 115"/>
                <a:gd name="T29" fmla="*/ 17376885 h 103"/>
                <a:gd name="T30" fmla="*/ 8444090 w 115"/>
                <a:gd name="T31" fmla="*/ 1737688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43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1" y="61"/>
                    <a:pt x="72" y="5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2" y="50"/>
                    <a:pt x="115" y="59"/>
                    <a:pt x="114" y="64"/>
                  </a:cubicBezTo>
                  <a:cubicBezTo>
                    <a:pt x="114" y="75"/>
                    <a:pt x="102" y="82"/>
                    <a:pt x="100" y="84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3" name="Freeform 7"/>
            <p:cNvSpPr>
              <a:spLocks/>
            </p:cNvSpPr>
            <p:nvPr/>
          </p:nvSpPr>
          <p:spPr bwMode="auto">
            <a:xfrm>
              <a:off x="1911" y="1357"/>
              <a:ext cx="1020" cy="383"/>
            </a:xfrm>
            <a:custGeom>
              <a:avLst/>
              <a:gdLst>
                <a:gd name="T0" fmla="*/ 29423265 w 178"/>
                <a:gd name="T1" fmla="*/ 1782225 h 67"/>
                <a:gd name="T2" fmla="*/ 36115013 w 178"/>
                <a:gd name="T3" fmla="*/ 5585814 h 67"/>
                <a:gd name="T4" fmla="*/ 31054669 w 178"/>
                <a:gd name="T5" fmla="*/ 8374894 h 67"/>
                <a:gd name="T6" fmla="*/ 24356732 w 178"/>
                <a:gd name="T7" fmla="*/ 4572419 h 67"/>
                <a:gd name="T8" fmla="*/ 19685701 w 178"/>
                <a:gd name="T9" fmla="*/ 4986739 h 67"/>
                <a:gd name="T10" fmla="*/ 11152381 w 178"/>
                <a:gd name="T11" fmla="*/ 9772706 h 67"/>
                <a:gd name="T12" fmla="*/ 20500841 w 178"/>
                <a:gd name="T13" fmla="*/ 9772706 h 67"/>
                <a:gd name="T14" fmla="*/ 20500841 w 178"/>
                <a:gd name="T15" fmla="*/ 13361635 h 67"/>
                <a:gd name="T16" fmla="*/ 210189 w 178"/>
                <a:gd name="T17" fmla="*/ 13361635 h 67"/>
                <a:gd name="T18" fmla="*/ 0 w 178"/>
                <a:gd name="T19" fmla="*/ 1604953 h 67"/>
                <a:gd name="T20" fmla="*/ 6092042 w 178"/>
                <a:gd name="T21" fmla="*/ 1604953 h 67"/>
                <a:gd name="T22" fmla="*/ 6092042 w 178"/>
                <a:gd name="T23" fmla="*/ 6977088 h 67"/>
                <a:gd name="T24" fmla="*/ 14625357 w 178"/>
                <a:gd name="T25" fmla="*/ 2197494 h 67"/>
                <a:gd name="T26" fmla="*/ 22514951 w 178"/>
                <a:gd name="T27" fmla="*/ 0 h 67"/>
                <a:gd name="T28" fmla="*/ 29423265 w 178"/>
                <a:gd name="T29" fmla="*/ 1782225 h 67"/>
                <a:gd name="T30" fmla="*/ 29423265 w 178"/>
                <a:gd name="T31" fmla="*/ 1782225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67"/>
                <a:gd name="T50" fmla="*/ 178 w 178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67">
                  <a:moveTo>
                    <a:pt x="145" y="9"/>
                  </a:moveTo>
                  <a:cubicBezTo>
                    <a:pt x="178" y="28"/>
                    <a:pt x="178" y="28"/>
                    <a:pt x="178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4" y="19"/>
                    <a:pt x="106" y="20"/>
                    <a:pt x="97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7" y="2"/>
                    <a:pt x="102" y="0"/>
                    <a:pt x="111" y="0"/>
                  </a:cubicBezTo>
                  <a:cubicBezTo>
                    <a:pt x="130" y="1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4" name="Freeform 8"/>
            <p:cNvSpPr>
              <a:spLocks/>
            </p:cNvSpPr>
            <p:nvPr/>
          </p:nvSpPr>
          <p:spPr bwMode="auto">
            <a:xfrm>
              <a:off x="2963" y="1161"/>
              <a:ext cx="655" cy="593"/>
            </a:xfrm>
            <a:custGeom>
              <a:avLst/>
              <a:gdLst>
                <a:gd name="T0" fmla="*/ 22153683 w 115"/>
                <a:gd name="T1" fmla="*/ 9431147 h 103"/>
                <a:gd name="T2" fmla="*/ 22363215 w 115"/>
                <a:gd name="T3" fmla="*/ 21594411 h 103"/>
                <a:gd name="T4" fmla="*/ 2733110 w 115"/>
                <a:gd name="T5" fmla="*/ 21594411 h 103"/>
                <a:gd name="T6" fmla="*/ 2733110 w 115"/>
                <a:gd name="T7" fmla="*/ 18027005 h 103"/>
                <a:gd name="T8" fmla="*/ 11676132 w 115"/>
                <a:gd name="T9" fmla="*/ 18027005 h 103"/>
                <a:gd name="T10" fmla="*/ 3518199 w 115"/>
                <a:gd name="T11" fmla="*/ 12998389 h 103"/>
                <a:gd name="T12" fmla="*/ 0 w 115"/>
                <a:gd name="T13" fmla="*/ 8191674 h 103"/>
                <a:gd name="T14" fmla="*/ 2901439 w 115"/>
                <a:gd name="T15" fmla="*/ 3972749 h 103"/>
                <a:gd name="T16" fmla="*/ 9147400 w 115"/>
                <a:gd name="T17" fmla="*/ 0 h 103"/>
                <a:gd name="T18" fmla="*/ 13995552 w 115"/>
                <a:gd name="T19" fmla="*/ 3131167 h 103"/>
                <a:gd name="T20" fmla="*/ 7786555 w 115"/>
                <a:gd name="T21" fmla="*/ 7134839 h 103"/>
                <a:gd name="T22" fmla="*/ 8361201 w 115"/>
                <a:gd name="T23" fmla="*/ 9867186 h 103"/>
                <a:gd name="T24" fmla="*/ 16525583 w 115"/>
                <a:gd name="T25" fmla="*/ 14895804 h 103"/>
                <a:gd name="T26" fmla="*/ 16321439 w 115"/>
                <a:gd name="T27" fmla="*/ 9431147 h 103"/>
                <a:gd name="T28" fmla="*/ 22153683 w 115"/>
                <a:gd name="T29" fmla="*/ 9431147 h 103"/>
                <a:gd name="T30" fmla="*/ 22153683 w 115"/>
                <a:gd name="T31" fmla="*/ 9431147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114" y="45"/>
                  </a:moveTo>
                  <a:cubicBezTo>
                    <a:pt x="115" y="103"/>
                    <a:pt x="115" y="103"/>
                    <a:pt x="11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1" y="28"/>
                    <a:pt x="12" y="21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3" y="38"/>
                    <a:pt x="34" y="42"/>
                    <a:pt x="43" y="47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5" name="Freeform 9"/>
            <p:cNvSpPr>
              <a:spLocks/>
            </p:cNvSpPr>
            <p:nvPr/>
          </p:nvSpPr>
          <p:spPr bwMode="auto">
            <a:xfrm>
              <a:off x="2603" y="737"/>
              <a:ext cx="1015" cy="383"/>
            </a:xfrm>
            <a:custGeom>
              <a:avLst/>
              <a:gdLst>
                <a:gd name="T0" fmla="*/ 6463099 w 178"/>
                <a:gd name="T1" fmla="*/ 11585748 h 67"/>
                <a:gd name="T2" fmla="*/ 6258023 w 178"/>
                <a:gd name="T3" fmla="*/ 11585748 h 67"/>
                <a:gd name="T4" fmla="*/ 0 w 178"/>
                <a:gd name="T5" fmla="*/ 7782193 h 67"/>
                <a:gd name="T6" fmla="*/ 4913045 w 178"/>
                <a:gd name="T7" fmla="*/ 4986739 h 67"/>
                <a:gd name="T8" fmla="*/ 11171066 w 178"/>
                <a:gd name="T9" fmla="*/ 8795554 h 67"/>
                <a:gd name="T10" fmla="*/ 15880166 w 178"/>
                <a:gd name="T11" fmla="*/ 8374894 h 67"/>
                <a:gd name="T12" fmla="*/ 24097266 w 178"/>
                <a:gd name="T13" fmla="*/ 3595301 h 67"/>
                <a:gd name="T14" fmla="*/ 15090336 w 178"/>
                <a:gd name="T15" fmla="*/ 3595301 h 67"/>
                <a:gd name="T16" fmla="*/ 15090336 w 178"/>
                <a:gd name="T17" fmla="*/ 0 h 67"/>
                <a:gd name="T18" fmla="*/ 34689871 w 178"/>
                <a:gd name="T19" fmla="*/ 0 h 67"/>
                <a:gd name="T20" fmla="*/ 34895106 w 178"/>
                <a:gd name="T21" fmla="*/ 11756686 h 67"/>
                <a:gd name="T22" fmla="*/ 29016616 w 178"/>
                <a:gd name="T23" fmla="*/ 11756686 h 67"/>
                <a:gd name="T24" fmla="*/ 28805245 w 178"/>
                <a:gd name="T25" fmla="*/ 6384387 h 67"/>
                <a:gd name="T26" fmla="*/ 20763568 w 178"/>
                <a:gd name="T27" fmla="*/ 11163979 h 67"/>
                <a:gd name="T28" fmla="*/ 13130132 w 178"/>
                <a:gd name="T29" fmla="*/ 13154495 h 67"/>
                <a:gd name="T30" fmla="*/ 6463099 w 178"/>
                <a:gd name="T31" fmla="*/ 11585748 h 67"/>
                <a:gd name="T32" fmla="*/ 6463099 w 178"/>
                <a:gd name="T33" fmla="*/ 11585748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8"/>
                <a:gd name="T52" fmla="*/ 0 h 67"/>
                <a:gd name="T53" fmla="*/ 178 w 178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8" h="67">
                  <a:moveTo>
                    <a:pt x="33" y="58"/>
                  </a:moveTo>
                  <a:cubicBezTo>
                    <a:pt x="33" y="58"/>
                    <a:pt x="33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8"/>
                    <a:pt x="72" y="47"/>
                    <a:pt x="81" y="42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7"/>
                    <a:pt x="67" y="66"/>
                  </a:cubicBezTo>
                  <a:cubicBezTo>
                    <a:pt x="48" y="66"/>
                    <a:pt x="36" y="60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6" name="Freeform 10"/>
            <p:cNvSpPr>
              <a:spLocks/>
            </p:cNvSpPr>
            <p:nvPr/>
          </p:nvSpPr>
          <p:spPr bwMode="auto">
            <a:xfrm>
              <a:off x="1911" y="728"/>
              <a:ext cx="660" cy="588"/>
            </a:xfrm>
            <a:custGeom>
              <a:avLst/>
              <a:gdLst>
                <a:gd name="T0" fmla="*/ 8828798 w 115"/>
                <a:gd name="T1" fmla="*/ 17376885 h 103"/>
                <a:gd name="T2" fmla="*/ 15366317 w 115"/>
                <a:gd name="T3" fmla="*/ 13636041 h 103"/>
                <a:gd name="T4" fmla="*/ 14756707 w 115"/>
                <a:gd name="T5" fmla="*/ 11077560 h 103"/>
                <a:gd name="T6" fmla="*/ 6145864 w 115"/>
                <a:gd name="T7" fmla="*/ 6336352 h 103"/>
                <a:gd name="T8" fmla="*/ 6145864 w 115"/>
                <a:gd name="T9" fmla="*/ 11459868 h 103"/>
                <a:gd name="T10" fmla="*/ 0 w 115"/>
                <a:gd name="T11" fmla="*/ 11459868 h 103"/>
                <a:gd name="T12" fmla="*/ 0 w 115"/>
                <a:gd name="T13" fmla="*/ 0 h 103"/>
                <a:gd name="T14" fmla="*/ 20727868 w 115"/>
                <a:gd name="T15" fmla="*/ 0 h 103"/>
                <a:gd name="T16" fmla="*/ 20727868 w 115"/>
                <a:gd name="T17" fmla="*/ 3359444 h 103"/>
                <a:gd name="T18" fmla="*/ 11294741 w 115"/>
                <a:gd name="T19" fmla="*/ 3359444 h 103"/>
                <a:gd name="T20" fmla="*/ 19687445 w 115"/>
                <a:gd name="T21" fmla="*/ 8100625 h 103"/>
                <a:gd name="T22" fmla="*/ 23367363 w 115"/>
                <a:gd name="T23" fmla="*/ 12635677 h 103"/>
                <a:gd name="T24" fmla="*/ 20509724 w 115"/>
                <a:gd name="T25" fmla="*/ 16613147 h 103"/>
                <a:gd name="T26" fmla="*/ 13934220 w 115"/>
                <a:gd name="T27" fmla="*/ 20353785 h 103"/>
                <a:gd name="T28" fmla="*/ 8828798 w 115"/>
                <a:gd name="T29" fmla="*/ 17376885 h 103"/>
                <a:gd name="T30" fmla="*/ 8828798 w 115"/>
                <a:gd name="T31" fmla="*/ 1737688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43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1" y="61"/>
                    <a:pt x="72" y="5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2" y="50"/>
                    <a:pt x="115" y="59"/>
                    <a:pt x="114" y="64"/>
                  </a:cubicBezTo>
                  <a:cubicBezTo>
                    <a:pt x="114" y="75"/>
                    <a:pt x="102" y="82"/>
                    <a:pt x="100" y="84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7" name="Freeform 11"/>
            <p:cNvSpPr>
              <a:spLocks/>
            </p:cNvSpPr>
            <p:nvPr/>
          </p:nvSpPr>
          <p:spPr bwMode="auto">
            <a:xfrm>
              <a:off x="1888" y="1334"/>
              <a:ext cx="1020" cy="383"/>
            </a:xfrm>
            <a:custGeom>
              <a:avLst/>
              <a:gdLst>
                <a:gd name="T0" fmla="*/ 29423265 w 178"/>
                <a:gd name="T1" fmla="*/ 1782225 h 67"/>
                <a:gd name="T2" fmla="*/ 36115013 w 178"/>
                <a:gd name="T3" fmla="*/ 5585814 h 67"/>
                <a:gd name="T4" fmla="*/ 31054669 w 178"/>
                <a:gd name="T5" fmla="*/ 8374894 h 67"/>
                <a:gd name="T6" fmla="*/ 24356732 w 178"/>
                <a:gd name="T7" fmla="*/ 4572419 h 67"/>
                <a:gd name="T8" fmla="*/ 19685701 w 178"/>
                <a:gd name="T9" fmla="*/ 4986739 h 67"/>
                <a:gd name="T10" fmla="*/ 11152381 w 178"/>
                <a:gd name="T11" fmla="*/ 9772706 h 67"/>
                <a:gd name="T12" fmla="*/ 20500841 w 178"/>
                <a:gd name="T13" fmla="*/ 9772706 h 67"/>
                <a:gd name="T14" fmla="*/ 20500841 w 178"/>
                <a:gd name="T15" fmla="*/ 13361635 h 67"/>
                <a:gd name="T16" fmla="*/ 210189 w 178"/>
                <a:gd name="T17" fmla="*/ 13361635 h 67"/>
                <a:gd name="T18" fmla="*/ 0 w 178"/>
                <a:gd name="T19" fmla="*/ 1604953 h 67"/>
                <a:gd name="T20" fmla="*/ 6092042 w 178"/>
                <a:gd name="T21" fmla="*/ 1604953 h 67"/>
                <a:gd name="T22" fmla="*/ 6092042 w 178"/>
                <a:gd name="T23" fmla="*/ 6977088 h 67"/>
                <a:gd name="T24" fmla="*/ 14625357 w 178"/>
                <a:gd name="T25" fmla="*/ 2197494 h 67"/>
                <a:gd name="T26" fmla="*/ 22514951 w 178"/>
                <a:gd name="T27" fmla="*/ 0 h 67"/>
                <a:gd name="T28" fmla="*/ 29423265 w 178"/>
                <a:gd name="T29" fmla="*/ 1782225 h 67"/>
                <a:gd name="T30" fmla="*/ 29423265 w 178"/>
                <a:gd name="T31" fmla="*/ 1782225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67"/>
                <a:gd name="T50" fmla="*/ 178 w 178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67">
                  <a:moveTo>
                    <a:pt x="145" y="9"/>
                  </a:moveTo>
                  <a:cubicBezTo>
                    <a:pt x="178" y="28"/>
                    <a:pt x="178" y="28"/>
                    <a:pt x="178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4" y="19"/>
                    <a:pt x="106" y="20"/>
                    <a:pt x="97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7" y="2"/>
                    <a:pt x="102" y="0"/>
                    <a:pt x="111" y="0"/>
                  </a:cubicBezTo>
                  <a:cubicBezTo>
                    <a:pt x="130" y="1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8" name="Freeform 12"/>
            <p:cNvSpPr>
              <a:spLocks/>
            </p:cNvSpPr>
            <p:nvPr/>
          </p:nvSpPr>
          <p:spPr bwMode="auto">
            <a:xfrm>
              <a:off x="2940" y="1138"/>
              <a:ext cx="656" cy="593"/>
            </a:xfrm>
            <a:custGeom>
              <a:avLst/>
              <a:gdLst>
                <a:gd name="T0" fmla="*/ 22396182 w 115"/>
                <a:gd name="T1" fmla="*/ 9431147 h 103"/>
                <a:gd name="T2" fmla="*/ 22601664 w 115"/>
                <a:gd name="T3" fmla="*/ 21594411 h 103"/>
                <a:gd name="T4" fmla="*/ 2753991 w 115"/>
                <a:gd name="T5" fmla="*/ 21594411 h 103"/>
                <a:gd name="T6" fmla="*/ 2753991 w 115"/>
                <a:gd name="T7" fmla="*/ 18027005 h 103"/>
                <a:gd name="T8" fmla="*/ 11783722 w 115"/>
                <a:gd name="T9" fmla="*/ 18027005 h 103"/>
                <a:gd name="T10" fmla="*/ 3551242 w 115"/>
                <a:gd name="T11" fmla="*/ 12998389 h 103"/>
                <a:gd name="T12" fmla="*/ 0 w 115"/>
                <a:gd name="T13" fmla="*/ 8191674 h 103"/>
                <a:gd name="T14" fmla="*/ 2965787 w 115"/>
                <a:gd name="T15" fmla="*/ 3972749 h 103"/>
                <a:gd name="T16" fmla="*/ 9234997 w 115"/>
                <a:gd name="T17" fmla="*/ 0 h 103"/>
                <a:gd name="T18" fmla="*/ 14157577 w 115"/>
                <a:gd name="T19" fmla="*/ 3131167 h 103"/>
                <a:gd name="T20" fmla="*/ 7857529 w 115"/>
                <a:gd name="T21" fmla="*/ 7134839 h 103"/>
                <a:gd name="T22" fmla="*/ 8444090 w 115"/>
                <a:gd name="T23" fmla="*/ 9867186 h 103"/>
                <a:gd name="T24" fmla="*/ 16712394 w 115"/>
                <a:gd name="T25" fmla="*/ 14895804 h 103"/>
                <a:gd name="T26" fmla="*/ 16500786 w 115"/>
                <a:gd name="T27" fmla="*/ 9431147 h 103"/>
                <a:gd name="T28" fmla="*/ 22396182 w 115"/>
                <a:gd name="T29" fmla="*/ 9431147 h 103"/>
                <a:gd name="T30" fmla="*/ 22396182 w 115"/>
                <a:gd name="T31" fmla="*/ 9431147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114" y="45"/>
                  </a:moveTo>
                  <a:cubicBezTo>
                    <a:pt x="115" y="103"/>
                    <a:pt x="115" y="103"/>
                    <a:pt x="11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1" y="28"/>
                    <a:pt x="12" y="21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3" y="38"/>
                    <a:pt x="34" y="42"/>
                    <a:pt x="43" y="47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438" name="AutoShape 13"/>
          <p:cNvSpPr>
            <a:spLocks noChangeArrowheads="1"/>
          </p:cNvSpPr>
          <p:nvPr/>
        </p:nvSpPr>
        <p:spPr bwMode="auto">
          <a:xfrm rot="-5400000">
            <a:off x="2692202" y="4583987"/>
            <a:ext cx="965200" cy="936625"/>
          </a:xfrm>
          <a:prstGeom prst="can">
            <a:avLst>
              <a:gd name="adj" fmla="val 8981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439" name="Group 40"/>
          <p:cNvGrpSpPr>
            <a:grpSpLocks/>
          </p:cNvGrpSpPr>
          <p:nvPr/>
        </p:nvGrpSpPr>
        <p:grpSpPr bwMode="auto">
          <a:xfrm>
            <a:off x="3993952" y="4309350"/>
            <a:ext cx="865187" cy="1082675"/>
            <a:chOff x="4740" y="2069"/>
            <a:chExt cx="525" cy="637"/>
          </a:xfrm>
        </p:grpSpPr>
        <p:sp>
          <p:nvSpPr>
            <p:cNvPr id="18451" name="AutoShape 41"/>
            <p:cNvSpPr>
              <a:spLocks noChangeAspect="1" noChangeArrowheads="1" noTextEdit="1"/>
            </p:cNvSpPr>
            <p:nvPr/>
          </p:nvSpPr>
          <p:spPr bwMode="auto">
            <a:xfrm>
              <a:off x="4740" y="2069"/>
              <a:ext cx="52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Freeform 42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3" name="Freeform 43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4" name="Freeform 44"/>
            <p:cNvSpPr>
              <a:spLocks/>
            </p:cNvSpPr>
            <p:nvPr/>
          </p:nvSpPr>
          <p:spPr bwMode="auto">
            <a:xfrm>
              <a:off x="4857" y="2075"/>
              <a:ext cx="376" cy="218"/>
            </a:xfrm>
            <a:custGeom>
              <a:avLst/>
              <a:gdLst>
                <a:gd name="T0" fmla="*/ 259 w 400"/>
                <a:gd name="T1" fmla="*/ 42 h 232"/>
                <a:gd name="T2" fmla="*/ 188 w 400"/>
                <a:gd name="T3" fmla="*/ 0 h 232"/>
                <a:gd name="T4" fmla="*/ 0 w 400"/>
                <a:gd name="T5" fmla="*/ 109 h 232"/>
                <a:gd name="T6" fmla="*/ 71 w 400"/>
                <a:gd name="T7" fmla="*/ 150 h 232"/>
                <a:gd name="T8" fmla="*/ 259 w 400"/>
                <a:gd name="T9" fmla="*/ 42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232"/>
                <a:gd name="T17" fmla="*/ 400 w 400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232">
                  <a:moveTo>
                    <a:pt x="400" y="65"/>
                  </a:moveTo>
                  <a:lnTo>
                    <a:pt x="289" y="0"/>
                  </a:lnTo>
                  <a:lnTo>
                    <a:pt x="0" y="168"/>
                  </a:lnTo>
                  <a:lnTo>
                    <a:pt x="111" y="232"/>
                  </a:lnTo>
                  <a:lnTo>
                    <a:pt x="400" y="65"/>
                  </a:lnTo>
                  <a:close/>
                </a:path>
              </a:pathLst>
            </a:custGeom>
            <a:solidFill>
              <a:srgbClr val="CD3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5" name="Freeform 45"/>
            <p:cNvSpPr>
              <a:spLocks/>
            </p:cNvSpPr>
            <p:nvPr/>
          </p:nvSpPr>
          <p:spPr bwMode="auto">
            <a:xfrm>
              <a:off x="4962" y="2136"/>
              <a:ext cx="271" cy="563"/>
            </a:xfrm>
            <a:custGeom>
              <a:avLst/>
              <a:gdLst>
                <a:gd name="T0" fmla="*/ 0 w 289"/>
                <a:gd name="T1" fmla="*/ 109 h 599"/>
                <a:gd name="T2" fmla="*/ 2 w 289"/>
                <a:gd name="T3" fmla="*/ 388 h 599"/>
                <a:gd name="T4" fmla="*/ 184 w 289"/>
                <a:gd name="T5" fmla="*/ 280 h 599"/>
                <a:gd name="T6" fmla="*/ 184 w 289"/>
                <a:gd name="T7" fmla="*/ 0 h 599"/>
                <a:gd name="T8" fmla="*/ 0 w 289"/>
                <a:gd name="T9" fmla="*/ 109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599"/>
                <a:gd name="T17" fmla="*/ 289 w 289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599">
                  <a:moveTo>
                    <a:pt x="0" y="167"/>
                  </a:moveTo>
                  <a:lnTo>
                    <a:pt x="2" y="599"/>
                  </a:lnTo>
                  <a:lnTo>
                    <a:pt x="289" y="432"/>
                  </a:lnTo>
                  <a:lnTo>
                    <a:pt x="289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98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6" name="Freeform 46"/>
            <p:cNvSpPr>
              <a:spLocks noEditPoints="1"/>
            </p:cNvSpPr>
            <p:nvPr/>
          </p:nvSpPr>
          <p:spPr bwMode="auto">
            <a:xfrm>
              <a:off x="4856" y="2132"/>
              <a:ext cx="377" cy="567"/>
            </a:xfrm>
            <a:custGeom>
              <a:avLst/>
              <a:gdLst>
                <a:gd name="T0" fmla="*/ 0 w 250"/>
                <a:gd name="T1" fmla="*/ 1234 h 375"/>
                <a:gd name="T2" fmla="*/ 27 w 250"/>
                <a:gd name="T3" fmla="*/ 1193 h 375"/>
                <a:gd name="T4" fmla="*/ 62 w 250"/>
                <a:gd name="T5" fmla="*/ 1173 h 375"/>
                <a:gd name="T6" fmla="*/ 3591 w 250"/>
                <a:gd name="T7" fmla="*/ 491 h 375"/>
                <a:gd name="T8" fmla="*/ 3594 w 250"/>
                <a:gd name="T9" fmla="*/ 491 h 375"/>
                <a:gd name="T10" fmla="*/ 4400 w 250"/>
                <a:gd name="T11" fmla="*/ 0 h 375"/>
                <a:gd name="T12" fmla="*/ 4437 w 250"/>
                <a:gd name="T13" fmla="*/ 62 h 375"/>
                <a:gd name="T14" fmla="*/ 4417 w 250"/>
                <a:gd name="T15" fmla="*/ 73 h 375"/>
                <a:gd name="T16" fmla="*/ 3657 w 250"/>
                <a:gd name="T17" fmla="*/ 1264 h 375"/>
                <a:gd name="T18" fmla="*/ 4400 w 250"/>
                <a:gd name="T19" fmla="*/ 816 h 375"/>
                <a:gd name="T20" fmla="*/ 4437 w 250"/>
                <a:gd name="T21" fmla="*/ 845 h 375"/>
                <a:gd name="T22" fmla="*/ 4417 w 250"/>
                <a:gd name="T23" fmla="*/ 885 h 375"/>
                <a:gd name="T24" fmla="*/ 2870 w 250"/>
                <a:gd name="T25" fmla="*/ 2533 h 375"/>
                <a:gd name="T26" fmla="*/ 4400 w 250"/>
                <a:gd name="T27" fmla="*/ 1612 h 375"/>
                <a:gd name="T28" fmla="*/ 4437 w 250"/>
                <a:gd name="T29" fmla="*/ 1662 h 375"/>
                <a:gd name="T30" fmla="*/ 4417 w 250"/>
                <a:gd name="T31" fmla="*/ 1683 h 375"/>
                <a:gd name="T32" fmla="*/ 3657 w 250"/>
                <a:gd name="T33" fmla="*/ 2855 h 375"/>
                <a:gd name="T34" fmla="*/ 4400 w 250"/>
                <a:gd name="T35" fmla="*/ 2425 h 375"/>
                <a:gd name="T36" fmla="*/ 4437 w 250"/>
                <a:gd name="T37" fmla="*/ 2457 h 375"/>
                <a:gd name="T38" fmla="*/ 4417 w 250"/>
                <a:gd name="T39" fmla="*/ 2499 h 375"/>
                <a:gd name="T40" fmla="*/ 3657 w 250"/>
                <a:gd name="T41" fmla="*/ 2938 h 375"/>
                <a:gd name="T42" fmla="*/ 2855 w 250"/>
                <a:gd name="T43" fmla="*/ 3411 h 375"/>
                <a:gd name="T44" fmla="*/ 3591 w 250"/>
                <a:gd name="T45" fmla="*/ 3715 h 375"/>
                <a:gd name="T46" fmla="*/ 3591 w 250"/>
                <a:gd name="T47" fmla="*/ 3715 h 375"/>
                <a:gd name="T48" fmla="*/ 4400 w 250"/>
                <a:gd name="T49" fmla="*/ 3246 h 375"/>
                <a:gd name="T50" fmla="*/ 4437 w 250"/>
                <a:gd name="T51" fmla="*/ 3287 h 375"/>
                <a:gd name="T52" fmla="*/ 4417 w 250"/>
                <a:gd name="T53" fmla="*/ 3319 h 375"/>
                <a:gd name="T54" fmla="*/ 3657 w 250"/>
                <a:gd name="T55" fmla="*/ 4495 h 375"/>
                <a:gd name="T56" fmla="*/ 4400 w 250"/>
                <a:gd name="T57" fmla="*/ 4063 h 375"/>
                <a:gd name="T58" fmla="*/ 4437 w 250"/>
                <a:gd name="T59" fmla="*/ 4104 h 375"/>
                <a:gd name="T60" fmla="*/ 4417 w 250"/>
                <a:gd name="T61" fmla="*/ 4134 h 375"/>
                <a:gd name="T62" fmla="*/ 2037 w 250"/>
                <a:gd name="T63" fmla="*/ 5531 h 375"/>
                <a:gd name="T64" fmla="*/ 1255 w 250"/>
                <a:gd name="T65" fmla="*/ 6001 h 375"/>
                <a:gd name="T66" fmla="*/ 1182 w 250"/>
                <a:gd name="T67" fmla="*/ 6777 h 375"/>
                <a:gd name="T68" fmla="*/ 1182 w 250"/>
                <a:gd name="T69" fmla="*/ 5960 h 375"/>
                <a:gd name="T70" fmla="*/ 1182 w 250"/>
                <a:gd name="T71" fmla="*/ 5153 h 375"/>
                <a:gd name="T72" fmla="*/ 1182 w 250"/>
                <a:gd name="T73" fmla="*/ 5153 h 375"/>
                <a:gd name="T74" fmla="*/ 1182 w 250"/>
                <a:gd name="T75" fmla="*/ 4317 h 375"/>
                <a:gd name="T76" fmla="*/ 1182 w 250"/>
                <a:gd name="T77" fmla="*/ 3523 h 375"/>
                <a:gd name="T78" fmla="*/ 1182 w 250"/>
                <a:gd name="T79" fmla="*/ 3502 h 375"/>
                <a:gd name="T80" fmla="*/ 1182 w 250"/>
                <a:gd name="T81" fmla="*/ 2714 h 375"/>
                <a:gd name="T82" fmla="*/ 1182 w 250"/>
                <a:gd name="T83" fmla="*/ 1911 h 375"/>
                <a:gd name="T84" fmla="*/ 2058 w 250"/>
                <a:gd name="T85" fmla="*/ 3100 h 375"/>
                <a:gd name="T86" fmla="*/ 3591 w 250"/>
                <a:gd name="T87" fmla="*/ 2902 h 375"/>
                <a:gd name="T88" fmla="*/ 2058 w 250"/>
                <a:gd name="T89" fmla="*/ 3100 h 375"/>
                <a:gd name="T90" fmla="*/ 3591 w 250"/>
                <a:gd name="T91" fmla="*/ 1300 h 375"/>
                <a:gd name="T92" fmla="*/ 1255 w 250"/>
                <a:gd name="T93" fmla="*/ 1911 h 375"/>
                <a:gd name="T94" fmla="*/ 2799 w 250"/>
                <a:gd name="T95" fmla="*/ 1755 h 375"/>
                <a:gd name="T96" fmla="*/ 2821 w 250"/>
                <a:gd name="T97" fmla="*/ 1755 h 375"/>
                <a:gd name="T98" fmla="*/ 1255 w 250"/>
                <a:gd name="T99" fmla="*/ 3461 h 375"/>
                <a:gd name="T100" fmla="*/ 1992 w 250"/>
                <a:gd name="T101" fmla="*/ 3036 h 375"/>
                <a:gd name="T102" fmla="*/ 2799 w 250"/>
                <a:gd name="T103" fmla="*/ 2564 h 375"/>
                <a:gd name="T104" fmla="*/ 1255 w 250"/>
                <a:gd name="T105" fmla="*/ 2747 h 375"/>
                <a:gd name="T106" fmla="*/ 1992 w 250"/>
                <a:gd name="T107" fmla="*/ 3131 h 375"/>
                <a:gd name="T108" fmla="*/ 1255 w 250"/>
                <a:gd name="T109" fmla="*/ 4274 h 375"/>
                <a:gd name="T110" fmla="*/ 1255 w 250"/>
                <a:gd name="T111" fmla="*/ 4349 h 375"/>
                <a:gd name="T112" fmla="*/ 2781 w 250"/>
                <a:gd name="T113" fmla="*/ 4197 h 375"/>
                <a:gd name="T114" fmla="*/ 1255 w 250"/>
                <a:gd name="T115" fmla="*/ 4349 h 375"/>
                <a:gd name="T116" fmla="*/ 3591 w 250"/>
                <a:gd name="T117" fmla="*/ 4542 h 375"/>
                <a:gd name="T118" fmla="*/ 2037 w 250"/>
                <a:gd name="T119" fmla="*/ 4719 h 375"/>
                <a:gd name="T120" fmla="*/ 1965 w 250"/>
                <a:gd name="T121" fmla="*/ 4767 h 375"/>
                <a:gd name="T122" fmla="*/ 1255 w 250"/>
                <a:gd name="T123" fmla="*/ 5900 h 375"/>
                <a:gd name="T124" fmla="*/ 1965 w 250"/>
                <a:gd name="T125" fmla="*/ 4767 h 3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0"/>
                <a:gd name="T190" fmla="*/ 0 h 375"/>
                <a:gd name="T191" fmla="*/ 250 w 250"/>
                <a:gd name="T192" fmla="*/ 375 h 3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0" h="375">
                  <a:moveTo>
                    <a:pt x="1" y="69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62" y="99"/>
                    <a:pt x="69" y="103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8"/>
                    <a:pt x="250" y="48"/>
                    <a:pt x="250" y="48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162" y="100"/>
                    <a:pt x="162" y="100"/>
                    <a:pt x="162" y="100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247" y="90"/>
                    <a:pt x="247" y="90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3"/>
                    <a:pt x="250" y="93"/>
                    <a:pt x="250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47" y="181"/>
                    <a:pt x="247" y="181"/>
                    <a:pt x="247" y="181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50" y="182"/>
                    <a:pt x="250" y="182"/>
                    <a:pt x="250" y="182"/>
                  </a:cubicBezTo>
                  <a:cubicBezTo>
                    <a:pt x="250" y="183"/>
                    <a:pt x="250" y="183"/>
                    <a:pt x="250" y="183"/>
                  </a:cubicBezTo>
                  <a:cubicBezTo>
                    <a:pt x="249" y="184"/>
                    <a:pt x="249" y="184"/>
                    <a:pt x="249" y="184"/>
                  </a:cubicBezTo>
                  <a:cubicBezTo>
                    <a:pt x="206" y="209"/>
                    <a:pt x="206" y="209"/>
                    <a:pt x="206" y="209"/>
                  </a:cubicBezTo>
                  <a:cubicBezTo>
                    <a:pt x="206" y="249"/>
                    <a:pt x="206" y="249"/>
                    <a:pt x="206" y="249"/>
                  </a:cubicBezTo>
                  <a:cubicBezTo>
                    <a:pt x="247" y="225"/>
                    <a:pt x="247" y="225"/>
                    <a:pt x="247" y="225"/>
                  </a:cubicBezTo>
                  <a:cubicBezTo>
                    <a:pt x="248" y="225"/>
                    <a:pt x="248" y="225"/>
                    <a:pt x="248" y="225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50" y="227"/>
                    <a:pt x="250" y="227"/>
                    <a:pt x="250" y="227"/>
                  </a:cubicBezTo>
                  <a:cubicBezTo>
                    <a:pt x="250" y="228"/>
                    <a:pt x="250" y="228"/>
                    <a:pt x="250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71" y="332"/>
                    <a:pt x="71" y="332"/>
                    <a:pt x="71" y="332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06"/>
                    <a:pt x="67" y="106"/>
                    <a:pt x="67" y="106"/>
                  </a:cubicBezTo>
                  <a:lnTo>
                    <a:pt x="1" y="69"/>
                  </a:lnTo>
                  <a:close/>
                  <a:moveTo>
                    <a:pt x="116" y="171"/>
                  </a:moveTo>
                  <a:cubicBezTo>
                    <a:pt x="116" y="211"/>
                    <a:pt x="116" y="211"/>
                    <a:pt x="116" y="21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21"/>
                    <a:pt x="202" y="121"/>
                    <a:pt x="202" y="121"/>
                  </a:cubicBezTo>
                  <a:lnTo>
                    <a:pt x="116" y="171"/>
                  </a:lnTo>
                  <a:close/>
                  <a:moveTo>
                    <a:pt x="159" y="97"/>
                  </a:moveTo>
                  <a:cubicBezTo>
                    <a:pt x="202" y="72"/>
                    <a:pt x="202" y="72"/>
                    <a:pt x="202" y="7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97"/>
                    <a:pt x="158" y="97"/>
                    <a:pt x="158" y="97"/>
                  </a:cubicBezTo>
                  <a:lnTo>
                    <a:pt x="159" y="97"/>
                  </a:lnTo>
                  <a:close/>
                  <a:moveTo>
                    <a:pt x="71" y="15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8" y="102"/>
                    <a:pt x="158" y="102"/>
                    <a:pt x="158" y="102"/>
                  </a:cubicBezTo>
                  <a:lnTo>
                    <a:pt x="71" y="152"/>
                  </a:lnTo>
                  <a:close/>
                  <a:moveTo>
                    <a:pt x="112" y="213"/>
                  </a:moveTo>
                  <a:cubicBezTo>
                    <a:pt x="112" y="173"/>
                    <a:pt x="112" y="173"/>
                    <a:pt x="112" y="17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237"/>
                    <a:pt x="71" y="237"/>
                    <a:pt x="71" y="237"/>
                  </a:cubicBezTo>
                  <a:lnTo>
                    <a:pt x="112" y="213"/>
                  </a:lnTo>
                  <a:close/>
                  <a:moveTo>
                    <a:pt x="71" y="241"/>
                  </a:moveTo>
                  <a:cubicBezTo>
                    <a:pt x="71" y="283"/>
                    <a:pt x="71" y="283"/>
                    <a:pt x="71" y="283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57" y="191"/>
                    <a:pt x="157" y="191"/>
                    <a:pt x="157" y="191"/>
                  </a:cubicBezTo>
                  <a:lnTo>
                    <a:pt x="71" y="241"/>
                  </a:lnTo>
                  <a:close/>
                  <a:moveTo>
                    <a:pt x="115" y="302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202" y="211"/>
                    <a:pt x="202" y="211"/>
                    <a:pt x="202" y="21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302"/>
                  </a:lnTo>
                  <a:close/>
                  <a:moveTo>
                    <a:pt x="111" y="264"/>
                  </a:moveTo>
                  <a:cubicBezTo>
                    <a:pt x="71" y="287"/>
                    <a:pt x="71" y="287"/>
                    <a:pt x="71" y="287"/>
                  </a:cubicBezTo>
                  <a:cubicBezTo>
                    <a:pt x="71" y="327"/>
                    <a:pt x="71" y="327"/>
                    <a:pt x="71" y="327"/>
                  </a:cubicBezTo>
                  <a:cubicBezTo>
                    <a:pt x="111" y="304"/>
                    <a:pt x="111" y="304"/>
                    <a:pt x="111" y="304"/>
                  </a:cubicBezTo>
                  <a:lnTo>
                    <a:pt x="111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7" name="Freeform 47"/>
            <p:cNvSpPr>
              <a:spLocks noEditPoints="1"/>
            </p:cNvSpPr>
            <p:nvPr/>
          </p:nvSpPr>
          <p:spPr bwMode="auto">
            <a:xfrm>
              <a:off x="4853" y="2069"/>
              <a:ext cx="387" cy="637"/>
            </a:xfrm>
            <a:custGeom>
              <a:avLst/>
              <a:gdLst>
                <a:gd name="T0" fmla="*/ 2 w 412"/>
                <a:gd name="T1" fmla="*/ 112 h 677"/>
                <a:gd name="T2" fmla="*/ 189 w 412"/>
                <a:gd name="T3" fmla="*/ 2 h 677"/>
                <a:gd name="T4" fmla="*/ 189 w 412"/>
                <a:gd name="T5" fmla="*/ 0 h 677"/>
                <a:gd name="T6" fmla="*/ 191 w 412"/>
                <a:gd name="T7" fmla="*/ 2 h 677"/>
                <a:gd name="T8" fmla="*/ 193 w 412"/>
                <a:gd name="T9" fmla="*/ 2 h 677"/>
                <a:gd name="T10" fmla="*/ 263 w 412"/>
                <a:gd name="T11" fmla="*/ 44 h 677"/>
                <a:gd name="T12" fmla="*/ 265 w 412"/>
                <a:gd name="T13" fmla="*/ 44 h 677"/>
                <a:gd name="T14" fmla="*/ 265 w 412"/>
                <a:gd name="T15" fmla="*/ 45 h 677"/>
                <a:gd name="T16" fmla="*/ 267 w 412"/>
                <a:gd name="T17" fmla="*/ 330 h 677"/>
                <a:gd name="T18" fmla="*/ 267 w 412"/>
                <a:gd name="T19" fmla="*/ 331 h 677"/>
                <a:gd name="T20" fmla="*/ 265 w 412"/>
                <a:gd name="T21" fmla="*/ 331 h 677"/>
                <a:gd name="T22" fmla="*/ 76 w 412"/>
                <a:gd name="T23" fmla="*/ 442 h 677"/>
                <a:gd name="T24" fmla="*/ 76 w 412"/>
                <a:gd name="T25" fmla="*/ 442 h 677"/>
                <a:gd name="T26" fmla="*/ 75 w 412"/>
                <a:gd name="T27" fmla="*/ 442 h 677"/>
                <a:gd name="T28" fmla="*/ 4 w 412"/>
                <a:gd name="T29" fmla="*/ 399 h 677"/>
                <a:gd name="T30" fmla="*/ 2 w 412"/>
                <a:gd name="T31" fmla="*/ 397 h 677"/>
                <a:gd name="T32" fmla="*/ 2 w 412"/>
                <a:gd name="T33" fmla="*/ 397 h 677"/>
                <a:gd name="T34" fmla="*/ 0 w 412"/>
                <a:gd name="T35" fmla="*/ 112 h 677"/>
                <a:gd name="T36" fmla="*/ 0 w 412"/>
                <a:gd name="T37" fmla="*/ 112 h 677"/>
                <a:gd name="T38" fmla="*/ 2 w 412"/>
                <a:gd name="T39" fmla="*/ 112 h 677"/>
                <a:gd name="T40" fmla="*/ 258 w 412"/>
                <a:gd name="T41" fmla="*/ 49 h 677"/>
                <a:gd name="T42" fmla="*/ 225 w 412"/>
                <a:gd name="T43" fmla="*/ 28 h 677"/>
                <a:gd name="T44" fmla="*/ 189 w 412"/>
                <a:gd name="T45" fmla="*/ 8 h 677"/>
                <a:gd name="T46" fmla="*/ 99 w 412"/>
                <a:gd name="T47" fmla="*/ 62 h 677"/>
                <a:gd name="T48" fmla="*/ 8 w 412"/>
                <a:gd name="T49" fmla="*/ 116 h 677"/>
                <a:gd name="T50" fmla="*/ 8 w 412"/>
                <a:gd name="T51" fmla="*/ 271 h 677"/>
                <a:gd name="T52" fmla="*/ 8 w 412"/>
                <a:gd name="T53" fmla="*/ 393 h 677"/>
                <a:gd name="T54" fmla="*/ 44 w 412"/>
                <a:gd name="T55" fmla="*/ 416 h 677"/>
                <a:gd name="T56" fmla="*/ 76 w 412"/>
                <a:gd name="T57" fmla="*/ 434 h 677"/>
                <a:gd name="T58" fmla="*/ 116 w 412"/>
                <a:gd name="T59" fmla="*/ 410 h 677"/>
                <a:gd name="T60" fmla="*/ 258 w 412"/>
                <a:gd name="T61" fmla="*/ 326 h 677"/>
                <a:gd name="T62" fmla="*/ 258 w 412"/>
                <a:gd name="T63" fmla="*/ 49 h 6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2"/>
                <a:gd name="T97" fmla="*/ 0 h 677"/>
                <a:gd name="T98" fmla="*/ 412 w 412"/>
                <a:gd name="T99" fmla="*/ 677 h 6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2" h="677">
                  <a:moveTo>
                    <a:pt x="2" y="170"/>
                  </a:moveTo>
                  <a:lnTo>
                    <a:pt x="294" y="2"/>
                  </a:lnTo>
                  <a:lnTo>
                    <a:pt x="294" y="0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408" y="67"/>
                  </a:lnTo>
                  <a:lnTo>
                    <a:pt x="410" y="67"/>
                  </a:lnTo>
                  <a:lnTo>
                    <a:pt x="410" y="69"/>
                  </a:lnTo>
                  <a:lnTo>
                    <a:pt x="412" y="505"/>
                  </a:lnTo>
                  <a:lnTo>
                    <a:pt x="412" y="506"/>
                  </a:lnTo>
                  <a:lnTo>
                    <a:pt x="410" y="508"/>
                  </a:lnTo>
                  <a:lnTo>
                    <a:pt x="118" y="677"/>
                  </a:lnTo>
                  <a:lnTo>
                    <a:pt x="116" y="677"/>
                  </a:lnTo>
                  <a:lnTo>
                    <a:pt x="4" y="611"/>
                  </a:lnTo>
                  <a:lnTo>
                    <a:pt x="2" y="609"/>
                  </a:lnTo>
                  <a:lnTo>
                    <a:pt x="0" y="172"/>
                  </a:lnTo>
                  <a:lnTo>
                    <a:pt x="0" y="170"/>
                  </a:lnTo>
                  <a:lnTo>
                    <a:pt x="2" y="170"/>
                  </a:lnTo>
                  <a:close/>
                  <a:moveTo>
                    <a:pt x="400" y="74"/>
                  </a:moveTo>
                  <a:lnTo>
                    <a:pt x="349" y="43"/>
                  </a:lnTo>
                  <a:lnTo>
                    <a:pt x="294" y="13"/>
                  </a:lnTo>
                  <a:lnTo>
                    <a:pt x="153" y="95"/>
                  </a:lnTo>
                  <a:lnTo>
                    <a:pt x="12" y="177"/>
                  </a:lnTo>
                  <a:lnTo>
                    <a:pt x="12" y="415"/>
                  </a:lnTo>
                  <a:lnTo>
                    <a:pt x="12" y="604"/>
                  </a:lnTo>
                  <a:lnTo>
                    <a:pt x="68" y="636"/>
                  </a:lnTo>
                  <a:lnTo>
                    <a:pt x="118" y="665"/>
                  </a:lnTo>
                  <a:lnTo>
                    <a:pt x="179" y="628"/>
                  </a:lnTo>
                  <a:lnTo>
                    <a:pt x="400" y="501"/>
                  </a:lnTo>
                  <a:lnTo>
                    <a:pt x="400" y="74"/>
                  </a:lnTo>
                  <a:close/>
                </a:path>
              </a:pathLst>
            </a:custGeom>
            <a:solidFill>
              <a:srgbClr val="771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440" name="Text Box 56"/>
          <p:cNvSpPr txBox="1">
            <a:spLocks noChangeArrowheads="1"/>
          </p:cNvSpPr>
          <p:nvPr/>
        </p:nvSpPr>
        <p:spPr bwMode="auto">
          <a:xfrm>
            <a:off x="2914452" y="51761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接口</a:t>
            </a:r>
          </a:p>
        </p:txBody>
      </p:sp>
      <p:sp>
        <p:nvSpPr>
          <p:cNvPr id="18441" name="Text Box 57"/>
          <p:cNvSpPr txBox="1">
            <a:spLocks noChangeArrowheads="1"/>
          </p:cNvSpPr>
          <p:nvPr/>
        </p:nvSpPr>
        <p:spPr bwMode="auto">
          <a:xfrm>
            <a:off x="7810302" y="51761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接口</a:t>
            </a:r>
          </a:p>
        </p:txBody>
      </p:sp>
      <p:sp>
        <p:nvSpPr>
          <p:cNvPr id="18442" name="AutoShape 58"/>
          <p:cNvSpPr>
            <a:spLocks noChangeArrowheads="1"/>
          </p:cNvSpPr>
          <p:nvPr/>
        </p:nvSpPr>
        <p:spPr bwMode="auto">
          <a:xfrm>
            <a:off x="2987477" y="2583738"/>
            <a:ext cx="3240087" cy="935037"/>
          </a:xfrm>
          <a:prstGeom prst="wedgeRoundRectCallout">
            <a:avLst>
              <a:gd name="adj1" fmla="val 2718"/>
              <a:gd name="adj2" fmla="val 13539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8443" name="Text Box 6"/>
          <p:cNvSpPr txBox="1">
            <a:spLocks noChangeArrowheads="1"/>
          </p:cNvSpPr>
          <p:nvPr/>
        </p:nvSpPr>
        <p:spPr bwMode="auto">
          <a:xfrm>
            <a:off x="3058914" y="2720263"/>
            <a:ext cx="30956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39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39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39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39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600" b="1"/>
              <a:t>从</a:t>
            </a:r>
            <a:r>
              <a:rPr lang="en-US" altLang="zh-CN" sz="1600" b="1"/>
              <a:t>1.1.1.0/24</a:t>
            </a:r>
            <a:r>
              <a:rPr lang="zh-CN" altLang="en-US" sz="1600" b="1"/>
              <a:t>来的数据包不能通过</a:t>
            </a:r>
          </a:p>
          <a:p>
            <a:pPr algn="ctr"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600" b="1"/>
              <a:t>从</a:t>
            </a:r>
            <a:r>
              <a:rPr lang="en-US" altLang="zh-CN" sz="1600" b="1"/>
              <a:t>2.2.2.0/28</a:t>
            </a:r>
            <a:r>
              <a:rPr lang="zh-CN" altLang="en-US" sz="1600" b="1"/>
              <a:t>来的数据包可以通过</a:t>
            </a:r>
            <a:endParaRPr lang="zh-CN" altLang="en-US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444" name="Line 7"/>
          <p:cNvSpPr>
            <a:spLocks noChangeShapeType="1"/>
          </p:cNvSpPr>
          <p:nvPr/>
        </p:nvSpPr>
        <p:spPr bwMode="auto">
          <a:xfrm>
            <a:off x="1657152" y="4815763"/>
            <a:ext cx="2519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38"/>
          <p:cNvSpPr>
            <a:spLocks noChangeShapeType="1"/>
          </p:cNvSpPr>
          <p:nvPr/>
        </p:nvSpPr>
        <p:spPr bwMode="auto">
          <a:xfrm flipV="1">
            <a:off x="1657152" y="5103100"/>
            <a:ext cx="36718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Rectangle 62"/>
          <p:cNvSpPr>
            <a:spLocks noChangeArrowheads="1"/>
          </p:cNvSpPr>
          <p:nvPr/>
        </p:nvSpPr>
        <p:spPr bwMode="auto">
          <a:xfrm>
            <a:off x="539552" y="4455400"/>
            <a:ext cx="2016125" cy="288925"/>
          </a:xfrm>
          <a:prstGeom prst="rect">
            <a:avLst/>
          </a:prstGeom>
          <a:solidFill>
            <a:srgbClr val="FFCC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DA=3.3.3.3  SA=1.1.1.1</a:t>
            </a:r>
          </a:p>
        </p:txBody>
      </p:sp>
      <p:sp>
        <p:nvSpPr>
          <p:cNvPr id="18447" name="AutoShape 14"/>
          <p:cNvSpPr>
            <a:spLocks noChangeAspect="1" noChangeArrowheads="1"/>
          </p:cNvSpPr>
          <p:nvPr/>
        </p:nvSpPr>
        <p:spPr bwMode="auto">
          <a:xfrm>
            <a:off x="4176514" y="4599863"/>
            <a:ext cx="431800" cy="4333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8" name="Rectangle 64"/>
          <p:cNvSpPr>
            <a:spLocks noChangeArrowheads="1"/>
          </p:cNvSpPr>
          <p:nvPr/>
        </p:nvSpPr>
        <p:spPr bwMode="auto">
          <a:xfrm>
            <a:off x="539552" y="5184063"/>
            <a:ext cx="2016125" cy="288925"/>
          </a:xfrm>
          <a:prstGeom prst="rect">
            <a:avLst/>
          </a:prstGeom>
          <a:solidFill>
            <a:srgbClr val="FFCC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DA=3.3.3.3  SA=2.2.2.1</a:t>
            </a:r>
          </a:p>
        </p:txBody>
      </p:sp>
      <p:sp>
        <p:nvSpPr>
          <p:cNvPr id="18449" name="Text Box 65"/>
          <p:cNvSpPr txBox="1">
            <a:spLocks noChangeArrowheads="1"/>
          </p:cNvSpPr>
          <p:nvPr/>
        </p:nvSpPr>
        <p:spPr bwMode="auto">
          <a:xfrm>
            <a:off x="610989" y="4095038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分组</a:t>
            </a:r>
          </a:p>
        </p:txBody>
      </p:sp>
      <p:sp>
        <p:nvSpPr>
          <p:cNvPr id="18450" name="Text Box 66"/>
          <p:cNvSpPr txBox="1">
            <a:spLocks noChangeArrowheads="1"/>
          </p:cNvSpPr>
          <p:nvPr/>
        </p:nvSpPr>
        <p:spPr bwMode="auto">
          <a:xfrm>
            <a:off x="610989" y="54809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分组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5883" y="1000174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高级</a:t>
            </a:r>
            <a:r>
              <a:rPr lang="en-US" altLang="zh-CN" dirty="0">
                <a:solidFill>
                  <a:srgbClr val="FF0000"/>
                </a:solidFill>
              </a:rPr>
              <a:t>ACL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437" y="1781398"/>
            <a:ext cx="8229600" cy="3024187"/>
          </a:xfrm>
          <a:noFill/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400" dirty="0">
                <a:solidFill>
                  <a:schemeClr val="tx1"/>
                </a:solidFill>
              </a:rPr>
              <a:t>高级访问控制列表根据报文的源</a:t>
            </a:r>
            <a:r>
              <a:rPr lang="en-US" altLang="zh-CN" sz="2400" dirty="0">
                <a:solidFill>
                  <a:schemeClr val="tx1"/>
                </a:solidFill>
              </a:rPr>
              <a:t>IP</a:t>
            </a:r>
            <a:r>
              <a:rPr lang="zh-CN" altLang="en-US" sz="2400" dirty="0">
                <a:solidFill>
                  <a:schemeClr val="tx1"/>
                </a:solidFill>
              </a:rPr>
              <a:t>地址、目的</a:t>
            </a:r>
            <a:r>
              <a:rPr lang="en-US" altLang="zh-CN" sz="2400" dirty="0">
                <a:solidFill>
                  <a:schemeClr val="tx1"/>
                </a:solidFill>
              </a:rPr>
              <a:t>IP</a:t>
            </a:r>
            <a:r>
              <a:rPr lang="zh-CN" altLang="en-US" sz="2400" dirty="0">
                <a:solidFill>
                  <a:schemeClr val="tx1"/>
                </a:solidFill>
              </a:rPr>
              <a:t>地址、</a:t>
            </a:r>
            <a:r>
              <a:rPr lang="en-US" altLang="zh-CN" sz="2400" dirty="0">
                <a:solidFill>
                  <a:schemeClr val="tx1"/>
                </a:solidFill>
              </a:rPr>
              <a:t>IP</a:t>
            </a:r>
            <a:r>
              <a:rPr lang="zh-CN" altLang="en-US" sz="2400" dirty="0">
                <a:solidFill>
                  <a:schemeClr val="tx1"/>
                </a:solidFill>
              </a:rPr>
              <a:t>承载的协议类型、协议特性等三、四层信息制定规则</a:t>
            </a:r>
          </a:p>
        </p:txBody>
      </p:sp>
      <p:sp>
        <p:nvSpPr>
          <p:cNvPr id="19460" name="AutoShape 0"/>
          <p:cNvSpPr>
            <a:spLocks noChangeArrowheads="1"/>
          </p:cNvSpPr>
          <p:nvPr/>
        </p:nvSpPr>
        <p:spPr bwMode="auto">
          <a:xfrm rot="-5400000">
            <a:off x="7908132" y="4746228"/>
            <a:ext cx="960437" cy="720725"/>
          </a:xfrm>
          <a:prstGeom prst="can">
            <a:avLst>
              <a:gd name="adj" fmla="val 8981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9461" name="Group 1"/>
          <p:cNvGrpSpPr>
            <a:grpSpLocks/>
          </p:cNvGrpSpPr>
          <p:nvPr/>
        </p:nvGrpSpPr>
        <p:grpSpPr bwMode="auto">
          <a:xfrm>
            <a:off x="3794125" y="3570684"/>
            <a:ext cx="4516438" cy="3314700"/>
            <a:chOff x="1347" y="436"/>
            <a:chExt cx="2845" cy="2088"/>
          </a:xfrm>
        </p:grpSpPr>
        <p:sp>
          <p:nvSpPr>
            <p:cNvPr id="19482" name="AutoShape 2"/>
            <p:cNvSpPr>
              <a:spLocks noChangeAspect="1" noChangeArrowheads="1" noTextEdit="1"/>
            </p:cNvSpPr>
            <p:nvPr/>
          </p:nvSpPr>
          <p:spPr bwMode="auto">
            <a:xfrm>
              <a:off x="1474" y="509"/>
              <a:ext cx="2586" cy="1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3"/>
            <p:cNvSpPr>
              <a:spLocks/>
            </p:cNvSpPr>
            <p:nvPr/>
          </p:nvSpPr>
          <p:spPr bwMode="auto">
            <a:xfrm>
              <a:off x="1474" y="1234"/>
              <a:ext cx="2586" cy="1290"/>
            </a:xfrm>
            <a:custGeom>
              <a:avLst/>
              <a:gdLst>
                <a:gd name="T0" fmla="*/ 76448556 w 453"/>
                <a:gd name="T1" fmla="*/ 18714380 h 225"/>
                <a:gd name="T2" fmla="*/ 13221758 w 453"/>
                <a:gd name="T3" fmla="*/ 18714380 h 225"/>
                <a:gd name="T4" fmla="*/ 0 w 453"/>
                <a:gd name="T5" fmla="*/ 210706 h 225"/>
                <a:gd name="T6" fmla="*/ 0 w 453"/>
                <a:gd name="T7" fmla="*/ 210706 h 225"/>
                <a:gd name="T8" fmla="*/ 0 w 453"/>
                <a:gd name="T9" fmla="*/ 17723649 h 225"/>
                <a:gd name="T10" fmla="*/ 0 w 453"/>
                <a:gd name="T11" fmla="*/ 17723649 h 225"/>
                <a:gd name="T12" fmla="*/ 13221758 w 453"/>
                <a:gd name="T13" fmla="*/ 35447253 h 225"/>
                <a:gd name="T14" fmla="*/ 76448556 w 453"/>
                <a:gd name="T15" fmla="*/ 35447253 h 225"/>
                <a:gd name="T16" fmla="*/ 89494140 w 453"/>
                <a:gd name="T17" fmla="*/ 17723649 h 225"/>
                <a:gd name="T18" fmla="*/ 89494140 w 453"/>
                <a:gd name="T19" fmla="*/ 17723649 h 225"/>
                <a:gd name="T20" fmla="*/ 89494140 w 453"/>
                <a:gd name="T21" fmla="*/ 0 h 225"/>
                <a:gd name="T22" fmla="*/ 76448556 w 453"/>
                <a:gd name="T23" fmla="*/ 1871438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3"/>
                <a:gd name="T37" fmla="*/ 0 h 225"/>
                <a:gd name="T38" fmla="*/ 453 w 453"/>
                <a:gd name="T39" fmla="*/ 225 h 2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3" h="225">
                  <a:moveTo>
                    <a:pt x="387" y="92"/>
                  </a:moveTo>
                  <a:cubicBezTo>
                    <a:pt x="299" y="143"/>
                    <a:pt x="156" y="143"/>
                    <a:pt x="67" y="92"/>
                  </a:cubicBezTo>
                  <a:cubicBezTo>
                    <a:pt x="19" y="64"/>
                    <a:pt x="1" y="36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119"/>
                    <a:pt x="25" y="150"/>
                    <a:pt x="67" y="174"/>
                  </a:cubicBezTo>
                  <a:cubicBezTo>
                    <a:pt x="156" y="225"/>
                    <a:pt x="299" y="225"/>
                    <a:pt x="387" y="174"/>
                  </a:cubicBezTo>
                  <a:cubicBezTo>
                    <a:pt x="429" y="150"/>
                    <a:pt x="451" y="119"/>
                    <a:pt x="453" y="87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53" y="34"/>
                    <a:pt x="431" y="66"/>
                    <a:pt x="387" y="92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4" name="Freeform 4"/>
            <p:cNvSpPr>
              <a:spLocks/>
            </p:cNvSpPr>
            <p:nvPr/>
          </p:nvSpPr>
          <p:spPr bwMode="auto">
            <a:xfrm>
              <a:off x="1347" y="436"/>
              <a:ext cx="2845" cy="1650"/>
            </a:xfrm>
            <a:custGeom>
              <a:avLst/>
              <a:gdLst>
                <a:gd name="T0" fmla="*/ 81241366 w 498"/>
                <a:gd name="T1" fmla="*/ 10326587 h 288"/>
                <a:gd name="T2" fmla="*/ 81418099 w 498"/>
                <a:gd name="T3" fmla="*/ 48021660 h 288"/>
                <a:gd name="T4" fmla="*/ 17865870 w 498"/>
                <a:gd name="T5" fmla="*/ 48021660 h 288"/>
                <a:gd name="T6" fmla="*/ 17659088 w 498"/>
                <a:gd name="T7" fmla="*/ 10536652 h 288"/>
                <a:gd name="T8" fmla="*/ 81241366 w 498"/>
                <a:gd name="T9" fmla="*/ 1032658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8"/>
                <a:gd name="T16" fmla="*/ 0 h 288"/>
                <a:gd name="T17" fmla="*/ 498 w 49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8" h="288">
                  <a:moveTo>
                    <a:pt x="409" y="51"/>
                  </a:moveTo>
                  <a:cubicBezTo>
                    <a:pt x="498" y="103"/>
                    <a:pt x="498" y="186"/>
                    <a:pt x="410" y="237"/>
                  </a:cubicBezTo>
                  <a:cubicBezTo>
                    <a:pt x="322" y="288"/>
                    <a:pt x="179" y="288"/>
                    <a:pt x="90" y="237"/>
                  </a:cubicBezTo>
                  <a:cubicBezTo>
                    <a:pt x="1" y="186"/>
                    <a:pt x="0" y="103"/>
                    <a:pt x="89" y="52"/>
                  </a:cubicBezTo>
                  <a:cubicBezTo>
                    <a:pt x="177" y="0"/>
                    <a:pt x="320" y="0"/>
                    <a:pt x="409" y="51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5" name="Freeform 5"/>
            <p:cNvSpPr>
              <a:spLocks/>
            </p:cNvSpPr>
            <p:nvPr/>
          </p:nvSpPr>
          <p:spPr bwMode="auto">
            <a:xfrm>
              <a:off x="2626" y="760"/>
              <a:ext cx="1015" cy="387"/>
            </a:xfrm>
            <a:custGeom>
              <a:avLst/>
              <a:gdLst>
                <a:gd name="T0" fmla="*/ 6463099 w 178"/>
                <a:gd name="T1" fmla="*/ 12441461 h 67"/>
                <a:gd name="T2" fmla="*/ 6258023 w 178"/>
                <a:gd name="T3" fmla="*/ 12441461 h 67"/>
                <a:gd name="T4" fmla="*/ 0 w 178"/>
                <a:gd name="T5" fmla="*/ 8358500 h 67"/>
                <a:gd name="T6" fmla="*/ 4913045 w 178"/>
                <a:gd name="T7" fmla="*/ 5349679 h 67"/>
                <a:gd name="T8" fmla="*/ 11171066 w 178"/>
                <a:gd name="T9" fmla="*/ 9432679 h 67"/>
                <a:gd name="T10" fmla="*/ 15880166 w 178"/>
                <a:gd name="T11" fmla="*/ 9027409 h 67"/>
                <a:gd name="T12" fmla="*/ 24097266 w 178"/>
                <a:gd name="T13" fmla="*/ 3863663 h 67"/>
                <a:gd name="T14" fmla="*/ 15090336 w 178"/>
                <a:gd name="T15" fmla="*/ 3863663 h 67"/>
                <a:gd name="T16" fmla="*/ 15090336 w 178"/>
                <a:gd name="T17" fmla="*/ 0 h 67"/>
                <a:gd name="T18" fmla="*/ 34689871 w 178"/>
                <a:gd name="T19" fmla="*/ 0 h 67"/>
                <a:gd name="T20" fmla="*/ 34895106 w 178"/>
                <a:gd name="T21" fmla="*/ 12666163 h 67"/>
                <a:gd name="T22" fmla="*/ 29016616 w 178"/>
                <a:gd name="T23" fmla="*/ 12666163 h 67"/>
                <a:gd name="T24" fmla="*/ 28805245 w 178"/>
                <a:gd name="T25" fmla="*/ 6873657 h 67"/>
                <a:gd name="T26" fmla="*/ 20763568 w 178"/>
                <a:gd name="T27" fmla="*/ 11997263 h 67"/>
                <a:gd name="T28" fmla="*/ 13130132 w 178"/>
                <a:gd name="T29" fmla="*/ 14151215 h 67"/>
                <a:gd name="T30" fmla="*/ 6463099 w 178"/>
                <a:gd name="T31" fmla="*/ 12441461 h 67"/>
                <a:gd name="T32" fmla="*/ 6463099 w 178"/>
                <a:gd name="T33" fmla="*/ 12441461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8"/>
                <a:gd name="T52" fmla="*/ 0 h 67"/>
                <a:gd name="T53" fmla="*/ 178 w 178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8" h="67">
                  <a:moveTo>
                    <a:pt x="33" y="58"/>
                  </a:moveTo>
                  <a:cubicBezTo>
                    <a:pt x="33" y="58"/>
                    <a:pt x="33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8"/>
                    <a:pt x="72" y="47"/>
                    <a:pt x="81" y="42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7"/>
                    <a:pt x="67" y="66"/>
                  </a:cubicBezTo>
                  <a:cubicBezTo>
                    <a:pt x="48" y="66"/>
                    <a:pt x="36" y="60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6" name="Freeform 6"/>
            <p:cNvSpPr>
              <a:spLocks/>
            </p:cNvSpPr>
            <p:nvPr/>
          </p:nvSpPr>
          <p:spPr bwMode="auto">
            <a:xfrm>
              <a:off x="1938" y="751"/>
              <a:ext cx="656" cy="588"/>
            </a:xfrm>
            <a:custGeom>
              <a:avLst/>
              <a:gdLst>
                <a:gd name="T0" fmla="*/ 8444090 w 115"/>
                <a:gd name="T1" fmla="*/ 17376885 h 103"/>
                <a:gd name="T2" fmla="*/ 14743003 w 115"/>
                <a:gd name="T3" fmla="*/ 13636041 h 103"/>
                <a:gd name="T4" fmla="*/ 14157577 w 115"/>
                <a:gd name="T5" fmla="*/ 11077560 h 103"/>
                <a:gd name="T6" fmla="*/ 5889277 w 115"/>
                <a:gd name="T7" fmla="*/ 6336352 h 103"/>
                <a:gd name="T8" fmla="*/ 5889277 w 115"/>
                <a:gd name="T9" fmla="*/ 11459868 h 103"/>
                <a:gd name="T10" fmla="*/ 0 w 115"/>
                <a:gd name="T11" fmla="*/ 11459868 h 103"/>
                <a:gd name="T12" fmla="*/ 0 w 115"/>
                <a:gd name="T13" fmla="*/ 0 h 103"/>
                <a:gd name="T14" fmla="*/ 19846545 w 115"/>
                <a:gd name="T15" fmla="*/ 0 h 103"/>
                <a:gd name="T16" fmla="*/ 19846545 w 115"/>
                <a:gd name="T17" fmla="*/ 3359444 h 103"/>
                <a:gd name="T18" fmla="*/ 10817035 w 115"/>
                <a:gd name="T19" fmla="*/ 3359444 h 103"/>
                <a:gd name="T20" fmla="*/ 18880970 w 115"/>
                <a:gd name="T21" fmla="*/ 8100625 h 103"/>
                <a:gd name="T22" fmla="*/ 22396182 w 115"/>
                <a:gd name="T23" fmla="*/ 12635677 h 103"/>
                <a:gd name="T24" fmla="*/ 19635883 w 115"/>
                <a:gd name="T25" fmla="*/ 16613147 h 103"/>
                <a:gd name="T26" fmla="*/ 13366670 w 115"/>
                <a:gd name="T27" fmla="*/ 20353785 h 103"/>
                <a:gd name="T28" fmla="*/ 8444090 w 115"/>
                <a:gd name="T29" fmla="*/ 17376885 h 103"/>
                <a:gd name="T30" fmla="*/ 8444090 w 115"/>
                <a:gd name="T31" fmla="*/ 1737688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43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1" y="61"/>
                    <a:pt x="72" y="5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2" y="50"/>
                    <a:pt x="115" y="59"/>
                    <a:pt x="114" y="64"/>
                  </a:cubicBezTo>
                  <a:cubicBezTo>
                    <a:pt x="114" y="75"/>
                    <a:pt x="102" y="82"/>
                    <a:pt x="100" y="84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7" name="Freeform 7"/>
            <p:cNvSpPr>
              <a:spLocks/>
            </p:cNvSpPr>
            <p:nvPr/>
          </p:nvSpPr>
          <p:spPr bwMode="auto">
            <a:xfrm>
              <a:off x="1911" y="1357"/>
              <a:ext cx="1020" cy="383"/>
            </a:xfrm>
            <a:custGeom>
              <a:avLst/>
              <a:gdLst>
                <a:gd name="T0" fmla="*/ 29423265 w 178"/>
                <a:gd name="T1" fmla="*/ 1782225 h 67"/>
                <a:gd name="T2" fmla="*/ 36115013 w 178"/>
                <a:gd name="T3" fmla="*/ 5585814 h 67"/>
                <a:gd name="T4" fmla="*/ 31054669 w 178"/>
                <a:gd name="T5" fmla="*/ 8374894 h 67"/>
                <a:gd name="T6" fmla="*/ 24356732 w 178"/>
                <a:gd name="T7" fmla="*/ 4572419 h 67"/>
                <a:gd name="T8" fmla="*/ 19685701 w 178"/>
                <a:gd name="T9" fmla="*/ 4986739 h 67"/>
                <a:gd name="T10" fmla="*/ 11152381 w 178"/>
                <a:gd name="T11" fmla="*/ 9772706 h 67"/>
                <a:gd name="T12" fmla="*/ 20500841 w 178"/>
                <a:gd name="T13" fmla="*/ 9772706 h 67"/>
                <a:gd name="T14" fmla="*/ 20500841 w 178"/>
                <a:gd name="T15" fmla="*/ 13361635 h 67"/>
                <a:gd name="T16" fmla="*/ 210189 w 178"/>
                <a:gd name="T17" fmla="*/ 13361635 h 67"/>
                <a:gd name="T18" fmla="*/ 0 w 178"/>
                <a:gd name="T19" fmla="*/ 1604953 h 67"/>
                <a:gd name="T20" fmla="*/ 6092042 w 178"/>
                <a:gd name="T21" fmla="*/ 1604953 h 67"/>
                <a:gd name="T22" fmla="*/ 6092042 w 178"/>
                <a:gd name="T23" fmla="*/ 6977088 h 67"/>
                <a:gd name="T24" fmla="*/ 14625357 w 178"/>
                <a:gd name="T25" fmla="*/ 2197494 h 67"/>
                <a:gd name="T26" fmla="*/ 22514951 w 178"/>
                <a:gd name="T27" fmla="*/ 0 h 67"/>
                <a:gd name="T28" fmla="*/ 29423265 w 178"/>
                <a:gd name="T29" fmla="*/ 1782225 h 67"/>
                <a:gd name="T30" fmla="*/ 29423265 w 178"/>
                <a:gd name="T31" fmla="*/ 1782225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67"/>
                <a:gd name="T50" fmla="*/ 178 w 178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67">
                  <a:moveTo>
                    <a:pt x="145" y="9"/>
                  </a:moveTo>
                  <a:cubicBezTo>
                    <a:pt x="178" y="28"/>
                    <a:pt x="178" y="28"/>
                    <a:pt x="178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4" y="19"/>
                    <a:pt x="106" y="20"/>
                    <a:pt x="97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7" y="2"/>
                    <a:pt x="102" y="0"/>
                    <a:pt x="111" y="0"/>
                  </a:cubicBezTo>
                  <a:cubicBezTo>
                    <a:pt x="130" y="1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8" name="Freeform 8"/>
            <p:cNvSpPr>
              <a:spLocks/>
            </p:cNvSpPr>
            <p:nvPr/>
          </p:nvSpPr>
          <p:spPr bwMode="auto">
            <a:xfrm>
              <a:off x="2963" y="1161"/>
              <a:ext cx="655" cy="593"/>
            </a:xfrm>
            <a:custGeom>
              <a:avLst/>
              <a:gdLst>
                <a:gd name="T0" fmla="*/ 22153683 w 115"/>
                <a:gd name="T1" fmla="*/ 9431147 h 103"/>
                <a:gd name="T2" fmla="*/ 22363215 w 115"/>
                <a:gd name="T3" fmla="*/ 21594411 h 103"/>
                <a:gd name="T4" fmla="*/ 2733110 w 115"/>
                <a:gd name="T5" fmla="*/ 21594411 h 103"/>
                <a:gd name="T6" fmla="*/ 2733110 w 115"/>
                <a:gd name="T7" fmla="*/ 18027005 h 103"/>
                <a:gd name="T8" fmla="*/ 11676132 w 115"/>
                <a:gd name="T9" fmla="*/ 18027005 h 103"/>
                <a:gd name="T10" fmla="*/ 3518199 w 115"/>
                <a:gd name="T11" fmla="*/ 12998389 h 103"/>
                <a:gd name="T12" fmla="*/ 0 w 115"/>
                <a:gd name="T13" fmla="*/ 8191674 h 103"/>
                <a:gd name="T14" fmla="*/ 2901439 w 115"/>
                <a:gd name="T15" fmla="*/ 3972749 h 103"/>
                <a:gd name="T16" fmla="*/ 9147400 w 115"/>
                <a:gd name="T17" fmla="*/ 0 h 103"/>
                <a:gd name="T18" fmla="*/ 13995552 w 115"/>
                <a:gd name="T19" fmla="*/ 3131167 h 103"/>
                <a:gd name="T20" fmla="*/ 7786555 w 115"/>
                <a:gd name="T21" fmla="*/ 7134839 h 103"/>
                <a:gd name="T22" fmla="*/ 8361201 w 115"/>
                <a:gd name="T23" fmla="*/ 9867186 h 103"/>
                <a:gd name="T24" fmla="*/ 16525583 w 115"/>
                <a:gd name="T25" fmla="*/ 14895804 h 103"/>
                <a:gd name="T26" fmla="*/ 16321439 w 115"/>
                <a:gd name="T27" fmla="*/ 9431147 h 103"/>
                <a:gd name="T28" fmla="*/ 22153683 w 115"/>
                <a:gd name="T29" fmla="*/ 9431147 h 103"/>
                <a:gd name="T30" fmla="*/ 22153683 w 115"/>
                <a:gd name="T31" fmla="*/ 9431147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114" y="45"/>
                  </a:moveTo>
                  <a:cubicBezTo>
                    <a:pt x="115" y="103"/>
                    <a:pt x="115" y="103"/>
                    <a:pt x="11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1" y="28"/>
                    <a:pt x="12" y="21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3" y="38"/>
                    <a:pt x="34" y="42"/>
                    <a:pt x="43" y="47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9" name="Freeform 9"/>
            <p:cNvSpPr>
              <a:spLocks/>
            </p:cNvSpPr>
            <p:nvPr/>
          </p:nvSpPr>
          <p:spPr bwMode="auto">
            <a:xfrm>
              <a:off x="2603" y="737"/>
              <a:ext cx="1015" cy="383"/>
            </a:xfrm>
            <a:custGeom>
              <a:avLst/>
              <a:gdLst>
                <a:gd name="T0" fmla="*/ 6463099 w 178"/>
                <a:gd name="T1" fmla="*/ 11585748 h 67"/>
                <a:gd name="T2" fmla="*/ 6258023 w 178"/>
                <a:gd name="T3" fmla="*/ 11585748 h 67"/>
                <a:gd name="T4" fmla="*/ 0 w 178"/>
                <a:gd name="T5" fmla="*/ 7782193 h 67"/>
                <a:gd name="T6" fmla="*/ 4913045 w 178"/>
                <a:gd name="T7" fmla="*/ 4986739 h 67"/>
                <a:gd name="T8" fmla="*/ 11171066 w 178"/>
                <a:gd name="T9" fmla="*/ 8795554 h 67"/>
                <a:gd name="T10" fmla="*/ 15880166 w 178"/>
                <a:gd name="T11" fmla="*/ 8374894 h 67"/>
                <a:gd name="T12" fmla="*/ 24097266 w 178"/>
                <a:gd name="T13" fmla="*/ 3595301 h 67"/>
                <a:gd name="T14" fmla="*/ 15090336 w 178"/>
                <a:gd name="T15" fmla="*/ 3595301 h 67"/>
                <a:gd name="T16" fmla="*/ 15090336 w 178"/>
                <a:gd name="T17" fmla="*/ 0 h 67"/>
                <a:gd name="T18" fmla="*/ 34689871 w 178"/>
                <a:gd name="T19" fmla="*/ 0 h 67"/>
                <a:gd name="T20" fmla="*/ 34895106 w 178"/>
                <a:gd name="T21" fmla="*/ 11756686 h 67"/>
                <a:gd name="T22" fmla="*/ 29016616 w 178"/>
                <a:gd name="T23" fmla="*/ 11756686 h 67"/>
                <a:gd name="T24" fmla="*/ 28805245 w 178"/>
                <a:gd name="T25" fmla="*/ 6384387 h 67"/>
                <a:gd name="T26" fmla="*/ 20763568 w 178"/>
                <a:gd name="T27" fmla="*/ 11163979 h 67"/>
                <a:gd name="T28" fmla="*/ 13130132 w 178"/>
                <a:gd name="T29" fmla="*/ 13154495 h 67"/>
                <a:gd name="T30" fmla="*/ 6463099 w 178"/>
                <a:gd name="T31" fmla="*/ 11585748 h 67"/>
                <a:gd name="T32" fmla="*/ 6463099 w 178"/>
                <a:gd name="T33" fmla="*/ 11585748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8"/>
                <a:gd name="T52" fmla="*/ 0 h 67"/>
                <a:gd name="T53" fmla="*/ 178 w 178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8" h="67">
                  <a:moveTo>
                    <a:pt x="33" y="58"/>
                  </a:moveTo>
                  <a:cubicBezTo>
                    <a:pt x="33" y="58"/>
                    <a:pt x="33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8"/>
                    <a:pt x="72" y="47"/>
                    <a:pt x="81" y="42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7"/>
                    <a:pt x="67" y="66"/>
                  </a:cubicBezTo>
                  <a:cubicBezTo>
                    <a:pt x="48" y="66"/>
                    <a:pt x="36" y="60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0" name="Freeform 10"/>
            <p:cNvSpPr>
              <a:spLocks/>
            </p:cNvSpPr>
            <p:nvPr/>
          </p:nvSpPr>
          <p:spPr bwMode="auto">
            <a:xfrm>
              <a:off x="1911" y="728"/>
              <a:ext cx="660" cy="588"/>
            </a:xfrm>
            <a:custGeom>
              <a:avLst/>
              <a:gdLst>
                <a:gd name="T0" fmla="*/ 8828798 w 115"/>
                <a:gd name="T1" fmla="*/ 17376885 h 103"/>
                <a:gd name="T2" fmla="*/ 15366317 w 115"/>
                <a:gd name="T3" fmla="*/ 13636041 h 103"/>
                <a:gd name="T4" fmla="*/ 14756707 w 115"/>
                <a:gd name="T5" fmla="*/ 11077560 h 103"/>
                <a:gd name="T6" fmla="*/ 6145864 w 115"/>
                <a:gd name="T7" fmla="*/ 6336352 h 103"/>
                <a:gd name="T8" fmla="*/ 6145864 w 115"/>
                <a:gd name="T9" fmla="*/ 11459868 h 103"/>
                <a:gd name="T10" fmla="*/ 0 w 115"/>
                <a:gd name="T11" fmla="*/ 11459868 h 103"/>
                <a:gd name="T12" fmla="*/ 0 w 115"/>
                <a:gd name="T13" fmla="*/ 0 h 103"/>
                <a:gd name="T14" fmla="*/ 20727868 w 115"/>
                <a:gd name="T15" fmla="*/ 0 h 103"/>
                <a:gd name="T16" fmla="*/ 20727868 w 115"/>
                <a:gd name="T17" fmla="*/ 3359444 h 103"/>
                <a:gd name="T18" fmla="*/ 11294741 w 115"/>
                <a:gd name="T19" fmla="*/ 3359444 h 103"/>
                <a:gd name="T20" fmla="*/ 19687445 w 115"/>
                <a:gd name="T21" fmla="*/ 8100625 h 103"/>
                <a:gd name="T22" fmla="*/ 23367363 w 115"/>
                <a:gd name="T23" fmla="*/ 12635677 h 103"/>
                <a:gd name="T24" fmla="*/ 20509724 w 115"/>
                <a:gd name="T25" fmla="*/ 16613147 h 103"/>
                <a:gd name="T26" fmla="*/ 13934220 w 115"/>
                <a:gd name="T27" fmla="*/ 20353785 h 103"/>
                <a:gd name="T28" fmla="*/ 8828798 w 115"/>
                <a:gd name="T29" fmla="*/ 17376885 h 103"/>
                <a:gd name="T30" fmla="*/ 8828798 w 115"/>
                <a:gd name="T31" fmla="*/ 1737688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43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1" y="61"/>
                    <a:pt x="72" y="5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2" y="50"/>
                    <a:pt x="115" y="59"/>
                    <a:pt x="114" y="64"/>
                  </a:cubicBezTo>
                  <a:cubicBezTo>
                    <a:pt x="114" y="75"/>
                    <a:pt x="102" y="82"/>
                    <a:pt x="100" y="84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1" name="Freeform 11"/>
            <p:cNvSpPr>
              <a:spLocks/>
            </p:cNvSpPr>
            <p:nvPr/>
          </p:nvSpPr>
          <p:spPr bwMode="auto">
            <a:xfrm>
              <a:off x="1888" y="1334"/>
              <a:ext cx="1020" cy="383"/>
            </a:xfrm>
            <a:custGeom>
              <a:avLst/>
              <a:gdLst>
                <a:gd name="T0" fmla="*/ 29423265 w 178"/>
                <a:gd name="T1" fmla="*/ 1782225 h 67"/>
                <a:gd name="T2" fmla="*/ 36115013 w 178"/>
                <a:gd name="T3" fmla="*/ 5585814 h 67"/>
                <a:gd name="T4" fmla="*/ 31054669 w 178"/>
                <a:gd name="T5" fmla="*/ 8374894 h 67"/>
                <a:gd name="T6" fmla="*/ 24356732 w 178"/>
                <a:gd name="T7" fmla="*/ 4572419 h 67"/>
                <a:gd name="T8" fmla="*/ 19685701 w 178"/>
                <a:gd name="T9" fmla="*/ 4986739 h 67"/>
                <a:gd name="T10" fmla="*/ 11152381 w 178"/>
                <a:gd name="T11" fmla="*/ 9772706 h 67"/>
                <a:gd name="T12" fmla="*/ 20500841 w 178"/>
                <a:gd name="T13" fmla="*/ 9772706 h 67"/>
                <a:gd name="T14" fmla="*/ 20500841 w 178"/>
                <a:gd name="T15" fmla="*/ 13361635 h 67"/>
                <a:gd name="T16" fmla="*/ 210189 w 178"/>
                <a:gd name="T17" fmla="*/ 13361635 h 67"/>
                <a:gd name="T18" fmla="*/ 0 w 178"/>
                <a:gd name="T19" fmla="*/ 1604953 h 67"/>
                <a:gd name="T20" fmla="*/ 6092042 w 178"/>
                <a:gd name="T21" fmla="*/ 1604953 h 67"/>
                <a:gd name="T22" fmla="*/ 6092042 w 178"/>
                <a:gd name="T23" fmla="*/ 6977088 h 67"/>
                <a:gd name="T24" fmla="*/ 14625357 w 178"/>
                <a:gd name="T25" fmla="*/ 2197494 h 67"/>
                <a:gd name="T26" fmla="*/ 22514951 w 178"/>
                <a:gd name="T27" fmla="*/ 0 h 67"/>
                <a:gd name="T28" fmla="*/ 29423265 w 178"/>
                <a:gd name="T29" fmla="*/ 1782225 h 67"/>
                <a:gd name="T30" fmla="*/ 29423265 w 178"/>
                <a:gd name="T31" fmla="*/ 1782225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67"/>
                <a:gd name="T50" fmla="*/ 178 w 178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67">
                  <a:moveTo>
                    <a:pt x="145" y="9"/>
                  </a:moveTo>
                  <a:cubicBezTo>
                    <a:pt x="178" y="28"/>
                    <a:pt x="178" y="28"/>
                    <a:pt x="178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4" y="19"/>
                    <a:pt x="106" y="20"/>
                    <a:pt x="97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7" y="2"/>
                    <a:pt x="102" y="0"/>
                    <a:pt x="111" y="0"/>
                  </a:cubicBezTo>
                  <a:cubicBezTo>
                    <a:pt x="130" y="1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2" name="Freeform 12"/>
            <p:cNvSpPr>
              <a:spLocks/>
            </p:cNvSpPr>
            <p:nvPr/>
          </p:nvSpPr>
          <p:spPr bwMode="auto">
            <a:xfrm>
              <a:off x="2940" y="1138"/>
              <a:ext cx="656" cy="593"/>
            </a:xfrm>
            <a:custGeom>
              <a:avLst/>
              <a:gdLst>
                <a:gd name="T0" fmla="*/ 22396182 w 115"/>
                <a:gd name="T1" fmla="*/ 9431147 h 103"/>
                <a:gd name="T2" fmla="*/ 22601664 w 115"/>
                <a:gd name="T3" fmla="*/ 21594411 h 103"/>
                <a:gd name="T4" fmla="*/ 2753991 w 115"/>
                <a:gd name="T5" fmla="*/ 21594411 h 103"/>
                <a:gd name="T6" fmla="*/ 2753991 w 115"/>
                <a:gd name="T7" fmla="*/ 18027005 h 103"/>
                <a:gd name="T8" fmla="*/ 11783722 w 115"/>
                <a:gd name="T9" fmla="*/ 18027005 h 103"/>
                <a:gd name="T10" fmla="*/ 3551242 w 115"/>
                <a:gd name="T11" fmla="*/ 12998389 h 103"/>
                <a:gd name="T12" fmla="*/ 0 w 115"/>
                <a:gd name="T13" fmla="*/ 8191674 h 103"/>
                <a:gd name="T14" fmla="*/ 2965787 w 115"/>
                <a:gd name="T15" fmla="*/ 3972749 h 103"/>
                <a:gd name="T16" fmla="*/ 9234997 w 115"/>
                <a:gd name="T17" fmla="*/ 0 h 103"/>
                <a:gd name="T18" fmla="*/ 14157577 w 115"/>
                <a:gd name="T19" fmla="*/ 3131167 h 103"/>
                <a:gd name="T20" fmla="*/ 7857529 w 115"/>
                <a:gd name="T21" fmla="*/ 7134839 h 103"/>
                <a:gd name="T22" fmla="*/ 8444090 w 115"/>
                <a:gd name="T23" fmla="*/ 9867186 h 103"/>
                <a:gd name="T24" fmla="*/ 16712394 w 115"/>
                <a:gd name="T25" fmla="*/ 14895804 h 103"/>
                <a:gd name="T26" fmla="*/ 16500786 w 115"/>
                <a:gd name="T27" fmla="*/ 9431147 h 103"/>
                <a:gd name="T28" fmla="*/ 22396182 w 115"/>
                <a:gd name="T29" fmla="*/ 9431147 h 103"/>
                <a:gd name="T30" fmla="*/ 22396182 w 115"/>
                <a:gd name="T31" fmla="*/ 9431147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114" y="45"/>
                  </a:moveTo>
                  <a:cubicBezTo>
                    <a:pt x="115" y="103"/>
                    <a:pt x="115" y="103"/>
                    <a:pt x="11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1" y="28"/>
                    <a:pt x="12" y="21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3" y="38"/>
                    <a:pt x="34" y="42"/>
                    <a:pt x="43" y="47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462" name="AutoShape 13"/>
          <p:cNvSpPr>
            <a:spLocks noChangeArrowheads="1"/>
          </p:cNvSpPr>
          <p:nvPr/>
        </p:nvSpPr>
        <p:spPr bwMode="auto">
          <a:xfrm rot="-5400000">
            <a:off x="3125788" y="4635896"/>
            <a:ext cx="965200" cy="936625"/>
          </a:xfrm>
          <a:prstGeom prst="can">
            <a:avLst>
              <a:gd name="adj" fmla="val 8981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9463" name="Group 14"/>
          <p:cNvGrpSpPr>
            <a:grpSpLocks/>
          </p:cNvGrpSpPr>
          <p:nvPr/>
        </p:nvGrpSpPr>
        <p:grpSpPr bwMode="auto">
          <a:xfrm>
            <a:off x="4427538" y="4361259"/>
            <a:ext cx="865187" cy="1082675"/>
            <a:chOff x="4740" y="2069"/>
            <a:chExt cx="525" cy="637"/>
          </a:xfrm>
        </p:grpSpPr>
        <p:sp>
          <p:nvSpPr>
            <p:cNvPr id="1947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4740" y="2069"/>
              <a:ext cx="52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16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7" name="Freeform 17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8" name="Freeform 18"/>
            <p:cNvSpPr>
              <a:spLocks/>
            </p:cNvSpPr>
            <p:nvPr/>
          </p:nvSpPr>
          <p:spPr bwMode="auto">
            <a:xfrm>
              <a:off x="4857" y="2075"/>
              <a:ext cx="376" cy="218"/>
            </a:xfrm>
            <a:custGeom>
              <a:avLst/>
              <a:gdLst>
                <a:gd name="T0" fmla="*/ 259 w 400"/>
                <a:gd name="T1" fmla="*/ 42 h 232"/>
                <a:gd name="T2" fmla="*/ 188 w 400"/>
                <a:gd name="T3" fmla="*/ 0 h 232"/>
                <a:gd name="T4" fmla="*/ 0 w 400"/>
                <a:gd name="T5" fmla="*/ 109 h 232"/>
                <a:gd name="T6" fmla="*/ 71 w 400"/>
                <a:gd name="T7" fmla="*/ 150 h 232"/>
                <a:gd name="T8" fmla="*/ 259 w 400"/>
                <a:gd name="T9" fmla="*/ 42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232"/>
                <a:gd name="T17" fmla="*/ 400 w 400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232">
                  <a:moveTo>
                    <a:pt x="400" y="65"/>
                  </a:moveTo>
                  <a:lnTo>
                    <a:pt x="289" y="0"/>
                  </a:lnTo>
                  <a:lnTo>
                    <a:pt x="0" y="168"/>
                  </a:lnTo>
                  <a:lnTo>
                    <a:pt x="111" y="232"/>
                  </a:lnTo>
                  <a:lnTo>
                    <a:pt x="400" y="65"/>
                  </a:lnTo>
                  <a:close/>
                </a:path>
              </a:pathLst>
            </a:custGeom>
            <a:solidFill>
              <a:srgbClr val="CD3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9" name="Freeform 19"/>
            <p:cNvSpPr>
              <a:spLocks/>
            </p:cNvSpPr>
            <p:nvPr/>
          </p:nvSpPr>
          <p:spPr bwMode="auto">
            <a:xfrm>
              <a:off x="4962" y="2136"/>
              <a:ext cx="271" cy="563"/>
            </a:xfrm>
            <a:custGeom>
              <a:avLst/>
              <a:gdLst>
                <a:gd name="T0" fmla="*/ 0 w 289"/>
                <a:gd name="T1" fmla="*/ 109 h 599"/>
                <a:gd name="T2" fmla="*/ 2 w 289"/>
                <a:gd name="T3" fmla="*/ 388 h 599"/>
                <a:gd name="T4" fmla="*/ 184 w 289"/>
                <a:gd name="T5" fmla="*/ 280 h 599"/>
                <a:gd name="T6" fmla="*/ 184 w 289"/>
                <a:gd name="T7" fmla="*/ 0 h 599"/>
                <a:gd name="T8" fmla="*/ 0 w 289"/>
                <a:gd name="T9" fmla="*/ 109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599"/>
                <a:gd name="T17" fmla="*/ 289 w 289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599">
                  <a:moveTo>
                    <a:pt x="0" y="167"/>
                  </a:moveTo>
                  <a:lnTo>
                    <a:pt x="2" y="599"/>
                  </a:lnTo>
                  <a:lnTo>
                    <a:pt x="289" y="432"/>
                  </a:lnTo>
                  <a:lnTo>
                    <a:pt x="289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98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0" name="Freeform 20"/>
            <p:cNvSpPr>
              <a:spLocks noEditPoints="1"/>
            </p:cNvSpPr>
            <p:nvPr/>
          </p:nvSpPr>
          <p:spPr bwMode="auto">
            <a:xfrm>
              <a:off x="4856" y="2132"/>
              <a:ext cx="377" cy="567"/>
            </a:xfrm>
            <a:custGeom>
              <a:avLst/>
              <a:gdLst>
                <a:gd name="T0" fmla="*/ 0 w 250"/>
                <a:gd name="T1" fmla="*/ 1234 h 375"/>
                <a:gd name="T2" fmla="*/ 27 w 250"/>
                <a:gd name="T3" fmla="*/ 1193 h 375"/>
                <a:gd name="T4" fmla="*/ 62 w 250"/>
                <a:gd name="T5" fmla="*/ 1173 h 375"/>
                <a:gd name="T6" fmla="*/ 3591 w 250"/>
                <a:gd name="T7" fmla="*/ 491 h 375"/>
                <a:gd name="T8" fmla="*/ 3594 w 250"/>
                <a:gd name="T9" fmla="*/ 491 h 375"/>
                <a:gd name="T10" fmla="*/ 4400 w 250"/>
                <a:gd name="T11" fmla="*/ 0 h 375"/>
                <a:gd name="T12" fmla="*/ 4437 w 250"/>
                <a:gd name="T13" fmla="*/ 62 h 375"/>
                <a:gd name="T14" fmla="*/ 4417 w 250"/>
                <a:gd name="T15" fmla="*/ 73 h 375"/>
                <a:gd name="T16" fmla="*/ 3657 w 250"/>
                <a:gd name="T17" fmla="*/ 1264 h 375"/>
                <a:gd name="T18" fmla="*/ 4400 w 250"/>
                <a:gd name="T19" fmla="*/ 816 h 375"/>
                <a:gd name="T20" fmla="*/ 4437 w 250"/>
                <a:gd name="T21" fmla="*/ 845 h 375"/>
                <a:gd name="T22" fmla="*/ 4417 w 250"/>
                <a:gd name="T23" fmla="*/ 885 h 375"/>
                <a:gd name="T24" fmla="*/ 2870 w 250"/>
                <a:gd name="T25" fmla="*/ 2533 h 375"/>
                <a:gd name="T26" fmla="*/ 4400 w 250"/>
                <a:gd name="T27" fmla="*/ 1612 h 375"/>
                <a:gd name="T28" fmla="*/ 4437 w 250"/>
                <a:gd name="T29" fmla="*/ 1662 h 375"/>
                <a:gd name="T30" fmla="*/ 4417 w 250"/>
                <a:gd name="T31" fmla="*/ 1683 h 375"/>
                <a:gd name="T32" fmla="*/ 3657 w 250"/>
                <a:gd name="T33" fmla="*/ 2855 h 375"/>
                <a:gd name="T34" fmla="*/ 4400 w 250"/>
                <a:gd name="T35" fmla="*/ 2425 h 375"/>
                <a:gd name="T36" fmla="*/ 4437 w 250"/>
                <a:gd name="T37" fmla="*/ 2457 h 375"/>
                <a:gd name="T38" fmla="*/ 4417 w 250"/>
                <a:gd name="T39" fmla="*/ 2499 h 375"/>
                <a:gd name="T40" fmla="*/ 3657 w 250"/>
                <a:gd name="T41" fmla="*/ 2938 h 375"/>
                <a:gd name="T42" fmla="*/ 2855 w 250"/>
                <a:gd name="T43" fmla="*/ 3411 h 375"/>
                <a:gd name="T44" fmla="*/ 3591 w 250"/>
                <a:gd name="T45" fmla="*/ 3715 h 375"/>
                <a:gd name="T46" fmla="*/ 3591 w 250"/>
                <a:gd name="T47" fmla="*/ 3715 h 375"/>
                <a:gd name="T48" fmla="*/ 4400 w 250"/>
                <a:gd name="T49" fmla="*/ 3246 h 375"/>
                <a:gd name="T50" fmla="*/ 4437 w 250"/>
                <a:gd name="T51" fmla="*/ 3287 h 375"/>
                <a:gd name="T52" fmla="*/ 4417 w 250"/>
                <a:gd name="T53" fmla="*/ 3319 h 375"/>
                <a:gd name="T54" fmla="*/ 3657 w 250"/>
                <a:gd name="T55" fmla="*/ 4495 h 375"/>
                <a:gd name="T56" fmla="*/ 4400 w 250"/>
                <a:gd name="T57" fmla="*/ 4063 h 375"/>
                <a:gd name="T58" fmla="*/ 4437 w 250"/>
                <a:gd name="T59" fmla="*/ 4104 h 375"/>
                <a:gd name="T60" fmla="*/ 4417 w 250"/>
                <a:gd name="T61" fmla="*/ 4134 h 375"/>
                <a:gd name="T62" fmla="*/ 2037 w 250"/>
                <a:gd name="T63" fmla="*/ 5531 h 375"/>
                <a:gd name="T64" fmla="*/ 1255 w 250"/>
                <a:gd name="T65" fmla="*/ 6001 h 375"/>
                <a:gd name="T66" fmla="*/ 1182 w 250"/>
                <a:gd name="T67" fmla="*/ 6777 h 375"/>
                <a:gd name="T68" fmla="*/ 1182 w 250"/>
                <a:gd name="T69" fmla="*/ 5960 h 375"/>
                <a:gd name="T70" fmla="*/ 1182 w 250"/>
                <a:gd name="T71" fmla="*/ 5153 h 375"/>
                <a:gd name="T72" fmla="*/ 1182 w 250"/>
                <a:gd name="T73" fmla="*/ 5153 h 375"/>
                <a:gd name="T74" fmla="*/ 1182 w 250"/>
                <a:gd name="T75" fmla="*/ 4317 h 375"/>
                <a:gd name="T76" fmla="*/ 1182 w 250"/>
                <a:gd name="T77" fmla="*/ 3523 h 375"/>
                <a:gd name="T78" fmla="*/ 1182 w 250"/>
                <a:gd name="T79" fmla="*/ 3502 h 375"/>
                <a:gd name="T80" fmla="*/ 1182 w 250"/>
                <a:gd name="T81" fmla="*/ 2714 h 375"/>
                <a:gd name="T82" fmla="*/ 1182 w 250"/>
                <a:gd name="T83" fmla="*/ 1911 h 375"/>
                <a:gd name="T84" fmla="*/ 2058 w 250"/>
                <a:gd name="T85" fmla="*/ 3100 h 375"/>
                <a:gd name="T86" fmla="*/ 3591 w 250"/>
                <a:gd name="T87" fmla="*/ 2902 h 375"/>
                <a:gd name="T88" fmla="*/ 2058 w 250"/>
                <a:gd name="T89" fmla="*/ 3100 h 375"/>
                <a:gd name="T90" fmla="*/ 3591 w 250"/>
                <a:gd name="T91" fmla="*/ 1300 h 375"/>
                <a:gd name="T92" fmla="*/ 1255 w 250"/>
                <a:gd name="T93" fmla="*/ 1911 h 375"/>
                <a:gd name="T94" fmla="*/ 2799 w 250"/>
                <a:gd name="T95" fmla="*/ 1755 h 375"/>
                <a:gd name="T96" fmla="*/ 2821 w 250"/>
                <a:gd name="T97" fmla="*/ 1755 h 375"/>
                <a:gd name="T98" fmla="*/ 1255 w 250"/>
                <a:gd name="T99" fmla="*/ 3461 h 375"/>
                <a:gd name="T100" fmla="*/ 1992 w 250"/>
                <a:gd name="T101" fmla="*/ 3036 h 375"/>
                <a:gd name="T102" fmla="*/ 2799 w 250"/>
                <a:gd name="T103" fmla="*/ 2564 h 375"/>
                <a:gd name="T104" fmla="*/ 1255 w 250"/>
                <a:gd name="T105" fmla="*/ 2747 h 375"/>
                <a:gd name="T106" fmla="*/ 1992 w 250"/>
                <a:gd name="T107" fmla="*/ 3131 h 375"/>
                <a:gd name="T108" fmla="*/ 1255 w 250"/>
                <a:gd name="T109" fmla="*/ 4274 h 375"/>
                <a:gd name="T110" fmla="*/ 1255 w 250"/>
                <a:gd name="T111" fmla="*/ 4349 h 375"/>
                <a:gd name="T112" fmla="*/ 2781 w 250"/>
                <a:gd name="T113" fmla="*/ 4197 h 375"/>
                <a:gd name="T114" fmla="*/ 1255 w 250"/>
                <a:gd name="T115" fmla="*/ 4349 h 375"/>
                <a:gd name="T116" fmla="*/ 3591 w 250"/>
                <a:gd name="T117" fmla="*/ 4542 h 375"/>
                <a:gd name="T118" fmla="*/ 2037 w 250"/>
                <a:gd name="T119" fmla="*/ 4719 h 375"/>
                <a:gd name="T120" fmla="*/ 1965 w 250"/>
                <a:gd name="T121" fmla="*/ 4767 h 375"/>
                <a:gd name="T122" fmla="*/ 1255 w 250"/>
                <a:gd name="T123" fmla="*/ 5900 h 375"/>
                <a:gd name="T124" fmla="*/ 1965 w 250"/>
                <a:gd name="T125" fmla="*/ 4767 h 3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0"/>
                <a:gd name="T190" fmla="*/ 0 h 375"/>
                <a:gd name="T191" fmla="*/ 250 w 250"/>
                <a:gd name="T192" fmla="*/ 375 h 3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0" h="375">
                  <a:moveTo>
                    <a:pt x="1" y="69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62" y="99"/>
                    <a:pt x="69" y="103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8"/>
                    <a:pt x="250" y="48"/>
                    <a:pt x="250" y="48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162" y="100"/>
                    <a:pt x="162" y="100"/>
                    <a:pt x="162" y="100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247" y="90"/>
                    <a:pt x="247" y="90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3"/>
                    <a:pt x="250" y="93"/>
                    <a:pt x="250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47" y="181"/>
                    <a:pt x="247" y="181"/>
                    <a:pt x="247" y="181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50" y="182"/>
                    <a:pt x="250" y="182"/>
                    <a:pt x="250" y="182"/>
                  </a:cubicBezTo>
                  <a:cubicBezTo>
                    <a:pt x="250" y="183"/>
                    <a:pt x="250" y="183"/>
                    <a:pt x="250" y="183"/>
                  </a:cubicBezTo>
                  <a:cubicBezTo>
                    <a:pt x="249" y="184"/>
                    <a:pt x="249" y="184"/>
                    <a:pt x="249" y="184"/>
                  </a:cubicBezTo>
                  <a:cubicBezTo>
                    <a:pt x="206" y="209"/>
                    <a:pt x="206" y="209"/>
                    <a:pt x="206" y="209"/>
                  </a:cubicBezTo>
                  <a:cubicBezTo>
                    <a:pt x="206" y="249"/>
                    <a:pt x="206" y="249"/>
                    <a:pt x="206" y="249"/>
                  </a:cubicBezTo>
                  <a:cubicBezTo>
                    <a:pt x="247" y="225"/>
                    <a:pt x="247" y="225"/>
                    <a:pt x="247" y="225"/>
                  </a:cubicBezTo>
                  <a:cubicBezTo>
                    <a:pt x="248" y="225"/>
                    <a:pt x="248" y="225"/>
                    <a:pt x="248" y="225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50" y="227"/>
                    <a:pt x="250" y="227"/>
                    <a:pt x="250" y="227"/>
                  </a:cubicBezTo>
                  <a:cubicBezTo>
                    <a:pt x="250" y="228"/>
                    <a:pt x="250" y="228"/>
                    <a:pt x="250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71" y="332"/>
                    <a:pt x="71" y="332"/>
                    <a:pt x="71" y="332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06"/>
                    <a:pt x="67" y="106"/>
                    <a:pt x="67" y="106"/>
                  </a:cubicBezTo>
                  <a:lnTo>
                    <a:pt x="1" y="69"/>
                  </a:lnTo>
                  <a:close/>
                  <a:moveTo>
                    <a:pt x="116" y="171"/>
                  </a:moveTo>
                  <a:cubicBezTo>
                    <a:pt x="116" y="211"/>
                    <a:pt x="116" y="211"/>
                    <a:pt x="116" y="21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21"/>
                    <a:pt x="202" y="121"/>
                    <a:pt x="202" y="121"/>
                  </a:cubicBezTo>
                  <a:lnTo>
                    <a:pt x="116" y="171"/>
                  </a:lnTo>
                  <a:close/>
                  <a:moveTo>
                    <a:pt x="159" y="97"/>
                  </a:moveTo>
                  <a:cubicBezTo>
                    <a:pt x="202" y="72"/>
                    <a:pt x="202" y="72"/>
                    <a:pt x="202" y="7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97"/>
                    <a:pt x="158" y="97"/>
                    <a:pt x="158" y="97"/>
                  </a:cubicBezTo>
                  <a:lnTo>
                    <a:pt x="159" y="97"/>
                  </a:lnTo>
                  <a:close/>
                  <a:moveTo>
                    <a:pt x="71" y="15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8" y="102"/>
                    <a:pt x="158" y="102"/>
                    <a:pt x="158" y="102"/>
                  </a:cubicBezTo>
                  <a:lnTo>
                    <a:pt x="71" y="152"/>
                  </a:lnTo>
                  <a:close/>
                  <a:moveTo>
                    <a:pt x="112" y="213"/>
                  </a:moveTo>
                  <a:cubicBezTo>
                    <a:pt x="112" y="173"/>
                    <a:pt x="112" y="173"/>
                    <a:pt x="112" y="17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237"/>
                    <a:pt x="71" y="237"/>
                    <a:pt x="71" y="237"/>
                  </a:cubicBezTo>
                  <a:lnTo>
                    <a:pt x="112" y="213"/>
                  </a:lnTo>
                  <a:close/>
                  <a:moveTo>
                    <a:pt x="71" y="241"/>
                  </a:moveTo>
                  <a:cubicBezTo>
                    <a:pt x="71" y="283"/>
                    <a:pt x="71" y="283"/>
                    <a:pt x="71" y="283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57" y="191"/>
                    <a:pt x="157" y="191"/>
                    <a:pt x="157" y="191"/>
                  </a:cubicBezTo>
                  <a:lnTo>
                    <a:pt x="71" y="241"/>
                  </a:lnTo>
                  <a:close/>
                  <a:moveTo>
                    <a:pt x="115" y="302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202" y="211"/>
                    <a:pt x="202" y="211"/>
                    <a:pt x="202" y="21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302"/>
                  </a:lnTo>
                  <a:close/>
                  <a:moveTo>
                    <a:pt x="111" y="264"/>
                  </a:moveTo>
                  <a:cubicBezTo>
                    <a:pt x="71" y="287"/>
                    <a:pt x="71" y="287"/>
                    <a:pt x="71" y="287"/>
                  </a:cubicBezTo>
                  <a:cubicBezTo>
                    <a:pt x="71" y="327"/>
                    <a:pt x="71" y="327"/>
                    <a:pt x="71" y="327"/>
                  </a:cubicBezTo>
                  <a:cubicBezTo>
                    <a:pt x="111" y="304"/>
                    <a:pt x="111" y="304"/>
                    <a:pt x="111" y="304"/>
                  </a:cubicBezTo>
                  <a:lnTo>
                    <a:pt x="111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1" name="Freeform 21"/>
            <p:cNvSpPr>
              <a:spLocks noEditPoints="1"/>
            </p:cNvSpPr>
            <p:nvPr/>
          </p:nvSpPr>
          <p:spPr bwMode="auto">
            <a:xfrm>
              <a:off x="4853" y="2069"/>
              <a:ext cx="387" cy="637"/>
            </a:xfrm>
            <a:custGeom>
              <a:avLst/>
              <a:gdLst>
                <a:gd name="T0" fmla="*/ 2 w 412"/>
                <a:gd name="T1" fmla="*/ 112 h 677"/>
                <a:gd name="T2" fmla="*/ 189 w 412"/>
                <a:gd name="T3" fmla="*/ 2 h 677"/>
                <a:gd name="T4" fmla="*/ 189 w 412"/>
                <a:gd name="T5" fmla="*/ 0 h 677"/>
                <a:gd name="T6" fmla="*/ 191 w 412"/>
                <a:gd name="T7" fmla="*/ 2 h 677"/>
                <a:gd name="T8" fmla="*/ 193 w 412"/>
                <a:gd name="T9" fmla="*/ 2 h 677"/>
                <a:gd name="T10" fmla="*/ 263 w 412"/>
                <a:gd name="T11" fmla="*/ 44 h 677"/>
                <a:gd name="T12" fmla="*/ 265 w 412"/>
                <a:gd name="T13" fmla="*/ 44 h 677"/>
                <a:gd name="T14" fmla="*/ 265 w 412"/>
                <a:gd name="T15" fmla="*/ 45 h 677"/>
                <a:gd name="T16" fmla="*/ 267 w 412"/>
                <a:gd name="T17" fmla="*/ 330 h 677"/>
                <a:gd name="T18" fmla="*/ 267 w 412"/>
                <a:gd name="T19" fmla="*/ 331 h 677"/>
                <a:gd name="T20" fmla="*/ 265 w 412"/>
                <a:gd name="T21" fmla="*/ 331 h 677"/>
                <a:gd name="T22" fmla="*/ 76 w 412"/>
                <a:gd name="T23" fmla="*/ 442 h 677"/>
                <a:gd name="T24" fmla="*/ 76 w 412"/>
                <a:gd name="T25" fmla="*/ 442 h 677"/>
                <a:gd name="T26" fmla="*/ 75 w 412"/>
                <a:gd name="T27" fmla="*/ 442 h 677"/>
                <a:gd name="T28" fmla="*/ 4 w 412"/>
                <a:gd name="T29" fmla="*/ 399 h 677"/>
                <a:gd name="T30" fmla="*/ 2 w 412"/>
                <a:gd name="T31" fmla="*/ 397 h 677"/>
                <a:gd name="T32" fmla="*/ 2 w 412"/>
                <a:gd name="T33" fmla="*/ 397 h 677"/>
                <a:gd name="T34" fmla="*/ 0 w 412"/>
                <a:gd name="T35" fmla="*/ 112 h 677"/>
                <a:gd name="T36" fmla="*/ 0 w 412"/>
                <a:gd name="T37" fmla="*/ 112 h 677"/>
                <a:gd name="T38" fmla="*/ 2 w 412"/>
                <a:gd name="T39" fmla="*/ 112 h 677"/>
                <a:gd name="T40" fmla="*/ 258 w 412"/>
                <a:gd name="T41" fmla="*/ 49 h 677"/>
                <a:gd name="T42" fmla="*/ 225 w 412"/>
                <a:gd name="T43" fmla="*/ 28 h 677"/>
                <a:gd name="T44" fmla="*/ 189 w 412"/>
                <a:gd name="T45" fmla="*/ 8 h 677"/>
                <a:gd name="T46" fmla="*/ 99 w 412"/>
                <a:gd name="T47" fmla="*/ 62 h 677"/>
                <a:gd name="T48" fmla="*/ 8 w 412"/>
                <a:gd name="T49" fmla="*/ 116 h 677"/>
                <a:gd name="T50" fmla="*/ 8 w 412"/>
                <a:gd name="T51" fmla="*/ 271 h 677"/>
                <a:gd name="T52" fmla="*/ 8 w 412"/>
                <a:gd name="T53" fmla="*/ 393 h 677"/>
                <a:gd name="T54" fmla="*/ 44 w 412"/>
                <a:gd name="T55" fmla="*/ 416 h 677"/>
                <a:gd name="T56" fmla="*/ 76 w 412"/>
                <a:gd name="T57" fmla="*/ 434 h 677"/>
                <a:gd name="T58" fmla="*/ 116 w 412"/>
                <a:gd name="T59" fmla="*/ 410 h 677"/>
                <a:gd name="T60" fmla="*/ 258 w 412"/>
                <a:gd name="T61" fmla="*/ 326 h 677"/>
                <a:gd name="T62" fmla="*/ 258 w 412"/>
                <a:gd name="T63" fmla="*/ 49 h 6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2"/>
                <a:gd name="T97" fmla="*/ 0 h 677"/>
                <a:gd name="T98" fmla="*/ 412 w 412"/>
                <a:gd name="T99" fmla="*/ 677 h 6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2" h="677">
                  <a:moveTo>
                    <a:pt x="2" y="170"/>
                  </a:moveTo>
                  <a:lnTo>
                    <a:pt x="294" y="2"/>
                  </a:lnTo>
                  <a:lnTo>
                    <a:pt x="294" y="0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408" y="67"/>
                  </a:lnTo>
                  <a:lnTo>
                    <a:pt x="410" y="67"/>
                  </a:lnTo>
                  <a:lnTo>
                    <a:pt x="410" y="69"/>
                  </a:lnTo>
                  <a:lnTo>
                    <a:pt x="412" y="505"/>
                  </a:lnTo>
                  <a:lnTo>
                    <a:pt x="412" y="506"/>
                  </a:lnTo>
                  <a:lnTo>
                    <a:pt x="410" y="508"/>
                  </a:lnTo>
                  <a:lnTo>
                    <a:pt x="118" y="677"/>
                  </a:lnTo>
                  <a:lnTo>
                    <a:pt x="116" y="677"/>
                  </a:lnTo>
                  <a:lnTo>
                    <a:pt x="4" y="611"/>
                  </a:lnTo>
                  <a:lnTo>
                    <a:pt x="2" y="609"/>
                  </a:lnTo>
                  <a:lnTo>
                    <a:pt x="0" y="172"/>
                  </a:lnTo>
                  <a:lnTo>
                    <a:pt x="0" y="170"/>
                  </a:lnTo>
                  <a:lnTo>
                    <a:pt x="2" y="170"/>
                  </a:lnTo>
                  <a:close/>
                  <a:moveTo>
                    <a:pt x="400" y="74"/>
                  </a:moveTo>
                  <a:lnTo>
                    <a:pt x="349" y="43"/>
                  </a:lnTo>
                  <a:lnTo>
                    <a:pt x="294" y="13"/>
                  </a:lnTo>
                  <a:lnTo>
                    <a:pt x="153" y="95"/>
                  </a:lnTo>
                  <a:lnTo>
                    <a:pt x="12" y="177"/>
                  </a:lnTo>
                  <a:lnTo>
                    <a:pt x="12" y="415"/>
                  </a:lnTo>
                  <a:lnTo>
                    <a:pt x="12" y="604"/>
                  </a:lnTo>
                  <a:lnTo>
                    <a:pt x="68" y="636"/>
                  </a:lnTo>
                  <a:lnTo>
                    <a:pt x="118" y="665"/>
                  </a:lnTo>
                  <a:lnTo>
                    <a:pt x="179" y="628"/>
                  </a:lnTo>
                  <a:lnTo>
                    <a:pt x="400" y="501"/>
                  </a:lnTo>
                  <a:lnTo>
                    <a:pt x="400" y="74"/>
                  </a:lnTo>
                  <a:close/>
                </a:path>
              </a:pathLst>
            </a:custGeom>
            <a:solidFill>
              <a:srgbClr val="771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464" name="Text Box 22"/>
          <p:cNvSpPr txBox="1">
            <a:spLocks noChangeArrowheads="1"/>
          </p:cNvSpPr>
          <p:nvPr/>
        </p:nvSpPr>
        <p:spPr bwMode="auto">
          <a:xfrm>
            <a:off x="3348038" y="5228034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接口</a:t>
            </a:r>
          </a:p>
        </p:txBody>
      </p:sp>
      <p:sp>
        <p:nvSpPr>
          <p:cNvPr id="19465" name="Text Box 23"/>
          <p:cNvSpPr txBox="1">
            <a:spLocks noChangeArrowheads="1"/>
          </p:cNvSpPr>
          <p:nvPr/>
        </p:nvSpPr>
        <p:spPr bwMode="auto">
          <a:xfrm>
            <a:off x="8101013" y="5228034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接口</a:t>
            </a:r>
          </a:p>
        </p:txBody>
      </p:sp>
      <p:sp>
        <p:nvSpPr>
          <p:cNvPr id="19466" name="AutoShape 24"/>
          <p:cNvSpPr>
            <a:spLocks noChangeArrowheads="1"/>
          </p:cNvSpPr>
          <p:nvPr/>
        </p:nvSpPr>
        <p:spPr bwMode="auto">
          <a:xfrm>
            <a:off x="3071813" y="2781697"/>
            <a:ext cx="5616575" cy="865187"/>
          </a:xfrm>
          <a:prstGeom prst="wedgeRoundRectCallout">
            <a:avLst>
              <a:gd name="adj1" fmla="val -16421"/>
              <a:gd name="adj2" fmla="val 13807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9467" name="Text Box 25"/>
          <p:cNvSpPr txBox="1">
            <a:spLocks noChangeArrowheads="1"/>
          </p:cNvSpPr>
          <p:nvPr/>
        </p:nvSpPr>
        <p:spPr bwMode="auto">
          <a:xfrm>
            <a:off x="3144838" y="2926159"/>
            <a:ext cx="54721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39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39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39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39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600" b="1"/>
              <a:t>从</a:t>
            </a:r>
            <a:r>
              <a:rPr lang="en-US" altLang="zh-CN" sz="1600" b="1"/>
              <a:t>1.1.1.0/24</a:t>
            </a:r>
            <a:r>
              <a:rPr lang="zh-CN" altLang="en-US" sz="1600" b="1"/>
              <a:t>来，到</a:t>
            </a:r>
            <a:r>
              <a:rPr lang="en-US" altLang="zh-CN" sz="1600" b="1"/>
              <a:t>3.3.3.1</a:t>
            </a:r>
            <a:r>
              <a:rPr lang="zh-CN" altLang="en-US" sz="1600" b="1"/>
              <a:t>的</a:t>
            </a:r>
            <a:r>
              <a:rPr lang="en-US" altLang="zh-CN" sz="1600" b="1"/>
              <a:t>TCP</a:t>
            </a:r>
            <a:r>
              <a:rPr lang="zh-CN" altLang="en-US" sz="1600" b="1"/>
              <a:t>端口</a:t>
            </a:r>
            <a:r>
              <a:rPr lang="en-US" altLang="zh-CN" sz="1600" b="1"/>
              <a:t>80</a:t>
            </a:r>
            <a:r>
              <a:rPr lang="zh-CN" altLang="en-US" sz="1600" b="1"/>
              <a:t>去的数据包不能通过</a:t>
            </a:r>
          </a:p>
          <a:p>
            <a:pPr algn="ctr"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600" b="1"/>
              <a:t>从</a:t>
            </a:r>
            <a:r>
              <a:rPr lang="en-US" altLang="zh-CN" sz="1600" b="1"/>
              <a:t>1.1.1.0/24</a:t>
            </a:r>
            <a:r>
              <a:rPr lang="zh-CN" altLang="en-US" sz="1600" b="1"/>
              <a:t>来，到</a:t>
            </a:r>
            <a:r>
              <a:rPr lang="en-US" altLang="zh-CN" sz="1600" b="1"/>
              <a:t>2.2.2.1</a:t>
            </a:r>
            <a:r>
              <a:rPr lang="zh-CN" altLang="en-US" sz="1600" b="1"/>
              <a:t>的</a:t>
            </a:r>
            <a:r>
              <a:rPr lang="en-US" altLang="zh-CN" sz="1600" b="1"/>
              <a:t>TCP</a:t>
            </a:r>
            <a:r>
              <a:rPr lang="zh-CN" altLang="en-US" sz="1600" b="1"/>
              <a:t>端口</a:t>
            </a:r>
            <a:r>
              <a:rPr lang="en-US" altLang="zh-CN" sz="1600" b="1"/>
              <a:t>23</a:t>
            </a:r>
            <a:r>
              <a:rPr lang="zh-CN" altLang="en-US" sz="1600" b="1"/>
              <a:t>去的数据包可以通过</a:t>
            </a:r>
            <a:endParaRPr lang="zh-CN" altLang="en-US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68" name="Line 26"/>
          <p:cNvSpPr>
            <a:spLocks noChangeShapeType="1"/>
          </p:cNvSpPr>
          <p:nvPr/>
        </p:nvSpPr>
        <p:spPr bwMode="auto">
          <a:xfrm>
            <a:off x="2090738" y="4867672"/>
            <a:ext cx="2519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27"/>
          <p:cNvSpPr>
            <a:spLocks noChangeShapeType="1"/>
          </p:cNvSpPr>
          <p:nvPr/>
        </p:nvSpPr>
        <p:spPr bwMode="auto">
          <a:xfrm flipV="1">
            <a:off x="2090738" y="5155009"/>
            <a:ext cx="36718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Rectangle 28"/>
          <p:cNvSpPr>
            <a:spLocks noChangeArrowheads="1"/>
          </p:cNvSpPr>
          <p:nvPr/>
        </p:nvSpPr>
        <p:spPr bwMode="auto">
          <a:xfrm>
            <a:off x="611188" y="4332684"/>
            <a:ext cx="2232025" cy="431800"/>
          </a:xfrm>
          <a:prstGeom prst="rect">
            <a:avLst/>
          </a:prstGeom>
          <a:solidFill>
            <a:srgbClr val="FFCC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DA=3.3.3.1, SA=1.1.1.1</a:t>
            </a:r>
          </a:p>
          <a:p>
            <a:pPr algn="ctr" eaLnBrk="1" hangingPunct="1"/>
            <a:r>
              <a:rPr lang="en-US" altLang="zh-CN" sz="1400"/>
              <a:t>TCP, DP=80, SP=2032</a:t>
            </a:r>
          </a:p>
        </p:txBody>
      </p:sp>
      <p:sp>
        <p:nvSpPr>
          <p:cNvPr id="19471" name="AutoShape 29"/>
          <p:cNvSpPr>
            <a:spLocks noChangeAspect="1" noChangeArrowheads="1"/>
          </p:cNvSpPr>
          <p:nvPr/>
        </p:nvSpPr>
        <p:spPr bwMode="auto">
          <a:xfrm>
            <a:off x="4619625" y="4651772"/>
            <a:ext cx="431800" cy="4333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2" name="Rectangle 30"/>
          <p:cNvSpPr>
            <a:spLocks noChangeArrowheads="1"/>
          </p:cNvSpPr>
          <p:nvPr/>
        </p:nvSpPr>
        <p:spPr bwMode="auto">
          <a:xfrm>
            <a:off x="611188" y="5234384"/>
            <a:ext cx="2232025" cy="431800"/>
          </a:xfrm>
          <a:prstGeom prst="rect">
            <a:avLst/>
          </a:prstGeom>
          <a:solidFill>
            <a:srgbClr val="FFCC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DA=2.2.2.1, SA=1.1.1.1</a:t>
            </a:r>
          </a:p>
          <a:p>
            <a:pPr algn="ctr" eaLnBrk="1" hangingPunct="1"/>
            <a:r>
              <a:rPr lang="en-US" altLang="zh-CN" sz="1400"/>
              <a:t>TCP, DP=23, SP=3176</a:t>
            </a:r>
          </a:p>
        </p:txBody>
      </p:sp>
      <p:sp>
        <p:nvSpPr>
          <p:cNvPr id="19473" name="Text Box 31"/>
          <p:cNvSpPr txBox="1">
            <a:spLocks noChangeArrowheads="1"/>
          </p:cNvSpPr>
          <p:nvPr/>
        </p:nvSpPr>
        <p:spPr bwMode="auto">
          <a:xfrm>
            <a:off x="539750" y="4042172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分组</a:t>
            </a:r>
          </a:p>
        </p:txBody>
      </p:sp>
      <p:sp>
        <p:nvSpPr>
          <p:cNvPr id="19474" name="Text Box 32"/>
          <p:cNvSpPr txBox="1">
            <a:spLocks noChangeArrowheads="1"/>
          </p:cNvSpPr>
          <p:nvPr/>
        </p:nvSpPr>
        <p:spPr bwMode="auto">
          <a:xfrm>
            <a:off x="539750" y="5653484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分组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6" y="999157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二层</a:t>
            </a:r>
            <a:r>
              <a:rPr lang="en-US" altLang="zh-CN" dirty="0">
                <a:solidFill>
                  <a:srgbClr val="C00000"/>
                </a:solidFill>
              </a:rPr>
              <a:t>ACL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2588" y="1724644"/>
            <a:ext cx="8318500" cy="928688"/>
          </a:xfrm>
          <a:noFill/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500" dirty="0">
                <a:solidFill>
                  <a:schemeClr val="tx1"/>
                </a:solidFill>
              </a:rPr>
              <a:t>二层</a:t>
            </a:r>
            <a:r>
              <a:rPr lang="en-US" altLang="zh-CN" sz="2500" dirty="0">
                <a:solidFill>
                  <a:schemeClr val="tx1"/>
                </a:solidFill>
              </a:rPr>
              <a:t>ACL</a:t>
            </a:r>
            <a:r>
              <a:rPr lang="zh-CN" altLang="en-US" sz="2500" dirty="0">
                <a:solidFill>
                  <a:schemeClr val="tx1"/>
                </a:solidFill>
              </a:rPr>
              <a:t>根据报文的源</a:t>
            </a:r>
            <a:r>
              <a:rPr lang="en-US" altLang="zh-CN" sz="2500" dirty="0">
                <a:solidFill>
                  <a:schemeClr val="tx1"/>
                </a:solidFill>
              </a:rPr>
              <a:t>MAC</a:t>
            </a:r>
            <a:r>
              <a:rPr lang="zh-CN" altLang="en-US" sz="2500" dirty="0">
                <a:solidFill>
                  <a:schemeClr val="tx1"/>
                </a:solidFill>
              </a:rPr>
              <a:t>地址、目的</a:t>
            </a:r>
            <a:r>
              <a:rPr lang="en-US" altLang="zh-CN" sz="2500" dirty="0">
                <a:solidFill>
                  <a:schemeClr val="tx1"/>
                </a:solidFill>
              </a:rPr>
              <a:t>MAC</a:t>
            </a:r>
            <a:r>
              <a:rPr lang="zh-CN" altLang="en-US" sz="2500" dirty="0">
                <a:solidFill>
                  <a:schemeClr val="tx1"/>
                </a:solidFill>
              </a:rPr>
              <a:t>地址、</a:t>
            </a:r>
            <a:r>
              <a:rPr lang="en-US" altLang="zh-CN" sz="2500" dirty="0">
                <a:solidFill>
                  <a:schemeClr val="tx1"/>
                </a:solidFill>
              </a:rPr>
              <a:t>802.1p</a:t>
            </a:r>
            <a:r>
              <a:rPr lang="zh-CN" altLang="en-US" sz="2500" dirty="0">
                <a:solidFill>
                  <a:schemeClr val="tx1"/>
                </a:solidFill>
              </a:rPr>
              <a:t>优先级、二层协议类型等二层信息制定匹配规则</a:t>
            </a:r>
          </a:p>
        </p:txBody>
      </p:sp>
      <p:sp>
        <p:nvSpPr>
          <p:cNvPr id="20484" name="AutoShape 0"/>
          <p:cNvSpPr>
            <a:spLocks noChangeArrowheads="1"/>
          </p:cNvSpPr>
          <p:nvPr/>
        </p:nvSpPr>
        <p:spPr bwMode="auto">
          <a:xfrm rot="-5400000">
            <a:off x="7797007" y="4674219"/>
            <a:ext cx="960438" cy="720725"/>
          </a:xfrm>
          <a:prstGeom prst="can">
            <a:avLst>
              <a:gd name="adj" fmla="val 8981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0485" name="Group 1"/>
          <p:cNvGrpSpPr>
            <a:grpSpLocks/>
          </p:cNvGrpSpPr>
          <p:nvPr/>
        </p:nvGrpSpPr>
        <p:grpSpPr bwMode="auto">
          <a:xfrm>
            <a:off x="3683000" y="3498676"/>
            <a:ext cx="4516438" cy="3314700"/>
            <a:chOff x="1347" y="436"/>
            <a:chExt cx="2845" cy="2088"/>
          </a:xfrm>
        </p:grpSpPr>
        <p:sp>
          <p:nvSpPr>
            <p:cNvPr id="20506" name="AutoShape 2"/>
            <p:cNvSpPr>
              <a:spLocks noChangeAspect="1" noChangeArrowheads="1" noTextEdit="1"/>
            </p:cNvSpPr>
            <p:nvPr/>
          </p:nvSpPr>
          <p:spPr bwMode="auto">
            <a:xfrm>
              <a:off x="1474" y="509"/>
              <a:ext cx="2586" cy="1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Freeform 3"/>
            <p:cNvSpPr>
              <a:spLocks/>
            </p:cNvSpPr>
            <p:nvPr/>
          </p:nvSpPr>
          <p:spPr bwMode="auto">
            <a:xfrm>
              <a:off x="1474" y="1234"/>
              <a:ext cx="2586" cy="1290"/>
            </a:xfrm>
            <a:custGeom>
              <a:avLst/>
              <a:gdLst>
                <a:gd name="T0" fmla="*/ 76448556 w 453"/>
                <a:gd name="T1" fmla="*/ 18714380 h 225"/>
                <a:gd name="T2" fmla="*/ 13221758 w 453"/>
                <a:gd name="T3" fmla="*/ 18714380 h 225"/>
                <a:gd name="T4" fmla="*/ 0 w 453"/>
                <a:gd name="T5" fmla="*/ 210706 h 225"/>
                <a:gd name="T6" fmla="*/ 0 w 453"/>
                <a:gd name="T7" fmla="*/ 210706 h 225"/>
                <a:gd name="T8" fmla="*/ 0 w 453"/>
                <a:gd name="T9" fmla="*/ 17723649 h 225"/>
                <a:gd name="T10" fmla="*/ 0 w 453"/>
                <a:gd name="T11" fmla="*/ 17723649 h 225"/>
                <a:gd name="T12" fmla="*/ 13221758 w 453"/>
                <a:gd name="T13" fmla="*/ 35447253 h 225"/>
                <a:gd name="T14" fmla="*/ 76448556 w 453"/>
                <a:gd name="T15" fmla="*/ 35447253 h 225"/>
                <a:gd name="T16" fmla="*/ 89494140 w 453"/>
                <a:gd name="T17" fmla="*/ 17723649 h 225"/>
                <a:gd name="T18" fmla="*/ 89494140 w 453"/>
                <a:gd name="T19" fmla="*/ 17723649 h 225"/>
                <a:gd name="T20" fmla="*/ 89494140 w 453"/>
                <a:gd name="T21" fmla="*/ 0 h 225"/>
                <a:gd name="T22" fmla="*/ 76448556 w 453"/>
                <a:gd name="T23" fmla="*/ 1871438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3"/>
                <a:gd name="T37" fmla="*/ 0 h 225"/>
                <a:gd name="T38" fmla="*/ 453 w 453"/>
                <a:gd name="T39" fmla="*/ 225 h 2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3" h="225">
                  <a:moveTo>
                    <a:pt x="387" y="92"/>
                  </a:moveTo>
                  <a:cubicBezTo>
                    <a:pt x="299" y="143"/>
                    <a:pt x="156" y="143"/>
                    <a:pt x="67" y="92"/>
                  </a:cubicBezTo>
                  <a:cubicBezTo>
                    <a:pt x="19" y="64"/>
                    <a:pt x="1" y="36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119"/>
                    <a:pt x="25" y="150"/>
                    <a:pt x="67" y="174"/>
                  </a:cubicBezTo>
                  <a:cubicBezTo>
                    <a:pt x="156" y="225"/>
                    <a:pt x="299" y="225"/>
                    <a:pt x="387" y="174"/>
                  </a:cubicBezTo>
                  <a:cubicBezTo>
                    <a:pt x="429" y="150"/>
                    <a:pt x="451" y="119"/>
                    <a:pt x="453" y="87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53" y="34"/>
                    <a:pt x="431" y="66"/>
                    <a:pt x="387" y="92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8" name="Freeform 4"/>
            <p:cNvSpPr>
              <a:spLocks/>
            </p:cNvSpPr>
            <p:nvPr/>
          </p:nvSpPr>
          <p:spPr bwMode="auto">
            <a:xfrm>
              <a:off x="1347" y="436"/>
              <a:ext cx="2845" cy="1650"/>
            </a:xfrm>
            <a:custGeom>
              <a:avLst/>
              <a:gdLst>
                <a:gd name="T0" fmla="*/ 81241366 w 498"/>
                <a:gd name="T1" fmla="*/ 10326587 h 288"/>
                <a:gd name="T2" fmla="*/ 81418099 w 498"/>
                <a:gd name="T3" fmla="*/ 48021660 h 288"/>
                <a:gd name="T4" fmla="*/ 17865870 w 498"/>
                <a:gd name="T5" fmla="*/ 48021660 h 288"/>
                <a:gd name="T6" fmla="*/ 17659088 w 498"/>
                <a:gd name="T7" fmla="*/ 10536652 h 288"/>
                <a:gd name="T8" fmla="*/ 81241366 w 498"/>
                <a:gd name="T9" fmla="*/ 1032658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8"/>
                <a:gd name="T16" fmla="*/ 0 h 288"/>
                <a:gd name="T17" fmla="*/ 498 w 49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8" h="288">
                  <a:moveTo>
                    <a:pt x="409" y="51"/>
                  </a:moveTo>
                  <a:cubicBezTo>
                    <a:pt x="498" y="103"/>
                    <a:pt x="498" y="186"/>
                    <a:pt x="410" y="237"/>
                  </a:cubicBezTo>
                  <a:cubicBezTo>
                    <a:pt x="322" y="288"/>
                    <a:pt x="179" y="288"/>
                    <a:pt x="90" y="237"/>
                  </a:cubicBezTo>
                  <a:cubicBezTo>
                    <a:pt x="1" y="186"/>
                    <a:pt x="0" y="103"/>
                    <a:pt x="89" y="52"/>
                  </a:cubicBezTo>
                  <a:cubicBezTo>
                    <a:pt x="177" y="0"/>
                    <a:pt x="320" y="0"/>
                    <a:pt x="409" y="51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9" name="Freeform 5"/>
            <p:cNvSpPr>
              <a:spLocks/>
            </p:cNvSpPr>
            <p:nvPr/>
          </p:nvSpPr>
          <p:spPr bwMode="auto">
            <a:xfrm>
              <a:off x="2626" y="760"/>
              <a:ext cx="1015" cy="387"/>
            </a:xfrm>
            <a:custGeom>
              <a:avLst/>
              <a:gdLst>
                <a:gd name="T0" fmla="*/ 6463099 w 178"/>
                <a:gd name="T1" fmla="*/ 12441461 h 67"/>
                <a:gd name="T2" fmla="*/ 6258023 w 178"/>
                <a:gd name="T3" fmla="*/ 12441461 h 67"/>
                <a:gd name="T4" fmla="*/ 0 w 178"/>
                <a:gd name="T5" fmla="*/ 8358500 h 67"/>
                <a:gd name="T6" fmla="*/ 4913045 w 178"/>
                <a:gd name="T7" fmla="*/ 5349679 h 67"/>
                <a:gd name="T8" fmla="*/ 11171066 w 178"/>
                <a:gd name="T9" fmla="*/ 9432679 h 67"/>
                <a:gd name="T10" fmla="*/ 15880166 w 178"/>
                <a:gd name="T11" fmla="*/ 9027409 h 67"/>
                <a:gd name="T12" fmla="*/ 24097266 w 178"/>
                <a:gd name="T13" fmla="*/ 3863663 h 67"/>
                <a:gd name="T14" fmla="*/ 15090336 w 178"/>
                <a:gd name="T15" fmla="*/ 3863663 h 67"/>
                <a:gd name="T16" fmla="*/ 15090336 w 178"/>
                <a:gd name="T17" fmla="*/ 0 h 67"/>
                <a:gd name="T18" fmla="*/ 34689871 w 178"/>
                <a:gd name="T19" fmla="*/ 0 h 67"/>
                <a:gd name="T20" fmla="*/ 34895106 w 178"/>
                <a:gd name="T21" fmla="*/ 12666163 h 67"/>
                <a:gd name="T22" fmla="*/ 29016616 w 178"/>
                <a:gd name="T23" fmla="*/ 12666163 h 67"/>
                <a:gd name="T24" fmla="*/ 28805245 w 178"/>
                <a:gd name="T25" fmla="*/ 6873657 h 67"/>
                <a:gd name="T26" fmla="*/ 20763568 w 178"/>
                <a:gd name="T27" fmla="*/ 11997263 h 67"/>
                <a:gd name="T28" fmla="*/ 13130132 w 178"/>
                <a:gd name="T29" fmla="*/ 14151215 h 67"/>
                <a:gd name="T30" fmla="*/ 6463099 w 178"/>
                <a:gd name="T31" fmla="*/ 12441461 h 67"/>
                <a:gd name="T32" fmla="*/ 6463099 w 178"/>
                <a:gd name="T33" fmla="*/ 12441461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8"/>
                <a:gd name="T52" fmla="*/ 0 h 67"/>
                <a:gd name="T53" fmla="*/ 178 w 178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8" h="67">
                  <a:moveTo>
                    <a:pt x="33" y="58"/>
                  </a:moveTo>
                  <a:cubicBezTo>
                    <a:pt x="33" y="58"/>
                    <a:pt x="33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8"/>
                    <a:pt x="72" y="47"/>
                    <a:pt x="81" y="42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7"/>
                    <a:pt x="67" y="66"/>
                  </a:cubicBezTo>
                  <a:cubicBezTo>
                    <a:pt x="48" y="66"/>
                    <a:pt x="36" y="60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0" name="Freeform 6"/>
            <p:cNvSpPr>
              <a:spLocks/>
            </p:cNvSpPr>
            <p:nvPr/>
          </p:nvSpPr>
          <p:spPr bwMode="auto">
            <a:xfrm>
              <a:off x="1938" y="751"/>
              <a:ext cx="656" cy="588"/>
            </a:xfrm>
            <a:custGeom>
              <a:avLst/>
              <a:gdLst>
                <a:gd name="T0" fmla="*/ 8444090 w 115"/>
                <a:gd name="T1" fmla="*/ 17376885 h 103"/>
                <a:gd name="T2" fmla="*/ 14743003 w 115"/>
                <a:gd name="T3" fmla="*/ 13636041 h 103"/>
                <a:gd name="T4" fmla="*/ 14157577 w 115"/>
                <a:gd name="T5" fmla="*/ 11077560 h 103"/>
                <a:gd name="T6" fmla="*/ 5889277 w 115"/>
                <a:gd name="T7" fmla="*/ 6336352 h 103"/>
                <a:gd name="T8" fmla="*/ 5889277 w 115"/>
                <a:gd name="T9" fmla="*/ 11459868 h 103"/>
                <a:gd name="T10" fmla="*/ 0 w 115"/>
                <a:gd name="T11" fmla="*/ 11459868 h 103"/>
                <a:gd name="T12" fmla="*/ 0 w 115"/>
                <a:gd name="T13" fmla="*/ 0 h 103"/>
                <a:gd name="T14" fmla="*/ 19846545 w 115"/>
                <a:gd name="T15" fmla="*/ 0 h 103"/>
                <a:gd name="T16" fmla="*/ 19846545 w 115"/>
                <a:gd name="T17" fmla="*/ 3359444 h 103"/>
                <a:gd name="T18" fmla="*/ 10817035 w 115"/>
                <a:gd name="T19" fmla="*/ 3359444 h 103"/>
                <a:gd name="T20" fmla="*/ 18880970 w 115"/>
                <a:gd name="T21" fmla="*/ 8100625 h 103"/>
                <a:gd name="T22" fmla="*/ 22396182 w 115"/>
                <a:gd name="T23" fmla="*/ 12635677 h 103"/>
                <a:gd name="T24" fmla="*/ 19635883 w 115"/>
                <a:gd name="T25" fmla="*/ 16613147 h 103"/>
                <a:gd name="T26" fmla="*/ 13366670 w 115"/>
                <a:gd name="T27" fmla="*/ 20353785 h 103"/>
                <a:gd name="T28" fmla="*/ 8444090 w 115"/>
                <a:gd name="T29" fmla="*/ 17376885 h 103"/>
                <a:gd name="T30" fmla="*/ 8444090 w 115"/>
                <a:gd name="T31" fmla="*/ 1737688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43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1" y="61"/>
                    <a:pt x="72" y="5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2" y="50"/>
                    <a:pt x="115" y="59"/>
                    <a:pt x="114" y="64"/>
                  </a:cubicBezTo>
                  <a:cubicBezTo>
                    <a:pt x="114" y="75"/>
                    <a:pt x="102" y="82"/>
                    <a:pt x="100" y="84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1" name="Freeform 7"/>
            <p:cNvSpPr>
              <a:spLocks/>
            </p:cNvSpPr>
            <p:nvPr/>
          </p:nvSpPr>
          <p:spPr bwMode="auto">
            <a:xfrm>
              <a:off x="1911" y="1357"/>
              <a:ext cx="1020" cy="383"/>
            </a:xfrm>
            <a:custGeom>
              <a:avLst/>
              <a:gdLst>
                <a:gd name="T0" fmla="*/ 29423265 w 178"/>
                <a:gd name="T1" fmla="*/ 1782225 h 67"/>
                <a:gd name="T2" fmla="*/ 36115013 w 178"/>
                <a:gd name="T3" fmla="*/ 5585814 h 67"/>
                <a:gd name="T4" fmla="*/ 31054669 w 178"/>
                <a:gd name="T5" fmla="*/ 8374894 h 67"/>
                <a:gd name="T6" fmla="*/ 24356732 w 178"/>
                <a:gd name="T7" fmla="*/ 4572419 h 67"/>
                <a:gd name="T8" fmla="*/ 19685701 w 178"/>
                <a:gd name="T9" fmla="*/ 4986739 h 67"/>
                <a:gd name="T10" fmla="*/ 11152381 w 178"/>
                <a:gd name="T11" fmla="*/ 9772706 h 67"/>
                <a:gd name="T12" fmla="*/ 20500841 w 178"/>
                <a:gd name="T13" fmla="*/ 9772706 h 67"/>
                <a:gd name="T14" fmla="*/ 20500841 w 178"/>
                <a:gd name="T15" fmla="*/ 13361635 h 67"/>
                <a:gd name="T16" fmla="*/ 210189 w 178"/>
                <a:gd name="T17" fmla="*/ 13361635 h 67"/>
                <a:gd name="T18" fmla="*/ 0 w 178"/>
                <a:gd name="T19" fmla="*/ 1604953 h 67"/>
                <a:gd name="T20" fmla="*/ 6092042 w 178"/>
                <a:gd name="T21" fmla="*/ 1604953 h 67"/>
                <a:gd name="T22" fmla="*/ 6092042 w 178"/>
                <a:gd name="T23" fmla="*/ 6977088 h 67"/>
                <a:gd name="T24" fmla="*/ 14625357 w 178"/>
                <a:gd name="T25" fmla="*/ 2197494 h 67"/>
                <a:gd name="T26" fmla="*/ 22514951 w 178"/>
                <a:gd name="T27" fmla="*/ 0 h 67"/>
                <a:gd name="T28" fmla="*/ 29423265 w 178"/>
                <a:gd name="T29" fmla="*/ 1782225 h 67"/>
                <a:gd name="T30" fmla="*/ 29423265 w 178"/>
                <a:gd name="T31" fmla="*/ 1782225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67"/>
                <a:gd name="T50" fmla="*/ 178 w 178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67">
                  <a:moveTo>
                    <a:pt x="145" y="9"/>
                  </a:moveTo>
                  <a:cubicBezTo>
                    <a:pt x="178" y="28"/>
                    <a:pt x="178" y="28"/>
                    <a:pt x="178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4" y="19"/>
                    <a:pt x="106" y="20"/>
                    <a:pt x="97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7" y="2"/>
                    <a:pt x="102" y="0"/>
                    <a:pt x="111" y="0"/>
                  </a:cubicBezTo>
                  <a:cubicBezTo>
                    <a:pt x="130" y="1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2" name="Freeform 8"/>
            <p:cNvSpPr>
              <a:spLocks/>
            </p:cNvSpPr>
            <p:nvPr/>
          </p:nvSpPr>
          <p:spPr bwMode="auto">
            <a:xfrm>
              <a:off x="2963" y="1161"/>
              <a:ext cx="655" cy="593"/>
            </a:xfrm>
            <a:custGeom>
              <a:avLst/>
              <a:gdLst>
                <a:gd name="T0" fmla="*/ 22153683 w 115"/>
                <a:gd name="T1" fmla="*/ 9431147 h 103"/>
                <a:gd name="T2" fmla="*/ 22363215 w 115"/>
                <a:gd name="T3" fmla="*/ 21594411 h 103"/>
                <a:gd name="T4" fmla="*/ 2733110 w 115"/>
                <a:gd name="T5" fmla="*/ 21594411 h 103"/>
                <a:gd name="T6" fmla="*/ 2733110 w 115"/>
                <a:gd name="T7" fmla="*/ 18027005 h 103"/>
                <a:gd name="T8" fmla="*/ 11676132 w 115"/>
                <a:gd name="T9" fmla="*/ 18027005 h 103"/>
                <a:gd name="T10" fmla="*/ 3518199 w 115"/>
                <a:gd name="T11" fmla="*/ 12998389 h 103"/>
                <a:gd name="T12" fmla="*/ 0 w 115"/>
                <a:gd name="T13" fmla="*/ 8191674 h 103"/>
                <a:gd name="T14" fmla="*/ 2901439 w 115"/>
                <a:gd name="T15" fmla="*/ 3972749 h 103"/>
                <a:gd name="T16" fmla="*/ 9147400 w 115"/>
                <a:gd name="T17" fmla="*/ 0 h 103"/>
                <a:gd name="T18" fmla="*/ 13995552 w 115"/>
                <a:gd name="T19" fmla="*/ 3131167 h 103"/>
                <a:gd name="T20" fmla="*/ 7786555 w 115"/>
                <a:gd name="T21" fmla="*/ 7134839 h 103"/>
                <a:gd name="T22" fmla="*/ 8361201 w 115"/>
                <a:gd name="T23" fmla="*/ 9867186 h 103"/>
                <a:gd name="T24" fmla="*/ 16525583 w 115"/>
                <a:gd name="T25" fmla="*/ 14895804 h 103"/>
                <a:gd name="T26" fmla="*/ 16321439 w 115"/>
                <a:gd name="T27" fmla="*/ 9431147 h 103"/>
                <a:gd name="T28" fmla="*/ 22153683 w 115"/>
                <a:gd name="T29" fmla="*/ 9431147 h 103"/>
                <a:gd name="T30" fmla="*/ 22153683 w 115"/>
                <a:gd name="T31" fmla="*/ 9431147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114" y="45"/>
                  </a:moveTo>
                  <a:cubicBezTo>
                    <a:pt x="115" y="103"/>
                    <a:pt x="115" y="103"/>
                    <a:pt x="11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1" y="28"/>
                    <a:pt x="12" y="21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3" y="38"/>
                    <a:pt x="34" y="42"/>
                    <a:pt x="43" y="47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3" name="Freeform 9"/>
            <p:cNvSpPr>
              <a:spLocks/>
            </p:cNvSpPr>
            <p:nvPr/>
          </p:nvSpPr>
          <p:spPr bwMode="auto">
            <a:xfrm>
              <a:off x="2603" y="737"/>
              <a:ext cx="1015" cy="383"/>
            </a:xfrm>
            <a:custGeom>
              <a:avLst/>
              <a:gdLst>
                <a:gd name="T0" fmla="*/ 6463099 w 178"/>
                <a:gd name="T1" fmla="*/ 11585748 h 67"/>
                <a:gd name="T2" fmla="*/ 6258023 w 178"/>
                <a:gd name="T3" fmla="*/ 11585748 h 67"/>
                <a:gd name="T4" fmla="*/ 0 w 178"/>
                <a:gd name="T5" fmla="*/ 7782193 h 67"/>
                <a:gd name="T6" fmla="*/ 4913045 w 178"/>
                <a:gd name="T7" fmla="*/ 4986739 h 67"/>
                <a:gd name="T8" fmla="*/ 11171066 w 178"/>
                <a:gd name="T9" fmla="*/ 8795554 h 67"/>
                <a:gd name="T10" fmla="*/ 15880166 w 178"/>
                <a:gd name="T11" fmla="*/ 8374894 h 67"/>
                <a:gd name="T12" fmla="*/ 24097266 w 178"/>
                <a:gd name="T13" fmla="*/ 3595301 h 67"/>
                <a:gd name="T14" fmla="*/ 15090336 w 178"/>
                <a:gd name="T15" fmla="*/ 3595301 h 67"/>
                <a:gd name="T16" fmla="*/ 15090336 w 178"/>
                <a:gd name="T17" fmla="*/ 0 h 67"/>
                <a:gd name="T18" fmla="*/ 34689871 w 178"/>
                <a:gd name="T19" fmla="*/ 0 h 67"/>
                <a:gd name="T20" fmla="*/ 34895106 w 178"/>
                <a:gd name="T21" fmla="*/ 11756686 h 67"/>
                <a:gd name="T22" fmla="*/ 29016616 w 178"/>
                <a:gd name="T23" fmla="*/ 11756686 h 67"/>
                <a:gd name="T24" fmla="*/ 28805245 w 178"/>
                <a:gd name="T25" fmla="*/ 6384387 h 67"/>
                <a:gd name="T26" fmla="*/ 20763568 w 178"/>
                <a:gd name="T27" fmla="*/ 11163979 h 67"/>
                <a:gd name="T28" fmla="*/ 13130132 w 178"/>
                <a:gd name="T29" fmla="*/ 13154495 h 67"/>
                <a:gd name="T30" fmla="*/ 6463099 w 178"/>
                <a:gd name="T31" fmla="*/ 11585748 h 67"/>
                <a:gd name="T32" fmla="*/ 6463099 w 178"/>
                <a:gd name="T33" fmla="*/ 11585748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8"/>
                <a:gd name="T52" fmla="*/ 0 h 67"/>
                <a:gd name="T53" fmla="*/ 178 w 178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8" h="67">
                  <a:moveTo>
                    <a:pt x="33" y="58"/>
                  </a:moveTo>
                  <a:cubicBezTo>
                    <a:pt x="33" y="58"/>
                    <a:pt x="33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8"/>
                    <a:pt x="72" y="47"/>
                    <a:pt x="81" y="42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7"/>
                    <a:pt x="67" y="66"/>
                  </a:cubicBezTo>
                  <a:cubicBezTo>
                    <a:pt x="48" y="66"/>
                    <a:pt x="36" y="60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4" name="Freeform 10"/>
            <p:cNvSpPr>
              <a:spLocks/>
            </p:cNvSpPr>
            <p:nvPr/>
          </p:nvSpPr>
          <p:spPr bwMode="auto">
            <a:xfrm>
              <a:off x="1911" y="728"/>
              <a:ext cx="660" cy="588"/>
            </a:xfrm>
            <a:custGeom>
              <a:avLst/>
              <a:gdLst>
                <a:gd name="T0" fmla="*/ 8828798 w 115"/>
                <a:gd name="T1" fmla="*/ 17376885 h 103"/>
                <a:gd name="T2" fmla="*/ 15366317 w 115"/>
                <a:gd name="T3" fmla="*/ 13636041 h 103"/>
                <a:gd name="T4" fmla="*/ 14756707 w 115"/>
                <a:gd name="T5" fmla="*/ 11077560 h 103"/>
                <a:gd name="T6" fmla="*/ 6145864 w 115"/>
                <a:gd name="T7" fmla="*/ 6336352 h 103"/>
                <a:gd name="T8" fmla="*/ 6145864 w 115"/>
                <a:gd name="T9" fmla="*/ 11459868 h 103"/>
                <a:gd name="T10" fmla="*/ 0 w 115"/>
                <a:gd name="T11" fmla="*/ 11459868 h 103"/>
                <a:gd name="T12" fmla="*/ 0 w 115"/>
                <a:gd name="T13" fmla="*/ 0 h 103"/>
                <a:gd name="T14" fmla="*/ 20727868 w 115"/>
                <a:gd name="T15" fmla="*/ 0 h 103"/>
                <a:gd name="T16" fmla="*/ 20727868 w 115"/>
                <a:gd name="T17" fmla="*/ 3359444 h 103"/>
                <a:gd name="T18" fmla="*/ 11294741 w 115"/>
                <a:gd name="T19" fmla="*/ 3359444 h 103"/>
                <a:gd name="T20" fmla="*/ 19687445 w 115"/>
                <a:gd name="T21" fmla="*/ 8100625 h 103"/>
                <a:gd name="T22" fmla="*/ 23367363 w 115"/>
                <a:gd name="T23" fmla="*/ 12635677 h 103"/>
                <a:gd name="T24" fmla="*/ 20509724 w 115"/>
                <a:gd name="T25" fmla="*/ 16613147 h 103"/>
                <a:gd name="T26" fmla="*/ 13934220 w 115"/>
                <a:gd name="T27" fmla="*/ 20353785 h 103"/>
                <a:gd name="T28" fmla="*/ 8828798 w 115"/>
                <a:gd name="T29" fmla="*/ 17376885 h 103"/>
                <a:gd name="T30" fmla="*/ 8828798 w 115"/>
                <a:gd name="T31" fmla="*/ 1737688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43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1" y="61"/>
                    <a:pt x="72" y="5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2" y="50"/>
                    <a:pt x="115" y="59"/>
                    <a:pt x="114" y="64"/>
                  </a:cubicBezTo>
                  <a:cubicBezTo>
                    <a:pt x="114" y="75"/>
                    <a:pt x="102" y="82"/>
                    <a:pt x="100" y="84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5" name="Freeform 11"/>
            <p:cNvSpPr>
              <a:spLocks/>
            </p:cNvSpPr>
            <p:nvPr/>
          </p:nvSpPr>
          <p:spPr bwMode="auto">
            <a:xfrm>
              <a:off x="1888" y="1334"/>
              <a:ext cx="1020" cy="383"/>
            </a:xfrm>
            <a:custGeom>
              <a:avLst/>
              <a:gdLst>
                <a:gd name="T0" fmla="*/ 29423265 w 178"/>
                <a:gd name="T1" fmla="*/ 1782225 h 67"/>
                <a:gd name="T2" fmla="*/ 36115013 w 178"/>
                <a:gd name="T3" fmla="*/ 5585814 h 67"/>
                <a:gd name="T4" fmla="*/ 31054669 w 178"/>
                <a:gd name="T5" fmla="*/ 8374894 h 67"/>
                <a:gd name="T6" fmla="*/ 24356732 w 178"/>
                <a:gd name="T7" fmla="*/ 4572419 h 67"/>
                <a:gd name="T8" fmla="*/ 19685701 w 178"/>
                <a:gd name="T9" fmla="*/ 4986739 h 67"/>
                <a:gd name="T10" fmla="*/ 11152381 w 178"/>
                <a:gd name="T11" fmla="*/ 9772706 h 67"/>
                <a:gd name="T12" fmla="*/ 20500841 w 178"/>
                <a:gd name="T13" fmla="*/ 9772706 h 67"/>
                <a:gd name="T14" fmla="*/ 20500841 w 178"/>
                <a:gd name="T15" fmla="*/ 13361635 h 67"/>
                <a:gd name="T16" fmla="*/ 210189 w 178"/>
                <a:gd name="T17" fmla="*/ 13361635 h 67"/>
                <a:gd name="T18" fmla="*/ 0 w 178"/>
                <a:gd name="T19" fmla="*/ 1604953 h 67"/>
                <a:gd name="T20" fmla="*/ 6092042 w 178"/>
                <a:gd name="T21" fmla="*/ 1604953 h 67"/>
                <a:gd name="T22" fmla="*/ 6092042 w 178"/>
                <a:gd name="T23" fmla="*/ 6977088 h 67"/>
                <a:gd name="T24" fmla="*/ 14625357 w 178"/>
                <a:gd name="T25" fmla="*/ 2197494 h 67"/>
                <a:gd name="T26" fmla="*/ 22514951 w 178"/>
                <a:gd name="T27" fmla="*/ 0 h 67"/>
                <a:gd name="T28" fmla="*/ 29423265 w 178"/>
                <a:gd name="T29" fmla="*/ 1782225 h 67"/>
                <a:gd name="T30" fmla="*/ 29423265 w 178"/>
                <a:gd name="T31" fmla="*/ 1782225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67"/>
                <a:gd name="T50" fmla="*/ 178 w 178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67">
                  <a:moveTo>
                    <a:pt x="145" y="9"/>
                  </a:moveTo>
                  <a:cubicBezTo>
                    <a:pt x="178" y="28"/>
                    <a:pt x="178" y="28"/>
                    <a:pt x="178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4" y="19"/>
                    <a:pt x="106" y="20"/>
                    <a:pt x="97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7" y="2"/>
                    <a:pt x="102" y="0"/>
                    <a:pt x="111" y="0"/>
                  </a:cubicBezTo>
                  <a:cubicBezTo>
                    <a:pt x="130" y="1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6" name="Freeform 12"/>
            <p:cNvSpPr>
              <a:spLocks/>
            </p:cNvSpPr>
            <p:nvPr/>
          </p:nvSpPr>
          <p:spPr bwMode="auto">
            <a:xfrm>
              <a:off x="2940" y="1138"/>
              <a:ext cx="656" cy="593"/>
            </a:xfrm>
            <a:custGeom>
              <a:avLst/>
              <a:gdLst>
                <a:gd name="T0" fmla="*/ 22396182 w 115"/>
                <a:gd name="T1" fmla="*/ 9431147 h 103"/>
                <a:gd name="T2" fmla="*/ 22601664 w 115"/>
                <a:gd name="T3" fmla="*/ 21594411 h 103"/>
                <a:gd name="T4" fmla="*/ 2753991 w 115"/>
                <a:gd name="T5" fmla="*/ 21594411 h 103"/>
                <a:gd name="T6" fmla="*/ 2753991 w 115"/>
                <a:gd name="T7" fmla="*/ 18027005 h 103"/>
                <a:gd name="T8" fmla="*/ 11783722 w 115"/>
                <a:gd name="T9" fmla="*/ 18027005 h 103"/>
                <a:gd name="T10" fmla="*/ 3551242 w 115"/>
                <a:gd name="T11" fmla="*/ 12998389 h 103"/>
                <a:gd name="T12" fmla="*/ 0 w 115"/>
                <a:gd name="T13" fmla="*/ 8191674 h 103"/>
                <a:gd name="T14" fmla="*/ 2965787 w 115"/>
                <a:gd name="T15" fmla="*/ 3972749 h 103"/>
                <a:gd name="T16" fmla="*/ 9234997 w 115"/>
                <a:gd name="T17" fmla="*/ 0 h 103"/>
                <a:gd name="T18" fmla="*/ 14157577 w 115"/>
                <a:gd name="T19" fmla="*/ 3131167 h 103"/>
                <a:gd name="T20" fmla="*/ 7857529 w 115"/>
                <a:gd name="T21" fmla="*/ 7134839 h 103"/>
                <a:gd name="T22" fmla="*/ 8444090 w 115"/>
                <a:gd name="T23" fmla="*/ 9867186 h 103"/>
                <a:gd name="T24" fmla="*/ 16712394 w 115"/>
                <a:gd name="T25" fmla="*/ 14895804 h 103"/>
                <a:gd name="T26" fmla="*/ 16500786 w 115"/>
                <a:gd name="T27" fmla="*/ 9431147 h 103"/>
                <a:gd name="T28" fmla="*/ 22396182 w 115"/>
                <a:gd name="T29" fmla="*/ 9431147 h 103"/>
                <a:gd name="T30" fmla="*/ 22396182 w 115"/>
                <a:gd name="T31" fmla="*/ 9431147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114" y="45"/>
                  </a:moveTo>
                  <a:cubicBezTo>
                    <a:pt x="115" y="103"/>
                    <a:pt x="115" y="103"/>
                    <a:pt x="11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1" y="28"/>
                    <a:pt x="12" y="21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3" y="38"/>
                    <a:pt x="34" y="42"/>
                    <a:pt x="43" y="47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486" name="AutoShape 13"/>
          <p:cNvSpPr>
            <a:spLocks noChangeArrowheads="1"/>
          </p:cNvSpPr>
          <p:nvPr/>
        </p:nvSpPr>
        <p:spPr bwMode="auto">
          <a:xfrm rot="-5400000">
            <a:off x="3014663" y="4563888"/>
            <a:ext cx="965200" cy="936625"/>
          </a:xfrm>
          <a:prstGeom prst="can">
            <a:avLst>
              <a:gd name="adj" fmla="val 8981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0487" name="Group 14"/>
          <p:cNvGrpSpPr>
            <a:grpSpLocks/>
          </p:cNvGrpSpPr>
          <p:nvPr/>
        </p:nvGrpSpPr>
        <p:grpSpPr bwMode="auto">
          <a:xfrm>
            <a:off x="4316413" y="4289251"/>
            <a:ext cx="865187" cy="1082675"/>
            <a:chOff x="4740" y="2069"/>
            <a:chExt cx="525" cy="637"/>
          </a:xfrm>
        </p:grpSpPr>
        <p:sp>
          <p:nvSpPr>
            <p:cNvPr id="20499" name="AutoShape 15"/>
            <p:cNvSpPr>
              <a:spLocks noChangeAspect="1" noChangeArrowheads="1" noTextEdit="1"/>
            </p:cNvSpPr>
            <p:nvPr/>
          </p:nvSpPr>
          <p:spPr bwMode="auto">
            <a:xfrm>
              <a:off x="4740" y="2069"/>
              <a:ext cx="52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Freeform 16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1" name="Freeform 17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2" name="Freeform 18"/>
            <p:cNvSpPr>
              <a:spLocks/>
            </p:cNvSpPr>
            <p:nvPr/>
          </p:nvSpPr>
          <p:spPr bwMode="auto">
            <a:xfrm>
              <a:off x="4857" y="2075"/>
              <a:ext cx="376" cy="218"/>
            </a:xfrm>
            <a:custGeom>
              <a:avLst/>
              <a:gdLst>
                <a:gd name="T0" fmla="*/ 259 w 400"/>
                <a:gd name="T1" fmla="*/ 42 h 232"/>
                <a:gd name="T2" fmla="*/ 188 w 400"/>
                <a:gd name="T3" fmla="*/ 0 h 232"/>
                <a:gd name="T4" fmla="*/ 0 w 400"/>
                <a:gd name="T5" fmla="*/ 109 h 232"/>
                <a:gd name="T6" fmla="*/ 71 w 400"/>
                <a:gd name="T7" fmla="*/ 150 h 232"/>
                <a:gd name="T8" fmla="*/ 259 w 400"/>
                <a:gd name="T9" fmla="*/ 42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232"/>
                <a:gd name="T17" fmla="*/ 400 w 400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232">
                  <a:moveTo>
                    <a:pt x="400" y="65"/>
                  </a:moveTo>
                  <a:lnTo>
                    <a:pt x="289" y="0"/>
                  </a:lnTo>
                  <a:lnTo>
                    <a:pt x="0" y="168"/>
                  </a:lnTo>
                  <a:lnTo>
                    <a:pt x="111" y="232"/>
                  </a:lnTo>
                  <a:lnTo>
                    <a:pt x="400" y="65"/>
                  </a:lnTo>
                  <a:close/>
                </a:path>
              </a:pathLst>
            </a:custGeom>
            <a:solidFill>
              <a:srgbClr val="CD3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3" name="Freeform 19"/>
            <p:cNvSpPr>
              <a:spLocks/>
            </p:cNvSpPr>
            <p:nvPr/>
          </p:nvSpPr>
          <p:spPr bwMode="auto">
            <a:xfrm>
              <a:off x="4962" y="2136"/>
              <a:ext cx="271" cy="563"/>
            </a:xfrm>
            <a:custGeom>
              <a:avLst/>
              <a:gdLst>
                <a:gd name="T0" fmla="*/ 0 w 289"/>
                <a:gd name="T1" fmla="*/ 109 h 599"/>
                <a:gd name="T2" fmla="*/ 2 w 289"/>
                <a:gd name="T3" fmla="*/ 388 h 599"/>
                <a:gd name="T4" fmla="*/ 184 w 289"/>
                <a:gd name="T5" fmla="*/ 280 h 599"/>
                <a:gd name="T6" fmla="*/ 184 w 289"/>
                <a:gd name="T7" fmla="*/ 0 h 599"/>
                <a:gd name="T8" fmla="*/ 0 w 289"/>
                <a:gd name="T9" fmla="*/ 109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599"/>
                <a:gd name="T17" fmla="*/ 289 w 289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599">
                  <a:moveTo>
                    <a:pt x="0" y="167"/>
                  </a:moveTo>
                  <a:lnTo>
                    <a:pt x="2" y="599"/>
                  </a:lnTo>
                  <a:lnTo>
                    <a:pt x="289" y="432"/>
                  </a:lnTo>
                  <a:lnTo>
                    <a:pt x="289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98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4" name="Freeform 20"/>
            <p:cNvSpPr>
              <a:spLocks noEditPoints="1"/>
            </p:cNvSpPr>
            <p:nvPr/>
          </p:nvSpPr>
          <p:spPr bwMode="auto">
            <a:xfrm>
              <a:off x="4856" y="2132"/>
              <a:ext cx="377" cy="567"/>
            </a:xfrm>
            <a:custGeom>
              <a:avLst/>
              <a:gdLst>
                <a:gd name="T0" fmla="*/ 0 w 250"/>
                <a:gd name="T1" fmla="*/ 1234 h 375"/>
                <a:gd name="T2" fmla="*/ 27 w 250"/>
                <a:gd name="T3" fmla="*/ 1193 h 375"/>
                <a:gd name="T4" fmla="*/ 62 w 250"/>
                <a:gd name="T5" fmla="*/ 1173 h 375"/>
                <a:gd name="T6" fmla="*/ 3591 w 250"/>
                <a:gd name="T7" fmla="*/ 491 h 375"/>
                <a:gd name="T8" fmla="*/ 3594 w 250"/>
                <a:gd name="T9" fmla="*/ 491 h 375"/>
                <a:gd name="T10" fmla="*/ 4400 w 250"/>
                <a:gd name="T11" fmla="*/ 0 h 375"/>
                <a:gd name="T12" fmla="*/ 4437 w 250"/>
                <a:gd name="T13" fmla="*/ 62 h 375"/>
                <a:gd name="T14" fmla="*/ 4417 w 250"/>
                <a:gd name="T15" fmla="*/ 73 h 375"/>
                <a:gd name="T16" fmla="*/ 3657 w 250"/>
                <a:gd name="T17" fmla="*/ 1264 h 375"/>
                <a:gd name="T18" fmla="*/ 4400 w 250"/>
                <a:gd name="T19" fmla="*/ 816 h 375"/>
                <a:gd name="T20" fmla="*/ 4437 w 250"/>
                <a:gd name="T21" fmla="*/ 845 h 375"/>
                <a:gd name="T22" fmla="*/ 4417 w 250"/>
                <a:gd name="T23" fmla="*/ 885 h 375"/>
                <a:gd name="T24" fmla="*/ 2870 w 250"/>
                <a:gd name="T25" fmla="*/ 2533 h 375"/>
                <a:gd name="T26" fmla="*/ 4400 w 250"/>
                <a:gd name="T27" fmla="*/ 1612 h 375"/>
                <a:gd name="T28" fmla="*/ 4437 w 250"/>
                <a:gd name="T29" fmla="*/ 1662 h 375"/>
                <a:gd name="T30" fmla="*/ 4417 w 250"/>
                <a:gd name="T31" fmla="*/ 1683 h 375"/>
                <a:gd name="T32" fmla="*/ 3657 w 250"/>
                <a:gd name="T33" fmla="*/ 2855 h 375"/>
                <a:gd name="T34" fmla="*/ 4400 w 250"/>
                <a:gd name="T35" fmla="*/ 2425 h 375"/>
                <a:gd name="T36" fmla="*/ 4437 w 250"/>
                <a:gd name="T37" fmla="*/ 2457 h 375"/>
                <a:gd name="T38" fmla="*/ 4417 w 250"/>
                <a:gd name="T39" fmla="*/ 2499 h 375"/>
                <a:gd name="T40" fmla="*/ 3657 w 250"/>
                <a:gd name="T41" fmla="*/ 2938 h 375"/>
                <a:gd name="T42" fmla="*/ 2855 w 250"/>
                <a:gd name="T43" fmla="*/ 3411 h 375"/>
                <a:gd name="T44" fmla="*/ 3591 w 250"/>
                <a:gd name="T45" fmla="*/ 3715 h 375"/>
                <a:gd name="T46" fmla="*/ 3591 w 250"/>
                <a:gd name="T47" fmla="*/ 3715 h 375"/>
                <a:gd name="T48" fmla="*/ 4400 w 250"/>
                <a:gd name="T49" fmla="*/ 3246 h 375"/>
                <a:gd name="T50" fmla="*/ 4437 w 250"/>
                <a:gd name="T51" fmla="*/ 3287 h 375"/>
                <a:gd name="T52" fmla="*/ 4417 w 250"/>
                <a:gd name="T53" fmla="*/ 3319 h 375"/>
                <a:gd name="T54" fmla="*/ 3657 w 250"/>
                <a:gd name="T55" fmla="*/ 4495 h 375"/>
                <a:gd name="T56" fmla="*/ 4400 w 250"/>
                <a:gd name="T57" fmla="*/ 4063 h 375"/>
                <a:gd name="T58" fmla="*/ 4437 w 250"/>
                <a:gd name="T59" fmla="*/ 4104 h 375"/>
                <a:gd name="T60" fmla="*/ 4417 w 250"/>
                <a:gd name="T61" fmla="*/ 4134 h 375"/>
                <a:gd name="T62" fmla="*/ 2037 w 250"/>
                <a:gd name="T63" fmla="*/ 5531 h 375"/>
                <a:gd name="T64" fmla="*/ 1255 w 250"/>
                <a:gd name="T65" fmla="*/ 6001 h 375"/>
                <a:gd name="T66" fmla="*/ 1182 w 250"/>
                <a:gd name="T67" fmla="*/ 6777 h 375"/>
                <a:gd name="T68" fmla="*/ 1182 w 250"/>
                <a:gd name="T69" fmla="*/ 5960 h 375"/>
                <a:gd name="T70" fmla="*/ 1182 w 250"/>
                <a:gd name="T71" fmla="*/ 5153 h 375"/>
                <a:gd name="T72" fmla="*/ 1182 w 250"/>
                <a:gd name="T73" fmla="*/ 5153 h 375"/>
                <a:gd name="T74" fmla="*/ 1182 w 250"/>
                <a:gd name="T75" fmla="*/ 4317 h 375"/>
                <a:gd name="T76" fmla="*/ 1182 w 250"/>
                <a:gd name="T77" fmla="*/ 3523 h 375"/>
                <a:gd name="T78" fmla="*/ 1182 w 250"/>
                <a:gd name="T79" fmla="*/ 3502 h 375"/>
                <a:gd name="T80" fmla="*/ 1182 w 250"/>
                <a:gd name="T81" fmla="*/ 2714 h 375"/>
                <a:gd name="T82" fmla="*/ 1182 w 250"/>
                <a:gd name="T83" fmla="*/ 1911 h 375"/>
                <a:gd name="T84" fmla="*/ 2058 w 250"/>
                <a:gd name="T85" fmla="*/ 3100 h 375"/>
                <a:gd name="T86" fmla="*/ 3591 w 250"/>
                <a:gd name="T87" fmla="*/ 2902 h 375"/>
                <a:gd name="T88" fmla="*/ 2058 w 250"/>
                <a:gd name="T89" fmla="*/ 3100 h 375"/>
                <a:gd name="T90" fmla="*/ 3591 w 250"/>
                <a:gd name="T91" fmla="*/ 1300 h 375"/>
                <a:gd name="T92" fmla="*/ 1255 w 250"/>
                <a:gd name="T93" fmla="*/ 1911 h 375"/>
                <a:gd name="T94" fmla="*/ 2799 w 250"/>
                <a:gd name="T95" fmla="*/ 1755 h 375"/>
                <a:gd name="T96" fmla="*/ 2821 w 250"/>
                <a:gd name="T97" fmla="*/ 1755 h 375"/>
                <a:gd name="T98" fmla="*/ 1255 w 250"/>
                <a:gd name="T99" fmla="*/ 3461 h 375"/>
                <a:gd name="T100" fmla="*/ 1992 w 250"/>
                <a:gd name="T101" fmla="*/ 3036 h 375"/>
                <a:gd name="T102" fmla="*/ 2799 w 250"/>
                <a:gd name="T103" fmla="*/ 2564 h 375"/>
                <a:gd name="T104" fmla="*/ 1255 w 250"/>
                <a:gd name="T105" fmla="*/ 2747 h 375"/>
                <a:gd name="T106" fmla="*/ 1992 w 250"/>
                <a:gd name="T107" fmla="*/ 3131 h 375"/>
                <a:gd name="T108" fmla="*/ 1255 w 250"/>
                <a:gd name="T109" fmla="*/ 4274 h 375"/>
                <a:gd name="T110" fmla="*/ 1255 w 250"/>
                <a:gd name="T111" fmla="*/ 4349 h 375"/>
                <a:gd name="T112" fmla="*/ 2781 w 250"/>
                <a:gd name="T113" fmla="*/ 4197 h 375"/>
                <a:gd name="T114" fmla="*/ 1255 w 250"/>
                <a:gd name="T115" fmla="*/ 4349 h 375"/>
                <a:gd name="T116" fmla="*/ 3591 w 250"/>
                <a:gd name="T117" fmla="*/ 4542 h 375"/>
                <a:gd name="T118" fmla="*/ 2037 w 250"/>
                <a:gd name="T119" fmla="*/ 4719 h 375"/>
                <a:gd name="T120" fmla="*/ 1965 w 250"/>
                <a:gd name="T121" fmla="*/ 4767 h 375"/>
                <a:gd name="T122" fmla="*/ 1255 w 250"/>
                <a:gd name="T123" fmla="*/ 5900 h 375"/>
                <a:gd name="T124" fmla="*/ 1965 w 250"/>
                <a:gd name="T125" fmla="*/ 4767 h 3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0"/>
                <a:gd name="T190" fmla="*/ 0 h 375"/>
                <a:gd name="T191" fmla="*/ 250 w 250"/>
                <a:gd name="T192" fmla="*/ 375 h 3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0" h="375">
                  <a:moveTo>
                    <a:pt x="1" y="69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62" y="99"/>
                    <a:pt x="69" y="103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8"/>
                    <a:pt x="250" y="48"/>
                    <a:pt x="250" y="48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162" y="100"/>
                    <a:pt x="162" y="100"/>
                    <a:pt x="162" y="100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247" y="90"/>
                    <a:pt x="247" y="90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3"/>
                    <a:pt x="250" y="93"/>
                    <a:pt x="250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47" y="181"/>
                    <a:pt x="247" y="181"/>
                    <a:pt x="247" y="181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50" y="182"/>
                    <a:pt x="250" y="182"/>
                    <a:pt x="250" y="182"/>
                  </a:cubicBezTo>
                  <a:cubicBezTo>
                    <a:pt x="250" y="183"/>
                    <a:pt x="250" y="183"/>
                    <a:pt x="250" y="183"/>
                  </a:cubicBezTo>
                  <a:cubicBezTo>
                    <a:pt x="249" y="184"/>
                    <a:pt x="249" y="184"/>
                    <a:pt x="249" y="184"/>
                  </a:cubicBezTo>
                  <a:cubicBezTo>
                    <a:pt x="206" y="209"/>
                    <a:pt x="206" y="209"/>
                    <a:pt x="206" y="209"/>
                  </a:cubicBezTo>
                  <a:cubicBezTo>
                    <a:pt x="206" y="249"/>
                    <a:pt x="206" y="249"/>
                    <a:pt x="206" y="249"/>
                  </a:cubicBezTo>
                  <a:cubicBezTo>
                    <a:pt x="247" y="225"/>
                    <a:pt x="247" y="225"/>
                    <a:pt x="247" y="225"/>
                  </a:cubicBezTo>
                  <a:cubicBezTo>
                    <a:pt x="248" y="225"/>
                    <a:pt x="248" y="225"/>
                    <a:pt x="248" y="225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50" y="227"/>
                    <a:pt x="250" y="227"/>
                    <a:pt x="250" y="227"/>
                  </a:cubicBezTo>
                  <a:cubicBezTo>
                    <a:pt x="250" y="228"/>
                    <a:pt x="250" y="228"/>
                    <a:pt x="250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71" y="332"/>
                    <a:pt x="71" y="332"/>
                    <a:pt x="71" y="332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06"/>
                    <a:pt x="67" y="106"/>
                    <a:pt x="67" y="106"/>
                  </a:cubicBezTo>
                  <a:lnTo>
                    <a:pt x="1" y="69"/>
                  </a:lnTo>
                  <a:close/>
                  <a:moveTo>
                    <a:pt x="116" y="171"/>
                  </a:moveTo>
                  <a:cubicBezTo>
                    <a:pt x="116" y="211"/>
                    <a:pt x="116" y="211"/>
                    <a:pt x="116" y="21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21"/>
                    <a:pt x="202" y="121"/>
                    <a:pt x="202" y="121"/>
                  </a:cubicBezTo>
                  <a:lnTo>
                    <a:pt x="116" y="171"/>
                  </a:lnTo>
                  <a:close/>
                  <a:moveTo>
                    <a:pt x="159" y="97"/>
                  </a:moveTo>
                  <a:cubicBezTo>
                    <a:pt x="202" y="72"/>
                    <a:pt x="202" y="72"/>
                    <a:pt x="202" y="7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97"/>
                    <a:pt x="158" y="97"/>
                    <a:pt x="158" y="97"/>
                  </a:cubicBezTo>
                  <a:lnTo>
                    <a:pt x="159" y="97"/>
                  </a:lnTo>
                  <a:close/>
                  <a:moveTo>
                    <a:pt x="71" y="15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8" y="102"/>
                    <a:pt x="158" y="102"/>
                    <a:pt x="158" y="102"/>
                  </a:cubicBezTo>
                  <a:lnTo>
                    <a:pt x="71" y="152"/>
                  </a:lnTo>
                  <a:close/>
                  <a:moveTo>
                    <a:pt x="112" y="213"/>
                  </a:moveTo>
                  <a:cubicBezTo>
                    <a:pt x="112" y="173"/>
                    <a:pt x="112" y="173"/>
                    <a:pt x="112" y="17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237"/>
                    <a:pt x="71" y="237"/>
                    <a:pt x="71" y="237"/>
                  </a:cubicBezTo>
                  <a:lnTo>
                    <a:pt x="112" y="213"/>
                  </a:lnTo>
                  <a:close/>
                  <a:moveTo>
                    <a:pt x="71" y="241"/>
                  </a:moveTo>
                  <a:cubicBezTo>
                    <a:pt x="71" y="283"/>
                    <a:pt x="71" y="283"/>
                    <a:pt x="71" y="283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57" y="191"/>
                    <a:pt x="157" y="191"/>
                    <a:pt x="157" y="191"/>
                  </a:cubicBezTo>
                  <a:lnTo>
                    <a:pt x="71" y="241"/>
                  </a:lnTo>
                  <a:close/>
                  <a:moveTo>
                    <a:pt x="115" y="302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202" y="211"/>
                    <a:pt x="202" y="211"/>
                    <a:pt x="202" y="21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302"/>
                  </a:lnTo>
                  <a:close/>
                  <a:moveTo>
                    <a:pt x="111" y="264"/>
                  </a:moveTo>
                  <a:cubicBezTo>
                    <a:pt x="71" y="287"/>
                    <a:pt x="71" y="287"/>
                    <a:pt x="71" y="287"/>
                  </a:cubicBezTo>
                  <a:cubicBezTo>
                    <a:pt x="71" y="327"/>
                    <a:pt x="71" y="327"/>
                    <a:pt x="71" y="327"/>
                  </a:cubicBezTo>
                  <a:cubicBezTo>
                    <a:pt x="111" y="304"/>
                    <a:pt x="111" y="304"/>
                    <a:pt x="111" y="304"/>
                  </a:cubicBezTo>
                  <a:lnTo>
                    <a:pt x="111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5" name="Freeform 21"/>
            <p:cNvSpPr>
              <a:spLocks noEditPoints="1"/>
            </p:cNvSpPr>
            <p:nvPr/>
          </p:nvSpPr>
          <p:spPr bwMode="auto">
            <a:xfrm>
              <a:off x="4853" y="2069"/>
              <a:ext cx="387" cy="637"/>
            </a:xfrm>
            <a:custGeom>
              <a:avLst/>
              <a:gdLst>
                <a:gd name="T0" fmla="*/ 2 w 412"/>
                <a:gd name="T1" fmla="*/ 112 h 677"/>
                <a:gd name="T2" fmla="*/ 189 w 412"/>
                <a:gd name="T3" fmla="*/ 2 h 677"/>
                <a:gd name="T4" fmla="*/ 189 w 412"/>
                <a:gd name="T5" fmla="*/ 0 h 677"/>
                <a:gd name="T6" fmla="*/ 191 w 412"/>
                <a:gd name="T7" fmla="*/ 2 h 677"/>
                <a:gd name="T8" fmla="*/ 193 w 412"/>
                <a:gd name="T9" fmla="*/ 2 h 677"/>
                <a:gd name="T10" fmla="*/ 263 w 412"/>
                <a:gd name="T11" fmla="*/ 44 h 677"/>
                <a:gd name="T12" fmla="*/ 265 w 412"/>
                <a:gd name="T13" fmla="*/ 44 h 677"/>
                <a:gd name="T14" fmla="*/ 265 w 412"/>
                <a:gd name="T15" fmla="*/ 45 h 677"/>
                <a:gd name="T16" fmla="*/ 267 w 412"/>
                <a:gd name="T17" fmla="*/ 330 h 677"/>
                <a:gd name="T18" fmla="*/ 267 w 412"/>
                <a:gd name="T19" fmla="*/ 331 h 677"/>
                <a:gd name="T20" fmla="*/ 265 w 412"/>
                <a:gd name="T21" fmla="*/ 331 h 677"/>
                <a:gd name="T22" fmla="*/ 76 w 412"/>
                <a:gd name="T23" fmla="*/ 442 h 677"/>
                <a:gd name="T24" fmla="*/ 76 w 412"/>
                <a:gd name="T25" fmla="*/ 442 h 677"/>
                <a:gd name="T26" fmla="*/ 75 w 412"/>
                <a:gd name="T27" fmla="*/ 442 h 677"/>
                <a:gd name="T28" fmla="*/ 4 w 412"/>
                <a:gd name="T29" fmla="*/ 399 h 677"/>
                <a:gd name="T30" fmla="*/ 2 w 412"/>
                <a:gd name="T31" fmla="*/ 397 h 677"/>
                <a:gd name="T32" fmla="*/ 2 w 412"/>
                <a:gd name="T33" fmla="*/ 397 h 677"/>
                <a:gd name="T34" fmla="*/ 0 w 412"/>
                <a:gd name="T35" fmla="*/ 112 h 677"/>
                <a:gd name="T36" fmla="*/ 0 w 412"/>
                <a:gd name="T37" fmla="*/ 112 h 677"/>
                <a:gd name="T38" fmla="*/ 2 w 412"/>
                <a:gd name="T39" fmla="*/ 112 h 677"/>
                <a:gd name="T40" fmla="*/ 258 w 412"/>
                <a:gd name="T41" fmla="*/ 49 h 677"/>
                <a:gd name="T42" fmla="*/ 225 w 412"/>
                <a:gd name="T43" fmla="*/ 28 h 677"/>
                <a:gd name="T44" fmla="*/ 189 w 412"/>
                <a:gd name="T45" fmla="*/ 8 h 677"/>
                <a:gd name="T46" fmla="*/ 99 w 412"/>
                <a:gd name="T47" fmla="*/ 62 h 677"/>
                <a:gd name="T48" fmla="*/ 8 w 412"/>
                <a:gd name="T49" fmla="*/ 116 h 677"/>
                <a:gd name="T50" fmla="*/ 8 w 412"/>
                <a:gd name="T51" fmla="*/ 271 h 677"/>
                <a:gd name="T52" fmla="*/ 8 w 412"/>
                <a:gd name="T53" fmla="*/ 393 h 677"/>
                <a:gd name="T54" fmla="*/ 44 w 412"/>
                <a:gd name="T55" fmla="*/ 416 h 677"/>
                <a:gd name="T56" fmla="*/ 76 w 412"/>
                <a:gd name="T57" fmla="*/ 434 h 677"/>
                <a:gd name="T58" fmla="*/ 116 w 412"/>
                <a:gd name="T59" fmla="*/ 410 h 677"/>
                <a:gd name="T60" fmla="*/ 258 w 412"/>
                <a:gd name="T61" fmla="*/ 326 h 677"/>
                <a:gd name="T62" fmla="*/ 258 w 412"/>
                <a:gd name="T63" fmla="*/ 49 h 6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2"/>
                <a:gd name="T97" fmla="*/ 0 h 677"/>
                <a:gd name="T98" fmla="*/ 412 w 412"/>
                <a:gd name="T99" fmla="*/ 677 h 6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2" h="677">
                  <a:moveTo>
                    <a:pt x="2" y="170"/>
                  </a:moveTo>
                  <a:lnTo>
                    <a:pt x="294" y="2"/>
                  </a:lnTo>
                  <a:lnTo>
                    <a:pt x="294" y="0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408" y="67"/>
                  </a:lnTo>
                  <a:lnTo>
                    <a:pt x="410" y="67"/>
                  </a:lnTo>
                  <a:lnTo>
                    <a:pt x="410" y="69"/>
                  </a:lnTo>
                  <a:lnTo>
                    <a:pt x="412" y="505"/>
                  </a:lnTo>
                  <a:lnTo>
                    <a:pt x="412" y="506"/>
                  </a:lnTo>
                  <a:lnTo>
                    <a:pt x="410" y="508"/>
                  </a:lnTo>
                  <a:lnTo>
                    <a:pt x="118" y="677"/>
                  </a:lnTo>
                  <a:lnTo>
                    <a:pt x="116" y="677"/>
                  </a:lnTo>
                  <a:lnTo>
                    <a:pt x="4" y="611"/>
                  </a:lnTo>
                  <a:lnTo>
                    <a:pt x="2" y="609"/>
                  </a:lnTo>
                  <a:lnTo>
                    <a:pt x="0" y="172"/>
                  </a:lnTo>
                  <a:lnTo>
                    <a:pt x="0" y="170"/>
                  </a:lnTo>
                  <a:lnTo>
                    <a:pt x="2" y="170"/>
                  </a:lnTo>
                  <a:close/>
                  <a:moveTo>
                    <a:pt x="400" y="74"/>
                  </a:moveTo>
                  <a:lnTo>
                    <a:pt x="349" y="43"/>
                  </a:lnTo>
                  <a:lnTo>
                    <a:pt x="294" y="13"/>
                  </a:lnTo>
                  <a:lnTo>
                    <a:pt x="153" y="95"/>
                  </a:lnTo>
                  <a:lnTo>
                    <a:pt x="12" y="177"/>
                  </a:lnTo>
                  <a:lnTo>
                    <a:pt x="12" y="415"/>
                  </a:lnTo>
                  <a:lnTo>
                    <a:pt x="12" y="604"/>
                  </a:lnTo>
                  <a:lnTo>
                    <a:pt x="68" y="636"/>
                  </a:lnTo>
                  <a:lnTo>
                    <a:pt x="118" y="665"/>
                  </a:lnTo>
                  <a:lnTo>
                    <a:pt x="179" y="628"/>
                  </a:lnTo>
                  <a:lnTo>
                    <a:pt x="400" y="501"/>
                  </a:lnTo>
                  <a:lnTo>
                    <a:pt x="400" y="74"/>
                  </a:lnTo>
                  <a:close/>
                </a:path>
              </a:pathLst>
            </a:custGeom>
            <a:solidFill>
              <a:srgbClr val="771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488" name="Text Box 22"/>
          <p:cNvSpPr txBox="1">
            <a:spLocks noChangeArrowheads="1"/>
          </p:cNvSpPr>
          <p:nvPr/>
        </p:nvSpPr>
        <p:spPr bwMode="auto">
          <a:xfrm>
            <a:off x="3236913" y="5156026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接口</a:t>
            </a:r>
          </a:p>
        </p:txBody>
      </p:sp>
      <p:sp>
        <p:nvSpPr>
          <p:cNvPr id="20489" name="Text Box 23"/>
          <p:cNvSpPr txBox="1">
            <a:spLocks noChangeArrowheads="1"/>
          </p:cNvSpPr>
          <p:nvPr/>
        </p:nvSpPr>
        <p:spPr bwMode="auto">
          <a:xfrm>
            <a:off x="7989888" y="5156026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接口</a:t>
            </a:r>
          </a:p>
        </p:txBody>
      </p:sp>
      <p:sp>
        <p:nvSpPr>
          <p:cNvPr id="20490" name="AutoShape 24"/>
          <p:cNvSpPr>
            <a:spLocks noChangeArrowheads="1"/>
          </p:cNvSpPr>
          <p:nvPr/>
        </p:nvSpPr>
        <p:spPr bwMode="auto">
          <a:xfrm>
            <a:off x="3313113" y="2884313"/>
            <a:ext cx="4694237" cy="762000"/>
          </a:xfrm>
          <a:prstGeom prst="wedgeRoundRectCallout">
            <a:avLst>
              <a:gd name="adj1" fmla="val -16421"/>
              <a:gd name="adj2" fmla="val 13807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0491" name="Text Box 25"/>
          <p:cNvSpPr txBox="1">
            <a:spLocks noChangeArrowheads="1"/>
          </p:cNvSpPr>
          <p:nvPr/>
        </p:nvSpPr>
        <p:spPr bwMode="auto">
          <a:xfrm>
            <a:off x="3221038" y="2925588"/>
            <a:ext cx="4922837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3968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39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39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39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39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808080"/>
              </a:buClr>
              <a:buSzPct val="90000"/>
            </a:pPr>
            <a:r>
              <a:rPr lang="zh-CN" altLang="en-US" sz="1600" b="1"/>
              <a:t>从源</a:t>
            </a:r>
            <a:r>
              <a:rPr lang="en-US" altLang="zh-CN" sz="1600" b="1"/>
              <a:t>MAC 2477-0367-cbe0</a:t>
            </a:r>
            <a:r>
              <a:rPr lang="zh-CN" altLang="en-US" sz="1600" b="1"/>
              <a:t>来的数据包不能通过</a:t>
            </a:r>
          </a:p>
          <a:p>
            <a:pPr algn="ctr"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zh-CN" altLang="en-US" sz="1600" b="1"/>
              <a:t>从源</a:t>
            </a:r>
            <a:r>
              <a:rPr lang="en-US" altLang="zh-CN" sz="1600" b="1"/>
              <a:t>MAC 2477-0367-a0be</a:t>
            </a:r>
            <a:r>
              <a:rPr lang="zh-CN" altLang="en-US" sz="1600" b="1"/>
              <a:t>来的数据包可以通过</a:t>
            </a:r>
            <a:endParaRPr lang="zh-CN" altLang="en-US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92" name="Line 26"/>
          <p:cNvSpPr>
            <a:spLocks noChangeShapeType="1"/>
          </p:cNvSpPr>
          <p:nvPr/>
        </p:nvSpPr>
        <p:spPr bwMode="auto">
          <a:xfrm>
            <a:off x="1979613" y="4795663"/>
            <a:ext cx="2519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27"/>
          <p:cNvSpPr>
            <a:spLocks noChangeShapeType="1"/>
          </p:cNvSpPr>
          <p:nvPr/>
        </p:nvSpPr>
        <p:spPr bwMode="auto">
          <a:xfrm flipV="1">
            <a:off x="1979613" y="5083001"/>
            <a:ext cx="36718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Rectangle 28"/>
          <p:cNvSpPr>
            <a:spLocks noChangeArrowheads="1"/>
          </p:cNvSpPr>
          <p:nvPr/>
        </p:nvSpPr>
        <p:spPr bwMode="auto">
          <a:xfrm>
            <a:off x="500063" y="4260676"/>
            <a:ext cx="2357437" cy="431800"/>
          </a:xfrm>
          <a:prstGeom prst="rect">
            <a:avLst/>
          </a:prstGeom>
          <a:solidFill>
            <a:srgbClr val="FFCC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source-mac 2477-0367-cbe0</a:t>
            </a:r>
          </a:p>
        </p:txBody>
      </p:sp>
      <p:sp>
        <p:nvSpPr>
          <p:cNvPr id="20495" name="AutoShape 29"/>
          <p:cNvSpPr>
            <a:spLocks noChangeAspect="1" noChangeArrowheads="1"/>
          </p:cNvSpPr>
          <p:nvPr/>
        </p:nvSpPr>
        <p:spPr bwMode="auto">
          <a:xfrm>
            <a:off x="4508500" y="4579763"/>
            <a:ext cx="431800" cy="4333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6" name="Rectangle 30"/>
          <p:cNvSpPr>
            <a:spLocks noChangeArrowheads="1"/>
          </p:cNvSpPr>
          <p:nvPr/>
        </p:nvSpPr>
        <p:spPr bwMode="auto">
          <a:xfrm>
            <a:off x="500063" y="5135388"/>
            <a:ext cx="2357437" cy="431800"/>
          </a:xfrm>
          <a:prstGeom prst="rect">
            <a:avLst/>
          </a:prstGeom>
          <a:solidFill>
            <a:srgbClr val="FFCC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source-mac 2477-0367-a0be</a:t>
            </a:r>
          </a:p>
        </p:txBody>
      </p:sp>
      <p:sp>
        <p:nvSpPr>
          <p:cNvPr id="20497" name="Text Box 31"/>
          <p:cNvSpPr txBox="1">
            <a:spLocks noChangeArrowheads="1"/>
          </p:cNvSpPr>
          <p:nvPr/>
        </p:nvSpPr>
        <p:spPr bwMode="auto">
          <a:xfrm>
            <a:off x="428625" y="3970163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分组</a:t>
            </a:r>
          </a:p>
        </p:txBody>
      </p:sp>
      <p:sp>
        <p:nvSpPr>
          <p:cNvPr id="20498" name="Text Box 32"/>
          <p:cNvSpPr txBox="1">
            <a:spLocks noChangeArrowheads="1"/>
          </p:cNvSpPr>
          <p:nvPr/>
        </p:nvSpPr>
        <p:spPr bwMode="auto">
          <a:xfrm>
            <a:off x="428625" y="5581476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分组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ACL</a:t>
            </a:r>
            <a:r>
              <a:rPr lang="zh-CN" altLang="en-US" dirty="0">
                <a:solidFill>
                  <a:srgbClr val="C00000"/>
                </a:solidFill>
              </a:rPr>
              <a:t>包过滤配置任务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874" y="1777206"/>
            <a:ext cx="8120574" cy="3303588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设置包过滤功能的默认过滤规则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根据需要选择合适的</a:t>
            </a: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分类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创建正确的规则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200" dirty="0">
                <a:solidFill>
                  <a:schemeClr val="tx1"/>
                </a:solidFill>
              </a:rPr>
              <a:t>设置匹配条件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200" dirty="0">
                <a:solidFill>
                  <a:schemeClr val="tx1"/>
                </a:solidFill>
              </a:rPr>
              <a:t>设置合适的动作（</a:t>
            </a:r>
            <a:r>
              <a:rPr lang="en-US" altLang="zh-CN" sz="2200" dirty="0">
                <a:solidFill>
                  <a:schemeClr val="tx1"/>
                </a:solidFill>
              </a:rPr>
              <a:t>Permit/Deny)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在路由器的接口上应用</a:t>
            </a: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，并指明过滤报文的方向（入站</a:t>
            </a:r>
            <a:r>
              <a:rPr lang="en-US" altLang="zh-CN" sz="2800" dirty="0">
                <a:solidFill>
                  <a:schemeClr val="tx1"/>
                </a:solidFill>
              </a:rPr>
              <a:t>/</a:t>
            </a:r>
            <a:r>
              <a:rPr lang="zh-CN" altLang="en-US" sz="2800" dirty="0">
                <a:solidFill>
                  <a:schemeClr val="tx1"/>
                </a:solidFill>
              </a:rPr>
              <a:t>出站）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设置包过滤规则</a:t>
            </a:r>
          </a:p>
        </p:txBody>
      </p:sp>
      <p:sp>
        <p:nvSpPr>
          <p:cNvPr id="23555" name="Rectangle 32"/>
          <p:cNvSpPr>
            <a:spLocks noChangeArrowheads="1"/>
          </p:cNvSpPr>
          <p:nvPr/>
        </p:nvSpPr>
        <p:spPr bwMode="auto">
          <a:xfrm>
            <a:off x="719137" y="1767046"/>
            <a:ext cx="7705725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b="1" dirty="0">
                <a:ea typeface="华文细黑" pitchFamily="2" charset="-122"/>
              </a:rPr>
              <a:t>包过滤功能默认开启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b="1" dirty="0">
                <a:ea typeface="华文细黑" pitchFamily="2" charset="-122"/>
              </a:rPr>
              <a:t>设置包过滤的默认过滤方式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à"/>
            </a:pPr>
            <a:r>
              <a:rPr lang="zh-CN" altLang="en-US" sz="2200" dirty="0">
                <a:ea typeface="华文细黑" pitchFamily="2" charset="-122"/>
              </a:rPr>
              <a:t>系统默认的过滤方式是</a:t>
            </a:r>
            <a:r>
              <a:rPr lang="en-US" altLang="zh-CN" sz="2200" dirty="0">
                <a:ea typeface="华文细黑" pitchFamily="2" charset="-122"/>
              </a:rPr>
              <a:t>permit</a:t>
            </a:r>
            <a:r>
              <a:rPr lang="zh-CN" altLang="en-US" sz="2200" dirty="0">
                <a:ea typeface="华文细黑" pitchFamily="2" charset="-122"/>
              </a:rPr>
              <a:t>，即允许未匹配上</a:t>
            </a:r>
            <a:r>
              <a:rPr lang="en-US" altLang="zh-CN" sz="2200" dirty="0">
                <a:ea typeface="华文细黑" pitchFamily="2" charset="-122"/>
              </a:rPr>
              <a:t>ACL</a:t>
            </a:r>
            <a:r>
              <a:rPr lang="zh-CN" altLang="en-US" sz="2200" dirty="0">
                <a:ea typeface="华文细黑" pitchFamily="2" charset="-122"/>
              </a:rPr>
              <a:t>规则的报文通过</a:t>
            </a:r>
            <a:endParaRPr lang="en-US" altLang="zh-CN" sz="2200" dirty="0">
              <a:ea typeface="华文细黑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à"/>
            </a:pPr>
            <a:r>
              <a:rPr lang="zh-CN" altLang="en-US" sz="2200" dirty="0">
                <a:ea typeface="华文细黑" pitchFamily="2" charset="-122"/>
              </a:rPr>
              <a:t>可以配置包过滤的缺省动作为</a:t>
            </a:r>
            <a:r>
              <a:rPr lang="en-US" altLang="zh-CN" sz="2200" dirty="0">
                <a:ea typeface="华文细黑" pitchFamily="2" charset="-122"/>
              </a:rPr>
              <a:t>deny</a:t>
            </a:r>
          </a:p>
        </p:txBody>
      </p:sp>
      <p:sp>
        <p:nvSpPr>
          <p:cNvPr id="23556" name="Text Box 34"/>
          <p:cNvSpPr txBox="1">
            <a:spLocks noChangeArrowheads="1"/>
          </p:cNvSpPr>
          <p:nvPr/>
        </p:nvSpPr>
        <p:spPr bwMode="auto">
          <a:xfrm>
            <a:off x="1129312" y="5085184"/>
            <a:ext cx="7129462" cy="4619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[H3C] packet-filter default deny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配置基本</a:t>
            </a:r>
            <a:r>
              <a:rPr lang="en-US" altLang="zh-CN">
                <a:solidFill>
                  <a:srgbClr val="C00000"/>
                </a:solidFill>
              </a:rPr>
              <a:t>ACL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755650" y="3290689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[H3C] acl number </a:t>
            </a:r>
            <a:r>
              <a:rPr kumimoji="1" lang="en-US" altLang="zh-CN" sz="2400" i="1">
                <a:solidFill>
                  <a:srgbClr val="000000"/>
                </a:solidFill>
              </a:rPr>
              <a:t>acl-number</a:t>
            </a:r>
          </a:p>
        </p:txBody>
      </p:sp>
      <p:sp>
        <p:nvSpPr>
          <p:cNvPr id="245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1324" y="1884375"/>
            <a:ext cx="8291513" cy="1223963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配置基本</a:t>
            </a: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，并指定</a:t>
            </a: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序号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200" dirty="0">
                <a:solidFill>
                  <a:schemeClr val="tx1"/>
                </a:solidFill>
              </a:rPr>
              <a:t>基本</a:t>
            </a:r>
            <a:r>
              <a:rPr lang="en-US" altLang="zh-CN" sz="2200" dirty="0">
                <a:solidFill>
                  <a:schemeClr val="tx1"/>
                </a:solidFill>
              </a:rPr>
              <a:t>IPv4 ACL</a:t>
            </a:r>
            <a:r>
              <a:rPr lang="zh-CN" altLang="en-US" sz="2200" dirty="0">
                <a:solidFill>
                  <a:schemeClr val="tx1"/>
                </a:solidFill>
              </a:rPr>
              <a:t>的序号取值范围为</a:t>
            </a:r>
            <a:r>
              <a:rPr lang="en-US" altLang="zh-CN" sz="2200" dirty="0">
                <a:solidFill>
                  <a:schemeClr val="tx1"/>
                </a:solidFill>
              </a:rPr>
              <a:t>2000</a:t>
            </a:r>
            <a:r>
              <a:rPr lang="zh-CN" altLang="en-US" sz="2200" dirty="0">
                <a:solidFill>
                  <a:schemeClr val="tx1"/>
                </a:solidFill>
              </a:rPr>
              <a:t>～</a:t>
            </a:r>
            <a:r>
              <a:rPr lang="en-US" altLang="zh-CN" sz="2200" dirty="0">
                <a:solidFill>
                  <a:schemeClr val="tx1"/>
                </a:solidFill>
              </a:rPr>
              <a:t>2999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755650" y="5446514"/>
            <a:ext cx="7561263" cy="1016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</a:rPr>
              <a:t>[H3C-acl-basic-2000]</a:t>
            </a:r>
            <a:r>
              <a:rPr kumimoji="1" lang="en-US" altLang="zh-CN" sz="2000" b="1"/>
              <a:t> rule </a:t>
            </a:r>
            <a:r>
              <a:rPr kumimoji="1" lang="en-US" altLang="zh-CN" sz="2000"/>
              <a:t>[ </a:t>
            </a:r>
            <a:r>
              <a:rPr kumimoji="1" lang="en-US" altLang="zh-CN" sz="2000" i="1"/>
              <a:t>rule-id</a:t>
            </a:r>
            <a:r>
              <a:rPr kumimoji="1" lang="en-US" altLang="zh-CN" sz="2000"/>
              <a:t> ]</a:t>
            </a:r>
            <a:r>
              <a:rPr kumimoji="1" lang="en-US" altLang="zh-CN" sz="2000" b="1"/>
              <a:t> { deny | permit } [ counting | fragment | logging | source</a:t>
            </a:r>
            <a:r>
              <a:rPr kumimoji="1" lang="en-US" altLang="zh-CN" sz="2000" b="1" i="1"/>
              <a:t> </a:t>
            </a:r>
            <a:r>
              <a:rPr kumimoji="1" lang="en-US" altLang="zh-CN" sz="2000" b="1"/>
              <a:t>{</a:t>
            </a:r>
            <a:r>
              <a:rPr kumimoji="1" lang="en-US" altLang="zh-CN" sz="2000" b="1" i="1"/>
              <a:t> </a:t>
            </a:r>
            <a:r>
              <a:rPr kumimoji="1" lang="en-US" altLang="zh-CN" sz="2000" i="1"/>
              <a:t>sour-addr sour-wildcard</a:t>
            </a:r>
            <a:r>
              <a:rPr kumimoji="1" lang="en-US" altLang="zh-CN" sz="2000" b="1"/>
              <a:t> | any }</a:t>
            </a:r>
            <a:r>
              <a:rPr kumimoji="1" lang="en-US" altLang="zh-CN" sz="2000"/>
              <a:t> |</a:t>
            </a:r>
            <a:r>
              <a:rPr kumimoji="1" lang="en-US" altLang="zh-CN" sz="2000" b="1"/>
              <a:t> time-range</a:t>
            </a:r>
            <a:r>
              <a:rPr kumimoji="1" lang="en-US" altLang="zh-CN" sz="2000"/>
              <a:t> </a:t>
            </a:r>
            <a:r>
              <a:rPr kumimoji="1" lang="en-US" altLang="zh-CN" sz="2000" i="1"/>
              <a:t>time-range-name</a:t>
            </a:r>
            <a:r>
              <a:rPr kumimoji="1" lang="en-US" altLang="zh-CN" sz="2000"/>
              <a:t> </a:t>
            </a:r>
            <a:r>
              <a:rPr kumimoji="1" lang="en-US" altLang="zh-CN" sz="2000" b="1"/>
              <a:t>]</a:t>
            </a:r>
            <a:r>
              <a:rPr kumimoji="1" lang="en-US" altLang="zh-CN" sz="2000"/>
              <a:t> </a:t>
            </a:r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457200" y="4005064"/>
            <a:ext cx="8291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b="1">
                <a:ea typeface="华文细黑" pitchFamily="2" charset="-122"/>
              </a:rPr>
              <a:t>定义规则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</a:pPr>
            <a:r>
              <a:rPr lang="zh-CN" altLang="en-US" sz="2200">
                <a:ea typeface="华文细黑" pitchFamily="2" charset="-122"/>
              </a:rPr>
              <a:t>制定要匹配的源</a:t>
            </a:r>
            <a:r>
              <a:rPr lang="en-US" altLang="zh-CN" sz="2200">
                <a:ea typeface="华文细黑" pitchFamily="2" charset="-122"/>
              </a:rPr>
              <a:t>IP</a:t>
            </a:r>
            <a:r>
              <a:rPr lang="zh-CN" altLang="en-US" sz="2200">
                <a:ea typeface="华文细黑" pitchFamily="2" charset="-122"/>
              </a:rPr>
              <a:t>地址范围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</a:pPr>
            <a:r>
              <a:rPr lang="zh-CN" altLang="en-US" sz="2200">
                <a:ea typeface="华文细黑" pitchFamily="2" charset="-122"/>
              </a:rPr>
              <a:t>指定动作是</a:t>
            </a:r>
            <a:r>
              <a:rPr lang="en-US" altLang="zh-CN" sz="2200">
                <a:ea typeface="华文细黑" pitchFamily="2" charset="-122"/>
              </a:rPr>
              <a:t>permit</a:t>
            </a:r>
            <a:r>
              <a:rPr lang="zh-CN" altLang="en-US" sz="2200">
                <a:ea typeface="华文细黑" pitchFamily="2" charset="-122"/>
              </a:rPr>
              <a:t>或</a:t>
            </a:r>
            <a:r>
              <a:rPr lang="en-US" altLang="zh-CN" sz="2200">
                <a:ea typeface="华文细黑" pitchFamily="2" charset="-122"/>
              </a:rPr>
              <a:t>deny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980728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配置高级</a:t>
            </a:r>
            <a:r>
              <a:rPr lang="en-US" altLang="zh-CN" dirty="0">
                <a:solidFill>
                  <a:srgbClr val="C00000"/>
                </a:solidFill>
              </a:rPr>
              <a:t>ACL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84176" y="1729084"/>
            <a:ext cx="821848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b="1" dirty="0">
                <a:ea typeface="华文细黑" pitchFamily="2" charset="-122"/>
              </a:rPr>
              <a:t>配置高级</a:t>
            </a:r>
            <a:r>
              <a:rPr lang="en-US" altLang="zh-CN" sz="2800" b="1" dirty="0">
                <a:ea typeface="华文细黑" pitchFamily="2" charset="-122"/>
              </a:rPr>
              <a:t>IPv4 ACL</a:t>
            </a:r>
            <a:r>
              <a:rPr lang="zh-CN" altLang="en-US" sz="2800" b="1" dirty="0">
                <a:ea typeface="华文细黑" pitchFamily="2" charset="-122"/>
              </a:rPr>
              <a:t>，并指定</a:t>
            </a:r>
            <a:r>
              <a:rPr lang="en-US" altLang="zh-CN" sz="2800" b="1" dirty="0">
                <a:ea typeface="华文细黑" pitchFamily="2" charset="-122"/>
              </a:rPr>
              <a:t>ACL</a:t>
            </a:r>
            <a:r>
              <a:rPr lang="zh-CN" altLang="en-US" sz="2800" b="1" dirty="0">
                <a:ea typeface="华文细黑" pitchFamily="2" charset="-122"/>
              </a:rPr>
              <a:t>序号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</a:pPr>
            <a:r>
              <a:rPr lang="zh-CN" altLang="en-US" sz="2200" dirty="0">
                <a:ea typeface="华文细黑" pitchFamily="2" charset="-122"/>
              </a:rPr>
              <a:t>高级</a:t>
            </a:r>
            <a:r>
              <a:rPr lang="en-US" altLang="zh-CN" sz="2200" dirty="0">
                <a:ea typeface="华文细黑" pitchFamily="2" charset="-122"/>
              </a:rPr>
              <a:t>IPv4 ACL</a:t>
            </a:r>
            <a:r>
              <a:rPr lang="zh-CN" altLang="en-US" sz="2200" dirty="0">
                <a:ea typeface="华文细黑" pitchFamily="2" charset="-122"/>
              </a:rPr>
              <a:t>的序号取值范围为</a:t>
            </a:r>
            <a:r>
              <a:rPr lang="en-US" altLang="zh-CN" sz="2200" dirty="0">
                <a:ea typeface="华文细黑" pitchFamily="2" charset="-122"/>
              </a:rPr>
              <a:t>3000</a:t>
            </a:r>
            <a:r>
              <a:rPr lang="zh-CN" altLang="en-US" sz="2200" dirty="0">
                <a:ea typeface="华文细黑" pitchFamily="2" charset="-122"/>
              </a:rPr>
              <a:t>～</a:t>
            </a:r>
            <a:r>
              <a:rPr lang="en-US" altLang="zh-CN" sz="2200" dirty="0">
                <a:ea typeface="华文细黑" pitchFamily="2" charset="-122"/>
              </a:rPr>
              <a:t>3999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785812" y="5142504"/>
            <a:ext cx="7561263" cy="15652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</a:rPr>
              <a:t>[H3C-acl-adv-3000]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b="1"/>
              <a:t>rule </a:t>
            </a:r>
            <a:r>
              <a:rPr kumimoji="1" lang="en-US" altLang="zh-CN"/>
              <a:t>[ </a:t>
            </a:r>
            <a:r>
              <a:rPr kumimoji="1" lang="en-US" altLang="zh-CN" i="1"/>
              <a:t>rule-id</a:t>
            </a:r>
            <a:r>
              <a:rPr kumimoji="1" lang="en-US" altLang="zh-CN"/>
              <a:t> ]</a:t>
            </a:r>
            <a:r>
              <a:rPr kumimoji="1" lang="en-US" altLang="zh-CN" b="1"/>
              <a:t> { deny | permit } </a:t>
            </a:r>
            <a:r>
              <a:rPr kumimoji="1" lang="en-US" altLang="zh-CN" i="1"/>
              <a:t>protocol </a:t>
            </a:r>
            <a:r>
              <a:rPr kumimoji="1" lang="en-US" altLang="zh-CN" b="1"/>
              <a:t>[ destination </a:t>
            </a:r>
            <a:r>
              <a:rPr kumimoji="1" lang="en-US" altLang="zh-CN"/>
              <a:t>{ </a:t>
            </a:r>
            <a:r>
              <a:rPr kumimoji="1" lang="en-US" altLang="zh-CN" i="1"/>
              <a:t>dest-addr dest-wildcard</a:t>
            </a:r>
            <a:r>
              <a:rPr kumimoji="1" lang="en-US" altLang="zh-CN" b="1"/>
              <a:t> | any } | destination-port</a:t>
            </a:r>
            <a:r>
              <a:rPr kumimoji="1" lang="en-US" altLang="zh-CN" b="1" i="1"/>
              <a:t> </a:t>
            </a:r>
            <a:r>
              <a:rPr kumimoji="1" lang="en-US" altLang="zh-CN" i="1"/>
              <a:t>operator port1</a:t>
            </a:r>
            <a:r>
              <a:rPr kumimoji="1" lang="en-US" altLang="zh-CN"/>
              <a:t> [</a:t>
            </a:r>
            <a:r>
              <a:rPr kumimoji="1" lang="en-US" altLang="zh-CN" i="1"/>
              <a:t> port2 </a:t>
            </a:r>
            <a:r>
              <a:rPr kumimoji="1" lang="en-US" altLang="zh-CN"/>
              <a:t>] </a:t>
            </a:r>
            <a:r>
              <a:rPr kumimoji="1" lang="en-US" altLang="zh-CN" b="1"/>
              <a:t>established </a:t>
            </a:r>
            <a:r>
              <a:rPr kumimoji="1" lang="en-US" altLang="zh-CN" b="1" i="1"/>
              <a:t>|</a:t>
            </a:r>
            <a:r>
              <a:rPr kumimoji="1" lang="en-US" altLang="zh-CN" b="1"/>
              <a:t> fragment | source</a:t>
            </a:r>
            <a:r>
              <a:rPr kumimoji="1" lang="en-US" altLang="zh-CN" b="1" i="1"/>
              <a:t> </a:t>
            </a:r>
            <a:r>
              <a:rPr kumimoji="1" lang="en-US" altLang="zh-CN" b="1"/>
              <a:t>{</a:t>
            </a:r>
            <a:r>
              <a:rPr kumimoji="1" lang="en-US" altLang="zh-CN" i="1"/>
              <a:t> sour-addr sour-wildcard</a:t>
            </a:r>
            <a:r>
              <a:rPr kumimoji="1" lang="en-US" altLang="zh-CN"/>
              <a:t> |</a:t>
            </a:r>
            <a:r>
              <a:rPr kumimoji="1" lang="en-US" altLang="zh-CN" b="1"/>
              <a:t> any } | source-port</a:t>
            </a:r>
            <a:r>
              <a:rPr kumimoji="1" lang="en-US" altLang="zh-CN" b="1" i="1"/>
              <a:t> </a:t>
            </a:r>
            <a:r>
              <a:rPr kumimoji="1" lang="en-US" altLang="zh-CN" i="1"/>
              <a:t>operator port1</a:t>
            </a:r>
            <a:r>
              <a:rPr kumimoji="1" lang="en-US" altLang="zh-CN"/>
              <a:t> [</a:t>
            </a:r>
            <a:r>
              <a:rPr kumimoji="1" lang="en-US" altLang="zh-CN" i="1"/>
              <a:t> port2 </a:t>
            </a:r>
            <a:r>
              <a:rPr kumimoji="1" lang="en-US" altLang="zh-CN"/>
              <a:t>] |</a:t>
            </a:r>
            <a:r>
              <a:rPr kumimoji="1" lang="en-US" altLang="zh-CN" b="1"/>
              <a:t> time-range </a:t>
            </a:r>
            <a:r>
              <a:rPr kumimoji="1" lang="en-US" altLang="zh-CN" i="1"/>
              <a:t>time-range-name </a:t>
            </a:r>
            <a:r>
              <a:rPr kumimoji="1" lang="en-US" altLang="zh-CN" b="1"/>
              <a:t>] 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785812" y="2871787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[H3C] acl number </a:t>
            </a:r>
            <a:r>
              <a:rPr kumimoji="1" lang="en-US" altLang="zh-CN" sz="2400" i="1">
                <a:solidFill>
                  <a:srgbClr val="000000"/>
                </a:solidFill>
              </a:rPr>
              <a:t>acl-number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84176" y="3429000"/>
            <a:ext cx="82915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b="1" dirty="0">
                <a:ea typeface="华文细黑" pitchFamily="2" charset="-122"/>
              </a:rPr>
              <a:t>定义规则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</a:pPr>
            <a:r>
              <a:rPr lang="zh-CN" altLang="en-US" sz="2200" dirty="0">
                <a:ea typeface="华文细黑" pitchFamily="2" charset="-122"/>
              </a:rPr>
              <a:t>需要配置规则来匹配源</a:t>
            </a:r>
            <a:r>
              <a:rPr lang="en-US" altLang="zh-CN" sz="2200" dirty="0">
                <a:ea typeface="华文细黑" pitchFamily="2" charset="-122"/>
              </a:rPr>
              <a:t>IP</a:t>
            </a:r>
            <a:r>
              <a:rPr lang="zh-CN" altLang="en-US" sz="2200" dirty="0">
                <a:ea typeface="华文细黑" pitchFamily="2" charset="-122"/>
              </a:rPr>
              <a:t>地址、目的</a:t>
            </a:r>
            <a:r>
              <a:rPr lang="en-US" altLang="zh-CN" sz="2200" dirty="0">
                <a:ea typeface="华文细黑" pitchFamily="2" charset="-122"/>
              </a:rPr>
              <a:t>IP</a:t>
            </a:r>
            <a:r>
              <a:rPr lang="zh-CN" altLang="en-US" sz="2200" dirty="0">
                <a:ea typeface="华文细黑" pitchFamily="2" charset="-122"/>
              </a:rPr>
              <a:t>地址、</a:t>
            </a:r>
            <a:r>
              <a:rPr lang="en-US" altLang="zh-CN" sz="2200" dirty="0">
                <a:ea typeface="华文细黑" pitchFamily="2" charset="-122"/>
              </a:rPr>
              <a:t>IP</a:t>
            </a:r>
            <a:r>
              <a:rPr lang="zh-CN" altLang="en-US" sz="2200" dirty="0">
                <a:ea typeface="华文细黑" pitchFamily="2" charset="-122"/>
              </a:rPr>
              <a:t>承载的协议类型、协议端口号等信息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</a:pPr>
            <a:r>
              <a:rPr lang="zh-CN" altLang="en-US" sz="2200" dirty="0">
                <a:ea typeface="华文细黑" pitchFamily="2" charset="-122"/>
              </a:rPr>
              <a:t>指定动作是</a:t>
            </a:r>
            <a:r>
              <a:rPr lang="en-US" altLang="zh-CN" sz="2200" dirty="0">
                <a:ea typeface="华文细黑" pitchFamily="2" charset="-122"/>
              </a:rPr>
              <a:t>permit</a:t>
            </a:r>
            <a:r>
              <a:rPr lang="zh-CN" altLang="en-US" sz="2200" dirty="0">
                <a:ea typeface="华文细黑" pitchFamily="2" charset="-122"/>
              </a:rPr>
              <a:t>或</a:t>
            </a:r>
            <a:r>
              <a:rPr lang="en-US" altLang="zh-CN" sz="2200" dirty="0">
                <a:ea typeface="华文细黑" pitchFamily="2" charset="-122"/>
              </a:rPr>
              <a:t>deny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097136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配置二层</a:t>
            </a:r>
            <a:r>
              <a:rPr lang="en-US" altLang="zh-CN" dirty="0">
                <a:solidFill>
                  <a:srgbClr val="C00000"/>
                </a:solidFill>
              </a:rPr>
              <a:t>ACL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5118" y="1996728"/>
            <a:ext cx="821848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b="1">
                <a:ea typeface="华文细黑" pitchFamily="2" charset="-122"/>
              </a:rPr>
              <a:t>配置二层 </a:t>
            </a:r>
            <a:r>
              <a:rPr lang="en-US" altLang="zh-CN" sz="2800" b="1">
                <a:ea typeface="华文细黑" pitchFamily="2" charset="-122"/>
              </a:rPr>
              <a:t>ACL</a:t>
            </a:r>
            <a:r>
              <a:rPr lang="zh-CN" altLang="en-US" sz="2800" b="1">
                <a:ea typeface="华文细黑" pitchFamily="2" charset="-122"/>
              </a:rPr>
              <a:t>，并指定</a:t>
            </a:r>
            <a:r>
              <a:rPr lang="en-US" altLang="zh-CN" sz="2800" b="1">
                <a:ea typeface="华文细黑" pitchFamily="2" charset="-122"/>
              </a:rPr>
              <a:t>ACL</a:t>
            </a:r>
            <a:r>
              <a:rPr lang="zh-CN" altLang="en-US" sz="2800" b="1">
                <a:ea typeface="华文细黑" pitchFamily="2" charset="-122"/>
              </a:rPr>
              <a:t>序号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</a:pPr>
            <a:r>
              <a:rPr lang="zh-CN" altLang="en-US" sz="2200">
                <a:ea typeface="华文细黑" pitchFamily="2" charset="-122"/>
              </a:rPr>
              <a:t>二层</a:t>
            </a:r>
            <a:r>
              <a:rPr lang="en-US" altLang="zh-CN" sz="2200">
                <a:ea typeface="华文细黑" pitchFamily="2" charset="-122"/>
              </a:rPr>
              <a:t>ACL</a:t>
            </a:r>
            <a:r>
              <a:rPr lang="zh-CN" altLang="en-US" sz="2200">
                <a:ea typeface="华文细黑" pitchFamily="2" charset="-122"/>
              </a:rPr>
              <a:t>的序号取值范围为</a:t>
            </a:r>
            <a:r>
              <a:rPr lang="en-US" altLang="zh-CN" sz="2200">
                <a:ea typeface="华文细黑" pitchFamily="2" charset="-122"/>
              </a:rPr>
              <a:t>4000</a:t>
            </a:r>
            <a:r>
              <a:rPr lang="zh-CN" altLang="en-US" sz="2200">
                <a:ea typeface="华文细黑" pitchFamily="2" charset="-122"/>
              </a:rPr>
              <a:t>～</a:t>
            </a:r>
            <a:r>
              <a:rPr lang="en-US" altLang="zh-CN" sz="2200">
                <a:ea typeface="华文细黑" pitchFamily="2" charset="-122"/>
              </a:rPr>
              <a:t>4999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83568" y="5589240"/>
            <a:ext cx="7561263" cy="1016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</a:rPr>
              <a:t>[H3C-acl-ethernetframe-4000]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b="1"/>
              <a:t>rule </a:t>
            </a:r>
            <a:r>
              <a:rPr kumimoji="1" lang="en-US" altLang="zh-CN"/>
              <a:t>[ </a:t>
            </a:r>
            <a:r>
              <a:rPr kumimoji="1" lang="en-US" altLang="zh-CN" i="1"/>
              <a:t>rule-id</a:t>
            </a:r>
            <a:r>
              <a:rPr kumimoji="1" lang="en-US" altLang="zh-CN"/>
              <a:t> ] { </a:t>
            </a:r>
            <a:r>
              <a:rPr kumimoji="1" lang="en-US" altLang="zh-CN" b="1"/>
              <a:t>deny</a:t>
            </a:r>
            <a:r>
              <a:rPr kumimoji="1" lang="en-US" altLang="zh-CN"/>
              <a:t> | </a:t>
            </a:r>
            <a:r>
              <a:rPr kumimoji="1" lang="en-US" altLang="zh-CN" b="1"/>
              <a:t>permit </a:t>
            </a:r>
            <a:r>
              <a:rPr kumimoji="1" lang="en-US" altLang="zh-CN"/>
              <a:t>} [ </a:t>
            </a:r>
            <a:r>
              <a:rPr kumimoji="1" lang="en-US" altLang="zh-CN" b="1"/>
              <a:t>cos </a:t>
            </a:r>
            <a:r>
              <a:rPr kumimoji="1" lang="en-US" altLang="zh-CN" i="1"/>
              <a:t>vlan-pri</a:t>
            </a:r>
            <a:r>
              <a:rPr kumimoji="1" lang="en-US" altLang="zh-CN" b="1"/>
              <a:t> | dest-mac</a:t>
            </a:r>
            <a:r>
              <a:rPr kumimoji="1" lang="en-US" altLang="zh-CN"/>
              <a:t> </a:t>
            </a:r>
            <a:r>
              <a:rPr kumimoji="1" lang="en-US" altLang="zh-CN" i="1"/>
              <a:t>dest-addr</a:t>
            </a:r>
            <a:r>
              <a:rPr kumimoji="1" lang="en-US" altLang="zh-CN"/>
              <a:t> </a:t>
            </a:r>
            <a:r>
              <a:rPr kumimoji="1" lang="en-US" altLang="zh-CN" i="1"/>
              <a:t>dest-mask</a:t>
            </a:r>
            <a:r>
              <a:rPr kumimoji="1" lang="en-US" altLang="zh-CN" b="1"/>
              <a:t> | lsap </a:t>
            </a:r>
            <a:r>
              <a:rPr kumimoji="1" lang="en-US" altLang="zh-CN" i="1"/>
              <a:t>lsap-type</a:t>
            </a:r>
            <a:r>
              <a:rPr kumimoji="1" lang="en-US" altLang="zh-CN"/>
              <a:t> </a:t>
            </a:r>
            <a:r>
              <a:rPr kumimoji="1" lang="en-US" altLang="zh-CN" i="1"/>
              <a:t>lsap-type-mask</a:t>
            </a:r>
            <a:r>
              <a:rPr kumimoji="1" lang="en-US" altLang="zh-CN" b="1"/>
              <a:t> | source-mac</a:t>
            </a:r>
            <a:r>
              <a:rPr kumimoji="1" lang="en-US" altLang="zh-CN"/>
              <a:t> </a:t>
            </a:r>
            <a:r>
              <a:rPr kumimoji="1" lang="en-US" altLang="zh-CN" i="1"/>
              <a:t>sour-addr</a:t>
            </a:r>
            <a:r>
              <a:rPr kumimoji="1" lang="en-US" altLang="zh-CN"/>
              <a:t> </a:t>
            </a:r>
            <a:r>
              <a:rPr kumimoji="1" lang="en-US" altLang="zh-CN" i="1"/>
              <a:t>source-mask</a:t>
            </a:r>
            <a:r>
              <a:rPr kumimoji="1" lang="en-US" altLang="zh-CN"/>
              <a:t> | </a:t>
            </a:r>
            <a:r>
              <a:rPr kumimoji="1" lang="en-US" altLang="zh-CN" b="1"/>
              <a:t>time-range</a:t>
            </a:r>
            <a:r>
              <a:rPr kumimoji="1" lang="en-US" altLang="zh-CN"/>
              <a:t> </a:t>
            </a:r>
            <a:r>
              <a:rPr kumimoji="1" lang="en-US" altLang="zh-CN" i="1"/>
              <a:t>time-range-name</a:t>
            </a:r>
            <a:r>
              <a:rPr kumimoji="1" lang="en-US" altLang="zh-CN"/>
              <a:t>] 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55006" y="3076228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[H3C] acl number </a:t>
            </a:r>
            <a:r>
              <a:rPr kumimoji="1" lang="en-US" altLang="zh-CN" sz="2400" i="1">
                <a:solidFill>
                  <a:srgbClr val="000000"/>
                </a:solidFill>
              </a:rPr>
              <a:t>acl-number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85118" y="3725515"/>
            <a:ext cx="8291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b="1">
                <a:ea typeface="华文细黑" pitchFamily="2" charset="-122"/>
              </a:rPr>
              <a:t>定义规则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</a:pPr>
            <a:r>
              <a:rPr lang="zh-CN" altLang="en-US" sz="2200">
                <a:ea typeface="华文细黑" pitchFamily="2" charset="-122"/>
              </a:rPr>
              <a:t>需要配置规则来匹配源</a:t>
            </a:r>
            <a:r>
              <a:rPr lang="en-US" altLang="zh-CN" sz="2200">
                <a:ea typeface="华文细黑" pitchFamily="2" charset="-122"/>
              </a:rPr>
              <a:t>MAC</a:t>
            </a:r>
            <a:r>
              <a:rPr lang="zh-CN" altLang="en-US" sz="2200">
                <a:ea typeface="华文细黑" pitchFamily="2" charset="-122"/>
              </a:rPr>
              <a:t>地址、目的</a:t>
            </a:r>
            <a:r>
              <a:rPr lang="en-US" altLang="zh-CN" sz="2200">
                <a:ea typeface="华文细黑" pitchFamily="2" charset="-122"/>
              </a:rPr>
              <a:t>MAC</a:t>
            </a:r>
            <a:r>
              <a:rPr lang="zh-CN" altLang="en-US" sz="2200">
                <a:ea typeface="华文细黑" pitchFamily="2" charset="-122"/>
              </a:rPr>
              <a:t>地址、</a:t>
            </a:r>
            <a:r>
              <a:rPr lang="en-US" altLang="zh-CN" sz="2200">
                <a:ea typeface="华文细黑" pitchFamily="2" charset="-122"/>
              </a:rPr>
              <a:t>802.1p</a:t>
            </a:r>
            <a:r>
              <a:rPr lang="zh-CN" altLang="en-US" sz="2200">
                <a:ea typeface="华文细黑" pitchFamily="2" charset="-122"/>
              </a:rPr>
              <a:t>优先级、二层协议类型等二层信息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à"/>
            </a:pPr>
            <a:r>
              <a:rPr lang="zh-CN" altLang="en-US" sz="2200">
                <a:ea typeface="华文细黑" pitchFamily="2" charset="-122"/>
              </a:rPr>
              <a:t>指定动作是</a:t>
            </a:r>
            <a:r>
              <a:rPr lang="en-US" altLang="zh-CN" sz="2200">
                <a:ea typeface="华文细黑" pitchFamily="2" charset="-122"/>
              </a:rPr>
              <a:t>permit</a:t>
            </a:r>
            <a:r>
              <a:rPr lang="zh-CN" altLang="en-US" sz="2200">
                <a:ea typeface="华文细黑" pitchFamily="2" charset="-122"/>
              </a:rPr>
              <a:t>或拒绝</a:t>
            </a:r>
            <a:r>
              <a:rPr lang="en-US" altLang="zh-CN" sz="2200">
                <a:ea typeface="华文细黑" pitchFamily="2" charset="-122"/>
              </a:rPr>
              <a:t>deny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CF621-2EEC-4374-B253-2E063C27C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1066401"/>
            <a:ext cx="7772400" cy="504056"/>
          </a:xfrm>
        </p:spPr>
        <p:txBody>
          <a:bodyPr/>
          <a:lstStyle/>
          <a:p>
            <a:r>
              <a:rPr lang="zh-CN" altLang="en-US"/>
              <a:t>项目导入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323233-36B0-4E97-A980-2613202A3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60279"/>
            <a:ext cx="6192688" cy="35091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E033E8-150F-4A57-8323-A01C8B5D59AE}"/>
              </a:ext>
            </a:extLst>
          </p:cNvPr>
          <p:cNvSpPr/>
          <p:nvPr/>
        </p:nvSpPr>
        <p:spPr>
          <a:xfrm>
            <a:off x="683568" y="5291073"/>
            <a:ext cx="7920880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/>
              <a:t>某公司拟组建公司内部网络，网络拓扑规划如上图所示。小明是一名网络工程师，为了保护公司财务数据安全，现在要求通过配置 ACL 阻止销售部电脑 PC2 访问财务部电脑 PC3，阻止财务部电脑</a:t>
            </a:r>
            <a:r>
              <a:rPr lang="en-US" altLang="zh-CN" b="1"/>
              <a:t>PC3</a:t>
            </a:r>
            <a:r>
              <a:rPr lang="zh-CN" altLang="en-US" b="1"/>
              <a:t>访问</a:t>
            </a:r>
            <a:r>
              <a:rPr lang="en-US" altLang="zh-CN" b="1"/>
              <a:t>Internet</a:t>
            </a:r>
            <a:r>
              <a:rPr lang="zh-CN" altLang="en-US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79785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在接口上应用</a:t>
            </a:r>
            <a:r>
              <a:rPr lang="en-US" altLang="zh-CN" dirty="0">
                <a:solidFill>
                  <a:srgbClr val="C00000"/>
                </a:solidFill>
              </a:rPr>
              <a:t>ACL</a:t>
            </a:r>
          </a:p>
        </p:txBody>
      </p:sp>
      <p:sp>
        <p:nvSpPr>
          <p:cNvPr id="2765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504031" y="1702024"/>
            <a:ext cx="8353425" cy="331311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将</a:t>
            </a: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应用到接口上，配置的</a:t>
            </a: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包过滤才能生效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指明在接口上应用的方向是</a:t>
            </a:r>
            <a:r>
              <a:rPr lang="en-US" altLang="zh-CN" sz="2800" dirty="0">
                <a:solidFill>
                  <a:schemeClr val="tx1"/>
                </a:solidFill>
              </a:rPr>
              <a:t>Outbound</a:t>
            </a:r>
            <a:r>
              <a:rPr lang="zh-CN" altLang="en-US" sz="2800" dirty="0">
                <a:solidFill>
                  <a:schemeClr val="tx1"/>
                </a:solidFill>
              </a:rPr>
              <a:t>还是</a:t>
            </a:r>
            <a:r>
              <a:rPr lang="en-US" altLang="zh-CN" sz="2800" dirty="0">
                <a:solidFill>
                  <a:schemeClr val="tx1"/>
                </a:solidFill>
              </a:rPr>
              <a:t>Inbound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7652" name="Text Box 40"/>
          <p:cNvSpPr txBox="1">
            <a:spLocks noChangeArrowheads="1"/>
          </p:cNvSpPr>
          <p:nvPr/>
        </p:nvSpPr>
        <p:spPr bwMode="auto">
          <a:xfrm>
            <a:off x="900113" y="3141663"/>
            <a:ext cx="7561262" cy="8318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[H3C-Serial2/0 ] packet-filter</a:t>
            </a:r>
            <a:r>
              <a:rPr kumimoji="1" lang="en-US" altLang="zh-CN" sz="2400">
                <a:solidFill>
                  <a:srgbClr val="000000"/>
                </a:solidFill>
              </a:rPr>
              <a:t> {</a:t>
            </a:r>
            <a:r>
              <a:rPr kumimoji="1" lang="en-US" altLang="zh-CN" sz="2400" i="1">
                <a:solidFill>
                  <a:srgbClr val="000000"/>
                </a:solidFill>
              </a:rPr>
              <a:t> acl-number |</a:t>
            </a:r>
            <a:r>
              <a:rPr kumimoji="1" lang="en-US" altLang="zh-CN" sz="2400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name</a:t>
            </a:r>
            <a:r>
              <a:rPr kumimoji="1" lang="en-US" altLang="zh-CN" sz="2400" i="1">
                <a:solidFill>
                  <a:srgbClr val="000000"/>
                </a:solidFill>
              </a:rPr>
              <a:t> acl-name </a:t>
            </a:r>
            <a:r>
              <a:rPr kumimoji="1" lang="en-US" altLang="zh-CN" sz="2400">
                <a:solidFill>
                  <a:srgbClr val="000000"/>
                </a:solidFill>
              </a:rPr>
              <a:t>} { </a:t>
            </a:r>
            <a:r>
              <a:rPr kumimoji="1" lang="en-US" altLang="zh-CN" sz="2400" b="1">
                <a:solidFill>
                  <a:srgbClr val="000000"/>
                </a:solidFill>
              </a:rPr>
              <a:t>inbound</a:t>
            </a:r>
            <a:r>
              <a:rPr kumimoji="1" lang="en-US" altLang="zh-CN" sz="2400">
                <a:solidFill>
                  <a:srgbClr val="000000"/>
                </a:solidFill>
              </a:rPr>
              <a:t> | </a:t>
            </a:r>
            <a:r>
              <a:rPr kumimoji="1" lang="en-US" altLang="zh-CN" sz="2400" b="1">
                <a:solidFill>
                  <a:srgbClr val="000000"/>
                </a:solidFill>
              </a:rPr>
              <a:t>outbound</a:t>
            </a:r>
            <a:r>
              <a:rPr kumimoji="1" lang="en-US" altLang="zh-CN" sz="2400">
                <a:solidFill>
                  <a:srgbClr val="000000"/>
                </a:solidFill>
              </a:rPr>
              <a:t> }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96752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ACL</a:t>
            </a:r>
            <a:r>
              <a:rPr lang="zh-CN" altLang="en-US" dirty="0">
                <a:solidFill>
                  <a:srgbClr val="C00000"/>
                </a:solidFill>
              </a:rPr>
              <a:t>包过滤显示与调试</a:t>
            </a:r>
          </a:p>
        </p:txBody>
      </p:sp>
      <p:graphicFrame>
        <p:nvGraphicFramePr>
          <p:cNvPr id="187496" name="Group 10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531246"/>
              </p:ext>
            </p:extLst>
          </p:nvPr>
        </p:nvGraphicFramePr>
        <p:xfrm>
          <a:off x="827584" y="2276872"/>
          <a:ext cx="7272337" cy="4278312"/>
        </p:xfrm>
        <a:graphic>
          <a:graphicData uri="http://schemas.openxmlformats.org/drawingml/2006/table">
            <a:tbl>
              <a:tblPr/>
              <a:tblGrid>
                <a:gridCol w="332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操作</a:t>
                      </a:r>
                    </a:p>
                  </a:txBody>
                  <a:tcPr marL="90000" marR="90000" marT="46802" marB="46802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命令</a:t>
                      </a:r>
                    </a:p>
                  </a:txBody>
                  <a:tcPr marL="90000" marR="90000" marT="46802" marB="46802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查看包过滤的统计信息</a:t>
                      </a:r>
                    </a:p>
                  </a:txBody>
                  <a:tcPr marL="90000" marR="90000" marT="46802" marB="46802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display </a:t>
                      </a:r>
                      <a:r>
                        <a:rPr lang="en-US" sz="1800" b="1" dirty="0"/>
                        <a:t>packet-filter</a:t>
                      </a:r>
                      <a:r>
                        <a:rPr lang="en-US" sz="1800" dirty="0"/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statistics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 interface </a:t>
                      </a: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[ interface-type interface-number ] </a:t>
                      </a:r>
                      <a:r>
                        <a:rPr lang="en-US" sz="1800" dirty="0"/>
                        <a:t>{ </a:t>
                      </a:r>
                      <a:r>
                        <a:rPr lang="en-US" sz="1800" b="1" dirty="0"/>
                        <a:t>inbound</a:t>
                      </a:r>
                      <a:r>
                        <a:rPr lang="en-US" sz="1800" dirty="0"/>
                        <a:t> | </a:t>
                      </a:r>
                      <a:r>
                        <a:rPr lang="en-US" sz="1800" b="1" dirty="0"/>
                        <a:t>outbound</a:t>
                      </a:r>
                      <a:r>
                        <a:rPr lang="en-US" sz="1800" dirty="0"/>
                        <a:t> } { </a:t>
                      </a:r>
                      <a:r>
                        <a:rPr lang="en-US" sz="1800" i="1" dirty="0" err="1"/>
                        <a:t>acl</a:t>
                      </a:r>
                      <a:r>
                        <a:rPr lang="en-US" sz="1800" i="1" dirty="0"/>
                        <a:t>-number</a:t>
                      </a:r>
                      <a:r>
                        <a:rPr lang="en-US" sz="1800" dirty="0"/>
                        <a:t> | </a:t>
                      </a:r>
                      <a:r>
                        <a:rPr lang="en-US" sz="1800" b="1" dirty="0"/>
                        <a:t>name</a:t>
                      </a:r>
                      <a:r>
                        <a:rPr lang="en-US" sz="1800" dirty="0"/>
                        <a:t> </a:t>
                      </a:r>
                      <a:r>
                        <a:rPr lang="en-US" sz="1800" i="1" dirty="0" err="1"/>
                        <a:t>acl</a:t>
                      </a:r>
                      <a:r>
                        <a:rPr lang="en-US" sz="1800" i="1" dirty="0"/>
                        <a:t>-name</a:t>
                      </a:r>
                      <a:r>
                        <a:rPr lang="en-US" sz="1800" dirty="0"/>
                        <a:t> }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}</a:t>
                      </a:r>
                    </a:p>
                  </a:txBody>
                  <a:tcPr marL="90000" marR="90000" marT="46802" marB="46802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清除包过滤的统计信息</a:t>
                      </a:r>
                    </a:p>
                  </a:txBody>
                  <a:tcPr marL="90000" marR="90000" marT="46802" marB="46802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reset </a:t>
                      </a:r>
                      <a:r>
                        <a:rPr lang="en-US" sz="1800" b="1" dirty="0"/>
                        <a:t>packet-filter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statistics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 interface </a:t>
                      </a: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[ interface-type interface-number ] </a:t>
                      </a:r>
                      <a:r>
                        <a:rPr lang="en-US" sz="1800" dirty="0"/>
                        <a:t>{ </a:t>
                      </a:r>
                      <a:r>
                        <a:rPr lang="en-US" sz="1800" b="1" dirty="0"/>
                        <a:t>inbound</a:t>
                      </a:r>
                      <a:r>
                        <a:rPr lang="en-US" sz="1800" dirty="0"/>
                        <a:t> | </a:t>
                      </a:r>
                      <a:r>
                        <a:rPr lang="en-US" sz="1800" b="1" dirty="0"/>
                        <a:t>outbound</a:t>
                      </a:r>
                      <a:r>
                        <a:rPr lang="en-US" sz="1800" dirty="0"/>
                        <a:t> } { </a:t>
                      </a:r>
                      <a:r>
                        <a:rPr lang="en-US" sz="1800" i="1" dirty="0" err="1"/>
                        <a:t>acl</a:t>
                      </a:r>
                      <a:r>
                        <a:rPr lang="en-US" sz="1800" i="1" dirty="0"/>
                        <a:t>-number</a:t>
                      </a:r>
                      <a:r>
                        <a:rPr lang="en-US" sz="1800" dirty="0"/>
                        <a:t> | </a:t>
                      </a:r>
                      <a:r>
                        <a:rPr lang="en-US" sz="1800" b="1" dirty="0"/>
                        <a:t>name</a:t>
                      </a:r>
                      <a:r>
                        <a:rPr lang="en-US" sz="1800" dirty="0"/>
                        <a:t> </a:t>
                      </a:r>
                      <a:r>
                        <a:rPr lang="en-US" sz="1800" i="1" dirty="0" err="1"/>
                        <a:t>acl</a:t>
                      </a:r>
                      <a:r>
                        <a:rPr lang="en-US" sz="1800" i="1" dirty="0"/>
                        <a:t>-name</a:t>
                      </a:r>
                      <a:r>
                        <a:rPr lang="en-US" sz="1800" dirty="0"/>
                        <a:t> }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}</a:t>
                      </a:r>
                    </a:p>
                  </a:txBody>
                  <a:tcPr marL="90000" marR="90000" marT="46802" marB="46802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显示配置的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IPv4 ACL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信息</a:t>
                      </a:r>
                    </a:p>
                  </a:txBody>
                  <a:tcPr marL="90000" marR="90000" marT="46802" marB="46802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display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acl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acl</a:t>
                      </a: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-number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 | all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}</a:t>
                      </a:r>
                    </a:p>
                  </a:txBody>
                  <a:tcPr marL="90000" marR="90000" marT="46802" marB="46802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2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清除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IPv4 ACL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统计信息</a:t>
                      </a:r>
                    </a:p>
                  </a:txBody>
                  <a:tcPr marL="90000" marR="90000" marT="46802" marB="46802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reset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acl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 counter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acl</a:t>
                      </a: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-number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| all | </a:t>
                      </a:r>
                      <a:r>
                        <a:rPr lang="en-US" sz="1800" b="1" dirty="0"/>
                        <a:t>name</a:t>
                      </a:r>
                      <a:r>
                        <a:rPr lang="en-US" sz="1800" dirty="0"/>
                        <a:t> </a:t>
                      </a:r>
                      <a:r>
                        <a:rPr lang="en-US" sz="1800" i="1" dirty="0" err="1"/>
                        <a:t>acl</a:t>
                      </a:r>
                      <a:r>
                        <a:rPr lang="en-US" sz="1800" i="1" dirty="0"/>
                        <a:t>-name</a:t>
                      </a:r>
                      <a:r>
                        <a:rPr lang="en-US" sz="1800" dirty="0"/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}</a:t>
                      </a:r>
                    </a:p>
                  </a:txBody>
                  <a:tcPr marL="90000" marR="90000" marT="46802" marB="46802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07617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ACL</a:t>
            </a:r>
            <a:r>
              <a:rPr lang="zh-CN" altLang="en-US" dirty="0">
                <a:solidFill>
                  <a:srgbClr val="C00000"/>
                </a:solidFill>
              </a:rPr>
              <a:t>规则的匹配顺序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95" y="1556792"/>
            <a:ext cx="7920038" cy="3163888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匹配顺序指</a:t>
            </a: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中规则的优先级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支持两种匹配顺序：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200" dirty="0">
                <a:solidFill>
                  <a:schemeClr val="tx1"/>
                </a:solidFill>
              </a:rPr>
              <a:t>配置顺序（</a:t>
            </a:r>
            <a:r>
              <a:rPr lang="en-US" altLang="zh-CN" sz="2200" dirty="0">
                <a:solidFill>
                  <a:schemeClr val="tx1"/>
                </a:solidFill>
              </a:rPr>
              <a:t>config</a:t>
            </a:r>
            <a:r>
              <a:rPr lang="zh-CN" altLang="en-US" sz="2200" dirty="0">
                <a:solidFill>
                  <a:schemeClr val="tx1"/>
                </a:solidFill>
              </a:rPr>
              <a:t>）：按照用户配置规则的先后顺序进行规则匹配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200" dirty="0">
                <a:solidFill>
                  <a:schemeClr val="tx1"/>
                </a:solidFill>
              </a:rPr>
              <a:t>自动排序（</a:t>
            </a:r>
            <a:r>
              <a:rPr lang="en-US" altLang="zh-CN" sz="2200" dirty="0">
                <a:solidFill>
                  <a:schemeClr val="tx1"/>
                </a:solidFill>
              </a:rPr>
              <a:t>auto</a:t>
            </a:r>
            <a:r>
              <a:rPr lang="zh-CN" altLang="en-US" sz="2200" dirty="0">
                <a:solidFill>
                  <a:schemeClr val="tx1"/>
                </a:solidFill>
              </a:rPr>
              <a:t>）：按照“深度优先”的顺序进行规则匹配，即地址范围小的规则被优先进行匹配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配置</a:t>
            </a: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的匹配顺序： 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91369" y="5733256"/>
            <a:ext cx="7561262" cy="8318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[H3C] </a:t>
            </a:r>
            <a:r>
              <a:rPr kumimoji="1" lang="en-US" altLang="zh-CN" sz="2400" b="1"/>
              <a:t>acl number </a:t>
            </a:r>
            <a:r>
              <a:rPr kumimoji="1" lang="en-US" altLang="zh-CN" sz="2400" i="1"/>
              <a:t>acl-number</a:t>
            </a:r>
            <a:r>
              <a:rPr kumimoji="1" lang="en-US" altLang="zh-CN" sz="2400"/>
              <a:t> [</a:t>
            </a:r>
            <a:r>
              <a:rPr kumimoji="1" lang="en-US" altLang="zh-CN" sz="2400" b="1"/>
              <a:t> match-order </a:t>
            </a:r>
            <a:r>
              <a:rPr kumimoji="1" lang="en-US" altLang="zh-CN" sz="2400"/>
              <a:t>{</a:t>
            </a:r>
            <a:r>
              <a:rPr kumimoji="1" lang="en-US" altLang="zh-CN" sz="2400" b="1"/>
              <a:t> auto </a:t>
            </a:r>
            <a:r>
              <a:rPr kumimoji="1" lang="en-US" altLang="zh-CN" sz="2400"/>
              <a:t>|</a:t>
            </a:r>
            <a:r>
              <a:rPr kumimoji="1" lang="en-US" altLang="zh-CN" sz="2400" b="1"/>
              <a:t> config </a:t>
            </a:r>
            <a:r>
              <a:rPr kumimoji="1" lang="en-US" altLang="zh-CN" sz="2400"/>
              <a:t>}</a:t>
            </a:r>
            <a:r>
              <a:rPr kumimoji="1" lang="en-US" altLang="zh-CN" sz="2400" b="1"/>
              <a:t> </a:t>
            </a:r>
            <a:r>
              <a:rPr kumimoji="1" lang="en-US" altLang="zh-CN" sz="2400"/>
              <a:t>]</a:t>
            </a:r>
            <a:endParaRPr kumimoji="1" lang="en-US" altLang="zh-CN" sz="2400" i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96752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不同匹配顺序导致结果不同</a:t>
            </a:r>
          </a:p>
        </p:txBody>
      </p:sp>
      <p:sp>
        <p:nvSpPr>
          <p:cNvPr id="31747" name="AutoShape 0"/>
          <p:cNvSpPr>
            <a:spLocks noChangeArrowheads="1"/>
          </p:cNvSpPr>
          <p:nvPr/>
        </p:nvSpPr>
        <p:spPr bwMode="auto">
          <a:xfrm rot="-5400000">
            <a:off x="6188228" y="2299841"/>
            <a:ext cx="720725" cy="936625"/>
          </a:xfrm>
          <a:prstGeom prst="can">
            <a:avLst>
              <a:gd name="adj" fmla="val 11672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748" name="Group 1"/>
          <p:cNvGrpSpPr>
            <a:grpSpLocks/>
          </p:cNvGrpSpPr>
          <p:nvPr/>
        </p:nvGrpSpPr>
        <p:grpSpPr bwMode="auto">
          <a:xfrm>
            <a:off x="3414865" y="1699766"/>
            <a:ext cx="2881313" cy="2016125"/>
            <a:chOff x="1347" y="436"/>
            <a:chExt cx="2845" cy="2088"/>
          </a:xfrm>
        </p:grpSpPr>
        <p:sp>
          <p:nvSpPr>
            <p:cNvPr id="31795" name="AutoShape 2"/>
            <p:cNvSpPr>
              <a:spLocks noChangeAspect="1" noChangeArrowheads="1" noTextEdit="1"/>
            </p:cNvSpPr>
            <p:nvPr/>
          </p:nvSpPr>
          <p:spPr bwMode="auto">
            <a:xfrm>
              <a:off x="1474" y="509"/>
              <a:ext cx="2586" cy="1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Freeform 3"/>
            <p:cNvSpPr>
              <a:spLocks/>
            </p:cNvSpPr>
            <p:nvPr/>
          </p:nvSpPr>
          <p:spPr bwMode="auto">
            <a:xfrm>
              <a:off x="1474" y="1234"/>
              <a:ext cx="2586" cy="1290"/>
            </a:xfrm>
            <a:custGeom>
              <a:avLst/>
              <a:gdLst>
                <a:gd name="T0" fmla="*/ 76448556 w 453"/>
                <a:gd name="T1" fmla="*/ 18714380 h 225"/>
                <a:gd name="T2" fmla="*/ 13221758 w 453"/>
                <a:gd name="T3" fmla="*/ 18714380 h 225"/>
                <a:gd name="T4" fmla="*/ 0 w 453"/>
                <a:gd name="T5" fmla="*/ 210706 h 225"/>
                <a:gd name="T6" fmla="*/ 0 w 453"/>
                <a:gd name="T7" fmla="*/ 210706 h 225"/>
                <a:gd name="T8" fmla="*/ 0 w 453"/>
                <a:gd name="T9" fmla="*/ 17723649 h 225"/>
                <a:gd name="T10" fmla="*/ 0 w 453"/>
                <a:gd name="T11" fmla="*/ 17723649 h 225"/>
                <a:gd name="T12" fmla="*/ 13221758 w 453"/>
                <a:gd name="T13" fmla="*/ 35447253 h 225"/>
                <a:gd name="T14" fmla="*/ 76448556 w 453"/>
                <a:gd name="T15" fmla="*/ 35447253 h 225"/>
                <a:gd name="T16" fmla="*/ 89494140 w 453"/>
                <a:gd name="T17" fmla="*/ 17723649 h 225"/>
                <a:gd name="T18" fmla="*/ 89494140 w 453"/>
                <a:gd name="T19" fmla="*/ 17723649 h 225"/>
                <a:gd name="T20" fmla="*/ 89494140 w 453"/>
                <a:gd name="T21" fmla="*/ 0 h 225"/>
                <a:gd name="T22" fmla="*/ 76448556 w 453"/>
                <a:gd name="T23" fmla="*/ 1871438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3"/>
                <a:gd name="T37" fmla="*/ 0 h 225"/>
                <a:gd name="T38" fmla="*/ 453 w 453"/>
                <a:gd name="T39" fmla="*/ 225 h 2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3" h="225">
                  <a:moveTo>
                    <a:pt x="387" y="92"/>
                  </a:moveTo>
                  <a:cubicBezTo>
                    <a:pt x="299" y="143"/>
                    <a:pt x="156" y="143"/>
                    <a:pt x="67" y="92"/>
                  </a:cubicBezTo>
                  <a:cubicBezTo>
                    <a:pt x="19" y="64"/>
                    <a:pt x="1" y="36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119"/>
                    <a:pt x="25" y="150"/>
                    <a:pt x="67" y="174"/>
                  </a:cubicBezTo>
                  <a:cubicBezTo>
                    <a:pt x="156" y="225"/>
                    <a:pt x="299" y="225"/>
                    <a:pt x="387" y="174"/>
                  </a:cubicBezTo>
                  <a:cubicBezTo>
                    <a:pt x="429" y="150"/>
                    <a:pt x="451" y="119"/>
                    <a:pt x="453" y="87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53" y="34"/>
                    <a:pt x="431" y="66"/>
                    <a:pt x="387" y="92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7" name="Freeform 4"/>
            <p:cNvSpPr>
              <a:spLocks/>
            </p:cNvSpPr>
            <p:nvPr/>
          </p:nvSpPr>
          <p:spPr bwMode="auto">
            <a:xfrm>
              <a:off x="1347" y="436"/>
              <a:ext cx="2845" cy="1650"/>
            </a:xfrm>
            <a:custGeom>
              <a:avLst/>
              <a:gdLst>
                <a:gd name="T0" fmla="*/ 81241366 w 498"/>
                <a:gd name="T1" fmla="*/ 10326587 h 288"/>
                <a:gd name="T2" fmla="*/ 81418099 w 498"/>
                <a:gd name="T3" fmla="*/ 48021660 h 288"/>
                <a:gd name="T4" fmla="*/ 17865870 w 498"/>
                <a:gd name="T5" fmla="*/ 48021660 h 288"/>
                <a:gd name="T6" fmla="*/ 17659088 w 498"/>
                <a:gd name="T7" fmla="*/ 10536652 h 288"/>
                <a:gd name="T8" fmla="*/ 81241366 w 498"/>
                <a:gd name="T9" fmla="*/ 1032658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8"/>
                <a:gd name="T16" fmla="*/ 0 h 288"/>
                <a:gd name="T17" fmla="*/ 498 w 49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8" h="288">
                  <a:moveTo>
                    <a:pt x="409" y="51"/>
                  </a:moveTo>
                  <a:cubicBezTo>
                    <a:pt x="498" y="103"/>
                    <a:pt x="498" y="186"/>
                    <a:pt x="410" y="237"/>
                  </a:cubicBezTo>
                  <a:cubicBezTo>
                    <a:pt x="322" y="288"/>
                    <a:pt x="179" y="288"/>
                    <a:pt x="90" y="237"/>
                  </a:cubicBezTo>
                  <a:cubicBezTo>
                    <a:pt x="1" y="186"/>
                    <a:pt x="0" y="103"/>
                    <a:pt x="89" y="52"/>
                  </a:cubicBezTo>
                  <a:cubicBezTo>
                    <a:pt x="177" y="0"/>
                    <a:pt x="320" y="0"/>
                    <a:pt x="409" y="51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8" name="Freeform 5"/>
            <p:cNvSpPr>
              <a:spLocks/>
            </p:cNvSpPr>
            <p:nvPr/>
          </p:nvSpPr>
          <p:spPr bwMode="auto">
            <a:xfrm>
              <a:off x="2626" y="760"/>
              <a:ext cx="1015" cy="387"/>
            </a:xfrm>
            <a:custGeom>
              <a:avLst/>
              <a:gdLst>
                <a:gd name="T0" fmla="*/ 6463099 w 178"/>
                <a:gd name="T1" fmla="*/ 12441461 h 67"/>
                <a:gd name="T2" fmla="*/ 6258023 w 178"/>
                <a:gd name="T3" fmla="*/ 12441461 h 67"/>
                <a:gd name="T4" fmla="*/ 0 w 178"/>
                <a:gd name="T5" fmla="*/ 8358500 h 67"/>
                <a:gd name="T6" fmla="*/ 4913045 w 178"/>
                <a:gd name="T7" fmla="*/ 5349679 h 67"/>
                <a:gd name="T8" fmla="*/ 11171066 w 178"/>
                <a:gd name="T9" fmla="*/ 9432679 h 67"/>
                <a:gd name="T10" fmla="*/ 15880166 w 178"/>
                <a:gd name="T11" fmla="*/ 9027409 h 67"/>
                <a:gd name="T12" fmla="*/ 24097266 w 178"/>
                <a:gd name="T13" fmla="*/ 3863663 h 67"/>
                <a:gd name="T14" fmla="*/ 15090336 w 178"/>
                <a:gd name="T15" fmla="*/ 3863663 h 67"/>
                <a:gd name="T16" fmla="*/ 15090336 w 178"/>
                <a:gd name="T17" fmla="*/ 0 h 67"/>
                <a:gd name="T18" fmla="*/ 34689871 w 178"/>
                <a:gd name="T19" fmla="*/ 0 h 67"/>
                <a:gd name="T20" fmla="*/ 34895106 w 178"/>
                <a:gd name="T21" fmla="*/ 12666163 h 67"/>
                <a:gd name="T22" fmla="*/ 29016616 w 178"/>
                <a:gd name="T23" fmla="*/ 12666163 h 67"/>
                <a:gd name="T24" fmla="*/ 28805245 w 178"/>
                <a:gd name="T25" fmla="*/ 6873657 h 67"/>
                <a:gd name="T26" fmla="*/ 20763568 w 178"/>
                <a:gd name="T27" fmla="*/ 11997263 h 67"/>
                <a:gd name="T28" fmla="*/ 13130132 w 178"/>
                <a:gd name="T29" fmla="*/ 14151215 h 67"/>
                <a:gd name="T30" fmla="*/ 6463099 w 178"/>
                <a:gd name="T31" fmla="*/ 12441461 h 67"/>
                <a:gd name="T32" fmla="*/ 6463099 w 178"/>
                <a:gd name="T33" fmla="*/ 12441461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8"/>
                <a:gd name="T52" fmla="*/ 0 h 67"/>
                <a:gd name="T53" fmla="*/ 178 w 178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8" h="67">
                  <a:moveTo>
                    <a:pt x="33" y="58"/>
                  </a:moveTo>
                  <a:cubicBezTo>
                    <a:pt x="33" y="58"/>
                    <a:pt x="33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8"/>
                    <a:pt x="72" y="47"/>
                    <a:pt x="81" y="42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7"/>
                    <a:pt x="67" y="66"/>
                  </a:cubicBezTo>
                  <a:cubicBezTo>
                    <a:pt x="48" y="66"/>
                    <a:pt x="36" y="60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9" name="Freeform 6"/>
            <p:cNvSpPr>
              <a:spLocks/>
            </p:cNvSpPr>
            <p:nvPr/>
          </p:nvSpPr>
          <p:spPr bwMode="auto">
            <a:xfrm>
              <a:off x="1938" y="751"/>
              <a:ext cx="656" cy="588"/>
            </a:xfrm>
            <a:custGeom>
              <a:avLst/>
              <a:gdLst>
                <a:gd name="T0" fmla="*/ 8444090 w 115"/>
                <a:gd name="T1" fmla="*/ 17376885 h 103"/>
                <a:gd name="T2" fmla="*/ 14743003 w 115"/>
                <a:gd name="T3" fmla="*/ 13636041 h 103"/>
                <a:gd name="T4" fmla="*/ 14157577 w 115"/>
                <a:gd name="T5" fmla="*/ 11077560 h 103"/>
                <a:gd name="T6" fmla="*/ 5889277 w 115"/>
                <a:gd name="T7" fmla="*/ 6336352 h 103"/>
                <a:gd name="T8" fmla="*/ 5889277 w 115"/>
                <a:gd name="T9" fmla="*/ 11459868 h 103"/>
                <a:gd name="T10" fmla="*/ 0 w 115"/>
                <a:gd name="T11" fmla="*/ 11459868 h 103"/>
                <a:gd name="T12" fmla="*/ 0 w 115"/>
                <a:gd name="T13" fmla="*/ 0 h 103"/>
                <a:gd name="T14" fmla="*/ 19846545 w 115"/>
                <a:gd name="T15" fmla="*/ 0 h 103"/>
                <a:gd name="T16" fmla="*/ 19846545 w 115"/>
                <a:gd name="T17" fmla="*/ 3359444 h 103"/>
                <a:gd name="T18" fmla="*/ 10817035 w 115"/>
                <a:gd name="T19" fmla="*/ 3359444 h 103"/>
                <a:gd name="T20" fmla="*/ 18880970 w 115"/>
                <a:gd name="T21" fmla="*/ 8100625 h 103"/>
                <a:gd name="T22" fmla="*/ 22396182 w 115"/>
                <a:gd name="T23" fmla="*/ 12635677 h 103"/>
                <a:gd name="T24" fmla="*/ 19635883 w 115"/>
                <a:gd name="T25" fmla="*/ 16613147 h 103"/>
                <a:gd name="T26" fmla="*/ 13366670 w 115"/>
                <a:gd name="T27" fmla="*/ 20353785 h 103"/>
                <a:gd name="T28" fmla="*/ 8444090 w 115"/>
                <a:gd name="T29" fmla="*/ 17376885 h 103"/>
                <a:gd name="T30" fmla="*/ 8444090 w 115"/>
                <a:gd name="T31" fmla="*/ 1737688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43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1" y="61"/>
                    <a:pt x="72" y="5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2" y="50"/>
                    <a:pt x="115" y="59"/>
                    <a:pt x="114" y="64"/>
                  </a:cubicBezTo>
                  <a:cubicBezTo>
                    <a:pt x="114" y="75"/>
                    <a:pt x="102" y="82"/>
                    <a:pt x="100" y="84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0" name="Freeform 7"/>
            <p:cNvSpPr>
              <a:spLocks/>
            </p:cNvSpPr>
            <p:nvPr/>
          </p:nvSpPr>
          <p:spPr bwMode="auto">
            <a:xfrm>
              <a:off x="1911" y="1357"/>
              <a:ext cx="1020" cy="383"/>
            </a:xfrm>
            <a:custGeom>
              <a:avLst/>
              <a:gdLst>
                <a:gd name="T0" fmla="*/ 29423265 w 178"/>
                <a:gd name="T1" fmla="*/ 1782225 h 67"/>
                <a:gd name="T2" fmla="*/ 36115013 w 178"/>
                <a:gd name="T3" fmla="*/ 5585814 h 67"/>
                <a:gd name="T4" fmla="*/ 31054669 w 178"/>
                <a:gd name="T5" fmla="*/ 8374894 h 67"/>
                <a:gd name="T6" fmla="*/ 24356732 w 178"/>
                <a:gd name="T7" fmla="*/ 4572419 h 67"/>
                <a:gd name="T8" fmla="*/ 19685701 w 178"/>
                <a:gd name="T9" fmla="*/ 4986739 h 67"/>
                <a:gd name="T10" fmla="*/ 11152381 w 178"/>
                <a:gd name="T11" fmla="*/ 9772706 h 67"/>
                <a:gd name="T12" fmla="*/ 20500841 w 178"/>
                <a:gd name="T13" fmla="*/ 9772706 h 67"/>
                <a:gd name="T14" fmla="*/ 20500841 w 178"/>
                <a:gd name="T15" fmla="*/ 13361635 h 67"/>
                <a:gd name="T16" fmla="*/ 210189 w 178"/>
                <a:gd name="T17" fmla="*/ 13361635 h 67"/>
                <a:gd name="T18" fmla="*/ 0 w 178"/>
                <a:gd name="T19" fmla="*/ 1604953 h 67"/>
                <a:gd name="T20" fmla="*/ 6092042 w 178"/>
                <a:gd name="T21" fmla="*/ 1604953 h 67"/>
                <a:gd name="T22" fmla="*/ 6092042 w 178"/>
                <a:gd name="T23" fmla="*/ 6977088 h 67"/>
                <a:gd name="T24" fmla="*/ 14625357 w 178"/>
                <a:gd name="T25" fmla="*/ 2197494 h 67"/>
                <a:gd name="T26" fmla="*/ 22514951 w 178"/>
                <a:gd name="T27" fmla="*/ 0 h 67"/>
                <a:gd name="T28" fmla="*/ 29423265 w 178"/>
                <a:gd name="T29" fmla="*/ 1782225 h 67"/>
                <a:gd name="T30" fmla="*/ 29423265 w 178"/>
                <a:gd name="T31" fmla="*/ 1782225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67"/>
                <a:gd name="T50" fmla="*/ 178 w 178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67">
                  <a:moveTo>
                    <a:pt x="145" y="9"/>
                  </a:moveTo>
                  <a:cubicBezTo>
                    <a:pt x="178" y="28"/>
                    <a:pt x="178" y="28"/>
                    <a:pt x="178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4" y="19"/>
                    <a:pt x="106" y="20"/>
                    <a:pt x="97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7" y="2"/>
                    <a:pt x="102" y="0"/>
                    <a:pt x="111" y="0"/>
                  </a:cubicBezTo>
                  <a:cubicBezTo>
                    <a:pt x="130" y="1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1" name="Freeform 8"/>
            <p:cNvSpPr>
              <a:spLocks/>
            </p:cNvSpPr>
            <p:nvPr/>
          </p:nvSpPr>
          <p:spPr bwMode="auto">
            <a:xfrm>
              <a:off x="2963" y="1161"/>
              <a:ext cx="655" cy="593"/>
            </a:xfrm>
            <a:custGeom>
              <a:avLst/>
              <a:gdLst>
                <a:gd name="T0" fmla="*/ 22153683 w 115"/>
                <a:gd name="T1" fmla="*/ 9431147 h 103"/>
                <a:gd name="T2" fmla="*/ 22363215 w 115"/>
                <a:gd name="T3" fmla="*/ 21594411 h 103"/>
                <a:gd name="T4" fmla="*/ 2733110 w 115"/>
                <a:gd name="T5" fmla="*/ 21594411 h 103"/>
                <a:gd name="T6" fmla="*/ 2733110 w 115"/>
                <a:gd name="T7" fmla="*/ 18027005 h 103"/>
                <a:gd name="T8" fmla="*/ 11676132 w 115"/>
                <a:gd name="T9" fmla="*/ 18027005 h 103"/>
                <a:gd name="T10" fmla="*/ 3518199 w 115"/>
                <a:gd name="T11" fmla="*/ 12998389 h 103"/>
                <a:gd name="T12" fmla="*/ 0 w 115"/>
                <a:gd name="T13" fmla="*/ 8191674 h 103"/>
                <a:gd name="T14" fmla="*/ 2901439 w 115"/>
                <a:gd name="T15" fmla="*/ 3972749 h 103"/>
                <a:gd name="T16" fmla="*/ 9147400 w 115"/>
                <a:gd name="T17" fmla="*/ 0 h 103"/>
                <a:gd name="T18" fmla="*/ 13995552 w 115"/>
                <a:gd name="T19" fmla="*/ 3131167 h 103"/>
                <a:gd name="T20" fmla="*/ 7786555 w 115"/>
                <a:gd name="T21" fmla="*/ 7134839 h 103"/>
                <a:gd name="T22" fmla="*/ 8361201 w 115"/>
                <a:gd name="T23" fmla="*/ 9867186 h 103"/>
                <a:gd name="T24" fmla="*/ 16525583 w 115"/>
                <a:gd name="T25" fmla="*/ 14895804 h 103"/>
                <a:gd name="T26" fmla="*/ 16321439 w 115"/>
                <a:gd name="T27" fmla="*/ 9431147 h 103"/>
                <a:gd name="T28" fmla="*/ 22153683 w 115"/>
                <a:gd name="T29" fmla="*/ 9431147 h 103"/>
                <a:gd name="T30" fmla="*/ 22153683 w 115"/>
                <a:gd name="T31" fmla="*/ 9431147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114" y="45"/>
                  </a:moveTo>
                  <a:cubicBezTo>
                    <a:pt x="115" y="103"/>
                    <a:pt x="115" y="103"/>
                    <a:pt x="11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1" y="28"/>
                    <a:pt x="12" y="21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3" y="38"/>
                    <a:pt x="34" y="42"/>
                    <a:pt x="43" y="47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2" name="Freeform 9"/>
            <p:cNvSpPr>
              <a:spLocks/>
            </p:cNvSpPr>
            <p:nvPr/>
          </p:nvSpPr>
          <p:spPr bwMode="auto">
            <a:xfrm>
              <a:off x="2603" y="737"/>
              <a:ext cx="1015" cy="383"/>
            </a:xfrm>
            <a:custGeom>
              <a:avLst/>
              <a:gdLst>
                <a:gd name="T0" fmla="*/ 6463099 w 178"/>
                <a:gd name="T1" fmla="*/ 11585748 h 67"/>
                <a:gd name="T2" fmla="*/ 6258023 w 178"/>
                <a:gd name="T3" fmla="*/ 11585748 h 67"/>
                <a:gd name="T4" fmla="*/ 0 w 178"/>
                <a:gd name="T5" fmla="*/ 7782193 h 67"/>
                <a:gd name="T6" fmla="*/ 4913045 w 178"/>
                <a:gd name="T7" fmla="*/ 4986739 h 67"/>
                <a:gd name="T8" fmla="*/ 11171066 w 178"/>
                <a:gd name="T9" fmla="*/ 8795554 h 67"/>
                <a:gd name="T10" fmla="*/ 15880166 w 178"/>
                <a:gd name="T11" fmla="*/ 8374894 h 67"/>
                <a:gd name="T12" fmla="*/ 24097266 w 178"/>
                <a:gd name="T13" fmla="*/ 3595301 h 67"/>
                <a:gd name="T14" fmla="*/ 15090336 w 178"/>
                <a:gd name="T15" fmla="*/ 3595301 h 67"/>
                <a:gd name="T16" fmla="*/ 15090336 w 178"/>
                <a:gd name="T17" fmla="*/ 0 h 67"/>
                <a:gd name="T18" fmla="*/ 34689871 w 178"/>
                <a:gd name="T19" fmla="*/ 0 h 67"/>
                <a:gd name="T20" fmla="*/ 34895106 w 178"/>
                <a:gd name="T21" fmla="*/ 11756686 h 67"/>
                <a:gd name="T22" fmla="*/ 29016616 w 178"/>
                <a:gd name="T23" fmla="*/ 11756686 h 67"/>
                <a:gd name="T24" fmla="*/ 28805245 w 178"/>
                <a:gd name="T25" fmla="*/ 6384387 h 67"/>
                <a:gd name="T26" fmla="*/ 20763568 w 178"/>
                <a:gd name="T27" fmla="*/ 11163979 h 67"/>
                <a:gd name="T28" fmla="*/ 13130132 w 178"/>
                <a:gd name="T29" fmla="*/ 13154495 h 67"/>
                <a:gd name="T30" fmla="*/ 6463099 w 178"/>
                <a:gd name="T31" fmla="*/ 11585748 h 67"/>
                <a:gd name="T32" fmla="*/ 6463099 w 178"/>
                <a:gd name="T33" fmla="*/ 11585748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8"/>
                <a:gd name="T52" fmla="*/ 0 h 67"/>
                <a:gd name="T53" fmla="*/ 178 w 178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8" h="67">
                  <a:moveTo>
                    <a:pt x="33" y="58"/>
                  </a:moveTo>
                  <a:cubicBezTo>
                    <a:pt x="33" y="58"/>
                    <a:pt x="33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8"/>
                    <a:pt x="72" y="47"/>
                    <a:pt x="81" y="42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7"/>
                    <a:pt x="67" y="66"/>
                  </a:cubicBezTo>
                  <a:cubicBezTo>
                    <a:pt x="48" y="66"/>
                    <a:pt x="36" y="60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3" name="Freeform 10"/>
            <p:cNvSpPr>
              <a:spLocks/>
            </p:cNvSpPr>
            <p:nvPr/>
          </p:nvSpPr>
          <p:spPr bwMode="auto">
            <a:xfrm>
              <a:off x="1911" y="728"/>
              <a:ext cx="660" cy="588"/>
            </a:xfrm>
            <a:custGeom>
              <a:avLst/>
              <a:gdLst>
                <a:gd name="T0" fmla="*/ 8828798 w 115"/>
                <a:gd name="T1" fmla="*/ 17376885 h 103"/>
                <a:gd name="T2" fmla="*/ 15366317 w 115"/>
                <a:gd name="T3" fmla="*/ 13636041 h 103"/>
                <a:gd name="T4" fmla="*/ 14756707 w 115"/>
                <a:gd name="T5" fmla="*/ 11077560 h 103"/>
                <a:gd name="T6" fmla="*/ 6145864 w 115"/>
                <a:gd name="T7" fmla="*/ 6336352 h 103"/>
                <a:gd name="T8" fmla="*/ 6145864 w 115"/>
                <a:gd name="T9" fmla="*/ 11459868 h 103"/>
                <a:gd name="T10" fmla="*/ 0 w 115"/>
                <a:gd name="T11" fmla="*/ 11459868 h 103"/>
                <a:gd name="T12" fmla="*/ 0 w 115"/>
                <a:gd name="T13" fmla="*/ 0 h 103"/>
                <a:gd name="T14" fmla="*/ 20727868 w 115"/>
                <a:gd name="T15" fmla="*/ 0 h 103"/>
                <a:gd name="T16" fmla="*/ 20727868 w 115"/>
                <a:gd name="T17" fmla="*/ 3359444 h 103"/>
                <a:gd name="T18" fmla="*/ 11294741 w 115"/>
                <a:gd name="T19" fmla="*/ 3359444 h 103"/>
                <a:gd name="T20" fmla="*/ 19687445 w 115"/>
                <a:gd name="T21" fmla="*/ 8100625 h 103"/>
                <a:gd name="T22" fmla="*/ 23367363 w 115"/>
                <a:gd name="T23" fmla="*/ 12635677 h 103"/>
                <a:gd name="T24" fmla="*/ 20509724 w 115"/>
                <a:gd name="T25" fmla="*/ 16613147 h 103"/>
                <a:gd name="T26" fmla="*/ 13934220 w 115"/>
                <a:gd name="T27" fmla="*/ 20353785 h 103"/>
                <a:gd name="T28" fmla="*/ 8828798 w 115"/>
                <a:gd name="T29" fmla="*/ 17376885 h 103"/>
                <a:gd name="T30" fmla="*/ 8828798 w 115"/>
                <a:gd name="T31" fmla="*/ 1737688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43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1" y="61"/>
                    <a:pt x="72" y="5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2" y="50"/>
                    <a:pt x="115" y="59"/>
                    <a:pt x="114" y="64"/>
                  </a:cubicBezTo>
                  <a:cubicBezTo>
                    <a:pt x="114" y="75"/>
                    <a:pt x="102" y="82"/>
                    <a:pt x="100" y="84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4" name="Freeform 11"/>
            <p:cNvSpPr>
              <a:spLocks/>
            </p:cNvSpPr>
            <p:nvPr/>
          </p:nvSpPr>
          <p:spPr bwMode="auto">
            <a:xfrm>
              <a:off x="1888" y="1334"/>
              <a:ext cx="1020" cy="383"/>
            </a:xfrm>
            <a:custGeom>
              <a:avLst/>
              <a:gdLst>
                <a:gd name="T0" fmla="*/ 29423265 w 178"/>
                <a:gd name="T1" fmla="*/ 1782225 h 67"/>
                <a:gd name="T2" fmla="*/ 36115013 w 178"/>
                <a:gd name="T3" fmla="*/ 5585814 h 67"/>
                <a:gd name="T4" fmla="*/ 31054669 w 178"/>
                <a:gd name="T5" fmla="*/ 8374894 h 67"/>
                <a:gd name="T6" fmla="*/ 24356732 w 178"/>
                <a:gd name="T7" fmla="*/ 4572419 h 67"/>
                <a:gd name="T8" fmla="*/ 19685701 w 178"/>
                <a:gd name="T9" fmla="*/ 4986739 h 67"/>
                <a:gd name="T10" fmla="*/ 11152381 w 178"/>
                <a:gd name="T11" fmla="*/ 9772706 h 67"/>
                <a:gd name="T12" fmla="*/ 20500841 w 178"/>
                <a:gd name="T13" fmla="*/ 9772706 h 67"/>
                <a:gd name="T14" fmla="*/ 20500841 w 178"/>
                <a:gd name="T15" fmla="*/ 13361635 h 67"/>
                <a:gd name="T16" fmla="*/ 210189 w 178"/>
                <a:gd name="T17" fmla="*/ 13361635 h 67"/>
                <a:gd name="T18" fmla="*/ 0 w 178"/>
                <a:gd name="T19" fmla="*/ 1604953 h 67"/>
                <a:gd name="T20" fmla="*/ 6092042 w 178"/>
                <a:gd name="T21" fmla="*/ 1604953 h 67"/>
                <a:gd name="T22" fmla="*/ 6092042 w 178"/>
                <a:gd name="T23" fmla="*/ 6977088 h 67"/>
                <a:gd name="T24" fmla="*/ 14625357 w 178"/>
                <a:gd name="T25" fmla="*/ 2197494 h 67"/>
                <a:gd name="T26" fmla="*/ 22514951 w 178"/>
                <a:gd name="T27" fmla="*/ 0 h 67"/>
                <a:gd name="T28" fmla="*/ 29423265 w 178"/>
                <a:gd name="T29" fmla="*/ 1782225 h 67"/>
                <a:gd name="T30" fmla="*/ 29423265 w 178"/>
                <a:gd name="T31" fmla="*/ 1782225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67"/>
                <a:gd name="T50" fmla="*/ 178 w 178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67">
                  <a:moveTo>
                    <a:pt x="145" y="9"/>
                  </a:moveTo>
                  <a:cubicBezTo>
                    <a:pt x="178" y="28"/>
                    <a:pt x="178" y="28"/>
                    <a:pt x="178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4" y="19"/>
                    <a:pt x="106" y="20"/>
                    <a:pt x="97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7" y="2"/>
                    <a:pt x="102" y="0"/>
                    <a:pt x="111" y="0"/>
                  </a:cubicBezTo>
                  <a:cubicBezTo>
                    <a:pt x="130" y="1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05" name="Freeform 12"/>
            <p:cNvSpPr>
              <a:spLocks/>
            </p:cNvSpPr>
            <p:nvPr/>
          </p:nvSpPr>
          <p:spPr bwMode="auto">
            <a:xfrm>
              <a:off x="2940" y="1138"/>
              <a:ext cx="656" cy="593"/>
            </a:xfrm>
            <a:custGeom>
              <a:avLst/>
              <a:gdLst>
                <a:gd name="T0" fmla="*/ 22396182 w 115"/>
                <a:gd name="T1" fmla="*/ 9431147 h 103"/>
                <a:gd name="T2" fmla="*/ 22601664 w 115"/>
                <a:gd name="T3" fmla="*/ 21594411 h 103"/>
                <a:gd name="T4" fmla="*/ 2753991 w 115"/>
                <a:gd name="T5" fmla="*/ 21594411 h 103"/>
                <a:gd name="T6" fmla="*/ 2753991 w 115"/>
                <a:gd name="T7" fmla="*/ 18027005 h 103"/>
                <a:gd name="T8" fmla="*/ 11783722 w 115"/>
                <a:gd name="T9" fmla="*/ 18027005 h 103"/>
                <a:gd name="T10" fmla="*/ 3551242 w 115"/>
                <a:gd name="T11" fmla="*/ 12998389 h 103"/>
                <a:gd name="T12" fmla="*/ 0 w 115"/>
                <a:gd name="T13" fmla="*/ 8191674 h 103"/>
                <a:gd name="T14" fmla="*/ 2965787 w 115"/>
                <a:gd name="T15" fmla="*/ 3972749 h 103"/>
                <a:gd name="T16" fmla="*/ 9234997 w 115"/>
                <a:gd name="T17" fmla="*/ 0 h 103"/>
                <a:gd name="T18" fmla="*/ 14157577 w 115"/>
                <a:gd name="T19" fmla="*/ 3131167 h 103"/>
                <a:gd name="T20" fmla="*/ 7857529 w 115"/>
                <a:gd name="T21" fmla="*/ 7134839 h 103"/>
                <a:gd name="T22" fmla="*/ 8444090 w 115"/>
                <a:gd name="T23" fmla="*/ 9867186 h 103"/>
                <a:gd name="T24" fmla="*/ 16712394 w 115"/>
                <a:gd name="T25" fmla="*/ 14895804 h 103"/>
                <a:gd name="T26" fmla="*/ 16500786 w 115"/>
                <a:gd name="T27" fmla="*/ 9431147 h 103"/>
                <a:gd name="T28" fmla="*/ 22396182 w 115"/>
                <a:gd name="T29" fmla="*/ 9431147 h 103"/>
                <a:gd name="T30" fmla="*/ 22396182 w 115"/>
                <a:gd name="T31" fmla="*/ 9431147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114" y="45"/>
                  </a:moveTo>
                  <a:cubicBezTo>
                    <a:pt x="115" y="103"/>
                    <a:pt x="115" y="103"/>
                    <a:pt x="11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1" y="28"/>
                    <a:pt x="12" y="21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3" y="38"/>
                    <a:pt x="34" y="42"/>
                    <a:pt x="43" y="47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749" name="AutoShape 13"/>
          <p:cNvSpPr>
            <a:spLocks noChangeArrowheads="1"/>
          </p:cNvSpPr>
          <p:nvPr/>
        </p:nvSpPr>
        <p:spPr bwMode="auto">
          <a:xfrm rot="-5400000">
            <a:off x="2787009" y="2297460"/>
            <a:ext cx="750887" cy="936625"/>
          </a:xfrm>
          <a:prstGeom prst="can">
            <a:avLst>
              <a:gd name="adj" fmla="val 11203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750" name="Group 14"/>
          <p:cNvGrpSpPr>
            <a:grpSpLocks/>
          </p:cNvGrpSpPr>
          <p:nvPr/>
        </p:nvGrpSpPr>
        <p:grpSpPr bwMode="auto">
          <a:xfrm>
            <a:off x="4048278" y="2060129"/>
            <a:ext cx="865187" cy="1082675"/>
            <a:chOff x="4740" y="2069"/>
            <a:chExt cx="525" cy="637"/>
          </a:xfrm>
        </p:grpSpPr>
        <p:sp>
          <p:nvSpPr>
            <p:cNvPr id="3178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4740" y="2069"/>
              <a:ext cx="52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Freeform 16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0" name="Freeform 17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1" name="Freeform 18"/>
            <p:cNvSpPr>
              <a:spLocks/>
            </p:cNvSpPr>
            <p:nvPr/>
          </p:nvSpPr>
          <p:spPr bwMode="auto">
            <a:xfrm>
              <a:off x="4857" y="2075"/>
              <a:ext cx="376" cy="218"/>
            </a:xfrm>
            <a:custGeom>
              <a:avLst/>
              <a:gdLst>
                <a:gd name="T0" fmla="*/ 259 w 400"/>
                <a:gd name="T1" fmla="*/ 42 h 232"/>
                <a:gd name="T2" fmla="*/ 188 w 400"/>
                <a:gd name="T3" fmla="*/ 0 h 232"/>
                <a:gd name="T4" fmla="*/ 0 w 400"/>
                <a:gd name="T5" fmla="*/ 109 h 232"/>
                <a:gd name="T6" fmla="*/ 71 w 400"/>
                <a:gd name="T7" fmla="*/ 150 h 232"/>
                <a:gd name="T8" fmla="*/ 259 w 400"/>
                <a:gd name="T9" fmla="*/ 42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232"/>
                <a:gd name="T17" fmla="*/ 400 w 400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232">
                  <a:moveTo>
                    <a:pt x="400" y="65"/>
                  </a:moveTo>
                  <a:lnTo>
                    <a:pt x="289" y="0"/>
                  </a:lnTo>
                  <a:lnTo>
                    <a:pt x="0" y="168"/>
                  </a:lnTo>
                  <a:lnTo>
                    <a:pt x="111" y="232"/>
                  </a:lnTo>
                  <a:lnTo>
                    <a:pt x="400" y="65"/>
                  </a:lnTo>
                  <a:close/>
                </a:path>
              </a:pathLst>
            </a:custGeom>
            <a:solidFill>
              <a:srgbClr val="CD3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2" name="Freeform 19"/>
            <p:cNvSpPr>
              <a:spLocks/>
            </p:cNvSpPr>
            <p:nvPr/>
          </p:nvSpPr>
          <p:spPr bwMode="auto">
            <a:xfrm>
              <a:off x="4962" y="2136"/>
              <a:ext cx="271" cy="563"/>
            </a:xfrm>
            <a:custGeom>
              <a:avLst/>
              <a:gdLst>
                <a:gd name="T0" fmla="*/ 0 w 289"/>
                <a:gd name="T1" fmla="*/ 109 h 599"/>
                <a:gd name="T2" fmla="*/ 2 w 289"/>
                <a:gd name="T3" fmla="*/ 388 h 599"/>
                <a:gd name="T4" fmla="*/ 184 w 289"/>
                <a:gd name="T5" fmla="*/ 280 h 599"/>
                <a:gd name="T6" fmla="*/ 184 w 289"/>
                <a:gd name="T7" fmla="*/ 0 h 599"/>
                <a:gd name="T8" fmla="*/ 0 w 289"/>
                <a:gd name="T9" fmla="*/ 109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599"/>
                <a:gd name="T17" fmla="*/ 289 w 289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599">
                  <a:moveTo>
                    <a:pt x="0" y="167"/>
                  </a:moveTo>
                  <a:lnTo>
                    <a:pt x="2" y="599"/>
                  </a:lnTo>
                  <a:lnTo>
                    <a:pt x="289" y="432"/>
                  </a:lnTo>
                  <a:lnTo>
                    <a:pt x="289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98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3" name="Freeform 20"/>
            <p:cNvSpPr>
              <a:spLocks noEditPoints="1"/>
            </p:cNvSpPr>
            <p:nvPr/>
          </p:nvSpPr>
          <p:spPr bwMode="auto">
            <a:xfrm>
              <a:off x="4856" y="2132"/>
              <a:ext cx="377" cy="567"/>
            </a:xfrm>
            <a:custGeom>
              <a:avLst/>
              <a:gdLst>
                <a:gd name="T0" fmla="*/ 0 w 250"/>
                <a:gd name="T1" fmla="*/ 1234 h 375"/>
                <a:gd name="T2" fmla="*/ 27 w 250"/>
                <a:gd name="T3" fmla="*/ 1193 h 375"/>
                <a:gd name="T4" fmla="*/ 62 w 250"/>
                <a:gd name="T5" fmla="*/ 1173 h 375"/>
                <a:gd name="T6" fmla="*/ 3591 w 250"/>
                <a:gd name="T7" fmla="*/ 491 h 375"/>
                <a:gd name="T8" fmla="*/ 3594 w 250"/>
                <a:gd name="T9" fmla="*/ 491 h 375"/>
                <a:gd name="T10" fmla="*/ 4400 w 250"/>
                <a:gd name="T11" fmla="*/ 0 h 375"/>
                <a:gd name="T12" fmla="*/ 4437 w 250"/>
                <a:gd name="T13" fmla="*/ 62 h 375"/>
                <a:gd name="T14" fmla="*/ 4417 w 250"/>
                <a:gd name="T15" fmla="*/ 73 h 375"/>
                <a:gd name="T16" fmla="*/ 3657 w 250"/>
                <a:gd name="T17" fmla="*/ 1264 h 375"/>
                <a:gd name="T18" fmla="*/ 4400 w 250"/>
                <a:gd name="T19" fmla="*/ 816 h 375"/>
                <a:gd name="T20" fmla="*/ 4437 w 250"/>
                <a:gd name="T21" fmla="*/ 845 h 375"/>
                <a:gd name="T22" fmla="*/ 4417 w 250"/>
                <a:gd name="T23" fmla="*/ 885 h 375"/>
                <a:gd name="T24" fmla="*/ 2870 w 250"/>
                <a:gd name="T25" fmla="*/ 2533 h 375"/>
                <a:gd name="T26" fmla="*/ 4400 w 250"/>
                <a:gd name="T27" fmla="*/ 1612 h 375"/>
                <a:gd name="T28" fmla="*/ 4437 w 250"/>
                <a:gd name="T29" fmla="*/ 1662 h 375"/>
                <a:gd name="T30" fmla="*/ 4417 w 250"/>
                <a:gd name="T31" fmla="*/ 1683 h 375"/>
                <a:gd name="T32" fmla="*/ 3657 w 250"/>
                <a:gd name="T33" fmla="*/ 2855 h 375"/>
                <a:gd name="T34" fmla="*/ 4400 w 250"/>
                <a:gd name="T35" fmla="*/ 2425 h 375"/>
                <a:gd name="T36" fmla="*/ 4437 w 250"/>
                <a:gd name="T37" fmla="*/ 2457 h 375"/>
                <a:gd name="T38" fmla="*/ 4417 w 250"/>
                <a:gd name="T39" fmla="*/ 2499 h 375"/>
                <a:gd name="T40" fmla="*/ 3657 w 250"/>
                <a:gd name="T41" fmla="*/ 2938 h 375"/>
                <a:gd name="T42" fmla="*/ 2855 w 250"/>
                <a:gd name="T43" fmla="*/ 3411 h 375"/>
                <a:gd name="T44" fmla="*/ 3591 w 250"/>
                <a:gd name="T45" fmla="*/ 3715 h 375"/>
                <a:gd name="T46" fmla="*/ 3591 w 250"/>
                <a:gd name="T47" fmla="*/ 3715 h 375"/>
                <a:gd name="T48" fmla="*/ 4400 w 250"/>
                <a:gd name="T49" fmla="*/ 3246 h 375"/>
                <a:gd name="T50" fmla="*/ 4437 w 250"/>
                <a:gd name="T51" fmla="*/ 3287 h 375"/>
                <a:gd name="T52" fmla="*/ 4417 w 250"/>
                <a:gd name="T53" fmla="*/ 3319 h 375"/>
                <a:gd name="T54" fmla="*/ 3657 w 250"/>
                <a:gd name="T55" fmla="*/ 4495 h 375"/>
                <a:gd name="T56" fmla="*/ 4400 w 250"/>
                <a:gd name="T57" fmla="*/ 4063 h 375"/>
                <a:gd name="T58" fmla="*/ 4437 w 250"/>
                <a:gd name="T59" fmla="*/ 4104 h 375"/>
                <a:gd name="T60" fmla="*/ 4417 w 250"/>
                <a:gd name="T61" fmla="*/ 4134 h 375"/>
                <a:gd name="T62" fmla="*/ 2037 w 250"/>
                <a:gd name="T63" fmla="*/ 5531 h 375"/>
                <a:gd name="T64" fmla="*/ 1255 w 250"/>
                <a:gd name="T65" fmla="*/ 6001 h 375"/>
                <a:gd name="T66" fmla="*/ 1182 w 250"/>
                <a:gd name="T67" fmla="*/ 6777 h 375"/>
                <a:gd name="T68" fmla="*/ 1182 w 250"/>
                <a:gd name="T69" fmla="*/ 5960 h 375"/>
                <a:gd name="T70" fmla="*/ 1182 w 250"/>
                <a:gd name="T71" fmla="*/ 5153 h 375"/>
                <a:gd name="T72" fmla="*/ 1182 w 250"/>
                <a:gd name="T73" fmla="*/ 5153 h 375"/>
                <a:gd name="T74" fmla="*/ 1182 w 250"/>
                <a:gd name="T75" fmla="*/ 4317 h 375"/>
                <a:gd name="T76" fmla="*/ 1182 w 250"/>
                <a:gd name="T77" fmla="*/ 3523 h 375"/>
                <a:gd name="T78" fmla="*/ 1182 w 250"/>
                <a:gd name="T79" fmla="*/ 3502 h 375"/>
                <a:gd name="T80" fmla="*/ 1182 w 250"/>
                <a:gd name="T81" fmla="*/ 2714 h 375"/>
                <a:gd name="T82" fmla="*/ 1182 w 250"/>
                <a:gd name="T83" fmla="*/ 1911 h 375"/>
                <a:gd name="T84" fmla="*/ 2058 w 250"/>
                <a:gd name="T85" fmla="*/ 3100 h 375"/>
                <a:gd name="T86" fmla="*/ 3591 w 250"/>
                <a:gd name="T87" fmla="*/ 2902 h 375"/>
                <a:gd name="T88" fmla="*/ 2058 w 250"/>
                <a:gd name="T89" fmla="*/ 3100 h 375"/>
                <a:gd name="T90" fmla="*/ 3591 w 250"/>
                <a:gd name="T91" fmla="*/ 1300 h 375"/>
                <a:gd name="T92" fmla="*/ 1255 w 250"/>
                <a:gd name="T93" fmla="*/ 1911 h 375"/>
                <a:gd name="T94" fmla="*/ 2799 w 250"/>
                <a:gd name="T95" fmla="*/ 1755 h 375"/>
                <a:gd name="T96" fmla="*/ 2821 w 250"/>
                <a:gd name="T97" fmla="*/ 1755 h 375"/>
                <a:gd name="T98" fmla="*/ 1255 w 250"/>
                <a:gd name="T99" fmla="*/ 3461 h 375"/>
                <a:gd name="T100" fmla="*/ 1992 w 250"/>
                <a:gd name="T101" fmla="*/ 3036 h 375"/>
                <a:gd name="T102" fmla="*/ 2799 w 250"/>
                <a:gd name="T103" fmla="*/ 2564 h 375"/>
                <a:gd name="T104" fmla="*/ 1255 w 250"/>
                <a:gd name="T105" fmla="*/ 2747 h 375"/>
                <a:gd name="T106" fmla="*/ 1992 w 250"/>
                <a:gd name="T107" fmla="*/ 3131 h 375"/>
                <a:gd name="T108" fmla="*/ 1255 w 250"/>
                <a:gd name="T109" fmla="*/ 4274 h 375"/>
                <a:gd name="T110" fmla="*/ 1255 w 250"/>
                <a:gd name="T111" fmla="*/ 4349 h 375"/>
                <a:gd name="T112" fmla="*/ 2781 w 250"/>
                <a:gd name="T113" fmla="*/ 4197 h 375"/>
                <a:gd name="T114" fmla="*/ 1255 w 250"/>
                <a:gd name="T115" fmla="*/ 4349 h 375"/>
                <a:gd name="T116" fmla="*/ 3591 w 250"/>
                <a:gd name="T117" fmla="*/ 4542 h 375"/>
                <a:gd name="T118" fmla="*/ 2037 w 250"/>
                <a:gd name="T119" fmla="*/ 4719 h 375"/>
                <a:gd name="T120" fmla="*/ 1965 w 250"/>
                <a:gd name="T121" fmla="*/ 4767 h 375"/>
                <a:gd name="T122" fmla="*/ 1255 w 250"/>
                <a:gd name="T123" fmla="*/ 5900 h 375"/>
                <a:gd name="T124" fmla="*/ 1965 w 250"/>
                <a:gd name="T125" fmla="*/ 4767 h 3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0"/>
                <a:gd name="T190" fmla="*/ 0 h 375"/>
                <a:gd name="T191" fmla="*/ 250 w 250"/>
                <a:gd name="T192" fmla="*/ 375 h 3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0" h="375">
                  <a:moveTo>
                    <a:pt x="1" y="69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62" y="99"/>
                    <a:pt x="69" y="103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8"/>
                    <a:pt x="250" y="48"/>
                    <a:pt x="250" y="48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162" y="100"/>
                    <a:pt x="162" y="100"/>
                    <a:pt x="162" y="100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247" y="90"/>
                    <a:pt x="247" y="90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3"/>
                    <a:pt x="250" y="93"/>
                    <a:pt x="250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47" y="181"/>
                    <a:pt x="247" y="181"/>
                    <a:pt x="247" y="181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50" y="182"/>
                    <a:pt x="250" y="182"/>
                    <a:pt x="250" y="182"/>
                  </a:cubicBezTo>
                  <a:cubicBezTo>
                    <a:pt x="250" y="183"/>
                    <a:pt x="250" y="183"/>
                    <a:pt x="250" y="183"/>
                  </a:cubicBezTo>
                  <a:cubicBezTo>
                    <a:pt x="249" y="184"/>
                    <a:pt x="249" y="184"/>
                    <a:pt x="249" y="184"/>
                  </a:cubicBezTo>
                  <a:cubicBezTo>
                    <a:pt x="206" y="209"/>
                    <a:pt x="206" y="209"/>
                    <a:pt x="206" y="209"/>
                  </a:cubicBezTo>
                  <a:cubicBezTo>
                    <a:pt x="206" y="249"/>
                    <a:pt x="206" y="249"/>
                    <a:pt x="206" y="249"/>
                  </a:cubicBezTo>
                  <a:cubicBezTo>
                    <a:pt x="247" y="225"/>
                    <a:pt x="247" y="225"/>
                    <a:pt x="247" y="225"/>
                  </a:cubicBezTo>
                  <a:cubicBezTo>
                    <a:pt x="248" y="225"/>
                    <a:pt x="248" y="225"/>
                    <a:pt x="248" y="225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50" y="227"/>
                    <a:pt x="250" y="227"/>
                    <a:pt x="250" y="227"/>
                  </a:cubicBezTo>
                  <a:cubicBezTo>
                    <a:pt x="250" y="228"/>
                    <a:pt x="250" y="228"/>
                    <a:pt x="250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71" y="332"/>
                    <a:pt x="71" y="332"/>
                    <a:pt x="71" y="332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06"/>
                    <a:pt x="67" y="106"/>
                    <a:pt x="67" y="106"/>
                  </a:cubicBezTo>
                  <a:lnTo>
                    <a:pt x="1" y="69"/>
                  </a:lnTo>
                  <a:close/>
                  <a:moveTo>
                    <a:pt x="116" y="171"/>
                  </a:moveTo>
                  <a:cubicBezTo>
                    <a:pt x="116" y="211"/>
                    <a:pt x="116" y="211"/>
                    <a:pt x="116" y="21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21"/>
                    <a:pt x="202" y="121"/>
                    <a:pt x="202" y="121"/>
                  </a:cubicBezTo>
                  <a:lnTo>
                    <a:pt x="116" y="171"/>
                  </a:lnTo>
                  <a:close/>
                  <a:moveTo>
                    <a:pt x="159" y="97"/>
                  </a:moveTo>
                  <a:cubicBezTo>
                    <a:pt x="202" y="72"/>
                    <a:pt x="202" y="72"/>
                    <a:pt x="202" y="7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97"/>
                    <a:pt x="158" y="97"/>
                    <a:pt x="158" y="97"/>
                  </a:cubicBezTo>
                  <a:lnTo>
                    <a:pt x="159" y="97"/>
                  </a:lnTo>
                  <a:close/>
                  <a:moveTo>
                    <a:pt x="71" y="15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8" y="102"/>
                    <a:pt x="158" y="102"/>
                    <a:pt x="158" y="102"/>
                  </a:cubicBezTo>
                  <a:lnTo>
                    <a:pt x="71" y="152"/>
                  </a:lnTo>
                  <a:close/>
                  <a:moveTo>
                    <a:pt x="112" y="213"/>
                  </a:moveTo>
                  <a:cubicBezTo>
                    <a:pt x="112" y="173"/>
                    <a:pt x="112" y="173"/>
                    <a:pt x="112" y="17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237"/>
                    <a:pt x="71" y="237"/>
                    <a:pt x="71" y="237"/>
                  </a:cubicBezTo>
                  <a:lnTo>
                    <a:pt x="112" y="213"/>
                  </a:lnTo>
                  <a:close/>
                  <a:moveTo>
                    <a:pt x="71" y="241"/>
                  </a:moveTo>
                  <a:cubicBezTo>
                    <a:pt x="71" y="283"/>
                    <a:pt x="71" y="283"/>
                    <a:pt x="71" y="283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57" y="191"/>
                    <a:pt x="157" y="191"/>
                    <a:pt x="157" y="191"/>
                  </a:cubicBezTo>
                  <a:lnTo>
                    <a:pt x="71" y="241"/>
                  </a:lnTo>
                  <a:close/>
                  <a:moveTo>
                    <a:pt x="115" y="302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202" y="211"/>
                    <a:pt x="202" y="211"/>
                    <a:pt x="202" y="21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302"/>
                  </a:lnTo>
                  <a:close/>
                  <a:moveTo>
                    <a:pt x="111" y="264"/>
                  </a:moveTo>
                  <a:cubicBezTo>
                    <a:pt x="71" y="287"/>
                    <a:pt x="71" y="287"/>
                    <a:pt x="71" y="287"/>
                  </a:cubicBezTo>
                  <a:cubicBezTo>
                    <a:pt x="71" y="327"/>
                    <a:pt x="71" y="327"/>
                    <a:pt x="71" y="327"/>
                  </a:cubicBezTo>
                  <a:cubicBezTo>
                    <a:pt x="111" y="304"/>
                    <a:pt x="111" y="304"/>
                    <a:pt x="111" y="304"/>
                  </a:cubicBezTo>
                  <a:lnTo>
                    <a:pt x="111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4" name="Freeform 21"/>
            <p:cNvSpPr>
              <a:spLocks noEditPoints="1"/>
            </p:cNvSpPr>
            <p:nvPr/>
          </p:nvSpPr>
          <p:spPr bwMode="auto">
            <a:xfrm>
              <a:off x="4853" y="2069"/>
              <a:ext cx="387" cy="637"/>
            </a:xfrm>
            <a:custGeom>
              <a:avLst/>
              <a:gdLst>
                <a:gd name="T0" fmla="*/ 2 w 412"/>
                <a:gd name="T1" fmla="*/ 112 h 677"/>
                <a:gd name="T2" fmla="*/ 189 w 412"/>
                <a:gd name="T3" fmla="*/ 2 h 677"/>
                <a:gd name="T4" fmla="*/ 189 w 412"/>
                <a:gd name="T5" fmla="*/ 0 h 677"/>
                <a:gd name="T6" fmla="*/ 191 w 412"/>
                <a:gd name="T7" fmla="*/ 2 h 677"/>
                <a:gd name="T8" fmla="*/ 193 w 412"/>
                <a:gd name="T9" fmla="*/ 2 h 677"/>
                <a:gd name="T10" fmla="*/ 263 w 412"/>
                <a:gd name="T11" fmla="*/ 44 h 677"/>
                <a:gd name="T12" fmla="*/ 265 w 412"/>
                <a:gd name="T13" fmla="*/ 44 h 677"/>
                <a:gd name="T14" fmla="*/ 265 w 412"/>
                <a:gd name="T15" fmla="*/ 45 h 677"/>
                <a:gd name="T16" fmla="*/ 267 w 412"/>
                <a:gd name="T17" fmla="*/ 330 h 677"/>
                <a:gd name="T18" fmla="*/ 267 w 412"/>
                <a:gd name="T19" fmla="*/ 331 h 677"/>
                <a:gd name="T20" fmla="*/ 265 w 412"/>
                <a:gd name="T21" fmla="*/ 331 h 677"/>
                <a:gd name="T22" fmla="*/ 76 w 412"/>
                <a:gd name="T23" fmla="*/ 442 h 677"/>
                <a:gd name="T24" fmla="*/ 76 w 412"/>
                <a:gd name="T25" fmla="*/ 442 h 677"/>
                <a:gd name="T26" fmla="*/ 75 w 412"/>
                <a:gd name="T27" fmla="*/ 442 h 677"/>
                <a:gd name="T28" fmla="*/ 4 w 412"/>
                <a:gd name="T29" fmla="*/ 399 h 677"/>
                <a:gd name="T30" fmla="*/ 2 w 412"/>
                <a:gd name="T31" fmla="*/ 397 h 677"/>
                <a:gd name="T32" fmla="*/ 2 w 412"/>
                <a:gd name="T33" fmla="*/ 397 h 677"/>
                <a:gd name="T34" fmla="*/ 0 w 412"/>
                <a:gd name="T35" fmla="*/ 112 h 677"/>
                <a:gd name="T36" fmla="*/ 0 w 412"/>
                <a:gd name="T37" fmla="*/ 112 h 677"/>
                <a:gd name="T38" fmla="*/ 2 w 412"/>
                <a:gd name="T39" fmla="*/ 112 h 677"/>
                <a:gd name="T40" fmla="*/ 258 w 412"/>
                <a:gd name="T41" fmla="*/ 49 h 677"/>
                <a:gd name="T42" fmla="*/ 225 w 412"/>
                <a:gd name="T43" fmla="*/ 28 h 677"/>
                <a:gd name="T44" fmla="*/ 189 w 412"/>
                <a:gd name="T45" fmla="*/ 8 h 677"/>
                <a:gd name="T46" fmla="*/ 99 w 412"/>
                <a:gd name="T47" fmla="*/ 62 h 677"/>
                <a:gd name="T48" fmla="*/ 8 w 412"/>
                <a:gd name="T49" fmla="*/ 116 h 677"/>
                <a:gd name="T50" fmla="*/ 8 w 412"/>
                <a:gd name="T51" fmla="*/ 271 h 677"/>
                <a:gd name="T52" fmla="*/ 8 w 412"/>
                <a:gd name="T53" fmla="*/ 393 h 677"/>
                <a:gd name="T54" fmla="*/ 44 w 412"/>
                <a:gd name="T55" fmla="*/ 416 h 677"/>
                <a:gd name="T56" fmla="*/ 76 w 412"/>
                <a:gd name="T57" fmla="*/ 434 h 677"/>
                <a:gd name="T58" fmla="*/ 116 w 412"/>
                <a:gd name="T59" fmla="*/ 410 h 677"/>
                <a:gd name="T60" fmla="*/ 258 w 412"/>
                <a:gd name="T61" fmla="*/ 326 h 677"/>
                <a:gd name="T62" fmla="*/ 258 w 412"/>
                <a:gd name="T63" fmla="*/ 49 h 6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2"/>
                <a:gd name="T97" fmla="*/ 0 h 677"/>
                <a:gd name="T98" fmla="*/ 412 w 412"/>
                <a:gd name="T99" fmla="*/ 677 h 6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2" h="677">
                  <a:moveTo>
                    <a:pt x="2" y="170"/>
                  </a:moveTo>
                  <a:lnTo>
                    <a:pt x="294" y="2"/>
                  </a:lnTo>
                  <a:lnTo>
                    <a:pt x="294" y="0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408" y="67"/>
                  </a:lnTo>
                  <a:lnTo>
                    <a:pt x="410" y="67"/>
                  </a:lnTo>
                  <a:lnTo>
                    <a:pt x="410" y="69"/>
                  </a:lnTo>
                  <a:lnTo>
                    <a:pt x="412" y="505"/>
                  </a:lnTo>
                  <a:lnTo>
                    <a:pt x="412" y="506"/>
                  </a:lnTo>
                  <a:lnTo>
                    <a:pt x="410" y="508"/>
                  </a:lnTo>
                  <a:lnTo>
                    <a:pt x="118" y="677"/>
                  </a:lnTo>
                  <a:lnTo>
                    <a:pt x="116" y="677"/>
                  </a:lnTo>
                  <a:lnTo>
                    <a:pt x="4" y="611"/>
                  </a:lnTo>
                  <a:lnTo>
                    <a:pt x="2" y="609"/>
                  </a:lnTo>
                  <a:lnTo>
                    <a:pt x="0" y="172"/>
                  </a:lnTo>
                  <a:lnTo>
                    <a:pt x="0" y="170"/>
                  </a:lnTo>
                  <a:lnTo>
                    <a:pt x="2" y="170"/>
                  </a:lnTo>
                  <a:close/>
                  <a:moveTo>
                    <a:pt x="400" y="74"/>
                  </a:moveTo>
                  <a:lnTo>
                    <a:pt x="349" y="43"/>
                  </a:lnTo>
                  <a:lnTo>
                    <a:pt x="294" y="13"/>
                  </a:lnTo>
                  <a:lnTo>
                    <a:pt x="153" y="95"/>
                  </a:lnTo>
                  <a:lnTo>
                    <a:pt x="12" y="177"/>
                  </a:lnTo>
                  <a:lnTo>
                    <a:pt x="12" y="415"/>
                  </a:lnTo>
                  <a:lnTo>
                    <a:pt x="12" y="604"/>
                  </a:lnTo>
                  <a:lnTo>
                    <a:pt x="68" y="636"/>
                  </a:lnTo>
                  <a:lnTo>
                    <a:pt x="118" y="665"/>
                  </a:lnTo>
                  <a:lnTo>
                    <a:pt x="179" y="628"/>
                  </a:lnTo>
                  <a:lnTo>
                    <a:pt x="400" y="501"/>
                  </a:lnTo>
                  <a:lnTo>
                    <a:pt x="400" y="74"/>
                  </a:lnTo>
                  <a:close/>
                </a:path>
              </a:pathLst>
            </a:custGeom>
            <a:solidFill>
              <a:srgbClr val="771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751" name="Text Box 22"/>
          <p:cNvSpPr txBox="1">
            <a:spLocks noChangeArrowheads="1"/>
          </p:cNvSpPr>
          <p:nvPr/>
        </p:nvSpPr>
        <p:spPr bwMode="auto">
          <a:xfrm>
            <a:off x="2910040" y="2780854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接口</a:t>
            </a:r>
          </a:p>
        </p:txBody>
      </p:sp>
      <p:sp>
        <p:nvSpPr>
          <p:cNvPr id="31752" name="Text Box 23"/>
          <p:cNvSpPr txBox="1">
            <a:spLocks noChangeArrowheads="1"/>
          </p:cNvSpPr>
          <p:nvPr/>
        </p:nvSpPr>
        <p:spPr bwMode="auto">
          <a:xfrm>
            <a:off x="6296178" y="2780854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接口</a:t>
            </a:r>
          </a:p>
        </p:txBody>
      </p:sp>
      <p:sp>
        <p:nvSpPr>
          <p:cNvPr id="31753" name="Rectangle 28"/>
          <p:cNvSpPr>
            <a:spLocks noChangeArrowheads="1"/>
          </p:cNvSpPr>
          <p:nvPr/>
        </p:nvSpPr>
        <p:spPr bwMode="auto">
          <a:xfrm>
            <a:off x="593878" y="2347466"/>
            <a:ext cx="2016125" cy="288925"/>
          </a:xfrm>
          <a:prstGeom prst="rect">
            <a:avLst/>
          </a:prstGeom>
          <a:solidFill>
            <a:srgbClr val="FFCC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DA=3.3.3.3  SA=1.1.1.1</a:t>
            </a:r>
          </a:p>
        </p:txBody>
      </p:sp>
      <p:sp>
        <p:nvSpPr>
          <p:cNvPr id="31754" name="Text Box 31"/>
          <p:cNvSpPr txBox="1">
            <a:spLocks noChangeArrowheads="1"/>
          </p:cNvSpPr>
          <p:nvPr/>
        </p:nvSpPr>
        <p:spPr bwMode="auto">
          <a:xfrm>
            <a:off x="665315" y="1987104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分组</a:t>
            </a:r>
          </a:p>
        </p:txBody>
      </p:sp>
      <p:sp>
        <p:nvSpPr>
          <p:cNvPr id="31755" name="AutoShape 33"/>
          <p:cNvSpPr>
            <a:spLocks noChangeArrowheads="1"/>
          </p:cNvSpPr>
          <p:nvPr/>
        </p:nvSpPr>
        <p:spPr bwMode="auto">
          <a:xfrm>
            <a:off x="3702203" y="910779"/>
            <a:ext cx="4751387" cy="719137"/>
          </a:xfrm>
          <a:prstGeom prst="wedgeRectCallout">
            <a:avLst>
              <a:gd name="adj1" fmla="val -28551"/>
              <a:gd name="adj2" fmla="val 107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1756" name="Text Box 8"/>
          <p:cNvSpPr txBox="1">
            <a:spLocks noChangeArrowheads="1"/>
          </p:cNvSpPr>
          <p:nvPr/>
        </p:nvSpPr>
        <p:spPr bwMode="auto">
          <a:xfrm>
            <a:off x="3702203" y="909191"/>
            <a:ext cx="489585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00"/>
                </a:solidFill>
                <a:latin typeface="Courier New" pitchFamily="49" charset="0"/>
              </a:rPr>
              <a:t>acl number 2000 match-order config</a:t>
            </a:r>
          </a:p>
          <a:p>
            <a:pPr eaLnBrk="1" hangingPunct="1"/>
            <a:r>
              <a:rPr lang="en-US" altLang="zh-CN" sz="1400" b="1">
                <a:solidFill>
                  <a:srgbClr val="FFFF00"/>
                </a:solidFill>
                <a:latin typeface="Courier New" pitchFamily="49" charset="0"/>
              </a:rPr>
              <a:t>   rule permit source 1.1.1.0 0.0.0.255</a:t>
            </a:r>
          </a:p>
          <a:p>
            <a:pPr eaLnBrk="1" hangingPunct="1"/>
            <a:r>
              <a:rPr lang="en-US" altLang="zh-CN" sz="1400" b="1">
                <a:solidFill>
                  <a:srgbClr val="FFFF00"/>
                </a:solidFill>
                <a:latin typeface="Courier New" pitchFamily="49" charset="0"/>
              </a:rPr>
              <a:t>   rule deny source 1.1.1.1 0</a:t>
            </a:r>
          </a:p>
        </p:txBody>
      </p:sp>
      <p:sp>
        <p:nvSpPr>
          <p:cNvPr id="31757" name="AutoShape 35"/>
          <p:cNvSpPr>
            <a:spLocks noChangeArrowheads="1"/>
          </p:cNvSpPr>
          <p:nvPr/>
        </p:nvSpPr>
        <p:spPr bwMode="auto">
          <a:xfrm rot="-5400000">
            <a:off x="6115203" y="5252591"/>
            <a:ext cx="720725" cy="936625"/>
          </a:xfrm>
          <a:prstGeom prst="can">
            <a:avLst>
              <a:gd name="adj" fmla="val 11672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758" name="Group 36"/>
          <p:cNvGrpSpPr>
            <a:grpSpLocks/>
          </p:cNvGrpSpPr>
          <p:nvPr/>
        </p:nvGrpSpPr>
        <p:grpSpPr bwMode="auto">
          <a:xfrm>
            <a:off x="3341840" y="4652516"/>
            <a:ext cx="2881313" cy="2016125"/>
            <a:chOff x="1347" y="436"/>
            <a:chExt cx="2845" cy="2088"/>
          </a:xfrm>
        </p:grpSpPr>
        <p:sp>
          <p:nvSpPr>
            <p:cNvPr id="31777" name="AutoShape 37"/>
            <p:cNvSpPr>
              <a:spLocks noChangeAspect="1" noChangeArrowheads="1" noTextEdit="1"/>
            </p:cNvSpPr>
            <p:nvPr/>
          </p:nvSpPr>
          <p:spPr bwMode="auto">
            <a:xfrm>
              <a:off x="1474" y="509"/>
              <a:ext cx="2586" cy="1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Freeform 38"/>
            <p:cNvSpPr>
              <a:spLocks/>
            </p:cNvSpPr>
            <p:nvPr/>
          </p:nvSpPr>
          <p:spPr bwMode="auto">
            <a:xfrm>
              <a:off x="1474" y="1234"/>
              <a:ext cx="2586" cy="1290"/>
            </a:xfrm>
            <a:custGeom>
              <a:avLst/>
              <a:gdLst>
                <a:gd name="T0" fmla="*/ 76448556 w 453"/>
                <a:gd name="T1" fmla="*/ 18714380 h 225"/>
                <a:gd name="T2" fmla="*/ 13221758 w 453"/>
                <a:gd name="T3" fmla="*/ 18714380 h 225"/>
                <a:gd name="T4" fmla="*/ 0 w 453"/>
                <a:gd name="T5" fmla="*/ 210706 h 225"/>
                <a:gd name="T6" fmla="*/ 0 w 453"/>
                <a:gd name="T7" fmla="*/ 210706 h 225"/>
                <a:gd name="T8" fmla="*/ 0 w 453"/>
                <a:gd name="T9" fmla="*/ 17723649 h 225"/>
                <a:gd name="T10" fmla="*/ 0 w 453"/>
                <a:gd name="T11" fmla="*/ 17723649 h 225"/>
                <a:gd name="T12" fmla="*/ 13221758 w 453"/>
                <a:gd name="T13" fmla="*/ 35447253 h 225"/>
                <a:gd name="T14" fmla="*/ 76448556 w 453"/>
                <a:gd name="T15" fmla="*/ 35447253 h 225"/>
                <a:gd name="T16" fmla="*/ 89494140 w 453"/>
                <a:gd name="T17" fmla="*/ 17723649 h 225"/>
                <a:gd name="T18" fmla="*/ 89494140 w 453"/>
                <a:gd name="T19" fmla="*/ 17723649 h 225"/>
                <a:gd name="T20" fmla="*/ 89494140 w 453"/>
                <a:gd name="T21" fmla="*/ 0 h 225"/>
                <a:gd name="T22" fmla="*/ 76448556 w 453"/>
                <a:gd name="T23" fmla="*/ 1871438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3"/>
                <a:gd name="T37" fmla="*/ 0 h 225"/>
                <a:gd name="T38" fmla="*/ 453 w 453"/>
                <a:gd name="T39" fmla="*/ 225 h 2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3" h="225">
                  <a:moveTo>
                    <a:pt x="387" y="92"/>
                  </a:moveTo>
                  <a:cubicBezTo>
                    <a:pt x="299" y="143"/>
                    <a:pt x="156" y="143"/>
                    <a:pt x="67" y="92"/>
                  </a:cubicBezTo>
                  <a:cubicBezTo>
                    <a:pt x="19" y="64"/>
                    <a:pt x="1" y="36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119"/>
                    <a:pt x="25" y="150"/>
                    <a:pt x="67" y="174"/>
                  </a:cubicBezTo>
                  <a:cubicBezTo>
                    <a:pt x="156" y="225"/>
                    <a:pt x="299" y="225"/>
                    <a:pt x="387" y="174"/>
                  </a:cubicBezTo>
                  <a:cubicBezTo>
                    <a:pt x="429" y="150"/>
                    <a:pt x="451" y="119"/>
                    <a:pt x="453" y="87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53" y="34"/>
                    <a:pt x="431" y="66"/>
                    <a:pt x="387" y="92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9" name="Freeform 39"/>
            <p:cNvSpPr>
              <a:spLocks/>
            </p:cNvSpPr>
            <p:nvPr/>
          </p:nvSpPr>
          <p:spPr bwMode="auto">
            <a:xfrm>
              <a:off x="1347" y="436"/>
              <a:ext cx="2845" cy="1650"/>
            </a:xfrm>
            <a:custGeom>
              <a:avLst/>
              <a:gdLst>
                <a:gd name="T0" fmla="*/ 81241366 w 498"/>
                <a:gd name="T1" fmla="*/ 10326587 h 288"/>
                <a:gd name="T2" fmla="*/ 81418099 w 498"/>
                <a:gd name="T3" fmla="*/ 48021660 h 288"/>
                <a:gd name="T4" fmla="*/ 17865870 w 498"/>
                <a:gd name="T5" fmla="*/ 48021660 h 288"/>
                <a:gd name="T6" fmla="*/ 17659088 w 498"/>
                <a:gd name="T7" fmla="*/ 10536652 h 288"/>
                <a:gd name="T8" fmla="*/ 81241366 w 498"/>
                <a:gd name="T9" fmla="*/ 1032658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8"/>
                <a:gd name="T16" fmla="*/ 0 h 288"/>
                <a:gd name="T17" fmla="*/ 498 w 49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8" h="288">
                  <a:moveTo>
                    <a:pt x="409" y="51"/>
                  </a:moveTo>
                  <a:cubicBezTo>
                    <a:pt x="498" y="103"/>
                    <a:pt x="498" y="186"/>
                    <a:pt x="410" y="237"/>
                  </a:cubicBezTo>
                  <a:cubicBezTo>
                    <a:pt x="322" y="288"/>
                    <a:pt x="179" y="288"/>
                    <a:pt x="90" y="237"/>
                  </a:cubicBezTo>
                  <a:cubicBezTo>
                    <a:pt x="1" y="186"/>
                    <a:pt x="0" y="103"/>
                    <a:pt x="89" y="52"/>
                  </a:cubicBezTo>
                  <a:cubicBezTo>
                    <a:pt x="177" y="0"/>
                    <a:pt x="320" y="0"/>
                    <a:pt x="409" y="51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0" name="Freeform 40"/>
            <p:cNvSpPr>
              <a:spLocks/>
            </p:cNvSpPr>
            <p:nvPr/>
          </p:nvSpPr>
          <p:spPr bwMode="auto">
            <a:xfrm>
              <a:off x="2626" y="760"/>
              <a:ext cx="1015" cy="387"/>
            </a:xfrm>
            <a:custGeom>
              <a:avLst/>
              <a:gdLst>
                <a:gd name="T0" fmla="*/ 6463099 w 178"/>
                <a:gd name="T1" fmla="*/ 12441461 h 67"/>
                <a:gd name="T2" fmla="*/ 6258023 w 178"/>
                <a:gd name="T3" fmla="*/ 12441461 h 67"/>
                <a:gd name="T4" fmla="*/ 0 w 178"/>
                <a:gd name="T5" fmla="*/ 8358500 h 67"/>
                <a:gd name="T6" fmla="*/ 4913045 w 178"/>
                <a:gd name="T7" fmla="*/ 5349679 h 67"/>
                <a:gd name="T8" fmla="*/ 11171066 w 178"/>
                <a:gd name="T9" fmla="*/ 9432679 h 67"/>
                <a:gd name="T10" fmla="*/ 15880166 w 178"/>
                <a:gd name="T11" fmla="*/ 9027409 h 67"/>
                <a:gd name="T12" fmla="*/ 24097266 w 178"/>
                <a:gd name="T13" fmla="*/ 3863663 h 67"/>
                <a:gd name="T14" fmla="*/ 15090336 w 178"/>
                <a:gd name="T15" fmla="*/ 3863663 h 67"/>
                <a:gd name="T16" fmla="*/ 15090336 w 178"/>
                <a:gd name="T17" fmla="*/ 0 h 67"/>
                <a:gd name="T18" fmla="*/ 34689871 w 178"/>
                <a:gd name="T19" fmla="*/ 0 h 67"/>
                <a:gd name="T20" fmla="*/ 34895106 w 178"/>
                <a:gd name="T21" fmla="*/ 12666163 h 67"/>
                <a:gd name="T22" fmla="*/ 29016616 w 178"/>
                <a:gd name="T23" fmla="*/ 12666163 h 67"/>
                <a:gd name="T24" fmla="*/ 28805245 w 178"/>
                <a:gd name="T25" fmla="*/ 6873657 h 67"/>
                <a:gd name="T26" fmla="*/ 20763568 w 178"/>
                <a:gd name="T27" fmla="*/ 11997263 h 67"/>
                <a:gd name="T28" fmla="*/ 13130132 w 178"/>
                <a:gd name="T29" fmla="*/ 14151215 h 67"/>
                <a:gd name="T30" fmla="*/ 6463099 w 178"/>
                <a:gd name="T31" fmla="*/ 12441461 h 67"/>
                <a:gd name="T32" fmla="*/ 6463099 w 178"/>
                <a:gd name="T33" fmla="*/ 12441461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8"/>
                <a:gd name="T52" fmla="*/ 0 h 67"/>
                <a:gd name="T53" fmla="*/ 178 w 178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8" h="67">
                  <a:moveTo>
                    <a:pt x="33" y="58"/>
                  </a:moveTo>
                  <a:cubicBezTo>
                    <a:pt x="33" y="58"/>
                    <a:pt x="33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8"/>
                    <a:pt x="72" y="47"/>
                    <a:pt x="81" y="42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7"/>
                    <a:pt x="67" y="66"/>
                  </a:cubicBezTo>
                  <a:cubicBezTo>
                    <a:pt x="48" y="66"/>
                    <a:pt x="36" y="60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1" name="Freeform 41"/>
            <p:cNvSpPr>
              <a:spLocks/>
            </p:cNvSpPr>
            <p:nvPr/>
          </p:nvSpPr>
          <p:spPr bwMode="auto">
            <a:xfrm>
              <a:off x="1938" y="751"/>
              <a:ext cx="656" cy="588"/>
            </a:xfrm>
            <a:custGeom>
              <a:avLst/>
              <a:gdLst>
                <a:gd name="T0" fmla="*/ 8444090 w 115"/>
                <a:gd name="T1" fmla="*/ 17376885 h 103"/>
                <a:gd name="T2" fmla="*/ 14743003 w 115"/>
                <a:gd name="T3" fmla="*/ 13636041 h 103"/>
                <a:gd name="T4" fmla="*/ 14157577 w 115"/>
                <a:gd name="T5" fmla="*/ 11077560 h 103"/>
                <a:gd name="T6" fmla="*/ 5889277 w 115"/>
                <a:gd name="T7" fmla="*/ 6336352 h 103"/>
                <a:gd name="T8" fmla="*/ 5889277 w 115"/>
                <a:gd name="T9" fmla="*/ 11459868 h 103"/>
                <a:gd name="T10" fmla="*/ 0 w 115"/>
                <a:gd name="T11" fmla="*/ 11459868 h 103"/>
                <a:gd name="T12" fmla="*/ 0 w 115"/>
                <a:gd name="T13" fmla="*/ 0 h 103"/>
                <a:gd name="T14" fmla="*/ 19846545 w 115"/>
                <a:gd name="T15" fmla="*/ 0 h 103"/>
                <a:gd name="T16" fmla="*/ 19846545 w 115"/>
                <a:gd name="T17" fmla="*/ 3359444 h 103"/>
                <a:gd name="T18" fmla="*/ 10817035 w 115"/>
                <a:gd name="T19" fmla="*/ 3359444 h 103"/>
                <a:gd name="T20" fmla="*/ 18880970 w 115"/>
                <a:gd name="T21" fmla="*/ 8100625 h 103"/>
                <a:gd name="T22" fmla="*/ 22396182 w 115"/>
                <a:gd name="T23" fmla="*/ 12635677 h 103"/>
                <a:gd name="T24" fmla="*/ 19635883 w 115"/>
                <a:gd name="T25" fmla="*/ 16613147 h 103"/>
                <a:gd name="T26" fmla="*/ 13366670 w 115"/>
                <a:gd name="T27" fmla="*/ 20353785 h 103"/>
                <a:gd name="T28" fmla="*/ 8444090 w 115"/>
                <a:gd name="T29" fmla="*/ 17376885 h 103"/>
                <a:gd name="T30" fmla="*/ 8444090 w 115"/>
                <a:gd name="T31" fmla="*/ 1737688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43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1" y="61"/>
                    <a:pt x="72" y="5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2" y="50"/>
                    <a:pt x="115" y="59"/>
                    <a:pt x="114" y="64"/>
                  </a:cubicBezTo>
                  <a:cubicBezTo>
                    <a:pt x="114" y="75"/>
                    <a:pt x="102" y="82"/>
                    <a:pt x="100" y="84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2" name="Freeform 42"/>
            <p:cNvSpPr>
              <a:spLocks/>
            </p:cNvSpPr>
            <p:nvPr/>
          </p:nvSpPr>
          <p:spPr bwMode="auto">
            <a:xfrm>
              <a:off x="1911" y="1357"/>
              <a:ext cx="1020" cy="383"/>
            </a:xfrm>
            <a:custGeom>
              <a:avLst/>
              <a:gdLst>
                <a:gd name="T0" fmla="*/ 29423265 w 178"/>
                <a:gd name="T1" fmla="*/ 1782225 h 67"/>
                <a:gd name="T2" fmla="*/ 36115013 w 178"/>
                <a:gd name="T3" fmla="*/ 5585814 h 67"/>
                <a:gd name="T4" fmla="*/ 31054669 w 178"/>
                <a:gd name="T5" fmla="*/ 8374894 h 67"/>
                <a:gd name="T6" fmla="*/ 24356732 w 178"/>
                <a:gd name="T7" fmla="*/ 4572419 h 67"/>
                <a:gd name="T8" fmla="*/ 19685701 w 178"/>
                <a:gd name="T9" fmla="*/ 4986739 h 67"/>
                <a:gd name="T10" fmla="*/ 11152381 w 178"/>
                <a:gd name="T11" fmla="*/ 9772706 h 67"/>
                <a:gd name="T12" fmla="*/ 20500841 w 178"/>
                <a:gd name="T13" fmla="*/ 9772706 h 67"/>
                <a:gd name="T14" fmla="*/ 20500841 w 178"/>
                <a:gd name="T15" fmla="*/ 13361635 h 67"/>
                <a:gd name="T16" fmla="*/ 210189 w 178"/>
                <a:gd name="T17" fmla="*/ 13361635 h 67"/>
                <a:gd name="T18" fmla="*/ 0 w 178"/>
                <a:gd name="T19" fmla="*/ 1604953 h 67"/>
                <a:gd name="T20" fmla="*/ 6092042 w 178"/>
                <a:gd name="T21" fmla="*/ 1604953 h 67"/>
                <a:gd name="T22" fmla="*/ 6092042 w 178"/>
                <a:gd name="T23" fmla="*/ 6977088 h 67"/>
                <a:gd name="T24" fmla="*/ 14625357 w 178"/>
                <a:gd name="T25" fmla="*/ 2197494 h 67"/>
                <a:gd name="T26" fmla="*/ 22514951 w 178"/>
                <a:gd name="T27" fmla="*/ 0 h 67"/>
                <a:gd name="T28" fmla="*/ 29423265 w 178"/>
                <a:gd name="T29" fmla="*/ 1782225 h 67"/>
                <a:gd name="T30" fmla="*/ 29423265 w 178"/>
                <a:gd name="T31" fmla="*/ 1782225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67"/>
                <a:gd name="T50" fmla="*/ 178 w 178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67">
                  <a:moveTo>
                    <a:pt x="145" y="9"/>
                  </a:moveTo>
                  <a:cubicBezTo>
                    <a:pt x="178" y="28"/>
                    <a:pt x="178" y="28"/>
                    <a:pt x="178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4" y="19"/>
                    <a:pt x="106" y="20"/>
                    <a:pt x="97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7" y="2"/>
                    <a:pt x="102" y="0"/>
                    <a:pt x="111" y="0"/>
                  </a:cubicBezTo>
                  <a:cubicBezTo>
                    <a:pt x="130" y="1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3" name="Freeform 43"/>
            <p:cNvSpPr>
              <a:spLocks/>
            </p:cNvSpPr>
            <p:nvPr/>
          </p:nvSpPr>
          <p:spPr bwMode="auto">
            <a:xfrm>
              <a:off x="2963" y="1161"/>
              <a:ext cx="655" cy="593"/>
            </a:xfrm>
            <a:custGeom>
              <a:avLst/>
              <a:gdLst>
                <a:gd name="T0" fmla="*/ 22153683 w 115"/>
                <a:gd name="T1" fmla="*/ 9431147 h 103"/>
                <a:gd name="T2" fmla="*/ 22363215 w 115"/>
                <a:gd name="T3" fmla="*/ 21594411 h 103"/>
                <a:gd name="T4" fmla="*/ 2733110 w 115"/>
                <a:gd name="T5" fmla="*/ 21594411 h 103"/>
                <a:gd name="T6" fmla="*/ 2733110 w 115"/>
                <a:gd name="T7" fmla="*/ 18027005 h 103"/>
                <a:gd name="T8" fmla="*/ 11676132 w 115"/>
                <a:gd name="T9" fmla="*/ 18027005 h 103"/>
                <a:gd name="T10" fmla="*/ 3518199 w 115"/>
                <a:gd name="T11" fmla="*/ 12998389 h 103"/>
                <a:gd name="T12" fmla="*/ 0 w 115"/>
                <a:gd name="T13" fmla="*/ 8191674 h 103"/>
                <a:gd name="T14" fmla="*/ 2901439 w 115"/>
                <a:gd name="T15" fmla="*/ 3972749 h 103"/>
                <a:gd name="T16" fmla="*/ 9147400 w 115"/>
                <a:gd name="T17" fmla="*/ 0 h 103"/>
                <a:gd name="T18" fmla="*/ 13995552 w 115"/>
                <a:gd name="T19" fmla="*/ 3131167 h 103"/>
                <a:gd name="T20" fmla="*/ 7786555 w 115"/>
                <a:gd name="T21" fmla="*/ 7134839 h 103"/>
                <a:gd name="T22" fmla="*/ 8361201 w 115"/>
                <a:gd name="T23" fmla="*/ 9867186 h 103"/>
                <a:gd name="T24" fmla="*/ 16525583 w 115"/>
                <a:gd name="T25" fmla="*/ 14895804 h 103"/>
                <a:gd name="T26" fmla="*/ 16321439 w 115"/>
                <a:gd name="T27" fmla="*/ 9431147 h 103"/>
                <a:gd name="T28" fmla="*/ 22153683 w 115"/>
                <a:gd name="T29" fmla="*/ 9431147 h 103"/>
                <a:gd name="T30" fmla="*/ 22153683 w 115"/>
                <a:gd name="T31" fmla="*/ 9431147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114" y="45"/>
                  </a:moveTo>
                  <a:cubicBezTo>
                    <a:pt x="115" y="103"/>
                    <a:pt x="115" y="103"/>
                    <a:pt x="11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1" y="28"/>
                    <a:pt x="12" y="21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3" y="38"/>
                    <a:pt x="34" y="42"/>
                    <a:pt x="43" y="47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4" name="Freeform 44"/>
            <p:cNvSpPr>
              <a:spLocks/>
            </p:cNvSpPr>
            <p:nvPr/>
          </p:nvSpPr>
          <p:spPr bwMode="auto">
            <a:xfrm>
              <a:off x="2603" y="737"/>
              <a:ext cx="1015" cy="383"/>
            </a:xfrm>
            <a:custGeom>
              <a:avLst/>
              <a:gdLst>
                <a:gd name="T0" fmla="*/ 6463099 w 178"/>
                <a:gd name="T1" fmla="*/ 11585748 h 67"/>
                <a:gd name="T2" fmla="*/ 6258023 w 178"/>
                <a:gd name="T3" fmla="*/ 11585748 h 67"/>
                <a:gd name="T4" fmla="*/ 0 w 178"/>
                <a:gd name="T5" fmla="*/ 7782193 h 67"/>
                <a:gd name="T6" fmla="*/ 4913045 w 178"/>
                <a:gd name="T7" fmla="*/ 4986739 h 67"/>
                <a:gd name="T8" fmla="*/ 11171066 w 178"/>
                <a:gd name="T9" fmla="*/ 8795554 h 67"/>
                <a:gd name="T10" fmla="*/ 15880166 w 178"/>
                <a:gd name="T11" fmla="*/ 8374894 h 67"/>
                <a:gd name="T12" fmla="*/ 24097266 w 178"/>
                <a:gd name="T13" fmla="*/ 3595301 h 67"/>
                <a:gd name="T14" fmla="*/ 15090336 w 178"/>
                <a:gd name="T15" fmla="*/ 3595301 h 67"/>
                <a:gd name="T16" fmla="*/ 15090336 w 178"/>
                <a:gd name="T17" fmla="*/ 0 h 67"/>
                <a:gd name="T18" fmla="*/ 34689871 w 178"/>
                <a:gd name="T19" fmla="*/ 0 h 67"/>
                <a:gd name="T20" fmla="*/ 34895106 w 178"/>
                <a:gd name="T21" fmla="*/ 11756686 h 67"/>
                <a:gd name="T22" fmla="*/ 29016616 w 178"/>
                <a:gd name="T23" fmla="*/ 11756686 h 67"/>
                <a:gd name="T24" fmla="*/ 28805245 w 178"/>
                <a:gd name="T25" fmla="*/ 6384387 h 67"/>
                <a:gd name="T26" fmla="*/ 20763568 w 178"/>
                <a:gd name="T27" fmla="*/ 11163979 h 67"/>
                <a:gd name="T28" fmla="*/ 13130132 w 178"/>
                <a:gd name="T29" fmla="*/ 13154495 h 67"/>
                <a:gd name="T30" fmla="*/ 6463099 w 178"/>
                <a:gd name="T31" fmla="*/ 11585748 h 67"/>
                <a:gd name="T32" fmla="*/ 6463099 w 178"/>
                <a:gd name="T33" fmla="*/ 11585748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8"/>
                <a:gd name="T52" fmla="*/ 0 h 67"/>
                <a:gd name="T53" fmla="*/ 178 w 178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8" h="67">
                  <a:moveTo>
                    <a:pt x="33" y="58"/>
                  </a:moveTo>
                  <a:cubicBezTo>
                    <a:pt x="33" y="58"/>
                    <a:pt x="33" y="58"/>
                    <a:pt x="32" y="5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4" y="48"/>
                    <a:pt x="72" y="47"/>
                    <a:pt x="81" y="42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48" y="59"/>
                    <a:pt x="148" y="59"/>
                    <a:pt x="148" y="5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91" y="65"/>
                    <a:pt x="76" y="67"/>
                    <a:pt x="67" y="66"/>
                  </a:cubicBezTo>
                  <a:cubicBezTo>
                    <a:pt x="48" y="66"/>
                    <a:pt x="36" y="60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5" name="Freeform 45"/>
            <p:cNvSpPr>
              <a:spLocks/>
            </p:cNvSpPr>
            <p:nvPr/>
          </p:nvSpPr>
          <p:spPr bwMode="auto">
            <a:xfrm>
              <a:off x="1911" y="728"/>
              <a:ext cx="660" cy="588"/>
            </a:xfrm>
            <a:custGeom>
              <a:avLst/>
              <a:gdLst>
                <a:gd name="T0" fmla="*/ 8828798 w 115"/>
                <a:gd name="T1" fmla="*/ 17376885 h 103"/>
                <a:gd name="T2" fmla="*/ 15366317 w 115"/>
                <a:gd name="T3" fmla="*/ 13636041 h 103"/>
                <a:gd name="T4" fmla="*/ 14756707 w 115"/>
                <a:gd name="T5" fmla="*/ 11077560 h 103"/>
                <a:gd name="T6" fmla="*/ 6145864 w 115"/>
                <a:gd name="T7" fmla="*/ 6336352 h 103"/>
                <a:gd name="T8" fmla="*/ 6145864 w 115"/>
                <a:gd name="T9" fmla="*/ 11459868 h 103"/>
                <a:gd name="T10" fmla="*/ 0 w 115"/>
                <a:gd name="T11" fmla="*/ 11459868 h 103"/>
                <a:gd name="T12" fmla="*/ 0 w 115"/>
                <a:gd name="T13" fmla="*/ 0 h 103"/>
                <a:gd name="T14" fmla="*/ 20727868 w 115"/>
                <a:gd name="T15" fmla="*/ 0 h 103"/>
                <a:gd name="T16" fmla="*/ 20727868 w 115"/>
                <a:gd name="T17" fmla="*/ 3359444 h 103"/>
                <a:gd name="T18" fmla="*/ 11294741 w 115"/>
                <a:gd name="T19" fmla="*/ 3359444 h 103"/>
                <a:gd name="T20" fmla="*/ 19687445 w 115"/>
                <a:gd name="T21" fmla="*/ 8100625 h 103"/>
                <a:gd name="T22" fmla="*/ 23367363 w 115"/>
                <a:gd name="T23" fmla="*/ 12635677 h 103"/>
                <a:gd name="T24" fmla="*/ 20509724 w 115"/>
                <a:gd name="T25" fmla="*/ 16613147 h 103"/>
                <a:gd name="T26" fmla="*/ 13934220 w 115"/>
                <a:gd name="T27" fmla="*/ 20353785 h 103"/>
                <a:gd name="T28" fmla="*/ 8828798 w 115"/>
                <a:gd name="T29" fmla="*/ 17376885 h 103"/>
                <a:gd name="T30" fmla="*/ 8828798 w 115"/>
                <a:gd name="T31" fmla="*/ 17376885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43" y="88"/>
                  </a:moveTo>
                  <a:cubicBezTo>
                    <a:pt x="75" y="69"/>
                    <a:pt x="75" y="69"/>
                    <a:pt x="75" y="69"/>
                  </a:cubicBezTo>
                  <a:cubicBezTo>
                    <a:pt x="82" y="65"/>
                    <a:pt x="81" y="61"/>
                    <a:pt x="72" y="56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112" y="50"/>
                    <a:pt x="115" y="59"/>
                    <a:pt x="114" y="64"/>
                  </a:cubicBezTo>
                  <a:cubicBezTo>
                    <a:pt x="114" y="75"/>
                    <a:pt x="102" y="82"/>
                    <a:pt x="100" y="84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6" name="Freeform 46"/>
            <p:cNvSpPr>
              <a:spLocks/>
            </p:cNvSpPr>
            <p:nvPr/>
          </p:nvSpPr>
          <p:spPr bwMode="auto">
            <a:xfrm>
              <a:off x="1888" y="1334"/>
              <a:ext cx="1020" cy="383"/>
            </a:xfrm>
            <a:custGeom>
              <a:avLst/>
              <a:gdLst>
                <a:gd name="T0" fmla="*/ 29423265 w 178"/>
                <a:gd name="T1" fmla="*/ 1782225 h 67"/>
                <a:gd name="T2" fmla="*/ 36115013 w 178"/>
                <a:gd name="T3" fmla="*/ 5585814 h 67"/>
                <a:gd name="T4" fmla="*/ 31054669 w 178"/>
                <a:gd name="T5" fmla="*/ 8374894 h 67"/>
                <a:gd name="T6" fmla="*/ 24356732 w 178"/>
                <a:gd name="T7" fmla="*/ 4572419 h 67"/>
                <a:gd name="T8" fmla="*/ 19685701 w 178"/>
                <a:gd name="T9" fmla="*/ 4986739 h 67"/>
                <a:gd name="T10" fmla="*/ 11152381 w 178"/>
                <a:gd name="T11" fmla="*/ 9772706 h 67"/>
                <a:gd name="T12" fmla="*/ 20500841 w 178"/>
                <a:gd name="T13" fmla="*/ 9772706 h 67"/>
                <a:gd name="T14" fmla="*/ 20500841 w 178"/>
                <a:gd name="T15" fmla="*/ 13361635 h 67"/>
                <a:gd name="T16" fmla="*/ 210189 w 178"/>
                <a:gd name="T17" fmla="*/ 13361635 h 67"/>
                <a:gd name="T18" fmla="*/ 0 w 178"/>
                <a:gd name="T19" fmla="*/ 1604953 h 67"/>
                <a:gd name="T20" fmla="*/ 6092042 w 178"/>
                <a:gd name="T21" fmla="*/ 1604953 h 67"/>
                <a:gd name="T22" fmla="*/ 6092042 w 178"/>
                <a:gd name="T23" fmla="*/ 6977088 h 67"/>
                <a:gd name="T24" fmla="*/ 14625357 w 178"/>
                <a:gd name="T25" fmla="*/ 2197494 h 67"/>
                <a:gd name="T26" fmla="*/ 22514951 w 178"/>
                <a:gd name="T27" fmla="*/ 0 h 67"/>
                <a:gd name="T28" fmla="*/ 29423265 w 178"/>
                <a:gd name="T29" fmla="*/ 1782225 h 67"/>
                <a:gd name="T30" fmla="*/ 29423265 w 178"/>
                <a:gd name="T31" fmla="*/ 1782225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8"/>
                <a:gd name="T49" fmla="*/ 0 h 67"/>
                <a:gd name="T50" fmla="*/ 178 w 178"/>
                <a:gd name="T51" fmla="*/ 67 h 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8" h="67">
                  <a:moveTo>
                    <a:pt x="145" y="9"/>
                  </a:moveTo>
                  <a:cubicBezTo>
                    <a:pt x="178" y="28"/>
                    <a:pt x="178" y="28"/>
                    <a:pt x="178" y="28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4" y="19"/>
                    <a:pt x="106" y="20"/>
                    <a:pt x="97" y="2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7" y="2"/>
                    <a:pt x="102" y="0"/>
                    <a:pt x="111" y="0"/>
                  </a:cubicBezTo>
                  <a:cubicBezTo>
                    <a:pt x="130" y="1"/>
                    <a:pt x="142" y="7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7" name="Freeform 47"/>
            <p:cNvSpPr>
              <a:spLocks/>
            </p:cNvSpPr>
            <p:nvPr/>
          </p:nvSpPr>
          <p:spPr bwMode="auto">
            <a:xfrm>
              <a:off x="2940" y="1138"/>
              <a:ext cx="656" cy="593"/>
            </a:xfrm>
            <a:custGeom>
              <a:avLst/>
              <a:gdLst>
                <a:gd name="T0" fmla="*/ 22396182 w 115"/>
                <a:gd name="T1" fmla="*/ 9431147 h 103"/>
                <a:gd name="T2" fmla="*/ 22601664 w 115"/>
                <a:gd name="T3" fmla="*/ 21594411 h 103"/>
                <a:gd name="T4" fmla="*/ 2753991 w 115"/>
                <a:gd name="T5" fmla="*/ 21594411 h 103"/>
                <a:gd name="T6" fmla="*/ 2753991 w 115"/>
                <a:gd name="T7" fmla="*/ 18027005 h 103"/>
                <a:gd name="T8" fmla="*/ 11783722 w 115"/>
                <a:gd name="T9" fmla="*/ 18027005 h 103"/>
                <a:gd name="T10" fmla="*/ 3551242 w 115"/>
                <a:gd name="T11" fmla="*/ 12998389 h 103"/>
                <a:gd name="T12" fmla="*/ 0 w 115"/>
                <a:gd name="T13" fmla="*/ 8191674 h 103"/>
                <a:gd name="T14" fmla="*/ 2965787 w 115"/>
                <a:gd name="T15" fmla="*/ 3972749 h 103"/>
                <a:gd name="T16" fmla="*/ 9234997 w 115"/>
                <a:gd name="T17" fmla="*/ 0 h 103"/>
                <a:gd name="T18" fmla="*/ 14157577 w 115"/>
                <a:gd name="T19" fmla="*/ 3131167 h 103"/>
                <a:gd name="T20" fmla="*/ 7857529 w 115"/>
                <a:gd name="T21" fmla="*/ 7134839 h 103"/>
                <a:gd name="T22" fmla="*/ 8444090 w 115"/>
                <a:gd name="T23" fmla="*/ 9867186 h 103"/>
                <a:gd name="T24" fmla="*/ 16712394 w 115"/>
                <a:gd name="T25" fmla="*/ 14895804 h 103"/>
                <a:gd name="T26" fmla="*/ 16500786 w 115"/>
                <a:gd name="T27" fmla="*/ 9431147 h 103"/>
                <a:gd name="T28" fmla="*/ 22396182 w 115"/>
                <a:gd name="T29" fmla="*/ 9431147 h 103"/>
                <a:gd name="T30" fmla="*/ 22396182 w 115"/>
                <a:gd name="T31" fmla="*/ 9431147 h 1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"/>
                <a:gd name="T49" fmla="*/ 0 h 103"/>
                <a:gd name="T50" fmla="*/ 115 w 115"/>
                <a:gd name="T51" fmla="*/ 103 h 1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" h="103">
                  <a:moveTo>
                    <a:pt x="114" y="45"/>
                  </a:moveTo>
                  <a:cubicBezTo>
                    <a:pt x="115" y="103"/>
                    <a:pt x="115" y="103"/>
                    <a:pt x="115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" y="53"/>
                    <a:pt x="0" y="44"/>
                    <a:pt x="0" y="39"/>
                  </a:cubicBezTo>
                  <a:cubicBezTo>
                    <a:pt x="1" y="28"/>
                    <a:pt x="12" y="21"/>
                    <a:pt x="15" y="1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3" y="38"/>
                    <a:pt x="34" y="42"/>
                    <a:pt x="43" y="47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759" name="AutoShape 48"/>
          <p:cNvSpPr>
            <a:spLocks noChangeArrowheads="1"/>
          </p:cNvSpPr>
          <p:nvPr/>
        </p:nvSpPr>
        <p:spPr bwMode="auto">
          <a:xfrm rot="-5400000">
            <a:off x="2713984" y="5250210"/>
            <a:ext cx="750887" cy="936625"/>
          </a:xfrm>
          <a:prstGeom prst="can">
            <a:avLst>
              <a:gd name="adj" fmla="val 11203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760" name="Group 49"/>
          <p:cNvGrpSpPr>
            <a:grpSpLocks/>
          </p:cNvGrpSpPr>
          <p:nvPr/>
        </p:nvGrpSpPr>
        <p:grpSpPr bwMode="auto">
          <a:xfrm>
            <a:off x="3975253" y="5012879"/>
            <a:ext cx="865187" cy="1082675"/>
            <a:chOff x="4740" y="2069"/>
            <a:chExt cx="525" cy="637"/>
          </a:xfrm>
        </p:grpSpPr>
        <p:sp>
          <p:nvSpPr>
            <p:cNvPr id="31770" name="AutoShape 50"/>
            <p:cNvSpPr>
              <a:spLocks noChangeAspect="1" noChangeArrowheads="1" noTextEdit="1"/>
            </p:cNvSpPr>
            <p:nvPr/>
          </p:nvSpPr>
          <p:spPr bwMode="auto">
            <a:xfrm>
              <a:off x="4740" y="2069"/>
              <a:ext cx="52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Freeform 51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2" name="Freeform 52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3" name="Freeform 53"/>
            <p:cNvSpPr>
              <a:spLocks/>
            </p:cNvSpPr>
            <p:nvPr/>
          </p:nvSpPr>
          <p:spPr bwMode="auto">
            <a:xfrm>
              <a:off x="4857" y="2075"/>
              <a:ext cx="376" cy="218"/>
            </a:xfrm>
            <a:custGeom>
              <a:avLst/>
              <a:gdLst>
                <a:gd name="T0" fmla="*/ 259 w 400"/>
                <a:gd name="T1" fmla="*/ 42 h 232"/>
                <a:gd name="T2" fmla="*/ 188 w 400"/>
                <a:gd name="T3" fmla="*/ 0 h 232"/>
                <a:gd name="T4" fmla="*/ 0 w 400"/>
                <a:gd name="T5" fmla="*/ 109 h 232"/>
                <a:gd name="T6" fmla="*/ 71 w 400"/>
                <a:gd name="T7" fmla="*/ 150 h 232"/>
                <a:gd name="T8" fmla="*/ 259 w 400"/>
                <a:gd name="T9" fmla="*/ 42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232"/>
                <a:gd name="T17" fmla="*/ 400 w 400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232">
                  <a:moveTo>
                    <a:pt x="400" y="65"/>
                  </a:moveTo>
                  <a:lnTo>
                    <a:pt x="289" y="0"/>
                  </a:lnTo>
                  <a:lnTo>
                    <a:pt x="0" y="168"/>
                  </a:lnTo>
                  <a:lnTo>
                    <a:pt x="111" y="232"/>
                  </a:lnTo>
                  <a:lnTo>
                    <a:pt x="400" y="65"/>
                  </a:lnTo>
                  <a:close/>
                </a:path>
              </a:pathLst>
            </a:custGeom>
            <a:solidFill>
              <a:srgbClr val="CD3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4" name="Freeform 54"/>
            <p:cNvSpPr>
              <a:spLocks/>
            </p:cNvSpPr>
            <p:nvPr/>
          </p:nvSpPr>
          <p:spPr bwMode="auto">
            <a:xfrm>
              <a:off x="4962" y="2136"/>
              <a:ext cx="271" cy="563"/>
            </a:xfrm>
            <a:custGeom>
              <a:avLst/>
              <a:gdLst>
                <a:gd name="T0" fmla="*/ 0 w 289"/>
                <a:gd name="T1" fmla="*/ 109 h 599"/>
                <a:gd name="T2" fmla="*/ 2 w 289"/>
                <a:gd name="T3" fmla="*/ 388 h 599"/>
                <a:gd name="T4" fmla="*/ 184 w 289"/>
                <a:gd name="T5" fmla="*/ 280 h 599"/>
                <a:gd name="T6" fmla="*/ 184 w 289"/>
                <a:gd name="T7" fmla="*/ 0 h 599"/>
                <a:gd name="T8" fmla="*/ 0 w 289"/>
                <a:gd name="T9" fmla="*/ 109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599"/>
                <a:gd name="T17" fmla="*/ 289 w 289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599">
                  <a:moveTo>
                    <a:pt x="0" y="167"/>
                  </a:moveTo>
                  <a:lnTo>
                    <a:pt x="2" y="599"/>
                  </a:lnTo>
                  <a:lnTo>
                    <a:pt x="289" y="432"/>
                  </a:lnTo>
                  <a:lnTo>
                    <a:pt x="289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98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5" name="Freeform 55"/>
            <p:cNvSpPr>
              <a:spLocks noEditPoints="1"/>
            </p:cNvSpPr>
            <p:nvPr/>
          </p:nvSpPr>
          <p:spPr bwMode="auto">
            <a:xfrm>
              <a:off x="4856" y="2132"/>
              <a:ext cx="377" cy="567"/>
            </a:xfrm>
            <a:custGeom>
              <a:avLst/>
              <a:gdLst>
                <a:gd name="T0" fmla="*/ 0 w 250"/>
                <a:gd name="T1" fmla="*/ 1234 h 375"/>
                <a:gd name="T2" fmla="*/ 27 w 250"/>
                <a:gd name="T3" fmla="*/ 1193 h 375"/>
                <a:gd name="T4" fmla="*/ 62 w 250"/>
                <a:gd name="T5" fmla="*/ 1173 h 375"/>
                <a:gd name="T6" fmla="*/ 3591 w 250"/>
                <a:gd name="T7" fmla="*/ 491 h 375"/>
                <a:gd name="T8" fmla="*/ 3594 w 250"/>
                <a:gd name="T9" fmla="*/ 491 h 375"/>
                <a:gd name="T10" fmla="*/ 4400 w 250"/>
                <a:gd name="T11" fmla="*/ 0 h 375"/>
                <a:gd name="T12" fmla="*/ 4437 w 250"/>
                <a:gd name="T13" fmla="*/ 62 h 375"/>
                <a:gd name="T14" fmla="*/ 4417 w 250"/>
                <a:gd name="T15" fmla="*/ 73 h 375"/>
                <a:gd name="T16" fmla="*/ 3657 w 250"/>
                <a:gd name="T17" fmla="*/ 1264 h 375"/>
                <a:gd name="T18" fmla="*/ 4400 w 250"/>
                <a:gd name="T19" fmla="*/ 816 h 375"/>
                <a:gd name="T20" fmla="*/ 4437 w 250"/>
                <a:gd name="T21" fmla="*/ 845 h 375"/>
                <a:gd name="T22" fmla="*/ 4417 w 250"/>
                <a:gd name="T23" fmla="*/ 885 h 375"/>
                <a:gd name="T24" fmla="*/ 2870 w 250"/>
                <a:gd name="T25" fmla="*/ 2533 h 375"/>
                <a:gd name="T26" fmla="*/ 4400 w 250"/>
                <a:gd name="T27" fmla="*/ 1612 h 375"/>
                <a:gd name="T28" fmla="*/ 4437 w 250"/>
                <a:gd name="T29" fmla="*/ 1662 h 375"/>
                <a:gd name="T30" fmla="*/ 4417 w 250"/>
                <a:gd name="T31" fmla="*/ 1683 h 375"/>
                <a:gd name="T32" fmla="*/ 3657 w 250"/>
                <a:gd name="T33" fmla="*/ 2855 h 375"/>
                <a:gd name="T34" fmla="*/ 4400 w 250"/>
                <a:gd name="T35" fmla="*/ 2425 h 375"/>
                <a:gd name="T36" fmla="*/ 4437 w 250"/>
                <a:gd name="T37" fmla="*/ 2457 h 375"/>
                <a:gd name="T38" fmla="*/ 4417 w 250"/>
                <a:gd name="T39" fmla="*/ 2499 h 375"/>
                <a:gd name="T40" fmla="*/ 3657 w 250"/>
                <a:gd name="T41" fmla="*/ 2938 h 375"/>
                <a:gd name="T42" fmla="*/ 2855 w 250"/>
                <a:gd name="T43" fmla="*/ 3411 h 375"/>
                <a:gd name="T44" fmla="*/ 3591 w 250"/>
                <a:gd name="T45" fmla="*/ 3715 h 375"/>
                <a:gd name="T46" fmla="*/ 3591 w 250"/>
                <a:gd name="T47" fmla="*/ 3715 h 375"/>
                <a:gd name="T48" fmla="*/ 4400 w 250"/>
                <a:gd name="T49" fmla="*/ 3246 h 375"/>
                <a:gd name="T50" fmla="*/ 4437 w 250"/>
                <a:gd name="T51" fmla="*/ 3287 h 375"/>
                <a:gd name="T52" fmla="*/ 4417 w 250"/>
                <a:gd name="T53" fmla="*/ 3319 h 375"/>
                <a:gd name="T54" fmla="*/ 3657 w 250"/>
                <a:gd name="T55" fmla="*/ 4495 h 375"/>
                <a:gd name="T56" fmla="*/ 4400 w 250"/>
                <a:gd name="T57" fmla="*/ 4063 h 375"/>
                <a:gd name="T58" fmla="*/ 4437 w 250"/>
                <a:gd name="T59" fmla="*/ 4104 h 375"/>
                <a:gd name="T60" fmla="*/ 4417 w 250"/>
                <a:gd name="T61" fmla="*/ 4134 h 375"/>
                <a:gd name="T62" fmla="*/ 2037 w 250"/>
                <a:gd name="T63" fmla="*/ 5531 h 375"/>
                <a:gd name="T64" fmla="*/ 1255 w 250"/>
                <a:gd name="T65" fmla="*/ 6001 h 375"/>
                <a:gd name="T66" fmla="*/ 1182 w 250"/>
                <a:gd name="T67" fmla="*/ 6777 h 375"/>
                <a:gd name="T68" fmla="*/ 1182 w 250"/>
                <a:gd name="T69" fmla="*/ 5960 h 375"/>
                <a:gd name="T70" fmla="*/ 1182 w 250"/>
                <a:gd name="T71" fmla="*/ 5153 h 375"/>
                <a:gd name="T72" fmla="*/ 1182 w 250"/>
                <a:gd name="T73" fmla="*/ 5153 h 375"/>
                <a:gd name="T74" fmla="*/ 1182 w 250"/>
                <a:gd name="T75" fmla="*/ 4317 h 375"/>
                <a:gd name="T76" fmla="*/ 1182 w 250"/>
                <a:gd name="T77" fmla="*/ 3523 h 375"/>
                <a:gd name="T78" fmla="*/ 1182 w 250"/>
                <a:gd name="T79" fmla="*/ 3502 h 375"/>
                <a:gd name="T80" fmla="*/ 1182 w 250"/>
                <a:gd name="T81" fmla="*/ 2714 h 375"/>
                <a:gd name="T82" fmla="*/ 1182 w 250"/>
                <a:gd name="T83" fmla="*/ 1911 h 375"/>
                <a:gd name="T84" fmla="*/ 2058 w 250"/>
                <a:gd name="T85" fmla="*/ 3100 h 375"/>
                <a:gd name="T86" fmla="*/ 3591 w 250"/>
                <a:gd name="T87" fmla="*/ 2902 h 375"/>
                <a:gd name="T88" fmla="*/ 2058 w 250"/>
                <a:gd name="T89" fmla="*/ 3100 h 375"/>
                <a:gd name="T90" fmla="*/ 3591 w 250"/>
                <a:gd name="T91" fmla="*/ 1300 h 375"/>
                <a:gd name="T92" fmla="*/ 1255 w 250"/>
                <a:gd name="T93" fmla="*/ 1911 h 375"/>
                <a:gd name="T94" fmla="*/ 2799 w 250"/>
                <a:gd name="T95" fmla="*/ 1755 h 375"/>
                <a:gd name="T96" fmla="*/ 2821 w 250"/>
                <a:gd name="T97" fmla="*/ 1755 h 375"/>
                <a:gd name="T98" fmla="*/ 1255 w 250"/>
                <a:gd name="T99" fmla="*/ 3461 h 375"/>
                <a:gd name="T100" fmla="*/ 1992 w 250"/>
                <a:gd name="T101" fmla="*/ 3036 h 375"/>
                <a:gd name="T102" fmla="*/ 2799 w 250"/>
                <a:gd name="T103" fmla="*/ 2564 h 375"/>
                <a:gd name="T104" fmla="*/ 1255 w 250"/>
                <a:gd name="T105" fmla="*/ 2747 h 375"/>
                <a:gd name="T106" fmla="*/ 1992 w 250"/>
                <a:gd name="T107" fmla="*/ 3131 h 375"/>
                <a:gd name="T108" fmla="*/ 1255 w 250"/>
                <a:gd name="T109" fmla="*/ 4274 h 375"/>
                <a:gd name="T110" fmla="*/ 1255 w 250"/>
                <a:gd name="T111" fmla="*/ 4349 h 375"/>
                <a:gd name="T112" fmla="*/ 2781 w 250"/>
                <a:gd name="T113" fmla="*/ 4197 h 375"/>
                <a:gd name="T114" fmla="*/ 1255 w 250"/>
                <a:gd name="T115" fmla="*/ 4349 h 375"/>
                <a:gd name="T116" fmla="*/ 3591 w 250"/>
                <a:gd name="T117" fmla="*/ 4542 h 375"/>
                <a:gd name="T118" fmla="*/ 2037 w 250"/>
                <a:gd name="T119" fmla="*/ 4719 h 375"/>
                <a:gd name="T120" fmla="*/ 1965 w 250"/>
                <a:gd name="T121" fmla="*/ 4767 h 375"/>
                <a:gd name="T122" fmla="*/ 1255 w 250"/>
                <a:gd name="T123" fmla="*/ 5900 h 375"/>
                <a:gd name="T124" fmla="*/ 1965 w 250"/>
                <a:gd name="T125" fmla="*/ 4767 h 3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0"/>
                <a:gd name="T190" fmla="*/ 0 h 375"/>
                <a:gd name="T191" fmla="*/ 250 w 250"/>
                <a:gd name="T192" fmla="*/ 375 h 3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0" h="375">
                  <a:moveTo>
                    <a:pt x="1" y="69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62" y="99"/>
                    <a:pt x="69" y="103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8"/>
                    <a:pt x="250" y="48"/>
                    <a:pt x="250" y="48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162" y="100"/>
                    <a:pt x="162" y="100"/>
                    <a:pt x="162" y="100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247" y="90"/>
                    <a:pt x="247" y="90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3"/>
                    <a:pt x="250" y="93"/>
                    <a:pt x="250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47" y="181"/>
                    <a:pt x="247" y="181"/>
                    <a:pt x="247" y="181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50" y="182"/>
                    <a:pt x="250" y="182"/>
                    <a:pt x="250" y="182"/>
                  </a:cubicBezTo>
                  <a:cubicBezTo>
                    <a:pt x="250" y="183"/>
                    <a:pt x="250" y="183"/>
                    <a:pt x="250" y="183"/>
                  </a:cubicBezTo>
                  <a:cubicBezTo>
                    <a:pt x="249" y="184"/>
                    <a:pt x="249" y="184"/>
                    <a:pt x="249" y="184"/>
                  </a:cubicBezTo>
                  <a:cubicBezTo>
                    <a:pt x="206" y="209"/>
                    <a:pt x="206" y="209"/>
                    <a:pt x="206" y="209"/>
                  </a:cubicBezTo>
                  <a:cubicBezTo>
                    <a:pt x="206" y="249"/>
                    <a:pt x="206" y="249"/>
                    <a:pt x="206" y="249"/>
                  </a:cubicBezTo>
                  <a:cubicBezTo>
                    <a:pt x="247" y="225"/>
                    <a:pt x="247" y="225"/>
                    <a:pt x="247" y="225"/>
                  </a:cubicBezTo>
                  <a:cubicBezTo>
                    <a:pt x="248" y="225"/>
                    <a:pt x="248" y="225"/>
                    <a:pt x="248" y="225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50" y="227"/>
                    <a:pt x="250" y="227"/>
                    <a:pt x="250" y="227"/>
                  </a:cubicBezTo>
                  <a:cubicBezTo>
                    <a:pt x="250" y="228"/>
                    <a:pt x="250" y="228"/>
                    <a:pt x="250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71" y="332"/>
                    <a:pt x="71" y="332"/>
                    <a:pt x="71" y="332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06"/>
                    <a:pt x="67" y="106"/>
                    <a:pt x="67" y="106"/>
                  </a:cubicBezTo>
                  <a:lnTo>
                    <a:pt x="1" y="69"/>
                  </a:lnTo>
                  <a:close/>
                  <a:moveTo>
                    <a:pt x="116" y="171"/>
                  </a:moveTo>
                  <a:cubicBezTo>
                    <a:pt x="116" y="211"/>
                    <a:pt x="116" y="211"/>
                    <a:pt x="116" y="21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21"/>
                    <a:pt x="202" y="121"/>
                    <a:pt x="202" y="121"/>
                  </a:cubicBezTo>
                  <a:lnTo>
                    <a:pt x="116" y="171"/>
                  </a:lnTo>
                  <a:close/>
                  <a:moveTo>
                    <a:pt x="159" y="97"/>
                  </a:moveTo>
                  <a:cubicBezTo>
                    <a:pt x="202" y="72"/>
                    <a:pt x="202" y="72"/>
                    <a:pt x="202" y="7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97"/>
                    <a:pt x="158" y="97"/>
                    <a:pt x="158" y="97"/>
                  </a:cubicBezTo>
                  <a:lnTo>
                    <a:pt x="159" y="97"/>
                  </a:lnTo>
                  <a:close/>
                  <a:moveTo>
                    <a:pt x="71" y="15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8" y="102"/>
                    <a:pt x="158" y="102"/>
                    <a:pt x="158" y="102"/>
                  </a:cubicBezTo>
                  <a:lnTo>
                    <a:pt x="71" y="152"/>
                  </a:lnTo>
                  <a:close/>
                  <a:moveTo>
                    <a:pt x="112" y="213"/>
                  </a:moveTo>
                  <a:cubicBezTo>
                    <a:pt x="112" y="173"/>
                    <a:pt x="112" y="173"/>
                    <a:pt x="112" y="17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237"/>
                    <a:pt x="71" y="237"/>
                    <a:pt x="71" y="237"/>
                  </a:cubicBezTo>
                  <a:lnTo>
                    <a:pt x="112" y="213"/>
                  </a:lnTo>
                  <a:close/>
                  <a:moveTo>
                    <a:pt x="71" y="241"/>
                  </a:moveTo>
                  <a:cubicBezTo>
                    <a:pt x="71" y="283"/>
                    <a:pt x="71" y="283"/>
                    <a:pt x="71" y="283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57" y="191"/>
                    <a:pt x="157" y="191"/>
                    <a:pt x="157" y="191"/>
                  </a:cubicBezTo>
                  <a:lnTo>
                    <a:pt x="71" y="241"/>
                  </a:lnTo>
                  <a:close/>
                  <a:moveTo>
                    <a:pt x="115" y="302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202" y="211"/>
                    <a:pt x="202" y="211"/>
                    <a:pt x="202" y="21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302"/>
                  </a:lnTo>
                  <a:close/>
                  <a:moveTo>
                    <a:pt x="111" y="264"/>
                  </a:moveTo>
                  <a:cubicBezTo>
                    <a:pt x="71" y="287"/>
                    <a:pt x="71" y="287"/>
                    <a:pt x="71" y="287"/>
                  </a:cubicBezTo>
                  <a:cubicBezTo>
                    <a:pt x="71" y="327"/>
                    <a:pt x="71" y="327"/>
                    <a:pt x="71" y="327"/>
                  </a:cubicBezTo>
                  <a:cubicBezTo>
                    <a:pt x="111" y="304"/>
                    <a:pt x="111" y="304"/>
                    <a:pt x="111" y="304"/>
                  </a:cubicBezTo>
                  <a:lnTo>
                    <a:pt x="111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6" name="Freeform 56"/>
            <p:cNvSpPr>
              <a:spLocks noEditPoints="1"/>
            </p:cNvSpPr>
            <p:nvPr/>
          </p:nvSpPr>
          <p:spPr bwMode="auto">
            <a:xfrm>
              <a:off x="4853" y="2069"/>
              <a:ext cx="387" cy="637"/>
            </a:xfrm>
            <a:custGeom>
              <a:avLst/>
              <a:gdLst>
                <a:gd name="T0" fmla="*/ 2 w 412"/>
                <a:gd name="T1" fmla="*/ 112 h 677"/>
                <a:gd name="T2" fmla="*/ 189 w 412"/>
                <a:gd name="T3" fmla="*/ 2 h 677"/>
                <a:gd name="T4" fmla="*/ 189 w 412"/>
                <a:gd name="T5" fmla="*/ 0 h 677"/>
                <a:gd name="T6" fmla="*/ 191 w 412"/>
                <a:gd name="T7" fmla="*/ 2 h 677"/>
                <a:gd name="T8" fmla="*/ 193 w 412"/>
                <a:gd name="T9" fmla="*/ 2 h 677"/>
                <a:gd name="T10" fmla="*/ 263 w 412"/>
                <a:gd name="T11" fmla="*/ 44 h 677"/>
                <a:gd name="T12" fmla="*/ 265 w 412"/>
                <a:gd name="T13" fmla="*/ 44 h 677"/>
                <a:gd name="T14" fmla="*/ 265 w 412"/>
                <a:gd name="T15" fmla="*/ 45 h 677"/>
                <a:gd name="T16" fmla="*/ 267 w 412"/>
                <a:gd name="T17" fmla="*/ 330 h 677"/>
                <a:gd name="T18" fmla="*/ 267 w 412"/>
                <a:gd name="T19" fmla="*/ 331 h 677"/>
                <a:gd name="T20" fmla="*/ 265 w 412"/>
                <a:gd name="T21" fmla="*/ 331 h 677"/>
                <a:gd name="T22" fmla="*/ 76 w 412"/>
                <a:gd name="T23" fmla="*/ 442 h 677"/>
                <a:gd name="T24" fmla="*/ 76 w 412"/>
                <a:gd name="T25" fmla="*/ 442 h 677"/>
                <a:gd name="T26" fmla="*/ 75 w 412"/>
                <a:gd name="T27" fmla="*/ 442 h 677"/>
                <a:gd name="T28" fmla="*/ 4 w 412"/>
                <a:gd name="T29" fmla="*/ 399 h 677"/>
                <a:gd name="T30" fmla="*/ 2 w 412"/>
                <a:gd name="T31" fmla="*/ 397 h 677"/>
                <a:gd name="T32" fmla="*/ 2 w 412"/>
                <a:gd name="T33" fmla="*/ 397 h 677"/>
                <a:gd name="T34" fmla="*/ 0 w 412"/>
                <a:gd name="T35" fmla="*/ 112 h 677"/>
                <a:gd name="T36" fmla="*/ 0 w 412"/>
                <a:gd name="T37" fmla="*/ 112 h 677"/>
                <a:gd name="T38" fmla="*/ 2 w 412"/>
                <a:gd name="T39" fmla="*/ 112 h 677"/>
                <a:gd name="T40" fmla="*/ 258 w 412"/>
                <a:gd name="T41" fmla="*/ 49 h 677"/>
                <a:gd name="T42" fmla="*/ 225 w 412"/>
                <a:gd name="T43" fmla="*/ 28 h 677"/>
                <a:gd name="T44" fmla="*/ 189 w 412"/>
                <a:gd name="T45" fmla="*/ 8 h 677"/>
                <a:gd name="T46" fmla="*/ 99 w 412"/>
                <a:gd name="T47" fmla="*/ 62 h 677"/>
                <a:gd name="T48" fmla="*/ 8 w 412"/>
                <a:gd name="T49" fmla="*/ 116 h 677"/>
                <a:gd name="T50" fmla="*/ 8 w 412"/>
                <a:gd name="T51" fmla="*/ 271 h 677"/>
                <a:gd name="T52" fmla="*/ 8 w 412"/>
                <a:gd name="T53" fmla="*/ 393 h 677"/>
                <a:gd name="T54" fmla="*/ 44 w 412"/>
                <a:gd name="T55" fmla="*/ 416 h 677"/>
                <a:gd name="T56" fmla="*/ 76 w 412"/>
                <a:gd name="T57" fmla="*/ 434 h 677"/>
                <a:gd name="T58" fmla="*/ 116 w 412"/>
                <a:gd name="T59" fmla="*/ 410 h 677"/>
                <a:gd name="T60" fmla="*/ 258 w 412"/>
                <a:gd name="T61" fmla="*/ 326 h 677"/>
                <a:gd name="T62" fmla="*/ 258 w 412"/>
                <a:gd name="T63" fmla="*/ 49 h 6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2"/>
                <a:gd name="T97" fmla="*/ 0 h 677"/>
                <a:gd name="T98" fmla="*/ 412 w 412"/>
                <a:gd name="T99" fmla="*/ 677 h 6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2" h="677">
                  <a:moveTo>
                    <a:pt x="2" y="170"/>
                  </a:moveTo>
                  <a:lnTo>
                    <a:pt x="294" y="2"/>
                  </a:lnTo>
                  <a:lnTo>
                    <a:pt x="294" y="0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408" y="67"/>
                  </a:lnTo>
                  <a:lnTo>
                    <a:pt x="410" y="67"/>
                  </a:lnTo>
                  <a:lnTo>
                    <a:pt x="410" y="69"/>
                  </a:lnTo>
                  <a:lnTo>
                    <a:pt x="412" y="505"/>
                  </a:lnTo>
                  <a:lnTo>
                    <a:pt x="412" y="506"/>
                  </a:lnTo>
                  <a:lnTo>
                    <a:pt x="410" y="508"/>
                  </a:lnTo>
                  <a:lnTo>
                    <a:pt x="118" y="677"/>
                  </a:lnTo>
                  <a:lnTo>
                    <a:pt x="116" y="677"/>
                  </a:lnTo>
                  <a:lnTo>
                    <a:pt x="4" y="611"/>
                  </a:lnTo>
                  <a:lnTo>
                    <a:pt x="2" y="609"/>
                  </a:lnTo>
                  <a:lnTo>
                    <a:pt x="0" y="172"/>
                  </a:lnTo>
                  <a:lnTo>
                    <a:pt x="0" y="170"/>
                  </a:lnTo>
                  <a:lnTo>
                    <a:pt x="2" y="170"/>
                  </a:lnTo>
                  <a:close/>
                  <a:moveTo>
                    <a:pt x="400" y="74"/>
                  </a:moveTo>
                  <a:lnTo>
                    <a:pt x="349" y="43"/>
                  </a:lnTo>
                  <a:lnTo>
                    <a:pt x="294" y="13"/>
                  </a:lnTo>
                  <a:lnTo>
                    <a:pt x="153" y="95"/>
                  </a:lnTo>
                  <a:lnTo>
                    <a:pt x="12" y="177"/>
                  </a:lnTo>
                  <a:lnTo>
                    <a:pt x="12" y="415"/>
                  </a:lnTo>
                  <a:lnTo>
                    <a:pt x="12" y="604"/>
                  </a:lnTo>
                  <a:lnTo>
                    <a:pt x="68" y="636"/>
                  </a:lnTo>
                  <a:lnTo>
                    <a:pt x="118" y="665"/>
                  </a:lnTo>
                  <a:lnTo>
                    <a:pt x="179" y="628"/>
                  </a:lnTo>
                  <a:lnTo>
                    <a:pt x="400" y="501"/>
                  </a:lnTo>
                  <a:lnTo>
                    <a:pt x="400" y="74"/>
                  </a:lnTo>
                  <a:close/>
                </a:path>
              </a:pathLst>
            </a:custGeom>
            <a:solidFill>
              <a:srgbClr val="771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761" name="Text Box 57"/>
          <p:cNvSpPr txBox="1">
            <a:spLocks noChangeArrowheads="1"/>
          </p:cNvSpPr>
          <p:nvPr/>
        </p:nvSpPr>
        <p:spPr bwMode="auto">
          <a:xfrm>
            <a:off x="2837015" y="5733604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接口</a:t>
            </a:r>
          </a:p>
        </p:txBody>
      </p:sp>
      <p:sp>
        <p:nvSpPr>
          <p:cNvPr id="31762" name="Text Box 58"/>
          <p:cNvSpPr txBox="1">
            <a:spLocks noChangeArrowheads="1"/>
          </p:cNvSpPr>
          <p:nvPr/>
        </p:nvSpPr>
        <p:spPr bwMode="auto">
          <a:xfrm>
            <a:off x="6223153" y="5733604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接口</a:t>
            </a:r>
          </a:p>
        </p:txBody>
      </p:sp>
      <p:sp>
        <p:nvSpPr>
          <p:cNvPr id="31763" name="Line 59"/>
          <p:cNvSpPr>
            <a:spLocks noChangeShapeType="1"/>
          </p:cNvSpPr>
          <p:nvPr/>
        </p:nvSpPr>
        <p:spPr bwMode="auto">
          <a:xfrm>
            <a:off x="1614640" y="2709416"/>
            <a:ext cx="3792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Rectangle 60"/>
          <p:cNvSpPr>
            <a:spLocks noChangeArrowheads="1"/>
          </p:cNvSpPr>
          <p:nvPr/>
        </p:nvSpPr>
        <p:spPr bwMode="auto">
          <a:xfrm>
            <a:off x="520853" y="5300216"/>
            <a:ext cx="2016125" cy="288925"/>
          </a:xfrm>
          <a:prstGeom prst="rect">
            <a:avLst/>
          </a:prstGeom>
          <a:solidFill>
            <a:srgbClr val="FFCC66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/>
              <a:t>DA=3.3.3.3  SA=1.1.1.1</a:t>
            </a:r>
          </a:p>
        </p:txBody>
      </p:sp>
      <p:sp>
        <p:nvSpPr>
          <p:cNvPr id="31765" name="Text Box 62"/>
          <p:cNvSpPr txBox="1">
            <a:spLocks noChangeArrowheads="1"/>
          </p:cNvSpPr>
          <p:nvPr/>
        </p:nvSpPr>
        <p:spPr bwMode="auto">
          <a:xfrm>
            <a:off x="592290" y="4939854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 b="1">
                <a:latin typeface="Times New Roman" pitchFamily="18" charset="0"/>
                <a:ea typeface="华文细黑" pitchFamily="2" charset="-122"/>
              </a:rPr>
              <a:t>分组</a:t>
            </a:r>
          </a:p>
        </p:txBody>
      </p:sp>
      <p:sp>
        <p:nvSpPr>
          <p:cNvPr id="31766" name="AutoShape 64"/>
          <p:cNvSpPr>
            <a:spLocks noChangeArrowheads="1"/>
          </p:cNvSpPr>
          <p:nvPr/>
        </p:nvSpPr>
        <p:spPr bwMode="auto">
          <a:xfrm>
            <a:off x="3629178" y="3863529"/>
            <a:ext cx="4751387" cy="719137"/>
          </a:xfrm>
          <a:prstGeom prst="wedgeRectCallout">
            <a:avLst>
              <a:gd name="adj1" fmla="val -29083"/>
              <a:gd name="adj2" fmla="val 104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1767" name="Text Box 65"/>
          <p:cNvSpPr txBox="1">
            <a:spLocks noChangeArrowheads="1"/>
          </p:cNvSpPr>
          <p:nvPr/>
        </p:nvSpPr>
        <p:spPr bwMode="auto">
          <a:xfrm>
            <a:off x="3629178" y="3861941"/>
            <a:ext cx="489585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FF00"/>
                </a:solidFill>
                <a:latin typeface="Courier New" pitchFamily="49" charset="0"/>
              </a:rPr>
              <a:t>acl number 2000 match-order auto</a:t>
            </a:r>
          </a:p>
          <a:p>
            <a:pPr eaLnBrk="1" hangingPunct="1"/>
            <a:r>
              <a:rPr lang="en-US" altLang="zh-CN" sz="1400" b="1">
                <a:solidFill>
                  <a:srgbClr val="FFFF00"/>
                </a:solidFill>
                <a:latin typeface="Courier New" pitchFamily="49" charset="0"/>
              </a:rPr>
              <a:t>   rule permit source 1.1.1.0 0.0.0.255</a:t>
            </a:r>
          </a:p>
          <a:p>
            <a:pPr eaLnBrk="1" hangingPunct="1"/>
            <a:r>
              <a:rPr lang="en-US" altLang="zh-CN" sz="1400" b="1">
                <a:solidFill>
                  <a:srgbClr val="FFFF00"/>
                </a:solidFill>
                <a:latin typeface="Courier New" pitchFamily="49" charset="0"/>
              </a:rPr>
              <a:t>   rule deny source 1.1.1.1 0</a:t>
            </a:r>
          </a:p>
        </p:txBody>
      </p:sp>
      <p:sp>
        <p:nvSpPr>
          <p:cNvPr id="31768" name="Line 26"/>
          <p:cNvSpPr>
            <a:spLocks noChangeShapeType="1"/>
          </p:cNvSpPr>
          <p:nvPr/>
        </p:nvSpPr>
        <p:spPr bwMode="auto">
          <a:xfrm>
            <a:off x="1635278" y="5660579"/>
            <a:ext cx="2519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9" name="AutoShape 29"/>
          <p:cNvSpPr>
            <a:spLocks noChangeAspect="1" noChangeArrowheads="1"/>
          </p:cNvSpPr>
          <p:nvPr/>
        </p:nvSpPr>
        <p:spPr bwMode="auto">
          <a:xfrm>
            <a:off x="4168928" y="5444679"/>
            <a:ext cx="431800" cy="4333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在网络中的正确位置配置</a:t>
            </a:r>
            <a:r>
              <a:rPr lang="en-US" altLang="zh-CN" dirty="0">
                <a:solidFill>
                  <a:srgbClr val="C00000"/>
                </a:solidFill>
              </a:rPr>
              <a:t>ACL</a:t>
            </a:r>
            <a:r>
              <a:rPr lang="zh-CN" altLang="en-US" dirty="0">
                <a:solidFill>
                  <a:srgbClr val="C00000"/>
                </a:solidFill>
              </a:rPr>
              <a:t>包过滤</a:t>
            </a:r>
          </a:p>
        </p:txBody>
      </p:sp>
      <p:sp>
        <p:nvSpPr>
          <p:cNvPr id="32771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01163" y="1702024"/>
            <a:ext cx="7920038" cy="396081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尽可能在靠近数据源的路由器接口上配置</a:t>
            </a: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，以减少不必要的流量转发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高级</a:t>
            </a:r>
            <a:r>
              <a:rPr lang="en-US" altLang="zh-CN" sz="2800" dirty="0">
                <a:solidFill>
                  <a:schemeClr val="tx1"/>
                </a:solidFill>
              </a:rPr>
              <a:t>ACL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200" dirty="0">
                <a:solidFill>
                  <a:schemeClr val="tx1"/>
                </a:solidFill>
              </a:rPr>
              <a:t>应该在靠近被过滤源的接口上应用</a:t>
            </a:r>
            <a:r>
              <a:rPr lang="en-US" altLang="zh-CN" sz="2200" dirty="0">
                <a:solidFill>
                  <a:schemeClr val="tx1"/>
                </a:solidFill>
              </a:rPr>
              <a:t>ACL</a:t>
            </a:r>
            <a:r>
              <a:rPr lang="zh-CN" altLang="en-US" sz="2200" dirty="0">
                <a:solidFill>
                  <a:schemeClr val="tx1"/>
                </a:solidFill>
              </a:rPr>
              <a:t>，以尽早阻止不必要的流量进入网络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800" dirty="0">
                <a:solidFill>
                  <a:schemeClr val="tx1"/>
                </a:solidFill>
              </a:rPr>
              <a:t>基本</a:t>
            </a:r>
            <a:r>
              <a:rPr lang="en-US" altLang="zh-CN" sz="2800" dirty="0">
                <a:solidFill>
                  <a:schemeClr val="tx1"/>
                </a:solidFill>
              </a:rPr>
              <a:t>ACL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200" dirty="0">
                <a:solidFill>
                  <a:schemeClr val="tx1"/>
                </a:solidFill>
              </a:rPr>
              <a:t>过于靠近被过滤源的基本</a:t>
            </a:r>
            <a:r>
              <a:rPr lang="en-US" altLang="zh-CN" sz="2200" dirty="0">
                <a:solidFill>
                  <a:schemeClr val="tx1"/>
                </a:solidFill>
              </a:rPr>
              <a:t>ACL</a:t>
            </a:r>
            <a:r>
              <a:rPr lang="zh-CN" altLang="en-US" sz="2200" dirty="0">
                <a:solidFill>
                  <a:schemeClr val="tx1"/>
                </a:solidFill>
              </a:rPr>
              <a:t>可能阻止该源访问合法目的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200" dirty="0">
                <a:solidFill>
                  <a:schemeClr val="tx1"/>
                </a:solidFill>
              </a:rPr>
              <a:t>应在不影响其他合法访问的前提下，尽可能使</a:t>
            </a:r>
            <a:r>
              <a:rPr lang="en-US" altLang="zh-CN" sz="2200" dirty="0">
                <a:solidFill>
                  <a:schemeClr val="tx1"/>
                </a:solidFill>
              </a:rPr>
              <a:t>ACL</a:t>
            </a:r>
            <a:r>
              <a:rPr lang="zh-CN" altLang="en-US" sz="2200" dirty="0">
                <a:solidFill>
                  <a:schemeClr val="tx1"/>
                </a:solidFill>
              </a:rPr>
              <a:t>靠近被过滤的源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zh-C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2"/>
          <p:cNvSpPr>
            <a:spLocks noChangeShapeType="1"/>
          </p:cNvSpPr>
          <p:nvPr/>
        </p:nvSpPr>
        <p:spPr bwMode="auto">
          <a:xfrm flipH="1">
            <a:off x="3054400" y="3429471"/>
            <a:ext cx="4762" cy="833438"/>
          </a:xfrm>
          <a:prstGeom prst="line">
            <a:avLst/>
          </a:prstGeom>
          <a:noFill/>
          <a:ln w="2844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Line 23"/>
          <p:cNvSpPr>
            <a:spLocks noChangeShapeType="1"/>
          </p:cNvSpPr>
          <p:nvPr/>
        </p:nvSpPr>
        <p:spPr bwMode="auto">
          <a:xfrm>
            <a:off x="4638725" y="3470746"/>
            <a:ext cx="0" cy="863600"/>
          </a:xfrm>
          <a:prstGeom prst="line">
            <a:avLst/>
          </a:prstGeom>
          <a:noFill/>
          <a:ln w="2844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Line 24"/>
          <p:cNvSpPr>
            <a:spLocks noChangeShapeType="1"/>
          </p:cNvSpPr>
          <p:nvPr/>
        </p:nvSpPr>
        <p:spPr bwMode="auto">
          <a:xfrm>
            <a:off x="6296075" y="3470746"/>
            <a:ext cx="0" cy="792163"/>
          </a:xfrm>
          <a:prstGeom prst="line">
            <a:avLst/>
          </a:prstGeom>
          <a:noFill/>
          <a:ln w="2844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34" y="923872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高级</a:t>
            </a:r>
            <a:r>
              <a:rPr lang="en-US" altLang="zh-CN" dirty="0">
                <a:solidFill>
                  <a:srgbClr val="C00000"/>
                </a:solidFill>
              </a:rPr>
              <a:t>ACL</a:t>
            </a:r>
            <a:r>
              <a:rPr lang="zh-CN" altLang="en-US" dirty="0">
                <a:solidFill>
                  <a:srgbClr val="C00000"/>
                </a:solidFill>
              </a:rPr>
              <a:t>部署位置示例</a:t>
            </a:r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 flipV="1">
            <a:off x="1403400" y="4508971"/>
            <a:ext cx="6480175" cy="0"/>
          </a:xfrm>
          <a:prstGeom prst="line">
            <a:avLst/>
          </a:prstGeom>
          <a:noFill/>
          <a:ln w="2844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3799" name="Picture 10" descr="台式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62" y="4080346"/>
            <a:ext cx="7239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11"/>
          <p:cNvSpPr txBox="1">
            <a:spLocks noChangeArrowheads="1"/>
          </p:cNvSpPr>
          <p:nvPr/>
        </p:nvSpPr>
        <p:spPr bwMode="auto">
          <a:xfrm>
            <a:off x="7380337" y="4748684"/>
            <a:ext cx="11525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PCA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172.16.0.1</a:t>
            </a:r>
          </a:p>
        </p:txBody>
      </p:sp>
      <p:sp>
        <p:nvSpPr>
          <p:cNvPr id="33801" name="Text Box 12"/>
          <p:cNvSpPr txBox="1">
            <a:spLocks noChangeArrowheads="1"/>
          </p:cNvSpPr>
          <p:nvPr/>
        </p:nvSpPr>
        <p:spPr bwMode="auto">
          <a:xfrm>
            <a:off x="5286425" y="4204171"/>
            <a:ext cx="725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49" charset="-122"/>
              </a:rPr>
              <a:t>GE0/1</a:t>
            </a:r>
          </a:p>
        </p:txBody>
      </p:sp>
      <p:sp>
        <p:nvSpPr>
          <p:cNvPr id="33802" name="Text Box 13"/>
          <p:cNvSpPr txBox="1">
            <a:spLocks noChangeArrowheads="1"/>
          </p:cNvSpPr>
          <p:nvPr/>
        </p:nvSpPr>
        <p:spPr bwMode="auto">
          <a:xfrm>
            <a:off x="6588175" y="4204171"/>
            <a:ext cx="769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49" charset="-122"/>
              </a:rPr>
              <a:t>GE0/0</a:t>
            </a:r>
          </a:p>
        </p:txBody>
      </p:sp>
      <p:sp>
        <p:nvSpPr>
          <p:cNvPr id="33803" name="Text Box 14"/>
          <p:cNvSpPr txBox="1">
            <a:spLocks noChangeArrowheads="1"/>
          </p:cNvSpPr>
          <p:nvPr/>
        </p:nvSpPr>
        <p:spPr bwMode="auto">
          <a:xfrm>
            <a:off x="5651550" y="4766146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RTC</a:t>
            </a:r>
          </a:p>
        </p:txBody>
      </p:sp>
      <p:sp>
        <p:nvSpPr>
          <p:cNvPr id="33804" name="Text Box 15"/>
          <p:cNvSpPr txBox="1">
            <a:spLocks noChangeArrowheads="1"/>
          </p:cNvSpPr>
          <p:nvPr/>
        </p:nvSpPr>
        <p:spPr bwMode="auto">
          <a:xfrm>
            <a:off x="4067225" y="4766146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RTB</a:t>
            </a:r>
          </a:p>
        </p:txBody>
      </p:sp>
      <p:sp>
        <p:nvSpPr>
          <p:cNvPr id="33805" name="Text Box 16"/>
          <p:cNvSpPr txBox="1">
            <a:spLocks noChangeArrowheads="1"/>
          </p:cNvSpPr>
          <p:nvPr/>
        </p:nvSpPr>
        <p:spPr bwMode="auto">
          <a:xfrm>
            <a:off x="2482900" y="4766146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RTA</a:t>
            </a:r>
          </a:p>
        </p:txBody>
      </p:sp>
      <p:sp>
        <p:nvSpPr>
          <p:cNvPr id="33806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971600" y="1484784"/>
            <a:ext cx="7343775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要求</a:t>
            </a:r>
            <a:r>
              <a:rPr lang="en-US" altLang="zh-CN"/>
              <a:t>PCA</a:t>
            </a:r>
            <a:r>
              <a:rPr lang="zh-CN" altLang="en-US"/>
              <a:t>不能访问</a:t>
            </a:r>
            <a:r>
              <a:rPr lang="en-US" altLang="zh-CN"/>
              <a:t>NetworkA</a:t>
            </a:r>
            <a:r>
              <a:rPr lang="zh-CN" altLang="en-US"/>
              <a:t>和</a:t>
            </a:r>
            <a:r>
              <a:rPr lang="en-US" altLang="zh-CN"/>
              <a:t>NetworkB</a:t>
            </a:r>
            <a:r>
              <a:rPr lang="zh-CN" altLang="en-US"/>
              <a:t>，但可以访问其他所有网络</a:t>
            </a:r>
          </a:p>
        </p:txBody>
      </p:sp>
      <p:pic>
        <p:nvPicPr>
          <p:cNvPr id="33807" name="Picture 38" descr="网云_g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12" y="4077171"/>
            <a:ext cx="1584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8" name="Text Box 6"/>
          <p:cNvSpPr txBox="1">
            <a:spLocks noChangeArrowheads="1"/>
          </p:cNvSpPr>
          <p:nvPr/>
        </p:nvSpPr>
        <p:spPr bwMode="auto">
          <a:xfrm>
            <a:off x="393750" y="4174009"/>
            <a:ext cx="13684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NetworkA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192.168.0.0/24</a:t>
            </a:r>
          </a:p>
        </p:txBody>
      </p:sp>
      <p:pic>
        <p:nvPicPr>
          <p:cNvPr id="33809" name="Picture 39" descr="网云_g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62" y="2708746"/>
            <a:ext cx="1584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0" name="Text Box 40"/>
          <p:cNvSpPr txBox="1">
            <a:spLocks noChangeArrowheads="1"/>
          </p:cNvSpPr>
          <p:nvPr/>
        </p:nvSpPr>
        <p:spPr bwMode="auto">
          <a:xfrm>
            <a:off x="2267000" y="2805584"/>
            <a:ext cx="13684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NetworkB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192.168.1.0/24</a:t>
            </a:r>
          </a:p>
        </p:txBody>
      </p:sp>
      <p:pic>
        <p:nvPicPr>
          <p:cNvPr id="33811" name="Picture 41" descr="网云_g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25" y="2729384"/>
            <a:ext cx="15843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2" name="Text Box 42"/>
          <p:cNvSpPr txBox="1">
            <a:spLocks noChangeArrowheads="1"/>
          </p:cNvSpPr>
          <p:nvPr/>
        </p:nvSpPr>
        <p:spPr bwMode="auto">
          <a:xfrm>
            <a:off x="3922762" y="2826221"/>
            <a:ext cx="13684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NetworkC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192.168.2.0/24</a:t>
            </a:r>
          </a:p>
        </p:txBody>
      </p:sp>
      <p:pic>
        <p:nvPicPr>
          <p:cNvPr id="33813" name="Picture 43" descr="网云_g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56371"/>
            <a:ext cx="1584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4" name="Text Box 44"/>
          <p:cNvSpPr txBox="1">
            <a:spLocks noChangeArrowheads="1"/>
          </p:cNvSpPr>
          <p:nvPr/>
        </p:nvSpPr>
        <p:spPr bwMode="auto">
          <a:xfrm>
            <a:off x="5651550" y="2853209"/>
            <a:ext cx="13684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NetworkD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192.168.3.0/24</a:t>
            </a:r>
          </a:p>
        </p:txBody>
      </p:sp>
      <p:sp>
        <p:nvSpPr>
          <p:cNvPr id="33815" name="Text Box 45"/>
          <p:cNvSpPr txBox="1">
            <a:spLocks noChangeArrowheads="1"/>
          </p:cNvSpPr>
          <p:nvPr/>
        </p:nvSpPr>
        <p:spPr bwMode="auto">
          <a:xfrm>
            <a:off x="2000300" y="4204171"/>
            <a:ext cx="700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49" charset="-122"/>
              </a:rPr>
              <a:t>GE0/0</a:t>
            </a:r>
          </a:p>
        </p:txBody>
      </p:sp>
      <p:sp>
        <p:nvSpPr>
          <p:cNvPr id="33816" name="Text Box 46"/>
          <p:cNvSpPr txBox="1">
            <a:spLocks noChangeArrowheads="1"/>
          </p:cNvSpPr>
          <p:nvPr/>
        </p:nvSpPr>
        <p:spPr bwMode="auto">
          <a:xfrm>
            <a:off x="3348087" y="4204171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49" charset="-122"/>
              </a:rPr>
              <a:t>GE0/1</a:t>
            </a:r>
          </a:p>
        </p:txBody>
      </p:sp>
      <p:sp>
        <p:nvSpPr>
          <p:cNvPr id="33817" name="Line 47"/>
          <p:cNvSpPr>
            <a:spLocks noChangeShapeType="1"/>
          </p:cNvSpPr>
          <p:nvPr/>
        </p:nvSpPr>
        <p:spPr bwMode="auto">
          <a:xfrm flipH="1" flipV="1">
            <a:off x="6443712" y="5012209"/>
            <a:ext cx="0" cy="108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8" name="Rectangle 48"/>
          <p:cNvSpPr>
            <a:spLocks noChangeArrowheads="1"/>
          </p:cNvSpPr>
          <p:nvPr/>
        </p:nvSpPr>
        <p:spPr bwMode="auto">
          <a:xfrm>
            <a:off x="1403400" y="5648796"/>
            <a:ext cx="7272337" cy="10445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19" name="Text Box 49"/>
          <p:cNvSpPr txBox="1">
            <a:spLocks noChangeArrowheads="1"/>
          </p:cNvSpPr>
          <p:nvPr/>
        </p:nvSpPr>
        <p:spPr bwMode="auto">
          <a:xfrm>
            <a:off x="1440348" y="5755525"/>
            <a:ext cx="70564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Courier" pitchFamily="49" charset="0"/>
              </a:rPr>
              <a:t>[RTC]acl number 3000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[RTC-acl-adv-3000]rule deny ip source 172.16.0.1 0 destination 192.168.0.0 0.0.1.255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[RTC-GigabitEthernet0/0]packet-filter 3000 inbound </a:t>
            </a:r>
          </a:p>
        </p:txBody>
      </p:sp>
      <p:sp>
        <p:nvSpPr>
          <p:cNvPr id="33820" name="Line 0"/>
          <p:cNvSpPr>
            <a:spLocks noChangeShapeType="1"/>
          </p:cNvSpPr>
          <p:nvPr/>
        </p:nvSpPr>
        <p:spPr bwMode="auto">
          <a:xfrm flipH="1">
            <a:off x="6804075" y="4724871"/>
            <a:ext cx="3603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21" name="Group 0"/>
          <p:cNvGrpSpPr>
            <a:grpSpLocks noChangeAspect="1"/>
          </p:cNvGrpSpPr>
          <p:nvPr/>
        </p:nvGrpSpPr>
        <p:grpSpPr bwMode="auto">
          <a:xfrm>
            <a:off x="2686100" y="4223221"/>
            <a:ext cx="719137" cy="500063"/>
            <a:chOff x="3541" y="1317"/>
            <a:chExt cx="747" cy="546"/>
          </a:xfrm>
        </p:grpSpPr>
        <p:sp>
          <p:nvSpPr>
            <p:cNvPr id="33866" name="AutoShape 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7" name="Freeform 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0978 w 416"/>
                <a:gd name="T1" fmla="*/ 2603 h 207"/>
                <a:gd name="T2" fmla="*/ 1910 w 416"/>
                <a:gd name="T3" fmla="*/ 2603 h 207"/>
                <a:gd name="T4" fmla="*/ 34 w 416"/>
                <a:gd name="T5" fmla="*/ 34 h 207"/>
                <a:gd name="T6" fmla="*/ 0 w 416"/>
                <a:gd name="T7" fmla="*/ 34 h 207"/>
                <a:gd name="T8" fmla="*/ 0 w 416"/>
                <a:gd name="T9" fmla="*/ 2482 h 207"/>
                <a:gd name="T10" fmla="*/ 34 w 416"/>
                <a:gd name="T11" fmla="*/ 2482 h 207"/>
                <a:gd name="T12" fmla="*/ 1910 w 416"/>
                <a:gd name="T13" fmla="*/ 4946 h 207"/>
                <a:gd name="T14" fmla="*/ 10978 w 416"/>
                <a:gd name="T15" fmla="*/ 4946 h 207"/>
                <a:gd name="T16" fmla="*/ 12832 w 416"/>
                <a:gd name="T17" fmla="*/ 2482 h 207"/>
                <a:gd name="T18" fmla="*/ 12832 w 416"/>
                <a:gd name="T19" fmla="*/ 2482 h 207"/>
                <a:gd name="T20" fmla="*/ 12832 w 416"/>
                <a:gd name="T21" fmla="*/ 0 h 207"/>
                <a:gd name="T22" fmla="*/ 10978 w 416"/>
                <a:gd name="T23" fmla="*/ 2603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68" name="Freeform 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1692 w 457"/>
                <a:gd name="T1" fmla="*/ 1476 h 264"/>
                <a:gd name="T2" fmla="*/ 11730 w 457"/>
                <a:gd name="T3" fmla="*/ 6817 h 264"/>
                <a:gd name="T4" fmla="*/ 2555 w 457"/>
                <a:gd name="T5" fmla="*/ 6817 h 264"/>
                <a:gd name="T6" fmla="*/ 2519 w 457"/>
                <a:gd name="T7" fmla="*/ 1476 h 264"/>
                <a:gd name="T8" fmla="*/ 11692 w 457"/>
                <a:gd name="T9" fmla="*/ 147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69" name="Freeform 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01 w 24"/>
                <a:gd name="T1" fmla="*/ 141 h 33"/>
                <a:gd name="T2" fmla="*/ 201 w 24"/>
                <a:gd name="T3" fmla="*/ 374 h 33"/>
                <a:gd name="T4" fmla="*/ 293 w 24"/>
                <a:gd name="T5" fmla="*/ 374 h 33"/>
                <a:gd name="T6" fmla="*/ 383 w 24"/>
                <a:gd name="T7" fmla="*/ 363 h 33"/>
                <a:gd name="T8" fmla="*/ 418 w 24"/>
                <a:gd name="T9" fmla="*/ 278 h 33"/>
                <a:gd name="T10" fmla="*/ 293 w 24"/>
                <a:gd name="T11" fmla="*/ 141 h 33"/>
                <a:gd name="T12" fmla="*/ 201 w 24"/>
                <a:gd name="T13" fmla="*/ 141 h 33"/>
                <a:gd name="T14" fmla="*/ 0 w 24"/>
                <a:gd name="T15" fmla="*/ 911 h 33"/>
                <a:gd name="T16" fmla="*/ 0 w 24"/>
                <a:gd name="T17" fmla="*/ 0 h 33"/>
                <a:gd name="T18" fmla="*/ 377 w 24"/>
                <a:gd name="T19" fmla="*/ 0 h 33"/>
                <a:gd name="T20" fmla="*/ 567 w 24"/>
                <a:gd name="T21" fmla="*/ 55 h 33"/>
                <a:gd name="T22" fmla="*/ 671 w 24"/>
                <a:gd name="T23" fmla="*/ 226 h 33"/>
                <a:gd name="T24" fmla="*/ 439 w 24"/>
                <a:gd name="T25" fmla="*/ 459 h 33"/>
                <a:gd name="T26" fmla="*/ 439 w 24"/>
                <a:gd name="T27" fmla="*/ 459 h 33"/>
                <a:gd name="T28" fmla="*/ 567 w 24"/>
                <a:gd name="T29" fmla="*/ 532 h 33"/>
                <a:gd name="T30" fmla="*/ 613 w 24"/>
                <a:gd name="T31" fmla="*/ 601 h 33"/>
                <a:gd name="T32" fmla="*/ 713 w 24"/>
                <a:gd name="T33" fmla="*/ 911 h 33"/>
                <a:gd name="T34" fmla="*/ 439 w 24"/>
                <a:gd name="T35" fmla="*/ 911 h 33"/>
                <a:gd name="T36" fmla="*/ 383 w 24"/>
                <a:gd name="T37" fmla="*/ 671 h 33"/>
                <a:gd name="T38" fmla="*/ 327 w 24"/>
                <a:gd name="T39" fmla="*/ 546 h 33"/>
                <a:gd name="T40" fmla="*/ 201 w 24"/>
                <a:gd name="T41" fmla="*/ 546 h 33"/>
                <a:gd name="T42" fmla="*/ 201 w 24"/>
                <a:gd name="T43" fmla="*/ 911 h 33"/>
                <a:gd name="T44" fmla="*/ 0 w 24"/>
                <a:gd name="T45" fmla="*/ 911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0" name="Freeform 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233 w 29"/>
                <a:gd name="T1" fmla="*/ 528 h 35"/>
                <a:gd name="T2" fmla="*/ 412 w 29"/>
                <a:gd name="T3" fmla="*/ 881 h 35"/>
                <a:gd name="T4" fmla="*/ 579 w 29"/>
                <a:gd name="T5" fmla="*/ 528 h 35"/>
                <a:gd name="T6" fmla="*/ 412 w 29"/>
                <a:gd name="T7" fmla="*/ 181 h 35"/>
                <a:gd name="T8" fmla="*/ 233 w 29"/>
                <a:gd name="T9" fmla="*/ 528 h 35"/>
                <a:gd name="T10" fmla="*/ 0 w 29"/>
                <a:gd name="T11" fmla="*/ 528 h 35"/>
                <a:gd name="T12" fmla="*/ 89 w 29"/>
                <a:gd name="T13" fmla="*/ 147 h 35"/>
                <a:gd name="T14" fmla="*/ 412 w 29"/>
                <a:gd name="T15" fmla="*/ 0 h 35"/>
                <a:gd name="T16" fmla="*/ 736 w 29"/>
                <a:gd name="T17" fmla="*/ 147 h 35"/>
                <a:gd name="T18" fmla="*/ 848 w 29"/>
                <a:gd name="T19" fmla="*/ 528 h 35"/>
                <a:gd name="T20" fmla="*/ 736 w 29"/>
                <a:gd name="T21" fmla="*/ 915 h 35"/>
                <a:gd name="T22" fmla="*/ 412 w 29"/>
                <a:gd name="T23" fmla="*/ 1063 h 35"/>
                <a:gd name="T24" fmla="*/ 89 w 29"/>
                <a:gd name="T25" fmla="*/ 881 h 35"/>
                <a:gd name="T26" fmla="*/ 0 w 29"/>
                <a:gd name="T27" fmla="*/ 528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1" name="Freeform 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610 h 34"/>
                <a:gd name="T2" fmla="*/ 0 w 24"/>
                <a:gd name="T3" fmla="*/ 0 h 34"/>
                <a:gd name="T4" fmla="*/ 201 w 24"/>
                <a:gd name="T5" fmla="*/ 0 h 34"/>
                <a:gd name="T6" fmla="*/ 201 w 24"/>
                <a:gd name="T7" fmla="*/ 644 h 34"/>
                <a:gd name="T8" fmla="*/ 377 w 24"/>
                <a:gd name="T9" fmla="*/ 809 h 34"/>
                <a:gd name="T10" fmla="*/ 476 w 24"/>
                <a:gd name="T11" fmla="*/ 644 h 34"/>
                <a:gd name="T12" fmla="*/ 476 w 24"/>
                <a:gd name="T13" fmla="*/ 0 h 34"/>
                <a:gd name="T14" fmla="*/ 713 w 24"/>
                <a:gd name="T15" fmla="*/ 0 h 34"/>
                <a:gd name="T16" fmla="*/ 713 w 24"/>
                <a:gd name="T17" fmla="*/ 610 h 34"/>
                <a:gd name="T18" fmla="*/ 622 w 24"/>
                <a:gd name="T19" fmla="*/ 877 h 34"/>
                <a:gd name="T20" fmla="*/ 377 w 24"/>
                <a:gd name="T21" fmla="*/ 987 h 34"/>
                <a:gd name="T22" fmla="*/ 89 w 24"/>
                <a:gd name="T23" fmla="*/ 877 h 34"/>
                <a:gd name="T24" fmla="*/ 0 w 24"/>
                <a:gd name="T25" fmla="*/ 61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2" name="Freeform 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3" name="Freeform 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4" name="Freeform 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236 w 24"/>
                <a:gd name="T1" fmla="*/ 141 h 33"/>
                <a:gd name="T2" fmla="*/ 236 w 24"/>
                <a:gd name="T3" fmla="*/ 374 h 33"/>
                <a:gd name="T4" fmla="*/ 293 w 24"/>
                <a:gd name="T5" fmla="*/ 374 h 33"/>
                <a:gd name="T6" fmla="*/ 383 w 24"/>
                <a:gd name="T7" fmla="*/ 363 h 33"/>
                <a:gd name="T8" fmla="*/ 439 w 24"/>
                <a:gd name="T9" fmla="*/ 278 h 33"/>
                <a:gd name="T10" fmla="*/ 293 w 24"/>
                <a:gd name="T11" fmla="*/ 141 h 33"/>
                <a:gd name="T12" fmla="*/ 236 w 24"/>
                <a:gd name="T13" fmla="*/ 141 h 33"/>
                <a:gd name="T14" fmla="*/ 0 w 24"/>
                <a:gd name="T15" fmla="*/ 911 h 33"/>
                <a:gd name="T16" fmla="*/ 0 w 24"/>
                <a:gd name="T17" fmla="*/ 0 h 33"/>
                <a:gd name="T18" fmla="*/ 377 w 24"/>
                <a:gd name="T19" fmla="*/ 0 h 33"/>
                <a:gd name="T20" fmla="*/ 613 w 24"/>
                <a:gd name="T21" fmla="*/ 55 h 33"/>
                <a:gd name="T22" fmla="*/ 679 w 24"/>
                <a:gd name="T23" fmla="*/ 226 h 33"/>
                <a:gd name="T24" fmla="*/ 476 w 24"/>
                <a:gd name="T25" fmla="*/ 459 h 33"/>
                <a:gd name="T26" fmla="*/ 476 w 24"/>
                <a:gd name="T27" fmla="*/ 459 h 33"/>
                <a:gd name="T28" fmla="*/ 567 w 24"/>
                <a:gd name="T29" fmla="*/ 532 h 33"/>
                <a:gd name="T30" fmla="*/ 622 w 24"/>
                <a:gd name="T31" fmla="*/ 601 h 33"/>
                <a:gd name="T32" fmla="*/ 713 w 24"/>
                <a:gd name="T33" fmla="*/ 911 h 33"/>
                <a:gd name="T34" fmla="*/ 476 w 24"/>
                <a:gd name="T35" fmla="*/ 911 h 33"/>
                <a:gd name="T36" fmla="*/ 383 w 24"/>
                <a:gd name="T37" fmla="*/ 671 h 33"/>
                <a:gd name="T38" fmla="*/ 327 w 24"/>
                <a:gd name="T39" fmla="*/ 546 h 33"/>
                <a:gd name="T40" fmla="*/ 236 w 24"/>
                <a:gd name="T41" fmla="*/ 546 h 33"/>
                <a:gd name="T42" fmla="*/ 236 w 24"/>
                <a:gd name="T43" fmla="*/ 911 h 33"/>
                <a:gd name="T44" fmla="*/ 0 w 24"/>
                <a:gd name="T45" fmla="*/ 911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5" name="Freeform 1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937 w 162"/>
                <a:gd name="T1" fmla="*/ 1651 h 60"/>
                <a:gd name="T2" fmla="*/ 901 w 162"/>
                <a:gd name="T3" fmla="*/ 1617 h 60"/>
                <a:gd name="T4" fmla="*/ 0 w 162"/>
                <a:gd name="T5" fmla="*/ 1081 h 60"/>
                <a:gd name="T6" fmla="*/ 695 w 162"/>
                <a:gd name="T7" fmla="*/ 683 h 60"/>
                <a:gd name="T8" fmla="*/ 1624 w 162"/>
                <a:gd name="T9" fmla="*/ 1233 h 60"/>
                <a:gd name="T10" fmla="*/ 2320 w 162"/>
                <a:gd name="T11" fmla="*/ 1176 h 60"/>
                <a:gd name="T12" fmla="*/ 3502 w 162"/>
                <a:gd name="T13" fmla="*/ 493 h 60"/>
                <a:gd name="T14" fmla="*/ 2205 w 162"/>
                <a:gd name="T15" fmla="*/ 493 h 60"/>
                <a:gd name="T16" fmla="*/ 2205 w 162"/>
                <a:gd name="T17" fmla="*/ 0 h 60"/>
                <a:gd name="T18" fmla="*/ 5068 w 162"/>
                <a:gd name="T19" fmla="*/ 0 h 60"/>
                <a:gd name="T20" fmla="*/ 5068 w 162"/>
                <a:gd name="T21" fmla="*/ 1651 h 60"/>
                <a:gd name="T22" fmla="*/ 4235 w 162"/>
                <a:gd name="T23" fmla="*/ 1651 h 60"/>
                <a:gd name="T24" fmla="*/ 4199 w 162"/>
                <a:gd name="T25" fmla="*/ 897 h 60"/>
                <a:gd name="T26" fmla="*/ 3043 w 162"/>
                <a:gd name="T27" fmla="*/ 1583 h 60"/>
                <a:gd name="T28" fmla="*/ 1878 w 162"/>
                <a:gd name="T29" fmla="*/ 1857 h 60"/>
                <a:gd name="T30" fmla="*/ 937 w 162"/>
                <a:gd name="T31" fmla="*/ 1651 h 60"/>
                <a:gd name="T32" fmla="*/ 937 w 162"/>
                <a:gd name="T33" fmla="*/ 1651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6" name="Freeform 1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189 w 105"/>
                <a:gd name="T1" fmla="*/ 2497 h 93"/>
                <a:gd name="T2" fmla="*/ 2081 w 105"/>
                <a:gd name="T3" fmla="*/ 1961 h 93"/>
                <a:gd name="T4" fmla="*/ 1992 w 105"/>
                <a:gd name="T5" fmla="*/ 1562 h 93"/>
                <a:gd name="T6" fmla="*/ 860 w 105"/>
                <a:gd name="T7" fmla="*/ 901 h 93"/>
                <a:gd name="T8" fmla="*/ 860 w 105"/>
                <a:gd name="T9" fmla="*/ 1654 h 93"/>
                <a:gd name="T10" fmla="*/ 0 w 105"/>
                <a:gd name="T11" fmla="*/ 1654 h 93"/>
                <a:gd name="T12" fmla="*/ 0 w 105"/>
                <a:gd name="T13" fmla="*/ 0 h 93"/>
                <a:gd name="T14" fmla="*/ 2796 w 105"/>
                <a:gd name="T15" fmla="*/ 0 h 93"/>
                <a:gd name="T16" fmla="*/ 2796 w 105"/>
                <a:gd name="T17" fmla="*/ 481 h 93"/>
                <a:gd name="T18" fmla="*/ 1511 w 105"/>
                <a:gd name="T19" fmla="*/ 481 h 93"/>
                <a:gd name="T20" fmla="*/ 2666 w 105"/>
                <a:gd name="T21" fmla="*/ 1144 h 93"/>
                <a:gd name="T22" fmla="*/ 3189 w 105"/>
                <a:gd name="T23" fmla="*/ 1808 h 93"/>
                <a:gd name="T24" fmla="*/ 2756 w 105"/>
                <a:gd name="T25" fmla="*/ 2370 h 93"/>
                <a:gd name="T26" fmla="*/ 1878 w 105"/>
                <a:gd name="T27" fmla="*/ 2890 h 93"/>
                <a:gd name="T28" fmla="*/ 1189 w 105"/>
                <a:gd name="T29" fmla="*/ 2497 h 93"/>
                <a:gd name="T30" fmla="*/ 1189 w 105"/>
                <a:gd name="T31" fmla="*/ 2497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7" name="Freeform 1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4132 w 162"/>
                <a:gd name="T1" fmla="*/ 243 h 60"/>
                <a:gd name="T2" fmla="*/ 5068 w 162"/>
                <a:gd name="T3" fmla="*/ 776 h 60"/>
                <a:gd name="T4" fmla="*/ 4346 w 162"/>
                <a:gd name="T5" fmla="*/ 1176 h 60"/>
                <a:gd name="T6" fmla="*/ 3409 w 162"/>
                <a:gd name="T7" fmla="*/ 648 h 60"/>
                <a:gd name="T8" fmla="*/ 2761 w 162"/>
                <a:gd name="T9" fmla="*/ 720 h 60"/>
                <a:gd name="T10" fmla="*/ 1569 w 162"/>
                <a:gd name="T11" fmla="*/ 1408 h 60"/>
                <a:gd name="T12" fmla="*/ 2871 w 162"/>
                <a:gd name="T13" fmla="*/ 1408 h 60"/>
                <a:gd name="T14" fmla="*/ 2871 w 162"/>
                <a:gd name="T15" fmla="*/ 1857 h 60"/>
                <a:gd name="T16" fmla="*/ 0 w 162"/>
                <a:gd name="T17" fmla="*/ 1857 h 60"/>
                <a:gd name="T18" fmla="*/ 0 w 162"/>
                <a:gd name="T19" fmla="*/ 206 h 60"/>
                <a:gd name="T20" fmla="*/ 846 w 162"/>
                <a:gd name="T21" fmla="*/ 206 h 60"/>
                <a:gd name="T22" fmla="*/ 846 w 162"/>
                <a:gd name="T23" fmla="*/ 969 h 60"/>
                <a:gd name="T24" fmla="*/ 2025 w 162"/>
                <a:gd name="T25" fmla="*/ 302 h 60"/>
                <a:gd name="T26" fmla="*/ 3165 w 162"/>
                <a:gd name="T27" fmla="*/ 0 h 60"/>
                <a:gd name="T28" fmla="*/ 4132 w 162"/>
                <a:gd name="T29" fmla="*/ 243 h 60"/>
                <a:gd name="T30" fmla="*/ 4132 w 162"/>
                <a:gd name="T31" fmla="*/ 243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8" name="Freeform 1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3241 w 104"/>
                <a:gd name="T1" fmla="*/ 1216 h 94"/>
                <a:gd name="T2" fmla="*/ 3241 w 104"/>
                <a:gd name="T3" fmla="*/ 2842 h 94"/>
                <a:gd name="T4" fmla="*/ 400 w 104"/>
                <a:gd name="T5" fmla="*/ 2842 h 94"/>
                <a:gd name="T6" fmla="*/ 384 w 104"/>
                <a:gd name="T7" fmla="*/ 2368 h 94"/>
                <a:gd name="T8" fmla="*/ 1679 w 104"/>
                <a:gd name="T9" fmla="*/ 2368 h 94"/>
                <a:gd name="T10" fmla="*/ 497 w 104"/>
                <a:gd name="T11" fmla="*/ 1690 h 94"/>
                <a:gd name="T12" fmla="*/ 0 w 104"/>
                <a:gd name="T13" fmla="*/ 1060 h 94"/>
                <a:gd name="T14" fmla="*/ 400 w 104"/>
                <a:gd name="T15" fmla="*/ 527 h 94"/>
                <a:gd name="T16" fmla="*/ 1327 w 104"/>
                <a:gd name="T17" fmla="*/ 0 h 94"/>
                <a:gd name="T18" fmla="*/ 2022 w 104"/>
                <a:gd name="T19" fmla="*/ 387 h 94"/>
                <a:gd name="T20" fmla="*/ 1123 w 104"/>
                <a:gd name="T21" fmla="*/ 915 h 94"/>
                <a:gd name="T22" fmla="*/ 1226 w 104"/>
                <a:gd name="T23" fmla="*/ 1305 h 94"/>
                <a:gd name="T24" fmla="*/ 2408 w 104"/>
                <a:gd name="T25" fmla="*/ 1979 h 94"/>
                <a:gd name="T26" fmla="*/ 2408 w 104"/>
                <a:gd name="T27" fmla="*/ 1216 h 94"/>
                <a:gd name="T28" fmla="*/ 3241 w 104"/>
                <a:gd name="T29" fmla="*/ 1216 h 94"/>
                <a:gd name="T30" fmla="*/ 3241 w 104"/>
                <a:gd name="T31" fmla="*/ 121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9" name="Freeform 1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916 w 162"/>
                <a:gd name="T1" fmla="*/ 1693 h 61"/>
                <a:gd name="T2" fmla="*/ 916 w 162"/>
                <a:gd name="T3" fmla="*/ 1693 h 61"/>
                <a:gd name="T4" fmla="*/ 0 w 162"/>
                <a:gd name="T5" fmla="*/ 1151 h 61"/>
                <a:gd name="T6" fmla="*/ 693 w 162"/>
                <a:gd name="T7" fmla="*/ 736 h 61"/>
                <a:gd name="T8" fmla="*/ 1610 w 162"/>
                <a:gd name="T9" fmla="*/ 1277 h 61"/>
                <a:gd name="T10" fmla="*/ 2262 w 162"/>
                <a:gd name="T11" fmla="*/ 1207 h 61"/>
                <a:gd name="T12" fmla="*/ 3429 w 162"/>
                <a:gd name="T13" fmla="*/ 508 h 61"/>
                <a:gd name="T14" fmla="*/ 2138 w 162"/>
                <a:gd name="T15" fmla="*/ 508 h 61"/>
                <a:gd name="T16" fmla="*/ 2138 w 162"/>
                <a:gd name="T17" fmla="*/ 0 h 61"/>
                <a:gd name="T18" fmla="*/ 4943 w 162"/>
                <a:gd name="T19" fmla="*/ 0 h 61"/>
                <a:gd name="T20" fmla="*/ 4943 w 162"/>
                <a:gd name="T21" fmla="*/ 1728 h 61"/>
                <a:gd name="T22" fmla="*/ 4125 w 162"/>
                <a:gd name="T23" fmla="*/ 1728 h 61"/>
                <a:gd name="T24" fmla="*/ 4125 w 162"/>
                <a:gd name="T25" fmla="*/ 938 h 61"/>
                <a:gd name="T26" fmla="*/ 2956 w 162"/>
                <a:gd name="T27" fmla="*/ 1631 h 61"/>
                <a:gd name="T28" fmla="*/ 1848 w 162"/>
                <a:gd name="T29" fmla="*/ 1943 h 61"/>
                <a:gd name="T30" fmla="*/ 916 w 162"/>
                <a:gd name="T31" fmla="*/ 1693 h 61"/>
                <a:gd name="T32" fmla="*/ 916 w 162"/>
                <a:gd name="T33" fmla="*/ 169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0" name="Freeform 1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274 w 105"/>
                <a:gd name="T1" fmla="*/ 2570 h 94"/>
                <a:gd name="T2" fmla="*/ 2179 w 105"/>
                <a:gd name="T3" fmla="*/ 1997 h 94"/>
                <a:gd name="T4" fmla="*/ 2087 w 105"/>
                <a:gd name="T5" fmla="*/ 1627 h 94"/>
                <a:gd name="T6" fmla="*/ 883 w 105"/>
                <a:gd name="T7" fmla="*/ 929 h 94"/>
                <a:gd name="T8" fmla="*/ 883 w 105"/>
                <a:gd name="T9" fmla="*/ 1683 h 94"/>
                <a:gd name="T10" fmla="*/ 34 w 105"/>
                <a:gd name="T11" fmla="*/ 1683 h 94"/>
                <a:gd name="T12" fmla="*/ 0 w 105"/>
                <a:gd name="T13" fmla="*/ 0 h 94"/>
                <a:gd name="T14" fmla="*/ 2914 w 105"/>
                <a:gd name="T15" fmla="*/ 0 h 94"/>
                <a:gd name="T16" fmla="*/ 2935 w 105"/>
                <a:gd name="T17" fmla="*/ 505 h 94"/>
                <a:gd name="T18" fmla="*/ 1627 w 105"/>
                <a:gd name="T19" fmla="*/ 505 h 94"/>
                <a:gd name="T20" fmla="*/ 2822 w 105"/>
                <a:gd name="T21" fmla="*/ 1206 h 94"/>
                <a:gd name="T22" fmla="*/ 3327 w 105"/>
                <a:gd name="T23" fmla="*/ 1874 h 94"/>
                <a:gd name="T24" fmla="*/ 2914 w 105"/>
                <a:gd name="T25" fmla="*/ 2426 h 94"/>
                <a:gd name="T26" fmla="*/ 1976 w 105"/>
                <a:gd name="T27" fmla="*/ 2977 h 94"/>
                <a:gd name="T28" fmla="*/ 1274 w 105"/>
                <a:gd name="T29" fmla="*/ 2570 h 94"/>
                <a:gd name="T30" fmla="*/ 1274 w 105"/>
                <a:gd name="T31" fmla="*/ 257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1" name="Freeform 1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4020 w 162"/>
                <a:gd name="T1" fmla="*/ 234 h 61"/>
                <a:gd name="T2" fmla="*/ 4943 w 162"/>
                <a:gd name="T3" fmla="*/ 756 h 61"/>
                <a:gd name="T4" fmla="*/ 4276 w 162"/>
                <a:gd name="T5" fmla="*/ 1138 h 61"/>
                <a:gd name="T6" fmla="*/ 3359 w 162"/>
                <a:gd name="T7" fmla="*/ 617 h 61"/>
                <a:gd name="T8" fmla="*/ 2679 w 162"/>
                <a:gd name="T9" fmla="*/ 672 h 61"/>
                <a:gd name="T10" fmla="*/ 1514 w 162"/>
                <a:gd name="T11" fmla="*/ 1332 h 61"/>
                <a:gd name="T12" fmla="*/ 2809 w 162"/>
                <a:gd name="T13" fmla="*/ 1332 h 61"/>
                <a:gd name="T14" fmla="*/ 2809 w 162"/>
                <a:gd name="T15" fmla="*/ 1813 h 61"/>
                <a:gd name="T16" fmla="*/ 0 w 162"/>
                <a:gd name="T17" fmla="*/ 1813 h 61"/>
                <a:gd name="T18" fmla="*/ 0 w 162"/>
                <a:gd name="T19" fmla="*/ 200 h 61"/>
                <a:gd name="T20" fmla="*/ 826 w 162"/>
                <a:gd name="T21" fmla="*/ 200 h 61"/>
                <a:gd name="T22" fmla="*/ 860 w 162"/>
                <a:gd name="T23" fmla="*/ 946 h 61"/>
                <a:gd name="T24" fmla="*/ 1991 w 162"/>
                <a:gd name="T25" fmla="*/ 291 h 61"/>
                <a:gd name="T26" fmla="*/ 3091 w 162"/>
                <a:gd name="T27" fmla="*/ 0 h 61"/>
                <a:gd name="T28" fmla="*/ 4020 w 162"/>
                <a:gd name="T29" fmla="*/ 234 h 61"/>
                <a:gd name="T30" fmla="*/ 4020 w 162"/>
                <a:gd name="T31" fmla="*/ 2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2" name="Freeform 1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3189 w 105"/>
                <a:gd name="T1" fmla="*/ 1296 h 94"/>
                <a:gd name="T2" fmla="*/ 3189 w 105"/>
                <a:gd name="T3" fmla="*/ 2977 h 94"/>
                <a:gd name="T4" fmla="*/ 389 w 105"/>
                <a:gd name="T5" fmla="*/ 2977 h 94"/>
                <a:gd name="T6" fmla="*/ 389 w 105"/>
                <a:gd name="T7" fmla="*/ 2480 h 94"/>
                <a:gd name="T8" fmla="*/ 1682 w 105"/>
                <a:gd name="T9" fmla="*/ 2480 h 94"/>
                <a:gd name="T10" fmla="*/ 528 w 105"/>
                <a:gd name="T11" fmla="*/ 1782 h 94"/>
                <a:gd name="T12" fmla="*/ 0 w 105"/>
                <a:gd name="T13" fmla="*/ 1094 h 94"/>
                <a:gd name="T14" fmla="*/ 425 w 105"/>
                <a:gd name="T15" fmla="*/ 542 h 94"/>
                <a:gd name="T16" fmla="*/ 1308 w 105"/>
                <a:gd name="T17" fmla="*/ 0 h 94"/>
                <a:gd name="T18" fmla="*/ 1992 w 105"/>
                <a:gd name="T19" fmla="*/ 405 h 94"/>
                <a:gd name="T20" fmla="*/ 1098 w 105"/>
                <a:gd name="T21" fmla="*/ 993 h 94"/>
                <a:gd name="T22" fmla="*/ 1189 w 105"/>
                <a:gd name="T23" fmla="*/ 1355 h 94"/>
                <a:gd name="T24" fmla="*/ 2337 w 105"/>
                <a:gd name="T25" fmla="*/ 2053 h 94"/>
                <a:gd name="T26" fmla="*/ 2337 w 105"/>
                <a:gd name="T27" fmla="*/ 1296 h 94"/>
                <a:gd name="T28" fmla="*/ 3189 w 105"/>
                <a:gd name="T29" fmla="*/ 1296 h 94"/>
                <a:gd name="T30" fmla="*/ 3189 w 105"/>
                <a:gd name="T31" fmla="*/ 129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3822" name="Group 18"/>
          <p:cNvGrpSpPr>
            <a:grpSpLocks noChangeAspect="1"/>
          </p:cNvGrpSpPr>
          <p:nvPr/>
        </p:nvGrpSpPr>
        <p:grpSpPr bwMode="auto">
          <a:xfrm>
            <a:off x="4283125" y="4223221"/>
            <a:ext cx="719137" cy="500063"/>
            <a:chOff x="3541" y="1317"/>
            <a:chExt cx="747" cy="546"/>
          </a:xfrm>
        </p:grpSpPr>
        <p:sp>
          <p:nvSpPr>
            <p:cNvPr id="33849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0" name="Freeform 20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0978 w 416"/>
                <a:gd name="T1" fmla="*/ 2603 h 207"/>
                <a:gd name="T2" fmla="*/ 1910 w 416"/>
                <a:gd name="T3" fmla="*/ 2603 h 207"/>
                <a:gd name="T4" fmla="*/ 34 w 416"/>
                <a:gd name="T5" fmla="*/ 34 h 207"/>
                <a:gd name="T6" fmla="*/ 0 w 416"/>
                <a:gd name="T7" fmla="*/ 34 h 207"/>
                <a:gd name="T8" fmla="*/ 0 w 416"/>
                <a:gd name="T9" fmla="*/ 2482 h 207"/>
                <a:gd name="T10" fmla="*/ 34 w 416"/>
                <a:gd name="T11" fmla="*/ 2482 h 207"/>
                <a:gd name="T12" fmla="*/ 1910 w 416"/>
                <a:gd name="T13" fmla="*/ 4946 h 207"/>
                <a:gd name="T14" fmla="*/ 10978 w 416"/>
                <a:gd name="T15" fmla="*/ 4946 h 207"/>
                <a:gd name="T16" fmla="*/ 12832 w 416"/>
                <a:gd name="T17" fmla="*/ 2482 h 207"/>
                <a:gd name="T18" fmla="*/ 12832 w 416"/>
                <a:gd name="T19" fmla="*/ 2482 h 207"/>
                <a:gd name="T20" fmla="*/ 12832 w 416"/>
                <a:gd name="T21" fmla="*/ 0 h 207"/>
                <a:gd name="T22" fmla="*/ 10978 w 416"/>
                <a:gd name="T23" fmla="*/ 2603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1" name="Freeform 21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1692 w 457"/>
                <a:gd name="T1" fmla="*/ 1476 h 264"/>
                <a:gd name="T2" fmla="*/ 11730 w 457"/>
                <a:gd name="T3" fmla="*/ 6817 h 264"/>
                <a:gd name="T4" fmla="*/ 2555 w 457"/>
                <a:gd name="T5" fmla="*/ 6817 h 264"/>
                <a:gd name="T6" fmla="*/ 2519 w 457"/>
                <a:gd name="T7" fmla="*/ 1476 h 264"/>
                <a:gd name="T8" fmla="*/ 11692 w 457"/>
                <a:gd name="T9" fmla="*/ 147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2" name="Freeform 22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01 w 24"/>
                <a:gd name="T1" fmla="*/ 141 h 33"/>
                <a:gd name="T2" fmla="*/ 201 w 24"/>
                <a:gd name="T3" fmla="*/ 374 h 33"/>
                <a:gd name="T4" fmla="*/ 293 w 24"/>
                <a:gd name="T5" fmla="*/ 374 h 33"/>
                <a:gd name="T6" fmla="*/ 383 w 24"/>
                <a:gd name="T7" fmla="*/ 363 h 33"/>
                <a:gd name="T8" fmla="*/ 418 w 24"/>
                <a:gd name="T9" fmla="*/ 278 h 33"/>
                <a:gd name="T10" fmla="*/ 293 w 24"/>
                <a:gd name="T11" fmla="*/ 141 h 33"/>
                <a:gd name="T12" fmla="*/ 201 w 24"/>
                <a:gd name="T13" fmla="*/ 141 h 33"/>
                <a:gd name="T14" fmla="*/ 0 w 24"/>
                <a:gd name="T15" fmla="*/ 911 h 33"/>
                <a:gd name="T16" fmla="*/ 0 w 24"/>
                <a:gd name="T17" fmla="*/ 0 h 33"/>
                <a:gd name="T18" fmla="*/ 377 w 24"/>
                <a:gd name="T19" fmla="*/ 0 h 33"/>
                <a:gd name="T20" fmla="*/ 567 w 24"/>
                <a:gd name="T21" fmla="*/ 55 h 33"/>
                <a:gd name="T22" fmla="*/ 671 w 24"/>
                <a:gd name="T23" fmla="*/ 226 h 33"/>
                <a:gd name="T24" fmla="*/ 439 w 24"/>
                <a:gd name="T25" fmla="*/ 459 h 33"/>
                <a:gd name="T26" fmla="*/ 439 w 24"/>
                <a:gd name="T27" fmla="*/ 459 h 33"/>
                <a:gd name="T28" fmla="*/ 567 w 24"/>
                <a:gd name="T29" fmla="*/ 532 h 33"/>
                <a:gd name="T30" fmla="*/ 613 w 24"/>
                <a:gd name="T31" fmla="*/ 601 h 33"/>
                <a:gd name="T32" fmla="*/ 713 w 24"/>
                <a:gd name="T33" fmla="*/ 911 h 33"/>
                <a:gd name="T34" fmla="*/ 439 w 24"/>
                <a:gd name="T35" fmla="*/ 911 h 33"/>
                <a:gd name="T36" fmla="*/ 383 w 24"/>
                <a:gd name="T37" fmla="*/ 671 h 33"/>
                <a:gd name="T38" fmla="*/ 327 w 24"/>
                <a:gd name="T39" fmla="*/ 546 h 33"/>
                <a:gd name="T40" fmla="*/ 201 w 24"/>
                <a:gd name="T41" fmla="*/ 546 h 33"/>
                <a:gd name="T42" fmla="*/ 201 w 24"/>
                <a:gd name="T43" fmla="*/ 911 h 33"/>
                <a:gd name="T44" fmla="*/ 0 w 24"/>
                <a:gd name="T45" fmla="*/ 911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3" name="Freeform 23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233 w 29"/>
                <a:gd name="T1" fmla="*/ 528 h 35"/>
                <a:gd name="T2" fmla="*/ 412 w 29"/>
                <a:gd name="T3" fmla="*/ 881 h 35"/>
                <a:gd name="T4" fmla="*/ 579 w 29"/>
                <a:gd name="T5" fmla="*/ 528 h 35"/>
                <a:gd name="T6" fmla="*/ 412 w 29"/>
                <a:gd name="T7" fmla="*/ 181 h 35"/>
                <a:gd name="T8" fmla="*/ 233 w 29"/>
                <a:gd name="T9" fmla="*/ 528 h 35"/>
                <a:gd name="T10" fmla="*/ 0 w 29"/>
                <a:gd name="T11" fmla="*/ 528 h 35"/>
                <a:gd name="T12" fmla="*/ 89 w 29"/>
                <a:gd name="T13" fmla="*/ 147 h 35"/>
                <a:gd name="T14" fmla="*/ 412 w 29"/>
                <a:gd name="T15" fmla="*/ 0 h 35"/>
                <a:gd name="T16" fmla="*/ 736 w 29"/>
                <a:gd name="T17" fmla="*/ 147 h 35"/>
                <a:gd name="T18" fmla="*/ 848 w 29"/>
                <a:gd name="T19" fmla="*/ 528 h 35"/>
                <a:gd name="T20" fmla="*/ 736 w 29"/>
                <a:gd name="T21" fmla="*/ 915 h 35"/>
                <a:gd name="T22" fmla="*/ 412 w 29"/>
                <a:gd name="T23" fmla="*/ 1063 h 35"/>
                <a:gd name="T24" fmla="*/ 89 w 29"/>
                <a:gd name="T25" fmla="*/ 881 h 35"/>
                <a:gd name="T26" fmla="*/ 0 w 29"/>
                <a:gd name="T27" fmla="*/ 528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4" name="Freeform 24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610 h 34"/>
                <a:gd name="T2" fmla="*/ 0 w 24"/>
                <a:gd name="T3" fmla="*/ 0 h 34"/>
                <a:gd name="T4" fmla="*/ 201 w 24"/>
                <a:gd name="T5" fmla="*/ 0 h 34"/>
                <a:gd name="T6" fmla="*/ 201 w 24"/>
                <a:gd name="T7" fmla="*/ 644 h 34"/>
                <a:gd name="T8" fmla="*/ 377 w 24"/>
                <a:gd name="T9" fmla="*/ 809 h 34"/>
                <a:gd name="T10" fmla="*/ 476 w 24"/>
                <a:gd name="T11" fmla="*/ 644 h 34"/>
                <a:gd name="T12" fmla="*/ 476 w 24"/>
                <a:gd name="T13" fmla="*/ 0 h 34"/>
                <a:gd name="T14" fmla="*/ 713 w 24"/>
                <a:gd name="T15" fmla="*/ 0 h 34"/>
                <a:gd name="T16" fmla="*/ 713 w 24"/>
                <a:gd name="T17" fmla="*/ 610 h 34"/>
                <a:gd name="T18" fmla="*/ 622 w 24"/>
                <a:gd name="T19" fmla="*/ 877 h 34"/>
                <a:gd name="T20" fmla="*/ 377 w 24"/>
                <a:gd name="T21" fmla="*/ 987 h 34"/>
                <a:gd name="T22" fmla="*/ 89 w 24"/>
                <a:gd name="T23" fmla="*/ 877 h 34"/>
                <a:gd name="T24" fmla="*/ 0 w 24"/>
                <a:gd name="T25" fmla="*/ 61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5" name="Freeform 25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6" name="Freeform 26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7" name="Freeform 27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236 w 24"/>
                <a:gd name="T1" fmla="*/ 141 h 33"/>
                <a:gd name="T2" fmla="*/ 236 w 24"/>
                <a:gd name="T3" fmla="*/ 374 h 33"/>
                <a:gd name="T4" fmla="*/ 293 w 24"/>
                <a:gd name="T5" fmla="*/ 374 h 33"/>
                <a:gd name="T6" fmla="*/ 383 w 24"/>
                <a:gd name="T7" fmla="*/ 363 h 33"/>
                <a:gd name="T8" fmla="*/ 439 w 24"/>
                <a:gd name="T9" fmla="*/ 278 h 33"/>
                <a:gd name="T10" fmla="*/ 293 w 24"/>
                <a:gd name="T11" fmla="*/ 141 h 33"/>
                <a:gd name="T12" fmla="*/ 236 w 24"/>
                <a:gd name="T13" fmla="*/ 141 h 33"/>
                <a:gd name="T14" fmla="*/ 0 w 24"/>
                <a:gd name="T15" fmla="*/ 911 h 33"/>
                <a:gd name="T16" fmla="*/ 0 w 24"/>
                <a:gd name="T17" fmla="*/ 0 h 33"/>
                <a:gd name="T18" fmla="*/ 377 w 24"/>
                <a:gd name="T19" fmla="*/ 0 h 33"/>
                <a:gd name="T20" fmla="*/ 613 w 24"/>
                <a:gd name="T21" fmla="*/ 55 h 33"/>
                <a:gd name="T22" fmla="*/ 679 w 24"/>
                <a:gd name="T23" fmla="*/ 226 h 33"/>
                <a:gd name="T24" fmla="*/ 476 w 24"/>
                <a:gd name="T25" fmla="*/ 459 h 33"/>
                <a:gd name="T26" fmla="*/ 476 w 24"/>
                <a:gd name="T27" fmla="*/ 459 h 33"/>
                <a:gd name="T28" fmla="*/ 567 w 24"/>
                <a:gd name="T29" fmla="*/ 532 h 33"/>
                <a:gd name="T30" fmla="*/ 622 w 24"/>
                <a:gd name="T31" fmla="*/ 601 h 33"/>
                <a:gd name="T32" fmla="*/ 713 w 24"/>
                <a:gd name="T33" fmla="*/ 911 h 33"/>
                <a:gd name="T34" fmla="*/ 476 w 24"/>
                <a:gd name="T35" fmla="*/ 911 h 33"/>
                <a:gd name="T36" fmla="*/ 383 w 24"/>
                <a:gd name="T37" fmla="*/ 671 h 33"/>
                <a:gd name="T38" fmla="*/ 327 w 24"/>
                <a:gd name="T39" fmla="*/ 546 h 33"/>
                <a:gd name="T40" fmla="*/ 236 w 24"/>
                <a:gd name="T41" fmla="*/ 546 h 33"/>
                <a:gd name="T42" fmla="*/ 236 w 24"/>
                <a:gd name="T43" fmla="*/ 911 h 33"/>
                <a:gd name="T44" fmla="*/ 0 w 24"/>
                <a:gd name="T45" fmla="*/ 911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8" name="Freeform 28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937 w 162"/>
                <a:gd name="T1" fmla="*/ 1651 h 60"/>
                <a:gd name="T2" fmla="*/ 901 w 162"/>
                <a:gd name="T3" fmla="*/ 1617 h 60"/>
                <a:gd name="T4" fmla="*/ 0 w 162"/>
                <a:gd name="T5" fmla="*/ 1081 h 60"/>
                <a:gd name="T6" fmla="*/ 695 w 162"/>
                <a:gd name="T7" fmla="*/ 683 h 60"/>
                <a:gd name="T8" fmla="*/ 1624 w 162"/>
                <a:gd name="T9" fmla="*/ 1233 h 60"/>
                <a:gd name="T10" fmla="*/ 2320 w 162"/>
                <a:gd name="T11" fmla="*/ 1176 h 60"/>
                <a:gd name="T12" fmla="*/ 3502 w 162"/>
                <a:gd name="T13" fmla="*/ 493 h 60"/>
                <a:gd name="T14" fmla="*/ 2205 w 162"/>
                <a:gd name="T15" fmla="*/ 493 h 60"/>
                <a:gd name="T16" fmla="*/ 2205 w 162"/>
                <a:gd name="T17" fmla="*/ 0 h 60"/>
                <a:gd name="T18" fmla="*/ 5068 w 162"/>
                <a:gd name="T19" fmla="*/ 0 h 60"/>
                <a:gd name="T20" fmla="*/ 5068 w 162"/>
                <a:gd name="T21" fmla="*/ 1651 h 60"/>
                <a:gd name="T22" fmla="*/ 4235 w 162"/>
                <a:gd name="T23" fmla="*/ 1651 h 60"/>
                <a:gd name="T24" fmla="*/ 4199 w 162"/>
                <a:gd name="T25" fmla="*/ 897 h 60"/>
                <a:gd name="T26" fmla="*/ 3043 w 162"/>
                <a:gd name="T27" fmla="*/ 1583 h 60"/>
                <a:gd name="T28" fmla="*/ 1878 w 162"/>
                <a:gd name="T29" fmla="*/ 1857 h 60"/>
                <a:gd name="T30" fmla="*/ 937 w 162"/>
                <a:gd name="T31" fmla="*/ 1651 h 60"/>
                <a:gd name="T32" fmla="*/ 937 w 162"/>
                <a:gd name="T33" fmla="*/ 1651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9" name="Freeform 29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189 w 105"/>
                <a:gd name="T1" fmla="*/ 2497 h 93"/>
                <a:gd name="T2" fmla="*/ 2081 w 105"/>
                <a:gd name="T3" fmla="*/ 1961 h 93"/>
                <a:gd name="T4" fmla="*/ 1992 w 105"/>
                <a:gd name="T5" fmla="*/ 1562 h 93"/>
                <a:gd name="T6" fmla="*/ 860 w 105"/>
                <a:gd name="T7" fmla="*/ 901 h 93"/>
                <a:gd name="T8" fmla="*/ 860 w 105"/>
                <a:gd name="T9" fmla="*/ 1654 h 93"/>
                <a:gd name="T10" fmla="*/ 0 w 105"/>
                <a:gd name="T11" fmla="*/ 1654 h 93"/>
                <a:gd name="T12" fmla="*/ 0 w 105"/>
                <a:gd name="T13" fmla="*/ 0 h 93"/>
                <a:gd name="T14" fmla="*/ 2796 w 105"/>
                <a:gd name="T15" fmla="*/ 0 h 93"/>
                <a:gd name="T16" fmla="*/ 2796 w 105"/>
                <a:gd name="T17" fmla="*/ 481 h 93"/>
                <a:gd name="T18" fmla="*/ 1511 w 105"/>
                <a:gd name="T19" fmla="*/ 481 h 93"/>
                <a:gd name="T20" fmla="*/ 2666 w 105"/>
                <a:gd name="T21" fmla="*/ 1144 h 93"/>
                <a:gd name="T22" fmla="*/ 3189 w 105"/>
                <a:gd name="T23" fmla="*/ 1808 h 93"/>
                <a:gd name="T24" fmla="*/ 2756 w 105"/>
                <a:gd name="T25" fmla="*/ 2370 h 93"/>
                <a:gd name="T26" fmla="*/ 1878 w 105"/>
                <a:gd name="T27" fmla="*/ 2890 h 93"/>
                <a:gd name="T28" fmla="*/ 1189 w 105"/>
                <a:gd name="T29" fmla="*/ 2497 h 93"/>
                <a:gd name="T30" fmla="*/ 1189 w 105"/>
                <a:gd name="T31" fmla="*/ 2497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60" name="Freeform 30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4132 w 162"/>
                <a:gd name="T1" fmla="*/ 243 h 60"/>
                <a:gd name="T2" fmla="*/ 5068 w 162"/>
                <a:gd name="T3" fmla="*/ 776 h 60"/>
                <a:gd name="T4" fmla="*/ 4346 w 162"/>
                <a:gd name="T5" fmla="*/ 1176 h 60"/>
                <a:gd name="T6" fmla="*/ 3409 w 162"/>
                <a:gd name="T7" fmla="*/ 648 h 60"/>
                <a:gd name="T8" fmla="*/ 2761 w 162"/>
                <a:gd name="T9" fmla="*/ 720 h 60"/>
                <a:gd name="T10" fmla="*/ 1569 w 162"/>
                <a:gd name="T11" fmla="*/ 1408 h 60"/>
                <a:gd name="T12" fmla="*/ 2871 w 162"/>
                <a:gd name="T13" fmla="*/ 1408 h 60"/>
                <a:gd name="T14" fmla="*/ 2871 w 162"/>
                <a:gd name="T15" fmla="*/ 1857 h 60"/>
                <a:gd name="T16" fmla="*/ 0 w 162"/>
                <a:gd name="T17" fmla="*/ 1857 h 60"/>
                <a:gd name="T18" fmla="*/ 0 w 162"/>
                <a:gd name="T19" fmla="*/ 206 h 60"/>
                <a:gd name="T20" fmla="*/ 846 w 162"/>
                <a:gd name="T21" fmla="*/ 206 h 60"/>
                <a:gd name="T22" fmla="*/ 846 w 162"/>
                <a:gd name="T23" fmla="*/ 969 h 60"/>
                <a:gd name="T24" fmla="*/ 2025 w 162"/>
                <a:gd name="T25" fmla="*/ 302 h 60"/>
                <a:gd name="T26" fmla="*/ 3165 w 162"/>
                <a:gd name="T27" fmla="*/ 0 h 60"/>
                <a:gd name="T28" fmla="*/ 4132 w 162"/>
                <a:gd name="T29" fmla="*/ 243 h 60"/>
                <a:gd name="T30" fmla="*/ 4132 w 162"/>
                <a:gd name="T31" fmla="*/ 243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61" name="Freeform 31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3241 w 104"/>
                <a:gd name="T1" fmla="*/ 1216 h 94"/>
                <a:gd name="T2" fmla="*/ 3241 w 104"/>
                <a:gd name="T3" fmla="*/ 2842 h 94"/>
                <a:gd name="T4" fmla="*/ 400 w 104"/>
                <a:gd name="T5" fmla="*/ 2842 h 94"/>
                <a:gd name="T6" fmla="*/ 384 w 104"/>
                <a:gd name="T7" fmla="*/ 2368 h 94"/>
                <a:gd name="T8" fmla="*/ 1679 w 104"/>
                <a:gd name="T9" fmla="*/ 2368 h 94"/>
                <a:gd name="T10" fmla="*/ 497 w 104"/>
                <a:gd name="T11" fmla="*/ 1690 h 94"/>
                <a:gd name="T12" fmla="*/ 0 w 104"/>
                <a:gd name="T13" fmla="*/ 1060 h 94"/>
                <a:gd name="T14" fmla="*/ 400 w 104"/>
                <a:gd name="T15" fmla="*/ 527 h 94"/>
                <a:gd name="T16" fmla="*/ 1327 w 104"/>
                <a:gd name="T17" fmla="*/ 0 h 94"/>
                <a:gd name="T18" fmla="*/ 2022 w 104"/>
                <a:gd name="T19" fmla="*/ 387 h 94"/>
                <a:gd name="T20" fmla="*/ 1123 w 104"/>
                <a:gd name="T21" fmla="*/ 915 h 94"/>
                <a:gd name="T22" fmla="*/ 1226 w 104"/>
                <a:gd name="T23" fmla="*/ 1305 h 94"/>
                <a:gd name="T24" fmla="*/ 2408 w 104"/>
                <a:gd name="T25" fmla="*/ 1979 h 94"/>
                <a:gd name="T26" fmla="*/ 2408 w 104"/>
                <a:gd name="T27" fmla="*/ 1216 h 94"/>
                <a:gd name="T28" fmla="*/ 3241 w 104"/>
                <a:gd name="T29" fmla="*/ 1216 h 94"/>
                <a:gd name="T30" fmla="*/ 3241 w 104"/>
                <a:gd name="T31" fmla="*/ 121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62" name="Freeform 32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916 w 162"/>
                <a:gd name="T1" fmla="*/ 1693 h 61"/>
                <a:gd name="T2" fmla="*/ 916 w 162"/>
                <a:gd name="T3" fmla="*/ 1693 h 61"/>
                <a:gd name="T4" fmla="*/ 0 w 162"/>
                <a:gd name="T5" fmla="*/ 1151 h 61"/>
                <a:gd name="T6" fmla="*/ 693 w 162"/>
                <a:gd name="T7" fmla="*/ 736 h 61"/>
                <a:gd name="T8" fmla="*/ 1610 w 162"/>
                <a:gd name="T9" fmla="*/ 1277 h 61"/>
                <a:gd name="T10" fmla="*/ 2262 w 162"/>
                <a:gd name="T11" fmla="*/ 1207 h 61"/>
                <a:gd name="T12" fmla="*/ 3429 w 162"/>
                <a:gd name="T13" fmla="*/ 508 h 61"/>
                <a:gd name="T14" fmla="*/ 2138 w 162"/>
                <a:gd name="T15" fmla="*/ 508 h 61"/>
                <a:gd name="T16" fmla="*/ 2138 w 162"/>
                <a:gd name="T17" fmla="*/ 0 h 61"/>
                <a:gd name="T18" fmla="*/ 4943 w 162"/>
                <a:gd name="T19" fmla="*/ 0 h 61"/>
                <a:gd name="T20" fmla="*/ 4943 w 162"/>
                <a:gd name="T21" fmla="*/ 1728 h 61"/>
                <a:gd name="T22" fmla="*/ 4125 w 162"/>
                <a:gd name="T23" fmla="*/ 1728 h 61"/>
                <a:gd name="T24" fmla="*/ 4125 w 162"/>
                <a:gd name="T25" fmla="*/ 938 h 61"/>
                <a:gd name="T26" fmla="*/ 2956 w 162"/>
                <a:gd name="T27" fmla="*/ 1631 h 61"/>
                <a:gd name="T28" fmla="*/ 1848 w 162"/>
                <a:gd name="T29" fmla="*/ 1943 h 61"/>
                <a:gd name="T30" fmla="*/ 916 w 162"/>
                <a:gd name="T31" fmla="*/ 1693 h 61"/>
                <a:gd name="T32" fmla="*/ 916 w 162"/>
                <a:gd name="T33" fmla="*/ 169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63" name="Freeform 33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274 w 105"/>
                <a:gd name="T1" fmla="*/ 2570 h 94"/>
                <a:gd name="T2" fmla="*/ 2179 w 105"/>
                <a:gd name="T3" fmla="*/ 1997 h 94"/>
                <a:gd name="T4" fmla="*/ 2087 w 105"/>
                <a:gd name="T5" fmla="*/ 1627 h 94"/>
                <a:gd name="T6" fmla="*/ 883 w 105"/>
                <a:gd name="T7" fmla="*/ 929 h 94"/>
                <a:gd name="T8" fmla="*/ 883 w 105"/>
                <a:gd name="T9" fmla="*/ 1683 h 94"/>
                <a:gd name="T10" fmla="*/ 34 w 105"/>
                <a:gd name="T11" fmla="*/ 1683 h 94"/>
                <a:gd name="T12" fmla="*/ 0 w 105"/>
                <a:gd name="T13" fmla="*/ 0 h 94"/>
                <a:gd name="T14" fmla="*/ 2914 w 105"/>
                <a:gd name="T15" fmla="*/ 0 h 94"/>
                <a:gd name="T16" fmla="*/ 2935 w 105"/>
                <a:gd name="T17" fmla="*/ 505 h 94"/>
                <a:gd name="T18" fmla="*/ 1627 w 105"/>
                <a:gd name="T19" fmla="*/ 505 h 94"/>
                <a:gd name="T20" fmla="*/ 2822 w 105"/>
                <a:gd name="T21" fmla="*/ 1206 h 94"/>
                <a:gd name="T22" fmla="*/ 3327 w 105"/>
                <a:gd name="T23" fmla="*/ 1874 h 94"/>
                <a:gd name="T24" fmla="*/ 2914 w 105"/>
                <a:gd name="T25" fmla="*/ 2426 h 94"/>
                <a:gd name="T26" fmla="*/ 1976 w 105"/>
                <a:gd name="T27" fmla="*/ 2977 h 94"/>
                <a:gd name="T28" fmla="*/ 1274 w 105"/>
                <a:gd name="T29" fmla="*/ 2570 h 94"/>
                <a:gd name="T30" fmla="*/ 1274 w 105"/>
                <a:gd name="T31" fmla="*/ 257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64" name="Freeform 34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4020 w 162"/>
                <a:gd name="T1" fmla="*/ 234 h 61"/>
                <a:gd name="T2" fmla="*/ 4943 w 162"/>
                <a:gd name="T3" fmla="*/ 756 h 61"/>
                <a:gd name="T4" fmla="*/ 4276 w 162"/>
                <a:gd name="T5" fmla="*/ 1138 h 61"/>
                <a:gd name="T6" fmla="*/ 3359 w 162"/>
                <a:gd name="T7" fmla="*/ 617 h 61"/>
                <a:gd name="T8" fmla="*/ 2679 w 162"/>
                <a:gd name="T9" fmla="*/ 672 h 61"/>
                <a:gd name="T10" fmla="*/ 1514 w 162"/>
                <a:gd name="T11" fmla="*/ 1332 h 61"/>
                <a:gd name="T12" fmla="*/ 2809 w 162"/>
                <a:gd name="T13" fmla="*/ 1332 h 61"/>
                <a:gd name="T14" fmla="*/ 2809 w 162"/>
                <a:gd name="T15" fmla="*/ 1813 h 61"/>
                <a:gd name="T16" fmla="*/ 0 w 162"/>
                <a:gd name="T17" fmla="*/ 1813 h 61"/>
                <a:gd name="T18" fmla="*/ 0 w 162"/>
                <a:gd name="T19" fmla="*/ 200 h 61"/>
                <a:gd name="T20" fmla="*/ 826 w 162"/>
                <a:gd name="T21" fmla="*/ 200 h 61"/>
                <a:gd name="T22" fmla="*/ 860 w 162"/>
                <a:gd name="T23" fmla="*/ 946 h 61"/>
                <a:gd name="T24" fmla="*/ 1991 w 162"/>
                <a:gd name="T25" fmla="*/ 291 h 61"/>
                <a:gd name="T26" fmla="*/ 3091 w 162"/>
                <a:gd name="T27" fmla="*/ 0 h 61"/>
                <a:gd name="T28" fmla="*/ 4020 w 162"/>
                <a:gd name="T29" fmla="*/ 234 h 61"/>
                <a:gd name="T30" fmla="*/ 4020 w 162"/>
                <a:gd name="T31" fmla="*/ 2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65" name="Freeform 35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3189 w 105"/>
                <a:gd name="T1" fmla="*/ 1296 h 94"/>
                <a:gd name="T2" fmla="*/ 3189 w 105"/>
                <a:gd name="T3" fmla="*/ 2977 h 94"/>
                <a:gd name="T4" fmla="*/ 389 w 105"/>
                <a:gd name="T5" fmla="*/ 2977 h 94"/>
                <a:gd name="T6" fmla="*/ 389 w 105"/>
                <a:gd name="T7" fmla="*/ 2480 h 94"/>
                <a:gd name="T8" fmla="*/ 1682 w 105"/>
                <a:gd name="T9" fmla="*/ 2480 h 94"/>
                <a:gd name="T10" fmla="*/ 528 w 105"/>
                <a:gd name="T11" fmla="*/ 1782 h 94"/>
                <a:gd name="T12" fmla="*/ 0 w 105"/>
                <a:gd name="T13" fmla="*/ 1094 h 94"/>
                <a:gd name="T14" fmla="*/ 425 w 105"/>
                <a:gd name="T15" fmla="*/ 542 h 94"/>
                <a:gd name="T16" fmla="*/ 1308 w 105"/>
                <a:gd name="T17" fmla="*/ 0 h 94"/>
                <a:gd name="T18" fmla="*/ 1992 w 105"/>
                <a:gd name="T19" fmla="*/ 405 h 94"/>
                <a:gd name="T20" fmla="*/ 1098 w 105"/>
                <a:gd name="T21" fmla="*/ 993 h 94"/>
                <a:gd name="T22" fmla="*/ 1189 w 105"/>
                <a:gd name="T23" fmla="*/ 1355 h 94"/>
                <a:gd name="T24" fmla="*/ 2337 w 105"/>
                <a:gd name="T25" fmla="*/ 2053 h 94"/>
                <a:gd name="T26" fmla="*/ 2337 w 105"/>
                <a:gd name="T27" fmla="*/ 1296 h 94"/>
                <a:gd name="T28" fmla="*/ 3189 w 105"/>
                <a:gd name="T29" fmla="*/ 1296 h 94"/>
                <a:gd name="T30" fmla="*/ 3189 w 105"/>
                <a:gd name="T31" fmla="*/ 129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3823" name="Group 36"/>
          <p:cNvGrpSpPr>
            <a:grpSpLocks noChangeAspect="1"/>
          </p:cNvGrpSpPr>
          <p:nvPr/>
        </p:nvGrpSpPr>
        <p:grpSpPr bwMode="auto">
          <a:xfrm>
            <a:off x="5938887" y="4224809"/>
            <a:ext cx="719138" cy="500062"/>
            <a:chOff x="3541" y="1317"/>
            <a:chExt cx="747" cy="546"/>
          </a:xfrm>
        </p:grpSpPr>
        <p:sp>
          <p:nvSpPr>
            <p:cNvPr id="33832" name="AutoShape 37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Freeform 38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0978 w 416"/>
                <a:gd name="T1" fmla="*/ 2603 h 207"/>
                <a:gd name="T2" fmla="*/ 1910 w 416"/>
                <a:gd name="T3" fmla="*/ 2603 h 207"/>
                <a:gd name="T4" fmla="*/ 34 w 416"/>
                <a:gd name="T5" fmla="*/ 34 h 207"/>
                <a:gd name="T6" fmla="*/ 0 w 416"/>
                <a:gd name="T7" fmla="*/ 34 h 207"/>
                <a:gd name="T8" fmla="*/ 0 w 416"/>
                <a:gd name="T9" fmla="*/ 2482 h 207"/>
                <a:gd name="T10" fmla="*/ 34 w 416"/>
                <a:gd name="T11" fmla="*/ 2482 h 207"/>
                <a:gd name="T12" fmla="*/ 1910 w 416"/>
                <a:gd name="T13" fmla="*/ 4946 h 207"/>
                <a:gd name="T14" fmla="*/ 10978 w 416"/>
                <a:gd name="T15" fmla="*/ 4946 h 207"/>
                <a:gd name="T16" fmla="*/ 12832 w 416"/>
                <a:gd name="T17" fmla="*/ 2482 h 207"/>
                <a:gd name="T18" fmla="*/ 12832 w 416"/>
                <a:gd name="T19" fmla="*/ 2482 h 207"/>
                <a:gd name="T20" fmla="*/ 12832 w 416"/>
                <a:gd name="T21" fmla="*/ 0 h 207"/>
                <a:gd name="T22" fmla="*/ 10978 w 416"/>
                <a:gd name="T23" fmla="*/ 2603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4" name="Freeform 39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1692 w 457"/>
                <a:gd name="T1" fmla="*/ 1476 h 264"/>
                <a:gd name="T2" fmla="*/ 11730 w 457"/>
                <a:gd name="T3" fmla="*/ 6817 h 264"/>
                <a:gd name="T4" fmla="*/ 2555 w 457"/>
                <a:gd name="T5" fmla="*/ 6817 h 264"/>
                <a:gd name="T6" fmla="*/ 2519 w 457"/>
                <a:gd name="T7" fmla="*/ 1476 h 264"/>
                <a:gd name="T8" fmla="*/ 11692 w 457"/>
                <a:gd name="T9" fmla="*/ 147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5" name="Freeform 40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01 w 24"/>
                <a:gd name="T1" fmla="*/ 141 h 33"/>
                <a:gd name="T2" fmla="*/ 201 w 24"/>
                <a:gd name="T3" fmla="*/ 374 h 33"/>
                <a:gd name="T4" fmla="*/ 293 w 24"/>
                <a:gd name="T5" fmla="*/ 374 h 33"/>
                <a:gd name="T6" fmla="*/ 383 w 24"/>
                <a:gd name="T7" fmla="*/ 363 h 33"/>
                <a:gd name="T8" fmla="*/ 418 w 24"/>
                <a:gd name="T9" fmla="*/ 278 h 33"/>
                <a:gd name="T10" fmla="*/ 293 w 24"/>
                <a:gd name="T11" fmla="*/ 141 h 33"/>
                <a:gd name="T12" fmla="*/ 201 w 24"/>
                <a:gd name="T13" fmla="*/ 141 h 33"/>
                <a:gd name="T14" fmla="*/ 0 w 24"/>
                <a:gd name="T15" fmla="*/ 911 h 33"/>
                <a:gd name="T16" fmla="*/ 0 w 24"/>
                <a:gd name="T17" fmla="*/ 0 h 33"/>
                <a:gd name="T18" fmla="*/ 377 w 24"/>
                <a:gd name="T19" fmla="*/ 0 h 33"/>
                <a:gd name="T20" fmla="*/ 567 w 24"/>
                <a:gd name="T21" fmla="*/ 55 h 33"/>
                <a:gd name="T22" fmla="*/ 671 w 24"/>
                <a:gd name="T23" fmla="*/ 226 h 33"/>
                <a:gd name="T24" fmla="*/ 439 w 24"/>
                <a:gd name="T25" fmla="*/ 459 h 33"/>
                <a:gd name="T26" fmla="*/ 439 w 24"/>
                <a:gd name="T27" fmla="*/ 459 h 33"/>
                <a:gd name="T28" fmla="*/ 567 w 24"/>
                <a:gd name="T29" fmla="*/ 532 h 33"/>
                <a:gd name="T30" fmla="*/ 613 w 24"/>
                <a:gd name="T31" fmla="*/ 601 h 33"/>
                <a:gd name="T32" fmla="*/ 713 w 24"/>
                <a:gd name="T33" fmla="*/ 911 h 33"/>
                <a:gd name="T34" fmla="*/ 439 w 24"/>
                <a:gd name="T35" fmla="*/ 911 h 33"/>
                <a:gd name="T36" fmla="*/ 383 w 24"/>
                <a:gd name="T37" fmla="*/ 671 h 33"/>
                <a:gd name="T38" fmla="*/ 327 w 24"/>
                <a:gd name="T39" fmla="*/ 546 h 33"/>
                <a:gd name="T40" fmla="*/ 201 w 24"/>
                <a:gd name="T41" fmla="*/ 546 h 33"/>
                <a:gd name="T42" fmla="*/ 201 w 24"/>
                <a:gd name="T43" fmla="*/ 911 h 33"/>
                <a:gd name="T44" fmla="*/ 0 w 24"/>
                <a:gd name="T45" fmla="*/ 911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6" name="Freeform 41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233 w 29"/>
                <a:gd name="T1" fmla="*/ 528 h 35"/>
                <a:gd name="T2" fmla="*/ 412 w 29"/>
                <a:gd name="T3" fmla="*/ 881 h 35"/>
                <a:gd name="T4" fmla="*/ 579 w 29"/>
                <a:gd name="T5" fmla="*/ 528 h 35"/>
                <a:gd name="T6" fmla="*/ 412 w 29"/>
                <a:gd name="T7" fmla="*/ 181 h 35"/>
                <a:gd name="T8" fmla="*/ 233 w 29"/>
                <a:gd name="T9" fmla="*/ 528 h 35"/>
                <a:gd name="T10" fmla="*/ 0 w 29"/>
                <a:gd name="T11" fmla="*/ 528 h 35"/>
                <a:gd name="T12" fmla="*/ 89 w 29"/>
                <a:gd name="T13" fmla="*/ 147 h 35"/>
                <a:gd name="T14" fmla="*/ 412 w 29"/>
                <a:gd name="T15" fmla="*/ 0 h 35"/>
                <a:gd name="T16" fmla="*/ 736 w 29"/>
                <a:gd name="T17" fmla="*/ 147 h 35"/>
                <a:gd name="T18" fmla="*/ 848 w 29"/>
                <a:gd name="T19" fmla="*/ 528 h 35"/>
                <a:gd name="T20" fmla="*/ 736 w 29"/>
                <a:gd name="T21" fmla="*/ 915 h 35"/>
                <a:gd name="T22" fmla="*/ 412 w 29"/>
                <a:gd name="T23" fmla="*/ 1063 h 35"/>
                <a:gd name="T24" fmla="*/ 89 w 29"/>
                <a:gd name="T25" fmla="*/ 881 h 35"/>
                <a:gd name="T26" fmla="*/ 0 w 29"/>
                <a:gd name="T27" fmla="*/ 528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7" name="Freeform 42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610 h 34"/>
                <a:gd name="T2" fmla="*/ 0 w 24"/>
                <a:gd name="T3" fmla="*/ 0 h 34"/>
                <a:gd name="T4" fmla="*/ 201 w 24"/>
                <a:gd name="T5" fmla="*/ 0 h 34"/>
                <a:gd name="T6" fmla="*/ 201 w 24"/>
                <a:gd name="T7" fmla="*/ 644 h 34"/>
                <a:gd name="T8" fmla="*/ 377 w 24"/>
                <a:gd name="T9" fmla="*/ 809 h 34"/>
                <a:gd name="T10" fmla="*/ 476 w 24"/>
                <a:gd name="T11" fmla="*/ 644 h 34"/>
                <a:gd name="T12" fmla="*/ 476 w 24"/>
                <a:gd name="T13" fmla="*/ 0 h 34"/>
                <a:gd name="T14" fmla="*/ 713 w 24"/>
                <a:gd name="T15" fmla="*/ 0 h 34"/>
                <a:gd name="T16" fmla="*/ 713 w 24"/>
                <a:gd name="T17" fmla="*/ 610 h 34"/>
                <a:gd name="T18" fmla="*/ 622 w 24"/>
                <a:gd name="T19" fmla="*/ 877 h 34"/>
                <a:gd name="T20" fmla="*/ 377 w 24"/>
                <a:gd name="T21" fmla="*/ 987 h 34"/>
                <a:gd name="T22" fmla="*/ 89 w 24"/>
                <a:gd name="T23" fmla="*/ 877 h 34"/>
                <a:gd name="T24" fmla="*/ 0 w 24"/>
                <a:gd name="T25" fmla="*/ 61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8" name="Freeform 43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9" name="Freeform 44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0" name="Freeform 45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236 w 24"/>
                <a:gd name="T1" fmla="*/ 141 h 33"/>
                <a:gd name="T2" fmla="*/ 236 w 24"/>
                <a:gd name="T3" fmla="*/ 374 h 33"/>
                <a:gd name="T4" fmla="*/ 293 w 24"/>
                <a:gd name="T5" fmla="*/ 374 h 33"/>
                <a:gd name="T6" fmla="*/ 383 w 24"/>
                <a:gd name="T7" fmla="*/ 363 h 33"/>
                <a:gd name="T8" fmla="*/ 439 w 24"/>
                <a:gd name="T9" fmla="*/ 278 h 33"/>
                <a:gd name="T10" fmla="*/ 293 w 24"/>
                <a:gd name="T11" fmla="*/ 141 h 33"/>
                <a:gd name="T12" fmla="*/ 236 w 24"/>
                <a:gd name="T13" fmla="*/ 141 h 33"/>
                <a:gd name="T14" fmla="*/ 0 w 24"/>
                <a:gd name="T15" fmla="*/ 911 h 33"/>
                <a:gd name="T16" fmla="*/ 0 w 24"/>
                <a:gd name="T17" fmla="*/ 0 h 33"/>
                <a:gd name="T18" fmla="*/ 377 w 24"/>
                <a:gd name="T19" fmla="*/ 0 h 33"/>
                <a:gd name="T20" fmla="*/ 613 w 24"/>
                <a:gd name="T21" fmla="*/ 55 h 33"/>
                <a:gd name="T22" fmla="*/ 679 w 24"/>
                <a:gd name="T23" fmla="*/ 226 h 33"/>
                <a:gd name="T24" fmla="*/ 476 w 24"/>
                <a:gd name="T25" fmla="*/ 459 h 33"/>
                <a:gd name="T26" fmla="*/ 476 w 24"/>
                <a:gd name="T27" fmla="*/ 459 h 33"/>
                <a:gd name="T28" fmla="*/ 567 w 24"/>
                <a:gd name="T29" fmla="*/ 532 h 33"/>
                <a:gd name="T30" fmla="*/ 622 w 24"/>
                <a:gd name="T31" fmla="*/ 601 h 33"/>
                <a:gd name="T32" fmla="*/ 713 w 24"/>
                <a:gd name="T33" fmla="*/ 911 h 33"/>
                <a:gd name="T34" fmla="*/ 476 w 24"/>
                <a:gd name="T35" fmla="*/ 911 h 33"/>
                <a:gd name="T36" fmla="*/ 383 w 24"/>
                <a:gd name="T37" fmla="*/ 671 h 33"/>
                <a:gd name="T38" fmla="*/ 327 w 24"/>
                <a:gd name="T39" fmla="*/ 546 h 33"/>
                <a:gd name="T40" fmla="*/ 236 w 24"/>
                <a:gd name="T41" fmla="*/ 546 h 33"/>
                <a:gd name="T42" fmla="*/ 236 w 24"/>
                <a:gd name="T43" fmla="*/ 911 h 33"/>
                <a:gd name="T44" fmla="*/ 0 w 24"/>
                <a:gd name="T45" fmla="*/ 911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1" name="Freeform 46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937 w 162"/>
                <a:gd name="T1" fmla="*/ 1651 h 60"/>
                <a:gd name="T2" fmla="*/ 901 w 162"/>
                <a:gd name="T3" fmla="*/ 1617 h 60"/>
                <a:gd name="T4" fmla="*/ 0 w 162"/>
                <a:gd name="T5" fmla="*/ 1081 h 60"/>
                <a:gd name="T6" fmla="*/ 695 w 162"/>
                <a:gd name="T7" fmla="*/ 683 h 60"/>
                <a:gd name="T8" fmla="*/ 1624 w 162"/>
                <a:gd name="T9" fmla="*/ 1233 h 60"/>
                <a:gd name="T10" fmla="*/ 2320 w 162"/>
                <a:gd name="T11" fmla="*/ 1176 h 60"/>
                <a:gd name="T12" fmla="*/ 3502 w 162"/>
                <a:gd name="T13" fmla="*/ 493 h 60"/>
                <a:gd name="T14" fmla="*/ 2205 w 162"/>
                <a:gd name="T15" fmla="*/ 493 h 60"/>
                <a:gd name="T16" fmla="*/ 2205 w 162"/>
                <a:gd name="T17" fmla="*/ 0 h 60"/>
                <a:gd name="T18" fmla="*/ 5068 w 162"/>
                <a:gd name="T19" fmla="*/ 0 h 60"/>
                <a:gd name="T20" fmla="*/ 5068 w 162"/>
                <a:gd name="T21" fmla="*/ 1651 h 60"/>
                <a:gd name="T22" fmla="*/ 4235 w 162"/>
                <a:gd name="T23" fmla="*/ 1651 h 60"/>
                <a:gd name="T24" fmla="*/ 4199 w 162"/>
                <a:gd name="T25" fmla="*/ 897 h 60"/>
                <a:gd name="T26" fmla="*/ 3043 w 162"/>
                <a:gd name="T27" fmla="*/ 1583 h 60"/>
                <a:gd name="T28" fmla="*/ 1878 w 162"/>
                <a:gd name="T29" fmla="*/ 1857 h 60"/>
                <a:gd name="T30" fmla="*/ 937 w 162"/>
                <a:gd name="T31" fmla="*/ 1651 h 60"/>
                <a:gd name="T32" fmla="*/ 937 w 162"/>
                <a:gd name="T33" fmla="*/ 1651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2" name="Freeform 47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189 w 105"/>
                <a:gd name="T1" fmla="*/ 2497 h 93"/>
                <a:gd name="T2" fmla="*/ 2081 w 105"/>
                <a:gd name="T3" fmla="*/ 1961 h 93"/>
                <a:gd name="T4" fmla="*/ 1992 w 105"/>
                <a:gd name="T5" fmla="*/ 1562 h 93"/>
                <a:gd name="T6" fmla="*/ 860 w 105"/>
                <a:gd name="T7" fmla="*/ 901 h 93"/>
                <a:gd name="T8" fmla="*/ 860 w 105"/>
                <a:gd name="T9" fmla="*/ 1654 h 93"/>
                <a:gd name="T10" fmla="*/ 0 w 105"/>
                <a:gd name="T11" fmla="*/ 1654 h 93"/>
                <a:gd name="T12" fmla="*/ 0 w 105"/>
                <a:gd name="T13" fmla="*/ 0 h 93"/>
                <a:gd name="T14" fmla="*/ 2796 w 105"/>
                <a:gd name="T15" fmla="*/ 0 h 93"/>
                <a:gd name="T16" fmla="*/ 2796 w 105"/>
                <a:gd name="T17" fmla="*/ 481 h 93"/>
                <a:gd name="T18" fmla="*/ 1511 w 105"/>
                <a:gd name="T19" fmla="*/ 481 h 93"/>
                <a:gd name="T20" fmla="*/ 2666 w 105"/>
                <a:gd name="T21" fmla="*/ 1144 h 93"/>
                <a:gd name="T22" fmla="*/ 3189 w 105"/>
                <a:gd name="T23" fmla="*/ 1808 h 93"/>
                <a:gd name="T24" fmla="*/ 2756 w 105"/>
                <a:gd name="T25" fmla="*/ 2370 h 93"/>
                <a:gd name="T26" fmla="*/ 1878 w 105"/>
                <a:gd name="T27" fmla="*/ 2890 h 93"/>
                <a:gd name="T28" fmla="*/ 1189 w 105"/>
                <a:gd name="T29" fmla="*/ 2497 h 93"/>
                <a:gd name="T30" fmla="*/ 1189 w 105"/>
                <a:gd name="T31" fmla="*/ 2497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3" name="Freeform 48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4132 w 162"/>
                <a:gd name="T1" fmla="*/ 243 h 60"/>
                <a:gd name="T2" fmla="*/ 5068 w 162"/>
                <a:gd name="T3" fmla="*/ 776 h 60"/>
                <a:gd name="T4" fmla="*/ 4346 w 162"/>
                <a:gd name="T5" fmla="*/ 1176 h 60"/>
                <a:gd name="T6" fmla="*/ 3409 w 162"/>
                <a:gd name="T7" fmla="*/ 648 h 60"/>
                <a:gd name="T8" fmla="*/ 2761 w 162"/>
                <a:gd name="T9" fmla="*/ 720 h 60"/>
                <a:gd name="T10" fmla="*/ 1569 w 162"/>
                <a:gd name="T11" fmla="*/ 1408 h 60"/>
                <a:gd name="T12" fmla="*/ 2871 w 162"/>
                <a:gd name="T13" fmla="*/ 1408 h 60"/>
                <a:gd name="T14" fmla="*/ 2871 w 162"/>
                <a:gd name="T15" fmla="*/ 1857 h 60"/>
                <a:gd name="T16" fmla="*/ 0 w 162"/>
                <a:gd name="T17" fmla="*/ 1857 h 60"/>
                <a:gd name="T18" fmla="*/ 0 w 162"/>
                <a:gd name="T19" fmla="*/ 206 h 60"/>
                <a:gd name="T20" fmla="*/ 846 w 162"/>
                <a:gd name="T21" fmla="*/ 206 h 60"/>
                <a:gd name="T22" fmla="*/ 846 w 162"/>
                <a:gd name="T23" fmla="*/ 969 h 60"/>
                <a:gd name="T24" fmla="*/ 2025 w 162"/>
                <a:gd name="T25" fmla="*/ 302 h 60"/>
                <a:gd name="T26" fmla="*/ 3165 w 162"/>
                <a:gd name="T27" fmla="*/ 0 h 60"/>
                <a:gd name="T28" fmla="*/ 4132 w 162"/>
                <a:gd name="T29" fmla="*/ 243 h 60"/>
                <a:gd name="T30" fmla="*/ 4132 w 162"/>
                <a:gd name="T31" fmla="*/ 243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4" name="Freeform 49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3241 w 104"/>
                <a:gd name="T1" fmla="*/ 1216 h 94"/>
                <a:gd name="T2" fmla="*/ 3241 w 104"/>
                <a:gd name="T3" fmla="*/ 2842 h 94"/>
                <a:gd name="T4" fmla="*/ 400 w 104"/>
                <a:gd name="T5" fmla="*/ 2842 h 94"/>
                <a:gd name="T6" fmla="*/ 384 w 104"/>
                <a:gd name="T7" fmla="*/ 2368 h 94"/>
                <a:gd name="T8" fmla="*/ 1679 w 104"/>
                <a:gd name="T9" fmla="*/ 2368 h 94"/>
                <a:gd name="T10" fmla="*/ 497 w 104"/>
                <a:gd name="T11" fmla="*/ 1690 h 94"/>
                <a:gd name="T12" fmla="*/ 0 w 104"/>
                <a:gd name="T13" fmla="*/ 1060 h 94"/>
                <a:gd name="T14" fmla="*/ 400 w 104"/>
                <a:gd name="T15" fmla="*/ 527 h 94"/>
                <a:gd name="T16" fmla="*/ 1327 w 104"/>
                <a:gd name="T17" fmla="*/ 0 h 94"/>
                <a:gd name="T18" fmla="*/ 2022 w 104"/>
                <a:gd name="T19" fmla="*/ 387 h 94"/>
                <a:gd name="T20" fmla="*/ 1123 w 104"/>
                <a:gd name="T21" fmla="*/ 915 h 94"/>
                <a:gd name="T22" fmla="*/ 1226 w 104"/>
                <a:gd name="T23" fmla="*/ 1305 h 94"/>
                <a:gd name="T24" fmla="*/ 2408 w 104"/>
                <a:gd name="T25" fmla="*/ 1979 h 94"/>
                <a:gd name="T26" fmla="*/ 2408 w 104"/>
                <a:gd name="T27" fmla="*/ 1216 h 94"/>
                <a:gd name="T28" fmla="*/ 3241 w 104"/>
                <a:gd name="T29" fmla="*/ 1216 h 94"/>
                <a:gd name="T30" fmla="*/ 3241 w 104"/>
                <a:gd name="T31" fmla="*/ 121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5" name="Freeform 50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916 w 162"/>
                <a:gd name="T1" fmla="*/ 1693 h 61"/>
                <a:gd name="T2" fmla="*/ 916 w 162"/>
                <a:gd name="T3" fmla="*/ 1693 h 61"/>
                <a:gd name="T4" fmla="*/ 0 w 162"/>
                <a:gd name="T5" fmla="*/ 1151 h 61"/>
                <a:gd name="T6" fmla="*/ 693 w 162"/>
                <a:gd name="T7" fmla="*/ 736 h 61"/>
                <a:gd name="T8" fmla="*/ 1610 w 162"/>
                <a:gd name="T9" fmla="*/ 1277 h 61"/>
                <a:gd name="T10" fmla="*/ 2262 w 162"/>
                <a:gd name="T11" fmla="*/ 1207 h 61"/>
                <a:gd name="T12" fmla="*/ 3429 w 162"/>
                <a:gd name="T13" fmla="*/ 508 h 61"/>
                <a:gd name="T14" fmla="*/ 2138 w 162"/>
                <a:gd name="T15" fmla="*/ 508 h 61"/>
                <a:gd name="T16" fmla="*/ 2138 w 162"/>
                <a:gd name="T17" fmla="*/ 0 h 61"/>
                <a:gd name="T18" fmla="*/ 4943 w 162"/>
                <a:gd name="T19" fmla="*/ 0 h 61"/>
                <a:gd name="T20" fmla="*/ 4943 w 162"/>
                <a:gd name="T21" fmla="*/ 1728 h 61"/>
                <a:gd name="T22" fmla="*/ 4125 w 162"/>
                <a:gd name="T23" fmla="*/ 1728 h 61"/>
                <a:gd name="T24" fmla="*/ 4125 w 162"/>
                <a:gd name="T25" fmla="*/ 938 h 61"/>
                <a:gd name="T26" fmla="*/ 2956 w 162"/>
                <a:gd name="T27" fmla="*/ 1631 h 61"/>
                <a:gd name="T28" fmla="*/ 1848 w 162"/>
                <a:gd name="T29" fmla="*/ 1943 h 61"/>
                <a:gd name="T30" fmla="*/ 916 w 162"/>
                <a:gd name="T31" fmla="*/ 1693 h 61"/>
                <a:gd name="T32" fmla="*/ 916 w 162"/>
                <a:gd name="T33" fmla="*/ 169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6" name="Freeform 51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274 w 105"/>
                <a:gd name="T1" fmla="*/ 2570 h 94"/>
                <a:gd name="T2" fmla="*/ 2179 w 105"/>
                <a:gd name="T3" fmla="*/ 1997 h 94"/>
                <a:gd name="T4" fmla="*/ 2087 w 105"/>
                <a:gd name="T5" fmla="*/ 1627 h 94"/>
                <a:gd name="T6" fmla="*/ 883 w 105"/>
                <a:gd name="T7" fmla="*/ 929 h 94"/>
                <a:gd name="T8" fmla="*/ 883 w 105"/>
                <a:gd name="T9" fmla="*/ 1683 h 94"/>
                <a:gd name="T10" fmla="*/ 34 w 105"/>
                <a:gd name="T11" fmla="*/ 1683 h 94"/>
                <a:gd name="T12" fmla="*/ 0 w 105"/>
                <a:gd name="T13" fmla="*/ 0 h 94"/>
                <a:gd name="T14" fmla="*/ 2914 w 105"/>
                <a:gd name="T15" fmla="*/ 0 h 94"/>
                <a:gd name="T16" fmla="*/ 2935 w 105"/>
                <a:gd name="T17" fmla="*/ 505 h 94"/>
                <a:gd name="T18" fmla="*/ 1627 w 105"/>
                <a:gd name="T19" fmla="*/ 505 h 94"/>
                <a:gd name="T20" fmla="*/ 2822 w 105"/>
                <a:gd name="T21" fmla="*/ 1206 h 94"/>
                <a:gd name="T22" fmla="*/ 3327 w 105"/>
                <a:gd name="T23" fmla="*/ 1874 h 94"/>
                <a:gd name="T24" fmla="*/ 2914 w 105"/>
                <a:gd name="T25" fmla="*/ 2426 h 94"/>
                <a:gd name="T26" fmla="*/ 1976 w 105"/>
                <a:gd name="T27" fmla="*/ 2977 h 94"/>
                <a:gd name="T28" fmla="*/ 1274 w 105"/>
                <a:gd name="T29" fmla="*/ 2570 h 94"/>
                <a:gd name="T30" fmla="*/ 1274 w 105"/>
                <a:gd name="T31" fmla="*/ 257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7" name="Freeform 52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4020 w 162"/>
                <a:gd name="T1" fmla="*/ 234 h 61"/>
                <a:gd name="T2" fmla="*/ 4943 w 162"/>
                <a:gd name="T3" fmla="*/ 756 h 61"/>
                <a:gd name="T4" fmla="*/ 4276 w 162"/>
                <a:gd name="T5" fmla="*/ 1138 h 61"/>
                <a:gd name="T6" fmla="*/ 3359 w 162"/>
                <a:gd name="T7" fmla="*/ 617 h 61"/>
                <a:gd name="T8" fmla="*/ 2679 w 162"/>
                <a:gd name="T9" fmla="*/ 672 h 61"/>
                <a:gd name="T10" fmla="*/ 1514 w 162"/>
                <a:gd name="T11" fmla="*/ 1332 h 61"/>
                <a:gd name="T12" fmla="*/ 2809 w 162"/>
                <a:gd name="T13" fmla="*/ 1332 h 61"/>
                <a:gd name="T14" fmla="*/ 2809 w 162"/>
                <a:gd name="T15" fmla="*/ 1813 h 61"/>
                <a:gd name="T16" fmla="*/ 0 w 162"/>
                <a:gd name="T17" fmla="*/ 1813 h 61"/>
                <a:gd name="T18" fmla="*/ 0 w 162"/>
                <a:gd name="T19" fmla="*/ 200 h 61"/>
                <a:gd name="T20" fmla="*/ 826 w 162"/>
                <a:gd name="T21" fmla="*/ 200 h 61"/>
                <a:gd name="T22" fmla="*/ 860 w 162"/>
                <a:gd name="T23" fmla="*/ 946 h 61"/>
                <a:gd name="T24" fmla="*/ 1991 w 162"/>
                <a:gd name="T25" fmla="*/ 291 h 61"/>
                <a:gd name="T26" fmla="*/ 3091 w 162"/>
                <a:gd name="T27" fmla="*/ 0 h 61"/>
                <a:gd name="T28" fmla="*/ 4020 w 162"/>
                <a:gd name="T29" fmla="*/ 234 h 61"/>
                <a:gd name="T30" fmla="*/ 4020 w 162"/>
                <a:gd name="T31" fmla="*/ 2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8" name="Freeform 53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3189 w 105"/>
                <a:gd name="T1" fmla="*/ 1296 h 94"/>
                <a:gd name="T2" fmla="*/ 3189 w 105"/>
                <a:gd name="T3" fmla="*/ 2977 h 94"/>
                <a:gd name="T4" fmla="*/ 389 w 105"/>
                <a:gd name="T5" fmla="*/ 2977 h 94"/>
                <a:gd name="T6" fmla="*/ 389 w 105"/>
                <a:gd name="T7" fmla="*/ 2480 h 94"/>
                <a:gd name="T8" fmla="*/ 1682 w 105"/>
                <a:gd name="T9" fmla="*/ 2480 h 94"/>
                <a:gd name="T10" fmla="*/ 528 w 105"/>
                <a:gd name="T11" fmla="*/ 1782 h 94"/>
                <a:gd name="T12" fmla="*/ 0 w 105"/>
                <a:gd name="T13" fmla="*/ 1094 h 94"/>
                <a:gd name="T14" fmla="*/ 425 w 105"/>
                <a:gd name="T15" fmla="*/ 542 h 94"/>
                <a:gd name="T16" fmla="*/ 1308 w 105"/>
                <a:gd name="T17" fmla="*/ 0 h 94"/>
                <a:gd name="T18" fmla="*/ 1992 w 105"/>
                <a:gd name="T19" fmla="*/ 405 h 94"/>
                <a:gd name="T20" fmla="*/ 1098 w 105"/>
                <a:gd name="T21" fmla="*/ 993 h 94"/>
                <a:gd name="T22" fmla="*/ 1189 w 105"/>
                <a:gd name="T23" fmla="*/ 1355 h 94"/>
                <a:gd name="T24" fmla="*/ 2337 w 105"/>
                <a:gd name="T25" fmla="*/ 2053 h 94"/>
                <a:gd name="T26" fmla="*/ 2337 w 105"/>
                <a:gd name="T27" fmla="*/ 1296 h 94"/>
                <a:gd name="T28" fmla="*/ 3189 w 105"/>
                <a:gd name="T29" fmla="*/ 1296 h 94"/>
                <a:gd name="T30" fmla="*/ 3189 w 105"/>
                <a:gd name="T31" fmla="*/ 129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3824" name="Group 25"/>
          <p:cNvGrpSpPr>
            <a:grpSpLocks/>
          </p:cNvGrpSpPr>
          <p:nvPr/>
        </p:nvGrpSpPr>
        <p:grpSpPr bwMode="auto">
          <a:xfrm>
            <a:off x="6372275" y="4508971"/>
            <a:ext cx="431800" cy="504825"/>
            <a:chOff x="4740" y="2069"/>
            <a:chExt cx="525" cy="637"/>
          </a:xfrm>
        </p:grpSpPr>
        <p:sp>
          <p:nvSpPr>
            <p:cNvPr id="33825" name="AutoShape 26"/>
            <p:cNvSpPr>
              <a:spLocks noChangeAspect="1" noChangeArrowheads="1" noTextEdit="1"/>
            </p:cNvSpPr>
            <p:nvPr/>
          </p:nvSpPr>
          <p:spPr bwMode="auto">
            <a:xfrm>
              <a:off x="4740" y="2069"/>
              <a:ext cx="52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27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27" name="Freeform 28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28" name="Freeform 29"/>
            <p:cNvSpPr>
              <a:spLocks/>
            </p:cNvSpPr>
            <p:nvPr/>
          </p:nvSpPr>
          <p:spPr bwMode="auto">
            <a:xfrm>
              <a:off x="4857" y="2075"/>
              <a:ext cx="376" cy="218"/>
            </a:xfrm>
            <a:custGeom>
              <a:avLst/>
              <a:gdLst>
                <a:gd name="T0" fmla="*/ 259 w 400"/>
                <a:gd name="T1" fmla="*/ 42 h 232"/>
                <a:gd name="T2" fmla="*/ 188 w 400"/>
                <a:gd name="T3" fmla="*/ 0 h 232"/>
                <a:gd name="T4" fmla="*/ 0 w 400"/>
                <a:gd name="T5" fmla="*/ 109 h 232"/>
                <a:gd name="T6" fmla="*/ 71 w 400"/>
                <a:gd name="T7" fmla="*/ 150 h 232"/>
                <a:gd name="T8" fmla="*/ 259 w 400"/>
                <a:gd name="T9" fmla="*/ 42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232"/>
                <a:gd name="T17" fmla="*/ 400 w 400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232">
                  <a:moveTo>
                    <a:pt x="400" y="65"/>
                  </a:moveTo>
                  <a:lnTo>
                    <a:pt x="289" y="0"/>
                  </a:lnTo>
                  <a:lnTo>
                    <a:pt x="0" y="168"/>
                  </a:lnTo>
                  <a:lnTo>
                    <a:pt x="111" y="232"/>
                  </a:lnTo>
                  <a:lnTo>
                    <a:pt x="400" y="65"/>
                  </a:lnTo>
                  <a:close/>
                </a:path>
              </a:pathLst>
            </a:custGeom>
            <a:solidFill>
              <a:srgbClr val="CD3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29" name="Freeform 30"/>
            <p:cNvSpPr>
              <a:spLocks/>
            </p:cNvSpPr>
            <p:nvPr/>
          </p:nvSpPr>
          <p:spPr bwMode="auto">
            <a:xfrm>
              <a:off x="4962" y="2136"/>
              <a:ext cx="271" cy="563"/>
            </a:xfrm>
            <a:custGeom>
              <a:avLst/>
              <a:gdLst>
                <a:gd name="T0" fmla="*/ 0 w 289"/>
                <a:gd name="T1" fmla="*/ 109 h 599"/>
                <a:gd name="T2" fmla="*/ 2 w 289"/>
                <a:gd name="T3" fmla="*/ 388 h 599"/>
                <a:gd name="T4" fmla="*/ 184 w 289"/>
                <a:gd name="T5" fmla="*/ 280 h 599"/>
                <a:gd name="T6" fmla="*/ 184 w 289"/>
                <a:gd name="T7" fmla="*/ 0 h 599"/>
                <a:gd name="T8" fmla="*/ 0 w 289"/>
                <a:gd name="T9" fmla="*/ 109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599"/>
                <a:gd name="T17" fmla="*/ 289 w 289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599">
                  <a:moveTo>
                    <a:pt x="0" y="167"/>
                  </a:moveTo>
                  <a:lnTo>
                    <a:pt x="2" y="599"/>
                  </a:lnTo>
                  <a:lnTo>
                    <a:pt x="289" y="432"/>
                  </a:lnTo>
                  <a:lnTo>
                    <a:pt x="289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98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0" name="Freeform 31"/>
            <p:cNvSpPr>
              <a:spLocks noEditPoints="1"/>
            </p:cNvSpPr>
            <p:nvPr/>
          </p:nvSpPr>
          <p:spPr bwMode="auto">
            <a:xfrm>
              <a:off x="4856" y="2132"/>
              <a:ext cx="377" cy="567"/>
            </a:xfrm>
            <a:custGeom>
              <a:avLst/>
              <a:gdLst>
                <a:gd name="T0" fmla="*/ 0 w 250"/>
                <a:gd name="T1" fmla="*/ 1234 h 375"/>
                <a:gd name="T2" fmla="*/ 27 w 250"/>
                <a:gd name="T3" fmla="*/ 1193 h 375"/>
                <a:gd name="T4" fmla="*/ 62 w 250"/>
                <a:gd name="T5" fmla="*/ 1173 h 375"/>
                <a:gd name="T6" fmla="*/ 3591 w 250"/>
                <a:gd name="T7" fmla="*/ 491 h 375"/>
                <a:gd name="T8" fmla="*/ 3594 w 250"/>
                <a:gd name="T9" fmla="*/ 491 h 375"/>
                <a:gd name="T10" fmla="*/ 4400 w 250"/>
                <a:gd name="T11" fmla="*/ 0 h 375"/>
                <a:gd name="T12" fmla="*/ 4437 w 250"/>
                <a:gd name="T13" fmla="*/ 62 h 375"/>
                <a:gd name="T14" fmla="*/ 4417 w 250"/>
                <a:gd name="T15" fmla="*/ 73 h 375"/>
                <a:gd name="T16" fmla="*/ 3657 w 250"/>
                <a:gd name="T17" fmla="*/ 1264 h 375"/>
                <a:gd name="T18" fmla="*/ 4400 w 250"/>
                <a:gd name="T19" fmla="*/ 816 h 375"/>
                <a:gd name="T20" fmla="*/ 4437 w 250"/>
                <a:gd name="T21" fmla="*/ 845 h 375"/>
                <a:gd name="T22" fmla="*/ 4417 w 250"/>
                <a:gd name="T23" fmla="*/ 885 h 375"/>
                <a:gd name="T24" fmla="*/ 2870 w 250"/>
                <a:gd name="T25" fmla="*/ 2533 h 375"/>
                <a:gd name="T26" fmla="*/ 4400 w 250"/>
                <a:gd name="T27" fmla="*/ 1612 h 375"/>
                <a:gd name="T28" fmla="*/ 4437 w 250"/>
                <a:gd name="T29" fmla="*/ 1662 h 375"/>
                <a:gd name="T30" fmla="*/ 4417 w 250"/>
                <a:gd name="T31" fmla="*/ 1683 h 375"/>
                <a:gd name="T32" fmla="*/ 3657 w 250"/>
                <a:gd name="T33" fmla="*/ 2855 h 375"/>
                <a:gd name="T34" fmla="*/ 4400 w 250"/>
                <a:gd name="T35" fmla="*/ 2425 h 375"/>
                <a:gd name="T36" fmla="*/ 4437 w 250"/>
                <a:gd name="T37" fmla="*/ 2457 h 375"/>
                <a:gd name="T38" fmla="*/ 4417 w 250"/>
                <a:gd name="T39" fmla="*/ 2499 h 375"/>
                <a:gd name="T40" fmla="*/ 3657 w 250"/>
                <a:gd name="T41" fmla="*/ 2938 h 375"/>
                <a:gd name="T42" fmla="*/ 2855 w 250"/>
                <a:gd name="T43" fmla="*/ 3411 h 375"/>
                <a:gd name="T44" fmla="*/ 3591 w 250"/>
                <a:gd name="T45" fmla="*/ 3715 h 375"/>
                <a:gd name="T46" fmla="*/ 3591 w 250"/>
                <a:gd name="T47" fmla="*/ 3715 h 375"/>
                <a:gd name="T48" fmla="*/ 4400 w 250"/>
                <a:gd name="T49" fmla="*/ 3246 h 375"/>
                <a:gd name="T50" fmla="*/ 4437 w 250"/>
                <a:gd name="T51" fmla="*/ 3287 h 375"/>
                <a:gd name="T52" fmla="*/ 4417 w 250"/>
                <a:gd name="T53" fmla="*/ 3319 h 375"/>
                <a:gd name="T54" fmla="*/ 3657 w 250"/>
                <a:gd name="T55" fmla="*/ 4495 h 375"/>
                <a:gd name="T56" fmla="*/ 4400 w 250"/>
                <a:gd name="T57" fmla="*/ 4063 h 375"/>
                <a:gd name="T58" fmla="*/ 4437 w 250"/>
                <a:gd name="T59" fmla="*/ 4104 h 375"/>
                <a:gd name="T60" fmla="*/ 4417 w 250"/>
                <a:gd name="T61" fmla="*/ 4134 h 375"/>
                <a:gd name="T62" fmla="*/ 2037 w 250"/>
                <a:gd name="T63" fmla="*/ 5531 h 375"/>
                <a:gd name="T64" fmla="*/ 1255 w 250"/>
                <a:gd name="T65" fmla="*/ 6001 h 375"/>
                <a:gd name="T66" fmla="*/ 1182 w 250"/>
                <a:gd name="T67" fmla="*/ 6777 h 375"/>
                <a:gd name="T68" fmla="*/ 1182 w 250"/>
                <a:gd name="T69" fmla="*/ 5960 h 375"/>
                <a:gd name="T70" fmla="*/ 1182 w 250"/>
                <a:gd name="T71" fmla="*/ 5153 h 375"/>
                <a:gd name="T72" fmla="*/ 1182 w 250"/>
                <a:gd name="T73" fmla="*/ 5153 h 375"/>
                <a:gd name="T74" fmla="*/ 1182 w 250"/>
                <a:gd name="T75" fmla="*/ 4317 h 375"/>
                <a:gd name="T76" fmla="*/ 1182 w 250"/>
                <a:gd name="T77" fmla="*/ 3523 h 375"/>
                <a:gd name="T78" fmla="*/ 1182 w 250"/>
                <a:gd name="T79" fmla="*/ 3502 h 375"/>
                <a:gd name="T80" fmla="*/ 1182 w 250"/>
                <a:gd name="T81" fmla="*/ 2714 h 375"/>
                <a:gd name="T82" fmla="*/ 1182 w 250"/>
                <a:gd name="T83" fmla="*/ 1911 h 375"/>
                <a:gd name="T84" fmla="*/ 2058 w 250"/>
                <a:gd name="T85" fmla="*/ 3100 h 375"/>
                <a:gd name="T86" fmla="*/ 3591 w 250"/>
                <a:gd name="T87" fmla="*/ 2902 h 375"/>
                <a:gd name="T88" fmla="*/ 2058 w 250"/>
                <a:gd name="T89" fmla="*/ 3100 h 375"/>
                <a:gd name="T90" fmla="*/ 3591 w 250"/>
                <a:gd name="T91" fmla="*/ 1300 h 375"/>
                <a:gd name="T92" fmla="*/ 1255 w 250"/>
                <a:gd name="T93" fmla="*/ 1911 h 375"/>
                <a:gd name="T94" fmla="*/ 2799 w 250"/>
                <a:gd name="T95" fmla="*/ 1755 h 375"/>
                <a:gd name="T96" fmla="*/ 2821 w 250"/>
                <a:gd name="T97" fmla="*/ 1755 h 375"/>
                <a:gd name="T98" fmla="*/ 1255 w 250"/>
                <a:gd name="T99" fmla="*/ 3461 h 375"/>
                <a:gd name="T100" fmla="*/ 1992 w 250"/>
                <a:gd name="T101" fmla="*/ 3036 h 375"/>
                <a:gd name="T102" fmla="*/ 2799 w 250"/>
                <a:gd name="T103" fmla="*/ 2564 h 375"/>
                <a:gd name="T104" fmla="*/ 1255 w 250"/>
                <a:gd name="T105" fmla="*/ 2747 h 375"/>
                <a:gd name="T106" fmla="*/ 1992 w 250"/>
                <a:gd name="T107" fmla="*/ 3131 h 375"/>
                <a:gd name="T108" fmla="*/ 1255 w 250"/>
                <a:gd name="T109" fmla="*/ 4274 h 375"/>
                <a:gd name="T110" fmla="*/ 1255 w 250"/>
                <a:gd name="T111" fmla="*/ 4349 h 375"/>
                <a:gd name="T112" fmla="*/ 2781 w 250"/>
                <a:gd name="T113" fmla="*/ 4197 h 375"/>
                <a:gd name="T114" fmla="*/ 1255 w 250"/>
                <a:gd name="T115" fmla="*/ 4349 h 375"/>
                <a:gd name="T116" fmla="*/ 3591 w 250"/>
                <a:gd name="T117" fmla="*/ 4542 h 375"/>
                <a:gd name="T118" fmla="*/ 2037 w 250"/>
                <a:gd name="T119" fmla="*/ 4719 h 375"/>
                <a:gd name="T120" fmla="*/ 1965 w 250"/>
                <a:gd name="T121" fmla="*/ 4767 h 375"/>
                <a:gd name="T122" fmla="*/ 1255 w 250"/>
                <a:gd name="T123" fmla="*/ 5900 h 375"/>
                <a:gd name="T124" fmla="*/ 1965 w 250"/>
                <a:gd name="T125" fmla="*/ 4767 h 3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0"/>
                <a:gd name="T190" fmla="*/ 0 h 375"/>
                <a:gd name="T191" fmla="*/ 250 w 250"/>
                <a:gd name="T192" fmla="*/ 375 h 3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0" h="375">
                  <a:moveTo>
                    <a:pt x="1" y="69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62" y="99"/>
                    <a:pt x="69" y="103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8"/>
                    <a:pt x="250" y="48"/>
                    <a:pt x="250" y="48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162" y="100"/>
                    <a:pt x="162" y="100"/>
                    <a:pt x="162" y="100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247" y="90"/>
                    <a:pt x="247" y="90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3"/>
                    <a:pt x="250" y="93"/>
                    <a:pt x="250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47" y="181"/>
                    <a:pt x="247" y="181"/>
                    <a:pt x="247" y="181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50" y="182"/>
                    <a:pt x="250" y="182"/>
                    <a:pt x="250" y="182"/>
                  </a:cubicBezTo>
                  <a:cubicBezTo>
                    <a:pt x="250" y="183"/>
                    <a:pt x="250" y="183"/>
                    <a:pt x="250" y="183"/>
                  </a:cubicBezTo>
                  <a:cubicBezTo>
                    <a:pt x="249" y="184"/>
                    <a:pt x="249" y="184"/>
                    <a:pt x="249" y="184"/>
                  </a:cubicBezTo>
                  <a:cubicBezTo>
                    <a:pt x="206" y="209"/>
                    <a:pt x="206" y="209"/>
                    <a:pt x="206" y="209"/>
                  </a:cubicBezTo>
                  <a:cubicBezTo>
                    <a:pt x="206" y="249"/>
                    <a:pt x="206" y="249"/>
                    <a:pt x="206" y="249"/>
                  </a:cubicBezTo>
                  <a:cubicBezTo>
                    <a:pt x="247" y="225"/>
                    <a:pt x="247" y="225"/>
                    <a:pt x="247" y="225"/>
                  </a:cubicBezTo>
                  <a:cubicBezTo>
                    <a:pt x="248" y="225"/>
                    <a:pt x="248" y="225"/>
                    <a:pt x="248" y="225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50" y="227"/>
                    <a:pt x="250" y="227"/>
                    <a:pt x="250" y="227"/>
                  </a:cubicBezTo>
                  <a:cubicBezTo>
                    <a:pt x="250" y="228"/>
                    <a:pt x="250" y="228"/>
                    <a:pt x="250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71" y="332"/>
                    <a:pt x="71" y="332"/>
                    <a:pt x="71" y="332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06"/>
                    <a:pt x="67" y="106"/>
                    <a:pt x="67" y="106"/>
                  </a:cubicBezTo>
                  <a:lnTo>
                    <a:pt x="1" y="69"/>
                  </a:lnTo>
                  <a:close/>
                  <a:moveTo>
                    <a:pt x="116" y="171"/>
                  </a:moveTo>
                  <a:cubicBezTo>
                    <a:pt x="116" y="211"/>
                    <a:pt x="116" y="211"/>
                    <a:pt x="116" y="21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21"/>
                    <a:pt x="202" y="121"/>
                    <a:pt x="202" y="121"/>
                  </a:cubicBezTo>
                  <a:lnTo>
                    <a:pt x="116" y="171"/>
                  </a:lnTo>
                  <a:close/>
                  <a:moveTo>
                    <a:pt x="159" y="97"/>
                  </a:moveTo>
                  <a:cubicBezTo>
                    <a:pt x="202" y="72"/>
                    <a:pt x="202" y="72"/>
                    <a:pt x="202" y="7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97"/>
                    <a:pt x="158" y="97"/>
                    <a:pt x="158" y="97"/>
                  </a:cubicBezTo>
                  <a:lnTo>
                    <a:pt x="159" y="97"/>
                  </a:lnTo>
                  <a:close/>
                  <a:moveTo>
                    <a:pt x="71" y="15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8" y="102"/>
                    <a:pt x="158" y="102"/>
                    <a:pt x="158" y="102"/>
                  </a:cubicBezTo>
                  <a:lnTo>
                    <a:pt x="71" y="152"/>
                  </a:lnTo>
                  <a:close/>
                  <a:moveTo>
                    <a:pt x="112" y="213"/>
                  </a:moveTo>
                  <a:cubicBezTo>
                    <a:pt x="112" y="173"/>
                    <a:pt x="112" y="173"/>
                    <a:pt x="112" y="17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237"/>
                    <a:pt x="71" y="237"/>
                    <a:pt x="71" y="237"/>
                  </a:cubicBezTo>
                  <a:lnTo>
                    <a:pt x="112" y="213"/>
                  </a:lnTo>
                  <a:close/>
                  <a:moveTo>
                    <a:pt x="71" y="241"/>
                  </a:moveTo>
                  <a:cubicBezTo>
                    <a:pt x="71" y="283"/>
                    <a:pt x="71" y="283"/>
                    <a:pt x="71" y="283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57" y="191"/>
                    <a:pt x="157" y="191"/>
                    <a:pt x="157" y="191"/>
                  </a:cubicBezTo>
                  <a:lnTo>
                    <a:pt x="71" y="241"/>
                  </a:lnTo>
                  <a:close/>
                  <a:moveTo>
                    <a:pt x="115" y="302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202" y="211"/>
                    <a:pt x="202" y="211"/>
                    <a:pt x="202" y="21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302"/>
                  </a:lnTo>
                  <a:close/>
                  <a:moveTo>
                    <a:pt x="111" y="264"/>
                  </a:moveTo>
                  <a:cubicBezTo>
                    <a:pt x="71" y="287"/>
                    <a:pt x="71" y="287"/>
                    <a:pt x="71" y="287"/>
                  </a:cubicBezTo>
                  <a:cubicBezTo>
                    <a:pt x="71" y="327"/>
                    <a:pt x="71" y="327"/>
                    <a:pt x="71" y="327"/>
                  </a:cubicBezTo>
                  <a:cubicBezTo>
                    <a:pt x="111" y="304"/>
                    <a:pt x="111" y="304"/>
                    <a:pt x="111" y="304"/>
                  </a:cubicBezTo>
                  <a:lnTo>
                    <a:pt x="111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1" name="Freeform 32"/>
            <p:cNvSpPr>
              <a:spLocks noEditPoints="1"/>
            </p:cNvSpPr>
            <p:nvPr/>
          </p:nvSpPr>
          <p:spPr bwMode="auto">
            <a:xfrm>
              <a:off x="4853" y="2069"/>
              <a:ext cx="387" cy="637"/>
            </a:xfrm>
            <a:custGeom>
              <a:avLst/>
              <a:gdLst>
                <a:gd name="T0" fmla="*/ 2 w 412"/>
                <a:gd name="T1" fmla="*/ 112 h 677"/>
                <a:gd name="T2" fmla="*/ 189 w 412"/>
                <a:gd name="T3" fmla="*/ 2 h 677"/>
                <a:gd name="T4" fmla="*/ 189 w 412"/>
                <a:gd name="T5" fmla="*/ 0 h 677"/>
                <a:gd name="T6" fmla="*/ 191 w 412"/>
                <a:gd name="T7" fmla="*/ 2 h 677"/>
                <a:gd name="T8" fmla="*/ 193 w 412"/>
                <a:gd name="T9" fmla="*/ 2 h 677"/>
                <a:gd name="T10" fmla="*/ 263 w 412"/>
                <a:gd name="T11" fmla="*/ 44 h 677"/>
                <a:gd name="T12" fmla="*/ 265 w 412"/>
                <a:gd name="T13" fmla="*/ 44 h 677"/>
                <a:gd name="T14" fmla="*/ 265 w 412"/>
                <a:gd name="T15" fmla="*/ 45 h 677"/>
                <a:gd name="T16" fmla="*/ 267 w 412"/>
                <a:gd name="T17" fmla="*/ 330 h 677"/>
                <a:gd name="T18" fmla="*/ 267 w 412"/>
                <a:gd name="T19" fmla="*/ 331 h 677"/>
                <a:gd name="T20" fmla="*/ 265 w 412"/>
                <a:gd name="T21" fmla="*/ 331 h 677"/>
                <a:gd name="T22" fmla="*/ 76 w 412"/>
                <a:gd name="T23" fmla="*/ 442 h 677"/>
                <a:gd name="T24" fmla="*/ 76 w 412"/>
                <a:gd name="T25" fmla="*/ 442 h 677"/>
                <a:gd name="T26" fmla="*/ 75 w 412"/>
                <a:gd name="T27" fmla="*/ 442 h 677"/>
                <a:gd name="T28" fmla="*/ 4 w 412"/>
                <a:gd name="T29" fmla="*/ 399 h 677"/>
                <a:gd name="T30" fmla="*/ 2 w 412"/>
                <a:gd name="T31" fmla="*/ 397 h 677"/>
                <a:gd name="T32" fmla="*/ 2 w 412"/>
                <a:gd name="T33" fmla="*/ 397 h 677"/>
                <a:gd name="T34" fmla="*/ 0 w 412"/>
                <a:gd name="T35" fmla="*/ 112 h 677"/>
                <a:gd name="T36" fmla="*/ 0 w 412"/>
                <a:gd name="T37" fmla="*/ 112 h 677"/>
                <a:gd name="T38" fmla="*/ 2 w 412"/>
                <a:gd name="T39" fmla="*/ 112 h 677"/>
                <a:gd name="T40" fmla="*/ 258 w 412"/>
                <a:gd name="T41" fmla="*/ 49 h 677"/>
                <a:gd name="T42" fmla="*/ 225 w 412"/>
                <a:gd name="T43" fmla="*/ 28 h 677"/>
                <a:gd name="T44" fmla="*/ 189 w 412"/>
                <a:gd name="T45" fmla="*/ 8 h 677"/>
                <a:gd name="T46" fmla="*/ 99 w 412"/>
                <a:gd name="T47" fmla="*/ 62 h 677"/>
                <a:gd name="T48" fmla="*/ 8 w 412"/>
                <a:gd name="T49" fmla="*/ 116 h 677"/>
                <a:gd name="T50" fmla="*/ 8 w 412"/>
                <a:gd name="T51" fmla="*/ 271 h 677"/>
                <a:gd name="T52" fmla="*/ 8 w 412"/>
                <a:gd name="T53" fmla="*/ 393 h 677"/>
                <a:gd name="T54" fmla="*/ 44 w 412"/>
                <a:gd name="T55" fmla="*/ 416 h 677"/>
                <a:gd name="T56" fmla="*/ 76 w 412"/>
                <a:gd name="T57" fmla="*/ 434 h 677"/>
                <a:gd name="T58" fmla="*/ 116 w 412"/>
                <a:gd name="T59" fmla="*/ 410 h 677"/>
                <a:gd name="T60" fmla="*/ 258 w 412"/>
                <a:gd name="T61" fmla="*/ 326 h 677"/>
                <a:gd name="T62" fmla="*/ 258 w 412"/>
                <a:gd name="T63" fmla="*/ 49 h 6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2"/>
                <a:gd name="T97" fmla="*/ 0 h 677"/>
                <a:gd name="T98" fmla="*/ 412 w 412"/>
                <a:gd name="T99" fmla="*/ 677 h 6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2" h="677">
                  <a:moveTo>
                    <a:pt x="2" y="170"/>
                  </a:moveTo>
                  <a:lnTo>
                    <a:pt x="294" y="2"/>
                  </a:lnTo>
                  <a:lnTo>
                    <a:pt x="294" y="0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408" y="67"/>
                  </a:lnTo>
                  <a:lnTo>
                    <a:pt x="410" y="67"/>
                  </a:lnTo>
                  <a:lnTo>
                    <a:pt x="410" y="69"/>
                  </a:lnTo>
                  <a:lnTo>
                    <a:pt x="412" y="505"/>
                  </a:lnTo>
                  <a:lnTo>
                    <a:pt x="412" y="506"/>
                  </a:lnTo>
                  <a:lnTo>
                    <a:pt x="410" y="508"/>
                  </a:lnTo>
                  <a:lnTo>
                    <a:pt x="118" y="677"/>
                  </a:lnTo>
                  <a:lnTo>
                    <a:pt x="116" y="677"/>
                  </a:lnTo>
                  <a:lnTo>
                    <a:pt x="4" y="611"/>
                  </a:lnTo>
                  <a:lnTo>
                    <a:pt x="2" y="609"/>
                  </a:lnTo>
                  <a:lnTo>
                    <a:pt x="0" y="172"/>
                  </a:lnTo>
                  <a:lnTo>
                    <a:pt x="0" y="170"/>
                  </a:lnTo>
                  <a:lnTo>
                    <a:pt x="2" y="170"/>
                  </a:lnTo>
                  <a:close/>
                  <a:moveTo>
                    <a:pt x="400" y="74"/>
                  </a:moveTo>
                  <a:lnTo>
                    <a:pt x="349" y="43"/>
                  </a:lnTo>
                  <a:lnTo>
                    <a:pt x="294" y="13"/>
                  </a:lnTo>
                  <a:lnTo>
                    <a:pt x="153" y="95"/>
                  </a:lnTo>
                  <a:lnTo>
                    <a:pt x="12" y="177"/>
                  </a:lnTo>
                  <a:lnTo>
                    <a:pt x="12" y="415"/>
                  </a:lnTo>
                  <a:lnTo>
                    <a:pt x="12" y="604"/>
                  </a:lnTo>
                  <a:lnTo>
                    <a:pt x="68" y="636"/>
                  </a:lnTo>
                  <a:lnTo>
                    <a:pt x="118" y="665"/>
                  </a:lnTo>
                  <a:lnTo>
                    <a:pt x="179" y="628"/>
                  </a:lnTo>
                  <a:lnTo>
                    <a:pt x="400" y="501"/>
                  </a:lnTo>
                  <a:lnTo>
                    <a:pt x="400" y="74"/>
                  </a:lnTo>
                  <a:close/>
                </a:path>
              </a:pathLst>
            </a:custGeom>
            <a:solidFill>
              <a:srgbClr val="771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2" y="981516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基本</a:t>
            </a:r>
            <a:r>
              <a:rPr lang="en-US" altLang="zh-CN" dirty="0">
                <a:solidFill>
                  <a:srgbClr val="C00000"/>
                </a:solidFill>
              </a:rPr>
              <a:t>ACL</a:t>
            </a:r>
            <a:r>
              <a:rPr lang="zh-CN" altLang="en-US" dirty="0">
                <a:solidFill>
                  <a:srgbClr val="C00000"/>
                </a:solidFill>
              </a:rPr>
              <a:t>部署位置示例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2" y="1616138"/>
            <a:ext cx="7343775" cy="1008062"/>
          </a:xfrm>
        </p:spPr>
        <p:txBody>
          <a:bodyPr/>
          <a:lstStyle/>
          <a:p>
            <a:pPr eaLnBrk="1" hangingPunct="1"/>
            <a:r>
              <a:rPr lang="zh-CN" altLang="en-US"/>
              <a:t>要求</a:t>
            </a:r>
            <a:r>
              <a:rPr lang="en-US" altLang="zh-CN"/>
              <a:t>PCA</a:t>
            </a:r>
            <a:r>
              <a:rPr lang="zh-CN" altLang="en-US"/>
              <a:t>不能访问</a:t>
            </a:r>
            <a:r>
              <a:rPr lang="en-US" altLang="zh-CN"/>
              <a:t>NetworkA</a:t>
            </a:r>
            <a:r>
              <a:rPr lang="zh-CN" altLang="en-US"/>
              <a:t>和</a:t>
            </a:r>
            <a:r>
              <a:rPr lang="en-US" altLang="zh-CN"/>
              <a:t>NetworkB</a:t>
            </a:r>
            <a:r>
              <a:rPr lang="zh-CN" altLang="en-US"/>
              <a:t>，但可以访问其他所有网络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2982912" y="3560825"/>
            <a:ext cx="4762" cy="833438"/>
          </a:xfrm>
          <a:prstGeom prst="line">
            <a:avLst/>
          </a:prstGeom>
          <a:noFill/>
          <a:ln w="2844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4567237" y="3602100"/>
            <a:ext cx="0" cy="863600"/>
          </a:xfrm>
          <a:prstGeom prst="line">
            <a:avLst/>
          </a:prstGeom>
          <a:noFill/>
          <a:ln w="2844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224587" y="3602100"/>
            <a:ext cx="0" cy="792163"/>
          </a:xfrm>
          <a:prstGeom prst="line">
            <a:avLst/>
          </a:prstGeom>
          <a:noFill/>
          <a:ln w="2844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1331912" y="4640325"/>
            <a:ext cx="6480175" cy="0"/>
          </a:xfrm>
          <a:prstGeom prst="line">
            <a:avLst/>
          </a:prstGeom>
          <a:noFill/>
          <a:ln w="2844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4824" name="Picture 11" descr="台式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4" y="4211700"/>
            <a:ext cx="7239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Text Box 12"/>
          <p:cNvSpPr txBox="1">
            <a:spLocks noChangeArrowheads="1"/>
          </p:cNvSpPr>
          <p:nvPr/>
        </p:nvSpPr>
        <p:spPr bwMode="auto">
          <a:xfrm>
            <a:off x="7308849" y="4880038"/>
            <a:ext cx="11525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PCA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172.16.0.1</a:t>
            </a:r>
          </a:p>
        </p:txBody>
      </p:sp>
      <p:sp>
        <p:nvSpPr>
          <p:cNvPr id="34826" name="Text Box 13"/>
          <p:cNvSpPr txBox="1">
            <a:spLocks noChangeArrowheads="1"/>
          </p:cNvSpPr>
          <p:nvPr/>
        </p:nvSpPr>
        <p:spPr bwMode="auto">
          <a:xfrm>
            <a:off x="5143499" y="4335525"/>
            <a:ext cx="796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49" charset="-122"/>
              </a:rPr>
              <a:t>GE0/1</a:t>
            </a:r>
          </a:p>
        </p:txBody>
      </p:sp>
      <p:sp>
        <p:nvSpPr>
          <p:cNvPr id="34827" name="Text Box 14"/>
          <p:cNvSpPr txBox="1">
            <a:spLocks noChangeArrowheads="1"/>
          </p:cNvSpPr>
          <p:nvPr/>
        </p:nvSpPr>
        <p:spPr bwMode="auto">
          <a:xfrm>
            <a:off x="6516687" y="4335525"/>
            <a:ext cx="769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49" charset="-122"/>
              </a:rPr>
              <a:t>GE0/0</a:t>
            </a:r>
          </a:p>
        </p:txBody>
      </p:sp>
      <p:sp>
        <p:nvSpPr>
          <p:cNvPr id="34828" name="Text Box 15"/>
          <p:cNvSpPr txBox="1">
            <a:spLocks noChangeArrowheads="1"/>
          </p:cNvSpPr>
          <p:nvPr/>
        </p:nvSpPr>
        <p:spPr bwMode="auto">
          <a:xfrm>
            <a:off x="5580062" y="4897500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RTC</a:t>
            </a:r>
          </a:p>
        </p:txBody>
      </p:sp>
      <p:sp>
        <p:nvSpPr>
          <p:cNvPr id="34829" name="Text Box 16"/>
          <p:cNvSpPr txBox="1">
            <a:spLocks noChangeArrowheads="1"/>
          </p:cNvSpPr>
          <p:nvPr/>
        </p:nvSpPr>
        <p:spPr bwMode="auto">
          <a:xfrm>
            <a:off x="3995737" y="4897500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RTB</a:t>
            </a:r>
          </a:p>
        </p:txBody>
      </p:sp>
      <p:sp>
        <p:nvSpPr>
          <p:cNvPr id="34830" name="Text Box 17"/>
          <p:cNvSpPr txBox="1">
            <a:spLocks noChangeArrowheads="1"/>
          </p:cNvSpPr>
          <p:nvPr/>
        </p:nvSpPr>
        <p:spPr bwMode="auto">
          <a:xfrm>
            <a:off x="2411412" y="4897500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RTA</a:t>
            </a:r>
          </a:p>
        </p:txBody>
      </p:sp>
      <p:pic>
        <p:nvPicPr>
          <p:cNvPr id="34831" name="Picture 26" descr="网云_g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4" y="4208525"/>
            <a:ext cx="1584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2" name="Text Box 27"/>
          <p:cNvSpPr txBox="1">
            <a:spLocks noChangeArrowheads="1"/>
          </p:cNvSpPr>
          <p:nvPr/>
        </p:nvSpPr>
        <p:spPr bwMode="auto">
          <a:xfrm>
            <a:off x="322262" y="4305363"/>
            <a:ext cx="13684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NetworkA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192.168.0.0/24</a:t>
            </a:r>
          </a:p>
        </p:txBody>
      </p:sp>
      <p:pic>
        <p:nvPicPr>
          <p:cNvPr id="34833" name="Picture 28" descr="网云_g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4" y="2840100"/>
            <a:ext cx="1584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4" name="Text Box 29"/>
          <p:cNvSpPr txBox="1">
            <a:spLocks noChangeArrowheads="1"/>
          </p:cNvSpPr>
          <p:nvPr/>
        </p:nvSpPr>
        <p:spPr bwMode="auto">
          <a:xfrm>
            <a:off x="2195512" y="2936938"/>
            <a:ext cx="13684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NetworkB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192.168.1.0/24</a:t>
            </a:r>
          </a:p>
        </p:txBody>
      </p:sp>
      <p:pic>
        <p:nvPicPr>
          <p:cNvPr id="34835" name="Picture 30" descr="网云_g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7" y="2860738"/>
            <a:ext cx="15843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6" name="Text Box 31"/>
          <p:cNvSpPr txBox="1">
            <a:spLocks noChangeArrowheads="1"/>
          </p:cNvSpPr>
          <p:nvPr/>
        </p:nvSpPr>
        <p:spPr bwMode="auto">
          <a:xfrm>
            <a:off x="3851274" y="2957575"/>
            <a:ext cx="13684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NetworkC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192.168.2.0/24</a:t>
            </a:r>
          </a:p>
        </p:txBody>
      </p:sp>
      <p:pic>
        <p:nvPicPr>
          <p:cNvPr id="34837" name="Picture 32" descr="网云_g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4" y="2887725"/>
            <a:ext cx="1584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Text Box 33"/>
          <p:cNvSpPr txBox="1">
            <a:spLocks noChangeArrowheads="1"/>
          </p:cNvSpPr>
          <p:nvPr/>
        </p:nvSpPr>
        <p:spPr bwMode="auto">
          <a:xfrm>
            <a:off x="5580062" y="2984563"/>
            <a:ext cx="13684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NetworkD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49" charset="-122"/>
              </a:rPr>
              <a:t>192.168.3.0/24</a:t>
            </a:r>
          </a:p>
        </p:txBody>
      </p:sp>
      <p:sp>
        <p:nvSpPr>
          <p:cNvPr id="34839" name="Text Box 34"/>
          <p:cNvSpPr txBox="1">
            <a:spLocks noChangeArrowheads="1"/>
          </p:cNvSpPr>
          <p:nvPr/>
        </p:nvSpPr>
        <p:spPr bwMode="auto">
          <a:xfrm>
            <a:off x="1928812" y="4335525"/>
            <a:ext cx="771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49" charset="-122"/>
              </a:rPr>
              <a:t>GE0/0</a:t>
            </a:r>
          </a:p>
        </p:txBody>
      </p:sp>
      <p:sp>
        <p:nvSpPr>
          <p:cNvPr id="34840" name="Text Box 35"/>
          <p:cNvSpPr txBox="1">
            <a:spLocks noChangeArrowheads="1"/>
          </p:cNvSpPr>
          <p:nvPr/>
        </p:nvSpPr>
        <p:spPr bwMode="auto">
          <a:xfrm>
            <a:off x="3276599" y="4335525"/>
            <a:ext cx="795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49" charset="-122"/>
              </a:rPr>
              <a:t>GE0/1</a:t>
            </a:r>
          </a:p>
        </p:txBody>
      </p:sp>
      <p:sp>
        <p:nvSpPr>
          <p:cNvPr id="34841" name="Line 40"/>
          <p:cNvSpPr>
            <a:spLocks noChangeShapeType="1"/>
          </p:cNvSpPr>
          <p:nvPr/>
        </p:nvSpPr>
        <p:spPr bwMode="auto">
          <a:xfrm flipH="1" flipV="1">
            <a:off x="3203574" y="5145150"/>
            <a:ext cx="0" cy="1081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2" name="Rectangle 36"/>
          <p:cNvSpPr>
            <a:spLocks noChangeArrowheads="1"/>
          </p:cNvSpPr>
          <p:nvPr/>
        </p:nvSpPr>
        <p:spPr bwMode="auto">
          <a:xfrm>
            <a:off x="1763712" y="5788088"/>
            <a:ext cx="6048375" cy="90011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43" name="Text Box 37"/>
          <p:cNvSpPr txBox="1">
            <a:spLocks noChangeArrowheads="1"/>
          </p:cNvSpPr>
          <p:nvPr/>
        </p:nvSpPr>
        <p:spPr bwMode="auto">
          <a:xfrm>
            <a:off x="1835149" y="5932550"/>
            <a:ext cx="60499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Courier" pitchFamily="49" charset="0"/>
              </a:rPr>
              <a:t>[RTA]acl number 2000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[RTA-acl-basic-2000]rule deny source 172.16.0.1 0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[RTA-GigabitEthernet0/1]packet-filter 2000 inbound </a:t>
            </a:r>
          </a:p>
          <a:p>
            <a:pPr eaLnBrk="1" hangingPunct="1"/>
            <a:endParaRPr kumimoji="1" lang="en-US" altLang="zh-CN" sz="1400">
              <a:latin typeface="Courier" pitchFamily="49" charset="0"/>
            </a:endParaRPr>
          </a:p>
        </p:txBody>
      </p:sp>
      <p:sp>
        <p:nvSpPr>
          <p:cNvPr id="34844" name="Line 0"/>
          <p:cNvSpPr>
            <a:spLocks noChangeShapeType="1"/>
          </p:cNvSpPr>
          <p:nvPr/>
        </p:nvSpPr>
        <p:spPr bwMode="auto">
          <a:xfrm flipH="1">
            <a:off x="3543299" y="4856225"/>
            <a:ext cx="3603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45" name="Group 0"/>
          <p:cNvGrpSpPr>
            <a:grpSpLocks noChangeAspect="1"/>
          </p:cNvGrpSpPr>
          <p:nvPr/>
        </p:nvGrpSpPr>
        <p:grpSpPr bwMode="auto">
          <a:xfrm>
            <a:off x="2614612" y="4354575"/>
            <a:ext cx="719137" cy="500063"/>
            <a:chOff x="3541" y="1317"/>
            <a:chExt cx="747" cy="546"/>
          </a:xfrm>
        </p:grpSpPr>
        <p:sp>
          <p:nvSpPr>
            <p:cNvPr id="34890" name="AutoShape 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Freeform 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0978 w 416"/>
                <a:gd name="T1" fmla="*/ 2603 h 207"/>
                <a:gd name="T2" fmla="*/ 1910 w 416"/>
                <a:gd name="T3" fmla="*/ 2603 h 207"/>
                <a:gd name="T4" fmla="*/ 34 w 416"/>
                <a:gd name="T5" fmla="*/ 34 h 207"/>
                <a:gd name="T6" fmla="*/ 0 w 416"/>
                <a:gd name="T7" fmla="*/ 34 h 207"/>
                <a:gd name="T8" fmla="*/ 0 w 416"/>
                <a:gd name="T9" fmla="*/ 2482 h 207"/>
                <a:gd name="T10" fmla="*/ 34 w 416"/>
                <a:gd name="T11" fmla="*/ 2482 h 207"/>
                <a:gd name="T12" fmla="*/ 1910 w 416"/>
                <a:gd name="T13" fmla="*/ 4946 h 207"/>
                <a:gd name="T14" fmla="*/ 10978 w 416"/>
                <a:gd name="T15" fmla="*/ 4946 h 207"/>
                <a:gd name="T16" fmla="*/ 12832 w 416"/>
                <a:gd name="T17" fmla="*/ 2482 h 207"/>
                <a:gd name="T18" fmla="*/ 12832 w 416"/>
                <a:gd name="T19" fmla="*/ 2482 h 207"/>
                <a:gd name="T20" fmla="*/ 12832 w 416"/>
                <a:gd name="T21" fmla="*/ 0 h 207"/>
                <a:gd name="T22" fmla="*/ 10978 w 416"/>
                <a:gd name="T23" fmla="*/ 2603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92" name="Freeform 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1692 w 457"/>
                <a:gd name="T1" fmla="*/ 1476 h 264"/>
                <a:gd name="T2" fmla="*/ 11730 w 457"/>
                <a:gd name="T3" fmla="*/ 6817 h 264"/>
                <a:gd name="T4" fmla="*/ 2555 w 457"/>
                <a:gd name="T5" fmla="*/ 6817 h 264"/>
                <a:gd name="T6" fmla="*/ 2519 w 457"/>
                <a:gd name="T7" fmla="*/ 1476 h 264"/>
                <a:gd name="T8" fmla="*/ 11692 w 457"/>
                <a:gd name="T9" fmla="*/ 147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93" name="Freeform 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01 w 24"/>
                <a:gd name="T1" fmla="*/ 141 h 33"/>
                <a:gd name="T2" fmla="*/ 201 w 24"/>
                <a:gd name="T3" fmla="*/ 374 h 33"/>
                <a:gd name="T4" fmla="*/ 293 w 24"/>
                <a:gd name="T5" fmla="*/ 374 h 33"/>
                <a:gd name="T6" fmla="*/ 383 w 24"/>
                <a:gd name="T7" fmla="*/ 363 h 33"/>
                <a:gd name="T8" fmla="*/ 418 w 24"/>
                <a:gd name="T9" fmla="*/ 278 h 33"/>
                <a:gd name="T10" fmla="*/ 293 w 24"/>
                <a:gd name="T11" fmla="*/ 141 h 33"/>
                <a:gd name="T12" fmla="*/ 201 w 24"/>
                <a:gd name="T13" fmla="*/ 141 h 33"/>
                <a:gd name="T14" fmla="*/ 0 w 24"/>
                <a:gd name="T15" fmla="*/ 911 h 33"/>
                <a:gd name="T16" fmla="*/ 0 w 24"/>
                <a:gd name="T17" fmla="*/ 0 h 33"/>
                <a:gd name="T18" fmla="*/ 377 w 24"/>
                <a:gd name="T19" fmla="*/ 0 h 33"/>
                <a:gd name="T20" fmla="*/ 567 w 24"/>
                <a:gd name="T21" fmla="*/ 55 h 33"/>
                <a:gd name="T22" fmla="*/ 671 w 24"/>
                <a:gd name="T23" fmla="*/ 226 h 33"/>
                <a:gd name="T24" fmla="*/ 439 w 24"/>
                <a:gd name="T25" fmla="*/ 459 h 33"/>
                <a:gd name="T26" fmla="*/ 439 w 24"/>
                <a:gd name="T27" fmla="*/ 459 h 33"/>
                <a:gd name="T28" fmla="*/ 567 w 24"/>
                <a:gd name="T29" fmla="*/ 532 h 33"/>
                <a:gd name="T30" fmla="*/ 613 w 24"/>
                <a:gd name="T31" fmla="*/ 601 h 33"/>
                <a:gd name="T32" fmla="*/ 713 w 24"/>
                <a:gd name="T33" fmla="*/ 911 h 33"/>
                <a:gd name="T34" fmla="*/ 439 w 24"/>
                <a:gd name="T35" fmla="*/ 911 h 33"/>
                <a:gd name="T36" fmla="*/ 383 w 24"/>
                <a:gd name="T37" fmla="*/ 671 h 33"/>
                <a:gd name="T38" fmla="*/ 327 w 24"/>
                <a:gd name="T39" fmla="*/ 546 h 33"/>
                <a:gd name="T40" fmla="*/ 201 w 24"/>
                <a:gd name="T41" fmla="*/ 546 h 33"/>
                <a:gd name="T42" fmla="*/ 201 w 24"/>
                <a:gd name="T43" fmla="*/ 911 h 33"/>
                <a:gd name="T44" fmla="*/ 0 w 24"/>
                <a:gd name="T45" fmla="*/ 911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94" name="Freeform 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233 w 29"/>
                <a:gd name="T1" fmla="*/ 528 h 35"/>
                <a:gd name="T2" fmla="*/ 412 w 29"/>
                <a:gd name="T3" fmla="*/ 881 h 35"/>
                <a:gd name="T4" fmla="*/ 579 w 29"/>
                <a:gd name="T5" fmla="*/ 528 h 35"/>
                <a:gd name="T6" fmla="*/ 412 w 29"/>
                <a:gd name="T7" fmla="*/ 181 h 35"/>
                <a:gd name="T8" fmla="*/ 233 w 29"/>
                <a:gd name="T9" fmla="*/ 528 h 35"/>
                <a:gd name="T10" fmla="*/ 0 w 29"/>
                <a:gd name="T11" fmla="*/ 528 h 35"/>
                <a:gd name="T12" fmla="*/ 89 w 29"/>
                <a:gd name="T13" fmla="*/ 147 h 35"/>
                <a:gd name="T14" fmla="*/ 412 w 29"/>
                <a:gd name="T15" fmla="*/ 0 h 35"/>
                <a:gd name="T16" fmla="*/ 736 w 29"/>
                <a:gd name="T17" fmla="*/ 147 h 35"/>
                <a:gd name="T18" fmla="*/ 848 w 29"/>
                <a:gd name="T19" fmla="*/ 528 h 35"/>
                <a:gd name="T20" fmla="*/ 736 w 29"/>
                <a:gd name="T21" fmla="*/ 915 h 35"/>
                <a:gd name="T22" fmla="*/ 412 w 29"/>
                <a:gd name="T23" fmla="*/ 1063 h 35"/>
                <a:gd name="T24" fmla="*/ 89 w 29"/>
                <a:gd name="T25" fmla="*/ 881 h 35"/>
                <a:gd name="T26" fmla="*/ 0 w 29"/>
                <a:gd name="T27" fmla="*/ 528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95" name="Freeform 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610 h 34"/>
                <a:gd name="T2" fmla="*/ 0 w 24"/>
                <a:gd name="T3" fmla="*/ 0 h 34"/>
                <a:gd name="T4" fmla="*/ 201 w 24"/>
                <a:gd name="T5" fmla="*/ 0 h 34"/>
                <a:gd name="T6" fmla="*/ 201 w 24"/>
                <a:gd name="T7" fmla="*/ 644 h 34"/>
                <a:gd name="T8" fmla="*/ 377 w 24"/>
                <a:gd name="T9" fmla="*/ 809 h 34"/>
                <a:gd name="T10" fmla="*/ 476 w 24"/>
                <a:gd name="T11" fmla="*/ 644 h 34"/>
                <a:gd name="T12" fmla="*/ 476 w 24"/>
                <a:gd name="T13" fmla="*/ 0 h 34"/>
                <a:gd name="T14" fmla="*/ 713 w 24"/>
                <a:gd name="T15" fmla="*/ 0 h 34"/>
                <a:gd name="T16" fmla="*/ 713 w 24"/>
                <a:gd name="T17" fmla="*/ 610 h 34"/>
                <a:gd name="T18" fmla="*/ 622 w 24"/>
                <a:gd name="T19" fmla="*/ 877 h 34"/>
                <a:gd name="T20" fmla="*/ 377 w 24"/>
                <a:gd name="T21" fmla="*/ 987 h 34"/>
                <a:gd name="T22" fmla="*/ 89 w 24"/>
                <a:gd name="T23" fmla="*/ 877 h 34"/>
                <a:gd name="T24" fmla="*/ 0 w 24"/>
                <a:gd name="T25" fmla="*/ 61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96" name="Freeform 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97" name="Freeform 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98" name="Freeform 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236 w 24"/>
                <a:gd name="T1" fmla="*/ 141 h 33"/>
                <a:gd name="T2" fmla="*/ 236 w 24"/>
                <a:gd name="T3" fmla="*/ 374 h 33"/>
                <a:gd name="T4" fmla="*/ 293 w 24"/>
                <a:gd name="T5" fmla="*/ 374 h 33"/>
                <a:gd name="T6" fmla="*/ 383 w 24"/>
                <a:gd name="T7" fmla="*/ 363 h 33"/>
                <a:gd name="T8" fmla="*/ 439 w 24"/>
                <a:gd name="T9" fmla="*/ 278 h 33"/>
                <a:gd name="T10" fmla="*/ 293 w 24"/>
                <a:gd name="T11" fmla="*/ 141 h 33"/>
                <a:gd name="T12" fmla="*/ 236 w 24"/>
                <a:gd name="T13" fmla="*/ 141 h 33"/>
                <a:gd name="T14" fmla="*/ 0 w 24"/>
                <a:gd name="T15" fmla="*/ 911 h 33"/>
                <a:gd name="T16" fmla="*/ 0 w 24"/>
                <a:gd name="T17" fmla="*/ 0 h 33"/>
                <a:gd name="T18" fmla="*/ 377 w 24"/>
                <a:gd name="T19" fmla="*/ 0 h 33"/>
                <a:gd name="T20" fmla="*/ 613 w 24"/>
                <a:gd name="T21" fmla="*/ 55 h 33"/>
                <a:gd name="T22" fmla="*/ 679 w 24"/>
                <a:gd name="T23" fmla="*/ 226 h 33"/>
                <a:gd name="T24" fmla="*/ 476 w 24"/>
                <a:gd name="T25" fmla="*/ 459 h 33"/>
                <a:gd name="T26" fmla="*/ 476 w 24"/>
                <a:gd name="T27" fmla="*/ 459 h 33"/>
                <a:gd name="T28" fmla="*/ 567 w 24"/>
                <a:gd name="T29" fmla="*/ 532 h 33"/>
                <a:gd name="T30" fmla="*/ 622 w 24"/>
                <a:gd name="T31" fmla="*/ 601 h 33"/>
                <a:gd name="T32" fmla="*/ 713 w 24"/>
                <a:gd name="T33" fmla="*/ 911 h 33"/>
                <a:gd name="T34" fmla="*/ 476 w 24"/>
                <a:gd name="T35" fmla="*/ 911 h 33"/>
                <a:gd name="T36" fmla="*/ 383 w 24"/>
                <a:gd name="T37" fmla="*/ 671 h 33"/>
                <a:gd name="T38" fmla="*/ 327 w 24"/>
                <a:gd name="T39" fmla="*/ 546 h 33"/>
                <a:gd name="T40" fmla="*/ 236 w 24"/>
                <a:gd name="T41" fmla="*/ 546 h 33"/>
                <a:gd name="T42" fmla="*/ 236 w 24"/>
                <a:gd name="T43" fmla="*/ 911 h 33"/>
                <a:gd name="T44" fmla="*/ 0 w 24"/>
                <a:gd name="T45" fmla="*/ 911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99" name="Freeform 1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937 w 162"/>
                <a:gd name="T1" fmla="*/ 1651 h 60"/>
                <a:gd name="T2" fmla="*/ 901 w 162"/>
                <a:gd name="T3" fmla="*/ 1617 h 60"/>
                <a:gd name="T4" fmla="*/ 0 w 162"/>
                <a:gd name="T5" fmla="*/ 1081 h 60"/>
                <a:gd name="T6" fmla="*/ 695 w 162"/>
                <a:gd name="T7" fmla="*/ 683 h 60"/>
                <a:gd name="T8" fmla="*/ 1624 w 162"/>
                <a:gd name="T9" fmla="*/ 1233 h 60"/>
                <a:gd name="T10" fmla="*/ 2320 w 162"/>
                <a:gd name="T11" fmla="*/ 1176 h 60"/>
                <a:gd name="T12" fmla="*/ 3502 w 162"/>
                <a:gd name="T13" fmla="*/ 493 h 60"/>
                <a:gd name="T14" fmla="*/ 2205 w 162"/>
                <a:gd name="T15" fmla="*/ 493 h 60"/>
                <a:gd name="T16" fmla="*/ 2205 w 162"/>
                <a:gd name="T17" fmla="*/ 0 h 60"/>
                <a:gd name="T18" fmla="*/ 5068 w 162"/>
                <a:gd name="T19" fmla="*/ 0 h 60"/>
                <a:gd name="T20" fmla="*/ 5068 w 162"/>
                <a:gd name="T21" fmla="*/ 1651 h 60"/>
                <a:gd name="T22" fmla="*/ 4235 w 162"/>
                <a:gd name="T23" fmla="*/ 1651 h 60"/>
                <a:gd name="T24" fmla="*/ 4199 w 162"/>
                <a:gd name="T25" fmla="*/ 897 h 60"/>
                <a:gd name="T26" fmla="*/ 3043 w 162"/>
                <a:gd name="T27" fmla="*/ 1583 h 60"/>
                <a:gd name="T28" fmla="*/ 1878 w 162"/>
                <a:gd name="T29" fmla="*/ 1857 h 60"/>
                <a:gd name="T30" fmla="*/ 937 w 162"/>
                <a:gd name="T31" fmla="*/ 1651 h 60"/>
                <a:gd name="T32" fmla="*/ 937 w 162"/>
                <a:gd name="T33" fmla="*/ 1651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00" name="Freeform 1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189 w 105"/>
                <a:gd name="T1" fmla="*/ 2497 h 93"/>
                <a:gd name="T2" fmla="*/ 2081 w 105"/>
                <a:gd name="T3" fmla="*/ 1961 h 93"/>
                <a:gd name="T4" fmla="*/ 1992 w 105"/>
                <a:gd name="T5" fmla="*/ 1562 h 93"/>
                <a:gd name="T6" fmla="*/ 860 w 105"/>
                <a:gd name="T7" fmla="*/ 901 h 93"/>
                <a:gd name="T8" fmla="*/ 860 w 105"/>
                <a:gd name="T9" fmla="*/ 1654 h 93"/>
                <a:gd name="T10" fmla="*/ 0 w 105"/>
                <a:gd name="T11" fmla="*/ 1654 h 93"/>
                <a:gd name="T12" fmla="*/ 0 w 105"/>
                <a:gd name="T13" fmla="*/ 0 h 93"/>
                <a:gd name="T14" fmla="*/ 2796 w 105"/>
                <a:gd name="T15" fmla="*/ 0 h 93"/>
                <a:gd name="T16" fmla="*/ 2796 w 105"/>
                <a:gd name="T17" fmla="*/ 481 h 93"/>
                <a:gd name="T18" fmla="*/ 1511 w 105"/>
                <a:gd name="T19" fmla="*/ 481 h 93"/>
                <a:gd name="T20" fmla="*/ 2666 w 105"/>
                <a:gd name="T21" fmla="*/ 1144 h 93"/>
                <a:gd name="T22" fmla="*/ 3189 w 105"/>
                <a:gd name="T23" fmla="*/ 1808 h 93"/>
                <a:gd name="T24" fmla="*/ 2756 w 105"/>
                <a:gd name="T25" fmla="*/ 2370 h 93"/>
                <a:gd name="T26" fmla="*/ 1878 w 105"/>
                <a:gd name="T27" fmla="*/ 2890 h 93"/>
                <a:gd name="T28" fmla="*/ 1189 w 105"/>
                <a:gd name="T29" fmla="*/ 2497 h 93"/>
                <a:gd name="T30" fmla="*/ 1189 w 105"/>
                <a:gd name="T31" fmla="*/ 2497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01" name="Freeform 1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4132 w 162"/>
                <a:gd name="T1" fmla="*/ 243 h 60"/>
                <a:gd name="T2" fmla="*/ 5068 w 162"/>
                <a:gd name="T3" fmla="*/ 776 h 60"/>
                <a:gd name="T4" fmla="*/ 4346 w 162"/>
                <a:gd name="T5" fmla="*/ 1176 h 60"/>
                <a:gd name="T6" fmla="*/ 3409 w 162"/>
                <a:gd name="T7" fmla="*/ 648 h 60"/>
                <a:gd name="T8" fmla="*/ 2761 w 162"/>
                <a:gd name="T9" fmla="*/ 720 h 60"/>
                <a:gd name="T10" fmla="*/ 1569 w 162"/>
                <a:gd name="T11" fmla="*/ 1408 h 60"/>
                <a:gd name="T12" fmla="*/ 2871 w 162"/>
                <a:gd name="T13" fmla="*/ 1408 h 60"/>
                <a:gd name="T14" fmla="*/ 2871 w 162"/>
                <a:gd name="T15" fmla="*/ 1857 h 60"/>
                <a:gd name="T16" fmla="*/ 0 w 162"/>
                <a:gd name="T17" fmla="*/ 1857 h 60"/>
                <a:gd name="T18" fmla="*/ 0 w 162"/>
                <a:gd name="T19" fmla="*/ 206 h 60"/>
                <a:gd name="T20" fmla="*/ 846 w 162"/>
                <a:gd name="T21" fmla="*/ 206 h 60"/>
                <a:gd name="T22" fmla="*/ 846 w 162"/>
                <a:gd name="T23" fmla="*/ 969 h 60"/>
                <a:gd name="T24" fmla="*/ 2025 w 162"/>
                <a:gd name="T25" fmla="*/ 302 h 60"/>
                <a:gd name="T26" fmla="*/ 3165 w 162"/>
                <a:gd name="T27" fmla="*/ 0 h 60"/>
                <a:gd name="T28" fmla="*/ 4132 w 162"/>
                <a:gd name="T29" fmla="*/ 243 h 60"/>
                <a:gd name="T30" fmla="*/ 4132 w 162"/>
                <a:gd name="T31" fmla="*/ 243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02" name="Freeform 1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3241 w 104"/>
                <a:gd name="T1" fmla="*/ 1216 h 94"/>
                <a:gd name="T2" fmla="*/ 3241 w 104"/>
                <a:gd name="T3" fmla="*/ 2842 h 94"/>
                <a:gd name="T4" fmla="*/ 400 w 104"/>
                <a:gd name="T5" fmla="*/ 2842 h 94"/>
                <a:gd name="T6" fmla="*/ 384 w 104"/>
                <a:gd name="T7" fmla="*/ 2368 h 94"/>
                <a:gd name="T8" fmla="*/ 1679 w 104"/>
                <a:gd name="T9" fmla="*/ 2368 h 94"/>
                <a:gd name="T10" fmla="*/ 497 w 104"/>
                <a:gd name="T11" fmla="*/ 1690 h 94"/>
                <a:gd name="T12" fmla="*/ 0 w 104"/>
                <a:gd name="T13" fmla="*/ 1060 h 94"/>
                <a:gd name="T14" fmla="*/ 400 w 104"/>
                <a:gd name="T15" fmla="*/ 527 h 94"/>
                <a:gd name="T16" fmla="*/ 1327 w 104"/>
                <a:gd name="T17" fmla="*/ 0 h 94"/>
                <a:gd name="T18" fmla="*/ 2022 w 104"/>
                <a:gd name="T19" fmla="*/ 387 h 94"/>
                <a:gd name="T20" fmla="*/ 1123 w 104"/>
                <a:gd name="T21" fmla="*/ 915 h 94"/>
                <a:gd name="T22" fmla="*/ 1226 w 104"/>
                <a:gd name="T23" fmla="*/ 1305 h 94"/>
                <a:gd name="T24" fmla="*/ 2408 w 104"/>
                <a:gd name="T25" fmla="*/ 1979 h 94"/>
                <a:gd name="T26" fmla="*/ 2408 w 104"/>
                <a:gd name="T27" fmla="*/ 1216 h 94"/>
                <a:gd name="T28" fmla="*/ 3241 w 104"/>
                <a:gd name="T29" fmla="*/ 1216 h 94"/>
                <a:gd name="T30" fmla="*/ 3241 w 104"/>
                <a:gd name="T31" fmla="*/ 121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03" name="Freeform 1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916 w 162"/>
                <a:gd name="T1" fmla="*/ 1693 h 61"/>
                <a:gd name="T2" fmla="*/ 916 w 162"/>
                <a:gd name="T3" fmla="*/ 1693 h 61"/>
                <a:gd name="T4" fmla="*/ 0 w 162"/>
                <a:gd name="T5" fmla="*/ 1151 h 61"/>
                <a:gd name="T6" fmla="*/ 693 w 162"/>
                <a:gd name="T7" fmla="*/ 736 h 61"/>
                <a:gd name="T8" fmla="*/ 1610 w 162"/>
                <a:gd name="T9" fmla="*/ 1277 h 61"/>
                <a:gd name="T10" fmla="*/ 2262 w 162"/>
                <a:gd name="T11" fmla="*/ 1207 h 61"/>
                <a:gd name="T12" fmla="*/ 3429 w 162"/>
                <a:gd name="T13" fmla="*/ 508 h 61"/>
                <a:gd name="T14" fmla="*/ 2138 w 162"/>
                <a:gd name="T15" fmla="*/ 508 h 61"/>
                <a:gd name="T16" fmla="*/ 2138 w 162"/>
                <a:gd name="T17" fmla="*/ 0 h 61"/>
                <a:gd name="T18" fmla="*/ 4943 w 162"/>
                <a:gd name="T19" fmla="*/ 0 h 61"/>
                <a:gd name="T20" fmla="*/ 4943 w 162"/>
                <a:gd name="T21" fmla="*/ 1728 h 61"/>
                <a:gd name="T22" fmla="*/ 4125 w 162"/>
                <a:gd name="T23" fmla="*/ 1728 h 61"/>
                <a:gd name="T24" fmla="*/ 4125 w 162"/>
                <a:gd name="T25" fmla="*/ 938 h 61"/>
                <a:gd name="T26" fmla="*/ 2956 w 162"/>
                <a:gd name="T27" fmla="*/ 1631 h 61"/>
                <a:gd name="T28" fmla="*/ 1848 w 162"/>
                <a:gd name="T29" fmla="*/ 1943 h 61"/>
                <a:gd name="T30" fmla="*/ 916 w 162"/>
                <a:gd name="T31" fmla="*/ 1693 h 61"/>
                <a:gd name="T32" fmla="*/ 916 w 162"/>
                <a:gd name="T33" fmla="*/ 169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04" name="Freeform 1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274 w 105"/>
                <a:gd name="T1" fmla="*/ 2570 h 94"/>
                <a:gd name="T2" fmla="*/ 2179 w 105"/>
                <a:gd name="T3" fmla="*/ 1997 h 94"/>
                <a:gd name="T4" fmla="*/ 2087 w 105"/>
                <a:gd name="T5" fmla="*/ 1627 h 94"/>
                <a:gd name="T6" fmla="*/ 883 w 105"/>
                <a:gd name="T7" fmla="*/ 929 h 94"/>
                <a:gd name="T8" fmla="*/ 883 w 105"/>
                <a:gd name="T9" fmla="*/ 1683 h 94"/>
                <a:gd name="T10" fmla="*/ 34 w 105"/>
                <a:gd name="T11" fmla="*/ 1683 h 94"/>
                <a:gd name="T12" fmla="*/ 0 w 105"/>
                <a:gd name="T13" fmla="*/ 0 h 94"/>
                <a:gd name="T14" fmla="*/ 2914 w 105"/>
                <a:gd name="T15" fmla="*/ 0 h 94"/>
                <a:gd name="T16" fmla="*/ 2935 w 105"/>
                <a:gd name="T17" fmla="*/ 505 h 94"/>
                <a:gd name="T18" fmla="*/ 1627 w 105"/>
                <a:gd name="T19" fmla="*/ 505 h 94"/>
                <a:gd name="T20" fmla="*/ 2822 w 105"/>
                <a:gd name="T21" fmla="*/ 1206 h 94"/>
                <a:gd name="T22" fmla="*/ 3327 w 105"/>
                <a:gd name="T23" fmla="*/ 1874 h 94"/>
                <a:gd name="T24" fmla="*/ 2914 w 105"/>
                <a:gd name="T25" fmla="*/ 2426 h 94"/>
                <a:gd name="T26" fmla="*/ 1976 w 105"/>
                <a:gd name="T27" fmla="*/ 2977 h 94"/>
                <a:gd name="T28" fmla="*/ 1274 w 105"/>
                <a:gd name="T29" fmla="*/ 2570 h 94"/>
                <a:gd name="T30" fmla="*/ 1274 w 105"/>
                <a:gd name="T31" fmla="*/ 257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05" name="Freeform 1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4020 w 162"/>
                <a:gd name="T1" fmla="*/ 234 h 61"/>
                <a:gd name="T2" fmla="*/ 4943 w 162"/>
                <a:gd name="T3" fmla="*/ 756 h 61"/>
                <a:gd name="T4" fmla="*/ 4276 w 162"/>
                <a:gd name="T5" fmla="*/ 1138 h 61"/>
                <a:gd name="T6" fmla="*/ 3359 w 162"/>
                <a:gd name="T7" fmla="*/ 617 h 61"/>
                <a:gd name="T8" fmla="*/ 2679 w 162"/>
                <a:gd name="T9" fmla="*/ 672 h 61"/>
                <a:gd name="T10" fmla="*/ 1514 w 162"/>
                <a:gd name="T11" fmla="*/ 1332 h 61"/>
                <a:gd name="T12" fmla="*/ 2809 w 162"/>
                <a:gd name="T13" fmla="*/ 1332 h 61"/>
                <a:gd name="T14" fmla="*/ 2809 w 162"/>
                <a:gd name="T15" fmla="*/ 1813 h 61"/>
                <a:gd name="T16" fmla="*/ 0 w 162"/>
                <a:gd name="T17" fmla="*/ 1813 h 61"/>
                <a:gd name="T18" fmla="*/ 0 w 162"/>
                <a:gd name="T19" fmla="*/ 200 h 61"/>
                <a:gd name="T20" fmla="*/ 826 w 162"/>
                <a:gd name="T21" fmla="*/ 200 h 61"/>
                <a:gd name="T22" fmla="*/ 860 w 162"/>
                <a:gd name="T23" fmla="*/ 946 h 61"/>
                <a:gd name="T24" fmla="*/ 1991 w 162"/>
                <a:gd name="T25" fmla="*/ 291 h 61"/>
                <a:gd name="T26" fmla="*/ 3091 w 162"/>
                <a:gd name="T27" fmla="*/ 0 h 61"/>
                <a:gd name="T28" fmla="*/ 4020 w 162"/>
                <a:gd name="T29" fmla="*/ 234 h 61"/>
                <a:gd name="T30" fmla="*/ 4020 w 162"/>
                <a:gd name="T31" fmla="*/ 2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06" name="Freeform 1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3189 w 105"/>
                <a:gd name="T1" fmla="*/ 1296 h 94"/>
                <a:gd name="T2" fmla="*/ 3189 w 105"/>
                <a:gd name="T3" fmla="*/ 2977 h 94"/>
                <a:gd name="T4" fmla="*/ 389 w 105"/>
                <a:gd name="T5" fmla="*/ 2977 h 94"/>
                <a:gd name="T6" fmla="*/ 389 w 105"/>
                <a:gd name="T7" fmla="*/ 2480 h 94"/>
                <a:gd name="T8" fmla="*/ 1682 w 105"/>
                <a:gd name="T9" fmla="*/ 2480 h 94"/>
                <a:gd name="T10" fmla="*/ 528 w 105"/>
                <a:gd name="T11" fmla="*/ 1782 h 94"/>
                <a:gd name="T12" fmla="*/ 0 w 105"/>
                <a:gd name="T13" fmla="*/ 1094 h 94"/>
                <a:gd name="T14" fmla="*/ 425 w 105"/>
                <a:gd name="T15" fmla="*/ 542 h 94"/>
                <a:gd name="T16" fmla="*/ 1308 w 105"/>
                <a:gd name="T17" fmla="*/ 0 h 94"/>
                <a:gd name="T18" fmla="*/ 1992 w 105"/>
                <a:gd name="T19" fmla="*/ 405 h 94"/>
                <a:gd name="T20" fmla="*/ 1098 w 105"/>
                <a:gd name="T21" fmla="*/ 993 h 94"/>
                <a:gd name="T22" fmla="*/ 1189 w 105"/>
                <a:gd name="T23" fmla="*/ 1355 h 94"/>
                <a:gd name="T24" fmla="*/ 2337 w 105"/>
                <a:gd name="T25" fmla="*/ 2053 h 94"/>
                <a:gd name="T26" fmla="*/ 2337 w 105"/>
                <a:gd name="T27" fmla="*/ 1296 h 94"/>
                <a:gd name="T28" fmla="*/ 3189 w 105"/>
                <a:gd name="T29" fmla="*/ 1296 h 94"/>
                <a:gd name="T30" fmla="*/ 3189 w 105"/>
                <a:gd name="T31" fmla="*/ 129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4846" name="Group 18"/>
          <p:cNvGrpSpPr>
            <a:grpSpLocks noChangeAspect="1"/>
          </p:cNvGrpSpPr>
          <p:nvPr/>
        </p:nvGrpSpPr>
        <p:grpSpPr bwMode="auto">
          <a:xfrm>
            <a:off x="4211637" y="4354575"/>
            <a:ext cx="719137" cy="500063"/>
            <a:chOff x="3541" y="1317"/>
            <a:chExt cx="747" cy="546"/>
          </a:xfrm>
        </p:grpSpPr>
        <p:sp>
          <p:nvSpPr>
            <p:cNvPr id="34873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4" name="Freeform 20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0978 w 416"/>
                <a:gd name="T1" fmla="*/ 2603 h 207"/>
                <a:gd name="T2" fmla="*/ 1910 w 416"/>
                <a:gd name="T3" fmla="*/ 2603 h 207"/>
                <a:gd name="T4" fmla="*/ 34 w 416"/>
                <a:gd name="T5" fmla="*/ 34 h 207"/>
                <a:gd name="T6" fmla="*/ 0 w 416"/>
                <a:gd name="T7" fmla="*/ 34 h 207"/>
                <a:gd name="T8" fmla="*/ 0 w 416"/>
                <a:gd name="T9" fmla="*/ 2482 h 207"/>
                <a:gd name="T10" fmla="*/ 34 w 416"/>
                <a:gd name="T11" fmla="*/ 2482 h 207"/>
                <a:gd name="T12" fmla="*/ 1910 w 416"/>
                <a:gd name="T13" fmla="*/ 4946 h 207"/>
                <a:gd name="T14" fmla="*/ 10978 w 416"/>
                <a:gd name="T15" fmla="*/ 4946 h 207"/>
                <a:gd name="T16" fmla="*/ 12832 w 416"/>
                <a:gd name="T17" fmla="*/ 2482 h 207"/>
                <a:gd name="T18" fmla="*/ 12832 w 416"/>
                <a:gd name="T19" fmla="*/ 2482 h 207"/>
                <a:gd name="T20" fmla="*/ 12832 w 416"/>
                <a:gd name="T21" fmla="*/ 0 h 207"/>
                <a:gd name="T22" fmla="*/ 10978 w 416"/>
                <a:gd name="T23" fmla="*/ 2603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5" name="Freeform 21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1692 w 457"/>
                <a:gd name="T1" fmla="*/ 1476 h 264"/>
                <a:gd name="T2" fmla="*/ 11730 w 457"/>
                <a:gd name="T3" fmla="*/ 6817 h 264"/>
                <a:gd name="T4" fmla="*/ 2555 w 457"/>
                <a:gd name="T5" fmla="*/ 6817 h 264"/>
                <a:gd name="T6" fmla="*/ 2519 w 457"/>
                <a:gd name="T7" fmla="*/ 1476 h 264"/>
                <a:gd name="T8" fmla="*/ 11692 w 457"/>
                <a:gd name="T9" fmla="*/ 147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6" name="Freeform 22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01 w 24"/>
                <a:gd name="T1" fmla="*/ 141 h 33"/>
                <a:gd name="T2" fmla="*/ 201 w 24"/>
                <a:gd name="T3" fmla="*/ 374 h 33"/>
                <a:gd name="T4" fmla="*/ 293 w 24"/>
                <a:gd name="T5" fmla="*/ 374 h 33"/>
                <a:gd name="T6" fmla="*/ 383 w 24"/>
                <a:gd name="T7" fmla="*/ 363 h 33"/>
                <a:gd name="T8" fmla="*/ 418 w 24"/>
                <a:gd name="T9" fmla="*/ 278 h 33"/>
                <a:gd name="T10" fmla="*/ 293 w 24"/>
                <a:gd name="T11" fmla="*/ 141 h 33"/>
                <a:gd name="T12" fmla="*/ 201 w 24"/>
                <a:gd name="T13" fmla="*/ 141 h 33"/>
                <a:gd name="T14" fmla="*/ 0 w 24"/>
                <a:gd name="T15" fmla="*/ 911 h 33"/>
                <a:gd name="T16" fmla="*/ 0 w 24"/>
                <a:gd name="T17" fmla="*/ 0 h 33"/>
                <a:gd name="T18" fmla="*/ 377 w 24"/>
                <a:gd name="T19" fmla="*/ 0 h 33"/>
                <a:gd name="T20" fmla="*/ 567 w 24"/>
                <a:gd name="T21" fmla="*/ 55 h 33"/>
                <a:gd name="T22" fmla="*/ 671 w 24"/>
                <a:gd name="T23" fmla="*/ 226 h 33"/>
                <a:gd name="T24" fmla="*/ 439 w 24"/>
                <a:gd name="T25" fmla="*/ 459 h 33"/>
                <a:gd name="T26" fmla="*/ 439 w 24"/>
                <a:gd name="T27" fmla="*/ 459 h 33"/>
                <a:gd name="T28" fmla="*/ 567 w 24"/>
                <a:gd name="T29" fmla="*/ 532 h 33"/>
                <a:gd name="T30" fmla="*/ 613 w 24"/>
                <a:gd name="T31" fmla="*/ 601 h 33"/>
                <a:gd name="T32" fmla="*/ 713 w 24"/>
                <a:gd name="T33" fmla="*/ 911 h 33"/>
                <a:gd name="T34" fmla="*/ 439 w 24"/>
                <a:gd name="T35" fmla="*/ 911 h 33"/>
                <a:gd name="T36" fmla="*/ 383 w 24"/>
                <a:gd name="T37" fmla="*/ 671 h 33"/>
                <a:gd name="T38" fmla="*/ 327 w 24"/>
                <a:gd name="T39" fmla="*/ 546 h 33"/>
                <a:gd name="T40" fmla="*/ 201 w 24"/>
                <a:gd name="T41" fmla="*/ 546 h 33"/>
                <a:gd name="T42" fmla="*/ 201 w 24"/>
                <a:gd name="T43" fmla="*/ 911 h 33"/>
                <a:gd name="T44" fmla="*/ 0 w 24"/>
                <a:gd name="T45" fmla="*/ 911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7" name="Freeform 23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233 w 29"/>
                <a:gd name="T1" fmla="*/ 528 h 35"/>
                <a:gd name="T2" fmla="*/ 412 w 29"/>
                <a:gd name="T3" fmla="*/ 881 h 35"/>
                <a:gd name="T4" fmla="*/ 579 w 29"/>
                <a:gd name="T5" fmla="*/ 528 h 35"/>
                <a:gd name="T6" fmla="*/ 412 w 29"/>
                <a:gd name="T7" fmla="*/ 181 h 35"/>
                <a:gd name="T8" fmla="*/ 233 w 29"/>
                <a:gd name="T9" fmla="*/ 528 h 35"/>
                <a:gd name="T10" fmla="*/ 0 w 29"/>
                <a:gd name="T11" fmla="*/ 528 h 35"/>
                <a:gd name="T12" fmla="*/ 89 w 29"/>
                <a:gd name="T13" fmla="*/ 147 h 35"/>
                <a:gd name="T14" fmla="*/ 412 w 29"/>
                <a:gd name="T15" fmla="*/ 0 h 35"/>
                <a:gd name="T16" fmla="*/ 736 w 29"/>
                <a:gd name="T17" fmla="*/ 147 h 35"/>
                <a:gd name="T18" fmla="*/ 848 w 29"/>
                <a:gd name="T19" fmla="*/ 528 h 35"/>
                <a:gd name="T20" fmla="*/ 736 w 29"/>
                <a:gd name="T21" fmla="*/ 915 h 35"/>
                <a:gd name="T22" fmla="*/ 412 w 29"/>
                <a:gd name="T23" fmla="*/ 1063 h 35"/>
                <a:gd name="T24" fmla="*/ 89 w 29"/>
                <a:gd name="T25" fmla="*/ 881 h 35"/>
                <a:gd name="T26" fmla="*/ 0 w 29"/>
                <a:gd name="T27" fmla="*/ 528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8" name="Freeform 24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610 h 34"/>
                <a:gd name="T2" fmla="*/ 0 w 24"/>
                <a:gd name="T3" fmla="*/ 0 h 34"/>
                <a:gd name="T4" fmla="*/ 201 w 24"/>
                <a:gd name="T5" fmla="*/ 0 h 34"/>
                <a:gd name="T6" fmla="*/ 201 w 24"/>
                <a:gd name="T7" fmla="*/ 644 h 34"/>
                <a:gd name="T8" fmla="*/ 377 w 24"/>
                <a:gd name="T9" fmla="*/ 809 h 34"/>
                <a:gd name="T10" fmla="*/ 476 w 24"/>
                <a:gd name="T11" fmla="*/ 644 h 34"/>
                <a:gd name="T12" fmla="*/ 476 w 24"/>
                <a:gd name="T13" fmla="*/ 0 h 34"/>
                <a:gd name="T14" fmla="*/ 713 w 24"/>
                <a:gd name="T15" fmla="*/ 0 h 34"/>
                <a:gd name="T16" fmla="*/ 713 w 24"/>
                <a:gd name="T17" fmla="*/ 610 h 34"/>
                <a:gd name="T18" fmla="*/ 622 w 24"/>
                <a:gd name="T19" fmla="*/ 877 h 34"/>
                <a:gd name="T20" fmla="*/ 377 w 24"/>
                <a:gd name="T21" fmla="*/ 987 h 34"/>
                <a:gd name="T22" fmla="*/ 89 w 24"/>
                <a:gd name="T23" fmla="*/ 877 h 34"/>
                <a:gd name="T24" fmla="*/ 0 w 24"/>
                <a:gd name="T25" fmla="*/ 61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9" name="Freeform 25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0" name="Freeform 26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1" name="Freeform 27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236 w 24"/>
                <a:gd name="T1" fmla="*/ 141 h 33"/>
                <a:gd name="T2" fmla="*/ 236 w 24"/>
                <a:gd name="T3" fmla="*/ 374 h 33"/>
                <a:gd name="T4" fmla="*/ 293 w 24"/>
                <a:gd name="T5" fmla="*/ 374 h 33"/>
                <a:gd name="T6" fmla="*/ 383 w 24"/>
                <a:gd name="T7" fmla="*/ 363 h 33"/>
                <a:gd name="T8" fmla="*/ 439 w 24"/>
                <a:gd name="T9" fmla="*/ 278 h 33"/>
                <a:gd name="T10" fmla="*/ 293 w 24"/>
                <a:gd name="T11" fmla="*/ 141 h 33"/>
                <a:gd name="T12" fmla="*/ 236 w 24"/>
                <a:gd name="T13" fmla="*/ 141 h 33"/>
                <a:gd name="T14" fmla="*/ 0 w 24"/>
                <a:gd name="T15" fmla="*/ 911 h 33"/>
                <a:gd name="T16" fmla="*/ 0 w 24"/>
                <a:gd name="T17" fmla="*/ 0 h 33"/>
                <a:gd name="T18" fmla="*/ 377 w 24"/>
                <a:gd name="T19" fmla="*/ 0 h 33"/>
                <a:gd name="T20" fmla="*/ 613 w 24"/>
                <a:gd name="T21" fmla="*/ 55 h 33"/>
                <a:gd name="T22" fmla="*/ 679 w 24"/>
                <a:gd name="T23" fmla="*/ 226 h 33"/>
                <a:gd name="T24" fmla="*/ 476 w 24"/>
                <a:gd name="T25" fmla="*/ 459 h 33"/>
                <a:gd name="T26" fmla="*/ 476 w 24"/>
                <a:gd name="T27" fmla="*/ 459 h 33"/>
                <a:gd name="T28" fmla="*/ 567 w 24"/>
                <a:gd name="T29" fmla="*/ 532 h 33"/>
                <a:gd name="T30" fmla="*/ 622 w 24"/>
                <a:gd name="T31" fmla="*/ 601 h 33"/>
                <a:gd name="T32" fmla="*/ 713 w 24"/>
                <a:gd name="T33" fmla="*/ 911 h 33"/>
                <a:gd name="T34" fmla="*/ 476 w 24"/>
                <a:gd name="T35" fmla="*/ 911 h 33"/>
                <a:gd name="T36" fmla="*/ 383 w 24"/>
                <a:gd name="T37" fmla="*/ 671 h 33"/>
                <a:gd name="T38" fmla="*/ 327 w 24"/>
                <a:gd name="T39" fmla="*/ 546 h 33"/>
                <a:gd name="T40" fmla="*/ 236 w 24"/>
                <a:gd name="T41" fmla="*/ 546 h 33"/>
                <a:gd name="T42" fmla="*/ 236 w 24"/>
                <a:gd name="T43" fmla="*/ 911 h 33"/>
                <a:gd name="T44" fmla="*/ 0 w 24"/>
                <a:gd name="T45" fmla="*/ 911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2" name="Freeform 28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937 w 162"/>
                <a:gd name="T1" fmla="*/ 1651 h 60"/>
                <a:gd name="T2" fmla="*/ 901 w 162"/>
                <a:gd name="T3" fmla="*/ 1617 h 60"/>
                <a:gd name="T4" fmla="*/ 0 w 162"/>
                <a:gd name="T5" fmla="*/ 1081 h 60"/>
                <a:gd name="T6" fmla="*/ 695 w 162"/>
                <a:gd name="T7" fmla="*/ 683 h 60"/>
                <a:gd name="T8" fmla="*/ 1624 w 162"/>
                <a:gd name="T9" fmla="*/ 1233 h 60"/>
                <a:gd name="T10" fmla="*/ 2320 w 162"/>
                <a:gd name="T11" fmla="*/ 1176 h 60"/>
                <a:gd name="T12" fmla="*/ 3502 w 162"/>
                <a:gd name="T13" fmla="*/ 493 h 60"/>
                <a:gd name="T14" fmla="*/ 2205 w 162"/>
                <a:gd name="T15" fmla="*/ 493 h 60"/>
                <a:gd name="T16" fmla="*/ 2205 w 162"/>
                <a:gd name="T17" fmla="*/ 0 h 60"/>
                <a:gd name="T18" fmla="*/ 5068 w 162"/>
                <a:gd name="T19" fmla="*/ 0 h 60"/>
                <a:gd name="T20" fmla="*/ 5068 w 162"/>
                <a:gd name="T21" fmla="*/ 1651 h 60"/>
                <a:gd name="T22" fmla="*/ 4235 w 162"/>
                <a:gd name="T23" fmla="*/ 1651 h 60"/>
                <a:gd name="T24" fmla="*/ 4199 w 162"/>
                <a:gd name="T25" fmla="*/ 897 h 60"/>
                <a:gd name="T26" fmla="*/ 3043 w 162"/>
                <a:gd name="T27" fmla="*/ 1583 h 60"/>
                <a:gd name="T28" fmla="*/ 1878 w 162"/>
                <a:gd name="T29" fmla="*/ 1857 h 60"/>
                <a:gd name="T30" fmla="*/ 937 w 162"/>
                <a:gd name="T31" fmla="*/ 1651 h 60"/>
                <a:gd name="T32" fmla="*/ 937 w 162"/>
                <a:gd name="T33" fmla="*/ 1651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3" name="Freeform 29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189 w 105"/>
                <a:gd name="T1" fmla="*/ 2497 h 93"/>
                <a:gd name="T2" fmla="*/ 2081 w 105"/>
                <a:gd name="T3" fmla="*/ 1961 h 93"/>
                <a:gd name="T4" fmla="*/ 1992 w 105"/>
                <a:gd name="T5" fmla="*/ 1562 h 93"/>
                <a:gd name="T6" fmla="*/ 860 w 105"/>
                <a:gd name="T7" fmla="*/ 901 h 93"/>
                <a:gd name="T8" fmla="*/ 860 w 105"/>
                <a:gd name="T9" fmla="*/ 1654 h 93"/>
                <a:gd name="T10" fmla="*/ 0 w 105"/>
                <a:gd name="T11" fmla="*/ 1654 h 93"/>
                <a:gd name="T12" fmla="*/ 0 w 105"/>
                <a:gd name="T13" fmla="*/ 0 h 93"/>
                <a:gd name="T14" fmla="*/ 2796 w 105"/>
                <a:gd name="T15" fmla="*/ 0 h 93"/>
                <a:gd name="T16" fmla="*/ 2796 w 105"/>
                <a:gd name="T17" fmla="*/ 481 h 93"/>
                <a:gd name="T18" fmla="*/ 1511 w 105"/>
                <a:gd name="T19" fmla="*/ 481 h 93"/>
                <a:gd name="T20" fmla="*/ 2666 w 105"/>
                <a:gd name="T21" fmla="*/ 1144 h 93"/>
                <a:gd name="T22" fmla="*/ 3189 w 105"/>
                <a:gd name="T23" fmla="*/ 1808 h 93"/>
                <a:gd name="T24" fmla="*/ 2756 w 105"/>
                <a:gd name="T25" fmla="*/ 2370 h 93"/>
                <a:gd name="T26" fmla="*/ 1878 w 105"/>
                <a:gd name="T27" fmla="*/ 2890 h 93"/>
                <a:gd name="T28" fmla="*/ 1189 w 105"/>
                <a:gd name="T29" fmla="*/ 2497 h 93"/>
                <a:gd name="T30" fmla="*/ 1189 w 105"/>
                <a:gd name="T31" fmla="*/ 2497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4" name="Freeform 30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4132 w 162"/>
                <a:gd name="T1" fmla="*/ 243 h 60"/>
                <a:gd name="T2" fmla="*/ 5068 w 162"/>
                <a:gd name="T3" fmla="*/ 776 h 60"/>
                <a:gd name="T4" fmla="*/ 4346 w 162"/>
                <a:gd name="T5" fmla="*/ 1176 h 60"/>
                <a:gd name="T6" fmla="*/ 3409 w 162"/>
                <a:gd name="T7" fmla="*/ 648 h 60"/>
                <a:gd name="T8" fmla="*/ 2761 w 162"/>
                <a:gd name="T9" fmla="*/ 720 h 60"/>
                <a:gd name="T10" fmla="*/ 1569 w 162"/>
                <a:gd name="T11" fmla="*/ 1408 h 60"/>
                <a:gd name="T12" fmla="*/ 2871 w 162"/>
                <a:gd name="T13" fmla="*/ 1408 h 60"/>
                <a:gd name="T14" fmla="*/ 2871 w 162"/>
                <a:gd name="T15" fmla="*/ 1857 h 60"/>
                <a:gd name="T16" fmla="*/ 0 w 162"/>
                <a:gd name="T17" fmla="*/ 1857 h 60"/>
                <a:gd name="T18" fmla="*/ 0 w 162"/>
                <a:gd name="T19" fmla="*/ 206 h 60"/>
                <a:gd name="T20" fmla="*/ 846 w 162"/>
                <a:gd name="T21" fmla="*/ 206 h 60"/>
                <a:gd name="T22" fmla="*/ 846 w 162"/>
                <a:gd name="T23" fmla="*/ 969 h 60"/>
                <a:gd name="T24" fmla="*/ 2025 w 162"/>
                <a:gd name="T25" fmla="*/ 302 h 60"/>
                <a:gd name="T26" fmla="*/ 3165 w 162"/>
                <a:gd name="T27" fmla="*/ 0 h 60"/>
                <a:gd name="T28" fmla="*/ 4132 w 162"/>
                <a:gd name="T29" fmla="*/ 243 h 60"/>
                <a:gd name="T30" fmla="*/ 4132 w 162"/>
                <a:gd name="T31" fmla="*/ 243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5" name="Freeform 31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3241 w 104"/>
                <a:gd name="T1" fmla="*/ 1216 h 94"/>
                <a:gd name="T2" fmla="*/ 3241 w 104"/>
                <a:gd name="T3" fmla="*/ 2842 h 94"/>
                <a:gd name="T4" fmla="*/ 400 w 104"/>
                <a:gd name="T5" fmla="*/ 2842 h 94"/>
                <a:gd name="T6" fmla="*/ 384 w 104"/>
                <a:gd name="T7" fmla="*/ 2368 h 94"/>
                <a:gd name="T8" fmla="*/ 1679 w 104"/>
                <a:gd name="T9" fmla="*/ 2368 h 94"/>
                <a:gd name="T10" fmla="*/ 497 w 104"/>
                <a:gd name="T11" fmla="*/ 1690 h 94"/>
                <a:gd name="T12" fmla="*/ 0 w 104"/>
                <a:gd name="T13" fmla="*/ 1060 h 94"/>
                <a:gd name="T14" fmla="*/ 400 w 104"/>
                <a:gd name="T15" fmla="*/ 527 h 94"/>
                <a:gd name="T16" fmla="*/ 1327 w 104"/>
                <a:gd name="T17" fmla="*/ 0 h 94"/>
                <a:gd name="T18" fmla="*/ 2022 w 104"/>
                <a:gd name="T19" fmla="*/ 387 h 94"/>
                <a:gd name="T20" fmla="*/ 1123 w 104"/>
                <a:gd name="T21" fmla="*/ 915 h 94"/>
                <a:gd name="T22" fmla="*/ 1226 w 104"/>
                <a:gd name="T23" fmla="*/ 1305 h 94"/>
                <a:gd name="T24" fmla="*/ 2408 w 104"/>
                <a:gd name="T25" fmla="*/ 1979 h 94"/>
                <a:gd name="T26" fmla="*/ 2408 w 104"/>
                <a:gd name="T27" fmla="*/ 1216 h 94"/>
                <a:gd name="T28" fmla="*/ 3241 w 104"/>
                <a:gd name="T29" fmla="*/ 1216 h 94"/>
                <a:gd name="T30" fmla="*/ 3241 w 104"/>
                <a:gd name="T31" fmla="*/ 121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6" name="Freeform 32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916 w 162"/>
                <a:gd name="T1" fmla="*/ 1693 h 61"/>
                <a:gd name="T2" fmla="*/ 916 w 162"/>
                <a:gd name="T3" fmla="*/ 1693 h 61"/>
                <a:gd name="T4" fmla="*/ 0 w 162"/>
                <a:gd name="T5" fmla="*/ 1151 h 61"/>
                <a:gd name="T6" fmla="*/ 693 w 162"/>
                <a:gd name="T7" fmla="*/ 736 h 61"/>
                <a:gd name="T8" fmla="*/ 1610 w 162"/>
                <a:gd name="T9" fmla="*/ 1277 h 61"/>
                <a:gd name="T10" fmla="*/ 2262 w 162"/>
                <a:gd name="T11" fmla="*/ 1207 h 61"/>
                <a:gd name="T12" fmla="*/ 3429 w 162"/>
                <a:gd name="T13" fmla="*/ 508 h 61"/>
                <a:gd name="T14" fmla="*/ 2138 w 162"/>
                <a:gd name="T15" fmla="*/ 508 h 61"/>
                <a:gd name="T16" fmla="*/ 2138 w 162"/>
                <a:gd name="T17" fmla="*/ 0 h 61"/>
                <a:gd name="T18" fmla="*/ 4943 w 162"/>
                <a:gd name="T19" fmla="*/ 0 h 61"/>
                <a:gd name="T20" fmla="*/ 4943 w 162"/>
                <a:gd name="T21" fmla="*/ 1728 h 61"/>
                <a:gd name="T22" fmla="*/ 4125 w 162"/>
                <a:gd name="T23" fmla="*/ 1728 h 61"/>
                <a:gd name="T24" fmla="*/ 4125 w 162"/>
                <a:gd name="T25" fmla="*/ 938 h 61"/>
                <a:gd name="T26" fmla="*/ 2956 w 162"/>
                <a:gd name="T27" fmla="*/ 1631 h 61"/>
                <a:gd name="T28" fmla="*/ 1848 w 162"/>
                <a:gd name="T29" fmla="*/ 1943 h 61"/>
                <a:gd name="T30" fmla="*/ 916 w 162"/>
                <a:gd name="T31" fmla="*/ 1693 h 61"/>
                <a:gd name="T32" fmla="*/ 916 w 162"/>
                <a:gd name="T33" fmla="*/ 169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7" name="Freeform 33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274 w 105"/>
                <a:gd name="T1" fmla="*/ 2570 h 94"/>
                <a:gd name="T2" fmla="*/ 2179 w 105"/>
                <a:gd name="T3" fmla="*/ 1997 h 94"/>
                <a:gd name="T4" fmla="*/ 2087 w 105"/>
                <a:gd name="T5" fmla="*/ 1627 h 94"/>
                <a:gd name="T6" fmla="*/ 883 w 105"/>
                <a:gd name="T7" fmla="*/ 929 h 94"/>
                <a:gd name="T8" fmla="*/ 883 w 105"/>
                <a:gd name="T9" fmla="*/ 1683 h 94"/>
                <a:gd name="T10" fmla="*/ 34 w 105"/>
                <a:gd name="T11" fmla="*/ 1683 h 94"/>
                <a:gd name="T12" fmla="*/ 0 w 105"/>
                <a:gd name="T13" fmla="*/ 0 h 94"/>
                <a:gd name="T14" fmla="*/ 2914 w 105"/>
                <a:gd name="T15" fmla="*/ 0 h 94"/>
                <a:gd name="T16" fmla="*/ 2935 w 105"/>
                <a:gd name="T17" fmla="*/ 505 h 94"/>
                <a:gd name="T18" fmla="*/ 1627 w 105"/>
                <a:gd name="T19" fmla="*/ 505 h 94"/>
                <a:gd name="T20" fmla="*/ 2822 w 105"/>
                <a:gd name="T21" fmla="*/ 1206 h 94"/>
                <a:gd name="T22" fmla="*/ 3327 w 105"/>
                <a:gd name="T23" fmla="*/ 1874 h 94"/>
                <a:gd name="T24" fmla="*/ 2914 w 105"/>
                <a:gd name="T25" fmla="*/ 2426 h 94"/>
                <a:gd name="T26" fmla="*/ 1976 w 105"/>
                <a:gd name="T27" fmla="*/ 2977 h 94"/>
                <a:gd name="T28" fmla="*/ 1274 w 105"/>
                <a:gd name="T29" fmla="*/ 2570 h 94"/>
                <a:gd name="T30" fmla="*/ 1274 w 105"/>
                <a:gd name="T31" fmla="*/ 257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8" name="Freeform 34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4020 w 162"/>
                <a:gd name="T1" fmla="*/ 234 h 61"/>
                <a:gd name="T2" fmla="*/ 4943 w 162"/>
                <a:gd name="T3" fmla="*/ 756 h 61"/>
                <a:gd name="T4" fmla="*/ 4276 w 162"/>
                <a:gd name="T5" fmla="*/ 1138 h 61"/>
                <a:gd name="T6" fmla="*/ 3359 w 162"/>
                <a:gd name="T7" fmla="*/ 617 h 61"/>
                <a:gd name="T8" fmla="*/ 2679 w 162"/>
                <a:gd name="T9" fmla="*/ 672 h 61"/>
                <a:gd name="T10" fmla="*/ 1514 w 162"/>
                <a:gd name="T11" fmla="*/ 1332 h 61"/>
                <a:gd name="T12" fmla="*/ 2809 w 162"/>
                <a:gd name="T13" fmla="*/ 1332 h 61"/>
                <a:gd name="T14" fmla="*/ 2809 w 162"/>
                <a:gd name="T15" fmla="*/ 1813 h 61"/>
                <a:gd name="T16" fmla="*/ 0 w 162"/>
                <a:gd name="T17" fmla="*/ 1813 h 61"/>
                <a:gd name="T18" fmla="*/ 0 w 162"/>
                <a:gd name="T19" fmla="*/ 200 h 61"/>
                <a:gd name="T20" fmla="*/ 826 w 162"/>
                <a:gd name="T21" fmla="*/ 200 h 61"/>
                <a:gd name="T22" fmla="*/ 860 w 162"/>
                <a:gd name="T23" fmla="*/ 946 h 61"/>
                <a:gd name="T24" fmla="*/ 1991 w 162"/>
                <a:gd name="T25" fmla="*/ 291 h 61"/>
                <a:gd name="T26" fmla="*/ 3091 w 162"/>
                <a:gd name="T27" fmla="*/ 0 h 61"/>
                <a:gd name="T28" fmla="*/ 4020 w 162"/>
                <a:gd name="T29" fmla="*/ 234 h 61"/>
                <a:gd name="T30" fmla="*/ 4020 w 162"/>
                <a:gd name="T31" fmla="*/ 2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9" name="Freeform 35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3189 w 105"/>
                <a:gd name="T1" fmla="*/ 1296 h 94"/>
                <a:gd name="T2" fmla="*/ 3189 w 105"/>
                <a:gd name="T3" fmla="*/ 2977 h 94"/>
                <a:gd name="T4" fmla="*/ 389 w 105"/>
                <a:gd name="T5" fmla="*/ 2977 h 94"/>
                <a:gd name="T6" fmla="*/ 389 w 105"/>
                <a:gd name="T7" fmla="*/ 2480 h 94"/>
                <a:gd name="T8" fmla="*/ 1682 w 105"/>
                <a:gd name="T9" fmla="*/ 2480 h 94"/>
                <a:gd name="T10" fmla="*/ 528 w 105"/>
                <a:gd name="T11" fmla="*/ 1782 h 94"/>
                <a:gd name="T12" fmla="*/ 0 w 105"/>
                <a:gd name="T13" fmla="*/ 1094 h 94"/>
                <a:gd name="T14" fmla="*/ 425 w 105"/>
                <a:gd name="T15" fmla="*/ 542 h 94"/>
                <a:gd name="T16" fmla="*/ 1308 w 105"/>
                <a:gd name="T17" fmla="*/ 0 h 94"/>
                <a:gd name="T18" fmla="*/ 1992 w 105"/>
                <a:gd name="T19" fmla="*/ 405 h 94"/>
                <a:gd name="T20" fmla="*/ 1098 w 105"/>
                <a:gd name="T21" fmla="*/ 993 h 94"/>
                <a:gd name="T22" fmla="*/ 1189 w 105"/>
                <a:gd name="T23" fmla="*/ 1355 h 94"/>
                <a:gd name="T24" fmla="*/ 2337 w 105"/>
                <a:gd name="T25" fmla="*/ 2053 h 94"/>
                <a:gd name="T26" fmla="*/ 2337 w 105"/>
                <a:gd name="T27" fmla="*/ 1296 h 94"/>
                <a:gd name="T28" fmla="*/ 3189 w 105"/>
                <a:gd name="T29" fmla="*/ 1296 h 94"/>
                <a:gd name="T30" fmla="*/ 3189 w 105"/>
                <a:gd name="T31" fmla="*/ 129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4847" name="Group 36"/>
          <p:cNvGrpSpPr>
            <a:grpSpLocks noChangeAspect="1"/>
          </p:cNvGrpSpPr>
          <p:nvPr/>
        </p:nvGrpSpPr>
        <p:grpSpPr bwMode="auto">
          <a:xfrm>
            <a:off x="5867399" y="4356163"/>
            <a:ext cx="719138" cy="500062"/>
            <a:chOff x="3541" y="1317"/>
            <a:chExt cx="747" cy="546"/>
          </a:xfrm>
        </p:grpSpPr>
        <p:sp>
          <p:nvSpPr>
            <p:cNvPr id="34856" name="AutoShape 37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Freeform 38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0978 w 416"/>
                <a:gd name="T1" fmla="*/ 2603 h 207"/>
                <a:gd name="T2" fmla="*/ 1910 w 416"/>
                <a:gd name="T3" fmla="*/ 2603 h 207"/>
                <a:gd name="T4" fmla="*/ 34 w 416"/>
                <a:gd name="T5" fmla="*/ 34 h 207"/>
                <a:gd name="T6" fmla="*/ 0 w 416"/>
                <a:gd name="T7" fmla="*/ 34 h 207"/>
                <a:gd name="T8" fmla="*/ 0 w 416"/>
                <a:gd name="T9" fmla="*/ 2482 h 207"/>
                <a:gd name="T10" fmla="*/ 34 w 416"/>
                <a:gd name="T11" fmla="*/ 2482 h 207"/>
                <a:gd name="T12" fmla="*/ 1910 w 416"/>
                <a:gd name="T13" fmla="*/ 4946 h 207"/>
                <a:gd name="T14" fmla="*/ 10978 w 416"/>
                <a:gd name="T15" fmla="*/ 4946 h 207"/>
                <a:gd name="T16" fmla="*/ 12832 w 416"/>
                <a:gd name="T17" fmla="*/ 2482 h 207"/>
                <a:gd name="T18" fmla="*/ 12832 w 416"/>
                <a:gd name="T19" fmla="*/ 2482 h 207"/>
                <a:gd name="T20" fmla="*/ 12832 w 416"/>
                <a:gd name="T21" fmla="*/ 0 h 207"/>
                <a:gd name="T22" fmla="*/ 10978 w 416"/>
                <a:gd name="T23" fmla="*/ 2603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8" name="Freeform 39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1692 w 457"/>
                <a:gd name="T1" fmla="*/ 1476 h 264"/>
                <a:gd name="T2" fmla="*/ 11730 w 457"/>
                <a:gd name="T3" fmla="*/ 6817 h 264"/>
                <a:gd name="T4" fmla="*/ 2555 w 457"/>
                <a:gd name="T5" fmla="*/ 6817 h 264"/>
                <a:gd name="T6" fmla="*/ 2519 w 457"/>
                <a:gd name="T7" fmla="*/ 1476 h 264"/>
                <a:gd name="T8" fmla="*/ 11692 w 457"/>
                <a:gd name="T9" fmla="*/ 147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9" name="Freeform 40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01 w 24"/>
                <a:gd name="T1" fmla="*/ 141 h 33"/>
                <a:gd name="T2" fmla="*/ 201 w 24"/>
                <a:gd name="T3" fmla="*/ 374 h 33"/>
                <a:gd name="T4" fmla="*/ 293 w 24"/>
                <a:gd name="T5" fmla="*/ 374 h 33"/>
                <a:gd name="T6" fmla="*/ 383 w 24"/>
                <a:gd name="T7" fmla="*/ 363 h 33"/>
                <a:gd name="T8" fmla="*/ 418 w 24"/>
                <a:gd name="T9" fmla="*/ 278 h 33"/>
                <a:gd name="T10" fmla="*/ 293 w 24"/>
                <a:gd name="T11" fmla="*/ 141 h 33"/>
                <a:gd name="T12" fmla="*/ 201 w 24"/>
                <a:gd name="T13" fmla="*/ 141 h 33"/>
                <a:gd name="T14" fmla="*/ 0 w 24"/>
                <a:gd name="T15" fmla="*/ 911 h 33"/>
                <a:gd name="T16" fmla="*/ 0 w 24"/>
                <a:gd name="T17" fmla="*/ 0 h 33"/>
                <a:gd name="T18" fmla="*/ 377 w 24"/>
                <a:gd name="T19" fmla="*/ 0 h 33"/>
                <a:gd name="T20" fmla="*/ 567 w 24"/>
                <a:gd name="T21" fmla="*/ 55 h 33"/>
                <a:gd name="T22" fmla="*/ 671 w 24"/>
                <a:gd name="T23" fmla="*/ 226 h 33"/>
                <a:gd name="T24" fmla="*/ 439 w 24"/>
                <a:gd name="T25" fmla="*/ 459 h 33"/>
                <a:gd name="T26" fmla="*/ 439 w 24"/>
                <a:gd name="T27" fmla="*/ 459 h 33"/>
                <a:gd name="T28" fmla="*/ 567 w 24"/>
                <a:gd name="T29" fmla="*/ 532 h 33"/>
                <a:gd name="T30" fmla="*/ 613 w 24"/>
                <a:gd name="T31" fmla="*/ 601 h 33"/>
                <a:gd name="T32" fmla="*/ 713 w 24"/>
                <a:gd name="T33" fmla="*/ 911 h 33"/>
                <a:gd name="T34" fmla="*/ 439 w 24"/>
                <a:gd name="T35" fmla="*/ 911 h 33"/>
                <a:gd name="T36" fmla="*/ 383 w 24"/>
                <a:gd name="T37" fmla="*/ 671 h 33"/>
                <a:gd name="T38" fmla="*/ 327 w 24"/>
                <a:gd name="T39" fmla="*/ 546 h 33"/>
                <a:gd name="T40" fmla="*/ 201 w 24"/>
                <a:gd name="T41" fmla="*/ 546 h 33"/>
                <a:gd name="T42" fmla="*/ 201 w 24"/>
                <a:gd name="T43" fmla="*/ 911 h 33"/>
                <a:gd name="T44" fmla="*/ 0 w 24"/>
                <a:gd name="T45" fmla="*/ 911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0" name="Freeform 41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233 w 29"/>
                <a:gd name="T1" fmla="*/ 528 h 35"/>
                <a:gd name="T2" fmla="*/ 412 w 29"/>
                <a:gd name="T3" fmla="*/ 881 h 35"/>
                <a:gd name="T4" fmla="*/ 579 w 29"/>
                <a:gd name="T5" fmla="*/ 528 h 35"/>
                <a:gd name="T6" fmla="*/ 412 w 29"/>
                <a:gd name="T7" fmla="*/ 181 h 35"/>
                <a:gd name="T8" fmla="*/ 233 w 29"/>
                <a:gd name="T9" fmla="*/ 528 h 35"/>
                <a:gd name="T10" fmla="*/ 0 w 29"/>
                <a:gd name="T11" fmla="*/ 528 h 35"/>
                <a:gd name="T12" fmla="*/ 89 w 29"/>
                <a:gd name="T13" fmla="*/ 147 h 35"/>
                <a:gd name="T14" fmla="*/ 412 w 29"/>
                <a:gd name="T15" fmla="*/ 0 h 35"/>
                <a:gd name="T16" fmla="*/ 736 w 29"/>
                <a:gd name="T17" fmla="*/ 147 h 35"/>
                <a:gd name="T18" fmla="*/ 848 w 29"/>
                <a:gd name="T19" fmla="*/ 528 h 35"/>
                <a:gd name="T20" fmla="*/ 736 w 29"/>
                <a:gd name="T21" fmla="*/ 915 h 35"/>
                <a:gd name="T22" fmla="*/ 412 w 29"/>
                <a:gd name="T23" fmla="*/ 1063 h 35"/>
                <a:gd name="T24" fmla="*/ 89 w 29"/>
                <a:gd name="T25" fmla="*/ 881 h 35"/>
                <a:gd name="T26" fmla="*/ 0 w 29"/>
                <a:gd name="T27" fmla="*/ 528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1" name="Freeform 42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610 h 34"/>
                <a:gd name="T2" fmla="*/ 0 w 24"/>
                <a:gd name="T3" fmla="*/ 0 h 34"/>
                <a:gd name="T4" fmla="*/ 201 w 24"/>
                <a:gd name="T5" fmla="*/ 0 h 34"/>
                <a:gd name="T6" fmla="*/ 201 w 24"/>
                <a:gd name="T7" fmla="*/ 644 h 34"/>
                <a:gd name="T8" fmla="*/ 377 w 24"/>
                <a:gd name="T9" fmla="*/ 809 h 34"/>
                <a:gd name="T10" fmla="*/ 476 w 24"/>
                <a:gd name="T11" fmla="*/ 644 h 34"/>
                <a:gd name="T12" fmla="*/ 476 w 24"/>
                <a:gd name="T13" fmla="*/ 0 h 34"/>
                <a:gd name="T14" fmla="*/ 713 w 24"/>
                <a:gd name="T15" fmla="*/ 0 h 34"/>
                <a:gd name="T16" fmla="*/ 713 w 24"/>
                <a:gd name="T17" fmla="*/ 610 h 34"/>
                <a:gd name="T18" fmla="*/ 622 w 24"/>
                <a:gd name="T19" fmla="*/ 877 h 34"/>
                <a:gd name="T20" fmla="*/ 377 w 24"/>
                <a:gd name="T21" fmla="*/ 987 h 34"/>
                <a:gd name="T22" fmla="*/ 89 w 24"/>
                <a:gd name="T23" fmla="*/ 877 h 34"/>
                <a:gd name="T24" fmla="*/ 0 w 24"/>
                <a:gd name="T25" fmla="*/ 61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2" name="Freeform 43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3" name="Freeform 44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4" name="Freeform 45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236 w 24"/>
                <a:gd name="T1" fmla="*/ 141 h 33"/>
                <a:gd name="T2" fmla="*/ 236 w 24"/>
                <a:gd name="T3" fmla="*/ 374 h 33"/>
                <a:gd name="T4" fmla="*/ 293 w 24"/>
                <a:gd name="T5" fmla="*/ 374 h 33"/>
                <a:gd name="T6" fmla="*/ 383 w 24"/>
                <a:gd name="T7" fmla="*/ 363 h 33"/>
                <a:gd name="T8" fmla="*/ 439 w 24"/>
                <a:gd name="T9" fmla="*/ 278 h 33"/>
                <a:gd name="T10" fmla="*/ 293 w 24"/>
                <a:gd name="T11" fmla="*/ 141 h 33"/>
                <a:gd name="T12" fmla="*/ 236 w 24"/>
                <a:gd name="T13" fmla="*/ 141 h 33"/>
                <a:gd name="T14" fmla="*/ 0 w 24"/>
                <a:gd name="T15" fmla="*/ 911 h 33"/>
                <a:gd name="T16" fmla="*/ 0 w 24"/>
                <a:gd name="T17" fmla="*/ 0 h 33"/>
                <a:gd name="T18" fmla="*/ 377 w 24"/>
                <a:gd name="T19" fmla="*/ 0 h 33"/>
                <a:gd name="T20" fmla="*/ 613 w 24"/>
                <a:gd name="T21" fmla="*/ 55 h 33"/>
                <a:gd name="T22" fmla="*/ 679 w 24"/>
                <a:gd name="T23" fmla="*/ 226 h 33"/>
                <a:gd name="T24" fmla="*/ 476 w 24"/>
                <a:gd name="T25" fmla="*/ 459 h 33"/>
                <a:gd name="T26" fmla="*/ 476 w 24"/>
                <a:gd name="T27" fmla="*/ 459 h 33"/>
                <a:gd name="T28" fmla="*/ 567 w 24"/>
                <a:gd name="T29" fmla="*/ 532 h 33"/>
                <a:gd name="T30" fmla="*/ 622 w 24"/>
                <a:gd name="T31" fmla="*/ 601 h 33"/>
                <a:gd name="T32" fmla="*/ 713 w 24"/>
                <a:gd name="T33" fmla="*/ 911 h 33"/>
                <a:gd name="T34" fmla="*/ 476 w 24"/>
                <a:gd name="T35" fmla="*/ 911 h 33"/>
                <a:gd name="T36" fmla="*/ 383 w 24"/>
                <a:gd name="T37" fmla="*/ 671 h 33"/>
                <a:gd name="T38" fmla="*/ 327 w 24"/>
                <a:gd name="T39" fmla="*/ 546 h 33"/>
                <a:gd name="T40" fmla="*/ 236 w 24"/>
                <a:gd name="T41" fmla="*/ 546 h 33"/>
                <a:gd name="T42" fmla="*/ 236 w 24"/>
                <a:gd name="T43" fmla="*/ 911 h 33"/>
                <a:gd name="T44" fmla="*/ 0 w 24"/>
                <a:gd name="T45" fmla="*/ 911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5" name="Freeform 46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937 w 162"/>
                <a:gd name="T1" fmla="*/ 1651 h 60"/>
                <a:gd name="T2" fmla="*/ 901 w 162"/>
                <a:gd name="T3" fmla="*/ 1617 h 60"/>
                <a:gd name="T4" fmla="*/ 0 w 162"/>
                <a:gd name="T5" fmla="*/ 1081 h 60"/>
                <a:gd name="T6" fmla="*/ 695 w 162"/>
                <a:gd name="T7" fmla="*/ 683 h 60"/>
                <a:gd name="T8" fmla="*/ 1624 w 162"/>
                <a:gd name="T9" fmla="*/ 1233 h 60"/>
                <a:gd name="T10" fmla="*/ 2320 w 162"/>
                <a:gd name="T11" fmla="*/ 1176 h 60"/>
                <a:gd name="T12" fmla="*/ 3502 w 162"/>
                <a:gd name="T13" fmla="*/ 493 h 60"/>
                <a:gd name="T14" fmla="*/ 2205 w 162"/>
                <a:gd name="T15" fmla="*/ 493 h 60"/>
                <a:gd name="T16" fmla="*/ 2205 w 162"/>
                <a:gd name="T17" fmla="*/ 0 h 60"/>
                <a:gd name="T18" fmla="*/ 5068 w 162"/>
                <a:gd name="T19" fmla="*/ 0 h 60"/>
                <a:gd name="T20" fmla="*/ 5068 w 162"/>
                <a:gd name="T21" fmla="*/ 1651 h 60"/>
                <a:gd name="T22" fmla="*/ 4235 w 162"/>
                <a:gd name="T23" fmla="*/ 1651 h 60"/>
                <a:gd name="T24" fmla="*/ 4199 w 162"/>
                <a:gd name="T25" fmla="*/ 897 h 60"/>
                <a:gd name="T26" fmla="*/ 3043 w 162"/>
                <a:gd name="T27" fmla="*/ 1583 h 60"/>
                <a:gd name="T28" fmla="*/ 1878 w 162"/>
                <a:gd name="T29" fmla="*/ 1857 h 60"/>
                <a:gd name="T30" fmla="*/ 937 w 162"/>
                <a:gd name="T31" fmla="*/ 1651 h 60"/>
                <a:gd name="T32" fmla="*/ 937 w 162"/>
                <a:gd name="T33" fmla="*/ 1651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6" name="Freeform 47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189 w 105"/>
                <a:gd name="T1" fmla="*/ 2497 h 93"/>
                <a:gd name="T2" fmla="*/ 2081 w 105"/>
                <a:gd name="T3" fmla="*/ 1961 h 93"/>
                <a:gd name="T4" fmla="*/ 1992 w 105"/>
                <a:gd name="T5" fmla="*/ 1562 h 93"/>
                <a:gd name="T6" fmla="*/ 860 w 105"/>
                <a:gd name="T7" fmla="*/ 901 h 93"/>
                <a:gd name="T8" fmla="*/ 860 w 105"/>
                <a:gd name="T9" fmla="*/ 1654 h 93"/>
                <a:gd name="T10" fmla="*/ 0 w 105"/>
                <a:gd name="T11" fmla="*/ 1654 h 93"/>
                <a:gd name="T12" fmla="*/ 0 w 105"/>
                <a:gd name="T13" fmla="*/ 0 h 93"/>
                <a:gd name="T14" fmla="*/ 2796 w 105"/>
                <a:gd name="T15" fmla="*/ 0 h 93"/>
                <a:gd name="T16" fmla="*/ 2796 w 105"/>
                <a:gd name="T17" fmla="*/ 481 h 93"/>
                <a:gd name="T18" fmla="*/ 1511 w 105"/>
                <a:gd name="T19" fmla="*/ 481 h 93"/>
                <a:gd name="T20" fmla="*/ 2666 w 105"/>
                <a:gd name="T21" fmla="*/ 1144 h 93"/>
                <a:gd name="T22" fmla="*/ 3189 w 105"/>
                <a:gd name="T23" fmla="*/ 1808 h 93"/>
                <a:gd name="T24" fmla="*/ 2756 w 105"/>
                <a:gd name="T25" fmla="*/ 2370 h 93"/>
                <a:gd name="T26" fmla="*/ 1878 w 105"/>
                <a:gd name="T27" fmla="*/ 2890 h 93"/>
                <a:gd name="T28" fmla="*/ 1189 w 105"/>
                <a:gd name="T29" fmla="*/ 2497 h 93"/>
                <a:gd name="T30" fmla="*/ 1189 w 105"/>
                <a:gd name="T31" fmla="*/ 2497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7" name="Freeform 48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4132 w 162"/>
                <a:gd name="T1" fmla="*/ 243 h 60"/>
                <a:gd name="T2" fmla="*/ 5068 w 162"/>
                <a:gd name="T3" fmla="*/ 776 h 60"/>
                <a:gd name="T4" fmla="*/ 4346 w 162"/>
                <a:gd name="T5" fmla="*/ 1176 h 60"/>
                <a:gd name="T6" fmla="*/ 3409 w 162"/>
                <a:gd name="T7" fmla="*/ 648 h 60"/>
                <a:gd name="T8" fmla="*/ 2761 w 162"/>
                <a:gd name="T9" fmla="*/ 720 h 60"/>
                <a:gd name="T10" fmla="*/ 1569 w 162"/>
                <a:gd name="T11" fmla="*/ 1408 h 60"/>
                <a:gd name="T12" fmla="*/ 2871 w 162"/>
                <a:gd name="T13" fmla="*/ 1408 h 60"/>
                <a:gd name="T14" fmla="*/ 2871 w 162"/>
                <a:gd name="T15" fmla="*/ 1857 h 60"/>
                <a:gd name="T16" fmla="*/ 0 w 162"/>
                <a:gd name="T17" fmla="*/ 1857 h 60"/>
                <a:gd name="T18" fmla="*/ 0 w 162"/>
                <a:gd name="T19" fmla="*/ 206 h 60"/>
                <a:gd name="T20" fmla="*/ 846 w 162"/>
                <a:gd name="T21" fmla="*/ 206 h 60"/>
                <a:gd name="T22" fmla="*/ 846 w 162"/>
                <a:gd name="T23" fmla="*/ 969 h 60"/>
                <a:gd name="T24" fmla="*/ 2025 w 162"/>
                <a:gd name="T25" fmla="*/ 302 h 60"/>
                <a:gd name="T26" fmla="*/ 3165 w 162"/>
                <a:gd name="T27" fmla="*/ 0 h 60"/>
                <a:gd name="T28" fmla="*/ 4132 w 162"/>
                <a:gd name="T29" fmla="*/ 243 h 60"/>
                <a:gd name="T30" fmla="*/ 4132 w 162"/>
                <a:gd name="T31" fmla="*/ 243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8" name="Freeform 49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3241 w 104"/>
                <a:gd name="T1" fmla="*/ 1216 h 94"/>
                <a:gd name="T2" fmla="*/ 3241 w 104"/>
                <a:gd name="T3" fmla="*/ 2842 h 94"/>
                <a:gd name="T4" fmla="*/ 400 w 104"/>
                <a:gd name="T5" fmla="*/ 2842 h 94"/>
                <a:gd name="T6" fmla="*/ 384 w 104"/>
                <a:gd name="T7" fmla="*/ 2368 h 94"/>
                <a:gd name="T8" fmla="*/ 1679 w 104"/>
                <a:gd name="T9" fmla="*/ 2368 h 94"/>
                <a:gd name="T10" fmla="*/ 497 w 104"/>
                <a:gd name="T11" fmla="*/ 1690 h 94"/>
                <a:gd name="T12" fmla="*/ 0 w 104"/>
                <a:gd name="T13" fmla="*/ 1060 h 94"/>
                <a:gd name="T14" fmla="*/ 400 w 104"/>
                <a:gd name="T15" fmla="*/ 527 h 94"/>
                <a:gd name="T16" fmla="*/ 1327 w 104"/>
                <a:gd name="T17" fmla="*/ 0 h 94"/>
                <a:gd name="T18" fmla="*/ 2022 w 104"/>
                <a:gd name="T19" fmla="*/ 387 h 94"/>
                <a:gd name="T20" fmla="*/ 1123 w 104"/>
                <a:gd name="T21" fmla="*/ 915 h 94"/>
                <a:gd name="T22" fmla="*/ 1226 w 104"/>
                <a:gd name="T23" fmla="*/ 1305 h 94"/>
                <a:gd name="T24" fmla="*/ 2408 w 104"/>
                <a:gd name="T25" fmla="*/ 1979 h 94"/>
                <a:gd name="T26" fmla="*/ 2408 w 104"/>
                <a:gd name="T27" fmla="*/ 1216 h 94"/>
                <a:gd name="T28" fmla="*/ 3241 w 104"/>
                <a:gd name="T29" fmla="*/ 1216 h 94"/>
                <a:gd name="T30" fmla="*/ 3241 w 104"/>
                <a:gd name="T31" fmla="*/ 121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9" name="Freeform 50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916 w 162"/>
                <a:gd name="T1" fmla="*/ 1693 h 61"/>
                <a:gd name="T2" fmla="*/ 916 w 162"/>
                <a:gd name="T3" fmla="*/ 1693 h 61"/>
                <a:gd name="T4" fmla="*/ 0 w 162"/>
                <a:gd name="T5" fmla="*/ 1151 h 61"/>
                <a:gd name="T6" fmla="*/ 693 w 162"/>
                <a:gd name="T7" fmla="*/ 736 h 61"/>
                <a:gd name="T8" fmla="*/ 1610 w 162"/>
                <a:gd name="T9" fmla="*/ 1277 h 61"/>
                <a:gd name="T10" fmla="*/ 2262 w 162"/>
                <a:gd name="T11" fmla="*/ 1207 h 61"/>
                <a:gd name="T12" fmla="*/ 3429 w 162"/>
                <a:gd name="T13" fmla="*/ 508 h 61"/>
                <a:gd name="T14" fmla="*/ 2138 w 162"/>
                <a:gd name="T15" fmla="*/ 508 h 61"/>
                <a:gd name="T16" fmla="*/ 2138 w 162"/>
                <a:gd name="T17" fmla="*/ 0 h 61"/>
                <a:gd name="T18" fmla="*/ 4943 w 162"/>
                <a:gd name="T19" fmla="*/ 0 h 61"/>
                <a:gd name="T20" fmla="*/ 4943 w 162"/>
                <a:gd name="T21" fmla="*/ 1728 h 61"/>
                <a:gd name="T22" fmla="*/ 4125 w 162"/>
                <a:gd name="T23" fmla="*/ 1728 h 61"/>
                <a:gd name="T24" fmla="*/ 4125 w 162"/>
                <a:gd name="T25" fmla="*/ 938 h 61"/>
                <a:gd name="T26" fmla="*/ 2956 w 162"/>
                <a:gd name="T27" fmla="*/ 1631 h 61"/>
                <a:gd name="T28" fmla="*/ 1848 w 162"/>
                <a:gd name="T29" fmla="*/ 1943 h 61"/>
                <a:gd name="T30" fmla="*/ 916 w 162"/>
                <a:gd name="T31" fmla="*/ 1693 h 61"/>
                <a:gd name="T32" fmla="*/ 916 w 162"/>
                <a:gd name="T33" fmla="*/ 169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0" name="Freeform 51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274 w 105"/>
                <a:gd name="T1" fmla="*/ 2570 h 94"/>
                <a:gd name="T2" fmla="*/ 2179 w 105"/>
                <a:gd name="T3" fmla="*/ 1997 h 94"/>
                <a:gd name="T4" fmla="*/ 2087 w 105"/>
                <a:gd name="T5" fmla="*/ 1627 h 94"/>
                <a:gd name="T6" fmla="*/ 883 w 105"/>
                <a:gd name="T7" fmla="*/ 929 h 94"/>
                <a:gd name="T8" fmla="*/ 883 w 105"/>
                <a:gd name="T9" fmla="*/ 1683 h 94"/>
                <a:gd name="T10" fmla="*/ 34 w 105"/>
                <a:gd name="T11" fmla="*/ 1683 h 94"/>
                <a:gd name="T12" fmla="*/ 0 w 105"/>
                <a:gd name="T13" fmla="*/ 0 h 94"/>
                <a:gd name="T14" fmla="*/ 2914 w 105"/>
                <a:gd name="T15" fmla="*/ 0 h 94"/>
                <a:gd name="T16" fmla="*/ 2935 w 105"/>
                <a:gd name="T17" fmla="*/ 505 h 94"/>
                <a:gd name="T18" fmla="*/ 1627 w 105"/>
                <a:gd name="T19" fmla="*/ 505 h 94"/>
                <a:gd name="T20" fmla="*/ 2822 w 105"/>
                <a:gd name="T21" fmla="*/ 1206 h 94"/>
                <a:gd name="T22" fmla="*/ 3327 w 105"/>
                <a:gd name="T23" fmla="*/ 1874 h 94"/>
                <a:gd name="T24" fmla="*/ 2914 w 105"/>
                <a:gd name="T25" fmla="*/ 2426 h 94"/>
                <a:gd name="T26" fmla="*/ 1976 w 105"/>
                <a:gd name="T27" fmla="*/ 2977 h 94"/>
                <a:gd name="T28" fmla="*/ 1274 w 105"/>
                <a:gd name="T29" fmla="*/ 2570 h 94"/>
                <a:gd name="T30" fmla="*/ 1274 w 105"/>
                <a:gd name="T31" fmla="*/ 257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1" name="Freeform 52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4020 w 162"/>
                <a:gd name="T1" fmla="*/ 234 h 61"/>
                <a:gd name="T2" fmla="*/ 4943 w 162"/>
                <a:gd name="T3" fmla="*/ 756 h 61"/>
                <a:gd name="T4" fmla="*/ 4276 w 162"/>
                <a:gd name="T5" fmla="*/ 1138 h 61"/>
                <a:gd name="T6" fmla="*/ 3359 w 162"/>
                <a:gd name="T7" fmla="*/ 617 h 61"/>
                <a:gd name="T8" fmla="*/ 2679 w 162"/>
                <a:gd name="T9" fmla="*/ 672 h 61"/>
                <a:gd name="T10" fmla="*/ 1514 w 162"/>
                <a:gd name="T11" fmla="*/ 1332 h 61"/>
                <a:gd name="T12" fmla="*/ 2809 w 162"/>
                <a:gd name="T13" fmla="*/ 1332 h 61"/>
                <a:gd name="T14" fmla="*/ 2809 w 162"/>
                <a:gd name="T15" fmla="*/ 1813 h 61"/>
                <a:gd name="T16" fmla="*/ 0 w 162"/>
                <a:gd name="T17" fmla="*/ 1813 h 61"/>
                <a:gd name="T18" fmla="*/ 0 w 162"/>
                <a:gd name="T19" fmla="*/ 200 h 61"/>
                <a:gd name="T20" fmla="*/ 826 w 162"/>
                <a:gd name="T21" fmla="*/ 200 h 61"/>
                <a:gd name="T22" fmla="*/ 860 w 162"/>
                <a:gd name="T23" fmla="*/ 946 h 61"/>
                <a:gd name="T24" fmla="*/ 1991 w 162"/>
                <a:gd name="T25" fmla="*/ 291 h 61"/>
                <a:gd name="T26" fmla="*/ 3091 w 162"/>
                <a:gd name="T27" fmla="*/ 0 h 61"/>
                <a:gd name="T28" fmla="*/ 4020 w 162"/>
                <a:gd name="T29" fmla="*/ 234 h 61"/>
                <a:gd name="T30" fmla="*/ 4020 w 162"/>
                <a:gd name="T31" fmla="*/ 2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2" name="Freeform 53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3189 w 105"/>
                <a:gd name="T1" fmla="*/ 1296 h 94"/>
                <a:gd name="T2" fmla="*/ 3189 w 105"/>
                <a:gd name="T3" fmla="*/ 2977 h 94"/>
                <a:gd name="T4" fmla="*/ 389 w 105"/>
                <a:gd name="T5" fmla="*/ 2977 h 94"/>
                <a:gd name="T6" fmla="*/ 389 w 105"/>
                <a:gd name="T7" fmla="*/ 2480 h 94"/>
                <a:gd name="T8" fmla="*/ 1682 w 105"/>
                <a:gd name="T9" fmla="*/ 2480 h 94"/>
                <a:gd name="T10" fmla="*/ 528 w 105"/>
                <a:gd name="T11" fmla="*/ 1782 h 94"/>
                <a:gd name="T12" fmla="*/ 0 w 105"/>
                <a:gd name="T13" fmla="*/ 1094 h 94"/>
                <a:gd name="T14" fmla="*/ 425 w 105"/>
                <a:gd name="T15" fmla="*/ 542 h 94"/>
                <a:gd name="T16" fmla="*/ 1308 w 105"/>
                <a:gd name="T17" fmla="*/ 0 h 94"/>
                <a:gd name="T18" fmla="*/ 1992 w 105"/>
                <a:gd name="T19" fmla="*/ 405 h 94"/>
                <a:gd name="T20" fmla="*/ 1098 w 105"/>
                <a:gd name="T21" fmla="*/ 993 h 94"/>
                <a:gd name="T22" fmla="*/ 1189 w 105"/>
                <a:gd name="T23" fmla="*/ 1355 h 94"/>
                <a:gd name="T24" fmla="*/ 2337 w 105"/>
                <a:gd name="T25" fmla="*/ 2053 h 94"/>
                <a:gd name="T26" fmla="*/ 2337 w 105"/>
                <a:gd name="T27" fmla="*/ 1296 h 94"/>
                <a:gd name="T28" fmla="*/ 3189 w 105"/>
                <a:gd name="T29" fmla="*/ 1296 h 94"/>
                <a:gd name="T30" fmla="*/ 3189 w 105"/>
                <a:gd name="T31" fmla="*/ 129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4848" name="Group 18"/>
          <p:cNvGrpSpPr>
            <a:grpSpLocks/>
          </p:cNvGrpSpPr>
          <p:nvPr/>
        </p:nvGrpSpPr>
        <p:grpSpPr bwMode="auto">
          <a:xfrm>
            <a:off x="3132137" y="4640325"/>
            <a:ext cx="431800" cy="504825"/>
            <a:chOff x="4740" y="2069"/>
            <a:chExt cx="525" cy="637"/>
          </a:xfrm>
        </p:grpSpPr>
        <p:sp>
          <p:nvSpPr>
            <p:cNvPr id="34849" name="AutoShape 19"/>
            <p:cNvSpPr>
              <a:spLocks noChangeAspect="1" noChangeArrowheads="1" noTextEdit="1"/>
            </p:cNvSpPr>
            <p:nvPr/>
          </p:nvSpPr>
          <p:spPr bwMode="auto">
            <a:xfrm>
              <a:off x="4740" y="2069"/>
              <a:ext cx="525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Freeform 20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1" name="Freeform 21"/>
            <p:cNvSpPr>
              <a:spLocks/>
            </p:cNvSpPr>
            <p:nvPr/>
          </p:nvSpPr>
          <p:spPr bwMode="auto">
            <a:xfrm>
              <a:off x="4857" y="2233"/>
              <a:ext cx="107" cy="466"/>
            </a:xfrm>
            <a:custGeom>
              <a:avLst/>
              <a:gdLst>
                <a:gd name="T0" fmla="*/ 76 w 113"/>
                <a:gd name="T1" fmla="*/ 41 h 496"/>
                <a:gd name="T2" fmla="*/ 0 w 113"/>
                <a:gd name="T3" fmla="*/ 0 h 496"/>
                <a:gd name="T4" fmla="*/ 2 w 113"/>
                <a:gd name="T5" fmla="*/ 280 h 496"/>
                <a:gd name="T6" fmla="*/ 77 w 113"/>
                <a:gd name="T7" fmla="*/ 321 h 496"/>
                <a:gd name="T8" fmla="*/ 76 w 113"/>
                <a:gd name="T9" fmla="*/ 41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2" name="Freeform 22"/>
            <p:cNvSpPr>
              <a:spLocks/>
            </p:cNvSpPr>
            <p:nvPr/>
          </p:nvSpPr>
          <p:spPr bwMode="auto">
            <a:xfrm>
              <a:off x="4857" y="2075"/>
              <a:ext cx="376" cy="218"/>
            </a:xfrm>
            <a:custGeom>
              <a:avLst/>
              <a:gdLst>
                <a:gd name="T0" fmla="*/ 259 w 400"/>
                <a:gd name="T1" fmla="*/ 42 h 232"/>
                <a:gd name="T2" fmla="*/ 188 w 400"/>
                <a:gd name="T3" fmla="*/ 0 h 232"/>
                <a:gd name="T4" fmla="*/ 0 w 400"/>
                <a:gd name="T5" fmla="*/ 109 h 232"/>
                <a:gd name="T6" fmla="*/ 71 w 400"/>
                <a:gd name="T7" fmla="*/ 150 h 232"/>
                <a:gd name="T8" fmla="*/ 259 w 400"/>
                <a:gd name="T9" fmla="*/ 42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232"/>
                <a:gd name="T17" fmla="*/ 400 w 400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232">
                  <a:moveTo>
                    <a:pt x="400" y="65"/>
                  </a:moveTo>
                  <a:lnTo>
                    <a:pt x="289" y="0"/>
                  </a:lnTo>
                  <a:lnTo>
                    <a:pt x="0" y="168"/>
                  </a:lnTo>
                  <a:lnTo>
                    <a:pt x="111" y="232"/>
                  </a:lnTo>
                  <a:lnTo>
                    <a:pt x="400" y="65"/>
                  </a:lnTo>
                  <a:close/>
                </a:path>
              </a:pathLst>
            </a:custGeom>
            <a:solidFill>
              <a:srgbClr val="CD3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3" name="Freeform 23"/>
            <p:cNvSpPr>
              <a:spLocks/>
            </p:cNvSpPr>
            <p:nvPr/>
          </p:nvSpPr>
          <p:spPr bwMode="auto">
            <a:xfrm>
              <a:off x="4962" y="2136"/>
              <a:ext cx="271" cy="563"/>
            </a:xfrm>
            <a:custGeom>
              <a:avLst/>
              <a:gdLst>
                <a:gd name="T0" fmla="*/ 0 w 289"/>
                <a:gd name="T1" fmla="*/ 109 h 599"/>
                <a:gd name="T2" fmla="*/ 2 w 289"/>
                <a:gd name="T3" fmla="*/ 388 h 599"/>
                <a:gd name="T4" fmla="*/ 184 w 289"/>
                <a:gd name="T5" fmla="*/ 280 h 599"/>
                <a:gd name="T6" fmla="*/ 184 w 289"/>
                <a:gd name="T7" fmla="*/ 0 h 599"/>
                <a:gd name="T8" fmla="*/ 0 w 289"/>
                <a:gd name="T9" fmla="*/ 109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599"/>
                <a:gd name="T17" fmla="*/ 289 w 289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599">
                  <a:moveTo>
                    <a:pt x="0" y="167"/>
                  </a:moveTo>
                  <a:lnTo>
                    <a:pt x="2" y="599"/>
                  </a:lnTo>
                  <a:lnTo>
                    <a:pt x="289" y="432"/>
                  </a:lnTo>
                  <a:lnTo>
                    <a:pt x="289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98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4" name="Freeform 24"/>
            <p:cNvSpPr>
              <a:spLocks noEditPoints="1"/>
            </p:cNvSpPr>
            <p:nvPr/>
          </p:nvSpPr>
          <p:spPr bwMode="auto">
            <a:xfrm>
              <a:off x="4856" y="2132"/>
              <a:ext cx="377" cy="567"/>
            </a:xfrm>
            <a:custGeom>
              <a:avLst/>
              <a:gdLst>
                <a:gd name="T0" fmla="*/ 0 w 250"/>
                <a:gd name="T1" fmla="*/ 1234 h 375"/>
                <a:gd name="T2" fmla="*/ 27 w 250"/>
                <a:gd name="T3" fmla="*/ 1193 h 375"/>
                <a:gd name="T4" fmla="*/ 62 w 250"/>
                <a:gd name="T5" fmla="*/ 1173 h 375"/>
                <a:gd name="T6" fmla="*/ 3591 w 250"/>
                <a:gd name="T7" fmla="*/ 491 h 375"/>
                <a:gd name="T8" fmla="*/ 3594 w 250"/>
                <a:gd name="T9" fmla="*/ 491 h 375"/>
                <a:gd name="T10" fmla="*/ 4400 w 250"/>
                <a:gd name="T11" fmla="*/ 0 h 375"/>
                <a:gd name="T12" fmla="*/ 4437 w 250"/>
                <a:gd name="T13" fmla="*/ 62 h 375"/>
                <a:gd name="T14" fmla="*/ 4417 w 250"/>
                <a:gd name="T15" fmla="*/ 73 h 375"/>
                <a:gd name="T16" fmla="*/ 3657 w 250"/>
                <a:gd name="T17" fmla="*/ 1264 h 375"/>
                <a:gd name="T18" fmla="*/ 4400 w 250"/>
                <a:gd name="T19" fmla="*/ 816 h 375"/>
                <a:gd name="T20" fmla="*/ 4437 w 250"/>
                <a:gd name="T21" fmla="*/ 845 h 375"/>
                <a:gd name="T22" fmla="*/ 4417 w 250"/>
                <a:gd name="T23" fmla="*/ 885 h 375"/>
                <a:gd name="T24" fmla="*/ 2870 w 250"/>
                <a:gd name="T25" fmla="*/ 2533 h 375"/>
                <a:gd name="T26" fmla="*/ 4400 w 250"/>
                <a:gd name="T27" fmla="*/ 1612 h 375"/>
                <a:gd name="T28" fmla="*/ 4437 w 250"/>
                <a:gd name="T29" fmla="*/ 1662 h 375"/>
                <a:gd name="T30" fmla="*/ 4417 w 250"/>
                <a:gd name="T31" fmla="*/ 1683 h 375"/>
                <a:gd name="T32" fmla="*/ 3657 w 250"/>
                <a:gd name="T33" fmla="*/ 2855 h 375"/>
                <a:gd name="T34" fmla="*/ 4400 w 250"/>
                <a:gd name="T35" fmla="*/ 2425 h 375"/>
                <a:gd name="T36" fmla="*/ 4437 w 250"/>
                <a:gd name="T37" fmla="*/ 2457 h 375"/>
                <a:gd name="T38" fmla="*/ 4417 w 250"/>
                <a:gd name="T39" fmla="*/ 2499 h 375"/>
                <a:gd name="T40" fmla="*/ 3657 w 250"/>
                <a:gd name="T41" fmla="*/ 2938 h 375"/>
                <a:gd name="T42" fmla="*/ 2855 w 250"/>
                <a:gd name="T43" fmla="*/ 3411 h 375"/>
                <a:gd name="T44" fmla="*/ 3591 w 250"/>
                <a:gd name="T45" fmla="*/ 3715 h 375"/>
                <a:gd name="T46" fmla="*/ 3591 w 250"/>
                <a:gd name="T47" fmla="*/ 3715 h 375"/>
                <a:gd name="T48" fmla="*/ 4400 w 250"/>
                <a:gd name="T49" fmla="*/ 3246 h 375"/>
                <a:gd name="T50" fmla="*/ 4437 w 250"/>
                <a:gd name="T51" fmla="*/ 3287 h 375"/>
                <a:gd name="T52" fmla="*/ 4417 w 250"/>
                <a:gd name="T53" fmla="*/ 3319 h 375"/>
                <a:gd name="T54" fmla="*/ 3657 w 250"/>
                <a:gd name="T55" fmla="*/ 4495 h 375"/>
                <a:gd name="T56" fmla="*/ 4400 w 250"/>
                <a:gd name="T57" fmla="*/ 4063 h 375"/>
                <a:gd name="T58" fmla="*/ 4437 w 250"/>
                <a:gd name="T59" fmla="*/ 4104 h 375"/>
                <a:gd name="T60" fmla="*/ 4417 w 250"/>
                <a:gd name="T61" fmla="*/ 4134 h 375"/>
                <a:gd name="T62" fmla="*/ 2037 w 250"/>
                <a:gd name="T63" fmla="*/ 5531 h 375"/>
                <a:gd name="T64" fmla="*/ 1255 w 250"/>
                <a:gd name="T65" fmla="*/ 6001 h 375"/>
                <a:gd name="T66" fmla="*/ 1182 w 250"/>
                <a:gd name="T67" fmla="*/ 6777 h 375"/>
                <a:gd name="T68" fmla="*/ 1182 w 250"/>
                <a:gd name="T69" fmla="*/ 5960 h 375"/>
                <a:gd name="T70" fmla="*/ 1182 w 250"/>
                <a:gd name="T71" fmla="*/ 5153 h 375"/>
                <a:gd name="T72" fmla="*/ 1182 w 250"/>
                <a:gd name="T73" fmla="*/ 5153 h 375"/>
                <a:gd name="T74" fmla="*/ 1182 w 250"/>
                <a:gd name="T75" fmla="*/ 4317 h 375"/>
                <a:gd name="T76" fmla="*/ 1182 w 250"/>
                <a:gd name="T77" fmla="*/ 3523 h 375"/>
                <a:gd name="T78" fmla="*/ 1182 w 250"/>
                <a:gd name="T79" fmla="*/ 3502 h 375"/>
                <a:gd name="T80" fmla="*/ 1182 w 250"/>
                <a:gd name="T81" fmla="*/ 2714 h 375"/>
                <a:gd name="T82" fmla="*/ 1182 w 250"/>
                <a:gd name="T83" fmla="*/ 1911 h 375"/>
                <a:gd name="T84" fmla="*/ 2058 w 250"/>
                <a:gd name="T85" fmla="*/ 3100 h 375"/>
                <a:gd name="T86" fmla="*/ 3591 w 250"/>
                <a:gd name="T87" fmla="*/ 2902 h 375"/>
                <a:gd name="T88" fmla="*/ 2058 w 250"/>
                <a:gd name="T89" fmla="*/ 3100 h 375"/>
                <a:gd name="T90" fmla="*/ 3591 w 250"/>
                <a:gd name="T91" fmla="*/ 1300 h 375"/>
                <a:gd name="T92" fmla="*/ 1255 w 250"/>
                <a:gd name="T93" fmla="*/ 1911 h 375"/>
                <a:gd name="T94" fmla="*/ 2799 w 250"/>
                <a:gd name="T95" fmla="*/ 1755 h 375"/>
                <a:gd name="T96" fmla="*/ 2821 w 250"/>
                <a:gd name="T97" fmla="*/ 1755 h 375"/>
                <a:gd name="T98" fmla="*/ 1255 w 250"/>
                <a:gd name="T99" fmla="*/ 3461 h 375"/>
                <a:gd name="T100" fmla="*/ 1992 w 250"/>
                <a:gd name="T101" fmla="*/ 3036 h 375"/>
                <a:gd name="T102" fmla="*/ 2799 w 250"/>
                <a:gd name="T103" fmla="*/ 2564 h 375"/>
                <a:gd name="T104" fmla="*/ 1255 w 250"/>
                <a:gd name="T105" fmla="*/ 2747 h 375"/>
                <a:gd name="T106" fmla="*/ 1992 w 250"/>
                <a:gd name="T107" fmla="*/ 3131 h 375"/>
                <a:gd name="T108" fmla="*/ 1255 w 250"/>
                <a:gd name="T109" fmla="*/ 4274 h 375"/>
                <a:gd name="T110" fmla="*/ 1255 w 250"/>
                <a:gd name="T111" fmla="*/ 4349 h 375"/>
                <a:gd name="T112" fmla="*/ 2781 w 250"/>
                <a:gd name="T113" fmla="*/ 4197 h 375"/>
                <a:gd name="T114" fmla="*/ 1255 w 250"/>
                <a:gd name="T115" fmla="*/ 4349 h 375"/>
                <a:gd name="T116" fmla="*/ 3591 w 250"/>
                <a:gd name="T117" fmla="*/ 4542 h 375"/>
                <a:gd name="T118" fmla="*/ 2037 w 250"/>
                <a:gd name="T119" fmla="*/ 4719 h 375"/>
                <a:gd name="T120" fmla="*/ 1965 w 250"/>
                <a:gd name="T121" fmla="*/ 4767 h 375"/>
                <a:gd name="T122" fmla="*/ 1255 w 250"/>
                <a:gd name="T123" fmla="*/ 5900 h 375"/>
                <a:gd name="T124" fmla="*/ 1965 w 250"/>
                <a:gd name="T125" fmla="*/ 4767 h 3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0"/>
                <a:gd name="T190" fmla="*/ 0 h 375"/>
                <a:gd name="T191" fmla="*/ 250 w 250"/>
                <a:gd name="T192" fmla="*/ 375 h 3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0" h="375">
                  <a:moveTo>
                    <a:pt x="1" y="69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62" y="99"/>
                    <a:pt x="69" y="103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8"/>
                    <a:pt x="250" y="48"/>
                    <a:pt x="250" y="48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162" y="100"/>
                    <a:pt x="162" y="100"/>
                    <a:pt x="162" y="100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247" y="90"/>
                    <a:pt x="247" y="90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3"/>
                    <a:pt x="250" y="93"/>
                    <a:pt x="250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47" y="181"/>
                    <a:pt x="247" y="181"/>
                    <a:pt x="247" y="181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50" y="182"/>
                    <a:pt x="250" y="182"/>
                    <a:pt x="250" y="182"/>
                  </a:cubicBezTo>
                  <a:cubicBezTo>
                    <a:pt x="250" y="183"/>
                    <a:pt x="250" y="183"/>
                    <a:pt x="250" y="183"/>
                  </a:cubicBezTo>
                  <a:cubicBezTo>
                    <a:pt x="249" y="184"/>
                    <a:pt x="249" y="184"/>
                    <a:pt x="249" y="184"/>
                  </a:cubicBezTo>
                  <a:cubicBezTo>
                    <a:pt x="206" y="209"/>
                    <a:pt x="206" y="209"/>
                    <a:pt x="206" y="209"/>
                  </a:cubicBezTo>
                  <a:cubicBezTo>
                    <a:pt x="206" y="249"/>
                    <a:pt x="206" y="249"/>
                    <a:pt x="206" y="249"/>
                  </a:cubicBezTo>
                  <a:cubicBezTo>
                    <a:pt x="247" y="225"/>
                    <a:pt x="247" y="225"/>
                    <a:pt x="247" y="225"/>
                  </a:cubicBezTo>
                  <a:cubicBezTo>
                    <a:pt x="248" y="225"/>
                    <a:pt x="248" y="225"/>
                    <a:pt x="248" y="225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50" y="227"/>
                    <a:pt x="250" y="227"/>
                    <a:pt x="250" y="227"/>
                  </a:cubicBezTo>
                  <a:cubicBezTo>
                    <a:pt x="250" y="228"/>
                    <a:pt x="250" y="228"/>
                    <a:pt x="250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71" y="332"/>
                    <a:pt x="71" y="332"/>
                    <a:pt x="71" y="332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06"/>
                    <a:pt x="67" y="106"/>
                    <a:pt x="67" y="106"/>
                  </a:cubicBezTo>
                  <a:lnTo>
                    <a:pt x="1" y="69"/>
                  </a:lnTo>
                  <a:close/>
                  <a:moveTo>
                    <a:pt x="116" y="171"/>
                  </a:moveTo>
                  <a:cubicBezTo>
                    <a:pt x="116" y="211"/>
                    <a:pt x="116" y="211"/>
                    <a:pt x="116" y="21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21"/>
                    <a:pt x="202" y="121"/>
                    <a:pt x="202" y="121"/>
                  </a:cubicBezTo>
                  <a:lnTo>
                    <a:pt x="116" y="171"/>
                  </a:lnTo>
                  <a:close/>
                  <a:moveTo>
                    <a:pt x="159" y="97"/>
                  </a:moveTo>
                  <a:cubicBezTo>
                    <a:pt x="202" y="72"/>
                    <a:pt x="202" y="72"/>
                    <a:pt x="202" y="7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97"/>
                    <a:pt x="158" y="97"/>
                    <a:pt x="158" y="97"/>
                  </a:cubicBezTo>
                  <a:lnTo>
                    <a:pt x="159" y="97"/>
                  </a:lnTo>
                  <a:close/>
                  <a:moveTo>
                    <a:pt x="71" y="15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8" y="102"/>
                    <a:pt x="158" y="102"/>
                    <a:pt x="158" y="102"/>
                  </a:cubicBezTo>
                  <a:lnTo>
                    <a:pt x="71" y="152"/>
                  </a:lnTo>
                  <a:close/>
                  <a:moveTo>
                    <a:pt x="112" y="213"/>
                  </a:moveTo>
                  <a:cubicBezTo>
                    <a:pt x="112" y="173"/>
                    <a:pt x="112" y="173"/>
                    <a:pt x="112" y="17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237"/>
                    <a:pt x="71" y="237"/>
                    <a:pt x="71" y="237"/>
                  </a:cubicBezTo>
                  <a:lnTo>
                    <a:pt x="112" y="213"/>
                  </a:lnTo>
                  <a:close/>
                  <a:moveTo>
                    <a:pt x="71" y="241"/>
                  </a:moveTo>
                  <a:cubicBezTo>
                    <a:pt x="71" y="283"/>
                    <a:pt x="71" y="283"/>
                    <a:pt x="71" y="283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57" y="191"/>
                    <a:pt x="157" y="191"/>
                    <a:pt x="157" y="191"/>
                  </a:cubicBezTo>
                  <a:lnTo>
                    <a:pt x="71" y="241"/>
                  </a:lnTo>
                  <a:close/>
                  <a:moveTo>
                    <a:pt x="115" y="302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202" y="211"/>
                    <a:pt x="202" y="211"/>
                    <a:pt x="202" y="21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302"/>
                  </a:lnTo>
                  <a:close/>
                  <a:moveTo>
                    <a:pt x="111" y="264"/>
                  </a:moveTo>
                  <a:cubicBezTo>
                    <a:pt x="71" y="287"/>
                    <a:pt x="71" y="287"/>
                    <a:pt x="71" y="287"/>
                  </a:cubicBezTo>
                  <a:cubicBezTo>
                    <a:pt x="71" y="327"/>
                    <a:pt x="71" y="327"/>
                    <a:pt x="71" y="327"/>
                  </a:cubicBezTo>
                  <a:cubicBezTo>
                    <a:pt x="111" y="304"/>
                    <a:pt x="111" y="304"/>
                    <a:pt x="111" y="304"/>
                  </a:cubicBezTo>
                  <a:lnTo>
                    <a:pt x="111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5" name="Freeform 25"/>
            <p:cNvSpPr>
              <a:spLocks noEditPoints="1"/>
            </p:cNvSpPr>
            <p:nvPr/>
          </p:nvSpPr>
          <p:spPr bwMode="auto">
            <a:xfrm>
              <a:off x="4853" y="2069"/>
              <a:ext cx="387" cy="637"/>
            </a:xfrm>
            <a:custGeom>
              <a:avLst/>
              <a:gdLst>
                <a:gd name="T0" fmla="*/ 2 w 412"/>
                <a:gd name="T1" fmla="*/ 112 h 677"/>
                <a:gd name="T2" fmla="*/ 189 w 412"/>
                <a:gd name="T3" fmla="*/ 2 h 677"/>
                <a:gd name="T4" fmla="*/ 189 w 412"/>
                <a:gd name="T5" fmla="*/ 0 h 677"/>
                <a:gd name="T6" fmla="*/ 191 w 412"/>
                <a:gd name="T7" fmla="*/ 2 h 677"/>
                <a:gd name="T8" fmla="*/ 193 w 412"/>
                <a:gd name="T9" fmla="*/ 2 h 677"/>
                <a:gd name="T10" fmla="*/ 263 w 412"/>
                <a:gd name="T11" fmla="*/ 44 h 677"/>
                <a:gd name="T12" fmla="*/ 265 w 412"/>
                <a:gd name="T13" fmla="*/ 44 h 677"/>
                <a:gd name="T14" fmla="*/ 265 w 412"/>
                <a:gd name="T15" fmla="*/ 45 h 677"/>
                <a:gd name="T16" fmla="*/ 267 w 412"/>
                <a:gd name="T17" fmla="*/ 330 h 677"/>
                <a:gd name="T18" fmla="*/ 267 w 412"/>
                <a:gd name="T19" fmla="*/ 331 h 677"/>
                <a:gd name="T20" fmla="*/ 265 w 412"/>
                <a:gd name="T21" fmla="*/ 331 h 677"/>
                <a:gd name="T22" fmla="*/ 76 w 412"/>
                <a:gd name="T23" fmla="*/ 442 h 677"/>
                <a:gd name="T24" fmla="*/ 76 w 412"/>
                <a:gd name="T25" fmla="*/ 442 h 677"/>
                <a:gd name="T26" fmla="*/ 75 w 412"/>
                <a:gd name="T27" fmla="*/ 442 h 677"/>
                <a:gd name="T28" fmla="*/ 4 w 412"/>
                <a:gd name="T29" fmla="*/ 399 h 677"/>
                <a:gd name="T30" fmla="*/ 2 w 412"/>
                <a:gd name="T31" fmla="*/ 397 h 677"/>
                <a:gd name="T32" fmla="*/ 2 w 412"/>
                <a:gd name="T33" fmla="*/ 397 h 677"/>
                <a:gd name="T34" fmla="*/ 0 w 412"/>
                <a:gd name="T35" fmla="*/ 112 h 677"/>
                <a:gd name="T36" fmla="*/ 0 w 412"/>
                <a:gd name="T37" fmla="*/ 112 h 677"/>
                <a:gd name="T38" fmla="*/ 2 w 412"/>
                <a:gd name="T39" fmla="*/ 112 h 677"/>
                <a:gd name="T40" fmla="*/ 258 w 412"/>
                <a:gd name="T41" fmla="*/ 49 h 677"/>
                <a:gd name="T42" fmla="*/ 225 w 412"/>
                <a:gd name="T43" fmla="*/ 28 h 677"/>
                <a:gd name="T44" fmla="*/ 189 w 412"/>
                <a:gd name="T45" fmla="*/ 8 h 677"/>
                <a:gd name="T46" fmla="*/ 99 w 412"/>
                <a:gd name="T47" fmla="*/ 62 h 677"/>
                <a:gd name="T48" fmla="*/ 8 w 412"/>
                <a:gd name="T49" fmla="*/ 116 h 677"/>
                <a:gd name="T50" fmla="*/ 8 w 412"/>
                <a:gd name="T51" fmla="*/ 271 h 677"/>
                <a:gd name="T52" fmla="*/ 8 w 412"/>
                <a:gd name="T53" fmla="*/ 393 h 677"/>
                <a:gd name="T54" fmla="*/ 44 w 412"/>
                <a:gd name="T55" fmla="*/ 416 h 677"/>
                <a:gd name="T56" fmla="*/ 76 w 412"/>
                <a:gd name="T57" fmla="*/ 434 h 677"/>
                <a:gd name="T58" fmla="*/ 116 w 412"/>
                <a:gd name="T59" fmla="*/ 410 h 677"/>
                <a:gd name="T60" fmla="*/ 258 w 412"/>
                <a:gd name="T61" fmla="*/ 326 h 677"/>
                <a:gd name="T62" fmla="*/ 258 w 412"/>
                <a:gd name="T63" fmla="*/ 49 h 6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2"/>
                <a:gd name="T97" fmla="*/ 0 h 677"/>
                <a:gd name="T98" fmla="*/ 412 w 412"/>
                <a:gd name="T99" fmla="*/ 677 h 6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2" h="677">
                  <a:moveTo>
                    <a:pt x="2" y="170"/>
                  </a:moveTo>
                  <a:lnTo>
                    <a:pt x="294" y="2"/>
                  </a:lnTo>
                  <a:lnTo>
                    <a:pt x="294" y="0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408" y="67"/>
                  </a:lnTo>
                  <a:lnTo>
                    <a:pt x="410" y="67"/>
                  </a:lnTo>
                  <a:lnTo>
                    <a:pt x="410" y="69"/>
                  </a:lnTo>
                  <a:lnTo>
                    <a:pt x="412" y="505"/>
                  </a:lnTo>
                  <a:lnTo>
                    <a:pt x="412" y="506"/>
                  </a:lnTo>
                  <a:lnTo>
                    <a:pt x="410" y="508"/>
                  </a:lnTo>
                  <a:lnTo>
                    <a:pt x="118" y="677"/>
                  </a:lnTo>
                  <a:lnTo>
                    <a:pt x="116" y="677"/>
                  </a:lnTo>
                  <a:lnTo>
                    <a:pt x="4" y="611"/>
                  </a:lnTo>
                  <a:lnTo>
                    <a:pt x="2" y="609"/>
                  </a:lnTo>
                  <a:lnTo>
                    <a:pt x="0" y="172"/>
                  </a:lnTo>
                  <a:lnTo>
                    <a:pt x="0" y="170"/>
                  </a:lnTo>
                  <a:lnTo>
                    <a:pt x="2" y="170"/>
                  </a:lnTo>
                  <a:close/>
                  <a:moveTo>
                    <a:pt x="400" y="74"/>
                  </a:moveTo>
                  <a:lnTo>
                    <a:pt x="349" y="43"/>
                  </a:lnTo>
                  <a:lnTo>
                    <a:pt x="294" y="13"/>
                  </a:lnTo>
                  <a:lnTo>
                    <a:pt x="153" y="95"/>
                  </a:lnTo>
                  <a:lnTo>
                    <a:pt x="12" y="177"/>
                  </a:lnTo>
                  <a:lnTo>
                    <a:pt x="12" y="415"/>
                  </a:lnTo>
                  <a:lnTo>
                    <a:pt x="12" y="604"/>
                  </a:lnTo>
                  <a:lnTo>
                    <a:pt x="68" y="636"/>
                  </a:lnTo>
                  <a:lnTo>
                    <a:pt x="118" y="665"/>
                  </a:lnTo>
                  <a:lnTo>
                    <a:pt x="179" y="628"/>
                  </a:lnTo>
                  <a:lnTo>
                    <a:pt x="400" y="501"/>
                  </a:lnTo>
                  <a:lnTo>
                    <a:pt x="400" y="74"/>
                  </a:lnTo>
                  <a:close/>
                </a:path>
              </a:pathLst>
            </a:custGeom>
            <a:solidFill>
              <a:srgbClr val="771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163" y="980728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ACL</a:t>
            </a:r>
            <a:r>
              <a:rPr lang="zh-CN" altLang="en-US" dirty="0">
                <a:solidFill>
                  <a:srgbClr val="C00000"/>
                </a:solidFill>
              </a:rPr>
              <a:t>包过滤的局限性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023" y="1711227"/>
            <a:ext cx="7632700" cy="366395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包过滤是根据数据包头中的二、三、四层信息来进行报文过滤的，对应用层的信息无法识别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200" dirty="0">
                <a:solidFill>
                  <a:schemeClr val="tx1"/>
                </a:solidFill>
              </a:rPr>
              <a:t>无法根据用户名来决定数据是否通过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200" dirty="0">
                <a:solidFill>
                  <a:schemeClr val="tx1"/>
                </a:solidFill>
              </a:rPr>
              <a:t>无法给不同的用户授予不同的权限级别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zh-CN" altLang="en-US" sz="2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zh-CN" sz="2800" dirty="0">
                <a:solidFill>
                  <a:schemeClr val="tx1"/>
                </a:solidFill>
              </a:rPr>
              <a:t>ACL</a:t>
            </a:r>
            <a:r>
              <a:rPr lang="zh-CN" altLang="en-US" sz="2800" dirty="0">
                <a:solidFill>
                  <a:schemeClr val="tx1"/>
                </a:solidFill>
              </a:rPr>
              <a:t>包过滤防火墙是静态防火墙，无法对应用层的协议进行动态检测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98922" y="1916907"/>
            <a:ext cx="7345362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200" b="1">
                <a:ea typeface="华文细黑" pitchFamily="2" charset="-122"/>
              </a:rPr>
              <a:t>包过滤防火墙使用</a:t>
            </a:r>
            <a:r>
              <a:rPr lang="en-US" altLang="zh-CN" sz="2200" b="1">
                <a:ea typeface="华文细黑" pitchFamily="2" charset="-122"/>
              </a:rPr>
              <a:t>ACL</a:t>
            </a:r>
            <a:r>
              <a:rPr lang="zh-CN" altLang="en-US" sz="2200" b="1">
                <a:ea typeface="华文细黑" pitchFamily="2" charset="-122"/>
              </a:rPr>
              <a:t>过滤数据包；</a:t>
            </a:r>
            <a:r>
              <a:rPr lang="en-US" altLang="zh-CN" sz="2200" b="1">
                <a:ea typeface="华文细黑" pitchFamily="2" charset="-122"/>
              </a:rPr>
              <a:t>ACL</a:t>
            </a:r>
            <a:r>
              <a:rPr lang="zh-CN" altLang="en-US" sz="2200" b="1">
                <a:ea typeface="华文细黑" pitchFamily="2" charset="-122"/>
              </a:rPr>
              <a:t>还可用于</a:t>
            </a:r>
            <a:r>
              <a:rPr lang="en-US" altLang="zh-CN" sz="2200" b="1">
                <a:ea typeface="华文细黑" pitchFamily="2" charset="-122"/>
              </a:rPr>
              <a:t>NAT</a:t>
            </a:r>
            <a:r>
              <a:rPr lang="zh-CN" altLang="en-US" sz="2200" b="1">
                <a:ea typeface="华文细黑" pitchFamily="2" charset="-122"/>
              </a:rPr>
              <a:t>、</a:t>
            </a:r>
            <a:r>
              <a:rPr lang="en-US" altLang="zh-CN" sz="2200" b="1">
                <a:ea typeface="华文细黑" pitchFamily="2" charset="-122"/>
              </a:rPr>
              <a:t>QoS</a:t>
            </a:r>
            <a:r>
              <a:rPr lang="zh-CN" altLang="en-US" sz="2200" b="1">
                <a:ea typeface="华文细黑" pitchFamily="2" charset="-122"/>
              </a:rPr>
              <a:t>、路由策略、按需拨号等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200" b="1">
                <a:ea typeface="华文细黑" pitchFamily="2" charset="-122"/>
              </a:rPr>
              <a:t>基本</a:t>
            </a:r>
            <a:r>
              <a:rPr lang="en-US" altLang="zh-CN" sz="2200" b="1">
                <a:ea typeface="华文细黑" pitchFamily="2" charset="-122"/>
              </a:rPr>
              <a:t>ACL</a:t>
            </a:r>
            <a:r>
              <a:rPr lang="zh-CN" altLang="en-US" sz="2200" b="1">
                <a:ea typeface="华文细黑" pitchFamily="2" charset="-122"/>
              </a:rPr>
              <a:t>根据源</a:t>
            </a:r>
            <a:r>
              <a:rPr lang="en-US" altLang="zh-CN" sz="2200" b="1">
                <a:ea typeface="华文细黑" pitchFamily="2" charset="-122"/>
              </a:rPr>
              <a:t>IP</a:t>
            </a:r>
            <a:r>
              <a:rPr lang="zh-CN" altLang="en-US" sz="2200" b="1">
                <a:ea typeface="华文细黑" pitchFamily="2" charset="-122"/>
              </a:rPr>
              <a:t>地址进行过滤；高级</a:t>
            </a:r>
            <a:r>
              <a:rPr lang="en-US" altLang="zh-CN" sz="2200" b="1">
                <a:ea typeface="华文细黑" pitchFamily="2" charset="-122"/>
              </a:rPr>
              <a:t>ACL</a:t>
            </a:r>
            <a:r>
              <a:rPr lang="zh-CN" altLang="en-US" sz="2200" b="1">
                <a:ea typeface="华文细黑" pitchFamily="2" charset="-122"/>
              </a:rPr>
              <a:t>根据</a:t>
            </a:r>
            <a:r>
              <a:rPr lang="en-US" altLang="zh-CN" sz="2200" b="1">
                <a:ea typeface="华文细黑" pitchFamily="2" charset="-122"/>
              </a:rPr>
              <a:t>IP</a:t>
            </a:r>
            <a:r>
              <a:rPr lang="zh-CN" altLang="en-US" sz="2200" b="1">
                <a:ea typeface="华文细黑" pitchFamily="2" charset="-122"/>
              </a:rPr>
              <a:t>地址、</a:t>
            </a:r>
            <a:r>
              <a:rPr lang="en-US" altLang="zh-CN" sz="2200" b="1">
                <a:ea typeface="华文细黑" pitchFamily="2" charset="-122"/>
              </a:rPr>
              <a:t>IP</a:t>
            </a:r>
            <a:r>
              <a:rPr lang="zh-CN" altLang="en-US" sz="2200" b="1">
                <a:ea typeface="华文细黑" pitchFamily="2" charset="-122"/>
              </a:rPr>
              <a:t>协议号、端口号等进行过滤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200" b="1">
                <a:ea typeface="华文细黑" pitchFamily="2" charset="-122"/>
              </a:rPr>
              <a:t>ACL</a:t>
            </a:r>
            <a:r>
              <a:rPr lang="zh-CN" altLang="en-US" sz="2200" b="1">
                <a:ea typeface="华文细黑" pitchFamily="2" charset="-122"/>
              </a:rPr>
              <a:t>规则的匹配顺序会影响实际过滤结果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200" b="1">
                <a:ea typeface="华文细黑" pitchFamily="2" charset="-122"/>
              </a:rPr>
              <a:t>ACL</a:t>
            </a:r>
            <a:r>
              <a:rPr lang="zh-CN" altLang="en-US" sz="2200" b="1">
                <a:ea typeface="华文细黑" pitchFamily="2" charset="-122"/>
              </a:rPr>
              <a:t>包过滤防火墙的配置位置应尽量避免不必要的流量进入网络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419872" y="1124744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本章总结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745184" y="1813719"/>
            <a:ext cx="5715000" cy="3276600"/>
            <a:chOff x="1632" y="1056"/>
            <a:chExt cx="3600" cy="2064"/>
          </a:xfrm>
        </p:grpSpPr>
        <p:sp>
          <p:nvSpPr>
            <p:cNvPr id="36872" name="Rectangle 5"/>
            <p:cNvSpPr>
              <a:spLocks noChangeArrowheads="1"/>
            </p:cNvSpPr>
            <p:nvPr/>
          </p:nvSpPr>
          <p:spPr bwMode="auto">
            <a:xfrm>
              <a:off x="1632" y="1056"/>
              <a:ext cx="3600" cy="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61A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3" name="Rectangle 6"/>
            <p:cNvSpPr>
              <a:spLocks noChangeArrowheads="1"/>
            </p:cNvSpPr>
            <p:nvPr/>
          </p:nvSpPr>
          <p:spPr bwMode="auto">
            <a:xfrm>
              <a:off x="5088" y="1056"/>
              <a:ext cx="48" cy="2064"/>
            </a:xfrm>
            <a:prstGeom prst="rect">
              <a:avLst/>
            </a:prstGeom>
            <a:gradFill rotWithShape="0">
              <a:gsLst>
                <a:gs pos="0">
                  <a:srgbClr val="4C61A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6869" name="Group 7"/>
          <p:cNvGrpSpPr>
            <a:grpSpLocks/>
          </p:cNvGrpSpPr>
          <p:nvPr/>
        </p:nvGrpSpPr>
        <p:grpSpPr bwMode="auto">
          <a:xfrm>
            <a:off x="694134" y="3337719"/>
            <a:ext cx="5562600" cy="2971800"/>
            <a:chOff x="432" y="2064"/>
            <a:chExt cx="3504" cy="1872"/>
          </a:xfrm>
        </p:grpSpPr>
        <p:sp>
          <p:nvSpPr>
            <p:cNvPr id="36870" name="Rectangle 8"/>
            <p:cNvSpPr>
              <a:spLocks noChangeArrowheads="1"/>
            </p:cNvSpPr>
            <p:nvPr/>
          </p:nvSpPr>
          <p:spPr bwMode="auto">
            <a:xfrm>
              <a:off x="432" y="3792"/>
              <a:ext cx="3504" cy="48"/>
            </a:xfrm>
            <a:prstGeom prst="rect">
              <a:avLst/>
            </a:prstGeom>
            <a:gradFill rotWithShape="0">
              <a:gsLst>
                <a:gs pos="0">
                  <a:srgbClr val="808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1" name="Rectangle 9"/>
            <p:cNvSpPr>
              <a:spLocks noChangeArrowheads="1"/>
            </p:cNvSpPr>
            <p:nvPr/>
          </p:nvSpPr>
          <p:spPr bwMode="auto">
            <a:xfrm>
              <a:off x="432" y="2064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08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5436" y="296733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6216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3489-3367-4467-B0F4-F371F0BD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1"/>
            <a:ext cx="7772400" cy="1851322"/>
          </a:xfrm>
        </p:spPr>
        <p:txBody>
          <a:bodyPr/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用访问控制列表实现包过滤</a:t>
            </a:r>
          </a:p>
        </p:txBody>
      </p:sp>
    </p:spTree>
    <p:extLst>
      <p:ext uri="{BB962C8B-B14F-4D97-AF65-F5344CB8AC3E}">
        <p14:creationId xmlns:p14="http://schemas.microsoft.com/office/powerpoint/2010/main" val="230508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827088" y="1844675"/>
            <a:ext cx="7561262" cy="445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要增强网络安全性，网络设备需要具备控制某些访问或某些数据的能力。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>
                <a:ea typeface="华文细黑" pitchFamily="2" charset="-122"/>
              </a:rPr>
              <a:t>ACL</a:t>
            </a:r>
            <a:r>
              <a:rPr lang="zh-CN" altLang="en-US" sz="2400" b="1" dirty="0">
                <a:ea typeface="华文细黑" pitchFamily="2" charset="-122"/>
              </a:rPr>
              <a:t>包过滤是一种被广泛使用的网络安全技术。它使用</a:t>
            </a:r>
            <a:r>
              <a:rPr lang="en-US" altLang="zh-CN" sz="2400" b="1" dirty="0">
                <a:ea typeface="华文细黑" pitchFamily="2" charset="-122"/>
              </a:rPr>
              <a:t>ACL</a:t>
            </a:r>
            <a:r>
              <a:rPr lang="zh-CN" altLang="en-US" sz="2400" b="1" dirty="0">
                <a:ea typeface="华文细黑" pitchFamily="2" charset="-122"/>
              </a:rPr>
              <a:t>来实现数据识别，并决定是转发还是丢弃这些数据包。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由</a:t>
            </a:r>
            <a:r>
              <a:rPr lang="en-US" altLang="zh-CN" sz="2400" b="1" dirty="0">
                <a:ea typeface="华文细黑" pitchFamily="2" charset="-122"/>
              </a:rPr>
              <a:t>ACL</a:t>
            </a:r>
            <a:r>
              <a:rPr lang="zh-CN" altLang="en-US" sz="2400" b="1" dirty="0">
                <a:ea typeface="华文细黑" pitchFamily="2" charset="-122"/>
              </a:rPr>
              <a:t>定义的报文匹配规则，还可以被其它需要对数据进行区分的场合引用。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zh-CN" sz="2400" b="1" dirty="0">
              <a:ea typeface="华文细黑" pitchFamily="2" charset="-122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467544" y="1124744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引入</a:t>
            </a:r>
          </a:p>
        </p:txBody>
      </p: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611188" y="1773238"/>
            <a:ext cx="8137525" cy="4248150"/>
            <a:chOff x="480" y="1008"/>
            <a:chExt cx="4368" cy="2544"/>
          </a:xfrm>
        </p:grpSpPr>
        <p:sp>
          <p:nvSpPr>
            <p:cNvPr id="6149" name="AutoShape 9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10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11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C082EA0-B3B4-41EA-BB55-9762000B5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011172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、网络安全技术概述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8781721-A7AF-44F7-A6AD-A291B04B2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8262938" cy="37893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网络安全是网络必须面对的一个实际问题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网络安全是一个综合性的技术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网络安全具有两层含义：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保证内部局域网的安全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保护内部和外部进行数据交换的安全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网络安全技术的完善和更新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FC99F19-BEB5-4C4F-B9E9-AD58D7D53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980728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网络安全关注的范围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93E4122-FDC0-4FE9-94DC-A0E311798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7004050" cy="5327650"/>
          </a:xfrm>
        </p:spPr>
        <p:txBody>
          <a:bodyPr/>
          <a:lstStyle/>
          <a:p>
            <a:pPr eaLnBrk="1" hangingPunct="1"/>
            <a:r>
              <a:rPr lang="zh-CN" altLang="en-US" dirty="0"/>
              <a:t>保护网络物理线路不会轻易遭受攻击</a:t>
            </a:r>
          </a:p>
          <a:p>
            <a:pPr eaLnBrk="1" hangingPunct="1"/>
            <a:r>
              <a:rPr lang="zh-CN" altLang="en-US" dirty="0"/>
              <a:t>有效识别合法的和非法的用户</a:t>
            </a:r>
          </a:p>
          <a:p>
            <a:pPr eaLnBrk="1" hangingPunct="1"/>
            <a:r>
              <a:rPr lang="zh-CN" altLang="en-US" dirty="0"/>
              <a:t>实现有效的访问控制</a:t>
            </a:r>
          </a:p>
          <a:p>
            <a:pPr eaLnBrk="1" hangingPunct="1"/>
            <a:r>
              <a:rPr lang="zh-CN" altLang="en-US" dirty="0"/>
              <a:t>保证内部网络的隐蔽性</a:t>
            </a:r>
          </a:p>
          <a:p>
            <a:pPr eaLnBrk="1" hangingPunct="1"/>
            <a:r>
              <a:rPr lang="zh-CN" altLang="en-US" dirty="0"/>
              <a:t>有效的防伪手段，重要的数据重点保护</a:t>
            </a:r>
          </a:p>
          <a:p>
            <a:pPr eaLnBrk="1" hangingPunct="1"/>
            <a:r>
              <a:rPr lang="zh-CN" altLang="en-US" dirty="0"/>
              <a:t>对网络设备、网络拓扑的安全管理</a:t>
            </a:r>
          </a:p>
          <a:p>
            <a:pPr eaLnBrk="1" hangingPunct="1"/>
            <a:r>
              <a:rPr lang="zh-CN" altLang="en-US" dirty="0"/>
              <a:t>病毒防范</a:t>
            </a:r>
          </a:p>
          <a:p>
            <a:pPr eaLnBrk="1" hangingPunct="1"/>
            <a:r>
              <a:rPr lang="zh-CN" altLang="en-US" dirty="0"/>
              <a:t>提高安全防范意识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C434919-ECED-4CA9-B29C-10F1C2A20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网络安全的关键技术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2E6BA87-41C3-45B5-9347-AE26EDCB4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3237" y="1702024"/>
            <a:ext cx="8229600" cy="446449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访问控制列表技术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网络地址转换技术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认证、授权和计费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交换机端口安全技术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VPN</a:t>
            </a:r>
            <a:r>
              <a:rPr lang="zh-CN" altLang="en-US" dirty="0"/>
              <a:t>虚拟私有网技术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端点准入防御技术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024">
            <a:extLst>
              <a:ext uri="{FF2B5EF4-FFF2-40B4-BE49-F238E27FC236}">
                <a16:creationId xmlns:a16="http://schemas.microsoft.com/office/drawing/2014/main" id="{94BE9172-CC86-4868-B41C-659FC266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365" y="2437036"/>
            <a:ext cx="3071812" cy="22860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9" name="AutoShape 1024">
            <a:extLst>
              <a:ext uri="{FF2B5EF4-FFF2-40B4-BE49-F238E27FC236}">
                <a16:creationId xmlns:a16="http://schemas.microsoft.com/office/drawing/2014/main" id="{C7C16F16-3DA6-461D-A14D-81D81892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02" y="3079974"/>
            <a:ext cx="3429000" cy="300037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EFEEBD7B-35CD-485C-8A48-67E770A0F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427" y="1168640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ACL</a:t>
            </a:r>
            <a:r>
              <a:rPr lang="zh-CN" altLang="en-US" dirty="0">
                <a:solidFill>
                  <a:srgbClr val="FF0000"/>
                </a:solidFill>
              </a:rPr>
              <a:t>包过滤</a:t>
            </a:r>
          </a:p>
        </p:txBody>
      </p:sp>
      <p:cxnSp>
        <p:nvCxnSpPr>
          <p:cNvPr id="14341" name="AutoShape 5">
            <a:extLst>
              <a:ext uri="{FF2B5EF4-FFF2-40B4-BE49-F238E27FC236}">
                <a16:creationId xmlns:a16="http://schemas.microsoft.com/office/drawing/2014/main" id="{1AFF44C5-E26E-45F2-9ACF-A12C3A2F6D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8115" y="4454749"/>
            <a:ext cx="2071687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2" name="Line 6">
            <a:extLst>
              <a:ext uri="{FF2B5EF4-FFF2-40B4-BE49-F238E27FC236}">
                <a16:creationId xmlns:a16="http://schemas.microsoft.com/office/drawing/2014/main" id="{7E192931-76F1-49A1-ACAC-F40ADC010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1777" y="4459511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4343" name="AutoShape 7">
            <a:extLst>
              <a:ext uri="{FF2B5EF4-FFF2-40B4-BE49-F238E27FC236}">
                <a16:creationId xmlns:a16="http://schemas.microsoft.com/office/drawing/2014/main" id="{9641CB7F-FC44-4AA7-AD7D-0BF59F25FC1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41952" y="3594324"/>
            <a:ext cx="1776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Line 9">
            <a:extLst>
              <a:ext uri="{FF2B5EF4-FFF2-40B4-BE49-F238E27FC236}">
                <a16:creationId xmlns:a16="http://schemas.microsoft.com/office/drawing/2014/main" id="{4A30C8FD-B510-4747-BBAA-5729C5DA25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6115" y="322284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10">
            <a:extLst>
              <a:ext uri="{FF2B5EF4-FFF2-40B4-BE49-F238E27FC236}">
                <a16:creationId xmlns:a16="http://schemas.microsoft.com/office/drawing/2014/main" id="{EA7F99FC-72F6-4C84-96A6-1D5E523241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2215" y="3597499"/>
            <a:ext cx="0" cy="642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4346" name="AutoShape 11">
            <a:extLst>
              <a:ext uri="{FF2B5EF4-FFF2-40B4-BE49-F238E27FC236}">
                <a16:creationId xmlns:a16="http://schemas.microsoft.com/office/drawing/2014/main" id="{E3EC8FE4-4983-4F77-ADBB-F8138A5D9BE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32215" y="3634011"/>
            <a:ext cx="965200" cy="465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2">
            <a:extLst>
              <a:ext uri="{FF2B5EF4-FFF2-40B4-BE49-F238E27FC236}">
                <a16:creationId xmlns:a16="http://schemas.microsoft.com/office/drawing/2014/main" id="{1AE1515C-E792-470F-A8AB-9B766BA275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11302" y="4508724"/>
            <a:ext cx="714375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4">
            <a:extLst>
              <a:ext uri="{FF2B5EF4-FFF2-40B4-BE49-F238E27FC236}">
                <a16:creationId xmlns:a16="http://schemas.microsoft.com/office/drawing/2014/main" id="{572AD824-ACEB-4487-8428-3A52CA85CF9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1965" y="3008536"/>
            <a:ext cx="4906962" cy="2376488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5">
            <a:extLst>
              <a:ext uri="{FF2B5EF4-FFF2-40B4-BE49-F238E27FC236}">
                <a16:creationId xmlns:a16="http://schemas.microsoft.com/office/drawing/2014/main" id="{560A9729-EFEA-4354-94FA-2DA42F6554B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5476677" y="3795936"/>
            <a:ext cx="887413" cy="2024063"/>
          </a:xfrm>
          <a:prstGeom prst="curvedConnector4">
            <a:avLst>
              <a:gd name="adj1" fmla="val 38819"/>
              <a:gd name="adj2" fmla="val 111296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Freeform 16">
            <a:extLst>
              <a:ext uri="{FF2B5EF4-FFF2-40B4-BE49-F238E27FC236}">
                <a16:creationId xmlns:a16="http://schemas.microsoft.com/office/drawing/2014/main" id="{01A5C2CD-0C96-4073-B5F6-A5C747D5E853}"/>
              </a:ext>
            </a:extLst>
          </p:cNvPr>
          <p:cNvSpPr>
            <a:spLocks/>
          </p:cNvSpPr>
          <p:nvPr/>
        </p:nvSpPr>
        <p:spPr bwMode="auto">
          <a:xfrm>
            <a:off x="2120702" y="4723036"/>
            <a:ext cx="2847975" cy="785813"/>
          </a:xfrm>
          <a:custGeom>
            <a:avLst/>
            <a:gdLst>
              <a:gd name="T0" fmla="*/ 2147483647 w 1723"/>
              <a:gd name="T1" fmla="*/ 2147483647 h 642"/>
              <a:gd name="T2" fmla="*/ 2147483647 w 1723"/>
              <a:gd name="T3" fmla="*/ 2147483647 h 642"/>
              <a:gd name="T4" fmla="*/ 0 w 1723"/>
              <a:gd name="T5" fmla="*/ 2147483647 h 642"/>
              <a:gd name="T6" fmla="*/ 0 60000 65536"/>
              <a:gd name="T7" fmla="*/ 0 60000 65536"/>
              <a:gd name="T8" fmla="*/ 0 60000 65536"/>
              <a:gd name="T9" fmla="*/ 0 w 1723"/>
              <a:gd name="T10" fmla="*/ 0 h 642"/>
              <a:gd name="T11" fmla="*/ 1723 w 1723"/>
              <a:gd name="T12" fmla="*/ 642 h 6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3" h="642">
                <a:moveTo>
                  <a:pt x="1723" y="52"/>
                </a:moveTo>
                <a:cubicBezTo>
                  <a:pt x="1572" y="26"/>
                  <a:pt x="1421" y="0"/>
                  <a:pt x="1134" y="98"/>
                </a:cubicBezTo>
                <a:cubicBezTo>
                  <a:pt x="847" y="196"/>
                  <a:pt x="423" y="419"/>
                  <a:pt x="0" y="642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17">
            <a:extLst>
              <a:ext uri="{FF2B5EF4-FFF2-40B4-BE49-F238E27FC236}">
                <a16:creationId xmlns:a16="http://schemas.microsoft.com/office/drawing/2014/main" id="{99CB345B-F576-4BB0-BB05-A1A16C55B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865" y="4464274"/>
            <a:ext cx="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Text Box 18">
            <a:extLst>
              <a:ext uri="{FF2B5EF4-FFF2-40B4-BE49-F238E27FC236}">
                <a16:creationId xmlns:a16="http://schemas.microsoft.com/office/drawing/2014/main" id="{4D710463-917C-446E-9FF2-215746CFD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052" y="3151411"/>
            <a:ext cx="1004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Times New Roman" panose="02020603050405020304" pitchFamily="18" charset="0"/>
                <a:ea typeface="华文细黑" panose="02010600040101010101" pitchFamily="2" charset="-122"/>
              </a:rPr>
              <a:t>公司总部</a:t>
            </a:r>
          </a:p>
        </p:txBody>
      </p:sp>
      <p:sp>
        <p:nvSpPr>
          <p:cNvPr id="14353" name="Text Box 22">
            <a:extLst>
              <a:ext uri="{FF2B5EF4-FFF2-40B4-BE49-F238E27FC236}">
                <a16:creationId xmlns:a16="http://schemas.microsoft.com/office/drawing/2014/main" id="{62FBC5F4-4200-4470-8D21-EEFB6035A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52" y="5866036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latin typeface="Times New Roman" panose="02020603050405020304" pitchFamily="18" charset="0"/>
                <a:ea typeface="华文细黑" panose="02010600040101010101" pitchFamily="2" charset="-122"/>
              </a:rPr>
              <a:t>外部用户</a:t>
            </a:r>
          </a:p>
        </p:txBody>
      </p:sp>
      <p:sp>
        <p:nvSpPr>
          <p:cNvPr id="14354" name="Text Box 23">
            <a:extLst>
              <a:ext uri="{FF2B5EF4-FFF2-40B4-BE49-F238E27FC236}">
                <a16:creationId xmlns:a16="http://schemas.microsoft.com/office/drawing/2014/main" id="{169CD568-511A-47C4-8CBF-EFA95B7D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365" y="2508474"/>
            <a:ext cx="80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Times New Roman" panose="02020603050405020304" pitchFamily="18" charset="0"/>
                <a:ea typeface="华文细黑" panose="02010600040101010101" pitchFamily="2" charset="-122"/>
              </a:rPr>
              <a:t>办事处</a:t>
            </a:r>
          </a:p>
        </p:txBody>
      </p:sp>
      <p:sp>
        <p:nvSpPr>
          <p:cNvPr id="14355" name="Text Box 24">
            <a:extLst>
              <a:ext uri="{FF2B5EF4-FFF2-40B4-BE49-F238E27FC236}">
                <a16:creationId xmlns:a16="http://schemas.microsoft.com/office/drawing/2014/main" id="{73195668-62CD-42AB-97DD-2B3717A14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552" y="5223099"/>
            <a:ext cx="72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latin typeface="Times New Roman" panose="02020603050405020304" pitchFamily="18" charset="0"/>
                <a:ea typeface="华文细黑" panose="02010600040101010101" pitchFamily="2" charset="-122"/>
                <a:cs typeface="Arial" panose="020B0604020202020204" pitchFamily="34" charset="0"/>
              </a:rPr>
              <a:t>包过滤</a:t>
            </a:r>
            <a:br>
              <a:rPr kumimoji="1" lang="en-US" altLang="zh-CN" sz="1400">
                <a:latin typeface="Times New Roman" panose="02020603050405020304" pitchFamily="18" charset="0"/>
                <a:ea typeface="华文细黑" panose="02010600040101010101" pitchFamily="2" charset="-122"/>
                <a:cs typeface="Arial" panose="020B0604020202020204" pitchFamily="34" charset="0"/>
              </a:rPr>
            </a:br>
            <a:r>
              <a:rPr kumimoji="1" lang="zh-CN" altLang="en-US" sz="1400">
                <a:latin typeface="Times New Roman" panose="02020603050405020304" pitchFamily="18" charset="0"/>
                <a:ea typeface="华文细黑" panose="02010600040101010101" pitchFamily="2" charset="-122"/>
                <a:cs typeface="Arial" panose="020B0604020202020204" pitchFamily="34" charset="0"/>
              </a:rPr>
              <a:t>防火墙</a:t>
            </a:r>
          </a:p>
        </p:txBody>
      </p:sp>
      <p:sp>
        <p:nvSpPr>
          <p:cNvPr id="14356" name="Line 25">
            <a:extLst>
              <a:ext uri="{FF2B5EF4-FFF2-40B4-BE49-F238E27FC236}">
                <a16:creationId xmlns:a16="http://schemas.microsoft.com/office/drawing/2014/main" id="{D25F2E9E-D476-4B82-8190-EB094614F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8740" y="4765899"/>
            <a:ext cx="1500187" cy="671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4357" name="Picture 35" descr="打印服务器">
            <a:extLst>
              <a:ext uri="{FF2B5EF4-FFF2-40B4-BE49-F238E27FC236}">
                <a16:creationId xmlns:a16="http://schemas.microsoft.com/office/drawing/2014/main" id="{33BFE094-AC38-48B5-ABA1-559A46A5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27" y="3865786"/>
            <a:ext cx="56515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8" name="Picture 37" descr="笔记本">
            <a:extLst>
              <a:ext uri="{FF2B5EF4-FFF2-40B4-BE49-F238E27FC236}">
                <a16:creationId xmlns:a16="http://schemas.microsoft.com/office/drawing/2014/main" id="{E12D487E-D8C0-43BE-B65A-99A17EFA8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52" y="4905599"/>
            <a:ext cx="8572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9" name="Picture 415" descr="服务器类">
            <a:extLst>
              <a:ext uri="{FF2B5EF4-FFF2-40B4-BE49-F238E27FC236}">
                <a16:creationId xmlns:a16="http://schemas.microsoft.com/office/drawing/2014/main" id="{B92B9E18-5090-4D27-9948-7DFD024A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40" y="4937349"/>
            <a:ext cx="533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0" name="Picture 416" descr="computer">
            <a:extLst>
              <a:ext uri="{FF2B5EF4-FFF2-40B4-BE49-F238E27FC236}">
                <a16:creationId xmlns:a16="http://schemas.microsoft.com/office/drawing/2014/main" id="{D55A4925-AB95-41B3-AA80-13039BA0A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0" y="5008786"/>
            <a:ext cx="69373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1" name="Picture 416" descr="computer">
            <a:extLst>
              <a:ext uri="{FF2B5EF4-FFF2-40B4-BE49-F238E27FC236}">
                <a16:creationId xmlns:a16="http://schemas.microsoft.com/office/drawing/2014/main" id="{F19E942D-B3C9-4436-A511-789ED78C3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65" y="2651349"/>
            <a:ext cx="69373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62" name="Group 50">
            <a:extLst>
              <a:ext uri="{FF2B5EF4-FFF2-40B4-BE49-F238E27FC236}">
                <a16:creationId xmlns:a16="http://schemas.microsoft.com/office/drawing/2014/main" id="{AFC89215-B1E1-4E99-913A-5F80C7D20C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4552" y="3294286"/>
            <a:ext cx="819150" cy="571500"/>
            <a:chOff x="3541" y="1317"/>
            <a:chExt cx="747" cy="546"/>
          </a:xfrm>
        </p:grpSpPr>
        <p:sp>
          <p:nvSpPr>
            <p:cNvPr id="14629" name="AutoShape 51">
              <a:extLst>
                <a:ext uri="{FF2B5EF4-FFF2-40B4-BE49-F238E27FC236}">
                  <a16:creationId xmlns:a16="http://schemas.microsoft.com/office/drawing/2014/main" id="{622B69A4-0A1E-4513-91D0-49D6485827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30" name="Freeform 52">
              <a:extLst>
                <a:ext uri="{FF2B5EF4-FFF2-40B4-BE49-F238E27FC236}">
                  <a16:creationId xmlns:a16="http://schemas.microsoft.com/office/drawing/2014/main" id="{06E753AC-14D7-40C2-99EE-237641385F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948 w 416"/>
                <a:gd name="T1" fmla="*/ 224 h 207"/>
                <a:gd name="T2" fmla="*/ 165 w 416"/>
                <a:gd name="T3" fmla="*/ 224 h 207"/>
                <a:gd name="T4" fmla="*/ 3 w 416"/>
                <a:gd name="T5" fmla="*/ 3 h 207"/>
                <a:gd name="T6" fmla="*/ 0 w 416"/>
                <a:gd name="T7" fmla="*/ 3 h 207"/>
                <a:gd name="T8" fmla="*/ 0 w 416"/>
                <a:gd name="T9" fmla="*/ 214 h 207"/>
                <a:gd name="T10" fmla="*/ 3 w 416"/>
                <a:gd name="T11" fmla="*/ 214 h 207"/>
                <a:gd name="T12" fmla="*/ 165 w 416"/>
                <a:gd name="T13" fmla="*/ 426 h 207"/>
                <a:gd name="T14" fmla="*/ 948 w 416"/>
                <a:gd name="T15" fmla="*/ 426 h 207"/>
                <a:gd name="T16" fmla="*/ 1108 w 416"/>
                <a:gd name="T17" fmla="*/ 214 h 207"/>
                <a:gd name="T18" fmla="*/ 1108 w 416"/>
                <a:gd name="T19" fmla="*/ 214 h 207"/>
                <a:gd name="T20" fmla="*/ 1108 w 416"/>
                <a:gd name="T21" fmla="*/ 0 h 207"/>
                <a:gd name="T22" fmla="*/ 948 w 416"/>
                <a:gd name="T23" fmla="*/ 22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31" name="Freeform 53">
              <a:extLst>
                <a:ext uri="{FF2B5EF4-FFF2-40B4-BE49-F238E27FC236}">
                  <a16:creationId xmlns:a16="http://schemas.microsoft.com/office/drawing/2014/main" id="{F3DE36B0-A41B-45C6-A889-0A75257407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002 w 457"/>
                <a:gd name="T1" fmla="*/ 126 h 264"/>
                <a:gd name="T2" fmla="*/ 1005 w 457"/>
                <a:gd name="T3" fmla="*/ 581 h 264"/>
                <a:gd name="T4" fmla="*/ 219 w 457"/>
                <a:gd name="T5" fmla="*/ 581 h 264"/>
                <a:gd name="T6" fmla="*/ 216 w 457"/>
                <a:gd name="T7" fmla="*/ 126 h 264"/>
                <a:gd name="T8" fmla="*/ 1002 w 457"/>
                <a:gd name="T9" fmla="*/ 12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32" name="Freeform 54">
              <a:extLst>
                <a:ext uri="{FF2B5EF4-FFF2-40B4-BE49-F238E27FC236}">
                  <a16:creationId xmlns:a16="http://schemas.microsoft.com/office/drawing/2014/main" id="{9959F7C1-AB98-4975-A105-F6DCEA27872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18 w 24"/>
                <a:gd name="T1" fmla="*/ 13 h 33"/>
                <a:gd name="T2" fmla="*/ 18 w 24"/>
                <a:gd name="T3" fmla="*/ 35 h 33"/>
                <a:gd name="T4" fmla="*/ 26 w 24"/>
                <a:gd name="T5" fmla="*/ 35 h 33"/>
                <a:gd name="T6" fmla="*/ 34 w 24"/>
                <a:gd name="T7" fmla="*/ 34 h 33"/>
                <a:gd name="T8" fmla="*/ 37 w 24"/>
                <a:gd name="T9" fmla="*/ 26 h 33"/>
                <a:gd name="T10" fmla="*/ 26 w 24"/>
                <a:gd name="T11" fmla="*/ 13 h 33"/>
                <a:gd name="T12" fmla="*/ 18 w 24"/>
                <a:gd name="T13" fmla="*/ 13 h 33"/>
                <a:gd name="T14" fmla="*/ 0 w 24"/>
                <a:gd name="T15" fmla="*/ 85 h 33"/>
                <a:gd name="T16" fmla="*/ 0 w 24"/>
                <a:gd name="T17" fmla="*/ 0 h 33"/>
                <a:gd name="T18" fmla="*/ 33 w 24"/>
                <a:gd name="T19" fmla="*/ 0 h 33"/>
                <a:gd name="T20" fmla="*/ 50 w 24"/>
                <a:gd name="T21" fmla="*/ 5 h 33"/>
                <a:gd name="T22" fmla="*/ 59 w 24"/>
                <a:gd name="T23" fmla="*/ 21 h 33"/>
                <a:gd name="T24" fmla="*/ 39 w 24"/>
                <a:gd name="T25" fmla="*/ 43 h 33"/>
                <a:gd name="T26" fmla="*/ 39 w 24"/>
                <a:gd name="T27" fmla="*/ 43 h 33"/>
                <a:gd name="T28" fmla="*/ 50 w 24"/>
                <a:gd name="T29" fmla="*/ 50 h 33"/>
                <a:gd name="T30" fmla="*/ 54 w 24"/>
                <a:gd name="T31" fmla="*/ 56 h 33"/>
                <a:gd name="T32" fmla="*/ 63 w 24"/>
                <a:gd name="T33" fmla="*/ 85 h 33"/>
                <a:gd name="T34" fmla="*/ 39 w 24"/>
                <a:gd name="T35" fmla="*/ 85 h 33"/>
                <a:gd name="T36" fmla="*/ 34 w 24"/>
                <a:gd name="T37" fmla="*/ 63 h 33"/>
                <a:gd name="T38" fmla="*/ 29 w 24"/>
                <a:gd name="T39" fmla="*/ 51 h 33"/>
                <a:gd name="T40" fmla="*/ 18 w 24"/>
                <a:gd name="T41" fmla="*/ 51 h 33"/>
                <a:gd name="T42" fmla="*/ 18 w 24"/>
                <a:gd name="T43" fmla="*/ 85 h 33"/>
                <a:gd name="T44" fmla="*/ 0 w 24"/>
                <a:gd name="T45" fmla="*/ 85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33" name="Freeform 55">
              <a:extLst>
                <a:ext uri="{FF2B5EF4-FFF2-40B4-BE49-F238E27FC236}">
                  <a16:creationId xmlns:a16="http://schemas.microsoft.com/office/drawing/2014/main" id="{AB4B3AB0-DC33-420E-88BA-F810C743D98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21 w 29"/>
                <a:gd name="T1" fmla="*/ 46 h 35"/>
                <a:gd name="T2" fmla="*/ 37 w 29"/>
                <a:gd name="T3" fmla="*/ 77 h 35"/>
                <a:gd name="T4" fmla="*/ 52 w 29"/>
                <a:gd name="T5" fmla="*/ 46 h 35"/>
                <a:gd name="T6" fmla="*/ 37 w 29"/>
                <a:gd name="T7" fmla="*/ 16 h 35"/>
                <a:gd name="T8" fmla="*/ 21 w 29"/>
                <a:gd name="T9" fmla="*/ 46 h 35"/>
                <a:gd name="T10" fmla="*/ 0 w 29"/>
                <a:gd name="T11" fmla="*/ 46 h 35"/>
                <a:gd name="T12" fmla="*/ 8 w 29"/>
                <a:gd name="T13" fmla="*/ 13 h 35"/>
                <a:gd name="T14" fmla="*/ 37 w 29"/>
                <a:gd name="T15" fmla="*/ 0 h 35"/>
                <a:gd name="T16" fmla="*/ 66 w 29"/>
                <a:gd name="T17" fmla="*/ 13 h 35"/>
                <a:gd name="T18" fmla="*/ 76 w 29"/>
                <a:gd name="T19" fmla="*/ 46 h 35"/>
                <a:gd name="T20" fmla="*/ 66 w 29"/>
                <a:gd name="T21" fmla="*/ 80 h 35"/>
                <a:gd name="T22" fmla="*/ 37 w 29"/>
                <a:gd name="T23" fmla="*/ 93 h 35"/>
                <a:gd name="T24" fmla="*/ 8 w 29"/>
                <a:gd name="T25" fmla="*/ 77 h 35"/>
                <a:gd name="T26" fmla="*/ 0 w 29"/>
                <a:gd name="T27" fmla="*/ 46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34" name="Freeform 56">
              <a:extLst>
                <a:ext uri="{FF2B5EF4-FFF2-40B4-BE49-F238E27FC236}">
                  <a16:creationId xmlns:a16="http://schemas.microsoft.com/office/drawing/2014/main" id="{9E3D719C-8262-49BF-B332-9D062D0CA9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55 h 34"/>
                <a:gd name="T2" fmla="*/ 0 w 24"/>
                <a:gd name="T3" fmla="*/ 0 h 34"/>
                <a:gd name="T4" fmla="*/ 18 w 24"/>
                <a:gd name="T5" fmla="*/ 0 h 34"/>
                <a:gd name="T6" fmla="*/ 18 w 24"/>
                <a:gd name="T7" fmla="*/ 58 h 34"/>
                <a:gd name="T8" fmla="*/ 33 w 24"/>
                <a:gd name="T9" fmla="*/ 73 h 34"/>
                <a:gd name="T10" fmla="*/ 42 w 24"/>
                <a:gd name="T11" fmla="*/ 58 h 34"/>
                <a:gd name="T12" fmla="*/ 42 w 24"/>
                <a:gd name="T13" fmla="*/ 0 h 34"/>
                <a:gd name="T14" fmla="*/ 63 w 24"/>
                <a:gd name="T15" fmla="*/ 0 h 34"/>
                <a:gd name="T16" fmla="*/ 63 w 24"/>
                <a:gd name="T17" fmla="*/ 55 h 34"/>
                <a:gd name="T18" fmla="*/ 55 w 24"/>
                <a:gd name="T19" fmla="*/ 79 h 34"/>
                <a:gd name="T20" fmla="*/ 33 w 24"/>
                <a:gd name="T21" fmla="*/ 89 h 34"/>
                <a:gd name="T22" fmla="*/ 8 w 24"/>
                <a:gd name="T23" fmla="*/ 79 h 34"/>
                <a:gd name="T24" fmla="*/ 0 w 24"/>
                <a:gd name="T25" fmla="*/ 55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35" name="Freeform 57">
              <a:extLst>
                <a:ext uri="{FF2B5EF4-FFF2-40B4-BE49-F238E27FC236}">
                  <a16:creationId xmlns:a16="http://schemas.microsoft.com/office/drawing/2014/main" id="{BC9C875C-BE3E-4ECA-9580-C3CC7D4DDD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36" name="Freeform 58">
              <a:extLst>
                <a:ext uri="{FF2B5EF4-FFF2-40B4-BE49-F238E27FC236}">
                  <a16:creationId xmlns:a16="http://schemas.microsoft.com/office/drawing/2014/main" id="{73C08469-03CC-4D86-8E8E-2B752C1FFA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37" name="Freeform 59">
              <a:extLst>
                <a:ext uri="{FF2B5EF4-FFF2-40B4-BE49-F238E27FC236}">
                  <a16:creationId xmlns:a16="http://schemas.microsoft.com/office/drawing/2014/main" id="{BEE7DAB7-7E50-4948-A02E-BCF6E27AB48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21 w 24"/>
                <a:gd name="T1" fmla="*/ 13 h 33"/>
                <a:gd name="T2" fmla="*/ 21 w 24"/>
                <a:gd name="T3" fmla="*/ 35 h 33"/>
                <a:gd name="T4" fmla="*/ 26 w 24"/>
                <a:gd name="T5" fmla="*/ 35 h 33"/>
                <a:gd name="T6" fmla="*/ 34 w 24"/>
                <a:gd name="T7" fmla="*/ 34 h 33"/>
                <a:gd name="T8" fmla="*/ 39 w 24"/>
                <a:gd name="T9" fmla="*/ 26 h 33"/>
                <a:gd name="T10" fmla="*/ 26 w 24"/>
                <a:gd name="T11" fmla="*/ 13 h 33"/>
                <a:gd name="T12" fmla="*/ 21 w 24"/>
                <a:gd name="T13" fmla="*/ 13 h 33"/>
                <a:gd name="T14" fmla="*/ 0 w 24"/>
                <a:gd name="T15" fmla="*/ 85 h 33"/>
                <a:gd name="T16" fmla="*/ 0 w 24"/>
                <a:gd name="T17" fmla="*/ 0 h 33"/>
                <a:gd name="T18" fmla="*/ 33 w 24"/>
                <a:gd name="T19" fmla="*/ 0 h 33"/>
                <a:gd name="T20" fmla="*/ 54 w 24"/>
                <a:gd name="T21" fmla="*/ 5 h 33"/>
                <a:gd name="T22" fmla="*/ 60 w 24"/>
                <a:gd name="T23" fmla="*/ 21 h 33"/>
                <a:gd name="T24" fmla="*/ 42 w 24"/>
                <a:gd name="T25" fmla="*/ 43 h 33"/>
                <a:gd name="T26" fmla="*/ 42 w 24"/>
                <a:gd name="T27" fmla="*/ 43 h 33"/>
                <a:gd name="T28" fmla="*/ 50 w 24"/>
                <a:gd name="T29" fmla="*/ 50 h 33"/>
                <a:gd name="T30" fmla="*/ 55 w 24"/>
                <a:gd name="T31" fmla="*/ 56 h 33"/>
                <a:gd name="T32" fmla="*/ 63 w 24"/>
                <a:gd name="T33" fmla="*/ 85 h 33"/>
                <a:gd name="T34" fmla="*/ 42 w 24"/>
                <a:gd name="T35" fmla="*/ 85 h 33"/>
                <a:gd name="T36" fmla="*/ 34 w 24"/>
                <a:gd name="T37" fmla="*/ 63 h 33"/>
                <a:gd name="T38" fmla="*/ 29 w 24"/>
                <a:gd name="T39" fmla="*/ 51 h 33"/>
                <a:gd name="T40" fmla="*/ 21 w 24"/>
                <a:gd name="T41" fmla="*/ 51 h 33"/>
                <a:gd name="T42" fmla="*/ 21 w 24"/>
                <a:gd name="T43" fmla="*/ 85 h 33"/>
                <a:gd name="T44" fmla="*/ 0 w 24"/>
                <a:gd name="T45" fmla="*/ 85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38" name="Freeform 60">
              <a:extLst>
                <a:ext uri="{FF2B5EF4-FFF2-40B4-BE49-F238E27FC236}">
                  <a16:creationId xmlns:a16="http://schemas.microsoft.com/office/drawing/2014/main" id="{23680297-ABD4-406E-BD1A-EF28C42891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80 w 162"/>
                <a:gd name="T1" fmla="*/ 142 h 60"/>
                <a:gd name="T2" fmla="*/ 77 w 162"/>
                <a:gd name="T3" fmla="*/ 139 h 60"/>
                <a:gd name="T4" fmla="*/ 0 w 162"/>
                <a:gd name="T5" fmla="*/ 93 h 60"/>
                <a:gd name="T6" fmla="*/ 59 w 162"/>
                <a:gd name="T7" fmla="*/ 59 h 60"/>
                <a:gd name="T8" fmla="*/ 139 w 162"/>
                <a:gd name="T9" fmla="*/ 106 h 60"/>
                <a:gd name="T10" fmla="*/ 198 w 162"/>
                <a:gd name="T11" fmla="*/ 101 h 60"/>
                <a:gd name="T12" fmla="*/ 299 w 162"/>
                <a:gd name="T13" fmla="*/ 42 h 60"/>
                <a:gd name="T14" fmla="*/ 188 w 162"/>
                <a:gd name="T15" fmla="*/ 42 h 60"/>
                <a:gd name="T16" fmla="*/ 188 w 162"/>
                <a:gd name="T17" fmla="*/ 0 h 60"/>
                <a:gd name="T18" fmla="*/ 433 w 162"/>
                <a:gd name="T19" fmla="*/ 0 h 60"/>
                <a:gd name="T20" fmla="*/ 433 w 162"/>
                <a:gd name="T21" fmla="*/ 142 h 60"/>
                <a:gd name="T22" fmla="*/ 362 w 162"/>
                <a:gd name="T23" fmla="*/ 142 h 60"/>
                <a:gd name="T24" fmla="*/ 358 w 162"/>
                <a:gd name="T25" fmla="*/ 77 h 60"/>
                <a:gd name="T26" fmla="*/ 260 w 162"/>
                <a:gd name="T27" fmla="*/ 136 h 60"/>
                <a:gd name="T28" fmla="*/ 160 w 162"/>
                <a:gd name="T29" fmla="*/ 160 h 60"/>
                <a:gd name="T30" fmla="*/ 80 w 162"/>
                <a:gd name="T31" fmla="*/ 142 h 60"/>
                <a:gd name="T32" fmla="*/ 80 w 162"/>
                <a:gd name="T33" fmla="*/ 14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39" name="Freeform 61">
              <a:extLst>
                <a:ext uri="{FF2B5EF4-FFF2-40B4-BE49-F238E27FC236}">
                  <a16:creationId xmlns:a16="http://schemas.microsoft.com/office/drawing/2014/main" id="{9303DD33-A3CB-4F48-BA65-F87122EAC1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04 w 105"/>
                <a:gd name="T1" fmla="*/ 214 h 93"/>
                <a:gd name="T2" fmla="*/ 182 w 105"/>
                <a:gd name="T3" fmla="*/ 168 h 93"/>
                <a:gd name="T4" fmla="*/ 174 w 105"/>
                <a:gd name="T5" fmla="*/ 134 h 93"/>
                <a:gd name="T6" fmla="*/ 75 w 105"/>
                <a:gd name="T7" fmla="*/ 77 h 93"/>
                <a:gd name="T8" fmla="*/ 75 w 105"/>
                <a:gd name="T9" fmla="*/ 142 h 93"/>
                <a:gd name="T10" fmla="*/ 0 w 105"/>
                <a:gd name="T11" fmla="*/ 142 h 93"/>
                <a:gd name="T12" fmla="*/ 0 w 105"/>
                <a:gd name="T13" fmla="*/ 0 h 93"/>
                <a:gd name="T14" fmla="*/ 244 w 105"/>
                <a:gd name="T15" fmla="*/ 0 h 93"/>
                <a:gd name="T16" fmla="*/ 244 w 105"/>
                <a:gd name="T17" fmla="*/ 41 h 93"/>
                <a:gd name="T18" fmla="*/ 132 w 105"/>
                <a:gd name="T19" fmla="*/ 41 h 93"/>
                <a:gd name="T20" fmla="*/ 233 w 105"/>
                <a:gd name="T21" fmla="*/ 98 h 93"/>
                <a:gd name="T22" fmla="*/ 278 w 105"/>
                <a:gd name="T23" fmla="*/ 155 h 93"/>
                <a:gd name="T24" fmla="*/ 241 w 105"/>
                <a:gd name="T25" fmla="*/ 203 h 93"/>
                <a:gd name="T26" fmla="*/ 164 w 105"/>
                <a:gd name="T27" fmla="*/ 248 h 93"/>
                <a:gd name="T28" fmla="*/ 104 w 105"/>
                <a:gd name="T29" fmla="*/ 214 h 93"/>
                <a:gd name="T30" fmla="*/ 104 w 105"/>
                <a:gd name="T31" fmla="*/ 214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0" name="Freeform 62">
              <a:extLst>
                <a:ext uri="{FF2B5EF4-FFF2-40B4-BE49-F238E27FC236}">
                  <a16:creationId xmlns:a16="http://schemas.microsoft.com/office/drawing/2014/main" id="{9E21F464-F447-47C9-89DC-D216C85255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353 w 162"/>
                <a:gd name="T1" fmla="*/ 21 h 60"/>
                <a:gd name="T2" fmla="*/ 433 w 162"/>
                <a:gd name="T3" fmla="*/ 67 h 60"/>
                <a:gd name="T4" fmla="*/ 371 w 162"/>
                <a:gd name="T5" fmla="*/ 101 h 60"/>
                <a:gd name="T6" fmla="*/ 291 w 162"/>
                <a:gd name="T7" fmla="*/ 56 h 60"/>
                <a:gd name="T8" fmla="*/ 236 w 162"/>
                <a:gd name="T9" fmla="*/ 62 h 60"/>
                <a:gd name="T10" fmla="*/ 134 w 162"/>
                <a:gd name="T11" fmla="*/ 121 h 60"/>
                <a:gd name="T12" fmla="*/ 245 w 162"/>
                <a:gd name="T13" fmla="*/ 121 h 60"/>
                <a:gd name="T14" fmla="*/ 245 w 162"/>
                <a:gd name="T15" fmla="*/ 160 h 60"/>
                <a:gd name="T16" fmla="*/ 0 w 162"/>
                <a:gd name="T17" fmla="*/ 160 h 60"/>
                <a:gd name="T18" fmla="*/ 0 w 162"/>
                <a:gd name="T19" fmla="*/ 18 h 60"/>
                <a:gd name="T20" fmla="*/ 72 w 162"/>
                <a:gd name="T21" fmla="*/ 18 h 60"/>
                <a:gd name="T22" fmla="*/ 72 w 162"/>
                <a:gd name="T23" fmla="*/ 83 h 60"/>
                <a:gd name="T24" fmla="*/ 173 w 162"/>
                <a:gd name="T25" fmla="*/ 26 h 60"/>
                <a:gd name="T26" fmla="*/ 270 w 162"/>
                <a:gd name="T27" fmla="*/ 0 h 60"/>
                <a:gd name="T28" fmla="*/ 353 w 162"/>
                <a:gd name="T29" fmla="*/ 21 h 60"/>
                <a:gd name="T30" fmla="*/ 353 w 162"/>
                <a:gd name="T31" fmla="*/ 2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1" name="Freeform 63">
              <a:extLst>
                <a:ext uri="{FF2B5EF4-FFF2-40B4-BE49-F238E27FC236}">
                  <a16:creationId xmlns:a16="http://schemas.microsoft.com/office/drawing/2014/main" id="{54A37C22-14B0-4B62-933E-404DAD54F7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278 w 104"/>
                <a:gd name="T1" fmla="*/ 106 h 94"/>
                <a:gd name="T2" fmla="*/ 278 w 104"/>
                <a:gd name="T3" fmla="*/ 249 h 94"/>
                <a:gd name="T4" fmla="*/ 34 w 104"/>
                <a:gd name="T5" fmla="*/ 249 h 94"/>
                <a:gd name="T6" fmla="*/ 33 w 104"/>
                <a:gd name="T7" fmla="*/ 207 h 94"/>
                <a:gd name="T8" fmla="*/ 144 w 104"/>
                <a:gd name="T9" fmla="*/ 207 h 94"/>
                <a:gd name="T10" fmla="*/ 43 w 104"/>
                <a:gd name="T11" fmla="*/ 148 h 94"/>
                <a:gd name="T12" fmla="*/ 0 w 104"/>
                <a:gd name="T13" fmla="*/ 93 h 94"/>
                <a:gd name="T14" fmla="*/ 34 w 104"/>
                <a:gd name="T15" fmla="*/ 46 h 94"/>
                <a:gd name="T16" fmla="*/ 114 w 104"/>
                <a:gd name="T17" fmla="*/ 0 h 94"/>
                <a:gd name="T18" fmla="*/ 173 w 104"/>
                <a:gd name="T19" fmla="*/ 34 h 94"/>
                <a:gd name="T20" fmla="*/ 96 w 104"/>
                <a:gd name="T21" fmla="*/ 80 h 94"/>
                <a:gd name="T22" fmla="*/ 105 w 104"/>
                <a:gd name="T23" fmla="*/ 114 h 94"/>
                <a:gd name="T24" fmla="*/ 206 w 104"/>
                <a:gd name="T25" fmla="*/ 173 h 94"/>
                <a:gd name="T26" fmla="*/ 206 w 104"/>
                <a:gd name="T27" fmla="*/ 106 h 94"/>
                <a:gd name="T28" fmla="*/ 278 w 104"/>
                <a:gd name="T29" fmla="*/ 106 h 94"/>
                <a:gd name="T30" fmla="*/ 278 w 104"/>
                <a:gd name="T31" fmla="*/ 10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2" name="Freeform 64">
              <a:extLst>
                <a:ext uri="{FF2B5EF4-FFF2-40B4-BE49-F238E27FC236}">
                  <a16:creationId xmlns:a16="http://schemas.microsoft.com/office/drawing/2014/main" id="{32631EEC-2C32-4342-823A-AD375B899F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80 w 162"/>
                <a:gd name="T1" fmla="*/ 143 h 61"/>
                <a:gd name="T2" fmla="*/ 80 w 162"/>
                <a:gd name="T3" fmla="*/ 143 h 61"/>
                <a:gd name="T4" fmla="*/ 0 w 162"/>
                <a:gd name="T5" fmla="*/ 97 h 61"/>
                <a:gd name="T6" fmla="*/ 60 w 162"/>
                <a:gd name="T7" fmla="*/ 62 h 61"/>
                <a:gd name="T8" fmla="*/ 140 w 162"/>
                <a:gd name="T9" fmla="*/ 108 h 61"/>
                <a:gd name="T10" fmla="*/ 197 w 162"/>
                <a:gd name="T11" fmla="*/ 102 h 61"/>
                <a:gd name="T12" fmla="*/ 298 w 162"/>
                <a:gd name="T13" fmla="*/ 43 h 61"/>
                <a:gd name="T14" fmla="*/ 186 w 162"/>
                <a:gd name="T15" fmla="*/ 43 h 61"/>
                <a:gd name="T16" fmla="*/ 186 w 162"/>
                <a:gd name="T17" fmla="*/ 0 h 61"/>
                <a:gd name="T18" fmla="*/ 430 w 162"/>
                <a:gd name="T19" fmla="*/ 0 h 61"/>
                <a:gd name="T20" fmla="*/ 430 w 162"/>
                <a:gd name="T21" fmla="*/ 146 h 61"/>
                <a:gd name="T22" fmla="*/ 359 w 162"/>
                <a:gd name="T23" fmla="*/ 146 h 61"/>
                <a:gd name="T24" fmla="*/ 359 w 162"/>
                <a:gd name="T25" fmla="*/ 79 h 61"/>
                <a:gd name="T26" fmla="*/ 257 w 162"/>
                <a:gd name="T27" fmla="*/ 138 h 61"/>
                <a:gd name="T28" fmla="*/ 161 w 162"/>
                <a:gd name="T29" fmla="*/ 164 h 61"/>
                <a:gd name="T30" fmla="*/ 80 w 162"/>
                <a:gd name="T31" fmla="*/ 143 h 61"/>
                <a:gd name="T32" fmla="*/ 80 w 162"/>
                <a:gd name="T33" fmla="*/ 14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3" name="Freeform 65">
              <a:extLst>
                <a:ext uri="{FF2B5EF4-FFF2-40B4-BE49-F238E27FC236}">
                  <a16:creationId xmlns:a16="http://schemas.microsoft.com/office/drawing/2014/main" id="{85F8AE3A-E908-49E8-8D20-6116E78EDE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08 w 105"/>
                <a:gd name="T1" fmla="*/ 218 h 94"/>
                <a:gd name="T2" fmla="*/ 185 w 105"/>
                <a:gd name="T3" fmla="*/ 169 h 94"/>
                <a:gd name="T4" fmla="*/ 177 w 105"/>
                <a:gd name="T5" fmla="*/ 138 h 94"/>
                <a:gd name="T6" fmla="*/ 75 w 105"/>
                <a:gd name="T7" fmla="*/ 79 h 94"/>
                <a:gd name="T8" fmla="*/ 75 w 105"/>
                <a:gd name="T9" fmla="*/ 143 h 94"/>
                <a:gd name="T10" fmla="*/ 3 w 105"/>
                <a:gd name="T11" fmla="*/ 143 h 94"/>
                <a:gd name="T12" fmla="*/ 0 w 105"/>
                <a:gd name="T13" fmla="*/ 0 h 94"/>
                <a:gd name="T14" fmla="*/ 247 w 105"/>
                <a:gd name="T15" fmla="*/ 0 h 94"/>
                <a:gd name="T16" fmla="*/ 249 w 105"/>
                <a:gd name="T17" fmla="*/ 43 h 94"/>
                <a:gd name="T18" fmla="*/ 138 w 105"/>
                <a:gd name="T19" fmla="*/ 43 h 94"/>
                <a:gd name="T20" fmla="*/ 239 w 105"/>
                <a:gd name="T21" fmla="*/ 102 h 94"/>
                <a:gd name="T22" fmla="*/ 282 w 105"/>
                <a:gd name="T23" fmla="*/ 159 h 94"/>
                <a:gd name="T24" fmla="*/ 247 w 105"/>
                <a:gd name="T25" fmla="*/ 206 h 94"/>
                <a:gd name="T26" fmla="*/ 167 w 105"/>
                <a:gd name="T27" fmla="*/ 252 h 94"/>
                <a:gd name="T28" fmla="*/ 108 w 105"/>
                <a:gd name="T29" fmla="*/ 218 h 94"/>
                <a:gd name="T30" fmla="*/ 108 w 105"/>
                <a:gd name="T31" fmla="*/ 21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" name="Freeform 66">
              <a:extLst>
                <a:ext uri="{FF2B5EF4-FFF2-40B4-BE49-F238E27FC236}">
                  <a16:creationId xmlns:a16="http://schemas.microsoft.com/office/drawing/2014/main" id="{83D53C28-97EE-4F01-813A-FDCE787A96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350 w 162"/>
                <a:gd name="T1" fmla="*/ 21 h 61"/>
                <a:gd name="T2" fmla="*/ 430 w 162"/>
                <a:gd name="T3" fmla="*/ 67 h 61"/>
                <a:gd name="T4" fmla="*/ 372 w 162"/>
                <a:gd name="T5" fmla="*/ 101 h 61"/>
                <a:gd name="T6" fmla="*/ 292 w 162"/>
                <a:gd name="T7" fmla="*/ 55 h 61"/>
                <a:gd name="T8" fmla="*/ 233 w 162"/>
                <a:gd name="T9" fmla="*/ 60 h 61"/>
                <a:gd name="T10" fmla="*/ 132 w 162"/>
                <a:gd name="T11" fmla="*/ 118 h 61"/>
                <a:gd name="T12" fmla="*/ 244 w 162"/>
                <a:gd name="T13" fmla="*/ 118 h 61"/>
                <a:gd name="T14" fmla="*/ 244 w 162"/>
                <a:gd name="T15" fmla="*/ 161 h 61"/>
                <a:gd name="T16" fmla="*/ 0 w 162"/>
                <a:gd name="T17" fmla="*/ 161 h 61"/>
                <a:gd name="T18" fmla="*/ 0 w 162"/>
                <a:gd name="T19" fmla="*/ 18 h 61"/>
                <a:gd name="T20" fmla="*/ 72 w 162"/>
                <a:gd name="T21" fmla="*/ 18 h 61"/>
                <a:gd name="T22" fmla="*/ 75 w 162"/>
                <a:gd name="T23" fmla="*/ 84 h 61"/>
                <a:gd name="T24" fmla="*/ 173 w 162"/>
                <a:gd name="T25" fmla="*/ 26 h 61"/>
                <a:gd name="T26" fmla="*/ 269 w 162"/>
                <a:gd name="T27" fmla="*/ 0 h 61"/>
                <a:gd name="T28" fmla="*/ 350 w 162"/>
                <a:gd name="T29" fmla="*/ 21 h 61"/>
                <a:gd name="T30" fmla="*/ 350 w 162"/>
                <a:gd name="T31" fmla="*/ 21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" name="Freeform 67">
              <a:extLst>
                <a:ext uri="{FF2B5EF4-FFF2-40B4-BE49-F238E27FC236}">
                  <a16:creationId xmlns:a16="http://schemas.microsoft.com/office/drawing/2014/main" id="{154D4362-0F95-45CA-AA45-46D4FD600C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278 w 105"/>
                <a:gd name="T1" fmla="*/ 110 h 94"/>
                <a:gd name="T2" fmla="*/ 278 w 105"/>
                <a:gd name="T3" fmla="*/ 252 h 94"/>
                <a:gd name="T4" fmla="*/ 34 w 105"/>
                <a:gd name="T5" fmla="*/ 252 h 94"/>
                <a:gd name="T6" fmla="*/ 34 w 105"/>
                <a:gd name="T7" fmla="*/ 210 h 94"/>
                <a:gd name="T8" fmla="*/ 147 w 105"/>
                <a:gd name="T9" fmla="*/ 210 h 94"/>
                <a:gd name="T10" fmla="*/ 46 w 105"/>
                <a:gd name="T11" fmla="*/ 151 h 94"/>
                <a:gd name="T12" fmla="*/ 0 w 105"/>
                <a:gd name="T13" fmla="*/ 93 h 94"/>
                <a:gd name="T14" fmla="*/ 37 w 105"/>
                <a:gd name="T15" fmla="*/ 46 h 94"/>
                <a:gd name="T16" fmla="*/ 114 w 105"/>
                <a:gd name="T17" fmla="*/ 0 h 94"/>
                <a:gd name="T18" fmla="*/ 174 w 105"/>
                <a:gd name="T19" fmla="*/ 34 h 94"/>
                <a:gd name="T20" fmla="*/ 96 w 105"/>
                <a:gd name="T21" fmla="*/ 84 h 94"/>
                <a:gd name="T22" fmla="*/ 104 w 105"/>
                <a:gd name="T23" fmla="*/ 115 h 94"/>
                <a:gd name="T24" fmla="*/ 204 w 105"/>
                <a:gd name="T25" fmla="*/ 174 h 94"/>
                <a:gd name="T26" fmla="*/ 204 w 105"/>
                <a:gd name="T27" fmla="*/ 110 h 94"/>
                <a:gd name="T28" fmla="*/ 278 w 105"/>
                <a:gd name="T29" fmla="*/ 110 h 94"/>
                <a:gd name="T30" fmla="*/ 278 w 105"/>
                <a:gd name="T31" fmla="*/ 1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63" name="Group 50">
            <a:extLst>
              <a:ext uri="{FF2B5EF4-FFF2-40B4-BE49-F238E27FC236}">
                <a16:creationId xmlns:a16="http://schemas.microsoft.com/office/drawing/2014/main" id="{6AD17E8F-AFF4-40C9-B443-1B568C6D95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96927" y="4222974"/>
            <a:ext cx="819150" cy="571500"/>
            <a:chOff x="3541" y="1317"/>
            <a:chExt cx="747" cy="546"/>
          </a:xfrm>
        </p:grpSpPr>
        <p:sp>
          <p:nvSpPr>
            <p:cNvPr id="14612" name="AutoShape 51">
              <a:extLst>
                <a:ext uri="{FF2B5EF4-FFF2-40B4-BE49-F238E27FC236}">
                  <a16:creationId xmlns:a16="http://schemas.microsoft.com/office/drawing/2014/main" id="{ECCF45A7-1E05-4052-A1CB-44902B362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13" name="Freeform 52">
              <a:extLst>
                <a:ext uri="{FF2B5EF4-FFF2-40B4-BE49-F238E27FC236}">
                  <a16:creationId xmlns:a16="http://schemas.microsoft.com/office/drawing/2014/main" id="{0A2FE738-C767-4BCC-9700-E2E40D148D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948 w 416"/>
                <a:gd name="T1" fmla="*/ 224 h 207"/>
                <a:gd name="T2" fmla="*/ 165 w 416"/>
                <a:gd name="T3" fmla="*/ 224 h 207"/>
                <a:gd name="T4" fmla="*/ 3 w 416"/>
                <a:gd name="T5" fmla="*/ 3 h 207"/>
                <a:gd name="T6" fmla="*/ 0 w 416"/>
                <a:gd name="T7" fmla="*/ 3 h 207"/>
                <a:gd name="T8" fmla="*/ 0 w 416"/>
                <a:gd name="T9" fmla="*/ 214 h 207"/>
                <a:gd name="T10" fmla="*/ 3 w 416"/>
                <a:gd name="T11" fmla="*/ 214 h 207"/>
                <a:gd name="T12" fmla="*/ 165 w 416"/>
                <a:gd name="T13" fmla="*/ 426 h 207"/>
                <a:gd name="T14" fmla="*/ 948 w 416"/>
                <a:gd name="T15" fmla="*/ 426 h 207"/>
                <a:gd name="T16" fmla="*/ 1108 w 416"/>
                <a:gd name="T17" fmla="*/ 214 h 207"/>
                <a:gd name="T18" fmla="*/ 1108 w 416"/>
                <a:gd name="T19" fmla="*/ 214 h 207"/>
                <a:gd name="T20" fmla="*/ 1108 w 416"/>
                <a:gd name="T21" fmla="*/ 0 h 207"/>
                <a:gd name="T22" fmla="*/ 948 w 416"/>
                <a:gd name="T23" fmla="*/ 22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14" name="Freeform 53">
              <a:extLst>
                <a:ext uri="{FF2B5EF4-FFF2-40B4-BE49-F238E27FC236}">
                  <a16:creationId xmlns:a16="http://schemas.microsoft.com/office/drawing/2014/main" id="{9C3381D3-773E-4C68-B4E7-1BF9E3EBA9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002 w 457"/>
                <a:gd name="T1" fmla="*/ 126 h 264"/>
                <a:gd name="T2" fmla="*/ 1005 w 457"/>
                <a:gd name="T3" fmla="*/ 581 h 264"/>
                <a:gd name="T4" fmla="*/ 219 w 457"/>
                <a:gd name="T5" fmla="*/ 581 h 264"/>
                <a:gd name="T6" fmla="*/ 216 w 457"/>
                <a:gd name="T7" fmla="*/ 126 h 264"/>
                <a:gd name="T8" fmla="*/ 1002 w 457"/>
                <a:gd name="T9" fmla="*/ 12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15" name="Freeform 54">
              <a:extLst>
                <a:ext uri="{FF2B5EF4-FFF2-40B4-BE49-F238E27FC236}">
                  <a16:creationId xmlns:a16="http://schemas.microsoft.com/office/drawing/2014/main" id="{F10D00F9-B44F-4615-AD15-ED3D171DF9C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18 w 24"/>
                <a:gd name="T1" fmla="*/ 13 h 33"/>
                <a:gd name="T2" fmla="*/ 18 w 24"/>
                <a:gd name="T3" fmla="*/ 35 h 33"/>
                <a:gd name="T4" fmla="*/ 26 w 24"/>
                <a:gd name="T5" fmla="*/ 35 h 33"/>
                <a:gd name="T6" fmla="*/ 34 w 24"/>
                <a:gd name="T7" fmla="*/ 34 h 33"/>
                <a:gd name="T8" fmla="*/ 37 w 24"/>
                <a:gd name="T9" fmla="*/ 26 h 33"/>
                <a:gd name="T10" fmla="*/ 26 w 24"/>
                <a:gd name="T11" fmla="*/ 13 h 33"/>
                <a:gd name="T12" fmla="*/ 18 w 24"/>
                <a:gd name="T13" fmla="*/ 13 h 33"/>
                <a:gd name="T14" fmla="*/ 0 w 24"/>
                <a:gd name="T15" fmla="*/ 85 h 33"/>
                <a:gd name="T16" fmla="*/ 0 w 24"/>
                <a:gd name="T17" fmla="*/ 0 h 33"/>
                <a:gd name="T18" fmla="*/ 33 w 24"/>
                <a:gd name="T19" fmla="*/ 0 h 33"/>
                <a:gd name="T20" fmla="*/ 50 w 24"/>
                <a:gd name="T21" fmla="*/ 5 h 33"/>
                <a:gd name="T22" fmla="*/ 59 w 24"/>
                <a:gd name="T23" fmla="*/ 21 h 33"/>
                <a:gd name="T24" fmla="*/ 39 w 24"/>
                <a:gd name="T25" fmla="*/ 43 h 33"/>
                <a:gd name="T26" fmla="*/ 39 w 24"/>
                <a:gd name="T27" fmla="*/ 43 h 33"/>
                <a:gd name="T28" fmla="*/ 50 w 24"/>
                <a:gd name="T29" fmla="*/ 50 h 33"/>
                <a:gd name="T30" fmla="*/ 54 w 24"/>
                <a:gd name="T31" fmla="*/ 56 h 33"/>
                <a:gd name="T32" fmla="*/ 63 w 24"/>
                <a:gd name="T33" fmla="*/ 85 h 33"/>
                <a:gd name="T34" fmla="*/ 39 w 24"/>
                <a:gd name="T35" fmla="*/ 85 h 33"/>
                <a:gd name="T36" fmla="*/ 34 w 24"/>
                <a:gd name="T37" fmla="*/ 63 h 33"/>
                <a:gd name="T38" fmla="*/ 29 w 24"/>
                <a:gd name="T39" fmla="*/ 51 h 33"/>
                <a:gd name="T40" fmla="*/ 18 w 24"/>
                <a:gd name="T41" fmla="*/ 51 h 33"/>
                <a:gd name="T42" fmla="*/ 18 w 24"/>
                <a:gd name="T43" fmla="*/ 85 h 33"/>
                <a:gd name="T44" fmla="*/ 0 w 24"/>
                <a:gd name="T45" fmla="*/ 85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16" name="Freeform 55">
              <a:extLst>
                <a:ext uri="{FF2B5EF4-FFF2-40B4-BE49-F238E27FC236}">
                  <a16:creationId xmlns:a16="http://schemas.microsoft.com/office/drawing/2014/main" id="{696CB1F9-7723-4A2C-BFD8-A902593807C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21 w 29"/>
                <a:gd name="T1" fmla="*/ 46 h 35"/>
                <a:gd name="T2" fmla="*/ 37 w 29"/>
                <a:gd name="T3" fmla="*/ 77 h 35"/>
                <a:gd name="T4" fmla="*/ 52 w 29"/>
                <a:gd name="T5" fmla="*/ 46 h 35"/>
                <a:gd name="T6" fmla="*/ 37 w 29"/>
                <a:gd name="T7" fmla="*/ 16 h 35"/>
                <a:gd name="T8" fmla="*/ 21 w 29"/>
                <a:gd name="T9" fmla="*/ 46 h 35"/>
                <a:gd name="T10" fmla="*/ 0 w 29"/>
                <a:gd name="T11" fmla="*/ 46 h 35"/>
                <a:gd name="T12" fmla="*/ 8 w 29"/>
                <a:gd name="T13" fmla="*/ 13 h 35"/>
                <a:gd name="T14" fmla="*/ 37 w 29"/>
                <a:gd name="T15" fmla="*/ 0 h 35"/>
                <a:gd name="T16" fmla="*/ 66 w 29"/>
                <a:gd name="T17" fmla="*/ 13 h 35"/>
                <a:gd name="T18" fmla="*/ 76 w 29"/>
                <a:gd name="T19" fmla="*/ 46 h 35"/>
                <a:gd name="T20" fmla="*/ 66 w 29"/>
                <a:gd name="T21" fmla="*/ 80 h 35"/>
                <a:gd name="T22" fmla="*/ 37 w 29"/>
                <a:gd name="T23" fmla="*/ 93 h 35"/>
                <a:gd name="T24" fmla="*/ 8 w 29"/>
                <a:gd name="T25" fmla="*/ 77 h 35"/>
                <a:gd name="T26" fmla="*/ 0 w 29"/>
                <a:gd name="T27" fmla="*/ 46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17" name="Freeform 56">
              <a:extLst>
                <a:ext uri="{FF2B5EF4-FFF2-40B4-BE49-F238E27FC236}">
                  <a16:creationId xmlns:a16="http://schemas.microsoft.com/office/drawing/2014/main" id="{22E82D86-254C-42F7-BD8A-80513F84A8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55 h 34"/>
                <a:gd name="T2" fmla="*/ 0 w 24"/>
                <a:gd name="T3" fmla="*/ 0 h 34"/>
                <a:gd name="T4" fmla="*/ 18 w 24"/>
                <a:gd name="T5" fmla="*/ 0 h 34"/>
                <a:gd name="T6" fmla="*/ 18 w 24"/>
                <a:gd name="T7" fmla="*/ 58 h 34"/>
                <a:gd name="T8" fmla="*/ 33 w 24"/>
                <a:gd name="T9" fmla="*/ 73 h 34"/>
                <a:gd name="T10" fmla="*/ 42 w 24"/>
                <a:gd name="T11" fmla="*/ 58 h 34"/>
                <a:gd name="T12" fmla="*/ 42 w 24"/>
                <a:gd name="T13" fmla="*/ 0 h 34"/>
                <a:gd name="T14" fmla="*/ 63 w 24"/>
                <a:gd name="T15" fmla="*/ 0 h 34"/>
                <a:gd name="T16" fmla="*/ 63 w 24"/>
                <a:gd name="T17" fmla="*/ 55 h 34"/>
                <a:gd name="T18" fmla="*/ 55 w 24"/>
                <a:gd name="T19" fmla="*/ 79 h 34"/>
                <a:gd name="T20" fmla="*/ 33 w 24"/>
                <a:gd name="T21" fmla="*/ 89 h 34"/>
                <a:gd name="T22" fmla="*/ 8 w 24"/>
                <a:gd name="T23" fmla="*/ 79 h 34"/>
                <a:gd name="T24" fmla="*/ 0 w 24"/>
                <a:gd name="T25" fmla="*/ 55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18" name="Freeform 57">
              <a:extLst>
                <a:ext uri="{FF2B5EF4-FFF2-40B4-BE49-F238E27FC236}">
                  <a16:creationId xmlns:a16="http://schemas.microsoft.com/office/drawing/2014/main" id="{24BE2519-E10B-44FB-A9D8-FCCC0B6F0E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19" name="Freeform 58">
              <a:extLst>
                <a:ext uri="{FF2B5EF4-FFF2-40B4-BE49-F238E27FC236}">
                  <a16:creationId xmlns:a16="http://schemas.microsoft.com/office/drawing/2014/main" id="{69F95271-84A4-4AE1-9AF5-6186467E886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20" name="Freeform 59">
              <a:extLst>
                <a:ext uri="{FF2B5EF4-FFF2-40B4-BE49-F238E27FC236}">
                  <a16:creationId xmlns:a16="http://schemas.microsoft.com/office/drawing/2014/main" id="{019BCF18-8957-4C7F-A092-AE726DB2FB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21 w 24"/>
                <a:gd name="T1" fmla="*/ 13 h 33"/>
                <a:gd name="T2" fmla="*/ 21 w 24"/>
                <a:gd name="T3" fmla="*/ 35 h 33"/>
                <a:gd name="T4" fmla="*/ 26 w 24"/>
                <a:gd name="T5" fmla="*/ 35 h 33"/>
                <a:gd name="T6" fmla="*/ 34 w 24"/>
                <a:gd name="T7" fmla="*/ 34 h 33"/>
                <a:gd name="T8" fmla="*/ 39 w 24"/>
                <a:gd name="T9" fmla="*/ 26 h 33"/>
                <a:gd name="T10" fmla="*/ 26 w 24"/>
                <a:gd name="T11" fmla="*/ 13 h 33"/>
                <a:gd name="T12" fmla="*/ 21 w 24"/>
                <a:gd name="T13" fmla="*/ 13 h 33"/>
                <a:gd name="T14" fmla="*/ 0 w 24"/>
                <a:gd name="T15" fmla="*/ 85 h 33"/>
                <a:gd name="T16" fmla="*/ 0 w 24"/>
                <a:gd name="T17" fmla="*/ 0 h 33"/>
                <a:gd name="T18" fmla="*/ 33 w 24"/>
                <a:gd name="T19" fmla="*/ 0 h 33"/>
                <a:gd name="T20" fmla="*/ 54 w 24"/>
                <a:gd name="T21" fmla="*/ 5 h 33"/>
                <a:gd name="T22" fmla="*/ 60 w 24"/>
                <a:gd name="T23" fmla="*/ 21 h 33"/>
                <a:gd name="T24" fmla="*/ 42 w 24"/>
                <a:gd name="T25" fmla="*/ 43 h 33"/>
                <a:gd name="T26" fmla="*/ 42 w 24"/>
                <a:gd name="T27" fmla="*/ 43 h 33"/>
                <a:gd name="T28" fmla="*/ 50 w 24"/>
                <a:gd name="T29" fmla="*/ 50 h 33"/>
                <a:gd name="T30" fmla="*/ 55 w 24"/>
                <a:gd name="T31" fmla="*/ 56 h 33"/>
                <a:gd name="T32" fmla="*/ 63 w 24"/>
                <a:gd name="T33" fmla="*/ 85 h 33"/>
                <a:gd name="T34" fmla="*/ 42 w 24"/>
                <a:gd name="T35" fmla="*/ 85 h 33"/>
                <a:gd name="T36" fmla="*/ 34 w 24"/>
                <a:gd name="T37" fmla="*/ 63 h 33"/>
                <a:gd name="T38" fmla="*/ 29 w 24"/>
                <a:gd name="T39" fmla="*/ 51 h 33"/>
                <a:gd name="T40" fmla="*/ 21 w 24"/>
                <a:gd name="T41" fmla="*/ 51 h 33"/>
                <a:gd name="T42" fmla="*/ 21 w 24"/>
                <a:gd name="T43" fmla="*/ 85 h 33"/>
                <a:gd name="T44" fmla="*/ 0 w 24"/>
                <a:gd name="T45" fmla="*/ 85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21" name="Freeform 60">
              <a:extLst>
                <a:ext uri="{FF2B5EF4-FFF2-40B4-BE49-F238E27FC236}">
                  <a16:creationId xmlns:a16="http://schemas.microsoft.com/office/drawing/2014/main" id="{CBAB2CC2-95EE-4B33-90BF-EB7592E000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80 w 162"/>
                <a:gd name="T1" fmla="*/ 142 h 60"/>
                <a:gd name="T2" fmla="*/ 77 w 162"/>
                <a:gd name="T3" fmla="*/ 139 h 60"/>
                <a:gd name="T4" fmla="*/ 0 w 162"/>
                <a:gd name="T5" fmla="*/ 93 h 60"/>
                <a:gd name="T6" fmla="*/ 59 w 162"/>
                <a:gd name="T7" fmla="*/ 59 h 60"/>
                <a:gd name="T8" fmla="*/ 139 w 162"/>
                <a:gd name="T9" fmla="*/ 106 h 60"/>
                <a:gd name="T10" fmla="*/ 198 w 162"/>
                <a:gd name="T11" fmla="*/ 101 h 60"/>
                <a:gd name="T12" fmla="*/ 299 w 162"/>
                <a:gd name="T13" fmla="*/ 42 h 60"/>
                <a:gd name="T14" fmla="*/ 188 w 162"/>
                <a:gd name="T15" fmla="*/ 42 h 60"/>
                <a:gd name="T16" fmla="*/ 188 w 162"/>
                <a:gd name="T17" fmla="*/ 0 h 60"/>
                <a:gd name="T18" fmla="*/ 433 w 162"/>
                <a:gd name="T19" fmla="*/ 0 h 60"/>
                <a:gd name="T20" fmla="*/ 433 w 162"/>
                <a:gd name="T21" fmla="*/ 142 h 60"/>
                <a:gd name="T22" fmla="*/ 362 w 162"/>
                <a:gd name="T23" fmla="*/ 142 h 60"/>
                <a:gd name="T24" fmla="*/ 358 w 162"/>
                <a:gd name="T25" fmla="*/ 77 h 60"/>
                <a:gd name="T26" fmla="*/ 260 w 162"/>
                <a:gd name="T27" fmla="*/ 136 h 60"/>
                <a:gd name="T28" fmla="*/ 160 w 162"/>
                <a:gd name="T29" fmla="*/ 160 h 60"/>
                <a:gd name="T30" fmla="*/ 80 w 162"/>
                <a:gd name="T31" fmla="*/ 142 h 60"/>
                <a:gd name="T32" fmla="*/ 80 w 162"/>
                <a:gd name="T33" fmla="*/ 14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22" name="Freeform 61">
              <a:extLst>
                <a:ext uri="{FF2B5EF4-FFF2-40B4-BE49-F238E27FC236}">
                  <a16:creationId xmlns:a16="http://schemas.microsoft.com/office/drawing/2014/main" id="{AE03AAA8-A0CC-4633-BA26-A4B8468A41A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04 w 105"/>
                <a:gd name="T1" fmla="*/ 214 h 93"/>
                <a:gd name="T2" fmla="*/ 182 w 105"/>
                <a:gd name="T3" fmla="*/ 168 h 93"/>
                <a:gd name="T4" fmla="*/ 174 w 105"/>
                <a:gd name="T5" fmla="*/ 134 h 93"/>
                <a:gd name="T6" fmla="*/ 75 w 105"/>
                <a:gd name="T7" fmla="*/ 77 h 93"/>
                <a:gd name="T8" fmla="*/ 75 w 105"/>
                <a:gd name="T9" fmla="*/ 142 h 93"/>
                <a:gd name="T10" fmla="*/ 0 w 105"/>
                <a:gd name="T11" fmla="*/ 142 h 93"/>
                <a:gd name="T12" fmla="*/ 0 w 105"/>
                <a:gd name="T13" fmla="*/ 0 h 93"/>
                <a:gd name="T14" fmla="*/ 244 w 105"/>
                <a:gd name="T15" fmla="*/ 0 h 93"/>
                <a:gd name="T16" fmla="*/ 244 w 105"/>
                <a:gd name="T17" fmla="*/ 41 h 93"/>
                <a:gd name="T18" fmla="*/ 132 w 105"/>
                <a:gd name="T19" fmla="*/ 41 h 93"/>
                <a:gd name="T20" fmla="*/ 233 w 105"/>
                <a:gd name="T21" fmla="*/ 98 h 93"/>
                <a:gd name="T22" fmla="*/ 278 w 105"/>
                <a:gd name="T23" fmla="*/ 155 h 93"/>
                <a:gd name="T24" fmla="*/ 241 w 105"/>
                <a:gd name="T25" fmla="*/ 203 h 93"/>
                <a:gd name="T26" fmla="*/ 164 w 105"/>
                <a:gd name="T27" fmla="*/ 248 h 93"/>
                <a:gd name="T28" fmla="*/ 104 w 105"/>
                <a:gd name="T29" fmla="*/ 214 h 93"/>
                <a:gd name="T30" fmla="*/ 104 w 105"/>
                <a:gd name="T31" fmla="*/ 214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23" name="Freeform 62">
              <a:extLst>
                <a:ext uri="{FF2B5EF4-FFF2-40B4-BE49-F238E27FC236}">
                  <a16:creationId xmlns:a16="http://schemas.microsoft.com/office/drawing/2014/main" id="{3868F3E3-BB48-4A03-9347-3A1638125B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353 w 162"/>
                <a:gd name="T1" fmla="*/ 21 h 60"/>
                <a:gd name="T2" fmla="*/ 433 w 162"/>
                <a:gd name="T3" fmla="*/ 67 h 60"/>
                <a:gd name="T4" fmla="*/ 371 w 162"/>
                <a:gd name="T5" fmla="*/ 101 h 60"/>
                <a:gd name="T6" fmla="*/ 291 w 162"/>
                <a:gd name="T7" fmla="*/ 56 h 60"/>
                <a:gd name="T8" fmla="*/ 236 w 162"/>
                <a:gd name="T9" fmla="*/ 62 h 60"/>
                <a:gd name="T10" fmla="*/ 134 w 162"/>
                <a:gd name="T11" fmla="*/ 121 h 60"/>
                <a:gd name="T12" fmla="*/ 245 w 162"/>
                <a:gd name="T13" fmla="*/ 121 h 60"/>
                <a:gd name="T14" fmla="*/ 245 w 162"/>
                <a:gd name="T15" fmla="*/ 160 h 60"/>
                <a:gd name="T16" fmla="*/ 0 w 162"/>
                <a:gd name="T17" fmla="*/ 160 h 60"/>
                <a:gd name="T18" fmla="*/ 0 w 162"/>
                <a:gd name="T19" fmla="*/ 18 h 60"/>
                <a:gd name="T20" fmla="*/ 72 w 162"/>
                <a:gd name="T21" fmla="*/ 18 h 60"/>
                <a:gd name="T22" fmla="*/ 72 w 162"/>
                <a:gd name="T23" fmla="*/ 83 h 60"/>
                <a:gd name="T24" fmla="*/ 173 w 162"/>
                <a:gd name="T25" fmla="*/ 26 h 60"/>
                <a:gd name="T26" fmla="*/ 270 w 162"/>
                <a:gd name="T27" fmla="*/ 0 h 60"/>
                <a:gd name="T28" fmla="*/ 353 w 162"/>
                <a:gd name="T29" fmla="*/ 21 h 60"/>
                <a:gd name="T30" fmla="*/ 353 w 162"/>
                <a:gd name="T31" fmla="*/ 2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24" name="Freeform 63">
              <a:extLst>
                <a:ext uri="{FF2B5EF4-FFF2-40B4-BE49-F238E27FC236}">
                  <a16:creationId xmlns:a16="http://schemas.microsoft.com/office/drawing/2014/main" id="{0195C196-D7D8-4412-920C-222088E2BA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278 w 104"/>
                <a:gd name="T1" fmla="*/ 106 h 94"/>
                <a:gd name="T2" fmla="*/ 278 w 104"/>
                <a:gd name="T3" fmla="*/ 249 h 94"/>
                <a:gd name="T4" fmla="*/ 34 w 104"/>
                <a:gd name="T5" fmla="*/ 249 h 94"/>
                <a:gd name="T6" fmla="*/ 33 w 104"/>
                <a:gd name="T7" fmla="*/ 207 h 94"/>
                <a:gd name="T8" fmla="*/ 144 w 104"/>
                <a:gd name="T9" fmla="*/ 207 h 94"/>
                <a:gd name="T10" fmla="*/ 43 w 104"/>
                <a:gd name="T11" fmla="*/ 148 h 94"/>
                <a:gd name="T12" fmla="*/ 0 w 104"/>
                <a:gd name="T13" fmla="*/ 93 h 94"/>
                <a:gd name="T14" fmla="*/ 34 w 104"/>
                <a:gd name="T15" fmla="*/ 46 h 94"/>
                <a:gd name="T16" fmla="*/ 114 w 104"/>
                <a:gd name="T17" fmla="*/ 0 h 94"/>
                <a:gd name="T18" fmla="*/ 173 w 104"/>
                <a:gd name="T19" fmla="*/ 34 h 94"/>
                <a:gd name="T20" fmla="*/ 96 w 104"/>
                <a:gd name="T21" fmla="*/ 80 h 94"/>
                <a:gd name="T22" fmla="*/ 105 w 104"/>
                <a:gd name="T23" fmla="*/ 114 h 94"/>
                <a:gd name="T24" fmla="*/ 206 w 104"/>
                <a:gd name="T25" fmla="*/ 173 h 94"/>
                <a:gd name="T26" fmla="*/ 206 w 104"/>
                <a:gd name="T27" fmla="*/ 106 h 94"/>
                <a:gd name="T28" fmla="*/ 278 w 104"/>
                <a:gd name="T29" fmla="*/ 106 h 94"/>
                <a:gd name="T30" fmla="*/ 278 w 104"/>
                <a:gd name="T31" fmla="*/ 106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25" name="Freeform 64">
              <a:extLst>
                <a:ext uri="{FF2B5EF4-FFF2-40B4-BE49-F238E27FC236}">
                  <a16:creationId xmlns:a16="http://schemas.microsoft.com/office/drawing/2014/main" id="{7F34E4CE-D60C-4B0D-A59F-997276BD6F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80 w 162"/>
                <a:gd name="T1" fmla="*/ 143 h 61"/>
                <a:gd name="T2" fmla="*/ 80 w 162"/>
                <a:gd name="T3" fmla="*/ 143 h 61"/>
                <a:gd name="T4" fmla="*/ 0 w 162"/>
                <a:gd name="T5" fmla="*/ 97 h 61"/>
                <a:gd name="T6" fmla="*/ 60 w 162"/>
                <a:gd name="T7" fmla="*/ 62 h 61"/>
                <a:gd name="T8" fmla="*/ 140 w 162"/>
                <a:gd name="T9" fmla="*/ 108 h 61"/>
                <a:gd name="T10" fmla="*/ 197 w 162"/>
                <a:gd name="T11" fmla="*/ 102 h 61"/>
                <a:gd name="T12" fmla="*/ 298 w 162"/>
                <a:gd name="T13" fmla="*/ 43 h 61"/>
                <a:gd name="T14" fmla="*/ 186 w 162"/>
                <a:gd name="T15" fmla="*/ 43 h 61"/>
                <a:gd name="T16" fmla="*/ 186 w 162"/>
                <a:gd name="T17" fmla="*/ 0 h 61"/>
                <a:gd name="T18" fmla="*/ 430 w 162"/>
                <a:gd name="T19" fmla="*/ 0 h 61"/>
                <a:gd name="T20" fmla="*/ 430 w 162"/>
                <a:gd name="T21" fmla="*/ 146 h 61"/>
                <a:gd name="T22" fmla="*/ 359 w 162"/>
                <a:gd name="T23" fmla="*/ 146 h 61"/>
                <a:gd name="T24" fmla="*/ 359 w 162"/>
                <a:gd name="T25" fmla="*/ 79 h 61"/>
                <a:gd name="T26" fmla="*/ 257 w 162"/>
                <a:gd name="T27" fmla="*/ 138 h 61"/>
                <a:gd name="T28" fmla="*/ 161 w 162"/>
                <a:gd name="T29" fmla="*/ 164 h 61"/>
                <a:gd name="T30" fmla="*/ 80 w 162"/>
                <a:gd name="T31" fmla="*/ 143 h 61"/>
                <a:gd name="T32" fmla="*/ 80 w 162"/>
                <a:gd name="T33" fmla="*/ 14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26" name="Freeform 65">
              <a:extLst>
                <a:ext uri="{FF2B5EF4-FFF2-40B4-BE49-F238E27FC236}">
                  <a16:creationId xmlns:a16="http://schemas.microsoft.com/office/drawing/2014/main" id="{2291BA83-B763-4C30-BFAF-4B8AD46F41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08 w 105"/>
                <a:gd name="T1" fmla="*/ 218 h 94"/>
                <a:gd name="T2" fmla="*/ 185 w 105"/>
                <a:gd name="T3" fmla="*/ 169 h 94"/>
                <a:gd name="T4" fmla="*/ 177 w 105"/>
                <a:gd name="T5" fmla="*/ 138 h 94"/>
                <a:gd name="T6" fmla="*/ 75 w 105"/>
                <a:gd name="T7" fmla="*/ 79 h 94"/>
                <a:gd name="T8" fmla="*/ 75 w 105"/>
                <a:gd name="T9" fmla="*/ 143 h 94"/>
                <a:gd name="T10" fmla="*/ 3 w 105"/>
                <a:gd name="T11" fmla="*/ 143 h 94"/>
                <a:gd name="T12" fmla="*/ 0 w 105"/>
                <a:gd name="T13" fmla="*/ 0 h 94"/>
                <a:gd name="T14" fmla="*/ 247 w 105"/>
                <a:gd name="T15" fmla="*/ 0 h 94"/>
                <a:gd name="T16" fmla="*/ 249 w 105"/>
                <a:gd name="T17" fmla="*/ 43 h 94"/>
                <a:gd name="T18" fmla="*/ 138 w 105"/>
                <a:gd name="T19" fmla="*/ 43 h 94"/>
                <a:gd name="T20" fmla="*/ 239 w 105"/>
                <a:gd name="T21" fmla="*/ 102 h 94"/>
                <a:gd name="T22" fmla="*/ 282 w 105"/>
                <a:gd name="T23" fmla="*/ 159 h 94"/>
                <a:gd name="T24" fmla="*/ 247 w 105"/>
                <a:gd name="T25" fmla="*/ 206 h 94"/>
                <a:gd name="T26" fmla="*/ 167 w 105"/>
                <a:gd name="T27" fmla="*/ 252 h 94"/>
                <a:gd name="T28" fmla="*/ 108 w 105"/>
                <a:gd name="T29" fmla="*/ 218 h 94"/>
                <a:gd name="T30" fmla="*/ 108 w 105"/>
                <a:gd name="T31" fmla="*/ 218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27" name="Freeform 66">
              <a:extLst>
                <a:ext uri="{FF2B5EF4-FFF2-40B4-BE49-F238E27FC236}">
                  <a16:creationId xmlns:a16="http://schemas.microsoft.com/office/drawing/2014/main" id="{29EE82BB-0178-494C-8E6F-6D6CAFFE02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350 w 162"/>
                <a:gd name="T1" fmla="*/ 21 h 61"/>
                <a:gd name="T2" fmla="*/ 430 w 162"/>
                <a:gd name="T3" fmla="*/ 67 h 61"/>
                <a:gd name="T4" fmla="*/ 372 w 162"/>
                <a:gd name="T5" fmla="*/ 101 h 61"/>
                <a:gd name="T6" fmla="*/ 292 w 162"/>
                <a:gd name="T7" fmla="*/ 55 h 61"/>
                <a:gd name="T8" fmla="*/ 233 w 162"/>
                <a:gd name="T9" fmla="*/ 60 h 61"/>
                <a:gd name="T10" fmla="*/ 132 w 162"/>
                <a:gd name="T11" fmla="*/ 118 h 61"/>
                <a:gd name="T12" fmla="*/ 244 w 162"/>
                <a:gd name="T13" fmla="*/ 118 h 61"/>
                <a:gd name="T14" fmla="*/ 244 w 162"/>
                <a:gd name="T15" fmla="*/ 161 h 61"/>
                <a:gd name="T16" fmla="*/ 0 w 162"/>
                <a:gd name="T17" fmla="*/ 161 h 61"/>
                <a:gd name="T18" fmla="*/ 0 w 162"/>
                <a:gd name="T19" fmla="*/ 18 h 61"/>
                <a:gd name="T20" fmla="*/ 72 w 162"/>
                <a:gd name="T21" fmla="*/ 18 h 61"/>
                <a:gd name="T22" fmla="*/ 75 w 162"/>
                <a:gd name="T23" fmla="*/ 84 h 61"/>
                <a:gd name="T24" fmla="*/ 173 w 162"/>
                <a:gd name="T25" fmla="*/ 26 h 61"/>
                <a:gd name="T26" fmla="*/ 269 w 162"/>
                <a:gd name="T27" fmla="*/ 0 h 61"/>
                <a:gd name="T28" fmla="*/ 350 w 162"/>
                <a:gd name="T29" fmla="*/ 21 h 61"/>
                <a:gd name="T30" fmla="*/ 350 w 162"/>
                <a:gd name="T31" fmla="*/ 21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28" name="Freeform 67">
              <a:extLst>
                <a:ext uri="{FF2B5EF4-FFF2-40B4-BE49-F238E27FC236}">
                  <a16:creationId xmlns:a16="http://schemas.microsoft.com/office/drawing/2014/main" id="{D65CB8EE-81FA-44C3-BC6A-D6F3D7E493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278 w 105"/>
                <a:gd name="T1" fmla="*/ 110 h 94"/>
                <a:gd name="T2" fmla="*/ 278 w 105"/>
                <a:gd name="T3" fmla="*/ 252 h 94"/>
                <a:gd name="T4" fmla="*/ 34 w 105"/>
                <a:gd name="T5" fmla="*/ 252 h 94"/>
                <a:gd name="T6" fmla="*/ 34 w 105"/>
                <a:gd name="T7" fmla="*/ 210 h 94"/>
                <a:gd name="T8" fmla="*/ 147 w 105"/>
                <a:gd name="T9" fmla="*/ 210 h 94"/>
                <a:gd name="T10" fmla="*/ 46 w 105"/>
                <a:gd name="T11" fmla="*/ 151 h 94"/>
                <a:gd name="T12" fmla="*/ 0 w 105"/>
                <a:gd name="T13" fmla="*/ 93 h 94"/>
                <a:gd name="T14" fmla="*/ 37 w 105"/>
                <a:gd name="T15" fmla="*/ 46 h 94"/>
                <a:gd name="T16" fmla="*/ 114 w 105"/>
                <a:gd name="T17" fmla="*/ 0 h 94"/>
                <a:gd name="T18" fmla="*/ 174 w 105"/>
                <a:gd name="T19" fmla="*/ 34 h 94"/>
                <a:gd name="T20" fmla="*/ 96 w 105"/>
                <a:gd name="T21" fmla="*/ 84 h 94"/>
                <a:gd name="T22" fmla="*/ 104 w 105"/>
                <a:gd name="T23" fmla="*/ 115 h 94"/>
                <a:gd name="T24" fmla="*/ 204 w 105"/>
                <a:gd name="T25" fmla="*/ 174 h 94"/>
                <a:gd name="T26" fmla="*/ 204 w 105"/>
                <a:gd name="T27" fmla="*/ 110 h 94"/>
                <a:gd name="T28" fmla="*/ 278 w 105"/>
                <a:gd name="T29" fmla="*/ 110 h 94"/>
                <a:gd name="T30" fmla="*/ 278 w 105"/>
                <a:gd name="T31" fmla="*/ 1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4364" name="Picture 22" descr="网云_gray">
            <a:extLst>
              <a:ext uri="{FF2B5EF4-FFF2-40B4-BE49-F238E27FC236}">
                <a16:creationId xmlns:a16="http://schemas.microsoft.com/office/drawing/2014/main" id="{2B366D59-093A-41BF-A43A-8BF61EBF5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815" y="3865786"/>
            <a:ext cx="2087562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5" name="Text Box 12">
            <a:extLst>
              <a:ext uri="{FF2B5EF4-FFF2-40B4-BE49-F238E27FC236}">
                <a16:creationId xmlns:a16="http://schemas.microsoft.com/office/drawing/2014/main" id="{42A2EBA2-A3F6-4BAB-AAD1-11F43EFF6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177" y="4226149"/>
            <a:ext cx="136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ea typeface="黑体" panose="02010609060101010101" pitchFamily="49" charset="-122"/>
              </a:rPr>
              <a:t>Internet</a:t>
            </a:r>
            <a:endParaRPr kumimoji="1" lang="zh-CN" altLang="en-US" sz="2000">
              <a:ea typeface="黑体" panose="02010609060101010101" pitchFamily="49" charset="-122"/>
            </a:endParaRPr>
          </a:p>
        </p:txBody>
      </p:sp>
      <p:sp>
        <p:nvSpPr>
          <p:cNvPr id="14366" name="AutoShape 7">
            <a:extLst>
              <a:ext uri="{FF2B5EF4-FFF2-40B4-BE49-F238E27FC236}">
                <a16:creationId xmlns:a16="http://schemas.microsoft.com/office/drawing/2014/main" id="{0D8DFE13-AB93-441D-B3FE-FCD7E01F7E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5615" y="4865911"/>
            <a:ext cx="303212" cy="304800"/>
          </a:xfrm>
          <a:custGeom>
            <a:avLst/>
            <a:gdLst>
              <a:gd name="T0" fmla="*/ 29872601 w 21600"/>
              <a:gd name="T1" fmla="*/ 0 h 21600"/>
              <a:gd name="T2" fmla="*/ 8748803 w 21600"/>
              <a:gd name="T3" fmla="*/ 8873137 h 21600"/>
              <a:gd name="T4" fmla="*/ 0 w 21600"/>
              <a:gd name="T5" fmla="*/ 30297233 h 21600"/>
              <a:gd name="T6" fmla="*/ 8748803 w 21600"/>
              <a:gd name="T7" fmla="*/ 51721314 h 21600"/>
              <a:gd name="T8" fmla="*/ 29872601 w 21600"/>
              <a:gd name="T9" fmla="*/ 60594466 h 21600"/>
              <a:gd name="T10" fmla="*/ 50996187 w 21600"/>
              <a:gd name="T11" fmla="*/ 51721314 h 21600"/>
              <a:gd name="T12" fmla="*/ 59745005 w 21600"/>
              <a:gd name="T13" fmla="*/ 30297233 h 21600"/>
              <a:gd name="T14" fmla="*/ 50996187 w 21600"/>
              <a:gd name="T15" fmla="*/ 887313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7" name="Line 17">
            <a:extLst>
              <a:ext uri="{FF2B5EF4-FFF2-40B4-BE49-F238E27FC236}">
                <a16:creationId xmlns:a16="http://schemas.microsoft.com/office/drawing/2014/main" id="{ACC84328-EE46-4631-8E03-EE51C18F9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490" y="3730849"/>
            <a:ext cx="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68" name="Group 186">
            <a:extLst>
              <a:ext uri="{FF2B5EF4-FFF2-40B4-BE49-F238E27FC236}">
                <a16:creationId xmlns:a16="http://schemas.microsoft.com/office/drawing/2014/main" id="{6454AB21-913E-41AF-BB21-60D349AFBD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0990" y="3437161"/>
            <a:ext cx="1295400" cy="750888"/>
            <a:chOff x="2448" y="1761"/>
            <a:chExt cx="816" cy="473"/>
          </a:xfrm>
        </p:grpSpPr>
        <p:sp>
          <p:nvSpPr>
            <p:cNvPr id="14384" name="AutoShape 187">
              <a:extLst>
                <a:ext uri="{FF2B5EF4-FFF2-40B4-BE49-F238E27FC236}">
                  <a16:creationId xmlns:a16="http://schemas.microsoft.com/office/drawing/2014/main" id="{8CAFB0CA-BE90-4118-B7A3-45473496C23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48" y="1761"/>
              <a:ext cx="816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85" name="Group 188">
              <a:extLst>
                <a:ext uri="{FF2B5EF4-FFF2-40B4-BE49-F238E27FC236}">
                  <a16:creationId xmlns:a16="http://schemas.microsoft.com/office/drawing/2014/main" id="{67B06114-BE5B-4841-AB32-97B02F319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760"/>
              <a:ext cx="816" cy="473"/>
              <a:chOff x="2448" y="1760"/>
              <a:chExt cx="816" cy="473"/>
            </a:xfrm>
          </p:grpSpPr>
          <p:sp>
            <p:nvSpPr>
              <p:cNvPr id="14412" name="Freeform 189">
                <a:extLst>
                  <a:ext uri="{FF2B5EF4-FFF2-40B4-BE49-F238E27FC236}">
                    <a16:creationId xmlns:a16="http://schemas.microsoft.com/office/drawing/2014/main" id="{267B28B5-24D5-4F06-9D16-A605D88A7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1760"/>
                <a:ext cx="816" cy="473"/>
              </a:xfrm>
              <a:custGeom>
                <a:avLst/>
                <a:gdLst>
                  <a:gd name="T0" fmla="*/ 816 w 816"/>
                  <a:gd name="T1" fmla="*/ 265 h 473"/>
                  <a:gd name="T2" fmla="*/ 458 w 816"/>
                  <a:gd name="T3" fmla="*/ 473 h 473"/>
                  <a:gd name="T4" fmla="*/ 0 w 816"/>
                  <a:gd name="T5" fmla="*/ 209 h 473"/>
                  <a:gd name="T6" fmla="*/ 358 w 816"/>
                  <a:gd name="T7" fmla="*/ 0 h 473"/>
                  <a:gd name="T8" fmla="*/ 816 w 816"/>
                  <a:gd name="T9" fmla="*/ 265 h 473"/>
                  <a:gd name="T10" fmla="*/ 816 w 816"/>
                  <a:gd name="T11" fmla="*/ 265 h 473"/>
                  <a:gd name="T12" fmla="*/ 816 w 816"/>
                  <a:gd name="T13" fmla="*/ 265 h 473"/>
                  <a:gd name="T14" fmla="*/ 816 w 816"/>
                  <a:gd name="T15" fmla="*/ 265 h 4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16"/>
                  <a:gd name="T25" fmla="*/ 0 h 473"/>
                  <a:gd name="T26" fmla="*/ 816 w 816"/>
                  <a:gd name="T27" fmla="*/ 473 h 4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16" h="473">
                    <a:moveTo>
                      <a:pt x="816" y="265"/>
                    </a:moveTo>
                    <a:lnTo>
                      <a:pt x="458" y="473"/>
                    </a:lnTo>
                    <a:lnTo>
                      <a:pt x="0" y="209"/>
                    </a:lnTo>
                    <a:lnTo>
                      <a:pt x="358" y="0"/>
                    </a:lnTo>
                    <a:lnTo>
                      <a:pt x="816" y="265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3" name="Freeform 190">
                <a:extLst>
                  <a:ext uri="{FF2B5EF4-FFF2-40B4-BE49-F238E27FC236}">
                    <a16:creationId xmlns:a16="http://schemas.microsoft.com/office/drawing/2014/main" id="{7AAF379B-9CF5-46E7-93AF-F20EFECD9C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9" y="1885"/>
                <a:ext cx="239" cy="149"/>
              </a:xfrm>
              <a:custGeom>
                <a:avLst/>
                <a:gdLst>
                  <a:gd name="T0" fmla="*/ 142 w 239"/>
                  <a:gd name="T1" fmla="*/ 91 h 149"/>
                  <a:gd name="T2" fmla="*/ 196 w 239"/>
                  <a:gd name="T3" fmla="*/ 60 h 149"/>
                  <a:gd name="T4" fmla="*/ 38 w 239"/>
                  <a:gd name="T5" fmla="*/ 32 h 149"/>
                  <a:gd name="T6" fmla="*/ 92 w 239"/>
                  <a:gd name="T7" fmla="*/ 0 h 149"/>
                  <a:gd name="T8" fmla="*/ 35 w 239"/>
                  <a:gd name="T9" fmla="*/ 94 h 149"/>
                  <a:gd name="T10" fmla="*/ 89 w 239"/>
                  <a:gd name="T11" fmla="*/ 63 h 149"/>
                  <a:gd name="T12" fmla="*/ 239 w 239"/>
                  <a:gd name="T13" fmla="*/ 149 h 149"/>
                  <a:gd name="T14" fmla="*/ 0 w 239"/>
                  <a:gd name="T15" fmla="*/ 11 h 1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9"/>
                  <a:gd name="T25" fmla="*/ 0 h 149"/>
                  <a:gd name="T26" fmla="*/ 239 w 239"/>
                  <a:gd name="T27" fmla="*/ 149 h 1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9" h="149">
                    <a:moveTo>
                      <a:pt x="142" y="91"/>
                    </a:moveTo>
                    <a:lnTo>
                      <a:pt x="196" y="60"/>
                    </a:lnTo>
                    <a:moveTo>
                      <a:pt x="38" y="32"/>
                    </a:moveTo>
                    <a:lnTo>
                      <a:pt x="92" y="0"/>
                    </a:lnTo>
                    <a:moveTo>
                      <a:pt x="35" y="94"/>
                    </a:moveTo>
                    <a:lnTo>
                      <a:pt x="89" y="63"/>
                    </a:lnTo>
                    <a:moveTo>
                      <a:pt x="239" y="149"/>
                    </a:moveTo>
                    <a:lnTo>
                      <a:pt x="0" y="11"/>
                    </a:lnTo>
                  </a:path>
                </a:pathLst>
              </a:custGeom>
              <a:noFill/>
              <a:ln w="0">
                <a:solidFill>
                  <a:srgbClr val="000F3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4" name="Freeform 191">
                <a:extLst>
                  <a:ext uri="{FF2B5EF4-FFF2-40B4-BE49-F238E27FC236}">
                    <a16:creationId xmlns:a16="http://schemas.microsoft.com/office/drawing/2014/main" id="{AE89AA4D-5BCF-44BA-979B-F7459FC80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7" y="1863"/>
                <a:ext cx="53" cy="47"/>
              </a:xfrm>
              <a:custGeom>
                <a:avLst/>
                <a:gdLst>
                  <a:gd name="T0" fmla="*/ 0 w 53"/>
                  <a:gd name="T1" fmla="*/ 31 h 47"/>
                  <a:gd name="T2" fmla="*/ 53 w 53"/>
                  <a:gd name="T3" fmla="*/ 0 h 47"/>
                  <a:gd name="T4" fmla="*/ 53 w 53"/>
                  <a:gd name="T5" fmla="*/ 16 h 47"/>
                  <a:gd name="T6" fmla="*/ 0 w 53"/>
                  <a:gd name="T7" fmla="*/ 47 h 47"/>
                  <a:gd name="T8" fmla="*/ 0 w 53"/>
                  <a:gd name="T9" fmla="*/ 31 h 47"/>
                  <a:gd name="T10" fmla="*/ 0 w 53"/>
                  <a:gd name="T11" fmla="*/ 31 h 47"/>
                  <a:gd name="T12" fmla="*/ 0 w 53"/>
                  <a:gd name="T13" fmla="*/ 31 h 47"/>
                  <a:gd name="T14" fmla="*/ 0 w 53"/>
                  <a:gd name="T15" fmla="*/ 31 h 47"/>
                  <a:gd name="T16" fmla="*/ 0 w 53"/>
                  <a:gd name="T17" fmla="*/ 31 h 47"/>
                  <a:gd name="T18" fmla="*/ 0 w 53"/>
                  <a:gd name="T19" fmla="*/ 31 h 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"/>
                  <a:gd name="T31" fmla="*/ 0 h 47"/>
                  <a:gd name="T32" fmla="*/ 53 w 53"/>
                  <a:gd name="T33" fmla="*/ 47 h 4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" h="47">
                    <a:moveTo>
                      <a:pt x="0" y="31"/>
                    </a:moveTo>
                    <a:lnTo>
                      <a:pt x="53" y="0"/>
                    </a:lnTo>
                    <a:lnTo>
                      <a:pt x="53" y="16"/>
                    </a:lnTo>
                    <a:lnTo>
                      <a:pt x="0" y="4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5" name="Freeform 192">
                <a:extLst>
                  <a:ext uri="{FF2B5EF4-FFF2-40B4-BE49-F238E27FC236}">
                    <a16:creationId xmlns:a16="http://schemas.microsoft.com/office/drawing/2014/main" id="{85033C47-B6F0-461F-8CB3-EE18EB9DE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1824"/>
                <a:ext cx="120" cy="70"/>
              </a:xfrm>
              <a:custGeom>
                <a:avLst/>
                <a:gdLst>
                  <a:gd name="T0" fmla="*/ 0 w 120"/>
                  <a:gd name="T1" fmla="*/ 31 h 70"/>
                  <a:gd name="T2" fmla="*/ 53 w 120"/>
                  <a:gd name="T3" fmla="*/ 0 h 70"/>
                  <a:gd name="T4" fmla="*/ 120 w 120"/>
                  <a:gd name="T5" fmla="*/ 39 h 70"/>
                  <a:gd name="T6" fmla="*/ 67 w 120"/>
                  <a:gd name="T7" fmla="*/ 70 h 70"/>
                  <a:gd name="T8" fmla="*/ 0 w 120"/>
                  <a:gd name="T9" fmla="*/ 31 h 70"/>
                  <a:gd name="T10" fmla="*/ 0 w 120"/>
                  <a:gd name="T11" fmla="*/ 31 h 70"/>
                  <a:gd name="T12" fmla="*/ 0 w 120"/>
                  <a:gd name="T13" fmla="*/ 31 h 70"/>
                  <a:gd name="T14" fmla="*/ 0 w 120"/>
                  <a:gd name="T15" fmla="*/ 31 h 70"/>
                  <a:gd name="T16" fmla="*/ 0 w 120"/>
                  <a:gd name="T17" fmla="*/ 31 h 70"/>
                  <a:gd name="T18" fmla="*/ 0 w 120"/>
                  <a:gd name="T19" fmla="*/ 31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0"/>
                  <a:gd name="T31" fmla="*/ 0 h 70"/>
                  <a:gd name="T32" fmla="*/ 120 w 120"/>
                  <a:gd name="T33" fmla="*/ 70 h 7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0" h="70">
                    <a:moveTo>
                      <a:pt x="0" y="31"/>
                    </a:moveTo>
                    <a:lnTo>
                      <a:pt x="53" y="0"/>
                    </a:lnTo>
                    <a:lnTo>
                      <a:pt x="120" y="39"/>
                    </a:lnTo>
                    <a:lnTo>
                      <a:pt x="67" y="7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6" name="Freeform 193">
                <a:extLst>
                  <a:ext uri="{FF2B5EF4-FFF2-40B4-BE49-F238E27FC236}">
                    <a16:creationId xmlns:a16="http://schemas.microsoft.com/office/drawing/2014/main" id="{895DA64F-3B4D-4132-B4D0-4AC5A7F4A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1855"/>
                <a:ext cx="67" cy="55"/>
              </a:xfrm>
              <a:custGeom>
                <a:avLst/>
                <a:gdLst>
                  <a:gd name="T0" fmla="*/ 67 w 67"/>
                  <a:gd name="T1" fmla="*/ 39 h 55"/>
                  <a:gd name="T2" fmla="*/ 67 w 67"/>
                  <a:gd name="T3" fmla="*/ 55 h 55"/>
                  <a:gd name="T4" fmla="*/ 0 w 67"/>
                  <a:gd name="T5" fmla="*/ 16 h 55"/>
                  <a:gd name="T6" fmla="*/ 0 w 67"/>
                  <a:gd name="T7" fmla="*/ 0 h 55"/>
                  <a:gd name="T8" fmla="*/ 67 w 67"/>
                  <a:gd name="T9" fmla="*/ 39 h 55"/>
                  <a:gd name="T10" fmla="*/ 67 w 67"/>
                  <a:gd name="T11" fmla="*/ 39 h 55"/>
                  <a:gd name="T12" fmla="*/ 67 w 67"/>
                  <a:gd name="T13" fmla="*/ 39 h 55"/>
                  <a:gd name="T14" fmla="*/ 67 w 67"/>
                  <a:gd name="T15" fmla="*/ 39 h 55"/>
                  <a:gd name="T16" fmla="*/ 67 w 67"/>
                  <a:gd name="T17" fmla="*/ 39 h 55"/>
                  <a:gd name="T18" fmla="*/ 67 w 67"/>
                  <a:gd name="T19" fmla="*/ 39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"/>
                  <a:gd name="T31" fmla="*/ 0 h 55"/>
                  <a:gd name="T32" fmla="*/ 67 w 67"/>
                  <a:gd name="T33" fmla="*/ 55 h 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" h="55">
                    <a:moveTo>
                      <a:pt x="67" y="39"/>
                    </a:moveTo>
                    <a:lnTo>
                      <a:pt x="67" y="55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7" y="39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7" name="Freeform 194">
                <a:extLst>
                  <a:ext uri="{FF2B5EF4-FFF2-40B4-BE49-F238E27FC236}">
                    <a16:creationId xmlns:a16="http://schemas.microsoft.com/office/drawing/2014/main" id="{6E3CA22D-F90A-44AD-A3A6-E0EE3E718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1885"/>
                <a:ext cx="3" cy="4"/>
              </a:xfrm>
              <a:custGeom>
                <a:avLst/>
                <a:gdLst>
                  <a:gd name="T0" fmla="*/ 0 w 3"/>
                  <a:gd name="T1" fmla="*/ 2 h 4"/>
                  <a:gd name="T2" fmla="*/ 3 w 3"/>
                  <a:gd name="T3" fmla="*/ 0 h 4"/>
                  <a:gd name="T4" fmla="*/ 3 w 3"/>
                  <a:gd name="T5" fmla="*/ 1 h 4"/>
                  <a:gd name="T6" fmla="*/ 0 w 3"/>
                  <a:gd name="T7" fmla="*/ 4 h 4"/>
                  <a:gd name="T8" fmla="*/ 0 w 3"/>
                  <a:gd name="T9" fmla="*/ 2 h 4"/>
                  <a:gd name="T10" fmla="*/ 0 w 3"/>
                  <a:gd name="T11" fmla="*/ 2 h 4"/>
                  <a:gd name="T12" fmla="*/ 0 w 3"/>
                  <a:gd name="T13" fmla="*/ 2 h 4"/>
                  <a:gd name="T14" fmla="*/ 0 w 3"/>
                  <a:gd name="T15" fmla="*/ 2 h 4"/>
                  <a:gd name="T16" fmla="*/ 0 w 3"/>
                  <a:gd name="T17" fmla="*/ 2 h 4"/>
                  <a:gd name="T18" fmla="*/ 0 w 3"/>
                  <a:gd name="T19" fmla="*/ 2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"/>
                  <a:gd name="T31" fmla="*/ 0 h 4"/>
                  <a:gd name="T32" fmla="*/ 3 w 3"/>
                  <a:gd name="T33" fmla="*/ 4 h 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" h="4">
                    <a:moveTo>
                      <a:pt x="0" y="2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64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8" name="Freeform 195">
                <a:extLst>
                  <a:ext uri="{FF2B5EF4-FFF2-40B4-BE49-F238E27FC236}">
                    <a16:creationId xmlns:a16="http://schemas.microsoft.com/office/drawing/2014/main" id="{C3231F05-D938-4099-9A9B-4C4909F35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1886"/>
                <a:ext cx="11" cy="8"/>
              </a:xfrm>
              <a:custGeom>
                <a:avLst/>
                <a:gdLst>
                  <a:gd name="T0" fmla="*/ 0 w 11"/>
                  <a:gd name="T1" fmla="*/ 3 h 8"/>
                  <a:gd name="T2" fmla="*/ 3 w 11"/>
                  <a:gd name="T3" fmla="*/ 0 h 8"/>
                  <a:gd name="T4" fmla="*/ 11 w 11"/>
                  <a:gd name="T5" fmla="*/ 5 h 8"/>
                  <a:gd name="T6" fmla="*/ 8 w 11"/>
                  <a:gd name="T7" fmla="*/ 8 h 8"/>
                  <a:gd name="T8" fmla="*/ 0 w 11"/>
                  <a:gd name="T9" fmla="*/ 3 h 8"/>
                  <a:gd name="T10" fmla="*/ 0 w 11"/>
                  <a:gd name="T11" fmla="*/ 3 h 8"/>
                  <a:gd name="T12" fmla="*/ 0 w 11"/>
                  <a:gd name="T13" fmla="*/ 3 h 8"/>
                  <a:gd name="T14" fmla="*/ 0 w 11"/>
                  <a:gd name="T15" fmla="*/ 3 h 8"/>
                  <a:gd name="T16" fmla="*/ 0 w 11"/>
                  <a:gd name="T17" fmla="*/ 3 h 8"/>
                  <a:gd name="T18" fmla="*/ 0 w 11"/>
                  <a:gd name="T19" fmla="*/ 3 h 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8"/>
                  <a:gd name="T32" fmla="*/ 11 w 11"/>
                  <a:gd name="T33" fmla="*/ 8 h 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8">
                    <a:moveTo>
                      <a:pt x="0" y="3"/>
                    </a:moveTo>
                    <a:lnTo>
                      <a:pt x="3" y="0"/>
                    </a:lnTo>
                    <a:lnTo>
                      <a:pt x="11" y="5"/>
                    </a:lnTo>
                    <a:lnTo>
                      <a:pt x="8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9" name="Freeform 196">
                <a:extLst>
                  <a:ext uri="{FF2B5EF4-FFF2-40B4-BE49-F238E27FC236}">
                    <a16:creationId xmlns:a16="http://schemas.microsoft.com/office/drawing/2014/main" id="{597CC6E1-C35C-4936-A2D8-E58943733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1891"/>
                <a:ext cx="3" cy="3"/>
              </a:xfrm>
              <a:custGeom>
                <a:avLst/>
                <a:gdLst>
                  <a:gd name="T0" fmla="*/ 0 w 6"/>
                  <a:gd name="T1" fmla="*/ 2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56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0" name="Freeform 197">
                <a:extLst>
                  <a:ext uri="{FF2B5EF4-FFF2-40B4-BE49-F238E27FC236}">
                    <a16:creationId xmlns:a16="http://schemas.microsoft.com/office/drawing/2014/main" id="{01BB8685-A000-4DD3-BB2A-61DBE5E19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1891"/>
                <a:ext cx="3" cy="3"/>
              </a:xfrm>
              <a:custGeom>
                <a:avLst/>
                <a:gdLst>
                  <a:gd name="T0" fmla="*/ 0 w 6"/>
                  <a:gd name="T1" fmla="*/ 2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86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1" name="Freeform 198">
                <a:extLst>
                  <a:ext uri="{FF2B5EF4-FFF2-40B4-BE49-F238E27FC236}">
                    <a16:creationId xmlns:a16="http://schemas.microsoft.com/office/drawing/2014/main" id="{587A3F01-C931-4091-963F-FF13FE888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1891"/>
                <a:ext cx="3" cy="3"/>
              </a:xfrm>
              <a:custGeom>
                <a:avLst/>
                <a:gdLst>
                  <a:gd name="T0" fmla="*/ 0 w 6"/>
                  <a:gd name="T1" fmla="*/ 2 h 4"/>
                  <a:gd name="T2" fmla="*/ 2 w 6"/>
                  <a:gd name="T3" fmla="*/ 0 h 4"/>
                  <a:gd name="T4" fmla="*/ 2 w 6"/>
                  <a:gd name="T5" fmla="*/ 1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B6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2" name="Freeform 199">
                <a:extLst>
                  <a:ext uri="{FF2B5EF4-FFF2-40B4-BE49-F238E27FC236}">
                    <a16:creationId xmlns:a16="http://schemas.microsoft.com/office/drawing/2014/main" id="{DD304B63-0957-4903-93DB-5666AD6B4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1892"/>
                <a:ext cx="4" cy="2"/>
              </a:xfrm>
              <a:custGeom>
                <a:avLst/>
                <a:gdLst>
                  <a:gd name="T0" fmla="*/ 0 w 7"/>
                  <a:gd name="T1" fmla="*/ 1 h 3"/>
                  <a:gd name="T2" fmla="*/ 2 w 7"/>
                  <a:gd name="T3" fmla="*/ 0 h 3"/>
                  <a:gd name="T4" fmla="*/ 2 w 7"/>
                  <a:gd name="T5" fmla="*/ 0 h 3"/>
                  <a:gd name="T6" fmla="*/ 0 w 7"/>
                  <a:gd name="T7" fmla="*/ 1 h 3"/>
                  <a:gd name="T8" fmla="*/ 0 w 7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3"/>
                  <a:gd name="T17" fmla="*/ 7 w 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6E6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3" name="Freeform 200">
                <a:extLst>
                  <a:ext uri="{FF2B5EF4-FFF2-40B4-BE49-F238E27FC236}">
                    <a16:creationId xmlns:a16="http://schemas.microsoft.com/office/drawing/2014/main" id="{B0DC7D12-A22C-49C8-9AAA-2DD1CA88C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1892"/>
                <a:ext cx="4" cy="2"/>
              </a:xfrm>
              <a:custGeom>
                <a:avLst/>
                <a:gdLst>
                  <a:gd name="T0" fmla="*/ 0 w 7"/>
                  <a:gd name="T1" fmla="*/ 1 h 3"/>
                  <a:gd name="T2" fmla="*/ 2 w 7"/>
                  <a:gd name="T3" fmla="*/ 0 h 3"/>
                  <a:gd name="T4" fmla="*/ 2 w 7"/>
                  <a:gd name="T5" fmla="*/ 0 h 3"/>
                  <a:gd name="T6" fmla="*/ 1 w 7"/>
                  <a:gd name="T7" fmla="*/ 1 h 3"/>
                  <a:gd name="T8" fmla="*/ 0 w 7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3"/>
                  <a:gd name="T17" fmla="*/ 7 w 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3">
                    <a:moveTo>
                      <a:pt x="0" y="3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</a:path>
                </a:pathLst>
              </a:custGeom>
              <a:solidFill>
                <a:srgbClr val="7070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4" name="Freeform 201">
                <a:extLst>
                  <a:ext uri="{FF2B5EF4-FFF2-40B4-BE49-F238E27FC236}">
                    <a16:creationId xmlns:a16="http://schemas.microsoft.com/office/drawing/2014/main" id="{2DF6DB03-BF10-45F3-A8E9-8620503F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1892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717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5" name="Freeform 202">
                <a:extLst>
                  <a:ext uri="{FF2B5EF4-FFF2-40B4-BE49-F238E27FC236}">
                    <a16:creationId xmlns:a16="http://schemas.microsoft.com/office/drawing/2014/main" id="{C8715D1C-3C3F-4257-A0E5-DDE7E91A2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1892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717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6" name="Freeform 203">
                <a:extLst>
                  <a:ext uri="{FF2B5EF4-FFF2-40B4-BE49-F238E27FC236}">
                    <a16:creationId xmlns:a16="http://schemas.microsoft.com/office/drawing/2014/main" id="{89ED5FE9-A8A6-4F15-B79A-58D4EDBC6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1892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1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717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7" name="Freeform 204">
                <a:extLst>
                  <a:ext uri="{FF2B5EF4-FFF2-40B4-BE49-F238E27FC236}">
                    <a16:creationId xmlns:a16="http://schemas.microsoft.com/office/drawing/2014/main" id="{A02E7C01-AF45-4DD8-9AF1-69C169B0D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1892"/>
                <a:ext cx="4" cy="2"/>
              </a:xfrm>
              <a:custGeom>
                <a:avLst/>
                <a:gdLst>
                  <a:gd name="T0" fmla="*/ 0 w 6"/>
                  <a:gd name="T1" fmla="*/ 1 h 3"/>
                  <a:gd name="T2" fmla="*/ 3 w 6"/>
                  <a:gd name="T3" fmla="*/ 0 h 3"/>
                  <a:gd name="T4" fmla="*/ 3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717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8" name="Freeform 205">
                <a:extLst>
                  <a:ext uri="{FF2B5EF4-FFF2-40B4-BE49-F238E27FC236}">
                    <a16:creationId xmlns:a16="http://schemas.microsoft.com/office/drawing/2014/main" id="{6F1B6EFE-214E-4266-A54F-DE9FBEC6D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1892"/>
                <a:ext cx="4" cy="3"/>
              </a:xfrm>
              <a:custGeom>
                <a:avLst/>
                <a:gdLst>
                  <a:gd name="T0" fmla="*/ 0 w 6"/>
                  <a:gd name="T1" fmla="*/ 2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</a:path>
                </a:pathLst>
              </a:custGeom>
              <a:solidFill>
                <a:srgbClr val="717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9" name="Freeform 206">
                <a:extLst>
                  <a:ext uri="{FF2B5EF4-FFF2-40B4-BE49-F238E27FC236}">
                    <a16:creationId xmlns:a16="http://schemas.microsoft.com/office/drawing/2014/main" id="{546F24CF-7087-47EB-A2A0-40F8B7BD2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1892"/>
                <a:ext cx="4" cy="3"/>
              </a:xfrm>
              <a:custGeom>
                <a:avLst/>
                <a:gdLst>
                  <a:gd name="T0" fmla="*/ 0 w 7"/>
                  <a:gd name="T1" fmla="*/ 2 h 4"/>
                  <a:gd name="T2" fmla="*/ 2 w 7"/>
                  <a:gd name="T3" fmla="*/ 0 h 4"/>
                  <a:gd name="T4" fmla="*/ 2 w 7"/>
                  <a:gd name="T5" fmla="*/ 0 h 4"/>
                  <a:gd name="T6" fmla="*/ 0 w 7"/>
                  <a:gd name="T7" fmla="*/ 2 h 4"/>
                  <a:gd name="T8" fmla="*/ 0 w 7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"/>
                  <a:gd name="T17" fmla="*/ 7 w 7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7070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0" name="Freeform 207">
                <a:extLst>
                  <a:ext uri="{FF2B5EF4-FFF2-40B4-BE49-F238E27FC236}">
                    <a16:creationId xmlns:a16="http://schemas.microsoft.com/office/drawing/2014/main" id="{DCC8F7A0-919A-4A6F-8353-D2AFE818B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1892"/>
                <a:ext cx="4" cy="3"/>
              </a:xfrm>
              <a:custGeom>
                <a:avLst/>
                <a:gdLst>
                  <a:gd name="T0" fmla="*/ 0 w 7"/>
                  <a:gd name="T1" fmla="*/ 2 h 4"/>
                  <a:gd name="T2" fmla="*/ 2 w 7"/>
                  <a:gd name="T3" fmla="*/ 0 h 4"/>
                  <a:gd name="T4" fmla="*/ 2 w 7"/>
                  <a:gd name="T5" fmla="*/ 0 h 4"/>
                  <a:gd name="T6" fmla="*/ 1 w 7"/>
                  <a:gd name="T7" fmla="*/ 2 h 4"/>
                  <a:gd name="T8" fmla="*/ 0 w 7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"/>
                  <a:gd name="T17" fmla="*/ 7 w 7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">
                    <a:moveTo>
                      <a:pt x="0" y="4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</a:path>
                </a:pathLst>
              </a:custGeom>
              <a:solidFill>
                <a:srgbClr val="6E6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1" name="Freeform 208">
                <a:extLst>
                  <a:ext uri="{FF2B5EF4-FFF2-40B4-BE49-F238E27FC236}">
                    <a16:creationId xmlns:a16="http://schemas.microsoft.com/office/drawing/2014/main" id="{176F311D-52A7-4A08-955D-A2C214438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2"/>
                <a:ext cx="3" cy="3"/>
              </a:xfrm>
              <a:custGeom>
                <a:avLst/>
                <a:gdLst>
                  <a:gd name="T0" fmla="*/ 0 w 6"/>
                  <a:gd name="T1" fmla="*/ 2 h 4"/>
                  <a:gd name="T2" fmla="*/ 2 w 6"/>
                  <a:gd name="T3" fmla="*/ 0 h 4"/>
                  <a:gd name="T4" fmla="*/ 2 w 6"/>
                  <a:gd name="T5" fmla="*/ 1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B6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2" name="Freeform 209">
                <a:extLst>
                  <a:ext uri="{FF2B5EF4-FFF2-40B4-BE49-F238E27FC236}">
                    <a16:creationId xmlns:a16="http://schemas.microsoft.com/office/drawing/2014/main" id="{6CE47CF8-8A03-40E9-9327-5FCD4D6E7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3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686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3" name="Freeform 210">
                <a:extLst>
                  <a:ext uri="{FF2B5EF4-FFF2-40B4-BE49-F238E27FC236}">
                    <a16:creationId xmlns:a16="http://schemas.microsoft.com/office/drawing/2014/main" id="{1E13D9EC-6AD6-49CB-96F3-C2F591462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3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656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4" name="Freeform 211">
                <a:extLst>
                  <a:ext uri="{FF2B5EF4-FFF2-40B4-BE49-F238E27FC236}">
                    <a16:creationId xmlns:a16="http://schemas.microsoft.com/office/drawing/2014/main" id="{783E672B-E5A9-499D-BE21-1F89B3D3A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3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6063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5" name="Freeform 212">
                <a:extLst>
                  <a:ext uri="{FF2B5EF4-FFF2-40B4-BE49-F238E27FC236}">
                    <a16:creationId xmlns:a16="http://schemas.microsoft.com/office/drawing/2014/main" id="{981B69A6-19A0-4113-8214-9665316E0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3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</a:path>
                </a:pathLst>
              </a:custGeom>
              <a:solidFill>
                <a:srgbClr val="5E6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6" name="Freeform 213">
                <a:extLst>
                  <a:ext uri="{FF2B5EF4-FFF2-40B4-BE49-F238E27FC236}">
                    <a16:creationId xmlns:a16="http://schemas.microsoft.com/office/drawing/2014/main" id="{EC46DD60-AB3D-4A82-A480-7AD9883B7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3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5B5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7" name="Freeform 214">
                <a:extLst>
                  <a:ext uri="{FF2B5EF4-FFF2-40B4-BE49-F238E27FC236}">
                    <a16:creationId xmlns:a16="http://schemas.microsoft.com/office/drawing/2014/main" id="{EC4AC59E-CACF-467B-9FF9-4C52141A7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3"/>
                <a:ext cx="4" cy="2"/>
              </a:xfrm>
              <a:custGeom>
                <a:avLst/>
                <a:gdLst>
                  <a:gd name="T0" fmla="*/ 0 w 7"/>
                  <a:gd name="T1" fmla="*/ 1 h 4"/>
                  <a:gd name="T2" fmla="*/ 2 w 7"/>
                  <a:gd name="T3" fmla="*/ 0 h 4"/>
                  <a:gd name="T4" fmla="*/ 2 w 7"/>
                  <a:gd name="T5" fmla="*/ 0 h 4"/>
                  <a:gd name="T6" fmla="*/ 0 w 7"/>
                  <a:gd name="T7" fmla="*/ 1 h 4"/>
                  <a:gd name="T8" fmla="*/ 0 w 7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"/>
                  <a:gd name="T17" fmla="*/ 7 w 7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595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8" name="Freeform 215">
                <a:extLst>
                  <a:ext uri="{FF2B5EF4-FFF2-40B4-BE49-F238E27FC236}">
                    <a16:creationId xmlns:a16="http://schemas.microsoft.com/office/drawing/2014/main" id="{983E7F64-C7EC-47AC-BADC-8C532A4A2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3"/>
                <a:ext cx="4" cy="2"/>
              </a:xfrm>
              <a:custGeom>
                <a:avLst/>
                <a:gdLst>
                  <a:gd name="T0" fmla="*/ 0 w 7"/>
                  <a:gd name="T1" fmla="*/ 1 h 4"/>
                  <a:gd name="T2" fmla="*/ 2 w 7"/>
                  <a:gd name="T3" fmla="*/ 0 h 4"/>
                  <a:gd name="T4" fmla="*/ 2 w 7"/>
                  <a:gd name="T5" fmla="*/ 0 h 4"/>
                  <a:gd name="T6" fmla="*/ 1 w 7"/>
                  <a:gd name="T7" fmla="*/ 1 h 4"/>
                  <a:gd name="T8" fmla="*/ 0 w 7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"/>
                  <a:gd name="T17" fmla="*/ 7 w 7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">
                    <a:moveTo>
                      <a:pt x="0" y="4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9" name="Freeform 216">
                <a:extLst>
                  <a:ext uri="{FF2B5EF4-FFF2-40B4-BE49-F238E27FC236}">
                    <a16:creationId xmlns:a16="http://schemas.microsoft.com/office/drawing/2014/main" id="{8B979053-0346-4A5C-B67D-217CC9920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3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5157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0" name="Freeform 217">
                <a:extLst>
                  <a:ext uri="{FF2B5EF4-FFF2-40B4-BE49-F238E27FC236}">
                    <a16:creationId xmlns:a16="http://schemas.microsoft.com/office/drawing/2014/main" id="{56D607F7-80C8-4D1C-A991-E637F5133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3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4E5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1" name="Freeform 218">
                <a:extLst>
                  <a:ext uri="{FF2B5EF4-FFF2-40B4-BE49-F238E27FC236}">
                    <a16:creationId xmlns:a16="http://schemas.microsoft.com/office/drawing/2014/main" id="{E824C23D-8C4B-4418-9B74-D78453A0D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3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1 h 4"/>
                  <a:gd name="T6" fmla="*/ 3 w 6"/>
                  <a:gd name="T7" fmla="*/ 1 h 4"/>
                  <a:gd name="T8" fmla="*/ 0 w 6"/>
                  <a:gd name="T9" fmla="*/ 1 h 4"/>
                  <a:gd name="T10" fmla="*/ 0 w 6"/>
                  <a:gd name="T11" fmla="*/ 1 h 4"/>
                  <a:gd name="T12" fmla="*/ 0 w 6"/>
                  <a:gd name="T13" fmla="*/ 1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"/>
                  <a:gd name="T22" fmla="*/ 0 h 4"/>
                  <a:gd name="T23" fmla="*/ 6 w 6"/>
                  <a:gd name="T24" fmla="*/ 4 h 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4A52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2" name="Freeform 219">
                <a:extLst>
                  <a:ext uri="{FF2B5EF4-FFF2-40B4-BE49-F238E27FC236}">
                    <a16:creationId xmlns:a16="http://schemas.microsoft.com/office/drawing/2014/main" id="{D05A898F-3506-4E13-B4DE-47C449B3A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4"/>
                <a:ext cx="4" cy="1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0 h 3"/>
                  <a:gd name="T4" fmla="*/ 3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485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3" name="Freeform 220">
                <a:extLst>
                  <a:ext uri="{FF2B5EF4-FFF2-40B4-BE49-F238E27FC236}">
                    <a16:creationId xmlns:a16="http://schemas.microsoft.com/office/drawing/2014/main" id="{A34BC224-55D2-4D79-97A1-391477A5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4"/>
                <a:ext cx="4" cy="1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0 h 3"/>
                  <a:gd name="T4" fmla="*/ 3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454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4" name="Freeform 221">
                <a:extLst>
                  <a:ext uri="{FF2B5EF4-FFF2-40B4-BE49-F238E27FC236}">
                    <a16:creationId xmlns:a16="http://schemas.microsoft.com/office/drawing/2014/main" id="{D124F346-5AD8-40D0-8287-3DE08A7B6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4"/>
                <a:ext cx="4" cy="1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0 h 3"/>
                  <a:gd name="T4" fmla="*/ 3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424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5" name="Freeform 222">
                <a:extLst>
                  <a:ext uri="{FF2B5EF4-FFF2-40B4-BE49-F238E27FC236}">
                    <a16:creationId xmlns:a16="http://schemas.microsoft.com/office/drawing/2014/main" id="{43355A9C-187D-4121-B59A-4F5042431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4"/>
                <a:ext cx="4" cy="1"/>
              </a:xfrm>
              <a:custGeom>
                <a:avLst/>
                <a:gdLst>
                  <a:gd name="T0" fmla="*/ 0 w 7"/>
                  <a:gd name="T1" fmla="*/ 0 h 3"/>
                  <a:gd name="T2" fmla="*/ 2 w 7"/>
                  <a:gd name="T3" fmla="*/ 0 h 3"/>
                  <a:gd name="T4" fmla="*/ 2 w 7"/>
                  <a:gd name="T5" fmla="*/ 0 h 3"/>
                  <a:gd name="T6" fmla="*/ 0 w 7"/>
                  <a:gd name="T7" fmla="*/ 0 h 3"/>
                  <a:gd name="T8" fmla="*/ 0 w 7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3"/>
                  <a:gd name="T17" fmla="*/ 7 w 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404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6" name="Freeform 223">
                <a:extLst>
                  <a:ext uri="{FF2B5EF4-FFF2-40B4-BE49-F238E27FC236}">
                    <a16:creationId xmlns:a16="http://schemas.microsoft.com/office/drawing/2014/main" id="{4B09DE3F-942F-4225-BF57-2F649DBB8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894"/>
                <a:ext cx="4" cy="1"/>
              </a:xfrm>
              <a:custGeom>
                <a:avLst/>
                <a:gdLst>
                  <a:gd name="T0" fmla="*/ 0 w 7"/>
                  <a:gd name="T1" fmla="*/ 0 h 3"/>
                  <a:gd name="T2" fmla="*/ 2 w 7"/>
                  <a:gd name="T3" fmla="*/ 0 h 3"/>
                  <a:gd name="T4" fmla="*/ 2 w 7"/>
                  <a:gd name="T5" fmla="*/ 0 h 3"/>
                  <a:gd name="T6" fmla="*/ 1 w 7"/>
                  <a:gd name="T7" fmla="*/ 0 h 3"/>
                  <a:gd name="T8" fmla="*/ 0 w 7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3"/>
                  <a:gd name="T17" fmla="*/ 7 w 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3">
                    <a:moveTo>
                      <a:pt x="0" y="3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</a:path>
                </a:pathLst>
              </a:custGeom>
              <a:solidFill>
                <a:srgbClr val="3C4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7" name="Freeform 224">
                <a:extLst>
                  <a:ext uri="{FF2B5EF4-FFF2-40B4-BE49-F238E27FC236}">
                    <a16:creationId xmlns:a16="http://schemas.microsoft.com/office/drawing/2014/main" id="{F4D15B9E-7DA0-4165-87E8-ABA17475F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1894"/>
                <a:ext cx="3" cy="1"/>
              </a:xfrm>
              <a:custGeom>
                <a:avLst/>
                <a:gdLst>
                  <a:gd name="T0" fmla="*/ 0 w 6"/>
                  <a:gd name="T1" fmla="*/ 0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3844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8" name="Freeform 225">
                <a:extLst>
                  <a:ext uri="{FF2B5EF4-FFF2-40B4-BE49-F238E27FC236}">
                    <a16:creationId xmlns:a16="http://schemas.microsoft.com/office/drawing/2014/main" id="{5B5B59D4-FF25-4CC0-AD54-BCF3C9E9A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1894"/>
                <a:ext cx="3" cy="1"/>
              </a:xfrm>
              <a:custGeom>
                <a:avLst/>
                <a:gdLst>
                  <a:gd name="T0" fmla="*/ 0 w 6"/>
                  <a:gd name="T1" fmla="*/ 0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374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9" name="Freeform 226">
                <a:extLst>
                  <a:ext uri="{FF2B5EF4-FFF2-40B4-BE49-F238E27FC236}">
                    <a16:creationId xmlns:a16="http://schemas.microsoft.com/office/drawing/2014/main" id="{9F9B4D45-925D-4FA4-89E3-C90078FE8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1894"/>
                <a:ext cx="3" cy="1"/>
              </a:xfrm>
              <a:custGeom>
                <a:avLst/>
                <a:gdLst>
                  <a:gd name="T0" fmla="*/ 0 w 6"/>
                  <a:gd name="T1" fmla="*/ 0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3441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0" name="Freeform 227">
                <a:extLst>
                  <a:ext uri="{FF2B5EF4-FFF2-40B4-BE49-F238E27FC236}">
                    <a16:creationId xmlns:a16="http://schemas.microsoft.com/office/drawing/2014/main" id="{0E869A00-74CA-41E4-AAFD-D10AD2028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1894"/>
                <a:ext cx="3" cy="1"/>
              </a:xfrm>
              <a:custGeom>
                <a:avLst/>
                <a:gdLst>
                  <a:gd name="T0" fmla="*/ 0 w 6"/>
                  <a:gd name="T1" fmla="*/ 0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323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1" name="Freeform 228">
                <a:extLst>
                  <a:ext uri="{FF2B5EF4-FFF2-40B4-BE49-F238E27FC236}">
                    <a16:creationId xmlns:a16="http://schemas.microsoft.com/office/drawing/2014/main" id="{2D78A2F6-5260-4581-966A-17D0A09CB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1894"/>
                <a:ext cx="3" cy="1"/>
              </a:xfrm>
              <a:custGeom>
                <a:avLst/>
                <a:gdLst>
                  <a:gd name="T0" fmla="*/ 0 w 6"/>
                  <a:gd name="T1" fmla="*/ 0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303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2" name="Freeform 229">
                <a:extLst>
                  <a:ext uri="{FF2B5EF4-FFF2-40B4-BE49-F238E27FC236}">
                    <a16:creationId xmlns:a16="http://schemas.microsoft.com/office/drawing/2014/main" id="{CC598FCF-65ED-42AB-A9EC-C28AF32F8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1894"/>
                <a:ext cx="3" cy="1"/>
              </a:xfrm>
              <a:custGeom>
                <a:avLst/>
                <a:gdLst>
                  <a:gd name="T0" fmla="*/ 0 w 6"/>
                  <a:gd name="T1" fmla="*/ 0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2D3C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3" name="Freeform 230">
                <a:extLst>
                  <a:ext uri="{FF2B5EF4-FFF2-40B4-BE49-F238E27FC236}">
                    <a16:creationId xmlns:a16="http://schemas.microsoft.com/office/drawing/2014/main" id="{FCF10354-174A-464B-9BF7-BEEF6B20F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" y="1894"/>
                <a:ext cx="4" cy="1"/>
              </a:xfrm>
              <a:custGeom>
                <a:avLst/>
                <a:gdLst>
                  <a:gd name="T0" fmla="*/ 0 w 7"/>
                  <a:gd name="T1" fmla="*/ 0 h 3"/>
                  <a:gd name="T2" fmla="*/ 2 w 7"/>
                  <a:gd name="T3" fmla="*/ 0 h 3"/>
                  <a:gd name="T4" fmla="*/ 2 w 7"/>
                  <a:gd name="T5" fmla="*/ 0 h 3"/>
                  <a:gd name="T6" fmla="*/ 1 w 7"/>
                  <a:gd name="T7" fmla="*/ 0 h 3"/>
                  <a:gd name="T8" fmla="*/ 0 w 7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3"/>
                  <a:gd name="T17" fmla="*/ 7 w 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</a:path>
                </a:pathLst>
              </a:custGeom>
              <a:solidFill>
                <a:srgbClr val="2A39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4" name="Freeform 231">
                <a:extLst>
                  <a:ext uri="{FF2B5EF4-FFF2-40B4-BE49-F238E27FC236}">
                    <a16:creationId xmlns:a16="http://schemas.microsoft.com/office/drawing/2014/main" id="{47B781B7-F837-413A-95AB-EBFAB18D4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894"/>
                <a:ext cx="3" cy="1"/>
              </a:xfrm>
              <a:custGeom>
                <a:avLst/>
                <a:gdLst>
                  <a:gd name="T0" fmla="*/ 0 w 6"/>
                  <a:gd name="T1" fmla="*/ 0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283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5" name="Freeform 232">
                <a:extLst>
                  <a:ext uri="{FF2B5EF4-FFF2-40B4-BE49-F238E27FC236}">
                    <a16:creationId xmlns:a16="http://schemas.microsoft.com/office/drawing/2014/main" id="{295994B3-16F5-4543-B871-B19B95188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894"/>
                <a:ext cx="3" cy="1"/>
              </a:xfrm>
              <a:custGeom>
                <a:avLst/>
                <a:gdLst>
                  <a:gd name="T0" fmla="*/ 0 w 6"/>
                  <a:gd name="T1" fmla="*/ 0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2535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6" name="Freeform 233">
                <a:extLst>
                  <a:ext uri="{FF2B5EF4-FFF2-40B4-BE49-F238E27FC236}">
                    <a16:creationId xmlns:a16="http://schemas.microsoft.com/office/drawing/2014/main" id="{153EF230-65A1-4732-9B25-B974292F0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893"/>
                <a:ext cx="12" cy="7"/>
              </a:xfrm>
              <a:custGeom>
                <a:avLst/>
                <a:gdLst>
                  <a:gd name="T0" fmla="*/ 0 w 12"/>
                  <a:gd name="T1" fmla="*/ 2 h 7"/>
                  <a:gd name="T2" fmla="*/ 3 w 12"/>
                  <a:gd name="T3" fmla="*/ 0 h 7"/>
                  <a:gd name="T4" fmla="*/ 12 w 12"/>
                  <a:gd name="T5" fmla="*/ 5 h 7"/>
                  <a:gd name="T6" fmla="*/ 8 w 12"/>
                  <a:gd name="T7" fmla="*/ 7 h 7"/>
                  <a:gd name="T8" fmla="*/ 0 w 12"/>
                  <a:gd name="T9" fmla="*/ 2 h 7"/>
                  <a:gd name="T10" fmla="*/ 0 w 12"/>
                  <a:gd name="T11" fmla="*/ 2 h 7"/>
                  <a:gd name="T12" fmla="*/ 0 w 12"/>
                  <a:gd name="T13" fmla="*/ 2 h 7"/>
                  <a:gd name="T14" fmla="*/ 0 w 12"/>
                  <a:gd name="T15" fmla="*/ 2 h 7"/>
                  <a:gd name="T16" fmla="*/ 0 w 12"/>
                  <a:gd name="T17" fmla="*/ 2 h 7"/>
                  <a:gd name="T18" fmla="*/ 0 w 12"/>
                  <a:gd name="T19" fmla="*/ 2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"/>
                  <a:gd name="T31" fmla="*/ 0 h 7"/>
                  <a:gd name="T32" fmla="*/ 12 w 12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" h="7">
                    <a:moveTo>
                      <a:pt x="0" y="2"/>
                    </a:moveTo>
                    <a:lnTo>
                      <a:pt x="3" y="0"/>
                    </a:lnTo>
                    <a:lnTo>
                      <a:pt x="12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7" name="Freeform 234">
                <a:extLst>
                  <a:ext uri="{FF2B5EF4-FFF2-40B4-BE49-F238E27FC236}">
                    <a16:creationId xmlns:a16="http://schemas.microsoft.com/office/drawing/2014/main" id="{20CB303F-1956-4F4E-9BE1-D0F425B11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" y="1894"/>
                <a:ext cx="3" cy="18"/>
              </a:xfrm>
              <a:custGeom>
                <a:avLst/>
                <a:gdLst>
                  <a:gd name="T0" fmla="*/ 0 w 3"/>
                  <a:gd name="T1" fmla="*/ 2 h 18"/>
                  <a:gd name="T2" fmla="*/ 3 w 3"/>
                  <a:gd name="T3" fmla="*/ 0 h 18"/>
                  <a:gd name="T4" fmla="*/ 3 w 3"/>
                  <a:gd name="T5" fmla="*/ 16 h 18"/>
                  <a:gd name="T6" fmla="*/ 0 w 3"/>
                  <a:gd name="T7" fmla="*/ 18 h 18"/>
                  <a:gd name="T8" fmla="*/ 0 w 3"/>
                  <a:gd name="T9" fmla="*/ 2 h 18"/>
                  <a:gd name="T10" fmla="*/ 0 w 3"/>
                  <a:gd name="T11" fmla="*/ 2 h 18"/>
                  <a:gd name="T12" fmla="*/ 0 w 3"/>
                  <a:gd name="T13" fmla="*/ 2 h 18"/>
                  <a:gd name="T14" fmla="*/ 0 w 3"/>
                  <a:gd name="T15" fmla="*/ 2 h 18"/>
                  <a:gd name="T16" fmla="*/ 0 w 3"/>
                  <a:gd name="T17" fmla="*/ 2 h 18"/>
                  <a:gd name="T18" fmla="*/ 0 w 3"/>
                  <a:gd name="T19" fmla="*/ 2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"/>
                  <a:gd name="T31" fmla="*/ 0 h 18"/>
                  <a:gd name="T32" fmla="*/ 3 w 3"/>
                  <a:gd name="T33" fmla="*/ 18 h 1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" h="18">
                    <a:moveTo>
                      <a:pt x="0" y="2"/>
                    </a:moveTo>
                    <a:lnTo>
                      <a:pt x="3" y="0"/>
                    </a:lnTo>
                    <a:lnTo>
                      <a:pt x="3" y="16"/>
                    </a:lnTo>
                    <a:lnTo>
                      <a:pt x="0" y="1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8" name="Freeform 235">
                <a:extLst>
                  <a:ext uri="{FF2B5EF4-FFF2-40B4-BE49-F238E27FC236}">
                    <a16:creationId xmlns:a16="http://schemas.microsoft.com/office/drawing/2014/main" id="{937126A7-13E2-479F-A6E0-6746D38DA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1855"/>
                <a:ext cx="70" cy="41"/>
              </a:xfrm>
              <a:custGeom>
                <a:avLst/>
                <a:gdLst>
                  <a:gd name="T0" fmla="*/ 0 w 70"/>
                  <a:gd name="T1" fmla="*/ 2 h 41"/>
                  <a:gd name="T2" fmla="*/ 3 w 70"/>
                  <a:gd name="T3" fmla="*/ 0 h 41"/>
                  <a:gd name="T4" fmla="*/ 70 w 70"/>
                  <a:gd name="T5" fmla="*/ 39 h 41"/>
                  <a:gd name="T6" fmla="*/ 67 w 70"/>
                  <a:gd name="T7" fmla="*/ 41 h 41"/>
                  <a:gd name="T8" fmla="*/ 0 w 70"/>
                  <a:gd name="T9" fmla="*/ 2 h 41"/>
                  <a:gd name="T10" fmla="*/ 0 w 70"/>
                  <a:gd name="T11" fmla="*/ 2 h 41"/>
                  <a:gd name="T12" fmla="*/ 0 w 70"/>
                  <a:gd name="T13" fmla="*/ 2 h 41"/>
                  <a:gd name="T14" fmla="*/ 0 w 70"/>
                  <a:gd name="T15" fmla="*/ 2 h 41"/>
                  <a:gd name="T16" fmla="*/ 0 w 70"/>
                  <a:gd name="T17" fmla="*/ 2 h 41"/>
                  <a:gd name="T18" fmla="*/ 0 w 70"/>
                  <a:gd name="T19" fmla="*/ 2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0"/>
                  <a:gd name="T31" fmla="*/ 0 h 41"/>
                  <a:gd name="T32" fmla="*/ 70 w 70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0" h="41">
                    <a:moveTo>
                      <a:pt x="0" y="2"/>
                    </a:moveTo>
                    <a:lnTo>
                      <a:pt x="3" y="0"/>
                    </a:lnTo>
                    <a:lnTo>
                      <a:pt x="70" y="39"/>
                    </a:lnTo>
                    <a:lnTo>
                      <a:pt x="67" y="4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9" name="Freeform 236">
                <a:extLst>
                  <a:ext uri="{FF2B5EF4-FFF2-40B4-BE49-F238E27FC236}">
                    <a16:creationId xmlns:a16="http://schemas.microsoft.com/office/drawing/2014/main" id="{2DD877C2-83AF-40F0-8717-6C7FFC26A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7" y="1857"/>
                <a:ext cx="67" cy="55"/>
              </a:xfrm>
              <a:custGeom>
                <a:avLst/>
                <a:gdLst>
                  <a:gd name="T0" fmla="*/ 0 w 124"/>
                  <a:gd name="T1" fmla="*/ 0 h 101"/>
                  <a:gd name="T2" fmla="*/ 36 w 124"/>
                  <a:gd name="T3" fmla="*/ 21 h 101"/>
                  <a:gd name="T4" fmla="*/ 36 w 124"/>
                  <a:gd name="T5" fmla="*/ 30 h 101"/>
                  <a:gd name="T6" fmla="*/ 0 w 124"/>
                  <a:gd name="T7" fmla="*/ 9 h 101"/>
                  <a:gd name="T8" fmla="*/ 0 w 124"/>
                  <a:gd name="T9" fmla="*/ 0 h 101"/>
                  <a:gd name="T10" fmla="*/ 0 w 124"/>
                  <a:gd name="T11" fmla="*/ 0 h 101"/>
                  <a:gd name="T12" fmla="*/ 0 w 124"/>
                  <a:gd name="T13" fmla="*/ 0 h 101"/>
                  <a:gd name="T14" fmla="*/ 0 w 124"/>
                  <a:gd name="T15" fmla="*/ 0 h 101"/>
                  <a:gd name="T16" fmla="*/ 0 w 124"/>
                  <a:gd name="T17" fmla="*/ 0 h 101"/>
                  <a:gd name="T18" fmla="*/ 34 w 124"/>
                  <a:gd name="T19" fmla="*/ 23 h 101"/>
                  <a:gd name="T20" fmla="*/ 34 w 124"/>
                  <a:gd name="T21" fmla="*/ 22 h 101"/>
                  <a:gd name="T22" fmla="*/ 30 w 124"/>
                  <a:gd name="T23" fmla="*/ 20 h 101"/>
                  <a:gd name="T24" fmla="*/ 29 w 124"/>
                  <a:gd name="T25" fmla="*/ 19 h 101"/>
                  <a:gd name="T26" fmla="*/ 28 w 124"/>
                  <a:gd name="T27" fmla="*/ 19 h 101"/>
                  <a:gd name="T28" fmla="*/ 24 w 124"/>
                  <a:gd name="T29" fmla="*/ 16 h 101"/>
                  <a:gd name="T30" fmla="*/ 24 w 124"/>
                  <a:gd name="T31" fmla="*/ 17 h 101"/>
                  <a:gd name="T32" fmla="*/ 28 w 124"/>
                  <a:gd name="T33" fmla="*/ 20 h 101"/>
                  <a:gd name="T34" fmla="*/ 29 w 124"/>
                  <a:gd name="T35" fmla="*/ 21 h 101"/>
                  <a:gd name="T36" fmla="*/ 30 w 124"/>
                  <a:gd name="T37" fmla="*/ 21 h 101"/>
                  <a:gd name="T38" fmla="*/ 34 w 124"/>
                  <a:gd name="T39" fmla="*/ 23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4"/>
                  <a:gd name="T61" fmla="*/ 0 h 101"/>
                  <a:gd name="T62" fmla="*/ 124 w 124"/>
                  <a:gd name="T63" fmla="*/ 101 h 10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4" h="101">
                    <a:moveTo>
                      <a:pt x="0" y="0"/>
                    </a:move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101"/>
                      <a:pt x="124" y="101"/>
                      <a:pt x="124" y="10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17" y="79"/>
                    </a:moveTo>
                    <a:cubicBezTo>
                      <a:pt x="117" y="75"/>
                      <a:pt x="117" y="75"/>
                      <a:pt x="117" y="75"/>
                    </a:cubicBezTo>
                    <a:cubicBezTo>
                      <a:pt x="102" y="66"/>
                      <a:pt x="102" y="66"/>
                      <a:pt x="102" y="66"/>
                    </a:cubicBezTo>
                    <a:cubicBezTo>
                      <a:pt x="101" y="65"/>
                      <a:pt x="100" y="64"/>
                      <a:pt x="99" y="63"/>
                    </a:cubicBezTo>
                    <a:cubicBezTo>
                      <a:pt x="98" y="62"/>
                      <a:pt x="97" y="63"/>
                      <a:pt x="96" y="6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7" y="68"/>
                      <a:pt x="98" y="69"/>
                      <a:pt x="99" y="70"/>
                    </a:cubicBezTo>
                    <a:cubicBezTo>
                      <a:pt x="100" y="71"/>
                      <a:pt x="101" y="71"/>
                      <a:pt x="102" y="70"/>
                    </a:cubicBezTo>
                    <a:cubicBezTo>
                      <a:pt x="117" y="79"/>
                      <a:pt x="117" y="79"/>
                      <a:pt x="117" y="79"/>
                    </a:cubicBezTo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0" name="Freeform 237">
                <a:extLst>
                  <a:ext uri="{FF2B5EF4-FFF2-40B4-BE49-F238E27FC236}">
                    <a16:creationId xmlns:a16="http://schemas.microsoft.com/office/drawing/2014/main" id="{D9B7D988-BC94-4502-9C59-C66DCE1FE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1790"/>
                <a:ext cx="82" cy="45"/>
              </a:xfrm>
              <a:custGeom>
                <a:avLst/>
                <a:gdLst>
                  <a:gd name="T0" fmla="*/ 52 w 82"/>
                  <a:gd name="T1" fmla="*/ 45 h 45"/>
                  <a:gd name="T2" fmla="*/ 0 w 82"/>
                  <a:gd name="T3" fmla="*/ 14 h 45"/>
                  <a:gd name="T4" fmla="*/ 29 w 82"/>
                  <a:gd name="T5" fmla="*/ 0 h 45"/>
                  <a:gd name="T6" fmla="*/ 82 w 82"/>
                  <a:gd name="T7" fmla="*/ 32 h 45"/>
                  <a:gd name="T8" fmla="*/ 52 w 82"/>
                  <a:gd name="T9" fmla="*/ 45 h 45"/>
                  <a:gd name="T10" fmla="*/ 52 w 82"/>
                  <a:gd name="T11" fmla="*/ 45 h 45"/>
                  <a:gd name="T12" fmla="*/ 52 w 82"/>
                  <a:gd name="T13" fmla="*/ 45 h 45"/>
                  <a:gd name="T14" fmla="*/ 52 w 82"/>
                  <a:gd name="T15" fmla="*/ 45 h 45"/>
                  <a:gd name="T16" fmla="*/ 52 w 82"/>
                  <a:gd name="T17" fmla="*/ 45 h 45"/>
                  <a:gd name="T18" fmla="*/ 52 w 82"/>
                  <a:gd name="T19" fmla="*/ 45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45"/>
                  <a:gd name="T32" fmla="*/ 82 w 82"/>
                  <a:gd name="T33" fmla="*/ 45 h 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45">
                    <a:moveTo>
                      <a:pt x="52" y="45"/>
                    </a:moveTo>
                    <a:lnTo>
                      <a:pt x="0" y="14"/>
                    </a:lnTo>
                    <a:lnTo>
                      <a:pt x="29" y="0"/>
                    </a:lnTo>
                    <a:lnTo>
                      <a:pt x="82" y="32"/>
                    </a:lnTo>
                    <a:lnTo>
                      <a:pt x="52" y="45"/>
                    </a:lnTo>
                    <a:close/>
                  </a:path>
                </a:pathLst>
              </a:custGeom>
              <a:solidFill>
                <a:srgbClr val="495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1" name="Freeform 238">
                <a:extLst>
                  <a:ext uri="{FF2B5EF4-FFF2-40B4-BE49-F238E27FC236}">
                    <a16:creationId xmlns:a16="http://schemas.microsoft.com/office/drawing/2014/main" id="{FB608D93-0048-4E35-9E58-80E19FF68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1822"/>
                <a:ext cx="30" cy="52"/>
              </a:xfrm>
              <a:custGeom>
                <a:avLst/>
                <a:gdLst>
                  <a:gd name="T0" fmla="*/ 0 w 30"/>
                  <a:gd name="T1" fmla="*/ 13 h 52"/>
                  <a:gd name="T2" fmla="*/ 30 w 30"/>
                  <a:gd name="T3" fmla="*/ 0 h 52"/>
                  <a:gd name="T4" fmla="*/ 30 w 30"/>
                  <a:gd name="T5" fmla="*/ 32 h 52"/>
                  <a:gd name="T6" fmla="*/ 0 w 30"/>
                  <a:gd name="T7" fmla="*/ 52 h 52"/>
                  <a:gd name="T8" fmla="*/ 0 w 30"/>
                  <a:gd name="T9" fmla="*/ 13 h 52"/>
                  <a:gd name="T10" fmla="*/ 0 w 30"/>
                  <a:gd name="T11" fmla="*/ 13 h 52"/>
                  <a:gd name="T12" fmla="*/ 0 w 30"/>
                  <a:gd name="T13" fmla="*/ 13 h 52"/>
                  <a:gd name="T14" fmla="*/ 0 w 30"/>
                  <a:gd name="T15" fmla="*/ 13 h 52"/>
                  <a:gd name="T16" fmla="*/ 0 w 30"/>
                  <a:gd name="T17" fmla="*/ 13 h 52"/>
                  <a:gd name="T18" fmla="*/ 0 w 30"/>
                  <a:gd name="T19" fmla="*/ 13 h 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"/>
                  <a:gd name="T31" fmla="*/ 0 h 52"/>
                  <a:gd name="T32" fmla="*/ 30 w 30"/>
                  <a:gd name="T33" fmla="*/ 52 h 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" h="52">
                    <a:moveTo>
                      <a:pt x="0" y="13"/>
                    </a:moveTo>
                    <a:lnTo>
                      <a:pt x="30" y="0"/>
                    </a:lnTo>
                    <a:lnTo>
                      <a:pt x="30" y="32"/>
                    </a:lnTo>
                    <a:lnTo>
                      <a:pt x="0" y="5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102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2" name="Freeform 239">
                <a:extLst>
                  <a:ext uri="{FF2B5EF4-FFF2-40B4-BE49-F238E27FC236}">
                    <a16:creationId xmlns:a16="http://schemas.microsoft.com/office/drawing/2014/main" id="{F5F8992E-FAA4-47C1-B473-4261C231F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" y="1804"/>
                <a:ext cx="55" cy="82"/>
              </a:xfrm>
              <a:custGeom>
                <a:avLst/>
                <a:gdLst>
                  <a:gd name="T0" fmla="*/ 55 w 55"/>
                  <a:gd name="T1" fmla="*/ 32 h 82"/>
                  <a:gd name="T2" fmla="*/ 55 w 55"/>
                  <a:gd name="T3" fmla="*/ 82 h 82"/>
                  <a:gd name="T4" fmla="*/ 0 w 55"/>
                  <a:gd name="T5" fmla="*/ 50 h 82"/>
                  <a:gd name="T6" fmla="*/ 1 w 55"/>
                  <a:gd name="T7" fmla="*/ 0 h 82"/>
                  <a:gd name="T8" fmla="*/ 55 w 55"/>
                  <a:gd name="T9" fmla="*/ 32 h 82"/>
                  <a:gd name="T10" fmla="*/ 55 w 55"/>
                  <a:gd name="T11" fmla="*/ 32 h 82"/>
                  <a:gd name="T12" fmla="*/ 55 w 55"/>
                  <a:gd name="T13" fmla="*/ 32 h 82"/>
                  <a:gd name="T14" fmla="*/ 55 w 55"/>
                  <a:gd name="T15" fmla="*/ 32 h 82"/>
                  <a:gd name="T16" fmla="*/ 55 w 55"/>
                  <a:gd name="T17" fmla="*/ 32 h 82"/>
                  <a:gd name="T18" fmla="*/ 55 w 55"/>
                  <a:gd name="T19" fmla="*/ 32 h 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"/>
                  <a:gd name="T31" fmla="*/ 0 h 82"/>
                  <a:gd name="T32" fmla="*/ 55 w 55"/>
                  <a:gd name="T33" fmla="*/ 82 h 8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" h="82">
                    <a:moveTo>
                      <a:pt x="55" y="32"/>
                    </a:moveTo>
                    <a:lnTo>
                      <a:pt x="55" y="82"/>
                    </a:lnTo>
                    <a:lnTo>
                      <a:pt x="0" y="50"/>
                    </a:lnTo>
                    <a:lnTo>
                      <a:pt x="1" y="0"/>
                    </a:lnTo>
                    <a:lnTo>
                      <a:pt x="55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3" name="Freeform 240">
                <a:extLst>
                  <a:ext uri="{FF2B5EF4-FFF2-40B4-BE49-F238E27FC236}">
                    <a16:creationId xmlns:a16="http://schemas.microsoft.com/office/drawing/2014/main" id="{B00BA7EE-7F05-4533-9EF7-8C5F120AD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1808"/>
                <a:ext cx="3" cy="45"/>
              </a:xfrm>
              <a:custGeom>
                <a:avLst/>
                <a:gdLst>
                  <a:gd name="T0" fmla="*/ 0 w 3"/>
                  <a:gd name="T1" fmla="*/ 2 h 45"/>
                  <a:gd name="T2" fmla="*/ 3 w 3"/>
                  <a:gd name="T3" fmla="*/ 0 h 45"/>
                  <a:gd name="T4" fmla="*/ 3 w 3"/>
                  <a:gd name="T5" fmla="*/ 43 h 45"/>
                  <a:gd name="T6" fmla="*/ 0 w 3"/>
                  <a:gd name="T7" fmla="*/ 45 h 45"/>
                  <a:gd name="T8" fmla="*/ 0 w 3"/>
                  <a:gd name="T9" fmla="*/ 2 h 45"/>
                  <a:gd name="T10" fmla="*/ 0 w 3"/>
                  <a:gd name="T11" fmla="*/ 2 h 45"/>
                  <a:gd name="T12" fmla="*/ 0 w 3"/>
                  <a:gd name="T13" fmla="*/ 2 h 45"/>
                  <a:gd name="T14" fmla="*/ 0 w 3"/>
                  <a:gd name="T15" fmla="*/ 2 h 45"/>
                  <a:gd name="T16" fmla="*/ 0 w 3"/>
                  <a:gd name="T17" fmla="*/ 2 h 45"/>
                  <a:gd name="T18" fmla="*/ 0 w 3"/>
                  <a:gd name="T19" fmla="*/ 2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"/>
                  <a:gd name="T31" fmla="*/ 0 h 45"/>
                  <a:gd name="T32" fmla="*/ 3 w 3"/>
                  <a:gd name="T33" fmla="*/ 45 h 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" h="45">
                    <a:moveTo>
                      <a:pt x="0" y="2"/>
                    </a:moveTo>
                    <a:lnTo>
                      <a:pt x="3" y="0"/>
                    </a:lnTo>
                    <a:lnTo>
                      <a:pt x="3" y="43"/>
                    </a:lnTo>
                    <a:lnTo>
                      <a:pt x="0" y="4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4" name="Freeform 241">
                <a:extLst>
                  <a:ext uri="{FF2B5EF4-FFF2-40B4-BE49-F238E27FC236}">
                    <a16:creationId xmlns:a16="http://schemas.microsoft.com/office/drawing/2014/main" id="{229C4D26-71E7-4D6E-9CEF-1B8EC2804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1851"/>
                <a:ext cx="51" cy="30"/>
              </a:xfrm>
              <a:custGeom>
                <a:avLst/>
                <a:gdLst>
                  <a:gd name="T0" fmla="*/ 0 w 51"/>
                  <a:gd name="T1" fmla="*/ 2 h 30"/>
                  <a:gd name="T2" fmla="*/ 3 w 51"/>
                  <a:gd name="T3" fmla="*/ 0 h 30"/>
                  <a:gd name="T4" fmla="*/ 51 w 51"/>
                  <a:gd name="T5" fmla="*/ 28 h 30"/>
                  <a:gd name="T6" fmla="*/ 48 w 51"/>
                  <a:gd name="T7" fmla="*/ 30 h 30"/>
                  <a:gd name="T8" fmla="*/ 0 w 51"/>
                  <a:gd name="T9" fmla="*/ 2 h 30"/>
                  <a:gd name="T10" fmla="*/ 0 w 51"/>
                  <a:gd name="T11" fmla="*/ 2 h 30"/>
                  <a:gd name="T12" fmla="*/ 0 w 51"/>
                  <a:gd name="T13" fmla="*/ 2 h 30"/>
                  <a:gd name="T14" fmla="*/ 0 w 51"/>
                  <a:gd name="T15" fmla="*/ 2 h 30"/>
                  <a:gd name="T16" fmla="*/ 0 w 51"/>
                  <a:gd name="T17" fmla="*/ 2 h 30"/>
                  <a:gd name="T18" fmla="*/ 0 w 51"/>
                  <a:gd name="T19" fmla="*/ 2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"/>
                  <a:gd name="T31" fmla="*/ 0 h 30"/>
                  <a:gd name="T32" fmla="*/ 51 w 51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" h="30">
                    <a:moveTo>
                      <a:pt x="0" y="2"/>
                    </a:moveTo>
                    <a:lnTo>
                      <a:pt x="3" y="0"/>
                    </a:lnTo>
                    <a:lnTo>
                      <a:pt x="51" y="28"/>
                    </a:lnTo>
                    <a:lnTo>
                      <a:pt x="48" y="3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5" name="Freeform 242">
                <a:extLst>
                  <a:ext uri="{FF2B5EF4-FFF2-40B4-BE49-F238E27FC236}">
                    <a16:creationId xmlns:a16="http://schemas.microsoft.com/office/drawing/2014/main" id="{CACDB167-2A13-48D7-8583-D7F8DEEC8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5" y="1829"/>
                <a:ext cx="12" cy="57"/>
              </a:xfrm>
              <a:custGeom>
                <a:avLst/>
                <a:gdLst>
                  <a:gd name="T0" fmla="*/ 3 w 12"/>
                  <a:gd name="T1" fmla="*/ 5 h 57"/>
                  <a:gd name="T2" fmla="*/ 3 w 12"/>
                  <a:gd name="T3" fmla="*/ 5 h 57"/>
                  <a:gd name="T4" fmla="*/ 0 w 12"/>
                  <a:gd name="T5" fmla="*/ 7 h 57"/>
                  <a:gd name="T6" fmla="*/ 0 w 12"/>
                  <a:gd name="T7" fmla="*/ 57 h 57"/>
                  <a:gd name="T8" fmla="*/ 2 w 12"/>
                  <a:gd name="T9" fmla="*/ 56 h 57"/>
                  <a:gd name="T10" fmla="*/ 2 w 12"/>
                  <a:gd name="T11" fmla="*/ 56 h 57"/>
                  <a:gd name="T12" fmla="*/ 12 w 12"/>
                  <a:gd name="T13" fmla="*/ 50 h 57"/>
                  <a:gd name="T14" fmla="*/ 12 w 12"/>
                  <a:gd name="T15" fmla="*/ 0 h 57"/>
                  <a:gd name="T16" fmla="*/ 3 w 12"/>
                  <a:gd name="T17" fmla="*/ 5 h 57"/>
                  <a:gd name="T18" fmla="*/ 3 w 12"/>
                  <a:gd name="T19" fmla="*/ 5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"/>
                  <a:gd name="T31" fmla="*/ 0 h 57"/>
                  <a:gd name="T32" fmla="*/ 12 w 12"/>
                  <a:gd name="T33" fmla="*/ 57 h 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" h="57">
                    <a:moveTo>
                      <a:pt x="3" y="5"/>
                    </a:moveTo>
                    <a:lnTo>
                      <a:pt x="3" y="5"/>
                    </a:lnTo>
                    <a:lnTo>
                      <a:pt x="0" y="7"/>
                    </a:lnTo>
                    <a:lnTo>
                      <a:pt x="0" y="57"/>
                    </a:lnTo>
                    <a:lnTo>
                      <a:pt x="2" y="56"/>
                    </a:lnTo>
                    <a:lnTo>
                      <a:pt x="12" y="50"/>
                    </a:lnTo>
                    <a:lnTo>
                      <a:pt x="12" y="0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6" name="Freeform 243">
                <a:extLst>
                  <a:ext uri="{FF2B5EF4-FFF2-40B4-BE49-F238E27FC236}">
                    <a16:creationId xmlns:a16="http://schemas.microsoft.com/office/drawing/2014/main" id="{B800D9FB-8841-4BAF-A5C4-18665F334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" y="1798"/>
                <a:ext cx="66" cy="38"/>
              </a:xfrm>
              <a:custGeom>
                <a:avLst/>
                <a:gdLst>
                  <a:gd name="T0" fmla="*/ 66 w 66"/>
                  <a:gd name="T1" fmla="*/ 31 h 38"/>
                  <a:gd name="T2" fmla="*/ 12 w 66"/>
                  <a:gd name="T3" fmla="*/ 0 h 38"/>
                  <a:gd name="T4" fmla="*/ 3 w 66"/>
                  <a:gd name="T5" fmla="*/ 4 h 38"/>
                  <a:gd name="T6" fmla="*/ 3 w 66"/>
                  <a:gd name="T7" fmla="*/ 4 h 38"/>
                  <a:gd name="T8" fmla="*/ 0 w 66"/>
                  <a:gd name="T9" fmla="*/ 7 h 38"/>
                  <a:gd name="T10" fmla="*/ 54 w 66"/>
                  <a:gd name="T11" fmla="*/ 38 h 38"/>
                  <a:gd name="T12" fmla="*/ 56 w 66"/>
                  <a:gd name="T13" fmla="*/ 37 h 38"/>
                  <a:gd name="T14" fmla="*/ 56 w 66"/>
                  <a:gd name="T15" fmla="*/ 37 h 38"/>
                  <a:gd name="T16" fmla="*/ 66 w 66"/>
                  <a:gd name="T17" fmla="*/ 31 h 38"/>
                  <a:gd name="T18" fmla="*/ 66 w 66"/>
                  <a:gd name="T19" fmla="*/ 31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6"/>
                  <a:gd name="T31" fmla="*/ 0 h 38"/>
                  <a:gd name="T32" fmla="*/ 66 w 66"/>
                  <a:gd name="T33" fmla="*/ 38 h 3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6" h="38">
                    <a:moveTo>
                      <a:pt x="66" y="31"/>
                    </a:moveTo>
                    <a:lnTo>
                      <a:pt x="12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54" y="38"/>
                    </a:lnTo>
                    <a:lnTo>
                      <a:pt x="56" y="37"/>
                    </a:lnTo>
                    <a:lnTo>
                      <a:pt x="66" y="31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7" name="Freeform 244">
                <a:extLst>
                  <a:ext uri="{FF2B5EF4-FFF2-40B4-BE49-F238E27FC236}">
                    <a16:creationId xmlns:a16="http://schemas.microsoft.com/office/drawing/2014/main" id="{A7972654-F21D-476E-AE23-7521BD4801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1" y="1805"/>
                <a:ext cx="54" cy="81"/>
              </a:xfrm>
              <a:custGeom>
                <a:avLst/>
                <a:gdLst>
                  <a:gd name="T0" fmla="*/ 0 w 54"/>
                  <a:gd name="T1" fmla="*/ 0 h 81"/>
                  <a:gd name="T2" fmla="*/ 54 w 54"/>
                  <a:gd name="T3" fmla="*/ 31 h 81"/>
                  <a:gd name="T4" fmla="*/ 54 w 54"/>
                  <a:gd name="T5" fmla="*/ 81 h 81"/>
                  <a:gd name="T6" fmla="*/ 0 w 54"/>
                  <a:gd name="T7" fmla="*/ 50 h 81"/>
                  <a:gd name="T8" fmla="*/ 0 w 54"/>
                  <a:gd name="T9" fmla="*/ 0 h 81"/>
                  <a:gd name="T10" fmla="*/ 0 w 54"/>
                  <a:gd name="T11" fmla="*/ 0 h 81"/>
                  <a:gd name="T12" fmla="*/ 0 w 54"/>
                  <a:gd name="T13" fmla="*/ 0 h 81"/>
                  <a:gd name="T14" fmla="*/ 0 w 54"/>
                  <a:gd name="T15" fmla="*/ 0 h 81"/>
                  <a:gd name="T16" fmla="*/ 0 w 54"/>
                  <a:gd name="T17" fmla="*/ 0 h 81"/>
                  <a:gd name="T18" fmla="*/ 0 w 54"/>
                  <a:gd name="T19" fmla="*/ 0 h 81"/>
                  <a:gd name="T20" fmla="*/ 51 w 54"/>
                  <a:gd name="T21" fmla="*/ 76 h 81"/>
                  <a:gd name="T22" fmla="*/ 51 w 54"/>
                  <a:gd name="T23" fmla="*/ 33 h 81"/>
                  <a:gd name="T24" fmla="*/ 3 w 54"/>
                  <a:gd name="T25" fmla="*/ 5 h 81"/>
                  <a:gd name="T26" fmla="*/ 3 w 54"/>
                  <a:gd name="T27" fmla="*/ 48 h 81"/>
                  <a:gd name="T28" fmla="*/ 51 w 54"/>
                  <a:gd name="T29" fmla="*/ 76 h 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"/>
                  <a:gd name="T46" fmla="*/ 0 h 81"/>
                  <a:gd name="T47" fmla="*/ 54 w 54"/>
                  <a:gd name="T48" fmla="*/ 81 h 8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" h="81">
                    <a:moveTo>
                      <a:pt x="0" y="0"/>
                    </a:moveTo>
                    <a:lnTo>
                      <a:pt x="54" y="31"/>
                    </a:lnTo>
                    <a:lnTo>
                      <a:pt x="54" y="81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  <a:moveTo>
                      <a:pt x="51" y="76"/>
                    </a:moveTo>
                    <a:lnTo>
                      <a:pt x="51" y="33"/>
                    </a:lnTo>
                    <a:lnTo>
                      <a:pt x="3" y="5"/>
                    </a:lnTo>
                    <a:lnTo>
                      <a:pt x="3" y="48"/>
                    </a:lnTo>
                    <a:lnTo>
                      <a:pt x="51" y="76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8" name="Freeform 245">
                <a:extLst>
                  <a:ext uri="{FF2B5EF4-FFF2-40B4-BE49-F238E27FC236}">
                    <a16:creationId xmlns:a16="http://schemas.microsoft.com/office/drawing/2014/main" id="{18B68518-62E0-4B80-A914-F39F9DDBE5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1" y="1805"/>
                <a:ext cx="54" cy="81"/>
              </a:xfrm>
              <a:custGeom>
                <a:avLst/>
                <a:gdLst>
                  <a:gd name="T0" fmla="*/ 0 w 54"/>
                  <a:gd name="T1" fmla="*/ 0 h 81"/>
                  <a:gd name="T2" fmla="*/ 54 w 54"/>
                  <a:gd name="T3" fmla="*/ 31 h 81"/>
                  <a:gd name="T4" fmla="*/ 54 w 54"/>
                  <a:gd name="T5" fmla="*/ 81 h 81"/>
                  <a:gd name="T6" fmla="*/ 0 w 54"/>
                  <a:gd name="T7" fmla="*/ 50 h 81"/>
                  <a:gd name="T8" fmla="*/ 0 w 54"/>
                  <a:gd name="T9" fmla="*/ 0 h 81"/>
                  <a:gd name="T10" fmla="*/ 0 w 54"/>
                  <a:gd name="T11" fmla="*/ 0 h 81"/>
                  <a:gd name="T12" fmla="*/ 0 w 54"/>
                  <a:gd name="T13" fmla="*/ 0 h 81"/>
                  <a:gd name="T14" fmla="*/ 0 w 54"/>
                  <a:gd name="T15" fmla="*/ 0 h 81"/>
                  <a:gd name="T16" fmla="*/ 0 w 54"/>
                  <a:gd name="T17" fmla="*/ 0 h 81"/>
                  <a:gd name="T18" fmla="*/ 0 w 54"/>
                  <a:gd name="T19" fmla="*/ 0 h 81"/>
                  <a:gd name="T20" fmla="*/ 51 w 54"/>
                  <a:gd name="T21" fmla="*/ 76 h 81"/>
                  <a:gd name="T22" fmla="*/ 51 w 54"/>
                  <a:gd name="T23" fmla="*/ 33 h 81"/>
                  <a:gd name="T24" fmla="*/ 3 w 54"/>
                  <a:gd name="T25" fmla="*/ 5 h 81"/>
                  <a:gd name="T26" fmla="*/ 3 w 54"/>
                  <a:gd name="T27" fmla="*/ 48 h 81"/>
                  <a:gd name="T28" fmla="*/ 51 w 54"/>
                  <a:gd name="T29" fmla="*/ 76 h 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"/>
                  <a:gd name="T46" fmla="*/ 0 h 81"/>
                  <a:gd name="T47" fmla="*/ 54 w 54"/>
                  <a:gd name="T48" fmla="*/ 81 h 8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" h="81">
                    <a:moveTo>
                      <a:pt x="0" y="0"/>
                    </a:moveTo>
                    <a:lnTo>
                      <a:pt x="54" y="31"/>
                    </a:lnTo>
                    <a:lnTo>
                      <a:pt x="54" y="81"/>
                    </a:lnTo>
                    <a:lnTo>
                      <a:pt x="0" y="50"/>
                    </a:lnTo>
                    <a:lnTo>
                      <a:pt x="0" y="0"/>
                    </a:lnTo>
                    <a:moveTo>
                      <a:pt x="51" y="76"/>
                    </a:moveTo>
                    <a:lnTo>
                      <a:pt x="51" y="33"/>
                    </a:lnTo>
                    <a:lnTo>
                      <a:pt x="3" y="5"/>
                    </a:lnTo>
                    <a:lnTo>
                      <a:pt x="3" y="48"/>
                    </a:lnTo>
                    <a:lnTo>
                      <a:pt x="51" y="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9" name="Freeform 246">
                <a:extLst>
                  <a:ext uri="{FF2B5EF4-FFF2-40B4-BE49-F238E27FC236}">
                    <a16:creationId xmlns:a16="http://schemas.microsoft.com/office/drawing/2014/main" id="{EE217CB1-4AE3-47E4-8A91-FC736FBBB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1886"/>
                <a:ext cx="53" cy="34"/>
              </a:xfrm>
              <a:custGeom>
                <a:avLst/>
                <a:gdLst>
                  <a:gd name="T0" fmla="*/ 53 w 53"/>
                  <a:gd name="T1" fmla="*/ 34 h 34"/>
                  <a:gd name="T2" fmla="*/ 0 w 53"/>
                  <a:gd name="T3" fmla="*/ 4 h 34"/>
                  <a:gd name="T4" fmla="*/ 0 w 53"/>
                  <a:gd name="T5" fmla="*/ 0 h 34"/>
                  <a:gd name="T6" fmla="*/ 53 w 53"/>
                  <a:gd name="T7" fmla="*/ 31 h 34"/>
                  <a:gd name="T8" fmla="*/ 53 w 53"/>
                  <a:gd name="T9" fmla="*/ 34 h 34"/>
                  <a:gd name="T10" fmla="*/ 53 w 53"/>
                  <a:gd name="T11" fmla="*/ 34 h 34"/>
                  <a:gd name="T12" fmla="*/ 53 w 53"/>
                  <a:gd name="T13" fmla="*/ 34 h 34"/>
                  <a:gd name="T14" fmla="*/ 53 w 53"/>
                  <a:gd name="T15" fmla="*/ 34 h 34"/>
                  <a:gd name="T16" fmla="*/ 53 w 53"/>
                  <a:gd name="T17" fmla="*/ 34 h 34"/>
                  <a:gd name="T18" fmla="*/ 53 w 53"/>
                  <a:gd name="T19" fmla="*/ 34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"/>
                  <a:gd name="T31" fmla="*/ 0 h 34"/>
                  <a:gd name="T32" fmla="*/ 53 w 53"/>
                  <a:gd name="T33" fmla="*/ 34 h 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" h="34">
                    <a:moveTo>
                      <a:pt x="53" y="34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53" y="31"/>
                    </a:lnTo>
                    <a:lnTo>
                      <a:pt x="53" y="34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0" name="Freeform 247">
                <a:extLst>
                  <a:ext uri="{FF2B5EF4-FFF2-40B4-BE49-F238E27FC236}">
                    <a16:creationId xmlns:a16="http://schemas.microsoft.com/office/drawing/2014/main" id="{81967FF3-7EBF-4955-92E9-4B9DD26A0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1874"/>
                <a:ext cx="70" cy="43"/>
              </a:xfrm>
              <a:custGeom>
                <a:avLst/>
                <a:gdLst>
                  <a:gd name="T0" fmla="*/ 53 w 70"/>
                  <a:gd name="T1" fmla="*/ 43 h 43"/>
                  <a:gd name="T2" fmla="*/ 0 w 70"/>
                  <a:gd name="T3" fmla="*/ 12 h 43"/>
                  <a:gd name="T4" fmla="*/ 17 w 70"/>
                  <a:gd name="T5" fmla="*/ 0 h 43"/>
                  <a:gd name="T6" fmla="*/ 70 w 70"/>
                  <a:gd name="T7" fmla="*/ 31 h 43"/>
                  <a:gd name="T8" fmla="*/ 53 w 70"/>
                  <a:gd name="T9" fmla="*/ 43 h 43"/>
                  <a:gd name="T10" fmla="*/ 53 w 70"/>
                  <a:gd name="T11" fmla="*/ 43 h 43"/>
                  <a:gd name="T12" fmla="*/ 53 w 70"/>
                  <a:gd name="T13" fmla="*/ 43 h 43"/>
                  <a:gd name="T14" fmla="*/ 53 w 70"/>
                  <a:gd name="T15" fmla="*/ 43 h 43"/>
                  <a:gd name="T16" fmla="*/ 53 w 70"/>
                  <a:gd name="T17" fmla="*/ 43 h 43"/>
                  <a:gd name="T18" fmla="*/ 53 w 70"/>
                  <a:gd name="T19" fmla="*/ 43 h 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0"/>
                  <a:gd name="T31" fmla="*/ 0 h 43"/>
                  <a:gd name="T32" fmla="*/ 70 w 70"/>
                  <a:gd name="T33" fmla="*/ 43 h 4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0" h="43">
                    <a:moveTo>
                      <a:pt x="53" y="43"/>
                    </a:moveTo>
                    <a:lnTo>
                      <a:pt x="0" y="12"/>
                    </a:lnTo>
                    <a:lnTo>
                      <a:pt x="17" y="0"/>
                    </a:lnTo>
                    <a:lnTo>
                      <a:pt x="70" y="31"/>
                    </a:lnTo>
                    <a:lnTo>
                      <a:pt x="53" y="43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1" name="Freeform 248">
                <a:extLst>
                  <a:ext uri="{FF2B5EF4-FFF2-40B4-BE49-F238E27FC236}">
                    <a16:creationId xmlns:a16="http://schemas.microsoft.com/office/drawing/2014/main" id="{E932F3E7-EF4E-49CF-87B9-3A54B2DC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7" y="1905"/>
                <a:ext cx="17" cy="15"/>
              </a:xfrm>
              <a:custGeom>
                <a:avLst/>
                <a:gdLst>
                  <a:gd name="T0" fmla="*/ 17 w 17"/>
                  <a:gd name="T1" fmla="*/ 0 h 15"/>
                  <a:gd name="T2" fmla="*/ 17 w 17"/>
                  <a:gd name="T3" fmla="*/ 5 h 15"/>
                  <a:gd name="T4" fmla="*/ 0 w 17"/>
                  <a:gd name="T5" fmla="*/ 15 h 15"/>
                  <a:gd name="T6" fmla="*/ 0 w 17"/>
                  <a:gd name="T7" fmla="*/ 12 h 15"/>
                  <a:gd name="T8" fmla="*/ 17 w 17"/>
                  <a:gd name="T9" fmla="*/ 0 h 15"/>
                  <a:gd name="T10" fmla="*/ 17 w 17"/>
                  <a:gd name="T11" fmla="*/ 0 h 15"/>
                  <a:gd name="T12" fmla="*/ 17 w 17"/>
                  <a:gd name="T13" fmla="*/ 0 h 15"/>
                  <a:gd name="T14" fmla="*/ 17 w 17"/>
                  <a:gd name="T15" fmla="*/ 0 h 15"/>
                  <a:gd name="T16" fmla="*/ 17 w 17"/>
                  <a:gd name="T17" fmla="*/ 0 h 15"/>
                  <a:gd name="T18" fmla="*/ 17 w 17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15"/>
                  <a:gd name="T32" fmla="*/ 17 w 17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1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2" name="Freeform 249">
                <a:extLst>
                  <a:ext uri="{FF2B5EF4-FFF2-40B4-BE49-F238E27FC236}">
                    <a16:creationId xmlns:a16="http://schemas.microsoft.com/office/drawing/2014/main" id="{11FA8F91-9048-4C86-862F-FFB0E4E7F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0" y="1921"/>
                <a:ext cx="53" cy="47"/>
              </a:xfrm>
              <a:custGeom>
                <a:avLst/>
                <a:gdLst>
                  <a:gd name="T0" fmla="*/ 0 w 53"/>
                  <a:gd name="T1" fmla="*/ 31 h 47"/>
                  <a:gd name="T2" fmla="*/ 53 w 53"/>
                  <a:gd name="T3" fmla="*/ 0 h 47"/>
                  <a:gd name="T4" fmla="*/ 53 w 53"/>
                  <a:gd name="T5" fmla="*/ 17 h 47"/>
                  <a:gd name="T6" fmla="*/ 0 w 53"/>
                  <a:gd name="T7" fmla="*/ 47 h 47"/>
                  <a:gd name="T8" fmla="*/ 0 w 53"/>
                  <a:gd name="T9" fmla="*/ 31 h 47"/>
                  <a:gd name="T10" fmla="*/ 0 w 53"/>
                  <a:gd name="T11" fmla="*/ 31 h 47"/>
                  <a:gd name="T12" fmla="*/ 0 w 53"/>
                  <a:gd name="T13" fmla="*/ 31 h 47"/>
                  <a:gd name="T14" fmla="*/ 0 w 53"/>
                  <a:gd name="T15" fmla="*/ 31 h 47"/>
                  <a:gd name="T16" fmla="*/ 0 w 53"/>
                  <a:gd name="T17" fmla="*/ 31 h 47"/>
                  <a:gd name="T18" fmla="*/ 0 w 53"/>
                  <a:gd name="T19" fmla="*/ 31 h 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"/>
                  <a:gd name="T31" fmla="*/ 0 h 47"/>
                  <a:gd name="T32" fmla="*/ 53 w 53"/>
                  <a:gd name="T33" fmla="*/ 47 h 4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" h="47">
                    <a:moveTo>
                      <a:pt x="0" y="31"/>
                    </a:moveTo>
                    <a:lnTo>
                      <a:pt x="53" y="0"/>
                    </a:lnTo>
                    <a:lnTo>
                      <a:pt x="53" y="17"/>
                    </a:lnTo>
                    <a:lnTo>
                      <a:pt x="0" y="4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3" name="Freeform 250">
                <a:extLst>
                  <a:ext uri="{FF2B5EF4-FFF2-40B4-BE49-F238E27FC236}">
                    <a16:creationId xmlns:a16="http://schemas.microsoft.com/office/drawing/2014/main" id="{153CEF19-C82A-464E-AE7A-8DB22D7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882"/>
                <a:ext cx="120" cy="70"/>
              </a:xfrm>
              <a:custGeom>
                <a:avLst/>
                <a:gdLst>
                  <a:gd name="T0" fmla="*/ 0 w 120"/>
                  <a:gd name="T1" fmla="*/ 31 h 70"/>
                  <a:gd name="T2" fmla="*/ 53 w 120"/>
                  <a:gd name="T3" fmla="*/ 0 h 70"/>
                  <a:gd name="T4" fmla="*/ 120 w 120"/>
                  <a:gd name="T5" fmla="*/ 39 h 70"/>
                  <a:gd name="T6" fmla="*/ 67 w 120"/>
                  <a:gd name="T7" fmla="*/ 70 h 70"/>
                  <a:gd name="T8" fmla="*/ 0 w 120"/>
                  <a:gd name="T9" fmla="*/ 31 h 70"/>
                  <a:gd name="T10" fmla="*/ 0 w 120"/>
                  <a:gd name="T11" fmla="*/ 31 h 70"/>
                  <a:gd name="T12" fmla="*/ 0 w 120"/>
                  <a:gd name="T13" fmla="*/ 31 h 70"/>
                  <a:gd name="T14" fmla="*/ 0 w 120"/>
                  <a:gd name="T15" fmla="*/ 31 h 70"/>
                  <a:gd name="T16" fmla="*/ 0 w 120"/>
                  <a:gd name="T17" fmla="*/ 31 h 70"/>
                  <a:gd name="T18" fmla="*/ 0 w 120"/>
                  <a:gd name="T19" fmla="*/ 31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0"/>
                  <a:gd name="T31" fmla="*/ 0 h 70"/>
                  <a:gd name="T32" fmla="*/ 120 w 120"/>
                  <a:gd name="T33" fmla="*/ 70 h 7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0" h="70">
                    <a:moveTo>
                      <a:pt x="0" y="31"/>
                    </a:moveTo>
                    <a:lnTo>
                      <a:pt x="53" y="0"/>
                    </a:lnTo>
                    <a:lnTo>
                      <a:pt x="120" y="39"/>
                    </a:lnTo>
                    <a:lnTo>
                      <a:pt x="67" y="7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4" name="Freeform 251">
                <a:extLst>
                  <a:ext uri="{FF2B5EF4-FFF2-40B4-BE49-F238E27FC236}">
                    <a16:creationId xmlns:a16="http://schemas.microsoft.com/office/drawing/2014/main" id="{D4DABC62-F744-489E-A82D-04E25DF03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913"/>
                <a:ext cx="67" cy="55"/>
              </a:xfrm>
              <a:custGeom>
                <a:avLst/>
                <a:gdLst>
                  <a:gd name="T0" fmla="*/ 67 w 67"/>
                  <a:gd name="T1" fmla="*/ 39 h 55"/>
                  <a:gd name="T2" fmla="*/ 67 w 67"/>
                  <a:gd name="T3" fmla="*/ 55 h 55"/>
                  <a:gd name="T4" fmla="*/ 0 w 67"/>
                  <a:gd name="T5" fmla="*/ 17 h 55"/>
                  <a:gd name="T6" fmla="*/ 0 w 67"/>
                  <a:gd name="T7" fmla="*/ 0 h 55"/>
                  <a:gd name="T8" fmla="*/ 67 w 67"/>
                  <a:gd name="T9" fmla="*/ 39 h 55"/>
                  <a:gd name="T10" fmla="*/ 67 w 67"/>
                  <a:gd name="T11" fmla="*/ 39 h 55"/>
                  <a:gd name="T12" fmla="*/ 67 w 67"/>
                  <a:gd name="T13" fmla="*/ 39 h 55"/>
                  <a:gd name="T14" fmla="*/ 67 w 67"/>
                  <a:gd name="T15" fmla="*/ 39 h 55"/>
                  <a:gd name="T16" fmla="*/ 67 w 67"/>
                  <a:gd name="T17" fmla="*/ 39 h 55"/>
                  <a:gd name="T18" fmla="*/ 67 w 67"/>
                  <a:gd name="T19" fmla="*/ 39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"/>
                  <a:gd name="T31" fmla="*/ 0 h 55"/>
                  <a:gd name="T32" fmla="*/ 67 w 67"/>
                  <a:gd name="T33" fmla="*/ 55 h 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" h="55">
                    <a:moveTo>
                      <a:pt x="67" y="39"/>
                    </a:moveTo>
                    <a:lnTo>
                      <a:pt x="67" y="55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7" y="39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5" name="Freeform 252">
                <a:extLst>
                  <a:ext uri="{FF2B5EF4-FFF2-40B4-BE49-F238E27FC236}">
                    <a16:creationId xmlns:a16="http://schemas.microsoft.com/office/drawing/2014/main" id="{36ABE729-7423-480C-BF7D-0098BBB62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" y="1943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0 h 4"/>
                  <a:gd name="T4" fmla="*/ 4 w 4"/>
                  <a:gd name="T5" fmla="*/ 2 h 4"/>
                  <a:gd name="T6" fmla="*/ 0 w 4"/>
                  <a:gd name="T7" fmla="*/ 4 h 4"/>
                  <a:gd name="T8" fmla="*/ 0 w 4"/>
                  <a:gd name="T9" fmla="*/ 2 h 4"/>
                  <a:gd name="T10" fmla="*/ 0 w 4"/>
                  <a:gd name="T11" fmla="*/ 2 h 4"/>
                  <a:gd name="T12" fmla="*/ 0 w 4"/>
                  <a:gd name="T13" fmla="*/ 2 h 4"/>
                  <a:gd name="T14" fmla="*/ 0 w 4"/>
                  <a:gd name="T15" fmla="*/ 2 h 4"/>
                  <a:gd name="T16" fmla="*/ 0 w 4"/>
                  <a:gd name="T17" fmla="*/ 2 h 4"/>
                  <a:gd name="T18" fmla="*/ 0 w 4"/>
                  <a:gd name="T19" fmla="*/ 2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4"/>
                  <a:gd name="T32" fmla="*/ 4 w 4"/>
                  <a:gd name="T33" fmla="*/ 4 h 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4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64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6" name="Freeform 253">
                <a:extLst>
                  <a:ext uri="{FF2B5EF4-FFF2-40B4-BE49-F238E27FC236}">
                    <a16:creationId xmlns:a16="http://schemas.microsoft.com/office/drawing/2014/main" id="{B9339832-34A0-4A6D-82F8-346F45A79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" y="1945"/>
                <a:ext cx="12" cy="6"/>
              </a:xfrm>
              <a:custGeom>
                <a:avLst/>
                <a:gdLst>
                  <a:gd name="T0" fmla="*/ 0 w 12"/>
                  <a:gd name="T1" fmla="*/ 2 h 6"/>
                  <a:gd name="T2" fmla="*/ 4 w 12"/>
                  <a:gd name="T3" fmla="*/ 0 h 6"/>
                  <a:gd name="T4" fmla="*/ 12 w 12"/>
                  <a:gd name="T5" fmla="*/ 5 h 6"/>
                  <a:gd name="T6" fmla="*/ 9 w 12"/>
                  <a:gd name="T7" fmla="*/ 6 h 6"/>
                  <a:gd name="T8" fmla="*/ 0 w 12"/>
                  <a:gd name="T9" fmla="*/ 2 h 6"/>
                  <a:gd name="T10" fmla="*/ 0 w 12"/>
                  <a:gd name="T11" fmla="*/ 2 h 6"/>
                  <a:gd name="T12" fmla="*/ 0 w 12"/>
                  <a:gd name="T13" fmla="*/ 2 h 6"/>
                  <a:gd name="T14" fmla="*/ 0 w 12"/>
                  <a:gd name="T15" fmla="*/ 2 h 6"/>
                  <a:gd name="T16" fmla="*/ 0 w 12"/>
                  <a:gd name="T17" fmla="*/ 2 h 6"/>
                  <a:gd name="T18" fmla="*/ 0 w 12"/>
                  <a:gd name="T19" fmla="*/ 2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"/>
                  <a:gd name="T31" fmla="*/ 0 h 6"/>
                  <a:gd name="T32" fmla="*/ 12 w 12"/>
                  <a:gd name="T33" fmla="*/ 6 h 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" h="6">
                    <a:moveTo>
                      <a:pt x="0" y="2"/>
                    </a:moveTo>
                    <a:lnTo>
                      <a:pt x="4" y="0"/>
                    </a:lnTo>
                    <a:lnTo>
                      <a:pt x="12" y="5"/>
                    </a:lnTo>
                    <a:lnTo>
                      <a:pt x="9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7" name="Freeform 254">
                <a:extLst>
                  <a:ext uri="{FF2B5EF4-FFF2-40B4-BE49-F238E27FC236}">
                    <a16:creationId xmlns:a16="http://schemas.microsoft.com/office/drawing/2014/main" id="{B6F24043-9E67-48D8-B5C2-6DD435A68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0"/>
                <a:ext cx="3" cy="1"/>
              </a:xfrm>
              <a:custGeom>
                <a:avLst/>
                <a:gdLst>
                  <a:gd name="T0" fmla="*/ 0 w 6"/>
                  <a:gd name="T1" fmla="*/ 0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656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8" name="Freeform 255">
                <a:extLst>
                  <a:ext uri="{FF2B5EF4-FFF2-40B4-BE49-F238E27FC236}">
                    <a16:creationId xmlns:a16="http://schemas.microsoft.com/office/drawing/2014/main" id="{6235789F-D54C-41BA-839D-77BBB2D3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0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</a:path>
                </a:pathLst>
              </a:custGeom>
              <a:solidFill>
                <a:srgbClr val="686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9" name="Freeform 256">
                <a:extLst>
                  <a:ext uri="{FF2B5EF4-FFF2-40B4-BE49-F238E27FC236}">
                    <a16:creationId xmlns:a16="http://schemas.microsoft.com/office/drawing/2014/main" id="{7AE52710-52E6-482B-8EC8-A46ED10ED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0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B6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0" name="Freeform 257">
                <a:extLst>
                  <a:ext uri="{FF2B5EF4-FFF2-40B4-BE49-F238E27FC236}">
                    <a16:creationId xmlns:a16="http://schemas.microsoft.com/office/drawing/2014/main" id="{5E4E393C-27D3-4E33-992C-BCA57DC34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0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E6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1" name="Freeform 258">
                <a:extLst>
                  <a:ext uri="{FF2B5EF4-FFF2-40B4-BE49-F238E27FC236}">
                    <a16:creationId xmlns:a16="http://schemas.microsoft.com/office/drawing/2014/main" id="{E18D7DEB-1713-433C-963D-38374D56F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0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1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7070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2" name="Freeform 259">
                <a:extLst>
                  <a:ext uri="{FF2B5EF4-FFF2-40B4-BE49-F238E27FC236}">
                    <a16:creationId xmlns:a16="http://schemas.microsoft.com/office/drawing/2014/main" id="{90F4DC71-47A1-497E-9999-B11CB1309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0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717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3" name="Freeform 260">
                <a:extLst>
                  <a:ext uri="{FF2B5EF4-FFF2-40B4-BE49-F238E27FC236}">
                    <a16:creationId xmlns:a16="http://schemas.microsoft.com/office/drawing/2014/main" id="{674E7C71-A99A-4B9A-9AEA-FE51DAF2B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0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717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4" name="Freeform 261">
                <a:extLst>
                  <a:ext uri="{FF2B5EF4-FFF2-40B4-BE49-F238E27FC236}">
                    <a16:creationId xmlns:a16="http://schemas.microsoft.com/office/drawing/2014/main" id="{70968E20-A1DF-4648-8512-CF8A93AE5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0"/>
                <a:ext cx="4" cy="2"/>
              </a:xfrm>
              <a:custGeom>
                <a:avLst/>
                <a:gdLst>
                  <a:gd name="T0" fmla="*/ 0 w 7"/>
                  <a:gd name="T1" fmla="*/ 1 h 4"/>
                  <a:gd name="T2" fmla="*/ 2 w 7"/>
                  <a:gd name="T3" fmla="*/ 0 h 4"/>
                  <a:gd name="T4" fmla="*/ 2 w 7"/>
                  <a:gd name="T5" fmla="*/ 0 h 4"/>
                  <a:gd name="T6" fmla="*/ 0 w 7"/>
                  <a:gd name="T7" fmla="*/ 1 h 4"/>
                  <a:gd name="T8" fmla="*/ 0 w 7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"/>
                  <a:gd name="T17" fmla="*/ 7 w 7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717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5" name="Freeform 262">
                <a:extLst>
                  <a:ext uri="{FF2B5EF4-FFF2-40B4-BE49-F238E27FC236}">
                    <a16:creationId xmlns:a16="http://schemas.microsoft.com/office/drawing/2014/main" id="{845D6256-E4B4-4376-9C89-398D235D6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0"/>
                <a:ext cx="4" cy="2"/>
              </a:xfrm>
              <a:custGeom>
                <a:avLst/>
                <a:gdLst>
                  <a:gd name="T0" fmla="*/ 0 w 7"/>
                  <a:gd name="T1" fmla="*/ 1 h 4"/>
                  <a:gd name="T2" fmla="*/ 2 w 7"/>
                  <a:gd name="T3" fmla="*/ 0 h 4"/>
                  <a:gd name="T4" fmla="*/ 2 w 7"/>
                  <a:gd name="T5" fmla="*/ 1 h 4"/>
                  <a:gd name="T6" fmla="*/ 1 w 7"/>
                  <a:gd name="T7" fmla="*/ 1 h 4"/>
                  <a:gd name="T8" fmla="*/ 0 w 7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"/>
                  <a:gd name="T17" fmla="*/ 7 w 7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">
                    <a:moveTo>
                      <a:pt x="0" y="4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</a:path>
                </a:pathLst>
              </a:custGeom>
              <a:solidFill>
                <a:srgbClr val="717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6" name="Freeform 263">
                <a:extLst>
                  <a:ext uri="{FF2B5EF4-FFF2-40B4-BE49-F238E27FC236}">
                    <a16:creationId xmlns:a16="http://schemas.microsoft.com/office/drawing/2014/main" id="{20839A74-7BF7-4B7F-86C9-60A1272E9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1"/>
                <a:ext cx="4" cy="1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0 h 3"/>
                  <a:gd name="T4" fmla="*/ 3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717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7" name="Freeform 264">
                <a:extLst>
                  <a:ext uri="{FF2B5EF4-FFF2-40B4-BE49-F238E27FC236}">
                    <a16:creationId xmlns:a16="http://schemas.microsoft.com/office/drawing/2014/main" id="{E2637A0A-7E75-4021-98FD-5E6E3977F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1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7070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8" name="Freeform 265">
                <a:extLst>
                  <a:ext uri="{FF2B5EF4-FFF2-40B4-BE49-F238E27FC236}">
                    <a16:creationId xmlns:a16="http://schemas.microsoft.com/office/drawing/2014/main" id="{193A32A1-A7D3-4915-8732-90842ED66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1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E6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9" name="Freeform 266">
                <a:extLst>
                  <a:ext uri="{FF2B5EF4-FFF2-40B4-BE49-F238E27FC236}">
                    <a16:creationId xmlns:a16="http://schemas.microsoft.com/office/drawing/2014/main" id="{D5A6C792-3642-4F32-A79D-AF6CC0917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1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B6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0" name="Freeform 267">
                <a:extLst>
                  <a:ext uri="{FF2B5EF4-FFF2-40B4-BE49-F238E27FC236}">
                    <a16:creationId xmlns:a16="http://schemas.microsoft.com/office/drawing/2014/main" id="{511DEEEA-A775-4E5E-A2DE-A25D2CAA0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1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86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1" name="Freeform 268">
                <a:extLst>
                  <a:ext uri="{FF2B5EF4-FFF2-40B4-BE49-F238E27FC236}">
                    <a16:creationId xmlns:a16="http://schemas.microsoft.com/office/drawing/2014/main" id="{61C9DCE6-4E44-4817-AA57-98BF9E979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1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1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56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2" name="Freeform 269">
                <a:extLst>
                  <a:ext uri="{FF2B5EF4-FFF2-40B4-BE49-F238E27FC236}">
                    <a16:creationId xmlns:a16="http://schemas.microsoft.com/office/drawing/2014/main" id="{0C80A899-000B-494D-897D-AC1094D4F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951"/>
                <a:ext cx="4" cy="2"/>
              </a:xfrm>
              <a:custGeom>
                <a:avLst/>
                <a:gdLst>
                  <a:gd name="T0" fmla="*/ 0 w 7"/>
                  <a:gd name="T1" fmla="*/ 1 h 3"/>
                  <a:gd name="T2" fmla="*/ 2 w 7"/>
                  <a:gd name="T3" fmla="*/ 0 h 3"/>
                  <a:gd name="T4" fmla="*/ 2 w 7"/>
                  <a:gd name="T5" fmla="*/ 0 h 3"/>
                  <a:gd name="T6" fmla="*/ 1 w 7"/>
                  <a:gd name="T7" fmla="*/ 1 h 3"/>
                  <a:gd name="T8" fmla="*/ 0 w 7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3"/>
                  <a:gd name="T17" fmla="*/ 7 w 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6063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3" name="Freeform 270">
                <a:extLst>
                  <a:ext uri="{FF2B5EF4-FFF2-40B4-BE49-F238E27FC236}">
                    <a16:creationId xmlns:a16="http://schemas.microsoft.com/office/drawing/2014/main" id="{F55F6D4A-60CE-4D5D-96EC-04942791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951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5E6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4" name="Freeform 271">
                <a:extLst>
                  <a:ext uri="{FF2B5EF4-FFF2-40B4-BE49-F238E27FC236}">
                    <a16:creationId xmlns:a16="http://schemas.microsoft.com/office/drawing/2014/main" id="{B5A0E980-2D80-4B9A-B351-4C0E90757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951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5B5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5" name="Freeform 272">
                <a:extLst>
                  <a:ext uri="{FF2B5EF4-FFF2-40B4-BE49-F238E27FC236}">
                    <a16:creationId xmlns:a16="http://schemas.microsoft.com/office/drawing/2014/main" id="{36ED6256-4069-4767-8035-6C26A69CD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951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595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6" name="Freeform 273">
                <a:extLst>
                  <a:ext uri="{FF2B5EF4-FFF2-40B4-BE49-F238E27FC236}">
                    <a16:creationId xmlns:a16="http://schemas.microsoft.com/office/drawing/2014/main" id="{224738C7-5A6F-4CC8-BA82-58EF4E0A2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951"/>
                <a:ext cx="3" cy="3"/>
              </a:xfrm>
              <a:custGeom>
                <a:avLst/>
                <a:gdLst>
                  <a:gd name="T0" fmla="*/ 0 w 6"/>
                  <a:gd name="T1" fmla="*/ 2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7" name="Freeform 274">
                <a:extLst>
                  <a:ext uri="{FF2B5EF4-FFF2-40B4-BE49-F238E27FC236}">
                    <a16:creationId xmlns:a16="http://schemas.microsoft.com/office/drawing/2014/main" id="{B25F115D-12A9-4F36-B7DF-982CE37B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951"/>
                <a:ext cx="3" cy="3"/>
              </a:xfrm>
              <a:custGeom>
                <a:avLst/>
                <a:gdLst>
                  <a:gd name="T0" fmla="*/ 0 w 6"/>
                  <a:gd name="T1" fmla="*/ 2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5157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8" name="Freeform 275">
                <a:extLst>
                  <a:ext uri="{FF2B5EF4-FFF2-40B4-BE49-F238E27FC236}">
                    <a16:creationId xmlns:a16="http://schemas.microsoft.com/office/drawing/2014/main" id="{89D78E70-20E1-49FA-9E45-A2516E5FA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951"/>
                <a:ext cx="3" cy="3"/>
              </a:xfrm>
              <a:custGeom>
                <a:avLst/>
                <a:gdLst>
                  <a:gd name="T0" fmla="*/ 0 w 6"/>
                  <a:gd name="T1" fmla="*/ 2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4E5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9" name="Freeform 276">
                <a:extLst>
                  <a:ext uri="{FF2B5EF4-FFF2-40B4-BE49-F238E27FC236}">
                    <a16:creationId xmlns:a16="http://schemas.microsoft.com/office/drawing/2014/main" id="{E4ACE7B6-CC35-4886-98E7-B9AFF91CD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951"/>
                <a:ext cx="3" cy="3"/>
              </a:xfrm>
              <a:custGeom>
                <a:avLst/>
                <a:gdLst>
                  <a:gd name="T0" fmla="*/ 0 w 6"/>
                  <a:gd name="T1" fmla="*/ 2 h 4"/>
                  <a:gd name="T2" fmla="*/ 2 w 6"/>
                  <a:gd name="T3" fmla="*/ 0 h 4"/>
                  <a:gd name="T4" fmla="*/ 2 w 6"/>
                  <a:gd name="T5" fmla="*/ 0 h 4"/>
                  <a:gd name="T6" fmla="*/ 2 w 6"/>
                  <a:gd name="T7" fmla="*/ 0 h 4"/>
                  <a:gd name="T8" fmla="*/ 0 w 6"/>
                  <a:gd name="T9" fmla="*/ 2 h 4"/>
                  <a:gd name="T10" fmla="*/ 0 w 6"/>
                  <a:gd name="T11" fmla="*/ 2 h 4"/>
                  <a:gd name="T12" fmla="*/ 0 w 6"/>
                  <a:gd name="T13" fmla="*/ 2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"/>
                  <a:gd name="T22" fmla="*/ 0 h 4"/>
                  <a:gd name="T23" fmla="*/ 6 w 6"/>
                  <a:gd name="T24" fmla="*/ 4 h 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4A52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0" name="Freeform 277">
                <a:extLst>
                  <a:ext uri="{FF2B5EF4-FFF2-40B4-BE49-F238E27FC236}">
                    <a16:creationId xmlns:a16="http://schemas.microsoft.com/office/drawing/2014/main" id="{6FF00098-96E6-41DD-AD5F-AAC7336A3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951"/>
                <a:ext cx="4" cy="3"/>
              </a:xfrm>
              <a:custGeom>
                <a:avLst/>
                <a:gdLst>
                  <a:gd name="T0" fmla="*/ 0 w 7"/>
                  <a:gd name="T1" fmla="*/ 2 h 4"/>
                  <a:gd name="T2" fmla="*/ 2 w 7"/>
                  <a:gd name="T3" fmla="*/ 0 h 4"/>
                  <a:gd name="T4" fmla="*/ 2 w 7"/>
                  <a:gd name="T5" fmla="*/ 0 h 4"/>
                  <a:gd name="T6" fmla="*/ 1 w 7"/>
                  <a:gd name="T7" fmla="*/ 2 h 4"/>
                  <a:gd name="T8" fmla="*/ 0 w 7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"/>
                  <a:gd name="T17" fmla="*/ 7 w 7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485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1" name="Freeform 278">
                <a:extLst>
                  <a:ext uri="{FF2B5EF4-FFF2-40B4-BE49-F238E27FC236}">
                    <a16:creationId xmlns:a16="http://schemas.microsoft.com/office/drawing/2014/main" id="{4E1FCA7B-F790-4C0F-990F-3B458ABFD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951"/>
                <a:ext cx="3" cy="3"/>
              </a:xfrm>
              <a:custGeom>
                <a:avLst/>
                <a:gdLst>
                  <a:gd name="T0" fmla="*/ 0 w 6"/>
                  <a:gd name="T1" fmla="*/ 2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454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2" name="Freeform 279">
                <a:extLst>
                  <a:ext uri="{FF2B5EF4-FFF2-40B4-BE49-F238E27FC236}">
                    <a16:creationId xmlns:a16="http://schemas.microsoft.com/office/drawing/2014/main" id="{55FBEC53-E3E4-45CD-B181-2AABFBBE7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951"/>
                <a:ext cx="3" cy="3"/>
              </a:xfrm>
              <a:custGeom>
                <a:avLst/>
                <a:gdLst>
                  <a:gd name="T0" fmla="*/ 0 w 6"/>
                  <a:gd name="T1" fmla="*/ 2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424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3" name="Freeform 280">
                <a:extLst>
                  <a:ext uri="{FF2B5EF4-FFF2-40B4-BE49-F238E27FC236}">
                    <a16:creationId xmlns:a16="http://schemas.microsoft.com/office/drawing/2014/main" id="{C16D523B-21C4-4514-9771-2B19AF443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951"/>
                <a:ext cx="3" cy="3"/>
              </a:xfrm>
              <a:custGeom>
                <a:avLst/>
                <a:gdLst>
                  <a:gd name="T0" fmla="*/ 0 w 6"/>
                  <a:gd name="T1" fmla="*/ 2 h 4"/>
                  <a:gd name="T2" fmla="*/ 2 w 6"/>
                  <a:gd name="T3" fmla="*/ 0 h 4"/>
                  <a:gd name="T4" fmla="*/ 2 w 6"/>
                  <a:gd name="T5" fmla="*/ 1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404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4" name="Freeform 281">
                <a:extLst>
                  <a:ext uri="{FF2B5EF4-FFF2-40B4-BE49-F238E27FC236}">
                    <a16:creationId xmlns:a16="http://schemas.microsoft.com/office/drawing/2014/main" id="{099BD40B-C963-4A3F-A1AC-086C83AEE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952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3C4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5" name="Freeform 282">
                <a:extLst>
                  <a:ext uri="{FF2B5EF4-FFF2-40B4-BE49-F238E27FC236}">
                    <a16:creationId xmlns:a16="http://schemas.microsoft.com/office/drawing/2014/main" id="{E37B02D9-A6CA-42A8-A869-0D8E91192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952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3844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6" name="Freeform 283">
                <a:extLst>
                  <a:ext uri="{FF2B5EF4-FFF2-40B4-BE49-F238E27FC236}">
                    <a16:creationId xmlns:a16="http://schemas.microsoft.com/office/drawing/2014/main" id="{283C669F-43A3-40A1-BEAD-42749CEC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952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374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7" name="Freeform 284">
                <a:extLst>
                  <a:ext uri="{FF2B5EF4-FFF2-40B4-BE49-F238E27FC236}">
                    <a16:creationId xmlns:a16="http://schemas.microsoft.com/office/drawing/2014/main" id="{3A5A2919-AC43-4475-A47C-C94A51707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952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3441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8" name="Freeform 285">
                <a:extLst>
                  <a:ext uri="{FF2B5EF4-FFF2-40B4-BE49-F238E27FC236}">
                    <a16:creationId xmlns:a16="http://schemas.microsoft.com/office/drawing/2014/main" id="{F33BFCB4-1D06-4A67-9B30-6F76CB22B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952"/>
                <a:ext cx="3" cy="2"/>
              </a:xfrm>
              <a:custGeom>
                <a:avLst/>
                <a:gdLst>
                  <a:gd name="T0" fmla="*/ 0 w 7"/>
                  <a:gd name="T1" fmla="*/ 1 h 3"/>
                  <a:gd name="T2" fmla="*/ 1 w 7"/>
                  <a:gd name="T3" fmla="*/ 0 h 3"/>
                  <a:gd name="T4" fmla="*/ 1 w 7"/>
                  <a:gd name="T5" fmla="*/ 0 h 3"/>
                  <a:gd name="T6" fmla="*/ 0 w 7"/>
                  <a:gd name="T7" fmla="*/ 1 h 3"/>
                  <a:gd name="T8" fmla="*/ 0 w 7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3"/>
                  <a:gd name="T17" fmla="*/ 7 w 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323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9" name="Freeform 286">
                <a:extLst>
                  <a:ext uri="{FF2B5EF4-FFF2-40B4-BE49-F238E27FC236}">
                    <a16:creationId xmlns:a16="http://schemas.microsoft.com/office/drawing/2014/main" id="{7EB592E6-8CCE-405E-B778-D42E3761E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952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303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0" name="Freeform 287">
                <a:extLst>
                  <a:ext uri="{FF2B5EF4-FFF2-40B4-BE49-F238E27FC236}">
                    <a16:creationId xmlns:a16="http://schemas.microsoft.com/office/drawing/2014/main" id="{2C474E5A-4501-4DE7-9983-053DC9FEE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952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2D3C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1" name="Freeform 288">
                <a:extLst>
                  <a:ext uri="{FF2B5EF4-FFF2-40B4-BE49-F238E27FC236}">
                    <a16:creationId xmlns:a16="http://schemas.microsoft.com/office/drawing/2014/main" id="{EA6C3F6D-1A9A-4822-AE83-7548EDA0F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952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2A39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2" name="Freeform 289">
                <a:extLst>
                  <a:ext uri="{FF2B5EF4-FFF2-40B4-BE49-F238E27FC236}">
                    <a16:creationId xmlns:a16="http://schemas.microsoft.com/office/drawing/2014/main" id="{508859DF-C499-470F-A802-E98489389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952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283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3" name="Freeform 290">
                <a:extLst>
                  <a:ext uri="{FF2B5EF4-FFF2-40B4-BE49-F238E27FC236}">
                    <a16:creationId xmlns:a16="http://schemas.microsoft.com/office/drawing/2014/main" id="{BF50C6EA-BFA3-4DAF-9451-BE0F1BEFE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951"/>
                <a:ext cx="4" cy="3"/>
              </a:xfrm>
              <a:custGeom>
                <a:avLst/>
                <a:gdLst>
                  <a:gd name="T0" fmla="*/ 0 w 7"/>
                  <a:gd name="T1" fmla="*/ 2 h 4"/>
                  <a:gd name="T2" fmla="*/ 2 w 7"/>
                  <a:gd name="T3" fmla="*/ 1 h 4"/>
                  <a:gd name="T4" fmla="*/ 2 w 7"/>
                  <a:gd name="T5" fmla="*/ 0 h 4"/>
                  <a:gd name="T6" fmla="*/ 0 w 7"/>
                  <a:gd name="T7" fmla="*/ 2 h 4"/>
                  <a:gd name="T8" fmla="*/ 0 w 7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"/>
                  <a:gd name="T17" fmla="*/ 7 w 7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">
                    <a:moveTo>
                      <a:pt x="0" y="4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2535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4" name="Freeform 291">
                <a:extLst>
                  <a:ext uri="{FF2B5EF4-FFF2-40B4-BE49-F238E27FC236}">
                    <a16:creationId xmlns:a16="http://schemas.microsoft.com/office/drawing/2014/main" id="{BEDA7EE3-3E89-4B31-AF00-513144554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951"/>
                <a:ext cx="11" cy="7"/>
              </a:xfrm>
              <a:custGeom>
                <a:avLst/>
                <a:gdLst>
                  <a:gd name="T0" fmla="*/ 0 w 11"/>
                  <a:gd name="T1" fmla="*/ 2 h 7"/>
                  <a:gd name="T2" fmla="*/ 3 w 11"/>
                  <a:gd name="T3" fmla="*/ 0 h 7"/>
                  <a:gd name="T4" fmla="*/ 11 w 11"/>
                  <a:gd name="T5" fmla="*/ 5 h 7"/>
                  <a:gd name="T6" fmla="*/ 8 w 11"/>
                  <a:gd name="T7" fmla="*/ 7 h 7"/>
                  <a:gd name="T8" fmla="*/ 0 w 11"/>
                  <a:gd name="T9" fmla="*/ 2 h 7"/>
                  <a:gd name="T10" fmla="*/ 0 w 11"/>
                  <a:gd name="T11" fmla="*/ 2 h 7"/>
                  <a:gd name="T12" fmla="*/ 0 w 11"/>
                  <a:gd name="T13" fmla="*/ 2 h 7"/>
                  <a:gd name="T14" fmla="*/ 0 w 11"/>
                  <a:gd name="T15" fmla="*/ 2 h 7"/>
                  <a:gd name="T16" fmla="*/ 0 w 11"/>
                  <a:gd name="T17" fmla="*/ 2 h 7"/>
                  <a:gd name="T18" fmla="*/ 0 w 11"/>
                  <a:gd name="T19" fmla="*/ 2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7"/>
                  <a:gd name="T32" fmla="*/ 11 w 11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7">
                    <a:moveTo>
                      <a:pt x="0" y="2"/>
                    </a:moveTo>
                    <a:lnTo>
                      <a:pt x="3" y="0"/>
                    </a:lnTo>
                    <a:lnTo>
                      <a:pt x="11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5" name="Freeform 292">
                <a:extLst>
                  <a:ext uri="{FF2B5EF4-FFF2-40B4-BE49-F238E27FC236}">
                    <a16:creationId xmlns:a16="http://schemas.microsoft.com/office/drawing/2014/main" id="{C0AD9033-9871-457C-8DCD-E5393F15B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" y="1952"/>
                <a:ext cx="3" cy="18"/>
              </a:xfrm>
              <a:custGeom>
                <a:avLst/>
                <a:gdLst>
                  <a:gd name="T0" fmla="*/ 0 w 3"/>
                  <a:gd name="T1" fmla="*/ 2 h 18"/>
                  <a:gd name="T2" fmla="*/ 3 w 3"/>
                  <a:gd name="T3" fmla="*/ 0 h 18"/>
                  <a:gd name="T4" fmla="*/ 3 w 3"/>
                  <a:gd name="T5" fmla="*/ 16 h 18"/>
                  <a:gd name="T6" fmla="*/ 0 w 3"/>
                  <a:gd name="T7" fmla="*/ 18 h 18"/>
                  <a:gd name="T8" fmla="*/ 0 w 3"/>
                  <a:gd name="T9" fmla="*/ 2 h 18"/>
                  <a:gd name="T10" fmla="*/ 0 w 3"/>
                  <a:gd name="T11" fmla="*/ 2 h 18"/>
                  <a:gd name="T12" fmla="*/ 0 w 3"/>
                  <a:gd name="T13" fmla="*/ 2 h 18"/>
                  <a:gd name="T14" fmla="*/ 0 w 3"/>
                  <a:gd name="T15" fmla="*/ 2 h 18"/>
                  <a:gd name="T16" fmla="*/ 0 w 3"/>
                  <a:gd name="T17" fmla="*/ 2 h 18"/>
                  <a:gd name="T18" fmla="*/ 0 w 3"/>
                  <a:gd name="T19" fmla="*/ 2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"/>
                  <a:gd name="T31" fmla="*/ 0 h 18"/>
                  <a:gd name="T32" fmla="*/ 3 w 3"/>
                  <a:gd name="T33" fmla="*/ 18 h 1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" h="18">
                    <a:moveTo>
                      <a:pt x="0" y="2"/>
                    </a:moveTo>
                    <a:lnTo>
                      <a:pt x="3" y="0"/>
                    </a:lnTo>
                    <a:lnTo>
                      <a:pt x="3" y="16"/>
                    </a:lnTo>
                    <a:lnTo>
                      <a:pt x="0" y="1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6" name="Freeform 293">
                <a:extLst>
                  <a:ext uri="{FF2B5EF4-FFF2-40B4-BE49-F238E27FC236}">
                    <a16:creationId xmlns:a16="http://schemas.microsoft.com/office/drawing/2014/main" id="{79F2C126-14AD-4B5E-A2F7-AF7C49D0E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0" y="1913"/>
                <a:ext cx="70" cy="41"/>
              </a:xfrm>
              <a:custGeom>
                <a:avLst/>
                <a:gdLst>
                  <a:gd name="T0" fmla="*/ 0 w 70"/>
                  <a:gd name="T1" fmla="*/ 2 h 41"/>
                  <a:gd name="T2" fmla="*/ 3 w 70"/>
                  <a:gd name="T3" fmla="*/ 0 h 41"/>
                  <a:gd name="T4" fmla="*/ 70 w 70"/>
                  <a:gd name="T5" fmla="*/ 39 h 41"/>
                  <a:gd name="T6" fmla="*/ 67 w 70"/>
                  <a:gd name="T7" fmla="*/ 41 h 41"/>
                  <a:gd name="T8" fmla="*/ 0 w 70"/>
                  <a:gd name="T9" fmla="*/ 2 h 41"/>
                  <a:gd name="T10" fmla="*/ 0 w 70"/>
                  <a:gd name="T11" fmla="*/ 2 h 41"/>
                  <a:gd name="T12" fmla="*/ 0 w 70"/>
                  <a:gd name="T13" fmla="*/ 2 h 41"/>
                  <a:gd name="T14" fmla="*/ 0 w 70"/>
                  <a:gd name="T15" fmla="*/ 2 h 41"/>
                  <a:gd name="T16" fmla="*/ 0 w 70"/>
                  <a:gd name="T17" fmla="*/ 2 h 41"/>
                  <a:gd name="T18" fmla="*/ 0 w 70"/>
                  <a:gd name="T19" fmla="*/ 2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0"/>
                  <a:gd name="T31" fmla="*/ 0 h 41"/>
                  <a:gd name="T32" fmla="*/ 70 w 70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0" h="41">
                    <a:moveTo>
                      <a:pt x="0" y="2"/>
                    </a:moveTo>
                    <a:lnTo>
                      <a:pt x="3" y="0"/>
                    </a:lnTo>
                    <a:lnTo>
                      <a:pt x="70" y="39"/>
                    </a:lnTo>
                    <a:lnTo>
                      <a:pt x="67" y="4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7" name="Freeform 294">
                <a:extLst>
                  <a:ext uri="{FF2B5EF4-FFF2-40B4-BE49-F238E27FC236}">
                    <a16:creationId xmlns:a16="http://schemas.microsoft.com/office/drawing/2014/main" id="{56B60768-D923-40A6-8C19-79978EB6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0" y="1915"/>
                <a:ext cx="67" cy="55"/>
              </a:xfrm>
              <a:custGeom>
                <a:avLst/>
                <a:gdLst>
                  <a:gd name="T0" fmla="*/ 0 w 123"/>
                  <a:gd name="T1" fmla="*/ 0 h 102"/>
                  <a:gd name="T2" fmla="*/ 36 w 123"/>
                  <a:gd name="T3" fmla="*/ 21 h 102"/>
                  <a:gd name="T4" fmla="*/ 36 w 123"/>
                  <a:gd name="T5" fmla="*/ 30 h 102"/>
                  <a:gd name="T6" fmla="*/ 0 w 123"/>
                  <a:gd name="T7" fmla="*/ 9 h 102"/>
                  <a:gd name="T8" fmla="*/ 0 w 123"/>
                  <a:gd name="T9" fmla="*/ 0 h 102"/>
                  <a:gd name="T10" fmla="*/ 0 w 123"/>
                  <a:gd name="T11" fmla="*/ 0 h 102"/>
                  <a:gd name="T12" fmla="*/ 0 w 123"/>
                  <a:gd name="T13" fmla="*/ 0 h 102"/>
                  <a:gd name="T14" fmla="*/ 0 w 123"/>
                  <a:gd name="T15" fmla="*/ 0 h 102"/>
                  <a:gd name="T16" fmla="*/ 0 w 123"/>
                  <a:gd name="T17" fmla="*/ 0 h 102"/>
                  <a:gd name="T18" fmla="*/ 34 w 123"/>
                  <a:gd name="T19" fmla="*/ 23 h 102"/>
                  <a:gd name="T20" fmla="*/ 34 w 123"/>
                  <a:gd name="T21" fmla="*/ 22 h 102"/>
                  <a:gd name="T22" fmla="*/ 30 w 123"/>
                  <a:gd name="T23" fmla="*/ 19 h 102"/>
                  <a:gd name="T24" fmla="*/ 29 w 123"/>
                  <a:gd name="T25" fmla="*/ 19 h 102"/>
                  <a:gd name="T26" fmla="*/ 28 w 123"/>
                  <a:gd name="T27" fmla="*/ 19 h 102"/>
                  <a:gd name="T28" fmla="*/ 24 w 123"/>
                  <a:gd name="T29" fmla="*/ 16 h 102"/>
                  <a:gd name="T30" fmla="*/ 24 w 123"/>
                  <a:gd name="T31" fmla="*/ 17 h 102"/>
                  <a:gd name="T32" fmla="*/ 28 w 123"/>
                  <a:gd name="T33" fmla="*/ 19 h 102"/>
                  <a:gd name="T34" fmla="*/ 29 w 123"/>
                  <a:gd name="T35" fmla="*/ 20 h 102"/>
                  <a:gd name="T36" fmla="*/ 30 w 123"/>
                  <a:gd name="T37" fmla="*/ 20 h 102"/>
                  <a:gd name="T38" fmla="*/ 34 w 123"/>
                  <a:gd name="T39" fmla="*/ 23 h 10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3"/>
                  <a:gd name="T61" fmla="*/ 0 h 102"/>
                  <a:gd name="T62" fmla="*/ 123 w 123"/>
                  <a:gd name="T63" fmla="*/ 102 h 10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3" h="102">
                    <a:moveTo>
                      <a:pt x="0" y="0"/>
                    </a:moveTo>
                    <a:cubicBezTo>
                      <a:pt x="123" y="72"/>
                      <a:pt x="123" y="72"/>
                      <a:pt x="123" y="72"/>
                    </a:cubicBezTo>
                    <a:cubicBezTo>
                      <a:pt x="123" y="102"/>
                      <a:pt x="123" y="102"/>
                      <a:pt x="123" y="10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16" y="79"/>
                    </a:moveTo>
                    <a:cubicBezTo>
                      <a:pt x="116" y="76"/>
                      <a:pt x="116" y="76"/>
                      <a:pt x="116" y="76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0" y="66"/>
                      <a:pt x="99" y="64"/>
                      <a:pt x="98" y="64"/>
                    </a:cubicBezTo>
                    <a:cubicBezTo>
                      <a:pt x="97" y="63"/>
                      <a:pt x="96" y="63"/>
                      <a:pt x="96" y="64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7" y="70"/>
                      <a:pt x="98" y="71"/>
                    </a:cubicBezTo>
                    <a:cubicBezTo>
                      <a:pt x="99" y="71"/>
                      <a:pt x="100" y="71"/>
                      <a:pt x="101" y="70"/>
                    </a:cubicBezTo>
                    <a:cubicBezTo>
                      <a:pt x="116" y="79"/>
                      <a:pt x="116" y="79"/>
                      <a:pt x="116" y="79"/>
                    </a:cubicBezTo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8" name="Freeform 295">
                <a:extLst>
                  <a:ext uri="{FF2B5EF4-FFF2-40B4-BE49-F238E27FC236}">
                    <a16:creationId xmlns:a16="http://schemas.microsoft.com/office/drawing/2014/main" id="{FC271683-E9E5-43F0-AC49-161D5FD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4" y="1849"/>
                <a:ext cx="83" cy="43"/>
              </a:xfrm>
              <a:custGeom>
                <a:avLst/>
                <a:gdLst>
                  <a:gd name="T0" fmla="*/ 53 w 83"/>
                  <a:gd name="T1" fmla="*/ 43 h 43"/>
                  <a:gd name="T2" fmla="*/ 0 w 83"/>
                  <a:gd name="T3" fmla="*/ 13 h 43"/>
                  <a:gd name="T4" fmla="*/ 30 w 83"/>
                  <a:gd name="T5" fmla="*/ 0 h 43"/>
                  <a:gd name="T6" fmla="*/ 83 w 83"/>
                  <a:gd name="T7" fmla="*/ 31 h 43"/>
                  <a:gd name="T8" fmla="*/ 53 w 83"/>
                  <a:gd name="T9" fmla="*/ 43 h 43"/>
                  <a:gd name="T10" fmla="*/ 53 w 83"/>
                  <a:gd name="T11" fmla="*/ 43 h 43"/>
                  <a:gd name="T12" fmla="*/ 53 w 83"/>
                  <a:gd name="T13" fmla="*/ 43 h 43"/>
                  <a:gd name="T14" fmla="*/ 53 w 83"/>
                  <a:gd name="T15" fmla="*/ 43 h 43"/>
                  <a:gd name="T16" fmla="*/ 53 w 83"/>
                  <a:gd name="T17" fmla="*/ 43 h 43"/>
                  <a:gd name="T18" fmla="*/ 53 w 83"/>
                  <a:gd name="T19" fmla="*/ 43 h 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3"/>
                  <a:gd name="T31" fmla="*/ 0 h 43"/>
                  <a:gd name="T32" fmla="*/ 83 w 83"/>
                  <a:gd name="T33" fmla="*/ 43 h 4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3" h="43">
                    <a:moveTo>
                      <a:pt x="53" y="43"/>
                    </a:moveTo>
                    <a:lnTo>
                      <a:pt x="0" y="13"/>
                    </a:lnTo>
                    <a:lnTo>
                      <a:pt x="30" y="0"/>
                    </a:lnTo>
                    <a:lnTo>
                      <a:pt x="83" y="31"/>
                    </a:lnTo>
                    <a:lnTo>
                      <a:pt x="53" y="43"/>
                    </a:lnTo>
                    <a:close/>
                  </a:path>
                </a:pathLst>
              </a:custGeom>
              <a:solidFill>
                <a:srgbClr val="495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9" name="Freeform 296">
                <a:extLst>
                  <a:ext uri="{FF2B5EF4-FFF2-40B4-BE49-F238E27FC236}">
                    <a16:creationId xmlns:a16="http://schemas.microsoft.com/office/drawing/2014/main" id="{3104FF8C-4EE4-4A87-9808-E50D35DF7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7" y="1880"/>
                <a:ext cx="30" cy="53"/>
              </a:xfrm>
              <a:custGeom>
                <a:avLst/>
                <a:gdLst>
                  <a:gd name="T0" fmla="*/ 0 w 30"/>
                  <a:gd name="T1" fmla="*/ 12 h 53"/>
                  <a:gd name="T2" fmla="*/ 30 w 30"/>
                  <a:gd name="T3" fmla="*/ 0 h 53"/>
                  <a:gd name="T4" fmla="*/ 30 w 30"/>
                  <a:gd name="T5" fmla="*/ 32 h 53"/>
                  <a:gd name="T6" fmla="*/ 0 w 30"/>
                  <a:gd name="T7" fmla="*/ 53 h 53"/>
                  <a:gd name="T8" fmla="*/ 0 w 30"/>
                  <a:gd name="T9" fmla="*/ 12 h 53"/>
                  <a:gd name="T10" fmla="*/ 0 w 30"/>
                  <a:gd name="T11" fmla="*/ 12 h 53"/>
                  <a:gd name="T12" fmla="*/ 0 w 30"/>
                  <a:gd name="T13" fmla="*/ 12 h 53"/>
                  <a:gd name="T14" fmla="*/ 0 w 30"/>
                  <a:gd name="T15" fmla="*/ 12 h 53"/>
                  <a:gd name="T16" fmla="*/ 0 w 30"/>
                  <a:gd name="T17" fmla="*/ 12 h 53"/>
                  <a:gd name="T18" fmla="*/ 0 w 30"/>
                  <a:gd name="T19" fmla="*/ 12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"/>
                  <a:gd name="T31" fmla="*/ 0 h 53"/>
                  <a:gd name="T32" fmla="*/ 30 w 30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" h="53">
                    <a:moveTo>
                      <a:pt x="0" y="12"/>
                    </a:moveTo>
                    <a:lnTo>
                      <a:pt x="30" y="0"/>
                    </a:lnTo>
                    <a:lnTo>
                      <a:pt x="30" y="32"/>
                    </a:lnTo>
                    <a:lnTo>
                      <a:pt x="0" y="5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02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0" name="Freeform 297">
                <a:extLst>
                  <a:ext uri="{FF2B5EF4-FFF2-40B4-BE49-F238E27FC236}">
                    <a16:creationId xmlns:a16="http://schemas.microsoft.com/office/drawing/2014/main" id="{43993208-A47D-4454-8905-A89DEB588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4" y="1862"/>
                <a:ext cx="55" cy="82"/>
              </a:xfrm>
              <a:custGeom>
                <a:avLst/>
                <a:gdLst>
                  <a:gd name="T0" fmla="*/ 55 w 55"/>
                  <a:gd name="T1" fmla="*/ 32 h 82"/>
                  <a:gd name="T2" fmla="*/ 55 w 55"/>
                  <a:gd name="T3" fmla="*/ 82 h 82"/>
                  <a:gd name="T4" fmla="*/ 0 w 55"/>
                  <a:gd name="T5" fmla="*/ 51 h 82"/>
                  <a:gd name="T6" fmla="*/ 0 w 55"/>
                  <a:gd name="T7" fmla="*/ 0 h 82"/>
                  <a:gd name="T8" fmla="*/ 55 w 55"/>
                  <a:gd name="T9" fmla="*/ 32 h 82"/>
                  <a:gd name="T10" fmla="*/ 55 w 55"/>
                  <a:gd name="T11" fmla="*/ 32 h 82"/>
                  <a:gd name="T12" fmla="*/ 55 w 55"/>
                  <a:gd name="T13" fmla="*/ 32 h 82"/>
                  <a:gd name="T14" fmla="*/ 55 w 55"/>
                  <a:gd name="T15" fmla="*/ 32 h 82"/>
                  <a:gd name="T16" fmla="*/ 55 w 55"/>
                  <a:gd name="T17" fmla="*/ 32 h 82"/>
                  <a:gd name="T18" fmla="*/ 55 w 55"/>
                  <a:gd name="T19" fmla="*/ 32 h 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"/>
                  <a:gd name="T31" fmla="*/ 0 h 82"/>
                  <a:gd name="T32" fmla="*/ 55 w 55"/>
                  <a:gd name="T33" fmla="*/ 82 h 8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" h="82">
                    <a:moveTo>
                      <a:pt x="55" y="32"/>
                    </a:moveTo>
                    <a:lnTo>
                      <a:pt x="55" y="82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55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1" name="Freeform 298">
                <a:extLst>
                  <a:ext uri="{FF2B5EF4-FFF2-40B4-BE49-F238E27FC236}">
                    <a16:creationId xmlns:a16="http://schemas.microsoft.com/office/drawing/2014/main" id="{BB527CAE-78E4-4BD0-8504-F50CEC99A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6" y="1866"/>
                <a:ext cx="4" cy="45"/>
              </a:xfrm>
              <a:custGeom>
                <a:avLst/>
                <a:gdLst>
                  <a:gd name="T0" fmla="*/ 0 w 4"/>
                  <a:gd name="T1" fmla="*/ 2 h 45"/>
                  <a:gd name="T2" fmla="*/ 4 w 4"/>
                  <a:gd name="T3" fmla="*/ 0 h 45"/>
                  <a:gd name="T4" fmla="*/ 4 w 4"/>
                  <a:gd name="T5" fmla="*/ 43 h 45"/>
                  <a:gd name="T6" fmla="*/ 0 w 4"/>
                  <a:gd name="T7" fmla="*/ 45 h 45"/>
                  <a:gd name="T8" fmla="*/ 0 w 4"/>
                  <a:gd name="T9" fmla="*/ 2 h 45"/>
                  <a:gd name="T10" fmla="*/ 0 w 4"/>
                  <a:gd name="T11" fmla="*/ 2 h 45"/>
                  <a:gd name="T12" fmla="*/ 0 w 4"/>
                  <a:gd name="T13" fmla="*/ 2 h 45"/>
                  <a:gd name="T14" fmla="*/ 0 w 4"/>
                  <a:gd name="T15" fmla="*/ 2 h 45"/>
                  <a:gd name="T16" fmla="*/ 0 w 4"/>
                  <a:gd name="T17" fmla="*/ 2 h 45"/>
                  <a:gd name="T18" fmla="*/ 0 w 4"/>
                  <a:gd name="T19" fmla="*/ 2 h 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45"/>
                  <a:gd name="T32" fmla="*/ 4 w 4"/>
                  <a:gd name="T33" fmla="*/ 45 h 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45">
                    <a:moveTo>
                      <a:pt x="0" y="2"/>
                    </a:moveTo>
                    <a:lnTo>
                      <a:pt x="4" y="0"/>
                    </a:lnTo>
                    <a:lnTo>
                      <a:pt x="4" y="43"/>
                    </a:lnTo>
                    <a:lnTo>
                      <a:pt x="0" y="4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2" name="Freeform 299">
                <a:extLst>
                  <a:ext uri="{FF2B5EF4-FFF2-40B4-BE49-F238E27FC236}">
                    <a16:creationId xmlns:a16="http://schemas.microsoft.com/office/drawing/2014/main" id="{8FED402F-B9EE-4308-A86E-1EDCFB7CA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6" y="1909"/>
                <a:ext cx="52" cy="30"/>
              </a:xfrm>
              <a:custGeom>
                <a:avLst/>
                <a:gdLst>
                  <a:gd name="T0" fmla="*/ 0 w 52"/>
                  <a:gd name="T1" fmla="*/ 2 h 30"/>
                  <a:gd name="T2" fmla="*/ 4 w 52"/>
                  <a:gd name="T3" fmla="*/ 0 h 30"/>
                  <a:gd name="T4" fmla="*/ 52 w 52"/>
                  <a:gd name="T5" fmla="*/ 28 h 30"/>
                  <a:gd name="T6" fmla="*/ 48 w 52"/>
                  <a:gd name="T7" fmla="*/ 30 h 30"/>
                  <a:gd name="T8" fmla="*/ 0 w 52"/>
                  <a:gd name="T9" fmla="*/ 2 h 30"/>
                  <a:gd name="T10" fmla="*/ 0 w 52"/>
                  <a:gd name="T11" fmla="*/ 2 h 30"/>
                  <a:gd name="T12" fmla="*/ 0 w 52"/>
                  <a:gd name="T13" fmla="*/ 2 h 30"/>
                  <a:gd name="T14" fmla="*/ 0 w 52"/>
                  <a:gd name="T15" fmla="*/ 2 h 30"/>
                  <a:gd name="T16" fmla="*/ 0 w 52"/>
                  <a:gd name="T17" fmla="*/ 2 h 30"/>
                  <a:gd name="T18" fmla="*/ 0 w 52"/>
                  <a:gd name="T19" fmla="*/ 2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"/>
                  <a:gd name="T31" fmla="*/ 0 h 30"/>
                  <a:gd name="T32" fmla="*/ 52 w 52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" h="30">
                    <a:moveTo>
                      <a:pt x="0" y="2"/>
                    </a:moveTo>
                    <a:lnTo>
                      <a:pt x="4" y="0"/>
                    </a:lnTo>
                    <a:lnTo>
                      <a:pt x="52" y="28"/>
                    </a:lnTo>
                    <a:lnTo>
                      <a:pt x="48" y="3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3" name="Freeform 300">
                <a:extLst>
                  <a:ext uri="{FF2B5EF4-FFF2-40B4-BE49-F238E27FC236}">
                    <a16:creationId xmlns:a16="http://schemas.microsoft.com/office/drawing/2014/main" id="{DCFB5A36-C9C8-49C9-8CB5-D92843664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1887"/>
                <a:ext cx="12" cy="57"/>
              </a:xfrm>
              <a:custGeom>
                <a:avLst/>
                <a:gdLst>
                  <a:gd name="T0" fmla="*/ 3 w 12"/>
                  <a:gd name="T1" fmla="*/ 5 h 57"/>
                  <a:gd name="T2" fmla="*/ 3 w 12"/>
                  <a:gd name="T3" fmla="*/ 5 h 57"/>
                  <a:gd name="T4" fmla="*/ 0 w 12"/>
                  <a:gd name="T5" fmla="*/ 7 h 57"/>
                  <a:gd name="T6" fmla="*/ 0 w 12"/>
                  <a:gd name="T7" fmla="*/ 57 h 57"/>
                  <a:gd name="T8" fmla="*/ 2 w 12"/>
                  <a:gd name="T9" fmla="*/ 56 h 57"/>
                  <a:gd name="T10" fmla="*/ 2 w 12"/>
                  <a:gd name="T11" fmla="*/ 56 h 57"/>
                  <a:gd name="T12" fmla="*/ 12 w 12"/>
                  <a:gd name="T13" fmla="*/ 50 h 57"/>
                  <a:gd name="T14" fmla="*/ 12 w 12"/>
                  <a:gd name="T15" fmla="*/ 0 h 57"/>
                  <a:gd name="T16" fmla="*/ 3 w 12"/>
                  <a:gd name="T17" fmla="*/ 5 h 57"/>
                  <a:gd name="T18" fmla="*/ 3 w 12"/>
                  <a:gd name="T19" fmla="*/ 5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"/>
                  <a:gd name="T31" fmla="*/ 0 h 57"/>
                  <a:gd name="T32" fmla="*/ 12 w 12"/>
                  <a:gd name="T33" fmla="*/ 57 h 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" h="57">
                    <a:moveTo>
                      <a:pt x="3" y="5"/>
                    </a:moveTo>
                    <a:lnTo>
                      <a:pt x="3" y="5"/>
                    </a:lnTo>
                    <a:lnTo>
                      <a:pt x="0" y="7"/>
                    </a:lnTo>
                    <a:lnTo>
                      <a:pt x="0" y="57"/>
                    </a:lnTo>
                    <a:lnTo>
                      <a:pt x="2" y="56"/>
                    </a:lnTo>
                    <a:lnTo>
                      <a:pt x="12" y="50"/>
                    </a:lnTo>
                    <a:lnTo>
                      <a:pt x="12" y="0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4" name="Freeform 301">
                <a:extLst>
                  <a:ext uri="{FF2B5EF4-FFF2-40B4-BE49-F238E27FC236}">
                    <a16:creationId xmlns:a16="http://schemas.microsoft.com/office/drawing/2014/main" id="{EF6F3B8E-F056-469E-9255-71C21A68C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3" y="1856"/>
                <a:ext cx="67" cy="38"/>
              </a:xfrm>
              <a:custGeom>
                <a:avLst/>
                <a:gdLst>
                  <a:gd name="T0" fmla="*/ 67 w 67"/>
                  <a:gd name="T1" fmla="*/ 31 h 38"/>
                  <a:gd name="T2" fmla="*/ 13 w 67"/>
                  <a:gd name="T3" fmla="*/ 0 h 38"/>
                  <a:gd name="T4" fmla="*/ 3 w 67"/>
                  <a:gd name="T5" fmla="*/ 5 h 38"/>
                  <a:gd name="T6" fmla="*/ 3 w 67"/>
                  <a:gd name="T7" fmla="*/ 5 h 38"/>
                  <a:gd name="T8" fmla="*/ 0 w 67"/>
                  <a:gd name="T9" fmla="*/ 7 h 38"/>
                  <a:gd name="T10" fmla="*/ 55 w 67"/>
                  <a:gd name="T11" fmla="*/ 38 h 38"/>
                  <a:gd name="T12" fmla="*/ 57 w 67"/>
                  <a:gd name="T13" fmla="*/ 37 h 38"/>
                  <a:gd name="T14" fmla="*/ 57 w 67"/>
                  <a:gd name="T15" fmla="*/ 37 h 38"/>
                  <a:gd name="T16" fmla="*/ 67 w 67"/>
                  <a:gd name="T17" fmla="*/ 31 h 38"/>
                  <a:gd name="T18" fmla="*/ 67 w 67"/>
                  <a:gd name="T19" fmla="*/ 31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"/>
                  <a:gd name="T31" fmla="*/ 0 h 38"/>
                  <a:gd name="T32" fmla="*/ 67 w 67"/>
                  <a:gd name="T33" fmla="*/ 38 h 3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" h="38">
                    <a:moveTo>
                      <a:pt x="67" y="31"/>
                    </a:moveTo>
                    <a:lnTo>
                      <a:pt x="13" y="0"/>
                    </a:lnTo>
                    <a:lnTo>
                      <a:pt x="3" y="5"/>
                    </a:lnTo>
                    <a:lnTo>
                      <a:pt x="0" y="7"/>
                    </a:lnTo>
                    <a:lnTo>
                      <a:pt x="55" y="38"/>
                    </a:lnTo>
                    <a:lnTo>
                      <a:pt x="57" y="37"/>
                    </a:lnTo>
                    <a:lnTo>
                      <a:pt x="67" y="31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5" name="Freeform 302">
                <a:extLst>
                  <a:ext uri="{FF2B5EF4-FFF2-40B4-BE49-F238E27FC236}">
                    <a16:creationId xmlns:a16="http://schemas.microsoft.com/office/drawing/2014/main" id="{F0730EEA-EE61-4DEB-963A-F063D848B5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3" y="1863"/>
                <a:ext cx="55" cy="81"/>
              </a:xfrm>
              <a:custGeom>
                <a:avLst/>
                <a:gdLst>
                  <a:gd name="T0" fmla="*/ 0 w 55"/>
                  <a:gd name="T1" fmla="*/ 0 h 81"/>
                  <a:gd name="T2" fmla="*/ 55 w 55"/>
                  <a:gd name="T3" fmla="*/ 31 h 81"/>
                  <a:gd name="T4" fmla="*/ 55 w 55"/>
                  <a:gd name="T5" fmla="*/ 81 h 81"/>
                  <a:gd name="T6" fmla="*/ 0 w 55"/>
                  <a:gd name="T7" fmla="*/ 50 h 81"/>
                  <a:gd name="T8" fmla="*/ 0 w 55"/>
                  <a:gd name="T9" fmla="*/ 0 h 81"/>
                  <a:gd name="T10" fmla="*/ 0 w 55"/>
                  <a:gd name="T11" fmla="*/ 0 h 81"/>
                  <a:gd name="T12" fmla="*/ 0 w 55"/>
                  <a:gd name="T13" fmla="*/ 0 h 81"/>
                  <a:gd name="T14" fmla="*/ 0 w 55"/>
                  <a:gd name="T15" fmla="*/ 0 h 81"/>
                  <a:gd name="T16" fmla="*/ 0 w 55"/>
                  <a:gd name="T17" fmla="*/ 0 h 81"/>
                  <a:gd name="T18" fmla="*/ 0 w 55"/>
                  <a:gd name="T19" fmla="*/ 0 h 81"/>
                  <a:gd name="T20" fmla="*/ 51 w 55"/>
                  <a:gd name="T21" fmla="*/ 76 h 81"/>
                  <a:gd name="T22" fmla="*/ 51 w 55"/>
                  <a:gd name="T23" fmla="*/ 33 h 81"/>
                  <a:gd name="T24" fmla="*/ 3 w 55"/>
                  <a:gd name="T25" fmla="*/ 5 h 81"/>
                  <a:gd name="T26" fmla="*/ 3 w 55"/>
                  <a:gd name="T27" fmla="*/ 48 h 81"/>
                  <a:gd name="T28" fmla="*/ 51 w 55"/>
                  <a:gd name="T29" fmla="*/ 76 h 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5"/>
                  <a:gd name="T46" fmla="*/ 0 h 81"/>
                  <a:gd name="T47" fmla="*/ 55 w 55"/>
                  <a:gd name="T48" fmla="*/ 81 h 8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5" h="81">
                    <a:moveTo>
                      <a:pt x="0" y="0"/>
                    </a:moveTo>
                    <a:lnTo>
                      <a:pt x="55" y="31"/>
                    </a:lnTo>
                    <a:lnTo>
                      <a:pt x="55" y="81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  <a:moveTo>
                      <a:pt x="51" y="76"/>
                    </a:moveTo>
                    <a:lnTo>
                      <a:pt x="51" y="33"/>
                    </a:lnTo>
                    <a:lnTo>
                      <a:pt x="3" y="5"/>
                    </a:lnTo>
                    <a:lnTo>
                      <a:pt x="3" y="48"/>
                    </a:lnTo>
                    <a:lnTo>
                      <a:pt x="51" y="76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6" name="Freeform 303">
                <a:extLst>
                  <a:ext uri="{FF2B5EF4-FFF2-40B4-BE49-F238E27FC236}">
                    <a16:creationId xmlns:a16="http://schemas.microsoft.com/office/drawing/2014/main" id="{B47808E4-2AAF-4FBB-AA1B-CA8DF7B7FB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3" y="1863"/>
                <a:ext cx="55" cy="81"/>
              </a:xfrm>
              <a:custGeom>
                <a:avLst/>
                <a:gdLst>
                  <a:gd name="T0" fmla="*/ 0 w 55"/>
                  <a:gd name="T1" fmla="*/ 0 h 81"/>
                  <a:gd name="T2" fmla="*/ 55 w 55"/>
                  <a:gd name="T3" fmla="*/ 31 h 81"/>
                  <a:gd name="T4" fmla="*/ 55 w 55"/>
                  <a:gd name="T5" fmla="*/ 81 h 81"/>
                  <a:gd name="T6" fmla="*/ 0 w 55"/>
                  <a:gd name="T7" fmla="*/ 50 h 81"/>
                  <a:gd name="T8" fmla="*/ 0 w 55"/>
                  <a:gd name="T9" fmla="*/ 0 h 81"/>
                  <a:gd name="T10" fmla="*/ 0 w 55"/>
                  <a:gd name="T11" fmla="*/ 0 h 81"/>
                  <a:gd name="T12" fmla="*/ 0 w 55"/>
                  <a:gd name="T13" fmla="*/ 0 h 81"/>
                  <a:gd name="T14" fmla="*/ 0 w 55"/>
                  <a:gd name="T15" fmla="*/ 0 h 81"/>
                  <a:gd name="T16" fmla="*/ 0 w 55"/>
                  <a:gd name="T17" fmla="*/ 0 h 81"/>
                  <a:gd name="T18" fmla="*/ 0 w 55"/>
                  <a:gd name="T19" fmla="*/ 0 h 81"/>
                  <a:gd name="T20" fmla="*/ 51 w 55"/>
                  <a:gd name="T21" fmla="*/ 76 h 81"/>
                  <a:gd name="T22" fmla="*/ 51 w 55"/>
                  <a:gd name="T23" fmla="*/ 33 h 81"/>
                  <a:gd name="T24" fmla="*/ 3 w 55"/>
                  <a:gd name="T25" fmla="*/ 5 h 81"/>
                  <a:gd name="T26" fmla="*/ 3 w 55"/>
                  <a:gd name="T27" fmla="*/ 48 h 81"/>
                  <a:gd name="T28" fmla="*/ 51 w 55"/>
                  <a:gd name="T29" fmla="*/ 76 h 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5"/>
                  <a:gd name="T46" fmla="*/ 0 h 81"/>
                  <a:gd name="T47" fmla="*/ 55 w 55"/>
                  <a:gd name="T48" fmla="*/ 81 h 8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5" h="81">
                    <a:moveTo>
                      <a:pt x="0" y="0"/>
                    </a:moveTo>
                    <a:lnTo>
                      <a:pt x="55" y="31"/>
                    </a:lnTo>
                    <a:lnTo>
                      <a:pt x="55" y="81"/>
                    </a:lnTo>
                    <a:lnTo>
                      <a:pt x="0" y="50"/>
                    </a:lnTo>
                    <a:lnTo>
                      <a:pt x="0" y="0"/>
                    </a:lnTo>
                    <a:moveTo>
                      <a:pt x="51" y="76"/>
                    </a:moveTo>
                    <a:lnTo>
                      <a:pt x="51" y="33"/>
                    </a:lnTo>
                    <a:lnTo>
                      <a:pt x="3" y="5"/>
                    </a:lnTo>
                    <a:lnTo>
                      <a:pt x="3" y="48"/>
                    </a:lnTo>
                    <a:lnTo>
                      <a:pt x="51" y="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7" name="Freeform 304">
                <a:extLst>
                  <a:ext uri="{FF2B5EF4-FFF2-40B4-BE49-F238E27FC236}">
                    <a16:creationId xmlns:a16="http://schemas.microsoft.com/office/drawing/2014/main" id="{A7064F9D-88D5-4A4E-8DEA-E9B605667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6" y="1945"/>
                <a:ext cx="53" cy="34"/>
              </a:xfrm>
              <a:custGeom>
                <a:avLst/>
                <a:gdLst>
                  <a:gd name="T0" fmla="*/ 53 w 53"/>
                  <a:gd name="T1" fmla="*/ 34 h 34"/>
                  <a:gd name="T2" fmla="*/ 0 w 53"/>
                  <a:gd name="T3" fmla="*/ 3 h 34"/>
                  <a:gd name="T4" fmla="*/ 0 w 53"/>
                  <a:gd name="T5" fmla="*/ 0 h 34"/>
                  <a:gd name="T6" fmla="*/ 53 w 53"/>
                  <a:gd name="T7" fmla="*/ 30 h 34"/>
                  <a:gd name="T8" fmla="*/ 53 w 53"/>
                  <a:gd name="T9" fmla="*/ 34 h 34"/>
                  <a:gd name="T10" fmla="*/ 53 w 53"/>
                  <a:gd name="T11" fmla="*/ 34 h 34"/>
                  <a:gd name="T12" fmla="*/ 53 w 53"/>
                  <a:gd name="T13" fmla="*/ 34 h 34"/>
                  <a:gd name="T14" fmla="*/ 53 w 53"/>
                  <a:gd name="T15" fmla="*/ 34 h 34"/>
                  <a:gd name="T16" fmla="*/ 53 w 53"/>
                  <a:gd name="T17" fmla="*/ 34 h 34"/>
                  <a:gd name="T18" fmla="*/ 53 w 53"/>
                  <a:gd name="T19" fmla="*/ 34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"/>
                  <a:gd name="T31" fmla="*/ 0 h 34"/>
                  <a:gd name="T32" fmla="*/ 53 w 53"/>
                  <a:gd name="T33" fmla="*/ 34 h 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" h="34">
                    <a:moveTo>
                      <a:pt x="53" y="34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53" y="30"/>
                    </a:lnTo>
                    <a:lnTo>
                      <a:pt x="53" y="34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8" name="Freeform 305">
                <a:extLst>
                  <a:ext uri="{FF2B5EF4-FFF2-40B4-BE49-F238E27FC236}">
                    <a16:creationId xmlns:a16="http://schemas.microsoft.com/office/drawing/2014/main" id="{F9ED2AC5-3AC4-4582-ABE5-B93A9337B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6" y="1932"/>
                <a:ext cx="71" cy="43"/>
              </a:xfrm>
              <a:custGeom>
                <a:avLst/>
                <a:gdLst>
                  <a:gd name="T0" fmla="*/ 53 w 71"/>
                  <a:gd name="T1" fmla="*/ 43 h 43"/>
                  <a:gd name="T2" fmla="*/ 0 w 71"/>
                  <a:gd name="T3" fmla="*/ 13 h 43"/>
                  <a:gd name="T4" fmla="*/ 18 w 71"/>
                  <a:gd name="T5" fmla="*/ 0 h 43"/>
                  <a:gd name="T6" fmla="*/ 71 w 71"/>
                  <a:gd name="T7" fmla="*/ 31 h 43"/>
                  <a:gd name="T8" fmla="*/ 53 w 71"/>
                  <a:gd name="T9" fmla="*/ 43 h 43"/>
                  <a:gd name="T10" fmla="*/ 53 w 71"/>
                  <a:gd name="T11" fmla="*/ 43 h 43"/>
                  <a:gd name="T12" fmla="*/ 53 w 71"/>
                  <a:gd name="T13" fmla="*/ 43 h 43"/>
                  <a:gd name="T14" fmla="*/ 53 w 71"/>
                  <a:gd name="T15" fmla="*/ 43 h 43"/>
                  <a:gd name="T16" fmla="*/ 53 w 71"/>
                  <a:gd name="T17" fmla="*/ 43 h 43"/>
                  <a:gd name="T18" fmla="*/ 53 w 71"/>
                  <a:gd name="T19" fmla="*/ 43 h 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1"/>
                  <a:gd name="T31" fmla="*/ 0 h 43"/>
                  <a:gd name="T32" fmla="*/ 71 w 71"/>
                  <a:gd name="T33" fmla="*/ 43 h 4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1" h="43">
                    <a:moveTo>
                      <a:pt x="53" y="43"/>
                    </a:moveTo>
                    <a:lnTo>
                      <a:pt x="0" y="13"/>
                    </a:lnTo>
                    <a:lnTo>
                      <a:pt x="18" y="0"/>
                    </a:lnTo>
                    <a:lnTo>
                      <a:pt x="71" y="31"/>
                    </a:lnTo>
                    <a:lnTo>
                      <a:pt x="53" y="43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9" name="Freeform 306">
                <a:extLst>
                  <a:ext uri="{FF2B5EF4-FFF2-40B4-BE49-F238E27FC236}">
                    <a16:creationId xmlns:a16="http://schemas.microsoft.com/office/drawing/2014/main" id="{A0FE4F3D-F843-4814-B795-49DD7A113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9" y="1963"/>
                <a:ext cx="18" cy="16"/>
              </a:xfrm>
              <a:custGeom>
                <a:avLst/>
                <a:gdLst>
                  <a:gd name="T0" fmla="*/ 18 w 18"/>
                  <a:gd name="T1" fmla="*/ 0 h 16"/>
                  <a:gd name="T2" fmla="*/ 18 w 18"/>
                  <a:gd name="T3" fmla="*/ 5 h 16"/>
                  <a:gd name="T4" fmla="*/ 0 w 18"/>
                  <a:gd name="T5" fmla="*/ 16 h 16"/>
                  <a:gd name="T6" fmla="*/ 0 w 18"/>
                  <a:gd name="T7" fmla="*/ 12 h 16"/>
                  <a:gd name="T8" fmla="*/ 18 w 18"/>
                  <a:gd name="T9" fmla="*/ 0 h 16"/>
                  <a:gd name="T10" fmla="*/ 18 w 18"/>
                  <a:gd name="T11" fmla="*/ 0 h 16"/>
                  <a:gd name="T12" fmla="*/ 18 w 18"/>
                  <a:gd name="T13" fmla="*/ 0 h 16"/>
                  <a:gd name="T14" fmla="*/ 18 w 18"/>
                  <a:gd name="T15" fmla="*/ 0 h 16"/>
                  <a:gd name="T16" fmla="*/ 18 w 18"/>
                  <a:gd name="T17" fmla="*/ 0 h 16"/>
                  <a:gd name="T18" fmla="*/ 18 w 18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"/>
                  <a:gd name="T31" fmla="*/ 0 h 16"/>
                  <a:gd name="T32" fmla="*/ 18 w 18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" h="16">
                    <a:moveTo>
                      <a:pt x="18" y="0"/>
                    </a:moveTo>
                    <a:lnTo>
                      <a:pt x="18" y="5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0" name="Freeform 307">
                <a:extLst>
                  <a:ext uri="{FF2B5EF4-FFF2-40B4-BE49-F238E27FC236}">
                    <a16:creationId xmlns:a16="http://schemas.microsoft.com/office/drawing/2014/main" id="{24A426D3-E126-4F41-BA7E-EF75CE3C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7" y="1992"/>
                <a:ext cx="53" cy="48"/>
              </a:xfrm>
              <a:custGeom>
                <a:avLst/>
                <a:gdLst>
                  <a:gd name="T0" fmla="*/ 0 w 53"/>
                  <a:gd name="T1" fmla="*/ 31 h 48"/>
                  <a:gd name="T2" fmla="*/ 53 w 53"/>
                  <a:gd name="T3" fmla="*/ 0 h 48"/>
                  <a:gd name="T4" fmla="*/ 53 w 53"/>
                  <a:gd name="T5" fmla="*/ 17 h 48"/>
                  <a:gd name="T6" fmla="*/ 0 w 53"/>
                  <a:gd name="T7" fmla="*/ 48 h 48"/>
                  <a:gd name="T8" fmla="*/ 0 w 53"/>
                  <a:gd name="T9" fmla="*/ 31 h 48"/>
                  <a:gd name="T10" fmla="*/ 0 w 53"/>
                  <a:gd name="T11" fmla="*/ 31 h 48"/>
                  <a:gd name="T12" fmla="*/ 0 w 53"/>
                  <a:gd name="T13" fmla="*/ 31 h 48"/>
                  <a:gd name="T14" fmla="*/ 0 w 53"/>
                  <a:gd name="T15" fmla="*/ 31 h 48"/>
                  <a:gd name="T16" fmla="*/ 0 w 53"/>
                  <a:gd name="T17" fmla="*/ 31 h 48"/>
                  <a:gd name="T18" fmla="*/ 0 w 53"/>
                  <a:gd name="T19" fmla="*/ 31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"/>
                  <a:gd name="T31" fmla="*/ 0 h 48"/>
                  <a:gd name="T32" fmla="*/ 53 w 53"/>
                  <a:gd name="T33" fmla="*/ 48 h 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" h="48">
                    <a:moveTo>
                      <a:pt x="0" y="31"/>
                    </a:moveTo>
                    <a:lnTo>
                      <a:pt x="53" y="0"/>
                    </a:lnTo>
                    <a:lnTo>
                      <a:pt x="53" y="17"/>
                    </a:lnTo>
                    <a:lnTo>
                      <a:pt x="0" y="48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1" name="Freeform 308">
                <a:extLst>
                  <a:ext uri="{FF2B5EF4-FFF2-40B4-BE49-F238E27FC236}">
                    <a16:creationId xmlns:a16="http://schemas.microsoft.com/office/drawing/2014/main" id="{F9214C40-D2CD-4190-B769-CAFB5B28F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954"/>
                <a:ext cx="120" cy="69"/>
              </a:xfrm>
              <a:custGeom>
                <a:avLst/>
                <a:gdLst>
                  <a:gd name="T0" fmla="*/ 0 w 120"/>
                  <a:gd name="T1" fmla="*/ 30 h 69"/>
                  <a:gd name="T2" fmla="*/ 53 w 120"/>
                  <a:gd name="T3" fmla="*/ 0 h 69"/>
                  <a:gd name="T4" fmla="*/ 120 w 120"/>
                  <a:gd name="T5" fmla="*/ 38 h 69"/>
                  <a:gd name="T6" fmla="*/ 67 w 120"/>
                  <a:gd name="T7" fmla="*/ 69 h 69"/>
                  <a:gd name="T8" fmla="*/ 0 w 120"/>
                  <a:gd name="T9" fmla="*/ 30 h 69"/>
                  <a:gd name="T10" fmla="*/ 0 w 120"/>
                  <a:gd name="T11" fmla="*/ 30 h 69"/>
                  <a:gd name="T12" fmla="*/ 0 w 120"/>
                  <a:gd name="T13" fmla="*/ 30 h 69"/>
                  <a:gd name="T14" fmla="*/ 0 w 120"/>
                  <a:gd name="T15" fmla="*/ 30 h 69"/>
                  <a:gd name="T16" fmla="*/ 0 w 120"/>
                  <a:gd name="T17" fmla="*/ 30 h 69"/>
                  <a:gd name="T18" fmla="*/ 0 w 120"/>
                  <a:gd name="T19" fmla="*/ 30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0"/>
                  <a:gd name="T31" fmla="*/ 0 h 69"/>
                  <a:gd name="T32" fmla="*/ 120 w 120"/>
                  <a:gd name="T33" fmla="*/ 69 h 6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0" h="69">
                    <a:moveTo>
                      <a:pt x="0" y="30"/>
                    </a:moveTo>
                    <a:lnTo>
                      <a:pt x="53" y="0"/>
                    </a:lnTo>
                    <a:lnTo>
                      <a:pt x="120" y="38"/>
                    </a:lnTo>
                    <a:lnTo>
                      <a:pt x="67" y="69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2" name="Freeform 309">
                <a:extLst>
                  <a:ext uri="{FF2B5EF4-FFF2-40B4-BE49-F238E27FC236}">
                    <a16:creationId xmlns:a16="http://schemas.microsoft.com/office/drawing/2014/main" id="{EA109B40-7CAA-4009-8172-A4980682B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984"/>
                <a:ext cx="67" cy="56"/>
              </a:xfrm>
              <a:custGeom>
                <a:avLst/>
                <a:gdLst>
                  <a:gd name="T0" fmla="*/ 67 w 67"/>
                  <a:gd name="T1" fmla="*/ 39 h 56"/>
                  <a:gd name="T2" fmla="*/ 67 w 67"/>
                  <a:gd name="T3" fmla="*/ 56 h 56"/>
                  <a:gd name="T4" fmla="*/ 0 w 67"/>
                  <a:gd name="T5" fmla="*/ 17 h 56"/>
                  <a:gd name="T6" fmla="*/ 0 w 67"/>
                  <a:gd name="T7" fmla="*/ 0 h 56"/>
                  <a:gd name="T8" fmla="*/ 67 w 67"/>
                  <a:gd name="T9" fmla="*/ 39 h 56"/>
                  <a:gd name="T10" fmla="*/ 67 w 67"/>
                  <a:gd name="T11" fmla="*/ 39 h 56"/>
                  <a:gd name="T12" fmla="*/ 67 w 67"/>
                  <a:gd name="T13" fmla="*/ 39 h 56"/>
                  <a:gd name="T14" fmla="*/ 67 w 67"/>
                  <a:gd name="T15" fmla="*/ 39 h 56"/>
                  <a:gd name="T16" fmla="*/ 67 w 67"/>
                  <a:gd name="T17" fmla="*/ 39 h 56"/>
                  <a:gd name="T18" fmla="*/ 67 w 67"/>
                  <a:gd name="T19" fmla="*/ 39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"/>
                  <a:gd name="T31" fmla="*/ 0 h 56"/>
                  <a:gd name="T32" fmla="*/ 67 w 67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" h="56">
                    <a:moveTo>
                      <a:pt x="67" y="39"/>
                    </a:moveTo>
                    <a:lnTo>
                      <a:pt x="67" y="56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7" y="39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3" name="Freeform 310">
                <a:extLst>
                  <a:ext uri="{FF2B5EF4-FFF2-40B4-BE49-F238E27FC236}">
                    <a16:creationId xmlns:a16="http://schemas.microsoft.com/office/drawing/2014/main" id="{5BA70997-CBBB-4F01-96DD-73D2F9FC4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014"/>
                <a:ext cx="3" cy="4"/>
              </a:xfrm>
              <a:custGeom>
                <a:avLst/>
                <a:gdLst>
                  <a:gd name="T0" fmla="*/ 0 w 3"/>
                  <a:gd name="T1" fmla="*/ 2 h 4"/>
                  <a:gd name="T2" fmla="*/ 3 w 3"/>
                  <a:gd name="T3" fmla="*/ 0 h 4"/>
                  <a:gd name="T4" fmla="*/ 3 w 3"/>
                  <a:gd name="T5" fmla="*/ 2 h 4"/>
                  <a:gd name="T6" fmla="*/ 0 w 3"/>
                  <a:gd name="T7" fmla="*/ 4 h 4"/>
                  <a:gd name="T8" fmla="*/ 0 w 3"/>
                  <a:gd name="T9" fmla="*/ 2 h 4"/>
                  <a:gd name="T10" fmla="*/ 0 w 3"/>
                  <a:gd name="T11" fmla="*/ 2 h 4"/>
                  <a:gd name="T12" fmla="*/ 0 w 3"/>
                  <a:gd name="T13" fmla="*/ 2 h 4"/>
                  <a:gd name="T14" fmla="*/ 0 w 3"/>
                  <a:gd name="T15" fmla="*/ 2 h 4"/>
                  <a:gd name="T16" fmla="*/ 0 w 3"/>
                  <a:gd name="T17" fmla="*/ 2 h 4"/>
                  <a:gd name="T18" fmla="*/ 0 w 3"/>
                  <a:gd name="T19" fmla="*/ 2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"/>
                  <a:gd name="T31" fmla="*/ 0 h 4"/>
                  <a:gd name="T32" fmla="*/ 3 w 3"/>
                  <a:gd name="T33" fmla="*/ 4 h 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" h="4">
                    <a:moveTo>
                      <a:pt x="0" y="2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64F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4" name="Freeform 311">
                <a:extLst>
                  <a:ext uri="{FF2B5EF4-FFF2-40B4-BE49-F238E27FC236}">
                    <a16:creationId xmlns:a16="http://schemas.microsoft.com/office/drawing/2014/main" id="{2F0D4338-1D24-402C-8651-A298E9EF9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016"/>
                <a:ext cx="11" cy="7"/>
              </a:xfrm>
              <a:custGeom>
                <a:avLst/>
                <a:gdLst>
                  <a:gd name="T0" fmla="*/ 0 w 11"/>
                  <a:gd name="T1" fmla="*/ 2 h 7"/>
                  <a:gd name="T2" fmla="*/ 3 w 11"/>
                  <a:gd name="T3" fmla="*/ 0 h 7"/>
                  <a:gd name="T4" fmla="*/ 11 w 11"/>
                  <a:gd name="T5" fmla="*/ 5 h 7"/>
                  <a:gd name="T6" fmla="*/ 8 w 11"/>
                  <a:gd name="T7" fmla="*/ 7 h 7"/>
                  <a:gd name="T8" fmla="*/ 0 w 11"/>
                  <a:gd name="T9" fmla="*/ 2 h 7"/>
                  <a:gd name="T10" fmla="*/ 0 w 11"/>
                  <a:gd name="T11" fmla="*/ 2 h 7"/>
                  <a:gd name="T12" fmla="*/ 0 w 11"/>
                  <a:gd name="T13" fmla="*/ 2 h 7"/>
                  <a:gd name="T14" fmla="*/ 0 w 11"/>
                  <a:gd name="T15" fmla="*/ 2 h 7"/>
                  <a:gd name="T16" fmla="*/ 0 w 11"/>
                  <a:gd name="T17" fmla="*/ 2 h 7"/>
                  <a:gd name="T18" fmla="*/ 0 w 11"/>
                  <a:gd name="T19" fmla="*/ 2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7"/>
                  <a:gd name="T32" fmla="*/ 11 w 11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7">
                    <a:moveTo>
                      <a:pt x="0" y="2"/>
                    </a:moveTo>
                    <a:lnTo>
                      <a:pt x="3" y="0"/>
                    </a:lnTo>
                    <a:lnTo>
                      <a:pt x="11" y="5"/>
                    </a:lnTo>
                    <a:lnTo>
                      <a:pt x="8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5" name="Freeform 312">
                <a:extLst>
                  <a:ext uri="{FF2B5EF4-FFF2-40B4-BE49-F238E27FC236}">
                    <a16:creationId xmlns:a16="http://schemas.microsoft.com/office/drawing/2014/main" id="{5CB8B6D5-0863-4C77-B4F8-028B18678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2021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56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6" name="Freeform 313">
                <a:extLst>
                  <a:ext uri="{FF2B5EF4-FFF2-40B4-BE49-F238E27FC236}">
                    <a16:creationId xmlns:a16="http://schemas.microsoft.com/office/drawing/2014/main" id="{62608121-B6F1-405F-8F95-3213BCFFF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2021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86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7" name="Freeform 314">
                <a:extLst>
                  <a:ext uri="{FF2B5EF4-FFF2-40B4-BE49-F238E27FC236}">
                    <a16:creationId xmlns:a16="http://schemas.microsoft.com/office/drawing/2014/main" id="{2826596D-2C93-432F-8AA0-AE9218403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2021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1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B6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8" name="Freeform 315">
                <a:extLst>
                  <a:ext uri="{FF2B5EF4-FFF2-40B4-BE49-F238E27FC236}">
                    <a16:creationId xmlns:a16="http://schemas.microsoft.com/office/drawing/2014/main" id="{DA1052ED-3EF6-4148-AF17-452582D16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2021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6E6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9" name="Freeform 316">
                <a:extLst>
                  <a:ext uri="{FF2B5EF4-FFF2-40B4-BE49-F238E27FC236}">
                    <a16:creationId xmlns:a16="http://schemas.microsoft.com/office/drawing/2014/main" id="{8BE15F77-BD42-4B38-87C9-EE637A360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2021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7070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0" name="Freeform 317">
                <a:extLst>
                  <a:ext uri="{FF2B5EF4-FFF2-40B4-BE49-F238E27FC236}">
                    <a16:creationId xmlns:a16="http://schemas.microsoft.com/office/drawing/2014/main" id="{91FAE46A-BF12-4309-81ED-E50A03080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2021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</a:path>
                </a:pathLst>
              </a:custGeom>
              <a:solidFill>
                <a:srgbClr val="717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1" name="Freeform 318">
                <a:extLst>
                  <a:ext uri="{FF2B5EF4-FFF2-40B4-BE49-F238E27FC236}">
                    <a16:creationId xmlns:a16="http://schemas.microsoft.com/office/drawing/2014/main" id="{69BC21F1-BE2E-4A66-B963-5777B6E22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2021"/>
                <a:ext cx="4" cy="2"/>
              </a:xfrm>
              <a:custGeom>
                <a:avLst/>
                <a:gdLst>
                  <a:gd name="T0" fmla="*/ 0 w 7"/>
                  <a:gd name="T1" fmla="*/ 1 h 4"/>
                  <a:gd name="T2" fmla="*/ 2 w 7"/>
                  <a:gd name="T3" fmla="*/ 0 h 4"/>
                  <a:gd name="T4" fmla="*/ 2 w 7"/>
                  <a:gd name="T5" fmla="*/ 0 h 4"/>
                  <a:gd name="T6" fmla="*/ 1 w 7"/>
                  <a:gd name="T7" fmla="*/ 1 h 4"/>
                  <a:gd name="T8" fmla="*/ 0 w 7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"/>
                  <a:gd name="T17" fmla="*/ 7 w 7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</a:path>
                </a:pathLst>
              </a:custGeom>
              <a:solidFill>
                <a:srgbClr val="717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2" name="Freeform 319">
                <a:extLst>
                  <a:ext uri="{FF2B5EF4-FFF2-40B4-BE49-F238E27FC236}">
                    <a16:creationId xmlns:a16="http://schemas.microsoft.com/office/drawing/2014/main" id="{A0D9E289-1451-4294-8383-13386F01F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1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1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717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3" name="Freeform 320">
                <a:extLst>
                  <a:ext uri="{FF2B5EF4-FFF2-40B4-BE49-F238E27FC236}">
                    <a16:creationId xmlns:a16="http://schemas.microsoft.com/office/drawing/2014/main" id="{B6FE83A0-CD10-4FE3-81F4-8109704F8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2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717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4" name="Freeform 321">
                <a:extLst>
                  <a:ext uri="{FF2B5EF4-FFF2-40B4-BE49-F238E27FC236}">
                    <a16:creationId xmlns:a16="http://schemas.microsoft.com/office/drawing/2014/main" id="{46BF1B3B-0593-468A-A112-628B6605E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2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7171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5" name="Freeform 322">
                <a:extLst>
                  <a:ext uri="{FF2B5EF4-FFF2-40B4-BE49-F238E27FC236}">
                    <a16:creationId xmlns:a16="http://schemas.microsoft.com/office/drawing/2014/main" id="{29B5D52C-53CC-40A1-B0BC-0CF530441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2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7070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" name="Freeform 323">
                <a:extLst>
                  <a:ext uri="{FF2B5EF4-FFF2-40B4-BE49-F238E27FC236}">
                    <a16:creationId xmlns:a16="http://schemas.microsoft.com/office/drawing/2014/main" id="{DD4AD53B-276D-43DE-9447-54CFC33C5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2"/>
                <a:ext cx="3" cy="2"/>
              </a:xfrm>
              <a:custGeom>
                <a:avLst/>
                <a:gdLst>
                  <a:gd name="T0" fmla="*/ 0 w 6"/>
                  <a:gd name="T1" fmla="*/ 1 h 4"/>
                  <a:gd name="T2" fmla="*/ 2 w 6"/>
                  <a:gd name="T3" fmla="*/ 0 h 4"/>
                  <a:gd name="T4" fmla="*/ 2 w 6"/>
                  <a:gd name="T5" fmla="*/ 1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6E6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7" name="Freeform 324">
                <a:extLst>
                  <a:ext uri="{FF2B5EF4-FFF2-40B4-BE49-F238E27FC236}">
                    <a16:creationId xmlns:a16="http://schemas.microsoft.com/office/drawing/2014/main" id="{0A960937-FEFA-4C3C-B49D-B0B21AA77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2"/>
                <a:ext cx="4" cy="2"/>
              </a:xfrm>
              <a:custGeom>
                <a:avLst/>
                <a:gdLst>
                  <a:gd name="T0" fmla="*/ 0 w 7"/>
                  <a:gd name="T1" fmla="*/ 1 h 3"/>
                  <a:gd name="T2" fmla="*/ 2 w 7"/>
                  <a:gd name="T3" fmla="*/ 0 h 3"/>
                  <a:gd name="T4" fmla="*/ 2 w 7"/>
                  <a:gd name="T5" fmla="*/ 0 h 3"/>
                  <a:gd name="T6" fmla="*/ 0 w 7"/>
                  <a:gd name="T7" fmla="*/ 1 h 3"/>
                  <a:gd name="T8" fmla="*/ 0 w 7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3"/>
                  <a:gd name="T17" fmla="*/ 7 w 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6B6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8" name="Freeform 325">
                <a:extLst>
                  <a:ext uri="{FF2B5EF4-FFF2-40B4-BE49-F238E27FC236}">
                    <a16:creationId xmlns:a16="http://schemas.microsoft.com/office/drawing/2014/main" id="{731179FC-53BD-4CAF-BC0D-9AFFB082C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2"/>
                <a:ext cx="4" cy="2"/>
              </a:xfrm>
              <a:custGeom>
                <a:avLst/>
                <a:gdLst>
                  <a:gd name="T0" fmla="*/ 0 w 7"/>
                  <a:gd name="T1" fmla="*/ 1 h 3"/>
                  <a:gd name="T2" fmla="*/ 2 w 7"/>
                  <a:gd name="T3" fmla="*/ 0 h 3"/>
                  <a:gd name="T4" fmla="*/ 2 w 7"/>
                  <a:gd name="T5" fmla="*/ 0 h 3"/>
                  <a:gd name="T6" fmla="*/ 1 w 7"/>
                  <a:gd name="T7" fmla="*/ 1 h 3"/>
                  <a:gd name="T8" fmla="*/ 0 w 7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3"/>
                  <a:gd name="T17" fmla="*/ 7 w 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3">
                    <a:moveTo>
                      <a:pt x="0" y="3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</a:path>
                </a:pathLst>
              </a:custGeom>
              <a:solidFill>
                <a:srgbClr val="686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9" name="Freeform 326">
                <a:extLst>
                  <a:ext uri="{FF2B5EF4-FFF2-40B4-BE49-F238E27FC236}">
                    <a16:creationId xmlns:a16="http://schemas.microsoft.com/office/drawing/2014/main" id="{EC1930B7-B95C-46CB-A8E1-9EC0E7E33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2"/>
                <a:ext cx="4" cy="2"/>
              </a:xfrm>
              <a:custGeom>
                <a:avLst/>
                <a:gdLst>
                  <a:gd name="T0" fmla="*/ 0 w 6"/>
                  <a:gd name="T1" fmla="*/ 1 h 3"/>
                  <a:gd name="T2" fmla="*/ 3 w 6"/>
                  <a:gd name="T3" fmla="*/ 0 h 3"/>
                  <a:gd name="T4" fmla="*/ 3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656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0" name="Freeform 327">
                <a:extLst>
                  <a:ext uri="{FF2B5EF4-FFF2-40B4-BE49-F238E27FC236}">
                    <a16:creationId xmlns:a16="http://schemas.microsoft.com/office/drawing/2014/main" id="{691A53FD-D3DC-44F7-B31D-A4B877BBE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2"/>
                <a:ext cx="4" cy="3"/>
              </a:xfrm>
              <a:custGeom>
                <a:avLst/>
                <a:gdLst>
                  <a:gd name="T0" fmla="*/ 0 w 6"/>
                  <a:gd name="T1" fmla="*/ 2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</a:path>
                </a:pathLst>
              </a:custGeom>
              <a:solidFill>
                <a:srgbClr val="6063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1" name="Freeform 328">
                <a:extLst>
                  <a:ext uri="{FF2B5EF4-FFF2-40B4-BE49-F238E27FC236}">
                    <a16:creationId xmlns:a16="http://schemas.microsoft.com/office/drawing/2014/main" id="{7E6F96DA-8C8B-4321-91BB-CACC59DC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2"/>
                <a:ext cx="4" cy="3"/>
              </a:xfrm>
              <a:custGeom>
                <a:avLst/>
                <a:gdLst>
                  <a:gd name="T0" fmla="*/ 0 w 6"/>
                  <a:gd name="T1" fmla="*/ 2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5E6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2" name="Freeform 329">
                <a:extLst>
                  <a:ext uri="{FF2B5EF4-FFF2-40B4-BE49-F238E27FC236}">
                    <a16:creationId xmlns:a16="http://schemas.microsoft.com/office/drawing/2014/main" id="{BC1CD092-9F8F-432B-A129-A1B0027DE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2"/>
                <a:ext cx="4" cy="3"/>
              </a:xfrm>
              <a:custGeom>
                <a:avLst/>
                <a:gdLst>
                  <a:gd name="T0" fmla="*/ 0 w 6"/>
                  <a:gd name="T1" fmla="*/ 2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5B5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3" name="Freeform 330">
                <a:extLst>
                  <a:ext uri="{FF2B5EF4-FFF2-40B4-BE49-F238E27FC236}">
                    <a16:creationId xmlns:a16="http://schemas.microsoft.com/office/drawing/2014/main" id="{0ED1B68A-34EA-4B6E-9C9E-B471904C1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2"/>
                <a:ext cx="4" cy="3"/>
              </a:xfrm>
              <a:custGeom>
                <a:avLst/>
                <a:gdLst>
                  <a:gd name="T0" fmla="*/ 0 w 6"/>
                  <a:gd name="T1" fmla="*/ 2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595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4" name="Freeform 331">
                <a:extLst>
                  <a:ext uri="{FF2B5EF4-FFF2-40B4-BE49-F238E27FC236}">
                    <a16:creationId xmlns:a16="http://schemas.microsoft.com/office/drawing/2014/main" id="{18A1E860-4F05-47E5-A2D1-C101B5611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2"/>
                <a:ext cx="4" cy="3"/>
              </a:xfrm>
              <a:custGeom>
                <a:avLst/>
                <a:gdLst>
                  <a:gd name="T0" fmla="*/ 0 w 6"/>
                  <a:gd name="T1" fmla="*/ 2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2 h 4"/>
                  <a:gd name="T8" fmla="*/ 0 w 6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5" name="Freeform 332">
                <a:extLst>
                  <a:ext uri="{FF2B5EF4-FFF2-40B4-BE49-F238E27FC236}">
                    <a16:creationId xmlns:a16="http://schemas.microsoft.com/office/drawing/2014/main" id="{051AEA88-A5F9-4654-B9C2-80A7E42E8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2022"/>
                <a:ext cx="4" cy="3"/>
              </a:xfrm>
              <a:custGeom>
                <a:avLst/>
                <a:gdLst>
                  <a:gd name="T0" fmla="*/ 0 w 7"/>
                  <a:gd name="T1" fmla="*/ 2 h 4"/>
                  <a:gd name="T2" fmla="*/ 2 w 7"/>
                  <a:gd name="T3" fmla="*/ 0 h 4"/>
                  <a:gd name="T4" fmla="*/ 2 w 7"/>
                  <a:gd name="T5" fmla="*/ 1 h 4"/>
                  <a:gd name="T6" fmla="*/ 1 w 7"/>
                  <a:gd name="T7" fmla="*/ 2 h 4"/>
                  <a:gd name="T8" fmla="*/ 0 w 7"/>
                  <a:gd name="T9" fmla="*/ 2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"/>
                  <a:gd name="T17" fmla="*/ 7 w 7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5157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6" name="Freeform 333">
                <a:extLst>
                  <a:ext uri="{FF2B5EF4-FFF2-40B4-BE49-F238E27FC236}">
                    <a16:creationId xmlns:a16="http://schemas.microsoft.com/office/drawing/2014/main" id="{13C25AD1-EB3C-4045-A865-8A645D1A5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4E5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7" name="Freeform 334">
                <a:extLst>
                  <a:ext uri="{FF2B5EF4-FFF2-40B4-BE49-F238E27FC236}">
                    <a16:creationId xmlns:a16="http://schemas.microsoft.com/office/drawing/2014/main" id="{B3C76F54-D2DE-4EB2-9171-7AFE7FFDF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2 w 6"/>
                  <a:gd name="T7" fmla="*/ 0 h 3"/>
                  <a:gd name="T8" fmla="*/ 0 w 6"/>
                  <a:gd name="T9" fmla="*/ 1 h 3"/>
                  <a:gd name="T10" fmla="*/ 0 w 6"/>
                  <a:gd name="T11" fmla="*/ 1 h 3"/>
                  <a:gd name="T12" fmla="*/ 0 w 6"/>
                  <a:gd name="T13" fmla="*/ 1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"/>
                  <a:gd name="T22" fmla="*/ 0 h 3"/>
                  <a:gd name="T23" fmla="*/ 6 w 6"/>
                  <a:gd name="T24" fmla="*/ 3 h 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4A52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8" name="Freeform 335">
                <a:extLst>
                  <a:ext uri="{FF2B5EF4-FFF2-40B4-BE49-F238E27FC236}">
                    <a16:creationId xmlns:a16="http://schemas.microsoft.com/office/drawing/2014/main" id="{73311730-A825-49C2-8F9D-F3210E97F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485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9" name="Freeform 336">
                <a:extLst>
                  <a:ext uri="{FF2B5EF4-FFF2-40B4-BE49-F238E27FC236}">
                    <a16:creationId xmlns:a16="http://schemas.microsoft.com/office/drawing/2014/main" id="{A9E6B375-4718-44F0-883C-CFE36F5B4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454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0" name="Freeform 337">
                <a:extLst>
                  <a:ext uri="{FF2B5EF4-FFF2-40B4-BE49-F238E27FC236}">
                    <a16:creationId xmlns:a16="http://schemas.microsoft.com/office/drawing/2014/main" id="{572470CF-5808-4CF6-A661-7FBC87F1F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424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1" name="Freeform 338">
                <a:extLst>
                  <a:ext uri="{FF2B5EF4-FFF2-40B4-BE49-F238E27FC236}">
                    <a16:creationId xmlns:a16="http://schemas.microsoft.com/office/drawing/2014/main" id="{9C014CF6-7C5D-4457-A3B0-704CFC890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404A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2" name="Freeform 339">
                <a:extLst>
                  <a:ext uri="{FF2B5EF4-FFF2-40B4-BE49-F238E27FC236}">
                    <a16:creationId xmlns:a16="http://schemas.microsoft.com/office/drawing/2014/main" id="{7AA9141F-B707-4825-88E7-74093B61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3C47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3" name="Freeform 340">
                <a:extLst>
                  <a:ext uri="{FF2B5EF4-FFF2-40B4-BE49-F238E27FC236}">
                    <a16:creationId xmlns:a16="http://schemas.microsoft.com/office/drawing/2014/main" id="{D03AEAE3-5B92-473E-9735-F2819DE03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4" cy="2"/>
              </a:xfrm>
              <a:custGeom>
                <a:avLst/>
                <a:gdLst>
                  <a:gd name="T0" fmla="*/ 0 w 7"/>
                  <a:gd name="T1" fmla="*/ 1 h 3"/>
                  <a:gd name="T2" fmla="*/ 2 w 7"/>
                  <a:gd name="T3" fmla="*/ 0 h 3"/>
                  <a:gd name="T4" fmla="*/ 2 w 7"/>
                  <a:gd name="T5" fmla="*/ 0 h 3"/>
                  <a:gd name="T6" fmla="*/ 0 w 7"/>
                  <a:gd name="T7" fmla="*/ 1 h 3"/>
                  <a:gd name="T8" fmla="*/ 0 w 7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3"/>
                  <a:gd name="T17" fmla="*/ 7 w 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3844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4" name="Freeform 341">
                <a:extLst>
                  <a:ext uri="{FF2B5EF4-FFF2-40B4-BE49-F238E27FC236}">
                    <a16:creationId xmlns:a16="http://schemas.microsoft.com/office/drawing/2014/main" id="{39345709-2A58-44E0-8339-DB8828F1F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4" cy="2"/>
              </a:xfrm>
              <a:custGeom>
                <a:avLst/>
                <a:gdLst>
                  <a:gd name="T0" fmla="*/ 0 w 7"/>
                  <a:gd name="T1" fmla="*/ 1 h 3"/>
                  <a:gd name="T2" fmla="*/ 2 w 7"/>
                  <a:gd name="T3" fmla="*/ 0 h 3"/>
                  <a:gd name="T4" fmla="*/ 2 w 7"/>
                  <a:gd name="T5" fmla="*/ 0 h 3"/>
                  <a:gd name="T6" fmla="*/ 1 w 7"/>
                  <a:gd name="T7" fmla="*/ 1 h 3"/>
                  <a:gd name="T8" fmla="*/ 0 w 7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3"/>
                  <a:gd name="T17" fmla="*/ 7 w 7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3">
                    <a:moveTo>
                      <a:pt x="0" y="3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</a:path>
                </a:pathLst>
              </a:custGeom>
              <a:solidFill>
                <a:srgbClr val="374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5" name="Freeform 342">
                <a:extLst>
                  <a:ext uri="{FF2B5EF4-FFF2-40B4-BE49-F238E27FC236}">
                    <a16:creationId xmlns:a16="http://schemas.microsoft.com/office/drawing/2014/main" id="{430194D4-2C9F-42BC-9BC4-36E347C00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</a:path>
                </a:pathLst>
              </a:custGeom>
              <a:solidFill>
                <a:srgbClr val="3441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6" name="Freeform 343">
                <a:extLst>
                  <a:ext uri="{FF2B5EF4-FFF2-40B4-BE49-F238E27FC236}">
                    <a16:creationId xmlns:a16="http://schemas.microsoft.com/office/drawing/2014/main" id="{27CD70CD-585A-4ADE-B791-A0894247F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323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7" name="Freeform 344">
                <a:extLst>
                  <a:ext uri="{FF2B5EF4-FFF2-40B4-BE49-F238E27FC236}">
                    <a16:creationId xmlns:a16="http://schemas.microsoft.com/office/drawing/2014/main" id="{A82320A4-B57A-4E45-9C3A-B7BFF074E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303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8" name="Freeform 345">
                <a:extLst>
                  <a:ext uri="{FF2B5EF4-FFF2-40B4-BE49-F238E27FC236}">
                    <a16:creationId xmlns:a16="http://schemas.microsoft.com/office/drawing/2014/main" id="{C35758FD-557D-4E05-A798-EDD9C2990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2D3C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69" name="Freeform 346">
                <a:extLst>
                  <a:ext uri="{FF2B5EF4-FFF2-40B4-BE49-F238E27FC236}">
                    <a16:creationId xmlns:a16="http://schemas.microsoft.com/office/drawing/2014/main" id="{04CF18B1-0C14-4658-987A-0732353E6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4" cy="2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0 h 4"/>
                  <a:gd name="T4" fmla="*/ 3 w 6"/>
                  <a:gd name="T5" fmla="*/ 0 h 4"/>
                  <a:gd name="T6" fmla="*/ 0 w 6"/>
                  <a:gd name="T7" fmla="*/ 1 h 4"/>
                  <a:gd name="T8" fmla="*/ 0 w 6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4"/>
                  <a:gd name="T17" fmla="*/ 6 w 6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2A39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70" name="Freeform 347">
                <a:extLst>
                  <a:ext uri="{FF2B5EF4-FFF2-40B4-BE49-F238E27FC236}">
                    <a16:creationId xmlns:a16="http://schemas.microsoft.com/office/drawing/2014/main" id="{B9F28E2C-38BC-4726-BCED-FF6413E3F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" y="2023"/>
                <a:ext cx="4" cy="2"/>
              </a:xfrm>
              <a:custGeom>
                <a:avLst/>
                <a:gdLst>
                  <a:gd name="T0" fmla="*/ 0 w 7"/>
                  <a:gd name="T1" fmla="*/ 1 h 4"/>
                  <a:gd name="T2" fmla="*/ 2 w 7"/>
                  <a:gd name="T3" fmla="*/ 0 h 4"/>
                  <a:gd name="T4" fmla="*/ 2 w 7"/>
                  <a:gd name="T5" fmla="*/ 0 h 4"/>
                  <a:gd name="T6" fmla="*/ 1 w 7"/>
                  <a:gd name="T7" fmla="*/ 1 h 4"/>
                  <a:gd name="T8" fmla="*/ 0 w 7"/>
                  <a:gd name="T9" fmla="*/ 1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"/>
                  <a:gd name="T17" fmla="*/ 7 w 7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4"/>
                    </a:cubicBezTo>
                  </a:path>
                </a:pathLst>
              </a:custGeom>
              <a:solidFill>
                <a:srgbClr val="2838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71" name="Freeform 348">
                <a:extLst>
                  <a:ext uri="{FF2B5EF4-FFF2-40B4-BE49-F238E27FC236}">
                    <a16:creationId xmlns:a16="http://schemas.microsoft.com/office/drawing/2014/main" id="{AEE7279E-2573-4F8F-BB51-F89985A72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2023"/>
                <a:ext cx="3" cy="2"/>
              </a:xfrm>
              <a:custGeom>
                <a:avLst/>
                <a:gdLst>
                  <a:gd name="T0" fmla="*/ 0 w 6"/>
                  <a:gd name="T1" fmla="*/ 1 h 3"/>
                  <a:gd name="T2" fmla="*/ 2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1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3"/>
                  <a:gd name="T17" fmla="*/ 6 w 6"/>
                  <a:gd name="T18" fmla="*/ 3 h 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3">
                    <a:moveTo>
                      <a:pt x="0" y="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2535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72" name="Freeform 349">
                <a:extLst>
                  <a:ext uri="{FF2B5EF4-FFF2-40B4-BE49-F238E27FC236}">
                    <a16:creationId xmlns:a16="http://schemas.microsoft.com/office/drawing/2014/main" id="{E6F89BC1-5ED9-43ED-AB78-0524268B3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2022"/>
                <a:ext cx="12" cy="7"/>
              </a:xfrm>
              <a:custGeom>
                <a:avLst/>
                <a:gdLst>
                  <a:gd name="T0" fmla="*/ 0 w 12"/>
                  <a:gd name="T1" fmla="*/ 3 h 7"/>
                  <a:gd name="T2" fmla="*/ 3 w 12"/>
                  <a:gd name="T3" fmla="*/ 0 h 7"/>
                  <a:gd name="T4" fmla="*/ 12 w 12"/>
                  <a:gd name="T5" fmla="*/ 5 h 7"/>
                  <a:gd name="T6" fmla="*/ 9 w 12"/>
                  <a:gd name="T7" fmla="*/ 7 h 7"/>
                  <a:gd name="T8" fmla="*/ 0 w 12"/>
                  <a:gd name="T9" fmla="*/ 3 h 7"/>
                  <a:gd name="T10" fmla="*/ 0 w 12"/>
                  <a:gd name="T11" fmla="*/ 3 h 7"/>
                  <a:gd name="T12" fmla="*/ 0 w 12"/>
                  <a:gd name="T13" fmla="*/ 3 h 7"/>
                  <a:gd name="T14" fmla="*/ 0 w 12"/>
                  <a:gd name="T15" fmla="*/ 3 h 7"/>
                  <a:gd name="T16" fmla="*/ 0 w 12"/>
                  <a:gd name="T17" fmla="*/ 3 h 7"/>
                  <a:gd name="T18" fmla="*/ 0 w 12"/>
                  <a:gd name="T19" fmla="*/ 3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"/>
                  <a:gd name="T31" fmla="*/ 0 h 7"/>
                  <a:gd name="T32" fmla="*/ 12 w 12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" h="7">
                    <a:moveTo>
                      <a:pt x="0" y="3"/>
                    </a:moveTo>
                    <a:lnTo>
                      <a:pt x="3" y="0"/>
                    </a:lnTo>
                    <a:lnTo>
                      <a:pt x="12" y="5"/>
                    </a:lnTo>
                    <a:lnTo>
                      <a:pt x="9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73" name="Freeform 350">
                <a:extLst>
                  <a:ext uri="{FF2B5EF4-FFF2-40B4-BE49-F238E27FC236}">
                    <a16:creationId xmlns:a16="http://schemas.microsoft.com/office/drawing/2014/main" id="{4C31C516-F808-43BA-B320-F04FB66B8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" y="2023"/>
                <a:ext cx="4" cy="18"/>
              </a:xfrm>
              <a:custGeom>
                <a:avLst/>
                <a:gdLst>
                  <a:gd name="T0" fmla="*/ 0 w 4"/>
                  <a:gd name="T1" fmla="*/ 2 h 18"/>
                  <a:gd name="T2" fmla="*/ 4 w 4"/>
                  <a:gd name="T3" fmla="*/ 0 h 18"/>
                  <a:gd name="T4" fmla="*/ 3 w 4"/>
                  <a:gd name="T5" fmla="*/ 17 h 18"/>
                  <a:gd name="T6" fmla="*/ 0 w 4"/>
                  <a:gd name="T7" fmla="*/ 18 h 18"/>
                  <a:gd name="T8" fmla="*/ 0 w 4"/>
                  <a:gd name="T9" fmla="*/ 2 h 18"/>
                  <a:gd name="T10" fmla="*/ 0 w 4"/>
                  <a:gd name="T11" fmla="*/ 2 h 18"/>
                  <a:gd name="T12" fmla="*/ 0 w 4"/>
                  <a:gd name="T13" fmla="*/ 2 h 18"/>
                  <a:gd name="T14" fmla="*/ 0 w 4"/>
                  <a:gd name="T15" fmla="*/ 2 h 18"/>
                  <a:gd name="T16" fmla="*/ 0 w 4"/>
                  <a:gd name="T17" fmla="*/ 2 h 18"/>
                  <a:gd name="T18" fmla="*/ 0 w 4"/>
                  <a:gd name="T19" fmla="*/ 2 h 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18"/>
                  <a:gd name="T32" fmla="*/ 4 w 4"/>
                  <a:gd name="T33" fmla="*/ 18 h 1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18">
                    <a:moveTo>
                      <a:pt x="0" y="2"/>
                    </a:moveTo>
                    <a:lnTo>
                      <a:pt x="4" y="0"/>
                    </a:lnTo>
                    <a:lnTo>
                      <a:pt x="3" y="17"/>
                    </a:lnTo>
                    <a:lnTo>
                      <a:pt x="0" y="1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74" name="Freeform 351">
                <a:extLst>
                  <a:ext uri="{FF2B5EF4-FFF2-40B4-BE49-F238E27FC236}">
                    <a16:creationId xmlns:a16="http://schemas.microsoft.com/office/drawing/2014/main" id="{1BE54F29-4691-4F05-847A-42FA7BCF1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1984"/>
                <a:ext cx="71" cy="41"/>
              </a:xfrm>
              <a:custGeom>
                <a:avLst/>
                <a:gdLst>
                  <a:gd name="T0" fmla="*/ 0 w 71"/>
                  <a:gd name="T1" fmla="*/ 2 h 41"/>
                  <a:gd name="T2" fmla="*/ 3 w 71"/>
                  <a:gd name="T3" fmla="*/ 0 h 41"/>
                  <a:gd name="T4" fmla="*/ 71 w 71"/>
                  <a:gd name="T5" fmla="*/ 39 h 41"/>
                  <a:gd name="T6" fmla="*/ 67 w 71"/>
                  <a:gd name="T7" fmla="*/ 41 h 41"/>
                  <a:gd name="T8" fmla="*/ 0 w 71"/>
                  <a:gd name="T9" fmla="*/ 2 h 41"/>
                  <a:gd name="T10" fmla="*/ 0 w 71"/>
                  <a:gd name="T11" fmla="*/ 2 h 41"/>
                  <a:gd name="T12" fmla="*/ 0 w 71"/>
                  <a:gd name="T13" fmla="*/ 2 h 41"/>
                  <a:gd name="T14" fmla="*/ 0 w 71"/>
                  <a:gd name="T15" fmla="*/ 2 h 41"/>
                  <a:gd name="T16" fmla="*/ 0 w 71"/>
                  <a:gd name="T17" fmla="*/ 2 h 41"/>
                  <a:gd name="T18" fmla="*/ 0 w 71"/>
                  <a:gd name="T19" fmla="*/ 2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1"/>
                  <a:gd name="T31" fmla="*/ 0 h 41"/>
                  <a:gd name="T32" fmla="*/ 71 w 71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1" h="41">
                    <a:moveTo>
                      <a:pt x="0" y="2"/>
                    </a:moveTo>
                    <a:lnTo>
                      <a:pt x="3" y="0"/>
                    </a:lnTo>
                    <a:lnTo>
                      <a:pt x="71" y="39"/>
                    </a:lnTo>
                    <a:lnTo>
                      <a:pt x="67" y="4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75" name="Freeform 352">
                <a:extLst>
                  <a:ext uri="{FF2B5EF4-FFF2-40B4-BE49-F238E27FC236}">
                    <a16:creationId xmlns:a16="http://schemas.microsoft.com/office/drawing/2014/main" id="{6A4A7A4F-D6ED-4111-8C34-11D6C2C951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6" y="1986"/>
                <a:ext cx="67" cy="55"/>
              </a:xfrm>
              <a:custGeom>
                <a:avLst/>
                <a:gdLst>
                  <a:gd name="T0" fmla="*/ 0 w 123"/>
                  <a:gd name="T1" fmla="*/ 0 h 101"/>
                  <a:gd name="T2" fmla="*/ 36 w 123"/>
                  <a:gd name="T3" fmla="*/ 21 h 101"/>
                  <a:gd name="T4" fmla="*/ 36 w 123"/>
                  <a:gd name="T5" fmla="*/ 30 h 101"/>
                  <a:gd name="T6" fmla="*/ 0 w 123"/>
                  <a:gd name="T7" fmla="*/ 9 h 101"/>
                  <a:gd name="T8" fmla="*/ 0 w 123"/>
                  <a:gd name="T9" fmla="*/ 0 h 101"/>
                  <a:gd name="T10" fmla="*/ 0 w 123"/>
                  <a:gd name="T11" fmla="*/ 0 h 101"/>
                  <a:gd name="T12" fmla="*/ 0 w 123"/>
                  <a:gd name="T13" fmla="*/ 0 h 101"/>
                  <a:gd name="T14" fmla="*/ 0 w 123"/>
                  <a:gd name="T15" fmla="*/ 0 h 101"/>
                  <a:gd name="T16" fmla="*/ 0 w 123"/>
                  <a:gd name="T17" fmla="*/ 0 h 101"/>
                  <a:gd name="T18" fmla="*/ 35 w 123"/>
                  <a:gd name="T19" fmla="*/ 23 h 101"/>
                  <a:gd name="T20" fmla="*/ 35 w 123"/>
                  <a:gd name="T21" fmla="*/ 22 h 101"/>
                  <a:gd name="T22" fmla="*/ 30 w 123"/>
                  <a:gd name="T23" fmla="*/ 20 h 101"/>
                  <a:gd name="T24" fmla="*/ 29 w 123"/>
                  <a:gd name="T25" fmla="*/ 19 h 101"/>
                  <a:gd name="T26" fmla="*/ 28 w 123"/>
                  <a:gd name="T27" fmla="*/ 19 h 101"/>
                  <a:gd name="T28" fmla="*/ 24 w 123"/>
                  <a:gd name="T29" fmla="*/ 16 h 101"/>
                  <a:gd name="T30" fmla="*/ 24 w 123"/>
                  <a:gd name="T31" fmla="*/ 17 h 101"/>
                  <a:gd name="T32" fmla="*/ 28 w 123"/>
                  <a:gd name="T33" fmla="*/ 20 h 101"/>
                  <a:gd name="T34" fmla="*/ 29 w 123"/>
                  <a:gd name="T35" fmla="*/ 21 h 101"/>
                  <a:gd name="T36" fmla="*/ 30 w 123"/>
                  <a:gd name="T37" fmla="*/ 21 h 101"/>
                  <a:gd name="T38" fmla="*/ 35 w 123"/>
                  <a:gd name="T39" fmla="*/ 23 h 10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3"/>
                  <a:gd name="T61" fmla="*/ 0 h 101"/>
                  <a:gd name="T62" fmla="*/ 123 w 123"/>
                  <a:gd name="T63" fmla="*/ 101 h 10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3" h="101">
                    <a:moveTo>
                      <a:pt x="0" y="0"/>
                    </a:move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101"/>
                      <a:pt x="123" y="101"/>
                      <a:pt x="123" y="10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17" y="79"/>
                    </a:moveTo>
                    <a:cubicBezTo>
                      <a:pt x="117" y="75"/>
                      <a:pt x="117" y="75"/>
                      <a:pt x="117" y="75"/>
                    </a:cubicBezTo>
                    <a:cubicBezTo>
                      <a:pt x="101" y="66"/>
                      <a:pt x="101" y="66"/>
                      <a:pt x="101" y="66"/>
                    </a:cubicBezTo>
                    <a:cubicBezTo>
                      <a:pt x="101" y="65"/>
                      <a:pt x="100" y="64"/>
                      <a:pt x="99" y="63"/>
                    </a:cubicBezTo>
                    <a:cubicBezTo>
                      <a:pt x="98" y="62"/>
                      <a:pt x="97" y="63"/>
                      <a:pt x="96" y="6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7" y="68"/>
                      <a:pt x="98" y="69"/>
                      <a:pt x="99" y="70"/>
                    </a:cubicBezTo>
                    <a:cubicBezTo>
                      <a:pt x="100" y="71"/>
                      <a:pt x="101" y="71"/>
                      <a:pt x="101" y="70"/>
                    </a:cubicBezTo>
                    <a:cubicBezTo>
                      <a:pt x="117" y="79"/>
                      <a:pt x="117" y="79"/>
                      <a:pt x="117" y="79"/>
                    </a:cubicBezTo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76" name="Freeform 353">
                <a:extLst>
                  <a:ext uri="{FF2B5EF4-FFF2-40B4-BE49-F238E27FC236}">
                    <a16:creationId xmlns:a16="http://schemas.microsoft.com/office/drawing/2014/main" id="{FBDC40D4-ACD0-4604-AB9E-5C819FE7B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" y="1920"/>
                <a:ext cx="82" cy="44"/>
              </a:xfrm>
              <a:custGeom>
                <a:avLst/>
                <a:gdLst>
                  <a:gd name="T0" fmla="*/ 52 w 82"/>
                  <a:gd name="T1" fmla="*/ 44 h 44"/>
                  <a:gd name="T2" fmla="*/ 0 w 82"/>
                  <a:gd name="T3" fmla="*/ 13 h 44"/>
                  <a:gd name="T4" fmla="*/ 29 w 82"/>
                  <a:gd name="T5" fmla="*/ 0 h 44"/>
                  <a:gd name="T6" fmla="*/ 82 w 82"/>
                  <a:gd name="T7" fmla="*/ 31 h 44"/>
                  <a:gd name="T8" fmla="*/ 52 w 82"/>
                  <a:gd name="T9" fmla="*/ 44 h 44"/>
                  <a:gd name="T10" fmla="*/ 52 w 82"/>
                  <a:gd name="T11" fmla="*/ 44 h 44"/>
                  <a:gd name="T12" fmla="*/ 52 w 82"/>
                  <a:gd name="T13" fmla="*/ 44 h 44"/>
                  <a:gd name="T14" fmla="*/ 52 w 82"/>
                  <a:gd name="T15" fmla="*/ 44 h 44"/>
                  <a:gd name="T16" fmla="*/ 52 w 82"/>
                  <a:gd name="T17" fmla="*/ 44 h 44"/>
                  <a:gd name="T18" fmla="*/ 52 w 82"/>
                  <a:gd name="T19" fmla="*/ 44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2"/>
                  <a:gd name="T31" fmla="*/ 0 h 44"/>
                  <a:gd name="T32" fmla="*/ 82 w 82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2" h="44">
                    <a:moveTo>
                      <a:pt x="52" y="44"/>
                    </a:moveTo>
                    <a:lnTo>
                      <a:pt x="0" y="13"/>
                    </a:lnTo>
                    <a:lnTo>
                      <a:pt x="29" y="0"/>
                    </a:lnTo>
                    <a:lnTo>
                      <a:pt x="82" y="31"/>
                    </a:lnTo>
                    <a:lnTo>
                      <a:pt x="52" y="44"/>
                    </a:lnTo>
                    <a:close/>
                  </a:path>
                </a:pathLst>
              </a:custGeom>
              <a:solidFill>
                <a:srgbClr val="4951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77" name="Freeform 354">
                <a:extLst>
                  <a:ext uri="{FF2B5EF4-FFF2-40B4-BE49-F238E27FC236}">
                    <a16:creationId xmlns:a16="http://schemas.microsoft.com/office/drawing/2014/main" id="{DC610876-688F-4ABF-A895-103EE7FAF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1951"/>
                <a:ext cx="30" cy="53"/>
              </a:xfrm>
              <a:custGeom>
                <a:avLst/>
                <a:gdLst>
                  <a:gd name="T0" fmla="*/ 0 w 30"/>
                  <a:gd name="T1" fmla="*/ 13 h 53"/>
                  <a:gd name="T2" fmla="*/ 30 w 30"/>
                  <a:gd name="T3" fmla="*/ 0 h 53"/>
                  <a:gd name="T4" fmla="*/ 30 w 30"/>
                  <a:gd name="T5" fmla="*/ 33 h 53"/>
                  <a:gd name="T6" fmla="*/ 1 w 30"/>
                  <a:gd name="T7" fmla="*/ 53 h 53"/>
                  <a:gd name="T8" fmla="*/ 0 w 30"/>
                  <a:gd name="T9" fmla="*/ 13 h 53"/>
                  <a:gd name="T10" fmla="*/ 0 w 30"/>
                  <a:gd name="T11" fmla="*/ 13 h 53"/>
                  <a:gd name="T12" fmla="*/ 0 w 30"/>
                  <a:gd name="T13" fmla="*/ 13 h 53"/>
                  <a:gd name="T14" fmla="*/ 0 w 30"/>
                  <a:gd name="T15" fmla="*/ 13 h 53"/>
                  <a:gd name="T16" fmla="*/ 0 w 30"/>
                  <a:gd name="T17" fmla="*/ 13 h 53"/>
                  <a:gd name="T18" fmla="*/ 0 w 30"/>
                  <a:gd name="T19" fmla="*/ 13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"/>
                  <a:gd name="T31" fmla="*/ 0 h 53"/>
                  <a:gd name="T32" fmla="*/ 30 w 30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" h="53">
                    <a:moveTo>
                      <a:pt x="0" y="13"/>
                    </a:moveTo>
                    <a:lnTo>
                      <a:pt x="30" y="0"/>
                    </a:lnTo>
                    <a:lnTo>
                      <a:pt x="30" y="33"/>
                    </a:lnTo>
                    <a:lnTo>
                      <a:pt x="1" y="5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1026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78" name="Freeform 355">
                <a:extLst>
                  <a:ext uri="{FF2B5EF4-FFF2-40B4-BE49-F238E27FC236}">
                    <a16:creationId xmlns:a16="http://schemas.microsoft.com/office/drawing/2014/main" id="{5473FE82-985E-4D18-8841-A4905C008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1933"/>
                <a:ext cx="54" cy="82"/>
              </a:xfrm>
              <a:custGeom>
                <a:avLst/>
                <a:gdLst>
                  <a:gd name="T0" fmla="*/ 54 w 54"/>
                  <a:gd name="T1" fmla="*/ 32 h 82"/>
                  <a:gd name="T2" fmla="*/ 54 w 54"/>
                  <a:gd name="T3" fmla="*/ 82 h 82"/>
                  <a:gd name="T4" fmla="*/ 0 w 54"/>
                  <a:gd name="T5" fmla="*/ 51 h 82"/>
                  <a:gd name="T6" fmla="*/ 0 w 54"/>
                  <a:gd name="T7" fmla="*/ 0 h 82"/>
                  <a:gd name="T8" fmla="*/ 54 w 54"/>
                  <a:gd name="T9" fmla="*/ 32 h 82"/>
                  <a:gd name="T10" fmla="*/ 54 w 54"/>
                  <a:gd name="T11" fmla="*/ 32 h 82"/>
                  <a:gd name="T12" fmla="*/ 54 w 54"/>
                  <a:gd name="T13" fmla="*/ 32 h 82"/>
                  <a:gd name="T14" fmla="*/ 54 w 54"/>
                  <a:gd name="T15" fmla="*/ 32 h 82"/>
                  <a:gd name="T16" fmla="*/ 54 w 54"/>
                  <a:gd name="T17" fmla="*/ 32 h 82"/>
                  <a:gd name="T18" fmla="*/ 54 w 54"/>
                  <a:gd name="T19" fmla="*/ 32 h 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4"/>
                  <a:gd name="T31" fmla="*/ 0 h 82"/>
                  <a:gd name="T32" fmla="*/ 54 w 54"/>
                  <a:gd name="T33" fmla="*/ 82 h 8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4" h="82">
                    <a:moveTo>
                      <a:pt x="54" y="32"/>
                    </a:moveTo>
                    <a:lnTo>
                      <a:pt x="54" y="82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54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79" name="Freeform 356">
                <a:extLst>
                  <a:ext uri="{FF2B5EF4-FFF2-40B4-BE49-F238E27FC236}">
                    <a16:creationId xmlns:a16="http://schemas.microsoft.com/office/drawing/2014/main" id="{C7E312FC-7BF4-4CFA-B802-4360CCB00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3" y="1938"/>
                <a:ext cx="4" cy="44"/>
              </a:xfrm>
              <a:custGeom>
                <a:avLst/>
                <a:gdLst>
                  <a:gd name="T0" fmla="*/ 0 w 4"/>
                  <a:gd name="T1" fmla="*/ 1 h 44"/>
                  <a:gd name="T2" fmla="*/ 4 w 4"/>
                  <a:gd name="T3" fmla="*/ 0 h 44"/>
                  <a:gd name="T4" fmla="*/ 3 w 4"/>
                  <a:gd name="T5" fmla="*/ 42 h 44"/>
                  <a:gd name="T6" fmla="*/ 0 w 4"/>
                  <a:gd name="T7" fmla="*/ 44 h 44"/>
                  <a:gd name="T8" fmla="*/ 0 w 4"/>
                  <a:gd name="T9" fmla="*/ 1 h 44"/>
                  <a:gd name="T10" fmla="*/ 0 w 4"/>
                  <a:gd name="T11" fmla="*/ 1 h 44"/>
                  <a:gd name="T12" fmla="*/ 0 w 4"/>
                  <a:gd name="T13" fmla="*/ 1 h 44"/>
                  <a:gd name="T14" fmla="*/ 0 w 4"/>
                  <a:gd name="T15" fmla="*/ 1 h 44"/>
                  <a:gd name="T16" fmla="*/ 0 w 4"/>
                  <a:gd name="T17" fmla="*/ 1 h 44"/>
                  <a:gd name="T18" fmla="*/ 0 w 4"/>
                  <a:gd name="T19" fmla="*/ 1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44"/>
                  <a:gd name="T32" fmla="*/ 4 w 4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44">
                    <a:moveTo>
                      <a:pt x="0" y="1"/>
                    </a:moveTo>
                    <a:lnTo>
                      <a:pt x="4" y="0"/>
                    </a:lnTo>
                    <a:lnTo>
                      <a:pt x="3" y="42"/>
                    </a:lnTo>
                    <a:lnTo>
                      <a:pt x="0" y="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80" name="Freeform 357">
                <a:extLst>
                  <a:ext uri="{FF2B5EF4-FFF2-40B4-BE49-F238E27FC236}">
                    <a16:creationId xmlns:a16="http://schemas.microsoft.com/office/drawing/2014/main" id="{43708747-2141-4179-8DC3-DB16221C3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3" y="1980"/>
                <a:ext cx="51" cy="30"/>
              </a:xfrm>
              <a:custGeom>
                <a:avLst/>
                <a:gdLst>
                  <a:gd name="T0" fmla="*/ 0 w 51"/>
                  <a:gd name="T1" fmla="*/ 2 h 30"/>
                  <a:gd name="T2" fmla="*/ 3 w 51"/>
                  <a:gd name="T3" fmla="*/ 0 h 30"/>
                  <a:gd name="T4" fmla="*/ 51 w 51"/>
                  <a:gd name="T5" fmla="*/ 28 h 30"/>
                  <a:gd name="T6" fmla="*/ 48 w 51"/>
                  <a:gd name="T7" fmla="*/ 30 h 30"/>
                  <a:gd name="T8" fmla="*/ 0 w 51"/>
                  <a:gd name="T9" fmla="*/ 2 h 30"/>
                  <a:gd name="T10" fmla="*/ 0 w 51"/>
                  <a:gd name="T11" fmla="*/ 2 h 30"/>
                  <a:gd name="T12" fmla="*/ 0 w 51"/>
                  <a:gd name="T13" fmla="*/ 2 h 30"/>
                  <a:gd name="T14" fmla="*/ 0 w 51"/>
                  <a:gd name="T15" fmla="*/ 2 h 30"/>
                  <a:gd name="T16" fmla="*/ 0 w 51"/>
                  <a:gd name="T17" fmla="*/ 2 h 30"/>
                  <a:gd name="T18" fmla="*/ 0 w 51"/>
                  <a:gd name="T19" fmla="*/ 2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"/>
                  <a:gd name="T31" fmla="*/ 0 h 30"/>
                  <a:gd name="T32" fmla="*/ 51 w 51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" h="30">
                    <a:moveTo>
                      <a:pt x="0" y="2"/>
                    </a:moveTo>
                    <a:lnTo>
                      <a:pt x="3" y="0"/>
                    </a:lnTo>
                    <a:lnTo>
                      <a:pt x="51" y="28"/>
                    </a:lnTo>
                    <a:lnTo>
                      <a:pt x="48" y="3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81" name="Freeform 358">
                <a:extLst>
                  <a:ext uri="{FF2B5EF4-FFF2-40B4-BE49-F238E27FC236}">
                    <a16:creationId xmlns:a16="http://schemas.microsoft.com/office/drawing/2014/main" id="{5F45D193-FFF8-4DE8-9C0D-81D0105F4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1958"/>
                <a:ext cx="13" cy="58"/>
              </a:xfrm>
              <a:custGeom>
                <a:avLst/>
                <a:gdLst>
                  <a:gd name="T0" fmla="*/ 4 w 13"/>
                  <a:gd name="T1" fmla="*/ 5 h 58"/>
                  <a:gd name="T2" fmla="*/ 4 w 13"/>
                  <a:gd name="T3" fmla="*/ 5 h 58"/>
                  <a:gd name="T4" fmla="*/ 0 w 13"/>
                  <a:gd name="T5" fmla="*/ 8 h 58"/>
                  <a:gd name="T6" fmla="*/ 0 w 13"/>
                  <a:gd name="T7" fmla="*/ 58 h 58"/>
                  <a:gd name="T8" fmla="*/ 2 w 13"/>
                  <a:gd name="T9" fmla="*/ 56 h 58"/>
                  <a:gd name="T10" fmla="*/ 2 w 13"/>
                  <a:gd name="T11" fmla="*/ 56 h 58"/>
                  <a:gd name="T12" fmla="*/ 12 w 13"/>
                  <a:gd name="T13" fmla="*/ 51 h 58"/>
                  <a:gd name="T14" fmla="*/ 13 w 13"/>
                  <a:gd name="T15" fmla="*/ 0 h 58"/>
                  <a:gd name="T16" fmla="*/ 4 w 13"/>
                  <a:gd name="T17" fmla="*/ 5 h 58"/>
                  <a:gd name="T18" fmla="*/ 4 w 13"/>
                  <a:gd name="T19" fmla="*/ 5 h 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"/>
                  <a:gd name="T31" fmla="*/ 0 h 58"/>
                  <a:gd name="T32" fmla="*/ 13 w 13"/>
                  <a:gd name="T33" fmla="*/ 58 h 5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" h="58">
                    <a:moveTo>
                      <a:pt x="4" y="5"/>
                    </a:moveTo>
                    <a:lnTo>
                      <a:pt x="4" y="5"/>
                    </a:lnTo>
                    <a:lnTo>
                      <a:pt x="0" y="8"/>
                    </a:lnTo>
                    <a:lnTo>
                      <a:pt x="0" y="58"/>
                    </a:lnTo>
                    <a:lnTo>
                      <a:pt x="2" y="56"/>
                    </a:lnTo>
                    <a:lnTo>
                      <a:pt x="12" y="51"/>
                    </a:lnTo>
                    <a:lnTo>
                      <a:pt x="13" y="0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82" name="Freeform 359">
                <a:extLst>
                  <a:ext uri="{FF2B5EF4-FFF2-40B4-BE49-F238E27FC236}">
                    <a16:creationId xmlns:a16="http://schemas.microsoft.com/office/drawing/2014/main" id="{1FA963E7-0715-42C2-A4DD-DAFEC0E30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0" y="1927"/>
                <a:ext cx="67" cy="39"/>
              </a:xfrm>
              <a:custGeom>
                <a:avLst/>
                <a:gdLst>
                  <a:gd name="T0" fmla="*/ 67 w 67"/>
                  <a:gd name="T1" fmla="*/ 31 h 39"/>
                  <a:gd name="T2" fmla="*/ 12 w 67"/>
                  <a:gd name="T3" fmla="*/ 0 h 39"/>
                  <a:gd name="T4" fmla="*/ 3 w 67"/>
                  <a:gd name="T5" fmla="*/ 5 h 39"/>
                  <a:gd name="T6" fmla="*/ 3 w 67"/>
                  <a:gd name="T7" fmla="*/ 5 h 39"/>
                  <a:gd name="T8" fmla="*/ 0 w 67"/>
                  <a:gd name="T9" fmla="*/ 7 h 39"/>
                  <a:gd name="T10" fmla="*/ 54 w 67"/>
                  <a:gd name="T11" fmla="*/ 39 h 39"/>
                  <a:gd name="T12" fmla="*/ 57 w 67"/>
                  <a:gd name="T13" fmla="*/ 37 h 39"/>
                  <a:gd name="T14" fmla="*/ 57 w 67"/>
                  <a:gd name="T15" fmla="*/ 37 h 39"/>
                  <a:gd name="T16" fmla="*/ 67 w 67"/>
                  <a:gd name="T17" fmla="*/ 31 h 39"/>
                  <a:gd name="T18" fmla="*/ 67 w 67"/>
                  <a:gd name="T19" fmla="*/ 31 h 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"/>
                  <a:gd name="T31" fmla="*/ 0 h 39"/>
                  <a:gd name="T32" fmla="*/ 67 w 67"/>
                  <a:gd name="T33" fmla="*/ 39 h 3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" h="39">
                    <a:moveTo>
                      <a:pt x="67" y="31"/>
                    </a:moveTo>
                    <a:lnTo>
                      <a:pt x="12" y="0"/>
                    </a:lnTo>
                    <a:lnTo>
                      <a:pt x="3" y="5"/>
                    </a:lnTo>
                    <a:lnTo>
                      <a:pt x="0" y="7"/>
                    </a:lnTo>
                    <a:lnTo>
                      <a:pt x="54" y="39"/>
                    </a:lnTo>
                    <a:lnTo>
                      <a:pt x="57" y="37"/>
                    </a:lnTo>
                    <a:lnTo>
                      <a:pt x="67" y="31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83" name="Freeform 360">
                <a:extLst>
                  <a:ext uri="{FF2B5EF4-FFF2-40B4-BE49-F238E27FC236}">
                    <a16:creationId xmlns:a16="http://schemas.microsoft.com/office/drawing/2014/main" id="{D5C2E080-FBD8-421B-958B-88F8F64BF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59" y="1934"/>
                <a:ext cx="55" cy="82"/>
              </a:xfrm>
              <a:custGeom>
                <a:avLst/>
                <a:gdLst>
                  <a:gd name="T0" fmla="*/ 1 w 55"/>
                  <a:gd name="T1" fmla="*/ 0 h 82"/>
                  <a:gd name="T2" fmla="*/ 55 w 55"/>
                  <a:gd name="T3" fmla="*/ 32 h 82"/>
                  <a:gd name="T4" fmla="*/ 55 w 55"/>
                  <a:gd name="T5" fmla="*/ 82 h 82"/>
                  <a:gd name="T6" fmla="*/ 0 w 55"/>
                  <a:gd name="T7" fmla="*/ 50 h 82"/>
                  <a:gd name="T8" fmla="*/ 1 w 55"/>
                  <a:gd name="T9" fmla="*/ 0 h 82"/>
                  <a:gd name="T10" fmla="*/ 1 w 55"/>
                  <a:gd name="T11" fmla="*/ 0 h 82"/>
                  <a:gd name="T12" fmla="*/ 1 w 55"/>
                  <a:gd name="T13" fmla="*/ 0 h 82"/>
                  <a:gd name="T14" fmla="*/ 1 w 55"/>
                  <a:gd name="T15" fmla="*/ 0 h 82"/>
                  <a:gd name="T16" fmla="*/ 1 w 55"/>
                  <a:gd name="T17" fmla="*/ 0 h 82"/>
                  <a:gd name="T18" fmla="*/ 1 w 55"/>
                  <a:gd name="T19" fmla="*/ 0 h 82"/>
                  <a:gd name="T20" fmla="*/ 52 w 55"/>
                  <a:gd name="T21" fmla="*/ 76 h 82"/>
                  <a:gd name="T22" fmla="*/ 52 w 55"/>
                  <a:gd name="T23" fmla="*/ 33 h 82"/>
                  <a:gd name="T24" fmla="*/ 4 w 55"/>
                  <a:gd name="T25" fmla="*/ 5 h 82"/>
                  <a:gd name="T26" fmla="*/ 4 w 55"/>
                  <a:gd name="T27" fmla="*/ 48 h 82"/>
                  <a:gd name="T28" fmla="*/ 52 w 55"/>
                  <a:gd name="T29" fmla="*/ 76 h 8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5"/>
                  <a:gd name="T46" fmla="*/ 0 h 82"/>
                  <a:gd name="T47" fmla="*/ 55 w 55"/>
                  <a:gd name="T48" fmla="*/ 82 h 8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5" h="82">
                    <a:moveTo>
                      <a:pt x="1" y="0"/>
                    </a:moveTo>
                    <a:lnTo>
                      <a:pt x="55" y="32"/>
                    </a:lnTo>
                    <a:lnTo>
                      <a:pt x="55" y="82"/>
                    </a:lnTo>
                    <a:lnTo>
                      <a:pt x="0" y="50"/>
                    </a:lnTo>
                    <a:lnTo>
                      <a:pt x="1" y="0"/>
                    </a:lnTo>
                    <a:close/>
                    <a:moveTo>
                      <a:pt x="52" y="76"/>
                    </a:moveTo>
                    <a:lnTo>
                      <a:pt x="52" y="33"/>
                    </a:lnTo>
                    <a:lnTo>
                      <a:pt x="4" y="5"/>
                    </a:lnTo>
                    <a:lnTo>
                      <a:pt x="4" y="48"/>
                    </a:lnTo>
                    <a:lnTo>
                      <a:pt x="52" y="76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84" name="Freeform 361">
                <a:extLst>
                  <a:ext uri="{FF2B5EF4-FFF2-40B4-BE49-F238E27FC236}">
                    <a16:creationId xmlns:a16="http://schemas.microsoft.com/office/drawing/2014/main" id="{C1F4FACC-D243-49BB-B7F8-7EB201A58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59" y="1934"/>
                <a:ext cx="55" cy="82"/>
              </a:xfrm>
              <a:custGeom>
                <a:avLst/>
                <a:gdLst>
                  <a:gd name="T0" fmla="*/ 1 w 55"/>
                  <a:gd name="T1" fmla="*/ 0 h 82"/>
                  <a:gd name="T2" fmla="*/ 55 w 55"/>
                  <a:gd name="T3" fmla="*/ 32 h 82"/>
                  <a:gd name="T4" fmla="*/ 55 w 55"/>
                  <a:gd name="T5" fmla="*/ 82 h 82"/>
                  <a:gd name="T6" fmla="*/ 0 w 55"/>
                  <a:gd name="T7" fmla="*/ 50 h 82"/>
                  <a:gd name="T8" fmla="*/ 1 w 55"/>
                  <a:gd name="T9" fmla="*/ 0 h 82"/>
                  <a:gd name="T10" fmla="*/ 1 w 55"/>
                  <a:gd name="T11" fmla="*/ 0 h 82"/>
                  <a:gd name="T12" fmla="*/ 1 w 55"/>
                  <a:gd name="T13" fmla="*/ 0 h 82"/>
                  <a:gd name="T14" fmla="*/ 1 w 55"/>
                  <a:gd name="T15" fmla="*/ 0 h 82"/>
                  <a:gd name="T16" fmla="*/ 1 w 55"/>
                  <a:gd name="T17" fmla="*/ 0 h 82"/>
                  <a:gd name="T18" fmla="*/ 1 w 55"/>
                  <a:gd name="T19" fmla="*/ 0 h 82"/>
                  <a:gd name="T20" fmla="*/ 52 w 55"/>
                  <a:gd name="T21" fmla="*/ 76 h 82"/>
                  <a:gd name="T22" fmla="*/ 52 w 55"/>
                  <a:gd name="T23" fmla="*/ 33 h 82"/>
                  <a:gd name="T24" fmla="*/ 4 w 55"/>
                  <a:gd name="T25" fmla="*/ 5 h 82"/>
                  <a:gd name="T26" fmla="*/ 4 w 55"/>
                  <a:gd name="T27" fmla="*/ 48 h 82"/>
                  <a:gd name="T28" fmla="*/ 52 w 55"/>
                  <a:gd name="T29" fmla="*/ 76 h 8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5"/>
                  <a:gd name="T46" fmla="*/ 0 h 82"/>
                  <a:gd name="T47" fmla="*/ 55 w 55"/>
                  <a:gd name="T48" fmla="*/ 82 h 8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5" h="82">
                    <a:moveTo>
                      <a:pt x="1" y="0"/>
                    </a:moveTo>
                    <a:lnTo>
                      <a:pt x="55" y="32"/>
                    </a:lnTo>
                    <a:lnTo>
                      <a:pt x="55" y="82"/>
                    </a:lnTo>
                    <a:lnTo>
                      <a:pt x="0" y="50"/>
                    </a:lnTo>
                    <a:lnTo>
                      <a:pt x="1" y="0"/>
                    </a:lnTo>
                    <a:moveTo>
                      <a:pt x="52" y="76"/>
                    </a:moveTo>
                    <a:lnTo>
                      <a:pt x="52" y="33"/>
                    </a:lnTo>
                    <a:lnTo>
                      <a:pt x="4" y="5"/>
                    </a:lnTo>
                    <a:lnTo>
                      <a:pt x="4" y="48"/>
                    </a:lnTo>
                    <a:lnTo>
                      <a:pt x="52" y="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85" name="Freeform 362">
                <a:extLst>
                  <a:ext uri="{FF2B5EF4-FFF2-40B4-BE49-F238E27FC236}">
                    <a16:creationId xmlns:a16="http://schemas.microsoft.com/office/drawing/2014/main" id="{D2A7CBEB-ECF3-4EEC-85DD-9CA0CDEEB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3" y="2016"/>
                <a:ext cx="53" cy="34"/>
              </a:xfrm>
              <a:custGeom>
                <a:avLst/>
                <a:gdLst>
                  <a:gd name="T0" fmla="*/ 53 w 53"/>
                  <a:gd name="T1" fmla="*/ 34 h 34"/>
                  <a:gd name="T2" fmla="*/ 0 w 53"/>
                  <a:gd name="T3" fmla="*/ 3 h 34"/>
                  <a:gd name="T4" fmla="*/ 0 w 53"/>
                  <a:gd name="T5" fmla="*/ 0 h 34"/>
                  <a:gd name="T6" fmla="*/ 53 w 53"/>
                  <a:gd name="T7" fmla="*/ 30 h 34"/>
                  <a:gd name="T8" fmla="*/ 53 w 53"/>
                  <a:gd name="T9" fmla="*/ 34 h 34"/>
                  <a:gd name="T10" fmla="*/ 53 w 53"/>
                  <a:gd name="T11" fmla="*/ 34 h 34"/>
                  <a:gd name="T12" fmla="*/ 53 w 53"/>
                  <a:gd name="T13" fmla="*/ 34 h 34"/>
                  <a:gd name="T14" fmla="*/ 53 w 53"/>
                  <a:gd name="T15" fmla="*/ 34 h 34"/>
                  <a:gd name="T16" fmla="*/ 53 w 53"/>
                  <a:gd name="T17" fmla="*/ 34 h 34"/>
                  <a:gd name="T18" fmla="*/ 53 w 53"/>
                  <a:gd name="T19" fmla="*/ 34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"/>
                  <a:gd name="T31" fmla="*/ 0 h 34"/>
                  <a:gd name="T32" fmla="*/ 53 w 53"/>
                  <a:gd name="T33" fmla="*/ 34 h 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" h="34">
                    <a:moveTo>
                      <a:pt x="53" y="34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53" y="30"/>
                    </a:lnTo>
                    <a:lnTo>
                      <a:pt x="53" y="34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86" name="Freeform 363">
                <a:extLst>
                  <a:ext uri="{FF2B5EF4-FFF2-40B4-BE49-F238E27FC236}">
                    <a16:creationId xmlns:a16="http://schemas.microsoft.com/office/drawing/2014/main" id="{F39A13CD-B72D-4152-8B52-F8ABEB4BA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3" y="2004"/>
                <a:ext cx="70" cy="42"/>
              </a:xfrm>
              <a:custGeom>
                <a:avLst/>
                <a:gdLst>
                  <a:gd name="T0" fmla="*/ 53 w 70"/>
                  <a:gd name="T1" fmla="*/ 42 h 42"/>
                  <a:gd name="T2" fmla="*/ 0 w 70"/>
                  <a:gd name="T3" fmla="*/ 12 h 42"/>
                  <a:gd name="T4" fmla="*/ 17 w 70"/>
                  <a:gd name="T5" fmla="*/ 0 h 42"/>
                  <a:gd name="T6" fmla="*/ 70 w 70"/>
                  <a:gd name="T7" fmla="*/ 30 h 42"/>
                  <a:gd name="T8" fmla="*/ 53 w 70"/>
                  <a:gd name="T9" fmla="*/ 42 h 42"/>
                  <a:gd name="T10" fmla="*/ 53 w 70"/>
                  <a:gd name="T11" fmla="*/ 42 h 42"/>
                  <a:gd name="T12" fmla="*/ 53 w 70"/>
                  <a:gd name="T13" fmla="*/ 42 h 42"/>
                  <a:gd name="T14" fmla="*/ 53 w 70"/>
                  <a:gd name="T15" fmla="*/ 42 h 42"/>
                  <a:gd name="T16" fmla="*/ 53 w 70"/>
                  <a:gd name="T17" fmla="*/ 42 h 42"/>
                  <a:gd name="T18" fmla="*/ 53 w 70"/>
                  <a:gd name="T19" fmla="*/ 42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0"/>
                  <a:gd name="T31" fmla="*/ 0 h 42"/>
                  <a:gd name="T32" fmla="*/ 70 w 70"/>
                  <a:gd name="T33" fmla="*/ 42 h 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0" h="42">
                    <a:moveTo>
                      <a:pt x="53" y="42"/>
                    </a:moveTo>
                    <a:lnTo>
                      <a:pt x="0" y="12"/>
                    </a:lnTo>
                    <a:lnTo>
                      <a:pt x="17" y="0"/>
                    </a:lnTo>
                    <a:lnTo>
                      <a:pt x="70" y="30"/>
                    </a:lnTo>
                    <a:lnTo>
                      <a:pt x="53" y="4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87" name="Freeform 364">
                <a:extLst>
                  <a:ext uri="{FF2B5EF4-FFF2-40B4-BE49-F238E27FC236}">
                    <a16:creationId xmlns:a16="http://schemas.microsoft.com/office/drawing/2014/main" id="{3BEAF826-32CD-4845-8326-8E7E9D2B1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2034"/>
                <a:ext cx="18" cy="16"/>
              </a:xfrm>
              <a:custGeom>
                <a:avLst/>
                <a:gdLst>
                  <a:gd name="T0" fmla="*/ 17 w 18"/>
                  <a:gd name="T1" fmla="*/ 0 h 16"/>
                  <a:gd name="T2" fmla="*/ 18 w 18"/>
                  <a:gd name="T3" fmla="*/ 6 h 16"/>
                  <a:gd name="T4" fmla="*/ 0 w 18"/>
                  <a:gd name="T5" fmla="*/ 16 h 16"/>
                  <a:gd name="T6" fmla="*/ 0 w 18"/>
                  <a:gd name="T7" fmla="*/ 12 h 16"/>
                  <a:gd name="T8" fmla="*/ 17 w 18"/>
                  <a:gd name="T9" fmla="*/ 0 h 16"/>
                  <a:gd name="T10" fmla="*/ 17 w 18"/>
                  <a:gd name="T11" fmla="*/ 0 h 16"/>
                  <a:gd name="T12" fmla="*/ 17 w 18"/>
                  <a:gd name="T13" fmla="*/ 0 h 16"/>
                  <a:gd name="T14" fmla="*/ 17 w 18"/>
                  <a:gd name="T15" fmla="*/ 0 h 16"/>
                  <a:gd name="T16" fmla="*/ 17 w 18"/>
                  <a:gd name="T17" fmla="*/ 0 h 16"/>
                  <a:gd name="T18" fmla="*/ 17 w 18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"/>
                  <a:gd name="T31" fmla="*/ 0 h 16"/>
                  <a:gd name="T32" fmla="*/ 18 w 18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" h="16">
                    <a:moveTo>
                      <a:pt x="17" y="0"/>
                    </a:moveTo>
                    <a:lnTo>
                      <a:pt x="18" y="6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88" name="Freeform 365">
                <a:extLst>
                  <a:ext uri="{FF2B5EF4-FFF2-40B4-BE49-F238E27FC236}">
                    <a16:creationId xmlns:a16="http://schemas.microsoft.com/office/drawing/2014/main" id="{4CF97E44-41C7-46B0-996A-3176466DD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" y="1953"/>
                <a:ext cx="77" cy="149"/>
              </a:xfrm>
              <a:custGeom>
                <a:avLst/>
                <a:gdLst>
                  <a:gd name="T0" fmla="*/ 0 w 77"/>
                  <a:gd name="T1" fmla="*/ 45 h 149"/>
                  <a:gd name="T2" fmla="*/ 77 w 77"/>
                  <a:gd name="T3" fmla="*/ 0 h 149"/>
                  <a:gd name="T4" fmla="*/ 77 w 77"/>
                  <a:gd name="T5" fmla="*/ 104 h 149"/>
                  <a:gd name="T6" fmla="*/ 0 w 77"/>
                  <a:gd name="T7" fmla="*/ 149 h 149"/>
                  <a:gd name="T8" fmla="*/ 0 w 77"/>
                  <a:gd name="T9" fmla="*/ 45 h 149"/>
                  <a:gd name="T10" fmla="*/ 0 w 77"/>
                  <a:gd name="T11" fmla="*/ 45 h 149"/>
                  <a:gd name="T12" fmla="*/ 0 w 77"/>
                  <a:gd name="T13" fmla="*/ 45 h 149"/>
                  <a:gd name="T14" fmla="*/ 0 w 77"/>
                  <a:gd name="T15" fmla="*/ 45 h 149"/>
                  <a:gd name="T16" fmla="*/ 0 w 77"/>
                  <a:gd name="T17" fmla="*/ 45 h 149"/>
                  <a:gd name="T18" fmla="*/ 0 w 77"/>
                  <a:gd name="T19" fmla="*/ 45 h 1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7"/>
                  <a:gd name="T31" fmla="*/ 0 h 149"/>
                  <a:gd name="T32" fmla="*/ 77 w 77"/>
                  <a:gd name="T33" fmla="*/ 149 h 1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7" h="149">
                    <a:moveTo>
                      <a:pt x="0" y="45"/>
                    </a:moveTo>
                    <a:lnTo>
                      <a:pt x="77" y="0"/>
                    </a:lnTo>
                    <a:lnTo>
                      <a:pt x="77" y="104"/>
                    </a:lnTo>
                    <a:lnTo>
                      <a:pt x="0" y="149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89" name="Freeform 366">
                <a:extLst>
                  <a:ext uri="{FF2B5EF4-FFF2-40B4-BE49-F238E27FC236}">
                    <a16:creationId xmlns:a16="http://schemas.microsoft.com/office/drawing/2014/main" id="{5C34240A-C237-40A9-8B49-D9009A420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" y="1930"/>
                <a:ext cx="116" cy="68"/>
              </a:xfrm>
              <a:custGeom>
                <a:avLst/>
                <a:gdLst>
                  <a:gd name="T0" fmla="*/ 0 w 116"/>
                  <a:gd name="T1" fmla="*/ 45 h 68"/>
                  <a:gd name="T2" fmla="*/ 77 w 116"/>
                  <a:gd name="T3" fmla="*/ 0 h 68"/>
                  <a:gd name="T4" fmla="*/ 116 w 116"/>
                  <a:gd name="T5" fmla="*/ 23 h 68"/>
                  <a:gd name="T6" fmla="*/ 39 w 116"/>
                  <a:gd name="T7" fmla="*/ 68 h 68"/>
                  <a:gd name="T8" fmla="*/ 0 w 116"/>
                  <a:gd name="T9" fmla="*/ 45 h 68"/>
                  <a:gd name="T10" fmla="*/ 0 w 116"/>
                  <a:gd name="T11" fmla="*/ 45 h 68"/>
                  <a:gd name="T12" fmla="*/ 0 w 116"/>
                  <a:gd name="T13" fmla="*/ 45 h 68"/>
                  <a:gd name="T14" fmla="*/ 0 w 116"/>
                  <a:gd name="T15" fmla="*/ 45 h 68"/>
                  <a:gd name="T16" fmla="*/ 0 w 116"/>
                  <a:gd name="T17" fmla="*/ 45 h 68"/>
                  <a:gd name="T18" fmla="*/ 0 w 116"/>
                  <a:gd name="T19" fmla="*/ 45 h 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68"/>
                  <a:gd name="T32" fmla="*/ 116 w 116"/>
                  <a:gd name="T33" fmla="*/ 68 h 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68">
                    <a:moveTo>
                      <a:pt x="0" y="45"/>
                    </a:moveTo>
                    <a:lnTo>
                      <a:pt x="77" y="0"/>
                    </a:lnTo>
                    <a:lnTo>
                      <a:pt x="116" y="23"/>
                    </a:lnTo>
                    <a:lnTo>
                      <a:pt x="39" y="68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90" name="Freeform 367">
                <a:extLst>
                  <a:ext uri="{FF2B5EF4-FFF2-40B4-BE49-F238E27FC236}">
                    <a16:creationId xmlns:a16="http://schemas.microsoft.com/office/drawing/2014/main" id="{0DAE6CAC-FD1C-4F65-ABC9-DD5119976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" y="1975"/>
                <a:ext cx="39" cy="127"/>
              </a:xfrm>
              <a:custGeom>
                <a:avLst/>
                <a:gdLst>
                  <a:gd name="T0" fmla="*/ 39 w 39"/>
                  <a:gd name="T1" fmla="*/ 23 h 127"/>
                  <a:gd name="T2" fmla="*/ 39 w 39"/>
                  <a:gd name="T3" fmla="*/ 127 h 127"/>
                  <a:gd name="T4" fmla="*/ 0 w 39"/>
                  <a:gd name="T5" fmla="*/ 104 h 127"/>
                  <a:gd name="T6" fmla="*/ 0 w 39"/>
                  <a:gd name="T7" fmla="*/ 0 h 127"/>
                  <a:gd name="T8" fmla="*/ 39 w 39"/>
                  <a:gd name="T9" fmla="*/ 23 h 127"/>
                  <a:gd name="T10" fmla="*/ 39 w 39"/>
                  <a:gd name="T11" fmla="*/ 23 h 127"/>
                  <a:gd name="T12" fmla="*/ 39 w 39"/>
                  <a:gd name="T13" fmla="*/ 23 h 127"/>
                  <a:gd name="T14" fmla="*/ 39 w 39"/>
                  <a:gd name="T15" fmla="*/ 23 h 127"/>
                  <a:gd name="T16" fmla="*/ 39 w 39"/>
                  <a:gd name="T17" fmla="*/ 23 h 127"/>
                  <a:gd name="T18" fmla="*/ 39 w 39"/>
                  <a:gd name="T19" fmla="*/ 23 h 1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127"/>
                  <a:gd name="T32" fmla="*/ 39 w 39"/>
                  <a:gd name="T33" fmla="*/ 127 h 12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127">
                    <a:moveTo>
                      <a:pt x="39" y="23"/>
                    </a:moveTo>
                    <a:lnTo>
                      <a:pt x="39" y="127"/>
                    </a:lnTo>
                    <a:lnTo>
                      <a:pt x="0" y="104"/>
                    </a:lnTo>
                    <a:lnTo>
                      <a:pt x="0" y="0"/>
                    </a:lnTo>
                    <a:lnTo>
                      <a:pt x="39" y="23"/>
                    </a:lnTo>
                    <a:close/>
                  </a:path>
                </a:pathLst>
              </a:custGeom>
              <a:solidFill>
                <a:srgbClr val="263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91" name="Freeform 368">
                <a:extLst>
                  <a:ext uri="{FF2B5EF4-FFF2-40B4-BE49-F238E27FC236}">
                    <a16:creationId xmlns:a16="http://schemas.microsoft.com/office/drawing/2014/main" id="{467BFD3A-9C9D-42BB-8777-4D3F78D6D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2079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0 h 4"/>
                  <a:gd name="T4" fmla="*/ 4 w 4"/>
                  <a:gd name="T5" fmla="*/ 2 h 4"/>
                  <a:gd name="T6" fmla="*/ 0 w 4"/>
                  <a:gd name="T7" fmla="*/ 4 h 4"/>
                  <a:gd name="T8" fmla="*/ 0 w 4"/>
                  <a:gd name="T9" fmla="*/ 2 h 4"/>
                  <a:gd name="T10" fmla="*/ 0 w 4"/>
                  <a:gd name="T11" fmla="*/ 2 h 4"/>
                  <a:gd name="T12" fmla="*/ 0 w 4"/>
                  <a:gd name="T13" fmla="*/ 2 h 4"/>
                  <a:gd name="T14" fmla="*/ 0 w 4"/>
                  <a:gd name="T15" fmla="*/ 2 h 4"/>
                  <a:gd name="T16" fmla="*/ 0 w 4"/>
                  <a:gd name="T17" fmla="*/ 2 h 4"/>
                  <a:gd name="T18" fmla="*/ 0 w 4"/>
                  <a:gd name="T19" fmla="*/ 2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4"/>
                  <a:gd name="T32" fmla="*/ 4 w 4"/>
                  <a:gd name="T33" fmla="*/ 4 h 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4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92" name="Freeform 369">
                <a:extLst>
                  <a:ext uri="{FF2B5EF4-FFF2-40B4-BE49-F238E27FC236}">
                    <a16:creationId xmlns:a16="http://schemas.microsoft.com/office/drawing/2014/main" id="{DA91DFE3-F2C2-4A88-A419-1502D6090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2074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4 w 4"/>
                  <a:gd name="T3" fmla="*/ 0 h 5"/>
                  <a:gd name="T4" fmla="*/ 4 w 4"/>
                  <a:gd name="T5" fmla="*/ 2 h 5"/>
                  <a:gd name="T6" fmla="*/ 0 w 4"/>
                  <a:gd name="T7" fmla="*/ 5 h 5"/>
                  <a:gd name="T8" fmla="*/ 0 w 4"/>
                  <a:gd name="T9" fmla="*/ 2 h 5"/>
                  <a:gd name="T10" fmla="*/ 0 w 4"/>
                  <a:gd name="T11" fmla="*/ 2 h 5"/>
                  <a:gd name="T12" fmla="*/ 0 w 4"/>
                  <a:gd name="T13" fmla="*/ 2 h 5"/>
                  <a:gd name="T14" fmla="*/ 0 w 4"/>
                  <a:gd name="T15" fmla="*/ 2 h 5"/>
                  <a:gd name="T16" fmla="*/ 0 w 4"/>
                  <a:gd name="T17" fmla="*/ 2 h 5"/>
                  <a:gd name="T18" fmla="*/ 0 w 4"/>
                  <a:gd name="T19" fmla="*/ 2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5"/>
                  <a:gd name="T32" fmla="*/ 4 w 4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5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93" name="Freeform 370">
                <a:extLst>
                  <a:ext uri="{FF2B5EF4-FFF2-40B4-BE49-F238E27FC236}">
                    <a16:creationId xmlns:a16="http://schemas.microsoft.com/office/drawing/2014/main" id="{42108D35-A7D7-400F-9A8D-8328D999D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207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0 h 4"/>
                  <a:gd name="T4" fmla="*/ 4 w 4"/>
                  <a:gd name="T5" fmla="*/ 2 h 4"/>
                  <a:gd name="T6" fmla="*/ 0 w 4"/>
                  <a:gd name="T7" fmla="*/ 4 h 4"/>
                  <a:gd name="T8" fmla="*/ 0 w 4"/>
                  <a:gd name="T9" fmla="*/ 2 h 4"/>
                  <a:gd name="T10" fmla="*/ 0 w 4"/>
                  <a:gd name="T11" fmla="*/ 2 h 4"/>
                  <a:gd name="T12" fmla="*/ 0 w 4"/>
                  <a:gd name="T13" fmla="*/ 2 h 4"/>
                  <a:gd name="T14" fmla="*/ 0 w 4"/>
                  <a:gd name="T15" fmla="*/ 2 h 4"/>
                  <a:gd name="T16" fmla="*/ 0 w 4"/>
                  <a:gd name="T17" fmla="*/ 2 h 4"/>
                  <a:gd name="T18" fmla="*/ 0 w 4"/>
                  <a:gd name="T19" fmla="*/ 2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4"/>
                  <a:gd name="T32" fmla="*/ 4 w 4"/>
                  <a:gd name="T33" fmla="*/ 4 h 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4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94" name="Freeform 371">
                <a:extLst>
                  <a:ext uri="{FF2B5EF4-FFF2-40B4-BE49-F238E27FC236}">
                    <a16:creationId xmlns:a16="http://schemas.microsoft.com/office/drawing/2014/main" id="{11CE556E-EB4C-498F-9ED4-4A7212C6F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2065"/>
                <a:ext cx="4" cy="5"/>
              </a:xfrm>
              <a:custGeom>
                <a:avLst/>
                <a:gdLst>
                  <a:gd name="T0" fmla="*/ 0 w 4"/>
                  <a:gd name="T1" fmla="*/ 3 h 5"/>
                  <a:gd name="T2" fmla="*/ 4 w 4"/>
                  <a:gd name="T3" fmla="*/ 0 h 5"/>
                  <a:gd name="T4" fmla="*/ 4 w 4"/>
                  <a:gd name="T5" fmla="*/ 3 h 5"/>
                  <a:gd name="T6" fmla="*/ 0 w 4"/>
                  <a:gd name="T7" fmla="*/ 5 h 5"/>
                  <a:gd name="T8" fmla="*/ 0 w 4"/>
                  <a:gd name="T9" fmla="*/ 3 h 5"/>
                  <a:gd name="T10" fmla="*/ 0 w 4"/>
                  <a:gd name="T11" fmla="*/ 3 h 5"/>
                  <a:gd name="T12" fmla="*/ 0 w 4"/>
                  <a:gd name="T13" fmla="*/ 3 h 5"/>
                  <a:gd name="T14" fmla="*/ 0 w 4"/>
                  <a:gd name="T15" fmla="*/ 3 h 5"/>
                  <a:gd name="T16" fmla="*/ 0 w 4"/>
                  <a:gd name="T17" fmla="*/ 3 h 5"/>
                  <a:gd name="T18" fmla="*/ 0 w 4"/>
                  <a:gd name="T19" fmla="*/ 3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5"/>
                  <a:gd name="T32" fmla="*/ 4 w 4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5">
                    <a:moveTo>
                      <a:pt x="0" y="3"/>
                    </a:moveTo>
                    <a:lnTo>
                      <a:pt x="4" y="0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95" name="Freeform 372">
                <a:extLst>
                  <a:ext uri="{FF2B5EF4-FFF2-40B4-BE49-F238E27FC236}">
                    <a16:creationId xmlns:a16="http://schemas.microsoft.com/office/drawing/2014/main" id="{1E265B07-F550-456C-B27B-0FCDD4E13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2061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0 h 4"/>
                  <a:gd name="T4" fmla="*/ 4 w 4"/>
                  <a:gd name="T5" fmla="*/ 2 h 4"/>
                  <a:gd name="T6" fmla="*/ 0 w 4"/>
                  <a:gd name="T7" fmla="*/ 4 h 4"/>
                  <a:gd name="T8" fmla="*/ 0 w 4"/>
                  <a:gd name="T9" fmla="*/ 2 h 4"/>
                  <a:gd name="T10" fmla="*/ 0 w 4"/>
                  <a:gd name="T11" fmla="*/ 2 h 4"/>
                  <a:gd name="T12" fmla="*/ 0 w 4"/>
                  <a:gd name="T13" fmla="*/ 2 h 4"/>
                  <a:gd name="T14" fmla="*/ 0 w 4"/>
                  <a:gd name="T15" fmla="*/ 2 h 4"/>
                  <a:gd name="T16" fmla="*/ 0 w 4"/>
                  <a:gd name="T17" fmla="*/ 2 h 4"/>
                  <a:gd name="T18" fmla="*/ 0 w 4"/>
                  <a:gd name="T19" fmla="*/ 2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4"/>
                  <a:gd name="T32" fmla="*/ 4 w 4"/>
                  <a:gd name="T33" fmla="*/ 4 h 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4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96" name="Freeform 373">
                <a:extLst>
                  <a:ext uri="{FF2B5EF4-FFF2-40B4-BE49-F238E27FC236}">
                    <a16:creationId xmlns:a16="http://schemas.microsoft.com/office/drawing/2014/main" id="{34BC383B-A26C-452C-8E8D-B2252737B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2056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4 w 4"/>
                  <a:gd name="T3" fmla="*/ 0 h 5"/>
                  <a:gd name="T4" fmla="*/ 4 w 4"/>
                  <a:gd name="T5" fmla="*/ 3 h 5"/>
                  <a:gd name="T6" fmla="*/ 0 w 4"/>
                  <a:gd name="T7" fmla="*/ 5 h 5"/>
                  <a:gd name="T8" fmla="*/ 0 w 4"/>
                  <a:gd name="T9" fmla="*/ 2 h 5"/>
                  <a:gd name="T10" fmla="*/ 0 w 4"/>
                  <a:gd name="T11" fmla="*/ 2 h 5"/>
                  <a:gd name="T12" fmla="*/ 0 w 4"/>
                  <a:gd name="T13" fmla="*/ 2 h 5"/>
                  <a:gd name="T14" fmla="*/ 0 w 4"/>
                  <a:gd name="T15" fmla="*/ 2 h 5"/>
                  <a:gd name="T16" fmla="*/ 0 w 4"/>
                  <a:gd name="T17" fmla="*/ 2 h 5"/>
                  <a:gd name="T18" fmla="*/ 0 w 4"/>
                  <a:gd name="T19" fmla="*/ 2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5"/>
                  <a:gd name="T32" fmla="*/ 4 w 4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5">
                    <a:moveTo>
                      <a:pt x="0" y="2"/>
                    </a:moveTo>
                    <a:lnTo>
                      <a:pt x="4" y="0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97" name="Freeform 374">
                <a:extLst>
                  <a:ext uri="{FF2B5EF4-FFF2-40B4-BE49-F238E27FC236}">
                    <a16:creationId xmlns:a16="http://schemas.microsoft.com/office/drawing/2014/main" id="{CAB2F2DC-D737-499C-81C0-C6BB6C134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" y="2098"/>
                <a:ext cx="4" cy="8"/>
              </a:xfrm>
              <a:custGeom>
                <a:avLst/>
                <a:gdLst>
                  <a:gd name="T0" fmla="*/ 0 w 4"/>
                  <a:gd name="T1" fmla="*/ 2 h 8"/>
                  <a:gd name="T2" fmla="*/ 4 w 4"/>
                  <a:gd name="T3" fmla="*/ 0 h 8"/>
                  <a:gd name="T4" fmla="*/ 4 w 4"/>
                  <a:gd name="T5" fmla="*/ 6 h 8"/>
                  <a:gd name="T6" fmla="*/ 0 w 4"/>
                  <a:gd name="T7" fmla="*/ 8 h 8"/>
                  <a:gd name="T8" fmla="*/ 0 w 4"/>
                  <a:gd name="T9" fmla="*/ 2 h 8"/>
                  <a:gd name="T10" fmla="*/ 0 w 4"/>
                  <a:gd name="T11" fmla="*/ 2 h 8"/>
                  <a:gd name="T12" fmla="*/ 0 w 4"/>
                  <a:gd name="T13" fmla="*/ 2 h 8"/>
                  <a:gd name="T14" fmla="*/ 0 w 4"/>
                  <a:gd name="T15" fmla="*/ 2 h 8"/>
                  <a:gd name="T16" fmla="*/ 0 w 4"/>
                  <a:gd name="T17" fmla="*/ 2 h 8"/>
                  <a:gd name="T18" fmla="*/ 0 w 4"/>
                  <a:gd name="T19" fmla="*/ 2 h 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8"/>
                  <a:gd name="T32" fmla="*/ 4 w 4"/>
                  <a:gd name="T33" fmla="*/ 8 h 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8">
                    <a:moveTo>
                      <a:pt x="0" y="2"/>
                    </a:moveTo>
                    <a:lnTo>
                      <a:pt x="4" y="0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98" name="Freeform 375">
                <a:extLst>
                  <a:ext uri="{FF2B5EF4-FFF2-40B4-BE49-F238E27FC236}">
                    <a16:creationId xmlns:a16="http://schemas.microsoft.com/office/drawing/2014/main" id="{3E060650-6625-49FF-A5A8-0D22320E4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2081"/>
                <a:ext cx="33" cy="19"/>
              </a:xfrm>
              <a:custGeom>
                <a:avLst/>
                <a:gdLst>
                  <a:gd name="T0" fmla="*/ 0 w 33"/>
                  <a:gd name="T1" fmla="*/ 2 h 19"/>
                  <a:gd name="T2" fmla="*/ 4 w 33"/>
                  <a:gd name="T3" fmla="*/ 0 h 19"/>
                  <a:gd name="T4" fmla="*/ 33 w 33"/>
                  <a:gd name="T5" fmla="*/ 17 h 19"/>
                  <a:gd name="T6" fmla="*/ 29 w 33"/>
                  <a:gd name="T7" fmla="*/ 19 h 19"/>
                  <a:gd name="T8" fmla="*/ 0 w 33"/>
                  <a:gd name="T9" fmla="*/ 2 h 19"/>
                  <a:gd name="T10" fmla="*/ 0 w 33"/>
                  <a:gd name="T11" fmla="*/ 2 h 19"/>
                  <a:gd name="T12" fmla="*/ 0 w 33"/>
                  <a:gd name="T13" fmla="*/ 2 h 19"/>
                  <a:gd name="T14" fmla="*/ 0 w 33"/>
                  <a:gd name="T15" fmla="*/ 2 h 19"/>
                  <a:gd name="T16" fmla="*/ 0 w 33"/>
                  <a:gd name="T17" fmla="*/ 2 h 19"/>
                  <a:gd name="T18" fmla="*/ 0 w 33"/>
                  <a:gd name="T19" fmla="*/ 2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"/>
                  <a:gd name="T31" fmla="*/ 0 h 19"/>
                  <a:gd name="T32" fmla="*/ 33 w 33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" h="19">
                    <a:moveTo>
                      <a:pt x="0" y="2"/>
                    </a:moveTo>
                    <a:lnTo>
                      <a:pt x="4" y="0"/>
                    </a:lnTo>
                    <a:lnTo>
                      <a:pt x="33" y="17"/>
                    </a:lnTo>
                    <a:lnTo>
                      <a:pt x="29" y="19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99" name="Freeform 376">
                <a:extLst>
                  <a:ext uri="{FF2B5EF4-FFF2-40B4-BE49-F238E27FC236}">
                    <a16:creationId xmlns:a16="http://schemas.microsoft.com/office/drawing/2014/main" id="{3DC1AC28-47D6-42BE-949D-0C4045657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2076"/>
                <a:ext cx="33" cy="19"/>
              </a:xfrm>
              <a:custGeom>
                <a:avLst/>
                <a:gdLst>
                  <a:gd name="T0" fmla="*/ 0 w 33"/>
                  <a:gd name="T1" fmla="*/ 3 h 19"/>
                  <a:gd name="T2" fmla="*/ 4 w 33"/>
                  <a:gd name="T3" fmla="*/ 0 h 19"/>
                  <a:gd name="T4" fmla="*/ 33 w 33"/>
                  <a:gd name="T5" fmla="*/ 17 h 19"/>
                  <a:gd name="T6" fmla="*/ 29 w 33"/>
                  <a:gd name="T7" fmla="*/ 19 h 19"/>
                  <a:gd name="T8" fmla="*/ 0 w 33"/>
                  <a:gd name="T9" fmla="*/ 3 h 19"/>
                  <a:gd name="T10" fmla="*/ 0 w 33"/>
                  <a:gd name="T11" fmla="*/ 3 h 19"/>
                  <a:gd name="T12" fmla="*/ 0 w 33"/>
                  <a:gd name="T13" fmla="*/ 3 h 19"/>
                  <a:gd name="T14" fmla="*/ 0 w 33"/>
                  <a:gd name="T15" fmla="*/ 3 h 19"/>
                  <a:gd name="T16" fmla="*/ 0 w 33"/>
                  <a:gd name="T17" fmla="*/ 3 h 19"/>
                  <a:gd name="T18" fmla="*/ 0 w 33"/>
                  <a:gd name="T19" fmla="*/ 3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"/>
                  <a:gd name="T31" fmla="*/ 0 h 19"/>
                  <a:gd name="T32" fmla="*/ 33 w 33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" h="19">
                    <a:moveTo>
                      <a:pt x="0" y="3"/>
                    </a:moveTo>
                    <a:lnTo>
                      <a:pt x="4" y="0"/>
                    </a:lnTo>
                    <a:lnTo>
                      <a:pt x="33" y="17"/>
                    </a:lnTo>
                    <a:lnTo>
                      <a:pt x="29" y="19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00" name="Freeform 377">
                <a:extLst>
                  <a:ext uri="{FF2B5EF4-FFF2-40B4-BE49-F238E27FC236}">
                    <a16:creationId xmlns:a16="http://schemas.microsoft.com/office/drawing/2014/main" id="{8C345FF3-C46D-4C59-8B8B-CC2EC84B1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" y="2093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4 w 4"/>
                  <a:gd name="T3" fmla="*/ 0 h 5"/>
                  <a:gd name="T4" fmla="*/ 4 w 4"/>
                  <a:gd name="T5" fmla="*/ 2 h 5"/>
                  <a:gd name="T6" fmla="*/ 0 w 4"/>
                  <a:gd name="T7" fmla="*/ 5 h 5"/>
                  <a:gd name="T8" fmla="*/ 0 w 4"/>
                  <a:gd name="T9" fmla="*/ 2 h 5"/>
                  <a:gd name="T10" fmla="*/ 0 w 4"/>
                  <a:gd name="T11" fmla="*/ 2 h 5"/>
                  <a:gd name="T12" fmla="*/ 0 w 4"/>
                  <a:gd name="T13" fmla="*/ 2 h 5"/>
                  <a:gd name="T14" fmla="*/ 0 w 4"/>
                  <a:gd name="T15" fmla="*/ 2 h 5"/>
                  <a:gd name="T16" fmla="*/ 0 w 4"/>
                  <a:gd name="T17" fmla="*/ 2 h 5"/>
                  <a:gd name="T18" fmla="*/ 0 w 4"/>
                  <a:gd name="T19" fmla="*/ 2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5"/>
                  <a:gd name="T32" fmla="*/ 4 w 4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5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01" name="Freeform 378">
                <a:extLst>
                  <a:ext uri="{FF2B5EF4-FFF2-40B4-BE49-F238E27FC236}">
                    <a16:creationId xmlns:a16="http://schemas.microsoft.com/office/drawing/2014/main" id="{5F5867DE-2B3C-4CE3-B8BC-63C23D02D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2072"/>
                <a:ext cx="33" cy="19"/>
              </a:xfrm>
              <a:custGeom>
                <a:avLst/>
                <a:gdLst>
                  <a:gd name="T0" fmla="*/ 0 w 33"/>
                  <a:gd name="T1" fmla="*/ 2 h 19"/>
                  <a:gd name="T2" fmla="*/ 4 w 33"/>
                  <a:gd name="T3" fmla="*/ 0 h 19"/>
                  <a:gd name="T4" fmla="*/ 33 w 33"/>
                  <a:gd name="T5" fmla="*/ 17 h 19"/>
                  <a:gd name="T6" fmla="*/ 29 w 33"/>
                  <a:gd name="T7" fmla="*/ 19 h 19"/>
                  <a:gd name="T8" fmla="*/ 0 w 33"/>
                  <a:gd name="T9" fmla="*/ 2 h 19"/>
                  <a:gd name="T10" fmla="*/ 0 w 33"/>
                  <a:gd name="T11" fmla="*/ 2 h 19"/>
                  <a:gd name="T12" fmla="*/ 0 w 33"/>
                  <a:gd name="T13" fmla="*/ 2 h 19"/>
                  <a:gd name="T14" fmla="*/ 0 w 33"/>
                  <a:gd name="T15" fmla="*/ 2 h 19"/>
                  <a:gd name="T16" fmla="*/ 0 w 33"/>
                  <a:gd name="T17" fmla="*/ 2 h 19"/>
                  <a:gd name="T18" fmla="*/ 0 w 33"/>
                  <a:gd name="T19" fmla="*/ 2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"/>
                  <a:gd name="T31" fmla="*/ 0 h 19"/>
                  <a:gd name="T32" fmla="*/ 33 w 33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" h="19">
                    <a:moveTo>
                      <a:pt x="0" y="2"/>
                    </a:moveTo>
                    <a:lnTo>
                      <a:pt x="4" y="0"/>
                    </a:lnTo>
                    <a:lnTo>
                      <a:pt x="33" y="17"/>
                    </a:lnTo>
                    <a:lnTo>
                      <a:pt x="29" y="19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02" name="Freeform 379">
                <a:extLst>
                  <a:ext uri="{FF2B5EF4-FFF2-40B4-BE49-F238E27FC236}">
                    <a16:creationId xmlns:a16="http://schemas.microsoft.com/office/drawing/2014/main" id="{0F283052-6096-4589-974D-FACC4C6EC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" y="2089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0 h 4"/>
                  <a:gd name="T4" fmla="*/ 4 w 4"/>
                  <a:gd name="T5" fmla="*/ 2 h 4"/>
                  <a:gd name="T6" fmla="*/ 0 w 4"/>
                  <a:gd name="T7" fmla="*/ 4 h 4"/>
                  <a:gd name="T8" fmla="*/ 0 w 4"/>
                  <a:gd name="T9" fmla="*/ 2 h 4"/>
                  <a:gd name="T10" fmla="*/ 0 w 4"/>
                  <a:gd name="T11" fmla="*/ 2 h 4"/>
                  <a:gd name="T12" fmla="*/ 0 w 4"/>
                  <a:gd name="T13" fmla="*/ 2 h 4"/>
                  <a:gd name="T14" fmla="*/ 0 w 4"/>
                  <a:gd name="T15" fmla="*/ 2 h 4"/>
                  <a:gd name="T16" fmla="*/ 0 w 4"/>
                  <a:gd name="T17" fmla="*/ 2 h 4"/>
                  <a:gd name="T18" fmla="*/ 0 w 4"/>
                  <a:gd name="T19" fmla="*/ 2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4"/>
                  <a:gd name="T32" fmla="*/ 4 w 4"/>
                  <a:gd name="T33" fmla="*/ 4 h 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4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03" name="Freeform 380">
                <a:extLst>
                  <a:ext uri="{FF2B5EF4-FFF2-40B4-BE49-F238E27FC236}">
                    <a16:creationId xmlns:a16="http://schemas.microsoft.com/office/drawing/2014/main" id="{4FA32952-419A-4806-8D2F-64BA25C75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" y="2085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0 h 4"/>
                  <a:gd name="T4" fmla="*/ 4 w 4"/>
                  <a:gd name="T5" fmla="*/ 2 h 4"/>
                  <a:gd name="T6" fmla="*/ 0 w 4"/>
                  <a:gd name="T7" fmla="*/ 4 h 4"/>
                  <a:gd name="T8" fmla="*/ 0 w 4"/>
                  <a:gd name="T9" fmla="*/ 2 h 4"/>
                  <a:gd name="T10" fmla="*/ 0 w 4"/>
                  <a:gd name="T11" fmla="*/ 2 h 4"/>
                  <a:gd name="T12" fmla="*/ 0 w 4"/>
                  <a:gd name="T13" fmla="*/ 2 h 4"/>
                  <a:gd name="T14" fmla="*/ 0 w 4"/>
                  <a:gd name="T15" fmla="*/ 2 h 4"/>
                  <a:gd name="T16" fmla="*/ 0 w 4"/>
                  <a:gd name="T17" fmla="*/ 2 h 4"/>
                  <a:gd name="T18" fmla="*/ 0 w 4"/>
                  <a:gd name="T19" fmla="*/ 2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4"/>
                  <a:gd name="T32" fmla="*/ 4 w 4"/>
                  <a:gd name="T33" fmla="*/ 4 h 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4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04" name="Freeform 381">
                <a:extLst>
                  <a:ext uri="{FF2B5EF4-FFF2-40B4-BE49-F238E27FC236}">
                    <a16:creationId xmlns:a16="http://schemas.microsoft.com/office/drawing/2014/main" id="{C983B6C2-14A9-4952-8247-D3FF91DC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2068"/>
                <a:ext cx="33" cy="19"/>
              </a:xfrm>
              <a:custGeom>
                <a:avLst/>
                <a:gdLst>
                  <a:gd name="T0" fmla="*/ 0 w 33"/>
                  <a:gd name="T1" fmla="*/ 2 h 19"/>
                  <a:gd name="T2" fmla="*/ 4 w 33"/>
                  <a:gd name="T3" fmla="*/ 0 h 19"/>
                  <a:gd name="T4" fmla="*/ 33 w 33"/>
                  <a:gd name="T5" fmla="*/ 17 h 19"/>
                  <a:gd name="T6" fmla="*/ 29 w 33"/>
                  <a:gd name="T7" fmla="*/ 19 h 19"/>
                  <a:gd name="T8" fmla="*/ 0 w 33"/>
                  <a:gd name="T9" fmla="*/ 2 h 19"/>
                  <a:gd name="T10" fmla="*/ 0 w 33"/>
                  <a:gd name="T11" fmla="*/ 2 h 19"/>
                  <a:gd name="T12" fmla="*/ 0 w 33"/>
                  <a:gd name="T13" fmla="*/ 2 h 19"/>
                  <a:gd name="T14" fmla="*/ 0 w 33"/>
                  <a:gd name="T15" fmla="*/ 2 h 19"/>
                  <a:gd name="T16" fmla="*/ 0 w 33"/>
                  <a:gd name="T17" fmla="*/ 2 h 19"/>
                  <a:gd name="T18" fmla="*/ 0 w 33"/>
                  <a:gd name="T19" fmla="*/ 2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"/>
                  <a:gd name="T31" fmla="*/ 0 h 19"/>
                  <a:gd name="T32" fmla="*/ 33 w 33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" h="19">
                    <a:moveTo>
                      <a:pt x="0" y="2"/>
                    </a:moveTo>
                    <a:lnTo>
                      <a:pt x="4" y="0"/>
                    </a:lnTo>
                    <a:lnTo>
                      <a:pt x="33" y="17"/>
                    </a:lnTo>
                    <a:lnTo>
                      <a:pt x="29" y="19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05" name="Freeform 382">
                <a:extLst>
                  <a:ext uri="{FF2B5EF4-FFF2-40B4-BE49-F238E27FC236}">
                    <a16:creationId xmlns:a16="http://schemas.microsoft.com/office/drawing/2014/main" id="{64A1B94F-0883-406E-AC25-0E77F41DF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" y="2080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4 w 4"/>
                  <a:gd name="T3" fmla="*/ 0 h 5"/>
                  <a:gd name="T4" fmla="*/ 4 w 4"/>
                  <a:gd name="T5" fmla="*/ 2 h 5"/>
                  <a:gd name="T6" fmla="*/ 0 w 4"/>
                  <a:gd name="T7" fmla="*/ 5 h 5"/>
                  <a:gd name="T8" fmla="*/ 0 w 4"/>
                  <a:gd name="T9" fmla="*/ 2 h 5"/>
                  <a:gd name="T10" fmla="*/ 0 w 4"/>
                  <a:gd name="T11" fmla="*/ 2 h 5"/>
                  <a:gd name="T12" fmla="*/ 0 w 4"/>
                  <a:gd name="T13" fmla="*/ 2 h 5"/>
                  <a:gd name="T14" fmla="*/ 0 w 4"/>
                  <a:gd name="T15" fmla="*/ 2 h 5"/>
                  <a:gd name="T16" fmla="*/ 0 w 4"/>
                  <a:gd name="T17" fmla="*/ 2 h 5"/>
                  <a:gd name="T18" fmla="*/ 0 w 4"/>
                  <a:gd name="T19" fmla="*/ 2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5"/>
                  <a:gd name="T32" fmla="*/ 4 w 4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5">
                    <a:moveTo>
                      <a:pt x="0" y="2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06" name="Freeform 383">
                <a:extLst>
                  <a:ext uri="{FF2B5EF4-FFF2-40B4-BE49-F238E27FC236}">
                    <a16:creationId xmlns:a16="http://schemas.microsoft.com/office/drawing/2014/main" id="{AC5C9890-7BC4-4D08-AEAA-B86E369A3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2063"/>
                <a:ext cx="33" cy="19"/>
              </a:xfrm>
              <a:custGeom>
                <a:avLst/>
                <a:gdLst>
                  <a:gd name="T0" fmla="*/ 0 w 33"/>
                  <a:gd name="T1" fmla="*/ 2 h 19"/>
                  <a:gd name="T2" fmla="*/ 4 w 33"/>
                  <a:gd name="T3" fmla="*/ 0 h 19"/>
                  <a:gd name="T4" fmla="*/ 33 w 33"/>
                  <a:gd name="T5" fmla="*/ 17 h 19"/>
                  <a:gd name="T6" fmla="*/ 29 w 33"/>
                  <a:gd name="T7" fmla="*/ 19 h 19"/>
                  <a:gd name="T8" fmla="*/ 0 w 33"/>
                  <a:gd name="T9" fmla="*/ 2 h 19"/>
                  <a:gd name="T10" fmla="*/ 0 w 33"/>
                  <a:gd name="T11" fmla="*/ 2 h 19"/>
                  <a:gd name="T12" fmla="*/ 0 w 33"/>
                  <a:gd name="T13" fmla="*/ 2 h 19"/>
                  <a:gd name="T14" fmla="*/ 0 w 33"/>
                  <a:gd name="T15" fmla="*/ 2 h 19"/>
                  <a:gd name="T16" fmla="*/ 0 w 33"/>
                  <a:gd name="T17" fmla="*/ 2 h 19"/>
                  <a:gd name="T18" fmla="*/ 0 w 33"/>
                  <a:gd name="T19" fmla="*/ 2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"/>
                  <a:gd name="T31" fmla="*/ 0 h 19"/>
                  <a:gd name="T32" fmla="*/ 33 w 33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" h="19">
                    <a:moveTo>
                      <a:pt x="0" y="2"/>
                    </a:moveTo>
                    <a:lnTo>
                      <a:pt x="4" y="0"/>
                    </a:lnTo>
                    <a:lnTo>
                      <a:pt x="33" y="17"/>
                    </a:lnTo>
                    <a:lnTo>
                      <a:pt x="29" y="19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07" name="Freeform 384">
                <a:extLst>
                  <a:ext uri="{FF2B5EF4-FFF2-40B4-BE49-F238E27FC236}">
                    <a16:creationId xmlns:a16="http://schemas.microsoft.com/office/drawing/2014/main" id="{E082EEC0-DF7D-4DF6-9325-774ABA8E6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" y="2075"/>
                <a:ext cx="4" cy="5"/>
              </a:xfrm>
              <a:custGeom>
                <a:avLst/>
                <a:gdLst>
                  <a:gd name="T0" fmla="*/ 0 w 4"/>
                  <a:gd name="T1" fmla="*/ 3 h 5"/>
                  <a:gd name="T2" fmla="*/ 4 w 4"/>
                  <a:gd name="T3" fmla="*/ 0 h 5"/>
                  <a:gd name="T4" fmla="*/ 4 w 4"/>
                  <a:gd name="T5" fmla="*/ 2 h 5"/>
                  <a:gd name="T6" fmla="*/ 0 w 4"/>
                  <a:gd name="T7" fmla="*/ 5 h 5"/>
                  <a:gd name="T8" fmla="*/ 0 w 4"/>
                  <a:gd name="T9" fmla="*/ 3 h 5"/>
                  <a:gd name="T10" fmla="*/ 0 w 4"/>
                  <a:gd name="T11" fmla="*/ 3 h 5"/>
                  <a:gd name="T12" fmla="*/ 0 w 4"/>
                  <a:gd name="T13" fmla="*/ 3 h 5"/>
                  <a:gd name="T14" fmla="*/ 0 w 4"/>
                  <a:gd name="T15" fmla="*/ 3 h 5"/>
                  <a:gd name="T16" fmla="*/ 0 w 4"/>
                  <a:gd name="T17" fmla="*/ 3 h 5"/>
                  <a:gd name="T18" fmla="*/ 0 w 4"/>
                  <a:gd name="T19" fmla="*/ 3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5"/>
                  <a:gd name="T32" fmla="*/ 4 w 4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5">
                    <a:moveTo>
                      <a:pt x="0" y="3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08" name="Freeform 385">
                <a:extLst>
                  <a:ext uri="{FF2B5EF4-FFF2-40B4-BE49-F238E27FC236}">
                    <a16:creationId xmlns:a16="http://schemas.microsoft.com/office/drawing/2014/main" id="{ADC2CB84-7F18-4CED-8893-44F054753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2059"/>
                <a:ext cx="33" cy="19"/>
              </a:xfrm>
              <a:custGeom>
                <a:avLst/>
                <a:gdLst>
                  <a:gd name="T0" fmla="*/ 0 w 33"/>
                  <a:gd name="T1" fmla="*/ 2 h 19"/>
                  <a:gd name="T2" fmla="*/ 4 w 33"/>
                  <a:gd name="T3" fmla="*/ 0 h 19"/>
                  <a:gd name="T4" fmla="*/ 33 w 33"/>
                  <a:gd name="T5" fmla="*/ 16 h 19"/>
                  <a:gd name="T6" fmla="*/ 29 w 33"/>
                  <a:gd name="T7" fmla="*/ 19 h 19"/>
                  <a:gd name="T8" fmla="*/ 0 w 33"/>
                  <a:gd name="T9" fmla="*/ 2 h 19"/>
                  <a:gd name="T10" fmla="*/ 0 w 33"/>
                  <a:gd name="T11" fmla="*/ 2 h 19"/>
                  <a:gd name="T12" fmla="*/ 0 w 33"/>
                  <a:gd name="T13" fmla="*/ 2 h 19"/>
                  <a:gd name="T14" fmla="*/ 0 w 33"/>
                  <a:gd name="T15" fmla="*/ 2 h 19"/>
                  <a:gd name="T16" fmla="*/ 0 w 33"/>
                  <a:gd name="T17" fmla="*/ 2 h 19"/>
                  <a:gd name="T18" fmla="*/ 0 w 33"/>
                  <a:gd name="T19" fmla="*/ 2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"/>
                  <a:gd name="T31" fmla="*/ 0 h 19"/>
                  <a:gd name="T32" fmla="*/ 33 w 33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" h="19">
                    <a:moveTo>
                      <a:pt x="0" y="2"/>
                    </a:moveTo>
                    <a:lnTo>
                      <a:pt x="4" y="0"/>
                    </a:lnTo>
                    <a:lnTo>
                      <a:pt x="33" y="16"/>
                    </a:lnTo>
                    <a:lnTo>
                      <a:pt x="29" y="19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09" name="Freeform 386">
                <a:extLst>
                  <a:ext uri="{FF2B5EF4-FFF2-40B4-BE49-F238E27FC236}">
                    <a16:creationId xmlns:a16="http://schemas.microsoft.com/office/drawing/2014/main" id="{7D664DD6-787C-4297-B05C-B275D7BFA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1994"/>
                <a:ext cx="4" cy="6"/>
              </a:xfrm>
              <a:custGeom>
                <a:avLst/>
                <a:gdLst>
                  <a:gd name="T0" fmla="*/ 0 w 4"/>
                  <a:gd name="T1" fmla="*/ 2 h 6"/>
                  <a:gd name="T2" fmla="*/ 4 w 4"/>
                  <a:gd name="T3" fmla="*/ 0 h 6"/>
                  <a:gd name="T4" fmla="*/ 4 w 4"/>
                  <a:gd name="T5" fmla="*/ 4 h 6"/>
                  <a:gd name="T6" fmla="*/ 0 w 4"/>
                  <a:gd name="T7" fmla="*/ 6 h 6"/>
                  <a:gd name="T8" fmla="*/ 0 w 4"/>
                  <a:gd name="T9" fmla="*/ 2 h 6"/>
                  <a:gd name="T10" fmla="*/ 0 w 4"/>
                  <a:gd name="T11" fmla="*/ 2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2 h 6"/>
                  <a:gd name="T18" fmla="*/ 0 w 4"/>
                  <a:gd name="T19" fmla="*/ 2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6"/>
                  <a:gd name="T32" fmla="*/ 4 w 4"/>
                  <a:gd name="T33" fmla="*/ 6 h 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6">
                    <a:moveTo>
                      <a:pt x="0" y="2"/>
                    </a:moveTo>
                    <a:lnTo>
                      <a:pt x="4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10" name="Freeform 387">
                <a:extLst>
                  <a:ext uri="{FF2B5EF4-FFF2-40B4-BE49-F238E27FC236}">
                    <a16:creationId xmlns:a16="http://schemas.microsoft.com/office/drawing/2014/main" id="{77B74DAA-12E6-4DF1-BAB5-0C1B543E7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1998"/>
                <a:ext cx="33" cy="19"/>
              </a:xfrm>
              <a:custGeom>
                <a:avLst/>
                <a:gdLst>
                  <a:gd name="T0" fmla="*/ 0 w 33"/>
                  <a:gd name="T1" fmla="*/ 2 h 19"/>
                  <a:gd name="T2" fmla="*/ 4 w 33"/>
                  <a:gd name="T3" fmla="*/ 0 h 19"/>
                  <a:gd name="T4" fmla="*/ 33 w 33"/>
                  <a:gd name="T5" fmla="*/ 17 h 19"/>
                  <a:gd name="T6" fmla="*/ 29 w 33"/>
                  <a:gd name="T7" fmla="*/ 19 h 19"/>
                  <a:gd name="T8" fmla="*/ 0 w 33"/>
                  <a:gd name="T9" fmla="*/ 2 h 19"/>
                  <a:gd name="T10" fmla="*/ 0 w 33"/>
                  <a:gd name="T11" fmla="*/ 2 h 19"/>
                  <a:gd name="T12" fmla="*/ 0 w 33"/>
                  <a:gd name="T13" fmla="*/ 2 h 19"/>
                  <a:gd name="T14" fmla="*/ 0 w 33"/>
                  <a:gd name="T15" fmla="*/ 2 h 19"/>
                  <a:gd name="T16" fmla="*/ 0 w 33"/>
                  <a:gd name="T17" fmla="*/ 2 h 19"/>
                  <a:gd name="T18" fmla="*/ 0 w 33"/>
                  <a:gd name="T19" fmla="*/ 2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"/>
                  <a:gd name="T31" fmla="*/ 0 h 19"/>
                  <a:gd name="T32" fmla="*/ 33 w 33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" h="19">
                    <a:moveTo>
                      <a:pt x="0" y="2"/>
                    </a:moveTo>
                    <a:lnTo>
                      <a:pt x="4" y="0"/>
                    </a:lnTo>
                    <a:lnTo>
                      <a:pt x="33" y="17"/>
                    </a:lnTo>
                    <a:lnTo>
                      <a:pt x="29" y="19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15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11" name="Freeform 388">
                <a:extLst>
                  <a:ext uri="{FF2B5EF4-FFF2-40B4-BE49-F238E27FC236}">
                    <a16:creationId xmlns:a16="http://schemas.microsoft.com/office/drawing/2014/main" id="{35138539-D4E7-42F2-87D6-B7537C87B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" y="2011"/>
                <a:ext cx="4" cy="64"/>
              </a:xfrm>
              <a:custGeom>
                <a:avLst/>
                <a:gdLst>
                  <a:gd name="T0" fmla="*/ 0 w 4"/>
                  <a:gd name="T1" fmla="*/ 3 h 64"/>
                  <a:gd name="T2" fmla="*/ 4 w 4"/>
                  <a:gd name="T3" fmla="*/ 0 h 64"/>
                  <a:gd name="T4" fmla="*/ 4 w 4"/>
                  <a:gd name="T5" fmla="*/ 62 h 64"/>
                  <a:gd name="T6" fmla="*/ 0 w 4"/>
                  <a:gd name="T7" fmla="*/ 64 h 64"/>
                  <a:gd name="T8" fmla="*/ 0 w 4"/>
                  <a:gd name="T9" fmla="*/ 3 h 64"/>
                  <a:gd name="T10" fmla="*/ 0 w 4"/>
                  <a:gd name="T11" fmla="*/ 3 h 64"/>
                  <a:gd name="T12" fmla="*/ 0 w 4"/>
                  <a:gd name="T13" fmla="*/ 3 h 64"/>
                  <a:gd name="T14" fmla="*/ 0 w 4"/>
                  <a:gd name="T15" fmla="*/ 3 h 64"/>
                  <a:gd name="T16" fmla="*/ 0 w 4"/>
                  <a:gd name="T17" fmla="*/ 3 h 64"/>
                  <a:gd name="T18" fmla="*/ 0 w 4"/>
                  <a:gd name="T19" fmla="*/ 3 h 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"/>
                  <a:gd name="T31" fmla="*/ 0 h 64"/>
                  <a:gd name="T32" fmla="*/ 4 w 4"/>
                  <a:gd name="T33" fmla="*/ 64 h 6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" h="64">
                    <a:moveTo>
                      <a:pt x="0" y="3"/>
                    </a:moveTo>
                    <a:lnTo>
                      <a:pt x="4" y="0"/>
                    </a:lnTo>
                    <a:lnTo>
                      <a:pt x="4" y="62"/>
                    </a:lnTo>
                    <a:lnTo>
                      <a:pt x="0" y="6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D29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86" name="Freeform 389">
              <a:extLst>
                <a:ext uri="{FF2B5EF4-FFF2-40B4-BE49-F238E27FC236}">
                  <a16:creationId xmlns:a16="http://schemas.microsoft.com/office/drawing/2014/main" id="{03A56CC1-11E8-48EC-B681-84C15A778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1989"/>
              <a:ext cx="43" cy="25"/>
            </a:xfrm>
            <a:custGeom>
              <a:avLst/>
              <a:gdLst>
                <a:gd name="T0" fmla="*/ 0 w 43"/>
                <a:gd name="T1" fmla="*/ 2 h 25"/>
                <a:gd name="T2" fmla="*/ 4 w 43"/>
                <a:gd name="T3" fmla="*/ 0 h 25"/>
                <a:gd name="T4" fmla="*/ 43 w 43"/>
                <a:gd name="T5" fmla="*/ 22 h 25"/>
                <a:gd name="T6" fmla="*/ 39 w 43"/>
                <a:gd name="T7" fmla="*/ 25 h 25"/>
                <a:gd name="T8" fmla="*/ 0 w 43"/>
                <a:gd name="T9" fmla="*/ 2 h 25"/>
                <a:gd name="T10" fmla="*/ 0 w 43"/>
                <a:gd name="T11" fmla="*/ 2 h 25"/>
                <a:gd name="T12" fmla="*/ 0 w 43"/>
                <a:gd name="T13" fmla="*/ 2 h 25"/>
                <a:gd name="T14" fmla="*/ 0 w 43"/>
                <a:gd name="T15" fmla="*/ 2 h 25"/>
                <a:gd name="T16" fmla="*/ 0 w 43"/>
                <a:gd name="T17" fmla="*/ 2 h 25"/>
                <a:gd name="T18" fmla="*/ 0 w 43"/>
                <a:gd name="T19" fmla="*/ 2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"/>
                <a:gd name="T31" fmla="*/ 0 h 25"/>
                <a:gd name="T32" fmla="*/ 43 w 43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" h="25">
                  <a:moveTo>
                    <a:pt x="0" y="2"/>
                  </a:moveTo>
                  <a:lnTo>
                    <a:pt x="4" y="0"/>
                  </a:lnTo>
                  <a:lnTo>
                    <a:pt x="43" y="22"/>
                  </a:lnTo>
                  <a:lnTo>
                    <a:pt x="39" y="2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15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Freeform 390">
              <a:extLst>
                <a:ext uri="{FF2B5EF4-FFF2-40B4-BE49-F238E27FC236}">
                  <a16:creationId xmlns:a16="http://schemas.microsoft.com/office/drawing/2014/main" id="{7A5D0AB4-B74C-4DFB-8CAA-14D4CD0DF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1" y="1991"/>
              <a:ext cx="39" cy="115"/>
            </a:xfrm>
            <a:custGeom>
              <a:avLst/>
              <a:gdLst>
                <a:gd name="T0" fmla="*/ 39 w 39"/>
                <a:gd name="T1" fmla="*/ 84 h 115"/>
                <a:gd name="T2" fmla="*/ 10 w 39"/>
                <a:gd name="T3" fmla="*/ 67 h 115"/>
                <a:gd name="T4" fmla="*/ 10 w 39"/>
                <a:gd name="T5" fmla="*/ 70 h 115"/>
                <a:gd name="T6" fmla="*/ 39 w 39"/>
                <a:gd name="T7" fmla="*/ 87 h 115"/>
                <a:gd name="T8" fmla="*/ 39 w 39"/>
                <a:gd name="T9" fmla="*/ 89 h 115"/>
                <a:gd name="T10" fmla="*/ 10 w 39"/>
                <a:gd name="T11" fmla="*/ 72 h 115"/>
                <a:gd name="T12" fmla="*/ 10 w 39"/>
                <a:gd name="T13" fmla="*/ 74 h 115"/>
                <a:gd name="T14" fmla="*/ 39 w 39"/>
                <a:gd name="T15" fmla="*/ 91 h 115"/>
                <a:gd name="T16" fmla="*/ 39 w 39"/>
                <a:gd name="T17" fmla="*/ 94 h 115"/>
                <a:gd name="T18" fmla="*/ 10 w 39"/>
                <a:gd name="T19" fmla="*/ 77 h 115"/>
                <a:gd name="T20" fmla="*/ 10 w 39"/>
                <a:gd name="T21" fmla="*/ 79 h 115"/>
                <a:gd name="T22" fmla="*/ 39 w 39"/>
                <a:gd name="T23" fmla="*/ 96 h 115"/>
                <a:gd name="T24" fmla="*/ 39 w 39"/>
                <a:gd name="T25" fmla="*/ 98 h 115"/>
                <a:gd name="T26" fmla="*/ 10 w 39"/>
                <a:gd name="T27" fmla="*/ 81 h 115"/>
                <a:gd name="T28" fmla="*/ 10 w 39"/>
                <a:gd name="T29" fmla="*/ 83 h 115"/>
                <a:gd name="T30" fmla="*/ 39 w 39"/>
                <a:gd name="T31" fmla="*/ 100 h 115"/>
                <a:gd name="T32" fmla="*/ 39 w 39"/>
                <a:gd name="T33" fmla="*/ 102 h 115"/>
                <a:gd name="T34" fmla="*/ 10 w 39"/>
                <a:gd name="T35" fmla="*/ 85 h 115"/>
                <a:gd name="T36" fmla="*/ 10 w 39"/>
                <a:gd name="T37" fmla="*/ 88 h 115"/>
                <a:gd name="T38" fmla="*/ 39 w 39"/>
                <a:gd name="T39" fmla="*/ 104 h 115"/>
                <a:gd name="T40" fmla="*/ 39 w 39"/>
                <a:gd name="T41" fmla="*/ 107 h 115"/>
                <a:gd name="T42" fmla="*/ 10 w 39"/>
                <a:gd name="T43" fmla="*/ 90 h 115"/>
                <a:gd name="T44" fmla="*/ 10 w 39"/>
                <a:gd name="T45" fmla="*/ 92 h 115"/>
                <a:gd name="T46" fmla="*/ 39 w 39"/>
                <a:gd name="T47" fmla="*/ 109 h 115"/>
                <a:gd name="T48" fmla="*/ 39 w 39"/>
                <a:gd name="T49" fmla="*/ 115 h 115"/>
                <a:gd name="T50" fmla="*/ 0 w 39"/>
                <a:gd name="T51" fmla="*/ 92 h 115"/>
                <a:gd name="T52" fmla="*/ 0 w 39"/>
                <a:gd name="T53" fmla="*/ 0 h 115"/>
                <a:gd name="T54" fmla="*/ 39 w 39"/>
                <a:gd name="T55" fmla="*/ 23 h 115"/>
                <a:gd name="T56" fmla="*/ 39 w 39"/>
                <a:gd name="T57" fmla="*/ 84 h 115"/>
                <a:gd name="T58" fmla="*/ 39 w 39"/>
                <a:gd name="T59" fmla="*/ 84 h 115"/>
                <a:gd name="T60" fmla="*/ 39 w 39"/>
                <a:gd name="T61" fmla="*/ 84 h 115"/>
                <a:gd name="T62" fmla="*/ 39 w 39"/>
                <a:gd name="T63" fmla="*/ 84 h 115"/>
                <a:gd name="T64" fmla="*/ 39 w 39"/>
                <a:gd name="T65" fmla="*/ 84 h 115"/>
                <a:gd name="T66" fmla="*/ 39 w 39"/>
                <a:gd name="T67" fmla="*/ 84 h 115"/>
                <a:gd name="T68" fmla="*/ 5 w 39"/>
                <a:gd name="T69" fmla="*/ 9 h 115"/>
                <a:gd name="T70" fmla="*/ 34 w 39"/>
                <a:gd name="T71" fmla="*/ 26 h 115"/>
                <a:gd name="T72" fmla="*/ 34 w 39"/>
                <a:gd name="T73" fmla="*/ 22 h 115"/>
                <a:gd name="T74" fmla="*/ 5 w 39"/>
                <a:gd name="T75" fmla="*/ 5 h 115"/>
                <a:gd name="T76" fmla="*/ 5 w 39"/>
                <a:gd name="T77" fmla="*/ 9 h 11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9"/>
                <a:gd name="T118" fmla="*/ 0 h 115"/>
                <a:gd name="T119" fmla="*/ 39 w 39"/>
                <a:gd name="T120" fmla="*/ 115 h 11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9" h="115">
                  <a:moveTo>
                    <a:pt x="39" y="84"/>
                  </a:moveTo>
                  <a:lnTo>
                    <a:pt x="10" y="67"/>
                  </a:lnTo>
                  <a:lnTo>
                    <a:pt x="10" y="70"/>
                  </a:lnTo>
                  <a:lnTo>
                    <a:pt x="39" y="87"/>
                  </a:lnTo>
                  <a:lnTo>
                    <a:pt x="39" y="89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39" y="91"/>
                  </a:lnTo>
                  <a:lnTo>
                    <a:pt x="39" y="94"/>
                  </a:lnTo>
                  <a:lnTo>
                    <a:pt x="10" y="77"/>
                  </a:lnTo>
                  <a:lnTo>
                    <a:pt x="10" y="79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10" y="81"/>
                  </a:lnTo>
                  <a:lnTo>
                    <a:pt x="10" y="83"/>
                  </a:lnTo>
                  <a:lnTo>
                    <a:pt x="39" y="100"/>
                  </a:lnTo>
                  <a:lnTo>
                    <a:pt x="39" y="102"/>
                  </a:lnTo>
                  <a:lnTo>
                    <a:pt x="10" y="85"/>
                  </a:lnTo>
                  <a:lnTo>
                    <a:pt x="10" y="88"/>
                  </a:lnTo>
                  <a:lnTo>
                    <a:pt x="39" y="104"/>
                  </a:lnTo>
                  <a:lnTo>
                    <a:pt x="39" y="107"/>
                  </a:lnTo>
                  <a:lnTo>
                    <a:pt x="10" y="90"/>
                  </a:lnTo>
                  <a:lnTo>
                    <a:pt x="10" y="92"/>
                  </a:lnTo>
                  <a:lnTo>
                    <a:pt x="39" y="109"/>
                  </a:lnTo>
                  <a:lnTo>
                    <a:pt x="39" y="115"/>
                  </a:lnTo>
                  <a:lnTo>
                    <a:pt x="0" y="92"/>
                  </a:lnTo>
                  <a:lnTo>
                    <a:pt x="0" y="0"/>
                  </a:lnTo>
                  <a:lnTo>
                    <a:pt x="39" y="23"/>
                  </a:lnTo>
                  <a:lnTo>
                    <a:pt x="39" y="84"/>
                  </a:lnTo>
                  <a:close/>
                  <a:moveTo>
                    <a:pt x="5" y="9"/>
                  </a:moveTo>
                  <a:lnTo>
                    <a:pt x="34" y="26"/>
                  </a:lnTo>
                  <a:lnTo>
                    <a:pt x="34" y="22"/>
                  </a:lnTo>
                  <a:lnTo>
                    <a:pt x="5" y="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Freeform 391">
              <a:extLst>
                <a:ext uri="{FF2B5EF4-FFF2-40B4-BE49-F238E27FC236}">
                  <a16:creationId xmlns:a16="http://schemas.microsoft.com/office/drawing/2014/main" id="{4C08B4BA-599C-4FCC-9DC9-B64372997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1" y="1991"/>
              <a:ext cx="39" cy="115"/>
            </a:xfrm>
            <a:custGeom>
              <a:avLst/>
              <a:gdLst>
                <a:gd name="T0" fmla="*/ 39 w 39"/>
                <a:gd name="T1" fmla="*/ 84 h 115"/>
                <a:gd name="T2" fmla="*/ 10 w 39"/>
                <a:gd name="T3" fmla="*/ 67 h 115"/>
                <a:gd name="T4" fmla="*/ 10 w 39"/>
                <a:gd name="T5" fmla="*/ 70 h 115"/>
                <a:gd name="T6" fmla="*/ 39 w 39"/>
                <a:gd name="T7" fmla="*/ 87 h 115"/>
                <a:gd name="T8" fmla="*/ 39 w 39"/>
                <a:gd name="T9" fmla="*/ 89 h 115"/>
                <a:gd name="T10" fmla="*/ 10 w 39"/>
                <a:gd name="T11" fmla="*/ 72 h 115"/>
                <a:gd name="T12" fmla="*/ 10 w 39"/>
                <a:gd name="T13" fmla="*/ 74 h 115"/>
                <a:gd name="T14" fmla="*/ 39 w 39"/>
                <a:gd name="T15" fmla="*/ 91 h 115"/>
                <a:gd name="T16" fmla="*/ 39 w 39"/>
                <a:gd name="T17" fmla="*/ 94 h 115"/>
                <a:gd name="T18" fmla="*/ 10 w 39"/>
                <a:gd name="T19" fmla="*/ 77 h 115"/>
                <a:gd name="T20" fmla="*/ 10 w 39"/>
                <a:gd name="T21" fmla="*/ 79 h 115"/>
                <a:gd name="T22" fmla="*/ 39 w 39"/>
                <a:gd name="T23" fmla="*/ 96 h 115"/>
                <a:gd name="T24" fmla="*/ 39 w 39"/>
                <a:gd name="T25" fmla="*/ 98 h 115"/>
                <a:gd name="T26" fmla="*/ 10 w 39"/>
                <a:gd name="T27" fmla="*/ 81 h 115"/>
                <a:gd name="T28" fmla="*/ 10 w 39"/>
                <a:gd name="T29" fmla="*/ 83 h 115"/>
                <a:gd name="T30" fmla="*/ 39 w 39"/>
                <a:gd name="T31" fmla="*/ 100 h 115"/>
                <a:gd name="T32" fmla="*/ 39 w 39"/>
                <a:gd name="T33" fmla="*/ 102 h 115"/>
                <a:gd name="T34" fmla="*/ 10 w 39"/>
                <a:gd name="T35" fmla="*/ 85 h 115"/>
                <a:gd name="T36" fmla="*/ 10 w 39"/>
                <a:gd name="T37" fmla="*/ 88 h 115"/>
                <a:gd name="T38" fmla="*/ 39 w 39"/>
                <a:gd name="T39" fmla="*/ 104 h 115"/>
                <a:gd name="T40" fmla="*/ 39 w 39"/>
                <a:gd name="T41" fmla="*/ 107 h 115"/>
                <a:gd name="T42" fmla="*/ 10 w 39"/>
                <a:gd name="T43" fmla="*/ 90 h 115"/>
                <a:gd name="T44" fmla="*/ 10 w 39"/>
                <a:gd name="T45" fmla="*/ 92 h 115"/>
                <a:gd name="T46" fmla="*/ 39 w 39"/>
                <a:gd name="T47" fmla="*/ 109 h 115"/>
                <a:gd name="T48" fmla="*/ 39 w 39"/>
                <a:gd name="T49" fmla="*/ 115 h 115"/>
                <a:gd name="T50" fmla="*/ 0 w 39"/>
                <a:gd name="T51" fmla="*/ 92 h 115"/>
                <a:gd name="T52" fmla="*/ 0 w 39"/>
                <a:gd name="T53" fmla="*/ 0 h 115"/>
                <a:gd name="T54" fmla="*/ 39 w 39"/>
                <a:gd name="T55" fmla="*/ 23 h 115"/>
                <a:gd name="T56" fmla="*/ 39 w 39"/>
                <a:gd name="T57" fmla="*/ 84 h 115"/>
                <a:gd name="T58" fmla="*/ 39 w 39"/>
                <a:gd name="T59" fmla="*/ 84 h 115"/>
                <a:gd name="T60" fmla="*/ 39 w 39"/>
                <a:gd name="T61" fmla="*/ 84 h 115"/>
                <a:gd name="T62" fmla="*/ 39 w 39"/>
                <a:gd name="T63" fmla="*/ 84 h 115"/>
                <a:gd name="T64" fmla="*/ 39 w 39"/>
                <a:gd name="T65" fmla="*/ 84 h 115"/>
                <a:gd name="T66" fmla="*/ 39 w 39"/>
                <a:gd name="T67" fmla="*/ 84 h 115"/>
                <a:gd name="T68" fmla="*/ 5 w 39"/>
                <a:gd name="T69" fmla="*/ 9 h 115"/>
                <a:gd name="T70" fmla="*/ 34 w 39"/>
                <a:gd name="T71" fmla="*/ 26 h 115"/>
                <a:gd name="T72" fmla="*/ 34 w 39"/>
                <a:gd name="T73" fmla="*/ 22 h 115"/>
                <a:gd name="T74" fmla="*/ 5 w 39"/>
                <a:gd name="T75" fmla="*/ 5 h 115"/>
                <a:gd name="T76" fmla="*/ 5 w 39"/>
                <a:gd name="T77" fmla="*/ 9 h 11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9"/>
                <a:gd name="T118" fmla="*/ 0 h 115"/>
                <a:gd name="T119" fmla="*/ 39 w 39"/>
                <a:gd name="T120" fmla="*/ 115 h 11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9" h="115">
                  <a:moveTo>
                    <a:pt x="39" y="84"/>
                  </a:moveTo>
                  <a:lnTo>
                    <a:pt x="10" y="67"/>
                  </a:lnTo>
                  <a:lnTo>
                    <a:pt x="10" y="70"/>
                  </a:lnTo>
                  <a:lnTo>
                    <a:pt x="39" y="87"/>
                  </a:lnTo>
                  <a:lnTo>
                    <a:pt x="39" y="89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39" y="91"/>
                  </a:lnTo>
                  <a:lnTo>
                    <a:pt x="39" y="94"/>
                  </a:lnTo>
                  <a:lnTo>
                    <a:pt x="10" y="77"/>
                  </a:lnTo>
                  <a:lnTo>
                    <a:pt x="10" y="79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10" y="81"/>
                  </a:lnTo>
                  <a:lnTo>
                    <a:pt x="10" y="83"/>
                  </a:lnTo>
                  <a:lnTo>
                    <a:pt x="39" y="100"/>
                  </a:lnTo>
                  <a:lnTo>
                    <a:pt x="39" y="102"/>
                  </a:lnTo>
                  <a:lnTo>
                    <a:pt x="10" y="85"/>
                  </a:lnTo>
                  <a:lnTo>
                    <a:pt x="10" y="88"/>
                  </a:lnTo>
                  <a:lnTo>
                    <a:pt x="39" y="104"/>
                  </a:lnTo>
                  <a:lnTo>
                    <a:pt x="39" y="107"/>
                  </a:lnTo>
                  <a:lnTo>
                    <a:pt x="10" y="90"/>
                  </a:lnTo>
                  <a:lnTo>
                    <a:pt x="10" y="92"/>
                  </a:lnTo>
                  <a:lnTo>
                    <a:pt x="39" y="109"/>
                  </a:lnTo>
                  <a:lnTo>
                    <a:pt x="39" y="115"/>
                  </a:lnTo>
                  <a:lnTo>
                    <a:pt x="0" y="92"/>
                  </a:lnTo>
                  <a:lnTo>
                    <a:pt x="0" y="0"/>
                  </a:lnTo>
                  <a:lnTo>
                    <a:pt x="39" y="23"/>
                  </a:lnTo>
                  <a:lnTo>
                    <a:pt x="39" y="84"/>
                  </a:lnTo>
                  <a:moveTo>
                    <a:pt x="5" y="9"/>
                  </a:moveTo>
                  <a:lnTo>
                    <a:pt x="34" y="26"/>
                  </a:lnTo>
                  <a:lnTo>
                    <a:pt x="34" y="22"/>
                  </a:lnTo>
                  <a:lnTo>
                    <a:pt x="5" y="5"/>
                  </a:lnTo>
                  <a:lnTo>
                    <a:pt x="5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Freeform 392">
              <a:extLst>
                <a:ext uri="{FF2B5EF4-FFF2-40B4-BE49-F238E27FC236}">
                  <a16:creationId xmlns:a16="http://schemas.microsoft.com/office/drawing/2014/main" id="{41D7E3A9-F59C-410B-B8A6-09F67A8FE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" y="1999"/>
              <a:ext cx="4" cy="14"/>
            </a:xfrm>
            <a:custGeom>
              <a:avLst/>
              <a:gdLst>
                <a:gd name="T0" fmla="*/ 0 w 4"/>
                <a:gd name="T1" fmla="*/ 2 h 14"/>
                <a:gd name="T2" fmla="*/ 4 w 4"/>
                <a:gd name="T3" fmla="*/ 0 h 14"/>
                <a:gd name="T4" fmla="*/ 4 w 4"/>
                <a:gd name="T5" fmla="*/ 11 h 14"/>
                <a:gd name="T6" fmla="*/ 0 w 4"/>
                <a:gd name="T7" fmla="*/ 14 h 14"/>
                <a:gd name="T8" fmla="*/ 0 w 4"/>
                <a:gd name="T9" fmla="*/ 2 h 14"/>
                <a:gd name="T10" fmla="*/ 0 w 4"/>
                <a:gd name="T11" fmla="*/ 2 h 14"/>
                <a:gd name="T12" fmla="*/ 0 w 4"/>
                <a:gd name="T13" fmla="*/ 2 h 14"/>
                <a:gd name="T14" fmla="*/ 0 w 4"/>
                <a:gd name="T15" fmla="*/ 2 h 14"/>
                <a:gd name="T16" fmla="*/ 0 w 4"/>
                <a:gd name="T17" fmla="*/ 2 h 14"/>
                <a:gd name="T18" fmla="*/ 0 w 4"/>
                <a:gd name="T19" fmla="*/ 2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14"/>
                <a:gd name="T32" fmla="*/ 4 w 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14">
                  <a:moveTo>
                    <a:pt x="0" y="2"/>
                  </a:moveTo>
                  <a:lnTo>
                    <a:pt x="4" y="0"/>
                  </a:lnTo>
                  <a:lnTo>
                    <a:pt x="4" y="11"/>
                  </a:lnTo>
                  <a:lnTo>
                    <a:pt x="0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Freeform 393">
              <a:extLst>
                <a:ext uri="{FF2B5EF4-FFF2-40B4-BE49-F238E27FC236}">
                  <a16:creationId xmlns:a16="http://schemas.microsoft.com/office/drawing/2014/main" id="{4EFEF00E-D473-4E7A-8E41-934FFB1CA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1976"/>
              <a:ext cx="43" cy="25"/>
            </a:xfrm>
            <a:custGeom>
              <a:avLst/>
              <a:gdLst>
                <a:gd name="T0" fmla="*/ 0 w 43"/>
                <a:gd name="T1" fmla="*/ 2 h 25"/>
                <a:gd name="T2" fmla="*/ 4 w 43"/>
                <a:gd name="T3" fmla="*/ 0 h 25"/>
                <a:gd name="T4" fmla="*/ 43 w 43"/>
                <a:gd name="T5" fmla="*/ 23 h 25"/>
                <a:gd name="T6" fmla="*/ 39 w 43"/>
                <a:gd name="T7" fmla="*/ 25 h 25"/>
                <a:gd name="T8" fmla="*/ 0 w 43"/>
                <a:gd name="T9" fmla="*/ 2 h 25"/>
                <a:gd name="T10" fmla="*/ 0 w 43"/>
                <a:gd name="T11" fmla="*/ 2 h 25"/>
                <a:gd name="T12" fmla="*/ 0 w 43"/>
                <a:gd name="T13" fmla="*/ 2 h 25"/>
                <a:gd name="T14" fmla="*/ 0 w 43"/>
                <a:gd name="T15" fmla="*/ 2 h 25"/>
                <a:gd name="T16" fmla="*/ 0 w 43"/>
                <a:gd name="T17" fmla="*/ 2 h 25"/>
                <a:gd name="T18" fmla="*/ 0 w 43"/>
                <a:gd name="T19" fmla="*/ 2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"/>
                <a:gd name="T31" fmla="*/ 0 h 25"/>
                <a:gd name="T32" fmla="*/ 43 w 43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" h="25">
                  <a:moveTo>
                    <a:pt x="0" y="2"/>
                  </a:moveTo>
                  <a:lnTo>
                    <a:pt x="4" y="0"/>
                  </a:lnTo>
                  <a:lnTo>
                    <a:pt x="43" y="23"/>
                  </a:lnTo>
                  <a:lnTo>
                    <a:pt x="39" y="2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15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Freeform 394">
              <a:extLst>
                <a:ext uri="{FF2B5EF4-FFF2-40B4-BE49-F238E27FC236}">
                  <a16:creationId xmlns:a16="http://schemas.microsoft.com/office/drawing/2014/main" id="{C97EB45A-2926-413D-8B4B-26CD734E6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1978"/>
              <a:ext cx="39" cy="35"/>
            </a:xfrm>
            <a:custGeom>
              <a:avLst/>
              <a:gdLst>
                <a:gd name="T0" fmla="*/ 39 w 39"/>
                <a:gd name="T1" fmla="*/ 23 h 35"/>
                <a:gd name="T2" fmla="*/ 39 w 39"/>
                <a:gd name="T3" fmla="*/ 35 h 35"/>
                <a:gd name="T4" fmla="*/ 0 w 39"/>
                <a:gd name="T5" fmla="*/ 12 h 35"/>
                <a:gd name="T6" fmla="*/ 0 w 39"/>
                <a:gd name="T7" fmla="*/ 0 h 35"/>
                <a:gd name="T8" fmla="*/ 39 w 39"/>
                <a:gd name="T9" fmla="*/ 23 h 35"/>
                <a:gd name="T10" fmla="*/ 39 w 39"/>
                <a:gd name="T11" fmla="*/ 23 h 35"/>
                <a:gd name="T12" fmla="*/ 39 w 39"/>
                <a:gd name="T13" fmla="*/ 23 h 35"/>
                <a:gd name="T14" fmla="*/ 39 w 39"/>
                <a:gd name="T15" fmla="*/ 23 h 35"/>
                <a:gd name="T16" fmla="*/ 39 w 39"/>
                <a:gd name="T17" fmla="*/ 23 h 35"/>
                <a:gd name="T18" fmla="*/ 39 w 39"/>
                <a:gd name="T19" fmla="*/ 23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35"/>
                <a:gd name="T32" fmla="*/ 39 w 39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35">
                  <a:moveTo>
                    <a:pt x="39" y="23"/>
                  </a:moveTo>
                  <a:lnTo>
                    <a:pt x="39" y="35"/>
                  </a:lnTo>
                  <a:lnTo>
                    <a:pt x="0" y="12"/>
                  </a:lnTo>
                  <a:lnTo>
                    <a:pt x="0" y="0"/>
                  </a:lnTo>
                  <a:lnTo>
                    <a:pt x="39" y="23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Freeform 395">
              <a:extLst>
                <a:ext uri="{FF2B5EF4-FFF2-40B4-BE49-F238E27FC236}">
                  <a16:creationId xmlns:a16="http://schemas.microsoft.com/office/drawing/2014/main" id="{FFD56254-681C-45C7-B16B-2F9D0320B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8" y="2099"/>
              <a:ext cx="84" cy="30"/>
            </a:xfrm>
            <a:custGeom>
              <a:avLst/>
              <a:gdLst>
                <a:gd name="T0" fmla="*/ 32 w 154"/>
                <a:gd name="T1" fmla="*/ 16 h 56"/>
                <a:gd name="T2" fmla="*/ 41 w 154"/>
                <a:gd name="T3" fmla="*/ 12 h 56"/>
                <a:gd name="T4" fmla="*/ 43 w 154"/>
                <a:gd name="T5" fmla="*/ 4 h 56"/>
                <a:gd name="T6" fmla="*/ 26 w 154"/>
                <a:gd name="T7" fmla="*/ 0 h 56"/>
                <a:gd name="T8" fmla="*/ 0 w 154"/>
                <a:gd name="T9" fmla="*/ 6 h 56"/>
                <a:gd name="T10" fmla="*/ 5 w 154"/>
                <a:gd name="T11" fmla="*/ 5 h 56"/>
                <a:gd name="T12" fmla="*/ 14 w 154"/>
                <a:gd name="T13" fmla="*/ 9 h 56"/>
                <a:gd name="T14" fmla="*/ 21 w 154"/>
                <a:gd name="T15" fmla="*/ 3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4"/>
                <a:gd name="T25" fmla="*/ 0 h 56"/>
                <a:gd name="T26" fmla="*/ 154 w 154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4" h="56">
                  <a:moveTo>
                    <a:pt x="106" y="56"/>
                  </a:moveTo>
                  <a:cubicBezTo>
                    <a:pt x="106" y="56"/>
                    <a:pt x="127" y="47"/>
                    <a:pt x="138" y="41"/>
                  </a:cubicBezTo>
                  <a:cubicBezTo>
                    <a:pt x="151" y="33"/>
                    <a:pt x="154" y="22"/>
                    <a:pt x="144" y="14"/>
                  </a:cubicBezTo>
                  <a:cubicBezTo>
                    <a:pt x="135" y="5"/>
                    <a:pt x="88" y="0"/>
                    <a:pt x="88" y="0"/>
                  </a:cubicBezTo>
                  <a:moveTo>
                    <a:pt x="0" y="23"/>
                  </a:moveTo>
                  <a:cubicBezTo>
                    <a:pt x="0" y="23"/>
                    <a:pt x="15" y="18"/>
                    <a:pt x="19" y="19"/>
                  </a:cubicBezTo>
                  <a:cubicBezTo>
                    <a:pt x="24" y="21"/>
                    <a:pt x="36" y="31"/>
                    <a:pt x="46" y="31"/>
                  </a:cubicBezTo>
                  <a:cubicBezTo>
                    <a:pt x="56" y="32"/>
                    <a:pt x="69" y="13"/>
                    <a:pt x="72" y="10"/>
                  </a:cubicBezTo>
                </a:path>
              </a:pathLst>
            </a:custGeom>
            <a:noFill/>
            <a:ln w="0">
              <a:solidFill>
                <a:srgbClr val="032E5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Freeform 396">
              <a:extLst>
                <a:ext uri="{FF2B5EF4-FFF2-40B4-BE49-F238E27FC236}">
                  <a16:creationId xmlns:a16="http://schemas.microsoft.com/office/drawing/2014/main" id="{1F237FA5-18FA-48DD-9262-BD066DCE1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2101"/>
              <a:ext cx="17" cy="14"/>
            </a:xfrm>
            <a:custGeom>
              <a:avLst/>
              <a:gdLst>
                <a:gd name="T0" fmla="*/ 17 w 17"/>
                <a:gd name="T1" fmla="*/ 0 h 14"/>
                <a:gd name="T2" fmla="*/ 17 w 17"/>
                <a:gd name="T3" fmla="*/ 4 h 14"/>
                <a:gd name="T4" fmla="*/ 0 w 17"/>
                <a:gd name="T5" fmla="*/ 14 h 14"/>
                <a:gd name="T6" fmla="*/ 0 w 17"/>
                <a:gd name="T7" fmla="*/ 10 h 14"/>
                <a:gd name="T8" fmla="*/ 17 w 17"/>
                <a:gd name="T9" fmla="*/ 0 h 14"/>
                <a:gd name="T10" fmla="*/ 17 w 17"/>
                <a:gd name="T11" fmla="*/ 0 h 14"/>
                <a:gd name="T12" fmla="*/ 17 w 17"/>
                <a:gd name="T13" fmla="*/ 0 h 14"/>
                <a:gd name="T14" fmla="*/ 17 w 17"/>
                <a:gd name="T15" fmla="*/ 0 h 14"/>
                <a:gd name="T16" fmla="*/ 17 w 17"/>
                <a:gd name="T17" fmla="*/ 0 h 14"/>
                <a:gd name="T18" fmla="*/ 17 w 17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14"/>
                <a:gd name="T32" fmla="*/ 17 w 17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14">
                  <a:moveTo>
                    <a:pt x="17" y="0"/>
                  </a:moveTo>
                  <a:lnTo>
                    <a:pt x="17" y="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F4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Freeform 397">
              <a:extLst>
                <a:ext uri="{FF2B5EF4-FFF2-40B4-BE49-F238E27FC236}">
                  <a16:creationId xmlns:a16="http://schemas.microsoft.com/office/drawing/2014/main" id="{9FD641CE-7732-42C6-8175-E0ECBB8E8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2092"/>
              <a:ext cx="34" cy="23"/>
            </a:xfrm>
            <a:custGeom>
              <a:avLst/>
              <a:gdLst>
                <a:gd name="T0" fmla="*/ 34 w 34"/>
                <a:gd name="T1" fmla="*/ 19 h 23"/>
                <a:gd name="T2" fmla="*/ 34 w 34"/>
                <a:gd name="T3" fmla="*/ 23 h 23"/>
                <a:gd name="T4" fmla="*/ 0 w 34"/>
                <a:gd name="T5" fmla="*/ 3 h 23"/>
                <a:gd name="T6" fmla="*/ 0 w 34"/>
                <a:gd name="T7" fmla="*/ 0 h 23"/>
                <a:gd name="T8" fmla="*/ 34 w 34"/>
                <a:gd name="T9" fmla="*/ 19 h 23"/>
                <a:gd name="T10" fmla="*/ 34 w 34"/>
                <a:gd name="T11" fmla="*/ 19 h 23"/>
                <a:gd name="T12" fmla="*/ 34 w 34"/>
                <a:gd name="T13" fmla="*/ 19 h 23"/>
                <a:gd name="T14" fmla="*/ 34 w 34"/>
                <a:gd name="T15" fmla="*/ 19 h 23"/>
                <a:gd name="T16" fmla="*/ 34 w 34"/>
                <a:gd name="T17" fmla="*/ 19 h 23"/>
                <a:gd name="T18" fmla="*/ 34 w 34"/>
                <a:gd name="T19" fmla="*/ 19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23"/>
                <a:gd name="T32" fmla="*/ 34 w 34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23">
                  <a:moveTo>
                    <a:pt x="34" y="19"/>
                  </a:moveTo>
                  <a:lnTo>
                    <a:pt x="34" y="23"/>
                  </a:lnTo>
                  <a:lnTo>
                    <a:pt x="0" y="3"/>
                  </a:lnTo>
                  <a:lnTo>
                    <a:pt x="0" y="0"/>
                  </a:lnTo>
                  <a:lnTo>
                    <a:pt x="34" y="19"/>
                  </a:lnTo>
                  <a:close/>
                </a:path>
              </a:pathLst>
            </a:custGeom>
            <a:solidFill>
              <a:srgbClr val="192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Freeform 398">
              <a:extLst>
                <a:ext uri="{FF2B5EF4-FFF2-40B4-BE49-F238E27FC236}">
                  <a16:creationId xmlns:a16="http://schemas.microsoft.com/office/drawing/2014/main" id="{AB12D8E6-AF46-4810-AC54-E1A2F11B6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2082"/>
              <a:ext cx="51" cy="29"/>
            </a:xfrm>
            <a:custGeom>
              <a:avLst/>
              <a:gdLst>
                <a:gd name="T0" fmla="*/ 51 w 51"/>
                <a:gd name="T1" fmla="*/ 19 h 29"/>
                <a:gd name="T2" fmla="*/ 34 w 51"/>
                <a:gd name="T3" fmla="*/ 29 h 29"/>
                <a:gd name="T4" fmla="*/ 0 w 51"/>
                <a:gd name="T5" fmla="*/ 10 h 29"/>
                <a:gd name="T6" fmla="*/ 17 w 51"/>
                <a:gd name="T7" fmla="*/ 0 h 29"/>
                <a:gd name="T8" fmla="*/ 51 w 51"/>
                <a:gd name="T9" fmla="*/ 19 h 29"/>
                <a:gd name="T10" fmla="*/ 51 w 51"/>
                <a:gd name="T11" fmla="*/ 19 h 29"/>
                <a:gd name="T12" fmla="*/ 51 w 51"/>
                <a:gd name="T13" fmla="*/ 19 h 29"/>
                <a:gd name="T14" fmla="*/ 51 w 51"/>
                <a:gd name="T15" fmla="*/ 19 h 29"/>
                <a:gd name="T16" fmla="*/ 51 w 51"/>
                <a:gd name="T17" fmla="*/ 19 h 29"/>
                <a:gd name="T18" fmla="*/ 51 w 51"/>
                <a:gd name="T19" fmla="*/ 19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1"/>
                <a:gd name="T31" fmla="*/ 0 h 29"/>
                <a:gd name="T32" fmla="*/ 51 w 51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1" h="29">
                  <a:moveTo>
                    <a:pt x="51" y="19"/>
                  </a:moveTo>
                  <a:lnTo>
                    <a:pt x="34" y="29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515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Freeform 399">
              <a:extLst>
                <a:ext uri="{FF2B5EF4-FFF2-40B4-BE49-F238E27FC236}">
                  <a16:creationId xmlns:a16="http://schemas.microsoft.com/office/drawing/2014/main" id="{559959E0-9981-422F-94B0-507B7B4B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6" y="2052"/>
              <a:ext cx="11" cy="50"/>
            </a:xfrm>
            <a:custGeom>
              <a:avLst/>
              <a:gdLst>
                <a:gd name="T0" fmla="*/ 11 w 11"/>
                <a:gd name="T1" fmla="*/ 50 h 50"/>
                <a:gd name="T2" fmla="*/ 0 w 11"/>
                <a:gd name="T3" fmla="*/ 44 h 50"/>
                <a:gd name="T4" fmla="*/ 0 w 11"/>
                <a:gd name="T5" fmla="*/ 0 h 50"/>
                <a:gd name="T6" fmla="*/ 11 w 11"/>
                <a:gd name="T7" fmla="*/ 6 h 50"/>
                <a:gd name="T8" fmla="*/ 11 w 11"/>
                <a:gd name="T9" fmla="*/ 50 h 50"/>
                <a:gd name="T10" fmla="*/ 11 w 11"/>
                <a:gd name="T11" fmla="*/ 50 h 50"/>
                <a:gd name="T12" fmla="*/ 11 w 11"/>
                <a:gd name="T13" fmla="*/ 50 h 50"/>
                <a:gd name="T14" fmla="*/ 11 w 11"/>
                <a:gd name="T15" fmla="*/ 50 h 50"/>
                <a:gd name="T16" fmla="*/ 11 w 11"/>
                <a:gd name="T17" fmla="*/ 50 h 50"/>
                <a:gd name="T18" fmla="*/ 11 w 11"/>
                <a:gd name="T19" fmla="*/ 5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50"/>
                <a:gd name="T32" fmla="*/ 11 w 11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50">
                  <a:moveTo>
                    <a:pt x="11" y="50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1" y="6"/>
                  </a:lnTo>
                  <a:lnTo>
                    <a:pt x="11" y="5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Freeform 400">
              <a:extLst>
                <a:ext uri="{FF2B5EF4-FFF2-40B4-BE49-F238E27FC236}">
                  <a16:creationId xmlns:a16="http://schemas.microsoft.com/office/drawing/2014/main" id="{36788D31-ADEC-490B-AB24-304B348E9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" y="2058"/>
              <a:ext cx="6" cy="44"/>
            </a:xfrm>
            <a:custGeom>
              <a:avLst/>
              <a:gdLst>
                <a:gd name="T0" fmla="*/ 0 w 6"/>
                <a:gd name="T1" fmla="*/ 0 h 44"/>
                <a:gd name="T2" fmla="*/ 6 w 6"/>
                <a:gd name="T3" fmla="*/ 1 h 44"/>
                <a:gd name="T4" fmla="*/ 6 w 6"/>
                <a:gd name="T5" fmla="*/ 37 h 44"/>
                <a:gd name="T6" fmla="*/ 0 w 6"/>
                <a:gd name="T7" fmla="*/ 44 h 44"/>
                <a:gd name="T8" fmla="*/ 0 w 6"/>
                <a:gd name="T9" fmla="*/ 0 h 44"/>
                <a:gd name="T10" fmla="*/ 0 w 6"/>
                <a:gd name="T11" fmla="*/ 0 h 44"/>
                <a:gd name="T12" fmla="*/ 0 w 6"/>
                <a:gd name="T13" fmla="*/ 0 h 44"/>
                <a:gd name="T14" fmla="*/ 0 w 6"/>
                <a:gd name="T15" fmla="*/ 0 h 44"/>
                <a:gd name="T16" fmla="*/ 0 w 6"/>
                <a:gd name="T17" fmla="*/ 0 h 44"/>
                <a:gd name="T18" fmla="*/ 0 w 6"/>
                <a:gd name="T19" fmla="*/ 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44"/>
                <a:gd name="T32" fmla="*/ 6 w 6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44">
                  <a:moveTo>
                    <a:pt x="0" y="0"/>
                  </a:moveTo>
                  <a:lnTo>
                    <a:pt x="6" y="1"/>
                  </a:lnTo>
                  <a:lnTo>
                    <a:pt x="6" y="37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4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Freeform 401">
              <a:extLst>
                <a:ext uri="{FF2B5EF4-FFF2-40B4-BE49-F238E27FC236}">
                  <a16:creationId xmlns:a16="http://schemas.microsoft.com/office/drawing/2014/main" id="{4AB039A5-6684-4F23-90A1-ED24B33C4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" y="2044"/>
              <a:ext cx="4" cy="62"/>
            </a:xfrm>
            <a:custGeom>
              <a:avLst/>
              <a:gdLst>
                <a:gd name="T0" fmla="*/ 0 w 4"/>
                <a:gd name="T1" fmla="*/ 2 h 62"/>
                <a:gd name="T2" fmla="*/ 4 w 4"/>
                <a:gd name="T3" fmla="*/ 0 h 62"/>
                <a:gd name="T4" fmla="*/ 3 w 4"/>
                <a:gd name="T5" fmla="*/ 60 h 62"/>
                <a:gd name="T6" fmla="*/ 0 w 4"/>
                <a:gd name="T7" fmla="*/ 62 h 62"/>
                <a:gd name="T8" fmla="*/ 0 w 4"/>
                <a:gd name="T9" fmla="*/ 2 h 62"/>
                <a:gd name="T10" fmla="*/ 0 w 4"/>
                <a:gd name="T11" fmla="*/ 2 h 62"/>
                <a:gd name="T12" fmla="*/ 0 w 4"/>
                <a:gd name="T13" fmla="*/ 2 h 62"/>
                <a:gd name="T14" fmla="*/ 0 w 4"/>
                <a:gd name="T15" fmla="*/ 2 h 62"/>
                <a:gd name="T16" fmla="*/ 0 w 4"/>
                <a:gd name="T17" fmla="*/ 2 h 62"/>
                <a:gd name="T18" fmla="*/ 0 w 4"/>
                <a:gd name="T19" fmla="*/ 2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2"/>
                <a:gd name="T32" fmla="*/ 4 w 4"/>
                <a:gd name="T33" fmla="*/ 62 h 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2">
                  <a:moveTo>
                    <a:pt x="0" y="2"/>
                  </a:moveTo>
                  <a:lnTo>
                    <a:pt x="4" y="0"/>
                  </a:lnTo>
                  <a:lnTo>
                    <a:pt x="3" y="60"/>
                  </a:lnTo>
                  <a:lnTo>
                    <a:pt x="0" y="6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F4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Freeform 402">
              <a:extLst>
                <a:ext uri="{FF2B5EF4-FFF2-40B4-BE49-F238E27FC236}">
                  <a16:creationId xmlns:a16="http://schemas.microsoft.com/office/drawing/2014/main" id="{37755BB8-5612-4873-84E6-DF8D1F9CD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2005"/>
              <a:ext cx="69" cy="41"/>
            </a:xfrm>
            <a:custGeom>
              <a:avLst/>
              <a:gdLst>
                <a:gd name="T0" fmla="*/ 0 w 69"/>
                <a:gd name="T1" fmla="*/ 3 h 41"/>
                <a:gd name="T2" fmla="*/ 3 w 69"/>
                <a:gd name="T3" fmla="*/ 0 h 41"/>
                <a:gd name="T4" fmla="*/ 69 w 69"/>
                <a:gd name="T5" fmla="*/ 39 h 41"/>
                <a:gd name="T6" fmla="*/ 65 w 69"/>
                <a:gd name="T7" fmla="*/ 41 h 41"/>
                <a:gd name="T8" fmla="*/ 0 w 69"/>
                <a:gd name="T9" fmla="*/ 3 h 41"/>
                <a:gd name="T10" fmla="*/ 0 w 69"/>
                <a:gd name="T11" fmla="*/ 3 h 41"/>
                <a:gd name="T12" fmla="*/ 0 w 69"/>
                <a:gd name="T13" fmla="*/ 3 h 41"/>
                <a:gd name="T14" fmla="*/ 0 w 69"/>
                <a:gd name="T15" fmla="*/ 3 h 41"/>
                <a:gd name="T16" fmla="*/ 0 w 69"/>
                <a:gd name="T17" fmla="*/ 3 h 41"/>
                <a:gd name="T18" fmla="*/ 0 w 69"/>
                <a:gd name="T19" fmla="*/ 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"/>
                <a:gd name="T31" fmla="*/ 0 h 41"/>
                <a:gd name="T32" fmla="*/ 69 w 69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" h="41">
                  <a:moveTo>
                    <a:pt x="0" y="3"/>
                  </a:moveTo>
                  <a:lnTo>
                    <a:pt x="3" y="0"/>
                  </a:lnTo>
                  <a:lnTo>
                    <a:pt x="69" y="39"/>
                  </a:lnTo>
                  <a:lnTo>
                    <a:pt x="65" y="4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515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Freeform 403">
              <a:extLst>
                <a:ext uri="{FF2B5EF4-FFF2-40B4-BE49-F238E27FC236}">
                  <a16:creationId xmlns:a16="http://schemas.microsoft.com/office/drawing/2014/main" id="{92239196-E269-45BD-8908-654F22E22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2008"/>
              <a:ext cx="65" cy="98"/>
            </a:xfrm>
            <a:custGeom>
              <a:avLst/>
              <a:gdLst>
                <a:gd name="T0" fmla="*/ 65 w 65"/>
                <a:gd name="T1" fmla="*/ 38 h 98"/>
                <a:gd name="T2" fmla="*/ 65 w 65"/>
                <a:gd name="T3" fmla="*/ 98 h 98"/>
                <a:gd name="T4" fmla="*/ 0 w 65"/>
                <a:gd name="T5" fmla="*/ 60 h 98"/>
                <a:gd name="T6" fmla="*/ 0 w 65"/>
                <a:gd name="T7" fmla="*/ 0 h 98"/>
                <a:gd name="T8" fmla="*/ 65 w 65"/>
                <a:gd name="T9" fmla="*/ 38 h 98"/>
                <a:gd name="T10" fmla="*/ 65 w 65"/>
                <a:gd name="T11" fmla="*/ 38 h 98"/>
                <a:gd name="T12" fmla="*/ 65 w 65"/>
                <a:gd name="T13" fmla="*/ 38 h 98"/>
                <a:gd name="T14" fmla="*/ 65 w 65"/>
                <a:gd name="T15" fmla="*/ 38 h 98"/>
                <a:gd name="T16" fmla="*/ 65 w 65"/>
                <a:gd name="T17" fmla="*/ 38 h 98"/>
                <a:gd name="T18" fmla="*/ 65 w 65"/>
                <a:gd name="T19" fmla="*/ 38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5"/>
                <a:gd name="T31" fmla="*/ 0 h 98"/>
                <a:gd name="T32" fmla="*/ 65 w 65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5" h="98">
                  <a:moveTo>
                    <a:pt x="65" y="38"/>
                  </a:moveTo>
                  <a:lnTo>
                    <a:pt x="65" y="98"/>
                  </a:lnTo>
                  <a:lnTo>
                    <a:pt x="0" y="60"/>
                  </a:lnTo>
                  <a:lnTo>
                    <a:pt x="0" y="0"/>
                  </a:lnTo>
                  <a:lnTo>
                    <a:pt x="65" y="38"/>
                  </a:lnTo>
                  <a:close/>
                </a:path>
              </a:pathLst>
            </a:custGeom>
            <a:solidFill>
              <a:srgbClr val="192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Freeform 404">
              <a:extLst>
                <a:ext uri="{FF2B5EF4-FFF2-40B4-BE49-F238E27FC236}">
                  <a16:creationId xmlns:a16="http://schemas.microsoft.com/office/drawing/2014/main" id="{21607FA6-2DE6-4897-97A6-607095DD0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" y="2009"/>
              <a:ext cx="66" cy="98"/>
            </a:xfrm>
            <a:custGeom>
              <a:avLst/>
              <a:gdLst>
                <a:gd name="T0" fmla="*/ 66 w 66"/>
                <a:gd name="T1" fmla="*/ 38 h 98"/>
                <a:gd name="T2" fmla="*/ 66 w 66"/>
                <a:gd name="T3" fmla="*/ 98 h 98"/>
                <a:gd name="T4" fmla="*/ 0 w 66"/>
                <a:gd name="T5" fmla="*/ 60 h 98"/>
                <a:gd name="T6" fmla="*/ 0 w 66"/>
                <a:gd name="T7" fmla="*/ 0 h 98"/>
                <a:gd name="T8" fmla="*/ 66 w 66"/>
                <a:gd name="T9" fmla="*/ 38 h 98"/>
                <a:gd name="T10" fmla="*/ 66 w 66"/>
                <a:gd name="T11" fmla="*/ 38 h 98"/>
                <a:gd name="T12" fmla="*/ 66 w 66"/>
                <a:gd name="T13" fmla="*/ 38 h 98"/>
                <a:gd name="T14" fmla="*/ 66 w 66"/>
                <a:gd name="T15" fmla="*/ 38 h 98"/>
                <a:gd name="T16" fmla="*/ 66 w 66"/>
                <a:gd name="T17" fmla="*/ 38 h 98"/>
                <a:gd name="T18" fmla="*/ 66 w 66"/>
                <a:gd name="T19" fmla="*/ 38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"/>
                <a:gd name="T31" fmla="*/ 0 h 98"/>
                <a:gd name="T32" fmla="*/ 66 w 66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" h="98">
                  <a:moveTo>
                    <a:pt x="66" y="38"/>
                  </a:moveTo>
                  <a:lnTo>
                    <a:pt x="66" y="98"/>
                  </a:lnTo>
                  <a:lnTo>
                    <a:pt x="0" y="60"/>
                  </a:lnTo>
                  <a:lnTo>
                    <a:pt x="0" y="0"/>
                  </a:lnTo>
                  <a:lnTo>
                    <a:pt x="6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Freeform 405">
              <a:extLst>
                <a:ext uri="{FF2B5EF4-FFF2-40B4-BE49-F238E27FC236}">
                  <a16:creationId xmlns:a16="http://schemas.microsoft.com/office/drawing/2014/main" id="{4020F3F1-AA5B-4D48-AE17-1E6ECF0AE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046"/>
              <a:ext cx="4" cy="62"/>
            </a:xfrm>
            <a:custGeom>
              <a:avLst/>
              <a:gdLst>
                <a:gd name="T0" fmla="*/ 0 w 4"/>
                <a:gd name="T1" fmla="*/ 1 h 62"/>
                <a:gd name="T2" fmla="*/ 4 w 4"/>
                <a:gd name="T3" fmla="*/ 0 h 62"/>
                <a:gd name="T4" fmla="*/ 3 w 4"/>
                <a:gd name="T5" fmla="*/ 60 h 62"/>
                <a:gd name="T6" fmla="*/ 0 w 4"/>
                <a:gd name="T7" fmla="*/ 62 h 62"/>
                <a:gd name="T8" fmla="*/ 0 w 4"/>
                <a:gd name="T9" fmla="*/ 1 h 62"/>
                <a:gd name="T10" fmla="*/ 0 w 4"/>
                <a:gd name="T11" fmla="*/ 1 h 62"/>
                <a:gd name="T12" fmla="*/ 0 w 4"/>
                <a:gd name="T13" fmla="*/ 1 h 62"/>
                <a:gd name="T14" fmla="*/ 0 w 4"/>
                <a:gd name="T15" fmla="*/ 1 h 62"/>
                <a:gd name="T16" fmla="*/ 0 w 4"/>
                <a:gd name="T17" fmla="*/ 1 h 62"/>
                <a:gd name="T18" fmla="*/ 0 w 4"/>
                <a:gd name="T19" fmla="*/ 1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2"/>
                <a:gd name="T32" fmla="*/ 4 w 4"/>
                <a:gd name="T33" fmla="*/ 62 h 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2">
                  <a:moveTo>
                    <a:pt x="0" y="1"/>
                  </a:moveTo>
                  <a:lnTo>
                    <a:pt x="4" y="0"/>
                  </a:lnTo>
                  <a:lnTo>
                    <a:pt x="3" y="60"/>
                  </a:lnTo>
                  <a:lnTo>
                    <a:pt x="0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4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Freeform 406">
              <a:extLst>
                <a:ext uri="{FF2B5EF4-FFF2-40B4-BE49-F238E27FC236}">
                  <a16:creationId xmlns:a16="http://schemas.microsoft.com/office/drawing/2014/main" id="{AC6B780C-FAD3-4FDB-9D29-8F5D2D7C8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" y="2008"/>
              <a:ext cx="70" cy="39"/>
            </a:xfrm>
            <a:custGeom>
              <a:avLst/>
              <a:gdLst>
                <a:gd name="T0" fmla="*/ 0 w 70"/>
                <a:gd name="T1" fmla="*/ 2 h 39"/>
                <a:gd name="T2" fmla="*/ 4 w 70"/>
                <a:gd name="T3" fmla="*/ 0 h 39"/>
                <a:gd name="T4" fmla="*/ 70 w 70"/>
                <a:gd name="T5" fmla="*/ 38 h 39"/>
                <a:gd name="T6" fmla="*/ 66 w 70"/>
                <a:gd name="T7" fmla="*/ 39 h 39"/>
                <a:gd name="T8" fmla="*/ 0 w 70"/>
                <a:gd name="T9" fmla="*/ 2 h 39"/>
                <a:gd name="T10" fmla="*/ 0 w 70"/>
                <a:gd name="T11" fmla="*/ 2 h 39"/>
                <a:gd name="T12" fmla="*/ 0 w 70"/>
                <a:gd name="T13" fmla="*/ 2 h 39"/>
                <a:gd name="T14" fmla="*/ 0 w 70"/>
                <a:gd name="T15" fmla="*/ 2 h 39"/>
                <a:gd name="T16" fmla="*/ 0 w 70"/>
                <a:gd name="T17" fmla="*/ 2 h 39"/>
                <a:gd name="T18" fmla="*/ 0 w 70"/>
                <a:gd name="T19" fmla="*/ 2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39"/>
                <a:gd name="T32" fmla="*/ 70 w 70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39">
                  <a:moveTo>
                    <a:pt x="0" y="2"/>
                  </a:moveTo>
                  <a:lnTo>
                    <a:pt x="4" y="0"/>
                  </a:lnTo>
                  <a:lnTo>
                    <a:pt x="70" y="38"/>
                  </a:lnTo>
                  <a:lnTo>
                    <a:pt x="66" y="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15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Freeform 407">
              <a:extLst>
                <a:ext uri="{FF2B5EF4-FFF2-40B4-BE49-F238E27FC236}">
                  <a16:creationId xmlns:a16="http://schemas.microsoft.com/office/drawing/2014/main" id="{98DBED59-1F91-45C1-A889-C78BA076A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2" y="2010"/>
              <a:ext cx="66" cy="98"/>
            </a:xfrm>
            <a:custGeom>
              <a:avLst/>
              <a:gdLst>
                <a:gd name="T0" fmla="*/ 0 w 66"/>
                <a:gd name="T1" fmla="*/ 0 h 98"/>
                <a:gd name="T2" fmla="*/ 66 w 66"/>
                <a:gd name="T3" fmla="*/ 37 h 98"/>
                <a:gd name="T4" fmla="*/ 66 w 66"/>
                <a:gd name="T5" fmla="*/ 98 h 98"/>
                <a:gd name="T6" fmla="*/ 0 w 66"/>
                <a:gd name="T7" fmla="*/ 60 h 98"/>
                <a:gd name="T8" fmla="*/ 0 w 66"/>
                <a:gd name="T9" fmla="*/ 0 h 98"/>
                <a:gd name="T10" fmla="*/ 0 w 66"/>
                <a:gd name="T11" fmla="*/ 0 h 98"/>
                <a:gd name="T12" fmla="*/ 0 w 66"/>
                <a:gd name="T13" fmla="*/ 0 h 98"/>
                <a:gd name="T14" fmla="*/ 0 w 66"/>
                <a:gd name="T15" fmla="*/ 0 h 98"/>
                <a:gd name="T16" fmla="*/ 0 w 66"/>
                <a:gd name="T17" fmla="*/ 0 h 98"/>
                <a:gd name="T18" fmla="*/ 0 w 66"/>
                <a:gd name="T19" fmla="*/ 0 h 98"/>
                <a:gd name="T20" fmla="*/ 62 w 66"/>
                <a:gd name="T21" fmla="*/ 91 h 98"/>
                <a:gd name="T22" fmla="*/ 62 w 66"/>
                <a:gd name="T23" fmla="*/ 40 h 98"/>
                <a:gd name="T24" fmla="*/ 4 w 66"/>
                <a:gd name="T25" fmla="*/ 6 h 98"/>
                <a:gd name="T26" fmla="*/ 4 w 66"/>
                <a:gd name="T27" fmla="*/ 58 h 98"/>
                <a:gd name="T28" fmla="*/ 62 w 66"/>
                <a:gd name="T29" fmla="*/ 91 h 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6"/>
                <a:gd name="T46" fmla="*/ 0 h 98"/>
                <a:gd name="T47" fmla="*/ 66 w 66"/>
                <a:gd name="T48" fmla="*/ 98 h 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6" h="98">
                  <a:moveTo>
                    <a:pt x="0" y="0"/>
                  </a:moveTo>
                  <a:lnTo>
                    <a:pt x="66" y="37"/>
                  </a:lnTo>
                  <a:lnTo>
                    <a:pt x="66" y="98"/>
                  </a:lnTo>
                  <a:lnTo>
                    <a:pt x="0" y="60"/>
                  </a:lnTo>
                  <a:lnTo>
                    <a:pt x="0" y="0"/>
                  </a:lnTo>
                  <a:close/>
                  <a:moveTo>
                    <a:pt x="62" y="91"/>
                  </a:moveTo>
                  <a:lnTo>
                    <a:pt x="62" y="40"/>
                  </a:lnTo>
                  <a:lnTo>
                    <a:pt x="4" y="6"/>
                  </a:lnTo>
                  <a:lnTo>
                    <a:pt x="4" y="58"/>
                  </a:lnTo>
                  <a:lnTo>
                    <a:pt x="62" y="91"/>
                  </a:lnTo>
                  <a:close/>
                </a:path>
              </a:pathLst>
            </a:custGeom>
            <a:solidFill>
              <a:srgbClr val="192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Freeform 408">
              <a:extLst>
                <a:ext uri="{FF2B5EF4-FFF2-40B4-BE49-F238E27FC236}">
                  <a16:creationId xmlns:a16="http://schemas.microsoft.com/office/drawing/2014/main" id="{CACDFBBA-1944-4917-B8D8-F11555AA7D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2" y="2010"/>
              <a:ext cx="66" cy="98"/>
            </a:xfrm>
            <a:custGeom>
              <a:avLst/>
              <a:gdLst>
                <a:gd name="T0" fmla="*/ 0 w 66"/>
                <a:gd name="T1" fmla="*/ 0 h 98"/>
                <a:gd name="T2" fmla="*/ 66 w 66"/>
                <a:gd name="T3" fmla="*/ 37 h 98"/>
                <a:gd name="T4" fmla="*/ 66 w 66"/>
                <a:gd name="T5" fmla="*/ 98 h 98"/>
                <a:gd name="T6" fmla="*/ 0 w 66"/>
                <a:gd name="T7" fmla="*/ 60 h 98"/>
                <a:gd name="T8" fmla="*/ 0 w 66"/>
                <a:gd name="T9" fmla="*/ 0 h 98"/>
                <a:gd name="T10" fmla="*/ 0 w 66"/>
                <a:gd name="T11" fmla="*/ 0 h 98"/>
                <a:gd name="T12" fmla="*/ 0 w 66"/>
                <a:gd name="T13" fmla="*/ 0 h 98"/>
                <a:gd name="T14" fmla="*/ 0 w 66"/>
                <a:gd name="T15" fmla="*/ 0 h 98"/>
                <a:gd name="T16" fmla="*/ 0 w 66"/>
                <a:gd name="T17" fmla="*/ 0 h 98"/>
                <a:gd name="T18" fmla="*/ 0 w 66"/>
                <a:gd name="T19" fmla="*/ 0 h 98"/>
                <a:gd name="T20" fmla="*/ 62 w 66"/>
                <a:gd name="T21" fmla="*/ 91 h 98"/>
                <a:gd name="T22" fmla="*/ 62 w 66"/>
                <a:gd name="T23" fmla="*/ 40 h 98"/>
                <a:gd name="T24" fmla="*/ 4 w 66"/>
                <a:gd name="T25" fmla="*/ 6 h 98"/>
                <a:gd name="T26" fmla="*/ 4 w 66"/>
                <a:gd name="T27" fmla="*/ 58 h 98"/>
                <a:gd name="T28" fmla="*/ 62 w 66"/>
                <a:gd name="T29" fmla="*/ 91 h 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6"/>
                <a:gd name="T46" fmla="*/ 0 h 98"/>
                <a:gd name="T47" fmla="*/ 66 w 66"/>
                <a:gd name="T48" fmla="*/ 98 h 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6" h="98">
                  <a:moveTo>
                    <a:pt x="0" y="0"/>
                  </a:moveTo>
                  <a:lnTo>
                    <a:pt x="66" y="37"/>
                  </a:lnTo>
                  <a:lnTo>
                    <a:pt x="66" y="98"/>
                  </a:lnTo>
                  <a:lnTo>
                    <a:pt x="0" y="60"/>
                  </a:lnTo>
                  <a:lnTo>
                    <a:pt x="0" y="0"/>
                  </a:lnTo>
                  <a:moveTo>
                    <a:pt x="62" y="91"/>
                  </a:moveTo>
                  <a:lnTo>
                    <a:pt x="62" y="40"/>
                  </a:lnTo>
                  <a:lnTo>
                    <a:pt x="4" y="6"/>
                  </a:lnTo>
                  <a:lnTo>
                    <a:pt x="4" y="58"/>
                  </a:lnTo>
                  <a:lnTo>
                    <a:pt x="62" y="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Freeform 409">
              <a:extLst>
                <a:ext uri="{FF2B5EF4-FFF2-40B4-BE49-F238E27FC236}">
                  <a16:creationId xmlns:a16="http://schemas.microsoft.com/office/drawing/2014/main" id="{CD5E5FBE-1BD1-4807-AE16-7DE4A458F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" y="2105"/>
              <a:ext cx="60" cy="39"/>
            </a:xfrm>
            <a:custGeom>
              <a:avLst/>
              <a:gdLst>
                <a:gd name="T0" fmla="*/ 60 w 60"/>
                <a:gd name="T1" fmla="*/ 39 h 39"/>
                <a:gd name="T2" fmla="*/ 0 w 60"/>
                <a:gd name="T3" fmla="*/ 4 h 39"/>
                <a:gd name="T4" fmla="*/ 0 w 60"/>
                <a:gd name="T5" fmla="*/ 0 h 39"/>
                <a:gd name="T6" fmla="*/ 60 w 60"/>
                <a:gd name="T7" fmla="*/ 35 h 39"/>
                <a:gd name="T8" fmla="*/ 60 w 60"/>
                <a:gd name="T9" fmla="*/ 39 h 39"/>
                <a:gd name="T10" fmla="*/ 60 w 60"/>
                <a:gd name="T11" fmla="*/ 39 h 39"/>
                <a:gd name="T12" fmla="*/ 60 w 60"/>
                <a:gd name="T13" fmla="*/ 39 h 39"/>
                <a:gd name="T14" fmla="*/ 60 w 60"/>
                <a:gd name="T15" fmla="*/ 39 h 39"/>
                <a:gd name="T16" fmla="*/ 60 w 60"/>
                <a:gd name="T17" fmla="*/ 39 h 39"/>
                <a:gd name="T18" fmla="*/ 60 w 60"/>
                <a:gd name="T19" fmla="*/ 39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39"/>
                <a:gd name="T32" fmla="*/ 60 w 60"/>
                <a:gd name="T33" fmla="*/ 39 h 3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39">
                  <a:moveTo>
                    <a:pt x="60" y="39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60" y="35"/>
                  </a:lnTo>
                  <a:lnTo>
                    <a:pt x="60" y="39"/>
                  </a:lnTo>
                  <a:close/>
                </a:path>
              </a:pathLst>
            </a:custGeom>
            <a:solidFill>
              <a:srgbClr val="192F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Freeform 410">
              <a:extLst>
                <a:ext uri="{FF2B5EF4-FFF2-40B4-BE49-F238E27FC236}">
                  <a16:creationId xmlns:a16="http://schemas.microsoft.com/office/drawing/2014/main" id="{6306F902-4929-4EE9-B91A-5A29A61EB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" y="2092"/>
              <a:ext cx="80" cy="48"/>
            </a:xfrm>
            <a:custGeom>
              <a:avLst/>
              <a:gdLst>
                <a:gd name="T0" fmla="*/ 60 w 80"/>
                <a:gd name="T1" fmla="*/ 48 h 48"/>
                <a:gd name="T2" fmla="*/ 0 w 80"/>
                <a:gd name="T3" fmla="*/ 13 h 48"/>
                <a:gd name="T4" fmla="*/ 20 w 80"/>
                <a:gd name="T5" fmla="*/ 0 h 48"/>
                <a:gd name="T6" fmla="*/ 80 w 80"/>
                <a:gd name="T7" fmla="*/ 35 h 48"/>
                <a:gd name="T8" fmla="*/ 60 w 80"/>
                <a:gd name="T9" fmla="*/ 48 h 48"/>
                <a:gd name="T10" fmla="*/ 60 w 80"/>
                <a:gd name="T11" fmla="*/ 48 h 48"/>
                <a:gd name="T12" fmla="*/ 60 w 80"/>
                <a:gd name="T13" fmla="*/ 48 h 48"/>
                <a:gd name="T14" fmla="*/ 60 w 80"/>
                <a:gd name="T15" fmla="*/ 48 h 48"/>
                <a:gd name="T16" fmla="*/ 60 w 80"/>
                <a:gd name="T17" fmla="*/ 48 h 48"/>
                <a:gd name="T18" fmla="*/ 60 w 80"/>
                <a:gd name="T19" fmla="*/ 48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0"/>
                <a:gd name="T31" fmla="*/ 0 h 48"/>
                <a:gd name="T32" fmla="*/ 80 w 80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0" h="48">
                  <a:moveTo>
                    <a:pt x="60" y="48"/>
                  </a:moveTo>
                  <a:lnTo>
                    <a:pt x="0" y="13"/>
                  </a:lnTo>
                  <a:lnTo>
                    <a:pt x="20" y="0"/>
                  </a:lnTo>
                  <a:lnTo>
                    <a:pt x="80" y="35"/>
                  </a:lnTo>
                  <a:lnTo>
                    <a:pt x="60" y="48"/>
                  </a:lnTo>
                  <a:close/>
                </a:path>
              </a:pathLst>
            </a:custGeom>
            <a:solidFill>
              <a:srgbClr val="515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Freeform 411">
              <a:extLst>
                <a:ext uri="{FF2B5EF4-FFF2-40B4-BE49-F238E27FC236}">
                  <a16:creationId xmlns:a16="http://schemas.microsoft.com/office/drawing/2014/main" id="{2027268B-2466-42ED-9625-6BF25CC2B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127"/>
              <a:ext cx="20" cy="17"/>
            </a:xfrm>
            <a:custGeom>
              <a:avLst/>
              <a:gdLst>
                <a:gd name="T0" fmla="*/ 20 w 20"/>
                <a:gd name="T1" fmla="*/ 0 h 17"/>
                <a:gd name="T2" fmla="*/ 20 w 20"/>
                <a:gd name="T3" fmla="*/ 6 h 17"/>
                <a:gd name="T4" fmla="*/ 0 w 20"/>
                <a:gd name="T5" fmla="*/ 17 h 17"/>
                <a:gd name="T6" fmla="*/ 0 w 20"/>
                <a:gd name="T7" fmla="*/ 13 h 17"/>
                <a:gd name="T8" fmla="*/ 20 w 20"/>
                <a:gd name="T9" fmla="*/ 0 h 17"/>
                <a:gd name="T10" fmla="*/ 20 w 20"/>
                <a:gd name="T11" fmla="*/ 0 h 17"/>
                <a:gd name="T12" fmla="*/ 20 w 20"/>
                <a:gd name="T13" fmla="*/ 0 h 17"/>
                <a:gd name="T14" fmla="*/ 20 w 20"/>
                <a:gd name="T15" fmla="*/ 0 h 17"/>
                <a:gd name="T16" fmla="*/ 20 w 20"/>
                <a:gd name="T17" fmla="*/ 0 h 17"/>
                <a:gd name="T18" fmla="*/ 20 w 20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7"/>
                <a:gd name="T32" fmla="*/ 20 w 20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7">
                  <a:moveTo>
                    <a:pt x="20" y="0"/>
                  </a:moveTo>
                  <a:lnTo>
                    <a:pt x="20" y="6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Freeform 412">
              <a:extLst>
                <a:ext uri="{FF2B5EF4-FFF2-40B4-BE49-F238E27FC236}">
                  <a16:creationId xmlns:a16="http://schemas.microsoft.com/office/drawing/2014/main" id="{A9B90D1D-5242-41AC-AD25-DF1A4F279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9" y="2125"/>
              <a:ext cx="21" cy="15"/>
            </a:xfrm>
            <a:custGeom>
              <a:avLst/>
              <a:gdLst>
                <a:gd name="T0" fmla="*/ 8 w 40"/>
                <a:gd name="T1" fmla="*/ 1 h 27"/>
                <a:gd name="T2" fmla="*/ 4 w 40"/>
                <a:gd name="T3" fmla="*/ 1 h 27"/>
                <a:gd name="T4" fmla="*/ 3 w 40"/>
                <a:gd name="T5" fmla="*/ 2 h 27"/>
                <a:gd name="T6" fmla="*/ 0 w 40"/>
                <a:gd name="T7" fmla="*/ 6 h 27"/>
                <a:gd name="T8" fmla="*/ 3 w 40"/>
                <a:gd name="T9" fmla="*/ 8 h 27"/>
                <a:gd name="T10" fmla="*/ 7 w 40"/>
                <a:gd name="T11" fmla="*/ 4 h 27"/>
                <a:gd name="T12" fmla="*/ 8 w 40"/>
                <a:gd name="T13" fmla="*/ 3 h 27"/>
                <a:gd name="T14" fmla="*/ 11 w 40"/>
                <a:gd name="T15" fmla="*/ 3 h 27"/>
                <a:gd name="T16" fmla="*/ 8 w 40"/>
                <a:gd name="T17" fmla="*/ 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27"/>
                <a:gd name="T29" fmla="*/ 40 w 40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27">
                  <a:moveTo>
                    <a:pt x="28" y="1"/>
                  </a:moveTo>
                  <a:cubicBezTo>
                    <a:pt x="26" y="0"/>
                    <a:pt x="21" y="1"/>
                    <a:pt x="16" y="4"/>
                  </a:cubicBezTo>
                  <a:cubicBezTo>
                    <a:pt x="15" y="5"/>
                    <a:pt x="13" y="6"/>
                    <a:pt x="12" y="7"/>
                  </a:cubicBezTo>
                  <a:cubicBezTo>
                    <a:pt x="7" y="10"/>
                    <a:pt x="3" y="15"/>
                    <a:pt x="0" y="19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5" y="22"/>
                    <a:pt x="19" y="18"/>
                    <a:pt x="25" y="14"/>
                  </a:cubicBezTo>
                  <a:cubicBezTo>
                    <a:pt x="26" y="13"/>
                    <a:pt x="27" y="12"/>
                    <a:pt x="29" y="11"/>
                  </a:cubicBezTo>
                  <a:cubicBezTo>
                    <a:pt x="34" y="8"/>
                    <a:pt x="38" y="7"/>
                    <a:pt x="40" y="9"/>
                  </a:cubicBezTo>
                  <a:cubicBezTo>
                    <a:pt x="28" y="1"/>
                    <a:pt x="28" y="1"/>
                    <a:pt x="28" y="1"/>
                  </a:cubicBezTo>
                  <a:close/>
                </a:path>
              </a:pathLst>
            </a:custGeom>
            <a:solidFill>
              <a:srgbClr val="9CA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Freeform 413">
              <a:extLst>
                <a:ext uri="{FF2B5EF4-FFF2-40B4-BE49-F238E27FC236}">
                  <a16:creationId xmlns:a16="http://schemas.microsoft.com/office/drawing/2014/main" id="{094A12D4-D471-43D1-8498-76DC1FD2E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" y="2136"/>
              <a:ext cx="7" cy="6"/>
            </a:xfrm>
            <a:custGeom>
              <a:avLst/>
              <a:gdLst>
                <a:gd name="T0" fmla="*/ 3 w 13"/>
                <a:gd name="T1" fmla="*/ 3 h 12"/>
                <a:gd name="T2" fmla="*/ 4 w 13"/>
                <a:gd name="T3" fmla="*/ 2 h 12"/>
                <a:gd name="T4" fmla="*/ 1 w 13"/>
                <a:gd name="T5" fmla="*/ 0 h 12"/>
                <a:gd name="T6" fmla="*/ 0 w 13"/>
                <a:gd name="T7" fmla="*/ 1 h 12"/>
                <a:gd name="T8" fmla="*/ 0 w 13"/>
                <a:gd name="T9" fmla="*/ 1 h 12"/>
                <a:gd name="T10" fmla="*/ 0 w 13"/>
                <a:gd name="T11" fmla="*/ 2 h 12"/>
                <a:gd name="T12" fmla="*/ 4 w 13"/>
                <a:gd name="T13" fmla="*/ 3 h 12"/>
                <a:gd name="T14" fmla="*/ 3 w 13"/>
                <a:gd name="T15" fmla="*/ 3 h 12"/>
                <a:gd name="T16" fmla="*/ 3 w 13"/>
                <a:gd name="T17" fmla="*/ 3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2"/>
                <a:gd name="T29" fmla="*/ 13 w 13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2">
                  <a:moveTo>
                    <a:pt x="12" y="9"/>
                  </a:moveTo>
                  <a:cubicBezTo>
                    <a:pt x="12" y="9"/>
                    <a:pt x="13" y="8"/>
                    <a:pt x="13" y="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0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5E6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Freeform 414">
              <a:extLst>
                <a:ext uri="{FF2B5EF4-FFF2-40B4-BE49-F238E27FC236}">
                  <a16:creationId xmlns:a16="http://schemas.microsoft.com/office/drawing/2014/main" id="{CB33FFF2-7CB9-4EC1-83F0-1B1AA9EAD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" y="2129"/>
              <a:ext cx="16" cy="14"/>
            </a:xfrm>
            <a:custGeom>
              <a:avLst/>
              <a:gdLst>
                <a:gd name="T0" fmla="*/ 5 w 31"/>
                <a:gd name="T1" fmla="*/ 1 h 25"/>
                <a:gd name="T2" fmla="*/ 8 w 31"/>
                <a:gd name="T3" fmla="*/ 1 h 25"/>
                <a:gd name="T4" fmla="*/ 8 w 31"/>
                <a:gd name="T5" fmla="*/ 2 h 25"/>
                <a:gd name="T6" fmla="*/ 8 w 31"/>
                <a:gd name="T7" fmla="*/ 3 h 25"/>
                <a:gd name="T8" fmla="*/ 1 w 31"/>
                <a:gd name="T9" fmla="*/ 7 h 25"/>
                <a:gd name="T10" fmla="*/ 0 w 31"/>
                <a:gd name="T11" fmla="*/ 7 h 25"/>
                <a:gd name="T12" fmla="*/ 0 w 31"/>
                <a:gd name="T13" fmla="*/ 7 h 25"/>
                <a:gd name="T14" fmla="*/ 1 w 31"/>
                <a:gd name="T15" fmla="*/ 6 h 25"/>
                <a:gd name="T16" fmla="*/ 4 w 31"/>
                <a:gd name="T17" fmla="*/ 2 h 25"/>
                <a:gd name="T18" fmla="*/ 5 w 31"/>
                <a:gd name="T19" fmla="*/ 1 h 25"/>
                <a:gd name="T20" fmla="*/ 5 w 31"/>
                <a:gd name="T21" fmla="*/ 1 h 25"/>
                <a:gd name="T22" fmla="*/ 5 w 31"/>
                <a:gd name="T23" fmla="*/ 1 h 25"/>
                <a:gd name="T24" fmla="*/ 5 w 31"/>
                <a:gd name="T25" fmla="*/ 1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25"/>
                <a:gd name="T41" fmla="*/ 31 w 31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25">
                  <a:moveTo>
                    <a:pt x="18" y="4"/>
                  </a:moveTo>
                  <a:cubicBezTo>
                    <a:pt x="24" y="0"/>
                    <a:pt x="30" y="0"/>
                    <a:pt x="31" y="3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6"/>
                    <a:pt x="30" y="8"/>
                    <a:pt x="29" y="9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0" y="24"/>
                    <a:pt x="0" y="23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1"/>
                    <a:pt x="1" y="20"/>
                    <a:pt x="1" y="20"/>
                  </a:cubicBezTo>
                  <a:cubicBezTo>
                    <a:pt x="4" y="15"/>
                    <a:pt x="8" y="11"/>
                    <a:pt x="14" y="7"/>
                  </a:cubicBezTo>
                  <a:cubicBezTo>
                    <a:pt x="15" y="6"/>
                    <a:pt x="16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69" name="Line 9">
            <a:extLst>
              <a:ext uri="{FF2B5EF4-FFF2-40B4-BE49-F238E27FC236}">
                <a16:creationId xmlns:a16="http://schemas.microsoft.com/office/drawing/2014/main" id="{0D4AFCA4-5639-4454-9E46-72DB702A29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4802" y="322284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70" name="Picture 416" descr="computer">
            <a:extLst>
              <a:ext uri="{FF2B5EF4-FFF2-40B4-BE49-F238E27FC236}">
                <a16:creationId xmlns:a16="http://schemas.microsoft.com/office/drawing/2014/main" id="{B49CD1B3-2FB4-42E5-8E03-A23B72567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52" y="2651349"/>
            <a:ext cx="69373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71" name="Group 663">
            <a:extLst>
              <a:ext uri="{FF2B5EF4-FFF2-40B4-BE49-F238E27FC236}">
                <a16:creationId xmlns:a16="http://schemas.microsoft.com/office/drawing/2014/main" id="{8CE2202C-285D-40ED-8991-CD66BA3F7E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25552" y="4673824"/>
            <a:ext cx="454025" cy="549275"/>
            <a:chOff x="4765" y="2862"/>
            <a:chExt cx="559" cy="675"/>
          </a:xfrm>
        </p:grpSpPr>
        <p:sp>
          <p:nvSpPr>
            <p:cNvPr id="14373" name="AutoShape 664">
              <a:extLst>
                <a:ext uri="{FF2B5EF4-FFF2-40B4-BE49-F238E27FC236}">
                  <a16:creationId xmlns:a16="http://schemas.microsoft.com/office/drawing/2014/main" id="{320912B4-484F-4F51-B0C3-B9CFA6F1853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65" y="2862"/>
              <a:ext cx="559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665">
              <a:extLst>
                <a:ext uri="{FF2B5EF4-FFF2-40B4-BE49-F238E27FC236}">
                  <a16:creationId xmlns:a16="http://schemas.microsoft.com/office/drawing/2014/main" id="{D0712FD8-4C53-42BB-AA03-04845F49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3036"/>
              <a:ext cx="113" cy="496"/>
            </a:xfrm>
            <a:custGeom>
              <a:avLst/>
              <a:gdLst>
                <a:gd name="T0" fmla="*/ 111 w 113"/>
                <a:gd name="T1" fmla="*/ 64 h 496"/>
                <a:gd name="T2" fmla="*/ 0 w 113"/>
                <a:gd name="T3" fmla="*/ 0 h 496"/>
                <a:gd name="T4" fmla="*/ 2 w 113"/>
                <a:gd name="T5" fmla="*/ 433 h 496"/>
                <a:gd name="T6" fmla="*/ 113 w 113"/>
                <a:gd name="T7" fmla="*/ 496 h 496"/>
                <a:gd name="T8" fmla="*/ 111 w 113"/>
                <a:gd name="T9" fmla="*/ 64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666">
              <a:extLst>
                <a:ext uri="{FF2B5EF4-FFF2-40B4-BE49-F238E27FC236}">
                  <a16:creationId xmlns:a16="http://schemas.microsoft.com/office/drawing/2014/main" id="{44029C8F-9DB5-4F4D-882D-D5442ACC9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3036"/>
              <a:ext cx="113" cy="496"/>
            </a:xfrm>
            <a:custGeom>
              <a:avLst/>
              <a:gdLst>
                <a:gd name="T0" fmla="*/ 111 w 113"/>
                <a:gd name="T1" fmla="*/ 64 h 496"/>
                <a:gd name="T2" fmla="*/ 0 w 113"/>
                <a:gd name="T3" fmla="*/ 0 h 496"/>
                <a:gd name="T4" fmla="*/ 2 w 113"/>
                <a:gd name="T5" fmla="*/ 433 h 496"/>
                <a:gd name="T6" fmla="*/ 113 w 113"/>
                <a:gd name="T7" fmla="*/ 496 h 496"/>
                <a:gd name="T8" fmla="*/ 111 w 113"/>
                <a:gd name="T9" fmla="*/ 64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496"/>
                <a:gd name="T17" fmla="*/ 113 w 113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496">
                  <a:moveTo>
                    <a:pt x="111" y="64"/>
                  </a:moveTo>
                  <a:lnTo>
                    <a:pt x="0" y="0"/>
                  </a:lnTo>
                  <a:lnTo>
                    <a:pt x="2" y="433"/>
                  </a:lnTo>
                  <a:lnTo>
                    <a:pt x="113" y="496"/>
                  </a:lnTo>
                  <a:lnTo>
                    <a:pt x="111" y="64"/>
                  </a:lnTo>
                  <a:close/>
                </a:path>
              </a:pathLst>
            </a:custGeom>
            <a:solidFill>
              <a:srgbClr val="A9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667">
              <a:extLst>
                <a:ext uri="{FF2B5EF4-FFF2-40B4-BE49-F238E27FC236}">
                  <a16:creationId xmlns:a16="http://schemas.microsoft.com/office/drawing/2014/main" id="{71460E12-6112-4721-9EA6-BAC8839F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2868"/>
              <a:ext cx="400" cy="232"/>
            </a:xfrm>
            <a:custGeom>
              <a:avLst/>
              <a:gdLst>
                <a:gd name="T0" fmla="*/ 400 w 400"/>
                <a:gd name="T1" fmla="*/ 65 h 232"/>
                <a:gd name="T2" fmla="*/ 289 w 400"/>
                <a:gd name="T3" fmla="*/ 0 h 232"/>
                <a:gd name="T4" fmla="*/ 0 w 400"/>
                <a:gd name="T5" fmla="*/ 168 h 232"/>
                <a:gd name="T6" fmla="*/ 111 w 400"/>
                <a:gd name="T7" fmla="*/ 232 h 232"/>
                <a:gd name="T8" fmla="*/ 400 w 400"/>
                <a:gd name="T9" fmla="*/ 65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232"/>
                <a:gd name="T17" fmla="*/ 400 w 400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232">
                  <a:moveTo>
                    <a:pt x="400" y="65"/>
                  </a:moveTo>
                  <a:lnTo>
                    <a:pt x="289" y="0"/>
                  </a:lnTo>
                  <a:lnTo>
                    <a:pt x="0" y="168"/>
                  </a:lnTo>
                  <a:lnTo>
                    <a:pt x="111" y="232"/>
                  </a:lnTo>
                  <a:lnTo>
                    <a:pt x="400" y="65"/>
                  </a:lnTo>
                  <a:close/>
                </a:path>
              </a:pathLst>
            </a:custGeom>
            <a:solidFill>
              <a:srgbClr val="CD3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668">
              <a:extLst>
                <a:ext uri="{FF2B5EF4-FFF2-40B4-BE49-F238E27FC236}">
                  <a16:creationId xmlns:a16="http://schemas.microsoft.com/office/drawing/2014/main" id="{43ED7DB3-8157-41A7-8F78-96F8C7D9D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2933"/>
              <a:ext cx="289" cy="599"/>
            </a:xfrm>
            <a:custGeom>
              <a:avLst/>
              <a:gdLst>
                <a:gd name="T0" fmla="*/ 0 w 289"/>
                <a:gd name="T1" fmla="*/ 167 h 599"/>
                <a:gd name="T2" fmla="*/ 2 w 289"/>
                <a:gd name="T3" fmla="*/ 599 h 599"/>
                <a:gd name="T4" fmla="*/ 289 w 289"/>
                <a:gd name="T5" fmla="*/ 432 h 599"/>
                <a:gd name="T6" fmla="*/ 289 w 289"/>
                <a:gd name="T7" fmla="*/ 0 h 599"/>
                <a:gd name="T8" fmla="*/ 0 w 289"/>
                <a:gd name="T9" fmla="*/ 167 h 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599"/>
                <a:gd name="T17" fmla="*/ 289 w 289"/>
                <a:gd name="T18" fmla="*/ 599 h 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599">
                  <a:moveTo>
                    <a:pt x="0" y="167"/>
                  </a:moveTo>
                  <a:lnTo>
                    <a:pt x="2" y="599"/>
                  </a:lnTo>
                  <a:lnTo>
                    <a:pt x="289" y="432"/>
                  </a:lnTo>
                  <a:lnTo>
                    <a:pt x="289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9827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669">
              <a:extLst>
                <a:ext uri="{FF2B5EF4-FFF2-40B4-BE49-F238E27FC236}">
                  <a16:creationId xmlns:a16="http://schemas.microsoft.com/office/drawing/2014/main" id="{230E7D4D-7D80-4593-B5B7-AD4543F821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9" y="2929"/>
              <a:ext cx="401" cy="603"/>
            </a:xfrm>
            <a:custGeom>
              <a:avLst/>
              <a:gdLst>
                <a:gd name="T0" fmla="*/ 0 w 250"/>
                <a:gd name="T1" fmla="*/ 175 h 375"/>
                <a:gd name="T2" fmla="*/ 3 w 250"/>
                <a:gd name="T3" fmla="*/ 170 h 375"/>
                <a:gd name="T4" fmla="*/ 8 w 250"/>
                <a:gd name="T5" fmla="*/ 169 h 375"/>
                <a:gd name="T6" fmla="*/ 520 w 250"/>
                <a:gd name="T7" fmla="*/ 69 h 375"/>
                <a:gd name="T8" fmla="*/ 523 w 250"/>
                <a:gd name="T9" fmla="*/ 69 h 375"/>
                <a:gd name="T10" fmla="*/ 638 w 250"/>
                <a:gd name="T11" fmla="*/ 0 h 375"/>
                <a:gd name="T12" fmla="*/ 643 w 250"/>
                <a:gd name="T13" fmla="*/ 8 h 375"/>
                <a:gd name="T14" fmla="*/ 640 w 250"/>
                <a:gd name="T15" fmla="*/ 10 h 375"/>
                <a:gd name="T16" fmla="*/ 529 w 250"/>
                <a:gd name="T17" fmla="*/ 182 h 375"/>
                <a:gd name="T18" fmla="*/ 638 w 250"/>
                <a:gd name="T19" fmla="*/ 116 h 375"/>
                <a:gd name="T20" fmla="*/ 643 w 250"/>
                <a:gd name="T21" fmla="*/ 122 h 375"/>
                <a:gd name="T22" fmla="*/ 640 w 250"/>
                <a:gd name="T23" fmla="*/ 127 h 375"/>
                <a:gd name="T24" fmla="*/ 417 w 250"/>
                <a:gd name="T25" fmla="*/ 362 h 375"/>
                <a:gd name="T26" fmla="*/ 638 w 250"/>
                <a:gd name="T27" fmla="*/ 230 h 375"/>
                <a:gd name="T28" fmla="*/ 643 w 250"/>
                <a:gd name="T29" fmla="*/ 238 h 375"/>
                <a:gd name="T30" fmla="*/ 640 w 250"/>
                <a:gd name="T31" fmla="*/ 241 h 375"/>
                <a:gd name="T32" fmla="*/ 529 w 250"/>
                <a:gd name="T33" fmla="*/ 408 h 375"/>
                <a:gd name="T34" fmla="*/ 638 w 250"/>
                <a:gd name="T35" fmla="*/ 346 h 375"/>
                <a:gd name="T36" fmla="*/ 643 w 250"/>
                <a:gd name="T37" fmla="*/ 352 h 375"/>
                <a:gd name="T38" fmla="*/ 640 w 250"/>
                <a:gd name="T39" fmla="*/ 357 h 375"/>
                <a:gd name="T40" fmla="*/ 529 w 250"/>
                <a:gd name="T41" fmla="*/ 421 h 375"/>
                <a:gd name="T42" fmla="*/ 414 w 250"/>
                <a:gd name="T43" fmla="*/ 489 h 375"/>
                <a:gd name="T44" fmla="*/ 520 w 250"/>
                <a:gd name="T45" fmla="*/ 532 h 375"/>
                <a:gd name="T46" fmla="*/ 520 w 250"/>
                <a:gd name="T47" fmla="*/ 532 h 375"/>
                <a:gd name="T48" fmla="*/ 638 w 250"/>
                <a:gd name="T49" fmla="*/ 465 h 375"/>
                <a:gd name="T50" fmla="*/ 643 w 250"/>
                <a:gd name="T51" fmla="*/ 471 h 375"/>
                <a:gd name="T52" fmla="*/ 640 w 250"/>
                <a:gd name="T53" fmla="*/ 476 h 375"/>
                <a:gd name="T54" fmla="*/ 529 w 250"/>
                <a:gd name="T55" fmla="*/ 643 h 375"/>
                <a:gd name="T56" fmla="*/ 638 w 250"/>
                <a:gd name="T57" fmla="*/ 582 h 375"/>
                <a:gd name="T58" fmla="*/ 643 w 250"/>
                <a:gd name="T59" fmla="*/ 587 h 375"/>
                <a:gd name="T60" fmla="*/ 640 w 250"/>
                <a:gd name="T61" fmla="*/ 592 h 375"/>
                <a:gd name="T62" fmla="*/ 295 w 250"/>
                <a:gd name="T63" fmla="*/ 791 h 375"/>
                <a:gd name="T64" fmla="*/ 183 w 250"/>
                <a:gd name="T65" fmla="*/ 859 h 375"/>
                <a:gd name="T66" fmla="*/ 172 w 250"/>
                <a:gd name="T67" fmla="*/ 970 h 375"/>
                <a:gd name="T68" fmla="*/ 172 w 250"/>
                <a:gd name="T69" fmla="*/ 854 h 375"/>
                <a:gd name="T70" fmla="*/ 172 w 250"/>
                <a:gd name="T71" fmla="*/ 736 h 375"/>
                <a:gd name="T72" fmla="*/ 172 w 250"/>
                <a:gd name="T73" fmla="*/ 736 h 375"/>
                <a:gd name="T74" fmla="*/ 172 w 250"/>
                <a:gd name="T75" fmla="*/ 617 h 375"/>
                <a:gd name="T76" fmla="*/ 172 w 250"/>
                <a:gd name="T77" fmla="*/ 505 h 375"/>
                <a:gd name="T78" fmla="*/ 172 w 250"/>
                <a:gd name="T79" fmla="*/ 502 h 375"/>
                <a:gd name="T80" fmla="*/ 172 w 250"/>
                <a:gd name="T81" fmla="*/ 388 h 375"/>
                <a:gd name="T82" fmla="*/ 172 w 250"/>
                <a:gd name="T83" fmla="*/ 273 h 375"/>
                <a:gd name="T84" fmla="*/ 298 w 250"/>
                <a:gd name="T85" fmla="*/ 442 h 375"/>
                <a:gd name="T86" fmla="*/ 520 w 250"/>
                <a:gd name="T87" fmla="*/ 416 h 375"/>
                <a:gd name="T88" fmla="*/ 298 w 250"/>
                <a:gd name="T89" fmla="*/ 442 h 375"/>
                <a:gd name="T90" fmla="*/ 520 w 250"/>
                <a:gd name="T91" fmla="*/ 187 h 375"/>
                <a:gd name="T92" fmla="*/ 183 w 250"/>
                <a:gd name="T93" fmla="*/ 273 h 375"/>
                <a:gd name="T94" fmla="*/ 406 w 250"/>
                <a:gd name="T95" fmla="*/ 251 h 375"/>
                <a:gd name="T96" fmla="*/ 409 w 250"/>
                <a:gd name="T97" fmla="*/ 251 h 375"/>
                <a:gd name="T98" fmla="*/ 183 w 250"/>
                <a:gd name="T99" fmla="*/ 497 h 375"/>
                <a:gd name="T100" fmla="*/ 289 w 250"/>
                <a:gd name="T101" fmla="*/ 434 h 375"/>
                <a:gd name="T102" fmla="*/ 406 w 250"/>
                <a:gd name="T103" fmla="*/ 367 h 375"/>
                <a:gd name="T104" fmla="*/ 183 w 250"/>
                <a:gd name="T105" fmla="*/ 392 h 375"/>
                <a:gd name="T106" fmla="*/ 289 w 250"/>
                <a:gd name="T107" fmla="*/ 447 h 375"/>
                <a:gd name="T108" fmla="*/ 183 w 250"/>
                <a:gd name="T109" fmla="*/ 613 h 375"/>
                <a:gd name="T110" fmla="*/ 183 w 250"/>
                <a:gd name="T111" fmla="*/ 624 h 375"/>
                <a:gd name="T112" fmla="*/ 404 w 250"/>
                <a:gd name="T113" fmla="*/ 600 h 375"/>
                <a:gd name="T114" fmla="*/ 183 w 250"/>
                <a:gd name="T115" fmla="*/ 624 h 375"/>
                <a:gd name="T116" fmla="*/ 520 w 250"/>
                <a:gd name="T117" fmla="*/ 650 h 375"/>
                <a:gd name="T118" fmla="*/ 295 w 250"/>
                <a:gd name="T119" fmla="*/ 675 h 375"/>
                <a:gd name="T120" fmla="*/ 286 w 250"/>
                <a:gd name="T121" fmla="*/ 683 h 375"/>
                <a:gd name="T122" fmla="*/ 183 w 250"/>
                <a:gd name="T123" fmla="*/ 846 h 375"/>
                <a:gd name="T124" fmla="*/ 286 w 250"/>
                <a:gd name="T125" fmla="*/ 683 h 3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50"/>
                <a:gd name="T190" fmla="*/ 0 h 375"/>
                <a:gd name="T191" fmla="*/ 250 w 250"/>
                <a:gd name="T192" fmla="*/ 375 h 3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50" h="375">
                  <a:moveTo>
                    <a:pt x="1" y="69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62" y="99"/>
                    <a:pt x="69" y="103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8"/>
                    <a:pt x="250" y="48"/>
                    <a:pt x="250" y="48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162" y="100"/>
                    <a:pt x="162" y="100"/>
                    <a:pt x="162" y="100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247" y="90"/>
                    <a:pt x="247" y="90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250" y="93"/>
                    <a:pt x="250" y="93"/>
                    <a:pt x="250" y="93"/>
                  </a:cubicBezTo>
                  <a:cubicBezTo>
                    <a:pt x="249" y="93"/>
                    <a:pt x="249" y="93"/>
                    <a:pt x="249" y="93"/>
                  </a:cubicBezTo>
                  <a:cubicBezTo>
                    <a:pt x="206" y="118"/>
                    <a:pt x="206" y="118"/>
                    <a:pt x="206" y="118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47" y="135"/>
                    <a:pt x="247" y="135"/>
                    <a:pt x="247" y="135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02" y="206"/>
                    <a:pt x="202" y="206"/>
                    <a:pt x="202" y="206"/>
                  </a:cubicBezTo>
                  <a:cubicBezTo>
                    <a:pt x="247" y="181"/>
                    <a:pt x="247" y="181"/>
                    <a:pt x="247" y="181"/>
                  </a:cubicBezTo>
                  <a:cubicBezTo>
                    <a:pt x="248" y="180"/>
                    <a:pt x="248" y="180"/>
                    <a:pt x="248" y="180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250" y="182"/>
                    <a:pt x="250" y="182"/>
                    <a:pt x="250" y="182"/>
                  </a:cubicBezTo>
                  <a:cubicBezTo>
                    <a:pt x="250" y="183"/>
                    <a:pt x="250" y="183"/>
                    <a:pt x="250" y="183"/>
                  </a:cubicBezTo>
                  <a:cubicBezTo>
                    <a:pt x="249" y="184"/>
                    <a:pt x="249" y="184"/>
                    <a:pt x="249" y="184"/>
                  </a:cubicBezTo>
                  <a:cubicBezTo>
                    <a:pt x="206" y="209"/>
                    <a:pt x="206" y="209"/>
                    <a:pt x="206" y="209"/>
                  </a:cubicBezTo>
                  <a:cubicBezTo>
                    <a:pt x="206" y="249"/>
                    <a:pt x="206" y="249"/>
                    <a:pt x="206" y="249"/>
                  </a:cubicBezTo>
                  <a:cubicBezTo>
                    <a:pt x="247" y="225"/>
                    <a:pt x="247" y="225"/>
                    <a:pt x="247" y="225"/>
                  </a:cubicBezTo>
                  <a:cubicBezTo>
                    <a:pt x="248" y="225"/>
                    <a:pt x="248" y="225"/>
                    <a:pt x="248" y="225"/>
                  </a:cubicBezTo>
                  <a:cubicBezTo>
                    <a:pt x="249" y="226"/>
                    <a:pt x="249" y="226"/>
                    <a:pt x="249" y="226"/>
                  </a:cubicBezTo>
                  <a:cubicBezTo>
                    <a:pt x="250" y="227"/>
                    <a:pt x="250" y="227"/>
                    <a:pt x="250" y="227"/>
                  </a:cubicBezTo>
                  <a:cubicBezTo>
                    <a:pt x="250" y="228"/>
                    <a:pt x="250" y="228"/>
                    <a:pt x="250" y="228"/>
                  </a:cubicBezTo>
                  <a:cubicBezTo>
                    <a:pt x="249" y="229"/>
                    <a:pt x="249" y="229"/>
                    <a:pt x="249" y="229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4" y="306"/>
                    <a:pt x="114" y="306"/>
                    <a:pt x="114" y="306"/>
                  </a:cubicBezTo>
                  <a:cubicBezTo>
                    <a:pt x="71" y="332"/>
                    <a:pt x="71" y="332"/>
                    <a:pt x="71" y="332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330"/>
                    <a:pt x="67" y="330"/>
                    <a:pt x="67" y="330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06"/>
                    <a:pt x="67" y="106"/>
                    <a:pt x="67" y="106"/>
                  </a:cubicBezTo>
                  <a:lnTo>
                    <a:pt x="1" y="69"/>
                  </a:lnTo>
                  <a:close/>
                  <a:moveTo>
                    <a:pt x="116" y="171"/>
                  </a:moveTo>
                  <a:cubicBezTo>
                    <a:pt x="116" y="211"/>
                    <a:pt x="116" y="211"/>
                    <a:pt x="116" y="21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21"/>
                    <a:pt x="202" y="121"/>
                    <a:pt x="202" y="121"/>
                  </a:cubicBezTo>
                  <a:lnTo>
                    <a:pt x="116" y="171"/>
                  </a:lnTo>
                  <a:close/>
                  <a:moveTo>
                    <a:pt x="159" y="97"/>
                  </a:moveTo>
                  <a:cubicBezTo>
                    <a:pt x="202" y="72"/>
                    <a:pt x="202" y="72"/>
                    <a:pt x="202" y="72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97"/>
                    <a:pt x="158" y="97"/>
                    <a:pt x="158" y="97"/>
                  </a:cubicBezTo>
                  <a:lnTo>
                    <a:pt x="159" y="97"/>
                  </a:lnTo>
                  <a:close/>
                  <a:moveTo>
                    <a:pt x="71" y="15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58" y="142"/>
                    <a:pt x="158" y="142"/>
                    <a:pt x="158" y="142"/>
                  </a:cubicBezTo>
                  <a:cubicBezTo>
                    <a:pt x="158" y="102"/>
                    <a:pt x="158" y="102"/>
                    <a:pt x="158" y="102"/>
                  </a:cubicBezTo>
                  <a:lnTo>
                    <a:pt x="71" y="152"/>
                  </a:lnTo>
                  <a:close/>
                  <a:moveTo>
                    <a:pt x="112" y="213"/>
                  </a:moveTo>
                  <a:cubicBezTo>
                    <a:pt x="112" y="173"/>
                    <a:pt x="112" y="173"/>
                    <a:pt x="112" y="17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237"/>
                    <a:pt x="71" y="237"/>
                    <a:pt x="71" y="237"/>
                  </a:cubicBezTo>
                  <a:lnTo>
                    <a:pt x="112" y="213"/>
                  </a:lnTo>
                  <a:close/>
                  <a:moveTo>
                    <a:pt x="71" y="241"/>
                  </a:moveTo>
                  <a:cubicBezTo>
                    <a:pt x="71" y="283"/>
                    <a:pt x="71" y="283"/>
                    <a:pt x="71" y="283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57" y="191"/>
                    <a:pt x="157" y="191"/>
                    <a:pt x="157" y="191"/>
                  </a:cubicBezTo>
                  <a:lnTo>
                    <a:pt x="71" y="241"/>
                  </a:lnTo>
                  <a:close/>
                  <a:moveTo>
                    <a:pt x="115" y="302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202" y="211"/>
                    <a:pt x="202" y="211"/>
                    <a:pt x="202" y="21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302"/>
                  </a:lnTo>
                  <a:close/>
                  <a:moveTo>
                    <a:pt x="111" y="264"/>
                  </a:moveTo>
                  <a:cubicBezTo>
                    <a:pt x="71" y="287"/>
                    <a:pt x="71" y="287"/>
                    <a:pt x="71" y="287"/>
                  </a:cubicBezTo>
                  <a:cubicBezTo>
                    <a:pt x="71" y="327"/>
                    <a:pt x="71" y="327"/>
                    <a:pt x="71" y="327"/>
                  </a:cubicBezTo>
                  <a:cubicBezTo>
                    <a:pt x="111" y="304"/>
                    <a:pt x="111" y="304"/>
                    <a:pt x="111" y="304"/>
                  </a:cubicBezTo>
                  <a:lnTo>
                    <a:pt x="111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670">
              <a:extLst>
                <a:ext uri="{FF2B5EF4-FFF2-40B4-BE49-F238E27FC236}">
                  <a16:creationId xmlns:a16="http://schemas.microsoft.com/office/drawing/2014/main" id="{AD5DDF8E-62F8-43B0-B5C6-E7C993381C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5" y="2862"/>
              <a:ext cx="412" cy="677"/>
            </a:xfrm>
            <a:custGeom>
              <a:avLst/>
              <a:gdLst>
                <a:gd name="T0" fmla="*/ 2 w 412"/>
                <a:gd name="T1" fmla="*/ 170 h 677"/>
                <a:gd name="T2" fmla="*/ 294 w 412"/>
                <a:gd name="T3" fmla="*/ 2 h 677"/>
                <a:gd name="T4" fmla="*/ 294 w 412"/>
                <a:gd name="T5" fmla="*/ 0 h 677"/>
                <a:gd name="T6" fmla="*/ 296 w 412"/>
                <a:gd name="T7" fmla="*/ 2 h 677"/>
                <a:gd name="T8" fmla="*/ 298 w 412"/>
                <a:gd name="T9" fmla="*/ 2 h 677"/>
                <a:gd name="T10" fmla="*/ 408 w 412"/>
                <a:gd name="T11" fmla="*/ 67 h 677"/>
                <a:gd name="T12" fmla="*/ 410 w 412"/>
                <a:gd name="T13" fmla="*/ 67 h 677"/>
                <a:gd name="T14" fmla="*/ 410 w 412"/>
                <a:gd name="T15" fmla="*/ 69 h 677"/>
                <a:gd name="T16" fmla="*/ 412 w 412"/>
                <a:gd name="T17" fmla="*/ 505 h 677"/>
                <a:gd name="T18" fmla="*/ 412 w 412"/>
                <a:gd name="T19" fmla="*/ 506 h 677"/>
                <a:gd name="T20" fmla="*/ 410 w 412"/>
                <a:gd name="T21" fmla="*/ 508 h 677"/>
                <a:gd name="T22" fmla="*/ 118 w 412"/>
                <a:gd name="T23" fmla="*/ 677 h 677"/>
                <a:gd name="T24" fmla="*/ 118 w 412"/>
                <a:gd name="T25" fmla="*/ 677 h 677"/>
                <a:gd name="T26" fmla="*/ 116 w 412"/>
                <a:gd name="T27" fmla="*/ 677 h 677"/>
                <a:gd name="T28" fmla="*/ 4 w 412"/>
                <a:gd name="T29" fmla="*/ 611 h 677"/>
                <a:gd name="T30" fmla="*/ 2 w 412"/>
                <a:gd name="T31" fmla="*/ 609 h 677"/>
                <a:gd name="T32" fmla="*/ 2 w 412"/>
                <a:gd name="T33" fmla="*/ 609 h 677"/>
                <a:gd name="T34" fmla="*/ 0 w 412"/>
                <a:gd name="T35" fmla="*/ 172 h 677"/>
                <a:gd name="T36" fmla="*/ 0 w 412"/>
                <a:gd name="T37" fmla="*/ 170 h 677"/>
                <a:gd name="T38" fmla="*/ 2 w 412"/>
                <a:gd name="T39" fmla="*/ 170 h 677"/>
                <a:gd name="T40" fmla="*/ 400 w 412"/>
                <a:gd name="T41" fmla="*/ 74 h 677"/>
                <a:gd name="T42" fmla="*/ 349 w 412"/>
                <a:gd name="T43" fmla="*/ 43 h 677"/>
                <a:gd name="T44" fmla="*/ 294 w 412"/>
                <a:gd name="T45" fmla="*/ 13 h 677"/>
                <a:gd name="T46" fmla="*/ 153 w 412"/>
                <a:gd name="T47" fmla="*/ 95 h 677"/>
                <a:gd name="T48" fmla="*/ 12 w 412"/>
                <a:gd name="T49" fmla="*/ 177 h 677"/>
                <a:gd name="T50" fmla="*/ 12 w 412"/>
                <a:gd name="T51" fmla="*/ 415 h 677"/>
                <a:gd name="T52" fmla="*/ 12 w 412"/>
                <a:gd name="T53" fmla="*/ 604 h 677"/>
                <a:gd name="T54" fmla="*/ 68 w 412"/>
                <a:gd name="T55" fmla="*/ 636 h 677"/>
                <a:gd name="T56" fmla="*/ 118 w 412"/>
                <a:gd name="T57" fmla="*/ 665 h 677"/>
                <a:gd name="T58" fmla="*/ 179 w 412"/>
                <a:gd name="T59" fmla="*/ 628 h 677"/>
                <a:gd name="T60" fmla="*/ 400 w 412"/>
                <a:gd name="T61" fmla="*/ 501 h 677"/>
                <a:gd name="T62" fmla="*/ 400 w 412"/>
                <a:gd name="T63" fmla="*/ 74 h 6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12"/>
                <a:gd name="T97" fmla="*/ 0 h 677"/>
                <a:gd name="T98" fmla="*/ 412 w 412"/>
                <a:gd name="T99" fmla="*/ 677 h 6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12" h="677">
                  <a:moveTo>
                    <a:pt x="2" y="170"/>
                  </a:moveTo>
                  <a:lnTo>
                    <a:pt x="294" y="2"/>
                  </a:lnTo>
                  <a:lnTo>
                    <a:pt x="294" y="0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408" y="67"/>
                  </a:lnTo>
                  <a:lnTo>
                    <a:pt x="410" y="67"/>
                  </a:lnTo>
                  <a:lnTo>
                    <a:pt x="410" y="69"/>
                  </a:lnTo>
                  <a:lnTo>
                    <a:pt x="412" y="505"/>
                  </a:lnTo>
                  <a:lnTo>
                    <a:pt x="412" y="506"/>
                  </a:lnTo>
                  <a:lnTo>
                    <a:pt x="410" y="508"/>
                  </a:lnTo>
                  <a:lnTo>
                    <a:pt x="118" y="677"/>
                  </a:lnTo>
                  <a:lnTo>
                    <a:pt x="116" y="677"/>
                  </a:lnTo>
                  <a:lnTo>
                    <a:pt x="4" y="611"/>
                  </a:lnTo>
                  <a:lnTo>
                    <a:pt x="2" y="609"/>
                  </a:lnTo>
                  <a:lnTo>
                    <a:pt x="0" y="172"/>
                  </a:lnTo>
                  <a:lnTo>
                    <a:pt x="0" y="170"/>
                  </a:lnTo>
                  <a:lnTo>
                    <a:pt x="2" y="170"/>
                  </a:lnTo>
                  <a:close/>
                  <a:moveTo>
                    <a:pt x="400" y="74"/>
                  </a:moveTo>
                  <a:lnTo>
                    <a:pt x="349" y="43"/>
                  </a:lnTo>
                  <a:lnTo>
                    <a:pt x="294" y="13"/>
                  </a:lnTo>
                  <a:lnTo>
                    <a:pt x="153" y="95"/>
                  </a:lnTo>
                  <a:lnTo>
                    <a:pt x="12" y="177"/>
                  </a:lnTo>
                  <a:lnTo>
                    <a:pt x="12" y="415"/>
                  </a:lnTo>
                  <a:lnTo>
                    <a:pt x="12" y="604"/>
                  </a:lnTo>
                  <a:lnTo>
                    <a:pt x="68" y="636"/>
                  </a:lnTo>
                  <a:lnTo>
                    <a:pt x="118" y="665"/>
                  </a:lnTo>
                  <a:lnTo>
                    <a:pt x="179" y="628"/>
                  </a:lnTo>
                  <a:lnTo>
                    <a:pt x="400" y="501"/>
                  </a:lnTo>
                  <a:lnTo>
                    <a:pt x="400" y="74"/>
                  </a:lnTo>
                  <a:close/>
                </a:path>
              </a:pathLst>
            </a:custGeom>
            <a:solidFill>
              <a:srgbClr val="771B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671">
              <a:extLst>
                <a:ext uri="{FF2B5EF4-FFF2-40B4-BE49-F238E27FC236}">
                  <a16:creationId xmlns:a16="http://schemas.microsoft.com/office/drawing/2014/main" id="{E8E6B100-DD85-4B1F-9E2D-E40D12D9C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3195"/>
              <a:ext cx="220" cy="239"/>
            </a:xfrm>
            <a:custGeom>
              <a:avLst/>
              <a:gdLst>
                <a:gd name="T0" fmla="*/ 191 w 137"/>
                <a:gd name="T1" fmla="*/ 8 h 149"/>
                <a:gd name="T2" fmla="*/ 353 w 137"/>
                <a:gd name="T3" fmla="*/ 290 h 149"/>
                <a:gd name="T4" fmla="*/ 188 w 137"/>
                <a:gd name="T5" fmla="*/ 383 h 149"/>
                <a:gd name="T6" fmla="*/ 188 w 137"/>
                <a:gd name="T7" fmla="*/ 281 h 149"/>
                <a:gd name="T8" fmla="*/ 0 w 137"/>
                <a:gd name="T9" fmla="*/ 172 h 149"/>
                <a:gd name="T10" fmla="*/ 0 w 137"/>
                <a:gd name="T11" fmla="*/ 0 h 149"/>
                <a:gd name="T12" fmla="*/ 191 w 137"/>
                <a:gd name="T13" fmla="*/ 111 h 149"/>
                <a:gd name="T14" fmla="*/ 191 w 137"/>
                <a:gd name="T15" fmla="*/ 8 h 1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149"/>
                <a:gd name="T26" fmla="*/ 137 w 137"/>
                <a:gd name="T27" fmla="*/ 149 h 14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149">
                  <a:moveTo>
                    <a:pt x="74" y="3"/>
                  </a:moveTo>
                  <a:cubicBezTo>
                    <a:pt x="137" y="113"/>
                    <a:pt x="137" y="113"/>
                    <a:pt x="137" y="113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36"/>
                    <a:pt x="73" y="123"/>
                    <a:pt x="73" y="109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30"/>
                    <a:pt x="74" y="17"/>
                    <a:pt x="74" y="3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672">
              <a:extLst>
                <a:ext uri="{FF2B5EF4-FFF2-40B4-BE49-F238E27FC236}">
                  <a16:creationId xmlns:a16="http://schemas.microsoft.com/office/drawing/2014/main" id="{955C62A6-08B9-48A7-B71F-90AA73ED7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" y="3050"/>
              <a:ext cx="119" cy="129"/>
            </a:xfrm>
            <a:custGeom>
              <a:avLst/>
              <a:gdLst>
                <a:gd name="T0" fmla="*/ 103 w 74"/>
                <a:gd name="T1" fmla="*/ 3 h 80"/>
                <a:gd name="T2" fmla="*/ 191 w 74"/>
                <a:gd name="T3" fmla="*/ 158 h 80"/>
                <a:gd name="T4" fmla="*/ 103 w 74"/>
                <a:gd name="T5" fmla="*/ 208 h 80"/>
                <a:gd name="T6" fmla="*/ 103 w 74"/>
                <a:gd name="T7" fmla="*/ 153 h 80"/>
                <a:gd name="T8" fmla="*/ 0 w 74"/>
                <a:gd name="T9" fmla="*/ 94 h 80"/>
                <a:gd name="T10" fmla="*/ 0 w 74"/>
                <a:gd name="T11" fmla="*/ 0 h 80"/>
                <a:gd name="T12" fmla="*/ 103 w 74"/>
                <a:gd name="T13" fmla="*/ 60 h 80"/>
                <a:gd name="T14" fmla="*/ 103 w 74"/>
                <a:gd name="T15" fmla="*/ 3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4"/>
                <a:gd name="T25" fmla="*/ 0 h 80"/>
                <a:gd name="T26" fmla="*/ 74 w 74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4" h="80">
                  <a:moveTo>
                    <a:pt x="40" y="1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73"/>
                    <a:pt x="40" y="66"/>
                    <a:pt x="40" y="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16"/>
                    <a:pt x="40" y="8"/>
                    <a:pt x="40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Freeform 673">
              <a:extLst>
                <a:ext uri="{FF2B5EF4-FFF2-40B4-BE49-F238E27FC236}">
                  <a16:creationId xmlns:a16="http://schemas.microsoft.com/office/drawing/2014/main" id="{80B9800F-6DEF-483B-8B60-1A2B43554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" y="3140"/>
              <a:ext cx="119" cy="129"/>
            </a:xfrm>
            <a:custGeom>
              <a:avLst/>
              <a:gdLst>
                <a:gd name="T0" fmla="*/ 103 w 74"/>
                <a:gd name="T1" fmla="*/ 3 h 80"/>
                <a:gd name="T2" fmla="*/ 191 w 74"/>
                <a:gd name="T3" fmla="*/ 158 h 80"/>
                <a:gd name="T4" fmla="*/ 103 w 74"/>
                <a:gd name="T5" fmla="*/ 208 h 80"/>
                <a:gd name="T6" fmla="*/ 103 w 74"/>
                <a:gd name="T7" fmla="*/ 153 h 80"/>
                <a:gd name="T8" fmla="*/ 0 w 74"/>
                <a:gd name="T9" fmla="*/ 94 h 80"/>
                <a:gd name="T10" fmla="*/ 0 w 74"/>
                <a:gd name="T11" fmla="*/ 0 h 80"/>
                <a:gd name="T12" fmla="*/ 103 w 74"/>
                <a:gd name="T13" fmla="*/ 60 h 80"/>
                <a:gd name="T14" fmla="*/ 103 w 74"/>
                <a:gd name="T15" fmla="*/ 3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4"/>
                <a:gd name="T25" fmla="*/ 0 h 80"/>
                <a:gd name="T26" fmla="*/ 74 w 74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4" h="80">
                  <a:moveTo>
                    <a:pt x="40" y="1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73"/>
                    <a:pt x="40" y="66"/>
                    <a:pt x="40" y="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16"/>
                    <a:pt x="40" y="8"/>
                    <a:pt x="40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Freeform 674">
              <a:extLst>
                <a:ext uri="{FF2B5EF4-FFF2-40B4-BE49-F238E27FC236}">
                  <a16:creationId xmlns:a16="http://schemas.microsoft.com/office/drawing/2014/main" id="{8BFF47B9-EEC8-4580-BA75-7CB99788D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" y="3236"/>
              <a:ext cx="119" cy="131"/>
            </a:xfrm>
            <a:custGeom>
              <a:avLst/>
              <a:gdLst>
                <a:gd name="T0" fmla="*/ 103 w 74"/>
                <a:gd name="T1" fmla="*/ 5 h 81"/>
                <a:gd name="T2" fmla="*/ 191 w 74"/>
                <a:gd name="T3" fmla="*/ 160 h 81"/>
                <a:gd name="T4" fmla="*/ 103 w 74"/>
                <a:gd name="T5" fmla="*/ 212 h 81"/>
                <a:gd name="T6" fmla="*/ 103 w 74"/>
                <a:gd name="T7" fmla="*/ 157 h 81"/>
                <a:gd name="T8" fmla="*/ 0 w 74"/>
                <a:gd name="T9" fmla="*/ 94 h 81"/>
                <a:gd name="T10" fmla="*/ 0 w 74"/>
                <a:gd name="T11" fmla="*/ 0 h 81"/>
                <a:gd name="T12" fmla="*/ 103 w 74"/>
                <a:gd name="T13" fmla="*/ 60 h 81"/>
                <a:gd name="T14" fmla="*/ 103 w 74"/>
                <a:gd name="T15" fmla="*/ 5 h 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4"/>
                <a:gd name="T25" fmla="*/ 0 h 81"/>
                <a:gd name="T26" fmla="*/ 74 w 74"/>
                <a:gd name="T27" fmla="*/ 81 h 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4" h="81">
                  <a:moveTo>
                    <a:pt x="40" y="2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74"/>
                    <a:pt x="40" y="67"/>
                    <a:pt x="40" y="6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16"/>
                    <a:pt x="40" y="9"/>
                    <a:pt x="40" y="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72" name="Text Box 24">
            <a:extLst>
              <a:ext uri="{FF2B5EF4-FFF2-40B4-BE49-F238E27FC236}">
                <a16:creationId xmlns:a16="http://schemas.microsoft.com/office/drawing/2014/main" id="{973B25DB-9945-405F-ADC4-5DB3AE81A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490" y="5651724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latin typeface="Times New Roman" panose="02020603050405020304" pitchFamily="18" charset="0"/>
                <a:ea typeface="华文细黑" panose="02010600040101010101" pitchFamily="2" charset="-122"/>
                <a:cs typeface="Arial" panose="020B0604020202020204" pitchFamily="34" charset="0"/>
              </a:rPr>
              <a:t>关键服务器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8341&quot;&gt;&lt;object type=&quot;3&quot; unique_id=&quot;18726&quot;&gt;&lt;property id=&quot;20148&quot; value=&quot;5&quot;/&gt;&lt;property id=&quot;20300&quot; value=&quot;幻灯片 1&quot;/&gt;&lt;property id=&quot;20307&quot; value=&quot;256&quot;/&gt;&lt;/object&gt;&lt;object type=&quot;3&quot; unique_id=&quot;18727&quot;&gt;&lt;property id=&quot;20148&quot; value=&quot;5&quot;/&gt;&lt;property id=&quot;20300&quot; value=&quot;幻灯片 2&quot;/&gt;&lt;property id=&quot;20307&quot; value=&quot;257&quot;/&gt;&lt;/object&gt;&lt;object type=&quot;3&quot; unique_id=&quot;18728&quot;&gt;&lt;property id=&quot;20148&quot; value=&quot;5&quot;/&gt;&lt;property id=&quot;20300&quot; value=&quot;幻灯片 4&quot;/&gt;&lt;property id=&quot;20307&quot; value=&quot;271&quot;/&gt;&lt;/object&gt;&lt;object type=&quot;3&quot; unique_id=&quot;18729&quot;&gt;&lt;property id=&quot;20148&quot; value=&quot;5&quot;/&gt;&lt;property id=&quot;20300&quot; value=&quot;幻灯片 25&quot;/&gt;&lt;property id=&quot;20307&quot; value=&quot;272&quot;/&gt;&lt;/object&gt;&lt;object type=&quot;3&quot; unique_id=&quot;18730&quot;&gt;&lt;property id=&quot;20148&quot; value=&quot;5&quot;/&gt;&lt;property id=&quot;20300&quot; value=&quot;幻灯片 14&quot;/&gt;&lt;property id=&quot;20307&quot; value=&quot;273&quot;/&gt;&lt;/object&gt;&lt;object type=&quot;3&quot; unique_id=&quot;18836&quot;&gt;&lt;property id=&quot;20148&quot; value=&quot;5&quot;/&gt;&lt;property id=&quot;20300&quot; value=&quot;幻灯片 5&quot;/&gt;&lt;property id=&quot;20307&quot; value=&quot;275&quot;/&gt;&lt;/object&gt;&lt;object type=&quot;3&quot; unique_id=&quot;18837&quot;&gt;&lt;property id=&quot;20148&quot; value=&quot;5&quot;/&gt;&lt;property id=&quot;20300&quot; value=&quot;幻灯片 26&quot;/&gt;&lt;property id=&quot;20307&quot; value=&quot;274&quot;/&gt;&lt;/object&gt;&lt;object type=&quot;3&quot; unique_id=&quot;18838&quot;&gt;&lt;property id=&quot;20148&quot; value=&quot;5&quot;/&gt;&lt;property id=&quot;20300&quot; value=&quot;幻灯片 6&quot;/&gt;&lt;property id=&quot;20307&quot; value=&quot;276&quot;/&gt;&lt;/object&gt;&lt;object type=&quot;3&quot; unique_id=&quot;19079&quot;&gt;&lt;property id=&quot;20148&quot; value=&quot;5&quot;/&gt;&lt;property id=&quot;20300&quot; value=&quot;幻灯片 15&quot;/&gt;&lt;property id=&quot;20307&quot; value=&quot;277&quot;/&gt;&lt;/object&gt;&lt;object type=&quot;3&quot; unique_id=&quot;19080&quot;&gt;&lt;property id=&quot;20148&quot; value=&quot;5&quot;/&gt;&lt;property id=&quot;20300&quot; value=&quot;幻灯片 27&quot;/&gt;&lt;property id=&quot;20307&quot; value=&quot;278&quot;/&gt;&lt;/object&gt;&lt;object type=&quot;3&quot; unique_id=&quot;19081&quot;&gt;&lt;property id=&quot;20148&quot; value=&quot;5&quot;/&gt;&lt;property id=&quot;20300&quot; value=&quot;幻灯片 7&quot;/&gt;&lt;property id=&quot;20307&quot; value=&quot;279&quot;/&gt;&lt;/object&gt;&lt;object type=&quot;3&quot; unique_id=&quot;19082&quot;&gt;&lt;property id=&quot;20148&quot; value=&quot;5&quot;/&gt;&lt;property id=&quot;20300&quot; value=&quot;幻灯片 16&quot;/&gt;&lt;property id=&quot;20307&quot; value=&quot;280&quot;/&gt;&lt;/object&gt;&lt;object type=&quot;3&quot; unique_id=&quot;19083&quot;&gt;&lt;property id=&quot;20148&quot; value=&quot;5&quot;/&gt;&lt;property id=&quot;20300&quot; value=&quot;幻灯片 17&quot;/&gt;&lt;property id=&quot;20307&quot; value=&quot;281&quot;/&gt;&lt;/object&gt;&lt;object type=&quot;3&quot; unique_id=&quot;19084&quot;&gt;&lt;property id=&quot;20148&quot; value=&quot;5&quot;/&gt;&lt;property id=&quot;20300&quot; value=&quot;幻灯片 18&quot;/&gt;&lt;property id=&quot;20307&quot; value=&quot;282&quot;/&gt;&lt;/object&gt;&lt;object type=&quot;3&quot; unique_id=&quot;19085&quot;&gt;&lt;property id=&quot;20148&quot; value=&quot;5&quot;/&gt;&lt;property id=&quot;20300&quot; value=&quot;幻灯片 19&quot;/&gt;&lt;property id=&quot;20307&quot; value=&quot;283&quot;/&gt;&lt;/object&gt;&lt;object type=&quot;3&quot; unique_id=&quot;19495&quot;&gt;&lt;property id=&quot;20148&quot; value=&quot;5&quot;/&gt;&lt;property id=&quot;20300&quot; value=&quot;幻灯片 20&quot;/&gt;&lt;property id=&quot;20307&quot; value=&quot;287&quot;/&gt;&lt;/object&gt;&lt;object type=&quot;3&quot; unique_id=&quot;19496&quot;&gt;&lt;property id=&quot;20148&quot; value=&quot;5&quot;/&gt;&lt;property id=&quot;20300&quot; value=&quot;幻灯片 21&quot;/&gt;&lt;property id=&quot;20307&quot; value=&quot;284&quot;/&gt;&lt;/object&gt;&lt;object type=&quot;3&quot; unique_id=&quot;19497&quot;&gt;&lt;property id=&quot;20148&quot; value=&quot;5&quot;/&gt;&lt;property id=&quot;20300&quot; value=&quot;幻灯片 22&quot;/&gt;&lt;property id=&quot;20307&quot; value=&quot;285&quot;/&gt;&lt;/object&gt;&lt;object type=&quot;3&quot; unique_id=&quot;19499&quot;&gt;&lt;property id=&quot;20148&quot; value=&quot;5&quot;/&gt;&lt;property id=&quot;20300&quot; value=&quot;幻灯片 23&quot;/&gt;&lt;property id=&quot;20307&quot; value=&quot;288&quot;/&gt;&lt;/object&gt;&lt;object type=&quot;3&quot; unique_id=&quot;19500&quot;&gt;&lt;property id=&quot;20148&quot; value=&quot;5&quot;/&gt;&lt;property id=&quot;20300&quot; value=&quot;幻灯片 24&quot;/&gt;&lt;property id=&quot;20307&quot; value=&quot;289&quot;/&gt;&lt;/object&gt;&lt;object type=&quot;3&quot; unique_id=&quot;19501&quot;&gt;&lt;property id=&quot;20148&quot; value=&quot;5&quot;/&gt;&lt;property id=&quot;20300&quot; value=&quot;幻灯片 8&quot;/&gt;&lt;property id=&quot;20307&quot; value=&quot;290&quot;/&gt;&lt;/object&gt;&lt;object type=&quot;3&quot; unique_id=&quot;19502&quot;&gt;&lt;property id=&quot;20148&quot; value=&quot;5&quot;/&gt;&lt;property id=&quot;20300&quot; value=&quot;幻灯片 11&quot;/&gt;&lt;property id=&quot;20307&quot; value=&quot;291&quot;/&gt;&lt;/object&gt;&lt;object type=&quot;3&quot; unique_id=&quot;19503&quot;&gt;&lt;property id=&quot;20148&quot; value=&quot;5&quot;/&gt;&lt;property id=&quot;20300&quot; value=&quot;幻灯片 13&quot;/&gt;&lt;property id=&quot;20307&quot; value=&quot;292&quot;/&gt;&lt;/object&gt;&lt;object type=&quot;3&quot; unique_id=&quot;19504&quot;&gt;&lt;property id=&quot;20148&quot; value=&quot;5&quot;/&gt;&lt;property id=&quot;20300&quot; value=&quot;幻灯片 10&quot;/&gt;&lt;property id=&quot;20307&quot; value=&quot;293&quot;/&gt;&lt;/object&gt;&lt;object type=&quot;3&quot; unique_id=&quot;19681&quot;&gt;&lt;property id=&quot;20148&quot; value=&quot;5&quot;/&gt;&lt;property id=&quot;20300&quot; value=&quot;幻灯片 9&quot;/&gt;&lt;property id=&quot;20307&quot; value=&quot;295&quot;/&gt;&lt;/object&gt;&lt;object type=&quot;3&quot; unique_id=&quot;20201&quot;&gt;&lt;property id=&quot;20148&quot; value=&quot;5&quot;/&gt;&lt;property id=&quot;20300&quot; value=&quot;幻灯片 3 - &amp;quot;模板的使用&amp;quot;&quot;/&gt;&lt;property id=&quot;20307&quot; value=&quot;300&quot;/&gt;&lt;/object&gt;&lt;object type=&quot;3&quot; unique_id=&quot;20202&quot;&gt;&lt;property id=&quot;20148&quot; value=&quot;5&quot;/&gt;&lt;property id=&quot;20300&quot; value=&quot;幻灯片 12&quot;/&gt;&lt;property id=&quot;20307&quot; value=&quot;297&quot;/&gt;&lt;/object&gt;&lt;object type=&quot;3&quot; unique_id=&quot;20203&quot;&gt;&lt;property id=&quot;20148&quot; value=&quot;5&quot;/&gt;&lt;property id=&quot;20300&quot; value=&quot;幻灯片 29&quot;/&gt;&lt;property id=&quot;20307&quot; value=&quot;296&quot;/&gt;&lt;/object&gt;&lt;object type=&quot;3&quot; unique_id=&quot;20204&quot;&gt;&lt;property id=&quot;20148&quot; value=&quot;5&quot;/&gt;&lt;property id=&quot;20300&quot; value=&quot;幻灯片 30&quot;/&gt;&lt;property id=&quot;20307&quot; value=&quot;299&quot;/&gt;&lt;/object&gt;&lt;object type=&quot;3&quot; unique_id=&quot;24850&quot;&gt;&lt;property id=&quot;20148&quot; value=&quot;5&quot;/&gt;&lt;property id=&quot;20300&quot; value=&quot;幻灯片 28&quot;/&gt;&lt;property id=&quot;20307&quot; value=&quot;301&quot;/&gt;&lt;/object&gt;&lt;/object&gt;&lt;object type=&quot;8&quot; unique_id=&quot;183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2158</Words>
  <Application>Microsoft Office PowerPoint</Application>
  <PresentationFormat>全屏显示(4:3)</PresentationFormat>
  <Paragraphs>431</Paragraphs>
  <Slides>39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Courier</vt:lpstr>
      <vt:lpstr>Monotype Sorts</vt:lpstr>
      <vt:lpstr>方正姚体</vt:lpstr>
      <vt:lpstr>黑体</vt:lpstr>
      <vt:lpstr>华文细黑</vt:lpstr>
      <vt:lpstr>楷体</vt:lpstr>
      <vt:lpstr>隶书</vt:lpstr>
      <vt:lpstr>宋体</vt:lpstr>
      <vt:lpstr>Arial</vt:lpstr>
      <vt:lpstr>Calibri</vt:lpstr>
      <vt:lpstr>Courier New</vt:lpstr>
      <vt:lpstr>Times New Roman</vt:lpstr>
      <vt:lpstr>Wingdings</vt:lpstr>
      <vt:lpstr>Office 主题</vt:lpstr>
      <vt:lpstr>PowerPoint 演示文稿</vt:lpstr>
      <vt:lpstr>内容回顾</vt:lpstr>
      <vt:lpstr>项目导入</vt:lpstr>
      <vt:lpstr>用访问控制列表实现包过滤</vt:lpstr>
      <vt:lpstr>PowerPoint 演示文稿</vt:lpstr>
      <vt:lpstr>1、网络安全技术概述</vt:lpstr>
      <vt:lpstr>网络安全关注的范围</vt:lpstr>
      <vt:lpstr>网络安全的关键技术</vt:lpstr>
      <vt:lpstr>ACL包过滤</vt:lpstr>
      <vt:lpstr>NAT技术</vt:lpstr>
      <vt:lpstr>用RADIUS实现AAA</vt:lpstr>
      <vt:lpstr>交换机端口安全技术</vt:lpstr>
      <vt:lpstr>PowerPoint 演示文稿</vt:lpstr>
      <vt:lpstr>端点准入控制</vt:lpstr>
      <vt:lpstr>2、ACL概述</vt:lpstr>
      <vt:lpstr>基于ACL的包过滤技术</vt:lpstr>
      <vt:lpstr>入站包过滤工作流程</vt:lpstr>
      <vt:lpstr>出站包过滤工作流程</vt:lpstr>
      <vt:lpstr>通配符掩码</vt:lpstr>
      <vt:lpstr>通配符掩码的应用示例</vt:lpstr>
      <vt:lpstr>ACL的标识</vt:lpstr>
      <vt:lpstr>基本ACL</vt:lpstr>
      <vt:lpstr>高级ACL</vt:lpstr>
      <vt:lpstr>二层ACL</vt:lpstr>
      <vt:lpstr>3、ACL包过滤配置任务</vt:lpstr>
      <vt:lpstr>设置包过滤规则</vt:lpstr>
      <vt:lpstr>配置基本ACL</vt:lpstr>
      <vt:lpstr>配置高级ACL</vt:lpstr>
      <vt:lpstr>配置二层ACL</vt:lpstr>
      <vt:lpstr>在接口上应用ACL</vt:lpstr>
      <vt:lpstr>ACL包过滤显示与调试</vt:lpstr>
      <vt:lpstr>ACL规则的匹配顺序</vt:lpstr>
      <vt:lpstr>不同匹配顺序导致结果不同</vt:lpstr>
      <vt:lpstr>在网络中的正确位置配置ACL包过滤</vt:lpstr>
      <vt:lpstr>高级ACL部署位置示例</vt:lpstr>
      <vt:lpstr>基本ACL部署位置示例</vt:lpstr>
      <vt:lpstr>ACL包过滤的局限性</vt:lpstr>
      <vt:lpstr>PowerPoint 演示文稿</vt:lpstr>
      <vt:lpstr>PowerPoint 演示文稿</vt:lpstr>
    </vt:vector>
  </TitlesOfParts>
  <Company>www.ruideppt.net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Administrator</cp:lastModifiedBy>
  <cp:revision>767</cp:revision>
  <dcterms:modified xsi:type="dcterms:W3CDTF">2022-11-30T13:25:47Z</dcterms:modified>
</cp:coreProperties>
</file>