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540" r:id="rId3"/>
    <p:sldId id="614" r:id="rId4"/>
    <p:sldId id="280" r:id="rId5"/>
    <p:sldId id="268" r:id="rId6"/>
    <p:sldId id="270" r:id="rId7"/>
    <p:sldId id="289" r:id="rId8"/>
    <p:sldId id="283" r:id="rId9"/>
    <p:sldId id="290" r:id="rId10"/>
    <p:sldId id="301" r:id="rId11"/>
    <p:sldId id="284" r:id="rId12"/>
    <p:sldId id="291" r:id="rId13"/>
    <p:sldId id="305" r:id="rId14"/>
    <p:sldId id="287" r:id="rId15"/>
    <p:sldId id="292" r:id="rId16"/>
    <p:sldId id="306" r:id="rId17"/>
    <p:sldId id="288" r:id="rId18"/>
    <p:sldId id="300" r:id="rId19"/>
    <p:sldId id="307" r:id="rId20"/>
    <p:sldId id="285" r:id="rId21"/>
    <p:sldId id="286" r:id="rId22"/>
    <p:sldId id="281" r:id="rId23"/>
    <p:sldId id="613" r:id="rId24"/>
  </p:sldIdLst>
  <p:sldSz cx="9144000" cy="6858000" type="screen4x3"/>
  <p:notesSz cx="6858000" cy="9144000"/>
  <p:custDataLst>
    <p:tags r:id="rId2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wei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83C1F9"/>
    <a:srgbClr val="A1C9ED"/>
    <a:srgbClr val="333333"/>
    <a:srgbClr val="5F5F5F"/>
    <a:srgbClr val="808080"/>
    <a:srgbClr val="B2B2B2"/>
    <a:srgbClr val="47721C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27" autoAdjust="0"/>
    <p:restoredTop sz="95244" autoAdjust="0"/>
  </p:normalViewPr>
  <p:slideViewPr>
    <p:cSldViewPr>
      <p:cViewPr varScale="1">
        <p:scale>
          <a:sx n="90" d="100"/>
          <a:sy n="90" d="100"/>
        </p:scale>
        <p:origin x="172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718DE3E-B2D6-481E-B131-7C0E0CA60837}" type="datetimeFigureOut">
              <a:rPr lang="zh-CN" altLang="en-US"/>
              <a:pPr>
                <a:defRPr/>
              </a:pPr>
              <a:t>2022/12/7</a:t>
            </a:fld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E8161D4-FAB3-45DB-BE64-76453F657A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7184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76CC20E-B7C2-453E-B689-F2F19A0C30E1}" type="slidenum">
              <a:rPr lang="en-US" altLang="zh-CN" sz="1200" smtClean="0"/>
              <a:pPr eaLnBrk="1" hangingPunct="1"/>
              <a:t>12</a:t>
            </a:fld>
            <a:endParaRPr lang="en-US" altLang="zh-CN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98298-4C9D-48B5-90F0-269F44963D9F}" type="slidenum">
              <a:rPr lang="en-US" altLang="zh-CN" sz="1200" smtClean="0"/>
              <a:pPr eaLnBrk="1" hangingPunct="1"/>
              <a:t>13</a:t>
            </a:fld>
            <a:endParaRPr lang="en-US" altLang="zh-CN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F3A7A68-45CB-4D38-8031-41DB664084A2}" type="slidenum">
              <a:rPr lang="en-US" altLang="zh-CN" sz="1200" smtClean="0"/>
              <a:pPr eaLnBrk="1" hangingPunct="1"/>
              <a:t>14</a:t>
            </a:fld>
            <a:endParaRPr lang="en-US" altLang="zh-CN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519CCCA-63F9-4775-837A-5E00F9A32F93}" type="slidenum">
              <a:rPr lang="en-US" altLang="zh-CN" sz="1200" smtClean="0"/>
              <a:pPr eaLnBrk="1" hangingPunct="1"/>
              <a:t>15</a:t>
            </a:fld>
            <a:endParaRPr lang="en-US" altLang="zh-CN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8ED9B48-0417-4A25-87E2-B0882CE0006B}" type="slidenum">
              <a:rPr lang="en-US" altLang="zh-CN" sz="1200" smtClean="0"/>
              <a:pPr eaLnBrk="1" hangingPunct="1"/>
              <a:t>16</a:t>
            </a:fld>
            <a:endParaRPr lang="en-US" altLang="zh-CN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97FD84B-C01B-41CC-88F6-73440817F333}" type="slidenum">
              <a:rPr lang="en-US" altLang="zh-CN" sz="1200" smtClean="0"/>
              <a:pPr eaLnBrk="1" hangingPunct="1"/>
              <a:t>17</a:t>
            </a:fld>
            <a:endParaRPr lang="en-US" altLang="zh-CN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C2542FF-2F4B-47E6-9AC2-5285FF0892FC}" type="slidenum">
              <a:rPr lang="en-US" altLang="zh-CN" sz="1200" smtClean="0"/>
              <a:pPr eaLnBrk="1" hangingPunct="1"/>
              <a:t>18</a:t>
            </a:fld>
            <a:endParaRPr lang="en-US" altLang="zh-CN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6464743-BC27-432C-A859-559C0A673116}" type="slidenum">
              <a:rPr lang="en-US" altLang="zh-CN" sz="1200" smtClean="0"/>
              <a:pPr eaLnBrk="1" hangingPunct="1"/>
              <a:t>19</a:t>
            </a:fld>
            <a:endParaRPr lang="en-US" altLang="zh-CN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290FB08-E27E-4DE2-911B-54EA43DF2152}" type="slidenum">
              <a:rPr lang="en-US" altLang="zh-CN" sz="1200" smtClean="0"/>
              <a:pPr eaLnBrk="1" hangingPunct="1"/>
              <a:t>20</a:t>
            </a:fld>
            <a:endParaRPr lang="en-US" altLang="zh-CN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AA33BB3-80A4-483F-A892-70ED14D92172}" type="slidenum">
              <a:rPr lang="en-US" altLang="zh-CN" sz="1200" smtClean="0"/>
              <a:pPr eaLnBrk="1" hangingPunct="1"/>
              <a:t>21</a:t>
            </a:fld>
            <a:endParaRPr lang="en-US" altLang="zh-CN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93F50BF-2381-47BF-B5CB-1605C34DF07B}" type="slidenum">
              <a:rPr lang="en-US" altLang="zh-CN" sz="1200" smtClean="0"/>
              <a:pPr eaLnBrk="1" hangingPunct="1"/>
              <a:t>4</a:t>
            </a:fld>
            <a:endParaRPr lang="en-US" altLang="zh-CN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9970287-40AD-4C33-9476-138BD494B77C}" type="slidenum">
              <a:rPr lang="en-US" altLang="zh-CN" sz="1200" smtClean="0"/>
              <a:pPr eaLnBrk="1" hangingPunct="1"/>
              <a:t>22</a:t>
            </a:fld>
            <a:endParaRPr lang="en-US" altLang="zh-CN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841362E-C305-4FD3-9C62-483A450872A0}" type="slidenum">
              <a:rPr lang="en-US" altLang="zh-CN" sz="1200" smtClean="0"/>
              <a:pPr eaLnBrk="1" hangingPunct="1"/>
              <a:t>5</a:t>
            </a:fld>
            <a:endParaRPr lang="en-US" altLang="zh-CN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F0AD35C-6144-481E-8A7A-CAF316755A96}" type="slidenum">
              <a:rPr lang="en-US" altLang="zh-CN" sz="1200" smtClean="0"/>
              <a:pPr eaLnBrk="1" hangingPunct="1"/>
              <a:t>6</a:t>
            </a:fld>
            <a:endParaRPr lang="en-US" altLang="zh-CN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0B66BD5-7F5C-4115-9B4D-EAE0D5B5BCA5}" type="slidenum">
              <a:rPr lang="en-US" altLang="zh-CN" sz="1200" smtClean="0"/>
              <a:pPr eaLnBrk="1" hangingPunct="1"/>
              <a:t>7</a:t>
            </a:fld>
            <a:endParaRPr lang="en-US" altLang="zh-CN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04A4C6E-9409-4BE5-94E4-E941C0EFB27F}" type="slidenum">
              <a:rPr lang="en-US" altLang="zh-CN" sz="1200" smtClean="0"/>
              <a:pPr eaLnBrk="1" hangingPunct="1"/>
              <a:t>8</a:t>
            </a:fld>
            <a:endParaRPr lang="en-US" altLang="zh-CN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BEBF1A8-EF54-433F-82E9-7F86241C64B8}" type="slidenum">
              <a:rPr lang="en-US" altLang="zh-CN" sz="1200" smtClean="0"/>
              <a:pPr eaLnBrk="1" hangingPunct="1"/>
              <a:t>9</a:t>
            </a:fld>
            <a:endParaRPr lang="en-US" altLang="zh-CN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7EB982D-5976-4061-B3A7-C13343325BFD}" type="slidenum">
              <a:rPr lang="en-US" altLang="zh-CN" sz="1200" smtClean="0"/>
              <a:pPr eaLnBrk="1" hangingPunct="1"/>
              <a:t>10</a:t>
            </a:fld>
            <a:endParaRPr lang="en-US" altLang="zh-CN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B33DF4B-2344-496D-9B98-BA59AAF9806C}" type="slidenum">
              <a:rPr lang="en-US" altLang="zh-CN" sz="1200" smtClean="0"/>
              <a:pPr eaLnBrk="1" hangingPunct="1"/>
              <a:t>11</a:t>
            </a:fld>
            <a:endParaRPr lang="en-US" altLang="zh-CN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标题占位符 1"/>
          <p:cNvSpPr>
            <a:spLocks noGrp="1"/>
          </p:cNvSpPr>
          <p:nvPr>
            <p:ph type="ctrTitle"/>
          </p:nvPr>
        </p:nvSpPr>
        <p:spPr>
          <a:xfrm>
            <a:off x="827088" y="4564063"/>
            <a:ext cx="7772400" cy="822325"/>
          </a:xfrm>
        </p:spPr>
        <p:txBody>
          <a:bodyPr/>
          <a:lstStyle>
            <a:lvl1pPr algn="r">
              <a:defRPr sz="3200" smtClean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2579" name="文本占位符 2"/>
          <p:cNvSpPr>
            <a:spLocks noGrp="1"/>
          </p:cNvSpPr>
          <p:nvPr>
            <p:ph type="subTitle" idx="1"/>
          </p:nvPr>
        </p:nvSpPr>
        <p:spPr>
          <a:xfrm>
            <a:off x="2195513" y="5383213"/>
            <a:ext cx="6400800" cy="817562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mtClean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72F9F8E-7C29-4D5C-841B-153533EC939C}" type="datetimeFigureOut">
              <a:rPr lang="zh-CN" altLang="en-US"/>
              <a:pPr>
                <a:defRPr/>
              </a:pPr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038A313-DA29-42BC-80FE-8CD816E107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9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026EA-B51F-415E-93BA-1A170AB5D695}" type="datetimeFigureOut">
              <a:rPr lang="zh-CN" altLang="en-US"/>
              <a:pPr>
                <a:defRPr/>
              </a:pPr>
              <a:t>2022/12/7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D4AD4-92B2-4733-9B65-48C850BC36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37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CFA0B-DB62-4FF5-A3BC-65EEFAD6C5F7}" type="datetimeFigureOut">
              <a:rPr lang="zh-CN" altLang="en-US"/>
              <a:pPr>
                <a:defRPr/>
              </a:pPr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23155-C8BF-40DD-9D04-00165719D8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649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3E449-6FCD-4160-9A89-4411EE7081F3}" type="datetimeFigureOut">
              <a:rPr lang="zh-CN" altLang="en-US"/>
              <a:pPr>
                <a:defRPr/>
              </a:pPr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356EB-FDED-40DE-981C-BD0B47C7C6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666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457200" y="1052513"/>
            <a:ext cx="83688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2"/>
            <a:ext cx="8229600" cy="792087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96753"/>
            <a:ext cx="4044462" cy="493417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 hasCustomPrompt="1"/>
          </p:nvPr>
        </p:nvSpPr>
        <p:spPr>
          <a:xfrm>
            <a:off x="4642338" y="1196753"/>
            <a:ext cx="4044462" cy="4934173"/>
          </a:xfrm>
        </p:spPr>
        <p:txBody>
          <a:bodyPr/>
          <a:lstStyle/>
          <a:p>
            <a:r>
              <a:rPr lang="zh-CN" altLang="en-US" noProof="1"/>
              <a:t>单击图标添加剪 贴画</a:t>
            </a:r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57022C4-7386-4A65-823B-3CD3CF579D4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21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9559D-824E-42B5-8A55-3438A2AB6A5F}" type="datetimeFigureOut">
              <a:rPr lang="zh-CN" altLang="en-US"/>
              <a:pPr>
                <a:defRPr/>
              </a:pPr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736F8-E418-4168-A01D-88ED3C8AD0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311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1163" y="1052736"/>
            <a:ext cx="7869560" cy="649288"/>
          </a:xfrm>
        </p:spPr>
        <p:txBody>
          <a:bodyPr/>
          <a:lstStyle>
            <a:lvl1pPr>
              <a:defRPr sz="2800" u="none"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100" y="1772816"/>
            <a:ext cx="8229600" cy="4464496"/>
          </a:xfrm>
        </p:spPr>
        <p:txBody>
          <a:bodyPr/>
          <a:lstStyle>
            <a:lvl1pPr>
              <a:lnSpc>
                <a:spcPct val="120000"/>
              </a:lnSpc>
              <a:defRPr sz="2600"/>
            </a:lvl1pPr>
            <a:lvl2pPr>
              <a:lnSpc>
                <a:spcPct val="120000"/>
              </a:lnSpc>
              <a:defRPr sz="2600"/>
            </a:lvl2pPr>
            <a:lvl3pPr>
              <a:lnSpc>
                <a:spcPct val="120000"/>
              </a:lnSpc>
              <a:defRPr sz="2600"/>
            </a:lvl3pPr>
            <a:lvl4pPr>
              <a:lnSpc>
                <a:spcPct val="120000"/>
              </a:lnSpc>
              <a:defRPr sz="2600"/>
            </a:lvl4pPr>
            <a:lvl5pPr>
              <a:lnSpc>
                <a:spcPct val="120000"/>
              </a:lnSpc>
              <a:defRPr sz="2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42BC0-A0A1-4D33-932B-0A1F80581C39}" type="datetimeFigureOut">
              <a:rPr lang="zh-CN" altLang="en-US"/>
              <a:pPr>
                <a:defRPr/>
              </a:pPr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7166E-C551-4230-940E-CF4101401C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46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D917F-922F-481D-A403-E01F400023C3}" type="datetimeFigureOut">
              <a:rPr lang="zh-CN" altLang="en-US"/>
              <a:pPr>
                <a:defRPr/>
              </a:pPr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A3C1E-1B86-413A-90DD-A6B778BC25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58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493BE-E78A-4877-9190-327359A1C8A1}" type="datetimeFigureOut">
              <a:rPr lang="zh-CN" altLang="en-US"/>
              <a:pPr>
                <a:defRPr/>
              </a:pPr>
              <a:t>2022/12/7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BD0FD-096B-42F9-90D6-CDCFB16A47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91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4B482-3A9C-4B65-B09A-B927712F3A35}" type="datetimeFigureOut">
              <a:rPr lang="zh-CN" altLang="en-US"/>
              <a:pPr>
                <a:defRPr/>
              </a:pPr>
              <a:t>2022/12/7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DE305-BD4C-49D8-8AED-AAF088C5AE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101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B3BF0-9CE5-40B8-985A-8B69BE4E47A2}" type="datetimeFigureOut">
              <a:rPr lang="zh-CN" altLang="en-US"/>
              <a:pPr>
                <a:defRPr/>
              </a:pPr>
              <a:t>2022/12/7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B63CF-77C3-4494-8F18-2A8A6BB4A1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66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13EC8-9A46-46E4-A59D-87DE823CB7E0}" type="datetimeFigureOut">
              <a:rPr lang="zh-CN" altLang="en-US"/>
              <a:pPr>
                <a:defRPr/>
              </a:pPr>
              <a:t>2022/12/7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EE3A6-ED0A-4A6E-93D6-20BAC78A8F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4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2A21A-DD7A-4ABE-BE40-7F66483383A4}" type="datetimeFigureOut">
              <a:rPr lang="zh-CN" altLang="en-US"/>
              <a:pPr>
                <a:defRPr/>
              </a:pPr>
              <a:t>2022/12/7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F1A24-9BBF-4CE4-9EC3-25C147B1AA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523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67544" y="1124744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19100" y="1988840"/>
            <a:ext cx="8229600" cy="3851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2B088E3-A187-4BA6-86AC-E8C997DD25DB}" type="datetimeFigureOut">
              <a:rPr lang="zh-CN" altLang="en-US"/>
              <a:pPr>
                <a:defRPr/>
              </a:pPr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5D75E94-E614-457A-8572-1973CC11D4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7" r:id="rId13"/>
  </p:sldLayoutIdLst>
  <p:txStyles>
    <p:titleStyle>
      <a:lvl1pPr marL="0" indent="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buNone/>
        <a:defRPr sz="2400" b="1" u="none" kern="1200">
          <a:solidFill>
            <a:schemeClr val="tx1"/>
          </a:solidFill>
          <a:latin typeface="方正姚体" panose="02010601030101010101" pitchFamily="2" charset="-122"/>
          <a:ea typeface="方正姚体" panose="0201060103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400" b="1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n"/>
        <a:defRPr sz="2400" b="1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u"/>
        <a:defRPr sz="2400" b="1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b="1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b="1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emf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emf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emf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emf"/><Relationship Id="rId4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emf"/><Relationship Id="rId4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emf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emf"/><Relationship Id="rId4" Type="http://schemas.openxmlformats.org/officeDocument/2006/relationships/image" Target="../media/image7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emf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emf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2195513" y="2276871"/>
            <a:ext cx="4752975" cy="738188"/>
          </a:xfrm>
          <a:prstGeom prst="rect">
            <a:avLst/>
          </a:prstGeom>
        </p:spPr>
        <p:txBody>
          <a:bodyPr wrap="none" fromWordArt="1"/>
          <a:lstStyle/>
          <a:p>
            <a:pPr algn="dist">
              <a:defRPr/>
            </a:pPr>
            <a:r>
              <a:rPr lang="zh-CN" altLang="en-US" sz="5400" b="1" kern="10" dirty="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9A9A9A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tx1">
                      <a:alpha val="79999"/>
                    </a:schemeClr>
                  </a:outerShdw>
                </a:effectLst>
                <a:latin typeface="+mj-ea"/>
                <a:ea typeface="+mj-ea"/>
                <a:cs typeface="+mj-ea"/>
              </a:rPr>
              <a:t>路由与交换技术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275856" y="384294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2800" dirty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   13   </a:t>
            </a:r>
            <a:r>
              <a:rPr lang="zh-CN" altLang="en-US" sz="2800" dirty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01163" y="1052736"/>
            <a:ext cx="7869560" cy="649288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Basic NAT</a:t>
            </a:r>
            <a:r>
              <a:rPr lang="zh-CN" altLang="en-US" dirty="0">
                <a:solidFill>
                  <a:srgbClr val="C00000"/>
                </a:solidFill>
              </a:rPr>
              <a:t>配置示例</a:t>
            </a:r>
          </a:p>
        </p:txBody>
      </p:sp>
      <p:pic>
        <p:nvPicPr>
          <p:cNvPr id="14339" name="Picture 4" descr="服务器类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3156545"/>
            <a:ext cx="6381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1144588" y="3004145"/>
            <a:ext cx="823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400"/>
              <a:t>10.0.0.1</a:t>
            </a:r>
          </a:p>
        </p:txBody>
      </p:sp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3500438" y="3972520"/>
            <a:ext cx="588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600">
                <a:ea typeface="黑体" pitchFamily="49" charset="-122"/>
              </a:rPr>
              <a:t>RTA</a:t>
            </a:r>
          </a:p>
        </p:txBody>
      </p:sp>
      <p:sp>
        <p:nvSpPr>
          <p:cNvPr id="14342" name="Text Box 7"/>
          <p:cNvSpPr txBox="1">
            <a:spLocks noChangeArrowheads="1"/>
          </p:cNvSpPr>
          <p:nvPr/>
        </p:nvSpPr>
        <p:spPr bwMode="auto">
          <a:xfrm>
            <a:off x="2482850" y="3653433"/>
            <a:ext cx="12668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400"/>
              <a:t>10.0.0.254/24</a:t>
            </a:r>
          </a:p>
        </p:txBody>
      </p:sp>
      <p:sp>
        <p:nvSpPr>
          <p:cNvPr id="14343" name="Text Box 8"/>
          <p:cNvSpPr txBox="1">
            <a:spLocks noChangeArrowheads="1"/>
          </p:cNvSpPr>
          <p:nvPr/>
        </p:nvSpPr>
        <p:spPr bwMode="auto">
          <a:xfrm>
            <a:off x="4354513" y="3875683"/>
            <a:ext cx="1365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400"/>
              <a:t>198.76.28.1/24</a:t>
            </a:r>
          </a:p>
        </p:txBody>
      </p:sp>
      <p:sp>
        <p:nvSpPr>
          <p:cNvPr id="14344" name="Text Box 9"/>
          <p:cNvSpPr txBox="1">
            <a:spLocks noChangeArrowheads="1"/>
          </p:cNvSpPr>
          <p:nvPr/>
        </p:nvSpPr>
        <p:spPr bwMode="auto">
          <a:xfrm>
            <a:off x="1114425" y="4004270"/>
            <a:ext cx="823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400"/>
              <a:t>10.0.0.2</a:t>
            </a:r>
          </a:p>
        </p:txBody>
      </p:sp>
      <p:sp>
        <p:nvSpPr>
          <p:cNvPr id="14345" name="Text Box 10"/>
          <p:cNvSpPr txBox="1">
            <a:spLocks noChangeArrowheads="1"/>
          </p:cNvSpPr>
          <p:nvPr/>
        </p:nvSpPr>
        <p:spPr bwMode="auto">
          <a:xfrm>
            <a:off x="5773738" y="3369270"/>
            <a:ext cx="971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chemeClr val="bg1"/>
                </a:solidFill>
                <a:latin typeface="Times New Roman" pitchFamily="18" charset="0"/>
              </a:rPr>
              <a:t>Internet</a:t>
            </a:r>
          </a:p>
        </p:txBody>
      </p:sp>
      <p:sp>
        <p:nvSpPr>
          <p:cNvPr id="14346" name="Text Box 11"/>
          <p:cNvSpPr txBox="1">
            <a:spLocks noChangeArrowheads="1"/>
          </p:cNvSpPr>
          <p:nvPr/>
        </p:nvSpPr>
        <p:spPr bwMode="auto">
          <a:xfrm>
            <a:off x="7150100" y="2796183"/>
            <a:ext cx="919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itchFamily="49" charset="-122"/>
              </a:rPr>
              <a:t>Server</a:t>
            </a:r>
          </a:p>
        </p:txBody>
      </p:sp>
      <p:sp>
        <p:nvSpPr>
          <p:cNvPr id="14347" name="Line 13"/>
          <p:cNvSpPr>
            <a:spLocks noChangeShapeType="1"/>
          </p:cNvSpPr>
          <p:nvPr/>
        </p:nvSpPr>
        <p:spPr bwMode="auto">
          <a:xfrm flipV="1">
            <a:off x="971550" y="3588345"/>
            <a:ext cx="6480175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8" name="Line 14"/>
          <p:cNvSpPr>
            <a:spLocks noChangeShapeType="1"/>
          </p:cNvSpPr>
          <p:nvPr/>
        </p:nvSpPr>
        <p:spPr bwMode="auto">
          <a:xfrm>
            <a:off x="1114425" y="3588345"/>
            <a:ext cx="0" cy="7921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9" name="Line 15"/>
          <p:cNvSpPr>
            <a:spLocks noChangeShapeType="1"/>
          </p:cNvSpPr>
          <p:nvPr/>
        </p:nvSpPr>
        <p:spPr bwMode="auto">
          <a:xfrm>
            <a:off x="1979613" y="2796183"/>
            <a:ext cx="0" cy="792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4350" name="Picture 16" descr="compu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291358"/>
            <a:ext cx="8636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1" name="Picture 17" descr="网云_gra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3156545"/>
            <a:ext cx="15875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2" name="Picture 18" descr="compu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4191595"/>
            <a:ext cx="8636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3" name="Text Box 19"/>
          <p:cNvSpPr txBox="1">
            <a:spLocks noChangeArrowheads="1"/>
          </p:cNvSpPr>
          <p:nvPr/>
        </p:nvSpPr>
        <p:spPr bwMode="auto">
          <a:xfrm>
            <a:off x="5492750" y="3443883"/>
            <a:ext cx="1022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1800" b="1"/>
              <a:t>Internet</a:t>
            </a:r>
          </a:p>
        </p:txBody>
      </p:sp>
      <p:grpSp>
        <p:nvGrpSpPr>
          <p:cNvPr id="14354" name="Group 20"/>
          <p:cNvGrpSpPr>
            <a:grpSpLocks noChangeAspect="1"/>
          </p:cNvGrpSpPr>
          <p:nvPr/>
        </p:nvGrpSpPr>
        <p:grpSpPr bwMode="auto">
          <a:xfrm>
            <a:off x="3635375" y="3299420"/>
            <a:ext cx="958850" cy="668338"/>
            <a:chOff x="3541" y="1317"/>
            <a:chExt cx="747" cy="546"/>
          </a:xfrm>
        </p:grpSpPr>
        <p:sp>
          <p:nvSpPr>
            <p:cNvPr id="14362" name="AutoShape 21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3" name="Freeform 22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1547 w 416"/>
                <a:gd name="T1" fmla="*/ 366 h 207"/>
                <a:gd name="T2" fmla="*/ 269 w 416"/>
                <a:gd name="T3" fmla="*/ 366 h 207"/>
                <a:gd name="T4" fmla="*/ 5 w 416"/>
                <a:gd name="T5" fmla="*/ 5 h 207"/>
                <a:gd name="T6" fmla="*/ 0 w 416"/>
                <a:gd name="T7" fmla="*/ 5 h 207"/>
                <a:gd name="T8" fmla="*/ 0 w 416"/>
                <a:gd name="T9" fmla="*/ 349 h 207"/>
                <a:gd name="T10" fmla="*/ 5 w 416"/>
                <a:gd name="T11" fmla="*/ 349 h 207"/>
                <a:gd name="T12" fmla="*/ 269 w 416"/>
                <a:gd name="T13" fmla="*/ 696 h 207"/>
                <a:gd name="T14" fmla="*/ 1547 w 416"/>
                <a:gd name="T15" fmla="*/ 696 h 207"/>
                <a:gd name="T16" fmla="*/ 1808 w 416"/>
                <a:gd name="T17" fmla="*/ 349 h 207"/>
                <a:gd name="T18" fmla="*/ 1808 w 416"/>
                <a:gd name="T19" fmla="*/ 349 h 207"/>
                <a:gd name="T20" fmla="*/ 1808 w 416"/>
                <a:gd name="T21" fmla="*/ 0 h 207"/>
                <a:gd name="T22" fmla="*/ 1547 w 416"/>
                <a:gd name="T23" fmla="*/ 366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64" name="Freeform 23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1638 w 457"/>
                <a:gd name="T1" fmla="*/ 206 h 264"/>
                <a:gd name="T2" fmla="*/ 1643 w 457"/>
                <a:gd name="T3" fmla="*/ 951 h 264"/>
                <a:gd name="T4" fmla="*/ 358 w 457"/>
                <a:gd name="T5" fmla="*/ 951 h 264"/>
                <a:gd name="T6" fmla="*/ 353 w 457"/>
                <a:gd name="T7" fmla="*/ 206 h 264"/>
                <a:gd name="T8" fmla="*/ 1638 w 457"/>
                <a:gd name="T9" fmla="*/ 206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65" name="Freeform 24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29 w 24"/>
                <a:gd name="T1" fmla="*/ 21 h 33"/>
                <a:gd name="T2" fmla="*/ 29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0 w 24"/>
                <a:gd name="T9" fmla="*/ 42 h 33"/>
                <a:gd name="T10" fmla="*/ 42 w 24"/>
                <a:gd name="T11" fmla="*/ 21 h 33"/>
                <a:gd name="T12" fmla="*/ 29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1 w 24"/>
                <a:gd name="T21" fmla="*/ 8 h 33"/>
                <a:gd name="T22" fmla="*/ 96 w 24"/>
                <a:gd name="T23" fmla="*/ 34 h 33"/>
                <a:gd name="T24" fmla="*/ 63 w 24"/>
                <a:gd name="T25" fmla="*/ 69 h 33"/>
                <a:gd name="T26" fmla="*/ 63 w 24"/>
                <a:gd name="T27" fmla="*/ 69 h 33"/>
                <a:gd name="T28" fmla="*/ 81 w 24"/>
                <a:gd name="T29" fmla="*/ 80 h 33"/>
                <a:gd name="T30" fmla="*/ 88 w 24"/>
                <a:gd name="T31" fmla="*/ 90 h 33"/>
                <a:gd name="T32" fmla="*/ 102 w 24"/>
                <a:gd name="T33" fmla="*/ 137 h 33"/>
                <a:gd name="T34" fmla="*/ 63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29 w 24"/>
                <a:gd name="T41" fmla="*/ 82 h 33"/>
                <a:gd name="T42" fmla="*/ 29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66" name="Freeform 25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34 w 29"/>
                <a:gd name="T1" fmla="*/ 75 h 35"/>
                <a:gd name="T2" fmla="*/ 60 w 29"/>
                <a:gd name="T3" fmla="*/ 125 h 35"/>
                <a:gd name="T4" fmla="*/ 84 w 29"/>
                <a:gd name="T5" fmla="*/ 75 h 35"/>
                <a:gd name="T6" fmla="*/ 60 w 29"/>
                <a:gd name="T7" fmla="*/ 26 h 35"/>
                <a:gd name="T8" fmla="*/ 34 w 29"/>
                <a:gd name="T9" fmla="*/ 75 h 35"/>
                <a:gd name="T10" fmla="*/ 0 w 29"/>
                <a:gd name="T11" fmla="*/ 75 h 35"/>
                <a:gd name="T12" fmla="*/ 13 w 29"/>
                <a:gd name="T13" fmla="*/ 21 h 35"/>
                <a:gd name="T14" fmla="*/ 60 w 29"/>
                <a:gd name="T15" fmla="*/ 0 h 35"/>
                <a:gd name="T16" fmla="*/ 107 w 29"/>
                <a:gd name="T17" fmla="*/ 21 h 35"/>
                <a:gd name="T18" fmla="*/ 123 w 29"/>
                <a:gd name="T19" fmla="*/ 75 h 35"/>
                <a:gd name="T20" fmla="*/ 107 w 29"/>
                <a:gd name="T21" fmla="*/ 130 h 35"/>
                <a:gd name="T22" fmla="*/ 60 w 29"/>
                <a:gd name="T23" fmla="*/ 151 h 35"/>
                <a:gd name="T24" fmla="*/ 13 w 29"/>
                <a:gd name="T25" fmla="*/ 125 h 35"/>
                <a:gd name="T26" fmla="*/ 0 w 29"/>
                <a:gd name="T27" fmla="*/ 75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67" name="Freeform 26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89 h 34"/>
                <a:gd name="T2" fmla="*/ 0 w 24"/>
                <a:gd name="T3" fmla="*/ 0 h 34"/>
                <a:gd name="T4" fmla="*/ 29 w 24"/>
                <a:gd name="T5" fmla="*/ 0 h 34"/>
                <a:gd name="T6" fmla="*/ 29 w 24"/>
                <a:gd name="T7" fmla="*/ 94 h 34"/>
                <a:gd name="T8" fmla="*/ 54 w 24"/>
                <a:gd name="T9" fmla="*/ 118 h 34"/>
                <a:gd name="T10" fmla="*/ 68 w 24"/>
                <a:gd name="T11" fmla="*/ 94 h 34"/>
                <a:gd name="T12" fmla="*/ 68 w 24"/>
                <a:gd name="T13" fmla="*/ 0 h 34"/>
                <a:gd name="T14" fmla="*/ 102 w 24"/>
                <a:gd name="T15" fmla="*/ 0 h 34"/>
                <a:gd name="T16" fmla="*/ 102 w 24"/>
                <a:gd name="T17" fmla="*/ 89 h 34"/>
                <a:gd name="T18" fmla="*/ 89 w 24"/>
                <a:gd name="T19" fmla="*/ 128 h 34"/>
                <a:gd name="T20" fmla="*/ 54 w 24"/>
                <a:gd name="T21" fmla="*/ 144 h 34"/>
                <a:gd name="T22" fmla="*/ 13 w 24"/>
                <a:gd name="T23" fmla="*/ 128 h 34"/>
                <a:gd name="T24" fmla="*/ 0 w 24"/>
                <a:gd name="T25" fmla="*/ 89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68" name="Freeform 27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69" name="Freeform 28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70" name="Freeform 29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34 w 24"/>
                <a:gd name="T1" fmla="*/ 21 h 33"/>
                <a:gd name="T2" fmla="*/ 34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3 w 24"/>
                <a:gd name="T9" fmla="*/ 42 h 33"/>
                <a:gd name="T10" fmla="*/ 42 w 24"/>
                <a:gd name="T11" fmla="*/ 21 h 33"/>
                <a:gd name="T12" fmla="*/ 34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8 w 24"/>
                <a:gd name="T21" fmla="*/ 8 h 33"/>
                <a:gd name="T22" fmla="*/ 97 w 24"/>
                <a:gd name="T23" fmla="*/ 34 h 33"/>
                <a:gd name="T24" fmla="*/ 68 w 24"/>
                <a:gd name="T25" fmla="*/ 69 h 33"/>
                <a:gd name="T26" fmla="*/ 68 w 24"/>
                <a:gd name="T27" fmla="*/ 69 h 33"/>
                <a:gd name="T28" fmla="*/ 81 w 24"/>
                <a:gd name="T29" fmla="*/ 80 h 33"/>
                <a:gd name="T30" fmla="*/ 89 w 24"/>
                <a:gd name="T31" fmla="*/ 90 h 33"/>
                <a:gd name="T32" fmla="*/ 102 w 24"/>
                <a:gd name="T33" fmla="*/ 137 h 33"/>
                <a:gd name="T34" fmla="*/ 68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34 w 24"/>
                <a:gd name="T41" fmla="*/ 82 h 33"/>
                <a:gd name="T42" fmla="*/ 34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71" name="Freeform 30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131 w 162"/>
                <a:gd name="T1" fmla="*/ 232 h 60"/>
                <a:gd name="T2" fmla="*/ 126 w 162"/>
                <a:gd name="T3" fmla="*/ 227 h 60"/>
                <a:gd name="T4" fmla="*/ 0 w 162"/>
                <a:gd name="T5" fmla="*/ 152 h 60"/>
                <a:gd name="T6" fmla="*/ 97 w 162"/>
                <a:gd name="T7" fmla="*/ 96 h 60"/>
                <a:gd name="T8" fmla="*/ 227 w 162"/>
                <a:gd name="T9" fmla="*/ 173 h 60"/>
                <a:gd name="T10" fmla="*/ 324 w 162"/>
                <a:gd name="T11" fmla="*/ 165 h 60"/>
                <a:gd name="T12" fmla="*/ 489 w 162"/>
                <a:gd name="T13" fmla="*/ 69 h 60"/>
                <a:gd name="T14" fmla="*/ 308 w 162"/>
                <a:gd name="T15" fmla="*/ 69 h 60"/>
                <a:gd name="T16" fmla="*/ 308 w 162"/>
                <a:gd name="T17" fmla="*/ 0 h 60"/>
                <a:gd name="T18" fmla="*/ 708 w 162"/>
                <a:gd name="T19" fmla="*/ 0 h 60"/>
                <a:gd name="T20" fmla="*/ 708 w 162"/>
                <a:gd name="T21" fmla="*/ 232 h 60"/>
                <a:gd name="T22" fmla="*/ 592 w 162"/>
                <a:gd name="T23" fmla="*/ 232 h 60"/>
                <a:gd name="T24" fmla="*/ 586 w 162"/>
                <a:gd name="T25" fmla="*/ 126 h 60"/>
                <a:gd name="T26" fmla="*/ 425 w 162"/>
                <a:gd name="T27" fmla="*/ 222 h 60"/>
                <a:gd name="T28" fmla="*/ 262 w 162"/>
                <a:gd name="T29" fmla="*/ 261 h 60"/>
                <a:gd name="T30" fmla="*/ 131 w 162"/>
                <a:gd name="T31" fmla="*/ 232 h 60"/>
                <a:gd name="T32" fmla="*/ 131 w 162"/>
                <a:gd name="T33" fmla="*/ 232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72" name="Freeform 31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169 w 105"/>
                <a:gd name="T1" fmla="*/ 350 h 93"/>
                <a:gd name="T2" fmla="*/ 296 w 105"/>
                <a:gd name="T3" fmla="*/ 275 h 93"/>
                <a:gd name="T4" fmla="*/ 283 w 105"/>
                <a:gd name="T5" fmla="*/ 219 h 93"/>
                <a:gd name="T6" fmla="*/ 122 w 105"/>
                <a:gd name="T7" fmla="*/ 126 h 93"/>
                <a:gd name="T8" fmla="*/ 122 w 105"/>
                <a:gd name="T9" fmla="*/ 232 h 93"/>
                <a:gd name="T10" fmla="*/ 0 w 105"/>
                <a:gd name="T11" fmla="*/ 232 h 93"/>
                <a:gd name="T12" fmla="*/ 0 w 105"/>
                <a:gd name="T13" fmla="*/ 0 h 93"/>
                <a:gd name="T14" fmla="*/ 397 w 105"/>
                <a:gd name="T15" fmla="*/ 0 h 93"/>
                <a:gd name="T16" fmla="*/ 397 w 105"/>
                <a:gd name="T17" fmla="*/ 67 h 93"/>
                <a:gd name="T18" fmla="*/ 215 w 105"/>
                <a:gd name="T19" fmla="*/ 67 h 93"/>
                <a:gd name="T20" fmla="*/ 379 w 105"/>
                <a:gd name="T21" fmla="*/ 160 h 93"/>
                <a:gd name="T22" fmla="*/ 453 w 105"/>
                <a:gd name="T23" fmla="*/ 253 h 93"/>
                <a:gd name="T24" fmla="*/ 392 w 105"/>
                <a:gd name="T25" fmla="*/ 332 h 93"/>
                <a:gd name="T26" fmla="*/ 267 w 105"/>
                <a:gd name="T27" fmla="*/ 405 h 93"/>
                <a:gd name="T28" fmla="*/ 169 w 105"/>
                <a:gd name="T29" fmla="*/ 350 h 93"/>
                <a:gd name="T30" fmla="*/ 169 w 105"/>
                <a:gd name="T31" fmla="*/ 35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73" name="Freeform 32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577 w 162"/>
                <a:gd name="T1" fmla="*/ 34 h 60"/>
                <a:gd name="T2" fmla="*/ 708 w 162"/>
                <a:gd name="T3" fmla="*/ 109 h 60"/>
                <a:gd name="T4" fmla="*/ 607 w 162"/>
                <a:gd name="T5" fmla="*/ 165 h 60"/>
                <a:gd name="T6" fmla="*/ 476 w 162"/>
                <a:gd name="T7" fmla="*/ 91 h 60"/>
                <a:gd name="T8" fmla="*/ 386 w 162"/>
                <a:gd name="T9" fmla="*/ 101 h 60"/>
                <a:gd name="T10" fmla="*/ 219 w 162"/>
                <a:gd name="T11" fmla="*/ 198 h 60"/>
                <a:gd name="T12" fmla="*/ 401 w 162"/>
                <a:gd name="T13" fmla="*/ 198 h 60"/>
                <a:gd name="T14" fmla="*/ 401 w 162"/>
                <a:gd name="T15" fmla="*/ 261 h 60"/>
                <a:gd name="T16" fmla="*/ 0 w 162"/>
                <a:gd name="T17" fmla="*/ 261 h 60"/>
                <a:gd name="T18" fmla="*/ 0 w 162"/>
                <a:gd name="T19" fmla="*/ 29 h 60"/>
                <a:gd name="T20" fmla="*/ 118 w 162"/>
                <a:gd name="T21" fmla="*/ 29 h 60"/>
                <a:gd name="T22" fmla="*/ 118 w 162"/>
                <a:gd name="T23" fmla="*/ 136 h 60"/>
                <a:gd name="T24" fmla="*/ 283 w 162"/>
                <a:gd name="T25" fmla="*/ 42 h 60"/>
                <a:gd name="T26" fmla="*/ 442 w 162"/>
                <a:gd name="T27" fmla="*/ 0 h 60"/>
                <a:gd name="T28" fmla="*/ 577 w 162"/>
                <a:gd name="T29" fmla="*/ 34 h 60"/>
                <a:gd name="T30" fmla="*/ 577 w 162"/>
                <a:gd name="T31" fmla="*/ 34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74" name="Freeform 33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454 w 104"/>
                <a:gd name="T1" fmla="*/ 173 h 94"/>
                <a:gd name="T2" fmla="*/ 454 w 104"/>
                <a:gd name="T3" fmla="*/ 405 h 94"/>
                <a:gd name="T4" fmla="*/ 56 w 104"/>
                <a:gd name="T5" fmla="*/ 405 h 94"/>
                <a:gd name="T6" fmla="*/ 54 w 104"/>
                <a:gd name="T7" fmla="*/ 337 h 94"/>
                <a:gd name="T8" fmla="*/ 235 w 104"/>
                <a:gd name="T9" fmla="*/ 337 h 94"/>
                <a:gd name="T10" fmla="*/ 70 w 104"/>
                <a:gd name="T11" fmla="*/ 241 h 94"/>
                <a:gd name="T12" fmla="*/ 0 w 104"/>
                <a:gd name="T13" fmla="*/ 151 h 94"/>
                <a:gd name="T14" fmla="*/ 56 w 104"/>
                <a:gd name="T15" fmla="*/ 75 h 94"/>
                <a:gd name="T16" fmla="*/ 186 w 104"/>
                <a:gd name="T17" fmla="*/ 0 h 94"/>
                <a:gd name="T18" fmla="*/ 283 w 104"/>
                <a:gd name="T19" fmla="*/ 55 h 94"/>
                <a:gd name="T20" fmla="*/ 157 w 104"/>
                <a:gd name="T21" fmla="*/ 130 h 94"/>
                <a:gd name="T22" fmla="*/ 172 w 104"/>
                <a:gd name="T23" fmla="*/ 186 h 94"/>
                <a:gd name="T24" fmla="*/ 337 w 104"/>
                <a:gd name="T25" fmla="*/ 282 h 94"/>
                <a:gd name="T26" fmla="*/ 337 w 104"/>
                <a:gd name="T27" fmla="*/ 173 h 94"/>
                <a:gd name="T28" fmla="*/ 454 w 104"/>
                <a:gd name="T29" fmla="*/ 173 h 94"/>
                <a:gd name="T30" fmla="*/ 454 w 104"/>
                <a:gd name="T31" fmla="*/ 17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75" name="Freeform 34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130 w 162"/>
                <a:gd name="T1" fmla="*/ 234 h 61"/>
                <a:gd name="T2" fmla="*/ 130 w 162"/>
                <a:gd name="T3" fmla="*/ 234 h 61"/>
                <a:gd name="T4" fmla="*/ 0 w 162"/>
                <a:gd name="T5" fmla="*/ 159 h 61"/>
                <a:gd name="T6" fmla="*/ 98 w 162"/>
                <a:gd name="T7" fmla="*/ 102 h 61"/>
                <a:gd name="T8" fmla="*/ 228 w 162"/>
                <a:gd name="T9" fmla="*/ 177 h 61"/>
                <a:gd name="T10" fmla="*/ 321 w 162"/>
                <a:gd name="T11" fmla="*/ 167 h 61"/>
                <a:gd name="T12" fmla="*/ 486 w 162"/>
                <a:gd name="T13" fmla="*/ 70 h 61"/>
                <a:gd name="T14" fmla="*/ 303 w 162"/>
                <a:gd name="T15" fmla="*/ 70 h 61"/>
                <a:gd name="T16" fmla="*/ 303 w 162"/>
                <a:gd name="T17" fmla="*/ 0 h 61"/>
                <a:gd name="T18" fmla="*/ 701 w 162"/>
                <a:gd name="T19" fmla="*/ 0 h 61"/>
                <a:gd name="T20" fmla="*/ 701 w 162"/>
                <a:gd name="T21" fmla="*/ 239 h 61"/>
                <a:gd name="T22" fmla="*/ 585 w 162"/>
                <a:gd name="T23" fmla="*/ 239 h 61"/>
                <a:gd name="T24" fmla="*/ 585 w 162"/>
                <a:gd name="T25" fmla="*/ 130 h 61"/>
                <a:gd name="T26" fmla="*/ 419 w 162"/>
                <a:gd name="T27" fmla="*/ 226 h 61"/>
                <a:gd name="T28" fmla="*/ 262 w 162"/>
                <a:gd name="T29" fmla="*/ 269 h 61"/>
                <a:gd name="T30" fmla="*/ 130 w 162"/>
                <a:gd name="T31" fmla="*/ 234 h 61"/>
                <a:gd name="T32" fmla="*/ 130 w 162"/>
                <a:gd name="T33" fmla="*/ 23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76" name="Freeform 35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177 w 105"/>
                <a:gd name="T1" fmla="*/ 357 h 94"/>
                <a:gd name="T2" fmla="*/ 303 w 105"/>
                <a:gd name="T3" fmla="*/ 277 h 94"/>
                <a:gd name="T4" fmla="*/ 290 w 105"/>
                <a:gd name="T5" fmla="*/ 226 h 94"/>
                <a:gd name="T6" fmla="*/ 123 w 105"/>
                <a:gd name="T7" fmla="*/ 129 h 94"/>
                <a:gd name="T8" fmla="*/ 123 w 105"/>
                <a:gd name="T9" fmla="*/ 234 h 94"/>
                <a:gd name="T10" fmla="*/ 5 w 105"/>
                <a:gd name="T11" fmla="*/ 234 h 94"/>
                <a:gd name="T12" fmla="*/ 0 w 105"/>
                <a:gd name="T13" fmla="*/ 0 h 94"/>
                <a:gd name="T14" fmla="*/ 405 w 105"/>
                <a:gd name="T15" fmla="*/ 0 h 94"/>
                <a:gd name="T16" fmla="*/ 408 w 105"/>
                <a:gd name="T17" fmla="*/ 70 h 94"/>
                <a:gd name="T18" fmla="*/ 226 w 105"/>
                <a:gd name="T19" fmla="*/ 70 h 94"/>
                <a:gd name="T20" fmla="*/ 392 w 105"/>
                <a:gd name="T21" fmla="*/ 167 h 94"/>
                <a:gd name="T22" fmla="*/ 462 w 105"/>
                <a:gd name="T23" fmla="*/ 260 h 94"/>
                <a:gd name="T24" fmla="*/ 405 w 105"/>
                <a:gd name="T25" fmla="*/ 337 h 94"/>
                <a:gd name="T26" fmla="*/ 274 w 105"/>
                <a:gd name="T27" fmla="*/ 413 h 94"/>
                <a:gd name="T28" fmla="*/ 177 w 105"/>
                <a:gd name="T29" fmla="*/ 357 h 94"/>
                <a:gd name="T30" fmla="*/ 177 w 105"/>
                <a:gd name="T31" fmla="*/ 357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77" name="Freeform 36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570 w 162"/>
                <a:gd name="T1" fmla="*/ 34 h 61"/>
                <a:gd name="T2" fmla="*/ 701 w 162"/>
                <a:gd name="T3" fmla="*/ 109 h 61"/>
                <a:gd name="T4" fmla="*/ 606 w 162"/>
                <a:gd name="T5" fmla="*/ 164 h 61"/>
                <a:gd name="T6" fmla="*/ 476 w 162"/>
                <a:gd name="T7" fmla="*/ 89 h 61"/>
                <a:gd name="T8" fmla="*/ 380 w 162"/>
                <a:gd name="T9" fmla="*/ 97 h 61"/>
                <a:gd name="T10" fmla="*/ 215 w 162"/>
                <a:gd name="T11" fmla="*/ 192 h 61"/>
                <a:gd name="T12" fmla="*/ 398 w 162"/>
                <a:gd name="T13" fmla="*/ 192 h 61"/>
                <a:gd name="T14" fmla="*/ 398 w 162"/>
                <a:gd name="T15" fmla="*/ 261 h 61"/>
                <a:gd name="T16" fmla="*/ 0 w 162"/>
                <a:gd name="T17" fmla="*/ 261 h 61"/>
                <a:gd name="T18" fmla="*/ 0 w 162"/>
                <a:gd name="T19" fmla="*/ 29 h 61"/>
                <a:gd name="T20" fmla="*/ 117 w 162"/>
                <a:gd name="T21" fmla="*/ 29 h 61"/>
                <a:gd name="T22" fmla="*/ 122 w 162"/>
                <a:gd name="T23" fmla="*/ 136 h 61"/>
                <a:gd name="T24" fmla="*/ 282 w 162"/>
                <a:gd name="T25" fmla="*/ 42 h 61"/>
                <a:gd name="T26" fmla="*/ 438 w 162"/>
                <a:gd name="T27" fmla="*/ 0 h 61"/>
                <a:gd name="T28" fmla="*/ 570 w 162"/>
                <a:gd name="T29" fmla="*/ 34 h 61"/>
                <a:gd name="T30" fmla="*/ 570 w 162"/>
                <a:gd name="T31" fmla="*/ 34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78" name="Freeform 37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453 w 105"/>
                <a:gd name="T1" fmla="*/ 180 h 94"/>
                <a:gd name="T2" fmla="*/ 453 w 105"/>
                <a:gd name="T3" fmla="*/ 413 h 94"/>
                <a:gd name="T4" fmla="*/ 55 w 105"/>
                <a:gd name="T5" fmla="*/ 413 h 94"/>
                <a:gd name="T6" fmla="*/ 55 w 105"/>
                <a:gd name="T7" fmla="*/ 344 h 94"/>
                <a:gd name="T8" fmla="*/ 239 w 105"/>
                <a:gd name="T9" fmla="*/ 344 h 94"/>
                <a:gd name="T10" fmla="*/ 75 w 105"/>
                <a:gd name="T11" fmla="*/ 247 h 94"/>
                <a:gd name="T12" fmla="*/ 0 w 105"/>
                <a:gd name="T13" fmla="*/ 152 h 94"/>
                <a:gd name="T14" fmla="*/ 60 w 105"/>
                <a:gd name="T15" fmla="*/ 75 h 94"/>
                <a:gd name="T16" fmla="*/ 186 w 105"/>
                <a:gd name="T17" fmla="*/ 0 h 94"/>
                <a:gd name="T18" fmla="*/ 283 w 105"/>
                <a:gd name="T19" fmla="*/ 56 h 94"/>
                <a:gd name="T20" fmla="*/ 156 w 105"/>
                <a:gd name="T21" fmla="*/ 138 h 94"/>
                <a:gd name="T22" fmla="*/ 169 w 105"/>
                <a:gd name="T23" fmla="*/ 188 h 94"/>
                <a:gd name="T24" fmla="*/ 332 w 105"/>
                <a:gd name="T25" fmla="*/ 285 h 94"/>
                <a:gd name="T26" fmla="*/ 332 w 105"/>
                <a:gd name="T27" fmla="*/ 180 h 94"/>
                <a:gd name="T28" fmla="*/ 453 w 105"/>
                <a:gd name="T29" fmla="*/ 180 h 94"/>
                <a:gd name="T30" fmla="*/ 453 w 105"/>
                <a:gd name="T31" fmla="*/ 18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4355" name="Rectangle 63"/>
          <p:cNvSpPr>
            <a:spLocks noGrp="1" noChangeArrowheads="1"/>
          </p:cNvSpPr>
          <p:nvPr>
            <p:ph type="body" idx="1"/>
          </p:nvPr>
        </p:nvSpPr>
        <p:spPr>
          <a:xfrm>
            <a:off x="1763713" y="4821833"/>
            <a:ext cx="6769100" cy="1487487"/>
          </a:xfrm>
          <a:solidFill>
            <a:srgbClr val="CCECFF"/>
          </a:solidFill>
          <a:ln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600" b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200" b="0"/>
              <a:t>[RTA]acl number 2000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200" b="0"/>
              <a:t>[RTA-acl-basic-2000]rule 0 permit source 10.0.0.0 0.0.0.255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200" b="0"/>
              <a:t>[RTA]nat address-group 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200" b="0"/>
              <a:t>[RTA-address-group-1]address 198.76.28.11 198.76.28.20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200" b="0"/>
              <a:t>[RTA]interface GigabitEthernet 0/1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200" b="0"/>
              <a:t>[RTA-GigabitEthernet0/1]nat outbound 2000 address-group 1 </a:t>
            </a:r>
            <a:r>
              <a:rPr lang="en-US" altLang="zh-CN" sz="1200" b="0">
                <a:solidFill>
                  <a:srgbClr val="FF3300"/>
                </a:solidFill>
              </a:rPr>
              <a:t>no-pat </a:t>
            </a:r>
          </a:p>
        </p:txBody>
      </p:sp>
      <p:sp>
        <p:nvSpPr>
          <p:cNvPr id="14356" name="Line 64"/>
          <p:cNvSpPr>
            <a:spLocks noChangeShapeType="1"/>
          </p:cNvSpPr>
          <p:nvPr/>
        </p:nvSpPr>
        <p:spPr bwMode="auto">
          <a:xfrm flipV="1">
            <a:off x="4143375" y="3951883"/>
            <a:ext cx="0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7" name="Text Box 66"/>
          <p:cNvSpPr txBox="1">
            <a:spLocks noChangeArrowheads="1"/>
          </p:cNvSpPr>
          <p:nvPr/>
        </p:nvSpPr>
        <p:spPr bwMode="auto">
          <a:xfrm>
            <a:off x="4498975" y="3237508"/>
            <a:ext cx="692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400"/>
              <a:t>GE0/1</a:t>
            </a:r>
          </a:p>
        </p:txBody>
      </p:sp>
      <p:sp>
        <p:nvSpPr>
          <p:cNvPr id="14358" name="Text Box 67"/>
          <p:cNvSpPr txBox="1">
            <a:spLocks noChangeArrowheads="1"/>
          </p:cNvSpPr>
          <p:nvPr/>
        </p:nvSpPr>
        <p:spPr bwMode="auto">
          <a:xfrm>
            <a:off x="7019925" y="4094758"/>
            <a:ext cx="1365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400"/>
              <a:t>198.76.29.4/24</a:t>
            </a:r>
          </a:p>
        </p:txBody>
      </p:sp>
      <p:sp>
        <p:nvSpPr>
          <p:cNvPr id="14359" name="Text Box 68"/>
          <p:cNvSpPr txBox="1">
            <a:spLocks noChangeArrowheads="1"/>
          </p:cNvSpPr>
          <p:nvPr/>
        </p:nvSpPr>
        <p:spPr bwMode="auto">
          <a:xfrm>
            <a:off x="971550" y="2004020"/>
            <a:ext cx="1154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itchFamily="49" charset="-122"/>
              </a:rPr>
              <a:t>HostA</a:t>
            </a:r>
          </a:p>
        </p:txBody>
      </p:sp>
      <p:sp>
        <p:nvSpPr>
          <p:cNvPr id="14360" name="Text Box 69"/>
          <p:cNvSpPr txBox="1">
            <a:spLocks noChangeArrowheads="1"/>
          </p:cNvSpPr>
          <p:nvPr/>
        </p:nvSpPr>
        <p:spPr bwMode="auto">
          <a:xfrm>
            <a:off x="179388" y="3933825"/>
            <a:ext cx="11541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itchFamily="49" charset="-122"/>
              </a:rPr>
              <a:t>HostB</a:t>
            </a:r>
          </a:p>
        </p:txBody>
      </p:sp>
      <p:sp>
        <p:nvSpPr>
          <p:cNvPr id="14361" name="Text Box 1"/>
          <p:cNvSpPr txBox="1">
            <a:spLocks noChangeArrowheads="1"/>
          </p:cNvSpPr>
          <p:nvPr/>
        </p:nvSpPr>
        <p:spPr bwMode="auto">
          <a:xfrm>
            <a:off x="3059113" y="2723158"/>
            <a:ext cx="20875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 b="1">
                <a:ea typeface="黑体" pitchFamily="49" charset="-122"/>
              </a:rPr>
              <a:t>地址池</a:t>
            </a:r>
          </a:p>
          <a:p>
            <a:pPr algn="ctr" eaLnBrk="1" hangingPunct="1"/>
            <a:r>
              <a:rPr lang="zh-CN" altLang="en-US" sz="1400" b="1">
                <a:ea typeface="黑体" pitchFamily="49" charset="-122"/>
              </a:rPr>
              <a:t>（</a:t>
            </a:r>
            <a:r>
              <a:rPr lang="en-US" altLang="zh-CN" sz="1400" b="1">
                <a:ea typeface="黑体" pitchFamily="49" charset="-122"/>
              </a:rPr>
              <a:t>198.76.28.11</a:t>
            </a:r>
            <a:r>
              <a:rPr lang="zh-CN" altLang="en-US" sz="1400" b="1">
                <a:ea typeface="黑体" pitchFamily="49" charset="-122"/>
              </a:rPr>
              <a:t>～</a:t>
            </a:r>
            <a:r>
              <a:rPr lang="en-US" altLang="zh-CN" sz="1400" b="1">
                <a:ea typeface="黑体" pitchFamily="49" charset="-122"/>
              </a:rPr>
              <a:t>20</a:t>
            </a:r>
            <a:r>
              <a:rPr lang="zh-CN" altLang="en-US" sz="1400" b="1">
                <a:ea typeface="黑体" pitchFamily="49" charset="-122"/>
              </a:rPr>
              <a:t>）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NAPT</a:t>
            </a:r>
          </a:p>
        </p:txBody>
      </p:sp>
      <p:grpSp>
        <p:nvGrpSpPr>
          <p:cNvPr id="16387" name="组合 84"/>
          <p:cNvGrpSpPr>
            <a:grpSpLocks/>
          </p:cNvGrpSpPr>
          <p:nvPr/>
        </p:nvGrpSpPr>
        <p:grpSpPr bwMode="auto">
          <a:xfrm>
            <a:off x="431998" y="2056532"/>
            <a:ext cx="8172450" cy="4468812"/>
            <a:chOff x="254000" y="1341438"/>
            <a:chExt cx="8172450" cy="4468812"/>
          </a:xfrm>
        </p:grpSpPr>
        <p:sp>
          <p:nvSpPr>
            <p:cNvPr id="16388" name="Rectangle 40"/>
            <p:cNvSpPr>
              <a:spLocks noChangeArrowheads="1"/>
            </p:cNvSpPr>
            <p:nvPr/>
          </p:nvSpPr>
          <p:spPr bwMode="auto">
            <a:xfrm>
              <a:off x="3708400" y="1916113"/>
              <a:ext cx="1244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1800" b="1">
                  <a:solidFill>
                    <a:srgbClr val="000000"/>
                  </a:solidFill>
                  <a:latin typeface="Helvetica" pitchFamily="34" charset="0"/>
                </a:rPr>
                <a:t>NAT table</a:t>
              </a:r>
            </a:p>
          </p:txBody>
        </p:sp>
        <p:grpSp>
          <p:nvGrpSpPr>
            <p:cNvPr id="16389" name="Group 55"/>
            <p:cNvGrpSpPr>
              <a:grpSpLocks/>
            </p:cNvGrpSpPr>
            <p:nvPr/>
          </p:nvGrpSpPr>
          <p:grpSpPr bwMode="auto">
            <a:xfrm>
              <a:off x="2290763" y="1484313"/>
              <a:ext cx="1584325" cy="431800"/>
              <a:chOff x="1066" y="3249"/>
              <a:chExt cx="590" cy="272"/>
            </a:xfrm>
          </p:grpSpPr>
          <p:sp>
            <p:nvSpPr>
              <p:cNvPr id="16468" name="Rectangle 56"/>
              <p:cNvSpPr>
                <a:spLocks noChangeArrowheads="1"/>
              </p:cNvSpPr>
              <p:nvPr/>
            </p:nvSpPr>
            <p:spPr bwMode="auto">
              <a:xfrm>
                <a:off x="1066" y="3385"/>
                <a:ext cx="590" cy="136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1200">
                    <a:solidFill>
                      <a:schemeClr val="accent2"/>
                    </a:solidFill>
                    <a:ea typeface="黑体" pitchFamily="49" charset="-122"/>
                  </a:rPr>
                  <a:t>S=10.0.0.1 P=1024</a:t>
                </a:r>
              </a:p>
            </p:txBody>
          </p:sp>
          <p:sp>
            <p:nvSpPr>
              <p:cNvPr id="16469" name="Rectangle 57"/>
              <p:cNvSpPr>
                <a:spLocks noChangeArrowheads="1"/>
              </p:cNvSpPr>
              <p:nvPr/>
            </p:nvSpPr>
            <p:spPr bwMode="auto">
              <a:xfrm>
                <a:off x="1066" y="3249"/>
                <a:ext cx="590" cy="136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1200">
                    <a:solidFill>
                      <a:schemeClr val="accent2"/>
                    </a:solidFill>
                    <a:ea typeface="黑体" pitchFamily="49" charset="-122"/>
                  </a:rPr>
                  <a:t>D=198.76.29.4 P=80</a:t>
                </a:r>
              </a:p>
            </p:txBody>
          </p:sp>
        </p:grpSp>
        <p:grpSp>
          <p:nvGrpSpPr>
            <p:cNvPr id="16390" name="Group 58"/>
            <p:cNvGrpSpPr>
              <a:grpSpLocks/>
            </p:cNvGrpSpPr>
            <p:nvPr/>
          </p:nvGrpSpPr>
          <p:grpSpPr bwMode="auto">
            <a:xfrm>
              <a:off x="5219700" y="1484313"/>
              <a:ext cx="1944688" cy="431800"/>
              <a:chOff x="1066" y="3249"/>
              <a:chExt cx="590" cy="272"/>
            </a:xfrm>
          </p:grpSpPr>
          <p:sp>
            <p:nvSpPr>
              <p:cNvPr id="16466" name="Rectangle 59"/>
              <p:cNvSpPr>
                <a:spLocks noChangeArrowheads="1"/>
              </p:cNvSpPr>
              <p:nvPr/>
            </p:nvSpPr>
            <p:spPr bwMode="auto">
              <a:xfrm>
                <a:off x="1066" y="3385"/>
                <a:ext cx="590" cy="136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200">
                    <a:solidFill>
                      <a:schemeClr val="accent2"/>
                    </a:solidFill>
                    <a:ea typeface="黑体" pitchFamily="49" charset="-122"/>
                  </a:rPr>
                  <a:t>S=198.76.28.11 P=2001</a:t>
                </a:r>
              </a:p>
            </p:txBody>
          </p:sp>
          <p:sp>
            <p:nvSpPr>
              <p:cNvPr id="16467" name="Rectangle 60"/>
              <p:cNvSpPr>
                <a:spLocks noChangeArrowheads="1"/>
              </p:cNvSpPr>
              <p:nvPr/>
            </p:nvSpPr>
            <p:spPr bwMode="auto">
              <a:xfrm>
                <a:off x="1066" y="3249"/>
                <a:ext cx="590" cy="136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1200">
                    <a:solidFill>
                      <a:schemeClr val="accent2"/>
                    </a:solidFill>
                    <a:ea typeface="黑体" pitchFamily="49" charset="-122"/>
                  </a:rPr>
                  <a:t>  D=198.76.29.4 P=80</a:t>
                </a:r>
              </a:p>
            </p:txBody>
          </p:sp>
        </p:grpSp>
        <p:grpSp>
          <p:nvGrpSpPr>
            <p:cNvPr id="16391" name="Group 61"/>
            <p:cNvGrpSpPr>
              <a:grpSpLocks/>
            </p:cNvGrpSpPr>
            <p:nvPr/>
          </p:nvGrpSpPr>
          <p:grpSpPr bwMode="auto">
            <a:xfrm>
              <a:off x="4859338" y="4868863"/>
              <a:ext cx="1800225" cy="431800"/>
              <a:chOff x="1066" y="3249"/>
              <a:chExt cx="590" cy="272"/>
            </a:xfrm>
          </p:grpSpPr>
          <p:sp>
            <p:nvSpPr>
              <p:cNvPr id="16464" name="Rectangle 62"/>
              <p:cNvSpPr>
                <a:spLocks noChangeArrowheads="1"/>
              </p:cNvSpPr>
              <p:nvPr/>
            </p:nvSpPr>
            <p:spPr bwMode="auto">
              <a:xfrm>
                <a:off x="1066" y="3385"/>
                <a:ext cx="590" cy="136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1200">
                    <a:solidFill>
                      <a:schemeClr val="accent2"/>
                    </a:solidFill>
                    <a:ea typeface="黑体" pitchFamily="49" charset="-122"/>
                  </a:rPr>
                  <a:t>S=198.76.29.4 P=80</a:t>
                </a:r>
              </a:p>
            </p:txBody>
          </p:sp>
          <p:sp>
            <p:nvSpPr>
              <p:cNvPr id="16465" name="Rectangle 63"/>
              <p:cNvSpPr>
                <a:spLocks noChangeArrowheads="1"/>
              </p:cNvSpPr>
              <p:nvPr/>
            </p:nvSpPr>
            <p:spPr bwMode="auto">
              <a:xfrm>
                <a:off x="1066" y="3249"/>
                <a:ext cx="590" cy="136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1200">
                    <a:solidFill>
                      <a:schemeClr val="accent2"/>
                    </a:solidFill>
                    <a:ea typeface="黑体" pitchFamily="49" charset="-122"/>
                  </a:rPr>
                  <a:t>D=198.76.28.11 P=2001</a:t>
                </a:r>
              </a:p>
            </p:txBody>
          </p:sp>
        </p:grpSp>
        <p:grpSp>
          <p:nvGrpSpPr>
            <p:cNvPr id="16392" name="Group 64"/>
            <p:cNvGrpSpPr>
              <a:grpSpLocks/>
            </p:cNvGrpSpPr>
            <p:nvPr/>
          </p:nvGrpSpPr>
          <p:grpSpPr bwMode="auto">
            <a:xfrm>
              <a:off x="1955800" y="4868863"/>
              <a:ext cx="1512888" cy="431800"/>
              <a:chOff x="1066" y="3249"/>
              <a:chExt cx="590" cy="272"/>
            </a:xfrm>
          </p:grpSpPr>
          <p:sp>
            <p:nvSpPr>
              <p:cNvPr id="16462" name="Rectangle 65"/>
              <p:cNvSpPr>
                <a:spLocks noChangeArrowheads="1"/>
              </p:cNvSpPr>
              <p:nvPr/>
            </p:nvSpPr>
            <p:spPr bwMode="auto">
              <a:xfrm>
                <a:off x="1066" y="3385"/>
                <a:ext cx="590" cy="136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1200">
                    <a:solidFill>
                      <a:schemeClr val="accent2"/>
                    </a:solidFill>
                    <a:ea typeface="黑体" pitchFamily="49" charset="-122"/>
                  </a:rPr>
                  <a:t>S=198.76.29.4 P=80</a:t>
                </a:r>
              </a:p>
            </p:txBody>
          </p:sp>
          <p:sp>
            <p:nvSpPr>
              <p:cNvPr id="16463" name="Rectangle 66"/>
              <p:cNvSpPr>
                <a:spLocks noChangeArrowheads="1"/>
              </p:cNvSpPr>
              <p:nvPr/>
            </p:nvSpPr>
            <p:spPr bwMode="auto">
              <a:xfrm>
                <a:off x="1066" y="3249"/>
                <a:ext cx="590" cy="136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1200">
                    <a:solidFill>
                      <a:schemeClr val="accent2"/>
                    </a:solidFill>
                    <a:ea typeface="黑体" pitchFamily="49" charset="-122"/>
                  </a:rPr>
                  <a:t>D=10.0.0.1 P=1024</a:t>
                </a:r>
              </a:p>
            </p:txBody>
          </p:sp>
        </p:grpSp>
        <p:sp>
          <p:nvSpPr>
            <p:cNvPr id="16393" name="AutoShape 67"/>
            <p:cNvSpPr>
              <a:spLocks noChangeArrowheads="1"/>
            </p:cNvSpPr>
            <p:nvPr/>
          </p:nvSpPr>
          <p:spPr bwMode="auto">
            <a:xfrm>
              <a:off x="2916238" y="2276475"/>
              <a:ext cx="3136900" cy="1023938"/>
            </a:xfrm>
            <a:prstGeom prst="roundRect">
              <a:avLst>
                <a:gd name="adj" fmla="val 24995"/>
              </a:avLst>
            </a:prstGeom>
            <a:solidFill>
              <a:schemeClr val="bg1"/>
            </a:solidFill>
            <a:ln w="25400" algn="ctr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 sz="1800" b="1"/>
            </a:p>
          </p:txBody>
        </p:sp>
        <p:sp>
          <p:nvSpPr>
            <p:cNvPr id="16394" name="Freeform 69"/>
            <p:cNvSpPr>
              <a:spLocks/>
            </p:cNvSpPr>
            <p:nvPr/>
          </p:nvSpPr>
          <p:spPr bwMode="auto">
            <a:xfrm>
              <a:off x="2922588" y="2781300"/>
              <a:ext cx="3130550" cy="90488"/>
            </a:xfrm>
            <a:custGeom>
              <a:avLst/>
              <a:gdLst>
                <a:gd name="T0" fmla="*/ 0 w 2101"/>
                <a:gd name="T1" fmla="*/ 0 h 1"/>
                <a:gd name="T2" fmla="*/ 2147483647 w 2101"/>
                <a:gd name="T3" fmla="*/ 0 h 1"/>
                <a:gd name="T4" fmla="*/ 0 w 2101"/>
                <a:gd name="T5" fmla="*/ 0 h 1"/>
                <a:gd name="T6" fmla="*/ 0 60000 65536"/>
                <a:gd name="T7" fmla="*/ 0 60000 65536"/>
                <a:gd name="T8" fmla="*/ 0 60000 65536"/>
                <a:gd name="T9" fmla="*/ 0 w 2101"/>
                <a:gd name="T10" fmla="*/ 0 h 1"/>
                <a:gd name="T11" fmla="*/ 2101 w 2101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1" h="1">
                  <a:moveTo>
                    <a:pt x="0" y="0"/>
                  </a:moveTo>
                  <a:lnTo>
                    <a:pt x="2100" y="0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395" name="Freeform 70"/>
            <p:cNvSpPr>
              <a:spLocks/>
            </p:cNvSpPr>
            <p:nvPr/>
          </p:nvSpPr>
          <p:spPr bwMode="auto">
            <a:xfrm>
              <a:off x="4327525" y="2276475"/>
              <a:ext cx="69850" cy="1023938"/>
            </a:xfrm>
            <a:custGeom>
              <a:avLst/>
              <a:gdLst>
                <a:gd name="T0" fmla="*/ 0 w 1"/>
                <a:gd name="T1" fmla="*/ 0 h 853"/>
                <a:gd name="T2" fmla="*/ 0 w 1"/>
                <a:gd name="T3" fmla="*/ 2147483647 h 853"/>
                <a:gd name="T4" fmla="*/ 0 w 1"/>
                <a:gd name="T5" fmla="*/ 0 h 853"/>
                <a:gd name="T6" fmla="*/ 0 60000 65536"/>
                <a:gd name="T7" fmla="*/ 0 60000 65536"/>
                <a:gd name="T8" fmla="*/ 0 60000 65536"/>
                <a:gd name="T9" fmla="*/ 0 w 1"/>
                <a:gd name="T10" fmla="*/ 0 h 853"/>
                <a:gd name="T11" fmla="*/ 1 w 1"/>
                <a:gd name="T12" fmla="*/ 853 h 8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853">
                  <a:moveTo>
                    <a:pt x="0" y="0"/>
                  </a:moveTo>
                  <a:lnTo>
                    <a:pt x="0" y="852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6396" name="Group 81"/>
            <p:cNvGrpSpPr>
              <a:grpSpLocks/>
            </p:cNvGrpSpPr>
            <p:nvPr/>
          </p:nvGrpSpPr>
          <p:grpSpPr bwMode="auto">
            <a:xfrm>
              <a:off x="2851150" y="2319338"/>
              <a:ext cx="3130550" cy="998537"/>
              <a:chOff x="6729" y="1597"/>
              <a:chExt cx="1972" cy="629"/>
            </a:xfrm>
          </p:grpSpPr>
          <p:sp>
            <p:nvSpPr>
              <p:cNvPr id="16456" name="Rectangle 68"/>
              <p:cNvSpPr>
                <a:spLocks noChangeArrowheads="1"/>
              </p:cNvSpPr>
              <p:nvPr/>
            </p:nvSpPr>
            <p:spPr bwMode="auto">
              <a:xfrm>
                <a:off x="6751" y="2034"/>
                <a:ext cx="79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solidFill>
                      <a:schemeClr val="accent2"/>
                    </a:solidFill>
                    <a:ea typeface="黑体" pitchFamily="49" charset="-122"/>
                  </a:rPr>
                  <a:t>10.0.0.2:1024</a:t>
                </a:r>
              </a:p>
            </p:txBody>
          </p:sp>
          <p:sp>
            <p:nvSpPr>
              <p:cNvPr id="16457" name="Rectangle 71"/>
              <p:cNvSpPr>
                <a:spLocks noChangeArrowheads="1"/>
              </p:cNvSpPr>
              <p:nvPr/>
            </p:nvSpPr>
            <p:spPr bwMode="auto">
              <a:xfrm>
                <a:off x="7655" y="2034"/>
                <a:ext cx="104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solidFill>
                      <a:schemeClr val="accent2"/>
                    </a:solidFill>
                    <a:ea typeface="黑体" pitchFamily="49" charset="-122"/>
                  </a:rPr>
                  <a:t>198.76.28.11:3001</a:t>
                </a:r>
              </a:p>
            </p:txBody>
          </p:sp>
          <p:sp>
            <p:nvSpPr>
              <p:cNvPr id="16458" name="Rectangle 72"/>
              <p:cNvSpPr>
                <a:spLocks noChangeArrowheads="1"/>
              </p:cNvSpPr>
              <p:nvPr/>
            </p:nvSpPr>
            <p:spPr bwMode="auto">
              <a:xfrm>
                <a:off x="6729" y="1605"/>
                <a:ext cx="1019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solidFill>
                      <a:schemeClr val="accent2"/>
                    </a:solidFill>
                    <a:ea typeface="黑体" pitchFamily="49" charset="-122"/>
                  </a:rPr>
                  <a:t>Inside Address</a:t>
                </a:r>
              </a:p>
              <a:p>
                <a:pPr algn="ctr" eaLnBrk="1" hangingPunct="1"/>
                <a:r>
                  <a:rPr kumimoji="1" lang="en-US" altLang="zh-CN" sz="1400" b="1">
                    <a:solidFill>
                      <a:schemeClr val="accent2"/>
                    </a:solidFill>
                    <a:ea typeface="黑体" pitchFamily="49" charset="-122"/>
                  </a:rPr>
                  <a:t>Port</a:t>
                </a:r>
              </a:p>
            </p:txBody>
          </p:sp>
          <p:sp>
            <p:nvSpPr>
              <p:cNvPr id="16459" name="Rectangle 73"/>
              <p:cNvSpPr>
                <a:spLocks noChangeArrowheads="1"/>
              </p:cNvSpPr>
              <p:nvPr/>
            </p:nvSpPr>
            <p:spPr bwMode="auto">
              <a:xfrm>
                <a:off x="6751" y="1887"/>
                <a:ext cx="79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solidFill>
                      <a:srgbClr val="FF3300"/>
                    </a:solidFill>
                    <a:ea typeface="黑体" pitchFamily="49" charset="-122"/>
                  </a:rPr>
                  <a:t>10.0.0.1:1024</a:t>
                </a:r>
              </a:p>
            </p:txBody>
          </p:sp>
          <p:sp>
            <p:nvSpPr>
              <p:cNvPr id="16460" name="Rectangle 74"/>
              <p:cNvSpPr>
                <a:spLocks noChangeArrowheads="1"/>
              </p:cNvSpPr>
              <p:nvPr/>
            </p:nvSpPr>
            <p:spPr bwMode="auto">
              <a:xfrm>
                <a:off x="7655" y="1887"/>
                <a:ext cx="104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solidFill>
                      <a:srgbClr val="FF3300"/>
                    </a:solidFill>
                    <a:ea typeface="黑体" pitchFamily="49" charset="-122"/>
                  </a:rPr>
                  <a:t>198.76.28.11:2001</a:t>
                </a:r>
              </a:p>
            </p:txBody>
          </p:sp>
          <p:sp>
            <p:nvSpPr>
              <p:cNvPr id="16461" name="Rectangle 75"/>
              <p:cNvSpPr>
                <a:spLocks noChangeArrowheads="1"/>
              </p:cNvSpPr>
              <p:nvPr/>
            </p:nvSpPr>
            <p:spPr bwMode="auto">
              <a:xfrm>
                <a:off x="7658" y="1597"/>
                <a:ext cx="1019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400" b="1">
                    <a:solidFill>
                      <a:schemeClr val="accent2"/>
                    </a:solidFill>
                    <a:ea typeface="黑体" pitchFamily="49" charset="-122"/>
                  </a:rPr>
                  <a:t>Global Address</a:t>
                </a:r>
              </a:p>
              <a:p>
                <a:pPr algn="ctr" eaLnBrk="1" hangingPunct="1"/>
                <a:r>
                  <a:rPr kumimoji="1" lang="en-US" altLang="zh-CN" sz="1400" b="1">
                    <a:solidFill>
                      <a:schemeClr val="accent2"/>
                    </a:solidFill>
                    <a:ea typeface="黑体" pitchFamily="49" charset="-122"/>
                  </a:rPr>
                  <a:t>Port</a:t>
                </a:r>
              </a:p>
            </p:txBody>
          </p:sp>
        </p:grpSp>
        <p:pic>
          <p:nvPicPr>
            <p:cNvPr id="16397" name="Picture 0" descr="服务器类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288" y="3619500"/>
              <a:ext cx="638175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8" name="Text Box 1"/>
            <p:cNvSpPr txBox="1">
              <a:spLocks noChangeArrowheads="1"/>
            </p:cNvSpPr>
            <p:nvPr/>
          </p:nvSpPr>
          <p:spPr bwMode="auto">
            <a:xfrm>
              <a:off x="1073150" y="3467100"/>
              <a:ext cx="8239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1400"/>
                <a:t>10.0.0.1</a:t>
              </a:r>
            </a:p>
          </p:txBody>
        </p:sp>
        <p:sp>
          <p:nvSpPr>
            <p:cNvPr id="16399" name="Text Box 2"/>
            <p:cNvSpPr txBox="1">
              <a:spLocks noChangeArrowheads="1"/>
            </p:cNvSpPr>
            <p:nvPr/>
          </p:nvSpPr>
          <p:spPr bwMode="auto">
            <a:xfrm>
              <a:off x="1187450" y="2422525"/>
              <a:ext cx="11541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ea typeface="黑体" pitchFamily="49" charset="-122"/>
                </a:rPr>
                <a:t>HostA</a:t>
              </a:r>
            </a:p>
          </p:txBody>
        </p:sp>
        <p:sp>
          <p:nvSpPr>
            <p:cNvPr id="16400" name="Text Box 3"/>
            <p:cNvSpPr txBox="1">
              <a:spLocks noChangeArrowheads="1"/>
            </p:cNvSpPr>
            <p:nvPr/>
          </p:nvSpPr>
          <p:spPr bwMode="auto">
            <a:xfrm>
              <a:off x="3676650" y="4403725"/>
              <a:ext cx="5889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1600">
                  <a:ea typeface="黑体" pitchFamily="49" charset="-122"/>
                </a:rPr>
                <a:t>RTA</a:t>
              </a:r>
            </a:p>
          </p:txBody>
        </p:sp>
        <p:sp>
          <p:nvSpPr>
            <p:cNvPr id="16401" name="Text Box 4"/>
            <p:cNvSpPr txBox="1">
              <a:spLocks noChangeArrowheads="1"/>
            </p:cNvSpPr>
            <p:nvPr/>
          </p:nvSpPr>
          <p:spPr bwMode="auto">
            <a:xfrm>
              <a:off x="2411413" y="4116388"/>
              <a:ext cx="12668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1400"/>
                <a:t>10.0.0.254/24</a:t>
              </a:r>
            </a:p>
          </p:txBody>
        </p:sp>
        <p:sp>
          <p:nvSpPr>
            <p:cNvPr id="16402" name="Text Box 5"/>
            <p:cNvSpPr txBox="1">
              <a:spLocks noChangeArrowheads="1"/>
            </p:cNvSpPr>
            <p:nvPr/>
          </p:nvSpPr>
          <p:spPr bwMode="auto">
            <a:xfrm>
              <a:off x="4283075" y="4338638"/>
              <a:ext cx="13652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1400"/>
                <a:t>198.76.28.1/24</a:t>
              </a:r>
            </a:p>
          </p:txBody>
        </p:sp>
        <p:sp>
          <p:nvSpPr>
            <p:cNvPr id="16403" name="Text Box 6"/>
            <p:cNvSpPr txBox="1">
              <a:spLocks noChangeArrowheads="1"/>
            </p:cNvSpPr>
            <p:nvPr/>
          </p:nvSpPr>
          <p:spPr bwMode="auto">
            <a:xfrm>
              <a:off x="254000" y="5473700"/>
              <a:ext cx="11414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ea typeface="黑体" pitchFamily="49" charset="-122"/>
                </a:rPr>
                <a:t>HostB</a:t>
              </a:r>
            </a:p>
          </p:txBody>
        </p:sp>
        <p:sp>
          <p:nvSpPr>
            <p:cNvPr id="16404" name="Text Box 7"/>
            <p:cNvSpPr txBox="1">
              <a:spLocks noChangeArrowheads="1"/>
            </p:cNvSpPr>
            <p:nvPr/>
          </p:nvSpPr>
          <p:spPr bwMode="auto">
            <a:xfrm>
              <a:off x="1042988" y="4467225"/>
              <a:ext cx="82391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1400"/>
                <a:t>10.0.0.2</a:t>
              </a:r>
            </a:p>
          </p:txBody>
        </p:sp>
        <p:sp>
          <p:nvSpPr>
            <p:cNvPr id="16405" name="Text Box 8"/>
            <p:cNvSpPr txBox="1">
              <a:spLocks noChangeArrowheads="1"/>
            </p:cNvSpPr>
            <p:nvPr/>
          </p:nvSpPr>
          <p:spPr bwMode="auto">
            <a:xfrm>
              <a:off x="5702300" y="3832225"/>
              <a:ext cx="971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>
                  <a:solidFill>
                    <a:schemeClr val="bg1"/>
                  </a:solidFill>
                  <a:latin typeface="Times New Roman" pitchFamily="18" charset="0"/>
                </a:rPr>
                <a:t>Internet</a:t>
              </a:r>
            </a:p>
          </p:txBody>
        </p:sp>
        <p:sp>
          <p:nvSpPr>
            <p:cNvPr id="16406" name="Text Box 9"/>
            <p:cNvSpPr txBox="1">
              <a:spLocks noChangeArrowheads="1"/>
            </p:cNvSpPr>
            <p:nvPr/>
          </p:nvSpPr>
          <p:spPr bwMode="auto">
            <a:xfrm>
              <a:off x="7078663" y="3259138"/>
              <a:ext cx="9191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ea typeface="黑体" pitchFamily="49" charset="-122"/>
                </a:rPr>
                <a:t>Server</a:t>
              </a:r>
            </a:p>
          </p:txBody>
        </p:sp>
        <p:sp>
          <p:nvSpPr>
            <p:cNvPr id="16407" name="Text Box 10"/>
            <p:cNvSpPr txBox="1">
              <a:spLocks noChangeArrowheads="1"/>
            </p:cNvSpPr>
            <p:nvPr/>
          </p:nvSpPr>
          <p:spPr bwMode="auto">
            <a:xfrm>
              <a:off x="7061200" y="4483100"/>
              <a:ext cx="13652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1400"/>
                <a:t>198.76.29.4/24</a:t>
              </a:r>
            </a:p>
          </p:txBody>
        </p:sp>
        <p:sp>
          <p:nvSpPr>
            <p:cNvPr id="16408" name="Text Box 11"/>
            <p:cNvSpPr txBox="1">
              <a:spLocks noChangeArrowheads="1"/>
            </p:cNvSpPr>
            <p:nvPr/>
          </p:nvSpPr>
          <p:spPr bwMode="auto">
            <a:xfrm>
              <a:off x="3059113" y="3260725"/>
              <a:ext cx="2160587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400" b="1">
                  <a:ea typeface="黑体" pitchFamily="49" charset="-122"/>
                </a:rPr>
                <a:t>地址池</a:t>
              </a:r>
            </a:p>
            <a:p>
              <a:pPr algn="ctr" eaLnBrk="1" hangingPunct="1"/>
              <a:r>
                <a:rPr lang="zh-CN" altLang="en-US" sz="1400" b="1">
                  <a:ea typeface="黑体" pitchFamily="49" charset="-122"/>
                </a:rPr>
                <a:t>（</a:t>
              </a:r>
              <a:r>
                <a:rPr lang="en-US" altLang="zh-CN" sz="1400" b="1">
                  <a:ea typeface="黑体" pitchFamily="49" charset="-122"/>
                </a:rPr>
                <a:t>198.76.28.11</a:t>
              </a:r>
              <a:r>
                <a:rPr lang="zh-CN" altLang="en-US" sz="1400" b="1">
                  <a:ea typeface="黑体" pitchFamily="49" charset="-122"/>
                </a:rPr>
                <a:t>～</a:t>
              </a:r>
              <a:r>
                <a:rPr lang="en-US" altLang="zh-CN" sz="1400" b="1">
                  <a:ea typeface="黑体" pitchFamily="49" charset="-122"/>
                </a:rPr>
                <a:t>20</a:t>
              </a:r>
              <a:r>
                <a:rPr lang="zh-CN" altLang="en-US" sz="1400" b="1">
                  <a:ea typeface="黑体" pitchFamily="49" charset="-122"/>
                </a:rPr>
                <a:t>）</a:t>
              </a:r>
            </a:p>
          </p:txBody>
        </p:sp>
        <p:sp>
          <p:nvSpPr>
            <p:cNvPr id="16409" name="Line 12"/>
            <p:cNvSpPr>
              <a:spLocks noChangeShapeType="1"/>
            </p:cNvSpPr>
            <p:nvPr/>
          </p:nvSpPr>
          <p:spPr bwMode="auto">
            <a:xfrm flipV="1">
              <a:off x="900113" y="4051300"/>
              <a:ext cx="6480175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0" name="Line 13"/>
            <p:cNvSpPr>
              <a:spLocks noChangeShapeType="1"/>
            </p:cNvSpPr>
            <p:nvPr/>
          </p:nvSpPr>
          <p:spPr bwMode="auto">
            <a:xfrm>
              <a:off x="1042988" y="4051300"/>
              <a:ext cx="0" cy="7921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1" name="Line 14"/>
            <p:cNvSpPr>
              <a:spLocks noChangeShapeType="1"/>
            </p:cNvSpPr>
            <p:nvPr/>
          </p:nvSpPr>
          <p:spPr bwMode="auto">
            <a:xfrm>
              <a:off x="1908175" y="3259138"/>
              <a:ext cx="0" cy="792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6412" name="Picture 15" descr="computer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813" y="2754313"/>
              <a:ext cx="863600" cy="81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13" name="Picture 16" descr="网云_gra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263" y="3619500"/>
              <a:ext cx="1587500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14" name="Picture 17" descr="computer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88" y="4654550"/>
              <a:ext cx="863600" cy="81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15" name="Text Box 18"/>
            <p:cNvSpPr txBox="1">
              <a:spLocks noChangeArrowheads="1"/>
            </p:cNvSpPr>
            <p:nvPr/>
          </p:nvSpPr>
          <p:spPr bwMode="auto">
            <a:xfrm>
              <a:off x="5421313" y="3906838"/>
              <a:ext cx="10223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 b="1"/>
                <a:t>Internet</a:t>
              </a:r>
            </a:p>
          </p:txBody>
        </p:sp>
        <p:grpSp>
          <p:nvGrpSpPr>
            <p:cNvPr id="16416" name="Group 19"/>
            <p:cNvGrpSpPr>
              <a:grpSpLocks noChangeAspect="1"/>
            </p:cNvGrpSpPr>
            <p:nvPr/>
          </p:nvGrpSpPr>
          <p:grpSpPr bwMode="auto">
            <a:xfrm>
              <a:off x="3563938" y="3762375"/>
              <a:ext cx="958850" cy="668338"/>
              <a:chOff x="3541" y="1317"/>
              <a:chExt cx="747" cy="546"/>
            </a:xfrm>
          </p:grpSpPr>
          <p:sp>
            <p:nvSpPr>
              <p:cNvPr id="16439" name="AutoShape 20"/>
              <p:cNvSpPr>
                <a:spLocks noChangeAspect="1" noChangeArrowheads="1" noTextEdit="1"/>
              </p:cNvSpPr>
              <p:nvPr/>
            </p:nvSpPr>
            <p:spPr bwMode="auto">
              <a:xfrm>
                <a:off x="3574" y="1337"/>
                <a:ext cx="681" cy="5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40" name="Freeform 21"/>
              <p:cNvSpPr>
                <a:spLocks noChangeAspect="1"/>
              </p:cNvSpPr>
              <p:nvPr/>
            </p:nvSpPr>
            <p:spPr bwMode="auto">
              <a:xfrm>
                <a:off x="3574" y="1525"/>
                <a:ext cx="679" cy="338"/>
              </a:xfrm>
              <a:custGeom>
                <a:avLst/>
                <a:gdLst>
                  <a:gd name="T0" fmla="*/ 1547 w 416"/>
                  <a:gd name="T1" fmla="*/ 366 h 207"/>
                  <a:gd name="T2" fmla="*/ 269 w 416"/>
                  <a:gd name="T3" fmla="*/ 366 h 207"/>
                  <a:gd name="T4" fmla="*/ 5 w 416"/>
                  <a:gd name="T5" fmla="*/ 5 h 207"/>
                  <a:gd name="T6" fmla="*/ 0 w 416"/>
                  <a:gd name="T7" fmla="*/ 5 h 207"/>
                  <a:gd name="T8" fmla="*/ 0 w 416"/>
                  <a:gd name="T9" fmla="*/ 349 h 207"/>
                  <a:gd name="T10" fmla="*/ 5 w 416"/>
                  <a:gd name="T11" fmla="*/ 349 h 207"/>
                  <a:gd name="T12" fmla="*/ 269 w 416"/>
                  <a:gd name="T13" fmla="*/ 696 h 207"/>
                  <a:gd name="T14" fmla="*/ 1547 w 416"/>
                  <a:gd name="T15" fmla="*/ 696 h 207"/>
                  <a:gd name="T16" fmla="*/ 1808 w 416"/>
                  <a:gd name="T17" fmla="*/ 349 h 207"/>
                  <a:gd name="T18" fmla="*/ 1808 w 416"/>
                  <a:gd name="T19" fmla="*/ 349 h 207"/>
                  <a:gd name="T20" fmla="*/ 1808 w 416"/>
                  <a:gd name="T21" fmla="*/ 0 h 207"/>
                  <a:gd name="T22" fmla="*/ 1547 w 416"/>
                  <a:gd name="T23" fmla="*/ 366 h 20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16"/>
                  <a:gd name="T37" fmla="*/ 0 h 207"/>
                  <a:gd name="T38" fmla="*/ 416 w 416"/>
                  <a:gd name="T39" fmla="*/ 207 h 20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16" h="207">
                    <a:moveTo>
                      <a:pt x="356" y="84"/>
                    </a:moveTo>
                    <a:cubicBezTo>
                      <a:pt x="275" y="131"/>
                      <a:pt x="143" y="131"/>
                      <a:pt x="62" y="84"/>
                    </a:cubicBezTo>
                    <a:cubicBezTo>
                      <a:pt x="18" y="59"/>
                      <a:pt x="1" y="33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1" y="80"/>
                      <a:pt x="1" y="80"/>
                      <a:pt x="1" y="80"/>
                    </a:cubicBezTo>
                    <a:cubicBezTo>
                      <a:pt x="3" y="109"/>
                      <a:pt x="23" y="138"/>
                      <a:pt x="62" y="160"/>
                    </a:cubicBezTo>
                    <a:cubicBezTo>
                      <a:pt x="143" y="207"/>
                      <a:pt x="275" y="207"/>
                      <a:pt x="356" y="160"/>
                    </a:cubicBezTo>
                    <a:cubicBezTo>
                      <a:pt x="394" y="138"/>
                      <a:pt x="414" y="109"/>
                      <a:pt x="416" y="80"/>
                    </a:cubicBezTo>
                    <a:cubicBezTo>
                      <a:pt x="416" y="80"/>
                      <a:pt x="416" y="80"/>
                      <a:pt x="416" y="80"/>
                    </a:cubicBezTo>
                    <a:cubicBezTo>
                      <a:pt x="416" y="0"/>
                      <a:pt x="416" y="0"/>
                      <a:pt x="416" y="0"/>
                    </a:cubicBezTo>
                    <a:cubicBezTo>
                      <a:pt x="416" y="31"/>
                      <a:pt x="396" y="61"/>
                      <a:pt x="356" y="84"/>
                    </a:cubicBezTo>
                    <a:close/>
                  </a:path>
                </a:pathLst>
              </a:custGeom>
              <a:solidFill>
                <a:srgbClr val="1137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41" name="Freeform 22"/>
              <p:cNvSpPr>
                <a:spLocks noChangeAspect="1"/>
              </p:cNvSpPr>
              <p:nvPr/>
            </p:nvSpPr>
            <p:spPr bwMode="auto">
              <a:xfrm>
                <a:off x="3541" y="1317"/>
                <a:ext cx="747" cy="432"/>
              </a:xfrm>
              <a:custGeom>
                <a:avLst/>
                <a:gdLst>
                  <a:gd name="T0" fmla="*/ 1638 w 457"/>
                  <a:gd name="T1" fmla="*/ 206 h 264"/>
                  <a:gd name="T2" fmla="*/ 1643 w 457"/>
                  <a:gd name="T3" fmla="*/ 951 h 264"/>
                  <a:gd name="T4" fmla="*/ 358 w 457"/>
                  <a:gd name="T5" fmla="*/ 951 h 264"/>
                  <a:gd name="T6" fmla="*/ 353 w 457"/>
                  <a:gd name="T7" fmla="*/ 206 h 264"/>
                  <a:gd name="T8" fmla="*/ 1638 w 457"/>
                  <a:gd name="T9" fmla="*/ 206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7"/>
                  <a:gd name="T16" fmla="*/ 0 h 264"/>
                  <a:gd name="T17" fmla="*/ 457 w 457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7" h="264">
                    <a:moveTo>
                      <a:pt x="375" y="47"/>
                    </a:moveTo>
                    <a:cubicBezTo>
                      <a:pt x="456" y="94"/>
                      <a:pt x="457" y="170"/>
                      <a:pt x="376" y="217"/>
                    </a:cubicBezTo>
                    <a:cubicBezTo>
                      <a:pt x="295" y="264"/>
                      <a:pt x="163" y="264"/>
                      <a:pt x="82" y="217"/>
                    </a:cubicBezTo>
                    <a:cubicBezTo>
                      <a:pt x="0" y="170"/>
                      <a:pt x="0" y="94"/>
                      <a:pt x="81" y="47"/>
                    </a:cubicBezTo>
                    <a:cubicBezTo>
                      <a:pt x="162" y="0"/>
                      <a:pt x="293" y="0"/>
                      <a:pt x="375" y="47"/>
                    </a:cubicBezTo>
                  </a:path>
                </a:pathLst>
              </a:custGeom>
              <a:solidFill>
                <a:srgbClr val="4A67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42" name="Freeform 23"/>
              <p:cNvSpPr>
                <a:spLocks noChangeAspect="1" noEditPoints="1"/>
              </p:cNvSpPr>
              <p:nvPr/>
            </p:nvSpPr>
            <p:spPr bwMode="auto">
              <a:xfrm>
                <a:off x="3788" y="1751"/>
                <a:ext cx="39" cy="53"/>
              </a:xfrm>
              <a:custGeom>
                <a:avLst/>
                <a:gdLst>
                  <a:gd name="T0" fmla="*/ 29 w 24"/>
                  <a:gd name="T1" fmla="*/ 21 h 33"/>
                  <a:gd name="T2" fmla="*/ 29 w 24"/>
                  <a:gd name="T3" fmla="*/ 56 h 33"/>
                  <a:gd name="T4" fmla="*/ 42 w 24"/>
                  <a:gd name="T5" fmla="*/ 56 h 33"/>
                  <a:gd name="T6" fmla="*/ 55 w 24"/>
                  <a:gd name="T7" fmla="*/ 55 h 33"/>
                  <a:gd name="T8" fmla="*/ 60 w 24"/>
                  <a:gd name="T9" fmla="*/ 42 h 33"/>
                  <a:gd name="T10" fmla="*/ 42 w 24"/>
                  <a:gd name="T11" fmla="*/ 21 h 33"/>
                  <a:gd name="T12" fmla="*/ 29 w 24"/>
                  <a:gd name="T13" fmla="*/ 21 h 33"/>
                  <a:gd name="T14" fmla="*/ 0 w 24"/>
                  <a:gd name="T15" fmla="*/ 137 h 33"/>
                  <a:gd name="T16" fmla="*/ 0 w 24"/>
                  <a:gd name="T17" fmla="*/ 0 h 33"/>
                  <a:gd name="T18" fmla="*/ 54 w 24"/>
                  <a:gd name="T19" fmla="*/ 0 h 33"/>
                  <a:gd name="T20" fmla="*/ 81 w 24"/>
                  <a:gd name="T21" fmla="*/ 8 h 33"/>
                  <a:gd name="T22" fmla="*/ 96 w 24"/>
                  <a:gd name="T23" fmla="*/ 34 h 33"/>
                  <a:gd name="T24" fmla="*/ 63 w 24"/>
                  <a:gd name="T25" fmla="*/ 69 h 33"/>
                  <a:gd name="T26" fmla="*/ 63 w 24"/>
                  <a:gd name="T27" fmla="*/ 69 h 33"/>
                  <a:gd name="T28" fmla="*/ 81 w 24"/>
                  <a:gd name="T29" fmla="*/ 80 h 33"/>
                  <a:gd name="T30" fmla="*/ 88 w 24"/>
                  <a:gd name="T31" fmla="*/ 90 h 33"/>
                  <a:gd name="T32" fmla="*/ 102 w 24"/>
                  <a:gd name="T33" fmla="*/ 137 h 33"/>
                  <a:gd name="T34" fmla="*/ 63 w 24"/>
                  <a:gd name="T35" fmla="*/ 137 h 33"/>
                  <a:gd name="T36" fmla="*/ 55 w 24"/>
                  <a:gd name="T37" fmla="*/ 101 h 33"/>
                  <a:gd name="T38" fmla="*/ 47 w 24"/>
                  <a:gd name="T39" fmla="*/ 82 h 33"/>
                  <a:gd name="T40" fmla="*/ 29 w 24"/>
                  <a:gd name="T41" fmla="*/ 82 h 33"/>
                  <a:gd name="T42" fmla="*/ 29 w 24"/>
                  <a:gd name="T43" fmla="*/ 137 h 33"/>
                  <a:gd name="T44" fmla="*/ 0 w 24"/>
                  <a:gd name="T45" fmla="*/ 137 h 3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4"/>
                  <a:gd name="T70" fmla="*/ 0 h 33"/>
                  <a:gd name="T71" fmla="*/ 24 w 24"/>
                  <a:gd name="T72" fmla="*/ 33 h 3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4" h="33">
                    <a:moveTo>
                      <a:pt x="7" y="5"/>
                    </a:moveTo>
                    <a:cubicBezTo>
                      <a:pt x="7" y="14"/>
                      <a:pt x="7" y="14"/>
                      <a:pt x="7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4"/>
                      <a:pt x="12" y="14"/>
                      <a:pt x="13" y="13"/>
                    </a:cubicBezTo>
                    <a:cubicBezTo>
                      <a:pt x="14" y="12"/>
                      <a:pt x="14" y="11"/>
                      <a:pt x="14" y="10"/>
                    </a:cubicBezTo>
                    <a:cubicBezTo>
                      <a:pt x="14" y="7"/>
                      <a:pt x="13" y="5"/>
                      <a:pt x="10" y="5"/>
                    </a:cubicBezTo>
                    <a:cubicBezTo>
                      <a:pt x="7" y="5"/>
                      <a:pt x="7" y="5"/>
                      <a:pt x="7" y="5"/>
                    </a:cubicBezTo>
                    <a:close/>
                    <a:moveTo>
                      <a:pt x="0" y="3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0"/>
                      <a:pt x="17" y="0"/>
                      <a:pt x="19" y="2"/>
                    </a:cubicBezTo>
                    <a:cubicBezTo>
                      <a:pt x="21" y="3"/>
                      <a:pt x="22" y="5"/>
                      <a:pt x="22" y="8"/>
                    </a:cubicBezTo>
                    <a:cubicBezTo>
                      <a:pt x="22" y="13"/>
                      <a:pt x="20" y="16"/>
                      <a:pt x="15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7" y="17"/>
                      <a:pt x="18" y="17"/>
                      <a:pt x="19" y="19"/>
                    </a:cubicBezTo>
                    <a:cubicBezTo>
                      <a:pt x="19" y="19"/>
                      <a:pt x="20" y="20"/>
                      <a:pt x="20" y="22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2" y="22"/>
                      <a:pt x="11" y="21"/>
                      <a:pt x="11" y="20"/>
                    </a:cubicBezTo>
                    <a:cubicBezTo>
                      <a:pt x="10" y="20"/>
                      <a:pt x="9" y="20"/>
                      <a:pt x="7" y="20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0" y="33"/>
                      <a:pt x="0" y="33"/>
                      <a:pt x="0" y="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43" name="Freeform 24"/>
              <p:cNvSpPr>
                <a:spLocks noChangeAspect="1" noEditPoints="1"/>
              </p:cNvSpPr>
              <p:nvPr/>
            </p:nvSpPr>
            <p:spPr bwMode="auto">
              <a:xfrm>
                <a:off x="3832" y="1749"/>
                <a:ext cx="47" cy="57"/>
              </a:xfrm>
              <a:custGeom>
                <a:avLst/>
                <a:gdLst>
                  <a:gd name="T0" fmla="*/ 34 w 29"/>
                  <a:gd name="T1" fmla="*/ 75 h 35"/>
                  <a:gd name="T2" fmla="*/ 60 w 29"/>
                  <a:gd name="T3" fmla="*/ 125 h 35"/>
                  <a:gd name="T4" fmla="*/ 84 w 29"/>
                  <a:gd name="T5" fmla="*/ 75 h 35"/>
                  <a:gd name="T6" fmla="*/ 60 w 29"/>
                  <a:gd name="T7" fmla="*/ 26 h 35"/>
                  <a:gd name="T8" fmla="*/ 34 w 29"/>
                  <a:gd name="T9" fmla="*/ 75 h 35"/>
                  <a:gd name="T10" fmla="*/ 0 w 29"/>
                  <a:gd name="T11" fmla="*/ 75 h 35"/>
                  <a:gd name="T12" fmla="*/ 13 w 29"/>
                  <a:gd name="T13" fmla="*/ 21 h 35"/>
                  <a:gd name="T14" fmla="*/ 60 w 29"/>
                  <a:gd name="T15" fmla="*/ 0 h 35"/>
                  <a:gd name="T16" fmla="*/ 107 w 29"/>
                  <a:gd name="T17" fmla="*/ 21 h 35"/>
                  <a:gd name="T18" fmla="*/ 123 w 29"/>
                  <a:gd name="T19" fmla="*/ 75 h 35"/>
                  <a:gd name="T20" fmla="*/ 107 w 29"/>
                  <a:gd name="T21" fmla="*/ 130 h 35"/>
                  <a:gd name="T22" fmla="*/ 60 w 29"/>
                  <a:gd name="T23" fmla="*/ 151 h 35"/>
                  <a:gd name="T24" fmla="*/ 13 w 29"/>
                  <a:gd name="T25" fmla="*/ 125 h 35"/>
                  <a:gd name="T26" fmla="*/ 0 w 29"/>
                  <a:gd name="T27" fmla="*/ 75 h 3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9"/>
                  <a:gd name="T43" fmla="*/ 0 h 35"/>
                  <a:gd name="T44" fmla="*/ 29 w 29"/>
                  <a:gd name="T45" fmla="*/ 35 h 3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9" h="35">
                    <a:moveTo>
                      <a:pt x="8" y="17"/>
                    </a:moveTo>
                    <a:cubicBezTo>
                      <a:pt x="8" y="25"/>
                      <a:pt x="10" y="29"/>
                      <a:pt x="14" y="29"/>
                    </a:cubicBezTo>
                    <a:cubicBezTo>
                      <a:pt x="18" y="29"/>
                      <a:pt x="20" y="25"/>
                      <a:pt x="20" y="17"/>
                    </a:cubicBezTo>
                    <a:cubicBezTo>
                      <a:pt x="20" y="10"/>
                      <a:pt x="18" y="6"/>
                      <a:pt x="14" y="6"/>
                    </a:cubicBezTo>
                    <a:cubicBezTo>
                      <a:pt x="10" y="6"/>
                      <a:pt x="8" y="10"/>
                      <a:pt x="8" y="17"/>
                    </a:cubicBezTo>
                    <a:close/>
                    <a:moveTo>
                      <a:pt x="0" y="17"/>
                    </a:moveTo>
                    <a:cubicBezTo>
                      <a:pt x="0" y="12"/>
                      <a:pt x="1" y="8"/>
                      <a:pt x="3" y="5"/>
                    </a:cubicBezTo>
                    <a:cubicBezTo>
                      <a:pt x="6" y="2"/>
                      <a:pt x="10" y="0"/>
                      <a:pt x="14" y="0"/>
                    </a:cubicBezTo>
                    <a:cubicBezTo>
                      <a:pt x="19" y="0"/>
                      <a:pt x="23" y="2"/>
                      <a:pt x="25" y="5"/>
                    </a:cubicBezTo>
                    <a:cubicBezTo>
                      <a:pt x="27" y="8"/>
                      <a:pt x="29" y="12"/>
                      <a:pt x="29" y="17"/>
                    </a:cubicBezTo>
                    <a:cubicBezTo>
                      <a:pt x="29" y="22"/>
                      <a:pt x="27" y="26"/>
                      <a:pt x="25" y="30"/>
                    </a:cubicBezTo>
                    <a:cubicBezTo>
                      <a:pt x="23" y="33"/>
                      <a:pt x="19" y="35"/>
                      <a:pt x="14" y="35"/>
                    </a:cubicBezTo>
                    <a:cubicBezTo>
                      <a:pt x="10" y="35"/>
                      <a:pt x="6" y="33"/>
                      <a:pt x="3" y="29"/>
                    </a:cubicBezTo>
                    <a:cubicBezTo>
                      <a:pt x="1" y="26"/>
                      <a:pt x="0" y="22"/>
                      <a:pt x="0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44" name="Freeform 25"/>
              <p:cNvSpPr>
                <a:spLocks noChangeAspect="1"/>
              </p:cNvSpPr>
              <p:nvPr/>
            </p:nvSpPr>
            <p:spPr bwMode="auto">
              <a:xfrm>
                <a:off x="3888" y="1751"/>
                <a:ext cx="39" cy="55"/>
              </a:xfrm>
              <a:custGeom>
                <a:avLst/>
                <a:gdLst>
                  <a:gd name="T0" fmla="*/ 0 w 24"/>
                  <a:gd name="T1" fmla="*/ 89 h 34"/>
                  <a:gd name="T2" fmla="*/ 0 w 24"/>
                  <a:gd name="T3" fmla="*/ 0 h 34"/>
                  <a:gd name="T4" fmla="*/ 29 w 24"/>
                  <a:gd name="T5" fmla="*/ 0 h 34"/>
                  <a:gd name="T6" fmla="*/ 29 w 24"/>
                  <a:gd name="T7" fmla="*/ 94 h 34"/>
                  <a:gd name="T8" fmla="*/ 54 w 24"/>
                  <a:gd name="T9" fmla="*/ 118 h 34"/>
                  <a:gd name="T10" fmla="*/ 68 w 24"/>
                  <a:gd name="T11" fmla="*/ 94 h 34"/>
                  <a:gd name="T12" fmla="*/ 68 w 24"/>
                  <a:gd name="T13" fmla="*/ 0 h 34"/>
                  <a:gd name="T14" fmla="*/ 102 w 24"/>
                  <a:gd name="T15" fmla="*/ 0 h 34"/>
                  <a:gd name="T16" fmla="*/ 102 w 24"/>
                  <a:gd name="T17" fmla="*/ 89 h 34"/>
                  <a:gd name="T18" fmla="*/ 89 w 24"/>
                  <a:gd name="T19" fmla="*/ 128 h 34"/>
                  <a:gd name="T20" fmla="*/ 54 w 24"/>
                  <a:gd name="T21" fmla="*/ 144 h 34"/>
                  <a:gd name="T22" fmla="*/ 13 w 24"/>
                  <a:gd name="T23" fmla="*/ 128 h 34"/>
                  <a:gd name="T24" fmla="*/ 0 w 24"/>
                  <a:gd name="T25" fmla="*/ 89 h 3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4"/>
                  <a:gd name="T40" fmla="*/ 0 h 34"/>
                  <a:gd name="T41" fmla="*/ 24 w 24"/>
                  <a:gd name="T42" fmla="*/ 34 h 3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4" h="34">
                    <a:moveTo>
                      <a:pt x="0" y="2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6"/>
                      <a:pt x="9" y="28"/>
                      <a:pt x="12" y="28"/>
                    </a:cubicBezTo>
                    <a:cubicBezTo>
                      <a:pt x="15" y="28"/>
                      <a:pt x="16" y="26"/>
                      <a:pt x="16" y="2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5"/>
                      <a:pt x="23" y="28"/>
                      <a:pt x="21" y="30"/>
                    </a:cubicBezTo>
                    <a:cubicBezTo>
                      <a:pt x="19" y="33"/>
                      <a:pt x="16" y="34"/>
                      <a:pt x="12" y="34"/>
                    </a:cubicBezTo>
                    <a:cubicBezTo>
                      <a:pt x="8" y="34"/>
                      <a:pt x="5" y="33"/>
                      <a:pt x="3" y="30"/>
                    </a:cubicBezTo>
                    <a:cubicBezTo>
                      <a:pt x="1" y="28"/>
                      <a:pt x="0" y="25"/>
                      <a:pt x="0" y="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45" name="Freeform 26"/>
              <p:cNvSpPr>
                <a:spLocks noChangeAspect="1"/>
              </p:cNvSpPr>
              <p:nvPr/>
            </p:nvSpPr>
            <p:spPr bwMode="auto">
              <a:xfrm>
                <a:off x="3933" y="1751"/>
                <a:ext cx="36" cy="53"/>
              </a:xfrm>
              <a:custGeom>
                <a:avLst/>
                <a:gdLst>
                  <a:gd name="T0" fmla="*/ 12 w 36"/>
                  <a:gd name="T1" fmla="*/ 53 h 53"/>
                  <a:gd name="T2" fmla="*/ 12 w 36"/>
                  <a:gd name="T3" fmla="*/ 9 h 53"/>
                  <a:gd name="T4" fmla="*/ 0 w 36"/>
                  <a:gd name="T5" fmla="*/ 9 h 53"/>
                  <a:gd name="T6" fmla="*/ 0 w 36"/>
                  <a:gd name="T7" fmla="*/ 0 h 53"/>
                  <a:gd name="T8" fmla="*/ 36 w 36"/>
                  <a:gd name="T9" fmla="*/ 0 h 53"/>
                  <a:gd name="T10" fmla="*/ 36 w 36"/>
                  <a:gd name="T11" fmla="*/ 9 h 53"/>
                  <a:gd name="T12" fmla="*/ 25 w 36"/>
                  <a:gd name="T13" fmla="*/ 9 h 53"/>
                  <a:gd name="T14" fmla="*/ 25 w 36"/>
                  <a:gd name="T15" fmla="*/ 53 h 53"/>
                  <a:gd name="T16" fmla="*/ 12 w 36"/>
                  <a:gd name="T17" fmla="*/ 53 h 53"/>
                  <a:gd name="T18" fmla="*/ 12 w 36"/>
                  <a:gd name="T19" fmla="*/ 53 h 5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6"/>
                  <a:gd name="T31" fmla="*/ 0 h 53"/>
                  <a:gd name="T32" fmla="*/ 36 w 36"/>
                  <a:gd name="T33" fmla="*/ 53 h 5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6" h="53">
                    <a:moveTo>
                      <a:pt x="12" y="53"/>
                    </a:moveTo>
                    <a:lnTo>
                      <a:pt x="12" y="9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9"/>
                    </a:lnTo>
                    <a:lnTo>
                      <a:pt x="25" y="9"/>
                    </a:lnTo>
                    <a:lnTo>
                      <a:pt x="25" y="53"/>
                    </a:lnTo>
                    <a:lnTo>
                      <a:pt x="12" y="5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46" name="Freeform 27"/>
              <p:cNvSpPr>
                <a:spLocks noChangeAspect="1"/>
              </p:cNvSpPr>
              <p:nvPr/>
            </p:nvSpPr>
            <p:spPr bwMode="auto">
              <a:xfrm>
                <a:off x="3976" y="1751"/>
                <a:ext cx="32" cy="53"/>
              </a:xfrm>
              <a:custGeom>
                <a:avLst/>
                <a:gdLst>
                  <a:gd name="T0" fmla="*/ 0 w 32"/>
                  <a:gd name="T1" fmla="*/ 53 h 53"/>
                  <a:gd name="T2" fmla="*/ 0 w 32"/>
                  <a:gd name="T3" fmla="*/ 0 h 53"/>
                  <a:gd name="T4" fmla="*/ 32 w 32"/>
                  <a:gd name="T5" fmla="*/ 0 h 53"/>
                  <a:gd name="T6" fmla="*/ 32 w 32"/>
                  <a:gd name="T7" fmla="*/ 9 h 53"/>
                  <a:gd name="T8" fmla="*/ 13 w 32"/>
                  <a:gd name="T9" fmla="*/ 9 h 53"/>
                  <a:gd name="T10" fmla="*/ 13 w 32"/>
                  <a:gd name="T11" fmla="*/ 21 h 53"/>
                  <a:gd name="T12" fmla="*/ 31 w 32"/>
                  <a:gd name="T13" fmla="*/ 21 h 53"/>
                  <a:gd name="T14" fmla="*/ 31 w 32"/>
                  <a:gd name="T15" fmla="*/ 31 h 53"/>
                  <a:gd name="T16" fmla="*/ 13 w 32"/>
                  <a:gd name="T17" fmla="*/ 31 h 53"/>
                  <a:gd name="T18" fmla="*/ 13 w 32"/>
                  <a:gd name="T19" fmla="*/ 44 h 53"/>
                  <a:gd name="T20" fmla="*/ 32 w 32"/>
                  <a:gd name="T21" fmla="*/ 44 h 53"/>
                  <a:gd name="T22" fmla="*/ 32 w 32"/>
                  <a:gd name="T23" fmla="*/ 53 h 53"/>
                  <a:gd name="T24" fmla="*/ 0 w 32"/>
                  <a:gd name="T25" fmla="*/ 53 h 53"/>
                  <a:gd name="T26" fmla="*/ 0 w 32"/>
                  <a:gd name="T27" fmla="*/ 53 h 5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2"/>
                  <a:gd name="T43" fmla="*/ 0 h 53"/>
                  <a:gd name="T44" fmla="*/ 32 w 32"/>
                  <a:gd name="T45" fmla="*/ 53 h 53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2" h="53">
                    <a:moveTo>
                      <a:pt x="0" y="53"/>
                    </a:moveTo>
                    <a:lnTo>
                      <a:pt x="0" y="0"/>
                    </a:lnTo>
                    <a:lnTo>
                      <a:pt x="32" y="0"/>
                    </a:lnTo>
                    <a:lnTo>
                      <a:pt x="32" y="9"/>
                    </a:lnTo>
                    <a:lnTo>
                      <a:pt x="13" y="9"/>
                    </a:lnTo>
                    <a:lnTo>
                      <a:pt x="13" y="21"/>
                    </a:lnTo>
                    <a:lnTo>
                      <a:pt x="31" y="21"/>
                    </a:lnTo>
                    <a:lnTo>
                      <a:pt x="31" y="31"/>
                    </a:lnTo>
                    <a:lnTo>
                      <a:pt x="13" y="31"/>
                    </a:lnTo>
                    <a:lnTo>
                      <a:pt x="13" y="44"/>
                    </a:lnTo>
                    <a:lnTo>
                      <a:pt x="32" y="44"/>
                    </a:lnTo>
                    <a:lnTo>
                      <a:pt x="32" y="5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47" name="Freeform 28"/>
              <p:cNvSpPr>
                <a:spLocks noChangeAspect="1" noEditPoints="1"/>
              </p:cNvSpPr>
              <p:nvPr/>
            </p:nvSpPr>
            <p:spPr bwMode="auto">
              <a:xfrm>
                <a:off x="4017" y="1751"/>
                <a:ext cx="39" cy="53"/>
              </a:xfrm>
              <a:custGeom>
                <a:avLst/>
                <a:gdLst>
                  <a:gd name="T0" fmla="*/ 34 w 24"/>
                  <a:gd name="T1" fmla="*/ 21 h 33"/>
                  <a:gd name="T2" fmla="*/ 34 w 24"/>
                  <a:gd name="T3" fmla="*/ 56 h 33"/>
                  <a:gd name="T4" fmla="*/ 42 w 24"/>
                  <a:gd name="T5" fmla="*/ 56 h 33"/>
                  <a:gd name="T6" fmla="*/ 55 w 24"/>
                  <a:gd name="T7" fmla="*/ 55 h 33"/>
                  <a:gd name="T8" fmla="*/ 63 w 24"/>
                  <a:gd name="T9" fmla="*/ 42 h 33"/>
                  <a:gd name="T10" fmla="*/ 42 w 24"/>
                  <a:gd name="T11" fmla="*/ 21 h 33"/>
                  <a:gd name="T12" fmla="*/ 34 w 24"/>
                  <a:gd name="T13" fmla="*/ 21 h 33"/>
                  <a:gd name="T14" fmla="*/ 0 w 24"/>
                  <a:gd name="T15" fmla="*/ 137 h 33"/>
                  <a:gd name="T16" fmla="*/ 0 w 24"/>
                  <a:gd name="T17" fmla="*/ 0 h 33"/>
                  <a:gd name="T18" fmla="*/ 54 w 24"/>
                  <a:gd name="T19" fmla="*/ 0 h 33"/>
                  <a:gd name="T20" fmla="*/ 88 w 24"/>
                  <a:gd name="T21" fmla="*/ 8 h 33"/>
                  <a:gd name="T22" fmla="*/ 97 w 24"/>
                  <a:gd name="T23" fmla="*/ 34 h 33"/>
                  <a:gd name="T24" fmla="*/ 68 w 24"/>
                  <a:gd name="T25" fmla="*/ 69 h 33"/>
                  <a:gd name="T26" fmla="*/ 68 w 24"/>
                  <a:gd name="T27" fmla="*/ 69 h 33"/>
                  <a:gd name="T28" fmla="*/ 81 w 24"/>
                  <a:gd name="T29" fmla="*/ 80 h 33"/>
                  <a:gd name="T30" fmla="*/ 89 w 24"/>
                  <a:gd name="T31" fmla="*/ 90 h 33"/>
                  <a:gd name="T32" fmla="*/ 102 w 24"/>
                  <a:gd name="T33" fmla="*/ 137 h 33"/>
                  <a:gd name="T34" fmla="*/ 68 w 24"/>
                  <a:gd name="T35" fmla="*/ 137 h 33"/>
                  <a:gd name="T36" fmla="*/ 55 w 24"/>
                  <a:gd name="T37" fmla="*/ 101 h 33"/>
                  <a:gd name="T38" fmla="*/ 47 w 24"/>
                  <a:gd name="T39" fmla="*/ 82 h 33"/>
                  <a:gd name="T40" fmla="*/ 34 w 24"/>
                  <a:gd name="T41" fmla="*/ 82 h 33"/>
                  <a:gd name="T42" fmla="*/ 34 w 24"/>
                  <a:gd name="T43" fmla="*/ 137 h 33"/>
                  <a:gd name="T44" fmla="*/ 0 w 24"/>
                  <a:gd name="T45" fmla="*/ 137 h 3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4"/>
                  <a:gd name="T70" fmla="*/ 0 h 33"/>
                  <a:gd name="T71" fmla="*/ 24 w 24"/>
                  <a:gd name="T72" fmla="*/ 33 h 3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4" h="33">
                    <a:moveTo>
                      <a:pt x="8" y="5"/>
                    </a:moveTo>
                    <a:cubicBezTo>
                      <a:pt x="8" y="14"/>
                      <a:pt x="8" y="14"/>
                      <a:pt x="8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4"/>
                      <a:pt x="13" y="14"/>
                      <a:pt x="13" y="13"/>
                    </a:cubicBezTo>
                    <a:cubicBezTo>
                      <a:pt x="14" y="12"/>
                      <a:pt x="15" y="11"/>
                      <a:pt x="15" y="10"/>
                    </a:cubicBezTo>
                    <a:cubicBezTo>
                      <a:pt x="15" y="7"/>
                      <a:pt x="13" y="5"/>
                      <a:pt x="10" y="5"/>
                    </a:cubicBezTo>
                    <a:cubicBezTo>
                      <a:pt x="8" y="5"/>
                      <a:pt x="8" y="5"/>
                      <a:pt x="8" y="5"/>
                    </a:cubicBezTo>
                    <a:close/>
                    <a:moveTo>
                      <a:pt x="0" y="3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0"/>
                      <a:pt x="18" y="0"/>
                      <a:pt x="20" y="2"/>
                    </a:cubicBezTo>
                    <a:cubicBezTo>
                      <a:pt x="22" y="3"/>
                      <a:pt x="23" y="5"/>
                      <a:pt x="23" y="8"/>
                    </a:cubicBezTo>
                    <a:cubicBezTo>
                      <a:pt x="23" y="13"/>
                      <a:pt x="20" y="16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7" y="17"/>
                      <a:pt x="18" y="17"/>
                      <a:pt x="19" y="19"/>
                    </a:cubicBezTo>
                    <a:cubicBezTo>
                      <a:pt x="20" y="19"/>
                      <a:pt x="20" y="20"/>
                      <a:pt x="21" y="22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2"/>
                      <a:pt x="12" y="21"/>
                      <a:pt x="11" y="20"/>
                    </a:cubicBezTo>
                    <a:cubicBezTo>
                      <a:pt x="11" y="20"/>
                      <a:pt x="10" y="20"/>
                      <a:pt x="8" y="20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0" y="33"/>
                      <a:pt x="0" y="33"/>
                      <a:pt x="0" y="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48" name="Freeform 29"/>
              <p:cNvSpPr>
                <a:spLocks noChangeAspect="1"/>
              </p:cNvSpPr>
              <p:nvPr/>
            </p:nvSpPr>
            <p:spPr bwMode="auto">
              <a:xfrm>
                <a:off x="3884" y="1409"/>
                <a:ext cx="265" cy="98"/>
              </a:xfrm>
              <a:custGeom>
                <a:avLst/>
                <a:gdLst>
                  <a:gd name="T0" fmla="*/ 131 w 162"/>
                  <a:gd name="T1" fmla="*/ 232 h 60"/>
                  <a:gd name="T2" fmla="*/ 126 w 162"/>
                  <a:gd name="T3" fmla="*/ 227 h 60"/>
                  <a:gd name="T4" fmla="*/ 0 w 162"/>
                  <a:gd name="T5" fmla="*/ 152 h 60"/>
                  <a:gd name="T6" fmla="*/ 97 w 162"/>
                  <a:gd name="T7" fmla="*/ 96 h 60"/>
                  <a:gd name="T8" fmla="*/ 227 w 162"/>
                  <a:gd name="T9" fmla="*/ 173 h 60"/>
                  <a:gd name="T10" fmla="*/ 324 w 162"/>
                  <a:gd name="T11" fmla="*/ 165 h 60"/>
                  <a:gd name="T12" fmla="*/ 489 w 162"/>
                  <a:gd name="T13" fmla="*/ 69 h 60"/>
                  <a:gd name="T14" fmla="*/ 308 w 162"/>
                  <a:gd name="T15" fmla="*/ 69 h 60"/>
                  <a:gd name="T16" fmla="*/ 308 w 162"/>
                  <a:gd name="T17" fmla="*/ 0 h 60"/>
                  <a:gd name="T18" fmla="*/ 708 w 162"/>
                  <a:gd name="T19" fmla="*/ 0 h 60"/>
                  <a:gd name="T20" fmla="*/ 708 w 162"/>
                  <a:gd name="T21" fmla="*/ 232 h 60"/>
                  <a:gd name="T22" fmla="*/ 592 w 162"/>
                  <a:gd name="T23" fmla="*/ 232 h 60"/>
                  <a:gd name="T24" fmla="*/ 586 w 162"/>
                  <a:gd name="T25" fmla="*/ 126 h 60"/>
                  <a:gd name="T26" fmla="*/ 425 w 162"/>
                  <a:gd name="T27" fmla="*/ 222 h 60"/>
                  <a:gd name="T28" fmla="*/ 262 w 162"/>
                  <a:gd name="T29" fmla="*/ 261 h 60"/>
                  <a:gd name="T30" fmla="*/ 131 w 162"/>
                  <a:gd name="T31" fmla="*/ 232 h 60"/>
                  <a:gd name="T32" fmla="*/ 131 w 162"/>
                  <a:gd name="T33" fmla="*/ 232 h 6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62"/>
                  <a:gd name="T52" fmla="*/ 0 h 60"/>
                  <a:gd name="T53" fmla="*/ 162 w 162"/>
                  <a:gd name="T54" fmla="*/ 60 h 6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62" h="60">
                    <a:moveTo>
                      <a:pt x="30" y="53"/>
                    </a:moveTo>
                    <a:cubicBezTo>
                      <a:pt x="30" y="53"/>
                      <a:pt x="29" y="52"/>
                      <a:pt x="29" y="52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8" y="43"/>
                      <a:pt x="66" y="42"/>
                      <a:pt x="74" y="38"/>
                    </a:cubicBezTo>
                    <a:cubicBezTo>
                      <a:pt x="112" y="16"/>
                      <a:pt x="112" y="16"/>
                      <a:pt x="112" y="16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62" y="53"/>
                      <a:pt x="162" y="53"/>
                      <a:pt x="162" y="53"/>
                    </a:cubicBezTo>
                    <a:cubicBezTo>
                      <a:pt x="135" y="53"/>
                      <a:pt x="135" y="53"/>
                      <a:pt x="135" y="53"/>
                    </a:cubicBezTo>
                    <a:cubicBezTo>
                      <a:pt x="134" y="29"/>
                      <a:pt x="134" y="29"/>
                      <a:pt x="134" y="29"/>
                    </a:cubicBezTo>
                    <a:cubicBezTo>
                      <a:pt x="97" y="51"/>
                      <a:pt x="97" y="51"/>
                      <a:pt x="97" y="51"/>
                    </a:cubicBezTo>
                    <a:cubicBezTo>
                      <a:pt x="83" y="59"/>
                      <a:pt x="69" y="60"/>
                      <a:pt x="60" y="60"/>
                    </a:cubicBezTo>
                    <a:cubicBezTo>
                      <a:pt x="44" y="60"/>
                      <a:pt x="33" y="54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lose/>
                  </a:path>
                </a:pathLst>
              </a:custGeom>
              <a:solidFill>
                <a:srgbClr val="202D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49" name="Freeform 30"/>
              <p:cNvSpPr>
                <a:spLocks noChangeAspect="1"/>
              </p:cNvSpPr>
              <p:nvPr/>
            </p:nvSpPr>
            <p:spPr bwMode="auto">
              <a:xfrm>
                <a:off x="3703" y="1406"/>
                <a:ext cx="171" cy="152"/>
              </a:xfrm>
              <a:custGeom>
                <a:avLst/>
                <a:gdLst>
                  <a:gd name="T0" fmla="*/ 169 w 105"/>
                  <a:gd name="T1" fmla="*/ 350 h 93"/>
                  <a:gd name="T2" fmla="*/ 296 w 105"/>
                  <a:gd name="T3" fmla="*/ 275 h 93"/>
                  <a:gd name="T4" fmla="*/ 283 w 105"/>
                  <a:gd name="T5" fmla="*/ 219 h 93"/>
                  <a:gd name="T6" fmla="*/ 122 w 105"/>
                  <a:gd name="T7" fmla="*/ 126 h 93"/>
                  <a:gd name="T8" fmla="*/ 122 w 105"/>
                  <a:gd name="T9" fmla="*/ 232 h 93"/>
                  <a:gd name="T10" fmla="*/ 0 w 105"/>
                  <a:gd name="T11" fmla="*/ 232 h 93"/>
                  <a:gd name="T12" fmla="*/ 0 w 105"/>
                  <a:gd name="T13" fmla="*/ 0 h 93"/>
                  <a:gd name="T14" fmla="*/ 397 w 105"/>
                  <a:gd name="T15" fmla="*/ 0 h 93"/>
                  <a:gd name="T16" fmla="*/ 397 w 105"/>
                  <a:gd name="T17" fmla="*/ 67 h 93"/>
                  <a:gd name="T18" fmla="*/ 215 w 105"/>
                  <a:gd name="T19" fmla="*/ 67 h 93"/>
                  <a:gd name="T20" fmla="*/ 379 w 105"/>
                  <a:gd name="T21" fmla="*/ 160 h 93"/>
                  <a:gd name="T22" fmla="*/ 453 w 105"/>
                  <a:gd name="T23" fmla="*/ 253 h 93"/>
                  <a:gd name="T24" fmla="*/ 392 w 105"/>
                  <a:gd name="T25" fmla="*/ 332 h 93"/>
                  <a:gd name="T26" fmla="*/ 267 w 105"/>
                  <a:gd name="T27" fmla="*/ 405 h 93"/>
                  <a:gd name="T28" fmla="*/ 169 w 105"/>
                  <a:gd name="T29" fmla="*/ 350 h 93"/>
                  <a:gd name="T30" fmla="*/ 169 w 105"/>
                  <a:gd name="T31" fmla="*/ 350 h 9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05"/>
                  <a:gd name="T49" fmla="*/ 0 h 93"/>
                  <a:gd name="T50" fmla="*/ 105 w 105"/>
                  <a:gd name="T51" fmla="*/ 93 h 9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05" h="93">
                    <a:moveTo>
                      <a:pt x="39" y="80"/>
                    </a:moveTo>
                    <a:cubicBezTo>
                      <a:pt x="69" y="63"/>
                      <a:pt x="69" y="63"/>
                      <a:pt x="69" y="63"/>
                    </a:cubicBezTo>
                    <a:cubicBezTo>
                      <a:pt x="75" y="60"/>
                      <a:pt x="74" y="55"/>
                      <a:pt x="66" y="50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102" y="45"/>
                      <a:pt x="105" y="53"/>
                      <a:pt x="105" y="58"/>
                    </a:cubicBezTo>
                    <a:cubicBezTo>
                      <a:pt x="104" y="68"/>
                      <a:pt x="94" y="75"/>
                      <a:pt x="91" y="76"/>
                    </a:cubicBezTo>
                    <a:cubicBezTo>
                      <a:pt x="62" y="93"/>
                      <a:pt x="62" y="93"/>
                      <a:pt x="62" y="93"/>
                    </a:cubicBezTo>
                    <a:cubicBezTo>
                      <a:pt x="39" y="80"/>
                      <a:pt x="39" y="80"/>
                      <a:pt x="39" y="80"/>
                    </a:cubicBezTo>
                    <a:cubicBezTo>
                      <a:pt x="39" y="80"/>
                      <a:pt x="39" y="80"/>
                      <a:pt x="39" y="80"/>
                    </a:cubicBezTo>
                    <a:close/>
                  </a:path>
                </a:pathLst>
              </a:custGeom>
              <a:solidFill>
                <a:srgbClr val="202D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50" name="Freeform 31"/>
              <p:cNvSpPr>
                <a:spLocks noChangeAspect="1"/>
              </p:cNvSpPr>
              <p:nvPr/>
            </p:nvSpPr>
            <p:spPr bwMode="auto">
              <a:xfrm>
                <a:off x="3698" y="1564"/>
                <a:ext cx="265" cy="98"/>
              </a:xfrm>
              <a:custGeom>
                <a:avLst/>
                <a:gdLst>
                  <a:gd name="T0" fmla="*/ 577 w 162"/>
                  <a:gd name="T1" fmla="*/ 34 h 60"/>
                  <a:gd name="T2" fmla="*/ 708 w 162"/>
                  <a:gd name="T3" fmla="*/ 109 h 60"/>
                  <a:gd name="T4" fmla="*/ 607 w 162"/>
                  <a:gd name="T5" fmla="*/ 165 h 60"/>
                  <a:gd name="T6" fmla="*/ 476 w 162"/>
                  <a:gd name="T7" fmla="*/ 91 h 60"/>
                  <a:gd name="T8" fmla="*/ 386 w 162"/>
                  <a:gd name="T9" fmla="*/ 101 h 60"/>
                  <a:gd name="T10" fmla="*/ 219 w 162"/>
                  <a:gd name="T11" fmla="*/ 198 h 60"/>
                  <a:gd name="T12" fmla="*/ 401 w 162"/>
                  <a:gd name="T13" fmla="*/ 198 h 60"/>
                  <a:gd name="T14" fmla="*/ 401 w 162"/>
                  <a:gd name="T15" fmla="*/ 261 h 60"/>
                  <a:gd name="T16" fmla="*/ 0 w 162"/>
                  <a:gd name="T17" fmla="*/ 261 h 60"/>
                  <a:gd name="T18" fmla="*/ 0 w 162"/>
                  <a:gd name="T19" fmla="*/ 29 h 60"/>
                  <a:gd name="T20" fmla="*/ 118 w 162"/>
                  <a:gd name="T21" fmla="*/ 29 h 60"/>
                  <a:gd name="T22" fmla="*/ 118 w 162"/>
                  <a:gd name="T23" fmla="*/ 136 h 60"/>
                  <a:gd name="T24" fmla="*/ 283 w 162"/>
                  <a:gd name="T25" fmla="*/ 42 h 60"/>
                  <a:gd name="T26" fmla="*/ 442 w 162"/>
                  <a:gd name="T27" fmla="*/ 0 h 60"/>
                  <a:gd name="T28" fmla="*/ 577 w 162"/>
                  <a:gd name="T29" fmla="*/ 34 h 60"/>
                  <a:gd name="T30" fmla="*/ 577 w 162"/>
                  <a:gd name="T31" fmla="*/ 34 h 6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2"/>
                  <a:gd name="T49" fmla="*/ 0 h 60"/>
                  <a:gd name="T50" fmla="*/ 162 w 162"/>
                  <a:gd name="T51" fmla="*/ 60 h 6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2" h="60">
                    <a:moveTo>
                      <a:pt x="132" y="8"/>
                    </a:moveTo>
                    <a:cubicBezTo>
                      <a:pt x="162" y="25"/>
                      <a:pt x="162" y="25"/>
                      <a:pt x="162" y="25"/>
                    </a:cubicBezTo>
                    <a:cubicBezTo>
                      <a:pt x="139" y="38"/>
                      <a:pt x="139" y="38"/>
                      <a:pt x="139" y="38"/>
                    </a:cubicBezTo>
                    <a:cubicBezTo>
                      <a:pt x="109" y="21"/>
                      <a:pt x="109" y="21"/>
                      <a:pt x="109" y="21"/>
                    </a:cubicBezTo>
                    <a:cubicBezTo>
                      <a:pt x="103" y="17"/>
                      <a:pt x="96" y="18"/>
                      <a:pt x="88" y="23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65" y="10"/>
                      <a:pt x="65" y="10"/>
                      <a:pt x="65" y="10"/>
                    </a:cubicBezTo>
                    <a:cubicBezTo>
                      <a:pt x="79" y="2"/>
                      <a:pt x="92" y="0"/>
                      <a:pt x="101" y="0"/>
                    </a:cubicBezTo>
                    <a:cubicBezTo>
                      <a:pt x="118" y="0"/>
                      <a:pt x="129" y="6"/>
                      <a:pt x="132" y="8"/>
                    </a:cubicBezTo>
                    <a:cubicBezTo>
                      <a:pt x="132" y="8"/>
                      <a:pt x="132" y="8"/>
                      <a:pt x="132" y="8"/>
                    </a:cubicBezTo>
                    <a:close/>
                  </a:path>
                </a:pathLst>
              </a:custGeom>
              <a:solidFill>
                <a:srgbClr val="202D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51" name="Freeform 32"/>
              <p:cNvSpPr>
                <a:spLocks noChangeAspect="1"/>
              </p:cNvSpPr>
              <p:nvPr/>
            </p:nvSpPr>
            <p:spPr bwMode="auto">
              <a:xfrm>
                <a:off x="3972" y="1514"/>
                <a:ext cx="170" cy="153"/>
              </a:xfrm>
              <a:custGeom>
                <a:avLst/>
                <a:gdLst>
                  <a:gd name="T0" fmla="*/ 454 w 104"/>
                  <a:gd name="T1" fmla="*/ 173 h 94"/>
                  <a:gd name="T2" fmla="*/ 454 w 104"/>
                  <a:gd name="T3" fmla="*/ 405 h 94"/>
                  <a:gd name="T4" fmla="*/ 56 w 104"/>
                  <a:gd name="T5" fmla="*/ 405 h 94"/>
                  <a:gd name="T6" fmla="*/ 54 w 104"/>
                  <a:gd name="T7" fmla="*/ 337 h 94"/>
                  <a:gd name="T8" fmla="*/ 235 w 104"/>
                  <a:gd name="T9" fmla="*/ 337 h 94"/>
                  <a:gd name="T10" fmla="*/ 70 w 104"/>
                  <a:gd name="T11" fmla="*/ 241 h 94"/>
                  <a:gd name="T12" fmla="*/ 0 w 104"/>
                  <a:gd name="T13" fmla="*/ 151 h 94"/>
                  <a:gd name="T14" fmla="*/ 56 w 104"/>
                  <a:gd name="T15" fmla="*/ 75 h 94"/>
                  <a:gd name="T16" fmla="*/ 186 w 104"/>
                  <a:gd name="T17" fmla="*/ 0 h 94"/>
                  <a:gd name="T18" fmla="*/ 283 w 104"/>
                  <a:gd name="T19" fmla="*/ 55 h 94"/>
                  <a:gd name="T20" fmla="*/ 157 w 104"/>
                  <a:gd name="T21" fmla="*/ 130 h 94"/>
                  <a:gd name="T22" fmla="*/ 172 w 104"/>
                  <a:gd name="T23" fmla="*/ 186 h 94"/>
                  <a:gd name="T24" fmla="*/ 337 w 104"/>
                  <a:gd name="T25" fmla="*/ 282 h 94"/>
                  <a:gd name="T26" fmla="*/ 337 w 104"/>
                  <a:gd name="T27" fmla="*/ 173 h 94"/>
                  <a:gd name="T28" fmla="*/ 454 w 104"/>
                  <a:gd name="T29" fmla="*/ 173 h 94"/>
                  <a:gd name="T30" fmla="*/ 454 w 104"/>
                  <a:gd name="T31" fmla="*/ 173 h 9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04"/>
                  <a:gd name="T49" fmla="*/ 0 h 94"/>
                  <a:gd name="T50" fmla="*/ 104 w 104"/>
                  <a:gd name="T51" fmla="*/ 94 h 9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04" h="94">
                    <a:moveTo>
                      <a:pt x="104" y="40"/>
                    </a:moveTo>
                    <a:cubicBezTo>
                      <a:pt x="104" y="94"/>
                      <a:pt x="104" y="94"/>
                      <a:pt x="104" y="94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2" y="78"/>
                      <a:pt x="12" y="78"/>
                      <a:pt x="12" y="78"/>
                    </a:cubicBezTo>
                    <a:cubicBezTo>
                      <a:pt x="54" y="78"/>
                      <a:pt x="54" y="78"/>
                      <a:pt x="54" y="78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3" y="48"/>
                      <a:pt x="0" y="40"/>
                      <a:pt x="0" y="35"/>
                    </a:cubicBezTo>
                    <a:cubicBezTo>
                      <a:pt x="0" y="25"/>
                      <a:pt x="11" y="18"/>
                      <a:pt x="13" y="17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65" y="13"/>
                      <a:pt x="65" y="13"/>
                      <a:pt x="65" y="1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0" y="34"/>
                      <a:pt x="31" y="38"/>
                      <a:pt x="39" y="43"/>
                    </a:cubicBezTo>
                    <a:cubicBezTo>
                      <a:pt x="77" y="65"/>
                      <a:pt x="77" y="65"/>
                      <a:pt x="77" y="65"/>
                    </a:cubicBezTo>
                    <a:cubicBezTo>
                      <a:pt x="77" y="40"/>
                      <a:pt x="77" y="40"/>
                      <a:pt x="77" y="40"/>
                    </a:cubicBezTo>
                    <a:cubicBezTo>
                      <a:pt x="104" y="40"/>
                      <a:pt x="104" y="40"/>
                      <a:pt x="104" y="40"/>
                    </a:cubicBezTo>
                    <a:cubicBezTo>
                      <a:pt x="104" y="40"/>
                      <a:pt x="104" y="40"/>
                      <a:pt x="104" y="40"/>
                    </a:cubicBezTo>
                    <a:close/>
                  </a:path>
                </a:pathLst>
              </a:custGeom>
              <a:solidFill>
                <a:srgbClr val="202D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52" name="Freeform 33"/>
              <p:cNvSpPr>
                <a:spLocks noChangeAspect="1"/>
              </p:cNvSpPr>
              <p:nvPr/>
            </p:nvSpPr>
            <p:spPr bwMode="auto">
              <a:xfrm>
                <a:off x="3878" y="1402"/>
                <a:ext cx="264" cy="100"/>
              </a:xfrm>
              <a:custGeom>
                <a:avLst/>
                <a:gdLst>
                  <a:gd name="T0" fmla="*/ 130 w 162"/>
                  <a:gd name="T1" fmla="*/ 234 h 61"/>
                  <a:gd name="T2" fmla="*/ 130 w 162"/>
                  <a:gd name="T3" fmla="*/ 234 h 61"/>
                  <a:gd name="T4" fmla="*/ 0 w 162"/>
                  <a:gd name="T5" fmla="*/ 159 h 61"/>
                  <a:gd name="T6" fmla="*/ 98 w 162"/>
                  <a:gd name="T7" fmla="*/ 102 h 61"/>
                  <a:gd name="T8" fmla="*/ 228 w 162"/>
                  <a:gd name="T9" fmla="*/ 177 h 61"/>
                  <a:gd name="T10" fmla="*/ 321 w 162"/>
                  <a:gd name="T11" fmla="*/ 167 h 61"/>
                  <a:gd name="T12" fmla="*/ 486 w 162"/>
                  <a:gd name="T13" fmla="*/ 70 h 61"/>
                  <a:gd name="T14" fmla="*/ 303 w 162"/>
                  <a:gd name="T15" fmla="*/ 70 h 61"/>
                  <a:gd name="T16" fmla="*/ 303 w 162"/>
                  <a:gd name="T17" fmla="*/ 0 h 61"/>
                  <a:gd name="T18" fmla="*/ 701 w 162"/>
                  <a:gd name="T19" fmla="*/ 0 h 61"/>
                  <a:gd name="T20" fmla="*/ 701 w 162"/>
                  <a:gd name="T21" fmla="*/ 239 h 61"/>
                  <a:gd name="T22" fmla="*/ 585 w 162"/>
                  <a:gd name="T23" fmla="*/ 239 h 61"/>
                  <a:gd name="T24" fmla="*/ 585 w 162"/>
                  <a:gd name="T25" fmla="*/ 130 h 61"/>
                  <a:gd name="T26" fmla="*/ 419 w 162"/>
                  <a:gd name="T27" fmla="*/ 226 h 61"/>
                  <a:gd name="T28" fmla="*/ 262 w 162"/>
                  <a:gd name="T29" fmla="*/ 269 h 61"/>
                  <a:gd name="T30" fmla="*/ 130 w 162"/>
                  <a:gd name="T31" fmla="*/ 234 h 61"/>
                  <a:gd name="T32" fmla="*/ 130 w 162"/>
                  <a:gd name="T33" fmla="*/ 234 h 6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62"/>
                  <a:gd name="T52" fmla="*/ 0 h 61"/>
                  <a:gd name="T53" fmla="*/ 162 w 162"/>
                  <a:gd name="T54" fmla="*/ 61 h 6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62" h="61">
                    <a:moveTo>
                      <a:pt x="30" y="53"/>
                    </a:moveTo>
                    <a:cubicBezTo>
                      <a:pt x="30" y="53"/>
                      <a:pt x="30" y="53"/>
                      <a:pt x="30" y="53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9" y="43"/>
                      <a:pt x="66" y="43"/>
                      <a:pt x="74" y="38"/>
                    </a:cubicBezTo>
                    <a:cubicBezTo>
                      <a:pt x="112" y="16"/>
                      <a:pt x="112" y="16"/>
                      <a:pt x="112" y="16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62" y="54"/>
                      <a:pt x="162" y="54"/>
                      <a:pt x="162" y="54"/>
                    </a:cubicBezTo>
                    <a:cubicBezTo>
                      <a:pt x="135" y="54"/>
                      <a:pt x="135" y="54"/>
                      <a:pt x="135" y="54"/>
                    </a:cubicBezTo>
                    <a:cubicBezTo>
                      <a:pt x="135" y="29"/>
                      <a:pt x="135" y="29"/>
                      <a:pt x="135" y="29"/>
                    </a:cubicBezTo>
                    <a:cubicBezTo>
                      <a:pt x="97" y="51"/>
                      <a:pt x="97" y="51"/>
                      <a:pt x="97" y="51"/>
                    </a:cubicBezTo>
                    <a:cubicBezTo>
                      <a:pt x="83" y="59"/>
                      <a:pt x="70" y="61"/>
                      <a:pt x="61" y="61"/>
                    </a:cubicBezTo>
                    <a:cubicBezTo>
                      <a:pt x="44" y="60"/>
                      <a:pt x="33" y="55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53" name="Freeform 34"/>
              <p:cNvSpPr>
                <a:spLocks noChangeAspect="1"/>
              </p:cNvSpPr>
              <p:nvPr/>
            </p:nvSpPr>
            <p:spPr bwMode="auto">
              <a:xfrm>
                <a:off x="3696" y="1399"/>
                <a:ext cx="172" cy="154"/>
              </a:xfrm>
              <a:custGeom>
                <a:avLst/>
                <a:gdLst>
                  <a:gd name="T0" fmla="*/ 177 w 105"/>
                  <a:gd name="T1" fmla="*/ 357 h 94"/>
                  <a:gd name="T2" fmla="*/ 303 w 105"/>
                  <a:gd name="T3" fmla="*/ 277 h 94"/>
                  <a:gd name="T4" fmla="*/ 290 w 105"/>
                  <a:gd name="T5" fmla="*/ 226 h 94"/>
                  <a:gd name="T6" fmla="*/ 123 w 105"/>
                  <a:gd name="T7" fmla="*/ 129 h 94"/>
                  <a:gd name="T8" fmla="*/ 123 w 105"/>
                  <a:gd name="T9" fmla="*/ 234 h 94"/>
                  <a:gd name="T10" fmla="*/ 5 w 105"/>
                  <a:gd name="T11" fmla="*/ 234 h 94"/>
                  <a:gd name="T12" fmla="*/ 0 w 105"/>
                  <a:gd name="T13" fmla="*/ 0 h 94"/>
                  <a:gd name="T14" fmla="*/ 405 w 105"/>
                  <a:gd name="T15" fmla="*/ 0 h 94"/>
                  <a:gd name="T16" fmla="*/ 408 w 105"/>
                  <a:gd name="T17" fmla="*/ 70 h 94"/>
                  <a:gd name="T18" fmla="*/ 226 w 105"/>
                  <a:gd name="T19" fmla="*/ 70 h 94"/>
                  <a:gd name="T20" fmla="*/ 392 w 105"/>
                  <a:gd name="T21" fmla="*/ 167 h 94"/>
                  <a:gd name="T22" fmla="*/ 462 w 105"/>
                  <a:gd name="T23" fmla="*/ 260 h 94"/>
                  <a:gd name="T24" fmla="*/ 405 w 105"/>
                  <a:gd name="T25" fmla="*/ 337 h 94"/>
                  <a:gd name="T26" fmla="*/ 274 w 105"/>
                  <a:gd name="T27" fmla="*/ 413 h 94"/>
                  <a:gd name="T28" fmla="*/ 177 w 105"/>
                  <a:gd name="T29" fmla="*/ 357 h 94"/>
                  <a:gd name="T30" fmla="*/ 177 w 105"/>
                  <a:gd name="T31" fmla="*/ 357 h 9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05"/>
                  <a:gd name="T49" fmla="*/ 0 h 94"/>
                  <a:gd name="T50" fmla="*/ 105 w 105"/>
                  <a:gd name="T51" fmla="*/ 94 h 9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05" h="94">
                    <a:moveTo>
                      <a:pt x="40" y="81"/>
                    </a:moveTo>
                    <a:cubicBezTo>
                      <a:pt x="69" y="63"/>
                      <a:pt x="69" y="63"/>
                      <a:pt x="69" y="63"/>
                    </a:cubicBezTo>
                    <a:cubicBezTo>
                      <a:pt x="75" y="60"/>
                      <a:pt x="74" y="56"/>
                      <a:pt x="66" y="51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89" y="38"/>
                      <a:pt x="89" y="38"/>
                      <a:pt x="89" y="38"/>
                    </a:cubicBezTo>
                    <a:cubicBezTo>
                      <a:pt x="102" y="46"/>
                      <a:pt x="105" y="54"/>
                      <a:pt x="105" y="59"/>
                    </a:cubicBezTo>
                    <a:cubicBezTo>
                      <a:pt x="105" y="69"/>
                      <a:pt x="94" y="75"/>
                      <a:pt x="92" y="77"/>
                    </a:cubicBezTo>
                    <a:cubicBezTo>
                      <a:pt x="62" y="94"/>
                      <a:pt x="62" y="94"/>
                      <a:pt x="62" y="94"/>
                    </a:cubicBezTo>
                    <a:cubicBezTo>
                      <a:pt x="40" y="81"/>
                      <a:pt x="40" y="81"/>
                      <a:pt x="40" y="81"/>
                    </a:cubicBezTo>
                    <a:cubicBezTo>
                      <a:pt x="40" y="81"/>
                      <a:pt x="40" y="81"/>
                      <a:pt x="40" y="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54" name="Freeform 35"/>
              <p:cNvSpPr>
                <a:spLocks noChangeAspect="1"/>
              </p:cNvSpPr>
              <p:nvPr/>
            </p:nvSpPr>
            <p:spPr bwMode="auto">
              <a:xfrm>
                <a:off x="3692" y="1558"/>
                <a:ext cx="264" cy="99"/>
              </a:xfrm>
              <a:custGeom>
                <a:avLst/>
                <a:gdLst>
                  <a:gd name="T0" fmla="*/ 570 w 162"/>
                  <a:gd name="T1" fmla="*/ 34 h 61"/>
                  <a:gd name="T2" fmla="*/ 701 w 162"/>
                  <a:gd name="T3" fmla="*/ 109 h 61"/>
                  <a:gd name="T4" fmla="*/ 606 w 162"/>
                  <a:gd name="T5" fmla="*/ 164 h 61"/>
                  <a:gd name="T6" fmla="*/ 476 w 162"/>
                  <a:gd name="T7" fmla="*/ 89 h 61"/>
                  <a:gd name="T8" fmla="*/ 380 w 162"/>
                  <a:gd name="T9" fmla="*/ 97 h 61"/>
                  <a:gd name="T10" fmla="*/ 215 w 162"/>
                  <a:gd name="T11" fmla="*/ 192 h 61"/>
                  <a:gd name="T12" fmla="*/ 398 w 162"/>
                  <a:gd name="T13" fmla="*/ 192 h 61"/>
                  <a:gd name="T14" fmla="*/ 398 w 162"/>
                  <a:gd name="T15" fmla="*/ 261 h 61"/>
                  <a:gd name="T16" fmla="*/ 0 w 162"/>
                  <a:gd name="T17" fmla="*/ 261 h 61"/>
                  <a:gd name="T18" fmla="*/ 0 w 162"/>
                  <a:gd name="T19" fmla="*/ 29 h 61"/>
                  <a:gd name="T20" fmla="*/ 117 w 162"/>
                  <a:gd name="T21" fmla="*/ 29 h 61"/>
                  <a:gd name="T22" fmla="*/ 122 w 162"/>
                  <a:gd name="T23" fmla="*/ 136 h 61"/>
                  <a:gd name="T24" fmla="*/ 282 w 162"/>
                  <a:gd name="T25" fmla="*/ 42 h 61"/>
                  <a:gd name="T26" fmla="*/ 438 w 162"/>
                  <a:gd name="T27" fmla="*/ 0 h 61"/>
                  <a:gd name="T28" fmla="*/ 570 w 162"/>
                  <a:gd name="T29" fmla="*/ 34 h 61"/>
                  <a:gd name="T30" fmla="*/ 570 w 162"/>
                  <a:gd name="T31" fmla="*/ 34 h 6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2"/>
                  <a:gd name="T49" fmla="*/ 0 h 61"/>
                  <a:gd name="T50" fmla="*/ 162 w 162"/>
                  <a:gd name="T51" fmla="*/ 61 h 6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2" h="61">
                    <a:moveTo>
                      <a:pt x="132" y="8"/>
                    </a:moveTo>
                    <a:cubicBezTo>
                      <a:pt x="162" y="25"/>
                      <a:pt x="162" y="25"/>
                      <a:pt x="162" y="25"/>
                    </a:cubicBezTo>
                    <a:cubicBezTo>
                      <a:pt x="140" y="38"/>
                      <a:pt x="140" y="38"/>
                      <a:pt x="140" y="38"/>
                    </a:cubicBezTo>
                    <a:cubicBezTo>
                      <a:pt x="110" y="21"/>
                      <a:pt x="110" y="21"/>
                      <a:pt x="110" y="21"/>
                    </a:cubicBezTo>
                    <a:cubicBezTo>
                      <a:pt x="104" y="18"/>
                      <a:pt x="96" y="18"/>
                      <a:pt x="88" y="23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32"/>
                      <a:pt x="28" y="32"/>
                      <a:pt x="28" y="32"/>
                    </a:cubicBezTo>
                    <a:cubicBezTo>
                      <a:pt x="65" y="10"/>
                      <a:pt x="65" y="10"/>
                      <a:pt x="65" y="10"/>
                    </a:cubicBezTo>
                    <a:cubicBezTo>
                      <a:pt x="79" y="2"/>
                      <a:pt x="93" y="0"/>
                      <a:pt x="101" y="0"/>
                    </a:cubicBezTo>
                    <a:cubicBezTo>
                      <a:pt x="118" y="1"/>
                      <a:pt x="130" y="7"/>
                      <a:pt x="132" y="8"/>
                    </a:cubicBezTo>
                    <a:cubicBezTo>
                      <a:pt x="132" y="8"/>
                      <a:pt x="132" y="8"/>
                      <a:pt x="132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55" name="Freeform 36"/>
              <p:cNvSpPr>
                <a:spLocks noChangeAspect="1"/>
              </p:cNvSpPr>
              <p:nvPr/>
            </p:nvSpPr>
            <p:spPr bwMode="auto">
              <a:xfrm>
                <a:off x="3966" y="1507"/>
                <a:ext cx="171" cy="154"/>
              </a:xfrm>
              <a:custGeom>
                <a:avLst/>
                <a:gdLst>
                  <a:gd name="T0" fmla="*/ 453 w 105"/>
                  <a:gd name="T1" fmla="*/ 180 h 94"/>
                  <a:gd name="T2" fmla="*/ 453 w 105"/>
                  <a:gd name="T3" fmla="*/ 413 h 94"/>
                  <a:gd name="T4" fmla="*/ 55 w 105"/>
                  <a:gd name="T5" fmla="*/ 413 h 94"/>
                  <a:gd name="T6" fmla="*/ 55 w 105"/>
                  <a:gd name="T7" fmla="*/ 344 h 94"/>
                  <a:gd name="T8" fmla="*/ 239 w 105"/>
                  <a:gd name="T9" fmla="*/ 344 h 94"/>
                  <a:gd name="T10" fmla="*/ 75 w 105"/>
                  <a:gd name="T11" fmla="*/ 247 h 94"/>
                  <a:gd name="T12" fmla="*/ 0 w 105"/>
                  <a:gd name="T13" fmla="*/ 152 h 94"/>
                  <a:gd name="T14" fmla="*/ 60 w 105"/>
                  <a:gd name="T15" fmla="*/ 75 h 94"/>
                  <a:gd name="T16" fmla="*/ 186 w 105"/>
                  <a:gd name="T17" fmla="*/ 0 h 94"/>
                  <a:gd name="T18" fmla="*/ 283 w 105"/>
                  <a:gd name="T19" fmla="*/ 56 h 94"/>
                  <a:gd name="T20" fmla="*/ 156 w 105"/>
                  <a:gd name="T21" fmla="*/ 138 h 94"/>
                  <a:gd name="T22" fmla="*/ 169 w 105"/>
                  <a:gd name="T23" fmla="*/ 188 h 94"/>
                  <a:gd name="T24" fmla="*/ 332 w 105"/>
                  <a:gd name="T25" fmla="*/ 285 h 94"/>
                  <a:gd name="T26" fmla="*/ 332 w 105"/>
                  <a:gd name="T27" fmla="*/ 180 h 94"/>
                  <a:gd name="T28" fmla="*/ 453 w 105"/>
                  <a:gd name="T29" fmla="*/ 180 h 94"/>
                  <a:gd name="T30" fmla="*/ 453 w 105"/>
                  <a:gd name="T31" fmla="*/ 180 h 9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05"/>
                  <a:gd name="T49" fmla="*/ 0 h 94"/>
                  <a:gd name="T50" fmla="*/ 105 w 105"/>
                  <a:gd name="T51" fmla="*/ 94 h 9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05" h="94">
                    <a:moveTo>
                      <a:pt x="105" y="41"/>
                    </a:moveTo>
                    <a:cubicBezTo>
                      <a:pt x="105" y="94"/>
                      <a:pt x="105" y="94"/>
                      <a:pt x="105" y="94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3" y="78"/>
                      <a:pt x="13" y="78"/>
                      <a:pt x="13" y="78"/>
                    </a:cubicBezTo>
                    <a:cubicBezTo>
                      <a:pt x="55" y="78"/>
                      <a:pt x="55" y="78"/>
                      <a:pt x="55" y="78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3" y="48"/>
                      <a:pt x="0" y="40"/>
                      <a:pt x="0" y="35"/>
                    </a:cubicBezTo>
                    <a:cubicBezTo>
                      <a:pt x="1" y="25"/>
                      <a:pt x="11" y="19"/>
                      <a:pt x="14" y="17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66" y="13"/>
                      <a:pt x="66" y="13"/>
                      <a:pt x="66" y="13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0" y="34"/>
                      <a:pt x="31" y="38"/>
                      <a:pt x="39" y="43"/>
                    </a:cubicBezTo>
                    <a:cubicBezTo>
                      <a:pt x="77" y="65"/>
                      <a:pt x="77" y="65"/>
                      <a:pt x="77" y="65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105" y="41"/>
                      <a:pt x="105" y="41"/>
                      <a:pt x="105" y="41"/>
                    </a:cubicBezTo>
                    <a:cubicBezTo>
                      <a:pt x="105" y="41"/>
                      <a:pt x="105" y="41"/>
                      <a:pt x="105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6417" name="Group 59"/>
            <p:cNvGrpSpPr>
              <a:grpSpLocks/>
            </p:cNvGrpSpPr>
            <p:nvPr/>
          </p:nvGrpSpPr>
          <p:grpSpPr bwMode="auto">
            <a:xfrm>
              <a:off x="1908175" y="1376363"/>
              <a:ext cx="311150" cy="396875"/>
              <a:chOff x="657" y="754"/>
              <a:chExt cx="196" cy="250"/>
            </a:xfrm>
          </p:grpSpPr>
          <p:sp>
            <p:nvSpPr>
              <p:cNvPr id="16437" name="Oval 60"/>
              <p:cNvSpPr>
                <a:spLocks noChangeAspect="1" noChangeArrowheads="1"/>
              </p:cNvSpPr>
              <p:nvPr/>
            </p:nvSpPr>
            <p:spPr bwMode="auto">
              <a:xfrm>
                <a:off x="657" y="799"/>
                <a:ext cx="182" cy="182"/>
              </a:xfrm>
              <a:prstGeom prst="ellipse">
                <a:avLst/>
              </a:prstGeom>
              <a:solidFill>
                <a:srgbClr val="A3E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38" name="Text Box 61"/>
              <p:cNvSpPr txBox="1">
                <a:spLocks noChangeArrowheads="1"/>
              </p:cNvSpPr>
              <p:nvPr/>
            </p:nvSpPr>
            <p:spPr bwMode="auto">
              <a:xfrm>
                <a:off x="657" y="75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>
                    <a:latin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16418" name="Group 62"/>
            <p:cNvGrpSpPr>
              <a:grpSpLocks/>
            </p:cNvGrpSpPr>
            <p:nvPr/>
          </p:nvGrpSpPr>
          <p:grpSpPr bwMode="auto">
            <a:xfrm>
              <a:off x="2555875" y="2565400"/>
              <a:ext cx="311150" cy="396875"/>
              <a:chOff x="1731" y="1117"/>
              <a:chExt cx="196" cy="250"/>
            </a:xfrm>
          </p:grpSpPr>
          <p:sp>
            <p:nvSpPr>
              <p:cNvPr id="16435" name="Oval 63"/>
              <p:cNvSpPr>
                <a:spLocks noChangeAspect="1" noChangeArrowheads="1"/>
              </p:cNvSpPr>
              <p:nvPr/>
            </p:nvSpPr>
            <p:spPr bwMode="auto">
              <a:xfrm>
                <a:off x="1731" y="1162"/>
                <a:ext cx="182" cy="182"/>
              </a:xfrm>
              <a:prstGeom prst="ellipse">
                <a:avLst/>
              </a:prstGeom>
              <a:solidFill>
                <a:srgbClr val="A3E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36" name="Text Box 64"/>
              <p:cNvSpPr txBox="1">
                <a:spLocks noChangeArrowheads="1"/>
              </p:cNvSpPr>
              <p:nvPr/>
            </p:nvSpPr>
            <p:spPr bwMode="auto">
              <a:xfrm>
                <a:off x="1731" y="111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16419" name="Group 65"/>
            <p:cNvGrpSpPr>
              <a:grpSpLocks/>
            </p:cNvGrpSpPr>
            <p:nvPr/>
          </p:nvGrpSpPr>
          <p:grpSpPr bwMode="auto">
            <a:xfrm>
              <a:off x="4787900" y="1376363"/>
              <a:ext cx="311150" cy="396875"/>
              <a:chOff x="3320" y="709"/>
              <a:chExt cx="196" cy="250"/>
            </a:xfrm>
          </p:grpSpPr>
          <p:sp>
            <p:nvSpPr>
              <p:cNvPr id="16433" name="Oval 66"/>
              <p:cNvSpPr>
                <a:spLocks noChangeAspect="1" noChangeArrowheads="1"/>
              </p:cNvSpPr>
              <p:nvPr/>
            </p:nvSpPr>
            <p:spPr bwMode="auto">
              <a:xfrm>
                <a:off x="3320" y="754"/>
                <a:ext cx="182" cy="182"/>
              </a:xfrm>
              <a:prstGeom prst="ellipse">
                <a:avLst/>
              </a:prstGeom>
              <a:solidFill>
                <a:srgbClr val="A3E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34" name="Text Box 67"/>
              <p:cNvSpPr txBox="1">
                <a:spLocks noChangeArrowheads="1"/>
              </p:cNvSpPr>
              <p:nvPr/>
            </p:nvSpPr>
            <p:spPr bwMode="auto">
              <a:xfrm>
                <a:off x="3320" y="70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>
                    <a:latin typeface="Times New Roman" pitchFamily="18" charset="0"/>
                  </a:rPr>
                  <a:t>3</a:t>
                </a:r>
              </a:p>
            </p:txBody>
          </p:sp>
        </p:grpSp>
        <p:grpSp>
          <p:nvGrpSpPr>
            <p:cNvPr id="16420" name="Group 68"/>
            <p:cNvGrpSpPr>
              <a:grpSpLocks/>
            </p:cNvGrpSpPr>
            <p:nvPr/>
          </p:nvGrpSpPr>
          <p:grpSpPr bwMode="auto">
            <a:xfrm>
              <a:off x="6708775" y="4654550"/>
              <a:ext cx="311150" cy="396875"/>
              <a:chOff x="4816" y="2817"/>
              <a:chExt cx="196" cy="250"/>
            </a:xfrm>
          </p:grpSpPr>
          <p:sp>
            <p:nvSpPr>
              <p:cNvPr id="16431" name="Oval 69"/>
              <p:cNvSpPr>
                <a:spLocks noChangeAspect="1" noChangeArrowheads="1"/>
              </p:cNvSpPr>
              <p:nvPr/>
            </p:nvSpPr>
            <p:spPr bwMode="auto">
              <a:xfrm>
                <a:off x="4816" y="2862"/>
                <a:ext cx="182" cy="182"/>
              </a:xfrm>
              <a:prstGeom prst="ellipse">
                <a:avLst/>
              </a:prstGeom>
              <a:solidFill>
                <a:srgbClr val="A3E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32" name="Text Box 70"/>
              <p:cNvSpPr txBox="1">
                <a:spLocks noChangeArrowheads="1"/>
              </p:cNvSpPr>
              <p:nvPr/>
            </p:nvSpPr>
            <p:spPr bwMode="auto">
              <a:xfrm>
                <a:off x="4816" y="281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dirty="0">
                    <a:latin typeface="Times New Roman" pitchFamily="18" charset="0"/>
                  </a:rPr>
                  <a:t>4</a:t>
                </a:r>
              </a:p>
            </p:txBody>
          </p:sp>
        </p:grpSp>
        <p:grpSp>
          <p:nvGrpSpPr>
            <p:cNvPr id="16421" name="Group 71"/>
            <p:cNvGrpSpPr>
              <a:grpSpLocks/>
            </p:cNvGrpSpPr>
            <p:nvPr/>
          </p:nvGrpSpPr>
          <p:grpSpPr bwMode="auto">
            <a:xfrm>
              <a:off x="3540125" y="4654550"/>
              <a:ext cx="311150" cy="396875"/>
              <a:chOff x="1928" y="3582"/>
              <a:chExt cx="196" cy="250"/>
            </a:xfrm>
          </p:grpSpPr>
          <p:sp>
            <p:nvSpPr>
              <p:cNvPr id="16429" name="Oval 72"/>
              <p:cNvSpPr>
                <a:spLocks noChangeAspect="1" noChangeArrowheads="1"/>
              </p:cNvSpPr>
              <p:nvPr/>
            </p:nvSpPr>
            <p:spPr bwMode="auto">
              <a:xfrm>
                <a:off x="1928" y="3627"/>
                <a:ext cx="182" cy="182"/>
              </a:xfrm>
              <a:prstGeom prst="ellipse">
                <a:avLst/>
              </a:prstGeom>
              <a:solidFill>
                <a:srgbClr val="A3E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30" name="Text Box 73"/>
              <p:cNvSpPr txBox="1">
                <a:spLocks noChangeArrowheads="1"/>
              </p:cNvSpPr>
              <p:nvPr/>
            </p:nvSpPr>
            <p:spPr bwMode="auto">
              <a:xfrm>
                <a:off x="1928" y="358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>
                    <a:latin typeface="Times New Roman" pitchFamily="18" charset="0"/>
                  </a:rPr>
                  <a:t>6</a:t>
                </a:r>
              </a:p>
            </p:txBody>
          </p:sp>
        </p:grpSp>
        <p:grpSp>
          <p:nvGrpSpPr>
            <p:cNvPr id="16422" name="Group 74"/>
            <p:cNvGrpSpPr>
              <a:grpSpLocks/>
            </p:cNvGrpSpPr>
            <p:nvPr/>
          </p:nvGrpSpPr>
          <p:grpSpPr bwMode="auto">
            <a:xfrm>
              <a:off x="6132513" y="2708275"/>
              <a:ext cx="311150" cy="396875"/>
              <a:chOff x="3606" y="1842"/>
              <a:chExt cx="196" cy="250"/>
            </a:xfrm>
          </p:grpSpPr>
          <p:sp>
            <p:nvSpPr>
              <p:cNvPr id="16427" name="Oval 75"/>
              <p:cNvSpPr>
                <a:spLocks noChangeAspect="1" noChangeArrowheads="1"/>
              </p:cNvSpPr>
              <p:nvPr/>
            </p:nvSpPr>
            <p:spPr bwMode="auto">
              <a:xfrm>
                <a:off x="3606" y="1887"/>
                <a:ext cx="182" cy="182"/>
              </a:xfrm>
              <a:prstGeom prst="ellipse">
                <a:avLst/>
              </a:prstGeom>
              <a:solidFill>
                <a:srgbClr val="A3E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28" name="Text Box 76"/>
              <p:cNvSpPr txBox="1">
                <a:spLocks noChangeArrowheads="1"/>
              </p:cNvSpPr>
              <p:nvPr/>
            </p:nvSpPr>
            <p:spPr bwMode="auto">
              <a:xfrm>
                <a:off x="3606" y="184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>
                    <a:latin typeface="Times New Roman" pitchFamily="18" charset="0"/>
                  </a:rPr>
                  <a:t>5</a:t>
                </a:r>
              </a:p>
            </p:txBody>
          </p:sp>
        </p:grpSp>
        <p:sp>
          <p:nvSpPr>
            <p:cNvPr id="16423" name="Line 77"/>
            <p:cNvSpPr>
              <a:spLocks noChangeShapeType="1"/>
            </p:cNvSpPr>
            <p:nvPr/>
          </p:nvSpPr>
          <p:spPr bwMode="auto">
            <a:xfrm>
              <a:off x="1912933" y="1357298"/>
              <a:ext cx="20161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4" name="Line 78"/>
            <p:cNvSpPr>
              <a:spLocks noChangeShapeType="1"/>
            </p:cNvSpPr>
            <p:nvPr/>
          </p:nvSpPr>
          <p:spPr bwMode="auto">
            <a:xfrm flipH="1">
              <a:off x="1908175" y="5445125"/>
              <a:ext cx="1943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5" name="Line 79"/>
            <p:cNvSpPr>
              <a:spLocks noChangeShapeType="1"/>
            </p:cNvSpPr>
            <p:nvPr/>
          </p:nvSpPr>
          <p:spPr bwMode="auto">
            <a:xfrm>
              <a:off x="4427538" y="1341438"/>
              <a:ext cx="30972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6" name="Line 80"/>
            <p:cNvSpPr>
              <a:spLocks noChangeShapeType="1"/>
            </p:cNvSpPr>
            <p:nvPr/>
          </p:nvSpPr>
          <p:spPr bwMode="auto">
            <a:xfrm flipH="1">
              <a:off x="4427538" y="5445125"/>
              <a:ext cx="31686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023371"/>
            <a:ext cx="7869560" cy="649288"/>
          </a:xfrm>
          <a:noFill/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配置</a:t>
            </a:r>
            <a:r>
              <a:rPr lang="en-US" altLang="zh-CN" dirty="0">
                <a:solidFill>
                  <a:srgbClr val="C00000"/>
                </a:solidFill>
              </a:rPr>
              <a:t>NAPT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163" y="1702024"/>
            <a:ext cx="7964205" cy="5143780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/>
              <a:t>配置</a:t>
            </a:r>
            <a:r>
              <a:rPr lang="en-US" altLang="zh-CN" sz="2400" dirty="0"/>
              <a:t>ACL</a:t>
            </a:r>
          </a:p>
          <a:p>
            <a:pPr lvl="1" eaLnBrk="1" hangingPunct="1"/>
            <a:r>
              <a:rPr lang="zh-CN" altLang="en-US" sz="2400" b="1" dirty="0"/>
              <a:t>用于判断哪些数据包的地址应被转换</a:t>
            </a:r>
          </a:p>
          <a:p>
            <a:pPr lvl="1" eaLnBrk="1" hangingPunct="1"/>
            <a:r>
              <a:rPr lang="zh-CN" altLang="en-US" sz="2400" b="1" dirty="0"/>
              <a:t>被</a:t>
            </a:r>
            <a:r>
              <a:rPr lang="en-US" altLang="zh-CN" sz="2400" b="1" dirty="0"/>
              <a:t>ACL</a:t>
            </a:r>
            <a:r>
              <a:rPr lang="zh-CN" altLang="en-US" sz="2400" b="1" dirty="0"/>
              <a:t>允许（</a:t>
            </a:r>
            <a:r>
              <a:rPr lang="en-US" altLang="zh-CN" sz="2400" b="1" dirty="0"/>
              <a:t>permit</a:t>
            </a:r>
            <a:r>
              <a:rPr lang="zh-CN" altLang="en-US" sz="2400" b="1" dirty="0"/>
              <a:t>）的报文将被进行</a:t>
            </a:r>
            <a:r>
              <a:rPr lang="en-US" altLang="zh-CN" sz="2400" b="1" dirty="0"/>
              <a:t>NAT</a:t>
            </a:r>
            <a:r>
              <a:rPr lang="zh-CN" altLang="en-US" sz="2400" b="1" dirty="0"/>
              <a:t>转换，被拒绝（</a:t>
            </a:r>
            <a:r>
              <a:rPr lang="en-US" altLang="zh-CN" sz="2400" b="1" dirty="0"/>
              <a:t>deny</a:t>
            </a:r>
            <a:r>
              <a:rPr lang="zh-CN" altLang="en-US" sz="2400" b="1" dirty="0"/>
              <a:t>）的报文将不会被转换</a:t>
            </a:r>
            <a:endParaRPr lang="zh-CN" altLang="en-US" sz="2400" i="1" dirty="0"/>
          </a:p>
          <a:p>
            <a:pPr eaLnBrk="1" hangingPunct="1"/>
            <a:r>
              <a:rPr lang="zh-CN" altLang="en-US" sz="2400" dirty="0"/>
              <a:t>配置地址池</a:t>
            </a:r>
          </a:p>
          <a:p>
            <a:pPr lvl="1" eaLnBrk="1" hangingPunct="1"/>
            <a:r>
              <a:rPr lang="en-GB" altLang="zh-CN" sz="2400" b="1" dirty="0" err="1"/>
              <a:t>nat</a:t>
            </a:r>
            <a:r>
              <a:rPr lang="en-GB" altLang="zh-CN" sz="2400" b="1" dirty="0"/>
              <a:t> address-group </a:t>
            </a:r>
            <a:r>
              <a:rPr lang="en-GB" altLang="zh-CN" sz="2400" i="1" dirty="0"/>
              <a:t>group-number </a:t>
            </a:r>
          </a:p>
          <a:p>
            <a:pPr lvl="1" eaLnBrk="1" hangingPunct="1"/>
            <a:r>
              <a:rPr lang="en-US" altLang="zh-CN" sz="2400" b="1" dirty="0"/>
              <a:t>address </a:t>
            </a:r>
            <a:r>
              <a:rPr lang="en-US" altLang="zh-CN" sz="2400" i="1" dirty="0"/>
              <a:t>start-address end-address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配置地址转换</a:t>
            </a:r>
          </a:p>
          <a:p>
            <a:pPr lvl="1" eaLnBrk="1" hangingPunct="1"/>
            <a:r>
              <a:rPr lang="en-US" altLang="zh-CN" sz="2400" b="1" dirty="0" err="1"/>
              <a:t>nat</a:t>
            </a:r>
            <a:r>
              <a:rPr lang="en-US" altLang="zh-CN" sz="2400" b="1" dirty="0"/>
              <a:t> outbound </a:t>
            </a:r>
            <a:r>
              <a:rPr lang="en-US" altLang="zh-CN" sz="2400" i="1" dirty="0" err="1"/>
              <a:t>acl</a:t>
            </a:r>
            <a:r>
              <a:rPr lang="en-US" altLang="zh-CN" sz="2400" i="1" dirty="0"/>
              <a:t>-number</a:t>
            </a:r>
            <a:r>
              <a:rPr lang="en-US" altLang="zh-CN" sz="2400" dirty="0"/>
              <a:t> </a:t>
            </a:r>
            <a:r>
              <a:rPr lang="en-US" altLang="zh-CN" sz="2400" b="1" dirty="0"/>
              <a:t>address-group</a:t>
            </a:r>
            <a:r>
              <a:rPr lang="en-US" altLang="zh-CN" sz="2400" dirty="0"/>
              <a:t> </a:t>
            </a:r>
            <a:r>
              <a:rPr lang="en-US" altLang="zh-CN" sz="2400" i="1" dirty="0"/>
              <a:t>group-number</a:t>
            </a:r>
            <a:r>
              <a:rPr lang="en-US" altLang="zh-CN" sz="2400" dirty="0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163" y="980728"/>
            <a:ext cx="7869560" cy="649288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NAPT</a:t>
            </a:r>
            <a:r>
              <a:rPr lang="zh-CN" altLang="en-US" dirty="0">
                <a:solidFill>
                  <a:srgbClr val="C00000"/>
                </a:solidFill>
              </a:rPr>
              <a:t>配置举例</a:t>
            </a:r>
          </a:p>
        </p:txBody>
      </p:sp>
      <p:pic>
        <p:nvPicPr>
          <p:cNvPr id="18435" name="Picture 3" descr="服务器类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2941538"/>
            <a:ext cx="63817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073150" y="2789138"/>
            <a:ext cx="823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400"/>
              <a:t>10.0.0.1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3340100" y="3755925"/>
            <a:ext cx="588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600">
                <a:ea typeface="黑体" pitchFamily="49" charset="-122"/>
              </a:rPr>
              <a:t>RTA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2411413" y="3438425"/>
            <a:ext cx="12668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400"/>
              <a:t>10.0.0.254/24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4283075" y="3660675"/>
            <a:ext cx="1365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400"/>
              <a:t>198.76.28.1/24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1042988" y="3789263"/>
            <a:ext cx="823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400"/>
              <a:t>10.0.0.2</a:t>
            </a: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5702300" y="3154263"/>
            <a:ext cx="971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chemeClr val="bg1"/>
                </a:solidFill>
                <a:latin typeface="Times New Roman" pitchFamily="18" charset="0"/>
              </a:rPr>
              <a:t>Internet</a:t>
            </a: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7078663" y="2581175"/>
            <a:ext cx="919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itchFamily="49" charset="-122"/>
              </a:rPr>
              <a:t>Server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3132138" y="2582763"/>
            <a:ext cx="194468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 b="1">
                <a:ea typeface="黑体" pitchFamily="49" charset="-122"/>
              </a:rPr>
              <a:t>地址池</a:t>
            </a:r>
          </a:p>
          <a:p>
            <a:pPr algn="ctr" eaLnBrk="1" hangingPunct="1"/>
            <a:r>
              <a:rPr lang="zh-CN" altLang="en-US" sz="1400" b="1">
                <a:ea typeface="黑体" pitchFamily="49" charset="-122"/>
              </a:rPr>
              <a:t>（</a:t>
            </a:r>
            <a:r>
              <a:rPr lang="en-US" altLang="zh-CN" sz="1400" b="1">
                <a:ea typeface="黑体" pitchFamily="49" charset="-122"/>
              </a:rPr>
              <a:t>198.76.28.11</a:t>
            </a:r>
            <a:r>
              <a:rPr lang="zh-CN" altLang="en-US" sz="1400" b="1">
                <a:ea typeface="黑体" pitchFamily="49" charset="-122"/>
              </a:rPr>
              <a:t>）</a:t>
            </a:r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 flipV="1">
            <a:off x="900113" y="3373338"/>
            <a:ext cx="6480175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>
            <a:off x="1042988" y="3373338"/>
            <a:ext cx="0" cy="792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>
            <a:off x="1908175" y="2581175"/>
            <a:ext cx="0" cy="7921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8447" name="Picture 15" descr="compu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076350"/>
            <a:ext cx="8636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8" name="Picture 16" descr="网云_gra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941538"/>
            <a:ext cx="15875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9" name="Picture 17" descr="compu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094063"/>
            <a:ext cx="8636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5421313" y="3228875"/>
            <a:ext cx="1022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1800" b="1"/>
              <a:t>Internet</a:t>
            </a:r>
          </a:p>
        </p:txBody>
      </p:sp>
      <p:grpSp>
        <p:nvGrpSpPr>
          <p:cNvPr id="18451" name="Group 19"/>
          <p:cNvGrpSpPr>
            <a:grpSpLocks noChangeAspect="1"/>
          </p:cNvGrpSpPr>
          <p:nvPr/>
        </p:nvGrpSpPr>
        <p:grpSpPr bwMode="auto">
          <a:xfrm>
            <a:off x="3563938" y="3084413"/>
            <a:ext cx="958850" cy="668337"/>
            <a:chOff x="3541" y="1317"/>
            <a:chExt cx="747" cy="546"/>
          </a:xfrm>
        </p:grpSpPr>
        <p:sp>
          <p:nvSpPr>
            <p:cNvPr id="18458" name="AutoShape 20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9" name="Freeform 21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1547 w 416"/>
                <a:gd name="T1" fmla="*/ 366 h 207"/>
                <a:gd name="T2" fmla="*/ 269 w 416"/>
                <a:gd name="T3" fmla="*/ 366 h 207"/>
                <a:gd name="T4" fmla="*/ 5 w 416"/>
                <a:gd name="T5" fmla="*/ 5 h 207"/>
                <a:gd name="T6" fmla="*/ 0 w 416"/>
                <a:gd name="T7" fmla="*/ 5 h 207"/>
                <a:gd name="T8" fmla="*/ 0 w 416"/>
                <a:gd name="T9" fmla="*/ 349 h 207"/>
                <a:gd name="T10" fmla="*/ 5 w 416"/>
                <a:gd name="T11" fmla="*/ 349 h 207"/>
                <a:gd name="T12" fmla="*/ 269 w 416"/>
                <a:gd name="T13" fmla="*/ 696 h 207"/>
                <a:gd name="T14" fmla="*/ 1547 w 416"/>
                <a:gd name="T15" fmla="*/ 696 h 207"/>
                <a:gd name="T16" fmla="*/ 1808 w 416"/>
                <a:gd name="T17" fmla="*/ 349 h 207"/>
                <a:gd name="T18" fmla="*/ 1808 w 416"/>
                <a:gd name="T19" fmla="*/ 349 h 207"/>
                <a:gd name="T20" fmla="*/ 1808 w 416"/>
                <a:gd name="T21" fmla="*/ 0 h 207"/>
                <a:gd name="T22" fmla="*/ 1547 w 416"/>
                <a:gd name="T23" fmla="*/ 366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60" name="Freeform 22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1638 w 457"/>
                <a:gd name="T1" fmla="*/ 206 h 264"/>
                <a:gd name="T2" fmla="*/ 1643 w 457"/>
                <a:gd name="T3" fmla="*/ 951 h 264"/>
                <a:gd name="T4" fmla="*/ 358 w 457"/>
                <a:gd name="T5" fmla="*/ 951 h 264"/>
                <a:gd name="T6" fmla="*/ 353 w 457"/>
                <a:gd name="T7" fmla="*/ 206 h 264"/>
                <a:gd name="T8" fmla="*/ 1638 w 457"/>
                <a:gd name="T9" fmla="*/ 206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61" name="Freeform 23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29 w 24"/>
                <a:gd name="T1" fmla="*/ 21 h 33"/>
                <a:gd name="T2" fmla="*/ 29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0 w 24"/>
                <a:gd name="T9" fmla="*/ 42 h 33"/>
                <a:gd name="T10" fmla="*/ 42 w 24"/>
                <a:gd name="T11" fmla="*/ 21 h 33"/>
                <a:gd name="T12" fmla="*/ 29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1 w 24"/>
                <a:gd name="T21" fmla="*/ 8 h 33"/>
                <a:gd name="T22" fmla="*/ 96 w 24"/>
                <a:gd name="T23" fmla="*/ 34 h 33"/>
                <a:gd name="T24" fmla="*/ 63 w 24"/>
                <a:gd name="T25" fmla="*/ 69 h 33"/>
                <a:gd name="T26" fmla="*/ 63 w 24"/>
                <a:gd name="T27" fmla="*/ 69 h 33"/>
                <a:gd name="T28" fmla="*/ 81 w 24"/>
                <a:gd name="T29" fmla="*/ 80 h 33"/>
                <a:gd name="T30" fmla="*/ 88 w 24"/>
                <a:gd name="T31" fmla="*/ 90 h 33"/>
                <a:gd name="T32" fmla="*/ 102 w 24"/>
                <a:gd name="T33" fmla="*/ 137 h 33"/>
                <a:gd name="T34" fmla="*/ 63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29 w 24"/>
                <a:gd name="T41" fmla="*/ 82 h 33"/>
                <a:gd name="T42" fmla="*/ 29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62" name="Freeform 24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34 w 29"/>
                <a:gd name="T1" fmla="*/ 75 h 35"/>
                <a:gd name="T2" fmla="*/ 60 w 29"/>
                <a:gd name="T3" fmla="*/ 125 h 35"/>
                <a:gd name="T4" fmla="*/ 84 w 29"/>
                <a:gd name="T5" fmla="*/ 75 h 35"/>
                <a:gd name="T6" fmla="*/ 60 w 29"/>
                <a:gd name="T7" fmla="*/ 26 h 35"/>
                <a:gd name="T8" fmla="*/ 34 w 29"/>
                <a:gd name="T9" fmla="*/ 75 h 35"/>
                <a:gd name="T10" fmla="*/ 0 w 29"/>
                <a:gd name="T11" fmla="*/ 75 h 35"/>
                <a:gd name="T12" fmla="*/ 13 w 29"/>
                <a:gd name="T13" fmla="*/ 21 h 35"/>
                <a:gd name="T14" fmla="*/ 60 w 29"/>
                <a:gd name="T15" fmla="*/ 0 h 35"/>
                <a:gd name="T16" fmla="*/ 107 w 29"/>
                <a:gd name="T17" fmla="*/ 21 h 35"/>
                <a:gd name="T18" fmla="*/ 123 w 29"/>
                <a:gd name="T19" fmla="*/ 75 h 35"/>
                <a:gd name="T20" fmla="*/ 107 w 29"/>
                <a:gd name="T21" fmla="*/ 130 h 35"/>
                <a:gd name="T22" fmla="*/ 60 w 29"/>
                <a:gd name="T23" fmla="*/ 151 h 35"/>
                <a:gd name="T24" fmla="*/ 13 w 29"/>
                <a:gd name="T25" fmla="*/ 125 h 35"/>
                <a:gd name="T26" fmla="*/ 0 w 29"/>
                <a:gd name="T27" fmla="*/ 75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63" name="Freeform 25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89 h 34"/>
                <a:gd name="T2" fmla="*/ 0 w 24"/>
                <a:gd name="T3" fmla="*/ 0 h 34"/>
                <a:gd name="T4" fmla="*/ 29 w 24"/>
                <a:gd name="T5" fmla="*/ 0 h 34"/>
                <a:gd name="T6" fmla="*/ 29 w 24"/>
                <a:gd name="T7" fmla="*/ 94 h 34"/>
                <a:gd name="T8" fmla="*/ 54 w 24"/>
                <a:gd name="T9" fmla="*/ 118 h 34"/>
                <a:gd name="T10" fmla="*/ 68 w 24"/>
                <a:gd name="T11" fmla="*/ 94 h 34"/>
                <a:gd name="T12" fmla="*/ 68 w 24"/>
                <a:gd name="T13" fmla="*/ 0 h 34"/>
                <a:gd name="T14" fmla="*/ 102 w 24"/>
                <a:gd name="T15" fmla="*/ 0 h 34"/>
                <a:gd name="T16" fmla="*/ 102 w 24"/>
                <a:gd name="T17" fmla="*/ 89 h 34"/>
                <a:gd name="T18" fmla="*/ 89 w 24"/>
                <a:gd name="T19" fmla="*/ 128 h 34"/>
                <a:gd name="T20" fmla="*/ 54 w 24"/>
                <a:gd name="T21" fmla="*/ 144 h 34"/>
                <a:gd name="T22" fmla="*/ 13 w 24"/>
                <a:gd name="T23" fmla="*/ 128 h 34"/>
                <a:gd name="T24" fmla="*/ 0 w 24"/>
                <a:gd name="T25" fmla="*/ 89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64" name="Freeform 26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65" name="Freeform 27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66" name="Freeform 28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34 w 24"/>
                <a:gd name="T1" fmla="*/ 21 h 33"/>
                <a:gd name="T2" fmla="*/ 34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3 w 24"/>
                <a:gd name="T9" fmla="*/ 42 h 33"/>
                <a:gd name="T10" fmla="*/ 42 w 24"/>
                <a:gd name="T11" fmla="*/ 21 h 33"/>
                <a:gd name="T12" fmla="*/ 34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8 w 24"/>
                <a:gd name="T21" fmla="*/ 8 h 33"/>
                <a:gd name="T22" fmla="*/ 97 w 24"/>
                <a:gd name="T23" fmla="*/ 34 h 33"/>
                <a:gd name="T24" fmla="*/ 68 w 24"/>
                <a:gd name="T25" fmla="*/ 69 h 33"/>
                <a:gd name="T26" fmla="*/ 68 w 24"/>
                <a:gd name="T27" fmla="*/ 69 h 33"/>
                <a:gd name="T28" fmla="*/ 81 w 24"/>
                <a:gd name="T29" fmla="*/ 80 h 33"/>
                <a:gd name="T30" fmla="*/ 89 w 24"/>
                <a:gd name="T31" fmla="*/ 90 h 33"/>
                <a:gd name="T32" fmla="*/ 102 w 24"/>
                <a:gd name="T33" fmla="*/ 137 h 33"/>
                <a:gd name="T34" fmla="*/ 68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34 w 24"/>
                <a:gd name="T41" fmla="*/ 82 h 33"/>
                <a:gd name="T42" fmla="*/ 34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67" name="Freeform 29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131 w 162"/>
                <a:gd name="T1" fmla="*/ 232 h 60"/>
                <a:gd name="T2" fmla="*/ 126 w 162"/>
                <a:gd name="T3" fmla="*/ 227 h 60"/>
                <a:gd name="T4" fmla="*/ 0 w 162"/>
                <a:gd name="T5" fmla="*/ 152 h 60"/>
                <a:gd name="T6" fmla="*/ 97 w 162"/>
                <a:gd name="T7" fmla="*/ 96 h 60"/>
                <a:gd name="T8" fmla="*/ 227 w 162"/>
                <a:gd name="T9" fmla="*/ 173 h 60"/>
                <a:gd name="T10" fmla="*/ 324 w 162"/>
                <a:gd name="T11" fmla="*/ 165 h 60"/>
                <a:gd name="T12" fmla="*/ 489 w 162"/>
                <a:gd name="T13" fmla="*/ 69 h 60"/>
                <a:gd name="T14" fmla="*/ 308 w 162"/>
                <a:gd name="T15" fmla="*/ 69 h 60"/>
                <a:gd name="T16" fmla="*/ 308 w 162"/>
                <a:gd name="T17" fmla="*/ 0 h 60"/>
                <a:gd name="T18" fmla="*/ 708 w 162"/>
                <a:gd name="T19" fmla="*/ 0 h 60"/>
                <a:gd name="T20" fmla="*/ 708 w 162"/>
                <a:gd name="T21" fmla="*/ 232 h 60"/>
                <a:gd name="T22" fmla="*/ 592 w 162"/>
                <a:gd name="T23" fmla="*/ 232 h 60"/>
                <a:gd name="T24" fmla="*/ 586 w 162"/>
                <a:gd name="T25" fmla="*/ 126 h 60"/>
                <a:gd name="T26" fmla="*/ 425 w 162"/>
                <a:gd name="T27" fmla="*/ 222 h 60"/>
                <a:gd name="T28" fmla="*/ 262 w 162"/>
                <a:gd name="T29" fmla="*/ 261 h 60"/>
                <a:gd name="T30" fmla="*/ 131 w 162"/>
                <a:gd name="T31" fmla="*/ 232 h 60"/>
                <a:gd name="T32" fmla="*/ 131 w 162"/>
                <a:gd name="T33" fmla="*/ 232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68" name="Freeform 30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169 w 105"/>
                <a:gd name="T1" fmla="*/ 350 h 93"/>
                <a:gd name="T2" fmla="*/ 296 w 105"/>
                <a:gd name="T3" fmla="*/ 275 h 93"/>
                <a:gd name="T4" fmla="*/ 283 w 105"/>
                <a:gd name="T5" fmla="*/ 219 h 93"/>
                <a:gd name="T6" fmla="*/ 122 w 105"/>
                <a:gd name="T7" fmla="*/ 126 h 93"/>
                <a:gd name="T8" fmla="*/ 122 w 105"/>
                <a:gd name="T9" fmla="*/ 232 h 93"/>
                <a:gd name="T10" fmla="*/ 0 w 105"/>
                <a:gd name="T11" fmla="*/ 232 h 93"/>
                <a:gd name="T12" fmla="*/ 0 w 105"/>
                <a:gd name="T13" fmla="*/ 0 h 93"/>
                <a:gd name="T14" fmla="*/ 397 w 105"/>
                <a:gd name="T15" fmla="*/ 0 h 93"/>
                <a:gd name="T16" fmla="*/ 397 w 105"/>
                <a:gd name="T17" fmla="*/ 67 h 93"/>
                <a:gd name="T18" fmla="*/ 215 w 105"/>
                <a:gd name="T19" fmla="*/ 67 h 93"/>
                <a:gd name="T20" fmla="*/ 379 w 105"/>
                <a:gd name="T21" fmla="*/ 160 h 93"/>
                <a:gd name="T22" fmla="*/ 453 w 105"/>
                <a:gd name="T23" fmla="*/ 253 h 93"/>
                <a:gd name="T24" fmla="*/ 392 w 105"/>
                <a:gd name="T25" fmla="*/ 332 h 93"/>
                <a:gd name="T26" fmla="*/ 267 w 105"/>
                <a:gd name="T27" fmla="*/ 405 h 93"/>
                <a:gd name="T28" fmla="*/ 169 w 105"/>
                <a:gd name="T29" fmla="*/ 350 h 93"/>
                <a:gd name="T30" fmla="*/ 169 w 105"/>
                <a:gd name="T31" fmla="*/ 35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69" name="Freeform 31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577 w 162"/>
                <a:gd name="T1" fmla="*/ 34 h 60"/>
                <a:gd name="T2" fmla="*/ 708 w 162"/>
                <a:gd name="T3" fmla="*/ 109 h 60"/>
                <a:gd name="T4" fmla="*/ 607 w 162"/>
                <a:gd name="T5" fmla="*/ 165 h 60"/>
                <a:gd name="T6" fmla="*/ 476 w 162"/>
                <a:gd name="T7" fmla="*/ 91 h 60"/>
                <a:gd name="T8" fmla="*/ 386 w 162"/>
                <a:gd name="T9" fmla="*/ 101 h 60"/>
                <a:gd name="T10" fmla="*/ 219 w 162"/>
                <a:gd name="T11" fmla="*/ 198 h 60"/>
                <a:gd name="T12" fmla="*/ 401 w 162"/>
                <a:gd name="T13" fmla="*/ 198 h 60"/>
                <a:gd name="T14" fmla="*/ 401 w 162"/>
                <a:gd name="T15" fmla="*/ 261 h 60"/>
                <a:gd name="T16" fmla="*/ 0 w 162"/>
                <a:gd name="T17" fmla="*/ 261 h 60"/>
                <a:gd name="T18" fmla="*/ 0 w 162"/>
                <a:gd name="T19" fmla="*/ 29 h 60"/>
                <a:gd name="T20" fmla="*/ 118 w 162"/>
                <a:gd name="T21" fmla="*/ 29 h 60"/>
                <a:gd name="T22" fmla="*/ 118 w 162"/>
                <a:gd name="T23" fmla="*/ 136 h 60"/>
                <a:gd name="T24" fmla="*/ 283 w 162"/>
                <a:gd name="T25" fmla="*/ 42 h 60"/>
                <a:gd name="T26" fmla="*/ 442 w 162"/>
                <a:gd name="T27" fmla="*/ 0 h 60"/>
                <a:gd name="T28" fmla="*/ 577 w 162"/>
                <a:gd name="T29" fmla="*/ 34 h 60"/>
                <a:gd name="T30" fmla="*/ 577 w 162"/>
                <a:gd name="T31" fmla="*/ 34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70" name="Freeform 32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454 w 104"/>
                <a:gd name="T1" fmla="*/ 173 h 94"/>
                <a:gd name="T2" fmla="*/ 454 w 104"/>
                <a:gd name="T3" fmla="*/ 405 h 94"/>
                <a:gd name="T4" fmla="*/ 56 w 104"/>
                <a:gd name="T5" fmla="*/ 405 h 94"/>
                <a:gd name="T6" fmla="*/ 54 w 104"/>
                <a:gd name="T7" fmla="*/ 337 h 94"/>
                <a:gd name="T8" fmla="*/ 235 w 104"/>
                <a:gd name="T9" fmla="*/ 337 h 94"/>
                <a:gd name="T10" fmla="*/ 70 w 104"/>
                <a:gd name="T11" fmla="*/ 241 h 94"/>
                <a:gd name="T12" fmla="*/ 0 w 104"/>
                <a:gd name="T13" fmla="*/ 151 h 94"/>
                <a:gd name="T14" fmla="*/ 56 w 104"/>
                <a:gd name="T15" fmla="*/ 75 h 94"/>
                <a:gd name="T16" fmla="*/ 186 w 104"/>
                <a:gd name="T17" fmla="*/ 0 h 94"/>
                <a:gd name="T18" fmla="*/ 283 w 104"/>
                <a:gd name="T19" fmla="*/ 55 h 94"/>
                <a:gd name="T20" fmla="*/ 157 w 104"/>
                <a:gd name="T21" fmla="*/ 130 h 94"/>
                <a:gd name="T22" fmla="*/ 172 w 104"/>
                <a:gd name="T23" fmla="*/ 186 h 94"/>
                <a:gd name="T24" fmla="*/ 337 w 104"/>
                <a:gd name="T25" fmla="*/ 282 h 94"/>
                <a:gd name="T26" fmla="*/ 337 w 104"/>
                <a:gd name="T27" fmla="*/ 173 h 94"/>
                <a:gd name="T28" fmla="*/ 454 w 104"/>
                <a:gd name="T29" fmla="*/ 173 h 94"/>
                <a:gd name="T30" fmla="*/ 454 w 104"/>
                <a:gd name="T31" fmla="*/ 17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71" name="Freeform 33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130 w 162"/>
                <a:gd name="T1" fmla="*/ 234 h 61"/>
                <a:gd name="T2" fmla="*/ 130 w 162"/>
                <a:gd name="T3" fmla="*/ 234 h 61"/>
                <a:gd name="T4" fmla="*/ 0 w 162"/>
                <a:gd name="T5" fmla="*/ 159 h 61"/>
                <a:gd name="T6" fmla="*/ 98 w 162"/>
                <a:gd name="T7" fmla="*/ 102 h 61"/>
                <a:gd name="T8" fmla="*/ 228 w 162"/>
                <a:gd name="T9" fmla="*/ 177 h 61"/>
                <a:gd name="T10" fmla="*/ 321 w 162"/>
                <a:gd name="T11" fmla="*/ 167 h 61"/>
                <a:gd name="T12" fmla="*/ 486 w 162"/>
                <a:gd name="T13" fmla="*/ 70 h 61"/>
                <a:gd name="T14" fmla="*/ 303 w 162"/>
                <a:gd name="T15" fmla="*/ 70 h 61"/>
                <a:gd name="T16" fmla="*/ 303 w 162"/>
                <a:gd name="T17" fmla="*/ 0 h 61"/>
                <a:gd name="T18" fmla="*/ 701 w 162"/>
                <a:gd name="T19" fmla="*/ 0 h 61"/>
                <a:gd name="T20" fmla="*/ 701 w 162"/>
                <a:gd name="T21" fmla="*/ 239 h 61"/>
                <a:gd name="T22" fmla="*/ 585 w 162"/>
                <a:gd name="T23" fmla="*/ 239 h 61"/>
                <a:gd name="T24" fmla="*/ 585 w 162"/>
                <a:gd name="T25" fmla="*/ 130 h 61"/>
                <a:gd name="T26" fmla="*/ 419 w 162"/>
                <a:gd name="T27" fmla="*/ 226 h 61"/>
                <a:gd name="T28" fmla="*/ 262 w 162"/>
                <a:gd name="T29" fmla="*/ 269 h 61"/>
                <a:gd name="T30" fmla="*/ 130 w 162"/>
                <a:gd name="T31" fmla="*/ 234 h 61"/>
                <a:gd name="T32" fmla="*/ 130 w 162"/>
                <a:gd name="T33" fmla="*/ 23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72" name="Freeform 34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177 w 105"/>
                <a:gd name="T1" fmla="*/ 357 h 94"/>
                <a:gd name="T2" fmla="*/ 303 w 105"/>
                <a:gd name="T3" fmla="*/ 277 h 94"/>
                <a:gd name="T4" fmla="*/ 290 w 105"/>
                <a:gd name="T5" fmla="*/ 226 h 94"/>
                <a:gd name="T6" fmla="*/ 123 w 105"/>
                <a:gd name="T7" fmla="*/ 129 h 94"/>
                <a:gd name="T8" fmla="*/ 123 w 105"/>
                <a:gd name="T9" fmla="*/ 234 h 94"/>
                <a:gd name="T10" fmla="*/ 5 w 105"/>
                <a:gd name="T11" fmla="*/ 234 h 94"/>
                <a:gd name="T12" fmla="*/ 0 w 105"/>
                <a:gd name="T13" fmla="*/ 0 h 94"/>
                <a:gd name="T14" fmla="*/ 405 w 105"/>
                <a:gd name="T15" fmla="*/ 0 h 94"/>
                <a:gd name="T16" fmla="*/ 408 w 105"/>
                <a:gd name="T17" fmla="*/ 70 h 94"/>
                <a:gd name="T18" fmla="*/ 226 w 105"/>
                <a:gd name="T19" fmla="*/ 70 h 94"/>
                <a:gd name="T20" fmla="*/ 392 w 105"/>
                <a:gd name="T21" fmla="*/ 167 h 94"/>
                <a:gd name="T22" fmla="*/ 462 w 105"/>
                <a:gd name="T23" fmla="*/ 260 h 94"/>
                <a:gd name="T24" fmla="*/ 405 w 105"/>
                <a:gd name="T25" fmla="*/ 337 h 94"/>
                <a:gd name="T26" fmla="*/ 274 w 105"/>
                <a:gd name="T27" fmla="*/ 413 h 94"/>
                <a:gd name="T28" fmla="*/ 177 w 105"/>
                <a:gd name="T29" fmla="*/ 357 h 94"/>
                <a:gd name="T30" fmla="*/ 177 w 105"/>
                <a:gd name="T31" fmla="*/ 357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73" name="Freeform 35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570 w 162"/>
                <a:gd name="T1" fmla="*/ 34 h 61"/>
                <a:gd name="T2" fmla="*/ 701 w 162"/>
                <a:gd name="T3" fmla="*/ 109 h 61"/>
                <a:gd name="T4" fmla="*/ 606 w 162"/>
                <a:gd name="T5" fmla="*/ 164 h 61"/>
                <a:gd name="T6" fmla="*/ 476 w 162"/>
                <a:gd name="T7" fmla="*/ 89 h 61"/>
                <a:gd name="T8" fmla="*/ 380 w 162"/>
                <a:gd name="T9" fmla="*/ 97 h 61"/>
                <a:gd name="T10" fmla="*/ 215 w 162"/>
                <a:gd name="T11" fmla="*/ 192 h 61"/>
                <a:gd name="T12" fmla="*/ 398 w 162"/>
                <a:gd name="T13" fmla="*/ 192 h 61"/>
                <a:gd name="T14" fmla="*/ 398 w 162"/>
                <a:gd name="T15" fmla="*/ 261 h 61"/>
                <a:gd name="T16" fmla="*/ 0 w 162"/>
                <a:gd name="T17" fmla="*/ 261 h 61"/>
                <a:gd name="T18" fmla="*/ 0 w 162"/>
                <a:gd name="T19" fmla="*/ 29 h 61"/>
                <a:gd name="T20" fmla="*/ 117 w 162"/>
                <a:gd name="T21" fmla="*/ 29 h 61"/>
                <a:gd name="T22" fmla="*/ 122 w 162"/>
                <a:gd name="T23" fmla="*/ 136 h 61"/>
                <a:gd name="T24" fmla="*/ 282 w 162"/>
                <a:gd name="T25" fmla="*/ 42 h 61"/>
                <a:gd name="T26" fmla="*/ 438 w 162"/>
                <a:gd name="T27" fmla="*/ 0 h 61"/>
                <a:gd name="T28" fmla="*/ 570 w 162"/>
                <a:gd name="T29" fmla="*/ 34 h 61"/>
                <a:gd name="T30" fmla="*/ 570 w 162"/>
                <a:gd name="T31" fmla="*/ 34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74" name="Freeform 36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453 w 105"/>
                <a:gd name="T1" fmla="*/ 180 h 94"/>
                <a:gd name="T2" fmla="*/ 453 w 105"/>
                <a:gd name="T3" fmla="*/ 413 h 94"/>
                <a:gd name="T4" fmla="*/ 55 w 105"/>
                <a:gd name="T5" fmla="*/ 413 h 94"/>
                <a:gd name="T6" fmla="*/ 55 w 105"/>
                <a:gd name="T7" fmla="*/ 344 h 94"/>
                <a:gd name="T8" fmla="*/ 239 w 105"/>
                <a:gd name="T9" fmla="*/ 344 h 94"/>
                <a:gd name="T10" fmla="*/ 75 w 105"/>
                <a:gd name="T11" fmla="*/ 247 h 94"/>
                <a:gd name="T12" fmla="*/ 0 w 105"/>
                <a:gd name="T13" fmla="*/ 152 h 94"/>
                <a:gd name="T14" fmla="*/ 60 w 105"/>
                <a:gd name="T15" fmla="*/ 75 h 94"/>
                <a:gd name="T16" fmla="*/ 186 w 105"/>
                <a:gd name="T17" fmla="*/ 0 h 94"/>
                <a:gd name="T18" fmla="*/ 283 w 105"/>
                <a:gd name="T19" fmla="*/ 56 h 94"/>
                <a:gd name="T20" fmla="*/ 156 w 105"/>
                <a:gd name="T21" fmla="*/ 138 h 94"/>
                <a:gd name="T22" fmla="*/ 169 w 105"/>
                <a:gd name="T23" fmla="*/ 188 h 94"/>
                <a:gd name="T24" fmla="*/ 332 w 105"/>
                <a:gd name="T25" fmla="*/ 285 h 94"/>
                <a:gd name="T26" fmla="*/ 332 w 105"/>
                <a:gd name="T27" fmla="*/ 180 h 94"/>
                <a:gd name="T28" fmla="*/ 453 w 105"/>
                <a:gd name="T29" fmla="*/ 180 h 94"/>
                <a:gd name="T30" fmla="*/ 453 w 105"/>
                <a:gd name="T31" fmla="*/ 18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8452" name="Rectangle 37"/>
          <p:cNvSpPr>
            <a:spLocks noGrp="1" noChangeArrowheads="1"/>
          </p:cNvSpPr>
          <p:nvPr>
            <p:ph type="body" idx="1"/>
          </p:nvPr>
        </p:nvSpPr>
        <p:spPr>
          <a:xfrm>
            <a:off x="1928813" y="4527450"/>
            <a:ext cx="6624637" cy="1493838"/>
          </a:xfrm>
          <a:solidFill>
            <a:srgbClr val="CCECFF"/>
          </a:solidFill>
          <a:ln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600" b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200" b="0"/>
              <a:t>[RTA]acl number 2000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200" b="0"/>
              <a:t>[RTA-acl-basic-2000]rule 0 permit source 10.0.0.0 0.0.0.255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200" b="0"/>
              <a:t>[RTA]nat address-group 1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200" b="0"/>
              <a:t>[RTA-address-group-1]address 198.76.28.11 198.76.28.11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200" b="0"/>
              <a:t>[RTA]interface GigabitEthernet 0/1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200" b="0"/>
              <a:t>[RTA-GigabitEthernet0/1]nat outbound 2000 address-group 1</a:t>
            </a:r>
          </a:p>
          <a:p>
            <a:pPr eaLnBrk="1" hangingPunct="1">
              <a:lnSpc>
                <a:spcPct val="80000"/>
              </a:lnSpc>
            </a:pPr>
            <a:endParaRPr lang="en-US" altLang="zh-CN" sz="1200" b="0"/>
          </a:p>
        </p:txBody>
      </p:sp>
      <p:sp>
        <p:nvSpPr>
          <p:cNvPr id="18453" name="Line 38"/>
          <p:cNvSpPr>
            <a:spLocks noChangeShapeType="1"/>
          </p:cNvSpPr>
          <p:nvPr/>
        </p:nvSpPr>
        <p:spPr bwMode="auto">
          <a:xfrm flipH="1" flipV="1">
            <a:off x="4071938" y="3735288"/>
            <a:ext cx="0" cy="7921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4" name="Text Box 40"/>
          <p:cNvSpPr txBox="1">
            <a:spLocks noChangeArrowheads="1"/>
          </p:cNvSpPr>
          <p:nvPr/>
        </p:nvSpPr>
        <p:spPr bwMode="auto">
          <a:xfrm>
            <a:off x="4427538" y="3087588"/>
            <a:ext cx="692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400"/>
              <a:t>GE0/1</a:t>
            </a:r>
          </a:p>
        </p:txBody>
      </p:sp>
      <p:sp>
        <p:nvSpPr>
          <p:cNvPr id="18455" name="Text Box 41"/>
          <p:cNvSpPr txBox="1">
            <a:spLocks noChangeArrowheads="1"/>
          </p:cNvSpPr>
          <p:nvPr/>
        </p:nvSpPr>
        <p:spPr bwMode="auto">
          <a:xfrm>
            <a:off x="323850" y="5029100"/>
            <a:ext cx="1141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itchFamily="49" charset="-122"/>
              </a:rPr>
              <a:t>HostB</a:t>
            </a:r>
          </a:p>
        </p:txBody>
      </p:sp>
      <p:sp>
        <p:nvSpPr>
          <p:cNvPr id="18456" name="Text Box 42"/>
          <p:cNvSpPr txBox="1">
            <a:spLocks noChangeArrowheads="1"/>
          </p:cNvSpPr>
          <p:nvPr/>
        </p:nvSpPr>
        <p:spPr bwMode="auto">
          <a:xfrm>
            <a:off x="827088" y="1789013"/>
            <a:ext cx="11414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itchFamily="49" charset="-122"/>
              </a:rPr>
              <a:t>HostA</a:t>
            </a:r>
          </a:p>
        </p:txBody>
      </p:sp>
      <p:sp>
        <p:nvSpPr>
          <p:cNvPr id="18457" name="Text Box 43"/>
          <p:cNvSpPr txBox="1">
            <a:spLocks noChangeArrowheads="1"/>
          </p:cNvSpPr>
          <p:nvPr/>
        </p:nvSpPr>
        <p:spPr bwMode="auto">
          <a:xfrm>
            <a:off x="7092950" y="3879750"/>
            <a:ext cx="1365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400"/>
              <a:t>198.76.29.4/24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Easy IP</a:t>
            </a:r>
          </a:p>
        </p:txBody>
      </p:sp>
      <p:sp>
        <p:nvSpPr>
          <p:cNvPr id="20483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539552" y="1916832"/>
            <a:ext cx="7992888" cy="4535488"/>
          </a:xfrm>
          <a:noFill/>
        </p:spPr>
        <p:txBody>
          <a:bodyPr/>
          <a:lstStyle/>
          <a:p>
            <a:pPr eaLnBrk="1" hangingPunct="1"/>
            <a:r>
              <a:rPr lang="en-US" altLang="zh-CN" dirty="0"/>
              <a:t>NAT</a:t>
            </a:r>
            <a:r>
              <a:rPr lang="zh-CN" altLang="en-US" dirty="0"/>
              <a:t>设备直接使用出接口的</a:t>
            </a:r>
            <a:r>
              <a:rPr lang="en-US" altLang="zh-CN" dirty="0"/>
              <a:t>IP</a:t>
            </a:r>
            <a:r>
              <a:rPr lang="zh-CN" altLang="en-US" dirty="0"/>
              <a:t>地址作为转换后的源地址</a:t>
            </a:r>
          </a:p>
          <a:p>
            <a:pPr eaLnBrk="1" hangingPunct="1"/>
            <a:r>
              <a:rPr lang="zh-CN" altLang="en-US" dirty="0"/>
              <a:t>不用预先配置地址池</a:t>
            </a:r>
          </a:p>
          <a:p>
            <a:pPr eaLnBrk="1" hangingPunct="1"/>
            <a:r>
              <a:rPr lang="zh-CN" altLang="en-US" dirty="0"/>
              <a:t>工作原理与普通</a:t>
            </a:r>
            <a:r>
              <a:rPr lang="en-US" altLang="zh-CN" dirty="0"/>
              <a:t>NAPT</a:t>
            </a:r>
            <a:r>
              <a:rPr lang="zh-CN" altLang="en-US" dirty="0"/>
              <a:t>相同，是</a:t>
            </a:r>
            <a:r>
              <a:rPr lang="en-US" altLang="zh-CN" dirty="0"/>
              <a:t>NAPT</a:t>
            </a:r>
            <a:r>
              <a:rPr lang="zh-CN" altLang="en-US" dirty="0"/>
              <a:t>的一种特例</a:t>
            </a:r>
          </a:p>
          <a:p>
            <a:pPr eaLnBrk="1" hangingPunct="1"/>
            <a:r>
              <a:rPr lang="zh-CN" altLang="en-US" dirty="0"/>
              <a:t>适用于拨号接入</a:t>
            </a:r>
            <a:r>
              <a:rPr lang="en-US" altLang="zh-CN" dirty="0"/>
              <a:t>Internet</a:t>
            </a:r>
            <a:r>
              <a:rPr lang="zh-CN" altLang="en-US" dirty="0"/>
              <a:t>或动态获得</a:t>
            </a:r>
            <a:r>
              <a:rPr lang="en-US" altLang="zh-CN" dirty="0"/>
              <a:t>IP</a:t>
            </a:r>
            <a:r>
              <a:rPr lang="zh-CN" altLang="en-US" dirty="0"/>
              <a:t>地址的场合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配置</a:t>
            </a:r>
            <a:r>
              <a:rPr lang="en-US" altLang="zh-CN" dirty="0">
                <a:solidFill>
                  <a:srgbClr val="C00000"/>
                </a:solidFill>
              </a:rPr>
              <a:t>Easy IP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0243" y="1844824"/>
            <a:ext cx="7391400" cy="3919599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配置</a:t>
            </a:r>
            <a:r>
              <a:rPr lang="en-US" altLang="zh-CN" dirty="0"/>
              <a:t>ACL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b="1" dirty="0"/>
              <a:t>用于判断哪些数据包的地址应被转换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b="1" dirty="0"/>
              <a:t>被</a:t>
            </a:r>
            <a:r>
              <a:rPr lang="en-US" altLang="zh-CN" b="1" dirty="0"/>
              <a:t>ACL</a:t>
            </a:r>
            <a:r>
              <a:rPr lang="zh-CN" altLang="en-US" b="1" dirty="0"/>
              <a:t>允许（</a:t>
            </a:r>
            <a:r>
              <a:rPr lang="en-US" altLang="zh-CN" b="1" dirty="0"/>
              <a:t>permit</a:t>
            </a:r>
            <a:r>
              <a:rPr lang="zh-CN" altLang="en-US" b="1" dirty="0"/>
              <a:t>）的报文将被进行</a:t>
            </a:r>
            <a:r>
              <a:rPr lang="en-US" altLang="zh-CN" b="1" dirty="0"/>
              <a:t>NAT</a:t>
            </a:r>
            <a:r>
              <a:rPr lang="zh-CN" altLang="en-US" b="1" dirty="0"/>
              <a:t>转换，被拒绝（</a:t>
            </a:r>
            <a:r>
              <a:rPr lang="en-US" altLang="zh-CN" b="1" dirty="0"/>
              <a:t>deny</a:t>
            </a:r>
            <a:r>
              <a:rPr lang="zh-CN" altLang="en-US" b="1" dirty="0"/>
              <a:t>）的报文将不会被转换</a:t>
            </a:r>
            <a:endParaRPr lang="zh-CN" altLang="en-US" i="1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配置地址转换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b="1" dirty="0" err="1"/>
              <a:t>nat</a:t>
            </a:r>
            <a:r>
              <a:rPr lang="en-US" altLang="zh-CN" b="1" dirty="0"/>
              <a:t> outbound </a:t>
            </a:r>
            <a:r>
              <a:rPr lang="en-US" altLang="zh-CN" i="1" dirty="0" err="1"/>
              <a:t>acl</a:t>
            </a:r>
            <a:r>
              <a:rPr lang="en-US" altLang="zh-CN" i="1" dirty="0"/>
              <a:t>-number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48295" y="1031205"/>
            <a:ext cx="7869560" cy="649288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Easy IP</a:t>
            </a:r>
            <a:r>
              <a:rPr lang="zh-CN" altLang="en-US" dirty="0">
                <a:solidFill>
                  <a:srgbClr val="C00000"/>
                </a:solidFill>
              </a:rPr>
              <a:t>配置举例</a:t>
            </a:r>
          </a:p>
        </p:txBody>
      </p:sp>
      <p:pic>
        <p:nvPicPr>
          <p:cNvPr id="22531" name="Picture 3" descr="服务器类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155280"/>
            <a:ext cx="6381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073150" y="3002880"/>
            <a:ext cx="823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400"/>
              <a:t>10.0.0.1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3357563" y="3949030"/>
            <a:ext cx="588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600">
                <a:ea typeface="黑体" pitchFamily="49" charset="-122"/>
              </a:rPr>
              <a:t>RTA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2411413" y="3652168"/>
            <a:ext cx="12668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400"/>
              <a:t>10.0.0.254/24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4283075" y="3874418"/>
            <a:ext cx="1365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400"/>
              <a:t>198.76.28.1/24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1042988" y="4003005"/>
            <a:ext cx="823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400"/>
              <a:t>10.0.0.2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5702300" y="3368005"/>
            <a:ext cx="971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chemeClr val="bg1"/>
                </a:solidFill>
                <a:latin typeface="Times New Roman" pitchFamily="18" charset="0"/>
              </a:rPr>
              <a:t>Internet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7221538" y="2718718"/>
            <a:ext cx="919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itchFamily="49" charset="-122"/>
              </a:rPr>
              <a:t>Server</a:t>
            </a:r>
          </a:p>
        </p:txBody>
      </p:sp>
      <p:sp>
        <p:nvSpPr>
          <p:cNvPr id="22539" name="Line 12"/>
          <p:cNvSpPr>
            <a:spLocks noChangeShapeType="1"/>
          </p:cNvSpPr>
          <p:nvPr/>
        </p:nvSpPr>
        <p:spPr bwMode="auto">
          <a:xfrm flipV="1">
            <a:off x="900113" y="3587080"/>
            <a:ext cx="6480175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0" name="Line 13"/>
          <p:cNvSpPr>
            <a:spLocks noChangeShapeType="1"/>
          </p:cNvSpPr>
          <p:nvPr/>
        </p:nvSpPr>
        <p:spPr bwMode="auto">
          <a:xfrm>
            <a:off x="1042988" y="3587080"/>
            <a:ext cx="0" cy="7921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1" name="Line 14"/>
          <p:cNvSpPr>
            <a:spLocks noChangeShapeType="1"/>
          </p:cNvSpPr>
          <p:nvPr/>
        </p:nvSpPr>
        <p:spPr bwMode="auto">
          <a:xfrm>
            <a:off x="1908175" y="2794918"/>
            <a:ext cx="0" cy="792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2542" name="Picture 15" descr="compu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290093"/>
            <a:ext cx="8636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3" name="Picture 16" descr="网云_gra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3155280"/>
            <a:ext cx="15875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4" name="Picture 17" descr="compu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190330"/>
            <a:ext cx="8636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5" name="Text Box 18"/>
          <p:cNvSpPr txBox="1">
            <a:spLocks noChangeArrowheads="1"/>
          </p:cNvSpPr>
          <p:nvPr/>
        </p:nvSpPr>
        <p:spPr bwMode="auto">
          <a:xfrm>
            <a:off x="5421313" y="3442618"/>
            <a:ext cx="1022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1800" b="1"/>
              <a:t>Internet</a:t>
            </a:r>
          </a:p>
        </p:txBody>
      </p:sp>
      <p:grpSp>
        <p:nvGrpSpPr>
          <p:cNvPr id="22546" name="Group 19"/>
          <p:cNvGrpSpPr>
            <a:grpSpLocks noChangeAspect="1"/>
          </p:cNvGrpSpPr>
          <p:nvPr/>
        </p:nvGrpSpPr>
        <p:grpSpPr bwMode="auto">
          <a:xfrm>
            <a:off x="3563938" y="3298155"/>
            <a:ext cx="958850" cy="668338"/>
            <a:chOff x="3541" y="1317"/>
            <a:chExt cx="747" cy="546"/>
          </a:xfrm>
        </p:grpSpPr>
        <p:sp>
          <p:nvSpPr>
            <p:cNvPr id="22553" name="AutoShape 20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4" name="Freeform 21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1547 w 416"/>
                <a:gd name="T1" fmla="*/ 366 h 207"/>
                <a:gd name="T2" fmla="*/ 269 w 416"/>
                <a:gd name="T3" fmla="*/ 366 h 207"/>
                <a:gd name="T4" fmla="*/ 5 w 416"/>
                <a:gd name="T5" fmla="*/ 5 h 207"/>
                <a:gd name="T6" fmla="*/ 0 w 416"/>
                <a:gd name="T7" fmla="*/ 5 h 207"/>
                <a:gd name="T8" fmla="*/ 0 w 416"/>
                <a:gd name="T9" fmla="*/ 349 h 207"/>
                <a:gd name="T10" fmla="*/ 5 w 416"/>
                <a:gd name="T11" fmla="*/ 349 h 207"/>
                <a:gd name="T12" fmla="*/ 269 w 416"/>
                <a:gd name="T13" fmla="*/ 696 h 207"/>
                <a:gd name="T14" fmla="*/ 1547 w 416"/>
                <a:gd name="T15" fmla="*/ 696 h 207"/>
                <a:gd name="T16" fmla="*/ 1808 w 416"/>
                <a:gd name="T17" fmla="*/ 349 h 207"/>
                <a:gd name="T18" fmla="*/ 1808 w 416"/>
                <a:gd name="T19" fmla="*/ 349 h 207"/>
                <a:gd name="T20" fmla="*/ 1808 w 416"/>
                <a:gd name="T21" fmla="*/ 0 h 207"/>
                <a:gd name="T22" fmla="*/ 1547 w 416"/>
                <a:gd name="T23" fmla="*/ 366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55" name="Freeform 22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1638 w 457"/>
                <a:gd name="T1" fmla="*/ 206 h 264"/>
                <a:gd name="T2" fmla="*/ 1643 w 457"/>
                <a:gd name="T3" fmla="*/ 951 h 264"/>
                <a:gd name="T4" fmla="*/ 358 w 457"/>
                <a:gd name="T5" fmla="*/ 951 h 264"/>
                <a:gd name="T6" fmla="*/ 353 w 457"/>
                <a:gd name="T7" fmla="*/ 206 h 264"/>
                <a:gd name="T8" fmla="*/ 1638 w 457"/>
                <a:gd name="T9" fmla="*/ 206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56" name="Freeform 23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29 w 24"/>
                <a:gd name="T1" fmla="*/ 21 h 33"/>
                <a:gd name="T2" fmla="*/ 29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0 w 24"/>
                <a:gd name="T9" fmla="*/ 42 h 33"/>
                <a:gd name="T10" fmla="*/ 42 w 24"/>
                <a:gd name="T11" fmla="*/ 21 h 33"/>
                <a:gd name="T12" fmla="*/ 29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1 w 24"/>
                <a:gd name="T21" fmla="*/ 8 h 33"/>
                <a:gd name="T22" fmla="*/ 96 w 24"/>
                <a:gd name="T23" fmla="*/ 34 h 33"/>
                <a:gd name="T24" fmla="*/ 63 w 24"/>
                <a:gd name="T25" fmla="*/ 69 h 33"/>
                <a:gd name="T26" fmla="*/ 63 w 24"/>
                <a:gd name="T27" fmla="*/ 69 h 33"/>
                <a:gd name="T28" fmla="*/ 81 w 24"/>
                <a:gd name="T29" fmla="*/ 80 h 33"/>
                <a:gd name="T30" fmla="*/ 88 w 24"/>
                <a:gd name="T31" fmla="*/ 90 h 33"/>
                <a:gd name="T32" fmla="*/ 102 w 24"/>
                <a:gd name="T33" fmla="*/ 137 h 33"/>
                <a:gd name="T34" fmla="*/ 63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29 w 24"/>
                <a:gd name="T41" fmla="*/ 82 h 33"/>
                <a:gd name="T42" fmla="*/ 29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57" name="Freeform 24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34 w 29"/>
                <a:gd name="T1" fmla="*/ 75 h 35"/>
                <a:gd name="T2" fmla="*/ 60 w 29"/>
                <a:gd name="T3" fmla="*/ 125 h 35"/>
                <a:gd name="T4" fmla="*/ 84 w 29"/>
                <a:gd name="T5" fmla="*/ 75 h 35"/>
                <a:gd name="T6" fmla="*/ 60 w 29"/>
                <a:gd name="T7" fmla="*/ 26 h 35"/>
                <a:gd name="T8" fmla="*/ 34 w 29"/>
                <a:gd name="T9" fmla="*/ 75 h 35"/>
                <a:gd name="T10" fmla="*/ 0 w 29"/>
                <a:gd name="T11" fmla="*/ 75 h 35"/>
                <a:gd name="T12" fmla="*/ 13 w 29"/>
                <a:gd name="T13" fmla="*/ 21 h 35"/>
                <a:gd name="T14" fmla="*/ 60 w 29"/>
                <a:gd name="T15" fmla="*/ 0 h 35"/>
                <a:gd name="T16" fmla="*/ 107 w 29"/>
                <a:gd name="T17" fmla="*/ 21 h 35"/>
                <a:gd name="T18" fmla="*/ 123 w 29"/>
                <a:gd name="T19" fmla="*/ 75 h 35"/>
                <a:gd name="T20" fmla="*/ 107 w 29"/>
                <a:gd name="T21" fmla="*/ 130 h 35"/>
                <a:gd name="T22" fmla="*/ 60 w 29"/>
                <a:gd name="T23" fmla="*/ 151 h 35"/>
                <a:gd name="T24" fmla="*/ 13 w 29"/>
                <a:gd name="T25" fmla="*/ 125 h 35"/>
                <a:gd name="T26" fmla="*/ 0 w 29"/>
                <a:gd name="T27" fmla="*/ 75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58" name="Freeform 25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89 h 34"/>
                <a:gd name="T2" fmla="*/ 0 w 24"/>
                <a:gd name="T3" fmla="*/ 0 h 34"/>
                <a:gd name="T4" fmla="*/ 29 w 24"/>
                <a:gd name="T5" fmla="*/ 0 h 34"/>
                <a:gd name="T6" fmla="*/ 29 w 24"/>
                <a:gd name="T7" fmla="*/ 94 h 34"/>
                <a:gd name="T8" fmla="*/ 54 w 24"/>
                <a:gd name="T9" fmla="*/ 118 h 34"/>
                <a:gd name="T10" fmla="*/ 68 w 24"/>
                <a:gd name="T11" fmla="*/ 94 h 34"/>
                <a:gd name="T12" fmla="*/ 68 w 24"/>
                <a:gd name="T13" fmla="*/ 0 h 34"/>
                <a:gd name="T14" fmla="*/ 102 w 24"/>
                <a:gd name="T15" fmla="*/ 0 h 34"/>
                <a:gd name="T16" fmla="*/ 102 w 24"/>
                <a:gd name="T17" fmla="*/ 89 h 34"/>
                <a:gd name="T18" fmla="*/ 89 w 24"/>
                <a:gd name="T19" fmla="*/ 128 h 34"/>
                <a:gd name="T20" fmla="*/ 54 w 24"/>
                <a:gd name="T21" fmla="*/ 144 h 34"/>
                <a:gd name="T22" fmla="*/ 13 w 24"/>
                <a:gd name="T23" fmla="*/ 128 h 34"/>
                <a:gd name="T24" fmla="*/ 0 w 24"/>
                <a:gd name="T25" fmla="*/ 89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59" name="Freeform 26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60" name="Freeform 27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61" name="Freeform 28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34 w 24"/>
                <a:gd name="T1" fmla="*/ 21 h 33"/>
                <a:gd name="T2" fmla="*/ 34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3 w 24"/>
                <a:gd name="T9" fmla="*/ 42 h 33"/>
                <a:gd name="T10" fmla="*/ 42 w 24"/>
                <a:gd name="T11" fmla="*/ 21 h 33"/>
                <a:gd name="T12" fmla="*/ 34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8 w 24"/>
                <a:gd name="T21" fmla="*/ 8 h 33"/>
                <a:gd name="T22" fmla="*/ 97 w 24"/>
                <a:gd name="T23" fmla="*/ 34 h 33"/>
                <a:gd name="T24" fmla="*/ 68 w 24"/>
                <a:gd name="T25" fmla="*/ 69 h 33"/>
                <a:gd name="T26" fmla="*/ 68 w 24"/>
                <a:gd name="T27" fmla="*/ 69 h 33"/>
                <a:gd name="T28" fmla="*/ 81 w 24"/>
                <a:gd name="T29" fmla="*/ 80 h 33"/>
                <a:gd name="T30" fmla="*/ 89 w 24"/>
                <a:gd name="T31" fmla="*/ 90 h 33"/>
                <a:gd name="T32" fmla="*/ 102 w 24"/>
                <a:gd name="T33" fmla="*/ 137 h 33"/>
                <a:gd name="T34" fmla="*/ 68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34 w 24"/>
                <a:gd name="T41" fmla="*/ 82 h 33"/>
                <a:gd name="T42" fmla="*/ 34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62" name="Freeform 29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131 w 162"/>
                <a:gd name="T1" fmla="*/ 232 h 60"/>
                <a:gd name="T2" fmla="*/ 126 w 162"/>
                <a:gd name="T3" fmla="*/ 227 h 60"/>
                <a:gd name="T4" fmla="*/ 0 w 162"/>
                <a:gd name="T5" fmla="*/ 152 h 60"/>
                <a:gd name="T6" fmla="*/ 97 w 162"/>
                <a:gd name="T7" fmla="*/ 96 h 60"/>
                <a:gd name="T8" fmla="*/ 227 w 162"/>
                <a:gd name="T9" fmla="*/ 173 h 60"/>
                <a:gd name="T10" fmla="*/ 324 w 162"/>
                <a:gd name="T11" fmla="*/ 165 h 60"/>
                <a:gd name="T12" fmla="*/ 489 w 162"/>
                <a:gd name="T13" fmla="*/ 69 h 60"/>
                <a:gd name="T14" fmla="*/ 308 w 162"/>
                <a:gd name="T15" fmla="*/ 69 h 60"/>
                <a:gd name="T16" fmla="*/ 308 w 162"/>
                <a:gd name="T17" fmla="*/ 0 h 60"/>
                <a:gd name="T18" fmla="*/ 708 w 162"/>
                <a:gd name="T19" fmla="*/ 0 h 60"/>
                <a:gd name="T20" fmla="*/ 708 w 162"/>
                <a:gd name="T21" fmla="*/ 232 h 60"/>
                <a:gd name="T22" fmla="*/ 592 w 162"/>
                <a:gd name="T23" fmla="*/ 232 h 60"/>
                <a:gd name="T24" fmla="*/ 586 w 162"/>
                <a:gd name="T25" fmla="*/ 126 h 60"/>
                <a:gd name="T26" fmla="*/ 425 w 162"/>
                <a:gd name="T27" fmla="*/ 222 h 60"/>
                <a:gd name="T28" fmla="*/ 262 w 162"/>
                <a:gd name="T29" fmla="*/ 261 h 60"/>
                <a:gd name="T30" fmla="*/ 131 w 162"/>
                <a:gd name="T31" fmla="*/ 232 h 60"/>
                <a:gd name="T32" fmla="*/ 131 w 162"/>
                <a:gd name="T33" fmla="*/ 232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63" name="Freeform 30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169 w 105"/>
                <a:gd name="T1" fmla="*/ 350 h 93"/>
                <a:gd name="T2" fmla="*/ 296 w 105"/>
                <a:gd name="T3" fmla="*/ 275 h 93"/>
                <a:gd name="T4" fmla="*/ 283 w 105"/>
                <a:gd name="T5" fmla="*/ 219 h 93"/>
                <a:gd name="T6" fmla="*/ 122 w 105"/>
                <a:gd name="T7" fmla="*/ 126 h 93"/>
                <a:gd name="T8" fmla="*/ 122 w 105"/>
                <a:gd name="T9" fmla="*/ 232 h 93"/>
                <a:gd name="T10" fmla="*/ 0 w 105"/>
                <a:gd name="T11" fmla="*/ 232 h 93"/>
                <a:gd name="T12" fmla="*/ 0 w 105"/>
                <a:gd name="T13" fmla="*/ 0 h 93"/>
                <a:gd name="T14" fmla="*/ 397 w 105"/>
                <a:gd name="T15" fmla="*/ 0 h 93"/>
                <a:gd name="T16" fmla="*/ 397 w 105"/>
                <a:gd name="T17" fmla="*/ 67 h 93"/>
                <a:gd name="T18" fmla="*/ 215 w 105"/>
                <a:gd name="T19" fmla="*/ 67 h 93"/>
                <a:gd name="T20" fmla="*/ 379 w 105"/>
                <a:gd name="T21" fmla="*/ 160 h 93"/>
                <a:gd name="T22" fmla="*/ 453 w 105"/>
                <a:gd name="T23" fmla="*/ 253 h 93"/>
                <a:gd name="T24" fmla="*/ 392 w 105"/>
                <a:gd name="T25" fmla="*/ 332 h 93"/>
                <a:gd name="T26" fmla="*/ 267 w 105"/>
                <a:gd name="T27" fmla="*/ 405 h 93"/>
                <a:gd name="T28" fmla="*/ 169 w 105"/>
                <a:gd name="T29" fmla="*/ 350 h 93"/>
                <a:gd name="T30" fmla="*/ 169 w 105"/>
                <a:gd name="T31" fmla="*/ 35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64" name="Freeform 31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577 w 162"/>
                <a:gd name="T1" fmla="*/ 34 h 60"/>
                <a:gd name="T2" fmla="*/ 708 w 162"/>
                <a:gd name="T3" fmla="*/ 109 h 60"/>
                <a:gd name="T4" fmla="*/ 607 w 162"/>
                <a:gd name="T5" fmla="*/ 165 h 60"/>
                <a:gd name="T6" fmla="*/ 476 w 162"/>
                <a:gd name="T7" fmla="*/ 91 h 60"/>
                <a:gd name="T8" fmla="*/ 386 w 162"/>
                <a:gd name="T9" fmla="*/ 101 h 60"/>
                <a:gd name="T10" fmla="*/ 219 w 162"/>
                <a:gd name="T11" fmla="*/ 198 h 60"/>
                <a:gd name="T12" fmla="*/ 401 w 162"/>
                <a:gd name="T13" fmla="*/ 198 h 60"/>
                <a:gd name="T14" fmla="*/ 401 w 162"/>
                <a:gd name="T15" fmla="*/ 261 h 60"/>
                <a:gd name="T16" fmla="*/ 0 w 162"/>
                <a:gd name="T17" fmla="*/ 261 h 60"/>
                <a:gd name="T18" fmla="*/ 0 w 162"/>
                <a:gd name="T19" fmla="*/ 29 h 60"/>
                <a:gd name="T20" fmla="*/ 118 w 162"/>
                <a:gd name="T21" fmla="*/ 29 h 60"/>
                <a:gd name="T22" fmla="*/ 118 w 162"/>
                <a:gd name="T23" fmla="*/ 136 h 60"/>
                <a:gd name="T24" fmla="*/ 283 w 162"/>
                <a:gd name="T25" fmla="*/ 42 h 60"/>
                <a:gd name="T26" fmla="*/ 442 w 162"/>
                <a:gd name="T27" fmla="*/ 0 h 60"/>
                <a:gd name="T28" fmla="*/ 577 w 162"/>
                <a:gd name="T29" fmla="*/ 34 h 60"/>
                <a:gd name="T30" fmla="*/ 577 w 162"/>
                <a:gd name="T31" fmla="*/ 34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65" name="Freeform 32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454 w 104"/>
                <a:gd name="T1" fmla="*/ 173 h 94"/>
                <a:gd name="T2" fmla="*/ 454 w 104"/>
                <a:gd name="T3" fmla="*/ 405 h 94"/>
                <a:gd name="T4" fmla="*/ 56 w 104"/>
                <a:gd name="T5" fmla="*/ 405 h 94"/>
                <a:gd name="T6" fmla="*/ 54 w 104"/>
                <a:gd name="T7" fmla="*/ 337 h 94"/>
                <a:gd name="T8" fmla="*/ 235 w 104"/>
                <a:gd name="T9" fmla="*/ 337 h 94"/>
                <a:gd name="T10" fmla="*/ 70 w 104"/>
                <a:gd name="T11" fmla="*/ 241 h 94"/>
                <a:gd name="T12" fmla="*/ 0 w 104"/>
                <a:gd name="T13" fmla="*/ 151 h 94"/>
                <a:gd name="T14" fmla="*/ 56 w 104"/>
                <a:gd name="T15" fmla="*/ 75 h 94"/>
                <a:gd name="T16" fmla="*/ 186 w 104"/>
                <a:gd name="T17" fmla="*/ 0 h 94"/>
                <a:gd name="T18" fmla="*/ 283 w 104"/>
                <a:gd name="T19" fmla="*/ 55 h 94"/>
                <a:gd name="T20" fmla="*/ 157 w 104"/>
                <a:gd name="T21" fmla="*/ 130 h 94"/>
                <a:gd name="T22" fmla="*/ 172 w 104"/>
                <a:gd name="T23" fmla="*/ 186 h 94"/>
                <a:gd name="T24" fmla="*/ 337 w 104"/>
                <a:gd name="T25" fmla="*/ 282 h 94"/>
                <a:gd name="T26" fmla="*/ 337 w 104"/>
                <a:gd name="T27" fmla="*/ 173 h 94"/>
                <a:gd name="T28" fmla="*/ 454 w 104"/>
                <a:gd name="T29" fmla="*/ 173 h 94"/>
                <a:gd name="T30" fmla="*/ 454 w 104"/>
                <a:gd name="T31" fmla="*/ 17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66" name="Freeform 33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130 w 162"/>
                <a:gd name="T1" fmla="*/ 234 h 61"/>
                <a:gd name="T2" fmla="*/ 130 w 162"/>
                <a:gd name="T3" fmla="*/ 234 h 61"/>
                <a:gd name="T4" fmla="*/ 0 w 162"/>
                <a:gd name="T5" fmla="*/ 159 h 61"/>
                <a:gd name="T6" fmla="*/ 98 w 162"/>
                <a:gd name="T7" fmla="*/ 102 h 61"/>
                <a:gd name="T8" fmla="*/ 228 w 162"/>
                <a:gd name="T9" fmla="*/ 177 h 61"/>
                <a:gd name="T10" fmla="*/ 321 w 162"/>
                <a:gd name="T11" fmla="*/ 167 h 61"/>
                <a:gd name="T12" fmla="*/ 486 w 162"/>
                <a:gd name="T13" fmla="*/ 70 h 61"/>
                <a:gd name="T14" fmla="*/ 303 w 162"/>
                <a:gd name="T15" fmla="*/ 70 h 61"/>
                <a:gd name="T16" fmla="*/ 303 w 162"/>
                <a:gd name="T17" fmla="*/ 0 h 61"/>
                <a:gd name="T18" fmla="*/ 701 w 162"/>
                <a:gd name="T19" fmla="*/ 0 h 61"/>
                <a:gd name="T20" fmla="*/ 701 w 162"/>
                <a:gd name="T21" fmla="*/ 239 h 61"/>
                <a:gd name="T22" fmla="*/ 585 w 162"/>
                <a:gd name="T23" fmla="*/ 239 h 61"/>
                <a:gd name="T24" fmla="*/ 585 w 162"/>
                <a:gd name="T25" fmla="*/ 130 h 61"/>
                <a:gd name="T26" fmla="*/ 419 w 162"/>
                <a:gd name="T27" fmla="*/ 226 h 61"/>
                <a:gd name="T28" fmla="*/ 262 w 162"/>
                <a:gd name="T29" fmla="*/ 269 h 61"/>
                <a:gd name="T30" fmla="*/ 130 w 162"/>
                <a:gd name="T31" fmla="*/ 234 h 61"/>
                <a:gd name="T32" fmla="*/ 130 w 162"/>
                <a:gd name="T33" fmla="*/ 23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67" name="Freeform 34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177 w 105"/>
                <a:gd name="T1" fmla="*/ 357 h 94"/>
                <a:gd name="T2" fmla="*/ 303 w 105"/>
                <a:gd name="T3" fmla="*/ 277 h 94"/>
                <a:gd name="T4" fmla="*/ 290 w 105"/>
                <a:gd name="T5" fmla="*/ 226 h 94"/>
                <a:gd name="T6" fmla="*/ 123 w 105"/>
                <a:gd name="T7" fmla="*/ 129 h 94"/>
                <a:gd name="T8" fmla="*/ 123 w 105"/>
                <a:gd name="T9" fmla="*/ 234 h 94"/>
                <a:gd name="T10" fmla="*/ 5 w 105"/>
                <a:gd name="T11" fmla="*/ 234 h 94"/>
                <a:gd name="T12" fmla="*/ 0 w 105"/>
                <a:gd name="T13" fmla="*/ 0 h 94"/>
                <a:gd name="T14" fmla="*/ 405 w 105"/>
                <a:gd name="T15" fmla="*/ 0 h 94"/>
                <a:gd name="T16" fmla="*/ 408 w 105"/>
                <a:gd name="T17" fmla="*/ 70 h 94"/>
                <a:gd name="T18" fmla="*/ 226 w 105"/>
                <a:gd name="T19" fmla="*/ 70 h 94"/>
                <a:gd name="T20" fmla="*/ 392 w 105"/>
                <a:gd name="T21" fmla="*/ 167 h 94"/>
                <a:gd name="T22" fmla="*/ 462 w 105"/>
                <a:gd name="T23" fmla="*/ 260 h 94"/>
                <a:gd name="T24" fmla="*/ 405 w 105"/>
                <a:gd name="T25" fmla="*/ 337 h 94"/>
                <a:gd name="T26" fmla="*/ 274 w 105"/>
                <a:gd name="T27" fmla="*/ 413 h 94"/>
                <a:gd name="T28" fmla="*/ 177 w 105"/>
                <a:gd name="T29" fmla="*/ 357 h 94"/>
                <a:gd name="T30" fmla="*/ 177 w 105"/>
                <a:gd name="T31" fmla="*/ 357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68" name="Freeform 35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570 w 162"/>
                <a:gd name="T1" fmla="*/ 34 h 61"/>
                <a:gd name="T2" fmla="*/ 701 w 162"/>
                <a:gd name="T3" fmla="*/ 109 h 61"/>
                <a:gd name="T4" fmla="*/ 606 w 162"/>
                <a:gd name="T5" fmla="*/ 164 h 61"/>
                <a:gd name="T6" fmla="*/ 476 w 162"/>
                <a:gd name="T7" fmla="*/ 89 h 61"/>
                <a:gd name="T8" fmla="*/ 380 w 162"/>
                <a:gd name="T9" fmla="*/ 97 h 61"/>
                <a:gd name="T10" fmla="*/ 215 w 162"/>
                <a:gd name="T11" fmla="*/ 192 h 61"/>
                <a:gd name="T12" fmla="*/ 398 w 162"/>
                <a:gd name="T13" fmla="*/ 192 h 61"/>
                <a:gd name="T14" fmla="*/ 398 w 162"/>
                <a:gd name="T15" fmla="*/ 261 h 61"/>
                <a:gd name="T16" fmla="*/ 0 w 162"/>
                <a:gd name="T17" fmla="*/ 261 h 61"/>
                <a:gd name="T18" fmla="*/ 0 w 162"/>
                <a:gd name="T19" fmla="*/ 29 h 61"/>
                <a:gd name="T20" fmla="*/ 117 w 162"/>
                <a:gd name="T21" fmla="*/ 29 h 61"/>
                <a:gd name="T22" fmla="*/ 122 w 162"/>
                <a:gd name="T23" fmla="*/ 136 h 61"/>
                <a:gd name="T24" fmla="*/ 282 w 162"/>
                <a:gd name="T25" fmla="*/ 42 h 61"/>
                <a:gd name="T26" fmla="*/ 438 w 162"/>
                <a:gd name="T27" fmla="*/ 0 h 61"/>
                <a:gd name="T28" fmla="*/ 570 w 162"/>
                <a:gd name="T29" fmla="*/ 34 h 61"/>
                <a:gd name="T30" fmla="*/ 570 w 162"/>
                <a:gd name="T31" fmla="*/ 34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69" name="Freeform 36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453 w 105"/>
                <a:gd name="T1" fmla="*/ 180 h 94"/>
                <a:gd name="T2" fmla="*/ 453 w 105"/>
                <a:gd name="T3" fmla="*/ 413 h 94"/>
                <a:gd name="T4" fmla="*/ 55 w 105"/>
                <a:gd name="T5" fmla="*/ 413 h 94"/>
                <a:gd name="T6" fmla="*/ 55 w 105"/>
                <a:gd name="T7" fmla="*/ 344 h 94"/>
                <a:gd name="T8" fmla="*/ 239 w 105"/>
                <a:gd name="T9" fmla="*/ 344 h 94"/>
                <a:gd name="T10" fmla="*/ 75 w 105"/>
                <a:gd name="T11" fmla="*/ 247 h 94"/>
                <a:gd name="T12" fmla="*/ 0 w 105"/>
                <a:gd name="T13" fmla="*/ 152 h 94"/>
                <a:gd name="T14" fmla="*/ 60 w 105"/>
                <a:gd name="T15" fmla="*/ 75 h 94"/>
                <a:gd name="T16" fmla="*/ 186 w 105"/>
                <a:gd name="T17" fmla="*/ 0 h 94"/>
                <a:gd name="T18" fmla="*/ 283 w 105"/>
                <a:gd name="T19" fmla="*/ 56 h 94"/>
                <a:gd name="T20" fmla="*/ 156 w 105"/>
                <a:gd name="T21" fmla="*/ 138 h 94"/>
                <a:gd name="T22" fmla="*/ 169 w 105"/>
                <a:gd name="T23" fmla="*/ 188 h 94"/>
                <a:gd name="T24" fmla="*/ 332 w 105"/>
                <a:gd name="T25" fmla="*/ 285 h 94"/>
                <a:gd name="T26" fmla="*/ 332 w 105"/>
                <a:gd name="T27" fmla="*/ 180 h 94"/>
                <a:gd name="T28" fmla="*/ 453 w 105"/>
                <a:gd name="T29" fmla="*/ 180 h 94"/>
                <a:gd name="T30" fmla="*/ 453 w 105"/>
                <a:gd name="T31" fmla="*/ 18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2547" name="Rectangle 37"/>
          <p:cNvSpPr>
            <a:spLocks noGrp="1" noChangeArrowheads="1"/>
          </p:cNvSpPr>
          <p:nvPr>
            <p:ph type="body" idx="1"/>
          </p:nvPr>
        </p:nvSpPr>
        <p:spPr>
          <a:xfrm>
            <a:off x="1979613" y="4741193"/>
            <a:ext cx="6553200" cy="1208087"/>
          </a:xfrm>
          <a:solidFill>
            <a:srgbClr val="CCECFF"/>
          </a:solidFill>
          <a:ln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600" b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0"/>
              <a:t>[RTA]acl number 2000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0"/>
              <a:t>[RTA-acl-basic-2000]rule 0 permit source 10.0.0.0 0.0.0.255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0"/>
              <a:t>[RTA]interface GigabitEthernet 0/1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0"/>
              <a:t>[RTA-GigabitEthernet0/1]nat outbound 2000</a:t>
            </a:r>
          </a:p>
        </p:txBody>
      </p:sp>
      <p:sp>
        <p:nvSpPr>
          <p:cNvPr id="22548" name="Line 38"/>
          <p:cNvSpPr>
            <a:spLocks noChangeShapeType="1"/>
          </p:cNvSpPr>
          <p:nvPr/>
        </p:nvSpPr>
        <p:spPr bwMode="auto">
          <a:xfrm flipH="1" flipV="1">
            <a:off x="4071938" y="3949030"/>
            <a:ext cx="0" cy="7921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9" name="Text Box 40"/>
          <p:cNvSpPr txBox="1">
            <a:spLocks noChangeArrowheads="1"/>
          </p:cNvSpPr>
          <p:nvPr/>
        </p:nvSpPr>
        <p:spPr bwMode="auto">
          <a:xfrm>
            <a:off x="4427538" y="3301330"/>
            <a:ext cx="692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400"/>
              <a:t>GE0/1</a:t>
            </a:r>
          </a:p>
        </p:txBody>
      </p:sp>
      <p:sp>
        <p:nvSpPr>
          <p:cNvPr id="22550" name="Text Box 41"/>
          <p:cNvSpPr txBox="1">
            <a:spLocks noChangeArrowheads="1"/>
          </p:cNvSpPr>
          <p:nvPr/>
        </p:nvSpPr>
        <p:spPr bwMode="auto">
          <a:xfrm>
            <a:off x="7019925" y="4093493"/>
            <a:ext cx="1365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400"/>
              <a:t>198.76.29.4/24</a:t>
            </a:r>
          </a:p>
        </p:txBody>
      </p:sp>
      <p:sp>
        <p:nvSpPr>
          <p:cNvPr id="22551" name="Text Box 42"/>
          <p:cNvSpPr txBox="1">
            <a:spLocks noChangeArrowheads="1"/>
          </p:cNvSpPr>
          <p:nvPr/>
        </p:nvSpPr>
        <p:spPr bwMode="auto">
          <a:xfrm>
            <a:off x="1042988" y="1929730"/>
            <a:ext cx="11541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itchFamily="49" charset="-122"/>
              </a:rPr>
              <a:t>HostA</a:t>
            </a:r>
          </a:p>
        </p:txBody>
      </p:sp>
      <p:sp>
        <p:nvSpPr>
          <p:cNvPr id="22552" name="Text Box 43"/>
          <p:cNvSpPr txBox="1">
            <a:spLocks noChangeArrowheads="1"/>
          </p:cNvSpPr>
          <p:nvPr/>
        </p:nvSpPr>
        <p:spPr bwMode="auto">
          <a:xfrm>
            <a:off x="395288" y="5098380"/>
            <a:ext cx="11414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itchFamily="49" charset="-122"/>
              </a:rPr>
              <a:t>HostB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8540" y="1076026"/>
            <a:ext cx="7869560" cy="649288"/>
          </a:xfrm>
          <a:noFill/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NAT Server</a:t>
            </a:r>
          </a:p>
        </p:txBody>
      </p:sp>
      <p:sp>
        <p:nvSpPr>
          <p:cNvPr id="24579" name="Rectangle 0"/>
          <p:cNvSpPr>
            <a:spLocks noChangeArrowheads="1"/>
          </p:cNvSpPr>
          <p:nvPr/>
        </p:nvSpPr>
        <p:spPr bwMode="auto">
          <a:xfrm>
            <a:off x="3958406" y="2925464"/>
            <a:ext cx="1419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1800" b="1">
                <a:solidFill>
                  <a:srgbClr val="000000"/>
                </a:solidFill>
                <a:latin typeface="Helvetica" pitchFamily="34" charset="0"/>
              </a:rPr>
              <a:t>NAT Server</a:t>
            </a:r>
          </a:p>
        </p:txBody>
      </p:sp>
      <p:grpSp>
        <p:nvGrpSpPr>
          <p:cNvPr id="24580" name="Group 1"/>
          <p:cNvGrpSpPr>
            <a:grpSpLocks/>
          </p:cNvGrpSpPr>
          <p:nvPr/>
        </p:nvGrpSpPr>
        <p:grpSpPr bwMode="auto">
          <a:xfrm>
            <a:off x="2540769" y="2422227"/>
            <a:ext cx="1776412" cy="431800"/>
            <a:chOff x="1066" y="3249"/>
            <a:chExt cx="590" cy="272"/>
          </a:xfrm>
        </p:grpSpPr>
        <p:sp>
          <p:nvSpPr>
            <p:cNvPr id="24656" name="Rectangle 2"/>
            <p:cNvSpPr>
              <a:spLocks noChangeArrowheads="1"/>
            </p:cNvSpPr>
            <p:nvPr/>
          </p:nvSpPr>
          <p:spPr bwMode="auto">
            <a:xfrm>
              <a:off x="1066" y="3385"/>
              <a:ext cx="590" cy="136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>
                  <a:solidFill>
                    <a:schemeClr val="accent2"/>
                  </a:solidFill>
                  <a:ea typeface="黑体" pitchFamily="49" charset="-122"/>
                </a:rPr>
                <a:t>S=10.0.0.1 P=8080</a:t>
              </a:r>
            </a:p>
          </p:txBody>
        </p:sp>
        <p:sp>
          <p:nvSpPr>
            <p:cNvPr id="24657" name="Rectangle 3"/>
            <p:cNvSpPr>
              <a:spLocks noChangeArrowheads="1"/>
            </p:cNvSpPr>
            <p:nvPr/>
          </p:nvSpPr>
          <p:spPr bwMode="auto">
            <a:xfrm>
              <a:off x="1066" y="3249"/>
              <a:ext cx="590" cy="136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>
                  <a:solidFill>
                    <a:schemeClr val="accent2"/>
                  </a:solidFill>
                  <a:ea typeface="黑体" pitchFamily="49" charset="-122"/>
                </a:rPr>
                <a:t>D=198.76.29.4 P=1033</a:t>
              </a:r>
            </a:p>
          </p:txBody>
        </p:sp>
      </p:grpSp>
      <p:grpSp>
        <p:nvGrpSpPr>
          <p:cNvPr id="24581" name="Group 4"/>
          <p:cNvGrpSpPr>
            <a:grpSpLocks/>
          </p:cNvGrpSpPr>
          <p:nvPr/>
        </p:nvGrpSpPr>
        <p:grpSpPr bwMode="auto">
          <a:xfrm>
            <a:off x="5469706" y="2422227"/>
            <a:ext cx="1944688" cy="431800"/>
            <a:chOff x="1066" y="3249"/>
            <a:chExt cx="590" cy="272"/>
          </a:xfrm>
        </p:grpSpPr>
        <p:sp>
          <p:nvSpPr>
            <p:cNvPr id="24654" name="Rectangle 5"/>
            <p:cNvSpPr>
              <a:spLocks noChangeArrowheads="1"/>
            </p:cNvSpPr>
            <p:nvPr/>
          </p:nvSpPr>
          <p:spPr bwMode="auto">
            <a:xfrm>
              <a:off x="1066" y="3385"/>
              <a:ext cx="590" cy="136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>
                  <a:solidFill>
                    <a:schemeClr val="accent2"/>
                  </a:solidFill>
                  <a:ea typeface="黑体" pitchFamily="49" charset="-122"/>
                </a:rPr>
                <a:t>S=198.76.28.11 P=80</a:t>
              </a:r>
            </a:p>
          </p:txBody>
        </p:sp>
        <p:sp>
          <p:nvSpPr>
            <p:cNvPr id="24655" name="Rectangle 6"/>
            <p:cNvSpPr>
              <a:spLocks noChangeArrowheads="1"/>
            </p:cNvSpPr>
            <p:nvPr/>
          </p:nvSpPr>
          <p:spPr bwMode="auto">
            <a:xfrm>
              <a:off x="1066" y="3249"/>
              <a:ext cx="590" cy="136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>
                  <a:solidFill>
                    <a:schemeClr val="accent2"/>
                  </a:solidFill>
                  <a:ea typeface="黑体" pitchFamily="49" charset="-122"/>
                </a:rPr>
                <a:t>D=198.76.29.4 P=1033</a:t>
              </a:r>
            </a:p>
          </p:txBody>
        </p:sp>
      </p:grpSp>
      <p:grpSp>
        <p:nvGrpSpPr>
          <p:cNvPr id="24582" name="Group 7"/>
          <p:cNvGrpSpPr>
            <a:grpSpLocks/>
          </p:cNvGrpSpPr>
          <p:nvPr/>
        </p:nvGrpSpPr>
        <p:grpSpPr bwMode="auto">
          <a:xfrm>
            <a:off x="5109344" y="5655964"/>
            <a:ext cx="1800225" cy="431800"/>
            <a:chOff x="1066" y="3249"/>
            <a:chExt cx="590" cy="272"/>
          </a:xfrm>
        </p:grpSpPr>
        <p:sp>
          <p:nvSpPr>
            <p:cNvPr id="24652" name="Rectangle 8"/>
            <p:cNvSpPr>
              <a:spLocks noChangeArrowheads="1"/>
            </p:cNvSpPr>
            <p:nvPr/>
          </p:nvSpPr>
          <p:spPr bwMode="auto">
            <a:xfrm>
              <a:off x="1066" y="3385"/>
              <a:ext cx="590" cy="136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>
                  <a:solidFill>
                    <a:schemeClr val="accent2"/>
                  </a:solidFill>
                  <a:ea typeface="黑体" pitchFamily="49" charset="-122"/>
                </a:rPr>
                <a:t>S=198.76.29.4 P=1033</a:t>
              </a:r>
            </a:p>
          </p:txBody>
        </p:sp>
        <p:sp>
          <p:nvSpPr>
            <p:cNvPr id="24653" name="Rectangle 9"/>
            <p:cNvSpPr>
              <a:spLocks noChangeArrowheads="1"/>
            </p:cNvSpPr>
            <p:nvPr/>
          </p:nvSpPr>
          <p:spPr bwMode="auto">
            <a:xfrm>
              <a:off x="1066" y="3249"/>
              <a:ext cx="590" cy="136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>
                  <a:solidFill>
                    <a:schemeClr val="accent2"/>
                  </a:solidFill>
                  <a:ea typeface="黑体" pitchFamily="49" charset="-122"/>
                </a:rPr>
                <a:t>D=198.76.28.11 P=80</a:t>
              </a:r>
            </a:p>
          </p:txBody>
        </p:sp>
      </p:grpSp>
      <p:grpSp>
        <p:nvGrpSpPr>
          <p:cNvPr id="24583" name="Group 10"/>
          <p:cNvGrpSpPr>
            <a:grpSpLocks/>
          </p:cNvGrpSpPr>
          <p:nvPr/>
        </p:nvGrpSpPr>
        <p:grpSpPr bwMode="auto">
          <a:xfrm>
            <a:off x="2013719" y="5655964"/>
            <a:ext cx="1704975" cy="431800"/>
            <a:chOff x="1066" y="3249"/>
            <a:chExt cx="590" cy="272"/>
          </a:xfrm>
        </p:grpSpPr>
        <p:sp>
          <p:nvSpPr>
            <p:cNvPr id="24650" name="Rectangle 11"/>
            <p:cNvSpPr>
              <a:spLocks noChangeArrowheads="1"/>
            </p:cNvSpPr>
            <p:nvPr/>
          </p:nvSpPr>
          <p:spPr bwMode="auto">
            <a:xfrm>
              <a:off x="1066" y="3385"/>
              <a:ext cx="590" cy="136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>
                  <a:solidFill>
                    <a:schemeClr val="accent2"/>
                  </a:solidFill>
                  <a:ea typeface="黑体" pitchFamily="49" charset="-122"/>
                </a:rPr>
                <a:t>S=198.76.29.4 P=1033</a:t>
              </a:r>
            </a:p>
          </p:txBody>
        </p:sp>
        <p:sp>
          <p:nvSpPr>
            <p:cNvPr id="24651" name="Rectangle 12"/>
            <p:cNvSpPr>
              <a:spLocks noChangeArrowheads="1"/>
            </p:cNvSpPr>
            <p:nvPr/>
          </p:nvSpPr>
          <p:spPr bwMode="auto">
            <a:xfrm>
              <a:off x="1066" y="3249"/>
              <a:ext cx="590" cy="136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>
                  <a:solidFill>
                    <a:schemeClr val="accent2"/>
                  </a:solidFill>
                  <a:ea typeface="黑体" pitchFamily="49" charset="-122"/>
                </a:rPr>
                <a:t>D=10.0.0.1 P=8080</a:t>
              </a:r>
            </a:p>
          </p:txBody>
        </p:sp>
      </p:grpSp>
      <p:sp>
        <p:nvSpPr>
          <p:cNvPr id="24584" name="AutoShape 13"/>
          <p:cNvSpPr>
            <a:spLocks noChangeArrowheads="1"/>
          </p:cNvSpPr>
          <p:nvPr/>
        </p:nvSpPr>
        <p:spPr bwMode="auto">
          <a:xfrm>
            <a:off x="3166244" y="3285827"/>
            <a:ext cx="3136900" cy="1023937"/>
          </a:xfrm>
          <a:prstGeom prst="roundRect">
            <a:avLst>
              <a:gd name="adj" fmla="val 24995"/>
            </a:avLst>
          </a:prstGeom>
          <a:solidFill>
            <a:schemeClr val="bg1"/>
          </a:solidFill>
          <a:ln w="25400" algn="ctr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 sz="1800" b="1"/>
          </a:p>
        </p:txBody>
      </p:sp>
      <p:sp>
        <p:nvSpPr>
          <p:cNvPr id="24585" name="Freeform 14"/>
          <p:cNvSpPr>
            <a:spLocks/>
          </p:cNvSpPr>
          <p:nvPr/>
        </p:nvSpPr>
        <p:spPr bwMode="auto">
          <a:xfrm>
            <a:off x="3166244" y="3789064"/>
            <a:ext cx="3130550" cy="90488"/>
          </a:xfrm>
          <a:custGeom>
            <a:avLst/>
            <a:gdLst>
              <a:gd name="T0" fmla="*/ 0 w 2101"/>
              <a:gd name="T1" fmla="*/ 0 h 1"/>
              <a:gd name="T2" fmla="*/ 2147483647 w 2101"/>
              <a:gd name="T3" fmla="*/ 0 h 1"/>
              <a:gd name="T4" fmla="*/ 0 w 2101"/>
              <a:gd name="T5" fmla="*/ 0 h 1"/>
              <a:gd name="T6" fmla="*/ 0 60000 65536"/>
              <a:gd name="T7" fmla="*/ 0 60000 65536"/>
              <a:gd name="T8" fmla="*/ 0 60000 65536"/>
              <a:gd name="T9" fmla="*/ 0 w 2101"/>
              <a:gd name="T10" fmla="*/ 0 h 1"/>
              <a:gd name="T11" fmla="*/ 2101 w 210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01" h="1">
                <a:moveTo>
                  <a:pt x="0" y="0"/>
                </a:moveTo>
                <a:lnTo>
                  <a:pt x="2100" y="0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6" name="Freeform 15"/>
          <p:cNvSpPr>
            <a:spLocks/>
          </p:cNvSpPr>
          <p:nvPr/>
        </p:nvSpPr>
        <p:spPr bwMode="auto">
          <a:xfrm>
            <a:off x="4680719" y="3285827"/>
            <a:ext cx="69850" cy="1023937"/>
          </a:xfrm>
          <a:custGeom>
            <a:avLst/>
            <a:gdLst>
              <a:gd name="T0" fmla="*/ 0 w 1"/>
              <a:gd name="T1" fmla="*/ 0 h 853"/>
              <a:gd name="T2" fmla="*/ 0 w 1"/>
              <a:gd name="T3" fmla="*/ 2147483647 h 853"/>
              <a:gd name="T4" fmla="*/ 0 w 1"/>
              <a:gd name="T5" fmla="*/ 0 h 853"/>
              <a:gd name="T6" fmla="*/ 0 60000 65536"/>
              <a:gd name="T7" fmla="*/ 0 60000 65536"/>
              <a:gd name="T8" fmla="*/ 0 60000 65536"/>
              <a:gd name="T9" fmla="*/ 0 w 1"/>
              <a:gd name="T10" fmla="*/ 0 h 853"/>
              <a:gd name="T11" fmla="*/ 1 w 1"/>
              <a:gd name="T12" fmla="*/ 853 h 8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853">
                <a:moveTo>
                  <a:pt x="0" y="0"/>
                </a:moveTo>
                <a:lnTo>
                  <a:pt x="0" y="852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7" name="Rectangle 19"/>
          <p:cNvSpPr>
            <a:spLocks noChangeArrowheads="1"/>
          </p:cNvSpPr>
          <p:nvPr/>
        </p:nvSpPr>
        <p:spPr bwMode="auto">
          <a:xfrm>
            <a:off x="3101156" y="3298527"/>
            <a:ext cx="16176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1400" b="1">
                <a:solidFill>
                  <a:schemeClr val="accent2"/>
                </a:solidFill>
                <a:ea typeface="黑体" pitchFamily="49" charset="-122"/>
              </a:rPr>
              <a:t>Inside Address</a:t>
            </a:r>
          </a:p>
          <a:p>
            <a:pPr algn="ctr" eaLnBrk="1" hangingPunct="1"/>
            <a:r>
              <a:rPr kumimoji="1" lang="en-US" altLang="zh-CN" sz="1400" b="1">
                <a:solidFill>
                  <a:schemeClr val="accent2"/>
                </a:solidFill>
                <a:ea typeface="黑体" pitchFamily="49" charset="-122"/>
              </a:rPr>
              <a:t>Port</a:t>
            </a:r>
          </a:p>
        </p:txBody>
      </p:sp>
      <p:sp>
        <p:nvSpPr>
          <p:cNvPr id="24588" name="Rectangle 20"/>
          <p:cNvSpPr>
            <a:spLocks noChangeArrowheads="1"/>
          </p:cNvSpPr>
          <p:nvPr/>
        </p:nvSpPr>
        <p:spPr bwMode="auto">
          <a:xfrm>
            <a:off x="3136081" y="3789064"/>
            <a:ext cx="12668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1400" b="1">
                <a:solidFill>
                  <a:srgbClr val="FF3300"/>
                </a:solidFill>
                <a:ea typeface="黑体" pitchFamily="49" charset="-122"/>
              </a:rPr>
              <a:t>10.0.0.1:8080</a:t>
            </a:r>
          </a:p>
        </p:txBody>
      </p:sp>
      <p:sp>
        <p:nvSpPr>
          <p:cNvPr id="24589" name="Rectangle 21"/>
          <p:cNvSpPr>
            <a:spLocks noChangeArrowheads="1"/>
          </p:cNvSpPr>
          <p:nvPr/>
        </p:nvSpPr>
        <p:spPr bwMode="auto">
          <a:xfrm>
            <a:off x="4571181" y="3789064"/>
            <a:ext cx="1660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1400" b="1">
                <a:solidFill>
                  <a:srgbClr val="FF3300"/>
                </a:solidFill>
                <a:ea typeface="黑体" pitchFamily="49" charset="-122"/>
              </a:rPr>
              <a:t>198.76.28.11:80</a:t>
            </a:r>
          </a:p>
        </p:txBody>
      </p:sp>
      <p:sp>
        <p:nvSpPr>
          <p:cNvPr id="24590" name="Rectangle 22"/>
          <p:cNvSpPr>
            <a:spLocks noChangeArrowheads="1"/>
          </p:cNvSpPr>
          <p:nvPr/>
        </p:nvSpPr>
        <p:spPr bwMode="auto">
          <a:xfrm>
            <a:off x="4606106" y="3298527"/>
            <a:ext cx="16176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1400" b="1">
                <a:solidFill>
                  <a:schemeClr val="accent2"/>
                </a:solidFill>
                <a:ea typeface="黑体" pitchFamily="49" charset="-122"/>
              </a:rPr>
              <a:t>Global Address</a:t>
            </a:r>
          </a:p>
          <a:p>
            <a:pPr algn="ctr" eaLnBrk="1" hangingPunct="1"/>
            <a:r>
              <a:rPr kumimoji="1" lang="en-US" altLang="zh-CN" sz="1400" b="1">
                <a:solidFill>
                  <a:schemeClr val="accent2"/>
                </a:solidFill>
                <a:ea typeface="黑体" pitchFamily="49" charset="-122"/>
              </a:rPr>
              <a:t>Port</a:t>
            </a:r>
          </a:p>
        </p:txBody>
      </p:sp>
      <p:pic>
        <p:nvPicPr>
          <p:cNvPr id="24591" name="Picture 23" descr="服务器类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294" y="4406602"/>
            <a:ext cx="63817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92" name="Text Box 24"/>
          <p:cNvSpPr txBox="1">
            <a:spLocks noChangeArrowheads="1"/>
          </p:cNvSpPr>
          <p:nvPr/>
        </p:nvSpPr>
        <p:spPr bwMode="auto">
          <a:xfrm>
            <a:off x="1323156" y="4254202"/>
            <a:ext cx="823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400"/>
              <a:t>10.0.0.1</a:t>
            </a:r>
          </a:p>
        </p:txBody>
      </p:sp>
      <p:sp>
        <p:nvSpPr>
          <p:cNvPr id="24593" name="Text Box 25"/>
          <p:cNvSpPr txBox="1">
            <a:spLocks noChangeArrowheads="1"/>
          </p:cNvSpPr>
          <p:nvPr/>
        </p:nvSpPr>
        <p:spPr bwMode="auto">
          <a:xfrm>
            <a:off x="1437456" y="3209627"/>
            <a:ext cx="1154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itchFamily="49" charset="-122"/>
              </a:rPr>
              <a:t>HostA</a:t>
            </a:r>
          </a:p>
        </p:txBody>
      </p:sp>
      <p:sp>
        <p:nvSpPr>
          <p:cNvPr id="24594" name="Text Box 26"/>
          <p:cNvSpPr txBox="1">
            <a:spLocks noChangeArrowheads="1"/>
          </p:cNvSpPr>
          <p:nvPr/>
        </p:nvSpPr>
        <p:spPr bwMode="auto">
          <a:xfrm>
            <a:off x="3994919" y="4292302"/>
            <a:ext cx="588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600">
                <a:ea typeface="黑体" pitchFamily="49" charset="-122"/>
              </a:rPr>
              <a:t>RTA</a:t>
            </a:r>
          </a:p>
        </p:txBody>
      </p:sp>
      <p:sp>
        <p:nvSpPr>
          <p:cNvPr id="24595" name="Text Box 27"/>
          <p:cNvSpPr txBox="1">
            <a:spLocks noChangeArrowheads="1"/>
          </p:cNvSpPr>
          <p:nvPr/>
        </p:nvSpPr>
        <p:spPr bwMode="auto">
          <a:xfrm>
            <a:off x="2661419" y="4903489"/>
            <a:ext cx="12668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400"/>
              <a:t>10.0.0.254/24</a:t>
            </a:r>
          </a:p>
        </p:txBody>
      </p:sp>
      <p:sp>
        <p:nvSpPr>
          <p:cNvPr id="24596" name="Text Box 28"/>
          <p:cNvSpPr txBox="1">
            <a:spLocks noChangeArrowheads="1"/>
          </p:cNvSpPr>
          <p:nvPr/>
        </p:nvSpPr>
        <p:spPr bwMode="auto">
          <a:xfrm>
            <a:off x="4533081" y="5125739"/>
            <a:ext cx="1365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400"/>
              <a:t>198.76.28.1/24</a:t>
            </a:r>
          </a:p>
        </p:txBody>
      </p:sp>
      <p:sp>
        <p:nvSpPr>
          <p:cNvPr id="24597" name="Text Box 29"/>
          <p:cNvSpPr txBox="1">
            <a:spLocks noChangeArrowheads="1"/>
          </p:cNvSpPr>
          <p:nvPr/>
        </p:nvSpPr>
        <p:spPr bwMode="auto">
          <a:xfrm>
            <a:off x="504006" y="6260802"/>
            <a:ext cx="1141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itchFamily="49" charset="-122"/>
              </a:rPr>
              <a:t>HostB</a:t>
            </a:r>
          </a:p>
        </p:txBody>
      </p:sp>
      <p:sp>
        <p:nvSpPr>
          <p:cNvPr id="24598" name="Text Box 30"/>
          <p:cNvSpPr txBox="1">
            <a:spLocks noChangeArrowheads="1"/>
          </p:cNvSpPr>
          <p:nvPr/>
        </p:nvSpPr>
        <p:spPr bwMode="auto">
          <a:xfrm>
            <a:off x="1292994" y="5254327"/>
            <a:ext cx="823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400"/>
              <a:t>10.0.0.2</a:t>
            </a:r>
          </a:p>
        </p:txBody>
      </p:sp>
      <p:sp>
        <p:nvSpPr>
          <p:cNvPr id="24599" name="Text Box 31"/>
          <p:cNvSpPr txBox="1">
            <a:spLocks noChangeArrowheads="1"/>
          </p:cNvSpPr>
          <p:nvPr/>
        </p:nvSpPr>
        <p:spPr bwMode="auto">
          <a:xfrm>
            <a:off x="5952306" y="4619327"/>
            <a:ext cx="971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chemeClr val="bg1"/>
                </a:solidFill>
                <a:latin typeface="Times New Roman" pitchFamily="18" charset="0"/>
              </a:rPr>
              <a:t>Internet</a:t>
            </a:r>
          </a:p>
        </p:txBody>
      </p:sp>
      <p:sp>
        <p:nvSpPr>
          <p:cNvPr id="24600" name="Text Box 32"/>
          <p:cNvSpPr txBox="1">
            <a:spLocks noChangeArrowheads="1"/>
          </p:cNvSpPr>
          <p:nvPr/>
        </p:nvSpPr>
        <p:spPr bwMode="auto">
          <a:xfrm>
            <a:off x="7328669" y="4046239"/>
            <a:ext cx="919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itchFamily="49" charset="-122"/>
              </a:rPr>
              <a:t>HostC</a:t>
            </a:r>
          </a:p>
        </p:txBody>
      </p:sp>
      <p:sp>
        <p:nvSpPr>
          <p:cNvPr id="24601" name="Text Box 33"/>
          <p:cNvSpPr txBox="1">
            <a:spLocks noChangeArrowheads="1"/>
          </p:cNvSpPr>
          <p:nvPr/>
        </p:nvSpPr>
        <p:spPr bwMode="auto">
          <a:xfrm>
            <a:off x="7311206" y="5270202"/>
            <a:ext cx="1365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400"/>
              <a:t>198.76.29.4/24</a:t>
            </a:r>
          </a:p>
        </p:txBody>
      </p:sp>
      <p:sp>
        <p:nvSpPr>
          <p:cNvPr id="24602" name="Line 35"/>
          <p:cNvSpPr>
            <a:spLocks noChangeShapeType="1"/>
          </p:cNvSpPr>
          <p:nvPr/>
        </p:nvSpPr>
        <p:spPr bwMode="auto">
          <a:xfrm flipV="1">
            <a:off x="1150119" y="4838402"/>
            <a:ext cx="6480175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3" name="Line 36"/>
          <p:cNvSpPr>
            <a:spLocks noChangeShapeType="1"/>
          </p:cNvSpPr>
          <p:nvPr/>
        </p:nvSpPr>
        <p:spPr bwMode="auto">
          <a:xfrm>
            <a:off x="1292994" y="4838402"/>
            <a:ext cx="0" cy="792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4" name="Line 37"/>
          <p:cNvSpPr>
            <a:spLocks noChangeShapeType="1"/>
          </p:cNvSpPr>
          <p:nvPr/>
        </p:nvSpPr>
        <p:spPr bwMode="auto">
          <a:xfrm>
            <a:off x="2158181" y="4046239"/>
            <a:ext cx="0" cy="7921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4605" name="Picture 38" descr="compu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819" y="3541414"/>
            <a:ext cx="8636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06" name="Picture 39" descr="网云_gra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269" y="4406602"/>
            <a:ext cx="15875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07" name="Picture 40" descr="compu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94" y="5441652"/>
            <a:ext cx="8636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08" name="Text Box 41"/>
          <p:cNvSpPr txBox="1">
            <a:spLocks noChangeArrowheads="1"/>
          </p:cNvSpPr>
          <p:nvPr/>
        </p:nvSpPr>
        <p:spPr bwMode="auto">
          <a:xfrm>
            <a:off x="5671319" y="4693939"/>
            <a:ext cx="1022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1800" b="1"/>
              <a:t>Internet</a:t>
            </a:r>
          </a:p>
        </p:txBody>
      </p:sp>
      <p:grpSp>
        <p:nvGrpSpPr>
          <p:cNvPr id="24609" name="Group 42"/>
          <p:cNvGrpSpPr>
            <a:grpSpLocks noChangeAspect="1"/>
          </p:cNvGrpSpPr>
          <p:nvPr/>
        </p:nvGrpSpPr>
        <p:grpSpPr bwMode="auto">
          <a:xfrm>
            <a:off x="3813944" y="4549477"/>
            <a:ext cx="958850" cy="668337"/>
            <a:chOff x="3541" y="1317"/>
            <a:chExt cx="747" cy="546"/>
          </a:xfrm>
        </p:grpSpPr>
        <p:sp>
          <p:nvSpPr>
            <p:cNvPr id="24633" name="AutoShape 43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4" name="Freeform 44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1547 w 416"/>
                <a:gd name="T1" fmla="*/ 366 h 207"/>
                <a:gd name="T2" fmla="*/ 269 w 416"/>
                <a:gd name="T3" fmla="*/ 366 h 207"/>
                <a:gd name="T4" fmla="*/ 5 w 416"/>
                <a:gd name="T5" fmla="*/ 5 h 207"/>
                <a:gd name="T6" fmla="*/ 0 w 416"/>
                <a:gd name="T7" fmla="*/ 5 h 207"/>
                <a:gd name="T8" fmla="*/ 0 w 416"/>
                <a:gd name="T9" fmla="*/ 349 h 207"/>
                <a:gd name="T10" fmla="*/ 5 w 416"/>
                <a:gd name="T11" fmla="*/ 349 h 207"/>
                <a:gd name="T12" fmla="*/ 269 w 416"/>
                <a:gd name="T13" fmla="*/ 696 h 207"/>
                <a:gd name="T14" fmla="*/ 1547 w 416"/>
                <a:gd name="T15" fmla="*/ 696 h 207"/>
                <a:gd name="T16" fmla="*/ 1808 w 416"/>
                <a:gd name="T17" fmla="*/ 349 h 207"/>
                <a:gd name="T18" fmla="*/ 1808 w 416"/>
                <a:gd name="T19" fmla="*/ 349 h 207"/>
                <a:gd name="T20" fmla="*/ 1808 w 416"/>
                <a:gd name="T21" fmla="*/ 0 h 207"/>
                <a:gd name="T22" fmla="*/ 1547 w 416"/>
                <a:gd name="T23" fmla="*/ 366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35" name="Freeform 45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1638 w 457"/>
                <a:gd name="T1" fmla="*/ 206 h 264"/>
                <a:gd name="T2" fmla="*/ 1643 w 457"/>
                <a:gd name="T3" fmla="*/ 951 h 264"/>
                <a:gd name="T4" fmla="*/ 358 w 457"/>
                <a:gd name="T5" fmla="*/ 951 h 264"/>
                <a:gd name="T6" fmla="*/ 353 w 457"/>
                <a:gd name="T7" fmla="*/ 206 h 264"/>
                <a:gd name="T8" fmla="*/ 1638 w 457"/>
                <a:gd name="T9" fmla="*/ 206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36" name="Freeform 46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29 w 24"/>
                <a:gd name="T1" fmla="*/ 21 h 33"/>
                <a:gd name="T2" fmla="*/ 29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0 w 24"/>
                <a:gd name="T9" fmla="*/ 42 h 33"/>
                <a:gd name="T10" fmla="*/ 42 w 24"/>
                <a:gd name="T11" fmla="*/ 21 h 33"/>
                <a:gd name="T12" fmla="*/ 29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1 w 24"/>
                <a:gd name="T21" fmla="*/ 8 h 33"/>
                <a:gd name="T22" fmla="*/ 96 w 24"/>
                <a:gd name="T23" fmla="*/ 34 h 33"/>
                <a:gd name="T24" fmla="*/ 63 w 24"/>
                <a:gd name="T25" fmla="*/ 69 h 33"/>
                <a:gd name="T26" fmla="*/ 63 w 24"/>
                <a:gd name="T27" fmla="*/ 69 h 33"/>
                <a:gd name="T28" fmla="*/ 81 w 24"/>
                <a:gd name="T29" fmla="*/ 80 h 33"/>
                <a:gd name="T30" fmla="*/ 88 w 24"/>
                <a:gd name="T31" fmla="*/ 90 h 33"/>
                <a:gd name="T32" fmla="*/ 102 w 24"/>
                <a:gd name="T33" fmla="*/ 137 h 33"/>
                <a:gd name="T34" fmla="*/ 63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29 w 24"/>
                <a:gd name="T41" fmla="*/ 82 h 33"/>
                <a:gd name="T42" fmla="*/ 29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37" name="Freeform 47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34 w 29"/>
                <a:gd name="T1" fmla="*/ 75 h 35"/>
                <a:gd name="T2" fmla="*/ 60 w 29"/>
                <a:gd name="T3" fmla="*/ 125 h 35"/>
                <a:gd name="T4" fmla="*/ 84 w 29"/>
                <a:gd name="T5" fmla="*/ 75 h 35"/>
                <a:gd name="T6" fmla="*/ 60 w 29"/>
                <a:gd name="T7" fmla="*/ 26 h 35"/>
                <a:gd name="T8" fmla="*/ 34 w 29"/>
                <a:gd name="T9" fmla="*/ 75 h 35"/>
                <a:gd name="T10" fmla="*/ 0 w 29"/>
                <a:gd name="T11" fmla="*/ 75 h 35"/>
                <a:gd name="T12" fmla="*/ 13 w 29"/>
                <a:gd name="T13" fmla="*/ 21 h 35"/>
                <a:gd name="T14" fmla="*/ 60 w 29"/>
                <a:gd name="T15" fmla="*/ 0 h 35"/>
                <a:gd name="T16" fmla="*/ 107 w 29"/>
                <a:gd name="T17" fmla="*/ 21 h 35"/>
                <a:gd name="T18" fmla="*/ 123 w 29"/>
                <a:gd name="T19" fmla="*/ 75 h 35"/>
                <a:gd name="T20" fmla="*/ 107 w 29"/>
                <a:gd name="T21" fmla="*/ 130 h 35"/>
                <a:gd name="T22" fmla="*/ 60 w 29"/>
                <a:gd name="T23" fmla="*/ 151 h 35"/>
                <a:gd name="T24" fmla="*/ 13 w 29"/>
                <a:gd name="T25" fmla="*/ 125 h 35"/>
                <a:gd name="T26" fmla="*/ 0 w 29"/>
                <a:gd name="T27" fmla="*/ 75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38" name="Freeform 48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89 h 34"/>
                <a:gd name="T2" fmla="*/ 0 w 24"/>
                <a:gd name="T3" fmla="*/ 0 h 34"/>
                <a:gd name="T4" fmla="*/ 29 w 24"/>
                <a:gd name="T5" fmla="*/ 0 h 34"/>
                <a:gd name="T6" fmla="*/ 29 w 24"/>
                <a:gd name="T7" fmla="*/ 94 h 34"/>
                <a:gd name="T8" fmla="*/ 54 w 24"/>
                <a:gd name="T9" fmla="*/ 118 h 34"/>
                <a:gd name="T10" fmla="*/ 68 w 24"/>
                <a:gd name="T11" fmla="*/ 94 h 34"/>
                <a:gd name="T12" fmla="*/ 68 w 24"/>
                <a:gd name="T13" fmla="*/ 0 h 34"/>
                <a:gd name="T14" fmla="*/ 102 w 24"/>
                <a:gd name="T15" fmla="*/ 0 h 34"/>
                <a:gd name="T16" fmla="*/ 102 w 24"/>
                <a:gd name="T17" fmla="*/ 89 h 34"/>
                <a:gd name="T18" fmla="*/ 89 w 24"/>
                <a:gd name="T19" fmla="*/ 128 h 34"/>
                <a:gd name="T20" fmla="*/ 54 w 24"/>
                <a:gd name="T21" fmla="*/ 144 h 34"/>
                <a:gd name="T22" fmla="*/ 13 w 24"/>
                <a:gd name="T23" fmla="*/ 128 h 34"/>
                <a:gd name="T24" fmla="*/ 0 w 24"/>
                <a:gd name="T25" fmla="*/ 89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39" name="Freeform 49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40" name="Freeform 50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41" name="Freeform 51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34 w 24"/>
                <a:gd name="T1" fmla="*/ 21 h 33"/>
                <a:gd name="T2" fmla="*/ 34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3 w 24"/>
                <a:gd name="T9" fmla="*/ 42 h 33"/>
                <a:gd name="T10" fmla="*/ 42 w 24"/>
                <a:gd name="T11" fmla="*/ 21 h 33"/>
                <a:gd name="T12" fmla="*/ 34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8 w 24"/>
                <a:gd name="T21" fmla="*/ 8 h 33"/>
                <a:gd name="T22" fmla="*/ 97 w 24"/>
                <a:gd name="T23" fmla="*/ 34 h 33"/>
                <a:gd name="T24" fmla="*/ 68 w 24"/>
                <a:gd name="T25" fmla="*/ 69 h 33"/>
                <a:gd name="T26" fmla="*/ 68 w 24"/>
                <a:gd name="T27" fmla="*/ 69 h 33"/>
                <a:gd name="T28" fmla="*/ 81 w 24"/>
                <a:gd name="T29" fmla="*/ 80 h 33"/>
                <a:gd name="T30" fmla="*/ 89 w 24"/>
                <a:gd name="T31" fmla="*/ 90 h 33"/>
                <a:gd name="T32" fmla="*/ 102 w 24"/>
                <a:gd name="T33" fmla="*/ 137 h 33"/>
                <a:gd name="T34" fmla="*/ 68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34 w 24"/>
                <a:gd name="T41" fmla="*/ 82 h 33"/>
                <a:gd name="T42" fmla="*/ 34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42" name="Freeform 52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131 w 162"/>
                <a:gd name="T1" fmla="*/ 232 h 60"/>
                <a:gd name="T2" fmla="*/ 126 w 162"/>
                <a:gd name="T3" fmla="*/ 227 h 60"/>
                <a:gd name="T4" fmla="*/ 0 w 162"/>
                <a:gd name="T5" fmla="*/ 152 h 60"/>
                <a:gd name="T6" fmla="*/ 97 w 162"/>
                <a:gd name="T7" fmla="*/ 96 h 60"/>
                <a:gd name="T8" fmla="*/ 227 w 162"/>
                <a:gd name="T9" fmla="*/ 173 h 60"/>
                <a:gd name="T10" fmla="*/ 324 w 162"/>
                <a:gd name="T11" fmla="*/ 165 h 60"/>
                <a:gd name="T12" fmla="*/ 489 w 162"/>
                <a:gd name="T13" fmla="*/ 69 h 60"/>
                <a:gd name="T14" fmla="*/ 308 w 162"/>
                <a:gd name="T15" fmla="*/ 69 h 60"/>
                <a:gd name="T16" fmla="*/ 308 w 162"/>
                <a:gd name="T17" fmla="*/ 0 h 60"/>
                <a:gd name="T18" fmla="*/ 708 w 162"/>
                <a:gd name="T19" fmla="*/ 0 h 60"/>
                <a:gd name="T20" fmla="*/ 708 w 162"/>
                <a:gd name="T21" fmla="*/ 232 h 60"/>
                <a:gd name="T22" fmla="*/ 592 w 162"/>
                <a:gd name="T23" fmla="*/ 232 h 60"/>
                <a:gd name="T24" fmla="*/ 586 w 162"/>
                <a:gd name="T25" fmla="*/ 126 h 60"/>
                <a:gd name="T26" fmla="*/ 425 w 162"/>
                <a:gd name="T27" fmla="*/ 222 h 60"/>
                <a:gd name="T28" fmla="*/ 262 w 162"/>
                <a:gd name="T29" fmla="*/ 261 h 60"/>
                <a:gd name="T30" fmla="*/ 131 w 162"/>
                <a:gd name="T31" fmla="*/ 232 h 60"/>
                <a:gd name="T32" fmla="*/ 131 w 162"/>
                <a:gd name="T33" fmla="*/ 232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43" name="Freeform 53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169 w 105"/>
                <a:gd name="T1" fmla="*/ 350 h 93"/>
                <a:gd name="T2" fmla="*/ 296 w 105"/>
                <a:gd name="T3" fmla="*/ 275 h 93"/>
                <a:gd name="T4" fmla="*/ 283 w 105"/>
                <a:gd name="T5" fmla="*/ 219 h 93"/>
                <a:gd name="T6" fmla="*/ 122 w 105"/>
                <a:gd name="T7" fmla="*/ 126 h 93"/>
                <a:gd name="T8" fmla="*/ 122 w 105"/>
                <a:gd name="T9" fmla="*/ 232 h 93"/>
                <a:gd name="T10" fmla="*/ 0 w 105"/>
                <a:gd name="T11" fmla="*/ 232 h 93"/>
                <a:gd name="T12" fmla="*/ 0 w 105"/>
                <a:gd name="T13" fmla="*/ 0 h 93"/>
                <a:gd name="T14" fmla="*/ 397 w 105"/>
                <a:gd name="T15" fmla="*/ 0 h 93"/>
                <a:gd name="T16" fmla="*/ 397 w 105"/>
                <a:gd name="T17" fmla="*/ 67 h 93"/>
                <a:gd name="T18" fmla="*/ 215 w 105"/>
                <a:gd name="T19" fmla="*/ 67 h 93"/>
                <a:gd name="T20" fmla="*/ 379 w 105"/>
                <a:gd name="T21" fmla="*/ 160 h 93"/>
                <a:gd name="T22" fmla="*/ 453 w 105"/>
                <a:gd name="T23" fmla="*/ 253 h 93"/>
                <a:gd name="T24" fmla="*/ 392 w 105"/>
                <a:gd name="T25" fmla="*/ 332 h 93"/>
                <a:gd name="T26" fmla="*/ 267 w 105"/>
                <a:gd name="T27" fmla="*/ 405 h 93"/>
                <a:gd name="T28" fmla="*/ 169 w 105"/>
                <a:gd name="T29" fmla="*/ 350 h 93"/>
                <a:gd name="T30" fmla="*/ 169 w 105"/>
                <a:gd name="T31" fmla="*/ 35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44" name="Freeform 54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577 w 162"/>
                <a:gd name="T1" fmla="*/ 34 h 60"/>
                <a:gd name="T2" fmla="*/ 708 w 162"/>
                <a:gd name="T3" fmla="*/ 109 h 60"/>
                <a:gd name="T4" fmla="*/ 607 w 162"/>
                <a:gd name="T5" fmla="*/ 165 h 60"/>
                <a:gd name="T6" fmla="*/ 476 w 162"/>
                <a:gd name="T7" fmla="*/ 91 h 60"/>
                <a:gd name="T8" fmla="*/ 386 w 162"/>
                <a:gd name="T9" fmla="*/ 101 h 60"/>
                <a:gd name="T10" fmla="*/ 219 w 162"/>
                <a:gd name="T11" fmla="*/ 198 h 60"/>
                <a:gd name="T12" fmla="*/ 401 w 162"/>
                <a:gd name="T13" fmla="*/ 198 h 60"/>
                <a:gd name="T14" fmla="*/ 401 w 162"/>
                <a:gd name="T15" fmla="*/ 261 h 60"/>
                <a:gd name="T16" fmla="*/ 0 w 162"/>
                <a:gd name="T17" fmla="*/ 261 h 60"/>
                <a:gd name="T18" fmla="*/ 0 w 162"/>
                <a:gd name="T19" fmla="*/ 29 h 60"/>
                <a:gd name="T20" fmla="*/ 118 w 162"/>
                <a:gd name="T21" fmla="*/ 29 h 60"/>
                <a:gd name="T22" fmla="*/ 118 w 162"/>
                <a:gd name="T23" fmla="*/ 136 h 60"/>
                <a:gd name="T24" fmla="*/ 283 w 162"/>
                <a:gd name="T25" fmla="*/ 42 h 60"/>
                <a:gd name="T26" fmla="*/ 442 w 162"/>
                <a:gd name="T27" fmla="*/ 0 h 60"/>
                <a:gd name="T28" fmla="*/ 577 w 162"/>
                <a:gd name="T29" fmla="*/ 34 h 60"/>
                <a:gd name="T30" fmla="*/ 577 w 162"/>
                <a:gd name="T31" fmla="*/ 34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45" name="Freeform 55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454 w 104"/>
                <a:gd name="T1" fmla="*/ 173 h 94"/>
                <a:gd name="T2" fmla="*/ 454 w 104"/>
                <a:gd name="T3" fmla="*/ 405 h 94"/>
                <a:gd name="T4" fmla="*/ 56 w 104"/>
                <a:gd name="T5" fmla="*/ 405 h 94"/>
                <a:gd name="T6" fmla="*/ 54 w 104"/>
                <a:gd name="T7" fmla="*/ 337 h 94"/>
                <a:gd name="T8" fmla="*/ 235 w 104"/>
                <a:gd name="T9" fmla="*/ 337 h 94"/>
                <a:gd name="T10" fmla="*/ 70 w 104"/>
                <a:gd name="T11" fmla="*/ 241 h 94"/>
                <a:gd name="T12" fmla="*/ 0 w 104"/>
                <a:gd name="T13" fmla="*/ 151 h 94"/>
                <a:gd name="T14" fmla="*/ 56 w 104"/>
                <a:gd name="T15" fmla="*/ 75 h 94"/>
                <a:gd name="T16" fmla="*/ 186 w 104"/>
                <a:gd name="T17" fmla="*/ 0 h 94"/>
                <a:gd name="T18" fmla="*/ 283 w 104"/>
                <a:gd name="T19" fmla="*/ 55 h 94"/>
                <a:gd name="T20" fmla="*/ 157 w 104"/>
                <a:gd name="T21" fmla="*/ 130 h 94"/>
                <a:gd name="T22" fmla="*/ 172 w 104"/>
                <a:gd name="T23" fmla="*/ 186 h 94"/>
                <a:gd name="T24" fmla="*/ 337 w 104"/>
                <a:gd name="T25" fmla="*/ 282 h 94"/>
                <a:gd name="T26" fmla="*/ 337 w 104"/>
                <a:gd name="T27" fmla="*/ 173 h 94"/>
                <a:gd name="T28" fmla="*/ 454 w 104"/>
                <a:gd name="T29" fmla="*/ 173 h 94"/>
                <a:gd name="T30" fmla="*/ 454 w 104"/>
                <a:gd name="T31" fmla="*/ 17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46" name="Freeform 56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130 w 162"/>
                <a:gd name="T1" fmla="*/ 234 h 61"/>
                <a:gd name="T2" fmla="*/ 130 w 162"/>
                <a:gd name="T3" fmla="*/ 234 h 61"/>
                <a:gd name="T4" fmla="*/ 0 w 162"/>
                <a:gd name="T5" fmla="*/ 159 h 61"/>
                <a:gd name="T6" fmla="*/ 98 w 162"/>
                <a:gd name="T7" fmla="*/ 102 h 61"/>
                <a:gd name="T8" fmla="*/ 228 w 162"/>
                <a:gd name="T9" fmla="*/ 177 h 61"/>
                <a:gd name="T10" fmla="*/ 321 w 162"/>
                <a:gd name="T11" fmla="*/ 167 h 61"/>
                <a:gd name="T12" fmla="*/ 486 w 162"/>
                <a:gd name="T13" fmla="*/ 70 h 61"/>
                <a:gd name="T14" fmla="*/ 303 w 162"/>
                <a:gd name="T15" fmla="*/ 70 h 61"/>
                <a:gd name="T16" fmla="*/ 303 w 162"/>
                <a:gd name="T17" fmla="*/ 0 h 61"/>
                <a:gd name="T18" fmla="*/ 701 w 162"/>
                <a:gd name="T19" fmla="*/ 0 h 61"/>
                <a:gd name="T20" fmla="*/ 701 w 162"/>
                <a:gd name="T21" fmla="*/ 239 h 61"/>
                <a:gd name="T22" fmla="*/ 585 w 162"/>
                <a:gd name="T23" fmla="*/ 239 h 61"/>
                <a:gd name="T24" fmla="*/ 585 w 162"/>
                <a:gd name="T25" fmla="*/ 130 h 61"/>
                <a:gd name="T26" fmla="*/ 419 w 162"/>
                <a:gd name="T27" fmla="*/ 226 h 61"/>
                <a:gd name="T28" fmla="*/ 262 w 162"/>
                <a:gd name="T29" fmla="*/ 269 h 61"/>
                <a:gd name="T30" fmla="*/ 130 w 162"/>
                <a:gd name="T31" fmla="*/ 234 h 61"/>
                <a:gd name="T32" fmla="*/ 130 w 162"/>
                <a:gd name="T33" fmla="*/ 23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47" name="Freeform 57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177 w 105"/>
                <a:gd name="T1" fmla="*/ 357 h 94"/>
                <a:gd name="T2" fmla="*/ 303 w 105"/>
                <a:gd name="T3" fmla="*/ 277 h 94"/>
                <a:gd name="T4" fmla="*/ 290 w 105"/>
                <a:gd name="T5" fmla="*/ 226 h 94"/>
                <a:gd name="T6" fmla="*/ 123 w 105"/>
                <a:gd name="T7" fmla="*/ 129 h 94"/>
                <a:gd name="T8" fmla="*/ 123 w 105"/>
                <a:gd name="T9" fmla="*/ 234 h 94"/>
                <a:gd name="T10" fmla="*/ 5 w 105"/>
                <a:gd name="T11" fmla="*/ 234 h 94"/>
                <a:gd name="T12" fmla="*/ 0 w 105"/>
                <a:gd name="T13" fmla="*/ 0 h 94"/>
                <a:gd name="T14" fmla="*/ 405 w 105"/>
                <a:gd name="T15" fmla="*/ 0 h 94"/>
                <a:gd name="T16" fmla="*/ 408 w 105"/>
                <a:gd name="T17" fmla="*/ 70 h 94"/>
                <a:gd name="T18" fmla="*/ 226 w 105"/>
                <a:gd name="T19" fmla="*/ 70 h 94"/>
                <a:gd name="T20" fmla="*/ 392 w 105"/>
                <a:gd name="T21" fmla="*/ 167 h 94"/>
                <a:gd name="T22" fmla="*/ 462 w 105"/>
                <a:gd name="T23" fmla="*/ 260 h 94"/>
                <a:gd name="T24" fmla="*/ 405 w 105"/>
                <a:gd name="T25" fmla="*/ 337 h 94"/>
                <a:gd name="T26" fmla="*/ 274 w 105"/>
                <a:gd name="T27" fmla="*/ 413 h 94"/>
                <a:gd name="T28" fmla="*/ 177 w 105"/>
                <a:gd name="T29" fmla="*/ 357 h 94"/>
                <a:gd name="T30" fmla="*/ 177 w 105"/>
                <a:gd name="T31" fmla="*/ 357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48" name="Freeform 58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570 w 162"/>
                <a:gd name="T1" fmla="*/ 34 h 61"/>
                <a:gd name="T2" fmla="*/ 701 w 162"/>
                <a:gd name="T3" fmla="*/ 109 h 61"/>
                <a:gd name="T4" fmla="*/ 606 w 162"/>
                <a:gd name="T5" fmla="*/ 164 h 61"/>
                <a:gd name="T6" fmla="*/ 476 w 162"/>
                <a:gd name="T7" fmla="*/ 89 h 61"/>
                <a:gd name="T8" fmla="*/ 380 w 162"/>
                <a:gd name="T9" fmla="*/ 97 h 61"/>
                <a:gd name="T10" fmla="*/ 215 w 162"/>
                <a:gd name="T11" fmla="*/ 192 h 61"/>
                <a:gd name="T12" fmla="*/ 398 w 162"/>
                <a:gd name="T13" fmla="*/ 192 h 61"/>
                <a:gd name="T14" fmla="*/ 398 w 162"/>
                <a:gd name="T15" fmla="*/ 261 h 61"/>
                <a:gd name="T16" fmla="*/ 0 w 162"/>
                <a:gd name="T17" fmla="*/ 261 h 61"/>
                <a:gd name="T18" fmla="*/ 0 w 162"/>
                <a:gd name="T19" fmla="*/ 29 h 61"/>
                <a:gd name="T20" fmla="*/ 117 w 162"/>
                <a:gd name="T21" fmla="*/ 29 h 61"/>
                <a:gd name="T22" fmla="*/ 122 w 162"/>
                <a:gd name="T23" fmla="*/ 136 h 61"/>
                <a:gd name="T24" fmla="*/ 282 w 162"/>
                <a:gd name="T25" fmla="*/ 42 h 61"/>
                <a:gd name="T26" fmla="*/ 438 w 162"/>
                <a:gd name="T27" fmla="*/ 0 h 61"/>
                <a:gd name="T28" fmla="*/ 570 w 162"/>
                <a:gd name="T29" fmla="*/ 34 h 61"/>
                <a:gd name="T30" fmla="*/ 570 w 162"/>
                <a:gd name="T31" fmla="*/ 34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49" name="Freeform 59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453 w 105"/>
                <a:gd name="T1" fmla="*/ 180 h 94"/>
                <a:gd name="T2" fmla="*/ 453 w 105"/>
                <a:gd name="T3" fmla="*/ 413 h 94"/>
                <a:gd name="T4" fmla="*/ 55 w 105"/>
                <a:gd name="T5" fmla="*/ 413 h 94"/>
                <a:gd name="T6" fmla="*/ 55 w 105"/>
                <a:gd name="T7" fmla="*/ 344 h 94"/>
                <a:gd name="T8" fmla="*/ 239 w 105"/>
                <a:gd name="T9" fmla="*/ 344 h 94"/>
                <a:gd name="T10" fmla="*/ 75 w 105"/>
                <a:gd name="T11" fmla="*/ 247 h 94"/>
                <a:gd name="T12" fmla="*/ 0 w 105"/>
                <a:gd name="T13" fmla="*/ 152 h 94"/>
                <a:gd name="T14" fmla="*/ 60 w 105"/>
                <a:gd name="T15" fmla="*/ 75 h 94"/>
                <a:gd name="T16" fmla="*/ 186 w 105"/>
                <a:gd name="T17" fmla="*/ 0 h 94"/>
                <a:gd name="T18" fmla="*/ 283 w 105"/>
                <a:gd name="T19" fmla="*/ 56 h 94"/>
                <a:gd name="T20" fmla="*/ 156 w 105"/>
                <a:gd name="T21" fmla="*/ 138 h 94"/>
                <a:gd name="T22" fmla="*/ 169 w 105"/>
                <a:gd name="T23" fmla="*/ 188 h 94"/>
                <a:gd name="T24" fmla="*/ 332 w 105"/>
                <a:gd name="T25" fmla="*/ 285 h 94"/>
                <a:gd name="T26" fmla="*/ 332 w 105"/>
                <a:gd name="T27" fmla="*/ 180 h 94"/>
                <a:gd name="T28" fmla="*/ 453 w 105"/>
                <a:gd name="T29" fmla="*/ 180 h 94"/>
                <a:gd name="T30" fmla="*/ 453 w 105"/>
                <a:gd name="T31" fmla="*/ 18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4610" name="Group 60"/>
          <p:cNvGrpSpPr>
            <a:grpSpLocks/>
          </p:cNvGrpSpPr>
          <p:nvPr/>
        </p:nvGrpSpPr>
        <p:grpSpPr bwMode="auto">
          <a:xfrm>
            <a:off x="2158181" y="2314277"/>
            <a:ext cx="311150" cy="396875"/>
            <a:chOff x="657" y="754"/>
            <a:chExt cx="196" cy="250"/>
          </a:xfrm>
        </p:grpSpPr>
        <p:sp>
          <p:nvSpPr>
            <p:cNvPr id="24631" name="Oval 61"/>
            <p:cNvSpPr>
              <a:spLocks noChangeAspect="1" noChangeArrowheads="1"/>
            </p:cNvSpPr>
            <p:nvPr/>
          </p:nvSpPr>
          <p:spPr bwMode="auto">
            <a:xfrm>
              <a:off x="657" y="799"/>
              <a:ext cx="182" cy="182"/>
            </a:xfrm>
            <a:prstGeom prst="ellipse">
              <a:avLst/>
            </a:prstGeom>
            <a:solidFill>
              <a:srgbClr val="A3E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32" name="Text Box 62"/>
            <p:cNvSpPr txBox="1">
              <a:spLocks noChangeArrowheads="1"/>
            </p:cNvSpPr>
            <p:nvPr/>
          </p:nvSpPr>
          <p:spPr bwMode="auto">
            <a:xfrm>
              <a:off x="657" y="75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>
                  <a:latin typeface="Times New Roman" pitchFamily="18" charset="0"/>
                </a:rPr>
                <a:t>4</a:t>
              </a:r>
            </a:p>
          </p:txBody>
        </p:sp>
      </p:grpSp>
      <p:grpSp>
        <p:nvGrpSpPr>
          <p:cNvPr id="24611" name="Group 63"/>
          <p:cNvGrpSpPr>
            <a:grpSpLocks/>
          </p:cNvGrpSpPr>
          <p:nvPr/>
        </p:nvGrpSpPr>
        <p:grpSpPr bwMode="auto">
          <a:xfrm>
            <a:off x="2805881" y="3574752"/>
            <a:ext cx="311150" cy="396875"/>
            <a:chOff x="1731" y="1117"/>
            <a:chExt cx="196" cy="250"/>
          </a:xfrm>
        </p:grpSpPr>
        <p:sp>
          <p:nvSpPr>
            <p:cNvPr id="24629" name="Oval 64"/>
            <p:cNvSpPr>
              <a:spLocks noChangeAspect="1" noChangeArrowheads="1"/>
            </p:cNvSpPr>
            <p:nvPr/>
          </p:nvSpPr>
          <p:spPr bwMode="auto">
            <a:xfrm>
              <a:off x="1731" y="1162"/>
              <a:ext cx="182" cy="182"/>
            </a:xfrm>
            <a:prstGeom prst="ellipse">
              <a:avLst/>
            </a:prstGeom>
            <a:solidFill>
              <a:srgbClr val="A3E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30" name="Text Box 65"/>
            <p:cNvSpPr txBox="1">
              <a:spLocks noChangeArrowheads="1"/>
            </p:cNvSpPr>
            <p:nvPr/>
          </p:nvSpPr>
          <p:spPr bwMode="auto">
            <a:xfrm>
              <a:off x="1731" y="111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>
                  <a:latin typeface="Times New Roman" pitchFamily="18" charset="0"/>
                </a:rPr>
                <a:t>5</a:t>
              </a:r>
            </a:p>
          </p:txBody>
        </p:sp>
      </p:grpSp>
      <p:grpSp>
        <p:nvGrpSpPr>
          <p:cNvPr id="24612" name="Group 66"/>
          <p:cNvGrpSpPr>
            <a:grpSpLocks/>
          </p:cNvGrpSpPr>
          <p:nvPr/>
        </p:nvGrpSpPr>
        <p:grpSpPr bwMode="auto">
          <a:xfrm>
            <a:off x="5037906" y="2314277"/>
            <a:ext cx="311150" cy="396875"/>
            <a:chOff x="3320" y="709"/>
            <a:chExt cx="196" cy="250"/>
          </a:xfrm>
        </p:grpSpPr>
        <p:sp>
          <p:nvSpPr>
            <p:cNvPr id="24627" name="Oval 67"/>
            <p:cNvSpPr>
              <a:spLocks noChangeAspect="1" noChangeArrowheads="1"/>
            </p:cNvSpPr>
            <p:nvPr/>
          </p:nvSpPr>
          <p:spPr bwMode="auto">
            <a:xfrm>
              <a:off x="3320" y="754"/>
              <a:ext cx="182" cy="182"/>
            </a:xfrm>
            <a:prstGeom prst="ellipse">
              <a:avLst/>
            </a:prstGeom>
            <a:solidFill>
              <a:srgbClr val="A3E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28" name="Text Box 68"/>
            <p:cNvSpPr txBox="1">
              <a:spLocks noChangeArrowheads="1"/>
            </p:cNvSpPr>
            <p:nvPr/>
          </p:nvSpPr>
          <p:spPr bwMode="auto">
            <a:xfrm>
              <a:off x="3320" y="70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>
                  <a:latin typeface="Times New Roman" pitchFamily="18" charset="0"/>
                </a:rPr>
                <a:t>6</a:t>
              </a:r>
            </a:p>
          </p:txBody>
        </p:sp>
      </p:grpSp>
      <p:grpSp>
        <p:nvGrpSpPr>
          <p:cNvPr id="24613" name="Group 69"/>
          <p:cNvGrpSpPr>
            <a:grpSpLocks/>
          </p:cNvGrpSpPr>
          <p:nvPr/>
        </p:nvGrpSpPr>
        <p:grpSpPr bwMode="auto">
          <a:xfrm>
            <a:off x="6958781" y="5441652"/>
            <a:ext cx="311150" cy="396875"/>
            <a:chOff x="4816" y="2817"/>
            <a:chExt cx="196" cy="250"/>
          </a:xfrm>
        </p:grpSpPr>
        <p:sp>
          <p:nvSpPr>
            <p:cNvPr id="24625" name="Oval 70"/>
            <p:cNvSpPr>
              <a:spLocks noChangeAspect="1" noChangeArrowheads="1"/>
            </p:cNvSpPr>
            <p:nvPr/>
          </p:nvSpPr>
          <p:spPr bwMode="auto">
            <a:xfrm>
              <a:off x="4816" y="2862"/>
              <a:ext cx="182" cy="182"/>
            </a:xfrm>
            <a:prstGeom prst="ellipse">
              <a:avLst/>
            </a:prstGeom>
            <a:solidFill>
              <a:srgbClr val="A3E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26" name="Text Box 71"/>
            <p:cNvSpPr txBox="1">
              <a:spLocks noChangeArrowheads="1"/>
            </p:cNvSpPr>
            <p:nvPr/>
          </p:nvSpPr>
          <p:spPr bwMode="auto">
            <a:xfrm>
              <a:off x="4816" y="281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24614" name="Group 72"/>
          <p:cNvGrpSpPr>
            <a:grpSpLocks/>
          </p:cNvGrpSpPr>
          <p:nvPr/>
        </p:nvGrpSpPr>
        <p:grpSpPr bwMode="auto">
          <a:xfrm>
            <a:off x="3790131" y="5441652"/>
            <a:ext cx="311150" cy="396875"/>
            <a:chOff x="1928" y="3582"/>
            <a:chExt cx="196" cy="250"/>
          </a:xfrm>
        </p:grpSpPr>
        <p:sp>
          <p:nvSpPr>
            <p:cNvPr id="24623" name="Oval 73"/>
            <p:cNvSpPr>
              <a:spLocks noChangeAspect="1" noChangeArrowheads="1"/>
            </p:cNvSpPr>
            <p:nvPr/>
          </p:nvSpPr>
          <p:spPr bwMode="auto">
            <a:xfrm>
              <a:off x="1928" y="3627"/>
              <a:ext cx="182" cy="182"/>
            </a:xfrm>
            <a:prstGeom prst="ellipse">
              <a:avLst/>
            </a:prstGeom>
            <a:solidFill>
              <a:srgbClr val="A3E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24" name="Text Box 74"/>
            <p:cNvSpPr txBox="1">
              <a:spLocks noChangeArrowheads="1"/>
            </p:cNvSpPr>
            <p:nvPr/>
          </p:nvSpPr>
          <p:spPr bwMode="auto">
            <a:xfrm>
              <a:off x="1928" y="358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24615" name="Group 75"/>
          <p:cNvGrpSpPr>
            <a:grpSpLocks/>
          </p:cNvGrpSpPr>
          <p:nvPr/>
        </p:nvGrpSpPr>
        <p:grpSpPr bwMode="auto">
          <a:xfrm>
            <a:off x="6382519" y="3717627"/>
            <a:ext cx="311150" cy="396875"/>
            <a:chOff x="3606" y="1842"/>
            <a:chExt cx="196" cy="250"/>
          </a:xfrm>
        </p:grpSpPr>
        <p:sp>
          <p:nvSpPr>
            <p:cNvPr id="24621" name="Oval 76"/>
            <p:cNvSpPr>
              <a:spLocks noChangeAspect="1" noChangeArrowheads="1"/>
            </p:cNvSpPr>
            <p:nvPr/>
          </p:nvSpPr>
          <p:spPr bwMode="auto">
            <a:xfrm>
              <a:off x="3606" y="1887"/>
              <a:ext cx="182" cy="182"/>
            </a:xfrm>
            <a:prstGeom prst="ellipse">
              <a:avLst/>
            </a:prstGeom>
            <a:solidFill>
              <a:srgbClr val="A3E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22" name="Text Box 77"/>
            <p:cNvSpPr txBox="1">
              <a:spLocks noChangeArrowheads="1"/>
            </p:cNvSpPr>
            <p:nvPr/>
          </p:nvSpPr>
          <p:spPr bwMode="auto">
            <a:xfrm>
              <a:off x="3606" y="184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24616" name="Line 78"/>
          <p:cNvSpPr>
            <a:spLocks noChangeShapeType="1"/>
          </p:cNvSpPr>
          <p:nvPr/>
        </p:nvSpPr>
        <p:spPr bwMode="auto">
          <a:xfrm>
            <a:off x="2085156" y="2279352"/>
            <a:ext cx="20161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7" name="Line 79"/>
          <p:cNvSpPr>
            <a:spLocks noChangeShapeType="1"/>
          </p:cNvSpPr>
          <p:nvPr/>
        </p:nvSpPr>
        <p:spPr bwMode="auto">
          <a:xfrm flipH="1">
            <a:off x="2158181" y="6232227"/>
            <a:ext cx="1943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8" name="Line 80"/>
          <p:cNvSpPr>
            <a:spLocks noChangeShapeType="1"/>
          </p:cNvSpPr>
          <p:nvPr/>
        </p:nvSpPr>
        <p:spPr bwMode="auto">
          <a:xfrm>
            <a:off x="4677544" y="2279352"/>
            <a:ext cx="30972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9" name="Line 81"/>
          <p:cNvSpPr>
            <a:spLocks noChangeShapeType="1"/>
          </p:cNvSpPr>
          <p:nvPr/>
        </p:nvSpPr>
        <p:spPr bwMode="auto">
          <a:xfrm flipH="1">
            <a:off x="4677544" y="6232227"/>
            <a:ext cx="31686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0" name="Text Box 86"/>
          <p:cNvSpPr txBox="1">
            <a:spLocks noChangeArrowheads="1"/>
          </p:cNvSpPr>
          <p:nvPr/>
        </p:nvSpPr>
        <p:spPr bwMode="auto">
          <a:xfrm>
            <a:off x="4677544" y="4508202"/>
            <a:ext cx="549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400"/>
              <a:t>E0/0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配置</a:t>
            </a:r>
            <a:r>
              <a:rPr lang="en-US" altLang="zh-CN" dirty="0">
                <a:solidFill>
                  <a:srgbClr val="C00000"/>
                </a:solidFill>
              </a:rPr>
              <a:t>NAT Server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NAT Server</a:t>
            </a:r>
            <a:r>
              <a:rPr lang="zh-CN" altLang="en-US"/>
              <a:t>配置命令</a:t>
            </a:r>
          </a:p>
          <a:p>
            <a:pPr lvl="1" eaLnBrk="1" hangingPunct="1"/>
            <a:r>
              <a:rPr lang="en-US" altLang="zh-CN" b="1"/>
              <a:t>nat server protocol</a:t>
            </a:r>
            <a:r>
              <a:rPr lang="en-US" altLang="zh-CN" b="1" i="1"/>
              <a:t> </a:t>
            </a:r>
            <a:r>
              <a:rPr lang="en-US" altLang="zh-CN" i="1"/>
              <a:t>pro-type</a:t>
            </a:r>
            <a:r>
              <a:rPr lang="en-US" altLang="zh-CN" b="1" i="1"/>
              <a:t> </a:t>
            </a:r>
            <a:r>
              <a:rPr lang="en-US" altLang="zh-CN" b="1"/>
              <a:t>global</a:t>
            </a:r>
            <a:r>
              <a:rPr lang="en-US" altLang="zh-CN" i="1"/>
              <a:t> global-addr </a:t>
            </a:r>
            <a:r>
              <a:rPr lang="en-US" altLang="zh-CN"/>
              <a:t>[</a:t>
            </a:r>
            <a:r>
              <a:rPr lang="en-US" altLang="zh-CN" i="1"/>
              <a:t> global-port </a:t>
            </a:r>
            <a:r>
              <a:rPr lang="en-US" altLang="zh-CN"/>
              <a:t>] </a:t>
            </a:r>
            <a:r>
              <a:rPr lang="en-US" altLang="zh-CN" b="1"/>
              <a:t>inside</a:t>
            </a:r>
            <a:r>
              <a:rPr lang="en-US" altLang="zh-CN" i="1"/>
              <a:t> host-addr </a:t>
            </a:r>
            <a:r>
              <a:rPr lang="en-US" altLang="zh-CN"/>
              <a:t>[</a:t>
            </a:r>
            <a:r>
              <a:rPr lang="en-US" altLang="zh-CN" i="1"/>
              <a:t> host-port </a:t>
            </a:r>
            <a:r>
              <a:rPr lang="en-US" altLang="zh-CN"/>
              <a:t>]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016124"/>
            <a:ext cx="7869560" cy="649288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NAT Server</a:t>
            </a:r>
            <a:r>
              <a:rPr lang="zh-CN" altLang="en-US" dirty="0">
                <a:solidFill>
                  <a:srgbClr val="C00000"/>
                </a:solidFill>
              </a:rPr>
              <a:t>配置举例</a:t>
            </a:r>
          </a:p>
        </p:txBody>
      </p:sp>
      <p:pic>
        <p:nvPicPr>
          <p:cNvPr id="26627" name="Picture 3" descr="服务器类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3080419"/>
            <a:ext cx="6381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001713" y="2928019"/>
            <a:ext cx="823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400"/>
              <a:t>10.0.0.1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286125" y="3894807"/>
            <a:ext cx="588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600">
                <a:ea typeface="黑体" pitchFamily="49" charset="-122"/>
              </a:rPr>
              <a:t>RTA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2339975" y="3577307"/>
            <a:ext cx="12668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400"/>
              <a:t>10.0.0.254/24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4211638" y="3799557"/>
            <a:ext cx="1365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400"/>
              <a:t>198.76.28.1/24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971550" y="3928144"/>
            <a:ext cx="823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400"/>
              <a:t>10.0.0.2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5630863" y="3293144"/>
            <a:ext cx="971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chemeClr val="bg1"/>
                </a:solidFill>
                <a:latin typeface="Times New Roman" pitchFamily="18" charset="0"/>
              </a:rPr>
              <a:t>Internet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7164388" y="2720057"/>
            <a:ext cx="919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itchFamily="49" charset="-122"/>
              </a:rPr>
              <a:t>HostC</a:t>
            </a:r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 flipV="1">
            <a:off x="828675" y="3512219"/>
            <a:ext cx="6480175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971550" y="3512219"/>
            <a:ext cx="0" cy="7921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1836738" y="2720057"/>
            <a:ext cx="0" cy="792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6638" name="Picture 14" descr="compu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215232"/>
            <a:ext cx="8636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9" name="Picture 15" descr="网云_gra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3080419"/>
            <a:ext cx="15875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0" name="Picture 16" descr="compu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115469"/>
            <a:ext cx="8636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5349875" y="3367757"/>
            <a:ext cx="1022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1800" b="1"/>
              <a:t>Internet</a:t>
            </a:r>
          </a:p>
        </p:txBody>
      </p:sp>
      <p:grpSp>
        <p:nvGrpSpPr>
          <p:cNvPr id="26642" name="Group 18"/>
          <p:cNvGrpSpPr>
            <a:grpSpLocks noChangeAspect="1"/>
          </p:cNvGrpSpPr>
          <p:nvPr/>
        </p:nvGrpSpPr>
        <p:grpSpPr bwMode="auto">
          <a:xfrm>
            <a:off x="3492500" y="3223294"/>
            <a:ext cx="958850" cy="668338"/>
            <a:chOff x="3541" y="1317"/>
            <a:chExt cx="747" cy="546"/>
          </a:xfrm>
        </p:grpSpPr>
        <p:sp>
          <p:nvSpPr>
            <p:cNvPr id="26649" name="AutoShape 19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0" name="Freeform 20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1547 w 416"/>
                <a:gd name="T1" fmla="*/ 366 h 207"/>
                <a:gd name="T2" fmla="*/ 269 w 416"/>
                <a:gd name="T3" fmla="*/ 366 h 207"/>
                <a:gd name="T4" fmla="*/ 5 w 416"/>
                <a:gd name="T5" fmla="*/ 5 h 207"/>
                <a:gd name="T6" fmla="*/ 0 w 416"/>
                <a:gd name="T7" fmla="*/ 5 h 207"/>
                <a:gd name="T8" fmla="*/ 0 w 416"/>
                <a:gd name="T9" fmla="*/ 349 h 207"/>
                <a:gd name="T10" fmla="*/ 5 w 416"/>
                <a:gd name="T11" fmla="*/ 349 h 207"/>
                <a:gd name="T12" fmla="*/ 269 w 416"/>
                <a:gd name="T13" fmla="*/ 696 h 207"/>
                <a:gd name="T14" fmla="*/ 1547 w 416"/>
                <a:gd name="T15" fmla="*/ 696 h 207"/>
                <a:gd name="T16" fmla="*/ 1808 w 416"/>
                <a:gd name="T17" fmla="*/ 349 h 207"/>
                <a:gd name="T18" fmla="*/ 1808 w 416"/>
                <a:gd name="T19" fmla="*/ 349 h 207"/>
                <a:gd name="T20" fmla="*/ 1808 w 416"/>
                <a:gd name="T21" fmla="*/ 0 h 207"/>
                <a:gd name="T22" fmla="*/ 1547 w 416"/>
                <a:gd name="T23" fmla="*/ 366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51" name="Freeform 21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1638 w 457"/>
                <a:gd name="T1" fmla="*/ 206 h 264"/>
                <a:gd name="T2" fmla="*/ 1643 w 457"/>
                <a:gd name="T3" fmla="*/ 951 h 264"/>
                <a:gd name="T4" fmla="*/ 358 w 457"/>
                <a:gd name="T5" fmla="*/ 951 h 264"/>
                <a:gd name="T6" fmla="*/ 353 w 457"/>
                <a:gd name="T7" fmla="*/ 206 h 264"/>
                <a:gd name="T8" fmla="*/ 1638 w 457"/>
                <a:gd name="T9" fmla="*/ 206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52" name="Freeform 22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29 w 24"/>
                <a:gd name="T1" fmla="*/ 21 h 33"/>
                <a:gd name="T2" fmla="*/ 29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0 w 24"/>
                <a:gd name="T9" fmla="*/ 42 h 33"/>
                <a:gd name="T10" fmla="*/ 42 w 24"/>
                <a:gd name="T11" fmla="*/ 21 h 33"/>
                <a:gd name="T12" fmla="*/ 29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1 w 24"/>
                <a:gd name="T21" fmla="*/ 8 h 33"/>
                <a:gd name="T22" fmla="*/ 96 w 24"/>
                <a:gd name="T23" fmla="*/ 34 h 33"/>
                <a:gd name="T24" fmla="*/ 63 w 24"/>
                <a:gd name="T25" fmla="*/ 69 h 33"/>
                <a:gd name="T26" fmla="*/ 63 w 24"/>
                <a:gd name="T27" fmla="*/ 69 h 33"/>
                <a:gd name="T28" fmla="*/ 81 w 24"/>
                <a:gd name="T29" fmla="*/ 80 h 33"/>
                <a:gd name="T30" fmla="*/ 88 w 24"/>
                <a:gd name="T31" fmla="*/ 90 h 33"/>
                <a:gd name="T32" fmla="*/ 102 w 24"/>
                <a:gd name="T33" fmla="*/ 137 h 33"/>
                <a:gd name="T34" fmla="*/ 63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29 w 24"/>
                <a:gd name="T41" fmla="*/ 82 h 33"/>
                <a:gd name="T42" fmla="*/ 29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53" name="Freeform 23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34 w 29"/>
                <a:gd name="T1" fmla="*/ 75 h 35"/>
                <a:gd name="T2" fmla="*/ 60 w 29"/>
                <a:gd name="T3" fmla="*/ 125 h 35"/>
                <a:gd name="T4" fmla="*/ 84 w 29"/>
                <a:gd name="T5" fmla="*/ 75 h 35"/>
                <a:gd name="T6" fmla="*/ 60 w 29"/>
                <a:gd name="T7" fmla="*/ 26 h 35"/>
                <a:gd name="T8" fmla="*/ 34 w 29"/>
                <a:gd name="T9" fmla="*/ 75 h 35"/>
                <a:gd name="T10" fmla="*/ 0 w 29"/>
                <a:gd name="T11" fmla="*/ 75 h 35"/>
                <a:gd name="T12" fmla="*/ 13 w 29"/>
                <a:gd name="T13" fmla="*/ 21 h 35"/>
                <a:gd name="T14" fmla="*/ 60 w 29"/>
                <a:gd name="T15" fmla="*/ 0 h 35"/>
                <a:gd name="T16" fmla="*/ 107 w 29"/>
                <a:gd name="T17" fmla="*/ 21 h 35"/>
                <a:gd name="T18" fmla="*/ 123 w 29"/>
                <a:gd name="T19" fmla="*/ 75 h 35"/>
                <a:gd name="T20" fmla="*/ 107 w 29"/>
                <a:gd name="T21" fmla="*/ 130 h 35"/>
                <a:gd name="T22" fmla="*/ 60 w 29"/>
                <a:gd name="T23" fmla="*/ 151 h 35"/>
                <a:gd name="T24" fmla="*/ 13 w 29"/>
                <a:gd name="T25" fmla="*/ 125 h 35"/>
                <a:gd name="T26" fmla="*/ 0 w 29"/>
                <a:gd name="T27" fmla="*/ 75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54" name="Freeform 24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89 h 34"/>
                <a:gd name="T2" fmla="*/ 0 w 24"/>
                <a:gd name="T3" fmla="*/ 0 h 34"/>
                <a:gd name="T4" fmla="*/ 29 w 24"/>
                <a:gd name="T5" fmla="*/ 0 h 34"/>
                <a:gd name="T6" fmla="*/ 29 w 24"/>
                <a:gd name="T7" fmla="*/ 94 h 34"/>
                <a:gd name="T8" fmla="*/ 54 w 24"/>
                <a:gd name="T9" fmla="*/ 118 h 34"/>
                <a:gd name="T10" fmla="*/ 68 w 24"/>
                <a:gd name="T11" fmla="*/ 94 h 34"/>
                <a:gd name="T12" fmla="*/ 68 w 24"/>
                <a:gd name="T13" fmla="*/ 0 h 34"/>
                <a:gd name="T14" fmla="*/ 102 w 24"/>
                <a:gd name="T15" fmla="*/ 0 h 34"/>
                <a:gd name="T16" fmla="*/ 102 w 24"/>
                <a:gd name="T17" fmla="*/ 89 h 34"/>
                <a:gd name="T18" fmla="*/ 89 w 24"/>
                <a:gd name="T19" fmla="*/ 128 h 34"/>
                <a:gd name="T20" fmla="*/ 54 w 24"/>
                <a:gd name="T21" fmla="*/ 144 h 34"/>
                <a:gd name="T22" fmla="*/ 13 w 24"/>
                <a:gd name="T23" fmla="*/ 128 h 34"/>
                <a:gd name="T24" fmla="*/ 0 w 24"/>
                <a:gd name="T25" fmla="*/ 89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55" name="Freeform 25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56" name="Freeform 26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57" name="Freeform 27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34 w 24"/>
                <a:gd name="T1" fmla="*/ 21 h 33"/>
                <a:gd name="T2" fmla="*/ 34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3 w 24"/>
                <a:gd name="T9" fmla="*/ 42 h 33"/>
                <a:gd name="T10" fmla="*/ 42 w 24"/>
                <a:gd name="T11" fmla="*/ 21 h 33"/>
                <a:gd name="T12" fmla="*/ 34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8 w 24"/>
                <a:gd name="T21" fmla="*/ 8 h 33"/>
                <a:gd name="T22" fmla="*/ 97 w 24"/>
                <a:gd name="T23" fmla="*/ 34 h 33"/>
                <a:gd name="T24" fmla="*/ 68 w 24"/>
                <a:gd name="T25" fmla="*/ 69 h 33"/>
                <a:gd name="T26" fmla="*/ 68 w 24"/>
                <a:gd name="T27" fmla="*/ 69 h 33"/>
                <a:gd name="T28" fmla="*/ 81 w 24"/>
                <a:gd name="T29" fmla="*/ 80 h 33"/>
                <a:gd name="T30" fmla="*/ 89 w 24"/>
                <a:gd name="T31" fmla="*/ 90 h 33"/>
                <a:gd name="T32" fmla="*/ 102 w 24"/>
                <a:gd name="T33" fmla="*/ 137 h 33"/>
                <a:gd name="T34" fmla="*/ 68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34 w 24"/>
                <a:gd name="T41" fmla="*/ 82 h 33"/>
                <a:gd name="T42" fmla="*/ 34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58" name="Freeform 28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131 w 162"/>
                <a:gd name="T1" fmla="*/ 232 h 60"/>
                <a:gd name="T2" fmla="*/ 126 w 162"/>
                <a:gd name="T3" fmla="*/ 227 h 60"/>
                <a:gd name="T4" fmla="*/ 0 w 162"/>
                <a:gd name="T5" fmla="*/ 152 h 60"/>
                <a:gd name="T6" fmla="*/ 97 w 162"/>
                <a:gd name="T7" fmla="*/ 96 h 60"/>
                <a:gd name="T8" fmla="*/ 227 w 162"/>
                <a:gd name="T9" fmla="*/ 173 h 60"/>
                <a:gd name="T10" fmla="*/ 324 w 162"/>
                <a:gd name="T11" fmla="*/ 165 h 60"/>
                <a:gd name="T12" fmla="*/ 489 w 162"/>
                <a:gd name="T13" fmla="*/ 69 h 60"/>
                <a:gd name="T14" fmla="*/ 308 w 162"/>
                <a:gd name="T15" fmla="*/ 69 h 60"/>
                <a:gd name="T16" fmla="*/ 308 w 162"/>
                <a:gd name="T17" fmla="*/ 0 h 60"/>
                <a:gd name="T18" fmla="*/ 708 w 162"/>
                <a:gd name="T19" fmla="*/ 0 h 60"/>
                <a:gd name="T20" fmla="*/ 708 w 162"/>
                <a:gd name="T21" fmla="*/ 232 h 60"/>
                <a:gd name="T22" fmla="*/ 592 w 162"/>
                <a:gd name="T23" fmla="*/ 232 h 60"/>
                <a:gd name="T24" fmla="*/ 586 w 162"/>
                <a:gd name="T25" fmla="*/ 126 h 60"/>
                <a:gd name="T26" fmla="*/ 425 w 162"/>
                <a:gd name="T27" fmla="*/ 222 h 60"/>
                <a:gd name="T28" fmla="*/ 262 w 162"/>
                <a:gd name="T29" fmla="*/ 261 h 60"/>
                <a:gd name="T30" fmla="*/ 131 w 162"/>
                <a:gd name="T31" fmla="*/ 232 h 60"/>
                <a:gd name="T32" fmla="*/ 131 w 162"/>
                <a:gd name="T33" fmla="*/ 232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59" name="Freeform 29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169 w 105"/>
                <a:gd name="T1" fmla="*/ 350 h 93"/>
                <a:gd name="T2" fmla="*/ 296 w 105"/>
                <a:gd name="T3" fmla="*/ 275 h 93"/>
                <a:gd name="T4" fmla="*/ 283 w 105"/>
                <a:gd name="T5" fmla="*/ 219 h 93"/>
                <a:gd name="T6" fmla="*/ 122 w 105"/>
                <a:gd name="T7" fmla="*/ 126 h 93"/>
                <a:gd name="T8" fmla="*/ 122 w 105"/>
                <a:gd name="T9" fmla="*/ 232 h 93"/>
                <a:gd name="T10" fmla="*/ 0 w 105"/>
                <a:gd name="T11" fmla="*/ 232 h 93"/>
                <a:gd name="T12" fmla="*/ 0 w 105"/>
                <a:gd name="T13" fmla="*/ 0 h 93"/>
                <a:gd name="T14" fmla="*/ 397 w 105"/>
                <a:gd name="T15" fmla="*/ 0 h 93"/>
                <a:gd name="T16" fmla="*/ 397 w 105"/>
                <a:gd name="T17" fmla="*/ 67 h 93"/>
                <a:gd name="T18" fmla="*/ 215 w 105"/>
                <a:gd name="T19" fmla="*/ 67 h 93"/>
                <a:gd name="T20" fmla="*/ 379 w 105"/>
                <a:gd name="T21" fmla="*/ 160 h 93"/>
                <a:gd name="T22" fmla="*/ 453 w 105"/>
                <a:gd name="T23" fmla="*/ 253 h 93"/>
                <a:gd name="T24" fmla="*/ 392 w 105"/>
                <a:gd name="T25" fmla="*/ 332 h 93"/>
                <a:gd name="T26" fmla="*/ 267 w 105"/>
                <a:gd name="T27" fmla="*/ 405 h 93"/>
                <a:gd name="T28" fmla="*/ 169 w 105"/>
                <a:gd name="T29" fmla="*/ 350 h 93"/>
                <a:gd name="T30" fmla="*/ 169 w 105"/>
                <a:gd name="T31" fmla="*/ 35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60" name="Freeform 30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577 w 162"/>
                <a:gd name="T1" fmla="*/ 34 h 60"/>
                <a:gd name="T2" fmla="*/ 708 w 162"/>
                <a:gd name="T3" fmla="*/ 109 h 60"/>
                <a:gd name="T4" fmla="*/ 607 w 162"/>
                <a:gd name="T5" fmla="*/ 165 h 60"/>
                <a:gd name="T6" fmla="*/ 476 w 162"/>
                <a:gd name="T7" fmla="*/ 91 h 60"/>
                <a:gd name="T8" fmla="*/ 386 w 162"/>
                <a:gd name="T9" fmla="*/ 101 h 60"/>
                <a:gd name="T10" fmla="*/ 219 w 162"/>
                <a:gd name="T11" fmla="*/ 198 h 60"/>
                <a:gd name="T12" fmla="*/ 401 w 162"/>
                <a:gd name="T13" fmla="*/ 198 h 60"/>
                <a:gd name="T14" fmla="*/ 401 w 162"/>
                <a:gd name="T15" fmla="*/ 261 h 60"/>
                <a:gd name="T16" fmla="*/ 0 w 162"/>
                <a:gd name="T17" fmla="*/ 261 h 60"/>
                <a:gd name="T18" fmla="*/ 0 w 162"/>
                <a:gd name="T19" fmla="*/ 29 h 60"/>
                <a:gd name="T20" fmla="*/ 118 w 162"/>
                <a:gd name="T21" fmla="*/ 29 h 60"/>
                <a:gd name="T22" fmla="*/ 118 w 162"/>
                <a:gd name="T23" fmla="*/ 136 h 60"/>
                <a:gd name="T24" fmla="*/ 283 w 162"/>
                <a:gd name="T25" fmla="*/ 42 h 60"/>
                <a:gd name="T26" fmla="*/ 442 w 162"/>
                <a:gd name="T27" fmla="*/ 0 h 60"/>
                <a:gd name="T28" fmla="*/ 577 w 162"/>
                <a:gd name="T29" fmla="*/ 34 h 60"/>
                <a:gd name="T30" fmla="*/ 577 w 162"/>
                <a:gd name="T31" fmla="*/ 34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61" name="Freeform 31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454 w 104"/>
                <a:gd name="T1" fmla="*/ 173 h 94"/>
                <a:gd name="T2" fmla="*/ 454 w 104"/>
                <a:gd name="T3" fmla="*/ 405 h 94"/>
                <a:gd name="T4" fmla="*/ 56 w 104"/>
                <a:gd name="T5" fmla="*/ 405 h 94"/>
                <a:gd name="T6" fmla="*/ 54 w 104"/>
                <a:gd name="T7" fmla="*/ 337 h 94"/>
                <a:gd name="T8" fmla="*/ 235 w 104"/>
                <a:gd name="T9" fmla="*/ 337 h 94"/>
                <a:gd name="T10" fmla="*/ 70 w 104"/>
                <a:gd name="T11" fmla="*/ 241 h 94"/>
                <a:gd name="T12" fmla="*/ 0 w 104"/>
                <a:gd name="T13" fmla="*/ 151 h 94"/>
                <a:gd name="T14" fmla="*/ 56 w 104"/>
                <a:gd name="T15" fmla="*/ 75 h 94"/>
                <a:gd name="T16" fmla="*/ 186 w 104"/>
                <a:gd name="T17" fmla="*/ 0 h 94"/>
                <a:gd name="T18" fmla="*/ 283 w 104"/>
                <a:gd name="T19" fmla="*/ 55 h 94"/>
                <a:gd name="T20" fmla="*/ 157 w 104"/>
                <a:gd name="T21" fmla="*/ 130 h 94"/>
                <a:gd name="T22" fmla="*/ 172 w 104"/>
                <a:gd name="T23" fmla="*/ 186 h 94"/>
                <a:gd name="T24" fmla="*/ 337 w 104"/>
                <a:gd name="T25" fmla="*/ 282 h 94"/>
                <a:gd name="T26" fmla="*/ 337 w 104"/>
                <a:gd name="T27" fmla="*/ 173 h 94"/>
                <a:gd name="T28" fmla="*/ 454 w 104"/>
                <a:gd name="T29" fmla="*/ 173 h 94"/>
                <a:gd name="T30" fmla="*/ 454 w 104"/>
                <a:gd name="T31" fmla="*/ 17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62" name="Freeform 32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130 w 162"/>
                <a:gd name="T1" fmla="*/ 234 h 61"/>
                <a:gd name="T2" fmla="*/ 130 w 162"/>
                <a:gd name="T3" fmla="*/ 234 h 61"/>
                <a:gd name="T4" fmla="*/ 0 w 162"/>
                <a:gd name="T5" fmla="*/ 159 h 61"/>
                <a:gd name="T6" fmla="*/ 98 w 162"/>
                <a:gd name="T7" fmla="*/ 102 h 61"/>
                <a:gd name="T8" fmla="*/ 228 w 162"/>
                <a:gd name="T9" fmla="*/ 177 h 61"/>
                <a:gd name="T10" fmla="*/ 321 w 162"/>
                <a:gd name="T11" fmla="*/ 167 h 61"/>
                <a:gd name="T12" fmla="*/ 486 w 162"/>
                <a:gd name="T13" fmla="*/ 70 h 61"/>
                <a:gd name="T14" fmla="*/ 303 w 162"/>
                <a:gd name="T15" fmla="*/ 70 h 61"/>
                <a:gd name="T16" fmla="*/ 303 w 162"/>
                <a:gd name="T17" fmla="*/ 0 h 61"/>
                <a:gd name="T18" fmla="*/ 701 w 162"/>
                <a:gd name="T19" fmla="*/ 0 h 61"/>
                <a:gd name="T20" fmla="*/ 701 w 162"/>
                <a:gd name="T21" fmla="*/ 239 h 61"/>
                <a:gd name="T22" fmla="*/ 585 w 162"/>
                <a:gd name="T23" fmla="*/ 239 h 61"/>
                <a:gd name="T24" fmla="*/ 585 w 162"/>
                <a:gd name="T25" fmla="*/ 130 h 61"/>
                <a:gd name="T26" fmla="*/ 419 w 162"/>
                <a:gd name="T27" fmla="*/ 226 h 61"/>
                <a:gd name="T28" fmla="*/ 262 w 162"/>
                <a:gd name="T29" fmla="*/ 269 h 61"/>
                <a:gd name="T30" fmla="*/ 130 w 162"/>
                <a:gd name="T31" fmla="*/ 234 h 61"/>
                <a:gd name="T32" fmla="*/ 130 w 162"/>
                <a:gd name="T33" fmla="*/ 23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63" name="Freeform 33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177 w 105"/>
                <a:gd name="T1" fmla="*/ 357 h 94"/>
                <a:gd name="T2" fmla="*/ 303 w 105"/>
                <a:gd name="T3" fmla="*/ 277 h 94"/>
                <a:gd name="T4" fmla="*/ 290 w 105"/>
                <a:gd name="T5" fmla="*/ 226 h 94"/>
                <a:gd name="T6" fmla="*/ 123 w 105"/>
                <a:gd name="T7" fmla="*/ 129 h 94"/>
                <a:gd name="T8" fmla="*/ 123 w 105"/>
                <a:gd name="T9" fmla="*/ 234 h 94"/>
                <a:gd name="T10" fmla="*/ 5 w 105"/>
                <a:gd name="T11" fmla="*/ 234 h 94"/>
                <a:gd name="T12" fmla="*/ 0 w 105"/>
                <a:gd name="T13" fmla="*/ 0 h 94"/>
                <a:gd name="T14" fmla="*/ 405 w 105"/>
                <a:gd name="T15" fmla="*/ 0 h 94"/>
                <a:gd name="T16" fmla="*/ 408 w 105"/>
                <a:gd name="T17" fmla="*/ 70 h 94"/>
                <a:gd name="T18" fmla="*/ 226 w 105"/>
                <a:gd name="T19" fmla="*/ 70 h 94"/>
                <a:gd name="T20" fmla="*/ 392 w 105"/>
                <a:gd name="T21" fmla="*/ 167 h 94"/>
                <a:gd name="T22" fmla="*/ 462 w 105"/>
                <a:gd name="T23" fmla="*/ 260 h 94"/>
                <a:gd name="T24" fmla="*/ 405 w 105"/>
                <a:gd name="T25" fmla="*/ 337 h 94"/>
                <a:gd name="T26" fmla="*/ 274 w 105"/>
                <a:gd name="T27" fmla="*/ 413 h 94"/>
                <a:gd name="T28" fmla="*/ 177 w 105"/>
                <a:gd name="T29" fmla="*/ 357 h 94"/>
                <a:gd name="T30" fmla="*/ 177 w 105"/>
                <a:gd name="T31" fmla="*/ 357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64" name="Freeform 34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570 w 162"/>
                <a:gd name="T1" fmla="*/ 34 h 61"/>
                <a:gd name="T2" fmla="*/ 701 w 162"/>
                <a:gd name="T3" fmla="*/ 109 h 61"/>
                <a:gd name="T4" fmla="*/ 606 w 162"/>
                <a:gd name="T5" fmla="*/ 164 h 61"/>
                <a:gd name="T6" fmla="*/ 476 w 162"/>
                <a:gd name="T7" fmla="*/ 89 h 61"/>
                <a:gd name="T8" fmla="*/ 380 w 162"/>
                <a:gd name="T9" fmla="*/ 97 h 61"/>
                <a:gd name="T10" fmla="*/ 215 w 162"/>
                <a:gd name="T11" fmla="*/ 192 h 61"/>
                <a:gd name="T12" fmla="*/ 398 w 162"/>
                <a:gd name="T13" fmla="*/ 192 h 61"/>
                <a:gd name="T14" fmla="*/ 398 w 162"/>
                <a:gd name="T15" fmla="*/ 261 h 61"/>
                <a:gd name="T16" fmla="*/ 0 w 162"/>
                <a:gd name="T17" fmla="*/ 261 h 61"/>
                <a:gd name="T18" fmla="*/ 0 w 162"/>
                <a:gd name="T19" fmla="*/ 29 h 61"/>
                <a:gd name="T20" fmla="*/ 117 w 162"/>
                <a:gd name="T21" fmla="*/ 29 h 61"/>
                <a:gd name="T22" fmla="*/ 122 w 162"/>
                <a:gd name="T23" fmla="*/ 136 h 61"/>
                <a:gd name="T24" fmla="*/ 282 w 162"/>
                <a:gd name="T25" fmla="*/ 42 h 61"/>
                <a:gd name="T26" fmla="*/ 438 w 162"/>
                <a:gd name="T27" fmla="*/ 0 h 61"/>
                <a:gd name="T28" fmla="*/ 570 w 162"/>
                <a:gd name="T29" fmla="*/ 34 h 61"/>
                <a:gd name="T30" fmla="*/ 570 w 162"/>
                <a:gd name="T31" fmla="*/ 34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65" name="Freeform 35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453 w 105"/>
                <a:gd name="T1" fmla="*/ 180 h 94"/>
                <a:gd name="T2" fmla="*/ 453 w 105"/>
                <a:gd name="T3" fmla="*/ 413 h 94"/>
                <a:gd name="T4" fmla="*/ 55 w 105"/>
                <a:gd name="T5" fmla="*/ 413 h 94"/>
                <a:gd name="T6" fmla="*/ 55 w 105"/>
                <a:gd name="T7" fmla="*/ 344 h 94"/>
                <a:gd name="T8" fmla="*/ 239 w 105"/>
                <a:gd name="T9" fmla="*/ 344 h 94"/>
                <a:gd name="T10" fmla="*/ 75 w 105"/>
                <a:gd name="T11" fmla="*/ 247 h 94"/>
                <a:gd name="T12" fmla="*/ 0 w 105"/>
                <a:gd name="T13" fmla="*/ 152 h 94"/>
                <a:gd name="T14" fmla="*/ 60 w 105"/>
                <a:gd name="T15" fmla="*/ 75 h 94"/>
                <a:gd name="T16" fmla="*/ 186 w 105"/>
                <a:gd name="T17" fmla="*/ 0 h 94"/>
                <a:gd name="T18" fmla="*/ 283 w 105"/>
                <a:gd name="T19" fmla="*/ 56 h 94"/>
                <a:gd name="T20" fmla="*/ 156 w 105"/>
                <a:gd name="T21" fmla="*/ 138 h 94"/>
                <a:gd name="T22" fmla="*/ 169 w 105"/>
                <a:gd name="T23" fmla="*/ 188 h 94"/>
                <a:gd name="T24" fmla="*/ 332 w 105"/>
                <a:gd name="T25" fmla="*/ 285 h 94"/>
                <a:gd name="T26" fmla="*/ 332 w 105"/>
                <a:gd name="T27" fmla="*/ 180 h 94"/>
                <a:gd name="T28" fmla="*/ 453 w 105"/>
                <a:gd name="T29" fmla="*/ 180 h 94"/>
                <a:gd name="T30" fmla="*/ 453 w 105"/>
                <a:gd name="T31" fmla="*/ 18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6643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1692275" y="4666332"/>
            <a:ext cx="7127875" cy="850900"/>
          </a:xfrm>
          <a:solidFill>
            <a:srgbClr val="CCECFF"/>
          </a:solidFill>
          <a:ln algn="ctr"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600" b="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400" b="0" dirty="0"/>
              <a:t>[RTA]interface </a:t>
            </a:r>
            <a:r>
              <a:rPr lang="en-US" altLang="zh-CN" sz="1400" b="0" dirty="0" err="1"/>
              <a:t>GigabitEthernet</a:t>
            </a:r>
            <a:r>
              <a:rPr lang="en-US" altLang="zh-CN" sz="1400" b="0" dirty="0"/>
              <a:t> 0/1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400" b="0" dirty="0"/>
              <a:t>[RTA-GigabitEthernet0/1]</a:t>
            </a:r>
            <a:r>
              <a:rPr lang="en-US" altLang="zh-CN" sz="1400" b="0" dirty="0" err="1"/>
              <a:t>nat</a:t>
            </a:r>
            <a:r>
              <a:rPr lang="en-US" altLang="zh-CN" sz="1400" b="0" dirty="0"/>
              <a:t> server protocol </a:t>
            </a:r>
            <a:r>
              <a:rPr lang="en-US" altLang="zh-CN" sz="1400" b="0" dirty="0" err="1"/>
              <a:t>tcp</a:t>
            </a:r>
            <a:r>
              <a:rPr lang="en-US" altLang="zh-CN" sz="1400" b="0" dirty="0"/>
              <a:t> global 198.76.28.11 telnet inside 10.0.0.1 telnet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1400" b="0" dirty="0"/>
          </a:p>
        </p:txBody>
      </p:sp>
      <p:sp>
        <p:nvSpPr>
          <p:cNvPr id="26644" name="Line 37"/>
          <p:cNvSpPr>
            <a:spLocks noChangeShapeType="1"/>
          </p:cNvSpPr>
          <p:nvPr/>
        </p:nvSpPr>
        <p:spPr bwMode="auto">
          <a:xfrm flipV="1">
            <a:off x="4000500" y="3874169"/>
            <a:ext cx="0" cy="7921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5" name="Text Box 39"/>
          <p:cNvSpPr txBox="1">
            <a:spLocks noChangeArrowheads="1"/>
          </p:cNvSpPr>
          <p:nvPr/>
        </p:nvSpPr>
        <p:spPr bwMode="auto">
          <a:xfrm>
            <a:off x="4356100" y="3226469"/>
            <a:ext cx="692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400"/>
              <a:t>GE0/1</a:t>
            </a:r>
          </a:p>
        </p:txBody>
      </p:sp>
      <p:sp>
        <p:nvSpPr>
          <p:cNvPr id="26646" name="Text Box 40"/>
          <p:cNvSpPr txBox="1">
            <a:spLocks noChangeArrowheads="1"/>
          </p:cNvSpPr>
          <p:nvPr/>
        </p:nvSpPr>
        <p:spPr bwMode="auto">
          <a:xfrm>
            <a:off x="755650" y="1856457"/>
            <a:ext cx="244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itchFamily="49" charset="-122"/>
              </a:rPr>
              <a:t>Telnet Server</a:t>
            </a:r>
          </a:p>
        </p:txBody>
      </p:sp>
      <p:sp>
        <p:nvSpPr>
          <p:cNvPr id="26647" name="Text Box 41"/>
          <p:cNvSpPr txBox="1">
            <a:spLocks noChangeArrowheads="1"/>
          </p:cNvSpPr>
          <p:nvPr/>
        </p:nvSpPr>
        <p:spPr bwMode="auto">
          <a:xfrm>
            <a:off x="250825" y="5023519"/>
            <a:ext cx="1141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itchFamily="49" charset="-122"/>
              </a:rPr>
              <a:t>HostB</a:t>
            </a:r>
          </a:p>
        </p:txBody>
      </p:sp>
      <p:sp>
        <p:nvSpPr>
          <p:cNvPr id="26648" name="Text Box 42"/>
          <p:cNvSpPr txBox="1">
            <a:spLocks noChangeArrowheads="1"/>
          </p:cNvSpPr>
          <p:nvPr/>
        </p:nvSpPr>
        <p:spPr bwMode="auto">
          <a:xfrm>
            <a:off x="6948488" y="4018632"/>
            <a:ext cx="1365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400"/>
              <a:t>198.76.29.4/24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1196752"/>
            <a:ext cx="7193574" cy="792088"/>
          </a:xfrm>
        </p:spPr>
        <p:txBody>
          <a:bodyPr/>
          <a:lstStyle/>
          <a:p>
            <a:r>
              <a:rPr lang="zh-CN" altLang="en-US" sz="4000" dirty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内容回顾</a:t>
            </a:r>
            <a:endParaRPr lang="zh-CN" altLang="zh-CN" sz="4000" dirty="0">
              <a:solidFill>
                <a:srgbClr val="FF0000"/>
              </a:solidFill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16387" name="图片 2" descr="ti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3" y="3449180"/>
            <a:ext cx="2123728" cy="3364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1AF105C8-8E33-41B7-9578-9173FAA9F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2132856"/>
            <a:ext cx="5762625" cy="3244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CC0000"/>
                </a:solidFill>
                <a:ea typeface="华文细黑" pitchFamily="2" charset="-122"/>
              </a:rPr>
              <a:t>网络安全技术的基本概念</a:t>
            </a:r>
            <a:endParaRPr lang="en-US" altLang="zh-CN" sz="2800" b="1" dirty="0">
              <a:solidFill>
                <a:srgbClr val="CC0000"/>
              </a:solidFill>
              <a:ea typeface="华文细黑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Char char="n"/>
            </a:pPr>
            <a:r>
              <a:rPr lang="en-US" altLang="zh-CN" sz="2800" b="1" dirty="0">
                <a:solidFill>
                  <a:srgbClr val="CC0000"/>
                </a:solidFill>
                <a:ea typeface="华文细黑" pitchFamily="2" charset="-122"/>
              </a:rPr>
              <a:t>ACL</a:t>
            </a:r>
            <a:r>
              <a:rPr lang="zh-CN" altLang="en-US" sz="2800" b="1" dirty="0">
                <a:solidFill>
                  <a:srgbClr val="CC0000"/>
                </a:solidFill>
                <a:ea typeface="华文细黑" pitchFamily="2" charset="-122"/>
              </a:rPr>
              <a:t>的概述、应用和分类</a:t>
            </a:r>
            <a:endParaRPr lang="en-US" altLang="zh-CN" sz="2800" b="1" dirty="0">
              <a:solidFill>
                <a:srgbClr val="CC0000"/>
              </a:solidFill>
              <a:ea typeface="华文细黑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Char char="n"/>
            </a:pPr>
            <a:r>
              <a:rPr lang="en-US" altLang="zh-CN" sz="2800" b="1" dirty="0">
                <a:solidFill>
                  <a:srgbClr val="CC0000"/>
                </a:solidFill>
                <a:ea typeface="华文细黑" pitchFamily="2" charset="-122"/>
              </a:rPr>
              <a:t>ACL</a:t>
            </a:r>
            <a:r>
              <a:rPr lang="zh-CN" altLang="en-US" sz="2800" b="1" dirty="0">
                <a:solidFill>
                  <a:srgbClr val="CC0000"/>
                </a:solidFill>
                <a:ea typeface="华文细黑" pitchFamily="2" charset="-122"/>
              </a:rPr>
              <a:t>的工作流程</a:t>
            </a:r>
            <a:endParaRPr lang="en-US" altLang="zh-CN" sz="2800" b="1" dirty="0">
              <a:solidFill>
                <a:srgbClr val="CC0000"/>
              </a:solidFill>
              <a:ea typeface="华文细黑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Char char="n"/>
            </a:pPr>
            <a:r>
              <a:rPr lang="en-US" altLang="zh-CN" sz="2800" b="1" dirty="0">
                <a:solidFill>
                  <a:srgbClr val="CC0000"/>
                </a:solidFill>
                <a:ea typeface="华文细黑" pitchFamily="2" charset="-122"/>
              </a:rPr>
              <a:t>ACL</a:t>
            </a:r>
            <a:r>
              <a:rPr lang="zh-CN" altLang="en-US" sz="2800" b="1" dirty="0">
                <a:solidFill>
                  <a:srgbClr val="CC0000"/>
                </a:solidFill>
                <a:ea typeface="华文细黑" pitchFamily="2" charset="-122"/>
              </a:rPr>
              <a:t>的配置任务</a:t>
            </a:r>
            <a:endParaRPr lang="zh-CN" altLang="en-US" sz="2800" b="1" dirty="0"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01237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82" y="930101"/>
            <a:ext cx="7869560" cy="649288"/>
          </a:xfrm>
          <a:noFill/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NAT ALG</a:t>
            </a:r>
          </a:p>
        </p:txBody>
      </p:sp>
      <p:sp>
        <p:nvSpPr>
          <p:cNvPr id="28675" name="Rectangle 78"/>
          <p:cNvSpPr>
            <a:spLocks noChangeArrowheads="1"/>
          </p:cNvSpPr>
          <p:nvPr/>
        </p:nvSpPr>
        <p:spPr bwMode="auto">
          <a:xfrm>
            <a:off x="3419475" y="1436514"/>
            <a:ext cx="1812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1600" b="1">
                <a:solidFill>
                  <a:srgbClr val="000000"/>
                </a:solidFill>
                <a:latin typeface="Helvetica" pitchFamily="34" charset="0"/>
              </a:rPr>
              <a:t>FTP Control </a:t>
            </a:r>
            <a:r>
              <a:rPr lang="zh-CN" altLang="en-US" sz="1600" b="1">
                <a:solidFill>
                  <a:srgbClr val="000000"/>
                </a:solidFill>
                <a:latin typeface="Helvetica" pitchFamily="34" charset="0"/>
              </a:rPr>
              <a:t>通道</a:t>
            </a:r>
          </a:p>
        </p:txBody>
      </p:sp>
      <p:sp>
        <p:nvSpPr>
          <p:cNvPr id="28676" name="Rectangle 79"/>
          <p:cNvSpPr>
            <a:spLocks noChangeArrowheads="1"/>
          </p:cNvSpPr>
          <p:nvPr/>
        </p:nvSpPr>
        <p:spPr bwMode="auto">
          <a:xfrm>
            <a:off x="3563938" y="6476826"/>
            <a:ext cx="1530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1600" b="1">
                <a:solidFill>
                  <a:srgbClr val="000000"/>
                </a:solidFill>
                <a:latin typeface="Helvetica" pitchFamily="34" charset="0"/>
              </a:rPr>
              <a:t>FTP Data </a:t>
            </a:r>
            <a:r>
              <a:rPr lang="zh-CN" altLang="en-US" sz="1600" b="1">
                <a:solidFill>
                  <a:srgbClr val="000000"/>
                </a:solidFill>
                <a:latin typeface="Helvetica" pitchFamily="34" charset="0"/>
              </a:rPr>
              <a:t>通道</a:t>
            </a:r>
          </a:p>
        </p:txBody>
      </p:sp>
      <p:sp>
        <p:nvSpPr>
          <p:cNvPr id="28677" name="Rectangle 0"/>
          <p:cNvSpPr>
            <a:spLocks noChangeArrowheads="1"/>
          </p:cNvSpPr>
          <p:nvPr/>
        </p:nvSpPr>
        <p:spPr bwMode="auto">
          <a:xfrm>
            <a:off x="3814763" y="2871614"/>
            <a:ext cx="124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1800" b="1">
                <a:solidFill>
                  <a:srgbClr val="000000"/>
                </a:solidFill>
                <a:latin typeface="Helvetica" pitchFamily="34" charset="0"/>
              </a:rPr>
              <a:t>NAT table</a:t>
            </a:r>
          </a:p>
        </p:txBody>
      </p:sp>
      <p:grpSp>
        <p:nvGrpSpPr>
          <p:cNvPr id="28678" name="Group 1"/>
          <p:cNvGrpSpPr>
            <a:grpSpLocks/>
          </p:cNvGrpSpPr>
          <p:nvPr/>
        </p:nvGrpSpPr>
        <p:grpSpPr bwMode="auto">
          <a:xfrm>
            <a:off x="2397125" y="2006426"/>
            <a:ext cx="1584325" cy="431800"/>
            <a:chOff x="1066" y="3249"/>
            <a:chExt cx="590" cy="272"/>
          </a:xfrm>
        </p:grpSpPr>
        <p:sp>
          <p:nvSpPr>
            <p:cNvPr id="28759" name="Rectangle 2"/>
            <p:cNvSpPr>
              <a:spLocks noChangeArrowheads="1"/>
            </p:cNvSpPr>
            <p:nvPr/>
          </p:nvSpPr>
          <p:spPr bwMode="auto">
            <a:xfrm>
              <a:off x="1066" y="3385"/>
              <a:ext cx="590" cy="136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>
                  <a:solidFill>
                    <a:schemeClr val="accent2"/>
                  </a:solidFill>
                  <a:ea typeface="黑体" pitchFamily="49" charset="-122"/>
                </a:rPr>
                <a:t>S=10.0.0.1 P=1024</a:t>
              </a:r>
            </a:p>
          </p:txBody>
        </p:sp>
        <p:sp>
          <p:nvSpPr>
            <p:cNvPr id="28760" name="Rectangle 3"/>
            <p:cNvSpPr>
              <a:spLocks noChangeArrowheads="1"/>
            </p:cNvSpPr>
            <p:nvPr/>
          </p:nvSpPr>
          <p:spPr bwMode="auto">
            <a:xfrm>
              <a:off x="1066" y="3249"/>
              <a:ext cx="590" cy="136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>
                  <a:solidFill>
                    <a:schemeClr val="accent2"/>
                  </a:solidFill>
                  <a:ea typeface="黑体" pitchFamily="49" charset="-122"/>
                </a:rPr>
                <a:t>D=198.76.29.4 P=21</a:t>
              </a:r>
            </a:p>
          </p:txBody>
        </p:sp>
      </p:grpSp>
      <p:grpSp>
        <p:nvGrpSpPr>
          <p:cNvPr id="28679" name="Group 4"/>
          <p:cNvGrpSpPr>
            <a:grpSpLocks/>
          </p:cNvGrpSpPr>
          <p:nvPr/>
        </p:nvGrpSpPr>
        <p:grpSpPr bwMode="auto">
          <a:xfrm>
            <a:off x="5326063" y="2006426"/>
            <a:ext cx="1944687" cy="431800"/>
            <a:chOff x="1066" y="3249"/>
            <a:chExt cx="590" cy="272"/>
          </a:xfrm>
        </p:grpSpPr>
        <p:sp>
          <p:nvSpPr>
            <p:cNvPr id="28757" name="Rectangle 5"/>
            <p:cNvSpPr>
              <a:spLocks noChangeArrowheads="1"/>
            </p:cNvSpPr>
            <p:nvPr/>
          </p:nvSpPr>
          <p:spPr bwMode="auto">
            <a:xfrm>
              <a:off x="1066" y="3385"/>
              <a:ext cx="590" cy="136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>
                  <a:solidFill>
                    <a:schemeClr val="accent2"/>
                  </a:solidFill>
                  <a:ea typeface="黑体" pitchFamily="49" charset="-122"/>
                </a:rPr>
                <a:t>S=198.76.28.11 P=2001</a:t>
              </a:r>
            </a:p>
          </p:txBody>
        </p:sp>
        <p:sp>
          <p:nvSpPr>
            <p:cNvPr id="28758" name="Rectangle 6"/>
            <p:cNvSpPr>
              <a:spLocks noChangeArrowheads="1"/>
            </p:cNvSpPr>
            <p:nvPr/>
          </p:nvSpPr>
          <p:spPr bwMode="auto">
            <a:xfrm>
              <a:off x="1066" y="3249"/>
              <a:ext cx="590" cy="136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>
                  <a:solidFill>
                    <a:schemeClr val="accent2"/>
                  </a:solidFill>
                  <a:ea typeface="黑体" pitchFamily="49" charset="-122"/>
                </a:rPr>
                <a:t>D=198.76.29.4 P=21</a:t>
              </a:r>
            </a:p>
          </p:txBody>
        </p:sp>
      </p:grpSp>
      <p:grpSp>
        <p:nvGrpSpPr>
          <p:cNvPr id="28680" name="Group 7"/>
          <p:cNvGrpSpPr>
            <a:grpSpLocks/>
          </p:cNvGrpSpPr>
          <p:nvPr/>
        </p:nvGrpSpPr>
        <p:grpSpPr bwMode="auto">
          <a:xfrm>
            <a:off x="4965700" y="5824364"/>
            <a:ext cx="1800225" cy="431800"/>
            <a:chOff x="1066" y="3249"/>
            <a:chExt cx="590" cy="272"/>
          </a:xfrm>
        </p:grpSpPr>
        <p:sp>
          <p:nvSpPr>
            <p:cNvPr id="28755" name="Rectangle 8"/>
            <p:cNvSpPr>
              <a:spLocks noChangeArrowheads="1"/>
            </p:cNvSpPr>
            <p:nvPr/>
          </p:nvSpPr>
          <p:spPr bwMode="auto">
            <a:xfrm>
              <a:off x="1066" y="3385"/>
              <a:ext cx="590" cy="136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>
                  <a:solidFill>
                    <a:schemeClr val="accent2"/>
                  </a:solidFill>
                  <a:ea typeface="黑体" pitchFamily="49" charset="-122"/>
                </a:rPr>
                <a:t>S=198.76.29.4 P=21</a:t>
              </a:r>
            </a:p>
          </p:txBody>
        </p:sp>
        <p:sp>
          <p:nvSpPr>
            <p:cNvPr id="28756" name="Rectangle 9"/>
            <p:cNvSpPr>
              <a:spLocks noChangeArrowheads="1"/>
            </p:cNvSpPr>
            <p:nvPr/>
          </p:nvSpPr>
          <p:spPr bwMode="auto">
            <a:xfrm>
              <a:off x="1066" y="3249"/>
              <a:ext cx="590" cy="136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>
                  <a:solidFill>
                    <a:schemeClr val="accent2"/>
                  </a:solidFill>
                  <a:ea typeface="黑体" pitchFamily="49" charset="-122"/>
                </a:rPr>
                <a:t>D=198.76.28.11 P=2002</a:t>
              </a:r>
            </a:p>
          </p:txBody>
        </p:sp>
      </p:grpSp>
      <p:grpSp>
        <p:nvGrpSpPr>
          <p:cNvPr id="28681" name="Group 10"/>
          <p:cNvGrpSpPr>
            <a:grpSpLocks/>
          </p:cNvGrpSpPr>
          <p:nvPr/>
        </p:nvGrpSpPr>
        <p:grpSpPr bwMode="auto">
          <a:xfrm>
            <a:off x="2062163" y="5824364"/>
            <a:ext cx="1512887" cy="431800"/>
            <a:chOff x="1066" y="3249"/>
            <a:chExt cx="590" cy="272"/>
          </a:xfrm>
        </p:grpSpPr>
        <p:sp>
          <p:nvSpPr>
            <p:cNvPr id="28753" name="Rectangle 11"/>
            <p:cNvSpPr>
              <a:spLocks noChangeArrowheads="1"/>
            </p:cNvSpPr>
            <p:nvPr/>
          </p:nvSpPr>
          <p:spPr bwMode="auto">
            <a:xfrm>
              <a:off x="1066" y="3385"/>
              <a:ext cx="590" cy="136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>
                  <a:solidFill>
                    <a:schemeClr val="accent2"/>
                  </a:solidFill>
                  <a:ea typeface="黑体" pitchFamily="49" charset="-122"/>
                </a:rPr>
                <a:t>S=198.76.29.4 P=21</a:t>
              </a:r>
            </a:p>
          </p:txBody>
        </p:sp>
        <p:sp>
          <p:nvSpPr>
            <p:cNvPr id="28754" name="Rectangle 12"/>
            <p:cNvSpPr>
              <a:spLocks noChangeArrowheads="1"/>
            </p:cNvSpPr>
            <p:nvPr/>
          </p:nvSpPr>
          <p:spPr bwMode="auto">
            <a:xfrm>
              <a:off x="1066" y="3249"/>
              <a:ext cx="590" cy="136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>
                  <a:solidFill>
                    <a:schemeClr val="accent2"/>
                  </a:solidFill>
                  <a:ea typeface="黑体" pitchFamily="49" charset="-122"/>
                </a:rPr>
                <a:t>D=10.0.0.1 P=5001</a:t>
              </a:r>
            </a:p>
          </p:txBody>
        </p:sp>
      </p:grpSp>
      <p:sp>
        <p:nvSpPr>
          <p:cNvPr id="28682" name="AutoShape 13"/>
          <p:cNvSpPr>
            <a:spLocks noChangeArrowheads="1"/>
          </p:cNvSpPr>
          <p:nvPr/>
        </p:nvSpPr>
        <p:spPr bwMode="auto">
          <a:xfrm>
            <a:off x="3022600" y="3231976"/>
            <a:ext cx="3136900" cy="1023938"/>
          </a:xfrm>
          <a:prstGeom prst="roundRect">
            <a:avLst>
              <a:gd name="adj" fmla="val 24995"/>
            </a:avLst>
          </a:prstGeom>
          <a:solidFill>
            <a:schemeClr val="bg1"/>
          </a:solidFill>
          <a:ln w="25400" algn="ctr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 sz="1800" b="1"/>
          </a:p>
        </p:txBody>
      </p:sp>
      <p:sp>
        <p:nvSpPr>
          <p:cNvPr id="28683" name="Freeform 14"/>
          <p:cNvSpPr>
            <a:spLocks/>
          </p:cNvSpPr>
          <p:nvPr/>
        </p:nvSpPr>
        <p:spPr bwMode="auto">
          <a:xfrm>
            <a:off x="3028950" y="3736801"/>
            <a:ext cx="3130550" cy="90488"/>
          </a:xfrm>
          <a:custGeom>
            <a:avLst/>
            <a:gdLst>
              <a:gd name="T0" fmla="*/ 0 w 2101"/>
              <a:gd name="T1" fmla="*/ 0 h 1"/>
              <a:gd name="T2" fmla="*/ 2147483647 w 2101"/>
              <a:gd name="T3" fmla="*/ 0 h 1"/>
              <a:gd name="T4" fmla="*/ 0 w 2101"/>
              <a:gd name="T5" fmla="*/ 0 h 1"/>
              <a:gd name="T6" fmla="*/ 0 60000 65536"/>
              <a:gd name="T7" fmla="*/ 0 60000 65536"/>
              <a:gd name="T8" fmla="*/ 0 60000 65536"/>
              <a:gd name="T9" fmla="*/ 0 w 2101"/>
              <a:gd name="T10" fmla="*/ 0 h 1"/>
              <a:gd name="T11" fmla="*/ 2101 w 210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01" h="1">
                <a:moveTo>
                  <a:pt x="0" y="0"/>
                </a:moveTo>
                <a:lnTo>
                  <a:pt x="2100" y="0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84" name="Freeform 15"/>
          <p:cNvSpPr>
            <a:spLocks/>
          </p:cNvSpPr>
          <p:nvPr/>
        </p:nvSpPr>
        <p:spPr bwMode="auto">
          <a:xfrm>
            <a:off x="4476750" y="3231976"/>
            <a:ext cx="69850" cy="1023938"/>
          </a:xfrm>
          <a:custGeom>
            <a:avLst/>
            <a:gdLst>
              <a:gd name="T0" fmla="*/ 0 w 1"/>
              <a:gd name="T1" fmla="*/ 0 h 853"/>
              <a:gd name="T2" fmla="*/ 0 w 1"/>
              <a:gd name="T3" fmla="*/ 2147483647 h 853"/>
              <a:gd name="T4" fmla="*/ 0 w 1"/>
              <a:gd name="T5" fmla="*/ 0 h 853"/>
              <a:gd name="T6" fmla="*/ 0 60000 65536"/>
              <a:gd name="T7" fmla="*/ 0 60000 65536"/>
              <a:gd name="T8" fmla="*/ 0 60000 65536"/>
              <a:gd name="T9" fmla="*/ 0 w 1"/>
              <a:gd name="T10" fmla="*/ 0 h 853"/>
              <a:gd name="T11" fmla="*/ 1 w 1"/>
              <a:gd name="T12" fmla="*/ 853 h 8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853">
                <a:moveTo>
                  <a:pt x="0" y="0"/>
                </a:moveTo>
                <a:lnTo>
                  <a:pt x="0" y="852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8685" name="Group 16"/>
          <p:cNvGrpSpPr>
            <a:grpSpLocks/>
          </p:cNvGrpSpPr>
          <p:nvPr/>
        </p:nvGrpSpPr>
        <p:grpSpPr bwMode="auto">
          <a:xfrm>
            <a:off x="2957513" y="3274839"/>
            <a:ext cx="3130550" cy="998537"/>
            <a:chOff x="6729" y="1597"/>
            <a:chExt cx="1972" cy="629"/>
          </a:xfrm>
        </p:grpSpPr>
        <p:sp>
          <p:nvSpPr>
            <p:cNvPr id="28747" name="Rectangle 17"/>
            <p:cNvSpPr>
              <a:spLocks noChangeArrowheads="1"/>
            </p:cNvSpPr>
            <p:nvPr/>
          </p:nvSpPr>
          <p:spPr bwMode="auto">
            <a:xfrm>
              <a:off x="6751" y="2034"/>
              <a:ext cx="7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400" b="1">
                  <a:solidFill>
                    <a:schemeClr val="accent2"/>
                  </a:solidFill>
                  <a:ea typeface="黑体" pitchFamily="49" charset="-122"/>
                </a:rPr>
                <a:t>10.0.0.1:5001</a:t>
              </a:r>
            </a:p>
          </p:txBody>
        </p:sp>
        <p:sp>
          <p:nvSpPr>
            <p:cNvPr id="28748" name="Rectangle 18"/>
            <p:cNvSpPr>
              <a:spLocks noChangeArrowheads="1"/>
            </p:cNvSpPr>
            <p:nvPr/>
          </p:nvSpPr>
          <p:spPr bwMode="auto">
            <a:xfrm>
              <a:off x="7655" y="2034"/>
              <a:ext cx="104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400" b="1">
                  <a:solidFill>
                    <a:schemeClr val="accent2"/>
                  </a:solidFill>
                  <a:ea typeface="黑体" pitchFamily="49" charset="-122"/>
                </a:rPr>
                <a:t>198.76.28.11:2002</a:t>
              </a:r>
            </a:p>
          </p:txBody>
        </p:sp>
        <p:sp>
          <p:nvSpPr>
            <p:cNvPr id="28749" name="Rectangle 19"/>
            <p:cNvSpPr>
              <a:spLocks noChangeArrowheads="1"/>
            </p:cNvSpPr>
            <p:nvPr/>
          </p:nvSpPr>
          <p:spPr bwMode="auto">
            <a:xfrm>
              <a:off x="6729" y="1605"/>
              <a:ext cx="101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400" b="1">
                  <a:solidFill>
                    <a:schemeClr val="accent2"/>
                  </a:solidFill>
                  <a:ea typeface="黑体" pitchFamily="49" charset="-122"/>
                </a:rPr>
                <a:t>Inside Address</a:t>
              </a:r>
            </a:p>
            <a:p>
              <a:pPr algn="ctr" eaLnBrk="1" hangingPunct="1"/>
              <a:r>
                <a:rPr kumimoji="1" lang="en-US" altLang="zh-CN" sz="1400" b="1">
                  <a:solidFill>
                    <a:schemeClr val="accent2"/>
                  </a:solidFill>
                  <a:ea typeface="黑体" pitchFamily="49" charset="-122"/>
                </a:rPr>
                <a:t>Port</a:t>
              </a:r>
            </a:p>
          </p:txBody>
        </p:sp>
        <p:sp>
          <p:nvSpPr>
            <p:cNvPr id="28750" name="Rectangle 20"/>
            <p:cNvSpPr>
              <a:spLocks noChangeArrowheads="1"/>
            </p:cNvSpPr>
            <p:nvPr/>
          </p:nvSpPr>
          <p:spPr bwMode="auto">
            <a:xfrm>
              <a:off x="6751" y="1887"/>
              <a:ext cx="7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400" b="1">
                  <a:solidFill>
                    <a:srgbClr val="FF3300"/>
                  </a:solidFill>
                  <a:ea typeface="黑体" pitchFamily="49" charset="-122"/>
                </a:rPr>
                <a:t>10.0.0.1:1024</a:t>
              </a:r>
            </a:p>
          </p:txBody>
        </p:sp>
        <p:sp>
          <p:nvSpPr>
            <p:cNvPr id="28751" name="Rectangle 21"/>
            <p:cNvSpPr>
              <a:spLocks noChangeArrowheads="1"/>
            </p:cNvSpPr>
            <p:nvPr/>
          </p:nvSpPr>
          <p:spPr bwMode="auto">
            <a:xfrm>
              <a:off x="7655" y="1887"/>
              <a:ext cx="104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400" b="1">
                  <a:solidFill>
                    <a:srgbClr val="FF3300"/>
                  </a:solidFill>
                  <a:ea typeface="黑体" pitchFamily="49" charset="-122"/>
                </a:rPr>
                <a:t>198.76.28.11:2001</a:t>
              </a:r>
            </a:p>
          </p:txBody>
        </p:sp>
        <p:sp>
          <p:nvSpPr>
            <p:cNvPr id="28752" name="Rectangle 22"/>
            <p:cNvSpPr>
              <a:spLocks noChangeArrowheads="1"/>
            </p:cNvSpPr>
            <p:nvPr/>
          </p:nvSpPr>
          <p:spPr bwMode="auto">
            <a:xfrm>
              <a:off x="7658" y="1597"/>
              <a:ext cx="101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400" b="1">
                  <a:solidFill>
                    <a:schemeClr val="accent2"/>
                  </a:solidFill>
                  <a:ea typeface="黑体" pitchFamily="49" charset="-122"/>
                </a:rPr>
                <a:t>Global Address</a:t>
              </a:r>
            </a:p>
            <a:p>
              <a:pPr algn="ctr" eaLnBrk="1" hangingPunct="1"/>
              <a:r>
                <a:rPr kumimoji="1" lang="en-US" altLang="zh-CN" sz="1400" b="1">
                  <a:solidFill>
                    <a:schemeClr val="accent2"/>
                  </a:solidFill>
                  <a:ea typeface="黑体" pitchFamily="49" charset="-122"/>
                </a:rPr>
                <a:t>Port</a:t>
              </a:r>
            </a:p>
          </p:txBody>
        </p:sp>
      </p:grpSp>
      <p:pic>
        <p:nvPicPr>
          <p:cNvPr id="28686" name="Picture 23" descr="服务器类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50" y="4575001"/>
            <a:ext cx="6381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7" name="Text Box 24"/>
          <p:cNvSpPr txBox="1">
            <a:spLocks noChangeArrowheads="1"/>
          </p:cNvSpPr>
          <p:nvPr/>
        </p:nvSpPr>
        <p:spPr bwMode="auto">
          <a:xfrm>
            <a:off x="1036638" y="4422601"/>
            <a:ext cx="823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400"/>
              <a:t>10.0.0.1</a:t>
            </a:r>
          </a:p>
        </p:txBody>
      </p:sp>
      <p:sp>
        <p:nvSpPr>
          <p:cNvPr id="28688" name="Text Box 25"/>
          <p:cNvSpPr txBox="1">
            <a:spLocks noChangeArrowheads="1"/>
          </p:cNvSpPr>
          <p:nvPr/>
        </p:nvSpPr>
        <p:spPr bwMode="auto">
          <a:xfrm>
            <a:off x="1150938" y="3378026"/>
            <a:ext cx="11541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itchFamily="49" charset="-122"/>
              </a:rPr>
              <a:t>HostA</a:t>
            </a:r>
          </a:p>
        </p:txBody>
      </p:sp>
      <p:sp>
        <p:nvSpPr>
          <p:cNvPr id="28689" name="Text Box 26"/>
          <p:cNvSpPr txBox="1">
            <a:spLocks noChangeArrowheads="1"/>
          </p:cNvSpPr>
          <p:nvPr/>
        </p:nvSpPr>
        <p:spPr bwMode="auto">
          <a:xfrm>
            <a:off x="3783013" y="5359226"/>
            <a:ext cx="588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600">
                <a:ea typeface="黑体" pitchFamily="49" charset="-122"/>
              </a:rPr>
              <a:t>RTA</a:t>
            </a:r>
          </a:p>
        </p:txBody>
      </p:sp>
      <p:sp>
        <p:nvSpPr>
          <p:cNvPr id="28690" name="Text Box 27"/>
          <p:cNvSpPr txBox="1">
            <a:spLocks noChangeArrowheads="1"/>
          </p:cNvSpPr>
          <p:nvPr/>
        </p:nvSpPr>
        <p:spPr bwMode="auto">
          <a:xfrm>
            <a:off x="2517775" y="5071889"/>
            <a:ext cx="12668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400"/>
              <a:t>10.0.0.254/24</a:t>
            </a:r>
          </a:p>
        </p:txBody>
      </p:sp>
      <p:sp>
        <p:nvSpPr>
          <p:cNvPr id="28691" name="Text Box 28"/>
          <p:cNvSpPr txBox="1">
            <a:spLocks noChangeArrowheads="1"/>
          </p:cNvSpPr>
          <p:nvPr/>
        </p:nvSpPr>
        <p:spPr bwMode="auto">
          <a:xfrm>
            <a:off x="4389438" y="5294139"/>
            <a:ext cx="1365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400"/>
              <a:t>198.76.28.1/24</a:t>
            </a:r>
          </a:p>
        </p:txBody>
      </p:sp>
      <p:sp>
        <p:nvSpPr>
          <p:cNvPr id="28692" name="Text Box 29"/>
          <p:cNvSpPr txBox="1">
            <a:spLocks noChangeArrowheads="1"/>
          </p:cNvSpPr>
          <p:nvPr/>
        </p:nvSpPr>
        <p:spPr bwMode="auto">
          <a:xfrm>
            <a:off x="360363" y="6429201"/>
            <a:ext cx="11414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itchFamily="49" charset="-122"/>
              </a:rPr>
              <a:t>HostB</a:t>
            </a:r>
          </a:p>
        </p:txBody>
      </p:sp>
      <p:sp>
        <p:nvSpPr>
          <p:cNvPr id="28693" name="Text Box 30"/>
          <p:cNvSpPr txBox="1">
            <a:spLocks noChangeArrowheads="1"/>
          </p:cNvSpPr>
          <p:nvPr/>
        </p:nvSpPr>
        <p:spPr bwMode="auto">
          <a:xfrm>
            <a:off x="1149350" y="5422726"/>
            <a:ext cx="823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400"/>
              <a:t>10.0.0.2</a:t>
            </a:r>
          </a:p>
        </p:txBody>
      </p:sp>
      <p:sp>
        <p:nvSpPr>
          <p:cNvPr id="28694" name="Text Box 31"/>
          <p:cNvSpPr txBox="1">
            <a:spLocks noChangeArrowheads="1"/>
          </p:cNvSpPr>
          <p:nvPr/>
        </p:nvSpPr>
        <p:spPr bwMode="auto">
          <a:xfrm>
            <a:off x="5808663" y="4787726"/>
            <a:ext cx="971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chemeClr val="bg1"/>
                </a:solidFill>
                <a:latin typeface="Times New Roman" pitchFamily="18" charset="0"/>
              </a:rPr>
              <a:t>Internet</a:t>
            </a:r>
          </a:p>
        </p:txBody>
      </p:sp>
      <p:sp>
        <p:nvSpPr>
          <p:cNvPr id="28695" name="Text Box 32"/>
          <p:cNvSpPr txBox="1">
            <a:spLocks noChangeArrowheads="1"/>
          </p:cNvSpPr>
          <p:nvPr/>
        </p:nvSpPr>
        <p:spPr bwMode="auto">
          <a:xfrm>
            <a:off x="7185025" y="4214639"/>
            <a:ext cx="13477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itchFamily="49" charset="-122"/>
              </a:rPr>
              <a:t>FTP Server</a:t>
            </a:r>
          </a:p>
        </p:txBody>
      </p:sp>
      <p:sp>
        <p:nvSpPr>
          <p:cNvPr id="28696" name="Text Box 33"/>
          <p:cNvSpPr txBox="1">
            <a:spLocks noChangeArrowheads="1"/>
          </p:cNvSpPr>
          <p:nvPr/>
        </p:nvSpPr>
        <p:spPr bwMode="auto">
          <a:xfrm>
            <a:off x="7167563" y="5438601"/>
            <a:ext cx="1365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400"/>
              <a:t>198.76.29.4/24</a:t>
            </a:r>
          </a:p>
        </p:txBody>
      </p:sp>
      <p:sp>
        <p:nvSpPr>
          <p:cNvPr id="28697" name="Text Box 34"/>
          <p:cNvSpPr txBox="1">
            <a:spLocks noChangeArrowheads="1"/>
          </p:cNvSpPr>
          <p:nvPr/>
        </p:nvSpPr>
        <p:spPr bwMode="auto">
          <a:xfrm>
            <a:off x="3000375" y="4243214"/>
            <a:ext cx="21971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 b="1">
                <a:ea typeface="黑体" pitchFamily="49" charset="-122"/>
              </a:rPr>
              <a:t>地址池</a:t>
            </a:r>
          </a:p>
          <a:p>
            <a:pPr algn="ctr" eaLnBrk="1" hangingPunct="1"/>
            <a:r>
              <a:rPr lang="zh-CN" altLang="en-US" sz="1400" b="1">
                <a:ea typeface="黑体" pitchFamily="49" charset="-122"/>
              </a:rPr>
              <a:t>（</a:t>
            </a:r>
            <a:r>
              <a:rPr lang="en-US" altLang="zh-CN" sz="1400" b="1">
                <a:ea typeface="黑体" pitchFamily="49" charset="-122"/>
              </a:rPr>
              <a:t>198.76.28.11</a:t>
            </a:r>
            <a:r>
              <a:rPr lang="zh-CN" altLang="en-US" sz="1400" b="1">
                <a:ea typeface="黑体" pitchFamily="49" charset="-122"/>
              </a:rPr>
              <a:t>～</a:t>
            </a:r>
            <a:r>
              <a:rPr lang="en-US" altLang="zh-CN" sz="1400" b="1">
                <a:ea typeface="黑体" pitchFamily="49" charset="-122"/>
              </a:rPr>
              <a:t>20</a:t>
            </a:r>
            <a:r>
              <a:rPr lang="zh-CN" altLang="en-US" sz="1400" b="1">
                <a:ea typeface="黑体" pitchFamily="49" charset="-122"/>
              </a:rPr>
              <a:t>）</a:t>
            </a:r>
          </a:p>
        </p:txBody>
      </p:sp>
      <p:sp>
        <p:nvSpPr>
          <p:cNvPr id="28698" name="Line 35"/>
          <p:cNvSpPr>
            <a:spLocks noChangeShapeType="1"/>
          </p:cNvSpPr>
          <p:nvPr/>
        </p:nvSpPr>
        <p:spPr bwMode="auto">
          <a:xfrm flipV="1">
            <a:off x="1006475" y="5006801"/>
            <a:ext cx="6480175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9" name="Line 36"/>
          <p:cNvSpPr>
            <a:spLocks noChangeShapeType="1"/>
          </p:cNvSpPr>
          <p:nvPr/>
        </p:nvSpPr>
        <p:spPr bwMode="auto">
          <a:xfrm>
            <a:off x="1149350" y="5006801"/>
            <a:ext cx="0" cy="7921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0" name="Line 37"/>
          <p:cNvSpPr>
            <a:spLocks noChangeShapeType="1"/>
          </p:cNvSpPr>
          <p:nvPr/>
        </p:nvSpPr>
        <p:spPr bwMode="auto">
          <a:xfrm>
            <a:off x="1871663" y="4214639"/>
            <a:ext cx="0" cy="792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8701" name="Picture 38" descr="compu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3709814"/>
            <a:ext cx="8636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02" name="Picture 39" descr="网云_gra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25" y="4575001"/>
            <a:ext cx="15875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03" name="Picture 40" descr="compu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5610051"/>
            <a:ext cx="8636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704" name="Text Box 41"/>
          <p:cNvSpPr txBox="1">
            <a:spLocks noChangeArrowheads="1"/>
          </p:cNvSpPr>
          <p:nvPr/>
        </p:nvSpPr>
        <p:spPr bwMode="auto">
          <a:xfrm>
            <a:off x="5527675" y="4862339"/>
            <a:ext cx="1022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1800" b="1"/>
              <a:t>Internet</a:t>
            </a:r>
          </a:p>
        </p:txBody>
      </p:sp>
      <p:grpSp>
        <p:nvGrpSpPr>
          <p:cNvPr id="28705" name="Group 42"/>
          <p:cNvGrpSpPr>
            <a:grpSpLocks noChangeAspect="1"/>
          </p:cNvGrpSpPr>
          <p:nvPr/>
        </p:nvGrpSpPr>
        <p:grpSpPr bwMode="auto">
          <a:xfrm>
            <a:off x="3670300" y="4717876"/>
            <a:ext cx="958850" cy="668338"/>
            <a:chOff x="3541" y="1317"/>
            <a:chExt cx="747" cy="546"/>
          </a:xfrm>
        </p:grpSpPr>
        <p:sp>
          <p:nvSpPr>
            <p:cNvPr id="28730" name="AutoShape 43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1" name="Freeform 44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1547 w 416"/>
                <a:gd name="T1" fmla="*/ 366 h 207"/>
                <a:gd name="T2" fmla="*/ 269 w 416"/>
                <a:gd name="T3" fmla="*/ 366 h 207"/>
                <a:gd name="T4" fmla="*/ 5 w 416"/>
                <a:gd name="T5" fmla="*/ 5 h 207"/>
                <a:gd name="T6" fmla="*/ 0 w 416"/>
                <a:gd name="T7" fmla="*/ 5 h 207"/>
                <a:gd name="T8" fmla="*/ 0 w 416"/>
                <a:gd name="T9" fmla="*/ 349 h 207"/>
                <a:gd name="T10" fmla="*/ 5 w 416"/>
                <a:gd name="T11" fmla="*/ 349 h 207"/>
                <a:gd name="T12" fmla="*/ 269 w 416"/>
                <a:gd name="T13" fmla="*/ 696 h 207"/>
                <a:gd name="T14" fmla="*/ 1547 w 416"/>
                <a:gd name="T15" fmla="*/ 696 h 207"/>
                <a:gd name="T16" fmla="*/ 1808 w 416"/>
                <a:gd name="T17" fmla="*/ 349 h 207"/>
                <a:gd name="T18" fmla="*/ 1808 w 416"/>
                <a:gd name="T19" fmla="*/ 349 h 207"/>
                <a:gd name="T20" fmla="*/ 1808 w 416"/>
                <a:gd name="T21" fmla="*/ 0 h 207"/>
                <a:gd name="T22" fmla="*/ 1547 w 416"/>
                <a:gd name="T23" fmla="*/ 366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32" name="Freeform 45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1638 w 457"/>
                <a:gd name="T1" fmla="*/ 206 h 264"/>
                <a:gd name="T2" fmla="*/ 1643 w 457"/>
                <a:gd name="T3" fmla="*/ 951 h 264"/>
                <a:gd name="T4" fmla="*/ 358 w 457"/>
                <a:gd name="T5" fmla="*/ 951 h 264"/>
                <a:gd name="T6" fmla="*/ 353 w 457"/>
                <a:gd name="T7" fmla="*/ 206 h 264"/>
                <a:gd name="T8" fmla="*/ 1638 w 457"/>
                <a:gd name="T9" fmla="*/ 206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33" name="Freeform 46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29 w 24"/>
                <a:gd name="T1" fmla="*/ 21 h 33"/>
                <a:gd name="T2" fmla="*/ 29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0 w 24"/>
                <a:gd name="T9" fmla="*/ 42 h 33"/>
                <a:gd name="T10" fmla="*/ 42 w 24"/>
                <a:gd name="T11" fmla="*/ 21 h 33"/>
                <a:gd name="T12" fmla="*/ 29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1 w 24"/>
                <a:gd name="T21" fmla="*/ 8 h 33"/>
                <a:gd name="T22" fmla="*/ 96 w 24"/>
                <a:gd name="T23" fmla="*/ 34 h 33"/>
                <a:gd name="T24" fmla="*/ 63 w 24"/>
                <a:gd name="T25" fmla="*/ 69 h 33"/>
                <a:gd name="T26" fmla="*/ 63 w 24"/>
                <a:gd name="T27" fmla="*/ 69 h 33"/>
                <a:gd name="T28" fmla="*/ 81 w 24"/>
                <a:gd name="T29" fmla="*/ 80 h 33"/>
                <a:gd name="T30" fmla="*/ 88 w 24"/>
                <a:gd name="T31" fmla="*/ 90 h 33"/>
                <a:gd name="T32" fmla="*/ 102 w 24"/>
                <a:gd name="T33" fmla="*/ 137 h 33"/>
                <a:gd name="T34" fmla="*/ 63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29 w 24"/>
                <a:gd name="T41" fmla="*/ 82 h 33"/>
                <a:gd name="T42" fmla="*/ 29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34" name="Freeform 47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34 w 29"/>
                <a:gd name="T1" fmla="*/ 75 h 35"/>
                <a:gd name="T2" fmla="*/ 60 w 29"/>
                <a:gd name="T3" fmla="*/ 125 h 35"/>
                <a:gd name="T4" fmla="*/ 84 w 29"/>
                <a:gd name="T5" fmla="*/ 75 h 35"/>
                <a:gd name="T6" fmla="*/ 60 w 29"/>
                <a:gd name="T7" fmla="*/ 26 h 35"/>
                <a:gd name="T8" fmla="*/ 34 w 29"/>
                <a:gd name="T9" fmla="*/ 75 h 35"/>
                <a:gd name="T10" fmla="*/ 0 w 29"/>
                <a:gd name="T11" fmla="*/ 75 h 35"/>
                <a:gd name="T12" fmla="*/ 13 w 29"/>
                <a:gd name="T13" fmla="*/ 21 h 35"/>
                <a:gd name="T14" fmla="*/ 60 w 29"/>
                <a:gd name="T15" fmla="*/ 0 h 35"/>
                <a:gd name="T16" fmla="*/ 107 w 29"/>
                <a:gd name="T17" fmla="*/ 21 h 35"/>
                <a:gd name="T18" fmla="*/ 123 w 29"/>
                <a:gd name="T19" fmla="*/ 75 h 35"/>
                <a:gd name="T20" fmla="*/ 107 w 29"/>
                <a:gd name="T21" fmla="*/ 130 h 35"/>
                <a:gd name="T22" fmla="*/ 60 w 29"/>
                <a:gd name="T23" fmla="*/ 151 h 35"/>
                <a:gd name="T24" fmla="*/ 13 w 29"/>
                <a:gd name="T25" fmla="*/ 125 h 35"/>
                <a:gd name="T26" fmla="*/ 0 w 29"/>
                <a:gd name="T27" fmla="*/ 75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35" name="Freeform 48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89 h 34"/>
                <a:gd name="T2" fmla="*/ 0 w 24"/>
                <a:gd name="T3" fmla="*/ 0 h 34"/>
                <a:gd name="T4" fmla="*/ 29 w 24"/>
                <a:gd name="T5" fmla="*/ 0 h 34"/>
                <a:gd name="T6" fmla="*/ 29 w 24"/>
                <a:gd name="T7" fmla="*/ 94 h 34"/>
                <a:gd name="T8" fmla="*/ 54 w 24"/>
                <a:gd name="T9" fmla="*/ 118 h 34"/>
                <a:gd name="T10" fmla="*/ 68 w 24"/>
                <a:gd name="T11" fmla="*/ 94 h 34"/>
                <a:gd name="T12" fmla="*/ 68 w 24"/>
                <a:gd name="T13" fmla="*/ 0 h 34"/>
                <a:gd name="T14" fmla="*/ 102 w 24"/>
                <a:gd name="T15" fmla="*/ 0 h 34"/>
                <a:gd name="T16" fmla="*/ 102 w 24"/>
                <a:gd name="T17" fmla="*/ 89 h 34"/>
                <a:gd name="T18" fmla="*/ 89 w 24"/>
                <a:gd name="T19" fmla="*/ 128 h 34"/>
                <a:gd name="T20" fmla="*/ 54 w 24"/>
                <a:gd name="T21" fmla="*/ 144 h 34"/>
                <a:gd name="T22" fmla="*/ 13 w 24"/>
                <a:gd name="T23" fmla="*/ 128 h 34"/>
                <a:gd name="T24" fmla="*/ 0 w 24"/>
                <a:gd name="T25" fmla="*/ 89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36" name="Freeform 49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37" name="Freeform 50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38" name="Freeform 51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34 w 24"/>
                <a:gd name="T1" fmla="*/ 21 h 33"/>
                <a:gd name="T2" fmla="*/ 34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3 w 24"/>
                <a:gd name="T9" fmla="*/ 42 h 33"/>
                <a:gd name="T10" fmla="*/ 42 w 24"/>
                <a:gd name="T11" fmla="*/ 21 h 33"/>
                <a:gd name="T12" fmla="*/ 34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8 w 24"/>
                <a:gd name="T21" fmla="*/ 8 h 33"/>
                <a:gd name="T22" fmla="*/ 97 w 24"/>
                <a:gd name="T23" fmla="*/ 34 h 33"/>
                <a:gd name="T24" fmla="*/ 68 w 24"/>
                <a:gd name="T25" fmla="*/ 69 h 33"/>
                <a:gd name="T26" fmla="*/ 68 w 24"/>
                <a:gd name="T27" fmla="*/ 69 h 33"/>
                <a:gd name="T28" fmla="*/ 81 w 24"/>
                <a:gd name="T29" fmla="*/ 80 h 33"/>
                <a:gd name="T30" fmla="*/ 89 w 24"/>
                <a:gd name="T31" fmla="*/ 90 h 33"/>
                <a:gd name="T32" fmla="*/ 102 w 24"/>
                <a:gd name="T33" fmla="*/ 137 h 33"/>
                <a:gd name="T34" fmla="*/ 68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34 w 24"/>
                <a:gd name="T41" fmla="*/ 82 h 33"/>
                <a:gd name="T42" fmla="*/ 34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39" name="Freeform 52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131 w 162"/>
                <a:gd name="T1" fmla="*/ 232 h 60"/>
                <a:gd name="T2" fmla="*/ 126 w 162"/>
                <a:gd name="T3" fmla="*/ 227 h 60"/>
                <a:gd name="T4" fmla="*/ 0 w 162"/>
                <a:gd name="T5" fmla="*/ 152 h 60"/>
                <a:gd name="T6" fmla="*/ 97 w 162"/>
                <a:gd name="T7" fmla="*/ 96 h 60"/>
                <a:gd name="T8" fmla="*/ 227 w 162"/>
                <a:gd name="T9" fmla="*/ 173 h 60"/>
                <a:gd name="T10" fmla="*/ 324 w 162"/>
                <a:gd name="T11" fmla="*/ 165 h 60"/>
                <a:gd name="T12" fmla="*/ 489 w 162"/>
                <a:gd name="T13" fmla="*/ 69 h 60"/>
                <a:gd name="T14" fmla="*/ 308 w 162"/>
                <a:gd name="T15" fmla="*/ 69 h 60"/>
                <a:gd name="T16" fmla="*/ 308 w 162"/>
                <a:gd name="T17" fmla="*/ 0 h 60"/>
                <a:gd name="T18" fmla="*/ 708 w 162"/>
                <a:gd name="T19" fmla="*/ 0 h 60"/>
                <a:gd name="T20" fmla="*/ 708 w 162"/>
                <a:gd name="T21" fmla="*/ 232 h 60"/>
                <a:gd name="T22" fmla="*/ 592 w 162"/>
                <a:gd name="T23" fmla="*/ 232 h 60"/>
                <a:gd name="T24" fmla="*/ 586 w 162"/>
                <a:gd name="T25" fmla="*/ 126 h 60"/>
                <a:gd name="T26" fmla="*/ 425 w 162"/>
                <a:gd name="T27" fmla="*/ 222 h 60"/>
                <a:gd name="T28" fmla="*/ 262 w 162"/>
                <a:gd name="T29" fmla="*/ 261 h 60"/>
                <a:gd name="T30" fmla="*/ 131 w 162"/>
                <a:gd name="T31" fmla="*/ 232 h 60"/>
                <a:gd name="T32" fmla="*/ 131 w 162"/>
                <a:gd name="T33" fmla="*/ 232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40" name="Freeform 53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169 w 105"/>
                <a:gd name="T1" fmla="*/ 350 h 93"/>
                <a:gd name="T2" fmla="*/ 296 w 105"/>
                <a:gd name="T3" fmla="*/ 275 h 93"/>
                <a:gd name="T4" fmla="*/ 283 w 105"/>
                <a:gd name="T5" fmla="*/ 219 h 93"/>
                <a:gd name="T6" fmla="*/ 122 w 105"/>
                <a:gd name="T7" fmla="*/ 126 h 93"/>
                <a:gd name="T8" fmla="*/ 122 w 105"/>
                <a:gd name="T9" fmla="*/ 232 h 93"/>
                <a:gd name="T10" fmla="*/ 0 w 105"/>
                <a:gd name="T11" fmla="*/ 232 h 93"/>
                <a:gd name="T12" fmla="*/ 0 w 105"/>
                <a:gd name="T13" fmla="*/ 0 h 93"/>
                <a:gd name="T14" fmla="*/ 397 w 105"/>
                <a:gd name="T15" fmla="*/ 0 h 93"/>
                <a:gd name="T16" fmla="*/ 397 w 105"/>
                <a:gd name="T17" fmla="*/ 67 h 93"/>
                <a:gd name="T18" fmla="*/ 215 w 105"/>
                <a:gd name="T19" fmla="*/ 67 h 93"/>
                <a:gd name="T20" fmla="*/ 379 w 105"/>
                <a:gd name="T21" fmla="*/ 160 h 93"/>
                <a:gd name="T22" fmla="*/ 453 w 105"/>
                <a:gd name="T23" fmla="*/ 253 h 93"/>
                <a:gd name="T24" fmla="*/ 392 w 105"/>
                <a:gd name="T25" fmla="*/ 332 h 93"/>
                <a:gd name="T26" fmla="*/ 267 w 105"/>
                <a:gd name="T27" fmla="*/ 405 h 93"/>
                <a:gd name="T28" fmla="*/ 169 w 105"/>
                <a:gd name="T29" fmla="*/ 350 h 93"/>
                <a:gd name="T30" fmla="*/ 169 w 105"/>
                <a:gd name="T31" fmla="*/ 35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41" name="Freeform 54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577 w 162"/>
                <a:gd name="T1" fmla="*/ 34 h 60"/>
                <a:gd name="T2" fmla="*/ 708 w 162"/>
                <a:gd name="T3" fmla="*/ 109 h 60"/>
                <a:gd name="T4" fmla="*/ 607 w 162"/>
                <a:gd name="T5" fmla="*/ 165 h 60"/>
                <a:gd name="T6" fmla="*/ 476 w 162"/>
                <a:gd name="T7" fmla="*/ 91 h 60"/>
                <a:gd name="T8" fmla="*/ 386 w 162"/>
                <a:gd name="T9" fmla="*/ 101 h 60"/>
                <a:gd name="T10" fmla="*/ 219 w 162"/>
                <a:gd name="T11" fmla="*/ 198 h 60"/>
                <a:gd name="T12" fmla="*/ 401 w 162"/>
                <a:gd name="T13" fmla="*/ 198 h 60"/>
                <a:gd name="T14" fmla="*/ 401 w 162"/>
                <a:gd name="T15" fmla="*/ 261 h 60"/>
                <a:gd name="T16" fmla="*/ 0 w 162"/>
                <a:gd name="T17" fmla="*/ 261 h 60"/>
                <a:gd name="T18" fmla="*/ 0 w 162"/>
                <a:gd name="T19" fmla="*/ 29 h 60"/>
                <a:gd name="T20" fmla="*/ 118 w 162"/>
                <a:gd name="T21" fmla="*/ 29 h 60"/>
                <a:gd name="T22" fmla="*/ 118 w 162"/>
                <a:gd name="T23" fmla="*/ 136 h 60"/>
                <a:gd name="T24" fmla="*/ 283 w 162"/>
                <a:gd name="T25" fmla="*/ 42 h 60"/>
                <a:gd name="T26" fmla="*/ 442 w 162"/>
                <a:gd name="T27" fmla="*/ 0 h 60"/>
                <a:gd name="T28" fmla="*/ 577 w 162"/>
                <a:gd name="T29" fmla="*/ 34 h 60"/>
                <a:gd name="T30" fmla="*/ 577 w 162"/>
                <a:gd name="T31" fmla="*/ 34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42" name="Freeform 55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454 w 104"/>
                <a:gd name="T1" fmla="*/ 173 h 94"/>
                <a:gd name="T2" fmla="*/ 454 w 104"/>
                <a:gd name="T3" fmla="*/ 405 h 94"/>
                <a:gd name="T4" fmla="*/ 56 w 104"/>
                <a:gd name="T5" fmla="*/ 405 h 94"/>
                <a:gd name="T6" fmla="*/ 54 w 104"/>
                <a:gd name="T7" fmla="*/ 337 h 94"/>
                <a:gd name="T8" fmla="*/ 235 w 104"/>
                <a:gd name="T9" fmla="*/ 337 h 94"/>
                <a:gd name="T10" fmla="*/ 70 w 104"/>
                <a:gd name="T11" fmla="*/ 241 h 94"/>
                <a:gd name="T12" fmla="*/ 0 w 104"/>
                <a:gd name="T13" fmla="*/ 151 h 94"/>
                <a:gd name="T14" fmla="*/ 56 w 104"/>
                <a:gd name="T15" fmla="*/ 75 h 94"/>
                <a:gd name="T16" fmla="*/ 186 w 104"/>
                <a:gd name="T17" fmla="*/ 0 h 94"/>
                <a:gd name="T18" fmla="*/ 283 w 104"/>
                <a:gd name="T19" fmla="*/ 55 h 94"/>
                <a:gd name="T20" fmla="*/ 157 w 104"/>
                <a:gd name="T21" fmla="*/ 130 h 94"/>
                <a:gd name="T22" fmla="*/ 172 w 104"/>
                <a:gd name="T23" fmla="*/ 186 h 94"/>
                <a:gd name="T24" fmla="*/ 337 w 104"/>
                <a:gd name="T25" fmla="*/ 282 h 94"/>
                <a:gd name="T26" fmla="*/ 337 w 104"/>
                <a:gd name="T27" fmla="*/ 173 h 94"/>
                <a:gd name="T28" fmla="*/ 454 w 104"/>
                <a:gd name="T29" fmla="*/ 173 h 94"/>
                <a:gd name="T30" fmla="*/ 454 w 104"/>
                <a:gd name="T31" fmla="*/ 17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43" name="Freeform 56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130 w 162"/>
                <a:gd name="T1" fmla="*/ 234 h 61"/>
                <a:gd name="T2" fmla="*/ 130 w 162"/>
                <a:gd name="T3" fmla="*/ 234 h 61"/>
                <a:gd name="T4" fmla="*/ 0 w 162"/>
                <a:gd name="T5" fmla="*/ 159 h 61"/>
                <a:gd name="T6" fmla="*/ 98 w 162"/>
                <a:gd name="T7" fmla="*/ 102 h 61"/>
                <a:gd name="T8" fmla="*/ 228 w 162"/>
                <a:gd name="T9" fmla="*/ 177 h 61"/>
                <a:gd name="T10" fmla="*/ 321 w 162"/>
                <a:gd name="T11" fmla="*/ 167 h 61"/>
                <a:gd name="T12" fmla="*/ 486 w 162"/>
                <a:gd name="T13" fmla="*/ 70 h 61"/>
                <a:gd name="T14" fmla="*/ 303 w 162"/>
                <a:gd name="T15" fmla="*/ 70 h 61"/>
                <a:gd name="T16" fmla="*/ 303 w 162"/>
                <a:gd name="T17" fmla="*/ 0 h 61"/>
                <a:gd name="T18" fmla="*/ 701 w 162"/>
                <a:gd name="T19" fmla="*/ 0 h 61"/>
                <a:gd name="T20" fmla="*/ 701 w 162"/>
                <a:gd name="T21" fmla="*/ 239 h 61"/>
                <a:gd name="T22" fmla="*/ 585 w 162"/>
                <a:gd name="T23" fmla="*/ 239 h 61"/>
                <a:gd name="T24" fmla="*/ 585 w 162"/>
                <a:gd name="T25" fmla="*/ 130 h 61"/>
                <a:gd name="T26" fmla="*/ 419 w 162"/>
                <a:gd name="T27" fmla="*/ 226 h 61"/>
                <a:gd name="T28" fmla="*/ 262 w 162"/>
                <a:gd name="T29" fmla="*/ 269 h 61"/>
                <a:gd name="T30" fmla="*/ 130 w 162"/>
                <a:gd name="T31" fmla="*/ 234 h 61"/>
                <a:gd name="T32" fmla="*/ 130 w 162"/>
                <a:gd name="T33" fmla="*/ 23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44" name="Freeform 57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177 w 105"/>
                <a:gd name="T1" fmla="*/ 357 h 94"/>
                <a:gd name="T2" fmla="*/ 303 w 105"/>
                <a:gd name="T3" fmla="*/ 277 h 94"/>
                <a:gd name="T4" fmla="*/ 290 w 105"/>
                <a:gd name="T5" fmla="*/ 226 h 94"/>
                <a:gd name="T6" fmla="*/ 123 w 105"/>
                <a:gd name="T7" fmla="*/ 129 h 94"/>
                <a:gd name="T8" fmla="*/ 123 w 105"/>
                <a:gd name="T9" fmla="*/ 234 h 94"/>
                <a:gd name="T10" fmla="*/ 5 w 105"/>
                <a:gd name="T11" fmla="*/ 234 h 94"/>
                <a:gd name="T12" fmla="*/ 0 w 105"/>
                <a:gd name="T13" fmla="*/ 0 h 94"/>
                <a:gd name="T14" fmla="*/ 405 w 105"/>
                <a:gd name="T15" fmla="*/ 0 h 94"/>
                <a:gd name="T16" fmla="*/ 408 w 105"/>
                <a:gd name="T17" fmla="*/ 70 h 94"/>
                <a:gd name="T18" fmla="*/ 226 w 105"/>
                <a:gd name="T19" fmla="*/ 70 h 94"/>
                <a:gd name="T20" fmla="*/ 392 w 105"/>
                <a:gd name="T21" fmla="*/ 167 h 94"/>
                <a:gd name="T22" fmla="*/ 462 w 105"/>
                <a:gd name="T23" fmla="*/ 260 h 94"/>
                <a:gd name="T24" fmla="*/ 405 w 105"/>
                <a:gd name="T25" fmla="*/ 337 h 94"/>
                <a:gd name="T26" fmla="*/ 274 w 105"/>
                <a:gd name="T27" fmla="*/ 413 h 94"/>
                <a:gd name="T28" fmla="*/ 177 w 105"/>
                <a:gd name="T29" fmla="*/ 357 h 94"/>
                <a:gd name="T30" fmla="*/ 177 w 105"/>
                <a:gd name="T31" fmla="*/ 357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45" name="Freeform 58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570 w 162"/>
                <a:gd name="T1" fmla="*/ 34 h 61"/>
                <a:gd name="T2" fmla="*/ 701 w 162"/>
                <a:gd name="T3" fmla="*/ 109 h 61"/>
                <a:gd name="T4" fmla="*/ 606 w 162"/>
                <a:gd name="T5" fmla="*/ 164 h 61"/>
                <a:gd name="T6" fmla="*/ 476 w 162"/>
                <a:gd name="T7" fmla="*/ 89 h 61"/>
                <a:gd name="T8" fmla="*/ 380 w 162"/>
                <a:gd name="T9" fmla="*/ 97 h 61"/>
                <a:gd name="T10" fmla="*/ 215 w 162"/>
                <a:gd name="T11" fmla="*/ 192 h 61"/>
                <a:gd name="T12" fmla="*/ 398 w 162"/>
                <a:gd name="T13" fmla="*/ 192 h 61"/>
                <a:gd name="T14" fmla="*/ 398 w 162"/>
                <a:gd name="T15" fmla="*/ 261 h 61"/>
                <a:gd name="T16" fmla="*/ 0 w 162"/>
                <a:gd name="T17" fmla="*/ 261 h 61"/>
                <a:gd name="T18" fmla="*/ 0 w 162"/>
                <a:gd name="T19" fmla="*/ 29 h 61"/>
                <a:gd name="T20" fmla="*/ 117 w 162"/>
                <a:gd name="T21" fmla="*/ 29 h 61"/>
                <a:gd name="T22" fmla="*/ 122 w 162"/>
                <a:gd name="T23" fmla="*/ 136 h 61"/>
                <a:gd name="T24" fmla="*/ 282 w 162"/>
                <a:gd name="T25" fmla="*/ 42 h 61"/>
                <a:gd name="T26" fmla="*/ 438 w 162"/>
                <a:gd name="T27" fmla="*/ 0 h 61"/>
                <a:gd name="T28" fmla="*/ 570 w 162"/>
                <a:gd name="T29" fmla="*/ 34 h 61"/>
                <a:gd name="T30" fmla="*/ 570 w 162"/>
                <a:gd name="T31" fmla="*/ 34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46" name="Freeform 59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453 w 105"/>
                <a:gd name="T1" fmla="*/ 180 h 94"/>
                <a:gd name="T2" fmla="*/ 453 w 105"/>
                <a:gd name="T3" fmla="*/ 413 h 94"/>
                <a:gd name="T4" fmla="*/ 55 w 105"/>
                <a:gd name="T5" fmla="*/ 413 h 94"/>
                <a:gd name="T6" fmla="*/ 55 w 105"/>
                <a:gd name="T7" fmla="*/ 344 h 94"/>
                <a:gd name="T8" fmla="*/ 239 w 105"/>
                <a:gd name="T9" fmla="*/ 344 h 94"/>
                <a:gd name="T10" fmla="*/ 75 w 105"/>
                <a:gd name="T11" fmla="*/ 247 h 94"/>
                <a:gd name="T12" fmla="*/ 0 w 105"/>
                <a:gd name="T13" fmla="*/ 152 h 94"/>
                <a:gd name="T14" fmla="*/ 60 w 105"/>
                <a:gd name="T15" fmla="*/ 75 h 94"/>
                <a:gd name="T16" fmla="*/ 186 w 105"/>
                <a:gd name="T17" fmla="*/ 0 h 94"/>
                <a:gd name="T18" fmla="*/ 283 w 105"/>
                <a:gd name="T19" fmla="*/ 56 h 94"/>
                <a:gd name="T20" fmla="*/ 156 w 105"/>
                <a:gd name="T21" fmla="*/ 138 h 94"/>
                <a:gd name="T22" fmla="*/ 169 w 105"/>
                <a:gd name="T23" fmla="*/ 188 h 94"/>
                <a:gd name="T24" fmla="*/ 332 w 105"/>
                <a:gd name="T25" fmla="*/ 285 h 94"/>
                <a:gd name="T26" fmla="*/ 332 w 105"/>
                <a:gd name="T27" fmla="*/ 180 h 94"/>
                <a:gd name="T28" fmla="*/ 453 w 105"/>
                <a:gd name="T29" fmla="*/ 180 h 94"/>
                <a:gd name="T30" fmla="*/ 453 w 105"/>
                <a:gd name="T31" fmla="*/ 18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8706" name="Group 60"/>
          <p:cNvGrpSpPr>
            <a:grpSpLocks/>
          </p:cNvGrpSpPr>
          <p:nvPr/>
        </p:nvGrpSpPr>
        <p:grpSpPr bwMode="auto">
          <a:xfrm>
            <a:off x="2014538" y="1898476"/>
            <a:ext cx="311150" cy="396875"/>
            <a:chOff x="657" y="754"/>
            <a:chExt cx="196" cy="250"/>
          </a:xfrm>
        </p:grpSpPr>
        <p:sp>
          <p:nvSpPr>
            <p:cNvPr id="28728" name="Oval 61"/>
            <p:cNvSpPr>
              <a:spLocks noChangeAspect="1" noChangeArrowheads="1"/>
            </p:cNvSpPr>
            <p:nvPr/>
          </p:nvSpPr>
          <p:spPr bwMode="auto">
            <a:xfrm>
              <a:off x="657" y="799"/>
              <a:ext cx="182" cy="182"/>
            </a:xfrm>
            <a:prstGeom prst="ellipse">
              <a:avLst/>
            </a:prstGeom>
            <a:solidFill>
              <a:srgbClr val="A3E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29" name="Text Box 62"/>
            <p:cNvSpPr txBox="1">
              <a:spLocks noChangeArrowheads="1"/>
            </p:cNvSpPr>
            <p:nvPr/>
          </p:nvSpPr>
          <p:spPr bwMode="auto">
            <a:xfrm>
              <a:off x="657" y="75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28707" name="Group 63"/>
          <p:cNvGrpSpPr>
            <a:grpSpLocks/>
          </p:cNvGrpSpPr>
          <p:nvPr/>
        </p:nvGrpSpPr>
        <p:grpSpPr bwMode="auto">
          <a:xfrm>
            <a:off x="2662238" y="3520901"/>
            <a:ext cx="311150" cy="396875"/>
            <a:chOff x="1731" y="1117"/>
            <a:chExt cx="196" cy="250"/>
          </a:xfrm>
        </p:grpSpPr>
        <p:sp>
          <p:nvSpPr>
            <p:cNvPr id="28726" name="Oval 64"/>
            <p:cNvSpPr>
              <a:spLocks noChangeAspect="1" noChangeArrowheads="1"/>
            </p:cNvSpPr>
            <p:nvPr/>
          </p:nvSpPr>
          <p:spPr bwMode="auto">
            <a:xfrm>
              <a:off x="1731" y="1162"/>
              <a:ext cx="182" cy="182"/>
            </a:xfrm>
            <a:prstGeom prst="ellipse">
              <a:avLst/>
            </a:prstGeom>
            <a:solidFill>
              <a:srgbClr val="A3E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27" name="Text Box 65"/>
            <p:cNvSpPr txBox="1">
              <a:spLocks noChangeArrowheads="1"/>
            </p:cNvSpPr>
            <p:nvPr/>
          </p:nvSpPr>
          <p:spPr bwMode="auto">
            <a:xfrm>
              <a:off x="1731" y="111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28708" name="Group 66"/>
          <p:cNvGrpSpPr>
            <a:grpSpLocks/>
          </p:cNvGrpSpPr>
          <p:nvPr/>
        </p:nvGrpSpPr>
        <p:grpSpPr bwMode="auto">
          <a:xfrm>
            <a:off x="4894263" y="1898476"/>
            <a:ext cx="311150" cy="396875"/>
            <a:chOff x="3320" y="709"/>
            <a:chExt cx="196" cy="250"/>
          </a:xfrm>
        </p:grpSpPr>
        <p:sp>
          <p:nvSpPr>
            <p:cNvPr id="28724" name="Oval 67"/>
            <p:cNvSpPr>
              <a:spLocks noChangeAspect="1" noChangeArrowheads="1"/>
            </p:cNvSpPr>
            <p:nvPr/>
          </p:nvSpPr>
          <p:spPr bwMode="auto">
            <a:xfrm>
              <a:off x="3320" y="754"/>
              <a:ext cx="182" cy="182"/>
            </a:xfrm>
            <a:prstGeom prst="ellipse">
              <a:avLst/>
            </a:prstGeom>
            <a:solidFill>
              <a:srgbClr val="A3E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25" name="Text Box 68"/>
            <p:cNvSpPr txBox="1">
              <a:spLocks noChangeArrowheads="1"/>
            </p:cNvSpPr>
            <p:nvPr/>
          </p:nvSpPr>
          <p:spPr bwMode="auto">
            <a:xfrm>
              <a:off x="3320" y="70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28709" name="Group 69"/>
          <p:cNvGrpSpPr>
            <a:grpSpLocks/>
          </p:cNvGrpSpPr>
          <p:nvPr/>
        </p:nvGrpSpPr>
        <p:grpSpPr bwMode="auto">
          <a:xfrm>
            <a:off x="6815138" y="5610051"/>
            <a:ext cx="311150" cy="396875"/>
            <a:chOff x="4816" y="2817"/>
            <a:chExt cx="196" cy="250"/>
          </a:xfrm>
        </p:grpSpPr>
        <p:sp>
          <p:nvSpPr>
            <p:cNvPr id="28722" name="Oval 70"/>
            <p:cNvSpPr>
              <a:spLocks noChangeAspect="1" noChangeArrowheads="1"/>
            </p:cNvSpPr>
            <p:nvPr/>
          </p:nvSpPr>
          <p:spPr bwMode="auto">
            <a:xfrm>
              <a:off x="4816" y="2862"/>
              <a:ext cx="182" cy="182"/>
            </a:xfrm>
            <a:prstGeom prst="ellipse">
              <a:avLst/>
            </a:prstGeom>
            <a:solidFill>
              <a:srgbClr val="A3E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23" name="Text Box 71"/>
            <p:cNvSpPr txBox="1">
              <a:spLocks noChangeArrowheads="1"/>
            </p:cNvSpPr>
            <p:nvPr/>
          </p:nvSpPr>
          <p:spPr bwMode="auto">
            <a:xfrm>
              <a:off x="4816" y="281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>
                  <a:latin typeface="Times New Roman" pitchFamily="18" charset="0"/>
                </a:rPr>
                <a:t>4</a:t>
              </a:r>
            </a:p>
          </p:txBody>
        </p:sp>
      </p:grpSp>
      <p:grpSp>
        <p:nvGrpSpPr>
          <p:cNvPr id="28710" name="Group 72"/>
          <p:cNvGrpSpPr>
            <a:grpSpLocks/>
          </p:cNvGrpSpPr>
          <p:nvPr/>
        </p:nvGrpSpPr>
        <p:grpSpPr bwMode="auto">
          <a:xfrm>
            <a:off x="3646488" y="5610051"/>
            <a:ext cx="311150" cy="396875"/>
            <a:chOff x="1928" y="3582"/>
            <a:chExt cx="196" cy="250"/>
          </a:xfrm>
        </p:grpSpPr>
        <p:sp>
          <p:nvSpPr>
            <p:cNvPr id="28720" name="Oval 73"/>
            <p:cNvSpPr>
              <a:spLocks noChangeAspect="1" noChangeArrowheads="1"/>
            </p:cNvSpPr>
            <p:nvPr/>
          </p:nvSpPr>
          <p:spPr bwMode="auto">
            <a:xfrm>
              <a:off x="1928" y="3627"/>
              <a:ext cx="182" cy="182"/>
            </a:xfrm>
            <a:prstGeom prst="ellipse">
              <a:avLst/>
            </a:prstGeom>
            <a:solidFill>
              <a:srgbClr val="A3E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21" name="Text Box 74"/>
            <p:cNvSpPr txBox="1">
              <a:spLocks noChangeArrowheads="1"/>
            </p:cNvSpPr>
            <p:nvPr/>
          </p:nvSpPr>
          <p:spPr bwMode="auto">
            <a:xfrm>
              <a:off x="1928" y="358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>
                  <a:latin typeface="Times New Roman" pitchFamily="18" charset="0"/>
                </a:rPr>
                <a:t>6</a:t>
              </a:r>
            </a:p>
          </p:txBody>
        </p:sp>
      </p:grpSp>
      <p:grpSp>
        <p:nvGrpSpPr>
          <p:cNvPr id="28711" name="Group 75"/>
          <p:cNvGrpSpPr>
            <a:grpSpLocks/>
          </p:cNvGrpSpPr>
          <p:nvPr/>
        </p:nvGrpSpPr>
        <p:grpSpPr bwMode="auto">
          <a:xfrm>
            <a:off x="6238875" y="3663776"/>
            <a:ext cx="311150" cy="396875"/>
            <a:chOff x="3606" y="1842"/>
            <a:chExt cx="196" cy="250"/>
          </a:xfrm>
        </p:grpSpPr>
        <p:sp>
          <p:nvSpPr>
            <p:cNvPr id="28718" name="Oval 76"/>
            <p:cNvSpPr>
              <a:spLocks noChangeAspect="1" noChangeArrowheads="1"/>
            </p:cNvSpPr>
            <p:nvPr/>
          </p:nvSpPr>
          <p:spPr bwMode="auto">
            <a:xfrm>
              <a:off x="3606" y="1887"/>
              <a:ext cx="182" cy="182"/>
            </a:xfrm>
            <a:prstGeom prst="ellipse">
              <a:avLst/>
            </a:prstGeom>
            <a:solidFill>
              <a:srgbClr val="A3E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19" name="Text Box 77"/>
            <p:cNvSpPr txBox="1">
              <a:spLocks noChangeArrowheads="1"/>
            </p:cNvSpPr>
            <p:nvPr/>
          </p:nvSpPr>
          <p:spPr bwMode="auto">
            <a:xfrm>
              <a:off x="3606" y="184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>
                  <a:latin typeface="Times New Roman" pitchFamily="18" charset="0"/>
                </a:rPr>
                <a:t>5</a:t>
              </a:r>
            </a:p>
          </p:txBody>
        </p:sp>
      </p:grpSp>
      <p:sp>
        <p:nvSpPr>
          <p:cNvPr id="28712" name="Line 78"/>
          <p:cNvSpPr>
            <a:spLocks noChangeShapeType="1"/>
          </p:cNvSpPr>
          <p:nvPr/>
        </p:nvSpPr>
        <p:spPr bwMode="auto">
          <a:xfrm>
            <a:off x="1941513" y="1863551"/>
            <a:ext cx="20161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13" name="Line 79"/>
          <p:cNvSpPr>
            <a:spLocks noChangeShapeType="1"/>
          </p:cNvSpPr>
          <p:nvPr/>
        </p:nvSpPr>
        <p:spPr bwMode="auto">
          <a:xfrm flipH="1">
            <a:off x="2014538" y="6400626"/>
            <a:ext cx="1943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14" name="Line 80"/>
          <p:cNvSpPr>
            <a:spLocks noChangeShapeType="1"/>
          </p:cNvSpPr>
          <p:nvPr/>
        </p:nvSpPr>
        <p:spPr bwMode="auto">
          <a:xfrm>
            <a:off x="4533900" y="1863551"/>
            <a:ext cx="30972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15" name="Line 81"/>
          <p:cNvSpPr>
            <a:spLocks noChangeShapeType="1"/>
          </p:cNvSpPr>
          <p:nvPr/>
        </p:nvSpPr>
        <p:spPr bwMode="auto">
          <a:xfrm flipH="1">
            <a:off x="4533900" y="6400626"/>
            <a:ext cx="31686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16" name="Rectangle 82"/>
          <p:cNvSpPr>
            <a:spLocks noChangeArrowheads="1"/>
          </p:cNvSpPr>
          <p:nvPr/>
        </p:nvSpPr>
        <p:spPr bwMode="auto">
          <a:xfrm>
            <a:off x="2403475" y="2512839"/>
            <a:ext cx="1582738" cy="21590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200">
                <a:solidFill>
                  <a:schemeClr val="accent2"/>
                </a:solidFill>
                <a:ea typeface="黑体" pitchFamily="49" charset="-122"/>
              </a:rPr>
              <a:t>“S=10.0.0.1 P=5001”</a:t>
            </a:r>
          </a:p>
        </p:txBody>
      </p:sp>
      <p:sp>
        <p:nvSpPr>
          <p:cNvPr id="28717" name="Rectangle 83"/>
          <p:cNvSpPr>
            <a:spLocks noChangeArrowheads="1"/>
          </p:cNvSpPr>
          <p:nvPr/>
        </p:nvSpPr>
        <p:spPr bwMode="auto">
          <a:xfrm>
            <a:off x="5326063" y="2512839"/>
            <a:ext cx="1954212" cy="21590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200">
                <a:solidFill>
                  <a:schemeClr val="accent2"/>
                </a:solidFill>
                <a:ea typeface="黑体" pitchFamily="49" charset="-122"/>
              </a:rPr>
              <a:t>“S=198.76.28.11 P=2002”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err="1">
                <a:solidFill>
                  <a:srgbClr val="C00000"/>
                </a:solidFill>
              </a:rPr>
              <a:t>NAT的信息显示和调试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07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1644551"/>
            <a:ext cx="7391400" cy="373380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 sz="2600"/>
              <a:t>显示地址转换信息</a:t>
            </a:r>
          </a:p>
          <a:p>
            <a:pPr eaLnBrk="1" hangingPunct="1"/>
            <a:endParaRPr lang="en-US" altLang="zh-CN" sz="2600"/>
          </a:p>
          <a:p>
            <a:pPr eaLnBrk="1" hangingPunct="1"/>
            <a:endParaRPr lang="en-US" altLang="zh-CN" sz="2600"/>
          </a:p>
          <a:p>
            <a:pPr eaLnBrk="1" hangingPunct="1"/>
            <a:r>
              <a:rPr lang="zh-CN" altLang="en-US" sz="2600"/>
              <a:t>调试地址转换过程</a:t>
            </a:r>
          </a:p>
          <a:p>
            <a:pPr eaLnBrk="1" hangingPunct="1"/>
            <a:endParaRPr lang="en-US" altLang="zh-CN" sz="2600"/>
          </a:p>
          <a:p>
            <a:pPr eaLnBrk="1" hangingPunct="1"/>
            <a:endParaRPr lang="en-US" altLang="zh-CN" sz="2600"/>
          </a:p>
          <a:p>
            <a:pPr eaLnBrk="1" hangingPunct="1"/>
            <a:r>
              <a:rPr lang="zh-CN" altLang="en-US" sz="2600"/>
              <a:t>清除地址转换连接</a:t>
            </a:r>
          </a:p>
        </p:txBody>
      </p:sp>
      <p:sp>
        <p:nvSpPr>
          <p:cNvPr id="4" name="Rectangle 36"/>
          <p:cNvSpPr txBox="1">
            <a:spLocks noChangeArrowheads="1"/>
          </p:cNvSpPr>
          <p:nvPr/>
        </p:nvSpPr>
        <p:spPr bwMode="auto">
          <a:xfrm>
            <a:off x="1071563" y="2306538"/>
            <a:ext cx="7215187" cy="850900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endParaRPr lang="en-US" altLang="zh-CN" sz="600" kern="0" dirty="0">
              <a:solidFill>
                <a:srgbClr val="000000"/>
              </a:solidFill>
              <a:latin typeface="+mn-lt"/>
              <a:ea typeface="+mn-ea"/>
            </a:endParaRPr>
          </a:p>
          <a:p>
            <a:pPr marL="0" lvl="1">
              <a:defRPr/>
            </a:pPr>
            <a:r>
              <a:rPr lang="en-US" altLang="zh-CN" b="1" dirty="0">
                <a:latin typeface="Arial" pitchFamily="34" charset="0"/>
              </a:rPr>
              <a:t>&lt;H3C&gt;</a:t>
            </a:r>
            <a:r>
              <a:rPr lang="en-GB" altLang="zh-CN" b="1" dirty="0">
                <a:latin typeface="Arial" pitchFamily="34" charset="0"/>
              </a:rPr>
              <a:t> display </a:t>
            </a:r>
            <a:r>
              <a:rPr lang="en-US" altLang="zh-CN" b="1" dirty="0" err="1">
                <a:latin typeface="Arial" pitchFamily="34" charset="0"/>
              </a:rPr>
              <a:t>nat</a:t>
            </a:r>
            <a:r>
              <a:rPr lang="en-US" altLang="zh-CN" b="1" dirty="0">
                <a:latin typeface="Arial" pitchFamily="34" charset="0"/>
              </a:rPr>
              <a:t> </a:t>
            </a:r>
            <a:r>
              <a:rPr lang="en-US" altLang="zh-CN" dirty="0">
                <a:latin typeface="Arial" pitchFamily="34" charset="0"/>
              </a:rPr>
              <a:t>{ </a:t>
            </a:r>
            <a:r>
              <a:rPr lang="en-US" altLang="zh-CN" b="1" dirty="0">
                <a:latin typeface="Arial" pitchFamily="34" charset="0"/>
              </a:rPr>
              <a:t>address-group </a:t>
            </a:r>
            <a:r>
              <a:rPr lang="en-US" altLang="zh-CN" i="1" dirty="0">
                <a:latin typeface="Arial" pitchFamily="34" charset="0"/>
              </a:rPr>
              <a:t>group-number </a:t>
            </a:r>
            <a:r>
              <a:rPr lang="en-US" altLang="zh-CN" dirty="0">
                <a:latin typeface="Arial" pitchFamily="34" charset="0"/>
              </a:rPr>
              <a:t>|</a:t>
            </a:r>
            <a:r>
              <a:rPr lang="en-US" altLang="zh-CN" b="1" dirty="0">
                <a:latin typeface="Arial" pitchFamily="34" charset="0"/>
              </a:rPr>
              <a:t> all </a:t>
            </a:r>
            <a:r>
              <a:rPr lang="en-US" altLang="zh-CN" dirty="0">
                <a:latin typeface="Arial" pitchFamily="34" charset="0"/>
              </a:rPr>
              <a:t>|</a:t>
            </a:r>
            <a:r>
              <a:rPr lang="en-US" altLang="zh-CN" b="1" dirty="0">
                <a:latin typeface="Arial" pitchFamily="34" charset="0"/>
              </a:rPr>
              <a:t> outbound </a:t>
            </a:r>
            <a:r>
              <a:rPr lang="en-US" altLang="zh-CN" i="1" dirty="0">
                <a:latin typeface="Arial" pitchFamily="34" charset="0"/>
              </a:rPr>
              <a:t>port-block-group </a:t>
            </a:r>
            <a:r>
              <a:rPr lang="en-US" altLang="zh-CN" dirty="0">
                <a:latin typeface="Arial" pitchFamily="34" charset="0"/>
              </a:rPr>
              <a:t>|</a:t>
            </a:r>
            <a:r>
              <a:rPr lang="en-US" altLang="zh-CN" b="1" dirty="0">
                <a:latin typeface="Arial" pitchFamily="34" charset="0"/>
              </a:rPr>
              <a:t> server </a:t>
            </a:r>
            <a:r>
              <a:rPr lang="en-US" altLang="zh-CN" dirty="0">
                <a:latin typeface="Arial" pitchFamily="34" charset="0"/>
              </a:rPr>
              <a:t>|</a:t>
            </a:r>
            <a:r>
              <a:rPr lang="en-US" altLang="zh-CN" b="1" dirty="0">
                <a:latin typeface="Arial" pitchFamily="34" charset="0"/>
              </a:rPr>
              <a:t> statistics </a:t>
            </a:r>
            <a:r>
              <a:rPr lang="en-US" altLang="zh-CN" dirty="0">
                <a:latin typeface="Arial" pitchFamily="34" charset="0"/>
              </a:rPr>
              <a:t>|</a:t>
            </a:r>
            <a:r>
              <a:rPr lang="en-US" altLang="zh-CN" b="1" dirty="0">
                <a:latin typeface="Arial" pitchFamily="34" charset="0"/>
              </a:rPr>
              <a:t> session </a:t>
            </a:r>
            <a:r>
              <a:rPr lang="en-US" altLang="zh-CN" dirty="0">
                <a:latin typeface="Arial" pitchFamily="34" charset="0"/>
              </a:rPr>
              <a:t>}</a:t>
            </a:r>
            <a:endParaRPr lang="en-US" altLang="zh-CN" b="1" dirty="0">
              <a:latin typeface="Arial" pitchFamily="34" charset="0"/>
            </a:endParaRPr>
          </a:p>
          <a:p>
            <a:pPr>
              <a:lnSpc>
                <a:spcPct val="80000"/>
              </a:lnSpc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endParaRPr lang="en-US" altLang="zh-CN" sz="1400" kern="0" dirty="0">
              <a:solidFill>
                <a:srgbClr val="000000"/>
              </a:solidFill>
              <a:latin typeface="+mn-lt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endParaRPr lang="en-US" altLang="zh-CN" sz="1400" kern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5" name="Rectangle 36"/>
          <p:cNvSpPr txBox="1">
            <a:spLocks noChangeArrowheads="1"/>
          </p:cNvSpPr>
          <p:nvPr/>
        </p:nvSpPr>
        <p:spPr bwMode="auto">
          <a:xfrm>
            <a:off x="1071563" y="3884513"/>
            <a:ext cx="7215187" cy="850900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endParaRPr lang="en-US" altLang="zh-CN" sz="600" kern="0" dirty="0">
              <a:solidFill>
                <a:srgbClr val="000000"/>
              </a:solidFill>
              <a:latin typeface="+mn-lt"/>
              <a:ea typeface="+mn-ea"/>
            </a:endParaRPr>
          </a:p>
          <a:p>
            <a:pPr marL="0" lvl="1">
              <a:defRPr/>
            </a:pPr>
            <a:r>
              <a:rPr lang="en-US" altLang="zh-CN" b="1" dirty="0">
                <a:latin typeface="Arial" pitchFamily="34" charset="0"/>
              </a:rPr>
              <a:t>&lt;H3C&gt;</a:t>
            </a:r>
            <a:r>
              <a:rPr lang="en-GB" altLang="zh-CN" b="1" dirty="0">
                <a:latin typeface="Arial" pitchFamily="34" charset="0"/>
              </a:rPr>
              <a:t> debugging </a:t>
            </a:r>
            <a:r>
              <a:rPr lang="en-US" altLang="zh-CN" b="1" dirty="0" err="1">
                <a:latin typeface="Arial" pitchFamily="34" charset="0"/>
              </a:rPr>
              <a:t>nat</a:t>
            </a:r>
            <a:r>
              <a:rPr lang="en-US" altLang="zh-CN" b="1" dirty="0">
                <a:latin typeface="Arial" pitchFamily="34" charset="0"/>
              </a:rPr>
              <a:t> </a:t>
            </a:r>
            <a:r>
              <a:rPr lang="en-US" altLang="zh-CN" dirty="0">
                <a:latin typeface="Arial" pitchFamily="34" charset="0"/>
              </a:rPr>
              <a:t>{ </a:t>
            </a:r>
            <a:r>
              <a:rPr lang="en-US" altLang="zh-CN" b="1" dirty="0" err="1">
                <a:latin typeface="Arial" pitchFamily="34" charset="0"/>
              </a:rPr>
              <a:t>alg</a:t>
            </a:r>
            <a:r>
              <a:rPr lang="en-US" altLang="zh-CN" b="1" dirty="0">
                <a:latin typeface="Arial" pitchFamily="34" charset="0"/>
              </a:rPr>
              <a:t> </a:t>
            </a:r>
            <a:r>
              <a:rPr lang="en-US" altLang="zh-CN" dirty="0">
                <a:latin typeface="Arial" pitchFamily="34" charset="0"/>
              </a:rPr>
              <a:t>|</a:t>
            </a:r>
            <a:r>
              <a:rPr lang="en-US" altLang="zh-CN" b="1" dirty="0">
                <a:latin typeface="Arial" pitchFamily="34" charset="0"/>
              </a:rPr>
              <a:t> </a:t>
            </a:r>
            <a:r>
              <a:rPr lang="en-US" altLang="zh-CN" b="1" dirty="0" err="1">
                <a:latin typeface="Arial" pitchFamily="34" charset="0"/>
              </a:rPr>
              <a:t>config</a:t>
            </a:r>
            <a:r>
              <a:rPr lang="en-US" altLang="zh-CN" b="1" dirty="0">
                <a:latin typeface="Arial" pitchFamily="34" charset="0"/>
              </a:rPr>
              <a:t> | event </a:t>
            </a:r>
            <a:r>
              <a:rPr lang="en-US" altLang="zh-CN" dirty="0">
                <a:latin typeface="Arial" pitchFamily="34" charset="0"/>
              </a:rPr>
              <a:t>|</a:t>
            </a:r>
            <a:r>
              <a:rPr lang="en-US" altLang="zh-CN" b="1" dirty="0">
                <a:latin typeface="Arial" pitchFamily="34" charset="0"/>
              </a:rPr>
              <a:t> packet </a:t>
            </a:r>
            <a:r>
              <a:rPr lang="en-US" altLang="zh-CN" i="1" dirty="0" err="1">
                <a:latin typeface="Arial" pitchFamily="34" charset="0"/>
              </a:rPr>
              <a:t>acl</a:t>
            </a:r>
            <a:r>
              <a:rPr lang="en-US" altLang="zh-CN" i="1" dirty="0">
                <a:latin typeface="Arial" pitchFamily="34" charset="0"/>
              </a:rPr>
              <a:t> number </a:t>
            </a:r>
            <a:r>
              <a:rPr lang="en-US" altLang="zh-CN" dirty="0">
                <a:latin typeface="Arial" pitchFamily="34" charset="0"/>
              </a:rPr>
              <a:t>}</a:t>
            </a:r>
            <a:endParaRPr lang="en-US" altLang="zh-CN" b="1" i="1" dirty="0">
              <a:latin typeface="Arial" pitchFamily="34" charset="0"/>
            </a:endParaRPr>
          </a:p>
          <a:p>
            <a:pPr marL="0" lvl="1">
              <a:defRPr/>
            </a:pPr>
            <a:endParaRPr lang="en-US" altLang="zh-CN" b="1" dirty="0">
              <a:latin typeface="Arial" pitchFamily="34" charset="0"/>
            </a:endParaRPr>
          </a:p>
          <a:p>
            <a:pPr>
              <a:lnSpc>
                <a:spcPct val="80000"/>
              </a:lnSpc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endParaRPr lang="en-US" altLang="zh-CN" sz="1400" kern="0" dirty="0">
              <a:solidFill>
                <a:srgbClr val="000000"/>
              </a:solidFill>
              <a:latin typeface="+mn-lt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endParaRPr lang="en-US" altLang="zh-CN" sz="1400" kern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" name="Rectangle 36"/>
          <p:cNvSpPr txBox="1">
            <a:spLocks noChangeArrowheads="1"/>
          </p:cNvSpPr>
          <p:nvPr/>
        </p:nvSpPr>
        <p:spPr bwMode="auto">
          <a:xfrm>
            <a:off x="1071563" y="5456138"/>
            <a:ext cx="7215187" cy="565150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endParaRPr lang="en-US" altLang="zh-CN" sz="600" kern="0" dirty="0">
              <a:solidFill>
                <a:srgbClr val="000000"/>
              </a:solidFill>
              <a:latin typeface="+mn-lt"/>
              <a:ea typeface="+mn-ea"/>
            </a:endParaRPr>
          </a:p>
          <a:p>
            <a:pPr marL="0" lvl="1">
              <a:defRPr/>
            </a:pPr>
            <a:r>
              <a:rPr lang="en-US" altLang="zh-CN" b="1" dirty="0">
                <a:latin typeface="Arial" pitchFamily="34" charset="0"/>
              </a:rPr>
              <a:t>&lt;H3C&gt;</a:t>
            </a:r>
            <a:r>
              <a:rPr lang="en-GB" altLang="zh-CN" b="1" dirty="0">
                <a:latin typeface="Arial" pitchFamily="34" charset="0"/>
              </a:rPr>
              <a:t> </a:t>
            </a:r>
            <a:r>
              <a:rPr lang="en-US" altLang="zh-CN" b="1" dirty="0">
                <a:latin typeface="Arial" pitchFamily="34" charset="0"/>
              </a:rPr>
              <a:t>reset </a:t>
            </a:r>
            <a:r>
              <a:rPr lang="en-US" altLang="zh-CN" b="1" dirty="0" err="1">
                <a:latin typeface="Arial" pitchFamily="34" charset="0"/>
              </a:rPr>
              <a:t>nat</a:t>
            </a:r>
            <a:r>
              <a:rPr lang="en-US" altLang="zh-CN" b="1" dirty="0">
                <a:latin typeface="Arial" pitchFamily="34" charset="0"/>
              </a:rPr>
              <a:t> session</a:t>
            </a:r>
          </a:p>
          <a:p>
            <a:pPr>
              <a:lnSpc>
                <a:spcPct val="80000"/>
              </a:lnSpc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endParaRPr lang="en-US" altLang="zh-CN" sz="1400" kern="0" dirty="0">
              <a:solidFill>
                <a:srgbClr val="000000"/>
              </a:solidFill>
              <a:latin typeface="+mn-lt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endParaRPr lang="en-US" altLang="zh-CN" sz="1400" kern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042988" y="1989162"/>
            <a:ext cx="7058025" cy="392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2400" b="1">
                <a:ea typeface="华文细黑" pitchFamily="2" charset="-122"/>
              </a:rPr>
              <a:t>NAT</a:t>
            </a:r>
            <a:r>
              <a:rPr lang="zh-CN" altLang="en-US" sz="2400" b="1">
                <a:ea typeface="华文细黑" pitchFamily="2" charset="-122"/>
              </a:rPr>
              <a:t>可以有限缓解</a:t>
            </a:r>
            <a:r>
              <a:rPr lang="en-US" altLang="zh-CN" sz="2400" b="1">
                <a:ea typeface="华文细黑" pitchFamily="2" charset="-122"/>
              </a:rPr>
              <a:t>IPv4</a:t>
            </a:r>
            <a:r>
              <a:rPr lang="zh-CN" altLang="en-US" sz="2400" b="1">
                <a:ea typeface="华文细黑" pitchFamily="2" charset="-122"/>
              </a:rPr>
              <a:t>地址短缺，并提高安全性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2400" b="1">
                <a:ea typeface="华文细黑" pitchFamily="2" charset="-122"/>
              </a:rPr>
              <a:t>Basic NAT</a:t>
            </a:r>
            <a:r>
              <a:rPr lang="zh-CN" altLang="en-US" sz="2400" b="1">
                <a:ea typeface="华文细黑" pitchFamily="2" charset="-122"/>
              </a:rPr>
              <a:t>实现私网地址与公网地址一对一转换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2400" b="1">
                <a:ea typeface="华文细黑" pitchFamily="2" charset="-122"/>
              </a:rPr>
              <a:t>NAPT</a:t>
            </a:r>
            <a:r>
              <a:rPr lang="zh-CN" altLang="en-US" sz="2400" b="1">
                <a:ea typeface="华文细黑" pitchFamily="2" charset="-122"/>
              </a:rPr>
              <a:t>实现私网地址与公网地址的多对一转换，而</a:t>
            </a:r>
            <a:r>
              <a:rPr lang="en-US" altLang="zh-CN" sz="2400" b="1">
                <a:ea typeface="华文细黑" pitchFamily="2" charset="-122"/>
              </a:rPr>
              <a:t>Easy IP</a:t>
            </a:r>
            <a:r>
              <a:rPr lang="zh-CN" altLang="en-US" sz="2400" b="1">
                <a:ea typeface="华文细黑" pitchFamily="2" charset="-122"/>
              </a:rPr>
              <a:t>适用于出接口地址无法预知的场合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2400" b="1">
                <a:ea typeface="华文细黑" pitchFamily="2" charset="-122"/>
              </a:rPr>
              <a:t>NAT Server</a:t>
            </a:r>
            <a:r>
              <a:rPr lang="zh-CN" altLang="en-US" sz="2400" b="1">
                <a:ea typeface="华文细黑" pitchFamily="2" charset="-122"/>
              </a:rPr>
              <a:t>使公网主机可以主动连接私网服务器获取服务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400" b="1">
                <a:ea typeface="华文细黑" pitchFamily="2" charset="-122"/>
              </a:rPr>
              <a:t>对</a:t>
            </a:r>
            <a:r>
              <a:rPr lang="en-US" altLang="zh-CN" sz="2400" b="1">
                <a:ea typeface="华文细黑" pitchFamily="2" charset="-122"/>
              </a:rPr>
              <a:t>FTP</a:t>
            </a:r>
            <a:r>
              <a:rPr lang="zh-CN" altLang="en-US" sz="2400" b="1">
                <a:ea typeface="华文细黑" pitchFamily="2" charset="-122"/>
              </a:rPr>
              <a:t>等上层应用需要作</a:t>
            </a:r>
            <a:r>
              <a:rPr lang="en-US" altLang="zh-CN" sz="2400" b="1">
                <a:ea typeface="华文细黑" pitchFamily="2" charset="-122"/>
              </a:rPr>
              <a:t>ALG</a:t>
            </a:r>
            <a:r>
              <a:rPr lang="zh-CN" altLang="en-US" sz="2400" b="1">
                <a:ea typeface="华文细黑" pitchFamily="2" charset="-122"/>
              </a:rPr>
              <a:t>处理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3563938" y="1052537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CC0000"/>
                </a:solidFill>
                <a:latin typeface="华文细黑" pitchFamily="2" charset="-122"/>
                <a:ea typeface="华文细黑" pitchFamily="2" charset="-122"/>
              </a:rPr>
              <a:t>本章总结</a:t>
            </a:r>
          </a:p>
        </p:txBody>
      </p:sp>
      <p:grpSp>
        <p:nvGrpSpPr>
          <p:cNvPr id="31748" name="Group 8"/>
          <p:cNvGrpSpPr>
            <a:grpSpLocks/>
          </p:cNvGrpSpPr>
          <p:nvPr/>
        </p:nvGrpSpPr>
        <p:grpSpPr bwMode="auto">
          <a:xfrm>
            <a:off x="2889250" y="1741512"/>
            <a:ext cx="5715000" cy="3276600"/>
            <a:chOff x="1632" y="1056"/>
            <a:chExt cx="3600" cy="2064"/>
          </a:xfrm>
        </p:grpSpPr>
        <p:sp>
          <p:nvSpPr>
            <p:cNvPr id="31752" name="Rectangle 9"/>
            <p:cNvSpPr>
              <a:spLocks noChangeArrowheads="1"/>
            </p:cNvSpPr>
            <p:nvPr/>
          </p:nvSpPr>
          <p:spPr bwMode="auto">
            <a:xfrm>
              <a:off x="1632" y="1056"/>
              <a:ext cx="3600" cy="4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4C61A4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53" name="Rectangle 10"/>
            <p:cNvSpPr>
              <a:spLocks noChangeArrowheads="1"/>
            </p:cNvSpPr>
            <p:nvPr/>
          </p:nvSpPr>
          <p:spPr bwMode="auto">
            <a:xfrm>
              <a:off x="5088" y="1056"/>
              <a:ext cx="48" cy="2064"/>
            </a:xfrm>
            <a:prstGeom prst="rect">
              <a:avLst/>
            </a:prstGeom>
            <a:gradFill rotWithShape="0">
              <a:gsLst>
                <a:gs pos="0">
                  <a:srgbClr val="4C61A4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1749" name="Group 11"/>
          <p:cNvGrpSpPr>
            <a:grpSpLocks/>
          </p:cNvGrpSpPr>
          <p:nvPr/>
        </p:nvGrpSpPr>
        <p:grpSpPr bwMode="auto">
          <a:xfrm>
            <a:off x="838200" y="3265512"/>
            <a:ext cx="5562600" cy="2971800"/>
            <a:chOff x="432" y="2064"/>
            <a:chExt cx="3504" cy="1872"/>
          </a:xfrm>
        </p:grpSpPr>
        <p:sp>
          <p:nvSpPr>
            <p:cNvPr id="31750" name="Rectangle 12"/>
            <p:cNvSpPr>
              <a:spLocks noChangeArrowheads="1"/>
            </p:cNvSpPr>
            <p:nvPr/>
          </p:nvSpPr>
          <p:spPr bwMode="auto">
            <a:xfrm>
              <a:off x="432" y="3792"/>
              <a:ext cx="3504" cy="48"/>
            </a:xfrm>
            <a:prstGeom prst="rect">
              <a:avLst/>
            </a:prstGeom>
            <a:gradFill rotWithShape="0">
              <a:gsLst>
                <a:gs pos="0">
                  <a:srgbClr val="808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51" name="Rectangle 13"/>
            <p:cNvSpPr>
              <a:spLocks noChangeArrowheads="1"/>
            </p:cNvSpPr>
            <p:nvPr/>
          </p:nvSpPr>
          <p:spPr bwMode="auto">
            <a:xfrm>
              <a:off x="432" y="2064"/>
              <a:ext cx="48" cy="18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8080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75436" y="2967335"/>
            <a:ext cx="29931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3621683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A3489-3367-4467-B0F4-F371F0BD4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92" y="1988841"/>
            <a:ext cx="7772400" cy="1851322"/>
          </a:xfrm>
        </p:spPr>
        <p:txBody>
          <a:bodyPr/>
          <a:lstStyle/>
          <a:p>
            <a:pPr algn="ctr" eaLnBrk="1" hangingPunct="1"/>
            <a:r>
              <a:rPr lang="zh-CN" altLang="en-US" sz="3600" b="1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网络地址转换（</a:t>
            </a:r>
            <a:r>
              <a:rPr lang="en-US" altLang="zh-CN" sz="3600" b="1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NAT</a:t>
            </a:r>
            <a:r>
              <a:rPr lang="zh-CN" altLang="en-US" sz="3600" b="1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305083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/>
        </p:nvSpPr>
        <p:spPr bwMode="auto">
          <a:xfrm>
            <a:off x="827088" y="2038350"/>
            <a:ext cx="7561262" cy="3671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400" b="1" dirty="0">
                <a:ea typeface="华文细黑" pitchFamily="2" charset="-122"/>
              </a:rPr>
              <a:t>网络迅速发展， </a:t>
            </a:r>
            <a:r>
              <a:rPr lang="en-US" altLang="zh-CN" sz="2400" b="1" dirty="0">
                <a:ea typeface="华文细黑" pitchFamily="2" charset="-122"/>
              </a:rPr>
              <a:t>IPv4</a:t>
            </a:r>
            <a:r>
              <a:rPr lang="zh-CN" altLang="en-US" sz="2400" b="1" dirty="0">
                <a:ea typeface="华文细黑" pitchFamily="2" charset="-122"/>
              </a:rPr>
              <a:t>地址不敷使用</a:t>
            </a:r>
          </a:p>
          <a:p>
            <a:pPr eaLnBrk="1" hangingPunct="1">
              <a:lnSpc>
                <a:spcPct val="20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2400" b="1" dirty="0">
                <a:ea typeface="华文细黑" pitchFamily="2" charset="-122"/>
              </a:rPr>
              <a:t>IPv4</a:t>
            </a:r>
            <a:r>
              <a:rPr lang="zh-CN" altLang="en-US" sz="2400" b="1" dirty="0">
                <a:ea typeface="华文细黑" pitchFamily="2" charset="-122"/>
              </a:rPr>
              <a:t>地址分配不均</a:t>
            </a:r>
          </a:p>
          <a:p>
            <a:pPr eaLnBrk="1" hangingPunct="1">
              <a:lnSpc>
                <a:spcPct val="20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400" b="1" dirty="0">
                <a:ea typeface="华文细黑" pitchFamily="2" charset="-122"/>
              </a:rPr>
              <a:t>私有地址用户需要访问</a:t>
            </a:r>
            <a:r>
              <a:rPr lang="en-US" altLang="zh-CN" sz="2400" b="1" dirty="0">
                <a:ea typeface="华文细黑" pitchFamily="2" charset="-122"/>
              </a:rPr>
              <a:t>Internet</a:t>
            </a:r>
          </a:p>
          <a:p>
            <a:pPr eaLnBrk="1" hangingPunct="1">
              <a:lnSpc>
                <a:spcPct val="20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2400" b="1" dirty="0">
                <a:ea typeface="华文细黑" pitchFamily="2" charset="-122"/>
              </a:rPr>
              <a:t>NAT</a:t>
            </a:r>
            <a:r>
              <a:rPr lang="zh-CN" altLang="en-US" sz="2400" b="1" dirty="0">
                <a:ea typeface="华文细黑" pitchFamily="2" charset="-122"/>
              </a:rPr>
              <a:t>提供私有地址到公有地址的转换</a:t>
            </a:r>
          </a:p>
          <a:p>
            <a:pPr eaLnBrk="1" hangingPunct="1">
              <a:lnSpc>
                <a:spcPct val="200000"/>
              </a:lnSpc>
              <a:buClr>
                <a:schemeClr val="tx1"/>
              </a:buClr>
              <a:buFont typeface="Wingdings" pitchFamily="2" charset="2"/>
              <a:buChar char="n"/>
            </a:pPr>
            <a:endParaRPr lang="en-US" altLang="zh-CN" sz="2400" b="1" dirty="0">
              <a:ea typeface="华文细黑" pitchFamily="2" charset="-122"/>
            </a:endParaRP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545141" y="1091406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CC0000"/>
                </a:solidFill>
                <a:latin typeface="华文细黑" pitchFamily="2" charset="-122"/>
                <a:ea typeface="华文细黑" pitchFamily="2" charset="-122"/>
              </a:rPr>
              <a:t>引入</a:t>
            </a:r>
          </a:p>
        </p:txBody>
      </p:sp>
      <p:grpSp>
        <p:nvGrpSpPr>
          <p:cNvPr id="6148" name="Group 8"/>
          <p:cNvGrpSpPr>
            <a:grpSpLocks/>
          </p:cNvGrpSpPr>
          <p:nvPr/>
        </p:nvGrpSpPr>
        <p:grpSpPr bwMode="auto">
          <a:xfrm>
            <a:off x="611188" y="2071464"/>
            <a:ext cx="8064500" cy="3733800"/>
            <a:chOff x="480" y="1008"/>
            <a:chExt cx="4368" cy="2544"/>
          </a:xfrm>
        </p:grpSpPr>
        <p:sp>
          <p:nvSpPr>
            <p:cNvPr id="6149" name="AutoShape 9"/>
            <p:cNvSpPr>
              <a:spLocks noChangeArrowheads="1"/>
            </p:cNvSpPr>
            <p:nvPr/>
          </p:nvSpPr>
          <p:spPr bwMode="auto">
            <a:xfrm>
              <a:off x="485" y="1008"/>
              <a:ext cx="4363" cy="2544"/>
            </a:xfrm>
            <a:prstGeom prst="foldedCorner">
              <a:avLst>
                <a:gd name="adj" fmla="val 0"/>
              </a:avLst>
            </a:prstGeom>
            <a:noFill/>
            <a:ln w="28575">
              <a:solidFill>
                <a:srgbClr val="4C61A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0" name="Rectangle 10"/>
            <p:cNvSpPr>
              <a:spLocks noChangeArrowheads="1"/>
            </p:cNvSpPr>
            <p:nvPr/>
          </p:nvSpPr>
          <p:spPr bwMode="auto">
            <a:xfrm>
              <a:off x="480" y="1008"/>
              <a:ext cx="104" cy="2544"/>
            </a:xfrm>
            <a:prstGeom prst="rect">
              <a:avLst/>
            </a:prstGeom>
            <a:solidFill>
              <a:srgbClr val="4C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1" name="Rectangle 11"/>
            <p:cNvSpPr>
              <a:spLocks noChangeArrowheads="1"/>
            </p:cNvSpPr>
            <p:nvPr/>
          </p:nvSpPr>
          <p:spPr bwMode="auto">
            <a:xfrm>
              <a:off x="4744" y="1008"/>
              <a:ext cx="104" cy="2544"/>
            </a:xfrm>
            <a:prstGeom prst="rect">
              <a:avLst/>
            </a:prstGeom>
            <a:solidFill>
              <a:srgbClr val="4C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683568" y="2086824"/>
            <a:ext cx="5762625" cy="392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CC0000"/>
              </a:buClr>
              <a:buFont typeface="Wingdings" pitchFamily="2" charset="2"/>
              <a:buChar char="n"/>
            </a:pPr>
            <a:r>
              <a:rPr lang="en-US" altLang="zh-CN" sz="2400" b="1" dirty="0">
                <a:solidFill>
                  <a:srgbClr val="CC0000"/>
                </a:solidFill>
                <a:ea typeface="华文细黑" pitchFamily="2" charset="-122"/>
              </a:rPr>
              <a:t>NAT</a:t>
            </a:r>
            <a:r>
              <a:rPr lang="zh-CN" altLang="en-US" sz="2400" b="1" dirty="0">
                <a:solidFill>
                  <a:srgbClr val="CC0000"/>
                </a:solidFill>
                <a:ea typeface="华文细黑" pitchFamily="2" charset="-122"/>
              </a:rPr>
              <a:t>概述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2400" b="1" dirty="0">
                <a:ea typeface="华文细黑" pitchFamily="2" charset="-122"/>
              </a:rPr>
              <a:t>Basic NAT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2400" b="1" dirty="0">
                <a:ea typeface="华文细黑" pitchFamily="2" charset="-122"/>
              </a:rPr>
              <a:t>NAPT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2400" b="1" dirty="0">
                <a:ea typeface="华文细黑" pitchFamily="2" charset="-122"/>
              </a:rPr>
              <a:t>Easy IP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2400" b="1" dirty="0">
                <a:ea typeface="华文细黑" pitchFamily="2" charset="-122"/>
              </a:rPr>
              <a:t>NAT Server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2400" b="1" dirty="0">
                <a:ea typeface="华文细黑" pitchFamily="2" charset="-122"/>
              </a:rPr>
              <a:t>NAT ALG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2400" b="1" dirty="0">
                <a:ea typeface="华文细黑" pitchFamily="2" charset="-122"/>
              </a:rPr>
              <a:t>NAT</a:t>
            </a:r>
            <a:r>
              <a:rPr lang="zh-CN" altLang="en-US" sz="2400" b="1" dirty="0">
                <a:ea typeface="华文细黑" pitchFamily="2" charset="-122"/>
              </a:rPr>
              <a:t>的信息显示和调试</a:t>
            </a:r>
            <a:endParaRPr lang="zh-CN" altLang="en-US" sz="2400" b="1" dirty="0">
              <a:solidFill>
                <a:srgbClr val="CC0000"/>
              </a:solidFill>
              <a:ea typeface="华文细黑" pitchFamily="2" charset="-122"/>
            </a:endParaRPr>
          </a:p>
        </p:txBody>
      </p:sp>
      <p:sp>
        <p:nvSpPr>
          <p:cNvPr id="8195" name="Text Box 7"/>
          <p:cNvSpPr txBox="1">
            <a:spLocks noChangeArrowheads="1"/>
          </p:cNvSpPr>
          <p:nvPr/>
        </p:nvSpPr>
        <p:spPr bwMode="auto">
          <a:xfrm>
            <a:off x="467544" y="1340768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CC0000"/>
                </a:solidFill>
                <a:latin typeface="华文细黑" pitchFamily="2" charset="-122"/>
                <a:ea typeface="华文细黑" pitchFamily="2" charset="-122"/>
              </a:rPr>
              <a:t>目录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4" descr="网云_gr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988" y="3593133"/>
            <a:ext cx="15875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公有地址和私有地址</a:t>
            </a:r>
          </a:p>
        </p:txBody>
      </p:sp>
      <p:sp>
        <p:nvSpPr>
          <p:cNvPr id="9220" name="Text Box 18"/>
          <p:cNvSpPr txBox="1">
            <a:spLocks noChangeArrowheads="1"/>
          </p:cNvSpPr>
          <p:nvPr/>
        </p:nvSpPr>
        <p:spPr bwMode="auto">
          <a:xfrm>
            <a:off x="708030" y="3768139"/>
            <a:ext cx="2967037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600" b="1" dirty="0">
                <a:solidFill>
                  <a:srgbClr val="FF0000"/>
                </a:solidFill>
              </a:rPr>
              <a:t>私有地址范围：</a:t>
            </a:r>
          </a:p>
          <a:p>
            <a:pPr eaLnBrk="1" hangingPunct="1"/>
            <a:r>
              <a:rPr kumimoji="1" lang="en-US" altLang="zh-CN" sz="1600" b="1" dirty="0">
                <a:solidFill>
                  <a:srgbClr val="FF0000"/>
                </a:solidFill>
              </a:rPr>
              <a:t>10.0.0.0       - 10.255.255.255</a:t>
            </a:r>
          </a:p>
          <a:p>
            <a:pPr eaLnBrk="1" hangingPunct="1"/>
            <a:r>
              <a:rPr kumimoji="1" lang="en-US" altLang="zh-CN" sz="1600" b="1" dirty="0">
                <a:solidFill>
                  <a:srgbClr val="FF0000"/>
                </a:solidFill>
              </a:rPr>
              <a:t>172.16.0.0   - 172.31.255.255  </a:t>
            </a:r>
          </a:p>
          <a:p>
            <a:pPr eaLnBrk="1" hangingPunct="1"/>
            <a:r>
              <a:rPr kumimoji="1" lang="en-US" altLang="zh-CN" sz="1600" b="1" dirty="0">
                <a:solidFill>
                  <a:srgbClr val="FF0000"/>
                </a:solidFill>
              </a:rPr>
              <a:t>192.168.0.0 - 192.168.255.255</a:t>
            </a:r>
          </a:p>
        </p:txBody>
      </p:sp>
      <p:grpSp>
        <p:nvGrpSpPr>
          <p:cNvPr id="9221" name="组合 15"/>
          <p:cNvGrpSpPr>
            <a:grpSpLocks/>
          </p:cNvGrpSpPr>
          <p:nvPr/>
        </p:nvGrpSpPr>
        <p:grpSpPr bwMode="auto">
          <a:xfrm>
            <a:off x="1714500" y="1448420"/>
            <a:ext cx="6143625" cy="2913063"/>
            <a:chOff x="1714480" y="836613"/>
            <a:chExt cx="6143668" cy="2913062"/>
          </a:xfrm>
        </p:grpSpPr>
        <p:sp>
          <p:nvSpPr>
            <p:cNvPr id="9223" name="Line 21"/>
            <p:cNvSpPr>
              <a:spLocks noChangeShapeType="1"/>
            </p:cNvSpPr>
            <p:nvPr/>
          </p:nvSpPr>
          <p:spPr bwMode="auto">
            <a:xfrm flipH="1" flipV="1">
              <a:off x="3063873" y="1928802"/>
              <a:ext cx="1222375" cy="360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9224" name="Picture 22" descr="网云_gra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480" y="1370005"/>
              <a:ext cx="1587500" cy="915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5" name="Picture 23" descr="网云_gra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6325" y="836613"/>
              <a:ext cx="1587500" cy="915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6" name="Text Box 10"/>
            <p:cNvSpPr txBox="1">
              <a:spLocks noChangeArrowheads="1"/>
            </p:cNvSpPr>
            <p:nvPr/>
          </p:nvSpPr>
          <p:spPr bwMode="auto">
            <a:xfrm>
              <a:off x="1928794" y="1490653"/>
              <a:ext cx="1089025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1600" b="1">
                  <a:ea typeface="黑体" pitchFamily="49" charset="-122"/>
                </a:rPr>
                <a:t>公司</a:t>
              </a:r>
              <a:r>
                <a:rPr kumimoji="1" lang="en-US" altLang="zh-CN" sz="1600" b="1">
                  <a:ea typeface="黑体" pitchFamily="49" charset="-122"/>
                </a:rPr>
                <a:t>A</a:t>
              </a:r>
            </a:p>
            <a:p>
              <a:pPr algn="ctr" eaLnBrk="1" hangingPunct="1"/>
              <a:r>
                <a:rPr kumimoji="1" lang="en-US" altLang="zh-CN" sz="1600" b="1">
                  <a:ea typeface="黑体" pitchFamily="49" charset="-122"/>
                </a:rPr>
                <a:t>10.0.0.0/8</a:t>
              </a:r>
            </a:p>
          </p:txBody>
        </p:sp>
        <p:sp>
          <p:nvSpPr>
            <p:cNvPr id="9227" name="Text Box 11"/>
            <p:cNvSpPr txBox="1">
              <a:spLocks noChangeArrowheads="1"/>
            </p:cNvSpPr>
            <p:nvPr/>
          </p:nvSpPr>
          <p:spPr bwMode="auto">
            <a:xfrm>
              <a:off x="6429388" y="990587"/>
              <a:ext cx="1089025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1600" b="1">
                  <a:ea typeface="黑体" pitchFamily="49" charset="-122"/>
                </a:rPr>
                <a:t>公司</a:t>
              </a:r>
              <a:r>
                <a:rPr kumimoji="1" lang="en-US" altLang="zh-CN" sz="1600" b="1">
                  <a:ea typeface="黑体" pitchFamily="49" charset="-122"/>
                </a:rPr>
                <a:t>B</a:t>
              </a:r>
            </a:p>
            <a:p>
              <a:pPr algn="ctr" eaLnBrk="1" hangingPunct="1"/>
              <a:r>
                <a:rPr kumimoji="1" lang="en-US" altLang="zh-CN" sz="1600" b="1">
                  <a:ea typeface="黑体" pitchFamily="49" charset="-122"/>
                </a:rPr>
                <a:t>10.0.0.0/8</a:t>
              </a:r>
            </a:p>
          </p:txBody>
        </p:sp>
        <p:sp>
          <p:nvSpPr>
            <p:cNvPr id="9228" name="Text Box 12"/>
            <p:cNvSpPr txBox="1">
              <a:spLocks noChangeArrowheads="1"/>
            </p:cNvSpPr>
            <p:nvPr/>
          </p:nvSpPr>
          <p:spPr bwMode="auto">
            <a:xfrm>
              <a:off x="6769123" y="3168650"/>
              <a:ext cx="1089025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1600" b="1">
                  <a:ea typeface="黑体" pitchFamily="49" charset="-122"/>
                </a:rPr>
                <a:t>公司</a:t>
              </a:r>
              <a:r>
                <a:rPr kumimoji="1" lang="en-US" altLang="zh-CN" sz="1600" b="1">
                  <a:ea typeface="黑体" pitchFamily="49" charset="-122"/>
                </a:rPr>
                <a:t>C</a:t>
              </a:r>
            </a:p>
            <a:p>
              <a:pPr algn="ctr" eaLnBrk="1" hangingPunct="1"/>
              <a:r>
                <a:rPr kumimoji="1" lang="en-US" altLang="zh-CN" sz="1600" b="1">
                  <a:ea typeface="黑体" pitchFamily="49" charset="-122"/>
                </a:rPr>
                <a:t>10.0.0.0/8</a:t>
              </a:r>
            </a:p>
          </p:txBody>
        </p:sp>
        <p:sp>
          <p:nvSpPr>
            <p:cNvPr id="9229" name="Line 19"/>
            <p:cNvSpPr>
              <a:spLocks noChangeShapeType="1"/>
            </p:cNvSpPr>
            <p:nvPr/>
          </p:nvSpPr>
          <p:spPr bwMode="auto">
            <a:xfrm flipH="1">
              <a:off x="5219700" y="1557338"/>
              <a:ext cx="1225550" cy="6477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0" name="Line 20"/>
            <p:cNvSpPr>
              <a:spLocks noChangeShapeType="1"/>
            </p:cNvSpPr>
            <p:nvPr/>
          </p:nvSpPr>
          <p:spPr bwMode="auto">
            <a:xfrm flipH="1" flipV="1">
              <a:off x="5076825" y="2636838"/>
              <a:ext cx="1439863" cy="7921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9231" name="Picture 25" descr="网云_gra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838" y="1917700"/>
              <a:ext cx="1871662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2" name="Text Box 9"/>
            <p:cNvSpPr txBox="1">
              <a:spLocks noChangeArrowheads="1"/>
            </p:cNvSpPr>
            <p:nvPr/>
          </p:nvSpPr>
          <p:spPr bwMode="auto">
            <a:xfrm>
              <a:off x="4192592" y="2214554"/>
              <a:ext cx="1022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 b="1"/>
                <a:t>Internet</a:t>
              </a:r>
            </a:p>
          </p:txBody>
        </p:sp>
      </p:grpSp>
      <p:sp>
        <p:nvSpPr>
          <p:cNvPr id="9222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900112" y="5033627"/>
            <a:ext cx="7343775" cy="154327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任何组织都可以任意使用私有地址空间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私有地址在</a:t>
            </a:r>
            <a:r>
              <a:rPr lang="en-US" altLang="zh-CN" sz="2400" dirty="0"/>
              <a:t>Internet</a:t>
            </a:r>
            <a:r>
              <a:rPr lang="zh-CN" altLang="en-US" sz="2400" dirty="0"/>
              <a:t>上无法路由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如果采用私有地址的网络需要访问</a:t>
            </a:r>
            <a:r>
              <a:rPr lang="en-US" altLang="zh-CN" sz="2400" dirty="0"/>
              <a:t>Internet</a:t>
            </a:r>
            <a:r>
              <a:rPr lang="zh-CN" altLang="en-US" sz="2400" dirty="0"/>
              <a:t>，必须在出口处部署</a:t>
            </a:r>
            <a:r>
              <a:rPr lang="en-US" altLang="zh-CN" sz="2400" dirty="0"/>
              <a:t>NAT</a:t>
            </a:r>
            <a:r>
              <a:rPr lang="zh-CN" altLang="en-US" sz="2400" dirty="0"/>
              <a:t>设备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NAT</a:t>
            </a:r>
            <a:r>
              <a:rPr lang="zh-CN" altLang="en-US" dirty="0">
                <a:solidFill>
                  <a:srgbClr val="C00000"/>
                </a:solidFill>
              </a:rPr>
              <a:t>组网和常用术语</a:t>
            </a:r>
          </a:p>
        </p:txBody>
      </p:sp>
      <p:sp>
        <p:nvSpPr>
          <p:cNvPr id="10243" name="AutoShape 3"/>
          <p:cNvSpPr>
            <a:spLocks noChangeArrowheads="1"/>
          </p:cNvSpPr>
          <p:nvPr/>
        </p:nvSpPr>
        <p:spPr bwMode="auto">
          <a:xfrm>
            <a:off x="4141143" y="2060848"/>
            <a:ext cx="4392613" cy="3887788"/>
          </a:xfrm>
          <a:prstGeom prst="roundRect">
            <a:avLst>
              <a:gd name="adj" fmla="val 16667"/>
            </a:avLst>
          </a:prstGeom>
          <a:noFill/>
          <a:ln w="9525" cap="rnd" algn="ctr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683568" y="2060848"/>
            <a:ext cx="3241675" cy="3887788"/>
          </a:xfrm>
          <a:prstGeom prst="roundRect">
            <a:avLst>
              <a:gd name="adj" fmla="val 16667"/>
            </a:avLst>
          </a:prstGeom>
          <a:noFill/>
          <a:ln w="9525" cap="rnd" algn="ctr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0245" name="Picture 5" descr="服务器类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231" y="3932511"/>
            <a:ext cx="63817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702868" y="2125936"/>
            <a:ext cx="7905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800" b="1">
                <a:solidFill>
                  <a:srgbClr val="000000"/>
                </a:solidFill>
                <a:latin typeface="Helvetica" pitchFamily="34" charset="0"/>
              </a:rPr>
              <a:t>私网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4792018" y="2125936"/>
            <a:ext cx="860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800" b="1">
                <a:solidFill>
                  <a:srgbClr val="000000"/>
                </a:solidFill>
                <a:latin typeface="Helvetica" pitchFamily="34" charset="0"/>
              </a:rPr>
              <a:t>公网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1650356" y="3853136"/>
            <a:ext cx="823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400"/>
              <a:t>10.0.0.1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1259831" y="3132411"/>
            <a:ext cx="1082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itchFamily="49" charset="-122"/>
              </a:rPr>
              <a:t>HostA</a:t>
            </a:r>
          </a:p>
        </p:txBody>
      </p:sp>
      <p:sp>
        <p:nvSpPr>
          <p:cNvPr id="10250" name="Text Box 11"/>
          <p:cNvSpPr txBox="1">
            <a:spLocks noChangeArrowheads="1"/>
          </p:cNvSpPr>
          <p:nvPr/>
        </p:nvSpPr>
        <p:spPr bwMode="auto">
          <a:xfrm>
            <a:off x="2412356" y="4429398"/>
            <a:ext cx="12668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400"/>
              <a:t>10.0.0.254/24</a:t>
            </a:r>
          </a:p>
        </p:txBody>
      </p:sp>
      <p:sp>
        <p:nvSpPr>
          <p:cNvPr id="10251" name="Text Box 12"/>
          <p:cNvSpPr txBox="1">
            <a:spLocks noChangeArrowheads="1"/>
          </p:cNvSpPr>
          <p:nvPr/>
        </p:nvSpPr>
        <p:spPr bwMode="auto">
          <a:xfrm>
            <a:off x="4284018" y="4581798"/>
            <a:ext cx="1365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400"/>
              <a:t>198.76.28.1/24</a:t>
            </a:r>
          </a:p>
        </p:txBody>
      </p:sp>
      <p:sp>
        <p:nvSpPr>
          <p:cNvPr id="10252" name="Text Box 13"/>
          <p:cNvSpPr txBox="1">
            <a:spLocks noChangeArrowheads="1"/>
          </p:cNvSpPr>
          <p:nvPr/>
        </p:nvSpPr>
        <p:spPr bwMode="auto">
          <a:xfrm>
            <a:off x="1909118" y="5443811"/>
            <a:ext cx="1225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itchFamily="49" charset="-122"/>
              </a:rPr>
              <a:t>HostB</a:t>
            </a:r>
          </a:p>
        </p:txBody>
      </p:sp>
      <p:sp>
        <p:nvSpPr>
          <p:cNvPr id="10253" name="Text Box 14"/>
          <p:cNvSpPr txBox="1">
            <a:spLocks noChangeArrowheads="1"/>
          </p:cNvSpPr>
          <p:nvPr/>
        </p:nvSpPr>
        <p:spPr bwMode="auto">
          <a:xfrm>
            <a:off x="1620193" y="4780236"/>
            <a:ext cx="823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400"/>
              <a:t>10.0.0.2</a:t>
            </a:r>
          </a:p>
        </p:txBody>
      </p:sp>
      <p:sp>
        <p:nvSpPr>
          <p:cNvPr id="10254" name="Text Box 15"/>
          <p:cNvSpPr txBox="1">
            <a:spLocks noChangeArrowheads="1"/>
          </p:cNvSpPr>
          <p:nvPr/>
        </p:nvSpPr>
        <p:spPr bwMode="auto">
          <a:xfrm>
            <a:off x="5703243" y="4145236"/>
            <a:ext cx="971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chemeClr val="bg1"/>
                </a:solidFill>
                <a:latin typeface="Times New Roman" pitchFamily="18" charset="0"/>
              </a:rPr>
              <a:t>Internet</a:t>
            </a:r>
          </a:p>
        </p:txBody>
      </p:sp>
      <p:sp>
        <p:nvSpPr>
          <p:cNvPr id="10255" name="Text Box 16"/>
          <p:cNvSpPr txBox="1">
            <a:spLocks noChangeArrowheads="1"/>
          </p:cNvSpPr>
          <p:nvPr/>
        </p:nvSpPr>
        <p:spPr bwMode="auto">
          <a:xfrm>
            <a:off x="7165331" y="3572148"/>
            <a:ext cx="8334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itchFamily="49" charset="-122"/>
              </a:rPr>
              <a:t>Server</a:t>
            </a:r>
          </a:p>
        </p:txBody>
      </p:sp>
      <p:sp>
        <p:nvSpPr>
          <p:cNvPr id="10256" name="Text Box 17"/>
          <p:cNvSpPr txBox="1">
            <a:spLocks noChangeArrowheads="1"/>
          </p:cNvSpPr>
          <p:nvPr/>
        </p:nvSpPr>
        <p:spPr bwMode="auto">
          <a:xfrm>
            <a:off x="7062143" y="4796111"/>
            <a:ext cx="1365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400"/>
              <a:t>198.76.29.4/24</a:t>
            </a:r>
          </a:p>
        </p:txBody>
      </p:sp>
      <p:sp>
        <p:nvSpPr>
          <p:cNvPr id="10257" name="Text Box 18"/>
          <p:cNvSpPr txBox="1">
            <a:spLocks noChangeArrowheads="1"/>
          </p:cNvSpPr>
          <p:nvPr/>
        </p:nvSpPr>
        <p:spPr bwMode="auto">
          <a:xfrm>
            <a:off x="4212581" y="3072086"/>
            <a:ext cx="1152525" cy="10763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>
                <a:ea typeface="黑体" pitchFamily="49" charset="-122"/>
              </a:rPr>
              <a:t>地址池</a:t>
            </a:r>
          </a:p>
          <a:p>
            <a:pPr algn="ctr" eaLnBrk="1" hangingPunct="1"/>
            <a:r>
              <a:rPr lang="en-US" altLang="zh-CN" sz="1200">
                <a:ea typeface="黑体" pitchFamily="49" charset="-122"/>
              </a:rPr>
              <a:t>198.76.28.11</a:t>
            </a:r>
          </a:p>
          <a:p>
            <a:pPr algn="ctr" eaLnBrk="1" hangingPunct="1"/>
            <a:r>
              <a:rPr lang="en-US" altLang="zh-CN" sz="1200">
                <a:ea typeface="黑体" pitchFamily="49" charset="-122"/>
              </a:rPr>
              <a:t>198.76.28.12</a:t>
            </a:r>
          </a:p>
          <a:p>
            <a:pPr algn="ctr" eaLnBrk="1" hangingPunct="1"/>
            <a:r>
              <a:rPr lang="en-US" altLang="zh-CN" sz="1200">
                <a:ea typeface="黑体" pitchFamily="49" charset="-122"/>
              </a:rPr>
              <a:t>……</a:t>
            </a:r>
          </a:p>
          <a:p>
            <a:pPr algn="ctr" eaLnBrk="1" hangingPunct="1"/>
            <a:r>
              <a:rPr lang="en-US" altLang="zh-CN" sz="1200">
                <a:ea typeface="黑体" pitchFamily="49" charset="-122"/>
              </a:rPr>
              <a:t>198.76.28.20</a:t>
            </a:r>
          </a:p>
        </p:txBody>
      </p:sp>
      <p:sp>
        <p:nvSpPr>
          <p:cNvPr id="10258" name="Line 19"/>
          <p:cNvSpPr>
            <a:spLocks noChangeShapeType="1"/>
          </p:cNvSpPr>
          <p:nvPr/>
        </p:nvSpPr>
        <p:spPr bwMode="auto">
          <a:xfrm flipV="1">
            <a:off x="901056" y="4364311"/>
            <a:ext cx="6480175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9" name="Line 20"/>
          <p:cNvSpPr>
            <a:spLocks noChangeShapeType="1"/>
          </p:cNvSpPr>
          <p:nvPr/>
        </p:nvSpPr>
        <p:spPr bwMode="auto">
          <a:xfrm>
            <a:off x="1620193" y="4364311"/>
            <a:ext cx="0" cy="792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0" name="Line 21"/>
          <p:cNvSpPr>
            <a:spLocks noChangeShapeType="1"/>
          </p:cNvSpPr>
          <p:nvPr/>
        </p:nvSpPr>
        <p:spPr bwMode="auto">
          <a:xfrm>
            <a:off x="2485381" y="3572148"/>
            <a:ext cx="0" cy="7921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261" name="Picture 22" descr="compu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018" y="3140348"/>
            <a:ext cx="8636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2" name="Picture 23" descr="网云_gra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393" y="3932511"/>
            <a:ext cx="15875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3" name="Picture 24" descr="compu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393" y="5083448"/>
            <a:ext cx="8636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4" name="Text Box 25"/>
          <p:cNvSpPr txBox="1">
            <a:spLocks noChangeArrowheads="1"/>
          </p:cNvSpPr>
          <p:nvPr/>
        </p:nvSpPr>
        <p:spPr bwMode="auto">
          <a:xfrm>
            <a:off x="5779443" y="4219848"/>
            <a:ext cx="1022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1800" b="1"/>
              <a:t>Internet</a:t>
            </a:r>
          </a:p>
        </p:txBody>
      </p:sp>
      <p:grpSp>
        <p:nvGrpSpPr>
          <p:cNvPr id="10265" name="Group 26"/>
          <p:cNvGrpSpPr>
            <a:grpSpLocks noChangeAspect="1"/>
          </p:cNvGrpSpPr>
          <p:nvPr/>
        </p:nvGrpSpPr>
        <p:grpSpPr bwMode="auto">
          <a:xfrm>
            <a:off x="3564881" y="4075386"/>
            <a:ext cx="958850" cy="668337"/>
            <a:chOff x="3541" y="1317"/>
            <a:chExt cx="747" cy="546"/>
          </a:xfrm>
        </p:grpSpPr>
        <p:sp>
          <p:nvSpPr>
            <p:cNvPr id="10267" name="AutoShape 27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8" name="Freeform 28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1547 w 416"/>
                <a:gd name="T1" fmla="*/ 366 h 207"/>
                <a:gd name="T2" fmla="*/ 269 w 416"/>
                <a:gd name="T3" fmla="*/ 366 h 207"/>
                <a:gd name="T4" fmla="*/ 5 w 416"/>
                <a:gd name="T5" fmla="*/ 5 h 207"/>
                <a:gd name="T6" fmla="*/ 0 w 416"/>
                <a:gd name="T7" fmla="*/ 5 h 207"/>
                <a:gd name="T8" fmla="*/ 0 w 416"/>
                <a:gd name="T9" fmla="*/ 349 h 207"/>
                <a:gd name="T10" fmla="*/ 5 w 416"/>
                <a:gd name="T11" fmla="*/ 349 h 207"/>
                <a:gd name="T12" fmla="*/ 269 w 416"/>
                <a:gd name="T13" fmla="*/ 696 h 207"/>
                <a:gd name="T14" fmla="*/ 1547 w 416"/>
                <a:gd name="T15" fmla="*/ 696 h 207"/>
                <a:gd name="T16" fmla="*/ 1808 w 416"/>
                <a:gd name="T17" fmla="*/ 349 h 207"/>
                <a:gd name="T18" fmla="*/ 1808 w 416"/>
                <a:gd name="T19" fmla="*/ 349 h 207"/>
                <a:gd name="T20" fmla="*/ 1808 w 416"/>
                <a:gd name="T21" fmla="*/ 0 h 207"/>
                <a:gd name="T22" fmla="*/ 1547 w 416"/>
                <a:gd name="T23" fmla="*/ 366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9" name="Freeform 29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1638 w 457"/>
                <a:gd name="T1" fmla="*/ 206 h 264"/>
                <a:gd name="T2" fmla="*/ 1643 w 457"/>
                <a:gd name="T3" fmla="*/ 951 h 264"/>
                <a:gd name="T4" fmla="*/ 358 w 457"/>
                <a:gd name="T5" fmla="*/ 951 h 264"/>
                <a:gd name="T6" fmla="*/ 353 w 457"/>
                <a:gd name="T7" fmla="*/ 206 h 264"/>
                <a:gd name="T8" fmla="*/ 1638 w 457"/>
                <a:gd name="T9" fmla="*/ 206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70" name="Freeform 30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29 w 24"/>
                <a:gd name="T1" fmla="*/ 21 h 33"/>
                <a:gd name="T2" fmla="*/ 29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0 w 24"/>
                <a:gd name="T9" fmla="*/ 42 h 33"/>
                <a:gd name="T10" fmla="*/ 42 w 24"/>
                <a:gd name="T11" fmla="*/ 21 h 33"/>
                <a:gd name="T12" fmla="*/ 29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1 w 24"/>
                <a:gd name="T21" fmla="*/ 8 h 33"/>
                <a:gd name="T22" fmla="*/ 96 w 24"/>
                <a:gd name="T23" fmla="*/ 34 h 33"/>
                <a:gd name="T24" fmla="*/ 63 w 24"/>
                <a:gd name="T25" fmla="*/ 69 h 33"/>
                <a:gd name="T26" fmla="*/ 63 w 24"/>
                <a:gd name="T27" fmla="*/ 69 h 33"/>
                <a:gd name="T28" fmla="*/ 81 w 24"/>
                <a:gd name="T29" fmla="*/ 80 h 33"/>
                <a:gd name="T30" fmla="*/ 88 w 24"/>
                <a:gd name="T31" fmla="*/ 90 h 33"/>
                <a:gd name="T32" fmla="*/ 102 w 24"/>
                <a:gd name="T33" fmla="*/ 137 h 33"/>
                <a:gd name="T34" fmla="*/ 63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29 w 24"/>
                <a:gd name="T41" fmla="*/ 82 h 33"/>
                <a:gd name="T42" fmla="*/ 29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71" name="Freeform 31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34 w 29"/>
                <a:gd name="T1" fmla="*/ 75 h 35"/>
                <a:gd name="T2" fmla="*/ 60 w 29"/>
                <a:gd name="T3" fmla="*/ 125 h 35"/>
                <a:gd name="T4" fmla="*/ 84 w 29"/>
                <a:gd name="T5" fmla="*/ 75 h 35"/>
                <a:gd name="T6" fmla="*/ 60 w 29"/>
                <a:gd name="T7" fmla="*/ 26 h 35"/>
                <a:gd name="T8" fmla="*/ 34 w 29"/>
                <a:gd name="T9" fmla="*/ 75 h 35"/>
                <a:gd name="T10" fmla="*/ 0 w 29"/>
                <a:gd name="T11" fmla="*/ 75 h 35"/>
                <a:gd name="T12" fmla="*/ 13 w 29"/>
                <a:gd name="T13" fmla="*/ 21 h 35"/>
                <a:gd name="T14" fmla="*/ 60 w 29"/>
                <a:gd name="T15" fmla="*/ 0 h 35"/>
                <a:gd name="T16" fmla="*/ 107 w 29"/>
                <a:gd name="T17" fmla="*/ 21 h 35"/>
                <a:gd name="T18" fmla="*/ 123 w 29"/>
                <a:gd name="T19" fmla="*/ 75 h 35"/>
                <a:gd name="T20" fmla="*/ 107 w 29"/>
                <a:gd name="T21" fmla="*/ 130 h 35"/>
                <a:gd name="T22" fmla="*/ 60 w 29"/>
                <a:gd name="T23" fmla="*/ 151 h 35"/>
                <a:gd name="T24" fmla="*/ 13 w 29"/>
                <a:gd name="T25" fmla="*/ 125 h 35"/>
                <a:gd name="T26" fmla="*/ 0 w 29"/>
                <a:gd name="T27" fmla="*/ 75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72" name="Freeform 32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89 h 34"/>
                <a:gd name="T2" fmla="*/ 0 w 24"/>
                <a:gd name="T3" fmla="*/ 0 h 34"/>
                <a:gd name="T4" fmla="*/ 29 w 24"/>
                <a:gd name="T5" fmla="*/ 0 h 34"/>
                <a:gd name="T6" fmla="*/ 29 w 24"/>
                <a:gd name="T7" fmla="*/ 94 h 34"/>
                <a:gd name="T8" fmla="*/ 54 w 24"/>
                <a:gd name="T9" fmla="*/ 118 h 34"/>
                <a:gd name="T10" fmla="*/ 68 w 24"/>
                <a:gd name="T11" fmla="*/ 94 h 34"/>
                <a:gd name="T12" fmla="*/ 68 w 24"/>
                <a:gd name="T13" fmla="*/ 0 h 34"/>
                <a:gd name="T14" fmla="*/ 102 w 24"/>
                <a:gd name="T15" fmla="*/ 0 h 34"/>
                <a:gd name="T16" fmla="*/ 102 w 24"/>
                <a:gd name="T17" fmla="*/ 89 h 34"/>
                <a:gd name="T18" fmla="*/ 89 w 24"/>
                <a:gd name="T19" fmla="*/ 128 h 34"/>
                <a:gd name="T20" fmla="*/ 54 w 24"/>
                <a:gd name="T21" fmla="*/ 144 h 34"/>
                <a:gd name="T22" fmla="*/ 13 w 24"/>
                <a:gd name="T23" fmla="*/ 128 h 34"/>
                <a:gd name="T24" fmla="*/ 0 w 24"/>
                <a:gd name="T25" fmla="*/ 89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73" name="Freeform 33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74" name="Freeform 34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75" name="Freeform 35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34 w 24"/>
                <a:gd name="T1" fmla="*/ 21 h 33"/>
                <a:gd name="T2" fmla="*/ 34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3 w 24"/>
                <a:gd name="T9" fmla="*/ 42 h 33"/>
                <a:gd name="T10" fmla="*/ 42 w 24"/>
                <a:gd name="T11" fmla="*/ 21 h 33"/>
                <a:gd name="T12" fmla="*/ 34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8 w 24"/>
                <a:gd name="T21" fmla="*/ 8 h 33"/>
                <a:gd name="T22" fmla="*/ 97 w 24"/>
                <a:gd name="T23" fmla="*/ 34 h 33"/>
                <a:gd name="T24" fmla="*/ 68 w 24"/>
                <a:gd name="T25" fmla="*/ 69 h 33"/>
                <a:gd name="T26" fmla="*/ 68 w 24"/>
                <a:gd name="T27" fmla="*/ 69 h 33"/>
                <a:gd name="T28" fmla="*/ 81 w 24"/>
                <a:gd name="T29" fmla="*/ 80 h 33"/>
                <a:gd name="T30" fmla="*/ 89 w 24"/>
                <a:gd name="T31" fmla="*/ 90 h 33"/>
                <a:gd name="T32" fmla="*/ 102 w 24"/>
                <a:gd name="T33" fmla="*/ 137 h 33"/>
                <a:gd name="T34" fmla="*/ 68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34 w 24"/>
                <a:gd name="T41" fmla="*/ 82 h 33"/>
                <a:gd name="T42" fmla="*/ 34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76" name="Freeform 36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131 w 162"/>
                <a:gd name="T1" fmla="*/ 232 h 60"/>
                <a:gd name="T2" fmla="*/ 126 w 162"/>
                <a:gd name="T3" fmla="*/ 227 h 60"/>
                <a:gd name="T4" fmla="*/ 0 w 162"/>
                <a:gd name="T5" fmla="*/ 152 h 60"/>
                <a:gd name="T6" fmla="*/ 97 w 162"/>
                <a:gd name="T7" fmla="*/ 96 h 60"/>
                <a:gd name="T8" fmla="*/ 227 w 162"/>
                <a:gd name="T9" fmla="*/ 173 h 60"/>
                <a:gd name="T10" fmla="*/ 324 w 162"/>
                <a:gd name="T11" fmla="*/ 165 h 60"/>
                <a:gd name="T12" fmla="*/ 489 w 162"/>
                <a:gd name="T13" fmla="*/ 69 h 60"/>
                <a:gd name="T14" fmla="*/ 308 w 162"/>
                <a:gd name="T15" fmla="*/ 69 h 60"/>
                <a:gd name="T16" fmla="*/ 308 w 162"/>
                <a:gd name="T17" fmla="*/ 0 h 60"/>
                <a:gd name="T18" fmla="*/ 708 w 162"/>
                <a:gd name="T19" fmla="*/ 0 h 60"/>
                <a:gd name="T20" fmla="*/ 708 w 162"/>
                <a:gd name="T21" fmla="*/ 232 h 60"/>
                <a:gd name="T22" fmla="*/ 592 w 162"/>
                <a:gd name="T23" fmla="*/ 232 h 60"/>
                <a:gd name="T24" fmla="*/ 586 w 162"/>
                <a:gd name="T25" fmla="*/ 126 h 60"/>
                <a:gd name="T26" fmla="*/ 425 w 162"/>
                <a:gd name="T27" fmla="*/ 222 h 60"/>
                <a:gd name="T28" fmla="*/ 262 w 162"/>
                <a:gd name="T29" fmla="*/ 261 h 60"/>
                <a:gd name="T30" fmla="*/ 131 w 162"/>
                <a:gd name="T31" fmla="*/ 232 h 60"/>
                <a:gd name="T32" fmla="*/ 131 w 162"/>
                <a:gd name="T33" fmla="*/ 232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77" name="Freeform 37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169 w 105"/>
                <a:gd name="T1" fmla="*/ 350 h 93"/>
                <a:gd name="T2" fmla="*/ 296 w 105"/>
                <a:gd name="T3" fmla="*/ 275 h 93"/>
                <a:gd name="T4" fmla="*/ 283 w 105"/>
                <a:gd name="T5" fmla="*/ 219 h 93"/>
                <a:gd name="T6" fmla="*/ 122 w 105"/>
                <a:gd name="T7" fmla="*/ 126 h 93"/>
                <a:gd name="T8" fmla="*/ 122 w 105"/>
                <a:gd name="T9" fmla="*/ 232 h 93"/>
                <a:gd name="T10" fmla="*/ 0 w 105"/>
                <a:gd name="T11" fmla="*/ 232 h 93"/>
                <a:gd name="T12" fmla="*/ 0 w 105"/>
                <a:gd name="T13" fmla="*/ 0 h 93"/>
                <a:gd name="T14" fmla="*/ 397 w 105"/>
                <a:gd name="T15" fmla="*/ 0 h 93"/>
                <a:gd name="T16" fmla="*/ 397 w 105"/>
                <a:gd name="T17" fmla="*/ 67 h 93"/>
                <a:gd name="T18" fmla="*/ 215 w 105"/>
                <a:gd name="T19" fmla="*/ 67 h 93"/>
                <a:gd name="T20" fmla="*/ 379 w 105"/>
                <a:gd name="T21" fmla="*/ 160 h 93"/>
                <a:gd name="T22" fmla="*/ 453 w 105"/>
                <a:gd name="T23" fmla="*/ 253 h 93"/>
                <a:gd name="T24" fmla="*/ 392 w 105"/>
                <a:gd name="T25" fmla="*/ 332 h 93"/>
                <a:gd name="T26" fmla="*/ 267 w 105"/>
                <a:gd name="T27" fmla="*/ 405 h 93"/>
                <a:gd name="T28" fmla="*/ 169 w 105"/>
                <a:gd name="T29" fmla="*/ 350 h 93"/>
                <a:gd name="T30" fmla="*/ 169 w 105"/>
                <a:gd name="T31" fmla="*/ 35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78" name="Freeform 38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577 w 162"/>
                <a:gd name="T1" fmla="*/ 34 h 60"/>
                <a:gd name="T2" fmla="*/ 708 w 162"/>
                <a:gd name="T3" fmla="*/ 109 h 60"/>
                <a:gd name="T4" fmla="*/ 607 w 162"/>
                <a:gd name="T5" fmla="*/ 165 h 60"/>
                <a:gd name="T6" fmla="*/ 476 w 162"/>
                <a:gd name="T7" fmla="*/ 91 h 60"/>
                <a:gd name="T8" fmla="*/ 386 w 162"/>
                <a:gd name="T9" fmla="*/ 101 h 60"/>
                <a:gd name="T10" fmla="*/ 219 w 162"/>
                <a:gd name="T11" fmla="*/ 198 h 60"/>
                <a:gd name="T12" fmla="*/ 401 w 162"/>
                <a:gd name="T13" fmla="*/ 198 h 60"/>
                <a:gd name="T14" fmla="*/ 401 w 162"/>
                <a:gd name="T15" fmla="*/ 261 h 60"/>
                <a:gd name="T16" fmla="*/ 0 w 162"/>
                <a:gd name="T17" fmla="*/ 261 h 60"/>
                <a:gd name="T18" fmla="*/ 0 w 162"/>
                <a:gd name="T19" fmla="*/ 29 h 60"/>
                <a:gd name="T20" fmla="*/ 118 w 162"/>
                <a:gd name="T21" fmla="*/ 29 h 60"/>
                <a:gd name="T22" fmla="*/ 118 w 162"/>
                <a:gd name="T23" fmla="*/ 136 h 60"/>
                <a:gd name="T24" fmla="*/ 283 w 162"/>
                <a:gd name="T25" fmla="*/ 42 h 60"/>
                <a:gd name="T26" fmla="*/ 442 w 162"/>
                <a:gd name="T27" fmla="*/ 0 h 60"/>
                <a:gd name="T28" fmla="*/ 577 w 162"/>
                <a:gd name="T29" fmla="*/ 34 h 60"/>
                <a:gd name="T30" fmla="*/ 577 w 162"/>
                <a:gd name="T31" fmla="*/ 34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79" name="Freeform 39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454 w 104"/>
                <a:gd name="T1" fmla="*/ 173 h 94"/>
                <a:gd name="T2" fmla="*/ 454 w 104"/>
                <a:gd name="T3" fmla="*/ 405 h 94"/>
                <a:gd name="T4" fmla="*/ 56 w 104"/>
                <a:gd name="T5" fmla="*/ 405 h 94"/>
                <a:gd name="T6" fmla="*/ 54 w 104"/>
                <a:gd name="T7" fmla="*/ 337 h 94"/>
                <a:gd name="T8" fmla="*/ 235 w 104"/>
                <a:gd name="T9" fmla="*/ 337 h 94"/>
                <a:gd name="T10" fmla="*/ 70 w 104"/>
                <a:gd name="T11" fmla="*/ 241 h 94"/>
                <a:gd name="T12" fmla="*/ 0 w 104"/>
                <a:gd name="T13" fmla="*/ 151 h 94"/>
                <a:gd name="T14" fmla="*/ 56 w 104"/>
                <a:gd name="T15" fmla="*/ 75 h 94"/>
                <a:gd name="T16" fmla="*/ 186 w 104"/>
                <a:gd name="T17" fmla="*/ 0 h 94"/>
                <a:gd name="T18" fmla="*/ 283 w 104"/>
                <a:gd name="T19" fmla="*/ 55 h 94"/>
                <a:gd name="T20" fmla="*/ 157 w 104"/>
                <a:gd name="T21" fmla="*/ 130 h 94"/>
                <a:gd name="T22" fmla="*/ 172 w 104"/>
                <a:gd name="T23" fmla="*/ 186 h 94"/>
                <a:gd name="T24" fmla="*/ 337 w 104"/>
                <a:gd name="T25" fmla="*/ 282 h 94"/>
                <a:gd name="T26" fmla="*/ 337 w 104"/>
                <a:gd name="T27" fmla="*/ 173 h 94"/>
                <a:gd name="T28" fmla="*/ 454 w 104"/>
                <a:gd name="T29" fmla="*/ 173 h 94"/>
                <a:gd name="T30" fmla="*/ 454 w 104"/>
                <a:gd name="T31" fmla="*/ 17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80" name="Freeform 40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130 w 162"/>
                <a:gd name="T1" fmla="*/ 234 h 61"/>
                <a:gd name="T2" fmla="*/ 130 w 162"/>
                <a:gd name="T3" fmla="*/ 234 h 61"/>
                <a:gd name="T4" fmla="*/ 0 w 162"/>
                <a:gd name="T5" fmla="*/ 159 h 61"/>
                <a:gd name="T6" fmla="*/ 98 w 162"/>
                <a:gd name="T7" fmla="*/ 102 h 61"/>
                <a:gd name="T8" fmla="*/ 228 w 162"/>
                <a:gd name="T9" fmla="*/ 177 h 61"/>
                <a:gd name="T10" fmla="*/ 321 w 162"/>
                <a:gd name="T11" fmla="*/ 167 h 61"/>
                <a:gd name="T12" fmla="*/ 486 w 162"/>
                <a:gd name="T13" fmla="*/ 70 h 61"/>
                <a:gd name="T14" fmla="*/ 303 w 162"/>
                <a:gd name="T15" fmla="*/ 70 h 61"/>
                <a:gd name="T16" fmla="*/ 303 w 162"/>
                <a:gd name="T17" fmla="*/ 0 h 61"/>
                <a:gd name="T18" fmla="*/ 701 w 162"/>
                <a:gd name="T19" fmla="*/ 0 h 61"/>
                <a:gd name="T20" fmla="*/ 701 w 162"/>
                <a:gd name="T21" fmla="*/ 239 h 61"/>
                <a:gd name="T22" fmla="*/ 585 w 162"/>
                <a:gd name="T23" fmla="*/ 239 h 61"/>
                <a:gd name="T24" fmla="*/ 585 w 162"/>
                <a:gd name="T25" fmla="*/ 130 h 61"/>
                <a:gd name="T26" fmla="*/ 419 w 162"/>
                <a:gd name="T27" fmla="*/ 226 h 61"/>
                <a:gd name="T28" fmla="*/ 262 w 162"/>
                <a:gd name="T29" fmla="*/ 269 h 61"/>
                <a:gd name="T30" fmla="*/ 130 w 162"/>
                <a:gd name="T31" fmla="*/ 234 h 61"/>
                <a:gd name="T32" fmla="*/ 130 w 162"/>
                <a:gd name="T33" fmla="*/ 23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81" name="Freeform 41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177 w 105"/>
                <a:gd name="T1" fmla="*/ 357 h 94"/>
                <a:gd name="T2" fmla="*/ 303 w 105"/>
                <a:gd name="T3" fmla="*/ 277 h 94"/>
                <a:gd name="T4" fmla="*/ 290 w 105"/>
                <a:gd name="T5" fmla="*/ 226 h 94"/>
                <a:gd name="T6" fmla="*/ 123 w 105"/>
                <a:gd name="T7" fmla="*/ 129 h 94"/>
                <a:gd name="T8" fmla="*/ 123 w 105"/>
                <a:gd name="T9" fmla="*/ 234 h 94"/>
                <a:gd name="T10" fmla="*/ 5 w 105"/>
                <a:gd name="T11" fmla="*/ 234 h 94"/>
                <a:gd name="T12" fmla="*/ 0 w 105"/>
                <a:gd name="T13" fmla="*/ 0 h 94"/>
                <a:gd name="T14" fmla="*/ 405 w 105"/>
                <a:gd name="T15" fmla="*/ 0 h 94"/>
                <a:gd name="T16" fmla="*/ 408 w 105"/>
                <a:gd name="T17" fmla="*/ 70 h 94"/>
                <a:gd name="T18" fmla="*/ 226 w 105"/>
                <a:gd name="T19" fmla="*/ 70 h 94"/>
                <a:gd name="T20" fmla="*/ 392 w 105"/>
                <a:gd name="T21" fmla="*/ 167 h 94"/>
                <a:gd name="T22" fmla="*/ 462 w 105"/>
                <a:gd name="T23" fmla="*/ 260 h 94"/>
                <a:gd name="T24" fmla="*/ 405 w 105"/>
                <a:gd name="T25" fmla="*/ 337 h 94"/>
                <a:gd name="T26" fmla="*/ 274 w 105"/>
                <a:gd name="T27" fmla="*/ 413 h 94"/>
                <a:gd name="T28" fmla="*/ 177 w 105"/>
                <a:gd name="T29" fmla="*/ 357 h 94"/>
                <a:gd name="T30" fmla="*/ 177 w 105"/>
                <a:gd name="T31" fmla="*/ 357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82" name="Freeform 42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570 w 162"/>
                <a:gd name="T1" fmla="*/ 34 h 61"/>
                <a:gd name="T2" fmla="*/ 701 w 162"/>
                <a:gd name="T3" fmla="*/ 109 h 61"/>
                <a:gd name="T4" fmla="*/ 606 w 162"/>
                <a:gd name="T5" fmla="*/ 164 h 61"/>
                <a:gd name="T6" fmla="*/ 476 w 162"/>
                <a:gd name="T7" fmla="*/ 89 h 61"/>
                <a:gd name="T8" fmla="*/ 380 w 162"/>
                <a:gd name="T9" fmla="*/ 97 h 61"/>
                <a:gd name="T10" fmla="*/ 215 w 162"/>
                <a:gd name="T11" fmla="*/ 192 h 61"/>
                <a:gd name="T12" fmla="*/ 398 w 162"/>
                <a:gd name="T13" fmla="*/ 192 h 61"/>
                <a:gd name="T14" fmla="*/ 398 w 162"/>
                <a:gd name="T15" fmla="*/ 261 h 61"/>
                <a:gd name="T16" fmla="*/ 0 w 162"/>
                <a:gd name="T17" fmla="*/ 261 h 61"/>
                <a:gd name="T18" fmla="*/ 0 w 162"/>
                <a:gd name="T19" fmla="*/ 29 h 61"/>
                <a:gd name="T20" fmla="*/ 117 w 162"/>
                <a:gd name="T21" fmla="*/ 29 h 61"/>
                <a:gd name="T22" fmla="*/ 122 w 162"/>
                <a:gd name="T23" fmla="*/ 136 h 61"/>
                <a:gd name="T24" fmla="*/ 282 w 162"/>
                <a:gd name="T25" fmla="*/ 42 h 61"/>
                <a:gd name="T26" fmla="*/ 438 w 162"/>
                <a:gd name="T27" fmla="*/ 0 h 61"/>
                <a:gd name="T28" fmla="*/ 570 w 162"/>
                <a:gd name="T29" fmla="*/ 34 h 61"/>
                <a:gd name="T30" fmla="*/ 570 w 162"/>
                <a:gd name="T31" fmla="*/ 34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83" name="Freeform 43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453 w 105"/>
                <a:gd name="T1" fmla="*/ 180 h 94"/>
                <a:gd name="T2" fmla="*/ 453 w 105"/>
                <a:gd name="T3" fmla="*/ 413 h 94"/>
                <a:gd name="T4" fmla="*/ 55 w 105"/>
                <a:gd name="T5" fmla="*/ 413 h 94"/>
                <a:gd name="T6" fmla="*/ 55 w 105"/>
                <a:gd name="T7" fmla="*/ 344 h 94"/>
                <a:gd name="T8" fmla="*/ 239 w 105"/>
                <a:gd name="T9" fmla="*/ 344 h 94"/>
                <a:gd name="T10" fmla="*/ 75 w 105"/>
                <a:gd name="T11" fmla="*/ 247 h 94"/>
                <a:gd name="T12" fmla="*/ 0 w 105"/>
                <a:gd name="T13" fmla="*/ 152 h 94"/>
                <a:gd name="T14" fmla="*/ 60 w 105"/>
                <a:gd name="T15" fmla="*/ 75 h 94"/>
                <a:gd name="T16" fmla="*/ 186 w 105"/>
                <a:gd name="T17" fmla="*/ 0 h 94"/>
                <a:gd name="T18" fmla="*/ 283 w 105"/>
                <a:gd name="T19" fmla="*/ 56 h 94"/>
                <a:gd name="T20" fmla="*/ 156 w 105"/>
                <a:gd name="T21" fmla="*/ 138 h 94"/>
                <a:gd name="T22" fmla="*/ 169 w 105"/>
                <a:gd name="T23" fmla="*/ 188 h 94"/>
                <a:gd name="T24" fmla="*/ 332 w 105"/>
                <a:gd name="T25" fmla="*/ 285 h 94"/>
                <a:gd name="T26" fmla="*/ 332 w 105"/>
                <a:gd name="T27" fmla="*/ 180 h 94"/>
                <a:gd name="T28" fmla="*/ 453 w 105"/>
                <a:gd name="T29" fmla="*/ 180 h 94"/>
                <a:gd name="T30" fmla="*/ 453 w 105"/>
                <a:gd name="T31" fmla="*/ 18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266" name="Text Box 0"/>
          <p:cNvSpPr txBox="1">
            <a:spLocks noChangeArrowheads="1"/>
          </p:cNvSpPr>
          <p:nvPr/>
        </p:nvSpPr>
        <p:spPr bwMode="auto">
          <a:xfrm>
            <a:off x="3564881" y="4797698"/>
            <a:ext cx="10207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itchFamily="49" charset="-122"/>
              </a:rPr>
              <a:t>NAT</a:t>
            </a:r>
            <a:r>
              <a:rPr lang="zh-CN" altLang="en-US" sz="1600">
                <a:ea typeface="黑体" pitchFamily="49" charset="-122"/>
              </a:rPr>
              <a:t>设备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833" y="1025262"/>
            <a:ext cx="7869560" cy="649288"/>
          </a:xfrm>
          <a:noFill/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Basic NAT</a:t>
            </a:r>
          </a:p>
        </p:txBody>
      </p:sp>
      <p:grpSp>
        <p:nvGrpSpPr>
          <p:cNvPr id="12291" name="组合 83"/>
          <p:cNvGrpSpPr>
            <a:grpSpLocks/>
          </p:cNvGrpSpPr>
          <p:nvPr/>
        </p:nvGrpSpPr>
        <p:grpSpPr bwMode="auto">
          <a:xfrm>
            <a:off x="254000" y="2128540"/>
            <a:ext cx="8172450" cy="4468812"/>
            <a:chOff x="254000" y="1341438"/>
            <a:chExt cx="8172450" cy="4468812"/>
          </a:xfrm>
        </p:grpSpPr>
        <p:sp>
          <p:nvSpPr>
            <p:cNvPr id="12292" name="Line 15"/>
            <p:cNvSpPr>
              <a:spLocks noChangeShapeType="1"/>
            </p:cNvSpPr>
            <p:nvPr/>
          </p:nvSpPr>
          <p:spPr bwMode="auto">
            <a:xfrm flipV="1">
              <a:off x="785786" y="4051300"/>
              <a:ext cx="662400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2293" name="Picture 3" descr="服务器类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288" y="3619500"/>
              <a:ext cx="638175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4" name="Text Box 4"/>
            <p:cNvSpPr txBox="1">
              <a:spLocks noChangeArrowheads="1"/>
            </p:cNvSpPr>
            <p:nvPr/>
          </p:nvSpPr>
          <p:spPr bwMode="auto">
            <a:xfrm>
              <a:off x="1073150" y="3467100"/>
              <a:ext cx="8239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1400"/>
                <a:t>10.0.0.1</a:t>
              </a:r>
            </a:p>
          </p:txBody>
        </p:sp>
        <p:sp>
          <p:nvSpPr>
            <p:cNvPr id="12295" name="Text Box 5"/>
            <p:cNvSpPr txBox="1">
              <a:spLocks noChangeArrowheads="1"/>
            </p:cNvSpPr>
            <p:nvPr/>
          </p:nvSpPr>
          <p:spPr bwMode="auto">
            <a:xfrm>
              <a:off x="1187450" y="2422525"/>
              <a:ext cx="11541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ea typeface="黑体" pitchFamily="49" charset="-122"/>
                </a:rPr>
                <a:t>HostA</a:t>
              </a:r>
            </a:p>
          </p:txBody>
        </p:sp>
        <p:sp>
          <p:nvSpPr>
            <p:cNvPr id="12296" name="Text Box 6"/>
            <p:cNvSpPr txBox="1">
              <a:spLocks noChangeArrowheads="1"/>
            </p:cNvSpPr>
            <p:nvPr/>
          </p:nvSpPr>
          <p:spPr bwMode="auto">
            <a:xfrm>
              <a:off x="3676650" y="4403725"/>
              <a:ext cx="5889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1600">
                  <a:ea typeface="黑体" pitchFamily="49" charset="-122"/>
                </a:rPr>
                <a:t>RTA</a:t>
              </a:r>
            </a:p>
          </p:txBody>
        </p:sp>
        <p:sp>
          <p:nvSpPr>
            <p:cNvPr id="12297" name="Text Box 7"/>
            <p:cNvSpPr txBox="1">
              <a:spLocks noChangeArrowheads="1"/>
            </p:cNvSpPr>
            <p:nvPr/>
          </p:nvSpPr>
          <p:spPr bwMode="auto">
            <a:xfrm>
              <a:off x="2411413" y="4116388"/>
              <a:ext cx="12668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1400"/>
                <a:t>10.0.0.254/24</a:t>
              </a:r>
            </a:p>
          </p:txBody>
        </p:sp>
        <p:sp>
          <p:nvSpPr>
            <p:cNvPr id="12298" name="Text Box 8"/>
            <p:cNvSpPr txBox="1">
              <a:spLocks noChangeArrowheads="1"/>
            </p:cNvSpPr>
            <p:nvPr/>
          </p:nvSpPr>
          <p:spPr bwMode="auto">
            <a:xfrm>
              <a:off x="4283075" y="4338638"/>
              <a:ext cx="13652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1400"/>
                <a:t>198.76.28.1/24</a:t>
              </a:r>
            </a:p>
          </p:txBody>
        </p:sp>
        <p:sp>
          <p:nvSpPr>
            <p:cNvPr id="12299" name="Text Box 9"/>
            <p:cNvSpPr txBox="1">
              <a:spLocks noChangeArrowheads="1"/>
            </p:cNvSpPr>
            <p:nvPr/>
          </p:nvSpPr>
          <p:spPr bwMode="auto">
            <a:xfrm>
              <a:off x="254000" y="5473700"/>
              <a:ext cx="11414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ea typeface="黑体" pitchFamily="49" charset="-122"/>
                </a:rPr>
                <a:t>HostB</a:t>
              </a:r>
            </a:p>
          </p:txBody>
        </p:sp>
        <p:sp>
          <p:nvSpPr>
            <p:cNvPr id="12300" name="Text Box 10"/>
            <p:cNvSpPr txBox="1">
              <a:spLocks noChangeArrowheads="1"/>
            </p:cNvSpPr>
            <p:nvPr/>
          </p:nvSpPr>
          <p:spPr bwMode="auto">
            <a:xfrm>
              <a:off x="1042988" y="4467225"/>
              <a:ext cx="82391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1400"/>
                <a:t>10.0.0.2</a:t>
              </a:r>
            </a:p>
          </p:txBody>
        </p:sp>
        <p:sp>
          <p:nvSpPr>
            <p:cNvPr id="12301" name="Text Box 11"/>
            <p:cNvSpPr txBox="1">
              <a:spLocks noChangeArrowheads="1"/>
            </p:cNvSpPr>
            <p:nvPr/>
          </p:nvSpPr>
          <p:spPr bwMode="auto">
            <a:xfrm>
              <a:off x="5702300" y="3832225"/>
              <a:ext cx="971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>
                  <a:solidFill>
                    <a:schemeClr val="bg1"/>
                  </a:solidFill>
                  <a:latin typeface="Times New Roman" pitchFamily="18" charset="0"/>
                </a:rPr>
                <a:t>Internet</a:t>
              </a:r>
            </a:p>
          </p:txBody>
        </p:sp>
        <p:sp>
          <p:nvSpPr>
            <p:cNvPr id="12302" name="Text Box 12"/>
            <p:cNvSpPr txBox="1">
              <a:spLocks noChangeArrowheads="1"/>
            </p:cNvSpPr>
            <p:nvPr/>
          </p:nvSpPr>
          <p:spPr bwMode="auto">
            <a:xfrm>
              <a:off x="7078663" y="3259138"/>
              <a:ext cx="9191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ea typeface="黑体" pitchFamily="49" charset="-122"/>
                </a:rPr>
                <a:t>Server</a:t>
              </a:r>
            </a:p>
          </p:txBody>
        </p:sp>
        <p:sp>
          <p:nvSpPr>
            <p:cNvPr id="12303" name="Text Box 13"/>
            <p:cNvSpPr txBox="1">
              <a:spLocks noChangeArrowheads="1"/>
            </p:cNvSpPr>
            <p:nvPr/>
          </p:nvSpPr>
          <p:spPr bwMode="auto">
            <a:xfrm>
              <a:off x="7061200" y="4483100"/>
              <a:ext cx="13652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1400"/>
                <a:t>198.76.29.4/24</a:t>
              </a:r>
            </a:p>
          </p:txBody>
        </p:sp>
        <p:sp>
          <p:nvSpPr>
            <p:cNvPr id="12304" name="Text Box 14"/>
            <p:cNvSpPr txBox="1">
              <a:spLocks noChangeArrowheads="1"/>
            </p:cNvSpPr>
            <p:nvPr/>
          </p:nvSpPr>
          <p:spPr bwMode="auto">
            <a:xfrm>
              <a:off x="3060700" y="3260725"/>
              <a:ext cx="2087563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400" b="1">
                  <a:ea typeface="黑体" pitchFamily="49" charset="-122"/>
                </a:rPr>
                <a:t>地址池</a:t>
              </a:r>
            </a:p>
            <a:p>
              <a:pPr algn="ctr" eaLnBrk="1" hangingPunct="1"/>
              <a:r>
                <a:rPr lang="zh-CN" altLang="en-US" sz="1400" b="1">
                  <a:ea typeface="黑体" pitchFamily="49" charset="-122"/>
                </a:rPr>
                <a:t>（</a:t>
              </a:r>
              <a:r>
                <a:rPr lang="en-US" altLang="zh-CN" sz="1400" b="1">
                  <a:ea typeface="黑体" pitchFamily="49" charset="-122"/>
                </a:rPr>
                <a:t>198.76.28.11</a:t>
              </a:r>
              <a:r>
                <a:rPr lang="zh-CN" altLang="en-US" sz="1400" b="1">
                  <a:ea typeface="黑体" pitchFamily="49" charset="-122"/>
                </a:rPr>
                <a:t>～</a:t>
              </a:r>
              <a:r>
                <a:rPr lang="en-US" altLang="zh-CN" sz="1400" b="1">
                  <a:ea typeface="黑体" pitchFamily="49" charset="-122"/>
                </a:rPr>
                <a:t>20</a:t>
              </a:r>
              <a:r>
                <a:rPr lang="zh-CN" altLang="en-US" sz="1400" b="1">
                  <a:ea typeface="黑体" pitchFamily="49" charset="-122"/>
                </a:rPr>
                <a:t>）</a:t>
              </a:r>
            </a:p>
          </p:txBody>
        </p:sp>
        <p:sp>
          <p:nvSpPr>
            <p:cNvPr id="12305" name="Line 16"/>
            <p:cNvSpPr>
              <a:spLocks noChangeShapeType="1"/>
            </p:cNvSpPr>
            <p:nvPr/>
          </p:nvSpPr>
          <p:spPr bwMode="auto">
            <a:xfrm>
              <a:off x="1042988" y="4051300"/>
              <a:ext cx="0" cy="7921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6" name="Line 17"/>
            <p:cNvSpPr>
              <a:spLocks noChangeShapeType="1"/>
            </p:cNvSpPr>
            <p:nvPr/>
          </p:nvSpPr>
          <p:spPr bwMode="auto">
            <a:xfrm>
              <a:off x="1908175" y="3259138"/>
              <a:ext cx="0" cy="792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2307" name="Picture 18" descr="computer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813" y="2754313"/>
              <a:ext cx="863600" cy="81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08" name="Picture 19" descr="网云_gra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263" y="3619500"/>
              <a:ext cx="1587500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09" name="Picture 20" descr="computer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88" y="4654550"/>
              <a:ext cx="863600" cy="81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10" name="Text Box 21"/>
            <p:cNvSpPr txBox="1">
              <a:spLocks noChangeArrowheads="1"/>
            </p:cNvSpPr>
            <p:nvPr/>
          </p:nvSpPr>
          <p:spPr bwMode="auto">
            <a:xfrm>
              <a:off x="5421313" y="3906838"/>
              <a:ext cx="10223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 b="1"/>
                <a:t>Internet</a:t>
              </a:r>
            </a:p>
          </p:txBody>
        </p:sp>
        <p:grpSp>
          <p:nvGrpSpPr>
            <p:cNvPr id="12311" name="Group 22"/>
            <p:cNvGrpSpPr>
              <a:grpSpLocks noChangeAspect="1"/>
            </p:cNvGrpSpPr>
            <p:nvPr/>
          </p:nvGrpSpPr>
          <p:grpSpPr bwMode="auto">
            <a:xfrm>
              <a:off x="3563938" y="3762375"/>
              <a:ext cx="958850" cy="668338"/>
              <a:chOff x="3541" y="1317"/>
              <a:chExt cx="747" cy="546"/>
            </a:xfrm>
          </p:grpSpPr>
          <p:sp>
            <p:nvSpPr>
              <p:cNvPr id="12356" name="AutoShape 23"/>
              <p:cNvSpPr>
                <a:spLocks noChangeAspect="1" noChangeArrowheads="1" noTextEdit="1"/>
              </p:cNvSpPr>
              <p:nvPr/>
            </p:nvSpPr>
            <p:spPr bwMode="auto">
              <a:xfrm>
                <a:off x="3574" y="1337"/>
                <a:ext cx="681" cy="5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57" name="Freeform 24"/>
              <p:cNvSpPr>
                <a:spLocks noChangeAspect="1"/>
              </p:cNvSpPr>
              <p:nvPr/>
            </p:nvSpPr>
            <p:spPr bwMode="auto">
              <a:xfrm>
                <a:off x="3574" y="1525"/>
                <a:ext cx="679" cy="338"/>
              </a:xfrm>
              <a:custGeom>
                <a:avLst/>
                <a:gdLst>
                  <a:gd name="T0" fmla="*/ 1547 w 416"/>
                  <a:gd name="T1" fmla="*/ 366 h 207"/>
                  <a:gd name="T2" fmla="*/ 269 w 416"/>
                  <a:gd name="T3" fmla="*/ 366 h 207"/>
                  <a:gd name="T4" fmla="*/ 5 w 416"/>
                  <a:gd name="T5" fmla="*/ 5 h 207"/>
                  <a:gd name="T6" fmla="*/ 0 w 416"/>
                  <a:gd name="T7" fmla="*/ 5 h 207"/>
                  <a:gd name="T8" fmla="*/ 0 w 416"/>
                  <a:gd name="T9" fmla="*/ 349 h 207"/>
                  <a:gd name="T10" fmla="*/ 5 w 416"/>
                  <a:gd name="T11" fmla="*/ 349 h 207"/>
                  <a:gd name="T12" fmla="*/ 269 w 416"/>
                  <a:gd name="T13" fmla="*/ 696 h 207"/>
                  <a:gd name="T14" fmla="*/ 1547 w 416"/>
                  <a:gd name="T15" fmla="*/ 696 h 207"/>
                  <a:gd name="T16" fmla="*/ 1808 w 416"/>
                  <a:gd name="T17" fmla="*/ 349 h 207"/>
                  <a:gd name="T18" fmla="*/ 1808 w 416"/>
                  <a:gd name="T19" fmla="*/ 349 h 207"/>
                  <a:gd name="T20" fmla="*/ 1808 w 416"/>
                  <a:gd name="T21" fmla="*/ 0 h 207"/>
                  <a:gd name="T22" fmla="*/ 1547 w 416"/>
                  <a:gd name="T23" fmla="*/ 366 h 20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16"/>
                  <a:gd name="T37" fmla="*/ 0 h 207"/>
                  <a:gd name="T38" fmla="*/ 416 w 416"/>
                  <a:gd name="T39" fmla="*/ 207 h 20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16" h="207">
                    <a:moveTo>
                      <a:pt x="356" y="84"/>
                    </a:moveTo>
                    <a:cubicBezTo>
                      <a:pt x="275" y="131"/>
                      <a:pt x="143" y="131"/>
                      <a:pt x="62" y="84"/>
                    </a:cubicBezTo>
                    <a:cubicBezTo>
                      <a:pt x="18" y="59"/>
                      <a:pt x="1" y="33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1" y="80"/>
                      <a:pt x="1" y="80"/>
                      <a:pt x="1" y="80"/>
                    </a:cubicBezTo>
                    <a:cubicBezTo>
                      <a:pt x="3" y="109"/>
                      <a:pt x="23" y="138"/>
                      <a:pt x="62" y="160"/>
                    </a:cubicBezTo>
                    <a:cubicBezTo>
                      <a:pt x="143" y="207"/>
                      <a:pt x="275" y="207"/>
                      <a:pt x="356" y="160"/>
                    </a:cubicBezTo>
                    <a:cubicBezTo>
                      <a:pt x="394" y="138"/>
                      <a:pt x="414" y="109"/>
                      <a:pt x="416" y="80"/>
                    </a:cubicBezTo>
                    <a:cubicBezTo>
                      <a:pt x="416" y="80"/>
                      <a:pt x="416" y="80"/>
                      <a:pt x="416" y="80"/>
                    </a:cubicBezTo>
                    <a:cubicBezTo>
                      <a:pt x="416" y="0"/>
                      <a:pt x="416" y="0"/>
                      <a:pt x="416" y="0"/>
                    </a:cubicBezTo>
                    <a:cubicBezTo>
                      <a:pt x="416" y="31"/>
                      <a:pt x="396" y="61"/>
                      <a:pt x="356" y="84"/>
                    </a:cubicBezTo>
                    <a:close/>
                  </a:path>
                </a:pathLst>
              </a:custGeom>
              <a:solidFill>
                <a:srgbClr val="1137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58" name="Freeform 25"/>
              <p:cNvSpPr>
                <a:spLocks noChangeAspect="1"/>
              </p:cNvSpPr>
              <p:nvPr/>
            </p:nvSpPr>
            <p:spPr bwMode="auto">
              <a:xfrm>
                <a:off x="3541" y="1317"/>
                <a:ext cx="747" cy="432"/>
              </a:xfrm>
              <a:custGeom>
                <a:avLst/>
                <a:gdLst>
                  <a:gd name="T0" fmla="*/ 1638 w 457"/>
                  <a:gd name="T1" fmla="*/ 206 h 264"/>
                  <a:gd name="T2" fmla="*/ 1643 w 457"/>
                  <a:gd name="T3" fmla="*/ 951 h 264"/>
                  <a:gd name="T4" fmla="*/ 358 w 457"/>
                  <a:gd name="T5" fmla="*/ 951 h 264"/>
                  <a:gd name="T6" fmla="*/ 353 w 457"/>
                  <a:gd name="T7" fmla="*/ 206 h 264"/>
                  <a:gd name="T8" fmla="*/ 1638 w 457"/>
                  <a:gd name="T9" fmla="*/ 206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7"/>
                  <a:gd name="T16" fmla="*/ 0 h 264"/>
                  <a:gd name="T17" fmla="*/ 457 w 457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7" h="264">
                    <a:moveTo>
                      <a:pt x="375" y="47"/>
                    </a:moveTo>
                    <a:cubicBezTo>
                      <a:pt x="456" y="94"/>
                      <a:pt x="457" y="170"/>
                      <a:pt x="376" y="217"/>
                    </a:cubicBezTo>
                    <a:cubicBezTo>
                      <a:pt x="295" y="264"/>
                      <a:pt x="163" y="264"/>
                      <a:pt x="82" y="217"/>
                    </a:cubicBezTo>
                    <a:cubicBezTo>
                      <a:pt x="0" y="170"/>
                      <a:pt x="0" y="94"/>
                      <a:pt x="81" y="47"/>
                    </a:cubicBezTo>
                    <a:cubicBezTo>
                      <a:pt x="162" y="0"/>
                      <a:pt x="293" y="0"/>
                      <a:pt x="375" y="47"/>
                    </a:cubicBezTo>
                  </a:path>
                </a:pathLst>
              </a:custGeom>
              <a:solidFill>
                <a:srgbClr val="4A67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59" name="Freeform 26"/>
              <p:cNvSpPr>
                <a:spLocks noChangeAspect="1" noEditPoints="1"/>
              </p:cNvSpPr>
              <p:nvPr/>
            </p:nvSpPr>
            <p:spPr bwMode="auto">
              <a:xfrm>
                <a:off x="3788" y="1751"/>
                <a:ext cx="39" cy="53"/>
              </a:xfrm>
              <a:custGeom>
                <a:avLst/>
                <a:gdLst>
                  <a:gd name="T0" fmla="*/ 29 w 24"/>
                  <a:gd name="T1" fmla="*/ 21 h 33"/>
                  <a:gd name="T2" fmla="*/ 29 w 24"/>
                  <a:gd name="T3" fmla="*/ 56 h 33"/>
                  <a:gd name="T4" fmla="*/ 42 w 24"/>
                  <a:gd name="T5" fmla="*/ 56 h 33"/>
                  <a:gd name="T6" fmla="*/ 55 w 24"/>
                  <a:gd name="T7" fmla="*/ 55 h 33"/>
                  <a:gd name="T8" fmla="*/ 60 w 24"/>
                  <a:gd name="T9" fmla="*/ 42 h 33"/>
                  <a:gd name="T10" fmla="*/ 42 w 24"/>
                  <a:gd name="T11" fmla="*/ 21 h 33"/>
                  <a:gd name="T12" fmla="*/ 29 w 24"/>
                  <a:gd name="T13" fmla="*/ 21 h 33"/>
                  <a:gd name="T14" fmla="*/ 0 w 24"/>
                  <a:gd name="T15" fmla="*/ 137 h 33"/>
                  <a:gd name="T16" fmla="*/ 0 w 24"/>
                  <a:gd name="T17" fmla="*/ 0 h 33"/>
                  <a:gd name="T18" fmla="*/ 54 w 24"/>
                  <a:gd name="T19" fmla="*/ 0 h 33"/>
                  <a:gd name="T20" fmla="*/ 81 w 24"/>
                  <a:gd name="T21" fmla="*/ 8 h 33"/>
                  <a:gd name="T22" fmla="*/ 96 w 24"/>
                  <a:gd name="T23" fmla="*/ 34 h 33"/>
                  <a:gd name="T24" fmla="*/ 63 w 24"/>
                  <a:gd name="T25" fmla="*/ 69 h 33"/>
                  <a:gd name="T26" fmla="*/ 63 w 24"/>
                  <a:gd name="T27" fmla="*/ 69 h 33"/>
                  <a:gd name="T28" fmla="*/ 81 w 24"/>
                  <a:gd name="T29" fmla="*/ 80 h 33"/>
                  <a:gd name="T30" fmla="*/ 88 w 24"/>
                  <a:gd name="T31" fmla="*/ 90 h 33"/>
                  <a:gd name="T32" fmla="*/ 102 w 24"/>
                  <a:gd name="T33" fmla="*/ 137 h 33"/>
                  <a:gd name="T34" fmla="*/ 63 w 24"/>
                  <a:gd name="T35" fmla="*/ 137 h 33"/>
                  <a:gd name="T36" fmla="*/ 55 w 24"/>
                  <a:gd name="T37" fmla="*/ 101 h 33"/>
                  <a:gd name="T38" fmla="*/ 47 w 24"/>
                  <a:gd name="T39" fmla="*/ 82 h 33"/>
                  <a:gd name="T40" fmla="*/ 29 w 24"/>
                  <a:gd name="T41" fmla="*/ 82 h 33"/>
                  <a:gd name="T42" fmla="*/ 29 w 24"/>
                  <a:gd name="T43" fmla="*/ 137 h 33"/>
                  <a:gd name="T44" fmla="*/ 0 w 24"/>
                  <a:gd name="T45" fmla="*/ 137 h 3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4"/>
                  <a:gd name="T70" fmla="*/ 0 h 33"/>
                  <a:gd name="T71" fmla="*/ 24 w 24"/>
                  <a:gd name="T72" fmla="*/ 33 h 3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4" h="33">
                    <a:moveTo>
                      <a:pt x="7" y="5"/>
                    </a:moveTo>
                    <a:cubicBezTo>
                      <a:pt x="7" y="14"/>
                      <a:pt x="7" y="14"/>
                      <a:pt x="7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4"/>
                      <a:pt x="12" y="14"/>
                      <a:pt x="13" y="13"/>
                    </a:cubicBezTo>
                    <a:cubicBezTo>
                      <a:pt x="14" y="12"/>
                      <a:pt x="14" y="11"/>
                      <a:pt x="14" y="10"/>
                    </a:cubicBezTo>
                    <a:cubicBezTo>
                      <a:pt x="14" y="7"/>
                      <a:pt x="13" y="5"/>
                      <a:pt x="10" y="5"/>
                    </a:cubicBezTo>
                    <a:cubicBezTo>
                      <a:pt x="7" y="5"/>
                      <a:pt x="7" y="5"/>
                      <a:pt x="7" y="5"/>
                    </a:cubicBezTo>
                    <a:close/>
                    <a:moveTo>
                      <a:pt x="0" y="3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0"/>
                      <a:pt x="17" y="0"/>
                      <a:pt x="19" y="2"/>
                    </a:cubicBezTo>
                    <a:cubicBezTo>
                      <a:pt x="21" y="3"/>
                      <a:pt x="22" y="5"/>
                      <a:pt x="22" y="8"/>
                    </a:cubicBezTo>
                    <a:cubicBezTo>
                      <a:pt x="22" y="13"/>
                      <a:pt x="20" y="16"/>
                      <a:pt x="15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7" y="17"/>
                      <a:pt x="18" y="17"/>
                      <a:pt x="19" y="19"/>
                    </a:cubicBezTo>
                    <a:cubicBezTo>
                      <a:pt x="19" y="19"/>
                      <a:pt x="20" y="20"/>
                      <a:pt x="20" y="22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2" y="22"/>
                      <a:pt x="11" y="21"/>
                      <a:pt x="11" y="20"/>
                    </a:cubicBezTo>
                    <a:cubicBezTo>
                      <a:pt x="10" y="20"/>
                      <a:pt x="9" y="20"/>
                      <a:pt x="7" y="20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0" y="33"/>
                      <a:pt x="0" y="33"/>
                      <a:pt x="0" y="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60" name="Freeform 27"/>
              <p:cNvSpPr>
                <a:spLocks noChangeAspect="1" noEditPoints="1"/>
              </p:cNvSpPr>
              <p:nvPr/>
            </p:nvSpPr>
            <p:spPr bwMode="auto">
              <a:xfrm>
                <a:off x="3832" y="1749"/>
                <a:ext cx="47" cy="57"/>
              </a:xfrm>
              <a:custGeom>
                <a:avLst/>
                <a:gdLst>
                  <a:gd name="T0" fmla="*/ 34 w 29"/>
                  <a:gd name="T1" fmla="*/ 75 h 35"/>
                  <a:gd name="T2" fmla="*/ 60 w 29"/>
                  <a:gd name="T3" fmla="*/ 125 h 35"/>
                  <a:gd name="T4" fmla="*/ 84 w 29"/>
                  <a:gd name="T5" fmla="*/ 75 h 35"/>
                  <a:gd name="T6" fmla="*/ 60 w 29"/>
                  <a:gd name="T7" fmla="*/ 26 h 35"/>
                  <a:gd name="T8" fmla="*/ 34 w 29"/>
                  <a:gd name="T9" fmla="*/ 75 h 35"/>
                  <a:gd name="T10" fmla="*/ 0 w 29"/>
                  <a:gd name="T11" fmla="*/ 75 h 35"/>
                  <a:gd name="T12" fmla="*/ 13 w 29"/>
                  <a:gd name="T13" fmla="*/ 21 h 35"/>
                  <a:gd name="T14" fmla="*/ 60 w 29"/>
                  <a:gd name="T15" fmla="*/ 0 h 35"/>
                  <a:gd name="T16" fmla="*/ 107 w 29"/>
                  <a:gd name="T17" fmla="*/ 21 h 35"/>
                  <a:gd name="T18" fmla="*/ 123 w 29"/>
                  <a:gd name="T19" fmla="*/ 75 h 35"/>
                  <a:gd name="T20" fmla="*/ 107 w 29"/>
                  <a:gd name="T21" fmla="*/ 130 h 35"/>
                  <a:gd name="T22" fmla="*/ 60 w 29"/>
                  <a:gd name="T23" fmla="*/ 151 h 35"/>
                  <a:gd name="T24" fmla="*/ 13 w 29"/>
                  <a:gd name="T25" fmla="*/ 125 h 35"/>
                  <a:gd name="T26" fmla="*/ 0 w 29"/>
                  <a:gd name="T27" fmla="*/ 75 h 3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9"/>
                  <a:gd name="T43" fmla="*/ 0 h 35"/>
                  <a:gd name="T44" fmla="*/ 29 w 29"/>
                  <a:gd name="T45" fmla="*/ 35 h 3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9" h="35">
                    <a:moveTo>
                      <a:pt x="8" y="17"/>
                    </a:moveTo>
                    <a:cubicBezTo>
                      <a:pt x="8" y="25"/>
                      <a:pt x="10" y="29"/>
                      <a:pt x="14" y="29"/>
                    </a:cubicBezTo>
                    <a:cubicBezTo>
                      <a:pt x="18" y="29"/>
                      <a:pt x="20" y="25"/>
                      <a:pt x="20" y="17"/>
                    </a:cubicBezTo>
                    <a:cubicBezTo>
                      <a:pt x="20" y="10"/>
                      <a:pt x="18" y="6"/>
                      <a:pt x="14" y="6"/>
                    </a:cubicBezTo>
                    <a:cubicBezTo>
                      <a:pt x="10" y="6"/>
                      <a:pt x="8" y="10"/>
                      <a:pt x="8" y="17"/>
                    </a:cubicBezTo>
                    <a:close/>
                    <a:moveTo>
                      <a:pt x="0" y="17"/>
                    </a:moveTo>
                    <a:cubicBezTo>
                      <a:pt x="0" y="12"/>
                      <a:pt x="1" y="8"/>
                      <a:pt x="3" y="5"/>
                    </a:cubicBezTo>
                    <a:cubicBezTo>
                      <a:pt x="6" y="2"/>
                      <a:pt x="10" y="0"/>
                      <a:pt x="14" y="0"/>
                    </a:cubicBezTo>
                    <a:cubicBezTo>
                      <a:pt x="19" y="0"/>
                      <a:pt x="23" y="2"/>
                      <a:pt x="25" y="5"/>
                    </a:cubicBezTo>
                    <a:cubicBezTo>
                      <a:pt x="27" y="8"/>
                      <a:pt x="29" y="12"/>
                      <a:pt x="29" y="17"/>
                    </a:cubicBezTo>
                    <a:cubicBezTo>
                      <a:pt x="29" y="22"/>
                      <a:pt x="27" y="26"/>
                      <a:pt x="25" y="30"/>
                    </a:cubicBezTo>
                    <a:cubicBezTo>
                      <a:pt x="23" y="33"/>
                      <a:pt x="19" y="35"/>
                      <a:pt x="14" y="35"/>
                    </a:cubicBezTo>
                    <a:cubicBezTo>
                      <a:pt x="10" y="35"/>
                      <a:pt x="6" y="33"/>
                      <a:pt x="3" y="29"/>
                    </a:cubicBezTo>
                    <a:cubicBezTo>
                      <a:pt x="1" y="26"/>
                      <a:pt x="0" y="22"/>
                      <a:pt x="0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61" name="Freeform 28"/>
              <p:cNvSpPr>
                <a:spLocks noChangeAspect="1"/>
              </p:cNvSpPr>
              <p:nvPr/>
            </p:nvSpPr>
            <p:spPr bwMode="auto">
              <a:xfrm>
                <a:off x="3888" y="1751"/>
                <a:ext cx="39" cy="55"/>
              </a:xfrm>
              <a:custGeom>
                <a:avLst/>
                <a:gdLst>
                  <a:gd name="T0" fmla="*/ 0 w 24"/>
                  <a:gd name="T1" fmla="*/ 89 h 34"/>
                  <a:gd name="T2" fmla="*/ 0 w 24"/>
                  <a:gd name="T3" fmla="*/ 0 h 34"/>
                  <a:gd name="T4" fmla="*/ 29 w 24"/>
                  <a:gd name="T5" fmla="*/ 0 h 34"/>
                  <a:gd name="T6" fmla="*/ 29 w 24"/>
                  <a:gd name="T7" fmla="*/ 94 h 34"/>
                  <a:gd name="T8" fmla="*/ 54 w 24"/>
                  <a:gd name="T9" fmla="*/ 118 h 34"/>
                  <a:gd name="T10" fmla="*/ 68 w 24"/>
                  <a:gd name="T11" fmla="*/ 94 h 34"/>
                  <a:gd name="T12" fmla="*/ 68 w 24"/>
                  <a:gd name="T13" fmla="*/ 0 h 34"/>
                  <a:gd name="T14" fmla="*/ 102 w 24"/>
                  <a:gd name="T15" fmla="*/ 0 h 34"/>
                  <a:gd name="T16" fmla="*/ 102 w 24"/>
                  <a:gd name="T17" fmla="*/ 89 h 34"/>
                  <a:gd name="T18" fmla="*/ 89 w 24"/>
                  <a:gd name="T19" fmla="*/ 128 h 34"/>
                  <a:gd name="T20" fmla="*/ 54 w 24"/>
                  <a:gd name="T21" fmla="*/ 144 h 34"/>
                  <a:gd name="T22" fmla="*/ 13 w 24"/>
                  <a:gd name="T23" fmla="*/ 128 h 34"/>
                  <a:gd name="T24" fmla="*/ 0 w 24"/>
                  <a:gd name="T25" fmla="*/ 89 h 3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4"/>
                  <a:gd name="T40" fmla="*/ 0 h 34"/>
                  <a:gd name="T41" fmla="*/ 24 w 24"/>
                  <a:gd name="T42" fmla="*/ 34 h 3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4" h="34">
                    <a:moveTo>
                      <a:pt x="0" y="2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6"/>
                      <a:pt x="9" y="28"/>
                      <a:pt x="12" y="28"/>
                    </a:cubicBezTo>
                    <a:cubicBezTo>
                      <a:pt x="15" y="28"/>
                      <a:pt x="16" y="26"/>
                      <a:pt x="16" y="2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5"/>
                      <a:pt x="23" y="28"/>
                      <a:pt x="21" y="30"/>
                    </a:cubicBezTo>
                    <a:cubicBezTo>
                      <a:pt x="19" y="33"/>
                      <a:pt x="16" y="34"/>
                      <a:pt x="12" y="34"/>
                    </a:cubicBezTo>
                    <a:cubicBezTo>
                      <a:pt x="8" y="34"/>
                      <a:pt x="5" y="33"/>
                      <a:pt x="3" y="30"/>
                    </a:cubicBezTo>
                    <a:cubicBezTo>
                      <a:pt x="1" y="28"/>
                      <a:pt x="0" y="25"/>
                      <a:pt x="0" y="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62" name="Freeform 29"/>
              <p:cNvSpPr>
                <a:spLocks noChangeAspect="1"/>
              </p:cNvSpPr>
              <p:nvPr/>
            </p:nvSpPr>
            <p:spPr bwMode="auto">
              <a:xfrm>
                <a:off x="3933" y="1751"/>
                <a:ext cx="36" cy="53"/>
              </a:xfrm>
              <a:custGeom>
                <a:avLst/>
                <a:gdLst>
                  <a:gd name="T0" fmla="*/ 12 w 36"/>
                  <a:gd name="T1" fmla="*/ 53 h 53"/>
                  <a:gd name="T2" fmla="*/ 12 w 36"/>
                  <a:gd name="T3" fmla="*/ 9 h 53"/>
                  <a:gd name="T4" fmla="*/ 0 w 36"/>
                  <a:gd name="T5" fmla="*/ 9 h 53"/>
                  <a:gd name="T6" fmla="*/ 0 w 36"/>
                  <a:gd name="T7" fmla="*/ 0 h 53"/>
                  <a:gd name="T8" fmla="*/ 36 w 36"/>
                  <a:gd name="T9" fmla="*/ 0 h 53"/>
                  <a:gd name="T10" fmla="*/ 36 w 36"/>
                  <a:gd name="T11" fmla="*/ 9 h 53"/>
                  <a:gd name="T12" fmla="*/ 25 w 36"/>
                  <a:gd name="T13" fmla="*/ 9 h 53"/>
                  <a:gd name="T14" fmla="*/ 25 w 36"/>
                  <a:gd name="T15" fmla="*/ 53 h 53"/>
                  <a:gd name="T16" fmla="*/ 12 w 36"/>
                  <a:gd name="T17" fmla="*/ 53 h 53"/>
                  <a:gd name="T18" fmla="*/ 12 w 36"/>
                  <a:gd name="T19" fmla="*/ 53 h 5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6"/>
                  <a:gd name="T31" fmla="*/ 0 h 53"/>
                  <a:gd name="T32" fmla="*/ 36 w 36"/>
                  <a:gd name="T33" fmla="*/ 53 h 5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6" h="53">
                    <a:moveTo>
                      <a:pt x="12" y="53"/>
                    </a:moveTo>
                    <a:lnTo>
                      <a:pt x="12" y="9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9"/>
                    </a:lnTo>
                    <a:lnTo>
                      <a:pt x="25" y="9"/>
                    </a:lnTo>
                    <a:lnTo>
                      <a:pt x="25" y="53"/>
                    </a:lnTo>
                    <a:lnTo>
                      <a:pt x="12" y="5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63" name="Freeform 30"/>
              <p:cNvSpPr>
                <a:spLocks noChangeAspect="1"/>
              </p:cNvSpPr>
              <p:nvPr/>
            </p:nvSpPr>
            <p:spPr bwMode="auto">
              <a:xfrm>
                <a:off x="3976" y="1751"/>
                <a:ext cx="32" cy="53"/>
              </a:xfrm>
              <a:custGeom>
                <a:avLst/>
                <a:gdLst>
                  <a:gd name="T0" fmla="*/ 0 w 32"/>
                  <a:gd name="T1" fmla="*/ 53 h 53"/>
                  <a:gd name="T2" fmla="*/ 0 w 32"/>
                  <a:gd name="T3" fmla="*/ 0 h 53"/>
                  <a:gd name="T4" fmla="*/ 32 w 32"/>
                  <a:gd name="T5" fmla="*/ 0 h 53"/>
                  <a:gd name="T6" fmla="*/ 32 w 32"/>
                  <a:gd name="T7" fmla="*/ 9 h 53"/>
                  <a:gd name="T8" fmla="*/ 13 w 32"/>
                  <a:gd name="T9" fmla="*/ 9 h 53"/>
                  <a:gd name="T10" fmla="*/ 13 w 32"/>
                  <a:gd name="T11" fmla="*/ 21 h 53"/>
                  <a:gd name="T12" fmla="*/ 31 w 32"/>
                  <a:gd name="T13" fmla="*/ 21 h 53"/>
                  <a:gd name="T14" fmla="*/ 31 w 32"/>
                  <a:gd name="T15" fmla="*/ 31 h 53"/>
                  <a:gd name="T16" fmla="*/ 13 w 32"/>
                  <a:gd name="T17" fmla="*/ 31 h 53"/>
                  <a:gd name="T18" fmla="*/ 13 w 32"/>
                  <a:gd name="T19" fmla="*/ 44 h 53"/>
                  <a:gd name="T20" fmla="*/ 32 w 32"/>
                  <a:gd name="T21" fmla="*/ 44 h 53"/>
                  <a:gd name="T22" fmla="*/ 32 w 32"/>
                  <a:gd name="T23" fmla="*/ 53 h 53"/>
                  <a:gd name="T24" fmla="*/ 0 w 32"/>
                  <a:gd name="T25" fmla="*/ 53 h 53"/>
                  <a:gd name="T26" fmla="*/ 0 w 32"/>
                  <a:gd name="T27" fmla="*/ 53 h 5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2"/>
                  <a:gd name="T43" fmla="*/ 0 h 53"/>
                  <a:gd name="T44" fmla="*/ 32 w 32"/>
                  <a:gd name="T45" fmla="*/ 53 h 53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2" h="53">
                    <a:moveTo>
                      <a:pt x="0" y="53"/>
                    </a:moveTo>
                    <a:lnTo>
                      <a:pt x="0" y="0"/>
                    </a:lnTo>
                    <a:lnTo>
                      <a:pt x="32" y="0"/>
                    </a:lnTo>
                    <a:lnTo>
                      <a:pt x="32" y="9"/>
                    </a:lnTo>
                    <a:lnTo>
                      <a:pt x="13" y="9"/>
                    </a:lnTo>
                    <a:lnTo>
                      <a:pt x="13" y="21"/>
                    </a:lnTo>
                    <a:lnTo>
                      <a:pt x="31" y="21"/>
                    </a:lnTo>
                    <a:lnTo>
                      <a:pt x="31" y="31"/>
                    </a:lnTo>
                    <a:lnTo>
                      <a:pt x="13" y="31"/>
                    </a:lnTo>
                    <a:lnTo>
                      <a:pt x="13" y="44"/>
                    </a:lnTo>
                    <a:lnTo>
                      <a:pt x="32" y="44"/>
                    </a:lnTo>
                    <a:lnTo>
                      <a:pt x="32" y="5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64" name="Freeform 31"/>
              <p:cNvSpPr>
                <a:spLocks noChangeAspect="1" noEditPoints="1"/>
              </p:cNvSpPr>
              <p:nvPr/>
            </p:nvSpPr>
            <p:spPr bwMode="auto">
              <a:xfrm>
                <a:off x="4017" y="1751"/>
                <a:ext cx="39" cy="53"/>
              </a:xfrm>
              <a:custGeom>
                <a:avLst/>
                <a:gdLst>
                  <a:gd name="T0" fmla="*/ 34 w 24"/>
                  <a:gd name="T1" fmla="*/ 21 h 33"/>
                  <a:gd name="T2" fmla="*/ 34 w 24"/>
                  <a:gd name="T3" fmla="*/ 56 h 33"/>
                  <a:gd name="T4" fmla="*/ 42 w 24"/>
                  <a:gd name="T5" fmla="*/ 56 h 33"/>
                  <a:gd name="T6" fmla="*/ 55 w 24"/>
                  <a:gd name="T7" fmla="*/ 55 h 33"/>
                  <a:gd name="T8" fmla="*/ 63 w 24"/>
                  <a:gd name="T9" fmla="*/ 42 h 33"/>
                  <a:gd name="T10" fmla="*/ 42 w 24"/>
                  <a:gd name="T11" fmla="*/ 21 h 33"/>
                  <a:gd name="T12" fmla="*/ 34 w 24"/>
                  <a:gd name="T13" fmla="*/ 21 h 33"/>
                  <a:gd name="T14" fmla="*/ 0 w 24"/>
                  <a:gd name="T15" fmla="*/ 137 h 33"/>
                  <a:gd name="T16" fmla="*/ 0 w 24"/>
                  <a:gd name="T17" fmla="*/ 0 h 33"/>
                  <a:gd name="T18" fmla="*/ 54 w 24"/>
                  <a:gd name="T19" fmla="*/ 0 h 33"/>
                  <a:gd name="T20" fmla="*/ 88 w 24"/>
                  <a:gd name="T21" fmla="*/ 8 h 33"/>
                  <a:gd name="T22" fmla="*/ 97 w 24"/>
                  <a:gd name="T23" fmla="*/ 34 h 33"/>
                  <a:gd name="T24" fmla="*/ 68 w 24"/>
                  <a:gd name="T25" fmla="*/ 69 h 33"/>
                  <a:gd name="T26" fmla="*/ 68 w 24"/>
                  <a:gd name="T27" fmla="*/ 69 h 33"/>
                  <a:gd name="T28" fmla="*/ 81 w 24"/>
                  <a:gd name="T29" fmla="*/ 80 h 33"/>
                  <a:gd name="T30" fmla="*/ 89 w 24"/>
                  <a:gd name="T31" fmla="*/ 90 h 33"/>
                  <a:gd name="T32" fmla="*/ 102 w 24"/>
                  <a:gd name="T33" fmla="*/ 137 h 33"/>
                  <a:gd name="T34" fmla="*/ 68 w 24"/>
                  <a:gd name="T35" fmla="*/ 137 h 33"/>
                  <a:gd name="T36" fmla="*/ 55 w 24"/>
                  <a:gd name="T37" fmla="*/ 101 h 33"/>
                  <a:gd name="T38" fmla="*/ 47 w 24"/>
                  <a:gd name="T39" fmla="*/ 82 h 33"/>
                  <a:gd name="T40" fmla="*/ 34 w 24"/>
                  <a:gd name="T41" fmla="*/ 82 h 33"/>
                  <a:gd name="T42" fmla="*/ 34 w 24"/>
                  <a:gd name="T43" fmla="*/ 137 h 33"/>
                  <a:gd name="T44" fmla="*/ 0 w 24"/>
                  <a:gd name="T45" fmla="*/ 137 h 3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4"/>
                  <a:gd name="T70" fmla="*/ 0 h 33"/>
                  <a:gd name="T71" fmla="*/ 24 w 24"/>
                  <a:gd name="T72" fmla="*/ 33 h 3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4" h="33">
                    <a:moveTo>
                      <a:pt x="8" y="5"/>
                    </a:moveTo>
                    <a:cubicBezTo>
                      <a:pt x="8" y="14"/>
                      <a:pt x="8" y="14"/>
                      <a:pt x="8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4"/>
                      <a:pt x="13" y="14"/>
                      <a:pt x="13" y="13"/>
                    </a:cubicBezTo>
                    <a:cubicBezTo>
                      <a:pt x="14" y="12"/>
                      <a:pt x="15" y="11"/>
                      <a:pt x="15" y="10"/>
                    </a:cubicBezTo>
                    <a:cubicBezTo>
                      <a:pt x="15" y="7"/>
                      <a:pt x="13" y="5"/>
                      <a:pt x="10" y="5"/>
                    </a:cubicBezTo>
                    <a:cubicBezTo>
                      <a:pt x="8" y="5"/>
                      <a:pt x="8" y="5"/>
                      <a:pt x="8" y="5"/>
                    </a:cubicBezTo>
                    <a:close/>
                    <a:moveTo>
                      <a:pt x="0" y="3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0"/>
                      <a:pt x="18" y="0"/>
                      <a:pt x="20" y="2"/>
                    </a:cubicBezTo>
                    <a:cubicBezTo>
                      <a:pt x="22" y="3"/>
                      <a:pt x="23" y="5"/>
                      <a:pt x="23" y="8"/>
                    </a:cubicBezTo>
                    <a:cubicBezTo>
                      <a:pt x="23" y="13"/>
                      <a:pt x="20" y="16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7" y="17"/>
                      <a:pt x="18" y="17"/>
                      <a:pt x="19" y="19"/>
                    </a:cubicBezTo>
                    <a:cubicBezTo>
                      <a:pt x="20" y="19"/>
                      <a:pt x="20" y="20"/>
                      <a:pt x="21" y="22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2"/>
                      <a:pt x="12" y="21"/>
                      <a:pt x="11" y="20"/>
                    </a:cubicBezTo>
                    <a:cubicBezTo>
                      <a:pt x="11" y="20"/>
                      <a:pt x="10" y="20"/>
                      <a:pt x="8" y="20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0" y="33"/>
                      <a:pt x="0" y="33"/>
                      <a:pt x="0" y="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65" name="Freeform 32"/>
              <p:cNvSpPr>
                <a:spLocks noChangeAspect="1"/>
              </p:cNvSpPr>
              <p:nvPr/>
            </p:nvSpPr>
            <p:spPr bwMode="auto">
              <a:xfrm>
                <a:off x="3884" y="1409"/>
                <a:ext cx="265" cy="98"/>
              </a:xfrm>
              <a:custGeom>
                <a:avLst/>
                <a:gdLst>
                  <a:gd name="T0" fmla="*/ 131 w 162"/>
                  <a:gd name="T1" fmla="*/ 232 h 60"/>
                  <a:gd name="T2" fmla="*/ 126 w 162"/>
                  <a:gd name="T3" fmla="*/ 227 h 60"/>
                  <a:gd name="T4" fmla="*/ 0 w 162"/>
                  <a:gd name="T5" fmla="*/ 152 h 60"/>
                  <a:gd name="T6" fmla="*/ 97 w 162"/>
                  <a:gd name="T7" fmla="*/ 96 h 60"/>
                  <a:gd name="T8" fmla="*/ 227 w 162"/>
                  <a:gd name="T9" fmla="*/ 173 h 60"/>
                  <a:gd name="T10" fmla="*/ 324 w 162"/>
                  <a:gd name="T11" fmla="*/ 165 h 60"/>
                  <a:gd name="T12" fmla="*/ 489 w 162"/>
                  <a:gd name="T13" fmla="*/ 69 h 60"/>
                  <a:gd name="T14" fmla="*/ 308 w 162"/>
                  <a:gd name="T15" fmla="*/ 69 h 60"/>
                  <a:gd name="T16" fmla="*/ 308 w 162"/>
                  <a:gd name="T17" fmla="*/ 0 h 60"/>
                  <a:gd name="T18" fmla="*/ 708 w 162"/>
                  <a:gd name="T19" fmla="*/ 0 h 60"/>
                  <a:gd name="T20" fmla="*/ 708 w 162"/>
                  <a:gd name="T21" fmla="*/ 232 h 60"/>
                  <a:gd name="T22" fmla="*/ 592 w 162"/>
                  <a:gd name="T23" fmla="*/ 232 h 60"/>
                  <a:gd name="T24" fmla="*/ 586 w 162"/>
                  <a:gd name="T25" fmla="*/ 126 h 60"/>
                  <a:gd name="T26" fmla="*/ 425 w 162"/>
                  <a:gd name="T27" fmla="*/ 222 h 60"/>
                  <a:gd name="T28" fmla="*/ 262 w 162"/>
                  <a:gd name="T29" fmla="*/ 261 h 60"/>
                  <a:gd name="T30" fmla="*/ 131 w 162"/>
                  <a:gd name="T31" fmla="*/ 232 h 60"/>
                  <a:gd name="T32" fmla="*/ 131 w 162"/>
                  <a:gd name="T33" fmla="*/ 232 h 6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62"/>
                  <a:gd name="T52" fmla="*/ 0 h 60"/>
                  <a:gd name="T53" fmla="*/ 162 w 162"/>
                  <a:gd name="T54" fmla="*/ 60 h 6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62" h="60">
                    <a:moveTo>
                      <a:pt x="30" y="53"/>
                    </a:moveTo>
                    <a:cubicBezTo>
                      <a:pt x="30" y="53"/>
                      <a:pt x="29" y="52"/>
                      <a:pt x="29" y="52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8" y="43"/>
                      <a:pt x="66" y="42"/>
                      <a:pt x="74" y="38"/>
                    </a:cubicBezTo>
                    <a:cubicBezTo>
                      <a:pt x="112" y="16"/>
                      <a:pt x="112" y="16"/>
                      <a:pt x="112" y="16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62" y="53"/>
                      <a:pt x="162" y="53"/>
                      <a:pt x="162" y="53"/>
                    </a:cubicBezTo>
                    <a:cubicBezTo>
                      <a:pt x="135" y="53"/>
                      <a:pt x="135" y="53"/>
                      <a:pt x="135" y="53"/>
                    </a:cubicBezTo>
                    <a:cubicBezTo>
                      <a:pt x="134" y="29"/>
                      <a:pt x="134" y="29"/>
                      <a:pt x="134" y="29"/>
                    </a:cubicBezTo>
                    <a:cubicBezTo>
                      <a:pt x="97" y="51"/>
                      <a:pt x="97" y="51"/>
                      <a:pt x="97" y="51"/>
                    </a:cubicBezTo>
                    <a:cubicBezTo>
                      <a:pt x="83" y="59"/>
                      <a:pt x="69" y="60"/>
                      <a:pt x="60" y="60"/>
                    </a:cubicBezTo>
                    <a:cubicBezTo>
                      <a:pt x="44" y="60"/>
                      <a:pt x="33" y="54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lose/>
                  </a:path>
                </a:pathLst>
              </a:custGeom>
              <a:solidFill>
                <a:srgbClr val="202D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66" name="Freeform 33"/>
              <p:cNvSpPr>
                <a:spLocks noChangeAspect="1"/>
              </p:cNvSpPr>
              <p:nvPr/>
            </p:nvSpPr>
            <p:spPr bwMode="auto">
              <a:xfrm>
                <a:off x="3703" y="1406"/>
                <a:ext cx="171" cy="152"/>
              </a:xfrm>
              <a:custGeom>
                <a:avLst/>
                <a:gdLst>
                  <a:gd name="T0" fmla="*/ 169 w 105"/>
                  <a:gd name="T1" fmla="*/ 350 h 93"/>
                  <a:gd name="T2" fmla="*/ 296 w 105"/>
                  <a:gd name="T3" fmla="*/ 275 h 93"/>
                  <a:gd name="T4" fmla="*/ 283 w 105"/>
                  <a:gd name="T5" fmla="*/ 219 h 93"/>
                  <a:gd name="T6" fmla="*/ 122 w 105"/>
                  <a:gd name="T7" fmla="*/ 126 h 93"/>
                  <a:gd name="T8" fmla="*/ 122 w 105"/>
                  <a:gd name="T9" fmla="*/ 232 h 93"/>
                  <a:gd name="T10" fmla="*/ 0 w 105"/>
                  <a:gd name="T11" fmla="*/ 232 h 93"/>
                  <a:gd name="T12" fmla="*/ 0 w 105"/>
                  <a:gd name="T13" fmla="*/ 0 h 93"/>
                  <a:gd name="T14" fmla="*/ 397 w 105"/>
                  <a:gd name="T15" fmla="*/ 0 h 93"/>
                  <a:gd name="T16" fmla="*/ 397 w 105"/>
                  <a:gd name="T17" fmla="*/ 67 h 93"/>
                  <a:gd name="T18" fmla="*/ 215 w 105"/>
                  <a:gd name="T19" fmla="*/ 67 h 93"/>
                  <a:gd name="T20" fmla="*/ 379 w 105"/>
                  <a:gd name="T21" fmla="*/ 160 h 93"/>
                  <a:gd name="T22" fmla="*/ 453 w 105"/>
                  <a:gd name="T23" fmla="*/ 253 h 93"/>
                  <a:gd name="T24" fmla="*/ 392 w 105"/>
                  <a:gd name="T25" fmla="*/ 332 h 93"/>
                  <a:gd name="T26" fmla="*/ 267 w 105"/>
                  <a:gd name="T27" fmla="*/ 405 h 93"/>
                  <a:gd name="T28" fmla="*/ 169 w 105"/>
                  <a:gd name="T29" fmla="*/ 350 h 93"/>
                  <a:gd name="T30" fmla="*/ 169 w 105"/>
                  <a:gd name="T31" fmla="*/ 350 h 9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05"/>
                  <a:gd name="T49" fmla="*/ 0 h 93"/>
                  <a:gd name="T50" fmla="*/ 105 w 105"/>
                  <a:gd name="T51" fmla="*/ 93 h 9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05" h="93">
                    <a:moveTo>
                      <a:pt x="39" y="80"/>
                    </a:moveTo>
                    <a:cubicBezTo>
                      <a:pt x="69" y="63"/>
                      <a:pt x="69" y="63"/>
                      <a:pt x="69" y="63"/>
                    </a:cubicBezTo>
                    <a:cubicBezTo>
                      <a:pt x="75" y="60"/>
                      <a:pt x="74" y="55"/>
                      <a:pt x="66" y="50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102" y="45"/>
                      <a:pt x="105" y="53"/>
                      <a:pt x="105" y="58"/>
                    </a:cubicBezTo>
                    <a:cubicBezTo>
                      <a:pt x="104" y="68"/>
                      <a:pt x="94" y="75"/>
                      <a:pt x="91" y="76"/>
                    </a:cubicBezTo>
                    <a:cubicBezTo>
                      <a:pt x="62" y="93"/>
                      <a:pt x="62" y="93"/>
                      <a:pt x="62" y="93"/>
                    </a:cubicBezTo>
                    <a:cubicBezTo>
                      <a:pt x="39" y="80"/>
                      <a:pt x="39" y="80"/>
                      <a:pt x="39" y="80"/>
                    </a:cubicBezTo>
                    <a:cubicBezTo>
                      <a:pt x="39" y="80"/>
                      <a:pt x="39" y="80"/>
                      <a:pt x="39" y="80"/>
                    </a:cubicBezTo>
                    <a:close/>
                  </a:path>
                </a:pathLst>
              </a:custGeom>
              <a:solidFill>
                <a:srgbClr val="202D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67" name="Freeform 34"/>
              <p:cNvSpPr>
                <a:spLocks noChangeAspect="1"/>
              </p:cNvSpPr>
              <p:nvPr/>
            </p:nvSpPr>
            <p:spPr bwMode="auto">
              <a:xfrm>
                <a:off x="3698" y="1564"/>
                <a:ext cx="265" cy="98"/>
              </a:xfrm>
              <a:custGeom>
                <a:avLst/>
                <a:gdLst>
                  <a:gd name="T0" fmla="*/ 577 w 162"/>
                  <a:gd name="T1" fmla="*/ 34 h 60"/>
                  <a:gd name="T2" fmla="*/ 708 w 162"/>
                  <a:gd name="T3" fmla="*/ 109 h 60"/>
                  <a:gd name="T4" fmla="*/ 607 w 162"/>
                  <a:gd name="T5" fmla="*/ 165 h 60"/>
                  <a:gd name="T6" fmla="*/ 476 w 162"/>
                  <a:gd name="T7" fmla="*/ 91 h 60"/>
                  <a:gd name="T8" fmla="*/ 386 w 162"/>
                  <a:gd name="T9" fmla="*/ 101 h 60"/>
                  <a:gd name="T10" fmla="*/ 219 w 162"/>
                  <a:gd name="T11" fmla="*/ 198 h 60"/>
                  <a:gd name="T12" fmla="*/ 401 w 162"/>
                  <a:gd name="T13" fmla="*/ 198 h 60"/>
                  <a:gd name="T14" fmla="*/ 401 w 162"/>
                  <a:gd name="T15" fmla="*/ 261 h 60"/>
                  <a:gd name="T16" fmla="*/ 0 w 162"/>
                  <a:gd name="T17" fmla="*/ 261 h 60"/>
                  <a:gd name="T18" fmla="*/ 0 w 162"/>
                  <a:gd name="T19" fmla="*/ 29 h 60"/>
                  <a:gd name="T20" fmla="*/ 118 w 162"/>
                  <a:gd name="T21" fmla="*/ 29 h 60"/>
                  <a:gd name="T22" fmla="*/ 118 w 162"/>
                  <a:gd name="T23" fmla="*/ 136 h 60"/>
                  <a:gd name="T24" fmla="*/ 283 w 162"/>
                  <a:gd name="T25" fmla="*/ 42 h 60"/>
                  <a:gd name="T26" fmla="*/ 442 w 162"/>
                  <a:gd name="T27" fmla="*/ 0 h 60"/>
                  <a:gd name="T28" fmla="*/ 577 w 162"/>
                  <a:gd name="T29" fmla="*/ 34 h 60"/>
                  <a:gd name="T30" fmla="*/ 577 w 162"/>
                  <a:gd name="T31" fmla="*/ 34 h 6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2"/>
                  <a:gd name="T49" fmla="*/ 0 h 60"/>
                  <a:gd name="T50" fmla="*/ 162 w 162"/>
                  <a:gd name="T51" fmla="*/ 60 h 6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2" h="60">
                    <a:moveTo>
                      <a:pt x="132" y="8"/>
                    </a:moveTo>
                    <a:cubicBezTo>
                      <a:pt x="162" y="25"/>
                      <a:pt x="162" y="25"/>
                      <a:pt x="162" y="25"/>
                    </a:cubicBezTo>
                    <a:cubicBezTo>
                      <a:pt x="139" y="38"/>
                      <a:pt x="139" y="38"/>
                      <a:pt x="139" y="38"/>
                    </a:cubicBezTo>
                    <a:cubicBezTo>
                      <a:pt x="109" y="21"/>
                      <a:pt x="109" y="21"/>
                      <a:pt x="109" y="21"/>
                    </a:cubicBezTo>
                    <a:cubicBezTo>
                      <a:pt x="103" y="17"/>
                      <a:pt x="96" y="18"/>
                      <a:pt x="88" y="23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65" y="10"/>
                      <a:pt x="65" y="10"/>
                      <a:pt x="65" y="10"/>
                    </a:cubicBezTo>
                    <a:cubicBezTo>
                      <a:pt x="79" y="2"/>
                      <a:pt x="92" y="0"/>
                      <a:pt x="101" y="0"/>
                    </a:cubicBezTo>
                    <a:cubicBezTo>
                      <a:pt x="118" y="0"/>
                      <a:pt x="129" y="6"/>
                      <a:pt x="132" y="8"/>
                    </a:cubicBezTo>
                    <a:cubicBezTo>
                      <a:pt x="132" y="8"/>
                      <a:pt x="132" y="8"/>
                      <a:pt x="132" y="8"/>
                    </a:cubicBezTo>
                    <a:close/>
                  </a:path>
                </a:pathLst>
              </a:custGeom>
              <a:solidFill>
                <a:srgbClr val="202D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68" name="Freeform 35"/>
              <p:cNvSpPr>
                <a:spLocks noChangeAspect="1"/>
              </p:cNvSpPr>
              <p:nvPr/>
            </p:nvSpPr>
            <p:spPr bwMode="auto">
              <a:xfrm>
                <a:off x="3972" y="1514"/>
                <a:ext cx="170" cy="153"/>
              </a:xfrm>
              <a:custGeom>
                <a:avLst/>
                <a:gdLst>
                  <a:gd name="T0" fmla="*/ 454 w 104"/>
                  <a:gd name="T1" fmla="*/ 173 h 94"/>
                  <a:gd name="T2" fmla="*/ 454 w 104"/>
                  <a:gd name="T3" fmla="*/ 405 h 94"/>
                  <a:gd name="T4" fmla="*/ 56 w 104"/>
                  <a:gd name="T5" fmla="*/ 405 h 94"/>
                  <a:gd name="T6" fmla="*/ 54 w 104"/>
                  <a:gd name="T7" fmla="*/ 337 h 94"/>
                  <a:gd name="T8" fmla="*/ 235 w 104"/>
                  <a:gd name="T9" fmla="*/ 337 h 94"/>
                  <a:gd name="T10" fmla="*/ 70 w 104"/>
                  <a:gd name="T11" fmla="*/ 241 h 94"/>
                  <a:gd name="T12" fmla="*/ 0 w 104"/>
                  <a:gd name="T13" fmla="*/ 151 h 94"/>
                  <a:gd name="T14" fmla="*/ 56 w 104"/>
                  <a:gd name="T15" fmla="*/ 75 h 94"/>
                  <a:gd name="T16" fmla="*/ 186 w 104"/>
                  <a:gd name="T17" fmla="*/ 0 h 94"/>
                  <a:gd name="T18" fmla="*/ 283 w 104"/>
                  <a:gd name="T19" fmla="*/ 55 h 94"/>
                  <a:gd name="T20" fmla="*/ 157 w 104"/>
                  <a:gd name="T21" fmla="*/ 130 h 94"/>
                  <a:gd name="T22" fmla="*/ 172 w 104"/>
                  <a:gd name="T23" fmla="*/ 186 h 94"/>
                  <a:gd name="T24" fmla="*/ 337 w 104"/>
                  <a:gd name="T25" fmla="*/ 282 h 94"/>
                  <a:gd name="T26" fmla="*/ 337 w 104"/>
                  <a:gd name="T27" fmla="*/ 173 h 94"/>
                  <a:gd name="T28" fmla="*/ 454 w 104"/>
                  <a:gd name="T29" fmla="*/ 173 h 94"/>
                  <a:gd name="T30" fmla="*/ 454 w 104"/>
                  <a:gd name="T31" fmla="*/ 173 h 9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04"/>
                  <a:gd name="T49" fmla="*/ 0 h 94"/>
                  <a:gd name="T50" fmla="*/ 104 w 104"/>
                  <a:gd name="T51" fmla="*/ 94 h 9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04" h="94">
                    <a:moveTo>
                      <a:pt x="104" y="40"/>
                    </a:moveTo>
                    <a:cubicBezTo>
                      <a:pt x="104" y="94"/>
                      <a:pt x="104" y="94"/>
                      <a:pt x="104" y="94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2" y="78"/>
                      <a:pt x="12" y="78"/>
                      <a:pt x="12" y="78"/>
                    </a:cubicBezTo>
                    <a:cubicBezTo>
                      <a:pt x="54" y="78"/>
                      <a:pt x="54" y="78"/>
                      <a:pt x="54" y="78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3" y="48"/>
                      <a:pt x="0" y="40"/>
                      <a:pt x="0" y="35"/>
                    </a:cubicBezTo>
                    <a:cubicBezTo>
                      <a:pt x="0" y="25"/>
                      <a:pt x="11" y="18"/>
                      <a:pt x="13" y="17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65" y="13"/>
                      <a:pt x="65" y="13"/>
                      <a:pt x="65" y="1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0" y="34"/>
                      <a:pt x="31" y="38"/>
                      <a:pt x="39" y="43"/>
                    </a:cubicBezTo>
                    <a:cubicBezTo>
                      <a:pt x="77" y="65"/>
                      <a:pt x="77" y="65"/>
                      <a:pt x="77" y="65"/>
                    </a:cubicBezTo>
                    <a:cubicBezTo>
                      <a:pt x="77" y="40"/>
                      <a:pt x="77" y="40"/>
                      <a:pt x="77" y="40"/>
                    </a:cubicBezTo>
                    <a:cubicBezTo>
                      <a:pt x="104" y="40"/>
                      <a:pt x="104" y="40"/>
                      <a:pt x="104" y="40"/>
                    </a:cubicBezTo>
                    <a:cubicBezTo>
                      <a:pt x="104" y="40"/>
                      <a:pt x="104" y="40"/>
                      <a:pt x="104" y="40"/>
                    </a:cubicBezTo>
                    <a:close/>
                  </a:path>
                </a:pathLst>
              </a:custGeom>
              <a:solidFill>
                <a:srgbClr val="202D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69" name="Freeform 36"/>
              <p:cNvSpPr>
                <a:spLocks noChangeAspect="1"/>
              </p:cNvSpPr>
              <p:nvPr/>
            </p:nvSpPr>
            <p:spPr bwMode="auto">
              <a:xfrm>
                <a:off x="3878" y="1402"/>
                <a:ext cx="264" cy="100"/>
              </a:xfrm>
              <a:custGeom>
                <a:avLst/>
                <a:gdLst>
                  <a:gd name="T0" fmla="*/ 130 w 162"/>
                  <a:gd name="T1" fmla="*/ 234 h 61"/>
                  <a:gd name="T2" fmla="*/ 130 w 162"/>
                  <a:gd name="T3" fmla="*/ 234 h 61"/>
                  <a:gd name="T4" fmla="*/ 0 w 162"/>
                  <a:gd name="T5" fmla="*/ 159 h 61"/>
                  <a:gd name="T6" fmla="*/ 98 w 162"/>
                  <a:gd name="T7" fmla="*/ 102 h 61"/>
                  <a:gd name="T8" fmla="*/ 228 w 162"/>
                  <a:gd name="T9" fmla="*/ 177 h 61"/>
                  <a:gd name="T10" fmla="*/ 321 w 162"/>
                  <a:gd name="T11" fmla="*/ 167 h 61"/>
                  <a:gd name="T12" fmla="*/ 486 w 162"/>
                  <a:gd name="T13" fmla="*/ 70 h 61"/>
                  <a:gd name="T14" fmla="*/ 303 w 162"/>
                  <a:gd name="T15" fmla="*/ 70 h 61"/>
                  <a:gd name="T16" fmla="*/ 303 w 162"/>
                  <a:gd name="T17" fmla="*/ 0 h 61"/>
                  <a:gd name="T18" fmla="*/ 701 w 162"/>
                  <a:gd name="T19" fmla="*/ 0 h 61"/>
                  <a:gd name="T20" fmla="*/ 701 w 162"/>
                  <a:gd name="T21" fmla="*/ 239 h 61"/>
                  <a:gd name="T22" fmla="*/ 585 w 162"/>
                  <a:gd name="T23" fmla="*/ 239 h 61"/>
                  <a:gd name="T24" fmla="*/ 585 w 162"/>
                  <a:gd name="T25" fmla="*/ 130 h 61"/>
                  <a:gd name="T26" fmla="*/ 419 w 162"/>
                  <a:gd name="T27" fmla="*/ 226 h 61"/>
                  <a:gd name="T28" fmla="*/ 262 w 162"/>
                  <a:gd name="T29" fmla="*/ 269 h 61"/>
                  <a:gd name="T30" fmla="*/ 130 w 162"/>
                  <a:gd name="T31" fmla="*/ 234 h 61"/>
                  <a:gd name="T32" fmla="*/ 130 w 162"/>
                  <a:gd name="T33" fmla="*/ 234 h 6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62"/>
                  <a:gd name="T52" fmla="*/ 0 h 61"/>
                  <a:gd name="T53" fmla="*/ 162 w 162"/>
                  <a:gd name="T54" fmla="*/ 61 h 6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62" h="61">
                    <a:moveTo>
                      <a:pt x="30" y="53"/>
                    </a:moveTo>
                    <a:cubicBezTo>
                      <a:pt x="30" y="53"/>
                      <a:pt x="30" y="53"/>
                      <a:pt x="30" y="53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9" y="43"/>
                      <a:pt x="66" y="43"/>
                      <a:pt x="74" y="38"/>
                    </a:cubicBezTo>
                    <a:cubicBezTo>
                      <a:pt x="112" y="16"/>
                      <a:pt x="112" y="16"/>
                      <a:pt x="112" y="16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62" y="54"/>
                      <a:pt x="162" y="54"/>
                      <a:pt x="162" y="54"/>
                    </a:cubicBezTo>
                    <a:cubicBezTo>
                      <a:pt x="135" y="54"/>
                      <a:pt x="135" y="54"/>
                      <a:pt x="135" y="54"/>
                    </a:cubicBezTo>
                    <a:cubicBezTo>
                      <a:pt x="135" y="29"/>
                      <a:pt x="135" y="29"/>
                      <a:pt x="135" y="29"/>
                    </a:cubicBezTo>
                    <a:cubicBezTo>
                      <a:pt x="97" y="51"/>
                      <a:pt x="97" y="51"/>
                      <a:pt x="97" y="51"/>
                    </a:cubicBezTo>
                    <a:cubicBezTo>
                      <a:pt x="83" y="59"/>
                      <a:pt x="70" y="61"/>
                      <a:pt x="61" y="61"/>
                    </a:cubicBezTo>
                    <a:cubicBezTo>
                      <a:pt x="44" y="60"/>
                      <a:pt x="33" y="55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70" name="Freeform 37"/>
              <p:cNvSpPr>
                <a:spLocks noChangeAspect="1"/>
              </p:cNvSpPr>
              <p:nvPr/>
            </p:nvSpPr>
            <p:spPr bwMode="auto">
              <a:xfrm>
                <a:off x="3696" y="1399"/>
                <a:ext cx="172" cy="154"/>
              </a:xfrm>
              <a:custGeom>
                <a:avLst/>
                <a:gdLst>
                  <a:gd name="T0" fmla="*/ 177 w 105"/>
                  <a:gd name="T1" fmla="*/ 357 h 94"/>
                  <a:gd name="T2" fmla="*/ 303 w 105"/>
                  <a:gd name="T3" fmla="*/ 277 h 94"/>
                  <a:gd name="T4" fmla="*/ 290 w 105"/>
                  <a:gd name="T5" fmla="*/ 226 h 94"/>
                  <a:gd name="T6" fmla="*/ 123 w 105"/>
                  <a:gd name="T7" fmla="*/ 129 h 94"/>
                  <a:gd name="T8" fmla="*/ 123 w 105"/>
                  <a:gd name="T9" fmla="*/ 234 h 94"/>
                  <a:gd name="T10" fmla="*/ 5 w 105"/>
                  <a:gd name="T11" fmla="*/ 234 h 94"/>
                  <a:gd name="T12" fmla="*/ 0 w 105"/>
                  <a:gd name="T13" fmla="*/ 0 h 94"/>
                  <a:gd name="T14" fmla="*/ 405 w 105"/>
                  <a:gd name="T15" fmla="*/ 0 h 94"/>
                  <a:gd name="T16" fmla="*/ 408 w 105"/>
                  <a:gd name="T17" fmla="*/ 70 h 94"/>
                  <a:gd name="T18" fmla="*/ 226 w 105"/>
                  <a:gd name="T19" fmla="*/ 70 h 94"/>
                  <a:gd name="T20" fmla="*/ 392 w 105"/>
                  <a:gd name="T21" fmla="*/ 167 h 94"/>
                  <a:gd name="T22" fmla="*/ 462 w 105"/>
                  <a:gd name="T23" fmla="*/ 260 h 94"/>
                  <a:gd name="T24" fmla="*/ 405 w 105"/>
                  <a:gd name="T25" fmla="*/ 337 h 94"/>
                  <a:gd name="T26" fmla="*/ 274 w 105"/>
                  <a:gd name="T27" fmla="*/ 413 h 94"/>
                  <a:gd name="T28" fmla="*/ 177 w 105"/>
                  <a:gd name="T29" fmla="*/ 357 h 94"/>
                  <a:gd name="T30" fmla="*/ 177 w 105"/>
                  <a:gd name="T31" fmla="*/ 357 h 9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05"/>
                  <a:gd name="T49" fmla="*/ 0 h 94"/>
                  <a:gd name="T50" fmla="*/ 105 w 105"/>
                  <a:gd name="T51" fmla="*/ 94 h 9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05" h="94">
                    <a:moveTo>
                      <a:pt x="40" y="81"/>
                    </a:moveTo>
                    <a:cubicBezTo>
                      <a:pt x="69" y="63"/>
                      <a:pt x="69" y="63"/>
                      <a:pt x="69" y="63"/>
                    </a:cubicBezTo>
                    <a:cubicBezTo>
                      <a:pt x="75" y="60"/>
                      <a:pt x="74" y="56"/>
                      <a:pt x="66" y="51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89" y="38"/>
                      <a:pt x="89" y="38"/>
                      <a:pt x="89" y="38"/>
                    </a:cubicBezTo>
                    <a:cubicBezTo>
                      <a:pt x="102" y="46"/>
                      <a:pt x="105" y="54"/>
                      <a:pt x="105" y="59"/>
                    </a:cubicBezTo>
                    <a:cubicBezTo>
                      <a:pt x="105" y="69"/>
                      <a:pt x="94" y="75"/>
                      <a:pt x="92" y="77"/>
                    </a:cubicBezTo>
                    <a:cubicBezTo>
                      <a:pt x="62" y="94"/>
                      <a:pt x="62" y="94"/>
                      <a:pt x="62" y="94"/>
                    </a:cubicBezTo>
                    <a:cubicBezTo>
                      <a:pt x="40" y="81"/>
                      <a:pt x="40" y="81"/>
                      <a:pt x="40" y="81"/>
                    </a:cubicBezTo>
                    <a:cubicBezTo>
                      <a:pt x="40" y="81"/>
                      <a:pt x="40" y="81"/>
                      <a:pt x="40" y="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71" name="Freeform 38"/>
              <p:cNvSpPr>
                <a:spLocks noChangeAspect="1"/>
              </p:cNvSpPr>
              <p:nvPr/>
            </p:nvSpPr>
            <p:spPr bwMode="auto">
              <a:xfrm>
                <a:off x="3692" y="1558"/>
                <a:ext cx="264" cy="99"/>
              </a:xfrm>
              <a:custGeom>
                <a:avLst/>
                <a:gdLst>
                  <a:gd name="T0" fmla="*/ 570 w 162"/>
                  <a:gd name="T1" fmla="*/ 34 h 61"/>
                  <a:gd name="T2" fmla="*/ 701 w 162"/>
                  <a:gd name="T3" fmla="*/ 109 h 61"/>
                  <a:gd name="T4" fmla="*/ 606 w 162"/>
                  <a:gd name="T5" fmla="*/ 164 h 61"/>
                  <a:gd name="T6" fmla="*/ 476 w 162"/>
                  <a:gd name="T7" fmla="*/ 89 h 61"/>
                  <a:gd name="T8" fmla="*/ 380 w 162"/>
                  <a:gd name="T9" fmla="*/ 97 h 61"/>
                  <a:gd name="T10" fmla="*/ 215 w 162"/>
                  <a:gd name="T11" fmla="*/ 192 h 61"/>
                  <a:gd name="T12" fmla="*/ 398 w 162"/>
                  <a:gd name="T13" fmla="*/ 192 h 61"/>
                  <a:gd name="T14" fmla="*/ 398 w 162"/>
                  <a:gd name="T15" fmla="*/ 261 h 61"/>
                  <a:gd name="T16" fmla="*/ 0 w 162"/>
                  <a:gd name="T17" fmla="*/ 261 h 61"/>
                  <a:gd name="T18" fmla="*/ 0 w 162"/>
                  <a:gd name="T19" fmla="*/ 29 h 61"/>
                  <a:gd name="T20" fmla="*/ 117 w 162"/>
                  <a:gd name="T21" fmla="*/ 29 h 61"/>
                  <a:gd name="T22" fmla="*/ 122 w 162"/>
                  <a:gd name="T23" fmla="*/ 136 h 61"/>
                  <a:gd name="T24" fmla="*/ 282 w 162"/>
                  <a:gd name="T25" fmla="*/ 42 h 61"/>
                  <a:gd name="T26" fmla="*/ 438 w 162"/>
                  <a:gd name="T27" fmla="*/ 0 h 61"/>
                  <a:gd name="T28" fmla="*/ 570 w 162"/>
                  <a:gd name="T29" fmla="*/ 34 h 61"/>
                  <a:gd name="T30" fmla="*/ 570 w 162"/>
                  <a:gd name="T31" fmla="*/ 34 h 6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2"/>
                  <a:gd name="T49" fmla="*/ 0 h 61"/>
                  <a:gd name="T50" fmla="*/ 162 w 162"/>
                  <a:gd name="T51" fmla="*/ 61 h 6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2" h="61">
                    <a:moveTo>
                      <a:pt x="132" y="8"/>
                    </a:moveTo>
                    <a:cubicBezTo>
                      <a:pt x="162" y="25"/>
                      <a:pt x="162" y="25"/>
                      <a:pt x="162" y="25"/>
                    </a:cubicBezTo>
                    <a:cubicBezTo>
                      <a:pt x="140" y="38"/>
                      <a:pt x="140" y="38"/>
                      <a:pt x="140" y="38"/>
                    </a:cubicBezTo>
                    <a:cubicBezTo>
                      <a:pt x="110" y="21"/>
                      <a:pt x="110" y="21"/>
                      <a:pt x="110" y="21"/>
                    </a:cubicBezTo>
                    <a:cubicBezTo>
                      <a:pt x="104" y="18"/>
                      <a:pt x="96" y="18"/>
                      <a:pt x="88" y="23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32"/>
                      <a:pt x="28" y="32"/>
                      <a:pt x="28" y="32"/>
                    </a:cubicBezTo>
                    <a:cubicBezTo>
                      <a:pt x="65" y="10"/>
                      <a:pt x="65" y="10"/>
                      <a:pt x="65" y="10"/>
                    </a:cubicBezTo>
                    <a:cubicBezTo>
                      <a:pt x="79" y="2"/>
                      <a:pt x="93" y="0"/>
                      <a:pt x="101" y="0"/>
                    </a:cubicBezTo>
                    <a:cubicBezTo>
                      <a:pt x="118" y="1"/>
                      <a:pt x="130" y="7"/>
                      <a:pt x="132" y="8"/>
                    </a:cubicBezTo>
                    <a:cubicBezTo>
                      <a:pt x="132" y="8"/>
                      <a:pt x="132" y="8"/>
                      <a:pt x="132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72" name="Freeform 39"/>
              <p:cNvSpPr>
                <a:spLocks noChangeAspect="1"/>
              </p:cNvSpPr>
              <p:nvPr/>
            </p:nvSpPr>
            <p:spPr bwMode="auto">
              <a:xfrm>
                <a:off x="3966" y="1507"/>
                <a:ext cx="171" cy="154"/>
              </a:xfrm>
              <a:custGeom>
                <a:avLst/>
                <a:gdLst>
                  <a:gd name="T0" fmla="*/ 453 w 105"/>
                  <a:gd name="T1" fmla="*/ 180 h 94"/>
                  <a:gd name="T2" fmla="*/ 453 w 105"/>
                  <a:gd name="T3" fmla="*/ 413 h 94"/>
                  <a:gd name="T4" fmla="*/ 55 w 105"/>
                  <a:gd name="T5" fmla="*/ 413 h 94"/>
                  <a:gd name="T6" fmla="*/ 55 w 105"/>
                  <a:gd name="T7" fmla="*/ 344 h 94"/>
                  <a:gd name="T8" fmla="*/ 239 w 105"/>
                  <a:gd name="T9" fmla="*/ 344 h 94"/>
                  <a:gd name="T10" fmla="*/ 75 w 105"/>
                  <a:gd name="T11" fmla="*/ 247 h 94"/>
                  <a:gd name="T12" fmla="*/ 0 w 105"/>
                  <a:gd name="T13" fmla="*/ 152 h 94"/>
                  <a:gd name="T14" fmla="*/ 60 w 105"/>
                  <a:gd name="T15" fmla="*/ 75 h 94"/>
                  <a:gd name="T16" fmla="*/ 186 w 105"/>
                  <a:gd name="T17" fmla="*/ 0 h 94"/>
                  <a:gd name="T18" fmla="*/ 283 w 105"/>
                  <a:gd name="T19" fmla="*/ 56 h 94"/>
                  <a:gd name="T20" fmla="*/ 156 w 105"/>
                  <a:gd name="T21" fmla="*/ 138 h 94"/>
                  <a:gd name="T22" fmla="*/ 169 w 105"/>
                  <a:gd name="T23" fmla="*/ 188 h 94"/>
                  <a:gd name="T24" fmla="*/ 332 w 105"/>
                  <a:gd name="T25" fmla="*/ 285 h 94"/>
                  <a:gd name="T26" fmla="*/ 332 w 105"/>
                  <a:gd name="T27" fmla="*/ 180 h 94"/>
                  <a:gd name="T28" fmla="*/ 453 w 105"/>
                  <a:gd name="T29" fmla="*/ 180 h 94"/>
                  <a:gd name="T30" fmla="*/ 453 w 105"/>
                  <a:gd name="T31" fmla="*/ 180 h 9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05"/>
                  <a:gd name="T49" fmla="*/ 0 h 94"/>
                  <a:gd name="T50" fmla="*/ 105 w 105"/>
                  <a:gd name="T51" fmla="*/ 94 h 9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05" h="94">
                    <a:moveTo>
                      <a:pt x="105" y="41"/>
                    </a:moveTo>
                    <a:cubicBezTo>
                      <a:pt x="105" y="94"/>
                      <a:pt x="105" y="94"/>
                      <a:pt x="105" y="94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3" y="78"/>
                      <a:pt x="13" y="78"/>
                      <a:pt x="13" y="78"/>
                    </a:cubicBezTo>
                    <a:cubicBezTo>
                      <a:pt x="55" y="78"/>
                      <a:pt x="55" y="78"/>
                      <a:pt x="55" y="78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3" y="48"/>
                      <a:pt x="0" y="40"/>
                      <a:pt x="0" y="35"/>
                    </a:cubicBezTo>
                    <a:cubicBezTo>
                      <a:pt x="1" y="25"/>
                      <a:pt x="11" y="19"/>
                      <a:pt x="14" y="17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66" y="13"/>
                      <a:pt x="66" y="13"/>
                      <a:pt x="66" y="13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0" y="34"/>
                      <a:pt x="31" y="38"/>
                      <a:pt x="39" y="43"/>
                    </a:cubicBezTo>
                    <a:cubicBezTo>
                      <a:pt x="77" y="65"/>
                      <a:pt x="77" y="65"/>
                      <a:pt x="77" y="65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105" y="41"/>
                      <a:pt x="105" y="41"/>
                      <a:pt x="105" y="41"/>
                    </a:cubicBezTo>
                    <a:cubicBezTo>
                      <a:pt x="105" y="41"/>
                      <a:pt x="105" y="41"/>
                      <a:pt x="105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2312" name="AutoShape 40"/>
            <p:cNvSpPr>
              <a:spLocks noChangeArrowheads="1"/>
            </p:cNvSpPr>
            <p:nvPr/>
          </p:nvSpPr>
          <p:spPr bwMode="auto">
            <a:xfrm>
              <a:off x="2916238" y="2332038"/>
              <a:ext cx="2879725" cy="936625"/>
            </a:xfrm>
            <a:prstGeom prst="roundRect">
              <a:avLst>
                <a:gd name="adj" fmla="val 24995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2313" name="Group 41"/>
            <p:cNvGrpSpPr>
              <a:grpSpLocks/>
            </p:cNvGrpSpPr>
            <p:nvPr/>
          </p:nvGrpSpPr>
          <p:grpSpPr bwMode="auto">
            <a:xfrm>
              <a:off x="2339975" y="1487488"/>
              <a:ext cx="1152525" cy="528637"/>
              <a:chOff x="1066" y="3249"/>
              <a:chExt cx="590" cy="272"/>
            </a:xfrm>
          </p:grpSpPr>
          <p:sp>
            <p:nvSpPr>
              <p:cNvPr id="12354" name="Rectangle 42"/>
              <p:cNvSpPr>
                <a:spLocks noChangeArrowheads="1"/>
              </p:cNvSpPr>
              <p:nvPr/>
            </p:nvSpPr>
            <p:spPr bwMode="auto">
              <a:xfrm>
                <a:off x="1066" y="3385"/>
                <a:ext cx="590" cy="136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1200">
                    <a:solidFill>
                      <a:schemeClr val="accent2"/>
                    </a:solidFill>
                    <a:ea typeface="黑体" pitchFamily="49" charset="-122"/>
                  </a:rPr>
                  <a:t>S=10.0.0.1</a:t>
                </a:r>
              </a:p>
            </p:txBody>
          </p:sp>
          <p:sp>
            <p:nvSpPr>
              <p:cNvPr id="12355" name="Rectangle 43"/>
              <p:cNvSpPr>
                <a:spLocks noChangeArrowheads="1"/>
              </p:cNvSpPr>
              <p:nvPr/>
            </p:nvSpPr>
            <p:spPr bwMode="auto">
              <a:xfrm>
                <a:off x="1066" y="3249"/>
                <a:ext cx="590" cy="136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1200">
                    <a:solidFill>
                      <a:schemeClr val="accent2"/>
                    </a:solidFill>
                    <a:ea typeface="黑体" pitchFamily="49" charset="-122"/>
                  </a:rPr>
                  <a:t>D=198.76.29.4</a:t>
                </a:r>
              </a:p>
            </p:txBody>
          </p:sp>
        </p:grpSp>
        <p:grpSp>
          <p:nvGrpSpPr>
            <p:cNvPr id="12314" name="Group 44"/>
            <p:cNvGrpSpPr>
              <a:grpSpLocks/>
            </p:cNvGrpSpPr>
            <p:nvPr/>
          </p:nvGrpSpPr>
          <p:grpSpPr bwMode="auto">
            <a:xfrm>
              <a:off x="5508625" y="1489075"/>
              <a:ext cx="1233488" cy="528638"/>
              <a:chOff x="1066" y="3249"/>
              <a:chExt cx="590" cy="272"/>
            </a:xfrm>
          </p:grpSpPr>
          <p:sp>
            <p:nvSpPr>
              <p:cNvPr id="12352" name="Rectangle 45"/>
              <p:cNvSpPr>
                <a:spLocks noChangeArrowheads="1"/>
              </p:cNvSpPr>
              <p:nvPr/>
            </p:nvSpPr>
            <p:spPr bwMode="auto">
              <a:xfrm>
                <a:off x="1066" y="3385"/>
                <a:ext cx="590" cy="136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1200">
                    <a:solidFill>
                      <a:schemeClr val="accent2"/>
                    </a:solidFill>
                    <a:ea typeface="黑体" pitchFamily="49" charset="-122"/>
                  </a:rPr>
                  <a:t>S=198.76.28.11</a:t>
                </a:r>
              </a:p>
            </p:txBody>
          </p:sp>
          <p:sp>
            <p:nvSpPr>
              <p:cNvPr id="12353" name="Rectangle 46"/>
              <p:cNvSpPr>
                <a:spLocks noChangeArrowheads="1"/>
              </p:cNvSpPr>
              <p:nvPr/>
            </p:nvSpPr>
            <p:spPr bwMode="auto">
              <a:xfrm>
                <a:off x="1066" y="3249"/>
                <a:ext cx="590" cy="136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1200">
                    <a:solidFill>
                      <a:schemeClr val="accent2"/>
                    </a:solidFill>
                    <a:ea typeface="黑体" pitchFamily="49" charset="-122"/>
                  </a:rPr>
                  <a:t>D=198.76.29.4</a:t>
                </a:r>
              </a:p>
            </p:txBody>
          </p:sp>
        </p:grpSp>
        <p:grpSp>
          <p:nvGrpSpPr>
            <p:cNvPr id="12315" name="Group 47"/>
            <p:cNvGrpSpPr>
              <a:grpSpLocks/>
            </p:cNvGrpSpPr>
            <p:nvPr/>
          </p:nvGrpSpPr>
          <p:grpSpPr bwMode="auto">
            <a:xfrm>
              <a:off x="5435600" y="4727575"/>
              <a:ext cx="1233488" cy="528638"/>
              <a:chOff x="1066" y="3249"/>
              <a:chExt cx="590" cy="272"/>
            </a:xfrm>
          </p:grpSpPr>
          <p:sp>
            <p:nvSpPr>
              <p:cNvPr id="12350" name="Rectangle 48"/>
              <p:cNvSpPr>
                <a:spLocks noChangeArrowheads="1"/>
              </p:cNvSpPr>
              <p:nvPr/>
            </p:nvSpPr>
            <p:spPr bwMode="auto">
              <a:xfrm>
                <a:off x="1066" y="3385"/>
                <a:ext cx="590" cy="136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1200">
                    <a:solidFill>
                      <a:schemeClr val="accent2"/>
                    </a:solidFill>
                    <a:ea typeface="黑体" pitchFamily="49" charset="-122"/>
                  </a:rPr>
                  <a:t>S=198.76.29.4</a:t>
                </a:r>
              </a:p>
            </p:txBody>
          </p:sp>
          <p:sp>
            <p:nvSpPr>
              <p:cNvPr id="12351" name="Rectangle 49"/>
              <p:cNvSpPr>
                <a:spLocks noChangeArrowheads="1"/>
              </p:cNvSpPr>
              <p:nvPr/>
            </p:nvSpPr>
            <p:spPr bwMode="auto">
              <a:xfrm>
                <a:off x="1066" y="3249"/>
                <a:ext cx="590" cy="136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1200">
                    <a:solidFill>
                      <a:schemeClr val="accent2"/>
                    </a:solidFill>
                    <a:ea typeface="黑体" pitchFamily="49" charset="-122"/>
                  </a:rPr>
                  <a:t>D=198.76.28.11</a:t>
                </a:r>
              </a:p>
            </p:txBody>
          </p:sp>
        </p:grpSp>
        <p:grpSp>
          <p:nvGrpSpPr>
            <p:cNvPr id="12316" name="Group 50"/>
            <p:cNvGrpSpPr>
              <a:grpSpLocks/>
            </p:cNvGrpSpPr>
            <p:nvPr/>
          </p:nvGrpSpPr>
          <p:grpSpPr bwMode="auto">
            <a:xfrm>
              <a:off x="2124075" y="4725988"/>
              <a:ext cx="1152525" cy="528637"/>
              <a:chOff x="1066" y="3249"/>
              <a:chExt cx="590" cy="272"/>
            </a:xfrm>
          </p:grpSpPr>
          <p:sp>
            <p:nvSpPr>
              <p:cNvPr id="12348" name="Rectangle 51"/>
              <p:cNvSpPr>
                <a:spLocks noChangeArrowheads="1"/>
              </p:cNvSpPr>
              <p:nvPr/>
            </p:nvSpPr>
            <p:spPr bwMode="auto">
              <a:xfrm>
                <a:off x="1066" y="3385"/>
                <a:ext cx="590" cy="136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1200">
                    <a:solidFill>
                      <a:schemeClr val="accent2"/>
                    </a:solidFill>
                    <a:ea typeface="黑体" pitchFamily="49" charset="-122"/>
                  </a:rPr>
                  <a:t>S=198.76.29.4</a:t>
                </a:r>
              </a:p>
            </p:txBody>
          </p:sp>
          <p:sp>
            <p:nvSpPr>
              <p:cNvPr id="12349" name="Rectangle 52"/>
              <p:cNvSpPr>
                <a:spLocks noChangeArrowheads="1"/>
              </p:cNvSpPr>
              <p:nvPr/>
            </p:nvSpPr>
            <p:spPr bwMode="auto">
              <a:xfrm>
                <a:off x="1066" y="3249"/>
                <a:ext cx="590" cy="136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1200">
                    <a:solidFill>
                      <a:schemeClr val="accent2"/>
                    </a:solidFill>
                    <a:ea typeface="黑体" pitchFamily="49" charset="-122"/>
                  </a:rPr>
                  <a:t>D=10.0.0.1</a:t>
                </a:r>
              </a:p>
            </p:txBody>
          </p:sp>
        </p:grpSp>
        <p:sp>
          <p:nvSpPr>
            <p:cNvPr id="12317" name="Rectangle 53"/>
            <p:cNvSpPr>
              <a:spLocks noChangeArrowheads="1"/>
            </p:cNvSpPr>
            <p:nvPr/>
          </p:nvSpPr>
          <p:spPr bwMode="auto">
            <a:xfrm>
              <a:off x="2987675" y="2979738"/>
              <a:ext cx="8239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1400" b="1">
                  <a:solidFill>
                    <a:srgbClr val="000000"/>
                  </a:solidFill>
                  <a:latin typeface="Helvetica" pitchFamily="34" charset="0"/>
                </a:rPr>
                <a:t>10.0.0.2</a:t>
              </a:r>
            </a:p>
          </p:txBody>
        </p:sp>
        <p:sp>
          <p:nvSpPr>
            <p:cNvPr id="12318" name="Freeform 54"/>
            <p:cNvSpPr>
              <a:spLocks/>
            </p:cNvSpPr>
            <p:nvPr/>
          </p:nvSpPr>
          <p:spPr bwMode="auto">
            <a:xfrm flipV="1">
              <a:off x="2922588" y="2636838"/>
              <a:ext cx="2873375" cy="69850"/>
            </a:xfrm>
            <a:custGeom>
              <a:avLst/>
              <a:gdLst>
                <a:gd name="T0" fmla="*/ 0 w 2101"/>
                <a:gd name="T1" fmla="*/ 0 h 1"/>
                <a:gd name="T2" fmla="*/ 2147483647 w 2101"/>
                <a:gd name="T3" fmla="*/ 0 h 1"/>
                <a:gd name="T4" fmla="*/ 0 w 2101"/>
                <a:gd name="T5" fmla="*/ 0 h 1"/>
                <a:gd name="T6" fmla="*/ 0 60000 65536"/>
                <a:gd name="T7" fmla="*/ 0 60000 65536"/>
                <a:gd name="T8" fmla="*/ 0 60000 65536"/>
                <a:gd name="T9" fmla="*/ 0 w 2101"/>
                <a:gd name="T10" fmla="*/ 0 h 1"/>
                <a:gd name="T11" fmla="*/ 2101 w 2101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1" h="1">
                  <a:moveTo>
                    <a:pt x="0" y="0"/>
                  </a:moveTo>
                  <a:lnTo>
                    <a:pt x="2100" y="0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19" name="Freeform 55"/>
            <p:cNvSpPr>
              <a:spLocks/>
            </p:cNvSpPr>
            <p:nvPr/>
          </p:nvSpPr>
          <p:spPr bwMode="auto">
            <a:xfrm>
              <a:off x="4284663" y="2332038"/>
              <a:ext cx="79375" cy="936625"/>
            </a:xfrm>
            <a:custGeom>
              <a:avLst/>
              <a:gdLst>
                <a:gd name="T0" fmla="*/ 0 w 1"/>
                <a:gd name="T1" fmla="*/ 0 h 853"/>
                <a:gd name="T2" fmla="*/ 0 w 1"/>
                <a:gd name="T3" fmla="*/ 2147483647 h 853"/>
                <a:gd name="T4" fmla="*/ 0 w 1"/>
                <a:gd name="T5" fmla="*/ 0 h 853"/>
                <a:gd name="T6" fmla="*/ 0 60000 65536"/>
                <a:gd name="T7" fmla="*/ 0 60000 65536"/>
                <a:gd name="T8" fmla="*/ 0 60000 65536"/>
                <a:gd name="T9" fmla="*/ 0 w 1"/>
                <a:gd name="T10" fmla="*/ 0 h 853"/>
                <a:gd name="T11" fmla="*/ 1 w 1"/>
                <a:gd name="T12" fmla="*/ 853 h 8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853">
                  <a:moveTo>
                    <a:pt x="0" y="0"/>
                  </a:moveTo>
                  <a:lnTo>
                    <a:pt x="0" y="852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20" name="Rectangle 56"/>
            <p:cNvSpPr>
              <a:spLocks noChangeArrowheads="1"/>
            </p:cNvSpPr>
            <p:nvPr/>
          </p:nvSpPr>
          <p:spPr bwMode="auto">
            <a:xfrm>
              <a:off x="4284663" y="2979738"/>
              <a:ext cx="121761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1400" b="1">
                  <a:solidFill>
                    <a:srgbClr val="000000"/>
                  </a:solidFill>
                  <a:latin typeface="Helvetica" pitchFamily="34" charset="0"/>
                </a:rPr>
                <a:t>198.76.28.12</a:t>
              </a:r>
            </a:p>
          </p:txBody>
        </p:sp>
        <p:sp>
          <p:nvSpPr>
            <p:cNvPr id="12321" name="Rectangle 57"/>
            <p:cNvSpPr>
              <a:spLocks noChangeArrowheads="1"/>
            </p:cNvSpPr>
            <p:nvPr/>
          </p:nvSpPr>
          <p:spPr bwMode="auto">
            <a:xfrm>
              <a:off x="3543300" y="1989138"/>
              <a:ext cx="1244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1800" b="1">
                  <a:solidFill>
                    <a:srgbClr val="000000"/>
                  </a:solidFill>
                  <a:latin typeface="Helvetica" pitchFamily="34" charset="0"/>
                </a:rPr>
                <a:t>NAT table</a:t>
              </a:r>
            </a:p>
          </p:txBody>
        </p:sp>
        <p:sp>
          <p:nvSpPr>
            <p:cNvPr id="12322" name="Rectangle 58"/>
            <p:cNvSpPr>
              <a:spLocks noChangeArrowheads="1"/>
            </p:cNvSpPr>
            <p:nvPr/>
          </p:nvSpPr>
          <p:spPr bwMode="auto">
            <a:xfrm>
              <a:off x="2809875" y="2387600"/>
              <a:ext cx="16176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400" b="1">
                  <a:solidFill>
                    <a:srgbClr val="000000"/>
                  </a:solidFill>
                  <a:latin typeface="Helvetica" pitchFamily="34" charset="0"/>
                </a:rPr>
                <a:t>Inside Address</a:t>
              </a:r>
            </a:p>
          </p:txBody>
        </p:sp>
        <p:sp>
          <p:nvSpPr>
            <p:cNvPr id="12323" name="Rectangle 59"/>
            <p:cNvSpPr>
              <a:spLocks noChangeArrowheads="1"/>
            </p:cNvSpPr>
            <p:nvPr/>
          </p:nvSpPr>
          <p:spPr bwMode="auto">
            <a:xfrm>
              <a:off x="2987675" y="2717800"/>
              <a:ext cx="8239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1400" b="1">
                  <a:solidFill>
                    <a:srgbClr val="FF3300"/>
                  </a:solidFill>
                  <a:latin typeface="Helvetica" pitchFamily="34" charset="0"/>
                </a:rPr>
                <a:t>10.0.0.1</a:t>
              </a:r>
            </a:p>
          </p:txBody>
        </p:sp>
        <p:sp>
          <p:nvSpPr>
            <p:cNvPr id="12324" name="Rectangle 60"/>
            <p:cNvSpPr>
              <a:spLocks noChangeArrowheads="1"/>
            </p:cNvSpPr>
            <p:nvPr/>
          </p:nvSpPr>
          <p:spPr bwMode="auto">
            <a:xfrm>
              <a:off x="4284663" y="2717800"/>
              <a:ext cx="121761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1400" b="1">
                  <a:solidFill>
                    <a:srgbClr val="FF3300"/>
                  </a:solidFill>
                  <a:latin typeface="Helvetica" pitchFamily="34" charset="0"/>
                </a:rPr>
                <a:t>198.76.28.11</a:t>
              </a:r>
            </a:p>
          </p:txBody>
        </p:sp>
        <p:sp>
          <p:nvSpPr>
            <p:cNvPr id="12325" name="Rectangle 61"/>
            <p:cNvSpPr>
              <a:spLocks noChangeArrowheads="1"/>
            </p:cNvSpPr>
            <p:nvPr/>
          </p:nvSpPr>
          <p:spPr bwMode="auto">
            <a:xfrm>
              <a:off x="4178300" y="2374900"/>
              <a:ext cx="16176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400" b="1">
                  <a:solidFill>
                    <a:srgbClr val="000000"/>
                  </a:solidFill>
                  <a:latin typeface="Helvetica" pitchFamily="34" charset="0"/>
                </a:rPr>
                <a:t>Global Address</a:t>
              </a:r>
            </a:p>
          </p:txBody>
        </p:sp>
        <p:grpSp>
          <p:nvGrpSpPr>
            <p:cNvPr id="12326" name="Group 3"/>
            <p:cNvGrpSpPr>
              <a:grpSpLocks/>
            </p:cNvGrpSpPr>
            <p:nvPr/>
          </p:nvGrpSpPr>
          <p:grpSpPr bwMode="auto">
            <a:xfrm>
              <a:off x="1957388" y="1376363"/>
              <a:ext cx="311150" cy="396875"/>
              <a:chOff x="657" y="754"/>
              <a:chExt cx="196" cy="250"/>
            </a:xfrm>
          </p:grpSpPr>
          <p:sp>
            <p:nvSpPr>
              <p:cNvPr id="12346" name="Oval 64"/>
              <p:cNvSpPr>
                <a:spLocks noChangeAspect="1" noChangeArrowheads="1"/>
              </p:cNvSpPr>
              <p:nvPr/>
            </p:nvSpPr>
            <p:spPr bwMode="auto">
              <a:xfrm>
                <a:off x="657" y="799"/>
                <a:ext cx="182" cy="182"/>
              </a:xfrm>
              <a:prstGeom prst="ellipse">
                <a:avLst/>
              </a:prstGeom>
              <a:solidFill>
                <a:srgbClr val="A3E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47" name="Text Box 65"/>
              <p:cNvSpPr txBox="1">
                <a:spLocks noChangeArrowheads="1"/>
              </p:cNvSpPr>
              <p:nvPr/>
            </p:nvSpPr>
            <p:spPr bwMode="auto">
              <a:xfrm>
                <a:off x="657" y="75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>
                    <a:latin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12327" name="Group 4"/>
            <p:cNvGrpSpPr>
              <a:grpSpLocks/>
            </p:cNvGrpSpPr>
            <p:nvPr/>
          </p:nvGrpSpPr>
          <p:grpSpPr bwMode="auto">
            <a:xfrm>
              <a:off x="2555875" y="2565400"/>
              <a:ext cx="311150" cy="396875"/>
              <a:chOff x="1731" y="1117"/>
              <a:chExt cx="196" cy="250"/>
            </a:xfrm>
          </p:grpSpPr>
          <p:sp>
            <p:nvSpPr>
              <p:cNvPr id="12344" name="Oval 66"/>
              <p:cNvSpPr>
                <a:spLocks noChangeAspect="1" noChangeArrowheads="1"/>
              </p:cNvSpPr>
              <p:nvPr/>
            </p:nvSpPr>
            <p:spPr bwMode="auto">
              <a:xfrm>
                <a:off x="1731" y="1162"/>
                <a:ext cx="182" cy="182"/>
              </a:xfrm>
              <a:prstGeom prst="ellipse">
                <a:avLst/>
              </a:prstGeom>
              <a:solidFill>
                <a:srgbClr val="A3E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45" name="Text Box 67"/>
              <p:cNvSpPr txBox="1">
                <a:spLocks noChangeArrowheads="1"/>
              </p:cNvSpPr>
              <p:nvPr/>
            </p:nvSpPr>
            <p:spPr bwMode="auto">
              <a:xfrm>
                <a:off x="1731" y="111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12328" name="Group 5"/>
            <p:cNvGrpSpPr>
              <a:grpSpLocks/>
            </p:cNvGrpSpPr>
            <p:nvPr/>
          </p:nvGrpSpPr>
          <p:grpSpPr bwMode="auto">
            <a:xfrm>
              <a:off x="5148263" y="1376363"/>
              <a:ext cx="311150" cy="396875"/>
              <a:chOff x="3320" y="709"/>
              <a:chExt cx="196" cy="250"/>
            </a:xfrm>
          </p:grpSpPr>
          <p:sp>
            <p:nvSpPr>
              <p:cNvPr id="12342" name="Oval 68"/>
              <p:cNvSpPr>
                <a:spLocks noChangeAspect="1" noChangeArrowheads="1"/>
              </p:cNvSpPr>
              <p:nvPr/>
            </p:nvSpPr>
            <p:spPr bwMode="auto">
              <a:xfrm>
                <a:off x="3320" y="754"/>
                <a:ext cx="182" cy="182"/>
              </a:xfrm>
              <a:prstGeom prst="ellipse">
                <a:avLst/>
              </a:prstGeom>
              <a:solidFill>
                <a:srgbClr val="A3E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43" name="Text Box 69"/>
              <p:cNvSpPr txBox="1">
                <a:spLocks noChangeArrowheads="1"/>
              </p:cNvSpPr>
              <p:nvPr/>
            </p:nvSpPr>
            <p:spPr bwMode="auto">
              <a:xfrm>
                <a:off x="3320" y="70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>
                    <a:latin typeface="Times New Roman" pitchFamily="18" charset="0"/>
                  </a:rPr>
                  <a:t>3</a:t>
                </a:r>
              </a:p>
            </p:txBody>
          </p:sp>
        </p:grpSp>
        <p:grpSp>
          <p:nvGrpSpPr>
            <p:cNvPr id="12329" name="Group 7"/>
            <p:cNvGrpSpPr>
              <a:grpSpLocks/>
            </p:cNvGrpSpPr>
            <p:nvPr/>
          </p:nvGrpSpPr>
          <p:grpSpPr bwMode="auto">
            <a:xfrm>
              <a:off x="6708775" y="4654550"/>
              <a:ext cx="311150" cy="396875"/>
              <a:chOff x="4816" y="2817"/>
              <a:chExt cx="196" cy="250"/>
            </a:xfrm>
          </p:grpSpPr>
          <p:sp>
            <p:nvSpPr>
              <p:cNvPr id="12340" name="Oval 70"/>
              <p:cNvSpPr>
                <a:spLocks noChangeAspect="1" noChangeArrowheads="1"/>
              </p:cNvSpPr>
              <p:nvPr/>
            </p:nvSpPr>
            <p:spPr bwMode="auto">
              <a:xfrm>
                <a:off x="4816" y="2862"/>
                <a:ext cx="182" cy="182"/>
              </a:xfrm>
              <a:prstGeom prst="ellipse">
                <a:avLst/>
              </a:prstGeom>
              <a:solidFill>
                <a:srgbClr val="A3E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41" name="Text Box 71"/>
              <p:cNvSpPr txBox="1">
                <a:spLocks noChangeArrowheads="1"/>
              </p:cNvSpPr>
              <p:nvPr/>
            </p:nvSpPr>
            <p:spPr bwMode="auto">
              <a:xfrm>
                <a:off x="4816" y="281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>
                    <a:latin typeface="Times New Roman" pitchFamily="18" charset="0"/>
                  </a:rPr>
                  <a:t>4</a:t>
                </a:r>
              </a:p>
            </p:txBody>
          </p:sp>
        </p:grpSp>
        <p:grpSp>
          <p:nvGrpSpPr>
            <p:cNvPr id="12330" name="Group 2"/>
            <p:cNvGrpSpPr>
              <a:grpSpLocks/>
            </p:cNvGrpSpPr>
            <p:nvPr/>
          </p:nvGrpSpPr>
          <p:grpSpPr bwMode="auto">
            <a:xfrm>
              <a:off x="3348038" y="4654550"/>
              <a:ext cx="311150" cy="396875"/>
              <a:chOff x="1928" y="3582"/>
              <a:chExt cx="196" cy="250"/>
            </a:xfrm>
          </p:grpSpPr>
          <p:sp>
            <p:nvSpPr>
              <p:cNvPr id="12338" name="Oval 72"/>
              <p:cNvSpPr>
                <a:spLocks noChangeAspect="1" noChangeArrowheads="1"/>
              </p:cNvSpPr>
              <p:nvPr/>
            </p:nvSpPr>
            <p:spPr bwMode="auto">
              <a:xfrm>
                <a:off x="1928" y="3627"/>
                <a:ext cx="182" cy="182"/>
              </a:xfrm>
              <a:prstGeom prst="ellipse">
                <a:avLst/>
              </a:prstGeom>
              <a:solidFill>
                <a:srgbClr val="A3E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39" name="Text Box 73"/>
              <p:cNvSpPr txBox="1">
                <a:spLocks noChangeArrowheads="1"/>
              </p:cNvSpPr>
              <p:nvPr/>
            </p:nvSpPr>
            <p:spPr bwMode="auto">
              <a:xfrm>
                <a:off x="1928" y="358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>
                    <a:latin typeface="Times New Roman" pitchFamily="18" charset="0"/>
                  </a:rPr>
                  <a:t>6</a:t>
                </a:r>
              </a:p>
            </p:txBody>
          </p:sp>
        </p:grpSp>
        <p:grpSp>
          <p:nvGrpSpPr>
            <p:cNvPr id="12331" name="Group 6"/>
            <p:cNvGrpSpPr>
              <a:grpSpLocks/>
            </p:cNvGrpSpPr>
            <p:nvPr/>
          </p:nvGrpSpPr>
          <p:grpSpPr bwMode="auto">
            <a:xfrm>
              <a:off x="5916613" y="2636838"/>
              <a:ext cx="311150" cy="396875"/>
              <a:chOff x="3606" y="1842"/>
              <a:chExt cx="196" cy="250"/>
            </a:xfrm>
          </p:grpSpPr>
          <p:sp>
            <p:nvSpPr>
              <p:cNvPr id="12336" name="Oval 74"/>
              <p:cNvSpPr>
                <a:spLocks noChangeAspect="1" noChangeArrowheads="1"/>
              </p:cNvSpPr>
              <p:nvPr/>
            </p:nvSpPr>
            <p:spPr bwMode="auto">
              <a:xfrm>
                <a:off x="3606" y="1887"/>
                <a:ext cx="182" cy="182"/>
              </a:xfrm>
              <a:prstGeom prst="ellipse">
                <a:avLst/>
              </a:prstGeom>
              <a:solidFill>
                <a:srgbClr val="A3E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37" name="Text Box 75"/>
              <p:cNvSpPr txBox="1">
                <a:spLocks noChangeArrowheads="1"/>
              </p:cNvSpPr>
              <p:nvPr/>
            </p:nvSpPr>
            <p:spPr bwMode="auto">
              <a:xfrm>
                <a:off x="3606" y="184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>
                    <a:latin typeface="Times New Roman" pitchFamily="18" charset="0"/>
                  </a:rPr>
                  <a:t>5</a:t>
                </a:r>
              </a:p>
            </p:txBody>
          </p:sp>
        </p:grpSp>
        <p:sp>
          <p:nvSpPr>
            <p:cNvPr id="12332" name="Line 0"/>
            <p:cNvSpPr>
              <a:spLocks noChangeShapeType="1"/>
            </p:cNvSpPr>
            <p:nvPr/>
          </p:nvSpPr>
          <p:spPr bwMode="auto">
            <a:xfrm>
              <a:off x="1835150" y="1341438"/>
              <a:ext cx="20161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3" name="Line 1"/>
            <p:cNvSpPr>
              <a:spLocks noChangeShapeType="1"/>
            </p:cNvSpPr>
            <p:nvPr/>
          </p:nvSpPr>
          <p:spPr bwMode="auto">
            <a:xfrm flipH="1">
              <a:off x="1908175" y="5373688"/>
              <a:ext cx="1943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4" name="Line 8"/>
            <p:cNvSpPr>
              <a:spLocks noChangeShapeType="1"/>
            </p:cNvSpPr>
            <p:nvPr/>
          </p:nvSpPr>
          <p:spPr bwMode="auto">
            <a:xfrm>
              <a:off x="4427538" y="1341438"/>
              <a:ext cx="30972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5" name="Line 9"/>
            <p:cNvSpPr>
              <a:spLocks noChangeShapeType="1"/>
            </p:cNvSpPr>
            <p:nvPr/>
          </p:nvSpPr>
          <p:spPr bwMode="auto">
            <a:xfrm flipH="1">
              <a:off x="4427538" y="5373688"/>
              <a:ext cx="31686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163" y="908720"/>
            <a:ext cx="7869560" cy="649288"/>
          </a:xfrm>
          <a:noFill/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配置</a:t>
            </a:r>
            <a:r>
              <a:rPr lang="en-US" altLang="zh-CN" dirty="0">
                <a:solidFill>
                  <a:srgbClr val="C00000"/>
                </a:solidFill>
              </a:rPr>
              <a:t>Basic NAT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0243" y="1558008"/>
            <a:ext cx="7391400" cy="514378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 sz="2400" dirty="0"/>
              <a:t>配置</a:t>
            </a:r>
            <a:r>
              <a:rPr lang="en-US" altLang="zh-CN" sz="2400" dirty="0"/>
              <a:t>ACL</a:t>
            </a:r>
          </a:p>
          <a:p>
            <a:pPr lvl="1" eaLnBrk="1" hangingPunct="1"/>
            <a:r>
              <a:rPr lang="zh-CN" altLang="en-US" sz="2400" b="1" dirty="0"/>
              <a:t>用于判断哪些数据包的地址应被转换</a:t>
            </a:r>
          </a:p>
          <a:p>
            <a:pPr lvl="1" eaLnBrk="1" hangingPunct="1"/>
            <a:r>
              <a:rPr lang="zh-CN" altLang="en-US" sz="2400" b="1" dirty="0"/>
              <a:t>被</a:t>
            </a:r>
            <a:r>
              <a:rPr lang="en-US" altLang="zh-CN" sz="2400" b="1" dirty="0"/>
              <a:t>ACL</a:t>
            </a:r>
            <a:r>
              <a:rPr lang="zh-CN" altLang="en-US" sz="2400" b="1" dirty="0"/>
              <a:t>允许（</a:t>
            </a:r>
            <a:r>
              <a:rPr lang="en-US" altLang="zh-CN" sz="2400" b="1" dirty="0"/>
              <a:t>permit</a:t>
            </a:r>
            <a:r>
              <a:rPr lang="zh-CN" altLang="en-US" sz="2400" b="1" dirty="0"/>
              <a:t>）的报文将被进行</a:t>
            </a:r>
            <a:r>
              <a:rPr lang="en-US" altLang="zh-CN" sz="2400" b="1" dirty="0"/>
              <a:t>NAT</a:t>
            </a:r>
            <a:r>
              <a:rPr lang="zh-CN" altLang="en-US" sz="2400" b="1" dirty="0"/>
              <a:t>转换，被拒绝（</a:t>
            </a:r>
            <a:r>
              <a:rPr lang="en-US" altLang="zh-CN" sz="2400" b="1" dirty="0"/>
              <a:t>deny</a:t>
            </a:r>
            <a:r>
              <a:rPr lang="zh-CN" altLang="en-US" sz="2400" b="1" dirty="0"/>
              <a:t>）的报文将不会被转换</a:t>
            </a:r>
            <a:endParaRPr lang="zh-CN" altLang="en-US" sz="2400" i="1" dirty="0"/>
          </a:p>
          <a:p>
            <a:pPr eaLnBrk="1" hangingPunct="1"/>
            <a:r>
              <a:rPr lang="zh-CN" altLang="en-US" sz="2400" dirty="0"/>
              <a:t>配置地址池</a:t>
            </a:r>
          </a:p>
          <a:p>
            <a:pPr lvl="1" eaLnBrk="1" hangingPunct="1"/>
            <a:r>
              <a:rPr lang="en-GB" altLang="zh-CN" sz="2400" b="1" dirty="0" err="1"/>
              <a:t>nat</a:t>
            </a:r>
            <a:r>
              <a:rPr lang="en-GB" altLang="zh-CN" sz="2400" b="1" dirty="0"/>
              <a:t> address-group </a:t>
            </a:r>
            <a:r>
              <a:rPr lang="en-GB" altLang="zh-CN" sz="2400" i="1" dirty="0"/>
              <a:t>group-number</a:t>
            </a:r>
          </a:p>
          <a:p>
            <a:pPr lvl="1" eaLnBrk="1" hangingPunct="1"/>
            <a:r>
              <a:rPr lang="en-US" altLang="zh-CN" sz="2400" b="1" dirty="0"/>
              <a:t>address </a:t>
            </a:r>
            <a:r>
              <a:rPr lang="en-US" altLang="zh-CN" sz="2400" i="1" dirty="0"/>
              <a:t>start-address end-address</a:t>
            </a:r>
          </a:p>
          <a:p>
            <a:pPr eaLnBrk="1" hangingPunct="1"/>
            <a:r>
              <a:rPr lang="zh-CN" altLang="en-US" sz="2400" dirty="0"/>
              <a:t>配置地址转换</a:t>
            </a:r>
          </a:p>
          <a:p>
            <a:pPr lvl="1" eaLnBrk="1" hangingPunct="1"/>
            <a:r>
              <a:rPr lang="en-US" altLang="zh-CN" sz="2400" b="1" dirty="0" err="1"/>
              <a:t>nat</a:t>
            </a:r>
            <a:r>
              <a:rPr lang="en-US" altLang="zh-CN" sz="2400" b="1" dirty="0"/>
              <a:t> outbound </a:t>
            </a:r>
            <a:r>
              <a:rPr lang="en-US" altLang="zh-CN" sz="2400" i="1" dirty="0" err="1"/>
              <a:t>acl</a:t>
            </a:r>
            <a:r>
              <a:rPr lang="en-US" altLang="zh-CN" sz="2400" i="1" dirty="0"/>
              <a:t>-number</a:t>
            </a:r>
            <a:r>
              <a:rPr lang="en-US" altLang="zh-CN" sz="2400" dirty="0"/>
              <a:t> </a:t>
            </a:r>
            <a:r>
              <a:rPr lang="en-US" altLang="zh-CN" sz="2400" b="1" dirty="0"/>
              <a:t>address-group</a:t>
            </a:r>
            <a:r>
              <a:rPr lang="en-US" altLang="zh-CN" sz="2400" dirty="0"/>
              <a:t> </a:t>
            </a:r>
            <a:r>
              <a:rPr lang="en-US" altLang="zh-CN" sz="2400" i="1" dirty="0"/>
              <a:t>group-number</a:t>
            </a:r>
            <a:r>
              <a:rPr lang="en-US" altLang="zh-CN" sz="2400" dirty="0"/>
              <a:t> </a:t>
            </a:r>
            <a:r>
              <a:rPr lang="en-US" altLang="zh-CN" sz="2400" b="1" dirty="0"/>
              <a:t>no-pat</a:t>
            </a:r>
            <a:r>
              <a:rPr lang="en-US" altLang="zh-CN" sz="2400" dirty="0"/>
              <a:t> 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4"/>
  <p:tag name="MMPROD_UIDATA" val="&lt;database version=&quot;7.0&quot;&gt;&lt;object type=&quot;1&quot; unique_id=&quot;10001&quot;&gt;&lt;object type=&quot;2&quot; unique_id=&quot;18341&quot;&gt;&lt;object type=&quot;3&quot; unique_id=&quot;18726&quot;&gt;&lt;property id=&quot;20148&quot; value=&quot;5&quot;/&gt;&lt;property id=&quot;20300&quot; value=&quot;幻灯片 1&quot;/&gt;&lt;property id=&quot;20307&quot; value=&quot;256&quot;/&gt;&lt;/object&gt;&lt;object type=&quot;3&quot; unique_id=&quot;18727&quot;&gt;&lt;property id=&quot;20148&quot; value=&quot;5&quot;/&gt;&lt;property id=&quot;20300&quot; value=&quot;幻灯片 2&quot;/&gt;&lt;property id=&quot;20307&quot; value=&quot;257&quot;/&gt;&lt;/object&gt;&lt;object type=&quot;3&quot; unique_id=&quot;18728&quot;&gt;&lt;property id=&quot;20148&quot; value=&quot;5&quot;/&gt;&lt;property id=&quot;20300&quot; value=&quot;幻灯片 4&quot;/&gt;&lt;property id=&quot;20307&quot; value=&quot;271&quot;/&gt;&lt;/object&gt;&lt;object type=&quot;3&quot; unique_id=&quot;18729&quot;&gt;&lt;property id=&quot;20148&quot; value=&quot;5&quot;/&gt;&lt;property id=&quot;20300&quot; value=&quot;幻灯片 25&quot;/&gt;&lt;property id=&quot;20307&quot; value=&quot;272&quot;/&gt;&lt;/object&gt;&lt;object type=&quot;3&quot; unique_id=&quot;18730&quot;&gt;&lt;property id=&quot;20148&quot; value=&quot;5&quot;/&gt;&lt;property id=&quot;20300&quot; value=&quot;幻灯片 14&quot;/&gt;&lt;property id=&quot;20307&quot; value=&quot;273&quot;/&gt;&lt;/object&gt;&lt;object type=&quot;3&quot; unique_id=&quot;18836&quot;&gt;&lt;property id=&quot;20148&quot; value=&quot;5&quot;/&gt;&lt;property id=&quot;20300&quot; value=&quot;幻灯片 5&quot;/&gt;&lt;property id=&quot;20307&quot; value=&quot;275&quot;/&gt;&lt;/object&gt;&lt;object type=&quot;3&quot; unique_id=&quot;18837&quot;&gt;&lt;property id=&quot;20148&quot; value=&quot;5&quot;/&gt;&lt;property id=&quot;20300&quot; value=&quot;幻灯片 26&quot;/&gt;&lt;property id=&quot;20307&quot; value=&quot;274&quot;/&gt;&lt;/object&gt;&lt;object type=&quot;3&quot; unique_id=&quot;18838&quot;&gt;&lt;property id=&quot;20148&quot; value=&quot;5&quot;/&gt;&lt;property id=&quot;20300&quot; value=&quot;幻灯片 6&quot;/&gt;&lt;property id=&quot;20307&quot; value=&quot;276&quot;/&gt;&lt;/object&gt;&lt;object type=&quot;3&quot; unique_id=&quot;19079&quot;&gt;&lt;property id=&quot;20148&quot; value=&quot;5&quot;/&gt;&lt;property id=&quot;20300&quot; value=&quot;幻灯片 15&quot;/&gt;&lt;property id=&quot;20307&quot; value=&quot;277&quot;/&gt;&lt;/object&gt;&lt;object type=&quot;3&quot; unique_id=&quot;19080&quot;&gt;&lt;property id=&quot;20148&quot; value=&quot;5&quot;/&gt;&lt;property id=&quot;20300&quot; value=&quot;幻灯片 27&quot;/&gt;&lt;property id=&quot;20307&quot; value=&quot;278&quot;/&gt;&lt;/object&gt;&lt;object type=&quot;3&quot; unique_id=&quot;19081&quot;&gt;&lt;property id=&quot;20148&quot; value=&quot;5&quot;/&gt;&lt;property id=&quot;20300&quot; value=&quot;幻灯片 7&quot;/&gt;&lt;property id=&quot;20307&quot; value=&quot;279&quot;/&gt;&lt;/object&gt;&lt;object type=&quot;3&quot; unique_id=&quot;19082&quot;&gt;&lt;property id=&quot;20148&quot; value=&quot;5&quot;/&gt;&lt;property id=&quot;20300&quot; value=&quot;幻灯片 16&quot;/&gt;&lt;property id=&quot;20307&quot; value=&quot;280&quot;/&gt;&lt;/object&gt;&lt;object type=&quot;3&quot; unique_id=&quot;19083&quot;&gt;&lt;property id=&quot;20148&quot; value=&quot;5&quot;/&gt;&lt;property id=&quot;20300&quot; value=&quot;幻灯片 17&quot;/&gt;&lt;property id=&quot;20307&quot; value=&quot;281&quot;/&gt;&lt;/object&gt;&lt;object type=&quot;3&quot; unique_id=&quot;19084&quot;&gt;&lt;property id=&quot;20148&quot; value=&quot;5&quot;/&gt;&lt;property id=&quot;20300&quot; value=&quot;幻灯片 18&quot;/&gt;&lt;property id=&quot;20307&quot; value=&quot;282&quot;/&gt;&lt;/object&gt;&lt;object type=&quot;3&quot; unique_id=&quot;19085&quot;&gt;&lt;property id=&quot;20148&quot; value=&quot;5&quot;/&gt;&lt;property id=&quot;20300&quot; value=&quot;幻灯片 19&quot;/&gt;&lt;property id=&quot;20307&quot; value=&quot;283&quot;/&gt;&lt;/object&gt;&lt;object type=&quot;3&quot; unique_id=&quot;19495&quot;&gt;&lt;property id=&quot;20148&quot; value=&quot;5&quot;/&gt;&lt;property id=&quot;20300&quot; value=&quot;幻灯片 20&quot;/&gt;&lt;property id=&quot;20307&quot; value=&quot;287&quot;/&gt;&lt;/object&gt;&lt;object type=&quot;3&quot; unique_id=&quot;19496&quot;&gt;&lt;property id=&quot;20148&quot; value=&quot;5&quot;/&gt;&lt;property id=&quot;20300&quot; value=&quot;幻灯片 21&quot;/&gt;&lt;property id=&quot;20307&quot; value=&quot;284&quot;/&gt;&lt;/object&gt;&lt;object type=&quot;3&quot; unique_id=&quot;19497&quot;&gt;&lt;property id=&quot;20148&quot; value=&quot;5&quot;/&gt;&lt;property id=&quot;20300&quot; value=&quot;幻灯片 22&quot;/&gt;&lt;property id=&quot;20307&quot; value=&quot;285&quot;/&gt;&lt;/object&gt;&lt;object type=&quot;3&quot; unique_id=&quot;19499&quot;&gt;&lt;property id=&quot;20148&quot; value=&quot;5&quot;/&gt;&lt;property id=&quot;20300&quot; value=&quot;幻灯片 23&quot;/&gt;&lt;property id=&quot;20307&quot; value=&quot;288&quot;/&gt;&lt;/object&gt;&lt;object type=&quot;3&quot; unique_id=&quot;19500&quot;&gt;&lt;property id=&quot;20148&quot; value=&quot;5&quot;/&gt;&lt;property id=&quot;20300&quot; value=&quot;幻灯片 24&quot;/&gt;&lt;property id=&quot;20307&quot; value=&quot;289&quot;/&gt;&lt;/object&gt;&lt;object type=&quot;3&quot; unique_id=&quot;19501&quot;&gt;&lt;property id=&quot;20148&quot; value=&quot;5&quot;/&gt;&lt;property id=&quot;20300&quot; value=&quot;幻灯片 8&quot;/&gt;&lt;property id=&quot;20307&quot; value=&quot;290&quot;/&gt;&lt;/object&gt;&lt;object type=&quot;3&quot; unique_id=&quot;19502&quot;&gt;&lt;property id=&quot;20148&quot; value=&quot;5&quot;/&gt;&lt;property id=&quot;20300&quot; value=&quot;幻灯片 11&quot;/&gt;&lt;property id=&quot;20307&quot; value=&quot;291&quot;/&gt;&lt;/object&gt;&lt;object type=&quot;3&quot; unique_id=&quot;19503&quot;&gt;&lt;property id=&quot;20148&quot; value=&quot;5&quot;/&gt;&lt;property id=&quot;20300&quot; value=&quot;幻灯片 13&quot;/&gt;&lt;property id=&quot;20307&quot; value=&quot;292&quot;/&gt;&lt;/object&gt;&lt;object type=&quot;3&quot; unique_id=&quot;19504&quot;&gt;&lt;property id=&quot;20148&quot; value=&quot;5&quot;/&gt;&lt;property id=&quot;20300&quot; value=&quot;幻灯片 10&quot;/&gt;&lt;property id=&quot;20307&quot; value=&quot;293&quot;/&gt;&lt;/object&gt;&lt;object type=&quot;3&quot; unique_id=&quot;19681&quot;&gt;&lt;property id=&quot;20148&quot; value=&quot;5&quot;/&gt;&lt;property id=&quot;20300&quot; value=&quot;幻灯片 9&quot;/&gt;&lt;property id=&quot;20307&quot; value=&quot;295&quot;/&gt;&lt;/object&gt;&lt;object type=&quot;3&quot; unique_id=&quot;20201&quot;&gt;&lt;property id=&quot;20148&quot; value=&quot;5&quot;/&gt;&lt;property id=&quot;20300&quot; value=&quot;幻灯片 3 - &amp;quot;模板的使用&amp;quot;&quot;/&gt;&lt;property id=&quot;20307&quot; value=&quot;300&quot;/&gt;&lt;/object&gt;&lt;object type=&quot;3&quot; unique_id=&quot;20202&quot;&gt;&lt;property id=&quot;20148&quot; value=&quot;5&quot;/&gt;&lt;property id=&quot;20300&quot; value=&quot;幻灯片 12&quot;/&gt;&lt;property id=&quot;20307&quot; value=&quot;297&quot;/&gt;&lt;/object&gt;&lt;object type=&quot;3&quot; unique_id=&quot;20203&quot;&gt;&lt;property id=&quot;20148&quot; value=&quot;5&quot;/&gt;&lt;property id=&quot;20300&quot; value=&quot;幻灯片 29&quot;/&gt;&lt;property id=&quot;20307&quot; value=&quot;296&quot;/&gt;&lt;/object&gt;&lt;object type=&quot;3&quot; unique_id=&quot;20204&quot;&gt;&lt;property id=&quot;20148&quot; value=&quot;5&quot;/&gt;&lt;property id=&quot;20300&quot; value=&quot;幻灯片 30&quot;/&gt;&lt;property id=&quot;20307&quot; value=&quot;299&quot;/&gt;&lt;/object&gt;&lt;object type=&quot;3&quot; unique_id=&quot;24850&quot;&gt;&lt;property id=&quot;20148&quot; value=&quot;5&quot;/&gt;&lt;property id=&quot;20300&quot; value=&quot;幻灯片 28&quot;/&gt;&lt;property id=&quot;20307&quot; value=&quot;301&quot;/&gt;&lt;/object&gt;&lt;/object&gt;&lt;object type=&quot;8&quot; unique_id=&quot;18363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主题">
  <a:themeElements>
    <a:clrScheme name="自定义 2">
      <a:dk1>
        <a:srgbClr val="000000"/>
      </a:dk1>
      <a:lt1>
        <a:srgbClr val="FFFFFF"/>
      </a:lt1>
      <a:dk2>
        <a:srgbClr val="FF9933"/>
      </a:dk2>
      <a:lt2>
        <a:srgbClr val="DCDCDC"/>
      </a:lt2>
      <a:accent1>
        <a:srgbClr val="0066CC"/>
      </a:accent1>
      <a:accent2>
        <a:srgbClr val="003366"/>
      </a:accent2>
      <a:accent3>
        <a:srgbClr val="FFFFFF"/>
      </a:accent3>
      <a:accent4>
        <a:srgbClr val="000000"/>
      </a:accent4>
      <a:accent5>
        <a:srgbClr val="AAB8E2"/>
      </a:accent5>
      <a:accent6>
        <a:srgbClr val="002D5C"/>
      </a:accent6>
      <a:hlink>
        <a:srgbClr val="0000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E73B05"/>
        </a:dk2>
        <a:lt2>
          <a:srgbClr val="DCDCDC"/>
        </a:lt2>
        <a:accent1>
          <a:srgbClr val="B40000"/>
        </a:accent1>
        <a:accent2>
          <a:srgbClr val="1A63BC"/>
        </a:accent2>
        <a:accent3>
          <a:srgbClr val="FFFFFF"/>
        </a:accent3>
        <a:accent4>
          <a:srgbClr val="000000"/>
        </a:accent4>
        <a:accent5>
          <a:srgbClr val="D6AAAA"/>
        </a:accent5>
        <a:accent6>
          <a:srgbClr val="1659AA"/>
        </a:accent6>
        <a:hlink>
          <a:srgbClr val="47721C"/>
        </a:hlink>
        <a:folHlink>
          <a:srgbClr val="E283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E8AC04"/>
        </a:dk2>
        <a:lt2>
          <a:srgbClr val="DCDCDC"/>
        </a:lt2>
        <a:accent1>
          <a:srgbClr val="053275"/>
        </a:accent1>
        <a:accent2>
          <a:srgbClr val="1759A9"/>
        </a:accent2>
        <a:accent3>
          <a:srgbClr val="FFFFFF"/>
        </a:accent3>
        <a:accent4>
          <a:srgbClr val="000000"/>
        </a:accent4>
        <a:accent5>
          <a:srgbClr val="AAADBD"/>
        </a:accent5>
        <a:accent6>
          <a:srgbClr val="145099"/>
        </a:accent6>
        <a:hlink>
          <a:srgbClr val="0077DA"/>
        </a:hlink>
        <a:folHlink>
          <a:srgbClr val="53A9F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1">
        <a:dk1>
          <a:srgbClr val="000000"/>
        </a:dk1>
        <a:lt1>
          <a:srgbClr val="FFFFFF"/>
        </a:lt1>
        <a:dk2>
          <a:srgbClr val="FF9933"/>
        </a:dk2>
        <a:lt2>
          <a:srgbClr val="DCDCDC"/>
        </a:lt2>
        <a:accent1>
          <a:srgbClr val="0066CC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002D5C"/>
        </a:accent6>
        <a:hlink>
          <a:srgbClr val="0099FF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7345</TotalTime>
  <Words>1075</Words>
  <Application>Microsoft Office PowerPoint</Application>
  <PresentationFormat>全屏显示(4:3)</PresentationFormat>
  <Paragraphs>353</Paragraphs>
  <Slides>23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方正姚体</vt:lpstr>
      <vt:lpstr>黑体</vt:lpstr>
      <vt:lpstr>华文细黑</vt:lpstr>
      <vt:lpstr>楷体</vt:lpstr>
      <vt:lpstr>隶书</vt:lpstr>
      <vt:lpstr>宋体</vt:lpstr>
      <vt:lpstr>Arial</vt:lpstr>
      <vt:lpstr>Calibri</vt:lpstr>
      <vt:lpstr>Helvetica</vt:lpstr>
      <vt:lpstr>Times New Roman</vt:lpstr>
      <vt:lpstr>Wingdings</vt:lpstr>
      <vt:lpstr>Office 主题</vt:lpstr>
      <vt:lpstr>PowerPoint 演示文稿</vt:lpstr>
      <vt:lpstr>内容回顾</vt:lpstr>
      <vt:lpstr>网络地址转换（NAT）</vt:lpstr>
      <vt:lpstr>PowerPoint 演示文稿</vt:lpstr>
      <vt:lpstr>PowerPoint 演示文稿</vt:lpstr>
      <vt:lpstr>公有地址和私有地址</vt:lpstr>
      <vt:lpstr>NAT组网和常用术语</vt:lpstr>
      <vt:lpstr>Basic NAT</vt:lpstr>
      <vt:lpstr>配置Basic NAT</vt:lpstr>
      <vt:lpstr>Basic NAT配置示例</vt:lpstr>
      <vt:lpstr>NAPT</vt:lpstr>
      <vt:lpstr>配置NAPT</vt:lpstr>
      <vt:lpstr>NAPT配置举例</vt:lpstr>
      <vt:lpstr>Easy IP</vt:lpstr>
      <vt:lpstr>配置Easy IP</vt:lpstr>
      <vt:lpstr>Easy IP配置举例</vt:lpstr>
      <vt:lpstr>NAT Server</vt:lpstr>
      <vt:lpstr>配置NAT Server</vt:lpstr>
      <vt:lpstr>NAT Server配置举例</vt:lpstr>
      <vt:lpstr>NAT ALG</vt:lpstr>
      <vt:lpstr>NAT的信息显示和调试</vt:lpstr>
      <vt:lpstr>PowerPoint 演示文稿</vt:lpstr>
      <vt:lpstr>PowerPoint 演示文稿</vt:lpstr>
    </vt:vector>
  </TitlesOfParts>
  <Company>www.ruideppt.net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锐得PPT模板</dc:title>
  <dc:creator>北京锐得PPT</dc:creator>
  <cp:lastModifiedBy>Administrator</cp:lastModifiedBy>
  <cp:revision>766</cp:revision>
  <dcterms:modified xsi:type="dcterms:W3CDTF">2022-12-07T13:40:05Z</dcterms:modified>
</cp:coreProperties>
</file>