
<file path=[Content_Types].xml><?xml version="1.0" encoding="utf-8"?>
<Types xmlns="http://schemas.openxmlformats.org/package/2006/content-types">
  <Default Extension="vml" ContentType="application/vnd.openxmlformats-officedocument.vmlDrawing"/>
  <Default Extension="xls" ContentType="application/vnd.ms-excel"/>
  <Default Extension="png" ContentType="image/png"/>
  <Default Extension="wmf" ContentType="image/x-wmf"/>
  <Default Extension="jpeg" ContentType="image/jpeg"/>
  <Default Extension="JPG" ContentType="image/.jpg"/>
  <Default Extension="gif" ContentType="image/gi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63"/>
  </p:handoutMasterIdLst>
  <p:sldIdLst>
    <p:sldId id="256" r:id="rId3"/>
    <p:sldId id="648" r:id="rId5"/>
    <p:sldId id="651" r:id="rId6"/>
    <p:sldId id="653" r:id="rId7"/>
    <p:sldId id="654" r:id="rId8"/>
    <p:sldId id="936" r:id="rId9"/>
    <p:sldId id="798" r:id="rId10"/>
    <p:sldId id="652" r:id="rId11"/>
    <p:sldId id="812" r:id="rId12"/>
    <p:sldId id="895" r:id="rId13"/>
    <p:sldId id="1070" r:id="rId14"/>
    <p:sldId id="719" r:id="rId15"/>
    <p:sldId id="805" r:id="rId16"/>
    <p:sldId id="813" r:id="rId17"/>
    <p:sldId id="1025" r:id="rId18"/>
    <p:sldId id="981" r:id="rId19"/>
    <p:sldId id="814" r:id="rId20"/>
    <p:sldId id="815" r:id="rId21"/>
    <p:sldId id="823" r:id="rId22"/>
    <p:sldId id="816" r:id="rId23"/>
    <p:sldId id="817" r:id="rId24"/>
    <p:sldId id="832" r:id="rId25"/>
    <p:sldId id="831" r:id="rId26"/>
    <p:sldId id="818" r:id="rId27"/>
    <p:sldId id="824" r:id="rId28"/>
    <p:sldId id="829" r:id="rId29"/>
    <p:sldId id="830" r:id="rId30"/>
    <p:sldId id="819" r:id="rId31"/>
    <p:sldId id="820" r:id="rId32"/>
    <p:sldId id="821" r:id="rId33"/>
    <p:sldId id="982" r:id="rId34"/>
    <p:sldId id="806" r:id="rId35"/>
    <p:sldId id="807" r:id="rId36"/>
    <p:sldId id="808" r:id="rId37"/>
    <p:sldId id="875" r:id="rId38"/>
    <p:sldId id="810" r:id="rId39"/>
    <p:sldId id="811" r:id="rId40"/>
    <p:sldId id="738" r:id="rId41"/>
    <p:sldId id="751" r:id="rId42"/>
    <p:sldId id="752" r:id="rId43"/>
    <p:sldId id="753" r:id="rId44"/>
    <p:sldId id="754" r:id="rId45"/>
    <p:sldId id="755" r:id="rId46"/>
    <p:sldId id="756" r:id="rId47"/>
    <p:sldId id="757" r:id="rId48"/>
    <p:sldId id="758" r:id="rId49"/>
    <p:sldId id="864" r:id="rId50"/>
    <p:sldId id="865" r:id="rId51"/>
    <p:sldId id="869" r:id="rId52"/>
    <p:sldId id="986" r:id="rId53"/>
    <p:sldId id="987" r:id="rId54"/>
    <p:sldId id="833" r:id="rId55"/>
    <p:sldId id="983" r:id="rId56"/>
    <p:sldId id="984" r:id="rId57"/>
    <p:sldId id="985" r:id="rId58"/>
    <p:sldId id="532" r:id="rId59"/>
    <p:sldId id="445" r:id="rId60"/>
    <p:sldId id="562" r:id="rId61"/>
    <p:sldId id="446" r:id="rId62"/>
  </p:sldIdLst>
  <p:sldSz cx="9144000" cy="5143500" type="screen16x9"/>
  <p:notesSz cx="6858000" cy="9144000"/>
  <p:custDataLst>
    <p:tags r:id="rId6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0938" autoAdjust="0"/>
  </p:normalViewPr>
  <p:slideViewPr>
    <p:cSldViewPr snapToGrid="0">
      <p:cViewPr varScale="1">
        <p:scale>
          <a:sx n="83" d="100"/>
          <a:sy n="83" d="100"/>
        </p:scale>
        <p:origin x="-1464" y="-84"/>
      </p:cViewPr>
      <p:guideLst>
        <p:guide orient="horz" pos="1592"/>
        <p:guide pos="2913"/>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776" y="5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tags" Target="tags/tag117.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55A7A-C502-46B6-855A-4BBB11597EE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8659B1-BC94-4B1F-9D70-551345BF8F3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8A599-32F8-4B61-A0CD-2608407245F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49A97-A90C-496F-AD26-75D9C1389A1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514350" rtl="0" eaLnBrk="1" latinLnBrk="0" hangingPunct="1">
      <a:defRPr sz="675" kern="1200">
        <a:solidFill>
          <a:schemeClr val="tx1"/>
        </a:solidFill>
        <a:latin typeface="+mn-lt"/>
        <a:ea typeface="+mn-ea"/>
        <a:cs typeface="+mn-cs"/>
      </a:defRPr>
    </a:lvl1pPr>
    <a:lvl2pPr marL="257175" algn="l" defTabSz="514350" rtl="0" eaLnBrk="1" latinLnBrk="0" hangingPunct="1">
      <a:defRPr sz="675" kern="1200">
        <a:solidFill>
          <a:schemeClr val="tx1"/>
        </a:solidFill>
        <a:latin typeface="+mn-lt"/>
        <a:ea typeface="+mn-ea"/>
        <a:cs typeface="+mn-cs"/>
      </a:defRPr>
    </a:lvl2pPr>
    <a:lvl3pPr marL="514350" algn="l" defTabSz="514350" rtl="0" eaLnBrk="1" latinLnBrk="0" hangingPunct="1">
      <a:defRPr sz="675" kern="1200">
        <a:solidFill>
          <a:schemeClr val="tx1"/>
        </a:solidFill>
        <a:latin typeface="+mn-lt"/>
        <a:ea typeface="+mn-ea"/>
        <a:cs typeface="+mn-cs"/>
      </a:defRPr>
    </a:lvl3pPr>
    <a:lvl4pPr marL="771525" algn="l" defTabSz="514350" rtl="0" eaLnBrk="1" latinLnBrk="0" hangingPunct="1">
      <a:defRPr sz="675" kern="1200">
        <a:solidFill>
          <a:schemeClr val="tx1"/>
        </a:solidFill>
        <a:latin typeface="+mn-lt"/>
        <a:ea typeface="+mn-ea"/>
        <a:cs typeface="+mn-cs"/>
      </a:defRPr>
    </a:lvl4pPr>
    <a:lvl5pPr marL="1028700" algn="l" defTabSz="514350" rtl="0" eaLnBrk="1" latinLnBrk="0" hangingPunct="1">
      <a:defRPr sz="675" kern="1200">
        <a:solidFill>
          <a:schemeClr val="tx1"/>
        </a:solidFill>
        <a:latin typeface="+mn-lt"/>
        <a:ea typeface="+mn-ea"/>
        <a:cs typeface="+mn-cs"/>
      </a:defRPr>
    </a:lvl5pPr>
    <a:lvl6pPr marL="1285875" algn="l" defTabSz="514350" rtl="0" eaLnBrk="1" latinLnBrk="0" hangingPunct="1">
      <a:defRPr sz="675" kern="1200">
        <a:solidFill>
          <a:schemeClr val="tx1"/>
        </a:solidFill>
        <a:latin typeface="+mn-lt"/>
        <a:ea typeface="+mn-ea"/>
        <a:cs typeface="+mn-cs"/>
      </a:defRPr>
    </a:lvl6pPr>
    <a:lvl7pPr marL="1543050" algn="l" defTabSz="514350" rtl="0" eaLnBrk="1" latinLnBrk="0" hangingPunct="1">
      <a:defRPr sz="675" kern="1200">
        <a:solidFill>
          <a:schemeClr val="tx1"/>
        </a:solidFill>
        <a:latin typeface="+mn-lt"/>
        <a:ea typeface="+mn-ea"/>
        <a:cs typeface="+mn-cs"/>
      </a:defRPr>
    </a:lvl7pPr>
    <a:lvl8pPr marL="1800225" algn="l" defTabSz="514350" rtl="0" eaLnBrk="1" latinLnBrk="0" hangingPunct="1">
      <a:defRPr sz="675" kern="1200">
        <a:solidFill>
          <a:schemeClr val="tx1"/>
        </a:solidFill>
        <a:latin typeface="+mn-lt"/>
        <a:ea typeface="+mn-ea"/>
        <a:cs typeface="+mn-cs"/>
      </a:defRPr>
    </a:lvl8pPr>
    <a:lvl9pPr marL="2057400" algn="l" defTabSz="514350" rtl="0" eaLnBrk="1" latinLnBrk="0" hangingPunct="1">
      <a:defRPr sz="6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7" name="Rectangle 6"/>
          <p:cNvSpPr/>
          <p:nvPr userDrawn="1"/>
        </p:nvSpPr>
        <p:spPr>
          <a:xfrm>
            <a:off x="0" y="-1"/>
            <a:ext cx="9144000" cy="34290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zh-CN" altLang="en-US" dirty="0" smtClean="0"/>
              <a:t>单击此处编辑母版标题样式</a:t>
            </a:r>
            <a:endParaRPr lang="en-US" dirty="0"/>
          </a:p>
        </p:txBody>
      </p:sp>
      <p:sp>
        <p:nvSpPr>
          <p:cNvPr id="3" name="Subtitle 2"/>
          <p:cNvSpPr>
            <a:spLocks noGrp="1"/>
          </p:cNvSpPr>
          <p:nvPr>
            <p:ph type="subTitle" idx="1" hasCustomPrompt="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0000"/>
                    <a:lumOff val="10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lvl1pPr algn="ctr">
              <a:defRPr sz="1600">
                <a:latin typeface="+mn-lt"/>
              </a:defRPr>
            </a:lvl1pPr>
          </a:lstStyle>
          <a:p>
            <a:fld id="{60FB8FB2-9769-4F22-8580-D43F76E3F213}" type="datetime1">
              <a:rPr lang="zh-CN" altLang="en-US" smtClean="0"/>
            </a:fld>
            <a:endParaRPr lang="zh-CN" altLang="en-US" dirty="0"/>
          </a:p>
        </p:txBody>
      </p:sp>
      <p:sp>
        <p:nvSpPr>
          <p:cNvPr id="5" name="Footer Placeholder 4"/>
          <p:cNvSpPr>
            <a:spLocks noGrp="1"/>
          </p:cNvSpPr>
          <p:nvPr>
            <p:ph type="ftr" sz="quarter" idx="11"/>
          </p:nvPr>
        </p:nvSpPr>
        <p:spPr>
          <a:xfrm>
            <a:off x="2298032" y="4853028"/>
            <a:ext cx="5760261" cy="205740"/>
          </a:xfrm>
        </p:spPr>
        <p:txBody>
          <a:bodyPr/>
          <a:lstStyle>
            <a:lvl1pPr algn="ctr">
              <a:defRPr sz="1600">
                <a:latin typeface="+mn-lt"/>
              </a:defRPr>
            </a:lvl1pPr>
          </a:lstStyle>
          <a:p>
            <a:r>
              <a:rPr lang="zh-CN" altLang="en-US" cap="none" dirty="0">
                <a:solidFill>
                  <a:schemeClr val="tx1">
                    <a:lumMod val="90000"/>
                    <a:lumOff val="10000"/>
                  </a:schemeClr>
                </a:solidFill>
                <a:uFillTx/>
              </a:rPr>
              <a:t>Py</a:t>
            </a:r>
            <a:r>
              <a:rPr lang="en-US" altLang="zh-CN" cap="none" dirty="0">
                <a:solidFill>
                  <a:schemeClr val="tx1">
                    <a:lumMod val="90000"/>
                    <a:lumOff val="10000"/>
                  </a:schemeClr>
                </a:solidFill>
                <a:uFillTx/>
              </a:rPr>
              <a:t>thon</a:t>
            </a:r>
            <a:r>
              <a:rPr lang="zh-CN" altLang="en-US" dirty="0"/>
              <a:t>开发与应用</a:t>
            </a:r>
            <a:endParaRPr lang="zh-CN" altLang="en-US" dirty="0"/>
          </a:p>
        </p:txBody>
      </p:sp>
      <p:sp>
        <p:nvSpPr>
          <p:cNvPr id="6" name="Slide Number Placeholder 5"/>
          <p:cNvSpPr>
            <a:spLocks noGrp="1"/>
          </p:cNvSpPr>
          <p:nvPr>
            <p:ph type="sldNum" sz="quarter" idx="12"/>
          </p:nvPr>
        </p:nvSpPr>
        <p:spPr/>
        <p:txBody>
          <a:bodyPr/>
          <a:lstStyle>
            <a:lvl1pPr algn="ctr">
              <a:defRPr sz="1600">
                <a:latin typeface="+mn-lt"/>
              </a:defRPr>
            </a:lvl1pPr>
          </a:lstStyle>
          <a:p>
            <a:fld id="{F528F39D-B5E5-4CA7-906C-979D5A62978D}" type="slidenum">
              <a:rPr lang="zh-CN" altLang="en-US" smtClean="0"/>
            </a:fld>
            <a:endParaRPr lang="zh-CN" altLang="en-US"/>
          </a:p>
        </p:txBody>
      </p:sp>
      <p:cxnSp>
        <p:nvCxnSpPr>
          <p:cNvPr id="8" name="Straight Connector 7"/>
          <p:cNvCxnSpPr/>
          <p:nvPr/>
        </p:nvCxnSpPr>
        <p:spPr>
          <a:xfrm flipV="1">
            <a:off x="6290132" y="3948080"/>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85420" y="50685"/>
            <a:ext cx="692368" cy="692368"/>
          </a:xfrm>
          <a:prstGeom prst="rect">
            <a:avLst/>
          </a:prstGeom>
        </p:spPr>
      </p:pic>
      <p:pic>
        <p:nvPicPr>
          <p:cNvPr id="11" name="图片 10"/>
          <p:cNvPicPr>
            <a:picLocks noChangeAspect="1"/>
          </p:cNvPicPr>
          <p:nvPr userDrawn="1"/>
        </p:nvPicPr>
        <p:blipFill>
          <a:blip r:embed="rId3"/>
          <a:stretch>
            <a:fillRect/>
          </a:stretch>
        </p:blipFill>
        <p:spPr>
          <a:xfrm>
            <a:off x="7691755" y="0"/>
            <a:ext cx="1452245" cy="59817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120" name="文本框 119"/>
          <p:cNvSpPr txBox="1"/>
          <p:nvPr userDrawn="1"/>
        </p:nvSpPr>
        <p:spPr>
          <a:xfrm>
            <a:off x="4264202" y="2007508"/>
            <a:ext cx="4241369" cy="1223412"/>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lvl="0">
              <a:defRPr sz="11500" spc="50">
                <a:ln w="11430"/>
                <a:solidFill>
                  <a:srgbClr val="008EE6"/>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7350" dirty="0">
                <a:solidFill>
                  <a:schemeClr val="tx1">
                    <a:lumMod val="65000"/>
                    <a:lumOff val="35000"/>
                  </a:schemeClr>
                </a:solidFill>
              </a:rPr>
              <a:t>谢谢聆听</a:t>
            </a:r>
            <a:endParaRPr lang="en-US" altLang="zh-CN" sz="7350" dirty="0">
              <a:solidFill>
                <a:schemeClr val="tx1">
                  <a:lumMod val="65000"/>
                  <a:lumOff val="35000"/>
                </a:schemeClr>
              </a:solidFill>
            </a:endParaRPr>
          </a:p>
        </p:txBody>
      </p:sp>
      <p:grpSp>
        <p:nvGrpSpPr>
          <p:cNvPr id="4" name="组合 3"/>
          <p:cNvGrpSpPr/>
          <p:nvPr userDrawn="1"/>
        </p:nvGrpSpPr>
        <p:grpSpPr>
          <a:xfrm>
            <a:off x="833860" y="1704155"/>
            <a:ext cx="3193793" cy="2085294"/>
            <a:chOff x="705272" y="1639861"/>
            <a:chExt cx="3193793" cy="2085294"/>
          </a:xfrm>
        </p:grpSpPr>
        <p:grpSp>
          <p:nvGrpSpPr>
            <p:cNvPr id="2" name="组合 1"/>
            <p:cNvGrpSpPr/>
            <p:nvPr userDrawn="1"/>
          </p:nvGrpSpPr>
          <p:grpSpPr>
            <a:xfrm>
              <a:off x="705272" y="1639861"/>
              <a:ext cx="3193793" cy="2085294"/>
              <a:chOff x="721633" y="1980294"/>
              <a:chExt cx="3233738" cy="2111375"/>
            </a:xfrm>
          </p:grpSpPr>
          <p:sp>
            <p:nvSpPr>
              <p:cNvPr id="9" name="Freeform 148"/>
              <p:cNvSpPr/>
              <p:nvPr userDrawn="1"/>
            </p:nvSpPr>
            <p:spPr bwMode="auto">
              <a:xfrm>
                <a:off x="721633" y="1980294"/>
                <a:ext cx="3233738" cy="2111375"/>
              </a:xfrm>
              <a:custGeom>
                <a:avLst/>
                <a:gdLst>
                  <a:gd name="T0" fmla="*/ 778 w 861"/>
                  <a:gd name="T1" fmla="*/ 437 h 562"/>
                  <a:gd name="T2" fmla="*/ 778 w 861"/>
                  <a:gd name="T3" fmla="*/ 21 h 562"/>
                  <a:gd name="T4" fmla="*/ 756 w 861"/>
                  <a:gd name="T5" fmla="*/ 0 h 562"/>
                  <a:gd name="T6" fmla="*/ 105 w 861"/>
                  <a:gd name="T7" fmla="*/ 0 h 562"/>
                  <a:gd name="T8" fmla="*/ 84 w 861"/>
                  <a:gd name="T9" fmla="*/ 21 h 562"/>
                  <a:gd name="T10" fmla="*/ 84 w 861"/>
                  <a:gd name="T11" fmla="*/ 436 h 562"/>
                  <a:gd name="T12" fmla="*/ 0 w 861"/>
                  <a:gd name="T13" fmla="*/ 530 h 562"/>
                  <a:gd name="T14" fmla="*/ 24 w 861"/>
                  <a:gd name="T15" fmla="*/ 562 h 562"/>
                  <a:gd name="T16" fmla="*/ 838 w 861"/>
                  <a:gd name="T17" fmla="*/ 562 h 562"/>
                  <a:gd name="T18" fmla="*/ 861 w 861"/>
                  <a:gd name="T19" fmla="*/ 530 h 562"/>
                  <a:gd name="T20" fmla="*/ 778 w 861"/>
                  <a:gd name="T21" fmla="*/ 437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1" h="562">
                    <a:moveTo>
                      <a:pt x="778" y="437"/>
                    </a:moveTo>
                    <a:cubicBezTo>
                      <a:pt x="778" y="21"/>
                      <a:pt x="778" y="21"/>
                      <a:pt x="778" y="21"/>
                    </a:cubicBezTo>
                    <a:cubicBezTo>
                      <a:pt x="778" y="9"/>
                      <a:pt x="768" y="0"/>
                      <a:pt x="756" y="0"/>
                    </a:cubicBezTo>
                    <a:cubicBezTo>
                      <a:pt x="105" y="0"/>
                      <a:pt x="105" y="0"/>
                      <a:pt x="105" y="0"/>
                    </a:cubicBezTo>
                    <a:cubicBezTo>
                      <a:pt x="93" y="0"/>
                      <a:pt x="84" y="9"/>
                      <a:pt x="84" y="21"/>
                    </a:cubicBezTo>
                    <a:cubicBezTo>
                      <a:pt x="84" y="436"/>
                      <a:pt x="84" y="436"/>
                      <a:pt x="84" y="436"/>
                    </a:cubicBezTo>
                    <a:cubicBezTo>
                      <a:pt x="0" y="530"/>
                      <a:pt x="0" y="530"/>
                      <a:pt x="0" y="530"/>
                    </a:cubicBezTo>
                    <a:cubicBezTo>
                      <a:pt x="0" y="543"/>
                      <a:pt x="11" y="562"/>
                      <a:pt x="24" y="562"/>
                    </a:cubicBezTo>
                    <a:cubicBezTo>
                      <a:pt x="838" y="562"/>
                      <a:pt x="838" y="562"/>
                      <a:pt x="838" y="562"/>
                    </a:cubicBezTo>
                    <a:cubicBezTo>
                      <a:pt x="851" y="562"/>
                      <a:pt x="861" y="543"/>
                      <a:pt x="861" y="530"/>
                    </a:cubicBezTo>
                    <a:lnTo>
                      <a:pt x="778" y="437"/>
                    </a:lnTo>
                    <a:close/>
                  </a:path>
                </a:pathLst>
              </a:custGeom>
              <a:solidFill>
                <a:srgbClr val="6868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0" name="Rectangle 149"/>
              <p:cNvSpPr>
                <a:spLocks noChangeArrowheads="1"/>
              </p:cNvSpPr>
              <p:nvPr userDrawn="1"/>
            </p:nvSpPr>
            <p:spPr bwMode="auto">
              <a:xfrm>
                <a:off x="1169308" y="2115231"/>
                <a:ext cx="2343150" cy="1404938"/>
              </a:xfrm>
              <a:prstGeom prst="rect">
                <a:avLst/>
              </a:prstGeom>
              <a:solidFill>
                <a:srgbClr val="F9F3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p>
            </p:txBody>
          </p:sp>
          <p:sp>
            <p:nvSpPr>
              <p:cNvPr id="11" name="Freeform 150"/>
              <p:cNvSpPr/>
              <p:nvPr userDrawn="1"/>
            </p:nvSpPr>
            <p:spPr bwMode="auto">
              <a:xfrm>
                <a:off x="2118633" y="3975781"/>
                <a:ext cx="439738" cy="74613"/>
              </a:xfrm>
              <a:custGeom>
                <a:avLst/>
                <a:gdLst>
                  <a:gd name="T0" fmla="*/ 0 w 117"/>
                  <a:gd name="T1" fmla="*/ 0 h 20"/>
                  <a:gd name="T2" fmla="*/ 0 w 117"/>
                  <a:gd name="T3" fmla="*/ 0 h 20"/>
                  <a:gd name="T4" fmla="*/ 14 w 117"/>
                  <a:gd name="T5" fmla="*/ 20 h 20"/>
                  <a:gd name="T6" fmla="*/ 104 w 117"/>
                  <a:gd name="T7" fmla="*/ 20 h 20"/>
                  <a:gd name="T8" fmla="*/ 117 w 117"/>
                  <a:gd name="T9" fmla="*/ 0 h 20"/>
                  <a:gd name="T10" fmla="*/ 117 w 117"/>
                  <a:gd name="T11" fmla="*/ 0 h 20"/>
                  <a:gd name="T12" fmla="*/ 0 w 1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7" h="20">
                    <a:moveTo>
                      <a:pt x="0" y="0"/>
                    </a:moveTo>
                    <a:cubicBezTo>
                      <a:pt x="0" y="0"/>
                      <a:pt x="0" y="0"/>
                      <a:pt x="0" y="0"/>
                    </a:cubicBezTo>
                    <a:cubicBezTo>
                      <a:pt x="0" y="7"/>
                      <a:pt x="6" y="20"/>
                      <a:pt x="14" y="20"/>
                    </a:cubicBezTo>
                    <a:cubicBezTo>
                      <a:pt x="104" y="20"/>
                      <a:pt x="104" y="20"/>
                      <a:pt x="104" y="20"/>
                    </a:cubicBezTo>
                    <a:cubicBezTo>
                      <a:pt x="111" y="20"/>
                      <a:pt x="117" y="7"/>
                      <a:pt x="117" y="0"/>
                    </a:cubicBezTo>
                    <a:cubicBezTo>
                      <a:pt x="117" y="0"/>
                      <a:pt x="117" y="0"/>
                      <a:pt x="117" y="0"/>
                    </a:cubicBezTo>
                    <a:lnTo>
                      <a:pt x="0"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grpSp>
        <p:sp>
          <p:nvSpPr>
            <p:cNvPr id="108" name="矩形 107"/>
            <p:cNvSpPr/>
            <p:nvPr userDrawn="1"/>
          </p:nvSpPr>
          <p:spPr>
            <a:xfrm>
              <a:off x="2091447" y="2022227"/>
              <a:ext cx="1325371" cy="369332"/>
            </a:xfrm>
            <a:prstGeom prst="rect">
              <a:avLst/>
            </a:prstGeom>
          </p:spPr>
          <p:txBody>
            <a:bodyPr wrap="square">
              <a:spAutoFit/>
            </a:bodyPr>
            <a:lstStyle/>
            <a:p>
              <a:pPr algn="l">
                <a:lnSpc>
                  <a:spcPct val="120000"/>
                </a:lnSpc>
              </a:pPr>
              <a:r>
                <a:rPr lang="en-US" altLang="zh-CN" sz="1500" kern="1200" dirty="0">
                  <a:solidFill>
                    <a:schemeClr val="tx1">
                      <a:lumMod val="65000"/>
                      <a:lumOff val="35000"/>
                    </a:schemeClr>
                  </a:solidFill>
                  <a:latin typeface="+mj-ea"/>
                  <a:ea typeface="+mj-ea"/>
                  <a:cs typeface="+mn-cs"/>
                </a:rPr>
                <a:t>Thank You</a:t>
              </a:r>
              <a:r>
                <a:rPr lang="zh-CN" altLang="en-US" sz="1500" kern="1200" dirty="0">
                  <a:solidFill>
                    <a:schemeClr val="tx1">
                      <a:lumMod val="65000"/>
                      <a:lumOff val="35000"/>
                    </a:schemeClr>
                  </a:solidFill>
                  <a:latin typeface="+mj-ea"/>
                  <a:ea typeface="+mj-ea"/>
                  <a:cs typeface="+mn-cs"/>
                </a:rPr>
                <a:t>！</a:t>
              </a:r>
              <a:endParaRPr lang="zh-CN" altLang="en-US" sz="1500" kern="1200" dirty="0">
                <a:solidFill>
                  <a:schemeClr val="tx1">
                    <a:lumMod val="65000"/>
                    <a:lumOff val="35000"/>
                  </a:schemeClr>
                </a:solidFill>
                <a:latin typeface="+mj-ea"/>
                <a:ea typeface="+mj-ea"/>
                <a:cs typeface="+mn-cs"/>
              </a:endParaRPr>
            </a:p>
          </p:txBody>
        </p:sp>
        <p:grpSp>
          <p:nvGrpSpPr>
            <p:cNvPr id="114" name="组合 113"/>
            <p:cNvGrpSpPr/>
            <p:nvPr userDrawn="1"/>
          </p:nvGrpSpPr>
          <p:grpSpPr>
            <a:xfrm>
              <a:off x="2160453" y="2672657"/>
              <a:ext cx="1134000" cy="48600"/>
              <a:chOff x="0" y="4978400"/>
              <a:chExt cx="11157019" cy="406400"/>
            </a:xfrm>
          </p:grpSpPr>
          <p:sp>
            <p:nvSpPr>
              <p:cNvPr id="115" name="矩形 114"/>
              <p:cNvSpPr/>
              <p:nvPr userDrawn="1"/>
            </p:nvSpPr>
            <p:spPr>
              <a:xfrm>
                <a:off x="0" y="4978400"/>
                <a:ext cx="2788596" cy="406400"/>
              </a:xfrm>
              <a:prstGeom prst="rect">
                <a:avLst/>
              </a:prstGeom>
              <a:solidFill>
                <a:srgbClr val="9EC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6" name="矩形 115"/>
              <p:cNvSpPr/>
              <p:nvPr userDrawn="1"/>
            </p:nvSpPr>
            <p:spPr>
              <a:xfrm>
                <a:off x="2788596" y="4978400"/>
                <a:ext cx="2788596" cy="406400"/>
              </a:xfrm>
              <a:prstGeom prst="rect">
                <a:avLst/>
              </a:prstGeom>
              <a:solidFill>
                <a:srgbClr val="CA0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7" name="矩形 116"/>
              <p:cNvSpPr/>
              <p:nvPr userDrawn="1"/>
            </p:nvSpPr>
            <p:spPr>
              <a:xfrm>
                <a:off x="5577192" y="4978400"/>
                <a:ext cx="2788596" cy="40640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8" name="矩形 117"/>
              <p:cNvSpPr/>
              <p:nvPr userDrawn="1"/>
            </p:nvSpPr>
            <p:spPr>
              <a:xfrm>
                <a:off x="8368423" y="4978400"/>
                <a:ext cx="2788596" cy="406400"/>
              </a:xfrm>
              <a:prstGeom prst="rect">
                <a:avLst/>
              </a:prstGeom>
              <a:solidFill>
                <a:srgbClr val="008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grpSp>
        <p:pic>
          <p:nvPicPr>
            <p:cNvPr id="110" name="Picture 2"/>
            <p:cNvPicPr>
              <a:picLocks noChangeAspect="1" noChangeArrowheads="1"/>
            </p:cNvPicPr>
            <p:nvPr userDrawn="1"/>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a:stretch>
              <a:fillRect/>
            </a:stretch>
          </p:blipFill>
          <p:spPr bwMode="auto">
            <a:xfrm>
              <a:off x="1367669" y="2007508"/>
              <a:ext cx="675000" cy="675000"/>
            </a:xfrm>
            <a:prstGeom prst="rect">
              <a:avLst/>
            </a:prstGeom>
            <a:noFill/>
            <a:ln w="9525">
              <a:noFill/>
              <a:miter lim="800000"/>
              <a:headEnd/>
              <a:tailEnd/>
            </a:ln>
            <a:effectLst/>
          </p:spPr>
        </p:pic>
      </p:grpSp>
      <p:sp>
        <p:nvSpPr>
          <p:cNvPr id="20" name="日期占位符 3"/>
          <p:cNvSpPr>
            <a:spLocks noGrp="1"/>
          </p:cNvSpPr>
          <p:nvPr>
            <p:ph type="dt" sz="half" idx="10"/>
          </p:nvPr>
        </p:nvSpPr>
        <p:spPr>
          <a:xfrm>
            <a:off x="768096" y="4853028"/>
            <a:ext cx="1615607" cy="205740"/>
          </a:xfrm>
        </p:spPr>
        <p:txBody>
          <a:bodyPr/>
          <a:lstStyle>
            <a:lvl1pPr algn="ctr">
              <a:defRPr sz="1600">
                <a:solidFill>
                  <a:schemeClr val="bg1"/>
                </a:solidFill>
                <a:latin typeface="+mn-lt"/>
              </a:defRPr>
            </a:lvl1pPr>
          </a:lstStyle>
          <a:p>
            <a:fld id="{8F98B0E8-48B0-47D3-A6C8-7E041360F69C}" type="datetime1">
              <a:rPr lang="zh-CN" altLang="en-US" smtClean="0"/>
            </a:fld>
            <a:endParaRPr lang="zh-CN" altLang="en-US" dirty="0"/>
          </a:p>
        </p:txBody>
      </p:sp>
      <p:sp>
        <p:nvSpPr>
          <p:cNvPr id="21"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22" name="灯片编号占位符 5"/>
          <p:cNvSpPr>
            <a:spLocks noGrp="1"/>
          </p:cNvSpPr>
          <p:nvPr>
            <p:ph type="sldNum" sz="quarter" idx="12"/>
          </p:nvPr>
        </p:nvSpPr>
        <p:spPr>
          <a:xfrm>
            <a:off x="8128000" y="4853028"/>
            <a:ext cx="730250" cy="205740"/>
          </a:xfrm>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a:p>
        </p:txBody>
      </p:sp>
    </p:spTree>
  </p:cSld>
  <p:clrMapOvr>
    <a:masterClrMapping/>
  </p:clrMapOvr>
  <p:transition>
    <p:cove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727032" y="4805958"/>
            <a:ext cx="1920240" cy="274320"/>
          </a:xfrm>
          <a:prstGeom prst="rect">
            <a:avLst/>
          </a:prstGeom>
        </p:spPr>
        <p:txBody>
          <a:bodyPr/>
          <a:lstStyle>
            <a:lvl1pPr>
              <a:defRPr sz="1050"/>
            </a:lvl1pPr>
          </a:lstStyle>
          <a:p>
            <a:fld id="{7C38504B-1AF3-4156-B61A-8DB24BEED060}" type="datetime1">
              <a:rPr lang="zh-CN" altLang="en-US" smtClean="0"/>
            </a:fld>
            <a:endParaRPr lang="zh-CN" altLang="en-US" dirty="0"/>
          </a:p>
        </p:txBody>
      </p:sp>
      <p:sp>
        <p:nvSpPr>
          <p:cNvPr id="6" name="灯片编号占位符 5"/>
          <p:cNvSpPr>
            <a:spLocks noGrp="1"/>
          </p:cNvSpPr>
          <p:nvPr>
            <p:ph type="sldNum" sz="quarter" idx="12"/>
          </p:nvPr>
        </p:nvSpPr>
        <p:spPr>
          <a:xfrm>
            <a:off x="8461830" y="4805960"/>
            <a:ext cx="551203" cy="273844"/>
          </a:xfrm>
          <a:prstGeom prst="rect">
            <a:avLst/>
          </a:prstGeom>
        </p:spPr>
        <p:txBody>
          <a:bodyPr/>
          <a:lstStyle>
            <a:lvl1pPr>
              <a:defRPr sz="1050"/>
            </a:lvl1pPr>
          </a:lstStyle>
          <a:p>
            <a:fld id="{0C913308-F349-4B6D-A68A-DD1791B4A57B}" type="slidenum">
              <a:rPr lang="zh-CN" altLang="en-US" smtClean="0"/>
            </a:fld>
            <a:endParaRPr lang="zh-CN" altLang="en-US" dirty="0"/>
          </a:p>
        </p:txBody>
      </p:sp>
      <p:sp>
        <p:nvSpPr>
          <p:cNvPr id="7" name="标题占位符"/>
          <p:cNvSpPr>
            <a:spLocks noGrp="1"/>
          </p:cNvSpPr>
          <p:nvPr>
            <p:ph type="body" sz="quarter" idx="13" hasCustomPrompt="1"/>
          </p:nvPr>
        </p:nvSpPr>
        <p:spPr>
          <a:xfrm>
            <a:off x="1052622" y="159755"/>
            <a:ext cx="6275277" cy="415498"/>
          </a:xfrm>
          <a:prstGeom prst="rect">
            <a:avLst/>
          </a:prstGeom>
        </p:spPr>
        <p:txBody>
          <a:bodyPr wrap="square" anchor="ctr">
            <a:spAutoFit/>
          </a:bodyPr>
          <a:lstStyle>
            <a:lvl1pPr marL="0" indent="0" algn="l">
              <a:lnSpc>
                <a:spcPct val="100000"/>
              </a:lnSpc>
              <a:buFontTx/>
              <a:buNone/>
              <a:defRPr lang="zh-CN" altLang="en-US" sz="2100" b="1" spc="169" dirty="0" smtClean="0">
                <a:solidFill>
                  <a:schemeClr val="tx1">
                    <a:lumMod val="95000"/>
                    <a:lumOff val="5000"/>
                  </a:schemeClr>
                </a:solidFill>
                <a:latin typeface="+mn-ea"/>
              </a:defRPr>
            </a:lvl1pPr>
          </a:lstStyle>
          <a:p>
            <a:pPr marL="0" lvl="0"/>
            <a:r>
              <a:rPr lang="zh-CN" altLang="en-US" dirty="0"/>
              <a:t>点击添加标题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lvl="0">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750"/>
                        <p:tgtEl>
                          <p:spTgt spid="7"/>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8" name="矩形"/>
          <p:cNvSpPr/>
          <p:nvPr/>
        </p:nvSpPr>
        <p:spPr>
          <a:xfrm>
            <a:off x="-3743" y="80319"/>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19"/>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endParaRPr lang="zh-CN" altLang="en-US" dirty="0"/>
          </a:p>
        </p:txBody>
      </p:sp>
      <p:sp>
        <p:nvSpPr>
          <p:cNvPr id="4" name="文本占位符 3"/>
          <p:cNvSpPr>
            <a:spLocks noGrp="1"/>
          </p:cNvSpPr>
          <p:nvPr>
            <p:ph type="body" sz="quarter" idx="11"/>
          </p:nvPr>
        </p:nvSpPr>
        <p:spPr>
          <a:xfrm>
            <a:off x="627064" y="1009651"/>
            <a:ext cx="7615237" cy="3545681"/>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2"/>
          </p:nvPr>
        </p:nvSpPr>
        <p:spPr>
          <a:xfrm>
            <a:off x="6727032" y="4805958"/>
            <a:ext cx="1920240" cy="274320"/>
          </a:xfrm>
          <a:prstGeom prst="rect">
            <a:avLst/>
          </a:prstGeom>
        </p:spPr>
        <p:txBody>
          <a:bodyPr/>
          <a:lstStyle>
            <a:lvl1pPr>
              <a:defRPr sz="1200"/>
            </a:lvl1pPr>
          </a:lstStyle>
          <a:p>
            <a:endParaRPr lang="zh-CN" altLang="en-US"/>
          </a:p>
        </p:txBody>
      </p:sp>
      <p:sp>
        <p:nvSpPr>
          <p:cNvPr id="10" name="页脚占位符 4"/>
          <p:cNvSpPr>
            <a:spLocks noGrp="1"/>
          </p:cNvSpPr>
          <p:nvPr>
            <p:ph type="ftr" sz="quarter" idx="13"/>
          </p:nvPr>
        </p:nvSpPr>
        <p:spPr>
          <a:xfrm>
            <a:off x="4380074" y="4805960"/>
            <a:ext cx="2350681" cy="273844"/>
          </a:xfrm>
          <a:prstGeom prst="rect">
            <a:avLst/>
          </a:prstGeom>
        </p:spPr>
        <p:txBody>
          <a:bodyPr/>
          <a:lstStyle>
            <a:lvl1pPr>
              <a:defRPr sz="1200"/>
            </a:lvl1pPr>
          </a:lstStyle>
          <a:p>
            <a:endParaRPr lang="zh-CN" altLang="en-US" dirty="0"/>
          </a:p>
        </p:txBody>
      </p:sp>
      <p:sp>
        <p:nvSpPr>
          <p:cNvPr id="11" name="灯片编号占位符 5"/>
          <p:cNvSpPr>
            <a:spLocks noGrp="1"/>
          </p:cNvSpPr>
          <p:nvPr>
            <p:ph type="sldNum" sz="quarter" idx="14"/>
          </p:nvPr>
        </p:nvSpPr>
        <p:spPr>
          <a:xfrm>
            <a:off x="8461830" y="4805960"/>
            <a:ext cx="551203" cy="273844"/>
          </a:xfrm>
          <a:prstGeom prst="rect">
            <a:avLst/>
          </a:prstGeom>
        </p:spPr>
        <p:txBody>
          <a:bodyPr/>
          <a:lstStyle>
            <a:lvl1pPr>
              <a:defRPr sz="1050"/>
            </a:lvl1p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lvl="0">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hasCustomPrompt="1"/>
          </p:nvPr>
        </p:nvSpPr>
        <p:spPr/>
        <p:txBody>
          <a:bodyPr/>
          <a:lstStyle>
            <a:lvl3pPr marL="1080135" indent="-288290">
              <a:buFont typeface="Wingdings 3" panose="05040102010807070707" pitchFamily="18" charset="2"/>
              <a:buChar char=""/>
              <a:defRPr/>
            </a:lvl3pPr>
            <a:lvl4pPr marL="1259840" indent="-288290">
              <a:buFont typeface="Wingdings 3" panose="05040102010807070707" pitchFamily="18" charset="2"/>
              <a:buChar char=""/>
              <a:defRPr/>
            </a:lvl4pPr>
            <a:lvl5pPr marL="1440180" indent="-288290">
              <a:buFont typeface="Wingdings 3" panose="05040102010807070707" pitchFamily="18" charset="2"/>
              <a:buChar char=""/>
              <a:defRPr/>
            </a:lvl5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lgn="ctr">
              <a:defRPr sz="1600" b="0">
                <a:solidFill>
                  <a:schemeClr val="bg1"/>
                </a:solidFill>
                <a:latin typeface="+mn-lt"/>
              </a:defRPr>
            </a:lvl1pPr>
          </a:lstStyle>
          <a:p>
            <a:fld id="{D7326FFE-7CCA-4C0D-B453-625569992FBB}" type="datetime1">
              <a:rPr lang="zh-CN" altLang="en-US" smtClean="0"/>
            </a:fld>
            <a:endParaRPr lang="zh-CN" altLang="en-US" dirty="0"/>
          </a:p>
        </p:txBody>
      </p:sp>
      <p:sp>
        <p:nvSpPr>
          <p:cNvPr id="5" name="Footer Placeholder 4"/>
          <p:cNvSpPr>
            <a:spLocks noGrp="1"/>
          </p:cNvSpPr>
          <p:nvPr>
            <p:ph type="ftr" sz="quarter" idx="11"/>
          </p:nvPr>
        </p:nvSpPr>
        <p:spPr>
          <a:xfrm>
            <a:off x="2383703" y="4853028"/>
            <a:ext cx="5674590" cy="205740"/>
          </a:xfrm>
        </p:spPr>
        <p:txBody>
          <a:bodyPr/>
          <a:lstStyle>
            <a:lvl1pPr algn="ctr">
              <a:defRPr sz="1600" b="0">
                <a:solidFill>
                  <a:schemeClr val="bg1"/>
                </a:solidFill>
                <a:latin typeface="+mn-lt"/>
              </a:defRPr>
            </a:lvl1p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Slide Number Placeholder 5"/>
          <p:cNvSpPr>
            <a:spLocks noGrp="1"/>
          </p:cNvSpPr>
          <p:nvPr>
            <p:ph type="sldNum" sz="quarter" idx="12"/>
          </p:nvPr>
        </p:nvSpPr>
        <p:spPr/>
        <p:txBody>
          <a:bodyPr/>
          <a:lstStyle>
            <a:lvl1pPr algn="ctr">
              <a:defRPr sz="1600" b="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95958" y="-12032"/>
            <a:ext cx="7882609" cy="860498"/>
          </a:xfrm>
        </p:spPr>
        <p:txBody>
          <a:bodyPr/>
          <a:lstStyle/>
          <a:p>
            <a:r>
              <a:rPr lang="zh-CN" altLang="en-US" dirty="0" smtClean="0"/>
              <a:t>单击此处编辑母版标题样式</a:t>
            </a:r>
            <a:endParaRPr lang="en-US" dirty="0"/>
          </a:p>
        </p:txBody>
      </p:sp>
      <p:sp>
        <p:nvSpPr>
          <p:cNvPr id="3" name="Content Placeholder 2"/>
          <p:cNvSpPr>
            <a:spLocks noGrp="1"/>
          </p:cNvSpPr>
          <p:nvPr>
            <p:ph sz="half" idx="1" hasCustomPrompt="1"/>
          </p:nvPr>
        </p:nvSpPr>
        <p:spPr>
          <a:xfrm>
            <a:off x="768096" y="969475"/>
            <a:ext cx="3566160" cy="3762546"/>
          </a:xfrm>
        </p:spPr>
        <p:txBody>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hasCustomPrompt="1"/>
          </p:nvPr>
        </p:nvSpPr>
        <p:spPr>
          <a:xfrm>
            <a:off x="4491990" y="969473"/>
            <a:ext cx="3566160" cy="3762547"/>
          </a:xfrm>
        </p:spPr>
        <p:txBody>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lgn="ctr">
              <a:defRPr sz="1600">
                <a:solidFill>
                  <a:schemeClr val="bg1"/>
                </a:solidFill>
                <a:latin typeface="+mn-lt"/>
              </a:defRPr>
            </a:lvl1pPr>
          </a:lstStyle>
          <a:p>
            <a:fld id="{B74AB904-11F0-40D2-A521-063F99E152E4}" type="datetime1">
              <a:rPr lang="zh-CN" altLang="en-US" smtClean="0"/>
            </a:fld>
            <a:endParaRPr lang="zh-CN" altLang="en-US" dirty="0"/>
          </a:p>
        </p:txBody>
      </p:sp>
      <p:sp>
        <p:nvSpPr>
          <p:cNvPr id="6" name="Footer Placeholder 5"/>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a:p>
        </p:txBody>
      </p:sp>
      <p:sp>
        <p:nvSpPr>
          <p:cNvPr id="7" name="Slide Number Placeholder 6"/>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80918" y="0"/>
            <a:ext cx="7290054" cy="848467"/>
          </a:xfrm>
        </p:spPr>
        <p:txBody>
          <a:bodyPr/>
          <a:lstStyle/>
          <a:p>
            <a:r>
              <a:rPr lang="zh-CN" altLang="en-US" dirty="0" smtClean="0"/>
              <a:t>单击此处编辑母版标题样式</a:t>
            </a:r>
            <a:endParaRPr lang="en-US" dirty="0"/>
          </a:p>
        </p:txBody>
      </p:sp>
      <p:sp>
        <p:nvSpPr>
          <p:cNvPr id="3" name="Text Placeholder 2"/>
          <p:cNvSpPr>
            <a:spLocks noGrp="1"/>
          </p:cNvSpPr>
          <p:nvPr>
            <p:ph type="body" idx="1" hasCustomPrompt="1"/>
          </p:nvPr>
        </p:nvSpPr>
        <p:spPr>
          <a:xfrm>
            <a:off x="768096" y="993491"/>
            <a:ext cx="3566160" cy="617220"/>
          </a:xfrm>
        </p:spPr>
        <p:txBody>
          <a:bodyPr lIns="137160" rIns="137160" anchor="ctr">
            <a:normAutofit/>
          </a:bodyPr>
          <a:lstStyle>
            <a:lvl1pPr marL="0" indent="0">
              <a:spcBef>
                <a:spcPts val="0"/>
              </a:spcBef>
              <a:spcAft>
                <a:spcPts val="0"/>
              </a:spcAft>
              <a:buNone/>
              <a:defRPr sz="1725" b="0" cap="none" baseline="0">
                <a:solidFill>
                  <a:schemeClr val="accent2">
                    <a:lumMod val="75000"/>
                  </a:schemeClr>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768096" y="1584605"/>
            <a:ext cx="3566160" cy="2506179"/>
          </a:xfrm>
        </p:spPr>
        <p:txBody>
          <a:bodyPr lIns="45720" rIns="4572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491990" y="993491"/>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2">
                    <a:lumMod val="75000"/>
                  </a:schemeClr>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491990" y="1584605"/>
            <a:ext cx="3566160" cy="2506179"/>
          </a:xfrm>
        </p:spPr>
        <p:txBody>
          <a:bodyPr lIns="45720" rIns="4572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lvl1pPr algn="ctr">
              <a:defRPr sz="1600">
                <a:solidFill>
                  <a:schemeClr val="bg1"/>
                </a:solidFill>
                <a:latin typeface="+mn-lt"/>
              </a:defRPr>
            </a:lvl1pPr>
          </a:lstStyle>
          <a:p>
            <a:fld id="{0529599E-9530-48C5-9CAF-172E1B800D9B}" type="datetime1">
              <a:rPr lang="zh-CN" altLang="en-US" smtClean="0"/>
            </a:fld>
            <a:endParaRPr lang="zh-CN" altLang="en-US"/>
          </a:p>
        </p:txBody>
      </p:sp>
      <p:sp>
        <p:nvSpPr>
          <p:cNvPr id="8" name="Footer Placeholder 7"/>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9" name="Slide Number Placeholder 8"/>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u="none" strike="noStrike" kern="1200" cap="none" spc="80" normalizeH="0">
                <a:solidFill>
                  <a:schemeClr val="bg1"/>
                </a:solidFill>
                <a:uFillTx/>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lgn="ctr">
              <a:defRPr sz="1600">
                <a:solidFill>
                  <a:schemeClr val="bg1"/>
                </a:solidFill>
                <a:latin typeface="+mn-lt"/>
              </a:defRPr>
            </a:lvl1pPr>
          </a:lstStyle>
          <a:p>
            <a:fld id="{5902FD77-8323-485D-87E2-91A0E9C84954}" type="datetime1">
              <a:rPr lang="zh-CN" altLang="en-US" smtClean="0"/>
            </a:fld>
            <a:endParaRPr lang="zh-CN" altLang="en-US"/>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5" name="Slide Number Placeholder 4"/>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F8EDE902-01B3-453F-A2EE-45228A659E9E}" type="datetime1">
              <a:rPr lang="zh-CN" altLang="en-US" smtClean="0"/>
            </a:fld>
            <a:endParaRPr lang="zh-CN" altLang="en-US"/>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a:p>
        </p:txBody>
      </p:sp>
      <p:sp>
        <p:nvSpPr>
          <p:cNvPr id="7" name="Title 1"/>
          <p:cNvSpPr>
            <a:spLocks noGrp="1"/>
          </p:cNvSpPr>
          <p:nvPr userDrawn="1"/>
        </p:nvSpPr>
        <p:spPr>
          <a:xfrm>
            <a:off x="1094321" y="0"/>
            <a:ext cx="7763929" cy="828913"/>
          </a:xfrm>
          <a:prstGeom prst="rect">
            <a:avLst/>
          </a:prstGeom>
        </p:spPr>
        <p:txBody>
          <a:bodyPr vert="horz" lIns="91440" tIns="45720" rIns="91440" bIns="45720" rtlCol="0" anchor="ctr">
            <a:normAutofit/>
          </a:bodyPr>
          <a:lst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a:lstStyle>
          <a:p>
            <a:r>
              <a:rPr lang="zh-CN" altLang="en-US" cap="none" spc="80" smtClean="0">
                <a:solidFill>
                  <a:schemeClr val="bg1"/>
                </a:solidFill>
                <a:uFillTx/>
              </a:rPr>
              <a:t>单击此处编辑母版标题样式</a:t>
            </a:r>
            <a:endParaRPr lang="zh-CN" altLang="en-US" cap="none" spc="80" dirty="0" smtClean="0">
              <a:solidFill>
                <a:schemeClr val="bg1"/>
              </a:solidFill>
              <a:uFillTx/>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1_节标题">
    <p:spTree>
      <p:nvGrpSpPr>
        <p:cNvPr id="1" name=""/>
        <p:cNvGrpSpPr/>
        <p:nvPr/>
      </p:nvGrpSpPr>
      <p:grpSpPr>
        <a:xfrm>
          <a:off x="0" y="0"/>
          <a:ext cx="0" cy="0"/>
          <a:chOff x="0" y="0"/>
          <a:chExt cx="0" cy="0"/>
        </a:xfrm>
      </p:grpSpPr>
      <p:sp>
        <p:nvSpPr>
          <p:cNvPr id="29" name="Rectangle 6"/>
          <p:cNvSpPr/>
          <p:nvPr userDrawn="1"/>
        </p:nvSpPr>
        <p:spPr>
          <a:xfrm>
            <a:off x="0" y="-22674"/>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DAEA8122-0D78-4844-A578-3876484268E6}" type="datetime1">
              <a:rPr lang="zh-CN" altLang="en-US" smtClean="0"/>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dirty="0"/>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8342" y="-14837"/>
            <a:ext cx="692368" cy="692368"/>
          </a:xfrm>
          <a:prstGeom prst="rect">
            <a:avLst/>
          </a:prstGeom>
        </p:spPr>
      </p:pic>
      <p:cxnSp>
        <p:nvCxnSpPr>
          <p:cNvPr id="9" name="Straight Connector 6"/>
          <p:cNvCxnSpPr/>
          <p:nvPr userDrawn="1"/>
        </p:nvCxnSpPr>
        <p:spPr>
          <a:xfrm flipV="1">
            <a:off x="574526" y="677531"/>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4223189" y="780125"/>
            <a:ext cx="0" cy="386756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35829" y="1395230"/>
            <a:ext cx="1992037" cy="1992037"/>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userDrawn="1">
            <p:custDataLst>
              <p:tags r:id="rId3"/>
            </p:custDataLst>
          </p:nvPr>
        </p:nvSpPr>
        <p:spPr>
          <a:xfrm>
            <a:off x="1448688" y="1467661"/>
            <a:ext cx="1286564" cy="1847174"/>
          </a:xfrm>
          <a:prstGeom prst="rect">
            <a:avLst/>
          </a:prstGeom>
          <a:noFill/>
        </p:spPr>
        <p:txBody>
          <a:bodyPr wrap="square" lIns="0" tIns="0" rIns="0" bIns="0" rtlCol="0" anchor="ctr" anchorCtr="0">
            <a:noAutofit/>
          </a:bodyPr>
          <a:lstStyle/>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目</a:t>
            </a:r>
            <a:endParaRPr lang="en-US" altLang="zh-CN"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录</a:t>
            </a:r>
            <a:endPar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Others_2"/>
          <p:cNvSpPr txBox="1"/>
          <p:nvPr userDrawn="1">
            <p:custDataLst>
              <p:tags r:id="rId4"/>
            </p:custDataLst>
          </p:nvPr>
        </p:nvSpPr>
        <p:spPr>
          <a:xfrm rot="5400000">
            <a:off x="589962" y="2191193"/>
            <a:ext cx="1932333" cy="400110"/>
          </a:xfrm>
          <a:prstGeom prst="rect">
            <a:avLst/>
          </a:prstGeom>
          <a:noFill/>
        </p:spPr>
        <p:txBody>
          <a:bodyPr wrap="square">
            <a:spAutoFit/>
          </a:bodyPr>
          <a:lstStyle/>
          <a:p>
            <a:pPr algn="ctr">
              <a:defRPr/>
            </a:pPr>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Title 1"/>
          <p:cNvSpPr>
            <a:spLocks noGrp="1"/>
          </p:cNvSpPr>
          <p:nvPr>
            <p:ph type="title"/>
          </p:nvPr>
        </p:nvSpPr>
        <p:spPr/>
        <p:txBody>
          <a:bodyPr/>
          <a:lstStyle>
            <a:lvl1pPr>
              <a:defRPr u="none" strike="noStrike" kern="1200" cap="none" spc="80" normalizeH="0">
                <a:solidFill>
                  <a:schemeClr val="bg1"/>
                </a:solidFill>
                <a:uFillTx/>
              </a:defRPr>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Rectangle 6"/>
          <p:cNvSpPr/>
          <p:nvPr userDrawn="1"/>
        </p:nvSpPr>
        <p:spPr>
          <a:xfrm>
            <a:off x="0" y="1342074"/>
            <a:ext cx="9144000" cy="380142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hasCustomPrompt="1"/>
          </p:nvPr>
        </p:nvSpPr>
        <p:spPr>
          <a:xfrm>
            <a:off x="952609" y="385011"/>
            <a:ext cx="7886700" cy="935851"/>
          </a:xfrm>
        </p:spPr>
        <p:txBody>
          <a:bodyPr anchor="b">
            <a:normAutofit/>
          </a:bodyPr>
          <a:lstStyle>
            <a:lvl1pPr>
              <a:defRPr sz="4000">
                <a:solidFill>
                  <a:schemeClr val="tx2"/>
                </a:solidFill>
              </a:defRPr>
            </a:lvl1pPr>
          </a:lstStyle>
          <a:p>
            <a:r>
              <a:rPr lang="zh-CN" altLang="en-US" dirty="0" smtClean="0"/>
              <a:t>编辑母版标</a:t>
            </a:r>
            <a:endParaRPr lang="zh-CN" altLang="en-US" dirty="0"/>
          </a:p>
        </p:txBody>
      </p:sp>
      <p:sp>
        <p:nvSpPr>
          <p:cNvPr id="3" name="文本占位符 2"/>
          <p:cNvSpPr>
            <a:spLocks noGrp="1"/>
          </p:cNvSpPr>
          <p:nvPr>
            <p:ph type="body" idx="1" hasCustomPrompt="1"/>
          </p:nvPr>
        </p:nvSpPr>
        <p:spPr>
          <a:xfrm>
            <a:off x="768096" y="1506009"/>
            <a:ext cx="7886700" cy="3090054"/>
          </a:xfrm>
        </p:spPr>
        <p:txBody>
          <a:bodyPr>
            <a:normAutofit/>
          </a:bodyPr>
          <a:lstStyle>
            <a:lvl1pPr marL="0" indent="0">
              <a:lnSpc>
                <a:spcPct val="120000"/>
              </a:lnSpc>
              <a:spcBef>
                <a:spcPts val="1200"/>
              </a:spcBef>
              <a:spcAft>
                <a:spcPts val="0"/>
              </a:spcAft>
              <a:buNone/>
              <a:defRPr sz="2800" b="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编辑母版文本样式</a:t>
            </a:r>
            <a:endParaRPr lang="zh-CN" altLang="en-US" dirty="0" smtClean="0"/>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FE1C514A-AFAF-433D-949D-3F3495E7683C}" type="datetime1">
              <a:rPr lang="zh-CN" altLang="en-US" smtClean="0"/>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0241" y="17062"/>
            <a:ext cx="692368" cy="692368"/>
          </a:xfrm>
          <a:prstGeom prst="rect">
            <a:avLst/>
          </a:prstGeom>
        </p:spPr>
      </p:pic>
      <p:cxnSp>
        <p:nvCxnSpPr>
          <p:cNvPr id="9" name="Straight Connector 6"/>
          <p:cNvCxnSpPr/>
          <p:nvPr userDrawn="1"/>
        </p:nvCxnSpPr>
        <p:spPr>
          <a:xfrm flipV="1">
            <a:off x="606425" y="649706"/>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ctr">
              <a:defRPr sz="1600">
                <a:solidFill>
                  <a:schemeClr val="bg1"/>
                </a:solidFill>
                <a:latin typeface="+mn-lt"/>
              </a:defRPr>
            </a:lvl1pPr>
          </a:lstStyle>
          <a:p>
            <a:fld id="{9865EC83-5FAA-4FE9-BB65-5544193D6B0B}" type="datetime1">
              <a:rPr lang="zh-CN" altLang="en-US" smtClean="0"/>
            </a:fld>
            <a:endParaRPr lang="zh-CN" altLang="en-US"/>
          </a:p>
        </p:txBody>
      </p:sp>
      <p:sp>
        <p:nvSpPr>
          <p:cNvPr id="3" name="页脚占位符 2"/>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4" name="灯片编号占位符 3"/>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097" y="925167"/>
            <a:ext cx="7832833" cy="3806854"/>
          </a:xfrm>
          <a:prstGeom prst="rect">
            <a:avLst/>
          </a:prstGeom>
        </p:spPr>
        <p:txBody>
          <a:bodyPr vert="horz" lIns="45720" tIns="45720" rIns="45720" bIns="45720" rtlCol="0">
            <a:normAutofit/>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4" name="Date Placeholder 3"/>
          <p:cNvSpPr>
            <a:spLocks noGrp="1"/>
          </p:cNvSpPr>
          <p:nvPr>
            <p:ph type="dt" sz="half" idx="2"/>
          </p:nvPr>
        </p:nvSpPr>
        <p:spPr>
          <a:xfrm>
            <a:off x="768096" y="4853028"/>
            <a:ext cx="1615607"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4F2F4983-3602-4E3E-983A-EBA4353A8448}" type="datetime1">
              <a:rPr lang="zh-CN" altLang="en-US" smtClean="0"/>
            </a:fld>
            <a:endParaRPr lang="zh-CN" altLang="en-US"/>
          </a:p>
        </p:txBody>
      </p:sp>
      <p:sp>
        <p:nvSpPr>
          <p:cNvPr id="5" name="Footer Placeholder 4"/>
          <p:cNvSpPr>
            <a:spLocks noGrp="1"/>
          </p:cNvSpPr>
          <p:nvPr>
            <p:ph type="ftr" sz="quarter" idx="3"/>
          </p:nvPr>
        </p:nvSpPr>
        <p:spPr>
          <a:xfrm>
            <a:off x="3632199" y="4853028"/>
            <a:ext cx="4426094" cy="205740"/>
          </a:xfrm>
          <a:prstGeom prst="rect">
            <a:avLst/>
          </a:prstGeom>
        </p:spPr>
        <p:txBody>
          <a:bodyPr vert="horz" lIns="91440" tIns="45720" rIns="91440" bIns="45720" rtlCol="0" anchor="ctr"/>
          <a:lstStyle>
            <a:lvl1pPr algn="r">
              <a:defRPr sz="750" cap="all" baseline="0">
                <a:solidFill>
                  <a:schemeClr val="tx1">
                    <a:lumMod val="90000"/>
                    <a:lumOff val="10000"/>
                  </a:schemeClr>
                </a:solidFill>
                <a:latin typeface="+mj-lt"/>
              </a:defRPr>
            </a:lvl1pPr>
          </a:lstStyle>
          <a:p>
            <a:r>
              <a:rPr lang="zh-CN" altLang="en-US" smtClean="0"/>
              <a:t>软件工程</a:t>
            </a:r>
            <a:endParaRPr lang="zh-CN" altLang="en-US"/>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F528F39D-B5E5-4CA7-906C-979D5A62978D}" type="slidenum">
              <a:rPr lang="zh-CN" altLang="en-US" smtClean="0"/>
            </a:fld>
            <a:endParaRPr lang="zh-CN" altLang="en-US"/>
          </a:p>
        </p:txBody>
      </p:sp>
      <p:cxnSp>
        <p:nvCxnSpPr>
          <p:cNvPr id="7" name="Straight Connector 6"/>
          <p:cNvCxnSpPr/>
          <p:nvPr/>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图片 9"/>
          <p:cNvPicPr>
            <a:picLocks noChangeAspect="1"/>
          </p:cNvPicPr>
          <p:nvPr userDrawn="1"/>
        </p:nvPicPr>
        <p:blipFill>
          <a:blip r:embed="rId1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sp>
        <p:nvSpPr>
          <p:cNvPr id="2" name="Title Placeholder 1"/>
          <p:cNvSpPr>
            <a:spLocks noGrp="1"/>
          </p:cNvSpPr>
          <p:nvPr>
            <p:ph type="title"/>
          </p:nvPr>
        </p:nvSpPr>
        <p:spPr>
          <a:xfrm>
            <a:off x="1094321" y="0"/>
            <a:ext cx="7763929" cy="82891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p:txStyles>
    <p:title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p:titleStyle>
    <p:bodyStyle>
      <a:lvl1pPr marL="68580" indent="-4318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90" indent="-360045"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135" indent="-288290" algn="just" defTabSz="685800" rtl="0" eaLnBrk="1" latinLnBrk="0" hangingPunct="1">
        <a:lnSpc>
          <a:spcPct val="110000"/>
        </a:lnSpc>
        <a:spcBef>
          <a:spcPts val="1200"/>
        </a:spcBef>
        <a:spcAft>
          <a:spcPts val="0"/>
        </a:spcAft>
        <a:buClr>
          <a:schemeClr val="accent2"/>
        </a:buClr>
        <a:buFont typeface="Wingdings 3" panose="05040102010807070707" pitchFamily="18" charset="2"/>
        <a:buChar char=""/>
        <a:defRPr sz="2000" kern="1200">
          <a:solidFill>
            <a:schemeClr val="tx2">
              <a:lumMod val="90000"/>
              <a:lumOff val="10000"/>
            </a:schemeClr>
          </a:solidFill>
          <a:latin typeface="+mj-ea"/>
          <a:ea typeface="+mj-ea"/>
          <a:cs typeface="+mn-cs"/>
        </a:defRPr>
      </a:lvl3pPr>
      <a:lvl4pPr marL="445770" indent="-10287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4pPr>
      <a:lvl5pPr marL="582930" indent="-10287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6pPr>
      <a:lvl7pPr marL="79565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7pPr>
      <a:lvl8pPr marL="91186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8pPr>
      <a:lvl9pPr marL="102171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1.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1" Type="http://schemas.openxmlformats.org/officeDocument/2006/relationships/slideLayout" Target="../slideLayouts/slideLayout9.xml"/><Relationship Id="rId20" Type="http://schemas.openxmlformats.org/officeDocument/2006/relationships/tags" Target="../tags/tag21.xml"/><Relationship Id="rId2" Type="http://schemas.openxmlformats.org/officeDocument/2006/relationships/tags" Target="../tags/tag4.xml"/><Relationship Id="rId19" Type="http://schemas.openxmlformats.org/officeDocument/2006/relationships/image" Target="../media/image14.png"/><Relationship Id="rId18" Type="http://schemas.openxmlformats.org/officeDocument/2006/relationships/tags" Target="../tags/tag20.xml"/><Relationship Id="rId17" Type="http://schemas.openxmlformats.org/officeDocument/2006/relationships/tags" Target="../tags/tag19.xml"/><Relationship Id="rId16" Type="http://schemas.openxmlformats.org/officeDocument/2006/relationships/tags" Target="../tags/tag18.xml"/><Relationship Id="rId15" Type="http://schemas.openxmlformats.org/officeDocument/2006/relationships/tags" Target="../tags/tag17.xml"/><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5" Type="http://schemas.openxmlformats.org/officeDocument/2006/relationships/slideLayout" Target="../slideLayouts/slideLayout9.xml"/><Relationship Id="rId14" Type="http://schemas.openxmlformats.org/officeDocument/2006/relationships/tags" Target="../tags/tag35.xml"/><Relationship Id="rId13" Type="http://schemas.openxmlformats.org/officeDocument/2006/relationships/image" Target="../media/image14.png"/><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tags" Target="../tags/tag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GIF"/><Relationship Id="rId1" Type="http://schemas.openxmlformats.org/officeDocument/2006/relationships/image" Target="../media/image1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GI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19.GIF"/></Relationships>
</file>

<file path=ppt/slides/_rels/slide31.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9" Type="http://schemas.openxmlformats.org/officeDocument/2006/relationships/slideLayout" Target="../slideLayouts/slideLayout9.xml"/><Relationship Id="rId18" Type="http://schemas.openxmlformats.org/officeDocument/2006/relationships/tags" Target="../tags/tag52.xml"/><Relationship Id="rId17" Type="http://schemas.openxmlformats.org/officeDocument/2006/relationships/image" Target="../media/image14.png"/><Relationship Id="rId16" Type="http://schemas.openxmlformats.org/officeDocument/2006/relationships/tags" Target="../tags/tag51.xml"/><Relationship Id="rId15" Type="http://schemas.openxmlformats.org/officeDocument/2006/relationships/tags" Target="../tags/tag50.xml"/><Relationship Id="rId14" Type="http://schemas.openxmlformats.org/officeDocument/2006/relationships/tags" Target="../tags/tag49.xml"/><Relationship Id="rId13" Type="http://schemas.openxmlformats.org/officeDocument/2006/relationships/tags" Target="../tags/tag48.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tags" Target="../tags/tag3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9" Type="http://schemas.openxmlformats.org/officeDocument/2006/relationships/slideLayout" Target="../slideLayouts/slideLayout9.xml"/><Relationship Id="rId18" Type="http://schemas.openxmlformats.org/officeDocument/2006/relationships/tags" Target="../tags/tag69.xml"/><Relationship Id="rId17" Type="http://schemas.openxmlformats.org/officeDocument/2006/relationships/image" Target="../media/image14.png"/><Relationship Id="rId16" Type="http://schemas.openxmlformats.org/officeDocument/2006/relationships/tags" Target="../tags/tag68.xml"/><Relationship Id="rId15" Type="http://schemas.openxmlformats.org/officeDocument/2006/relationships/tags" Target="../tags/tag67.xml"/><Relationship Id="rId14" Type="http://schemas.openxmlformats.org/officeDocument/2006/relationships/tags" Target="../tags/tag66.xml"/><Relationship Id="rId13" Type="http://schemas.openxmlformats.org/officeDocument/2006/relationships/tags" Target="../tags/tag65.xml"/><Relationship Id="rId12" Type="http://schemas.openxmlformats.org/officeDocument/2006/relationships/tags" Target="../tags/tag64.xml"/><Relationship Id="rId11" Type="http://schemas.openxmlformats.org/officeDocument/2006/relationships/tags" Target="../tags/tag63.xml"/><Relationship Id="rId10" Type="http://schemas.openxmlformats.org/officeDocument/2006/relationships/tags" Target="../tags/tag62.xml"/><Relationship Id="rId1" Type="http://schemas.openxmlformats.org/officeDocument/2006/relationships/tags" Target="../tags/tag5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9" Type="http://schemas.openxmlformats.org/officeDocument/2006/relationships/slideLayout" Target="../slideLayouts/slideLayout9.xml"/><Relationship Id="rId18" Type="http://schemas.openxmlformats.org/officeDocument/2006/relationships/tags" Target="../tags/tag86.xml"/><Relationship Id="rId17" Type="http://schemas.openxmlformats.org/officeDocument/2006/relationships/image" Target="../media/image14.png"/><Relationship Id="rId16" Type="http://schemas.openxmlformats.org/officeDocument/2006/relationships/tags" Target="../tags/tag85.xml"/><Relationship Id="rId15" Type="http://schemas.openxmlformats.org/officeDocument/2006/relationships/tags" Target="../tags/tag84.xml"/><Relationship Id="rId14" Type="http://schemas.openxmlformats.org/officeDocument/2006/relationships/tags" Target="../tags/tag83.xml"/><Relationship Id="rId13" Type="http://schemas.openxmlformats.org/officeDocument/2006/relationships/tags" Target="../tags/tag82.xml"/><Relationship Id="rId12" Type="http://schemas.openxmlformats.org/officeDocument/2006/relationships/tags" Target="../tags/tag81.xml"/><Relationship Id="rId11" Type="http://schemas.openxmlformats.org/officeDocument/2006/relationships/tags" Target="../tags/tag80.xml"/><Relationship Id="rId10" Type="http://schemas.openxmlformats.org/officeDocument/2006/relationships/tags" Target="../tags/tag79.xml"/><Relationship Id="rId1" Type="http://schemas.openxmlformats.org/officeDocument/2006/relationships/tags" Target="../tags/tag70.xml"/></Relationships>
</file>

<file path=ppt/slides/_rels/slide54.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9" Type="http://schemas.openxmlformats.org/officeDocument/2006/relationships/slideLayout" Target="../slideLayouts/slideLayout9.xml"/><Relationship Id="rId18" Type="http://schemas.openxmlformats.org/officeDocument/2006/relationships/tags" Target="../tags/tag103.xml"/><Relationship Id="rId17" Type="http://schemas.openxmlformats.org/officeDocument/2006/relationships/image" Target="../media/image14.png"/><Relationship Id="rId16" Type="http://schemas.openxmlformats.org/officeDocument/2006/relationships/tags" Target="../tags/tag10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tags" Target="../tags/tag87.xml"/></Relationships>
</file>

<file path=ppt/slides/_rels/slide55.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5" Type="http://schemas.openxmlformats.org/officeDocument/2006/relationships/slideLayout" Target="../slideLayouts/slideLayout9.xml"/><Relationship Id="rId14" Type="http://schemas.openxmlformats.org/officeDocument/2006/relationships/tags" Target="../tags/tag116.xml"/><Relationship Id="rId13" Type="http://schemas.openxmlformats.org/officeDocument/2006/relationships/image" Target="../media/image14.png"/><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tags" Target="../tags/tag10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oleObject" Target="../embeddings/Workbook1.xls"/></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nvSpPr>
        <p:spPr>
          <a:xfrm>
            <a:off x="275645" y="987551"/>
            <a:ext cx="8582606" cy="2468645"/>
          </a:xfrm>
          <a:prstGeom prst="rect">
            <a:avLst/>
          </a:prstGeom>
        </p:spPr>
        <p:txBody>
          <a:bodyPr vert="horz" lIns="91440" tIns="45720" rIns="91440" bIns="45720" rtlCol="0" anchor="ctr">
            <a:normAutofit/>
          </a:bodyPr>
          <a:lstStyle>
            <a:lvl1pPr algn="r" defTabSz="685800" rtl="0" eaLnBrk="1" latinLnBrk="0" hangingPunct="1">
              <a:lnSpc>
                <a:spcPct val="80000"/>
              </a:lnSpc>
              <a:spcBef>
                <a:spcPct val="0"/>
              </a:spcBef>
              <a:buNone/>
              <a:defRPr sz="3750" b="1" kern="1200" cap="all" spc="150" baseline="0">
                <a:solidFill>
                  <a:schemeClr val="bg1"/>
                </a:solidFill>
                <a:latin typeface="+mj-lt"/>
                <a:ea typeface="+mj-ea"/>
                <a:cs typeface="+mj-cs"/>
              </a:defRPr>
            </a:lvl1pPr>
          </a:lstStyle>
          <a:p>
            <a:pPr algn="ctr">
              <a:lnSpc>
                <a:spcPct val="100000"/>
              </a:lnSpc>
              <a:spcBef>
                <a:spcPts val="3600"/>
              </a:spcBef>
              <a:spcAft>
                <a:spcPts val="3600"/>
              </a:spcAft>
            </a:pPr>
            <a:r>
              <a:rPr lang="zh-CN" altLang="en-US" sz="4800" dirty="0">
                <a:sym typeface="+mn-ea"/>
              </a:rPr>
              <a:t>第</a:t>
            </a:r>
            <a:r>
              <a:rPr lang="en-US" altLang="zh-CN" sz="4800" dirty="0">
                <a:sym typeface="+mn-ea"/>
              </a:rPr>
              <a:t>1</a:t>
            </a:r>
            <a:r>
              <a:rPr lang="zh-CN" altLang="en-US" sz="4800" dirty="0">
                <a:sym typeface="+mn-ea"/>
              </a:rPr>
              <a:t>章 </a:t>
            </a:r>
            <a:r>
              <a:rPr lang="en-US" altLang="zh-CN" sz="4800" cap="none" dirty="0">
                <a:solidFill>
                  <a:schemeClr val="bg1"/>
                </a:solidFill>
                <a:uFillTx/>
                <a:sym typeface="+mn-ea"/>
              </a:rPr>
              <a:t>Python</a:t>
            </a:r>
            <a:r>
              <a:rPr lang="zh-CN" altLang="en-US" sz="4800" dirty="0">
                <a:sym typeface="+mn-ea"/>
              </a:rPr>
              <a:t>概述</a:t>
            </a:r>
            <a:endParaRPr lang="en-US" altLang="zh-CN" sz="3200" cap="none" dirty="0">
              <a:solidFill>
                <a:srgbClr val="000000"/>
              </a:solidFill>
            </a:endParaRPr>
          </a:p>
        </p:txBody>
      </p:sp>
      <p:sp>
        <p:nvSpPr>
          <p:cNvPr id="10" name="副标题 9"/>
          <p:cNvSpPr>
            <a:spLocks noGrp="1"/>
          </p:cNvSpPr>
          <p:nvPr>
            <p:ph type="subTitle" idx="1"/>
          </p:nvPr>
        </p:nvSpPr>
        <p:spPr>
          <a:xfrm>
            <a:off x="1958907" y="3620351"/>
            <a:ext cx="6899344" cy="1380882"/>
          </a:xfrm>
        </p:spPr>
        <p:txBody>
          <a:bodyPr>
            <a:normAutofit/>
          </a:bodyPr>
          <a:lstStyle/>
          <a:p>
            <a:r>
              <a:rPr lang="zh-CN" altLang="en-US" sz="1800" dirty="0">
                <a:latin typeface="+mj-ea"/>
                <a:ea typeface="+mj-ea"/>
              </a:rPr>
              <a:t>          </a:t>
            </a:r>
            <a:r>
              <a:rPr lang="zh-CN" altLang="en-US" sz="1800" dirty="0" smtClean="0">
                <a:latin typeface="+mj-ea"/>
                <a:ea typeface="+mj-ea"/>
              </a:rPr>
              <a:t>河南大学软件学院                                          </a:t>
            </a:r>
            <a:r>
              <a:rPr lang="zh-CN" altLang="en-US" sz="1800" dirty="0"/>
              <a:t>楚广琳</a:t>
            </a:r>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pic>
        <p:nvPicPr>
          <p:cNvPr id="7" name="图片 6" descr="3c6d55fbb2fb4316a99f6408ede93d2708f7d396"/>
          <p:cNvPicPr>
            <a:picLocks noChangeAspect="1"/>
          </p:cNvPicPr>
          <p:nvPr/>
        </p:nvPicPr>
        <p:blipFill>
          <a:blip r:embed="rId1"/>
          <a:stretch>
            <a:fillRect/>
          </a:stretch>
        </p:blipFill>
        <p:spPr>
          <a:xfrm>
            <a:off x="1524000" y="810895"/>
            <a:ext cx="6096000" cy="381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8" name="文本框 7"/>
          <p:cNvSpPr txBox="1"/>
          <p:nvPr>
            <p:custDataLst>
              <p:tags r:id="rId1"/>
            </p:custDataLst>
          </p:nvPr>
        </p:nvSpPr>
        <p:spPr>
          <a:xfrm>
            <a:off x="914400" y="635000"/>
            <a:ext cx="7315200" cy="160718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你对</a:t>
            </a:r>
            <a:r>
              <a:rPr lang="en-US" altLang="zh-CN" sz="2600">
                <a:solidFill>
                  <a:srgbClr val="000000"/>
                </a:solidFill>
                <a:latin typeface="微软雅黑" panose="020B0503020204020204" pitchFamily="34" charset="-122"/>
                <a:ea typeface="微软雅黑" panose="020B0503020204020204" pitchFamily="34" charset="-122"/>
              </a:rPr>
              <a:t>python</a:t>
            </a:r>
            <a:r>
              <a:rPr lang="zh-CN" altLang="en-US" sz="2600">
                <a:solidFill>
                  <a:srgbClr val="000000"/>
                </a:solidFill>
                <a:latin typeface="微软雅黑" panose="020B0503020204020204" pitchFamily="34" charset="-122"/>
                <a:ea typeface="微软雅黑" panose="020B0503020204020204" pitchFamily="34" charset="-122"/>
              </a:rPr>
              <a:t>语言的使用情况：</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1828800" y="2089547"/>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从未用过</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3"/>
            </p:custDataLst>
          </p:nvPr>
        </p:nvSpPr>
        <p:spPr>
          <a:xfrm>
            <a:off x="1828800" y="2603897"/>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了解一些基础语法</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1828800" y="3118247"/>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能使用</a:t>
            </a:r>
            <a:r>
              <a:rPr lang="en-US" altLang="zh-CN" sz="2600">
                <a:solidFill>
                  <a:srgbClr val="000000"/>
                </a:solidFill>
                <a:latin typeface="微软雅黑" panose="020B0503020204020204" pitchFamily="34" charset="-122"/>
                <a:ea typeface="微软雅黑" panose="020B0503020204020204" pitchFamily="34" charset="-122"/>
              </a:rPr>
              <a:t>python</a:t>
            </a:r>
            <a:r>
              <a:rPr lang="zh-CN" altLang="en-US" sz="2600">
                <a:solidFill>
                  <a:srgbClr val="000000"/>
                </a:solidFill>
                <a:latin typeface="微软雅黑" panose="020B0503020204020204" pitchFamily="34" charset="-122"/>
                <a:ea typeface="微软雅黑" panose="020B0503020204020204" pitchFamily="34" charset="-122"/>
              </a:rPr>
              <a:t>进行简单的爬虫操作</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文本框 11"/>
          <p:cNvSpPr txBox="1"/>
          <p:nvPr>
            <p:custDataLst>
              <p:tags r:id="rId5"/>
            </p:custDataLst>
          </p:nvPr>
        </p:nvSpPr>
        <p:spPr>
          <a:xfrm>
            <a:off x="1828800" y="3632597"/>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能使用</a:t>
            </a:r>
            <a:r>
              <a:rPr lang="en-US" altLang="zh-CN" sz="2600">
                <a:solidFill>
                  <a:srgbClr val="000000"/>
                </a:solidFill>
                <a:latin typeface="微软雅黑" panose="020B0503020204020204" pitchFamily="34" charset="-122"/>
                <a:ea typeface="微软雅黑" panose="020B0503020204020204" pitchFamily="34" charset="-122"/>
              </a:rPr>
              <a:t>python</a:t>
            </a:r>
            <a:r>
              <a:rPr lang="zh-CN" altLang="en-US" sz="2600">
                <a:solidFill>
                  <a:srgbClr val="000000"/>
                </a:solidFill>
                <a:latin typeface="微软雅黑" panose="020B0503020204020204" pitchFamily="34" charset="-122"/>
                <a:ea typeface="微软雅黑" panose="020B0503020204020204" pitchFamily="34" charset="-122"/>
              </a:rPr>
              <a:t>进行简单的数据处理</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3" name="椭圆 12"/>
          <p:cNvSpPr>
            <a:spLocks noChangeAspect="1"/>
          </p:cNvSpPr>
          <p:nvPr>
            <p:custDataLst>
              <p:tags r:id="rId6"/>
            </p:custDataLst>
          </p:nvPr>
        </p:nvSpPr>
        <p:spPr>
          <a:xfrm>
            <a:off x="1178560" y="2137767"/>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178560" y="2652117"/>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椭圆 14"/>
          <p:cNvSpPr>
            <a:spLocks noChangeAspect="1"/>
          </p:cNvSpPr>
          <p:nvPr>
            <p:custDataLst>
              <p:tags r:id="rId8"/>
            </p:custDataLst>
          </p:nvPr>
        </p:nvSpPr>
        <p:spPr>
          <a:xfrm>
            <a:off x="1178560" y="3166467"/>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178560" y="3680817"/>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6686550" y="4661297"/>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23" name="文本框 22"/>
          <p:cNvSpPr txBox="1"/>
          <p:nvPr>
            <p:custDataLst>
              <p:tags r:id="rId11"/>
            </p:custDataLst>
          </p:nvPr>
        </p:nvSpPr>
        <p:spPr>
          <a:xfrm>
            <a:off x="1828800" y="4146550"/>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接触过一些</a:t>
            </a:r>
            <a:r>
              <a:rPr lang="en-US" altLang="zh-CN" sz="2600">
                <a:solidFill>
                  <a:srgbClr val="000000"/>
                </a:solidFill>
                <a:latin typeface="微软雅黑" panose="020B0503020204020204" pitchFamily="34" charset="-122"/>
                <a:ea typeface="微软雅黑" panose="020B0503020204020204" pitchFamily="34" charset="-122"/>
              </a:rPr>
              <a:t>python</a:t>
            </a:r>
            <a:r>
              <a:rPr lang="zh-CN" altLang="en-US" sz="2600">
                <a:solidFill>
                  <a:srgbClr val="000000"/>
                </a:solidFill>
                <a:latin typeface="微软雅黑" panose="020B0503020204020204" pitchFamily="34" charset="-122"/>
                <a:ea typeface="微软雅黑" panose="020B0503020204020204" pitchFamily="34" charset="-122"/>
              </a:rPr>
              <a:t>小项目</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24" name="椭圆 23"/>
          <p:cNvSpPr>
            <a:spLocks noChangeAspect="1"/>
          </p:cNvSpPr>
          <p:nvPr>
            <p:custDataLst>
              <p:tags r:id="rId12"/>
            </p:custDataLst>
          </p:nvPr>
        </p:nvSpPr>
        <p:spPr>
          <a:xfrm>
            <a:off x="1178560" y="4194810"/>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E</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22" name="组合 21"/>
          <p:cNvGrpSpPr/>
          <p:nvPr>
            <p:custDataLst>
              <p:tags r:id="rId13"/>
            </p:custDataLst>
          </p:nvPr>
        </p:nvGrpSpPr>
        <p:grpSpPr>
          <a:xfrm>
            <a:off x="0" y="0"/>
            <a:ext cx="9144000" cy="635000"/>
            <a:chOff x="0" y="0"/>
            <a:chExt cx="14400" cy="1000"/>
          </a:xfrm>
        </p:grpSpPr>
        <p:sp>
          <p:nvSpPr>
            <p:cNvPr id="18" name="TitleBackground"/>
            <p:cNvSpPr/>
            <p:nvPr>
              <p:custDataLst>
                <p:tags r:id="rId14"/>
              </p:custDataLst>
            </p:nvPr>
          </p:nvSpPr>
          <p:spPr>
            <a:xfrm>
              <a:off x="0" y="0"/>
              <a:ext cx="14400" cy="1000"/>
            </a:xfrm>
            <a:prstGeom prst="rect">
              <a:avLst/>
            </a:prstGeom>
            <a:solidFill>
              <a:srgbClr val="F6F7F8"/>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ColorBlock"/>
            <p:cNvSpPr/>
            <p:nvPr>
              <p:custDataLst>
                <p:tags r:id="rId15"/>
              </p:custDataLst>
            </p:nvPr>
          </p:nvSpPr>
          <p:spPr>
            <a:xfrm>
              <a:off x="0" y="0"/>
              <a:ext cx="300" cy="1000"/>
            </a:xfrm>
            <a:prstGeom prst="rect">
              <a:avLst/>
            </a:prstGeom>
            <a:solidFill>
              <a:srgbClr val="639EF4"/>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TypeText"/>
            <p:cNvSpPr txBox="1"/>
            <p:nvPr>
              <p:custDataLst>
                <p:tags r:id="rId16"/>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投票(匿名)</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21" name="TipText"/>
            <p:cNvSpPr txBox="1"/>
            <p:nvPr>
              <p:custDataLst>
                <p:tags r:id="rId17"/>
              </p:custDataLst>
            </p:nvPr>
          </p:nvSpPr>
          <p:spPr>
            <a:xfrm>
              <a:off x="3116"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最多可选1项</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7" name="图片 6" descr="tmp858C"/>
          <p:cNvPicPr>
            <a:picLocks noChangeAspect="1"/>
          </p:cNvPicPr>
          <p:nvPr>
            <p:custDataLst>
              <p:tags r:id="rId18"/>
            </p:custDataLst>
          </p:nvPr>
        </p:nvPicPr>
        <p:blipFill>
          <a:blip r:embed="rId19"/>
          <a:stretch>
            <a:fillRect/>
          </a:stretch>
        </p:blipFill>
        <p:spPr>
          <a:xfrm>
            <a:off x="7594600" y="63500"/>
            <a:ext cx="1422400" cy="508000"/>
          </a:xfrm>
          <a:prstGeom prst="rect">
            <a:avLst/>
          </a:prstGeom>
        </p:spPr>
      </p:pic>
    </p:spTree>
    <p:custDataLst>
      <p:tags r:id="rId20"/>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spc="80">
                <a:solidFill>
                  <a:schemeClr val="bg1"/>
                </a:solidFill>
                <a:uFillTx/>
              </a:rPr>
              <a:t>Python</a:t>
            </a:r>
            <a:r>
              <a:rPr lang="zh-CN" altLang="en-US"/>
              <a:t>简介</a:t>
            </a:r>
            <a:endParaRPr lang="zh-CN" altLang="en-US"/>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11" name="标题 1"/>
          <p:cNvSpPr txBox="1"/>
          <p:nvPr/>
        </p:nvSpPr>
        <p:spPr>
          <a:xfrm>
            <a:off x="745490" y="793750"/>
            <a:ext cx="8222615" cy="51816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zh-CN" altLang="en-US" sz="15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自从</a:t>
            </a:r>
            <a:r>
              <a:rPr lang="en-US" altLang="zh-CN" sz="15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20</a:t>
            </a:r>
            <a:r>
              <a:rPr lang="zh-CN" altLang="en-US" sz="15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世纪</a:t>
            </a:r>
            <a:r>
              <a:rPr lang="en-US" altLang="zh-CN" sz="15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90</a:t>
            </a:r>
            <a:r>
              <a:rPr lang="zh-CN" altLang="en-US" sz="15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年代初</a:t>
            </a:r>
            <a:r>
              <a:rPr lang="en-US" altLang="zh-CN" sz="15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Python</a:t>
            </a:r>
            <a:r>
              <a:rPr lang="zh-CN" altLang="en-US" sz="15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语言诞生至今，它已被逐渐广泛应用</a:t>
            </a:r>
            <a:r>
              <a:rPr lang="zh-CN" altLang="en-US" sz="1500"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于专业</a:t>
            </a:r>
            <a:r>
              <a:rPr lang="zh-CN" altLang="en-US" sz="1500" dirty="0" smtClean="0">
                <a:solidFill>
                  <a:schemeClr val="accent6"/>
                </a:solidFill>
              </a:rPr>
              <a:t>人工智能、数据采集处理</a:t>
            </a:r>
            <a:r>
              <a:rPr lang="zh-CN" altLang="en-US" sz="1500"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r>
              <a:rPr lang="zh-CN" altLang="en-US" sz="1500" dirty="0">
                <a:solidFill>
                  <a:schemeClr val="accent6"/>
                </a:solidFill>
              </a:rPr>
              <a:t>数据</a:t>
            </a:r>
            <a:r>
              <a:rPr lang="zh-CN" altLang="en-US" sz="1500" dirty="0" smtClean="0">
                <a:solidFill>
                  <a:schemeClr val="accent6"/>
                </a:solidFill>
              </a:rPr>
              <a:t>科学</a:t>
            </a:r>
            <a:r>
              <a:rPr lang="zh-CN" altLang="en-US" sz="1500" dirty="0">
                <a:solidFill>
                  <a:schemeClr val="accent6"/>
                </a:solidFill>
              </a:rPr>
              <a:t>计算分析</a:t>
            </a:r>
            <a:r>
              <a:rPr lang="zh-CN" altLang="en-US" sz="1500"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以及</a:t>
            </a:r>
            <a:r>
              <a:rPr lang="zh-CN" altLang="en-US" sz="1500" dirty="0" smtClean="0">
                <a:solidFill>
                  <a:schemeClr val="accent6"/>
                </a:solidFill>
              </a:rPr>
              <a:t>自动化测试运维</a:t>
            </a:r>
            <a:r>
              <a:rPr lang="zh-CN" altLang="en-US" sz="15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等</a:t>
            </a:r>
            <a:r>
              <a:rPr lang="zh-CN" altLang="en-US" sz="1500"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领域。</a:t>
            </a:r>
            <a:endParaRPr lang="en-US" altLang="zh-CN" sz="15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22" name="矩形 21"/>
          <p:cNvSpPr/>
          <p:nvPr/>
        </p:nvSpPr>
        <p:spPr>
          <a:xfrm>
            <a:off x="679130" y="4255153"/>
            <a:ext cx="6297252" cy="299085"/>
          </a:xfrm>
          <a:prstGeom prst="rect">
            <a:avLst/>
          </a:prstGeom>
          <a:noFill/>
        </p:spPr>
        <p:txBody>
          <a:bodyPr wrap="square" lIns="68580" tIns="34290" rIns="68580" bIns="34290">
            <a:spAutoFit/>
          </a:bodyPr>
          <a:lstStyle/>
          <a:p>
            <a:r>
              <a:rPr lang="en-US" altLang="zh-CN" sz="1500" dirty="0">
                <a:latin typeface="微软雅黑" panose="020B0503020204020204" pitchFamily="34" charset="-122"/>
                <a:ea typeface="微软雅黑" panose="020B0503020204020204" pitchFamily="34" charset="-122"/>
                <a:sym typeface="微软雅黑" panose="020B0503020204020204" pitchFamily="34" charset="-122"/>
              </a:rPr>
              <a:t>2022</a:t>
            </a:r>
            <a:r>
              <a:rPr lang="zh-CN" altLang="en-US" sz="1500" dirty="0">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500" dirty="0">
                <a:latin typeface="微软雅黑" panose="020B0503020204020204" pitchFamily="34" charset="-122"/>
                <a:ea typeface="微软雅黑" panose="020B0503020204020204" pitchFamily="34" charset="-122"/>
                <a:sym typeface="微软雅黑" panose="020B0503020204020204" pitchFamily="34" charset="-122"/>
              </a:rPr>
              <a:t>8</a:t>
            </a:r>
            <a:r>
              <a:rPr lang="zh-CN" altLang="en-US" sz="1500" dirty="0">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sz="1500" dirty="0">
                <a:latin typeface="微软雅黑" panose="020B0503020204020204" pitchFamily="34" charset="-122"/>
                <a:ea typeface="微软雅黑" panose="020B0503020204020204" pitchFamily="34" charset="-122"/>
                <a:sym typeface="微软雅黑" panose="020B0503020204020204" pitchFamily="34" charset="-122"/>
              </a:rPr>
              <a:t>TIOBE</a:t>
            </a:r>
            <a:r>
              <a:rPr lang="zh-CN" altLang="en-US" sz="1500" dirty="0">
                <a:latin typeface="微软雅黑" panose="020B0503020204020204" pitchFamily="34" charset="-122"/>
                <a:ea typeface="微软雅黑" panose="020B0503020204020204" pitchFamily="34" charset="-122"/>
                <a:sym typeface="微软雅黑" panose="020B0503020204020204" pitchFamily="34" charset="-122"/>
              </a:rPr>
              <a:t>全球编程语言排行</a:t>
            </a:r>
            <a:r>
              <a:rPr lang="en-US" altLang="zh-CN" sz="1500" dirty="0">
                <a:latin typeface="微软雅黑" panose="020B0503020204020204" pitchFamily="34" charset="-122"/>
                <a:ea typeface="微软雅黑" panose="020B0503020204020204" pitchFamily="34" charset="-122"/>
                <a:sym typeface="微软雅黑" panose="020B0503020204020204" pitchFamily="34" charset="-122"/>
              </a:rPr>
              <a:t>Python</a:t>
            </a:r>
            <a:r>
              <a:rPr lang="zh-CN" sz="1500" dirty="0">
                <a:latin typeface="微软雅黑" panose="020B0503020204020204" pitchFamily="34" charset="-122"/>
                <a:ea typeface="微软雅黑" panose="020B0503020204020204" pitchFamily="34" charset="-122"/>
                <a:sym typeface="微软雅黑" panose="020B0503020204020204" pitchFamily="34" charset="-122"/>
              </a:rPr>
              <a:t>排名</a:t>
            </a:r>
            <a:r>
              <a:rPr lang="zh-CN" altLang="en-US" sz="1500" dirty="0">
                <a:latin typeface="微软雅黑" panose="020B0503020204020204" pitchFamily="34" charset="-122"/>
                <a:ea typeface="微软雅黑" panose="020B0503020204020204" pitchFamily="34" charset="-122"/>
                <a:sym typeface="微软雅黑" panose="020B0503020204020204" pitchFamily="34" charset="-122"/>
              </a:rPr>
              <a:t>第一</a:t>
            </a:r>
            <a:r>
              <a:rPr lang="zh-CN" altLang="en-US" sz="1500" dirty="0" smtClean="0">
                <a:latin typeface="微软雅黑" panose="020B0503020204020204" pitchFamily="34" charset="-122"/>
                <a:ea typeface="微软雅黑" panose="020B0503020204020204" pitchFamily="34" charset="-122"/>
                <a:sym typeface="微软雅黑" panose="020B0503020204020204" pitchFamily="34" charset="-122"/>
              </a:rPr>
              <a:t>名。</a:t>
            </a:r>
            <a:endParaRPr lang="zh-CN" altLang="en-US" sz="1500" b="1" dirty="0">
              <a:solidFill>
                <a:srgbClr val="ED7D31"/>
              </a:solidFill>
              <a:effectLst>
                <a:outerShdw blurRad="38100" dist="19050" dir="2700000" algn="tl" rotWithShape="0">
                  <a:schemeClr val="dk1">
                    <a:lumMod val="50000"/>
                    <a:alpha val="40000"/>
                  </a:schemeClr>
                </a:outerShdw>
              </a:effectLst>
            </a:endParaRPr>
          </a:p>
        </p:txBody>
      </p:sp>
      <p:pic>
        <p:nvPicPr>
          <p:cNvPr id="7" name="图片 6" descr="4aea1e345f404e37aa8d8c4f567728ca"/>
          <p:cNvPicPr>
            <a:picLocks noChangeAspect="1"/>
          </p:cNvPicPr>
          <p:nvPr>
            <p:custDataLst>
              <p:tags r:id="rId1"/>
            </p:custDataLst>
          </p:nvPr>
        </p:nvPicPr>
        <p:blipFill>
          <a:blip r:embed="rId2"/>
          <a:stretch>
            <a:fillRect/>
          </a:stretch>
        </p:blipFill>
        <p:spPr>
          <a:xfrm>
            <a:off x="963930" y="1428750"/>
            <a:ext cx="6786880" cy="284670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计算机语言</a:t>
            </a:r>
            <a:endParaRPr lang="zh-CN" altLang="en-US"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smtClean="0">
                <a:solidFill>
                  <a:schemeClr val="bg1"/>
                </a:solidFill>
                <a:uFillTx/>
                <a:sym typeface="+mn-ea"/>
              </a:rPr>
              <a:t>Py</a:t>
            </a:r>
            <a:r>
              <a:rPr lang="en-US" altLang="zh-CN" cap="none" smtClean="0">
                <a:solidFill>
                  <a:schemeClr val="bg1"/>
                </a:solidFill>
                <a:uFillTx/>
                <a:sym typeface="+mn-ea"/>
              </a:rPr>
              <a:t>thon</a:t>
            </a:r>
            <a:r>
              <a:rPr lang="zh-CN" altLang="en-US" smtClean="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7" name="矩形 6"/>
          <p:cNvSpPr/>
          <p:nvPr/>
        </p:nvSpPr>
        <p:spPr>
          <a:xfrm>
            <a:off x="467746" y="1157740"/>
            <a:ext cx="804320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zh-CN" sz="1400" dirty="0">
                <a:solidFill>
                  <a:srgbClr val="262626"/>
                </a:solidFill>
                <a:latin typeface="微软雅黑" panose="020B0503020204020204" pitchFamily="34" charset="-122"/>
                <a:ea typeface="微软雅黑" panose="020B0503020204020204" pitchFamily="34" charset="-122"/>
              </a:rPr>
              <a:t>计算机语言分为</a:t>
            </a:r>
            <a:r>
              <a:rPr lang="x-none" altLang="zh-CN" sz="1400" dirty="0">
                <a:solidFill>
                  <a:srgbClr val="262626"/>
                </a:solidFill>
                <a:latin typeface="微软雅黑" panose="020B0503020204020204" pitchFamily="34" charset="-122"/>
                <a:ea typeface="微软雅黑" panose="020B0503020204020204" pitchFamily="34" charset="-122"/>
              </a:rPr>
              <a:t>3</a:t>
            </a:r>
            <a:r>
              <a:rPr lang="zh-CN" altLang="zh-CN" sz="1400" dirty="0">
                <a:solidFill>
                  <a:srgbClr val="262626"/>
                </a:solidFill>
                <a:latin typeface="微软雅黑" panose="020B0503020204020204" pitchFamily="34" charset="-122"/>
                <a:ea typeface="微软雅黑" panose="020B0503020204020204" pitchFamily="34" charset="-122"/>
              </a:rPr>
              <a:t>类：机器语言、汇编语言和高级语言。</a:t>
            </a:r>
            <a:endParaRPr lang="zh-CN" altLang="zh-CN" sz="1400" dirty="0">
              <a:solidFill>
                <a:srgbClr val="262626"/>
              </a:solidFill>
              <a:latin typeface="微软雅黑" panose="020B0503020204020204" pitchFamily="34" charset="-122"/>
              <a:ea typeface="微软雅黑" panose="020B0503020204020204" pitchFamily="34" charset="-122"/>
            </a:endParaRPr>
          </a:p>
        </p:txBody>
      </p:sp>
      <p:sp>
        <p:nvSpPr>
          <p:cNvPr id="8" name="矩形 7"/>
          <p:cNvSpPr/>
          <p:nvPr/>
        </p:nvSpPr>
        <p:spPr>
          <a:xfrm>
            <a:off x="467746" y="1440798"/>
            <a:ext cx="170099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400" b="1" dirty="0">
                <a:solidFill>
                  <a:srgbClr val="262626"/>
                </a:solidFill>
                <a:latin typeface="微软雅黑" panose="020B0503020204020204" pitchFamily="34" charset="-122"/>
                <a:ea typeface="微软雅黑" panose="020B0503020204020204" pitchFamily="34" charset="-122"/>
              </a:rPr>
              <a:t>1</a:t>
            </a:r>
            <a:r>
              <a:rPr lang="zh-CN" altLang="en-US" sz="1400" b="1" dirty="0">
                <a:solidFill>
                  <a:srgbClr val="262626"/>
                </a:solidFill>
                <a:latin typeface="微软雅黑" panose="020B0503020204020204" pitchFamily="34" charset="-122"/>
                <a:ea typeface="微软雅黑" panose="020B0503020204020204" pitchFamily="34" charset="-122"/>
              </a:rPr>
              <a:t>、</a:t>
            </a:r>
            <a:r>
              <a:rPr lang="zh-CN" altLang="zh-CN" sz="1400" b="1" dirty="0">
                <a:solidFill>
                  <a:srgbClr val="262626"/>
                </a:solidFill>
                <a:latin typeface="微软雅黑" panose="020B0503020204020204" pitchFamily="34" charset="-122"/>
                <a:ea typeface="微软雅黑" panose="020B0503020204020204" pitchFamily="34" charset="-122"/>
              </a:rPr>
              <a:t>机器语言</a:t>
            </a:r>
            <a:endParaRPr lang="zh-CN" altLang="zh-CN" sz="1400" b="1" dirty="0">
              <a:solidFill>
                <a:srgbClr val="262626"/>
              </a:solidFill>
              <a:latin typeface="微软雅黑" panose="020B0503020204020204" pitchFamily="34" charset="-122"/>
              <a:ea typeface="微软雅黑" panose="020B0503020204020204" pitchFamily="34" charset="-122"/>
            </a:endParaRPr>
          </a:p>
        </p:txBody>
      </p:sp>
      <p:sp>
        <p:nvSpPr>
          <p:cNvPr id="9" name="矩形 8"/>
          <p:cNvSpPr/>
          <p:nvPr/>
        </p:nvSpPr>
        <p:spPr>
          <a:xfrm>
            <a:off x="467746" y="1723630"/>
            <a:ext cx="8208508"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zh-CN" sz="1400" dirty="0">
                <a:solidFill>
                  <a:srgbClr val="262626"/>
                </a:solidFill>
                <a:latin typeface="微软雅黑" panose="020B0503020204020204" pitchFamily="34" charset="-122"/>
                <a:ea typeface="微软雅黑" panose="020B0503020204020204" pitchFamily="34" charset="-122"/>
              </a:rPr>
              <a:t>机器语言是第一代编程语言，早期的计算机语言只有机器语言，但如今已罕有人学习和使用。机器语言是由</a:t>
            </a:r>
            <a:r>
              <a:rPr lang="x-none" altLang="zh-CN" sz="1400">
                <a:solidFill>
                  <a:srgbClr val="262626"/>
                </a:solidFill>
                <a:latin typeface="微软雅黑" panose="020B0503020204020204" pitchFamily="34" charset="-122"/>
                <a:ea typeface="微软雅黑" panose="020B0503020204020204" pitchFamily="34" charset="-122"/>
              </a:rPr>
              <a:t>0</a:t>
            </a:r>
            <a:r>
              <a:rPr lang="zh-CN" altLang="zh-CN" sz="1400" dirty="0">
                <a:solidFill>
                  <a:srgbClr val="262626"/>
                </a:solidFill>
                <a:latin typeface="微软雅黑" panose="020B0503020204020204" pitchFamily="34" charset="-122"/>
                <a:ea typeface="微软雅黑" panose="020B0503020204020204" pitchFamily="34" charset="-122"/>
              </a:rPr>
              <a:t>、</a:t>
            </a:r>
            <a:r>
              <a:rPr lang="x-none" altLang="zh-CN" sz="1400">
                <a:solidFill>
                  <a:srgbClr val="262626"/>
                </a:solidFill>
                <a:latin typeface="微软雅黑" panose="020B0503020204020204" pitchFamily="34" charset="-122"/>
                <a:ea typeface="微软雅黑" panose="020B0503020204020204" pitchFamily="34" charset="-122"/>
              </a:rPr>
              <a:t>1</a:t>
            </a:r>
            <a:r>
              <a:rPr lang="zh-CN" altLang="zh-CN" sz="1400" dirty="0">
                <a:solidFill>
                  <a:srgbClr val="262626"/>
                </a:solidFill>
                <a:latin typeface="微软雅黑" panose="020B0503020204020204" pitchFamily="34" charset="-122"/>
                <a:ea typeface="微软雅黑" panose="020B0503020204020204" pitchFamily="34" charset="-122"/>
              </a:rPr>
              <a:t>组成的二进制代码表示的指令，这类语言可以被</a:t>
            </a:r>
            <a:r>
              <a:rPr lang="x-none" altLang="zh-CN" sz="1400">
                <a:solidFill>
                  <a:srgbClr val="262626"/>
                </a:solidFill>
                <a:latin typeface="微软雅黑" panose="020B0503020204020204" pitchFamily="34" charset="-122"/>
                <a:ea typeface="微软雅黑" panose="020B0503020204020204" pitchFamily="34" charset="-122"/>
              </a:rPr>
              <a:t>CPU</a:t>
            </a:r>
            <a:r>
              <a:rPr lang="zh-CN" altLang="zh-CN" sz="1400" dirty="0">
                <a:solidFill>
                  <a:srgbClr val="262626"/>
                </a:solidFill>
                <a:latin typeface="微软雅黑" panose="020B0503020204020204" pitchFamily="34" charset="-122"/>
                <a:ea typeface="微软雅黑" panose="020B0503020204020204" pitchFamily="34" charset="-122"/>
              </a:rPr>
              <a:t>直接识别，具有灵活、高效等特点。但机器语言有个不可忽视的缺点：可移植性差。</a:t>
            </a:r>
            <a:endParaRPr lang="zh-CN" altLang="zh-CN" sz="1400" dirty="0">
              <a:solidFill>
                <a:srgbClr val="262626"/>
              </a:solidFill>
              <a:latin typeface="微软雅黑" panose="020B0503020204020204" pitchFamily="34" charset="-122"/>
              <a:ea typeface="微软雅黑" panose="020B0503020204020204" pitchFamily="34" charset="-122"/>
            </a:endParaRPr>
          </a:p>
        </p:txBody>
      </p:sp>
      <p:sp>
        <p:nvSpPr>
          <p:cNvPr id="10" name="矩形 9"/>
          <p:cNvSpPr/>
          <p:nvPr/>
        </p:nvSpPr>
        <p:spPr>
          <a:xfrm>
            <a:off x="467746" y="2616941"/>
            <a:ext cx="170099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400" b="1" dirty="0">
                <a:solidFill>
                  <a:srgbClr val="262626"/>
                </a:solidFill>
                <a:latin typeface="微软雅黑" panose="020B0503020204020204" pitchFamily="34" charset="-122"/>
                <a:ea typeface="微软雅黑" panose="020B0503020204020204" pitchFamily="34" charset="-122"/>
              </a:rPr>
              <a:t>2</a:t>
            </a:r>
            <a:r>
              <a:rPr lang="zh-CN" altLang="en-US" sz="1400" b="1" dirty="0">
                <a:solidFill>
                  <a:srgbClr val="262626"/>
                </a:solidFill>
                <a:latin typeface="微软雅黑" panose="020B0503020204020204" pitchFamily="34" charset="-122"/>
                <a:ea typeface="微软雅黑" panose="020B0503020204020204" pitchFamily="34" charset="-122"/>
              </a:rPr>
              <a:t>、汇编</a:t>
            </a:r>
            <a:r>
              <a:rPr lang="zh-CN" altLang="zh-CN" sz="1400" b="1" dirty="0">
                <a:solidFill>
                  <a:srgbClr val="262626"/>
                </a:solidFill>
                <a:latin typeface="微软雅黑" panose="020B0503020204020204" pitchFamily="34" charset="-122"/>
                <a:ea typeface="微软雅黑" panose="020B0503020204020204" pitchFamily="34" charset="-122"/>
              </a:rPr>
              <a:t>语言</a:t>
            </a:r>
            <a:endParaRPr lang="zh-CN" altLang="zh-CN" sz="1400" b="1" dirty="0">
              <a:solidFill>
                <a:srgbClr val="262626"/>
              </a:solidFill>
              <a:latin typeface="微软雅黑" panose="020B0503020204020204" pitchFamily="34" charset="-122"/>
              <a:ea typeface="微软雅黑" panose="020B0503020204020204" pitchFamily="34" charset="-122"/>
            </a:endParaRPr>
          </a:p>
        </p:txBody>
      </p:sp>
      <p:sp>
        <p:nvSpPr>
          <p:cNvPr id="11" name="矩形 10"/>
          <p:cNvSpPr/>
          <p:nvPr/>
        </p:nvSpPr>
        <p:spPr>
          <a:xfrm>
            <a:off x="467746" y="2900000"/>
            <a:ext cx="820850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zh-CN" sz="1400" dirty="0">
                <a:solidFill>
                  <a:srgbClr val="262626"/>
                </a:solidFill>
                <a:latin typeface="微软雅黑" panose="020B0503020204020204" pitchFamily="34" charset="-122"/>
                <a:ea typeface="微软雅黑" panose="020B0503020204020204" pitchFamily="34" charset="-122"/>
              </a:rPr>
              <a:t>汇编语言中通过带符号或助记符的指令和地址代替二进制代码，因此汇编语言也被称为符号语言。 </a:t>
            </a:r>
            <a:endParaRPr lang="zh-CN" altLang="en-US" sz="1400" dirty="0">
              <a:solidFill>
                <a:srgbClr val="262626"/>
              </a:solidFill>
              <a:latin typeface="微软雅黑" panose="020B0503020204020204" pitchFamily="34" charset="-122"/>
              <a:ea typeface="微软雅黑" panose="020B0503020204020204" pitchFamily="34" charset="-122"/>
            </a:endParaRPr>
          </a:p>
        </p:txBody>
      </p:sp>
      <p:sp>
        <p:nvSpPr>
          <p:cNvPr id="12" name="矩形 11"/>
          <p:cNvSpPr/>
          <p:nvPr/>
        </p:nvSpPr>
        <p:spPr>
          <a:xfrm>
            <a:off x="467744" y="3159146"/>
            <a:ext cx="170099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400" b="1" dirty="0">
                <a:solidFill>
                  <a:srgbClr val="262626"/>
                </a:solidFill>
                <a:latin typeface="微软雅黑" panose="020B0503020204020204" pitchFamily="34" charset="-122"/>
                <a:ea typeface="微软雅黑" panose="020B0503020204020204" pitchFamily="34" charset="-122"/>
              </a:rPr>
              <a:t>3</a:t>
            </a:r>
            <a:r>
              <a:rPr lang="zh-CN" altLang="en-US" sz="1400" b="1" dirty="0">
                <a:solidFill>
                  <a:srgbClr val="262626"/>
                </a:solidFill>
                <a:latin typeface="微软雅黑" panose="020B0503020204020204" pitchFamily="34" charset="-122"/>
                <a:ea typeface="微软雅黑" panose="020B0503020204020204" pitchFamily="34" charset="-122"/>
              </a:rPr>
              <a:t>、高级</a:t>
            </a:r>
            <a:r>
              <a:rPr lang="zh-CN" altLang="zh-CN" sz="1400" b="1" dirty="0">
                <a:solidFill>
                  <a:srgbClr val="262626"/>
                </a:solidFill>
                <a:latin typeface="微软雅黑" panose="020B0503020204020204" pitchFamily="34" charset="-122"/>
                <a:ea typeface="微软雅黑" panose="020B0503020204020204" pitchFamily="34" charset="-122"/>
              </a:rPr>
              <a:t>语言</a:t>
            </a:r>
            <a:endParaRPr lang="zh-CN" altLang="zh-CN" sz="1400" b="1" dirty="0">
              <a:solidFill>
                <a:srgbClr val="262626"/>
              </a:solidFill>
              <a:latin typeface="微软雅黑" panose="020B0503020204020204" pitchFamily="34" charset="-122"/>
              <a:ea typeface="微软雅黑" panose="020B0503020204020204" pitchFamily="34" charset="-122"/>
            </a:endParaRPr>
          </a:p>
        </p:txBody>
      </p:sp>
      <p:sp>
        <p:nvSpPr>
          <p:cNvPr id="13" name="矩形 12"/>
          <p:cNvSpPr/>
          <p:nvPr/>
        </p:nvSpPr>
        <p:spPr>
          <a:xfrm>
            <a:off x="467745" y="3465890"/>
            <a:ext cx="791660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zh-CN" sz="1400" dirty="0">
                <a:solidFill>
                  <a:srgbClr val="262626"/>
                </a:solidFill>
                <a:latin typeface="微软雅黑" panose="020B0503020204020204" pitchFamily="34" charset="-122"/>
                <a:ea typeface="微软雅黑" panose="020B0503020204020204" pitchFamily="34" charset="-122"/>
              </a:rPr>
              <a:t>高级语言并非一种语言，而是诸多编程语言的统称。</a:t>
            </a:r>
            <a:endParaRPr lang="en-US" altLang="zh-CN" sz="1400" dirty="0">
              <a:solidFill>
                <a:srgbClr val="262626"/>
              </a:solidFill>
              <a:latin typeface="微软雅黑" panose="020B0503020204020204" pitchFamily="34" charset="-122"/>
              <a:ea typeface="微软雅黑" panose="020B0503020204020204" pitchFamily="34" charset="-122"/>
            </a:endParaRPr>
          </a:p>
          <a:p>
            <a:pPr>
              <a:lnSpc>
                <a:spcPct val="150000"/>
              </a:lnSpc>
            </a:pPr>
            <a:r>
              <a:rPr lang="zh-CN" altLang="zh-CN" sz="1400" dirty="0">
                <a:solidFill>
                  <a:srgbClr val="262626"/>
                </a:solidFill>
                <a:latin typeface="微软雅黑" panose="020B0503020204020204" pitchFamily="34" charset="-122"/>
                <a:ea typeface="微软雅黑" panose="020B0503020204020204" pitchFamily="34" charset="-122"/>
              </a:rPr>
              <a:t>常见的高级语言有</a:t>
            </a:r>
            <a:r>
              <a:rPr lang="x-none" altLang="zh-CN" sz="1400">
                <a:solidFill>
                  <a:srgbClr val="262626"/>
                </a:solidFill>
                <a:latin typeface="微软雅黑" panose="020B0503020204020204" pitchFamily="34" charset="-122"/>
                <a:ea typeface="微软雅黑" panose="020B0503020204020204" pitchFamily="34" charset="-122"/>
              </a:rPr>
              <a:t>Python</a:t>
            </a:r>
            <a:r>
              <a:rPr lang="zh-CN" altLang="zh-CN" sz="1400" dirty="0">
                <a:solidFill>
                  <a:srgbClr val="262626"/>
                </a:solidFill>
                <a:latin typeface="微软雅黑" panose="020B0503020204020204" pitchFamily="34" charset="-122"/>
                <a:ea typeface="微软雅黑" panose="020B0503020204020204" pitchFamily="34" charset="-122"/>
              </a:rPr>
              <a:t>、</a:t>
            </a:r>
            <a:r>
              <a:rPr lang="x-none" altLang="zh-CN" sz="1400">
                <a:solidFill>
                  <a:srgbClr val="262626"/>
                </a:solidFill>
                <a:latin typeface="微软雅黑" panose="020B0503020204020204" pitchFamily="34" charset="-122"/>
                <a:ea typeface="微软雅黑" panose="020B0503020204020204" pitchFamily="34" charset="-122"/>
              </a:rPr>
              <a:t>C</a:t>
            </a:r>
            <a:r>
              <a:rPr lang="zh-CN" altLang="zh-CN" sz="1400" dirty="0">
                <a:solidFill>
                  <a:srgbClr val="262626"/>
                </a:solidFill>
                <a:latin typeface="微软雅黑" panose="020B0503020204020204" pitchFamily="34" charset="-122"/>
                <a:ea typeface="微软雅黑" panose="020B0503020204020204" pitchFamily="34" charset="-122"/>
              </a:rPr>
              <a:t>、</a:t>
            </a:r>
            <a:r>
              <a:rPr lang="x-none" altLang="zh-CN" sz="1400">
                <a:solidFill>
                  <a:srgbClr val="262626"/>
                </a:solidFill>
                <a:latin typeface="微软雅黑" panose="020B0503020204020204" pitchFamily="34" charset="-122"/>
                <a:ea typeface="微软雅黑" panose="020B0503020204020204" pitchFamily="34" charset="-122"/>
              </a:rPr>
              <a:t>C++</a:t>
            </a:r>
            <a:r>
              <a:rPr lang="zh-CN" altLang="zh-CN" sz="1400" dirty="0">
                <a:solidFill>
                  <a:srgbClr val="262626"/>
                </a:solidFill>
                <a:latin typeface="微软雅黑" panose="020B0503020204020204" pitchFamily="34" charset="-122"/>
                <a:ea typeface="微软雅黑" panose="020B0503020204020204" pitchFamily="34" charset="-122"/>
              </a:rPr>
              <a:t>、</a:t>
            </a:r>
            <a:r>
              <a:rPr lang="x-none" altLang="zh-CN" sz="1400">
                <a:solidFill>
                  <a:srgbClr val="262626"/>
                </a:solidFill>
                <a:latin typeface="微软雅黑" panose="020B0503020204020204" pitchFamily="34" charset="-122"/>
                <a:ea typeface="微软雅黑" panose="020B0503020204020204" pitchFamily="34" charset="-122"/>
              </a:rPr>
              <a:t>Java</a:t>
            </a:r>
            <a:r>
              <a:rPr lang="zh-CN" altLang="zh-CN" sz="1400" dirty="0">
                <a:solidFill>
                  <a:srgbClr val="262626"/>
                </a:solidFill>
                <a:latin typeface="微软雅黑" panose="020B0503020204020204" pitchFamily="34" charset="-122"/>
                <a:ea typeface="微软雅黑" panose="020B0503020204020204" pitchFamily="34" charset="-122"/>
              </a:rPr>
              <a:t>、</a:t>
            </a:r>
            <a:r>
              <a:rPr lang="x-none" altLang="zh-CN" sz="1400">
                <a:solidFill>
                  <a:srgbClr val="262626"/>
                </a:solidFill>
                <a:latin typeface="微软雅黑" panose="020B0503020204020204" pitchFamily="34" charset="-122"/>
                <a:ea typeface="微软雅黑" panose="020B0503020204020204" pitchFamily="34" charset="-122"/>
              </a:rPr>
              <a:t>JavaScript</a:t>
            </a:r>
            <a:r>
              <a:rPr lang="zh-CN" altLang="zh-CN" sz="1400" dirty="0">
                <a:solidFill>
                  <a:srgbClr val="262626"/>
                </a:solidFill>
                <a:latin typeface="微软雅黑" panose="020B0503020204020204" pitchFamily="34" charset="-122"/>
                <a:ea typeface="微软雅黑" panose="020B0503020204020204" pitchFamily="34" charset="-122"/>
              </a:rPr>
              <a:t>、</a:t>
            </a:r>
            <a:r>
              <a:rPr lang="x-none" altLang="zh-CN" sz="1400">
                <a:solidFill>
                  <a:srgbClr val="262626"/>
                </a:solidFill>
                <a:latin typeface="微软雅黑" panose="020B0503020204020204" pitchFamily="34" charset="-122"/>
                <a:ea typeface="微软雅黑" panose="020B0503020204020204" pitchFamily="34" charset="-122"/>
              </a:rPr>
              <a:t>PHP</a:t>
            </a:r>
            <a:r>
              <a:rPr lang="zh-CN" altLang="zh-CN" sz="1400" dirty="0">
                <a:solidFill>
                  <a:srgbClr val="262626"/>
                </a:solidFill>
                <a:latin typeface="微软雅黑" panose="020B0503020204020204" pitchFamily="34" charset="-122"/>
                <a:ea typeface="微软雅黑" panose="020B0503020204020204" pitchFamily="34" charset="-122"/>
              </a:rPr>
              <a:t>、</a:t>
            </a:r>
            <a:r>
              <a:rPr lang="x-none" altLang="zh-CN" sz="1400">
                <a:solidFill>
                  <a:srgbClr val="262626"/>
                </a:solidFill>
                <a:latin typeface="微软雅黑" panose="020B0503020204020204" pitchFamily="34" charset="-122"/>
                <a:ea typeface="微软雅黑" panose="020B0503020204020204" pitchFamily="34" charset="-122"/>
              </a:rPr>
              <a:t>Basic</a:t>
            </a:r>
            <a:r>
              <a:rPr lang="zh-CN" altLang="zh-CN" sz="1400" dirty="0">
                <a:solidFill>
                  <a:srgbClr val="262626"/>
                </a:solidFill>
                <a:latin typeface="微软雅黑" panose="020B0503020204020204" pitchFamily="34" charset="-122"/>
                <a:ea typeface="微软雅黑" panose="020B0503020204020204" pitchFamily="34" charset="-122"/>
              </a:rPr>
              <a:t>、</a:t>
            </a:r>
            <a:r>
              <a:rPr lang="x-none" altLang="zh-CN" sz="1400">
                <a:solidFill>
                  <a:srgbClr val="262626"/>
                </a:solidFill>
                <a:latin typeface="微软雅黑" panose="020B0503020204020204" pitchFamily="34" charset="-122"/>
                <a:ea typeface="微软雅黑" panose="020B0503020204020204" pitchFamily="34" charset="-122"/>
              </a:rPr>
              <a:t>C#</a:t>
            </a:r>
            <a:r>
              <a:rPr lang="zh-CN" altLang="zh-CN" sz="1400" dirty="0">
                <a:solidFill>
                  <a:srgbClr val="262626"/>
                </a:solidFill>
                <a:latin typeface="微软雅黑" panose="020B0503020204020204" pitchFamily="34" charset="-122"/>
                <a:ea typeface="微软雅黑" panose="020B0503020204020204" pitchFamily="34" charset="-122"/>
              </a:rPr>
              <a:t>等等 </a:t>
            </a:r>
            <a:endParaRPr lang="zh-CN" altLang="en-US" sz="1400"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翻译执行</a:t>
            </a:r>
            <a:endParaRPr lang="zh-CN" altLang="en-US"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smtClean="0">
                <a:solidFill>
                  <a:schemeClr val="bg1"/>
                </a:solidFill>
                <a:uFillTx/>
                <a:sym typeface="+mn-ea"/>
              </a:rPr>
              <a:t>Py</a:t>
            </a:r>
            <a:r>
              <a:rPr lang="en-US" altLang="zh-CN" cap="none" smtClean="0">
                <a:solidFill>
                  <a:schemeClr val="bg1"/>
                </a:solidFill>
                <a:uFillTx/>
                <a:sym typeface="+mn-ea"/>
              </a:rPr>
              <a:t>thon</a:t>
            </a:r>
            <a:r>
              <a:rPr lang="zh-CN" altLang="en-US" smtClean="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7" name="矩形 6"/>
          <p:cNvSpPr/>
          <p:nvPr/>
        </p:nvSpPr>
        <p:spPr>
          <a:xfrm>
            <a:off x="467746" y="1213583"/>
            <a:ext cx="8208508"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nSpc>
                <a:spcPct val="150000"/>
              </a:lnSpc>
              <a:buFont typeface="Arial" panose="020B0604020202020204" pitchFamily="34" charset="0"/>
              <a:buChar char="•"/>
            </a:pPr>
            <a:r>
              <a:rPr lang="zh-CN" altLang="zh-CN" sz="1400" dirty="0">
                <a:solidFill>
                  <a:srgbClr val="262626"/>
                </a:solidFill>
                <a:latin typeface="微软雅黑" panose="020B0503020204020204" pitchFamily="34" charset="-122"/>
                <a:ea typeface="微软雅黑" panose="020B0503020204020204" pitchFamily="34" charset="-122"/>
              </a:rPr>
              <a:t>计算机语言分为</a:t>
            </a:r>
            <a:r>
              <a:rPr lang="x-none" altLang="zh-CN" sz="1400" dirty="0">
                <a:solidFill>
                  <a:srgbClr val="262626"/>
                </a:solidFill>
                <a:latin typeface="微软雅黑" panose="020B0503020204020204" pitchFamily="34" charset="-122"/>
                <a:ea typeface="微软雅黑" panose="020B0503020204020204" pitchFamily="34" charset="-122"/>
              </a:rPr>
              <a:t>3</a:t>
            </a:r>
            <a:r>
              <a:rPr lang="zh-CN" altLang="zh-CN" sz="1400" dirty="0">
                <a:solidFill>
                  <a:srgbClr val="262626"/>
                </a:solidFill>
                <a:latin typeface="微软雅黑" panose="020B0503020204020204" pitchFamily="34" charset="-122"/>
                <a:ea typeface="微软雅黑" panose="020B0503020204020204" pitchFamily="34" charset="-122"/>
              </a:rPr>
              <a:t>类：机器语言、汇编语言和高级语言高级语言被广泛应用于众多领域，但使用高级语言编写的程序无法被计算机识别，在执行之前需要先将高级语言代码翻译成机器语言代码。</a:t>
            </a:r>
            <a:endParaRPr lang="en-US" altLang="zh-CN" sz="1400" dirty="0">
              <a:solidFill>
                <a:srgbClr val="262626"/>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zh-CN" sz="1400" dirty="0">
                <a:solidFill>
                  <a:srgbClr val="262626"/>
                </a:solidFill>
                <a:latin typeface="微软雅黑" panose="020B0503020204020204" pitchFamily="34" charset="-122"/>
                <a:ea typeface="微软雅黑" panose="020B0503020204020204" pitchFamily="34" charset="-122"/>
              </a:rPr>
              <a:t>根据不同的翻译方式，执行分为</a:t>
            </a:r>
            <a:r>
              <a:rPr lang="zh-CN" altLang="zh-CN" sz="1400" b="1" dirty="0">
                <a:solidFill>
                  <a:srgbClr val="262626"/>
                </a:solidFill>
                <a:latin typeface="微软雅黑" panose="020B0503020204020204" pitchFamily="34" charset="-122"/>
                <a:ea typeface="微软雅黑" panose="020B0503020204020204" pitchFamily="34" charset="-122"/>
              </a:rPr>
              <a:t>编译执行</a:t>
            </a:r>
            <a:r>
              <a:rPr lang="zh-CN" altLang="zh-CN" sz="1400" dirty="0">
                <a:solidFill>
                  <a:srgbClr val="262626"/>
                </a:solidFill>
                <a:latin typeface="微软雅黑" panose="020B0503020204020204" pitchFamily="34" charset="-122"/>
                <a:ea typeface="微软雅黑" panose="020B0503020204020204" pitchFamily="34" charset="-122"/>
              </a:rPr>
              <a:t>和</a:t>
            </a:r>
            <a:r>
              <a:rPr lang="zh-CN" altLang="zh-CN" sz="1400" b="1" dirty="0">
                <a:solidFill>
                  <a:srgbClr val="262626"/>
                </a:solidFill>
                <a:latin typeface="微软雅黑" panose="020B0503020204020204" pitchFamily="34" charset="-122"/>
                <a:ea typeface="微软雅黑" panose="020B0503020204020204" pitchFamily="34" charset="-122"/>
              </a:rPr>
              <a:t>解释执行</a:t>
            </a:r>
            <a:r>
              <a:rPr lang="zh-CN" altLang="zh-CN" sz="1400" dirty="0">
                <a:solidFill>
                  <a:srgbClr val="262626"/>
                </a:solidFill>
                <a:latin typeface="微软雅黑" panose="020B0503020204020204" pitchFamily="34" charset="-122"/>
                <a:ea typeface="微软雅黑" panose="020B0503020204020204" pitchFamily="34" charset="-122"/>
              </a:rPr>
              <a:t>两种。</a:t>
            </a:r>
            <a:endParaRPr lang="zh-CN" altLang="zh-CN" sz="1400" dirty="0">
              <a:solidFill>
                <a:srgbClr val="262626"/>
              </a:solidFill>
              <a:latin typeface="微软雅黑" panose="020B0503020204020204" pitchFamily="34" charset="-122"/>
              <a:ea typeface="微软雅黑" panose="020B0503020204020204" pitchFamily="34" charset="-122"/>
            </a:endParaRPr>
          </a:p>
        </p:txBody>
      </p:sp>
      <p:pic>
        <p:nvPicPr>
          <p:cNvPr id="8" name="图片 7"/>
          <p:cNvPicPr/>
          <p:nvPr/>
        </p:nvPicPr>
        <p:blipFill>
          <a:blip r:embed="rId1">
            <a:extLst>
              <a:ext uri="{28A0092B-C50C-407E-A947-70E740481C1C}">
                <a14:useLocalDpi xmlns:a14="http://schemas.microsoft.com/office/drawing/2010/main" val="0"/>
              </a:ext>
            </a:extLst>
          </a:blip>
          <a:srcRect/>
          <a:stretch>
            <a:fillRect/>
          </a:stretch>
        </p:blipFill>
        <p:spPr bwMode="auto">
          <a:xfrm>
            <a:off x="506223" y="3332013"/>
            <a:ext cx="3942611" cy="1125959"/>
          </a:xfrm>
          <a:prstGeom prst="rect">
            <a:avLst/>
          </a:prstGeom>
          <a:noFill/>
          <a:ln>
            <a:noFill/>
          </a:ln>
        </p:spPr>
      </p:pic>
      <p:pic>
        <p:nvPicPr>
          <p:cNvPr id="9" name="图片 8"/>
          <p:cNvPicPr/>
          <p:nvPr/>
        </p:nvPicPr>
        <p:blipFill>
          <a:blip r:embed="rId2">
            <a:extLst>
              <a:ext uri="{28A0092B-C50C-407E-A947-70E740481C1C}">
                <a14:useLocalDpi xmlns:a14="http://schemas.microsoft.com/office/drawing/2010/main" val="0"/>
              </a:ext>
            </a:extLst>
          </a:blip>
          <a:srcRect/>
          <a:stretch>
            <a:fillRect/>
          </a:stretch>
        </p:blipFill>
        <p:spPr bwMode="auto">
          <a:xfrm>
            <a:off x="4934320" y="3332012"/>
            <a:ext cx="3897026" cy="979610"/>
          </a:xfrm>
          <a:prstGeom prst="rect">
            <a:avLst/>
          </a:prstGeom>
          <a:noFill/>
          <a:ln>
            <a:noFill/>
          </a:ln>
        </p:spPr>
      </p:pic>
      <p:cxnSp>
        <p:nvCxnSpPr>
          <p:cNvPr id="10" name="直线箭头连接符 3"/>
          <p:cNvCxnSpPr/>
          <p:nvPr/>
        </p:nvCxnSpPr>
        <p:spPr bwMode="auto">
          <a:xfrm>
            <a:off x="4691576" y="2234511"/>
            <a:ext cx="0" cy="2724350"/>
          </a:xfrm>
          <a:prstGeom prst="straightConnector1">
            <a:avLst/>
          </a:prstGeom>
          <a:noFill/>
          <a:ln w="6350" cap="flat" cmpd="sng" algn="ctr">
            <a:solidFill>
              <a:srgbClr val="0D74C9"/>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1930637" y="2154501"/>
            <a:ext cx="1107996" cy="369332"/>
          </a:xfrm>
          <a:prstGeom prst="rect">
            <a:avLst/>
          </a:prstGeom>
        </p:spPr>
        <p:txBody>
          <a:bodyPr wrap="none">
            <a:spAutoFit/>
          </a:bodyPr>
          <a:lstStyle/>
          <a:p>
            <a:r>
              <a:rPr lang="zh-CN" altLang="zh-CN" b="1" dirty="0">
                <a:solidFill>
                  <a:srgbClr val="262626"/>
                </a:solidFill>
                <a:latin typeface="微软雅黑" panose="020B0503020204020204" pitchFamily="34" charset="-122"/>
                <a:ea typeface="微软雅黑" panose="020B0503020204020204" pitchFamily="34" charset="-122"/>
              </a:rPr>
              <a:t>编译</a:t>
            </a:r>
            <a:r>
              <a:rPr lang="zh-CN" altLang="en-US" b="1" dirty="0">
                <a:solidFill>
                  <a:srgbClr val="262626"/>
                </a:solidFill>
                <a:latin typeface="微软雅黑" panose="020B0503020204020204" pitchFamily="34" charset="-122"/>
                <a:ea typeface="微软雅黑" panose="020B0503020204020204" pitchFamily="34" charset="-122"/>
              </a:rPr>
              <a:t>执行</a:t>
            </a:r>
            <a:endParaRPr lang="zh-CN" altLang="en-US" dirty="0"/>
          </a:p>
        </p:txBody>
      </p:sp>
      <p:sp>
        <p:nvSpPr>
          <p:cNvPr id="12" name="矩形 11"/>
          <p:cNvSpPr/>
          <p:nvPr/>
        </p:nvSpPr>
        <p:spPr>
          <a:xfrm>
            <a:off x="6155508" y="2154501"/>
            <a:ext cx="1107996" cy="369332"/>
          </a:xfrm>
          <a:prstGeom prst="rect">
            <a:avLst/>
          </a:prstGeom>
        </p:spPr>
        <p:txBody>
          <a:bodyPr wrap="none">
            <a:spAutoFit/>
          </a:bodyPr>
          <a:lstStyle/>
          <a:p>
            <a:r>
              <a:rPr lang="zh-CN" altLang="en-US" b="1" dirty="0">
                <a:solidFill>
                  <a:srgbClr val="262626"/>
                </a:solidFill>
                <a:latin typeface="微软雅黑" panose="020B0503020204020204" pitchFamily="34" charset="-122"/>
                <a:ea typeface="微软雅黑" panose="020B0503020204020204" pitchFamily="34" charset="-122"/>
              </a:rPr>
              <a:t>解释执行</a:t>
            </a:r>
            <a:endParaRPr lang="zh-CN" altLang="en-US" dirty="0"/>
          </a:p>
        </p:txBody>
      </p:sp>
      <p:sp>
        <p:nvSpPr>
          <p:cNvPr id="13" name="矩形 12"/>
          <p:cNvSpPr/>
          <p:nvPr/>
        </p:nvSpPr>
        <p:spPr>
          <a:xfrm>
            <a:off x="562557" y="2491740"/>
            <a:ext cx="4009441" cy="923330"/>
          </a:xfrm>
          <a:prstGeom prst="rect">
            <a:avLst/>
          </a:prstGeom>
        </p:spPr>
        <p:txBody>
          <a:bodyPr wrap="square">
            <a:spAutoFit/>
          </a:bodyPr>
          <a:lstStyle/>
          <a:p>
            <a:pPr>
              <a:lnSpc>
                <a:spcPct val="150000"/>
              </a:lnSpc>
            </a:pPr>
            <a:r>
              <a:rPr lang="zh-CN" altLang="zh-CN" sz="1200" dirty="0">
                <a:solidFill>
                  <a:srgbClr val="262626"/>
                </a:solidFill>
                <a:latin typeface="微软雅黑" panose="020B0503020204020204" pitchFamily="34" charset="-122"/>
                <a:ea typeface="微软雅黑" panose="020B0503020204020204" pitchFamily="34" charset="-122"/>
              </a:rPr>
              <a:t>编译执行是指通过编译程序（也称为编译器）将源代码（</a:t>
            </a:r>
            <a:r>
              <a:rPr lang="x-none" altLang="zh-CN" sz="1200">
                <a:solidFill>
                  <a:srgbClr val="262626"/>
                </a:solidFill>
                <a:latin typeface="微软雅黑" panose="020B0503020204020204" pitchFamily="34" charset="-122"/>
                <a:ea typeface="微软雅黑" panose="020B0503020204020204" pitchFamily="34" charset="-122"/>
              </a:rPr>
              <a:t>source code</a:t>
            </a:r>
            <a:r>
              <a:rPr lang="zh-CN" altLang="zh-CN" sz="1200" dirty="0">
                <a:solidFill>
                  <a:srgbClr val="262626"/>
                </a:solidFill>
                <a:latin typeface="微软雅黑" panose="020B0503020204020204" pitchFamily="34" charset="-122"/>
                <a:ea typeface="微软雅黑" panose="020B0503020204020204" pitchFamily="34" charset="-122"/>
              </a:rPr>
              <a:t>）一次性编译成目标程序，再由计算机运行目标程序的过程，其中源代码指由高级语言编写的代码 </a:t>
            </a:r>
            <a:endParaRPr lang="zh-CN" altLang="en-US" sz="1200" dirty="0">
              <a:solidFill>
                <a:srgbClr val="262626"/>
              </a:solidFill>
              <a:latin typeface="微软雅黑" panose="020B0503020204020204" pitchFamily="34" charset="-122"/>
              <a:ea typeface="微软雅黑" panose="020B0503020204020204" pitchFamily="34" charset="-122"/>
            </a:endParaRPr>
          </a:p>
        </p:txBody>
      </p:sp>
      <p:sp>
        <p:nvSpPr>
          <p:cNvPr id="14" name="矩形 13"/>
          <p:cNvSpPr/>
          <p:nvPr/>
        </p:nvSpPr>
        <p:spPr>
          <a:xfrm>
            <a:off x="4821784" y="2504076"/>
            <a:ext cx="3854471" cy="923330"/>
          </a:xfrm>
          <a:prstGeom prst="rect">
            <a:avLst/>
          </a:prstGeom>
        </p:spPr>
        <p:txBody>
          <a:bodyPr wrap="square">
            <a:spAutoFit/>
          </a:bodyPr>
          <a:lstStyle/>
          <a:p>
            <a:pPr>
              <a:lnSpc>
                <a:spcPct val="150000"/>
              </a:lnSpc>
            </a:pPr>
            <a:r>
              <a:rPr lang="zh-CN" altLang="zh-CN" sz="1200" dirty="0">
                <a:solidFill>
                  <a:srgbClr val="262626"/>
                </a:solidFill>
                <a:latin typeface="微软雅黑" panose="020B0503020204020204" pitchFamily="34" charset="-122"/>
                <a:ea typeface="微软雅黑" panose="020B0503020204020204" pitchFamily="34" charset="-122"/>
              </a:rPr>
              <a:t>解释执行与编译执行主要的区别是翻译时的解释程序不产生目标代码，且解释器在翻译源代码的同时执行中间代码</a:t>
            </a:r>
            <a:r>
              <a:rPr lang="zh-CN" altLang="en-US" sz="1200" dirty="0">
                <a:solidFill>
                  <a:srgbClr val="262626"/>
                </a:solidFill>
                <a:latin typeface="微软雅黑" panose="020B0503020204020204" pitchFamily="34" charset="-122"/>
                <a:ea typeface="微软雅黑" panose="020B0503020204020204" pitchFamily="34" charset="-122"/>
              </a:rPr>
              <a:t>。</a:t>
            </a:r>
            <a:endParaRPr lang="zh-CN" altLang="en-US" sz="1200"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思考</a:t>
            </a:r>
            <a:endParaRPr lang="zh-CN" altLang="en-US"/>
          </a:p>
        </p:txBody>
      </p:sp>
      <p:sp>
        <p:nvSpPr>
          <p:cNvPr id="3" name="内容占位符 2"/>
          <p:cNvSpPr>
            <a:spLocks noGrp="1"/>
          </p:cNvSpPr>
          <p:nvPr>
            <p:ph idx="1"/>
          </p:nvPr>
        </p:nvSpPr>
        <p:spPr/>
        <p:txBody>
          <a:bodyPr>
            <a:normAutofit lnSpcReduction="20000"/>
          </a:bodyPr>
          <a:p>
            <a:r>
              <a:rPr lang="zh-CN" altLang="en-US"/>
              <a:t>我们所学过的高级语言哪些属于解释型，哪些属于编译型？</a:t>
            </a:r>
            <a:endParaRPr lang="zh-CN" altLang="en-US"/>
          </a:p>
          <a:p>
            <a:r>
              <a:rPr lang="en-US" altLang="zh-CN"/>
              <a:t>C</a:t>
            </a:r>
            <a:endParaRPr lang="en-US" altLang="zh-CN"/>
          </a:p>
          <a:p>
            <a:r>
              <a:rPr lang="en-US" altLang="zh-CN"/>
              <a:t>C++</a:t>
            </a:r>
            <a:endParaRPr lang="en-US" altLang="zh-CN"/>
          </a:p>
          <a:p>
            <a:r>
              <a:rPr lang="en-US" altLang="zh-CN"/>
              <a:t>C#</a:t>
            </a:r>
            <a:endParaRPr lang="en-US" altLang="zh-CN"/>
          </a:p>
          <a:p>
            <a:r>
              <a:rPr lang="en-US" altLang="zh-CN"/>
              <a:t>Java</a:t>
            </a:r>
            <a:endParaRPr lang="en-US" altLang="zh-CN"/>
          </a:p>
          <a:p>
            <a:r>
              <a:rPr lang="en-US" altLang="zh-CN"/>
              <a:t>Python</a:t>
            </a:r>
            <a:endParaRPr lang="en-US" altLang="zh-CN"/>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8" name="文本框 7"/>
          <p:cNvSpPr txBox="1"/>
          <p:nvPr>
            <p:custDataLst>
              <p:tags r:id="rId1"/>
            </p:custDataLst>
          </p:nvPr>
        </p:nvSpPr>
        <p:spPr>
          <a:xfrm>
            <a:off x="914400" y="635000"/>
            <a:ext cx="7315200" cy="160718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Python属于（</a:t>
            </a:r>
            <a:r>
              <a:rPr lang="en-US" altLang="zh-CN" sz="2600">
                <a:solidFill>
                  <a:srgbClr val="000000"/>
                </a:solidFill>
                <a:latin typeface="微软雅黑" panose="020B0503020204020204" pitchFamily="34" charset="-122"/>
                <a:ea typeface="微软雅黑" panose="020B0503020204020204" pitchFamily="34" charset="-122"/>
              </a:rPr>
              <a:t> </a:t>
            </a:r>
            <a:r>
              <a:rPr lang="zh-CN" altLang="en-US" sz="2600">
                <a:solidFill>
                  <a:srgbClr val="000000"/>
                </a:solidFill>
                <a:latin typeface="微软雅黑" panose="020B0503020204020204" pitchFamily="34" charset="-122"/>
                <a:ea typeface="微软雅黑" panose="020B0503020204020204" pitchFamily="34" charset="-122"/>
              </a:rPr>
              <a:t>）型语言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1828800" y="2089150"/>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解释</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3"/>
            </p:custDataLst>
          </p:nvPr>
        </p:nvSpPr>
        <p:spPr>
          <a:xfrm>
            <a:off x="1828800" y="2732405"/>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编译</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3" name="椭圆 12"/>
          <p:cNvSpPr>
            <a:spLocks noChangeAspect="1"/>
          </p:cNvSpPr>
          <p:nvPr>
            <p:custDataLst>
              <p:tags r:id="rId4"/>
            </p:custDataLst>
          </p:nvPr>
        </p:nvSpPr>
        <p:spPr>
          <a:xfrm>
            <a:off x="1178560" y="2137410"/>
            <a:ext cx="385445" cy="38608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5"/>
            </p:custDataLst>
          </p:nvPr>
        </p:nvSpPr>
        <p:spPr>
          <a:xfrm>
            <a:off x="1178560" y="2780665"/>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6"/>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22" name="组合 21"/>
          <p:cNvGrpSpPr/>
          <p:nvPr>
            <p:custDataLst>
              <p:tags r:id="rId7"/>
            </p:custDataLst>
          </p:nvPr>
        </p:nvGrpSpPr>
        <p:grpSpPr>
          <a:xfrm>
            <a:off x="0" y="0"/>
            <a:ext cx="9144000" cy="635000"/>
            <a:chOff x="0" y="0"/>
            <a:chExt cx="14400" cy="1000"/>
          </a:xfrm>
        </p:grpSpPr>
        <p:sp>
          <p:nvSpPr>
            <p:cNvPr id="18" name="TitleBackground"/>
            <p:cNvSpPr/>
            <p:nvPr>
              <p:custDataLst>
                <p:tags r:id="rId8"/>
              </p:custDataLst>
            </p:nvPr>
          </p:nvSpPr>
          <p:spPr>
            <a:xfrm>
              <a:off x="0" y="0"/>
              <a:ext cx="14400" cy="1000"/>
            </a:xfrm>
            <a:prstGeom prst="rect">
              <a:avLst/>
            </a:prstGeom>
            <a:solidFill>
              <a:srgbClr val="F6F7F8"/>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ColorBlock"/>
            <p:cNvSpPr/>
            <p:nvPr>
              <p:custDataLst>
                <p:tags r:id="rId9"/>
              </p:custDataLst>
            </p:nvPr>
          </p:nvSpPr>
          <p:spPr>
            <a:xfrm>
              <a:off x="0" y="0"/>
              <a:ext cx="300" cy="1000"/>
            </a:xfrm>
            <a:prstGeom prst="rect">
              <a:avLst/>
            </a:prstGeom>
            <a:solidFill>
              <a:srgbClr val="639EF4"/>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TypeText"/>
            <p:cNvSpPr txBox="1"/>
            <p:nvPr>
              <p:custDataLst>
                <p:tags r:id="rId10"/>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21" name="TipText"/>
            <p:cNvSpPr txBox="1"/>
            <p:nvPr>
              <p:custDataLst>
                <p:tags r:id="rId11"/>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7" name="图片 6" descr="tmp7681"/>
          <p:cNvPicPr>
            <a:picLocks noChangeAspect="1"/>
          </p:cNvPicPr>
          <p:nvPr>
            <p:custDataLst>
              <p:tags r:id="rId12"/>
            </p:custDataLst>
          </p:nvPr>
        </p:nvPicPr>
        <p:blipFill>
          <a:blip r:embed="rId13"/>
          <a:stretch>
            <a:fillRect/>
          </a:stretch>
        </p:blipFill>
        <p:spPr>
          <a:xfrm>
            <a:off x="7594600" y="63500"/>
            <a:ext cx="1422400" cy="508000"/>
          </a:xfrm>
          <a:prstGeom prst="rect">
            <a:avLst/>
          </a:prstGeom>
        </p:spPr>
      </p:pic>
    </p:spTree>
    <p:custDataLst>
      <p:tags r:id="rId1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smtClean="0"/>
              <a:t>Python</a:t>
            </a:r>
            <a:r>
              <a:rPr lang="zh-CN" altLang="en-US" cap="none" dirty="0" smtClean="0"/>
              <a:t>简介</a:t>
            </a:r>
            <a:endParaRPr lang="zh-CN" altLang="en-US" cap="none" dirty="0"/>
          </a:p>
        </p:txBody>
      </p:sp>
      <p:sp>
        <p:nvSpPr>
          <p:cNvPr id="3" name="内容占位符 2"/>
          <p:cNvSpPr>
            <a:spLocks noGrp="1"/>
          </p:cNvSpPr>
          <p:nvPr>
            <p:ph idx="1"/>
          </p:nvPr>
        </p:nvSpPr>
        <p:spPr/>
        <p:txBody>
          <a:bodyPr/>
          <a:lstStyle/>
          <a:p>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Python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是</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纯粹的</a:t>
            </a:r>
            <a:r>
              <a:rPr lang="zh-CN" altLang="en-US" sz="2000" b="1" dirty="0">
                <a:solidFill>
                  <a:srgbClr val="ED7D31"/>
                </a:solidFill>
                <a:latin typeface="微软雅黑" panose="020B0503020204020204" pitchFamily="34" charset="-122"/>
                <a:ea typeface="微软雅黑" panose="020B0503020204020204" pitchFamily="34" charset="-122"/>
                <a:sym typeface="+mn-ea"/>
              </a:rPr>
              <a:t>自由软件</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2000" b="1" dirty="0">
                <a:solidFill>
                  <a:srgbClr val="ED7D31"/>
                </a:solidFill>
                <a:latin typeface="微软雅黑" panose="020B0503020204020204" pitchFamily="34" charset="-122"/>
                <a:ea typeface="微软雅黑" panose="020B0503020204020204" pitchFamily="34" charset="-122"/>
                <a:sym typeface="+mn-ea"/>
              </a:rPr>
              <a:t> 源代码</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和</a:t>
            </a:r>
            <a:r>
              <a:rPr lang="zh-CN" altLang="en-US" sz="2000" b="1" dirty="0">
                <a:solidFill>
                  <a:srgbClr val="ED7D31"/>
                </a:solidFill>
                <a:latin typeface="微软雅黑" panose="020B0503020204020204" pitchFamily="34" charset="-122"/>
                <a:ea typeface="微软雅黑" panose="020B0503020204020204" pitchFamily="34" charset="-122"/>
                <a:sym typeface="+mn-ea"/>
              </a:rPr>
              <a:t>解释器</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sym typeface="+mn-ea"/>
              </a:rPr>
              <a:t>CPython</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遵循</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GPL</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sym typeface="+mn-ea"/>
              </a:rPr>
              <a:t>GNU General Public License</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协议。</a:t>
            </a:r>
            <a:endParaRPr lang="zh-CN" altLang="en-US" sz="2000" dirty="0">
              <a:ln w="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Python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语法</a:t>
            </a:r>
            <a:r>
              <a:rPr lang="zh-CN" altLang="en-US" sz="2000" b="1" dirty="0">
                <a:solidFill>
                  <a:srgbClr val="ED7D31"/>
                </a:solidFill>
                <a:latin typeface="微软雅黑" panose="020B0503020204020204" pitchFamily="34" charset="-122"/>
                <a:ea typeface="微软雅黑" panose="020B0503020204020204" pitchFamily="34" charset="-122"/>
                <a:sym typeface="+mn-ea"/>
              </a:rPr>
              <a:t>简洁清晰</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，特色之一是强制用空白符</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(white space)</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作为语句</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缩进</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sym typeface="+mn-ea"/>
              </a:rPr>
              <a:t>标准四个空格</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pPr>
            <a:endParaRPr lang="zh-CN" altLang="en-US" sz="200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smtClean="0"/>
              <a:t>Python</a:t>
            </a:r>
            <a:r>
              <a:rPr lang="zh-CN" altLang="en-US" cap="none" dirty="0" smtClean="0"/>
              <a:t>语言发展史</a:t>
            </a:r>
            <a:endParaRPr lang="zh-CN" altLang="en-US"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11" name="标题 1"/>
          <p:cNvSpPr txBox="1"/>
          <p:nvPr/>
        </p:nvSpPr>
        <p:spPr>
          <a:xfrm>
            <a:off x="841566" y="789373"/>
            <a:ext cx="7170320" cy="518433"/>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1500" dirty="0" smtClean="0">
                <a:solidFill>
                  <a:srgbClr val="ED7D31"/>
                </a:solidFill>
                <a:effectLst>
                  <a:outerShdw blurRad="38100" dist="19050" dir="2700000" algn="tl" rotWithShape="0">
                    <a:schemeClr val="dk1">
                      <a:lumMod val="50000"/>
                      <a:alpha val="40000"/>
                    </a:schemeClr>
                  </a:outerShdw>
                </a:effectLst>
              </a:rPr>
              <a:t>Python </a:t>
            </a:r>
            <a:r>
              <a:rPr lang="zh-CN" altLang="en-US" sz="1500"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由</a:t>
            </a:r>
            <a:r>
              <a:rPr lang="zh-CN" altLang="en-US" sz="15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荷兰人</a:t>
            </a:r>
            <a:r>
              <a:rPr lang="en-US" altLang="zh-CN" sz="15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Guido van Rossum</a:t>
            </a:r>
            <a:r>
              <a:rPr lang="zh-CN" altLang="en-US" sz="15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于</a:t>
            </a:r>
            <a:r>
              <a:rPr lang="en-US" altLang="zh-CN" sz="1500" dirty="0">
                <a:solidFill>
                  <a:schemeClr val="accent6"/>
                </a:solidFill>
                <a:effectLst>
                  <a:outerShdw blurRad="38100" dist="19050" dir="2700000" algn="tl" rotWithShape="0">
                    <a:schemeClr val="dk1">
                      <a:lumMod val="50000"/>
                      <a:alpha val="40000"/>
                    </a:schemeClr>
                  </a:outerShdw>
                </a:effectLst>
              </a:rPr>
              <a:t>1989</a:t>
            </a:r>
            <a:r>
              <a:rPr lang="zh-CN" altLang="en-US" sz="15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年发明，第一个公开发行版发行于</a:t>
            </a:r>
            <a:r>
              <a:rPr lang="en-US" altLang="zh-CN" sz="1500" dirty="0">
                <a:solidFill>
                  <a:schemeClr val="accent6"/>
                </a:solidFill>
                <a:effectLst>
                  <a:outerShdw blurRad="38100" dist="19050" dir="2700000" algn="tl" rotWithShape="0">
                    <a:schemeClr val="dk1">
                      <a:lumMod val="50000"/>
                      <a:alpha val="40000"/>
                    </a:schemeClr>
                  </a:outerShdw>
                </a:effectLst>
              </a:rPr>
              <a:t>1991</a:t>
            </a:r>
            <a:r>
              <a:rPr lang="zh-CN" altLang="en-US" sz="15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年。</a:t>
            </a:r>
            <a:endParaRPr lang="en-US" altLang="zh-CN" sz="15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7" name="矩形 6"/>
          <p:cNvSpPr/>
          <p:nvPr/>
        </p:nvSpPr>
        <p:spPr>
          <a:xfrm>
            <a:off x="1057275" y="3971053"/>
            <a:ext cx="2245537" cy="321945"/>
          </a:xfrm>
          <a:prstGeom prst="rect">
            <a:avLst/>
          </a:prstGeom>
        </p:spPr>
        <p:txBody>
          <a:bodyPr wrap="square">
            <a:spAutoFit/>
          </a:bodyPr>
          <a:lstStyle/>
          <a:p>
            <a:pPr algn="ctr"/>
            <a:r>
              <a:rPr lang="en-US" altLang="zh-CN"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cs typeface="+mj-cs"/>
              </a:rPr>
              <a:t>Guido </a:t>
            </a:r>
            <a:r>
              <a:rPr lang="en-US" altLang="zh-CN" sz="1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cs typeface="+mj-cs"/>
              </a:rPr>
              <a:t>van </a:t>
            </a:r>
            <a:r>
              <a:rPr lang="en-US" altLang="zh-CN"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cs typeface="+mj-cs"/>
              </a:rPr>
              <a:t>Rossum</a:t>
            </a:r>
            <a:endParaRPr lang="zh-CN" altLang="en-US" sz="1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cs typeface="+mj-cs"/>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20753" y="1677107"/>
            <a:ext cx="1718582" cy="2090941"/>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矩形 8"/>
          <p:cNvSpPr/>
          <p:nvPr/>
        </p:nvSpPr>
        <p:spPr>
          <a:xfrm>
            <a:off x="3614057" y="1665157"/>
            <a:ext cx="4572000" cy="1649095"/>
          </a:xfrm>
          <a:prstGeom prst="rect">
            <a:avLst/>
          </a:prstGeom>
        </p:spPr>
        <p:txBody>
          <a:bodyPr>
            <a:spAutoFit/>
          </a:bodyPr>
          <a:lstStyle/>
          <a:p>
            <a:pPr>
              <a:lnSpc>
                <a:spcPct val="150000"/>
              </a:lnSpc>
            </a:pPr>
            <a:r>
              <a:rPr lang="en-US" altLang="zh-CN" sz="1350" dirty="0">
                <a:ln w="0"/>
                <a:solidFill>
                  <a:schemeClr val="tx1">
                    <a:lumMod val="65000"/>
                    <a:lumOff val="35000"/>
                  </a:schemeClr>
                </a:solidFill>
                <a:latin typeface="微软雅黑" panose="020B0503020204020204" pitchFamily="34" charset="-122"/>
                <a:ea typeface="微软雅黑" panose="020B0503020204020204" pitchFamily="34" charset="-122"/>
              </a:rPr>
              <a:t>1989</a:t>
            </a:r>
            <a:r>
              <a:rPr lang="zh-CN" altLang="en-US" sz="1350" dirty="0">
                <a:ln w="0"/>
                <a:solidFill>
                  <a:schemeClr val="tx1">
                    <a:lumMod val="65000"/>
                    <a:lumOff val="35000"/>
                  </a:schemeClr>
                </a:solidFill>
                <a:latin typeface="微软雅黑" panose="020B0503020204020204" pitchFamily="34" charset="-122"/>
                <a:ea typeface="微软雅黑" panose="020B0503020204020204" pitchFamily="34" charset="-122"/>
              </a:rPr>
              <a:t>年圣诞节期间，在阿姆斯特丹，</a:t>
            </a:r>
            <a:r>
              <a:rPr lang="en-US" altLang="zh-CN" sz="1350" dirty="0">
                <a:ln w="0"/>
                <a:solidFill>
                  <a:schemeClr val="tx1">
                    <a:lumMod val="65000"/>
                    <a:lumOff val="35000"/>
                  </a:schemeClr>
                </a:solidFill>
                <a:latin typeface="微软雅黑" panose="020B0503020204020204" pitchFamily="34" charset="-122"/>
                <a:ea typeface="微软雅黑" panose="020B0503020204020204" pitchFamily="34" charset="-122"/>
              </a:rPr>
              <a:t>Guido</a:t>
            </a:r>
            <a:r>
              <a:rPr lang="zh-CN" altLang="en-US" sz="1350" dirty="0">
                <a:ln w="0"/>
                <a:solidFill>
                  <a:schemeClr val="tx1">
                    <a:lumMod val="65000"/>
                    <a:lumOff val="35000"/>
                  </a:schemeClr>
                </a:solidFill>
                <a:latin typeface="微软雅黑" panose="020B0503020204020204" pitchFamily="34" charset="-122"/>
                <a:ea typeface="微软雅黑" panose="020B0503020204020204" pitchFamily="34" charset="-122"/>
              </a:rPr>
              <a:t>为了打发圣诞节的无趣，决心开发一个新的脚本解释程序，做为</a:t>
            </a:r>
            <a:r>
              <a:rPr lang="en-US" altLang="zh-CN" sz="1350" dirty="0">
                <a:ln w="0"/>
                <a:solidFill>
                  <a:schemeClr val="tx1">
                    <a:lumMod val="65000"/>
                    <a:lumOff val="35000"/>
                  </a:schemeClr>
                </a:solidFill>
                <a:latin typeface="微软雅黑" panose="020B0503020204020204" pitchFamily="34" charset="-122"/>
                <a:ea typeface="微软雅黑" panose="020B0503020204020204" pitchFamily="34" charset="-122"/>
              </a:rPr>
              <a:t>ABC </a:t>
            </a:r>
            <a:r>
              <a:rPr lang="zh-CN" altLang="en-US" sz="1350" dirty="0">
                <a:ln w="0"/>
                <a:solidFill>
                  <a:schemeClr val="tx1">
                    <a:lumMod val="65000"/>
                    <a:lumOff val="35000"/>
                  </a:schemeClr>
                </a:solidFill>
                <a:latin typeface="微软雅黑" panose="020B0503020204020204" pitchFamily="34" charset="-122"/>
                <a:ea typeface="微软雅黑" panose="020B0503020204020204" pitchFamily="34" charset="-122"/>
              </a:rPr>
              <a:t>语言的一种继承。之所以选中</a:t>
            </a:r>
            <a:r>
              <a:rPr lang="en-US" altLang="zh-CN" sz="1350" dirty="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35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350" b="1" dirty="0">
                <a:ln w="0"/>
                <a:solidFill>
                  <a:schemeClr val="accent6"/>
                </a:solidFill>
                <a:latin typeface="微软雅黑" panose="020B0503020204020204" pitchFamily="34" charset="-122"/>
                <a:ea typeface="微软雅黑" panose="020B0503020204020204" pitchFamily="34" charset="-122"/>
              </a:rPr>
              <a:t>大蟒蛇</a:t>
            </a:r>
            <a:r>
              <a:rPr lang="zh-CN" altLang="en-US" sz="1350" dirty="0">
                <a:ln w="0"/>
                <a:solidFill>
                  <a:schemeClr val="tx1">
                    <a:lumMod val="65000"/>
                    <a:lumOff val="35000"/>
                  </a:schemeClr>
                </a:solidFill>
                <a:latin typeface="微软雅黑" panose="020B0503020204020204" pitchFamily="34" charset="-122"/>
                <a:ea typeface="微软雅黑" panose="020B0503020204020204" pitchFamily="34" charset="-122"/>
              </a:rPr>
              <a:t>的意思）作为该编程语言的名字，是因为他是一个叫</a:t>
            </a:r>
            <a:r>
              <a:rPr lang="en-US" altLang="zh-CN" sz="1350" dirty="0">
                <a:ln w="0"/>
                <a:solidFill>
                  <a:schemeClr val="tx1">
                    <a:lumMod val="65000"/>
                    <a:lumOff val="35000"/>
                  </a:schemeClr>
                </a:solidFill>
                <a:latin typeface="微软雅黑" panose="020B0503020204020204" pitchFamily="34" charset="-122"/>
                <a:ea typeface="微软雅黑" panose="020B0503020204020204" pitchFamily="34" charset="-122"/>
              </a:rPr>
              <a:t>Monty Python</a:t>
            </a:r>
            <a:r>
              <a:rPr lang="zh-CN" altLang="en-US" sz="1350" dirty="0">
                <a:ln w="0"/>
                <a:solidFill>
                  <a:schemeClr val="tx1">
                    <a:lumMod val="65000"/>
                    <a:lumOff val="35000"/>
                  </a:schemeClr>
                </a:solidFill>
                <a:latin typeface="微软雅黑" panose="020B0503020204020204" pitchFamily="34" charset="-122"/>
                <a:ea typeface="微软雅黑" panose="020B0503020204020204" pitchFamily="34" charset="-122"/>
              </a:rPr>
              <a:t>的喜剧团体的爱好者。</a:t>
            </a:r>
            <a:endParaRPr lang="zh-CN" altLang="en-US" sz="135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5642" y="3315553"/>
            <a:ext cx="968828" cy="96882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a:t>Python</a:t>
            </a:r>
            <a:r>
              <a:rPr lang="zh-CN" altLang="en-US" cap="none" dirty="0"/>
              <a:t>语言发展史</a:t>
            </a:r>
            <a:endParaRPr lang="zh-CN" altLang="en-US" dirty="0"/>
          </a:p>
        </p:txBody>
      </p:sp>
      <p:sp>
        <p:nvSpPr>
          <p:cNvPr id="3" name="内容占位符 2"/>
          <p:cNvSpPr>
            <a:spLocks noGrp="1"/>
          </p:cNvSpPr>
          <p:nvPr>
            <p:ph idx="1"/>
          </p:nvPr>
        </p:nvSpPr>
        <p:spPr/>
        <p:txBody>
          <a:bodyPr>
            <a:noAutofit/>
          </a:bodyPr>
          <a:lstStyle/>
          <a:p>
            <a:pPr marL="285750" indent="-285750">
              <a:lnSpc>
                <a:spcPct val="100000"/>
              </a:lnSpc>
              <a:buFont typeface="Arial" panose="020B0604020202020204" pitchFamily="34" charset="0"/>
              <a:buChar char="•"/>
            </a:pPr>
            <a:r>
              <a:rPr lang="x-none" altLang="zh-CN" sz="1800" dirty="0">
                <a:solidFill>
                  <a:srgbClr val="262626"/>
                </a:solidFill>
                <a:latin typeface="微软雅黑" panose="020B0503020204020204" pitchFamily="34" charset="-122"/>
                <a:ea typeface="微软雅黑" panose="020B0503020204020204" pitchFamily="34" charset="-122"/>
              </a:rPr>
              <a:t>1991</a:t>
            </a:r>
            <a:r>
              <a:rPr lang="zh-CN" altLang="zh-CN" sz="1800" dirty="0">
                <a:solidFill>
                  <a:srgbClr val="262626"/>
                </a:solidFill>
                <a:latin typeface="微软雅黑" panose="020B0503020204020204" pitchFamily="34" charset="-122"/>
                <a:ea typeface="微软雅黑" panose="020B0503020204020204" pitchFamily="34" charset="-122"/>
              </a:rPr>
              <a:t>年，</a:t>
            </a:r>
            <a:r>
              <a:rPr lang="x-none" altLang="zh-CN" sz="1800" dirty="0">
                <a:solidFill>
                  <a:srgbClr val="262626"/>
                </a:solidFill>
                <a:latin typeface="微软雅黑" panose="020B0503020204020204" pitchFamily="34" charset="-122"/>
                <a:ea typeface="微软雅黑" panose="020B0503020204020204" pitchFamily="34" charset="-122"/>
              </a:rPr>
              <a:t>Python </a:t>
            </a:r>
            <a:r>
              <a:rPr lang="zh-CN" altLang="zh-CN" sz="1800" dirty="0">
                <a:solidFill>
                  <a:srgbClr val="262626"/>
                </a:solidFill>
                <a:latin typeface="微软雅黑" panose="020B0503020204020204" pitchFamily="34" charset="-122"/>
                <a:ea typeface="微软雅黑" panose="020B0503020204020204" pitchFamily="34" charset="-122"/>
              </a:rPr>
              <a:t>的</a:t>
            </a:r>
            <a:r>
              <a:rPr lang="zh-CN" altLang="zh-CN" sz="1800" b="1" dirty="0">
                <a:solidFill>
                  <a:srgbClr val="262626"/>
                </a:solidFill>
                <a:latin typeface="微软雅黑" panose="020B0503020204020204" pitchFamily="34" charset="-122"/>
                <a:ea typeface="微软雅黑" panose="020B0503020204020204" pitchFamily="34" charset="-122"/>
              </a:rPr>
              <a:t>第一个版本</a:t>
            </a:r>
            <a:r>
              <a:rPr lang="zh-CN" altLang="zh-CN" sz="1800" dirty="0">
                <a:solidFill>
                  <a:srgbClr val="262626"/>
                </a:solidFill>
                <a:latin typeface="微软雅黑" panose="020B0503020204020204" pitchFamily="34" charset="-122"/>
                <a:ea typeface="微软雅黑" panose="020B0503020204020204" pitchFamily="34" charset="-122"/>
              </a:rPr>
              <a:t>公开发行，此版本使用</a:t>
            </a:r>
            <a:r>
              <a:rPr lang="x-none" altLang="zh-CN" sz="1800" dirty="0">
                <a:solidFill>
                  <a:srgbClr val="262626"/>
                </a:solidFill>
                <a:latin typeface="微软雅黑" panose="020B0503020204020204" pitchFamily="34" charset="-122"/>
                <a:ea typeface="微软雅黑" panose="020B0503020204020204" pitchFamily="34" charset="-122"/>
              </a:rPr>
              <a:t>C</a:t>
            </a:r>
            <a:r>
              <a:rPr lang="zh-CN" altLang="zh-CN" sz="1800" dirty="0">
                <a:solidFill>
                  <a:srgbClr val="262626"/>
                </a:solidFill>
                <a:latin typeface="微软雅黑" panose="020B0503020204020204" pitchFamily="34" charset="-122"/>
                <a:ea typeface="微软雅黑" panose="020B0503020204020204" pitchFamily="34" charset="-122"/>
              </a:rPr>
              <a:t>语言实现，能调用</a:t>
            </a:r>
            <a:r>
              <a:rPr lang="x-none" altLang="zh-CN" sz="1800" dirty="0">
                <a:solidFill>
                  <a:srgbClr val="262626"/>
                </a:solidFill>
                <a:latin typeface="微软雅黑" panose="020B0503020204020204" pitchFamily="34" charset="-122"/>
                <a:ea typeface="微软雅黑" panose="020B0503020204020204" pitchFamily="34" charset="-122"/>
              </a:rPr>
              <a:t>C</a:t>
            </a:r>
            <a:r>
              <a:rPr lang="zh-CN" altLang="zh-CN" sz="1800" dirty="0">
                <a:solidFill>
                  <a:srgbClr val="262626"/>
                </a:solidFill>
                <a:latin typeface="微软雅黑" panose="020B0503020204020204" pitchFamily="34" charset="-122"/>
                <a:ea typeface="微软雅黑" panose="020B0503020204020204" pitchFamily="34" charset="-122"/>
              </a:rPr>
              <a:t>语言的库文件。</a:t>
            </a:r>
            <a:endParaRPr lang="en-US" altLang="zh-CN" sz="1800" dirty="0">
              <a:solidFill>
                <a:srgbClr val="262626"/>
              </a:solidFill>
              <a:latin typeface="微软雅黑" panose="020B0503020204020204" pitchFamily="34" charset="-122"/>
              <a:ea typeface="微软雅黑" panose="020B0503020204020204" pitchFamily="34" charset="-122"/>
            </a:endParaRPr>
          </a:p>
          <a:p>
            <a:pPr marL="285750" indent="-285750">
              <a:lnSpc>
                <a:spcPct val="100000"/>
              </a:lnSpc>
              <a:buFont typeface="Arial" panose="020B0604020202020204" pitchFamily="34" charset="0"/>
              <a:buChar char="•"/>
            </a:pPr>
            <a:r>
              <a:rPr lang="x-none" altLang="zh-CN" sz="1800" dirty="0">
                <a:solidFill>
                  <a:srgbClr val="262626"/>
                </a:solidFill>
                <a:latin typeface="微软雅黑" panose="020B0503020204020204" pitchFamily="34" charset="-122"/>
                <a:ea typeface="微软雅黑" panose="020B0503020204020204" pitchFamily="34" charset="-122"/>
              </a:rPr>
              <a:t>2000</a:t>
            </a:r>
            <a:r>
              <a:rPr lang="zh-CN" altLang="zh-CN" sz="1800" dirty="0">
                <a:solidFill>
                  <a:srgbClr val="262626"/>
                </a:solidFill>
                <a:latin typeface="微软雅黑" panose="020B0503020204020204" pitchFamily="34" charset="-122"/>
                <a:ea typeface="微软雅黑" panose="020B0503020204020204" pitchFamily="34" charset="-122"/>
              </a:rPr>
              <a:t>年</a:t>
            </a:r>
            <a:r>
              <a:rPr lang="x-none" altLang="zh-CN" sz="1800" dirty="0">
                <a:solidFill>
                  <a:srgbClr val="262626"/>
                </a:solidFill>
                <a:latin typeface="微软雅黑" panose="020B0503020204020204" pitchFamily="34" charset="-122"/>
                <a:ea typeface="微软雅黑" panose="020B0503020204020204" pitchFamily="34" charset="-122"/>
              </a:rPr>
              <a:t>10</a:t>
            </a:r>
            <a:r>
              <a:rPr lang="zh-CN" altLang="zh-CN" sz="1800" dirty="0">
                <a:solidFill>
                  <a:srgbClr val="262626"/>
                </a:solidFill>
                <a:latin typeface="微软雅黑" panose="020B0503020204020204" pitchFamily="34" charset="-122"/>
                <a:ea typeface="微软雅黑" panose="020B0503020204020204" pitchFamily="34" charset="-122"/>
              </a:rPr>
              <a:t>月，</a:t>
            </a:r>
            <a:r>
              <a:rPr lang="x-none" altLang="zh-CN" sz="1800" b="1" dirty="0">
                <a:solidFill>
                  <a:srgbClr val="262626"/>
                </a:solidFill>
                <a:latin typeface="微软雅黑" panose="020B0503020204020204" pitchFamily="34" charset="-122"/>
                <a:ea typeface="微软雅黑" panose="020B0503020204020204" pitchFamily="34" charset="-122"/>
              </a:rPr>
              <a:t>Python 2.0</a:t>
            </a:r>
            <a:r>
              <a:rPr lang="zh-CN" altLang="zh-CN" sz="1800" dirty="0">
                <a:solidFill>
                  <a:srgbClr val="262626"/>
                </a:solidFill>
                <a:latin typeface="微软雅黑" panose="020B0503020204020204" pitchFamily="34" charset="-122"/>
                <a:ea typeface="微软雅黑" panose="020B0503020204020204" pitchFamily="34" charset="-122"/>
              </a:rPr>
              <a:t>发布</a:t>
            </a:r>
            <a:r>
              <a:rPr lang="zh-CN" altLang="en-US" sz="1800" dirty="0">
                <a:solidFill>
                  <a:srgbClr val="262626"/>
                </a:solidFill>
                <a:latin typeface="微软雅黑" panose="020B0503020204020204" pitchFamily="34" charset="-122"/>
                <a:ea typeface="微软雅黑" panose="020B0503020204020204" pitchFamily="34" charset="-122"/>
              </a:rPr>
              <a:t>。</a:t>
            </a:r>
            <a:endParaRPr lang="en-US" altLang="zh-CN" sz="1800" dirty="0">
              <a:solidFill>
                <a:srgbClr val="262626"/>
              </a:solidFill>
              <a:latin typeface="微软雅黑" panose="020B0503020204020204" pitchFamily="34" charset="-122"/>
              <a:ea typeface="微软雅黑" panose="020B0503020204020204" pitchFamily="34" charset="-122"/>
            </a:endParaRPr>
          </a:p>
          <a:p>
            <a:pPr marL="285750" indent="-285750">
              <a:lnSpc>
                <a:spcPct val="100000"/>
              </a:lnSpc>
              <a:buFont typeface="Arial" panose="020B0604020202020204" pitchFamily="34" charset="0"/>
              <a:buChar char="•"/>
            </a:pPr>
            <a:r>
              <a:rPr lang="x-none" altLang="zh-CN" sz="1800" dirty="0">
                <a:solidFill>
                  <a:srgbClr val="262626"/>
                </a:solidFill>
                <a:latin typeface="微软雅黑" panose="020B0503020204020204" pitchFamily="34" charset="-122"/>
                <a:ea typeface="微软雅黑" panose="020B0503020204020204" pitchFamily="34" charset="-122"/>
              </a:rPr>
              <a:t>2010</a:t>
            </a:r>
            <a:r>
              <a:rPr lang="zh-CN" altLang="zh-CN" sz="1800" dirty="0">
                <a:solidFill>
                  <a:srgbClr val="262626"/>
                </a:solidFill>
                <a:latin typeface="微软雅黑" panose="020B0503020204020204" pitchFamily="34" charset="-122"/>
                <a:ea typeface="微软雅黑" panose="020B0503020204020204" pitchFamily="34" charset="-122"/>
              </a:rPr>
              <a:t>年，</a:t>
            </a:r>
            <a:r>
              <a:rPr lang="x-none" altLang="zh-CN" sz="1800" dirty="0">
                <a:solidFill>
                  <a:srgbClr val="262626"/>
                </a:solidFill>
                <a:latin typeface="微软雅黑" panose="020B0503020204020204" pitchFamily="34" charset="-122"/>
                <a:ea typeface="微软雅黑" panose="020B0503020204020204" pitchFamily="34" charset="-122"/>
              </a:rPr>
              <a:t>Python 2.x</a:t>
            </a:r>
            <a:r>
              <a:rPr lang="zh-CN" altLang="zh-CN" sz="1800" dirty="0">
                <a:solidFill>
                  <a:srgbClr val="262626"/>
                </a:solidFill>
                <a:latin typeface="微软雅黑" panose="020B0503020204020204" pitchFamily="34" charset="-122"/>
                <a:ea typeface="微软雅黑" panose="020B0503020204020204" pitchFamily="34" charset="-122"/>
              </a:rPr>
              <a:t>系列发布了最后一个版本，其主版本号为</a:t>
            </a:r>
            <a:r>
              <a:rPr lang="x-none" altLang="zh-CN" sz="1800" dirty="0">
                <a:solidFill>
                  <a:srgbClr val="262626"/>
                </a:solidFill>
                <a:latin typeface="微软雅黑" panose="020B0503020204020204" pitchFamily="34" charset="-122"/>
                <a:ea typeface="微软雅黑" panose="020B0503020204020204" pitchFamily="34" charset="-122"/>
              </a:rPr>
              <a:t>2.7</a:t>
            </a:r>
            <a:r>
              <a:rPr lang="zh-CN" altLang="en-US" sz="1800" dirty="0">
                <a:solidFill>
                  <a:srgbClr val="262626"/>
                </a:solidFill>
                <a:latin typeface="微软雅黑" panose="020B0503020204020204" pitchFamily="34" charset="-122"/>
                <a:ea typeface="微软雅黑" panose="020B0503020204020204" pitchFamily="34" charset="-122"/>
              </a:rPr>
              <a:t>。</a:t>
            </a:r>
            <a:r>
              <a:rPr lang="x-none" altLang="zh-CN" sz="1800" dirty="0">
                <a:solidFill>
                  <a:srgbClr val="262626"/>
                </a:solidFill>
                <a:latin typeface="微软雅黑" panose="020B0503020204020204" pitchFamily="34" charset="-122"/>
                <a:ea typeface="微软雅黑" panose="020B0503020204020204" pitchFamily="34" charset="-122"/>
              </a:rPr>
              <a:t>2018</a:t>
            </a:r>
            <a:r>
              <a:rPr lang="zh-CN" altLang="zh-CN" sz="1800" dirty="0">
                <a:solidFill>
                  <a:srgbClr val="262626"/>
                </a:solidFill>
                <a:latin typeface="微软雅黑" panose="020B0503020204020204" pitchFamily="34" charset="-122"/>
                <a:ea typeface="微软雅黑" panose="020B0503020204020204" pitchFamily="34" charset="-122"/>
              </a:rPr>
              <a:t>年</a:t>
            </a:r>
            <a:r>
              <a:rPr lang="x-none" altLang="zh-CN" sz="1800" dirty="0">
                <a:solidFill>
                  <a:srgbClr val="262626"/>
                </a:solidFill>
                <a:latin typeface="微软雅黑" panose="020B0503020204020204" pitchFamily="34" charset="-122"/>
                <a:ea typeface="微软雅黑" panose="020B0503020204020204" pitchFamily="34" charset="-122"/>
              </a:rPr>
              <a:t>3</a:t>
            </a:r>
            <a:r>
              <a:rPr lang="zh-CN" altLang="zh-CN" sz="1800" dirty="0">
                <a:solidFill>
                  <a:srgbClr val="262626"/>
                </a:solidFill>
                <a:latin typeface="微软雅黑" panose="020B0503020204020204" pitchFamily="34" charset="-122"/>
                <a:ea typeface="微软雅黑" panose="020B0503020204020204" pitchFamily="34" charset="-122"/>
              </a:rPr>
              <a:t>月，</a:t>
            </a:r>
            <a:r>
              <a:rPr lang="x-none" altLang="zh-CN" sz="1800" dirty="0">
                <a:solidFill>
                  <a:srgbClr val="262626"/>
                </a:solidFill>
                <a:latin typeface="微软雅黑" panose="020B0503020204020204" pitchFamily="34" charset="-122"/>
                <a:ea typeface="微软雅黑" panose="020B0503020204020204" pitchFamily="34" charset="-122"/>
              </a:rPr>
              <a:t>Guido</a:t>
            </a:r>
            <a:r>
              <a:rPr lang="zh-CN" altLang="zh-CN" sz="1800" dirty="0">
                <a:solidFill>
                  <a:srgbClr val="262626"/>
                </a:solidFill>
                <a:latin typeface="微软雅黑" panose="020B0503020204020204" pitchFamily="34" charset="-122"/>
                <a:ea typeface="微软雅黑" panose="020B0503020204020204" pitchFamily="34" charset="-122"/>
              </a:rPr>
              <a:t>在</a:t>
            </a:r>
            <a:r>
              <a:rPr lang="x-none" altLang="zh-CN" sz="1800" dirty="0">
                <a:solidFill>
                  <a:srgbClr val="262626"/>
                </a:solidFill>
                <a:latin typeface="微软雅黑" panose="020B0503020204020204" pitchFamily="34" charset="-122"/>
                <a:ea typeface="微软雅黑" panose="020B0503020204020204" pitchFamily="34" charset="-122"/>
              </a:rPr>
              <a:t>maillist</a:t>
            </a:r>
            <a:r>
              <a:rPr lang="zh-CN" altLang="zh-CN" sz="1800" dirty="0">
                <a:solidFill>
                  <a:srgbClr val="262626"/>
                </a:solidFill>
                <a:latin typeface="微软雅黑" panose="020B0503020204020204" pitchFamily="34" charset="-122"/>
                <a:ea typeface="微软雅黑" panose="020B0503020204020204" pitchFamily="34" charset="-122"/>
              </a:rPr>
              <a:t>上宣布</a:t>
            </a:r>
            <a:r>
              <a:rPr lang="x-none" altLang="zh-CN" sz="1800" dirty="0">
                <a:solidFill>
                  <a:srgbClr val="262626"/>
                </a:solidFill>
                <a:latin typeface="微软雅黑" panose="020B0503020204020204" pitchFamily="34" charset="-122"/>
                <a:ea typeface="微软雅黑" panose="020B0503020204020204" pitchFamily="34" charset="-122"/>
              </a:rPr>
              <a:t>Python 2.7</a:t>
            </a:r>
            <a:r>
              <a:rPr lang="zh-CN" altLang="zh-CN" sz="1800" dirty="0">
                <a:solidFill>
                  <a:srgbClr val="262626"/>
                </a:solidFill>
                <a:latin typeface="微软雅黑" panose="020B0503020204020204" pitchFamily="34" charset="-122"/>
                <a:ea typeface="微软雅黑" panose="020B0503020204020204" pitchFamily="34" charset="-122"/>
              </a:rPr>
              <a:t>将于</a:t>
            </a:r>
            <a:r>
              <a:rPr lang="x-none" altLang="zh-CN" sz="1800" dirty="0">
                <a:solidFill>
                  <a:srgbClr val="262626"/>
                </a:solidFill>
                <a:latin typeface="微软雅黑" panose="020B0503020204020204" pitchFamily="34" charset="-122"/>
                <a:ea typeface="微软雅黑" panose="020B0503020204020204" pitchFamily="34" charset="-122"/>
              </a:rPr>
              <a:t>2020</a:t>
            </a:r>
            <a:r>
              <a:rPr lang="zh-CN" altLang="zh-CN" sz="1800" dirty="0">
                <a:solidFill>
                  <a:srgbClr val="262626"/>
                </a:solidFill>
                <a:latin typeface="微软雅黑" panose="020B0503020204020204" pitchFamily="34" charset="-122"/>
                <a:ea typeface="微软雅黑" panose="020B0503020204020204" pitchFamily="34" charset="-122"/>
              </a:rPr>
              <a:t>年</a:t>
            </a:r>
            <a:r>
              <a:rPr lang="x-none" altLang="zh-CN" sz="1800" dirty="0">
                <a:solidFill>
                  <a:srgbClr val="262626"/>
                </a:solidFill>
                <a:latin typeface="微软雅黑" panose="020B0503020204020204" pitchFamily="34" charset="-122"/>
                <a:ea typeface="微软雅黑" panose="020B0503020204020204" pitchFamily="34" charset="-122"/>
              </a:rPr>
              <a:t>1</a:t>
            </a:r>
            <a:r>
              <a:rPr lang="zh-CN" altLang="zh-CN" sz="1800" dirty="0">
                <a:solidFill>
                  <a:srgbClr val="262626"/>
                </a:solidFill>
                <a:latin typeface="微软雅黑" panose="020B0503020204020204" pitchFamily="34" charset="-122"/>
                <a:ea typeface="微软雅黑" panose="020B0503020204020204" pitchFamily="34" charset="-122"/>
              </a:rPr>
              <a:t>月</a:t>
            </a:r>
            <a:r>
              <a:rPr lang="x-none" altLang="zh-CN" sz="1800" dirty="0">
                <a:solidFill>
                  <a:srgbClr val="262626"/>
                </a:solidFill>
                <a:latin typeface="微软雅黑" panose="020B0503020204020204" pitchFamily="34" charset="-122"/>
                <a:ea typeface="微软雅黑" panose="020B0503020204020204" pitchFamily="34" charset="-122"/>
              </a:rPr>
              <a:t>1</a:t>
            </a:r>
            <a:r>
              <a:rPr lang="zh-CN" altLang="zh-CN" sz="1800" dirty="0">
                <a:solidFill>
                  <a:srgbClr val="262626"/>
                </a:solidFill>
                <a:latin typeface="微软雅黑" panose="020B0503020204020204" pitchFamily="34" charset="-122"/>
                <a:ea typeface="微软雅黑" panose="020B0503020204020204" pitchFamily="34" charset="-122"/>
              </a:rPr>
              <a:t>日终止支持。</a:t>
            </a:r>
            <a:endParaRPr lang="en-US" altLang="zh-CN" sz="1800" dirty="0">
              <a:solidFill>
                <a:srgbClr val="262626"/>
              </a:solidFill>
              <a:latin typeface="微软雅黑" panose="020B0503020204020204" pitchFamily="34" charset="-122"/>
              <a:ea typeface="微软雅黑" panose="020B0503020204020204" pitchFamily="34" charset="-122"/>
            </a:endParaRPr>
          </a:p>
          <a:p>
            <a:pPr marL="285750" indent="-285750">
              <a:lnSpc>
                <a:spcPct val="100000"/>
              </a:lnSpc>
              <a:buFont typeface="Arial" panose="020B0604020202020204" pitchFamily="34" charset="0"/>
              <a:buChar char="•"/>
            </a:pPr>
            <a:r>
              <a:rPr lang="x-none" altLang="zh-CN" sz="1800" dirty="0">
                <a:solidFill>
                  <a:srgbClr val="262626"/>
                </a:solidFill>
                <a:latin typeface="微软雅黑" panose="020B0503020204020204" pitchFamily="34" charset="-122"/>
                <a:ea typeface="微软雅黑" panose="020B0503020204020204" pitchFamily="34" charset="-122"/>
              </a:rPr>
              <a:t>2008</a:t>
            </a:r>
            <a:r>
              <a:rPr lang="zh-CN" altLang="zh-CN" sz="1800" dirty="0">
                <a:solidFill>
                  <a:srgbClr val="262626"/>
                </a:solidFill>
                <a:latin typeface="微软雅黑" panose="020B0503020204020204" pitchFamily="34" charset="-122"/>
                <a:ea typeface="微软雅黑" panose="020B0503020204020204" pitchFamily="34" charset="-122"/>
              </a:rPr>
              <a:t>年</a:t>
            </a:r>
            <a:r>
              <a:rPr lang="x-none" altLang="zh-CN" sz="1800" dirty="0">
                <a:solidFill>
                  <a:srgbClr val="262626"/>
                </a:solidFill>
                <a:latin typeface="微软雅黑" panose="020B0503020204020204" pitchFamily="34" charset="-122"/>
                <a:ea typeface="微软雅黑" panose="020B0503020204020204" pitchFamily="34" charset="-122"/>
              </a:rPr>
              <a:t>12</a:t>
            </a:r>
            <a:r>
              <a:rPr lang="zh-CN" altLang="zh-CN" sz="1800" dirty="0">
                <a:solidFill>
                  <a:srgbClr val="262626"/>
                </a:solidFill>
                <a:latin typeface="微软雅黑" panose="020B0503020204020204" pitchFamily="34" charset="-122"/>
                <a:ea typeface="微软雅黑" panose="020B0503020204020204" pitchFamily="34" charset="-122"/>
              </a:rPr>
              <a:t>月，</a:t>
            </a:r>
            <a:r>
              <a:rPr lang="x-none" altLang="zh-CN" sz="1800" b="1" dirty="0">
                <a:solidFill>
                  <a:srgbClr val="262626"/>
                </a:solidFill>
                <a:latin typeface="微软雅黑" panose="020B0503020204020204" pitchFamily="34" charset="-122"/>
                <a:ea typeface="微软雅黑" panose="020B0503020204020204" pitchFamily="34" charset="-122"/>
              </a:rPr>
              <a:t>Python 3.0</a:t>
            </a:r>
            <a:r>
              <a:rPr lang="zh-CN" altLang="zh-CN" sz="1800" dirty="0">
                <a:solidFill>
                  <a:srgbClr val="262626"/>
                </a:solidFill>
                <a:latin typeface="微软雅黑" panose="020B0503020204020204" pitchFamily="34" charset="-122"/>
                <a:ea typeface="微软雅黑" panose="020B0503020204020204" pitchFamily="34" charset="-122"/>
              </a:rPr>
              <a:t>版本发布，</a:t>
            </a:r>
            <a:r>
              <a:rPr lang="x-none" altLang="zh-CN" sz="1800" dirty="0">
                <a:solidFill>
                  <a:srgbClr val="262626"/>
                </a:solidFill>
                <a:latin typeface="微软雅黑" panose="020B0503020204020204" pitchFamily="34" charset="-122"/>
                <a:ea typeface="微软雅黑" panose="020B0503020204020204" pitchFamily="34" charset="-122"/>
              </a:rPr>
              <a:t>3.0</a:t>
            </a:r>
            <a:r>
              <a:rPr lang="zh-CN" altLang="zh-CN" sz="1800" dirty="0">
                <a:solidFill>
                  <a:srgbClr val="262626"/>
                </a:solidFill>
                <a:latin typeface="微软雅黑" panose="020B0503020204020204" pitchFamily="34" charset="-122"/>
                <a:ea typeface="微软雅黑" panose="020B0503020204020204" pitchFamily="34" charset="-122"/>
              </a:rPr>
              <a:t>与</a:t>
            </a:r>
            <a:r>
              <a:rPr lang="x-none" altLang="zh-CN" sz="1800" dirty="0">
                <a:solidFill>
                  <a:srgbClr val="262626"/>
                </a:solidFill>
                <a:latin typeface="微软雅黑" panose="020B0503020204020204" pitchFamily="34" charset="-122"/>
                <a:ea typeface="微软雅黑" panose="020B0503020204020204" pitchFamily="34" charset="-122"/>
              </a:rPr>
              <a:t>2.x</a:t>
            </a:r>
            <a:r>
              <a:rPr lang="zh-CN" altLang="zh-CN" sz="1800" dirty="0">
                <a:solidFill>
                  <a:srgbClr val="262626"/>
                </a:solidFill>
                <a:latin typeface="微软雅黑" panose="020B0503020204020204" pitchFamily="34" charset="-122"/>
                <a:ea typeface="微软雅黑" panose="020B0503020204020204" pitchFamily="34" charset="-122"/>
              </a:rPr>
              <a:t>系列不兼容。</a:t>
            </a:r>
            <a:endParaRPr lang="en-US" altLang="zh-CN" sz="1800" dirty="0">
              <a:solidFill>
                <a:srgbClr val="262626"/>
              </a:solidFill>
              <a:latin typeface="微软雅黑" panose="020B0503020204020204" pitchFamily="34" charset="-122"/>
              <a:ea typeface="微软雅黑" panose="020B0503020204020204" pitchFamily="34" charset="-122"/>
            </a:endParaRPr>
          </a:p>
          <a:p>
            <a:pPr marL="285750" indent="-285750">
              <a:lnSpc>
                <a:spcPct val="100000"/>
              </a:lnSpc>
              <a:buFont typeface="Arial" panose="020B0604020202020204" pitchFamily="34" charset="0"/>
              <a:buChar char="•"/>
            </a:pPr>
            <a:r>
              <a:rPr lang="x-none" altLang="zh-CN" sz="1800" dirty="0">
                <a:solidFill>
                  <a:srgbClr val="262626"/>
                </a:solidFill>
                <a:latin typeface="微软雅黑" panose="020B0503020204020204" pitchFamily="34" charset="-122"/>
                <a:ea typeface="微软雅黑" panose="020B0503020204020204" pitchFamily="34" charset="-122"/>
              </a:rPr>
              <a:t>2012</a:t>
            </a:r>
            <a:r>
              <a:rPr lang="zh-CN" altLang="zh-CN" sz="1800" dirty="0">
                <a:solidFill>
                  <a:srgbClr val="262626"/>
                </a:solidFill>
                <a:latin typeface="微软雅黑" panose="020B0503020204020204" pitchFamily="34" charset="-122"/>
                <a:ea typeface="微软雅黑" panose="020B0503020204020204" pitchFamily="34" charset="-122"/>
              </a:rPr>
              <a:t>年</a:t>
            </a:r>
            <a:r>
              <a:rPr lang="x-none" altLang="zh-CN" sz="1800" dirty="0">
                <a:solidFill>
                  <a:srgbClr val="262626"/>
                </a:solidFill>
                <a:latin typeface="微软雅黑" panose="020B0503020204020204" pitchFamily="34" charset="-122"/>
                <a:ea typeface="微软雅黑" panose="020B0503020204020204" pitchFamily="34" charset="-122"/>
              </a:rPr>
              <a:t>Python 3.3</a:t>
            </a:r>
            <a:r>
              <a:rPr lang="zh-CN" altLang="zh-CN" sz="1800" dirty="0">
                <a:solidFill>
                  <a:srgbClr val="262626"/>
                </a:solidFill>
                <a:latin typeface="微软雅黑" panose="020B0503020204020204" pitchFamily="34" charset="-122"/>
                <a:ea typeface="微软雅黑" panose="020B0503020204020204" pitchFamily="34" charset="-122"/>
              </a:rPr>
              <a:t>版本发布，</a:t>
            </a:r>
            <a:r>
              <a:rPr lang="x-none" altLang="zh-CN" sz="1800" dirty="0">
                <a:solidFill>
                  <a:srgbClr val="262626"/>
                </a:solidFill>
                <a:latin typeface="微软雅黑" panose="020B0503020204020204" pitchFamily="34" charset="-122"/>
                <a:ea typeface="微软雅黑" panose="020B0503020204020204" pitchFamily="34" charset="-122"/>
              </a:rPr>
              <a:t>2014</a:t>
            </a:r>
            <a:r>
              <a:rPr lang="zh-CN" altLang="zh-CN" sz="1800" dirty="0">
                <a:solidFill>
                  <a:srgbClr val="262626"/>
                </a:solidFill>
                <a:latin typeface="微软雅黑" panose="020B0503020204020204" pitchFamily="34" charset="-122"/>
                <a:ea typeface="微软雅黑" panose="020B0503020204020204" pitchFamily="34" charset="-122"/>
              </a:rPr>
              <a:t>年</a:t>
            </a:r>
            <a:r>
              <a:rPr lang="x-none" altLang="zh-CN" sz="1800" dirty="0">
                <a:solidFill>
                  <a:srgbClr val="262626"/>
                </a:solidFill>
                <a:latin typeface="微软雅黑" panose="020B0503020204020204" pitchFamily="34" charset="-122"/>
                <a:ea typeface="微软雅黑" panose="020B0503020204020204" pitchFamily="34" charset="-122"/>
              </a:rPr>
              <a:t>Python 3.4</a:t>
            </a:r>
            <a:r>
              <a:rPr lang="zh-CN" altLang="zh-CN" sz="1800" dirty="0">
                <a:solidFill>
                  <a:srgbClr val="262626"/>
                </a:solidFill>
                <a:latin typeface="微软雅黑" panose="020B0503020204020204" pitchFamily="34" charset="-122"/>
                <a:ea typeface="微软雅黑" panose="020B0503020204020204" pitchFamily="34" charset="-122"/>
              </a:rPr>
              <a:t>版本发布，</a:t>
            </a:r>
            <a:r>
              <a:rPr lang="x-none" altLang="zh-CN" sz="1800" dirty="0">
                <a:solidFill>
                  <a:srgbClr val="262626"/>
                </a:solidFill>
                <a:latin typeface="微软雅黑" panose="020B0503020204020204" pitchFamily="34" charset="-122"/>
                <a:ea typeface="微软雅黑" panose="020B0503020204020204" pitchFamily="34" charset="-122"/>
              </a:rPr>
              <a:t>2015</a:t>
            </a:r>
            <a:r>
              <a:rPr lang="zh-CN" altLang="zh-CN" sz="1800" dirty="0">
                <a:solidFill>
                  <a:srgbClr val="262626"/>
                </a:solidFill>
                <a:latin typeface="微软雅黑" panose="020B0503020204020204" pitchFamily="34" charset="-122"/>
                <a:ea typeface="微软雅黑" panose="020B0503020204020204" pitchFamily="34" charset="-122"/>
              </a:rPr>
              <a:t>年</a:t>
            </a:r>
            <a:r>
              <a:rPr lang="x-none" altLang="zh-CN" sz="1800" dirty="0">
                <a:solidFill>
                  <a:srgbClr val="262626"/>
                </a:solidFill>
                <a:latin typeface="微软雅黑" panose="020B0503020204020204" pitchFamily="34" charset="-122"/>
                <a:ea typeface="微软雅黑" panose="020B0503020204020204" pitchFamily="34" charset="-122"/>
              </a:rPr>
              <a:t>Python 3.5</a:t>
            </a:r>
            <a:r>
              <a:rPr lang="zh-CN" altLang="zh-CN" sz="1800" dirty="0">
                <a:solidFill>
                  <a:srgbClr val="262626"/>
                </a:solidFill>
                <a:latin typeface="微软雅黑" panose="020B0503020204020204" pitchFamily="34" charset="-122"/>
                <a:ea typeface="微软雅黑" panose="020B0503020204020204" pitchFamily="34" charset="-122"/>
              </a:rPr>
              <a:t>版本发布，</a:t>
            </a:r>
            <a:r>
              <a:rPr lang="x-none" altLang="zh-CN" sz="1800" dirty="0">
                <a:solidFill>
                  <a:srgbClr val="262626"/>
                </a:solidFill>
                <a:latin typeface="微软雅黑" panose="020B0503020204020204" pitchFamily="34" charset="-122"/>
                <a:ea typeface="微软雅黑" panose="020B0503020204020204" pitchFamily="34" charset="-122"/>
              </a:rPr>
              <a:t>2016</a:t>
            </a:r>
            <a:r>
              <a:rPr lang="zh-CN" altLang="zh-CN" sz="1800" dirty="0">
                <a:solidFill>
                  <a:srgbClr val="262626"/>
                </a:solidFill>
                <a:latin typeface="微软雅黑" panose="020B0503020204020204" pitchFamily="34" charset="-122"/>
                <a:ea typeface="微软雅黑" panose="020B0503020204020204" pitchFamily="34" charset="-122"/>
              </a:rPr>
              <a:t>年</a:t>
            </a:r>
            <a:r>
              <a:rPr lang="x-none" altLang="zh-CN" sz="1800" dirty="0">
                <a:solidFill>
                  <a:srgbClr val="262626"/>
                </a:solidFill>
                <a:latin typeface="微软雅黑" panose="020B0503020204020204" pitchFamily="34" charset="-122"/>
                <a:ea typeface="微软雅黑" panose="020B0503020204020204" pitchFamily="34" charset="-122"/>
              </a:rPr>
              <a:t>Python 3.6</a:t>
            </a:r>
            <a:r>
              <a:rPr lang="zh-CN" altLang="zh-CN" sz="1800" dirty="0">
                <a:solidFill>
                  <a:srgbClr val="262626"/>
                </a:solidFill>
                <a:latin typeface="微软雅黑" panose="020B0503020204020204" pitchFamily="34" charset="-122"/>
                <a:ea typeface="微软雅黑" panose="020B0503020204020204" pitchFamily="34" charset="-122"/>
              </a:rPr>
              <a:t>版本发布，</a:t>
            </a:r>
            <a:r>
              <a:rPr lang="x-none" altLang="zh-CN" sz="1800" dirty="0">
                <a:solidFill>
                  <a:srgbClr val="262626"/>
                </a:solidFill>
                <a:latin typeface="微软雅黑" panose="020B0503020204020204" pitchFamily="34" charset="-122"/>
                <a:ea typeface="微软雅黑" panose="020B0503020204020204" pitchFamily="34" charset="-122"/>
              </a:rPr>
              <a:t>2018</a:t>
            </a:r>
            <a:r>
              <a:rPr lang="zh-CN" altLang="zh-CN" sz="1800" dirty="0">
                <a:solidFill>
                  <a:srgbClr val="262626"/>
                </a:solidFill>
                <a:latin typeface="微软雅黑" panose="020B0503020204020204" pitchFamily="34" charset="-122"/>
                <a:ea typeface="微软雅黑" panose="020B0503020204020204" pitchFamily="34" charset="-122"/>
              </a:rPr>
              <a:t>年</a:t>
            </a:r>
            <a:r>
              <a:rPr lang="x-none" altLang="zh-CN" sz="1800" dirty="0">
                <a:solidFill>
                  <a:srgbClr val="262626"/>
                </a:solidFill>
                <a:latin typeface="微软雅黑" panose="020B0503020204020204" pitchFamily="34" charset="-122"/>
                <a:ea typeface="微软雅黑" panose="020B0503020204020204" pitchFamily="34" charset="-122"/>
              </a:rPr>
              <a:t>6</a:t>
            </a:r>
            <a:r>
              <a:rPr lang="zh-CN" altLang="zh-CN" sz="1800" dirty="0">
                <a:solidFill>
                  <a:srgbClr val="262626"/>
                </a:solidFill>
                <a:latin typeface="微软雅黑" panose="020B0503020204020204" pitchFamily="34" charset="-122"/>
                <a:ea typeface="微软雅黑" panose="020B0503020204020204" pitchFamily="34" charset="-122"/>
              </a:rPr>
              <a:t>月</a:t>
            </a:r>
            <a:r>
              <a:rPr lang="x-none" altLang="zh-CN" sz="1800" dirty="0">
                <a:solidFill>
                  <a:srgbClr val="262626"/>
                </a:solidFill>
                <a:latin typeface="微软雅黑" panose="020B0503020204020204" pitchFamily="34" charset="-122"/>
                <a:ea typeface="微软雅黑" panose="020B0503020204020204" pitchFamily="34" charset="-122"/>
              </a:rPr>
              <a:t>27</a:t>
            </a:r>
            <a:r>
              <a:rPr lang="zh-CN" altLang="zh-CN" sz="1800" dirty="0">
                <a:solidFill>
                  <a:srgbClr val="262626"/>
                </a:solidFill>
                <a:latin typeface="微软雅黑" panose="020B0503020204020204" pitchFamily="34" charset="-122"/>
                <a:ea typeface="微软雅黑" panose="020B0503020204020204" pitchFamily="34" charset="-122"/>
              </a:rPr>
              <a:t>日</a:t>
            </a:r>
            <a:r>
              <a:rPr lang="x-none" altLang="zh-CN" sz="1800" dirty="0">
                <a:solidFill>
                  <a:srgbClr val="262626"/>
                </a:solidFill>
                <a:latin typeface="微软雅黑" panose="020B0503020204020204" pitchFamily="34" charset="-122"/>
                <a:ea typeface="微软雅黑" panose="020B0503020204020204" pitchFamily="34" charset="-122"/>
              </a:rPr>
              <a:t>Python 3.7.0</a:t>
            </a:r>
            <a:r>
              <a:rPr lang="zh-CN" altLang="zh-CN" sz="1800" dirty="0">
                <a:solidFill>
                  <a:srgbClr val="262626"/>
                </a:solidFill>
                <a:latin typeface="微软雅黑" panose="020B0503020204020204" pitchFamily="34" charset="-122"/>
                <a:ea typeface="微软雅黑" panose="020B0503020204020204" pitchFamily="34" charset="-122"/>
              </a:rPr>
              <a:t>发布。目前主要的</a:t>
            </a:r>
            <a:r>
              <a:rPr lang="x-none" altLang="zh-CN" sz="1800" dirty="0">
                <a:solidFill>
                  <a:srgbClr val="262626"/>
                </a:solidFill>
                <a:latin typeface="微软雅黑" panose="020B0503020204020204" pitchFamily="34" charset="-122"/>
                <a:ea typeface="微软雅黑" panose="020B0503020204020204" pitchFamily="34" charset="-122"/>
              </a:rPr>
              <a:t>Python</a:t>
            </a:r>
            <a:r>
              <a:rPr lang="zh-CN" altLang="zh-CN" sz="1800" dirty="0">
                <a:solidFill>
                  <a:srgbClr val="262626"/>
                </a:solidFill>
                <a:latin typeface="微软雅黑" panose="020B0503020204020204" pitchFamily="34" charset="-122"/>
                <a:ea typeface="微软雅黑" panose="020B0503020204020204" pitchFamily="34" charset="-122"/>
              </a:rPr>
              <a:t>标准库更新只针对</a:t>
            </a:r>
            <a:r>
              <a:rPr lang="en-US" altLang="zh-CN" sz="1800" b="1" dirty="0">
                <a:solidFill>
                  <a:srgbClr val="262626"/>
                </a:solidFill>
                <a:latin typeface="微软雅黑" panose="020B0503020204020204" pitchFamily="34" charset="-122"/>
                <a:ea typeface="微软雅黑" panose="020B0503020204020204" pitchFamily="34" charset="-122"/>
              </a:rPr>
              <a:t>Python</a:t>
            </a:r>
            <a:r>
              <a:rPr lang="zh-CN" altLang="en-US" sz="1800" b="1" dirty="0">
                <a:solidFill>
                  <a:srgbClr val="262626"/>
                </a:solidFill>
                <a:latin typeface="微软雅黑" panose="020B0503020204020204" pitchFamily="34" charset="-122"/>
                <a:ea typeface="微软雅黑" panose="020B0503020204020204" pitchFamily="34" charset="-122"/>
              </a:rPr>
              <a:t> </a:t>
            </a:r>
            <a:r>
              <a:rPr lang="x-none" altLang="zh-CN" sz="1800" b="1" dirty="0">
                <a:solidFill>
                  <a:srgbClr val="262626"/>
                </a:solidFill>
                <a:latin typeface="微软雅黑" panose="020B0503020204020204" pitchFamily="34" charset="-122"/>
                <a:ea typeface="微软雅黑" panose="020B0503020204020204" pitchFamily="34" charset="-122"/>
              </a:rPr>
              <a:t>3.x</a:t>
            </a:r>
            <a:r>
              <a:rPr lang="zh-CN" altLang="zh-CN" sz="1800" dirty="0">
                <a:solidFill>
                  <a:srgbClr val="262626"/>
                </a:solidFill>
                <a:latin typeface="微软雅黑" panose="020B0503020204020204" pitchFamily="34" charset="-122"/>
                <a:ea typeface="微软雅黑" panose="020B0503020204020204" pitchFamily="34" charset="-122"/>
              </a:rPr>
              <a:t>系列</a:t>
            </a:r>
            <a:r>
              <a:rPr lang="zh-CN" altLang="zh-CN" sz="1800" dirty="0" smtClean="0">
                <a:solidFill>
                  <a:srgbClr val="262626"/>
                </a:solidFill>
                <a:latin typeface="微软雅黑" panose="020B0503020204020204" pitchFamily="34" charset="-122"/>
                <a:ea typeface="微软雅黑" panose="020B0503020204020204" pitchFamily="34" charset="-122"/>
              </a:rPr>
              <a:t>。</a:t>
            </a:r>
            <a:endParaRPr lang="zh-CN" altLang="zh-CN" sz="1800" dirty="0">
              <a:solidFill>
                <a:srgbClr val="262626"/>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smtClean="0">
                <a:solidFill>
                  <a:schemeClr val="bg1"/>
                </a:solidFill>
                <a:uFillTx/>
                <a:sym typeface="+mn-ea"/>
              </a:rPr>
              <a:t>Py</a:t>
            </a:r>
            <a:r>
              <a:rPr lang="en-US" altLang="zh-CN" cap="none" smtClean="0">
                <a:solidFill>
                  <a:schemeClr val="bg1"/>
                </a:solidFill>
                <a:uFillTx/>
                <a:sym typeface="+mn-ea"/>
              </a:rPr>
              <a:t>thon</a:t>
            </a:r>
            <a:r>
              <a:rPr lang="zh-CN" altLang="en-US" smtClean="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课程说明</a:t>
            </a:r>
            <a:endParaRPr lang="zh-CN" altLang="en-US"/>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7" name="燕尾形箭头 6"/>
          <p:cNvSpPr/>
          <p:nvPr/>
        </p:nvSpPr>
        <p:spPr>
          <a:xfrm>
            <a:off x="467544" y="1615245"/>
            <a:ext cx="8208912" cy="228600"/>
          </a:xfrm>
          <a:prstGeom prst="notchedRightArrow">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fontAlgn="auto">
              <a:spcBef>
                <a:spcPts val="0"/>
              </a:spcBef>
              <a:spcAft>
                <a:spcPts val="0"/>
              </a:spcAft>
              <a:defRPr/>
            </a:pPr>
            <a:endParaRPr lang="zh-CN" altLang="en-US" sz="2490">
              <a:latin typeface="黑体" panose="02010609060101010101" charset="-122"/>
              <a:ea typeface="黑体" panose="02010609060101010101" charset="-122"/>
              <a:cs typeface="Arial" panose="020B0604020202020204" pitchFamily="34" charset="0"/>
            </a:endParaRPr>
          </a:p>
        </p:txBody>
      </p:sp>
      <p:grpSp>
        <p:nvGrpSpPr>
          <p:cNvPr id="8" name="组合 7"/>
          <p:cNvGrpSpPr/>
          <p:nvPr/>
        </p:nvGrpSpPr>
        <p:grpSpPr>
          <a:xfrm>
            <a:off x="1211918" y="766552"/>
            <a:ext cx="1697385" cy="1697385"/>
            <a:chOff x="1278794" y="3334906"/>
            <a:chExt cx="914014" cy="914014"/>
          </a:xfrm>
        </p:grpSpPr>
        <p:grpSp>
          <p:nvGrpSpPr>
            <p:cNvPr id="22" name="组合 21"/>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5" name="椭圆 2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sp>
          <p:nvSpPr>
            <p:cNvPr id="23" name="TextBox 80"/>
            <p:cNvSpPr txBox="1"/>
            <p:nvPr/>
          </p:nvSpPr>
          <p:spPr>
            <a:xfrm>
              <a:off x="1336253" y="3742514"/>
              <a:ext cx="797140" cy="19887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smtClean="0">
                  <a:latin typeface="微软雅黑" panose="020B0503020204020204" pitchFamily="34" charset="-122"/>
                  <a:ea typeface="微软雅黑" panose="020B0503020204020204" pitchFamily="34" charset="-122"/>
                </a:rPr>
                <a:t>初识</a:t>
              </a:r>
              <a:r>
                <a:rPr lang="en-US" altLang="zh-CN" b="1" dirty="0" smtClean="0">
                  <a:latin typeface="微软雅黑" panose="020B0503020204020204" pitchFamily="34" charset="-122"/>
                  <a:ea typeface="微软雅黑" panose="020B0503020204020204" pitchFamily="34" charset="-122"/>
                </a:rPr>
                <a:t>python</a:t>
              </a:r>
              <a:endParaRPr lang="zh-CN" altLang="en-US" b="1" dirty="0">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3742896" y="766552"/>
            <a:ext cx="1697385" cy="1697385"/>
            <a:chOff x="1278794" y="3334906"/>
            <a:chExt cx="914014" cy="914014"/>
          </a:xfrm>
        </p:grpSpPr>
        <p:grpSp>
          <p:nvGrpSpPr>
            <p:cNvPr id="18" name="组合 17"/>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1" name="椭圆 2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sp>
          <p:nvSpPr>
            <p:cNvPr id="19" name="TextBox 85"/>
            <p:cNvSpPr txBox="1"/>
            <p:nvPr/>
          </p:nvSpPr>
          <p:spPr>
            <a:xfrm>
              <a:off x="1374355" y="3740516"/>
              <a:ext cx="720937" cy="19887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smtClean="0">
                  <a:latin typeface="微软雅黑" panose="020B0503020204020204" pitchFamily="34" charset="-122"/>
                  <a:ea typeface="微软雅黑" panose="020B0503020204020204" pitchFamily="34" charset="-122"/>
                </a:rPr>
                <a:t>掌握什么？</a:t>
              </a:r>
              <a:endParaRPr lang="zh-CN" altLang="en-US" b="1" dirty="0">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6273875" y="766552"/>
            <a:ext cx="1697385" cy="1697385"/>
            <a:chOff x="1278794" y="3334906"/>
            <a:chExt cx="914014" cy="914014"/>
          </a:xfrm>
        </p:grpSpPr>
        <p:grpSp>
          <p:nvGrpSpPr>
            <p:cNvPr id="14" name="组合 13"/>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sp>
          <p:nvSpPr>
            <p:cNvPr id="15" name="TextBox 90"/>
            <p:cNvSpPr txBox="1"/>
            <p:nvPr/>
          </p:nvSpPr>
          <p:spPr>
            <a:xfrm>
              <a:off x="1498655" y="3742514"/>
              <a:ext cx="472338" cy="19887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smtClean="0">
                  <a:latin typeface="微软雅黑" panose="020B0503020204020204" pitchFamily="34" charset="-122"/>
                  <a:ea typeface="微软雅黑" panose="020B0503020204020204" pitchFamily="34" charset="-122"/>
                </a:rPr>
                <a:t>打基础</a:t>
              </a:r>
              <a:endParaRPr lang="zh-CN" altLang="en-US" b="1" dirty="0">
                <a:latin typeface="微软雅黑" panose="020B0503020204020204" pitchFamily="34" charset="-122"/>
                <a:ea typeface="微软雅黑" panose="020B0503020204020204" pitchFamily="34" charset="-122"/>
              </a:endParaRPr>
            </a:p>
          </p:txBody>
        </p:sp>
      </p:grpSp>
      <p:sp>
        <p:nvSpPr>
          <p:cNvPr id="11" name="TextBox 98"/>
          <p:cNvSpPr txBox="1"/>
          <p:nvPr/>
        </p:nvSpPr>
        <p:spPr>
          <a:xfrm>
            <a:off x="1355933" y="2945788"/>
            <a:ext cx="1409353" cy="1431161"/>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zh-CN" sz="1600" dirty="0">
                <a:solidFill>
                  <a:schemeClr val="tx1"/>
                </a:solidFill>
              </a:rPr>
              <a:t>跨平台、开源、免费、完全面向对象、拥有大量扩展库</a:t>
            </a:r>
            <a:endParaRPr lang="en-US" altLang="zh-CN" sz="1600" dirty="0">
              <a:solidFill>
                <a:schemeClr val="tx1"/>
              </a:solidFill>
              <a:latin typeface="黑体" panose="02010609060101010101" charset="-122"/>
              <a:ea typeface="黑体" panose="02010609060101010101" charset="-122"/>
            </a:endParaRPr>
          </a:p>
        </p:txBody>
      </p:sp>
      <p:sp>
        <p:nvSpPr>
          <p:cNvPr id="12" name="TextBox 99"/>
          <p:cNvSpPr txBox="1"/>
          <p:nvPr/>
        </p:nvSpPr>
        <p:spPr>
          <a:xfrm>
            <a:off x="3958920" y="2945788"/>
            <a:ext cx="1409353" cy="1431161"/>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zh-CN" sz="1600" dirty="0">
                <a:solidFill>
                  <a:schemeClr val="tx1"/>
                </a:solidFill>
              </a:rPr>
              <a:t>掌握</a:t>
            </a:r>
            <a:r>
              <a:rPr lang="en-US" altLang="zh-CN" sz="1600" dirty="0">
                <a:solidFill>
                  <a:schemeClr val="tx1"/>
                </a:solidFill>
              </a:rPr>
              <a:t>Python</a:t>
            </a:r>
            <a:r>
              <a:rPr lang="zh-CN" altLang="zh-CN" sz="1600" dirty="0">
                <a:solidFill>
                  <a:schemeClr val="tx1"/>
                </a:solidFill>
              </a:rPr>
              <a:t>的编程模式，熟练运用</a:t>
            </a:r>
            <a:r>
              <a:rPr lang="en-US" altLang="zh-CN" sz="1600" dirty="0" smtClean="0">
                <a:solidFill>
                  <a:schemeClr val="tx1"/>
                </a:solidFill>
              </a:rPr>
              <a:t>Python</a:t>
            </a:r>
            <a:r>
              <a:rPr lang="zh-CN" altLang="zh-CN" sz="1600" dirty="0" smtClean="0">
                <a:solidFill>
                  <a:schemeClr val="tx1"/>
                </a:solidFill>
              </a:rPr>
              <a:t>解决</a:t>
            </a:r>
            <a:r>
              <a:rPr lang="zh-CN" altLang="zh-CN" sz="1600" dirty="0">
                <a:solidFill>
                  <a:schemeClr val="tx1"/>
                </a:solidFill>
              </a:rPr>
              <a:t>实际问题</a:t>
            </a:r>
            <a:endParaRPr lang="en-US" altLang="zh-CN" sz="1600" dirty="0">
              <a:solidFill>
                <a:schemeClr val="tx1"/>
              </a:solidFill>
              <a:latin typeface="黑体" panose="02010609060101010101" charset="-122"/>
              <a:ea typeface="黑体" panose="02010609060101010101" charset="-122"/>
            </a:endParaRPr>
          </a:p>
        </p:txBody>
      </p:sp>
      <p:sp>
        <p:nvSpPr>
          <p:cNvPr id="13" name="TextBox 100"/>
          <p:cNvSpPr txBox="1"/>
          <p:nvPr/>
        </p:nvSpPr>
        <p:spPr>
          <a:xfrm>
            <a:off x="6561907" y="2945788"/>
            <a:ext cx="1409353" cy="1431161"/>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zh-CN" sz="1600" dirty="0">
                <a:solidFill>
                  <a:schemeClr val="tx1"/>
                </a:solidFill>
              </a:rPr>
              <a:t>软件质量测试、人工智能系列课程、大数据处理等</a:t>
            </a:r>
            <a:endParaRPr lang="en-US" altLang="zh-CN" sz="1600" dirty="0">
              <a:solidFill>
                <a:schemeClr val="tx1"/>
              </a:solidFill>
              <a:latin typeface="黑体" panose="02010609060101010101" charset="-122"/>
              <a:ea typeface="黑体" panose="0201060906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smtClean="0"/>
              <a:t>Python</a:t>
            </a:r>
            <a:r>
              <a:rPr lang="zh-CN" altLang="en-US" cap="none" dirty="0" smtClean="0"/>
              <a:t>语言应用领域</a:t>
            </a:r>
            <a:endParaRPr lang="zh-CN" altLang="en-US" cap="none"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7" name="椭圆 6"/>
          <p:cNvSpPr/>
          <p:nvPr/>
        </p:nvSpPr>
        <p:spPr>
          <a:xfrm>
            <a:off x="7153220" y="1013793"/>
            <a:ext cx="217715" cy="217715"/>
          </a:xfrm>
          <a:prstGeom prst="ellipse">
            <a:avLst/>
          </a:prstGeom>
          <a:solidFill>
            <a:schemeClr val="accent1">
              <a:lumMod val="60000"/>
              <a:lumOff val="40000"/>
            </a:schemeClr>
          </a:solidFill>
          <a:ln>
            <a:noFill/>
          </a:ln>
          <a:effectLst>
            <a:glow rad="101600">
              <a:schemeClr val="accent1">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1350"/>
          </a:p>
        </p:txBody>
      </p:sp>
      <p:sp>
        <p:nvSpPr>
          <p:cNvPr id="25" name="矩形 24"/>
          <p:cNvSpPr/>
          <p:nvPr/>
        </p:nvSpPr>
        <p:spPr>
          <a:xfrm>
            <a:off x="4909458" y="972609"/>
            <a:ext cx="1992887" cy="299085"/>
          </a:xfrm>
          <a:prstGeom prst="rect">
            <a:avLst/>
          </a:prstGeom>
          <a:noFill/>
        </p:spPr>
        <p:txBody>
          <a:bodyPr wrap="square" lIns="68580" tIns="34290" rIns="68580" bIns="34290">
            <a:spAutoFit/>
          </a:bodyPr>
          <a:lstStyle/>
          <a:p>
            <a:pPr algn="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数据采集</a:t>
            </a:r>
            <a:r>
              <a:rPr lang="zh-CN" altLang="en-US" sz="1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与</a:t>
            </a: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处理 </a:t>
            </a:r>
            <a:r>
              <a:rPr lang="zh-CN" altLang="en-US" sz="1500" b="1" dirty="0" smtClean="0">
                <a:solidFill>
                  <a:srgbClr val="70AD47"/>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领域</a:t>
            </a:r>
            <a:endParaRPr lang="zh-CN" altLang="en-US" sz="1500" b="1" dirty="0">
              <a:solidFill>
                <a:srgbClr val="70AD47"/>
              </a:solidFill>
              <a:effectLst>
                <a:outerShdw blurRad="38100" dist="19050" dir="2700000" algn="tl" rotWithShape="0">
                  <a:schemeClr val="dk1">
                    <a:lumMod val="50000"/>
                    <a:alpha val="40000"/>
                  </a:schemeClr>
                </a:outerShdw>
              </a:effectLst>
            </a:endParaRPr>
          </a:p>
        </p:txBody>
      </p:sp>
      <p:sp>
        <p:nvSpPr>
          <p:cNvPr id="26" name="椭圆 25"/>
          <p:cNvSpPr/>
          <p:nvPr/>
        </p:nvSpPr>
        <p:spPr>
          <a:xfrm>
            <a:off x="6464880" y="2281955"/>
            <a:ext cx="229835" cy="209786"/>
          </a:xfrm>
          <a:prstGeom prst="ellipse">
            <a:avLst/>
          </a:prstGeom>
          <a:solidFill>
            <a:schemeClr val="accent1">
              <a:lumMod val="60000"/>
              <a:lumOff val="40000"/>
            </a:schemeClr>
          </a:solidFill>
          <a:ln>
            <a:noFill/>
          </a:ln>
          <a:effectLst>
            <a:glow rad="101600">
              <a:schemeClr val="accent1">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1350"/>
          </a:p>
        </p:txBody>
      </p:sp>
      <p:sp>
        <p:nvSpPr>
          <p:cNvPr id="28" name="矩形 27"/>
          <p:cNvSpPr/>
          <p:nvPr/>
        </p:nvSpPr>
        <p:spPr>
          <a:xfrm>
            <a:off x="4309687" y="2247830"/>
            <a:ext cx="1992955" cy="299085"/>
          </a:xfrm>
          <a:prstGeom prst="rect">
            <a:avLst/>
          </a:prstGeom>
          <a:noFill/>
        </p:spPr>
        <p:txBody>
          <a:bodyPr wrap="square" lIns="68580" tIns="34290" rIns="68580" bIns="34290">
            <a:spAutoFit/>
          </a:bodyPr>
          <a:lstStyle/>
          <a:p>
            <a:pPr algn="ct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数据计算与分析 </a:t>
            </a:r>
            <a:r>
              <a:rPr lang="zh-CN" altLang="en-US" sz="1500" b="1" dirty="0" smtClean="0">
                <a:solidFill>
                  <a:srgbClr val="70AD47"/>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领域</a:t>
            </a:r>
            <a:endParaRPr lang="zh-CN" altLang="en-US" sz="1500" b="1" dirty="0">
              <a:solidFill>
                <a:srgbClr val="70AD47"/>
              </a:solidFill>
              <a:effectLst>
                <a:outerShdw blurRad="38100" dist="19050" dir="2700000" algn="tl" rotWithShape="0">
                  <a:schemeClr val="dk1">
                    <a:lumMod val="50000"/>
                    <a:alpha val="40000"/>
                  </a:schemeClr>
                </a:outerShdw>
              </a:effectLst>
            </a:endParaRPr>
          </a:p>
        </p:txBody>
      </p:sp>
      <p:sp>
        <p:nvSpPr>
          <p:cNvPr id="29" name="椭圆 28"/>
          <p:cNvSpPr/>
          <p:nvPr/>
        </p:nvSpPr>
        <p:spPr>
          <a:xfrm>
            <a:off x="7151297" y="3595799"/>
            <a:ext cx="217715" cy="217715"/>
          </a:xfrm>
          <a:prstGeom prst="ellipse">
            <a:avLst/>
          </a:prstGeom>
          <a:solidFill>
            <a:schemeClr val="accent1">
              <a:lumMod val="60000"/>
              <a:lumOff val="40000"/>
            </a:schemeClr>
          </a:solidFill>
          <a:ln>
            <a:noFill/>
          </a:ln>
          <a:effectLst>
            <a:glow rad="101600">
              <a:schemeClr val="accent1">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1350"/>
          </a:p>
        </p:txBody>
      </p:sp>
      <p:sp>
        <p:nvSpPr>
          <p:cNvPr id="31" name="矩形 30"/>
          <p:cNvSpPr/>
          <p:nvPr/>
        </p:nvSpPr>
        <p:spPr>
          <a:xfrm>
            <a:off x="4544616" y="3554615"/>
            <a:ext cx="2391104" cy="299085"/>
          </a:xfrm>
          <a:prstGeom prst="rect">
            <a:avLst/>
          </a:prstGeom>
          <a:noFill/>
        </p:spPr>
        <p:txBody>
          <a:bodyPr wrap="square" lIns="68580" tIns="34290" rIns="68580" bIns="34290">
            <a:spAutoFit/>
          </a:bodyPr>
          <a:lstStyle/>
          <a:p>
            <a:pPr algn="ct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人工智能与机器学习 </a:t>
            </a:r>
            <a:r>
              <a:rPr lang="zh-CN" altLang="en-US" sz="1500" b="1" dirty="0" smtClean="0">
                <a:solidFill>
                  <a:srgbClr val="70AD47"/>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领域</a:t>
            </a:r>
            <a:endParaRPr lang="zh-CN" altLang="en-US" sz="1500" b="1" dirty="0">
              <a:solidFill>
                <a:srgbClr val="70AD47"/>
              </a:solidFill>
              <a:effectLst>
                <a:outerShdw blurRad="38100" dist="19050" dir="2700000" algn="tl" rotWithShape="0">
                  <a:schemeClr val="dk1">
                    <a:lumMod val="50000"/>
                    <a:alpha val="40000"/>
                  </a:schemeClr>
                </a:outerShdw>
              </a:effectLst>
            </a:endParaRPr>
          </a:p>
        </p:txBody>
      </p:sp>
      <p:sp>
        <p:nvSpPr>
          <p:cNvPr id="50" name="矩形 49"/>
          <p:cNvSpPr/>
          <p:nvPr/>
        </p:nvSpPr>
        <p:spPr>
          <a:xfrm>
            <a:off x="1672517" y="1210481"/>
            <a:ext cx="5263204" cy="871855"/>
          </a:xfrm>
          <a:prstGeom prst="rect">
            <a:avLst/>
          </a:prstGeom>
        </p:spPr>
        <p:txBody>
          <a:bodyPr wrap="square">
            <a:spAutoFit/>
          </a:bodyPr>
          <a:lstStyle/>
          <a:p>
            <a:pPr>
              <a:lnSpc>
                <a:spcPct val="150000"/>
              </a:lnSpc>
            </a:pPr>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使用 </a:t>
            </a:r>
            <a:r>
              <a:rPr lang="en-US" altLang="zh-CN" sz="1125" b="1" dirty="0" err="1" smtClean="0">
                <a:solidFill>
                  <a:srgbClr val="ED7D31"/>
                </a:solidFill>
                <a:latin typeface="微软雅黑" panose="020B0503020204020204" pitchFamily="34" charset="-122"/>
                <a:ea typeface="微软雅黑" panose="020B0503020204020204" pitchFamily="34" charset="-122"/>
              </a:rPr>
              <a:t>Urllib</a:t>
            </a:r>
            <a:r>
              <a:rPr lang="en-US" altLang="zh-CN" sz="9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125" b="1" dirty="0" smtClean="0">
                <a:solidFill>
                  <a:srgbClr val="ED7D31"/>
                </a:solidFill>
                <a:latin typeface="微软雅黑" panose="020B0503020204020204" pitchFamily="34" charset="-122"/>
                <a:ea typeface="微软雅黑" panose="020B0503020204020204" pitchFamily="34" charset="-122"/>
              </a:rPr>
              <a:t>Urllib2</a:t>
            </a:r>
            <a:r>
              <a:rPr lang="en-US" altLang="zh-CN" sz="9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125" b="1" dirty="0" smtClean="0">
                <a:solidFill>
                  <a:srgbClr val="ED7D31"/>
                </a:solidFill>
                <a:latin typeface="微软雅黑" panose="020B0503020204020204" pitchFamily="34" charset="-122"/>
                <a:ea typeface="微软雅黑" panose="020B0503020204020204" pitchFamily="34" charset="-122"/>
              </a:rPr>
              <a:t>Re </a:t>
            </a:r>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模块库实现典型的网络爬虫程序，采集各种结构化和非结构化数据，通过动态</a:t>
            </a:r>
            <a:r>
              <a:rPr lang="zh-CN" altLang="en-US" sz="1125" b="1" dirty="0">
                <a:solidFill>
                  <a:schemeClr val="tx1">
                    <a:lumMod val="65000"/>
                    <a:lumOff val="35000"/>
                  </a:schemeClr>
                </a:solidFill>
                <a:latin typeface="微软雅黑" panose="020B0503020204020204" pitchFamily="34" charset="-122"/>
                <a:ea typeface="微软雅黑" panose="020B0503020204020204" pitchFamily="34" charset="-122"/>
              </a:rPr>
              <a:t>代理</a:t>
            </a:r>
            <a:r>
              <a:rPr lang="en-US" altLang="zh-CN" sz="1125" b="1" dirty="0">
                <a:solidFill>
                  <a:schemeClr val="tx1">
                    <a:lumMod val="65000"/>
                    <a:lumOff val="35000"/>
                  </a:schemeClr>
                </a:solidFill>
                <a:latin typeface="微软雅黑" panose="020B0503020204020204" pitchFamily="34" charset="-122"/>
                <a:ea typeface="微软雅黑" panose="020B0503020204020204" pitchFamily="34" charset="-122"/>
              </a:rPr>
              <a:t>Proxy</a:t>
            </a:r>
            <a:r>
              <a:rPr lang="zh-CN" altLang="en-US" sz="1125" b="1" dirty="0">
                <a:solidFill>
                  <a:schemeClr val="tx1">
                    <a:lumMod val="65000"/>
                    <a:lumOff val="35000"/>
                  </a:schemeClr>
                </a:solidFill>
                <a:latin typeface="微软雅黑" panose="020B0503020204020204" pitchFamily="34" charset="-122"/>
                <a:ea typeface="微软雅黑" panose="020B0503020204020204" pitchFamily="34" charset="-122"/>
              </a:rPr>
              <a:t>自动轮询</a:t>
            </a:r>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，突破网站</a:t>
            </a:r>
            <a:r>
              <a:rPr lang="en-US" altLang="zh-CN" sz="1125" b="1" dirty="0">
                <a:solidFill>
                  <a:schemeClr val="tx1">
                    <a:lumMod val="65000"/>
                    <a:lumOff val="35000"/>
                  </a:schemeClr>
                </a:solidFill>
                <a:latin typeface="微软雅黑" panose="020B0503020204020204" pitchFamily="34" charset="-122"/>
                <a:ea typeface="微软雅黑" panose="020B0503020204020204" pitchFamily="34" charset="-122"/>
              </a:rPr>
              <a:t>403</a:t>
            </a:r>
            <a:r>
              <a:rPr lang="zh-CN" altLang="en-US" sz="1125" b="1" dirty="0">
                <a:solidFill>
                  <a:schemeClr val="tx1">
                    <a:lumMod val="65000"/>
                    <a:lumOff val="35000"/>
                  </a:schemeClr>
                </a:solidFill>
                <a:latin typeface="微软雅黑" panose="020B0503020204020204" pitchFamily="34" charset="-122"/>
                <a:ea typeface="微软雅黑" panose="020B0503020204020204" pitchFamily="34" charset="-122"/>
              </a:rPr>
              <a:t>反爬虫拦截机制</a:t>
            </a:r>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。同时使用 </a:t>
            </a:r>
            <a:r>
              <a:rPr lang="en-US" altLang="zh-CN" sz="1125" b="1" dirty="0" err="1" smtClean="0">
                <a:solidFill>
                  <a:srgbClr val="ED7D31"/>
                </a:solidFill>
                <a:latin typeface="微软雅黑" panose="020B0503020204020204" pitchFamily="34" charset="-122"/>
                <a:ea typeface="微软雅黑" panose="020B0503020204020204" pitchFamily="34" charset="-122"/>
              </a:rPr>
              <a:t>Scrapy</a:t>
            </a:r>
            <a:r>
              <a:rPr lang="en-US" altLang="zh-CN" sz="1125" b="1" dirty="0" smtClean="0">
                <a:solidFill>
                  <a:srgbClr val="ED7D31"/>
                </a:solidFill>
                <a:latin typeface="微软雅黑" panose="020B0503020204020204" pitchFamily="34" charset="-122"/>
                <a:ea typeface="微软雅黑" panose="020B0503020204020204" pitchFamily="34" charset="-122"/>
              </a:rPr>
              <a:t> </a:t>
            </a:r>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或 </a:t>
            </a:r>
            <a:r>
              <a:rPr lang="en-US" altLang="zh-CN" sz="1125" b="1" dirty="0" smtClean="0">
                <a:solidFill>
                  <a:srgbClr val="ED7D31"/>
                </a:solidFill>
                <a:latin typeface="微软雅黑" panose="020B0503020204020204" pitchFamily="34" charset="-122"/>
                <a:ea typeface="微软雅黑" panose="020B0503020204020204" pitchFamily="34" charset="-122"/>
              </a:rPr>
              <a:t>BS4 </a:t>
            </a:r>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企业级爬虫框架快速完成</a:t>
            </a:r>
            <a:r>
              <a:rPr lang="zh-CN" altLang="en-US" sz="1125" b="1" dirty="0">
                <a:solidFill>
                  <a:schemeClr val="tx1">
                    <a:lumMod val="65000"/>
                    <a:lumOff val="35000"/>
                  </a:schemeClr>
                </a:solidFill>
                <a:latin typeface="微软雅黑" panose="020B0503020204020204" pitchFamily="34" charset="-122"/>
                <a:ea typeface="微软雅黑" panose="020B0503020204020204" pitchFamily="34" charset="-122"/>
              </a:rPr>
              <a:t>网络深维度自动探索采集</a:t>
            </a:r>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900" dirty="0">
              <a:solidFill>
                <a:schemeClr val="tx1">
                  <a:lumMod val="65000"/>
                  <a:lumOff val="35000"/>
                </a:schemeClr>
              </a:solidFill>
            </a:endParaRPr>
          </a:p>
        </p:txBody>
      </p:sp>
      <p:sp>
        <p:nvSpPr>
          <p:cNvPr id="52" name="矩形 51"/>
          <p:cNvSpPr/>
          <p:nvPr/>
        </p:nvSpPr>
        <p:spPr>
          <a:xfrm>
            <a:off x="511628" y="2514829"/>
            <a:ext cx="5783057" cy="871855"/>
          </a:xfrm>
          <a:prstGeom prst="rect">
            <a:avLst/>
          </a:prstGeom>
        </p:spPr>
        <p:txBody>
          <a:bodyPr wrap="square">
            <a:spAutoFit/>
          </a:bodyPr>
          <a:lstStyle/>
          <a:p>
            <a:pPr>
              <a:lnSpc>
                <a:spcPct val="150000"/>
              </a:lnSpc>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在数据处理方面使用强大</a:t>
            </a:r>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的 </a:t>
            </a:r>
            <a:r>
              <a:rPr lang="en-US" altLang="zh-CN" sz="1125" b="1" dirty="0" err="1" smtClean="0">
                <a:solidFill>
                  <a:srgbClr val="ED7D31"/>
                </a:solidFill>
                <a:latin typeface="微软雅黑" panose="020B0503020204020204" pitchFamily="34" charset="-122"/>
                <a:ea typeface="微软雅黑" panose="020B0503020204020204" pitchFamily="34" charset="-122"/>
              </a:rPr>
              <a:t>NumPy</a:t>
            </a:r>
            <a:r>
              <a:rPr lang="en-US" altLang="zh-CN" sz="1125" b="1" dirty="0" smtClean="0">
                <a:solidFill>
                  <a:srgbClr val="ED7D31"/>
                </a:solidFill>
                <a:latin typeface="微软雅黑" panose="020B0503020204020204" pitchFamily="34" charset="-122"/>
                <a:ea typeface="微软雅黑" panose="020B0503020204020204" pitchFamily="34" charset="-122"/>
              </a:rPr>
              <a:t> </a:t>
            </a:r>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125" b="1" dirty="0" err="1">
                <a:solidFill>
                  <a:srgbClr val="ED7D31"/>
                </a:solidFill>
                <a:latin typeface="微软雅黑" panose="020B0503020204020204" pitchFamily="34" charset="-122"/>
                <a:ea typeface="微软雅黑" panose="020B0503020204020204" pitchFamily="34" charset="-122"/>
              </a:rPr>
              <a:t>SciPy</a:t>
            </a:r>
            <a:r>
              <a:rPr lang="en-US" altLang="zh-CN" sz="1125" b="1" dirty="0">
                <a:solidFill>
                  <a:srgbClr val="ED7D31"/>
                </a:solidFill>
                <a:latin typeface="微软雅黑" panose="020B0503020204020204" pitchFamily="34" charset="-122"/>
                <a:ea typeface="微软雅黑" panose="020B0503020204020204" pitchFamily="34" charset="-122"/>
              </a:rPr>
              <a:t> </a:t>
            </a:r>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125" b="1" dirty="0">
                <a:solidFill>
                  <a:srgbClr val="ED7D31"/>
                </a:solidFill>
                <a:latin typeface="微软雅黑" panose="020B0503020204020204" pitchFamily="34" charset="-122"/>
                <a:ea typeface="微软雅黑" panose="020B0503020204020204" pitchFamily="34" charset="-122"/>
              </a:rPr>
              <a:t>Pandas </a:t>
            </a: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模块库</a:t>
            </a:r>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实现数据规整化操作标准流程：</a:t>
            </a:r>
            <a:r>
              <a:rPr lang="zh-CN" altLang="en-US" sz="1125" b="1" dirty="0">
                <a:solidFill>
                  <a:schemeClr val="tx1">
                    <a:lumMod val="65000"/>
                    <a:lumOff val="35000"/>
                  </a:schemeClr>
                </a:solidFill>
                <a:latin typeface="微软雅黑" panose="020B0503020204020204" pitchFamily="34" charset="-122"/>
                <a:ea typeface="微软雅黑" panose="020B0503020204020204" pitchFamily="34" charset="-122"/>
              </a:rPr>
              <a:t>采集</a:t>
            </a:r>
            <a:r>
              <a:rPr lang="en-US" altLang="zh-CN" sz="1125" b="1" dirty="0">
                <a:solidFill>
                  <a:schemeClr val="tx1">
                    <a:lumMod val="65000"/>
                    <a:lumOff val="35000"/>
                  </a:schemeClr>
                </a:solidFill>
                <a:latin typeface="微软雅黑" panose="020B0503020204020204" pitchFamily="34" charset="-122"/>
                <a:ea typeface="微软雅黑" panose="020B0503020204020204" pitchFamily="34" charset="-122"/>
              </a:rPr>
              <a:t>-&gt;</a:t>
            </a:r>
            <a:r>
              <a:rPr lang="zh-CN" altLang="en-US" sz="1125" b="1" dirty="0">
                <a:solidFill>
                  <a:schemeClr val="tx1">
                    <a:lumMod val="65000"/>
                    <a:lumOff val="35000"/>
                  </a:schemeClr>
                </a:solidFill>
                <a:latin typeface="微软雅黑" panose="020B0503020204020204" pitchFamily="34" charset="-122"/>
                <a:ea typeface="微软雅黑" panose="020B0503020204020204" pitchFamily="34" charset="-122"/>
              </a:rPr>
              <a:t>加载</a:t>
            </a:r>
            <a:r>
              <a:rPr lang="en-US" altLang="zh-CN" sz="1125" b="1" dirty="0">
                <a:solidFill>
                  <a:schemeClr val="tx1">
                    <a:lumMod val="65000"/>
                    <a:lumOff val="35000"/>
                  </a:schemeClr>
                </a:solidFill>
                <a:latin typeface="微软雅黑" panose="020B0503020204020204" pitchFamily="34" charset="-122"/>
                <a:ea typeface="微软雅黑" panose="020B0503020204020204" pitchFamily="34" charset="-122"/>
              </a:rPr>
              <a:t>-&gt;</a:t>
            </a:r>
            <a:r>
              <a:rPr lang="zh-CN" altLang="en-US" sz="1125" b="1" dirty="0">
                <a:solidFill>
                  <a:schemeClr val="tx1">
                    <a:lumMod val="65000"/>
                    <a:lumOff val="35000"/>
                  </a:schemeClr>
                </a:solidFill>
                <a:latin typeface="微软雅黑" panose="020B0503020204020204" pitchFamily="34" charset="-122"/>
                <a:ea typeface="微软雅黑" panose="020B0503020204020204" pitchFamily="34" charset="-122"/>
              </a:rPr>
              <a:t>清洗</a:t>
            </a:r>
            <a:r>
              <a:rPr lang="en-US" altLang="zh-CN" sz="1125" b="1" dirty="0">
                <a:solidFill>
                  <a:schemeClr val="tx1">
                    <a:lumMod val="65000"/>
                    <a:lumOff val="35000"/>
                  </a:schemeClr>
                </a:solidFill>
                <a:latin typeface="微软雅黑" panose="020B0503020204020204" pitchFamily="34" charset="-122"/>
                <a:ea typeface="微软雅黑" panose="020B0503020204020204" pitchFamily="34" charset="-122"/>
              </a:rPr>
              <a:t>-&gt;</a:t>
            </a:r>
            <a:r>
              <a:rPr lang="zh-CN" altLang="en-US" sz="1125" b="1" dirty="0">
                <a:solidFill>
                  <a:schemeClr val="tx1">
                    <a:lumMod val="65000"/>
                    <a:lumOff val="35000"/>
                  </a:schemeClr>
                </a:solidFill>
                <a:latin typeface="微软雅黑" panose="020B0503020204020204" pitchFamily="34" charset="-122"/>
                <a:ea typeface="微软雅黑" panose="020B0503020204020204" pitchFamily="34" charset="-122"/>
              </a:rPr>
              <a:t>转换</a:t>
            </a:r>
            <a:r>
              <a:rPr lang="en-US" altLang="zh-CN" sz="1125" b="1" dirty="0">
                <a:solidFill>
                  <a:schemeClr val="tx1">
                    <a:lumMod val="65000"/>
                    <a:lumOff val="35000"/>
                  </a:schemeClr>
                </a:solidFill>
                <a:latin typeface="微软雅黑" panose="020B0503020204020204" pitchFamily="34" charset="-122"/>
                <a:ea typeface="微软雅黑" panose="020B0503020204020204" pitchFamily="34" charset="-122"/>
              </a:rPr>
              <a:t>-&gt;</a:t>
            </a:r>
            <a:r>
              <a:rPr lang="zh-CN" altLang="en-US" sz="1125" b="1" dirty="0">
                <a:solidFill>
                  <a:schemeClr val="tx1">
                    <a:lumMod val="65000"/>
                    <a:lumOff val="35000"/>
                  </a:schemeClr>
                </a:solidFill>
                <a:latin typeface="微软雅黑" panose="020B0503020204020204" pitchFamily="34" charset="-122"/>
                <a:ea typeface="微软雅黑" panose="020B0503020204020204" pitchFamily="34" charset="-122"/>
              </a:rPr>
              <a:t>重</a:t>
            </a:r>
            <a:r>
              <a:rPr lang="zh-CN" altLang="en-US" sz="1125" b="1" dirty="0" smtClean="0">
                <a:solidFill>
                  <a:schemeClr val="tx1">
                    <a:lumMod val="65000"/>
                    <a:lumOff val="35000"/>
                  </a:schemeClr>
                </a:solidFill>
                <a:latin typeface="微软雅黑" panose="020B0503020204020204" pitchFamily="34" charset="-122"/>
                <a:ea typeface="微软雅黑" panose="020B0503020204020204" pitchFamily="34" charset="-122"/>
              </a:rPr>
              <a:t>塑</a:t>
            </a:r>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；充分利用强大的 </a:t>
            </a:r>
            <a:r>
              <a:rPr lang="en-US" altLang="zh-CN" sz="1125" b="1" dirty="0" smtClean="0">
                <a:solidFill>
                  <a:srgbClr val="ED7D31"/>
                </a:solidFill>
                <a:latin typeface="微软雅黑" panose="020B0503020204020204" pitchFamily="34" charset="-122"/>
                <a:ea typeface="微软雅黑" panose="020B0503020204020204" pitchFamily="34" charset="-122"/>
              </a:rPr>
              <a:t>Pandas</a:t>
            </a:r>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模块库实现聚合与分组算法、时间序列算法等核心的数据分析计算；最终使用 </a:t>
            </a:r>
            <a:r>
              <a:rPr lang="en-US" altLang="zh-CN" sz="1125" b="1" dirty="0" err="1" smtClean="0">
                <a:solidFill>
                  <a:srgbClr val="ED7D31"/>
                </a:solidFill>
                <a:latin typeface="微软雅黑" panose="020B0503020204020204" pitchFamily="34" charset="-122"/>
                <a:ea typeface="微软雅黑" panose="020B0503020204020204" pitchFamily="34" charset="-122"/>
              </a:rPr>
              <a:t>Matpolitlib</a:t>
            </a:r>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模块库进行可视化数据呈现。</a:t>
            </a:r>
            <a:endParaRPr lang="zh-CN" altLang="en-US" sz="900" dirty="0">
              <a:solidFill>
                <a:schemeClr val="tx1">
                  <a:lumMod val="65000"/>
                  <a:lumOff val="35000"/>
                </a:schemeClr>
              </a:solidFill>
            </a:endParaRPr>
          </a:p>
        </p:txBody>
      </p:sp>
      <p:sp>
        <p:nvSpPr>
          <p:cNvPr id="24" name="矩形 23"/>
          <p:cNvSpPr/>
          <p:nvPr/>
        </p:nvSpPr>
        <p:spPr>
          <a:xfrm>
            <a:off x="1672517" y="3815086"/>
            <a:ext cx="5263203" cy="871855"/>
          </a:xfrm>
          <a:prstGeom prst="rect">
            <a:avLst/>
          </a:prstGeom>
        </p:spPr>
        <p:txBody>
          <a:bodyPr wrap="square">
            <a:spAutoFit/>
          </a:bodyPr>
          <a:lstStyle/>
          <a:p>
            <a:pPr>
              <a:lnSpc>
                <a:spcPct val="150000"/>
              </a:lnSpc>
            </a:pPr>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使用 </a:t>
            </a:r>
            <a:r>
              <a:rPr lang="en-US" altLang="zh-CN" sz="1125" b="1" dirty="0" err="1" smtClean="0">
                <a:solidFill>
                  <a:srgbClr val="ED7D31"/>
                </a:solidFill>
                <a:latin typeface="微软雅黑" panose="020B0503020204020204" pitchFamily="34" charset="-122"/>
                <a:ea typeface="微软雅黑" panose="020B0503020204020204" pitchFamily="34" charset="-122"/>
              </a:rPr>
              <a:t>Scikit</a:t>
            </a:r>
            <a:r>
              <a:rPr lang="en-US" altLang="zh-CN" sz="1125" b="1" dirty="0" smtClean="0">
                <a:solidFill>
                  <a:srgbClr val="ED7D31"/>
                </a:solidFill>
                <a:latin typeface="微软雅黑" panose="020B0503020204020204" pitchFamily="34" charset="-122"/>
                <a:ea typeface="微软雅黑" panose="020B0503020204020204" pitchFamily="34" charset="-122"/>
              </a:rPr>
              <a:t>-Learn </a:t>
            </a:r>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模块库实现机器学习，使用</a:t>
            </a:r>
            <a:r>
              <a:rPr lang="en-US" altLang="zh-CN" sz="900" dirty="0" smtClean="0">
                <a:solidFill>
                  <a:schemeClr val="tx1">
                    <a:lumMod val="65000"/>
                    <a:lumOff val="35000"/>
                  </a:schemeClr>
                </a:solidFill>
                <a:latin typeface="微软雅黑" panose="020B0503020204020204" pitchFamily="34" charset="-122"/>
                <a:ea typeface="微软雅黑" panose="020B0503020204020204" pitchFamily="34" charset="-122"/>
              </a:rPr>
              <a:t>AIML</a:t>
            </a:r>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人工智能标记语言。掌握 </a:t>
            </a:r>
            <a:r>
              <a:rPr lang="en-US" altLang="zh-CN" sz="1125" b="1" dirty="0" err="1" smtClean="0">
                <a:solidFill>
                  <a:srgbClr val="ED7D31"/>
                </a:solidFill>
                <a:latin typeface="微软雅黑" panose="020B0503020204020204" pitchFamily="34" charset="-122"/>
                <a:ea typeface="微软雅黑" panose="020B0503020204020204" pitchFamily="34" charset="-122"/>
              </a:rPr>
              <a:t>Theano</a:t>
            </a:r>
            <a:r>
              <a:rPr lang="en-US" altLang="zh-CN" sz="9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125" b="1" dirty="0" err="1" smtClean="0">
                <a:solidFill>
                  <a:srgbClr val="ED7D31"/>
                </a:solidFill>
                <a:latin typeface="微软雅黑" panose="020B0503020204020204" pitchFamily="34" charset="-122"/>
                <a:ea typeface="微软雅黑" panose="020B0503020204020204" pitchFamily="34" charset="-122"/>
              </a:rPr>
              <a:t>Keras</a:t>
            </a:r>
            <a:r>
              <a:rPr lang="en-US" altLang="zh-CN" sz="1125" b="1" dirty="0" smtClean="0">
                <a:solidFill>
                  <a:srgbClr val="ED7D31"/>
                </a:solidFill>
                <a:latin typeface="微软雅黑" panose="020B0503020204020204" pitchFamily="34" charset="-122"/>
                <a:ea typeface="微软雅黑" panose="020B0503020204020204" pitchFamily="34" charset="-122"/>
              </a:rPr>
              <a:t> </a:t>
            </a: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模块库搭建各种深度学习模型，如</a:t>
            </a:r>
            <a:r>
              <a:rPr lang="zh-CN" altLang="en-US" sz="1125" b="1" dirty="0">
                <a:solidFill>
                  <a:schemeClr val="tx1">
                    <a:lumMod val="65000"/>
                    <a:lumOff val="35000"/>
                  </a:schemeClr>
                </a:solidFill>
                <a:latin typeface="微软雅黑" panose="020B0503020204020204" pitchFamily="34" charset="-122"/>
                <a:ea typeface="微软雅黑" panose="020B0503020204020204" pitchFamily="34" charset="-122"/>
              </a:rPr>
              <a:t>自编码</a:t>
            </a:r>
            <a:r>
              <a:rPr lang="zh-CN" altLang="en-US" sz="1125"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25" b="1" dirty="0">
                <a:solidFill>
                  <a:schemeClr val="tx1">
                    <a:lumMod val="65000"/>
                    <a:lumOff val="35000"/>
                  </a:schemeClr>
                </a:solidFill>
                <a:latin typeface="微软雅黑" panose="020B0503020204020204" pitchFamily="34" charset="-122"/>
                <a:ea typeface="微软雅黑" panose="020B0503020204020204" pitchFamily="34" charset="-122"/>
              </a:rPr>
              <a:t>循环神经网络</a:t>
            </a:r>
            <a:r>
              <a:rPr lang="zh-CN" altLang="en-US" sz="1125"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25" b="1" dirty="0">
                <a:solidFill>
                  <a:schemeClr val="tx1">
                    <a:lumMod val="65000"/>
                    <a:lumOff val="35000"/>
                  </a:schemeClr>
                </a:solidFill>
                <a:latin typeface="微软雅黑" panose="020B0503020204020204" pitchFamily="34" charset="-122"/>
                <a:ea typeface="微软雅黑" panose="020B0503020204020204" pitchFamily="34" charset="-122"/>
              </a:rPr>
              <a:t>递归神经网络</a:t>
            </a: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等</a:t>
            </a:r>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。了解</a:t>
            </a:r>
            <a:r>
              <a:rPr lang="en-US" altLang="zh-CN" sz="900" dirty="0" smtClean="0">
                <a:solidFill>
                  <a:schemeClr val="tx1">
                    <a:lumMod val="65000"/>
                    <a:lumOff val="35000"/>
                  </a:schemeClr>
                </a:solidFill>
                <a:latin typeface="微软雅黑" panose="020B0503020204020204" pitchFamily="34" charset="-122"/>
                <a:ea typeface="微软雅黑" panose="020B0503020204020204" pitchFamily="34" charset="-122"/>
              </a:rPr>
              <a:t>Google</a:t>
            </a:r>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公司的 </a:t>
            </a:r>
            <a:r>
              <a:rPr lang="en-US" altLang="zh-CN" sz="1125" b="1" dirty="0" err="1" smtClean="0">
                <a:solidFill>
                  <a:srgbClr val="ED7D31"/>
                </a:solidFill>
                <a:latin typeface="微软雅黑" panose="020B0503020204020204" pitchFamily="34" charset="-122"/>
                <a:ea typeface="微软雅黑" panose="020B0503020204020204" pitchFamily="34" charset="-122"/>
              </a:rPr>
              <a:t>TensorFlow</a:t>
            </a:r>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人工智能系统系统。</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672517" y="758118"/>
            <a:ext cx="873746" cy="553085"/>
          </a:xfrm>
          <a:prstGeom prst="rect">
            <a:avLst/>
          </a:prstGeom>
        </p:spPr>
        <p:txBody>
          <a:bodyPr wrap="square">
            <a:spAutoFit/>
          </a:bodyPr>
          <a:lstStyle/>
          <a:p>
            <a:r>
              <a:rPr lang="en-US" altLang="zh-CN" sz="2250" b="1" dirty="0" smtClean="0">
                <a:solidFill>
                  <a:srgbClr val="FFC000"/>
                </a:solidFill>
                <a:effectLst>
                  <a:outerShdw blurRad="38100" dist="19050" dir="2700000" algn="tl" rotWithShape="0">
                    <a:schemeClr val="dk1">
                      <a:lumMod val="50000"/>
                      <a:alpha val="40000"/>
                    </a:schemeClr>
                  </a:outerShdw>
                </a:effectLst>
                <a:latin typeface="Gigi" panose="04040504061007020D02" pitchFamily="82" charset="0"/>
                <a:ea typeface="微软雅黑" panose="020B0503020204020204" pitchFamily="34" charset="-122"/>
              </a:rPr>
              <a:t>N0.</a:t>
            </a:r>
            <a:r>
              <a:rPr lang="en-US" altLang="zh-CN" sz="3000" b="1" dirty="0">
                <a:solidFill>
                  <a:srgbClr val="FFC000"/>
                </a:solidFill>
                <a:latin typeface="Brush Script Std" panose="03060802040607070404" pitchFamily="66" charset="0"/>
                <a:ea typeface="微软雅黑" panose="020B0503020204020204" pitchFamily="34" charset="-122"/>
              </a:rPr>
              <a:t>1</a:t>
            </a:r>
            <a:endParaRPr lang="zh-CN" altLang="en-US" sz="3000" b="1" dirty="0">
              <a:solidFill>
                <a:srgbClr val="FFC000"/>
              </a:solidFill>
              <a:latin typeface="Brush Script Std" panose="03060802040607070404" pitchFamily="66" charset="0"/>
              <a:ea typeface="微软雅黑" panose="020B0503020204020204" pitchFamily="34" charset="-122"/>
            </a:endParaRPr>
          </a:p>
        </p:txBody>
      </p:sp>
      <p:sp>
        <p:nvSpPr>
          <p:cNvPr id="27" name="矩形 26"/>
          <p:cNvSpPr/>
          <p:nvPr/>
        </p:nvSpPr>
        <p:spPr>
          <a:xfrm>
            <a:off x="529517" y="2054836"/>
            <a:ext cx="873746" cy="553085"/>
          </a:xfrm>
          <a:prstGeom prst="rect">
            <a:avLst/>
          </a:prstGeom>
        </p:spPr>
        <p:txBody>
          <a:bodyPr wrap="square">
            <a:spAutoFit/>
          </a:bodyPr>
          <a:lstStyle/>
          <a:p>
            <a:r>
              <a:rPr lang="en-US" altLang="zh-CN" sz="2250" b="1" dirty="0" smtClean="0">
                <a:solidFill>
                  <a:srgbClr val="FFC000"/>
                </a:solidFill>
                <a:effectLst>
                  <a:outerShdw blurRad="38100" dist="19050" dir="2700000" algn="tl" rotWithShape="0">
                    <a:schemeClr val="dk1">
                      <a:lumMod val="50000"/>
                      <a:alpha val="40000"/>
                    </a:schemeClr>
                  </a:outerShdw>
                </a:effectLst>
                <a:latin typeface="Gigi" panose="04040504061007020D02" pitchFamily="82" charset="0"/>
                <a:ea typeface="微软雅黑" panose="020B0503020204020204" pitchFamily="34" charset="-122"/>
              </a:rPr>
              <a:t>N0.</a:t>
            </a:r>
            <a:r>
              <a:rPr lang="en-US" altLang="zh-CN" sz="3000" b="1" dirty="0">
                <a:solidFill>
                  <a:srgbClr val="FFC000"/>
                </a:solidFill>
                <a:latin typeface="Brush Script Std" panose="03060802040607070404" pitchFamily="66" charset="0"/>
                <a:ea typeface="微软雅黑" panose="020B0503020204020204" pitchFamily="34" charset="-122"/>
              </a:rPr>
              <a:t>1</a:t>
            </a:r>
            <a:endParaRPr lang="zh-CN" altLang="en-US" sz="3000" b="1" dirty="0">
              <a:solidFill>
                <a:srgbClr val="FFC000"/>
              </a:solidFill>
              <a:latin typeface="Brush Script Std" panose="03060802040607070404" pitchFamily="66" charset="0"/>
              <a:ea typeface="微软雅黑" panose="020B0503020204020204" pitchFamily="34" charset="-122"/>
            </a:endParaRPr>
          </a:p>
        </p:txBody>
      </p:sp>
      <p:sp>
        <p:nvSpPr>
          <p:cNvPr id="30" name="矩形 29"/>
          <p:cNvSpPr/>
          <p:nvPr/>
        </p:nvSpPr>
        <p:spPr>
          <a:xfrm>
            <a:off x="1672516" y="3372284"/>
            <a:ext cx="873746" cy="553085"/>
          </a:xfrm>
          <a:prstGeom prst="rect">
            <a:avLst/>
          </a:prstGeom>
        </p:spPr>
        <p:txBody>
          <a:bodyPr wrap="square">
            <a:spAutoFit/>
          </a:bodyPr>
          <a:lstStyle/>
          <a:p>
            <a:r>
              <a:rPr lang="en-US" altLang="zh-CN" sz="2250" b="1" dirty="0" smtClean="0">
                <a:solidFill>
                  <a:srgbClr val="FFC000"/>
                </a:solidFill>
                <a:effectLst>
                  <a:outerShdw blurRad="38100" dist="19050" dir="2700000" algn="tl" rotWithShape="0">
                    <a:schemeClr val="dk1">
                      <a:lumMod val="50000"/>
                      <a:alpha val="40000"/>
                    </a:schemeClr>
                  </a:outerShdw>
                </a:effectLst>
                <a:latin typeface="Gigi" panose="04040504061007020D02" pitchFamily="82" charset="0"/>
                <a:ea typeface="微软雅黑" panose="020B0503020204020204" pitchFamily="34" charset="-122"/>
              </a:rPr>
              <a:t>N0.</a:t>
            </a:r>
            <a:r>
              <a:rPr lang="en-US" altLang="zh-CN" sz="3000" b="1" dirty="0">
                <a:solidFill>
                  <a:srgbClr val="FFC000"/>
                </a:solidFill>
                <a:latin typeface="Brush Script Std" panose="03060802040607070404" pitchFamily="66" charset="0"/>
                <a:ea typeface="微软雅黑" panose="020B0503020204020204" pitchFamily="34" charset="-122"/>
              </a:rPr>
              <a:t>1</a:t>
            </a:r>
            <a:endParaRPr lang="zh-CN" altLang="en-US" sz="3000" b="1" dirty="0">
              <a:solidFill>
                <a:srgbClr val="FFC000"/>
              </a:solidFill>
              <a:latin typeface="Brush Script Std" panose="03060802040607070404" pitchFamily="66" charset="0"/>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a:t>Python</a:t>
            </a:r>
            <a:r>
              <a:rPr lang="zh-CN" altLang="en-US" cap="none" dirty="0"/>
              <a:t>语言应用领域</a:t>
            </a:r>
            <a:endParaRPr lang="zh-CN" altLang="en-US"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58151" y="4010376"/>
            <a:ext cx="536121" cy="536121"/>
          </a:xfrm>
          <a:prstGeom prst="rect">
            <a:avLst/>
          </a:prstGeom>
        </p:spPr>
      </p:pic>
      <p:sp>
        <p:nvSpPr>
          <p:cNvPr id="7" name="椭圆 6"/>
          <p:cNvSpPr/>
          <p:nvPr/>
        </p:nvSpPr>
        <p:spPr>
          <a:xfrm>
            <a:off x="1066102" y="1007723"/>
            <a:ext cx="217715" cy="217715"/>
          </a:xfrm>
          <a:prstGeom prst="ellipse">
            <a:avLst/>
          </a:prstGeom>
          <a:solidFill>
            <a:schemeClr val="accent1">
              <a:lumMod val="60000"/>
              <a:lumOff val="40000"/>
            </a:schemeClr>
          </a:solidFill>
          <a:ln>
            <a:noFill/>
          </a:ln>
          <a:effectLst>
            <a:glow rad="101600">
              <a:schemeClr val="accent1">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1350"/>
          </a:p>
        </p:txBody>
      </p:sp>
      <p:sp>
        <p:nvSpPr>
          <p:cNvPr id="26" name="椭圆 25"/>
          <p:cNvSpPr/>
          <p:nvPr/>
        </p:nvSpPr>
        <p:spPr>
          <a:xfrm>
            <a:off x="1420275" y="2346664"/>
            <a:ext cx="217715" cy="217715"/>
          </a:xfrm>
          <a:prstGeom prst="ellipse">
            <a:avLst/>
          </a:prstGeom>
          <a:solidFill>
            <a:schemeClr val="accent1">
              <a:lumMod val="60000"/>
              <a:lumOff val="40000"/>
            </a:schemeClr>
          </a:solidFill>
          <a:ln>
            <a:noFill/>
          </a:ln>
          <a:effectLst>
            <a:glow rad="101600">
              <a:schemeClr val="accent1">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1350"/>
          </a:p>
        </p:txBody>
      </p:sp>
      <p:sp>
        <p:nvSpPr>
          <p:cNvPr id="32" name="椭圆 31"/>
          <p:cNvSpPr/>
          <p:nvPr/>
        </p:nvSpPr>
        <p:spPr>
          <a:xfrm>
            <a:off x="1066102" y="3630957"/>
            <a:ext cx="217715" cy="217715"/>
          </a:xfrm>
          <a:prstGeom prst="ellipse">
            <a:avLst/>
          </a:prstGeom>
          <a:solidFill>
            <a:schemeClr val="accent1">
              <a:lumMod val="60000"/>
              <a:lumOff val="40000"/>
            </a:schemeClr>
          </a:solidFill>
          <a:ln>
            <a:noFill/>
          </a:ln>
          <a:effectLst>
            <a:glow rad="101600">
              <a:schemeClr val="accent1">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1350"/>
          </a:p>
        </p:txBody>
      </p:sp>
      <p:sp>
        <p:nvSpPr>
          <p:cNvPr id="33" name="矩形 32"/>
          <p:cNvSpPr/>
          <p:nvPr/>
        </p:nvSpPr>
        <p:spPr>
          <a:xfrm>
            <a:off x="1404475" y="979891"/>
            <a:ext cx="1766918" cy="299085"/>
          </a:xfrm>
          <a:prstGeom prst="rect">
            <a:avLst/>
          </a:prstGeom>
          <a:noFill/>
        </p:spPr>
        <p:txBody>
          <a:bodyPr wrap="square" lIns="68580" tIns="34290" rIns="68580" bIns="34290">
            <a:spAutoFit/>
          </a:bodyPr>
          <a:lstStyle/>
          <a:p>
            <a:pPr algn="ct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自动化测试 </a:t>
            </a:r>
            <a:r>
              <a:rPr lang="zh-CN" altLang="en-US" sz="1500" b="1" dirty="0" smtClean="0">
                <a:solidFill>
                  <a:srgbClr val="70AD47"/>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领域</a:t>
            </a:r>
            <a:endParaRPr lang="zh-CN" altLang="en-US" sz="1500" b="1" dirty="0">
              <a:solidFill>
                <a:srgbClr val="70AD47"/>
              </a:solidFill>
              <a:effectLst>
                <a:outerShdw blurRad="38100" dist="19050" dir="2700000" algn="tl" rotWithShape="0">
                  <a:schemeClr val="dk1">
                    <a:lumMod val="50000"/>
                    <a:alpha val="40000"/>
                  </a:schemeClr>
                </a:outerShdw>
              </a:effectLst>
            </a:endParaRPr>
          </a:p>
        </p:txBody>
      </p:sp>
      <p:sp>
        <p:nvSpPr>
          <p:cNvPr id="43" name="矩形 42"/>
          <p:cNvSpPr/>
          <p:nvPr/>
        </p:nvSpPr>
        <p:spPr>
          <a:xfrm>
            <a:off x="1807166" y="2296952"/>
            <a:ext cx="1766918" cy="299085"/>
          </a:xfrm>
          <a:prstGeom prst="rect">
            <a:avLst/>
          </a:prstGeom>
          <a:noFill/>
        </p:spPr>
        <p:txBody>
          <a:bodyPr wrap="square" lIns="68580" tIns="34290" rIns="68580" bIns="34290">
            <a:spAutoFit/>
          </a:bodyPr>
          <a:lstStyle/>
          <a:p>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系统集成运维 </a:t>
            </a:r>
            <a:r>
              <a:rPr lang="zh-CN" altLang="en-US" sz="1500" b="1" dirty="0" smtClean="0">
                <a:solidFill>
                  <a:srgbClr val="70AD47"/>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领域</a:t>
            </a:r>
            <a:endParaRPr lang="zh-CN" altLang="en-US" sz="1500" b="1" dirty="0">
              <a:solidFill>
                <a:srgbClr val="70AD47"/>
              </a:solidFill>
              <a:effectLst>
                <a:outerShdw blurRad="38100" dist="19050" dir="2700000" algn="tl" rotWithShape="0">
                  <a:schemeClr val="dk1">
                    <a:lumMod val="50000"/>
                    <a:alpha val="40000"/>
                  </a:schemeClr>
                </a:outerShdw>
              </a:effectLst>
            </a:endParaRPr>
          </a:p>
        </p:txBody>
      </p:sp>
      <p:sp>
        <p:nvSpPr>
          <p:cNvPr id="45" name="矩形 44"/>
          <p:cNvSpPr/>
          <p:nvPr/>
        </p:nvSpPr>
        <p:spPr>
          <a:xfrm>
            <a:off x="1404474" y="3630957"/>
            <a:ext cx="1766918" cy="299085"/>
          </a:xfrm>
          <a:prstGeom prst="rect">
            <a:avLst/>
          </a:prstGeom>
          <a:noFill/>
        </p:spPr>
        <p:txBody>
          <a:bodyPr wrap="square" lIns="68580" tIns="34290" rIns="68580" bIns="34290">
            <a:spAutoFit/>
          </a:bodyPr>
          <a:lstStyle/>
          <a:p>
            <a:pPr algn="ctr"/>
            <a:r>
              <a:rPr lang="en-US" altLang="zh-CN"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Web</a:t>
            </a: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互联网 </a:t>
            </a:r>
            <a:r>
              <a:rPr lang="zh-CN" altLang="en-US" sz="1500" b="1" dirty="0" smtClean="0">
                <a:solidFill>
                  <a:srgbClr val="70AD47"/>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领域</a:t>
            </a:r>
            <a:endParaRPr lang="zh-CN" altLang="en-US" sz="1500" b="1" dirty="0">
              <a:solidFill>
                <a:srgbClr val="70AD47"/>
              </a:solidFill>
              <a:effectLst>
                <a:outerShdw blurRad="38100" dist="19050" dir="2700000" algn="tl" rotWithShape="0">
                  <a:schemeClr val="dk1">
                    <a:lumMod val="50000"/>
                    <a:alpha val="40000"/>
                  </a:schemeClr>
                </a:outerShdw>
              </a:effectLst>
            </a:endParaRPr>
          </a:p>
        </p:txBody>
      </p:sp>
      <p:sp>
        <p:nvSpPr>
          <p:cNvPr id="50" name="矩形 49"/>
          <p:cNvSpPr/>
          <p:nvPr/>
        </p:nvSpPr>
        <p:spPr>
          <a:xfrm>
            <a:off x="1559560" y="1225550"/>
            <a:ext cx="7240905" cy="922020"/>
          </a:xfrm>
          <a:prstGeom prst="rect">
            <a:avLst/>
          </a:prstGeom>
        </p:spPr>
        <p:txBody>
          <a:bodyPr wrap="square">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使用 </a:t>
            </a:r>
            <a:r>
              <a:rPr lang="en-US" altLang="zh-CN" sz="1200" b="1" dirty="0" smtClean="0">
                <a:solidFill>
                  <a:srgbClr val="ED7D31"/>
                </a:solidFill>
                <a:latin typeface="微软雅黑" panose="020B0503020204020204" pitchFamily="34" charset="-122"/>
                <a:ea typeface="微软雅黑" panose="020B0503020204020204" pitchFamily="34" charset="-122"/>
              </a:rPr>
              <a:t>Selenium2 </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模块库实现典型的网络模拟点击和虚拟操作，编写</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测试脚本</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完成对网站及应用的自动化测试，并进行测试日志存储记录和跟踪。结合相关平台和测试工具形成一整套的</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自动化测试标准流程和规范</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endParaRPr>
          </a:p>
        </p:txBody>
      </p:sp>
      <p:sp>
        <p:nvSpPr>
          <p:cNvPr id="52" name="矩形 51"/>
          <p:cNvSpPr/>
          <p:nvPr/>
        </p:nvSpPr>
        <p:spPr>
          <a:xfrm>
            <a:off x="1830070" y="2552065"/>
            <a:ext cx="6764655" cy="922020"/>
          </a:xfrm>
          <a:prstGeom prst="rect">
            <a:avLst/>
          </a:prstGeom>
        </p:spPr>
        <p:txBody>
          <a:bodyPr wrap="square">
            <a:spAutoFit/>
          </a:bodyPr>
          <a:lstStyle/>
          <a:p>
            <a:pPr>
              <a:lnSpc>
                <a:spcPct val="150000"/>
              </a:lnSpc>
            </a:pPr>
            <a:r>
              <a:rPr lang="en-US" altLang="zh-CN" sz="1200" b="1" dirty="0">
                <a:solidFill>
                  <a:srgbClr val="ED7D31"/>
                </a:solidFill>
                <a:latin typeface="微软雅黑" panose="020B0503020204020204" pitchFamily="34" charset="-122"/>
                <a:ea typeface="微软雅黑" panose="020B0503020204020204" pitchFamily="34" charset="-122"/>
              </a:rPr>
              <a:t>Fabric</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模块库是</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实现的</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SSH</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命令行工具，简化了</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SSH</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的应用程序部署及系统管理任务，它提供了系统基础的操作组件，可以实现本地或远程</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shell</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命令，包括：</a:t>
            </a: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命令执行、文件上传、下载及完整执行日志输出等功能</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。使用 </a:t>
            </a:r>
            <a:r>
              <a:rPr lang="en-US" altLang="zh-CN" sz="1200" b="1" dirty="0" smtClean="0">
                <a:solidFill>
                  <a:srgbClr val="ED7D31"/>
                </a:solidFill>
                <a:latin typeface="微软雅黑" panose="020B0503020204020204" pitchFamily="34" charset="-122"/>
                <a:ea typeface="微软雅黑" panose="020B0503020204020204" pitchFamily="34" charset="-122"/>
              </a:rPr>
              <a:t>Re </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模块</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库</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对 </a:t>
            </a:r>
            <a:r>
              <a:rPr lang="en-US" altLang="zh-CN" sz="1200" b="1" dirty="0" smtClean="0">
                <a:solidFill>
                  <a:srgbClr val="ED7D31"/>
                </a:solidFill>
                <a:latin typeface="微软雅黑" panose="020B0503020204020204" pitchFamily="34" charset="-122"/>
                <a:ea typeface="微软雅黑" panose="020B0503020204020204" pitchFamily="34" charset="-122"/>
              </a:rPr>
              <a:t>Log </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日志</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进行分析和处理</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6" name="矩形 55"/>
          <p:cNvSpPr/>
          <p:nvPr/>
        </p:nvSpPr>
        <p:spPr>
          <a:xfrm>
            <a:off x="1529080" y="3935095"/>
            <a:ext cx="6529070" cy="922020"/>
          </a:xfrm>
          <a:prstGeom prst="rect">
            <a:avLst/>
          </a:prstGeom>
        </p:spPr>
        <p:txBody>
          <a:bodyPr wrap="square">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使用 </a:t>
            </a:r>
            <a:r>
              <a:rPr lang="en-US" altLang="zh-CN" sz="1200" b="1" dirty="0" smtClean="0">
                <a:solidFill>
                  <a:srgbClr val="ED7D31"/>
                </a:solidFill>
                <a:latin typeface="微软雅黑" panose="020B0503020204020204" pitchFamily="34" charset="-122"/>
                <a:ea typeface="微软雅黑" panose="020B0503020204020204" pitchFamily="34" charset="-122"/>
              </a:rPr>
              <a:t>Socket </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模块库实现服务器及客户端编程，实现</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TCP/UDP</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的协议下的数据通信操作。利用</a:t>
            </a:r>
            <a:r>
              <a:rPr lang="en-US" altLang="zh-CN" sz="1200" b="1" dirty="0" smtClean="0">
                <a:solidFill>
                  <a:srgbClr val="ED7D31"/>
                </a:solidFill>
                <a:latin typeface="微软雅黑" panose="020B0503020204020204" pitchFamily="34" charset="-122"/>
                <a:ea typeface="微软雅黑" panose="020B0503020204020204" pitchFamily="34" charset="-122"/>
              </a:rPr>
              <a:t>Django</a:t>
            </a:r>
            <a:r>
              <a:rPr lang="zh-CN" altLang="en-US" sz="1200" b="1" dirty="0" smtClean="0">
                <a:solidFill>
                  <a:srgbClr val="ED7D31"/>
                </a:solidFill>
                <a:latin typeface="微软雅黑" panose="020B0503020204020204" pitchFamily="34" charset="-122"/>
                <a:ea typeface="微软雅黑" panose="020B0503020204020204" pitchFamily="34" charset="-122"/>
              </a:rPr>
              <a:t>、</a:t>
            </a:r>
            <a:r>
              <a:rPr lang="en-US" altLang="zh-CN" sz="1200" b="1" dirty="0" smtClean="0">
                <a:solidFill>
                  <a:srgbClr val="ED7D31"/>
                </a:solidFill>
                <a:latin typeface="微软雅黑" panose="020B0503020204020204" pitchFamily="34" charset="-122"/>
                <a:ea typeface="微软雅黑" panose="020B0503020204020204" pitchFamily="34" charset="-122"/>
              </a:rPr>
              <a:t>Flask</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框架快速实现网站开发，了解</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web</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服务器端框架 </a:t>
            </a:r>
            <a:r>
              <a:rPr lang="en-US" altLang="zh-CN" sz="1200" b="1" dirty="0" smtClean="0">
                <a:solidFill>
                  <a:srgbClr val="ED7D31"/>
                </a:solidFill>
                <a:latin typeface="微软雅黑" panose="020B0503020204020204" pitchFamily="34" charset="-122"/>
                <a:ea typeface="微软雅黑" panose="020B0503020204020204" pitchFamily="34" charset="-122"/>
              </a:rPr>
              <a:t>Tornado </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在实际开发中的应用。</a:t>
            </a:r>
            <a:endParaRPr lang="zh-CN" altLang="en-US" sz="1200" dirty="0">
              <a:solidFill>
                <a:schemeClr val="tx1">
                  <a:lumMod val="65000"/>
                  <a:lumOff val="35000"/>
                </a:schemeClr>
              </a:solidFill>
            </a:endParaRPr>
          </a:p>
        </p:txBody>
      </p:sp>
      <p:sp>
        <p:nvSpPr>
          <p:cNvPr id="57" name="矩形 56"/>
          <p:cNvSpPr/>
          <p:nvPr/>
        </p:nvSpPr>
        <p:spPr>
          <a:xfrm>
            <a:off x="5937991" y="832297"/>
            <a:ext cx="873746" cy="553085"/>
          </a:xfrm>
          <a:prstGeom prst="rect">
            <a:avLst/>
          </a:prstGeom>
        </p:spPr>
        <p:txBody>
          <a:bodyPr wrap="square">
            <a:spAutoFit/>
          </a:bodyPr>
          <a:lstStyle/>
          <a:p>
            <a:r>
              <a:rPr lang="en-US" altLang="zh-CN" sz="2250" b="1" dirty="0" smtClean="0">
                <a:solidFill>
                  <a:srgbClr val="FFC000"/>
                </a:solidFill>
                <a:effectLst>
                  <a:outerShdw blurRad="38100" dist="19050" dir="2700000" algn="tl" rotWithShape="0">
                    <a:schemeClr val="dk1">
                      <a:lumMod val="50000"/>
                      <a:alpha val="40000"/>
                    </a:schemeClr>
                  </a:outerShdw>
                </a:effectLst>
                <a:latin typeface="Gigi" panose="04040504061007020D02" pitchFamily="82" charset="0"/>
                <a:ea typeface="微软雅黑" panose="020B0503020204020204" pitchFamily="34" charset="-122"/>
              </a:rPr>
              <a:t>N0.</a:t>
            </a:r>
            <a:r>
              <a:rPr lang="en-US" altLang="zh-CN" sz="3000" b="1" dirty="0">
                <a:solidFill>
                  <a:srgbClr val="FFC000"/>
                </a:solidFill>
                <a:latin typeface="Brush Script Std" panose="03060802040607070404" pitchFamily="66" charset="0"/>
                <a:ea typeface="微软雅黑" panose="020B0503020204020204" pitchFamily="34" charset="-122"/>
              </a:rPr>
              <a:t>1</a:t>
            </a:r>
            <a:endParaRPr lang="zh-CN" altLang="en-US" sz="3000" b="1" dirty="0">
              <a:solidFill>
                <a:srgbClr val="FFC000"/>
              </a:solidFill>
              <a:latin typeface="Brush Script Std" panose="03060802040607070404" pitchFamily="66" charset="0"/>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a:t>Python</a:t>
            </a:r>
            <a:r>
              <a:rPr lang="zh-CN" altLang="en-US" cap="none" dirty="0"/>
              <a:t>语言应用领域</a:t>
            </a:r>
            <a:endParaRPr lang="zh-CN" altLang="en-US" dirty="0"/>
          </a:p>
        </p:txBody>
      </p:sp>
      <p:sp>
        <p:nvSpPr>
          <p:cNvPr id="4" name="日期占位符 3"/>
          <p:cNvSpPr>
            <a:spLocks noGrp="1"/>
          </p:cNvSpPr>
          <p:nvPr>
            <p:ph type="dt" sz="half" idx="10"/>
          </p:nvPr>
        </p:nvSpPr>
        <p:spPr>
          <a:xfrm>
            <a:off x="768096" y="4075788"/>
            <a:ext cx="1615607" cy="205740"/>
          </a:xfrm>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a:xfrm>
            <a:off x="2383703" y="4075788"/>
            <a:ext cx="5674590" cy="205740"/>
          </a:xfrm>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a:xfrm>
            <a:off x="8128000" y="4075788"/>
            <a:ext cx="730250" cy="205740"/>
          </a:xfrm>
        </p:spPr>
        <p:txBody>
          <a:bodyPr/>
          <a:lstStyle/>
          <a:p>
            <a:fld id="{F528F39D-B5E5-4CA7-906C-979D5A62978D}" type="slidenum">
              <a:rPr lang="zh-CN" altLang="en-US" smtClean="0"/>
            </a:fld>
            <a:endParaRPr lang="zh-CN" altLang="en-US"/>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58151" y="3233136"/>
            <a:ext cx="536121" cy="536121"/>
          </a:xfrm>
          <a:prstGeom prst="rect">
            <a:avLst/>
          </a:prstGeom>
        </p:spPr>
      </p:pic>
      <p:sp>
        <p:nvSpPr>
          <p:cNvPr id="7" name="椭圆 6"/>
          <p:cNvSpPr/>
          <p:nvPr/>
        </p:nvSpPr>
        <p:spPr>
          <a:xfrm>
            <a:off x="1066102" y="1007723"/>
            <a:ext cx="217715" cy="217715"/>
          </a:xfrm>
          <a:prstGeom prst="ellipse">
            <a:avLst/>
          </a:prstGeom>
          <a:solidFill>
            <a:schemeClr val="accent1">
              <a:lumMod val="60000"/>
              <a:lumOff val="40000"/>
            </a:schemeClr>
          </a:solidFill>
          <a:ln>
            <a:noFill/>
          </a:ln>
          <a:effectLst>
            <a:glow rad="101600">
              <a:schemeClr val="accent1">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1350"/>
          </a:p>
        </p:txBody>
      </p:sp>
      <p:sp>
        <p:nvSpPr>
          <p:cNvPr id="32" name="椭圆 31"/>
          <p:cNvSpPr/>
          <p:nvPr/>
        </p:nvSpPr>
        <p:spPr>
          <a:xfrm>
            <a:off x="1066102" y="2853717"/>
            <a:ext cx="217715" cy="217715"/>
          </a:xfrm>
          <a:prstGeom prst="ellipse">
            <a:avLst/>
          </a:prstGeom>
          <a:solidFill>
            <a:schemeClr val="accent1">
              <a:lumMod val="60000"/>
              <a:lumOff val="40000"/>
            </a:schemeClr>
          </a:solidFill>
          <a:ln>
            <a:noFill/>
          </a:ln>
          <a:effectLst>
            <a:glow rad="101600">
              <a:schemeClr val="accent1">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1350"/>
          </a:p>
        </p:txBody>
      </p:sp>
      <p:sp>
        <p:nvSpPr>
          <p:cNvPr id="33" name="矩形 32"/>
          <p:cNvSpPr/>
          <p:nvPr/>
        </p:nvSpPr>
        <p:spPr>
          <a:xfrm>
            <a:off x="1404475" y="979891"/>
            <a:ext cx="1766918" cy="299085"/>
          </a:xfrm>
          <a:prstGeom prst="rect">
            <a:avLst/>
          </a:prstGeom>
          <a:noFill/>
        </p:spPr>
        <p:txBody>
          <a:bodyPr wrap="square" lIns="68580" tIns="34290" rIns="68580" bIns="34290">
            <a:spAutoFit/>
          </a:bodyPr>
          <a:lstStyle/>
          <a:p>
            <a:pPr algn="ctr"/>
            <a:r>
              <a:rPr lang="zh-CN" altLang="en-US" sz="1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多媒体</a:t>
            </a: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sz="1500" b="1" dirty="0" smtClean="0">
                <a:solidFill>
                  <a:srgbClr val="70AD47"/>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领域</a:t>
            </a:r>
            <a:endParaRPr lang="zh-CN" altLang="en-US" sz="1500" b="1" dirty="0">
              <a:solidFill>
                <a:srgbClr val="70AD47"/>
              </a:solidFill>
              <a:effectLst>
                <a:outerShdw blurRad="38100" dist="19050" dir="2700000" algn="tl" rotWithShape="0">
                  <a:schemeClr val="dk1">
                    <a:lumMod val="50000"/>
                    <a:alpha val="40000"/>
                  </a:schemeClr>
                </a:outerShdw>
              </a:effectLst>
            </a:endParaRPr>
          </a:p>
        </p:txBody>
      </p:sp>
      <p:sp>
        <p:nvSpPr>
          <p:cNvPr id="45" name="矩形 44"/>
          <p:cNvSpPr/>
          <p:nvPr/>
        </p:nvSpPr>
        <p:spPr>
          <a:xfrm>
            <a:off x="1404474" y="2853717"/>
            <a:ext cx="2447436" cy="300082"/>
          </a:xfrm>
          <a:prstGeom prst="rect">
            <a:avLst/>
          </a:prstGeom>
          <a:noFill/>
        </p:spPr>
        <p:txBody>
          <a:bodyPr wrap="square" lIns="68580" tIns="34290" rIns="68580" bIns="34290">
            <a:spAutoFit/>
          </a:bodyPr>
          <a:lstStyle/>
          <a:p>
            <a:pPr algn="ctr"/>
            <a:r>
              <a:rPr lang="zh-CN" altLang="en-US" sz="1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电子游戏</a:t>
            </a: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应用    </a:t>
            </a:r>
            <a:r>
              <a:rPr lang="zh-CN" altLang="en-US" sz="1500" b="1" dirty="0" smtClean="0">
                <a:solidFill>
                  <a:srgbClr val="70AD47"/>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领域</a:t>
            </a:r>
            <a:endParaRPr lang="zh-CN" altLang="en-US" sz="1500" b="1" dirty="0">
              <a:solidFill>
                <a:srgbClr val="70AD47"/>
              </a:solidFill>
              <a:effectLst>
                <a:outerShdw blurRad="38100" dist="19050" dir="2700000" algn="tl" rotWithShape="0">
                  <a:schemeClr val="dk1">
                    <a:lumMod val="50000"/>
                    <a:alpha val="40000"/>
                  </a:schemeClr>
                </a:outerShdw>
              </a:effectLst>
            </a:endParaRPr>
          </a:p>
        </p:txBody>
      </p:sp>
      <p:sp>
        <p:nvSpPr>
          <p:cNvPr id="50" name="矩形 49"/>
          <p:cNvSpPr/>
          <p:nvPr/>
        </p:nvSpPr>
        <p:spPr>
          <a:xfrm>
            <a:off x="1559560" y="1225550"/>
            <a:ext cx="7240905" cy="1200329"/>
          </a:xfrm>
          <a:prstGeom prst="rect">
            <a:avLst/>
          </a:prstGeom>
        </p:spPr>
        <p:txBody>
          <a:bodyPr wrap="square">
            <a:spAutoFit/>
          </a:bodyPr>
          <a:lstStyle/>
          <a:p>
            <a:pPr>
              <a:lnSpc>
                <a:spcPct val="150000"/>
              </a:lnSpc>
              <a:spcAft>
                <a:spcPts val="600"/>
              </a:spcAft>
              <a:buClr>
                <a:srgbClr val="7030A0"/>
              </a:buClr>
              <a:buSzPct val="60000"/>
            </a:pPr>
            <a:r>
              <a:rPr lang="en-US" altLang="zh-CN" sz="1200" b="1" dirty="0" err="1">
                <a:solidFill>
                  <a:srgbClr val="ED7D31"/>
                </a:solidFill>
                <a:latin typeface="微软雅黑" panose="020B0503020204020204" pitchFamily="34" charset="-122"/>
                <a:ea typeface="微软雅黑" panose="020B0503020204020204" pitchFamily="34" charset="-122"/>
              </a:rPr>
              <a:t>PyMedia</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模块是一个用于多媒体操作的</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模块，可以对包括</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WAV</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MP3</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AVI</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等多媒体格式文件进行编码、解码和播放；</a:t>
            </a:r>
            <a:r>
              <a:rPr lang="en-US" altLang="zh-CN" sz="1200" b="1" dirty="0" err="1">
                <a:solidFill>
                  <a:srgbClr val="ED7D31"/>
                </a:solidFill>
                <a:latin typeface="微软雅黑" panose="020B0503020204020204" pitchFamily="34" charset="-122"/>
                <a:ea typeface="微软雅黑" panose="020B0503020204020204" pitchFamily="34" charset="-122"/>
              </a:rPr>
              <a:t>PyOpenG</a:t>
            </a:r>
            <a:r>
              <a:rPr lang="en-US" altLang="zh-CN" sz="1200" dirty="0" err="1">
                <a:solidFill>
                  <a:schemeClr val="tx1">
                    <a:lumMod val="65000"/>
                    <a:lumOff val="35000"/>
                  </a:schemeClr>
                </a:solidFill>
                <a:latin typeface="微软雅黑" panose="020B0503020204020204" pitchFamily="34" charset="-122"/>
                <a:ea typeface="微软雅黑" panose="020B0503020204020204" pitchFamily="34" charset="-122"/>
              </a:rPr>
              <a:t>L</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模块封装了</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OpenGL</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应用程序编程接口，通过该模块可在</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程序中集成二维或三维图形；</a:t>
            </a:r>
            <a:r>
              <a:rPr lang="en-US" altLang="zh-CN" sz="1200" b="1" dirty="0">
                <a:solidFill>
                  <a:srgbClr val="ED7D31"/>
                </a:solidFill>
                <a:latin typeface="微软雅黑" panose="020B0503020204020204" pitchFamily="34" charset="-122"/>
                <a:ea typeface="微软雅黑" panose="020B0503020204020204" pitchFamily="34" charset="-122"/>
              </a:rPr>
              <a:t>PIL</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Python Imaging Library</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图形库）为</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提供了强大的图像处理功能，并提供广泛的图像文件格式支持。</a:t>
            </a:r>
            <a:endPar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6" name="矩形 55"/>
          <p:cNvSpPr/>
          <p:nvPr/>
        </p:nvSpPr>
        <p:spPr>
          <a:xfrm>
            <a:off x="1529080" y="3157855"/>
            <a:ext cx="6529070" cy="618246"/>
          </a:xfrm>
          <a:prstGeom prst="rect">
            <a:avLst/>
          </a:prstGeom>
        </p:spPr>
        <p:txBody>
          <a:bodyPr wrap="square">
            <a:spAutoFit/>
          </a:bodyPr>
          <a:lstStyle/>
          <a:p>
            <a:pPr>
              <a:lnSpc>
                <a:spcPct val="150000"/>
              </a:lnSpc>
            </a:pPr>
            <a:r>
              <a:rPr lang="en-US" altLang="zh-CN" sz="1200" b="1" dirty="0" err="1">
                <a:solidFill>
                  <a:srgbClr val="ED7D31"/>
                </a:solidFill>
                <a:latin typeface="微软雅黑" panose="020B0503020204020204" pitchFamily="34" charset="-122"/>
                <a:ea typeface="微软雅黑" panose="020B0503020204020204" pitchFamily="34" charset="-122"/>
              </a:rPr>
              <a:t>Pygame</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就是用来开发电子游戏软件的</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模块，在</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SDL</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库的基础上开发，可以支持多个操作系统。使用</a:t>
            </a:r>
            <a:r>
              <a:rPr lang="en-US" altLang="zh-CN" sz="1200" dirty="0" err="1">
                <a:solidFill>
                  <a:schemeClr val="tx1">
                    <a:lumMod val="65000"/>
                    <a:lumOff val="35000"/>
                  </a:schemeClr>
                </a:solidFill>
                <a:latin typeface="微软雅黑" panose="020B0503020204020204" pitchFamily="34" charset="-122"/>
                <a:ea typeface="微软雅黑" panose="020B0503020204020204" pitchFamily="34" charset="-122"/>
              </a:rPr>
              <a:t>Pygame</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模块，可以在</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程序中创建功能丰富的游戏和多媒体程序。</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目前使用</a:t>
            </a:r>
            <a:r>
              <a:rPr lang="en-US" altLang="zh-CN" dirty="0"/>
              <a:t>Python</a:t>
            </a:r>
            <a:r>
              <a:rPr lang="zh-CN" altLang="en-US" dirty="0"/>
              <a:t>的</a:t>
            </a:r>
            <a:r>
              <a:rPr lang="zh-CN" altLang="en-US" dirty="0" smtClean="0"/>
              <a:t>企业</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a:t>Google </a:t>
            </a:r>
            <a:r>
              <a:rPr lang="zh-CN" altLang="en-US" dirty="0"/>
              <a:t>在其网络搜索系统中广泛应用了</a:t>
            </a:r>
            <a:r>
              <a:rPr lang="en-US" altLang="zh-CN" dirty="0"/>
              <a:t>Python </a:t>
            </a:r>
            <a:r>
              <a:rPr lang="zh-CN" altLang="en-US" dirty="0"/>
              <a:t>，并且聘用了</a:t>
            </a:r>
            <a:r>
              <a:rPr lang="en-US" altLang="zh-CN" dirty="0"/>
              <a:t>Python </a:t>
            </a:r>
            <a:r>
              <a:rPr lang="zh-CN" altLang="en-US" dirty="0"/>
              <a:t>的创作者。</a:t>
            </a:r>
            <a:endParaRPr lang="zh-CN" altLang="en-US" dirty="0"/>
          </a:p>
          <a:p>
            <a:r>
              <a:rPr lang="en-US" altLang="zh-CN" dirty="0"/>
              <a:t>YouTube </a:t>
            </a:r>
            <a:r>
              <a:rPr lang="zh-CN" altLang="en-US" dirty="0"/>
              <a:t>视频分享服务大部分是由</a:t>
            </a:r>
            <a:r>
              <a:rPr lang="en-US" altLang="zh-CN" dirty="0"/>
              <a:t>Python </a:t>
            </a:r>
            <a:r>
              <a:rPr lang="zh-CN" altLang="en-US" dirty="0"/>
              <a:t>编写的。</a:t>
            </a:r>
            <a:endParaRPr lang="zh-CN" altLang="en-US" dirty="0"/>
          </a:p>
          <a:p>
            <a:r>
              <a:rPr lang="zh-CN" altLang="en-US" dirty="0"/>
              <a:t>流行的</a:t>
            </a:r>
            <a:r>
              <a:rPr lang="en-US" altLang="zh-CN" dirty="0"/>
              <a:t>P2P </a:t>
            </a:r>
            <a:r>
              <a:rPr lang="zh-CN" altLang="en-US" dirty="0"/>
              <a:t>文件分享系统</a:t>
            </a:r>
            <a:r>
              <a:rPr lang="en-US" altLang="zh-CN" dirty="0" err="1"/>
              <a:t>Bittorrent</a:t>
            </a:r>
            <a:r>
              <a:rPr lang="en-US" altLang="zh-CN" dirty="0"/>
              <a:t> </a:t>
            </a:r>
            <a:r>
              <a:rPr lang="zh-CN" altLang="en-US" dirty="0"/>
              <a:t>是一个</a:t>
            </a:r>
            <a:r>
              <a:rPr lang="en-US" altLang="zh-CN" dirty="0"/>
              <a:t>Python </a:t>
            </a:r>
            <a:r>
              <a:rPr lang="zh-CN" altLang="en-US" dirty="0"/>
              <a:t>程序。</a:t>
            </a:r>
            <a:endParaRPr lang="zh-CN" altLang="en-US" dirty="0"/>
          </a:p>
          <a:p>
            <a:r>
              <a:rPr lang="en-US" altLang="zh-CN" dirty="0"/>
              <a:t>Intel </a:t>
            </a:r>
            <a:r>
              <a:rPr lang="zh-CN" altLang="en-US" dirty="0"/>
              <a:t>、</a:t>
            </a:r>
            <a:r>
              <a:rPr lang="en-US" altLang="zh-CN" dirty="0"/>
              <a:t>Cisco </a:t>
            </a:r>
            <a:r>
              <a:rPr lang="zh-CN" altLang="en-US" dirty="0"/>
              <a:t>、</a:t>
            </a:r>
            <a:r>
              <a:rPr lang="en-US" altLang="zh-CN" dirty="0"/>
              <a:t>Hewlett-Packard </a:t>
            </a:r>
            <a:r>
              <a:rPr lang="zh-CN" altLang="en-US" dirty="0"/>
              <a:t>、</a:t>
            </a:r>
            <a:r>
              <a:rPr lang="en-US" altLang="zh-CN" dirty="0"/>
              <a:t>Seagate </a:t>
            </a:r>
            <a:r>
              <a:rPr lang="zh-CN" altLang="en-US" dirty="0"/>
              <a:t>、</a:t>
            </a:r>
            <a:r>
              <a:rPr lang="en-US" altLang="zh-CN" dirty="0"/>
              <a:t>Qualcomm </a:t>
            </a:r>
            <a:r>
              <a:rPr lang="zh-CN" altLang="en-US" dirty="0"/>
              <a:t>和</a:t>
            </a:r>
            <a:r>
              <a:rPr lang="en-US" altLang="zh-CN" dirty="0"/>
              <a:t>IBM </a:t>
            </a:r>
            <a:r>
              <a:rPr lang="zh-CN" altLang="en-US" dirty="0"/>
              <a:t>使用</a:t>
            </a:r>
            <a:r>
              <a:rPr lang="en-US" altLang="zh-CN" dirty="0"/>
              <a:t>Python </a:t>
            </a:r>
            <a:r>
              <a:rPr lang="zh-CN" altLang="en-US" dirty="0"/>
              <a:t>进行硬件测试。</a:t>
            </a:r>
            <a:endParaRPr lang="zh-CN" altLang="en-US" dirty="0"/>
          </a:p>
          <a:p>
            <a:r>
              <a:rPr lang="en-US" altLang="zh-CN" dirty="0"/>
              <a:t>Industrial Light &amp; Magic </a:t>
            </a:r>
            <a:r>
              <a:rPr lang="zh-CN" altLang="en-US" dirty="0"/>
              <a:t>、</a:t>
            </a:r>
            <a:r>
              <a:rPr lang="en-US" altLang="zh-CN" dirty="0"/>
              <a:t>Pixar </a:t>
            </a:r>
            <a:r>
              <a:rPr lang="zh-CN" altLang="en-US" dirty="0"/>
              <a:t>等公司使用</a:t>
            </a:r>
            <a:r>
              <a:rPr lang="en-US" altLang="zh-CN" dirty="0"/>
              <a:t>Python </a:t>
            </a:r>
            <a:r>
              <a:rPr lang="zh-CN" altLang="en-US" dirty="0"/>
              <a:t>制作动画电影。</a:t>
            </a:r>
            <a:endParaRPr lang="zh-CN" altLang="en-US" dirty="0"/>
          </a:p>
          <a:p>
            <a:r>
              <a:rPr lang="en-US" altLang="zh-CN" dirty="0"/>
              <a:t>NASA </a:t>
            </a:r>
            <a:r>
              <a:rPr lang="zh-CN" altLang="en-US" dirty="0"/>
              <a:t>、</a:t>
            </a:r>
            <a:r>
              <a:rPr lang="en-US" altLang="zh-CN" dirty="0"/>
              <a:t>Los Alamos </a:t>
            </a:r>
            <a:r>
              <a:rPr lang="zh-CN" altLang="en-US" dirty="0"/>
              <a:t>、</a:t>
            </a:r>
            <a:r>
              <a:rPr lang="en-US" altLang="zh-CN" dirty="0" err="1"/>
              <a:t>Fermilab</a:t>
            </a:r>
            <a:r>
              <a:rPr lang="en-US" altLang="zh-CN" dirty="0"/>
              <a:t> </a:t>
            </a:r>
            <a:r>
              <a:rPr lang="zh-CN" altLang="en-US" dirty="0"/>
              <a:t>、</a:t>
            </a:r>
            <a:r>
              <a:rPr lang="en-US" altLang="zh-CN" dirty="0"/>
              <a:t>JPL </a:t>
            </a:r>
            <a:r>
              <a:rPr lang="zh-CN" altLang="en-US" dirty="0"/>
              <a:t>等使用</a:t>
            </a:r>
            <a:r>
              <a:rPr lang="en-US" altLang="zh-CN" dirty="0"/>
              <a:t>Python </a:t>
            </a:r>
            <a:r>
              <a:rPr lang="zh-CN" altLang="en-US" dirty="0"/>
              <a:t>实现科学计算任务。</a:t>
            </a:r>
            <a:endParaRPr lang="zh-CN" altLang="en-US" dirty="0"/>
          </a:p>
          <a:p>
            <a:r>
              <a:rPr lang="en-US" altLang="zh-CN" dirty="0"/>
              <a:t>IRobot </a:t>
            </a:r>
            <a:r>
              <a:rPr lang="zh-CN" altLang="en-US" dirty="0"/>
              <a:t>使用</a:t>
            </a:r>
            <a:r>
              <a:rPr lang="en-US" altLang="zh-CN" dirty="0"/>
              <a:t>Python </a:t>
            </a:r>
            <a:r>
              <a:rPr lang="zh-CN" altLang="en-US" dirty="0"/>
              <a:t>开发了商业机器人真空吸尘器。</a:t>
            </a:r>
            <a:endParaRPr lang="zh-CN" altLang="en-US" dirty="0"/>
          </a:p>
          <a:p>
            <a:r>
              <a:rPr lang="en-US" altLang="zh-CN" dirty="0"/>
              <a:t>ESRI </a:t>
            </a:r>
            <a:r>
              <a:rPr lang="zh-CN" altLang="en-US" dirty="0"/>
              <a:t>在其流行的</a:t>
            </a:r>
            <a:r>
              <a:rPr lang="en-US" altLang="zh-CN" dirty="0"/>
              <a:t>GIS </a:t>
            </a:r>
            <a:r>
              <a:rPr lang="zh-CN" altLang="en-US" dirty="0"/>
              <a:t>地图产品中使用</a:t>
            </a:r>
            <a:r>
              <a:rPr lang="en-US" altLang="zh-CN" dirty="0"/>
              <a:t>Python </a:t>
            </a:r>
            <a:r>
              <a:rPr lang="zh-CN" altLang="en-US" dirty="0"/>
              <a:t>作为终端用户的定制工具。</a:t>
            </a:r>
            <a:endParaRPr lang="zh-CN" altLang="en-US" dirty="0"/>
          </a:p>
          <a:p>
            <a:r>
              <a:rPr lang="en-US" altLang="zh-CN" dirty="0"/>
              <a:t>NSA </a:t>
            </a:r>
            <a:r>
              <a:rPr lang="zh-CN" altLang="en-US" dirty="0"/>
              <a:t>在加密和智能分析中使用</a:t>
            </a:r>
            <a:r>
              <a:rPr lang="en-US" altLang="zh-CN" dirty="0"/>
              <a:t>Python </a:t>
            </a:r>
            <a:r>
              <a:rPr lang="zh-CN" altLang="en-US" dirty="0"/>
              <a:t>。</a:t>
            </a:r>
            <a:endParaRPr lang="zh-CN" altLang="en-US" dirty="0"/>
          </a:p>
          <a:p>
            <a:endParaRPr lang="zh-CN" altLang="en-US"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smtClean="0">
                <a:solidFill>
                  <a:schemeClr val="bg1"/>
                </a:solidFill>
                <a:uFillTx/>
                <a:sym typeface="+mn-ea"/>
              </a:rPr>
              <a:t>Py</a:t>
            </a:r>
            <a:r>
              <a:rPr lang="en-US" altLang="zh-CN" cap="none" smtClean="0">
                <a:solidFill>
                  <a:schemeClr val="bg1"/>
                </a:solidFill>
                <a:uFillTx/>
                <a:sym typeface="+mn-ea"/>
              </a:rPr>
              <a:t>thon</a:t>
            </a:r>
            <a:r>
              <a:rPr lang="zh-CN" altLang="en-US" smtClean="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spc="80">
                <a:solidFill>
                  <a:schemeClr val="bg1"/>
                </a:solidFill>
                <a:uFillTx/>
              </a:rPr>
              <a:t>Python</a:t>
            </a:r>
            <a:r>
              <a:rPr lang="zh-CN" altLang="en-US" cap="none" spc="80">
                <a:solidFill>
                  <a:schemeClr val="bg1"/>
                </a:solidFill>
                <a:uFillTx/>
              </a:rPr>
              <a:t>特点</a:t>
            </a:r>
            <a:endParaRPr lang="zh-CN" altLang="en-US" cap="none" spc="80">
              <a:solidFill>
                <a:schemeClr val="bg1"/>
              </a:solidFill>
              <a:uFillTx/>
            </a:endParaRPr>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094036" y="2047854"/>
            <a:ext cx="899762" cy="899762"/>
          </a:xfrm>
          <a:prstGeom prst="rect">
            <a:avLst/>
          </a:prstGeom>
        </p:spPr>
      </p:pic>
      <p:sp>
        <p:nvSpPr>
          <p:cNvPr id="7" name="矩形 6"/>
          <p:cNvSpPr/>
          <p:nvPr/>
        </p:nvSpPr>
        <p:spPr>
          <a:xfrm>
            <a:off x="4057099" y="2947616"/>
            <a:ext cx="1096645" cy="398780"/>
          </a:xfrm>
          <a:prstGeom prst="rect">
            <a:avLst/>
          </a:prstGeom>
        </p:spPr>
        <p:txBody>
          <a:bodyPr wrap="none">
            <a:spAutoFit/>
          </a:bodyPr>
          <a:lstStyle/>
          <a:p>
            <a:r>
              <a:rPr lang="en-US" altLang="zh-CN" sz="20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Python</a:t>
            </a:r>
            <a:endParaRPr lang="en-US" altLang="zh-CN" sz="20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0" name="矩形 29"/>
          <p:cNvSpPr/>
          <p:nvPr/>
        </p:nvSpPr>
        <p:spPr>
          <a:xfrm>
            <a:off x="3509926" y="1082180"/>
            <a:ext cx="2357771" cy="553085"/>
          </a:xfrm>
          <a:prstGeom prst="rect">
            <a:avLst/>
          </a:prstGeom>
        </p:spPr>
        <p:txBody>
          <a:bodyPr wrap="square">
            <a:spAutoFit/>
          </a:bodyPr>
          <a:lstStyle/>
          <a:p>
            <a:pPr>
              <a:lnSpc>
                <a:spcPct val="150000"/>
              </a:lnSpc>
            </a:pP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rPr>
              <a:t>适合</a:t>
            </a:r>
            <a:r>
              <a:rPr lang="zh-CN" altLang="en-US" sz="1000" dirty="0" smtClean="0">
                <a:solidFill>
                  <a:srgbClr val="ED7D31"/>
                </a:solidFill>
                <a:latin typeface="微软雅黑" panose="020B0503020204020204" pitchFamily="34" charset="-122"/>
                <a:ea typeface="微软雅黑" panose="020B0503020204020204" pitchFamily="34" charset="-122"/>
              </a:rPr>
              <a:t>没有任何编程语言基础</a:t>
            </a: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rPr>
              <a:t>的人稍微看一下资料，就可以写出功能强大的程序。</a:t>
            </a:r>
            <a:endPar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5999210" y="1651034"/>
            <a:ext cx="869315" cy="460375"/>
          </a:xfrm>
          <a:prstGeom prst="rect">
            <a:avLst/>
          </a:prstGeom>
        </p:spPr>
        <p:txBody>
          <a:bodyPr wrap="none">
            <a:spAutoFit/>
          </a:bodyPr>
          <a:lstStyle/>
          <a:p>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特点</a:t>
            </a:r>
            <a:r>
              <a:rPr lang="en-US" altLang="zh-CN" sz="2400" b="1" dirty="0">
                <a:solidFill>
                  <a:srgbClr val="ED7D31"/>
                </a:solidFill>
                <a:latin typeface="Brush Script Std" panose="03060802040607070404" pitchFamily="66" charset="0"/>
                <a:ea typeface="微软雅黑" panose="020B0503020204020204" pitchFamily="34" charset="-122"/>
              </a:rPr>
              <a:t>2</a:t>
            </a: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5108809" y="3899182"/>
            <a:ext cx="2357771" cy="783590"/>
          </a:xfrm>
          <a:prstGeom prst="rect">
            <a:avLst/>
          </a:prstGeom>
        </p:spPr>
        <p:txBody>
          <a:bodyPr wrap="square">
            <a:spAutoFit/>
          </a:bodyPr>
          <a:lstStyle/>
          <a:p>
            <a:pPr>
              <a:lnSpc>
                <a:spcPct val="150000"/>
              </a:lnSpc>
            </a:pP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rPr>
              <a:t>它是一门</a:t>
            </a:r>
            <a:r>
              <a:rPr lang="zh-CN" altLang="en-US" sz="1000" dirty="0" smtClean="0">
                <a:solidFill>
                  <a:srgbClr val="ED7D31"/>
                </a:solidFill>
                <a:latin typeface="微软雅黑" panose="020B0503020204020204" pitchFamily="34" charset="-122"/>
                <a:ea typeface="微软雅黑" panose="020B0503020204020204" pitchFamily="34" charset="-122"/>
              </a:rPr>
              <a:t>解释型编程语言</a:t>
            </a: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rPr>
              <a:t>，编译完毕后可直接运行，发现</a:t>
            </a:r>
            <a:r>
              <a:rPr lang="en-US" altLang="zh-CN" sz="1000" dirty="0" smtClean="0">
                <a:solidFill>
                  <a:schemeClr val="tx1">
                    <a:lumMod val="65000"/>
                    <a:lumOff val="35000"/>
                  </a:schemeClr>
                </a:solidFill>
                <a:latin typeface="微软雅黑" panose="020B0503020204020204" pitchFamily="34" charset="-122"/>
                <a:ea typeface="微软雅黑" panose="020B0503020204020204" pitchFamily="34" charset="-122"/>
              </a:rPr>
              <a:t>Bug</a:t>
            </a: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rPr>
              <a:t>后立即修改，省下大量的编译时间。</a:t>
            </a:r>
            <a:endPar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5108809" y="3483683"/>
            <a:ext cx="869315" cy="460375"/>
          </a:xfrm>
          <a:prstGeom prst="rect">
            <a:avLst/>
          </a:prstGeom>
        </p:spPr>
        <p:txBody>
          <a:bodyPr wrap="none">
            <a:spAutoFit/>
          </a:bodyPr>
          <a:lstStyle/>
          <a:p>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特点</a:t>
            </a:r>
            <a:r>
              <a:rPr lang="en-US" altLang="zh-CN" sz="2400" b="1" dirty="0">
                <a:solidFill>
                  <a:srgbClr val="ED7D31"/>
                </a:solidFill>
                <a:latin typeface="Brush Script Std" panose="03060802040607070404" pitchFamily="66" charset="0"/>
                <a:ea typeface="微软雅黑" panose="020B0503020204020204" pitchFamily="34" charset="-122"/>
              </a:rPr>
              <a:t>3</a:t>
            </a: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5999210" y="2093363"/>
            <a:ext cx="2357771" cy="1014730"/>
          </a:xfrm>
          <a:prstGeom prst="rect">
            <a:avLst/>
          </a:prstGeom>
        </p:spPr>
        <p:txBody>
          <a:bodyPr wrap="square">
            <a:spAutoFit/>
          </a:bodyPr>
          <a:lstStyle/>
          <a:p>
            <a:pPr>
              <a:lnSpc>
                <a:spcPct val="150000"/>
              </a:lnSpc>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很难</a:t>
            </a: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rPr>
              <a:t>像</a:t>
            </a:r>
            <a:r>
              <a:rPr lang="en-US" altLang="zh-CN" sz="1000" dirty="0" smtClean="0">
                <a:solidFill>
                  <a:schemeClr val="tx1">
                    <a:lumMod val="65000"/>
                    <a:lumOff val="35000"/>
                  </a:schemeClr>
                </a:solidFill>
                <a:latin typeface="微软雅黑" panose="020B0503020204020204" pitchFamily="34" charset="-122"/>
                <a:ea typeface="微软雅黑" panose="020B0503020204020204" pitchFamily="34" charset="-122"/>
              </a:rPr>
              <a:t>Java</a:t>
            </a: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rPr>
              <a:t>那样开发出完整的大型综合性网站或平台，但其起到</a:t>
            </a:r>
            <a:r>
              <a:rPr lang="zh-CN" altLang="en-US" sz="1000" dirty="0" smtClean="0">
                <a:solidFill>
                  <a:srgbClr val="ED7D31"/>
                </a:solidFill>
                <a:latin typeface="微软雅黑" panose="020B0503020204020204" pitchFamily="34" charset="-122"/>
                <a:ea typeface="微软雅黑" panose="020B0503020204020204" pitchFamily="34" charset="-122"/>
              </a:rPr>
              <a:t>画龙点睛</a:t>
            </a: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rPr>
              <a:t>的作用。同时也是一门典型的“胶水语言”，</a:t>
            </a:r>
            <a:r>
              <a:rPr lang="zh-CN" altLang="en-US" sz="1000" dirty="0" smtClean="0">
                <a:solidFill>
                  <a:srgbClr val="ED7D31"/>
                </a:solidFill>
                <a:latin typeface="微软雅黑" panose="020B0503020204020204" pitchFamily="34" charset="-122"/>
                <a:ea typeface="微软雅黑" panose="020B0503020204020204" pitchFamily="34" charset="-122"/>
              </a:rPr>
              <a:t>整合其他各种编程语言</a:t>
            </a: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1699328" y="3483683"/>
            <a:ext cx="869315" cy="460375"/>
          </a:xfrm>
          <a:prstGeom prst="rect">
            <a:avLst/>
          </a:prstGeom>
        </p:spPr>
        <p:txBody>
          <a:bodyPr wrap="none">
            <a:spAutoFit/>
          </a:bodyPr>
          <a:lstStyle/>
          <a:p>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特点</a:t>
            </a:r>
            <a:r>
              <a:rPr lang="en-US" altLang="zh-CN" sz="2400" b="1" dirty="0">
                <a:solidFill>
                  <a:srgbClr val="ED7D31"/>
                </a:solidFill>
                <a:latin typeface="Brush Script Std" panose="03060802040607070404" pitchFamily="66" charset="0"/>
                <a:ea typeface="微软雅黑" panose="020B0503020204020204" pitchFamily="34" charset="-122"/>
              </a:rPr>
              <a:t>4</a:t>
            </a: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矩形 38"/>
          <p:cNvSpPr/>
          <p:nvPr/>
        </p:nvSpPr>
        <p:spPr>
          <a:xfrm>
            <a:off x="1699260" y="3898900"/>
            <a:ext cx="2651125" cy="783590"/>
          </a:xfrm>
          <a:prstGeom prst="rect">
            <a:avLst/>
          </a:prstGeom>
        </p:spPr>
        <p:txBody>
          <a:bodyPr wrap="square">
            <a:spAutoFit/>
          </a:bodyPr>
          <a:lstStyle/>
          <a:p>
            <a:pPr>
              <a:lnSpc>
                <a:spcPct val="150000"/>
              </a:lnSpc>
            </a:pP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rPr>
              <a:t>高度代码重用性，编写各种工具模块引用的系统工程中，</a:t>
            </a:r>
            <a:r>
              <a:rPr lang="zh-CN" altLang="en-US" sz="1000" dirty="0" smtClean="0">
                <a:solidFill>
                  <a:srgbClr val="ED7D31"/>
                </a:solidFill>
                <a:latin typeface="微软雅黑" panose="020B0503020204020204" pitchFamily="34" charset="-122"/>
                <a:ea typeface="微软雅黑" panose="020B0503020204020204" pitchFamily="34" charset="-122"/>
              </a:rPr>
              <a:t>丰富的模块强大到恐怖</a:t>
            </a: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rPr>
              <a:t>的地步，几乎无处不在适用于各种领域。</a:t>
            </a:r>
            <a:endPar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0" name="矩形 39"/>
          <p:cNvSpPr/>
          <p:nvPr/>
        </p:nvSpPr>
        <p:spPr>
          <a:xfrm>
            <a:off x="938783" y="1651034"/>
            <a:ext cx="869315" cy="460375"/>
          </a:xfrm>
          <a:prstGeom prst="rect">
            <a:avLst/>
          </a:prstGeom>
        </p:spPr>
        <p:txBody>
          <a:bodyPr wrap="none">
            <a:spAutoFit/>
          </a:bodyPr>
          <a:lstStyle/>
          <a:p>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特点</a:t>
            </a:r>
            <a:r>
              <a:rPr lang="en-US" altLang="zh-CN" sz="2400" b="1" dirty="0">
                <a:solidFill>
                  <a:srgbClr val="ED7D31"/>
                </a:solidFill>
                <a:latin typeface="Brush Script Std" panose="03060802040607070404" pitchFamily="66" charset="0"/>
                <a:ea typeface="微软雅黑" panose="020B0503020204020204" pitchFamily="34" charset="-122"/>
              </a:rPr>
              <a:t>5</a:t>
            </a: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938782" y="2093363"/>
            <a:ext cx="2357771" cy="553085"/>
          </a:xfrm>
          <a:prstGeom prst="rect">
            <a:avLst/>
          </a:prstGeom>
        </p:spPr>
        <p:txBody>
          <a:bodyPr wrap="square">
            <a:spAutoFit/>
          </a:bodyPr>
          <a:lstStyle/>
          <a:p>
            <a:pPr>
              <a:lnSpc>
                <a:spcPct val="150000"/>
              </a:lnSpc>
            </a:pP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rPr>
              <a:t>几乎所有的</a:t>
            </a:r>
            <a:r>
              <a:rPr lang="en-US" altLang="zh-CN" sz="1000" dirty="0" smtClean="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rPr>
              <a:t>程序，都可以不加修改地运行在</a:t>
            </a:r>
            <a:r>
              <a:rPr lang="zh-CN" altLang="en-US" sz="1000" dirty="0" smtClean="0">
                <a:solidFill>
                  <a:srgbClr val="ED7D31"/>
                </a:solidFill>
                <a:latin typeface="微软雅黑" panose="020B0503020204020204" pitchFamily="34" charset="-122"/>
                <a:ea typeface="微软雅黑" panose="020B0503020204020204" pitchFamily="34" charset="-122"/>
              </a:rPr>
              <a:t>不同的操作系统平台</a:t>
            </a: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4217131" y="746161"/>
            <a:ext cx="949960" cy="314325"/>
          </a:xfrm>
          <a:prstGeom prst="rect">
            <a:avLst/>
          </a:prstGeom>
          <a:noFill/>
        </p:spPr>
        <p:txBody>
          <a:bodyPr wrap="none" lIns="68580" tIns="34290" rIns="68580" bIns="34290">
            <a:spAutoFit/>
          </a:bodyPr>
          <a:lstStyle/>
          <a:p>
            <a:pPr algn="ct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简单易学</a:t>
            </a:r>
            <a:endPar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47" name="矩形 46"/>
          <p:cNvSpPr/>
          <p:nvPr/>
        </p:nvSpPr>
        <p:spPr>
          <a:xfrm>
            <a:off x="6706483" y="1733982"/>
            <a:ext cx="1153160" cy="314325"/>
          </a:xfrm>
          <a:prstGeom prst="rect">
            <a:avLst/>
          </a:prstGeom>
          <a:noFill/>
        </p:spPr>
        <p:txBody>
          <a:bodyPr wrap="none" lIns="68580" tIns="34290" rIns="68580" bIns="34290">
            <a:spAutoFit/>
          </a:bodyPr>
          <a:lstStyle/>
          <a:p>
            <a:pPr algn="ct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开发效率高</a:t>
            </a:r>
            <a:endPar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49" name="矩形 48"/>
          <p:cNvSpPr/>
          <p:nvPr/>
        </p:nvSpPr>
        <p:spPr>
          <a:xfrm>
            <a:off x="5812240" y="3566632"/>
            <a:ext cx="1559560" cy="314325"/>
          </a:xfrm>
          <a:prstGeom prst="rect">
            <a:avLst/>
          </a:prstGeom>
          <a:noFill/>
        </p:spPr>
        <p:txBody>
          <a:bodyPr wrap="none" lIns="68580" tIns="34290" rIns="68580" bIns="34290">
            <a:spAutoFit/>
          </a:bodyPr>
          <a:lstStyle/>
          <a:p>
            <a:pPr algn="ct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典型的工具语言</a:t>
            </a:r>
            <a:endPar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51" name="矩形 50"/>
          <p:cNvSpPr/>
          <p:nvPr/>
        </p:nvSpPr>
        <p:spPr>
          <a:xfrm>
            <a:off x="2377762" y="3577517"/>
            <a:ext cx="1762760" cy="314325"/>
          </a:xfrm>
          <a:prstGeom prst="rect">
            <a:avLst/>
          </a:prstGeom>
          <a:noFill/>
        </p:spPr>
        <p:txBody>
          <a:bodyPr wrap="none" lIns="68580" tIns="34290" rIns="68580" bIns="34290">
            <a:spAutoFit/>
          </a:bodyPr>
          <a:lstStyle/>
          <a:p>
            <a:pPr algn="ctr"/>
            <a:r>
              <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强大</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丰富的模块库</a:t>
            </a:r>
            <a:endPar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53" name="矩形 52"/>
          <p:cNvSpPr/>
          <p:nvPr/>
        </p:nvSpPr>
        <p:spPr>
          <a:xfrm>
            <a:off x="1675569" y="1735478"/>
            <a:ext cx="1356360" cy="314325"/>
          </a:xfrm>
          <a:prstGeom prst="rect">
            <a:avLst/>
          </a:prstGeom>
          <a:noFill/>
        </p:spPr>
        <p:txBody>
          <a:bodyPr wrap="none" lIns="68580" tIns="34290" rIns="68580" bIns="34290">
            <a:spAutoFit/>
          </a:bodyPr>
          <a:lstStyle/>
          <a:p>
            <a:pPr algn="ct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优秀的跨平台</a:t>
            </a:r>
            <a:endPar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3509926" y="666681"/>
            <a:ext cx="840740" cy="437515"/>
          </a:xfrm>
          <a:prstGeom prst="rect">
            <a:avLst/>
          </a:prstGeom>
        </p:spPr>
        <p:txBody>
          <a:bodyPr wrap="none">
            <a:spAutoFit/>
          </a:bodyPr>
          <a:lstStyle/>
          <a:p>
            <a:r>
              <a:rPr lang="zh-CN" altLang="en-US" sz="1350" b="1" dirty="0" smtClean="0">
                <a:solidFill>
                  <a:schemeClr val="tx1">
                    <a:lumMod val="65000"/>
                    <a:lumOff val="35000"/>
                  </a:schemeClr>
                </a:solidFill>
                <a:latin typeface="微软雅黑" panose="020B0503020204020204" pitchFamily="34" charset="-122"/>
                <a:ea typeface="微软雅黑" panose="020B0503020204020204" pitchFamily="34" charset="-122"/>
              </a:rPr>
              <a:t>特点</a:t>
            </a:r>
            <a:r>
              <a:rPr lang="en-US" altLang="zh-CN" sz="2250" b="1" dirty="0" smtClean="0">
                <a:solidFill>
                  <a:srgbClr val="ED7D31"/>
                </a:solidFill>
                <a:latin typeface="Brush Script Std" panose="03060802040607070404" pitchFamily="66" charset="0"/>
                <a:ea typeface="微软雅黑" panose="020B0503020204020204" pitchFamily="34" charset="-122"/>
              </a:rPr>
              <a:t>1</a:t>
            </a:r>
            <a:r>
              <a:rPr lang="zh-CN" altLang="en-US" sz="1350" b="1"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350" dirty="0">
              <a:solidFill>
                <a:schemeClr val="tx1">
                  <a:lumMod val="65000"/>
                  <a:lumOff val="35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a:t>Python</a:t>
            </a:r>
            <a:r>
              <a:rPr lang="zh-CN" altLang="en-US" cap="none" dirty="0"/>
              <a:t>语言的优点</a:t>
            </a:r>
            <a:endParaRPr lang="zh-CN" altLang="en-US" dirty="0"/>
          </a:p>
        </p:txBody>
      </p:sp>
      <p:sp>
        <p:nvSpPr>
          <p:cNvPr id="3" name="内容占位符 2"/>
          <p:cNvSpPr>
            <a:spLocks noGrp="1"/>
          </p:cNvSpPr>
          <p:nvPr>
            <p:ph idx="1"/>
          </p:nvPr>
        </p:nvSpPr>
        <p:spPr>
          <a:xfrm>
            <a:off x="642367" y="925167"/>
            <a:ext cx="8215883" cy="3806854"/>
          </a:xfrm>
        </p:spPr>
        <p:txBody>
          <a:bodyPr>
            <a:normAutofit fontScale="47500" lnSpcReduction="20000"/>
          </a:bodyPr>
          <a:lstStyle/>
          <a:p>
            <a:pPr>
              <a:lnSpc>
                <a:spcPct val="150000"/>
              </a:lnSpc>
            </a:pPr>
            <a:r>
              <a:rPr lang="zh-CN" altLang="zh-CN" b="1" dirty="0">
                <a:solidFill>
                  <a:srgbClr val="262626"/>
                </a:solidFill>
                <a:latin typeface="微软雅黑" panose="020B0503020204020204" pitchFamily="34" charset="-122"/>
                <a:ea typeface="微软雅黑" panose="020B0503020204020204" pitchFamily="34" charset="-122"/>
              </a:rPr>
              <a:t>（</a:t>
            </a:r>
            <a:r>
              <a:rPr lang="x-none" altLang="zh-CN" b="1" dirty="0">
                <a:solidFill>
                  <a:srgbClr val="262626"/>
                </a:solidFill>
                <a:latin typeface="微软雅黑" panose="020B0503020204020204" pitchFamily="34" charset="-122"/>
                <a:ea typeface="微软雅黑" panose="020B0503020204020204" pitchFamily="34" charset="-122"/>
              </a:rPr>
              <a:t>1</a:t>
            </a:r>
            <a:r>
              <a:rPr lang="zh-CN" altLang="zh-CN" b="1" dirty="0">
                <a:solidFill>
                  <a:srgbClr val="262626"/>
                </a:solidFill>
                <a:latin typeface="微软雅黑" panose="020B0503020204020204" pitchFamily="34" charset="-122"/>
                <a:ea typeface="微软雅黑" panose="020B0503020204020204" pitchFamily="34" charset="-122"/>
              </a:rPr>
              <a:t>）简洁</a:t>
            </a:r>
            <a:r>
              <a:rPr lang="zh-CN" altLang="zh-CN" dirty="0">
                <a:solidFill>
                  <a:srgbClr val="262626"/>
                </a:solidFill>
                <a:latin typeface="微软雅黑" panose="020B0503020204020204" pitchFamily="34" charset="-122"/>
                <a:ea typeface="微软雅黑" panose="020B0503020204020204" pitchFamily="34" charset="-122"/>
              </a:rPr>
              <a:t>。在实现相同功能时，</a:t>
            </a:r>
            <a:r>
              <a:rPr lang="x-none" altLang="zh-CN" dirty="0">
                <a:solidFill>
                  <a:srgbClr val="262626"/>
                </a:solidFill>
                <a:latin typeface="微软雅黑" panose="020B0503020204020204" pitchFamily="34" charset="-122"/>
                <a:ea typeface="微软雅黑" panose="020B0503020204020204" pitchFamily="34" charset="-122"/>
              </a:rPr>
              <a:t>Python</a:t>
            </a:r>
            <a:r>
              <a:rPr lang="zh-CN" altLang="zh-CN" dirty="0">
                <a:solidFill>
                  <a:srgbClr val="262626"/>
                </a:solidFill>
                <a:latin typeface="微软雅黑" panose="020B0503020204020204" pitchFamily="34" charset="-122"/>
                <a:ea typeface="微软雅黑" panose="020B0503020204020204" pitchFamily="34" charset="-122"/>
              </a:rPr>
              <a:t>代码的行数往往只有</a:t>
            </a:r>
            <a:r>
              <a:rPr lang="x-none" altLang="zh-CN" dirty="0">
                <a:solidFill>
                  <a:srgbClr val="262626"/>
                </a:solidFill>
                <a:latin typeface="微软雅黑" panose="020B0503020204020204" pitchFamily="34" charset="-122"/>
                <a:ea typeface="微软雅黑" panose="020B0503020204020204" pitchFamily="34" charset="-122"/>
              </a:rPr>
              <a:t>C</a:t>
            </a:r>
            <a:r>
              <a:rPr lang="zh-CN" altLang="zh-CN" dirty="0">
                <a:solidFill>
                  <a:srgbClr val="262626"/>
                </a:solidFill>
                <a:latin typeface="微软雅黑" panose="020B0503020204020204" pitchFamily="34" charset="-122"/>
                <a:ea typeface="微软雅黑" panose="020B0503020204020204" pitchFamily="34" charset="-122"/>
              </a:rPr>
              <a:t>、</a:t>
            </a:r>
            <a:r>
              <a:rPr lang="x-none" altLang="zh-CN" dirty="0">
                <a:solidFill>
                  <a:srgbClr val="262626"/>
                </a:solidFill>
                <a:latin typeface="微软雅黑" panose="020B0503020204020204" pitchFamily="34" charset="-122"/>
                <a:ea typeface="微软雅黑" panose="020B0503020204020204" pitchFamily="34" charset="-122"/>
              </a:rPr>
              <a:t>C++</a:t>
            </a:r>
            <a:r>
              <a:rPr lang="zh-CN" altLang="zh-CN" dirty="0">
                <a:solidFill>
                  <a:srgbClr val="262626"/>
                </a:solidFill>
                <a:latin typeface="微软雅黑" panose="020B0503020204020204" pitchFamily="34" charset="-122"/>
                <a:ea typeface="微软雅黑" panose="020B0503020204020204" pitchFamily="34" charset="-122"/>
              </a:rPr>
              <a:t>、</a:t>
            </a:r>
            <a:r>
              <a:rPr lang="x-none" altLang="zh-CN" dirty="0">
                <a:solidFill>
                  <a:srgbClr val="262626"/>
                </a:solidFill>
                <a:latin typeface="微软雅黑" panose="020B0503020204020204" pitchFamily="34" charset="-122"/>
                <a:ea typeface="微软雅黑" panose="020B0503020204020204" pitchFamily="34" charset="-122"/>
              </a:rPr>
              <a:t>Java</a:t>
            </a:r>
            <a:r>
              <a:rPr lang="zh-CN" altLang="zh-CN" dirty="0">
                <a:solidFill>
                  <a:srgbClr val="262626"/>
                </a:solidFill>
                <a:latin typeface="微软雅黑" panose="020B0503020204020204" pitchFamily="34" charset="-122"/>
                <a:ea typeface="微软雅黑" panose="020B0503020204020204" pitchFamily="34" charset="-122"/>
              </a:rPr>
              <a:t>代码数量的</a:t>
            </a:r>
            <a:r>
              <a:rPr lang="x-none" altLang="zh-CN" dirty="0">
                <a:solidFill>
                  <a:srgbClr val="262626"/>
                </a:solidFill>
                <a:latin typeface="微软雅黑" panose="020B0503020204020204" pitchFamily="34" charset="-122"/>
                <a:ea typeface="微软雅黑" panose="020B0503020204020204" pitchFamily="34" charset="-122"/>
              </a:rPr>
              <a:t>1/5~1/3</a:t>
            </a:r>
            <a:r>
              <a:rPr lang="zh-CN" altLang="zh-CN" dirty="0">
                <a:solidFill>
                  <a:srgbClr val="262626"/>
                </a:solidFill>
                <a:latin typeface="微软雅黑" panose="020B0503020204020204" pitchFamily="34" charset="-122"/>
                <a:ea typeface="微软雅黑" panose="020B0503020204020204" pitchFamily="34" charset="-122"/>
              </a:rPr>
              <a:t>。</a:t>
            </a:r>
            <a:endParaRPr lang="zh-CN" altLang="zh-CN" dirty="0">
              <a:solidFill>
                <a:srgbClr val="262626"/>
              </a:solidFill>
              <a:latin typeface="微软雅黑" panose="020B0503020204020204" pitchFamily="34" charset="-122"/>
              <a:ea typeface="微软雅黑" panose="020B0503020204020204" pitchFamily="34" charset="-122"/>
            </a:endParaRPr>
          </a:p>
          <a:p>
            <a:pPr>
              <a:lnSpc>
                <a:spcPct val="150000"/>
              </a:lnSpc>
            </a:pPr>
            <a:r>
              <a:rPr lang="zh-CN" altLang="zh-CN" b="1" dirty="0">
                <a:solidFill>
                  <a:srgbClr val="262626"/>
                </a:solidFill>
                <a:latin typeface="微软雅黑" panose="020B0503020204020204" pitchFamily="34" charset="-122"/>
                <a:ea typeface="微软雅黑" panose="020B0503020204020204" pitchFamily="34" charset="-122"/>
              </a:rPr>
              <a:t>（</a:t>
            </a:r>
            <a:r>
              <a:rPr lang="x-none" altLang="zh-CN" b="1" dirty="0">
                <a:solidFill>
                  <a:srgbClr val="262626"/>
                </a:solidFill>
                <a:latin typeface="微软雅黑" panose="020B0503020204020204" pitchFamily="34" charset="-122"/>
                <a:ea typeface="微软雅黑" panose="020B0503020204020204" pitchFamily="34" charset="-122"/>
              </a:rPr>
              <a:t>2</a:t>
            </a:r>
            <a:r>
              <a:rPr lang="zh-CN" altLang="zh-CN" b="1" dirty="0">
                <a:solidFill>
                  <a:srgbClr val="262626"/>
                </a:solidFill>
                <a:latin typeface="微软雅黑" panose="020B0503020204020204" pitchFamily="34" charset="-122"/>
                <a:ea typeface="微软雅黑" panose="020B0503020204020204" pitchFamily="34" charset="-122"/>
              </a:rPr>
              <a:t>）语法优美</a:t>
            </a:r>
            <a:r>
              <a:rPr lang="zh-CN" altLang="zh-CN" dirty="0">
                <a:solidFill>
                  <a:srgbClr val="262626"/>
                </a:solidFill>
                <a:latin typeface="微软雅黑" panose="020B0503020204020204" pitchFamily="34" charset="-122"/>
                <a:ea typeface="微软雅黑" panose="020B0503020204020204" pitchFamily="34" charset="-122"/>
              </a:rPr>
              <a:t>。</a:t>
            </a:r>
            <a:r>
              <a:rPr lang="x-none" altLang="zh-CN" dirty="0">
                <a:solidFill>
                  <a:srgbClr val="262626"/>
                </a:solidFill>
                <a:latin typeface="微软雅黑" panose="020B0503020204020204" pitchFamily="34" charset="-122"/>
                <a:ea typeface="微软雅黑" panose="020B0503020204020204" pitchFamily="34" charset="-122"/>
              </a:rPr>
              <a:t>Python</a:t>
            </a:r>
            <a:r>
              <a:rPr lang="zh-CN" altLang="zh-CN" dirty="0">
                <a:solidFill>
                  <a:srgbClr val="262626"/>
                </a:solidFill>
                <a:latin typeface="微软雅黑" panose="020B0503020204020204" pitchFamily="34" charset="-122"/>
                <a:ea typeface="微软雅黑" panose="020B0503020204020204" pitchFamily="34" charset="-122"/>
              </a:rPr>
              <a:t>语言是高级语言，它的代码接近人类语言，只要掌握由英语单词表示的助记符，就能大致读懂</a:t>
            </a:r>
            <a:r>
              <a:rPr lang="x-none" altLang="zh-CN" dirty="0">
                <a:solidFill>
                  <a:srgbClr val="262626"/>
                </a:solidFill>
                <a:latin typeface="微软雅黑" panose="020B0503020204020204" pitchFamily="34" charset="-122"/>
                <a:ea typeface="微软雅黑" panose="020B0503020204020204" pitchFamily="34" charset="-122"/>
              </a:rPr>
              <a:t>Python</a:t>
            </a:r>
            <a:r>
              <a:rPr lang="zh-CN" altLang="zh-CN" dirty="0">
                <a:solidFill>
                  <a:srgbClr val="262626"/>
                </a:solidFill>
                <a:latin typeface="微软雅黑" panose="020B0503020204020204" pitchFamily="34" charset="-122"/>
                <a:ea typeface="微软雅黑" panose="020B0503020204020204" pitchFamily="34" charset="-122"/>
              </a:rPr>
              <a:t>代码；此外</a:t>
            </a:r>
            <a:r>
              <a:rPr lang="x-none" altLang="zh-CN" dirty="0">
                <a:solidFill>
                  <a:srgbClr val="262626"/>
                </a:solidFill>
                <a:latin typeface="微软雅黑" panose="020B0503020204020204" pitchFamily="34" charset="-122"/>
                <a:ea typeface="微软雅黑" panose="020B0503020204020204" pitchFamily="34" charset="-122"/>
              </a:rPr>
              <a:t>Python</a:t>
            </a:r>
            <a:r>
              <a:rPr lang="zh-CN" altLang="zh-CN" dirty="0">
                <a:solidFill>
                  <a:srgbClr val="262626"/>
                </a:solidFill>
                <a:latin typeface="微软雅黑" panose="020B0503020204020204" pitchFamily="34" charset="-122"/>
                <a:ea typeface="微软雅黑" panose="020B0503020204020204" pitchFamily="34" charset="-122"/>
              </a:rPr>
              <a:t>通过强制缩进体现语句间的逻辑关系，任何人编写的</a:t>
            </a:r>
            <a:r>
              <a:rPr lang="x-none" altLang="zh-CN" dirty="0">
                <a:solidFill>
                  <a:srgbClr val="262626"/>
                </a:solidFill>
                <a:latin typeface="微软雅黑" panose="020B0503020204020204" pitchFamily="34" charset="-122"/>
                <a:ea typeface="微软雅黑" panose="020B0503020204020204" pitchFamily="34" charset="-122"/>
              </a:rPr>
              <a:t>Python</a:t>
            </a:r>
            <a:r>
              <a:rPr lang="zh-CN" altLang="zh-CN" dirty="0">
                <a:solidFill>
                  <a:srgbClr val="262626"/>
                </a:solidFill>
                <a:latin typeface="微软雅黑" panose="020B0503020204020204" pitchFamily="34" charset="-122"/>
                <a:ea typeface="微软雅黑" panose="020B0503020204020204" pitchFamily="34" charset="-122"/>
              </a:rPr>
              <a:t>代码都规范且具有统一风格，这增加了</a:t>
            </a:r>
            <a:r>
              <a:rPr lang="x-none" altLang="zh-CN" dirty="0">
                <a:solidFill>
                  <a:srgbClr val="262626"/>
                </a:solidFill>
                <a:latin typeface="微软雅黑" panose="020B0503020204020204" pitchFamily="34" charset="-122"/>
                <a:ea typeface="微软雅黑" panose="020B0503020204020204" pitchFamily="34" charset="-122"/>
              </a:rPr>
              <a:t>Python</a:t>
            </a:r>
            <a:r>
              <a:rPr lang="zh-CN" altLang="zh-CN" dirty="0">
                <a:solidFill>
                  <a:srgbClr val="262626"/>
                </a:solidFill>
                <a:latin typeface="微软雅黑" panose="020B0503020204020204" pitchFamily="34" charset="-122"/>
                <a:ea typeface="微软雅黑" panose="020B0503020204020204" pitchFamily="34" charset="-122"/>
              </a:rPr>
              <a:t>代码的可读性。</a:t>
            </a:r>
            <a:endParaRPr lang="en-US" altLang="zh-CN" dirty="0">
              <a:solidFill>
                <a:srgbClr val="262626"/>
              </a:solidFill>
              <a:latin typeface="微软雅黑" panose="020B0503020204020204" pitchFamily="34" charset="-122"/>
              <a:ea typeface="微软雅黑" panose="020B0503020204020204" pitchFamily="34" charset="-122"/>
            </a:endParaRPr>
          </a:p>
          <a:p>
            <a:pPr>
              <a:lnSpc>
                <a:spcPct val="150000"/>
              </a:lnSpc>
            </a:pPr>
            <a:r>
              <a:rPr lang="zh-CN" altLang="zh-CN" b="1" dirty="0">
                <a:solidFill>
                  <a:srgbClr val="262626"/>
                </a:solidFill>
                <a:latin typeface="微软雅黑" panose="020B0503020204020204" pitchFamily="34" charset="-122"/>
                <a:ea typeface="微软雅黑" panose="020B0503020204020204" pitchFamily="34" charset="-122"/>
              </a:rPr>
              <a:t>（</a:t>
            </a:r>
            <a:r>
              <a:rPr lang="x-none" altLang="zh-CN" b="1" dirty="0">
                <a:solidFill>
                  <a:srgbClr val="262626"/>
                </a:solidFill>
                <a:latin typeface="微软雅黑" panose="020B0503020204020204" pitchFamily="34" charset="-122"/>
                <a:ea typeface="微软雅黑" panose="020B0503020204020204" pitchFamily="34" charset="-122"/>
              </a:rPr>
              <a:t>3</a:t>
            </a:r>
            <a:r>
              <a:rPr lang="zh-CN" altLang="zh-CN" b="1" dirty="0">
                <a:solidFill>
                  <a:srgbClr val="262626"/>
                </a:solidFill>
                <a:latin typeface="微软雅黑" panose="020B0503020204020204" pitchFamily="34" charset="-122"/>
                <a:ea typeface="微软雅黑" panose="020B0503020204020204" pitchFamily="34" charset="-122"/>
              </a:rPr>
              <a:t>）简单易学</a:t>
            </a:r>
            <a:r>
              <a:rPr lang="zh-CN" altLang="zh-CN" dirty="0">
                <a:solidFill>
                  <a:srgbClr val="262626"/>
                </a:solidFill>
                <a:latin typeface="微软雅黑" panose="020B0503020204020204" pitchFamily="34" charset="-122"/>
                <a:ea typeface="微软雅黑" panose="020B0503020204020204" pitchFamily="34" charset="-122"/>
              </a:rPr>
              <a:t>。与其他编程语言相比，</a:t>
            </a:r>
            <a:r>
              <a:rPr lang="x-none" altLang="zh-CN" dirty="0">
                <a:solidFill>
                  <a:srgbClr val="262626"/>
                </a:solidFill>
                <a:latin typeface="微软雅黑" panose="020B0503020204020204" pitchFamily="34" charset="-122"/>
                <a:ea typeface="微软雅黑" panose="020B0503020204020204" pitchFamily="34" charset="-122"/>
              </a:rPr>
              <a:t>Python</a:t>
            </a:r>
            <a:r>
              <a:rPr lang="zh-CN" altLang="zh-CN" dirty="0">
                <a:solidFill>
                  <a:srgbClr val="262626"/>
                </a:solidFill>
                <a:latin typeface="微软雅黑" panose="020B0503020204020204" pitchFamily="34" charset="-122"/>
                <a:ea typeface="微软雅黑" panose="020B0503020204020204" pitchFamily="34" charset="-122"/>
              </a:rPr>
              <a:t>是一门简单易学的编程语言，它使编程人员更注重解决问题，而非语言本身的语法和结构。</a:t>
            </a:r>
            <a:r>
              <a:rPr lang="x-none" altLang="zh-CN" dirty="0">
                <a:solidFill>
                  <a:srgbClr val="262626"/>
                </a:solidFill>
                <a:latin typeface="微软雅黑" panose="020B0503020204020204" pitchFamily="34" charset="-122"/>
                <a:ea typeface="微软雅黑" panose="020B0503020204020204" pitchFamily="34" charset="-122"/>
              </a:rPr>
              <a:t>Python</a:t>
            </a:r>
            <a:r>
              <a:rPr lang="zh-CN" altLang="zh-CN" dirty="0">
                <a:solidFill>
                  <a:srgbClr val="262626"/>
                </a:solidFill>
                <a:latin typeface="微软雅黑" panose="020B0503020204020204" pitchFamily="34" charset="-122"/>
                <a:ea typeface="微软雅黑" panose="020B0503020204020204" pitchFamily="34" charset="-122"/>
              </a:rPr>
              <a:t>语法大多源自</a:t>
            </a:r>
            <a:r>
              <a:rPr lang="x-none" altLang="zh-CN" dirty="0">
                <a:solidFill>
                  <a:srgbClr val="262626"/>
                </a:solidFill>
                <a:latin typeface="微软雅黑" panose="020B0503020204020204" pitchFamily="34" charset="-122"/>
                <a:ea typeface="微软雅黑" panose="020B0503020204020204" pitchFamily="34" charset="-122"/>
              </a:rPr>
              <a:t>C</a:t>
            </a:r>
            <a:r>
              <a:rPr lang="zh-CN" altLang="zh-CN" dirty="0">
                <a:solidFill>
                  <a:srgbClr val="262626"/>
                </a:solidFill>
                <a:latin typeface="微软雅黑" panose="020B0503020204020204" pitchFamily="34" charset="-122"/>
                <a:ea typeface="微软雅黑" panose="020B0503020204020204" pitchFamily="34" charset="-122"/>
              </a:rPr>
              <a:t>语言，但它摒弃了</a:t>
            </a:r>
            <a:r>
              <a:rPr lang="x-none" altLang="zh-CN" dirty="0">
                <a:solidFill>
                  <a:srgbClr val="262626"/>
                </a:solidFill>
                <a:latin typeface="微软雅黑" panose="020B0503020204020204" pitchFamily="34" charset="-122"/>
                <a:ea typeface="微软雅黑" panose="020B0503020204020204" pitchFamily="34" charset="-122"/>
              </a:rPr>
              <a:t>C</a:t>
            </a:r>
            <a:r>
              <a:rPr lang="zh-CN" altLang="zh-CN" dirty="0">
                <a:solidFill>
                  <a:srgbClr val="262626"/>
                </a:solidFill>
                <a:latin typeface="微软雅黑" panose="020B0503020204020204" pitchFamily="34" charset="-122"/>
                <a:ea typeface="微软雅黑" panose="020B0503020204020204" pitchFamily="34" charset="-122"/>
              </a:rPr>
              <a:t>语言中复杂的指针，同时秉持“使用最优方案解决问题”的原则，使语法得到了简化，降低了学习难度。</a:t>
            </a:r>
            <a:endParaRPr lang="en-US" altLang="zh-CN" dirty="0">
              <a:solidFill>
                <a:srgbClr val="262626"/>
              </a:solidFill>
              <a:latin typeface="微软雅黑" panose="020B0503020204020204" pitchFamily="34" charset="-122"/>
              <a:ea typeface="微软雅黑" panose="020B0503020204020204" pitchFamily="34" charset="-122"/>
            </a:endParaRPr>
          </a:p>
          <a:p>
            <a:pPr>
              <a:lnSpc>
                <a:spcPct val="150000"/>
              </a:lnSpc>
            </a:pPr>
            <a:r>
              <a:rPr lang="zh-CN" altLang="zh-CN" b="1" dirty="0">
                <a:solidFill>
                  <a:srgbClr val="262626"/>
                </a:solidFill>
                <a:latin typeface="微软雅黑" panose="020B0503020204020204" pitchFamily="34" charset="-122"/>
                <a:ea typeface="微软雅黑" panose="020B0503020204020204" pitchFamily="34" charset="-122"/>
              </a:rPr>
              <a:t>（</a:t>
            </a:r>
            <a:r>
              <a:rPr lang="x-none" altLang="zh-CN" b="1" dirty="0">
                <a:solidFill>
                  <a:srgbClr val="262626"/>
                </a:solidFill>
                <a:latin typeface="微软雅黑" panose="020B0503020204020204" pitchFamily="34" charset="-122"/>
                <a:ea typeface="微软雅黑" panose="020B0503020204020204" pitchFamily="34" charset="-122"/>
              </a:rPr>
              <a:t>4</a:t>
            </a:r>
            <a:r>
              <a:rPr lang="zh-CN" altLang="zh-CN" b="1" dirty="0">
                <a:solidFill>
                  <a:srgbClr val="262626"/>
                </a:solidFill>
                <a:latin typeface="微软雅黑" panose="020B0503020204020204" pitchFamily="34" charset="-122"/>
                <a:ea typeface="微软雅黑" panose="020B0503020204020204" pitchFamily="34" charset="-122"/>
              </a:rPr>
              <a:t>）开源</a:t>
            </a:r>
            <a:r>
              <a:rPr lang="zh-CN" altLang="zh-CN" dirty="0">
                <a:solidFill>
                  <a:srgbClr val="262626"/>
                </a:solidFill>
                <a:latin typeface="微软雅黑" panose="020B0503020204020204" pitchFamily="34" charset="-122"/>
                <a:ea typeface="微软雅黑" panose="020B0503020204020204" pitchFamily="34" charset="-122"/>
              </a:rPr>
              <a:t>。</a:t>
            </a:r>
            <a:r>
              <a:rPr lang="x-none" altLang="zh-CN" dirty="0">
                <a:solidFill>
                  <a:srgbClr val="262626"/>
                </a:solidFill>
                <a:latin typeface="微软雅黑" panose="020B0503020204020204" pitchFamily="34" charset="-122"/>
                <a:ea typeface="微软雅黑" panose="020B0503020204020204" pitchFamily="34" charset="-122"/>
              </a:rPr>
              <a:t>Python</a:t>
            </a:r>
            <a:r>
              <a:rPr lang="zh-CN" altLang="zh-CN" dirty="0">
                <a:solidFill>
                  <a:srgbClr val="262626"/>
                </a:solidFill>
                <a:latin typeface="微软雅黑" panose="020B0503020204020204" pitchFamily="34" charset="-122"/>
                <a:ea typeface="微软雅黑" panose="020B0503020204020204" pitchFamily="34" charset="-122"/>
              </a:rPr>
              <a:t>自身具有足够多引人注目的优点，该优先吸引了大量的人使用和研究</a:t>
            </a:r>
            <a:r>
              <a:rPr lang="x-none" altLang="zh-CN" dirty="0">
                <a:solidFill>
                  <a:srgbClr val="262626"/>
                </a:solidFill>
                <a:latin typeface="微软雅黑" panose="020B0503020204020204" pitchFamily="34" charset="-122"/>
                <a:ea typeface="微软雅黑" panose="020B0503020204020204" pitchFamily="34" charset="-122"/>
              </a:rPr>
              <a:t>Python</a:t>
            </a:r>
            <a:r>
              <a:rPr lang="zh-CN" altLang="zh-CN" dirty="0">
                <a:solidFill>
                  <a:srgbClr val="262626"/>
                </a:solidFill>
                <a:latin typeface="微软雅黑" panose="020B0503020204020204" pitchFamily="34" charset="-122"/>
                <a:ea typeface="微软雅黑" panose="020B0503020204020204" pitchFamily="34" charset="-122"/>
              </a:rPr>
              <a:t>；</a:t>
            </a:r>
            <a:r>
              <a:rPr lang="x-none" altLang="zh-CN" dirty="0">
                <a:solidFill>
                  <a:srgbClr val="262626"/>
                </a:solidFill>
                <a:latin typeface="微软雅黑" panose="020B0503020204020204" pitchFamily="34" charset="-122"/>
                <a:ea typeface="微软雅黑" panose="020B0503020204020204" pitchFamily="34" charset="-122"/>
              </a:rPr>
              <a:t>Python</a:t>
            </a:r>
            <a:r>
              <a:rPr lang="zh-CN" altLang="zh-CN" dirty="0">
                <a:solidFill>
                  <a:srgbClr val="262626"/>
                </a:solidFill>
                <a:latin typeface="微软雅黑" panose="020B0503020204020204" pitchFamily="34" charset="-122"/>
                <a:ea typeface="微软雅黑" panose="020B0503020204020204" pitchFamily="34" charset="-122"/>
              </a:rPr>
              <a:t>是</a:t>
            </a:r>
            <a:r>
              <a:rPr lang="x-none" altLang="zh-CN" dirty="0">
                <a:solidFill>
                  <a:srgbClr val="262626"/>
                </a:solidFill>
                <a:latin typeface="微软雅黑" panose="020B0503020204020204" pitchFamily="34" charset="-122"/>
                <a:ea typeface="微软雅黑" panose="020B0503020204020204" pitchFamily="34" charset="-122"/>
              </a:rPr>
              <a:t>FLOSS</a:t>
            </a:r>
            <a:r>
              <a:rPr lang="zh-CN" altLang="zh-CN" dirty="0">
                <a:solidFill>
                  <a:srgbClr val="262626"/>
                </a:solidFill>
                <a:latin typeface="微软雅黑" panose="020B0503020204020204" pitchFamily="34" charset="-122"/>
                <a:ea typeface="微软雅黑" panose="020B0503020204020204" pitchFamily="34" charset="-122"/>
              </a:rPr>
              <a:t>（自由</a:t>
            </a:r>
            <a:r>
              <a:rPr lang="x-none" altLang="zh-CN" dirty="0">
                <a:solidFill>
                  <a:srgbClr val="262626"/>
                </a:solidFill>
                <a:latin typeface="微软雅黑" panose="020B0503020204020204" pitchFamily="34" charset="-122"/>
                <a:ea typeface="微软雅黑" panose="020B0503020204020204" pitchFamily="34" charset="-122"/>
              </a:rPr>
              <a:t>/</a:t>
            </a:r>
            <a:r>
              <a:rPr lang="zh-CN" altLang="zh-CN" dirty="0">
                <a:solidFill>
                  <a:srgbClr val="262626"/>
                </a:solidFill>
                <a:latin typeface="微软雅黑" panose="020B0503020204020204" pitchFamily="34" charset="-122"/>
                <a:ea typeface="微软雅黑" panose="020B0503020204020204" pitchFamily="34" charset="-122"/>
              </a:rPr>
              <a:t>开放源码软件）之一，用户可以自由地下载、拷贝、阅读、修改代码，并能自由发布修改后的代码，这使相当一部分用户热衷于改进与优化</a:t>
            </a:r>
            <a:r>
              <a:rPr lang="x-none" altLang="zh-CN" dirty="0">
                <a:solidFill>
                  <a:srgbClr val="262626"/>
                </a:solidFill>
                <a:latin typeface="微软雅黑" panose="020B0503020204020204" pitchFamily="34" charset="-122"/>
                <a:ea typeface="微软雅黑" panose="020B0503020204020204" pitchFamily="34" charset="-122"/>
              </a:rPr>
              <a:t>Python</a:t>
            </a:r>
            <a:r>
              <a:rPr lang="zh-CN" altLang="zh-CN" dirty="0">
                <a:solidFill>
                  <a:srgbClr val="262626"/>
                </a:solidFill>
                <a:latin typeface="微软雅黑" panose="020B0503020204020204" pitchFamily="34" charset="-122"/>
                <a:ea typeface="微软雅黑" panose="020B0503020204020204" pitchFamily="34" charset="-122"/>
              </a:rPr>
              <a:t>。</a:t>
            </a:r>
            <a:endParaRPr lang="en-US" altLang="zh-CN" dirty="0">
              <a:solidFill>
                <a:srgbClr val="262626"/>
              </a:solidFill>
              <a:latin typeface="微软雅黑" panose="020B0503020204020204" pitchFamily="34" charset="-122"/>
              <a:ea typeface="微软雅黑" panose="020B0503020204020204" pitchFamily="34" charset="-122"/>
            </a:endParaRPr>
          </a:p>
          <a:p>
            <a:pPr>
              <a:lnSpc>
                <a:spcPct val="150000"/>
              </a:lnSpc>
            </a:pPr>
            <a:r>
              <a:rPr lang="zh-CN" altLang="zh-CN" b="1" dirty="0">
                <a:solidFill>
                  <a:srgbClr val="262626"/>
                </a:solidFill>
                <a:latin typeface="微软雅黑" panose="020B0503020204020204" pitchFamily="34" charset="-122"/>
                <a:ea typeface="微软雅黑" panose="020B0503020204020204" pitchFamily="34" charset="-122"/>
              </a:rPr>
              <a:t>（</a:t>
            </a:r>
            <a:r>
              <a:rPr lang="x-none" altLang="zh-CN" b="1" dirty="0">
                <a:solidFill>
                  <a:srgbClr val="262626"/>
                </a:solidFill>
                <a:latin typeface="微软雅黑" panose="020B0503020204020204" pitchFamily="34" charset="-122"/>
                <a:ea typeface="微软雅黑" panose="020B0503020204020204" pitchFamily="34" charset="-122"/>
              </a:rPr>
              <a:t>5</a:t>
            </a:r>
            <a:r>
              <a:rPr lang="zh-CN" altLang="zh-CN" b="1" dirty="0">
                <a:solidFill>
                  <a:srgbClr val="262626"/>
                </a:solidFill>
                <a:latin typeface="微软雅黑" panose="020B0503020204020204" pitchFamily="34" charset="-122"/>
                <a:ea typeface="微软雅黑" panose="020B0503020204020204" pitchFamily="34" charset="-122"/>
              </a:rPr>
              <a:t>）可移植</a:t>
            </a:r>
            <a:r>
              <a:rPr lang="zh-CN" altLang="zh-CN" dirty="0">
                <a:solidFill>
                  <a:srgbClr val="262626"/>
                </a:solidFill>
                <a:latin typeface="微软雅黑" panose="020B0503020204020204" pitchFamily="34" charset="-122"/>
                <a:ea typeface="微软雅黑" panose="020B0503020204020204" pitchFamily="34" charset="-122"/>
              </a:rPr>
              <a:t>。</a:t>
            </a:r>
            <a:r>
              <a:rPr lang="x-none" altLang="zh-CN" dirty="0">
                <a:solidFill>
                  <a:srgbClr val="262626"/>
                </a:solidFill>
                <a:latin typeface="微软雅黑" panose="020B0503020204020204" pitchFamily="34" charset="-122"/>
                <a:ea typeface="微软雅黑" panose="020B0503020204020204" pitchFamily="34" charset="-122"/>
              </a:rPr>
              <a:t>Python</a:t>
            </a:r>
            <a:r>
              <a:rPr lang="zh-CN" altLang="zh-CN" dirty="0">
                <a:solidFill>
                  <a:srgbClr val="262626"/>
                </a:solidFill>
                <a:latin typeface="微软雅黑" panose="020B0503020204020204" pitchFamily="34" charset="-122"/>
                <a:ea typeface="微软雅黑" panose="020B0503020204020204" pitchFamily="34" charset="-122"/>
              </a:rPr>
              <a:t>作为一种解释型语言，可以在任何安装有</a:t>
            </a:r>
            <a:r>
              <a:rPr lang="x-none" altLang="zh-CN" dirty="0">
                <a:solidFill>
                  <a:srgbClr val="262626"/>
                </a:solidFill>
                <a:latin typeface="微软雅黑" panose="020B0503020204020204" pitchFamily="34" charset="-122"/>
                <a:ea typeface="微软雅黑" panose="020B0503020204020204" pitchFamily="34" charset="-122"/>
              </a:rPr>
              <a:t>Python</a:t>
            </a:r>
            <a:r>
              <a:rPr lang="zh-CN" altLang="zh-CN" dirty="0">
                <a:solidFill>
                  <a:srgbClr val="262626"/>
                </a:solidFill>
                <a:latin typeface="微软雅黑" panose="020B0503020204020204" pitchFamily="34" charset="-122"/>
                <a:ea typeface="微软雅黑" panose="020B0503020204020204" pitchFamily="34" charset="-122"/>
              </a:rPr>
              <a:t>解释器的平台中执行，因此</a:t>
            </a:r>
            <a:r>
              <a:rPr lang="x-none" altLang="zh-CN" dirty="0">
                <a:solidFill>
                  <a:srgbClr val="262626"/>
                </a:solidFill>
                <a:latin typeface="微软雅黑" panose="020B0503020204020204" pitchFamily="34" charset="-122"/>
                <a:ea typeface="微软雅黑" panose="020B0503020204020204" pitchFamily="34" charset="-122"/>
              </a:rPr>
              <a:t>Python</a:t>
            </a:r>
            <a:r>
              <a:rPr lang="zh-CN" altLang="zh-CN" dirty="0">
                <a:solidFill>
                  <a:srgbClr val="262626"/>
                </a:solidFill>
                <a:latin typeface="微软雅黑" panose="020B0503020204020204" pitchFamily="34" charset="-122"/>
                <a:ea typeface="微软雅黑" panose="020B0503020204020204" pitchFamily="34" charset="-122"/>
              </a:rPr>
              <a:t>具有良好的可移植性，使用</a:t>
            </a:r>
            <a:r>
              <a:rPr lang="x-none" altLang="zh-CN" dirty="0">
                <a:solidFill>
                  <a:srgbClr val="262626"/>
                </a:solidFill>
                <a:latin typeface="微软雅黑" panose="020B0503020204020204" pitchFamily="34" charset="-122"/>
                <a:ea typeface="微软雅黑" panose="020B0503020204020204" pitchFamily="34" charset="-122"/>
              </a:rPr>
              <a:t>Python</a:t>
            </a:r>
            <a:r>
              <a:rPr lang="zh-CN" altLang="zh-CN" dirty="0">
                <a:solidFill>
                  <a:srgbClr val="262626"/>
                </a:solidFill>
                <a:latin typeface="微软雅黑" panose="020B0503020204020204" pitchFamily="34" charset="-122"/>
                <a:ea typeface="微软雅黑" panose="020B0503020204020204" pitchFamily="34" charset="-122"/>
              </a:rPr>
              <a:t>语言编写的程序可以不加修改地在任何平台中运行</a:t>
            </a:r>
            <a:r>
              <a:rPr lang="zh-CN" altLang="zh-CN" dirty="0" smtClean="0">
                <a:solidFill>
                  <a:srgbClr val="262626"/>
                </a:solidFill>
                <a:latin typeface="微软雅黑" panose="020B0503020204020204" pitchFamily="34" charset="-122"/>
                <a:ea typeface="微软雅黑" panose="020B0503020204020204" pitchFamily="34" charset="-122"/>
              </a:rPr>
              <a:t>。</a:t>
            </a:r>
            <a:endParaRPr lang="zh-CN" altLang="zh-CN" dirty="0">
              <a:solidFill>
                <a:srgbClr val="262626"/>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smtClean="0">
                <a:solidFill>
                  <a:schemeClr val="bg1"/>
                </a:solidFill>
                <a:uFillTx/>
                <a:sym typeface="+mn-ea"/>
              </a:rPr>
              <a:t>Py</a:t>
            </a:r>
            <a:r>
              <a:rPr lang="en-US" altLang="zh-CN" cap="none" smtClean="0">
                <a:solidFill>
                  <a:schemeClr val="bg1"/>
                </a:solidFill>
                <a:uFillTx/>
                <a:sym typeface="+mn-ea"/>
              </a:rPr>
              <a:t>thon</a:t>
            </a:r>
            <a:r>
              <a:rPr lang="zh-CN" altLang="en-US" smtClean="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a:t>Python</a:t>
            </a:r>
            <a:r>
              <a:rPr lang="zh-CN" altLang="en-US" cap="none" dirty="0"/>
              <a:t>语言</a:t>
            </a:r>
            <a:r>
              <a:rPr lang="zh-CN" altLang="en-US" cap="none" dirty="0" smtClean="0"/>
              <a:t>的优点</a:t>
            </a:r>
            <a:endParaRPr lang="zh-CN" altLang="en-US" dirty="0"/>
          </a:p>
        </p:txBody>
      </p:sp>
      <p:sp>
        <p:nvSpPr>
          <p:cNvPr id="3" name="内容占位符 2"/>
          <p:cNvSpPr>
            <a:spLocks noGrp="1"/>
          </p:cNvSpPr>
          <p:nvPr>
            <p:ph idx="1"/>
          </p:nvPr>
        </p:nvSpPr>
        <p:spPr/>
        <p:txBody>
          <a:bodyPr>
            <a:normAutofit fontScale="47500" lnSpcReduction="20000"/>
          </a:bodyPr>
          <a:lstStyle/>
          <a:p>
            <a:pPr>
              <a:lnSpc>
                <a:spcPct val="150000"/>
              </a:lnSpc>
            </a:pPr>
            <a:r>
              <a:rPr lang="zh-CN" altLang="zh-CN" b="1" dirty="0">
                <a:solidFill>
                  <a:srgbClr val="262626"/>
                </a:solidFill>
                <a:latin typeface="微软雅黑" panose="020B0503020204020204" pitchFamily="34" charset="-122"/>
                <a:ea typeface="微软雅黑" panose="020B0503020204020204" pitchFamily="34" charset="-122"/>
              </a:rPr>
              <a:t>（</a:t>
            </a:r>
            <a:r>
              <a:rPr lang="x-none" altLang="zh-CN" b="1" dirty="0">
                <a:solidFill>
                  <a:srgbClr val="262626"/>
                </a:solidFill>
                <a:latin typeface="微软雅黑" panose="020B0503020204020204" pitchFamily="34" charset="-122"/>
                <a:ea typeface="微软雅黑" panose="020B0503020204020204" pitchFamily="34" charset="-122"/>
              </a:rPr>
              <a:t>6</a:t>
            </a:r>
            <a:r>
              <a:rPr lang="zh-CN" altLang="zh-CN" b="1" dirty="0">
                <a:solidFill>
                  <a:srgbClr val="262626"/>
                </a:solidFill>
                <a:latin typeface="微软雅黑" panose="020B0503020204020204" pitchFamily="34" charset="-122"/>
                <a:ea typeface="微软雅黑" panose="020B0503020204020204" pitchFamily="34" charset="-122"/>
              </a:rPr>
              <a:t>）扩展性良好</a:t>
            </a:r>
            <a:r>
              <a:rPr lang="zh-CN" altLang="zh-CN" dirty="0">
                <a:solidFill>
                  <a:srgbClr val="262626"/>
                </a:solidFill>
                <a:latin typeface="微软雅黑" panose="020B0503020204020204" pitchFamily="34" charset="-122"/>
                <a:ea typeface="微软雅黑" panose="020B0503020204020204" pitchFamily="34" charset="-122"/>
              </a:rPr>
              <a:t>。</a:t>
            </a:r>
            <a:r>
              <a:rPr lang="x-none" altLang="zh-CN" dirty="0">
                <a:solidFill>
                  <a:srgbClr val="262626"/>
                </a:solidFill>
                <a:latin typeface="微软雅黑" panose="020B0503020204020204" pitchFamily="34" charset="-122"/>
                <a:ea typeface="微软雅黑" panose="020B0503020204020204" pitchFamily="34" charset="-122"/>
              </a:rPr>
              <a:t>Python</a:t>
            </a:r>
            <a:r>
              <a:rPr lang="zh-CN" altLang="zh-CN" dirty="0">
                <a:solidFill>
                  <a:srgbClr val="262626"/>
                </a:solidFill>
                <a:latin typeface="微软雅黑" panose="020B0503020204020204" pitchFamily="34" charset="-122"/>
                <a:ea typeface="微软雅黑" panose="020B0503020204020204" pitchFamily="34" charset="-122"/>
              </a:rPr>
              <a:t>从高层上可引入</a:t>
            </a:r>
            <a:r>
              <a:rPr lang="x-none" altLang="zh-CN" dirty="0">
                <a:solidFill>
                  <a:srgbClr val="262626"/>
                </a:solidFill>
                <a:latin typeface="微软雅黑" panose="020B0503020204020204" pitchFamily="34" charset="-122"/>
                <a:ea typeface="微软雅黑" panose="020B0503020204020204" pitchFamily="34" charset="-122"/>
              </a:rPr>
              <a:t>.py</a:t>
            </a:r>
            <a:r>
              <a:rPr lang="zh-CN" altLang="zh-CN" dirty="0">
                <a:solidFill>
                  <a:srgbClr val="262626"/>
                </a:solidFill>
                <a:latin typeface="微软雅黑" panose="020B0503020204020204" pitchFamily="34" charset="-122"/>
                <a:ea typeface="微软雅黑" panose="020B0503020204020204" pitchFamily="34" charset="-122"/>
              </a:rPr>
              <a:t>文件，包括</a:t>
            </a:r>
            <a:r>
              <a:rPr lang="x-none" altLang="zh-CN" dirty="0">
                <a:solidFill>
                  <a:srgbClr val="262626"/>
                </a:solidFill>
                <a:latin typeface="微软雅黑" panose="020B0503020204020204" pitchFamily="34" charset="-122"/>
                <a:ea typeface="微软雅黑" panose="020B0503020204020204" pitchFamily="34" charset="-122"/>
              </a:rPr>
              <a:t>Python</a:t>
            </a:r>
            <a:r>
              <a:rPr lang="zh-CN" altLang="zh-CN" dirty="0">
                <a:solidFill>
                  <a:srgbClr val="262626"/>
                </a:solidFill>
                <a:latin typeface="微软雅黑" panose="020B0503020204020204" pitchFamily="34" charset="-122"/>
                <a:ea typeface="微软雅黑" panose="020B0503020204020204" pitchFamily="34" charset="-122"/>
              </a:rPr>
              <a:t>标准库文件，或程序员自行编写的</a:t>
            </a:r>
            <a:r>
              <a:rPr lang="x-none" altLang="zh-CN" dirty="0">
                <a:solidFill>
                  <a:srgbClr val="262626"/>
                </a:solidFill>
                <a:latin typeface="微软雅黑" panose="020B0503020204020204" pitchFamily="34" charset="-122"/>
                <a:ea typeface="微软雅黑" panose="020B0503020204020204" pitchFamily="34" charset="-122"/>
              </a:rPr>
              <a:t>.py</a:t>
            </a:r>
            <a:r>
              <a:rPr lang="zh-CN" altLang="zh-CN" dirty="0">
                <a:solidFill>
                  <a:srgbClr val="262626"/>
                </a:solidFill>
                <a:latin typeface="微软雅黑" panose="020B0503020204020204" pitchFamily="34" charset="-122"/>
                <a:ea typeface="微软雅黑" panose="020B0503020204020204" pitchFamily="34" charset="-122"/>
              </a:rPr>
              <a:t>形式的文件；在底层可通过接口和库函数调用由其它高级语言编写的代码。</a:t>
            </a:r>
            <a:endParaRPr lang="zh-CN" altLang="zh-CN" dirty="0">
              <a:solidFill>
                <a:srgbClr val="262626"/>
              </a:solidFill>
              <a:latin typeface="微软雅黑" panose="020B0503020204020204" pitchFamily="34" charset="-122"/>
              <a:ea typeface="微软雅黑" panose="020B0503020204020204" pitchFamily="34" charset="-122"/>
            </a:endParaRPr>
          </a:p>
          <a:p>
            <a:pPr>
              <a:lnSpc>
                <a:spcPct val="150000"/>
              </a:lnSpc>
            </a:pPr>
            <a:r>
              <a:rPr lang="zh-CN" altLang="zh-CN" b="1" dirty="0">
                <a:solidFill>
                  <a:srgbClr val="262626"/>
                </a:solidFill>
                <a:latin typeface="微软雅黑" panose="020B0503020204020204" pitchFamily="34" charset="-122"/>
                <a:ea typeface="微软雅黑" panose="020B0503020204020204" pitchFamily="34" charset="-122"/>
              </a:rPr>
              <a:t>（</a:t>
            </a:r>
            <a:r>
              <a:rPr lang="x-none" altLang="zh-CN" b="1" dirty="0">
                <a:solidFill>
                  <a:srgbClr val="262626"/>
                </a:solidFill>
                <a:latin typeface="微软雅黑" panose="020B0503020204020204" pitchFamily="34" charset="-122"/>
                <a:ea typeface="微软雅黑" panose="020B0503020204020204" pitchFamily="34" charset="-122"/>
              </a:rPr>
              <a:t>7</a:t>
            </a:r>
            <a:r>
              <a:rPr lang="zh-CN" altLang="zh-CN" b="1" dirty="0">
                <a:solidFill>
                  <a:srgbClr val="262626"/>
                </a:solidFill>
                <a:latin typeface="微软雅黑" panose="020B0503020204020204" pitchFamily="34" charset="-122"/>
                <a:ea typeface="微软雅黑" panose="020B0503020204020204" pitchFamily="34" charset="-122"/>
              </a:rPr>
              <a:t>）类库丰富</a:t>
            </a:r>
            <a:r>
              <a:rPr lang="zh-CN" altLang="zh-CN" dirty="0">
                <a:solidFill>
                  <a:srgbClr val="262626"/>
                </a:solidFill>
                <a:latin typeface="微软雅黑" panose="020B0503020204020204" pitchFamily="34" charset="-122"/>
                <a:ea typeface="微软雅黑" panose="020B0503020204020204" pitchFamily="34" charset="-122"/>
              </a:rPr>
              <a:t>。</a:t>
            </a:r>
            <a:r>
              <a:rPr lang="x-none" altLang="zh-CN" dirty="0">
                <a:solidFill>
                  <a:srgbClr val="262626"/>
                </a:solidFill>
                <a:latin typeface="微软雅黑" panose="020B0503020204020204" pitchFamily="34" charset="-122"/>
                <a:ea typeface="微软雅黑" panose="020B0503020204020204" pitchFamily="34" charset="-122"/>
              </a:rPr>
              <a:t>Python</a:t>
            </a:r>
            <a:r>
              <a:rPr lang="zh-CN" altLang="zh-CN" dirty="0">
                <a:solidFill>
                  <a:srgbClr val="262626"/>
                </a:solidFill>
                <a:latin typeface="微软雅黑" panose="020B0503020204020204" pitchFamily="34" charset="-122"/>
                <a:ea typeface="微软雅黑" panose="020B0503020204020204" pitchFamily="34" charset="-122"/>
              </a:rPr>
              <a:t>解释器拥有丰富的内置类和函数库，世界各地的程序员通过开源社区又贡献了十几万个几乎覆盖各个应用领域的第三方函数库，使开发人员能够借助函数库实现某些复杂的功能</a:t>
            </a:r>
            <a:r>
              <a:rPr lang="zh-CN" altLang="en-US" dirty="0">
                <a:solidFill>
                  <a:srgbClr val="262626"/>
                </a:solidFill>
                <a:latin typeface="微软雅黑" panose="020B0503020204020204" pitchFamily="34" charset="-122"/>
                <a:ea typeface="微软雅黑" panose="020B0503020204020204" pitchFamily="34" charset="-122"/>
              </a:rPr>
              <a:t>。</a:t>
            </a:r>
            <a:endParaRPr lang="zh-CN" altLang="zh-CN" dirty="0">
              <a:solidFill>
                <a:srgbClr val="262626"/>
              </a:solidFill>
              <a:latin typeface="微软雅黑" panose="020B0503020204020204" pitchFamily="34" charset="-122"/>
              <a:ea typeface="微软雅黑" panose="020B0503020204020204" pitchFamily="34" charset="-122"/>
            </a:endParaRPr>
          </a:p>
          <a:p>
            <a:pPr>
              <a:lnSpc>
                <a:spcPct val="150000"/>
              </a:lnSpc>
            </a:pPr>
            <a:r>
              <a:rPr lang="zh-CN" altLang="zh-CN" b="1" dirty="0">
                <a:solidFill>
                  <a:srgbClr val="262626"/>
                </a:solidFill>
                <a:latin typeface="微软雅黑" panose="020B0503020204020204" pitchFamily="34" charset="-122"/>
                <a:ea typeface="微软雅黑" panose="020B0503020204020204" pitchFamily="34" charset="-122"/>
              </a:rPr>
              <a:t>（</a:t>
            </a:r>
            <a:r>
              <a:rPr lang="x-none" altLang="zh-CN" b="1" dirty="0">
                <a:solidFill>
                  <a:srgbClr val="262626"/>
                </a:solidFill>
                <a:latin typeface="微软雅黑" panose="020B0503020204020204" pitchFamily="34" charset="-122"/>
                <a:ea typeface="微软雅黑" panose="020B0503020204020204" pitchFamily="34" charset="-122"/>
              </a:rPr>
              <a:t>8</a:t>
            </a:r>
            <a:r>
              <a:rPr lang="zh-CN" altLang="zh-CN" b="1" dirty="0">
                <a:solidFill>
                  <a:srgbClr val="262626"/>
                </a:solidFill>
                <a:latin typeface="微软雅黑" panose="020B0503020204020204" pitchFamily="34" charset="-122"/>
                <a:ea typeface="微软雅黑" panose="020B0503020204020204" pitchFamily="34" charset="-122"/>
              </a:rPr>
              <a:t>）通用灵活</a:t>
            </a:r>
            <a:r>
              <a:rPr lang="zh-CN" altLang="zh-CN" dirty="0">
                <a:solidFill>
                  <a:srgbClr val="262626"/>
                </a:solidFill>
                <a:latin typeface="微软雅黑" panose="020B0503020204020204" pitchFamily="34" charset="-122"/>
                <a:ea typeface="微软雅黑" panose="020B0503020204020204" pitchFamily="34" charset="-122"/>
              </a:rPr>
              <a:t>。</a:t>
            </a:r>
            <a:r>
              <a:rPr lang="x-none" altLang="zh-CN" dirty="0">
                <a:solidFill>
                  <a:srgbClr val="262626"/>
                </a:solidFill>
                <a:latin typeface="微软雅黑" panose="020B0503020204020204" pitchFamily="34" charset="-122"/>
                <a:ea typeface="微软雅黑" panose="020B0503020204020204" pitchFamily="34" charset="-122"/>
              </a:rPr>
              <a:t>Python</a:t>
            </a:r>
            <a:r>
              <a:rPr lang="zh-CN" altLang="zh-CN" dirty="0">
                <a:solidFill>
                  <a:srgbClr val="262626"/>
                </a:solidFill>
                <a:latin typeface="微软雅黑" panose="020B0503020204020204" pitchFamily="34" charset="-122"/>
                <a:ea typeface="微软雅黑" panose="020B0503020204020204" pitchFamily="34" charset="-122"/>
              </a:rPr>
              <a:t>是一门通用编程语言，可被用于科学计算、数据处理、游戏开发、人工智能、机器学习等各个领域。</a:t>
            </a:r>
            <a:r>
              <a:rPr lang="x-none" altLang="zh-CN" dirty="0">
                <a:solidFill>
                  <a:srgbClr val="262626"/>
                </a:solidFill>
                <a:latin typeface="微软雅黑" panose="020B0503020204020204" pitchFamily="34" charset="-122"/>
                <a:ea typeface="微软雅黑" panose="020B0503020204020204" pitchFamily="34" charset="-122"/>
              </a:rPr>
              <a:t>Python</a:t>
            </a:r>
            <a:r>
              <a:rPr lang="zh-CN" altLang="zh-CN" dirty="0">
                <a:solidFill>
                  <a:srgbClr val="262626"/>
                </a:solidFill>
                <a:latin typeface="微软雅黑" panose="020B0503020204020204" pitchFamily="34" charset="-122"/>
                <a:ea typeface="微软雅黑" panose="020B0503020204020204" pitchFamily="34" charset="-122"/>
              </a:rPr>
              <a:t>语言又介于脚本语言和系统语言之间，开发人员可根据需要，将</a:t>
            </a:r>
            <a:r>
              <a:rPr lang="x-none" altLang="zh-CN" dirty="0">
                <a:solidFill>
                  <a:srgbClr val="262626"/>
                </a:solidFill>
                <a:latin typeface="微软雅黑" panose="020B0503020204020204" pitchFamily="34" charset="-122"/>
                <a:ea typeface="微软雅黑" panose="020B0503020204020204" pitchFamily="34" charset="-122"/>
              </a:rPr>
              <a:t>Python</a:t>
            </a:r>
            <a:r>
              <a:rPr lang="zh-CN" altLang="zh-CN" dirty="0">
                <a:solidFill>
                  <a:srgbClr val="262626"/>
                </a:solidFill>
                <a:latin typeface="微软雅黑" panose="020B0503020204020204" pitchFamily="34" charset="-122"/>
                <a:ea typeface="微软雅黑" panose="020B0503020204020204" pitchFamily="34" charset="-122"/>
              </a:rPr>
              <a:t>作为脚本语言来编写脚本，或作为系统语言来编写服务。</a:t>
            </a:r>
            <a:endParaRPr lang="zh-CN" altLang="zh-CN" dirty="0">
              <a:solidFill>
                <a:srgbClr val="262626"/>
              </a:solidFill>
              <a:latin typeface="微软雅黑" panose="020B0503020204020204" pitchFamily="34" charset="-122"/>
              <a:ea typeface="微软雅黑" panose="020B0503020204020204" pitchFamily="34" charset="-122"/>
            </a:endParaRPr>
          </a:p>
          <a:p>
            <a:pPr>
              <a:lnSpc>
                <a:spcPct val="150000"/>
              </a:lnSpc>
            </a:pPr>
            <a:r>
              <a:rPr lang="zh-CN" altLang="zh-CN" b="1" dirty="0">
                <a:solidFill>
                  <a:srgbClr val="262626"/>
                </a:solidFill>
                <a:latin typeface="微软雅黑" panose="020B0503020204020204" pitchFamily="34" charset="-122"/>
                <a:ea typeface="微软雅黑" panose="020B0503020204020204" pitchFamily="34" charset="-122"/>
              </a:rPr>
              <a:t>（</a:t>
            </a:r>
            <a:r>
              <a:rPr lang="x-none" altLang="zh-CN" b="1" dirty="0">
                <a:solidFill>
                  <a:srgbClr val="262626"/>
                </a:solidFill>
                <a:latin typeface="微软雅黑" panose="020B0503020204020204" pitchFamily="34" charset="-122"/>
                <a:ea typeface="微软雅黑" panose="020B0503020204020204" pitchFamily="34" charset="-122"/>
              </a:rPr>
              <a:t>9</a:t>
            </a:r>
            <a:r>
              <a:rPr lang="zh-CN" altLang="zh-CN" b="1" dirty="0">
                <a:solidFill>
                  <a:srgbClr val="262626"/>
                </a:solidFill>
                <a:latin typeface="微软雅黑" panose="020B0503020204020204" pitchFamily="34" charset="-122"/>
                <a:ea typeface="微软雅黑" panose="020B0503020204020204" pitchFamily="34" charset="-122"/>
              </a:rPr>
              <a:t>）模式多样</a:t>
            </a:r>
            <a:r>
              <a:rPr lang="zh-CN" altLang="zh-CN" dirty="0">
                <a:solidFill>
                  <a:srgbClr val="262626"/>
                </a:solidFill>
                <a:latin typeface="微软雅黑" panose="020B0503020204020204" pitchFamily="34" charset="-122"/>
                <a:ea typeface="微软雅黑" panose="020B0503020204020204" pitchFamily="34" charset="-122"/>
              </a:rPr>
              <a:t>。</a:t>
            </a:r>
            <a:r>
              <a:rPr lang="x-none" altLang="zh-CN" dirty="0">
                <a:solidFill>
                  <a:srgbClr val="262626"/>
                </a:solidFill>
                <a:latin typeface="微软雅黑" panose="020B0503020204020204" pitchFamily="34" charset="-122"/>
                <a:ea typeface="微软雅黑" panose="020B0503020204020204" pitchFamily="34" charset="-122"/>
              </a:rPr>
              <a:t>Python</a:t>
            </a:r>
            <a:r>
              <a:rPr lang="zh-CN" altLang="zh-CN" dirty="0">
                <a:solidFill>
                  <a:srgbClr val="262626"/>
                </a:solidFill>
                <a:latin typeface="微软雅黑" panose="020B0503020204020204" pitchFamily="34" charset="-122"/>
                <a:ea typeface="微软雅黑" panose="020B0503020204020204" pitchFamily="34" charset="-122"/>
              </a:rPr>
              <a:t>解释器内部采用面向对象模式实现，但在语法层面，它既支持面向对象编程，又支持面向过程编程，可由用户灵活选择。</a:t>
            </a:r>
            <a:endParaRPr lang="zh-CN" altLang="zh-CN" dirty="0">
              <a:solidFill>
                <a:srgbClr val="262626"/>
              </a:solidFill>
              <a:latin typeface="微软雅黑" panose="020B0503020204020204" pitchFamily="34" charset="-122"/>
              <a:ea typeface="微软雅黑" panose="020B0503020204020204" pitchFamily="34" charset="-122"/>
            </a:endParaRPr>
          </a:p>
          <a:p>
            <a:pPr>
              <a:lnSpc>
                <a:spcPct val="150000"/>
              </a:lnSpc>
            </a:pPr>
            <a:r>
              <a:rPr lang="zh-CN" altLang="zh-CN" b="1" dirty="0">
                <a:solidFill>
                  <a:srgbClr val="262626"/>
                </a:solidFill>
                <a:latin typeface="微软雅黑" panose="020B0503020204020204" pitchFamily="34" charset="-122"/>
                <a:ea typeface="微软雅黑" panose="020B0503020204020204" pitchFamily="34" charset="-122"/>
              </a:rPr>
              <a:t>（</a:t>
            </a:r>
            <a:r>
              <a:rPr lang="x-none" altLang="zh-CN" b="1" dirty="0">
                <a:solidFill>
                  <a:srgbClr val="262626"/>
                </a:solidFill>
                <a:latin typeface="微软雅黑" panose="020B0503020204020204" pitchFamily="34" charset="-122"/>
                <a:ea typeface="微软雅黑" panose="020B0503020204020204" pitchFamily="34" charset="-122"/>
              </a:rPr>
              <a:t>10</a:t>
            </a:r>
            <a:r>
              <a:rPr lang="zh-CN" altLang="zh-CN" b="1" dirty="0">
                <a:solidFill>
                  <a:srgbClr val="262626"/>
                </a:solidFill>
                <a:latin typeface="微软雅黑" panose="020B0503020204020204" pitchFamily="34" charset="-122"/>
                <a:ea typeface="微软雅黑" panose="020B0503020204020204" pitchFamily="34" charset="-122"/>
              </a:rPr>
              <a:t>）良好的中文支持</a:t>
            </a:r>
            <a:r>
              <a:rPr lang="zh-CN" altLang="zh-CN" dirty="0">
                <a:solidFill>
                  <a:srgbClr val="262626"/>
                </a:solidFill>
                <a:latin typeface="微软雅黑" panose="020B0503020204020204" pitchFamily="34" charset="-122"/>
                <a:ea typeface="微软雅黑" panose="020B0503020204020204" pitchFamily="34" charset="-122"/>
              </a:rPr>
              <a:t>。</a:t>
            </a:r>
            <a:r>
              <a:rPr lang="x-none" altLang="zh-CN" dirty="0">
                <a:solidFill>
                  <a:srgbClr val="262626"/>
                </a:solidFill>
                <a:latin typeface="微软雅黑" panose="020B0503020204020204" pitchFamily="34" charset="-122"/>
                <a:ea typeface="微软雅黑" panose="020B0503020204020204" pitchFamily="34" charset="-122"/>
              </a:rPr>
              <a:t>Python 3.x</a:t>
            </a:r>
            <a:r>
              <a:rPr lang="zh-CN" altLang="zh-CN" dirty="0">
                <a:solidFill>
                  <a:srgbClr val="262626"/>
                </a:solidFill>
                <a:latin typeface="微软雅黑" panose="020B0503020204020204" pitchFamily="34" charset="-122"/>
                <a:ea typeface="微软雅黑" panose="020B0503020204020204" pitchFamily="34" charset="-122"/>
              </a:rPr>
              <a:t>解释器采用</a:t>
            </a:r>
            <a:r>
              <a:rPr lang="x-none" altLang="zh-CN" dirty="0">
                <a:solidFill>
                  <a:srgbClr val="262626"/>
                </a:solidFill>
                <a:latin typeface="微软雅黑" panose="020B0503020204020204" pitchFamily="34" charset="-122"/>
                <a:ea typeface="微软雅黑" panose="020B0503020204020204" pitchFamily="34" charset="-122"/>
              </a:rPr>
              <a:t>UTF-8</a:t>
            </a:r>
            <a:r>
              <a:rPr lang="zh-CN" altLang="zh-CN" dirty="0">
                <a:solidFill>
                  <a:srgbClr val="262626"/>
                </a:solidFill>
                <a:latin typeface="微软雅黑" panose="020B0503020204020204" pitchFamily="34" charset="-122"/>
                <a:ea typeface="微软雅黑" panose="020B0503020204020204" pitchFamily="34" charset="-122"/>
              </a:rPr>
              <a:t>编码表达所有字符信息，该编码不仅支持英文，还支持中文、韩文、法文等各类语言，使得</a:t>
            </a:r>
            <a:r>
              <a:rPr lang="x-none" altLang="zh-CN" dirty="0">
                <a:solidFill>
                  <a:srgbClr val="262626"/>
                </a:solidFill>
                <a:latin typeface="微软雅黑" panose="020B0503020204020204" pitchFamily="34" charset="-122"/>
                <a:ea typeface="微软雅黑" panose="020B0503020204020204" pitchFamily="34" charset="-122"/>
              </a:rPr>
              <a:t>Python</a:t>
            </a:r>
            <a:r>
              <a:rPr lang="zh-CN" altLang="zh-CN" dirty="0">
                <a:solidFill>
                  <a:srgbClr val="262626"/>
                </a:solidFill>
                <a:latin typeface="微软雅黑" panose="020B0503020204020204" pitchFamily="34" charset="-122"/>
                <a:ea typeface="微软雅黑" panose="020B0503020204020204" pitchFamily="34" charset="-122"/>
              </a:rPr>
              <a:t>程序对字符的处理更加灵活与简洁。</a:t>
            </a:r>
            <a:endParaRPr lang="zh-CN" altLang="zh-CN" dirty="0">
              <a:solidFill>
                <a:srgbClr val="262626"/>
              </a:solidFill>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smtClean="0">
                <a:solidFill>
                  <a:schemeClr val="bg1"/>
                </a:solidFill>
                <a:uFillTx/>
                <a:sym typeface="+mn-ea"/>
              </a:rPr>
              <a:t>Py</a:t>
            </a:r>
            <a:r>
              <a:rPr lang="en-US" altLang="zh-CN" cap="none" smtClean="0">
                <a:solidFill>
                  <a:schemeClr val="bg1"/>
                </a:solidFill>
                <a:uFillTx/>
                <a:sym typeface="+mn-ea"/>
              </a:rPr>
              <a:t>thon</a:t>
            </a:r>
            <a:r>
              <a:rPr lang="zh-CN" altLang="en-US" smtClean="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smtClean="0"/>
              <a:t>Python</a:t>
            </a:r>
            <a:r>
              <a:rPr lang="zh-CN" altLang="en-US" cap="none" dirty="0" smtClean="0"/>
              <a:t>语言的缺点</a:t>
            </a:r>
            <a:endParaRPr lang="zh-CN" altLang="en-US" cap="none" dirty="0"/>
          </a:p>
        </p:txBody>
      </p:sp>
      <p:sp>
        <p:nvSpPr>
          <p:cNvPr id="3" name="内容占位符 2"/>
          <p:cNvSpPr>
            <a:spLocks noGrp="1"/>
          </p:cNvSpPr>
          <p:nvPr>
            <p:ph idx="1"/>
          </p:nvPr>
        </p:nvSpPr>
        <p:spPr/>
        <p:txBody>
          <a:bodyPr>
            <a:normAutofit/>
          </a:bodyPr>
          <a:lstStyle/>
          <a:p>
            <a:pPr>
              <a:lnSpc>
                <a:spcPct val="200000"/>
              </a:lnSpc>
            </a:pPr>
            <a:r>
              <a:rPr lang="x-none" altLang="zh-CN" sz="1800" dirty="0">
                <a:solidFill>
                  <a:srgbClr val="262626"/>
                </a:solidFill>
                <a:latin typeface="微软雅黑" panose="020B0503020204020204" pitchFamily="34" charset="-122"/>
                <a:ea typeface="微软雅黑" panose="020B0503020204020204" pitchFamily="34" charset="-122"/>
              </a:rPr>
              <a:t>Python</a:t>
            </a:r>
            <a:r>
              <a:rPr lang="zh-CN" altLang="zh-CN" sz="1800" dirty="0">
                <a:solidFill>
                  <a:srgbClr val="262626"/>
                </a:solidFill>
                <a:latin typeface="微软雅黑" panose="020B0503020204020204" pitchFamily="34" charset="-122"/>
                <a:ea typeface="微软雅黑" panose="020B0503020204020204" pitchFamily="34" charset="-122"/>
              </a:rPr>
              <a:t>因自身的诸多优点得到广泛应用，但</a:t>
            </a:r>
            <a:r>
              <a:rPr lang="x-none" altLang="zh-CN" sz="1800" dirty="0">
                <a:solidFill>
                  <a:srgbClr val="262626"/>
                </a:solidFill>
                <a:latin typeface="微软雅黑" panose="020B0503020204020204" pitchFamily="34" charset="-122"/>
                <a:ea typeface="微软雅黑" panose="020B0503020204020204" pitchFamily="34" charset="-122"/>
              </a:rPr>
              <a:t>Python</a:t>
            </a:r>
            <a:r>
              <a:rPr lang="zh-CN" altLang="zh-CN" sz="1800" dirty="0">
                <a:solidFill>
                  <a:srgbClr val="262626"/>
                </a:solidFill>
                <a:latin typeface="微软雅黑" panose="020B0503020204020204" pitchFamily="34" charset="-122"/>
                <a:ea typeface="微软雅黑" panose="020B0503020204020204" pitchFamily="34" charset="-122"/>
              </a:rPr>
              <a:t>的缺点也不可忽视</a:t>
            </a:r>
            <a:r>
              <a:rPr lang="zh-CN" altLang="en-US" sz="1800" dirty="0">
                <a:solidFill>
                  <a:srgbClr val="262626"/>
                </a:solidFill>
                <a:latin typeface="微软雅黑" panose="020B0503020204020204" pitchFamily="34" charset="-122"/>
                <a:ea typeface="微软雅黑" panose="020B0503020204020204" pitchFamily="34" charset="-122"/>
              </a:rPr>
              <a:t>，</a:t>
            </a:r>
            <a:r>
              <a:rPr lang="zh-CN" altLang="zh-CN" sz="1800" dirty="0">
                <a:solidFill>
                  <a:srgbClr val="262626"/>
                </a:solidFill>
                <a:latin typeface="微软雅黑" panose="020B0503020204020204" pitchFamily="34" charset="-122"/>
                <a:ea typeface="微软雅黑" panose="020B0503020204020204" pitchFamily="34" charset="-122"/>
              </a:rPr>
              <a:t>主要具有以下缺点：</a:t>
            </a:r>
            <a:endParaRPr lang="zh-CN" altLang="zh-CN" sz="1800" dirty="0">
              <a:solidFill>
                <a:srgbClr val="262626"/>
              </a:solidFill>
              <a:latin typeface="微软雅黑" panose="020B0503020204020204" pitchFamily="34" charset="-122"/>
              <a:ea typeface="微软雅黑" panose="020B0503020204020204" pitchFamily="34" charset="-122"/>
            </a:endParaRPr>
          </a:p>
          <a:p>
            <a:pPr>
              <a:lnSpc>
                <a:spcPct val="200000"/>
              </a:lnSpc>
            </a:pPr>
            <a:r>
              <a:rPr lang="zh-CN" altLang="zh-CN" sz="1800" b="1" dirty="0">
                <a:solidFill>
                  <a:srgbClr val="262626"/>
                </a:solidFill>
                <a:latin typeface="微软雅黑" panose="020B0503020204020204" pitchFamily="34" charset="-122"/>
                <a:ea typeface="微软雅黑" panose="020B0503020204020204" pitchFamily="34" charset="-122"/>
              </a:rPr>
              <a:t>（</a:t>
            </a:r>
            <a:r>
              <a:rPr lang="x-none" altLang="zh-CN" sz="1800" b="1" dirty="0">
                <a:solidFill>
                  <a:srgbClr val="262626"/>
                </a:solidFill>
                <a:latin typeface="微软雅黑" panose="020B0503020204020204" pitchFamily="34" charset="-122"/>
                <a:ea typeface="微软雅黑" panose="020B0503020204020204" pitchFamily="34" charset="-122"/>
              </a:rPr>
              <a:t>1</a:t>
            </a:r>
            <a:r>
              <a:rPr lang="zh-CN" altLang="zh-CN" sz="1800" b="1" dirty="0">
                <a:solidFill>
                  <a:srgbClr val="262626"/>
                </a:solidFill>
                <a:latin typeface="微软雅黑" panose="020B0503020204020204" pitchFamily="34" charset="-122"/>
                <a:ea typeface="微软雅黑" panose="020B0503020204020204" pitchFamily="34" charset="-122"/>
              </a:rPr>
              <a:t>）执行效率不够高</a:t>
            </a:r>
            <a:r>
              <a:rPr lang="zh-CN" altLang="zh-CN" sz="1800" dirty="0">
                <a:solidFill>
                  <a:srgbClr val="262626"/>
                </a:solidFill>
                <a:latin typeface="微软雅黑" panose="020B0503020204020204" pitchFamily="34" charset="-122"/>
                <a:ea typeface="微软雅黑" panose="020B0503020204020204" pitchFamily="34" charset="-122"/>
              </a:rPr>
              <a:t>，</a:t>
            </a:r>
            <a:r>
              <a:rPr lang="x-none" altLang="zh-CN" sz="1800" dirty="0">
                <a:solidFill>
                  <a:srgbClr val="262626"/>
                </a:solidFill>
                <a:latin typeface="微软雅黑" panose="020B0503020204020204" pitchFamily="34" charset="-122"/>
                <a:ea typeface="微软雅黑" panose="020B0503020204020204" pitchFamily="34" charset="-122"/>
              </a:rPr>
              <a:t>Python</a:t>
            </a:r>
            <a:r>
              <a:rPr lang="zh-CN" altLang="zh-CN" sz="1800" dirty="0">
                <a:solidFill>
                  <a:srgbClr val="262626"/>
                </a:solidFill>
                <a:latin typeface="微软雅黑" panose="020B0503020204020204" pitchFamily="34" charset="-122"/>
                <a:ea typeface="微软雅黑" panose="020B0503020204020204" pitchFamily="34" charset="-122"/>
              </a:rPr>
              <a:t>程序的效率只有</a:t>
            </a:r>
            <a:r>
              <a:rPr lang="x-none" altLang="zh-CN" sz="1800" dirty="0">
                <a:solidFill>
                  <a:srgbClr val="262626"/>
                </a:solidFill>
                <a:latin typeface="微软雅黑" panose="020B0503020204020204" pitchFamily="34" charset="-122"/>
                <a:ea typeface="微软雅黑" panose="020B0503020204020204" pitchFamily="34" charset="-122"/>
              </a:rPr>
              <a:t>C</a:t>
            </a:r>
            <a:r>
              <a:rPr lang="zh-CN" altLang="zh-CN" sz="1800" dirty="0">
                <a:solidFill>
                  <a:srgbClr val="262626"/>
                </a:solidFill>
                <a:latin typeface="微软雅黑" panose="020B0503020204020204" pitchFamily="34" charset="-122"/>
                <a:ea typeface="微软雅黑" panose="020B0503020204020204" pitchFamily="34" charset="-122"/>
              </a:rPr>
              <a:t>语言程序的</a:t>
            </a:r>
            <a:r>
              <a:rPr lang="x-none" altLang="zh-CN" sz="1800" dirty="0">
                <a:solidFill>
                  <a:srgbClr val="262626"/>
                </a:solidFill>
                <a:latin typeface="微软雅黑" panose="020B0503020204020204" pitchFamily="34" charset="-122"/>
                <a:ea typeface="微软雅黑" panose="020B0503020204020204" pitchFamily="34" charset="-122"/>
              </a:rPr>
              <a:t>1/10</a:t>
            </a:r>
            <a:r>
              <a:rPr lang="zh-CN" altLang="zh-CN" sz="1800" dirty="0">
                <a:solidFill>
                  <a:srgbClr val="262626"/>
                </a:solidFill>
                <a:latin typeface="微软雅黑" panose="020B0503020204020204" pitchFamily="34" charset="-122"/>
                <a:ea typeface="微软雅黑" panose="020B0503020204020204" pitchFamily="34" charset="-122"/>
              </a:rPr>
              <a:t>。</a:t>
            </a:r>
            <a:endParaRPr lang="zh-CN" altLang="zh-CN" sz="1800" dirty="0">
              <a:solidFill>
                <a:srgbClr val="262626"/>
              </a:solidFill>
              <a:latin typeface="微软雅黑" panose="020B0503020204020204" pitchFamily="34" charset="-122"/>
              <a:ea typeface="微软雅黑" panose="020B0503020204020204" pitchFamily="34" charset="-122"/>
            </a:endParaRPr>
          </a:p>
          <a:p>
            <a:pPr>
              <a:defRPr/>
            </a:pPr>
            <a:r>
              <a:rPr lang="zh-CN" altLang="zh-CN" sz="1800" dirty="0" smtClean="0">
                <a:solidFill>
                  <a:schemeClr val="tx1"/>
                </a:solidFill>
              </a:rPr>
              <a:t>（</a:t>
            </a:r>
            <a:r>
              <a:rPr lang="en-US" altLang="zh-CN" sz="1800" dirty="0">
                <a:solidFill>
                  <a:schemeClr val="tx1"/>
                </a:solidFill>
              </a:rPr>
              <a:t>2</a:t>
            </a:r>
            <a:r>
              <a:rPr lang="zh-CN" altLang="zh-CN" sz="1800" dirty="0">
                <a:solidFill>
                  <a:schemeClr val="tx1"/>
                </a:solidFill>
              </a:rPr>
              <a:t>）代码</a:t>
            </a:r>
            <a:r>
              <a:rPr lang="zh-CN" altLang="zh-CN" sz="1800" b="1" dirty="0">
                <a:solidFill>
                  <a:schemeClr val="tx1"/>
                </a:solidFill>
              </a:rPr>
              <a:t>不能加密</a:t>
            </a:r>
            <a:r>
              <a:rPr lang="zh-CN" altLang="zh-CN" sz="1800" dirty="0">
                <a:solidFill>
                  <a:schemeClr val="tx1"/>
                </a:solidFill>
              </a:rPr>
              <a:t>。</a:t>
            </a:r>
            <a:endParaRPr lang="en-US" altLang="zh-CN" sz="1800" dirty="0">
              <a:solidFill>
                <a:schemeClr val="tx1"/>
              </a:solidFill>
            </a:endParaRPr>
          </a:p>
          <a:p>
            <a:pPr>
              <a:defRPr/>
            </a:pPr>
            <a:r>
              <a:rPr lang="zh-CN" altLang="zh-CN" sz="1800" dirty="0">
                <a:solidFill>
                  <a:schemeClr val="tx1"/>
                </a:solidFill>
              </a:rPr>
              <a:t>（</a:t>
            </a:r>
            <a:r>
              <a:rPr lang="en-US" altLang="zh-CN" sz="1800" dirty="0">
                <a:solidFill>
                  <a:schemeClr val="tx1"/>
                </a:solidFill>
              </a:rPr>
              <a:t>3</a:t>
            </a:r>
            <a:r>
              <a:rPr lang="zh-CN" altLang="zh-CN" sz="1800" dirty="0">
                <a:solidFill>
                  <a:schemeClr val="tx1"/>
                </a:solidFill>
              </a:rPr>
              <a:t>）用</a:t>
            </a:r>
            <a:r>
              <a:rPr lang="zh-CN" altLang="zh-CN" sz="1800" b="1" dirty="0">
                <a:solidFill>
                  <a:schemeClr val="tx1"/>
                </a:solidFill>
              </a:rPr>
              <a:t>缩进</a:t>
            </a:r>
            <a:r>
              <a:rPr lang="zh-CN" altLang="zh-CN" sz="1800" dirty="0">
                <a:solidFill>
                  <a:schemeClr val="tx1"/>
                </a:solidFill>
              </a:rPr>
              <a:t>来区分语句关系的方式还是给很多初学者带来了困惑。即便是很有经验的</a:t>
            </a:r>
            <a:r>
              <a:rPr lang="en-US" altLang="zh-CN" sz="1800" dirty="0">
                <a:solidFill>
                  <a:schemeClr val="tx1"/>
                </a:solidFill>
              </a:rPr>
              <a:t>Python</a:t>
            </a:r>
            <a:r>
              <a:rPr lang="zh-CN" altLang="zh-CN" sz="1800" dirty="0">
                <a:solidFill>
                  <a:schemeClr val="tx1"/>
                </a:solidFill>
              </a:rPr>
              <a:t>程序员也可能陷入陷阱当中。最常见的情况是</a:t>
            </a:r>
            <a:r>
              <a:rPr lang="en-US" altLang="zh-CN" sz="1800" dirty="0">
                <a:solidFill>
                  <a:schemeClr val="tx1"/>
                </a:solidFill>
              </a:rPr>
              <a:t>tab</a:t>
            </a:r>
            <a:r>
              <a:rPr lang="zh-CN" altLang="zh-CN" sz="1800" dirty="0">
                <a:solidFill>
                  <a:schemeClr val="tx1"/>
                </a:solidFill>
              </a:rPr>
              <a:t>和空格的混用会导致错误。</a:t>
            </a:r>
            <a:endParaRPr lang="zh-CN" altLang="zh-CN" sz="1800" dirty="0">
              <a:solidFill>
                <a:schemeClr val="tx1"/>
              </a:solidFill>
            </a:endParaRPr>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smtClean="0">
                <a:solidFill>
                  <a:schemeClr val="bg1"/>
                </a:solidFill>
                <a:uFillTx/>
                <a:sym typeface="+mn-ea"/>
              </a:rPr>
              <a:t>Py</a:t>
            </a:r>
            <a:r>
              <a:rPr lang="en-US" altLang="zh-CN" cap="none" smtClean="0">
                <a:solidFill>
                  <a:schemeClr val="bg1"/>
                </a:solidFill>
                <a:uFillTx/>
                <a:sym typeface="+mn-ea"/>
              </a:rPr>
              <a:t>thon</a:t>
            </a:r>
            <a:r>
              <a:rPr lang="zh-CN" altLang="en-US" smtClean="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8" name="矩形 7"/>
          <p:cNvSpPr/>
          <p:nvPr/>
        </p:nvSpPr>
        <p:spPr>
          <a:xfrm>
            <a:off x="632481" y="942953"/>
            <a:ext cx="5020924" cy="357505"/>
          </a:xfrm>
          <a:prstGeom prst="rect">
            <a:avLst/>
          </a:prstGeom>
          <a:noFill/>
        </p:spPr>
        <p:txBody>
          <a:bodyPr wrap="square" lIns="68580" tIns="34290" rIns="68580" bIns="34290">
            <a:spAutoFit/>
          </a:bodyPr>
          <a:lstStyle/>
          <a:p>
            <a:r>
              <a:rPr lang="en-US" altLang="zh-CN" sz="1875" b="1" dirty="0" smtClean="0">
                <a:solidFill>
                  <a:srgbClr val="ED7D31"/>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Python</a:t>
            </a:r>
            <a:r>
              <a:rPr lang="en-US" altLang="zh-CN" sz="1500" b="1" dirty="0" smtClean="0">
                <a:solidFill>
                  <a:srgbClr val="ED7D31"/>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语言在行业的认知</a:t>
            </a:r>
            <a:r>
              <a:rPr lang="zh-CN" altLang="en-US" sz="18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“工具语言、胶水语言”</a:t>
            </a:r>
            <a:endParaRPr lang="zh-CN" altLang="en-US" sz="1875" b="1" dirty="0">
              <a:solidFill>
                <a:srgbClr val="ED7D31"/>
              </a:solidFill>
              <a:effectLst>
                <a:outerShdw blurRad="38100" dist="19050" dir="2700000" algn="tl" rotWithShape="0">
                  <a:schemeClr val="dk1">
                    <a:lumMod val="50000"/>
                    <a:alpha val="40000"/>
                  </a:schemeClr>
                </a:outerShdw>
              </a:effectLst>
            </a:endParaRPr>
          </a:p>
        </p:txBody>
      </p:sp>
      <p:sp>
        <p:nvSpPr>
          <p:cNvPr id="11" name="矩形 10"/>
          <p:cNvSpPr/>
          <p:nvPr/>
        </p:nvSpPr>
        <p:spPr>
          <a:xfrm>
            <a:off x="380938" y="3930578"/>
            <a:ext cx="8316746" cy="437515"/>
          </a:xfrm>
          <a:prstGeom prst="rect">
            <a:avLst/>
          </a:prstGeom>
        </p:spPr>
        <p:txBody>
          <a:bodyPr wrap="square">
            <a:spAutoFit/>
          </a:bodyPr>
          <a:lstStyle/>
          <a:p>
            <a:pPr>
              <a:lnSpc>
                <a:spcPct val="150000"/>
              </a:lnSpc>
            </a:pPr>
            <a:r>
              <a:rPr lang="zh-CN" altLang="en-US" sz="1125" dirty="0" smtClean="0">
                <a:solidFill>
                  <a:schemeClr val="tx1">
                    <a:lumMod val="65000"/>
                    <a:lumOff val="35000"/>
                  </a:schemeClr>
                </a:solidFill>
                <a:latin typeface="微软雅黑" panose="020B0503020204020204" pitchFamily="34" charset="-122"/>
                <a:ea typeface="微软雅黑" panose="020B0503020204020204" pitchFamily="34" charset="-122"/>
              </a:rPr>
              <a:t>长期以来被作为</a:t>
            </a: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工具语言 </a:t>
            </a:r>
            <a:r>
              <a:rPr lang="zh-CN" altLang="en-US" sz="1125" dirty="0" smtClean="0">
                <a:solidFill>
                  <a:schemeClr val="tx1">
                    <a:lumMod val="65000"/>
                    <a:lumOff val="35000"/>
                  </a:schemeClr>
                </a:solidFill>
                <a:latin typeface="微软雅黑" panose="020B0503020204020204" pitchFamily="34" charset="-122"/>
                <a:ea typeface="微软雅黑" panose="020B0503020204020204" pitchFamily="34" charset="-122"/>
              </a:rPr>
              <a:t>或 </a:t>
            </a: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辅助编程语言，</a:t>
            </a:r>
            <a:r>
              <a:rPr lang="zh-CN" altLang="en-US" sz="1125" dirty="0">
                <a:solidFill>
                  <a:schemeClr val="tx1">
                    <a:lumMod val="65000"/>
                    <a:lumOff val="35000"/>
                  </a:schemeClr>
                </a:solidFill>
                <a:latin typeface="微软雅黑" panose="020B0503020204020204" pitchFamily="34" charset="-122"/>
                <a:ea typeface="微软雅黑" panose="020B0503020204020204" pitchFamily="34" charset="-122"/>
              </a:rPr>
              <a:t>掌握</a:t>
            </a:r>
            <a:r>
              <a:rPr lang="en-US" altLang="zh-CN" sz="1125" dirty="0">
                <a:solidFill>
                  <a:schemeClr val="tx1">
                    <a:lumMod val="65000"/>
                    <a:lumOff val="35000"/>
                  </a:schemeClr>
                </a:solidFill>
                <a:latin typeface="微软雅黑" panose="020B0503020204020204" pitchFamily="34" charset="-122"/>
                <a:ea typeface="微软雅黑" panose="020B0503020204020204" pitchFamily="34" charset="-122"/>
              </a:rPr>
              <a:t>Java</a:t>
            </a:r>
            <a:r>
              <a:rPr lang="zh-CN" altLang="en-US" sz="1125" dirty="0">
                <a:solidFill>
                  <a:schemeClr val="tx1">
                    <a:lumMod val="65000"/>
                    <a:lumOff val="35000"/>
                  </a:schemeClr>
                </a:solidFill>
                <a:latin typeface="微软雅黑" panose="020B0503020204020204" pitchFamily="34" charset="-122"/>
                <a:ea typeface="微软雅黑" panose="020B0503020204020204" pitchFamily="34" charset="-122"/>
              </a:rPr>
              <a:t>编程语言的开发</a:t>
            </a:r>
            <a:r>
              <a:rPr lang="zh-CN" altLang="en-US" sz="1125" dirty="0" smtClean="0">
                <a:solidFill>
                  <a:schemeClr val="tx1">
                    <a:lumMod val="65000"/>
                    <a:lumOff val="35000"/>
                  </a:schemeClr>
                </a:solidFill>
                <a:latin typeface="微软雅黑" panose="020B0503020204020204" pitchFamily="34" charset="-122"/>
                <a:ea typeface="微软雅黑" panose="020B0503020204020204" pitchFamily="34" charset="-122"/>
              </a:rPr>
              <a:t>者中 </a:t>
            </a:r>
            <a:r>
              <a:rPr lang="en-US" altLang="zh-CN" sz="1500" b="1" dirty="0" smtClean="0">
                <a:solidFill>
                  <a:srgbClr val="ED7D31"/>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72% </a:t>
            </a:r>
            <a:r>
              <a:rPr lang="zh-CN" altLang="en-US" sz="1125" dirty="0" smtClean="0">
                <a:solidFill>
                  <a:schemeClr val="tx1">
                    <a:lumMod val="65000"/>
                    <a:lumOff val="35000"/>
                  </a:schemeClr>
                </a:solidFill>
                <a:latin typeface="微软雅黑" panose="020B0503020204020204" pitchFamily="34" charset="-122"/>
                <a:ea typeface="微软雅黑" panose="020B0503020204020204" pitchFamily="34" charset="-122"/>
              </a:rPr>
              <a:t>将 </a:t>
            </a:r>
            <a:r>
              <a:rPr lang="en-US" altLang="zh-CN" sz="1500" b="1" dirty="0" smtClean="0">
                <a:solidFill>
                  <a:srgbClr val="ED7D31"/>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Python </a:t>
            </a:r>
            <a:r>
              <a:rPr lang="zh-CN" altLang="en-US" sz="1125" dirty="0" smtClean="0">
                <a:solidFill>
                  <a:schemeClr val="tx1">
                    <a:lumMod val="65000"/>
                    <a:lumOff val="35000"/>
                  </a:schemeClr>
                </a:solidFill>
                <a:latin typeface="微软雅黑" panose="020B0503020204020204" pitchFamily="34" charset="-122"/>
                <a:ea typeface="微软雅黑" panose="020B0503020204020204" pitchFamily="34" charset="-122"/>
              </a:rPr>
              <a:t>作为</a:t>
            </a: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第二辅助语言</a:t>
            </a:r>
            <a:endParaRPr lang="zh-CN" altLang="en-US" sz="1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5290" y="1513114"/>
            <a:ext cx="2201636" cy="2201636"/>
          </a:xfrm>
          <a:prstGeom prst="rect">
            <a:avLst/>
          </a:prstGeom>
        </p:spPr>
      </p:pic>
      <p:sp>
        <p:nvSpPr>
          <p:cNvPr id="9" name="矩形 8"/>
          <p:cNvSpPr/>
          <p:nvPr/>
        </p:nvSpPr>
        <p:spPr>
          <a:xfrm>
            <a:off x="1034792" y="2348474"/>
            <a:ext cx="1599551" cy="553085"/>
          </a:xfrm>
          <a:prstGeom prst="rect">
            <a:avLst/>
          </a:prstGeom>
          <a:effectLst>
            <a:outerShdw blurRad="50800" dist="38100" dir="16200000" rotWithShape="0">
              <a:prstClr val="black">
                <a:alpha val="40000"/>
              </a:prstClr>
            </a:outerShdw>
          </a:effectLst>
        </p:spPr>
        <p:txBody>
          <a:bodyPr wrap="square">
            <a:spAutoFit/>
          </a:bodyPr>
          <a:lstStyle/>
          <a:p>
            <a:r>
              <a:rPr lang="en-US" altLang="zh-CN" sz="3000" b="1" dirty="0">
                <a:solidFill>
                  <a:srgbClr val="ED7D31"/>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Python</a:t>
            </a:r>
            <a:endParaRPr lang="zh-CN" altLang="en-US" sz="3000" dirty="0"/>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956" y="1431413"/>
            <a:ext cx="271561" cy="270000"/>
          </a:xfrm>
          <a:prstGeom prst="rect">
            <a:avLst/>
          </a:prstGeom>
        </p:spPr>
      </p:pic>
      <p:sp>
        <p:nvSpPr>
          <p:cNvPr id="14" name="矩形 13"/>
          <p:cNvSpPr/>
          <p:nvPr/>
        </p:nvSpPr>
        <p:spPr>
          <a:xfrm>
            <a:off x="4906908" y="1415130"/>
            <a:ext cx="3815098" cy="276225"/>
          </a:xfrm>
          <a:prstGeom prst="rect">
            <a:avLst/>
          </a:prstGeom>
          <a:noFill/>
        </p:spPr>
        <p:txBody>
          <a:bodyPr wrap="square" lIns="68580" tIns="34290" rIns="68580" bIns="34290">
            <a:spAutoFit/>
          </a:bodyPr>
          <a:lstStyle/>
          <a:p>
            <a:r>
              <a:rPr lang="zh-CN" altLang="en-US" sz="1350" dirty="0" smtClean="0">
                <a:solidFill>
                  <a:schemeClr val="tx1">
                    <a:lumMod val="65000"/>
                    <a:lumOff val="35000"/>
                  </a:schemeClr>
                </a:solidFill>
                <a:latin typeface="微软雅黑" panose="020B0503020204020204" pitchFamily="34" charset="-122"/>
                <a:ea typeface="微软雅黑" panose="020B0503020204020204" pitchFamily="34" charset="-122"/>
              </a:rPr>
              <a:t>很少像</a:t>
            </a:r>
            <a:r>
              <a:rPr lang="en-US" altLang="zh-CN" sz="1350" dirty="0">
                <a:solidFill>
                  <a:schemeClr val="tx1">
                    <a:lumMod val="65000"/>
                    <a:lumOff val="35000"/>
                  </a:schemeClr>
                </a:solidFill>
                <a:latin typeface="微软雅黑" panose="020B0503020204020204" pitchFamily="34" charset="-122"/>
                <a:ea typeface="微软雅黑" panose="020B0503020204020204" pitchFamily="34" charset="-122"/>
              </a:rPr>
              <a:t>Java</a:t>
            </a:r>
            <a:r>
              <a:rPr lang="zh-CN" altLang="en-US" sz="1350" dirty="0">
                <a:solidFill>
                  <a:schemeClr val="tx1">
                    <a:lumMod val="65000"/>
                    <a:lumOff val="35000"/>
                  </a:schemeClr>
                </a:solidFill>
                <a:latin typeface="微软雅黑" panose="020B0503020204020204" pitchFamily="34" charset="-122"/>
                <a:ea typeface="微软雅黑" panose="020B0503020204020204" pitchFamily="34" charset="-122"/>
              </a:rPr>
              <a:t>语言那样开发大型的企业级应用程序</a:t>
            </a:r>
            <a:endParaRPr lang="zh-CN" altLang="en-US" sz="13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9417" y="1884935"/>
            <a:ext cx="278100" cy="270000"/>
          </a:xfrm>
          <a:prstGeom prst="rect">
            <a:avLst/>
          </a:prstGeom>
        </p:spPr>
      </p:pic>
      <p:sp>
        <p:nvSpPr>
          <p:cNvPr id="16" name="矩形 15"/>
          <p:cNvSpPr/>
          <p:nvPr/>
        </p:nvSpPr>
        <p:spPr>
          <a:xfrm>
            <a:off x="4906907" y="1898124"/>
            <a:ext cx="3815098" cy="276225"/>
          </a:xfrm>
          <a:prstGeom prst="rect">
            <a:avLst/>
          </a:prstGeom>
          <a:noFill/>
        </p:spPr>
        <p:txBody>
          <a:bodyPr wrap="square" lIns="68580" tIns="34290" rIns="68580" bIns="34290">
            <a:spAutoFit/>
          </a:bodyPr>
          <a:lstStyle/>
          <a:p>
            <a:r>
              <a:rPr lang="en-US" altLang="zh-CN" sz="1350" dirty="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350" dirty="0">
                <a:solidFill>
                  <a:schemeClr val="tx1">
                    <a:lumMod val="65000"/>
                    <a:lumOff val="35000"/>
                  </a:schemeClr>
                </a:solidFill>
                <a:latin typeface="微软雅黑" panose="020B0503020204020204" pitchFamily="34" charset="-122"/>
                <a:ea typeface="微软雅黑" panose="020B0503020204020204" pitchFamily="34" charset="-122"/>
              </a:rPr>
              <a:t>在设计上坚持了清晰划一的</a:t>
            </a:r>
            <a:r>
              <a:rPr lang="zh-CN" altLang="en-US" sz="1350" dirty="0" smtClean="0">
                <a:solidFill>
                  <a:schemeClr val="tx1">
                    <a:lumMod val="65000"/>
                    <a:lumOff val="35000"/>
                  </a:schemeClr>
                </a:solidFill>
                <a:latin typeface="微软雅黑" panose="020B0503020204020204" pitchFamily="34" charset="-122"/>
                <a:ea typeface="微软雅黑" panose="020B0503020204020204" pitchFamily="34" charset="-122"/>
              </a:rPr>
              <a:t>风格</a:t>
            </a:r>
            <a:endParaRPr lang="zh-CN" altLang="en-US" sz="1350" b="1" dirty="0">
              <a:solidFill>
                <a:schemeClr val="tx1">
                  <a:lumMod val="65000"/>
                  <a:lumOff val="35000"/>
                </a:schemeClr>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9417" y="2378021"/>
            <a:ext cx="278100" cy="270000"/>
          </a:xfrm>
          <a:prstGeom prst="rect">
            <a:avLst/>
          </a:prstGeom>
        </p:spPr>
      </p:pic>
      <p:sp>
        <p:nvSpPr>
          <p:cNvPr id="18" name="矩形 17"/>
          <p:cNvSpPr/>
          <p:nvPr/>
        </p:nvSpPr>
        <p:spPr>
          <a:xfrm>
            <a:off x="4906907" y="2397576"/>
            <a:ext cx="3815098" cy="483870"/>
          </a:xfrm>
          <a:prstGeom prst="rect">
            <a:avLst/>
          </a:prstGeom>
          <a:noFill/>
        </p:spPr>
        <p:txBody>
          <a:bodyPr wrap="square" lIns="68580" tIns="34290" rIns="68580" bIns="34290">
            <a:spAutoFit/>
          </a:bodyPr>
          <a:lstStyle/>
          <a:p>
            <a:r>
              <a:rPr lang="zh-CN" altLang="en-US" sz="1350" dirty="0">
                <a:solidFill>
                  <a:schemeClr val="tx1">
                    <a:lumMod val="65000"/>
                    <a:lumOff val="35000"/>
                  </a:schemeClr>
                </a:solidFill>
                <a:latin typeface="微软雅黑" panose="020B0503020204020204" pitchFamily="34" charset="-122"/>
                <a:ea typeface="微软雅黑" panose="020B0503020204020204" pitchFamily="34" charset="-122"/>
              </a:rPr>
              <a:t>易读、易维护，并且被大量用户所欢迎的、用途广泛的语言</a:t>
            </a:r>
            <a:endParaRPr lang="zh-CN" altLang="en-US" sz="13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9417" y="3046419"/>
            <a:ext cx="278100" cy="270000"/>
          </a:xfrm>
          <a:prstGeom prst="rect">
            <a:avLst/>
          </a:prstGeom>
        </p:spPr>
      </p:pic>
      <p:sp>
        <p:nvSpPr>
          <p:cNvPr id="20" name="矩形 19"/>
          <p:cNvSpPr/>
          <p:nvPr/>
        </p:nvSpPr>
        <p:spPr>
          <a:xfrm>
            <a:off x="4906907" y="3061716"/>
            <a:ext cx="3815098" cy="276225"/>
          </a:xfrm>
          <a:prstGeom prst="rect">
            <a:avLst/>
          </a:prstGeom>
          <a:noFill/>
        </p:spPr>
        <p:txBody>
          <a:bodyPr wrap="square" lIns="68580" tIns="34290" rIns="68580" bIns="34290">
            <a:spAutoFit/>
          </a:bodyPr>
          <a:lstStyle/>
          <a:p>
            <a:r>
              <a:rPr lang="zh-CN" altLang="en-US" sz="1350" dirty="0">
                <a:solidFill>
                  <a:schemeClr val="tx1">
                    <a:lumMod val="65000"/>
                    <a:lumOff val="35000"/>
                  </a:schemeClr>
                </a:solidFill>
                <a:latin typeface="微软雅黑" panose="020B0503020204020204" pitchFamily="34" charset="-122"/>
                <a:ea typeface="微软雅黑" panose="020B0503020204020204" pitchFamily="34" charset="-122"/>
              </a:rPr>
              <a:t>丰富的模块库，使其八面玲珑</a:t>
            </a:r>
            <a:endParaRPr lang="zh-CN" altLang="en-US" sz="13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7" name="标题 1"/>
          <p:cNvSpPr txBox="1"/>
          <p:nvPr/>
        </p:nvSpPr>
        <p:spPr>
          <a:xfrm>
            <a:off x="713146" y="1809049"/>
            <a:ext cx="8147825" cy="37930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20000"/>
              </a:lnSpc>
            </a:pPr>
            <a:r>
              <a:rPr lang="en-US" altLang="zh-CN" sz="1200" dirty="0" smtClean="0">
                <a:pattFill prst="dkUpDiag">
                  <a:fgClr>
                    <a:schemeClr val="bg1">
                      <a:lumMod val="50000"/>
                    </a:schemeClr>
                  </a:fgClr>
                  <a:bgClr>
                    <a:schemeClr val="tx1">
                      <a:lumMod val="75000"/>
                      <a:lumOff val="25000"/>
                    </a:schemeClr>
                  </a:bgClr>
                </a:pattFill>
                <a:cs typeface="+mn-cs"/>
              </a:rPr>
              <a:t>· </a:t>
            </a:r>
            <a:r>
              <a:rPr lang="en-US" altLang="zh-CN" sz="1200" b="0" dirty="0" smtClean="0">
                <a:pattFill prst="dkUpDiag">
                  <a:fgClr>
                    <a:schemeClr val="bg1">
                      <a:lumMod val="50000"/>
                    </a:schemeClr>
                  </a:fgClr>
                  <a:bgClr>
                    <a:schemeClr val="tx1">
                      <a:lumMod val="75000"/>
                      <a:lumOff val="25000"/>
                    </a:schemeClr>
                  </a:bgClr>
                </a:pattFill>
                <a:cs typeface="+mn-cs"/>
              </a:rPr>
              <a:t>Python </a:t>
            </a:r>
            <a:r>
              <a:rPr lang="zh-CN" altLang="en-US" sz="1200" b="0" dirty="0" smtClean="0">
                <a:pattFill prst="dkUpDiag">
                  <a:fgClr>
                    <a:schemeClr val="bg1">
                      <a:lumMod val="50000"/>
                    </a:schemeClr>
                  </a:fgClr>
                  <a:bgClr>
                    <a:schemeClr val="tx1">
                      <a:lumMod val="75000"/>
                      <a:lumOff val="25000"/>
                    </a:schemeClr>
                  </a:bgClr>
                </a:pattFill>
                <a:cs typeface="+mn-cs"/>
              </a:rPr>
              <a:t>脚本程序 </a:t>
            </a:r>
            <a:r>
              <a:rPr lang="zh-CN" altLang="en-US" sz="1200" dirty="0" smtClean="0">
                <a:pattFill prst="dkUpDiag">
                  <a:fgClr>
                    <a:schemeClr val="bg1">
                      <a:lumMod val="50000"/>
                    </a:schemeClr>
                  </a:fgClr>
                  <a:bgClr>
                    <a:schemeClr val="tx1">
                      <a:lumMod val="75000"/>
                      <a:lumOff val="25000"/>
                    </a:schemeClr>
                  </a:bgClr>
                </a:pattFill>
                <a:cs typeface="+mn-cs"/>
              </a:rPr>
              <a:t>*</a:t>
            </a:r>
            <a:r>
              <a:rPr lang="en-US" altLang="zh-CN" sz="1200" dirty="0" smtClean="0">
                <a:pattFill prst="dkUpDiag">
                  <a:fgClr>
                    <a:schemeClr val="bg1">
                      <a:lumMod val="50000"/>
                    </a:schemeClr>
                  </a:fgClr>
                  <a:bgClr>
                    <a:schemeClr val="tx1">
                      <a:lumMod val="75000"/>
                      <a:lumOff val="25000"/>
                    </a:schemeClr>
                  </a:bgClr>
                </a:pattFill>
                <a:cs typeface="+mn-cs"/>
              </a:rPr>
              <a:t>.</a:t>
            </a:r>
            <a:r>
              <a:rPr lang="en-US" altLang="zh-CN" sz="1200" dirty="0" err="1" smtClean="0">
                <a:pattFill prst="dkUpDiag">
                  <a:fgClr>
                    <a:schemeClr val="bg1">
                      <a:lumMod val="50000"/>
                    </a:schemeClr>
                  </a:fgClr>
                  <a:bgClr>
                    <a:schemeClr val="tx1">
                      <a:lumMod val="75000"/>
                      <a:lumOff val="25000"/>
                    </a:schemeClr>
                  </a:bgClr>
                </a:pattFill>
                <a:cs typeface="+mn-cs"/>
              </a:rPr>
              <a:t>py</a:t>
            </a:r>
            <a:r>
              <a:rPr lang="en-US" altLang="zh-CN" sz="1200" b="0" dirty="0" smtClean="0">
                <a:pattFill prst="dkUpDiag">
                  <a:fgClr>
                    <a:schemeClr val="bg1">
                      <a:lumMod val="50000"/>
                    </a:schemeClr>
                  </a:fgClr>
                  <a:bgClr>
                    <a:schemeClr val="tx1">
                      <a:lumMod val="75000"/>
                      <a:lumOff val="25000"/>
                    </a:schemeClr>
                  </a:bgClr>
                </a:pattFill>
                <a:cs typeface="+mn-cs"/>
              </a:rPr>
              <a:t> </a:t>
            </a:r>
            <a:r>
              <a:rPr lang="zh-CN" altLang="en-US" sz="1200" b="0" dirty="0" smtClean="0">
                <a:pattFill prst="dkUpDiag">
                  <a:fgClr>
                    <a:schemeClr val="bg1">
                      <a:lumMod val="50000"/>
                    </a:schemeClr>
                  </a:fgClr>
                  <a:bgClr>
                    <a:schemeClr val="tx1">
                      <a:lumMod val="75000"/>
                      <a:lumOff val="25000"/>
                    </a:schemeClr>
                  </a:bgClr>
                </a:pattFill>
                <a:cs typeface="+mn-cs"/>
              </a:rPr>
              <a:t>编译过程</a:t>
            </a:r>
            <a:endParaRPr lang="en-US" altLang="zh-CN" sz="1200" b="0" dirty="0">
              <a:pattFill prst="dkUpDiag">
                <a:fgClr>
                  <a:schemeClr val="bg1">
                    <a:lumMod val="50000"/>
                  </a:schemeClr>
                </a:fgClr>
                <a:bgClr>
                  <a:schemeClr val="tx1">
                    <a:lumMod val="75000"/>
                    <a:lumOff val="25000"/>
                  </a:schemeClr>
                </a:bgClr>
              </a:pattFill>
              <a:cs typeface="+mn-cs"/>
            </a:endParaRPr>
          </a:p>
        </p:txBody>
      </p:sp>
      <p:sp>
        <p:nvSpPr>
          <p:cNvPr id="8" name="标题 1"/>
          <p:cNvSpPr txBox="1"/>
          <p:nvPr/>
        </p:nvSpPr>
        <p:spPr>
          <a:xfrm>
            <a:off x="841565" y="3371796"/>
            <a:ext cx="2859577" cy="378287"/>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20000"/>
              </a:lnSpc>
            </a:pPr>
            <a:r>
              <a:rPr lang="zh-CN" altLang="en-US" sz="1200"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cs typeface="+mn-cs"/>
              </a:rPr>
              <a:t>代码演示：</a:t>
            </a:r>
            <a:r>
              <a:rPr lang="zh-CN" altLang="en-US" sz="900" b="0" dirty="0" smtClean="0">
                <a:pattFill prst="dkUpDiag">
                  <a:fgClr>
                    <a:schemeClr val="bg1">
                      <a:lumMod val="50000"/>
                    </a:schemeClr>
                  </a:fgClr>
                  <a:bgClr>
                    <a:schemeClr val="tx1">
                      <a:lumMod val="75000"/>
                      <a:lumOff val="25000"/>
                    </a:schemeClr>
                  </a:bgClr>
                </a:pattFill>
                <a:cs typeface="+mn-cs"/>
              </a:rPr>
              <a:t>创建编写</a:t>
            </a:r>
            <a:r>
              <a:rPr lang="zh-CN" altLang="en-US" sz="1200"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cs typeface="+mn-cs"/>
              </a:rPr>
              <a:t> </a:t>
            </a:r>
            <a:r>
              <a:rPr lang="en-US" altLang="zh-CN" sz="900" b="0" dirty="0" smtClean="0">
                <a:pattFill prst="dkUpDiag">
                  <a:fgClr>
                    <a:schemeClr val="bg1">
                      <a:lumMod val="50000"/>
                    </a:schemeClr>
                  </a:fgClr>
                  <a:bgClr>
                    <a:schemeClr val="tx1">
                      <a:lumMod val="75000"/>
                      <a:lumOff val="25000"/>
                    </a:schemeClr>
                  </a:bgClr>
                </a:pattFill>
                <a:cs typeface="+mn-cs"/>
              </a:rPr>
              <a:t>ch01-demo.py </a:t>
            </a:r>
            <a:r>
              <a:rPr lang="zh-CN" altLang="en-US" sz="900" b="0" dirty="0" smtClean="0">
                <a:pattFill prst="dkUpDiag">
                  <a:fgClr>
                    <a:schemeClr val="bg1">
                      <a:lumMod val="50000"/>
                    </a:schemeClr>
                  </a:fgClr>
                  <a:bgClr>
                    <a:schemeClr val="tx1">
                      <a:lumMod val="75000"/>
                      <a:lumOff val="25000"/>
                    </a:schemeClr>
                  </a:bgClr>
                </a:pattFill>
                <a:cs typeface="+mn-cs"/>
              </a:rPr>
              <a:t>脚本源文件</a:t>
            </a:r>
            <a:endParaRPr lang="zh-CN" altLang="en-US" sz="1200" b="0" dirty="0">
              <a:solidFill>
                <a:schemeClr val="tx1">
                  <a:lumMod val="65000"/>
                  <a:lumOff val="35000"/>
                </a:schemeClr>
              </a:solidFill>
            </a:endParaRPr>
          </a:p>
        </p:txBody>
      </p:sp>
      <p:sp>
        <p:nvSpPr>
          <p:cNvPr id="9" name="矩形 8"/>
          <p:cNvSpPr/>
          <p:nvPr/>
        </p:nvSpPr>
        <p:spPr>
          <a:xfrm>
            <a:off x="2133600" y="2419664"/>
            <a:ext cx="1262743" cy="391886"/>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accent1">
                    <a:lumMod val="75000"/>
                  </a:schemeClr>
                </a:solidFill>
                <a:latin typeface="微软雅黑" panose="020B0503020204020204" pitchFamily="34" charset="-122"/>
                <a:ea typeface="微软雅黑" panose="020B0503020204020204" pitchFamily="34" charset="-122"/>
              </a:rPr>
              <a:t>*</a:t>
            </a:r>
            <a:r>
              <a:rPr lang="en-US" altLang="zh-CN" sz="1200" b="1" dirty="0" smtClean="0">
                <a:solidFill>
                  <a:schemeClr val="accent1">
                    <a:lumMod val="75000"/>
                  </a:schemeClr>
                </a:solidFill>
                <a:latin typeface="微软雅黑" panose="020B0503020204020204" pitchFamily="34" charset="-122"/>
                <a:ea typeface="微软雅黑" panose="020B0503020204020204" pitchFamily="34" charset="-122"/>
              </a:rPr>
              <a:t>.</a:t>
            </a:r>
            <a:r>
              <a:rPr lang="en-US" altLang="zh-CN" sz="1200" b="1" dirty="0" err="1" smtClean="0">
                <a:solidFill>
                  <a:schemeClr val="accent1">
                    <a:lumMod val="75000"/>
                  </a:schemeClr>
                </a:solidFill>
                <a:latin typeface="微软雅黑" panose="020B0503020204020204" pitchFamily="34" charset="-122"/>
                <a:ea typeface="微软雅黑" panose="020B0503020204020204" pitchFamily="34" charset="-122"/>
              </a:rPr>
              <a:t>py</a:t>
            </a:r>
            <a:r>
              <a:rPr lang="en-US" altLang="zh-CN" sz="1200" b="1" dirty="0" smtClean="0">
                <a:solidFill>
                  <a:schemeClr val="accent1">
                    <a:lumMod val="75000"/>
                  </a:schemeClr>
                </a:solidFill>
                <a:latin typeface="微软雅黑" panose="020B0503020204020204" pitchFamily="34" charset="-122"/>
                <a:ea typeface="微软雅黑" panose="020B0503020204020204" pitchFamily="34" charset="-122"/>
              </a:rPr>
              <a:t> </a:t>
            </a:r>
            <a:r>
              <a:rPr lang="zh-CN" altLang="en-US" sz="1200" dirty="0" smtClean="0">
                <a:solidFill>
                  <a:schemeClr val="accent1">
                    <a:lumMod val="75000"/>
                  </a:schemeClr>
                </a:solidFill>
                <a:latin typeface="微软雅黑" panose="020B0503020204020204" pitchFamily="34" charset="-122"/>
                <a:ea typeface="微软雅黑" panose="020B0503020204020204" pitchFamily="34" charset="-122"/>
              </a:rPr>
              <a:t>脚本文件</a:t>
            </a:r>
            <a:endParaRPr lang="zh-CN" altLang="en-US" sz="12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4756832" y="2395722"/>
            <a:ext cx="2275227" cy="437598"/>
          </a:xfrm>
          <a:prstGeom prst="round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5" name="矩形 14"/>
          <p:cNvSpPr/>
          <p:nvPr/>
        </p:nvSpPr>
        <p:spPr>
          <a:xfrm>
            <a:off x="4929349" y="2477252"/>
            <a:ext cx="2005965" cy="299085"/>
          </a:xfrm>
          <a:prstGeom prst="rect">
            <a:avLst/>
          </a:prstGeom>
        </p:spPr>
        <p:txBody>
          <a:bodyPr wrap="none">
            <a:spAutoFit/>
          </a:bodyPr>
          <a:lstStyle/>
          <a:p>
            <a:r>
              <a:rPr lang="en-US" altLang="zh-CN" sz="135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Python </a:t>
            </a:r>
            <a:r>
              <a:rPr lang="zh-CN" altLang="en-US" sz="135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虚拟机（</a:t>
            </a:r>
            <a:r>
              <a:rPr lang="en-US" altLang="zh-CN" sz="135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VM</a:t>
            </a:r>
            <a:r>
              <a:rPr lang="zh-CN" altLang="en-US" sz="135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35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cxnSp>
        <p:nvCxnSpPr>
          <p:cNvPr id="10" name="直接箭头连接符 9"/>
          <p:cNvCxnSpPr>
            <a:stCxn id="9" idx="3"/>
            <a:endCxn id="14" idx="1"/>
          </p:cNvCxnSpPr>
          <p:nvPr/>
        </p:nvCxnSpPr>
        <p:spPr>
          <a:xfrm flipV="1">
            <a:off x="3396343" y="2614521"/>
            <a:ext cx="1360489" cy="1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396614" y="2308130"/>
            <a:ext cx="1281868" cy="241935"/>
          </a:xfrm>
          <a:prstGeom prst="rect">
            <a:avLst/>
          </a:prstGeom>
          <a:noFill/>
        </p:spPr>
        <p:txBody>
          <a:bodyPr wrap="square" lIns="68580" tIns="34290" rIns="68580" bIns="34290">
            <a:spAutoFit/>
          </a:bodyPr>
          <a:lstStyle/>
          <a:p>
            <a:pPr algn="ctr"/>
            <a:r>
              <a:rPr lang="en-US" altLang="zh-CN" sz="1125" b="1" dirty="0">
                <a:ln w="12700">
                  <a:solidFill>
                    <a:schemeClr val="accent1"/>
                  </a:solidFill>
                  <a:prstDash val="solid"/>
                </a:ln>
                <a:pattFill prst="pct50">
                  <a:fgClr>
                    <a:schemeClr val="accent1"/>
                  </a:fgClr>
                  <a:bgClr>
                    <a:schemeClr val="accent1">
                      <a:lumMod val="20000"/>
                      <a:lumOff val="80000"/>
                    </a:schemeClr>
                  </a:bgClr>
                </a:pattFill>
                <a:latin typeface="微软雅黑" panose="020B0503020204020204" pitchFamily="34" charset="-122"/>
                <a:ea typeface="微软雅黑" panose="020B0503020204020204" pitchFamily="34" charset="-122"/>
              </a:rPr>
              <a:t>p</a:t>
            </a:r>
            <a:r>
              <a:rPr lang="en-US" altLang="zh-CN" sz="1125" b="1" cap="none" spc="0" dirty="0" smtClean="0">
                <a:ln w="12700">
                  <a:solidFill>
                    <a:schemeClr val="accent1"/>
                  </a:solidFill>
                  <a:prstDash val="solid"/>
                </a:ln>
                <a:pattFill prst="pct50">
                  <a:fgClr>
                    <a:schemeClr val="accent1"/>
                  </a:fgClr>
                  <a:bgClr>
                    <a:schemeClr val="accent1">
                      <a:lumMod val="20000"/>
                      <a:lumOff val="80000"/>
                    </a:schemeClr>
                  </a:bgClr>
                </a:pattFill>
                <a:latin typeface="微软雅黑" panose="020B0503020204020204" pitchFamily="34" charset="-122"/>
                <a:ea typeface="微软雅黑" panose="020B0503020204020204" pitchFamily="34" charset="-122"/>
              </a:rPr>
              <a:t>ython </a:t>
            </a:r>
            <a:r>
              <a:rPr lang="zh-CN" altLang="en-US" sz="1125" b="1" cap="none" spc="0" dirty="0" smtClean="0">
                <a:ln w="12700">
                  <a:solidFill>
                    <a:schemeClr val="accent1"/>
                  </a:solidFill>
                  <a:prstDash val="solid"/>
                </a:ln>
                <a:pattFill prst="pct50">
                  <a:fgClr>
                    <a:schemeClr val="accent1"/>
                  </a:fgClr>
                  <a:bgClr>
                    <a:schemeClr val="accent1">
                      <a:lumMod val="20000"/>
                      <a:lumOff val="80000"/>
                    </a:schemeClr>
                  </a:bgClr>
                </a:pattFill>
                <a:latin typeface="微软雅黑" panose="020B0503020204020204" pitchFamily="34" charset="-122"/>
                <a:ea typeface="微软雅黑" panose="020B0503020204020204" pitchFamily="34" charset="-122"/>
              </a:rPr>
              <a:t>命令</a:t>
            </a:r>
            <a:endParaRPr lang="zh-CN" altLang="en-US" sz="1125" b="1" cap="none" spc="0" dirty="0">
              <a:ln w="12700">
                <a:solidFill>
                  <a:schemeClr val="accent1"/>
                </a:solidFill>
                <a:prstDash val="solid"/>
              </a:ln>
              <a:pattFill prst="pct50">
                <a:fgClr>
                  <a:schemeClr val="accent1"/>
                </a:fgClr>
                <a:bgClr>
                  <a:schemeClr val="accent1">
                    <a:lumMod val="20000"/>
                    <a:lumOff val="80000"/>
                  </a:schemeClr>
                </a:bgClr>
              </a:pattFill>
            </a:endParaRPr>
          </a:p>
        </p:txBody>
      </p:sp>
      <p:sp>
        <p:nvSpPr>
          <p:cNvPr id="17" name="矩形 16"/>
          <p:cNvSpPr/>
          <p:nvPr/>
        </p:nvSpPr>
        <p:spPr>
          <a:xfrm>
            <a:off x="3594029" y="2676174"/>
            <a:ext cx="980440" cy="437515"/>
          </a:xfrm>
          <a:prstGeom prst="rect">
            <a:avLst/>
          </a:prstGeom>
        </p:spPr>
        <p:txBody>
          <a:bodyPr wrap="none">
            <a:spAutoFit/>
          </a:bodyPr>
          <a:lstStyle/>
          <a:p>
            <a:pPr>
              <a:lnSpc>
                <a:spcPct val="150000"/>
              </a:lnSpc>
            </a:pPr>
            <a:r>
              <a:rPr lang="zh-CN" altLang="en-US" sz="750" dirty="0" smtClean="0">
                <a:solidFill>
                  <a:schemeClr val="tx1">
                    <a:lumMod val="50000"/>
                    <a:lumOff val="50000"/>
                  </a:schemeClr>
                </a:solidFill>
                <a:latin typeface="微软雅黑" panose="020B0503020204020204" pitchFamily="34" charset="-122"/>
                <a:ea typeface="微软雅黑" panose="020B0503020204020204" pitchFamily="34" charset="-122"/>
                <a:cs typeface="+mj-cs"/>
              </a:rPr>
              <a:t>*</a:t>
            </a:r>
            <a:r>
              <a:rPr lang="en-US" altLang="zh-CN" sz="750" dirty="0" smtClean="0">
                <a:solidFill>
                  <a:schemeClr val="tx1">
                    <a:lumMod val="50000"/>
                    <a:lumOff val="50000"/>
                  </a:schemeClr>
                </a:solidFill>
                <a:latin typeface="微软雅黑" panose="020B0503020204020204" pitchFamily="34" charset="-122"/>
                <a:ea typeface="微软雅黑" panose="020B0503020204020204" pitchFamily="34" charset="-122"/>
                <a:cs typeface="+mj-cs"/>
              </a:rPr>
              <a:t>.</a:t>
            </a:r>
            <a:r>
              <a:rPr lang="en-US" altLang="zh-CN" sz="750" dirty="0" err="1" smtClean="0">
                <a:solidFill>
                  <a:schemeClr val="tx1">
                    <a:lumMod val="50000"/>
                    <a:lumOff val="50000"/>
                  </a:schemeClr>
                </a:solidFill>
                <a:latin typeface="微软雅黑" panose="020B0503020204020204" pitchFamily="34" charset="-122"/>
                <a:ea typeface="微软雅黑" panose="020B0503020204020204" pitchFamily="34" charset="-122"/>
                <a:cs typeface="+mj-cs"/>
              </a:rPr>
              <a:t>py</a:t>
            </a:r>
            <a:r>
              <a:rPr lang="zh-CN" altLang="en-US" sz="750" dirty="0" smtClean="0">
                <a:solidFill>
                  <a:schemeClr val="tx1">
                    <a:lumMod val="50000"/>
                    <a:lumOff val="50000"/>
                  </a:schemeClr>
                </a:solidFill>
                <a:latin typeface="微软雅黑" panose="020B0503020204020204" pitchFamily="34" charset="-122"/>
                <a:ea typeface="微软雅黑" panose="020B0503020204020204" pitchFamily="34" charset="-122"/>
                <a:cs typeface="+mj-cs"/>
              </a:rPr>
              <a:t>文件加载到</a:t>
            </a:r>
            <a:endParaRPr lang="en-US" altLang="zh-CN" sz="750" dirty="0">
              <a:solidFill>
                <a:schemeClr val="tx1">
                  <a:lumMod val="50000"/>
                  <a:lumOff val="50000"/>
                </a:schemeClr>
              </a:solidFill>
              <a:latin typeface="微软雅黑" panose="020B0503020204020204" pitchFamily="34" charset="-122"/>
              <a:ea typeface="微软雅黑" panose="020B0503020204020204" pitchFamily="34" charset="-122"/>
              <a:cs typeface="+mj-cs"/>
            </a:endParaRPr>
          </a:p>
          <a:p>
            <a:pPr>
              <a:lnSpc>
                <a:spcPct val="150000"/>
              </a:lnSpc>
            </a:pPr>
            <a:r>
              <a:rPr lang="en-US" altLang="zh-CN" sz="750" dirty="0" err="1" smtClean="0">
                <a:solidFill>
                  <a:schemeClr val="tx1">
                    <a:lumMod val="50000"/>
                    <a:lumOff val="50000"/>
                  </a:schemeClr>
                </a:solidFill>
                <a:latin typeface="微软雅黑" panose="020B0503020204020204" pitchFamily="34" charset="-122"/>
                <a:ea typeface="微软雅黑" panose="020B0503020204020204" pitchFamily="34" charset="-122"/>
                <a:cs typeface="+mj-cs"/>
              </a:rPr>
              <a:t>Pytohn</a:t>
            </a: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cs typeface="+mj-cs"/>
              </a:rPr>
              <a:t>虚拟机</a:t>
            </a:r>
            <a:r>
              <a:rPr lang="zh-CN" altLang="en-US" sz="750" dirty="0" smtClean="0">
                <a:solidFill>
                  <a:schemeClr val="tx1">
                    <a:lumMod val="50000"/>
                    <a:lumOff val="50000"/>
                  </a:schemeClr>
                </a:solidFill>
                <a:latin typeface="微软雅黑" panose="020B0503020204020204" pitchFamily="34" charset="-122"/>
                <a:ea typeface="微软雅黑" panose="020B0503020204020204" pitchFamily="34" charset="-122"/>
                <a:cs typeface="+mj-cs"/>
              </a:rPr>
              <a:t>运行</a:t>
            </a:r>
            <a:endPar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cs typeface="+mj-cs"/>
            </a:endParaRPr>
          </a:p>
        </p:txBody>
      </p:sp>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82595" y="3758418"/>
            <a:ext cx="3168623" cy="729000"/>
          </a:xfrm>
          <a:prstGeom prst="rect">
            <a:avLst/>
          </a:prstGeom>
          <a:ln>
            <a:noFill/>
          </a:ln>
          <a:effectLst>
            <a:outerShdw blurRad="292100" dist="139700" dir="2700000" algn="tl" rotWithShape="0">
              <a:srgbClr val="333333">
                <a:alpha val="65000"/>
              </a:srgbClr>
            </a:outerShdw>
          </a:effectLst>
        </p:spPr>
      </p:pic>
      <p:sp>
        <p:nvSpPr>
          <p:cNvPr id="19" name="标题 1"/>
          <p:cNvSpPr txBox="1"/>
          <p:nvPr/>
        </p:nvSpPr>
        <p:spPr>
          <a:xfrm>
            <a:off x="4504610" y="3377241"/>
            <a:ext cx="2859577" cy="378287"/>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20000"/>
              </a:lnSpc>
            </a:pPr>
            <a:r>
              <a:rPr lang="zh-CN" altLang="en-US" sz="1200"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cs typeface="+mn-cs"/>
              </a:rPr>
              <a:t>运行输出： </a:t>
            </a:r>
            <a:r>
              <a:rPr lang="en-US" altLang="zh-CN" sz="900" b="0" dirty="0">
                <a:pattFill prst="dkUpDiag">
                  <a:fgClr>
                    <a:schemeClr val="bg1">
                      <a:lumMod val="50000"/>
                    </a:schemeClr>
                  </a:fgClr>
                  <a:bgClr>
                    <a:schemeClr val="tx1">
                      <a:lumMod val="75000"/>
                      <a:lumOff val="25000"/>
                    </a:schemeClr>
                  </a:bgClr>
                </a:pattFill>
                <a:cs typeface="+mn-cs"/>
              </a:rPr>
              <a:t>Dos</a:t>
            </a:r>
            <a:r>
              <a:rPr lang="zh-CN" altLang="en-US" sz="900" b="0" dirty="0" smtClean="0">
                <a:pattFill prst="dkUpDiag">
                  <a:fgClr>
                    <a:schemeClr val="bg1">
                      <a:lumMod val="50000"/>
                    </a:schemeClr>
                  </a:fgClr>
                  <a:bgClr>
                    <a:schemeClr val="tx1">
                      <a:lumMod val="75000"/>
                      <a:lumOff val="25000"/>
                    </a:schemeClr>
                  </a:bgClr>
                </a:pattFill>
                <a:cs typeface="+mn-cs"/>
              </a:rPr>
              <a:t>控制台使用</a:t>
            </a:r>
            <a:r>
              <a:rPr lang="en-US" altLang="zh-CN" sz="900" b="0" dirty="0" smtClean="0">
                <a:pattFill prst="dkUpDiag">
                  <a:fgClr>
                    <a:schemeClr val="bg1">
                      <a:lumMod val="50000"/>
                    </a:schemeClr>
                  </a:fgClr>
                  <a:bgClr>
                    <a:schemeClr val="tx1">
                      <a:lumMod val="75000"/>
                      <a:lumOff val="25000"/>
                    </a:schemeClr>
                  </a:bgClr>
                </a:pattFill>
                <a:cs typeface="+mn-cs"/>
              </a:rPr>
              <a:t>python</a:t>
            </a:r>
            <a:r>
              <a:rPr lang="zh-CN" altLang="en-US" sz="900" b="0" dirty="0" smtClean="0">
                <a:pattFill prst="dkUpDiag">
                  <a:fgClr>
                    <a:schemeClr val="bg1">
                      <a:lumMod val="50000"/>
                    </a:schemeClr>
                  </a:fgClr>
                  <a:bgClr>
                    <a:schemeClr val="tx1">
                      <a:lumMod val="75000"/>
                      <a:lumOff val="25000"/>
                    </a:schemeClr>
                  </a:bgClr>
                </a:pattFill>
                <a:cs typeface="+mn-cs"/>
              </a:rPr>
              <a:t>命令</a:t>
            </a:r>
            <a:endParaRPr lang="zh-CN" altLang="en-US" sz="1200" b="0" dirty="0">
              <a:solidFill>
                <a:schemeClr val="tx1">
                  <a:lumMod val="65000"/>
                  <a:lumOff val="35000"/>
                </a:schemeClr>
              </a:solidFill>
            </a:endParaRPr>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694" y="3764201"/>
            <a:ext cx="1906799" cy="378000"/>
          </a:xfrm>
          <a:prstGeom prst="rect">
            <a:avLst/>
          </a:prstGeom>
          <a:ln>
            <a:noFill/>
          </a:ln>
          <a:effectLst>
            <a:outerShdw blurRad="292100" dist="139700" dir="2700000" algn="tl" rotWithShape="0">
              <a:srgbClr val="333333">
                <a:alpha val="65000"/>
              </a:srgbClr>
            </a:outerShdw>
          </a:effectLst>
        </p:spPr>
      </p:pic>
      <p:sp>
        <p:nvSpPr>
          <p:cNvPr id="11" name="矩形 10"/>
          <p:cNvSpPr/>
          <p:nvPr/>
        </p:nvSpPr>
        <p:spPr>
          <a:xfrm>
            <a:off x="681990" y="818515"/>
            <a:ext cx="7286625" cy="847725"/>
          </a:xfrm>
          <a:prstGeom prst="rect">
            <a:avLst/>
          </a:prstGeom>
          <a:noFill/>
        </p:spPr>
        <p:txBody>
          <a:bodyPr wrap="square" lIns="68580" tIns="34290" rIns="68580" bIns="34290">
            <a:spAutoFit/>
          </a:bodyPr>
          <a:lstStyle/>
          <a:p>
            <a:pPr>
              <a:lnSpc>
                <a:spcPct val="150000"/>
              </a:lnSpc>
            </a:pPr>
            <a:r>
              <a:rPr lang="en-US" altLang="zh-CN" sz="1875" b="1" dirty="0" smtClean="0">
                <a:solidFill>
                  <a:srgbClr val="ED7D31"/>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Python</a:t>
            </a:r>
            <a:r>
              <a:rPr lang="en-US" altLang="zh-CN" sz="1500" b="1" dirty="0" smtClean="0">
                <a:solidFill>
                  <a:srgbClr val="ED7D31"/>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语言是典型的</a:t>
            </a:r>
            <a:r>
              <a:rPr lang="zh-CN" altLang="en-US" sz="1500" b="1" dirty="0" smtClean="0">
                <a:solidFill>
                  <a:schemeClr val="accent6"/>
                </a:solidFill>
                <a:latin typeface="微软雅黑" panose="020B0503020204020204" pitchFamily="34" charset="-122"/>
                <a:ea typeface="微软雅黑" panose="020B0503020204020204" pitchFamily="34" charset="-122"/>
              </a:rPr>
              <a:t>脚本语言</a:t>
            </a:r>
            <a:r>
              <a:rPr lang="zh-CN" altLang="en-US" sz="1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通过解析器直接运行</a:t>
            </a:r>
            <a:r>
              <a:rPr lang="en-US" altLang="zh-CN"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15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a:t>
            </a: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文件。所有</a:t>
            </a:r>
            <a:r>
              <a:rPr lang="en-US" altLang="zh-CN"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Python</a:t>
            </a: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脚本程序的后缀名都是以 </a:t>
            </a:r>
            <a:r>
              <a:rPr lang="en-US" altLang="zh-CN"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15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a:t>
            </a:r>
            <a:r>
              <a:rPr lang="en-US" altLang="zh-CN"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结尾。</a:t>
            </a:r>
            <a:endParaRPr lang="zh-CN" altLang="en-US" sz="1875" b="1" dirty="0">
              <a:solidFill>
                <a:srgbClr val="ED7D31"/>
              </a:solidFill>
              <a:effectLst>
                <a:outerShdw blurRad="38100" dist="19050" dir="2700000" algn="tl" rotWithShape="0">
                  <a:schemeClr val="dk1">
                    <a:lumMod val="50000"/>
                    <a:alpha val="40000"/>
                  </a:schemeClr>
                </a:outerShdw>
              </a:effectLst>
            </a:endParaRPr>
          </a:p>
        </p:txBody>
      </p:sp>
      <p:sp>
        <p:nvSpPr>
          <p:cNvPr id="22" name="左弧形箭头 21"/>
          <p:cNvSpPr/>
          <p:nvPr/>
        </p:nvSpPr>
        <p:spPr>
          <a:xfrm rot="14746689">
            <a:off x="4286735" y="4068086"/>
            <a:ext cx="328019" cy="758601"/>
          </a:xfrm>
          <a:prstGeom prst="curvedRightArrow">
            <a:avLst>
              <a:gd name="adj1" fmla="val 25000"/>
              <a:gd name="adj2" fmla="val 61410"/>
              <a:gd name="adj3" fmla="val 5751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ln w="22225">
                <a:solidFill>
                  <a:schemeClr val="accent2"/>
                </a:solidFill>
                <a:prstDash val="solid"/>
              </a:ln>
              <a:solidFill>
                <a:schemeClr val="accent2">
                  <a:lumMod val="40000"/>
                  <a:lumOff val="6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教材</a:t>
            </a:r>
            <a:endParaRPr lang="zh-CN" altLang="en-US"/>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7" name="内容占位符 6"/>
          <p:cNvPicPr>
            <a:picLocks noGrp="1" noChangeAspect="1"/>
          </p:cNvPicPr>
          <p:nvPr>
            <p:ph idx="1"/>
          </p:nvPr>
        </p:nvPicPr>
        <p:blipFill>
          <a:blip r:embed="rId1"/>
          <a:stretch>
            <a:fillRect/>
          </a:stretch>
        </p:blipFill>
        <p:spPr>
          <a:xfrm>
            <a:off x="768350" y="828675"/>
            <a:ext cx="3126740" cy="3806825"/>
          </a:xfrm>
          <a:prstGeom prst="rect">
            <a:avLst/>
          </a:prstGeom>
        </p:spPr>
      </p:pic>
      <p:sp>
        <p:nvSpPr>
          <p:cNvPr id="100" name="文本框 99"/>
          <p:cNvSpPr txBox="1"/>
          <p:nvPr/>
        </p:nvSpPr>
        <p:spPr>
          <a:xfrm>
            <a:off x="4205605" y="1720850"/>
            <a:ext cx="4283710" cy="1383665"/>
          </a:xfrm>
          <a:prstGeom prst="rect">
            <a:avLst/>
          </a:prstGeom>
          <a:noFill/>
          <a:ln w="9525">
            <a:noFill/>
          </a:ln>
        </p:spPr>
        <p:txBody>
          <a:bodyPr wrap="square">
            <a:spAutoFit/>
          </a:bodyPr>
          <a:lstStyle/>
          <a:p>
            <a:pPr indent="304800"/>
            <a:r>
              <a:rPr lang="zh-CN" sz="2800" b="0">
                <a:ea typeface="宋体" panose="02010600030101010101" pitchFamily="2" charset="-122"/>
              </a:rPr>
              <a:t>《</a:t>
            </a:r>
            <a:r>
              <a:rPr lang="en-US" sz="2800" b="0">
                <a:latin typeface="Times New Roman" panose="02020603050405020304" pitchFamily="18" charset="0"/>
                <a:ea typeface="宋体" panose="02010600030101010101" pitchFamily="2" charset="-122"/>
                <a:cs typeface="Times New Roman" panose="02020603050405020304" pitchFamily="18" charset="0"/>
              </a:rPr>
              <a:t>Python</a:t>
            </a:r>
            <a:r>
              <a:rPr lang="zh-CN" sz="2800" b="0">
                <a:latin typeface="Times New Roman" panose="02020603050405020304" pitchFamily="18" charset="0"/>
                <a:ea typeface="宋体" panose="02010600030101010101" pitchFamily="2" charset="-122"/>
              </a:rPr>
              <a:t>语言程序设计</a:t>
            </a:r>
            <a:r>
              <a:rPr lang="zh-CN" sz="2800" b="0">
                <a:ea typeface="宋体" panose="02010600030101010101" pitchFamily="2" charset="-122"/>
              </a:rPr>
              <a:t>》，</a:t>
            </a:r>
            <a:r>
              <a:rPr lang="zh-CN" sz="2800" b="0">
                <a:latin typeface="Times New Roman" panose="02020603050405020304" pitchFamily="18" charset="0"/>
                <a:ea typeface="宋体" panose="02010600030101010101" pitchFamily="2" charset="-122"/>
              </a:rPr>
              <a:t>王恺等</a:t>
            </a:r>
            <a:r>
              <a:rPr lang="zh-CN" sz="2800" b="0">
                <a:ea typeface="宋体" panose="02010600030101010101" pitchFamily="2" charset="-122"/>
              </a:rPr>
              <a:t>著，机械工业出版社，</a:t>
            </a:r>
            <a:r>
              <a:rPr lang="en-US" sz="2800" b="0">
                <a:latin typeface="Times New Roman" panose="02020603050405020304" pitchFamily="18" charset="0"/>
                <a:ea typeface="宋体" panose="02010600030101010101" pitchFamily="2" charset="-122"/>
              </a:rPr>
              <a:t>201</a:t>
            </a:r>
            <a:r>
              <a:rPr lang="en-US" sz="2800" b="0">
                <a:latin typeface="Times New Roman" panose="02020603050405020304" pitchFamily="18" charset="0"/>
                <a:ea typeface="宋体" panose="02010600030101010101" pitchFamily="2" charset="-122"/>
                <a:cs typeface="Times New Roman" panose="02020603050405020304" pitchFamily="18" charset="0"/>
              </a:rPr>
              <a:t>9</a:t>
            </a:r>
            <a:r>
              <a:rPr lang="zh-CN" sz="2800" b="0">
                <a:ea typeface="宋体" panose="02010600030101010101" pitchFamily="2" charset="-122"/>
              </a:rPr>
              <a:t>年</a:t>
            </a:r>
            <a:r>
              <a:rPr lang="en-US" sz="2800" b="0">
                <a:latin typeface="Times New Roman" panose="02020603050405020304" pitchFamily="18" charset="0"/>
                <a:ea typeface="宋体" panose="02010600030101010101" pitchFamily="2" charset="-122"/>
              </a:rPr>
              <a:t>3</a:t>
            </a:r>
            <a:r>
              <a:rPr lang="zh-CN" sz="2800" b="0">
                <a:ea typeface="宋体" panose="02010600030101010101" pitchFamily="2" charset="-122"/>
              </a:rPr>
              <a:t>月。</a:t>
            </a:r>
            <a:endParaRPr lang="zh-CN" altLang="en-US"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a:xfrm>
            <a:off x="2355128" y="4853028"/>
            <a:ext cx="5674590" cy="205740"/>
          </a:xfrm>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411846" y="3993866"/>
            <a:ext cx="536121" cy="536121"/>
          </a:xfrm>
          <a:prstGeom prst="rect">
            <a:avLst/>
          </a:prstGeom>
        </p:spPr>
      </p:pic>
      <p:sp>
        <p:nvSpPr>
          <p:cNvPr id="53" name="矩形 52"/>
          <p:cNvSpPr/>
          <p:nvPr/>
        </p:nvSpPr>
        <p:spPr>
          <a:xfrm>
            <a:off x="1256204" y="3921179"/>
            <a:ext cx="567690" cy="589280"/>
          </a:xfrm>
          <a:prstGeom prst="rect">
            <a:avLst/>
          </a:prstGeom>
          <a:noFill/>
        </p:spPr>
        <p:txBody>
          <a:bodyPr wrap="none" lIns="68580" tIns="34290" rIns="68580" bIns="34290">
            <a:spAutoFit/>
          </a:bodyPr>
          <a:lstStyle/>
          <a:p>
            <a:pPr algn="ctr"/>
            <a:r>
              <a:rPr lang="zh-CN" altLang="en-US" sz="112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兼容各</a:t>
            </a:r>
            <a:endParaRPr lang="en-US" altLang="zh-CN" sz="112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a:p>
            <a:pPr algn="ctr"/>
            <a:r>
              <a:rPr lang="zh-CN" altLang="en-US" sz="112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类型系</a:t>
            </a:r>
            <a:endParaRPr lang="en-US" altLang="zh-CN" sz="112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a:p>
            <a:pPr algn="ctr"/>
            <a:r>
              <a:rPr lang="zh-CN" altLang="en-US" sz="112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统平台</a:t>
            </a:r>
            <a:endParaRPr lang="zh-CN" altLang="en-US" sz="1125"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7952" y="3988299"/>
            <a:ext cx="580926" cy="509324"/>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2332" y="3900873"/>
            <a:ext cx="633861" cy="629234"/>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11561" y="4007617"/>
            <a:ext cx="1088089" cy="415748"/>
          </a:xfrm>
          <a:prstGeom prst="rect">
            <a:avLst/>
          </a:prstGeom>
        </p:spPr>
      </p:pic>
      <p:sp>
        <p:nvSpPr>
          <p:cNvPr id="11" name="圆角矩形 10"/>
          <p:cNvSpPr/>
          <p:nvPr/>
        </p:nvSpPr>
        <p:spPr>
          <a:xfrm>
            <a:off x="592693" y="1310415"/>
            <a:ext cx="2162339" cy="437598"/>
          </a:xfrm>
          <a:prstGeom prst="roundRect">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2" name="矩形 11"/>
          <p:cNvSpPr/>
          <p:nvPr/>
        </p:nvSpPr>
        <p:spPr>
          <a:xfrm>
            <a:off x="859648" y="1386365"/>
            <a:ext cx="1706880" cy="299085"/>
          </a:xfrm>
          <a:prstGeom prst="rect">
            <a:avLst/>
          </a:prstGeom>
        </p:spPr>
        <p:txBody>
          <a:bodyPr wrap="none">
            <a:spAutoFit/>
          </a:bodyPr>
          <a:lstStyle/>
          <a:p>
            <a:r>
              <a:rPr lang="en-US" altLang="zh-CN" sz="135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Python </a:t>
            </a:r>
            <a:r>
              <a:rPr lang="zh-CN" altLang="en-US" sz="135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标准模块库</a:t>
            </a:r>
            <a:endParaRPr lang="zh-CN" altLang="en-US" sz="135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9721" y="1101468"/>
            <a:ext cx="450581" cy="450581"/>
          </a:xfrm>
          <a:prstGeom prst="rect">
            <a:avLst/>
          </a:prstGeom>
        </p:spPr>
      </p:pic>
      <p:sp>
        <p:nvSpPr>
          <p:cNvPr id="28" name="圆角矩形 27"/>
          <p:cNvSpPr/>
          <p:nvPr/>
        </p:nvSpPr>
        <p:spPr>
          <a:xfrm>
            <a:off x="3221946" y="2000863"/>
            <a:ext cx="2275227" cy="437598"/>
          </a:xfrm>
          <a:prstGeom prst="round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9" name="矩形 28"/>
          <p:cNvSpPr/>
          <p:nvPr/>
        </p:nvSpPr>
        <p:spPr>
          <a:xfrm>
            <a:off x="3394463" y="2082392"/>
            <a:ext cx="2005965" cy="299085"/>
          </a:xfrm>
          <a:prstGeom prst="rect">
            <a:avLst/>
          </a:prstGeom>
        </p:spPr>
        <p:txBody>
          <a:bodyPr wrap="none">
            <a:spAutoFit/>
          </a:bodyPr>
          <a:lstStyle/>
          <a:p>
            <a:r>
              <a:rPr lang="en-US" altLang="zh-CN" sz="135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Python </a:t>
            </a:r>
            <a:r>
              <a:rPr lang="zh-CN" altLang="en-US" sz="135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虚拟机（</a:t>
            </a:r>
            <a:r>
              <a:rPr lang="en-US" altLang="zh-CN" sz="135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VM</a:t>
            </a:r>
            <a:r>
              <a:rPr lang="zh-CN" altLang="en-US" sz="135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35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4" name="圆角矩形 13"/>
          <p:cNvSpPr/>
          <p:nvPr/>
        </p:nvSpPr>
        <p:spPr>
          <a:xfrm>
            <a:off x="3865943" y="1374262"/>
            <a:ext cx="987234" cy="313029"/>
          </a:xfrm>
          <a:prstGeom prst="round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12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1125"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a:t>
            </a:r>
            <a:r>
              <a:rPr lang="en-US" altLang="zh-CN" sz="112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sz="112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源文件</a:t>
            </a:r>
            <a:endParaRPr lang="zh-CN" altLang="en-US" sz="1125"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cxnSp>
        <p:nvCxnSpPr>
          <p:cNvPr id="18" name="直接箭头连接符 17"/>
          <p:cNvCxnSpPr>
            <a:stCxn id="11" idx="3"/>
            <a:endCxn id="14" idx="1"/>
          </p:cNvCxnSpPr>
          <p:nvPr/>
        </p:nvCxnSpPr>
        <p:spPr>
          <a:xfrm>
            <a:off x="2755032" y="1529214"/>
            <a:ext cx="1110911" cy="1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4" idx="2"/>
            <a:endCxn id="28" idx="0"/>
          </p:cNvCxnSpPr>
          <p:nvPr/>
        </p:nvCxnSpPr>
        <p:spPr>
          <a:xfrm>
            <a:off x="4359560" y="1687291"/>
            <a:ext cx="0" cy="313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424161" y="2521919"/>
            <a:ext cx="1536800" cy="219075"/>
          </a:xfrm>
          <a:prstGeom prst="rect">
            <a:avLst/>
          </a:prstGeom>
          <a:noFill/>
        </p:spPr>
        <p:txBody>
          <a:bodyPr wrap="square" lIns="68580" tIns="34290" rIns="68580" bIns="34290">
            <a:spAutoFit/>
          </a:bodyPr>
          <a:lstStyle/>
          <a:p>
            <a:r>
              <a:rPr lang="zh-CN" altLang="en-US" sz="975" dirty="0" smtClean="0">
                <a:ln w="12700">
                  <a:solidFill>
                    <a:schemeClr val="accent1"/>
                  </a:solidFill>
                  <a:prstDash val="solid"/>
                </a:ln>
                <a:solidFill>
                  <a:schemeClr val="tx1">
                    <a:lumMod val="50000"/>
                    <a:lumOff val="50000"/>
                  </a:schemeClr>
                </a:solidFill>
                <a:latin typeface="微软雅黑" panose="020B0503020204020204" pitchFamily="34" charset="-122"/>
                <a:ea typeface="微软雅黑" panose="020B0503020204020204" pitchFamily="34" charset="-122"/>
              </a:rPr>
              <a:t>编译 </a:t>
            </a:r>
            <a:r>
              <a:rPr lang="en-US" altLang="zh-CN" sz="975" dirty="0" smtClean="0">
                <a:ln w="12700">
                  <a:solidFill>
                    <a:schemeClr val="accent1"/>
                  </a:solidFill>
                  <a:prstDash val="solid"/>
                </a:ln>
                <a:solidFill>
                  <a:schemeClr val="tx1">
                    <a:lumMod val="50000"/>
                    <a:lumOff val="50000"/>
                  </a:schemeClr>
                </a:solidFill>
                <a:latin typeface="微软雅黑" panose="020B0503020204020204" pitchFamily="34" charset="-122"/>
                <a:ea typeface="微软雅黑" panose="020B0503020204020204" pitchFamily="34" charset="-122"/>
              </a:rPr>
              <a:t>Compile</a:t>
            </a:r>
            <a:endParaRPr lang="zh-CN" altLang="en-US" sz="975" cap="none" spc="0" dirty="0">
              <a:ln w="12700">
                <a:solidFill>
                  <a:schemeClr val="accent1"/>
                </a:solidFill>
                <a:prstDash val="solid"/>
              </a:ln>
              <a:solidFill>
                <a:schemeClr val="tx1">
                  <a:lumMod val="50000"/>
                  <a:lumOff val="50000"/>
                </a:schemeClr>
              </a:solidFill>
            </a:endParaRPr>
          </a:p>
        </p:txBody>
      </p:sp>
      <p:sp>
        <p:nvSpPr>
          <p:cNvPr id="42" name="圆角矩形 41"/>
          <p:cNvSpPr/>
          <p:nvPr/>
        </p:nvSpPr>
        <p:spPr>
          <a:xfrm>
            <a:off x="3181746" y="2947685"/>
            <a:ext cx="1106828" cy="313029"/>
          </a:xfrm>
          <a:prstGeom prst="roundRect">
            <a:avLst/>
          </a:prstGeom>
          <a:noFill/>
          <a:ln>
            <a:solidFill>
              <a:schemeClr val="bg1">
                <a:lumMod val="65000"/>
              </a:schemeClr>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12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1125"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pyc</a:t>
            </a:r>
            <a:r>
              <a:rPr lang="en-US" altLang="zh-CN" sz="112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sz="112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二进制</a:t>
            </a:r>
            <a:endParaRPr lang="zh-CN" altLang="en-US" sz="1125"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43" name="圆角矩形 42"/>
          <p:cNvSpPr/>
          <p:nvPr/>
        </p:nvSpPr>
        <p:spPr>
          <a:xfrm>
            <a:off x="4531987" y="2947685"/>
            <a:ext cx="1106828" cy="313029"/>
          </a:xfrm>
          <a:prstGeom prst="roundRect">
            <a:avLst/>
          </a:prstGeom>
          <a:noFill/>
          <a:ln>
            <a:solidFill>
              <a:schemeClr val="bg1">
                <a:lumMod val="65000"/>
              </a:schemeClr>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12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1125"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pyo</a:t>
            </a:r>
            <a:r>
              <a:rPr lang="en-US" altLang="zh-CN" sz="112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sz="112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优化</a:t>
            </a:r>
            <a:endParaRPr lang="zh-CN" altLang="en-US" sz="1125"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cxnSp>
        <p:nvCxnSpPr>
          <p:cNvPr id="54" name="肘形连接符 53"/>
          <p:cNvCxnSpPr>
            <a:stCxn id="28" idx="2"/>
            <a:endCxn id="42" idx="0"/>
          </p:cNvCxnSpPr>
          <p:nvPr/>
        </p:nvCxnSpPr>
        <p:spPr>
          <a:xfrm rot="5400000">
            <a:off x="3792748" y="2380874"/>
            <a:ext cx="509225" cy="624400"/>
          </a:xfrm>
          <a:prstGeom prst="bentConnector3">
            <a:avLst>
              <a:gd name="adj1" fmla="val 71377"/>
            </a:avLst>
          </a:prstGeom>
          <a:ln>
            <a:prstDash val="dash"/>
            <a:tailEnd type="triangle"/>
          </a:ln>
        </p:spPr>
        <p:style>
          <a:lnRef idx="1">
            <a:schemeClr val="accent3"/>
          </a:lnRef>
          <a:fillRef idx="0">
            <a:schemeClr val="accent3"/>
          </a:fillRef>
          <a:effectRef idx="0">
            <a:schemeClr val="accent3"/>
          </a:effectRef>
          <a:fontRef idx="minor">
            <a:schemeClr val="tx1"/>
          </a:fontRef>
        </p:style>
      </p:cxnSp>
      <p:cxnSp>
        <p:nvCxnSpPr>
          <p:cNvPr id="55" name="肘形连接符 54"/>
          <p:cNvCxnSpPr>
            <a:stCxn id="28" idx="2"/>
            <a:endCxn id="43" idx="0"/>
          </p:cNvCxnSpPr>
          <p:nvPr/>
        </p:nvCxnSpPr>
        <p:spPr>
          <a:xfrm rot="16200000" flipH="1">
            <a:off x="4467868" y="2330153"/>
            <a:ext cx="509225" cy="725841"/>
          </a:xfrm>
          <a:prstGeom prst="bentConnector3">
            <a:avLst>
              <a:gd name="adj1" fmla="val 71377"/>
            </a:avLst>
          </a:prstGeom>
          <a:ln>
            <a:prstDash val="dash"/>
            <a:tailEnd type="triangle"/>
          </a:ln>
        </p:spPr>
        <p:style>
          <a:lnRef idx="1">
            <a:schemeClr val="accent3"/>
          </a:lnRef>
          <a:fillRef idx="0">
            <a:schemeClr val="accent3"/>
          </a:fillRef>
          <a:effectRef idx="0">
            <a:schemeClr val="accent3"/>
          </a:effectRef>
          <a:fontRef idx="minor">
            <a:schemeClr val="tx1"/>
          </a:fontRef>
        </p:style>
      </p:cxnSp>
      <p:sp>
        <p:nvSpPr>
          <p:cNvPr id="67" name="圆角矩形 66"/>
          <p:cNvSpPr/>
          <p:nvPr/>
        </p:nvSpPr>
        <p:spPr>
          <a:xfrm>
            <a:off x="1043305" y="3831590"/>
            <a:ext cx="4041775" cy="620395"/>
          </a:xfrm>
          <a:prstGeom prst="roundRect">
            <a:avLst/>
          </a:prstGeom>
          <a:noFill/>
          <a:ln w="38100">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1350">
              <a:ln w="12700">
                <a:solidFill>
                  <a:schemeClr val="tx1"/>
                </a:solidFill>
                <a:prstDash val="dash"/>
              </a:ln>
            </a:endParaRPr>
          </a:p>
        </p:txBody>
      </p:sp>
      <p:sp>
        <p:nvSpPr>
          <p:cNvPr id="68" name="圆角矩形 67"/>
          <p:cNvSpPr/>
          <p:nvPr/>
        </p:nvSpPr>
        <p:spPr>
          <a:xfrm>
            <a:off x="991161" y="1990907"/>
            <a:ext cx="1465657" cy="637711"/>
          </a:xfrm>
          <a:prstGeom prst="roundRect">
            <a:avLst/>
          </a:prstGeom>
          <a:noFill/>
          <a:ln>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zh-CN" altLang="en-US"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数据类型、控制流语法、</a:t>
            </a:r>
            <a:r>
              <a:rPr lang="en-US" altLang="zh-CN"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PEP8</a:t>
            </a:r>
            <a:r>
              <a:rPr lang="zh-CN" altLang="en-US"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规范编码</a:t>
            </a:r>
            <a:endParaRPr lang="zh-CN" altLang="en-US" sz="975"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71" name="圆角矩形 70"/>
          <p:cNvSpPr/>
          <p:nvPr/>
        </p:nvSpPr>
        <p:spPr>
          <a:xfrm>
            <a:off x="991161" y="2735612"/>
            <a:ext cx="1763871" cy="320929"/>
          </a:xfrm>
          <a:prstGeom prst="roundRect">
            <a:avLst/>
          </a:prstGeom>
          <a:noFill/>
          <a:ln>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zh-CN" altLang="en-US"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各种常用函数、标准模块库</a:t>
            </a:r>
            <a:endParaRPr lang="zh-CN" altLang="en-US" sz="975"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72" name="圆角矩形 71"/>
          <p:cNvSpPr/>
          <p:nvPr/>
        </p:nvSpPr>
        <p:spPr>
          <a:xfrm>
            <a:off x="991160" y="3209105"/>
            <a:ext cx="2028863" cy="320929"/>
          </a:xfrm>
          <a:prstGeom prst="roundRect">
            <a:avLst/>
          </a:prstGeom>
          <a:noFill/>
          <a:ln>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zh-CN" altLang="en-US"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面向对象机制、异常处理自机制等</a:t>
            </a:r>
            <a:endParaRPr lang="zh-CN" altLang="en-US" sz="975"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73" name="矩形 72"/>
          <p:cNvSpPr/>
          <p:nvPr/>
        </p:nvSpPr>
        <p:spPr>
          <a:xfrm>
            <a:off x="2669553" y="1180758"/>
            <a:ext cx="1281868" cy="241935"/>
          </a:xfrm>
          <a:prstGeom prst="rect">
            <a:avLst/>
          </a:prstGeom>
          <a:noFill/>
        </p:spPr>
        <p:txBody>
          <a:bodyPr wrap="square" lIns="68580" tIns="34290" rIns="68580" bIns="34290">
            <a:spAutoFit/>
          </a:bodyPr>
          <a:lstStyle/>
          <a:p>
            <a:pPr algn="ctr"/>
            <a:r>
              <a:rPr lang="zh-CN" altLang="en-US" sz="1125" b="1" cap="none" spc="0" dirty="0" smtClean="0">
                <a:ln w="12700">
                  <a:solidFill>
                    <a:schemeClr val="accent1"/>
                  </a:solidFill>
                  <a:prstDash val="solid"/>
                </a:ln>
                <a:pattFill prst="pct50">
                  <a:fgClr>
                    <a:schemeClr val="accent1"/>
                  </a:fgClr>
                  <a:bgClr>
                    <a:schemeClr val="accent1">
                      <a:lumMod val="20000"/>
                      <a:lumOff val="80000"/>
                    </a:schemeClr>
                  </a:bgClr>
                </a:pattFill>
                <a:latin typeface="微软雅黑" panose="020B0503020204020204" pitchFamily="34" charset="-122"/>
                <a:ea typeface="微软雅黑" panose="020B0503020204020204" pitchFamily="34" charset="-122"/>
              </a:rPr>
              <a:t>编写 </a:t>
            </a:r>
            <a:r>
              <a:rPr lang="en-US" altLang="zh-CN" sz="1125" b="1" cap="none" spc="0" dirty="0" smtClean="0">
                <a:ln w="12700">
                  <a:solidFill>
                    <a:schemeClr val="accent1"/>
                  </a:solidFill>
                  <a:prstDash val="solid"/>
                </a:ln>
                <a:pattFill prst="pct50">
                  <a:fgClr>
                    <a:schemeClr val="accent1"/>
                  </a:fgClr>
                  <a:bgClr>
                    <a:schemeClr val="accent1">
                      <a:lumMod val="20000"/>
                      <a:lumOff val="80000"/>
                    </a:schemeClr>
                  </a:bgClr>
                </a:pattFill>
                <a:latin typeface="微软雅黑" panose="020B0503020204020204" pitchFamily="34" charset="-122"/>
                <a:ea typeface="微软雅黑" panose="020B0503020204020204" pitchFamily="34" charset="-122"/>
              </a:rPr>
              <a:t>Coding</a:t>
            </a:r>
            <a:endParaRPr lang="zh-CN" altLang="en-US" sz="1125" b="1" cap="none" spc="0" dirty="0">
              <a:ln w="12700">
                <a:solidFill>
                  <a:schemeClr val="accent1"/>
                </a:solidFill>
                <a:prstDash val="solid"/>
              </a:ln>
              <a:pattFill prst="pct50">
                <a:fgClr>
                  <a:schemeClr val="accent1"/>
                </a:fgClr>
                <a:bgClr>
                  <a:schemeClr val="accent1">
                    <a:lumMod val="20000"/>
                    <a:lumOff val="80000"/>
                  </a:schemeClr>
                </a:bgClr>
              </a:pattFill>
            </a:endParaRPr>
          </a:p>
        </p:txBody>
      </p:sp>
      <p:cxnSp>
        <p:nvCxnSpPr>
          <p:cNvPr id="75" name="肘形连接符 74"/>
          <p:cNvCxnSpPr>
            <a:endCxn id="68" idx="1"/>
          </p:cNvCxnSpPr>
          <p:nvPr/>
        </p:nvCxnSpPr>
        <p:spPr>
          <a:xfrm rot="16200000" flipH="1">
            <a:off x="639857" y="1958457"/>
            <a:ext cx="561749" cy="140860"/>
          </a:xfrm>
          <a:prstGeom prst="bentConnector2">
            <a:avLst/>
          </a:prstGeom>
          <a:ln>
            <a:prstDash val="dash"/>
            <a:tailEnd type="triangle"/>
          </a:ln>
        </p:spPr>
        <p:style>
          <a:lnRef idx="1">
            <a:schemeClr val="accent3"/>
          </a:lnRef>
          <a:fillRef idx="0">
            <a:schemeClr val="accent3"/>
          </a:fillRef>
          <a:effectRef idx="0">
            <a:schemeClr val="accent3"/>
          </a:effectRef>
          <a:fontRef idx="minor">
            <a:schemeClr val="tx1"/>
          </a:fontRef>
        </p:style>
      </p:cxnSp>
      <p:cxnSp>
        <p:nvCxnSpPr>
          <p:cNvPr id="76" name="肘形连接符 75"/>
          <p:cNvCxnSpPr>
            <a:endCxn id="71" idx="1"/>
          </p:cNvCxnSpPr>
          <p:nvPr/>
        </p:nvCxnSpPr>
        <p:spPr>
          <a:xfrm rot="16200000" flipH="1">
            <a:off x="627575" y="2532490"/>
            <a:ext cx="586313" cy="140859"/>
          </a:xfrm>
          <a:prstGeom prst="bentConnector2">
            <a:avLst/>
          </a:prstGeom>
          <a:ln>
            <a:prstDash val="dash"/>
            <a:tailEnd type="triangle"/>
          </a:ln>
        </p:spPr>
        <p:style>
          <a:lnRef idx="1">
            <a:schemeClr val="accent3"/>
          </a:lnRef>
          <a:fillRef idx="0">
            <a:schemeClr val="accent3"/>
          </a:fillRef>
          <a:effectRef idx="0">
            <a:schemeClr val="accent3"/>
          </a:effectRef>
          <a:fontRef idx="minor">
            <a:schemeClr val="tx1"/>
          </a:fontRef>
        </p:style>
      </p:cxnSp>
      <p:cxnSp>
        <p:nvCxnSpPr>
          <p:cNvPr id="79" name="肘形连接符 78"/>
          <p:cNvCxnSpPr/>
          <p:nvPr/>
        </p:nvCxnSpPr>
        <p:spPr>
          <a:xfrm rot="16200000" flipH="1">
            <a:off x="699702" y="3046676"/>
            <a:ext cx="451142" cy="149942"/>
          </a:xfrm>
          <a:prstGeom prst="bentConnector3">
            <a:avLst>
              <a:gd name="adj1" fmla="val 100671"/>
            </a:avLst>
          </a:prstGeom>
          <a:ln>
            <a:prstDash val="dash"/>
            <a:tailEnd type="triangle"/>
          </a:ln>
        </p:spPr>
        <p:style>
          <a:lnRef idx="1">
            <a:schemeClr val="accent3"/>
          </a:lnRef>
          <a:fillRef idx="0">
            <a:schemeClr val="accent3"/>
          </a:fillRef>
          <a:effectRef idx="0">
            <a:schemeClr val="accent3"/>
          </a:effectRef>
          <a:fontRef idx="minor">
            <a:schemeClr val="tx1"/>
          </a:fontRef>
        </p:style>
      </p:cxnSp>
      <p:cxnSp>
        <p:nvCxnSpPr>
          <p:cNvPr id="89" name="肘形连接符 88"/>
          <p:cNvCxnSpPr/>
          <p:nvPr/>
        </p:nvCxnSpPr>
        <p:spPr>
          <a:xfrm rot="5400000">
            <a:off x="3123200" y="3219613"/>
            <a:ext cx="798824" cy="425096"/>
          </a:xfrm>
          <a:prstGeom prst="bentConnector3">
            <a:avLst>
              <a:gd name="adj1" fmla="val 50000"/>
            </a:avLst>
          </a:prstGeom>
          <a:ln>
            <a:prstDash val="dash"/>
            <a:tailEnd type="triangle"/>
          </a:ln>
        </p:spPr>
        <p:style>
          <a:lnRef idx="1">
            <a:schemeClr val="accent3"/>
          </a:lnRef>
          <a:fillRef idx="0">
            <a:schemeClr val="accent3"/>
          </a:fillRef>
          <a:effectRef idx="0">
            <a:schemeClr val="accent3"/>
          </a:effectRef>
          <a:fontRef idx="minor">
            <a:schemeClr val="tx1"/>
          </a:fontRef>
        </p:style>
      </p:cxnSp>
      <p:cxnSp>
        <p:nvCxnSpPr>
          <p:cNvPr id="90" name="肘形连接符 89"/>
          <p:cNvCxnSpPr>
            <a:stCxn id="43" idx="2"/>
          </p:cNvCxnSpPr>
          <p:nvPr/>
        </p:nvCxnSpPr>
        <p:spPr>
          <a:xfrm rot="5400000">
            <a:off x="4333520" y="3307656"/>
            <a:ext cx="798823" cy="704939"/>
          </a:xfrm>
          <a:prstGeom prst="bentConnector3">
            <a:avLst>
              <a:gd name="adj1" fmla="val 50000"/>
            </a:avLst>
          </a:prstGeom>
          <a:ln>
            <a:prstDash val="dash"/>
            <a:tailEnd type="triangle"/>
          </a:ln>
        </p:spPr>
        <p:style>
          <a:lnRef idx="1">
            <a:schemeClr val="accent3"/>
          </a:lnRef>
          <a:fillRef idx="0">
            <a:schemeClr val="accent3"/>
          </a:fillRef>
          <a:effectRef idx="0">
            <a:schemeClr val="accent3"/>
          </a:effectRef>
          <a:fontRef idx="minor">
            <a:schemeClr val="tx1"/>
          </a:fontRef>
        </p:style>
      </p:cxnSp>
      <p:sp>
        <p:nvSpPr>
          <p:cNvPr id="96" name="矩形 95"/>
          <p:cNvSpPr/>
          <p:nvPr/>
        </p:nvSpPr>
        <p:spPr>
          <a:xfrm>
            <a:off x="3394624" y="3589660"/>
            <a:ext cx="1536800" cy="241935"/>
          </a:xfrm>
          <a:prstGeom prst="rect">
            <a:avLst/>
          </a:prstGeom>
          <a:noFill/>
        </p:spPr>
        <p:txBody>
          <a:bodyPr wrap="square" lIns="68580" tIns="34290" rIns="68580" bIns="34290">
            <a:spAutoFit/>
          </a:bodyPr>
          <a:lstStyle/>
          <a:p>
            <a:r>
              <a:rPr lang="zh-CN" altLang="en-US" sz="1125" b="1" cap="none" spc="0" dirty="0" smtClean="0">
                <a:ln w="12700">
                  <a:solidFill>
                    <a:schemeClr val="accent1"/>
                  </a:solidFill>
                  <a:prstDash val="solid"/>
                </a:ln>
                <a:pattFill prst="pct50">
                  <a:fgClr>
                    <a:schemeClr val="accent1"/>
                  </a:fgClr>
                  <a:bgClr>
                    <a:schemeClr val="accent1">
                      <a:lumMod val="20000"/>
                      <a:lumOff val="80000"/>
                    </a:schemeClr>
                  </a:bgClr>
                </a:pattFill>
                <a:latin typeface="微软雅黑" panose="020B0503020204020204" pitchFamily="34" charset="-122"/>
                <a:ea typeface="微软雅黑" panose="020B0503020204020204" pitchFamily="34" charset="-122"/>
              </a:rPr>
              <a:t>执行 </a:t>
            </a:r>
            <a:r>
              <a:rPr lang="en-US" altLang="zh-CN" sz="1125" b="1" cap="none" spc="0" dirty="0" smtClean="0">
                <a:ln w="12700">
                  <a:solidFill>
                    <a:schemeClr val="accent1"/>
                  </a:solidFill>
                  <a:prstDash val="solid"/>
                </a:ln>
                <a:pattFill prst="pct50">
                  <a:fgClr>
                    <a:schemeClr val="accent1"/>
                  </a:fgClr>
                  <a:bgClr>
                    <a:schemeClr val="accent1">
                      <a:lumMod val="20000"/>
                      <a:lumOff val="80000"/>
                    </a:schemeClr>
                  </a:bgClr>
                </a:pattFill>
                <a:latin typeface="微软雅黑" panose="020B0503020204020204" pitchFamily="34" charset="-122"/>
                <a:ea typeface="微软雅黑" panose="020B0503020204020204" pitchFamily="34" charset="-122"/>
              </a:rPr>
              <a:t>Execute</a:t>
            </a:r>
            <a:endParaRPr lang="zh-CN" altLang="en-US" sz="1125" b="1" cap="none" spc="0" dirty="0">
              <a:ln w="12700">
                <a:solidFill>
                  <a:schemeClr val="accent1"/>
                </a:solidFill>
                <a:prstDash val="solid"/>
              </a:ln>
              <a:pattFill prst="pct50">
                <a:fgClr>
                  <a:schemeClr val="accent1"/>
                </a:fgClr>
                <a:bgClr>
                  <a:schemeClr val="accent1">
                    <a:lumMod val="20000"/>
                    <a:lumOff val="80000"/>
                  </a:schemeClr>
                </a:bgClr>
              </a:pattFill>
            </a:endParaRPr>
          </a:p>
        </p:txBody>
      </p:sp>
      <p:sp>
        <p:nvSpPr>
          <p:cNvPr id="105" name="圆角矩形 104"/>
          <p:cNvSpPr/>
          <p:nvPr/>
        </p:nvSpPr>
        <p:spPr>
          <a:xfrm>
            <a:off x="5960745" y="1825625"/>
            <a:ext cx="2987040" cy="483870"/>
          </a:xfrm>
          <a:prstGeom prst="roundRect">
            <a:avLst/>
          </a:prstGeom>
          <a:noFill/>
          <a:ln w="12700">
            <a:solidFill>
              <a:srgbClr val="70AD47"/>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zh-CN" altLang="en-US" sz="975" b="1" dirty="0" smtClean="0">
                <a:solidFill>
                  <a:srgbClr val="70AD47"/>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数据分析与科学计算 </a:t>
            </a:r>
            <a:r>
              <a:rPr lang="zh-CN" altLang="en-US"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领域</a:t>
            </a:r>
            <a:endParaRPr lang="en-US" altLang="zh-CN"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a:p>
            <a:pPr>
              <a:lnSpc>
                <a:spcPct val="150000"/>
              </a:lnSpc>
            </a:pPr>
            <a:r>
              <a:rPr lang="en-US" altLang="zh-CN" sz="975" b="1" dirty="0" err="1" smtClean="0">
                <a:solidFill>
                  <a:srgbClr val="ED7D31"/>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r>
              <a:rPr lang="zh-CN" altLang="en-US"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模块库、</a:t>
            </a:r>
            <a:r>
              <a:rPr lang="en-US" altLang="zh-CN" sz="975" b="1" dirty="0" err="1">
                <a:solidFill>
                  <a:srgbClr val="ED7D31"/>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SciPy</a:t>
            </a:r>
            <a:r>
              <a:rPr lang="zh-CN" altLang="en-US"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a:t>
            </a:r>
            <a:r>
              <a:rPr lang="zh-CN" altLang="en-US" sz="975"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库</a:t>
            </a:r>
            <a:r>
              <a:rPr lang="zh-CN" altLang="en-US"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975" b="1" dirty="0">
                <a:solidFill>
                  <a:srgbClr val="ED7D31"/>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Pandas</a:t>
            </a:r>
            <a:r>
              <a:rPr lang="zh-CN" altLang="en-US"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模块库等</a:t>
            </a:r>
            <a:endParaRPr lang="zh-CN" altLang="en-US" sz="975"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06" name="圆角矩形 105"/>
          <p:cNvSpPr/>
          <p:nvPr/>
        </p:nvSpPr>
        <p:spPr>
          <a:xfrm>
            <a:off x="5948045" y="1214120"/>
            <a:ext cx="2858135" cy="473075"/>
          </a:xfrm>
          <a:prstGeom prst="roundRect">
            <a:avLst/>
          </a:prstGeom>
          <a:noFill/>
          <a:ln w="12700">
            <a:solidFill>
              <a:srgbClr val="70AD47"/>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zh-CN" altLang="en-US" sz="975" b="1" dirty="0" smtClean="0">
                <a:solidFill>
                  <a:srgbClr val="70AD47"/>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数据采集 </a:t>
            </a:r>
            <a:r>
              <a:rPr lang="zh-CN" altLang="en-US"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领域</a:t>
            </a:r>
            <a:endParaRPr lang="en-US" altLang="zh-CN"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a:p>
            <a:pPr>
              <a:lnSpc>
                <a:spcPct val="150000"/>
              </a:lnSpc>
            </a:pPr>
            <a:r>
              <a:rPr lang="en-US" altLang="zh-CN" sz="975" b="1" dirty="0" err="1" smtClean="0">
                <a:solidFill>
                  <a:srgbClr val="ED7D31"/>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Urllib</a:t>
            </a:r>
            <a:r>
              <a:rPr lang="en-US" altLang="zh-CN" sz="975" b="1" dirty="0" smtClean="0">
                <a:solidFill>
                  <a:srgbClr val="ED7D31"/>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/Urllib2</a:t>
            </a:r>
            <a:r>
              <a:rPr lang="zh-CN" altLang="en-US"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模块库、</a:t>
            </a:r>
            <a:r>
              <a:rPr lang="en-US" altLang="zh-CN" sz="975" b="1" dirty="0" smtClean="0">
                <a:solidFill>
                  <a:srgbClr val="ED7D31"/>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Re</a:t>
            </a:r>
            <a:r>
              <a:rPr lang="zh-CN" altLang="en-US"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模块库</a:t>
            </a:r>
            <a:r>
              <a:rPr lang="zh-CN" altLang="en-US" sz="975"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等</a:t>
            </a:r>
            <a:endParaRPr lang="zh-CN" altLang="en-US" sz="975"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07" name="圆角矩形 106"/>
          <p:cNvSpPr/>
          <p:nvPr/>
        </p:nvSpPr>
        <p:spPr>
          <a:xfrm>
            <a:off x="5948895" y="2416135"/>
            <a:ext cx="2508125" cy="553018"/>
          </a:xfrm>
          <a:prstGeom prst="roundRect">
            <a:avLst/>
          </a:prstGeom>
          <a:noFill/>
          <a:ln w="12700">
            <a:solidFill>
              <a:srgbClr val="70AD47"/>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zh-CN" altLang="en-US" sz="975" b="1" dirty="0" smtClean="0">
                <a:solidFill>
                  <a:srgbClr val="70AD47"/>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人工智能 </a:t>
            </a:r>
            <a:r>
              <a:rPr lang="zh-CN" altLang="en-US"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领域</a:t>
            </a:r>
            <a:endParaRPr lang="en-US" altLang="zh-CN"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a:p>
            <a:pPr>
              <a:lnSpc>
                <a:spcPct val="150000"/>
              </a:lnSpc>
            </a:pPr>
            <a:r>
              <a:rPr lang="en-US" altLang="zh-CN" sz="975" b="1" dirty="0" err="1" smtClean="0">
                <a:solidFill>
                  <a:srgbClr val="ED7D31"/>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Scikit</a:t>
            </a:r>
            <a:r>
              <a:rPr lang="en-US" altLang="zh-CN" sz="975" b="1" dirty="0" smtClean="0">
                <a:solidFill>
                  <a:srgbClr val="ED7D31"/>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-Learn</a:t>
            </a:r>
            <a:r>
              <a:rPr lang="zh-CN" altLang="en-US"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模块库、</a:t>
            </a:r>
            <a:r>
              <a:rPr lang="en-US" altLang="zh-CN" sz="975" b="1" dirty="0" err="1" smtClean="0">
                <a:solidFill>
                  <a:srgbClr val="ED7D31"/>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Keras</a:t>
            </a:r>
            <a:r>
              <a:rPr lang="zh-CN" altLang="en-US"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模块库</a:t>
            </a:r>
            <a:r>
              <a:rPr lang="en-US" altLang="zh-CN"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等</a:t>
            </a:r>
            <a:endParaRPr lang="zh-CN" altLang="en-US" sz="975"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08" name="圆角矩形 107"/>
          <p:cNvSpPr/>
          <p:nvPr/>
        </p:nvSpPr>
        <p:spPr>
          <a:xfrm>
            <a:off x="5982736" y="3716408"/>
            <a:ext cx="2218773" cy="551074"/>
          </a:xfrm>
          <a:prstGeom prst="roundRect">
            <a:avLst/>
          </a:prstGeom>
          <a:noFill/>
          <a:ln w="12700">
            <a:solidFill>
              <a:srgbClr val="70AD47"/>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en-US" altLang="zh-CN" sz="975" b="1" dirty="0" smtClean="0">
                <a:solidFill>
                  <a:srgbClr val="70AD47"/>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Web</a:t>
            </a:r>
            <a:r>
              <a:rPr lang="zh-CN" altLang="en-US" sz="975" b="1" dirty="0" smtClean="0">
                <a:solidFill>
                  <a:srgbClr val="70AD47"/>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网站研发 </a:t>
            </a:r>
            <a:r>
              <a:rPr lang="zh-CN" altLang="en-US"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领域</a:t>
            </a:r>
            <a:endParaRPr lang="en-US" altLang="zh-CN"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a:p>
            <a:pPr>
              <a:lnSpc>
                <a:spcPct val="150000"/>
              </a:lnSpc>
            </a:pPr>
            <a:r>
              <a:rPr lang="en-US" altLang="zh-CN" sz="975" b="1" dirty="0" smtClean="0">
                <a:solidFill>
                  <a:srgbClr val="ED7D31"/>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Socket </a:t>
            </a:r>
            <a:r>
              <a:rPr lang="zh-CN" altLang="en-US"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模块库、</a:t>
            </a:r>
            <a:r>
              <a:rPr lang="en-US" altLang="zh-CN" sz="975" b="1" dirty="0" smtClean="0">
                <a:solidFill>
                  <a:srgbClr val="ED7D31"/>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Django</a:t>
            </a:r>
            <a:r>
              <a:rPr lang="zh-CN" altLang="en-US"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模块库 </a:t>
            </a:r>
            <a:r>
              <a:rPr lang="zh-CN" altLang="en-US" sz="975"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等</a:t>
            </a:r>
            <a:endParaRPr lang="zh-CN" altLang="en-US" sz="975"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09" name="圆角矩形 108"/>
          <p:cNvSpPr/>
          <p:nvPr/>
        </p:nvSpPr>
        <p:spPr>
          <a:xfrm>
            <a:off x="5966222" y="3098644"/>
            <a:ext cx="2358382" cy="541808"/>
          </a:xfrm>
          <a:prstGeom prst="roundRect">
            <a:avLst/>
          </a:prstGeom>
          <a:noFill/>
          <a:ln w="12700">
            <a:solidFill>
              <a:srgbClr val="70AD47"/>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zh-CN" altLang="en-US" sz="975" b="1" dirty="0" smtClean="0">
                <a:solidFill>
                  <a:srgbClr val="70AD47"/>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自动化测试 与 系统运维 </a:t>
            </a:r>
            <a:r>
              <a:rPr lang="zh-CN" altLang="en-US"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领域</a:t>
            </a:r>
            <a:endParaRPr lang="en-US" altLang="zh-CN"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a:p>
            <a:pPr>
              <a:lnSpc>
                <a:spcPct val="150000"/>
              </a:lnSpc>
            </a:pPr>
            <a:r>
              <a:rPr lang="en-US" altLang="zh-CN" sz="975" b="1" dirty="0" smtClean="0">
                <a:solidFill>
                  <a:srgbClr val="ED7D31"/>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Selenium2</a:t>
            </a:r>
            <a:r>
              <a:rPr lang="zh-CN" altLang="en-US"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模块库、</a:t>
            </a:r>
            <a:r>
              <a:rPr lang="en-US" altLang="zh-CN" sz="975" b="1" dirty="0" smtClean="0">
                <a:solidFill>
                  <a:srgbClr val="ED7D31"/>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Fabric</a:t>
            </a:r>
            <a:r>
              <a:rPr lang="zh-CN" altLang="en-US"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模块库</a:t>
            </a:r>
            <a:r>
              <a:rPr lang="en-US" altLang="zh-CN"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sz="97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等</a:t>
            </a:r>
            <a:endParaRPr lang="zh-CN" altLang="en-US" sz="975"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17" name="矩形 116"/>
          <p:cNvSpPr/>
          <p:nvPr/>
        </p:nvSpPr>
        <p:spPr>
          <a:xfrm>
            <a:off x="5835015" y="811530"/>
            <a:ext cx="3200400" cy="3773170"/>
          </a:xfrm>
          <a:prstGeom prst="rect">
            <a:avLst/>
          </a:prstGeom>
          <a:noFill/>
          <a:ln w="12700">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1350"/>
          </a:p>
        </p:txBody>
      </p:sp>
      <p:sp>
        <p:nvSpPr>
          <p:cNvPr id="118" name="矩形 117"/>
          <p:cNvSpPr/>
          <p:nvPr/>
        </p:nvSpPr>
        <p:spPr>
          <a:xfrm>
            <a:off x="5948222" y="923780"/>
            <a:ext cx="2634343" cy="241935"/>
          </a:xfrm>
          <a:prstGeom prst="rect">
            <a:avLst/>
          </a:prstGeom>
          <a:noFill/>
        </p:spPr>
        <p:txBody>
          <a:bodyPr wrap="square" lIns="68580" tIns="34290" rIns="68580" bIns="34290">
            <a:spAutoFit/>
          </a:bodyPr>
          <a:lstStyle/>
          <a:p>
            <a:r>
              <a:rPr lang="zh-CN" altLang="en-US" sz="1125"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强大丰富的专业领域 </a:t>
            </a:r>
            <a:r>
              <a:rPr lang="zh-CN" altLang="en-US" sz="1125" b="1" dirty="0">
                <a:solidFill>
                  <a:srgbClr val="70AD47"/>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外部</a:t>
            </a:r>
            <a:r>
              <a:rPr lang="zh-CN" altLang="en-US" sz="1125" b="1" dirty="0" smtClean="0">
                <a:solidFill>
                  <a:srgbClr val="70AD47"/>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工具模块库</a:t>
            </a:r>
            <a:endParaRPr lang="zh-CN" altLang="en-US" sz="1125" b="1" dirty="0">
              <a:solidFill>
                <a:srgbClr val="70AD47"/>
              </a:solidFill>
              <a:effectLst>
                <a:outerShdw blurRad="38100" dist="19050" dir="2700000" algn="tl" rotWithShape="0">
                  <a:schemeClr val="dk1">
                    <a:lumMod val="50000"/>
                    <a:alpha val="40000"/>
                  </a:schemeClr>
                </a:outerShdw>
              </a:effectLst>
            </a:endParaRPr>
          </a:p>
        </p:txBody>
      </p:sp>
      <p:cxnSp>
        <p:nvCxnSpPr>
          <p:cNvPr id="120" name="直接箭头连接符 119"/>
          <p:cNvCxnSpPr>
            <a:endCxn id="14" idx="3"/>
          </p:cNvCxnSpPr>
          <p:nvPr/>
        </p:nvCxnSpPr>
        <p:spPr>
          <a:xfrm flipH="1">
            <a:off x="4853177" y="1529995"/>
            <a:ext cx="981566" cy="782"/>
          </a:xfrm>
          <a:prstGeom prst="straightConnector1">
            <a:avLst/>
          </a:prstGeom>
          <a:ln>
            <a:prstDash val="dash"/>
            <a:tailEnd type="triangle"/>
          </a:ln>
        </p:spPr>
        <p:style>
          <a:lnRef idx="1">
            <a:schemeClr val="accent3"/>
          </a:lnRef>
          <a:fillRef idx="0">
            <a:schemeClr val="accent3"/>
          </a:fillRef>
          <a:effectRef idx="0">
            <a:schemeClr val="accent3"/>
          </a:effectRef>
          <a:fontRef idx="minor">
            <a:schemeClr val="tx1"/>
          </a:fontRef>
        </p:style>
      </p:cxnSp>
      <p:sp>
        <p:nvSpPr>
          <p:cNvPr id="122" name="矩形 121"/>
          <p:cNvSpPr/>
          <p:nvPr/>
        </p:nvSpPr>
        <p:spPr>
          <a:xfrm>
            <a:off x="4666355" y="1192473"/>
            <a:ext cx="1281868" cy="241935"/>
          </a:xfrm>
          <a:prstGeom prst="rect">
            <a:avLst/>
          </a:prstGeom>
          <a:noFill/>
        </p:spPr>
        <p:txBody>
          <a:bodyPr wrap="square" lIns="68580" tIns="34290" rIns="68580" bIns="34290">
            <a:spAutoFit/>
          </a:bodyPr>
          <a:lstStyle/>
          <a:p>
            <a:pPr algn="ctr"/>
            <a:r>
              <a:rPr lang="zh-CN" altLang="en-US" sz="1125" b="1" cap="none" spc="0" dirty="0" smtClean="0">
                <a:ln w="12700">
                  <a:solidFill>
                    <a:schemeClr val="accent1"/>
                  </a:solidFill>
                  <a:prstDash val="solid"/>
                </a:ln>
                <a:pattFill prst="pct50">
                  <a:fgClr>
                    <a:schemeClr val="accent1"/>
                  </a:fgClr>
                  <a:bgClr>
                    <a:schemeClr val="accent1">
                      <a:lumMod val="20000"/>
                      <a:lumOff val="80000"/>
                    </a:schemeClr>
                  </a:bgClr>
                </a:pattFill>
                <a:latin typeface="微软雅黑" panose="020B0503020204020204" pitchFamily="34" charset="-122"/>
                <a:ea typeface="微软雅黑" panose="020B0503020204020204" pitchFamily="34" charset="-122"/>
              </a:rPr>
              <a:t>引入 </a:t>
            </a:r>
            <a:r>
              <a:rPr lang="en-US" altLang="zh-CN" sz="1125" b="1" cap="none" spc="0" dirty="0" smtClean="0">
                <a:ln w="12700">
                  <a:solidFill>
                    <a:schemeClr val="accent1"/>
                  </a:solidFill>
                  <a:prstDash val="solid"/>
                </a:ln>
                <a:pattFill prst="pct50">
                  <a:fgClr>
                    <a:schemeClr val="accent1"/>
                  </a:fgClr>
                  <a:bgClr>
                    <a:schemeClr val="accent1">
                      <a:lumMod val="20000"/>
                      <a:lumOff val="80000"/>
                    </a:schemeClr>
                  </a:bgClr>
                </a:pattFill>
                <a:latin typeface="微软雅黑" panose="020B0503020204020204" pitchFamily="34" charset="-122"/>
                <a:ea typeface="微软雅黑" panose="020B0503020204020204" pitchFamily="34" charset="-122"/>
              </a:rPr>
              <a:t>Import</a:t>
            </a:r>
            <a:endParaRPr lang="zh-CN" altLang="en-US" sz="1125" b="1" cap="none" spc="0" dirty="0">
              <a:ln w="12700">
                <a:solidFill>
                  <a:schemeClr val="accent1"/>
                </a:solidFill>
                <a:prstDash val="solid"/>
              </a:ln>
              <a:pattFill prst="pct50">
                <a:fgClr>
                  <a:schemeClr val="accent1"/>
                </a:fgClr>
                <a:bgClr>
                  <a:schemeClr val="accent1">
                    <a:lumMod val="20000"/>
                    <a:lumOff val="80000"/>
                  </a:schemeClr>
                </a:bgClr>
              </a:pattFill>
            </a:endParaRPr>
          </a:p>
        </p:txBody>
      </p:sp>
      <p:sp>
        <p:nvSpPr>
          <p:cNvPr id="123" name="矩形 122"/>
          <p:cNvSpPr/>
          <p:nvPr/>
        </p:nvSpPr>
        <p:spPr>
          <a:xfrm>
            <a:off x="5983185" y="4342152"/>
            <a:ext cx="631190" cy="299085"/>
          </a:xfrm>
          <a:prstGeom prst="rect">
            <a:avLst/>
          </a:prstGeom>
        </p:spPr>
        <p:txBody>
          <a:bodyPr wrap="none">
            <a:spAutoFit/>
          </a:bodyPr>
          <a:lstStyle/>
          <a:p>
            <a:pPr>
              <a:lnSpc>
                <a:spcPct val="150000"/>
              </a:lnSpc>
            </a:pPr>
            <a:r>
              <a:rPr lang="zh-CN" altLang="en-US" sz="9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等等</a:t>
            </a:r>
            <a:r>
              <a:rPr lang="en-US" altLang="zh-CN" sz="9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en-US" altLang="zh-CN" sz="9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cxnSp>
        <p:nvCxnSpPr>
          <p:cNvPr id="45" name="肘形连接符 44"/>
          <p:cNvCxnSpPr>
            <a:stCxn id="28" idx="1"/>
            <a:endCxn id="67" idx="0"/>
          </p:cNvCxnSpPr>
          <p:nvPr/>
        </p:nvCxnSpPr>
        <p:spPr>
          <a:xfrm rot="10800000" flipV="1">
            <a:off x="3064510" y="2219960"/>
            <a:ext cx="157480" cy="16116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8" name="文本框 7"/>
          <p:cNvSpPr txBox="1"/>
          <p:nvPr>
            <p:custDataLst>
              <p:tags r:id="rId1"/>
            </p:custDataLst>
          </p:nvPr>
        </p:nvSpPr>
        <p:spPr>
          <a:xfrm>
            <a:off x="914400" y="635000"/>
            <a:ext cx="7315200" cy="160718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不属于Pyhton优点的选项（</a:t>
            </a:r>
            <a:r>
              <a:rPr lang="en-US" altLang="zh-CN" sz="2600">
                <a:solidFill>
                  <a:srgbClr val="000000"/>
                </a:solidFill>
                <a:latin typeface="微软雅黑" panose="020B0503020204020204" pitchFamily="34" charset="-122"/>
                <a:ea typeface="微软雅黑" panose="020B0503020204020204" pitchFamily="34" charset="-122"/>
              </a:rPr>
              <a:t> </a:t>
            </a:r>
            <a:r>
              <a:rPr lang="zh-CN" altLang="en-US" sz="2600">
                <a:solidFill>
                  <a:srgbClr val="000000"/>
                </a:solidFill>
                <a:latin typeface="微软雅黑" panose="020B0503020204020204" pitchFamily="34" charset="-122"/>
                <a:ea typeface="微软雅黑" panose="020B0503020204020204" pitchFamily="34" charset="-122"/>
              </a:rPr>
              <a:t>）</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1828800" y="2089150"/>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跨平台</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3"/>
            </p:custDataLst>
          </p:nvPr>
        </p:nvSpPr>
        <p:spPr>
          <a:xfrm>
            <a:off x="1828800" y="2732405"/>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面向对象</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1828800" y="3375025"/>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丰富的库</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文本框 11"/>
          <p:cNvSpPr txBox="1"/>
          <p:nvPr>
            <p:custDataLst>
              <p:tags r:id="rId5"/>
            </p:custDataLst>
          </p:nvPr>
        </p:nvSpPr>
        <p:spPr>
          <a:xfrm>
            <a:off x="1828800" y="4018280"/>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强制缩进</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3" name="椭圆 12"/>
          <p:cNvSpPr>
            <a:spLocks noChangeAspect="1"/>
          </p:cNvSpPr>
          <p:nvPr>
            <p:custDataLst>
              <p:tags r:id="rId6"/>
            </p:custDataLst>
          </p:nvPr>
        </p:nvSpPr>
        <p:spPr>
          <a:xfrm>
            <a:off x="1178560" y="2137410"/>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178560" y="2780665"/>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椭圆 14"/>
          <p:cNvSpPr>
            <a:spLocks noChangeAspect="1"/>
          </p:cNvSpPr>
          <p:nvPr>
            <p:custDataLst>
              <p:tags r:id="rId8"/>
            </p:custDataLst>
          </p:nvPr>
        </p:nvSpPr>
        <p:spPr>
          <a:xfrm>
            <a:off x="1178560" y="3423285"/>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178560" y="4066540"/>
            <a:ext cx="385445" cy="385445"/>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22" name="组合 21"/>
          <p:cNvGrpSpPr/>
          <p:nvPr>
            <p:custDataLst>
              <p:tags r:id="rId11"/>
            </p:custDataLst>
          </p:nvPr>
        </p:nvGrpSpPr>
        <p:grpSpPr>
          <a:xfrm>
            <a:off x="0" y="0"/>
            <a:ext cx="9144000" cy="635000"/>
            <a:chOff x="0" y="0"/>
            <a:chExt cx="14400" cy="1000"/>
          </a:xfrm>
        </p:grpSpPr>
        <p:sp>
          <p:nvSpPr>
            <p:cNvPr id="18" name="TitleBackground"/>
            <p:cNvSpPr/>
            <p:nvPr>
              <p:custDataLst>
                <p:tags r:id="rId12"/>
              </p:custDataLst>
            </p:nvPr>
          </p:nvSpPr>
          <p:spPr>
            <a:xfrm>
              <a:off x="0" y="0"/>
              <a:ext cx="14400" cy="1000"/>
            </a:xfrm>
            <a:prstGeom prst="rect">
              <a:avLst/>
            </a:prstGeom>
            <a:solidFill>
              <a:srgbClr val="F6F7F8"/>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ColorBlock"/>
            <p:cNvSpPr/>
            <p:nvPr>
              <p:custDataLst>
                <p:tags r:id="rId13"/>
              </p:custDataLst>
            </p:nvPr>
          </p:nvSpPr>
          <p:spPr>
            <a:xfrm>
              <a:off x="0" y="0"/>
              <a:ext cx="300" cy="1000"/>
            </a:xfrm>
            <a:prstGeom prst="rect">
              <a:avLst/>
            </a:prstGeom>
            <a:solidFill>
              <a:srgbClr val="639EF4"/>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21"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7" name="图片 6" descr="tmp7681"/>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spc="300" dirty="0">
                <a:latin typeface="微软雅黑" panose="020B0503020204020204" pitchFamily="34" charset="-122"/>
                <a:ea typeface="微软雅黑" panose="020B0503020204020204" pitchFamily="34" charset="-122"/>
              </a:rPr>
              <a:t>Python</a:t>
            </a:r>
            <a:r>
              <a:rPr lang="zh-CN" altLang="en-US" cap="none" spc="300" dirty="0">
                <a:latin typeface="微软雅黑" panose="020B0503020204020204" pitchFamily="34" charset="-122"/>
                <a:ea typeface="微软雅黑" panose="020B0503020204020204" pitchFamily="34" charset="-122"/>
              </a:rPr>
              <a:t>的编译环境</a:t>
            </a:r>
            <a:endParaRPr lang="zh-CN" altLang="en-US" dirty="0"/>
          </a:p>
        </p:txBody>
      </p:sp>
      <p:sp>
        <p:nvSpPr>
          <p:cNvPr id="3" name="内容占位符 2"/>
          <p:cNvSpPr>
            <a:spLocks noGrp="1"/>
          </p:cNvSpPr>
          <p:nvPr>
            <p:ph idx="1"/>
          </p:nvPr>
        </p:nvSpPr>
        <p:spPr/>
        <p:txBody>
          <a:bodyPr/>
          <a:lstStyle/>
          <a:p>
            <a:r>
              <a:rPr lang="en-US" altLang="zh-CN" dirty="0"/>
              <a:t>Anaconda3</a:t>
            </a:r>
            <a:r>
              <a:rPr lang="zh-CN" altLang="en-US" dirty="0"/>
              <a:t>：比较流行的</a:t>
            </a:r>
            <a:r>
              <a:rPr lang="en-US" altLang="zh-CN" dirty="0"/>
              <a:t>python</a:t>
            </a:r>
            <a:r>
              <a:rPr lang="zh-CN" altLang="en-US" dirty="0"/>
              <a:t>开发环境</a:t>
            </a:r>
            <a:endParaRPr lang="zh-CN" altLang="en-US" dirty="0"/>
          </a:p>
          <a:p>
            <a:r>
              <a:rPr lang="en-US" altLang="zh-CN" dirty="0" err="1"/>
              <a:t>PyCharm</a:t>
            </a:r>
            <a:r>
              <a:rPr lang="zh-CN" altLang="en-US" dirty="0"/>
              <a:t>：集成开发环境</a:t>
            </a:r>
            <a:endParaRPr lang="zh-CN" altLang="en-US" dirty="0"/>
          </a:p>
          <a:p>
            <a:r>
              <a:rPr lang="zh-CN" altLang="en-US" dirty="0" smtClean="0"/>
              <a:t>本</a:t>
            </a:r>
            <a:r>
              <a:rPr lang="zh-CN" altLang="en-US" dirty="0"/>
              <a:t>课程使用</a:t>
            </a:r>
            <a:r>
              <a:rPr lang="en-US" altLang="zh-CN" dirty="0"/>
              <a:t>Anaconda3 +</a:t>
            </a:r>
            <a:r>
              <a:rPr lang="en-US" altLang="zh-CN" dirty="0" err="1"/>
              <a:t>Pycharm</a:t>
            </a:r>
            <a:r>
              <a:rPr lang="en-US" altLang="zh-CN" dirty="0"/>
              <a:t> </a:t>
            </a:r>
            <a:endParaRPr lang="en-US" altLang="zh-CN" dirty="0" smtClean="0"/>
          </a:p>
          <a:p>
            <a:endParaRPr lang="en-US" altLang="zh-CN" dirty="0"/>
          </a:p>
          <a:p>
            <a:r>
              <a:rPr lang="zh-CN" altLang="en-US" dirty="0" smtClean="0"/>
              <a:t>环境配置请参考配置文档。</a:t>
            </a:r>
            <a:endParaRPr lang="en-US" altLang="zh-CN" dirty="0"/>
          </a:p>
          <a:p>
            <a:endParaRPr lang="zh-CN" altLang="en-US"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smtClean="0">
                <a:solidFill>
                  <a:schemeClr val="bg1"/>
                </a:solidFill>
                <a:uFillTx/>
                <a:sym typeface="+mn-ea"/>
              </a:rPr>
              <a:t>Py</a:t>
            </a:r>
            <a:r>
              <a:rPr lang="en-US" altLang="zh-CN" cap="none" smtClean="0">
                <a:solidFill>
                  <a:schemeClr val="bg1"/>
                </a:solidFill>
                <a:uFillTx/>
                <a:sym typeface="+mn-ea"/>
              </a:rPr>
              <a:t>thon</a:t>
            </a:r>
            <a:r>
              <a:rPr lang="zh-CN" altLang="en-US" smtClean="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300" dirty="0">
                <a:latin typeface="微软雅黑" panose="020B0503020204020204" pitchFamily="34" charset="-122"/>
                <a:ea typeface="微软雅黑" panose="020B0503020204020204" pitchFamily="34" charset="-122"/>
              </a:rPr>
              <a:t>第三方库的</a:t>
            </a:r>
            <a:r>
              <a:rPr lang="zh-CN" altLang="en-US" spc="300" dirty="0" smtClean="0">
                <a:latin typeface="微软雅黑" panose="020B0503020204020204" pitchFamily="34" charset="-122"/>
                <a:ea typeface="微软雅黑" panose="020B0503020204020204" pitchFamily="34" charset="-122"/>
              </a:rPr>
              <a:t>安装</a:t>
            </a:r>
            <a:endParaRPr lang="zh-CN" altLang="en-US" dirty="0"/>
          </a:p>
        </p:txBody>
      </p:sp>
      <p:sp>
        <p:nvSpPr>
          <p:cNvPr id="3" name="内容占位符 2"/>
          <p:cNvSpPr>
            <a:spLocks noGrp="1"/>
          </p:cNvSpPr>
          <p:nvPr>
            <p:ph idx="1"/>
          </p:nvPr>
        </p:nvSpPr>
        <p:spPr/>
        <p:txBody>
          <a:bodyPr>
            <a:normAutofit fontScale="72500"/>
          </a:bodyPr>
          <a:lstStyle/>
          <a:p>
            <a:r>
              <a:rPr lang="en-US" altLang="zh-CN" dirty="0"/>
              <a:t>Python</a:t>
            </a:r>
            <a:r>
              <a:rPr lang="zh-CN" altLang="en-US" dirty="0"/>
              <a:t>默认安装仅包含基本或核心模块，启动时也仅加载了基本模块，尽管</a:t>
            </a:r>
            <a:r>
              <a:rPr lang="en-US" altLang="zh-CN" dirty="0"/>
              <a:t>anaconda 3</a:t>
            </a:r>
            <a:r>
              <a:rPr lang="zh-CN" altLang="en-US" dirty="0"/>
              <a:t>包含了丰富的扩展库，但仍然可能需要安装其他库（第三方库）。</a:t>
            </a:r>
            <a:endParaRPr lang="zh-CN" altLang="en-US" dirty="0"/>
          </a:p>
          <a:p>
            <a:r>
              <a:rPr lang="zh-CN" altLang="en-US" dirty="0"/>
              <a:t>第三方扩展库安装方法：</a:t>
            </a:r>
            <a:endParaRPr lang="zh-CN" altLang="en-US" dirty="0"/>
          </a:p>
          <a:p>
            <a:pPr marL="0" indent="0">
              <a:buNone/>
            </a:pPr>
            <a:r>
              <a:rPr lang="en-US" altLang="zh-CN" sz="2200" dirty="0"/>
              <a:t>pip</a:t>
            </a:r>
            <a:r>
              <a:rPr lang="zh-CN" altLang="en-US" sz="2200" dirty="0"/>
              <a:t>安装：</a:t>
            </a:r>
            <a:r>
              <a:rPr lang="en-US" altLang="zh-CN" sz="2200" dirty="0"/>
              <a:t>pip install+</a:t>
            </a:r>
            <a:r>
              <a:rPr lang="zh-CN" altLang="en-US" sz="2200" dirty="0"/>
              <a:t>库名</a:t>
            </a:r>
            <a:endParaRPr lang="zh-CN" altLang="en-US" sz="2200" dirty="0"/>
          </a:p>
          <a:p>
            <a:pPr marL="0" indent="0">
              <a:buNone/>
            </a:pPr>
            <a:r>
              <a:rPr lang="en-US" altLang="zh-CN" sz="2200" dirty="0" err="1"/>
              <a:t>conda</a:t>
            </a:r>
            <a:r>
              <a:rPr lang="zh-CN" altLang="en-US" sz="2200" dirty="0"/>
              <a:t>安装：</a:t>
            </a:r>
            <a:r>
              <a:rPr lang="en-US" altLang="zh-CN" sz="2200" dirty="0" err="1"/>
              <a:t>conda</a:t>
            </a:r>
            <a:r>
              <a:rPr lang="en-US" altLang="zh-CN" sz="2200" dirty="0"/>
              <a:t> install+</a:t>
            </a:r>
            <a:r>
              <a:rPr lang="zh-CN" altLang="en-US" sz="2200" dirty="0"/>
              <a:t>库名</a:t>
            </a:r>
            <a:endParaRPr lang="zh-CN" altLang="en-US" sz="2200" dirty="0"/>
          </a:p>
          <a:p>
            <a:pPr marL="0" indent="0">
              <a:buNone/>
            </a:pPr>
            <a:r>
              <a:rPr lang="zh-CN" altLang="en-US" sz="2200" dirty="0"/>
              <a:t>安装</a:t>
            </a:r>
            <a:r>
              <a:rPr lang="en-US" altLang="zh-CN" sz="2200" dirty="0" err="1"/>
              <a:t>pymysql</a:t>
            </a:r>
            <a:r>
              <a:rPr lang="zh-CN" altLang="en-US" sz="2200" dirty="0"/>
              <a:t>：</a:t>
            </a:r>
            <a:r>
              <a:rPr lang="en-US" altLang="zh-CN" sz="2200" dirty="0"/>
              <a:t>pip install </a:t>
            </a:r>
            <a:r>
              <a:rPr lang="en-US" altLang="zh-CN" sz="2200" dirty="0" err="1"/>
              <a:t>pymysql</a:t>
            </a:r>
            <a:r>
              <a:rPr lang="en-US" altLang="zh-CN" sz="2200" dirty="0"/>
              <a:t>  </a:t>
            </a:r>
            <a:endParaRPr lang="en-US" altLang="zh-CN" sz="2200" dirty="0" smtClean="0"/>
          </a:p>
          <a:p>
            <a:pPr marL="0" indent="0">
              <a:buNone/>
            </a:pPr>
            <a:r>
              <a:rPr lang="en-US" altLang="zh-CN" sz="2200" dirty="0"/>
              <a:t> </a:t>
            </a:r>
            <a:r>
              <a:rPr lang="en-US" altLang="zh-CN" sz="2200" dirty="0" smtClean="0"/>
              <a:t>                    </a:t>
            </a:r>
            <a:r>
              <a:rPr lang="zh-CN" altLang="en-US" sz="2200" dirty="0" smtClean="0"/>
              <a:t>或 </a:t>
            </a:r>
            <a:r>
              <a:rPr lang="en-US" altLang="zh-CN" sz="2200" dirty="0" err="1" smtClean="0"/>
              <a:t>conda</a:t>
            </a:r>
            <a:r>
              <a:rPr lang="en-US" altLang="zh-CN" sz="2200" dirty="0" smtClean="0"/>
              <a:t> </a:t>
            </a:r>
            <a:r>
              <a:rPr lang="en-US" altLang="zh-CN" sz="2200" dirty="0"/>
              <a:t>install </a:t>
            </a:r>
            <a:r>
              <a:rPr lang="en-US" altLang="zh-CN" sz="2200" dirty="0" err="1"/>
              <a:t>pymysql</a:t>
            </a:r>
            <a:endParaRPr lang="en-US" altLang="zh-CN" sz="2200" dirty="0" err="1"/>
          </a:p>
          <a:p>
            <a:pPr marL="0" indent="0">
              <a:buNone/>
            </a:pPr>
            <a:r>
              <a:rPr lang="zh-CN" altLang="en-US" dirty="0" smtClean="0">
                <a:solidFill>
                  <a:srgbClr val="FF0000"/>
                </a:solidFill>
                <a:latin typeface="微软雅黑" panose="020B0503020204020204" pitchFamily="34" charset="-122"/>
                <a:ea typeface="微软雅黑" panose="020B0503020204020204" pitchFamily="34" charset="-122"/>
                <a:sym typeface="+mn-ea"/>
              </a:rPr>
              <a:t>建议使用conda 安装</a:t>
            </a:r>
            <a:endParaRPr lang="zh-CN" altLang="en-US" dirty="0" smtClean="0">
              <a:solidFill>
                <a:srgbClr val="FF0000"/>
              </a:solidFill>
              <a:latin typeface="微软雅黑" panose="020B0503020204020204" pitchFamily="34" charset="-122"/>
              <a:ea typeface="微软雅黑" panose="020B0503020204020204" pitchFamily="34" charset="-122"/>
            </a:endParaRPr>
          </a:p>
          <a:p>
            <a:pPr marL="0" indent="0">
              <a:buNone/>
            </a:pPr>
            <a:endParaRPr lang="en-US" altLang="zh-CN" dirty="0">
              <a:solidFill>
                <a:srgbClr val="FF0000"/>
              </a:solidFill>
            </a:endParaRPr>
          </a:p>
          <a:p>
            <a:endParaRPr lang="en-US" altLang="zh-CN" dirty="0">
              <a:solidFill>
                <a:srgbClr val="FF0000"/>
              </a:solidFill>
            </a:endParaRPr>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smtClean="0">
                <a:solidFill>
                  <a:schemeClr val="bg1"/>
                </a:solidFill>
                <a:uFillTx/>
                <a:sym typeface="+mn-ea"/>
              </a:rPr>
              <a:t>Py</a:t>
            </a:r>
            <a:r>
              <a:rPr lang="en-US" altLang="zh-CN" cap="none" smtClean="0">
                <a:solidFill>
                  <a:schemeClr val="bg1"/>
                </a:solidFill>
                <a:uFillTx/>
                <a:sym typeface="+mn-ea"/>
              </a:rPr>
              <a:t>thon</a:t>
            </a:r>
            <a:r>
              <a:rPr lang="zh-CN" altLang="en-US" smtClean="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a:latin typeface="微软雅黑" panose="020B0503020204020204" pitchFamily="34" charset="-122"/>
                <a:ea typeface="微软雅黑" panose="020B0503020204020204" pitchFamily="34" charset="-122"/>
                <a:sym typeface="微软雅黑" panose="020B0503020204020204" pitchFamily="34" charset="-122"/>
              </a:rPr>
              <a:t>pip</a:t>
            </a:r>
            <a:r>
              <a:rPr lang="zh-CN" altLang="en-US" cap="none" dirty="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cap="none" dirty="0" err="1">
                <a:latin typeface="微软雅黑" panose="020B0503020204020204" pitchFamily="34" charset="-122"/>
                <a:ea typeface="微软雅黑" panose="020B0503020204020204" pitchFamily="34" charset="-122"/>
                <a:sym typeface="微软雅黑" panose="020B0503020204020204" pitchFamily="34" charset="-122"/>
              </a:rPr>
              <a:t>conda</a:t>
            </a:r>
            <a:r>
              <a:rPr lang="zh-CN" altLang="en-US" cap="none" dirty="0">
                <a:latin typeface="微软雅黑" panose="020B0503020204020204" pitchFamily="34" charset="-122"/>
                <a:ea typeface="微软雅黑" panose="020B0503020204020204" pitchFamily="34" charset="-122"/>
                <a:sym typeface="微软雅黑" panose="020B0503020204020204" pitchFamily="34" charset="-122"/>
              </a:rPr>
              <a:t>二者的区别</a:t>
            </a:r>
            <a:r>
              <a:rPr lang="zh-CN" altLang="en-US" cap="none" dirty="0" smtClean="0">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cap="none" dirty="0"/>
          </a:p>
        </p:txBody>
      </p:sp>
      <p:sp>
        <p:nvSpPr>
          <p:cNvPr id="3" name="内容占位符 2"/>
          <p:cNvSpPr>
            <a:spLocks noGrp="1"/>
          </p:cNvSpPr>
          <p:nvPr>
            <p:ph idx="1"/>
          </p:nvPr>
        </p:nvSpPr>
        <p:spPr/>
        <p:txBody>
          <a:bodyPr>
            <a:normAutofit lnSpcReduction="10000"/>
          </a:bodyPr>
          <a:lstStyle/>
          <a:p>
            <a:r>
              <a:rPr lang="zh-CN" altLang="en-US" dirty="0"/>
              <a:t>请参考：</a:t>
            </a:r>
            <a:endParaRPr lang="zh-CN" altLang="en-US" dirty="0"/>
          </a:p>
          <a:p>
            <a:pPr marL="0" indent="0">
              <a:buNone/>
            </a:pPr>
            <a:r>
              <a:rPr lang="zh-CN" altLang="en-US" dirty="0"/>
              <a:t>python包管理工具：Conda和pip比较 - 简书.pdf</a:t>
            </a:r>
            <a:endParaRPr lang="zh-CN" altLang="en-US"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smtClean="0">
                <a:solidFill>
                  <a:schemeClr val="bg1"/>
                </a:solidFill>
                <a:uFillTx/>
                <a:sym typeface="+mn-ea"/>
              </a:rPr>
              <a:t>Py</a:t>
            </a:r>
            <a:r>
              <a:rPr lang="en-US" altLang="zh-CN" cap="none" smtClean="0">
                <a:solidFill>
                  <a:schemeClr val="bg1"/>
                </a:solidFill>
                <a:uFillTx/>
                <a:sym typeface="+mn-ea"/>
              </a:rPr>
              <a:t>thon</a:t>
            </a:r>
            <a:r>
              <a:rPr lang="zh-CN" altLang="en-US" smtClean="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7" name="图片 6"/>
          <p:cNvPicPr>
            <a:picLocks noChangeAspect="1"/>
          </p:cNvPicPr>
          <p:nvPr/>
        </p:nvPicPr>
        <p:blipFill>
          <a:blip r:embed="rId1"/>
          <a:stretch>
            <a:fillRect/>
          </a:stretch>
        </p:blipFill>
        <p:spPr>
          <a:xfrm>
            <a:off x="2383790" y="2627630"/>
            <a:ext cx="5471160" cy="37401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cap="none" spc="300" dirty="0">
                <a:latin typeface="微软雅黑" panose="020B0503020204020204" pitchFamily="34" charset="-122"/>
                <a:ea typeface="微软雅黑" panose="020B0503020204020204" pitchFamily="34" charset="-122"/>
                <a:sym typeface="+mn-ea"/>
              </a:rPr>
              <a:t>Python</a:t>
            </a:r>
            <a:r>
              <a:rPr lang="zh-CN" altLang="en-US" cap="none" spc="300" dirty="0">
                <a:latin typeface="微软雅黑" panose="020B0503020204020204" pitchFamily="34" charset="-122"/>
                <a:ea typeface="微软雅黑" panose="020B0503020204020204" pitchFamily="34" charset="-122"/>
                <a:sym typeface="+mn-ea"/>
              </a:rPr>
              <a:t>的编程</a:t>
            </a:r>
            <a:r>
              <a:rPr lang="zh-CN" altLang="en-US" cap="none" spc="300" dirty="0" smtClean="0">
                <a:latin typeface="微软雅黑" panose="020B0503020204020204" pitchFamily="34" charset="-122"/>
                <a:ea typeface="微软雅黑" panose="020B0503020204020204" pitchFamily="34" charset="-122"/>
                <a:sym typeface="+mn-ea"/>
              </a:rPr>
              <a:t>方式</a:t>
            </a:r>
            <a:endParaRPr lang="zh-CN" altLang="en-US"/>
          </a:p>
        </p:txBody>
      </p:sp>
      <p:sp>
        <p:nvSpPr>
          <p:cNvPr id="3" name="内容占位符 2"/>
          <p:cNvSpPr>
            <a:spLocks noGrp="1"/>
          </p:cNvSpPr>
          <p:nvPr>
            <p:ph idx="1"/>
          </p:nvPr>
        </p:nvSpPr>
        <p:spPr/>
        <p:txBody>
          <a:bodyPr/>
          <a:p>
            <a:r>
              <a:rPr lang="zh-CN" dirty="0" smtClean="0">
                <a:latin typeface="微软雅黑" panose="020B0503020204020204" pitchFamily="34" charset="-122"/>
                <a:ea typeface="微软雅黑" panose="020B0503020204020204" pitchFamily="34" charset="-122"/>
                <a:sym typeface="微软雅黑" panose="020B0503020204020204" pitchFamily="34" charset="-122"/>
              </a:rPr>
              <a:t>Python采用两种编程方式：交互式和文件式。</a:t>
            </a:r>
            <a:endParaRPr lang="zh-CN" dirty="0" smtClean="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运行以下代码，比较两</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种编程方式的不同。</a:t>
            </a:r>
            <a:endParaRPr lang="zh-CN" altLang="en-US" dirty="0" smtClean="0">
              <a:latin typeface="微软雅黑" panose="020B0503020204020204" pitchFamily="34" charset="-122"/>
              <a:ea typeface="微软雅黑" panose="020B0503020204020204" pitchFamily="34" charset="-122"/>
              <a:sym typeface="微软雅黑" panose="020B0503020204020204" pitchFamily="34" charset="-122"/>
            </a:endParaRPr>
          </a:p>
          <a:p>
            <a:pPr indent="0" algn="just">
              <a:spcAft>
                <a:spcPts val="800"/>
              </a:spcAft>
              <a:buFontTx/>
              <a:buNone/>
            </a:pPr>
            <a:r>
              <a:rPr lang="en-US" altLang="zh-CN" sz="1800" dirty="0" smtClean="0">
                <a:latin typeface="微软雅黑" panose="020B0503020204020204" pitchFamily="34" charset="-122"/>
                <a:ea typeface="微软雅黑" panose="020B0503020204020204" pitchFamily="34" charset="-122"/>
                <a:sym typeface="微软雅黑" panose="020B0503020204020204" pitchFamily="34" charset="-122"/>
              </a:rPr>
              <a:t>     a=50                    </a:t>
            </a:r>
            <a:endParaRPr lang="en-US" altLang="zh-CN" sz="1800" dirty="0" smtClean="0">
              <a:latin typeface="微软雅黑" panose="020B0503020204020204" pitchFamily="34" charset="-122"/>
              <a:ea typeface="微软雅黑" panose="020B0503020204020204" pitchFamily="34" charset="-122"/>
              <a:sym typeface="微软雅黑" panose="020B0503020204020204" pitchFamily="34" charset="-122"/>
            </a:endParaRPr>
          </a:p>
          <a:p>
            <a:pPr indent="0" algn="just">
              <a:spcAft>
                <a:spcPts val="800"/>
              </a:spcAft>
              <a:buFontTx/>
              <a:buNone/>
            </a:pPr>
            <a:r>
              <a:rPr lang="en-US" altLang="zh-CN" sz="1800" dirty="0" smtClean="0">
                <a:latin typeface="微软雅黑" panose="020B0503020204020204" pitchFamily="34" charset="-122"/>
                <a:ea typeface="微软雅黑" panose="020B0503020204020204" pitchFamily="34" charset="-122"/>
                <a:sym typeface="微软雅黑" panose="020B0503020204020204" pitchFamily="34" charset="-122"/>
              </a:rPr>
              <a:t>     b=a+20               </a:t>
            </a:r>
            <a:endParaRPr lang="en-US" altLang="zh-CN" sz="1800" dirty="0" smtClean="0">
              <a:latin typeface="微软雅黑" panose="020B0503020204020204" pitchFamily="34" charset="-122"/>
              <a:ea typeface="微软雅黑" panose="020B0503020204020204" pitchFamily="34" charset="-122"/>
              <a:sym typeface="微软雅黑" panose="020B0503020204020204" pitchFamily="34" charset="-122"/>
            </a:endParaRPr>
          </a:p>
          <a:p>
            <a:pPr indent="0" algn="just">
              <a:spcAft>
                <a:spcPts val="800"/>
              </a:spcAft>
              <a:buFontTx/>
              <a:buNone/>
            </a:pPr>
            <a:r>
              <a:rPr lang="en-US" altLang="zh-CN" sz="1800" dirty="0" smtClean="0">
                <a:latin typeface="微软雅黑" panose="020B0503020204020204" pitchFamily="34" charset="-122"/>
                <a:ea typeface="微软雅黑" panose="020B0503020204020204" pitchFamily="34" charset="-122"/>
                <a:sym typeface="微软雅黑" panose="020B0503020204020204" pitchFamily="34" charset="-122"/>
              </a:rPr>
              <a:t>     print(b) </a:t>
            </a:r>
            <a:endParaRPr lang="en-US" altLang="zh-CN" sz="1800" dirty="0" smtClean="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spc="300" dirty="0">
                <a:latin typeface="微软雅黑" panose="020B0503020204020204" pitchFamily="34" charset="-122"/>
                <a:ea typeface="微软雅黑" panose="020B0503020204020204" pitchFamily="34" charset="-122"/>
              </a:rPr>
              <a:t>Python</a:t>
            </a:r>
            <a:r>
              <a:rPr lang="zh-CN" altLang="en-US" cap="none" spc="300" dirty="0">
                <a:latin typeface="微软雅黑" panose="020B0503020204020204" pitchFamily="34" charset="-122"/>
                <a:ea typeface="微软雅黑" panose="020B0503020204020204" pitchFamily="34" charset="-122"/>
              </a:rPr>
              <a:t>的编程</a:t>
            </a:r>
            <a:r>
              <a:rPr lang="zh-CN" altLang="en-US" cap="none" spc="300" dirty="0" smtClean="0">
                <a:latin typeface="微软雅黑" panose="020B0503020204020204" pitchFamily="34" charset="-122"/>
                <a:ea typeface="微软雅黑" panose="020B0503020204020204" pitchFamily="34" charset="-122"/>
              </a:rPr>
              <a:t>方式</a:t>
            </a:r>
            <a:r>
              <a:rPr lang="en-US" altLang="zh-CN" cap="none" spc="300" dirty="0" smtClean="0">
                <a:latin typeface="微软雅黑" panose="020B0503020204020204" pitchFamily="34" charset="-122"/>
                <a:ea typeface="微软雅黑" panose="020B0503020204020204" pitchFamily="34" charset="-122"/>
              </a:rPr>
              <a:t>——</a:t>
            </a:r>
            <a:r>
              <a:rPr lang="zh-CN" altLang="en-US" cap="none" spc="300" dirty="0" smtClean="0">
                <a:latin typeface="微软雅黑" panose="020B0503020204020204" pitchFamily="34" charset="-122"/>
                <a:ea typeface="微软雅黑" panose="020B0503020204020204" pitchFamily="34" charset="-122"/>
              </a:rPr>
              <a:t>交互式</a:t>
            </a:r>
            <a:endParaRPr lang="zh-CN" altLang="en-US" cap="none" dirty="0"/>
          </a:p>
        </p:txBody>
      </p:sp>
      <p:sp>
        <p:nvSpPr>
          <p:cNvPr id="3" name="内容占位符 2"/>
          <p:cNvSpPr>
            <a:spLocks noGrp="1"/>
          </p:cNvSpPr>
          <p:nvPr>
            <p:ph idx="1"/>
          </p:nvPr>
        </p:nvSpPr>
        <p:spPr>
          <a:xfrm>
            <a:off x="768350" y="828675"/>
            <a:ext cx="8375650" cy="1018540"/>
          </a:xfrm>
        </p:spPr>
        <p:txBody>
          <a:bodyPr>
            <a:noAutofit/>
          </a:bodyPr>
          <a:lstStyle/>
          <a:p>
            <a:pPr fontAlgn="auto">
              <a:lnSpc>
                <a:spcPct val="100000"/>
              </a:lnSpc>
              <a:spcBef>
                <a:spcPts val="0"/>
              </a:spcBef>
            </a:pPr>
            <a:r>
              <a:rPr lang="zh-CN" altLang="en-US" sz="1200" dirty="0"/>
              <a:t>交互式：</a:t>
            </a:r>
            <a:r>
              <a:rPr lang="en-US" altLang="zh-CN" sz="1200" dirty="0"/>
              <a:t>IDLE  Python Console</a:t>
            </a:r>
            <a:endParaRPr lang="en-US" altLang="zh-CN" sz="1200" dirty="0"/>
          </a:p>
          <a:p>
            <a:pPr algn="just" fontAlgn="auto">
              <a:lnSpc>
                <a:spcPct val="100000"/>
              </a:lnSpc>
              <a:spcBef>
                <a:spcPts val="0"/>
              </a:spcBef>
              <a:spcAft>
                <a:spcPts val="800"/>
              </a:spcAft>
              <a:buFont typeface="Wingdings" panose="05000000000000000000" charset="0"/>
              <a:buChar char="Ø"/>
            </a:pPr>
            <a:r>
              <a:rPr lang="en-US" altLang="zh-CN" sz="1200" dirty="0" smtClean="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sym typeface="微软雅黑" panose="020B0503020204020204" pitchFamily="34" charset="-122"/>
              </a:rPr>
              <a:t>对输入的每一个语句即时运行结果，适合语法练习</a:t>
            </a:r>
            <a:endParaRPr lang="en-US" altLang="zh-CN" sz="1200" dirty="0" smtClean="0">
              <a:latin typeface="微软雅黑" panose="020B0503020204020204" pitchFamily="34" charset="-122"/>
              <a:ea typeface="微软雅黑" panose="020B0503020204020204" pitchFamily="34" charset="-122"/>
              <a:sym typeface="微软雅黑" panose="020B0503020204020204" pitchFamily="34" charset="-122"/>
            </a:endParaRPr>
          </a:p>
          <a:p>
            <a:pPr algn="just" fontAlgn="auto">
              <a:lnSpc>
                <a:spcPct val="100000"/>
              </a:lnSpc>
              <a:spcBef>
                <a:spcPts val="0"/>
              </a:spcBef>
              <a:spcAft>
                <a:spcPts val="800"/>
              </a:spcAft>
              <a:buFont typeface="Wingdings" panose="05000000000000000000" charset="0"/>
              <a:buChar char="Ø"/>
            </a:pPr>
            <a:r>
              <a:rPr lang="en-US" altLang="zh-CN" sz="1200" dirty="0" smtClean="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sym typeface="微软雅黑" panose="020B0503020204020204" pitchFamily="34" charset="-122"/>
              </a:rPr>
              <a:t>开始</a:t>
            </a:r>
            <a:r>
              <a:rPr lang="en-US" altLang="zh-CN" sz="1200" dirty="0" smtClean="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sym typeface="微软雅黑" panose="020B0503020204020204" pitchFamily="34" charset="-122"/>
              </a:rPr>
              <a:t>运行</a:t>
            </a:r>
            <a:r>
              <a:rPr lang="en-US" altLang="zh-CN" sz="1200" dirty="0" err="1" smtClean="0">
                <a:latin typeface="微软雅黑" panose="020B0503020204020204" pitchFamily="34" charset="-122"/>
                <a:ea typeface="微软雅黑" panose="020B0503020204020204" pitchFamily="34" charset="-122"/>
                <a:sym typeface="微软雅黑" panose="020B0503020204020204" pitchFamily="34" charset="-122"/>
              </a:rPr>
              <a:t>cmd</a:t>
            </a:r>
            <a:r>
              <a:rPr lang="zh-CN" altLang="en-US" sz="1200" dirty="0" smtClean="0">
                <a:latin typeface="微软雅黑" panose="020B0503020204020204" pitchFamily="34" charset="-122"/>
                <a:ea typeface="微软雅黑" panose="020B0503020204020204" pitchFamily="34" charset="-122"/>
                <a:sym typeface="微软雅黑" panose="020B0503020204020204" pitchFamily="34" charset="-122"/>
              </a:rPr>
              <a:t>，输入</a:t>
            </a:r>
            <a:r>
              <a:rPr lang="en-US" altLang="zh-CN" sz="1200" dirty="0" smtClean="0">
                <a:latin typeface="微软雅黑" panose="020B0503020204020204" pitchFamily="34" charset="-122"/>
                <a:ea typeface="微软雅黑" panose="020B0503020204020204" pitchFamily="34" charset="-122"/>
                <a:sym typeface="微软雅黑" panose="020B0503020204020204" pitchFamily="34" charset="-122"/>
              </a:rPr>
              <a:t>idle</a:t>
            </a:r>
            <a:r>
              <a:rPr lang="zh-CN" altLang="en-US" sz="1200" dirty="0" smtClean="0">
                <a:latin typeface="微软雅黑" panose="020B0503020204020204" pitchFamily="34" charset="-122"/>
                <a:ea typeface="微软雅黑" panose="020B0503020204020204" pitchFamily="34" charset="-122"/>
                <a:sym typeface="微软雅黑" panose="020B0503020204020204" pitchFamily="34" charset="-122"/>
              </a:rPr>
              <a:t>，打开</a:t>
            </a:r>
            <a:r>
              <a:rPr lang="en-US" altLang="zh-CN" sz="1200" dirty="0" smtClean="0">
                <a:latin typeface="微软雅黑" panose="020B0503020204020204" pitchFamily="34" charset="-122"/>
                <a:ea typeface="微软雅黑" panose="020B0503020204020204" pitchFamily="34" charset="-122"/>
                <a:sym typeface="微软雅黑" panose="020B0503020204020204" pitchFamily="34" charset="-122"/>
              </a:rPr>
              <a:t>python 3.x shell</a:t>
            </a:r>
            <a:r>
              <a:rPr lang="zh-CN" altLang="en-US" sz="1200" dirty="0" smtClean="0">
                <a:latin typeface="微软雅黑" panose="020B0503020204020204" pitchFamily="34" charset="-122"/>
                <a:ea typeface="微软雅黑" panose="020B0503020204020204" pitchFamily="34" charset="-122"/>
                <a:sym typeface="微软雅黑" panose="020B0503020204020204" pitchFamily="34" charset="-122"/>
              </a:rPr>
              <a:t>窗口，直接输入代码。</a:t>
            </a:r>
            <a:endParaRPr lang="zh-CN" altLang="en-US" sz="1200" dirty="0" smtClean="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smtClean="0">
                <a:solidFill>
                  <a:schemeClr val="bg1"/>
                </a:solidFill>
                <a:uFillTx/>
                <a:sym typeface="+mn-ea"/>
              </a:rPr>
              <a:t>Py</a:t>
            </a:r>
            <a:r>
              <a:rPr lang="en-US" altLang="zh-CN" cap="none" smtClean="0">
                <a:solidFill>
                  <a:schemeClr val="bg1"/>
                </a:solidFill>
                <a:uFillTx/>
                <a:sym typeface="+mn-ea"/>
              </a:rPr>
              <a:t>thon</a:t>
            </a:r>
            <a:r>
              <a:rPr lang="zh-CN" altLang="en-US" smtClean="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8" name="图片 7"/>
          <p:cNvPicPr>
            <a:picLocks noChangeAspect="1"/>
          </p:cNvPicPr>
          <p:nvPr/>
        </p:nvPicPr>
        <p:blipFill>
          <a:blip r:embed="rId1"/>
          <a:stretch>
            <a:fillRect/>
          </a:stretch>
        </p:blipFill>
        <p:spPr>
          <a:xfrm>
            <a:off x="3008232" y="1612482"/>
            <a:ext cx="2628972" cy="3021289"/>
          </a:xfrm>
          <a:prstGeom prst="rect">
            <a:avLst/>
          </a:prstGeom>
        </p:spPr>
      </p:pic>
      <p:pic>
        <p:nvPicPr>
          <p:cNvPr id="9" name="图片 8"/>
          <p:cNvPicPr>
            <a:picLocks noChangeAspect="1"/>
          </p:cNvPicPr>
          <p:nvPr/>
        </p:nvPicPr>
        <p:blipFill>
          <a:blip r:embed="rId2"/>
          <a:stretch>
            <a:fillRect/>
          </a:stretch>
        </p:blipFill>
        <p:spPr>
          <a:xfrm>
            <a:off x="193526" y="1618404"/>
            <a:ext cx="2725281" cy="3015367"/>
          </a:xfrm>
          <a:prstGeom prst="rect">
            <a:avLst/>
          </a:prstGeom>
        </p:spPr>
      </p:pic>
      <p:pic>
        <p:nvPicPr>
          <p:cNvPr id="10" name="图片 9"/>
          <p:cNvPicPr>
            <a:picLocks noChangeAspect="1"/>
          </p:cNvPicPr>
          <p:nvPr/>
        </p:nvPicPr>
        <p:blipFill>
          <a:blip r:embed="rId3"/>
          <a:stretch>
            <a:fillRect/>
          </a:stretch>
        </p:blipFill>
        <p:spPr>
          <a:xfrm>
            <a:off x="5726629" y="1646728"/>
            <a:ext cx="2629118" cy="298704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spc="300" dirty="0">
                <a:latin typeface="微软雅黑" panose="020B0503020204020204" pitchFamily="34" charset="-122"/>
                <a:ea typeface="微软雅黑" panose="020B0503020204020204" pitchFamily="34" charset="-122"/>
              </a:rPr>
              <a:t>Python</a:t>
            </a:r>
            <a:r>
              <a:rPr lang="zh-CN" altLang="en-US" cap="none" spc="300" dirty="0">
                <a:latin typeface="微软雅黑" panose="020B0503020204020204" pitchFamily="34" charset="-122"/>
                <a:ea typeface="微软雅黑" panose="020B0503020204020204" pitchFamily="34" charset="-122"/>
              </a:rPr>
              <a:t>的编程方式</a:t>
            </a:r>
            <a:r>
              <a:rPr lang="en-US" altLang="zh-CN" cap="none" spc="300" dirty="0" smtClean="0">
                <a:latin typeface="微软雅黑" panose="020B0503020204020204" pitchFamily="34" charset="-122"/>
                <a:ea typeface="微软雅黑" panose="020B0503020204020204" pitchFamily="34" charset="-122"/>
              </a:rPr>
              <a:t>——</a:t>
            </a:r>
            <a:r>
              <a:rPr lang="zh-CN" altLang="en-US" cap="none" spc="300" dirty="0" smtClean="0">
                <a:latin typeface="微软雅黑" panose="020B0503020204020204" pitchFamily="34" charset="-122"/>
                <a:ea typeface="微软雅黑" panose="020B0503020204020204" pitchFamily="34" charset="-122"/>
              </a:rPr>
              <a:t>文件式</a:t>
            </a:r>
            <a:endParaRPr lang="zh-CN" altLang="en-US" dirty="0"/>
          </a:p>
        </p:txBody>
      </p:sp>
      <p:sp>
        <p:nvSpPr>
          <p:cNvPr id="3" name="内容占位符 2"/>
          <p:cNvSpPr>
            <a:spLocks noGrp="1"/>
          </p:cNvSpPr>
          <p:nvPr>
            <p:ph idx="1"/>
          </p:nvPr>
        </p:nvSpPr>
        <p:spPr>
          <a:xfrm>
            <a:off x="640080" y="776605"/>
            <a:ext cx="8389620" cy="823595"/>
          </a:xfrm>
        </p:spPr>
        <p:txBody>
          <a:bodyPr>
            <a:noAutofit/>
          </a:bodyPr>
          <a:lstStyle/>
          <a:p>
            <a:pPr fontAlgn="auto">
              <a:lnSpc>
                <a:spcPct val="100000"/>
              </a:lnSpc>
              <a:spcBef>
                <a:spcPts val="0"/>
              </a:spcBef>
            </a:pPr>
            <a:r>
              <a:rPr lang="zh-CN" altLang="en-US" sz="1400" dirty="0"/>
              <a:t>文件式：</a:t>
            </a:r>
            <a:r>
              <a:rPr lang="en-US" altLang="zh-CN" sz="1400" dirty="0"/>
              <a:t>.</a:t>
            </a:r>
            <a:r>
              <a:rPr lang="en-US" altLang="zh-CN" sz="1400" dirty="0" err="1"/>
              <a:t>py</a:t>
            </a:r>
            <a:r>
              <a:rPr lang="zh-CN" altLang="en-US" sz="1400" dirty="0"/>
              <a:t>文件</a:t>
            </a:r>
            <a:endParaRPr lang="zh-CN" altLang="en-US" sz="1400" dirty="0"/>
          </a:p>
          <a:p>
            <a:pPr fontAlgn="auto">
              <a:lnSpc>
                <a:spcPct val="100000"/>
              </a:lnSpc>
              <a:spcBef>
                <a:spcPts val="0"/>
              </a:spcBef>
            </a:pPr>
            <a:r>
              <a:rPr lang="zh-CN" altLang="en-US" sz="1400" dirty="0"/>
              <a:t>     批量执行一组语句并运行结果，编程的主要方式</a:t>
            </a:r>
            <a:endParaRPr lang="zh-CN" altLang="en-US" sz="1400" dirty="0"/>
          </a:p>
          <a:p>
            <a:pPr fontAlgn="auto">
              <a:lnSpc>
                <a:spcPct val="100000"/>
              </a:lnSpc>
              <a:spcBef>
                <a:spcPts val="0"/>
              </a:spcBef>
            </a:pPr>
            <a:r>
              <a:rPr lang="zh-CN" altLang="en-US" sz="1400" dirty="0"/>
              <a:t>    在</a:t>
            </a:r>
            <a:r>
              <a:rPr lang="en-US" altLang="zh-CN" sz="1400" dirty="0" err="1"/>
              <a:t>pycharm</a:t>
            </a:r>
            <a:r>
              <a:rPr lang="zh-CN" altLang="en-US" sz="1400" dirty="0"/>
              <a:t>中新建文件：</a:t>
            </a:r>
            <a:r>
              <a:rPr lang="en-US" altLang="zh-CN" sz="1400" dirty="0"/>
              <a:t>File-new-</a:t>
            </a:r>
            <a:r>
              <a:rPr lang="en-US" altLang="zh-CN" sz="1400" dirty="0" err="1"/>
              <a:t>pythonfile</a:t>
            </a:r>
            <a:r>
              <a:rPr lang="zh-CN" altLang="en-US" sz="1400" dirty="0"/>
              <a:t>，选择</a:t>
            </a:r>
            <a:r>
              <a:rPr lang="en-US" altLang="zh-CN" sz="1400" dirty="0"/>
              <a:t>run</a:t>
            </a:r>
            <a:r>
              <a:rPr lang="zh-CN" altLang="en-US" sz="1400" dirty="0"/>
              <a:t>。</a:t>
            </a:r>
            <a:endParaRPr lang="zh-CN" altLang="en-US" sz="1400" dirty="0"/>
          </a:p>
          <a:p>
            <a:pPr>
              <a:lnSpc>
                <a:spcPct val="120000"/>
              </a:lnSpc>
            </a:pPr>
            <a:endParaRPr lang="zh-CN" altLang="en-US" sz="14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smtClean="0">
                <a:solidFill>
                  <a:schemeClr val="bg1"/>
                </a:solidFill>
                <a:uFillTx/>
                <a:sym typeface="+mn-ea"/>
              </a:rPr>
              <a:t>Py</a:t>
            </a:r>
            <a:r>
              <a:rPr lang="en-US" altLang="zh-CN" cap="none" smtClean="0">
                <a:solidFill>
                  <a:schemeClr val="bg1"/>
                </a:solidFill>
                <a:uFillTx/>
                <a:sym typeface="+mn-ea"/>
              </a:rPr>
              <a:t>thon</a:t>
            </a:r>
            <a:r>
              <a:rPr lang="zh-CN" altLang="en-US" smtClean="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8" name="图片 7"/>
          <p:cNvPicPr>
            <a:picLocks noChangeAspect="1"/>
          </p:cNvPicPr>
          <p:nvPr/>
        </p:nvPicPr>
        <p:blipFill>
          <a:blip r:embed="rId1"/>
          <a:stretch>
            <a:fillRect/>
          </a:stretch>
        </p:blipFill>
        <p:spPr>
          <a:xfrm>
            <a:off x="1837055" y="1459865"/>
            <a:ext cx="1354455" cy="3164205"/>
          </a:xfrm>
          <a:prstGeom prst="rect">
            <a:avLst/>
          </a:prstGeom>
        </p:spPr>
      </p:pic>
      <p:pic>
        <p:nvPicPr>
          <p:cNvPr id="9" name="图片 8"/>
          <p:cNvPicPr>
            <a:picLocks noChangeAspect="1"/>
          </p:cNvPicPr>
          <p:nvPr/>
        </p:nvPicPr>
        <p:blipFill>
          <a:blip r:embed="rId2"/>
          <a:stretch>
            <a:fillRect/>
          </a:stretch>
        </p:blipFill>
        <p:spPr>
          <a:xfrm>
            <a:off x="3826510" y="1459865"/>
            <a:ext cx="3409950" cy="318897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j-ea"/>
                <a:cs typeface="+mj-ea"/>
                <a:sym typeface="+mn-ea"/>
              </a:rPr>
              <a:t>第一个</a:t>
            </a:r>
            <a:r>
              <a:rPr lang="en-US" altLang="zh-CN">
                <a:latin typeface="+mj-ea"/>
                <a:cs typeface="+mj-ea"/>
                <a:sym typeface="+mn-ea"/>
              </a:rPr>
              <a:t>Python</a:t>
            </a:r>
            <a:r>
              <a:rPr lang="zh-CN" altLang="en-US">
                <a:latin typeface="+mj-ea"/>
                <a:cs typeface="+mj-ea"/>
                <a:sym typeface="+mn-ea"/>
              </a:rPr>
              <a:t>程序</a:t>
            </a:r>
            <a:endParaRPr lang="zh-CN" altLang="en-US"/>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9" name="矩形 8"/>
          <p:cNvSpPr/>
          <p:nvPr/>
        </p:nvSpPr>
        <p:spPr>
          <a:xfrm>
            <a:off x="690456" y="828394"/>
            <a:ext cx="8297524" cy="414655"/>
          </a:xfrm>
          <a:prstGeom prst="rect">
            <a:avLst/>
          </a:prstGeom>
          <a:noFill/>
        </p:spPr>
        <p:txBody>
          <a:bodyPr wrap="square" lIns="68580" tIns="34290" rIns="68580" bIns="34290">
            <a:spAutoFit/>
          </a:bodyPr>
          <a:lstStyle/>
          <a:p>
            <a:pPr>
              <a:lnSpc>
                <a:spcPct val="150000"/>
              </a:lnSpc>
            </a:pPr>
            <a:r>
              <a:rPr lang="en-US" altLang="zh-CN"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Python </a:t>
            </a:r>
            <a:r>
              <a:rPr lang="zh-CN" altLang="en-US" sz="1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可以同一行显示多条语句，方法是用分号 </a:t>
            </a:r>
            <a:r>
              <a:rPr lang="en-US" altLang="zh-CN" sz="1500" b="1" dirty="0">
                <a:solidFill>
                  <a:srgbClr val="ED7D31"/>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1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分开</a:t>
            </a:r>
            <a:endParaRPr lang="en-US" altLang="zh-CN" sz="1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标题 1"/>
          <p:cNvSpPr txBox="1"/>
          <p:nvPr/>
        </p:nvSpPr>
        <p:spPr>
          <a:xfrm>
            <a:off x="745805" y="1750050"/>
            <a:ext cx="6915605" cy="96049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vert="horz" lIns="68580" tIns="34290" rIns="68580" bIns="3429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125" b="0" dirty="0">
                <a:ln w="0"/>
                <a:solidFill>
                  <a:schemeClr val="tx1">
                    <a:lumMod val="75000"/>
                    <a:lumOff val="25000"/>
                  </a:schemeClr>
                </a:solidFill>
              </a:rPr>
              <a:t>&gt;&gt;&gt; print('Hello world!'); print('Hello python!')</a:t>
            </a:r>
            <a:endParaRPr lang="en-US" altLang="zh-CN" sz="1125" b="0" dirty="0">
              <a:ln w="0"/>
              <a:solidFill>
                <a:schemeClr val="tx1">
                  <a:lumMod val="75000"/>
                  <a:lumOff val="25000"/>
                </a:schemeClr>
              </a:solidFill>
            </a:endParaRPr>
          </a:p>
          <a:p>
            <a:pPr>
              <a:lnSpc>
                <a:spcPct val="150000"/>
              </a:lnSpc>
            </a:pPr>
            <a:r>
              <a:rPr lang="zh-CN" altLang="en-US" sz="1125" b="0" dirty="0">
                <a:ln w="0"/>
                <a:solidFill>
                  <a:schemeClr val="tx1">
                    <a:lumMod val="75000"/>
                    <a:lumOff val="25000"/>
                  </a:schemeClr>
                </a:solidFill>
              </a:rPr>
              <a:t>Hello world!</a:t>
            </a:r>
            <a:endParaRPr lang="zh-CN" altLang="en-US" sz="1125" b="0" dirty="0">
              <a:ln w="0"/>
              <a:solidFill>
                <a:schemeClr val="tx1">
                  <a:lumMod val="75000"/>
                  <a:lumOff val="25000"/>
                </a:schemeClr>
              </a:solidFill>
            </a:endParaRPr>
          </a:p>
          <a:p>
            <a:pPr>
              <a:lnSpc>
                <a:spcPct val="150000"/>
              </a:lnSpc>
            </a:pPr>
            <a:r>
              <a:rPr lang="zh-CN" altLang="en-US" sz="1125" b="0" dirty="0">
                <a:ln w="0"/>
                <a:solidFill>
                  <a:schemeClr val="tx1">
                    <a:lumMod val="75000"/>
                    <a:lumOff val="25000"/>
                  </a:schemeClr>
                </a:solidFill>
              </a:rPr>
              <a:t>Hello python!</a:t>
            </a:r>
            <a:endParaRPr lang="zh-CN" altLang="en-US" sz="1125" b="0" dirty="0">
              <a:ln w="0"/>
              <a:solidFill>
                <a:schemeClr val="tx1">
                  <a:lumMod val="75000"/>
                  <a:lumOff val="25000"/>
                </a:schemeClr>
              </a:solidFill>
            </a:endParaRPr>
          </a:p>
        </p:txBody>
      </p:sp>
      <p:sp>
        <p:nvSpPr>
          <p:cNvPr id="11" name="矩形 10"/>
          <p:cNvSpPr/>
          <p:nvPr/>
        </p:nvSpPr>
        <p:spPr>
          <a:xfrm>
            <a:off x="413596" y="2881957"/>
            <a:ext cx="8297524" cy="414655"/>
          </a:xfrm>
          <a:prstGeom prst="rect">
            <a:avLst/>
          </a:prstGeom>
          <a:noFill/>
        </p:spPr>
        <p:txBody>
          <a:bodyPr wrap="square" lIns="68580" tIns="34290" rIns="68580" bIns="34290">
            <a:spAutoFit/>
          </a:bodyPr>
          <a:lstStyle/>
          <a:p>
            <a:pPr>
              <a:lnSpc>
                <a:spcPct val="150000"/>
              </a:lnSpc>
            </a:pP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但在通常情况下，我们的</a:t>
            </a:r>
            <a:r>
              <a:rPr lang="en-US" altLang="zh-CN"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Python</a:t>
            </a: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语句无需分号</a:t>
            </a:r>
            <a:r>
              <a:rPr lang="zh-CN" altLang="en-US" sz="1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en-US" altLang="zh-CN" sz="1500" b="1" dirty="0">
                <a:solidFill>
                  <a:srgbClr val="ED7D31"/>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1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结束</a:t>
            </a:r>
            <a:endParaRPr lang="en-US" altLang="zh-CN" sz="1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2" name="标题 1"/>
          <p:cNvSpPr txBox="1"/>
          <p:nvPr/>
        </p:nvSpPr>
        <p:spPr>
          <a:xfrm>
            <a:off x="745805" y="3769350"/>
            <a:ext cx="6915605" cy="670847"/>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vert="horz" lIns="68580" tIns="34290" rIns="68580" bIns="3429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125" b="0" dirty="0">
                <a:ln w="0"/>
                <a:solidFill>
                  <a:schemeClr val="tx1">
                    <a:lumMod val="75000"/>
                    <a:lumOff val="25000"/>
                  </a:schemeClr>
                </a:solidFill>
                <a:sym typeface="+mn-ea"/>
              </a:rPr>
              <a:t> print('Hello world!')</a:t>
            </a:r>
            <a:endParaRPr lang="en-US" altLang="zh-CN" sz="1125" b="0" dirty="0">
              <a:ln w="0"/>
              <a:solidFill>
                <a:schemeClr val="tx1">
                  <a:lumMod val="75000"/>
                  <a:lumOff val="25000"/>
                </a:schemeClr>
              </a:solidFill>
              <a:sym typeface="+mn-ea"/>
            </a:endParaRPr>
          </a:p>
          <a:p>
            <a:pPr>
              <a:lnSpc>
                <a:spcPct val="150000"/>
              </a:lnSpc>
            </a:pPr>
            <a:r>
              <a:rPr lang="en-US" altLang="zh-CN" sz="1125" b="0" dirty="0">
                <a:ln w="0"/>
                <a:solidFill>
                  <a:schemeClr val="tx1">
                    <a:lumMod val="75000"/>
                    <a:lumOff val="25000"/>
                  </a:schemeClr>
                </a:solidFill>
                <a:sym typeface="+mn-ea"/>
              </a:rPr>
              <a:t> print('Hello python!')</a:t>
            </a:r>
            <a:endParaRPr lang="en-US" altLang="zh-CN" sz="1125" b="0" dirty="0">
              <a:ln w="0"/>
              <a:solidFill>
                <a:schemeClr val="tx1">
                  <a:lumMod val="75000"/>
                  <a:lumOff val="25000"/>
                </a:schemeClr>
              </a:solidFill>
            </a:endParaRPr>
          </a:p>
        </p:txBody>
      </p:sp>
      <p:sp>
        <p:nvSpPr>
          <p:cNvPr id="13" name="矩形 12"/>
          <p:cNvSpPr/>
          <p:nvPr/>
        </p:nvSpPr>
        <p:spPr>
          <a:xfrm>
            <a:off x="745805" y="3428090"/>
            <a:ext cx="1040130" cy="299085"/>
          </a:xfrm>
          <a:prstGeom prst="rect">
            <a:avLst/>
          </a:prstGeom>
        </p:spPr>
        <p:txBody>
          <a:bodyPr wrap="none">
            <a:spAutoFit/>
          </a:bodyPr>
          <a:lstStyle/>
          <a:p>
            <a:r>
              <a:rPr lang="zh-CN" altLang="en-US" sz="135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示例代码：</a:t>
            </a:r>
            <a:endParaRPr lang="zh-CN" altLang="en-US" sz="135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4" name="矩形 13"/>
          <p:cNvSpPr/>
          <p:nvPr/>
        </p:nvSpPr>
        <p:spPr>
          <a:xfrm>
            <a:off x="745805" y="1407734"/>
            <a:ext cx="1040130" cy="299085"/>
          </a:xfrm>
          <a:prstGeom prst="rect">
            <a:avLst/>
          </a:prstGeom>
        </p:spPr>
        <p:txBody>
          <a:bodyPr wrap="none">
            <a:spAutoFit/>
          </a:bodyPr>
          <a:lstStyle/>
          <a:p>
            <a:r>
              <a:rPr lang="zh-CN" altLang="en-US" sz="135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代码演示：</a:t>
            </a:r>
            <a:endParaRPr lang="zh-CN" altLang="en-US" sz="135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latin typeface="+mj-ea"/>
                <a:cs typeface="+mj-ea"/>
                <a:sym typeface="+mn-ea"/>
              </a:rPr>
              <a:t>书写规范</a:t>
            </a:r>
            <a:r>
              <a:rPr lang="en-US" altLang="zh-CN">
                <a:latin typeface="+mj-ea"/>
                <a:cs typeface="+mj-ea"/>
                <a:sym typeface="+mn-ea"/>
              </a:rPr>
              <a:t>——</a:t>
            </a:r>
            <a:r>
              <a:rPr lang="zh-CN" altLang="en-US">
                <a:latin typeface="+mj-ea"/>
                <a:cs typeface="+mj-ea"/>
                <a:sym typeface="+mn-ea"/>
              </a:rPr>
              <a:t>行和缩进</a:t>
            </a:r>
            <a:endParaRPr lang="zh-CN" altLang="en-US">
              <a:latin typeface="+mj-ea"/>
              <a:cs typeface="+mj-ea"/>
              <a:sym typeface="+mn-ea"/>
            </a:endParaRPr>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7" name="矩形 6"/>
          <p:cNvSpPr/>
          <p:nvPr/>
        </p:nvSpPr>
        <p:spPr>
          <a:xfrm>
            <a:off x="653277" y="866919"/>
            <a:ext cx="7685180" cy="645160"/>
          </a:xfrm>
          <a:prstGeom prst="rect">
            <a:avLst/>
          </a:prstGeom>
        </p:spPr>
        <p:txBody>
          <a:bodyPr wrap="square">
            <a:spAutoFit/>
          </a:bodyPr>
          <a:lstStyle/>
          <a:p>
            <a:pPr>
              <a:lnSpc>
                <a:spcPct val="150000"/>
              </a:lnSpc>
            </a:pP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       学习 </a:t>
            </a:r>
            <a:r>
              <a:rPr lang="en-US" altLang="zh-CN" sz="1200" dirty="0">
                <a:ln w="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与其他语言最大的区别就是，</a:t>
            </a:r>
            <a:r>
              <a:rPr lang="en-US" altLang="zh-CN" sz="1200" dirty="0">
                <a:ln w="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的代码块</a:t>
            </a:r>
            <a:r>
              <a:rPr lang="zh-CN" altLang="en-US" sz="1200" dirty="0">
                <a:ln w="0"/>
                <a:solidFill>
                  <a:srgbClr val="ED7D31"/>
                </a:solidFill>
                <a:latin typeface="微软雅黑" panose="020B0503020204020204" pitchFamily="34" charset="-122"/>
                <a:ea typeface="微软雅黑" panose="020B0503020204020204" pitchFamily="34" charset="-122"/>
              </a:rPr>
              <a:t>不使用大括号 </a:t>
            </a:r>
            <a:r>
              <a:rPr lang="en-US" altLang="zh-CN" sz="1200" dirty="0" smtClean="0">
                <a:ln w="0"/>
                <a:solidFill>
                  <a:srgbClr val="ED7D31"/>
                </a:solidFill>
                <a:latin typeface="微软雅黑" panose="020B0503020204020204" pitchFamily="34" charset="-122"/>
                <a:ea typeface="微软雅黑" panose="020B0503020204020204" pitchFamily="34" charset="-122"/>
              </a:rPr>
              <a:t>{ }</a:t>
            </a:r>
            <a:r>
              <a:rPr lang="zh-CN" altLang="en-US" sz="1200" dirty="0">
                <a:ln w="0"/>
                <a:solidFill>
                  <a:srgbClr val="ED7D31"/>
                </a:solidFill>
                <a:latin typeface="微软雅黑" panose="020B0503020204020204" pitchFamily="34" charset="-122"/>
                <a:ea typeface="微软雅黑" panose="020B0503020204020204" pitchFamily="34" charset="-122"/>
              </a:rPr>
              <a:t> </a:t>
            </a: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来控制区分 </a:t>
            </a:r>
            <a:r>
              <a:rPr lang="zh-CN" altLang="en-US" sz="1200" i="1"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a:t>
            </a: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200" i="1" dirty="0" smtClean="0">
                <a:ln w="0"/>
                <a:solidFill>
                  <a:schemeClr val="tx1">
                    <a:lumMod val="65000"/>
                    <a:lumOff val="35000"/>
                  </a:schemeClr>
                </a:solidFill>
                <a:latin typeface="微软雅黑" panose="020B0503020204020204" pitchFamily="34" charset="-122"/>
                <a:ea typeface="微软雅黑" panose="020B0503020204020204" pitchFamily="34" charset="-122"/>
              </a:rPr>
              <a:t>逻辑判断</a:t>
            </a: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和</a:t>
            </a:r>
            <a:r>
              <a:rPr lang="zh-CN" altLang="en-US" sz="1200" i="1" dirty="0">
                <a:ln w="0"/>
                <a:solidFill>
                  <a:schemeClr val="tx1">
                    <a:lumMod val="65000"/>
                    <a:lumOff val="35000"/>
                  </a:schemeClr>
                </a:solidFill>
                <a:latin typeface="微软雅黑" panose="020B0503020204020204" pitchFamily="34" charset="-122"/>
                <a:ea typeface="微软雅黑" panose="020B0503020204020204" pitchFamily="34" charset="-122"/>
              </a:rPr>
              <a:t>代码</a:t>
            </a:r>
            <a:r>
              <a:rPr lang="zh-CN" altLang="en-US" sz="1200" i="1" dirty="0" smtClean="0">
                <a:ln w="0"/>
                <a:solidFill>
                  <a:schemeClr val="tx1">
                    <a:lumMod val="65000"/>
                    <a:lumOff val="35000"/>
                  </a:schemeClr>
                </a:solidFill>
                <a:latin typeface="微软雅黑" panose="020B0503020204020204" pitchFamily="34" charset="-122"/>
                <a:ea typeface="微软雅黑" panose="020B0503020204020204" pitchFamily="34" charset="-122"/>
              </a:rPr>
              <a:t>块 </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等语句块的作用域</a:t>
            </a: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范围和控制区域。</a:t>
            </a:r>
            <a:r>
              <a:rPr lang="en-US" altLang="zh-CN" sz="1200" dirty="0">
                <a:ln w="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最具特色的就是</a:t>
            </a:r>
            <a:r>
              <a:rPr lang="zh-CN" altLang="en-US" sz="1200" dirty="0">
                <a:ln w="0"/>
                <a:solidFill>
                  <a:srgbClr val="ED7D31"/>
                </a:solidFill>
                <a:latin typeface="微软雅黑" panose="020B0503020204020204" pitchFamily="34" charset="-122"/>
                <a:ea typeface="微软雅黑" panose="020B0503020204020204" pitchFamily="34" charset="-122"/>
              </a:rPr>
              <a:t>用缩进来写</a:t>
            </a:r>
            <a:r>
              <a:rPr lang="zh-CN" altLang="en-US" sz="1200" dirty="0" smtClean="0">
                <a:ln w="0"/>
                <a:solidFill>
                  <a:srgbClr val="ED7D31"/>
                </a:solidFill>
                <a:latin typeface="微软雅黑" panose="020B0503020204020204" pitchFamily="34" charset="-122"/>
                <a:ea typeface="微软雅黑" panose="020B0503020204020204" pitchFamily="34" charset="-122"/>
              </a:rPr>
              <a:t>模块</a:t>
            </a: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653276" y="1490084"/>
            <a:ext cx="7685180" cy="922020"/>
          </a:xfrm>
          <a:prstGeom prst="rect">
            <a:avLst/>
          </a:prstGeom>
        </p:spPr>
        <p:txBody>
          <a:bodyPr wrap="square">
            <a:spAutoFit/>
          </a:bodyPr>
          <a:lstStyle/>
          <a:p>
            <a:pPr>
              <a:lnSpc>
                <a:spcPct val="150000"/>
              </a:lnSpc>
            </a:pP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dirty="0">
                <a:solidFill>
                  <a:srgbClr val="262626"/>
                </a:solidFill>
                <a:latin typeface="微软雅黑" panose="020B0503020204020204" pitchFamily="34" charset="-122"/>
                <a:ea typeface="微软雅黑" panose="020B0503020204020204" pitchFamily="34" charset="-122"/>
                <a:sym typeface="+mn-ea"/>
              </a:rPr>
              <a:t>缩进体现的是代码的逻辑关系和层次关系，</a:t>
            </a:r>
            <a:r>
              <a:rPr lang="zh-CN" altLang="zh-CN" sz="1200" dirty="0">
                <a:solidFill>
                  <a:srgbClr val="262626"/>
                </a:solidFill>
                <a:latin typeface="微软雅黑" panose="020B0503020204020204" pitchFamily="34" charset="-122"/>
                <a:ea typeface="微软雅黑" panose="020B0503020204020204" pitchFamily="34" charset="-122"/>
                <a:sym typeface="+mn-ea"/>
              </a:rPr>
              <a:t>缩进的改变会导致代码语义的改变</a:t>
            </a:r>
            <a:r>
              <a:rPr lang="zh-CN" altLang="en-US" sz="1200" dirty="0">
                <a:solidFill>
                  <a:srgbClr val="262626"/>
                </a:solidFill>
                <a:latin typeface="微软雅黑" panose="020B0503020204020204" pitchFamily="34" charset="-122"/>
                <a:ea typeface="微软雅黑" panose="020B0503020204020204" pitchFamily="34" charset="-122"/>
                <a:sym typeface="+mn-ea"/>
              </a:rPr>
              <a:t>。</a:t>
            </a:r>
            <a:endParaRPr lang="en-US" altLang="zh-CN" sz="1200" dirty="0">
              <a:solidFill>
                <a:srgbClr val="262626"/>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      缩进</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的空白数量是可变</a:t>
            </a: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的（</a:t>
            </a:r>
            <a:r>
              <a:rPr lang="zh-CN" altLang="en-US" sz="1050" dirty="0" smtClean="0">
                <a:ln w="0"/>
                <a:solidFill>
                  <a:schemeClr val="tx1">
                    <a:lumMod val="65000"/>
                    <a:lumOff val="35000"/>
                  </a:schemeClr>
                </a:solidFill>
                <a:latin typeface="微软雅黑" panose="020B0503020204020204" pitchFamily="34" charset="-122"/>
                <a:ea typeface="微软雅黑" panose="020B0503020204020204" pitchFamily="34" charset="-122"/>
              </a:rPr>
              <a:t>一般是</a:t>
            </a:r>
            <a:r>
              <a:rPr lang="en-US" altLang="zh-CN" sz="1050" dirty="0" smtClean="0">
                <a:ln w="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050" dirty="0" smtClean="0">
                <a:ln w="0"/>
                <a:solidFill>
                  <a:schemeClr val="tx1">
                    <a:lumMod val="65000"/>
                    <a:lumOff val="35000"/>
                  </a:schemeClr>
                </a:solidFill>
                <a:latin typeface="微软雅黑" panose="020B0503020204020204" pitchFamily="34" charset="-122"/>
                <a:ea typeface="微软雅黑" panose="020B0503020204020204" pitchFamily="34" charset="-122"/>
              </a:rPr>
              <a:t>个</a:t>
            </a:r>
            <a:r>
              <a:rPr lang="en-US" altLang="zh-CN" sz="1050" dirty="0" smtClean="0">
                <a:ln w="0"/>
                <a:solidFill>
                  <a:schemeClr val="tx1">
                    <a:lumMod val="65000"/>
                    <a:lumOff val="35000"/>
                  </a:schemeClr>
                </a:solidFill>
                <a:latin typeface="微软雅黑" panose="020B0503020204020204" pitchFamily="34" charset="-122"/>
                <a:ea typeface="微软雅黑" panose="020B0503020204020204" pitchFamily="34" charset="-122"/>
              </a:rPr>
              <a:t>Tab</a:t>
            </a:r>
            <a:r>
              <a:rPr lang="zh-CN" altLang="en-US" sz="1050" dirty="0" smtClean="0">
                <a:ln w="0"/>
                <a:solidFill>
                  <a:schemeClr val="tx1">
                    <a:lumMod val="65000"/>
                    <a:lumOff val="35000"/>
                  </a:schemeClr>
                </a:solidFill>
                <a:latin typeface="微软雅黑" panose="020B0503020204020204" pitchFamily="34" charset="-122"/>
                <a:ea typeface="微软雅黑" panose="020B0503020204020204" pitchFamily="34" charset="-122"/>
              </a:rPr>
              <a:t>制表位</a:t>
            </a: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但是所有代码块语句</a:t>
            </a:r>
            <a:r>
              <a:rPr lang="zh-CN" altLang="en-US" sz="1200" dirty="0">
                <a:ln w="0"/>
                <a:solidFill>
                  <a:srgbClr val="ED7D31"/>
                </a:solidFill>
                <a:latin typeface="微软雅黑" panose="020B0503020204020204" pitchFamily="34" charset="-122"/>
                <a:ea typeface="微软雅黑" panose="020B0503020204020204" pitchFamily="34" charset="-122"/>
              </a:rPr>
              <a:t>必须包含相同的</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缩进空白数量</a:t>
            </a: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，具有</a:t>
            </a:r>
            <a:r>
              <a:rPr lang="zh-CN" altLang="en-US" sz="1200" dirty="0" smtClean="0">
                <a:ln w="0"/>
                <a:solidFill>
                  <a:srgbClr val="ED7D31"/>
                </a:solidFill>
                <a:latin typeface="微软雅黑" panose="020B0503020204020204" pitchFamily="34" charset="-122"/>
                <a:ea typeface="微软雅黑" panose="020B0503020204020204" pitchFamily="34" charset="-122"/>
              </a:rPr>
              <a:t>行</a:t>
            </a:r>
            <a:r>
              <a:rPr lang="zh-CN" altLang="en-US" sz="1200" dirty="0">
                <a:ln w="0"/>
                <a:solidFill>
                  <a:srgbClr val="ED7D31"/>
                </a:solidFill>
                <a:latin typeface="微软雅黑" panose="020B0503020204020204" pitchFamily="34" charset="-122"/>
                <a:ea typeface="微软雅黑" panose="020B0503020204020204" pitchFamily="34" charset="-122"/>
              </a:rPr>
              <a:t>缩进一致</a:t>
            </a:r>
            <a:r>
              <a:rPr lang="zh-CN" altLang="en-US" sz="1200" dirty="0" smtClean="0">
                <a:ln w="0"/>
                <a:solidFill>
                  <a:srgbClr val="ED7D31"/>
                </a:solidFill>
                <a:latin typeface="微软雅黑" panose="020B0503020204020204" pitchFamily="34" charset="-122"/>
                <a:ea typeface="微软雅黑" panose="020B0503020204020204" pitchFamily="34" charset="-122"/>
              </a:rPr>
              <a:t>的相邻代码被认定为是</a:t>
            </a:r>
            <a:r>
              <a:rPr lang="en-US" altLang="zh-CN" sz="1200" dirty="0" smtClean="0">
                <a:ln w="0"/>
                <a:solidFill>
                  <a:srgbClr val="ED7D31"/>
                </a:solidFill>
                <a:latin typeface="微软雅黑" panose="020B0503020204020204" pitchFamily="34" charset="-122"/>
                <a:ea typeface="微软雅黑" panose="020B0503020204020204" pitchFamily="34" charset="-122"/>
              </a:rPr>
              <a:t>1</a:t>
            </a:r>
            <a:r>
              <a:rPr lang="zh-CN" altLang="en-US" sz="1200" dirty="0" smtClean="0">
                <a:ln w="0"/>
                <a:solidFill>
                  <a:srgbClr val="ED7D31"/>
                </a:solidFill>
                <a:latin typeface="微软雅黑" panose="020B0503020204020204" pitchFamily="34" charset="-122"/>
                <a:ea typeface="微软雅黑" panose="020B0503020204020204" pitchFamily="34" charset="-122"/>
              </a:rPr>
              <a:t>个</a:t>
            </a:r>
            <a:r>
              <a:rPr lang="zh-CN" altLang="en-US" sz="1200" dirty="0">
                <a:ln w="0"/>
                <a:solidFill>
                  <a:srgbClr val="ED7D31"/>
                </a:solidFill>
                <a:latin typeface="微软雅黑" panose="020B0503020204020204" pitchFamily="34" charset="-122"/>
                <a:ea typeface="微软雅黑" panose="020B0503020204020204" pitchFamily="34" charset="-122"/>
              </a:rPr>
              <a:t>块</a:t>
            </a:r>
            <a:r>
              <a:rPr lang="zh-CN" altLang="en-US" sz="1200" dirty="0" smtClean="0">
                <a:ln w="0"/>
                <a:solidFill>
                  <a:srgbClr val="ED7D31"/>
                </a:solidFill>
                <a:latin typeface="微软雅黑" panose="020B0503020204020204" pitchFamily="34" charset="-122"/>
                <a:ea typeface="微软雅黑" panose="020B0503020204020204" pitchFamily="34" charset="-122"/>
              </a:rPr>
              <a:t>结构</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这个</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必须严格执行。如下所示：</a:t>
            </a:r>
            <a:endPar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40171" y="2460161"/>
            <a:ext cx="4292308" cy="2160000"/>
          </a:xfrm>
          <a:prstGeom prst="rect">
            <a:avLst/>
          </a:prstGeom>
          <a:ln>
            <a:noFill/>
          </a:ln>
          <a:effectLst>
            <a:outerShdw blurRad="292100" dist="139700" dir="2700000" algn="tl" rotWithShape="0">
              <a:srgbClr val="333333">
                <a:alpha val="65000"/>
              </a:srgbClr>
            </a:outerShdw>
          </a:effectLst>
        </p:spPr>
      </p:pic>
      <p:sp>
        <p:nvSpPr>
          <p:cNvPr id="29" name="右大括号 28"/>
          <p:cNvSpPr/>
          <p:nvPr/>
        </p:nvSpPr>
        <p:spPr>
          <a:xfrm>
            <a:off x="6282107" y="2830286"/>
            <a:ext cx="347293" cy="1753044"/>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30" name="矩形 29"/>
          <p:cNvSpPr/>
          <p:nvPr/>
        </p:nvSpPr>
        <p:spPr>
          <a:xfrm>
            <a:off x="2759849" y="3054404"/>
            <a:ext cx="3651836" cy="652403"/>
          </a:xfrm>
          <a:prstGeom prst="rect">
            <a:avLst/>
          </a:prstGeom>
          <a:solidFill>
            <a:srgbClr val="ED7D31">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31" name="矩形 30"/>
          <p:cNvSpPr/>
          <p:nvPr/>
        </p:nvSpPr>
        <p:spPr>
          <a:xfrm>
            <a:off x="2759848" y="4049600"/>
            <a:ext cx="3651836" cy="391772"/>
          </a:xfrm>
          <a:prstGeom prst="rect">
            <a:avLst/>
          </a:prstGeom>
          <a:solidFill>
            <a:srgbClr val="ED7D31">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32" name="椭圆 31"/>
          <p:cNvSpPr/>
          <p:nvPr/>
        </p:nvSpPr>
        <p:spPr>
          <a:xfrm>
            <a:off x="1581411" y="3303858"/>
            <a:ext cx="152400" cy="15240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椭圆 32"/>
          <p:cNvSpPr/>
          <p:nvPr/>
        </p:nvSpPr>
        <p:spPr>
          <a:xfrm>
            <a:off x="1562621" y="4162297"/>
            <a:ext cx="152400" cy="15240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35" name="直接连接符 34"/>
          <p:cNvCxnSpPr>
            <a:stCxn id="30" idx="1"/>
            <a:endCxn id="32" idx="6"/>
          </p:cNvCxnSpPr>
          <p:nvPr/>
        </p:nvCxnSpPr>
        <p:spPr>
          <a:xfrm flipH="1" flipV="1">
            <a:off x="1733811" y="3380058"/>
            <a:ext cx="1026038" cy="548"/>
          </a:xfrm>
          <a:prstGeom prst="line">
            <a:avLst/>
          </a:prstGeom>
        </p:spPr>
        <p:style>
          <a:lnRef idx="1">
            <a:schemeClr val="accent2"/>
          </a:lnRef>
          <a:fillRef idx="0">
            <a:schemeClr val="accent2"/>
          </a:fillRef>
          <a:effectRef idx="0">
            <a:schemeClr val="accent2"/>
          </a:effectRef>
          <a:fontRef idx="minor">
            <a:schemeClr val="tx1"/>
          </a:fontRef>
        </p:style>
      </p:cxnSp>
      <p:cxnSp>
        <p:nvCxnSpPr>
          <p:cNvPr id="36" name="直接连接符 35"/>
          <p:cNvCxnSpPr>
            <a:stCxn id="31" idx="1"/>
            <a:endCxn id="33" idx="6"/>
          </p:cNvCxnSpPr>
          <p:nvPr/>
        </p:nvCxnSpPr>
        <p:spPr>
          <a:xfrm flipH="1" flipV="1">
            <a:off x="1715021" y="4238497"/>
            <a:ext cx="1044827" cy="6989"/>
          </a:xfrm>
          <a:prstGeom prst="line">
            <a:avLst/>
          </a:prstGeom>
        </p:spPr>
        <p:style>
          <a:lnRef idx="1">
            <a:schemeClr val="accent2"/>
          </a:lnRef>
          <a:fillRef idx="0">
            <a:schemeClr val="accent2"/>
          </a:fillRef>
          <a:effectRef idx="0">
            <a:schemeClr val="accent2"/>
          </a:effectRef>
          <a:fontRef idx="minor">
            <a:schemeClr val="tx1"/>
          </a:fontRef>
        </p:style>
      </p:cxnSp>
      <p:sp>
        <p:nvSpPr>
          <p:cNvPr id="42" name="矩形 41"/>
          <p:cNvSpPr/>
          <p:nvPr/>
        </p:nvSpPr>
        <p:spPr>
          <a:xfrm>
            <a:off x="339824" y="3837495"/>
            <a:ext cx="1637772" cy="316865"/>
          </a:xfrm>
          <a:prstGeom prst="rect">
            <a:avLst/>
          </a:prstGeom>
        </p:spPr>
        <p:txBody>
          <a:bodyPr wrap="square">
            <a:spAutoFit/>
          </a:bodyPr>
          <a:lstStyle/>
          <a:p>
            <a:pPr algn="r">
              <a:lnSpc>
                <a:spcPct val="150000"/>
              </a:lnSpc>
            </a:pPr>
            <a:r>
              <a:rPr lang="en-US" altLang="zh-CN" sz="975" b="1" dirty="0">
                <a:ln w="0"/>
                <a:solidFill>
                  <a:srgbClr val="ED7D31"/>
                </a:solidFill>
                <a:latin typeface="微软雅黑" panose="020B0503020204020204" pitchFamily="34" charset="-122"/>
                <a:ea typeface="微软雅黑" panose="020B0503020204020204" pitchFamily="34" charset="-122"/>
              </a:rPr>
              <a:t>m</a:t>
            </a:r>
            <a:r>
              <a:rPr lang="en-US" altLang="zh-CN" sz="975" b="1" dirty="0" smtClean="0">
                <a:ln w="0"/>
                <a:solidFill>
                  <a:srgbClr val="ED7D31"/>
                </a:solidFill>
                <a:latin typeface="微软雅黑" panose="020B0503020204020204" pitchFamily="34" charset="-122"/>
                <a:ea typeface="微软雅黑" panose="020B0503020204020204" pitchFamily="34" charset="-122"/>
              </a:rPr>
              <a:t>ain</a:t>
            </a:r>
            <a:r>
              <a:rPr lang="zh-CN" altLang="en-US" sz="975" dirty="0" smtClean="0">
                <a:ln w="0"/>
                <a:solidFill>
                  <a:srgbClr val="ED7D31"/>
                </a:solidFill>
                <a:latin typeface="微软雅黑" panose="020B0503020204020204" pitchFamily="34" charset="-122"/>
                <a:ea typeface="微软雅黑" panose="020B0503020204020204" pitchFamily="34" charset="-122"/>
              </a:rPr>
              <a:t>主函数代码块</a:t>
            </a:r>
            <a:endParaRPr lang="zh-CN" altLang="en-US" sz="975" dirty="0">
              <a:solidFill>
                <a:srgbClr val="ED7D31"/>
              </a:solidFill>
            </a:endParaRPr>
          </a:p>
        </p:txBody>
      </p:sp>
      <p:sp>
        <p:nvSpPr>
          <p:cNvPr id="43" name="矩形 42"/>
          <p:cNvSpPr/>
          <p:nvPr/>
        </p:nvSpPr>
        <p:spPr>
          <a:xfrm>
            <a:off x="6672942" y="3540161"/>
            <a:ext cx="2023337" cy="316865"/>
          </a:xfrm>
          <a:prstGeom prst="rect">
            <a:avLst/>
          </a:prstGeom>
        </p:spPr>
        <p:txBody>
          <a:bodyPr wrap="square">
            <a:spAutoFit/>
          </a:bodyPr>
          <a:lstStyle/>
          <a:p>
            <a:pPr>
              <a:lnSpc>
                <a:spcPct val="150000"/>
              </a:lnSpc>
            </a:pPr>
            <a:r>
              <a:rPr lang="en-US" altLang="zh-CN" sz="975" b="1" dirty="0" err="1" smtClean="0">
                <a:ln w="0"/>
                <a:solidFill>
                  <a:schemeClr val="tx1">
                    <a:lumMod val="50000"/>
                    <a:lumOff val="50000"/>
                  </a:schemeClr>
                </a:solidFill>
                <a:latin typeface="微软雅黑" panose="020B0503020204020204" pitchFamily="34" charset="-122"/>
                <a:ea typeface="微软雅黑" panose="020B0503020204020204" pitchFamily="34" charset="-122"/>
              </a:rPr>
              <a:t>MyFirstDemo</a:t>
            </a:r>
            <a:r>
              <a:rPr lang="zh-CN" altLang="en-US" sz="975" dirty="0" smtClean="0">
                <a:ln w="0"/>
                <a:solidFill>
                  <a:schemeClr val="tx1">
                    <a:lumMod val="50000"/>
                    <a:lumOff val="50000"/>
                  </a:schemeClr>
                </a:solidFill>
                <a:latin typeface="微软雅黑" panose="020B0503020204020204" pitchFamily="34" charset="-122"/>
                <a:ea typeface="微软雅黑" panose="020B0503020204020204" pitchFamily="34" charset="-122"/>
              </a:rPr>
              <a:t>类代码块</a:t>
            </a:r>
            <a:endParaRPr lang="en-US" altLang="zh-CN" sz="975" dirty="0">
              <a:ln w="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参考书</a:t>
            </a:r>
            <a:endParaRPr lang="zh-CN" altLang="en-US"/>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8" name="内容占位符 7"/>
          <p:cNvPicPr>
            <a:picLocks noGrp="1" noChangeAspect="1"/>
          </p:cNvPicPr>
          <p:nvPr>
            <p:ph idx="1"/>
          </p:nvPr>
        </p:nvPicPr>
        <p:blipFill>
          <a:blip r:embed="rId1"/>
          <a:stretch>
            <a:fillRect/>
          </a:stretch>
        </p:blipFill>
        <p:spPr>
          <a:xfrm>
            <a:off x="860425" y="979805"/>
            <a:ext cx="2177415" cy="2712720"/>
          </a:xfrm>
          <a:prstGeom prst="rect">
            <a:avLst/>
          </a:prstGeom>
        </p:spPr>
      </p:pic>
      <p:sp>
        <p:nvSpPr>
          <p:cNvPr id="9" name="文本框 8"/>
          <p:cNvSpPr txBox="1"/>
          <p:nvPr/>
        </p:nvSpPr>
        <p:spPr>
          <a:xfrm>
            <a:off x="3578225" y="3935730"/>
            <a:ext cx="2540000" cy="645160"/>
          </a:xfrm>
          <a:prstGeom prst="rect">
            <a:avLst/>
          </a:prstGeom>
          <a:noFill/>
        </p:spPr>
        <p:txBody>
          <a:bodyPr wrap="square" rtlCol="0" anchor="t">
            <a:spAutoFit/>
          </a:bodyPr>
          <a:lstStyle/>
          <a:p>
            <a:r>
              <a:rPr lang="zh-CN" altLang="en-US"/>
              <a:t>Python程序设计 从编程基础到专业应用</a:t>
            </a:r>
            <a:endParaRPr lang="zh-CN" altLang="en-US"/>
          </a:p>
        </p:txBody>
      </p:sp>
      <p:pic>
        <p:nvPicPr>
          <p:cNvPr id="10" name="图片 9"/>
          <p:cNvPicPr>
            <a:picLocks noChangeAspect="1"/>
          </p:cNvPicPr>
          <p:nvPr/>
        </p:nvPicPr>
        <p:blipFill>
          <a:blip r:embed="rId2"/>
          <a:stretch>
            <a:fillRect/>
          </a:stretch>
        </p:blipFill>
        <p:spPr>
          <a:xfrm>
            <a:off x="3578225" y="866775"/>
            <a:ext cx="2541270" cy="3068955"/>
          </a:xfrm>
          <a:prstGeom prst="rect">
            <a:avLst/>
          </a:prstGeom>
        </p:spPr>
      </p:pic>
      <p:sp>
        <p:nvSpPr>
          <p:cNvPr id="11" name="文本框 10"/>
          <p:cNvSpPr txBox="1"/>
          <p:nvPr/>
        </p:nvSpPr>
        <p:spPr>
          <a:xfrm>
            <a:off x="579120" y="3935730"/>
            <a:ext cx="2682875" cy="645160"/>
          </a:xfrm>
          <a:prstGeom prst="rect">
            <a:avLst/>
          </a:prstGeom>
          <a:noFill/>
        </p:spPr>
        <p:txBody>
          <a:bodyPr wrap="square" rtlCol="0" anchor="t">
            <a:spAutoFit/>
          </a:bodyPr>
          <a:lstStyle/>
          <a:p>
            <a:r>
              <a:rPr lang="zh-CN" altLang="en-US"/>
              <a:t>Python程序设计（原书第2版）</a:t>
            </a:r>
            <a:endParaRPr lang="zh-CN" altLang="en-US"/>
          </a:p>
        </p:txBody>
      </p:sp>
      <p:pic>
        <p:nvPicPr>
          <p:cNvPr id="12" name="图片 11"/>
          <p:cNvPicPr>
            <a:picLocks noChangeAspect="1"/>
          </p:cNvPicPr>
          <p:nvPr/>
        </p:nvPicPr>
        <p:blipFill>
          <a:blip r:embed="rId3"/>
          <a:stretch>
            <a:fillRect/>
          </a:stretch>
        </p:blipFill>
        <p:spPr>
          <a:xfrm>
            <a:off x="6602730" y="864235"/>
            <a:ext cx="2379345" cy="2943860"/>
          </a:xfrm>
          <a:prstGeom prst="rect">
            <a:avLst/>
          </a:prstGeom>
        </p:spPr>
      </p:pic>
      <p:sp>
        <p:nvSpPr>
          <p:cNvPr id="100" name="文本框 99"/>
          <p:cNvSpPr txBox="1"/>
          <p:nvPr/>
        </p:nvSpPr>
        <p:spPr>
          <a:xfrm>
            <a:off x="6417945" y="3935730"/>
            <a:ext cx="2639695" cy="706755"/>
          </a:xfrm>
          <a:prstGeom prst="rect">
            <a:avLst/>
          </a:prstGeom>
          <a:noFill/>
          <a:ln w="9525">
            <a:noFill/>
          </a:ln>
        </p:spPr>
        <p:txBody>
          <a:bodyPr wrap="square">
            <a:spAutoFit/>
          </a:bodyPr>
          <a:lstStyle/>
          <a:p>
            <a:pPr indent="0"/>
            <a:r>
              <a:rPr lang="zh-CN" sz="2000" b="0">
                <a:latin typeface="Times New Roman" panose="02020603050405020304" pitchFamily="18" charset="0"/>
                <a:ea typeface="宋体" panose="02010600030101010101" pitchFamily="2" charset="-122"/>
              </a:rPr>
              <a:t>《</a:t>
            </a:r>
            <a:r>
              <a:rPr lang="en-US" sz="2000" b="0">
                <a:latin typeface="Times New Roman" panose="02020603050405020304" pitchFamily="18" charset="0"/>
              </a:rPr>
              <a:t>Python</a:t>
            </a:r>
            <a:r>
              <a:rPr lang="zh-CN" sz="2000" b="0">
                <a:latin typeface="Times New Roman" panose="02020603050405020304" pitchFamily="18" charset="0"/>
                <a:ea typeface="宋体" panose="02010600030101010101" pitchFamily="2" charset="-122"/>
              </a:rPr>
              <a:t>语言程序设计基础》</a:t>
            </a:r>
            <a:endParaRPr lang="zh-CN" altLang="en-US"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latin typeface="+mj-ea"/>
                <a:cs typeface="+mj-ea"/>
                <a:sym typeface="+mn-ea"/>
              </a:rPr>
              <a:t>书写规范</a:t>
            </a:r>
            <a:r>
              <a:rPr lang="en-US" altLang="zh-CN">
                <a:latin typeface="+mj-ea"/>
                <a:cs typeface="+mj-ea"/>
                <a:sym typeface="+mn-ea"/>
              </a:rPr>
              <a:t>——</a:t>
            </a:r>
            <a:r>
              <a:rPr lang="zh-CN" altLang="en-US">
                <a:latin typeface="+mj-ea"/>
                <a:cs typeface="+mj-ea"/>
                <a:sym typeface="+mn-ea"/>
              </a:rPr>
              <a:t>行和缩进</a:t>
            </a:r>
            <a:endParaRPr lang="zh-CN" altLang="en-US"/>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25" name="右弧形箭头 24"/>
          <p:cNvSpPr/>
          <p:nvPr/>
        </p:nvSpPr>
        <p:spPr>
          <a:xfrm rot="21276632">
            <a:off x="7046954" y="2638890"/>
            <a:ext cx="346506" cy="756909"/>
          </a:xfrm>
          <a:prstGeom prst="curvedLeftArrow">
            <a:avLst>
              <a:gd name="adj1" fmla="val 25000"/>
              <a:gd name="adj2" fmla="val 71513"/>
              <a:gd name="adj3" fmla="val 61907"/>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350">
              <a:solidFill>
                <a:schemeClr val="tx1"/>
              </a:solidFill>
            </a:endParaRPr>
          </a:p>
        </p:txBody>
      </p:sp>
      <p:sp>
        <p:nvSpPr>
          <p:cNvPr id="7" name="矩形 6"/>
          <p:cNvSpPr/>
          <p:nvPr/>
        </p:nvSpPr>
        <p:spPr>
          <a:xfrm>
            <a:off x="653277" y="866919"/>
            <a:ext cx="7685180" cy="368300"/>
          </a:xfrm>
          <a:prstGeom prst="rect">
            <a:avLst/>
          </a:prstGeom>
        </p:spPr>
        <p:txBody>
          <a:bodyPr wrap="square">
            <a:spAutoFit/>
          </a:bodyPr>
          <a:lstStyle/>
          <a:p>
            <a:pPr>
              <a:lnSpc>
                <a:spcPct val="150000"/>
              </a:lnSpc>
            </a:pP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我们来看一段初学者经常会犯错误的代码：</a:t>
            </a:r>
            <a:endPar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4899771" y="1385511"/>
            <a:ext cx="938117" cy="299085"/>
          </a:xfrm>
          <a:prstGeom prst="rect">
            <a:avLst/>
          </a:prstGeom>
        </p:spPr>
        <p:txBody>
          <a:bodyPr wrap="square">
            <a:spAutoFit/>
          </a:bodyPr>
          <a:lstStyle/>
          <a:p>
            <a:r>
              <a:rPr lang="zh-CN" altLang="en-US" sz="135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问题代码：</a:t>
            </a:r>
            <a:endParaRPr lang="zh-CN" altLang="en-US" sz="135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72569" y="1715081"/>
            <a:ext cx="1875443" cy="1063563"/>
          </a:xfrm>
          <a:prstGeom prst="rect">
            <a:avLst/>
          </a:prstGeom>
          <a:ln>
            <a:noFill/>
          </a:ln>
          <a:effectLst>
            <a:outerShdw blurRad="292100" dist="139700" dir="2700000" algn="tl" rotWithShape="0">
              <a:srgbClr val="333333">
                <a:alpha val="65000"/>
              </a:srgbClr>
            </a:outerShdw>
          </a:effectLst>
        </p:spPr>
      </p:pic>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492" y="3201761"/>
            <a:ext cx="4940122" cy="945000"/>
          </a:xfrm>
          <a:prstGeom prst="rect">
            <a:avLst/>
          </a:prstGeom>
        </p:spPr>
      </p:pic>
      <p:sp>
        <p:nvSpPr>
          <p:cNvPr id="16" name="矩形 15"/>
          <p:cNvSpPr/>
          <p:nvPr/>
        </p:nvSpPr>
        <p:spPr>
          <a:xfrm>
            <a:off x="4899771" y="2535561"/>
            <a:ext cx="2028824" cy="316483"/>
          </a:xfrm>
          <a:prstGeom prst="rect">
            <a:avLst/>
          </a:prstGeom>
          <a:solidFill>
            <a:srgbClr val="ED7D31">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7" name="椭圆 16"/>
          <p:cNvSpPr/>
          <p:nvPr/>
        </p:nvSpPr>
        <p:spPr>
          <a:xfrm>
            <a:off x="4096011" y="2036813"/>
            <a:ext cx="142382" cy="1500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p:cNvSpPr/>
          <p:nvPr/>
        </p:nvSpPr>
        <p:spPr>
          <a:xfrm>
            <a:off x="1616562" y="1762972"/>
            <a:ext cx="2410628" cy="715645"/>
          </a:xfrm>
          <a:prstGeom prst="rect">
            <a:avLst/>
          </a:prstGeom>
        </p:spPr>
        <p:txBody>
          <a:bodyPr wrap="square">
            <a:spAutoFit/>
          </a:bodyPr>
          <a:lstStyle/>
          <a:p>
            <a:pPr>
              <a:lnSpc>
                <a:spcPct val="150000"/>
              </a:lnSpc>
            </a:pPr>
            <a:r>
              <a:rPr lang="zh-CN" altLang="en-US" sz="975" dirty="0" smtClean="0">
                <a:ln w="0"/>
                <a:solidFill>
                  <a:srgbClr val="ED7D31"/>
                </a:solidFill>
                <a:latin typeface="微软雅黑" panose="020B0503020204020204" pitchFamily="34" charset="-122"/>
                <a:ea typeface="微软雅黑" panose="020B0503020204020204" pitchFamily="34" charset="-122"/>
              </a:rPr>
              <a:t>当前行的代码缩进与上一行缩进不一致导致执行报错。</a:t>
            </a:r>
            <a:r>
              <a:rPr lang="zh-CN" altLang="en-US" sz="750" dirty="0">
                <a:ln w="0"/>
                <a:solidFill>
                  <a:schemeClr val="tx1">
                    <a:lumMod val="65000"/>
                    <a:lumOff val="35000"/>
                  </a:schemeClr>
                </a:solidFill>
                <a:latin typeface="微软雅黑" panose="020B0503020204020204" pitchFamily="34" charset="-122"/>
                <a:ea typeface="微软雅黑" panose="020B0503020204020204" pitchFamily="34" charset="-122"/>
              </a:rPr>
              <a:t>要么代码与 </a:t>
            </a:r>
            <a:r>
              <a:rPr lang="en-US" altLang="zh-CN" sz="750" dirty="0">
                <a:ln w="0"/>
                <a:solidFill>
                  <a:schemeClr val="tx1">
                    <a:lumMod val="65000"/>
                    <a:lumOff val="35000"/>
                  </a:schemeClr>
                </a:solidFill>
                <a:latin typeface="微软雅黑" panose="020B0503020204020204" pitchFamily="34" charset="-122"/>
                <a:ea typeface="微软雅黑" panose="020B0503020204020204" pitchFamily="34" charset="-122"/>
              </a:rPr>
              <a:t>if……else</a:t>
            </a:r>
            <a:r>
              <a:rPr lang="zh-CN" altLang="en-US" sz="750" dirty="0">
                <a:ln w="0"/>
                <a:solidFill>
                  <a:schemeClr val="tx1">
                    <a:lumMod val="65000"/>
                    <a:lumOff val="35000"/>
                  </a:schemeClr>
                </a:solidFill>
                <a:latin typeface="微软雅黑" panose="020B0503020204020204" pitchFamily="34" charset="-122"/>
                <a:ea typeface="微软雅黑" panose="020B0503020204020204" pitchFamily="34" charset="-122"/>
              </a:rPr>
              <a:t>保持缩进一致，要么与上一句</a:t>
            </a:r>
            <a:r>
              <a:rPr lang="en-US" altLang="zh-CN" sz="750" dirty="0">
                <a:ln w="0"/>
                <a:solidFill>
                  <a:schemeClr val="tx1">
                    <a:lumMod val="65000"/>
                    <a:lumOff val="35000"/>
                  </a:schemeClr>
                </a:solidFill>
                <a:latin typeface="微软雅黑" panose="020B0503020204020204" pitchFamily="34" charset="-122"/>
                <a:ea typeface="微软雅黑" panose="020B0503020204020204" pitchFamily="34" charset="-122"/>
              </a:rPr>
              <a:t>print</a:t>
            </a:r>
            <a:r>
              <a:rPr lang="zh-CN" altLang="en-US" sz="750" dirty="0">
                <a:ln w="0"/>
                <a:solidFill>
                  <a:schemeClr val="tx1">
                    <a:lumMod val="65000"/>
                    <a:lumOff val="35000"/>
                  </a:schemeClr>
                </a:solidFill>
                <a:latin typeface="微软雅黑" panose="020B0503020204020204" pitchFamily="34" charset="-122"/>
                <a:ea typeface="微软雅黑" panose="020B0503020204020204" pitchFamily="34" charset="-122"/>
              </a:rPr>
              <a:t>保持一致。</a:t>
            </a:r>
            <a:endParaRPr lang="zh-CN" altLang="en-US" sz="75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1866918" y="2888403"/>
            <a:ext cx="1725930" cy="299085"/>
          </a:xfrm>
          <a:prstGeom prst="rect">
            <a:avLst/>
          </a:prstGeom>
        </p:spPr>
        <p:txBody>
          <a:bodyPr wrap="none">
            <a:spAutoFit/>
          </a:bodyPr>
          <a:lstStyle/>
          <a:p>
            <a:r>
              <a:rPr lang="zh-CN" altLang="en-US" sz="135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问题代码执行报错：</a:t>
            </a:r>
            <a:endParaRPr lang="zh-CN" altLang="en-US" sz="135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cxnSp>
        <p:nvCxnSpPr>
          <p:cNvPr id="27" name="肘形连接符 26"/>
          <p:cNvCxnSpPr>
            <a:stCxn id="16" idx="1"/>
            <a:endCxn id="17" idx="6"/>
          </p:cNvCxnSpPr>
          <p:nvPr/>
        </p:nvCxnSpPr>
        <p:spPr>
          <a:xfrm rot="10800000">
            <a:off x="4238394" y="2111854"/>
            <a:ext cx="661378" cy="581949"/>
          </a:xfrm>
          <a:prstGeom prst="bentConnector3">
            <a:avLst/>
          </a:prstGeom>
        </p:spPr>
        <p:style>
          <a:lnRef idx="1">
            <a:schemeClr val="accent2"/>
          </a:lnRef>
          <a:fillRef idx="0">
            <a:schemeClr val="accent2"/>
          </a:fillRef>
          <a:effectRef idx="0">
            <a:schemeClr val="accent2"/>
          </a:effectRef>
          <a:fontRef idx="minor">
            <a:schemeClr val="tx1"/>
          </a:fontRef>
        </p:style>
      </p:cxnSp>
      <p:sp>
        <p:nvSpPr>
          <p:cNvPr id="19" name="矩形 18"/>
          <p:cNvSpPr/>
          <p:nvPr/>
        </p:nvSpPr>
        <p:spPr>
          <a:xfrm>
            <a:off x="989083" y="4401768"/>
            <a:ext cx="3249311" cy="316483"/>
          </a:xfrm>
          <a:prstGeom prst="rect">
            <a:avLst/>
          </a:prstGeom>
          <a:solidFill>
            <a:srgbClr val="FFC000">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r>
              <a:rPr lang="zh-CN" altLang="en-US" sz="975" dirty="0" smtClean="0">
                <a:solidFill>
                  <a:schemeClr val="accent4">
                    <a:lumMod val="75000"/>
                  </a:schemeClr>
                </a:solidFill>
                <a:latin typeface="微软雅黑" panose="020B0503020204020204" pitchFamily="34" charset="-122"/>
                <a:ea typeface="微软雅黑" panose="020B0503020204020204" pitchFamily="34" charset="-122"/>
              </a:rPr>
              <a:t>    我们有几种方法可以改正以上代码让其正确运行呢？</a:t>
            </a:r>
            <a:endParaRPr lang="zh-CN" altLang="en-US" sz="975" dirty="0">
              <a:solidFill>
                <a:schemeClr val="accent4">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7" name="矩形 6"/>
          <p:cNvSpPr/>
          <p:nvPr/>
        </p:nvSpPr>
        <p:spPr>
          <a:xfrm>
            <a:off x="653277" y="866919"/>
            <a:ext cx="7685180" cy="437515"/>
          </a:xfrm>
          <a:prstGeom prst="rect">
            <a:avLst/>
          </a:prstGeom>
        </p:spPr>
        <p:txBody>
          <a:bodyPr wrap="square">
            <a:spAutoFit/>
          </a:bodyPr>
          <a:lstStyle/>
          <a:p>
            <a:pPr>
              <a:lnSpc>
                <a:spcPct val="150000"/>
              </a:lnSpc>
            </a:pPr>
            <a:r>
              <a:rPr lang="zh-CN" altLang="en-US" sz="1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由于行缩进导致编码执行报</a:t>
            </a: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错</a:t>
            </a:r>
            <a:r>
              <a:rPr lang="zh-CN" altLang="en-US" sz="1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经常</a:t>
            </a:r>
            <a:r>
              <a:rPr lang="zh-CN" altLang="en-US" sz="1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会出现以下</a:t>
            </a:r>
            <a:r>
              <a:rPr lang="zh-CN" altLang="en-US" sz="1500" b="1" dirty="0">
                <a:solidFill>
                  <a:srgbClr val="ED7D31"/>
                </a:solidFill>
                <a:latin typeface="微软雅黑" panose="020B0503020204020204" pitchFamily="34" charset="-122"/>
                <a:ea typeface="微软雅黑" panose="020B0503020204020204" pitchFamily="34" charset="-122"/>
              </a:rPr>
              <a:t>两种情况</a:t>
            </a:r>
            <a:r>
              <a:rPr lang="zh-CN" altLang="en-US" sz="1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，我们分别说明一下：</a:t>
            </a:r>
            <a:endParaRPr lang="zh-CN" altLang="en-US" sz="1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841565" y="1441409"/>
            <a:ext cx="7115892" cy="645160"/>
          </a:xfrm>
          <a:prstGeom prst="rect">
            <a:avLst/>
          </a:prstGeom>
        </p:spPr>
        <p:txBody>
          <a:bodyPr wrap="square">
            <a:spAutoFit/>
          </a:bodyPr>
          <a:lstStyle/>
          <a:p>
            <a:pPr>
              <a:lnSpc>
                <a:spcPct val="150000"/>
              </a:lnSpc>
            </a:pPr>
            <a:r>
              <a:rPr lang="en-US" altLang="zh-CN" sz="1200" b="1" dirty="0" err="1">
                <a:ln w="0"/>
                <a:solidFill>
                  <a:srgbClr val="00B0F0"/>
                </a:solidFill>
                <a:latin typeface="微软雅黑" panose="020B0503020204020204" pitchFamily="34" charset="-122"/>
                <a:ea typeface="微软雅黑" panose="020B0503020204020204" pitchFamily="34" charset="-122"/>
              </a:rPr>
              <a:t>IndentationError</a:t>
            </a:r>
            <a:r>
              <a:rPr lang="en-US" altLang="zh-CN" sz="1200" b="1" dirty="0">
                <a:ln w="0"/>
                <a:solidFill>
                  <a:srgbClr val="00B0F0"/>
                </a:solidFill>
                <a:latin typeface="微软雅黑" panose="020B0503020204020204" pitchFamily="34" charset="-122"/>
                <a:ea typeface="微软雅黑" panose="020B0503020204020204" pitchFamily="34" charset="-122"/>
              </a:rPr>
              <a:t>: </a:t>
            </a:r>
            <a:r>
              <a:rPr lang="en-US" altLang="zh-CN" sz="1200" b="1" dirty="0">
                <a:ln w="0"/>
                <a:solidFill>
                  <a:srgbClr val="ED7D31"/>
                </a:solidFill>
                <a:latin typeface="微软雅黑" panose="020B0503020204020204" pitchFamily="34" charset="-122"/>
                <a:ea typeface="微软雅黑" panose="020B0503020204020204" pitchFamily="34" charset="-122"/>
              </a:rPr>
              <a:t>unexpected indent</a:t>
            </a:r>
            <a:r>
              <a:rPr lang="en-US" altLang="zh-CN" sz="12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错误</a:t>
            </a: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是文件</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里格式</a:t>
            </a: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不对，</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可能是</a:t>
            </a:r>
            <a:r>
              <a:rPr lang="en-US" altLang="zh-CN" sz="1200" dirty="0">
                <a:ln w="0"/>
                <a:solidFill>
                  <a:schemeClr val="tx1">
                    <a:lumMod val="65000"/>
                    <a:lumOff val="35000"/>
                  </a:schemeClr>
                </a:solidFill>
                <a:latin typeface="微软雅黑" panose="020B0503020204020204" pitchFamily="34" charset="-122"/>
                <a:ea typeface="微软雅黑" panose="020B0503020204020204" pitchFamily="34" charset="-122"/>
              </a:rPr>
              <a:t>tab</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和空格没对齐的</a:t>
            </a: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问题。所有 </a:t>
            </a:r>
            <a:r>
              <a:rPr lang="en-US" altLang="zh-CN" sz="1200" dirty="0">
                <a:ln w="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对格式要求非常严格。</a:t>
            </a:r>
            <a:endPar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841565" y="2167755"/>
            <a:ext cx="7115892" cy="645160"/>
          </a:xfrm>
          <a:prstGeom prst="rect">
            <a:avLst/>
          </a:prstGeom>
        </p:spPr>
        <p:txBody>
          <a:bodyPr wrap="square">
            <a:spAutoFit/>
          </a:bodyPr>
          <a:lstStyle/>
          <a:p>
            <a:pPr>
              <a:lnSpc>
                <a:spcPct val="150000"/>
              </a:lnSpc>
            </a:pPr>
            <a:r>
              <a:rPr lang="en-US" altLang="zh-CN" sz="1200" b="1" dirty="0" err="1" smtClean="0">
                <a:ln w="0"/>
                <a:solidFill>
                  <a:srgbClr val="00B0F0"/>
                </a:solidFill>
                <a:latin typeface="微软雅黑" panose="020B0503020204020204" pitchFamily="34" charset="-122"/>
                <a:ea typeface="微软雅黑" panose="020B0503020204020204" pitchFamily="34" charset="-122"/>
              </a:rPr>
              <a:t>IndentationError</a:t>
            </a:r>
            <a:r>
              <a:rPr lang="en-US" altLang="zh-CN" sz="1200" b="1" dirty="0">
                <a:ln w="0"/>
                <a:solidFill>
                  <a:srgbClr val="00B0F0"/>
                </a:solidFill>
                <a:latin typeface="微软雅黑" panose="020B0503020204020204" pitchFamily="34" charset="-122"/>
                <a:ea typeface="微软雅黑" panose="020B0503020204020204" pitchFamily="34" charset="-122"/>
              </a:rPr>
              <a:t>: </a:t>
            </a:r>
            <a:r>
              <a:rPr lang="en-US" altLang="zh-CN" sz="1200" b="1" dirty="0">
                <a:ln w="0"/>
                <a:solidFill>
                  <a:srgbClr val="ED7D31"/>
                </a:solidFill>
                <a:latin typeface="微软雅黑" panose="020B0503020204020204" pitchFamily="34" charset="-122"/>
                <a:ea typeface="微软雅黑" panose="020B0503020204020204" pitchFamily="34" charset="-122"/>
              </a:rPr>
              <a:t>unindent does not match any outer indentation </a:t>
            </a:r>
            <a:r>
              <a:rPr lang="en-US" altLang="zh-CN" sz="1200" b="1" dirty="0" smtClean="0">
                <a:ln w="0"/>
                <a:solidFill>
                  <a:srgbClr val="ED7D31"/>
                </a:solidFill>
                <a:latin typeface="微软雅黑" panose="020B0503020204020204" pitchFamily="34" charset="-122"/>
                <a:ea typeface="微软雅黑" panose="020B0503020204020204" pitchFamily="34" charset="-122"/>
              </a:rPr>
              <a:t>level </a:t>
            </a: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错误表明使用</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的缩进方式不一致，有的是 </a:t>
            </a:r>
            <a:r>
              <a:rPr lang="en-US" altLang="zh-CN" sz="1200" dirty="0">
                <a:ln w="0"/>
                <a:solidFill>
                  <a:schemeClr val="tx1">
                    <a:lumMod val="65000"/>
                    <a:lumOff val="35000"/>
                  </a:schemeClr>
                </a:solidFill>
                <a:latin typeface="微软雅黑" panose="020B0503020204020204" pitchFamily="34" charset="-122"/>
                <a:ea typeface="微软雅黑" panose="020B0503020204020204" pitchFamily="34" charset="-122"/>
              </a:rPr>
              <a:t>tab </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键缩进，有的是空格缩进，改为一致即可。</a:t>
            </a:r>
            <a:endPar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653276" y="3126215"/>
            <a:ext cx="5094380" cy="275590"/>
          </a:xfrm>
          <a:prstGeom prst="rect">
            <a:avLst/>
          </a:prstGeom>
        </p:spPr>
        <p:txBody>
          <a:bodyPr wrap="square">
            <a:spAutoFit/>
          </a:bodyPr>
          <a:lstStyle/>
          <a:p>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因此，在 </a:t>
            </a:r>
            <a:r>
              <a:rPr lang="en-US" altLang="zh-CN" sz="1200" dirty="0">
                <a:ln w="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的代码块中</a:t>
            </a:r>
            <a:r>
              <a:rPr lang="zh-CN" altLang="en-US" sz="1200" dirty="0">
                <a:ln w="0"/>
                <a:solidFill>
                  <a:schemeClr val="accent6"/>
                </a:solidFill>
                <a:latin typeface="微软雅黑" panose="020B0503020204020204" pitchFamily="34" charset="-122"/>
                <a:ea typeface="微软雅黑" panose="020B0503020204020204" pitchFamily="34" charset="-122"/>
              </a:rPr>
              <a:t>必须使用相同数目的行首缩进空格数</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标题 1"/>
          <p:cNvSpPr txBox="1"/>
          <p:nvPr/>
        </p:nvSpPr>
        <p:spPr>
          <a:xfrm>
            <a:off x="653276" y="3666875"/>
            <a:ext cx="5714867" cy="371372"/>
          </a:xfrm>
          <a:prstGeom prst="rect">
            <a:avLst/>
          </a:prstGeom>
          <a:solidFill>
            <a:schemeClr val="accent6">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vert="horz" lIns="68580" tIns="34290" rIns="68580" bIns="3429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zh-CN" altLang="en-US" sz="900" dirty="0" smtClean="0">
                <a:solidFill>
                  <a:schemeClr val="accent6">
                    <a:lumMod val="75000"/>
                  </a:schemeClr>
                </a:solidFill>
              </a:rPr>
              <a:t>建议：</a:t>
            </a:r>
            <a:r>
              <a:rPr lang="zh-CN" altLang="en-US" sz="900" b="0" dirty="0" smtClean="0">
                <a:solidFill>
                  <a:schemeClr val="accent6">
                    <a:lumMod val="75000"/>
                  </a:schemeClr>
                </a:solidFill>
              </a:rPr>
              <a:t>在</a:t>
            </a:r>
            <a:r>
              <a:rPr lang="zh-CN" altLang="en-US" sz="900" b="0" dirty="0">
                <a:solidFill>
                  <a:schemeClr val="accent6">
                    <a:lumMod val="75000"/>
                  </a:schemeClr>
                </a:solidFill>
              </a:rPr>
              <a:t>每个缩进层次使用 </a:t>
            </a:r>
            <a:r>
              <a:rPr lang="zh-CN" altLang="en-US" sz="900" dirty="0">
                <a:solidFill>
                  <a:schemeClr val="accent6">
                    <a:lumMod val="75000"/>
                  </a:schemeClr>
                </a:solidFill>
              </a:rPr>
              <a:t>单个制表符</a:t>
            </a:r>
            <a:r>
              <a:rPr lang="zh-CN" altLang="en-US" sz="900" b="0" dirty="0">
                <a:solidFill>
                  <a:schemeClr val="accent6">
                    <a:lumMod val="75000"/>
                  </a:schemeClr>
                </a:solidFill>
              </a:rPr>
              <a:t> 或 </a:t>
            </a:r>
            <a:r>
              <a:rPr lang="zh-CN" altLang="en-US" sz="900" dirty="0">
                <a:solidFill>
                  <a:schemeClr val="accent6">
                    <a:lumMod val="75000"/>
                  </a:schemeClr>
                </a:solidFill>
              </a:rPr>
              <a:t>两个空格</a:t>
            </a:r>
            <a:r>
              <a:rPr lang="zh-CN" altLang="en-US" sz="900" b="0" dirty="0">
                <a:solidFill>
                  <a:schemeClr val="accent6">
                    <a:lumMod val="75000"/>
                  </a:schemeClr>
                </a:solidFill>
              </a:rPr>
              <a:t> 或 </a:t>
            </a:r>
            <a:r>
              <a:rPr lang="zh-CN" altLang="en-US" sz="900" dirty="0">
                <a:solidFill>
                  <a:schemeClr val="accent6">
                    <a:lumMod val="75000"/>
                  </a:schemeClr>
                </a:solidFill>
              </a:rPr>
              <a:t>四个空格</a:t>
            </a:r>
            <a:r>
              <a:rPr lang="zh-CN" altLang="en-US" sz="900" b="0" dirty="0">
                <a:solidFill>
                  <a:schemeClr val="accent6">
                    <a:lumMod val="75000"/>
                  </a:schemeClr>
                </a:solidFill>
              </a:rPr>
              <a:t> </a:t>
            </a:r>
            <a:r>
              <a:rPr lang="en-US" altLang="zh-CN" sz="900" b="0" dirty="0">
                <a:solidFill>
                  <a:schemeClr val="accent6">
                    <a:lumMod val="75000"/>
                  </a:schemeClr>
                </a:solidFill>
              </a:rPr>
              <a:t>, </a:t>
            </a:r>
            <a:r>
              <a:rPr lang="zh-CN" altLang="en-US" sz="900" b="0" dirty="0">
                <a:solidFill>
                  <a:schemeClr val="accent6">
                    <a:lumMod val="75000"/>
                  </a:schemeClr>
                </a:solidFill>
              </a:rPr>
              <a:t>切记不能混用</a:t>
            </a:r>
            <a:endParaRPr lang="en-US" altLang="zh-CN" sz="900" b="0" dirty="0" smtClean="0">
              <a:ln w="0"/>
              <a:solidFill>
                <a:schemeClr val="accent6">
                  <a:lumMod val="75000"/>
                </a:schemeClr>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chemeClr val="bg1"/>
                </a:solidFill>
                <a:sym typeface="+mn-ea"/>
              </a:rPr>
              <a:t>编码多行显示</a:t>
            </a:r>
            <a:endParaRPr lang="zh-CN" altLang="en-US" dirty="0" smtClean="0">
              <a:solidFill>
                <a:schemeClr val="bg1"/>
              </a:solidFill>
              <a:sym typeface="+mn-ea"/>
            </a:endParaRPr>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13" name="矩形 12"/>
          <p:cNvSpPr/>
          <p:nvPr/>
        </p:nvSpPr>
        <p:spPr>
          <a:xfrm>
            <a:off x="3168602" y="3475957"/>
            <a:ext cx="3308057" cy="424543"/>
          </a:xfrm>
          <a:prstGeom prst="rect">
            <a:avLst/>
          </a:prstGeom>
          <a:solidFill>
            <a:srgbClr val="ED7D31">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4" name="矩形 13"/>
          <p:cNvSpPr/>
          <p:nvPr/>
        </p:nvSpPr>
        <p:spPr>
          <a:xfrm>
            <a:off x="653277" y="4263563"/>
            <a:ext cx="7685180" cy="368300"/>
          </a:xfrm>
          <a:prstGeom prst="rect">
            <a:avLst/>
          </a:prstGeom>
        </p:spPr>
        <p:txBody>
          <a:bodyPr wrap="square">
            <a:spAutoFit/>
          </a:bodyPr>
          <a:lstStyle/>
          <a:p>
            <a:pPr>
              <a:lnSpc>
                <a:spcPct val="150000"/>
              </a:lnSpc>
            </a:pP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这段代码语句中使用</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斜杠（ </a:t>
            </a:r>
            <a:r>
              <a:rPr lang="en-US" altLang="zh-CN" sz="1200" b="1" dirty="0">
                <a:ln w="0"/>
                <a:solidFill>
                  <a:srgbClr val="ED7D31"/>
                </a:solidFill>
                <a:latin typeface="微软雅黑" panose="020B0503020204020204" pitchFamily="34" charset="-122"/>
                <a:ea typeface="微软雅黑" panose="020B0503020204020204" pitchFamily="34" charset="-122"/>
              </a:rPr>
              <a:t>\</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将</a:t>
            </a: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多行代码链接，运行结果正常  </a:t>
            </a:r>
            <a:r>
              <a:rPr lang="en-US" altLang="zh-CN" sz="1200" dirty="0" smtClean="0">
                <a:ln w="0"/>
                <a:solidFill>
                  <a:schemeClr val="accent6"/>
                </a:solidFill>
                <a:latin typeface="微软雅黑" panose="020B0503020204020204" pitchFamily="34" charset="-122"/>
                <a:ea typeface="微软雅黑" panose="020B0503020204020204" pitchFamily="34" charset="-122"/>
              </a:rPr>
              <a:t>&gt;&gt;&gt;</a:t>
            </a:r>
            <a:r>
              <a:rPr lang="en-US" altLang="zh-CN" sz="1200" b="1" dirty="0" smtClean="0">
                <a:ln w="0"/>
                <a:solidFill>
                  <a:schemeClr val="accent6"/>
                </a:solidFill>
                <a:latin typeface="微软雅黑" panose="020B0503020204020204" pitchFamily="34" charset="-122"/>
                <a:ea typeface="微软雅黑" panose="020B0503020204020204" pitchFamily="34" charset="-122"/>
              </a:rPr>
              <a:t>60</a:t>
            </a:r>
            <a:endParaRPr lang="zh-CN" altLang="en-US" sz="1200" b="1" dirty="0">
              <a:ln w="0"/>
              <a:solidFill>
                <a:schemeClr val="accent6"/>
              </a:solidFill>
              <a:latin typeface="微软雅黑" panose="020B0503020204020204" pitchFamily="34" charset="-122"/>
              <a:ea typeface="微软雅黑" panose="020B0503020204020204" pitchFamily="34" charset="-122"/>
            </a:endParaRPr>
          </a:p>
        </p:txBody>
      </p:sp>
      <p:sp>
        <p:nvSpPr>
          <p:cNvPr id="15" name="矩形 14"/>
          <p:cNvSpPr/>
          <p:nvPr/>
        </p:nvSpPr>
        <p:spPr>
          <a:xfrm>
            <a:off x="2927288" y="1916412"/>
            <a:ext cx="1040130" cy="299085"/>
          </a:xfrm>
          <a:prstGeom prst="rect">
            <a:avLst/>
          </a:prstGeom>
        </p:spPr>
        <p:txBody>
          <a:bodyPr wrap="none">
            <a:spAutoFit/>
          </a:bodyPr>
          <a:lstStyle/>
          <a:p>
            <a:r>
              <a:rPr lang="zh-CN" altLang="en-US" sz="135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代码演示：</a:t>
            </a:r>
            <a:endParaRPr lang="zh-CN" altLang="en-US" sz="135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7" name="图片 6"/>
          <p:cNvPicPr>
            <a:picLocks noChangeAspect="1"/>
          </p:cNvPicPr>
          <p:nvPr/>
        </p:nvPicPr>
        <p:blipFill>
          <a:blip r:embed="rId1"/>
          <a:stretch>
            <a:fillRect/>
          </a:stretch>
        </p:blipFill>
        <p:spPr>
          <a:xfrm>
            <a:off x="3038475" y="2268379"/>
            <a:ext cx="1970723" cy="1920240"/>
          </a:xfrm>
          <a:prstGeom prst="rect">
            <a:avLst/>
          </a:prstGeom>
        </p:spPr>
      </p:pic>
      <p:sp>
        <p:nvSpPr>
          <p:cNvPr id="8" name="矩形 7"/>
          <p:cNvSpPr/>
          <p:nvPr/>
        </p:nvSpPr>
        <p:spPr>
          <a:xfrm>
            <a:off x="653277" y="866919"/>
            <a:ext cx="7685180" cy="922020"/>
          </a:xfrm>
          <a:prstGeom prst="rect">
            <a:avLst/>
          </a:prstGeom>
        </p:spPr>
        <p:txBody>
          <a:bodyPr wrap="square">
            <a:spAutoFit/>
          </a:bodyPr>
          <a:lstStyle/>
          <a:p>
            <a:pPr>
              <a:lnSpc>
                <a:spcPct val="150000"/>
              </a:lnSpc>
            </a:pPr>
            <a:r>
              <a:rPr lang="en-US" altLang="zh-CN" sz="12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      Python</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语句中一般以</a:t>
            </a:r>
            <a:r>
              <a:rPr lang="zh-CN" altLang="en-US" sz="1200" dirty="0">
                <a:ln w="0"/>
                <a:solidFill>
                  <a:schemeClr val="accent6"/>
                </a:solidFill>
                <a:latin typeface="微软雅黑" panose="020B0503020204020204" pitchFamily="34" charset="-122"/>
                <a:ea typeface="微软雅黑" panose="020B0503020204020204" pitchFamily="34" charset="-122"/>
              </a:rPr>
              <a:t>新行</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作为为语句的结束符</a:t>
            </a: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2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12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有的时候</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一</a:t>
            </a: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行代码太长，不便于我们书写清晰的代码结构，还可能造成代码阅读起来很不方便。因此，我们</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可以使用斜杠（ </a:t>
            </a:r>
            <a:r>
              <a:rPr lang="en-US" altLang="zh-CN" sz="1200" b="1" dirty="0">
                <a:ln w="0"/>
                <a:solidFill>
                  <a:srgbClr val="ED7D31"/>
                </a:solidFill>
                <a:latin typeface="微软雅黑" panose="020B0503020204020204" pitchFamily="34" charset="-122"/>
                <a:ea typeface="微软雅黑" panose="020B0503020204020204" pitchFamily="34" charset="-122"/>
              </a:rPr>
              <a:t>\</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）将一行的语句分为</a:t>
            </a:r>
            <a:r>
              <a:rPr lang="zh-CN" altLang="en-US" sz="1200" dirty="0">
                <a:ln w="0"/>
                <a:solidFill>
                  <a:schemeClr val="accent6"/>
                </a:solidFill>
                <a:latin typeface="微软雅黑" panose="020B0503020204020204" pitchFamily="34" charset="-122"/>
                <a:ea typeface="微软雅黑" panose="020B0503020204020204" pitchFamily="34" charset="-122"/>
              </a:rPr>
              <a:t>多行显示</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，如下所示：</a:t>
            </a:r>
            <a:endPar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多行语句</a:t>
            </a:r>
            <a:endParaRPr lang="zh-CN" altLang="en-US"/>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7" name="矩形 6"/>
          <p:cNvSpPr/>
          <p:nvPr/>
        </p:nvSpPr>
        <p:spPr>
          <a:xfrm>
            <a:off x="653277" y="866919"/>
            <a:ext cx="7685180" cy="414020"/>
          </a:xfrm>
          <a:prstGeom prst="rect">
            <a:avLst/>
          </a:prstGeom>
        </p:spPr>
        <p:txBody>
          <a:bodyPr wrap="square">
            <a:spAutoFit/>
          </a:bodyPr>
          <a:lstStyle/>
          <a:p>
            <a:pPr>
              <a:lnSpc>
                <a:spcPct val="150000"/>
              </a:lnSpc>
            </a:pPr>
            <a:r>
              <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rPr>
              <a:t>语句中包含 </a:t>
            </a:r>
            <a:r>
              <a:rPr lang="en-US" altLang="zh-CN" sz="1400" b="1" dirty="0" smtClean="0">
                <a:ln w="0"/>
                <a:solidFill>
                  <a:srgbClr val="ED7D31"/>
                </a:solidFill>
                <a:latin typeface="微软雅黑" panose="020B0503020204020204" pitchFamily="34" charset="-122"/>
                <a:ea typeface="微软雅黑" panose="020B0503020204020204" pitchFamily="34" charset="-122"/>
              </a:rPr>
              <a:t>[ ]</a:t>
            </a:r>
            <a:r>
              <a:rPr lang="en-US" altLang="zh-CN"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b="1" dirty="0" smtClean="0">
                <a:ln w="0"/>
                <a:solidFill>
                  <a:srgbClr val="ED7D31"/>
                </a:solidFill>
                <a:latin typeface="微软雅黑" panose="020B0503020204020204" pitchFamily="34" charset="-122"/>
                <a:ea typeface="微软雅黑" panose="020B0503020204020204" pitchFamily="34" charset="-122"/>
              </a:rPr>
              <a:t>{ } </a:t>
            </a:r>
            <a:r>
              <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rPr>
              <a:t>或</a:t>
            </a:r>
            <a:r>
              <a:rPr lang="zh-CN" altLang="en-US" sz="1400" b="1" dirty="0">
                <a:ln w="0"/>
                <a:solidFill>
                  <a:srgbClr val="ED7D31"/>
                </a:solidFill>
                <a:latin typeface="微软雅黑" panose="020B0503020204020204" pitchFamily="34" charset="-122"/>
                <a:ea typeface="微软雅黑" panose="020B0503020204020204" pitchFamily="34" charset="-122"/>
              </a:rPr>
              <a:t> </a:t>
            </a:r>
            <a:r>
              <a:rPr lang="en-US" altLang="zh-CN" sz="1400" b="1" dirty="0" smtClean="0">
                <a:ln w="0"/>
                <a:solidFill>
                  <a:srgbClr val="ED7D31"/>
                </a:solidFill>
                <a:latin typeface="微软雅黑" panose="020B0503020204020204" pitchFamily="34" charset="-122"/>
                <a:ea typeface="微软雅黑" panose="020B0503020204020204" pitchFamily="34" charset="-122"/>
              </a:rPr>
              <a:t>( ) </a:t>
            </a:r>
            <a:r>
              <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rPr>
              <a:t>括号就不需要使用多行连接符。如下实例：</a:t>
            </a:r>
            <a:endPar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728842" y="3644624"/>
            <a:ext cx="7685180" cy="1060450"/>
          </a:xfrm>
          <a:prstGeom prst="rect">
            <a:avLst/>
          </a:prstGeom>
        </p:spPr>
        <p:txBody>
          <a:bodyPr wrap="square">
            <a:spAutoFit/>
          </a:bodyPr>
          <a:lstStyle/>
          <a:p>
            <a:pPr>
              <a:lnSpc>
                <a:spcPct val="150000"/>
              </a:lnSpc>
            </a:pPr>
            <a:r>
              <a:rPr lang="zh-CN" altLang="en-US"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这段代码的 </a:t>
            </a:r>
            <a:r>
              <a:rPr lang="en-US" altLang="zh-CN"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第</a:t>
            </a:r>
            <a:r>
              <a:rPr lang="en-US" altLang="zh-CN"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2~4</a:t>
            </a:r>
            <a:r>
              <a:rPr lang="zh-CN" altLang="en-US"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行</a:t>
            </a:r>
            <a:r>
              <a:rPr lang="en-US" altLang="zh-CN"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语句无需使用</a:t>
            </a:r>
            <a:r>
              <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rPr>
              <a:t>斜杠（ </a:t>
            </a:r>
            <a:r>
              <a:rPr lang="en-US" altLang="zh-CN" sz="1400" b="1" dirty="0">
                <a:ln w="0"/>
                <a:solidFill>
                  <a:srgbClr val="ED7D31"/>
                </a:solidFill>
                <a:latin typeface="微软雅黑" panose="020B0503020204020204" pitchFamily="34" charset="-122"/>
                <a:ea typeface="微软雅黑" panose="020B0503020204020204" pitchFamily="34" charset="-122"/>
              </a:rPr>
              <a:t>\</a:t>
            </a:r>
            <a:r>
              <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，运行结果正常 </a:t>
            </a:r>
            <a:endParaRPr lang="zh-CN" altLang="en-US" sz="14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ln w="0"/>
                <a:solidFill>
                  <a:schemeClr val="accent6"/>
                </a:solidFill>
                <a:latin typeface="微软雅黑" panose="020B0503020204020204" pitchFamily="34" charset="-122"/>
                <a:ea typeface="微软雅黑" panose="020B0503020204020204" pitchFamily="34" charset="-122"/>
              </a:rPr>
              <a:t>&gt;&gt;&gt;</a:t>
            </a:r>
            <a:r>
              <a:rPr sz="1400" b="1" dirty="0">
                <a:ln w="0"/>
                <a:solidFill>
                  <a:schemeClr val="accent6"/>
                </a:solidFill>
                <a:latin typeface="微软雅黑" panose="020B0503020204020204" pitchFamily="34" charset="-122"/>
                <a:ea typeface="微软雅黑" panose="020B0503020204020204" pitchFamily="34" charset="-122"/>
              </a:rPr>
              <a:t>['张三', '李四', '王五']</a:t>
            </a:r>
            <a:endParaRPr sz="1400" b="1" dirty="0">
              <a:ln w="0"/>
              <a:solidFill>
                <a:schemeClr val="accent6"/>
              </a:solidFill>
              <a:latin typeface="微软雅黑" panose="020B0503020204020204" pitchFamily="34" charset="-122"/>
              <a:ea typeface="微软雅黑" panose="020B0503020204020204" pitchFamily="34" charset="-122"/>
            </a:endParaRPr>
          </a:p>
          <a:p>
            <a:pPr>
              <a:lnSpc>
                <a:spcPct val="150000"/>
              </a:lnSpc>
            </a:pPr>
            <a:r>
              <a:rPr lang="zh-CN" altLang="en-US" sz="1400" dirty="0" smtClean="0">
                <a:ln w="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sz="1400" dirty="0" smtClean="0">
                <a:ln w="0"/>
                <a:solidFill>
                  <a:schemeClr val="accent6"/>
                </a:solidFill>
                <a:latin typeface="微软雅黑" panose="020B0503020204020204" pitchFamily="34" charset="-122"/>
                <a:ea typeface="微软雅黑" panose="020B0503020204020204" pitchFamily="34" charset="-122"/>
                <a:sym typeface="+mn-ea"/>
              </a:rPr>
              <a:t>&gt;&gt;&gt;</a:t>
            </a:r>
            <a:r>
              <a:rPr sz="1400" b="1" dirty="0">
                <a:ln w="0"/>
                <a:solidFill>
                  <a:schemeClr val="accent6"/>
                </a:solidFill>
                <a:latin typeface="微软雅黑" panose="020B0503020204020204" pitchFamily="34" charset="-122"/>
                <a:ea typeface="微软雅黑" panose="020B0503020204020204" pitchFamily="34" charset="-122"/>
              </a:rPr>
              <a:t>总人数： 3</a:t>
            </a:r>
            <a:endParaRPr sz="1400" b="1" dirty="0">
              <a:ln w="0"/>
              <a:solidFill>
                <a:schemeClr val="accent6"/>
              </a:solidFill>
              <a:latin typeface="微软雅黑" panose="020B0503020204020204" pitchFamily="34" charset="-122"/>
              <a:ea typeface="微软雅黑" panose="020B0503020204020204" pitchFamily="34" charset="-122"/>
            </a:endParaRPr>
          </a:p>
        </p:txBody>
      </p:sp>
      <p:sp>
        <p:nvSpPr>
          <p:cNvPr id="9" name="矩形 8"/>
          <p:cNvSpPr/>
          <p:nvPr/>
        </p:nvSpPr>
        <p:spPr>
          <a:xfrm>
            <a:off x="2571333" y="1592930"/>
            <a:ext cx="1071880" cy="306705"/>
          </a:xfrm>
          <a:prstGeom prst="rect">
            <a:avLst/>
          </a:prstGeom>
        </p:spPr>
        <p:txBody>
          <a:bodyPr wrap="none">
            <a:spAutoFit/>
          </a:bodyPr>
          <a:lstStyle/>
          <a:p>
            <a:r>
              <a:rPr lang="zh-CN" altLang="en-US" sz="14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代码演示：</a:t>
            </a:r>
            <a:endParaRPr lang="zh-CN" altLang="en-US" sz="14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2340293" y="2026444"/>
            <a:ext cx="3819525" cy="1534954"/>
          </a:xfrm>
          <a:prstGeom prst="rect">
            <a:avLst/>
          </a:prstGeom>
        </p:spPr>
      </p:pic>
      <p:sp>
        <p:nvSpPr>
          <p:cNvPr id="13" name="矩形 12"/>
          <p:cNvSpPr/>
          <p:nvPr/>
        </p:nvSpPr>
        <p:spPr>
          <a:xfrm>
            <a:off x="2917984" y="2218849"/>
            <a:ext cx="3308033" cy="615791"/>
          </a:xfrm>
          <a:prstGeom prst="rect">
            <a:avLst/>
          </a:prstGeom>
          <a:solidFill>
            <a:srgbClr val="ED7D31">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1094105" y="2496185"/>
            <a:ext cx="2626995" cy="2279015"/>
          </a:xfrm>
          <a:prstGeom prst="rect">
            <a:avLst/>
          </a:prstGeom>
        </p:spPr>
      </p:pic>
      <p:sp>
        <p:nvSpPr>
          <p:cNvPr id="2" name="标题 1"/>
          <p:cNvSpPr>
            <a:spLocks noGrp="1"/>
          </p:cNvSpPr>
          <p:nvPr>
            <p:ph type="title"/>
          </p:nvPr>
        </p:nvSpPr>
        <p:spPr/>
        <p:txBody>
          <a:bodyPr/>
          <a:lstStyle/>
          <a:p>
            <a:r>
              <a:rPr lang="zh-CN" altLang="en-US"/>
              <a:t>引号</a:t>
            </a:r>
            <a:endParaRPr lang="zh-CN" altLang="en-US"/>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7" name="矩形 6"/>
          <p:cNvSpPr/>
          <p:nvPr/>
        </p:nvSpPr>
        <p:spPr>
          <a:xfrm>
            <a:off x="653277" y="833899"/>
            <a:ext cx="7685180" cy="368300"/>
          </a:xfrm>
          <a:prstGeom prst="rect">
            <a:avLst/>
          </a:prstGeom>
        </p:spPr>
        <p:txBody>
          <a:bodyPr wrap="square">
            <a:spAutoFit/>
          </a:bodyPr>
          <a:lstStyle/>
          <a:p>
            <a:pPr>
              <a:lnSpc>
                <a:spcPct val="150000"/>
              </a:lnSpc>
            </a:pPr>
            <a:r>
              <a:rPr lang="en-US" altLang="zh-CN"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可以</a:t>
            </a: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使用单引号</a:t>
            </a:r>
            <a:r>
              <a:rPr lang="en-US" altLang="zh-CN" sz="12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200" b="1" dirty="0">
                <a:ln w="0"/>
                <a:solidFill>
                  <a:srgbClr val="ED7D31"/>
                </a:solidFill>
                <a:latin typeface="微软雅黑" panose="020B0503020204020204" pitchFamily="34" charset="-122"/>
                <a:ea typeface="微软雅黑" panose="020B0503020204020204" pitchFamily="34" charset="-122"/>
              </a:rPr>
              <a:t>'</a:t>
            </a:r>
            <a:r>
              <a:rPr lang="zh-CN" altLang="en-US" sz="1200" b="1" dirty="0">
                <a:ln w="0"/>
                <a:solidFill>
                  <a:srgbClr val="ED7D31"/>
                </a:solidFill>
                <a:latin typeface="微软雅黑" panose="020B0503020204020204" pitchFamily="34" charset="-122"/>
                <a:ea typeface="微软雅黑" panose="020B0503020204020204" pitchFamily="34" charset="-122"/>
              </a:rPr>
              <a:t> </a:t>
            </a:r>
            <a:r>
              <a:rPr lang="en-US" altLang="zh-CN" sz="12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、双引号</a:t>
            </a:r>
            <a:r>
              <a:rPr lang="en-US" altLang="zh-CN" sz="12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200" b="1" dirty="0">
                <a:ln w="0"/>
                <a:solidFill>
                  <a:srgbClr val="ED7D31"/>
                </a:solidFill>
                <a:latin typeface="微软雅黑" panose="020B0503020204020204" pitchFamily="34" charset="-122"/>
                <a:ea typeface="微软雅黑" panose="020B0503020204020204" pitchFamily="34" charset="-122"/>
              </a:rPr>
              <a:t>"</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2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、三引号</a:t>
            </a:r>
            <a:r>
              <a:rPr lang="en-US" altLang="zh-CN" sz="12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a:ln w="0"/>
                <a:solidFill>
                  <a:srgbClr val="ED7D31"/>
                </a:solidFill>
                <a:latin typeface="微软雅黑" panose="020B0503020204020204" pitchFamily="34" charset="-122"/>
                <a:ea typeface="微软雅黑" panose="020B0503020204020204" pitchFamily="34" charset="-122"/>
              </a:rPr>
              <a:t> '''</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 或 </a:t>
            </a:r>
            <a:r>
              <a:rPr lang="en-US" altLang="zh-CN" sz="1200" b="1" dirty="0">
                <a:ln w="0"/>
                <a:solidFill>
                  <a:srgbClr val="ED7D31"/>
                </a:solidFill>
                <a:latin typeface="微软雅黑" panose="020B0503020204020204" pitchFamily="34" charset="-122"/>
                <a:ea typeface="微软雅黑" panose="020B0503020204020204" pitchFamily="34" charset="-122"/>
              </a:rPr>
              <a:t>"""</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2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来表示字符串</a:t>
            </a:r>
            <a:endPar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755570" y="1544457"/>
            <a:ext cx="6719340" cy="652485"/>
          </a:xfrm>
          <a:prstGeom prst="rect">
            <a:avLst/>
          </a:prstGeom>
          <a:solidFill>
            <a:srgbClr val="70AD47">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8" name="矩形 7"/>
          <p:cNvSpPr/>
          <p:nvPr/>
        </p:nvSpPr>
        <p:spPr>
          <a:xfrm>
            <a:off x="653277" y="1265424"/>
            <a:ext cx="1249680" cy="275590"/>
          </a:xfrm>
          <a:prstGeom prst="rect">
            <a:avLst/>
          </a:prstGeom>
        </p:spPr>
        <p:txBody>
          <a:bodyPr wrap="none">
            <a:spAutoFit/>
          </a:bodyPr>
          <a:lstStyle/>
          <a:p>
            <a:r>
              <a:rPr lang="zh-CN" altLang="en-US" sz="1200" b="1" dirty="0" smtClean="0">
                <a:ln w="0"/>
                <a:solidFill>
                  <a:schemeClr val="accent6"/>
                </a:solidFill>
                <a:latin typeface="微软雅黑" panose="020B0503020204020204" pitchFamily="34" charset="-122"/>
                <a:ea typeface="微软雅黑" panose="020B0503020204020204" pitchFamily="34" charset="-122"/>
              </a:rPr>
              <a:t>引号使用说明：</a:t>
            </a:r>
            <a:endParaRPr lang="zh-CN" altLang="en-US" sz="1200" b="1" dirty="0">
              <a:ln w="0"/>
              <a:solidFill>
                <a:schemeClr val="accent6"/>
              </a:solidFill>
              <a:latin typeface="微软雅黑" panose="020B0503020204020204" pitchFamily="34" charset="-122"/>
              <a:ea typeface="微软雅黑" panose="020B0503020204020204" pitchFamily="34" charset="-122"/>
            </a:endParaRPr>
          </a:p>
        </p:txBody>
      </p:sp>
      <p:sp>
        <p:nvSpPr>
          <p:cNvPr id="9" name="矩形 8"/>
          <p:cNvSpPr/>
          <p:nvPr/>
        </p:nvSpPr>
        <p:spPr>
          <a:xfrm>
            <a:off x="755570" y="1502839"/>
            <a:ext cx="6566940" cy="694055"/>
          </a:xfrm>
          <a:prstGeom prst="rect">
            <a:avLst/>
          </a:prstGeom>
        </p:spPr>
        <p:txBody>
          <a:bodyPr wrap="square">
            <a:spAutoFit/>
          </a:bodyPr>
          <a:lstStyle/>
          <a:p>
            <a:pPr marL="342900" indent="-342900">
              <a:lnSpc>
                <a:spcPct val="200000"/>
              </a:lnSpc>
              <a:buFont typeface="+mj-ea"/>
              <a:buAutoNum type="circleNumDbPlain"/>
            </a:pPr>
            <a:r>
              <a:rPr lang="zh-CN" altLang="en-US" sz="975" dirty="0">
                <a:ln w="0"/>
                <a:solidFill>
                  <a:schemeClr val="accent6">
                    <a:lumMod val="75000"/>
                  </a:schemeClr>
                </a:solidFill>
                <a:latin typeface="微软雅黑" panose="020B0503020204020204" pitchFamily="34" charset="-122"/>
                <a:ea typeface="微软雅黑" panose="020B0503020204020204" pitchFamily="34" charset="-122"/>
              </a:rPr>
              <a:t>引号的开始与结束必须的相同类型的；</a:t>
            </a:r>
            <a:endParaRPr lang="en-US" altLang="zh-CN" sz="975" dirty="0">
              <a:ln w="0"/>
              <a:solidFill>
                <a:schemeClr val="accent6">
                  <a:lumMod val="75000"/>
                </a:schemeClr>
              </a:solidFill>
              <a:latin typeface="微软雅黑" panose="020B0503020204020204" pitchFamily="34" charset="-122"/>
              <a:ea typeface="微软雅黑" panose="020B0503020204020204" pitchFamily="34" charset="-122"/>
            </a:endParaRPr>
          </a:p>
          <a:p>
            <a:pPr marL="342900" indent="-342900">
              <a:lnSpc>
                <a:spcPct val="200000"/>
              </a:lnSpc>
              <a:buFont typeface="+mj-ea"/>
              <a:buAutoNum type="circleNumDbPlain"/>
            </a:pPr>
            <a:r>
              <a:rPr lang="zh-CN" altLang="en-US" sz="975" dirty="0">
                <a:ln w="0"/>
                <a:solidFill>
                  <a:schemeClr val="accent6">
                    <a:lumMod val="75000"/>
                  </a:schemeClr>
                </a:solidFill>
                <a:latin typeface="微软雅黑" panose="020B0503020204020204" pitchFamily="34" charset="-122"/>
                <a:ea typeface="微软雅黑" panose="020B0503020204020204" pitchFamily="34" charset="-122"/>
              </a:rPr>
              <a:t>其中三引号可以由多行组成，编写多行文本的快捷语法，常用于文档字符串，在文件的特定地点，被当做注释。</a:t>
            </a:r>
            <a:endParaRPr lang="zh-CN" altLang="en-US" sz="975" dirty="0">
              <a:ln w="0"/>
              <a:solidFill>
                <a:schemeClr val="accent6">
                  <a:lumMod val="75000"/>
                </a:schemeClr>
              </a:solidFill>
              <a:latin typeface="微软雅黑" panose="020B0503020204020204" pitchFamily="34" charset="-122"/>
              <a:ea typeface="微软雅黑" panose="020B0503020204020204" pitchFamily="34" charset="-122"/>
            </a:endParaRPr>
          </a:p>
        </p:txBody>
      </p:sp>
      <p:cxnSp>
        <p:nvCxnSpPr>
          <p:cNvPr id="12" name="直接箭头连接符 11"/>
          <p:cNvCxnSpPr>
            <a:stCxn id="10" idx="3"/>
            <a:endCxn id="11" idx="1"/>
          </p:cNvCxnSpPr>
          <p:nvPr/>
        </p:nvCxnSpPr>
        <p:spPr>
          <a:xfrm flipV="1">
            <a:off x="191436" y="3635875"/>
            <a:ext cx="902970" cy="508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sp>
        <p:nvSpPr>
          <p:cNvPr id="15" name="矩形 14"/>
          <p:cNvSpPr/>
          <p:nvPr/>
        </p:nvSpPr>
        <p:spPr>
          <a:xfrm>
            <a:off x="1238885" y="3075305"/>
            <a:ext cx="2482215" cy="793750"/>
          </a:xfrm>
          <a:prstGeom prst="rect">
            <a:avLst/>
          </a:prstGeom>
          <a:solidFill>
            <a:srgbClr val="ED7D31">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6" name="矩形 15"/>
          <p:cNvSpPr/>
          <p:nvPr/>
        </p:nvSpPr>
        <p:spPr>
          <a:xfrm>
            <a:off x="5132742" y="2776208"/>
            <a:ext cx="1040130" cy="299085"/>
          </a:xfrm>
          <a:prstGeom prst="rect">
            <a:avLst/>
          </a:prstGeom>
        </p:spPr>
        <p:txBody>
          <a:bodyPr wrap="none">
            <a:spAutoFit/>
          </a:bodyPr>
          <a:lstStyle/>
          <a:p>
            <a:r>
              <a:rPr lang="zh-CN" altLang="en-US" sz="135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运行</a:t>
            </a:r>
            <a:r>
              <a:rPr lang="zh-CN" altLang="en-US" sz="135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结果：</a:t>
            </a:r>
            <a:endParaRPr lang="zh-CN" altLang="en-US" sz="135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7" name="矩形 16"/>
          <p:cNvSpPr/>
          <p:nvPr/>
        </p:nvSpPr>
        <p:spPr>
          <a:xfrm>
            <a:off x="958355" y="2197104"/>
            <a:ext cx="1040130" cy="299085"/>
          </a:xfrm>
          <a:prstGeom prst="rect">
            <a:avLst/>
          </a:prstGeom>
        </p:spPr>
        <p:txBody>
          <a:bodyPr wrap="none">
            <a:spAutoFit/>
          </a:bodyPr>
          <a:lstStyle/>
          <a:p>
            <a:r>
              <a:rPr lang="zh-CN" altLang="en-US" sz="135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代码演示：</a:t>
            </a:r>
            <a:endParaRPr lang="zh-CN" altLang="en-US" sz="135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14" name="图片 13"/>
          <p:cNvPicPr>
            <a:picLocks noChangeAspect="1"/>
          </p:cNvPicPr>
          <p:nvPr/>
        </p:nvPicPr>
        <p:blipFill>
          <a:blip r:embed="rId2"/>
          <a:stretch>
            <a:fillRect/>
          </a:stretch>
        </p:blipFill>
        <p:spPr>
          <a:xfrm>
            <a:off x="5198745" y="3184525"/>
            <a:ext cx="2276475" cy="129857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spc="80">
                <a:solidFill>
                  <a:schemeClr val="bg1"/>
                </a:solidFill>
                <a:uFillTx/>
              </a:rPr>
              <a:t>Python</a:t>
            </a:r>
            <a:r>
              <a:rPr lang="zh-CN" altLang="en-US" cap="none" spc="80">
                <a:solidFill>
                  <a:schemeClr val="bg1"/>
                </a:solidFill>
                <a:uFillTx/>
              </a:rPr>
              <a:t>注释</a:t>
            </a:r>
            <a:endParaRPr lang="zh-CN" altLang="en-US" cap="none" spc="80">
              <a:solidFill>
                <a:schemeClr val="bg1"/>
              </a:solidFill>
              <a:uFillTx/>
            </a:endParaRPr>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7" name="矩形 6"/>
          <p:cNvSpPr/>
          <p:nvPr/>
        </p:nvSpPr>
        <p:spPr>
          <a:xfrm>
            <a:off x="834887" y="866919"/>
            <a:ext cx="7685180" cy="645160"/>
          </a:xfrm>
          <a:prstGeom prst="rect">
            <a:avLst/>
          </a:prstGeom>
        </p:spPr>
        <p:txBody>
          <a:bodyPr wrap="square">
            <a:spAutoFit/>
          </a:bodyPr>
          <a:lstStyle/>
          <a:p>
            <a:pPr>
              <a:lnSpc>
                <a:spcPct val="150000"/>
              </a:lnSpc>
            </a:pP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       在编程语言中，注释的作用是为了让自己或他人更快地了解程序作者的思路和意图，提高代码的可读性。同时在多人协同开发时，也可以提高开发效率。</a:t>
            </a:r>
            <a:endPar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834887" y="1618171"/>
            <a:ext cx="6719340" cy="292489"/>
          </a:xfrm>
          <a:prstGeom prst="rect">
            <a:avLst/>
          </a:prstGeom>
          <a:solidFill>
            <a:srgbClr val="70AD47">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r>
              <a:rPr lang="zh-CN" altLang="en-US" sz="975" b="1" dirty="0" smtClean="0">
                <a:solidFill>
                  <a:schemeClr val="accent6">
                    <a:lumMod val="75000"/>
                  </a:schemeClr>
                </a:solidFill>
                <a:latin typeface="微软雅黑" panose="020B0503020204020204" pitchFamily="34" charset="-122"/>
                <a:ea typeface="微软雅黑" panose="020B0503020204020204" pitchFamily="34" charset="-122"/>
              </a:rPr>
              <a:t>特备说明：</a:t>
            </a:r>
            <a:r>
              <a:rPr lang="zh-CN" altLang="en-US" sz="975" dirty="0" smtClean="0">
                <a:solidFill>
                  <a:schemeClr val="accent6">
                    <a:lumMod val="75000"/>
                  </a:schemeClr>
                </a:solidFill>
                <a:latin typeface="微软雅黑" panose="020B0503020204020204" pitchFamily="34" charset="-122"/>
                <a:ea typeface="微软雅黑" panose="020B0503020204020204" pitchFamily="34" charset="-122"/>
              </a:rPr>
              <a:t>注释部分不参与代码的编译执行</a:t>
            </a:r>
            <a:endParaRPr lang="zh-CN" altLang="en-US" sz="975"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834887" y="2243297"/>
            <a:ext cx="7685180" cy="437515"/>
          </a:xfrm>
          <a:prstGeom prst="rect">
            <a:avLst/>
          </a:prstGeom>
        </p:spPr>
        <p:txBody>
          <a:bodyPr wrap="square">
            <a:spAutoFit/>
          </a:bodyPr>
          <a:lstStyle/>
          <a:p>
            <a:pPr>
              <a:lnSpc>
                <a:spcPct val="150000"/>
              </a:lnSpc>
            </a:pP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单行注释  </a:t>
            </a:r>
            <a:r>
              <a:rPr lang="en-US" altLang="zh-CN" sz="1500" b="1" dirty="0" smtClean="0">
                <a:solidFill>
                  <a:srgbClr val="ED7D31"/>
                </a:solidFill>
                <a:latin typeface="微软雅黑" panose="020B0503020204020204" pitchFamily="34" charset="-122"/>
                <a:ea typeface="微软雅黑" panose="020B0503020204020204" pitchFamily="34" charset="-122"/>
              </a:rPr>
              <a:t>#</a:t>
            </a:r>
            <a:endParaRPr lang="zh-CN" altLang="en-US" sz="1500" b="1" dirty="0">
              <a:solidFill>
                <a:srgbClr val="ED7D31"/>
              </a:solidFill>
              <a:latin typeface="微软雅黑" panose="020B0503020204020204" pitchFamily="34" charset="-122"/>
              <a:ea typeface="微软雅黑" panose="020B0503020204020204" pitchFamily="34" charset="-122"/>
            </a:endParaRPr>
          </a:p>
        </p:txBody>
      </p:sp>
      <p:sp>
        <p:nvSpPr>
          <p:cNvPr id="14" name="矩形 13"/>
          <p:cNvSpPr/>
          <p:nvPr/>
        </p:nvSpPr>
        <p:spPr>
          <a:xfrm>
            <a:off x="834887" y="3180716"/>
            <a:ext cx="7685180" cy="437515"/>
          </a:xfrm>
          <a:prstGeom prst="rect">
            <a:avLst/>
          </a:prstGeom>
        </p:spPr>
        <p:txBody>
          <a:bodyPr wrap="square">
            <a:spAutoFit/>
          </a:bodyPr>
          <a:lstStyle/>
          <a:p>
            <a:pPr>
              <a:lnSpc>
                <a:spcPct val="150000"/>
              </a:lnSpc>
            </a:pP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多行注释 </a:t>
            </a:r>
            <a:r>
              <a:rPr lang="en-US" altLang="zh-CN"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三个单引号</a:t>
            </a:r>
            <a:r>
              <a:rPr lang="en-US" altLang="zh-CN"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en-US" altLang="zh-CN" sz="1500" b="1" dirty="0">
                <a:solidFill>
                  <a:srgbClr val="ED7D31"/>
                </a:solidFill>
                <a:latin typeface="微软雅黑" panose="020B0503020204020204" pitchFamily="34" charset="-122"/>
                <a:ea typeface="微软雅黑" panose="020B0503020204020204" pitchFamily="34" charset="-122"/>
              </a:rPr>
              <a:t>’’</a:t>
            </a:r>
            <a:r>
              <a:rPr lang="zh-CN" altLang="en-US" sz="1500" b="1" dirty="0">
                <a:solidFill>
                  <a:srgbClr val="ED7D31"/>
                </a:solidFill>
                <a:latin typeface="微软雅黑" panose="020B0503020204020204" pitchFamily="34" charset="-122"/>
                <a:ea typeface="微软雅黑" panose="020B0503020204020204" pitchFamily="34" charset="-122"/>
              </a:rPr>
              <a:t>’</a:t>
            </a:r>
            <a:r>
              <a:rPr lang="zh-CN" altLang="en-US"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或 （三个双引号）</a:t>
            </a:r>
            <a:r>
              <a:rPr lang="en-US" altLang="zh-CN" sz="1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en-US" altLang="zh-CN" sz="1500" b="1" dirty="0">
                <a:solidFill>
                  <a:srgbClr val="ED7D31"/>
                </a:solidFill>
                <a:latin typeface="微软雅黑" panose="020B0503020204020204" pitchFamily="34" charset="-122"/>
                <a:ea typeface="微软雅黑" panose="020B0503020204020204" pitchFamily="34" charset="-122"/>
              </a:rPr>
              <a:t>”””</a:t>
            </a:r>
            <a:endParaRPr lang="zh-CN" altLang="en-US" sz="1500" b="1" dirty="0">
              <a:solidFill>
                <a:srgbClr val="ED7D31"/>
              </a:solidFill>
              <a:latin typeface="微软雅黑" panose="020B0503020204020204" pitchFamily="34" charset="-122"/>
              <a:ea typeface="微软雅黑" panose="020B0503020204020204" pitchFamily="34" charset="-122"/>
            </a:endParaRPr>
          </a:p>
        </p:txBody>
      </p:sp>
      <p:sp>
        <p:nvSpPr>
          <p:cNvPr id="16" name="矩形 15"/>
          <p:cNvSpPr/>
          <p:nvPr/>
        </p:nvSpPr>
        <p:spPr>
          <a:xfrm>
            <a:off x="964599" y="2663789"/>
            <a:ext cx="7685180" cy="316865"/>
          </a:xfrm>
          <a:prstGeom prst="rect">
            <a:avLst/>
          </a:prstGeom>
        </p:spPr>
        <p:txBody>
          <a:bodyPr wrap="square">
            <a:spAutoFit/>
          </a:bodyPr>
          <a:lstStyle/>
          <a:p>
            <a:pPr>
              <a:lnSpc>
                <a:spcPct val="150000"/>
              </a:lnSpc>
            </a:pPr>
            <a:r>
              <a:rPr lang="zh-CN" altLang="en-US" sz="975" dirty="0" smtClean="0">
                <a:ln w="0"/>
                <a:solidFill>
                  <a:schemeClr val="tx1">
                    <a:lumMod val="65000"/>
                    <a:lumOff val="35000"/>
                  </a:schemeClr>
                </a:solidFill>
                <a:latin typeface="微软雅黑" panose="020B0503020204020204" pitchFamily="34" charset="-122"/>
                <a:ea typeface="微软雅黑" panose="020B0503020204020204" pitchFamily="34" charset="-122"/>
              </a:rPr>
              <a:t>单行注释主要应用于对某个变量，代码等的简短说明，不能换行，只能在</a:t>
            </a:r>
            <a:r>
              <a:rPr lang="en-US" altLang="zh-CN" sz="975" dirty="0" smtClean="0">
                <a:ln w="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975" dirty="0" smtClean="0">
                <a:ln w="0"/>
                <a:solidFill>
                  <a:schemeClr val="tx1">
                    <a:lumMod val="65000"/>
                    <a:lumOff val="35000"/>
                  </a:schemeClr>
                </a:solidFill>
                <a:latin typeface="微软雅黑" panose="020B0503020204020204" pitchFamily="34" charset="-122"/>
                <a:ea typeface="微软雅黑" panose="020B0503020204020204" pitchFamily="34" charset="-122"/>
              </a:rPr>
              <a:t>行内应用。</a:t>
            </a:r>
            <a:endParaRPr lang="zh-CN" altLang="en-US" sz="975"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964599" y="3612438"/>
            <a:ext cx="7685180" cy="316865"/>
          </a:xfrm>
          <a:prstGeom prst="rect">
            <a:avLst/>
          </a:prstGeom>
        </p:spPr>
        <p:txBody>
          <a:bodyPr wrap="square">
            <a:spAutoFit/>
          </a:bodyPr>
          <a:lstStyle/>
          <a:p>
            <a:pPr>
              <a:lnSpc>
                <a:spcPct val="150000"/>
              </a:lnSpc>
            </a:pPr>
            <a:r>
              <a:rPr lang="zh-CN" altLang="en-US" sz="975" dirty="0" smtClean="0">
                <a:ln w="0"/>
                <a:solidFill>
                  <a:schemeClr val="tx1">
                    <a:lumMod val="65000"/>
                    <a:lumOff val="35000"/>
                  </a:schemeClr>
                </a:solidFill>
                <a:latin typeface="微软雅黑" panose="020B0503020204020204" pitchFamily="34" charset="-122"/>
                <a:ea typeface="微软雅黑" panose="020B0503020204020204" pitchFamily="34" charset="-122"/>
              </a:rPr>
              <a:t>多行注释主要应用于大段文字的说明，可以换行使用。一般用于对类</a:t>
            </a:r>
            <a:r>
              <a:rPr lang="en-US" altLang="zh-CN" sz="975"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975"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函数的注释（类注释也可以单行）。</a:t>
            </a:r>
            <a:endParaRPr lang="zh-CN" altLang="en-US" sz="975"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图片1"/>
          <p:cNvPicPr>
            <a:picLocks noChangeAspect="1"/>
          </p:cNvPicPr>
          <p:nvPr/>
        </p:nvPicPr>
        <p:blipFill>
          <a:blip r:embed="rId1"/>
          <a:stretch>
            <a:fillRect/>
          </a:stretch>
        </p:blipFill>
        <p:spPr>
          <a:xfrm>
            <a:off x="2499995" y="1463675"/>
            <a:ext cx="4090035" cy="3736975"/>
          </a:xfrm>
          <a:prstGeom prst="rect">
            <a:avLst/>
          </a:prstGeom>
        </p:spPr>
      </p:pic>
      <p:sp>
        <p:nvSpPr>
          <p:cNvPr id="2" name="标题 1"/>
          <p:cNvSpPr>
            <a:spLocks noGrp="1"/>
          </p:cNvSpPr>
          <p:nvPr>
            <p:ph type="title"/>
          </p:nvPr>
        </p:nvSpPr>
        <p:spPr/>
        <p:txBody>
          <a:bodyPr>
            <a:normAutofit/>
          </a:bodyPr>
          <a:lstStyle/>
          <a:p>
            <a:r>
              <a:rPr lang="en-US" altLang="zh-CN" cap="none" spc="80">
                <a:uFillTx/>
                <a:sym typeface="+mn-ea"/>
              </a:rPr>
              <a:t>Python</a:t>
            </a:r>
            <a:r>
              <a:rPr lang="zh-CN" altLang="en-US" cap="none" spc="80">
                <a:uFillTx/>
                <a:sym typeface="+mn-ea"/>
              </a:rPr>
              <a:t>注释</a:t>
            </a:r>
            <a:endParaRPr lang="zh-CN" altLang="en-US"/>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7" name="矩形 6"/>
          <p:cNvSpPr/>
          <p:nvPr/>
        </p:nvSpPr>
        <p:spPr>
          <a:xfrm>
            <a:off x="653277" y="817389"/>
            <a:ext cx="7685180" cy="368300"/>
          </a:xfrm>
          <a:prstGeom prst="rect">
            <a:avLst/>
          </a:prstGeom>
        </p:spPr>
        <p:txBody>
          <a:bodyPr wrap="square">
            <a:spAutoFit/>
          </a:bodyPr>
          <a:lstStyle/>
          <a:p>
            <a:pPr>
              <a:lnSpc>
                <a:spcPct val="150000"/>
              </a:lnSpc>
            </a:pP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我们通过一段典型的代码，了解一下注释在实际开发中的应用，如下所示：</a:t>
            </a:r>
            <a:endPar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2661313" y="1537146"/>
            <a:ext cx="1721958" cy="292489"/>
          </a:xfrm>
          <a:prstGeom prst="rect">
            <a:avLst/>
          </a:prstGeom>
          <a:solidFill>
            <a:srgbClr val="70AD47">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endParaRPr lang="zh-CN" altLang="en-US" sz="975"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3420470" y="3313678"/>
            <a:ext cx="3148902" cy="174008"/>
          </a:xfrm>
          <a:prstGeom prst="rect">
            <a:avLst/>
          </a:prstGeom>
          <a:solidFill>
            <a:srgbClr val="70AD47">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endParaRPr lang="zh-CN" altLang="en-US" sz="975"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2661313" y="2400233"/>
            <a:ext cx="2056869" cy="498155"/>
          </a:xfrm>
          <a:prstGeom prst="rect">
            <a:avLst/>
          </a:prstGeom>
          <a:solidFill>
            <a:srgbClr val="ED7D31">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9" name="矩形 18"/>
          <p:cNvSpPr/>
          <p:nvPr/>
        </p:nvSpPr>
        <p:spPr>
          <a:xfrm>
            <a:off x="2661313" y="3761352"/>
            <a:ext cx="2056869" cy="498155"/>
          </a:xfrm>
          <a:prstGeom prst="rect">
            <a:avLst/>
          </a:prstGeom>
          <a:solidFill>
            <a:srgbClr val="ED7D31">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9" name="左大括号 8"/>
          <p:cNvSpPr/>
          <p:nvPr/>
        </p:nvSpPr>
        <p:spPr>
          <a:xfrm>
            <a:off x="2303060" y="2616927"/>
            <a:ext cx="239006" cy="1393502"/>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sz="1350"/>
          </a:p>
        </p:txBody>
      </p:sp>
      <p:sp>
        <p:nvSpPr>
          <p:cNvPr id="10" name="右大括号 9"/>
          <p:cNvSpPr/>
          <p:nvPr/>
        </p:nvSpPr>
        <p:spPr>
          <a:xfrm>
            <a:off x="6589844" y="1659856"/>
            <a:ext cx="440687" cy="1770797"/>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sz="1350"/>
          </a:p>
        </p:txBody>
      </p:sp>
      <p:sp>
        <p:nvSpPr>
          <p:cNvPr id="12" name="矩形 11"/>
          <p:cNvSpPr/>
          <p:nvPr/>
        </p:nvSpPr>
        <p:spPr>
          <a:xfrm>
            <a:off x="957751" y="3211361"/>
            <a:ext cx="1303020" cy="241935"/>
          </a:xfrm>
          <a:prstGeom prst="rect">
            <a:avLst/>
          </a:prstGeom>
        </p:spPr>
        <p:txBody>
          <a:bodyPr wrap="none">
            <a:spAutoFit/>
          </a:bodyPr>
          <a:lstStyle/>
          <a:p>
            <a:r>
              <a:rPr lang="zh-CN" altLang="en-US" sz="975" dirty="0" smtClean="0">
                <a:ln w="0"/>
                <a:solidFill>
                  <a:schemeClr val="tx1">
                    <a:lumMod val="65000"/>
                    <a:lumOff val="35000"/>
                  </a:schemeClr>
                </a:solidFill>
                <a:latin typeface="微软雅黑" panose="020B0503020204020204" pitchFamily="34" charset="-122"/>
                <a:ea typeface="微软雅黑" panose="020B0503020204020204" pitchFamily="34" charset="-122"/>
              </a:rPr>
              <a:t>类和方法的</a:t>
            </a:r>
            <a:r>
              <a:rPr lang="zh-CN" altLang="en-US" sz="975" b="1" dirty="0" smtClean="0">
                <a:ln w="0"/>
                <a:solidFill>
                  <a:srgbClr val="ED7D31"/>
                </a:solidFill>
                <a:latin typeface="微软雅黑" panose="020B0503020204020204" pitchFamily="34" charset="-122"/>
                <a:ea typeface="微软雅黑" panose="020B0503020204020204" pitchFamily="34" charset="-122"/>
              </a:rPr>
              <a:t>多行注释</a:t>
            </a:r>
            <a:endParaRPr lang="zh-CN" altLang="en-US" sz="975" b="1" dirty="0">
              <a:solidFill>
                <a:srgbClr val="ED7D31"/>
              </a:solidFill>
            </a:endParaRPr>
          </a:p>
        </p:txBody>
      </p:sp>
      <p:sp>
        <p:nvSpPr>
          <p:cNvPr id="20" name="矩形 19"/>
          <p:cNvSpPr/>
          <p:nvPr/>
        </p:nvSpPr>
        <p:spPr>
          <a:xfrm>
            <a:off x="7074649" y="2527728"/>
            <a:ext cx="1178560" cy="241935"/>
          </a:xfrm>
          <a:prstGeom prst="rect">
            <a:avLst/>
          </a:prstGeom>
        </p:spPr>
        <p:txBody>
          <a:bodyPr wrap="none">
            <a:spAutoFit/>
          </a:bodyPr>
          <a:lstStyle/>
          <a:p>
            <a:r>
              <a:rPr lang="zh-CN" altLang="en-US" sz="975" dirty="0" smtClean="0">
                <a:ln w="0"/>
                <a:solidFill>
                  <a:schemeClr val="tx1">
                    <a:lumMod val="65000"/>
                    <a:lumOff val="35000"/>
                  </a:schemeClr>
                </a:solidFill>
                <a:latin typeface="微软雅黑" panose="020B0503020204020204" pitchFamily="34" charset="-122"/>
                <a:ea typeface="微软雅黑" panose="020B0503020204020204" pitchFamily="34" charset="-122"/>
              </a:rPr>
              <a:t>代码中的</a:t>
            </a:r>
            <a:r>
              <a:rPr lang="zh-CN" altLang="en-US" sz="975" b="1" dirty="0" smtClean="0">
                <a:ln w="0"/>
                <a:solidFill>
                  <a:schemeClr val="accent6"/>
                </a:solidFill>
                <a:latin typeface="微软雅黑" panose="020B0503020204020204" pitchFamily="34" charset="-122"/>
                <a:ea typeface="微软雅黑" panose="020B0503020204020204" pitchFamily="34" charset="-122"/>
              </a:rPr>
              <a:t>单行注释</a:t>
            </a:r>
            <a:endParaRPr lang="zh-CN" altLang="en-US" sz="975" b="1" dirty="0">
              <a:solidFill>
                <a:schemeClr val="accent6"/>
              </a:solidFill>
            </a:endParaRPr>
          </a:p>
        </p:txBody>
      </p:sp>
      <p:sp>
        <p:nvSpPr>
          <p:cNvPr id="21" name="矩形 20"/>
          <p:cNvSpPr/>
          <p:nvPr/>
        </p:nvSpPr>
        <p:spPr>
          <a:xfrm>
            <a:off x="2827901" y="1229685"/>
            <a:ext cx="1040130" cy="299085"/>
          </a:xfrm>
          <a:prstGeom prst="rect">
            <a:avLst/>
          </a:prstGeom>
        </p:spPr>
        <p:txBody>
          <a:bodyPr wrap="none">
            <a:spAutoFit/>
          </a:bodyPr>
          <a:lstStyle/>
          <a:p>
            <a:r>
              <a:rPr lang="zh-CN" altLang="en-US" sz="135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sz="135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代码：</a:t>
            </a:r>
            <a:endParaRPr lang="zh-CN" altLang="en-US" sz="135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cap="none" dirty="0" smtClean="0">
                <a:sym typeface="+mn-ea"/>
              </a:rPr>
              <a:t>Python</a:t>
            </a:r>
            <a:r>
              <a:rPr lang="zh-CN" altLang="en-US" cap="none" dirty="0" smtClean="0">
                <a:sym typeface="+mn-ea"/>
              </a:rPr>
              <a:t>输入</a:t>
            </a:r>
            <a:endParaRPr lang="zh-CN" altLang="en-US"/>
          </a:p>
        </p:txBody>
      </p:sp>
      <p:sp>
        <p:nvSpPr>
          <p:cNvPr id="3" name="内容占位符 2"/>
          <p:cNvSpPr>
            <a:spLocks noGrp="1"/>
          </p:cNvSpPr>
          <p:nvPr>
            <p:ph idx="1"/>
          </p:nvPr>
        </p:nvSpPr>
        <p:spPr>
          <a:xfrm>
            <a:off x="768350" y="925195"/>
            <a:ext cx="7832725" cy="1122680"/>
          </a:xfrm>
        </p:spPr>
        <p:txBody>
          <a:bodyPr>
            <a:normAutofit fontScale="70000"/>
          </a:bodyPr>
          <a:p>
            <a:r>
              <a:rPr lang="zh-CN" altLang="en-US" dirty="0" smtClean="0">
                <a:ln w="0"/>
                <a:solidFill>
                  <a:schemeClr val="tx1">
                    <a:lumMod val="65000"/>
                    <a:lumOff val="35000"/>
                  </a:schemeClr>
                </a:solidFill>
                <a:latin typeface="微软雅黑" panose="020B0503020204020204" pitchFamily="34" charset="-122"/>
                <a:ea typeface="微软雅黑" panose="020B0503020204020204" pitchFamily="34" charset="-122"/>
                <a:sym typeface="+mn-ea"/>
              </a:rPr>
              <a:t>  等待用户输入，实际上是将当前运行的程序线程挂起，暂停程序的运行。等待用户交互操作之后，在按回车或输入特定字符之后，恢复程序挂起的线程，继续执行，同时处理输入的数据。</a:t>
            </a:r>
            <a:endPar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9" name="矩形 8"/>
          <p:cNvSpPr/>
          <p:nvPr/>
        </p:nvSpPr>
        <p:spPr>
          <a:xfrm>
            <a:off x="883147" y="2417403"/>
            <a:ext cx="8185923" cy="583565"/>
          </a:xfrm>
          <a:prstGeom prst="rect">
            <a:avLst/>
          </a:prstGeom>
        </p:spPr>
        <p:txBody>
          <a:bodyPr wrap="square">
            <a:spAutoFit/>
          </a:bodyPr>
          <a:p>
            <a:pPr marL="285750" indent="-285750">
              <a:lnSpc>
                <a:spcPct val="200000"/>
              </a:lnSpc>
              <a:buFont typeface="Wingdings" panose="05000000000000000000" pitchFamily="2" charset="2"/>
              <a:buChar char="Ø"/>
            </a:pPr>
            <a:r>
              <a:rPr lang="en-US" altLang="zh-CN" sz="1600" b="1" dirty="0">
                <a:ln w="0"/>
                <a:solidFill>
                  <a:schemeClr val="accent6"/>
                </a:solidFill>
                <a:latin typeface="微软雅黑" panose="020B0503020204020204" pitchFamily="34" charset="-122"/>
                <a:ea typeface="微软雅黑" panose="020B0503020204020204" pitchFamily="34" charset="-122"/>
              </a:rPr>
              <a:t>i</a:t>
            </a:r>
            <a:r>
              <a:rPr lang="en-US" altLang="zh-CN" sz="1600" b="1" dirty="0" smtClean="0">
                <a:ln w="0"/>
                <a:solidFill>
                  <a:schemeClr val="accent6"/>
                </a:solidFill>
                <a:latin typeface="微软雅黑" panose="020B0503020204020204" pitchFamily="34" charset="-122"/>
                <a:ea typeface="微软雅黑" panose="020B0503020204020204" pitchFamily="34" charset="-122"/>
              </a:rPr>
              <a:t>nput(</a:t>
            </a:r>
            <a:r>
              <a:rPr lang="zh-CN" altLang="en-US" sz="1600" b="1" dirty="0" smtClean="0">
                <a:ln w="0"/>
                <a:solidFill>
                  <a:schemeClr val="accent6"/>
                </a:solidFill>
                <a:latin typeface="微软雅黑" panose="020B0503020204020204" pitchFamily="34" charset="-122"/>
                <a:ea typeface="微软雅黑" panose="020B0503020204020204" pitchFamily="34" charset="-122"/>
              </a:rPr>
              <a:t>‘</a:t>
            </a:r>
            <a:r>
              <a:rPr lang="en-US" altLang="zh-CN" sz="1600" b="1" i="1" dirty="0">
                <a:ln w="0"/>
                <a:solidFill>
                  <a:schemeClr val="accent6"/>
                </a:solidFill>
                <a:latin typeface="微软雅黑" panose="020B0503020204020204" pitchFamily="34" charset="-122"/>
                <a:ea typeface="微软雅黑" panose="020B0503020204020204" pitchFamily="34" charset="-122"/>
              </a:rPr>
              <a:t>……</a:t>
            </a:r>
            <a:r>
              <a:rPr lang="zh-CN" altLang="en-US" sz="1600" b="1" i="1" dirty="0" smtClean="0">
                <a:ln w="0"/>
                <a:solidFill>
                  <a:schemeClr val="accent6"/>
                </a:solidFill>
                <a:latin typeface="微软雅黑" panose="020B0503020204020204" pitchFamily="34" charset="-122"/>
                <a:ea typeface="微软雅黑" panose="020B0503020204020204" pitchFamily="34" charset="-122"/>
              </a:rPr>
              <a:t>输入提示内容</a:t>
            </a:r>
            <a:r>
              <a:rPr lang="en-US" altLang="zh-CN" sz="1600" b="1" i="1" dirty="0" smtClean="0">
                <a:ln w="0"/>
                <a:solidFill>
                  <a:schemeClr val="accent6"/>
                </a:solidFill>
                <a:latin typeface="微软雅黑" panose="020B0503020204020204" pitchFamily="34" charset="-122"/>
                <a:ea typeface="微软雅黑" panose="020B0503020204020204" pitchFamily="34" charset="-122"/>
              </a:rPr>
              <a:t>……</a:t>
            </a:r>
            <a:r>
              <a:rPr lang="zh-CN" altLang="en-US" sz="1600" b="1" dirty="0" smtClean="0">
                <a:ln w="0"/>
                <a:solidFill>
                  <a:schemeClr val="accent6"/>
                </a:solidFill>
                <a:latin typeface="微软雅黑" panose="020B0503020204020204" pitchFamily="34" charset="-122"/>
                <a:ea typeface="微软雅黑" panose="020B0503020204020204" pitchFamily="34" charset="-122"/>
              </a:rPr>
              <a:t>’</a:t>
            </a:r>
            <a:r>
              <a:rPr lang="en-US" altLang="zh-CN" sz="1600" b="1" dirty="0" smtClean="0">
                <a:ln w="0"/>
                <a:solidFill>
                  <a:schemeClr val="accent6"/>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该函数用接收</a:t>
            </a:r>
            <a:r>
              <a:rPr lang="zh-CN" altLang="en-US" sz="1600" dirty="0" smtClean="0">
                <a:ln w="0"/>
                <a:solidFill>
                  <a:srgbClr val="ED7D31"/>
                </a:solidFill>
                <a:latin typeface="微软雅黑" panose="020B0503020204020204" pitchFamily="34" charset="-122"/>
                <a:ea typeface="微软雅黑" panose="020B0503020204020204" pitchFamily="34" charset="-122"/>
              </a:rPr>
              <a:t>接收</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屏幕输入数据并返回</a:t>
            </a:r>
            <a:r>
              <a:rPr lang="zh-CN" altLang="en-US" sz="1600" dirty="0" smtClean="0">
                <a:ln w="0"/>
                <a:solidFill>
                  <a:srgbClr val="ED7D31"/>
                </a:solidFill>
                <a:latin typeface="微软雅黑" panose="020B0503020204020204" pitchFamily="34" charset="-122"/>
                <a:ea typeface="微软雅黑" panose="020B0503020204020204" pitchFamily="34" charset="-122"/>
              </a:rPr>
              <a:t>字符类型</a:t>
            </a:r>
            <a:endParaRPr lang="zh-CN" altLang="en-US" sz="1600" dirty="0" smtClean="0">
              <a:ln w="0"/>
              <a:solidFill>
                <a:srgbClr val="ED7D3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基本输入</a:t>
            </a:r>
            <a:endParaRPr lang="zh-CN" altLang="en-US"/>
          </a:p>
        </p:txBody>
      </p:sp>
      <p:sp>
        <p:nvSpPr>
          <p:cNvPr id="3" name="内容占位符 2"/>
          <p:cNvSpPr>
            <a:spLocks noGrp="1"/>
          </p:cNvSpPr>
          <p:nvPr>
            <p:ph idx="1"/>
          </p:nvPr>
        </p:nvSpPr>
        <p:spPr>
          <a:xfrm>
            <a:off x="768350" y="925195"/>
            <a:ext cx="7832725" cy="859790"/>
          </a:xfrm>
        </p:spPr>
        <p:txBody>
          <a:bodyPr>
            <a:normAutofit fontScale="90000" lnSpcReduction="10000"/>
          </a:bodyPr>
          <a:p>
            <a:r>
              <a:rPr lang="zh-CN" altLang="en-US" smtClean="0">
                <a:solidFill>
                  <a:schemeClr val="tx1"/>
                </a:solidFill>
                <a:latin typeface="楷体" panose="02010609060101010101" pitchFamily="49" charset="-122"/>
                <a:ea typeface="楷体" panose="02010609060101010101" pitchFamily="49" charset="-122"/>
                <a:sym typeface="+mn-ea"/>
              </a:rPr>
              <a:t>如果需要输入整数或小数，则需要使用</a:t>
            </a:r>
            <a:r>
              <a:rPr lang="en-US" altLang="zh-CN" smtClean="0">
                <a:solidFill>
                  <a:schemeClr val="tx1"/>
                </a:solidFill>
                <a:latin typeface="楷体" panose="02010609060101010101" pitchFamily="49" charset="-122"/>
                <a:ea typeface="楷体" panose="02010609060101010101" pitchFamily="49" charset="-122"/>
                <a:sym typeface="+mn-ea"/>
              </a:rPr>
              <a:t>int</a:t>
            </a:r>
            <a:r>
              <a:rPr lang="zh-CN" altLang="en-US" smtClean="0">
                <a:solidFill>
                  <a:schemeClr val="tx1"/>
                </a:solidFill>
                <a:latin typeface="楷体" panose="02010609060101010101" pitchFamily="49" charset="-122"/>
                <a:ea typeface="楷体" panose="02010609060101010101" pitchFamily="49" charset="-122"/>
                <a:sym typeface="+mn-ea"/>
              </a:rPr>
              <a:t>或</a:t>
            </a:r>
            <a:r>
              <a:rPr lang="en-US" altLang="zh-CN" smtClean="0">
                <a:solidFill>
                  <a:schemeClr val="tx1"/>
                </a:solidFill>
                <a:latin typeface="楷体" panose="02010609060101010101" pitchFamily="49" charset="-122"/>
                <a:ea typeface="楷体" panose="02010609060101010101" pitchFamily="49" charset="-122"/>
                <a:sym typeface="+mn-ea"/>
              </a:rPr>
              <a:t>float</a:t>
            </a:r>
            <a:r>
              <a:rPr lang="zh-CN" altLang="en-US" smtClean="0">
                <a:solidFill>
                  <a:schemeClr val="tx1"/>
                </a:solidFill>
                <a:latin typeface="楷体" panose="02010609060101010101" pitchFamily="49" charset="-122"/>
                <a:ea typeface="楷体" panose="02010609060101010101" pitchFamily="49" charset="-122"/>
                <a:sym typeface="+mn-ea"/>
              </a:rPr>
              <a:t>函数进行转。例如：</a:t>
            </a:r>
            <a:r>
              <a:rPr lang="en-US" altLang="zh-CN" smtClean="0">
                <a:solidFill>
                  <a:schemeClr val="tx1"/>
                </a:solidFill>
                <a:latin typeface="楷体" panose="02010609060101010101" pitchFamily="49" charset="-122"/>
                <a:ea typeface="楷体" panose="02010609060101010101" pitchFamily="49" charset="-122"/>
                <a:sym typeface="+mn-ea"/>
              </a:rPr>
              <a:t> </a:t>
            </a:r>
            <a:endParaRPr lang="en-US" altLang="zh-CN" smtClean="0">
              <a:solidFill>
                <a:schemeClr val="tx1"/>
              </a:solidFill>
              <a:latin typeface="楷体" panose="02010609060101010101" pitchFamily="49" charset="-122"/>
              <a:ea typeface="楷体" panose="02010609060101010101" pitchFamily="49" charset="-122"/>
              <a:sym typeface="+mn-ea"/>
            </a:endParaRPr>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pic>
        <p:nvPicPr>
          <p:cNvPr id="33796"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17905" y="1882140"/>
            <a:ext cx="7670800" cy="260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cap="none" dirty="0" smtClean="0">
                <a:sym typeface="+mn-ea"/>
              </a:rPr>
              <a:t>Python</a:t>
            </a:r>
            <a:r>
              <a:rPr lang="zh-CN" altLang="en-US" cap="none" dirty="0" smtClean="0">
                <a:sym typeface="+mn-ea"/>
              </a:rPr>
              <a:t>输出</a:t>
            </a:r>
            <a:endParaRPr lang="zh-CN" altLang="en-US"/>
          </a:p>
        </p:txBody>
      </p:sp>
      <p:sp>
        <p:nvSpPr>
          <p:cNvPr id="3" name="内容占位符 2"/>
          <p:cNvSpPr>
            <a:spLocks noGrp="1"/>
          </p:cNvSpPr>
          <p:nvPr>
            <p:ph idx="1"/>
          </p:nvPr>
        </p:nvSpPr>
        <p:spPr/>
        <p:txBody>
          <a:bodyPr>
            <a:normAutofit/>
          </a:bodyPr>
          <a:p>
            <a:pPr algn="just">
              <a:spcAft>
                <a:spcPts val="500"/>
              </a:spcAft>
            </a:pP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print</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函数，以字符串的形式向控制台输出结果信息的函数。</a:t>
            </a:r>
            <a:endParaRPr lang="zh-CN" altLang="en-US" sz="1800" dirty="0">
              <a:latin typeface="微软雅黑" panose="020B0503020204020204" pitchFamily="34" charset="-122"/>
              <a:ea typeface="微软雅黑" panose="020B0503020204020204" pitchFamily="34" charset="-122"/>
              <a:sym typeface="微软雅黑" panose="020B0503020204020204" pitchFamily="34" charset="-122"/>
            </a:endParaRPr>
          </a:p>
          <a:p>
            <a:pPr>
              <a:spcAft>
                <a:spcPts val="500"/>
              </a:spcAft>
            </a:pP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基本格式</a:t>
            </a:r>
            <a:r>
              <a:rPr lang="zh-CN" altLang="en-US" sz="1800" dirty="0" smtClean="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sym typeface="+mn-ea"/>
              </a:rPr>
              <a:t> print(</a:t>
            </a:r>
            <a:r>
              <a:rPr lang="zh-CN" altLang="zh-CN" sz="1800" dirty="0">
                <a:latin typeface="微软雅黑" panose="020B0503020204020204" pitchFamily="34" charset="-122"/>
                <a:ea typeface="微软雅黑" panose="020B0503020204020204" pitchFamily="34" charset="-122"/>
                <a:sym typeface="+mn-ea"/>
              </a:rPr>
              <a:t>字符串</a:t>
            </a:r>
            <a:r>
              <a:rPr lang="en-US" altLang="zh-CN" sz="1800" dirty="0">
                <a:latin typeface="微软雅黑" panose="020B0503020204020204" pitchFamily="34" charset="-122"/>
                <a:ea typeface="微软雅黑" panose="020B0503020204020204" pitchFamily="34" charset="-122"/>
                <a:sym typeface="+mn-ea"/>
              </a:rPr>
              <a:t>1,</a:t>
            </a:r>
            <a:r>
              <a:rPr lang="zh-CN" altLang="zh-CN" sz="1800" dirty="0">
                <a:latin typeface="微软雅黑" panose="020B0503020204020204" pitchFamily="34" charset="-122"/>
                <a:ea typeface="微软雅黑" panose="020B0503020204020204" pitchFamily="34" charset="-122"/>
                <a:sym typeface="+mn-ea"/>
              </a:rPr>
              <a:t>字符串</a:t>
            </a:r>
            <a:r>
              <a:rPr lang="en-US" altLang="zh-CN" sz="1800" dirty="0">
                <a:latin typeface="微软雅黑" panose="020B0503020204020204" pitchFamily="34" charset="-122"/>
                <a:ea typeface="微软雅黑" panose="020B0503020204020204" pitchFamily="34" charset="-122"/>
                <a:sym typeface="+mn-ea"/>
              </a:rPr>
              <a:t>2,</a:t>
            </a:r>
            <a:r>
              <a:rPr lang="zh-CN" altLang="zh-CN" sz="1800" dirty="0">
                <a:latin typeface="微软雅黑" panose="020B0503020204020204" pitchFamily="34" charset="-122"/>
                <a:ea typeface="微软雅黑" panose="020B0503020204020204" pitchFamily="34" charset="-122"/>
                <a:sym typeface="+mn-ea"/>
              </a:rPr>
              <a:t>字符串</a:t>
            </a:r>
            <a:r>
              <a:rPr lang="en-US" altLang="zh-CN" sz="1800" dirty="0">
                <a:latin typeface="微软雅黑" panose="020B0503020204020204" pitchFamily="34" charset="-122"/>
                <a:ea typeface="微软雅黑" panose="020B0503020204020204" pitchFamily="34" charset="-122"/>
                <a:sym typeface="+mn-ea"/>
              </a:rPr>
              <a:t>3,…,</a:t>
            </a:r>
            <a:r>
              <a:rPr lang="en-US" altLang="zh-CN" sz="1800" dirty="0" err="1">
                <a:latin typeface="微软雅黑" panose="020B0503020204020204" pitchFamily="34" charset="-122"/>
                <a:ea typeface="微软雅黑" panose="020B0503020204020204" pitchFamily="34" charset="-122"/>
                <a:sym typeface="+mn-ea"/>
              </a:rPr>
              <a:t>sep</a:t>
            </a:r>
            <a:r>
              <a:rPr lang="en-US" altLang="zh-CN" sz="1800" dirty="0">
                <a:latin typeface="微软雅黑" panose="020B0503020204020204" pitchFamily="34" charset="-122"/>
                <a:ea typeface="微软雅黑" panose="020B0503020204020204" pitchFamily="34" charset="-122"/>
                <a:sym typeface="+mn-ea"/>
              </a:rPr>
              <a:t>='</a:t>
            </a:r>
            <a:r>
              <a:rPr lang="zh-CN" altLang="zh-CN" sz="1800" dirty="0" smtClean="0">
                <a:latin typeface="微软雅黑" panose="020B0503020204020204" pitchFamily="34" charset="-122"/>
                <a:ea typeface="微软雅黑" panose="020B0503020204020204" pitchFamily="34" charset="-122"/>
                <a:sym typeface="+mn-ea"/>
              </a:rPr>
              <a:t>分隔符</a:t>
            </a:r>
            <a:r>
              <a:rPr lang="en-US" altLang="zh-CN" sz="1800" dirty="0" smtClean="0">
                <a:latin typeface="微软雅黑" panose="020B0503020204020204" pitchFamily="34" charset="-122"/>
                <a:ea typeface="微软雅黑" panose="020B0503020204020204" pitchFamily="34" charset="-122"/>
                <a:sym typeface="+mn-ea"/>
              </a:rPr>
              <a:t>'</a:t>
            </a:r>
            <a:r>
              <a:rPr lang="en-US" altLang="zh-CN" sz="1800" dirty="0" smtClean="0">
                <a:latin typeface="微软雅黑" panose="020B0503020204020204" pitchFamily="34" charset="-122"/>
                <a:ea typeface="微软雅黑" panose="020B0503020204020204" pitchFamily="34" charset="-122"/>
                <a:sym typeface="+mn-ea"/>
              </a:rPr>
              <a:t>)</a:t>
            </a:r>
            <a:endParaRPr lang="zh-CN" altLang="zh-CN" sz="1800" dirty="0">
              <a:latin typeface="微软雅黑" panose="020B0503020204020204" pitchFamily="34" charset="-122"/>
              <a:ea typeface="微软雅黑" panose="020B0503020204020204" pitchFamily="34" charset="-122"/>
            </a:endParaRPr>
          </a:p>
          <a:p>
            <a:pPr marL="0" indent="0" algn="just">
              <a:spcAft>
                <a:spcPts val="500"/>
              </a:spcAft>
              <a:buNone/>
            </a:pPr>
            <a:r>
              <a:rPr lang="zh-CN" altLang="en-US" sz="1800" dirty="0" smtClean="0">
                <a:latin typeface="微软雅黑" panose="020B0503020204020204" pitchFamily="34" charset="-122"/>
                <a:ea typeface="微软雅黑" panose="020B0503020204020204" pitchFamily="34" charset="-122"/>
                <a:sym typeface="微软雅黑" panose="020B0503020204020204" pitchFamily="34" charset="-122"/>
              </a:rPr>
              <a:t>例如：</a:t>
            </a:r>
            <a:endParaRPr lang="en-US" altLang="zh-CN" sz="1800" dirty="0" smtClean="0">
              <a:latin typeface="微软雅黑" panose="020B0503020204020204" pitchFamily="34" charset="-122"/>
              <a:ea typeface="微软雅黑" panose="020B0503020204020204" pitchFamily="34" charset="-122"/>
              <a:sym typeface="微软雅黑" panose="020B0503020204020204" pitchFamily="34" charset="-122"/>
            </a:endParaRPr>
          </a:p>
          <a:p>
            <a:pPr algn="just">
              <a:spcAft>
                <a:spcPts val="500"/>
              </a:spcAft>
            </a:pPr>
            <a:r>
              <a:rPr lang="en-US" altLang="zh-CN" sz="1800" dirty="0" smtClean="0">
                <a:latin typeface="微软雅黑" panose="020B0503020204020204" pitchFamily="34" charset="-122"/>
                <a:ea typeface="微软雅黑" panose="020B0503020204020204" pitchFamily="34" charset="-122"/>
                <a:sym typeface="微软雅黑" panose="020B0503020204020204" pitchFamily="34" charset="-122"/>
              </a:rPr>
              <a:t>print("python" ,3.7)    # </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python 3.7</a:t>
            </a:r>
            <a:endParaRPr lang="en-US" altLang="zh-CN" sz="1800" dirty="0">
              <a:latin typeface="微软雅黑" panose="020B0503020204020204" pitchFamily="34" charset="-122"/>
              <a:ea typeface="微软雅黑" panose="020B0503020204020204" pitchFamily="34" charset="-122"/>
              <a:sym typeface="微软雅黑" panose="020B0503020204020204" pitchFamily="34" charset="-122"/>
            </a:endParaRPr>
          </a:p>
          <a:p>
            <a:pPr algn="just">
              <a:spcAft>
                <a:spcPts val="500"/>
              </a:spcAft>
            </a:pPr>
            <a:r>
              <a:rPr lang="en-US" altLang="zh-CN" sz="1800" dirty="0" smtClean="0">
                <a:latin typeface="微软雅黑" panose="020B0503020204020204" pitchFamily="34" charset="-122"/>
                <a:ea typeface="微软雅黑" panose="020B0503020204020204" pitchFamily="34" charset="-122"/>
                <a:sym typeface="微软雅黑" panose="020B0503020204020204" pitchFamily="34" charset="-122"/>
              </a:rPr>
              <a:t>print( </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sym typeface="微软雅黑" panose="020B0503020204020204" pitchFamily="34" charset="-122"/>
              </a:rPr>
              <a:t>python",3.7,sep</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sym typeface="微软雅黑" panose="020B0503020204020204" pitchFamily="34" charset="-122"/>
              </a:rPr>
              <a:t># python</a:t>
            </a:r>
            <a:r>
              <a:rPr lang="zh-CN" altLang="en-US" sz="1800" dirty="0" smtClean="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sym typeface="微软雅黑" panose="020B0503020204020204" pitchFamily="34" charset="-122"/>
              </a:rPr>
              <a:t>3.7</a:t>
            </a:r>
            <a:endParaRPr lang="en-US" altLang="zh-CN" sz="1800" dirty="0">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考核方式</a:t>
            </a:r>
            <a:endParaRPr lang="zh-CN" altLang="en-US"/>
          </a:p>
        </p:txBody>
      </p:sp>
      <p:sp>
        <p:nvSpPr>
          <p:cNvPr id="3" name="内容占位符 2"/>
          <p:cNvSpPr>
            <a:spLocks noGrp="1"/>
          </p:cNvSpPr>
          <p:nvPr>
            <p:ph idx="1"/>
          </p:nvPr>
        </p:nvSpPr>
        <p:spPr/>
        <p:txBody>
          <a:bodyPr/>
          <a:lstStyle/>
          <a:p>
            <a:pPr>
              <a:lnSpc>
                <a:spcPct val="150000"/>
              </a:lnSpc>
            </a:pPr>
            <a:r>
              <a:rPr lang="zh-CN" altLang="zh-CN" sz="2400" b="1" dirty="0" smtClean="0">
                <a:sym typeface="+mn-ea"/>
              </a:rPr>
              <a:t>平时作业</a:t>
            </a:r>
            <a:r>
              <a:rPr lang="en-US" altLang="zh-CN" sz="2400" b="1" dirty="0" smtClean="0">
                <a:effectLst/>
                <a:sym typeface="+mn-ea"/>
              </a:rPr>
              <a:t>(20%)</a:t>
            </a:r>
            <a:r>
              <a:rPr lang="zh-CN" altLang="en-US" sz="2400" b="1" dirty="0" smtClean="0">
                <a:effectLst/>
                <a:sym typeface="+mn-ea"/>
              </a:rPr>
              <a:t>：</a:t>
            </a:r>
            <a:r>
              <a:rPr lang="zh-CN" altLang="zh-CN" sz="2400" dirty="0">
                <a:sym typeface="+mn-ea"/>
              </a:rPr>
              <a:t>雨课堂随堂</a:t>
            </a:r>
            <a:r>
              <a:rPr lang="zh-CN" altLang="zh-CN" sz="2400" dirty="0" smtClean="0">
                <a:sym typeface="+mn-ea"/>
              </a:rPr>
              <a:t>测试</a:t>
            </a:r>
            <a:r>
              <a:rPr lang="en-US" altLang="zh-CN" sz="2400" dirty="0" smtClean="0">
                <a:sym typeface="+mn-ea"/>
              </a:rPr>
              <a:t>+</a:t>
            </a:r>
            <a:r>
              <a:rPr lang="zh-CN" altLang="en-US" sz="2400" dirty="0" smtClean="0">
                <a:effectLst/>
                <a:sym typeface="+mn-ea"/>
              </a:rPr>
              <a:t>实验作业</a:t>
            </a:r>
            <a:endParaRPr lang="en-US" altLang="zh-CN" sz="2400" dirty="0" smtClean="0"/>
          </a:p>
          <a:p>
            <a:pPr>
              <a:lnSpc>
                <a:spcPct val="150000"/>
              </a:lnSpc>
            </a:pPr>
            <a:r>
              <a:rPr lang="zh-CN" altLang="en-US" sz="2400" b="1" dirty="0" smtClean="0">
                <a:effectLst/>
                <a:sym typeface="+mn-ea"/>
              </a:rPr>
              <a:t>过程性测试成绩（</a:t>
            </a:r>
            <a:r>
              <a:rPr lang="en-US" altLang="zh-CN" sz="2400" b="1" dirty="0" smtClean="0">
                <a:effectLst/>
                <a:sym typeface="+mn-ea"/>
              </a:rPr>
              <a:t>30%</a:t>
            </a:r>
            <a:r>
              <a:rPr lang="zh-CN" altLang="en-US" sz="2400" b="1" dirty="0">
                <a:sym typeface="+mn-ea"/>
              </a:rPr>
              <a:t>）：</a:t>
            </a:r>
            <a:r>
              <a:rPr lang="zh-CN" altLang="en-US" sz="2400" dirty="0">
                <a:sym typeface="+mn-ea"/>
              </a:rPr>
              <a:t>学期中进行</a:t>
            </a:r>
            <a:r>
              <a:rPr lang="en-US" altLang="zh-CN" sz="2400" dirty="0">
                <a:sym typeface="+mn-ea"/>
              </a:rPr>
              <a:t>2</a:t>
            </a:r>
            <a:r>
              <a:rPr lang="zh-CN" altLang="en-US" sz="2400" dirty="0">
                <a:sym typeface="+mn-ea"/>
              </a:rPr>
              <a:t>次过程性测试</a:t>
            </a:r>
            <a:endParaRPr lang="zh-CN" altLang="en-US" sz="2400" b="1" dirty="0">
              <a:sym typeface="+mn-ea"/>
            </a:endParaRPr>
          </a:p>
          <a:p>
            <a:pPr>
              <a:lnSpc>
                <a:spcPct val="150000"/>
              </a:lnSpc>
            </a:pPr>
            <a:r>
              <a:rPr lang="zh-CN" altLang="en-US" sz="2400" b="1" dirty="0" smtClean="0">
                <a:effectLst/>
                <a:sym typeface="+mn-ea"/>
              </a:rPr>
              <a:t>期末考试</a:t>
            </a:r>
            <a:r>
              <a:rPr lang="en-US" altLang="zh-CN" sz="2400" b="1" dirty="0" smtClean="0">
                <a:effectLst/>
                <a:sym typeface="+mn-ea"/>
              </a:rPr>
              <a:t>(50%)</a:t>
            </a:r>
            <a:endParaRPr lang="en-US" altLang="zh-CN" sz="2400" b="1" dirty="0" smtClean="0">
              <a:effectLst/>
              <a:sym typeface="+mn-ea"/>
            </a:endParaRPr>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7" name="Picture 5" descr="BD04956_"/>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33169" y="3549253"/>
            <a:ext cx="2241550" cy="114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cap="none" spc="80">
                <a:solidFill>
                  <a:schemeClr val="bg1"/>
                </a:solidFill>
                <a:uFillTx/>
              </a:rPr>
              <a:t>eval</a:t>
            </a:r>
            <a:r>
              <a:rPr lang="zh-CN" altLang="en-US"/>
              <a:t>函数</a:t>
            </a:r>
            <a:endParaRPr lang="zh-CN" altLang="en-US"/>
          </a:p>
        </p:txBody>
      </p:sp>
      <p:sp>
        <p:nvSpPr>
          <p:cNvPr id="3" name="内容占位符 2"/>
          <p:cNvSpPr>
            <a:spLocks noGrp="1"/>
          </p:cNvSpPr>
          <p:nvPr>
            <p:ph idx="1"/>
          </p:nvPr>
        </p:nvSpPr>
        <p:spPr>
          <a:xfrm>
            <a:off x="768097" y="867382"/>
            <a:ext cx="7832833" cy="3806854"/>
          </a:xfrm>
        </p:spPr>
        <p:txBody>
          <a:bodyPr>
            <a:normAutofit fontScale="50000"/>
          </a:bodyPr>
          <a:p>
            <a:pPr marL="0" indent="0">
              <a:buNone/>
            </a:pPr>
            <a:r>
              <a:rPr lang="en-US" altLang="zh-CN">
                <a:sym typeface="+mn-ea"/>
              </a:rPr>
              <a:t>#</a:t>
            </a:r>
            <a:r>
              <a:rPr lang="zh-CN" altLang="en-US">
                <a:sym typeface="+mn-ea"/>
              </a:rPr>
              <a:t>eval()计算字符串所对应的表达式的值，并返回表达式计算结果</a:t>
            </a:r>
            <a:endParaRPr lang="zh-CN" altLang="en-US"/>
          </a:p>
          <a:p>
            <a:pPr marL="0" indent="0">
              <a:buNone/>
            </a:pPr>
            <a:r>
              <a:rPr lang="zh-CN" altLang="en-US">
                <a:sym typeface="+mn-ea"/>
              </a:rPr>
              <a:t>str1 = '10'</a:t>
            </a:r>
            <a:endParaRPr lang="zh-CN" altLang="en-US"/>
          </a:p>
          <a:p>
            <a:pPr marL="0" indent="0">
              <a:buNone/>
            </a:pPr>
            <a:r>
              <a:rPr lang="zh-CN" altLang="en-US">
                <a:sym typeface="+mn-ea"/>
              </a:rPr>
              <a:t>str2 = '20.1'</a:t>
            </a:r>
            <a:endParaRPr lang="zh-CN" altLang="en-US"/>
          </a:p>
          <a:p>
            <a:pPr marL="0" indent="0">
              <a:buNone/>
            </a:pPr>
            <a:r>
              <a:rPr lang="zh-CN" altLang="en-US">
                <a:sym typeface="+mn-ea"/>
              </a:rPr>
              <a:t>str3 = '(100, 200, 300)'</a:t>
            </a:r>
            <a:endParaRPr lang="zh-CN" altLang="en-US"/>
          </a:p>
          <a:p>
            <a:pPr marL="0" indent="0">
              <a:buNone/>
            </a:pPr>
            <a:r>
              <a:rPr lang="zh-CN" altLang="en-US">
                <a:sym typeface="+mn-ea"/>
              </a:rPr>
              <a:t>str4 = '[1000, 2000, 3000]'</a:t>
            </a:r>
            <a:endParaRPr lang="zh-CN" altLang="en-US"/>
          </a:p>
          <a:p>
            <a:pPr marL="0" indent="0">
              <a:buNone/>
            </a:pPr>
            <a:r>
              <a:rPr lang="zh-CN" altLang="en-US">
                <a:sym typeface="+mn-ea"/>
              </a:rPr>
              <a:t>print(eval(str1))</a:t>
            </a:r>
            <a:endParaRPr lang="zh-CN" altLang="en-US"/>
          </a:p>
          <a:p>
            <a:pPr marL="0" indent="0">
              <a:buNone/>
            </a:pPr>
            <a:r>
              <a:rPr lang="zh-CN" altLang="en-US">
                <a:sym typeface="+mn-ea"/>
              </a:rPr>
              <a:t>print(type(eval(str1)))  #&lt;class 'int'&gt;</a:t>
            </a:r>
            <a:endParaRPr lang="zh-CN" altLang="en-US"/>
          </a:p>
          <a:p>
            <a:pPr marL="0" indent="0">
              <a:buNone/>
            </a:pPr>
            <a:r>
              <a:rPr lang="zh-CN" altLang="en-US">
                <a:sym typeface="+mn-ea"/>
              </a:rPr>
              <a:t>print(type(eval(str2)))  #&lt;class 'float'&gt;</a:t>
            </a:r>
            <a:endParaRPr lang="zh-CN" altLang="en-US"/>
          </a:p>
          <a:p>
            <a:pPr marL="0" indent="0">
              <a:buNone/>
            </a:pPr>
            <a:r>
              <a:rPr lang="zh-CN" altLang="en-US">
                <a:sym typeface="+mn-ea"/>
              </a:rPr>
              <a:t>print(type(eval(str3)))  #&lt;class 'tuple'&gt;</a:t>
            </a:r>
            <a:endParaRPr lang="zh-CN" altLang="en-US"/>
          </a:p>
          <a:p>
            <a:pPr marL="0" indent="0">
              <a:buNone/>
            </a:pPr>
            <a:r>
              <a:rPr lang="zh-CN" altLang="en-US">
                <a:sym typeface="+mn-ea"/>
              </a:rPr>
              <a:t>print(type(eval(str4)))  #&lt;class 'list'&gt;</a:t>
            </a:r>
            <a:endParaRPr lang="zh-CN" altLang="en-US"/>
          </a:p>
          <a:p>
            <a:endParaRPr lang="zh-CN" altLang="en-US"/>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8" name="文本框 7"/>
          <p:cNvSpPr txBox="1"/>
          <p:nvPr>
            <p:custDataLst>
              <p:tags r:id="rId1"/>
            </p:custDataLst>
          </p:nvPr>
        </p:nvSpPr>
        <p:spPr>
          <a:xfrm>
            <a:off x="914400" y="617220"/>
            <a:ext cx="7315200" cy="1607185"/>
          </a:xfrm>
          <a:prstGeom prst="rect">
            <a:avLst/>
          </a:prstGeom>
          <a:noFill/>
        </p:spPr>
        <p:txBody>
          <a:bodyPr wrap="square" rtlCol="0" anchor="ctr" anchorCtr="0">
            <a:noAutofit/>
          </a:bodyPr>
          <a:p>
            <a:pPr lvl="0" algn="l">
              <a:buNone/>
            </a:pPr>
            <a:r>
              <a:rPr sz="2600">
                <a:solidFill>
                  <a:srgbClr val="000000"/>
                </a:solidFill>
                <a:latin typeface="微软雅黑" panose="020B0503020204020204" pitchFamily="34" charset="-122"/>
                <a:ea typeface="微软雅黑" panose="020B0503020204020204" pitchFamily="34" charset="-122"/>
              </a:rPr>
              <a:t>print(eval(input('请输入一个有效的表达式：')))</a:t>
            </a:r>
            <a:endParaRPr sz="2600">
              <a:solidFill>
                <a:srgbClr val="000000"/>
              </a:solidFill>
              <a:latin typeface="微软雅黑" panose="020B0503020204020204" pitchFamily="34" charset="-122"/>
              <a:ea typeface="微软雅黑" panose="020B0503020204020204" pitchFamily="34" charset="-122"/>
            </a:endParaRPr>
          </a:p>
          <a:p>
            <a:pPr lvl="0" algn="l">
              <a:buNone/>
            </a:pPr>
            <a:r>
              <a:rPr lang="zh-CN" altLang="en-US" sz="2600">
                <a:solidFill>
                  <a:srgbClr val="000000"/>
                </a:solidFill>
                <a:latin typeface="微软雅黑" panose="020B0503020204020204" pitchFamily="34" charset="-122"/>
                <a:ea typeface="微软雅黑" panose="020B0503020204020204" pitchFamily="34" charset="-122"/>
              </a:rPr>
              <a:t>输入</a:t>
            </a:r>
            <a:r>
              <a:rPr lang="en-US" altLang="zh-CN" sz="2600">
                <a:solidFill>
                  <a:srgbClr val="000000"/>
                </a:solidFill>
                <a:latin typeface="微软雅黑" panose="020B0503020204020204" pitchFamily="34" charset="-122"/>
                <a:ea typeface="微软雅黑" panose="020B0503020204020204" pitchFamily="34" charset="-122"/>
              </a:rPr>
              <a:t> 3+2 </a:t>
            </a:r>
            <a:r>
              <a:rPr lang="zh-CN" altLang="en-US" sz="2600">
                <a:solidFill>
                  <a:srgbClr val="000000"/>
                </a:solidFill>
                <a:latin typeface="微软雅黑" panose="020B0503020204020204" pitchFamily="34" charset="-122"/>
                <a:ea typeface="微软雅黑" panose="020B0503020204020204" pitchFamily="34" charset="-122"/>
              </a:rPr>
              <a:t>得到的</a:t>
            </a:r>
            <a:r>
              <a:rPr lang="zh-CN" altLang="en-US" sz="2600">
                <a:solidFill>
                  <a:srgbClr val="000000"/>
                </a:solidFill>
                <a:latin typeface="微软雅黑" panose="020B0503020204020204" pitchFamily="34" charset="-122"/>
                <a:ea typeface="微软雅黑" panose="020B0503020204020204" pitchFamily="34" charset="-122"/>
              </a:rPr>
              <a:t>结果是（）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1828800" y="2089150"/>
            <a:ext cx="6400800" cy="48196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3+2</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3"/>
            </p:custDataLst>
          </p:nvPr>
        </p:nvSpPr>
        <p:spPr>
          <a:xfrm>
            <a:off x="1828800" y="2732405"/>
            <a:ext cx="6400800" cy="48196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5</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1828800" y="3375025"/>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报错</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文本框 11"/>
          <p:cNvSpPr txBox="1"/>
          <p:nvPr>
            <p:custDataLst>
              <p:tags r:id="rId5"/>
            </p:custDataLst>
          </p:nvPr>
        </p:nvSpPr>
        <p:spPr>
          <a:xfrm>
            <a:off x="1828800" y="4018280"/>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不确定</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3" name="椭圆 12"/>
          <p:cNvSpPr>
            <a:spLocks noChangeAspect="1"/>
          </p:cNvSpPr>
          <p:nvPr>
            <p:custDataLst>
              <p:tags r:id="rId6"/>
            </p:custDataLst>
          </p:nvPr>
        </p:nvSpPr>
        <p:spPr>
          <a:xfrm>
            <a:off x="1178560" y="2137410"/>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178560" y="2780665"/>
            <a:ext cx="385445" cy="385445"/>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椭圆 14"/>
          <p:cNvSpPr>
            <a:spLocks noChangeAspect="1"/>
          </p:cNvSpPr>
          <p:nvPr>
            <p:custDataLst>
              <p:tags r:id="rId8"/>
            </p:custDataLst>
          </p:nvPr>
        </p:nvSpPr>
        <p:spPr>
          <a:xfrm>
            <a:off x="1178560" y="3423285"/>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178560" y="4066540"/>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22" name="组合 21"/>
          <p:cNvGrpSpPr/>
          <p:nvPr>
            <p:custDataLst>
              <p:tags r:id="rId11"/>
            </p:custDataLst>
          </p:nvPr>
        </p:nvGrpSpPr>
        <p:grpSpPr>
          <a:xfrm>
            <a:off x="0" y="0"/>
            <a:ext cx="9144000" cy="635000"/>
            <a:chOff x="0" y="0"/>
            <a:chExt cx="14400" cy="1000"/>
          </a:xfrm>
        </p:grpSpPr>
        <p:sp>
          <p:nvSpPr>
            <p:cNvPr id="18" name="TitleBackground"/>
            <p:cNvSpPr/>
            <p:nvPr>
              <p:custDataLst>
                <p:tags r:id="rId12"/>
              </p:custDataLst>
            </p:nvPr>
          </p:nvSpPr>
          <p:spPr>
            <a:xfrm>
              <a:off x="0" y="0"/>
              <a:ext cx="14400" cy="1000"/>
            </a:xfrm>
            <a:prstGeom prst="rect">
              <a:avLst/>
            </a:prstGeom>
            <a:solidFill>
              <a:srgbClr val="F6F7F8"/>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ColorBlock"/>
            <p:cNvSpPr/>
            <p:nvPr>
              <p:custDataLst>
                <p:tags r:id="rId13"/>
              </p:custDataLst>
            </p:nvPr>
          </p:nvSpPr>
          <p:spPr>
            <a:xfrm>
              <a:off x="0" y="0"/>
              <a:ext cx="300" cy="1000"/>
            </a:xfrm>
            <a:prstGeom prst="rect">
              <a:avLst/>
            </a:prstGeom>
            <a:solidFill>
              <a:srgbClr val="639EF4"/>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21"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7" name="图片 6" descr="tmp7681"/>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规范小结</a:t>
            </a:r>
            <a:endParaRPr lang="zh-CN" altLang="en-US" dirty="0"/>
          </a:p>
        </p:txBody>
      </p:sp>
      <p:sp>
        <p:nvSpPr>
          <p:cNvPr id="3" name="内容占位符 2"/>
          <p:cNvSpPr>
            <a:spLocks noGrp="1"/>
          </p:cNvSpPr>
          <p:nvPr>
            <p:ph idx="1"/>
          </p:nvPr>
        </p:nvSpPr>
        <p:spPr/>
        <p:txBody>
          <a:bodyPr>
            <a:normAutofit/>
          </a:bodyPr>
          <a:lstStyle/>
          <a:p>
            <a:pPr marL="0" indent="0">
              <a:buFontTx/>
              <a:buNone/>
              <a:defRPr/>
            </a:pPr>
            <a:r>
              <a:rPr lang="zh-CN" altLang="zh-CN" sz="1400" dirty="0"/>
              <a:t>（</a:t>
            </a:r>
            <a:r>
              <a:rPr lang="en-US" altLang="zh-CN" sz="1400" dirty="0"/>
              <a:t>1</a:t>
            </a:r>
            <a:r>
              <a:rPr lang="zh-CN" altLang="zh-CN" sz="1400" dirty="0"/>
              <a:t>）缩进</a:t>
            </a:r>
            <a:endParaRPr lang="zh-CN" altLang="zh-CN" sz="1400" dirty="0"/>
          </a:p>
          <a:p>
            <a:pPr marL="0" indent="0">
              <a:buFontTx/>
              <a:buNone/>
              <a:defRPr/>
            </a:pPr>
            <a:r>
              <a:rPr lang="en-US" altLang="zh-CN" sz="1400" dirty="0"/>
              <a:t>Python</a:t>
            </a:r>
            <a:r>
              <a:rPr lang="zh-CN" altLang="zh-CN" sz="1400" dirty="0"/>
              <a:t>程序是依靠代码块的缩进来体现代码之间的逻辑关系的</a:t>
            </a:r>
            <a:endParaRPr lang="en-US" altLang="zh-CN" sz="1400" dirty="0"/>
          </a:p>
          <a:p>
            <a:pPr marL="0" indent="0">
              <a:buFontTx/>
              <a:buNone/>
              <a:defRPr/>
            </a:pPr>
            <a:r>
              <a:rPr lang="zh-CN" altLang="zh-CN" sz="1400" dirty="0"/>
              <a:t>（</a:t>
            </a:r>
            <a:r>
              <a:rPr lang="en-US" altLang="zh-CN" sz="1400" dirty="0"/>
              <a:t>2</a:t>
            </a:r>
            <a:r>
              <a:rPr lang="zh-CN" altLang="zh-CN" sz="1400" dirty="0"/>
              <a:t>）注释</a:t>
            </a:r>
            <a:endParaRPr lang="zh-CN" altLang="zh-CN" sz="1400" dirty="0"/>
          </a:p>
          <a:p>
            <a:pPr marL="0" indent="0">
              <a:buFontTx/>
              <a:buNone/>
              <a:defRPr/>
            </a:pPr>
            <a:r>
              <a:rPr lang="zh-CN" altLang="zh-CN" sz="1400" dirty="0"/>
              <a:t>方法一：以</a:t>
            </a:r>
            <a:r>
              <a:rPr lang="en-US" altLang="zh-CN" sz="1400" dirty="0"/>
              <a:t>#</a:t>
            </a:r>
            <a:r>
              <a:rPr lang="zh-CN" altLang="zh-CN" sz="1400" dirty="0"/>
              <a:t>开始，表示本行</a:t>
            </a:r>
            <a:r>
              <a:rPr lang="en-US" altLang="zh-CN" sz="1400" dirty="0"/>
              <a:t>#</a:t>
            </a:r>
            <a:r>
              <a:rPr lang="zh-CN" altLang="zh-CN" sz="1400" dirty="0"/>
              <a:t>之后的内容为注释。</a:t>
            </a:r>
            <a:endParaRPr lang="zh-CN" altLang="zh-CN" sz="1400" dirty="0"/>
          </a:p>
          <a:p>
            <a:pPr marL="0" indent="0">
              <a:buFontTx/>
              <a:buNone/>
              <a:defRPr/>
            </a:pPr>
            <a:r>
              <a:rPr lang="zh-CN" altLang="zh-CN" sz="1400" dirty="0" smtClean="0"/>
              <a:t>方法</a:t>
            </a:r>
            <a:r>
              <a:rPr lang="zh-CN" altLang="zh-CN" sz="1400" dirty="0"/>
              <a:t>二：包含在一对三引号</a:t>
            </a:r>
            <a:r>
              <a:rPr lang="en-US" altLang="zh-CN" sz="1400" dirty="0"/>
              <a:t>'''...'''</a:t>
            </a:r>
            <a:r>
              <a:rPr lang="zh-CN" altLang="zh-CN" sz="1400" dirty="0"/>
              <a:t>或</a:t>
            </a:r>
            <a:r>
              <a:rPr lang="en-US" altLang="zh-CN" sz="1400" dirty="0"/>
              <a:t>"""..."""</a:t>
            </a:r>
            <a:r>
              <a:rPr lang="zh-CN" altLang="zh-CN" sz="1400" dirty="0"/>
              <a:t>之间且不属于任何语句的内容将被解释器认为是注释</a:t>
            </a:r>
            <a:r>
              <a:rPr lang="zh-CN" altLang="zh-CN" sz="1400" dirty="0" smtClean="0"/>
              <a:t>。</a:t>
            </a:r>
            <a:endParaRPr lang="en-US" altLang="zh-CN" sz="1400" dirty="0" smtClean="0"/>
          </a:p>
          <a:p>
            <a:pPr marL="0" indent="0">
              <a:buFontTx/>
              <a:buNone/>
              <a:defRPr/>
            </a:pPr>
            <a:r>
              <a:rPr lang="zh-CN" altLang="zh-CN" sz="1400" dirty="0" smtClean="0"/>
              <a:t>（</a:t>
            </a:r>
            <a:r>
              <a:rPr lang="en-US" altLang="zh-CN" sz="1400" dirty="0" smtClean="0"/>
              <a:t>3</a:t>
            </a:r>
            <a:r>
              <a:rPr lang="zh-CN" altLang="zh-CN" sz="1400" dirty="0" smtClean="0"/>
              <a:t>）</a:t>
            </a:r>
            <a:r>
              <a:rPr lang="zh-CN" altLang="zh-CN" sz="1400" dirty="0"/>
              <a:t>如果一行语句太长，可以在行尾加上反斜杠“</a:t>
            </a:r>
            <a:r>
              <a:rPr lang="en-US" altLang="zh-CN" sz="1400" dirty="0"/>
              <a:t>\</a:t>
            </a:r>
            <a:r>
              <a:rPr lang="zh-CN" altLang="zh-CN" sz="1400" dirty="0"/>
              <a:t>”来换行分成多行，但是更建议使用括号来包含多行内容。</a:t>
            </a:r>
            <a:endParaRPr lang="zh-CN" altLang="zh-CN" sz="1400" dirty="0"/>
          </a:p>
          <a:p>
            <a:pPr marL="0" indent="0">
              <a:buFontTx/>
              <a:buNone/>
              <a:defRPr/>
            </a:pPr>
            <a:r>
              <a:rPr lang="zh-CN" altLang="zh-CN" sz="1400" dirty="0" smtClean="0"/>
              <a:t>（</a:t>
            </a:r>
            <a:r>
              <a:rPr lang="en-US" altLang="zh-CN" sz="1400" dirty="0" smtClean="0"/>
              <a:t>4</a:t>
            </a:r>
            <a:r>
              <a:rPr lang="zh-CN" altLang="zh-CN" sz="1400" dirty="0" smtClean="0"/>
              <a:t>）</a:t>
            </a:r>
            <a:r>
              <a:rPr lang="zh-CN" altLang="zh-CN" sz="1400" dirty="0"/>
              <a:t>必要的空格与空行</a:t>
            </a:r>
            <a:endParaRPr lang="zh-CN" altLang="zh-CN" sz="1400" dirty="0"/>
          </a:p>
          <a:p>
            <a:pPr marL="0" indent="0">
              <a:buFontTx/>
              <a:buNone/>
              <a:defRPr/>
            </a:pPr>
            <a:r>
              <a:rPr lang="zh-CN" altLang="zh-CN" sz="1400" dirty="0"/>
              <a:t>运算符两侧、函数参数之间、逗号两侧建议使用空格分开。不同功能的代码块之间、不同的函数定义之间建议增加一个空行以增加可读性。</a:t>
            </a:r>
            <a:endParaRPr lang="zh-CN" altLang="zh-CN" sz="1400" dirty="0"/>
          </a:p>
          <a:p>
            <a:pPr marL="0" indent="0">
              <a:buFontTx/>
              <a:buNone/>
              <a:defRPr/>
            </a:pPr>
            <a:endParaRPr lang="zh-CN" altLang="zh-CN" sz="1400" dirty="0"/>
          </a:p>
          <a:p>
            <a:endParaRPr lang="zh-CN" altLang="en-US" sz="14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smtClean="0">
                <a:solidFill>
                  <a:schemeClr val="bg1"/>
                </a:solidFill>
                <a:uFillTx/>
                <a:sym typeface="+mn-ea"/>
              </a:rPr>
              <a:t>Py</a:t>
            </a:r>
            <a:r>
              <a:rPr lang="en-US" altLang="zh-CN" cap="none" smtClean="0">
                <a:solidFill>
                  <a:schemeClr val="bg1"/>
                </a:solidFill>
                <a:uFillTx/>
                <a:sym typeface="+mn-ea"/>
              </a:rPr>
              <a:t>thon</a:t>
            </a:r>
            <a:r>
              <a:rPr lang="zh-CN" altLang="en-US" smtClean="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8" name="文本框 7"/>
          <p:cNvSpPr txBox="1"/>
          <p:nvPr>
            <p:custDataLst>
              <p:tags r:id="rId1"/>
            </p:custDataLst>
          </p:nvPr>
        </p:nvSpPr>
        <p:spPr>
          <a:xfrm>
            <a:off x="914400" y="635000"/>
            <a:ext cx="7315200" cy="160718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Python的单行注释以符号    作为开始符</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1828800" y="2089150"/>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3"/>
            </p:custDataLst>
          </p:nvPr>
        </p:nvSpPr>
        <p:spPr>
          <a:xfrm>
            <a:off x="1828800" y="2732405"/>
            <a:ext cx="6400800" cy="48196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1828800" y="3375025"/>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文本框 11"/>
          <p:cNvSpPr txBox="1"/>
          <p:nvPr>
            <p:custDataLst>
              <p:tags r:id="rId5"/>
            </p:custDataLst>
          </p:nvPr>
        </p:nvSpPr>
        <p:spPr>
          <a:xfrm>
            <a:off x="1828800" y="4018280"/>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&amp;</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3" name="椭圆 12"/>
          <p:cNvSpPr>
            <a:spLocks noChangeAspect="1"/>
          </p:cNvSpPr>
          <p:nvPr>
            <p:custDataLst>
              <p:tags r:id="rId6"/>
            </p:custDataLst>
          </p:nvPr>
        </p:nvSpPr>
        <p:spPr>
          <a:xfrm>
            <a:off x="1178560" y="2137410"/>
            <a:ext cx="385445" cy="38608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178560" y="2780665"/>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椭圆 14"/>
          <p:cNvSpPr>
            <a:spLocks noChangeAspect="1"/>
          </p:cNvSpPr>
          <p:nvPr>
            <p:custDataLst>
              <p:tags r:id="rId8"/>
            </p:custDataLst>
          </p:nvPr>
        </p:nvSpPr>
        <p:spPr>
          <a:xfrm>
            <a:off x="1178560" y="3423285"/>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178560" y="4066540"/>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22" name="组合 21"/>
          <p:cNvGrpSpPr/>
          <p:nvPr>
            <p:custDataLst>
              <p:tags r:id="rId11"/>
            </p:custDataLst>
          </p:nvPr>
        </p:nvGrpSpPr>
        <p:grpSpPr>
          <a:xfrm>
            <a:off x="0" y="0"/>
            <a:ext cx="9144000" cy="635000"/>
            <a:chOff x="0" y="0"/>
            <a:chExt cx="14400" cy="1000"/>
          </a:xfrm>
        </p:grpSpPr>
        <p:sp>
          <p:nvSpPr>
            <p:cNvPr id="18" name="TitleBackground"/>
            <p:cNvSpPr/>
            <p:nvPr>
              <p:custDataLst>
                <p:tags r:id="rId12"/>
              </p:custDataLst>
            </p:nvPr>
          </p:nvSpPr>
          <p:spPr>
            <a:xfrm>
              <a:off x="0" y="0"/>
              <a:ext cx="14400" cy="1000"/>
            </a:xfrm>
            <a:prstGeom prst="rect">
              <a:avLst/>
            </a:prstGeom>
            <a:solidFill>
              <a:srgbClr val="F6F7F8"/>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ColorBlock"/>
            <p:cNvSpPr/>
            <p:nvPr>
              <p:custDataLst>
                <p:tags r:id="rId13"/>
              </p:custDataLst>
            </p:nvPr>
          </p:nvSpPr>
          <p:spPr>
            <a:xfrm>
              <a:off x="0" y="0"/>
              <a:ext cx="300" cy="1000"/>
            </a:xfrm>
            <a:prstGeom prst="rect">
              <a:avLst/>
            </a:prstGeom>
            <a:solidFill>
              <a:srgbClr val="639EF4"/>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21"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7" name="图片 6" descr="tmp7681"/>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fld id="{9865EC83-5FAA-4FE9-BB65-5544193D6B0B}" type="datetime1">
              <a:rPr lang="zh-CN" altLang="en-US" smtClean="0"/>
            </a:fld>
            <a:endParaRPr lang="zh-CN" altLang="en-US"/>
          </a:p>
        </p:txBody>
      </p:sp>
      <p:sp>
        <p:nvSpPr>
          <p:cNvPr id="3" name="页脚占位符 2"/>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4" name="灯片编号占位符 3"/>
          <p:cNvSpPr>
            <a:spLocks noGrp="1"/>
          </p:cNvSpPr>
          <p:nvPr>
            <p:ph type="sldNum" sz="quarter" idx="12"/>
          </p:nvPr>
        </p:nvSpPr>
        <p:spPr/>
        <p:txBody>
          <a:bodyPr/>
          <a:p>
            <a:fld id="{F528F39D-B5E5-4CA7-906C-979D5A62978D}" type="slidenum">
              <a:rPr lang="zh-CN" altLang="en-US" smtClean="0"/>
            </a:fld>
            <a:endParaRPr lang="zh-CN" altLang="en-US"/>
          </a:p>
        </p:txBody>
      </p:sp>
      <p:sp>
        <p:nvSpPr>
          <p:cNvPr id="6" name="文本框 5"/>
          <p:cNvSpPr txBox="1"/>
          <p:nvPr>
            <p:custDataLst>
              <p:tags r:id="rId1"/>
            </p:custDataLst>
          </p:nvPr>
        </p:nvSpPr>
        <p:spPr>
          <a:xfrm>
            <a:off x="914400" y="635000"/>
            <a:ext cx="7315200" cy="160718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input()函数的返回值是什么类型的</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2"/>
            </p:custDataLst>
          </p:nvPr>
        </p:nvSpPr>
        <p:spPr>
          <a:xfrm>
            <a:off x="1828800" y="2089150"/>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int</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8" name="文本框 7"/>
          <p:cNvSpPr txBox="1"/>
          <p:nvPr>
            <p:custDataLst>
              <p:tags r:id="rId3"/>
            </p:custDataLst>
          </p:nvPr>
        </p:nvSpPr>
        <p:spPr>
          <a:xfrm>
            <a:off x="1828800" y="2732405"/>
            <a:ext cx="6400800" cy="48196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string</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4"/>
            </p:custDataLst>
          </p:nvPr>
        </p:nvSpPr>
        <p:spPr>
          <a:xfrm>
            <a:off x="1828800" y="3375025"/>
            <a:ext cx="6400800" cy="48196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float</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5"/>
            </p:custDataLst>
          </p:nvPr>
        </p:nvSpPr>
        <p:spPr>
          <a:xfrm>
            <a:off x="1828800" y="4018280"/>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不确定</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1" name="椭圆 10"/>
          <p:cNvSpPr>
            <a:spLocks noChangeAspect="1"/>
          </p:cNvSpPr>
          <p:nvPr>
            <p:custDataLst>
              <p:tags r:id="rId6"/>
            </p:custDataLst>
          </p:nvPr>
        </p:nvSpPr>
        <p:spPr>
          <a:xfrm>
            <a:off x="1178560" y="2137410"/>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7"/>
            </p:custDataLst>
          </p:nvPr>
        </p:nvSpPr>
        <p:spPr>
          <a:xfrm>
            <a:off x="1178560" y="2780665"/>
            <a:ext cx="385445" cy="385445"/>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椭圆 12"/>
          <p:cNvSpPr>
            <a:spLocks noChangeAspect="1"/>
          </p:cNvSpPr>
          <p:nvPr>
            <p:custDataLst>
              <p:tags r:id="rId8"/>
            </p:custDataLst>
          </p:nvPr>
        </p:nvSpPr>
        <p:spPr>
          <a:xfrm>
            <a:off x="1178560" y="3423285"/>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9"/>
            </p:custDataLst>
          </p:nvPr>
        </p:nvSpPr>
        <p:spPr>
          <a:xfrm>
            <a:off x="1178560" y="4066540"/>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圆角矩形 14"/>
          <p:cNvSpPr/>
          <p:nvPr>
            <p:custDataLst>
              <p:tags r:id="rId10"/>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20" name="组合 19"/>
          <p:cNvGrpSpPr/>
          <p:nvPr>
            <p:custDataLst>
              <p:tags r:id="rId11"/>
            </p:custDataLst>
          </p:nvPr>
        </p:nvGrpSpPr>
        <p:grpSpPr>
          <a:xfrm>
            <a:off x="0" y="0"/>
            <a:ext cx="9144000" cy="635000"/>
            <a:chOff x="0" y="0"/>
            <a:chExt cx="14400" cy="1000"/>
          </a:xfrm>
        </p:grpSpPr>
        <p:sp>
          <p:nvSpPr>
            <p:cNvPr id="16" name="TitleBackground"/>
            <p:cNvSpPr/>
            <p:nvPr>
              <p:custDataLst>
                <p:tags r:id="rId12"/>
              </p:custDataLst>
            </p:nvPr>
          </p:nvSpPr>
          <p:spPr>
            <a:xfrm>
              <a:off x="0" y="0"/>
              <a:ext cx="14400" cy="1000"/>
            </a:xfrm>
            <a:prstGeom prst="rect">
              <a:avLst/>
            </a:prstGeom>
            <a:solidFill>
              <a:srgbClr val="F6F7F8"/>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ColorBlock"/>
            <p:cNvSpPr/>
            <p:nvPr>
              <p:custDataLst>
                <p:tags r:id="rId13"/>
              </p:custDataLst>
            </p:nvPr>
          </p:nvSpPr>
          <p:spPr>
            <a:xfrm>
              <a:off x="0" y="0"/>
              <a:ext cx="300" cy="1000"/>
            </a:xfrm>
            <a:prstGeom prst="rect">
              <a:avLst/>
            </a:prstGeom>
            <a:solidFill>
              <a:srgbClr val="639EF4"/>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9"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5" name="图片 4" descr="tmp7681"/>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fld id="{9865EC83-5FAA-4FE9-BB65-5544193D6B0B}" type="datetime1">
              <a:rPr lang="zh-CN" altLang="en-US" smtClean="0"/>
            </a:fld>
            <a:endParaRPr lang="zh-CN" altLang="en-US"/>
          </a:p>
        </p:txBody>
      </p:sp>
      <p:sp>
        <p:nvSpPr>
          <p:cNvPr id="3" name="页脚占位符 2"/>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4" name="灯片编号占位符 3"/>
          <p:cNvSpPr>
            <a:spLocks noGrp="1"/>
          </p:cNvSpPr>
          <p:nvPr>
            <p:ph type="sldNum" sz="quarter" idx="12"/>
          </p:nvPr>
        </p:nvSpPr>
        <p:spPr/>
        <p:txBody>
          <a:bodyPr/>
          <a:p>
            <a:fld id="{F528F39D-B5E5-4CA7-906C-979D5A62978D}" type="slidenum">
              <a:rPr lang="zh-CN" altLang="en-US" smtClean="0"/>
            </a:fld>
            <a:endParaRPr lang="zh-CN" altLang="en-US"/>
          </a:p>
        </p:txBody>
      </p:sp>
      <p:sp>
        <p:nvSpPr>
          <p:cNvPr id="6" name="文本框 5"/>
          <p:cNvSpPr txBox="1"/>
          <p:nvPr>
            <p:custDataLst>
              <p:tags r:id="rId1"/>
            </p:custDataLst>
          </p:nvPr>
        </p:nvSpPr>
        <p:spPr>
          <a:xfrm>
            <a:off x="914400" y="635000"/>
            <a:ext cx="7315200" cy="160718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Python语言多行注释只能使用”'''“</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2"/>
            </p:custDataLst>
          </p:nvPr>
        </p:nvSpPr>
        <p:spPr>
          <a:xfrm>
            <a:off x="1828800" y="2089150"/>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对</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8" name="文本框 7"/>
          <p:cNvSpPr txBox="1"/>
          <p:nvPr>
            <p:custDataLst>
              <p:tags r:id="rId3"/>
            </p:custDataLst>
          </p:nvPr>
        </p:nvSpPr>
        <p:spPr>
          <a:xfrm>
            <a:off x="1828800" y="2732405"/>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错</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1" name="椭圆 10"/>
          <p:cNvSpPr>
            <a:spLocks noChangeAspect="1"/>
          </p:cNvSpPr>
          <p:nvPr>
            <p:custDataLst>
              <p:tags r:id="rId4"/>
            </p:custDataLst>
          </p:nvPr>
        </p:nvSpPr>
        <p:spPr>
          <a:xfrm>
            <a:off x="1178560" y="2137410"/>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178560" y="2780665"/>
            <a:ext cx="385445" cy="385445"/>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圆角矩形 14"/>
          <p:cNvSpPr/>
          <p:nvPr>
            <p:custDataLst>
              <p:tags r:id="rId6"/>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20" name="组合 19"/>
          <p:cNvGrpSpPr/>
          <p:nvPr>
            <p:custDataLst>
              <p:tags r:id="rId7"/>
            </p:custDataLst>
          </p:nvPr>
        </p:nvGrpSpPr>
        <p:grpSpPr>
          <a:xfrm>
            <a:off x="0" y="0"/>
            <a:ext cx="9144000" cy="635000"/>
            <a:chOff x="0" y="0"/>
            <a:chExt cx="14400" cy="1000"/>
          </a:xfrm>
        </p:grpSpPr>
        <p:sp>
          <p:nvSpPr>
            <p:cNvPr id="16" name="TitleBackground"/>
            <p:cNvSpPr/>
            <p:nvPr>
              <p:custDataLst>
                <p:tags r:id="rId8"/>
              </p:custDataLst>
            </p:nvPr>
          </p:nvSpPr>
          <p:spPr>
            <a:xfrm>
              <a:off x="0" y="0"/>
              <a:ext cx="14400" cy="1000"/>
            </a:xfrm>
            <a:prstGeom prst="rect">
              <a:avLst/>
            </a:prstGeom>
            <a:solidFill>
              <a:srgbClr val="F6F7F8"/>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ColorBlock"/>
            <p:cNvSpPr/>
            <p:nvPr>
              <p:custDataLst>
                <p:tags r:id="rId9"/>
              </p:custDataLst>
            </p:nvPr>
          </p:nvSpPr>
          <p:spPr>
            <a:xfrm>
              <a:off x="0" y="0"/>
              <a:ext cx="300" cy="1000"/>
            </a:xfrm>
            <a:prstGeom prst="rect">
              <a:avLst/>
            </a:prstGeom>
            <a:solidFill>
              <a:srgbClr val="639EF4"/>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TypeText"/>
            <p:cNvSpPr txBox="1"/>
            <p:nvPr>
              <p:custDataLst>
                <p:tags r:id="rId10"/>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9" name="TipText"/>
            <p:cNvSpPr txBox="1"/>
            <p:nvPr>
              <p:custDataLst>
                <p:tags r:id="rId11"/>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5" name="图片 4" descr="tmp7681"/>
          <p:cNvPicPr>
            <a:picLocks noChangeAspect="1"/>
          </p:cNvPicPr>
          <p:nvPr>
            <p:custDataLst>
              <p:tags r:id="rId12"/>
            </p:custDataLst>
          </p:nvPr>
        </p:nvPicPr>
        <p:blipFill>
          <a:blip r:embed="rId13"/>
          <a:stretch>
            <a:fillRect/>
          </a:stretch>
        </p:blipFill>
        <p:spPr>
          <a:xfrm>
            <a:off x="7594600" y="63500"/>
            <a:ext cx="1422400" cy="508000"/>
          </a:xfrm>
          <a:prstGeom prst="rect">
            <a:avLst/>
          </a:prstGeom>
        </p:spPr>
      </p:pic>
    </p:spTree>
    <p:custDataLst>
      <p:tags r:id="rId14"/>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68096" y="1012752"/>
            <a:ext cx="7832833" cy="3429280"/>
          </a:xfrm>
        </p:spPr>
        <p:txBody>
          <a:bodyPr>
            <a:normAutofit/>
          </a:bodyPr>
          <a:lstStyle/>
          <a:p>
            <a:r>
              <a:rPr lang="en-US" altLang="zh-CN" sz="2400" dirty="0" smtClean="0"/>
              <a:t>Python</a:t>
            </a:r>
            <a:r>
              <a:rPr lang="zh-CN" altLang="en-US" sz="2400" dirty="0"/>
              <a:t>语言简介</a:t>
            </a:r>
            <a:endParaRPr lang="zh-CN" altLang="en-US" sz="2400" dirty="0"/>
          </a:p>
          <a:p>
            <a:r>
              <a:rPr lang="en-US" altLang="zh-CN" sz="2400" dirty="0" smtClean="0"/>
              <a:t>Python</a:t>
            </a:r>
            <a:r>
              <a:rPr lang="zh-CN" altLang="en-US" sz="2400" dirty="0"/>
              <a:t>开发环境安装与配置</a:t>
            </a:r>
            <a:endParaRPr lang="zh-CN" altLang="en-US" sz="2400" dirty="0"/>
          </a:p>
          <a:p>
            <a:r>
              <a:rPr lang="en-US" altLang="zh-CN" sz="2400" dirty="0" smtClean="0"/>
              <a:t>Python</a:t>
            </a:r>
            <a:r>
              <a:rPr lang="zh-CN" altLang="en-US" sz="2400" dirty="0"/>
              <a:t>编程规范</a:t>
            </a:r>
            <a:endParaRPr lang="zh-CN" altLang="en-US"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4" name="标题 3"/>
          <p:cNvSpPr>
            <a:spLocks noGrp="1"/>
          </p:cNvSpPr>
          <p:nvPr>
            <p:ph type="title"/>
          </p:nvPr>
        </p:nvSpPr>
        <p:spPr/>
        <p:txBody>
          <a:bodyPr/>
          <a:lstStyle/>
          <a:p>
            <a:r>
              <a:rPr lang="zh-CN" altLang="en-US" dirty="0"/>
              <a:t>本课小结</a:t>
            </a:r>
            <a:endParaRPr lang="zh-CN" altLang="en-US" dirty="0"/>
          </a:p>
        </p:txBody>
      </p:sp>
      <p:grpSp>
        <p:nvGrpSpPr>
          <p:cNvPr id="7" name="Group 6"/>
          <p:cNvGrpSpPr/>
          <p:nvPr/>
        </p:nvGrpSpPr>
        <p:grpSpPr>
          <a:xfrm>
            <a:off x="5567279" y="1461741"/>
            <a:ext cx="3209575" cy="3270280"/>
            <a:chOff x="3827463" y="1565275"/>
            <a:chExt cx="1195388" cy="1271588"/>
          </a:xfrm>
          <a:solidFill>
            <a:srgbClr val="92D050"/>
          </a:solidFill>
        </p:grpSpPr>
        <p:sp>
          <p:nvSpPr>
            <p:cNvPr id="8" name="Freeform 70"/>
            <p:cNvSpPr/>
            <p:nvPr/>
          </p:nvSpPr>
          <p:spPr bwMode="auto">
            <a:xfrm>
              <a:off x="4010026" y="1708150"/>
              <a:ext cx="835025" cy="1128713"/>
            </a:xfrm>
            <a:custGeom>
              <a:avLst/>
              <a:gdLst/>
              <a:ahLst/>
              <a:cxnLst>
                <a:cxn ang="0">
                  <a:pos x="104" y="385"/>
                </a:cxn>
                <a:cxn ang="0">
                  <a:pos x="112" y="230"/>
                </a:cxn>
                <a:cxn ang="0">
                  <a:pos x="6" y="164"/>
                </a:cxn>
                <a:cxn ang="0">
                  <a:pos x="121" y="191"/>
                </a:cxn>
                <a:cxn ang="0">
                  <a:pos x="126" y="93"/>
                </a:cxn>
                <a:cxn ang="0">
                  <a:pos x="76" y="29"/>
                </a:cxn>
                <a:cxn ang="0">
                  <a:pos x="132" y="61"/>
                </a:cxn>
                <a:cxn ang="0">
                  <a:pos x="174" y="5"/>
                </a:cxn>
                <a:cxn ang="0">
                  <a:pos x="149" y="79"/>
                </a:cxn>
                <a:cxn ang="0">
                  <a:pos x="171" y="196"/>
                </a:cxn>
                <a:cxn ang="0">
                  <a:pos x="277" y="149"/>
                </a:cxn>
                <a:cxn ang="0">
                  <a:pos x="177" y="228"/>
                </a:cxn>
                <a:cxn ang="0">
                  <a:pos x="178" y="385"/>
                </a:cxn>
                <a:cxn ang="0">
                  <a:pos x="104" y="385"/>
                </a:cxn>
              </a:cxnLst>
              <a:rect l="0" t="0" r="r" b="b"/>
              <a:pathLst>
                <a:path w="285" h="385">
                  <a:moveTo>
                    <a:pt x="104" y="385"/>
                  </a:moveTo>
                  <a:cubicBezTo>
                    <a:pt x="104" y="385"/>
                    <a:pt x="139" y="260"/>
                    <a:pt x="112" y="230"/>
                  </a:cubicBezTo>
                  <a:cubicBezTo>
                    <a:pt x="64" y="179"/>
                    <a:pt x="0" y="166"/>
                    <a:pt x="6" y="164"/>
                  </a:cubicBezTo>
                  <a:cubicBezTo>
                    <a:pt x="44" y="154"/>
                    <a:pt x="105" y="205"/>
                    <a:pt x="121" y="191"/>
                  </a:cubicBezTo>
                  <a:cubicBezTo>
                    <a:pt x="134" y="180"/>
                    <a:pt x="136" y="117"/>
                    <a:pt x="126" y="93"/>
                  </a:cubicBezTo>
                  <a:cubicBezTo>
                    <a:pt x="107" y="46"/>
                    <a:pt x="60" y="29"/>
                    <a:pt x="76" y="29"/>
                  </a:cubicBezTo>
                  <a:cubicBezTo>
                    <a:pt x="98" y="29"/>
                    <a:pt x="128" y="66"/>
                    <a:pt x="132" y="61"/>
                  </a:cubicBezTo>
                  <a:cubicBezTo>
                    <a:pt x="137" y="57"/>
                    <a:pt x="164" y="0"/>
                    <a:pt x="174" y="5"/>
                  </a:cubicBezTo>
                  <a:cubicBezTo>
                    <a:pt x="177" y="7"/>
                    <a:pt x="149" y="36"/>
                    <a:pt x="149" y="79"/>
                  </a:cubicBezTo>
                  <a:cubicBezTo>
                    <a:pt x="149" y="121"/>
                    <a:pt x="154" y="206"/>
                    <a:pt x="171" y="196"/>
                  </a:cubicBezTo>
                  <a:cubicBezTo>
                    <a:pt x="200" y="178"/>
                    <a:pt x="257" y="147"/>
                    <a:pt x="277" y="149"/>
                  </a:cubicBezTo>
                  <a:cubicBezTo>
                    <a:pt x="285" y="150"/>
                    <a:pt x="196" y="185"/>
                    <a:pt x="177" y="228"/>
                  </a:cubicBezTo>
                  <a:cubicBezTo>
                    <a:pt x="161" y="264"/>
                    <a:pt x="170" y="373"/>
                    <a:pt x="178" y="385"/>
                  </a:cubicBezTo>
                  <a:lnTo>
                    <a:pt x="104" y="385"/>
                  </a:lnTo>
                  <a:close/>
                </a:path>
              </a:pathLst>
            </a:custGeom>
            <a:solidFill>
              <a:srgbClr val="B65310"/>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9" name="Freeform 71"/>
            <p:cNvSpPr/>
            <p:nvPr/>
          </p:nvSpPr>
          <p:spPr bwMode="auto">
            <a:xfrm>
              <a:off x="4495801" y="2089150"/>
              <a:ext cx="166688" cy="114300"/>
            </a:xfrm>
            <a:custGeom>
              <a:avLst/>
              <a:gdLst/>
              <a:ahLst/>
              <a:cxnLst>
                <a:cxn ang="0">
                  <a:pos x="27" y="39"/>
                </a:cxn>
                <a:cxn ang="0">
                  <a:pos x="20" y="0"/>
                </a:cxn>
                <a:cxn ang="0">
                  <a:pos x="27" y="39"/>
                </a:cxn>
              </a:cxnLst>
              <a:rect l="0" t="0" r="r" b="b"/>
              <a:pathLst>
                <a:path w="57" h="39">
                  <a:moveTo>
                    <a:pt x="27" y="39"/>
                  </a:moveTo>
                  <a:cubicBezTo>
                    <a:pt x="27" y="39"/>
                    <a:pt x="0" y="36"/>
                    <a:pt x="20" y="0"/>
                  </a:cubicBezTo>
                  <a:cubicBezTo>
                    <a:pt x="20" y="0"/>
                    <a:pt x="57" y="26"/>
                    <a:pt x="27" y="39"/>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0" name="Freeform 72"/>
            <p:cNvSpPr/>
            <p:nvPr/>
          </p:nvSpPr>
          <p:spPr bwMode="auto">
            <a:xfrm>
              <a:off x="4621213" y="2025650"/>
              <a:ext cx="161925" cy="117475"/>
            </a:xfrm>
            <a:custGeom>
              <a:avLst/>
              <a:gdLst/>
              <a:ahLst/>
              <a:cxnLst>
                <a:cxn ang="0">
                  <a:pos x="23" y="40"/>
                </a:cxn>
                <a:cxn ang="0">
                  <a:pos x="27" y="0"/>
                </a:cxn>
                <a:cxn ang="0">
                  <a:pos x="23" y="40"/>
                </a:cxn>
              </a:cxnLst>
              <a:rect l="0" t="0" r="r" b="b"/>
              <a:pathLst>
                <a:path w="55" h="40">
                  <a:moveTo>
                    <a:pt x="23" y="40"/>
                  </a:moveTo>
                  <a:cubicBezTo>
                    <a:pt x="23" y="40"/>
                    <a:pt x="0" y="32"/>
                    <a:pt x="27" y="0"/>
                  </a:cubicBezTo>
                  <a:cubicBezTo>
                    <a:pt x="27" y="0"/>
                    <a:pt x="55" y="35"/>
                    <a:pt x="23" y="40"/>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1" name="Freeform 73"/>
            <p:cNvSpPr/>
            <p:nvPr/>
          </p:nvSpPr>
          <p:spPr bwMode="auto">
            <a:xfrm>
              <a:off x="4718051" y="1971675"/>
              <a:ext cx="173038" cy="138113"/>
            </a:xfrm>
            <a:custGeom>
              <a:avLst/>
              <a:gdLst/>
              <a:ahLst/>
              <a:cxnLst>
                <a:cxn ang="0">
                  <a:pos x="22" y="47"/>
                </a:cxn>
                <a:cxn ang="0">
                  <a:pos x="40" y="0"/>
                </a:cxn>
                <a:cxn ang="0">
                  <a:pos x="22" y="47"/>
                </a:cxn>
              </a:cxnLst>
              <a:rect l="0" t="0" r="r" b="b"/>
              <a:pathLst>
                <a:path w="59" h="47">
                  <a:moveTo>
                    <a:pt x="22" y="47"/>
                  </a:moveTo>
                  <a:cubicBezTo>
                    <a:pt x="22" y="47"/>
                    <a:pt x="0" y="25"/>
                    <a:pt x="40" y="0"/>
                  </a:cubicBezTo>
                  <a:cubicBezTo>
                    <a:pt x="40" y="0"/>
                    <a:pt x="59" y="43"/>
                    <a:pt x="22" y="47"/>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2" name="Freeform 74"/>
            <p:cNvSpPr/>
            <p:nvPr/>
          </p:nvSpPr>
          <p:spPr bwMode="auto">
            <a:xfrm>
              <a:off x="4873626" y="2009775"/>
              <a:ext cx="149225" cy="117475"/>
            </a:xfrm>
            <a:custGeom>
              <a:avLst/>
              <a:gdLst/>
              <a:ahLst/>
              <a:cxnLst>
                <a:cxn ang="0">
                  <a:pos x="4" y="24"/>
                </a:cxn>
                <a:cxn ang="0">
                  <a:pos x="51" y="10"/>
                </a:cxn>
                <a:cxn ang="0">
                  <a:pos x="39" y="25"/>
                </a:cxn>
                <a:cxn ang="0">
                  <a:pos x="4" y="24"/>
                </a:cxn>
              </a:cxnLst>
              <a:rect l="0" t="0" r="r" b="b"/>
              <a:pathLst>
                <a:path w="51" h="40">
                  <a:moveTo>
                    <a:pt x="4" y="24"/>
                  </a:moveTo>
                  <a:cubicBezTo>
                    <a:pt x="4" y="24"/>
                    <a:pt x="0" y="0"/>
                    <a:pt x="51" y="10"/>
                  </a:cubicBezTo>
                  <a:cubicBezTo>
                    <a:pt x="51" y="10"/>
                    <a:pt x="46" y="15"/>
                    <a:pt x="39" y="25"/>
                  </a:cubicBezTo>
                  <a:cubicBezTo>
                    <a:pt x="32" y="34"/>
                    <a:pt x="11" y="40"/>
                    <a:pt x="4" y="2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3" name="Freeform 75"/>
            <p:cNvSpPr/>
            <p:nvPr/>
          </p:nvSpPr>
          <p:spPr bwMode="auto">
            <a:xfrm>
              <a:off x="4827588" y="2165350"/>
              <a:ext cx="131763" cy="92075"/>
            </a:xfrm>
            <a:custGeom>
              <a:avLst/>
              <a:gdLst/>
              <a:ahLst/>
              <a:cxnLst>
                <a:cxn ang="0">
                  <a:pos x="14" y="0"/>
                </a:cxn>
                <a:cxn ang="0">
                  <a:pos x="45" y="20"/>
                </a:cxn>
                <a:cxn ang="0">
                  <a:pos x="9" y="16"/>
                </a:cxn>
                <a:cxn ang="0">
                  <a:pos x="14" y="0"/>
                </a:cxn>
              </a:cxnLst>
              <a:rect l="0" t="0" r="r" b="b"/>
              <a:pathLst>
                <a:path w="45" h="31">
                  <a:moveTo>
                    <a:pt x="14" y="0"/>
                  </a:moveTo>
                  <a:cubicBezTo>
                    <a:pt x="14" y="0"/>
                    <a:pt x="40" y="3"/>
                    <a:pt x="45" y="20"/>
                  </a:cubicBezTo>
                  <a:cubicBezTo>
                    <a:pt x="45" y="20"/>
                    <a:pt x="28" y="31"/>
                    <a:pt x="9" y="16"/>
                  </a:cubicBezTo>
                  <a:cubicBezTo>
                    <a:pt x="0" y="8"/>
                    <a:pt x="6" y="1"/>
                    <a:pt x="14" y="0"/>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4" name="Freeform 76"/>
            <p:cNvSpPr/>
            <p:nvPr/>
          </p:nvSpPr>
          <p:spPr bwMode="auto">
            <a:xfrm>
              <a:off x="4751388" y="2212975"/>
              <a:ext cx="104775" cy="111125"/>
            </a:xfrm>
            <a:custGeom>
              <a:avLst/>
              <a:gdLst/>
              <a:ahLst/>
              <a:cxnLst>
                <a:cxn ang="0">
                  <a:pos x="6" y="8"/>
                </a:cxn>
                <a:cxn ang="0">
                  <a:pos x="27" y="11"/>
                </a:cxn>
                <a:cxn ang="0">
                  <a:pos x="36" y="38"/>
                </a:cxn>
                <a:cxn ang="0">
                  <a:pos x="5" y="23"/>
                </a:cxn>
                <a:cxn ang="0">
                  <a:pos x="6" y="8"/>
                </a:cxn>
              </a:cxnLst>
              <a:rect l="0" t="0" r="r" b="b"/>
              <a:pathLst>
                <a:path w="36" h="38">
                  <a:moveTo>
                    <a:pt x="6" y="8"/>
                  </a:moveTo>
                  <a:cubicBezTo>
                    <a:pt x="6" y="8"/>
                    <a:pt x="17" y="0"/>
                    <a:pt x="27" y="11"/>
                  </a:cubicBezTo>
                  <a:cubicBezTo>
                    <a:pt x="36" y="21"/>
                    <a:pt x="34" y="33"/>
                    <a:pt x="36" y="38"/>
                  </a:cubicBezTo>
                  <a:cubicBezTo>
                    <a:pt x="36" y="38"/>
                    <a:pt x="14" y="35"/>
                    <a:pt x="5" y="23"/>
                  </a:cubicBezTo>
                  <a:cubicBezTo>
                    <a:pt x="0" y="16"/>
                    <a:pt x="4" y="11"/>
                    <a:pt x="6" y="8"/>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5" name="Freeform 77"/>
            <p:cNvSpPr/>
            <p:nvPr/>
          </p:nvSpPr>
          <p:spPr bwMode="auto">
            <a:xfrm>
              <a:off x="4638676" y="2279650"/>
              <a:ext cx="138113" cy="111125"/>
            </a:xfrm>
            <a:custGeom>
              <a:avLst/>
              <a:gdLst/>
              <a:ahLst/>
              <a:cxnLst>
                <a:cxn ang="0">
                  <a:pos x="15" y="5"/>
                </a:cxn>
                <a:cxn ang="0">
                  <a:pos x="39" y="12"/>
                </a:cxn>
                <a:cxn ang="0">
                  <a:pos x="47" y="35"/>
                </a:cxn>
                <a:cxn ang="0">
                  <a:pos x="15" y="5"/>
                </a:cxn>
              </a:cxnLst>
              <a:rect l="0" t="0" r="r" b="b"/>
              <a:pathLst>
                <a:path w="47" h="38">
                  <a:moveTo>
                    <a:pt x="15" y="5"/>
                  </a:moveTo>
                  <a:cubicBezTo>
                    <a:pt x="15" y="5"/>
                    <a:pt x="31" y="0"/>
                    <a:pt x="39" y="12"/>
                  </a:cubicBezTo>
                  <a:cubicBezTo>
                    <a:pt x="47" y="23"/>
                    <a:pt x="44" y="31"/>
                    <a:pt x="47" y="35"/>
                  </a:cubicBezTo>
                  <a:cubicBezTo>
                    <a:pt x="47" y="35"/>
                    <a:pt x="0" y="38"/>
                    <a:pt x="15" y="5"/>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6" name="Freeform 78"/>
            <p:cNvSpPr/>
            <p:nvPr/>
          </p:nvSpPr>
          <p:spPr bwMode="auto">
            <a:xfrm>
              <a:off x="4132263" y="2089150"/>
              <a:ext cx="123825" cy="117475"/>
            </a:xfrm>
            <a:custGeom>
              <a:avLst/>
              <a:gdLst/>
              <a:ahLst/>
              <a:cxnLst>
                <a:cxn ang="0">
                  <a:pos x="22" y="35"/>
                </a:cxn>
                <a:cxn ang="0">
                  <a:pos x="40" y="0"/>
                </a:cxn>
                <a:cxn ang="0">
                  <a:pos x="40" y="17"/>
                </a:cxn>
                <a:cxn ang="0">
                  <a:pos x="22" y="35"/>
                </a:cxn>
              </a:cxnLst>
              <a:rect l="0" t="0" r="r" b="b"/>
              <a:pathLst>
                <a:path w="42" h="40">
                  <a:moveTo>
                    <a:pt x="22" y="35"/>
                  </a:moveTo>
                  <a:cubicBezTo>
                    <a:pt x="22" y="35"/>
                    <a:pt x="0" y="19"/>
                    <a:pt x="40" y="0"/>
                  </a:cubicBezTo>
                  <a:cubicBezTo>
                    <a:pt x="40" y="0"/>
                    <a:pt x="39" y="8"/>
                    <a:pt x="40" y="17"/>
                  </a:cubicBezTo>
                  <a:cubicBezTo>
                    <a:pt x="42" y="25"/>
                    <a:pt x="36" y="40"/>
                    <a:pt x="22" y="35"/>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7" name="Freeform 79"/>
            <p:cNvSpPr/>
            <p:nvPr/>
          </p:nvSpPr>
          <p:spPr bwMode="auto">
            <a:xfrm>
              <a:off x="4067176" y="2036763"/>
              <a:ext cx="112713" cy="123825"/>
            </a:xfrm>
            <a:custGeom>
              <a:avLst/>
              <a:gdLst/>
              <a:ahLst/>
              <a:cxnLst>
                <a:cxn ang="0">
                  <a:pos x="11" y="36"/>
                </a:cxn>
                <a:cxn ang="0">
                  <a:pos x="17" y="6"/>
                </a:cxn>
                <a:cxn ang="0">
                  <a:pos x="28" y="0"/>
                </a:cxn>
                <a:cxn ang="0">
                  <a:pos x="25" y="39"/>
                </a:cxn>
                <a:cxn ang="0">
                  <a:pos x="11" y="36"/>
                </a:cxn>
              </a:cxnLst>
              <a:rect l="0" t="0" r="r" b="b"/>
              <a:pathLst>
                <a:path w="38" h="42">
                  <a:moveTo>
                    <a:pt x="11" y="36"/>
                  </a:moveTo>
                  <a:cubicBezTo>
                    <a:pt x="11" y="36"/>
                    <a:pt x="0" y="21"/>
                    <a:pt x="17" y="6"/>
                  </a:cubicBezTo>
                  <a:cubicBezTo>
                    <a:pt x="21" y="3"/>
                    <a:pt x="28" y="0"/>
                    <a:pt x="28" y="0"/>
                  </a:cubicBezTo>
                  <a:cubicBezTo>
                    <a:pt x="28" y="0"/>
                    <a:pt x="38" y="31"/>
                    <a:pt x="25" y="39"/>
                  </a:cubicBezTo>
                  <a:cubicBezTo>
                    <a:pt x="20" y="42"/>
                    <a:pt x="14" y="41"/>
                    <a:pt x="11" y="36"/>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8" name="Freeform 80"/>
            <p:cNvSpPr/>
            <p:nvPr/>
          </p:nvSpPr>
          <p:spPr bwMode="auto">
            <a:xfrm>
              <a:off x="3956051" y="2019300"/>
              <a:ext cx="109538" cy="125413"/>
            </a:xfrm>
            <a:custGeom>
              <a:avLst/>
              <a:gdLst/>
              <a:ahLst/>
              <a:cxnLst>
                <a:cxn ang="0">
                  <a:pos x="19" y="42"/>
                </a:cxn>
                <a:cxn ang="0">
                  <a:pos x="9" y="15"/>
                </a:cxn>
                <a:cxn ang="0">
                  <a:pos x="17" y="0"/>
                </a:cxn>
                <a:cxn ang="0">
                  <a:pos x="24" y="11"/>
                </a:cxn>
                <a:cxn ang="0">
                  <a:pos x="19" y="42"/>
                </a:cxn>
              </a:cxnLst>
              <a:rect l="0" t="0" r="r" b="b"/>
              <a:pathLst>
                <a:path w="37" h="43">
                  <a:moveTo>
                    <a:pt x="19" y="42"/>
                  </a:moveTo>
                  <a:cubicBezTo>
                    <a:pt x="9" y="43"/>
                    <a:pt x="0" y="30"/>
                    <a:pt x="9" y="15"/>
                  </a:cubicBezTo>
                  <a:cubicBezTo>
                    <a:pt x="17" y="0"/>
                    <a:pt x="17" y="0"/>
                    <a:pt x="17" y="0"/>
                  </a:cubicBezTo>
                  <a:cubicBezTo>
                    <a:pt x="17" y="0"/>
                    <a:pt x="21" y="7"/>
                    <a:pt x="24" y="11"/>
                  </a:cubicBezTo>
                  <a:cubicBezTo>
                    <a:pt x="30" y="20"/>
                    <a:pt x="37" y="42"/>
                    <a:pt x="19" y="42"/>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9" name="Freeform 81"/>
            <p:cNvSpPr/>
            <p:nvPr/>
          </p:nvSpPr>
          <p:spPr bwMode="auto">
            <a:xfrm>
              <a:off x="3827463" y="2106613"/>
              <a:ext cx="146050" cy="100013"/>
            </a:xfrm>
            <a:custGeom>
              <a:avLst/>
              <a:gdLst/>
              <a:ahLst/>
              <a:cxnLst>
                <a:cxn ang="0">
                  <a:pos x="49" y="24"/>
                </a:cxn>
                <a:cxn ang="0">
                  <a:pos x="9" y="12"/>
                </a:cxn>
                <a:cxn ang="0">
                  <a:pos x="0" y="19"/>
                </a:cxn>
                <a:cxn ang="0">
                  <a:pos x="23" y="33"/>
                </a:cxn>
                <a:cxn ang="0">
                  <a:pos x="49" y="24"/>
                </a:cxn>
              </a:cxnLst>
              <a:rect l="0" t="0" r="r" b="b"/>
              <a:pathLst>
                <a:path w="50" h="34">
                  <a:moveTo>
                    <a:pt x="49" y="24"/>
                  </a:moveTo>
                  <a:cubicBezTo>
                    <a:pt x="49" y="24"/>
                    <a:pt x="30" y="0"/>
                    <a:pt x="9" y="12"/>
                  </a:cubicBezTo>
                  <a:cubicBezTo>
                    <a:pt x="9" y="12"/>
                    <a:pt x="3" y="17"/>
                    <a:pt x="0" y="19"/>
                  </a:cubicBezTo>
                  <a:cubicBezTo>
                    <a:pt x="0" y="19"/>
                    <a:pt x="10" y="32"/>
                    <a:pt x="23" y="33"/>
                  </a:cubicBezTo>
                  <a:cubicBezTo>
                    <a:pt x="35" y="34"/>
                    <a:pt x="50" y="33"/>
                    <a:pt x="49" y="2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0" name="Freeform 82"/>
            <p:cNvSpPr/>
            <p:nvPr/>
          </p:nvSpPr>
          <p:spPr bwMode="auto">
            <a:xfrm>
              <a:off x="3948113" y="2220913"/>
              <a:ext cx="119063" cy="109538"/>
            </a:xfrm>
            <a:custGeom>
              <a:avLst/>
              <a:gdLst/>
              <a:ahLst/>
              <a:cxnLst>
                <a:cxn ang="0">
                  <a:pos x="28" y="1"/>
                </a:cxn>
                <a:cxn ang="0">
                  <a:pos x="7" y="19"/>
                </a:cxn>
                <a:cxn ang="0">
                  <a:pos x="0" y="37"/>
                </a:cxn>
                <a:cxn ang="0">
                  <a:pos x="38" y="20"/>
                </a:cxn>
                <a:cxn ang="0">
                  <a:pos x="28" y="1"/>
                </a:cxn>
              </a:cxnLst>
              <a:rect l="0" t="0" r="r" b="b"/>
              <a:pathLst>
                <a:path w="41" h="37">
                  <a:moveTo>
                    <a:pt x="28" y="1"/>
                  </a:moveTo>
                  <a:cubicBezTo>
                    <a:pt x="23" y="1"/>
                    <a:pt x="8" y="5"/>
                    <a:pt x="7" y="19"/>
                  </a:cubicBezTo>
                  <a:cubicBezTo>
                    <a:pt x="5" y="32"/>
                    <a:pt x="0" y="37"/>
                    <a:pt x="0" y="37"/>
                  </a:cubicBezTo>
                  <a:cubicBezTo>
                    <a:pt x="0" y="37"/>
                    <a:pt x="35" y="35"/>
                    <a:pt x="38" y="20"/>
                  </a:cubicBezTo>
                  <a:cubicBezTo>
                    <a:pt x="41" y="4"/>
                    <a:pt x="33" y="0"/>
                    <a:pt x="28" y="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1" name="Freeform 83"/>
            <p:cNvSpPr/>
            <p:nvPr/>
          </p:nvSpPr>
          <p:spPr bwMode="auto">
            <a:xfrm>
              <a:off x="4056063" y="2265363"/>
              <a:ext cx="179388" cy="128588"/>
            </a:xfrm>
            <a:custGeom>
              <a:avLst/>
              <a:gdLst/>
              <a:ahLst/>
              <a:cxnLst>
                <a:cxn ang="0">
                  <a:pos x="30" y="7"/>
                </a:cxn>
                <a:cxn ang="0">
                  <a:pos x="10" y="44"/>
                </a:cxn>
                <a:cxn ang="0">
                  <a:pos x="30" y="7"/>
                </a:cxn>
              </a:cxnLst>
              <a:rect l="0" t="0" r="r" b="b"/>
              <a:pathLst>
                <a:path w="61" h="44">
                  <a:moveTo>
                    <a:pt x="30" y="7"/>
                  </a:moveTo>
                  <a:cubicBezTo>
                    <a:pt x="18" y="0"/>
                    <a:pt x="0" y="12"/>
                    <a:pt x="10" y="44"/>
                  </a:cubicBezTo>
                  <a:cubicBezTo>
                    <a:pt x="10" y="44"/>
                    <a:pt x="61" y="26"/>
                    <a:pt x="30" y="7"/>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2" name="Freeform 84"/>
            <p:cNvSpPr/>
            <p:nvPr/>
          </p:nvSpPr>
          <p:spPr bwMode="auto">
            <a:xfrm>
              <a:off x="4457701" y="1565275"/>
              <a:ext cx="138113" cy="155575"/>
            </a:xfrm>
            <a:custGeom>
              <a:avLst/>
              <a:gdLst/>
              <a:ahLst/>
              <a:cxnLst>
                <a:cxn ang="0">
                  <a:pos x="23" y="44"/>
                </a:cxn>
                <a:cxn ang="0">
                  <a:pos x="42" y="0"/>
                </a:cxn>
                <a:cxn ang="0">
                  <a:pos x="46" y="17"/>
                </a:cxn>
                <a:cxn ang="0">
                  <a:pos x="23" y="44"/>
                </a:cxn>
              </a:cxnLst>
              <a:rect l="0" t="0" r="r" b="b"/>
              <a:pathLst>
                <a:path w="47" h="53">
                  <a:moveTo>
                    <a:pt x="23" y="44"/>
                  </a:moveTo>
                  <a:cubicBezTo>
                    <a:pt x="23" y="44"/>
                    <a:pt x="0" y="21"/>
                    <a:pt x="42" y="0"/>
                  </a:cubicBezTo>
                  <a:cubicBezTo>
                    <a:pt x="42" y="0"/>
                    <a:pt x="45" y="8"/>
                    <a:pt x="46" y="17"/>
                  </a:cubicBezTo>
                  <a:cubicBezTo>
                    <a:pt x="47" y="26"/>
                    <a:pt x="43" y="53"/>
                    <a:pt x="23" y="4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3" name="Freeform 85"/>
            <p:cNvSpPr/>
            <p:nvPr/>
          </p:nvSpPr>
          <p:spPr bwMode="auto">
            <a:xfrm>
              <a:off x="4398963" y="1609725"/>
              <a:ext cx="103188" cy="133350"/>
            </a:xfrm>
            <a:custGeom>
              <a:avLst/>
              <a:gdLst/>
              <a:ahLst/>
              <a:cxnLst>
                <a:cxn ang="0">
                  <a:pos x="24" y="41"/>
                </a:cxn>
                <a:cxn ang="0">
                  <a:pos x="14" y="11"/>
                </a:cxn>
                <a:cxn ang="0">
                  <a:pos x="1" y="0"/>
                </a:cxn>
                <a:cxn ang="0">
                  <a:pos x="1" y="19"/>
                </a:cxn>
                <a:cxn ang="0">
                  <a:pos x="10" y="43"/>
                </a:cxn>
                <a:cxn ang="0">
                  <a:pos x="24" y="41"/>
                </a:cxn>
              </a:cxnLst>
              <a:rect l="0" t="0" r="r" b="b"/>
              <a:pathLst>
                <a:path w="35" h="46">
                  <a:moveTo>
                    <a:pt x="24" y="41"/>
                  </a:moveTo>
                  <a:cubicBezTo>
                    <a:pt x="24" y="41"/>
                    <a:pt x="35" y="25"/>
                    <a:pt x="14" y="11"/>
                  </a:cubicBezTo>
                  <a:cubicBezTo>
                    <a:pt x="3" y="3"/>
                    <a:pt x="1" y="0"/>
                    <a:pt x="1" y="0"/>
                  </a:cubicBezTo>
                  <a:cubicBezTo>
                    <a:pt x="1" y="0"/>
                    <a:pt x="0" y="14"/>
                    <a:pt x="1" y="19"/>
                  </a:cubicBezTo>
                  <a:cubicBezTo>
                    <a:pt x="1" y="24"/>
                    <a:pt x="0" y="38"/>
                    <a:pt x="10" y="43"/>
                  </a:cubicBezTo>
                  <a:cubicBezTo>
                    <a:pt x="17" y="46"/>
                    <a:pt x="24" y="41"/>
                    <a:pt x="24" y="4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4" name="Freeform 86"/>
            <p:cNvSpPr/>
            <p:nvPr/>
          </p:nvSpPr>
          <p:spPr bwMode="auto">
            <a:xfrm>
              <a:off x="4527551" y="1682750"/>
              <a:ext cx="138113" cy="131763"/>
            </a:xfrm>
            <a:custGeom>
              <a:avLst/>
              <a:gdLst/>
              <a:ahLst/>
              <a:cxnLst>
                <a:cxn ang="0">
                  <a:pos x="6" y="21"/>
                </a:cxn>
                <a:cxn ang="0">
                  <a:pos x="47" y="34"/>
                </a:cxn>
                <a:cxn ang="0">
                  <a:pos x="9" y="35"/>
                </a:cxn>
                <a:cxn ang="0">
                  <a:pos x="6" y="21"/>
                </a:cxn>
              </a:cxnLst>
              <a:rect l="0" t="0" r="r" b="b"/>
              <a:pathLst>
                <a:path w="47" h="45">
                  <a:moveTo>
                    <a:pt x="6" y="21"/>
                  </a:moveTo>
                  <a:cubicBezTo>
                    <a:pt x="6" y="21"/>
                    <a:pt x="31" y="0"/>
                    <a:pt x="47" y="34"/>
                  </a:cubicBezTo>
                  <a:cubicBezTo>
                    <a:pt x="47" y="34"/>
                    <a:pt x="28" y="45"/>
                    <a:pt x="9" y="35"/>
                  </a:cubicBezTo>
                  <a:cubicBezTo>
                    <a:pt x="0" y="31"/>
                    <a:pt x="6" y="23"/>
                    <a:pt x="6" y="2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5" name="Freeform 87"/>
            <p:cNvSpPr/>
            <p:nvPr/>
          </p:nvSpPr>
          <p:spPr bwMode="auto">
            <a:xfrm>
              <a:off x="4475163" y="1814513"/>
              <a:ext cx="138113" cy="117475"/>
            </a:xfrm>
            <a:custGeom>
              <a:avLst/>
              <a:gdLst/>
              <a:ahLst/>
              <a:cxnLst>
                <a:cxn ang="0">
                  <a:pos x="1" y="20"/>
                </a:cxn>
                <a:cxn ang="0">
                  <a:pos x="47" y="14"/>
                </a:cxn>
                <a:cxn ang="0">
                  <a:pos x="33" y="24"/>
                </a:cxn>
                <a:cxn ang="0">
                  <a:pos x="1" y="20"/>
                </a:cxn>
              </a:cxnLst>
              <a:rect l="0" t="0" r="r" b="b"/>
              <a:pathLst>
                <a:path w="47" h="40">
                  <a:moveTo>
                    <a:pt x="1" y="20"/>
                  </a:moveTo>
                  <a:cubicBezTo>
                    <a:pt x="0" y="15"/>
                    <a:pt x="9" y="0"/>
                    <a:pt x="47" y="14"/>
                  </a:cubicBezTo>
                  <a:cubicBezTo>
                    <a:pt x="47" y="14"/>
                    <a:pt x="38" y="21"/>
                    <a:pt x="33" y="24"/>
                  </a:cubicBezTo>
                  <a:cubicBezTo>
                    <a:pt x="28" y="28"/>
                    <a:pt x="2" y="40"/>
                    <a:pt x="1" y="20"/>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6" name="Freeform 88"/>
            <p:cNvSpPr/>
            <p:nvPr/>
          </p:nvSpPr>
          <p:spPr bwMode="auto">
            <a:xfrm>
              <a:off x="4481513" y="1946275"/>
              <a:ext cx="122238" cy="111125"/>
            </a:xfrm>
            <a:custGeom>
              <a:avLst/>
              <a:gdLst/>
              <a:ahLst/>
              <a:cxnLst>
                <a:cxn ang="0">
                  <a:pos x="1" y="19"/>
                </a:cxn>
                <a:cxn ang="0">
                  <a:pos x="35" y="0"/>
                </a:cxn>
                <a:cxn ang="0">
                  <a:pos x="42" y="0"/>
                </a:cxn>
                <a:cxn ang="0">
                  <a:pos x="24" y="31"/>
                </a:cxn>
                <a:cxn ang="0">
                  <a:pos x="1" y="19"/>
                </a:cxn>
              </a:cxnLst>
              <a:rect l="0" t="0" r="r" b="b"/>
              <a:pathLst>
                <a:path w="42" h="38">
                  <a:moveTo>
                    <a:pt x="1" y="19"/>
                  </a:moveTo>
                  <a:cubicBezTo>
                    <a:pt x="0" y="14"/>
                    <a:pt x="2" y="0"/>
                    <a:pt x="35" y="0"/>
                  </a:cubicBezTo>
                  <a:cubicBezTo>
                    <a:pt x="35" y="0"/>
                    <a:pt x="40" y="1"/>
                    <a:pt x="42" y="0"/>
                  </a:cubicBezTo>
                  <a:cubicBezTo>
                    <a:pt x="42" y="0"/>
                    <a:pt x="36" y="23"/>
                    <a:pt x="24" y="31"/>
                  </a:cubicBezTo>
                  <a:cubicBezTo>
                    <a:pt x="12" y="38"/>
                    <a:pt x="2" y="27"/>
                    <a:pt x="1" y="19"/>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7" name="Freeform 89"/>
            <p:cNvSpPr/>
            <p:nvPr/>
          </p:nvSpPr>
          <p:spPr bwMode="auto">
            <a:xfrm>
              <a:off x="4232276" y="1990725"/>
              <a:ext cx="139700" cy="93663"/>
            </a:xfrm>
            <a:custGeom>
              <a:avLst/>
              <a:gdLst/>
              <a:ahLst/>
              <a:cxnLst>
                <a:cxn ang="0">
                  <a:pos x="46" y="18"/>
                </a:cxn>
                <a:cxn ang="0">
                  <a:pos x="15" y="3"/>
                </a:cxn>
                <a:cxn ang="0">
                  <a:pos x="0" y="5"/>
                </a:cxn>
                <a:cxn ang="0">
                  <a:pos x="24" y="30"/>
                </a:cxn>
                <a:cxn ang="0">
                  <a:pos x="46" y="18"/>
                </a:cxn>
              </a:cxnLst>
              <a:rect l="0" t="0" r="r" b="b"/>
              <a:pathLst>
                <a:path w="48" h="32">
                  <a:moveTo>
                    <a:pt x="46" y="18"/>
                  </a:moveTo>
                  <a:cubicBezTo>
                    <a:pt x="46" y="18"/>
                    <a:pt x="44" y="0"/>
                    <a:pt x="15" y="3"/>
                  </a:cubicBezTo>
                  <a:cubicBezTo>
                    <a:pt x="15" y="3"/>
                    <a:pt x="2" y="6"/>
                    <a:pt x="0" y="5"/>
                  </a:cubicBezTo>
                  <a:cubicBezTo>
                    <a:pt x="0" y="5"/>
                    <a:pt x="10" y="27"/>
                    <a:pt x="24" y="30"/>
                  </a:cubicBezTo>
                  <a:cubicBezTo>
                    <a:pt x="38" y="32"/>
                    <a:pt x="48" y="27"/>
                    <a:pt x="46" y="18"/>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8" name="Freeform 90"/>
            <p:cNvSpPr/>
            <p:nvPr/>
          </p:nvSpPr>
          <p:spPr bwMode="auto">
            <a:xfrm>
              <a:off x="4170363" y="1870075"/>
              <a:ext cx="131763" cy="87313"/>
            </a:xfrm>
            <a:custGeom>
              <a:avLst/>
              <a:gdLst/>
              <a:ahLst/>
              <a:cxnLst>
                <a:cxn ang="0">
                  <a:pos x="41" y="11"/>
                </a:cxn>
                <a:cxn ang="0">
                  <a:pos x="7" y="8"/>
                </a:cxn>
                <a:cxn ang="0">
                  <a:pos x="0" y="18"/>
                </a:cxn>
                <a:cxn ang="0">
                  <a:pos x="19" y="24"/>
                </a:cxn>
                <a:cxn ang="0">
                  <a:pos x="41" y="11"/>
                </a:cxn>
              </a:cxnLst>
              <a:rect l="0" t="0" r="r" b="b"/>
              <a:pathLst>
                <a:path w="45" h="30">
                  <a:moveTo>
                    <a:pt x="41" y="11"/>
                  </a:moveTo>
                  <a:cubicBezTo>
                    <a:pt x="37" y="5"/>
                    <a:pt x="22" y="0"/>
                    <a:pt x="7" y="8"/>
                  </a:cubicBezTo>
                  <a:cubicBezTo>
                    <a:pt x="1" y="12"/>
                    <a:pt x="0" y="18"/>
                    <a:pt x="0" y="18"/>
                  </a:cubicBezTo>
                  <a:cubicBezTo>
                    <a:pt x="0" y="18"/>
                    <a:pt x="13" y="21"/>
                    <a:pt x="19" y="24"/>
                  </a:cubicBezTo>
                  <a:cubicBezTo>
                    <a:pt x="32" y="30"/>
                    <a:pt x="45" y="18"/>
                    <a:pt x="41" y="1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9" name="Freeform 91"/>
            <p:cNvSpPr/>
            <p:nvPr/>
          </p:nvSpPr>
          <p:spPr bwMode="auto">
            <a:xfrm>
              <a:off x="4122738" y="1682750"/>
              <a:ext cx="120650" cy="114300"/>
            </a:xfrm>
            <a:custGeom>
              <a:avLst/>
              <a:gdLst/>
              <a:ahLst/>
              <a:cxnLst>
                <a:cxn ang="0">
                  <a:pos x="30" y="34"/>
                </a:cxn>
                <a:cxn ang="0">
                  <a:pos x="23" y="9"/>
                </a:cxn>
                <a:cxn ang="0">
                  <a:pos x="8" y="0"/>
                </a:cxn>
                <a:cxn ang="0">
                  <a:pos x="9" y="27"/>
                </a:cxn>
                <a:cxn ang="0">
                  <a:pos x="30" y="34"/>
                </a:cxn>
              </a:cxnLst>
              <a:rect l="0" t="0" r="r" b="b"/>
              <a:pathLst>
                <a:path w="41" h="39">
                  <a:moveTo>
                    <a:pt x="30" y="34"/>
                  </a:moveTo>
                  <a:cubicBezTo>
                    <a:pt x="30" y="34"/>
                    <a:pt x="41" y="17"/>
                    <a:pt x="23" y="9"/>
                  </a:cubicBezTo>
                  <a:cubicBezTo>
                    <a:pt x="10" y="3"/>
                    <a:pt x="8" y="0"/>
                    <a:pt x="8" y="0"/>
                  </a:cubicBezTo>
                  <a:cubicBezTo>
                    <a:pt x="8" y="0"/>
                    <a:pt x="0" y="15"/>
                    <a:pt x="9" y="27"/>
                  </a:cubicBezTo>
                  <a:cubicBezTo>
                    <a:pt x="18" y="39"/>
                    <a:pt x="27" y="35"/>
                    <a:pt x="30" y="3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30" name="Freeform 92"/>
            <p:cNvSpPr/>
            <p:nvPr/>
          </p:nvSpPr>
          <p:spPr bwMode="auto">
            <a:xfrm>
              <a:off x="4246563" y="1670050"/>
              <a:ext cx="125413" cy="134938"/>
            </a:xfrm>
            <a:custGeom>
              <a:avLst/>
              <a:gdLst/>
              <a:ahLst/>
              <a:cxnLst>
                <a:cxn ang="0">
                  <a:pos x="14" y="41"/>
                </a:cxn>
                <a:cxn ang="0">
                  <a:pos x="12" y="17"/>
                </a:cxn>
                <a:cxn ang="0">
                  <a:pos x="31" y="0"/>
                </a:cxn>
                <a:cxn ang="0">
                  <a:pos x="35" y="38"/>
                </a:cxn>
                <a:cxn ang="0">
                  <a:pos x="14" y="41"/>
                </a:cxn>
              </a:cxnLst>
              <a:rect l="0" t="0" r="r" b="b"/>
              <a:pathLst>
                <a:path w="43" h="46">
                  <a:moveTo>
                    <a:pt x="14" y="41"/>
                  </a:moveTo>
                  <a:cubicBezTo>
                    <a:pt x="14" y="41"/>
                    <a:pt x="0" y="28"/>
                    <a:pt x="12" y="17"/>
                  </a:cubicBezTo>
                  <a:cubicBezTo>
                    <a:pt x="24" y="5"/>
                    <a:pt x="31" y="4"/>
                    <a:pt x="31" y="0"/>
                  </a:cubicBezTo>
                  <a:cubicBezTo>
                    <a:pt x="31" y="0"/>
                    <a:pt x="43" y="30"/>
                    <a:pt x="35" y="38"/>
                  </a:cubicBezTo>
                  <a:cubicBezTo>
                    <a:pt x="28" y="46"/>
                    <a:pt x="19" y="44"/>
                    <a:pt x="14" y="4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31" name="Freeform 93"/>
            <p:cNvSpPr/>
            <p:nvPr/>
          </p:nvSpPr>
          <p:spPr bwMode="auto">
            <a:xfrm>
              <a:off x="4654551" y="1831975"/>
              <a:ext cx="128588" cy="134938"/>
            </a:xfrm>
            <a:custGeom>
              <a:avLst/>
              <a:gdLst/>
              <a:ahLst/>
              <a:cxnLst>
                <a:cxn ang="0">
                  <a:pos x="8" y="38"/>
                </a:cxn>
                <a:cxn ang="0">
                  <a:pos x="16" y="12"/>
                </a:cxn>
                <a:cxn ang="0">
                  <a:pos x="38" y="0"/>
                </a:cxn>
                <a:cxn ang="0">
                  <a:pos x="35" y="39"/>
                </a:cxn>
                <a:cxn ang="0">
                  <a:pos x="8" y="38"/>
                </a:cxn>
              </a:cxnLst>
              <a:rect l="0" t="0" r="r" b="b"/>
              <a:pathLst>
                <a:path w="44" h="46">
                  <a:moveTo>
                    <a:pt x="8" y="38"/>
                  </a:moveTo>
                  <a:cubicBezTo>
                    <a:pt x="8" y="38"/>
                    <a:pt x="0" y="19"/>
                    <a:pt x="16" y="12"/>
                  </a:cubicBezTo>
                  <a:cubicBezTo>
                    <a:pt x="33" y="5"/>
                    <a:pt x="38" y="0"/>
                    <a:pt x="38" y="0"/>
                  </a:cubicBezTo>
                  <a:cubicBezTo>
                    <a:pt x="38" y="0"/>
                    <a:pt x="44" y="32"/>
                    <a:pt x="35" y="39"/>
                  </a:cubicBezTo>
                  <a:cubicBezTo>
                    <a:pt x="25" y="45"/>
                    <a:pt x="13" y="46"/>
                    <a:pt x="8" y="38"/>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32" name="Freeform 94"/>
            <p:cNvSpPr/>
            <p:nvPr/>
          </p:nvSpPr>
          <p:spPr bwMode="auto">
            <a:xfrm>
              <a:off x="4668838" y="1649413"/>
              <a:ext cx="84138" cy="120650"/>
            </a:xfrm>
            <a:custGeom>
              <a:avLst/>
              <a:gdLst/>
              <a:ahLst/>
              <a:cxnLst>
                <a:cxn ang="0">
                  <a:pos x="14" y="41"/>
                </a:cxn>
                <a:cxn ang="0">
                  <a:pos x="2" y="21"/>
                </a:cxn>
                <a:cxn ang="0">
                  <a:pos x="15" y="0"/>
                </a:cxn>
                <a:cxn ang="0">
                  <a:pos x="27" y="20"/>
                </a:cxn>
                <a:cxn ang="0">
                  <a:pos x="14" y="41"/>
                </a:cxn>
              </a:cxnLst>
              <a:rect l="0" t="0" r="r" b="b"/>
              <a:pathLst>
                <a:path w="29" h="41">
                  <a:moveTo>
                    <a:pt x="14" y="41"/>
                  </a:moveTo>
                  <a:cubicBezTo>
                    <a:pt x="14" y="41"/>
                    <a:pt x="0" y="31"/>
                    <a:pt x="2" y="21"/>
                  </a:cubicBezTo>
                  <a:cubicBezTo>
                    <a:pt x="4" y="11"/>
                    <a:pt x="15" y="3"/>
                    <a:pt x="15" y="0"/>
                  </a:cubicBezTo>
                  <a:cubicBezTo>
                    <a:pt x="15" y="0"/>
                    <a:pt x="26" y="13"/>
                    <a:pt x="27" y="20"/>
                  </a:cubicBezTo>
                  <a:cubicBezTo>
                    <a:pt x="29" y="26"/>
                    <a:pt x="27" y="40"/>
                    <a:pt x="14" y="4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33" name="Freeform 95"/>
            <p:cNvSpPr/>
            <p:nvPr/>
          </p:nvSpPr>
          <p:spPr bwMode="auto">
            <a:xfrm>
              <a:off x="3976688" y="1876425"/>
              <a:ext cx="141288" cy="122238"/>
            </a:xfrm>
            <a:custGeom>
              <a:avLst/>
              <a:gdLst/>
              <a:ahLst/>
              <a:cxnLst>
                <a:cxn ang="0">
                  <a:pos x="31" y="42"/>
                </a:cxn>
                <a:cxn ang="0">
                  <a:pos x="23" y="0"/>
                </a:cxn>
                <a:cxn ang="0">
                  <a:pos x="34" y="11"/>
                </a:cxn>
                <a:cxn ang="0">
                  <a:pos x="31" y="42"/>
                </a:cxn>
              </a:cxnLst>
              <a:rect l="0" t="0" r="r" b="b"/>
              <a:pathLst>
                <a:path w="48" h="42">
                  <a:moveTo>
                    <a:pt x="31" y="42"/>
                  </a:moveTo>
                  <a:cubicBezTo>
                    <a:pt x="31" y="42"/>
                    <a:pt x="0" y="34"/>
                    <a:pt x="23" y="0"/>
                  </a:cubicBezTo>
                  <a:cubicBezTo>
                    <a:pt x="23" y="0"/>
                    <a:pt x="27" y="6"/>
                    <a:pt x="34" y="11"/>
                  </a:cubicBezTo>
                  <a:cubicBezTo>
                    <a:pt x="41" y="16"/>
                    <a:pt x="48" y="42"/>
                    <a:pt x="31" y="42"/>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34" name="Freeform 96"/>
            <p:cNvSpPr/>
            <p:nvPr/>
          </p:nvSpPr>
          <p:spPr bwMode="auto">
            <a:xfrm>
              <a:off x="3830638" y="1901825"/>
              <a:ext cx="169863" cy="128588"/>
            </a:xfrm>
            <a:custGeom>
              <a:avLst/>
              <a:gdLst/>
              <a:ahLst/>
              <a:cxnLst>
                <a:cxn ang="0">
                  <a:pos x="26" y="44"/>
                </a:cxn>
                <a:cxn ang="0">
                  <a:pos x="20" y="0"/>
                </a:cxn>
                <a:cxn ang="0">
                  <a:pos x="28" y="7"/>
                </a:cxn>
                <a:cxn ang="0">
                  <a:pos x="26" y="44"/>
                </a:cxn>
              </a:cxnLst>
              <a:rect l="0" t="0" r="r" b="b"/>
              <a:pathLst>
                <a:path w="58" h="44">
                  <a:moveTo>
                    <a:pt x="26" y="44"/>
                  </a:moveTo>
                  <a:cubicBezTo>
                    <a:pt x="26" y="44"/>
                    <a:pt x="0" y="31"/>
                    <a:pt x="20" y="0"/>
                  </a:cubicBezTo>
                  <a:cubicBezTo>
                    <a:pt x="20" y="0"/>
                    <a:pt x="24" y="5"/>
                    <a:pt x="28" y="7"/>
                  </a:cubicBezTo>
                  <a:cubicBezTo>
                    <a:pt x="41" y="15"/>
                    <a:pt x="58" y="35"/>
                    <a:pt x="26" y="4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35" name="Freeform 97"/>
            <p:cNvSpPr/>
            <p:nvPr/>
          </p:nvSpPr>
          <p:spPr bwMode="auto">
            <a:xfrm>
              <a:off x="3997326" y="1724025"/>
              <a:ext cx="146050" cy="111125"/>
            </a:xfrm>
            <a:custGeom>
              <a:avLst/>
              <a:gdLst/>
              <a:ahLst/>
              <a:cxnLst>
                <a:cxn ang="0">
                  <a:pos x="30" y="38"/>
                </a:cxn>
                <a:cxn ang="0">
                  <a:pos x="18" y="0"/>
                </a:cxn>
                <a:cxn ang="0">
                  <a:pos x="26" y="9"/>
                </a:cxn>
                <a:cxn ang="0">
                  <a:pos x="30" y="38"/>
                </a:cxn>
              </a:cxnLst>
              <a:rect l="0" t="0" r="r" b="b"/>
              <a:pathLst>
                <a:path w="50" h="38">
                  <a:moveTo>
                    <a:pt x="30" y="38"/>
                  </a:moveTo>
                  <a:cubicBezTo>
                    <a:pt x="30" y="38"/>
                    <a:pt x="0" y="38"/>
                    <a:pt x="18" y="0"/>
                  </a:cubicBezTo>
                  <a:cubicBezTo>
                    <a:pt x="18" y="0"/>
                    <a:pt x="22" y="7"/>
                    <a:pt x="26" y="9"/>
                  </a:cubicBezTo>
                  <a:cubicBezTo>
                    <a:pt x="30" y="11"/>
                    <a:pt x="50" y="31"/>
                    <a:pt x="30" y="38"/>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grpSp>
      <p:sp>
        <p:nvSpPr>
          <p:cNvPr id="36" name="日期占位符 35"/>
          <p:cNvSpPr>
            <a:spLocks noGrp="1"/>
          </p:cNvSpPr>
          <p:nvPr>
            <p:ph type="dt" sz="half" idx="10"/>
          </p:nvPr>
        </p:nvSpPr>
        <p:spPr/>
        <p:txBody>
          <a:bodyPr/>
          <a:lstStyle/>
          <a:p>
            <a:fld id="{7801F108-86F6-4EBD-A4E5-C398F4533A33}" type="datetime1">
              <a:rPr lang="zh-CN" altLang="en-US" smtClean="0"/>
            </a:fld>
            <a:endParaRPr lang="zh-CN" altLang="en-US" dirty="0"/>
          </a:p>
        </p:txBody>
      </p:sp>
      <p:sp>
        <p:nvSpPr>
          <p:cNvPr id="37" name="页脚占位符 36"/>
          <p:cNvSpPr>
            <a:spLocks noGrp="1"/>
          </p:cNvSpPr>
          <p:nvPr>
            <p:ph type="ftr" sz="quarter" idx="11"/>
          </p:nvPr>
        </p:nvSpPr>
        <p:spPr/>
        <p:txBody>
          <a:bodyPr/>
          <a:lstStyle/>
          <a:p>
            <a:r>
              <a:rPr lang="zh-CN" altLang="en-US" cap="none" smtClean="0">
                <a:uFillTx/>
                <a:sym typeface="+mn-ea"/>
              </a:rPr>
              <a:t>Py</a:t>
            </a:r>
            <a:r>
              <a:rPr lang="en-US" altLang="zh-CN" cap="none" smtClean="0">
                <a:uFillTx/>
                <a:sym typeface="+mn-ea"/>
              </a:rPr>
              <a:t>thon</a:t>
            </a:r>
            <a:r>
              <a:rPr lang="zh-CN" altLang="en-US" smtClean="0">
                <a:sym typeface="+mn-ea"/>
              </a:rPr>
              <a:t>开发与应用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课后作业</a:t>
            </a:r>
            <a:endParaRPr lang="zh-CN" altLang="en-US" dirty="0"/>
          </a:p>
        </p:txBody>
      </p:sp>
      <p:sp>
        <p:nvSpPr>
          <p:cNvPr id="3" name="内容占位符 2"/>
          <p:cNvSpPr>
            <a:spLocks noGrp="1"/>
          </p:cNvSpPr>
          <p:nvPr>
            <p:ph idx="1"/>
          </p:nvPr>
        </p:nvSpPr>
        <p:spPr>
          <a:xfrm>
            <a:off x="961753" y="1034143"/>
            <a:ext cx="7640810" cy="3440974"/>
          </a:xfrm>
        </p:spPr>
        <p:txBody>
          <a:bodyPr>
            <a:normAutofit/>
          </a:bodyPr>
          <a:lstStyle/>
          <a:p>
            <a:r>
              <a:rPr lang="zh-CN" altLang="en-US" sz="2400" dirty="0" smtClean="0"/>
              <a:t>下载</a:t>
            </a:r>
            <a:r>
              <a:rPr lang="zh-CN" altLang="en-US" sz="2400" dirty="0"/>
              <a:t>并安装</a:t>
            </a:r>
            <a:r>
              <a:rPr lang="en-US" altLang="zh-CN" sz="2400" dirty="0"/>
              <a:t>Anaconda3</a:t>
            </a:r>
            <a:r>
              <a:rPr lang="zh-CN" altLang="en-US" sz="2400" dirty="0"/>
              <a:t>。</a:t>
            </a:r>
            <a:endParaRPr lang="zh-CN" altLang="en-US" sz="2400" dirty="0"/>
          </a:p>
          <a:p>
            <a:pPr marL="0" indent="0">
              <a:buNone/>
            </a:pPr>
            <a:r>
              <a:rPr lang="zh-CN" altLang="en-US" sz="2400" dirty="0"/>
              <a:t>https://www.anaconda.com/products/individual-d</a:t>
            </a:r>
            <a:endParaRPr lang="zh-CN" altLang="en-US" sz="2400" dirty="0"/>
          </a:p>
          <a:p>
            <a:r>
              <a:rPr lang="zh-CN" altLang="en-US" sz="2400" dirty="0">
                <a:sym typeface="+mn-ea"/>
              </a:rPr>
              <a:t>下载安装</a:t>
            </a:r>
            <a:r>
              <a:rPr lang="en-US" altLang="zh-CN" sz="2400" dirty="0" err="1">
                <a:sym typeface="+mn-ea"/>
              </a:rPr>
              <a:t>Pycharm</a:t>
            </a:r>
            <a:r>
              <a:rPr lang="zh-CN" altLang="en-US" sz="2400" dirty="0" err="1">
                <a:sym typeface="+mn-ea"/>
              </a:rPr>
              <a:t>社区版</a:t>
            </a:r>
            <a:r>
              <a:rPr lang="zh-CN" altLang="en-US" sz="2400" dirty="0">
                <a:sym typeface="+mn-ea"/>
              </a:rPr>
              <a:t>。</a:t>
            </a:r>
            <a:endParaRPr lang="zh-CN" altLang="en-US" sz="2400" dirty="0"/>
          </a:p>
          <a:p>
            <a:pPr marL="0" indent="0">
              <a:buNone/>
            </a:pPr>
            <a:r>
              <a:rPr lang="zh-CN" altLang="en-US" sz="2400" dirty="0"/>
              <a:t>https://www.jetbrains.com/pycharm/download/#section=windows</a:t>
            </a:r>
            <a:endParaRPr lang="zh-CN" altLang="en-US" sz="2400" dirty="0"/>
          </a:p>
        </p:txBody>
      </p:sp>
      <p:sp>
        <p:nvSpPr>
          <p:cNvPr id="4" name="日期占位符 3"/>
          <p:cNvSpPr>
            <a:spLocks noGrp="1"/>
          </p:cNvSpPr>
          <p:nvPr>
            <p:ph type="dt" sz="half" idx="10"/>
          </p:nvPr>
        </p:nvSpPr>
        <p:spPr/>
        <p:txBody>
          <a:bodyPr/>
          <a:lstStyle/>
          <a:p>
            <a:fld id="{D9D7D9F0-05D8-4D77-AC63-7DA3C7A28427}"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smtClean="0">
                <a:uFillTx/>
                <a:sym typeface="+mn-ea"/>
              </a:rPr>
              <a:t>Py</a:t>
            </a:r>
            <a:r>
              <a:rPr lang="en-US" altLang="zh-CN" cap="none" smtClean="0">
                <a:uFillTx/>
                <a:sym typeface="+mn-ea"/>
              </a:rPr>
              <a:t>thon</a:t>
            </a:r>
            <a:r>
              <a:rPr lang="zh-CN" altLang="en-US" smtClean="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8" name="图片 7"/>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59482" y="3276208"/>
            <a:ext cx="1267285" cy="1267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833" y="1099039"/>
            <a:ext cx="7631777" cy="3211195"/>
          </a:xfrm>
          <a:prstGeom prst="rect">
            <a:avLst/>
          </a:prstGeom>
          <a:noFill/>
        </p:spPr>
        <p:txBody>
          <a:bodyPr wrap="square" rtlCol="0">
            <a:spAutoFit/>
          </a:bodyPr>
          <a:lstStyle/>
          <a:p>
            <a:pPr>
              <a:lnSpc>
                <a:spcPct val="120000"/>
              </a:lnSpc>
              <a:spcBef>
                <a:spcPts val="900"/>
              </a:spcBef>
            </a:pPr>
            <a:r>
              <a:rPr lang="zh-CN" altLang="en-US" sz="2400" dirty="0">
                <a:solidFill>
                  <a:schemeClr val="accent2">
                    <a:lumMod val="75000"/>
                  </a:schemeClr>
                </a:solidFill>
                <a:latin typeface="+mj-ea"/>
                <a:ea typeface="+mj-ea"/>
              </a:rPr>
              <a:t>本周的实验需要大家熟悉</a:t>
            </a:r>
            <a:r>
              <a:rPr lang="en-US" altLang="zh-CN" sz="2400" dirty="0">
                <a:solidFill>
                  <a:schemeClr val="accent2">
                    <a:lumMod val="75000"/>
                  </a:schemeClr>
                </a:solidFill>
                <a:latin typeface="+mj-ea"/>
                <a:ea typeface="+mj-ea"/>
              </a:rPr>
              <a:t>pycharm</a:t>
            </a:r>
            <a:r>
              <a:rPr lang="zh-CN" altLang="en-US" sz="2400" dirty="0">
                <a:solidFill>
                  <a:schemeClr val="accent2">
                    <a:lumMod val="75000"/>
                  </a:schemeClr>
                </a:solidFill>
                <a:latin typeface="+mj-ea"/>
                <a:ea typeface="+mj-ea"/>
              </a:rPr>
              <a:t>工具的使用</a:t>
            </a:r>
            <a:r>
              <a:rPr lang="zh-CN" altLang="en-US" sz="2400" dirty="0">
                <a:solidFill>
                  <a:schemeClr val="accent2">
                    <a:lumMod val="75000"/>
                  </a:schemeClr>
                </a:solidFill>
                <a:latin typeface="+mj-ea"/>
                <a:ea typeface="+mj-ea"/>
              </a:rPr>
              <a:t>，具体任务如下：</a:t>
            </a:r>
            <a:endParaRPr lang="en-US" altLang="zh-CN" sz="2400" dirty="0">
              <a:solidFill>
                <a:schemeClr val="accent2">
                  <a:lumMod val="75000"/>
                </a:schemeClr>
              </a:solidFill>
              <a:latin typeface="+mj-ea"/>
              <a:ea typeface="+mj-ea"/>
            </a:endParaRPr>
          </a:p>
          <a:p>
            <a:pPr marL="386080" indent="-386080">
              <a:lnSpc>
                <a:spcPct val="120000"/>
              </a:lnSpc>
              <a:spcBef>
                <a:spcPts val="900"/>
              </a:spcBef>
              <a:buFont typeface="+mj-lt"/>
              <a:buAutoNum type="arabicPeriod"/>
            </a:pPr>
            <a:r>
              <a:rPr lang="zh-CN" altLang="en-US" sz="2400" dirty="0">
                <a:solidFill>
                  <a:schemeClr val="accent2">
                    <a:lumMod val="75000"/>
                  </a:schemeClr>
                </a:solidFill>
                <a:latin typeface="+mj-ea"/>
                <a:ea typeface="+mj-ea"/>
              </a:rPr>
              <a:t>新建</a:t>
            </a:r>
            <a:r>
              <a:rPr lang="en-US" altLang="zh-CN" sz="2400" dirty="0">
                <a:solidFill>
                  <a:schemeClr val="accent2">
                    <a:lumMod val="75000"/>
                  </a:schemeClr>
                </a:solidFill>
                <a:latin typeface="+mj-ea"/>
                <a:ea typeface="+mj-ea"/>
              </a:rPr>
              <a:t>new project</a:t>
            </a:r>
            <a:r>
              <a:rPr lang="zh-CN" altLang="en-US" sz="2400" dirty="0" smtClean="0">
                <a:solidFill>
                  <a:schemeClr val="accent2">
                    <a:lumMod val="75000"/>
                  </a:schemeClr>
                </a:solidFill>
                <a:latin typeface="+mj-ea"/>
                <a:ea typeface="+mj-ea"/>
              </a:rPr>
              <a:t>；</a:t>
            </a:r>
            <a:endParaRPr lang="en-US" altLang="zh-CN" sz="2400" dirty="0" smtClean="0">
              <a:solidFill>
                <a:schemeClr val="accent2">
                  <a:lumMod val="75000"/>
                </a:schemeClr>
              </a:solidFill>
              <a:latin typeface="+mj-ea"/>
              <a:ea typeface="+mj-ea"/>
            </a:endParaRPr>
          </a:p>
          <a:p>
            <a:pPr marL="386080" indent="-386080">
              <a:lnSpc>
                <a:spcPct val="120000"/>
              </a:lnSpc>
              <a:spcBef>
                <a:spcPts val="900"/>
              </a:spcBef>
              <a:buFont typeface="+mj-lt"/>
              <a:buAutoNum type="arabicPeriod"/>
            </a:pPr>
            <a:r>
              <a:rPr lang="zh-CN" altLang="en-US" sz="2400" dirty="0" smtClean="0">
                <a:solidFill>
                  <a:schemeClr val="accent2">
                    <a:lumMod val="75000"/>
                  </a:schemeClr>
                </a:solidFill>
                <a:latin typeface="+mj-ea"/>
                <a:ea typeface="+mj-ea"/>
              </a:rPr>
              <a:t>设置解释器</a:t>
            </a:r>
            <a:r>
              <a:rPr lang="en-US" altLang="zh-CN" sz="2400" dirty="0" smtClean="0">
                <a:solidFill>
                  <a:schemeClr val="accent2">
                    <a:lumMod val="75000"/>
                  </a:schemeClr>
                </a:solidFill>
                <a:latin typeface="+mj-ea"/>
                <a:ea typeface="+mj-ea"/>
              </a:rPr>
              <a:t>interpreter</a:t>
            </a:r>
            <a:r>
              <a:rPr lang="zh-CN" altLang="en-US" sz="2400" dirty="0" smtClean="0">
                <a:solidFill>
                  <a:schemeClr val="accent2">
                    <a:lumMod val="75000"/>
                  </a:schemeClr>
                </a:solidFill>
                <a:latin typeface="+mj-ea"/>
                <a:ea typeface="+mj-ea"/>
              </a:rPr>
              <a:t>、</a:t>
            </a:r>
            <a:r>
              <a:rPr lang="en-US" altLang="zh-CN" sz="2400" dirty="0" smtClean="0">
                <a:solidFill>
                  <a:schemeClr val="accent2">
                    <a:lumMod val="75000"/>
                  </a:schemeClr>
                </a:solidFill>
                <a:latin typeface="+mj-ea"/>
                <a:ea typeface="+mj-ea"/>
              </a:rPr>
              <a:t>font</a:t>
            </a:r>
            <a:r>
              <a:rPr lang="zh-CN" altLang="en-US" sz="2400" dirty="0" smtClean="0">
                <a:solidFill>
                  <a:schemeClr val="accent2">
                    <a:lumMod val="75000"/>
                  </a:schemeClr>
                </a:solidFill>
                <a:latin typeface="+mj-ea"/>
                <a:ea typeface="+mj-ea"/>
              </a:rPr>
              <a:t>、</a:t>
            </a:r>
            <a:r>
              <a:rPr lang="en-US" altLang="zh-CN" sz="2400" dirty="0" smtClean="0">
                <a:solidFill>
                  <a:schemeClr val="accent2">
                    <a:lumMod val="75000"/>
                  </a:schemeClr>
                </a:solidFill>
                <a:latin typeface="+mj-ea"/>
                <a:ea typeface="+mj-ea"/>
              </a:rPr>
              <a:t>theme</a:t>
            </a:r>
            <a:r>
              <a:rPr lang="zh-CN" altLang="en-US" sz="2400" dirty="0" smtClean="0">
                <a:solidFill>
                  <a:schemeClr val="accent2">
                    <a:lumMod val="75000"/>
                  </a:schemeClr>
                </a:solidFill>
                <a:latin typeface="+mj-ea"/>
                <a:ea typeface="+mj-ea"/>
              </a:rPr>
              <a:t>；</a:t>
            </a:r>
            <a:endParaRPr lang="en-US" altLang="zh-CN" sz="2400" dirty="0" smtClean="0">
              <a:solidFill>
                <a:schemeClr val="accent2">
                  <a:lumMod val="75000"/>
                </a:schemeClr>
              </a:solidFill>
              <a:latin typeface="+mj-ea"/>
              <a:ea typeface="+mj-ea"/>
            </a:endParaRPr>
          </a:p>
          <a:p>
            <a:pPr marL="386080" indent="-386080">
              <a:lnSpc>
                <a:spcPct val="120000"/>
              </a:lnSpc>
              <a:spcBef>
                <a:spcPts val="900"/>
              </a:spcBef>
              <a:buFont typeface="+mj-lt"/>
              <a:buAutoNum type="arabicPeriod"/>
            </a:pPr>
            <a:r>
              <a:rPr lang="zh-CN" altLang="en-US" sz="2400" dirty="0" smtClean="0">
                <a:solidFill>
                  <a:schemeClr val="accent2">
                    <a:lumMod val="75000"/>
                  </a:schemeClr>
                </a:solidFill>
                <a:latin typeface="+mj-ea"/>
                <a:ea typeface="+mj-ea"/>
              </a:rPr>
              <a:t>三种打开方式；</a:t>
            </a:r>
            <a:endParaRPr lang="zh-CN" altLang="en-US" sz="2400" dirty="0" smtClean="0">
              <a:solidFill>
                <a:schemeClr val="accent2">
                  <a:lumMod val="75000"/>
                </a:schemeClr>
              </a:solidFill>
              <a:latin typeface="+mj-ea"/>
              <a:ea typeface="+mj-ea"/>
            </a:endParaRPr>
          </a:p>
          <a:p>
            <a:pPr marL="386080" indent="-386080">
              <a:lnSpc>
                <a:spcPct val="120000"/>
              </a:lnSpc>
              <a:spcBef>
                <a:spcPts val="900"/>
              </a:spcBef>
              <a:buFont typeface="+mj-lt"/>
              <a:buAutoNum type="arabicPeriod"/>
            </a:pPr>
            <a:r>
              <a:rPr lang="zh-CN" altLang="en-US" sz="2400" dirty="0" smtClean="0">
                <a:solidFill>
                  <a:schemeClr val="accent2">
                    <a:lumMod val="75000"/>
                  </a:schemeClr>
                </a:solidFill>
                <a:latin typeface="+mj-ea"/>
                <a:ea typeface="+mj-ea"/>
              </a:rPr>
              <a:t>关闭文件</a:t>
            </a:r>
            <a:r>
              <a:rPr lang="zh-CN" altLang="en-US" sz="2400" dirty="0" smtClean="0">
                <a:solidFill>
                  <a:schemeClr val="accent2">
                    <a:lumMod val="75000"/>
                  </a:schemeClr>
                </a:solidFill>
                <a:latin typeface="+mj-ea"/>
                <a:ea typeface="+mj-ea"/>
              </a:rPr>
              <a:t>。</a:t>
            </a:r>
            <a:endParaRPr lang="en-US" altLang="zh-CN" sz="2400" dirty="0">
              <a:solidFill>
                <a:schemeClr val="accent2">
                  <a:lumMod val="75000"/>
                </a:schemeClr>
              </a:solidFill>
              <a:latin typeface="+mj-ea"/>
              <a:ea typeface="+mj-ea"/>
            </a:endParaRPr>
          </a:p>
        </p:txBody>
      </p:sp>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实验</a:t>
            </a:r>
            <a:r>
              <a:rPr lang="zh-CN" altLang="en-US" kern="100" dirty="0" smtClean="0">
                <a:latin typeface="+mn-ea"/>
                <a:cs typeface="Times New Roman" panose="02020603050405020304" pitchFamily="18" charset="0"/>
              </a:rPr>
              <a:t>任务</a:t>
            </a:r>
            <a:endParaRPr lang="zh-CN" altLang="en-US" dirty="0"/>
          </a:p>
        </p:txBody>
      </p:sp>
      <p:grpSp>
        <p:nvGrpSpPr>
          <p:cNvPr id="5" name="组合 4"/>
          <p:cNvGrpSpPr/>
          <p:nvPr/>
        </p:nvGrpSpPr>
        <p:grpSpPr>
          <a:xfrm>
            <a:off x="6858001" y="2211541"/>
            <a:ext cx="1891966" cy="1999512"/>
            <a:chOff x="1516062" y="3403601"/>
            <a:chExt cx="2560638" cy="2846387"/>
          </a:xfrm>
          <a:solidFill>
            <a:schemeClr val="tx1">
              <a:lumMod val="65000"/>
              <a:lumOff val="35000"/>
            </a:schemeClr>
          </a:solidFill>
        </p:grpSpPr>
        <p:sp>
          <p:nvSpPr>
            <p:cNvPr id="6" name="Freeform 6"/>
            <p:cNvSpPr/>
            <p:nvPr/>
          </p:nvSpPr>
          <p:spPr bwMode="auto">
            <a:xfrm>
              <a:off x="1516062" y="3403601"/>
              <a:ext cx="2405063" cy="2846387"/>
            </a:xfrm>
            <a:custGeom>
              <a:avLst/>
              <a:gdLst>
                <a:gd name="T0" fmla="*/ 2572 w 2702"/>
                <a:gd name="T1" fmla="*/ 0 h 3200"/>
                <a:gd name="T2" fmla="*/ 2606 w 2702"/>
                <a:gd name="T3" fmla="*/ 11 h 3200"/>
                <a:gd name="T4" fmla="*/ 2700 w 2702"/>
                <a:gd name="T5" fmla="*/ 145 h 3200"/>
                <a:gd name="T6" fmla="*/ 2700 w 2702"/>
                <a:gd name="T7" fmla="*/ 885 h 3200"/>
                <a:gd name="T8" fmla="*/ 2699 w 2702"/>
                <a:gd name="T9" fmla="*/ 898 h 3200"/>
                <a:gd name="T10" fmla="*/ 2604 w 2702"/>
                <a:gd name="T11" fmla="*/ 803 h 3200"/>
                <a:gd name="T12" fmla="*/ 2601 w 2702"/>
                <a:gd name="T13" fmla="*/ 780 h 3200"/>
                <a:gd name="T14" fmla="*/ 2600 w 2702"/>
                <a:gd name="T15" fmla="*/ 164 h 3200"/>
                <a:gd name="T16" fmla="*/ 2536 w 2702"/>
                <a:gd name="T17" fmla="*/ 100 h 3200"/>
                <a:gd name="T18" fmla="*/ 164 w 2702"/>
                <a:gd name="T19" fmla="*/ 100 h 3200"/>
                <a:gd name="T20" fmla="*/ 100 w 2702"/>
                <a:gd name="T21" fmla="*/ 163 h 3200"/>
                <a:gd name="T22" fmla="*/ 100 w 2702"/>
                <a:gd name="T23" fmla="*/ 3037 h 3200"/>
                <a:gd name="T24" fmla="*/ 162 w 2702"/>
                <a:gd name="T25" fmla="*/ 3100 h 3200"/>
                <a:gd name="T26" fmla="*/ 2538 w 2702"/>
                <a:gd name="T27" fmla="*/ 3100 h 3200"/>
                <a:gd name="T28" fmla="*/ 2600 w 2702"/>
                <a:gd name="T29" fmla="*/ 3037 h 3200"/>
                <a:gd name="T30" fmla="*/ 2600 w 2702"/>
                <a:gd name="T31" fmla="*/ 1674 h 3200"/>
                <a:gd name="T32" fmla="*/ 2615 w 2702"/>
                <a:gd name="T33" fmla="*/ 1637 h 3200"/>
                <a:gd name="T34" fmla="*/ 2696 w 2702"/>
                <a:gd name="T35" fmla="*/ 1555 h 3200"/>
                <a:gd name="T36" fmla="*/ 2700 w 2702"/>
                <a:gd name="T37" fmla="*/ 1558 h 3200"/>
                <a:gd name="T38" fmla="*/ 2700 w 2702"/>
                <a:gd name="T39" fmla="*/ 1581 h 3200"/>
                <a:gd name="T40" fmla="*/ 2702 w 2702"/>
                <a:gd name="T41" fmla="*/ 3019 h 3200"/>
                <a:gd name="T42" fmla="*/ 2572 w 2702"/>
                <a:gd name="T43" fmla="*/ 3200 h 3200"/>
                <a:gd name="T44" fmla="*/ 128 w 2702"/>
                <a:gd name="T45" fmla="*/ 3200 h 3200"/>
                <a:gd name="T46" fmla="*/ 36 w 2702"/>
                <a:gd name="T47" fmla="*/ 3146 h 3200"/>
                <a:gd name="T48" fmla="*/ 0 w 2702"/>
                <a:gd name="T49" fmla="*/ 3072 h 3200"/>
                <a:gd name="T50" fmla="*/ 0 w 2702"/>
                <a:gd name="T51" fmla="*/ 128 h 3200"/>
                <a:gd name="T52" fmla="*/ 36 w 2702"/>
                <a:gd name="T53" fmla="*/ 54 h 3200"/>
                <a:gd name="T54" fmla="*/ 128 w 2702"/>
                <a:gd name="T55" fmla="*/ 0 h 3200"/>
                <a:gd name="T56" fmla="*/ 2572 w 2702"/>
                <a:gd name="T57" fmla="*/ 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2" h="3200">
                  <a:moveTo>
                    <a:pt x="2572" y="0"/>
                  </a:moveTo>
                  <a:cubicBezTo>
                    <a:pt x="2583" y="4"/>
                    <a:pt x="2595" y="6"/>
                    <a:pt x="2606" y="11"/>
                  </a:cubicBezTo>
                  <a:cubicBezTo>
                    <a:pt x="2664" y="37"/>
                    <a:pt x="2699" y="81"/>
                    <a:pt x="2700" y="145"/>
                  </a:cubicBezTo>
                  <a:cubicBezTo>
                    <a:pt x="2701" y="392"/>
                    <a:pt x="2700" y="639"/>
                    <a:pt x="2700" y="885"/>
                  </a:cubicBezTo>
                  <a:cubicBezTo>
                    <a:pt x="2700" y="888"/>
                    <a:pt x="2700" y="891"/>
                    <a:pt x="2699" y="898"/>
                  </a:cubicBezTo>
                  <a:cubicBezTo>
                    <a:pt x="2666" y="865"/>
                    <a:pt x="2634" y="834"/>
                    <a:pt x="2604" y="803"/>
                  </a:cubicBezTo>
                  <a:cubicBezTo>
                    <a:pt x="2600" y="798"/>
                    <a:pt x="2601" y="788"/>
                    <a:pt x="2601" y="780"/>
                  </a:cubicBezTo>
                  <a:cubicBezTo>
                    <a:pt x="2600" y="575"/>
                    <a:pt x="2600" y="370"/>
                    <a:pt x="2600" y="164"/>
                  </a:cubicBezTo>
                  <a:cubicBezTo>
                    <a:pt x="2600" y="115"/>
                    <a:pt x="2585" y="100"/>
                    <a:pt x="2536" y="100"/>
                  </a:cubicBezTo>
                  <a:cubicBezTo>
                    <a:pt x="1745" y="100"/>
                    <a:pt x="955" y="100"/>
                    <a:pt x="164" y="100"/>
                  </a:cubicBezTo>
                  <a:cubicBezTo>
                    <a:pt x="117" y="100"/>
                    <a:pt x="100" y="116"/>
                    <a:pt x="100" y="163"/>
                  </a:cubicBezTo>
                  <a:cubicBezTo>
                    <a:pt x="100" y="1121"/>
                    <a:pt x="100" y="2079"/>
                    <a:pt x="100" y="3037"/>
                  </a:cubicBezTo>
                  <a:cubicBezTo>
                    <a:pt x="100" y="3083"/>
                    <a:pt x="117" y="3100"/>
                    <a:pt x="162" y="3100"/>
                  </a:cubicBezTo>
                  <a:cubicBezTo>
                    <a:pt x="954" y="3100"/>
                    <a:pt x="1746" y="3100"/>
                    <a:pt x="2538" y="3100"/>
                  </a:cubicBezTo>
                  <a:cubicBezTo>
                    <a:pt x="2584" y="3100"/>
                    <a:pt x="2600" y="3084"/>
                    <a:pt x="2600" y="3037"/>
                  </a:cubicBezTo>
                  <a:cubicBezTo>
                    <a:pt x="2600" y="2583"/>
                    <a:pt x="2600" y="2128"/>
                    <a:pt x="2600" y="1674"/>
                  </a:cubicBezTo>
                  <a:cubicBezTo>
                    <a:pt x="2600" y="1658"/>
                    <a:pt x="2604" y="1647"/>
                    <a:pt x="2615" y="1637"/>
                  </a:cubicBezTo>
                  <a:cubicBezTo>
                    <a:pt x="2643" y="1610"/>
                    <a:pt x="2669" y="1582"/>
                    <a:pt x="2696" y="1555"/>
                  </a:cubicBezTo>
                  <a:cubicBezTo>
                    <a:pt x="2697" y="1556"/>
                    <a:pt x="2699" y="1557"/>
                    <a:pt x="2700" y="1558"/>
                  </a:cubicBezTo>
                  <a:cubicBezTo>
                    <a:pt x="2700" y="1565"/>
                    <a:pt x="2700" y="1573"/>
                    <a:pt x="2700" y="1581"/>
                  </a:cubicBezTo>
                  <a:cubicBezTo>
                    <a:pt x="2700" y="2060"/>
                    <a:pt x="2699" y="2539"/>
                    <a:pt x="2702" y="3019"/>
                  </a:cubicBezTo>
                  <a:cubicBezTo>
                    <a:pt x="2702" y="3120"/>
                    <a:pt x="2654" y="3182"/>
                    <a:pt x="2572" y="3200"/>
                  </a:cubicBezTo>
                  <a:cubicBezTo>
                    <a:pt x="1757" y="3200"/>
                    <a:pt x="943" y="3200"/>
                    <a:pt x="128" y="3200"/>
                  </a:cubicBezTo>
                  <a:cubicBezTo>
                    <a:pt x="92" y="3191"/>
                    <a:pt x="58" y="3177"/>
                    <a:pt x="36" y="3146"/>
                  </a:cubicBezTo>
                  <a:cubicBezTo>
                    <a:pt x="21" y="3123"/>
                    <a:pt x="12" y="3097"/>
                    <a:pt x="0" y="3072"/>
                  </a:cubicBezTo>
                  <a:cubicBezTo>
                    <a:pt x="0" y="2091"/>
                    <a:pt x="0" y="1109"/>
                    <a:pt x="0" y="128"/>
                  </a:cubicBezTo>
                  <a:cubicBezTo>
                    <a:pt x="12" y="103"/>
                    <a:pt x="21" y="77"/>
                    <a:pt x="36" y="54"/>
                  </a:cubicBezTo>
                  <a:cubicBezTo>
                    <a:pt x="58" y="23"/>
                    <a:pt x="92" y="9"/>
                    <a:pt x="128" y="0"/>
                  </a:cubicBezTo>
                  <a:cubicBezTo>
                    <a:pt x="943" y="0"/>
                    <a:pt x="1757" y="0"/>
                    <a:pt x="25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p:nvPr/>
          </p:nvSpPr>
          <p:spPr bwMode="auto">
            <a:xfrm>
              <a:off x="3448050" y="4132263"/>
              <a:ext cx="628650" cy="633412"/>
            </a:xfrm>
            <a:custGeom>
              <a:avLst/>
              <a:gdLst>
                <a:gd name="T0" fmla="*/ 706 w 706"/>
                <a:gd name="T1" fmla="*/ 410 h 714"/>
                <a:gd name="T2" fmla="*/ 682 w 706"/>
                <a:gd name="T3" fmla="*/ 441 h 714"/>
                <a:gd name="T4" fmla="*/ 441 w 706"/>
                <a:gd name="T5" fmla="*/ 681 h 714"/>
                <a:gd name="T6" fmla="*/ 357 w 706"/>
                <a:gd name="T7" fmla="*/ 682 h 714"/>
                <a:gd name="T8" fmla="*/ 31 w 706"/>
                <a:gd name="T9" fmla="*/ 356 h 714"/>
                <a:gd name="T10" fmla="*/ 31 w 706"/>
                <a:gd name="T11" fmla="*/ 274 h 714"/>
                <a:gd name="T12" fmla="*/ 274 w 706"/>
                <a:gd name="T13" fmla="*/ 31 h 714"/>
                <a:gd name="T14" fmla="*/ 357 w 706"/>
                <a:gd name="T15" fmla="*/ 32 h 714"/>
                <a:gd name="T16" fmla="*/ 677 w 706"/>
                <a:gd name="T17" fmla="*/ 351 h 714"/>
                <a:gd name="T18" fmla="*/ 706 w 706"/>
                <a:gd name="T19" fmla="*/ 386 h 714"/>
                <a:gd name="T20" fmla="*/ 706 w 706"/>
                <a:gd name="T21" fmla="*/ 41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6" h="714">
                  <a:moveTo>
                    <a:pt x="706" y="410"/>
                  </a:moveTo>
                  <a:cubicBezTo>
                    <a:pt x="698" y="420"/>
                    <a:pt x="691" y="432"/>
                    <a:pt x="682" y="441"/>
                  </a:cubicBezTo>
                  <a:cubicBezTo>
                    <a:pt x="602" y="521"/>
                    <a:pt x="522" y="601"/>
                    <a:pt x="441" y="681"/>
                  </a:cubicBezTo>
                  <a:cubicBezTo>
                    <a:pt x="409" y="714"/>
                    <a:pt x="389" y="714"/>
                    <a:pt x="357" y="682"/>
                  </a:cubicBezTo>
                  <a:cubicBezTo>
                    <a:pt x="248" y="573"/>
                    <a:pt x="139" y="465"/>
                    <a:pt x="31" y="356"/>
                  </a:cubicBezTo>
                  <a:cubicBezTo>
                    <a:pt x="0" y="326"/>
                    <a:pt x="0" y="305"/>
                    <a:pt x="31" y="274"/>
                  </a:cubicBezTo>
                  <a:cubicBezTo>
                    <a:pt x="112" y="193"/>
                    <a:pt x="193" y="112"/>
                    <a:pt x="274" y="31"/>
                  </a:cubicBezTo>
                  <a:cubicBezTo>
                    <a:pt x="305" y="0"/>
                    <a:pt x="326" y="0"/>
                    <a:pt x="357" y="32"/>
                  </a:cubicBezTo>
                  <a:cubicBezTo>
                    <a:pt x="464" y="138"/>
                    <a:pt x="570" y="245"/>
                    <a:pt x="677" y="351"/>
                  </a:cubicBezTo>
                  <a:cubicBezTo>
                    <a:pt x="687" y="362"/>
                    <a:pt x="696" y="374"/>
                    <a:pt x="706" y="386"/>
                  </a:cubicBezTo>
                  <a:cubicBezTo>
                    <a:pt x="706" y="394"/>
                    <a:pt x="706" y="402"/>
                    <a:pt x="706" y="410"/>
                  </a:cubicBezTo>
                  <a:close/>
                </a:path>
              </a:pathLst>
            </a:custGeom>
            <a:solidFill>
              <a:srgbClr val="FF9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0"/>
            <p:cNvSpPr/>
            <p:nvPr/>
          </p:nvSpPr>
          <p:spPr bwMode="auto">
            <a:xfrm>
              <a:off x="2587625" y="4483100"/>
              <a:ext cx="1139825" cy="1143000"/>
            </a:xfrm>
            <a:custGeom>
              <a:avLst/>
              <a:gdLst>
                <a:gd name="T0" fmla="*/ 1281 w 1281"/>
                <a:gd name="T1" fmla="*/ 396 h 1285"/>
                <a:gd name="T2" fmla="*/ 1267 w 1281"/>
                <a:gd name="T3" fmla="*/ 426 h 1285"/>
                <a:gd name="T4" fmla="*/ 1252 w 1281"/>
                <a:gd name="T5" fmla="*/ 442 h 1285"/>
                <a:gd name="T6" fmla="*/ 443 w 1281"/>
                <a:gd name="T7" fmla="*/ 1251 h 1285"/>
                <a:gd name="T8" fmla="*/ 356 w 1281"/>
                <a:gd name="T9" fmla="*/ 1251 h 1285"/>
                <a:gd name="T10" fmla="*/ 32 w 1281"/>
                <a:gd name="T11" fmla="*/ 927 h 1285"/>
                <a:gd name="T12" fmla="*/ 32 w 1281"/>
                <a:gd name="T13" fmla="*/ 844 h 1285"/>
                <a:gd name="T14" fmla="*/ 846 w 1281"/>
                <a:gd name="T15" fmla="*/ 30 h 1285"/>
                <a:gd name="T16" fmla="*/ 928 w 1281"/>
                <a:gd name="T17" fmla="*/ 30 h 1285"/>
                <a:gd name="T18" fmla="*/ 1256 w 1281"/>
                <a:gd name="T19" fmla="*/ 358 h 1285"/>
                <a:gd name="T20" fmla="*/ 1281 w 1281"/>
                <a:gd name="T21" fmla="*/ 396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1" h="1285">
                  <a:moveTo>
                    <a:pt x="1281" y="396"/>
                  </a:moveTo>
                  <a:cubicBezTo>
                    <a:pt x="1275" y="409"/>
                    <a:pt x="1272" y="418"/>
                    <a:pt x="1267" y="426"/>
                  </a:cubicBezTo>
                  <a:cubicBezTo>
                    <a:pt x="1263" y="432"/>
                    <a:pt x="1257" y="437"/>
                    <a:pt x="1252" y="442"/>
                  </a:cubicBezTo>
                  <a:cubicBezTo>
                    <a:pt x="982" y="712"/>
                    <a:pt x="712" y="981"/>
                    <a:pt x="443" y="1251"/>
                  </a:cubicBezTo>
                  <a:cubicBezTo>
                    <a:pt x="409" y="1285"/>
                    <a:pt x="390" y="1285"/>
                    <a:pt x="356" y="1251"/>
                  </a:cubicBezTo>
                  <a:cubicBezTo>
                    <a:pt x="248" y="1143"/>
                    <a:pt x="140" y="1035"/>
                    <a:pt x="32" y="927"/>
                  </a:cubicBezTo>
                  <a:cubicBezTo>
                    <a:pt x="0" y="895"/>
                    <a:pt x="0" y="876"/>
                    <a:pt x="32" y="844"/>
                  </a:cubicBezTo>
                  <a:cubicBezTo>
                    <a:pt x="303" y="573"/>
                    <a:pt x="575" y="301"/>
                    <a:pt x="846" y="30"/>
                  </a:cubicBezTo>
                  <a:cubicBezTo>
                    <a:pt x="876" y="0"/>
                    <a:pt x="898" y="0"/>
                    <a:pt x="928" y="30"/>
                  </a:cubicBezTo>
                  <a:cubicBezTo>
                    <a:pt x="1037" y="139"/>
                    <a:pt x="1147" y="248"/>
                    <a:pt x="1256" y="358"/>
                  </a:cubicBezTo>
                  <a:cubicBezTo>
                    <a:pt x="1266" y="369"/>
                    <a:pt x="1273" y="383"/>
                    <a:pt x="1281" y="39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1"/>
            <p:cNvSpPr/>
            <p:nvPr/>
          </p:nvSpPr>
          <p:spPr bwMode="auto">
            <a:xfrm>
              <a:off x="2332038" y="5340350"/>
              <a:ext cx="538163" cy="539750"/>
            </a:xfrm>
            <a:custGeom>
              <a:avLst/>
              <a:gdLst>
                <a:gd name="T0" fmla="*/ 21 w 604"/>
                <a:gd name="T1" fmla="*/ 606 h 606"/>
                <a:gd name="T2" fmla="*/ 1 w 604"/>
                <a:gd name="T3" fmla="*/ 584 h 606"/>
                <a:gd name="T4" fmla="*/ 8 w 604"/>
                <a:gd name="T5" fmla="*/ 561 h 606"/>
                <a:gd name="T6" fmla="*/ 183 w 604"/>
                <a:gd name="T7" fmla="*/ 35 h 606"/>
                <a:gd name="T8" fmla="*/ 231 w 604"/>
                <a:gd name="T9" fmla="*/ 23 h 606"/>
                <a:gd name="T10" fmla="*/ 581 w 604"/>
                <a:gd name="T11" fmla="*/ 374 h 606"/>
                <a:gd name="T12" fmla="*/ 569 w 604"/>
                <a:gd name="T13" fmla="*/ 425 h 606"/>
                <a:gd name="T14" fmla="*/ 35 w 604"/>
                <a:gd name="T15" fmla="*/ 602 h 606"/>
                <a:gd name="T16" fmla="*/ 21 w 604"/>
                <a:gd name="T1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 h="606">
                  <a:moveTo>
                    <a:pt x="21" y="606"/>
                  </a:moveTo>
                  <a:cubicBezTo>
                    <a:pt x="5" y="606"/>
                    <a:pt x="0" y="596"/>
                    <a:pt x="1" y="584"/>
                  </a:cubicBezTo>
                  <a:cubicBezTo>
                    <a:pt x="2" y="576"/>
                    <a:pt x="5" y="568"/>
                    <a:pt x="8" y="561"/>
                  </a:cubicBezTo>
                  <a:cubicBezTo>
                    <a:pt x="66" y="385"/>
                    <a:pt x="124" y="210"/>
                    <a:pt x="183" y="35"/>
                  </a:cubicBezTo>
                  <a:cubicBezTo>
                    <a:pt x="193" y="3"/>
                    <a:pt x="207" y="0"/>
                    <a:pt x="231" y="23"/>
                  </a:cubicBezTo>
                  <a:cubicBezTo>
                    <a:pt x="348" y="140"/>
                    <a:pt x="464" y="257"/>
                    <a:pt x="581" y="374"/>
                  </a:cubicBezTo>
                  <a:cubicBezTo>
                    <a:pt x="604" y="397"/>
                    <a:pt x="600" y="415"/>
                    <a:pt x="569" y="425"/>
                  </a:cubicBezTo>
                  <a:cubicBezTo>
                    <a:pt x="391" y="484"/>
                    <a:pt x="213" y="543"/>
                    <a:pt x="35" y="602"/>
                  </a:cubicBezTo>
                  <a:cubicBezTo>
                    <a:pt x="30" y="604"/>
                    <a:pt x="25" y="605"/>
                    <a:pt x="21" y="6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2"/>
            <p:cNvSpPr/>
            <p:nvPr/>
          </p:nvSpPr>
          <p:spPr bwMode="auto">
            <a:xfrm>
              <a:off x="1990725" y="4032250"/>
              <a:ext cx="1454150" cy="42862"/>
            </a:xfrm>
            <a:custGeom>
              <a:avLst/>
              <a:gdLst>
                <a:gd name="T0" fmla="*/ 1634 w 1634"/>
                <a:gd name="T1" fmla="*/ 0 h 48"/>
                <a:gd name="T2" fmla="*/ 1634 w 1634"/>
                <a:gd name="T3" fmla="*/ 48 h 48"/>
                <a:gd name="T4" fmla="*/ 0 w 1634"/>
                <a:gd name="T5" fmla="*/ 48 h 48"/>
                <a:gd name="T6" fmla="*/ 0 w 1634"/>
                <a:gd name="T7" fmla="*/ 0 h 48"/>
                <a:gd name="T8" fmla="*/ 1634 w 1634"/>
                <a:gd name="T9" fmla="*/ 0 h 48"/>
              </a:gdLst>
              <a:ahLst/>
              <a:cxnLst>
                <a:cxn ang="0">
                  <a:pos x="T0" y="T1"/>
                </a:cxn>
                <a:cxn ang="0">
                  <a:pos x="T2" y="T3"/>
                </a:cxn>
                <a:cxn ang="0">
                  <a:pos x="T4" y="T5"/>
                </a:cxn>
                <a:cxn ang="0">
                  <a:pos x="T6" y="T7"/>
                </a:cxn>
                <a:cxn ang="0">
                  <a:pos x="T8" y="T9"/>
                </a:cxn>
              </a:cxnLst>
              <a:rect l="0" t="0" r="r" b="b"/>
              <a:pathLst>
                <a:path w="1634" h="48">
                  <a:moveTo>
                    <a:pt x="1634" y="0"/>
                  </a:moveTo>
                  <a:cubicBezTo>
                    <a:pt x="1634" y="17"/>
                    <a:pt x="1634" y="32"/>
                    <a:pt x="1634" y="48"/>
                  </a:cubicBezTo>
                  <a:cubicBezTo>
                    <a:pt x="1090" y="48"/>
                    <a:pt x="546" y="48"/>
                    <a:pt x="0" y="48"/>
                  </a:cubicBezTo>
                  <a:cubicBezTo>
                    <a:pt x="0" y="32"/>
                    <a:pt x="0" y="17"/>
                    <a:pt x="0" y="0"/>
                  </a:cubicBezTo>
                  <a:cubicBezTo>
                    <a:pt x="544" y="0"/>
                    <a:pt x="1088" y="0"/>
                    <a:pt x="16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3"/>
            <p:cNvSpPr/>
            <p:nvPr/>
          </p:nvSpPr>
          <p:spPr bwMode="auto">
            <a:xfrm>
              <a:off x="1992313" y="4548188"/>
              <a:ext cx="1184275" cy="44450"/>
            </a:xfrm>
            <a:custGeom>
              <a:avLst/>
              <a:gdLst>
                <a:gd name="T0" fmla="*/ 1331 w 1331"/>
                <a:gd name="T1" fmla="*/ 0 h 51"/>
                <a:gd name="T2" fmla="*/ 1245 w 1331"/>
                <a:gd name="T3" fmla="*/ 51 h 51"/>
                <a:gd name="T4" fmla="*/ 28 w 1331"/>
                <a:gd name="T5" fmla="*/ 50 h 51"/>
                <a:gd name="T6" fmla="*/ 0 w 1331"/>
                <a:gd name="T7" fmla="*/ 50 h 51"/>
                <a:gd name="T8" fmla="*/ 0 w 1331"/>
                <a:gd name="T9" fmla="*/ 0 h 51"/>
                <a:gd name="T10" fmla="*/ 1331 w 1331"/>
                <a:gd name="T11" fmla="*/ 0 h 51"/>
              </a:gdLst>
              <a:ahLst/>
              <a:cxnLst>
                <a:cxn ang="0">
                  <a:pos x="T0" y="T1"/>
                </a:cxn>
                <a:cxn ang="0">
                  <a:pos x="T2" y="T3"/>
                </a:cxn>
                <a:cxn ang="0">
                  <a:pos x="T4" y="T5"/>
                </a:cxn>
                <a:cxn ang="0">
                  <a:pos x="T6" y="T7"/>
                </a:cxn>
                <a:cxn ang="0">
                  <a:pos x="T8" y="T9"/>
                </a:cxn>
                <a:cxn ang="0">
                  <a:pos x="T10" y="T11"/>
                </a:cxn>
              </a:cxnLst>
              <a:rect l="0" t="0" r="r" b="b"/>
              <a:pathLst>
                <a:path w="1331" h="51">
                  <a:moveTo>
                    <a:pt x="1331" y="0"/>
                  </a:moveTo>
                  <a:cubicBezTo>
                    <a:pt x="1304" y="25"/>
                    <a:pt x="1287" y="51"/>
                    <a:pt x="1245" y="51"/>
                  </a:cubicBezTo>
                  <a:cubicBezTo>
                    <a:pt x="839" y="49"/>
                    <a:pt x="433" y="50"/>
                    <a:pt x="28" y="50"/>
                  </a:cubicBezTo>
                  <a:cubicBezTo>
                    <a:pt x="19" y="50"/>
                    <a:pt x="10" y="50"/>
                    <a:pt x="0" y="50"/>
                  </a:cubicBezTo>
                  <a:cubicBezTo>
                    <a:pt x="0" y="33"/>
                    <a:pt x="0" y="17"/>
                    <a:pt x="0" y="0"/>
                  </a:cubicBezTo>
                  <a:cubicBezTo>
                    <a:pt x="442" y="0"/>
                    <a:pt x="884" y="0"/>
                    <a:pt x="13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4"/>
            <p:cNvSpPr/>
            <p:nvPr/>
          </p:nvSpPr>
          <p:spPr bwMode="auto">
            <a:xfrm>
              <a:off x="1990725" y="5062538"/>
              <a:ext cx="668338" cy="44450"/>
            </a:xfrm>
            <a:custGeom>
              <a:avLst/>
              <a:gdLst>
                <a:gd name="T0" fmla="*/ 751 w 751"/>
                <a:gd name="T1" fmla="*/ 4 h 49"/>
                <a:gd name="T2" fmla="*/ 710 w 751"/>
                <a:gd name="T3" fmla="*/ 42 h 49"/>
                <a:gd name="T4" fmla="*/ 692 w 751"/>
                <a:gd name="T5" fmla="*/ 49 h 49"/>
                <a:gd name="T6" fmla="*/ 11 w 751"/>
                <a:gd name="T7" fmla="*/ 49 h 49"/>
                <a:gd name="T8" fmla="*/ 0 w 751"/>
                <a:gd name="T9" fmla="*/ 48 h 49"/>
                <a:gd name="T10" fmla="*/ 0 w 751"/>
                <a:gd name="T11" fmla="*/ 0 h 49"/>
                <a:gd name="T12" fmla="*/ 748 w 751"/>
                <a:gd name="T13" fmla="*/ 0 h 49"/>
                <a:gd name="T14" fmla="*/ 751 w 751"/>
                <a:gd name="T15" fmla="*/ 4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1" h="49">
                  <a:moveTo>
                    <a:pt x="751" y="4"/>
                  </a:moveTo>
                  <a:cubicBezTo>
                    <a:pt x="737" y="17"/>
                    <a:pt x="724" y="30"/>
                    <a:pt x="710" y="42"/>
                  </a:cubicBezTo>
                  <a:cubicBezTo>
                    <a:pt x="705" y="46"/>
                    <a:pt x="698" y="49"/>
                    <a:pt x="692" y="49"/>
                  </a:cubicBezTo>
                  <a:cubicBezTo>
                    <a:pt x="465" y="49"/>
                    <a:pt x="238" y="49"/>
                    <a:pt x="11" y="49"/>
                  </a:cubicBezTo>
                  <a:cubicBezTo>
                    <a:pt x="8" y="49"/>
                    <a:pt x="4" y="48"/>
                    <a:pt x="0" y="48"/>
                  </a:cubicBezTo>
                  <a:cubicBezTo>
                    <a:pt x="0" y="32"/>
                    <a:pt x="0" y="17"/>
                    <a:pt x="0" y="0"/>
                  </a:cubicBezTo>
                  <a:cubicBezTo>
                    <a:pt x="250" y="0"/>
                    <a:pt x="499" y="0"/>
                    <a:pt x="748" y="0"/>
                  </a:cubicBezTo>
                  <a:cubicBezTo>
                    <a:pt x="749" y="2"/>
                    <a:pt x="750" y="3"/>
                    <a:pt x="75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5"/>
            <p:cNvSpPr/>
            <p:nvPr/>
          </p:nvSpPr>
          <p:spPr bwMode="auto">
            <a:xfrm>
              <a:off x="3081338" y="5575300"/>
              <a:ext cx="363538" cy="46037"/>
            </a:xfrm>
            <a:custGeom>
              <a:avLst/>
              <a:gdLst>
                <a:gd name="T0" fmla="*/ 0 w 407"/>
                <a:gd name="T1" fmla="*/ 52 h 52"/>
                <a:gd name="T2" fmla="*/ 86 w 407"/>
                <a:gd name="T3" fmla="*/ 1 h 52"/>
                <a:gd name="T4" fmla="*/ 384 w 407"/>
                <a:gd name="T5" fmla="*/ 3 h 52"/>
                <a:gd name="T6" fmla="*/ 407 w 407"/>
                <a:gd name="T7" fmla="*/ 3 h 52"/>
                <a:gd name="T8" fmla="*/ 407 w 407"/>
                <a:gd name="T9" fmla="*/ 52 h 52"/>
                <a:gd name="T10" fmla="*/ 0 w 407"/>
                <a:gd name="T11" fmla="*/ 52 h 52"/>
              </a:gdLst>
              <a:ahLst/>
              <a:cxnLst>
                <a:cxn ang="0">
                  <a:pos x="T0" y="T1"/>
                </a:cxn>
                <a:cxn ang="0">
                  <a:pos x="T2" y="T3"/>
                </a:cxn>
                <a:cxn ang="0">
                  <a:pos x="T4" y="T5"/>
                </a:cxn>
                <a:cxn ang="0">
                  <a:pos x="T6" y="T7"/>
                </a:cxn>
                <a:cxn ang="0">
                  <a:pos x="T8" y="T9"/>
                </a:cxn>
                <a:cxn ang="0">
                  <a:pos x="T10" y="T11"/>
                </a:cxn>
              </a:cxnLst>
              <a:rect l="0" t="0" r="r" b="b"/>
              <a:pathLst>
                <a:path w="407" h="52">
                  <a:moveTo>
                    <a:pt x="0" y="52"/>
                  </a:moveTo>
                  <a:cubicBezTo>
                    <a:pt x="26" y="26"/>
                    <a:pt x="43" y="0"/>
                    <a:pt x="86" y="1"/>
                  </a:cubicBezTo>
                  <a:cubicBezTo>
                    <a:pt x="185" y="6"/>
                    <a:pt x="285" y="3"/>
                    <a:pt x="384" y="3"/>
                  </a:cubicBezTo>
                  <a:cubicBezTo>
                    <a:pt x="391" y="3"/>
                    <a:pt x="398" y="3"/>
                    <a:pt x="407" y="3"/>
                  </a:cubicBezTo>
                  <a:cubicBezTo>
                    <a:pt x="407" y="19"/>
                    <a:pt x="407" y="35"/>
                    <a:pt x="407" y="52"/>
                  </a:cubicBezTo>
                  <a:cubicBezTo>
                    <a:pt x="273" y="52"/>
                    <a:pt x="139" y="52"/>
                    <a:pt x="0"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6"/>
            <p:cNvSpPr/>
            <p:nvPr/>
          </p:nvSpPr>
          <p:spPr bwMode="auto">
            <a:xfrm>
              <a:off x="1990725" y="5578475"/>
              <a:ext cx="339725" cy="44450"/>
            </a:xfrm>
            <a:custGeom>
              <a:avLst/>
              <a:gdLst>
                <a:gd name="T0" fmla="*/ 0 w 381"/>
                <a:gd name="T1" fmla="*/ 49 h 49"/>
                <a:gd name="T2" fmla="*/ 0 w 381"/>
                <a:gd name="T3" fmla="*/ 0 h 49"/>
                <a:gd name="T4" fmla="*/ 381 w 381"/>
                <a:gd name="T5" fmla="*/ 0 h 49"/>
                <a:gd name="T6" fmla="*/ 367 w 381"/>
                <a:gd name="T7" fmla="*/ 43 h 49"/>
                <a:gd name="T8" fmla="*/ 356 w 381"/>
                <a:gd name="T9" fmla="*/ 49 h 49"/>
                <a:gd name="T10" fmla="*/ 0 w 381"/>
                <a:gd name="T11" fmla="*/ 49 h 49"/>
              </a:gdLst>
              <a:ahLst/>
              <a:cxnLst>
                <a:cxn ang="0">
                  <a:pos x="T0" y="T1"/>
                </a:cxn>
                <a:cxn ang="0">
                  <a:pos x="T2" y="T3"/>
                </a:cxn>
                <a:cxn ang="0">
                  <a:pos x="T4" y="T5"/>
                </a:cxn>
                <a:cxn ang="0">
                  <a:pos x="T6" y="T7"/>
                </a:cxn>
                <a:cxn ang="0">
                  <a:pos x="T8" y="T9"/>
                </a:cxn>
                <a:cxn ang="0">
                  <a:pos x="T10" y="T11"/>
                </a:cxn>
              </a:cxnLst>
              <a:rect l="0" t="0" r="r" b="b"/>
              <a:pathLst>
                <a:path w="381" h="49">
                  <a:moveTo>
                    <a:pt x="0" y="49"/>
                  </a:moveTo>
                  <a:cubicBezTo>
                    <a:pt x="0" y="32"/>
                    <a:pt x="0" y="17"/>
                    <a:pt x="0" y="0"/>
                  </a:cubicBezTo>
                  <a:cubicBezTo>
                    <a:pt x="126" y="0"/>
                    <a:pt x="252" y="0"/>
                    <a:pt x="381" y="0"/>
                  </a:cubicBezTo>
                  <a:cubicBezTo>
                    <a:pt x="376" y="15"/>
                    <a:pt x="372" y="29"/>
                    <a:pt x="367" y="43"/>
                  </a:cubicBezTo>
                  <a:cubicBezTo>
                    <a:pt x="366" y="46"/>
                    <a:pt x="360" y="49"/>
                    <a:pt x="356" y="49"/>
                  </a:cubicBezTo>
                  <a:cubicBezTo>
                    <a:pt x="238" y="49"/>
                    <a:pt x="120" y="49"/>
                    <a:pt x="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日期占位符 14"/>
          <p:cNvSpPr>
            <a:spLocks noGrp="1"/>
          </p:cNvSpPr>
          <p:nvPr>
            <p:ph type="dt" sz="half" idx="10"/>
          </p:nvPr>
        </p:nvSpPr>
        <p:spPr/>
        <p:txBody>
          <a:bodyPr/>
          <a:lstStyle/>
          <a:p>
            <a:fld id="{33CD694D-610E-402B-8C24-BCC4D3FBCB73}" type="datetime1">
              <a:rPr lang="zh-CN" altLang="en-US" smtClean="0"/>
            </a:fld>
            <a:endParaRPr lang="zh-CN" altLang="en-US"/>
          </a:p>
        </p:txBody>
      </p:sp>
      <p:sp>
        <p:nvSpPr>
          <p:cNvPr id="16" name="页脚占位符 15"/>
          <p:cNvSpPr>
            <a:spLocks noGrp="1"/>
          </p:cNvSpPr>
          <p:nvPr>
            <p:ph type="ftr" sz="quarter" idx="11"/>
          </p:nvPr>
        </p:nvSpPr>
        <p:spPr/>
        <p:txBody>
          <a:bodyPr/>
          <a:lstStyle/>
          <a:p>
            <a:r>
              <a:rPr lang="zh-CN" altLang="en-US" cap="none" smtClean="0">
                <a:uFillTx/>
                <a:sym typeface="+mn-ea"/>
              </a:rPr>
              <a:t>Py</a:t>
            </a:r>
            <a:r>
              <a:rPr lang="en-US" altLang="zh-CN" cap="none" smtClean="0">
                <a:uFillTx/>
                <a:sym typeface="+mn-ea"/>
              </a:rPr>
              <a:t>thon</a:t>
            </a:r>
            <a:r>
              <a:rPr lang="zh-CN" altLang="en-US" smtClean="0">
                <a:sym typeface="+mn-ea"/>
              </a:rPr>
              <a:t>开发与应用</a:t>
            </a:r>
            <a:endParaRPr lang="zh-CN" altLang="en-US"/>
          </a:p>
        </p:txBody>
      </p:sp>
      <p:sp>
        <p:nvSpPr>
          <p:cNvPr id="17" name="灯片编号占位符 16"/>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86FA9E-E811-4918-8CB8-517C9550212D}" type="datetime1">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cap="none" smtClean="0">
                <a:uFillTx/>
                <a:sym typeface="+mn-ea"/>
              </a:rPr>
              <a:t>Py</a:t>
            </a:r>
            <a:r>
              <a:rPr lang="en-US" altLang="zh-CN" cap="none" smtClean="0">
                <a:uFillTx/>
                <a:sym typeface="+mn-ea"/>
              </a:rPr>
              <a:t>thon</a:t>
            </a:r>
            <a:r>
              <a:rPr lang="zh-CN" altLang="en-US" smtClean="0">
                <a:sym typeface="+mn-ea"/>
              </a:rPr>
              <a:t>开发与应用</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疫情期间上课形式</a:t>
            </a:r>
            <a:endParaRPr lang="zh-CN" altLang="en-US"/>
          </a:p>
        </p:txBody>
      </p:sp>
      <p:sp>
        <p:nvSpPr>
          <p:cNvPr id="3" name="内容占位符 2"/>
          <p:cNvSpPr>
            <a:spLocks noGrp="1"/>
          </p:cNvSpPr>
          <p:nvPr>
            <p:ph idx="1"/>
          </p:nvPr>
        </p:nvSpPr>
        <p:spPr/>
        <p:txBody>
          <a:bodyPr/>
          <a:p>
            <a:r>
              <a:rPr lang="zh-CN" altLang="en-US" dirty="0">
                <a:sym typeface="+mn-ea"/>
              </a:rPr>
              <a:t>课前：登陆中国大学</a:t>
            </a:r>
            <a:r>
              <a:rPr lang="en-US" altLang="zh-CN" dirty="0">
                <a:sym typeface="+mn-ea"/>
              </a:rPr>
              <a:t>MOOC</a:t>
            </a:r>
            <a:r>
              <a:rPr lang="zh-CN" altLang="en-US" dirty="0">
                <a:sym typeface="+mn-ea"/>
              </a:rPr>
              <a:t>平台观看</a:t>
            </a:r>
            <a:r>
              <a:rPr lang="en-US" altLang="zh-CN" dirty="0">
                <a:sym typeface="+mn-ea"/>
              </a:rPr>
              <a:t>Python</a:t>
            </a:r>
            <a:r>
              <a:rPr lang="zh-CN" altLang="en-US" dirty="0">
                <a:sym typeface="+mn-ea"/>
              </a:rPr>
              <a:t>开发与应用的课程视频。</a:t>
            </a:r>
            <a:endParaRPr lang="zh-CN" altLang="en-US" dirty="0">
              <a:sym typeface="+mn-ea"/>
            </a:endParaRPr>
          </a:p>
          <a:p>
            <a:pPr marL="0" indent="0">
              <a:buNone/>
            </a:pPr>
            <a:r>
              <a:rPr lang="en-US" altLang="zh-CN" dirty="0"/>
              <a:t>https://www.icourse163.org/course/HENU-1462091164</a:t>
            </a:r>
            <a:endParaRPr lang="en-US" altLang="zh-CN" dirty="0"/>
          </a:p>
          <a:p>
            <a:r>
              <a:rPr lang="zh-CN" altLang="en-US" dirty="0">
                <a:sym typeface="+mn-ea"/>
              </a:rPr>
              <a:t>课中：腾讯会议</a:t>
            </a:r>
            <a:r>
              <a:rPr lang="en-US" altLang="zh-CN" dirty="0">
                <a:sym typeface="+mn-ea"/>
              </a:rPr>
              <a:t>+</a:t>
            </a:r>
            <a:r>
              <a:rPr lang="zh-CN" altLang="en-US" dirty="0">
                <a:sym typeface="+mn-ea"/>
              </a:rPr>
              <a:t>雨课堂签到课堂测试</a:t>
            </a:r>
            <a:endParaRPr lang="en-US" altLang="zh-CN" dirty="0"/>
          </a:p>
          <a:p>
            <a:r>
              <a:rPr lang="zh-CN" altLang="en-US" dirty="0">
                <a:sym typeface="+mn-ea"/>
              </a:rPr>
              <a:t>课后：根据课程进度完成作业</a:t>
            </a:r>
            <a:endParaRPr lang="zh-CN" altLang="en-US" dirty="0"/>
          </a:p>
          <a:p>
            <a:endParaRPr lang="zh-CN" altLang="en-US"/>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教学方式</a:t>
            </a:r>
            <a:endParaRPr lang="zh-CN" altLang="en-US"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smtClean="0">
                <a:solidFill>
                  <a:schemeClr val="bg1"/>
                </a:solidFill>
                <a:uFillTx/>
                <a:sym typeface="+mn-ea"/>
              </a:rPr>
              <a:t>Py</a:t>
            </a:r>
            <a:r>
              <a:rPr lang="en-US" altLang="zh-CN" cap="none" smtClean="0">
                <a:solidFill>
                  <a:schemeClr val="bg1"/>
                </a:solidFill>
                <a:uFillTx/>
                <a:sym typeface="+mn-ea"/>
              </a:rPr>
              <a:t>thon</a:t>
            </a:r>
            <a:r>
              <a:rPr lang="zh-CN" altLang="en-US" smtClean="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8" name="燕尾形箭头 7"/>
          <p:cNvSpPr/>
          <p:nvPr/>
        </p:nvSpPr>
        <p:spPr>
          <a:xfrm>
            <a:off x="1199064" y="2662999"/>
            <a:ext cx="6948533" cy="196232"/>
          </a:xfrm>
          <a:prstGeom prst="notchedRightArrow">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fontAlgn="auto">
              <a:spcBef>
                <a:spcPts val="0"/>
              </a:spcBef>
              <a:spcAft>
                <a:spcPts val="0"/>
              </a:spcAft>
              <a:defRPr/>
            </a:pPr>
            <a:endParaRPr lang="zh-CN" altLang="en-US" sz="2490">
              <a:latin typeface="黑体" panose="02010609060101010101" charset="-122"/>
              <a:ea typeface="黑体" panose="02010609060101010101" charset="-122"/>
              <a:cs typeface="Arial" panose="020B0604020202020204" pitchFamily="34" charset="0"/>
            </a:endParaRPr>
          </a:p>
        </p:txBody>
      </p:sp>
      <p:grpSp>
        <p:nvGrpSpPr>
          <p:cNvPr id="9" name="组合 8"/>
          <p:cNvGrpSpPr/>
          <p:nvPr/>
        </p:nvGrpSpPr>
        <p:grpSpPr>
          <a:xfrm>
            <a:off x="1466883" y="2214490"/>
            <a:ext cx="1013813" cy="1013813"/>
            <a:chOff x="1278794" y="3334906"/>
            <a:chExt cx="914014" cy="914014"/>
          </a:xfrm>
        </p:grpSpPr>
        <p:grpSp>
          <p:nvGrpSpPr>
            <p:cNvPr id="58" name="组合 57"/>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60" name="同心圆 5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500">
                  <a:solidFill>
                    <a:schemeClr val="tx1"/>
                  </a:solidFill>
                  <a:latin typeface="黑体" panose="02010609060101010101" charset="-122"/>
                  <a:ea typeface="黑体" panose="02010609060101010101" charset="-122"/>
                </a:endParaRPr>
              </a:p>
            </p:txBody>
          </p:sp>
          <p:sp>
            <p:nvSpPr>
              <p:cNvPr id="61" name="椭圆 6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500">
                  <a:latin typeface="黑体" panose="02010609060101010101" charset="-122"/>
                  <a:ea typeface="黑体" panose="02010609060101010101" charset="-122"/>
                </a:endParaRPr>
              </a:p>
            </p:txBody>
          </p:sp>
        </p:grpSp>
        <p:sp>
          <p:nvSpPr>
            <p:cNvPr id="59" name="TextBox 33"/>
            <p:cNvSpPr txBox="1"/>
            <p:nvPr/>
          </p:nvSpPr>
          <p:spPr>
            <a:xfrm>
              <a:off x="1506046" y="3645111"/>
              <a:ext cx="513338" cy="291353"/>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500" b="1" dirty="0" smtClean="0">
                  <a:latin typeface="黑体" panose="02010609060101010101" charset="-122"/>
                  <a:ea typeface="黑体" panose="02010609060101010101" charset="-122"/>
                </a:rPr>
                <a:t>概述</a:t>
              </a:r>
              <a:endParaRPr lang="zh-CN" altLang="en-US" sz="1500" b="1" dirty="0">
                <a:latin typeface="黑体" panose="02010609060101010101" charset="-122"/>
                <a:ea typeface="黑体" panose="02010609060101010101" charset="-122"/>
              </a:endParaRPr>
            </a:p>
          </p:txBody>
        </p:sp>
      </p:grpSp>
      <p:grpSp>
        <p:nvGrpSpPr>
          <p:cNvPr id="10" name="组合 9"/>
          <p:cNvGrpSpPr/>
          <p:nvPr/>
        </p:nvGrpSpPr>
        <p:grpSpPr>
          <a:xfrm>
            <a:off x="4652074" y="2214490"/>
            <a:ext cx="1013813" cy="1013813"/>
            <a:chOff x="1278794" y="3334906"/>
            <a:chExt cx="914014" cy="914014"/>
          </a:xfrm>
        </p:grpSpPr>
        <p:grpSp>
          <p:nvGrpSpPr>
            <p:cNvPr id="54" name="组合 53"/>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500">
                  <a:solidFill>
                    <a:schemeClr val="tx1"/>
                  </a:solidFill>
                  <a:latin typeface="黑体" panose="02010609060101010101" charset="-122"/>
                  <a:ea typeface="黑体" panose="02010609060101010101" charset="-122"/>
                </a:endParaRPr>
              </a:p>
            </p:txBody>
          </p:sp>
          <p:sp>
            <p:nvSpPr>
              <p:cNvPr id="57" name="椭圆 5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500">
                  <a:latin typeface="黑体" panose="02010609060101010101" charset="-122"/>
                  <a:ea typeface="黑体" panose="02010609060101010101" charset="-122"/>
                </a:endParaRPr>
              </a:p>
            </p:txBody>
          </p:sp>
        </p:grpSp>
        <p:sp>
          <p:nvSpPr>
            <p:cNvPr id="55" name="TextBox 48"/>
            <p:cNvSpPr txBox="1"/>
            <p:nvPr/>
          </p:nvSpPr>
          <p:spPr>
            <a:xfrm>
              <a:off x="1497285" y="3638905"/>
              <a:ext cx="513338" cy="291353"/>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500" b="1" dirty="0" smtClean="0">
                  <a:latin typeface="黑体" panose="02010609060101010101" charset="-122"/>
                  <a:ea typeface="黑体" panose="02010609060101010101" charset="-122"/>
                </a:rPr>
                <a:t>函数</a:t>
              </a:r>
              <a:endParaRPr lang="zh-CN" altLang="en-US" sz="1500" b="1" dirty="0">
                <a:latin typeface="黑体" panose="02010609060101010101" charset="-122"/>
                <a:ea typeface="黑体" panose="02010609060101010101" charset="-122"/>
              </a:endParaRPr>
            </a:p>
          </p:txBody>
        </p:sp>
      </p:grpSp>
      <p:grpSp>
        <p:nvGrpSpPr>
          <p:cNvPr id="11" name="组合 10"/>
          <p:cNvGrpSpPr/>
          <p:nvPr/>
        </p:nvGrpSpPr>
        <p:grpSpPr>
          <a:xfrm>
            <a:off x="6310996" y="2214490"/>
            <a:ext cx="1013813" cy="1013813"/>
            <a:chOff x="1278794" y="3334906"/>
            <a:chExt cx="914014" cy="914014"/>
          </a:xfrm>
        </p:grpSpPr>
        <p:grpSp>
          <p:nvGrpSpPr>
            <p:cNvPr id="50" name="组合 49"/>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500">
                  <a:solidFill>
                    <a:schemeClr val="tx1"/>
                  </a:solidFill>
                  <a:latin typeface="黑体" panose="02010609060101010101" charset="-122"/>
                  <a:ea typeface="黑体" panose="02010609060101010101" charset="-122"/>
                </a:endParaRPr>
              </a:p>
            </p:txBody>
          </p:sp>
          <p:sp>
            <p:nvSpPr>
              <p:cNvPr id="53" name="椭圆 5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500">
                  <a:latin typeface="黑体" panose="02010609060101010101" charset="-122"/>
                  <a:ea typeface="黑体" panose="02010609060101010101" charset="-122"/>
                </a:endParaRPr>
              </a:p>
            </p:txBody>
          </p:sp>
        </p:grpSp>
        <p:sp>
          <p:nvSpPr>
            <p:cNvPr id="51" name="TextBox 53"/>
            <p:cNvSpPr txBox="1"/>
            <p:nvPr/>
          </p:nvSpPr>
          <p:spPr>
            <a:xfrm>
              <a:off x="1305707" y="3646236"/>
              <a:ext cx="860185" cy="291353"/>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500" b="1" dirty="0">
                  <a:latin typeface="黑体" panose="02010609060101010101" charset="-122"/>
                  <a:ea typeface="黑体" panose="02010609060101010101" charset="-122"/>
                </a:rPr>
                <a:t>面向对象</a:t>
              </a:r>
              <a:endParaRPr lang="zh-CN" altLang="en-US" sz="1500" b="1" dirty="0">
                <a:latin typeface="黑体" panose="02010609060101010101" charset="-122"/>
                <a:ea typeface="黑体" panose="02010609060101010101" charset="-122"/>
              </a:endParaRPr>
            </a:p>
          </p:txBody>
        </p:sp>
      </p:grpSp>
      <p:grpSp>
        <p:nvGrpSpPr>
          <p:cNvPr id="12" name="组合 11"/>
          <p:cNvGrpSpPr/>
          <p:nvPr/>
        </p:nvGrpSpPr>
        <p:grpSpPr>
          <a:xfrm>
            <a:off x="3059478" y="2214490"/>
            <a:ext cx="1013813" cy="1013813"/>
            <a:chOff x="1278794" y="3334906"/>
            <a:chExt cx="914014" cy="914014"/>
          </a:xfrm>
        </p:grpSpPr>
        <p:grpSp>
          <p:nvGrpSpPr>
            <p:cNvPr id="46" name="组合 45"/>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48" name="同心圆 4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500">
                  <a:solidFill>
                    <a:schemeClr val="tx1"/>
                  </a:solidFill>
                  <a:latin typeface="黑体" panose="02010609060101010101" charset="-122"/>
                  <a:ea typeface="黑体" panose="02010609060101010101" charset="-122"/>
                </a:endParaRPr>
              </a:p>
            </p:txBody>
          </p:sp>
          <p:sp>
            <p:nvSpPr>
              <p:cNvPr id="49" name="椭圆 4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500">
                  <a:latin typeface="黑体" panose="02010609060101010101" charset="-122"/>
                  <a:ea typeface="黑体" panose="02010609060101010101" charset="-122"/>
                </a:endParaRPr>
              </a:p>
            </p:txBody>
          </p:sp>
        </p:grpSp>
        <p:sp>
          <p:nvSpPr>
            <p:cNvPr id="47" name="TextBox 43"/>
            <p:cNvSpPr txBox="1"/>
            <p:nvPr/>
          </p:nvSpPr>
          <p:spPr>
            <a:xfrm>
              <a:off x="1312674" y="3646236"/>
              <a:ext cx="860185" cy="291353"/>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500" b="1" dirty="0">
                  <a:latin typeface="黑体" panose="02010609060101010101" charset="-122"/>
                  <a:ea typeface="黑体" panose="02010609060101010101" charset="-122"/>
                </a:rPr>
                <a:t>基础语法</a:t>
              </a:r>
              <a:endParaRPr lang="zh-CN" altLang="en-US" sz="1500" b="1" dirty="0">
                <a:latin typeface="黑体" panose="02010609060101010101" charset="-122"/>
                <a:ea typeface="黑体" panose="02010609060101010101" charset="-122"/>
              </a:endParaRPr>
            </a:p>
          </p:txBody>
        </p:sp>
      </p:grpSp>
      <p:sp>
        <p:nvSpPr>
          <p:cNvPr id="13" name="燕尾形箭头 12"/>
          <p:cNvSpPr/>
          <p:nvPr/>
        </p:nvSpPr>
        <p:spPr>
          <a:xfrm>
            <a:off x="467544" y="3933651"/>
            <a:ext cx="8208912" cy="228600"/>
          </a:xfrm>
          <a:prstGeom prst="notchedRightArrow">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fontAlgn="auto">
              <a:spcBef>
                <a:spcPts val="0"/>
              </a:spcBef>
              <a:spcAft>
                <a:spcPts val="0"/>
              </a:spcAft>
              <a:defRPr/>
            </a:pPr>
            <a:endParaRPr lang="zh-CN" altLang="en-US" sz="2490">
              <a:latin typeface="黑体" panose="02010609060101010101" charset="-122"/>
              <a:ea typeface="黑体" panose="02010609060101010101" charset="-122"/>
              <a:cs typeface="Arial" panose="020B0604020202020204" pitchFamily="34" charset="0"/>
            </a:endParaRPr>
          </a:p>
        </p:txBody>
      </p:sp>
      <p:grpSp>
        <p:nvGrpSpPr>
          <p:cNvPr id="14" name="组合 13"/>
          <p:cNvGrpSpPr/>
          <p:nvPr/>
        </p:nvGrpSpPr>
        <p:grpSpPr>
          <a:xfrm>
            <a:off x="735363" y="3540370"/>
            <a:ext cx="1013813" cy="1013813"/>
            <a:chOff x="1278794" y="3334906"/>
            <a:chExt cx="914014" cy="914014"/>
          </a:xfrm>
        </p:grpSpPr>
        <p:grpSp>
          <p:nvGrpSpPr>
            <p:cNvPr id="42" name="组合 41"/>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500">
                  <a:solidFill>
                    <a:schemeClr val="tx1"/>
                  </a:solidFill>
                  <a:latin typeface="黑体" panose="02010609060101010101" charset="-122"/>
                  <a:ea typeface="黑体" panose="02010609060101010101" charset="-122"/>
                </a:endParaRPr>
              </a:p>
            </p:txBody>
          </p:sp>
          <p:sp>
            <p:nvSpPr>
              <p:cNvPr id="45" name="椭圆 4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500">
                  <a:latin typeface="黑体" panose="02010609060101010101" charset="-122"/>
                  <a:ea typeface="黑体" panose="02010609060101010101" charset="-122"/>
                </a:endParaRPr>
              </a:p>
            </p:txBody>
          </p:sp>
        </p:grpSp>
        <p:sp>
          <p:nvSpPr>
            <p:cNvPr id="43" name="TextBox 39"/>
            <p:cNvSpPr txBox="1"/>
            <p:nvPr/>
          </p:nvSpPr>
          <p:spPr>
            <a:xfrm>
              <a:off x="1332623" y="3645111"/>
              <a:ext cx="860185" cy="291353"/>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500" b="1" dirty="0" smtClean="0">
                  <a:latin typeface="黑体" panose="02010609060101010101" charset="-122"/>
                  <a:ea typeface="黑体" panose="02010609060101010101" charset="-122"/>
                </a:rPr>
                <a:t>序列结构</a:t>
              </a:r>
              <a:endParaRPr lang="zh-CN" altLang="en-US" sz="1500" b="1" dirty="0">
                <a:latin typeface="黑体" panose="02010609060101010101" charset="-122"/>
                <a:ea typeface="黑体" panose="02010609060101010101" charset="-122"/>
              </a:endParaRPr>
            </a:p>
          </p:txBody>
        </p:sp>
      </p:grpSp>
      <p:grpSp>
        <p:nvGrpSpPr>
          <p:cNvPr id="15" name="组合 14"/>
          <p:cNvGrpSpPr/>
          <p:nvPr/>
        </p:nvGrpSpPr>
        <p:grpSpPr>
          <a:xfrm>
            <a:off x="3874361" y="3540370"/>
            <a:ext cx="1146469" cy="1013813"/>
            <a:chOff x="1237149" y="3334906"/>
            <a:chExt cx="1033611" cy="914014"/>
          </a:xfrm>
        </p:grpSpPr>
        <p:grpSp>
          <p:nvGrpSpPr>
            <p:cNvPr id="38" name="组合 37"/>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500">
                  <a:solidFill>
                    <a:schemeClr val="tx1"/>
                  </a:solidFill>
                  <a:latin typeface="黑体" panose="02010609060101010101" charset="-122"/>
                  <a:ea typeface="黑体" panose="02010609060101010101" charset="-122"/>
                </a:endParaRPr>
              </a:p>
            </p:txBody>
          </p:sp>
          <p:sp>
            <p:nvSpPr>
              <p:cNvPr id="41" name="椭圆 4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500">
                  <a:latin typeface="黑体" panose="02010609060101010101" charset="-122"/>
                  <a:ea typeface="黑体" panose="02010609060101010101" charset="-122"/>
                </a:endParaRPr>
              </a:p>
            </p:txBody>
          </p:sp>
        </p:grpSp>
        <p:sp>
          <p:nvSpPr>
            <p:cNvPr id="39" name="TextBox 59"/>
            <p:cNvSpPr txBox="1"/>
            <p:nvPr/>
          </p:nvSpPr>
          <p:spPr>
            <a:xfrm>
              <a:off x="1237149" y="3618295"/>
              <a:ext cx="1033611" cy="291353"/>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500" b="1" dirty="0" smtClean="0">
                  <a:latin typeface="黑体" panose="02010609060101010101" charset="-122"/>
                  <a:ea typeface="黑体" panose="02010609060101010101" charset="-122"/>
                </a:rPr>
                <a:t>数据库操作</a:t>
              </a:r>
              <a:endParaRPr lang="zh-CN" altLang="en-US" sz="1500" b="1" dirty="0">
                <a:latin typeface="黑体" panose="02010609060101010101" charset="-122"/>
                <a:ea typeface="黑体" panose="02010609060101010101" charset="-122"/>
              </a:endParaRPr>
            </a:p>
          </p:txBody>
        </p:sp>
      </p:grpSp>
      <p:grpSp>
        <p:nvGrpSpPr>
          <p:cNvPr id="16" name="组合 15"/>
          <p:cNvGrpSpPr/>
          <p:nvPr/>
        </p:nvGrpSpPr>
        <p:grpSpPr>
          <a:xfrm>
            <a:off x="5513147" y="3540370"/>
            <a:ext cx="1146469" cy="1013813"/>
            <a:chOff x="1218994" y="3334906"/>
            <a:chExt cx="1033611" cy="914014"/>
          </a:xfrm>
        </p:grpSpPr>
        <p:grpSp>
          <p:nvGrpSpPr>
            <p:cNvPr id="34" name="组合 33"/>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36" name="同心圆 3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500">
                  <a:solidFill>
                    <a:schemeClr val="tx1"/>
                  </a:solidFill>
                  <a:latin typeface="黑体" panose="02010609060101010101" charset="-122"/>
                  <a:ea typeface="黑体" panose="02010609060101010101" charset="-122"/>
                </a:endParaRPr>
              </a:p>
            </p:txBody>
          </p:sp>
          <p:sp>
            <p:nvSpPr>
              <p:cNvPr id="37" name="椭圆 3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500">
                  <a:latin typeface="黑体" panose="02010609060101010101" charset="-122"/>
                  <a:ea typeface="黑体" panose="02010609060101010101" charset="-122"/>
                </a:endParaRPr>
              </a:p>
            </p:txBody>
          </p:sp>
        </p:grpSp>
        <p:sp>
          <p:nvSpPr>
            <p:cNvPr id="35" name="TextBox 69"/>
            <p:cNvSpPr txBox="1"/>
            <p:nvPr/>
          </p:nvSpPr>
          <p:spPr>
            <a:xfrm>
              <a:off x="1218994" y="3646236"/>
              <a:ext cx="1033611" cy="291353"/>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500" b="1" dirty="0" smtClean="0">
                  <a:latin typeface="黑体" panose="02010609060101010101" charset="-122"/>
                  <a:ea typeface="黑体" panose="02010609060101010101" charset="-122"/>
                </a:rPr>
                <a:t>可视化技术</a:t>
              </a:r>
              <a:endParaRPr lang="zh-CN" altLang="en-US" sz="1500" b="1" dirty="0">
                <a:latin typeface="黑体" panose="02010609060101010101" charset="-122"/>
                <a:ea typeface="黑体" panose="02010609060101010101" charset="-122"/>
              </a:endParaRPr>
            </a:p>
          </p:txBody>
        </p:sp>
      </p:grpSp>
      <p:grpSp>
        <p:nvGrpSpPr>
          <p:cNvPr id="17" name="组合 16"/>
          <p:cNvGrpSpPr/>
          <p:nvPr/>
        </p:nvGrpSpPr>
        <p:grpSpPr>
          <a:xfrm>
            <a:off x="2327958" y="3540370"/>
            <a:ext cx="1013813" cy="1013813"/>
            <a:chOff x="1278794" y="3334906"/>
            <a:chExt cx="914014" cy="914014"/>
          </a:xfrm>
        </p:grpSpPr>
        <p:grpSp>
          <p:nvGrpSpPr>
            <p:cNvPr id="30" name="组合 29"/>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500">
                  <a:solidFill>
                    <a:schemeClr val="tx1"/>
                  </a:solidFill>
                  <a:latin typeface="黑体" panose="02010609060101010101" charset="-122"/>
                  <a:ea typeface="黑体" panose="02010609060101010101" charset="-122"/>
                </a:endParaRPr>
              </a:p>
            </p:txBody>
          </p:sp>
          <p:sp>
            <p:nvSpPr>
              <p:cNvPr id="33" name="椭圆 3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500">
                  <a:latin typeface="黑体" panose="02010609060101010101" charset="-122"/>
                  <a:ea typeface="黑体" panose="02010609060101010101" charset="-122"/>
                </a:endParaRPr>
              </a:p>
            </p:txBody>
          </p:sp>
        </p:grpSp>
        <p:sp>
          <p:nvSpPr>
            <p:cNvPr id="31" name="TextBox 74"/>
            <p:cNvSpPr txBox="1"/>
            <p:nvPr/>
          </p:nvSpPr>
          <p:spPr>
            <a:xfrm>
              <a:off x="1312674" y="3553491"/>
              <a:ext cx="860185" cy="499463"/>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500" b="1" dirty="0">
                  <a:latin typeface="黑体" panose="02010609060101010101" charset="-122"/>
                  <a:ea typeface="黑体" panose="02010609060101010101" charset="-122"/>
                </a:rPr>
                <a:t>文件操作</a:t>
              </a:r>
              <a:endParaRPr lang="en-US" altLang="zh-CN" sz="1500" b="1" dirty="0">
                <a:latin typeface="黑体" panose="02010609060101010101" charset="-122"/>
                <a:ea typeface="黑体" panose="02010609060101010101" charset="-122"/>
              </a:endParaRPr>
            </a:p>
            <a:p>
              <a:pPr algn="ctr"/>
              <a:r>
                <a:rPr lang="zh-CN" altLang="en-US" sz="1500" b="1" dirty="0">
                  <a:latin typeface="黑体" panose="02010609060101010101" charset="-122"/>
                  <a:ea typeface="黑体" panose="02010609060101010101" charset="-122"/>
                </a:rPr>
                <a:t>异常处理</a:t>
              </a:r>
              <a:endParaRPr lang="zh-CN" altLang="en-US" sz="1500" b="1" dirty="0">
                <a:latin typeface="黑体" panose="02010609060101010101" charset="-122"/>
                <a:ea typeface="黑体" panose="02010609060101010101" charset="-122"/>
              </a:endParaRPr>
            </a:p>
          </p:txBody>
        </p:sp>
      </p:grpSp>
      <p:grpSp>
        <p:nvGrpSpPr>
          <p:cNvPr id="18" name="组合 17"/>
          <p:cNvGrpSpPr/>
          <p:nvPr/>
        </p:nvGrpSpPr>
        <p:grpSpPr>
          <a:xfrm>
            <a:off x="7304729" y="3540370"/>
            <a:ext cx="1013813" cy="1013813"/>
            <a:chOff x="1278794" y="3334906"/>
            <a:chExt cx="914014" cy="914014"/>
          </a:xfrm>
        </p:grpSpPr>
        <p:grpSp>
          <p:nvGrpSpPr>
            <p:cNvPr id="26" name="组合 25"/>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500">
                  <a:solidFill>
                    <a:schemeClr val="tx1"/>
                  </a:solidFill>
                  <a:latin typeface="黑体" panose="02010609060101010101" charset="-122"/>
                  <a:ea typeface="黑体" panose="02010609060101010101" charset="-122"/>
                </a:endParaRPr>
              </a:p>
            </p:txBody>
          </p:sp>
          <p:sp>
            <p:nvSpPr>
              <p:cNvPr id="29" name="椭圆 2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500">
                  <a:latin typeface="黑体" panose="02010609060101010101" charset="-122"/>
                  <a:ea typeface="黑体" panose="02010609060101010101" charset="-122"/>
                </a:endParaRPr>
              </a:p>
            </p:txBody>
          </p:sp>
        </p:grpSp>
        <p:sp>
          <p:nvSpPr>
            <p:cNvPr id="27" name="TextBox 79"/>
            <p:cNvSpPr txBox="1"/>
            <p:nvPr/>
          </p:nvSpPr>
          <p:spPr>
            <a:xfrm>
              <a:off x="1305707" y="3646236"/>
              <a:ext cx="860185" cy="291353"/>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500" b="1" dirty="0" smtClean="0">
                  <a:latin typeface="黑体" panose="02010609060101010101" charset="-122"/>
                  <a:ea typeface="黑体" panose="02010609060101010101" charset="-122"/>
                </a:rPr>
                <a:t>第三方库</a:t>
              </a:r>
              <a:endParaRPr lang="zh-CN" altLang="en-US" sz="1500" b="1" dirty="0">
                <a:latin typeface="黑体" panose="02010609060101010101" charset="-122"/>
                <a:ea typeface="黑体" panose="02010609060101010101" charset="-122"/>
              </a:endParaRPr>
            </a:p>
          </p:txBody>
        </p:sp>
      </p:grpSp>
      <p:grpSp>
        <p:nvGrpSpPr>
          <p:cNvPr id="19" name="组合 18"/>
          <p:cNvGrpSpPr/>
          <p:nvPr/>
        </p:nvGrpSpPr>
        <p:grpSpPr>
          <a:xfrm>
            <a:off x="3325687" y="779756"/>
            <a:ext cx="3008164" cy="1106609"/>
            <a:chOff x="6059464" y="3524926"/>
            <a:chExt cx="2185594" cy="1224902"/>
          </a:xfrm>
        </p:grpSpPr>
        <p:grpSp>
          <p:nvGrpSpPr>
            <p:cNvPr id="20" name="组合 19"/>
            <p:cNvGrpSpPr/>
            <p:nvPr/>
          </p:nvGrpSpPr>
          <p:grpSpPr>
            <a:xfrm>
              <a:off x="6059464" y="3524926"/>
              <a:ext cx="2185594" cy="1224902"/>
              <a:chOff x="4304043" y="1286668"/>
              <a:chExt cx="3837944" cy="2757793"/>
            </a:xfrm>
            <a:effectLst>
              <a:outerShdw blurRad="381000" dist="254000" dir="8100000" algn="tr" rotWithShape="0">
                <a:prstClr val="black">
                  <a:alpha val="40000"/>
                </a:prstClr>
              </a:outerShdw>
            </a:effectLst>
          </p:grpSpPr>
          <p:sp>
            <p:nvSpPr>
              <p:cNvPr id="24" name="圆角矩形 2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latin typeface="黑体" panose="02010609060101010101" charset="-122"/>
                  <a:ea typeface="黑体" panose="02010609060101010101" charset="-122"/>
                </a:endParaRPr>
              </a:p>
            </p:txBody>
          </p:sp>
          <p:sp>
            <p:nvSpPr>
              <p:cNvPr id="25" name="圆角矩形 24"/>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黑体" panose="02010609060101010101" charset="-122"/>
                  <a:ea typeface="黑体" panose="02010609060101010101" charset="-122"/>
                </a:endParaRPr>
              </a:p>
            </p:txBody>
          </p:sp>
        </p:grpSp>
        <p:grpSp>
          <p:nvGrpSpPr>
            <p:cNvPr id="21" name="组合 20"/>
            <p:cNvGrpSpPr/>
            <p:nvPr/>
          </p:nvGrpSpPr>
          <p:grpSpPr bwMode="auto">
            <a:xfrm>
              <a:off x="6338049" y="3764206"/>
              <a:ext cx="1798637" cy="840010"/>
              <a:chOff x="34101" y="-154161"/>
              <a:chExt cx="1799448" cy="933888"/>
            </a:xfrm>
          </p:grpSpPr>
          <p:sp>
            <p:nvSpPr>
              <p:cNvPr id="22" name="TextBox 87"/>
              <p:cNvSpPr>
                <a:spLocks noChangeArrowheads="1"/>
              </p:cNvSpPr>
              <p:nvPr/>
            </p:nvSpPr>
            <p:spPr bwMode="auto">
              <a:xfrm>
                <a:off x="163751" y="-154161"/>
                <a:ext cx="1471946" cy="4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smtClean="0">
                    <a:solidFill>
                      <a:srgbClr val="C00000"/>
                    </a:solidFill>
                    <a:latin typeface="黑体" panose="02010609060101010101" charset="-122"/>
                    <a:ea typeface="黑体" panose="02010609060101010101" charset="-122"/>
                    <a:sym typeface="微软雅黑" panose="020B0503020204020204" pitchFamily="34" charset="-122"/>
                  </a:rPr>
                  <a:t>案例驱动</a:t>
                </a:r>
                <a:endParaRPr lang="zh-CN" altLang="en-US" sz="2400" b="1" dirty="0">
                  <a:solidFill>
                    <a:srgbClr val="C00000"/>
                  </a:solidFill>
                  <a:latin typeface="黑体" panose="02010609060101010101" charset="-122"/>
                  <a:ea typeface="黑体" panose="02010609060101010101" charset="-122"/>
                  <a:sym typeface="微软雅黑" panose="020B0503020204020204" pitchFamily="34" charset="-122"/>
                </a:endParaRPr>
              </a:p>
            </p:txBody>
          </p:sp>
          <p:sp>
            <p:nvSpPr>
              <p:cNvPr id="23" name="TextBox 88"/>
              <p:cNvSpPr>
                <a:spLocks noChangeArrowheads="1"/>
              </p:cNvSpPr>
              <p:nvPr/>
            </p:nvSpPr>
            <p:spPr bwMode="auto">
              <a:xfrm>
                <a:off x="34101" y="438852"/>
                <a:ext cx="1799448" cy="34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smtClean="0">
                    <a:latin typeface="黑体" panose="02010609060101010101" charset="-122"/>
                    <a:ea typeface="黑体" panose="02010609060101010101" charset="-122"/>
                    <a:sym typeface="微软雅黑" panose="020B0503020204020204" pitchFamily="34" charset="-122"/>
                  </a:rPr>
                  <a:t>任务需求</a:t>
                </a:r>
                <a:r>
                  <a:rPr lang="en-US" altLang="zh-CN" b="1" dirty="0" smtClean="0">
                    <a:latin typeface="黑体" panose="02010609060101010101" charset="-122"/>
                    <a:ea typeface="黑体" panose="02010609060101010101" charset="-122"/>
                    <a:sym typeface="微软雅黑" panose="020B0503020204020204" pitchFamily="34" charset="-122"/>
                  </a:rPr>
                  <a:t>+</a:t>
                </a:r>
                <a:r>
                  <a:rPr lang="zh-CN" altLang="en-US" b="1" dirty="0" smtClean="0">
                    <a:latin typeface="黑体" panose="02010609060101010101" charset="-122"/>
                    <a:ea typeface="黑体" panose="02010609060101010101" charset="-122"/>
                    <a:sym typeface="微软雅黑" panose="020B0503020204020204" pitchFamily="34" charset="-122"/>
                  </a:rPr>
                  <a:t>知识讲解</a:t>
                </a:r>
                <a:endParaRPr lang="en-US" altLang="zh-CN" b="1" dirty="0">
                  <a:latin typeface="黑体" panose="02010609060101010101" charset="-122"/>
                  <a:ea typeface="黑体" panose="02010609060101010101" charset="-122"/>
                  <a:sym typeface="微软雅黑" panose="020B0503020204020204" pitchFamily="34" charset="-122"/>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第</a:t>
            </a:r>
            <a:r>
              <a:rPr lang="en-US" altLang="zh-CN"/>
              <a:t>1</a:t>
            </a:r>
            <a:r>
              <a:rPr lang="zh-CN" altLang="en-US"/>
              <a:t>章 初识</a:t>
            </a:r>
            <a:r>
              <a:rPr lang="en-US" altLang="zh-CN"/>
              <a:t>Python</a:t>
            </a:r>
            <a:endParaRPr lang="en-US" altLang="zh-CN"/>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15" name="椭圆 14"/>
          <p:cNvSpPr/>
          <p:nvPr/>
        </p:nvSpPr>
        <p:spPr>
          <a:xfrm>
            <a:off x="4141082" y="1638634"/>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文本框 25"/>
          <p:cNvSpPr txBox="1">
            <a:spLocks noChangeArrowheads="1"/>
          </p:cNvSpPr>
          <p:nvPr/>
        </p:nvSpPr>
        <p:spPr bwMode="auto">
          <a:xfrm>
            <a:off x="3474221" y="1568573"/>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01</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17" name="文本框 16"/>
          <p:cNvSpPr txBox="1"/>
          <p:nvPr/>
        </p:nvSpPr>
        <p:spPr>
          <a:xfrm>
            <a:off x="4432830" y="1568573"/>
            <a:ext cx="3083937" cy="368935"/>
          </a:xfrm>
          <a:prstGeom prst="rect">
            <a:avLst/>
          </a:prstGeom>
          <a:noFill/>
        </p:spPr>
        <p:txBody>
          <a:bodyPr wrap="square" lIns="0" tIns="0" rIns="0" bIns="0">
            <a:spAutoFit/>
          </a:bodyPr>
          <a:lstStyle/>
          <a:p>
            <a:pPr>
              <a:defRPr/>
            </a:pPr>
            <a:r>
              <a:rPr lang="en-US" altLang="zh-CN" sz="2400" dirty="0">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rPr>
              <a:t>Python</a:t>
            </a:r>
            <a:r>
              <a:rPr lang="zh-CN" altLang="en-US" sz="2400" dirty="0">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rPr>
              <a:t>语言发展史</a:t>
            </a:r>
            <a:endParaRPr lang="zh-CN" altLang="en-US" sz="2400" dirty="0">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椭圆 17"/>
          <p:cNvSpPr/>
          <p:nvPr/>
        </p:nvSpPr>
        <p:spPr>
          <a:xfrm>
            <a:off x="4141082" y="2122367"/>
            <a:ext cx="167616" cy="167616"/>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9" name="文本框 28"/>
          <p:cNvSpPr txBox="1">
            <a:spLocks noChangeArrowheads="1"/>
          </p:cNvSpPr>
          <p:nvPr/>
        </p:nvSpPr>
        <p:spPr bwMode="auto">
          <a:xfrm>
            <a:off x="3474221" y="2052306"/>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1"/>
                </a:solidFill>
                <a:latin typeface="Arial" panose="020B0604020202020204" pitchFamily="34" charset="0"/>
                <a:cs typeface="Arial" panose="020B0604020202020204" pitchFamily="34" charset="0"/>
                <a:sym typeface="Arial" panose="020B0604020202020204" pitchFamily="34" charset="0"/>
              </a:rPr>
              <a:t>02</a:t>
            </a:r>
            <a:endParaRPr lang="zh-CN" altLang="en-US" sz="2400" dirty="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20" name="文本框 19"/>
          <p:cNvSpPr txBox="1"/>
          <p:nvPr/>
        </p:nvSpPr>
        <p:spPr>
          <a:xfrm>
            <a:off x="4432830" y="2052306"/>
            <a:ext cx="3083937" cy="368935"/>
          </a:xfrm>
          <a:prstGeom prst="rect">
            <a:avLst/>
          </a:prstGeom>
          <a:noFill/>
        </p:spPr>
        <p:txBody>
          <a:bodyPr wrap="square" lIns="0" tIns="0" rIns="0" bIns="0">
            <a:spAutoFit/>
          </a:bodyPr>
          <a:lstStyle/>
          <a:p>
            <a:pPr>
              <a:defRPr/>
            </a:pPr>
            <a:r>
              <a:rPr lang="en-US" altLang="zh-CN"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Python</a:t>
            </a:r>
            <a:r>
              <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语言特点</a:t>
            </a:r>
            <a:endPar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椭圆 20"/>
          <p:cNvSpPr/>
          <p:nvPr/>
        </p:nvSpPr>
        <p:spPr>
          <a:xfrm>
            <a:off x="4141082" y="2606100"/>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2" name="文本框 30"/>
          <p:cNvSpPr txBox="1">
            <a:spLocks noChangeArrowheads="1"/>
          </p:cNvSpPr>
          <p:nvPr/>
        </p:nvSpPr>
        <p:spPr bwMode="auto">
          <a:xfrm>
            <a:off x="3474221" y="2536039"/>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03</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23" name="文本框 22"/>
          <p:cNvSpPr txBox="1"/>
          <p:nvPr/>
        </p:nvSpPr>
        <p:spPr>
          <a:xfrm>
            <a:off x="4432830" y="2536039"/>
            <a:ext cx="3083937" cy="368935"/>
          </a:xfrm>
          <a:prstGeom prst="rect">
            <a:avLst/>
          </a:prstGeom>
          <a:noFill/>
        </p:spPr>
        <p:txBody>
          <a:bodyPr wrap="square" lIns="0" tIns="0" rIns="0" bIns="0">
            <a:spAutoFit/>
          </a:bodyPr>
          <a:lstStyle/>
          <a:p>
            <a:pPr>
              <a:defRPr/>
            </a:pPr>
            <a:r>
              <a:rPr lang="en-US" altLang="zh-CN"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Python</a:t>
            </a:r>
            <a:r>
              <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的应用领域</a:t>
            </a:r>
            <a:endPar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4" name="椭圆 23"/>
          <p:cNvSpPr/>
          <p:nvPr/>
        </p:nvSpPr>
        <p:spPr>
          <a:xfrm>
            <a:off x="4141082" y="3089833"/>
            <a:ext cx="167616" cy="167616"/>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5" name="文本框 32"/>
          <p:cNvSpPr txBox="1">
            <a:spLocks noChangeArrowheads="1"/>
          </p:cNvSpPr>
          <p:nvPr/>
        </p:nvSpPr>
        <p:spPr bwMode="auto">
          <a:xfrm>
            <a:off x="3474221" y="3019772"/>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1"/>
                </a:solidFill>
                <a:latin typeface="Arial" panose="020B0604020202020204" pitchFamily="34" charset="0"/>
                <a:cs typeface="Arial" panose="020B0604020202020204" pitchFamily="34" charset="0"/>
                <a:sym typeface="Arial" panose="020B0604020202020204" pitchFamily="34" charset="0"/>
              </a:rPr>
              <a:t>04</a:t>
            </a:r>
            <a:endParaRPr lang="zh-CN" altLang="en-US" sz="2400" dirty="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26" name="文本框 25"/>
          <p:cNvSpPr txBox="1"/>
          <p:nvPr/>
        </p:nvSpPr>
        <p:spPr>
          <a:xfrm>
            <a:off x="4432830" y="3019772"/>
            <a:ext cx="3663271" cy="368935"/>
          </a:xfrm>
          <a:prstGeom prst="rect">
            <a:avLst/>
          </a:prstGeom>
          <a:noFill/>
        </p:spPr>
        <p:txBody>
          <a:bodyPr wrap="square" lIns="0" tIns="0" rIns="0" bIns="0">
            <a:spAutoFit/>
          </a:bodyPr>
          <a:lstStyle/>
          <a:p>
            <a:pPr>
              <a:defRPr/>
            </a:pPr>
            <a:r>
              <a:rPr lang="en-US" altLang="zh-CN"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Python</a:t>
            </a:r>
            <a:r>
              <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环境配置</a:t>
            </a:r>
            <a:endPar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椭圆 26"/>
          <p:cNvSpPr/>
          <p:nvPr/>
        </p:nvSpPr>
        <p:spPr>
          <a:xfrm>
            <a:off x="4127747" y="3492560"/>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8" name="文本框 30"/>
          <p:cNvSpPr txBox="1">
            <a:spLocks noChangeArrowheads="1"/>
          </p:cNvSpPr>
          <p:nvPr/>
        </p:nvSpPr>
        <p:spPr bwMode="auto">
          <a:xfrm>
            <a:off x="3460886" y="3422499"/>
            <a:ext cx="542729"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05</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29" name="文本框 28"/>
          <p:cNvSpPr txBox="1"/>
          <p:nvPr/>
        </p:nvSpPr>
        <p:spPr>
          <a:xfrm>
            <a:off x="4419495" y="3422499"/>
            <a:ext cx="3083937" cy="368935"/>
          </a:xfrm>
          <a:prstGeom prst="rect">
            <a:avLst/>
          </a:prstGeom>
          <a:noFill/>
        </p:spPr>
        <p:txBody>
          <a:bodyPr wrap="square" lIns="0" tIns="0" rIns="0" bIns="0">
            <a:spAutoFit/>
          </a:bodyPr>
          <a:lstStyle/>
          <a:p>
            <a:pPr>
              <a:defRPr/>
            </a:pPr>
            <a:r>
              <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第一个</a:t>
            </a:r>
            <a:r>
              <a:rPr lang="en-US" altLang="zh-CN"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Python</a:t>
            </a:r>
            <a:r>
              <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程序</a:t>
            </a:r>
            <a:endPar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a:t>
            </a:r>
            <a:r>
              <a:rPr lang="zh-CN" altLang="en-US" dirty="0" smtClean="0"/>
              <a:t>目标</a:t>
            </a:r>
            <a:endParaRPr lang="zh-CN" altLang="en-US"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grpSp>
        <p:nvGrpSpPr>
          <p:cNvPr id="7" name="组合 6"/>
          <p:cNvGrpSpPr/>
          <p:nvPr/>
        </p:nvGrpSpPr>
        <p:grpSpPr bwMode="auto">
          <a:xfrm>
            <a:off x="2122488" y="853123"/>
            <a:ext cx="5118100" cy="3535362"/>
            <a:chOff x="1695125" y="1658196"/>
            <a:chExt cx="5862120" cy="4119453"/>
          </a:xfrm>
        </p:grpSpPr>
        <p:sp>
          <p:nvSpPr>
            <p:cNvPr id="8" name="弧形 36"/>
            <p:cNvSpPr/>
            <p:nvPr/>
          </p:nvSpPr>
          <p:spPr bwMode="auto">
            <a:xfrm rot="5400000">
              <a:off x="3977696" y="3085588"/>
              <a:ext cx="1313342" cy="1314614"/>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anose="020B0604020202020204" pitchFamily="34" charset="0"/>
                <a:buNone/>
                <a:defRPr/>
              </a:pPr>
              <a:endParaRPr lang="zh-CN" altLang="en-US">
                <a:latin typeface="Arial" panose="020B0604020202020204" pitchFamily="34" charset="0"/>
              </a:endParaRPr>
            </a:p>
          </p:txBody>
        </p:sp>
        <p:sp>
          <p:nvSpPr>
            <p:cNvPr id="9" name="弧形 37"/>
            <p:cNvSpPr/>
            <p:nvPr/>
          </p:nvSpPr>
          <p:spPr bwMode="auto">
            <a:xfrm>
              <a:off x="4091612" y="3202759"/>
              <a:ext cx="1083692" cy="1083969"/>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anose="020B0604020202020204" pitchFamily="34" charset="0"/>
                <a:buNone/>
                <a:defRPr/>
              </a:pPr>
              <a:endParaRPr lang="zh-CN" altLang="en-US">
                <a:latin typeface="Arial" panose="020B0604020202020204" pitchFamily="34" charset="0"/>
              </a:endParaRPr>
            </a:p>
          </p:txBody>
        </p:sp>
        <p:sp>
          <p:nvSpPr>
            <p:cNvPr id="10" name="弧形 38"/>
            <p:cNvSpPr/>
            <p:nvPr/>
          </p:nvSpPr>
          <p:spPr bwMode="auto">
            <a:xfrm rot="16200000">
              <a:off x="4173068" y="3346778"/>
              <a:ext cx="897142" cy="823679"/>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anose="020B0604020202020204" pitchFamily="34" charset="0"/>
                <a:buNone/>
                <a:defRPr/>
              </a:pPr>
              <a:endParaRPr lang="zh-CN" altLang="en-US">
                <a:latin typeface="Arial" panose="020B0604020202020204" pitchFamily="34" charset="0"/>
              </a:endParaRPr>
            </a:p>
          </p:txBody>
        </p:sp>
        <p:grpSp>
          <p:nvGrpSpPr>
            <p:cNvPr id="11" name="组合 3"/>
            <p:cNvGrpSpPr/>
            <p:nvPr/>
          </p:nvGrpSpPr>
          <p:grpSpPr bwMode="auto">
            <a:xfrm>
              <a:off x="1695125" y="1658196"/>
              <a:ext cx="5862120" cy="4119453"/>
              <a:chOff x="1695126" y="1658198"/>
              <a:chExt cx="5862122" cy="4119458"/>
            </a:xfrm>
          </p:grpSpPr>
          <p:graphicFrame>
            <p:nvGraphicFramePr>
              <p:cNvPr id="12" name="图表 2"/>
              <p:cNvGraphicFramePr/>
              <p:nvPr/>
            </p:nvGraphicFramePr>
            <p:xfrm>
              <a:off x="1636941" y="1599004"/>
              <a:ext cx="5978493" cy="4237846"/>
            </p:xfrm>
            <a:graphic>
              <a:graphicData uri="http://schemas.openxmlformats.org/presentationml/2006/ole">
                <mc:AlternateContent xmlns:mc="http://schemas.openxmlformats.org/markup-compatibility/2006">
                  <mc:Choice xmlns:v="urn:schemas-microsoft-com:vml" Requires="v">
                    <p:oleObj spid="_x0000_s2056" name="" r:id="rId1" imgW="5224145" imgH="3639185" progId="Excel.Chart.8">
                      <p:embed/>
                    </p:oleObj>
                  </mc:Choice>
                  <mc:Fallback>
                    <p:oleObj name="" r:id="rId1" imgW="5224145" imgH="3639185" progId="Excel.Chart.8">
                      <p:embed/>
                      <p:pic>
                        <p:nvPicPr>
                          <p:cNvPr id="0" name="图片 205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941" y="1599004"/>
                            <a:ext cx="5978493" cy="423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43"/>
              <p:cNvSpPr txBox="1"/>
              <p:nvPr/>
            </p:nvSpPr>
            <p:spPr>
              <a:xfrm rot="18892830">
                <a:off x="3261794" y="2497342"/>
                <a:ext cx="1041425" cy="458206"/>
              </a:xfrm>
              <a:prstGeom prst="rect">
                <a:avLst/>
              </a:prstGeom>
              <a:noFill/>
            </p:spPr>
            <p:txBody>
              <a:bodyPr>
                <a:spAutoFit/>
              </a:bodyPr>
              <a:lstStyle/>
              <a:p>
                <a:pPr>
                  <a:defRPr/>
                </a:pPr>
                <a:r>
                  <a:rPr lang="zh-CN" altLang="en-US" sz="2000" b="1" spc="300" dirty="0">
                    <a:solidFill>
                      <a:schemeClr val="bg1"/>
                    </a:solidFill>
                    <a:latin typeface="微软雅黑" panose="020B0503020204020204" pitchFamily="34" charset="-122"/>
                    <a:ea typeface="微软雅黑" panose="020B0503020204020204" pitchFamily="34" charset="-122"/>
                  </a:rPr>
                  <a:t>了解</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sp>
            <p:nvSpPr>
              <p:cNvPr id="14" name="TextBox 44"/>
              <p:cNvSpPr txBox="1"/>
              <p:nvPr/>
            </p:nvSpPr>
            <p:spPr>
              <a:xfrm rot="3026289">
                <a:off x="3289067" y="4485856"/>
                <a:ext cx="1041426" cy="458206"/>
              </a:xfrm>
              <a:prstGeom prst="rect">
                <a:avLst/>
              </a:prstGeom>
              <a:noFill/>
            </p:spPr>
            <p:txBody>
              <a:bodyPr>
                <a:spAutoFit/>
              </a:bodyPr>
              <a:lstStyle/>
              <a:p>
                <a:pPr>
                  <a:defRPr/>
                </a:pPr>
                <a:r>
                  <a:rPr lang="zh-CN" altLang="en-US" sz="2000" b="1" spc="300" dirty="0">
                    <a:solidFill>
                      <a:schemeClr val="bg1"/>
                    </a:solidFill>
                    <a:latin typeface="微软雅黑" panose="020B0503020204020204" pitchFamily="34" charset="-122"/>
                    <a:ea typeface="微软雅黑" panose="020B0503020204020204" pitchFamily="34" charset="-122"/>
                  </a:rPr>
                  <a:t>掌握</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grpSp>
        <p:sp>
          <p:nvSpPr>
            <p:cNvPr id="15" name="TextBox 40"/>
            <p:cNvSpPr txBox="1"/>
            <p:nvPr/>
          </p:nvSpPr>
          <p:spPr>
            <a:xfrm rot="3181581" flipH="1">
              <a:off x="5143707" y="2706365"/>
              <a:ext cx="1041425" cy="458205"/>
            </a:xfrm>
            <a:prstGeom prst="rect">
              <a:avLst/>
            </a:prstGeom>
            <a:noFill/>
          </p:spPr>
          <p:txBody>
            <a:bodyPr>
              <a:spAutoFit/>
            </a:bodyPr>
            <a:lstStyle/>
            <a:p>
              <a:pPr>
                <a:defRPr/>
              </a:pPr>
              <a:r>
                <a:rPr lang="zh-CN" altLang="en-US" sz="2000" b="1" spc="300" dirty="0">
                  <a:solidFill>
                    <a:schemeClr val="bg1"/>
                  </a:solidFill>
                  <a:latin typeface="微软雅黑" panose="020B0503020204020204" pitchFamily="34" charset="-122"/>
                  <a:ea typeface="微软雅黑" panose="020B0503020204020204" pitchFamily="34" charset="-122"/>
                </a:rPr>
                <a:t>熟悉</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sp>
          <p:nvSpPr>
            <p:cNvPr id="16" name="TextBox 41"/>
            <p:cNvSpPr txBox="1"/>
            <p:nvPr/>
          </p:nvSpPr>
          <p:spPr>
            <a:xfrm rot="8102442" flipH="1" flipV="1">
              <a:off x="5164395" y="4373669"/>
              <a:ext cx="1040054" cy="467993"/>
            </a:xfrm>
            <a:prstGeom prst="rect">
              <a:avLst/>
            </a:prstGeom>
            <a:noFill/>
          </p:spPr>
          <p:txBody>
            <a:bodyPr>
              <a:spAutoFit/>
            </a:bodyPr>
            <a:lstStyle/>
            <a:p>
              <a:pPr>
                <a:defRPr/>
              </a:pPr>
              <a:r>
                <a:rPr lang="zh-CN" altLang="en-US" sz="2000" b="1" spc="300" dirty="0">
                  <a:solidFill>
                    <a:schemeClr val="bg1"/>
                  </a:solidFill>
                  <a:latin typeface="微软雅黑" panose="020B0503020204020204" pitchFamily="34" charset="-122"/>
                  <a:ea typeface="微软雅黑" panose="020B0503020204020204" pitchFamily="34" charset="-122"/>
                </a:rPr>
                <a:t>了解</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bwMode="auto">
          <a:xfrm>
            <a:off x="444500" y="802949"/>
            <a:ext cx="3426012" cy="1210320"/>
            <a:chOff x="128821" y="1548288"/>
            <a:chExt cx="3426660" cy="1207482"/>
          </a:xfrm>
        </p:grpSpPr>
        <p:sp>
          <p:nvSpPr>
            <p:cNvPr id="18" name="矩形 5"/>
            <p:cNvSpPr>
              <a:spLocks noChangeArrowheads="1"/>
            </p:cNvSpPr>
            <p:nvPr/>
          </p:nvSpPr>
          <p:spPr bwMode="auto">
            <a:xfrm>
              <a:off x="671850" y="1548288"/>
              <a:ext cx="2883631" cy="101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600"/>
                </a:lnSpc>
              </a:pPr>
              <a:r>
                <a:rPr lang="zh-CN" altLang="en-US" sz="1600" b="1" dirty="0">
                  <a:latin typeface="微软雅黑" panose="020B0503020204020204" pitchFamily="34" charset="-122"/>
                  <a:ea typeface="微软雅黑" panose="020B0503020204020204" pitchFamily="34" charset="-122"/>
                </a:rPr>
                <a:t>了解</a:t>
              </a:r>
              <a:r>
                <a:rPr lang="en-US" altLang="zh-CN" sz="1600" b="1" dirty="0">
                  <a:latin typeface="微软雅黑" panose="020B0503020204020204" pitchFamily="34" charset="-122"/>
                  <a:ea typeface="微软雅黑" panose="020B0503020204020204" pitchFamily="34" charset="-122"/>
                </a:rPr>
                <a:t>Python</a:t>
              </a:r>
              <a:r>
                <a:rPr lang="zh-CN" altLang="en-US" sz="1600" b="1" dirty="0">
                  <a:latin typeface="微软雅黑" panose="020B0503020204020204" pitchFamily="34" charset="-122"/>
                  <a:ea typeface="微软雅黑" panose="020B0503020204020204" pitchFamily="34" charset="-122"/>
                </a:rPr>
                <a:t>语言的</a:t>
              </a:r>
              <a:r>
                <a:rPr lang="zh-CN" altLang="en-US" sz="1600" b="1" dirty="0">
                  <a:solidFill>
                    <a:srgbClr val="1369B2"/>
                  </a:solidFill>
                  <a:latin typeface="微软雅黑" panose="020B0503020204020204" pitchFamily="34" charset="-122"/>
                  <a:ea typeface="微软雅黑" panose="020B0503020204020204" pitchFamily="34" charset="-122"/>
                </a:rPr>
                <a:t>发展过程、分类及应用领域</a:t>
              </a:r>
              <a:endParaRPr lang="zh-CN" altLang="en-US" sz="1600" b="1" dirty="0">
                <a:solidFill>
                  <a:srgbClr val="1369B2"/>
                </a:solidFill>
                <a:latin typeface="微软雅黑" panose="020B0503020204020204" pitchFamily="34" charset="-122"/>
                <a:ea typeface="微软雅黑" panose="020B0503020204020204" pitchFamily="34" charset="-122"/>
              </a:endParaRPr>
            </a:p>
          </p:txBody>
        </p:sp>
        <p:grpSp>
          <p:nvGrpSpPr>
            <p:cNvPr id="19" name="组合 16"/>
            <p:cNvGrpSpPr/>
            <p:nvPr/>
          </p:nvGrpSpPr>
          <p:grpSpPr bwMode="auto">
            <a:xfrm>
              <a:off x="402202" y="2103290"/>
              <a:ext cx="2352574" cy="652480"/>
              <a:chOff x="795896" y="2351986"/>
              <a:chExt cx="2351394" cy="652471"/>
            </a:xfrm>
          </p:grpSpPr>
          <p:cxnSp>
            <p:nvCxnSpPr>
              <p:cNvPr id="20" name="直接连接符 7"/>
              <p:cNvCxnSpPr>
                <a:cxnSpLocks noChangeShapeType="1"/>
              </p:cNvCxnSpPr>
              <p:nvPr/>
            </p:nvCxnSpPr>
            <p:spPr bwMode="auto">
              <a:xfrm>
                <a:off x="795896" y="2351986"/>
                <a:ext cx="419799" cy="644105"/>
              </a:xfrm>
              <a:prstGeom prst="line">
                <a:avLst/>
              </a:prstGeom>
              <a:noFill/>
              <a:ln w="28575" algn="ctr">
                <a:solidFill>
                  <a:srgbClr val="1369B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10"/>
              <p:cNvCxnSpPr>
                <a:cxnSpLocks noChangeShapeType="1"/>
              </p:cNvCxnSpPr>
              <p:nvPr/>
            </p:nvCxnSpPr>
            <p:spPr bwMode="auto">
              <a:xfrm flipV="1">
                <a:off x="1222939" y="2996091"/>
                <a:ext cx="1924351" cy="8366"/>
              </a:xfrm>
              <a:prstGeom prst="line">
                <a:avLst/>
              </a:prstGeom>
              <a:noFill/>
              <a:ln w="28575" algn="ctr">
                <a:solidFill>
                  <a:srgbClr val="1369B2"/>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 name="组合 21"/>
            <p:cNvGrpSpPr/>
            <p:nvPr/>
          </p:nvGrpSpPr>
          <p:grpSpPr bwMode="auto">
            <a:xfrm>
              <a:off x="128821" y="1605947"/>
              <a:ext cx="474753" cy="503642"/>
              <a:chOff x="1207310" y="3521532"/>
              <a:chExt cx="474515" cy="503635"/>
            </a:xfrm>
          </p:grpSpPr>
          <p:sp>
            <p:nvSpPr>
              <p:cNvPr id="23" name="椭圆 22"/>
              <p:cNvSpPr/>
              <p:nvPr/>
            </p:nvSpPr>
            <p:spPr bwMode="auto">
              <a:xfrm>
                <a:off x="1207310" y="3550040"/>
                <a:ext cx="474515" cy="475127"/>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defRPr/>
                </a:pPr>
                <a:endParaRPr lang="zh-CN" altLang="en-US" sz="1600">
                  <a:latin typeface="Arial" panose="020B0604020202020204" pitchFamily="34" charset="0"/>
                </a:endParaRPr>
              </a:p>
            </p:txBody>
          </p:sp>
          <p:sp>
            <p:nvSpPr>
              <p:cNvPr id="24" name="TextBox 51"/>
              <p:cNvSpPr txBox="1"/>
              <p:nvPr/>
            </p:nvSpPr>
            <p:spPr>
              <a:xfrm>
                <a:off x="1262856" y="3521532"/>
                <a:ext cx="334858" cy="459289"/>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25" name="组合 24"/>
          <p:cNvGrpSpPr/>
          <p:nvPr/>
        </p:nvGrpSpPr>
        <p:grpSpPr bwMode="auto">
          <a:xfrm>
            <a:off x="6068601" y="1141391"/>
            <a:ext cx="3011900" cy="1257321"/>
            <a:chOff x="5686161" y="1956227"/>
            <a:chExt cx="3010164" cy="1253698"/>
          </a:xfrm>
        </p:grpSpPr>
        <p:grpSp>
          <p:nvGrpSpPr>
            <p:cNvPr id="26" name="组合 32"/>
            <p:cNvGrpSpPr/>
            <p:nvPr/>
          </p:nvGrpSpPr>
          <p:grpSpPr bwMode="auto">
            <a:xfrm flipH="1">
              <a:off x="5945199" y="2557463"/>
              <a:ext cx="2486014" cy="652462"/>
              <a:chOff x="860198" y="2352244"/>
              <a:chExt cx="2486271" cy="652213"/>
            </a:xfrm>
          </p:grpSpPr>
          <p:cxnSp>
            <p:nvCxnSpPr>
              <p:cNvPr id="27" name="直接连接符 33"/>
              <p:cNvCxnSpPr>
                <a:cxnSpLocks noChangeShapeType="1"/>
              </p:cNvCxnSpPr>
              <p:nvPr/>
            </p:nvCxnSpPr>
            <p:spPr bwMode="auto">
              <a:xfrm>
                <a:off x="860198" y="2352244"/>
                <a:ext cx="372267" cy="652213"/>
              </a:xfrm>
              <a:prstGeom prst="line">
                <a:avLst/>
              </a:prstGeom>
              <a:noFill/>
              <a:ln w="28575" algn="ctr">
                <a:solidFill>
                  <a:srgbClr val="1369B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34"/>
              <p:cNvCxnSpPr>
                <a:cxnSpLocks noChangeShapeType="1"/>
              </p:cNvCxnSpPr>
              <p:nvPr/>
            </p:nvCxnSpPr>
            <p:spPr bwMode="auto">
              <a:xfrm>
                <a:off x="1222938" y="3004457"/>
                <a:ext cx="2123531" cy="0"/>
              </a:xfrm>
              <a:prstGeom prst="line">
                <a:avLst/>
              </a:prstGeom>
              <a:noFill/>
              <a:ln w="28575" algn="ctr">
                <a:solidFill>
                  <a:srgbClr val="1369B2"/>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 name="组合 35"/>
            <p:cNvGrpSpPr/>
            <p:nvPr/>
          </p:nvGrpSpPr>
          <p:grpSpPr bwMode="auto">
            <a:xfrm>
              <a:off x="8223523" y="2109791"/>
              <a:ext cx="472802" cy="503371"/>
              <a:chOff x="1232739" y="3530023"/>
              <a:chExt cx="474141" cy="503810"/>
            </a:xfrm>
          </p:grpSpPr>
          <p:sp>
            <p:nvSpPr>
              <p:cNvPr id="30" name="椭圆 29"/>
              <p:cNvSpPr/>
              <p:nvPr/>
            </p:nvSpPr>
            <p:spPr bwMode="auto">
              <a:xfrm>
                <a:off x="1232739" y="3558541"/>
                <a:ext cx="474141" cy="475292"/>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defRPr/>
                </a:pPr>
                <a:endParaRPr lang="zh-CN" altLang="en-US" sz="1600">
                  <a:latin typeface="Arial" panose="020B0604020202020204" pitchFamily="34" charset="0"/>
                </a:endParaRPr>
              </a:p>
            </p:txBody>
          </p:sp>
          <p:sp>
            <p:nvSpPr>
              <p:cNvPr id="31" name="TextBox 59"/>
              <p:cNvSpPr txBox="1"/>
              <p:nvPr/>
            </p:nvSpPr>
            <p:spPr>
              <a:xfrm>
                <a:off x="1301155" y="3530023"/>
                <a:ext cx="335717" cy="459448"/>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2" name="矩形 46"/>
            <p:cNvSpPr>
              <a:spLocks noChangeArrowheads="1"/>
            </p:cNvSpPr>
            <p:nvPr/>
          </p:nvSpPr>
          <p:spPr bwMode="auto">
            <a:xfrm>
              <a:off x="5686161" y="1956227"/>
              <a:ext cx="2799624" cy="101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600"/>
                </a:lnSpc>
              </a:pPr>
              <a:r>
                <a:rPr lang="zh-CN" altLang="zh-CN" sz="1600" b="1" dirty="0">
                  <a:latin typeface="微软雅黑" panose="020B0503020204020204" pitchFamily="34" charset="-122"/>
                  <a:ea typeface="微软雅黑" panose="020B0503020204020204" pitchFamily="34" charset="-122"/>
                </a:rPr>
                <a:t>熟悉</a:t>
              </a:r>
              <a:r>
                <a:rPr lang="zh-CN" altLang="en-US" sz="1600" b="1" dirty="0">
                  <a:solidFill>
                    <a:srgbClr val="1369B2"/>
                  </a:solidFill>
                  <a:latin typeface="微软雅黑" panose="020B0503020204020204" pitchFamily="34" charset="-122"/>
                  <a:ea typeface="微软雅黑" panose="020B0503020204020204" pitchFamily="34" charset="-122"/>
                </a:rPr>
                <a:t>高级语言</a:t>
              </a:r>
              <a:r>
                <a:rPr lang="zh-CN" altLang="zh-CN" sz="1600" b="1" dirty="0">
                  <a:latin typeface="微软雅黑" panose="020B0503020204020204" pitchFamily="34" charset="-122"/>
                  <a:ea typeface="微软雅黑" panose="020B0503020204020204" pitchFamily="34" charset="-122"/>
                </a:rPr>
                <a:t>的</a:t>
              </a:r>
              <a:r>
                <a:rPr lang="zh-CN" altLang="en-US" sz="1600" b="1" dirty="0">
                  <a:latin typeface="微软雅黑" panose="020B0503020204020204" pitchFamily="34" charset="-122"/>
                  <a:ea typeface="微软雅黑" panose="020B0503020204020204" pitchFamily="34" charset="-122"/>
                </a:rPr>
                <a:t>翻译执行过程、</a:t>
              </a:r>
              <a:r>
                <a:rPr lang="zh-CN" altLang="en-US" sz="1600" b="1" dirty="0">
                  <a:solidFill>
                    <a:srgbClr val="0D74C9"/>
                  </a:solidFill>
                  <a:latin typeface="微软雅黑" panose="020B0503020204020204" pitchFamily="34" charset="-122"/>
                  <a:ea typeface="微软雅黑" panose="020B0503020204020204" pitchFamily="34" charset="-122"/>
                </a:rPr>
                <a:t>搭建</a:t>
              </a:r>
              <a:r>
                <a:rPr lang="en-US" altLang="zh-CN" sz="1600" b="1" dirty="0">
                  <a:solidFill>
                    <a:srgbClr val="0D74C9"/>
                  </a:solidFill>
                  <a:latin typeface="微软雅黑" panose="020B0503020204020204" pitchFamily="34" charset="-122"/>
                  <a:ea typeface="微软雅黑" panose="020B0503020204020204" pitchFamily="34" charset="-122"/>
                </a:rPr>
                <a:t>Python</a:t>
              </a:r>
              <a:r>
                <a:rPr lang="zh-CN" altLang="en-US" sz="1600" b="1" dirty="0">
                  <a:solidFill>
                    <a:srgbClr val="0D74C9"/>
                  </a:solidFill>
                  <a:latin typeface="微软雅黑" panose="020B0503020204020204" pitchFamily="34" charset="-122"/>
                  <a:ea typeface="微软雅黑" panose="020B0503020204020204" pitchFamily="34" charset="-122"/>
                </a:rPr>
                <a:t>开发环境</a:t>
              </a:r>
              <a:endParaRPr lang="zh-CN" altLang="en-US" sz="1600" b="1" dirty="0">
                <a:solidFill>
                  <a:srgbClr val="0D74C9"/>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bwMode="auto">
          <a:xfrm>
            <a:off x="5834787" y="3334385"/>
            <a:ext cx="3110140" cy="1104900"/>
            <a:chOff x="5586554" y="4225925"/>
            <a:chExt cx="3109771" cy="1104900"/>
          </a:xfrm>
        </p:grpSpPr>
        <p:sp>
          <p:nvSpPr>
            <p:cNvPr id="34" name="矩形 51"/>
            <p:cNvSpPr>
              <a:spLocks noChangeArrowheads="1"/>
            </p:cNvSpPr>
            <p:nvPr/>
          </p:nvSpPr>
          <p:spPr bwMode="auto">
            <a:xfrm>
              <a:off x="5586554" y="4319368"/>
              <a:ext cx="2701831"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b="1" dirty="0">
                  <a:latin typeface="微软雅黑" panose="020B0503020204020204" pitchFamily="34" charset="-122"/>
                  <a:ea typeface="微软雅黑" panose="020B0503020204020204" pitchFamily="34" charset="-122"/>
                </a:rPr>
                <a:t>了解</a:t>
              </a:r>
              <a:r>
                <a:rPr lang="en-US" altLang="zh-CN" b="1" dirty="0">
                  <a:solidFill>
                    <a:srgbClr val="1369B2"/>
                  </a:solidFill>
                  <a:latin typeface="微软雅黑" panose="020B0503020204020204" pitchFamily="34" charset="-122"/>
                  <a:ea typeface="微软雅黑" panose="020B0503020204020204" pitchFamily="34" charset="-122"/>
                </a:rPr>
                <a:t>Python</a:t>
              </a:r>
              <a:r>
                <a:rPr lang="zh-CN" altLang="en-US" b="1" dirty="0">
                  <a:solidFill>
                    <a:srgbClr val="1369B2"/>
                  </a:solidFill>
                  <a:latin typeface="微软雅黑" panose="020B0503020204020204" pitchFamily="34" charset="-122"/>
                  <a:ea typeface="微软雅黑" panose="020B0503020204020204" pitchFamily="34" charset="-122"/>
                </a:rPr>
                <a:t>版本区别、程序开发流程和编写方法</a:t>
              </a:r>
              <a:endParaRPr lang="zh-CN" altLang="zh-CN" b="1" dirty="0">
                <a:solidFill>
                  <a:srgbClr val="1369B2"/>
                </a:solidFill>
                <a:latin typeface="微软雅黑" panose="020B0503020204020204" pitchFamily="34" charset="-122"/>
                <a:ea typeface="微软雅黑" panose="020B0503020204020204" pitchFamily="34" charset="-122"/>
              </a:endParaRPr>
            </a:p>
          </p:txBody>
        </p:sp>
        <p:grpSp>
          <p:nvGrpSpPr>
            <p:cNvPr id="35" name="组合 38"/>
            <p:cNvGrpSpPr/>
            <p:nvPr/>
          </p:nvGrpSpPr>
          <p:grpSpPr bwMode="auto">
            <a:xfrm rot="10800000">
              <a:off x="5885990" y="4225925"/>
              <a:ext cx="2545223" cy="652463"/>
              <a:chOff x="860198" y="2352244"/>
              <a:chExt cx="2545487" cy="652213"/>
            </a:xfrm>
          </p:grpSpPr>
          <p:cxnSp>
            <p:nvCxnSpPr>
              <p:cNvPr id="36" name="直接连接符 39"/>
              <p:cNvCxnSpPr>
                <a:cxnSpLocks noChangeShapeType="1"/>
              </p:cNvCxnSpPr>
              <p:nvPr/>
            </p:nvCxnSpPr>
            <p:spPr bwMode="auto">
              <a:xfrm>
                <a:off x="860198" y="2352244"/>
                <a:ext cx="372267" cy="652213"/>
              </a:xfrm>
              <a:prstGeom prst="line">
                <a:avLst/>
              </a:prstGeom>
              <a:noFill/>
              <a:ln w="28575" algn="ctr">
                <a:solidFill>
                  <a:srgbClr val="1369B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40"/>
              <p:cNvCxnSpPr>
                <a:cxnSpLocks noChangeShapeType="1"/>
              </p:cNvCxnSpPr>
              <p:nvPr/>
            </p:nvCxnSpPr>
            <p:spPr bwMode="auto">
              <a:xfrm rot="10800000" flipH="1">
                <a:off x="1222937" y="3004457"/>
                <a:ext cx="2182748" cy="0"/>
              </a:xfrm>
              <a:prstGeom prst="line">
                <a:avLst/>
              </a:prstGeom>
              <a:noFill/>
              <a:ln w="28575" algn="ctr">
                <a:solidFill>
                  <a:srgbClr val="1369B2"/>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8" name="组合 41"/>
            <p:cNvGrpSpPr/>
            <p:nvPr/>
          </p:nvGrpSpPr>
          <p:grpSpPr bwMode="auto">
            <a:xfrm flipH="1">
              <a:off x="8223250" y="4806950"/>
              <a:ext cx="473075" cy="523875"/>
              <a:chOff x="1232465" y="3533629"/>
              <a:chExt cx="474415" cy="523220"/>
            </a:xfrm>
          </p:grpSpPr>
          <p:sp>
            <p:nvSpPr>
              <p:cNvPr id="39" name="椭圆 38"/>
              <p:cNvSpPr/>
              <p:nvPr/>
            </p:nvSpPr>
            <p:spPr bwMode="auto">
              <a:xfrm>
                <a:off x="1232465" y="3558997"/>
                <a:ext cx="474359" cy="474070"/>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defRPr/>
                </a:pPr>
                <a:endParaRPr lang="zh-CN" altLang="en-US">
                  <a:latin typeface="Arial" panose="020B0604020202020204" pitchFamily="34" charset="0"/>
                </a:endParaRPr>
              </a:p>
            </p:txBody>
          </p:sp>
          <p:sp>
            <p:nvSpPr>
              <p:cNvPr id="40" name="TextBox 73"/>
              <p:cNvSpPr txBox="1"/>
              <p:nvPr/>
            </p:nvSpPr>
            <p:spPr>
              <a:xfrm>
                <a:off x="1305688" y="3533629"/>
                <a:ext cx="335872" cy="523220"/>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41" name="组合 40"/>
          <p:cNvGrpSpPr/>
          <p:nvPr/>
        </p:nvGrpSpPr>
        <p:grpSpPr bwMode="auto">
          <a:xfrm>
            <a:off x="541338" y="3308985"/>
            <a:ext cx="2946401" cy="1130300"/>
            <a:chOff x="126620" y="4832230"/>
            <a:chExt cx="2947061" cy="1128671"/>
          </a:xfrm>
        </p:grpSpPr>
        <p:grpSp>
          <p:nvGrpSpPr>
            <p:cNvPr id="42" name="组合 16"/>
            <p:cNvGrpSpPr/>
            <p:nvPr/>
          </p:nvGrpSpPr>
          <p:grpSpPr bwMode="auto">
            <a:xfrm flipV="1">
              <a:off x="385273" y="4832230"/>
              <a:ext cx="2542358" cy="696094"/>
              <a:chOff x="808156" y="2500823"/>
              <a:chExt cx="2181522" cy="522506"/>
            </a:xfrm>
          </p:grpSpPr>
          <p:cxnSp>
            <p:nvCxnSpPr>
              <p:cNvPr id="43" name="直接连接符 7"/>
              <p:cNvCxnSpPr>
                <a:cxnSpLocks noChangeShapeType="1"/>
              </p:cNvCxnSpPr>
              <p:nvPr/>
            </p:nvCxnSpPr>
            <p:spPr bwMode="auto">
              <a:xfrm>
                <a:off x="808156" y="2500823"/>
                <a:ext cx="402712" cy="522506"/>
              </a:xfrm>
              <a:prstGeom prst="line">
                <a:avLst/>
              </a:prstGeom>
              <a:noFill/>
              <a:ln w="28575" algn="ctr">
                <a:solidFill>
                  <a:srgbClr val="1369B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10"/>
              <p:cNvCxnSpPr>
                <a:cxnSpLocks noChangeShapeType="1"/>
              </p:cNvCxnSpPr>
              <p:nvPr/>
            </p:nvCxnSpPr>
            <p:spPr bwMode="auto">
              <a:xfrm flipV="1">
                <a:off x="1208541" y="3013231"/>
                <a:ext cx="1781137" cy="3808"/>
              </a:xfrm>
              <a:prstGeom prst="line">
                <a:avLst/>
              </a:prstGeom>
              <a:noFill/>
              <a:ln w="28575" algn="ctr">
                <a:solidFill>
                  <a:srgbClr val="1369B2"/>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5" name="组合 41"/>
            <p:cNvGrpSpPr/>
            <p:nvPr/>
          </p:nvGrpSpPr>
          <p:grpSpPr bwMode="auto">
            <a:xfrm flipH="1">
              <a:off x="126620" y="5436138"/>
              <a:ext cx="473101" cy="524763"/>
              <a:chOff x="4187740" y="3324510"/>
              <a:chExt cx="474299" cy="524004"/>
            </a:xfrm>
          </p:grpSpPr>
          <p:sp>
            <p:nvSpPr>
              <p:cNvPr id="46" name="椭圆 45"/>
              <p:cNvSpPr/>
              <p:nvPr/>
            </p:nvSpPr>
            <p:spPr bwMode="auto">
              <a:xfrm>
                <a:off x="4187660" y="3375221"/>
                <a:ext cx="474379" cy="473293"/>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defRPr/>
                </a:pPr>
                <a:endParaRPr lang="zh-CN" altLang="en-US">
                  <a:latin typeface="Arial" panose="020B0604020202020204" pitchFamily="34" charset="0"/>
                </a:endParaRPr>
              </a:p>
            </p:txBody>
          </p:sp>
          <p:sp>
            <p:nvSpPr>
              <p:cNvPr id="47" name="TextBox 84"/>
              <p:cNvSpPr txBox="1"/>
              <p:nvPr/>
            </p:nvSpPr>
            <p:spPr>
              <a:xfrm>
                <a:off x="4276805" y="3324568"/>
                <a:ext cx="335886" cy="522364"/>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48" name="矩形 7"/>
            <p:cNvSpPr>
              <a:spLocks noChangeArrowheads="1"/>
            </p:cNvSpPr>
            <p:nvPr/>
          </p:nvSpPr>
          <p:spPr bwMode="auto">
            <a:xfrm>
              <a:off x="829916" y="4972673"/>
              <a:ext cx="2243765" cy="873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掌握</a:t>
              </a:r>
              <a:r>
                <a:rPr lang="en-US" altLang="zh-CN" b="1" dirty="0">
                  <a:solidFill>
                    <a:srgbClr val="1369B2"/>
                  </a:solidFill>
                  <a:latin typeface="微软雅黑" panose="020B0503020204020204" pitchFamily="34" charset="-122"/>
                  <a:ea typeface="微软雅黑" panose="020B0503020204020204" pitchFamily="34" charset="-122"/>
                  <a:sym typeface="宋体" panose="02010600030101010101" pitchFamily="2" charset="-122"/>
                </a:rPr>
                <a:t>Python</a:t>
              </a:r>
              <a:r>
                <a:rPr lang="zh-CN" altLang="en-US" b="1" dirty="0">
                  <a:solidFill>
                    <a:srgbClr val="0D74C9"/>
                  </a:solidFill>
                  <a:latin typeface="微软雅黑" panose="020B0503020204020204" pitchFamily="34" charset="-122"/>
                  <a:ea typeface="微软雅黑" panose="020B0503020204020204" pitchFamily="34" charset="-122"/>
                  <a:sym typeface="宋体" panose="02010600030101010101" pitchFamily="2" charset="-122"/>
                </a:rPr>
                <a:t>语言的运行方式</a:t>
              </a:r>
              <a:endParaRPr lang="en-US" altLang="zh-CN" b="1" dirty="0">
                <a:solidFill>
                  <a:srgbClr val="0D74C9"/>
                </a:solidFill>
                <a:latin typeface="微软雅黑" panose="020B0503020204020204" pitchFamily="34" charset="-122"/>
                <a:ea typeface="微软雅黑" panose="020B0503020204020204" pitchFamily="34" charset="-122"/>
                <a:sym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4)">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right)">
                                      <p:cBhvr>
                                        <p:cTn id="12" dur="500"/>
                                        <p:tgtEl>
                                          <p:spTgt spid="17"/>
                                        </p:tgtEl>
                                      </p:cBhvr>
                                    </p:animEffect>
                                  </p:childTnLst>
                                </p:cTn>
                              </p:par>
                            </p:childTnLst>
                          </p:cTn>
                        </p:par>
                        <p:par>
                          <p:cTn id="13" fill="hold">
                            <p:stCondLst>
                              <p:cond delay="500"/>
                            </p:stCondLst>
                            <p:childTnLst>
                              <p:par>
                                <p:cTn id="14" presetID="26" presetClass="emph" presetSubtype="0" fill="hold" nodeType="afterEffect">
                                  <p:stCondLst>
                                    <p:cond delay="0"/>
                                  </p:stCondLst>
                                  <p:childTnLst>
                                    <p:animEffect transition="out" filter="fade">
                                      <p:cBhvr>
                                        <p:cTn id="15" dur="500" tmFilter="0, 0; .2, .5; .8, .5; 1, 0"/>
                                        <p:tgtEl>
                                          <p:spTgt spid="17"/>
                                        </p:tgtEl>
                                      </p:cBhvr>
                                    </p:animEffect>
                                    <p:animScale>
                                      <p:cBhvr>
                                        <p:cTn id="16" dur="250" autoRev="1" fill="hold"/>
                                        <p:tgtEl>
                                          <p:spTgt spid="17"/>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childTnLst>
                          </p:cTn>
                        </p:par>
                        <p:par>
                          <p:cTn id="22" fill="hold">
                            <p:stCondLst>
                              <p:cond delay="500"/>
                            </p:stCondLst>
                            <p:childTnLst>
                              <p:par>
                                <p:cTn id="23" presetID="26" presetClass="emph" presetSubtype="0" fill="hold" nodeType="afterEffect">
                                  <p:stCondLst>
                                    <p:cond delay="0"/>
                                  </p:stCondLst>
                                  <p:childTnLst>
                                    <p:animEffect transition="out" filter="fade">
                                      <p:cBhvr>
                                        <p:cTn id="24" dur="500" tmFilter="0, 0; .2, .5; .8, .5; 1, 0"/>
                                        <p:tgtEl>
                                          <p:spTgt spid="25"/>
                                        </p:tgtEl>
                                      </p:cBhvr>
                                    </p:animEffect>
                                    <p:animScale>
                                      <p:cBhvr>
                                        <p:cTn id="25" dur="250" autoRev="1" fill="hold"/>
                                        <p:tgtEl>
                                          <p:spTgt spid="25"/>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par>
                          <p:cTn id="31" fill="hold">
                            <p:stCondLst>
                              <p:cond delay="500"/>
                            </p:stCondLst>
                            <p:childTnLst>
                              <p:par>
                                <p:cTn id="32" presetID="26" presetClass="emph" presetSubtype="0" fill="hold" nodeType="afterEffect">
                                  <p:stCondLst>
                                    <p:cond delay="0"/>
                                  </p:stCondLst>
                                  <p:childTnLst>
                                    <p:animEffect transition="out" filter="fade">
                                      <p:cBhvr>
                                        <p:cTn id="33" dur="500" tmFilter="0, 0; .2, .5; .8, .5; 1, 0"/>
                                        <p:tgtEl>
                                          <p:spTgt spid="33"/>
                                        </p:tgtEl>
                                      </p:cBhvr>
                                    </p:animEffect>
                                    <p:animScale>
                                      <p:cBhvr>
                                        <p:cTn id="34" dur="250" autoRev="1" fill="hold"/>
                                        <p:tgtEl>
                                          <p:spTgt spid="33"/>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wipe(right)">
                                      <p:cBhvr>
                                        <p:cTn id="39" dur="500"/>
                                        <p:tgtEl>
                                          <p:spTgt spid="41"/>
                                        </p:tgtEl>
                                      </p:cBhvr>
                                    </p:animEffect>
                                  </p:childTnLst>
                                </p:cTn>
                              </p:par>
                            </p:childTnLst>
                          </p:cTn>
                        </p:par>
                        <p:par>
                          <p:cTn id="40" fill="hold">
                            <p:stCondLst>
                              <p:cond delay="500"/>
                            </p:stCondLst>
                            <p:childTnLst>
                              <p:par>
                                <p:cTn id="41" presetID="26" presetClass="emph" presetSubtype="0" fill="hold" nodeType="afterEffect">
                                  <p:stCondLst>
                                    <p:cond delay="0"/>
                                  </p:stCondLst>
                                  <p:childTnLst>
                                    <p:animEffect transition="out" filter="fade">
                                      <p:cBhvr>
                                        <p:cTn id="42" dur="500" tmFilter="0, 0; .2, .5; .8, .5; 1, 0"/>
                                        <p:tgtEl>
                                          <p:spTgt spid="41"/>
                                        </p:tgtEl>
                                      </p:cBhvr>
                                    </p:animEffect>
                                    <p:animScale>
                                      <p:cBhvr>
                                        <p:cTn id="43" dur="250" autoRev="1" fill="hold"/>
                                        <p:tgtEl>
                                          <p:spTgt spid="4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60830110146"/>
  <p:tag name="MH_LIBRARY" val="CONTENTS"/>
  <p:tag name="MH_TYPE" val="OTHERS"/>
  <p:tag name="ID" val="553512"/>
</p:tagLst>
</file>

<file path=ppt/tags/tag10.xml><?xml version="1.0" encoding="utf-8"?>
<p:tagLst xmlns:p="http://schemas.openxmlformats.org/presentationml/2006/main">
  <p:tag name="RAINPROBLEM" val="ProblemBullet"/>
  <p:tag name="RAINPROBLEMTYPE" val="Polling"/>
  <p:tag name="RAINBULLET" val="Wrong"/>
</p:tagLst>
</file>

<file path=ppt/tags/tag100.xml><?xml version="1.0" encoding="utf-8"?>
<p:tagLst xmlns:p="http://schemas.openxmlformats.org/presentationml/2006/main">
  <p:tag name="RAINPROBLEMTYPE" val="ProblemTypeMarker"/>
</p:tagLst>
</file>

<file path=ppt/tags/tag101.xml><?xml version="1.0" encoding="utf-8"?>
<p:tagLst xmlns:p="http://schemas.openxmlformats.org/presentationml/2006/main">
  <p:tag name="RAINPROBLEMTYPE" val="ProblemTypeMarker"/>
</p:tagLst>
</file>

<file path=ppt/tags/tag102.xml><?xml version="1.0" encoding="utf-8"?>
<p:tagLst xmlns:p="http://schemas.openxmlformats.org/presentationml/2006/main">
  <p:tag name="RAINPROBLEM" val="ProblemSetting"/>
  <p:tag name="RAINPROBLEMTYPE" val="MultipleChoice"/>
</p:tagLst>
</file>

<file path=ppt/tags/tag103.xml><?xml version="1.0" encoding="utf-8"?>
<p:tagLst xmlns:p="http://schemas.openxmlformats.org/presentationml/2006/main">
  <p:tag name="RAINPROBLEM" val="MultipleChoice"/>
  <p:tag name="PROBLEMSCORE" val="1.0"/>
</p:tagLst>
</file>

<file path=ppt/tags/tag104.xml><?xml version="1.0" encoding="utf-8"?>
<p:tagLst xmlns:p="http://schemas.openxmlformats.org/presentationml/2006/main">
  <p:tag name="RAINPROBLEM" val="ProblemBody"/>
</p:tagLst>
</file>

<file path=ppt/tags/tag105.xml><?xml version="1.0" encoding="utf-8"?>
<p:tagLst xmlns:p="http://schemas.openxmlformats.org/presentationml/2006/main">
  <p:tag name="RAINPROBLEM" val="ProblemItem"/>
</p:tagLst>
</file>

<file path=ppt/tags/tag106.xml><?xml version="1.0" encoding="utf-8"?>
<p:tagLst xmlns:p="http://schemas.openxmlformats.org/presentationml/2006/main">
  <p:tag name="RAINPROBLEM" val="ProblemItem"/>
</p:tagLst>
</file>

<file path=ppt/tags/tag107.xml><?xml version="1.0" encoding="utf-8"?>
<p:tagLst xmlns:p="http://schemas.openxmlformats.org/presentationml/2006/main">
  <p:tag name="RAINPROBLEM" val="ProblemBullet"/>
  <p:tag name="RAINPROBLEMTYPE" val="MultipleChoice"/>
  <p:tag name="RAINBULLET" val="Wrong"/>
</p:tagLst>
</file>

<file path=ppt/tags/tag108.xml><?xml version="1.0" encoding="utf-8"?>
<p:tagLst xmlns:p="http://schemas.openxmlformats.org/presentationml/2006/main">
  <p:tag name="RAINPROBLEM" val="ProblemBullet"/>
  <p:tag name="RAINPROBLEMTYPE" val="MultipleChoice"/>
  <p:tag name="RAINBULLET" val="Correct"/>
</p:tagLst>
</file>

<file path=ppt/tags/tag109.xml><?xml version="1.0" encoding="utf-8"?>
<p:tagLst xmlns:p="http://schemas.openxmlformats.org/presentationml/2006/main">
  <p:tag name="RAINPROBLEM" val="ProblemSubmit"/>
  <p:tag name="RAINPROBLEMTYPE" val="MultipleChoice"/>
</p:tagLst>
</file>

<file path=ppt/tags/tag11.xml><?xml version="1.0" encoding="utf-8"?>
<p:tagLst xmlns:p="http://schemas.openxmlformats.org/presentationml/2006/main">
  <p:tag name="RAINPROBLEM" val="ProblemBullet"/>
  <p:tag name="RAINPROBLEMTYPE" val="Polling"/>
  <p:tag name="RAINBULLET" val="Wrong"/>
</p:tagLst>
</file>

<file path=ppt/tags/tag110.xml><?xml version="1.0" encoding="utf-8"?>
<p:tagLst xmlns:p="http://schemas.openxmlformats.org/presentationml/2006/main">
  <p:tag name="RAINPROBLEMTYPE" val="ProblemTypeMarker"/>
</p:tagLst>
</file>

<file path=ppt/tags/tag111.xml><?xml version="1.0" encoding="utf-8"?>
<p:tagLst xmlns:p="http://schemas.openxmlformats.org/presentationml/2006/main">
  <p:tag name="RAINPROBLEMTYPE" val="ProblemTypeMarker"/>
</p:tagLst>
</file>

<file path=ppt/tags/tag112.xml><?xml version="1.0" encoding="utf-8"?>
<p:tagLst xmlns:p="http://schemas.openxmlformats.org/presentationml/2006/main">
  <p:tag name="RAINPROBLEMTYPE" val="ProblemTypeMarker"/>
</p:tagLst>
</file>

<file path=ppt/tags/tag113.xml><?xml version="1.0" encoding="utf-8"?>
<p:tagLst xmlns:p="http://schemas.openxmlformats.org/presentationml/2006/main">
  <p:tag name="RAINPROBLEMTYPE" val="ProblemTypeMarker"/>
</p:tagLst>
</file>

<file path=ppt/tags/tag114.xml><?xml version="1.0" encoding="utf-8"?>
<p:tagLst xmlns:p="http://schemas.openxmlformats.org/presentationml/2006/main">
  <p:tag name="RAINPROBLEMTYPE" val="ProblemTypeMarker"/>
</p:tagLst>
</file>

<file path=ppt/tags/tag115.xml><?xml version="1.0" encoding="utf-8"?>
<p:tagLst xmlns:p="http://schemas.openxmlformats.org/presentationml/2006/main">
  <p:tag name="RAINPROBLEM" val="ProblemSetting"/>
  <p:tag name="RAINPROBLEMTYPE" val="MultipleChoice"/>
</p:tagLst>
</file>

<file path=ppt/tags/tag116.xml><?xml version="1.0" encoding="utf-8"?>
<p:tagLst xmlns:p="http://schemas.openxmlformats.org/presentationml/2006/main">
  <p:tag name="RAINPROBLEM" val="MultipleChoice"/>
  <p:tag name="PROBLEMSCORE" val="1.0"/>
</p:tagLst>
</file>

<file path=ppt/tags/tag117.xml><?xml version="1.0" encoding="utf-8"?>
<p:tagLst xmlns:p="http://schemas.openxmlformats.org/presentationml/2006/main">
  <p:tag name="COMMONDATA" val="eyJoZGlkIjoiZDhmZjM3ZTZiYzVhZjRkYzFlNzUwYmM2YTkxODQ5OTUifQ=="/>
</p:tagLst>
</file>

<file path=ppt/tags/tag12.xml><?xml version="1.0" encoding="utf-8"?>
<p:tagLst xmlns:p="http://schemas.openxmlformats.org/presentationml/2006/main">
  <p:tag name="RAINPROBLEM" val="ProblemSubmit"/>
  <p:tag name="RAINPROBLEMTYPE" val="Polling"/>
</p:tagLst>
</file>

<file path=ppt/tags/tag13.xml><?xml version="1.0" encoding="utf-8"?>
<p:tagLst xmlns:p="http://schemas.openxmlformats.org/presentationml/2006/main">
  <p:tag name="RAINPROBLEM" val="ProblemItem"/>
</p:tagLst>
</file>

<file path=ppt/tags/tag14.xml><?xml version="1.0" encoding="utf-8"?>
<p:tagLst xmlns:p="http://schemas.openxmlformats.org/presentationml/2006/main">
  <p:tag name="RAINPROBLEM" val="ProblemBullet"/>
  <p:tag name="RAINPROBLEMTYPE" val="Polling"/>
  <p:tag name="RAINBULLET" val="Wrong"/>
</p:tagLst>
</file>

<file path=ppt/tags/tag15.xml><?xml version="1.0" encoding="utf-8"?>
<p:tagLst xmlns:p="http://schemas.openxmlformats.org/presentationml/2006/main">
  <p:tag name="RAINPROBLEMTYPE" val="ProblemTypeMarker"/>
</p:tagLst>
</file>

<file path=ppt/tags/tag16.xml><?xml version="1.0" encoding="utf-8"?>
<p:tagLst xmlns:p="http://schemas.openxmlformats.org/presentationml/2006/main">
  <p:tag name="RAINPROBLEMTYPE" val="ProblemTypeMarker"/>
</p:tagLst>
</file>

<file path=ppt/tags/tag17.xml><?xml version="1.0" encoding="utf-8"?>
<p:tagLst xmlns:p="http://schemas.openxmlformats.org/presentationml/2006/main">
  <p:tag name="RAINPROBLEMTYPE" val="ProblemTypeMarker"/>
</p:tagLst>
</file>

<file path=ppt/tags/tag18.xml><?xml version="1.0" encoding="utf-8"?>
<p:tagLst xmlns:p="http://schemas.openxmlformats.org/presentationml/2006/main">
  <p:tag name="RAINPROBLEMTYPE" val="ProblemTypeMarker"/>
</p:tagLst>
</file>

<file path=ppt/tags/tag19.xml><?xml version="1.0" encoding="utf-8"?>
<p:tagLst xmlns:p="http://schemas.openxmlformats.org/presentationml/2006/main">
  <p:tag name="RAINPROBLEMTYPE" val="ProblemTypeMarker"/>
  <p:tag name="RAINPROBLEM" val="PollingAnswer"/>
</p:tagLst>
</file>

<file path=ppt/tags/tag2.xml><?xml version="1.0" encoding="utf-8"?>
<p:tagLst xmlns:p="http://schemas.openxmlformats.org/presentationml/2006/main">
  <p:tag name="MH" val="20160830110146"/>
  <p:tag name="MH_LIBRARY" val="CONTENTS"/>
  <p:tag name="MH_TYPE" val="OTHERS"/>
  <p:tag name="ID" val="553512"/>
</p:tagLst>
</file>

<file path=ppt/tags/tag20.xml><?xml version="1.0" encoding="utf-8"?>
<p:tagLst xmlns:p="http://schemas.openxmlformats.org/presentationml/2006/main">
  <p:tag name="RAINPROBLEM" val="ProblemSetting"/>
  <p:tag name="RAINPROBLEMTYPE" val="Polling"/>
</p:tagLst>
</file>

<file path=ppt/tags/tag21.xml><?xml version="1.0" encoding="utf-8"?>
<p:tagLst xmlns:p="http://schemas.openxmlformats.org/presentationml/2006/main">
  <p:tag name="RAINPROBLEM" val="Polling"/>
  <p:tag name="PROBLEMSCORE" val="0.0"/>
  <p:tag name="ANONYMOUSPOLLING" val="True"/>
</p:tagLst>
</file>

<file path=ppt/tags/tag22.xml><?xml version="1.0" encoding="utf-8"?>
<p:tagLst xmlns:p="http://schemas.openxmlformats.org/presentationml/2006/main">
  <p:tag name="KSO_WM_UNIT_PLACING_PICTURE_USER_VIEWPORT" val="{&quot;height&quot;:6040,&quot;width&quot;:14400}"/>
</p:tagLst>
</file>

<file path=ppt/tags/tag23.xml><?xml version="1.0" encoding="utf-8"?>
<p:tagLst xmlns:p="http://schemas.openxmlformats.org/presentationml/2006/main">
  <p:tag name="RAINPROBLEM" val="ProblemBody"/>
</p:tagLst>
</file>

<file path=ppt/tags/tag24.xml><?xml version="1.0" encoding="utf-8"?>
<p:tagLst xmlns:p="http://schemas.openxmlformats.org/presentationml/2006/main">
  <p:tag name="RAINPROBLEM" val="ProblemItem"/>
</p:tagLst>
</file>

<file path=ppt/tags/tag25.xml><?xml version="1.0" encoding="utf-8"?>
<p:tagLst xmlns:p="http://schemas.openxmlformats.org/presentationml/2006/main">
  <p:tag name="RAINPROBLEM" val="ProblemItem"/>
</p:tagLst>
</file>

<file path=ppt/tags/tag26.xml><?xml version="1.0" encoding="utf-8"?>
<p:tagLst xmlns:p="http://schemas.openxmlformats.org/presentationml/2006/main">
  <p:tag name="RAINPROBLEM" val="ProblemBullet"/>
  <p:tag name="RAINPROBLEMTYPE" val="MultipleChoice"/>
  <p:tag name="RAINBULLET" val="Correct"/>
</p:tagLst>
</file>

<file path=ppt/tags/tag27.xml><?xml version="1.0" encoding="utf-8"?>
<p:tagLst xmlns:p="http://schemas.openxmlformats.org/presentationml/2006/main">
  <p:tag name="RAINPROBLEM" val="ProblemBullet"/>
  <p:tag name="RAINPROBLEMTYPE" val="MultipleChoice"/>
  <p:tag name="RAINBULLET" val="Wrong"/>
</p:tagLst>
</file>

<file path=ppt/tags/tag28.xml><?xml version="1.0" encoding="utf-8"?>
<p:tagLst xmlns:p="http://schemas.openxmlformats.org/presentationml/2006/main">
  <p:tag name="RAINPROBLEM" val="ProblemSubmit"/>
  <p:tag name="RAINPROBLEMTYPE" val="MultipleChoice"/>
</p:tagLst>
</file>

<file path=ppt/tags/tag29.xml><?xml version="1.0" encoding="utf-8"?>
<p:tagLst xmlns:p="http://schemas.openxmlformats.org/presentationml/2006/main">
  <p:tag name="RAINPROBLEMTYPE" val="ProblemTypeMarker"/>
</p:tagLst>
</file>

<file path=ppt/tags/tag3.xml><?xml version="1.0" encoding="utf-8"?>
<p:tagLst xmlns:p="http://schemas.openxmlformats.org/presentationml/2006/main">
  <p:tag name="RAINPROBLEM" val="ProblemBody"/>
</p:tagLst>
</file>

<file path=ppt/tags/tag30.xml><?xml version="1.0" encoding="utf-8"?>
<p:tagLst xmlns:p="http://schemas.openxmlformats.org/presentationml/2006/main">
  <p:tag name="RAINPROBLEMTYPE" val="ProblemTypeMarker"/>
</p:tagLst>
</file>

<file path=ppt/tags/tag31.xml><?xml version="1.0" encoding="utf-8"?>
<p:tagLst xmlns:p="http://schemas.openxmlformats.org/presentationml/2006/main">
  <p:tag name="RAINPROBLEMTYPE" val="ProblemTypeMarker"/>
</p:tagLst>
</file>

<file path=ppt/tags/tag32.xml><?xml version="1.0" encoding="utf-8"?>
<p:tagLst xmlns:p="http://schemas.openxmlformats.org/presentationml/2006/main">
  <p:tag name="RAINPROBLEMTYPE" val="ProblemTypeMarker"/>
</p:tagLst>
</file>

<file path=ppt/tags/tag33.xml><?xml version="1.0" encoding="utf-8"?>
<p:tagLst xmlns:p="http://schemas.openxmlformats.org/presentationml/2006/main">
  <p:tag name="RAINPROBLEMTYPE" val="ProblemTypeMarker"/>
</p:tagLst>
</file>

<file path=ppt/tags/tag34.xml><?xml version="1.0" encoding="utf-8"?>
<p:tagLst xmlns:p="http://schemas.openxmlformats.org/presentationml/2006/main">
  <p:tag name="RAINPROBLEM" val="ProblemSetting"/>
  <p:tag name="RAINPROBLEMTYPE" val="MultipleChoice"/>
</p:tagLst>
</file>

<file path=ppt/tags/tag35.xml><?xml version="1.0" encoding="utf-8"?>
<p:tagLst xmlns:p="http://schemas.openxmlformats.org/presentationml/2006/main">
  <p:tag name="RAINPROBLEM" val="MultipleChoice"/>
  <p:tag name="PROBLEMSCORE" val="1.0"/>
</p:tagLst>
</file>

<file path=ppt/tags/tag36.xml><?xml version="1.0" encoding="utf-8"?>
<p:tagLst xmlns:p="http://schemas.openxmlformats.org/presentationml/2006/main">
  <p:tag name="RAINPROBLEM" val="ProblemBody"/>
</p:tagLst>
</file>

<file path=ppt/tags/tag37.xml><?xml version="1.0" encoding="utf-8"?>
<p:tagLst xmlns:p="http://schemas.openxmlformats.org/presentationml/2006/main">
  <p:tag name="RAINPROBLEM" val="ProblemItem"/>
</p:tagLst>
</file>

<file path=ppt/tags/tag38.xml><?xml version="1.0" encoding="utf-8"?>
<p:tagLst xmlns:p="http://schemas.openxmlformats.org/presentationml/2006/main">
  <p:tag name="RAINPROBLEM" val="ProblemItem"/>
</p:tagLst>
</file>

<file path=ppt/tags/tag39.xml><?xml version="1.0" encoding="utf-8"?>
<p:tagLst xmlns:p="http://schemas.openxmlformats.org/presentationml/2006/main">
  <p:tag name="RAINPROBLEM" val="ProblemItem"/>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RAINPROBLEM" val="ProblemItem"/>
</p:tagLst>
</file>

<file path=ppt/tags/tag41.xml><?xml version="1.0" encoding="utf-8"?>
<p:tagLst xmlns:p="http://schemas.openxmlformats.org/presentationml/2006/main">
  <p:tag name="RAINPROBLEM" val="ProblemBullet"/>
  <p:tag name="RAINPROBLEMTYPE" val="MultipleChoice"/>
  <p:tag name="RAINBULLET" val="Wrong"/>
</p:tagLst>
</file>

<file path=ppt/tags/tag42.xml><?xml version="1.0" encoding="utf-8"?>
<p:tagLst xmlns:p="http://schemas.openxmlformats.org/presentationml/2006/main">
  <p:tag name="RAINPROBLEM" val="ProblemBullet"/>
  <p:tag name="RAINPROBLEMTYPE" val="MultipleChoice"/>
  <p:tag name="RAINBULLET" val="Wrong"/>
</p:tagLst>
</file>

<file path=ppt/tags/tag43.xml><?xml version="1.0" encoding="utf-8"?>
<p:tagLst xmlns:p="http://schemas.openxmlformats.org/presentationml/2006/main">
  <p:tag name="RAINPROBLEM" val="ProblemBullet"/>
  <p:tag name="RAINPROBLEMTYPE" val="MultipleChoice"/>
  <p:tag name="RAINBULLET" val="Wrong"/>
</p:tagLst>
</file>

<file path=ppt/tags/tag44.xml><?xml version="1.0" encoding="utf-8"?>
<p:tagLst xmlns:p="http://schemas.openxmlformats.org/presentationml/2006/main">
  <p:tag name="RAINPROBLEM" val="ProblemBullet"/>
  <p:tag name="RAINPROBLEMTYPE" val="MultipleChoice"/>
  <p:tag name="RAINBULLET" val="Correct"/>
</p:tagLst>
</file>

<file path=ppt/tags/tag45.xml><?xml version="1.0" encoding="utf-8"?>
<p:tagLst xmlns:p="http://schemas.openxmlformats.org/presentationml/2006/main">
  <p:tag name="RAINPROBLEM" val="ProblemSubmit"/>
  <p:tag name="RAINPROBLEMTYPE" val="MultipleChoice"/>
</p:tagLst>
</file>

<file path=ppt/tags/tag46.xml><?xml version="1.0" encoding="utf-8"?>
<p:tagLst xmlns:p="http://schemas.openxmlformats.org/presentationml/2006/main">
  <p:tag name="RAINPROBLEMTYPE" val="ProblemTypeMarker"/>
</p:tagLst>
</file>

<file path=ppt/tags/tag47.xml><?xml version="1.0" encoding="utf-8"?>
<p:tagLst xmlns:p="http://schemas.openxmlformats.org/presentationml/2006/main">
  <p:tag name="RAINPROBLEMTYPE" val="ProblemTypeMarker"/>
</p:tagLst>
</file>

<file path=ppt/tags/tag48.xml><?xml version="1.0" encoding="utf-8"?>
<p:tagLst xmlns:p="http://schemas.openxmlformats.org/presentationml/2006/main">
  <p:tag name="RAINPROBLEMTYPE" val="ProblemTypeMarker"/>
</p:tagLst>
</file>

<file path=ppt/tags/tag49.xml><?xml version="1.0" encoding="utf-8"?>
<p:tagLst xmlns:p="http://schemas.openxmlformats.org/presentationml/2006/main">
  <p:tag name="RAINPROBLEMTYPE" val="ProblemTypeMarker"/>
</p:tagLst>
</file>

<file path=ppt/tags/tag5.xml><?xml version="1.0" encoding="utf-8"?>
<p:tagLst xmlns:p="http://schemas.openxmlformats.org/presentationml/2006/main">
  <p:tag name="RAINPROBLEM" val="ProblemItem"/>
</p:tagLst>
</file>

<file path=ppt/tags/tag50.xml><?xml version="1.0" encoding="utf-8"?>
<p:tagLst xmlns:p="http://schemas.openxmlformats.org/presentationml/2006/main">
  <p:tag name="RAINPROBLEMTYPE" val="ProblemTypeMarker"/>
</p:tagLst>
</file>

<file path=ppt/tags/tag51.xml><?xml version="1.0" encoding="utf-8"?>
<p:tagLst xmlns:p="http://schemas.openxmlformats.org/presentationml/2006/main">
  <p:tag name="RAINPROBLEM" val="ProblemSetting"/>
  <p:tag name="RAINPROBLEMTYPE" val="MultipleChoice"/>
</p:tagLst>
</file>

<file path=ppt/tags/tag52.xml><?xml version="1.0" encoding="utf-8"?>
<p:tagLst xmlns:p="http://schemas.openxmlformats.org/presentationml/2006/main">
  <p:tag name="RAINPROBLEM" val="MultipleChoice"/>
  <p:tag name="PROBLEMSCORE" val="1.0"/>
</p:tagLst>
</file>

<file path=ppt/tags/tag53.xml><?xml version="1.0" encoding="utf-8"?>
<p:tagLst xmlns:p="http://schemas.openxmlformats.org/presentationml/2006/main">
  <p:tag name="RAINPROBLEM" val="ProblemBody"/>
</p:tagLst>
</file>

<file path=ppt/tags/tag54.xml><?xml version="1.0" encoding="utf-8"?>
<p:tagLst xmlns:p="http://schemas.openxmlformats.org/presentationml/2006/main">
  <p:tag name="RAINPROBLEM" val="ProblemItem"/>
</p:tagLst>
</file>

<file path=ppt/tags/tag55.xml><?xml version="1.0" encoding="utf-8"?>
<p:tagLst xmlns:p="http://schemas.openxmlformats.org/presentationml/2006/main">
  <p:tag name="RAINPROBLEM" val="ProblemItem"/>
</p:tagLst>
</file>

<file path=ppt/tags/tag56.xml><?xml version="1.0" encoding="utf-8"?>
<p:tagLst xmlns:p="http://schemas.openxmlformats.org/presentationml/2006/main">
  <p:tag name="RAINPROBLEM" val="ProblemItem"/>
</p:tagLst>
</file>

<file path=ppt/tags/tag57.xml><?xml version="1.0" encoding="utf-8"?>
<p:tagLst xmlns:p="http://schemas.openxmlformats.org/presentationml/2006/main">
  <p:tag name="RAINPROBLEM" val="ProblemItem"/>
</p:tagLst>
</file>

<file path=ppt/tags/tag58.xml><?xml version="1.0" encoding="utf-8"?>
<p:tagLst xmlns:p="http://schemas.openxmlformats.org/presentationml/2006/main">
  <p:tag name="RAINPROBLEM" val="ProblemBullet"/>
  <p:tag name="RAINPROBLEMTYPE" val="MultipleChoice"/>
  <p:tag name="RAINBULLET" val="Wrong"/>
</p:tagLst>
</file>

<file path=ppt/tags/tag59.xml><?xml version="1.0" encoding="utf-8"?>
<p:tagLst xmlns:p="http://schemas.openxmlformats.org/presentationml/2006/main">
  <p:tag name="RAINPROBLEM" val="ProblemBullet"/>
  <p:tag name="RAINPROBLEMTYPE" val="MultipleChoice"/>
  <p:tag name="RAINBULLET" val="Correct"/>
</p:tagLst>
</file>

<file path=ppt/tags/tag6.xml><?xml version="1.0" encoding="utf-8"?>
<p:tagLst xmlns:p="http://schemas.openxmlformats.org/presentationml/2006/main">
  <p:tag name="RAINPROBLEM" val="ProblemItem"/>
</p:tagLst>
</file>

<file path=ppt/tags/tag60.xml><?xml version="1.0" encoding="utf-8"?>
<p:tagLst xmlns:p="http://schemas.openxmlformats.org/presentationml/2006/main">
  <p:tag name="RAINPROBLEM" val="ProblemBullet"/>
  <p:tag name="RAINPROBLEMTYPE" val="MultipleChoice"/>
  <p:tag name="RAINBULLET" val="Wrong"/>
</p:tagLst>
</file>

<file path=ppt/tags/tag61.xml><?xml version="1.0" encoding="utf-8"?>
<p:tagLst xmlns:p="http://schemas.openxmlformats.org/presentationml/2006/main">
  <p:tag name="RAINPROBLEM" val="ProblemBullet"/>
  <p:tag name="RAINPROBLEMTYPE" val="MultipleChoice"/>
  <p:tag name="RAINBULLET" val="Wrong"/>
</p:tagLst>
</file>

<file path=ppt/tags/tag62.xml><?xml version="1.0" encoding="utf-8"?>
<p:tagLst xmlns:p="http://schemas.openxmlformats.org/presentationml/2006/main">
  <p:tag name="RAINPROBLEM" val="ProblemSubmit"/>
  <p:tag name="RAINPROBLEMTYPE" val="MultipleChoice"/>
</p:tagLst>
</file>

<file path=ppt/tags/tag63.xml><?xml version="1.0" encoding="utf-8"?>
<p:tagLst xmlns:p="http://schemas.openxmlformats.org/presentationml/2006/main">
  <p:tag name="RAINPROBLEMTYPE" val="ProblemTypeMarker"/>
</p:tagLst>
</file>

<file path=ppt/tags/tag64.xml><?xml version="1.0" encoding="utf-8"?>
<p:tagLst xmlns:p="http://schemas.openxmlformats.org/presentationml/2006/main">
  <p:tag name="RAINPROBLEMTYPE" val="ProblemTypeMarker"/>
</p:tagLst>
</file>

<file path=ppt/tags/tag65.xml><?xml version="1.0" encoding="utf-8"?>
<p:tagLst xmlns:p="http://schemas.openxmlformats.org/presentationml/2006/main">
  <p:tag name="RAINPROBLEMTYPE" val="ProblemTypeMarker"/>
</p:tagLst>
</file>

<file path=ppt/tags/tag66.xml><?xml version="1.0" encoding="utf-8"?>
<p:tagLst xmlns:p="http://schemas.openxmlformats.org/presentationml/2006/main">
  <p:tag name="RAINPROBLEMTYPE" val="ProblemTypeMarker"/>
</p:tagLst>
</file>

<file path=ppt/tags/tag67.xml><?xml version="1.0" encoding="utf-8"?>
<p:tagLst xmlns:p="http://schemas.openxmlformats.org/presentationml/2006/main">
  <p:tag name="RAINPROBLEMTYPE" val="ProblemTypeMarker"/>
</p:tagLst>
</file>

<file path=ppt/tags/tag68.xml><?xml version="1.0" encoding="utf-8"?>
<p:tagLst xmlns:p="http://schemas.openxmlformats.org/presentationml/2006/main">
  <p:tag name="RAINPROBLEM" val="ProblemSetting"/>
  <p:tag name="RAINPROBLEMTYPE" val="MultipleChoice"/>
</p:tagLst>
</file>

<file path=ppt/tags/tag69.xml><?xml version="1.0" encoding="utf-8"?>
<p:tagLst xmlns:p="http://schemas.openxmlformats.org/presentationml/2006/main">
  <p:tag name="RAINPROBLEM" val="MultipleChoice"/>
  <p:tag name="PROBLEMSCORE" val="1.0"/>
</p:tagLst>
</file>

<file path=ppt/tags/tag7.xml><?xml version="1.0" encoding="utf-8"?>
<p:tagLst xmlns:p="http://schemas.openxmlformats.org/presentationml/2006/main">
  <p:tag name="RAINPROBLEM" val="ProblemItem"/>
</p:tagLst>
</file>

<file path=ppt/tags/tag70.xml><?xml version="1.0" encoding="utf-8"?>
<p:tagLst xmlns:p="http://schemas.openxmlformats.org/presentationml/2006/main">
  <p:tag name="RAINPROBLEM" val="ProblemBody"/>
</p:tagLst>
</file>

<file path=ppt/tags/tag71.xml><?xml version="1.0" encoding="utf-8"?>
<p:tagLst xmlns:p="http://schemas.openxmlformats.org/presentationml/2006/main">
  <p:tag name="RAINPROBLEM" val="ProblemItem"/>
</p:tagLst>
</file>

<file path=ppt/tags/tag72.xml><?xml version="1.0" encoding="utf-8"?>
<p:tagLst xmlns:p="http://schemas.openxmlformats.org/presentationml/2006/main">
  <p:tag name="RAINPROBLEM" val="ProblemItem"/>
</p:tagLst>
</file>

<file path=ppt/tags/tag73.xml><?xml version="1.0" encoding="utf-8"?>
<p:tagLst xmlns:p="http://schemas.openxmlformats.org/presentationml/2006/main">
  <p:tag name="RAINPROBLEM" val="ProblemItem"/>
</p:tagLst>
</file>

<file path=ppt/tags/tag74.xml><?xml version="1.0" encoding="utf-8"?>
<p:tagLst xmlns:p="http://schemas.openxmlformats.org/presentationml/2006/main">
  <p:tag name="RAINPROBLEM" val="ProblemItem"/>
</p:tagLst>
</file>

<file path=ppt/tags/tag75.xml><?xml version="1.0" encoding="utf-8"?>
<p:tagLst xmlns:p="http://schemas.openxmlformats.org/presentationml/2006/main">
  <p:tag name="RAINPROBLEM" val="ProblemBullet"/>
  <p:tag name="RAINPROBLEMTYPE" val="MultipleChoice"/>
  <p:tag name="RAINBULLET" val="Correct"/>
</p:tagLst>
</file>

<file path=ppt/tags/tag76.xml><?xml version="1.0" encoding="utf-8"?>
<p:tagLst xmlns:p="http://schemas.openxmlformats.org/presentationml/2006/main">
  <p:tag name="RAINPROBLEM" val="ProblemBullet"/>
  <p:tag name="RAINPROBLEMTYPE" val="MultipleChoice"/>
  <p:tag name="RAINBULLET" val="Wrong"/>
</p:tagLst>
</file>

<file path=ppt/tags/tag77.xml><?xml version="1.0" encoding="utf-8"?>
<p:tagLst xmlns:p="http://schemas.openxmlformats.org/presentationml/2006/main">
  <p:tag name="RAINPROBLEM" val="ProblemBullet"/>
  <p:tag name="RAINPROBLEMTYPE" val="MultipleChoice"/>
  <p:tag name="RAINBULLET" val="Wrong"/>
</p:tagLst>
</file>

<file path=ppt/tags/tag78.xml><?xml version="1.0" encoding="utf-8"?>
<p:tagLst xmlns:p="http://schemas.openxmlformats.org/presentationml/2006/main">
  <p:tag name="RAINPROBLEM" val="ProblemBullet"/>
  <p:tag name="RAINPROBLEMTYPE" val="MultipleChoice"/>
  <p:tag name="RAINBULLET" val="Wrong"/>
</p:tagLst>
</file>

<file path=ppt/tags/tag79.xml><?xml version="1.0" encoding="utf-8"?>
<p:tagLst xmlns:p="http://schemas.openxmlformats.org/presentationml/2006/main">
  <p:tag name="RAINPROBLEM" val="ProblemSubmit"/>
  <p:tag name="RAINPROBLEMTYPE" val="MultipleChoice"/>
</p:tagLst>
</file>

<file path=ppt/tags/tag8.xml><?xml version="1.0" encoding="utf-8"?>
<p:tagLst xmlns:p="http://schemas.openxmlformats.org/presentationml/2006/main">
  <p:tag name="RAINPROBLEM" val="ProblemBullet"/>
  <p:tag name="RAINPROBLEMTYPE" val="Polling"/>
  <p:tag name="RAINBULLET" val="Wrong"/>
</p:tagLst>
</file>

<file path=ppt/tags/tag80.xml><?xml version="1.0" encoding="utf-8"?>
<p:tagLst xmlns:p="http://schemas.openxmlformats.org/presentationml/2006/main">
  <p:tag name="RAINPROBLEMTYPE" val="ProblemTypeMarker"/>
</p:tagLst>
</file>

<file path=ppt/tags/tag81.xml><?xml version="1.0" encoding="utf-8"?>
<p:tagLst xmlns:p="http://schemas.openxmlformats.org/presentationml/2006/main">
  <p:tag name="RAINPROBLEMTYPE" val="ProblemTypeMarker"/>
</p:tagLst>
</file>

<file path=ppt/tags/tag82.xml><?xml version="1.0" encoding="utf-8"?>
<p:tagLst xmlns:p="http://schemas.openxmlformats.org/presentationml/2006/main">
  <p:tag name="RAINPROBLEMTYPE" val="ProblemTypeMarker"/>
</p:tagLst>
</file>

<file path=ppt/tags/tag83.xml><?xml version="1.0" encoding="utf-8"?>
<p:tagLst xmlns:p="http://schemas.openxmlformats.org/presentationml/2006/main">
  <p:tag name="RAINPROBLEMTYPE" val="ProblemTypeMarker"/>
</p:tagLst>
</file>

<file path=ppt/tags/tag84.xml><?xml version="1.0" encoding="utf-8"?>
<p:tagLst xmlns:p="http://schemas.openxmlformats.org/presentationml/2006/main">
  <p:tag name="RAINPROBLEMTYPE" val="ProblemTypeMarker"/>
</p:tagLst>
</file>

<file path=ppt/tags/tag85.xml><?xml version="1.0" encoding="utf-8"?>
<p:tagLst xmlns:p="http://schemas.openxmlformats.org/presentationml/2006/main">
  <p:tag name="RAINPROBLEM" val="ProblemSetting"/>
  <p:tag name="RAINPROBLEMTYPE" val="MultipleChoice"/>
</p:tagLst>
</file>

<file path=ppt/tags/tag86.xml><?xml version="1.0" encoding="utf-8"?>
<p:tagLst xmlns:p="http://schemas.openxmlformats.org/presentationml/2006/main">
  <p:tag name="RAINPROBLEM" val="MultipleChoice"/>
  <p:tag name="PROBLEMSCORE" val="1.0"/>
</p:tagLst>
</file>

<file path=ppt/tags/tag87.xml><?xml version="1.0" encoding="utf-8"?>
<p:tagLst xmlns:p="http://schemas.openxmlformats.org/presentationml/2006/main">
  <p:tag name="RAINPROBLEM" val="ProblemBody"/>
</p:tagLst>
</file>

<file path=ppt/tags/tag88.xml><?xml version="1.0" encoding="utf-8"?>
<p:tagLst xmlns:p="http://schemas.openxmlformats.org/presentationml/2006/main">
  <p:tag name="RAINPROBLEM" val="ProblemItem"/>
</p:tagLst>
</file>

<file path=ppt/tags/tag89.xml><?xml version="1.0" encoding="utf-8"?>
<p:tagLst xmlns:p="http://schemas.openxmlformats.org/presentationml/2006/main">
  <p:tag name="RAINPROBLEM" val="ProblemItem"/>
</p:tagLst>
</file>

<file path=ppt/tags/tag9.xml><?xml version="1.0" encoding="utf-8"?>
<p:tagLst xmlns:p="http://schemas.openxmlformats.org/presentationml/2006/main">
  <p:tag name="RAINPROBLEM" val="ProblemBullet"/>
  <p:tag name="RAINPROBLEMTYPE" val="Polling"/>
  <p:tag name="RAINBULLET" val="Wrong"/>
</p:tagLst>
</file>

<file path=ppt/tags/tag90.xml><?xml version="1.0" encoding="utf-8"?>
<p:tagLst xmlns:p="http://schemas.openxmlformats.org/presentationml/2006/main">
  <p:tag name="RAINPROBLEM" val="ProblemItem"/>
</p:tagLst>
</file>

<file path=ppt/tags/tag91.xml><?xml version="1.0" encoding="utf-8"?>
<p:tagLst xmlns:p="http://schemas.openxmlformats.org/presentationml/2006/main">
  <p:tag name="RAINPROBLEM" val="ProblemItem"/>
</p:tagLst>
</file>

<file path=ppt/tags/tag92.xml><?xml version="1.0" encoding="utf-8"?>
<p:tagLst xmlns:p="http://schemas.openxmlformats.org/presentationml/2006/main">
  <p:tag name="RAINPROBLEM" val="ProblemBullet"/>
  <p:tag name="RAINPROBLEMTYPE" val="MultipleChoice"/>
  <p:tag name="RAINBULLET" val="Wrong"/>
</p:tagLst>
</file>

<file path=ppt/tags/tag93.xml><?xml version="1.0" encoding="utf-8"?>
<p:tagLst xmlns:p="http://schemas.openxmlformats.org/presentationml/2006/main">
  <p:tag name="RAINPROBLEM" val="ProblemBullet"/>
  <p:tag name="RAINPROBLEMTYPE" val="MultipleChoice"/>
  <p:tag name="RAINBULLET" val="Correct"/>
</p:tagLst>
</file>

<file path=ppt/tags/tag94.xml><?xml version="1.0" encoding="utf-8"?>
<p:tagLst xmlns:p="http://schemas.openxmlformats.org/presentationml/2006/main">
  <p:tag name="RAINPROBLEM" val="ProblemBullet"/>
  <p:tag name="RAINPROBLEMTYPE" val="MultipleChoice"/>
  <p:tag name="RAINBULLET" val="Wrong"/>
</p:tagLst>
</file>

<file path=ppt/tags/tag95.xml><?xml version="1.0" encoding="utf-8"?>
<p:tagLst xmlns:p="http://schemas.openxmlformats.org/presentationml/2006/main">
  <p:tag name="RAINPROBLEM" val="ProblemBullet"/>
  <p:tag name="RAINPROBLEMTYPE" val="MultipleChoice"/>
  <p:tag name="RAINBULLET" val="Wrong"/>
</p:tagLst>
</file>

<file path=ppt/tags/tag96.xml><?xml version="1.0" encoding="utf-8"?>
<p:tagLst xmlns:p="http://schemas.openxmlformats.org/presentationml/2006/main">
  <p:tag name="RAINPROBLEM" val="ProblemSubmit"/>
  <p:tag name="RAINPROBLEMTYPE" val="MultipleChoice"/>
</p:tagLst>
</file>

<file path=ppt/tags/tag97.xml><?xml version="1.0" encoding="utf-8"?>
<p:tagLst xmlns:p="http://schemas.openxmlformats.org/presentationml/2006/main">
  <p:tag name="RAINPROBLEMTYPE" val="ProblemTypeMarker"/>
</p:tagLst>
</file>

<file path=ppt/tags/tag98.xml><?xml version="1.0" encoding="utf-8"?>
<p:tagLst xmlns:p="http://schemas.openxmlformats.org/presentationml/2006/main">
  <p:tag name="RAINPROBLEMTYPE" val="ProblemTypeMarker"/>
</p:tagLst>
</file>

<file path=ppt/tags/tag99.xml><?xml version="1.0" encoding="utf-8"?>
<p:tagLst xmlns:p="http://schemas.openxmlformats.org/presentationml/2006/main">
  <p:tag name="RAINPROBLEMTYPE" val="ProblemTypeMarker"/>
</p:tagLst>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积分">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10319</Words>
  <Application>WPS 演示</Application>
  <PresentationFormat>全屏显示(16:9)</PresentationFormat>
  <Paragraphs>1105</Paragraphs>
  <Slides>59</Slides>
  <Notes>5</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80" baseType="lpstr">
      <vt:lpstr>Arial</vt:lpstr>
      <vt:lpstr>宋体</vt:lpstr>
      <vt:lpstr>Wingdings</vt:lpstr>
      <vt:lpstr>Wingdings 3</vt:lpstr>
      <vt:lpstr>微软雅黑</vt:lpstr>
      <vt:lpstr>华康俪金黑W8(P)</vt:lpstr>
      <vt:lpstr>黑体</vt:lpstr>
      <vt:lpstr>经典繁仿黑</vt:lpstr>
      <vt:lpstr>Times New Roman</vt:lpstr>
      <vt:lpstr>Arial Narrow</vt:lpstr>
      <vt:lpstr>Arial Black</vt:lpstr>
      <vt:lpstr>Arial Unicode MS</vt:lpstr>
      <vt:lpstr>等线</vt:lpstr>
      <vt:lpstr>Gigi</vt:lpstr>
      <vt:lpstr>Gabriola</vt:lpstr>
      <vt:lpstr>Brush Script Std</vt:lpstr>
      <vt:lpstr>Mongolian Baiti</vt:lpstr>
      <vt:lpstr>Wingdings</vt:lpstr>
      <vt:lpstr>楷体</vt:lpstr>
      <vt:lpstr>积分</vt:lpstr>
      <vt:lpstr>Excel.Chart.8</vt:lpstr>
      <vt:lpstr>PowerPoint 演示文稿</vt:lpstr>
      <vt:lpstr>课程说明</vt:lpstr>
      <vt:lpstr>教材</vt:lpstr>
      <vt:lpstr>参考书</vt:lpstr>
      <vt:lpstr>考核方式</vt:lpstr>
      <vt:lpstr>疫情期间上课形式</vt:lpstr>
      <vt:lpstr>教学方式</vt:lpstr>
      <vt:lpstr>第1章 初识Python</vt:lpstr>
      <vt:lpstr>本节目标</vt:lpstr>
      <vt:lpstr>PowerPoint 演示文稿</vt:lpstr>
      <vt:lpstr>PowerPoint 演示文稿</vt:lpstr>
      <vt:lpstr>Python简介</vt:lpstr>
      <vt:lpstr>计算机语言</vt:lpstr>
      <vt:lpstr>翻译执行</vt:lpstr>
      <vt:lpstr>思考</vt:lpstr>
      <vt:lpstr>PowerPoint 演示文稿</vt:lpstr>
      <vt:lpstr>Python简介</vt:lpstr>
      <vt:lpstr>Python语言发展史</vt:lpstr>
      <vt:lpstr>Python语言发展史</vt:lpstr>
      <vt:lpstr>Python语言应用领域</vt:lpstr>
      <vt:lpstr>Python语言应用领域</vt:lpstr>
      <vt:lpstr>Python语言应用领域</vt:lpstr>
      <vt:lpstr>目前使用Python的企业</vt:lpstr>
      <vt:lpstr>Python特点</vt:lpstr>
      <vt:lpstr>Python语言的优点</vt:lpstr>
      <vt:lpstr>Python语言的优点</vt:lpstr>
      <vt:lpstr>Python语言的缺点</vt:lpstr>
      <vt:lpstr>PowerPoint 演示文稿</vt:lpstr>
      <vt:lpstr>PowerPoint 演示文稿</vt:lpstr>
      <vt:lpstr>PowerPoint 演示文稿</vt:lpstr>
      <vt:lpstr>PowerPoint 演示文稿</vt:lpstr>
      <vt:lpstr>Python的编译环境</vt:lpstr>
      <vt:lpstr>第三方库的安装</vt:lpstr>
      <vt:lpstr>pip和conda二者的区别：</vt:lpstr>
      <vt:lpstr>Python的编程方式</vt:lpstr>
      <vt:lpstr>Python的编程方式——交互式</vt:lpstr>
      <vt:lpstr>Python的编程方式——文件式</vt:lpstr>
      <vt:lpstr>第一个Python程序</vt:lpstr>
      <vt:lpstr>书写规范——行和缩进</vt:lpstr>
      <vt:lpstr>书写规范——行和缩进</vt:lpstr>
      <vt:lpstr>PowerPoint 演示文稿</vt:lpstr>
      <vt:lpstr>编码多行显示</vt:lpstr>
      <vt:lpstr>多行语句</vt:lpstr>
      <vt:lpstr>引号</vt:lpstr>
      <vt:lpstr>Python注释</vt:lpstr>
      <vt:lpstr>Python注释</vt:lpstr>
      <vt:lpstr>Python输入</vt:lpstr>
      <vt:lpstr>基本输入</vt:lpstr>
      <vt:lpstr>Python输出</vt:lpstr>
      <vt:lpstr>eval函数</vt:lpstr>
      <vt:lpstr>PowerPoint 演示文稿</vt:lpstr>
      <vt:lpstr>规范小结</vt:lpstr>
      <vt:lpstr>PowerPoint 演示文稿</vt:lpstr>
      <vt:lpstr>PowerPoint 演示文稿</vt:lpstr>
      <vt:lpstr>PowerPoint 演示文稿</vt:lpstr>
      <vt:lpstr>本课小结</vt:lpstr>
      <vt:lpstr>课后作业</vt:lpstr>
      <vt:lpstr>实验任务</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试播内容</dc:title>
  <dc:creator>HUAWEI</dc:creator>
  <cp:lastModifiedBy>lingdang</cp:lastModifiedBy>
  <cp:revision>825</cp:revision>
  <dcterms:created xsi:type="dcterms:W3CDTF">2020-02-07T06:58:00Z</dcterms:created>
  <dcterms:modified xsi:type="dcterms:W3CDTF">2022-08-31T14:08:18Z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2052-11.1.0.12313</vt:lpwstr>
  </property>
  <property fmtid="{D5CDD505-2E9C-101B-9397-08002B2CF9AE}" pid="3" name="ICV">
    <vt:lpwstr>319EAD358A7645E2B4D6451A19577DD7</vt:lpwstr>
  </property>
</Properties>
</file>