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98"/>
  </p:handoutMasterIdLst>
  <p:sldIdLst>
    <p:sldId id="256" r:id="rId3"/>
    <p:sldId id="676" r:id="rId5"/>
    <p:sldId id="677" r:id="rId6"/>
    <p:sldId id="678" r:id="rId7"/>
    <p:sldId id="773" r:id="rId8"/>
    <p:sldId id="765" r:id="rId9"/>
    <p:sldId id="766" r:id="rId10"/>
    <p:sldId id="791" r:id="rId11"/>
    <p:sldId id="767" r:id="rId12"/>
    <p:sldId id="768" r:id="rId13"/>
    <p:sldId id="769" r:id="rId14"/>
    <p:sldId id="1070" r:id="rId15"/>
    <p:sldId id="774" r:id="rId16"/>
    <p:sldId id="776" r:id="rId17"/>
    <p:sldId id="777" r:id="rId18"/>
    <p:sldId id="779" r:id="rId19"/>
    <p:sldId id="780" r:id="rId20"/>
    <p:sldId id="788" r:id="rId21"/>
    <p:sldId id="787" r:id="rId22"/>
    <p:sldId id="1071" r:id="rId23"/>
    <p:sldId id="789" r:id="rId24"/>
    <p:sldId id="790" r:id="rId25"/>
    <p:sldId id="793" r:id="rId26"/>
    <p:sldId id="960" r:id="rId27"/>
    <p:sldId id="1072" r:id="rId28"/>
    <p:sldId id="792" r:id="rId29"/>
    <p:sldId id="794" r:id="rId30"/>
    <p:sldId id="795" r:id="rId31"/>
    <p:sldId id="796" r:id="rId32"/>
    <p:sldId id="893" r:id="rId33"/>
    <p:sldId id="894" r:id="rId34"/>
    <p:sldId id="891" r:id="rId35"/>
    <p:sldId id="895" r:id="rId36"/>
    <p:sldId id="896" r:id="rId37"/>
    <p:sldId id="931" r:id="rId38"/>
    <p:sldId id="897" r:id="rId39"/>
    <p:sldId id="898" r:id="rId40"/>
    <p:sldId id="901" r:id="rId41"/>
    <p:sldId id="902" r:id="rId42"/>
    <p:sldId id="899" r:id="rId43"/>
    <p:sldId id="903" r:id="rId44"/>
    <p:sldId id="909" r:id="rId45"/>
    <p:sldId id="904" r:id="rId46"/>
    <p:sldId id="905" r:id="rId47"/>
    <p:sldId id="910" r:id="rId48"/>
    <p:sldId id="912" r:id="rId49"/>
    <p:sldId id="906" r:id="rId50"/>
    <p:sldId id="913" r:id="rId51"/>
    <p:sldId id="907" r:id="rId52"/>
    <p:sldId id="914" r:id="rId53"/>
    <p:sldId id="908" r:id="rId54"/>
    <p:sldId id="917" r:id="rId55"/>
    <p:sldId id="918" r:id="rId56"/>
    <p:sldId id="919" r:id="rId57"/>
    <p:sldId id="920" r:id="rId58"/>
    <p:sldId id="922" r:id="rId59"/>
    <p:sldId id="923" r:id="rId60"/>
    <p:sldId id="921" r:id="rId61"/>
    <p:sldId id="924" r:id="rId62"/>
    <p:sldId id="999" r:id="rId63"/>
    <p:sldId id="1000" r:id="rId64"/>
    <p:sldId id="1001" r:id="rId65"/>
    <p:sldId id="1002" r:id="rId66"/>
    <p:sldId id="1003" r:id="rId67"/>
    <p:sldId id="1004" r:id="rId68"/>
    <p:sldId id="1005" r:id="rId69"/>
    <p:sldId id="1006" r:id="rId70"/>
    <p:sldId id="1074" r:id="rId71"/>
    <p:sldId id="1007" r:id="rId72"/>
    <p:sldId id="1008" r:id="rId73"/>
    <p:sldId id="1009" r:id="rId74"/>
    <p:sldId id="1010" r:id="rId75"/>
    <p:sldId id="1011" r:id="rId76"/>
    <p:sldId id="1012" r:id="rId77"/>
    <p:sldId id="1013" r:id="rId78"/>
    <p:sldId id="1014" r:id="rId79"/>
    <p:sldId id="1015" r:id="rId80"/>
    <p:sldId id="1073" r:id="rId81"/>
    <p:sldId id="1016" r:id="rId82"/>
    <p:sldId id="1017" r:id="rId83"/>
    <p:sldId id="1018" r:id="rId84"/>
    <p:sldId id="1019" r:id="rId85"/>
    <p:sldId id="1020" r:id="rId86"/>
    <p:sldId id="1021" r:id="rId87"/>
    <p:sldId id="1022" r:id="rId88"/>
    <p:sldId id="1023" r:id="rId89"/>
    <p:sldId id="1024" r:id="rId90"/>
    <p:sldId id="1069" r:id="rId91"/>
    <p:sldId id="1025" r:id="rId92"/>
    <p:sldId id="1026" r:id="rId93"/>
    <p:sldId id="925" r:id="rId94"/>
    <p:sldId id="926" r:id="rId95"/>
    <p:sldId id="927" r:id="rId96"/>
    <p:sldId id="446" r:id="rId97"/>
  </p:sldIdLst>
  <p:sldSz cx="9144000" cy="5143500" type="screen16x9"/>
  <p:notesSz cx="6858000" cy="9144000"/>
  <p:custDataLst>
    <p:tags r:id="rId10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0938" autoAdjust="0"/>
  </p:normalViewPr>
  <p:slideViewPr>
    <p:cSldViewPr snapToGrid="0">
      <p:cViewPr varScale="1">
        <p:scale>
          <a:sx n="108" d="100"/>
          <a:sy n="108" d="100"/>
        </p:scale>
        <p:origin x="1452" y="96"/>
      </p:cViewPr>
      <p:guideLst>
        <p:guide orient="horz" pos="1605"/>
        <p:guide pos="2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handoutMaster" Target="handoutMasters/handoutMaster1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tags" Target="tags/tag113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AA789-16C6-BB4A-B4A6-39243C6020DE}" type="doc">
      <dgm:prSet loTypeId="urn:microsoft.com/office/officeart/2005/8/layout/hierarchy2#2" loCatId="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03E61F0A-5559-B445-AEBD-E293A78CA90A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数据类型</a:t>
          </a:r>
        </a:p>
      </dgm:t>
    </dgm:pt>
    <dgm:pt modelId="{CA3B1025-2310-8D4D-8D4C-ACDF2317D6D1}" cxnId="{B060965B-7AC0-7C41-8175-6B3C73CACD5A}" type="parTrans">
      <dgm:prSet/>
      <dgm:spPr/>
      <dgm:t>
        <a:bodyPr/>
        <a:lstStyle/>
        <a:p>
          <a:endParaRPr lang="zh-CN" altLang="en-US"/>
        </a:p>
      </dgm:t>
    </dgm:pt>
    <dgm:pt modelId="{728795BE-C5A9-AA42-83E8-68E5D995147A}" cxnId="{B060965B-7AC0-7C41-8175-6B3C73CACD5A}" type="sibTrans">
      <dgm:prSet/>
      <dgm:spPr/>
      <dgm:t>
        <a:bodyPr/>
        <a:lstStyle/>
        <a:p>
          <a:endParaRPr lang="zh-CN" altLang="en-US"/>
        </a:p>
      </dgm:t>
    </dgm:pt>
    <dgm:pt modelId="{9B9E60A1-4137-4B44-BA01-4CFCFD63AE54}">
      <dgm:prSet phldrT="[文本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zh-CN" altLang="en-US" dirty="0"/>
            <a:t>数字类型</a:t>
          </a:r>
        </a:p>
      </dgm:t>
    </dgm:pt>
    <dgm:pt modelId="{82C82AA0-B125-A04B-B461-48B9259B3522}" cxnId="{324E5EEC-147C-BE42-BAC7-0D972A6D2D47}" type="parTrans">
      <dgm:prSet/>
      <dgm:spPr/>
      <dgm:t>
        <a:bodyPr/>
        <a:lstStyle/>
        <a:p>
          <a:endParaRPr lang="zh-CN" altLang="en-US"/>
        </a:p>
      </dgm:t>
    </dgm:pt>
    <dgm:pt modelId="{5623DEF0-CA58-6344-9E14-47A9E51F4996}" cxnId="{324E5EEC-147C-BE42-BAC7-0D972A6D2D47}" type="sibTrans">
      <dgm:prSet/>
      <dgm:spPr/>
      <dgm:t>
        <a:bodyPr/>
        <a:lstStyle/>
        <a:p>
          <a:endParaRPr lang="zh-CN" altLang="en-US"/>
        </a:p>
      </dgm:t>
    </dgm:pt>
    <dgm:pt modelId="{913C3C63-B7C6-2440-B908-5197D2A4652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整型</a:t>
          </a:r>
        </a:p>
      </dgm:t>
    </dgm:pt>
    <dgm:pt modelId="{FAF95A95-9D88-6B46-BCFA-8FEF9F35BCA0}" cxnId="{3ABE88AA-6E1B-4043-89A7-F527F03F3138}" type="parTrans">
      <dgm:prSet/>
      <dgm:spPr/>
      <dgm:t>
        <a:bodyPr/>
        <a:lstStyle/>
        <a:p>
          <a:endParaRPr lang="zh-CN" altLang="en-US"/>
        </a:p>
      </dgm:t>
    </dgm:pt>
    <dgm:pt modelId="{F1C74FF2-7504-5B4A-BD14-96E9C19A1FF6}" cxnId="{3ABE88AA-6E1B-4043-89A7-F527F03F3138}" type="sibTrans">
      <dgm:prSet/>
      <dgm:spPr/>
      <dgm:t>
        <a:bodyPr/>
        <a:lstStyle/>
        <a:p>
          <a:endParaRPr lang="zh-CN" altLang="en-US"/>
        </a:p>
      </dgm:t>
    </dgm:pt>
    <dgm:pt modelId="{1CF15EBE-8A9B-FA41-9C49-E154302453E7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浮点型</a:t>
          </a:r>
        </a:p>
      </dgm:t>
    </dgm:pt>
    <dgm:pt modelId="{B9FC459A-B915-3849-83C9-2D3FBB065622}" cxnId="{3A1FE7E1-053B-8C43-8CCB-12C7BD9D0647}" type="parTrans">
      <dgm:prSet/>
      <dgm:spPr/>
      <dgm:t>
        <a:bodyPr/>
        <a:lstStyle/>
        <a:p>
          <a:endParaRPr lang="zh-CN" altLang="en-US"/>
        </a:p>
      </dgm:t>
    </dgm:pt>
    <dgm:pt modelId="{9B45854B-C37B-0241-9BB5-AD9B4CDA9757}" cxnId="{3A1FE7E1-053B-8C43-8CCB-12C7BD9D0647}" type="sibTrans">
      <dgm:prSet/>
      <dgm:spPr/>
      <dgm:t>
        <a:bodyPr/>
        <a:lstStyle/>
        <a:p>
          <a:endParaRPr lang="zh-CN" altLang="en-US"/>
        </a:p>
      </dgm:t>
    </dgm:pt>
    <dgm:pt modelId="{BB8637FE-F2A6-2046-AFD5-BB5D17C0EB15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组合类型</a:t>
          </a:r>
        </a:p>
      </dgm:t>
    </dgm:pt>
    <dgm:pt modelId="{D6CAD21B-1874-CC4D-9654-3EDE872C071B}" cxnId="{83A5C599-C4E0-FE4E-9510-01988C4551A6}" type="parTrans">
      <dgm:prSet/>
      <dgm:spPr/>
      <dgm:t>
        <a:bodyPr/>
        <a:lstStyle/>
        <a:p>
          <a:endParaRPr lang="zh-CN" altLang="en-US"/>
        </a:p>
      </dgm:t>
    </dgm:pt>
    <dgm:pt modelId="{EC6523AE-62E8-454D-9D95-D72CCBE6D70E}" cxnId="{83A5C599-C4E0-FE4E-9510-01988C4551A6}" type="sibTrans">
      <dgm:prSet/>
      <dgm:spPr/>
      <dgm:t>
        <a:bodyPr/>
        <a:lstStyle/>
        <a:p>
          <a:endParaRPr lang="zh-CN" altLang="en-US"/>
        </a:p>
      </dgm:t>
    </dgm:pt>
    <dgm:pt modelId="{097578FE-70A0-474B-9547-B97C1FE7C453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字符串</a:t>
          </a:r>
          <a:endParaRPr lang="en-US" altLang="zh-CN" dirty="0"/>
        </a:p>
      </dgm:t>
    </dgm:pt>
    <dgm:pt modelId="{6C3A8E8F-529B-6F4D-8668-B2C101FC8B7D}" cxnId="{1B2369FA-6C23-8A4D-9B97-DF69FE9DE625}" type="parTrans">
      <dgm:prSet/>
      <dgm:spPr/>
      <dgm:t>
        <a:bodyPr/>
        <a:lstStyle/>
        <a:p>
          <a:endParaRPr lang="zh-CN" altLang="en-US"/>
        </a:p>
      </dgm:t>
    </dgm:pt>
    <dgm:pt modelId="{A60ECF7E-7812-E048-B91A-C5CBA02C7896}" cxnId="{1B2369FA-6C23-8A4D-9B97-DF69FE9DE625}" type="sibTrans">
      <dgm:prSet/>
      <dgm:spPr/>
      <dgm:t>
        <a:bodyPr/>
        <a:lstStyle/>
        <a:p>
          <a:endParaRPr lang="zh-CN" altLang="en-US"/>
        </a:p>
      </dgm:t>
    </dgm:pt>
    <dgm:pt modelId="{5EFCD2AD-5A58-EC41-9349-20E22588333A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复数类型</a:t>
          </a:r>
        </a:p>
      </dgm:t>
    </dgm:pt>
    <dgm:pt modelId="{FEC30F9F-3813-D24F-BCDB-226A0F986B1B}" cxnId="{E6A174E5-FE91-B64C-9013-8C2326ADD8A9}" type="parTrans">
      <dgm:prSet/>
      <dgm:spPr/>
      <dgm:t>
        <a:bodyPr/>
        <a:lstStyle/>
        <a:p>
          <a:endParaRPr lang="zh-CN" altLang="en-US"/>
        </a:p>
      </dgm:t>
    </dgm:pt>
    <dgm:pt modelId="{67E0A481-EC11-1E4A-A3BD-19BD0A0B1248}" cxnId="{E6A174E5-FE91-B64C-9013-8C2326ADD8A9}" type="sibTrans">
      <dgm:prSet/>
      <dgm:spPr/>
      <dgm:t>
        <a:bodyPr/>
        <a:lstStyle/>
        <a:p>
          <a:endParaRPr lang="zh-CN" altLang="en-US"/>
        </a:p>
      </dgm:t>
    </dgm:pt>
    <dgm:pt modelId="{0098A71B-FEBB-5E48-B39E-45A142E84BF2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列表</a:t>
          </a:r>
        </a:p>
      </dgm:t>
    </dgm:pt>
    <dgm:pt modelId="{FC1EAF8B-9230-A14A-A6A3-040650CC8A1A}" cxnId="{853788E7-469F-4C46-B110-84B7AB1FE037}" type="parTrans">
      <dgm:prSet/>
      <dgm:spPr/>
      <dgm:t>
        <a:bodyPr/>
        <a:lstStyle/>
        <a:p>
          <a:endParaRPr lang="zh-CN" altLang="en-US"/>
        </a:p>
      </dgm:t>
    </dgm:pt>
    <dgm:pt modelId="{8FC4DF28-666B-9043-A198-2E2784C3BB17}" cxnId="{853788E7-469F-4C46-B110-84B7AB1FE037}" type="sibTrans">
      <dgm:prSet/>
      <dgm:spPr/>
      <dgm:t>
        <a:bodyPr/>
        <a:lstStyle/>
        <a:p>
          <a:endParaRPr lang="zh-CN" altLang="en-US"/>
        </a:p>
      </dgm:t>
    </dgm:pt>
    <dgm:pt modelId="{041E4526-2636-3C42-BC58-6A3AB9AB88C0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元组</a:t>
          </a:r>
        </a:p>
      </dgm:t>
    </dgm:pt>
    <dgm:pt modelId="{FDCFDB23-ABDE-334F-8638-5740B4A61C71}" cxnId="{766ED686-7E37-F44F-8631-40B3D32BD62E}" type="parTrans">
      <dgm:prSet/>
      <dgm:spPr/>
      <dgm:t>
        <a:bodyPr/>
        <a:lstStyle/>
        <a:p>
          <a:endParaRPr lang="zh-CN" altLang="en-US"/>
        </a:p>
      </dgm:t>
    </dgm:pt>
    <dgm:pt modelId="{9A1B2EDD-4BA8-DA42-A13C-1CDF2D82690F}" cxnId="{766ED686-7E37-F44F-8631-40B3D32BD62E}" type="sibTrans">
      <dgm:prSet/>
      <dgm:spPr/>
      <dgm:t>
        <a:bodyPr/>
        <a:lstStyle/>
        <a:p>
          <a:endParaRPr lang="zh-CN" altLang="en-US"/>
        </a:p>
      </dgm:t>
    </dgm:pt>
    <dgm:pt modelId="{FA77C686-22F8-0E4A-8AB3-FEA0E6850A0E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字典</a:t>
          </a:r>
        </a:p>
      </dgm:t>
    </dgm:pt>
    <dgm:pt modelId="{E7B6E2C6-BC96-0141-914E-F602C046CACB}" cxnId="{589634A8-48A8-7643-A9EB-613FD6F8CA6E}" type="parTrans">
      <dgm:prSet/>
      <dgm:spPr/>
      <dgm:t>
        <a:bodyPr/>
        <a:lstStyle/>
        <a:p>
          <a:endParaRPr lang="zh-CN" altLang="en-US"/>
        </a:p>
      </dgm:t>
    </dgm:pt>
    <dgm:pt modelId="{F4919258-0926-824D-826D-58D356E227C7}" cxnId="{589634A8-48A8-7643-A9EB-613FD6F8CA6E}" type="sibTrans">
      <dgm:prSet/>
      <dgm:spPr/>
      <dgm:t>
        <a:bodyPr/>
        <a:lstStyle/>
        <a:p>
          <a:endParaRPr lang="zh-CN" altLang="en-US"/>
        </a:p>
      </dgm:t>
    </dgm:pt>
    <dgm:pt modelId="{0F11CD56-9ABA-224B-84C7-CFE746E46DB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集合</a:t>
          </a:r>
        </a:p>
      </dgm:t>
    </dgm:pt>
    <dgm:pt modelId="{1081743E-C850-E24A-BF7B-55FF87F47A20}" cxnId="{5B707FB9-9004-A244-8D1F-8943E7FCC6F0}" type="parTrans">
      <dgm:prSet/>
      <dgm:spPr/>
      <dgm:t>
        <a:bodyPr/>
        <a:lstStyle/>
        <a:p>
          <a:endParaRPr lang="zh-CN" altLang="en-US"/>
        </a:p>
      </dgm:t>
    </dgm:pt>
    <dgm:pt modelId="{FB98DA25-C5B0-2B4E-8F15-FCD966399482}" cxnId="{5B707FB9-9004-A244-8D1F-8943E7FCC6F0}" type="sibTrans">
      <dgm:prSet/>
      <dgm:spPr/>
      <dgm:t>
        <a:bodyPr/>
        <a:lstStyle/>
        <a:p>
          <a:endParaRPr lang="zh-CN" altLang="en-US"/>
        </a:p>
      </dgm:t>
    </dgm:pt>
    <dgm:pt modelId="{2D6B5456-4BEB-5C4F-8BC7-B92DF4D3DA2A}" type="pres">
      <dgm:prSet presAssocID="{69DAA789-16C6-BB4A-B4A6-39243C6020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559AB8-999E-2447-A10C-067A23F9FCD2}" type="pres">
      <dgm:prSet presAssocID="{03E61F0A-5559-B445-AEBD-E293A78CA90A}" presName="root1" presStyleCnt="0"/>
      <dgm:spPr/>
    </dgm:pt>
    <dgm:pt modelId="{FA0B542F-6FB3-6E46-B45A-6151527CD699}" type="pres">
      <dgm:prSet presAssocID="{03E61F0A-5559-B445-AEBD-E293A78CA90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2A3483-00A9-214D-AF42-287325C27EA8}" type="pres">
      <dgm:prSet presAssocID="{03E61F0A-5559-B445-AEBD-E293A78CA90A}" presName="level2hierChild" presStyleCnt="0"/>
      <dgm:spPr/>
    </dgm:pt>
    <dgm:pt modelId="{E57D7AC3-A1FF-F647-A6BF-7A6684075727}" type="pres">
      <dgm:prSet presAssocID="{82C82AA0-B125-A04B-B461-48B9259B3522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DAF37561-B39D-9941-B69E-0560A1CF6A24}" type="pres">
      <dgm:prSet presAssocID="{82C82AA0-B125-A04B-B461-48B9259B352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2706A986-1187-3B40-AC3E-10E655497976}" type="pres">
      <dgm:prSet presAssocID="{9B9E60A1-4137-4B44-BA01-4CFCFD63AE54}" presName="root2" presStyleCnt="0"/>
      <dgm:spPr/>
    </dgm:pt>
    <dgm:pt modelId="{C587D9E6-B950-9E44-8866-94A9BA7A189F}" type="pres">
      <dgm:prSet presAssocID="{9B9E60A1-4137-4B44-BA01-4CFCFD63AE5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AF6C1D-5C3E-464A-97D6-4D112680840D}" type="pres">
      <dgm:prSet presAssocID="{9B9E60A1-4137-4B44-BA01-4CFCFD63AE54}" presName="level3hierChild" presStyleCnt="0"/>
      <dgm:spPr/>
    </dgm:pt>
    <dgm:pt modelId="{3A660567-2C69-894E-A538-C421B7FFF623}" type="pres">
      <dgm:prSet presAssocID="{FAF95A95-9D88-6B46-BCFA-8FEF9F35BCA0}" presName="conn2-1" presStyleLbl="parChTrans1D3" presStyleIdx="0" presStyleCnt="8"/>
      <dgm:spPr/>
      <dgm:t>
        <a:bodyPr/>
        <a:lstStyle/>
        <a:p>
          <a:endParaRPr lang="zh-CN" altLang="en-US"/>
        </a:p>
      </dgm:t>
    </dgm:pt>
    <dgm:pt modelId="{85BD4EBD-F46F-4B47-B481-4E5E9EC1031C}" type="pres">
      <dgm:prSet presAssocID="{FAF95A95-9D88-6B46-BCFA-8FEF9F35BCA0}" presName="connTx" presStyleLbl="parChTrans1D3" presStyleIdx="0" presStyleCnt="8"/>
      <dgm:spPr/>
      <dgm:t>
        <a:bodyPr/>
        <a:lstStyle/>
        <a:p>
          <a:endParaRPr lang="zh-CN" altLang="en-US"/>
        </a:p>
      </dgm:t>
    </dgm:pt>
    <dgm:pt modelId="{7655D4F3-B775-B846-95B7-0F81D97774AD}" type="pres">
      <dgm:prSet presAssocID="{913C3C63-B7C6-2440-B908-5197D2A4652A}" presName="root2" presStyleCnt="0"/>
      <dgm:spPr/>
    </dgm:pt>
    <dgm:pt modelId="{2738CAA2-97E7-E945-B908-4CD321AFDA98}" type="pres">
      <dgm:prSet presAssocID="{913C3C63-B7C6-2440-B908-5197D2A4652A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313A8C-9106-2E43-BD3B-603CC1E5E6B2}" type="pres">
      <dgm:prSet presAssocID="{913C3C63-B7C6-2440-B908-5197D2A4652A}" presName="level3hierChild" presStyleCnt="0"/>
      <dgm:spPr/>
    </dgm:pt>
    <dgm:pt modelId="{5BD47C79-2C08-C048-8721-08C016E88A6F}" type="pres">
      <dgm:prSet presAssocID="{B9FC459A-B915-3849-83C9-2D3FBB065622}" presName="conn2-1" presStyleLbl="parChTrans1D3" presStyleIdx="1" presStyleCnt="8"/>
      <dgm:spPr/>
      <dgm:t>
        <a:bodyPr/>
        <a:lstStyle/>
        <a:p>
          <a:endParaRPr lang="zh-CN" altLang="en-US"/>
        </a:p>
      </dgm:t>
    </dgm:pt>
    <dgm:pt modelId="{EA378F92-5457-AE43-B651-45444994CE50}" type="pres">
      <dgm:prSet presAssocID="{B9FC459A-B915-3849-83C9-2D3FBB065622}" presName="connTx" presStyleLbl="parChTrans1D3" presStyleIdx="1" presStyleCnt="8"/>
      <dgm:spPr/>
      <dgm:t>
        <a:bodyPr/>
        <a:lstStyle/>
        <a:p>
          <a:endParaRPr lang="zh-CN" altLang="en-US"/>
        </a:p>
      </dgm:t>
    </dgm:pt>
    <dgm:pt modelId="{E51108BC-B22B-5C40-9EDC-B59588F9F741}" type="pres">
      <dgm:prSet presAssocID="{1CF15EBE-8A9B-FA41-9C49-E154302453E7}" presName="root2" presStyleCnt="0"/>
      <dgm:spPr/>
    </dgm:pt>
    <dgm:pt modelId="{48F44D9B-6935-5A4F-8281-E64D605EDD18}" type="pres">
      <dgm:prSet presAssocID="{1CF15EBE-8A9B-FA41-9C49-E154302453E7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9A19DC-A5EC-9E4D-B071-6048EE4B1637}" type="pres">
      <dgm:prSet presAssocID="{1CF15EBE-8A9B-FA41-9C49-E154302453E7}" presName="level3hierChild" presStyleCnt="0"/>
      <dgm:spPr/>
    </dgm:pt>
    <dgm:pt modelId="{A1A8F989-DDB1-A645-8144-4DC30CC739A1}" type="pres">
      <dgm:prSet presAssocID="{FEC30F9F-3813-D24F-BCDB-226A0F986B1B}" presName="conn2-1" presStyleLbl="parChTrans1D3" presStyleIdx="2" presStyleCnt="8"/>
      <dgm:spPr/>
      <dgm:t>
        <a:bodyPr/>
        <a:lstStyle/>
        <a:p>
          <a:endParaRPr lang="zh-CN" altLang="en-US"/>
        </a:p>
      </dgm:t>
    </dgm:pt>
    <dgm:pt modelId="{C5B47796-F43C-B747-A923-8F314C5D1CD3}" type="pres">
      <dgm:prSet presAssocID="{FEC30F9F-3813-D24F-BCDB-226A0F986B1B}" presName="connTx" presStyleLbl="parChTrans1D3" presStyleIdx="2" presStyleCnt="8"/>
      <dgm:spPr/>
      <dgm:t>
        <a:bodyPr/>
        <a:lstStyle/>
        <a:p>
          <a:endParaRPr lang="zh-CN" altLang="en-US"/>
        </a:p>
      </dgm:t>
    </dgm:pt>
    <dgm:pt modelId="{0ABDD4D5-7843-2041-B277-D6DAC420D1C4}" type="pres">
      <dgm:prSet presAssocID="{5EFCD2AD-5A58-EC41-9349-20E22588333A}" presName="root2" presStyleCnt="0"/>
      <dgm:spPr/>
    </dgm:pt>
    <dgm:pt modelId="{2A22A6EE-5126-1E46-AFB4-EE784B445936}" type="pres">
      <dgm:prSet presAssocID="{5EFCD2AD-5A58-EC41-9349-20E22588333A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957393-F8A3-9344-A2B6-A194487B7657}" type="pres">
      <dgm:prSet presAssocID="{5EFCD2AD-5A58-EC41-9349-20E22588333A}" presName="level3hierChild" presStyleCnt="0"/>
      <dgm:spPr/>
    </dgm:pt>
    <dgm:pt modelId="{BBF7FEDE-8D31-924B-B1F8-8CB968E5967C}" type="pres">
      <dgm:prSet presAssocID="{D6CAD21B-1874-CC4D-9654-3EDE872C071B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B3E3F6F6-8B75-474E-A8E4-46E5CAABCDB7}" type="pres">
      <dgm:prSet presAssocID="{D6CAD21B-1874-CC4D-9654-3EDE872C071B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C4A12DF2-1F28-954B-9CF9-EAC0F576A9EB}" type="pres">
      <dgm:prSet presAssocID="{BB8637FE-F2A6-2046-AFD5-BB5D17C0EB15}" presName="root2" presStyleCnt="0"/>
      <dgm:spPr/>
    </dgm:pt>
    <dgm:pt modelId="{7D81CA04-D697-7844-A531-C151268A4DD9}" type="pres">
      <dgm:prSet presAssocID="{BB8637FE-F2A6-2046-AFD5-BB5D17C0EB1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35F37C-3EA3-6244-80BB-1A311A26A25F}" type="pres">
      <dgm:prSet presAssocID="{BB8637FE-F2A6-2046-AFD5-BB5D17C0EB15}" presName="level3hierChild" presStyleCnt="0"/>
      <dgm:spPr/>
    </dgm:pt>
    <dgm:pt modelId="{6142D4AB-D97C-3149-A1F5-BBE5C2AAE69C}" type="pres">
      <dgm:prSet presAssocID="{6C3A8E8F-529B-6F4D-8668-B2C101FC8B7D}" presName="conn2-1" presStyleLbl="parChTrans1D3" presStyleIdx="3" presStyleCnt="8"/>
      <dgm:spPr/>
      <dgm:t>
        <a:bodyPr/>
        <a:lstStyle/>
        <a:p>
          <a:endParaRPr lang="zh-CN" altLang="en-US"/>
        </a:p>
      </dgm:t>
    </dgm:pt>
    <dgm:pt modelId="{86B79600-AD45-7247-8BEA-64844BB74150}" type="pres">
      <dgm:prSet presAssocID="{6C3A8E8F-529B-6F4D-8668-B2C101FC8B7D}" presName="connTx" presStyleLbl="parChTrans1D3" presStyleIdx="3" presStyleCnt="8"/>
      <dgm:spPr/>
      <dgm:t>
        <a:bodyPr/>
        <a:lstStyle/>
        <a:p>
          <a:endParaRPr lang="zh-CN" altLang="en-US"/>
        </a:p>
      </dgm:t>
    </dgm:pt>
    <dgm:pt modelId="{ED414349-E017-534A-82BE-510FDDFD1F1F}" type="pres">
      <dgm:prSet presAssocID="{097578FE-70A0-474B-9547-B97C1FE7C453}" presName="root2" presStyleCnt="0"/>
      <dgm:spPr/>
    </dgm:pt>
    <dgm:pt modelId="{B84962F7-6956-B04A-88FF-89E52152FD2B}" type="pres">
      <dgm:prSet presAssocID="{097578FE-70A0-474B-9547-B97C1FE7C453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D9931B-5D68-5448-A9F6-9CC75FC8D172}" type="pres">
      <dgm:prSet presAssocID="{097578FE-70A0-474B-9547-B97C1FE7C453}" presName="level3hierChild" presStyleCnt="0"/>
      <dgm:spPr/>
    </dgm:pt>
    <dgm:pt modelId="{15CB98AD-855E-884C-A393-C805D736337C}" type="pres">
      <dgm:prSet presAssocID="{FC1EAF8B-9230-A14A-A6A3-040650CC8A1A}" presName="conn2-1" presStyleLbl="parChTrans1D3" presStyleIdx="4" presStyleCnt="8"/>
      <dgm:spPr/>
      <dgm:t>
        <a:bodyPr/>
        <a:lstStyle/>
        <a:p>
          <a:endParaRPr lang="zh-CN" altLang="en-US"/>
        </a:p>
      </dgm:t>
    </dgm:pt>
    <dgm:pt modelId="{1EB6F1C9-53EF-D843-A0B6-5B1AAAFA4B4D}" type="pres">
      <dgm:prSet presAssocID="{FC1EAF8B-9230-A14A-A6A3-040650CC8A1A}" presName="connTx" presStyleLbl="parChTrans1D3" presStyleIdx="4" presStyleCnt="8"/>
      <dgm:spPr/>
      <dgm:t>
        <a:bodyPr/>
        <a:lstStyle/>
        <a:p>
          <a:endParaRPr lang="zh-CN" altLang="en-US"/>
        </a:p>
      </dgm:t>
    </dgm:pt>
    <dgm:pt modelId="{162796CB-F6BD-184D-8C93-DF2361290A97}" type="pres">
      <dgm:prSet presAssocID="{0098A71B-FEBB-5E48-B39E-45A142E84BF2}" presName="root2" presStyleCnt="0"/>
      <dgm:spPr/>
    </dgm:pt>
    <dgm:pt modelId="{F2DF2B61-052A-5943-8BD7-D70CDBC9FB0A}" type="pres">
      <dgm:prSet presAssocID="{0098A71B-FEBB-5E48-B39E-45A142E84BF2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59B03A-AC5F-F34B-BD0E-6271F4F0455E}" type="pres">
      <dgm:prSet presAssocID="{0098A71B-FEBB-5E48-B39E-45A142E84BF2}" presName="level3hierChild" presStyleCnt="0"/>
      <dgm:spPr/>
    </dgm:pt>
    <dgm:pt modelId="{A0D5B92B-FE5A-9B43-BEB5-289375596EBD}" type="pres">
      <dgm:prSet presAssocID="{FDCFDB23-ABDE-334F-8638-5740B4A61C71}" presName="conn2-1" presStyleLbl="parChTrans1D3" presStyleIdx="5" presStyleCnt="8"/>
      <dgm:spPr/>
      <dgm:t>
        <a:bodyPr/>
        <a:lstStyle/>
        <a:p>
          <a:endParaRPr lang="zh-CN" altLang="en-US"/>
        </a:p>
      </dgm:t>
    </dgm:pt>
    <dgm:pt modelId="{9E064FE2-E657-C74F-B083-CEF6750289A3}" type="pres">
      <dgm:prSet presAssocID="{FDCFDB23-ABDE-334F-8638-5740B4A61C71}" presName="connTx" presStyleLbl="parChTrans1D3" presStyleIdx="5" presStyleCnt="8"/>
      <dgm:spPr/>
      <dgm:t>
        <a:bodyPr/>
        <a:lstStyle/>
        <a:p>
          <a:endParaRPr lang="zh-CN" altLang="en-US"/>
        </a:p>
      </dgm:t>
    </dgm:pt>
    <dgm:pt modelId="{1E70F49C-28A4-4544-B1A8-EF6887331CDD}" type="pres">
      <dgm:prSet presAssocID="{041E4526-2636-3C42-BC58-6A3AB9AB88C0}" presName="root2" presStyleCnt="0"/>
      <dgm:spPr/>
    </dgm:pt>
    <dgm:pt modelId="{8061E0BE-9E5F-9347-8D0D-A885427DE2FB}" type="pres">
      <dgm:prSet presAssocID="{041E4526-2636-3C42-BC58-6A3AB9AB88C0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D42265-A33B-284A-B24D-6835D67C03AC}" type="pres">
      <dgm:prSet presAssocID="{041E4526-2636-3C42-BC58-6A3AB9AB88C0}" presName="level3hierChild" presStyleCnt="0"/>
      <dgm:spPr/>
    </dgm:pt>
    <dgm:pt modelId="{130C7814-2ED8-CF41-8FDE-8432DACAD461}" type="pres">
      <dgm:prSet presAssocID="{E7B6E2C6-BC96-0141-914E-F602C046CACB}" presName="conn2-1" presStyleLbl="parChTrans1D3" presStyleIdx="6" presStyleCnt="8"/>
      <dgm:spPr/>
      <dgm:t>
        <a:bodyPr/>
        <a:lstStyle/>
        <a:p>
          <a:endParaRPr lang="zh-CN" altLang="en-US"/>
        </a:p>
      </dgm:t>
    </dgm:pt>
    <dgm:pt modelId="{6E46CBCF-FFE5-8E48-A9A5-90E514297C55}" type="pres">
      <dgm:prSet presAssocID="{E7B6E2C6-BC96-0141-914E-F602C046CACB}" presName="connTx" presStyleLbl="parChTrans1D3" presStyleIdx="6" presStyleCnt="8"/>
      <dgm:spPr/>
      <dgm:t>
        <a:bodyPr/>
        <a:lstStyle/>
        <a:p>
          <a:endParaRPr lang="zh-CN" altLang="en-US"/>
        </a:p>
      </dgm:t>
    </dgm:pt>
    <dgm:pt modelId="{FD687200-584E-F045-83BB-863C6DB37909}" type="pres">
      <dgm:prSet presAssocID="{FA77C686-22F8-0E4A-8AB3-FEA0E6850A0E}" presName="root2" presStyleCnt="0"/>
      <dgm:spPr/>
    </dgm:pt>
    <dgm:pt modelId="{16BD9FCE-B3B7-A644-85A7-B356F559C087}" type="pres">
      <dgm:prSet presAssocID="{FA77C686-22F8-0E4A-8AB3-FEA0E6850A0E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C76109-BCC6-CC43-A953-B9D3DDFBA0F5}" type="pres">
      <dgm:prSet presAssocID="{FA77C686-22F8-0E4A-8AB3-FEA0E6850A0E}" presName="level3hierChild" presStyleCnt="0"/>
      <dgm:spPr/>
    </dgm:pt>
    <dgm:pt modelId="{B491C9CE-6205-B341-9C78-D60D1D7B0508}" type="pres">
      <dgm:prSet presAssocID="{1081743E-C850-E24A-BF7B-55FF87F47A20}" presName="conn2-1" presStyleLbl="parChTrans1D3" presStyleIdx="7" presStyleCnt="8"/>
      <dgm:spPr/>
      <dgm:t>
        <a:bodyPr/>
        <a:lstStyle/>
        <a:p>
          <a:endParaRPr lang="zh-CN" altLang="en-US"/>
        </a:p>
      </dgm:t>
    </dgm:pt>
    <dgm:pt modelId="{73DEB7F7-FFE1-FD44-87A0-BB9ACF775EF3}" type="pres">
      <dgm:prSet presAssocID="{1081743E-C850-E24A-BF7B-55FF87F47A20}" presName="connTx" presStyleLbl="parChTrans1D3" presStyleIdx="7" presStyleCnt="8"/>
      <dgm:spPr/>
      <dgm:t>
        <a:bodyPr/>
        <a:lstStyle/>
        <a:p>
          <a:endParaRPr lang="zh-CN" altLang="en-US"/>
        </a:p>
      </dgm:t>
    </dgm:pt>
    <dgm:pt modelId="{E19B99C1-B6B0-3F47-B522-3CB64E0FC735}" type="pres">
      <dgm:prSet presAssocID="{0F11CD56-9ABA-224B-84C7-CFE746E46DB7}" presName="root2" presStyleCnt="0"/>
      <dgm:spPr/>
    </dgm:pt>
    <dgm:pt modelId="{97820B72-220D-BE40-ACE5-D010BFB7BA89}" type="pres">
      <dgm:prSet presAssocID="{0F11CD56-9ABA-224B-84C7-CFE746E46DB7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6C2B1B-E32A-C146-802C-FC12277DB7A7}" type="pres">
      <dgm:prSet presAssocID="{0F11CD56-9ABA-224B-84C7-CFE746E46DB7}" presName="level3hierChild" presStyleCnt="0"/>
      <dgm:spPr/>
    </dgm:pt>
  </dgm:ptLst>
  <dgm:cxnLst>
    <dgm:cxn modelId="{3DDEF058-971F-874A-A15C-DB21A709DF80}" type="presOf" srcId="{FDCFDB23-ABDE-334F-8638-5740B4A61C71}" destId="{9E064FE2-E657-C74F-B083-CEF6750289A3}" srcOrd="1" destOrd="0" presId="urn:microsoft.com/office/officeart/2005/8/layout/hierarchy2#2"/>
    <dgm:cxn modelId="{610373A3-C402-464B-9E06-BFCD8E858D23}" type="presOf" srcId="{6C3A8E8F-529B-6F4D-8668-B2C101FC8B7D}" destId="{86B79600-AD45-7247-8BEA-64844BB74150}" srcOrd="1" destOrd="0" presId="urn:microsoft.com/office/officeart/2005/8/layout/hierarchy2#2"/>
    <dgm:cxn modelId="{97872F5F-30EE-A34C-9526-D7B3BD9F7784}" type="presOf" srcId="{097578FE-70A0-474B-9547-B97C1FE7C453}" destId="{B84962F7-6956-B04A-88FF-89E52152FD2B}" srcOrd="0" destOrd="0" presId="urn:microsoft.com/office/officeart/2005/8/layout/hierarchy2#2"/>
    <dgm:cxn modelId="{A8B84748-0319-D041-AEB9-635709CD6340}" type="presOf" srcId="{69DAA789-16C6-BB4A-B4A6-39243C6020DE}" destId="{2D6B5456-4BEB-5C4F-8BC7-B92DF4D3DA2A}" srcOrd="0" destOrd="0" presId="urn:microsoft.com/office/officeart/2005/8/layout/hierarchy2#2"/>
    <dgm:cxn modelId="{589634A8-48A8-7643-A9EB-613FD6F8CA6E}" srcId="{BB8637FE-F2A6-2046-AFD5-BB5D17C0EB15}" destId="{FA77C686-22F8-0E4A-8AB3-FEA0E6850A0E}" srcOrd="3" destOrd="0" parTransId="{E7B6E2C6-BC96-0141-914E-F602C046CACB}" sibTransId="{F4919258-0926-824D-826D-58D356E227C7}"/>
    <dgm:cxn modelId="{D5F1E674-36D6-D543-91D5-08D1E6E9887D}" type="presOf" srcId="{D6CAD21B-1874-CC4D-9654-3EDE872C071B}" destId="{BBF7FEDE-8D31-924B-B1F8-8CB968E5967C}" srcOrd="0" destOrd="0" presId="urn:microsoft.com/office/officeart/2005/8/layout/hierarchy2#2"/>
    <dgm:cxn modelId="{67618F35-A27D-7E41-8278-2BC2F1000D95}" type="presOf" srcId="{BB8637FE-F2A6-2046-AFD5-BB5D17C0EB15}" destId="{7D81CA04-D697-7844-A531-C151268A4DD9}" srcOrd="0" destOrd="0" presId="urn:microsoft.com/office/officeart/2005/8/layout/hierarchy2#2"/>
    <dgm:cxn modelId="{3ABE88AA-6E1B-4043-89A7-F527F03F3138}" srcId="{9B9E60A1-4137-4B44-BA01-4CFCFD63AE54}" destId="{913C3C63-B7C6-2440-B908-5197D2A4652A}" srcOrd="0" destOrd="0" parTransId="{FAF95A95-9D88-6B46-BCFA-8FEF9F35BCA0}" sibTransId="{F1C74FF2-7504-5B4A-BD14-96E9C19A1FF6}"/>
    <dgm:cxn modelId="{766ED686-7E37-F44F-8631-40B3D32BD62E}" srcId="{BB8637FE-F2A6-2046-AFD5-BB5D17C0EB15}" destId="{041E4526-2636-3C42-BC58-6A3AB9AB88C0}" srcOrd="2" destOrd="0" parTransId="{FDCFDB23-ABDE-334F-8638-5740B4A61C71}" sibTransId="{9A1B2EDD-4BA8-DA42-A13C-1CDF2D82690F}"/>
    <dgm:cxn modelId="{8BC686F9-38EA-AF4F-9D92-7FB9F2011150}" type="presOf" srcId="{FAF95A95-9D88-6B46-BCFA-8FEF9F35BCA0}" destId="{3A660567-2C69-894E-A538-C421B7FFF623}" srcOrd="0" destOrd="0" presId="urn:microsoft.com/office/officeart/2005/8/layout/hierarchy2#2"/>
    <dgm:cxn modelId="{6077A871-B78A-E842-B4A7-3DAB9EB2F2FA}" type="presOf" srcId="{1081743E-C850-E24A-BF7B-55FF87F47A20}" destId="{B491C9CE-6205-B341-9C78-D60D1D7B0508}" srcOrd="0" destOrd="0" presId="urn:microsoft.com/office/officeart/2005/8/layout/hierarchy2#2"/>
    <dgm:cxn modelId="{EE38CAD4-0DD0-D046-8D57-6E430E076714}" type="presOf" srcId="{FEC30F9F-3813-D24F-BCDB-226A0F986B1B}" destId="{A1A8F989-DDB1-A645-8144-4DC30CC739A1}" srcOrd="0" destOrd="0" presId="urn:microsoft.com/office/officeart/2005/8/layout/hierarchy2#2"/>
    <dgm:cxn modelId="{2B8C9FF3-EB29-1F47-80C2-EC134A7BBDCD}" type="presOf" srcId="{E7B6E2C6-BC96-0141-914E-F602C046CACB}" destId="{130C7814-2ED8-CF41-8FDE-8432DACAD461}" srcOrd="0" destOrd="0" presId="urn:microsoft.com/office/officeart/2005/8/layout/hierarchy2#2"/>
    <dgm:cxn modelId="{E4959627-746B-4E4D-8D3D-439F990F53C8}" type="presOf" srcId="{0F11CD56-9ABA-224B-84C7-CFE746E46DB7}" destId="{97820B72-220D-BE40-ACE5-D010BFB7BA89}" srcOrd="0" destOrd="0" presId="urn:microsoft.com/office/officeart/2005/8/layout/hierarchy2#2"/>
    <dgm:cxn modelId="{5B707FB9-9004-A244-8D1F-8943E7FCC6F0}" srcId="{BB8637FE-F2A6-2046-AFD5-BB5D17C0EB15}" destId="{0F11CD56-9ABA-224B-84C7-CFE746E46DB7}" srcOrd="4" destOrd="0" parTransId="{1081743E-C850-E24A-BF7B-55FF87F47A20}" sibTransId="{FB98DA25-C5B0-2B4E-8F15-FCD966399482}"/>
    <dgm:cxn modelId="{AE1043C2-1FC1-104C-8873-24E59319DA0D}" type="presOf" srcId="{0098A71B-FEBB-5E48-B39E-45A142E84BF2}" destId="{F2DF2B61-052A-5943-8BD7-D70CDBC9FB0A}" srcOrd="0" destOrd="0" presId="urn:microsoft.com/office/officeart/2005/8/layout/hierarchy2#2"/>
    <dgm:cxn modelId="{08726EA9-8963-4A44-8670-7A8A74150D7A}" type="presOf" srcId="{FA77C686-22F8-0E4A-8AB3-FEA0E6850A0E}" destId="{16BD9FCE-B3B7-A644-85A7-B356F559C087}" srcOrd="0" destOrd="0" presId="urn:microsoft.com/office/officeart/2005/8/layout/hierarchy2#2"/>
    <dgm:cxn modelId="{E245D52B-F2D5-D442-9C37-997315377894}" type="presOf" srcId="{FC1EAF8B-9230-A14A-A6A3-040650CC8A1A}" destId="{1EB6F1C9-53EF-D843-A0B6-5B1AAAFA4B4D}" srcOrd="1" destOrd="0" presId="urn:microsoft.com/office/officeart/2005/8/layout/hierarchy2#2"/>
    <dgm:cxn modelId="{E6A174E5-FE91-B64C-9013-8C2326ADD8A9}" srcId="{9B9E60A1-4137-4B44-BA01-4CFCFD63AE54}" destId="{5EFCD2AD-5A58-EC41-9349-20E22588333A}" srcOrd="2" destOrd="0" parTransId="{FEC30F9F-3813-D24F-BCDB-226A0F986B1B}" sibTransId="{67E0A481-EC11-1E4A-A3BD-19BD0A0B1248}"/>
    <dgm:cxn modelId="{324E5EEC-147C-BE42-BAC7-0D972A6D2D47}" srcId="{03E61F0A-5559-B445-AEBD-E293A78CA90A}" destId="{9B9E60A1-4137-4B44-BA01-4CFCFD63AE54}" srcOrd="0" destOrd="0" parTransId="{82C82AA0-B125-A04B-B461-48B9259B3522}" sibTransId="{5623DEF0-CA58-6344-9E14-47A9E51F4996}"/>
    <dgm:cxn modelId="{ACC64038-A5CD-5A45-962E-CE1B879F4FFC}" type="presOf" srcId="{D6CAD21B-1874-CC4D-9654-3EDE872C071B}" destId="{B3E3F6F6-8B75-474E-A8E4-46E5CAABCDB7}" srcOrd="1" destOrd="0" presId="urn:microsoft.com/office/officeart/2005/8/layout/hierarchy2#2"/>
    <dgm:cxn modelId="{94EA3015-DE79-EC4E-9E70-22607578BBF3}" type="presOf" srcId="{5EFCD2AD-5A58-EC41-9349-20E22588333A}" destId="{2A22A6EE-5126-1E46-AFB4-EE784B445936}" srcOrd="0" destOrd="0" presId="urn:microsoft.com/office/officeart/2005/8/layout/hierarchy2#2"/>
    <dgm:cxn modelId="{06742F23-3902-4048-9D07-1748A9E200D3}" type="presOf" srcId="{82C82AA0-B125-A04B-B461-48B9259B3522}" destId="{E57D7AC3-A1FF-F647-A6BF-7A6684075727}" srcOrd="0" destOrd="0" presId="urn:microsoft.com/office/officeart/2005/8/layout/hierarchy2#2"/>
    <dgm:cxn modelId="{1B2369FA-6C23-8A4D-9B97-DF69FE9DE625}" srcId="{BB8637FE-F2A6-2046-AFD5-BB5D17C0EB15}" destId="{097578FE-70A0-474B-9547-B97C1FE7C453}" srcOrd="0" destOrd="0" parTransId="{6C3A8E8F-529B-6F4D-8668-B2C101FC8B7D}" sibTransId="{A60ECF7E-7812-E048-B91A-C5CBA02C7896}"/>
    <dgm:cxn modelId="{33D5D615-799F-9843-8DCF-586173EF4AC7}" type="presOf" srcId="{041E4526-2636-3C42-BC58-6A3AB9AB88C0}" destId="{8061E0BE-9E5F-9347-8D0D-A885427DE2FB}" srcOrd="0" destOrd="0" presId="urn:microsoft.com/office/officeart/2005/8/layout/hierarchy2#2"/>
    <dgm:cxn modelId="{3A1FE7E1-053B-8C43-8CCB-12C7BD9D0647}" srcId="{9B9E60A1-4137-4B44-BA01-4CFCFD63AE54}" destId="{1CF15EBE-8A9B-FA41-9C49-E154302453E7}" srcOrd="1" destOrd="0" parTransId="{B9FC459A-B915-3849-83C9-2D3FBB065622}" sibTransId="{9B45854B-C37B-0241-9BB5-AD9B4CDA9757}"/>
    <dgm:cxn modelId="{32D9B544-D563-B84D-9B95-8C6C7ED47A7A}" type="presOf" srcId="{1081743E-C850-E24A-BF7B-55FF87F47A20}" destId="{73DEB7F7-FFE1-FD44-87A0-BB9ACF775EF3}" srcOrd="1" destOrd="0" presId="urn:microsoft.com/office/officeart/2005/8/layout/hierarchy2#2"/>
    <dgm:cxn modelId="{9F16AC0C-90BF-D645-B534-EC0AD04A6033}" type="presOf" srcId="{B9FC459A-B915-3849-83C9-2D3FBB065622}" destId="{EA378F92-5457-AE43-B651-45444994CE50}" srcOrd="1" destOrd="0" presId="urn:microsoft.com/office/officeart/2005/8/layout/hierarchy2#2"/>
    <dgm:cxn modelId="{70F8D10A-B648-084B-A082-B4199BB9B39B}" type="presOf" srcId="{FEC30F9F-3813-D24F-BCDB-226A0F986B1B}" destId="{C5B47796-F43C-B747-A923-8F314C5D1CD3}" srcOrd="1" destOrd="0" presId="urn:microsoft.com/office/officeart/2005/8/layout/hierarchy2#2"/>
    <dgm:cxn modelId="{4CD20B77-3249-B44B-B98A-C5D2D0446D44}" type="presOf" srcId="{FAF95A95-9D88-6B46-BCFA-8FEF9F35BCA0}" destId="{85BD4EBD-F46F-4B47-B481-4E5E9EC1031C}" srcOrd="1" destOrd="0" presId="urn:microsoft.com/office/officeart/2005/8/layout/hierarchy2#2"/>
    <dgm:cxn modelId="{85584516-677C-9844-BE50-29C86DC2506D}" type="presOf" srcId="{6C3A8E8F-529B-6F4D-8668-B2C101FC8B7D}" destId="{6142D4AB-D97C-3149-A1F5-BBE5C2AAE69C}" srcOrd="0" destOrd="0" presId="urn:microsoft.com/office/officeart/2005/8/layout/hierarchy2#2"/>
    <dgm:cxn modelId="{B060965B-7AC0-7C41-8175-6B3C73CACD5A}" srcId="{69DAA789-16C6-BB4A-B4A6-39243C6020DE}" destId="{03E61F0A-5559-B445-AEBD-E293A78CA90A}" srcOrd="0" destOrd="0" parTransId="{CA3B1025-2310-8D4D-8D4C-ACDF2317D6D1}" sibTransId="{728795BE-C5A9-AA42-83E8-68E5D995147A}"/>
    <dgm:cxn modelId="{6E25BD29-1369-1A4E-B8D4-DC882FED0C77}" type="presOf" srcId="{FDCFDB23-ABDE-334F-8638-5740B4A61C71}" destId="{A0D5B92B-FE5A-9B43-BEB5-289375596EBD}" srcOrd="0" destOrd="0" presId="urn:microsoft.com/office/officeart/2005/8/layout/hierarchy2#2"/>
    <dgm:cxn modelId="{0B1E65DC-75B5-754A-9173-6F1D899512CA}" type="presOf" srcId="{9B9E60A1-4137-4B44-BA01-4CFCFD63AE54}" destId="{C587D9E6-B950-9E44-8866-94A9BA7A189F}" srcOrd="0" destOrd="0" presId="urn:microsoft.com/office/officeart/2005/8/layout/hierarchy2#2"/>
    <dgm:cxn modelId="{83A5C599-C4E0-FE4E-9510-01988C4551A6}" srcId="{03E61F0A-5559-B445-AEBD-E293A78CA90A}" destId="{BB8637FE-F2A6-2046-AFD5-BB5D17C0EB15}" srcOrd="1" destOrd="0" parTransId="{D6CAD21B-1874-CC4D-9654-3EDE872C071B}" sibTransId="{EC6523AE-62E8-454D-9D95-D72CCBE6D70E}"/>
    <dgm:cxn modelId="{3018F29A-A1D8-A841-8957-90B5A0E30066}" type="presOf" srcId="{1CF15EBE-8A9B-FA41-9C49-E154302453E7}" destId="{48F44D9B-6935-5A4F-8281-E64D605EDD18}" srcOrd="0" destOrd="0" presId="urn:microsoft.com/office/officeart/2005/8/layout/hierarchy2#2"/>
    <dgm:cxn modelId="{B60F693A-342E-6F4A-B21B-1B7BF0C61BB8}" type="presOf" srcId="{03E61F0A-5559-B445-AEBD-E293A78CA90A}" destId="{FA0B542F-6FB3-6E46-B45A-6151527CD699}" srcOrd="0" destOrd="0" presId="urn:microsoft.com/office/officeart/2005/8/layout/hierarchy2#2"/>
    <dgm:cxn modelId="{4598BB87-CB1C-524D-BFC4-6683FDE34E9F}" type="presOf" srcId="{E7B6E2C6-BC96-0141-914E-F602C046CACB}" destId="{6E46CBCF-FFE5-8E48-A9A5-90E514297C55}" srcOrd="1" destOrd="0" presId="urn:microsoft.com/office/officeart/2005/8/layout/hierarchy2#2"/>
    <dgm:cxn modelId="{1A752ACA-BB0F-0240-A958-2DFE9391A2AC}" type="presOf" srcId="{B9FC459A-B915-3849-83C9-2D3FBB065622}" destId="{5BD47C79-2C08-C048-8721-08C016E88A6F}" srcOrd="0" destOrd="0" presId="urn:microsoft.com/office/officeart/2005/8/layout/hierarchy2#2"/>
    <dgm:cxn modelId="{AC748542-77F0-4B40-BCF5-9579B3BD7805}" type="presOf" srcId="{FC1EAF8B-9230-A14A-A6A3-040650CC8A1A}" destId="{15CB98AD-855E-884C-A393-C805D736337C}" srcOrd="0" destOrd="0" presId="urn:microsoft.com/office/officeart/2005/8/layout/hierarchy2#2"/>
    <dgm:cxn modelId="{CFBE38A0-36EC-4443-8FB7-9766CBD66850}" type="presOf" srcId="{82C82AA0-B125-A04B-B461-48B9259B3522}" destId="{DAF37561-B39D-9941-B69E-0560A1CF6A24}" srcOrd="1" destOrd="0" presId="urn:microsoft.com/office/officeart/2005/8/layout/hierarchy2#2"/>
    <dgm:cxn modelId="{772B24D4-D77D-2446-944A-412351259438}" type="presOf" srcId="{913C3C63-B7C6-2440-B908-5197D2A4652A}" destId="{2738CAA2-97E7-E945-B908-4CD321AFDA98}" srcOrd="0" destOrd="0" presId="urn:microsoft.com/office/officeart/2005/8/layout/hierarchy2#2"/>
    <dgm:cxn modelId="{853788E7-469F-4C46-B110-84B7AB1FE037}" srcId="{BB8637FE-F2A6-2046-AFD5-BB5D17C0EB15}" destId="{0098A71B-FEBB-5E48-B39E-45A142E84BF2}" srcOrd="1" destOrd="0" parTransId="{FC1EAF8B-9230-A14A-A6A3-040650CC8A1A}" sibTransId="{8FC4DF28-666B-9043-A198-2E2784C3BB17}"/>
    <dgm:cxn modelId="{EFEEDA5E-310F-1A44-9097-A7A2696905B3}" type="presParOf" srcId="{2D6B5456-4BEB-5C4F-8BC7-B92DF4D3DA2A}" destId="{1E559AB8-999E-2447-A10C-067A23F9FCD2}" srcOrd="0" destOrd="0" presId="urn:microsoft.com/office/officeart/2005/8/layout/hierarchy2#2"/>
    <dgm:cxn modelId="{1576BC25-0C65-2A41-B177-F63AE911CB41}" type="presParOf" srcId="{1E559AB8-999E-2447-A10C-067A23F9FCD2}" destId="{FA0B542F-6FB3-6E46-B45A-6151527CD699}" srcOrd="0" destOrd="0" presId="urn:microsoft.com/office/officeart/2005/8/layout/hierarchy2#2"/>
    <dgm:cxn modelId="{9B5578D4-1A8C-0A43-99A8-776AD664CC63}" type="presParOf" srcId="{1E559AB8-999E-2447-A10C-067A23F9FCD2}" destId="{B62A3483-00A9-214D-AF42-287325C27EA8}" srcOrd="1" destOrd="0" presId="urn:microsoft.com/office/officeart/2005/8/layout/hierarchy2#2"/>
    <dgm:cxn modelId="{FA2DC762-855D-4B46-B1EB-E2D1F19C29C5}" type="presParOf" srcId="{B62A3483-00A9-214D-AF42-287325C27EA8}" destId="{E57D7AC3-A1FF-F647-A6BF-7A6684075727}" srcOrd="0" destOrd="0" presId="urn:microsoft.com/office/officeart/2005/8/layout/hierarchy2#2"/>
    <dgm:cxn modelId="{130440A1-B13C-DF41-B258-22CE00195C89}" type="presParOf" srcId="{E57D7AC3-A1FF-F647-A6BF-7A6684075727}" destId="{DAF37561-B39D-9941-B69E-0560A1CF6A24}" srcOrd="0" destOrd="0" presId="urn:microsoft.com/office/officeart/2005/8/layout/hierarchy2#2"/>
    <dgm:cxn modelId="{DA35E5EC-5DC0-0F41-8F09-3AD7627D1EDE}" type="presParOf" srcId="{B62A3483-00A9-214D-AF42-287325C27EA8}" destId="{2706A986-1187-3B40-AC3E-10E655497976}" srcOrd="1" destOrd="0" presId="urn:microsoft.com/office/officeart/2005/8/layout/hierarchy2#2"/>
    <dgm:cxn modelId="{7F5EABFE-0107-1C44-9341-7D591F6875F4}" type="presParOf" srcId="{2706A986-1187-3B40-AC3E-10E655497976}" destId="{C587D9E6-B950-9E44-8866-94A9BA7A189F}" srcOrd="0" destOrd="0" presId="urn:microsoft.com/office/officeart/2005/8/layout/hierarchy2#2"/>
    <dgm:cxn modelId="{14CECBC7-1634-1045-A8FB-A728F91C5BE4}" type="presParOf" srcId="{2706A986-1187-3B40-AC3E-10E655497976}" destId="{71AF6C1D-5C3E-464A-97D6-4D112680840D}" srcOrd="1" destOrd="0" presId="urn:microsoft.com/office/officeart/2005/8/layout/hierarchy2#2"/>
    <dgm:cxn modelId="{931C0819-00D2-3341-8F5D-468764CA2F0B}" type="presParOf" srcId="{71AF6C1D-5C3E-464A-97D6-4D112680840D}" destId="{3A660567-2C69-894E-A538-C421B7FFF623}" srcOrd="0" destOrd="0" presId="urn:microsoft.com/office/officeart/2005/8/layout/hierarchy2#2"/>
    <dgm:cxn modelId="{4ED07BD5-18A9-2442-B548-D9BADE46DCBB}" type="presParOf" srcId="{3A660567-2C69-894E-A538-C421B7FFF623}" destId="{85BD4EBD-F46F-4B47-B481-4E5E9EC1031C}" srcOrd="0" destOrd="0" presId="urn:microsoft.com/office/officeart/2005/8/layout/hierarchy2#2"/>
    <dgm:cxn modelId="{75EF89F6-057E-4F4A-94AE-B2D7284F6CEB}" type="presParOf" srcId="{71AF6C1D-5C3E-464A-97D6-4D112680840D}" destId="{7655D4F3-B775-B846-95B7-0F81D97774AD}" srcOrd="1" destOrd="0" presId="urn:microsoft.com/office/officeart/2005/8/layout/hierarchy2#2"/>
    <dgm:cxn modelId="{D3A62EC8-CAEA-8A4B-869C-6573F0E0727E}" type="presParOf" srcId="{7655D4F3-B775-B846-95B7-0F81D97774AD}" destId="{2738CAA2-97E7-E945-B908-4CD321AFDA98}" srcOrd="0" destOrd="0" presId="urn:microsoft.com/office/officeart/2005/8/layout/hierarchy2#2"/>
    <dgm:cxn modelId="{31AD30AB-463E-D840-8EEC-59F62720B17A}" type="presParOf" srcId="{7655D4F3-B775-B846-95B7-0F81D97774AD}" destId="{57313A8C-9106-2E43-BD3B-603CC1E5E6B2}" srcOrd="1" destOrd="0" presId="urn:microsoft.com/office/officeart/2005/8/layout/hierarchy2#2"/>
    <dgm:cxn modelId="{15CC993D-17A2-F94F-8986-9C70BA8EE1D5}" type="presParOf" srcId="{71AF6C1D-5C3E-464A-97D6-4D112680840D}" destId="{5BD47C79-2C08-C048-8721-08C016E88A6F}" srcOrd="2" destOrd="0" presId="urn:microsoft.com/office/officeart/2005/8/layout/hierarchy2#2"/>
    <dgm:cxn modelId="{2EB99D96-9C93-0643-8D54-0AC9F04C922B}" type="presParOf" srcId="{5BD47C79-2C08-C048-8721-08C016E88A6F}" destId="{EA378F92-5457-AE43-B651-45444994CE50}" srcOrd="0" destOrd="0" presId="urn:microsoft.com/office/officeart/2005/8/layout/hierarchy2#2"/>
    <dgm:cxn modelId="{423436F4-0E51-BC45-A8CC-C9A02921154D}" type="presParOf" srcId="{71AF6C1D-5C3E-464A-97D6-4D112680840D}" destId="{E51108BC-B22B-5C40-9EDC-B59588F9F741}" srcOrd="3" destOrd="0" presId="urn:microsoft.com/office/officeart/2005/8/layout/hierarchy2#2"/>
    <dgm:cxn modelId="{704B5BFD-0BB0-9F46-83FC-24D0FB9F0D1D}" type="presParOf" srcId="{E51108BC-B22B-5C40-9EDC-B59588F9F741}" destId="{48F44D9B-6935-5A4F-8281-E64D605EDD18}" srcOrd="0" destOrd="0" presId="urn:microsoft.com/office/officeart/2005/8/layout/hierarchy2#2"/>
    <dgm:cxn modelId="{B375148F-0E7E-2E46-9D58-74083D5EFF4A}" type="presParOf" srcId="{E51108BC-B22B-5C40-9EDC-B59588F9F741}" destId="{3B9A19DC-A5EC-9E4D-B071-6048EE4B1637}" srcOrd="1" destOrd="0" presId="urn:microsoft.com/office/officeart/2005/8/layout/hierarchy2#2"/>
    <dgm:cxn modelId="{5AA65494-21BE-F144-92CB-362A0E03C3ED}" type="presParOf" srcId="{71AF6C1D-5C3E-464A-97D6-4D112680840D}" destId="{A1A8F989-DDB1-A645-8144-4DC30CC739A1}" srcOrd="4" destOrd="0" presId="urn:microsoft.com/office/officeart/2005/8/layout/hierarchy2#2"/>
    <dgm:cxn modelId="{1E3A9617-8CD3-074A-B608-332FE2D975B0}" type="presParOf" srcId="{A1A8F989-DDB1-A645-8144-4DC30CC739A1}" destId="{C5B47796-F43C-B747-A923-8F314C5D1CD3}" srcOrd="0" destOrd="0" presId="urn:microsoft.com/office/officeart/2005/8/layout/hierarchy2#2"/>
    <dgm:cxn modelId="{ED2036CE-7D15-C345-8807-A4ECECDA7D94}" type="presParOf" srcId="{71AF6C1D-5C3E-464A-97D6-4D112680840D}" destId="{0ABDD4D5-7843-2041-B277-D6DAC420D1C4}" srcOrd="5" destOrd="0" presId="urn:microsoft.com/office/officeart/2005/8/layout/hierarchy2#2"/>
    <dgm:cxn modelId="{B1ADF540-324E-4F4D-BB06-5B9312E9FA46}" type="presParOf" srcId="{0ABDD4D5-7843-2041-B277-D6DAC420D1C4}" destId="{2A22A6EE-5126-1E46-AFB4-EE784B445936}" srcOrd="0" destOrd="0" presId="urn:microsoft.com/office/officeart/2005/8/layout/hierarchy2#2"/>
    <dgm:cxn modelId="{64442E13-DAE7-E24F-9DEF-FC2149E2B0FC}" type="presParOf" srcId="{0ABDD4D5-7843-2041-B277-D6DAC420D1C4}" destId="{49957393-F8A3-9344-A2B6-A194487B7657}" srcOrd="1" destOrd="0" presId="urn:microsoft.com/office/officeart/2005/8/layout/hierarchy2#2"/>
    <dgm:cxn modelId="{38279978-00B7-F448-885A-A28C4ECB83D3}" type="presParOf" srcId="{B62A3483-00A9-214D-AF42-287325C27EA8}" destId="{BBF7FEDE-8D31-924B-B1F8-8CB968E5967C}" srcOrd="2" destOrd="0" presId="urn:microsoft.com/office/officeart/2005/8/layout/hierarchy2#2"/>
    <dgm:cxn modelId="{4E4CFFF7-7783-6447-BE73-CA263431D112}" type="presParOf" srcId="{BBF7FEDE-8D31-924B-B1F8-8CB968E5967C}" destId="{B3E3F6F6-8B75-474E-A8E4-46E5CAABCDB7}" srcOrd="0" destOrd="0" presId="urn:microsoft.com/office/officeart/2005/8/layout/hierarchy2#2"/>
    <dgm:cxn modelId="{B658B2D2-C207-7A41-A21C-8008490FC358}" type="presParOf" srcId="{B62A3483-00A9-214D-AF42-287325C27EA8}" destId="{C4A12DF2-1F28-954B-9CF9-EAC0F576A9EB}" srcOrd="3" destOrd="0" presId="urn:microsoft.com/office/officeart/2005/8/layout/hierarchy2#2"/>
    <dgm:cxn modelId="{9503C214-28D2-4243-B440-4D745AD496F9}" type="presParOf" srcId="{C4A12DF2-1F28-954B-9CF9-EAC0F576A9EB}" destId="{7D81CA04-D697-7844-A531-C151268A4DD9}" srcOrd="0" destOrd="0" presId="urn:microsoft.com/office/officeart/2005/8/layout/hierarchy2#2"/>
    <dgm:cxn modelId="{08F8F8FF-70EA-0A4D-B1FC-43B58F6DFD94}" type="presParOf" srcId="{C4A12DF2-1F28-954B-9CF9-EAC0F576A9EB}" destId="{DF35F37C-3EA3-6244-80BB-1A311A26A25F}" srcOrd="1" destOrd="0" presId="urn:microsoft.com/office/officeart/2005/8/layout/hierarchy2#2"/>
    <dgm:cxn modelId="{65F546F5-31A1-1F46-9BF7-294489100065}" type="presParOf" srcId="{DF35F37C-3EA3-6244-80BB-1A311A26A25F}" destId="{6142D4AB-D97C-3149-A1F5-BBE5C2AAE69C}" srcOrd="0" destOrd="0" presId="urn:microsoft.com/office/officeart/2005/8/layout/hierarchy2#2"/>
    <dgm:cxn modelId="{19D051AC-23D1-E94F-8E7A-969650733A12}" type="presParOf" srcId="{6142D4AB-D97C-3149-A1F5-BBE5C2AAE69C}" destId="{86B79600-AD45-7247-8BEA-64844BB74150}" srcOrd="0" destOrd="0" presId="urn:microsoft.com/office/officeart/2005/8/layout/hierarchy2#2"/>
    <dgm:cxn modelId="{9C129258-24CC-EC40-95C2-332DA3CA9BBA}" type="presParOf" srcId="{DF35F37C-3EA3-6244-80BB-1A311A26A25F}" destId="{ED414349-E017-534A-82BE-510FDDFD1F1F}" srcOrd="1" destOrd="0" presId="urn:microsoft.com/office/officeart/2005/8/layout/hierarchy2#2"/>
    <dgm:cxn modelId="{B39DB9FA-84EB-2B4A-90A1-77A35BC59A4B}" type="presParOf" srcId="{ED414349-E017-534A-82BE-510FDDFD1F1F}" destId="{B84962F7-6956-B04A-88FF-89E52152FD2B}" srcOrd="0" destOrd="0" presId="urn:microsoft.com/office/officeart/2005/8/layout/hierarchy2#2"/>
    <dgm:cxn modelId="{911A00DE-8ED5-5A45-8E44-15ED05DB3349}" type="presParOf" srcId="{ED414349-E017-534A-82BE-510FDDFD1F1F}" destId="{51D9931B-5D68-5448-A9F6-9CC75FC8D172}" srcOrd="1" destOrd="0" presId="urn:microsoft.com/office/officeart/2005/8/layout/hierarchy2#2"/>
    <dgm:cxn modelId="{B8CFD301-0CC8-9C47-A2A6-FDDAA81F2BFF}" type="presParOf" srcId="{DF35F37C-3EA3-6244-80BB-1A311A26A25F}" destId="{15CB98AD-855E-884C-A393-C805D736337C}" srcOrd="2" destOrd="0" presId="urn:microsoft.com/office/officeart/2005/8/layout/hierarchy2#2"/>
    <dgm:cxn modelId="{554E7014-0705-6E40-B0E5-43DD33C2571F}" type="presParOf" srcId="{15CB98AD-855E-884C-A393-C805D736337C}" destId="{1EB6F1C9-53EF-D843-A0B6-5B1AAAFA4B4D}" srcOrd="0" destOrd="0" presId="urn:microsoft.com/office/officeart/2005/8/layout/hierarchy2#2"/>
    <dgm:cxn modelId="{FBC0019D-684B-F54E-B803-008590087590}" type="presParOf" srcId="{DF35F37C-3EA3-6244-80BB-1A311A26A25F}" destId="{162796CB-F6BD-184D-8C93-DF2361290A97}" srcOrd="3" destOrd="0" presId="urn:microsoft.com/office/officeart/2005/8/layout/hierarchy2#2"/>
    <dgm:cxn modelId="{0E5AAB93-6464-3F47-AA9F-14E4099F6459}" type="presParOf" srcId="{162796CB-F6BD-184D-8C93-DF2361290A97}" destId="{F2DF2B61-052A-5943-8BD7-D70CDBC9FB0A}" srcOrd="0" destOrd="0" presId="urn:microsoft.com/office/officeart/2005/8/layout/hierarchy2#2"/>
    <dgm:cxn modelId="{19F1D8EE-2047-6C45-8584-7FA1F6F4BF7A}" type="presParOf" srcId="{162796CB-F6BD-184D-8C93-DF2361290A97}" destId="{E759B03A-AC5F-F34B-BD0E-6271F4F0455E}" srcOrd="1" destOrd="0" presId="urn:microsoft.com/office/officeart/2005/8/layout/hierarchy2#2"/>
    <dgm:cxn modelId="{0C762812-204B-5244-B793-2F4650F02B8C}" type="presParOf" srcId="{DF35F37C-3EA3-6244-80BB-1A311A26A25F}" destId="{A0D5B92B-FE5A-9B43-BEB5-289375596EBD}" srcOrd="4" destOrd="0" presId="urn:microsoft.com/office/officeart/2005/8/layout/hierarchy2#2"/>
    <dgm:cxn modelId="{37938C75-295E-B749-BB7F-32A90F8A3948}" type="presParOf" srcId="{A0D5B92B-FE5A-9B43-BEB5-289375596EBD}" destId="{9E064FE2-E657-C74F-B083-CEF6750289A3}" srcOrd="0" destOrd="0" presId="urn:microsoft.com/office/officeart/2005/8/layout/hierarchy2#2"/>
    <dgm:cxn modelId="{EA8DE468-ED64-224B-9A73-FA805373BDA2}" type="presParOf" srcId="{DF35F37C-3EA3-6244-80BB-1A311A26A25F}" destId="{1E70F49C-28A4-4544-B1A8-EF6887331CDD}" srcOrd="5" destOrd="0" presId="urn:microsoft.com/office/officeart/2005/8/layout/hierarchy2#2"/>
    <dgm:cxn modelId="{8CF48992-57E0-DB4A-BC50-3A7A7CE25BB6}" type="presParOf" srcId="{1E70F49C-28A4-4544-B1A8-EF6887331CDD}" destId="{8061E0BE-9E5F-9347-8D0D-A885427DE2FB}" srcOrd="0" destOrd="0" presId="urn:microsoft.com/office/officeart/2005/8/layout/hierarchy2#2"/>
    <dgm:cxn modelId="{2BF33756-E88D-0F4C-A7AD-D124500C02D4}" type="presParOf" srcId="{1E70F49C-28A4-4544-B1A8-EF6887331CDD}" destId="{E5D42265-A33B-284A-B24D-6835D67C03AC}" srcOrd="1" destOrd="0" presId="urn:microsoft.com/office/officeart/2005/8/layout/hierarchy2#2"/>
    <dgm:cxn modelId="{E8268D82-9609-934D-B2D4-F9F637706FA0}" type="presParOf" srcId="{DF35F37C-3EA3-6244-80BB-1A311A26A25F}" destId="{130C7814-2ED8-CF41-8FDE-8432DACAD461}" srcOrd="6" destOrd="0" presId="urn:microsoft.com/office/officeart/2005/8/layout/hierarchy2#2"/>
    <dgm:cxn modelId="{59C09A91-4E5F-6D40-A1E6-3639C6EF2B63}" type="presParOf" srcId="{130C7814-2ED8-CF41-8FDE-8432DACAD461}" destId="{6E46CBCF-FFE5-8E48-A9A5-90E514297C55}" srcOrd="0" destOrd="0" presId="urn:microsoft.com/office/officeart/2005/8/layout/hierarchy2#2"/>
    <dgm:cxn modelId="{88EEC7B2-1410-1B40-87DB-3BB4DD6ED300}" type="presParOf" srcId="{DF35F37C-3EA3-6244-80BB-1A311A26A25F}" destId="{FD687200-584E-F045-83BB-863C6DB37909}" srcOrd="7" destOrd="0" presId="urn:microsoft.com/office/officeart/2005/8/layout/hierarchy2#2"/>
    <dgm:cxn modelId="{073AD4CD-9899-1544-8A17-9D7DDC999B72}" type="presParOf" srcId="{FD687200-584E-F045-83BB-863C6DB37909}" destId="{16BD9FCE-B3B7-A644-85A7-B356F559C087}" srcOrd="0" destOrd="0" presId="urn:microsoft.com/office/officeart/2005/8/layout/hierarchy2#2"/>
    <dgm:cxn modelId="{8C956493-337A-7043-B62B-8A64816CC70E}" type="presParOf" srcId="{FD687200-584E-F045-83BB-863C6DB37909}" destId="{BAC76109-BCC6-CC43-A953-B9D3DDFBA0F5}" srcOrd="1" destOrd="0" presId="urn:microsoft.com/office/officeart/2005/8/layout/hierarchy2#2"/>
    <dgm:cxn modelId="{1F7421B5-7FE8-794D-8AFF-CDDD14790E6E}" type="presParOf" srcId="{DF35F37C-3EA3-6244-80BB-1A311A26A25F}" destId="{B491C9CE-6205-B341-9C78-D60D1D7B0508}" srcOrd="8" destOrd="0" presId="urn:microsoft.com/office/officeart/2005/8/layout/hierarchy2#2"/>
    <dgm:cxn modelId="{428F9A0D-2EE6-A04B-8771-BA0B98C6C539}" type="presParOf" srcId="{B491C9CE-6205-B341-9C78-D60D1D7B0508}" destId="{73DEB7F7-FFE1-FD44-87A0-BB9ACF775EF3}" srcOrd="0" destOrd="0" presId="urn:microsoft.com/office/officeart/2005/8/layout/hierarchy2#2"/>
    <dgm:cxn modelId="{788352FB-9D9D-4744-BC76-1644D1AE2166}" type="presParOf" srcId="{DF35F37C-3EA3-6244-80BB-1A311A26A25F}" destId="{E19B99C1-B6B0-3F47-B522-3CB64E0FC735}" srcOrd="9" destOrd="0" presId="urn:microsoft.com/office/officeart/2005/8/layout/hierarchy2#2"/>
    <dgm:cxn modelId="{C9E86082-0E7A-7A46-96AC-8F44AAD40BBD}" type="presParOf" srcId="{E19B99C1-B6B0-3F47-B522-3CB64E0FC735}" destId="{97820B72-220D-BE40-ACE5-D010BFB7BA89}" srcOrd="0" destOrd="0" presId="urn:microsoft.com/office/officeart/2005/8/layout/hierarchy2#2"/>
    <dgm:cxn modelId="{6B707467-2DB7-AF4A-BA3C-C28C0D42C8D1}" type="presParOf" srcId="{E19B99C1-B6B0-3F47-B522-3CB64E0FC735}" destId="{766C2B1B-E32A-C146-802C-FC12277DB7A7}" srcOrd="1" destOrd="0" presId="urn:microsoft.com/office/officeart/2005/8/layout/hierarchy2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05835" cy="3139440"/>
        <a:chOff x="0" y="0"/>
        <a:chExt cx="3505835" cy="3139440"/>
      </a:xfrm>
    </dsp:grpSpPr>
    <dsp:sp modelId="{FA0B542F-6FB3-6E46-B45A-6151527CD699}">
      <dsp:nvSpPr>
        <dsp:cNvPr id="3" name="圆角矩形 2"/>
        <dsp:cNvSpPr/>
      </dsp:nvSpPr>
      <dsp:spPr bwMode="white">
        <a:xfrm>
          <a:off x="434700" y="1196803"/>
          <a:ext cx="693799" cy="346899"/>
        </a:xfrm>
        <a:prstGeom prst="roundRect">
          <a:avLst>
            <a:gd name="adj" fmla="val 10000"/>
          </a:avLst>
        </a:prstGeom>
        <a:solidFill>
          <a:srgbClr val="00B05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数据类型</a:t>
          </a:r>
        </a:p>
      </dsp:txBody>
      <dsp:txXfrm>
        <a:off x="434700" y="1196803"/>
        <a:ext cx="693799" cy="346899"/>
      </dsp:txXfrm>
    </dsp:sp>
    <dsp:sp modelId="{E57D7AC3-A1FF-F647-A6BF-7A6684075727}">
      <dsp:nvSpPr>
        <dsp:cNvPr id="4" name="任意多边形 3"/>
        <dsp:cNvSpPr/>
      </dsp:nvSpPr>
      <dsp:spPr bwMode="white">
        <a:xfrm>
          <a:off x="844881" y="961374"/>
          <a:ext cx="844755" cy="19890"/>
        </a:xfrm>
        <a:custGeom>
          <a:avLst/>
          <a:gdLst/>
          <a:ahLst/>
          <a:cxnLst/>
          <a:pathLst>
            <a:path w="1330" h="31">
              <a:moveTo>
                <a:pt x="447" y="644"/>
              </a:moveTo>
              <a:lnTo>
                <a:pt x="884" y="-61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844881" y="961374"/>
        <a:ext cx="844755" cy="19890"/>
      </dsp:txXfrm>
    </dsp:sp>
    <dsp:sp modelId="{C587D9E6-B950-9E44-8866-94A9BA7A189F}">
      <dsp:nvSpPr>
        <dsp:cNvPr id="5" name="圆角矩形 4"/>
        <dsp:cNvSpPr/>
      </dsp:nvSpPr>
      <dsp:spPr bwMode="white">
        <a:xfrm>
          <a:off x="1406018" y="398934"/>
          <a:ext cx="693799" cy="346899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数字类型</a:t>
          </a:r>
        </a:p>
      </dsp:txBody>
      <dsp:txXfrm>
        <a:off x="1406018" y="398934"/>
        <a:ext cx="693799" cy="346899"/>
      </dsp:txXfrm>
    </dsp:sp>
    <dsp:sp modelId="{3A660567-2C69-894E-A538-C421B7FFF623}">
      <dsp:nvSpPr>
        <dsp:cNvPr id="6" name="任意多边形 5"/>
        <dsp:cNvSpPr/>
      </dsp:nvSpPr>
      <dsp:spPr bwMode="white">
        <a:xfrm>
          <a:off x="1995592" y="362972"/>
          <a:ext cx="485969" cy="19890"/>
        </a:xfrm>
        <a:custGeom>
          <a:avLst/>
          <a:gdLst/>
          <a:ahLst/>
          <a:cxnLst/>
          <a:pathLst>
            <a:path w="765" h="31">
              <a:moveTo>
                <a:pt x="164" y="330"/>
              </a:moveTo>
              <a:lnTo>
                <a:pt x="601" y="-29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995592" y="362972"/>
        <a:ext cx="485969" cy="19890"/>
      </dsp:txXfrm>
    </dsp:sp>
    <dsp:sp modelId="{2738CAA2-97E7-E945-B908-4CD321AFDA98}">
      <dsp:nvSpPr>
        <dsp:cNvPr id="7" name="圆角矩形 6"/>
        <dsp:cNvSpPr/>
      </dsp:nvSpPr>
      <dsp:spPr bwMode="white">
        <a:xfrm>
          <a:off x="2377337" y="0"/>
          <a:ext cx="693799" cy="3468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整型</a:t>
          </a:r>
        </a:p>
      </dsp:txBody>
      <dsp:txXfrm>
        <a:off x="2377337" y="0"/>
        <a:ext cx="693799" cy="346899"/>
      </dsp:txXfrm>
    </dsp:sp>
    <dsp:sp modelId="{5BD47C79-2C08-C048-8721-08C016E88A6F}">
      <dsp:nvSpPr>
        <dsp:cNvPr id="8" name="任意多边形 7"/>
        <dsp:cNvSpPr/>
      </dsp:nvSpPr>
      <dsp:spPr bwMode="white">
        <a:xfrm>
          <a:off x="2099817" y="562439"/>
          <a:ext cx="277520" cy="19890"/>
        </a:xfrm>
        <a:custGeom>
          <a:avLst/>
          <a:gdLst/>
          <a:ahLst/>
          <a:cxnLst/>
          <a:pathLst>
            <a:path w="437" h="31">
              <a:moveTo>
                <a:pt x="0" y="16"/>
              </a:moveTo>
              <a:lnTo>
                <a:pt x="437" y="1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099817" y="562439"/>
        <a:ext cx="277520" cy="19890"/>
      </dsp:txXfrm>
    </dsp:sp>
    <dsp:sp modelId="{48F44D9B-6935-5A4F-8281-E64D605EDD18}">
      <dsp:nvSpPr>
        <dsp:cNvPr id="9" name="圆角矩形 8"/>
        <dsp:cNvSpPr/>
      </dsp:nvSpPr>
      <dsp:spPr bwMode="white">
        <a:xfrm>
          <a:off x="2377337" y="398934"/>
          <a:ext cx="693799" cy="3468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浮点型</a:t>
          </a:r>
        </a:p>
      </dsp:txBody>
      <dsp:txXfrm>
        <a:off x="2377337" y="398934"/>
        <a:ext cx="693799" cy="346899"/>
      </dsp:txXfrm>
    </dsp:sp>
    <dsp:sp modelId="{A1A8F989-DDB1-A645-8144-4DC30CC739A1}">
      <dsp:nvSpPr>
        <dsp:cNvPr id="10" name="任意多边形 9"/>
        <dsp:cNvSpPr/>
      </dsp:nvSpPr>
      <dsp:spPr bwMode="white">
        <a:xfrm>
          <a:off x="1995592" y="761907"/>
          <a:ext cx="485969" cy="19890"/>
        </a:xfrm>
        <a:custGeom>
          <a:avLst/>
          <a:gdLst/>
          <a:ahLst/>
          <a:cxnLst/>
          <a:pathLst>
            <a:path w="765" h="31">
              <a:moveTo>
                <a:pt x="164" y="-298"/>
              </a:moveTo>
              <a:lnTo>
                <a:pt x="601" y="33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995592" y="761907"/>
        <a:ext cx="485969" cy="19890"/>
      </dsp:txXfrm>
    </dsp:sp>
    <dsp:sp modelId="{2A22A6EE-5126-1E46-AFB4-EE784B445936}">
      <dsp:nvSpPr>
        <dsp:cNvPr id="11" name="圆角矩形 10"/>
        <dsp:cNvSpPr/>
      </dsp:nvSpPr>
      <dsp:spPr bwMode="white">
        <a:xfrm>
          <a:off x="2377337" y="797869"/>
          <a:ext cx="693799" cy="3468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复数类型</a:t>
          </a:r>
        </a:p>
      </dsp:txBody>
      <dsp:txXfrm>
        <a:off x="2377337" y="797869"/>
        <a:ext cx="693799" cy="346899"/>
      </dsp:txXfrm>
    </dsp:sp>
    <dsp:sp modelId="{BBF7FEDE-8D31-924B-B1F8-8CB968E5967C}">
      <dsp:nvSpPr>
        <dsp:cNvPr id="12" name="任意多边形 11"/>
        <dsp:cNvSpPr/>
      </dsp:nvSpPr>
      <dsp:spPr bwMode="white">
        <a:xfrm>
          <a:off x="844881" y="1759242"/>
          <a:ext cx="844755" cy="19890"/>
        </a:xfrm>
        <a:custGeom>
          <a:avLst/>
          <a:gdLst/>
          <a:ahLst/>
          <a:cxnLst/>
          <a:pathLst>
            <a:path w="1330" h="31">
              <a:moveTo>
                <a:pt x="447" y="-613"/>
              </a:moveTo>
              <a:lnTo>
                <a:pt x="884" y="64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844881" y="1759242"/>
        <a:ext cx="844755" cy="19890"/>
      </dsp:txXfrm>
    </dsp:sp>
    <dsp:sp modelId="{7D81CA04-D697-7844-A531-C151268A4DD9}">
      <dsp:nvSpPr>
        <dsp:cNvPr id="13" name="圆角矩形 12"/>
        <dsp:cNvSpPr/>
      </dsp:nvSpPr>
      <dsp:spPr bwMode="white">
        <a:xfrm>
          <a:off x="1406018" y="1994672"/>
          <a:ext cx="693799" cy="346899"/>
        </a:xfrm>
        <a:prstGeom prst="roundRect">
          <a:avLst>
            <a:gd name="adj" fmla="val 10000"/>
          </a:avLst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组合类型</a:t>
          </a:r>
        </a:p>
      </dsp:txBody>
      <dsp:txXfrm>
        <a:off x="1406018" y="1994672"/>
        <a:ext cx="693799" cy="346899"/>
      </dsp:txXfrm>
    </dsp:sp>
    <dsp:sp modelId="{6142D4AB-D97C-3149-A1F5-BBE5C2AAE69C}">
      <dsp:nvSpPr>
        <dsp:cNvPr id="14" name="任意多边形 13"/>
        <dsp:cNvSpPr/>
      </dsp:nvSpPr>
      <dsp:spPr bwMode="white">
        <a:xfrm>
          <a:off x="1816199" y="1759242"/>
          <a:ext cx="844755" cy="19890"/>
        </a:xfrm>
        <a:custGeom>
          <a:avLst/>
          <a:gdLst/>
          <a:ahLst/>
          <a:cxnLst/>
          <a:pathLst>
            <a:path w="1330" h="31">
              <a:moveTo>
                <a:pt x="447" y="644"/>
              </a:moveTo>
              <a:lnTo>
                <a:pt x="884" y="-61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816199" y="1759242"/>
        <a:ext cx="844755" cy="19890"/>
      </dsp:txXfrm>
    </dsp:sp>
    <dsp:sp modelId="{B84962F7-6956-B04A-88FF-89E52152FD2B}">
      <dsp:nvSpPr>
        <dsp:cNvPr id="15" name="圆角矩形 14"/>
        <dsp:cNvSpPr/>
      </dsp:nvSpPr>
      <dsp:spPr bwMode="white">
        <a:xfrm>
          <a:off x="2377337" y="1196803"/>
          <a:ext cx="693799" cy="34689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字符串</a:t>
          </a:r>
          <a:endParaRPr lang="en-US" altLang="zh-CN" dirty="0"/>
        </a:p>
      </dsp:txBody>
      <dsp:txXfrm>
        <a:off x="2377337" y="1196803"/>
        <a:ext cx="693799" cy="346899"/>
      </dsp:txXfrm>
    </dsp:sp>
    <dsp:sp modelId="{15CB98AD-855E-884C-A393-C805D736337C}">
      <dsp:nvSpPr>
        <dsp:cNvPr id="16" name="任意多边形 15"/>
        <dsp:cNvSpPr/>
      </dsp:nvSpPr>
      <dsp:spPr bwMode="white">
        <a:xfrm>
          <a:off x="1995592" y="1958710"/>
          <a:ext cx="485969" cy="19890"/>
        </a:xfrm>
        <a:custGeom>
          <a:avLst/>
          <a:gdLst/>
          <a:ahLst/>
          <a:cxnLst/>
          <a:pathLst>
            <a:path w="765" h="31">
              <a:moveTo>
                <a:pt x="164" y="330"/>
              </a:moveTo>
              <a:lnTo>
                <a:pt x="601" y="-29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995592" y="1958710"/>
        <a:ext cx="485969" cy="19890"/>
      </dsp:txXfrm>
    </dsp:sp>
    <dsp:sp modelId="{F2DF2B61-052A-5943-8BD7-D70CDBC9FB0A}">
      <dsp:nvSpPr>
        <dsp:cNvPr id="17" name="圆角矩形 16"/>
        <dsp:cNvSpPr/>
      </dsp:nvSpPr>
      <dsp:spPr bwMode="white">
        <a:xfrm>
          <a:off x="2377337" y="1595737"/>
          <a:ext cx="693799" cy="34689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列表</a:t>
          </a:r>
        </a:p>
      </dsp:txBody>
      <dsp:txXfrm>
        <a:off x="2377337" y="1595737"/>
        <a:ext cx="693799" cy="346899"/>
      </dsp:txXfrm>
    </dsp:sp>
    <dsp:sp modelId="{A0D5B92B-FE5A-9B43-BEB5-289375596EBD}">
      <dsp:nvSpPr>
        <dsp:cNvPr id="18" name="任意多边形 17"/>
        <dsp:cNvSpPr/>
      </dsp:nvSpPr>
      <dsp:spPr bwMode="white">
        <a:xfrm>
          <a:off x="2099817" y="2158177"/>
          <a:ext cx="277520" cy="19890"/>
        </a:xfrm>
        <a:custGeom>
          <a:avLst/>
          <a:gdLst/>
          <a:ahLst/>
          <a:cxnLst/>
          <a:pathLst>
            <a:path w="437" h="31">
              <a:moveTo>
                <a:pt x="0" y="16"/>
              </a:moveTo>
              <a:lnTo>
                <a:pt x="437" y="1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099817" y="2158177"/>
        <a:ext cx="277520" cy="19890"/>
      </dsp:txXfrm>
    </dsp:sp>
    <dsp:sp modelId="{8061E0BE-9E5F-9347-8D0D-A885427DE2FB}">
      <dsp:nvSpPr>
        <dsp:cNvPr id="19" name="圆角矩形 18"/>
        <dsp:cNvSpPr/>
      </dsp:nvSpPr>
      <dsp:spPr bwMode="white">
        <a:xfrm>
          <a:off x="2377337" y="1994672"/>
          <a:ext cx="693799" cy="34689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元组</a:t>
          </a:r>
        </a:p>
      </dsp:txBody>
      <dsp:txXfrm>
        <a:off x="2377337" y="1994672"/>
        <a:ext cx="693799" cy="346899"/>
      </dsp:txXfrm>
    </dsp:sp>
    <dsp:sp modelId="{130C7814-2ED8-CF41-8FDE-8432DACAD461}">
      <dsp:nvSpPr>
        <dsp:cNvPr id="20" name="任意多边形 19"/>
        <dsp:cNvSpPr/>
      </dsp:nvSpPr>
      <dsp:spPr bwMode="white">
        <a:xfrm>
          <a:off x="1995592" y="2357644"/>
          <a:ext cx="485969" cy="19890"/>
        </a:xfrm>
        <a:custGeom>
          <a:avLst/>
          <a:gdLst/>
          <a:ahLst/>
          <a:cxnLst/>
          <a:pathLst>
            <a:path w="765" h="31">
              <a:moveTo>
                <a:pt x="164" y="-298"/>
              </a:moveTo>
              <a:lnTo>
                <a:pt x="601" y="33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995592" y="2357644"/>
        <a:ext cx="485969" cy="19890"/>
      </dsp:txXfrm>
    </dsp:sp>
    <dsp:sp modelId="{16BD9FCE-B3B7-A644-85A7-B356F559C087}">
      <dsp:nvSpPr>
        <dsp:cNvPr id="21" name="圆角矩形 20"/>
        <dsp:cNvSpPr/>
      </dsp:nvSpPr>
      <dsp:spPr bwMode="white">
        <a:xfrm>
          <a:off x="2377337" y="2393606"/>
          <a:ext cx="693799" cy="34689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字典</a:t>
          </a:r>
        </a:p>
      </dsp:txBody>
      <dsp:txXfrm>
        <a:off x="2377337" y="2393606"/>
        <a:ext cx="693799" cy="346899"/>
      </dsp:txXfrm>
    </dsp:sp>
    <dsp:sp modelId="{B491C9CE-6205-B341-9C78-D60D1D7B0508}">
      <dsp:nvSpPr>
        <dsp:cNvPr id="22" name="任意多边形 21"/>
        <dsp:cNvSpPr/>
      </dsp:nvSpPr>
      <dsp:spPr bwMode="white">
        <a:xfrm>
          <a:off x="1816199" y="2557111"/>
          <a:ext cx="844755" cy="19890"/>
        </a:xfrm>
        <a:custGeom>
          <a:avLst/>
          <a:gdLst/>
          <a:ahLst/>
          <a:cxnLst/>
          <a:pathLst>
            <a:path w="1330" h="31">
              <a:moveTo>
                <a:pt x="447" y="-613"/>
              </a:moveTo>
              <a:lnTo>
                <a:pt x="884" y="64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816199" y="2557111"/>
        <a:ext cx="844755" cy="19890"/>
      </dsp:txXfrm>
    </dsp:sp>
    <dsp:sp modelId="{97820B72-220D-BE40-ACE5-D010BFB7BA89}">
      <dsp:nvSpPr>
        <dsp:cNvPr id="23" name="圆角矩形 22"/>
        <dsp:cNvSpPr/>
      </dsp:nvSpPr>
      <dsp:spPr bwMode="white">
        <a:xfrm>
          <a:off x="2377337" y="2792541"/>
          <a:ext cx="693799" cy="34689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集合</a:t>
          </a:r>
        </a:p>
      </dsp:txBody>
      <dsp:txXfrm>
        <a:off x="2377337" y="2792541"/>
        <a:ext cx="693799" cy="34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2E783-649F-44DC-A8F6-E4C5105E11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Google Python Style Guide 的例子：</a:t>
            </a:r>
            <a:endParaRPr lang="zh-CN" altLang="en-US"/>
          </a:p>
          <a:p>
            <a:r>
              <a:rPr lang="zh-CN" altLang="en-US">
                <a:sym typeface="+mn-ea"/>
              </a:rPr>
              <a:t>module_name, package_name, ClassName, method_name, ExceptionName, function_name, GLOBAL_CONSTANT_NAME, global_var_name, instance_var_name, function_parameter_name, local_var_name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从代码可以看出，</a:t>
            </a:r>
            <a:r>
              <a:rPr lang="en-US" altLang="zh-CN"/>
              <a:t>%s</a:t>
            </a:r>
            <a:r>
              <a:rPr lang="zh-CN" altLang="en-US"/>
              <a:t>功能比较强大，可以用来输出整形，浮点型。</a:t>
            </a:r>
            <a:endParaRPr lang="zh-CN" altLang="en-US"/>
          </a:p>
          <a:p>
            <a:r>
              <a:rPr lang="en-US" altLang="zh-CN">
                <a:sym typeface="+mn-ea"/>
              </a:rPr>
              <a:t>f('</a:t>
            </a:r>
            <a:r>
              <a:rPr lang="zh-CN" altLang="en-US">
                <a:sym typeface="+mn-ea"/>
              </a:rPr>
              <a:t>表达式</a:t>
            </a:r>
            <a:r>
              <a:rPr lang="en-US" altLang="zh-CN">
                <a:sym typeface="+mn-ea"/>
              </a:rPr>
              <a:t>')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3.6</a:t>
            </a:r>
            <a:r>
              <a:rPr lang="zh-CN" altLang="en-US">
                <a:sym typeface="+mn-ea"/>
              </a:rPr>
              <a:t>新增的格式化方法，比</a:t>
            </a:r>
            <a:r>
              <a:rPr lang="en-US" altLang="zh-CN">
                <a:sym typeface="+mn-ea"/>
              </a:rPr>
              <a:t>%s</a:t>
            </a:r>
            <a:r>
              <a:rPr lang="zh-CN" altLang="en-US">
                <a:sym typeface="+mn-ea"/>
              </a:rPr>
              <a:t>更高效。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bool() 函数用于将给定参数转换为布尔类型，如果没有参数，返回 False。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注：角度和弧度是两种不同的单位。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  <a:endParaRPr lang="zh-CN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编辑母版标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软件工程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19.xml"/><Relationship Id="rId17" Type="http://schemas.openxmlformats.org/officeDocument/2006/relationships/image" Target="../media/image9.png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37.xml"/><Relationship Id="rId17" Type="http://schemas.openxmlformats.org/officeDocument/2006/relationships/image" Target="../media/image9.png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54.xml"/><Relationship Id="rId17" Type="http://schemas.openxmlformats.org/officeDocument/2006/relationships/image" Target="../media/image9.png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6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Workbook1.xls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81.xml"/><Relationship Id="rId13" Type="http://schemas.openxmlformats.org/officeDocument/2006/relationships/image" Target="../media/image9.png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102.xml"/><Relationship Id="rId17" Type="http://schemas.openxmlformats.org/officeDocument/2006/relationships/image" Target="../media/image9.png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slideLayout" Target="../slideLayouts/slideLayout9.xml"/><Relationship Id="rId11" Type="http://schemas.openxmlformats.org/officeDocument/2006/relationships/tags" Target="../tags/tag112.xml"/><Relationship Id="rId10" Type="http://schemas.openxmlformats.org/officeDocument/2006/relationships/image" Target="../media/image9.png"/><Relationship Id="rId1" Type="http://schemas.openxmlformats.org/officeDocument/2006/relationships/tags" Target="../tags/tag10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645" y="987551"/>
            <a:ext cx="8582606" cy="246864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>
                <a:sym typeface="+mn-ea"/>
              </a:rPr>
              <a:t>第</a:t>
            </a:r>
            <a:r>
              <a:rPr lang="en-US" altLang="zh-CN" sz="4800" dirty="0">
                <a:sym typeface="+mn-ea"/>
              </a:rPr>
              <a:t>2</a:t>
            </a:r>
            <a:r>
              <a:rPr lang="zh-CN" altLang="en-US" sz="4800" dirty="0">
                <a:sym typeface="+mn-ea"/>
              </a:rPr>
              <a:t>章 </a:t>
            </a:r>
            <a:r>
              <a:rPr lang="en-US" altLang="zh-CN" sz="4800" cap="none" dirty="0">
                <a:solidFill>
                  <a:schemeClr val="bg1"/>
                </a:solidFill>
                <a:uFillTx/>
                <a:sym typeface="+mn-ea"/>
              </a:rPr>
              <a:t>Python</a:t>
            </a:r>
            <a:r>
              <a:rPr lang="zh-CN" altLang="en-US" sz="4800" cap="none" dirty="0">
                <a:solidFill>
                  <a:schemeClr val="bg1"/>
                </a:solidFill>
                <a:uFillTx/>
                <a:sym typeface="+mn-ea"/>
              </a:rPr>
              <a:t>基础语法</a:t>
            </a:r>
            <a:endParaRPr lang="zh-CN" altLang="en-US" sz="4800" cap="none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</a:t>
            </a:r>
            <a:r>
              <a:rPr lang="zh-CN" altLang="en-US" sz="1800" dirty="0" smtClean="0">
                <a:latin typeface="+mj-ea"/>
                <a:ea typeface="+mj-ea"/>
              </a:rPr>
              <a:t>河南大学软件学院                                          </a:t>
            </a:r>
            <a:r>
              <a:rPr lang="zh-CN" altLang="en-US" sz="1800" dirty="0"/>
              <a:t>楚广琳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14425" y="1051560"/>
            <a:ext cx="5581650" cy="113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见名知意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大驼峰：每个单词首字母都大写，例如：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小驼峰：除第一个单词之外，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每个单词首字母都大写，例如：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myName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下划线：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my_name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390" y="2303987"/>
            <a:ext cx="9448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使用变量：</a:t>
            </a:r>
            <a:endParaRPr lang="zh-CN" altLang="en-US" sz="1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114425" y="2655094"/>
            <a:ext cx="6915626" cy="1078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just">
              <a:spcAft>
                <a:spcPts val="1000"/>
              </a:spcAft>
            </a:pPr>
            <a:r>
              <a:rPr sz="1125" b="0" dirty="0" smtClean="0">
                <a:sym typeface="+mn-ea"/>
              </a:rPr>
              <a:t>my_name = '张三'</a:t>
            </a:r>
            <a:endParaRPr sz="1125" b="0" dirty="0" smtClean="0">
              <a:sym typeface="+mn-ea"/>
            </a:endParaRPr>
          </a:p>
          <a:p>
            <a:pPr algn="just">
              <a:spcAft>
                <a:spcPts val="1000"/>
              </a:spcAft>
            </a:pPr>
            <a:r>
              <a:rPr sz="1125" b="0" dirty="0" smtClean="0">
                <a:sym typeface="+mn-ea"/>
              </a:rPr>
              <a:t>print(my_name)</a:t>
            </a:r>
            <a:endParaRPr sz="1125" b="0" dirty="0" smtClean="0">
              <a:sym typeface="+mn-ea"/>
            </a:endParaRPr>
          </a:p>
          <a:p>
            <a:pPr algn="just">
              <a:spcAft>
                <a:spcPts val="1000"/>
              </a:spcAft>
            </a:pPr>
            <a:r>
              <a:rPr sz="1125" b="0" dirty="0" smtClean="0">
                <a:sym typeface="+mn-ea"/>
              </a:rPr>
              <a:t>my_major = '软件工程'</a:t>
            </a:r>
            <a:endParaRPr sz="1125" b="0" dirty="0" smtClean="0">
              <a:sym typeface="+mn-ea"/>
            </a:endParaRPr>
          </a:p>
          <a:p>
            <a:pPr algn="just">
              <a:spcAft>
                <a:spcPts val="1000"/>
              </a:spcAft>
            </a:pPr>
            <a:r>
              <a:rPr sz="1125" b="0" dirty="0" smtClean="0">
                <a:sym typeface="+mn-ea"/>
              </a:rPr>
              <a:t>print(my_major)</a:t>
            </a:r>
            <a:r>
              <a:rPr lang="en-US" altLang="zh-CN" sz="1125" b="0" dirty="0" smtClean="0">
                <a:sym typeface="微软雅黑" panose="020B0503020204020204" pitchFamily="34" charset="-122"/>
              </a:rPr>
              <a:t>      </a:t>
            </a:r>
            <a:endParaRPr lang="zh-CN" altLang="en-US" sz="1125" b="0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699" y="4098131"/>
            <a:ext cx="7107079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350"/>
              <a:t>命名习惯：可以参考https://www.python.org/dev/peps/pep-0008/#function-and-variable-names,建议class用CamelCase，函数名用lower_case_with_underscores。</a:t>
            </a:r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849968" y="798561"/>
            <a:ext cx="1249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变量命名习惯：</a:t>
            </a:r>
            <a:endParaRPr lang="zh-CN" altLang="en-US" sz="1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93851" y="4926053"/>
            <a:ext cx="1615607" cy="205740"/>
          </a:xfrm>
        </p:spPr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1114" y="824386"/>
            <a:ext cx="666205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为多个对象指定多个变量。</a:t>
            </a: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838198" y="1556696"/>
            <a:ext cx="6915605" cy="326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a, b, c = 1, 2, </a:t>
            </a:r>
            <a:r>
              <a:rPr lang="en-US" altLang="zh-CN" sz="105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"Teresa"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656" y="1291634"/>
            <a:ext cx="9448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zh-CN" altLang="en-US" sz="1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3770" y="2060177"/>
            <a:ext cx="5743803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zh-CN" altLang="en-US" sz="105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代码说明</a:t>
            </a:r>
            <a:r>
              <a:rPr lang="zh-CN" altLang="en-US" sz="105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两个整型对象</a:t>
            </a:r>
            <a:r>
              <a:rPr lang="en-US" altLang="zh-CN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的分配给变量 </a:t>
            </a:r>
            <a:r>
              <a:rPr lang="en-US" altLang="zh-CN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，字符串对象 </a:t>
            </a:r>
            <a:r>
              <a:rPr lang="en-US" altLang="zh-CN" sz="975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"Teresa" </a:t>
            </a:r>
            <a:r>
              <a:rPr lang="zh-CN" altLang="en-US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分配给变量 </a:t>
            </a:r>
            <a:r>
              <a:rPr lang="en-US" altLang="zh-CN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97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97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31106" y="2486379"/>
            <a:ext cx="2150534" cy="2117099"/>
          </a:xfrm>
          <a:prstGeom prst="rect">
            <a:avLst/>
          </a:prstGeom>
          <a:solidFill>
            <a:srgbClr val="E0A1F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741992" y="2503739"/>
            <a:ext cx="1051560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Memoy</a:t>
            </a:r>
            <a:r>
              <a:rPr lang="en-US" altLang="zh-CN" sz="75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75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计算机内存</a:t>
            </a:r>
            <a:endParaRPr lang="zh-CN" altLang="en-US" sz="750" b="1" dirty="0"/>
          </a:p>
        </p:txBody>
      </p:sp>
      <p:sp>
        <p:nvSpPr>
          <p:cNvPr id="12" name="矩形 11"/>
          <p:cNvSpPr/>
          <p:nvPr/>
        </p:nvSpPr>
        <p:spPr>
          <a:xfrm>
            <a:off x="2917936" y="3023385"/>
            <a:ext cx="682269" cy="265342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2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2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67783" y="2815635"/>
            <a:ext cx="145542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endParaRPr lang="zh-CN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32229" y="2751732"/>
            <a:ext cx="304802" cy="2999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133388" y="3341084"/>
            <a:ext cx="304802" cy="2999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32229" y="3923496"/>
            <a:ext cx="304802" cy="2999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2" name="直接箭头连接符 21"/>
          <p:cNvCxnSpPr>
            <a:stCxn id="17" idx="3"/>
          </p:cNvCxnSpPr>
          <p:nvPr/>
        </p:nvCxnSpPr>
        <p:spPr>
          <a:xfrm flipV="1">
            <a:off x="2438189" y="3481741"/>
            <a:ext cx="429593" cy="10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rot="10800000" flipV="1">
            <a:off x="3600205" y="2907949"/>
            <a:ext cx="688881" cy="242666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1114" y="2507144"/>
            <a:ext cx="1249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内存表现形式：</a:t>
            </a:r>
            <a:endParaRPr lang="zh-CN" altLang="en-US" sz="1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23220" y="3596856"/>
            <a:ext cx="682269" cy="265342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2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73066" y="3389107"/>
            <a:ext cx="145542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0x00000001</a:t>
            </a:r>
            <a:endParaRPr lang="zh-CN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/>
          <p:nvPr/>
        </p:nvCxnSpPr>
        <p:spPr>
          <a:xfrm rot="10800000" flipV="1">
            <a:off x="3605489" y="3481421"/>
            <a:ext cx="688881" cy="242666"/>
          </a:xfrm>
          <a:prstGeom prst="bentConnector3">
            <a:avLst>
              <a:gd name="adj1" fmla="val -17949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28820" y="4179651"/>
            <a:ext cx="830518" cy="265342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"Teresa</a:t>
            </a:r>
            <a:r>
              <a:rPr lang="en-US" altLang="zh-CN" sz="112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 sz="112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78667" y="3971901"/>
            <a:ext cx="145542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en-US" altLang="zh-CN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0x00000002</a:t>
            </a:r>
            <a:endParaRPr lang="zh-CN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 flipV="1">
            <a:off x="3809490" y="4064214"/>
            <a:ext cx="490481" cy="250792"/>
          </a:xfrm>
          <a:prstGeom prst="bentConnector3">
            <a:avLst>
              <a:gd name="adj1" fmla="val -21021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443632" y="4072381"/>
            <a:ext cx="429593" cy="10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443633" y="2907611"/>
            <a:ext cx="429593" cy="10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下面选项中，正确的变量名是（ 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2sum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圆面积1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828800" y="401828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is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560" y="3423285"/>
            <a:ext cx="385445" cy="38608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560" y="4066540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D3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9" name="图示 58"/>
          <p:cNvGraphicFramePr/>
          <p:nvPr/>
        </p:nvGraphicFramePr>
        <p:xfrm>
          <a:off x="601345" y="1328420"/>
          <a:ext cx="3505835" cy="313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8" name="TextBox 2"/>
          <p:cNvSpPr txBox="1">
            <a:spLocks noChangeArrowheads="1"/>
          </p:cNvSpPr>
          <p:nvPr/>
        </p:nvSpPr>
        <p:spPr bwMode="auto">
          <a:xfrm>
            <a:off x="547768" y="828377"/>
            <a:ext cx="7580231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数据类型有哪些？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/>
        </p:nvSpPr>
        <p:spPr>
          <a:xfrm>
            <a:off x="8128000" y="4199255"/>
            <a:ext cx="621665" cy="144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953319" y="1340320"/>
            <a:ext cx="4047806" cy="3091008"/>
            <a:chOff x="4953319" y="2496020"/>
            <a:chExt cx="4047806" cy="3091008"/>
          </a:xfrm>
        </p:grpSpPr>
        <p:grpSp>
          <p:nvGrpSpPr>
            <p:cNvPr id="9" name="组合 8"/>
            <p:cNvGrpSpPr/>
            <p:nvPr/>
          </p:nvGrpSpPr>
          <p:grpSpPr>
            <a:xfrm>
              <a:off x="4953319" y="2496020"/>
              <a:ext cx="3860459" cy="3091008"/>
              <a:chOff x="5196207" y="2353829"/>
              <a:chExt cx="3860459" cy="309100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83553" y="2591808"/>
                <a:ext cx="3268231" cy="1023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整型： </a:t>
                </a:r>
                <a:r>
                  <a:rPr lang="en-US" altLang="zh-CN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</a:t>
                </a:r>
                <a:r>
                  <a:rPr lang="zh-CN" altLang="en-US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0b1010</a:t>
                </a:r>
                <a:endPara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浮点型：</a:t>
                </a:r>
                <a:r>
                  <a:rPr lang="en-US" altLang="zh-CN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3.14</a:t>
                </a:r>
                <a:r>
                  <a:rPr lang="zh-CN" altLang="en-US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2e-2	</a:t>
                </a:r>
                <a:r>
                  <a:rPr lang="zh-CN" altLang="zh-CN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复数类型：</a:t>
                </a:r>
                <a:r>
                  <a:rPr lang="en-US" altLang="zh-CN" sz="1400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+ 2j </a:t>
                </a:r>
                <a:endPara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96207" y="2353829"/>
                <a:ext cx="3860459" cy="309100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140665" y="3795688"/>
              <a:ext cx="3860460" cy="1706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字符串： 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'hello Python'</a:t>
              </a:r>
              <a:endPara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列表：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[3,‘s’,“Alp3”]</a:t>
              </a:r>
              <a:r>
                <a:rPr lang="zh-CN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元组：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(3, ‘s’, “Alp3”)</a:t>
              </a:r>
              <a:r>
                <a:rPr lang="zh-CN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字典：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{“</a:t>
              </a:r>
              <a:r>
                <a:rPr lang="zh-CN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”:“</a:t>
              </a:r>
              <a:r>
                <a:rPr lang="zh-CN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”,“</a:t>
              </a:r>
              <a:r>
                <a:rPr lang="zh-CN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英国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”:“</a:t>
              </a:r>
              <a:r>
                <a:rPr lang="zh-CN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伦敦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”}</a:t>
              </a:r>
              <a:r>
                <a:rPr lang="zh-CN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集合：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{'t', 'n', 'h', 'o', '</a:t>
              </a:r>
              <a:r>
                <a:rPr lang="en-US" altLang="zh-CN" sz="1400" dirty="0" err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</a:t>
              </a:r>
              <a:r>
                <a:rPr lang="en-US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'}</a:t>
              </a:r>
              <a:endPara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4953319" y="993209"/>
            <a:ext cx="898503" cy="37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数字类型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/>
        </p:nvSpPr>
        <p:spPr>
          <a:xfrm>
            <a:off x="1240790" y="3923030"/>
            <a:ext cx="1299845" cy="186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/>
        </p:nvSpPr>
        <p:spPr>
          <a:xfrm>
            <a:off x="3006090" y="3930015"/>
            <a:ext cx="4565015" cy="186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16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/>
        </p:nvSpPr>
        <p:spPr>
          <a:xfrm>
            <a:off x="7783195" y="3930015"/>
            <a:ext cx="588010" cy="186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AutoShape 208"/>
          <p:cNvSpPr>
            <a:spLocks noChangeArrowheads="1"/>
          </p:cNvSpPr>
          <p:nvPr/>
        </p:nvSpPr>
        <p:spPr bwMode="auto">
          <a:xfrm>
            <a:off x="3178810" y="892810"/>
            <a:ext cx="4808220" cy="77216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154"/>
          <p:cNvSpPr txBox="1">
            <a:spLocks noChangeArrowheads="1"/>
          </p:cNvSpPr>
          <p:nvPr/>
        </p:nvSpPr>
        <p:spPr bwMode="auto">
          <a:xfrm>
            <a:off x="3776345" y="1017905"/>
            <a:ext cx="43700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1369B2"/>
                </a:solidFill>
              </a:rPr>
              <a:t>数字类型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132"/>
          <p:cNvSpPr>
            <a:spLocks noChangeArrowheads="1"/>
          </p:cNvSpPr>
          <p:nvPr/>
        </p:nvSpPr>
        <p:spPr bwMode="auto">
          <a:xfrm>
            <a:off x="983615" y="892810"/>
            <a:ext cx="1277620" cy="370649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288030" y="1781175"/>
            <a:ext cx="4344670" cy="49149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338580" y="1774190"/>
            <a:ext cx="434340" cy="49149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2065655" y="1993900"/>
            <a:ext cx="1042035" cy="635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533140" y="1862455"/>
            <a:ext cx="40995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288030" y="2473325"/>
            <a:ext cx="4344670" cy="49022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338580" y="2466340"/>
            <a:ext cx="434340" cy="49022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6" name="Line 188"/>
          <p:cNvSpPr>
            <a:spLocks noChangeShapeType="1"/>
          </p:cNvSpPr>
          <p:nvPr/>
        </p:nvSpPr>
        <p:spPr bwMode="auto">
          <a:xfrm flipH="1">
            <a:off x="2065655" y="2686685"/>
            <a:ext cx="1042035" cy="635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533140" y="2555558"/>
            <a:ext cx="40995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0"/>
          <p:cNvSpPr/>
          <p:nvPr/>
        </p:nvSpPr>
        <p:spPr>
          <a:xfrm>
            <a:off x="3288030" y="3166745"/>
            <a:ext cx="4344670" cy="49022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8" name="椭圆 11"/>
          <p:cNvSpPr>
            <a:spLocks noChangeArrowheads="1"/>
          </p:cNvSpPr>
          <p:nvPr/>
        </p:nvSpPr>
        <p:spPr bwMode="auto">
          <a:xfrm>
            <a:off x="1338580" y="3159760"/>
            <a:ext cx="434340" cy="49022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9" name="Line 188"/>
          <p:cNvSpPr>
            <a:spLocks noChangeShapeType="1"/>
          </p:cNvSpPr>
          <p:nvPr/>
        </p:nvSpPr>
        <p:spPr bwMode="auto">
          <a:xfrm flipH="1">
            <a:off x="2065655" y="3380105"/>
            <a:ext cx="1042035" cy="635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0" name="TextBox 218"/>
          <p:cNvSpPr txBox="1">
            <a:spLocks noChangeArrowheads="1"/>
          </p:cNvSpPr>
          <p:nvPr/>
        </p:nvSpPr>
        <p:spPr bwMode="auto">
          <a:xfrm>
            <a:off x="3533140" y="3249613"/>
            <a:ext cx="40995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10"/>
          <p:cNvSpPr/>
          <p:nvPr/>
        </p:nvSpPr>
        <p:spPr>
          <a:xfrm>
            <a:off x="3288030" y="3917315"/>
            <a:ext cx="4344670" cy="49022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2" name="椭圆 11"/>
          <p:cNvSpPr>
            <a:spLocks noChangeArrowheads="1"/>
          </p:cNvSpPr>
          <p:nvPr/>
        </p:nvSpPr>
        <p:spPr bwMode="auto">
          <a:xfrm>
            <a:off x="1338580" y="3910330"/>
            <a:ext cx="434340" cy="49022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3" name="Line 188"/>
          <p:cNvSpPr>
            <a:spLocks noChangeShapeType="1"/>
          </p:cNvSpPr>
          <p:nvPr/>
        </p:nvSpPr>
        <p:spPr bwMode="auto">
          <a:xfrm flipH="1">
            <a:off x="2065655" y="4130675"/>
            <a:ext cx="1042035" cy="635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TextBox 218"/>
          <p:cNvSpPr txBox="1">
            <a:spLocks noChangeArrowheads="1"/>
          </p:cNvSpPr>
          <p:nvPr/>
        </p:nvSpPr>
        <p:spPr bwMode="auto">
          <a:xfrm>
            <a:off x="3533140" y="3999548"/>
            <a:ext cx="40995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数字类型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022350" y="2389505"/>
            <a:ext cx="7460615" cy="1946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= 20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print(id(a))     #140707932840944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= 30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print(id(a))    #140707932841264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310" y="2021249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zh-CN" altLang="en-US" b="1" dirty="0" smtClean="0">
              <a:ln w="0"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9010" y="1042670"/>
            <a:ext cx="78219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类型用于存储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他们是不可改变的数据类型，这意味着改变数字数据类型会分配一个新的对象。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11053" y="759506"/>
            <a:ext cx="3377565" cy="380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zh-CN" altLang="en-US" sz="1875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 </a:t>
            </a:r>
            <a:r>
              <a:rPr lang="zh-CN" altLang="en-US" sz="1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不同的数字类型：</a:t>
            </a:r>
            <a:endParaRPr lang="zh-CN" altLang="en-US" sz="1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1375" y="1139825"/>
            <a:ext cx="8298180" cy="113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125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（有符号</a:t>
            </a:r>
            <a:r>
              <a:rPr lang="zh-CN" altLang="en-US" sz="1125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整型，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通常被称为是整型或整数，是正或负整数，不带小数</a:t>
            </a:r>
            <a:r>
              <a:rPr lang="zh-CN" altLang="en-US" sz="1125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点）</a:t>
            </a:r>
            <a:endParaRPr lang="zh-CN" altLang="en-US" sz="1125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（浮点</a:t>
            </a:r>
            <a:r>
              <a:rPr lang="zh-CN" altLang="en-US" sz="1125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型，由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整数部分与小数部分组成，浮点型也可以使用科学计数法表示（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2.5e2 = 2.5 x 10</a:t>
            </a:r>
            <a:r>
              <a:rPr lang="en-US" altLang="zh-CN" sz="1125" baseline="50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250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125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125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复数，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由实数部分和虚数部分构成，可以用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+ </a:t>
            </a:r>
            <a:r>
              <a:rPr lang="en-US" altLang="zh-CN" sz="1125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bj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complex(</a:t>
            </a:r>
            <a:r>
              <a:rPr lang="en-US" altLang="zh-CN" sz="1125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 复数的实部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和虚部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都是浮点</a:t>
            </a:r>
            <a:r>
              <a:rPr lang="zh-CN" altLang="en-US" sz="1125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型）</a:t>
            </a:r>
            <a:endParaRPr lang="zh-CN" altLang="en-US" sz="1125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（布尔类型，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False</a:t>
            </a: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1053" y="2383077"/>
            <a:ext cx="666205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数字类型实例</a:t>
            </a:r>
            <a:endParaRPr lang="zh-CN" altLang="en-US" sz="1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41566" y="2751765"/>
          <a:ext cx="3736975" cy="18465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01750"/>
                <a:gridCol w="1133475"/>
                <a:gridCol w="1301750"/>
              </a:tblGrid>
              <a:tr h="344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31" marR="21431" marT="21431" marB="214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31" marR="21431" marT="21431" marB="214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31" marR="21431" marT="21431" marB="214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en-US" altLang="zh-CN" sz="7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3.14j</a:t>
                      </a:r>
                      <a:endParaRPr lang="en-US" sz="7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15.20</a:t>
                      </a:r>
                      <a:endParaRPr lang="en-US" altLang="zh-CN" sz="7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45.j</a:t>
                      </a:r>
                      <a:endParaRPr lang="en-US" sz="7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-786</a:t>
                      </a:r>
                      <a:endParaRPr lang="en-US" altLang="zh-CN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-21.9</a:t>
                      </a:r>
                      <a:endParaRPr lang="en-US" altLang="zh-CN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9.322e-36j</a:t>
                      </a:r>
                      <a:endParaRPr lang="en-US" sz="7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080</a:t>
                      </a:r>
                      <a:endParaRPr lang="en-US" altLang="zh-CN" sz="7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32.3e+18</a:t>
                      </a:r>
                      <a:endParaRPr lang="en-US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.876j</a:t>
                      </a:r>
                      <a:endParaRPr lang="en-US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-0490</a:t>
                      </a:r>
                      <a:endParaRPr lang="en-US" altLang="zh-CN" sz="7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-90.</a:t>
                      </a:r>
                      <a:endParaRPr lang="en-US" altLang="zh-CN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-.6545+0J</a:t>
                      </a:r>
                      <a:endParaRPr lang="en-US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-0x260</a:t>
                      </a:r>
                      <a:endParaRPr lang="en-US" sz="7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-32.54e100</a:t>
                      </a:r>
                      <a:endParaRPr lang="en-US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3e+26J</a:t>
                      </a:r>
                      <a:endParaRPr lang="en-US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0x69</a:t>
                      </a:r>
                      <a:endParaRPr lang="en-US" sz="7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70.2E-12</a:t>
                      </a:r>
                      <a:endParaRPr lang="en-US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4.53e-7j</a:t>
                      </a:r>
                      <a:endParaRPr lang="en-US" sz="7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718" marR="35718" marT="50006" marB="500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37605" y="3089910"/>
            <a:ext cx="277241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提示：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type()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函数可以查看变量的类型。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756" y="71120"/>
            <a:ext cx="7763929" cy="828913"/>
          </a:xfrm>
        </p:spPr>
        <p:txBody>
          <a:bodyPr/>
          <a:lstStyle/>
          <a:p>
            <a:r>
              <a:rPr lang="zh-CN" altLang="en-US"/>
              <a:t>整型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578455" y="899897"/>
            <a:ext cx="1719916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整型表示形式</a:t>
            </a:r>
            <a:endParaRPr lang="zh-CN" altLang="en-US" sz="1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578610" y="1274445"/>
            <a:ext cx="53340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以“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0B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0b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”开头（比如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0b101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“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0o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0O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”开头（比如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0o510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：比如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以“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”开头（比如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0xA7A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578610" y="2284730"/>
            <a:ext cx="280733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整型不同形式的转换</a:t>
            </a:r>
            <a:endParaRPr lang="zh-CN" altLang="en-US" sz="1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4490" y="2659380"/>
            <a:ext cx="585089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bin()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：十进制转换为二进制，输出形式是字符串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oct()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：十进制转换为八进制，输出形式是字符串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hex()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：十进制转换为十六进制，输出形式是字符串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int()</a:t>
            </a:r>
            <a:r>
              <a:rPr lang="zh-CN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：接收一个符合整型规范的字符串，并将字符串转换为整型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浮点、复数类型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1400" y="828675"/>
            <a:ext cx="728091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中浮点型一般以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表示，由整数和小数部分（可以是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）组成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对于很大或者很小的浮点型，可以使用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科学计数法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中的浮点型是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双精度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的，每个浮点型数据占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个字节（即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41400" y="1804670"/>
            <a:ext cx="26162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1400" y="2311400"/>
            <a:ext cx="685927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复数由“实部”和“虚部”两部分组成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实数部分和虚数部分都是浮点型；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虚数部分后面必须有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3040" y="3352165"/>
            <a:ext cx="685927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3 + 4j               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表示复数虚部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complex(5,6)     #5+6j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#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8+10j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x.imag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x.real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3.0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布尔类型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00499" y="828546"/>
            <a:ext cx="1719916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en-US" sz="15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785" y="1320800"/>
            <a:ext cx="48202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中的布尔类型只有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两个取值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对应整数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对应整数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4105" y="2482215"/>
            <a:ext cx="7560945" cy="235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任何为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的数字类型，如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0j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任何空序列，如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''''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空字典，如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用户定义的类实例，如类中定义了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__bool__()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4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方法，并且该方法返回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或者布尔值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3538" y="1430157"/>
            <a:ext cx="1134794" cy="1134794"/>
          </a:xfrm>
          <a:prstGeom prst="rect">
            <a:avLst/>
          </a:prstGeom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200785" y="2111375"/>
            <a:ext cx="302196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等同于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前情回顾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语言简介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 smtClean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开发环境安装与配置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 smtClean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编程规范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320-91D2-47C7-8137-E92D9315E73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已知语句：a,b,c=12, 0o12, 0x12，则print(a,b,c)的输出结果是（）。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12  10  18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12  12  12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10  8  16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828800" y="401828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12  18  10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560" y="3423285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560" y="4066540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D3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9790" y="935990"/>
            <a:ext cx="783463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或串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下划线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组成的一串字符。他们是</a:t>
            </a:r>
            <a:r>
              <a:rPr lang="zh-CN" altLang="en-US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不可改变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一般情况表示为：</a:t>
            </a: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377950" y="2117090"/>
            <a:ext cx="4648200" cy="617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 =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ABCDE……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 = “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ABCDE……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3923" y="2734832"/>
            <a:ext cx="648788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它是编程语言中表示文本的数据类型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375" y="3474085"/>
            <a:ext cx="7726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单行字符串：单行字符串包含在一对单引号或一对双引号中。</a:t>
            </a: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多行字符串：多行字符串以一对三单引号或三双引号作为边界来表示 。</a:t>
            </a: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8828" y="3204340"/>
            <a:ext cx="648788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字串的定义方式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  <a:r>
              <a:rPr lang="en-US" altLang="zh-CN"/>
              <a:t>-</a:t>
            </a:r>
            <a:r>
              <a:rPr lang="zh-CN" altLang="en-US"/>
              <a:t>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2272030"/>
          </a:xfrm>
        </p:spPr>
        <p:txBody>
          <a:bodyPr>
            <a:normAutofit fontScale="90000" lnSpcReduction="10000"/>
          </a:bodyPr>
          <a:lstStyle/>
          <a:p>
            <a:pPr marL="342900" indent="-342900"/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创建和访问字符串</a:t>
            </a:r>
            <a:endParaRPr lang="zh-CN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创建字符串很简单，只要为变量分配一个值即可。例如：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var1 = 'Hello World!'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var2 = "Python Programming "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5953" y="3255775"/>
            <a:ext cx="648788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r>
              <a:rPr lang="zh-CN" altLang="en-US" sz="1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的字串列表</a:t>
            </a:r>
            <a:r>
              <a:rPr lang="zh-CN" altLang="en-US" sz="12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15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 </a:t>
            </a:r>
            <a:r>
              <a:rPr lang="zh-CN" altLang="en-US" sz="12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r>
              <a:rPr lang="zh-CN" altLang="en-US" sz="1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en-US" altLang="zh-CN" sz="12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7700" y="3685540"/>
            <a:ext cx="45669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从左到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右下标索引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2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开始的，最大范围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</a:t>
            </a:r>
            <a:r>
              <a:rPr lang="en-US" altLang="zh-CN" sz="12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-1)</a:t>
            </a:r>
            <a:endParaRPr lang="en-US" altLang="zh-CN" sz="1200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从右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到左下标索引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2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开始的，最大范围是</a:t>
            </a:r>
            <a:r>
              <a:rPr lang="zh-CN" altLang="en-US" sz="12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2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zh-CN" altLang="en-US" sz="1200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5368925" y="2595245"/>
          <a:ext cx="3592830" cy="174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4572000" imgH="2124075" progId="Paint.Picture">
                  <p:embed/>
                </p:oleObj>
              </mc:Choice>
              <mc:Fallback>
                <p:oleObj name="" r:id="rId1" imgW="4572000" imgH="2124075" progId="Paint.Picture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68925" y="2595245"/>
                        <a:ext cx="3592830" cy="174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  <a:r>
              <a:rPr lang="en-US" altLang="zh-CN"/>
              <a:t>-</a:t>
            </a:r>
            <a:r>
              <a:rPr lang="zh-CN" altLang="en-US"/>
              <a:t>访问字符串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9343" y="1246989"/>
            <a:ext cx="765265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如果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你要实现从字符串中获取一段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子字符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串的话，可以使用变量</a:t>
            </a:r>
            <a:r>
              <a:rPr lang="zh-CN" altLang="en-US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开始索引：结束索引：步长</a:t>
            </a:r>
            <a:r>
              <a:rPr lang="en-US" altLang="zh-CN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，就可以截取相应的字符串，其中下标是从 </a:t>
            </a:r>
            <a:r>
              <a:rPr lang="en-US" altLang="zh-CN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16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开始算起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，可以是正数或负数，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下标可以为空表示取到头或尾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8134" y="821890"/>
            <a:ext cx="2092960" cy="380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75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如何访问字符串？</a:t>
            </a:r>
            <a:endParaRPr lang="zh-CN" altLang="en-US" sz="1875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5196" y="3293855"/>
            <a:ext cx="6487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不包含结束位置下标对应的数据，正负数均可。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步长是选取问题，正负数均可，默认步长为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4843" y="2644905"/>
            <a:ext cx="64878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68348" y="1104122"/>
            <a:ext cx="6915605" cy="326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 = 'IloveChina!Iloveprogramming!'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806" y="839060"/>
            <a:ext cx="9448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zh-CN" altLang="en-US" sz="1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6575" y="1485768"/>
            <a:ext cx="7354318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zh-CN" altLang="en-US" sz="105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代码说明</a:t>
            </a:r>
            <a:r>
              <a:rPr lang="zh-CN" altLang="en-US" sz="105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05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05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s[1:5</a:t>
            </a:r>
            <a:r>
              <a:rPr lang="en-US" altLang="zh-CN" sz="105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的结果是 </a:t>
            </a:r>
            <a:r>
              <a:rPr lang="en-US" altLang="zh-CN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love</a:t>
            </a:r>
            <a:r>
              <a:rPr lang="zh-CN" altLang="en-US" sz="105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当使用以</a:t>
            </a:r>
            <a:r>
              <a:rPr lang="zh-CN" altLang="en-US" sz="105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冒号分隔</a:t>
            </a: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的字符串，</a:t>
            </a:r>
            <a:r>
              <a:rPr lang="en-US" altLang="zh-CN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</a:t>
            </a:r>
            <a:r>
              <a:rPr lang="zh-CN" altLang="en-US" sz="105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新的对象</a:t>
            </a: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，结果包含了以这对偏移标识的连续的内容，左边的开始是包含了下边界。</a:t>
            </a:r>
            <a:endParaRPr lang="en-US" altLang="zh-CN" sz="105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上面的结果包含了</a:t>
            </a:r>
            <a:r>
              <a:rPr lang="en-US" altLang="zh-CN" sz="105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s[1] </a:t>
            </a: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 </a:t>
            </a:r>
            <a:r>
              <a:rPr lang="en-US" altLang="zh-CN" sz="105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，而取到的最大范围</a:t>
            </a:r>
            <a:r>
              <a:rPr lang="zh-CN" altLang="en-US" sz="105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不包括上边界</a:t>
            </a: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en-US" altLang="zh-CN" sz="105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s[5]</a:t>
            </a:r>
            <a:r>
              <a:rPr lang="zh-CN" alt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05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05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5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323" y="2951964"/>
            <a:ext cx="765265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思考以下输出结果：</a:t>
            </a: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s[-6:-1]   s[:10]    s[-12:]    s[:]   s[2]    s[1:5:2]   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s[5:1:-1]   s[-1:-5:-2]   s[::-1]  s[-6:-1:-1]  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76097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已知s=”Python语言程序设计”，则print(s[-4:-2])的输出结果为（）。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828800" y="401828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560" y="3423285"/>
            <a:ext cx="385445" cy="38608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560" y="4066540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D3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  <a:r>
              <a:rPr lang="en-US" altLang="zh-CN"/>
              <a:t>-</a:t>
            </a:r>
            <a:r>
              <a:rPr lang="zh-CN" altLang="en-US"/>
              <a:t>转义字符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需要在字符中使用特殊字符时，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Python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用反斜杠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(\)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转义字符。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410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548" y="1824990"/>
            <a:ext cx="5970587" cy="2519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828647"/>
            <a:ext cx="7832833" cy="3806854"/>
          </a:xfrm>
        </p:spPr>
        <p:txBody>
          <a:bodyPr>
            <a:noAutofit/>
          </a:bodyPr>
          <a:lstStyle/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请思考以下代码输出结果是什么？并使用编辑器进行验证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s1 = 'Hello \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Python!'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s2 = 'It's a book.'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s3 = 'It\'s a book.'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s4 = "It's a book."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s5 = '''He said: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"It's a book." '''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print(s1)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print(s2)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print(s3)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print(s4)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print(s5)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print('Hello \nPython!')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print('Hello \tPython!')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格式化输出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/>
              <a:t>支持参数格式化，与 C 语言的 printf 类似。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094105" y="1223915"/>
          <a:ext cx="7636510" cy="363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255"/>
                <a:gridCol w="3818255"/>
              </a:tblGrid>
              <a:tr h="21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符号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描述</a:t>
                      </a:r>
                      <a:endParaRPr lang="zh-CN" altLang="en-US" sz="10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     </a:t>
                      </a:r>
                      <a:r>
                        <a:rPr lang="zh-CN" altLang="en-US" sz="1000"/>
                        <a:t> %c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格式化字符及其ASCII码</a:t>
                      </a:r>
                      <a:endParaRPr lang="zh-CN" altLang="en-US" sz="10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%s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格式化字符串</a:t>
                      </a: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格式化整数</a:t>
                      </a:r>
                      <a:endParaRPr lang="zh-CN" altLang="en-US" sz="10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%u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格式化无符号整型</a:t>
                      </a:r>
                      <a:endParaRPr lang="zh-CN" altLang="en-US" sz="10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%o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格式化无符号八进制数</a:t>
                      </a:r>
                      <a:endParaRPr lang="zh-CN" altLang="en-US" sz="10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%x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格式化无符号十六进制数</a:t>
                      </a:r>
                      <a:endParaRPr lang="zh-CN" altLang="en-US" sz="1000"/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%X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格式化无符号十六进制数（大写）</a:t>
                      </a:r>
                      <a:endParaRPr lang="zh-CN" altLang="en-US" sz="1000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%f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格式化浮点数字，可指定小数点后的精度</a:t>
                      </a:r>
                      <a:endParaRPr lang="zh-CN" altLang="en-US" sz="10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用科学计数法格式化浮点数</a:t>
                      </a:r>
                      <a:endParaRPr lang="zh-CN" altLang="en-US" sz="1000"/>
                    </a:p>
                  </a:txBody>
                  <a:tcPr/>
                </a:tc>
              </a:tr>
              <a:tr h="187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作用同%e，用科学计数法格式化浮点数</a:t>
                      </a:r>
                      <a:endParaRPr lang="zh-CN" altLang="en-US" sz="10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%g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%f和%e的简写</a:t>
                      </a:r>
                      <a:endParaRPr lang="zh-CN" altLang="en-US" sz="10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%G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%f 和 %E 的简写</a:t>
                      </a:r>
                      <a:endParaRPr lang="zh-CN" altLang="en-US" sz="100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     %p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 用十六进制数格式化变量的地址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格式化浮点数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1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&gt;&gt;&gt;pi = 3.141592653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&gt;&gt;&gt;print('%f' %pi)         #默认输出小数点之后6位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3.1415926  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&gt;&gt;&gt;print('%.2f' %pi)       #精度为2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3.14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&gt;&gt;&gt; print('%10.3f' % pi) #字段宽10，精度3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 3.142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&gt;&gt;&gt; print('%010.3f' % pi) #用0填充空白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000003.142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&gt;&gt;&gt; print("pi = %.*f" % (3,pi)) #用*从后面的元组中读取字段宽度或精度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pi = 3.142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&gt;&gt;&gt; print('%-10.3f' % pi) #左对齐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3.142     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&gt;&gt;&gt; print('%+f' % pi) #显示正负号 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+3.141593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本次</a:t>
            </a:r>
            <a:r>
              <a:rPr lang="zh-CN" altLang="en-US" dirty="0" smtClean="0"/>
              <a:t>课程</a:t>
            </a:r>
            <a:r>
              <a:rPr lang="zh-CN" altLang="en-US" b="1" dirty="0" smtClean="0"/>
              <a:t>速递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714" y="1010654"/>
            <a:ext cx="7878536" cy="341696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实战任务</a:t>
            </a:r>
            <a:endParaRPr lang="en-US" altLang="zh-CN" dirty="0" smtClean="0">
              <a:solidFill>
                <a:schemeClr val="tx2">
                  <a:lumMod val="90000"/>
                  <a:lumOff val="10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章</a:t>
            </a: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dirty="0" smtClean="0">
                <a:sym typeface="+mn-ea"/>
              </a:rPr>
              <a:t>基础语法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变量及数据类型</a:t>
            </a:r>
            <a:endParaRPr lang="zh-CN" altLang="en-US" dirty="0" smtClean="0">
              <a:sym typeface="+mn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输入、输出</a:t>
            </a:r>
            <a:endParaRPr lang="en-US" altLang="zh-CN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108710" lvl="1" indent="-457200">
              <a:lnSpc>
                <a:spcPct val="120000"/>
              </a:lnSpc>
            </a:pPr>
            <a:r>
              <a:rPr lang="en-US" altLang="zh-CN" dirty="0" smtClean="0">
                <a:sym typeface="+mn-ea"/>
              </a:rPr>
              <a:t>math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运算符</a:t>
            </a:r>
            <a:endParaRPr lang="zh-CN" altLang="en-US" dirty="0" smtClean="0">
              <a:sym typeface="+mn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分支、循环</a:t>
            </a:r>
            <a:endParaRPr lang="zh-CN" altLang="en-US" dirty="0" smtClean="0">
              <a:sym typeface="+mn-ea"/>
            </a:endParaRPr>
          </a:p>
          <a:p>
            <a:pPr marL="1108710" lvl="1" indent="-457200">
              <a:lnSpc>
                <a:spcPct val="120000"/>
              </a:lnSpc>
            </a:pPr>
            <a:r>
              <a:rPr lang="zh-CN" altLang="en-US" dirty="0" smtClean="0">
                <a:sym typeface="+mn-ea"/>
              </a:rPr>
              <a:t>字符串的常用基本操作</a:t>
            </a:r>
            <a:endParaRPr lang="zh-CN" altLang="en-US" dirty="0" smtClean="0">
              <a:sym typeface="+mn-ea"/>
            </a:endParaRPr>
          </a:p>
          <a:p>
            <a:pPr marL="457200" lvl="0" indent="-457200" algn="just">
              <a:lnSpc>
                <a:spcPct val="120000"/>
              </a:lnSpc>
              <a:buFont typeface="Arial" panose="020B0604020202020204" pitchFamily="34" charset="0"/>
              <a:buChar char="֍"/>
            </a:pPr>
            <a:r>
              <a:rPr lang="zh-CN" altLang="en-US" sz="2800" dirty="0" smtClean="0">
                <a:sym typeface="+mn-ea"/>
              </a:rPr>
              <a:t>案例编码</a:t>
            </a:r>
            <a:endParaRPr lang="zh-CN" altLang="en-US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E79B-272C-4CB0-9A32-3130D36294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BCDAB"/>
              </a:clrFrom>
              <a:clrTo>
                <a:srgbClr val="EBCDA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7462" r="10393" b="11883"/>
          <a:stretch>
            <a:fillRect/>
          </a:stretch>
        </p:blipFill>
        <p:spPr>
          <a:xfrm>
            <a:off x="5775158" y="1010427"/>
            <a:ext cx="3176338" cy="3417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格式化整数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3564255"/>
          </a:xfrm>
        </p:spPr>
        <p:txBody>
          <a:bodyPr>
            <a:normAutofit fontScale="57500" lnSpcReduction="10000"/>
          </a:bodyPr>
          <a:lstStyle/>
          <a:p>
            <a:pPr marL="0" indent="0">
              <a:buNone/>
            </a:pPr>
            <a:r>
              <a:rPr lang="zh-CN" altLang="en-US"/>
              <a:t>请思考以下代码输出结果。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name = '张三'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sno = 1001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age = 20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print('我的名字是：%s' %name)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print('我的学号是：%010d' %sno)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print('我今年%d岁。' %age)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print('我的名字是%s，我今年%d岁。' %(name, age))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格式化字符串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1079500"/>
          </a:xfrm>
        </p:spPr>
        <p:txBody>
          <a:bodyPr>
            <a:normAutofit fontScale="57500" lnSpcReduction="10000"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如将最后一句代码修改为：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print('我的名字是%s，我今年</a:t>
            </a:r>
            <a:r>
              <a:rPr>
                <a:solidFill>
                  <a:srgbClr val="FF0000"/>
                </a:solidFill>
                <a:sym typeface="+mn-ea"/>
              </a:rPr>
              <a:t>%s</a:t>
            </a:r>
            <a:r>
              <a:rPr>
                <a:sym typeface="+mn-ea"/>
              </a:rPr>
              <a:t>岁。' %(name, age))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zh-CN" altLang="en-US" sz="2000"/>
              <a:t>输出结果有何不同？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68350" y="2117725"/>
            <a:ext cx="7832725" cy="673735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>
                <a:sym typeface="+mn-ea"/>
              </a:rPr>
              <a:t>思考以下代码输出结果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sz="1400">
                <a:sym typeface="+mn-ea"/>
              </a:rPr>
              <a:t>print('我的名字是%s，我的学号是：%s，我今年%s岁。' %(name, sno, age))</a:t>
            </a:r>
            <a:endParaRPr sz="140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68350" y="3268345"/>
            <a:ext cx="7832725" cy="673735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400">
                <a:sym typeface="+mn-ea"/>
              </a:rPr>
              <a:t>格式化字符串除了</a:t>
            </a:r>
            <a:r>
              <a:rPr lang="en-US" altLang="zh-CN" sz="1400">
                <a:sym typeface="+mn-ea"/>
              </a:rPr>
              <a:t>%s</a:t>
            </a:r>
            <a:r>
              <a:rPr lang="zh-CN" altLang="en-US" sz="1400">
                <a:sym typeface="+mn-ea"/>
              </a:rPr>
              <a:t>外，还可以用</a:t>
            </a:r>
            <a:r>
              <a:rPr lang="en-US" altLang="zh-CN" sz="1400">
                <a:sym typeface="+mn-ea"/>
              </a:rPr>
              <a:t>f('</a:t>
            </a:r>
            <a:r>
              <a:rPr lang="zh-CN" altLang="en-US" sz="1400">
                <a:sym typeface="+mn-ea"/>
              </a:rPr>
              <a:t>表达式</a:t>
            </a:r>
            <a:r>
              <a:rPr lang="en-US" altLang="zh-CN" sz="1400">
                <a:sym typeface="+mn-ea"/>
              </a:rPr>
              <a:t>')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sz="1400">
                <a:sym typeface="+mn-ea"/>
              </a:rPr>
              <a:t>例如：</a:t>
            </a:r>
            <a:r>
              <a:rPr sz="1400">
                <a:sym typeface="+mn-ea"/>
              </a:rPr>
              <a:t>print(f'我的名字是{name}，我的学号是：{sno}，我今年{age}岁。')</a:t>
            </a:r>
            <a:endParaRPr sz="140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试完成实战任务中</a:t>
            </a:r>
            <a:r>
              <a:rPr lang="zh-CN" altLang="en-US" dirty="0" smtClean="0">
                <a:sym typeface="+mn-ea"/>
              </a:rPr>
              <a:t>个人用户信息注册。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数字类型转换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126588"/>
            <a:ext cx="1615607" cy="205740"/>
          </a:xfrm>
        </p:spPr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126588"/>
            <a:ext cx="5674590" cy="205740"/>
          </a:xfrm>
        </p:spPr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126588"/>
            <a:ext cx="730250" cy="205740"/>
          </a:xfrm>
        </p:spPr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6234" y="753906"/>
            <a:ext cx="832934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）接收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用户输入的数据都是字符串类型，如果用户输入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，想要得到整数怎么办？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内置了一系列可强制类型转换的函数，保证用户在有需求情况下，将目标数据转换为指定类型。 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0187" y="2154699"/>
          <a:ext cx="7246485" cy="22517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50726"/>
                <a:gridCol w="6095759"/>
              </a:tblGrid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int()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将浮点型、布尔类型和符合数值类型规范的字符串转换为整型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4087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float()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将整型和符合数值类型规范的字符串转换为浮点型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225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complex()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将其它数值类型或符合数值类型规范的字符串转换为复数类型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330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bool()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将任意类型转换为布尔类型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数字类型转换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27190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/>
              <a:t>num1 = input('请输入一个整数：')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print(num1)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print(type(num1))   #str类型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print(type(int(num1)))  #int类型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6605" y="3154680"/>
            <a:ext cx="795972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请按要求模拟超市收银抹零行为。</a:t>
            </a:r>
            <a:endParaRPr lang="zh-CN" altLang="zh-CN" sz="2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实战任务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115911" y="1576615"/>
            <a:ext cx="4912178" cy="506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cap="all" spc="7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『 </a:t>
            </a:r>
            <a:r>
              <a:rPr lang="zh-CN" altLang="en-US" b="1" dirty="0" smtClean="0"/>
              <a:t>实战任务 </a:t>
            </a:r>
            <a:r>
              <a:rPr lang="en-US" altLang="zh-CN" dirty="0" smtClean="0"/>
              <a:t>』</a:t>
            </a:r>
            <a:endParaRPr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2126796" y="2156363"/>
            <a:ext cx="4912178" cy="506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500" dirty="0" smtClean="0"/>
              <a:t>模拟</a:t>
            </a:r>
            <a:r>
              <a:rPr lang="zh-CN" altLang="en-US" sz="1500">
                <a:sym typeface="+mn-ea"/>
              </a:rPr>
              <a:t>超市收银抹零行为</a:t>
            </a:r>
            <a:endParaRPr lang="zh-CN" altLang="en-US" sz="1500" dirty="0"/>
          </a:p>
        </p:txBody>
      </p:sp>
      <p:sp>
        <p:nvSpPr>
          <p:cNvPr id="8" name="标题 1"/>
          <p:cNvSpPr txBox="1"/>
          <p:nvPr/>
        </p:nvSpPr>
        <p:spPr>
          <a:xfrm>
            <a:off x="2735207" y="2542100"/>
            <a:ext cx="3683464" cy="5256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emo02_bank_cash.py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" y="2827473"/>
            <a:ext cx="3636585" cy="173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实战任务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3892273"/>
            <a:ext cx="1615607" cy="205740"/>
          </a:xfrm>
        </p:spPr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3892273"/>
            <a:ext cx="5674590" cy="205740"/>
          </a:xfrm>
        </p:spPr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3892273"/>
            <a:ext cx="730250" cy="205740"/>
          </a:xfrm>
        </p:spPr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87045" y="727075"/>
            <a:ext cx="4909185" cy="2118536"/>
            <a:chOff x="487298" y="1687687"/>
            <a:chExt cx="4617102" cy="2118787"/>
          </a:xfrm>
        </p:grpSpPr>
        <p:sp>
          <p:nvSpPr>
            <p:cNvPr id="8" name="矩形 7"/>
            <p:cNvSpPr/>
            <p:nvPr/>
          </p:nvSpPr>
          <p:spPr>
            <a:xfrm>
              <a:off x="487299" y="1687687"/>
              <a:ext cx="4427658" cy="41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需求：</a:t>
              </a:r>
              <a:endPara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7298" y="2099391"/>
              <a:ext cx="4617102" cy="1707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逛超市购物结账的时候，商家都会给顾客回馈一张清单小票，票面上的金额往往会精确到角或分。大部分商家通常会采用四舍五入的原则进行结算，不过有些商家为了让利顾客，会</a:t>
              </a:r>
              <a:r>
                <a:rPr lang="zh-CN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将小数点后面的数字金额全部抹零</a:t>
              </a:r>
              <a:r>
                <a:rPr lang="zh-CN" altLang="zh-CN" sz="14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。下面使用数字类型转换实现收银抹零行为。</a:t>
              </a:r>
              <a:endPara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7045" y="2808605"/>
            <a:ext cx="5066665" cy="1760369"/>
            <a:chOff x="487299" y="3769464"/>
            <a:chExt cx="4716082" cy="1760737"/>
          </a:xfrm>
        </p:grpSpPr>
        <p:sp>
          <p:nvSpPr>
            <p:cNvPr id="11" name="矩形 10"/>
            <p:cNvSpPr/>
            <p:nvPr/>
          </p:nvSpPr>
          <p:spPr>
            <a:xfrm>
              <a:off x="487299" y="3769464"/>
              <a:ext cx="4427658" cy="41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分析：</a:t>
              </a:r>
              <a:endPara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87299" y="4146246"/>
              <a:ext cx="4716082" cy="138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dirty="0"/>
                <a:t>使用</a:t>
              </a:r>
              <a:r>
                <a:rPr lang="en-US" altLang="zh-CN" dirty="0"/>
                <a:t>input()</a:t>
              </a:r>
              <a:r>
                <a:rPr lang="zh-CN" altLang="zh-CN" dirty="0"/>
                <a:t>函数模仿扫描商品二维码的功能，依次录入用户输入的金额，金额使用浮点数表示。当录入完所有选购的商品之后，对这些金额进行相加运算，得到一个由浮点数表示的结果。对程序而言，抹零功能</a:t>
              </a:r>
              <a:r>
                <a:rPr lang="zh-CN" altLang="zh-CN" dirty="0">
                  <a:solidFill>
                    <a:srgbClr val="FF0000"/>
                  </a:solidFill>
                </a:rPr>
                <a:t>可通过浮点数到整数的转换</a:t>
              </a:r>
              <a:r>
                <a:rPr lang="zh-CN" altLang="zh-CN" dirty="0"/>
                <a:t>实现。</a:t>
              </a:r>
              <a:endParaRPr lang="zh-CN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34050" y="1548130"/>
            <a:ext cx="3030220" cy="2898199"/>
            <a:chOff x="5163212" y="2509068"/>
            <a:chExt cx="3601287" cy="2898201"/>
          </a:xfrm>
        </p:grpSpPr>
        <p:sp>
          <p:nvSpPr>
            <p:cNvPr id="14" name="矩形 13"/>
            <p:cNvSpPr/>
            <p:nvPr/>
          </p:nvSpPr>
          <p:spPr>
            <a:xfrm>
              <a:off x="5293844" y="2509068"/>
              <a:ext cx="3470655" cy="289820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163212" y="3110353"/>
              <a:ext cx="3575130" cy="1383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70510"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1400" kern="1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扫描的第一个商品价格：</a:t>
              </a:r>
              <a:r>
                <a:rPr lang="en-US" altLang="zh-CN" sz="1400" kern="1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10.5</a:t>
              </a:r>
              <a:endPara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indent="270510"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1400" kern="1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扫描的第二个商品价格：</a:t>
              </a:r>
              <a:r>
                <a:rPr lang="en-US" altLang="zh-CN" sz="1400" kern="1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62.1</a:t>
              </a:r>
              <a:endPara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indent="270510"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1400" kern="1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扫描的第三个商品价格：</a:t>
              </a:r>
              <a:r>
                <a:rPr lang="en-US" altLang="zh-CN" sz="1400" kern="1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36.9</a:t>
              </a:r>
              <a:endPara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indent="270510"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1400" kern="1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总计：</a:t>
              </a:r>
              <a:r>
                <a:rPr lang="en-US" altLang="zh-CN" sz="1400" kern="1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109</a:t>
              </a:r>
              <a:endPara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其他内置转换函数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46509" y="1177262"/>
          <a:ext cx="8133715" cy="3029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6955"/>
                <a:gridCol w="5826760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16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4D73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en-US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转换对象</a:t>
                      </a:r>
                      <a:r>
                        <a:rPr lang="en-US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为字符串表示形式。</a:t>
                      </a:r>
                      <a:endParaRPr lang="zh-CN" sz="1600" kern="1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eval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6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</a:t>
                      </a:r>
                      <a:endParaRPr lang="en-US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计算一个表达式字符串，并返回一个对象。</a:t>
                      </a:r>
                      <a:endParaRPr lang="zh-CN" sz="1600" kern="1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chr</a:t>
                      </a:r>
                      <a:r>
                        <a:rPr lang="en-US" altLang="zh-CN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(x)</a:t>
                      </a:r>
                      <a:endParaRPr lang="en-US" altLang="zh-CN" sz="1600" kern="100" dirty="0" smtClean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返回</a:t>
                      </a:r>
                      <a:r>
                        <a:rPr lang="en-US" altLang="zh-CN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Unicode</a:t>
                      </a:r>
                      <a:r>
                        <a:rPr lang="zh-CN" altLang="en-US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编码</a:t>
                      </a:r>
                      <a:r>
                        <a:rPr lang="en-US" altLang="zh-CN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x</a:t>
                      </a:r>
                      <a:r>
                        <a:rPr lang="zh-CN" altLang="en-US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对应的字符</a:t>
                      </a:r>
                      <a:endParaRPr lang="zh-CN" altLang="en-US" sz="1600" kern="100" dirty="0" smtClean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err="1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ord</a:t>
                      </a:r>
                      <a:r>
                        <a:rPr lang="en-US" altLang="zh-CN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(x)</a:t>
                      </a:r>
                      <a:endParaRPr lang="en-US" altLang="zh-CN" sz="1600" kern="100" dirty="0" smtClean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返回字符</a:t>
                      </a:r>
                      <a:r>
                        <a:rPr lang="en-US" altLang="zh-CN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x</a:t>
                      </a:r>
                      <a:r>
                        <a:rPr lang="zh-CN" altLang="en-US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的</a:t>
                      </a:r>
                      <a:r>
                        <a:rPr lang="en-US" altLang="zh-CN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Unicode</a:t>
                      </a:r>
                      <a:r>
                        <a:rPr lang="zh-CN" altLang="en-US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编码</a:t>
                      </a:r>
                      <a:endParaRPr lang="zh-CN" altLang="en-US" sz="1600" kern="100" dirty="0" smtClean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tuple(s)</a:t>
                      </a:r>
                      <a:endParaRPr lang="en-US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（序列）转换为一个元组。</a:t>
                      </a:r>
                      <a:endParaRPr lang="zh-CN" sz="1600" kern="1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list(s)</a:t>
                      </a:r>
                      <a:endParaRPr lang="en-US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（序列）转换为一个列表。</a:t>
                      </a:r>
                      <a:endParaRPr lang="zh-CN" sz="1600" kern="1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set(s)</a:t>
                      </a:r>
                      <a:endParaRPr lang="en-US" sz="1600" kern="1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</a:t>
                      </a:r>
                      <a:r>
                        <a:rPr lang="en-US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（序列）转换为一个</a:t>
                      </a:r>
                      <a:r>
                        <a:rPr lang="en-US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集合。</a:t>
                      </a:r>
                      <a:endParaRPr lang="zh-CN" sz="1600" kern="1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dict(d)</a:t>
                      </a:r>
                      <a:endParaRPr lang="en-US" sz="1600" kern="1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转成字典</a:t>
                      </a:r>
                      <a:r>
                        <a:rPr lang="en-US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,d</a:t>
                      </a:r>
                      <a:r>
                        <a:rPr lang="zh-CN" sz="1600" kern="1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必须是（键，值）元组序列。</a:t>
                      </a:r>
                      <a:endParaRPr lang="zh-CN" sz="1600" kern="1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type(x)</a:t>
                      </a:r>
                      <a:endParaRPr lang="en-US" altLang="zh-CN" sz="1600" kern="100" dirty="0" smtClean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返回</a:t>
                      </a:r>
                      <a:r>
                        <a:rPr lang="en-US" altLang="zh-CN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x</a:t>
                      </a:r>
                      <a:r>
                        <a:rPr lang="zh-CN" altLang="en-US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的数据类型，</a:t>
                      </a:r>
                      <a:r>
                        <a:rPr lang="en-US" altLang="zh-CN" sz="1600" kern="100" dirty="0" smtClean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type(3)   </a:t>
                      </a:r>
                      <a:r>
                        <a:rPr lang="en-US" altLang="zh-CN" sz="16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#&lt;class '</a:t>
                      </a:r>
                      <a:r>
                        <a:rPr lang="en-US" altLang="zh-CN" sz="1600" dirty="0" err="1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6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'&gt;</a:t>
                      </a:r>
                      <a:endParaRPr lang="en-US" altLang="zh-CN" sz="1600" kern="100" dirty="0" smtClean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#str()将数据转换为字符串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num4 = 10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print(type(str(num4)))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#tuple()将一个序列转换为元祖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list1 = [10, 20, 30]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print(tuple(list1))   #(10, 20, 30)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print(type(tuple(list1)))    #&lt;class 'tuple'&gt;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#list()将一个序列转换为列表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t1 = (20, 30, 40)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print(list(t1))      #[20, 30, 40]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/>
              <a:t>print(type(list(t1)))   #&lt;class 'list'&gt;</a:t>
            </a:r>
            <a:endParaRPr lang="zh-CN" altLang="en-US" sz="1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sz="1800"/>
              <a:t>#eval()计算在python中有效表达式，并返回一个变量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str1 = '10'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str2 = '20.1'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str3 = '(100, 200, 300)'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str4 = '[1000, 2000, 3000]'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print(eval(str1))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print(type(eval(str1)))  #&lt;class 'int'&gt;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print(type(eval(str2)))  #&lt;class 'float'&gt;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print(type(eval(str3)))  #&lt;class 'tuple'&gt;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print(type(eval(str4)))  #&lt;class 'list'&gt;</a:t>
            </a: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sym typeface="+mn-ea"/>
              </a:rPr>
              <a:t>实战任务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41082" y="2122367"/>
            <a:ext cx="167616" cy="16761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sym typeface="+mn-ea"/>
              </a:rPr>
              <a:t>基础语法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830" y="2536039"/>
            <a:ext cx="3083937" cy="738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sym typeface="+mn-ea"/>
              </a:rPr>
              <a:t>案例编码</a:t>
            </a:r>
            <a:endParaRPr lang="zh-CN" alt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defRPr/>
            </a:pP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章 </a:t>
            </a:r>
            <a:r>
              <a:rPr lang="en-US" altLang="zh-CN" sz="2800" cap="none" dirty="0" smtClean="0">
                <a:solidFill>
                  <a:schemeClr val="bg1"/>
                </a:solidFill>
                <a:uFillTx/>
              </a:rPr>
              <a:t>Python</a:t>
            </a:r>
            <a:r>
              <a:rPr lang="zh-CN" altLang="en-US" sz="2800" dirty="0" smtClean="0"/>
              <a:t>基础语法</a:t>
            </a:r>
            <a:endParaRPr lang="zh-CN" alt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列表、元组、集合、字典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-1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768097" y="925167"/>
          <a:ext cx="7832725" cy="34666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695"/>
                <a:gridCol w="1372870"/>
                <a:gridCol w="1263015"/>
                <a:gridCol w="1554480"/>
                <a:gridCol w="2145665"/>
              </a:tblGrid>
              <a:tr h="301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元组</a:t>
                      </a:r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字典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类型名称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</a:t>
                      </a:r>
                      <a:endParaRPr lang="en-US" altLang="zh-CN" sz="160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tuple</a:t>
                      </a:r>
                      <a:endParaRPr lang="en-US" altLang="zh-CN" sz="160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endParaRPr lang="en-US" altLang="zh-CN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dict</a:t>
                      </a:r>
                      <a:endParaRPr lang="en-US" altLang="zh-CN" sz="160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例子：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a-DK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[12,"cat",True,"dog",2.3]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(12,"cat",True,"dog",2.3)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{12,"cat",True,"dog",2.3)}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{3:"apple",6:"banana",2:"peach"}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定界符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方括号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圆括号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大括号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大括号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元素分隔符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逗号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逗号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逗号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逗号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是否有序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是否支持下标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索引和字符串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相同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相同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没有索引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元素是否可重复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是否可变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数学函</a:t>
            </a:r>
            <a:r>
              <a:rPr lang="zh-CN" altLang="en-US" cap="none" spc="80">
                <a:solidFill>
                  <a:schemeClr val="bg1"/>
                </a:solidFill>
                <a:uFillTx/>
              </a:rPr>
              <a:t>数</a:t>
            </a:r>
            <a:r>
              <a:rPr lang="en-US" altLang="zh-CN" cap="none" spc="80">
                <a:solidFill>
                  <a:schemeClr val="bg1"/>
                </a:solidFill>
                <a:uFillTx/>
              </a:rPr>
              <a:t>math</a:t>
            </a:r>
            <a:endParaRPr lang="en-US" altLang="zh-CN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91463" y="1828433"/>
          <a:ext cx="7246484" cy="227790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4986"/>
                <a:gridCol w="3310749"/>
                <a:gridCol w="3310749"/>
              </a:tblGrid>
              <a:tr h="4485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常数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数学表示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22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440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圆周率，值为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3.1415926535898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22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自然对数，值为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2.7182818284590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33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正无穷大，负无穷大为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-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math.inf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33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非浮点数标记，值为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91463" y="1381921"/>
            <a:ext cx="7503779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在众多数字运算中都会用到一些特别的常数，例如，圆周率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、自然对数的底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91515" y="828675"/>
            <a:ext cx="229552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常数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3385" y="1346835"/>
            <a:ext cx="8316595" cy="13881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数学函</a:t>
            </a:r>
            <a:r>
              <a:rPr lang="zh-CN" altLang="en-US" cap="none" spc="80">
                <a:uFillTx/>
                <a:sym typeface="+mn-ea"/>
              </a:rPr>
              <a:t>数</a:t>
            </a:r>
            <a:r>
              <a:rPr lang="en-US" altLang="zh-CN" cap="none" spc="80">
                <a:uFillTx/>
                <a:sym typeface="+mn-ea"/>
              </a:rPr>
              <a:t>math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87299" y="678854"/>
            <a:ext cx="2990687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数值表示函数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8810" y="1450340"/>
          <a:ext cx="7668895" cy="31972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10385"/>
                <a:gridCol w="1433195"/>
                <a:gridCol w="4425315"/>
              </a:tblGrid>
              <a:tr h="3206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数学表示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22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ceil(x)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┌ </a:t>
                      </a:r>
                      <a:r>
                        <a:rPr lang="en-US" sz="1600" dirty="0">
                          <a:sym typeface="+mn-ea"/>
                        </a:rPr>
                        <a:t>x 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┐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向上取整，返回不小于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的最小整数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349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copysign(x, y)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复制符号位，用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的正负号替换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的正负号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092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fabs(x)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x |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的绝对值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x!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的阶乘，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必须为正整数或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，否则会报错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098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⌊ x ⌋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向下取整，返回不大于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的最大整数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098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fmod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 y)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% y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105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frexp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m *2**e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(m, e)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，若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 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，则返回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(0.0, 0)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098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fsum(iterable)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浮点数精确求和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44500" y="1078230"/>
            <a:ext cx="867029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数学中除了基本的运算以外，还可以通过运算符号求一些特殊的数值，比如绝对值、阶乘、最大公约数等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7675" y="828675"/>
          <a:ext cx="8248650" cy="33362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57045"/>
                <a:gridCol w="1113790"/>
                <a:gridCol w="5377815"/>
              </a:tblGrid>
              <a:tr h="4895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数学表示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22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(a, b)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的最大公约数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2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isclose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(a, b)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比较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的相似性，相近返回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889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isfinite(x)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既不是无穷大也不是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，则返回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True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False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14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isinf(x)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是无穷大，则返回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True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False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08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isnan(x)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，则返回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True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False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02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ldexp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 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 * (2**i)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14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modf(x)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的小数和整数部分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08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trunc(x)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的整数部分。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937232"/>
            <a:ext cx="7832833" cy="3806854"/>
          </a:xfrm>
        </p:spPr>
        <p:txBody>
          <a:bodyPr>
            <a:normAutofit fontScale="52500" lnSpcReduction="1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#向上取整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print(math.ceil(3.14))    #4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#用y的正负号替换x的正负号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print(math.copysign(3, -4))   #-3.0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#取绝对值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print(math.fabs(-1.1))   #1.1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#取x的阶乘的值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print(math.factorial(3))   #6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#向下取整，返回不大于x的最大整数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print(math.floor(3.14))   #3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#返回x与y的模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print(math.fmod(10, 3))   #1.0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937232"/>
            <a:ext cx="7832833" cy="3806854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#浮点数精确求和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#涉及到浮点运算和结果比较时，建议使用math模块中提供的函数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print(math.fsum([0.1, 0.1, 0.1, 0.1, 0.1, 0.1, 0.1, 0.1, 0.1, 0.1]))  #1.0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print(0.1 + 0.1 + 0.1 + 0.1 + 0.1 +0.1 + 0.1 + 0.1 + 0.1 + 0.1)   #0.9999999999999999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#返回x和y的最大公约数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print(math.gcd(6, 12))   #6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#返回由x的小数部分和整数部分组成的元组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print(math.modf(math.pi))    #(0.14159265358979312, 3.0)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#返回x的整数部分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print(math.trunc(3.14))   #3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87299" y="635674"/>
            <a:ext cx="2990687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幂函数和对数函数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8350" y="1135380"/>
          <a:ext cx="7538720" cy="340423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79905"/>
                <a:gridCol w="935990"/>
                <a:gridCol w="4822825"/>
              </a:tblGrid>
              <a:tr h="4876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数学表示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22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exp(x)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92308" t="-92500" r="-516667" b="-61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81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expm1(x)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92308" t="-226471" r="-516667" b="-6235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次幂减去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log(x[, base])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92308" t="-317143" r="-516667" b="-50571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 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的自然对数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log1p(x)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ln(1+x)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1+x 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的自然对数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log2(x)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log2x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 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的以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为底的对数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81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log10(x)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92308" t="-617143" r="-516667" b="-20571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 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的以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为底的对数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pow(x, y)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92308" t="-717143" r="-516667" b="-10571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次幂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sqrt(x)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92308" t="-817143" r="-516667" b="-571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的平方根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937232"/>
            <a:ext cx="7832833" cy="3806854"/>
          </a:xfrm>
        </p:spPr>
        <p:txBody>
          <a:bodyPr>
            <a:normAutofit fontScale="65000" lnSpcReduction="1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#返回x的y次方，即x**y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print(math.pow(2, 5))  #32.0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print(math.pow(3, 0))   #1.0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#返回x的以10为底的对数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print(math.log10(10))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#返回x的基2对数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print(math.log2(32))  #5.0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#返回x的自然对数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print(math.log(32, 2))  #5.0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#求x的平方根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print(math.sqrt(9))  #3.0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87299" y="624879"/>
            <a:ext cx="2990687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三角函数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7864" y="1124726"/>
          <a:ext cx="7459980" cy="35274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1490"/>
                <a:gridCol w="1172210"/>
                <a:gridCol w="4526280"/>
              </a:tblGrid>
              <a:tr h="5549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数学表示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22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4140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sin(x)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 x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的正弦函数值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146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cos(x)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 x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的余弦函数值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133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 x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的正切函数值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146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asin(x)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arcsin x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的反正弦函数值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140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acos(x)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arccos x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的反余弦函数值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140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atan(x)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arctan x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的反正切函数值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876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atan2(y</a:t>
                      </a: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arctan y/x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y/x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的反正切函数值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051368" y="734377"/>
            <a:ext cx="5219701" cy="3636964"/>
            <a:chOff x="1636940" y="1599002"/>
            <a:chExt cx="5978491" cy="4237841"/>
          </a:xfrm>
        </p:grpSpPr>
        <p:sp>
          <p:nvSpPr>
            <p:cNvPr id="8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1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2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" name="" r:id="rId1" imgW="5224145" imgH="3639185" progId="Excel.Chart.8">
                      <p:embed/>
                    </p:oleObj>
                  </mc:Choice>
                  <mc:Fallback>
                    <p:oleObj name="" r:id="rId1" imgW="5224145" imgH="3639185" progId="Excel.Chart.8">
                      <p:embed/>
                      <p:pic>
                        <p:nvPicPr>
                          <p:cNvPr id="0" name="图片 20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43"/>
              <p:cNvSpPr txBox="1"/>
              <p:nvPr/>
            </p:nvSpPr>
            <p:spPr>
              <a:xfrm rot="18892830">
                <a:off x="3261794" y="2497329"/>
                <a:ext cx="1041425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44"/>
              <p:cNvSpPr txBox="1"/>
              <p:nvPr/>
            </p:nvSpPr>
            <p:spPr>
              <a:xfrm rot="3026289">
                <a:off x="3289067" y="4485856"/>
                <a:ext cx="1041426" cy="45820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40"/>
            <p:cNvSpPr txBox="1"/>
            <p:nvPr/>
          </p:nvSpPr>
          <p:spPr>
            <a:xfrm rot="3181581" flipH="1">
              <a:off x="5143707" y="2706353"/>
              <a:ext cx="1041425" cy="4567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41"/>
            <p:cNvSpPr txBox="1"/>
            <p:nvPr/>
          </p:nvSpPr>
          <p:spPr>
            <a:xfrm rot="8102442" flipH="1" flipV="1">
              <a:off x="5164395" y="4373669"/>
              <a:ext cx="1040054" cy="4679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44500" y="860744"/>
            <a:ext cx="3426012" cy="1152525"/>
            <a:chOff x="128821" y="1605947"/>
            <a:chExt cx="3426660" cy="1149823"/>
          </a:xfrm>
        </p:grpSpPr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671850" y="1778569"/>
              <a:ext cx="2883631" cy="55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 dirty="0">
                  <a:solidFill>
                    <a:srgbClr val="0D74C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了解数据类型</a:t>
              </a:r>
              <a:endParaRPr lang="zh-CN" altLang="en-US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9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20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组合 21"/>
            <p:cNvGrpSpPr/>
            <p:nvPr/>
          </p:nvGrpSpPr>
          <p:grpSpPr bwMode="auto">
            <a:xfrm>
              <a:off x="128821" y="1605947"/>
              <a:ext cx="474753" cy="503642"/>
              <a:chOff x="1207310" y="3521532"/>
              <a:chExt cx="474515" cy="503635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Box 51"/>
              <p:cNvSpPr txBox="1"/>
              <p:nvPr/>
            </p:nvSpPr>
            <p:spPr>
              <a:xfrm>
                <a:off x="1262856" y="3521532"/>
                <a:ext cx="334858" cy="45928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6068601" y="679745"/>
            <a:ext cx="3011900" cy="1938020"/>
            <a:chOff x="5686161" y="1495911"/>
            <a:chExt cx="3010164" cy="1932436"/>
          </a:xfrm>
        </p:grpSpPr>
        <p:grpSp>
          <p:nvGrpSpPr>
            <p:cNvPr id="26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组合 35"/>
            <p:cNvGrpSpPr/>
            <p:nvPr/>
          </p:nvGrpSpPr>
          <p:grpSpPr bwMode="auto">
            <a:xfrm>
              <a:off x="8223523" y="2109791"/>
              <a:ext cx="472802" cy="503371"/>
              <a:chOff x="1232739" y="3530023"/>
              <a:chExt cx="474141" cy="503810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59"/>
              <p:cNvSpPr txBox="1"/>
              <p:nvPr/>
            </p:nvSpPr>
            <p:spPr>
              <a:xfrm>
                <a:off x="1301155" y="3530023"/>
                <a:ext cx="335717" cy="45944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46"/>
            <p:cNvSpPr>
              <a:spLocks noChangeArrowheads="1"/>
            </p:cNvSpPr>
            <p:nvPr/>
          </p:nvSpPr>
          <p:spPr bwMode="auto">
            <a:xfrm>
              <a:off x="5686161" y="1495911"/>
              <a:ext cx="2799624" cy="193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数字类型及类型转换、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>
                <a:lnSpc>
                  <a:spcPts val="3600"/>
                </a:lnSpc>
              </a:pP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分支结构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和循环结构的使用</a:t>
              </a:r>
              <a:endParaRPr lang="en-US" altLang="zh-CN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>
                <a:lnSpc>
                  <a:spcPts val="3600"/>
                </a:lnSpc>
              </a:pPr>
              <a:endParaRPr lang="en-US" altLang="zh-CN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834787" y="3334385"/>
            <a:ext cx="3110140" cy="1104900"/>
            <a:chOff x="5586554" y="4225925"/>
            <a:chExt cx="3109771" cy="1104900"/>
          </a:xfrm>
        </p:grpSpPr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586554" y="4503208"/>
              <a:ext cx="2701831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了解</a:t>
              </a:r>
              <a:r>
                <a:rPr lang="zh-CN" altLang="en-US" b="1" dirty="0">
                  <a:solidFill>
                    <a:srgbClr val="0D74C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运算符及其优先级</a:t>
              </a:r>
              <a:endParaRPr lang="zh-CN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73"/>
              <p:cNvSpPr txBox="1"/>
              <p:nvPr/>
            </p:nvSpPr>
            <p:spPr>
              <a:xfrm>
                <a:off x="1305688" y="3533629"/>
                <a:ext cx="335872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541338" y="3308985"/>
            <a:ext cx="2946401" cy="1130300"/>
            <a:chOff x="126620" y="4832230"/>
            <a:chExt cx="2947061" cy="1128671"/>
          </a:xfrm>
        </p:grpSpPr>
        <p:grpSp>
          <p:nvGrpSpPr>
            <p:cNvPr id="42" name="组合 16"/>
            <p:cNvGrpSpPr/>
            <p:nvPr/>
          </p:nvGrpSpPr>
          <p:grpSpPr bwMode="auto">
            <a:xfrm flipV="1">
              <a:off x="385273" y="4832230"/>
              <a:ext cx="2542358" cy="696094"/>
              <a:chOff x="808156" y="2500823"/>
              <a:chExt cx="2181522" cy="522506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00823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13231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组合 41"/>
            <p:cNvGrpSpPr/>
            <p:nvPr/>
          </p:nvGrpSpPr>
          <p:grpSpPr bwMode="auto">
            <a:xfrm flipH="1">
              <a:off x="126620" y="5436138"/>
              <a:ext cx="473101" cy="524763"/>
              <a:chOff x="4187740" y="3324510"/>
              <a:chExt cx="474299" cy="524004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Box 84"/>
              <p:cNvSpPr txBox="1"/>
              <p:nvPr/>
            </p:nvSpPr>
            <p:spPr>
              <a:xfrm>
                <a:off x="4276805" y="3324568"/>
                <a:ext cx="335886" cy="522364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7"/>
            <p:cNvSpPr>
              <a:spLocks noChangeArrowheads="1"/>
            </p:cNvSpPr>
            <p:nvPr/>
          </p:nvSpPr>
          <p:spPr bwMode="auto">
            <a:xfrm>
              <a:off x="829916" y="4972673"/>
              <a:ext cx="2243765" cy="92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字符串的基本操作</a:t>
              </a:r>
              <a:endParaRPr lang="en-US" altLang="zh-CN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937232"/>
            <a:ext cx="7832833" cy="3806854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#求x(x为弧度)的正弦值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print(math.sin(math.pi/6))  #0.49999999999999994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#求x(x为弧度)的反正弦值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print(math.asin(0.5))  #0.5235987755982989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#返回x(x为弧度)的正切值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print(math.tan(math.pi/4))  #0.9999999999999999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#degree()将x的弧度制转换为角度值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print(math.degrees(math.asin(0.5)))   #30.000000000000004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#radians()将x的角度值转换为弧度值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/>
              <a:t>print(math.radians(30))  #0.5235987755982988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68604" y="828714"/>
            <a:ext cx="2990687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高等特殊函数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4194" y="1850733"/>
          <a:ext cx="6995665" cy="22281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85784"/>
                <a:gridCol w="5109881"/>
              </a:tblGrid>
              <a:tr h="4582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22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4424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math.erf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高斯误差函数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424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math.erfc(x)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余补高斯误差函数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424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math.gamma(x)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伽玛函数，也叫欧拉第二积分函数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424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math.lgamma(x)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伽玛函数的自然对数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天天向上</a:t>
            </a:r>
            <a:r>
              <a:rPr lang="en-US" altLang="zh-CN"/>
              <a:t>——</a:t>
            </a:r>
            <a:r>
              <a:rPr lang="zh-CN" altLang="en-US"/>
              <a:t>持续的价值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70040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一年</a:t>
            </a:r>
            <a:r>
              <a:rPr lang="en-US" altLang="zh-CN"/>
              <a:t>365</a:t>
            </a:r>
            <a:r>
              <a:rPr lang="zh-CN" altLang="en-US"/>
              <a:t>天，每天进步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‰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，累计进步多少？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922905" y="1834515"/>
            <a:ext cx="21951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1.001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55320" y="2781300"/>
            <a:ext cx="7832725" cy="7004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365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天，每天退步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1‰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，累计剩下多少？</a:t>
            </a:r>
            <a:endParaRPr lang="zh-CN" altLang="en-US"/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3161665" y="3558540"/>
            <a:ext cx="21951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0.999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  <p:bldP spid="9" grpId="0"/>
      <p:bldP spid="9" grpId="1"/>
      <p:bldP spid="10" grpId="0"/>
      <p:bldP spid="10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实战任务</a:t>
            </a:r>
            <a:r>
              <a:rPr lang="en-US" altLang="zh-CN"/>
              <a:t>3: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26414" y="828562"/>
            <a:ext cx="13578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6160" y="1540510"/>
            <a:ext cx="763841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 </a:t>
            </a:r>
            <a:r>
              <a:rPr lang="zh-CN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pow(x, y)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函数进行几次方计算；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模块函数之前，切记要导入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4105" y="3193415"/>
            <a:ext cx="763841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请编写代码实现，并保存为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demo03_daydayup01.py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925830"/>
            <a:ext cx="5612765" cy="305308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天天向上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70040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向上的力量：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934335" y="1834515"/>
            <a:ext cx="44049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1.001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1.440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55320" y="2781300"/>
            <a:ext cx="7832725" cy="7004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懒惰的结果：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3161665" y="3558540"/>
            <a:ext cx="4074795" cy="11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0.999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0.694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天天向上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70040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/>
              <a:t>一年</a:t>
            </a:r>
            <a:r>
              <a:rPr lang="en-US" altLang="zh-CN"/>
              <a:t>365</a:t>
            </a:r>
            <a:r>
              <a:rPr lang="zh-CN" altLang="en-US"/>
              <a:t>天，每天进步</a:t>
            </a:r>
            <a:r>
              <a:rPr lang="en-US" altLang="zh-CN"/>
              <a:t>5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‰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或者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，累计进步多少？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922905" y="1392555"/>
            <a:ext cx="21951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1.005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55955" y="2221865"/>
            <a:ext cx="7832725" cy="7004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365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天，每天退步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5‰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或者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，累计剩下多少？</a:t>
            </a:r>
            <a:endParaRPr lang="zh-CN" altLang="en-US"/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3054985" y="2933700"/>
            <a:ext cx="21951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0.995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118100" y="1392555"/>
            <a:ext cx="21951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1.01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5250180" y="2856865"/>
            <a:ext cx="21951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8350" y="3810000"/>
            <a:ext cx="77025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请编写代码实现，并保存为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demo03_daydayup02.py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  <p:bldP spid="9" grpId="0"/>
      <p:bldP spid="9" grpId="1"/>
      <p:bldP spid="10" grpId="0"/>
      <p:bldP spid="10" grpId="1"/>
      <p:bldP spid="8" grpId="0"/>
      <p:bldP spid="8" grpId="1"/>
      <p:bldP spid="11" grpId="0"/>
      <p:bldP spid="11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天天向上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8350" y="1165225"/>
            <a:ext cx="2481580" cy="70040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‰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的结果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768350" y="2044065"/>
            <a:ext cx="440499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1.005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6.175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768350" y="2940050"/>
            <a:ext cx="3479165" cy="11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0.995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0.160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99735" y="1989455"/>
            <a:ext cx="30448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1.01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37.783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5596255" y="2931795"/>
            <a:ext cx="2851785" cy="11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365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0.026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6"/>
          <p:cNvSpPr>
            <a:spLocks noGrp="1"/>
          </p:cNvSpPr>
          <p:nvPr/>
        </p:nvSpPr>
        <p:spPr>
          <a:xfrm>
            <a:off x="5499735" y="1165225"/>
            <a:ext cx="2481580" cy="7004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的结果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  <p:bldP spid="8" grpId="0"/>
      <p:bldP spid="8" grpId="1"/>
      <p:bldP spid="10" grpId="0"/>
      <p:bldP spid="10" grpId="1"/>
      <p:bldP spid="3" grpId="0"/>
      <p:bldP spid="3" grpId="1"/>
      <p:bldP spid="11" grpId="0"/>
      <p:bldP spid="11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87185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如果是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三天打鱼，两天晒网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呢？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640205" y="2472690"/>
            <a:ext cx="52768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1.01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0.99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1.0098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6"/>
          <p:cNvSpPr>
            <a:spLocks noGrp="1"/>
          </p:cNvSpPr>
          <p:nvPr/>
        </p:nvSpPr>
        <p:spPr>
          <a:xfrm>
            <a:off x="1640205" y="1644015"/>
            <a:ext cx="2481580" cy="7004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的结果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640205" y="3456305"/>
            <a:ext cx="52768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1.01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0.99</a:t>
            </a:r>
            <a:r>
              <a:rPr lang="en-US" altLang="zh-CN" sz="2800" b="1" baseline="300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 1 + 0.01</a:t>
            </a:r>
            <a:endParaRPr lang="en-US" altLang="zh-CN" sz="2800" b="1" baseline="30000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天天向上的力量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GRIT</a:t>
            </a:r>
            <a:r>
              <a:rPr lang="zh-CN" altLang="en-US"/>
              <a:t>：</a:t>
            </a:r>
            <a:r>
              <a:rPr lang="en-US" altLang="zh-CN"/>
              <a:t>perseverance and passion for long-term goals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GRIT</a:t>
            </a:r>
            <a:r>
              <a:rPr lang="zh-CN" altLang="en-US"/>
              <a:t>，坚毅，是对长期目标的持续激情及持久耐力</a:t>
            </a:r>
            <a:endParaRPr lang="zh-CN" altLang="en-US"/>
          </a:p>
          <a:p>
            <a:r>
              <a:rPr lang="en-US" altLang="zh-CN"/>
              <a:t>GRIT</a:t>
            </a:r>
            <a:r>
              <a:rPr lang="zh-CN" altLang="en-US"/>
              <a:t>是活的成功最重要的因素之一，牢记天天向上的力量。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实战任务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115911" y="1576615"/>
            <a:ext cx="4912178" cy="506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cap="all" spc="7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『 </a:t>
            </a:r>
            <a:r>
              <a:rPr lang="zh-CN" altLang="en-US" b="1" dirty="0" smtClean="0"/>
              <a:t>实战任务 </a:t>
            </a:r>
            <a:r>
              <a:rPr lang="en-US" altLang="zh-CN" dirty="0" smtClean="0"/>
              <a:t>』</a:t>
            </a:r>
            <a:endParaRPr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2126796" y="2156363"/>
            <a:ext cx="4912178" cy="506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500" dirty="0" smtClean="0"/>
              <a:t>模拟个人用户信息注册</a:t>
            </a:r>
            <a:endParaRPr lang="zh-CN" altLang="en-US" sz="1500" dirty="0"/>
          </a:p>
        </p:txBody>
      </p:sp>
      <p:sp>
        <p:nvSpPr>
          <p:cNvPr id="8" name="标题 1"/>
          <p:cNvSpPr txBox="1"/>
          <p:nvPr/>
        </p:nvSpPr>
        <p:spPr>
          <a:xfrm>
            <a:off x="2735207" y="2542100"/>
            <a:ext cx="3683464" cy="5256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emo01_register.py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" y="2827473"/>
            <a:ext cx="3636585" cy="173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828675"/>
            <a:ext cx="7832725" cy="3815080"/>
          </a:xfrm>
        </p:spPr>
        <p:txBody>
          <a:bodyPr>
            <a:normAutofit fontScale="42500" lnSpcReduction="20000"/>
          </a:bodyPr>
          <a:lstStyle/>
          <a:p>
            <a:r>
              <a:rPr lang="zh-CN" altLang="en-US" sz="6000"/>
              <a:t>什么是运算符？</a:t>
            </a:r>
            <a:endParaRPr lang="zh-CN" altLang="en-US" sz="6000"/>
          </a:p>
          <a:p>
            <a:pPr marL="0" indent="0">
              <a:buNone/>
            </a:pPr>
            <a:r>
              <a:rPr lang="zh-CN" altLang="zh-CN" sz="53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运算符是告诉编译程序执行特定算术或逻辑操作的</a:t>
            </a:r>
            <a:r>
              <a:rPr lang="zh-CN" altLang="zh-CN" sz="5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符号</a:t>
            </a:r>
            <a:endParaRPr lang="zh-CN" altLang="en-US" sz="5300"/>
          </a:p>
          <a:p>
            <a:r>
              <a:rPr lang="zh-CN" altLang="en-US" sz="6000"/>
              <a:t>运算符的分类</a:t>
            </a:r>
            <a:endParaRPr lang="zh-CN" altLang="en-US" sz="6000"/>
          </a:p>
          <a:p>
            <a:pPr lvl="1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4000"/>
              <a:t>占位运算符</a:t>
            </a:r>
            <a:endParaRPr lang="zh-CN" altLang="en-US" sz="4000"/>
          </a:p>
          <a:p>
            <a:pPr lvl="1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4000"/>
              <a:t>算数运算符</a:t>
            </a:r>
            <a:endParaRPr lang="zh-CN" altLang="en-US" sz="4000"/>
          </a:p>
          <a:p>
            <a:pPr lvl="1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4000"/>
              <a:t>赋值运算符</a:t>
            </a:r>
            <a:endParaRPr lang="zh-CN" altLang="en-US" sz="4000"/>
          </a:p>
          <a:p>
            <a:pPr lvl="1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4000"/>
              <a:t>比较运算符</a:t>
            </a:r>
            <a:endParaRPr lang="zh-CN" altLang="en-US" sz="4000"/>
          </a:p>
          <a:p>
            <a:pPr lvl="1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4000"/>
              <a:t>逻辑运算符</a:t>
            </a:r>
            <a:endParaRPr lang="zh-CN" altLang="en-US" sz="4000"/>
          </a:p>
          <a:p>
            <a:pPr lvl="1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4000"/>
              <a:t>位运算符</a:t>
            </a:r>
            <a:endParaRPr lang="zh-CN" altLang="en-US" sz="4000"/>
          </a:p>
          <a:p>
            <a:pPr lvl="1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4000"/>
              <a:t>身份运算符</a:t>
            </a:r>
            <a:endParaRPr lang="zh-CN" altLang="en-US" sz="4000"/>
          </a:p>
          <a:p>
            <a:pPr lvl="1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4000"/>
              <a:t>成员运算符</a:t>
            </a:r>
            <a:endParaRPr lang="zh-CN" altLang="en-US" sz="4000"/>
          </a:p>
          <a:p>
            <a:pPr lvl="1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4000"/>
              <a:t>序列运算符</a:t>
            </a:r>
            <a:endParaRPr lang="zh-CN" altLang="en-US" sz="4000"/>
          </a:p>
          <a:p>
            <a:pPr lvl="1"/>
            <a:endParaRPr lang="zh-CN" altLang="en-US" sz="4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占位运算符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3177" y="1149674"/>
          <a:ext cx="72785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909"/>
                <a:gridCol w="2874645"/>
                <a:gridCol w="2970983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示例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有符号整型十进制数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print('年龄：%d' %age)</a:t>
                      </a:r>
                      <a:endParaRPr sz="14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%f 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%F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有符号浮点型十进制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print('pi = %.2f'  %math.pi)</a:t>
                      </a:r>
                      <a:endParaRPr 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print('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姓名：</a:t>
                      </a:r>
                      <a:r>
                        <a:rPr 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%s' %name)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标题 1"/>
          <p:cNvSpPr txBox="1"/>
          <p:nvPr/>
        </p:nvSpPr>
        <p:spPr>
          <a:xfrm>
            <a:off x="813435" y="3070860"/>
            <a:ext cx="7806690" cy="50609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1500" dirty="0" smtClean="0"/>
              <a:t>此处仅列举出</a:t>
            </a:r>
            <a:r>
              <a:rPr lang="en-US" altLang="zh-CN" sz="1500" dirty="0" smtClean="0"/>
              <a:t>3</a:t>
            </a:r>
            <a:r>
              <a:rPr lang="zh-CN" altLang="en-US" sz="1500" dirty="0" smtClean="0"/>
              <a:t>个的常用的占位符，更详细的将在后续进行讲解。</a:t>
            </a:r>
            <a:endParaRPr lang="zh-CN" alt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6032" y="906469"/>
          <a:ext cx="727853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909"/>
                <a:gridCol w="4033157"/>
                <a:gridCol w="181247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示例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加：使两个操作数相加，获取操作数的和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+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，结果为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减：使两个操作数相减，获取操作数的差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– b 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，结果为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-6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乘：使两个操作数相乘，获取操作数的积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*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，结果为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除：使两个操作数相除，获取操作数的商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/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，结果为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0.25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整除：使两个操作数相除，获取商的整数部分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//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，结果为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取余：使两个操作数相除，获取余数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%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，结果为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**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幂：使两个操作数进行幂运算，获取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次幂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**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，结果为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标题 1"/>
          <p:cNvSpPr txBox="1"/>
          <p:nvPr/>
        </p:nvSpPr>
        <p:spPr>
          <a:xfrm>
            <a:off x="918845" y="4112260"/>
            <a:ext cx="7664450" cy="42164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1500" dirty="0" smtClean="0"/>
              <a:t>以</a:t>
            </a:r>
            <a:r>
              <a:rPr lang="en-US" altLang="zh-CN" sz="1500" dirty="0" smtClean="0"/>
              <a:t>a = 2  b = 8</a:t>
            </a:r>
            <a:r>
              <a:rPr lang="zh-CN" altLang="en-US" sz="1500" dirty="0" smtClean="0"/>
              <a:t>为例，得到示例所示结果。</a:t>
            </a:r>
            <a:endParaRPr lang="zh-CN" alt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赋值运算符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1935" y="914619"/>
          <a:ext cx="780105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782"/>
                <a:gridCol w="4147684"/>
                <a:gridCol w="194258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示例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等：将右值赋给左值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=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+=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加等：将左值加上右值的和赋给左值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+=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-=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减等：将左值减去右值的差赋给左值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–= b 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-6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*=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乘等：将左值乘以右值的积赋给左值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*=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/=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除等：将左值除以右值的商赋给左值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/=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0.25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//=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整除等：将左值整除右值的商的整数部分赋给左值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//=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%=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取余等：将左值除以右值的余数赋给左值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%= b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标题 1"/>
          <p:cNvSpPr txBox="1"/>
          <p:nvPr/>
        </p:nvSpPr>
        <p:spPr>
          <a:xfrm>
            <a:off x="918845" y="4112260"/>
            <a:ext cx="7664450" cy="42164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1500" dirty="0" smtClean="0"/>
              <a:t>以</a:t>
            </a:r>
            <a:r>
              <a:rPr lang="en-US" altLang="zh-CN" sz="1500" dirty="0" smtClean="0"/>
              <a:t>a = 2  b = 8</a:t>
            </a:r>
            <a:r>
              <a:rPr lang="zh-CN" altLang="en-US" sz="1500" dirty="0" smtClean="0"/>
              <a:t>为例，得到示例所示结果。</a:t>
            </a:r>
            <a:endParaRPr lang="zh-CN" alt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比较运算符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3875" y="878840"/>
          <a:ext cx="8334375" cy="2962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5046345"/>
                <a:gridCol w="237363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示例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==</a:t>
                      </a:r>
                      <a:endParaRPr lang="en-US" alt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比较左值和右值，若两者相同则为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== b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不成立，结果为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endParaRPr lang="en-US" alt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比较左值和右值，若两者不相同则为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!= b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成立，结果为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 </a:t>
                      </a:r>
                      <a:endParaRPr lang="en-US" alt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比较左值和右值，若左值大于右值则为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&gt; b 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不成立，结果为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 </a:t>
                      </a:r>
                      <a:endParaRPr lang="en-US" alt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比较左值和右值，若左值小于右值则为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&lt; b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成立，结果为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59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endParaRPr lang="en-US" alt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比较左值和右值，若左值大于或等于右值则为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&gt;= b </a:t>
                      </a:r>
                      <a:r>
                        <a:rPr lang="zh-CN" altLang="en-US" sz="1200" kern="120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不成立，结果为</a:t>
                      </a:r>
                      <a:r>
                        <a:rPr lang="en-US" sz="1200" kern="120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en-US" sz="1200" kern="120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59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endParaRPr lang="en-US" alt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比较左值和右值，若左值小于或等于右值则为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&lt;= b 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成立，结果为</a:t>
                      </a: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en-US" altLang="en-US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字符串和数字不能比较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，没有可比性的不同数据类型的数进行比较也会出错。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‘Hello’ &gt; 3          #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语法错误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&gt;&gt;&gt;[1,2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]&gt;5  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语法错误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）除了数值可以比较，字符串、列表、集合也可以进行比较运算。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‘apple' &gt; ‘ant'              #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比较字符串大小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[1, 2, 4] &lt; [1, 2, 3]          #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比较列表大小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{1, 2, 3} == {3, 2, 1}         #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测试两个集合是否相等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{1, 2, 3} &lt; {1, 2, 3, 4}       #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测试是否子集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逻辑运算符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74345" y="828675"/>
          <a:ext cx="8352155" cy="2536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055"/>
                <a:gridCol w="5128260"/>
                <a:gridCol w="202184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示例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  <a:endParaRPr lang="en-US" alt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当用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运算符连接两个操作数时，若左操作数的布尔值为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，则返回左操作数，否则返回右操作数或其计算结果（若为表达式） </a:t>
                      </a:r>
                      <a:endParaRPr lang="zh-CN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2+3 or None       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 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 </a:t>
                      </a:r>
                      <a:endParaRPr lang="en-US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 or 3+5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en-US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9232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当用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运算符连接两个操作数时，若左操作数的布尔值为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，则返回左操作数或其计算结果（若为表达式），否则返回右操作数的执行结果 </a:t>
                      </a:r>
                      <a:endParaRPr lang="zh-CN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3-3 and 5             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en-US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3-4 and 5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en-US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899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en-US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当用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运算符时，若操作数的布尔值为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，则返回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not(3-5)          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en-US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not(False)</a:t>
                      </a:r>
                      <a:r>
                        <a:rPr lang="zh-CN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</a:t>
                      </a:r>
                      <a:r>
                        <a:rPr lang="zh-CN" altLang="en-US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2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en-US" altLang="zh-CN" sz="12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内容占位符 2"/>
          <p:cNvSpPr>
            <a:spLocks noGrp="1"/>
          </p:cNvSpPr>
          <p:nvPr/>
        </p:nvSpPr>
        <p:spPr>
          <a:xfrm>
            <a:off x="474345" y="3538855"/>
            <a:ext cx="7832725" cy="971550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示例：逻辑运算符的运算数是布尔型数据，返回结果也是布尔型数据。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n, a = 80, 100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print(n &gt;= 0 and n &lt;= a)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print(0 &lt;= n &lt;= a)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1935" y="914619"/>
          <a:ext cx="780105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970"/>
                <a:gridCol w="4701496"/>
                <a:gridCol w="194258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示例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对应位都为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，则结果中该位为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；否则为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y&amp;x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如果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y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和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对应位都为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，则结果中该位为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；否则为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y|x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相同为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；不同为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y^x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&lt;&lt;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左移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位（右侧补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y&lt;&lt;x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右移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（左侧补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y&gt;&gt;x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的某位为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，则结果中该位为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；否则为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~x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已知x,y=4,5，则x|y的结果是5。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6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D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/>
              <a:t>if num % 2: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print('奇数')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else: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print('偶数')</a:t>
            </a:r>
            <a:endParaRPr lang="zh-CN" altLang="en-US" sz="200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if num &amp; 1: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print('奇数')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else: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print('偶数')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67476" y="1996516"/>
            <a:ext cx="10401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技术需求：</a:t>
            </a:r>
            <a:endParaRPr lang="zh-CN" altLang="en-US" sz="13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289" y="1260672"/>
            <a:ext cx="676587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模拟用户个人信息注册，需要输入用户个人信息 姓名、性别、年龄、血型、身高、电话 信息，并输出显示。</a:t>
            </a: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380" y="912021"/>
            <a:ext cx="10401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zh-CN" altLang="en-US" sz="13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4289" y="2352250"/>
            <a:ext cx="676587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）获取输入内容</a:t>
            </a:r>
            <a:endParaRPr lang="zh-CN" altLang="en-US" sz="12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格式化输出显示信息</a:t>
            </a: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0380" y="3101510"/>
            <a:ext cx="13830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关键技术分析：</a:t>
            </a:r>
            <a:endParaRPr lang="zh-CN" altLang="en-US" sz="13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27193" y="3477716"/>
            <a:ext cx="676587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使用占位符及格式输出符输出信息</a:t>
            </a: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temp = a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a = b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b = temp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print(a, b)</a:t>
            </a:r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1990" y="969645"/>
            <a:ext cx="4270375" cy="3762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/>
              <a:t>#异或运算的特性：任意数和自身异或结果为0；0和任意数异或结果还是其本身。 使用位运算则如下: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/>
              <a:t>a ^= b  #a = a ^ b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b ^= a  #b = b ^ a ^ b  因为b ^ b = 0  相当于b = a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a ^= b  #a = a ^ b ^ a  相当于  a = b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print(a, b)</a:t>
            </a:r>
            <a:endParaRPr lang="zh-CN" altLang="en-US" sz="18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3446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#给定一个非空整数数组，除了某个元素只出现一次以外，其余每个元素均出现两次。找出那个只出现了一次的元素。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list = [1, 3, 5, 7, 2, 1, 3, 5, 7]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dupl = 0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for i in range(len(list)):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dupl = dupl ^ list[i]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print(dupl)</a:t>
            </a:r>
            <a:endParaRPr lang="zh-CN" altLang="en-US" sz="16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29679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/>
              <a:t>#利用位运算过滤重复出现的数字</a:t>
            </a:r>
            <a:endParaRPr lang="zh-CN" altLang="en-US"/>
          </a:p>
          <a:p>
            <a:pPr marL="0" indent="0">
              <a:buNone/>
            </a:pPr>
            <a:r>
              <a:rPr lang="zh-CN" altLang="en-US" sz="2300"/>
              <a:t>list = [1, 3, 5, 7, 8, 3, 9, 4, 2, 5, 6]</a:t>
            </a:r>
            <a:endParaRPr lang="zh-CN" altLang="en-US" sz="2300"/>
          </a:p>
          <a:p>
            <a:pPr marL="0" indent="0">
              <a:buNone/>
            </a:pPr>
            <a:r>
              <a:rPr lang="en-US" altLang="zh-CN" sz="2300"/>
              <a:t>flag</a:t>
            </a:r>
            <a:r>
              <a:rPr lang="zh-CN" altLang="en-US" sz="2300"/>
              <a:t>= 0</a:t>
            </a:r>
            <a:endParaRPr lang="zh-CN" altLang="en-US" sz="2300"/>
          </a:p>
          <a:p>
            <a:pPr marL="0" indent="0">
              <a:buNone/>
            </a:pPr>
            <a:r>
              <a:rPr lang="zh-CN" altLang="en-US" sz="2300"/>
              <a:t>for i in range(len(list)):</a:t>
            </a:r>
            <a:endParaRPr lang="zh-CN" altLang="en-US" sz="2300"/>
          </a:p>
          <a:p>
            <a:pPr marL="0" indent="0">
              <a:buNone/>
            </a:pPr>
            <a:r>
              <a:rPr lang="zh-CN" altLang="en-US" sz="2300"/>
              <a:t>    if (1&lt;&lt; list[i] &amp; </a:t>
            </a:r>
            <a:r>
              <a:rPr lang="en-US" altLang="zh-CN" sz="2300"/>
              <a:t>flag</a:t>
            </a:r>
            <a:r>
              <a:rPr lang="zh-CN" altLang="en-US" sz="2300"/>
              <a:t>) &gt; 0:</a:t>
            </a:r>
            <a:endParaRPr lang="zh-CN" altLang="en-US" sz="2300"/>
          </a:p>
          <a:p>
            <a:pPr marL="0" indent="0">
              <a:buNone/>
            </a:pPr>
            <a:r>
              <a:rPr lang="zh-CN" altLang="en-US" sz="2300"/>
              <a:t>        print('重复：%d' %list[i])</a:t>
            </a:r>
            <a:endParaRPr lang="zh-CN" altLang="en-US" sz="2300"/>
          </a:p>
          <a:p>
            <a:pPr marL="0" indent="0">
              <a:buNone/>
            </a:pPr>
            <a:r>
              <a:rPr lang="zh-CN" altLang="en-US" sz="2300"/>
              <a:t>    </a:t>
            </a:r>
            <a:r>
              <a:rPr lang="en-US" altLang="zh-CN" sz="2300"/>
              <a:t>flag </a:t>
            </a:r>
            <a:r>
              <a:rPr lang="zh-CN" altLang="en-US" sz="2300"/>
              <a:t>|= (1 &lt;&lt; list[i])</a:t>
            </a:r>
            <a:endParaRPr lang="zh-CN" altLang="en-US" sz="23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身份运算符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68350" y="2223135"/>
            <a:ext cx="7832725" cy="2413635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示例：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x, y = 15, 15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print(x is y)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print(x is 15)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str1, str2 = 'abc', 'abc'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print(str1 is str2)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x, y = [1, 2, 3], [1, 2, 3]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print(x is y)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print(x == y)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print(id(x))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print(id(y))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768097" y="828647"/>
          <a:ext cx="7832725" cy="139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3690"/>
                <a:gridCol w="6249035"/>
              </a:tblGrid>
              <a:tr h="30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测试两个对象的内存地址是否相同，相同返回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0642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测试两个对象的内存地址是否不同，不同返回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3430270"/>
          </a:xfrm>
        </p:spPr>
        <p:txBody>
          <a:bodyPr>
            <a:normAutofit fontScale="77500"/>
          </a:bodyPr>
          <a:lstStyle/>
          <a:p>
            <a:r>
              <a:rPr lang="zh-CN" altLang="en-US" dirty="0"/>
              <a:t>==  比较操作符：用来比较两个对象值是否相等。 </a:t>
            </a:r>
            <a:endParaRPr lang="zh-CN" altLang="en-US" dirty="0"/>
          </a:p>
          <a:p>
            <a:r>
              <a:rPr lang="zh-CN" altLang="en-US" dirty="0"/>
              <a:t>is  同一性运算符：比较两个对象的id值是否相等，即是否是同一对象，是否指向同一个内存地址。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当两个对象值相同时，只有其为数值型或字符串型，a is b才为True，当a和b是list，dict或set型时，a is b为False 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当a和b是</a:t>
            </a:r>
            <a:r>
              <a:rPr lang="en-US" altLang="zh-CN" dirty="0">
                <a:sym typeface="+mn-ea"/>
              </a:rPr>
              <a:t>tuple</a:t>
            </a:r>
            <a:r>
              <a:rPr lang="zh-CN" altLang="en-US" dirty="0">
                <a:sym typeface="+mn-ea"/>
              </a:rPr>
              <a:t>类型时，</a:t>
            </a:r>
            <a:r>
              <a:rPr lang="en-US" altLang="zh-CN" dirty="0">
                <a:sym typeface="+mn-ea"/>
              </a:rPr>
              <a:t>python3.7</a:t>
            </a:r>
            <a:r>
              <a:rPr lang="zh-CN" altLang="en-US" dirty="0">
                <a:sym typeface="+mn-ea"/>
              </a:rPr>
              <a:t>以上解释器结果为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成员运算符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68096" y="2476633"/>
            <a:ext cx="7832725" cy="2148396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示例：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str1, str2 = 'Py', 'Python'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print(str1 in str2)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x, y = 15, ['abc', 15, True]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print(x in y)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x, y = 2, (1, 2, 4, 6)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print(x in y)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x, y = 'one', {'one' : 1, 'two' : 2, 'three' : 3}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print(x in y</a:t>
            </a:r>
            <a:r>
              <a:rPr lang="zh-CN" altLang="en-US" sz="1400" dirty="0" smtClean="0">
                <a:sym typeface="+mn-ea"/>
              </a:rPr>
              <a:t>)</a:t>
            </a:r>
            <a:endParaRPr lang="en-US" altLang="zh-CN" sz="1400" dirty="0" smtClean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print</a:t>
            </a:r>
            <a:r>
              <a:rPr lang="zh-CN" altLang="en-US" sz="1400" dirty="0" smtClean="0">
                <a:sym typeface="+mn-ea"/>
              </a:rPr>
              <a:t>(</a:t>
            </a:r>
            <a:r>
              <a:rPr lang="en-US" altLang="zh-CN" sz="1400" dirty="0" smtClean="0">
                <a:sym typeface="+mn-ea"/>
              </a:rPr>
              <a:t>1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zh-CN" altLang="en-US" sz="1400" dirty="0">
                <a:sym typeface="+mn-ea"/>
              </a:rPr>
              <a:t>in y)</a:t>
            </a:r>
            <a:endParaRPr lang="en-US" altLang="zh-CN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99422" y="1197743"/>
          <a:ext cx="6788785" cy="127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870"/>
                <a:gridCol w="5415915"/>
              </a:tblGrid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如果指定元素在序列中，返回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如果指定元素不在序列中，返回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68171" y="778520"/>
            <a:ext cx="83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成员运算符用于判断一个可迭代对象（序列、集合、字典）中是否包含某个元素。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序列运算符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768350" y="892175"/>
          <a:ext cx="7832725" cy="127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99"/>
                <a:gridCol w="4810125"/>
                <a:gridCol w="2141701"/>
              </a:tblGrid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en-US" alt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将序列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和序列</a:t>
                      </a: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中的元素连接，生成一个新的序列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x+y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将序列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中的元素重复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次，生成一个新的序列</a:t>
                      </a:r>
                      <a:r>
                        <a:rPr lang="zh-CN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kern="1200" dirty="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x*n</a:t>
                      </a:r>
                      <a:endParaRPr lang="en-US" altLang="zh-CN" sz="14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内容占位符 2"/>
          <p:cNvSpPr>
            <a:spLocks noGrp="1"/>
          </p:cNvSpPr>
          <p:nvPr/>
        </p:nvSpPr>
        <p:spPr>
          <a:xfrm>
            <a:off x="768350" y="2300605"/>
            <a:ext cx="7496810" cy="2279650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示例：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str1, str2 = 'I love Python！', 'I love progamming!'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print(str1 + str2)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list1, list2 = [12, False], ['abc', 15, True]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print(list1 + list2)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t1, t2 = (1, 2, 3), ('one', 'two', 'three')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print(t1 + t2)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str1_3 = str1 * 3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print(str1_3)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x_3 = x * 3</a:t>
            </a: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ym typeface="+mn-ea"/>
              </a:rPr>
              <a:t>print(x_3)</a:t>
            </a:r>
            <a:endParaRPr lang="zh-CN" altLang="en-US" sz="12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</p:spPr>
        <p:txBody>
          <a:bodyPr/>
          <a:lstStyle/>
          <a:p>
            <a:r>
              <a:rPr lang="zh-CN" altLang="en-US"/>
              <a:t>运算符优先级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9010" y="3621405"/>
            <a:ext cx="1533525" cy="76200"/>
          </a:xfrm>
        </p:spPr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36290" y="3621405"/>
            <a:ext cx="5391785" cy="76200"/>
          </a:xfrm>
        </p:spPr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64195" y="3621405"/>
            <a:ext cx="692785" cy="76200"/>
          </a:xfrm>
        </p:spPr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8210" y="749300"/>
          <a:ext cx="8096885" cy="3977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09900"/>
                <a:gridCol w="5086985"/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布尔“或”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布尔“与”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布尔“非”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in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成员测试（字符串、列表、元组、字典中常用）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not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身份测试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比较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按位或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按位异或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按位与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按位左移、按位右移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加法，减法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乘法、除法，取余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+x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正负号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按位取反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指数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68300" y="4374515"/>
            <a:ext cx="408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高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62585" y="1207770"/>
            <a:ext cx="3937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低</a:t>
            </a:r>
            <a:endParaRPr kumimoji="1" lang="zh-CN" altLang="en-US" dirty="0"/>
          </a:p>
        </p:txBody>
      </p:sp>
      <p:cxnSp>
        <p:nvCxnSpPr>
          <p:cNvPr id="11" name="直线箭头连接符 6"/>
          <p:cNvCxnSpPr/>
          <p:nvPr/>
        </p:nvCxnSpPr>
        <p:spPr>
          <a:xfrm>
            <a:off x="554355" y="1626235"/>
            <a:ext cx="10795" cy="272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str1, str2 = 'abc', 'abc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a,b=(1,2,3),(1,2,3)则str1 is str2和 a is b的值分别是（）。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True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 True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 False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828800" y="401828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False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560" y="3423285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560" y="4066540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D3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实战任务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115911" y="1576615"/>
            <a:ext cx="4912178" cy="506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cap="all" spc="7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『 </a:t>
            </a:r>
            <a:r>
              <a:rPr lang="zh-CN" altLang="en-US" b="1" dirty="0" smtClean="0"/>
              <a:t>实战任务 </a:t>
            </a:r>
            <a:r>
              <a:rPr lang="en-US" altLang="zh-CN" dirty="0" smtClean="0"/>
              <a:t>』</a:t>
            </a:r>
            <a:endParaRPr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2126796" y="2156363"/>
            <a:ext cx="4912178" cy="506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500" dirty="0" smtClean="0"/>
              <a:t>模拟个人用户登录</a:t>
            </a:r>
            <a:endParaRPr lang="en-US" altLang="zh-CN" sz="1500" dirty="0" smtClean="0"/>
          </a:p>
        </p:txBody>
      </p:sp>
      <p:sp>
        <p:nvSpPr>
          <p:cNvPr id="8" name="标题 1"/>
          <p:cNvSpPr txBox="1"/>
          <p:nvPr/>
        </p:nvSpPr>
        <p:spPr>
          <a:xfrm>
            <a:off x="2735207" y="2542100"/>
            <a:ext cx="3683464" cy="5256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CN" sz="10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emo04_login.py</a:t>
            </a:r>
            <a:endParaRPr lang="zh-CN" altLang="en-US" sz="105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" y="2827473"/>
            <a:ext cx="3636585" cy="173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所谓常量就是不能变的变量，比如常用的数学常数π就是一个常量。在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Python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中，通常用全部大写的变量名表示常量：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PI = 3.14159265359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但事实上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PI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仍然是一个变量，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Python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根本没有任何机制保证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PI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不会被改变，所以，用全部大写的变量名表示常量只是一个习惯上的用法，实际上是可以改变变量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PI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的值。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54100" y="1260475"/>
            <a:ext cx="75793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登录时给3次机会。</a:t>
            </a:r>
            <a:endParaRPr lang="zh-CN" altLang="en-US" sz="12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如果成功，显示欢迎xxx。</a:t>
            </a:r>
            <a:endParaRPr lang="zh-CN" altLang="en-US" sz="12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如果登录失败，显示录入错误你还有x次机会。如果3次机会使用完毕，则显示登录超限，请明天再登录。</a:t>
            </a:r>
            <a:endParaRPr lang="zh-CN" altLang="en-US" sz="12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380" y="912021"/>
            <a:ext cx="10401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zh-CN" altLang="en-US" sz="13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320" y="2572555"/>
            <a:ext cx="13830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关键技术分析：</a:t>
            </a:r>
            <a:endParaRPr lang="zh-CN" altLang="en-US" sz="135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6393" y="2871291"/>
            <a:ext cx="6765878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登录需要用户名和密码，也就是两个字符串。</a:t>
            </a:r>
            <a:endParaRPr sz="120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用户名和密码应该使用键盘输入，获取两个字符串。</a:t>
            </a:r>
            <a:endParaRPr sz="120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怎么样才算登录成功？需要注册的时候所使用的用户名和密码。</a:t>
            </a:r>
            <a:endParaRPr sz="120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验证输入的用户名和密码和注册时是否一致。</a:t>
            </a:r>
            <a:endParaRPr sz="120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3次机会，使用for</a:t>
            </a:r>
            <a:endParaRPr sz="120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如果登录成功需要跳出循环。显示欢迎xxx。如果失败，需要if判断是否机会使用完毕。</a:t>
            </a:r>
            <a:endParaRPr sz="120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1380" y="867410"/>
            <a:ext cx="4207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要求：</a:t>
            </a:r>
            <a:r>
              <a:rPr lang="en-US" altLang="zh-CN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账号：</a:t>
            </a:r>
            <a:r>
              <a:rPr lang="en-US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en-US" altLang="zh-CN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dmin  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密码：</a:t>
            </a:r>
            <a:r>
              <a:rPr lang="en-US" altLang="zh-CN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分支结构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67746" y="704563"/>
            <a:ext cx="2948314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单分支结构：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4104" y="1375298"/>
            <a:ext cx="1620687" cy="7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4400" y="1312199"/>
            <a:ext cx="1990783" cy="91440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768650" y="2267351"/>
            <a:ext cx="560976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示例：使用单分支结构判断当天是否是星期天。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3152" y="1203002"/>
            <a:ext cx="5262083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语句中的判断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条件成立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语句后的代码段；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若判断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条件不成立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语句后的代码段。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单分支结构中的代码段只有“执行”与“跳过”两种情况。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768350" y="2836545"/>
            <a:ext cx="7496810" cy="1750695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day = int(input('今天是工作日吗？(请输入数字1-7)'))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if day in [1, 2, 3, 4, 5]: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    print('今天是工作日')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if day in [6, 7]: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    print('今天是休息日')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分支结构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67995" y="704850"/>
            <a:ext cx="393763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二分支结构：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4104" y="1325768"/>
            <a:ext cx="1620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判断条件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代码段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else: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代码段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4400" y="1311910"/>
            <a:ext cx="1990725" cy="153987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44215" y="2905526"/>
            <a:ext cx="560976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示例：使用单分支结构判断当天是否是星期天。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3152" y="1203002"/>
            <a:ext cx="526208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语句中的判断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条件成立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，执行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若判断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条件不成立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768350" y="3364865"/>
            <a:ext cx="7496810" cy="1222375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day = int(input('今天是工作日吗？(请输入数字1-7):'))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if day in [1, 2, 3, 4, 5]: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    print('今天是工作日')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else: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    print('今天是休息日')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分支结构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68350" y="704850"/>
            <a:ext cx="406527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多分支结构：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if-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elif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-else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8350" y="1257935"/>
            <a:ext cx="1815465" cy="33039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8840" y="1356995"/>
            <a:ext cx="156845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n: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 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933700" y="782668"/>
            <a:ext cx="3948979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什么是分支嵌套？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4850" y="2243468"/>
            <a:ext cx="2300820" cy="18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52643" y="2085946"/>
            <a:ext cx="2905748" cy="2210501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33700" y="1516750"/>
            <a:ext cx="3793704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嵌套指的是分支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结构的内部包含分支结构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87385" y="4412615"/>
            <a:ext cx="458470" cy="76200"/>
          </a:xfrm>
        </p:spPr>
        <p:txBody>
          <a:bodyPr/>
          <a:lstStyle/>
          <a:p>
            <a:fld id="{F528F39D-B5E5-4CA7-906C-979D5A62978D}" type="slidenum">
              <a:rPr lang="zh-CN" altLang="en-US" sz="1200" smtClean="0"/>
            </a:fld>
            <a:endParaRPr lang="zh-CN" altLang="en-US" sz="1200" smtClean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27380" y="776605"/>
            <a:ext cx="24733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条件循环：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5035" y="1346200"/>
            <a:ext cx="1871980" cy="97917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1094105" y="1484630"/>
            <a:ext cx="150876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8350" y="1346200"/>
            <a:ext cx="477901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若循环条件为</a:t>
            </a:r>
            <a:r>
              <a:rPr lang="x-none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，则循环执行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循环中的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循环条件为</a:t>
            </a:r>
            <a:r>
              <a:rPr lang="x-none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，终止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循环的条件总是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，这种情况叫做死循环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746760" y="2406650"/>
            <a:ext cx="63480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循环实现计算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的阶乘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746760" y="3021330"/>
            <a:ext cx="7496810" cy="1567180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n = int(input('请输入一个整数：'))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fact = 1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i = 1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while i &lt;= n: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    fact *= i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    i += 1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print('n!= %d' %fact)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/>
        </p:nvSpPr>
        <p:spPr>
          <a:xfrm>
            <a:off x="8287385" y="4321810"/>
            <a:ext cx="458470" cy="76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28F39D-B5E5-4CA7-906C-979D5A62978D}" type="slidenum">
              <a:rPr lang="zh-CN" altLang="en-US" sz="1200" smtClean="0"/>
            </a:fld>
            <a:endParaRPr lang="zh-CN" altLang="en-US" sz="1200" smtClean="0"/>
          </a:p>
        </p:txBody>
      </p:sp>
      <p:sp>
        <p:nvSpPr>
          <p:cNvPr id="8" name="矩形 7"/>
          <p:cNvSpPr/>
          <p:nvPr/>
        </p:nvSpPr>
        <p:spPr>
          <a:xfrm>
            <a:off x="915035" y="1255395"/>
            <a:ext cx="1913255" cy="108775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1094105" y="1283335"/>
            <a:ext cx="150876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循环变量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代码段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8350" y="1255395"/>
            <a:ext cx="543750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可以是字符串、文件、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range()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函数或组合数据类型等；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循环变量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用于保存本次循环中访问到的遍历结构中的元素；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</a:t>
            </a:r>
            <a:r>
              <a:rPr lang="zh-CN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循环次数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取决于遍历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的目标元素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个数。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768350" y="2596515"/>
            <a:ext cx="63480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循环遍历字符串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627380" y="776605"/>
            <a:ext cx="24733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遍历循环：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915035" y="3199765"/>
            <a:ext cx="7496810" cy="1198245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str = input('请输入一个字符串：')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for c in str: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    print(c, end='  ')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6585" y="664210"/>
            <a:ext cx="383222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遍历循环：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4105" y="1830705"/>
            <a:ext cx="248539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range([start,]stop[,step])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0905" y="1830705"/>
            <a:ext cx="3136265" cy="54102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6920" y="2904490"/>
            <a:ext cx="79121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：表示列表起始位置，该参数可以省略，此时列表默认从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：表示列表结束位置，但不包括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range(5)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range(0,5)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表示列表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[0,1,2,3,4]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：表示列表中元素的增幅，该参数可以省略，此时列表步长默认为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6585" y="1217295"/>
            <a:ext cx="54565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循环可以遍历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range()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整数列表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8350" y="2490470"/>
            <a:ext cx="117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参数含义：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/>
        </p:nvSpPr>
        <p:spPr>
          <a:xfrm>
            <a:off x="8287385" y="1838325"/>
            <a:ext cx="458470" cy="76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28F39D-B5E5-4CA7-906C-979D5A62978D}" type="slidenum">
              <a:rPr lang="zh-CN" altLang="en-US" sz="1200" smtClean="0"/>
            </a:fld>
            <a:endParaRPr lang="zh-CN" altLang="en-US" sz="1200" smtClean="0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835660" y="841375"/>
            <a:ext cx="62979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循环遍历字符串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2"/>
          <p:cNvSpPr>
            <a:spLocks noGrp="1"/>
          </p:cNvSpPr>
          <p:nvPr/>
        </p:nvSpPr>
        <p:spPr>
          <a:xfrm>
            <a:off x="890270" y="1435735"/>
            <a:ext cx="7496810" cy="881380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str = input('请输入一个字符串：')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for i in range(len(str)):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>
                <a:sym typeface="+mn-ea"/>
              </a:rPr>
              <a:t>    print(str[i], end='  ')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课堂作业：使用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循环实现计算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的阶乘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0" y="4295140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0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D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831465" y="965655"/>
            <a:ext cx="3948979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——continue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15" y="1704975"/>
            <a:ext cx="3576320" cy="2522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59820" y="965655"/>
            <a:ext cx="3948979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——break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1704975"/>
            <a:ext cx="3355975" cy="244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8717" y="3439240"/>
            <a:ext cx="3156723" cy="113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由数字、字母、下划线组成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不能数字开头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不能使用内置关键字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25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严格区分大小写</a:t>
            </a:r>
            <a:endParaRPr lang="zh-CN" altLang="en-US" sz="1125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685" y="1489710"/>
            <a:ext cx="7800975" cy="1086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中，不需要事先声明变量名及其类型，直接赋值即可创建各种类型的对象变量。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 algn="just"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中，不仅变量的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值可以变化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，变量的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类型也可以随时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解释器会根据赋值或运算来自动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推断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变量类型。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 algn="just">
              <a:spcAft>
                <a:spcPts val="1000"/>
              </a:spcAft>
            </a:pP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0907" y="3189336"/>
            <a:ext cx="1249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变量命名规则：</a:t>
            </a:r>
            <a:endParaRPr lang="zh-CN" altLang="en-US" sz="1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850106" y="2207419"/>
            <a:ext cx="6915626" cy="89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just">
              <a:spcAft>
                <a:spcPts val="1000"/>
              </a:spcAft>
            </a:pPr>
            <a:r>
              <a:rPr lang="en-US" altLang="zh-CN" sz="1125" b="0" dirty="0" smtClean="0">
                <a:sym typeface="+mn-ea"/>
              </a:rPr>
              <a:t>grade=90      print(type(grade))        # &lt;class  '</a:t>
            </a:r>
            <a:r>
              <a:rPr lang="en-US" altLang="zh-CN" sz="1125" b="0" dirty="0" err="1" smtClean="0">
                <a:sym typeface="+mn-ea"/>
              </a:rPr>
              <a:t>int</a:t>
            </a:r>
            <a:r>
              <a:rPr lang="en-US" altLang="zh-CN" sz="1125" b="0" dirty="0" smtClean="0">
                <a:sym typeface="+mn-ea"/>
              </a:rPr>
              <a:t>'&gt;</a:t>
            </a:r>
            <a:endParaRPr lang="en-US" altLang="zh-CN" sz="1125" b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spcAft>
                <a:spcPts val="1000"/>
              </a:spcAft>
            </a:pPr>
            <a:r>
              <a:rPr lang="en-US" altLang="zh-CN" sz="1125" b="0" dirty="0">
                <a:sym typeface="微软雅黑" panose="020B0503020204020204" pitchFamily="34" charset="-122"/>
              </a:rPr>
              <a:t>grade</a:t>
            </a:r>
            <a:r>
              <a:rPr lang="en-US" altLang="zh-CN" sz="1125" b="0" dirty="0" smtClean="0">
                <a:sym typeface="微软雅黑" panose="020B0503020204020204" pitchFamily="34" charset="-122"/>
              </a:rPr>
              <a:t>='cat'    </a:t>
            </a:r>
            <a:r>
              <a:rPr lang="en-US" altLang="zh-CN" sz="1125" b="0" dirty="0" smtClean="0">
                <a:sym typeface="+mn-ea"/>
              </a:rPr>
              <a:t>print(type(grade</a:t>
            </a:r>
            <a:r>
              <a:rPr lang="en-US" altLang="zh-CN" sz="1125" b="0" dirty="0">
                <a:sym typeface="+mn-ea"/>
              </a:rPr>
              <a:t>))</a:t>
            </a:r>
            <a:r>
              <a:rPr lang="en-US" altLang="zh-CN" sz="1125" b="0" dirty="0" smtClean="0">
                <a:sym typeface="微软雅黑" panose="020B0503020204020204" pitchFamily="34" charset="-122"/>
              </a:rPr>
              <a:t>        #&lt;</a:t>
            </a:r>
            <a:r>
              <a:rPr lang="en-US" altLang="zh-CN" sz="1125" b="0" dirty="0">
                <a:sym typeface="微软雅黑" panose="020B0503020204020204" pitchFamily="34" charset="-122"/>
              </a:rPr>
              <a:t>class '</a:t>
            </a:r>
            <a:r>
              <a:rPr lang="en-US" altLang="zh-CN" sz="1125" b="0" dirty="0" err="1">
                <a:sym typeface="微软雅黑" panose="020B0503020204020204" pitchFamily="34" charset="-122"/>
              </a:rPr>
              <a:t>str</a:t>
            </a:r>
            <a:r>
              <a:rPr lang="en-US" altLang="zh-CN" sz="1125" b="0" dirty="0">
                <a:sym typeface="微软雅黑" panose="020B0503020204020204" pitchFamily="34" charset="-122"/>
              </a:rPr>
              <a:t>'&gt;</a:t>
            </a:r>
            <a:endParaRPr lang="zh-CN" altLang="en-US" sz="1125" b="0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850106" y="1113949"/>
            <a:ext cx="6839903" cy="3052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975" b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  变量名 </a:t>
            </a:r>
            <a:r>
              <a:rPr lang="en-US" altLang="zh-CN" sz="975" b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zh-CN" altLang="en-US" sz="975" b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值</a:t>
            </a:r>
            <a:endParaRPr lang="zh-CN" altLang="en-US" sz="975" b="0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974" y="799241"/>
            <a:ext cx="6400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循环后的</a:t>
            </a:r>
            <a:r>
              <a:rPr lang="en-US" altLang="zh-CN" cap="none" spc="80">
                <a:solidFill>
                  <a:schemeClr val="bg1"/>
                </a:solidFill>
                <a:uFillTx/>
              </a:rPr>
              <a:t>else</a:t>
            </a:r>
            <a:r>
              <a:rPr lang="zh-CN" altLang="en-US" cap="none" spc="80">
                <a:solidFill>
                  <a:schemeClr val="bg1"/>
                </a:solidFill>
                <a:uFillTx/>
              </a:rPr>
              <a:t>分支</a:t>
            </a:r>
            <a:endParaRPr lang="zh-CN" altLang="en-US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78590" y="828495"/>
            <a:ext cx="3948979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条件循环：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8840" y="1386205"/>
            <a:ext cx="724852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循环和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循环后面可以有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931545" y="1941195"/>
            <a:ext cx="63480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循环实现计算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的阶乘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998855" y="2543175"/>
            <a:ext cx="7496810" cy="2078355"/>
          </a:xfrm>
          <a:prstGeom prst="rect">
            <a:avLst/>
          </a:prstGeom>
        </p:spPr>
        <p:txBody>
          <a:bodyPr vert="horz" lIns="45720" tIns="45720" rIns="45720" bIns="45720" rtlCol="0"/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n = int(input('请输入一个整数：'))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fact = 1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i = 1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while i &lt;= n: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    fact *= i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    i += 1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else: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    print('计算完成，循环正常结束')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ym typeface="+mn-ea"/>
              </a:rPr>
              <a:t>print('n!= %d' %fact)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8096" y="1012752"/>
            <a:ext cx="7832833" cy="342928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数据类型</a:t>
            </a:r>
            <a:endParaRPr lang="zh-CN" altLang="en-US" sz="2400" dirty="0"/>
          </a:p>
          <a:p>
            <a:r>
              <a:rPr lang="zh-CN" altLang="en-US" sz="2400" dirty="0" smtClean="0"/>
              <a:t>四种数字类型</a:t>
            </a:r>
            <a:endParaRPr lang="zh-CN" altLang="en-US" sz="2400" dirty="0" smtClean="0"/>
          </a:p>
          <a:p>
            <a:r>
              <a:rPr lang="zh-CN" altLang="en-US" sz="2400" dirty="0" smtClean="0"/>
              <a:t>字符串创建、访问</a:t>
            </a:r>
            <a:endParaRPr lang="zh-CN" altLang="en-US" sz="2400" dirty="0"/>
          </a:p>
          <a:p>
            <a:r>
              <a:rPr lang="zh-CN" altLang="en-US" sz="2400" dirty="0" smtClean="0"/>
              <a:t>格式化输出及类型转换</a:t>
            </a:r>
            <a:endParaRPr lang="zh-CN" altLang="en-US" sz="2400" dirty="0" smtClean="0"/>
          </a:p>
          <a:p>
            <a:r>
              <a:rPr lang="zh-CN" altLang="en-US" sz="2400" dirty="0" smtClean="0"/>
              <a:t>数学模块</a:t>
            </a:r>
            <a:r>
              <a:rPr lang="en-US" altLang="zh-CN" sz="2400" dirty="0" smtClean="0"/>
              <a:t>——math</a:t>
            </a: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本课小结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67279" y="1461741"/>
            <a:ext cx="3209575" cy="3270280"/>
            <a:chOff x="3827463" y="1565275"/>
            <a:chExt cx="1195388" cy="1271588"/>
          </a:xfrm>
          <a:solidFill>
            <a:srgbClr val="92D050"/>
          </a:solidFill>
        </p:grpSpPr>
        <p:sp>
          <p:nvSpPr>
            <p:cNvPr id="8" name="Freeform 70"/>
            <p:cNvSpPr/>
            <p:nvPr/>
          </p:nvSpPr>
          <p:spPr bwMode="auto">
            <a:xfrm>
              <a:off x="4010026" y="1708150"/>
              <a:ext cx="835025" cy="1128713"/>
            </a:xfrm>
            <a:custGeom>
              <a:avLst/>
              <a:gdLst/>
              <a:ahLst/>
              <a:cxnLst>
                <a:cxn ang="0">
                  <a:pos x="104" y="385"/>
                </a:cxn>
                <a:cxn ang="0">
                  <a:pos x="112" y="230"/>
                </a:cxn>
                <a:cxn ang="0">
                  <a:pos x="6" y="164"/>
                </a:cxn>
                <a:cxn ang="0">
                  <a:pos x="121" y="191"/>
                </a:cxn>
                <a:cxn ang="0">
                  <a:pos x="126" y="93"/>
                </a:cxn>
                <a:cxn ang="0">
                  <a:pos x="76" y="29"/>
                </a:cxn>
                <a:cxn ang="0">
                  <a:pos x="132" y="61"/>
                </a:cxn>
                <a:cxn ang="0">
                  <a:pos x="174" y="5"/>
                </a:cxn>
                <a:cxn ang="0">
                  <a:pos x="149" y="79"/>
                </a:cxn>
                <a:cxn ang="0">
                  <a:pos x="171" y="196"/>
                </a:cxn>
                <a:cxn ang="0">
                  <a:pos x="277" y="149"/>
                </a:cxn>
                <a:cxn ang="0">
                  <a:pos x="177" y="228"/>
                </a:cxn>
                <a:cxn ang="0">
                  <a:pos x="178" y="385"/>
                </a:cxn>
                <a:cxn ang="0">
                  <a:pos x="104" y="385"/>
                </a:cxn>
              </a:cxnLst>
              <a:rect l="0" t="0" r="r" b="b"/>
              <a:pathLst>
                <a:path w="285" h="385">
                  <a:moveTo>
                    <a:pt x="104" y="385"/>
                  </a:moveTo>
                  <a:cubicBezTo>
                    <a:pt x="104" y="385"/>
                    <a:pt x="139" y="260"/>
                    <a:pt x="112" y="230"/>
                  </a:cubicBezTo>
                  <a:cubicBezTo>
                    <a:pt x="64" y="179"/>
                    <a:pt x="0" y="166"/>
                    <a:pt x="6" y="164"/>
                  </a:cubicBezTo>
                  <a:cubicBezTo>
                    <a:pt x="44" y="154"/>
                    <a:pt x="105" y="205"/>
                    <a:pt x="121" y="191"/>
                  </a:cubicBezTo>
                  <a:cubicBezTo>
                    <a:pt x="134" y="180"/>
                    <a:pt x="136" y="117"/>
                    <a:pt x="126" y="93"/>
                  </a:cubicBezTo>
                  <a:cubicBezTo>
                    <a:pt x="107" y="46"/>
                    <a:pt x="60" y="29"/>
                    <a:pt x="76" y="29"/>
                  </a:cubicBezTo>
                  <a:cubicBezTo>
                    <a:pt x="98" y="29"/>
                    <a:pt x="128" y="66"/>
                    <a:pt x="132" y="61"/>
                  </a:cubicBezTo>
                  <a:cubicBezTo>
                    <a:pt x="137" y="57"/>
                    <a:pt x="164" y="0"/>
                    <a:pt x="174" y="5"/>
                  </a:cubicBezTo>
                  <a:cubicBezTo>
                    <a:pt x="177" y="7"/>
                    <a:pt x="149" y="36"/>
                    <a:pt x="149" y="79"/>
                  </a:cubicBezTo>
                  <a:cubicBezTo>
                    <a:pt x="149" y="121"/>
                    <a:pt x="154" y="206"/>
                    <a:pt x="171" y="196"/>
                  </a:cubicBezTo>
                  <a:cubicBezTo>
                    <a:pt x="200" y="178"/>
                    <a:pt x="257" y="147"/>
                    <a:pt x="277" y="149"/>
                  </a:cubicBezTo>
                  <a:cubicBezTo>
                    <a:pt x="285" y="150"/>
                    <a:pt x="196" y="185"/>
                    <a:pt x="177" y="228"/>
                  </a:cubicBezTo>
                  <a:cubicBezTo>
                    <a:pt x="161" y="264"/>
                    <a:pt x="170" y="373"/>
                    <a:pt x="178" y="385"/>
                  </a:cubicBezTo>
                  <a:lnTo>
                    <a:pt x="104" y="385"/>
                  </a:lnTo>
                  <a:close/>
                </a:path>
              </a:pathLst>
            </a:custGeom>
            <a:solidFill>
              <a:srgbClr val="B6531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71"/>
            <p:cNvSpPr/>
            <p:nvPr/>
          </p:nvSpPr>
          <p:spPr bwMode="auto">
            <a:xfrm>
              <a:off x="4495801" y="2089150"/>
              <a:ext cx="166688" cy="114300"/>
            </a:xfrm>
            <a:custGeom>
              <a:avLst/>
              <a:gdLst/>
              <a:ahLst/>
              <a:cxnLst>
                <a:cxn ang="0">
                  <a:pos x="27" y="39"/>
                </a:cxn>
                <a:cxn ang="0">
                  <a:pos x="20" y="0"/>
                </a:cxn>
                <a:cxn ang="0">
                  <a:pos x="27" y="39"/>
                </a:cxn>
              </a:cxnLst>
              <a:rect l="0" t="0" r="r" b="b"/>
              <a:pathLst>
                <a:path w="57" h="39">
                  <a:moveTo>
                    <a:pt x="27" y="39"/>
                  </a:moveTo>
                  <a:cubicBezTo>
                    <a:pt x="27" y="39"/>
                    <a:pt x="0" y="36"/>
                    <a:pt x="20" y="0"/>
                  </a:cubicBezTo>
                  <a:cubicBezTo>
                    <a:pt x="20" y="0"/>
                    <a:pt x="57" y="26"/>
                    <a:pt x="27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2"/>
            <p:cNvSpPr/>
            <p:nvPr/>
          </p:nvSpPr>
          <p:spPr bwMode="auto">
            <a:xfrm>
              <a:off x="4621213" y="2025650"/>
              <a:ext cx="161925" cy="117475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27" y="0"/>
                </a:cxn>
                <a:cxn ang="0">
                  <a:pos x="23" y="40"/>
                </a:cxn>
              </a:cxnLst>
              <a:rect l="0" t="0" r="r" b="b"/>
              <a:pathLst>
                <a:path w="55" h="40">
                  <a:moveTo>
                    <a:pt x="23" y="40"/>
                  </a:moveTo>
                  <a:cubicBezTo>
                    <a:pt x="23" y="40"/>
                    <a:pt x="0" y="32"/>
                    <a:pt x="27" y="0"/>
                  </a:cubicBezTo>
                  <a:cubicBezTo>
                    <a:pt x="27" y="0"/>
                    <a:pt x="55" y="35"/>
                    <a:pt x="23" y="4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73"/>
            <p:cNvSpPr/>
            <p:nvPr/>
          </p:nvSpPr>
          <p:spPr bwMode="auto">
            <a:xfrm>
              <a:off x="4718051" y="1971675"/>
              <a:ext cx="173038" cy="138113"/>
            </a:xfrm>
            <a:custGeom>
              <a:avLst/>
              <a:gdLst/>
              <a:ahLst/>
              <a:cxnLst>
                <a:cxn ang="0">
                  <a:pos x="22" y="47"/>
                </a:cxn>
                <a:cxn ang="0">
                  <a:pos x="40" y="0"/>
                </a:cxn>
                <a:cxn ang="0">
                  <a:pos x="22" y="47"/>
                </a:cxn>
              </a:cxnLst>
              <a:rect l="0" t="0" r="r" b="b"/>
              <a:pathLst>
                <a:path w="59" h="47">
                  <a:moveTo>
                    <a:pt x="22" y="47"/>
                  </a:moveTo>
                  <a:cubicBezTo>
                    <a:pt x="22" y="47"/>
                    <a:pt x="0" y="25"/>
                    <a:pt x="40" y="0"/>
                  </a:cubicBezTo>
                  <a:cubicBezTo>
                    <a:pt x="40" y="0"/>
                    <a:pt x="59" y="43"/>
                    <a:pt x="22" y="4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4"/>
            <p:cNvSpPr/>
            <p:nvPr/>
          </p:nvSpPr>
          <p:spPr bwMode="auto">
            <a:xfrm>
              <a:off x="4873626" y="2009775"/>
              <a:ext cx="149225" cy="1174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51" y="10"/>
                </a:cxn>
                <a:cxn ang="0">
                  <a:pos x="39" y="25"/>
                </a:cxn>
                <a:cxn ang="0">
                  <a:pos x="4" y="24"/>
                </a:cxn>
              </a:cxnLst>
              <a:rect l="0" t="0" r="r" b="b"/>
              <a:pathLst>
                <a:path w="51" h="40">
                  <a:moveTo>
                    <a:pt x="4" y="24"/>
                  </a:moveTo>
                  <a:cubicBezTo>
                    <a:pt x="4" y="24"/>
                    <a:pt x="0" y="0"/>
                    <a:pt x="51" y="10"/>
                  </a:cubicBezTo>
                  <a:cubicBezTo>
                    <a:pt x="51" y="10"/>
                    <a:pt x="46" y="15"/>
                    <a:pt x="39" y="25"/>
                  </a:cubicBezTo>
                  <a:cubicBezTo>
                    <a:pt x="32" y="34"/>
                    <a:pt x="11" y="40"/>
                    <a:pt x="4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5"/>
            <p:cNvSpPr/>
            <p:nvPr/>
          </p:nvSpPr>
          <p:spPr bwMode="auto">
            <a:xfrm>
              <a:off x="4827588" y="2165350"/>
              <a:ext cx="131763" cy="920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5" y="20"/>
                </a:cxn>
                <a:cxn ang="0">
                  <a:pos x="9" y="16"/>
                </a:cxn>
                <a:cxn ang="0">
                  <a:pos x="14" y="0"/>
                </a:cxn>
              </a:cxnLst>
              <a:rect l="0" t="0" r="r" b="b"/>
              <a:pathLst>
                <a:path w="45" h="31">
                  <a:moveTo>
                    <a:pt x="14" y="0"/>
                  </a:moveTo>
                  <a:cubicBezTo>
                    <a:pt x="14" y="0"/>
                    <a:pt x="40" y="3"/>
                    <a:pt x="45" y="20"/>
                  </a:cubicBezTo>
                  <a:cubicBezTo>
                    <a:pt x="45" y="20"/>
                    <a:pt x="28" y="31"/>
                    <a:pt x="9" y="16"/>
                  </a:cubicBezTo>
                  <a:cubicBezTo>
                    <a:pt x="0" y="8"/>
                    <a:pt x="6" y="1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4751388" y="2212975"/>
              <a:ext cx="104775" cy="11112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7" y="11"/>
                </a:cxn>
                <a:cxn ang="0">
                  <a:pos x="36" y="38"/>
                </a:cxn>
                <a:cxn ang="0">
                  <a:pos x="5" y="23"/>
                </a:cxn>
                <a:cxn ang="0">
                  <a:pos x="6" y="8"/>
                </a:cxn>
              </a:cxnLst>
              <a:rect l="0" t="0" r="r" b="b"/>
              <a:pathLst>
                <a:path w="36" h="38">
                  <a:moveTo>
                    <a:pt x="6" y="8"/>
                  </a:moveTo>
                  <a:cubicBezTo>
                    <a:pt x="6" y="8"/>
                    <a:pt x="17" y="0"/>
                    <a:pt x="27" y="11"/>
                  </a:cubicBezTo>
                  <a:cubicBezTo>
                    <a:pt x="36" y="21"/>
                    <a:pt x="34" y="33"/>
                    <a:pt x="36" y="38"/>
                  </a:cubicBezTo>
                  <a:cubicBezTo>
                    <a:pt x="36" y="38"/>
                    <a:pt x="14" y="35"/>
                    <a:pt x="5" y="23"/>
                  </a:cubicBezTo>
                  <a:cubicBezTo>
                    <a:pt x="0" y="16"/>
                    <a:pt x="4" y="11"/>
                    <a:pt x="6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4638676" y="2279650"/>
              <a:ext cx="138113" cy="1111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39" y="12"/>
                </a:cxn>
                <a:cxn ang="0">
                  <a:pos x="47" y="35"/>
                </a:cxn>
                <a:cxn ang="0">
                  <a:pos x="15" y="5"/>
                </a:cxn>
              </a:cxnLst>
              <a:rect l="0" t="0" r="r" b="b"/>
              <a:pathLst>
                <a:path w="47" h="38">
                  <a:moveTo>
                    <a:pt x="15" y="5"/>
                  </a:moveTo>
                  <a:cubicBezTo>
                    <a:pt x="15" y="5"/>
                    <a:pt x="31" y="0"/>
                    <a:pt x="39" y="12"/>
                  </a:cubicBezTo>
                  <a:cubicBezTo>
                    <a:pt x="47" y="23"/>
                    <a:pt x="44" y="31"/>
                    <a:pt x="47" y="35"/>
                  </a:cubicBezTo>
                  <a:cubicBezTo>
                    <a:pt x="47" y="35"/>
                    <a:pt x="0" y="38"/>
                    <a:pt x="15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4132263" y="2089150"/>
              <a:ext cx="123825" cy="117475"/>
            </a:xfrm>
            <a:custGeom>
              <a:avLst/>
              <a:gdLst/>
              <a:ahLst/>
              <a:cxnLst>
                <a:cxn ang="0">
                  <a:pos x="22" y="35"/>
                </a:cxn>
                <a:cxn ang="0">
                  <a:pos x="40" y="0"/>
                </a:cxn>
                <a:cxn ang="0">
                  <a:pos x="40" y="17"/>
                </a:cxn>
                <a:cxn ang="0">
                  <a:pos x="22" y="35"/>
                </a:cxn>
              </a:cxnLst>
              <a:rect l="0" t="0" r="r" b="b"/>
              <a:pathLst>
                <a:path w="42" h="40">
                  <a:moveTo>
                    <a:pt x="22" y="35"/>
                  </a:moveTo>
                  <a:cubicBezTo>
                    <a:pt x="22" y="35"/>
                    <a:pt x="0" y="19"/>
                    <a:pt x="40" y="0"/>
                  </a:cubicBezTo>
                  <a:cubicBezTo>
                    <a:pt x="40" y="0"/>
                    <a:pt x="39" y="8"/>
                    <a:pt x="40" y="17"/>
                  </a:cubicBezTo>
                  <a:cubicBezTo>
                    <a:pt x="42" y="25"/>
                    <a:pt x="36" y="40"/>
                    <a:pt x="2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79"/>
            <p:cNvSpPr/>
            <p:nvPr/>
          </p:nvSpPr>
          <p:spPr bwMode="auto">
            <a:xfrm>
              <a:off x="4067176" y="2036763"/>
              <a:ext cx="112713" cy="123825"/>
            </a:xfrm>
            <a:custGeom>
              <a:avLst/>
              <a:gdLst/>
              <a:ahLst/>
              <a:cxnLst>
                <a:cxn ang="0">
                  <a:pos x="11" y="36"/>
                </a:cxn>
                <a:cxn ang="0">
                  <a:pos x="17" y="6"/>
                </a:cxn>
                <a:cxn ang="0">
                  <a:pos x="28" y="0"/>
                </a:cxn>
                <a:cxn ang="0">
                  <a:pos x="25" y="39"/>
                </a:cxn>
                <a:cxn ang="0">
                  <a:pos x="11" y="36"/>
                </a:cxn>
              </a:cxnLst>
              <a:rect l="0" t="0" r="r" b="b"/>
              <a:pathLst>
                <a:path w="38" h="42">
                  <a:moveTo>
                    <a:pt x="11" y="36"/>
                  </a:moveTo>
                  <a:cubicBezTo>
                    <a:pt x="11" y="36"/>
                    <a:pt x="0" y="21"/>
                    <a:pt x="17" y="6"/>
                  </a:cubicBezTo>
                  <a:cubicBezTo>
                    <a:pt x="21" y="3"/>
                    <a:pt x="28" y="0"/>
                    <a:pt x="28" y="0"/>
                  </a:cubicBezTo>
                  <a:cubicBezTo>
                    <a:pt x="28" y="0"/>
                    <a:pt x="38" y="31"/>
                    <a:pt x="25" y="39"/>
                  </a:cubicBezTo>
                  <a:cubicBezTo>
                    <a:pt x="20" y="42"/>
                    <a:pt x="14" y="41"/>
                    <a:pt x="11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3956051" y="2019300"/>
              <a:ext cx="109538" cy="125413"/>
            </a:xfrm>
            <a:custGeom>
              <a:avLst/>
              <a:gdLst/>
              <a:ahLst/>
              <a:cxnLst>
                <a:cxn ang="0">
                  <a:pos x="19" y="42"/>
                </a:cxn>
                <a:cxn ang="0">
                  <a:pos x="9" y="15"/>
                </a:cxn>
                <a:cxn ang="0">
                  <a:pos x="17" y="0"/>
                </a:cxn>
                <a:cxn ang="0">
                  <a:pos x="24" y="11"/>
                </a:cxn>
                <a:cxn ang="0">
                  <a:pos x="19" y="42"/>
                </a:cxn>
              </a:cxnLst>
              <a:rect l="0" t="0" r="r" b="b"/>
              <a:pathLst>
                <a:path w="37" h="43">
                  <a:moveTo>
                    <a:pt x="19" y="42"/>
                  </a:moveTo>
                  <a:cubicBezTo>
                    <a:pt x="9" y="43"/>
                    <a:pt x="0" y="30"/>
                    <a:pt x="9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21" y="7"/>
                    <a:pt x="24" y="11"/>
                  </a:cubicBezTo>
                  <a:cubicBezTo>
                    <a:pt x="30" y="20"/>
                    <a:pt x="37" y="42"/>
                    <a:pt x="19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3827463" y="2106613"/>
              <a:ext cx="146050" cy="100013"/>
            </a:xfrm>
            <a:custGeom>
              <a:avLst/>
              <a:gdLst/>
              <a:ahLst/>
              <a:cxnLst>
                <a:cxn ang="0">
                  <a:pos x="49" y="24"/>
                </a:cxn>
                <a:cxn ang="0">
                  <a:pos x="9" y="12"/>
                </a:cxn>
                <a:cxn ang="0">
                  <a:pos x="0" y="19"/>
                </a:cxn>
                <a:cxn ang="0">
                  <a:pos x="23" y="33"/>
                </a:cxn>
                <a:cxn ang="0">
                  <a:pos x="49" y="24"/>
                </a:cxn>
              </a:cxnLst>
              <a:rect l="0" t="0" r="r" b="b"/>
              <a:pathLst>
                <a:path w="50" h="34">
                  <a:moveTo>
                    <a:pt x="49" y="24"/>
                  </a:moveTo>
                  <a:cubicBezTo>
                    <a:pt x="49" y="24"/>
                    <a:pt x="30" y="0"/>
                    <a:pt x="9" y="12"/>
                  </a:cubicBezTo>
                  <a:cubicBezTo>
                    <a:pt x="9" y="12"/>
                    <a:pt x="3" y="17"/>
                    <a:pt x="0" y="19"/>
                  </a:cubicBezTo>
                  <a:cubicBezTo>
                    <a:pt x="0" y="19"/>
                    <a:pt x="10" y="32"/>
                    <a:pt x="23" y="33"/>
                  </a:cubicBezTo>
                  <a:cubicBezTo>
                    <a:pt x="35" y="34"/>
                    <a:pt x="50" y="33"/>
                    <a:pt x="49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82"/>
            <p:cNvSpPr/>
            <p:nvPr/>
          </p:nvSpPr>
          <p:spPr bwMode="auto">
            <a:xfrm>
              <a:off x="3948113" y="2220913"/>
              <a:ext cx="119063" cy="109538"/>
            </a:xfrm>
            <a:custGeom>
              <a:avLst/>
              <a:gdLst/>
              <a:ahLst/>
              <a:cxnLst>
                <a:cxn ang="0">
                  <a:pos x="28" y="1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38" y="20"/>
                </a:cxn>
                <a:cxn ang="0">
                  <a:pos x="28" y="1"/>
                </a:cxn>
              </a:cxnLst>
              <a:rect l="0" t="0" r="r" b="b"/>
              <a:pathLst>
                <a:path w="41" h="37">
                  <a:moveTo>
                    <a:pt x="28" y="1"/>
                  </a:moveTo>
                  <a:cubicBezTo>
                    <a:pt x="23" y="1"/>
                    <a:pt x="8" y="5"/>
                    <a:pt x="7" y="19"/>
                  </a:cubicBezTo>
                  <a:cubicBezTo>
                    <a:pt x="5" y="32"/>
                    <a:pt x="0" y="37"/>
                    <a:pt x="0" y="37"/>
                  </a:cubicBezTo>
                  <a:cubicBezTo>
                    <a:pt x="0" y="37"/>
                    <a:pt x="35" y="35"/>
                    <a:pt x="38" y="20"/>
                  </a:cubicBezTo>
                  <a:cubicBezTo>
                    <a:pt x="41" y="4"/>
                    <a:pt x="33" y="0"/>
                    <a:pt x="28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4056063" y="2265363"/>
              <a:ext cx="179388" cy="128588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10" y="44"/>
                </a:cxn>
                <a:cxn ang="0">
                  <a:pos x="30" y="7"/>
                </a:cxn>
              </a:cxnLst>
              <a:rect l="0" t="0" r="r" b="b"/>
              <a:pathLst>
                <a:path w="61" h="44">
                  <a:moveTo>
                    <a:pt x="30" y="7"/>
                  </a:moveTo>
                  <a:cubicBezTo>
                    <a:pt x="18" y="0"/>
                    <a:pt x="0" y="12"/>
                    <a:pt x="10" y="44"/>
                  </a:cubicBezTo>
                  <a:cubicBezTo>
                    <a:pt x="10" y="44"/>
                    <a:pt x="61" y="26"/>
                    <a:pt x="30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4457701" y="1565275"/>
              <a:ext cx="138113" cy="155575"/>
            </a:xfrm>
            <a:custGeom>
              <a:avLst/>
              <a:gdLst/>
              <a:ahLst/>
              <a:cxnLst>
                <a:cxn ang="0">
                  <a:pos x="23" y="44"/>
                </a:cxn>
                <a:cxn ang="0">
                  <a:pos x="42" y="0"/>
                </a:cxn>
                <a:cxn ang="0">
                  <a:pos x="46" y="17"/>
                </a:cxn>
                <a:cxn ang="0">
                  <a:pos x="23" y="44"/>
                </a:cxn>
              </a:cxnLst>
              <a:rect l="0" t="0" r="r" b="b"/>
              <a:pathLst>
                <a:path w="47" h="53">
                  <a:moveTo>
                    <a:pt x="23" y="44"/>
                  </a:moveTo>
                  <a:cubicBezTo>
                    <a:pt x="23" y="44"/>
                    <a:pt x="0" y="21"/>
                    <a:pt x="42" y="0"/>
                  </a:cubicBezTo>
                  <a:cubicBezTo>
                    <a:pt x="42" y="0"/>
                    <a:pt x="45" y="8"/>
                    <a:pt x="46" y="17"/>
                  </a:cubicBezTo>
                  <a:cubicBezTo>
                    <a:pt x="47" y="26"/>
                    <a:pt x="43" y="53"/>
                    <a:pt x="23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85"/>
            <p:cNvSpPr/>
            <p:nvPr/>
          </p:nvSpPr>
          <p:spPr bwMode="auto">
            <a:xfrm>
              <a:off x="4398963" y="1609725"/>
              <a:ext cx="103188" cy="133350"/>
            </a:xfrm>
            <a:custGeom>
              <a:avLst/>
              <a:gdLst/>
              <a:ahLst/>
              <a:cxnLst>
                <a:cxn ang="0">
                  <a:pos x="24" y="41"/>
                </a:cxn>
                <a:cxn ang="0">
                  <a:pos x="14" y="11"/>
                </a:cxn>
                <a:cxn ang="0">
                  <a:pos x="1" y="0"/>
                </a:cxn>
                <a:cxn ang="0">
                  <a:pos x="1" y="19"/>
                </a:cxn>
                <a:cxn ang="0">
                  <a:pos x="10" y="43"/>
                </a:cxn>
                <a:cxn ang="0">
                  <a:pos x="24" y="41"/>
                </a:cxn>
              </a:cxnLst>
              <a:rect l="0" t="0" r="r" b="b"/>
              <a:pathLst>
                <a:path w="35" h="46">
                  <a:moveTo>
                    <a:pt x="24" y="41"/>
                  </a:moveTo>
                  <a:cubicBezTo>
                    <a:pt x="24" y="41"/>
                    <a:pt x="35" y="25"/>
                    <a:pt x="14" y="11"/>
                  </a:cubicBezTo>
                  <a:cubicBezTo>
                    <a:pt x="3" y="3"/>
                    <a:pt x="1" y="0"/>
                    <a:pt x="1" y="0"/>
                  </a:cubicBezTo>
                  <a:cubicBezTo>
                    <a:pt x="1" y="0"/>
                    <a:pt x="0" y="14"/>
                    <a:pt x="1" y="19"/>
                  </a:cubicBezTo>
                  <a:cubicBezTo>
                    <a:pt x="1" y="24"/>
                    <a:pt x="0" y="38"/>
                    <a:pt x="10" y="43"/>
                  </a:cubicBezTo>
                  <a:cubicBezTo>
                    <a:pt x="17" y="46"/>
                    <a:pt x="24" y="41"/>
                    <a:pt x="2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86"/>
            <p:cNvSpPr/>
            <p:nvPr/>
          </p:nvSpPr>
          <p:spPr bwMode="auto">
            <a:xfrm>
              <a:off x="4527551" y="1682750"/>
              <a:ext cx="138113" cy="131763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47" y="34"/>
                </a:cxn>
                <a:cxn ang="0">
                  <a:pos x="9" y="35"/>
                </a:cxn>
                <a:cxn ang="0">
                  <a:pos x="6" y="21"/>
                </a:cxn>
              </a:cxnLst>
              <a:rect l="0" t="0" r="r" b="b"/>
              <a:pathLst>
                <a:path w="47" h="45">
                  <a:moveTo>
                    <a:pt x="6" y="21"/>
                  </a:moveTo>
                  <a:cubicBezTo>
                    <a:pt x="6" y="21"/>
                    <a:pt x="31" y="0"/>
                    <a:pt x="47" y="34"/>
                  </a:cubicBezTo>
                  <a:cubicBezTo>
                    <a:pt x="47" y="34"/>
                    <a:pt x="28" y="45"/>
                    <a:pt x="9" y="35"/>
                  </a:cubicBezTo>
                  <a:cubicBezTo>
                    <a:pt x="0" y="31"/>
                    <a:pt x="6" y="23"/>
                    <a:pt x="6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4475163" y="1814513"/>
              <a:ext cx="138113" cy="117475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47" y="14"/>
                </a:cxn>
                <a:cxn ang="0">
                  <a:pos x="33" y="24"/>
                </a:cxn>
                <a:cxn ang="0">
                  <a:pos x="1" y="20"/>
                </a:cxn>
              </a:cxnLst>
              <a:rect l="0" t="0" r="r" b="b"/>
              <a:pathLst>
                <a:path w="47" h="40">
                  <a:moveTo>
                    <a:pt x="1" y="20"/>
                  </a:moveTo>
                  <a:cubicBezTo>
                    <a:pt x="0" y="15"/>
                    <a:pt x="9" y="0"/>
                    <a:pt x="47" y="14"/>
                  </a:cubicBezTo>
                  <a:cubicBezTo>
                    <a:pt x="47" y="14"/>
                    <a:pt x="38" y="21"/>
                    <a:pt x="33" y="24"/>
                  </a:cubicBezTo>
                  <a:cubicBezTo>
                    <a:pt x="28" y="28"/>
                    <a:pt x="2" y="40"/>
                    <a:pt x="1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4481513" y="1946275"/>
              <a:ext cx="122238" cy="111125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5" y="0"/>
                </a:cxn>
                <a:cxn ang="0">
                  <a:pos x="42" y="0"/>
                </a:cxn>
                <a:cxn ang="0">
                  <a:pos x="24" y="31"/>
                </a:cxn>
                <a:cxn ang="0">
                  <a:pos x="1" y="19"/>
                </a:cxn>
              </a:cxnLst>
              <a:rect l="0" t="0" r="r" b="b"/>
              <a:pathLst>
                <a:path w="42" h="38">
                  <a:moveTo>
                    <a:pt x="1" y="19"/>
                  </a:moveTo>
                  <a:cubicBezTo>
                    <a:pt x="0" y="14"/>
                    <a:pt x="2" y="0"/>
                    <a:pt x="35" y="0"/>
                  </a:cubicBezTo>
                  <a:cubicBezTo>
                    <a:pt x="35" y="0"/>
                    <a:pt x="40" y="1"/>
                    <a:pt x="42" y="0"/>
                  </a:cubicBezTo>
                  <a:cubicBezTo>
                    <a:pt x="42" y="0"/>
                    <a:pt x="36" y="23"/>
                    <a:pt x="24" y="31"/>
                  </a:cubicBezTo>
                  <a:cubicBezTo>
                    <a:pt x="12" y="38"/>
                    <a:pt x="2" y="27"/>
                    <a:pt x="1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4232276" y="1990725"/>
              <a:ext cx="139700" cy="93663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15" y="3"/>
                </a:cxn>
                <a:cxn ang="0">
                  <a:pos x="0" y="5"/>
                </a:cxn>
                <a:cxn ang="0">
                  <a:pos x="24" y="30"/>
                </a:cxn>
                <a:cxn ang="0">
                  <a:pos x="46" y="18"/>
                </a:cxn>
              </a:cxnLst>
              <a:rect l="0" t="0" r="r" b="b"/>
              <a:pathLst>
                <a:path w="48" h="32">
                  <a:moveTo>
                    <a:pt x="46" y="18"/>
                  </a:moveTo>
                  <a:cubicBezTo>
                    <a:pt x="46" y="18"/>
                    <a:pt x="44" y="0"/>
                    <a:pt x="15" y="3"/>
                  </a:cubicBezTo>
                  <a:cubicBezTo>
                    <a:pt x="15" y="3"/>
                    <a:pt x="2" y="6"/>
                    <a:pt x="0" y="5"/>
                  </a:cubicBezTo>
                  <a:cubicBezTo>
                    <a:pt x="0" y="5"/>
                    <a:pt x="10" y="27"/>
                    <a:pt x="24" y="30"/>
                  </a:cubicBezTo>
                  <a:cubicBezTo>
                    <a:pt x="38" y="32"/>
                    <a:pt x="48" y="27"/>
                    <a:pt x="46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4170363" y="1870075"/>
              <a:ext cx="131763" cy="873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19" y="24"/>
                </a:cxn>
                <a:cxn ang="0">
                  <a:pos x="41" y="11"/>
                </a:cxn>
              </a:cxnLst>
              <a:rect l="0" t="0" r="r" b="b"/>
              <a:pathLst>
                <a:path w="45" h="30">
                  <a:moveTo>
                    <a:pt x="41" y="11"/>
                  </a:moveTo>
                  <a:cubicBezTo>
                    <a:pt x="37" y="5"/>
                    <a:pt x="22" y="0"/>
                    <a:pt x="7" y="8"/>
                  </a:cubicBezTo>
                  <a:cubicBezTo>
                    <a:pt x="1" y="12"/>
                    <a:pt x="0" y="18"/>
                    <a:pt x="0" y="18"/>
                  </a:cubicBezTo>
                  <a:cubicBezTo>
                    <a:pt x="0" y="18"/>
                    <a:pt x="13" y="21"/>
                    <a:pt x="19" y="24"/>
                  </a:cubicBezTo>
                  <a:cubicBezTo>
                    <a:pt x="32" y="30"/>
                    <a:pt x="45" y="18"/>
                    <a:pt x="41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4122738" y="1682750"/>
              <a:ext cx="120650" cy="114300"/>
            </a:xfrm>
            <a:custGeom>
              <a:avLst/>
              <a:gdLst/>
              <a:ahLst/>
              <a:cxnLst>
                <a:cxn ang="0">
                  <a:pos x="30" y="34"/>
                </a:cxn>
                <a:cxn ang="0">
                  <a:pos x="23" y="9"/>
                </a:cxn>
                <a:cxn ang="0">
                  <a:pos x="8" y="0"/>
                </a:cxn>
                <a:cxn ang="0">
                  <a:pos x="9" y="27"/>
                </a:cxn>
                <a:cxn ang="0">
                  <a:pos x="30" y="34"/>
                </a:cxn>
              </a:cxnLst>
              <a:rect l="0" t="0" r="r" b="b"/>
              <a:pathLst>
                <a:path w="41" h="39">
                  <a:moveTo>
                    <a:pt x="30" y="34"/>
                  </a:moveTo>
                  <a:cubicBezTo>
                    <a:pt x="30" y="34"/>
                    <a:pt x="41" y="17"/>
                    <a:pt x="23" y="9"/>
                  </a:cubicBezTo>
                  <a:cubicBezTo>
                    <a:pt x="10" y="3"/>
                    <a:pt x="8" y="0"/>
                    <a:pt x="8" y="0"/>
                  </a:cubicBezTo>
                  <a:cubicBezTo>
                    <a:pt x="8" y="0"/>
                    <a:pt x="0" y="15"/>
                    <a:pt x="9" y="27"/>
                  </a:cubicBezTo>
                  <a:cubicBezTo>
                    <a:pt x="18" y="39"/>
                    <a:pt x="27" y="35"/>
                    <a:pt x="30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4246563" y="1670050"/>
              <a:ext cx="125413" cy="134938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12" y="17"/>
                </a:cxn>
                <a:cxn ang="0">
                  <a:pos x="31" y="0"/>
                </a:cxn>
                <a:cxn ang="0">
                  <a:pos x="35" y="38"/>
                </a:cxn>
                <a:cxn ang="0">
                  <a:pos x="14" y="41"/>
                </a:cxn>
              </a:cxnLst>
              <a:rect l="0" t="0" r="r" b="b"/>
              <a:pathLst>
                <a:path w="43" h="46">
                  <a:moveTo>
                    <a:pt x="14" y="41"/>
                  </a:moveTo>
                  <a:cubicBezTo>
                    <a:pt x="14" y="41"/>
                    <a:pt x="0" y="28"/>
                    <a:pt x="12" y="17"/>
                  </a:cubicBezTo>
                  <a:cubicBezTo>
                    <a:pt x="24" y="5"/>
                    <a:pt x="31" y="4"/>
                    <a:pt x="31" y="0"/>
                  </a:cubicBezTo>
                  <a:cubicBezTo>
                    <a:pt x="31" y="0"/>
                    <a:pt x="43" y="30"/>
                    <a:pt x="35" y="38"/>
                  </a:cubicBezTo>
                  <a:cubicBezTo>
                    <a:pt x="28" y="46"/>
                    <a:pt x="19" y="44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4654551" y="1831975"/>
              <a:ext cx="128588" cy="134938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16" y="12"/>
                </a:cxn>
                <a:cxn ang="0">
                  <a:pos x="38" y="0"/>
                </a:cxn>
                <a:cxn ang="0">
                  <a:pos x="35" y="39"/>
                </a:cxn>
                <a:cxn ang="0">
                  <a:pos x="8" y="38"/>
                </a:cxn>
              </a:cxnLst>
              <a:rect l="0" t="0" r="r" b="b"/>
              <a:pathLst>
                <a:path w="44" h="46">
                  <a:moveTo>
                    <a:pt x="8" y="38"/>
                  </a:moveTo>
                  <a:cubicBezTo>
                    <a:pt x="8" y="38"/>
                    <a:pt x="0" y="19"/>
                    <a:pt x="16" y="12"/>
                  </a:cubicBezTo>
                  <a:cubicBezTo>
                    <a:pt x="33" y="5"/>
                    <a:pt x="38" y="0"/>
                    <a:pt x="38" y="0"/>
                  </a:cubicBezTo>
                  <a:cubicBezTo>
                    <a:pt x="38" y="0"/>
                    <a:pt x="44" y="32"/>
                    <a:pt x="35" y="39"/>
                  </a:cubicBezTo>
                  <a:cubicBezTo>
                    <a:pt x="25" y="45"/>
                    <a:pt x="13" y="46"/>
                    <a:pt x="8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4668838" y="1649413"/>
              <a:ext cx="84138" cy="120650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2" y="21"/>
                </a:cxn>
                <a:cxn ang="0">
                  <a:pos x="15" y="0"/>
                </a:cxn>
                <a:cxn ang="0">
                  <a:pos x="27" y="20"/>
                </a:cxn>
                <a:cxn ang="0">
                  <a:pos x="14" y="41"/>
                </a:cxn>
              </a:cxnLst>
              <a:rect l="0" t="0" r="r" b="b"/>
              <a:pathLst>
                <a:path w="29" h="41">
                  <a:moveTo>
                    <a:pt x="14" y="41"/>
                  </a:moveTo>
                  <a:cubicBezTo>
                    <a:pt x="14" y="41"/>
                    <a:pt x="0" y="31"/>
                    <a:pt x="2" y="21"/>
                  </a:cubicBezTo>
                  <a:cubicBezTo>
                    <a:pt x="4" y="11"/>
                    <a:pt x="15" y="3"/>
                    <a:pt x="15" y="0"/>
                  </a:cubicBezTo>
                  <a:cubicBezTo>
                    <a:pt x="15" y="0"/>
                    <a:pt x="26" y="13"/>
                    <a:pt x="27" y="20"/>
                  </a:cubicBezTo>
                  <a:cubicBezTo>
                    <a:pt x="29" y="26"/>
                    <a:pt x="27" y="40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3976688" y="1876425"/>
              <a:ext cx="141288" cy="12223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3" y="0"/>
                </a:cxn>
                <a:cxn ang="0">
                  <a:pos x="34" y="11"/>
                </a:cxn>
                <a:cxn ang="0">
                  <a:pos x="31" y="42"/>
                </a:cxn>
              </a:cxnLst>
              <a:rect l="0" t="0" r="r" b="b"/>
              <a:pathLst>
                <a:path w="48" h="42">
                  <a:moveTo>
                    <a:pt x="31" y="42"/>
                  </a:moveTo>
                  <a:cubicBezTo>
                    <a:pt x="31" y="42"/>
                    <a:pt x="0" y="34"/>
                    <a:pt x="23" y="0"/>
                  </a:cubicBezTo>
                  <a:cubicBezTo>
                    <a:pt x="23" y="0"/>
                    <a:pt x="27" y="6"/>
                    <a:pt x="34" y="11"/>
                  </a:cubicBezTo>
                  <a:cubicBezTo>
                    <a:pt x="41" y="16"/>
                    <a:pt x="48" y="42"/>
                    <a:pt x="31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830638" y="1901825"/>
              <a:ext cx="169863" cy="128588"/>
            </a:xfrm>
            <a:custGeom>
              <a:avLst/>
              <a:gdLst/>
              <a:ahLst/>
              <a:cxnLst>
                <a:cxn ang="0">
                  <a:pos x="26" y="44"/>
                </a:cxn>
                <a:cxn ang="0">
                  <a:pos x="20" y="0"/>
                </a:cxn>
                <a:cxn ang="0">
                  <a:pos x="28" y="7"/>
                </a:cxn>
                <a:cxn ang="0">
                  <a:pos x="26" y="44"/>
                </a:cxn>
              </a:cxnLst>
              <a:rect l="0" t="0" r="r" b="b"/>
              <a:pathLst>
                <a:path w="58" h="44">
                  <a:moveTo>
                    <a:pt x="26" y="44"/>
                  </a:moveTo>
                  <a:cubicBezTo>
                    <a:pt x="26" y="44"/>
                    <a:pt x="0" y="31"/>
                    <a:pt x="20" y="0"/>
                  </a:cubicBezTo>
                  <a:cubicBezTo>
                    <a:pt x="20" y="0"/>
                    <a:pt x="24" y="5"/>
                    <a:pt x="28" y="7"/>
                  </a:cubicBezTo>
                  <a:cubicBezTo>
                    <a:pt x="41" y="15"/>
                    <a:pt x="58" y="35"/>
                    <a:pt x="26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3997326" y="1724025"/>
              <a:ext cx="146050" cy="111125"/>
            </a:xfrm>
            <a:custGeom>
              <a:avLst/>
              <a:gdLst/>
              <a:ahLst/>
              <a:cxnLst>
                <a:cxn ang="0">
                  <a:pos x="30" y="38"/>
                </a:cxn>
                <a:cxn ang="0">
                  <a:pos x="18" y="0"/>
                </a:cxn>
                <a:cxn ang="0">
                  <a:pos x="26" y="9"/>
                </a:cxn>
                <a:cxn ang="0">
                  <a:pos x="30" y="38"/>
                </a:cxn>
              </a:cxnLst>
              <a:rect l="0" t="0" r="r" b="b"/>
              <a:pathLst>
                <a:path w="50" h="38">
                  <a:moveTo>
                    <a:pt x="30" y="38"/>
                  </a:moveTo>
                  <a:cubicBezTo>
                    <a:pt x="30" y="38"/>
                    <a:pt x="0" y="38"/>
                    <a:pt x="18" y="0"/>
                  </a:cubicBezTo>
                  <a:cubicBezTo>
                    <a:pt x="18" y="0"/>
                    <a:pt x="22" y="7"/>
                    <a:pt x="26" y="9"/>
                  </a:cubicBezTo>
                  <a:cubicBezTo>
                    <a:pt x="30" y="11"/>
                    <a:pt x="50" y="31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108-86F6-4EBD-A4E5-C398F4533A3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753" y="1034143"/>
            <a:ext cx="7640810" cy="3440974"/>
          </a:xfrm>
        </p:spPr>
        <p:txBody>
          <a:bodyPr>
            <a:normAutofit/>
          </a:bodyPr>
          <a:lstStyle/>
          <a:p>
            <a:r>
              <a:rPr lang="en-US" sz="2400" dirty="0"/>
              <a:t>P52</a:t>
            </a:r>
            <a:r>
              <a:rPr lang="zh-CN" altLang="en-US" sz="2400" dirty="0"/>
              <a:t>，完成课后作业</a:t>
            </a:r>
            <a:r>
              <a:rPr lang="en-US" altLang="zh-CN" sz="2400" dirty="0"/>
              <a:t>1-14.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D9F0-05D8-4D77-AC63-7DA3C7A2842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57" y="940043"/>
            <a:ext cx="1267285" cy="1267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2833" y="1099039"/>
            <a:ext cx="7631777" cy="109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完成</a:t>
            </a:r>
            <a:r>
              <a:rPr 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实验报告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提交作业格式：班级号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学号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姓名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实验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任务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58001" y="2211541"/>
            <a:ext cx="1891966" cy="1999512"/>
            <a:chOff x="1516062" y="3403601"/>
            <a:chExt cx="2560638" cy="28463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/>
            <p:nvPr/>
          </p:nvSpPr>
          <p:spPr bwMode="auto">
            <a:xfrm>
              <a:off x="1516062" y="3403601"/>
              <a:ext cx="2405063" cy="2846387"/>
            </a:xfrm>
            <a:custGeom>
              <a:avLst/>
              <a:gdLst>
                <a:gd name="T0" fmla="*/ 2572 w 2702"/>
                <a:gd name="T1" fmla="*/ 0 h 3200"/>
                <a:gd name="T2" fmla="*/ 2606 w 2702"/>
                <a:gd name="T3" fmla="*/ 11 h 3200"/>
                <a:gd name="T4" fmla="*/ 2700 w 2702"/>
                <a:gd name="T5" fmla="*/ 145 h 3200"/>
                <a:gd name="T6" fmla="*/ 2700 w 2702"/>
                <a:gd name="T7" fmla="*/ 885 h 3200"/>
                <a:gd name="T8" fmla="*/ 2699 w 2702"/>
                <a:gd name="T9" fmla="*/ 898 h 3200"/>
                <a:gd name="T10" fmla="*/ 2604 w 2702"/>
                <a:gd name="T11" fmla="*/ 803 h 3200"/>
                <a:gd name="T12" fmla="*/ 2601 w 2702"/>
                <a:gd name="T13" fmla="*/ 780 h 3200"/>
                <a:gd name="T14" fmla="*/ 2600 w 2702"/>
                <a:gd name="T15" fmla="*/ 164 h 3200"/>
                <a:gd name="T16" fmla="*/ 2536 w 2702"/>
                <a:gd name="T17" fmla="*/ 100 h 3200"/>
                <a:gd name="T18" fmla="*/ 164 w 2702"/>
                <a:gd name="T19" fmla="*/ 100 h 3200"/>
                <a:gd name="T20" fmla="*/ 100 w 2702"/>
                <a:gd name="T21" fmla="*/ 163 h 3200"/>
                <a:gd name="T22" fmla="*/ 100 w 2702"/>
                <a:gd name="T23" fmla="*/ 3037 h 3200"/>
                <a:gd name="T24" fmla="*/ 162 w 2702"/>
                <a:gd name="T25" fmla="*/ 3100 h 3200"/>
                <a:gd name="T26" fmla="*/ 2538 w 2702"/>
                <a:gd name="T27" fmla="*/ 3100 h 3200"/>
                <a:gd name="T28" fmla="*/ 2600 w 2702"/>
                <a:gd name="T29" fmla="*/ 3037 h 3200"/>
                <a:gd name="T30" fmla="*/ 2600 w 2702"/>
                <a:gd name="T31" fmla="*/ 1674 h 3200"/>
                <a:gd name="T32" fmla="*/ 2615 w 2702"/>
                <a:gd name="T33" fmla="*/ 1637 h 3200"/>
                <a:gd name="T34" fmla="*/ 2696 w 2702"/>
                <a:gd name="T35" fmla="*/ 1555 h 3200"/>
                <a:gd name="T36" fmla="*/ 2700 w 2702"/>
                <a:gd name="T37" fmla="*/ 1558 h 3200"/>
                <a:gd name="T38" fmla="*/ 2700 w 2702"/>
                <a:gd name="T39" fmla="*/ 1581 h 3200"/>
                <a:gd name="T40" fmla="*/ 2702 w 2702"/>
                <a:gd name="T41" fmla="*/ 3019 h 3200"/>
                <a:gd name="T42" fmla="*/ 2572 w 2702"/>
                <a:gd name="T43" fmla="*/ 3200 h 3200"/>
                <a:gd name="T44" fmla="*/ 128 w 2702"/>
                <a:gd name="T45" fmla="*/ 3200 h 3200"/>
                <a:gd name="T46" fmla="*/ 36 w 2702"/>
                <a:gd name="T47" fmla="*/ 3146 h 3200"/>
                <a:gd name="T48" fmla="*/ 0 w 2702"/>
                <a:gd name="T49" fmla="*/ 3072 h 3200"/>
                <a:gd name="T50" fmla="*/ 0 w 2702"/>
                <a:gd name="T51" fmla="*/ 128 h 3200"/>
                <a:gd name="T52" fmla="*/ 36 w 2702"/>
                <a:gd name="T53" fmla="*/ 54 h 3200"/>
                <a:gd name="T54" fmla="*/ 128 w 2702"/>
                <a:gd name="T55" fmla="*/ 0 h 3200"/>
                <a:gd name="T56" fmla="*/ 2572 w 2702"/>
                <a:gd name="T57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02" h="3200">
                  <a:moveTo>
                    <a:pt x="2572" y="0"/>
                  </a:moveTo>
                  <a:cubicBezTo>
                    <a:pt x="2583" y="4"/>
                    <a:pt x="2595" y="6"/>
                    <a:pt x="2606" y="11"/>
                  </a:cubicBezTo>
                  <a:cubicBezTo>
                    <a:pt x="2664" y="37"/>
                    <a:pt x="2699" y="81"/>
                    <a:pt x="2700" y="145"/>
                  </a:cubicBezTo>
                  <a:cubicBezTo>
                    <a:pt x="2701" y="392"/>
                    <a:pt x="2700" y="639"/>
                    <a:pt x="2700" y="885"/>
                  </a:cubicBezTo>
                  <a:cubicBezTo>
                    <a:pt x="2700" y="888"/>
                    <a:pt x="2700" y="891"/>
                    <a:pt x="2699" y="898"/>
                  </a:cubicBezTo>
                  <a:cubicBezTo>
                    <a:pt x="2666" y="865"/>
                    <a:pt x="2634" y="834"/>
                    <a:pt x="2604" y="803"/>
                  </a:cubicBezTo>
                  <a:cubicBezTo>
                    <a:pt x="2600" y="798"/>
                    <a:pt x="2601" y="788"/>
                    <a:pt x="2601" y="780"/>
                  </a:cubicBezTo>
                  <a:cubicBezTo>
                    <a:pt x="2600" y="575"/>
                    <a:pt x="2600" y="370"/>
                    <a:pt x="2600" y="164"/>
                  </a:cubicBezTo>
                  <a:cubicBezTo>
                    <a:pt x="2600" y="115"/>
                    <a:pt x="2585" y="100"/>
                    <a:pt x="2536" y="100"/>
                  </a:cubicBezTo>
                  <a:cubicBezTo>
                    <a:pt x="1745" y="100"/>
                    <a:pt x="955" y="100"/>
                    <a:pt x="164" y="100"/>
                  </a:cubicBezTo>
                  <a:cubicBezTo>
                    <a:pt x="117" y="100"/>
                    <a:pt x="100" y="116"/>
                    <a:pt x="100" y="163"/>
                  </a:cubicBezTo>
                  <a:cubicBezTo>
                    <a:pt x="100" y="1121"/>
                    <a:pt x="100" y="2079"/>
                    <a:pt x="100" y="3037"/>
                  </a:cubicBezTo>
                  <a:cubicBezTo>
                    <a:pt x="100" y="3083"/>
                    <a:pt x="117" y="3100"/>
                    <a:pt x="162" y="3100"/>
                  </a:cubicBezTo>
                  <a:cubicBezTo>
                    <a:pt x="954" y="3100"/>
                    <a:pt x="1746" y="3100"/>
                    <a:pt x="2538" y="3100"/>
                  </a:cubicBezTo>
                  <a:cubicBezTo>
                    <a:pt x="2584" y="3100"/>
                    <a:pt x="2600" y="3084"/>
                    <a:pt x="2600" y="3037"/>
                  </a:cubicBezTo>
                  <a:cubicBezTo>
                    <a:pt x="2600" y="2583"/>
                    <a:pt x="2600" y="2128"/>
                    <a:pt x="2600" y="1674"/>
                  </a:cubicBezTo>
                  <a:cubicBezTo>
                    <a:pt x="2600" y="1658"/>
                    <a:pt x="2604" y="1647"/>
                    <a:pt x="2615" y="1637"/>
                  </a:cubicBezTo>
                  <a:cubicBezTo>
                    <a:pt x="2643" y="1610"/>
                    <a:pt x="2669" y="1582"/>
                    <a:pt x="2696" y="1555"/>
                  </a:cubicBezTo>
                  <a:cubicBezTo>
                    <a:pt x="2697" y="1556"/>
                    <a:pt x="2699" y="1557"/>
                    <a:pt x="2700" y="1558"/>
                  </a:cubicBezTo>
                  <a:cubicBezTo>
                    <a:pt x="2700" y="1565"/>
                    <a:pt x="2700" y="1573"/>
                    <a:pt x="2700" y="1581"/>
                  </a:cubicBezTo>
                  <a:cubicBezTo>
                    <a:pt x="2700" y="2060"/>
                    <a:pt x="2699" y="2539"/>
                    <a:pt x="2702" y="3019"/>
                  </a:cubicBezTo>
                  <a:cubicBezTo>
                    <a:pt x="2702" y="3120"/>
                    <a:pt x="2654" y="3182"/>
                    <a:pt x="2572" y="3200"/>
                  </a:cubicBezTo>
                  <a:cubicBezTo>
                    <a:pt x="1757" y="3200"/>
                    <a:pt x="943" y="3200"/>
                    <a:pt x="128" y="3200"/>
                  </a:cubicBezTo>
                  <a:cubicBezTo>
                    <a:pt x="92" y="3191"/>
                    <a:pt x="58" y="3177"/>
                    <a:pt x="36" y="3146"/>
                  </a:cubicBezTo>
                  <a:cubicBezTo>
                    <a:pt x="21" y="3123"/>
                    <a:pt x="12" y="3097"/>
                    <a:pt x="0" y="3072"/>
                  </a:cubicBezTo>
                  <a:cubicBezTo>
                    <a:pt x="0" y="2091"/>
                    <a:pt x="0" y="1109"/>
                    <a:pt x="0" y="128"/>
                  </a:cubicBezTo>
                  <a:cubicBezTo>
                    <a:pt x="12" y="103"/>
                    <a:pt x="21" y="77"/>
                    <a:pt x="36" y="54"/>
                  </a:cubicBezTo>
                  <a:cubicBezTo>
                    <a:pt x="58" y="23"/>
                    <a:pt x="92" y="9"/>
                    <a:pt x="128" y="0"/>
                  </a:cubicBezTo>
                  <a:cubicBezTo>
                    <a:pt x="943" y="0"/>
                    <a:pt x="1757" y="0"/>
                    <a:pt x="25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48050" y="4132263"/>
              <a:ext cx="628650" cy="633412"/>
            </a:xfrm>
            <a:custGeom>
              <a:avLst/>
              <a:gdLst>
                <a:gd name="T0" fmla="*/ 706 w 706"/>
                <a:gd name="T1" fmla="*/ 410 h 714"/>
                <a:gd name="T2" fmla="*/ 682 w 706"/>
                <a:gd name="T3" fmla="*/ 441 h 714"/>
                <a:gd name="T4" fmla="*/ 441 w 706"/>
                <a:gd name="T5" fmla="*/ 681 h 714"/>
                <a:gd name="T6" fmla="*/ 357 w 706"/>
                <a:gd name="T7" fmla="*/ 682 h 714"/>
                <a:gd name="T8" fmla="*/ 31 w 706"/>
                <a:gd name="T9" fmla="*/ 356 h 714"/>
                <a:gd name="T10" fmla="*/ 31 w 706"/>
                <a:gd name="T11" fmla="*/ 274 h 714"/>
                <a:gd name="T12" fmla="*/ 274 w 706"/>
                <a:gd name="T13" fmla="*/ 31 h 714"/>
                <a:gd name="T14" fmla="*/ 357 w 706"/>
                <a:gd name="T15" fmla="*/ 32 h 714"/>
                <a:gd name="T16" fmla="*/ 677 w 706"/>
                <a:gd name="T17" fmla="*/ 351 h 714"/>
                <a:gd name="T18" fmla="*/ 706 w 706"/>
                <a:gd name="T19" fmla="*/ 386 h 714"/>
                <a:gd name="T20" fmla="*/ 706 w 706"/>
                <a:gd name="T21" fmla="*/ 41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6" h="714">
                  <a:moveTo>
                    <a:pt x="706" y="410"/>
                  </a:moveTo>
                  <a:cubicBezTo>
                    <a:pt x="698" y="420"/>
                    <a:pt x="691" y="432"/>
                    <a:pt x="682" y="441"/>
                  </a:cubicBezTo>
                  <a:cubicBezTo>
                    <a:pt x="602" y="521"/>
                    <a:pt x="522" y="601"/>
                    <a:pt x="441" y="681"/>
                  </a:cubicBezTo>
                  <a:cubicBezTo>
                    <a:pt x="409" y="714"/>
                    <a:pt x="389" y="714"/>
                    <a:pt x="357" y="682"/>
                  </a:cubicBezTo>
                  <a:cubicBezTo>
                    <a:pt x="248" y="573"/>
                    <a:pt x="139" y="465"/>
                    <a:pt x="31" y="356"/>
                  </a:cubicBezTo>
                  <a:cubicBezTo>
                    <a:pt x="0" y="326"/>
                    <a:pt x="0" y="305"/>
                    <a:pt x="31" y="274"/>
                  </a:cubicBezTo>
                  <a:cubicBezTo>
                    <a:pt x="112" y="193"/>
                    <a:pt x="193" y="112"/>
                    <a:pt x="274" y="31"/>
                  </a:cubicBezTo>
                  <a:cubicBezTo>
                    <a:pt x="305" y="0"/>
                    <a:pt x="326" y="0"/>
                    <a:pt x="357" y="32"/>
                  </a:cubicBezTo>
                  <a:cubicBezTo>
                    <a:pt x="464" y="138"/>
                    <a:pt x="570" y="245"/>
                    <a:pt x="677" y="351"/>
                  </a:cubicBezTo>
                  <a:cubicBezTo>
                    <a:pt x="687" y="362"/>
                    <a:pt x="696" y="374"/>
                    <a:pt x="706" y="386"/>
                  </a:cubicBezTo>
                  <a:cubicBezTo>
                    <a:pt x="706" y="394"/>
                    <a:pt x="706" y="402"/>
                    <a:pt x="706" y="410"/>
                  </a:cubicBezTo>
                  <a:close/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2587625" y="4483100"/>
              <a:ext cx="1139825" cy="1143000"/>
            </a:xfrm>
            <a:custGeom>
              <a:avLst/>
              <a:gdLst>
                <a:gd name="T0" fmla="*/ 1281 w 1281"/>
                <a:gd name="T1" fmla="*/ 396 h 1285"/>
                <a:gd name="T2" fmla="*/ 1267 w 1281"/>
                <a:gd name="T3" fmla="*/ 426 h 1285"/>
                <a:gd name="T4" fmla="*/ 1252 w 1281"/>
                <a:gd name="T5" fmla="*/ 442 h 1285"/>
                <a:gd name="T6" fmla="*/ 443 w 1281"/>
                <a:gd name="T7" fmla="*/ 1251 h 1285"/>
                <a:gd name="T8" fmla="*/ 356 w 1281"/>
                <a:gd name="T9" fmla="*/ 1251 h 1285"/>
                <a:gd name="T10" fmla="*/ 32 w 1281"/>
                <a:gd name="T11" fmla="*/ 927 h 1285"/>
                <a:gd name="T12" fmla="*/ 32 w 1281"/>
                <a:gd name="T13" fmla="*/ 844 h 1285"/>
                <a:gd name="T14" fmla="*/ 846 w 1281"/>
                <a:gd name="T15" fmla="*/ 30 h 1285"/>
                <a:gd name="T16" fmla="*/ 928 w 1281"/>
                <a:gd name="T17" fmla="*/ 30 h 1285"/>
                <a:gd name="T18" fmla="*/ 1256 w 1281"/>
                <a:gd name="T19" fmla="*/ 358 h 1285"/>
                <a:gd name="T20" fmla="*/ 1281 w 1281"/>
                <a:gd name="T21" fmla="*/ 396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1" h="1285">
                  <a:moveTo>
                    <a:pt x="1281" y="396"/>
                  </a:moveTo>
                  <a:cubicBezTo>
                    <a:pt x="1275" y="409"/>
                    <a:pt x="1272" y="418"/>
                    <a:pt x="1267" y="426"/>
                  </a:cubicBezTo>
                  <a:cubicBezTo>
                    <a:pt x="1263" y="432"/>
                    <a:pt x="1257" y="437"/>
                    <a:pt x="1252" y="442"/>
                  </a:cubicBezTo>
                  <a:cubicBezTo>
                    <a:pt x="982" y="712"/>
                    <a:pt x="712" y="981"/>
                    <a:pt x="443" y="1251"/>
                  </a:cubicBezTo>
                  <a:cubicBezTo>
                    <a:pt x="409" y="1285"/>
                    <a:pt x="390" y="1285"/>
                    <a:pt x="356" y="1251"/>
                  </a:cubicBezTo>
                  <a:cubicBezTo>
                    <a:pt x="248" y="1143"/>
                    <a:pt x="140" y="1035"/>
                    <a:pt x="32" y="927"/>
                  </a:cubicBezTo>
                  <a:cubicBezTo>
                    <a:pt x="0" y="895"/>
                    <a:pt x="0" y="876"/>
                    <a:pt x="32" y="844"/>
                  </a:cubicBezTo>
                  <a:cubicBezTo>
                    <a:pt x="303" y="573"/>
                    <a:pt x="575" y="301"/>
                    <a:pt x="846" y="30"/>
                  </a:cubicBezTo>
                  <a:cubicBezTo>
                    <a:pt x="876" y="0"/>
                    <a:pt x="898" y="0"/>
                    <a:pt x="928" y="30"/>
                  </a:cubicBezTo>
                  <a:cubicBezTo>
                    <a:pt x="1037" y="139"/>
                    <a:pt x="1147" y="248"/>
                    <a:pt x="1256" y="358"/>
                  </a:cubicBezTo>
                  <a:cubicBezTo>
                    <a:pt x="1266" y="369"/>
                    <a:pt x="1273" y="383"/>
                    <a:pt x="1281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2332038" y="5340350"/>
              <a:ext cx="538163" cy="539750"/>
            </a:xfrm>
            <a:custGeom>
              <a:avLst/>
              <a:gdLst>
                <a:gd name="T0" fmla="*/ 21 w 604"/>
                <a:gd name="T1" fmla="*/ 606 h 606"/>
                <a:gd name="T2" fmla="*/ 1 w 604"/>
                <a:gd name="T3" fmla="*/ 584 h 606"/>
                <a:gd name="T4" fmla="*/ 8 w 604"/>
                <a:gd name="T5" fmla="*/ 561 h 606"/>
                <a:gd name="T6" fmla="*/ 183 w 604"/>
                <a:gd name="T7" fmla="*/ 35 h 606"/>
                <a:gd name="T8" fmla="*/ 231 w 604"/>
                <a:gd name="T9" fmla="*/ 23 h 606"/>
                <a:gd name="T10" fmla="*/ 581 w 604"/>
                <a:gd name="T11" fmla="*/ 374 h 606"/>
                <a:gd name="T12" fmla="*/ 569 w 604"/>
                <a:gd name="T13" fmla="*/ 425 h 606"/>
                <a:gd name="T14" fmla="*/ 35 w 604"/>
                <a:gd name="T15" fmla="*/ 602 h 606"/>
                <a:gd name="T16" fmla="*/ 21 w 604"/>
                <a:gd name="T17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" h="606">
                  <a:moveTo>
                    <a:pt x="21" y="606"/>
                  </a:moveTo>
                  <a:cubicBezTo>
                    <a:pt x="5" y="606"/>
                    <a:pt x="0" y="596"/>
                    <a:pt x="1" y="584"/>
                  </a:cubicBezTo>
                  <a:cubicBezTo>
                    <a:pt x="2" y="576"/>
                    <a:pt x="5" y="568"/>
                    <a:pt x="8" y="561"/>
                  </a:cubicBezTo>
                  <a:cubicBezTo>
                    <a:pt x="66" y="385"/>
                    <a:pt x="124" y="210"/>
                    <a:pt x="183" y="35"/>
                  </a:cubicBezTo>
                  <a:cubicBezTo>
                    <a:pt x="193" y="3"/>
                    <a:pt x="207" y="0"/>
                    <a:pt x="231" y="23"/>
                  </a:cubicBezTo>
                  <a:cubicBezTo>
                    <a:pt x="348" y="140"/>
                    <a:pt x="464" y="257"/>
                    <a:pt x="581" y="374"/>
                  </a:cubicBezTo>
                  <a:cubicBezTo>
                    <a:pt x="604" y="397"/>
                    <a:pt x="600" y="415"/>
                    <a:pt x="569" y="425"/>
                  </a:cubicBezTo>
                  <a:cubicBezTo>
                    <a:pt x="391" y="484"/>
                    <a:pt x="213" y="543"/>
                    <a:pt x="35" y="602"/>
                  </a:cubicBezTo>
                  <a:cubicBezTo>
                    <a:pt x="30" y="604"/>
                    <a:pt x="25" y="605"/>
                    <a:pt x="21" y="6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1990725" y="4032250"/>
              <a:ext cx="1454150" cy="42862"/>
            </a:xfrm>
            <a:custGeom>
              <a:avLst/>
              <a:gdLst>
                <a:gd name="T0" fmla="*/ 1634 w 1634"/>
                <a:gd name="T1" fmla="*/ 0 h 48"/>
                <a:gd name="T2" fmla="*/ 1634 w 1634"/>
                <a:gd name="T3" fmla="*/ 48 h 48"/>
                <a:gd name="T4" fmla="*/ 0 w 1634"/>
                <a:gd name="T5" fmla="*/ 48 h 48"/>
                <a:gd name="T6" fmla="*/ 0 w 1634"/>
                <a:gd name="T7" fmla="*/ 0 h 48"/>
                <a:gd name="T8" fmla="*/ 1634 w 163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48">
                  <a:moveTo>
                    <a:pt x="1634" y="0"/>
                  </a:moveTo>
                  <a:cubicBezTo>
                    <a:pt x="1634" y="17"/>
                    <a:pt x="1634" y="32"/>
                    <a:pt x="1634" y="48"/>
                  </a:cubicBezTo>
                  <a:cubicBezTo>
                    <a:pt x="1090" y="48"/>
                    <a:pt x="546" y="48"/>
                    <a:pt x="0" y="48"/>
                  </a:cubicBezTo>
                  <a:cubicBezTo>
                    <a:pt x="0" y="32"/>
                    <a:pt x="0" y="17"/>
                    <a:pt x="0" y="0"/>
                  </a:cubicBezTo>
                  <a:cubicBezTo>
                    <a:pt x="544" y="0"/>
                    <a:pt x="1088" y="0"/>
                    <a:pt x="16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992313" y="4548188"/>
              <a:ext cx="1184275" cy="44450"/>
            </a:xfrm>
            <a:custGeom>
              <a:avLst/>
              <a:gdLst>
                <a:gd name="T0" fmla="*/ 1331 w 1331"/>
                <a:gd name="T1" fmla="*/ 0 h 51"/>
                <a:gd name="T2" fmla="*/ 1245 w 1331"/>
                <a:gd name="T3" fmla="*/ 51 h 51"/>
                <a:gd name="T4" fmla="*/ 28 w 1331"/>
                <a:gd name="T5" fmla="*/ 50 h 51"/>
                <a:gd name="T6" fmla="*/ 0 w 1331"/>
                <a:gd name="T7" fmla="*/ 50 h 51"/>
                <a:gd name="T8" fmla="*/ 0 w 1331"/>
                <a:gd name="T9" fmla="*/ 0 h 51"/>
                <a:gd name="T10" fmla="*/ 1331 w 133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1" h="51">
                  <a:moveTo>
                    <a:pt x="1331" y="0"/>
                  </a:moveTo>
                  <a:cubicBezTo>
                    <a:pt x="1304" y="25"/>
                    <a:pt x="1287" y="51"/>
                    <a:pt x="1245" y="51"/>
                  </a:cubicBezTo>
                  <a:cubicBezTo>
                    <a:pt x="839" y="49"/>
                    <a:pt x="433" y="50"/>
                    <a:pt x="28" y="50"/>
                  </a:cubicBezTo>
                  <a:cubicBezTo>
                    <a:pt x="19" y="50"/>
                    <a:pt x="10" y="50"/>
                    <a:pt x="0" y="50"/>
                  </a:cubicBezTo>
                  <a:cubicBezTo>
                    <a:pt x="0" y="33"/>
                    <a:pt x="0" y="17"/>
                    <a:pt x="0" y="0"/>
                  </a:cubicBezTo>
                  <a:cubicBezTo>
                    <a:pt x="442" y="0"/>
                    <a:pt x="884" y="0"/>
                    <a:pt x="1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1990725" y="5062538"/>
              <a:ext cx="668338" cy="44450"/>
            </a:xfrm>
            <a:custGeom>
              <a:avLst/>
              <a:gdLst>
                <a:gd name="T0" fmla="*/ 751 w 751"/>
                <a:gd name="T1" fmla="*/ 4 h 49"/>
                <a:gd name="T2" fmla="*/ 710 w 751"/>
                <a:gd name="T3" fmla="*/ 42 h 49"/>
                <a:gd name="T4" fmla="*/ 692 w 751"/>
                <a:gd name="T5" fmla="*/ 49 h 49"/>
                <a:gd name="T6" fmla="*/ 11 w 751"/>
                <a:gd name="T7" fmla="*/ 49 h 49"/>
                <a:gd name="T8" fmla="*/ 0 w 751"/>
                <a:gd name="T9" fmla="*/ 48 h 49"/>
                <a:gd name="T10" fmla="*/ 0 w 751"/>
                <a:gd name="T11" fmla="*/ 0 h 49"/>
                <a:gd name="T12" fmla="*/ 748 w 751"/>
                <a:gd name="T13" fmla="*/ 0 h 49"/>
                <a:gd name="T14" fmla="*/ 751 w 751"/>
                <a:gd name="T15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1" h="49">
                  <a:moveTo>
                    <a:pt x="751" y="4"/>
                  </a:moveTo>
                  <a:cubicBezTo>
                    <a:pt x="737" y="17"/>
                    <a:pt x="724" y="30"/>
                    <a:pt x="710" y="42"/>
                  </a:cubicBezTo>
                  <a:cubicBezTo>
                    <a:pt x="705" y="46"/>
                    <a:pt x="698" y="49"/>
                    <a:pt x="692" y="49"/>
                  </a:cubicBezTo>
                  <a:cubicBezTo>
                    <a:pt x="465" y="49"/>
                    <a:pt x="238" y="49"/>
                    <a:pt x="11" y="49"/>
                  </a:cubicBezTo>
                  <a:cubicBezTo>
                    <a:pt x="8" y="49"/>
                    <a:pt x="4" y="48"/>
                    <a:pt x="0" y="48"/>
                  </a:cubicBezTo>
                  <a:cubicBezTo>
                    <a:pt x="0" y="32"/>
                    <a:pt x="0" y="17"/>
                    <a:pt x="0" y="0"/>
                  </a:cubicBezTo>
                  <a:cubicBezTo>
                    <a:pt x="250" y="0"/>
                    <a:pt x="499" y="0"/>
                    <a:pt x="748" y="0"/>
                  </a:cubicBezTo>
                  <a:cubicBezTo>
                    <a:pt x="749" y="2"/>
                    <a:pt x="750" y="3"/>
                    <a:pt x="75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3081338" y="5575300"/>
              <a:ext cx="363538" cy="46037"/>
            </a:xfrm>
            <a:custGeom>
              <a:avLst/>
              <a:gdLst>
                <a:gd name="T0" fmla="*/ 0 w 407"/>
                <a:gd name="T1" fmla="*/ 52 h 52"/>
                <a:gd name="T2" fmla="*/ 86 w 407"/>
                <a:gd name="T3" fmla="*/ 1 h 52"/>
                <a:gd name="T4" fmla="*/ 384 w 407"/>
                <a:gd name="T5" fmla="*/ 3 h 52"/>
                <a:gd name="T6" fmla="*/ 407 w 407"/>
                <a:gd name="T7" fmla="*/ 3 h 52"/>
                <a:gd name="T8" fmla="*/ 407 w 407"/>
                <a:gd name="T9" fmla="*/ 52 h 52"/>
                <a:gd name="T10" fmla="*/ 0 w 407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52">
                  <a:moveTo>
                    <a:pt x="0" y="52"/>
                  </a:moveTo>
                  <a:cubicBezTo>
                    <a:pt x="26" y="26"/>
                    <a:pt x="43" y="0"/>
                    <a:pt x="86" y="1"/>
                  </a:cubicBezTo>
                  <a:cubicBezTo>
                    <a:pt x="185" y="6"/>
                    <a:pt x="285" y="3"/>
                    <a:pt x="384" y="3"/>
                  </a:cubicBezTo>
                  <a:cubicBezTo>
                    <a:pt x="391" y="3"/>
                    <a:pt x="398" y="3"/>
                    <a:pt x="407" y="3"/>
                  </a:cubicBezTo>
                  <a:cubicBezTo>
                    <a:pt x="407" y="19"/>
                    <a:pt x="407" y="35"/>
                    <a:pt x="407" y="52"/>
                  </a:cubicBezTo>
                  <a:cubicBezTo>
                    <a:pt x="273" y="52"/>
                    <a:pt x="139" y="52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1990725" y="5578475"/>
              <a:ext cx="339725" cy="44450"/>
            </a:xfrm>
            <a:custGeom>
              <a:avLst/>
              <a:gdLst>
                <a:gd name="T0" fmla="*/ 0 w 381"/>
                <a:gd name="T1" fmla="*/ 49 h 49"/>
                <a:gd name="T2" fmla="*/ 0 w 381"/>
                <a:gd name="T3" fmla="*/ 0 h 49"/>
                <a:gd name="T4" fmla="*/ 381 w 381"/>
                <a:gd name="T5" fmla="*/ 0 h 49"/>
                <a:gd name="T6" fmla="*/ 367 w 381"/>
                <a:gd name="T7" fmla="*/ 43 h 49"/>
                <a:gd name="T8" fmla="*/ 356 w 381"/>
                <a:gd name="T9" fmla="*/ 49 h 49"/>
                <a:gd name="T10" fmla="*/ 0 w 381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9">
                  <a:moveTo>
                    <a:pt x="0" y="49"/>
                  </a:moveTo>
                  <a:cubicBezTo>
                    <a:pt x="0" y="32"/>
                    <a:pt x="0" y="17"/>
                    <a:pt x="0" y="0"/>
                  </a:cubicBezTo>
                  <a:cubicBezTo>
                    <a:pt x="126" y="0"/>
                    <a:pt x="252" y="0"/>
                    <a:pt x="381" y="0"/>
                  </a:cubicBezTo>
                  <a:cubicBezTo>
                    <a:pt x="376" y="15"/>
                    <a:pt x="372" y="29"/>
                    <a:pt x="367" y="43"/>
                  </a:cubicBezTo>
                  <a:cubicBezTo>
                    <a:pt x="366" y="46"/>
                    <a:pt x="360" y="49"/>
                    <a:pt x="356" y="49"/>
                  </a:cubicBezTo>
                  <a:cubicBezTo>
                    <a:pt x="238" y="49"/>
                    <a:pt x="120" y="49"/>
                    <a:pt x="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694D-610E-402B-8C24-BCC4D3FBCB73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p="http://schemas.openxmlformats.org/presentationml/2006/main">
  <p:tag name="RAINPROBLEM" val="MultipleChoice"/>
  <p:tag name="PROBLEMSCORE" val="1.0"/>
</p:tagLst>
</file>

<file path=ppt/tags/tag103.xml><?xml version="1.0" encoding="utf-8"?>
<p:tagLst xmlns:p="http://schemas.openxmlformats.org/presentationml/2006/main">
  <p:tag name="RAINPROBLEM" val="ProblemBody"/>
</p:tagLst>
</file>

<file path=ppt/tags/tag104.xml><?xml version="1.0" encoding="utf-8"?>
<p:tagLst xmlns:p="http://schemas.openxmlformats.org/presentationml/2006/main">
  <p:tag name="RAINPROBLEM" val="ProblemSubmit"/>
  <p:tag name="RAINPROBLEMTYPE" val="ShortAnswer"/>
</p:tagLst>
</file>

<file path=ppt/tags/tag105.xml><?xml version="1.0" encoding="utf-8"?>
<p:tagLst xmlns:p="http://schemas.openxmlformats.org/presentationml/2006/main">
  <p:tag name="PRODUCTVERSIONTIP" val="PRODUCTVERSIONTIP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" val="ProblemSetting"/>
  <p:tag name="RAINPROBLEMTYPE" val="ShortAnswer"/>
</p:tagLst>
</file>

<file path=ppt/tags/tag112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113.xml><?xml version="1.0" encoding="utf-8"?>
<p:tagLst xmlns:p="http://schemas.openxmlformats.org/presentationml/2006/main">
  <p:tag name="COMMONDATA" val="eyJoZGlkIjoiZDhmZjM3ZTZiYzVhZjRkYzFlNzUwYmM2YTkxODQ5OTUifQ=="/>
</p:tagLst>
</file>

<file path=ppt/tags/tag12.xml><?xml version="1.0" encoding="utf-8"?>
<p:tagLst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" val="ProblemSetting"/>
  <p:tag name="RAINPROBLEMTYPE" val="MultipleChoice"/>
</p:tagLst>
</file>

<file path=ppt/tags/tag19.xml><?xml version="1.0" encoding="utf-8"?>
<p:tagLst xmlns:p="http://schemas.openxmlformats.org/presentationml/2006/main">
  <p:tag name="RAINPROBLEM" val="MultipleChoice"/>
  <p:tag name="PROBLEMSCORE" val="1.0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KSO_WM_UNIT_TABLE_BEAUTIFY" val="smartTable{843d6d77-9953-49c7-8b45-2a1afb7fc841}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" val="ProblemSubmit"/>
  <p:tag name="RAINPROBLEMTYPE" val="MultipleChoice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p="http://schemas.openxmlformats.org/presentationml/2006/main">
  <p:tag name="RAINPROBLEM" val="MultipleChoice"/>
  <p:tag name="PROBLEMSCORE" val="1.0"/>
</p:tagLst>
</file>

<file path=ppt/tags/tag38.xml><?xml version="1.0" encoding="utf-8"?>
<p:tagLst xmlns:p="http://schemas.openxmlformats.org/presentationml/2006/main">
  <p:tag name="RAINPROBLEM" val="ProblemBody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Item"/>
</p:tagLst>
</file>

<file path=ppt/tags/tag41.xml><?xml version="1.0" encoding="utf-8"?>
<p:tagLst xmlns:p="http://schemas.openxmlformats.org/presentationml/2006/main">
  <p:tag name="RAINPROBLEM" val="ProblemItem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p="http://schemas.openxmlformats.org/presentationml/2006/main">
  <p:tag name="RAINPROBLEM" val="ProblemSubmit"/>
  <p:tag name="RAINPROBLEMTYPE" val="MultipleChoice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p="http://schemas.openxmlformats.org/presentationml/2006/main">
  <p:tag name="RAINPROBLEM" val="MultipleChoice"/>
  <p:tag name="PROBLEMSCORE" val="1.0"/>
</p:tagLst>
</file>

<file path=ppt/tags/tag55.xml><?xml version="1.0" encoding="utf-8"?>
<p:tagLst xmlns:p="http://schemas.openxmlformats.org/presentationml/2006/main">
  <p:tag name="KSO_WM_UNIT_TABLE_BEAUTIFY" val="smartTable{1c784b88-173e-48db-a560-6bc5af791fd3}"/>
</p:tagLst>
</file>

<file path=ppt/tags/tag56.xml><?xml version="1.0" encoding="utf-8"?>
<p:tagLst xmlns:p="http://schemas.openxmlformats.org/presentationml/2006/main">
  <p:tag name="KSO_WM_UNIT_TABLE_BEAUTIFY" val="smartTable{d4a6f5ca-43a3-4abc-a32a-93d655e187fb}"/>
</p:tagLst>
</file>

<file path=ppt/tags/tag57.xml><?xml version="1.0" encoding="utf-8"?>
<p:tagLst xmlns:p="http://schemas.openxmlformats.org/presentationml/2006/main">
  <p:tag name="KSO_WM_UNIT_TABLE_BEAUTIFY" val="smartTable{8b1bdd72-7be3-4b53-a0c3-20edd494869d}"/>
  <p:tag name="TABLE_SKINIDX" val="0"/>
  <p:tag name="TABLE_ENCOLOR" val="#FFFFFF"/>
</p:tagLst>
</file>

<file path=ppt/tags/tag58.xml><?xml version="1.0" encoding="utf-8"?>
<p:tagLst xmlns:p="http://schemas.openxmlformats.org/presentationml/2006/main">
  <p:tag name="KSO_WM_UNIT_TABLE_BEAUTIFY" val="smartTable{987f321c-8c4c-48bf-b7fe-a543f35c69f4}"/>
</p:tagLst>
</file>

<file path=ppt/tags/tag59.xml><?xml version="1.0" encoding="utf-8"?>
<p:tagLst xmlns:p="http://schemas.openxmlformats.org/presentationml/2006/main">
  <p:tag name="KSO_WM_UNIT_TABLE_BEAUTIFY" val="smartTable{a920d815-0723-4d34-9b54-10164dd65dbc}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KSO_WM_UNIT_TABLE_BEAUTIFY" val="smartTable{e26c0df9-94a3-469d-b3d7-3db411c024c6}"/>
</p:tagLst>
</file>

<file path=ppt/tags/tag61.xml><?xml version="1.0" encoding="utf-8"?>
<p:tagLst xmlns:p="http://schemas.openxmlformats.org/presentationml/2006/main">
  <p:tag name="KSO_WM_UNIT_TABLE_BEAUTIFY" val="smartTable{f56a044c-e750-4d2f-9751-30a2bf221160}"/>
</p:tagLst>
</file>

<file path=ppt/tags/tag62.xml><?xml version="1.0" encoding="utf-8"?>
<p:tagLst xmlns:p="http://schemas.openxmlformats.org/presentationml/2006/main">
  <p:tag name="KSO_WM_UNIT_TABLE_BEAUTIFY" val="smartTable{da0b7106-af00-49b4-9ee4-61195a4a3037}"/>
</p:tagLst>
</file>

<file path=ppt/tags/tag63.xml><?xml version="1.0" encoding="utf-8"?>
<p:tagLst xmlns:p="http://schemas.openxmlformats.org/presentationml/2006/main">
  <p:tag name="KSO_WM_UNIT_TABLE_BEAUTIFY" val="smartTable{d581fdef-953e-4f94-bb4d-bbddb6422a44}"/>
</p:tagLst>
</file>

<file path=ppt/tags/tag64.xml><?xml version="1.0" encoding="utf-8"?>
<p:tagLst xmlns:p="http://schemas.openxmlformats.org/presentationml/2006/main">
  <p:tag name="KSO_WM_UNIT_TABLE_BEAUTIFY" val="smartTable{d581fdef-953e-4f94-bb4d-bbddb6422a44}"/>
</p:tagLst>
</file>

<file path=ppt/tags/tag65.xml><?xml version="1.0" encoding="utf-8"?>
<p:tagLst xmlns:p="http://schemas.openxmlformats.org/presentationml/2006/main">
  <p:tag name="KSO_WM_UNIT_TABLE_BEAUTIFY" val="smartTable{9082bc95-f446-418e-8957-c6d242c76552}"/>
</p:tagLst>
</file>

<file path=ppt/tags/tag66.xml><?xml version="1.0" encoding="utf-8"?>
<p:tagLst xmlns:p="http://schemas.openxmlformats.org/presentationml/2006/main">
  <p:tag name="KSO_WM_UNIT_TABLE_BEAUTIFY" val="smartTable{a826c5eb-1339-4e05-99b9-1f9e3ae5731f}"/>
</p:tagLst>
</file>

<file path=ppt/tags/tag67.xml><?xml version="1.0" encoding="utf-8"?>
<p:tagLst xmlns:p="http://schemas.openxmlformats.org/presentationml/2006/main">
  <p:tag name="KSO_WM_UNIT_TABLE_BEAUTIFY" val="smartTable{ba78b1f8-d92a-4bd7-9a0d-f43246a840f3}"/>
</p:tagLst>
</file>

<file path=ppt/tags/tag68.xml><?xml version="1.0" encoding="utf-8"?>
<p:tagLst xmlns:p="http://schemas.openxmlformats.org/presentationml/2006/main">
  <p:tag name="KSO_WM_UNIT_TABLE_BEAUTIFY" val="smartTable{9082bc95-f446-418e-8957-c6d242c76552}"/>
</p:tagLst>
</file>

<file path=ppt/tags/tag69.xml><?xml version="1.0" encoding="utf-8"?>
<p:tagLst xmlns:p="http://schemas.openxmlformats.org/presentationml/2006/main">
  <p:tag name="RAINPROBLEM" val="ProblemBody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" val="ProblemItem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p="http://schemas.openxmlformats.org/presentationml/2006/main">
  <p:tag name="RAINPROBLEM" val="ProblemSubmit"/>
  <p:tag name="RAINPROBLEMTYPE" val="MultipleChoice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" val="ProblemSetting"/>
  <p:tag name="RAINPROBLEMTYPE" val="MultipleChoice"/>
</p:tagLst>
</file>

<file path=ppt/tags/tag81.xml><?xml version="1.0" encoding="utf-8"?>
<p:tagLst xmlns:p="http://schemas.openxmlformats.org/presentationml/2006/main">
  <p:tag name="RAINPROBLEM" val="MultipleChoice"/>
  <p:tag name="PROBLEMSCORE" val="1.0"/>
</p:tagLst>
</file>

<file path=ppt/tags/tag82.xml><?xml version="1.0" encoding="utf-8"?>
<p:tagLst xmlns:p="http://schemas.openxmlformats.org/presentationml/2006/main">
  <p:tag name="KSO_WM_UNIT_TABLE_BEAUTIFY" val="smartTable{ddf3af7d-7419-4216-8cb1-8a1defdd2609}"/>
</p:tagLst>
</file>

<file path=ppt/tags/tag83.xml><?xml version="1.0" encoding="utf-8"?>
<p:tagLst xmlns:p="http://schemas.openxmlformats.org/presentationml/2006/main">
  <p:tag name="KSO_WM_UNIT_TABLE_BEAUTIFY" val="smartTable{5f8c877c-05e3-4cf8-8ea4-411dc5c20117}"/>
</p:tagLst>
</file>

<file path=ppt/tags/tag84.xml><?xml version="1.0" encoding="utf-8"?>
<p:tagLst xmlns:p="http://schemas.openxmlformats.org/presentationml/2006/main">
  <p:tag name="KSO_WM_UNIT_TABLE_BEAUTIFY" val="smartTable{5f8c877c-05e3-4cf8-8ea4-411dc5c20117}"/>
</p:tagLst>
</file>

<file path=ppt/tags/tag85.xml><?xml version="1.0" encoding="utf-8"?>
<p:tagLst xmlns:p="http://schemas.openxmlformats.org/presentationml/2006/main">
  <p:tag name="KSO_WM_UNIT_TABLE_BEAUTIFY" val="smartTable{e7c995d6-99a9-4659-84d7-6807da1f9aea}"/>
</p:tagLst>
</file>

<file path=ppt/tags/tag86.xml><?xml version="1.0" encoding="utf-8"?>
<p:tagLst xmlns:p="http://schemas.openxmlformats.org/presentationml/2006/main">
  <p:tag name="RAINPROBLEM" val="ProblemBody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Item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Item"/>
</p:tagLst>
</file>

<file path=ppt/tags/tag9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p="http://schemas.openxmlformats.org/presentationml/2006/main">
  <p:tag name="RAINPROBLEM" val="ProblemSubmit"/>
  <p:tag name="RAINPROBLEMTYPE" val="MultipleChoice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16847</Words>
  <Application>WPS 演示</Application>
  <PresentationFormat>全屏显示(16:9)</PresentationFormat>
  <Paragraphs>2529</Paragraphs>
  <Slides>94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94</vt:i4>
      </vt:variant>
    </vt:vector>
  </HeadingPairs>
  <TitlesOfParts>
    <vt:vector size="118" baseType="lpstr">
      <vt:lpstr>Arial</vt:lpstr>
      <vt:lpstr>宋体</vt:lpstr>
      <vt:lpstr>Wingdings</vt:lpstr>
      <vt:lpstr>Wingdings 3</vt:lpstr>
      <vt:lpstr>微软雅黑</vt:lpstr>
      <vt:lpstr>华康俪金黑W8(P)</vt:lpstr>
      <vt:lpstr>黑体</vt:lpstr>
      <vt:lpstr>经典繁仿黑</vt:lpstr>
      <vt:lpstr>Arial Narrow</vt:lpstr>
      <vt:lpstr>Times New Roman</vt:lpstr>
      <vt:lpstr>华文楷体</vt:lpstr>
      <vt:lpstr>Wingdings</vt:lpstr>
      <vt:lpstr>Arial Black</vt:lpstr>
      <vt:lpstr>Arial Unicode MS</vt:lpstr>
      <vt:lpstr>等线</vt:lpstr>
      <vt:lpstr>Calibri</vt:lpstr>
      <vt:lpstr>Gulim</vt:lpstr>
      <vt:lpstr>Arial</vt:lpstr>
      <vt:lpstr>Courier New</vt:lpstr>
      <vt:lpstr>Times New Roman</vt:lpstr>
      <vt:lpstr>Malgun Gothic</vt:lpstr>
      <vt:lpstr>积分</vt:lpstr>
      <vt:lpstr>Excel.Chart.8</vt:lpstr>
      <vt:lpstr>Paint.Picture</vt:lpstr>
      <vt:lpstr>第2章 Python基础语法</vt:lpstr>
      <vt:lpstr>前情回顾</vt:lpstr>
      <vt:lpstr>本次课程速递</vt:lpstr>
      <vt:lpstr>PowerPoint 演示文稿</vt:lpstr>
      <vt:lpstr>本节目标</vt:lpstr>
      <vt:lpstr>实战任务1</vt:lpstr>
      <vt:lpstr>PowerPoint 演示文稿</vt:lpstr>
      <vt:lpstr>常量</vt:lpstr>
      <vt:lpstr>变量</vt:lpstr>
      <vt:lpstr>PowerPoint 演示文稿</vt:lpstr>
      <vt:lpstr>PowerPoint 演示文稿</vt:lpstr>
      <vt:lpstr>PowerPoint 演示文稿</vt:lpstr>
      <vt:lpstr>数据类型</vt:lpstr>
      <vt:lpstr>数字类型</vt:lpstr>
      <vt:lpstr>数字类型</vt:lpstr>
      <vt:lpstr>PowerPoint 演示文稿</vt:lpstr>
      <vt:lpstr>整型</vt:lpstr>
      <vt:lpstr>浮点、复数类型</vt:lpstr>
      <vt:lpstr>布尔类型</vt:lpstr>
      <vt:lpstr>PowerPoint 演示文稿</vt:lpstr>
      <vt:lpstr>字符串</vt:lpstr>
      <vt:lpstr>字符串-创建</vt:lpstr>
      <vt:lpstr>字符串-访问字符串</vt:lpstr>
      <vt:lpstr>示例</vt:lpstr>
      <vt:lpstr>PowerPoint 演示文稿</vt:lpstr>
      <vt:lpstr>字符串-转义字符</vt:lpstr>
      <vt:lpstr>思考题</vt:lpstr>
      <vt:lpstr>格式化输出</vt:lpstr>
      <vt:lpstr>格式化浮点数</vt:lpstr>
      <vt:lpstr>格式化整数</vt:lpstr>
      <vt:lpstr>格式化字符串</vt:lpstr>
      <vt:lpstr>案例编码</vt:lpstr>
      <vt:lpstr>数字类型转换</vt:lpstr>
      <vt:lpstr>数字类型转换</vt:lpstr>
      <vt:lpstr>实战任务2</vt:lpstr>
      <vt:lpstr>实战任务2：</vt:lpstr>
      <vt:lpstr>其他内置转换函数</vt:lpstr>
      <vt:lpstr>示例</vt:lpstr>
      <vt:lpstr>示例</vt:lpstr>
      <vt:lpstr>列表、元组、集合、字典</vt:lpstr>
      <vt:lpstr>数学函数math</vt:lpstr>
      <vt:lpstr>示例</vt:lpstr>
      <vt:lpstr>数学函数math</vt:lpstr>
      <vt:lpstr>PowerPoint 演示文稿</vt:lpstr>
      <vt:lpstr>示例</vt:lpstr>
      <vt:lpstr>示例</vt:lpstr>
      <vt:lpstr>PowerPoint 演示文稿</vt:lpstr>
      <vt:lpstr>示例</vt:lpstr>
      <vt:lpstr>PowerPoint 演示文稿</vt:lpstr>
      <vt:lpstr>示例</vt:lpstr>
      <vt:lpstr>PowerPoint 演示文稿</vt:lpstr>
      <vt:lpstr>天天向上——持续的价值</vt:lpstr>
      <vt:lpstr>实战任务3:</vt:lpstr>
      <vt:lpstr>PowerPoint 演示文稿</vt:lpstr>
      <vt:lpstr>天天向上</vt:lpstr>
      <vt:lpstr>天天向上</vt:lpstr>
      <vt:lpstr>天天向上</vt:lpstr>
      <vt:lpstr>PowerPoint 演示文稿</vt:lpstr>
      <vt:lpstr>天天向上的力量</vt:lpstr>
      <vt:lpstr>运算符</vt:lpstr>
      <vt:lpstr>占位运算符</vt:lpstr>
      <vt:lpstr>算术运算符</vt:lpstr>
      <vt:lpstr>赋值运算符</vt:lpstr>
      <vt:lpstr>比较运算符</vt:lpstr>
      <vt:lpstr>示例</vt:lpstr>
      <vt:lpstr>逻辑运算符</vt:lpstr>
      <vt:lpstr>位运算符</vt:lpstr>
      <vt:lpstr>PowerPoint 演示文稿</vt:lpstr>
      <vt:lpstr>示例1</vt:lpstr>
      <vt:lpstr>示例2</vt:lpstr>
      <vt:lpstr>示例3</vt:lpstr>
      <vt:lpstr>示例4</vt:lpstr>
      <vt:lpstr>身份运算符</vt:lpstr>
      <vt:lpstr>PowerPoint 演示文稿</vt:lpstr>
      <vt:lpstr>成员运算符</vt:lpstr>
      <vt:lpstr>序列运算符</vt:lpstr>
      <vt:lpstr>运算符优先级</vt:lpstr>
      <vt:lpstr>PowerPoint 演示文稿</vt:lpstr>
      <vt:lpstr>实战任务4</vt:lpstr>
      <vt:lpstr>PowerPoint 演示文稿</vt:lpstr>
      <vt:lpstr>分支结构</vt:lpstr>
      <vt:lpstr>分支结构</vt:lpstr>
      <vt:lpstr>分支结构</vt:lpstr>
      <vt:lpstr>循环结构</vt:lpstr>
      <vt:lpstr>循环结构</vt:lpstr>
      <vt:lpstr>循环结构</vt:lpstr>
      <vt:lpstr>PowerPoint 演示文稿</vt:lpstr>
      <vt:lpstr>PowerPoint 演示文稿</vt:lpstr>
      <vt:lpstr>循环结构</vt:lpstr>
      <vt:lpstr>循环后的else分支</vt:lpstr>
      <vt:lpstr>本课小结</vt:lpstr>
      <vt:lpstr>课后作业</vt:lpstr>
      <vt:lpstr>实验任务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lingdang</cp:lastModifiedBy>
  <cp:revision>810</cp:revision>
  <dcterms:created xsi:type="dcterms:W3CDTF">2020-02-07T06:58:00Z</dcterms:created>
  <dcterms:modified xsi:type="dcterms:W3CDTF">2022-09-07T06:12:26Z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0DDB4BACB11241DC914EC4C06A1512B1</vt:lpwstr>
  </property>
</Properties>
</file>