
<file path=[Content_Types].xml><?xml version="1.0" encoding="utf-8"?>
<Types xmlns="http://schemas.openxmlformats.org/package/2006/content-types"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Default Extension="wdp" ContentType="image/vnd.ms-photo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72"/>
  </p:handoutMasterIdLst>
  <p:sldIdLst>
    <p:sldId id="256" r:id="rId3"/>
    <p:sldId id="676" r:id="rId5"/>
    <p:sldId id="677" r:id="rId6"/>
    <p:sldId id="678" r:id="rId7"/>
    <p:sldId id="773" r:id="rId8"/>
    <p:sldId id="1236" r:id="rId9"/>
    <p:sldId id="1235" r:id="rId10"/>
    <p:sldId id="1244" r:id="rId11"/>
    <p:sldId id="1245" r:id="rId12"/>
    <p:sldId id="1217" r:id="rId13"/>
    <p:sldId id="1227" r:id="rId14"/>
    <p:sldId id="1228" r:id="rId15"/>
    <p:sldId id="1239" r:id="rId16"/>
    <p:sldId id="1238" r:id="rId17"/>
    <p:sldId id="1237" r:id="rId18"/>
    <p:sldId id="1240" r:id="rId19"/>
    <p:sldId id="1241" r:id="rId20"/>
    <p:sldId id="1242" r:id="rId21"/>
    <p:sldId id="1243" r:id="rId22"/>
    <p:sldId id="1260" r:id="rId23"/>
    <p:sldId id="1261" r:id="rId24"/>
    <p:sldId id="1262" r:id="rId25"/>
    <p:sldId id="1263" r:id="rId26"/>
    <p:sldId id="1264" r:id="rId27"/>
    <p:sldId id="1265" r:id="rId28"/>
    <p:sldId id="1266" r:id="rId29"/>
    <p:sldId id="1267" r:id="rId30"/>
    <p:sldId id="1268" r:id="rId31"/>
    <p:sldId id="1271" r:id="rId32"/>
    <p:sldId id="1270" r:id="rId33"/>
    <p:sldId id="1272" r:id="rId34"/>
    <p:sldId id="1273" r:id="rId35"/>
    <p:sldId id="1274" r:id="rId36"/>
    <p:sldId id="1275" r:id="rId37"/>
    <p:sldId id="1283" r:id="rId38"/>
    <p:sldId id="1276" r:id="rId39"/>
    <p:sldId id="1277" r:id="rId40"/>
    <p:sldId id="1290" r:id="rId41"/>
    <p:sldId id="1291" r:id="rId42"/>
    <p:sldId id="1292" r:id="rId43"/>
    <p:sldId id="1293" r:id="rId44"/>
    <p:sldId id="1295" r:id="rId45"/>
    <p:sldId id="1296" r:id="rId46"/>
    <p:sldId id="1294" r:id="rId47"/>
    <p:sldId id="1321" r:id="rId48"/>
    <p:sldId id="1297" r:id="rId49"/>
    <p:sldId id="1298" r:id="rId50"/>
    <p:sldId id="1299" r:id="rId51"/>
    <p:sldId id="1300" r:id="rId52"/>
    <p:sldId id="1307" r:id="rId53"/>
    <p:sldId id="1308" r:id="rId54"/>
    <p:sldId id="1309" r:id="rId55"/>
    <p:sldId id="1306" r:id="rId56"/>
    <p:sldId id="1310" r:id="rId57"/>
    <p:sldId id="1311" r:id="rId58"/>
    <p:sldId id="1313" r:id="rId59"/>
    <p:sldId id="1314" r:id="rId60"/>
    <p:sldId id="1315" r:id="rId61"/>
    <p:sldId id="1316" r:id="rId62"/>
    <p:sldId id="1317" r:id="rId63"/>
    <p:sldId id="1312" r:id="rId64"/>
    <p:sldId id="1318" r:id="rId65"/>
    <p:sldId id="1319" r:id="rId66"/>
    <p:sldId id="1320" r:id="rId67"/>
    <p:sldId id="1223" r:id="rId68"/>
    <p:sldId id="1224" r:id="rId69"/>
    <p:sldId id="1225" r:id="rId70"/>
    <p:sldId id="1226" r:id="rId71"/>
  </p:sldIdLst>
  <p:sldSz cx="9144000" cy="5143500" type="screen16x9"/>
  <p:notesSz cx="6858000" cy="9144000"/>
  <p:custDataLst>
    <p:tags r:id="rId7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0938" autoAdjust="0"/>
  </p:normalViewPr>
  <p:slideViewPr>
    <p:cSldViewPr snapToGrid="0">
      <p:cViewPr varScale="1">
        <p:scale>
          <a:sx n="108" d="100"/>
          <a:sy n="108" d="100"/>
        </p:scale>
        <p:origin x="145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77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gs" Target="tags/tag8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handoutMaster" Target="handoutMasters/handoutMaster1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55A7A-C502-46B6-855A-4BBB11597E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659B1-BC94-4B1F-9D70-551345BF8F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8A599-32F8-4B61-A0CD-2608407245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2E783-649F-44DC-A8F6-E4C5105E11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fld id="{60FB8FB2-9769-4F22-8580-D43F76E3F21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8032" y="4853028"/>
            <a:ext cx="5760261" cy="205740"/>
          </a:xfrm>
        </p:spPr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4820"/>
            <a:ext cx="692368" cy="69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 119"/>
          <p:cNvSpPr txBox="1"/>
          <p:nvPr userDrawn="1"/>
        </p:nvSpPr>
        <p:spPr>
          <a:xfrm>
            <a:off x="4264202" y="2007508"/>
            <a:ext cx="4241369" cy="1223412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lvl="0">
              <a:defRPr sz="11500" spc="50">
                <a:ln w="11430"/>
                <a:solidFill>
                  <a:srgbClr val="008E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7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谢谢聆听</a:t>
            </a:r>
            <a:endParaRPr lang="en-US" altLang="zh-CN" sz="7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833860" y="1704155"/>
            <a:ext cx="3193793" cy="2085294"/>
            <a:chOff x="705272" y="1639861"/>
            <a:chExt cx="3193793" cy="2085294"/>
          </a:xfrm>
        </p:grpSpPr>
        <p:grpSp>
          <p:nvGrpSpPr>
            <p:cNvPr id="2" name="组合 1"/>
            <p:cNvGrpSpPr/>
            <p:nvPr userDrawn="1"/>
          </p:nvGrpSpPr>
          <p:grpSpPr>
            <a:xfrm>
              <a:off x="705272" y="1639861"/>
              <a:ext cx="3193793" cy="2085294"/>
              <a:chOff x="721633" y="1980294"/>
              <a:chExt cx="3233738" cy="2111375"/>
            </a:xfrm>
          </p:grpSpPr>
          <p:sp>
            <p:nvSpPr>
              <p:cNvPr id="9" name="Freeform 148"/>
              <p:cNvSpPr/>
              <p:nvPr userDrawn="1"/>
            </p:nvSpPr>
            <p:spPr bwMode="auto">
              <a:xfrm>
                <a:off x="721633" y="1980294"/>
                <a:ext cx="3233738" cy="2111375"/>
              </a:xfrm>
              <a:custGeom>
                <a:avLst/>
                <a:gdLst>
                  <a:gd name="T0" fmla="*/ 778 w 861"/>
                  <a:gd name="T1" fmla="*/ 437 h 562"/>
                  <a:gd name="T2" fmla="*/ 778 w 861"/>
                  <a:gd name="T3" fmla="*/ 21 h 562"/>
                  <a:gd name="T4" fmla="*/ 756 w 861"/>
                  <a:gd name="T5" fmla="*/ 0 h 562"/>
                  <a:gd name="T6" fmla="*/ 105 w 861"/>
                  <a:gd name="T7" fmla="*/ 0 h 562"/>
                  <a:gd name="T8" fmla="*/ 84 w 861"/>
                  <a:gd name="T9" fmla="*/ 21 h 562"/>
                  <a:gd name="T10" fmla="*/ 84 w 861"/>
                  <a:gd name="T11" fmla="*/ 436 h 562"/>
                  <a:gd name="T12" fmla="*/ 0 w 861"/>
                  <a:gd name="T13" fmla="*/ 530 h 562"/>
                  <a:gd name="T14" fmla="*/ 24 w 861"/>
                  <a:gd name="T15" fmla="*/ 562 h 562"/>
                  <a:gd name="T16" fmla="*/ 838 w 861"/>
                  <a:gd name="T17" fmla="*/ 562 h 562"/>
                  <a:gd name="T18" fmla="*/ 861 w 861"/>
                  <a:gd name="T19" fmla="*/ 530 h 562"/>
                  <a:gd name="T20" fmla="*/ 778 w 861"/>
                  <a:gd name="T21" fmla="*/ 437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1" h="562">
                    <a:moveTo>
                      <a:pt x="778" y="437"/>
                    </a:moveTo>
                    <a:cubicBezTo>
                      <a:pt x="778" y="21"/>
                      <a:pt x="778" y="21"/>
                      <a:pt x="778" y="21"/>
                    </a:cubicBezTo>
                    <a:cubicBezTo>
                      <a:pt x="778" y="9"/>
                      <a:pt x="768" y="0"/>
                      <a:pt x="756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3" y="0"/>
                      <a:pt x="84" y="9"/>
                      <a:pt x="84" y="21"/>
                    </a:cubicBezTo>
                    <a:cubicBezTo>
                      <a:pt x="84" y="436"/>
                      <a:pt x="84" y="436"/>
                      <a:pt x="84" y="436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0" y="543"/>
                      <a:pt x="11" y="562"/>
                      <a:pt x="24" y="562"/>
                    </a:cubicBezTo>
                    <a:cubicBezTo>
                      <a:pt x="838" y="562"/>
                      <a:pt x="838" y="562"/>
                      <a:pt x="838" y="562"/>
                    </a:cubicBezTo>
                    <a:cubicBezTo>
                      <a:pt x="851" y="562"/>
                      <a:pt x="861" y="543"/>
                      <a:pt x="861" y="530"/>
                    </a:cubicBezTo>
                    <a:lnTo>
                      <a:pt x="778" y="437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" name="Rectangle 149"/>
              <p:cNvSpPr>
                <a:spLocks noChangeArrowheads="1"/>
              </p:cNvSpPr>
              <p:nvPr userDrawn="1"/>
            </p:nvSpPr>
            <p:spPr bwMode="auto">
              <a:xfrm>
                <a:off x="1169308" y="2115231"/>
                <a:ext cx="2343150" cy="1404938"/>
              </a:xfrm>
              <a:prstGeom prst="rect">
                <a:avLst/>
              </a:pr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" name="Freeform 150"/>
              <p:cNvSpPr/>
              <p:nvPr userDrawn="1"/>
            </p:nvSpPr>
            <p:spPr bwMode="auto">
              <a:xfrm>
                <a:off x="2118633" y="3975781"/>
                <a:ext cx="439738" cy="74613"/>
              </a:xfrm>
              <a:custGeom>
                <a:avLst/>
                <a:gdLst>
                  <a:gd name="T0" fmla="*/ 0 w 117"/>
                  <a:gd name="T1" fmla="*/ 0 h 20"/>
                  <a:gd name="T2" fmla="*/ 0 w 117"/>
                  <a:gd name="T3" fmla="*/ 0 h 20"/>
                  <a:gd name="T4" fmla="*/ 14 w 117"/>
                  <a:gd name="T5" fmla="*/ 20 h 20"/>
                  <a:gd name="T6" fmla="*/ 104 w 117"/>
                  <a:gd name="T7" fmla="*/ 20 h 20"/>
                  <a:gd name="T8" fmla="*/ 117 w 117"/>
                  <a:gd name="T9" fmla="*/ 0 h 20"/>
                  <a:gd name="T10" fmla="*/ 117 w 117"/>
                  <a:gd name="T11" fmla="*/ 0 h 20"/>
                  <a:gd name="T12" fmla="*/ 0 w 117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6" y="20"/>
                      <a:pt x="1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11" y="20"/>
                      <a:pt x="117" y="7"/>
                      <a:pt x="117" y="0"/>
                    </a:cubicBezTo>
                    <a:cubicBezTo>
                      <a:pt x="117" y="0"/>
                      <a:pt x="117" y="0"/>
                      <a:pt x="11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08" name="矩形 107"/>
            <p:cNvSpPr/>
            <p:nvPr userDrawn="1"/>
          </p:nvSpPr>
          <p:spPr>
            <a:xfrm>
              <a:off x="2091447" y="2022227"/>
              <a:ext cx="13253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Thank You</a:t>
              </a:r>
              <a:r>
                <a:rPr lang="zh-CN" altLang="en-US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！</a:t>
              </a:r>
              <a:endParaRPr lang="zh-CN" alt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  <p:grpSp>
          <p:nvGrpSpPr>
            <p:cNvPr id="114" name="组合 113"/>
            <p:cNvGrpSpPr/>
            <p:nvPr userDrawn="1"/>
          </p:nvGrpSpPr>
          <p:grpSpPr>
            <a:xfrm>
              <a:off x="2160453" y="2672657"/>
              <a:ext cx="1134000" cy="48600"/>
              <a:chOff x="0" y="4978400"/>
              <a:chExt cx="11157019" cy="406400"/>
            </a:xfrm>
          </p:grpSpPr>
          <p:sp>
            <p:nvSpPr>
              <p:cNvPr id="115" name="矩形 114"/>
              <p:cNvSpPr/>
              <p:nvPr userDrawn="1"/>
            </p:nvSpPr>
            <p:spPr>
              <a:xfrm>
                <a:off x="0" y="4978400"/>
                <a:ext cx="2788596" cy="406400"/>
              </a:xfrm>
              <a:prstGeom prst="rect">
                <a:avLst/>
              </a:prstGeom>
              <a:solidFill>
                <a:srgbClr val="9EC4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6" name="矩形 115"/>
              <p:cNvSpPr/>
              <p:nvPr userDrawn="1"/>
            </p:nvSpPr>
            <p:spPr>
              <a:xfrm>
                <a:off x="2788596" y="4978400"/>
                <a:ext cx="2788596" cy="406400"/>
              </a:xfrm>
              <a:prstGeom prst="rect">
                <a:avLst/>
              </a:prstGeom>
              <a:solidFill>
                <a:srgbClr val="CA00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7" name="矩形 116"/>
              <p:cNvSpPr/>
              <p:nvPr userDrawn="1"/>
            </p:nvSpPr>
            <p:spPr>
              <a:xfrm>
                <a:off x="5577192" y="4978400"/>
                <a:ext cx="2788596" cy="406400"/>
              </a:xfrm>
              <a:prstGeom prst="rect">
                <a:avLst/>
              </a:prstGeom>
              <a:solidFill>
                <a:srgbClr val="FF8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8" name="矩形 117"/>
              <p:cNvSpPr/>
              <p:nvPr userDrawn="1"/>
            </p:nvSpPr>
            <p:spPr>
              <a:xfrm>
                <a:off x="8368423" y="4978400"/>
                <a:ext cx="2788596" cy="406400"/>
              </a:xfrm>
              <a:prstGeom prst="rect">
                <a:avLst/>
              </a:prstGeom>
              <a:solidFill>
                <a:srgbClr val="008E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</p:grpSp>
        <p:pic>
          <p:nvPicPr>
            <p:cNvPr id="11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669" y="2007508"/>
              <a:ext cx="675000" cy="67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>
          <a:xfrm>
            <a:off x="768096" y="4853028"/>
            <a:ext cx="1615607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8F98B0E8-48B0-47D3-A6C8-7E041360F69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28000" y="4853028"/>
            <a:ext cx="73025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7C38504B-1AF3-4156-B61A-8DB24BEED06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80074" y="4805960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r>
              <a:rPr lang="zh-CN" altLang="en-US" cap="none" dirty="0">
                <a:solidFill>
                  <a:schemeClr val="bg1"/>
                </a:solidFill>
                <a:uFillTx/>
                <a:sym typeface="+mn-ea"/>
              </a:rPr>
              <a:t>Py</a:t>
            </a:r>
            <a:r>
              <a:rPr lang="en-US" altLang="zh-CN" cap="none" dirty="0">
                <a:solidFill>
                  <a:schemeClr val="bg1"/>
                </a:solidFill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61830" y="4805960"/>
            <a:ext cx="551203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占位符"/>
          <p:cNvSpPr>
            <a:spLocks noGrp="1"/>
          </p:cNvSpPr>
          <p:nvPr>
            <p:ph type="body" sz="quarter" idx="13" hasCustomPrompt="1"/>
          </p:nvPr>
        </p:nvSpPr>
        <p:spPr>
          <a:xfrm>
            <a:off x="1052622" y="159755"/>
            <a:ext cx="6275277" cy="4154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2100" b="1" spc="16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-3743" y="80319"/>
            <a:ext cx="2287872" cy="54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9" name="矩形"/>
          <p:cNvSpPr/>
          <p:nvPr/>
        </p:nvSpPr>
        <p:spPr>
          <a:xfrm>
            <a:off x="2284129" y="80319"/>
            <a:ext cx="2287872" cy="54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6" name="矩形"/>
          <p:cNvSpPr/>
          <p:nvPr userDrawn="1"/>
        </p:nvSpPr>
        <p:spPr>
          <a:xfrm>
            <a:off x="110557" y="309456"/>
            <a:ext cx="235878" cy="246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3" name="标题占位符"/>
          <p:cNvSpPr>
            <a:spLocks noGrp="1"/>
          </p:cNvSpPr>
          <p:nvPr>
            <p:ph type="body" sz="quarter" idx="10" hasCustomPrompt="1"/>
          </p:nvPr>
        </p:nvSpPr>
        <p:spPr>
          <a:xfrm>
            <a:off x="429992" y="234449"/>
            <a:ext cx="6897908" cy="4154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2100" b="1" spc="22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7064" y="1009651"/>
            <a:ext cx="7615237" cy="3545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380074" y="4805960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461830" y="4805960"/>
            <a:ext cx="551203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3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165497"/>
            <a:ext cx="63881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7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27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15910"/>
            <a:ext cx="4716082" cy="58221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1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1080135" indent="-288290">
              <a:buFont typeface="Wingdings 3" panose="05040102010807070707" pitchFamily="18" charset="2"/>
              <a:buChar char=""/>
              <a:defRPr/>
            </a:lvl3pPr>
            <a:lvl4pPr marL="1259840" indent="-288290">
              <a:buFont typeface="Wingdings 3" panose="05040102010807070707" pitchFamily="18" charset="2"/>
              <a:buChar char=""/>
              <a:defRPr/>
            </a:lvl4pPr>
            <a:lvl5pPr marL="1440180" indent="-288290">
              <a:buFont typeface="Wingdings 3" panose="05040102010807070707" pitchFamily="18" charset="2"/>
              <a:buChar char=""/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958" y="-12032"/>
            <a:ext cx="7882609" cy="86049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68096" y="969475"/>
            <a:ext cx="3566160" cy="3762546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91990" y="969473"/>
            <a:ext cx="3566160" cy="3762547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B74AB904-11F0-40D2-A521-063F99E152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80918" y="0"/>
            <a:ext cx="7290054" cy="84846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8096" y="993491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68096" y="1584605"/>
            <a:ext cx="3566160" cy="2506179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91990" y="993491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491990" y="1584605"/>
            <a:ext cx="3566160" cy="2506179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0529599E-9530-48C5-9CAF-172E1B800D9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5902FD77-8323-485D-87E2-91A0E9C8495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8EDE902-01B3-453F-A2EE-45228A659E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DAEA8122-0D78-4844-A578-3876484268E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 userDrawn="1">
            <p:custDataLst>
              <p:tags r:id="rId3"/>
            </p:custDataLst>
          </p:nvPr>
        </p:nvSpPr>
        <p:spPr>
          <a:xfrm>
            <a:off x="1448688" y="1467661"/>
            <a:ext cx="1286564" cy="18471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</a:t>
            </a:r>
            <a:endParaRPr lang="en-US" altLang="zh-CN" sz="4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录</a:t>
            </a:r>
            <a:endParaRPr lang="zh-CN" altLang="en-US" sz="4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 userDrawn="1">
            <p:custDataLst>
              <p:tags r:id="rId4"/>
            </p:custDataLst>
          </p:nvPr>
        </p:nvSpPr>
        <p:spPr>
          <a:xfrm rot="5400000">
            <a:off x="589962" y="2191193"/>
            <a:ext cx="193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42074"/>
            <a:ext cx="9144000" cy="38014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2609" y="385011"/>
            <a:ext cx="7886700" cy="93585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编辑母版标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68096" y="1506009"/>
            <a:ext cx="7886700" cy="3090054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E1C514A-AFAF-433D-949D-3F3495E7683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1" y="17062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606425" y="649706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9865EC83-5FAA-4FE9-BB65-5544193D6B0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925167"/>
            <a:ext cx="7832833" cy="380685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2F4983-3602-4E3E-983A-EBA4353A844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zh-CN" altLang="en-US" smtClean="0"/>
              <a:t>软件工程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6" y="-9943"/>
            <a:ext cx="692368" cy="6923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321" y="0"/>
            <a:ext cx="7763929" cy="8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2800" b="1" kern="1200" cap="all" spc="75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8580" indent="-43180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֍"/>
        <a:defRPr sz="28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1pPr>
      <a:lvl2pPr marL="720090" indent="-360045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→"/>
        <a:defRPr sz="24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2pPr>
      <a:lvl3pPr marL="1080135" indent="-28829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655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186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715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oleObject" Target="../embeddings/Workbook1.xls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5645" y="987551"/>
            <a:ext cx="8582606" cy="246864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</a:pPr>
            <a:r>
              <a:rPr lang="zh-CN" altLang="en-US" sz="4800" dirty="0">
                <a:sym typeface="+mn-ea"/>
              </a:rPr>
              <a:t>第</a:t>
            </a:r>
            <a:r>
              <a:rPr lang="en-US" altLang="zh-CN" sz="4800" dirty="0">
                <a:sym typeface="+mn-ea"/>
              </a:rPr>
              <a:t>2</a:t>
            </a:r>
            <a:r>
              <a:rPr lang="zh-CN" altLang="en-US" sz="4800" dirty="0">
                <a:sym typeface="+mn-ea"/>
              </a:rPr>
              <a:t>章 </a:t>
            </a:r>
            <a:r>
              <a:rPr lang="en-US" altLang="zh-CN" sz="4800" cap="none" dirty="0">
                <a:solidFill>
                  <a:schemeClr val="bg1"/>
                </a:solidFill>
                <a:uFillTx/>
                <a:sym typeface="+mn-ea"/>
              </a:rPr>
              <a:t>Python</a:t>
            </a:r>
            <a:r>
              <a:rPr lang="zh-CN" altLang="en-US" sz="4800" cap="none" dirty="0">
                <a:solidFill>
                  <a:schemeClr val="bg1"/>
                </a:solidFill>
                <a:uFillTx/>
                <a:sym typeface="+mn-ea"/>
              </a:rPr>
              <a:t>基础语法</a:t>
            </a:r>
            <a:endParaRPr lang="zh-CN" altLang="en-US" sz="4800" cap="none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8907" y="3620351"/>
            <a:ext cx="6899344" cy="1380882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j-ea"/>
                <a:ea typeface="+mj-ea"/>
              </a:rPr>
              <a:t>          </a:t>
            </a:r>
            <a:r>
              <a:rPr lang="zh-CN" altLang="en-US" sz="1800" dirty="0" smtClean="0">
                <a:latin typeface="+mj-ea"/>
                <a:ea typeface="+mj-ea"/>
              </a:rPr>
              <a:t>河南大学软件学院                                          </a:t>
            </a:r>
            <a:r>
              <a:rPr lang="zh-CN" altLang="en-US" sz="1800" dirty="0"/>
              <a:t>楚广琳</a:t>
            </a:r>
            <a:endParaRPr lang="zh-CN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字符串常见操作</a:t>
            </a:r>
            <a:r>
              <a:rPr lang="en-US" altLang="zh-CN"/>
              <a:t>-</a:t>
            </a:r>
            <a:r>
              <a:rPr lang="zh-CN" altLang="en-US"/>
              <a:t>查询字符串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zh-CN" altLang="en-US" dirty="0"/>
              <a:t>字符串查找方法即查找子串在字符串中的位置或出现的次数。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2400" dirty="0"/>
              <a:t>1.  find()</a:t>
            </a:r>
            <a:r>
              <a:rPr lang="zh-CN" altLang="en-US" sz="2400" dirty="0"/>
              <a:t>：查找某个子串是否包含在该字符串中，如果在返回这个子串开始的位置下标，否则返回</a:t>
            </a:r>
            <a:r>
              <a:rPr lang="en-US" altLang="zh-CN" sz="2400" dirty="0"/>
              <a:t>-1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语法：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        </a:t>
            </a:r>
            <a:r>
              <a:rPr lang="zh-CN" altLang="en-US" sz="2400" dirty="0">
                <a:solidFill>
                  <a:srgbClr val="FF0000"/>
                </a:solidFill>
              </a:rPr>
              <a:t>字符串</a:t>
            </a:r>
            <a:r>
              <a:rPr lang="en-US" altLang="zh-CN" sz="2400" dirty="0">
                <a:solidFill>
                  <a:srgbClr val="FF0000"/>
                </a:solidFill>
              </a:rPr>
              <a:t>.find(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sub[,start[,end]])</a:t>
            </a:r>
            <a:endParaRPr lang="en-US" altLang="zh-CN" sz="2400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 dirty="0"/>
              <a:t>其中：开始位置下标，结束位置下标可以省略，表示在整个字符串序列中查找。</a:t>
            </a:r>
            <a:r>
              <a:rPr lang="zh-CN" altLang="en-US" sz="2400" dirty="0">
                <a:sym typeface="+mn-ea"/>
              </a:rPr>
              <a:t>默认情况下</a:t>
            </a:r>
            <a:r>
              <a:rPr lang="en-US" altLang="zh-CN" sz="2400" dirty="0">
                <a:sym typeface="+mn-ea"/>
              </a:rPr>
              <a:t>start</a:t>
            </a:r>
            <a:r>
              <a:rPr lang="zh-CN" altLang="en-US" sz="2400" dirty="0">
                <a:sym typeface="+mn-ea"/>
              </a:rPr>
              <a:t>的值为</a:t>
            </a:r>
            <a:r>
              <a:rPr lang="en-US" altLang="zh-CN" sz="2400" dirty="0">
                <a:sym typeface="+mn-ea"/>
              </a:rPr>
              <a:t>0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end</a:t>
            </a:r>
            <a:r>
              <a:rPr lang="zh-CN" altLang="en-US" sz="2400" dirty="0">
                <a:sym typeface="+mn-ea"/>
              </a:rPr>
              <a:t>的值为字符串的长度</a:t>
            </a:r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/>
              <a:t>str = 'Rose, rose, I love you. Rose, rose, I fallin love with you.'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print(str.find('rose'))   #6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print(str.find('rose', 10, 20))  #-1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print(str.find('rose', 20, 40))  #30</a:t>
            </a:r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2.index()</a:t>
            </a:r>
            <a:r>
              <a:rPr lang="zh-CN" altLang="en-US" sz="2400" dirty="0"/>
              <a:t>：检索某个子串是否包含在该字符串中，如果在返回这个子</a:t>
            </a:r>
            <a:r>
              <a:rPr lang="zh-CN" altLang="en-US" sz="2400" dirty="0">
                <a:sym typeface="+mn-ea"/>
              </a:rPr>
              <a:t>串开始的位置下标，否则则报异常。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语法：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        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字符串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.index(sub[,start[,end]])</a:t>
            </a:r>
            <a:endParaRPr lang="en-US" altLang="zh-CN" sz="2400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sym typeface="+mn-ea"/>
              </a:rPr>
              <a:t>rfind</a:t>
            </a:r>
            <a:r>
              <a:rPr lang="en-US" altLang="zh-CN" sz="1800" dirty="0" smtClean="0">
                <a:sym typeface="+mn-ea"/>
              </a:rPr>
              <a:t>(sub</a:t>
            </a:r>
            <a:r>
              <a:rPr lang="en-US" altLang="zh-CN" sz="1800" dirty="0">
                <a:sym typeface="+mn-ea"/>
              </a:rPr>
              <a:t>[,start[,end]])：</a:t>
            </a:r>
            <a:r>
              <a:rPr lang="en-US" altLang="zh-CN" sz="1800" dirty="0" err="1">
                <a:sym typeface="+mn-ea"/>
              </a:rPr>
              <a:t>和find</a:t>
            </a:r>
            <a:r>
              <a:rPr lang="en-US" altLang="zh-CN" sz="1800" dirty="0">
                <a:sym typeface="+mn-ea"/>
              </a:rPr>
              <a:t>()</a:t>
            </a:r>
            <a:r>
              <a:rPr lang="en-US" altLang="zh-CN" sz="1800" dirty="0" err="1">
                <a:sym typeface="+mn-ea"/>
              </a:rPr>
              <a:t>功能相同，但查找方向从右侧开始</a:t>
            </a:r>
            <a:r>
              <a:rPr lang="en-US" altLang="zh-CN" sz="1800" dirty="0">
                <a:sym typeface="+mn-ea"/>
              </a:rPr>
              <a:t>。</a:t>
            </a:r>
            <a:endParaRPr lang="en-US" altLang="zh-CN" sz="1800" dirty="0">
              <a:sym typeface="+mn-ea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sym typeface="+mn-ea"/>
              </a:rPr>
              <a:t>rindex</a:t>
            </a:r>
            <a:r>
              <a:rPr lang="en-US" altLang="zh-CN" sz="1800" dirty="0" smtClean="0">
                <a:sym typeface="+mn-ea"/>
              </a:rPr>
              <a:t>(sub</a:t>
            </a:r>
            <a:r>
              <a:rPr lang="en-US" altLang="zh-CN" sz="1800" dirty="0">
                <a:sym typeface="+mn-ea"/>
              </a:rPr>
              <a:t>[,start[,end]])：</a:t>
            </a:r>
            <a:r>
              <a:rPr lang="en-US" altLang="zh-CN" sz="1800" dirty="0" err="1">
                <a:sym typeface="+mn-ea"/>
              </a:rPr>
              <a:t>和index</a:t>
            </a:r>
            <a:r>
              <a:rPr lang="en-US" altLang="zh-CN" sz="1800" dirty="0">
                <a:sym typeface="+mn-ea"/>
              </a:rPr>
              <a:t>()</a:t>
            </a:r>
            <a:r>
              <a:rPr lang="en-US" altLang="zh-CN" sz="1800" dirty="0" err="1">
                <a:sym typeface="+mn-ea"/>
              </a:rPr>
              <a:t>功能相同，但查找方向从右侧开始</a:t>
            </a:r>
            <a:r>
              <a:rPr lang="en-US" altLang="zh-CN" sz="1800" dirty="0">
                <a:sym typeface="+mn-ea"/>
              </a:rPr>
              <a:t>。</a:t>
            </a:r>
            <a:endParaRPr lang="en-US" altLang="zh-CN" sz="18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 lnSpcReduction="10000"/>
          </a:bodyPr>
          <a:lstStyle/>
          <a:p>
            <a:pPr marL="0" indent="0">
              <a:buNone/>
            </a:pPr>
            <a:r>
              <a:rPr lang="zh-CN" altLang="en-US" sz="2000" dirty="0">
                <a:sym typeface="+mn-ea"/>
              </a:rPr>
              <a:t>str = 'Rose, rose, I love you. Rose, rose, I fallin love with you.'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print(str.index('rose'))   #6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print(str.index('rose', 20, 40))  #30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print(str.index('rose', 10, 20))  #ValueError: substring not found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print(str.rfind('rose'))   #30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print(str.rfind('rose', 10, 20))  #-1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print(str.rindex('rose'))   #30</a:t>
            </a:r>
            <a:endParaRPr lang="zh-CN" altLang="en-US" sz="2000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 count()</a:t>
            </a:r>
            <a:r>
              <a:rPr lang="zh-CN" altLang="en-US" dirty="0"/>
              <a:t>：返回某个子串在字符串中出现的次数。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语法：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字符串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.count(sub[,start[,end]])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示例：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72565" y="3364230"/>
            <a:ext cx="507365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solidFill>
                  <a:schemeClr val="accent2"/>
                </a:solidFill>
              </a:rPr>
              <a:t>print(str.count('rose'))           #2</a:t>
            </a:r>
            <a:endParaRPr lang="zh-CN" altLang="en-US" sz="2000">
              <a:solidFill>
                <a:schemeClr val="accent2"/>
              </a:solidFill>
            </a:endParaRPr>
          </a:p>
          <a:p>
            <a:r>
              <a:rPr lang="zh-CN" altLang="en-US" sz="2000">
                <a:solidFill>
                  <a:schemeClr val="accent2"/>
                </a:solidFill>
              </a:rPr>
              <a:t>print(str.count('rose', 10, 20))   #0</a:t>
            </a:r>
            <a:endParaRPr lang="zh-CN" altLang="en-US" sz="2000">
              <a:solidFill>
                <a:schemeClr val="accent2"/>
              </a:solidFill>
            </a:endParaRPr>
          </a:p>
          <a:p>
            <a:r>
              <a:rPr lang="zh-CN" altLang="en-US" sz="2000">
                <a:solidFill>
                  <a:schemeClr val="accent2"/>
                </a:solidFill>
              </a:rPr>
              <a:t>print(str.count('rose', 10))       #1</a:t>
            </a:r>
            <a:endParaRPr lang="zh-CN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字符串基本操作</a:t>
            </a:r>
            <a:r>
              <a:rPr lang="en-US" altLang="zh-CN"/>
              <a:t>——</a:t>
            </a:r>
            <a:r>
              <a:rPr lang="zh-CN" altLang="en-US"/>
              <a:t>修改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zh-CN" altLang="en-US"/>
              <a:t>所谓修改字符串即通过函数的形式修改字符串中的数据。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 replace(): </a:t>
            </a:r>
            <a:r>
              <a:rPr lang="zh-CN" altLang="en-US"/>
              <a:t>把</a:t>
            </a:r>
            <a:r>
              <a:rPr lang="zh-CN" altLang="en-US">
                <a:sym typeface="+mn-ea"/>
              </a:rPr>
              <a:t>字符串中的</a:t>
            </a:r>
            <a:r>
              <a:rPr lang="en-US" altLang="zh-CN">
                <a:sym typeface="+mn-ea"/>
              </a:rPr>
              <a:t>old</a:t>
            </a:r>
            <a:r>
              <a:rPr lang="zh-CN" altLang="en-US">
                <a:sym typeface="+mn-ea"/>
              </a:rPr>
              <a:t>字符串替换成</a:t>
            </a:r>
            <a:r>
              <a:rPr lang="en-US" altLang="zh-CN">
                <a:sym typeface="+mn-ea"/>
              </a:rPr>
              <a:t>new</a:t>
            </a:r>
            <a:r>
              <a:rPr lang="zh-CN" altLang="en-US">
                <a:sym typeface="+mn-ea"/>
              </a:rPr>
              <a:t>字符串，最终返回替换后的新字符串。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语法：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字符串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.replace(old, new[,max])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注意：替换次数</a:t>
            </a:r>
            <a:r>
              <a:rPr lang="en-US" altLang="zh-CN">
                <a:sym typeface="+mn-ea"/>
              </a:rPr>
              <a:t>max</a:t>
            </a:r>
            <a:r>
              <a:rPr lang="zh-CN" altLang="en-US">
                <a:sym typeface="+mn-ea"/>
              </a:rPr>
              <a:t>如果超出子串出现的次数，则替换次数为该子串出现的次数。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print(str.replace('rose', 'python'))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print(str.replace('rose', 'python', 1))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print(str.replace('rose', 'python', 10))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print(str)   </a:t>
            </a:r>
            <a:r>
              <a:rPr lang="en-US" altLang="zh-CN" sz="2000" dirty="0"/>
              <a:t>#</a:t>
            </a:r>
            <a:r>
              <a:rPr lang="zh-CN" altLang="en-US" sz="2000" dirty="0"/>
              <a:t>原字符串没有改变, 字符串是不可变类型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new_str = str.replace('rose', 'python')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print(new_str)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2. split():</a:t>
            </a:r>
            <a:r>
              <a:rPr lang="zh-CN" altLang="en-US" dirty="0">
                <a:sym typeface="+mn-ea"/>
              </a:rPr>
              <a:t>按照指定的分隔符对字符串进行切割，返回由切割结果组成的列表。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语法：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字符串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.split(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sep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maxsplit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)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注意：</a:t>
            </a:r>
            <a:endParaRPr lang="zh-CN" altLang="en-US" sz="2000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000" dirty="0" err="1">
                <a:sym typeface="+mn-ea"/>
              </a:rPr>
              <a:t>sep</a:t>
            </a:r>
            <a:r>
              <a:rPr lang="zh-CN" altLang="en-US" sz="2000" dirty="0">
                <a:sym typeface="+mn-ea"/>
              </a:rPr>
              <a:t>表示指定的分隔符，默认值为</a:t>
            </a:r>
            <a:r>
              <a:rPr lang="en-US" altLang="zh-CN" sz="2000" dirty="0">
                <a:sym typeface="+mn-ea"/>
              </a:rPr>
              <a:t>None</a:t>
            </a:r>
            <a:r>
              <a:rPr lang="zh-CN" altLang="en-US" sz="2000" dirty="0">
                <a:sym typeface="+mn-ea"/>
              </a:rPr>
              <a:t>；</a:t>
            </a:r>
            <a:endParaRPr lang="zh-CN" altLang="en-US" sz="2000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000" dirty="0" err="1">
                <a:sym typeface="+mn-ea"/>
              </a:rPr>
              <a:t>maxsplit</a:t>
            </a:r>
            <a:r>
              <a:rPr lang="zh-CN" altLang="zh-CN" sz="2000" dirty="0">
                <a:sym typeface="+mn-ea"/>
              </a:rPr>
              <a:t>表示分隔符出现的次数，默认值为</a:t>
            </a:r>
            <a:r>
              <a:rPr lang="en-US" altLang="zh-CN" sz="2000" dirty="0">
                <a:sym typeface="+mn-ea"/>
              </a:rPr>
              <a:t>-1</a:t>
            </a:r>
            <a:r>
              <a:rPr lang="zh-CN" altLang="en-US" sz="2000" dirty="0">
                <a:sym typeface="+mn-ea"/>
              </a:rPr>
              <a:t>，表示不对切割次数做限制；</a:t>
            </a:r>
            <a:endParaRPr lang="zh-CN" altLang="en-US" sz="2000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000" dirty="0">
                <a:sym typeface="+mn-ea"/>
              </a:rPr>
              <a:t>split()</a:t>
            </a:r>
            <a:r>
              <a:rPr lang="zh-CN" altLang="en-US" sz="2000" dirty="0">
                <a:sym typeface="+mn-ea"/>
              </a:rPr>
              <a:t>返回的列表是有</a:t>
            </a:r>
            <a:r>
              <a:rPr lang="en-US" altLang="zh-CN" sz="2000" dirty="0">
                <a:sym typeface="+mn-ea"/>
              </a:rPr>
              <a:t>maxsplit+1</a:t>
            </a:r>
            <a:r>
              <a:rPr lang="zh-CN" altLang="en-US" sz="2000" dirty="0">
                <a:sym typeface="+mn-ea"/>
              </a:rPr>
              <a:t>个元素组成的。</a:t>
            </a:r>
            <a:endParaRPr lang="zh-CN" altLang="en-US" sz="2000" dirty="0"/>
          </a:p>
          <a:p>
            <a:pPr marL="285750" indent="-285750">
              <a:buNone/>
            </a:pP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/>
              <a:t>list1 = str.split(',')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print(list1)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list2 = str.split(',', 2)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print(</a:t>
            </a:r>
            <a:r>
              <a:rPr lang="zh-CN" altLang="en-US" sz="1800" dirty="0" smtClean="0"/>
              <a:t>list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)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 join()</a:t>
            </a:r>
            <a:r>
              <a:rPr lang="zh-CN" altLang="en-US" dirty="0"/>
              <a:t>：将序列中的元素以指定的字符连接成一个新的字符串。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语法：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    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str.join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seq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)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注意：</a:t>
            </a:r>
            <a:r>
              <a:rPr lang="en-US" altLang="zh-CN" sz="2000" dirty="0" err="1">
                <a:sym typeface="+mn-ea"/>
              </a:rPr>
              <a:t>seq</a:t>
            </a:r>
            <a:r>
              <a:rPr lang="zh-CN" altLang="en-US" sz="2000" dirty="0">
                <a:sym typeface="+mn-ea"/>
              </a:rPr>
              <a:t>是一个序列对象，</a:t>
            </a:r>
            <a:r>
              <a:rPr lang="en-US" altLang="zh-CN" sz="2000" dirty="0" err="1">
                <a:sym typeface="+mn-ea"/>
              </a:rPr>
              <a:t>str</a:t>
            </a:r>
            <a:r>
              <a:rPr lang="zh-CN" altLang="en-US" sz="2000" dirty="0">
                <a:sym typeface="+mn-ea"/>
              </a:rPr>
              <a:t>是使用的连接符。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前情回顾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ym typeface="+mn-ea"/>
              </a:rPr>
              <a:t>运算符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 smtClean="0">
                <a:sym typeface="+mn-ea"/>
              </a:rPr>
              <a:t>分支结构</a:t>
            </a:r>
            <a:endParaRPr lang="zh-CN" altLang="en-US" dirty="0" smtClean="0"/>
          </a:p>
          <a:p>
            <a:pPr>
              <a:lnSpc>
                <a:spcPct val="110000"/>
              </a:lnSpc>
            </a:pPr>
            <a:r>
              <a:rPr lang="zh-CN" altLang="en-US" dirty="0">
                <a:sym typeface="+mn-ea"/>
              </a:rPr>
              <a:t>循环结构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2320-91D2-47C7-8137-E92D9315E73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/>
              <a:t>list3 = ['I', 'love', 'Python']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print(' '.join(list3))    #I love Python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str1 = ','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print(str1.join(list3))   #I,love,Python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str2 = '...'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print(str2.join(list3))   #I...love...Python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str3 = '_'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print(str3.join(list3))   #I_love_Python</a:t>
            </a:r>
            <a:endParaRPr lang="zh-CN" altLang="en-US" sz="1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字符串修改</a:t>
            </a:r>
            <a:r>
              <a:rPr lang="en-US" altLang="zh-CN"/>
              <a:t>——</a:t>
            </a:r>
            <a:r>
              <a:rPr lang="zh-CN" altLang="en-US"/>
              <a:t>大小写转换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 err="1"/>
              <a:t>str.capitalize</a:t>
            </a:r>
            <a:r>
              <a:rPr lang="en-US" sz="2000" dirty="0"/>
              <a:t>()  #</a:t>
            </a:r>
            <a:r>
              <a:rPr lang="en-US" sz="2000" dirty="0" err="1"/>
              <a:t>将字符串的第一个字母大写，其他字母都小写</a:t>
            </a:r>
            <a:endParaRPr lang="en-US" sz="20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 err="1"/>
              <a:t>str.title</a:t>
            </a:r>
            <a:r>
              <a:rPr lang="en-US" sz="2000" dirty="0"/>
              <a:t>()       #</a:t>
            </a:r>
            <a:r>
              <a:rPr lang="en-US" sz="2000" dirty="0" err="1"/>
              <a:t>将字符串中每个单词首字母大写</a:t>
            </a:r>
            <a:endParaRPr lang="en-US" sz="20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 err="1"/>
              <a:t>str.lower</a:t>
            </a:r>
            <a:r>
              <a:rPr lang="en-US" sz="2000" dirty="0"/>
              <a:t>()       #</a:t>
            </a:r>
            <a:r>
              <a:rPr lang="en-US" sz="2000" dirty="0" err="1"/>
              <a:t>将字符串中所有字母都小写</a:t>
            </a:r>
            <a:endParaRPr lang="en-US" sz="20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 err="1"/>
              <a:t>str.upper</a:t>
            </a:r>
            <a:r>
              <a:rPr lang="en-US" sz="2000" dirty="0"/>
              <a:t>()       #</a:t>
            </a:r>
            <a:r>
              <a:rPr lang="en-US" sz="2000" dirty="0" err="1"/>
              <a:t>将字符串中所有字母都大写</a:t>
            </a:r>
            <a:endParaRPr lang="en-US" sz="20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 err="1"/>
              <a:t>str.swapcase</a:t>
            </a:r>
            <a:r>
              <a:rPr lang="en-US" sz="2000" dirty="0"/>
              <a:t>()    #</a:t>
            </a:r>
            <a:r>
              <a:rPr lang="en-US" sz="2000" dirty="0" err="1"/>
              <a:t>将字符串中所有小写字母变成大写，所有大写字母变成小写</a:t>
            </a:r>
            <a:endParaRPr 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/>
              <a:t>print('原字符串：', str)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print('capitalize方法的结果：', str.capitalize())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print('title()方法的结果：', str.title())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print('lower()方法的结果：', str.lower())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print('upper()方法的结果：', str.upper())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print('swapcase()方法的结果：', str.swapcase())</a:t>
            </a:r>
            <a:endParaRPr lang="zh-CN" altLang="en-US" sz="1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字符串修改</a:t>
            </a:r>
            <a:r>
              <a:rPr lang="en-US" altLang="zh-CN"/>
              <a:t>——</a:t>
            </a:r>
            <a:r>
              <a:rPr lang="zh-CN" altLang="en-US"/>
              <a:t>对齐方式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7500" lnSpcReduction="20000"/>
          </a:bodyPr>
          <a:lstStyle/>
          <a:p>
            <a:pPr marL="0" indent="0">
              <a:buNone/>
            </a:pPr>
            <a:r>
              <a:rPr lang="en-US" altLang="zh-CN" sz="3600" dirty="0">
                <a:sym typeface="+mn-ea"/>
              </a:rPr>
              <a:t>1. </a:t>
            </a:r>
            <a:r>
              <a:rPr lang="en-US" altLang="zh-CN" sz="3600" dirty="0" err="1">
                <a:sym typeface="+mn-ea"/>
              </a:rPr>
              <a:t>ljust</a:t>
            </a:r>
            <a:r>
              <a:rPr lang="en-US" altLang="zh-CN" sz="3600" dirty="0">
                <a:sym typeface="+mn-ea"/>
              </a:rPr>
              <a:t>()</a:t>
            </a:r>
            <a:r>
              <a:rPr lang="zh-CN" altLang="en-US" sz="3600" dirty="0">
                <a:sym typeface="+mn-ea"/>
              </a:rPr>
              <a:t>：返回一个将原字符串左对齐，并使用指定字符将字符串填充至对应长度的新字符串。</a:t>
            </a:r>
            <a:endParaRPr lang="zh-CN" altLang="en-US" sz="3600" dirty="0"/>
          </a:p>
          <a:p>
            <a:pPr marL="0" indent="0">
              <a:buNone/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语法：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</a:t>
            </a:r>
            <a:r>
              <a:rPr lang="zh-CN" altLang="en-US" sz="4000" dirty="0">
                <a:sym typeface="+mn-ea"/>
              </a:rPr>
              <a:t>     </a:t>
            </a:r>
            <a:r>
              <a:rPr lang="zh-CN" altLang="en-US" sz="4000" dirty="0">
                <a:solidFill>
                  <a:srgbClr val="FF0000"/>
                </a:solidFill>
                <a:sym typeface="+mn-ea"/>
              </a:rPr>
              <a:t>字符串</a:t>
            </a:r>
            <a:r>
              <a:rPr lang="en-US" altLang="zh-CN" sz="4000" dirty="0">
                <a:solidFill>
                  <a:srgbClr val="FF0000"/>
                </a:solidFill>
                <a:sym typeface="+mn-ea"/>
              </a:rPr>
              <a:t>.</a:t>
            </a:r>
            <a:r>
              <a:rPr lang="en-US" altLang="zh-CN" sz="4000" dirty="0" err="1">
                <a:solidFill>
                  <a:srgbClr val="FF0000"/>
                </a:solidFill>
                <a:sym typeface="+mn-ea"/>
              </a:rPr>
              <a:t>ljust</a:t>
            </a:r>
            <a:r>
              <a:rPr lang="en-US" altLang="zh-CN" sz="4000" dirty="0">
                <a:solidFill>
                  <a:srgbClr val="FF0000"/>
                </a:solidFill>
                <a:sym typeface="+mn-ea"/>
              </a:rPr>
              <a:t>(width[,</a:t>
            </a:r>
            <a:r>
              <a:rPr lang="en-US" altLang="zh-CN" sz="4000" dirty="0" err="1">
                <a:solidFill>
                  <a:srgbClr val="FF0000"/>
                </a:solidFill>
                <a:sym typeface="+mn-ea"/>
              </a:rPr>
              <a:t>fillchar</a:t>
            </a:r>
            <a:r>
              <a:rPr lang="en-US" altLang="zh-CN" sz="4000" dirty="0">
                <a:solidFill>
                  <a:srgbClr val="FF0000"/>
                </a:solidFill>
                <a:sym typeface="+mn-ea"/>
              </a:rPr>
              <a:t>)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3000" dirty="0">
                <a:sym typeface="+mn-ea"/>
              </a:rPr>
              <a:t>注意：指定字符串</a:t>
            </a:r>
            <a:r>
              <a:rPr lang="en-US" altLang="zh-CN" sz="3000" dirty="0" err="1">
                <a:sym typeface="+mn-ea"/>
              </a:rPr>
              <a:t>fillchar</a:t>
            </a:r>
            <a:r>
              <a:rPr lang="zh-CN" altLang="en-US" sz="3000" dirty="0">
                <a:sym typeface="+mn-ea"/>
              </a:rPr>
              <a:t>默认为空格，如果指定长度小于原字符串的长度，则返回原字符串。</a:t>
            </a:r>
            <a:endParaRPr lang="zh-CN" altLang="en-US" sz="3000" dirty="0">
              <a:sym typeface="+mn-ea"/>
            </a:endParaRPr>
          </a:p>
          <a:p>
            <a:pPr marL="0" indent="0">
              <a:buNone/>
            </a:pPr>
            <a:r>
              <a:rPr lang="zh-CN" altLang="en-US" sz="2700" dirty="0">
                <a:solidFill>
                  <a:schemeClr val="tx1"/>
                </a:solidFill>
                <a:sym typeface="+mn-ea"/>
              </a:rPr>
              <a:t>示例：</a:t>
            </a:r>
            <a:endParaRPr lang="zh-CN" altLang="en-US" sz="2700" dirty="0">
              <a:sym typeface="+mn-ea"/>
            </a:endParaRPr>
          </a:p>
          <a:p>
            <a:pPr marL="0" indent="0">
              <a:buNone/>
            </a:pPr>
            <a:r>
              <a:rPr lang="zh-CN" altLang="en-US" sz="2700" dirty="0">
                <a:sym typeface="+mn-ea"/>
              </a:rPr>
              <a:t>my_str = 'python'</a:t>
            </a:r>
            <a:endParaRPr lang="zh-CN" altLang="en-US" sz="2700" dirty="0">
              <a:sym typeface="+mn-ea"/>
            </a:endParaRPr>
          </a:p>
          <a:p>
            <a:pPr marL="0" indent="0">
              <a:buNone/>
            </a:pPr>
            <a:r>
              <a:rPr lang="zh-CN" altLang="en-US" sz="2700" dirty="0">
                <a:sym typeface="+mn-ea"/>
              </a:rPr>
              <a:t>print(my_str.ljust(10))</a:t>
            </a:r>
            <a:endParaRPr lang="zh-CN" altLang="en-US" sz="2700" dirty="0">
              <a:sym typeface="+mn-ea"/>
            </a:endParaRPr>
          </a:p>
          <a:p>
            <a:pPr marL="0" indent="0">
              <a:buNone/>
            </a:pPr>
            <a:r>
              <a:rPr lang="zh-CN" altLang="en-US" sz="2700" dirty="0">
                <a:sym typeface="+mn-ea"/>
              </a:rPr>
              <a:t>print(my_str.ljust(10,'.'))        #python....</a:t>
            </a:r>
            <a:endParaRPr lang="zh-CN" altLang="en-US" sz="2700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2. </a:t>
            </a:r>
            <a:r>
              <a:rPr lang="en-US" altLang="zh-CN" sz="1800" dirty="0" err="1">
                <a:solidFill>
                  <a:srgbClr val="FF0000"/>
                </a:solidFill>
                <a:sym typeface="+mn-ea"/>
              </a:rPr>
              <a:t>rjust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(width[,</a:t>
            </a:r>
            <a:r>
              <a:rPr lang="en-US" altLang="zh-CN" sz="1800" dirty="0" err="1">
                <a:solidFill>
                  <a:srgbClr val="FF0000"/>
                </a:solidFill>
                <a:sym typeface="+mn-ea"/>
              </a:rPr>
              <a:t>fillchar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)</a:t>
            </a:r>
            <a:endParaRPr lang="en-US" altLang="zh-CN" sz="1800" dirty="0"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sym typeface="+mn-ea"/>
              </a:rPr>
              <a:t>返回一个将原</a:t>
            </a:r>
            <a:r>
              <a:rPr lang="zh-CN" altLang="en-US" sz="1800" dirty="0" smtClean="0">
                <a:sym typeface="+mn-ea"/>
              </a:rPr>
              <a:t>字符串</a:t>
            </a:r>
            <a:r>
              <a:rPr lang="zh-CN" altLang="en-US" sz="1800" dirty="0" smtClean="0">
                <a:sym typeface="+mn-ea"/>
              </a:rPr>
              <a:t>右</a:t>
            </a:r>
            <a:r>
              <a:rPr lang="zh-CN" altLang="en-US" sz="1800" dirty="0" smtClean="0">
                <a:sym typeface="+mn-ea"/>
              </a:rPr>
              <a:t>对齐</a:t>
            </a:r>
            <a:r>
              <a:rPr lang="zh-CN" altLang="en-US" sz="1800" dirty="0">
                <a:sym typeface="+mn-ea"/>
              </a:rPr>
              <a:t>，并使用指定字符将字符串填充至对应长度的新字符串。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3. 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center(width[,</a:t>
            </a:r>
            <a:r>
              <a:rPr lang="en-US" altLang="zh-CN" sz="1800" dirty="0" err="1">
                <a:solidFill>
                  <a:srgbClr val="FF0000"/>
                </a:solidFill>
                <a:sym typeface="+mn-ea"/>
              </a:rPr>
              <a:t>fillchar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)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>
                <a:sym typeface="+mn-ea"/>
              </a:rPr>
              <a:t>返回一个用</a:t>
            </a:r>
            <a:r>
              <a:rPr lang="en-US" altLang="zh-CN" sz="1800" dirty="0" err="1">
                <a:sym typeface="+mn-ea"/>
              </a:rPr>
              <a:t>fillchar</a:t>
            </a:r>
            <a:r>
              <a:rPr lang="zh-CN" altLang="en-US" sz="1800" dirty="0">
                <a:sym typeface="+mn-ea"/>
              </a:rPr>
              <a:t>填充，宽度为</a:t>
            </a:r>
            <a:r>
              <a:rPr lang="en-US" altLang="zh-CN" sz="1800" dirty="0">
                <a:sym typeface="+mn-ea"/>
              </a:rPr>
              <a:t>width</a:t>
            </a:r>
            <a:r>
              <a:rPr lang="zh-CN" altLang="en-US" sz="1800" dirty="0">
                <a:sym typeface="+mn-ea"/>
              </a:rPr>
              <a:t>，原字符串居中的新字符串。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示例：</a:t>
            </a:r>
            <a:endParaRPr lang="zh-CN" altLang="en-US" sz="1600" dirty="0">
              <a:sym typeface="+mn-ea"/>
            </a:endParaRPr>
          </a:p>
          <a:p>
            <a:pPr marL="0" indent="0">
              <a:buNone/>
            </a:pPr>
            <a:r>
              <a:rPr lang="zh-CN" altLang="en-US" sz="1600" dirty="0">
                <a:sym typeface="+mn-ea"/>
              </a:rPr>
              <a:t>print(my_str.rjust(10,'.'))     #....python</a:t>
            </a:r>
            <a:endParaRPr lang="zh-CN" altLang="en-US" sz="1600" dirty="0">
              <a:sym typeface="+mn-ea"/>
            </a:endParaRPr>
          </a:p>
          <a:p>
            <a:pPr marL="0" indent="0">
              <a:buNone/>
            </a:pPr>
            <a:r>
              <a:rPr lang="zh-CN" altLang="en-US" sz="1600" dirty="0">
                <a:sym typeface="+mn-ea"/>
              </a:rPr>
              <a:t>print(my_str.center(10,'.'))    #..python..</a:t>
            </a:r>
            <a:endParaRPr lang="zh-CN" altLang="en-US" sz="1600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字符串基本操作</a:t>
            </a:r>
            <a:r>
              <a:rPr lang="en-US" altLang="zh-CN"/>
              <a:t>——</a:t>
            </a:r>
            <a:r>
              <a:rPr lang="zh-CN" altLang="en-US"/>
              <a:t>删除空格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000"/>
              <a:t>str.strip()    #删除str头部和尾部的空格</a:t>
            </a:r>
            <a:endParaRPr lang="zh-CN" altLang="en-US" sz="20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000"/>
              <a:t>str.lstrip()    #删除str头部的空格</a:t>
            </a:r>
            <a:endParaRPr lang="zh-CN" altLang="en-US" sz="20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000"/>
              <a:t>str.rstrip()    #删除str尾部的空格</a:t>
            </a:r>
            <a:endParaRPr lang="zh-CN" altLang="en-US" sz="200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/>
              <a:t>示例：</a:t>
            </a:r>
            <a:endParaRPr lang="zh-CN" altLang="en-US" sz="2000"/>
          </a:p>
          <a:p>
            <a:pPr marL="0" indent="0">
              <a:buFont typeface="Wingdings" panose="05000000000000000000" charset="0"/>
              <a:buNone/>
            </a:pPr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7595" y="2597150"/>
            <a:ext cx="4448175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字符串基本操作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判断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lstStyle/>
          <a:p>
            <a:r>
              <a:rPr lang="zh-CN" altLang="en-US" sz="3000" dirty="0"/>
              <a:t>判断方法返回为布尔类型，即</a:t>
            </a:r>
            <a:r>
              <a:rPr lang="en-US" altLang="zh-CN" sz="3000" dirty="0"/>
              <a:t>True</a:t>
            </a:r>
            <a:r>
              <a:rPr lang="zh-CN" altLang="en-US" sz="3000" dirty="0"/>
              <a:t>，</a:t>
            </a:r>
            <a:r>
              <a:rPr lang="en-US" altLang="zh-CN" sz="3000" dirty="0"/>
              <a:t>False.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1. </a:t>
            </a:r>
            <a:r>
              <a:rPr lang="en-US" altLang="zh-CN" sz="3000" dirty="0" err="1">
                <a:sym typeface="+mn-ea"/>
              </a:rPr>
              <a:t>startswith</a:t>
            </a:r>
            <a:r>
              <a:rPr lang="en-US" altLang="zh-CN" sz="3000" dirty="0">
                <a:sym typeface="+mn-ea"/>
              </a:rPr>
              <a:t>() </a:t>
            </a:r>
            <a:r>
              <a:rPr lang="zh-CN" altLang="en-US" sz="3000" dirty="0">
                <a:sym typeface="+mn-ea"/>
              </a:rPr>
              <a:t>用于检查字符串在</a:t>
            </a:r>
            <a:r>
              <a:rPr lang="en-US" altLang="zh-CN" sz="3000" dirty="0">
                <a:sym typeface="+mn-ea"/>
              </a:rPr>
              <a:t>[</a:t>
            </a:r>
            <a:r>
              <a:rPr lang="en-US" altLang="zh-CN" sz="3000" dirty="0" err="1">
                <a:sym typeface="+mn-ea"/>
              </a:rPr>
              <a:t>start,end</a:t>
            </a:r>
            <a:r>
              <a:rPr lang="en-US" altLang="zh-CN" sz="3000" dirty="0">
                <a:sym typeface="+mn-ea"/>
              </a:rPr>
              <a:t>]</a:t>
            </a:r>
            <a:r>
              <a:rPr lang="zh-CN" altLang="en-US" sz="3000" dirty="0">
                <a:sym typeface="+mn-ea"/>
              </a:rPr>
              <a:t>范围内是否以指定子字符串开头。如果是返回</a:t>
            </a:r>
            <a:r>
              <a:rPr lang="en-US" altLang="zh-CN" sz="3000" dirty="0">
                <a:sym typeface="+mn-ea"/>
              </a:rPr>
              <a:t>True</a:t>
            </a:r>
            <a:r>
              <a:rPr lang="zh-CN" altLang="en-US" sz="3000" dirty="0">
                <a:sym typeface="+mn-ea"/>
              </a:rPr>
              <a:t>，否则返回</a:t>
            </a:r>
            <a:r>
              <a:rPr lang="en-US" altLang="zh-CN" sz="3000" dirty="0">
                <a:sym typeface="+mn-ea"/>
              </a:rPr>
              <a:t>False</a:t>
            </a:r>
            <a:r>
              <a:rPr lang="zh-CN" altLang="en-US" sz="3000" dirty="0">
                <a:sym typeface="+mn-ea"/>
              </a:rPr>
              <a:t>。</a:t>
            </a:r>
            <a:endParaRPr lang="zh-CN" altLang="en-US" sz="3000" dirty="0">
              <a:sym typeface="+mn-ea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语法：</a:t>
            </a:r>
            <a:endParaRPr lang="zh-CN" alt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600" dirty="0">
                <a:sym typeface="+mn-ea"/>
              </a:rPr>
              <a:t>        </a:t>
            </a:r>
            <a:r>
              <a:rPr lang="zh-CN" altLang="en-US" sz="3300" dirty="0">
                <a:solidFill>
                  <a:srgbClr val="FF0000"/>
                </a:solidFill>
                <a:sym typeface="+mn-ea"/>
              </a:rPr>
              <a:t>字符串</a:t>
            </a:r>
            <a:r>
              <a:rPr lang="en-US" altLang="zh-CN" sz="2700" dirty="0">
                <a:solidFill>
                  <a:srgbClr val="FF0000"/>
                </a:solidFill>
                <a:sym typeface="+mn-ea"/>
              </a:rPr>
              <a:t>.</a:t>
            </a:r>
            <a:r>
              <a:rPr lang="en-US" altLang="zh-CN" sz="2700" dirty="0" err="1">
                <a:solidFill>
                  <a:srgbClr val="FF0000"/>
                </a:solidFill>
                <a:sym typeface="+mn-ea"/>
              </a:rPr>
              <a:t>startswith</a:t>
            </a:r>
            <a:r>
              <a:rPr lang="en-US" altLang="zh-CN" sz="2700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2700" dirty="0" err="1">
                <a:solidFill>
                  <a:srgbClr val="FF0000"/>
                </a:solidFill>
                <a:sym typeface="+mn-ea"/>
              </a:rPr>
              <a:t>substr</a:t>
            </a:r>
            <a:r>
              <a:rPr lang="en-US" altLang="zh-CN" sz="2700" dirty="0">
                <a:solidFill>
                  <a:srgbClr val="FF0000"/>
                </a:solidFill>
                <a:sym typeface="+mn-ea"/>
              </a:rPr>
              <a:t>, beg=0, end=</a:t>
            </a:r>
            <a:r>
              <a:rPr lang="en-US" altLang="zh-CN" sz="2700" dirty="0" err="1">
                <a:solidFill>
                  <a:srgbClr val="FF0000"/>
                </a:solidFill>
                <a:sym typeface="+mn-ea"/>
              </a:rPr>
              <a:t>len</a:t>
            </a:r>
            <a:r>
              <a:rPr lang="en-US" altLang="zh-CN" sz="2700" dirty="0">
                <a:solidFill>
                  <a:srgbClr val="FF0000"/>
                </a:solidFill>
                <a:sym typeface="+mn-ea"/>
              </a:rPr>
              <a:t>(string))</a:t>
            </a:r>
            <a:endParaRPr lang="en-US" altLang="zh-CN" sz="3300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2. </a:t>
            </a:r>
            <a:r>
              <a:rPr lang="en-US" altLang="zh-CN" dirty="0" err="1">
                <a:sym typeface="+mn-ea"/>
              </a:rPr>
              <a:t>endswith</a:t>
            </a:r>
            <a:r>
              <a:rPr lang="en-US" altLang="zh-CN" dirty="0">
                <a:sym typeface="+mn-ea"/>
              </a:rPr>
              <a:t>() </a:t>
            </a:r>
            <a:r>
              <a:rPr lang="zh-CN" altLang="en-US" dirty="0">
                <a:sym typeface="+mn-ea"/>
              </a:rPr>
              <a:t>用于检查字符串在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start,end</a:t>
            </a:r>
            <a:r>
              <a:rPr lang="en-US" altLang="zh-CN" dirty="0">
                <a:sym typeface="+mn-ea"/>
              </a:rPr>
              <a:t>]</a:t>
            </a:r>
            <a:r>
              <a:rPr lang="zh-CN" altLang="en-US" dirty="0">
                <a:sym typeface="+mn-ea"/>
              </a:rPr>
              <a:t>范围内是否以指定子</a:t>
            </a:r>
            <a:r>
              <a:rPr lang="zh-CN" altLang="en-US" dirty="0" smtClean="0">
                <a:sym typeface="+mn-ea"/>
              </a:rPr>
              <a:t>字符串结尾。</a:t>
            </a:r>
            <a:r>
              <a:rPr lang="zh-CN" altLang="en-US" dirty="0">
                <a:sym typeface="+mn-ea"/>
              </a:rPr>
              <a:t>如果是返回</a:t>
            </a:r>
            <a:r>
              <a:rPr lang="en-US" altLang="zh-CN" dirty="0">
                <a:sym typeface="+mn-ea"/>
              </a:rPr>
              <a:t>True</a:t>
            </a:r>
            <a:r>
              <a:rPr lang="zh-CN" altLang="en-US" dirty="0">
                <a:sym typeface="+mn-ea"/>
              </a:rPr>
              <a:t>，否则返回</a:t>
            </a:r>
            <a:r>
              <a:rPr lang="en-US" altLang="zh-CN" dirty="0">
                <a:sym typeface="+mn-ea"/>
              </a:rPr>
              <a:t>False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语法：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字符串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endswith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substr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, beg=0, end=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len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(string))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/>
              <a:t>my_str = 'python java C python C++'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print(my_str.startswith('python'))      #True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print(my_str.startswith('python', 10))  #False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print(my_str.endswith('python'))        #False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9435" y="732155"/>
            <a:ext cx="8025130" cy="380682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sym typeface="+mn-ea"/>
              </a:rPr>
              <a:t>3. </a:t>
            </a:r>
            <a:r>
              <a:rPr lang="en-US" altLang="zh-CN" sz="1600" dirty="0" err="1">
                <a:sym typeface="+mn-ea"/>
              </a:rPr>
              <a:t>isalpha</a:t>
            </a:r>
            <a:r>
              <a:rPr lang="en-US" altLang="zh-CN" sz="1600" dirty="0">
                <a:sym typeface="+mn-ea"/>
              </a:rPr>
              <a:t>()</a:t>
            </a:r>
            <a:r>
              <a:rPr lang="zh-CN" altLang="en-US" sz="1600" dirty="0">
                <a:sym typeface="+mn-ea"/>
              </a:rPr>
              <a:t>：如果</a:t>
            </a:r>
            <a:r>
              <a:rPr lang="en-US" altLang="zh-CN" sz="1600" dirty="0" err="1">
                <a:sym typeface="+mn-ea"/>
              </a:rPr>
              <a:t>字符串至少有一个字符并且所有字符都是字母或中文字则返回</a:t>
            </a:r>
            <a:r>
              <a:rPr lang="en-US" altLang="zh-CN" sz="1600" dirty="0">
                <a:sym typeface="+mn-ea"/>
              </a:rPr>
              <a:t> True, </a:t>
            </a:r>
            <a:r>
              <a:rPr lang="en-US" altLang="zh-CN" sz="1600" dirty="0" err="1">
                <a:sym typeface="+mn-ea"/>
              </a:rPr>
              <a:t>否则返回</a:t>
            </a:r>
            <a:r>
              <a:rPr lang="en-US" altLang="zh-CN" sz="1600" dirty="0">
                <a:sym typeface="+mn-ea"/>
              </a:rPr>
              <a:t> False</a:t>
            </a:r>
            <a:r>
              <a:rPr lang="zh-CN" altLang="en-US" sz="1600" dirty="0">
                <a:sym typeface="+mn-ea"/>
              </a:rPr>
              <a:t>。</a:t>
            </a:r>
            <a:endParaRPr lang="zh-CN" altLang="en-US" sz="1600" dirty="0"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sym typeface="+mn-ea"/>
              </a:rPr>
              <a:t>4. </a:t>
            </a:r>
            <a:r>
              <a:rPr lang="en-US" altLang="zh-CN" sz="1600" dirty="0" err="1">
                <a:sym typeface="+mn-ea"/>
              </a:rPr>
              <a:t>isdigit</a:t>
            </a:r>
            <a:r>
              <a:rPr lang="en-US" altLang="zh-CN" sz="1600" dirty="0">
                <a:sym typeface="+mn-ea"/>
              </a:rPr>
              <a:t>()</a:t>
            </a:r>
            <a:r>
              <a:rPr lang="zh-CN" altLang="en-US" sz="1600" dirty="0">
                <a:sym typeface="+mn-ea"/>
              </a:rPr>
              <a:t>：</a:t>
            </a:r>
            <a:r>
              <a:rPr lang="en-US" altLang="zh-CN" sz="1600" dirty="0" err="1">
                <a:sym typeface="+mn-ea"/>
              </a:rPr>
              <a:t>如果字符串</a:t>
            </a:r>
            <a:r>
              <a:rPr lang="zh-CN" altLang="en-US" sz="1600" dirty="0">
                <a:sym typeface="+mn-ea"/>
              </a:rPr>
              <a:t>中</a:t>
            </a:r>
            <a:r>
              <a:rPr lang="en-US" altLang="zh-CN" sz="1600" dirty="0" err="1">
                <a:sym typeface="+mn-ea"/>
              </a:rPr>
              <a:t>只包含数字则返回</a:t>
            </a:r>
            <a:r>
              <a:rPr lang="en-US" altLang="zh-CN" sz="1600" dirty="0">
                <a:sym typeface="+mn-ea"/>
              </a:rPr>
              <a:t> True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 </a:t>
            </a:r>
            <a:r>
              <a:rPr lang="en-US" altLang="zh-CN" sz="1600" dirty="0" err="1">
                <a:sym typeface="+mn-ea"/>
              </a:rPr>
              <a:t>否则返回</a:t>
            </a:r>
            <a:r>
              <a:rPr lang="en-US" altLang="zh-CN" sz="1600" dirty="0">
                <a:sym typeface="+mn-ea"/>
              </a:rPr>
              <a:t> False</a:t>
            </a:r>
            <a:r>
              <a:rPr lang="zh-CN" altLang="en-US" sz="1600" dirty="0">
                <a:sym typeface="+mn-ea"/>
              </a:rPr>
              <a:t>，Unicode数字，byte数字（单字节），全角数字（双字节），不包含汉字数字，罗马数字。</a:t>
            </a:r>
            <a:endParaRPr lang="zh-CN" altLang="en-US" sz="1600" dirty="0"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sym typeface="+mn-ea"/>
              </a:rPr>
              <a:t>5. </a:t>
            </a:r>
            <a:r>
              <a:rPr lang="en-US" altLang="zh-CN" sz="1600" dirty="0" err="1">
                <a:sym typeface="+mn-ea"/>
              </a:rPr>
              <a:t>isalnum</a:t>
            </a:r>
            <a:r>
              <a:rPr lang="en-US" altLang="zh-CN" sz="1600" dirty="0">
                <a:sym typeface="+mn-ea"/>
              </a:rPr>
              <a:t>()</a:t>
            </a:r>
            <a:r>
              <a:rPr lang="zh-CN" altLang="en-US" sz="1600" dirty="0">
                <a:sym typeface="+mn-ea"/>
              </a:rPr>
              <a:t>：如果</a:t>
            </a:r>
            <a:r>
              <a:rPr lang="en-US" altLang="zh-CN" sz="1600" dirty="0" err="1">
                <a:sym typeface="+mn-ea"/>
              </a:rPr>
              <a:t>字符串至少有一个字符并且所有字符都是字母或数字则返回</a:t>
            </a:r>
            <a:r>
              <a:rPr lang="en-US" altLang="zh-CN" sz="1600" dirty="0">
                <a:sym typeface="+mn-ea"/>
              </a:rPr>
              <a:t> </a:t>
            </a:r>
            <a:r>
              <a:rPr lang="en-US" altLang="zh-CN" sz="1600" dirty="0" err="1">
                <a:sym typeface="+mn-ea"/>
              </a:rPr>
              <a:t>True，否则返回</a:t>
            </a:r>
            <a:r>
              <a:rPr lang="en-US" altLang="zh-CN" sz="1600" dirty="0">
                <a:sym typeface="+mn-ea"/>
              </a:rPr>
              <a:t> False</a:t>
            </a:r>
            <a:r>
              <a:rPr lang="zh-CN" altLang="en-US" sz="1600" dirty="0">
                <a:sym typeface="+mn-ea"/>
              </a:rPr>
              <a:t>。</a:t>
            </a:r>
            <a:endParaRPr lang="zh-CN" altLang="en-US" sz="1600" dirty="0"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sym typeface="+mn-ea"/>
              </a:rPr>
              <a:t>6. </a:t>
            </a:r>
            <a:r>
              <a:rPr lang="en-US" altLang="zh-CN" sz="1600" dirty="0" err="1">
                <a:sym typeface="+mn-ea"/>
              </a:rPr>
              <a:t>isspace</a:t>
            </a:r>
            <a:r>
              <a:rPr lang="en-US" altLang="zh-CN" sz="1600" dirty="0">
                <a:sym typeface="+mn-ea"/>
              </a:rPr>
              <a:t>()</a:t>
            </a:r>
            <a:r>
              <a:rPr lang="en-US" altLang="zh-CN" sz="1600" dirty="0" err="1">
                <a:sym typeface="+mn-ea"/>
              </a:rPr>
              <a:t>如果字符串中只包含空白，则返回</a:t>
            </a:r>
            <a:r>
              <a:rPr lang="en-US" altLang="zh-CN" sz="1600" dirty="0">
                <a:sym typeface="+mn-ea"/>
              </a:rPr>
              <a:t> </a:t>
            </a:r>
            <a:r>
              <a:rPr lang="en-US" altLang="zh-CN" sz="1600" dirty="0" err="1">
                <a:sym typeface="+mn-ea"/>
              </a:rPr>
              <a:t>True，否则返回</a:t>
            </a:r>
            <a:r>
              <a:rPr lang="en-US" altLang="zh-CN" sz="1600" dirty="0">
                <a:sym typeface="+mn-ea"/>
              </a:rPr>
              <a:t> False.</a:t>
            </a:r>
            <a:endParaRPr lang="en-US" altLang="zh-CN" sz="1600" dirty="0"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sym typeface="+mn-ea"/>
              </a:rPr>
              <a:t>7. </a:t>
            </a:r>
            <a:r>
              <a:rPr lang="en-US" altLang="zh-CN" sz="1600" dirty="0" err="1">
                <a:sym typeface="+mn-ea"/>
              </a:rPr>
              <a:t>isnumeric</a:t>
            </a:r>
            <a:r>
              <a:rPr lang="en-US" altLang="zh-CN" sz="1600" dirty="0">
                <a:sym typeface="+mn-ea"/>
              </a:rPr>
              <a:t>()</a:t>
            </a:r>
            <a:r>
              <a:rPr lang="en-US" altLang="zh-CN" sz="1600" dirty="0" err="1">
                <a:sym typeface="+mn-ea"/>
              </a:rPr>
              <a:t>如果字符串中只包含数字，则返回</a:t>
            </a:r>
            <a:r>
              <a:rPr lang="en-US" altLang="zh-CN" sz="1600" dirty="0">
                <a:sym typeface="+mn-ea"/>
              </a:rPr>
              <a:t> </a:t>
            </a:r>
            <a:r>
              <a:rPr lang="en-US" altLang="zh-CN" sz="1600" dirty="0" err="1">
                <a:sym typeface="+mn-ea"/>
              </a:rPr>
              <a:t>True，否则返回</a:t>
            </a:r>
            <a:r>
              <a:rPr lang="en-US" altLang="zh-CN" sz="1600" dirty="0">
                <a:sym typeface="+mn-ea"/>
              </a:rPr>
              <a:t> False</a:t>
            </a:r>
            <a:r>
              <a:rPr lang="zh-CN" altLang="en-US" sz="1600" dirty="0">
                <a:sym typeface="+mn-ea"/>
              </a:rPr>
              <a:t>，数字可以是：Unicode 数字，全角数字（双字节），罗马数字，汉字数字。不包含</a:t>
            </a:r>
            <a:r>
              <a:rPr lang="en-US" altLang="zh-CN" sz="1600" dirty="0">
                <a:sym typeface="+mn-ea"/>
              </a:rPr>
              <a:t>byte</a:t>
            </a:r>
            <a:r>
              <a:rPr lang="zh-CN" altLang="en-US" sz="1600" dirty="0">
                <a:sym typeface="+mn-ea"/>
              </a:rPr>
              <a:t>字节。</a:t>
            </a:r>
            <a:endParaRPr lang="zh-CN" altLang="en-US" sz="1600" dirty="0"/>
          </a:p>
          <a:p>
            <a:pPr algn="l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str1 = 'I love </a:t>
            </a:r>
            <a:r>
              <a:rPr lang="zh-CN" altLang="en-US" sz="1400" dirty="0" smtClean="0"/>
              <a:t>python'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print(str1.isalpha())  #字符串中有空格，因此返回False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str2 = '1234'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print(str2.isdigit())  #True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str3 = '1234abcd'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print(str3.isalnum())  #True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str4 = '  '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print(str4.isspace())   #True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print(str1.isspace())   #False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str5 = "1234一ⅤⅡ"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print(str5.isnumeric())   #True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print(str5.isdigit())     #False</a:t>
            </a:r>
            <a:endParaRPr lang="zh-CN" altLang="en-US" sz="1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本次</a:t>
            </a:r>
            <a:r>
              <a:rPr lang="zh-CN" altLang="en-US" dirty="0" smtClean="0"/>
              <a:t>课程</a:t>
            </a:r>
            <a:r>
              <a:rPr lang="zh-CN" altLang="en-US" b="1" dirty="0" smtClean="0"/>
              <a:t>速递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9714" y="1010654"/>
            <a:ext cx="7878536" cy="341696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20000"/>
              </a:lnSpc>
            </a:pPr>
            <a:r>
              <a:rPr lang="zh-CN" altLang="en-US" dirty="0" smtClean="0">
                <a:sym typeface="+mn-ea"/>
              </a:rPr>
              <a:t>实战任务</a:t>
            </a:r>
            <a:endParaRPr lang="en-US" altLang="zh-CN" dirty="0" smtClean="0">
              <a:solidFill>
                <a:schemeClr val="tx2">
                  <a:lumMod val="90000"/>
                  <a:lumOff val="10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CN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章</a:t>
            </a:r>
            <a:r>
              <a:rPr lang="en-US" altLang="zh-CN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字符串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1108710" lvl="1" indent="-457200">
              <a:lnSpc>
                <a:spcPct val="120000"/>
              </a:lnSpc>
            </a:pPr>
            <a:r>
              <a:rPr lang="zh-CN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字符串的常用基本操作</a:t>
            </a:r>
            <a:endParaRPr lang="zh-CN" altLang="en-US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1108710" lvl="1" indent="-457200">
              <a:lnSpc>
                <a:spcPct val="120000"/>
              </a:lnSpc>
            </a:pPr>
            <a:r>
              <a:rPr lang="zh-CN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字符串</a:t>
            </a:r>
            <a:r>
              <a:rPr lang="en-US" altLang="zh-CN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format</a:t>
            </a:r>
            <a:r>
              <a:rPr lang="zh-CN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格式化方法</a:t>
            </a:r>
            <a:endParaRPr lang="zh-CN" altLang="en-US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1108710" lvl="1" indent="-457200">
              <a:lnSpc>
                <a:spcPct val="120000"/>
              </a:lnSpc>
            </a:pPr>
            <a:r>
              <a:rPr lang="zh-CN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正则表达式</a:t>
            </a:r>
            <a:endParaRPr lang="zh-CN" altLang="en-US" dirty="0" smtClean="0">
              <a:sym typeface="+mn-ea"/>
            </a:endParaRPr>
          </a:p>
          <a:p>
            <a:pPr marL="457200" lvl="0" indent="-457200" algn="just">
              <a:lnSpc>
                <a:spcPct val="120000"/>
              </a:lnSpc>
              <a:buFont typeface="Arial" panose="020B0604020202020204" pitchFamily="34" charset="0"/>
              <a:buChar char="֍"/>
            </a:pPr>
            <a:r>
              <a:rPr lang="zh-CN" altLang="en-US" sz="2800" dirty="0" smtClean="0">
                <a:sym typeface="+mn-ea"/>
              </a:rPr>
              <a:t>案例编码</a:t>
            </a:r>
            <a:endParaRPr lang="zh-CN" altLang="en-US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E79B-272C-4CB0-9A32-3130D362949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EBCDAB"/>
              </a:clrFrom>
              <a:clrTo>
                <a:srgbClr val="EBCDA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6" t="7462" r="10393" b="11883"/>
          <a:stretch>
            <a:fillRect/>
          </a:stretch>
        </p:blipFill>
        <p:spPr>
          <a:xfrm>
            <a:off x="5775158" y="1010427"/>
            <a:ext cx="3176338" cy="3417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7" y="937232"/>
            <a:ext cx="7832833" cy="3806854"/>
          </a:xfrm>
        </p:spPr>
        <p:txBody>
          <a:bodyPr>
            <a:noAutofit/>
          </a:bodyPr>
          <a:lstStyle/>
          <a:p>
            <a:pPr marL="0" indent="0" fontAlgn="auto">
              <a:spcBef>
                <a:spcPts val="200"/>
              </a:spcBef>
              <a:buNone/>
            </a:pPr>
            <a:r>
              <a:rPr lang="zh-CN" altLang="en-US" sz="1400"/>
              <a:t>num="1234"</a:t>
            </a:r>
            <a:endParaRPr lang="zh-CN" altLang="en-US" sz="1400"/>
          </a:p>
          <a:p>
            <a:pPr marL="0" indent="0" fontAlgn="auto">
              <a:spcBef>
                <a:spcPts val="200"/>
              </a:spcBef>
              <a:buNone/>
            </a:pPr>
            <a:r>
              <a:rPr lang="zh-CN" altLang="en-US" sz="1400"/>
              <a:t>print(num.isdigit())</a:t>
            </a:r>
            <a:endParaRPr lang="zh-CN" altLang="en-US" sz="1400"/>
          </a:p>
          <a:p>
            <a:pPr marL="0" indent="0" fontAlgn="auto">
              <a:spcBef>
                <a:spcPts val="200"/>
              </a:spcBef>
              <a:buNone/>
            </a:pPr>
            <a:r>
              <a:rPr lang="zh-CN" altLang="en-US" sz="1400"/>
              <a:t>print(num.isnumeric())</a:t>
            </a:r>
            <a:endParaRPr lang="zh-CN" altLang="en-US" sz="1400"/>
          </a:p>
          <a:p>
            <a:pPr marL="0" indent="0" fontAlgn="auto">
              <a:spcBef>
                <a:spcPts val="200"/>
              </a:spcBef>
              <a:buNone/>
            </a:pPr>
            <a:endParaRPr lang="zh-CN" altLang="en-US" sz="1400"/>
          </a:p>
          <a:p>
            <a:pPr marL="0" indent="0" fontAlgn="auto">
              <a:spcBef>
                <a:spcPts val="200"/>
              </a:spcBef>
              <a:buNone/>
            </a:pPr>
            <a:r>
              <a:rPr lang="zh-CN" altLang="en-US" sz="1400"/>
              <a:t>num = "Ⅴ" # 罗马数字</a:t>
            </a:r>
            <a:endParaRPr lang="zh-CN" altLang="en-US" sz="1400"/>
          </a:p>
          <a:p>
            <a:pPr marL="0" indent="0" fontAlgn="auto">
              <a:spcBef>
                <a:spcPts val="200"/>
              </a:spcBef>
              <a:buNone/>
            </a:pPr>
            <a:r>
              <a:rPr lang="zh-CN" altLang="en-US" sz="1400"/>
              <a:t>print(num.isdigit())    #False</a:t>
            </a:r>
            <a:endParaRPr lang="zh-CN" altLang="en-US" sz="1400"/>
          </a:p>
          <a:p>
            <a:pPr marL="0" indent="0" fontAlgn="auto">
              <a:spcBef>
                <a:spcPts val="200"/>
              </a:spcBef>
              <a:buNone/>
            </a:pPr>
            <a:r>
              <a:rPr lang="zh-CN" altLang="en-US" sz="1400"/>
              <a:t>print(num.isnumeric())  #True</a:t>
            </a:r>
            <a:endParaRPr lang="zh-CN" altLang="en-US" sz="1400"/>
          </a:p>
          <a:p>
            <a:pPr marL="0" indent="0" fontAlgn="auto">
              <a:spcBef>
                <a:spcPts val="200"/>
              </a:spcBef>
              <a:buNone/>
            </a:pPr>
            <a:endParaRPr lang="zh-CN" altLang="en-US" sz="1400"/>
          </a:p>
          <a:p>
            <a:pPr marL="0" indent="0" fontAlgn="auto">
              <a:spcBef>
                <a:spcPts val="200"/>
              </a:spcBef>
              <a:buNone/>
            </a:pPr>
            <a:r>
              <a:rPr lang="zh-CN" altLang="en-US" sz="1400"/>
              <a:t>num = "四" # 汉字</a:t>
            </a:r>
            <a:endParaRPr lang="zh-CN" altLang="en-US" sz="1400"/>
          </a:p>
          <a:p>
            <a:pPr marL="0" indent="0" fontAlgn="auto">
              <a:spcBef>
                <a:spcPts val="200"/>
              </a:spcBef>
              <a:buNone/>
            </a:pPr>
            <a:r>
              <a:rPr lang="zh-CN" altLang="en-US" sz="1400"/>
              <a:t>print(num.isdigit())    #False</a:t>
            </a:r>
            <a:endParaRPr lang="zh-CN" altLang="en-US" sz="1400"/>
          </a:p>
          <a:p>
            <a:pPr marL="0" indent="0" fontAlgn="auto">
              <a:spcBef>
                <a:spcPts val="200"/>
              </a:spcBef>
              <a:buNone/>
            </a:pPr>
            <a:r>
              <a:rPr lang="zh-CN" altLang="en-US" sz="1400"/>
              <a:t>print(num.isnumeric())  #True</a:t>
            </a:r>
            <a:endParaRPr lang="zh-CN" altLang="en-US" sz="1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8. istitle()</a:t>
            </a:r>
            <a:r>
              <a:rPr lang="zh-CN" altLang="en-US">
                <a:sym typeface="+mn-ea"/>
              </a:rPr>
              <a:t>，如果</a:t>
            </a:r>
            <a:r>
              <a:rPr lang="en-US" altLang="zh-CN">
                <a:sym typeface="+mn-ea"/>
              </a:rPr>
              <a:t>字符串是标题化的则返回 True，否则返回 False</a:t>
            </a:r>
            <a:r>
              <a:rPr lang="zh-CN" altLang="en-US">
                <a:sym typeface="+mn-ea"/>
              </a:rPr>
              <a:t>。</a:t>
            </a:r>
            <a:endParaRPr lang="en-US" altLang="zh-CN"/>
          </a:p>
          <a:p>
            <a:pPr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9. islower()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如果字符串中包含至少一个区分大小写的字符，并且所有这些字符都是小写，则返回 True，否则返回False</a:t>
            </a:r>
            <a:r>
              <a:rPr lang="zh-CN" altLang="en-US">
                <a:sym typeface="+mn-ea"/>
              </a:rPr>
              <a:t>。</a:t>
            </a:r>
            <a:endParaRPr lang="en-US" altLang="zh-CN"/>
          </a:p>
          <a:p>
            <a:pPr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10. isupper()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如果字符串中包含至少一个区分大小写的字符，并且所有这些字符都是大写，则返回 True，否则返回False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342900" indent="-34290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/>
              <a:t>str1 = 'python'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str2 = 'PYTHON'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str3 = 'I Love Python'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print(str1.islower())   #True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print(str2.isupper())   #True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print(str3.istitle())   #True</a:t>
            </a:r>
            <a:endParaRPr lang="zh-CN" altLang="en-US" sz="1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字符串格式化</a:t>
            </a:r>
            <a:r>
              <a:rPr lang="en-US" altLang="zh-CN"/>
              <a:t>——</a:t>
            </a:r>
            <a:r>
              <a:rPr lang="en-US" altLang="zh-CN" cap="none" spc="80">
                <a:solidFill>
                  <a:schemeClr val="bg1"/>
                </a:solidFill>
                <a:uFillTx/>
              </a:rPr>
              <a:t>format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/>
              <a:t>回顾上节课两种格式化方法：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/>
              <a:t>1. %s   </a:t>
            </a:r>
            <a:endParaRPr lang="en-US" altLang="zh-CN" sz="200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800">
                <a:sym typeface="+mn-ea"/>
              </a:rPr>
              <a:t>print('我的名字是：%s' %name)</a:t>
            </a:r>
            <a:endParaRPr lang="zh-CN" altLang="en-US" sz="18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/>
              <a:t>2. f'</a:t>
            </a:r>
            <a:r>
              <a:rPr lang="zh-CN" altLang="en-US" sz="2000"/>
              <a:t>表达式</a:t>
            </a:r>
            <a:r>
              <a:rPr lang="en-US" altLang="zh-CN" sz="2000"/>
              <a:t>'</a:t>
            </a:r>
            <a:endParaRPr lang="en-US" altLang="zh-CN" sz="2000"/>
          </a:p>
          <a:p>
            <a:pPr marL="0" indent="0">
              <a:buFont typeface="Wingdings" panose="05000000000000000000" charset="0"/>
              <a:buNone/>
            </a:pPr>
            <a:r>
              <a:rPr sz="1800">
                <a:sym typeface="+mn-ea"/>
              </a:rPr>
              <a:t>  print(f'我的名字是{name}，我的学号是：{sno}，我今年{age}岁。')</a:t>
            </a:r>
            <a:endParaRPr sz="180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sz="2400">
                <a:sym typeface="+mn-ea"/>
              </a:rPr>
              <a:t>使用字符串中的</a:t>
            </a:r>
            <a:r>
              <a:rPr lang="en-US" altLang="zh-CN" sz="2400">
                <a:sym typeface="+mn-ea"/>
              </a:rPr>
              <a:t>format</a:t>
            </a:r>
            <a:r>
              <a:rPr lang="zh-CN" altLang="en-US" sz="2400">
                <a:sym typeface="+mn-ea"/>
              </a:rPr>
              <a:t>方法也可以进行字符串的格式化操作。它的基本语法是通过 {} 和 : 来代替以前的 %.。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字符串格式化</a:t>
            </a:r>
            <a:r>
              <a:rPr lang="en-US" altLang="zh-CN">
                <a:sym typeface="+mn-ea"/>
              </a:rPr>
              <a:t>——</a:t>
            </a:r>
            <a:r>
              <a:rPr lang="en-US" altLang="zh-CN" cap="none" spc="80">
                <a:uFillTx/>
                <a:sym typeface="+mn-ea"/>
              </a:rPr>
              <a:t>format</a:t>
            </a:r>
            <a:r>
              <a:rPr lang="zh-CN" altLang="en-US">
                <a:sym typeface="+mn-ea"/>
              </a:rPr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828675"/>
            <a:ext cx="7930515" cy="3806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语法：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        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str.format(*args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**kwargs)</a:t>
            </a:r>
            <a:endParaRPr lang="en-US" altLang="zh-CN" sz="1600">
              <a:solidFill>
                <a:srgbClr val="FF0000"/>
              </a:solidFill>
              <a:sym typeface="+mn-ea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字符串由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“”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{}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”组成，“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{}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”的作用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相同，用来控制修改字符串中插入值位置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如果模板字符串中有多个“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{}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”，并且“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{}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”内没有指定任何序号（从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开始编号），则默认按照“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{}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”出现的顺序分别用参数进行替换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如果模板字符串中的“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{}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”明确使用了参数的序号，则需要按照序号对应的参数进行替换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FF0000"/>
                </a:solidFill>
                <a:sym typeface="+mn-ea"/>
              </a:rPr>
              <a:t>注意</a:t>
            </a:r>
            <a:r>
              <a:rPr lang="zh-CN" altLang="en-US" sz="1600">
                <a:sym typeface="+mn-ea"/>
              </a:rPr>
              <a:t>：</a:t>
            </a:r>
            <a:r>
              <a:rPr lang="en-US" altLang="zh-CN" sz="1600">
                <a:sym typeface="+mn-ea"/>
              </a:rPr>
              <a:t>format</a:t>
            </a:r>
            <a:r>
              <a:rPr lang="zh-CN" altLang="en-US" sz="1600">
                <a:sym typeface="+mn-ea"/>
              </a:rPr>
              <a:t>方法返回的是格式化的字符串副本，并不会改变原字符串内容。</a:t>
            </a:r>
            <a:endParaRPr lang="zh-CN" altLang="en-US" sz="160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68266" y="2017357"/>
            <a:ext cx="3747854" cy="1566548"/>
            <a:chOff x="5360318" y="2166965"/>
            <a:chExt cx="3747854" cy="1566548"/>
          </a:xfrm>
        </p:grpSpPr>
        <p:sp>
          <p:nvSpPr>
            <p:cNvPr id="8" name="矩形 7"/>
            <p:cNvSpPr/>
            <p:nvPr/>
          </p:nvSpPr>
          <p:spPr>
            <a:xfrm>
              <a:off x="5360318" y="2184152"/>
              <a:ext cx="3747854" cy="154936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5360318" y="2166965"/>
              <a:ext cx="833204" cy="37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86615" y="2014014"/>
            <a:ext cx="3876961" cy="1569892"/>
            <a:chOff x="5360317" y="2163622"/>
            <a:chExt cx="3876961" cy="1569892"/>
          </a:xfrm>
        </p:grpSpPr>
        <p:sp>
          <p:nvSpPr>
            <p:cNvPr id="11" name="矩形 10"/>
            <p:cNvSpPr/>
            <p:nvPr/>
          </p:nvSpPr>
          <p:spPr>
            <a:xfrm>
              <a:off x="5360317" y="2163622"/>
              <a:ext cx="3876961" cy="1569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TextBox 3"/>
            <p:cNvSpPr txBox="1">
              <a:spLocks noChangeArrowheads="1"/>
            </p:cNvSpPr>
            <p:nvPr/>
          </p:nvSpPr>
          <p:spPr bwMode="auto">
            <a:xfrm>
              <a:off x="5360855" y="2163622"/>
              <a:ext cx="781389" cy="38075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" name="图片 12"/>
          <p:cNvPicPr/>
          <p:nvPr/>
        </p:nvPicPr>
        <p:blipFill>
          <a:blip r:embed="rId1"/>
          <a:stretch>
            <a:fillRect/>
          </a:stretch>
        </p:blipFill>
        <p:spPr>
          <a:xfrm>
            <a:off x="911876" y="2483922"/>
            <a:ext cx="3562350" cy="945515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2"/>
          <a:stretch>
            <a:fillRect/>
          </a:stretch>
        </p:blipFill>
        <p:spPr>
          <a:xfrm>
            <a:off x="5082624" y="2526997"/>
            <a:ext cx="3409950" cy="92837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#1. 通过位置参数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str1 = '{0}的学号是{1},{0}的年龄是{2}。'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print(str1.format('李四', 1002, 22))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#2. 通过关键字参数名称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str2 = '{name}的学号是{sno},{name}的年龄是{age}。'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print(str2.format(name = '张三', sno = 1001, age = 20))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#format方法返回的是格式化的字符串副本，并不会改变原字符串内容。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print(str1)   #{0}的学号是{1},{0}的年龄是{2}。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print(str2)   #{name}的学号是{sno},{name}的年龄是{age}。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#3. 通过对象属性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class Student: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    def __init__(self, name, sno, age):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        self.name = name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        self.sno = sno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        self.age = age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s = Student('小明', 2001, 20)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my_str = '{stu.name}的学号是{stu.sno},{stu.name}的年龄是{stu.age}。'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print(my_str.format(stu = s))    #小明的学号是2001,小明的年龄是20。</a:t>
            </a:r>
            <a:endParaRPr lang="zh-CN" altLang="en-US" sz="1600" dirty="0">
              <a:sym typeface="+mn-ea"/>
            </a:endParaRPr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正则表达式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正则表达式是一个特殊的字符序列，它能帮助你方便的检查一个字符串是否与某种模式匹配。</a:t>
            </a:r>
            <a:endParaRPr lang="zh-CN" altLang="en-US" sz="2000"/>
          </a:p>
          <a:p>
            <a:r>
              <a:rPr lang="zh-CN" altLang="en-US" sz="2000"/>
              <a:t>正则表达式是处理字符串的强大工具，它有自己特定的语法结构，有了它，能更方便的实现字符串的检索、替换、匹配验证。</a:t>
            </a:r>
            <a:endParaRPr lang="zh-CN" altLang="en-US" sz="2000"/>
          </a:p>
          <a:p>
            <a:r>
              <a:rPr lang="zh-CN" altLang="en-US" sz="2000"/>
              <a:t>对于爬虫来说，使用正则表达式，从HTML里提取想要的信息就非常方便了。</a:t>
            </a:r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实例引入：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/>
              <a:t>打开开源中国提供的正则表达式测试工具http://tool.oschina.net/regex/，输入待匹配的文本，然后选择常用的正则表达式，就可以得出相应的匹配结果了。例如，这里输入待匹配的文本如下：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Hello, my phone number is 0</a:t>
            </a:r>
            <a:r>
              <a:rPr lang="en-US" altLang="zh-CN" sz="2000"/>
              <a:t>371</a:t>
            </a:r>
            <a:r>
              <a:rPr lang="zh-CN" altLang="en-US" sz="2000"/>
              <a:t>-86</a:t>
            </a:r>
            <a:r>
              <a:rPr lang="en-US" altLang="zh-CN" sz="2000"/>
              <a:t>5321</a:t>
            </a:r>
            <a:r>
              <a:rPr lang="zh-CN" altLang="en-US" sz="2000"/>
              <a:t>00 and email is </a:t>
            </a:r>
            <a:r>
              <a:rPr lang="en-US" altLang="zh-CN" sz="2000"/>
              <a:t>zhangsan</a:t>
            </a:r>
            <a:r>
              <a:rPr lang="zh-CN" altLang="en-US" sz="2000"/>
              <a:t>@</a:t>
            </a:r>
            <a:r>
              <a:rPr lang="en-US" altLang="zh-CN" sz="2000"/>
              <a:t>163</a:t>
            </a:r>
            <a:r>
              <a:rPr lang="zh-CN" altLang="en-US" sz="2000"/>
              <a:t>.com, and my website is http://</a:t>
            </a:r>
            <a:r>
              <a:rPr lang="en-US" altLang="zh-CN" sz="2000"/>
              <a:t>zhangmou</a:t>
            </a:r>
            <a:r>
              <a:rPr lang="zh-CN" altLang="en-US" sz="2000"/>
              <a:t>.com.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这段字符串中包含了一个电话号码和一个电子邮件，接下来就尝试用正则表达式提取出来。</a:t>
            </a:r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E871-F0EE-4183-8EF8-C7646F4B5DE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141082" y="1638634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25"/>
          <p:cNvSpPr txBox="1">
            <a:spLocks noChangeArrowheads="1"/>
          </p:cNvSpPr>
          <p:nvPr/>
        </p:nvSpPr>
        <p:spPr bwMode="auto">
          <a:xfrm>
            <a:off x="3474221" y="1568573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2830" y="1568573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sym typeface="+mn-ea"/>
              </a:rPr>
              <a:t>实战任务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41082" y="2122367"/>
            <a:ext cx="167616" cy="167616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3474221" y="2052306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2830" y="2052306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sym typeface="+mn-ea"/>
              </a:rPr>
              <a:t>基础语法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41082" y="2606100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30"/>
          <p:cNvSpPr txBox="1">
            <a:spLocks noChangeArrowheads="1"/>
          </p:cNvSpPr>
          <p:nvPr/>
        </p:nvSpPr>
        <p:spPr bwMode="auto">
          <a:xfrm>
            <a:off x="3474221" y="2536039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32830" y="2536039"/>
            <a:ext cx="3083937" cy="7385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sym typeface="+mn-ea"/>
              </a:rPr>
              <a:t>案例编码</a:t>
            </a:r>
            <a:endParaRPr lang="zh-CN" altLang="en-US" sz="2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defRPr/>
            </a:pP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000" y="83636"/>
            <a:ext cx="7552030" cy="65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750" b="1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/>
              <a:t>第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章 字符串</a:t>
            </a:r>
            <a:endParaRPr lang="zh-CN" altLang="en-US" sz="2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8350" y="828675"/>
            <a:ext cx="7830185" cy="38068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基础语法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10000"/>
          </a:bodyPr>
          <a:lstStyle/>
          <a:p>
            <a:r>
              <a:rPr lang="zh-CN" altLang="en-US" sz="2600" dirty="0">
                <a:sym typeface="+mn-ea"/>
              </a:rPr>
              <a:t>正则表达式</a:t>
            </a:r>
            <a:r>
              <a:rPr lang="zh-CN" altLang="en-US" sz="2600"/>
              <a:t>有特定的语法规则的。</a:t>
            </a:r>
            <a:r>
              <a:rPr lang="zh-CN" altLang="en-US" sz="2600" dirty="0">
                <a:sym typeface="+mn-ea"/>
              </a:rPr>
              <a:t>正则表达式中既可以使用普通字符，也可以使用特殊字符构成匹配模式。在实际应用中，在使用普通字符时，需要做精确匹配，如果使用特殊字符则是定义匹配模式用于模糊匹配。 </a:t>
            </a:r>
            <a:endParaRPr lang="zh-CN" altLang="en-US" sz="24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    [0-9]: 匹配任一数字，0~9</a:t>
            </a:r>
            <a:endParaRPr lang="zh-CN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    [a-z]:  匹配任一小写字符</a:t>
            </a:r>
            <a:endParaRPr lang="zh-CN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    [A-Z]：匹配任一大写字符</a:t>
            </a:r>
            <a:endParaRPr lang="zh-CN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    [0-9A-Za-</a:t>
            </a:r>
            <a:r>
              <a:rPr lang="en-US" altLang="zh-CN" sz="2000" dirty="0"/>
              <a:t>z</a:t>
            </a:r>
            <a:r>
              <a:rPr lang="zh-CN" altLang="en-US" sz="2000" dirty="0"/>
              <a:t>]：</a:t>
            </a:r>
            <a:r>
              <a:rPr lang="zh-CN" altLang="en-US" sz="2000" dirty="0">
                <a:sym typeface="+mn-ea"/>
              </a:rPr>
              <a:t>匹配任一数字和字母</a:t>
            </a:r>
            <a:endParaRPr lang="zh-CN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    [0-9A-Za-</a:t>
            </a:r>
            <a:r>
              <a:rPr lang="en-US" altLang="zh-CN" sz="2000" dirty="0">
                <a:sym typeface="+mn-ea"/>
              </a:rPr>
              <a:t>z_</a:t>
            </a:r>
            <a:r>
              <a:rPr lang="zh-CN" altLang="en-US" sz="2000" dirty="0">
                <a:sym typeface="+mn-ea"/>
              </a:rPr>
              <a:t>]：匹配任一数字、字母和下划线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特殊字符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768097" y="925167"/>
          <a:ext cx="783336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970"/>
                <a:gridCol w="5660390"/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特殊字符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描述</a:t>
                      </a:r>
                      <a:endParaRPr lang="zh-CN" alt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.</a:t>
                      </a:r>
                      <a:r>
                        <a:rPr lang="zh-CN" altLang="en-US" sz="1400" dirty="0"/>
                        <a:t>（点）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rgbClr val="4D4D4D"/>
                          </a:solidFill>
                          <a:effectLst/>
                          <a:latin typeface="微软雅黑" panose="020B0503020204020204" pitchFamily="34" charset="-122"/>
                        </a:rPr>
                        <a:t>匹配除了换行的任一单个字符。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^(</a:t>
                      </a:r>
                      <a:r>
                        <a:rPr lang="zh-CN" altLang="en-US" sz="1400" dirty="0"/>
                        <a:t>插入符</a:t>
                      </a:r>
                      <a:r>
                        <a:rPr lang="en-US" altLang="zh-CN" sz="1400" dirty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rgbClr val="4D4D4D"/>
                          </a:solidFill>
                          <a:effectLst/>
                          <a:latin typeface="微软雅黑" panose="020B0503020204020204" pitchFamily="34" charset="-122"/>
                        </a:rPr>
                        <a:t>匹配行头</a:t>
                      </a:r>
                      <a:endParaRPr lang="zh-CN" alt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50" dirty="0">
                          <a:sym typeface="+mn-ea"/>
                        </a:rPr>
                        <a:t>$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50" dirty="0">
                          <a:solidFill>
                            <a:srgbClr val="4D4D4D"/>
                          </a:solidFill>
                          <a:effectLst/>
                          <a:latin typeface="微软雅黑" panose="020B0503020204020204" pitchFamily="34" charset="-122"/>
                          <a:sym typeface="+mn-ea"/>
                        </a:rPr>
                        <a:t>匹配行尾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[]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rgbClr val="4D4D4D"/>
                          </a:solidFill>
                          <a:effectLst/>
                          <a:latin typeface="微软雅黑" panose="020B0503020204020204" pitchFamily="34" charset="-122"/>
                        </a:rPr>
                        <a:t>表示一个字符集合，在集合中，字符可以单独列出，可以表示字符范围，通过用 </a:t>
                      </a:r>
                      <a:r>
                        <a:rPr lang="en-US" altLang="zh-CN" sz="1400" dirty="0"/>
                        <a:t>-</a:t>
                      </a:r>
                      <a:r>
                        <a:rPr lang="zh-CN" altLang="en-US" sz="1400" b="0" i="0" dirty="0">
                          <a:solidFill>
                            <a:srgbClr val="4D4D4D"/>
                          </a:solidFill>
                          <a:effectLst/>
                          <a:latin typeface="微软雅黑" panose="020B0503020204020204" pitchFamily="34" charset="-122"/>
                        </a:rPr>
                        <a:t> 将两个字符连起来。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不在集合范围内的字符可以通过 </a:t>
                      </a:r>
                      <a:r>
                        <a:rPr lang="zh-CN" altLang="en-US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取反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来进行匹配。如果集合首字符是 </a:t>
                      </a:r>
                      <a:r>
                        <a:rPr lang="en-US" altLang="zh-CN" sz="1400" dirty="0"/>
                        <a:t>^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，那么</a:t>
                      </a:r>
                      <a:r>
                        <a:rPr lang="zh-CN" altLang="en-US" sz="1400" dirty="0"/>
                        <a:t>所有 </a:t>
                      </a:r>
                      <a:r>
                        <a:rPr lang="zh-CN" altLang="en-US" sz="1400" i="1" dirty="0"/>
                        <a:t>不</a:t>
                      </a:r>
                      <a:r>
                        <a:rPr lang="zh-CN" altLang="en-US" sz="1400" dirty="0"/>
                        <a:t> 在集合内的字符将会被匹配，比如 </a:t>
                      </a:r>
                      <a:r>
                        <a:rPr lang="en-US" altLang="zh-CN" sz="1400" dirty="0"/>
                        <a:t>[^5] </a:t>
                      </a:r>
                      <a:r>
                        <a:rPr lang="zh-CN" altLang="en-US" sz="1400" dirty="0"/>
                        <a:t>将匹配所有除了了</a:t>
                      </a:r>
                      <a:r>
                        <a:rPr lang="en-US" altLang="zh-CN" sz="1400" dirty="0"/>
                        <a:t>5</a:t>
                      </a:r>
                      <a:r>
                        <a:rPr lang="zh-CN" altLang="en-US" sz="1400" dirty="0"/>
                        <a:t>的字符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r>
                        <a:rPr lang="en-US" altLang="zh-CN" sz="1400" dirty="0"/>
                        <a:t>^ </a:t>
                      </a:r>
                      <a:r>
                        <a:rPr lang="zh-CN" altLang="en-US" sz="1400" dirty="0"/>
                        <a:t>如果不在集合首位，就没有特殊含义。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在字符集中所有字符的位置的同级的，没有先后顺序，匹配结果最多会选择字符集合中的一个字符。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转义符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特殊字符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768097" y="925167"/>
          <a:ext cx="783336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690"/>
                <a:gridCol w="5868670"/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特殊字符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描述</a:t>
                      </a:r>
                      <a:endParaRPr lang="zh-CN" alt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?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rgbClr val="4D4D4D"/>
                          </a:solidFill>
                          <a:effectLst/>
                          <a:latin typeface="微软雅黑" panose="020B0503020204020204" pitchFamily="34" charset="-122"/>
                        </a:rPr>
                        <a:t>匹配前面的字符</a:t>
                      </a:r>
                      <a:r>
                        <a:rPr lang="en-US" altLang="zh-CN" sz="1400" b="0" i="0" dirty="0">
                          <a:solidFill>
                            <a:srgbClr val="4D4D4D"/>
                          </a:solidFill>
                          <a:effectLst/>
                          <a:latin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400" b="0" i="0" dirty="0">
                          <a:solidFill>
                            <a:srgbClr val="4D4D4D"/>
                          </a:solidFill>
                          <a:effectLst/>
                          <a:latin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400" b="0" i="0" dirty="0">
                          <a:solidFill>
                            <a:srgbClr val="4D4D4D"/>
                          </a:solidFill>
                          <a:effectLst/>
                          <a:latin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i="0" dirty="0">
                          <a:solidFill>
                            <a:srgbClr val="4D4D4D"/>
                          </a:solidFill>
                          <a:effectLst/>
                          <a:latin typeface="微软雅黑" panose="020B0503020204020204" pitchFamily="34" charset="-122"/>
                        </a:rPr>
                        <a:t>次</a:t>
                      </a:r>
                      <a:endParaRPr lang="zh-CN" alt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*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dirty="0">
                          <a:solidFill>
                            <a:srgbClr val="4D4D4D"/>
                          </a:solidFill>
                          <a:effectLst/>
                          <a:latin typeface="微软雅黑" panose="020B0503020204020204" pitchFamily="34" charset="-122"/>
                        </a:rPr>
                        <a:t>匹配前面的字符</a:t>
                      </a:r>
                      <a:r>
                        <a:rPr lang="en-US" altLang="zh-CN" sz="1400" b="0" i="0" dirty="0">
                          <a:solidFill>
                            <a:srgbClr val="4D4D4D"/>
                          </a:solidFill>
                          <a:effectLst/>
                          <a:latin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400" b="0" i="0" dirty="0">
                          <a:solidFill>
                            <a:srgbClr val="4D4D4D"/>
                          </a:solidFill>
                          <a:effectLst/>
                          <a:latin typeface="微软雅黑" panose="020B0503020204020204" pitchFamily="34" charset="-122"/>
                        </a:rPr>
                        <a:t>或多次</a:t>
                      </a:r>
                      <a:endParaRPr lang="zh-CN" alt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+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dirty="0">
                          <a:solidFill>
                            <a:srgbClr val="4D4D4D"/>
                          </a:solidFill>
                          <a:effectLst/>
                          <a:latin typeface="微软雅黑" panose="020B0503020204020204" pitchFamily="34" charset="-122"/>
                        </a:rPr>
                        <a:t>匹配前面的字符</a:t>
                      </a:r>
                      <a:r>
                        <a:rPr lang="en-US" altLang="zh-CN" sz="1400" b="0" i="0" dirty="0">
                          <a:solidFill>
                            <a:srgbClr val="4D4D4D"/>
                          </a:solidFill>
                          <a:effectLst/>
                          <a:latin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i="0" dirty="0">
                          <a:solidFill>
                            <a:srgbClr val="4D4D4D"/>
                          </a:solidFill>
                          <a:effectLst/>
                          <a:latin typeface="微软雅黑" panose="020B0503020204020204" pitchFamily="34" charset="-122"/>
                        </a:rPr>
                        <a:t>或多次</a:t>
                      </a:r>
                      <a:endParaRPr lang="zh-CN" alt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{n}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匹配前面的字符</a:t>
                      </a:r>
                      <a:r>
                        <a:rPr lang="en-US" altLang="zh-CN" sz="1400" dirty="0"/>
                        <a:t>n</a:t>
                      </a:r>
                      <a:r>
                        <a:rPr lang="zh-CN" altLang="en-US" sz="1400" dirty="0"/>
                        <a:t>次</a:t>
                      </a:r>
                      <a:endParaRPr lang="zh-CN" alt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</a:t>
                      </a:r>
                      <a:r>
                        <a:rPr lang="en-US" altLang="zh-CN" sz="1400" dirty="0" err="1"/>
                        <a:t>m,n</a:t>
                      </a:r>
                      <a:r>
                        <a:rPr lang="en-US" altLang="zh-CN" sz="1400" dirty="0"/>
                        <a:t>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匹配前面的字符</a:t>
                      </a:r>
                      <a:r>
                        <a:rPr lang="en-US" altLang="zh-CN" sz="1400" dirty="0"/>
                        <a:t>m-n</a:t>
                      </a:r>
                      <a:r>
                        <a:rPr lang="zh-CN" altLang="en-US" sz="1400" dirty="0"/>
                        <a:t>次</a:t>
                      </a:r>
                      <a:endParaRPr lang="zh-CN" alt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对字符串中的某些字符进行分组。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|</a:t>
                      </a:r>
                      <a:r>
                        <a:rPr lang="zh-CN" altLang="en-US" sz="1400" dirty="0"/>
                        <a:t>（连接符）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可以将多个正则表达式进行逻辑连接，可以将其理解为逻辑运算符中的</a:t>
                      </a:r>
                      <a:r>
                        <a:rPr lang="en-US" altLang="zh-CN" sz="1400" dirty="0"/>
                        <a:t>|</a:t>
                      </a:r>
                      <a:r>
                        <a:rPr lang="zh-CN" altLang="en-US" sz="1400" dirty="0"/>
                        <a:t>，匹配结果为与任意一个正则表达式相同的字符串。从左到右进行匹配时，左边的匹配成果后，不会继续向右匹配，</a:t>
                      </a:r>
                      <a:r>
                        <a:rPr lang="en-US" altLang="zh-CN" sz="1400" dirty="0"/>
                        <a:t>|</a:t>
                      </a:r>
                      <a:r>
                        <a:rPr lang="zh-CN" altLang="en-US" sz="1400" dirty="0"/>
                        <a:t>不具有贪婪性。</a:t>
                      </a:r>
                      <a:endParaRPr lang="zh-CN" altLang="en-US" sz="1400" dirty="0"/>
                    </a:p>
                    <a:p>
                      <a:r>
                        <a:rPr lang="en-US" altLang="zh-CN" sz="1400" dirty="0"/>
                        <a:t>A|B </a:t>
                      </a:r>
                      <a:r>
                        <a:rPr lang="zh-CN" altLang="en-US" sz="1400" dirty="0"/>
                        <a:t>表示匹配</a:t>
                      </a:r>
                      <a:r>
                        <a:rPr lang="en-US" altLang="zh-CN" sz="1400" dirty="0"/>
                        <a:t>A</a:t>
                      </a:r>
                      <a:r>
                        <a:rPr lang="zh-CN" altLang="en-US" sz="1400" dirty="0"/>
                        <a:t>或者</a:t>
                      </a:r>
                      <a:r>
                        <a:rPr lang="en-US" altLang="zh-CN" sz="1400" dirty="0"/>
                        <a:t>B</a:t>
                      </a:r>
                      <a:r>
                        <a:rPr lang="zh-CN" altLang="en-US" sz="1400" dirty="0"/>
                        <a:t>中的任一模式即可。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特殊序列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768097" y="1080742"/>
          <a:ext cx="7832725" cy="3381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85"/>
                <a:gridCol w="6593840"/>
              </a:tblGrid>
              <a:tr h="31792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特殊字符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描述</a:t>
                      </a:r>
                      <a:endParaRPr lang="zh-CN" altLang="en-US" sz="1400" dirty="0"/>
                    </a:p>
                  </a:txBody>
                  <a:tcPr/>
                </a:tc>
              </a:tr>
              <a:tr h="24934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\d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匹配任</a:t>
                      </a:r>
                      <a:r>
                        <a:rPr lang="zh-CN" altLang="en-US" sz="1400" dirty="0">
                          <a:solidFill>
                            <a:srgbClr val="4D4D4D"/>
                          </a:solidFill>
                          <a:effectLst/>
                          <a:latin typeface="微软雅黑" panose="020B0503020204020204" pitchFamily="34" charset="-122"/>
                          <a:sym typeface="+mn-ea"/>
                        </a:rPr>
                        <a:t>一</a:t>
                      </a:r>
                      <a:r>
                        <a:rPr lang="zh-CN" altLang="en-US" sz="1400" dirty="0"/>
                        <a:t>数字，等价于</a:t>
                      </a:r>
                      <a:r>
                        <a:rPr lang="en-US" altLang="zh-CN" sz="1400" dirty="0"/>
                        <a:t>[0-9]</a:t>
                      </a:r>
                      <a:endParaRPr lang="en-US" altLang="zh-CN" sz="1400" dirty="0"/>
                    </a:p>
                  </a:txBody>
                  <a:tcPr/>
                </a:tc>
              </a:tr>
              <a:tr h="24934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\D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匹配任</a:t>
                      </a:r>
                      <a:r>
                        <a:rPr lang="zh-CN" altLang="en-US" sz="1400" dirty="0">
                          <a:solidFill>
                            <a:srgbClr val="4D4D4D"/>
                          </a:solidFill>
                          <a:effectLst/>
                          <a:latin typeface="微软雅黑" panose="020B0503020204020204" pitchFamily="34" charset="-122"/>
                          <a:sym typeface="+mn-ea"/>
                        </a:rPr>
                        <a:t>一</a:t>
                      </a:r>
                      <a:r>
                        <a:rPr lang="zh-CN" altLang="en-US" sz="1400" dirty="0"/>
                        <a:t>非数字的字符，与</a:t>
                      </a:r>
                      <a:r>
                        <a:rPr lang="en-US" altLang="zh-CN" sz="1400" dirty="0"/>
                        <a:t>\d</a:t>
                      </a:r>
                      <a:r>
                        <a:rPr lang="zh-CN" altLang="en-US" sz="1400" dirty="0"/>
                        <a:t>相反</a:t>
                      </a:r>
                      <a:endParaRPr lang="zh-CN" altLang="en-US" sz="1400" dirty="0"/>
                    </a:p>
                  </a:txBody>
                  <a:tcPr/>
                </a:tc>
              </a:tr>
              <a:tr h="24934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\w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匹配</a:t>
                      </a:r>
                      <a:r>
                        <a:rPr lang="zh-CN" altLang="en-US" sz="1400" dirty="0">
                          <a:sym typeface="+mn-ea"/>
                        </a:rPr>
                        <a:t>数字</a:t>
                      </a:r>
                      <a:r>
                        <a:rPr lang="en-US" altLang="zh-CN" sz="1400" dirty="0">
                          <a:sym typeface="+mn-ea"/>
                        </a:rPr>
                        <a:t>,</a:t>
                      </a:r>
                      <a:r>
                        <a:rPr lang="zh-CN" altLang="en-US" sz="1400" dirty="0"/>
                        <a:t>下划线和任意字母，等价于</a:t>
                      </a:r>
                      <a:r>
                        <a:rPr lang="zh-CN" altLang="en-US" sz="1400" dirty="0">
                          <a:sym typeface="+mn-ea"/>
                        </a:rPr>
                        <a:t>[0-9A-Za-</a:t>
                      </a:r>
                      <a:r>
                        <a:rPr lang="en-US" altLang="zh-CN" sz="1400" dirty="0">
                          <a:sym typeface="+mn-ea"/>
                        </a:rPr>
                        <a:t>z_</a:t>
                      </a:r>
                      <a:r>
                        <a:rPr lang="zh-CN" altLang="en-US" sz="1400" dirty="0">
                          <a:sym typeface="+mn-ea"/>
                        </a:rPr>
                        <a:t>]</a:t>
                      </a:r>
                      <a:endParaRPr lang="en-US" altLang="zh-CN" sz="1400" dirty="0"/>
                    </a:p>
                  </a:txBody>
                  <a:tcPr/>
                </a:tc>
              </a:tr>
              <a:tr h="24934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\W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匹配特殊字符，与</a:t>
                      </a:r>
                      <a:r>
                        <a:rPr lang="en-US" altLang="zh-CN" sz="1400" dirty="0"/>
                        <a:t>\w</a:t>
                      </a:r>
                      <a:r>
                        <a:rPr lang="zh-CN" altLang="en-US" sz="1400" dirty="0"/>
                        <a:t>相反</a:t>
                      </a:r>
                      <a:endParaRPr lang="zh-CN" altLang="en-US" sz="1400" dirty="0"/>
                    </a:p>
                  </a:txBody>
                  <a:tcPr/>
                </a:tc>
              </a:tr>
              <a:tr h="27474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\s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匹配任</a:t>
                      </a:r>
                      <a:r>
                        <a:rPr lang="zh-CN" altLang="en-US" sz="1400" dirty="0">
                          <a:solidFill>
                            <a:srgbClr val="4D4D4D"/>
                          </a:solidFill>
                          <a:effectLst/>
                          <a:latin typeface="微软雅黑" panose="020B0503020204020204" pitchFamily="34" charset="-122"/>
                          <a:sym typeface="+mn-ea"/>
                        </a:rPr>
                        <a:t>一</a:t>
                      </a:r>
                      <a:r>
                        <a:rPr lang="zh-CN" altLang="en-US" sz="1400" dirty="0"/>
                        <a:t>的空白字符（空白、换行、回车、换页、制表），等价于</a:t>
                      </a:r>
                      <a:r>
                        <a:rPr lang="en-US" altLang="zh-CN" sz="1400" dirty="0"/>
                        <a:t>[ \f\n\r\t]</a:t>
                      </a:r>
                      <a:endParaRPr lang="en-US" altLang="zh-CN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\S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匹配任</a:t>
                      </a:r>
                      <a:r>
                        <a:rPr lang="zh-CN" altLang="en-US" sz="1400" dirty="0">
                          <a:solidFill>
                            <a:srgbClr val="4D4D4D"/>
                          </a:solidFill>
                          <a:effectLst/>
                          <a:latin typeface="微软雅黑" panose="020B0503020204020204" pitchFamily="34" charset="-122"/>
                          <a:sym typeface="+mn-ea"/>
                        </a:rPr>
                        <a:t>一</a:t>
                      </a:r>
                      <a:r>
                        <a:rPr lang="zh-CN" altLang="en-US" sz="1400" dirty="0"/>
                        <a:t>的非空白字符，与</a:t>
                      </a:r>
                      <a:r>
                        <a:rPr lang="en-US" altLang="zh-CN" sz="1400" dirty="0"/>
                        <a:t>\s</a:t>
                      </a:r>
                      <a:r>
                        <a:rPr lang="zh-CN" altLang="en-US" sz="1400" dirty="0"/>
                        <a:t>相反</a:t>
                      </a:r>
                      <a:endParaRPr lang="zh-CN" altLang="en-US" sz="1400" dirty="0"/>
                    </a:p>
                  </a:txBody>
                  <a:tcPr/>
                </a:tc>
              </a:tr>
              <a:tr h="30861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\A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仅匹配字符串开头，等同于</a:t>
                      </a:r>
                      <a:r>
                        <a:rPr lang="en-US" altLang="zh-CN" sz="1400" dirty="0"/>
                        <a:t>^</a:t>
                      </a:r>
                      <a:endParaRPr lang="en-US" altLang="zh-CN" sz="1400" dirty="0"/>
                    </a:p>
                  </a:txBody>
                  <a:tcPr/>
                </a:tc>
              </a:tr>
              <a:tr h="30861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\Z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仅匹配字符串结尾，等同于</a:t>
                      </a:r>
                      <a:r>
                        <a:rPr lang="en-US" altLang="zh-CN" sz="1400" dirty="0"/>
                        <a:t>$</a:t>
                      </a:r>
                      <a:endParaRPr lang="zh-CN" altLang="en-US" sz="1400" dirty="0"/>
                    </a:p>
                  </a:txBody>
                  <a:tcPr/>
                </a:tc>
              </a:tr>
              <a:tr h="30861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\b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rgbClr val="4D4D4D"/>
                          </a:solidFill>
                          <a:effectLst/>
                          <a:latin typeface="微软雅黑" panose="020B0503020204020204" pitchFamily="34" charset="-122"/>
                        </a:rPr>
                        <a:t>匹配单词的边界</a:t>
                      </a:r>
                      <a:endParaRPr lang="zh-CN" altLang="en-US" sz="1400" dirty="0"/>
                    </a:p>
                  </a:txBody>
                  <a:tcPr/>
                </a:tc>
              </a:tr>
              <a:tr h="30861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\B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匹配不出现在单词边界的元素，与</a:t>
                      </a:r>
                      <a:r>
                        <a:rPr lang="en-US" altLang="zh-CN" sz="1400" dirty="0"/>
                        <a:t>\b</a:t>
                      </a:r>
                      <a:r>
                        <a:rPr lang="zh-CN" altLang="en-US" sz="1400" dirty="0"/>
                        <a:t>相反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通用匹配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lstStyle/>
          <a:p>
            <a:r>
              <a:rPr lang="zh-CN" altLang="en-US" sz="3000"/>
              <a:t>.*（点星）：其中.（点）可以匹配任意字符（除换行符），*（星）代表匹配前面的字符无限次，所以它们组合在一起就可以匹配任意字符了。</a:t>
            </a:r>
            <a:endParaRPr lang="zh-CN" altLang="en-US" sz="3000"/>
          </a:p>
          <a:p>
            <a:r>
              <a:rPr lang="en-US" altLang="zh-CN" sz="3000"/>
              <a:t>.*?</a:t>
            </a:r>
            <a:r>
              <a:rPr lang="zh-CN" altLang="en-US" sz="3000">
                <a:sym typeface="+mn-ea"/>
              </a:rPr>
              <a:t>（点星问）：尽可能少的匹配任意字符。</a:t>
            </a:r>
            <a:endParaRPr lang="zh-CN" altLang="en-US" sz="3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#贪婪与非贪婪匹配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content = 'Hello 1234567 World_This is a Regex Demo'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re_pat1 = re.compile(r'^he.*(\d+).*Demo$', re.I)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re_pat2 = re.compile(r'^he.*?(\d+).*Demo$', re.I)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print(re_pat1.findall(content))    #['7']，  在贪婪匹配下，.*会匹配尽可能多的字符。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print(re_pat2.findall(content))    #['1234567']，非贪婪匹配就是尽可能匹配少的字符</a:t>
            </a:r>
            <a:endParaRPr lang="zh-CN" altLang="en-US" sz="200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spc="80">
                <a:solidFill>
                  <a:schemeClr val="bg1"/>
                </a:solidFill>
                <a:uFillTx/>
              </a:rPr>
              <a:t>re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700" dirty="0">
                <a:sym typeface="+mn-ea"/>
              </a:rPr>
              <a:t>Python</a:t>
            </a:r>
            <a:r>
              <a:rPr lang="zh-CN" altLang="en-US" sz="2700" dirty="0">
                <a:sym typeface="+mn-ea"/>
              </a:rPr>
              <a:t>中的 re 模块提供了正则表达式，该模块提供文本匹配查找、文本替换、文本分隔等功能。</a:t>
            </a:r>
            <a:endParaRPr lang="en-US" altLang="zh-CN" sz="2700" dirty="0"/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700" dirty="0">
                <a:sym typeface="+mn-ea"/>
              </a:rPr>
              <a:t> </a:t>
            </a:r>
            <a:r>
              <a:rPr lang="zh-CN" altLang="en-US" sz="2700" dirty="0">
                <a:sym typeface="+mn-ea"/>
              </a:rPr>
              <a:t>如果使用</a:t>
            </a:r>
            <a:r>
              <a:rPr lang="en-US" altLang="zh-CN" sz="2700" dirty="0">
                <a:sym typeface="+mn-ea"/>
              </a:rPr>
              <a:t>re</a:t>
            </a:r>
            <a:r>
              <a:rPr lang="zh-CN" altLang="en-US" sz="2700" dirty="0">
                <a:sym typeface="+mn-ea"/>
              </a:rPr>
              <a:t>模块，首先需要导入</a:t>
            </a:r>
            <a:r>
              <a:rPr lang="en-US" altLang="zh-CN" sz="2700" dirty="0">
                <a:sym typeface="+mn-ea"/>
              </a:rPr>
              <a:t>re</a:t>
            </a:r>
            <a:r>
              <a:rPr lang="zh-CN" altLang="en-US" sz="2700" dirty="0">
                <a:sym typeface="+mn-ea"/>
              </a:rPr>
              <a:t>模块。</a:t>
            </a:r>
            <a:r>
              <a:rPr lang="en-US" altLang="zh-CN" sz="2700" dirty="0">
                <a:sym typeface="+mn-ea"/>
              </a:rPr>
              <a:t>re</a:t>
            </a:r>
            <a:r>
              <a:rPr lang="zh-CN" altLang="en-US" sz="2700" dirty="0">
                <a:sym typeface="+mn-ea"/>
              </a:rPr>
              <a:t>模块中提供了多个函数，下面我们分别来进行介绍。</a:t>
            </a:r>
            <a:endParaRPr lang="zh-CN" altLang="en-US" sz="2700" dirty="0"/>
          </a:p>
          <a:p>
            <a:pPr marL="0" indent="0">
              <a:buNone/>
            </a:pPr>
            <a:r>
              <a:rPr lang="zh-CN" altLang="en-US"/>
              <a:t>re模块常用函数：</a:t>
            </a:r>
            <a:endParaRPr lang="zh-CN" altLang="en-US"/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300"/>
              <a:t>compile()</a:t>
            </a:r>
            <a:endParaRPr lang="zh-CN" altLang="en-US" sz="2300"/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300"/>
              <a:t>match()</a:t>
            </a:r>
            <a:endParaRPr lang="zh-CN" altLang="en-US" sz="2300"/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300"/>
              <a:t>search()</a:t>
            </a:r>
            <a:endParaRPr lang="zh-CN" altLang="en-US" sz="2300"/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300"/>
              <a:t>findall()</a:t>
            </a:r>
            <a:endParaRPr lang="zh-CN" altLang="en-US" sz="2300"/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300"/>
              <a:t>finditer()</a:t>
            </a:r>
            <a:endParaRPr lang="zh-CN" altLang="en-US" sz="2300"/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300"/>
              <a:t>split()</a:t>
            </a:r>
            <a:endParaRPr lang="zh-CN" altLang="en-US" sz="2300"/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300"/>
              <a:t>sub()</a:t>
            </a:r>
            <a:endParaRPr lang="zh-CN" altLang="en-US" sz="2300"/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300"/>
              <a:t>subn()</a:t>
            </a:r>
            <a:endParaRPr lang="zh-CN" altLang="en-US" sz="23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ym typeface="+mn-ea"/>
              </a:rPr>
              <a:t>1. compile()</a:t>
            </a:r>
            <a:endParaRPr lang="en-US" altLang="zh-CN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ym typeface="+mn-ea"/>
              </a:rPr>
              <a:t>     将一个字符串形式的正则表达式编译成一个正则表达式</a:t>
            </a:r>
            <a:r>
              <a:rPr lang="en-US" altLang="zh-CN" dirty="0">
                <a:sym typeface="+mn-ea"/>
              </a:rPr>
              <a:t>Pattern</a:t>
            </a:r>
            <a:r>
              <a:rPr lang="zh-CN" altLang="en-US" dirty="0">
                <a:sym typeface="+mn-ea"/>
              </a:rPr>
              <a:t>对象。以便于重复使用正则表达式，减少系统开销。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ym typeface="+mn-ea"/>
              </a:rPr>
              <a:t>compile</a:t>
            </a:r>
            <a:r>
              <a:rPr lang="zh-CN" altLang="en-US" dirty="0">
                <a:sym typeface="+mn-ea"/>
              </a:rPr>
              <a:t>函数语法格式如下：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ym typeface="+mn-ea"/>
              </a:rPr>
              <a:t>                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compile(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pattern,flags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=0)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ym typeface="+mn-ea"/>
              </a:rPr>
              <a:t>pattern</a:t>
            </a:r>
            <a:r>
              <a:rPr lang="zh-CN" altLang="en-US" dirty="0">
                <a:sym typeface="+mn-ea"/>
              </a:rPr>
              <a:t>是一个正则表达式，</a:t>
            </a:r>
            <a:r>
              <a:rPr lang="en-US" altLang="zh-CN" dirty="0">
                <a:sym typeface="+mn-ea"/>
              </a:rPr>
              <a:t>flags</a:t>
            </a:r>
            <a:r>
              <a:rPr lang="zh-CN" altLang="en-US" dirty="0">
                <a:sym typeface="+mn-ea"/>
              </a:rPr>
              <a:t>指定匹配模式，忽略大小写，多行模式等。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350" y="828675"/>
            <a:ext cx="7832725" cy="52768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sym typeface="+mn-ea"/>
              </a:rPr>
              <a:t>flags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  <a:sym typeface="+mn-ea"/>
              </a:rPr>
              <a:t>具体参数</a:t>
            </a:r>
            <a:r>
              <a:rPr lang="zh-CN" altLang="en-US" sz="1600" dirty="0">
                <a:sym typeface="+mn-ea"/>
              </a:rPr>
              <a:t>如下表所示：</a:t>
            </a:r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859790" y="1238250"/>
          <a:ext cx="7832725" cy="322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570"/>
                <a:gridCol w="6574155"/>
              </a:tblGrid>
              <a:tr h="3416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匹配选项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 err="1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re.I</a:t>
                      </a:r>
                      <a:endParaRPr lang="en-US" altLang="zh-CN" sz="1400" dirty="0" err="1">
                        <a:solidFill>
                          <a:srgbClr val="333333"/>
                        </a:solidFill>
                        <a:latin typeface="Helvetica Neue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 </a:t>
                      </a:r>
                      <a:r>
                        <a:rPr lang="zh-CN" altLang="en-US" sz="1400" dirty="0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忽略大小写</a:t>
                      </a:r>
                      <a:endParaRPr lang="en-US" altLang="zh-CN" sz="1400" dirty="0">
                        <a:solidFill>
                          <a:srgbClr val="333333"/>
                        </a:solidFill>
                        <a:latin typeface="Helvetica Neue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400" dirty="0">
                        <a:solidFill>
                          <a:srgbClr val="333333"/>
                        </a:solidFill>
                        <a:latin typeface="Helvetica Neue"/>
                        <a:sym typeface="+mn-ea"/>
                      </a:endParaRPr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 err="1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re.L</a:t>
                      </a:r>
                      <a:endParaRPr lang="en-US" altLang="zh-CN" sz="1400" dirty="0" err="1">
                        <a:solidFill>
                          <a:srgbClr val="333333"/>
                        </a:solidFill>
                        <a:latin typeface="Helvetica Neue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 </a:t>
                      </a:r>
                      <a:r>
                        <a:rPr lang="zh-CN" altLang="en-US" sz="1400" dirty="0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表示特殊字符集 </a:t>
                      </a:r>
                      <a:r>
                        <a:rPr lang="en-US" altLang="zh-CN" sz="1400" dirty="0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\w, \W, \b, \B, \s, \S </a:t>
                      </a:r>
                      <a:r>
                        <a:rPr lang="zh-CN" altLang="en-US" sz="1400" dirty="0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和不区分大小写的匹配依赖于当前环境</a:t>
                      </a:r>
                      <a:endParaRPr lang="zh-CN" altLang="en-US" sz="1400" dirty="0">
                        <a:solidFill>
                          <a:srgbClr val="333333"/>
                        </a:solidFill>
                        <a:latin typeface="Helvetica Neue"/>
                        <a:sym typeface="+mn-ea"/>
                      </a:endParaRPr>
                    </a:p>
                  </a:txBody>
                  <a:tcPr/>
                </a:tc>
              </a:tr>
              <a:tr h="3422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 err="1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re.M</a:t>
                      </a:r>
                      <a:endParaRPr lang="en-US" altLang="zh-CN" sz="1400" dirty="0" err="1">
                        <a:solidFill>
                          <a:srgbClr val="333333"/>
                        </a:solidFill>
                        <a:latin typeface="Helvetica Neue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 </a:t>
                      </a:r>
                      <a:r>
                        <a:rPr lang="zh-CN" altLang="en-US" sz="1400" dirty="0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多行模式</a:t>
                      </a:r>
                      <a:endParaRPr lang="zh-CN" altLang="en-US" sz="1400" dirty="0">
                        <a:solidFill>
                          <a:srgbClr val="333333"/>
                        </a:solidFill>
                        <a:latin typeface="Helvetica Neue"/>
                        <a:sym typeface="+mn-ea"/>
                      </a:endParaRPr>
                    </a:p>
                  </a:txBody>
                  <a:tcPr/>
                </a:tc>
              </a:tr>
              <a:tr h="3422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 err="1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re.S</a:t>
                      </a:r>
                      <a:endParaRPr lang="en-US" altLang="zh-CN" sz="1400" dirty="0" err="1">
                        <a:solidFill>
                          <a:srgbClr val="333333"/>
                        </a:solidFill>
                        <a:latin typeface="Helvetica Neue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 </a:t>
                      </a:r>
                      <a:r>
                        <a:rPr lang="zh-CN" altLang="en-US" sz="1400" dirty="0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使“</a:t>
                      </a:r>
                      <a:r>
                        <a:rPr lang="en-US" altLang="zh-CN" sz="1400" dirty="0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.</a:t>
                      </a:r>
                      <a:r>
                        <a:rPr lang="zh-CN" altLang="en-US" sz="1400" dirty="0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”能够匹配包括换行符在内的任意字符</a:t>
                      </a:r>
                      <a:endParaRPr lang="zh-CN" altLang="en-US" sz="1400" dirty="0">
                        <a:solidFill>
                          <a:srgbClr val="333333"/>
                        </a:solidFill>
                        <a:latin typeface="Helvetica Neue"/>
                        <a:sym typeface="+mn-ea"/>
                      </a:endParaRPr>
                    </a:p>
                  </a:txBody>
                  <a:tcPr/>
                </a:tc>
              </a:tr>
              <a:tr h="3416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 err="1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re.U</a:t>
                      </a:r>
                      <a:endParaRPr lang="en-US" altLang="zh-CN" sz="1400" dirty="0" err="1">
                        <a:solidFill>
                          <a:srgbClr val="333333"/>
                        </a:solidFill>
                        <a:latin typeface="Helvetica Neue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400" dirty="0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 </a:t>
                      </a:r>
                      <a:r>
                        <a:rPr lang="zh-CN" altLang="en-US" sz="1400" dirty="0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根据</a:t>
                      </a:r>
                      <a:r>
                        <a:rPr lang="en-US" altLang="zh-CN" sz="1400" dirty="0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Unicode</a:t>
                      </a:r>
                      <a:r>
                        <a:rPr lang="zh-CN" altLang="en-US" sz="1400" dirty="0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字符集解析字符</a:t>
                      </a:r>
                      <a:endParaRPr lang="zh-CN" altLang="en-US" sz="1400" dirty="0">
                        <a:solidFill>
                          <a:srgbClr val="333333"/>
                        </a:solidFill>
                        <a:latin typeface="Helvetica Neue"/>
                        <a:sym typeface="+mn-ea"/>
                      </a:endParaRPr>
                    </a:p>
                  </a:txBody>
                  <a:tcPr/>
                </a:tc>
              </a:tr>
              <a:tr h="2774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 err="1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re.A</a:t>
                      </a:r>
                      <a:endParaRPr lang="en-US" altLang="zh-CN" sz="1400" dirty="0" err="1">
                        <a:solidFill>
                          <a:srgbClr val="333333"/>
                        </a:solidFill>
                        <a:latin typeface="Helvetica Neue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 </a:t>
                      </a:r>
                      <a:r>
                        <a:rPr lang="zh-CN" altLang="en-US" sz="1400" dirty="0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根据</a:t>
                      </a:r>
                      <a:r>
                        <a:rPr lang="en-US" altLang="zh-CN" sz="1400" dirty="0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ASCII</a:t>
                      </a:r>
                      <a:r>
                        <a:rPr lang="zh-CN" altLang="en-US" sz="1400" dirty="0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码解析字符</a:t>
                      </a:r>
                      <a:endParaRPr lang="en-US" altLang="zh-CN" sz="1400" dirty="0">
                        <a:solidFill>
                          <a:srgbClr val="333333"/>
                        </a:solidFill>
                        <a:latin typeface="Helvetica Neue"/>
                        <a:sym typeface="+mn-ea"/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 err="1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re.X</a:t>
                      </a:r>
                      <a:endParaRPr lang="en-US" altLang="zh-CN" sz="1400" dirty="0" err="1">
                        <a:solidFill>
                          <a:srgbClr val="333333"/>
                        </a:solidFill>
                        <a:latin typeface="Helvetica Neue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 </a:t>
                      </a:r>
                      <a:r>
                        <a:rPr lang="zh-CN" altLang="en-US" sz="1400" dirty="0">
                          <a:solidFill>
                            <a:srgbClr val="333333"/>
                          </a:solidFill>
                          <a:latin typeface="Helvetica Neue"/>
                          <a:sym typeface="+mn-ea"/>
                        </a:rPr>
                        <a:t>为了增加可读性，允许使用更加灵活的格式书写正则表达式（可以是多行，可加入注释，忽略空白符）</a:t>
                      </a:r>
                      <a:endParaRPr lang="zh-CN" altLang="en-US" sz="1400" dirty="0">
                        <a:solidFill>
                          <a:srgbClr val="333333"/>
                        </a:solidFill>
                        <a:latin typeface="Helvetica Neue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1800" dirty="0">
                <a:sym typeface="+mn-ea"/>
              </a:rPr>
              <a:t>import re</a:t>
            </a:r>
            <a:endParaRPr lang="en-US" altLang="zh-CN" sz="1800" dirty="0"/>
          </a:p>
          <a:p>
            <a:pPr marL="0" indent="0" algn="l">
              <a:buNone/>
            </a:pPr>
            <a:r>
              <a:rPr lang="en-US" altLang="zh-CN" sz="1800" dirty="0">
                <a:sym typeface="+mn-ea"/>
              </a:rPr>
              <a:t>content = 'I like Python , I am in Python class'</a:t>
            </a:r>
            <a:endParaRPr lang="en-US" altLang="zh-CN" sz="1800" dirty="0"/>
          </a:p>
          <a:p>
            <a:pPr marL="0" indent="0" algn="l">
              <a:buNone/>
            </a:pPr>
            <a:r>
              <a:rPr lang="en-US" altLang="zh-CN" sz="1800" dirty="0">
                <a:sym typeface="+mn-ea"/>
              </a:rPr>
              <a:t>comRegex = re.compile(r'Pytho\w', re.I) # 不区分大小写</a:t>
            </a:r>
            <a:endParaRPr lang="en-US" altLang="zh-CN" sz="1800" dirty="0"/>
          </a:p>
          <a:p>
            <a:pPr marL="0" indent="0" algn="l">
              <a:buNone/>
            </a:pPr>
            <a:r>
              <a:rPr lang="en-US" altLang="zh-CN" sz="1800" dirty="0">
                <a:sym typeface="+mn-ea"/>
              </a:rPr>
              <a:t>print(type(comRegex))     #pattern</a:t>
            </a:r>
            <a:r>
              <a:rPr lang="zh-CN" altLang="en-US" sz="1800" dirty="0">
                <a:sym typeface="+mn-ea"/>
              </a:rPr>
              <a:t>类型</a:t>
            </a:r>
            <a:endParaRPr lang="en-US" altLang="zh-CN" sz="1800" dirty="0"/>
          </a:p>
          <a:p>
            <a:pPr marL="0" indent="0" algn="l">
              <a:buNone/>
            </a:pPr>
            <a:r>
              <a:rPr lang="en-US" altLang="zh-CN" sz="1800" dirty="0">
                <a:sym typeface="+mn-ea"/>
              </a:rPr>
              <a:t>alist = comRegex.findall(content)</a:t>
            </a:r>
            <a:endParaRPr lang="en-US" altLang="zh-CN" sz="1800" dirty="0"/>
          </a:p>
          <a:p>
            <a:pPr marL="0" indent="0" algn="l">
              <a:buNone/>
            </a:pPr>
            <a:r>
              <a:rPr lang="en-US" altLang="zh-CN" sz="1800" dirty="0">
                <a:sym typeface="+mn-ea"/>
              </a:rPr>
              <a:t>print(alist)           #['Python', 'Python']</a:t>
            </a:r>
            <a:endParaRPr lang="en-US" altLang="zh-CN" sz="1800" dirty="0">
              <a:sym typeface="+mn-ea"/>
            </a:endParaRPr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solidFill>
                  <a:schemeClr val="bg1"/>
                </a:solidFill>
                <a:uFillTx/>
                <a:sym typeface="+mn-ea"/>
              </a:rPr>
              <a:t>Py</a:t>
            </a:r>
            <a:r>
              <a:rPr lang="en-US" altLang="zh-CN" cap="none" dirty="0">
                <a:solidFill>
                  <a:schemeClr val="bg1"/>
                </a:solidFill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2071688" y="802322"/>
            <a:ext cx="5219701" cy="3636964"/>
            <a:chOff x="1636940" y="1599002"/>
            <a:chExt cx="5978491" cy="4237841"/>
          </a:xfrm>
        </p:grpSpPr>
        <p:sp>
          <p:nvSpPr>
            <p:cNvPr id="8" name="弧形 36"/>
            <p:cNvSpPr/>
            <p:nvPr/>
          </p:nvSpPr>
          <p:spPr bwMode="auto">
            <a:xfrm rot="5400000">
              <a:off x="3977696" y="3085588"/>
              <a:ext cx="1313342" cy="1314614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" name="弧形 37"/>
            <p:cNvSpPr/>
            <p:nvPr/>
          </p:nvSpPr>
          <p:spPr bwMode="auto">
            <a:xfrm>
              <a:off x="4091612" y="3202759"/>
              <a:ext cx="1083692" cy="1083969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" name="弧形 38"/>
            <p:cNvSpPr/>
            <p:nvPr/>
          </p:nvSpPr>
          <p:spPr bwMode="auto">
            <a:xfrm rot="16200000">
              <a:off x="4173068" y="3346778"/>
              <a:ext cx="897142" cy="823679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pSp>
          <p:nvGrpSpPr>
            <p:cNvPr id="11" name="组合 3"/>
            <p:cNvGrpSpPr/>
            <p:nvPr/>
          </p:nvGrpSpPr>
          <p:grpSpPr bwMode="auto">
            <a:xfrm>
              <a:off x="1636940" y="1599002"/>
              <a:ext cx="5978491" cy="4237841"/>
              <a:chOff x="1636941" y="1599004"/>
              <a:chExt cx="5978493" cy="4237846"/>
            </a:xfrm>
          </p:grpSpPr>
          <p:graphicFrame>
            <p:nvGraphicFramePr>
              <p:cNvPr id="12" name="图表 2"/>
              <p:cNvGraphicFramePr/>
              <p:nvPr/>
            </p:nvGraphicFramePr>
            <p:xfrm>
              <a:off x="1636941" y="1599004"/>
              <a:ext cx="5978493" cy="42378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3" name="" r:id="rId1" imgW="5224145" imgH="3639185" progId="Excel.Chart.8">
                      <p:embed/>
                    </p:oleObj>
                  </mc:Choice>
                  <mc:Fallback>
                    <p:oleObj name="" r:id="rId1" imgW="5224145" imgH="3639185" progId="Excel.Chart.8">
                      <p:embed/>
                      <p:pic>
                        <p:nvPicPr>
                          <p:cNvPr id="0" name="图片 205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6941" y="1599004"/>
                            <a:ext cx="5978493" cy="42378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TextBox 43"/>
              <p:cNvSpPr txBox="1"/>
              <p:nvPr/>
            </p:nvSpPr>
            <p:spPr>
              <a:xfrm rot="18892830">
                <a:off x="3261794" y="2497329"/>
                <a:ext cx="1041425" cy="45675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Box 44"/>
              <p:cNvSpPr txBox="1"/>
              <p:nvPr/>
            </p:nvSpPr>
            <p:spPr>
              <a:xfrm rot="3026289">
                <a:off x="3289067" y="4485843"/>
                <a:ext cx="1041426" cy="45675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TextBox 40"/>
            <p:cNvSpPr txBox="1"/>
            <p:nvPr/>
          </p:nvSpPr>
          <p:spPr>
            <a:xfrm rot="3181581" flipH="1">
              <a:off x="5143707" y="2706353"/>
              <a:ext cx="1041425" cy="4567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41"/>
            <p:cNvSpPr txBox="1"/>
            <p:nvPr/>
          </p:nvSpPr>
          <p:spPr>
            <a:xfrm rot="8102442" flipH="1" flipV="1">
              <a:off x="5164395" y="4373669"/>
              <a:ext cx="1040054" cy="4646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444500" y="860744"/>
            <a:ext cx="3426012" cy="1152525"/>
            <a:chOff x="128821" y="1605947"/>
            <a:chExt cx="3426660" cy="1149823"/>
          </a:xfrm>
        </p:grpSpPr>
        <p:sp>
          <p:nvSpPr>
            <p:cNvPr id="18" name="矩形 5"/>
            <p:cNvSpPr>
              <a:spLocks noChangeArrowheads="1"/>
            </p:cNvSpPr>
            <p:nvPr/>
          </p:nvSpPr>
          <p:spPr bwMode="auto">
            <a:xfrm>
              <a:off x="671850" y="1778569"/>
              <a:ext cx="2883631" cy="55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</a:t>
              </a:r>
              <a:r>
                <a:rPr lang="zh-CN" altLang="en-US" sz="16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字符串的常用操作</a:t>
              </a:r>
              <a:endParaRPr lang="zh-CN" altLang="en-US" sz="16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6"/>
            <p:cNvGrpSpPr/>
            <p:nvPr/>
          </p:nvGrpSpPr>
          <p:grpSpPr bwMode="auto">
            <a:xfrm>
              <a:off x="402202" y="2103290"/>
              <a:ext cx="2352574" cy="652480"/>
              <a:chOff x="795896" y="2351986"/>
              <a:chExt cx="2351394" cy="652471"/>
            </a:xfrm>
          </p:grpSpPr>
          <p:cxnSp>
            <p:nvCxnSpPr>
              <p:cNvPr id="20" name="直接连接符 7"/>
              <p:cNvCxnSpPr>
                <a:cxnSpLocks noChangeShapeType="1"/>
              </p:cNvCxnSpPr>
              <p:nvPr/>
            </p:nvCxnSpPr>
            <p:spPr bwMode="auto">
              <a:xfrm>
                <a:off x="795896" y="2351986"/>
                <a:ext cx="419799" cy="644105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接连接符 10"/>
              <p:cNvCxnSpPr>
                <a:cxnSpLocks noChangeShapeType="1"/>
              </p:cNvCxnSpPr>
              <p:nvPr/>
            </p:nvCxnSpPr>
            <p:spPr bwMode="auto">
              <a:xfrm flipV="1">
                <a:off x="1222939" y="2996091"/>
                <a:ext cx="1924351" cy="8366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" name="组合 21"/>
            <p:cNvGrpSpPr/>
            <p:nvPr/>
          </p:nvGrpSpPr>
          <p:grpSpPr bwMode="auto">
            <a:xfrm>
              <a:off x="128821" y="1605947"/>
              <a:ext cx="474753" cy="503642"/>
              <a:chOff x="1207310" y="3521532"/>
              <a:chExt cx="474515" cy="503635"/>
            </a:xfrm>
          </p:grpSpPr>
          <p:sp>
            <p:nvSpPr>
              <p:cNvPr id="23" name="椭圆 22"/>
              <p:cNvSpPr/>
              <p:nvPr/>
            </p:nvSpPr>
            <p:spPr bwMode="auto">
              <a:xfrm>
                <a:off x="1207310" y="3550040"/>
                <a:ext cx="474515" cy="475127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TextBox 51"/>
              <p:cNvSpPr txBox="1"/>
              <p:nvPr/>
            </p:nvSpPr>
            <p:spPr>
              <a:xfrm>
                <a:off x="1262856" y="3521532"/>
                <a:ext cx="334858" cy="459289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 bwMode="auto">
          <a:xfrm>
            <a:off x="6068601" y="1295399"/>
            <a:ext cx="3011900" cy="1103313"/>
            <a:chOff x="5686161" y="2109791"/>
            <a:chExt cx="3010164" cy="1100134"/>
          </a:xfrm>
        </p:grpSpPr>
        <p:grpSp>
          <p:nvGrpSpPr>
            <p:cNvPr id="26" name="组合 32"/>
            <p:cNvGrpSpPr/>
            <p:nvPr/>
          </p:nvGrpSpPr>
          <p:grpSpPr bwMode="auto">
            <a:xfrm flipH="1">
              <a:off x="5945199" y="2557463"/>
              <a:ext cx="2486014" cy="652462"/>
              <a:chOff x="860198" y="2352244"/>
              <a:chExt cx="2486271" cy="652213"/>
            </a:xfrm>
          </p:grpSpPr>
          <p:cxnSp>
            <p:nvCxnSpPr>
              <p:cNvPr id="2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8" y="3004457"/>
                <a:ext cx="2123531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" name="组合 35"/>
            <p:cNvGrpSpPr/>
            <p:nvPr/>
          </p:nvGrpSpPr>
          <p:grpSpPr bwMode="auto">
            <a:xfrm>
              <a:off x="8223523" y="2109791"/>
              <a:ext cx="472802" cy="503371"/>
              <a:chOff x="1232739" y="3530023"/>
              <a:chExt cx="474141" cy="503810"/>
            </a:xfrm>
          </p:grpSpPr>
          <p:sp>
            <p:nvSpPr>
              <p:cNvPr id="30" name="椭圆 29"/>
              <p:cNvSpPr/>
              <p:nvPr/>
            </p:nvSpPr>
            <p:spPr bwMode="auto">
              <a:xfrm>
                <a:off x="1232739" y="3558541"/>
                <a:ext cx="474141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TextBox 59"/>
              <p:cNvSpPr txBox="1"/>
              <p:nvPr/>
            </p:nvSpPr>
            <p:spPr>
              <a:xfrm>
                <a:off x="1301155" y="3530023"/>
                <a:ext cx="335717" cy="45944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矩形 46"/>
            <p:cNvSpPr>
              <a:spLocks noChangeArrowheads="1"/>
            </p:cNvSpPr>
            <p:nvPr/>
          </p:nvSpPr>
          <p:spPr bwMode="auto">
            <a:xfrm>
              <a:off x="5686161" y="2186383"/>
              <a:ext cx="2799624" cy="55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</a:t>
              </a:r>
              <a:r>
                <a:rPr lang="zh-CN" altLang="en-US" sz="16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字符串格式化方法</a:t>
              </a:r>
              <a:endParaRPr lang="zh-CN" altLang="en-US" sz="16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5834787" y="3334385"/>
            <a:ext cx="3110140" cy="1104900"/>
            <a:chOff x="5586554" y="4225925"/>
            <a:chExt cx="3109771" cy="1104900"/>
          </a:xfrm>
        </p:grpSpPr>
        <p:sp>
          <p:nvSpPr>
            <p:cNvPr id="34" name="矩形 51"/>
            <p:cNvSpPr>
              <a:spLocks noChangeArrowheads="1"/>
            </p:cNvSpPr>
            <p:nvPr/>
          </p:nvSpPr>
          <p:spPr bwMode="auto">
            <a:xfrm>
              <a:off x="5586554" y="4503207"/>
              <a:ext cx="2701831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正则表达式基础语法</a:t>
              </a:r>
              <a:endParaRPr lang="zh-CN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8"/>
            <p:cNvGrpSpPr/>
            <p:nvPr/>
          </p:nvGrpSpPr>
          <p:grpSpPr bwMode="auto">
            <a:xfrm rot="10800000">
              <a:off x="5885990" y="4225925"/>
              <a:ext cx="2545223" cy="652463"/>
              <a:chOff x="860198" y="2352244"/>
              <a:chExt cx="2545487" cy="652213"/>
            </a:xfrm>
          </p:grpSpPr>
          <p:cxnSp>
            <p:nvCxnSpPr>
              <p:cNvPr id="36" name="直接连接符 39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7" y="3004457"/>
                <a:ext cx="2182748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8" name="组合 41"/>
            <p:cNvGrpSpPr/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39" name="椭圆 38"/>
              <p:cNvSpPr/>
              <p:nvPr/>
            </p:nvSpPr>
            <p:spPr bwMode="auto">
              <a:xfrm>
                <a:off x="1232465" y="3558997"/>
                <a:ext cx="474359" cy="474070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TextBox 73"/>
              <p:cNvSpPr txBox="1"/>
              <p:nvPr/>
            </p:nvSpPr>
            <p:spPr>
              <a:xfrm>
                <a:off x="1305688" y="3533629"/>
                <a:ext cx="335872" cy="523220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 bwMode="auto">
          <a:xfrm>
            <a:off x="541338" y="3308985"/>
            <a:ext cx="2946401" cy="1130300"/>
            <a:chOff x="126620" y="4832230"/>
            <a:chExt cx="2947061" cy="1128671"/>
          </a:xfrm>
        </p:grpSpPr>
        <p:grpSp>
          <p:nvGrpSpPr>
            <p:cNvPr id="42" name="组合 16"/>
            <p:cNvGrpSpPr/>
            <p:nvPr/>
          </p:nvGrpSpPr>
          <p:grpSpPr bwMode="auto">
            <a:xfrm flipV="1">
              <a:off x="385273" y="4832230"/>
              <a:ext cx="2542358" cy="696094"/>
              <a:chOff x="808156" y="2500823"/>
              <a:chExt cx="2181522" cy="522506"/>
            </a:xfrm>
          </p:grpSpPr>
          <p:cxnSp>
            <p:nvCxnSpPr>
              <p:cNvPr id="43" name="直接连接符 7"/>
              <p:cNvCxnSpPr>
                <a:cxnSpLocks noChangeShapeType="1"/>
              </p:cNvCxnSpPr>
              <p:nvPr/>
            </p:nvCxnSpPr>
            <p:spPr bwMode="auto">
              <a:xfrm>
                <a:off x="808156" y="2500823"/>
                <a:ext cx="402712" cy="522506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接连接符 10"/>
              <p:cNvCxnSpPr>
                <a:cxnSpLocks noChangeShapeType="1"/>
              </p:cNvCxnSpPr>
              <p:nvPr/>
            </p:nvCxnSpPr>
            <p:spPr bwMode="auto">
              <a:xfrm flipV="1">
                <a:off x="1208541" y="3013231"/>
                <a:ext cx="1781137" cy="3808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5" name="组合 41"/>
            <p:cNvGrpSpPr/>
            <p:nvPr/>
          </p:nvGrpSpPr>
          <p:grpSpPr bwMode="auto">
            <a:xfrm flipH="1">
              <a:off x="126620" y="5436138"/>
              <a:ext cx="473101" cy="524763"/>
              <a:chOff x="4187740" y="3324510"/>
              <a:chExt cx="474299" cy="524004"/>
            </a:xfrm>
          </p:grpSpPr>
          <p:sp>
            <p:nvSpPr>
              <p:cNvPr id="46" name="椭圆 45"/>
              <p:cNvSpPr/>
              <p:nvPr/>
            </p:nvSpPr>
            <p:spPr bwMode="auto">
              <a:xfrm>
                <a:off x="4187660" y="3375221"/>
                <a:ext cx="474379" cy="473293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TextBox 84"/>
              <p:cNvSpPr txBox="1"/>
              <p:nvPr/>
            </p:nvSpPr>
            <p:spPr>
              <a:xfrm>
                <a:off x="4276805" y="3324568"/>
                <a:ext cx="335886" cy="522364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矩形 7"/>
            <p:cNvSpPr>
              <a:spLocks noChangeArrowheads="1"/>
            </p:cNvSpPr>
            <p:nvPr/>
          </p:nvSpPr>
          <p:spPr bwMode="auto">
            <a:xfrm>
              <a:off x="829916" y="4972673"/>
              <a:ext cx="2243765" cy="920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</a:t>
              </a:r>
              <a:r>
                <a:rPr lang="en-US" altLang="zh-CN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re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模块的使用更丰富</a:t>
              </a:r>
              <a:endPara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sym typeface="+mn-ea"/>
              </a:rPr>
              <a:t>2.match()</a:t>
            </a:r>
            <a:endParaRPr lang="en-US" altLang="zh-CN" sz="32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ym typeface="+mn-ea"/>
              </a:rPr>
              <a:t> </a:t>
            </a:r>
            <a:r>
              <a:rPr lang="zh-CN" altLang="en-US" sz="3200" dirty="0">
                <a:sym typeface="+mn-ea"/>
              </a:rPr>
              <a:t>    re.match 尝试从字符串的起始位置匹配一个模式，如果不是起始位置匹配成功的话，match()就返回none。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ym typeface="+mn-ea"/>
              </a:rPr>
              <a:t>match</a:t>
            </a:r>
            <a:r>
              <a:rPr lang="zh-CN" altLang="en-US" dirty="0">
                <a:sym typeface="+mn-ea"/>
              </a:rPr>
              <a:t>函数语法格式如下：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ym typeface="+mn-ea"/>
              </a:rPr>
              <a:t>                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re.match(pattern, string, flags=0)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pattern表示匹配的正则表达式，string表示要匹配的字符串。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flags标志位，用于控制正则表达式的匹配方式，如：是否区分大小写，多行匹配等。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 algn="l">
              <a:buNone/>
            </a:pP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1800" dirty="0">
                <a:sym typeface="+mn-ea"/>
              </a:rPr>
              <a:t>print(re.match('python',"Python,I like!",re.I))    #&lt;re.Match object; span=(0, 6), match='Python'&gt;</a:t>
            </a:r>
            <a:endParaRPr lang="en-US" altLang="zh-CN" sz="1800" dirty="0">
              <a:sym typeface="+mn-ea"/>
            </a:endParaRPr>
          </a:p>
          <a:p>
            <a:pPr marL="0" indent="0" algn="l">
              <a:buNone/>
            </a:pPr>
            <a:r>
              <a:rPr lang="en-US" altLang="zh-CN" sz="1800" dirty="0">
                <a:sym typeface="+mn-ea"/>
              </a:rPr>
              <a:t>print(re.match('Math',"Python,I like!"))     #None</a:t>
            </a:r>
            <a:endParaRPr lang="en-US" altLang="zh-CN" sz="1800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7" y="937232"/>
            <a:ext cx="7832833" cy="38068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ym typeface="+mn-ea"/>
              </a:rPr>
              <a:t>3. search()</a:t>
            </a:r>
            <a:endParaRPr lang="en-US" altLang="zh-CN" sz="20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ym typeface="+mn-ea"/>
              </a:rPr>
              <a:t>     与match 函数只匹配文本开始字符串不同，</a:t>
            </a:r>
            <a:r>
              <a:rPr lang="en-US" altLang="zh-CN" sz="2000" dirty="0">
                <a:sym typeface="+mn-ea"/>
              </a:rPr>
              <a:t>search</a:t>
            </a:r>
            <a:r>
              <a:rPr lang="zh-CN" altLang="en-US" sz="2000" dirty="0">
                <a:sym typeface="+mn-ea"/>
              </a:rPr>
              <a:t>函数可以匹配文本任意位置的字符串。只要找到第一个匹配则返回一个匹配对象，否则返回为</a:t>
            </a:r>
            <a:r>
              <a:rPr lang="en-US" altLang="zh-CN" sz="2000" dirty="0">
                <a:sym typeface="+mn-ea"/>
              </a:rPr>
              <a:t>None</a:t>
            </a:r>
            <a:r>
              <a:rPr lang="zh-CN" altLang="en-US" sz="2000" dirty="0">
                <a:sym typeface="+mn-ea"/>
              </a:rPr>
              <a:t>。</a:t>
            </a: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ym typeface="+mn-ea"/>
              </a:rPr>
              <a:t>search</a:t>
            </a:r>
            <a:r>
              <a:rPr lang="zh-CN" altLang="en-US" sz="2000" dirty="0">
                <a:sym typeface="+mn-ea"/>
              </a:rPr>
              <a:t>函数语法格式如下：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ym typeface="+mn-ea"/>
              </a:rPr>
              <a:t>                   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re.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 search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(pattern, string, flags=0)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1800" dirty="0">
                <a:sym typeface="+mn-ea"/>
              </a:rPr>
              <a:t>示例：</a:t>
            </a:r>
            <a:endParaRPr lang="zh-CN" altLang="en-US" sz="1800" dirty="0">
              <a:sym typeface="+mn-ea"/>
            </a:endParaRPr>
          </a:p>
          <a:p>
            <a:pPr marL="0" indent="0" algn="l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lang="zh-CN" altLang="en-US" sz="1800" dirty="0">
                <a:sym typeface="+mn-ea"/>
              </a:rPr>
              <a:t>print(re.search('python',"Python,I love python!",re.I))   #&lt;re.Match object; span=(0, 6), match='Python'&gt;</a:t>
            </a:r>
            <a:endParaRPr lang="zh-CN" altLang="en-US" sz="1800" dirty="0">
              <a:sym typeface="+mn-ea"/>
            </a:endParaRPr>
          </a:p>
          <a:p>
            <a:pPr marL="0" indent="0" algn="l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lang="zh-CN" altLang="en-US" sz="1800" dirty="0">
                <a:sym typeface="+mn-ea"/>
              </a:rPr>
              <a:t>print(re.search('Math',"Python,I love python!",re.I))     #None</a:t>
            </a:r>
            <a:endParaRPr lang="zh-CN" altLang="en-US" sz="18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/>
              <a:t>注意：</a:t>
            </a:r>
            <a:endParaRPr lang="zh-CN" altLang="en-US" sz="1800"/>
          </a:p>
          <a:p>
            <a:pPr>
              <a:lnSpc>
                <a:spcPct val="150000"/>
              </a:lnSpc>
            </a:pPr>
            <a:r>
              <a:rPr lang="zh-CN" altLang="en-US" sz="1800"/>
              <a:t>match和search一旦匹配成功，就是一个match object对象，</a:t>
            </a:r>
            <a:r>
              <a:rPr lang="zh-CN" altLang="en-US" sz="1800">
                <a:sym typeface="+mn-ea"/>
              </a:rPr>
              <a:t>该对象包含</a:t>
            </a:r>
            <a:r>
              <a:rPr lang="en-US" altLang="zh-CN" sz="1800">
                <a:sym typeface="+mn-ea"/>
              </a:rPr>
              <a:t>span</a:t>
            </a:r>
            <a:r>
              <a:rPr lang="zh-CN" altLang="en-US" sz="1800">
                <a:sym typeface="+mn-ea"/>
              </a:rPr>
              <a:t>和</a:t>
            </a:r>
            <a:r>
              <a:rPr lang="en-US" altLang="zh-CN" sz="1800">
                <a:sym typeface="+mn-ea"/>
              </a:rPr>
              <a:t>match</a:t>
            </a:r>
            <a:r>
              <a:rPr lang="zh-CN" altLang="en-US" sz="1800">
                <a:sym typeface="+mn-ea"/>
              </a:rPr>
              <a:t>两个部分，其中</a:t>
            </a:r>
            <a:r>
              <a:rPr lang="en-US" altLang="zh-CN" sz="1800">
                <a:sym typeface="+mn-ea"/>
              </a:rPr>
              <a:t>span</a:t>
            </a:r>
            <a:r>
              <a:rPr lang="zh-CN" altLang="en-US" sz="1800">
                <a:sym typeface="+mn-ea"/>
              </a:rPr>
              <a:t>表示匹配对象在目标文本中出现的位置这里为（</a:t>
            </a:r>
            <a:r>
              <a:rPr lang="en-US" altLang="zh-CN" sz="1800">
                <a:sym typeface="+mn-ea"/>
              </a:rPr>
              <a:t>0</a:t>
            </a:r>
            <a:r>
              <a:rPr lang="zh-CN" altLang="en-US" sz="1800">
                <a:sym typeface="+mn-ea"/>
              </a:rPr>
              <a:t>，</a:t>
            </a:r>
            <a:r>
              <a:rPr lang="en-US" altLang="zh-CN" sz="1800">
                <a:sym typeface="+mn-ea"/>
              </a:rPr>
              <a:t>6</a:t>
            </a:r>
            <a:r>
              <a:rPr lang="zh-CN" altLang="en-US" sz="1800">
                <a:sym typeface="+mn-ea"/>
              </a:rPr>
              <a:t>），</a:t>
            </a:r>
            <a:r>
              <a:rPr lang="en-US" altLang="zh-CN" sz="1800">
                <a:sym typeface="+mn-ea"/>
              </a:rPr>
              <a:t>match</a:t>
            </a:r>
            <a:r>
              <a:rPr lang="zh-CN" altLang="en-US" sz="1800">
                <a:sym typeface="+mn-ea"/>
              </a:rPr>
              <a:t>表示匹配对象本身内容，这里为</a:t>
            </a:r>
            <a:r>
              <a:rPr lang="zh-CN" altLang="en-US" sz="1800" dirty="0">
                <a:sym typeface="+mn-ea"/>
              </a:rPr>
              <a:t>'Python'</a:t>
            </a:r>
            <a:r>
              <a:rPr lang="zh-CN" altLang="en-US" sz="1800">
                <a:sym typeface="+mn-ea"/>
              </a:rPr>
              <a:t>。</a:t>
            </a:r>
            <a:endParaRPr lang="zh-CN" altLang="en-US" sz="180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ym typeface="+mn-ea"/>
              </a:rPr>
              <a:t>re</a:t>
            </a:r>
            <a:r>
              <a:rPr lang="zh-CN" altLang="en-US" sz="2400" dirty="0">
                <a:sym typeface="+mn-ea"/>
              </a:rPr>
              <a:t>模块中提供了一些与</a:t>
            </a:r>
            <a:r>
              <a:rPr lang="en-US" altLang="zh-CN" sz="2400" dirty="0">
                <a:sym typeface="+mn-ea"/>
              </a:rPr>
              <a:t>Match</a:t>
            </a:r>
            <a:r>
              <a:rPr lang="zh-CN" altLang="en-US" sz="2400" dirty="0">
                <a:sym typeface="+mn-ea"/>
              </a:rPr>
              <a:t>对象相关的方法，用于获取匹配结果中的各项数据，如下表所示。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884555" y="2009140"/>
          <a:ext cx="7716520" cy="256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05"/>
                <a:gridCol w="5809615"/>
              </a:tblGrid>
              <a:tr h="38481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>
                          <a:solidFill>
                            <a:srgbClr val="FFFFFF"/>
                          </a:solidFill>
                          <a:effectLst/>
                        </a:rPr>
                        <a:t>匹配对象方法</a:t>
                      </a:r>
                      <a:endParaRPr lang="zh-CN" alt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  <a:endParaRPr lang="zh-CN" alt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28575" marB="28575"/>
                </a:tc>
              </a:tr>
              <a:tr h="56515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group([</a:t>
                      </a:r>
                      <a:r>
                        <a:rPr lang="en-US" sz="1400" dirty="0" err="1">
                          <a:effectLst/>
                        </a:rPr>
                        <a:t>num</a:t>
                      </a:r>
                      <a:r>
                        <a:rPr lang="en-US" sz="1400" dirty="0">
                          <a:effectLst/>
                        </a:rPr>
                        <a:t>])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获取匹配的字符串，或者获取第</a:t>
                      </a:r>
                      <a:r>
                        <a:rPr lang="en-US" altLang="zh-CN" sz="1400" dirty="0" err="1">
                          <a:effectLst/>
                        </a:rPr>
                        <a:t>num</a:t>
                      </a:r>
                      <a:r>
                        <a:rPr lang="zh-CN" altLang="en-US" sz="1400" dirty="0">
                          <a:effectLst/>
                        </a:rPr>
                        <a:t>个子组的匹配结果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7625" marR="47625" marT="66675" marB="66675"/>
                </a:tc>
              </a:tr>
              <a:tr h="56642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groups()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返回一个由所有分组的匹配结果字符串组成的元组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7625" marR="47625" marT="66675" marB="66675"/>
                </a:tc>
              </a:tr>
              <a:tr h="5232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start(group=0)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返回指定分组的匹配结果字符串在原串中的开始位置</a:t>
                      </a:r>
                      <a:endParaRPr lang="zh-CN" altLang="en-US" sz="1400" dirty="0"/>
                    </a:p>
                  </a:txBody>
                  <a:tcPr/>
                </a:tc>
              </a:tr>
              <a:tr h="5232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end(group=0)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返回指定分组的匹配结果字符串在原串中的结束位置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755" y="925195"/>
            <a:ext cx="7894320" cy="380682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1400" dirty="0">
                <a:sym typeface="+mn-ea"/>
              </a:rPr>
              <a:t>b=re.search("h(\w+)(.p\w+)","hello python")</a:t>
            </a:r>
            <a:endParaRPr lang="zh-CN" altLang="en-US" sz="1400" dirty="0">
              <a:sym typeface="+mn-ea"/>
            </a:endParaRPr>
          </a:p>
          <a:p>
            <a:pPr marL="0" indent="0" algn="l">
              <a:buNone/>
            </a:pPr>
            <a:r>
              <a:rPr lang="zh-CN" altLang="en-US" sz="1400" dirty="0">
                <a:sym typeface="+mn-ea"/>
              </a:rPr>
              <a:t>print(b)             #&lt;re.Match object; span=(0, 12), match='hello python'&gt;</a:t>
            </a:r>
            <a:endParaRPr lang="zh-CN" altLang="en-US" sz="1400" dirty="0">
              <a:sym typeface="+mn-ea"/>
            </a:endParaRPr>
          </a:p>
          <a:p>
            <a:pPr marL="0" indent="0" algn="l">
              <a:buNone/>
            </a:pPr>
            <a:r>
              <a:rPr lang="zh-CN" altLang="en-US" sz="1400" dirty="0">
                <a:sym typeface="+mn-ea"/>
              </a:rPr>
              <a:t>print(b.group(0))   #hello python,返回整体</a:t>
            </a:r>
            <a:endParaRPr lang="zh-CN" altLang="en-US" sz="1400" dirty="0">
              <a:sym typeface="+mn-ea"/>
            </a:endParaRPr>
          </a:p>
          <a:p>
            <a:pPr marL="0" indent="0" algn="l">
              <a:buNone/>
            </a:pPr>
            <a:r>
              <a:rPr lang="zh-CN" altLang="en-US" sz="1400" dirty="0">
                <a:sym typeface="+mn-ea"/>
              </a:rPr>
              <a:t>print(b.group(1))   #ello，列出第一个括号匹配部分</a:t>
            </a:r>
            <a:endParaRPr lang="zh-CN" altLang="en-US" sz="1400" dirty="0">
              <a:sym typeface="+mn-ea"/>
            </a:endParaRPr>
          </a:p>
          <a:p>
            <a:pPr marL="0" indent="0" algn="l">
              <a:buNone/>
            </a:pPr>
            <a:r>
              <a:rPr lang="zh-CN" altLang="en-US" sz="1400" dirty="0">
                <a:sym typeface="+mn-ea"/>
              </a:rPr>
              <a:t>print(b.group(2))   # python，列出第二个括号匹配部分</a:t>
            </a:r>
            <a:endParaRPr lang="zh-CN" altLang="en-US" sz="1400" dirty="0">
              <a:sym typeface="+mn-ea"/>
            </a:endParaRPr>
          </a:p>
          <a:p>
            <a:pPr marL="0" indent="0" algn="l">
              <a:buNone/>
            </a:pPr>
            <a:r>
              <a:rPr lang="zh-CN" altLang="en-US" sz="1400" dirty="0">
                <a:sym typeface="+mn-ea"/>
              </a:rPr>
              <a:t>print(b.groups())   #('ello', ' python')，返回一个元组，元组中的元就是正则表达式中定义的组</a:t>
            </a:r>
            <a:endParaRPr lang="zh-CN" altLang="en-US" sz="1400" dirty="0">
              <a:sym typeface="+mn-ea"/>
            </a:endParaRPr>
          </a:p>
          <a:p>
            <a:pPr marL="0" indent="0" algn="l">
              <a:buNone/>
            </a:pPr>
            <a:r>
              <a:rPr lang="zh-CN" altLang="en-US" sz="1400" dirty="0">
                <a:sym typeface="+mn-ea"/>
              </a:rPr>
              <a:t>print(b.span())     #(0, 12)</a:t>
            </a:r>
            <a:endParaRPr lang="zh-CN" altLang="en-US" sz="1400" dirty="0">
              <a:sym typeface="+mn-ea"/>
            </a:endParaRPr>
          </a:p>
          <a:p>
            <a:pPr marL="0" indent="0" algn="l">
              <a:buNone/>
            </a:pPr>
            <a:r>
              <a:rPr lang="zh-CN" altLang="en-US" sz="1400" dirty="0">
                <a:sym typeface="+mn-ea"/>
              </a:rPr>
              <a:t>print(b.start())    #0</a:t>
            </a:r>
            <a:endParaRPr lang="zh-CN" altLang="en-US" sz="1400" dirty="0">
              <a:sym typeface="+mn-ea"/>
            </a:endParaRPr>
          </a:p>
          <a:p>
            <a:pPr marL="0" indent="0" algn="l">
              <a:buNone/>
            </a:pPr>
            <a:r>
              <a:rPr lang="zh-CN" altLang="en-US" sz="1400" dirty="0">
                <a:sym typeface="+mn-ea"/>
              </a:rPr>
              <a:t>print(b.end())      #12</a:t>
            </a:r>
            <a:endParaRPr lang="zh-CN" altLang="en-US" sz="1400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ym typeface="+mn-ea"/>
              </a:rPr>
              <a:t>4.findall()</a:t>
            </a:r>
            <a:endParaRPr lang="en-US" altLang="zh-CN" sz="18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sym typeface="+mn-ea"/>
              </a:rPr>
              <a:t> </a:t>
            </a:r>
            <a:r>
              <a:rPr lang="zh-CN" altLang="en-US" sz="1800" dirty="0">
                <a:sym typeface="+mn-ea"/>
              </a:rPr>
              <a:t>    </a:t>
            </a:r>
            <a:r>
              <a:rPr lang="en-US" altLang="zh-CN" sz="1800" dirty="0">
                <a:sym typeface="+mn-ea"/>
              </a:rPr>
              <a:t>match</a:t>
            </a:r>
            <a:r>
              <a:rPr lang="zh-CN" altLang="en-US" sz="1800" dirty="0">
                <a:sym typeface="+mn-ea"/>
              </a:rPr>
              <a:t>函数只能匹配文本开始，</a:t>
            </a:r>
            <a:r>
              <a:rPr lang="en-US" altLang="zh-CN" sz="1800" dirty="0">
                <a:sym typeface="+mn-ea"/>
              </a:rPr>
              <a:t>search</a:t>
            </a:r>
            <a:r>
              <a:rPr lang="zh-CN" altLang="en-US" sz="1800" dirty="0">
                <a:sym typeface="+mn-ea"/>
              </a:rPr>
              <a:t>函数也只能返回第一个匹配项，如果对文本需要进行全文匹配，则需要使用</a:t>
            </a:r>
            <a:r>
              <a:rPr lang="en-US" altLang="zh-CN" sz="1800" dirty="0">
                <a:sym typeface="+mn-ea"/>
              </a:rPr>
              <a:t>findall</a:t>
            </a:r>
            <a:r>
              <a:rPr lang="zh-CN" altLang="en-US" sz="1800" dirty="0">
                <a:sym typeface="+mn-ea"/>
              </a:rPr>
              <a:t>和</a:t>
            </a:r>
            <a:r>
              <a:rPr lang="en-US" altLang="zh-CN" sz="1800" dirty="0">
                <a:sym typeface="+mn-ea"/>
              </a:rPr>
              <a:t>finditer</a:t>
            </a:r>
            <a:r>
              <a:rPr lang="zh-CN" altLang="en-US" sz="1800" dirty="0">
                <a:sym typeface="+mn-ea"/>
              </a:rPr>
              <a:t>函数。</a:t>
            </a:r>
            <a:r>
              <a:rPr lang="en-US" altLang="zh-CN" sz="1800" dirty="0">
                <a:sym typeface="+mn-ea"/>
              </a:rPr>
              <a:t>re</a:t>
            </a:r>
            <a:r>
              <a:rPr lang="zh-CN" altLang="en-US" sz="1800" dirty="0">
                <a:sym typeface="+mn-ea"/>
              </a:rPr>
              <a:t>模块中的</a:t>
            </a:r>
            <a:r>
              <a:rPr lang="en-US" altLang="zh-CN" sz="1800" dirty="0">
                <a:sym typeface="+mn-ea"/>
              </a:rPr>
              <a:t>findall</a:t>
            </a:r>
            <a:r>
              <a:rPr lang="zh-CN" altLang="en-US" sz="1800" dirty="0">
                <a:sym typeface="+mn-ea"/>
              </a:rPr>
              <a:t>函数用于在字符串中找到所有与正则表达式匹配的子串。</a:t>
            </a:r>
            <a:endParaRPr lang="zh-CN" altLang="en-US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sym typeface="+mn-ea"/>
              </a:rPr>
              <a:t>findall</a:t>
            </a:r>
            <a:r>
              <a:rPr lang="zh-CN" altLang="en-US" sz="1400" dirty="0">
                <a:sym typeface="+mn-ea"/>
              </a:rPr>
              <a:t>函数语法格式如下：</a:t>
            </a:r>
            <a:endParaRPr lang="en-US" altLang="zh-CN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sym typeface="+mn-ea"/>
              </a:rPr>
              <a:t>                    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 re.findall(pattern,string,flags=0)</a:t>
            </a:r>
            <a:endParaRPr lang="zh-CN" altLang="en-US" sz="1400" dirty="0">
              <a:solidFill>
                <a:srgbClr val="FF0000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 sz="1400" dirty="0">
                <a:sym typeface="+mn-ea"/>
              </a:rPr>
              <a:t>示例：</a:t>
            </a:r>
            <a:endParaRPr lang="zh-CN" altLang="en-US" sz="1400" dirty="0">
              <a:sym typeface="+mn-ea"/>
            </a:endParaRPr>
          </a:p>
          <a:p>
            <a:pPr marL="0" indent="0" algn="l">
              <a:buNone/>
            </a:pPr>
            <a:r>
              <a:rPr lang="zh-CN" altLang="en-US" sz="1400" dirty="0">
                <a:sym typeface="+mn-ea"/>
              </a:rPr>
              <a:t>print(re.findall(r'Python', 'Python! I love python.', re.I))   #['Python', 'python']</a:t>
            </a:r>
            <a:endParaRPr lang="zh-CN" altLang="en-US" sz="1400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sym typeface="+mn-ea"/>
              </a:rPr>
              <a:t>5. </a:t>
            </a:r>
            <a:r>
              <a:rPr lang="en-US" altLang="zh-CN" sz="2700" dirty="0">
                <a:sym typeface="+mn-ea"/>
              </a:rPr>
              <a:t>finditer</a:t>
            </a:r>
            <a:r>
              <a:rPr lang="en-US" altLang="zh-CN" sz="3200" dirty="0">
                <a:sym typeface="+mn-ea"/>
              </a:rPr>
              <a:t>()</a:t>
            </a:r>
            <a:endParaRPr lang="en-US" altLang="zh-CN" sz="32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ym typeface="+mn-ea"/>
              </a:rPr>
              <a:t> </a:t>
            </a:r>
            <a:r>
              <a:rPr lang="zh-CN" altLang="en-US" sz="3200" dirty="0">
                <a:sym typeface="+mn-ea"/>
              </a:rPr>
              <a:t>    </a:t>
            </a:r>
            <a:r>
              <a:rPr lang="en-US" altLang="zh-CN" sz="3200" dirty="0">
                <a:sym typeface="+mn-ea"/>
              </a:rPr>
              <a:t>re</a:t>
            </a:r>
            <a:r>
              <a:rPr lang="zh-CN" altLang="en-US" sz="3200" dirty="0">
                <a:sym typeface="+mn-ea"/>
              </a:rPr>
              <a:t>模块中的</a:t>
            </a:r>
            <a:r>
              <a:rPr lang="en-US" altLang="zh-CN" sz="3200" dirty="0">
                <a:sym typeface="+mn-ea"/>
              </a:rPr>
              <a:t>finditer</a:t>
            </a:r>
            <a:r>
              <a:rPr lang="zh-CN" altLang="en-US" sz="3200" dirty="0">
                <a:sym typeface="+mn-ea"/>
              </a:rPr>
              <a:t>函数与</a:t>
            </a:r>
            <a:r>
              <a:rPr lang="en-US" altLang="zh-CN" sz="3200" dirty="0">
                <a:sym typeface="+mn-ea"/>
              </a:rPr>
              <a:t>findall</a:t>
            </a:r>
            <a:r>
              <a:rPr lang="zh-CN" altLang="en-US" sz="3200" dirty="0">
                <a:sym typeface="+mn-ea"/>
              </a:rPr>
              <a:t>函数功能完全相同，区别在于</a:t>
            </a:r>
            <a:r>
              <a:rPr lang="en-US" altLang="zh-CN" sz="3200" dirty="0">
                <a:sym typeface="+mn-ea"/>
              </a:rPr>
              <a:t>findall</a:t>
            </a:r>
            <a:r>
              <a:rPr lang="zh-CN" altLang="en-US" sz="3200" dirty="0">
                <a:sym typeface="+mn-ea"/>
              </a:rPr>
              <a:t>函数是以列表的形式返回，而</a:t>
            </a:r>
            <a:r>
              <a:rPr lang="en-US" altLang="zh-CN" sz="3200" dirty="0">
                <a:sym typeface="+mn-ea"/>
              </a:rPr>
              <a:t>finditer</a:t>
            </a:r>
            <a:r>
              <a:rPr lang="zh-CN" altLang="en-US" sz="3200" dirty="0">
                <a:sym typeface="+mn-ea"/>
              </a:rPr>
              <a:t>是以迭代器的形式返回结果。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ym typeface="+mn-ea"/>
              </a:rPr>
              <a:t>语法格式如下：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ym typeface="+mn-ea"/>
              </a:rPr>
              <a:t>                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re.finditer(pattern,string,flags=0)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 dirty="0">
                <a:sym typeface="+mn-ea"/>
              </a:rPr>
              <a:t>示例：</a:t>
            </a:r>
            <a:endParaRPr lang="zh-CN" altLang="en-US" dirty="0">
              <a:sym typeface="+mn-ea"/>
            </a:endParaRPr>
          </a:p>
          <a:p>
            <a:pPr marL="0" indent="0" algn="l">
              <a:buNone/>
            </a:pPr>
            <a:r>
              <a:rPr lang="zh-CN" altLang="en-US" dirty="0">
                <a:sym typeface="+mn-ea"/>
              </a:rPr>
              <a:t>print(re.finditer(r'Python', 'Python! I love python.', re.I))   #&lt;callable_iterator object at 0x000001A33E8AA848&gt;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ym typeface="+mn-ea"/>
              </a:rPr>
              <a:t>6. split()</a:t>
            </a:r>
            <a:endParaRPr lang="en-US" altLang="zh-CN" sz="16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sym typeface="+mn-ea"/>
              </a:rPr>
              <a:t> </a:t>
            </a:r>
            <a:r>
              <a:rPr lang="zh-CN" altLang="en-US" sz="1600" dirty="0">
                <a:sym typeface="+mn-ea"/>
              </a:rPr>
              <a:t>    </a:t>
            </a:r>
            <a:r>
              <a:rPr lang="en-US" altLang="zh-CN" sz="1600" dirty="0">
                <a:sym typeface="+mn-ea"/>
              </a:rPr>
              <a:t>split</a:t>
            </a:r>
            <a:r>
              <a:rPr lang="zh-CN" altLang="en-US" sz="1600" dirty="0">
                <a:sym typeface="+mn-ea"/>
              </a:rPr>
              <a:t>函数会将字符串按照正则表达式匹配的子串进行分隔。</a:t>
            </a:r>
            <a:endParaRPr lang="zh-CN" altLang="en-US" sz="1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sym typeface="+mn-ea"/>
              </a:rPr>
              <a:t>语法格式如下：</a:t>
            </a:r>
            <a:endParaRPr lang="en-US" altLang="zh-CN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sym typeface="+mn-ea"/>
              </a:rPr>
              <a:t>                    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 re.split(pattern,string,maxsplit=0,flags=0)</a:t>
            </a:r>
            <a:endParaRPr lang="zh-CN" altLang="en-US" sz="1400" dirty="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 sz="1400" dirty="0">
                <a:sym typeface="+mn-ea"/>
              </a:rPr>
              <a:t>pattern,string</a:t>
            </a:r>
            <a:r>
              <a:rPr lang="zh-CN" altLang="en-US" sz="1400" dirty="0">
                <a:sym typeface="+mn-ea"/>
              </a:rPr>
              <a:t>和</a:t>
            </a:r>
            <a:r>
              <a:rPr lang="en-US" altLang="zh-CN" sz="1400" dirty="0">
                <a:sym typeface="+mn-ea"/>
              </a:rPr>
              <a:t>flags</a:t>
            </a:r>
            <a:r>
              <a:rPr lang="zh-CN" altLang="en-US" sz="1400" dirty="0">
                <a:sym typeface="+mn-ea"/>
              </a:rPr>
              <a:t>参数的含义与</a:t>
            </a:r>
            <a:r>
              <a:rPr lang="en-US" altLang="zh-CN" sz="1400" dirty="0">
                <a:sym typeface="+mn-ea"/>
              </a:rPr>
              <a:t>match</a:t>
            </a:r>
            <a:r>
              <a:rPr lang="zh-CN" altLang="en-US" sz="1400" dirty="0">
                <a:sym typeface="+mn-ea"/>
              </a:rPr>
              <a:t>参数含义相同。</a:t>
            </a:r>
            <a:endParaRPr lang="zh-CN" altLang="en-US" sz="1400" dirty="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 sz="1400" dirty="0">
                <a:sym typeface="+mn-ea"/>
              </a:rPr>
              <a:t>maxsplit</a:t>
            </a:r>
            <a:r>
              <a:rPr lang="zh-CN" altLang="en-US" sz="1400" dirty="0">
                <a:sym typeface="+mn-ea"/>
              </a:rPr>
              <a:t>是最大分割次数，默认为</a:t>
            </a:r>
            <a:r>
              <a:rPr lang="en-US" altLang="zh-CN" sz="1400" dirty="0">
                <a:sym typeface="+mn-ea"/>
              </a:rPr>
              <a:t>0</a:t>
            </a:r>
            <a:r>
              <a:rPr lang="zh-CN" altLang="en-US" sz="1400" dirty="0">
                <a:sym typeface="+mn-ea"/>
              </a:rPr>
              <a:t>，表示不限制分割次数。</a:t>
            </a:r>
            <a:endParaRPr lang="zh-CN" altLang="en-US" sz="1400" dirty="0"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1400" dirty="0">
                <a:sym typeface="+mn-ea"/>
              </a:rPr>
              <a:t>示例：</a:t>
            </a:r>
            <a:endParaRPr lang="zh-CN" altLang="en-US" sz="1400" dirty="0"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1400" dirty="0">
                <a:sym typeface="+mn-ea"/>
              </a:rPr>
              <a:t>print(re.split(r'\d+','one1two2three3four4five5'))   #['one', 'two', 'three', 'four', 'five', '']</a:t>
            </a:r>
            <a:endParaRPr lang="zh-CN" altLang="en-US" sz="1400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ym typeface="+mn-ea"/>
              </a:rPr>
              <a:t>7. sub()</a:t>
            </a:r>
            <a:endParaRPr lang="en-US" altLang="zh-CN" sz="18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sym typeface="+mn-ea"/>
              </a:rPr>
              <a:t> </a:t>
            </a:r>
            <a:r>
              <a:rPr lang="zh-CN" altLang="en-US" sz="1800" dirty="0">
                <a:sym typeface="+mn-ea"/>
              </a:rPr>
              <a:t>    </a:t>
            </a:r>
            <a:r>
              <a:rPr lang="en-US" altLang="zh-CN" sz="1800" dirty="0">
                <a:sym typeface="+mn-ea"/>
              </a:rPr>
              <a:t>sub</a:t>
            </a:r>
            <a:r>
              <a:rPr lang="zh-CN" altLang="en-US" sz="1800" dirty="0">
                <a:sym typeface="+mn-ea"/>
              </a:rPr>
              <a:t>函数用于替换字符串中与正则表达式匹配的子串。</a:t>
            </a:r>
            <a:endParaRPr lang="zh-CN" altLang="en-US" sz="1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sym typeface="+mn-ea"/>
              </a:rPr>
              <a:t>语法格式如下：</a:t>
            </a:r>
            <a:endParaRPr lang="en-US" altLang="zh-CN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sym typeface="+mn-ea"/>
              </a:rPr>
              <a:t>                  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   re.sub(pattern,repl,string,count=0,flags=0)</a:t>
            </a:r>
            <a:endParaRPr lang="zh-CN" altLang="en-US" sz="1400" dirty="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 sz="1400" dirty="0">
                <a:sym typeface="+mn-ea"/>
              </a:rPr>
              <a:t>其中</a:t>
            </a:r>
            <a:r>
              <a:rPr lang="en-US" altLang="zh-CN" sz="1400" dirty="0">
                <a:sym typeface="+mn-ea"/>
              </a:rPr>
              <a:t>pattern</a:t>
            </a:r>
            <a:r>
              <a:rPr lang="zh-CN" altLang="en-US" sz="1400" dirty="0">
                <a:sym typeface="+mn-ea"/>
              </a:rPr>
              <a:t>是正则表达式，</a:t>
            </a:r>
            <a:r>
              <a:rPr lang="en-US" altLang="zh-CN" sz="1400" dirty="0">
                <a:sym typeface="+mn-ea"/>
              </a:rPr>
              <a:t>repl</a:t>
            </a:r>
            <a:r>
              <a:rPr lang="zh-CN" altLang="en-US" sz="1400" dirty="0">
                <a:sym typeface="+mn-ea"/>
              </a:rPr>
              <a:t>是要替换成的字符串，</a:t>
            </a:r>
            <a:r>
              <a:rPr lang="en-US" altLang="zh-CN" sz="1400" dirty="0">
                <a:sym typeface="+mn-ea"/>
              </a:rPr>
              <a:t>string</a:t>
            </a:r>
            <a:r>
              <a:rPr lang="zh-CN" altLang="en-US" sz="1400" dirty="0">
                <a:sym typeface="+mn-ea"/>
              </a:rPr>
              <a:t>是要被替换的字符串，</a:t>
            </a:r>
            <a:endParaRPr lang="zh-CN" altLang="en-US" sz="1400" dirty="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 sz="1400" dirty="0">
                <a:sym typeface="+mn-ea"/>
              </a:rPr>
              <a:t>count</a:t>
            </a:r>
            <a:r>
              <a:rPr lang="zh-CN" altLang="en-US" sz="1400" dirty="0">
                <a:sym typeface="+mn-ea"/>
              </a:rPr>
              <a:t>是最大替换次数，默认为</a:t>
            </a:r>
            <a:r>
              <a:rPr lang="en-US" altLang="zh-CN" sz="1400" dirty="0">
                <a:sym typeface="+mn-ea"/>
              </a:rPr>
              <a:t>0</a:t>
            </a:r>
            <a:r>
              <a:rPr lang="zh-CN" altLang="en-US" sz="1400" dirty="0">
                <a:sym typeface="+mn-ea"/>
              </a:rPr>
              <a:t>，表示不限制替换次数。</a:t>
            </a:r>
            <a:endParaRPr lang="zh-CN" altLang="en-US" sz="1400" dirty="0"/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1400" dirty="0">
                <a:sym typeface="+mn-ea"/>
              </a:rPr>
              <a:t>示例：</a:t>
            </a:r>
            <a:endParaRPr lang="zh-CN" altLang="en-US" sz="1400" dirty="0"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1400" dirty="0">
                <a:sym typeface="+mn-ea"/>
              </a:rPr>
              <a:t>print(re.sub(r'\d+', '_', 'one1two2three3four4five5'))   #one_two_three_four_five_</a:t>
            </a:r>
            <a:endParaRPr lang="zh-CN" altLang="en-US" sz="1400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 smtClean="0">
                <a:sym typeface="+mn-ea"/>
              </a:rPr>
              <a:t>回顾：字符串创建、访问</a:t>
            </a:r>
            <a:endParaRPr lang="zh-CN" altLang="en-US" dirty="0" smtClean="0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本节内容：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字符串的常见操作</a:t>
            </a:r>
            <a:endParaRPr lang="zh-CN" altLang="en-US" dirty="0" smtClean="0"/>
          </a:p>
          <a:p>
            <a:pPr>
              <a:lnSpc>
                <a:spcPct val="110000"/>
              </a:lnSpc>
            </a:pPr>
            <a:r>
              <a:rPr lang="zh-CN" altLang="en-US" dirty="0"/>
              <a:t>字符串格式化</a:t>
            </a:r>
            <a:r>
              <a:rPr lang="en-US" altLang="zh-CN" dirty="0"/>
              <a:t>-format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2320-91D2-47C7-8137-E92D9315E73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325" y="925195"/>
            <a:ext cx="8289925" cy="3806825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600" dirty="0">
                <a:sym typeface="+mn-ea"/>
              </a:rPr>
              <a:t>8. subn()</a:t>
            </a:r>
            <a:endParaRPr lang="en-US" altLang="zh-CN" sz="1600" dirty="0"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400" dirty="0">
                <a:sym typeface="+mn-ea"/>
              </a:rPr>
              <a:t> </a:t>
            </a:r>
            <a:r>
              <a:rPr lang="zh-CN" altLang="en-US" sz="1600" dirty="0">
                <a:sym typeface="+mn-ea"/>
              </a:rPr>
              <a:t>    </a:t>
            </a:r>
            <a:r>
              <a:rPr lang="en-US" altLang="zh-CN" sz="1600" dirty="0">
                <a:sym typeface="+mn-ea"/>
              </a:rPr>
              <a:t>subn</a:t>
            </a:r>
            <a:r>
              <a:rPr lang="zh-CN" altLang="en-US" sz="1600" dirty="0">
                <a:sym typeface="+mn-ea"/>
              </a:rPr>
              <a:t>与</a:t>
            </a:r>
            <a:r>
              <a:rPr lang="en-US" altLang="zh-CN" sz="1600" dirty="0">
                <a:sym typeface="+mn-ea"/>
              </a:rPr>
              <a:t>sub</a:t>
            </a:r>
            <a:r>
              <a:rPr lang="zh-CN" altLang="en-US" sz="1600" dirty="0">
                <a:sym typeface="+mn-ea"/>
              </a:rPr>
              <a:t>函数功能完全相同，只是</a:t>
            </a:r>
            <a:r>
              <a:rPr lang="en-US" altLang="zh-CN" sz="1600" dirty="0">
                <a:sym typeface="+mn-ea"/>
              </a:rPr>
              <a:t>subn</a:t>
            </a:r>
            <a:r>
              <a:rPr lang="zh-CN" altLang="en-US" sz="1600" dirty="0">
                <a:sym typeface="+mn-ea"/>
              </a:rPr>
              <a:t>函数会以元组的形式返回替换后的新字符串和替换的次数。</a:t>
            </a:r>
            <a:endParaRPr lang="zh-CN" altLang="en-US" sz="1400" dirty="0"/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400" dirty="0">
                <a:sym typeface="+mn-ea"/>
              </a:rPr>
              <a:t>语法格式如下：</a:t>
            </a:r>
            <a:endParaRPr lang="en-US" altLang="zh-CN" sz="1400" dirty="0"/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400" dirty="0">
                <a:sym typeface="+mn-ea"/>
              </a:rPr>
              <a:t>           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     re.subn(pattern,repl,string,count=0,flags=0)</a:t>
            </a:r>
            <a:endParaRPr lang="zh-CN" altLang="en-US" sz="1400" dirty="0">
              <a:sym typeface="+mn-ea"/>
            </a:endParaRPr>
          </a:p>
          <a:p>
            <a:pPr marL="342900" indent="0" algn="l" fontAlgn="auto">
              <a:spcBef>
                <a:spcPts val="600"/>
              </a:spcBef>
              <a:buFont typeface="Wingdings" panose="05000000000000000000" charset="0"/>
              <a:buChar char="l"/>
            </a:pPr>
            <a:r>
              <a:rPr lang="zh-CN" altLang="en-US" sz="1400" dirty="0">
                <a:sym typeface="+mn-ea"/>
              </a:rPr>
              <a:t>参数含义与</a:t>
            </a:r>
            <a:r>
              <a:rPr lang="en-US" altLang="zh-CN" sz="1400" dirty="0">
                <a:sym typeface="+mn-ea"/>
              </a:rPr>
              <a:t>sub</a:t>
            </a:r>
            <a:r>
              <a:rPr lang="zh-CN" altLang="en-US" sz="1400" dirty="0">
                <a:sym typeface="+mn-ea"/>
              </a:rPr>
              <a:t>函数相同</a:t>
            </a:r>
            <a:endParaRPr lang="zh-CN" altLang="en-US" sz="1400" dirty="0">
              <a:sym typeface="+mn-ea"/>
            </a:endParaRPr>
          </a:p>
          <a:p>
            <a:pPr marL="0" indent="0" algn="l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zh-CN" altLang="en-US" sz="1400" dirty="0">
                <a:sym typeface="+mn-ea"/>
              </a:rPr>
              <a:t>示例：</a:t>
            </a:r>
            <a:endParaRPr lang="zh-CN" altLang="en-US" sz="1400" dirty="0">
              <a:sym typeface="+mn-ea"/>
            </a:endParaRPr>
          </a:p>
          <a:p>
            <a:pPr marL="0" indent="0" algn="l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zh-CN" altLang="en-US" sz="1400" dirty="0">
                <a:sym typeface="+mn-ea"/>
              </a:rPr>
              <a:t>print(re.subn(r'\d+', '_', 'one1two2three3four4five5'))   #('one_two_three_four_five_', 5)</a:t>
            </a:r>
            <a:endParaRPr lang="zh-CN" altLang="en-US" sz="1400" dirty="0">
              <a:sym typeface="+mn-ea"/>
            </a:endParaRPr>
          </a:p>
          <a:p>
            <a:pPr marL="0" indent="0" algn="l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zh-CN" altLang="en-US" sz="1400" dirty="0">
                <a:sym typeface="+mn-ea"/>
              </a:rPr>
              <a:t>print(re.subn(r'&lt;[^&lt;]*&gt;', '', '&lt;html&gt;&lt;body&gt;你好啊，朋友&lt;/body&gt;&lt;/html&gt;'))   #('你好啊，朋友', 4)</a:t>
            </a:r>
            <a:endParaRPr lang="zh-CN" altLang="en-US" sz="1400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/>
              <a:t>使用compile函数编译正则表达式模式，返回一个对象的模式。（可以把那些常用的正则表达式编译成正则表达式对象，这样可以提高一些效率。）</a:t>
            </a:r>
            <a:endParaRPr lang="zh-CN" altLang="en-US" sz="2000"/>
          </a:p>
          <a:p>
            <a:r>
              <a:rPr lang="zh-CN" altLang="en-US" sz="2000"/>
              <a:t>用编译后的正则表达式去匹配对象。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示例：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1800"/>
              <a:t>re_phone = re.compile(r'\d{3}-\d{8}|\d{4}-\{7,8}', re.I)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content = 'Hello, my phone number is 0371-86532100 .'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print(re_phone.findall(content))</a:t>
            </a:r>
            <a:endParaRPr lang="zh-CN" altLang="en-US" sz="18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300" dirty="0">
                <a:latin typeface="黑体" panose="02010609060101010101" charset="-122"/>
                <a:ea typeface="黑体" panose="02010609060101010101" charset="-122"/>
                <a:sym typeface="+mn-ea"/>
              </a:rPr>
              <a:t>案例：学生成绩信息的提取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350" y="925195"/>
            <a:ext cx="2966720" cy="3182620"/>
          </a:xfrm>
        </p:spPr>
        <p:txBody>
          <a:bodyPr>
            <a:normAutofit fontScale="87500" lnSpcReduction="10000"/>
          </a:bodyPr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该案例是利用python抓取了一个页面中学生成绩相关信息，并保存到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学生成绩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文档中，如图所示，现在需要从文档提取学生的学号，姓名，分数等信息。</a:t>
            </a:r>
            <a:endParaRPr lang="zh-CN" altLang="en-US" dirty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8280" y="925195"/>
            <a:ext cx="4758690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str='''&lt;tbody&gt;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&lt;tr&gt;&lt;td&gt;&lt;span&gt;&lt;span class="c-index  c-index-hot1 c-gap-icon-right-small"&gt;1&lt;/span&gt;张婷婷&lt;/span&gt;&lt;/td&gt;&lt;td class="opr-toplist-right"&gt;92&lt;i class="opr-toplist-st c-icon c-icon-down"&gt;&lt;/i&gt;&lt;/td&gt;&lt;/tr&gt;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&lt;tr&gt;&lt;td&gt;&lt;span&gt;&lt;span class="c-index  c-index-hot2 c-gap-icon-right-small"&gt;2&lt;/span&gt;王华&lt;/span&gt;&lt;/td&gt;&lt;td class="opr-toplist-right"&gt;91&lt;i class="opr-toplist-st c-icon c-icon-down"&gt;&lt;/i&gt;&lt;/td&gt;&lt;/tr&gt;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&lt;tr&gt;&lt;td&gt;&lt;span&gt;&lt;span class="c-index  c-index-hot3 c-gap-icon-right-small"&gt;3&lt;/span&gt;张岚&lt;/span&gt;&lt;/td&gt;&lt;td class="opr-toplist-right"&gt;90&lt;i class="opr-toplist-st c-icon c-icon-down"&gt;&lt;/i&gt;&lt;/td&gt;&lt;/tr&gt;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&lt;tr&gt;&lt;td&gt;&lt;span&gt;&lt;span class="c-index  c-gap-icon-right-small"&gt;4&lt;/span&gt;孙鸿峰&lt;/span&gt;&lt;/td&gt;&lt;td class="opr-toplist-right"&gt;90&lt;i class="opr-toplist-st c-icon c-icon-down"&gt;&lt;/i&gt;&lt;/td&gt;&lt;/tr&gt;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&lt;tr&gt;&lt;td&gt;&lt;span&gt;&lt;span class="c-index  c-gap-icon-right-small"&gt;5&lt;/span&gt;周海栋&lt;/span&gt;&lt;/td&gt;&lt;td class="opr-toplist-right"&gt;89&lt;i class="opr-toplist-st c-icon c-icon-down"&gt;&lt;/i&gt;&lt;/td&gt;&lt;/tr&gt;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&lt;tr&gt;&lt;td&gt;&lt;span&gt;&lt;span class="c-index  c-gap-icon-right-small"&gt;6&lt;/span&gt;武静&lt;/span&gt;&lt;/td&gt;&lt;td class="opr-toplist-right"&gt;88&lt;i class="opr-toplist-st c-icon c-icon-down"&gt;&lt;/i&gt;&lt;/td&gt;&lt;/tr&gt;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&lt;/tbody&gt;'''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300" dirty="0">
                <a:latin typeface="黑体" panose="02010609060101010101" charset="-122"/>
                <a:ea typeface="黑体" panose="02010609060101010101" charset="-122"/>
                <a:sym typeface="+mn-ea"/>
              </a:rPr>
              <a:t>使用正则表达式提取信息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1600"/>
              <a:t>slt=re.findall(r'c-gap-icon-right-small"&gt;(\d+)&lt;/span&gt;(\S+)&lt;/span&gt;&lt;/td&gt;&lt;td class="opr-toplist-right"&gt;(\d+)',str)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print(slt)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2000"/>
              <a:t>运行结果：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[('1', '张婷婷', '92'), ('2', '王华', '91'), ('3', '张岚', '90'), ('4', '孙鸿峰', '90'), ('5', '周海栋', '89'), ('6', '武静', '88')]</a:t>
            </a:r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68096" y="1012752"/>
            <a:ext cx="7832833" cy="34292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字符串的常用操作</a:t>
            </a:r>
            <a:endParaRPr lang="zh-CN" altLang="en-US" sz="2400" dirty="0"/>
          </a:p>
          <a:p>
            <a:r>
              <a:rPr lang="zh-CN" altLang="en-US" sz="2400" dirty="0"/>
              <a:t>字符串格式化</a:t>
            </a:r>
            <a:endParaRPr lang="zh-CN" altLang="en-US" sz="2400" dirty="0"/>
          </a:p>
          <a:p>
            <a:r>
              <a:rPr lang="zh-CN" altLang="en-US" sz="2400" dirty="0" smtClean="0"/>
              <a:t>正则表达式基础语法</a:t>
            </a:r>
            <a:endParaRPr lang="zh-CN" altLang="en-US" sz="2400" dirty="0" smtClean="0"/>
          </a:p>
          <a:p>
            <a:r>
              <a:rPr lang="en-US" altLang="zh-CN" sz="2400" dirty="0" smtClean="0"/>
              <a:t>re</a:t>
            </a:r>
            <a:r>
              <a:rPr lang="zh-CN" altLang="en-US" sz="2400" dirty="0" smtClean="0"/>
              <a:t>模块的使用</a:t>
            </a:r>
            <a:endParaRPr lang="zh-CN" altLang="en-US" sz="24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本课小结</a:t>
            </a:r>
            <a:endParaRPr lang="zh-CN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567279" y="1461741"/>
            <a:ext cx="3209575" cy="3270280"/>
            <a:chOff x="3827463" y="1565275"/>
            <a:chExt cx="1195388" cy="1271588"/>
          </a:xfrm>
          <a:solidFill>
            <a:srgbClr val="92D050"/>
          </a:solidFill>
        </p:grpSpPr>
        <p:sp>
          <p:nvSpPr>
            <p:cNvPr id="8" name="Freeform 70"/>
            <p:cNvSpPr/>
            <p:nvPr/>
          </p:nvSpPr>
          <p:spPr bwMode="auto">
            <a:xfrm>
              <a:off x="4010026" y="1708150"/>
              <a:ext cx="835025" cy="1128713"/>
            </a:xfrm>
            <a:custGeom>
              <a:avLst/>
              <a:gdLst/>
              <a:ahLst/>
              <a:cxnLst>
                <a:cxn ang="0">
                  <a:pos x="104" y="385"/>
                </a:cxn>
                <a:cxn ang="0">
                  <a:pos x="112" y="230"/>
                </a:cxn>
                <a:cxn ang="0">
                  <a:pos x="6" y="164"/>
                </a:cxn>
                <a:cxn ang="0">
                  <a:pos x="121" y="191"/>
                </a:cxn>
                <a:cxn ang="0">
                  <a:pos x="126" y="93"/>
                </a:cxn>
                <a:cxn ang="0">
                  <a:pos x="76" y="29"/>
                </a:cxn>
                <a:cxn ang="0">
                  <a:pos x="132" y="61"/>
                </a:cxn>
                <a:cxn ang="0">
                  <a:pos x="174" y="5"/>
                </a:cxn>
                <a:cxn ang="0">
                  <a:pos x="149" y="79"/>
                </a:cxn>
                <a:cxn ang="0">
                  <a:pos x="171" y="196"/>
                </a:cxn>
                <a:cxn ang="0">
                  <a:pos x="277" y="149"/>
                </a:cxn>
                <a:cxn ang="0">
                  <a:pos x="177" y="228"/>
                </a:cxn>
                <a:cxn ang="0">
                  <a:pos x="178" y="385"/>
                </a:cxn>
                <a:cxn ang="0">
                  <a:pos x="104" y="385"/>
                </a:cxn>
              </a:cxnLst>
              <a:rect l="0" t="0" r="r" b="b"/>
              <a:pathLst>
                <a:path w="285" h="385">
                  <a:moveTo>
                    <a:pt x="104" y="385"/>
                  </a:moveTo>
                  <a:cubicBezTo>
                    <a:pt x="104" y="385"/>
                    <a:pt x="139" y="260"/>
                    <a:pt x="112" y="230"/>
                  </a:cubicBezTo>
                  <a:cubicBezTo>
                    <a:pt x="64" y="179"/>
                    <a:pt x="0" y="166"/>
                    <a:pt x="6" y="164"/>
                  </a:cubicBezTo>
                  <a:cubicBezTo>
                    <a:pt x="44" y="154"/>
                    <a:pt x="105" y="205"/>
                    <a:pt x="121" y="191"/>
                  </a:cubicBezTo>
                  <a:cubicBezTo>
                    <a:pt x="134" y="180"/>
                    <a:pt x="136" y="117"/>
                    <a:pt x="126" y="93"/>
                  </a:cubicBezTo>
                  <a:cubicBezTo>
                    <a:pt x="107" y="46"/>
                    <a:pt x="60" y="29"/>
                    <a:pt x="76" y="29"/>
                  </a:cubicBezTo>
                  <a:cubicBezTo>
                    <a:pt x="98" y="29"/>
                    <a:pt x="128" y="66"/>
                    <a:pt x="132" y="61"/>
                  </a:cubicBezTo>
                  <a:cubicBezTo>
                    <a:pt x="137" y="57"/>
                    <a:pt x="164" y="0"/>
                    <a:pt x="174" y="5"/>
                  </a:cubicBezTo>
                  <a:cubicBezTo>
                    <a:pt x="177" y="7"/>
                    <a:pt x="149" y="36"/>
                    <a:pt x="149" y="79"/>
                  </a:cubicBezTo>
                  <a:cubicBezTo>
                    <a:pt x="149" y="121"/>
                    <a:pt x="154" y="206"/>
                    <a:pt x="171" y="196"/>
                  </a:cubicBezTo>
                  <a:cubicBezTo>
                    <a:pt x="200" y="178"/>
                    <a:pt x="257" y="147"/>
                    <a:pt x="277" y="149"/>
                  </a:cubicBezTo>
                  <a:cubicBezTo>
                    <a:pt x="285" y="150"/>
                    <a:pt x="196" y="185"/>
                    <a:pt x="177" y="228"/>
                  </a:cubicBezTo>
                  <a:cubicBezTo>
                    <a:pt x="161" y="264"/>
                    <a:pt x="170" y="373"/>
                    <a:pt x="178" y="385"/>
                  </a:cubicBezTo>
                  <a:lnTo>
                    <a:pt x="104" y="385"/>
                  </a:lnTo>
                  <a:close/>
                </a:path>
              </a:pathLst>
            </a:custGeom>
            <a:solidFill>
              <a:srgbClr val="B6531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71"/>
            <p:cNvSpPr/>
            <p:nvPr/>
          </p:nvSpPr>
          <p:spPr bwMode="auto">
            <a:xfrm>
              <a:off x="4495801" y="2089150"/>
              <a:ext cx="166688" cy="114300"/>
            </a:xfrm>
            <a:custGeom>
              <a:avLst/>
              <a:gdLst/>
              <a:ahLst/>
              <a:cxnLst>
                <a:cxn ang="0">
                  <a:pos x="27" y="39"/>
                </a:cxn>
                <a:cxn ang="0">
                  <a:pos x="20" y="0"/>
                </a:cxn>
                <a:cxn ang="0">
                  <a:pos x="27" y="39"/>
                </a:cxn>
              </a:cxnLst>
              <a:rect l="0" t="0" r="r" b="b"/>
              <a:pathLst>
                <a:path w="57" h="39">
                  <a:moveTo>
                    <a:pt x="27" y="39"/>
                  </a:moveTo>
                  <a:cubicBezTo>
                    <a:pt x="27" y="39"/>
                    <a:pt x="0" y="36"/>
                    <a:pt x="20" y="0"/>
                  </a:cubicBezTo>
                  <a:cubicBezTo>
                    <a:pt x="20" y="0"/>
                    <a:pt x="57" y="26"/>
                    <a:pt x="27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72"/>
            <p:cNvSpPr/>
            <p:nvPr/>
          </p:nvSpPr>
          <p:spPr bwMode="auto">
            <a:xfrm>
              <a:off x="4621213" y="2025650"/>
              <a:ext cx="161925" cy="117475"/>
            </a:xfrm>
            <a:custGeom>
              <a:avLst/>
              <a:gdLst/>
              <a:ahLst/>
              <a:cxnLst>
                <a:cxn ang="0">
                  <a:pos x="23" y="40"/>
                </a:cxn>
                <a:cxn ang="0">
                  <a:pos x="27" y="0"/>
                </a:cxn>
                <a:cxn ang="0">
                  <a:pos x="23" y="40"/>
                </a:cxn>
              </a:cxnLst>
              <a:rect l="0" t="0" r="r" b="b"/>
              <a:pathLst>
                <a:path w="55" h="40">
                  <a:moveTo>
                    <a:pt x="23" y="40"/>
                  </a:moveTo>
                  <a:cubicBezTo>
                    <a:pt x="23" y="40"/>
                    <a:pt x="0" y="32"/>
                    <a:pt x="27" y="0"/>
                  </a:cubicBezTo>
                  <a:cubicBezTo>
                    <a:pt x="27" y="0"/>
                    <a:pt x="55" y="35"/>
                    <a:pt x="23" y="4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73"/>
            <p:cNvSpPr/>
            <p:nvPr/>
          </p:nvSpPr>
          <p:spPr bwMode="auto">
            <a:xfrm>
              <a:off x="4718051" y="1971675"/>
              <a:ext cx="173038" cy="138113"/>
            </a:xfrm>
            <a:custGeom>
              <a:avLst/>
              <a:gdLst/>
              <a:ahLst/>
              <a:cxnLst>
                <a:cxn ang="0">
                  <a:pos x="22" y="47"/>
                </a:cxn>
                <a:cxn ang="0">
                  <a:pos x="40" y="0"/>
                </a:cxn>
                <a:cxn ang="0">
                  <a:pos x="22" y="47"/>
                </a:cxn>
              </a:cxnLst>
              <a:rect l="0" t="0" r="r" b="b"/>
              <a:pathLst>
                <a:path w="59" h="47">
                  <a:moveTo>
                    <a:pt x="22" y="47"/>
                  </a:moveTo>
                  <a:cubicBezTo>
                    <a:pt x="22" y="47"/>
                    <a:pt x="0" y="25"/>
                    <a:pt x="40" y="0"/>
                  </a:cubicBezTo>
                  <a:cubicBezTo>
                    <a:pt x="40" y="0"/>
                    <a:pt x="59" y="43"/>
                    <a:pt x="22" y="4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74"/>
            <p:cNvSpPr/>
            <p:nvPr/>
          </p:nvSpPr>
          <p:spPr bwMode="auto">
            <a:xfrm>
              <a:off x="4873626" y="2009775"/>
              <a:ext cx="149225" cy="117475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51" y="10"/>
                </a:cxn>
                <a:cxn ang="0">
                  <a:pos x="39" y="25"/>
                </a:cxn>
                <a:cxn ang="0">
                  <a:pos x="4" y="24"/>
                </a:cxn>
              </a:cxnLst>
              <a:rect l="0" t="0" r="r" b="b"/>
              <a:pathLst>
                <a:path w="51" h="40">
                  <a:moveTo>
                    <a:pt x="4" y="24"/>
                  </a:moveTo>
                  <a:cubicBezTo>
                    <a:pt x="4" y="24"/>
                    <a:pt x="0" y="0"/>
                    <a:pt x="51" y="10"/>
                  </a:cubicBezTo>
                  <a:cubicBezTo>
                    <a:pt x="51" y="10"/>
                    <a:pt x="46" y="15"/>
                    <a:pt x="39" y="25"/>
                  </a:cubicBezTo>
                  <a:cubicBezTo>
                    <a:pt x="32" y="34"/>
                    <a:pt x="11" y="40"/>
                    <a:pt x="4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75"/>
            <p:cNvSpPr/>
            <p:nvPr/>
          </p:nvSpPr>
          <p:spPr bwMode="auto">
            <a:xfrm>
              <a:off x="4827588" y="2165350"/>
              <a:ext cx="131763" cy="920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5" y="20"/>
                </a:cxn>
                <a:cxn ang="0">
                  <a:pos x="9" y="16"/>
                </a:cxn>
                <a:cxn ang="0">
                  <a:pos x="14" y="0"/>
                </a:cxn>
              </a:cxnLst>
              <a:rect l="0" t="0" r="r" b="b"/>
              <a:pathLst>
                <a:path w="45" h="31">
                  <a:moveTo>
                    <a:pt x="14" y="0"/>
                  </a:moveTo>
                  <a:cubicBezTo>
                    <a:pt x="14" y="0"/>
                    <a:pt x="40" y="3"/>
                    <a:pt x="45" y="20"/>
                  </a:cubicBezTo>
                  <a:cubicBezTo>
                    <a:pt x="45" y="20"/>
                    <a:pt x="28" y="31"/>
                    <a:pt x="9" y="16"/>
                  </a:cubicBezTo>
                  <a:cubicBezTo>
                    <a:pt x="0" y="8"/>
                    <a:pt x="6" y="1"/>
                    <a:pt x="14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76"/>
            <p:cNvSpPr/>
            <p:nvPr/>
          </p:nvSpPr>
          <p:spPr bwMode="auto">
            <a:xfrm>
              <a:off x="4751388" y="2212975"/>
              <a:ext cx="104775" cy="11112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7" y="11"/>
                </a:cxn>
                <a:cxn ang="0">
                  <a:pos x="36" y="38"/>
                </a:cxn>
                <a:cxn ang="0">
                  <a:pos x="5" y="23"/>
                </a:cxn>
                <a:cxn ang="0">
                  <a:pos x="6" y="8"/>
                </a:cxn>
              </a:cxnLst>
              <a:rect l="0" t="0" r="r" b="b"/>
              <a:pathLst>
                <a:path w="36" h="38">
                  <a:moveTo>
                    <a:pt x="6" y="8"/>
                  </a:moveTo>
                  <a:cubicBezTo>
                    <a:pt x="6" y="8"/>
                    <a:pt x="17" y="0"/>
                    <a:pt x="27" y="11"/>
                  </a:cubicBezTo>
                  <a:cubicBezTo>
                    <a:pt x="36" y="21"/>
                    <a:pt x="34" y="33"/>
                    <a:pt x="36" y="38"/>
                  </a:cubicBezTo>
                  <a:cubicBezTo>
                    <a:pt x="36" y="38"/>
                    <a:pt x="14" y="35"/>
                    <a:pt x="5" y="23"/>
                  </a:cubicBezTo>
                  <a:cubicBezTo>
                    <a:pt x="0" y="16"/>
                    <a:pt x="4" y="11"/>
                    <a:pt x="6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77"/>
            <p:cNvSpPr/>
            <p:nvPr/>
          </p:nvSpPr>
          <p:spPr bwMode="auto">
            <a:xfrm>
              <a:off x="4638676" y="2279650"/>
              <a:ext cx="138113" cy="111125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39" y="12"/>
                </a:cxn>
                <a:cxn ang="0">
                  <a:pos x="47" y="35"/>
                </a:cxn>
                <a:cxn ang="0">
                  <a:pos x="15" y="5"/>
                </a:cxn>
              </a:cxnLst>
              <a:rect l="0" t="0" r="r" b="b"/>
              <a:pathLst>
                <a:path w="47" h="38">
                  <a:moveTo>
                    <a:pt x="15" y="5"/>
                  </a:moveTo>
                  <a:cubicBezTo>
                    <a:pt x="15" y="5"/>
                    <a:pt x="31" y="0"/>
                    <a:pt x="39" y="12"/>
                  </a:cubicBezTo>
                  <a:cubicBezTo>
                    <a:pt x="47" y="23"/>
                    <a:pt x="44" y="31"/>
                    <a:pt x="47" y="35"/>
                  </a:cubicBezTo>
                  <a:cubicBezTo>
                    <a:pt x="47" y="35"/>
                    <a:pt x="0" y="38"/>
                    <a:pt x="15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78"/>
            <p:cNvSpPr/>
            <p:nvPr/>
          </p:nvSpPr>
          <p:spPr bwMode="auto">
            <a:xfrm>
              <a:off x="4132263" y="2089150"/>
              <a:ext cx="123825" cy="117475"/>
            </a:xfrm>
            <a:custGeom>
              <a:avLst/>
              <a:gdLst/>
              <a:ahLst/>
              <a:cxnLst>
                <a:cxn ang="0">
                  <a:pos x="22" y="35"/>
                </a:cxn>
                <a:cxn ang="0">
                  <a:pos x="40" y="0"/>
                </a:cxn>
                <a:cxn ang="0">
                  <a:pos x="40" y="17"/>
                </a:cxn>
                <a:cxn ang="0">
                  <a:pos x="22" y="35"/>
                </a:cxn>
              </a:cxnLst>
              <a:rect l="0" t="0" r="r" b="b"/>
              <a:pathLst>
                <a:path w="42" h="40">
                  <a:moveTo>
                    <a:pt x="22" y="35"/>
                  </a:moveTo>
                  <a:cubicBezTo>
                    <a:pt x="22" y="35"/>
                    <a:pt x="0" y="19"/>
                    <a:pt x="40" y="0"/>
                  </a:cubicBezTo>
                  <a:cubicBezTo>
                    <a:pt x="40" y="0"/>
                    <a:pt x="39" y="8"/>
                    <a:pt x="40" y="17"/>
                  </a:cubicBezTo>
                  <a:cubicBezTo>
                    <a:pt x="42" y="25"/>
                    <a:pt x="36" y="40"/>
                    <a:pt x="22" y="3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79"/>
            <p:cNvSpPr/>
            <p:nvPr/>
          </p:nvSpPr>
          <p:spPr bwMode="auto">
            <a:xfrm>
              <a:off x="4067176" y="2036763"/>
              <a:ext cx="112713" cy="123825"/>
            </a:xfrm>
            <a:custGeom>
              <a:avLst/>
              <a:gdLst/>
              <a:ahLst/>
              <a:cxnLst>
                <a:cxn ang="0">
                  <a:pos x="11" y="36"/>
                </a:cxn>
                <a:cxn ang="0">
                  <a:pos x="17" y="6"/>
                </a:cxn>
                <a:cxn ang="0">
                  <a:pos x="28" y="0"/>
                </a:cxn>
                <a:cxn ang="0">
                  <a:pos x="25" y="39"/>
                </a:cxn>
                <a:cxn ang="0">
                  <a:pos x="11" y="36"/>
                </a:cxn>
              </a:cxnLst>
              <a:rect l="0" t="0" r="r" b="b"/>
              <a:pathLst>
                <a:path w="38" h="42">
                  <a:moveTo>
                    <a:pt x="11" y="36"/>
                  </a:moveTo>
                  <a:cubicBezTo>
                    <a:pt x="11" y="36"/>
                    <a:pt x="0" y="21"/>
                    <a:pt x="17" y="6"/>
                  </a:cubicBezTo>
                  <a:cubicBezTo>
                    <a:pt x="21" y="3"/>
                    <a:pt x="28" y="0"/>
                    <a:pt x="28" y="0"/>
                  </a:cubicBezTo>
                  <a:cubicBezTo>
                    <a:pt x="28" y="0"/>
                    <a:pt x="38" y="31"/>
                    <a:pt x="25" y="39"/>
                  </a:cubicBezTo>
                  <a:cubicBezTo>
                    <a:pt x="20" y="42"/>
                    <a:pt x="14" y="41"/>
                    <a:pt x="11" y="3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80"/>
            <p:cNvSpPr/>
            <p:nvPr/>
          </p:nvSpPr>
          <p:spPr bwMode="auto">
            <a:xfrm>
              <a:off x="3956051" y="2019300"/>
              <a:ext cx="109538" cy="125413"/>
            </a:xfrm>
            <a:custGeom>
              <a:avLst/>
              <a:gdLst/>
              <a:ahLst/>
              <a:cxnLst>
                <a:cxn ang="0">
                  <a:pos x="19" y="42"/>
                </a:cxn>
                <a:cxn ang="0">
                  <a:pos x="9" y="15"/>
                </a:cxn>
                <a:cxn ang="0">
                  <a:pos x="17" y="0"/>
                </a:cxn>
                <a:cxn ang="0">
                  <a:pos x="24" y="11"/>
                </a:cxn>
                <a:cxn ang="0">
                  <a:pos x="19" y="42"/>
                </a:cxn>
              </a:cxnLst>
              <a:rect l="0" t="0" r="r" b="b"/>
              <a:pathLst>
                <a:path w="37" h="43">
                  <a:moveTo>
                    <a:pt x="19" y="42"/>
                  </a:moveTo>
                  <a:cubicBezTo>
                    <a:pt x="9" y="43"/>
                    <a:pt x="0" y="30"/>
                    <a:pt x="9" y="1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21" y="7"/>
                    <a:pt x="24" y="11"/>
                  </a:cubicBezTo>
                  <a:cubicBezTo>
                    <a:pt x="30" y="20"/>
                    <a:pt x="37" y="42"/>
                    <a:pt x="19" y="4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81"/>
            <p:cNvSpPr/>
            <p:nvPr/>
          </p:nvSpPr>
          <p:spPr bwMode="auto">
            <a:xfrm>
              <a:off x="3827463" y="2106613"/>
              <a:ext cx="146050" cy="100013"/>
            </a:xfrm>
            <a:custGeom>
              <a:avLst/>
              <a:gdLst/>
              <a:ahLst/>
              <a:cxnLst>
                <a:cxn ang="0">
                  <a:pos x="49" y="24"/>
                </a:cxn>
                <a:cxn ang="0">
                  <a:pos x="9" y="12"/>
                </a:cxn>
                <a:cxn ang="0">
                  <a:pos x="0" y="19"/>
                </a:cxn>
                <a:cxn ang="0">
                  <a:pos x="23" y="33"/>
                </a:cxn>
                <a:cxn ang="0">
                  <a:pos x="49" y="24"/>
                </a:cxn>
              </a:cxnLst>
              <a:rect l="0" t="0" r="r" b="b"/>
              <a:pathLst>
                <a:path w="50" h="34">
                  <a:moveTo>
                    <a:pt x="49" y="24"/>
                  </a:moveTo>
                  <a:cubicBezTo>
                    <a:pt x="49" y="24"/>
                    <a:pt x="30" y="0"/>
                    <a:pt x="9" y="12"/>
                  </a:cubicBezTo>
                  <a:cubicBezTo>
                    <a:pt x="9" y="12"/>
                    <a:pt x="3" y="17"/>
                    <a:pt x="0" y="19"/>
                  </a:cubicBezTo>
                  <a:cubicBezTo>
                    <a:pt x="0" y="19"/>
                    <a:pt x="10" y="32"/>
                    <a:pt x="23" y="33"/>
                  </a:cubicBezTo>
                  <a:cubicBezTo>
                    <a:pt x="35" y="34"/>
                    <a:pt x="50" y="33"/>
                    <a:pt x="49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82"/>
            <p:cNvSpPr/>
            <p:nvPr/>
          </p:nvSpPr>
          <p:spPr bwMode="auto">
            <a:xfrm>
              <a:off x="3948113" y="2220913"/>
              <a:ext cx="119063" cy="109538"/>
            </a:xfrm>
            <a:custGeom>
              <a:avLst/>
              <a:gdLst/>
              <a:ahLst/>
              <a:cxnLst>
                <a:cxn ang="0">
                  <a:pos x="28" y="1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38" y="20"/>
                </a:cxn>
                <a:cxn ang="0">
                  <a:pos x="28" y="1"/>
                </a:cxn>
              </a:cxnLst>
              <a:rect l="0" t="0" r="r" b="b"/>
              <a:pathLst>
                <a:path w="41" h="37">
                  <a:moveTo>
                    <a:pt x="28" y="1"/>
                  </a:moveTo>
                  <a:cubicBezTo>
                    <a:pt x="23" y="1"/>
                    <a:pt x="8" y="5"/>
                    <a:pt x="7" y="19"/>
                  </a:cubicBezTo>
                  <a:cubicBezTo>
                    <a:pt x="5" y="32"/>
                    <a:pt x="0" y="37"/>
                    <a:pt x="0" y="37"/>
                  </a:cubicBezTo>
                  <a:cubicBezTo>
                    <a:pt x="0" y="37"/>
                    <a:pt x="35" y="35"/>
                    <a:pt x="38" y="20"/>
                  </a:cubicBezTo>
                  <a:cubicBezTo>
                    <a:pt x="41" y="4"/>
                    <a:pt x="33" y="0"/>
                    <a:pt x="28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83"/>
            <p:cNvSpPr/>
            <p:nvPr/>
          </p:nvSpPr>
          <p:spPr bwMode="auto">
            <a:xfrm>
              <a:off x="4056063" y="2265363"/>
              <a:ext cx="179388" cy="128588"/>
            </a:xfrm>
            <a:custGeom>
              <a:avLst/>
              <a:gdLst/>
              <a:ahLst/>
              <a:cxnLst>
                <a:cxn ang="0">
                  <a:pos x="30" y="7"/>
                </a:cxn>
                <a:cxn ang="0">
                  <a:pos x="10" y="44"/>
                </a:cxn>
                <a:cxn ang="0">
                  <a:pos x="30" y="7"/>
                </a:cxn>
              </a:cxnLst>
              <a:rect l="0" t="0" r="r" b="b"/>
              <a:pathLst>
                <a:path w="61" h="44">
                  <a:moveTo>
                    <a:pt x="30" y="7"/>
                  </a:moveTo>
                  <a:cubicBezTo>
                    <a:pt x="18" y="0"/>
                    <a:pt x="0" y="12"/>
                    <a:pt x="10" y="44"/>
                  </a:cubicBezTo>
                  <a:cubicBezTo>
                    <a:pt x="10" y="44"/>
                    <a:pt x="61" y="26"/>
                    <a:pt x="30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84"/>
            <p:cNvSpPr/>
            <p:nvPr/>
          </p:nvSpPr>
          <p:spPr bwMode="auto">
            <a:xfrm>
              <a:off x="4457701" y="1565275"/>
              <a:ext cx="138113" cy="155575"/>
            </a:xfrm>
            <a:custGeom>
              <a:avLst/>
              <a:gdLst/>
              <a:ahLst/>
              <a:cxnLst>
                <a:cxn ang="0">
                  <a:pos x="23" y="44"/>
                </a:cxn>
                <a:cxn ang="0">
                  <a:pos x="42" y="0"/>
                </a:cxn>
                <a:cxn ang="0">
                  <a:pos x="46" y="17"/>
                </a:cxn>
                <a:cxn ang="0">
                  <a:pos x="23" y="44"/>
                </a:cxn>
              </a:cxnLst>
              <a:rect l="0" t="0" r="r" b="b"/>
              <a:pathLst>
                <a:path w="47" h="53">
                  <a:moveTo>
                    <a:pt x="23" y="44"/>
                  </a:moveTo>
                  <a:cubicBezTo>
                    <a:pt x="23" y="44"/>
                    <a:pt x="0" y="21"/>
                    <a:pt x="42" y="0"/>
                  </a:cubicBezTo>
                  <a:cubicBezTo>
                    <a:pt x="42" y="0"/>
                    <a:pt x="45" y="8"/>
                    <a:pt x="46" y="17"/>
                  </a:cubicBezTo>
                  <a:cubicBezTo>
                    <a:pt x="47" y="26"/>
                    <a:pt x="43" y="53"/>
                    <a:pt x="23" y="4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85"/>
            <p:cNvSpPr/>
            <p:nvPr/>
          </p:nvSpPr>
          <p:spPr bwMode="auto">
            <a:xfrm>
              <a:off x="4398963" y="1609725"/>
              <a:ext cx="103188" cy="133350"/>
            </a:xfrm>
            <a:custGeom>
              <a:avLst/>
              <a:gdLst/>
              <a:ahLst/>
              <a:cxnLst>
                <a:cxn ang="0">
                  <a:pos x="24" y="41"/>
                </a:cxn>
                <a:cxn ang="0">
                  <a:pos x="14" y="11"/>
                </a:cxn>
                <a:cxn ang="0">
                  <a:pos x="1" y="0"/>
                </a:cxn>
                <a:cxn ang="0">
                  <a:pos x="1" y="19"/>
                </a:cxn>
                <a:cxn ang="0">
                  <a:pos x="10" y="43"/>
                </a:cxn>
                <a:cxn ang="0">
                  <a:pos x="24" y="41"/>
                </a:cxn>
              </a:cxnLst>
              <a:rect l="0" t="0" r="r" b="b"/>
              <a:pathLst>
                <a:path w="35" h="46">
                  <a:moveTo>
                    <a:pt x="24" y="41"/>
                  </a:moveTo>
                  <a:cubicBezTo>
                    <a:pt x="24" y="41"/>
                    <a:pt x="35" y="25"/>
                    <a:pt x="14" y="11"/>
                  </a:cubicBezTo>
                  <a:cubicBezTo>
                    <a:pt x="3" y="3"/>
                    <a:pt x="1" y="0"/>
                    <a:pt x="1" y="0"/>
                  </a:cubicBezTo>
                  <a:cubicBezTo>
                    <a:pt x="1" y="0"/>
                    <a:pt x="0" y="14"/>
                    <a:pt x="1" y="19"/>
                  </a:cubicBezTo>
                  <a:cubicBezTo>
                    <a:pt x="1" y="24"/>
                    <a:pt x="0" y="38"/>
                    <a:pt x="10" y="43"/>
                  </a:cubicBezTo>
                  <a:cubicBezTo>
                    <a:pt x="17" y="46"/>
                    <a:pt x="24" y="41"/>
                    <a:pt x="24" y="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86"/>
            <p:cNvSpPr/>
            <p:nvPr/>
          </p:nvSpPr>
          <p:spPr bwMode="auto">
            <a:xfrm>
              <a:off x="4527551" y="1682750"/>
              <a:ext cx="138113" cy="131763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47" y="34"/>
                </a:cxn>
                <a:cxn ang="0">
                  <a:pos x="9" y="35"/>
                </a:cxn>
                <a:cxn ang="0">
                  <a:pos x="6" y="21"/>
                </a:cxn>
              </a:cxnLst>
              <a:rect l="0" t="0" r="r" b="b"/>
              <a:pathLst>
                <a:path w="47" h="45">
                  <a:moveTo>
                    <a:pt x="6" y="21"/>
                  </a:moveTo>
                  <a:cubicBezTo>
                    <a:pt x="6" y="21"/>
                    <a:pt x="31" y="0"/>
                    <a:pt x="47" y="34"/>
                  </a:cubicBezTo>
                  <a:cubicBezTo>
                    <a:pt x="47" y="34"/>
                    <a:pt x="28" y="45"/>
                    <a:pt x="9" y="35"/>
                  </a:cubicBezTo>
                  <a:cubicBezTo>
                    <a:pt x="0" y="31"/>
                    <a:pt x="6" y="23"/>
                    <a:pt x="6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87"/>
            <p:cNvSpPr/>
            <p:nvPr/>
          </p:nvSpPr>
          <p:spPr bwMode="auto">
            <a:xfrm>
              <a:off x="4475163" y="1814513"/>
              <a:ext cx="138113" cy="117475"/>
            </a:xfrm>
            <a:custGeom>
              <a:avLst/>
              <a:gdLst/>
              <a:ahLst/>
              <a:cxnLst>
                <a:cxn ang="0">
                  <a:pos x="1" y="20"/>
                </a:cxn>
                <a:cxn ang="0">
                  <a:pos x="47" y="14"/>
                </a:cxn>
                <a:cxn ang="0">
                  <a:pos x="33" y="24"/>
                </a:cxn>
                <a:cxn ang="0">
                  <a:pos x="1" y="20"/>
                </a:cxn>
              </a:cxnLst>
              <a:rect l="0" t="0" r="r" b="b"/>
              <a:pathLst>
                <a:path w="47" h="40">
                  <a:moveTo>
                    <a:pt x="1" y="20"/>
                  </a:moveTo>
                  <a:cubicBezTo>
                    <a:pt x="0" y="15"/>
                    <a:pt x="9" y="0"/>
                    <a:pt x="47" y="14"/>
                  </a:cubicBezTo>
                  <a:cubicBezTo>
                    <a:pt x="47" y="14"/>
                    <a:pt x="38" y="21"/>
                    <a:pt x="33" y="24"/>
                  </a:cubicBezTo>
                  <a:cubicBezTo>
                    <a:pt x="28" y="28"/>
                    <a:pt x="2" y="40"/>
                    <a:pt x="1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88"/>
            <p:cNvSpPr/>
            <p:nvPr/>
          </p:nvSpPr>
          <p:spPr bwMode="auto">
            <a:xfrm>
              <a:off x="4481513" y="1946275"/>
              <a:ext cx="122238" cy="111125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35" y="0"/>
                </a:cxn>
                <a:cxn ang="0">
                  <a:pos x="42" y="0"/>
                </a:cxn>
                <a:cxn ang="0">
                  <a:pos x="24" y="31"/>
                </a:cxn>
                <a:cxn ang="0">
                  <a:pos x="1" y="19"/>
                </a:cxn>
              </a:cxnLst>
              <a:rect l="0" t="0" r="r" b="b"/>
              <a:pathLst>
                <a:path w="42" h="38">
                  <a:moveTo>
                    <a:pt x="1" y="19"/>
                  </a:moveTo>
                  <a:cubicBezTo>
                    <a:pt x="0" y="14"/>
                    <a:pt x="2" y="0"/>
                    <a:pt x="35" y="0"/>
                  </a:cubicBezTo>
                  <a:cubicBezTo>
                    <a:pt x="35" y="0"/>
                    <a:pt x="40" y="1"/>
                    <a:pt x="42" y="0"/>
                  </a:cubicBezTo>
                  <a:cubicBezTo>
                    <a:pt x="42" y="0"/>
                    <a:pt x="36" y="23"/>
                    <a:pt x="24" y="31"/>
                  </a:cubicBezTo>
                  <a:cubicBezTo>
                    <a:pt x="12" y="38"/>
                    <a:pt x="2" y="27"/>
                    <a:pt x="1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89"/>
            <p:cNvSpPr/>
            <p:nvPr/>
          </p:nvSpPr>
          <p:spPr bwMode="auto">
            <a:xfrm>
              <a:off x="4232276" y="1990725"/>
              <a:ext cx="139700" cy="93663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15" y="3"/>
                </a:cxn>
                <a:cxn ang="0">
                  <a:pos x="0" y="5"/>
                </a:cxn>
                <a:cxn ang="0">
                  <a:pos x="24" y="30"/>
                </a:cxn>
                <a:cxn ang="0">
                  <a:pos x="46" y="18"/>
                </a:cxn>
              </a:cxnLst>
              <a:rect l="0" t="0" r="r" b="b"/>
              <a:pathLst>
                <a:path w="48" h="32">
                  <a:moveTo>
                    <a:pt x="46" y="18"/>
                  </a:moveTo>
                  <a:cubicBezTo>
                    <a:pt x="46" y="18"/>
                    <a:pt x="44" y="0"/>
                    <a:pt x="15" y="3"/>
                  </a:cubicBezTo>
                  <a:cubicBezTo>
                    <a:pt x="15" y="3"/>
                    <a:pt x="2" y="6"/>
                    <a:pt x="0" y="5"/>
                  </a:cubicBezTo>
                  <a:cubicBezTo>
                    <a:pt x="0" y="5"/>
                    <a:pt x="10" y="27"/>
                    <a:pt x="24" y="30"/>
                  </a:cubicBezTo>
                  <a:cubicBezTo>
                    <a:pt x="38" y="32"/>
                    <a:pt x="48" y="27"/>
                    <a:pt x="46" y="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90"/>
            <p:cNvSpPr/>
            <p:nvPr/>
          </p:nvSpPr>
          <p:spPr bwMode="auto">
            <a:xfrm>
              <a:off x="4170363" y="1870075"/>
              <a:ext cx="131763" cy="87313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7" y="8"/>
                </a:cxn>
                <a:cxn ang="0">
                  <a:pos x="0" y="18"/>
                </a:cxn>
                <a:cxn ang="0">
                  <a:pos x="19" y="24"/>
                </a:cxn>
                <a:cxn ang="0">
                  <a:pos x="41" y="11"/>
                </a:cxn>
              </a:cxnLst>
              <a:rect l="0" t="0" r="r" b="b"/>
              <a:pathLst>
                <a:path w="45" h="30">
                  <a:moveTo>
                    <a:pt x="41" y="11"/>
                  </a:moveTo>
                  <a:cubicBezTo>
                    <a:pt x="37" y="5"/>
                    <a:pt x="22" y="0"/>
                    <a:pt x="7" y="8"/>
                  </a:cubicBezTo>
                  <a:cubicBezTo>
                    <a:pt x="1" y="12"/>
                    <a:pt x="0" y="18"/>
                    <a:pt x="0" y="18"/>
                  </a:cubicBezTo>
                  <a:cubicBezTo>
                    <a:pt x="0" y="18"/>
                    <a:pt x="13" y="21"/>
                    <a:pt x="19" y="24"/>
                  </a:cubicBezTo>
                  <a:cubicBezTo>
                    <a:pt x="32" y="30"/>
                    <a:pt x="45" y="18"/>
                    <a:pt x="41" y="1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91"/>
            <p:cNvSpPr/>
            <p:nvPr/>
          </p:nvSpPr>
          <p:spPr bwMode="auto">
            <a:xfrm>
              <a:off x="4122738" y="1682750"/>
              <a:ext cx="120650" cy="114300"/>
            </a:xfrm>
            <a:custGeom>
              <a:avLst/>
              <a:gdLst/>
              <a:ahLst/>
              <a:cxnLst>
                <a:cxn ang="0">
                  <a:pos x="30" y="34"/>
                </a:cxn>
                <a:cxn ang="0">
                  <a:pos x="23" y="9"/>
                </a:cxn>
                <a:cxn ang="0">
                  <a:pos x="8" y="0"/>
                </a:cxn>
                <a:cxn ang="0">
                  <a:pos x="9" y="27"/>
                </a:cxn>
                <a:cxn ang="0">
                  <a:pos x="30" y="34"/>
                </a:cxn>
              </a:cxnLst>
              <a:rect l="0" t="0" r="r" b="b"/>
              <a:pathLst>
                <a:path w="41" h="39">
                  <a:moveTo>
                    <a:pt x="30" y="34"/>
                  </a:moveTo>
                  <a:cubicBezTo>
                    <a:pt x="30" y="34"/>
                    <a:pt x="41" y="17"/>
                    <a:pt x="23" y="9"/>
                  </a:cubicBezTo>
                  <a:cubicBezTo>
                    <a:pt x="10" y="3"/>
                    <a:pt x="8" y="0"/>
                    <a:pt x="8" y="0"/>
                  </a:cubicBezTo>
                  <a:cubicBezTo>
                    <a:pt x="8" y="0"/>
                    <a:pt x="0" y="15"/>
                    <a:pt x="9" y="27"/>
                  </a:cubicBezTo>
                  <a:cubicBezTo>
                    <a:pt x="18" y="39"/>
                    <a:pt x="27" y="35"/>
                    <a:pt x="30" y="3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92"/>
            <p:cNvSpPr/>
            <p:nvPr/>
          </p:nvSpPr>
          <p:spPr bwMode="auto">
            <a:xfrm>
              <a:off x="4246563" y="1670050"/>
              <a:ext cx="125413" cy="134938"/>
            </a:xfrm>
            <a:custGeom>
              <a:avLst/>
              <a:gdLst/>
              <a:ahLst/>
              <a:cxnLst>
                <a:cxn ang="0">
                  <a:pos x="14" y="41"/>
                </a:cxn>
                <a:cxn ang="0">
                  <a:pos x="12" y="17"/>
                </a:cxn>
                <a:cxn ang="0">
                  <a:pos x="31" y="0"/>
                </a:cxn>
                <a:cxn ang="0">
                  <a:pos x="35" y="38"/>
                </a:cxn>
                <a:cxn ang="0">
                  <a:pos x="14" y="41"/>
                </a:cxn>
              </a:cxnLst>
              <a:rect l="0" t="0" r="r" b="b"/>
              <a:pathLst>
                <a:path w="43" h="46">
                  <a:moveTo>
                    <a:pt x="14" y="41"/>
                  </a:moveTo>
                  <a:cubicBezTo>
                    <a:pt x="14" y="41"/>
                    <a:pt x="0" y="28"/>
                    <a:pt x="12" y="17"/>
                  </a:cubicBezTo>
                  <a:cubicBezTo>
                    <a:pt x="24" y="5"/>
                    <a:pt x="31" y="4"/>
                    <a:pt x="31" y="0"/>
                  </a:cubicBezTo>
                  <a:cubicBezTo>
                    <a:pt x="31" y="0"/>
                    <a:pt x="43" y="30"/>
                    <a:pt x="35" y="38"/>
                  </a:cubicBezTo>
                  <a:cubicBezTo>
                    <a:pt x="28" y="46"/>
                    <a:pt x="19" y="44"/>
                    <a:pt x="14" y="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93"/>
            <p:cNvSpPr/>
            <p:nvPr/>
          </p:nvSpPr>
          <p:spPr bwMode="auto">
            <a:xfrm>
              <a:off x="4654551" y="1831975"/>
              <a:ext cx="128588" cy="134938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16" y="12"/>
                </a:cxn>
                <a:cxn ang="0">
                  <a:pos x="38" y="0"/>
                </a:cxn>
                <a:cxn ang="0">
                  <a:pos x="35" y="39"/>
                </a:cxn>
                <a:cxn ang="0">
                  <a:pos x="8" y="38"/>
                </a:cxn>
              </a:cxnLst>
              <a:rect l="0" t="0" r="r" b="b"/>
              <a:pathLst>
                <a:path w="44" h="46">
                  <a:moveTo>
                    <a:pt x="8" y="38"/>
                  </a:moveTo>
                  <a:cubicBezTo>
                    <a:pt x="8" y="38"/>
                    <a:pt x="0" y="19"/>
                    <a:pt x="16" y="12"/>
                  </a:cubicBezTo>
                  <a:cubicBezTo>
                    <a:pt x="33" y="5"/>
                    <a:pt x="38" y="0"/>
                    <a:pt x="38" y="0"/>
                  </a:cubicBezTo>
                  <a:cubicBezTo>
                    <a:pt x="38" y="0"/>
                    <a:pt x="44" y="32"/>
                    <a:pt x="35" y="39"/>
                  </a:cubicBezTo>
                  <a:cubicBezTo>
                    <a:pt x="25" y="45"/>
                    <a:pt x="13" y="46"/>
                    <a:pt x="8" y="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94"/>
            <p:cNvSpPr/>
            <p:nvPr/>
          </p:nvSpPr>
          <p:spPr bwMode="auto">
            <a:xfrm>
              <a:off x="4668838" y="1649413"/>
              <a:ext cx="84138" cy="120650"/>
            </a:xfrm>
            <a:custGeom>
              <a:avLst/>
              <a:gdLst/>
              <a:ahLst/>
              <a:cxnLst>
                <a:cxn ang="0">
                  <a:pos x="14" y="41"/>
                </a:cxn>
                <a:cxn ang="0">
                  <a:pos x="2" y="21"/>
                </a:cxn>
                <a:cxn ang="0">
                  <a:pos x="15" y="0"/>
                </a:cxn>
                <a:cxn ang="0">
                  <a:pos x="27" y="20"/>
                </a:cxn>
                <a:cxn ang="0">
                  <a:pos x="14" y="41"/>
                </a:cxn>
              </a:cxnLst>
              <a:rect l="0" t="0" r="r" b="b"/>
              <a:pathLst>
                <a:path w="29" h="41">
                  <a:moveTo>
                    <a:pt x="14" y="41"/>
                  </a:moveTo>
                  <a:cubicBezTo>
                    <a:pt x="14" y="41"/>
                    <a:pt x="0" y="31"/>
                    <a:pt x="2" y="21"/>
                  </a:cubicBezTo>
                  <a:cubicBezTo>
                    <a:pt x="4" y="11"/>
                    <a:pt x="15" y="3"/>
                    <a:pt x="15" y="0"/>
                  </a:cubicBezTo>
                  <a:cubicBezTo>
                    <a:pt x="15" y="0"/>
                    <a:pt x="26" y="13"/>
                    <a:pt x="27" y="20"/>
                  </a:cubicBezTo>
                  <a:cubicBezTo>
                    <a:pt x="29" y="26"/>
                    <a:pt x="27" y="40"/>
                    <a:pt x="14" y="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95"/>
            <p:cNvSpPr/>
            <p:nvPr/>
          </p:nvSpPr>
          <p:spPr bwMode="auto">
            <a:xfrm>
              <a:off x="3976688" y="1876425"/>
              <a:ext cx="141288" cy="122238"/>
            </a:xfrm>
            <a:custGeom>
              <a:avLst/>
              <a:gdLst/>
              <a:ahLst/>
              <a:cxnLst>
                <a:cxn ang="0">
                  <a:pos x="31" y="42"/>
                </a:cxn>
                <a:cxn ang="0">
                  <a:pos x="23" y="0"/>
                </a:cxn>
                <a:cxn ang="0">
                  <a:pos x="34" y="11"/>
                </a:cxn>
                <a:cxn ang="0">
                  <a:pos x="31" y="42"/>
                </a:cxn>
              </a:cxnLst>
              <a:rect l="0" t="0" r="r" b="b"/>
              <a:pathLst>
                <a:path w="48" h="42">
                  <a:moveTo>
                    <a:pt x="31" y="42"/>
                  </a:moveTo>
                  <a:cubicBezTo>
                    <a:pt x="31" y="42"/>
                    <a:pt x="0" y="34"/>
                    <a:pt x="23" y="0"/>
                  </a:cubicBezTo>
                  <a:cubicBezTo>
                    <a:pt x="23" y="0"/>
                    <a:pt x="27" y="6"/>
                    <a:pt x="34" y="11"/>
                  </a:cubicBezTo>
                  <a:cubicBezTo>
                    <a:pt x="41" y="16"/>
                    <a:pt x="48" y="42"/>
                    <a:pt x="31" y="4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96"/>
            <p:cNvSpPr/>
            <p:nvPr/>
          </p:nvSpPr>
          <p:spPr bwMode="auto">
            <a:xfrm>
              <a:off x="3830638" y="1901825"/>
              <a:ext cx="169863" cy="128588"/>
            </a:xfrm>
            <a:custGeom>
              <a:avLst/>
              <a:gdLst/>
              <a:ahLst/>
              <a:cxnLst>
                <a:cxn ang="0">
                  <a:pos x="26" y="44"/>
                </a:cxn>
                <a:cxn ang="0">
                  <a:pos x="20" y="0"/>
                </a:cxn>
                <a:cxn ang="0">
                  <a:pos x="28" y="7"/>
                </a:cxn>
                <a:cxn ang="0">
                  <a:pos x="26" y="44"/>
                </a:cxn>
              </a:cxnLst>
              <a:rect l="0" t="0" r="r" b="b"/>
              <a:pathLst>
                <a:path w="58" h="44">
                  <a:moveTo>
                    <a:pt x="26" y="44"/>
                  </a:moveTo>
                  <a:cubicBezTo>
                    <a:pt x="26" y="44"/>
                    <a:pt x="0" y="31"/>
                    <a:pt x="20" y="0"/>
                  </a:cubicBezTo>
                  <a:cubicBezTo>
                    <a:pt x="20" y="0"/>
                    <a:pt x="24" y="5"/>
                    <a:pt x="28" y="7"/>
                  </a:cubicBezTo>
                  <a:cubicBezTo>
                    <a:pt x="41" y="15"/>
                    <a:pt x="58" y="35"/>
                    <a:pt x="26" y="4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97"/>
            <p:cNvSpPr/>
            <p:nvPr/>
          </p:nvSpPr>
          <p:spPr bwMode="auto">
            <a:xfrm>
              <a:off x="3997326" y="1724025"/>
              <a:ext cx="146050" cy="111125"/>
            </a:xfrm>
            <a:custGeom>
              <a:avLst/>
              <a:gdLst/>
              <a:ahLst/>
              <a:cxnLst>
                <a:cxn ang="0">
                  <a:pos x="30" y="38"/>
                </a:cxn>
                <a:cxn ang="0">
                  <a:pos x="18" y="0"/>
                </a:cxn>
                <a:cxn ang="0">
                  <a:pos x="26" y="9"/>
                </a:cxn>
                <a:cxn ang="0">
                  <a:pos x="30" y="38"/>
                </a:cxn>
              </a:cxnLst>
              <a:rect l="0" t="0" r="r" b="b"/>
              <a:pathLst>
                <a:path w="50" h="38">
                  <a:moveTo>
                    <a:pt x="30" y="38"/>
                  </a:moveTo>
                  <a:cubicBezTo>
                    <a:pt x="30" y="38"/>
                    <a:pt x="0" y="38"/>
                    <a:pt x="18" y="0"/>
                  </a:cubicBezTo>
                  <a:cubicBezTo>
                    <a:pt x="18" y="0"/>
                    <a:pt x="22" y="7"/>
                    <a:pt x="26" y="9"/>
                  </a:cubicBezTo>
                  <a:cubicBezTo>
                    <a:pt x="30" y="11"/>
                    <a:pt x="50" y="31"/>
                    <a:pt x="30" y="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6" name="日期占位符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108-86F6-4EBD-A4E5-C398F4533A3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7" name="页脚占位符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smtClean="0">
                <a:uFillTx/>
                <a:sym typeface="+mn-ea"/>
              </a:rPr>
              <a:t>Py</a:t>
            </a:r>
            <a:r>
              <a:rPr lang="en-US" altLang="zh-CN" cap="none" smtClean="0">
                <a:uFillTx/>
                <a:sym typeface="+mn-ea"/>
              </a:rPr>
              <a:t>thon</a:t>
            </a:r>
            <a:r>
              <a:rPr lang="zh-CN" altLang="en-US" smtClean="0">
                <a:sym typeface="+mn-ea"/>
              </a:rPr>
              <a:t>开发与应用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1753" y="1034143"/>
            <a:ext cx="7640810" cy="3440974"/>
          </a:xfrm>
        </p:spPr>
        <p:txBody>
          <a:bodyPr>
            <a:normAutofit/>
          </a:bodyPr>
          <a:lstStyle/>
          <a:p>
            <a:r>
              <a:rPr lang="en-US" sz="2400" dirty="0"/>
              <a:t>P165</a:t>
            </a:r>
            <a:r>
              <a:rPr lang="zh-CN" altLang="en-US" sz="2400" dirty="0"/>
              <a:t>，完成课后作业</a:t>
            </a:r>
            <a:r>
              <a:rPr lang="en-US" altLang="zh-CN" sz="2400" dirty="0"/>
              <a:t>1-24.</a:t>
            </a:r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D9F0-05D8-4D77-AC63-7DA3C7A2842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smtClean="0">
                <a:uFillTx/>
                <a:sym typeface="+mn-ea"/>
              </a:rPr>
              <a:t>Py</a:t>
            </a:r>
            <a:r>
              <a:rPr lang="en-US" altLang="zh-CN" cap="none" smtClean="0">
                <a:uFillTx/>
                <a:sym typeface="+mn-ea"/>
              </a:rPr>
              <a:t>thon</a:t>
            </a:r>
            <a:r>
              <a:rPr lang="zh-CN" altLang="en-US" smtClean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357" y="940043"/>
            <a:ext cx="1267285" cy="1267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2833" y="1099039"/>
            <a:ext cx="7631777" cy="109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完成实战任务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7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。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提交作业格式：学号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姓名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实验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4.zip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实验</a:t>
            </a:r>
            <a:r>
              <a:rPr lang="zh-CN" altLang="en-US" kern="100" dirty="0" smtClean="0">
                <a:latin typeface="+mn-ea"/>
                <a:cs typeface="Times New Roman" panose="02020603050405020304" pitchFamily="18" charset="0"/>
              </a:rPr>
              <a:t>任务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858001" y="2211541"/>
            <a:ext cx="1891966" cy="1999512"/>
            <a:chOff x="1516062" y="3403601"/>
            <a:chExt cx="2560638" cy="28463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Freeform 6"/>
            <p:cNvSpPr/>
            <p:nvPr/>
          </p:nvSpPr>
          <p:spPr bwMode="auto">
            <a:xfrm>
              <a:off x="1516062" y="3403601"/>
              <a:ext cx="2405063" cy="2846387"/>
            </a:xfrm>
            <a:custGeom>
              <a:avLst/>
              <a:gdLst>
                <a:gd name="T0" fmla="*/ 2572 w 2702"/>
                <a:gd name="T1" fmla="*/ 0 h 3200"/>
                <a:gd name="T2" fmla="*/ 2606 w 2702"/>
                <a:gd name="T3" fmla="*/ 11 h 3200"/>
                <a:gd name="T4" fmla="*/ 2700 w 2702"/>
                <a:gd name="T5" fmla="*/ 145 h 3200"/>
                <a:gd name="T6" fmla="*/ 2700 w 2702"/>
                <a:gd name="T7" fmla="*/ 885 h 3200"/>
                <a:gd name="T8" fmla="*/ 2699 w 2702"/>
                <a:gd name="T9" fmla="*/ 898 h 3200"/>
                <a:gd name="T10" fmla="*/ 2604 w 2702"/>
                <a:gd name="T11" fmla="*/ 803 h 3200"/>
                <a:gd name="T12" fmla="*/ 2601 w 2702"/>
                <a:gd name="T13" fmla="*/ 780 h 3200"/>
                <a:gd name="T14" fmla="*/ 2600 w 2702"/>
                <a:gd name="T15" fmla="*/ 164 h 3200"/>
                <a:gd name="T16" fmla="*/ 2536 w 2702"/>
                <a:gd name="T17" fmla="*/ 100 h 3200"/>
                <a:gd name="T18" fmla="*/ 164 w 2702"/>
                <a:gd name="T19" fmla="*/ 100 h 3200"/>
                <a:gd name="T20" fmla="*/ 100 w 2702"/>
                <a:gd name="T21" fmla="*/ 163 h 3200"/>
                <a:gd name="T22" fmla="*/ 100 w 2702"/>
                <a:gd name="T23" fmla="*/ 3037 h 3200"/>
                <a:gd name="T24" fmla="*/ 162 w 2702"/>
                <a:gd name="T25" fmla="*/ 3100 h 3200"/>
                <a:gd name="T26" fmla="*/ 2538 w 2702"/>
                <a:gd name="T27" fmla="*/ 3100 h 3200"/>
                <a:gd name="T28" fmla="*/ 2600 w 2702"/>
                <a:gd name="T29" fmla="*/ 3037 h 3200"/>
                <a:gd name="T30" fmla="*/ 2600 w 2702"/>
                <a:gd name="T31" fmla="*/ 1674 h 3200"/>
                <a:gd name="T32" fmla="*/ 2615 w 2702"/>
                <a:gd name="T33" fmla="*/ 1637 h 3200"/>
                <a:gd name="T34" fmla="*/ 2696 w 2702"/>
                <a:gd name="T35" fmla="*/ 1555 h 3200"/>
                <a:gd name="T36" fmla="*/ 2700 w 2702"/>
                <a:gd name="T37" fmla="*/ 1558 h 3200"/>
                <a:gd name="T38" fmla="*/ 2700 w 2702"/>
                <a:gd name="T39" fmla="*/ 1581 h 3200"/>
                <a:gd name="T40" fmla="*/ 2702 w 2702"/>
                <a:gd name="T41" fmla="*/ 3019 h 3200"/>
                <a:gd name="T42" fmla="*/ 2572 w 2702"/>
                <a:gd name="T43" fmla="*/ 3200 h 3200"/>
                <a:gd name="T44" fmla="*/ 128 w 2702"/>
                <a:gd name="T45" fmla="*/ 3200 h 3200"/>
                <a:gd name="T46" fmla="*/ 36 w 2702"/>
                <a:gd name="T47" fmla="*/ 3146 h 3200"/>
                <a:gd name="T48" fmla="*/ 0 w 2702"/>
                <a:gd name="T49" fmla="*/ 3072 h 3200"/>
                <a:gd name="T50" fmla="*/ 0 w 2702"/>
                <a:gd name="T51" fmla="*/ 128 h 3200"/>
                <a:gd name="T52" fmla="*/ 36 w 2702"/>
                <a:gd name="T53" fmla="*/ 54 h 3200"/>
                <a:gd name="T54" fmla="*/ 128 w 2702"/>
                <a:gd name="T55" fmla="*/ 0 h 3200"/>
                <a:gd name="T56" fmla="*/ 2572 w 2702"/>
                <a:gd name="T57" fmla="*/ 0 h 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02" h="3200">
                  <a:moveTo>
                    <a:pt x="2572" y="0"/>
                  </a:moveTo>
                  <a:cubicBezTo>
                    <a:pt x="2583" y="4"/>
                    <a:pt x="2595" y="6"/>
                    <a:pt x="2606" y="11"/>
                  </a:cubicBezTo>
                  <a:cubicBezTo>
                    <a:pt x="2664" y="37"/>
                    <a:pt x="2699" y="81"/>
                    <a:pt x="2700" y="145"/>
                  </a:cubicBezTo>
                  <a:cubicBezTo>
                    <a:pt x="2701" y="392"/>
                    <a:pt x="2700" y="639"/>
                    <a:pt x="2700" y="885"/>
                  </a:cubicBezTo>
                  <a:cubicBezTo>
                    <a:pt x="2700" y="888"/>
                    <a:pt x="2700" y="891"/>
                    <a:pt x="2699" y="898"/>
                  </a:cubicBezTo>
                  <a:cubicBezTo>
                    <a:pt x="2666" y="865"/>
                    <a:pt x="2634" y="834"/>
                    <a:pt x="2604" y="803"/>
                  </a:cubicBezTo>
                  <a:cubicBezTo>
                    <a:pt x="2600" y="798"/>
                    <a:pt x="2601" y="788"/>
                    <a:pt x="2601" y="780"/>
                  </a:cubicBezTo>
                  <a:cubicBezTo>
                    <a:pt x="2600" y="575"/>
                    <a:pt x="2600" y="370"/>
                    <a:pt x="2600" y="164"/>
                  </a:cubicBezTo>
                  <a:cubicBezTo>
                    <a:pt x="2600" y="115"/>
                    <a:pt x="2585" y="100"/>
                    <a:pt x="2536" y="100"/>
                  </a:cubicBezTo>
                  <a:cubicBezTo>
                    <a:pt x="1745" y="100"/>
                    <a:pt x="955" y="100"/>
                    <a:pt x="164" y="100"/>
                  </a:cubicBezTo>
                  <a:cubicBezTo>
                    <a:pt x="117" y="100"/>
                    <a:pt x="100" y="116"/>
                    <a:pt x="100" y="163"/>
                  </a:cubicBezTo>
                  <a:cubicBezTo>
                    <a:pt x="100" y="1121"/>
                    <a:pt x="100" y="2079"/>
                    <a:pt x="100" y="3037"/>
                  </a:cubicBezTo>
                  <a:cubicBezTo>
                    <a:pt x="100" y="3083"/>
                    <a:pt x="117" y="3100"/>
                    <a:pt x="162" y="3100"/>
                  </a:cubicBezTo>
                  <a:cubicBezTo>
                    <a:pt x="954" y="3100"/>
                    <a:pt x="1746" y="3100"/>
                    <a:pt x="2538" y="3100"/>
                  </a:cubicBezTo>
                  <a:cubicBezTo>
                    <a:pt x="2584" y="3100"/>
                    <a:pt x="2600" y="3084"/>
                    <a:pt x="2600" y="3037"/>
                  </a:cubicBezTo>
                  <a:cubicBezTo>
                    <a:pt x="2600" y="2583"/>
                    <a:pt x="2600" y="2128"/>
                    <a:pt x="2600" y="1674"/>
                  </a:cubicBezTo>
                  <a:cubicBezTo>
                    <a:pt x="2600" y="1658"/>
                    <a:pt x="2604" y="1647"/>
                    <a:pt x="2615" y="1637"/>
                  </a:cubicBezTo>
                  <a:cubicBezTo>
                    <a:pt x="2643" y="1610"/>
                    <a:pt x="2669" y="1582"/>
                    <a:pt x="2696" y="1555"/>
                  </a:cubicBezTo>
                  <a:cubicBezTo>
                    <a:pt x="2697" y="1556"/>
                    <a:pt x="2699" y="1557"/>
                    <a:pt x="2700" y="1558"/>
                  </a:cubicBezTo>
                  <a:cubicBezTo>
                    <a:pt x="2700" y="1565"/>
                    <a:pt x="2700" y="1573"/>
                    <a:pt x="2700" y="1581"/>
                  </a:cubicBezTo>
                  <a:cubicBezTo>
                    <a:pt x="2700" y="2060"/>
                    <a:pt x="2699" y="2539"/>
                    <a:pt x="2702" y="3019"/>
                  </a:cubicBezTo>
                  <a:cubicBezTo>
                    <a:pt x="2702" y="3120"/>
                    <a:pt x="2654" y="3182"/>
                    <a:pt x="2572" y="3200"/>
                  </a:cubicBezTo>
                  <a:cubicBezTo>
                    <a:pt x="1757" y="3200"/>
                    <a:pt x="943" y="3200"/>
                    <a:pt x="128" y="3200"/>
                  </a:cubicBezTo>
                  <a:cubicBezTo>
                    <a:pt x="92" y="3191"/>
                    <a:pt x="58" y="3177"/>
                    <a:pt x="36" y="3146"/>
                  </a:cubicBezTo>
                  <a:cubicBezTo>
                    <a:pt x="21" y="3123"/>
                    <a:pt x="12" y="3097"/>
                    <a:pt x="0" y="3072"/>
                  </a:cubicBezTo>
                  <a:cubicBezTo>
                    <a:pt x="0" y="2091"/>
                    <a:pt x="0" y="1109"/>
                    <a:pt x="0" y="128"/>
                  </a:cubicBezTo>
                  <a:cubicBezTo>
                    <a:pt x="12" y="103"/>
                    <a:pt x="21" y="77"/>
                    <a:pt x="36" y="54"/>
                  </a:cubicBezTo>
                  <a:cubicBezTo>
                    <a:pt x="58" y="23"/>
                    <a:pt x="92" y="9"/>
                    <a:pt x="128" y="0"/>
                  </a:cubicBezTo>
                  <a:cubicBezTo>
                    <a:pt x="943" y="0"/>
                    <a:pt x="1757" y="0"/>
                    <a:pt x="25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448050" y="4132263"/>
              <a:ext cx="628650" cy="633412"/>
            </a:xfrm>
            <a:custGeom>
              <a:avLst/>
              <a:gdLst>
                <a:gd name="T0" fmla="*/ 706 w 706"/>
                <a:gd name="T1" fmla="*/ 410 h 714"/>
                <a:gd name="T2" fmla="*/ 682 w 706"/>
                <a:gd name="T3" fmla="*/ 441 h 714"/>
                <a:gd name="T4" fmla="*/ 441 w 706"/>
                <a:gd name="T5" fmla="*/ 681 h 714"/>
                <a:gd name="T6" fmla="*/ 357 w 706"/>
                <a:gd name="T7" fmla="*/ 682 h 714"/>
                <a:gd name="T8" fmla="*/ 31 w 706"/>
                <a:gd name="T9" fmla="*/ 356 h 714"/>
                <a:gd name="T10" fmla="*/ 31 w 706"/>
                <a:gd name="T11" fmla="*/ 274 h 714"/>
                <a:gd name="T12" fmla="*/ 274 w 706"/>
                <a:gd name="T13" fmla="*/ 31 h 714"/>
                <a:gd name="T14" fmla="*/ 357 w 706"/>
                <a:gd name="T15" fmla="*/ 32 h 714"/>
                <a:gd name="T16" fmla="*/ 677 w 706"/>
                <a:gd name="T17" fmla="*/ 351 h 714"/>
                <a:gd name="T18" fmla="*/ 706 w 706"/>
                <a:gd name="T19" fmla="*/ 386 h 714"/>
                <a:gd name="T20" fmla="*/ 706 w 706"/>
                <a:gd name="T21" fmla="*/ 41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6" h="714">
                  <a:moveTo>
                    <a:pt x="706" y="410"/>
                  </a:moveTo>
                  <a:cubicBezTo>
                    <a:pt x="698" y="420"/>
                    <a:pt x="691" y="432"/>
                    <a:pt x="682" y="441"/>
                  </a:cubicBezTo>
                  <a:cubicBezTo>
                    <a:pt x="602" y="521"/>
                    <a:pt x="522" y="601"/>
                    <a:pt x="441" y="681"/>
                  </a:cubicBezTo>
                  <a:cubicBezTo>
                    <a:pt x="409" y="714"/>
                    <a:pt x="389" y="714"/>
                    <a:pt x="357" y="682"/>
                  </a:cubicBezTo>
                  <a:cubicBezTo>
                    <a:pt x="248" y="573"/>
                    <a:pt x="139" y="465"/>
                    <a:pt x="31" y="356"/>
                  </a:cubicBezTo>
                  <a:cubicBezTo>
                    <a:pt x="0" y="326"/>
                    <a:pt x="0" y="305"/>
                    <a:pt x="31" y="274"/>
                  </a:cubicBezTo>
                  <a:cubicBezTo>
                    <a:pt x="112" y="193"/>
                    <a:pt x="193" y="112"/>
                    <a:pt x="274" y="31"/>
                  </a:cubicBezTo>
                  <a:cubicBezTo>
                    <a:pt x="305" y="0"/>
                    <a:pt x="326" y="0"/>
                    <a:pt x="357" y="32"/>
                  </a:cubicBezTo>
                  <a:cubicBezTo>
                    <a:pt x="464" y="138"/>
                    <a:pt x="570" y="245"/>
                    <a:pt x="677" y="351"/>
                  </a:cubicBezTo>
                  <a:cubicBezTo>
                    <a:pt x="687" y="362"/>
                    <a:pt x="696" y="374"/>
                    <a:pt x="706" y="386"/>
                  </a:cubicBezTo>
                  <a:cubicBezTo>
                    <a:pt x="706" y="394"/>
                    <a:pt x="706" y="402"/>
                    <a:pt x="706" y="410"/>
                  </a:cubicBezTo>
                  <a:close/>
                </a:path>
              </a:pathLst>
            </a:custGeom>
            <a:solidFill>
              <a:srgbClr val="FF9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2587625" y="4483100"/>
              <a:ext cx="1139825" cy="1143000"/>
            </a:xfrm>
            <a:custGeom>
              <a:avLst/>
              <a:gdLst>
                <a:gd name="T0" fmla="*/ 1281 w 1281"/>
                <a:gd name="T1" fmla="*/ 396 h 1285"/>
                <a:gd name="T2" fmla="*/ 1267 w 1281"/>
                <a:gd name="T3" fmla="*/ 426 h 1285"/>
                <a:gd name="T4" fmla="*/ 1252 w 1281"/>
                <a:gd name="T5" fmla="*/ 442 h 1285"/>
                <a:gd name="T6" fmla="*/ 443 w 1281"/>
                <a:gd name="T7" fmla="*/ 1251 h 1285"/>
                <a:gd name="T8" fmla="*/ 356 w 1281"/>
                <a:gd name="T9" fmla="*/ 1251 h 1285"/>
                <a:gd name="T10" fmla="*/ 32 w 1281"/>
                <a:gd name="T11" fmla="*/ 927 h 1285"/>
                <a:gd name="T12" fmla="*/ 32 w 1281"/>
                <a:gd name="T13" fmla="*/ 844 h 1285"/>
                <a:gd name="T14" fmla="*/ 846 w 1281"/>
                <a:gd name="T15" fmla="*/ 30 h 1285"/>
                <a:gd name="T16" fmla="*/ 928 w 1281"/>
                <a:gd name="T17" fmla="*/ 30 h 1285"/>
                <a:gd name="T18" fmla="*/ 1256 w 1281"/>
                <a:gd name="T19" fmla="*/ 358 h 1285"/>
                <a:gd name="T20" fmla="*/ 1281 w 1281"/>
                <a:gd name="T21" fmla="*/ 396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1" h="1285">
                  <a:moveTo>
                    <a:pt x="1281" y="396"/>
                  </a:moveTo>
                  <a:cubicBezTo>
                    <a:pt x="1275" y="409"/>
                    <a:pt x="1272" y="418"/>
                    <a:pt x="1267" y="426"/>
                  </a:cubicBezTo>
                  <a:cubicBezTo>
                    <a:pt x="1263" y="432"/>
                    <a:pt x="1257" y="437"/>
                    <a:pt x="1252" y="442"/>
                  </a:cubicBezTo>
                  <a:cubicBezTo>
                    <a:pt x="982" y="712"/>
                    <a:pt x="712" y="981"/>
                    <a:pt x="443" y="1251"/>
                  </a:cubicBezTo>
                  <a:cubicBezTo>
                    <a:pt x="409" y="1285"/>
                    <a:pt x="390" y="1285"/>
                    <a:pt x="356" y="1251"/>
                  </a:cubicBezTo>
                  <a:cubicBezTo>
                    <a:pt x="248" y="1143"/>
                    <a:pt x="140" y="1035"/>
                    <a:pt x="32" y="927"/>
                  </a:cubicBezTo>
                  <a:cubicBezTo>
                    <a:pt x="0" y="895"/>
                    <a:pt x="0" y="876"/>
                    <a:pt x="32" y="844"/>
                  </a:cubicBezTo>
                  <a:cubicBezTo>
                    <a:pt x="303" y="573"/>
                    <a:pt x="575" y="301"/>
                    <a:pt x="846" y="30"/>
                  </a:cubicBezTo>
                  <a:cubicBezTo>
                    <a:pt x="876" y="0"/>
                    <a:pt x="898" y="0"/>
                    <a:pt x="928" y="30"/>
                  </a:cubicBezTo>
                  <a:cubicBezTo>
                    <a:pt x="1037" y="139"/>
                    <a:pt x="1147" y="248"/>
                    <a:pt x="1256" y="358"/>
                  </a:cubicBezTo>
                  <a:cubicBezTo>
                    <a:pt x="1266" y="369"/>
                    <a:pt x="1273" y="383"/>
                    <a:pt x="1281" y="3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2332038" y="5340350"/>
              <a:ext cx="538163" cy="539750"/>
            </a:xfrm>
            <a:custGeom>
              <a:avLst/>
              <a:gdLst>
                <a:gd name="T0" fmla="*/ 21 w 604"/>
                <a:gd name="T1" fmla="*/ 606 h 606"/>
                <a:gd name="T2" fmla="*/ 1 w 604"/>
                <a:gd name="T3" fmla="*/ 584 h 606"/>
                <a:gd name="T4" fmla="*/ 8 w 604"/>
                <a:gd name="T5" fmla="*/ 561 h 606"/>
                <a:gd name="T6" fmla="*/ 183 w 604"/>
                <a:gd name="T7" fmla="*/ 35 h 606"/>
                <a:gd name="T8" fmla="*/ 231 w 604"/>
                <a:gd name="T9" fmla="*/ 23 h 606"/>
                <a:gd name="T10" fmla="*/ 581 w 604"/>
                <a:gd name="T11" fmla="*/ 374 h 606"/>
                <a:gd name="T12" fmla="*/ 569 w 604"/>
                <a:gd name="T13" fmla="*/ 425 h 606"/>
                <a:gd name="T14" fmla="*/ 35 w 604"/>
                <a:gd name="T15" fmla="*/ 602 h 606"/>
                <a:gd name="T16" fmla="*/ 21 w 604"/>
                <a:gd name="T17" fmla="*/ 60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4" h="606">
                  <a:moveTo>
                    <a:pt x="21" y="606"/>
                  </a:moveTo>
                  <a:cubicBezTo>
                    <a:pt x="5" y="606"/>
                    <a:pt x="0" y="596"/>
                    <a:pt x="1" y="584"/>
                  </a:cubicBezTo>
                  <a:cubicBezTo>
                    <a:pt x="2" y="576"/>
                    <a:pt x="5" y="568"/>
                    <a:pt x="8" y="561"/>
                  </a:cubicBezTo>
                  <a:cubicBezTo>
                    <a:pt x="66" y="385"/>
                    <a:pt x="124" y="210"/>
                    <a:pt x="183" y="35"/>
                  </a:cubicBezTo>
                  <a:cubicBezTo>
                    <a:pt x="193" y="3"/>
                    <a:pt x="207" y="0"/>
                    <a:pt x="231" y="23"/>
                  </a:cubicBezTo>
                  <a:cubicBezTo>
                    <a:pt x="348" y="140"/>
                    <a:pt x="464" y="257"/>
                    <a:pt x="581" y="374"/>
                  </a:cubicBezTo>
                  <a:cubicBezTo>
                    <a:pt x="604" y="397"/>
                    <a:pt x="600" y="415"/>
                    <a:pt x="569" y="425"/>
                  </a:cubicBezTo>
                  <a:cubicBezTo>
                    <a:pt x="391" y="484"/>
                    <a:pt x="213" y="543"/>
                    <a:pt x="35" y="602"/>
                  </a:cubicBezTo>
                  <a:cubicBezTo>
                    <a:pt x="30" y="604"/>
                    <a:pt x="25" y="605"/>
                    <a:pt x="21" y="6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1990725" y="4032250"/>
              <a:ext cx="1454150" cy="42862"/>
            </a:xfrm>
            <a:custGeom>
              <a:avLst/>
              <a:gdLst>
                <a:gd name="T0" fmla="*/ 1634 w 1634"/>
                <a:gd name="T1" fmla="*/ 0 h 48"/>
                <a:gd name="T2" fmla="*/ 1634 w 1634"/>
                <a:gd name="T3" fmla="*/ 48 h 48"/>
                <a:gd name="T4" fmla="*/ 0 w 1634"/>
                <a:gd name="T5" fmla="*/ 48 h 48"/>
                <a:gd name="T6" fmla="*/ 0 w 1634"/>
                <a:gd name="T7" fmla="*/ 0 h 48"/>
                <a:gd name="T8" fmla="*/ 1634 w 163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4" h="48">
                  <a:moveTo>
                    <a:pt x="1634" y="0"/>
                  </a:moveTo>
                  <a:cubicBezTo>
                    <a:pt x="1634" y="17"/>
                    <a:pt x="1634" y="32"/>
                    <a:pt x="1634" y="48"/>
                  </a:cubicBezTo>
                  <a:cubicBezTo>
                    <a:pt x="1090" y="48"/>
                    <a:pt x="546" y="48"/>
                    <a:pt x="0" y="48"/>
                  </a:cubicBezTo>
                  <a:cubicBezTo>
                    <a:pt x="0" y="32"/>
                    <a:pt x="0" y="17"/>
                    <a:pt x="0" y="0"/>
                  </a:cubicBezTo>
                  <a:cubicBezTo>
                    <a:pt x="544" y="0"/>
                    <a:pt x="1088" y="0"/>
                    <a:pt x="16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1992313" y="4548188"/>
              <a:ext cx="1184275" cy="44450"/>
            </a:xfrm>
            <a:custGeom>
              <a:avLst/>
              <a:gdLst>
                <a:gd name="T0" fmla="*/ 1331 w 1331"/>
                <a:gd name="T1" fmla="*/ 0 h 51"/>
                <a:gd name="T2" fmla="*/ 1245 w 1331"/>
                <a:gd name="T3" fmla="*/ 51 h 51"/>
                <a:gd name="T4" fmla="*/ 28 w 1331"/>
                <a:gd name="T5" fmla="*/ 50 h 51"/>
                <a:gd name="T6" fmla="*/ 0 w 1331"/>
                <a:gd name="T7" fmla="*/ 50 h 51"/>
                <a:gd name="T8" fmla="*/ 0 w 1331"/>
                <a:gd name="T9" fmla="*/ 0 h 51"/>
                <a:gd name="T10" fmla="*/ 1331 w 1331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1" h="51">
                  <a:moveTo>
                    <a:pt x="1331" y="0"/>
                  </a:moveTo>
                  <a:cubicBezTo>
                    <a:pt x="1304" y="25"/>
                    <a:pt x="1287" y="51"/>
                    <a:pt x="1245" y="51"/>
                  </a:cubicBezTo>
                  <a:cubicBezTo>
                    <a:pt x="839" y="49"/>
                    <a:pt x="433" y="50"/>
                    <a:pt x="28" y="50"/>
                  </a:cubicBezTo>
                  <a:cubicBezTo>
                    <a:pt x="19" y="50"/>
                    <a:pt x="10" y="50"/>
                    <a:pt x="0" y="50"/>
                  </a:cubicBezTo>
                  <a:cubicBezTo>
                    <a:pt x="0" y="33"/>
                    <a:pt x="0" y="17"/>
                    <a:pt x="0" y="0"/>
                  </a:cubicBezTo>
                  <a:cubicBezTo>
                    <a:pt x="442" y="0"/>
                    <a:pt x="884" y="0"/>
                    <a:pt x="13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1990725" y="5062538"/>
              <a:ext cx="668338" cy="44450"/>
            </a:xfrm>
            <a:custGeom>
              <a:avLst/>
              <a:gdLst>
                <a:gd name="T0" fmla="*/ 751 w 751"/>
                <a:gd name="T1" fmla="*/ 4 h 49"/>
                <a:gd name="T2" fmla="*/ 710 w 751"/>
                <a:gd name="T3" fmla="*/ 42 h 49"/>
                <a:gd name="T4" fmla="*/ 692 w 751"/>
                <a:gd name="T5" fmla="*/ 49 h 49"/>
                <a:gd name="T6" fmla="*/ 11 w 751"/>
                <a:gd name="T7" fmla="*/ 49 h 49"/>
                <a:gd name="T8" fmla="*/ 0 w 751"/>
                <a:gd name="T9" fmla="*/ 48 h 49"/>
                <a:gd name="T10" fmla="*/ 0 w 751"/>
                <a:gd name="T11" fmla="*/ 0 h 49"/>
                <a:gd name="T12" fmla="*/ 748 w 751"/>
                <a:gd name="T13" fmla="*/ 0 h 49"/>
                <a:gd name="T14" fmla="*/ 751 w 751"/>
                <a:gd name="T15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1" h="49">
                  <a:moveTo>
                    <a:pt x="751" y="4"/>
                  </a:moveTo>
                  <a:cubicBezTo>
                    <a:pt x="737" y="17"/>
                    <a:pt x="724" y="30"/>
                    <a:pt x="710" y="42"/>
                  </a:cubicBezTo>
                  <a:cubicBezTo>
                    <a:pt x="705" y="46"/>
                    <a:pt x="698" y="49"/>
                    <a:pt x="692" y="49"/>
                  </a:cubicBezTo>
                  <a:cubicBezTo>
                    <a:pt x="465" y="49"/>
                    <a:pt x="238" y="49"/>
                    <a:pt x="11" y="49"/>
                  </a:cubicBezTo>
                  <a:cubicBezTo>
                    <a:pt x="8" y="49"/>
                    <a:pt x="4" y="48"/>
                    <a:pt x="0" y="48"/>
                  </a:cubicBezTo>
                  <a:cubicBezTo>
                    <a:pt x="0" y="32"/>
                    <a:pt x="0" y="17"/>
                    <a:pt x="0" y="0"/>
                  </a:cubicBezTo>
                  <a:cubicBezTo>
                    <a:pt x="250" y="0"/>
                    <a:pt x="499" y="0"/>
                    <a:pt x="748" y="0"/>
                  </a:cubicBezTo>
                  <a:cubicBezTo>
                    <a:pt x="749" y="2"/>
                    <a:pt x="750" y="3"/>
                    <a:pt x="75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3081338" y="5575300"/>
              <a:ext cx="363538" cy="46037"/>
            </a:xfrm>
            <a:custGeom>
              <a:avLst/>
              <a:gdLst>
                <a:gd name="T0" fmla="*/ 0 w 407"/>
                <a:gd name="T1" fmla="*/ 52 h 52"/>
                <a:gd name="T2" fmla="*/ 86 w 407"/>
                <a:gd name="T3" fmla="*/ 1 h 52"/>
                <a:gd name="T4" fmla="*/ 384 w 407"/>
                <a:gd name="T5" fmla="*/ 3 h 52"/>
                <a:gd name="T6" fmla="*/ 407 w 407"/>
                <a:gd name="T7" fmla="*/ 3 h 52"/>
                <a:gd name="T8" fmla="*/ 407 w 407"/>
                <a:gd name="T9" fmla="*/ 52 h 52"/>
                <a:gd name="T10" fmla="*/ 0 w 407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52">
                  <a:moveTo>
                    <a:pt x="0" y="52"/>
                  </a:moveTo>
                  <a:cubicBezTo>
                    <a:pt x="26" y="26"/>
                    <a:pt x="43" y="0"/>
                    <a:pt x="86" y="1"/>
                  </a:cubicBezTo>
                  <a:cubicBezTo>
                    <a:pt x="185" y="6"/>
                    <a:pt x="285" y="3"/>
                    <a:pt x="384" y="3"/>
                  </a:cubicBezTo>
                  <a:cubicBezTo>
                    <a:pt x="391" y="3"/>
                    <a:pt x="398" y="3"/>
                    <a:pt x="407" y="3"/>
                  </a:cubicBezTo>
                  <a:cubicBezTo>
                    <a:pt x="407" y="19"/>
                    <a:pt x="407" y="35"/>
                    <a:pt x="407" y="52"/>
                  </a:cubicBezTo>
                  <a:cubicBezTo>
                    <a:pt x="273" y="52"/>
                    <a:pt x="139" y="52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1990725" y="5578475"/>
              <a:ext cx="339725" cy="44450"/>
            </a:xfrm>
            <a:custGeom>
              <a:avLst/>
              <a:gdLst>
                <a:gd name="T0" fmla="*/ 0 w 381"/>
                <a:gd name="T1" fmla="*/ 49 h 49"/>
                <a:gd name="T2" fmla="*/ 0 w 381"/>
                <a:gd name="T3" fmla="*/ 0 h 49"/>
                <a:gd name="T4" fmla="*/ 381 w 381"/>
                <a:gd name="T5" fmla="*/ 0 h 49"/>
                <a:gd name="T6" fmla="*/ 367 w 381"/>
                <a:gd name="T7" fmla="*/ 43 h 49"/>
                <a:gd name="T8" fmla="*/ 356 w 381"/>
                <a:gd name="T9" fmla="*/ 49 h 49"/>
                <a:gd name="T10" fmla="*/ 0 w 381"/>
                <a:gd name="T1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1" h="49">
                  <a:moveTo>
                    <a:pt x="0" y="49"/>
                  </a:moveTo>
                  <a:cubicBezTo>
                    <a:pt x="0" y="32"/>
                    <a:pt x="0" y="17"/>
                    <a:pt x="0" y="0"/>
                  </a:cubicBezTo>
                  <a:cubicBezTo>
                    <a:pt x="126" y="0"/>
                    <a:pt x="252" y="0"/>
                    <a:pt x="381" y="0"/>
                  </a:cubicBezTo>
                  <a:cubicBezTo>
                    <a:pt x="376" y="15"/>
                    <a:pt x="372" y="29"/>
                    <a:pt x="367" y="43"/>
                  </a:cubicBezTo>
                  <a:cubicBezTo>
                    <a:pt x="366" y="46"/>
                    <a:pt x="360" y="49"/>
                    <a:pt x="356" y="49"/>
                  </a:cubicBezTo>
                  <a:cubicBezTo>
                    <a:pt x="238" y="49"/>
                    <a:pt x="120" y="49"/>
                    <a:pt x="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694D-610E-402B-8C24-BCC4D3FBCB73}" type="datetime1">
              <a:rPr lang="zh-CN" altLang="en-US" smtClean="0"/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smtClean="0">
                <a:uFillTx/>
                <a:sym typeface="+mn-ea"/>
              </a:rPr>
              <a:t>Py</a:t>
            </a:r>
            <a:r>
              <a:rPr lang="en-US" altLang="zh-CN" cap="none" smtClean="0">
                <a:uFillTx/>
                <a:sym typeface="+mn-ea"/>
              </a:rPr>
              <a:t>thon</a:t>
            </a:r>
            <a:r>
              <a:rPr lang="zh-CN" altLang="en-US" smtClean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FA9E-E811-4918-8CB8-517C9550212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smtClean="0">
                <a:uFillTx/>
                <a:sym typeface="+mn-ea"/>
              </a:rPr>
              <a:t>Py</a:t>
            </a:r>
            <a:r>
              <a:rPr lang="en-US" altLang="zh-CN" cap="none" smtClean="0">
                <a:uFillTx/>
                <a:sym typeface="+mn-ea"/>
              </a:rPr>
              <a:t>thon</a:t>
            </a:r>
            <a:r>
              <a:rPr lang="zh-CN" altLang="en-US" smtClean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2115911" y="1576615"/>
            <a:ext cx="4912178" cy="506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kern="1200" cap="all" spc="75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『 </a:t>
            </a:r>
            <a:r>
              <a:rPr lang="zh-CN" altLang="en-US" b="1" dirty="0" smtClean="0"/>
              <a:t>实战任务 </a:t>
            </a:r>
            <a:r>
              <a:rPr lang="en-US" altLang="zh-CN" dirty="0" smtClean="0"/>
              <a:t>』</a:t>
            </a:r>
            <a:endParaRPr lang="zh-CN" altLang="en-US" dirty="0"/>
          </a:p>
        </p:txBody>
      </p:sp>
      <p:sp>
        <p:nvSpPr>
          <p:cNvPr id="14" name="标题 1"/>
          <p:cNvSpPr txBox="1"/>
          <p:nvPr/>
        </p:nvSpPr>
        <p:spPr>
          <a:xfrm>
            <a:off x="832666" y="828578"/>
            <a:ext cx="4912178" cy="50601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1800" dirty="0" smtClean="0">
                <a:sym typeface="+mn-ea"/>
              </a:rPr>
              <a:t>回顾上节课：字符串创建、访问</a:t>
            </a:r>
            <a:endParaRPr lang="zh-CN" altLang="en-US" sz="18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74060" y="3115310"/>
            <a:ext cx="36290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zh-CN" altLang="en-US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 </a:t>
            </a:r>
            <a:r>
              <a:rPr lang="en-US" altLang="zh-CN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开始索引：结束索引：步长</a:t>
            </a:r>
            <a:r>
              <a:rPr lang="en-US" altLang="zh-CN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</a:t>
            </a:r>
            <a:endParaRPr lang="zh-CN" altLang="en-US"/>
          </a:p>
        </p:txBody>
      </p:sp>
      <p:graphicFrame>
        <p:nvGraphicFramePr>
          <p:cNvPr id="10" name="对象 9"/>
          <p:cNvGraphicFramePr/>
          <p:nvPr/>
        </p:nvGraphicFramePr>
        <p:xfrm>
          <a:off x="4923790" y="1257935"/>
          <a:ext cx="3592830" cy="174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" imgW="4572000" imgH="2124075" progId="Paint.Picture">
                  <p:embed/>
                </p:oleObj>
              </mc:Choice>
              <mc:Fallback>
                <p:oleObj name="" r:id="rId1" imgW="4572000" imgH="2124075" progId="Paint.Picture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3790" y="1257935"/>
                        <a:ext cx="3592830" cy="174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/>
          <p:cNvSpPr txBox="1"/>
          <p:nvPr/>
        </p:nvSpPr>
        <p:spPr>
          <a:xfrm>
            <a:off x="1754505" y="1576705"/>
            <a:ext cx="3990340" cy="50609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1800" dirty="0" smtClean="0">
                <a:sym typeface="+mn-ea"/>
              </a:rPr>
              <a:t>字符串列表的取值顺序：</a:t>
            </a:r>
            <a:endParaRPr lang="zh-CN" altLang="en-US" sz="1800" dirty="0" smtClean="0"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8629" y="3145355"/>
            <a:ext cx="2092960" cy="380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75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如何访问字符串？</a:t>
            </a:r>
            <a:endParaRPr lang="zh-CN" altLang="en-US" sz="1875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6326" y="3679935"/>
            <a:ext cx="648788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不包含结束位置下标对应的数据，正负数均可。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步长是选取问题，正负数均可，默认步长为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实战任务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2115911" y="1576615"/>
            <a:ext cx="4912178" cy="506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kern="1200" cap="all" spc="75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『 </a:t>
            </a:r>
            <a:r>
              <a:rPr lang="zh-CN" altLang="en-US" b="1" dirty="0" smtClean="0"/>
              <a:t>实战任务 </a:t>
            </a:r>
            <a:r>
              <a:rPr lang="en-US" altLang="zh-CN" dirty="0" smtClean="0"/>
              <a:t>』</a:t>
            </a:r>
            <a:endParaRPr lang="zh-CN" altLang="en-US" dirty="0"/>
          </a:p>
        </p:txBody>
      </p:sp>
      <p:sp>
        <p:nvSpPr>
          <p:cNvPr id="14" name="标题 1"/>
          <p:cNvSpPr txBox="1"/>
          <p:nvPr/>
        </p:nvSpPr>
        <p:spPr>
          <a:xfrm>
            <a:off x="2890066" y="2082703"/>
            <a:ext cx="4912178" cy="5060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500" dirty="0" smtClean="0"/>
              <a:t>过滤敏感词</a:t>
            </a:r>
            <a:endParaRPr lang="zh-CN" altLang="en-US" sz="1500" dirty="0" smtClean="0"/>
          </a:p>
        </p:txBody>
      </p:sp>
      <p:sp>
        <p:nvSpPr>
          <p:cNvPr id="8" name="标题 1"/>
          <p:cNvSpPr txBox="1"/>
          <p:nvPr/>
        </p:nvSpPr>
        <p:spPr>
          <a:xfrm>
            <a:off x="3543562" y="2679260"/>
            <a:ext cx="3683464" cy="52569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demo07_filtering_words.py</a:t>
            </a:r>
            <a:endParaRPr lang="zh-CN" altLang="en-US" sz="105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" y="2827473"/>
            <a:ext cx="3636585" cy="173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54289" y="1260672"/>
            <a:ext cx="6765878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敏感词一般是指带有敏感政治倾向（或反执政党倾向）、暴力倾向、不健康色彩的词或不文明用语，论坛、网站管理员一般会设定一些敏感词，以防不当发言影响论坛、网站环境。若论坛、网站设置了敏感词，用户编辑的内容又含有敏感词，论坛和网站会将其判定为不文明用语，阻止内容的发送，或使用“</a:t>
            </a:r>
            <a:r>
              <a:rPr lang="en-US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lang="zh-CN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”替换其中的敏感词。下面将使用</a:t>
            </a:r>
            <a:r>
              <a:rPr lang="en-US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程序实现过滤敏感词的功能。</a:t>
            </a:r>
            <a:endParaRPr lang="zh-CN" altLang="en-US" sz="12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0380" y="912021"/>
            <a:ext cx="1040130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业务需求：</a:t>
            </a:r>
            <a:endParaRPr lang="zh-CN" altLang="en-US" sz="135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8320" y="2572555"/>
            <a:ext cx="1383030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关键技术分析：</a:t>
            </a:r>
            <a:endParaRPr lang="zh-CN" altLang="en-US" sz="135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6393" y="2871291"/>
            <a:ext cx="676587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实现过滤敏感词功能的思路是：首先设定敏感词库，之后对用户输入的语句进行检查，如果其中包含敏感词库中的词汇，通过</a:t>
            </a:r>
            <a:r>
              <a:rPr lang="en-US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replace()</a:t>
            </a:r>
            <a:r>
              <a:rPr lang="zh-CN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方法使用“</a:t>
            </a:r>
            <a:r>
              <a:rPr lang="en-US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lang="zh-CN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”替换敏感词。</a:t>
            </a:r>
            <a:endParaRPr lang="zh-CN" altLang="zh-CN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sz="120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KSO_WM_UNIT_TABLE_BEAUTIFY" val="smartTable{82212fb2-3a2a-425d-bef2-ce9bb021349a}"/>
</p:tagLst>
</file>

<file path=ppt/tags/tag4.xml><?xml version="1.0" encoding="utf-8"?>
<p:tagLst xmlns:p="http://schemas.openxmlformats.org/presentationml/2006/main">
  <p:tag name="KSO_WM_UNIT_TABLE_BEAUTIFY" val="smartTable{c716926a-fafb-4742-8c6e-451bfe77b6f5}"/>
</p:tagLst>
</file>

<file path=ppt/tags/tag5.xml><?xml version="1.0" encoding="utf-8"?>
<p:tagLst xmlns:p="http://schemas.openxmlformats.org/presentationml/2006/main">
  <p:tag name="KSO_WM_UNIT_TABLE_BEAUTIFY" val="smartTable{26de101a-603a-49ab-af44-07b22cf1ec93}"/>
</p:tagLst>
</file>

<file path=ppt/tags/tag6.xml><?xml version="1.0" encoding="utf-8"?>
<p:tagLst xmlns:p="http://schemas.openxmlformats.org/presentationml/2006/main">
  <p:tag name="KSO_WM_UNIT_TABLE_BEAUTIFY" val="smartTable{664d3b9c-bca7-4cd9-a37f-59ade34b0f53}"/>
</p:tagLst>
</file>

<file path=ppt/tags/tag7.xml><?xml version="1.0" encoding="utf-8"?>
<p:tagLst xmlns:p="http://schemas.openxmlformats.org/presentationml/2006/main">
  <p:tag name="KSO_WM_UNIT_TABLE_BEAUTIFY" val="smartTable{cc9e6d23-4910-4635-99e6-971055b9e26c}"/>
</p:tagLst>
</file>

<file path=ppt/tags/tag8.xml><?xml version="1.0" encoding="utf-8"?>
<p:tagLst xmlns:p="http://schemas.openxmlformats.org/presentationml/2006/main">
  <p:tag name="COMMONDATA" val="eyJoZGlkIjoiZDhmZjM3ZTZiYzVhZjRkYzFlNzUwYmM2YTkxODQ5OTU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积分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14029</Words>
  <Application>WPS 演示</Application>
  <PresentationFormat>全屏显示(16:9)</PresentationFormat>
  <Paragraphs>1124</Paragraphs>
  <Slides>68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87" baseType="lpstr">
      <vt:lpstr>Arial</vt:lpstr>
      <vt:lpstr>宋体</vt:lpstr>
      <vt:lpstr>Wingdings</vt:lpstr>
      <vt:lpstr>Wingdings 3</vt:lpstr>
      <vt:lpstr>微软雅黑</vt:lpstr>
      <vt:lpstr>华康俪金黑W8(P)</vt:lpstr>
      <vt:lpstr>黑体</vt:lpstr>
      <vt:lpstr>经典繁仿黑</vt:lpstr>
      <vt:lpstr>Arial Narrow</vt:lpstr>
      <vt:lpstr>Times New Roman</vt:lpstr>
      <vt:lpstr>Arial Black</vt:lpstr>
      <vt:lpstr>Arial Unicode MS</vt:lpstr>
      <vt:lpstr>等线</vt:lpstr>
      <vt:lpstr>Wingdings</vt:lpstr>
      <vt:lpstr>Calibri</vt:lpstr>
      <vt:lpstr>Helvetica Neue</vt:lpstr>
      <vt:lpstr>积分</vt:lpstr>
      <vt:lpstr>Excel.Chart.8</vt:lpstr>
      <vt:lpstr>Paint.Picture</vt:lpstr>
      <vt:lpstr>第2章 Python基础语法</vt:lpstr>
      <vt:lpstr>前情回顾</vt:lpstr>
      <vt:lpstr>本次课程速递</vt:lpstr>
      <vt:lpstr>PowerPoint 演示文稿</vt:lpstr>
      <vt:lpstr>本节目标</vt:lpstr>
      <vt:lpstr>字符串</vt:lpstr>
      <vt:lpstr>字符串</vt:lpstr>
      <vt:lpstr>实战任务7</vt:lpstr>
      <vt:lpstr>PowerPoint 演示文稿</vt:lpstr>
      <vt:lpstr>字符串常见操作-查询字符串</vt:lpstr>
      <vt:lpstr>示例</vt:lpstr>
      <vt:lpstr>PowerPoint 演示文稿</vt:lpstr>
      <vt:lpstr>示例</vt:lpstr>
      <vt:lpstr>PowerPoint 演示文稿</vt:lpstr>
      <vt:lpstr>字符串基本操作——修改</vt:lpstr>
      <vt:lpstr>示例</vt:lpstr>
      <vt:lpstr>PowerPoint 演示文稿</vt:lpstr>
      <vt:lpstr>示例</vt:lpstr>
      <vt:lpstr>PowerPoint 演示文稿</vt:lpstr>
      <vt:lpstr>示例</vt:lpstr>
      <vt:lpstr>字符串修改——大小写转换</vt:lpstr>
      <vt:lpstr>PowerPoint 演示文稿</vt:lpstr>
      <vt:lpstr>字符串修改——对齐方式</vt:lpstr>
      <vt:lpstr>PowerPoint 演示文稿</vt:lpstr>
      <vt:lpstr>字符串基本操作——删除空格</vt:lpstr>
      <vt:lpstr>字符串基本操作——判断</vt:lpstr>
      <vt:lpstr>示例</vt:lpstr>
      <vt:lpstr>PowerPoint 演示文稿</vt:lpstr>
      <vt:lpstr>示例1</vt:lpstr>
      <vt:lpstr>示例2</vt:lpstr>
      <vt:lpstr>PowerPoint 演示文稿</vt:lpstr>
      <vt:lpstr>示例</vt:lpstr>
      <vt:lpstr>字符串格式化——format方法</vt:lpstr>
      <vt:lpstr>字符串格式化——format方法</vt:lpstr>
      <vt:lpstr>PowerPoint 演示文稿</vt:lpstr>
      <vt:lpstr>示例</vt:lpstr>
      <vt:lpstr>PowerPoint 演示文稿</vt:lpstr>
      <vt:lpstr>正则表达式</vt:lpstr>
      <vt:lpstr>实例引入：</vt:lpstr>
      <vt:lpstr>PowerPoint 演示文稿</vt:lpstr>
      <vt:lpstr>基础语法</vt:lpstr>
      <vt:lpstr>特殊字符</vt:lpstr>
      <vt:lpstr>特殊字符</vt:lpstr>
      <vt:lpstr>特殊序列</vt:lpstr>
      <vt:lpstr>通用匹配</vt:lpstr>
      <vt:lpstr>re模块</vt:lpstr>
      <vt:lpstr>PowerPoint 演示文稿</vt:lpstr>
      <vt:lpstr>PowerPoint 演示文稿</vt:lpstr>
      <vt:lpstr>示例</vt:lpstr>
      <vt:lpstr>PowerPoint 演示文稿</vt:lpstr>
      <vt:lpstr>示例</vt:lpstr>
      <vt:lpstr>PowerPoint 演示文稿</vt:lpstr>
      <vt:lpstr>PowerPoint 演示文稿</vt:lpstr>
      <vt:lpstr>PowerPoint 演示文稿</vt:lpstr>
      <vt:lpstr>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案例：学生成绩信息的提取</vt:lpstr>
      <vt:lpstr>PowerPoint 演示文稿</vt:lpstr>
      <vt:lpstr>使用正则表达式提取信息</vt:lpstr>
      <vt:lpstr>本课小结</vt:lpstr>
      <vt:lpstr>课后作业</vt:lpstr>
      <vt:lpstr>实验任务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试播内容</dc:title>
  <dc:creator>HUAWEI</dc:creator>
  <cp:lastModifiedBy>lingdang</cp:lastModifiedBy>
  <cp:revision>808</cp:revision>
  <dcterms:created xsi:type="dcterms:W3CDTF">2020-02-07T06:58:00Z</dcterms:created>
  <dcterms:modified xsi:type="dcterms:W3CDTF">2022-09-07T05:41:11Z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CC108AEC35324F05B411AA306E8A2DDA</vt:lpwstr>
  </property>
</Properties>
</file>