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677" r:id="rId5"/>
    <p:sldId id="678" r:id="rId6"/>
    <p:sldId id="773" r:id="rId7"/>
    <p:sldId id="1244" r:id="rId8"/>
    <p:sldId id="1245" r:id="rId9"/>
    <p:sldId id="1239" r:id="rId10"/>
    <p:sldId id="1238" r:id="rId11"/>
    <p:sldId id="1237" r:id="rId12"/>
    <p:sldId id="1240" r:id="rId13"/>
    <p:sldId id="1243" r:id="rId14"/>
    <p:sldId id="1358" r:id="rId15"/>
    <p:sldId id="1359" r:id="rId16"/>
    <p:sldId id="1263" r:id="rId17"/>
    <p:sldId id="1268" r:id="rId18"/>
    <p:sldId id="1360" r:id="rId19"/>
    <p:sldId id="1361" r:id="rId20"/>
    <p:sldId id="1365" r:id="rId21"/>
    <p:sldId id="1362" r:id="rId22"/>
    <p:sldId id="1363" r:id="rId23"/>
    <p:sldId id="1364" r:id="rId24"/>
    <p:sldId id="1367" r:id="rId25"/>
    <p:sldId id="1368" r:id="rId26"/>
    <p:sldId id="1369" r:id="rId27"/>
    <p:sldId id="1370" r:id="rId28"/>
    <p:sldId id="1372" r:id="rId29"/>
    <p:sldId id="1371" r:id="rId30"/>
    <p:sldId id="1373" r:id="rId31"/>
    <p:sldId id="1374" r:id="rId32"/>
    <p:sldId id="1376" r:id="rId33"/>
    <p:sldId id="1375" r:id="rId34"/>
    <p:sldId id="1377" r:id="rId35"/>
    <p:sldId id="1379" r:id="rId36"/>
    <p:sldId id="1381" r:id="rId37"/>
    <p:sldId id="1223" r:id="rId38"/>
    <p:sldId id="1224" r:id="rId39"/>
    <p:sldId id="1225" r:id="rId40"/>
    <p:sldId id="1226" r:id="rId41"/>
  </p:sldIdLst>
  <p:sldSz cx="9144000" cy="5143500" type="screen16x9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109" autoAdjust="0"/>
  </p:normalViewPr>
  <p:slideViewPr>
    <p:cSldViewPr snapToGrid="0">
      <p:cViewPr>
        <p:scale>
          <a:sx n="90" d="100"/>
          <a:sy n="90" d="100"/>
        </p:scale>
        <p:origin x="-6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2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slideLayout" Target="../slideLayouts/slideLayout9.xml"/><Relationship Id="rId11" Type="http://schemas.openxmlformats.org/officeDocument/2006/relationships/tags" Target="../tags/tag12.xml"/><Relationship Id="rId10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slideLayout" Target="../slideLayouts/slideLayout9.xml"/><Relationship Id="rId11" Type="http://schemas.openxmlformats.org/officeDocument/2006/relationships/tags" Target="../tags/tag22.xml"/><Relationship Id="rId10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4800" dirty="0" smtClean="0">
                <a:solidFill>
                  <a:srgbClr val="000000"/>
                </a:solidFill>
                <a:sym typeface="+mn-ea"/>
              </a:rPr>
              <a:t>3</a:t>
            </a: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章 函数</a:t>
            </a:r>
            <a:endParaRPr lang="zh-CN" altLang="en-US" sz="4800" cap="none" dirty="0">
              <a:solidFill>
                <a:srgbClr val="000000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 </a:t>
            </a:r>
            <a:r>
              <a:rPr lang="zh-CN" altLang="en-US" sz="1800" dirty="0"/>
              <a:t>楚广琳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name </a:t>
            </a:r>
            <a:r>
              <a:rPr lang="en-US" altLang="zh-CN" sz="2000" dirty="0"/>
              <a:t>= "</a:t>
            </a:r>
            <a:r>
              <a:rPr lang="en-US" altLang="zh-CN" sz="2000" dirty="0" err="1"/>
              <a:t>小明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r>
              <a:rPr lang="en-US" altLang="zh-CN" sz="2000" dirty="0" smtClean="0"/>
              <a:t>def </a:t>
            </a:r>
            <a:r>
              <a:rPr lang="en-US" altLang="zh-CN" sz="2000" dirty="0" err="1"/>
              <a:t>say_hello</a:t>
            </a:r>
            <a:r>
              <a:rPr lang="en-US" altLang="zh-CN" sz="2000" dirty="0"/>
              <a:t>():</a:t>
            </a:r>
            <a:endParaRPr lang="zh-CN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print</a:t>
            </a:r>
            <a:r>
              <a:rPr lang="en-US" altLang="zh-CN" sz="2000" dirty="0"/>
              <a:t>("hello 1")</a:t>
            </a:r>
            <a:endParaRPr lang="zh-CN" altLang="zh-CN" sz="2000" dirty="0"/>
          </a:p>
          <a:p>
            <a:r>
              <a:rPr lang="en-US" altLang="zh-CN" sz="2000" dirty="0" smtClean="0"/>
              <a:t>     </a:t>
            </a:r>
            <a:r>
              <a:rPr lang="en-US" altLang="zh-CN" sz="2000" dirty="0"/>
              <a:t>print("hello 2")</a:t>
            </a:r>
            <a:endParaRPr lang="zh-CN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print</a:t>
            </a:r>
            <a:r>
              <a:rPr lang="en-US" altLang="zh-CN" sz="2000" dirty="0"/>
              <a:t>("hello 3")</a:t>
            </a:r>
            <a:endParaRPr lang="zh-CN" altLang="zh-CN" sz="2000" dirty="0"/>
          </a:p>
          <a:p>
            <a:r>
              <a:rPr lang="en-US" altLang="zh-CN" sz="2000" dirty="0" smtClean="0"/>
              <a:t>     print(name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 err="1" smtClean="0"/>
              <a:t>say_hello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r>
              <a:rPr lang="en-US" altLang="zh-CN" sz="2000" dirty="0" smtClean="0"/>
              <a:t>print(name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endParaRPr lang="zh-CN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用 </a:t>
            </a:r>
            <a:r>
              <a:rPr lang="en-US" altLang="zh-CN" b="1" dirty="0" err="1"/>
              <a:t>单步执行</a:t>
            </a:r>
            <a:r>
              <a:rPr lang="en-US" altLang="zh-CN" b="1" dirty="0"/>
              <a:t> F8 和 F7 </a:t>
            </a:r>
            <a:r>
              <a:rPr lang="en-US" altLang="zh-CN" dirty="0" err="1"/>
              <a:t>观察以下代码的执行过程</a:t>
            </a:r>
            <a:endParaRPr lang="zh-CN" altLang="zh-CN" dirty="0"/>
          </a:p>
          <a:p>
            <a:r>
              <a:rPr lang="en-US" altLang="zh-CN" dirty="0" err="1"/>
              <a:t>定义好函数之后，只表示这个函数封装了一段代码而已</a:t>
            </a:r>
            <a:endParaRPr lang="zh-CN" altLang="zh-CN" dirty="0"/>
          </a:p>
          <a:p>
            <a:r>
              <a:rPr lang="en-US" altLang="zh-CN" dirty="0" err="1"/>
              <a:t>如果不主动调用函数，函数是不会主动执行的</a:t>
            </a:r>
            <a:endParaRPr lang="zh-CN" altLang="zh-CN" dirty="0"/>
          </a:p>
          <a:p>
            <a:r>
              <a:rPr lang="en-US" altLang="zh-CN" b="1" dirty="0" err="1"/>
              <a:t>思考</a:t>
            </a:r>
            <a:endParaRPr lang="zh-CN" altLang="zh-CN" dirty="0"/>
          </a:p>
          <a:p>
            <a:r>
              <a:rPr lang="en-US" altLang="zh-CN" dirty="0" err="1"/>
              <a:t>能否将</a:t>
            </a:r>
            <a:r>
              <a:rPr lang="en-US" altLang="zh-CN" dirty="0"/>
              <a:t> </a:t>
            </a:r>
            <a:r>
              <a:rPr lang="en-US" altLang="zh-CN" b="1" dirty="0" err="1"/>
              <a:t>函数调用</a:t>
            </a:r>
            <a:r>
              <a:rPr lang="en-US" altLang="zh-CN" b="1" dirty="0"/>
              <a:t> </a:t>
            </a:r>
            <a:r>
              <a:rPr lang="en-US" altLang="zh-CN" dirty="0" err="1"/>
              <a:t>放在</a:t>
            </a:r>
            <a:r>
              <a:rPr lang="en-US" altLang="zh-CN" dirty="0"/>
              <a:t> </a:t>
            </a:r>
            <a:r>
              <a:rPr lang="en-US" altLang="zh-CN" b="1" dirty="0" err="1"/>
              <a:t>函数定义</a:t>
            </a:r>
            <a:r>
              <a:rPr lang="en-US" altLang="zh-CN" b="1" dirty="0"/>
              <a:t> </a:t>
            </a:r>
            <a:r>
              <a:rPr lang="en-US" altLang="zh-CN" dirty="0" err="1"/>
              <a:t>的上方</a:t>
            </a:r>
            <a:r>
              <a:rPr lang="en-US" altLang="zh-CN" dirty="0"/>
              <a:t>？</a:t>
            </a:r>
            <a:endParaRPr lang="zh-CN" altLang="zh-CN" dirty="0"/>
          </a:p>
          <a:p>
            <a:r>
              <a:rPr lang="en-US" altLang="zh-CN" dirty="0" err="1"/>
              <a:t>不能</a:t>
            </a:r>
            <a:r>
              <a:rPr lang="en-US" altLang="zh-CN" dirty="0"/>
              <a:t>！</a:t>
            </a:r>
            <a:endParaRPr lang="zh-CN" altLang="zh-CN" dirty="0"/>
          </a:p>
          <a:p>
            <a:r>
              <a:rPr lang="en-US" altLang="zh-CN" dirty="0" err="1"/>
              <a:t>因为在</a:t>
            </a:r>
            <a:r>
              <a:rPr lang="en-US" altLang="zh-CN" dirty="0"/>
              <a:t> </a:t>
            </a:r>
            <a:r>
              <a:rPr lang="en-US" altLang="zh-CN" b="1" dirty="0" err="1"/>
              <a:t>使用函数名</a:t>
            </a:r>
            <a:r>
              <a:rPr lang="en-US" altLang="zh-CN" b="1" dirty="0"/>
              <a:t> </a:t>
            </a:r>
            <a:r>
              <a:rPr lang="en-US" altLang="zh-CN" dirty="0" err="1"/>
              <a:t>调用函数之前，必须要保证</a:t>
            </a:r>
            <a:r>
              <a:rPr lang="en-US" altLang="zh-CN" dirty="0"/>
              <a:t> Python </a:t>
            </a:r>
            <a:r>
              <a:rPr lang="en-US" altLang="zh-CN" dirty="0" err="1"/>
              <a:t>已经知道函数的存在</a:t>
            </a:r>
            <a:endParaRPr lang="zh-CN" altLang="zh-CN" dirty="0"/>
          </a:p>
          <a:p>
            <a:r>
              <a:rPr lang="en-US" altLang="zh-CN" dirty="0" err="1"/>
              <a:t>否则控制台会提示</a:t>
            </a:r>
            <a:r>
              <a:rPr lang="en-US" altLang="zh-CN" dirty="0"/>
              <a:t> </a:t>
            </a:r>
            <a:r>
              <a:rPr lang="en-US" altLang="zh-CN" dirty="0" err="1"/>
              <a:t>NameError</a:t>
            </a:r>
            <a:r>
              <a:rPr lang="en-US" altLang="zh-CN" dirty="0"/>
              <a:t>: name '</a:t>
            </a:r>
            <a:r>
              <a:rPr lang="en-US" altLang="zh-CN" dirty="0" err="1"/>
              <a:t>say_hello</a:t>
            </a:r>
            <a:r>
              <a:rPr lang="en-US" altLang="zh-CN" dirty="0"/>
              <a:t>' is not defined (</a:t>
            </a:r>
            <a:r>
              <a:rPr lang="en-US" altLang="zh-CN" b="1" dirty="0" err="1"/>
              <a:t>名称错误：say_hello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这个名字没有被定义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return：</a:t>
            </a:r>
            <a:endParaRPr lang="zh-CN" altLang="en-US"/>
          </a:p>
          <a:p>
            <a:r>
              <a:rPr lang="zh-CN" altLang="en-US"/>
              <a:t>1. 不写return      返回None</a:t>
            </a:r>
            <a:endParaRPr lang="zh-CN" altLang="en-US"/>
          </a:p>
          <a:p>
            <a:r>
              <a:rPr lang="zh-CN" altLang="en-US"/>
              <a:t>2. 只写return      返回None</a:t>
            </a:r>
            <a:endParaRPr lang="zh-CN" altLang="en-US"/>
          </a:p>
          <a:p>
            <a:r>
              <a:rPr lang="zh-CN" altLang="en-US"/>
              <a:t>3. return 值      返回一个值</a:t>
            </a:r>
            <a:endParaRPr lang="zh-CN" altLang="en-US"/>
          </a:p>
          <a:p>
            <a:r>
              <a:rPr lang="zh-CN" altLang="en-US"/>
              <a:t>4. return 值1， 值2， 。。。   返回多个值，并打包成一个元祖返回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func1():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print('打印1')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func2():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print('打印2')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return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func3():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count = 1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print('打印3')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return count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func4():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print('打印4')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return [1, 3, 5]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func5():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print('打印5')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return (1, 3, 5)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def func6():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print('打印6')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return 1, 3,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07405" y="241871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print(func1())</a:t>
            </a:r>
            <a:endParaRPr lang="zh-CN" altLang="en-US"/>
          </a:p>
          <a:p>
            <a:r>
              <a:rPr lang="zh-CN" altLang="en-US"/>
              <a:t>print(func2())</a:t>
            </a:r>
            <a:endParaRPr lang="zh-CN" altLang="en-US"/>
          </a:p>
          <a:p>
            <a:r>
              <a:rPr lang="zh-CN" altLang="en-US"/>
              <a:t>print(func3())</a:t>
            </a:r>
            <a:endParaRPr lang="zh-CN" altLang="en-US"/>
          </a:p>
          <a:p>
            <a:r>
              <a:rPr lang="zh-CN" altLang="en-US"/>
              <a:t>print(func4())</a:t>
            </a:r>
            <a:endParaRPr lang="zh-CN" altLang="en-US"/>
          </a:p>
          <a:p>
            <a:r>
              <a:rPr lang="zh-CN" altLang="en-US"/>
              <a:t>print(func5())</a:t>
            </a:r>
            <a:endParaRPr lang="zh-CN" altLang="en-US"/>
          </a:p>
          <a:p>
            <a:r>
              <a:rPr lang="zh-CN" altLang="en-US"/>
              <a:t>print(func6())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1）增强代码可读性：函数将大功能拆分成多个小功能进行实现，读懂每个小功能，就能对大功能有深度理解。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2）提高代码复用：函数被定义后，可以多次调用，不需要重复实现，让代码结构更加简洁清晰。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3）代码易于维护</a:t>
            </a:r>
            <a:r>
              <a:rPr lang="en-US" altLang="zh-CN" sz="3600" dirty="0" smtClean="0"/>
              <a:t>：用函数对大功能进行拆分后</a:t>
            </a:r>
            <a:r>
              <a:rPr lang="en-US" altLang="zh-CN" sz="3600" dirty="0"/>
              <a:t>，如需修改某个功能，只需增加或修改其对应的函数模块即可，其他地方保持不变，仍然可以照常使用。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当不使用函数的时候</a:t>
            </a:r>
            <a:r>
              <a:rPr lang="en-US" altLang="zh-CN" sz="3600" dirty="0"/>
              <a:t>，如果程序中要多次使用某个功能的代码块，则需要多次复制该代码，如果使用函数的话，则只需要一次定义，多次调用，如果该代码块中需要修改某一行代码的话，那么复制粘贴代码的形式则需要进行多次修改，如果使用函数，则只需要在函数定义内部一次修改即可。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参数列表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435" y="732155"/>
            <a:ext cx="8025130" cy="3806825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 smtClean="0"/>
              <a:t>参数，是貌似比较复杂的，所以要深入讨论。</a:t>
            </a:r>
            <a:endParaRPr lang="en-US" altLang="zh-CN" sz="1600" dirty="0" smtClean="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 smtClean="0"/>
              <a:t>“形参”  “实参”  “参数”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这些到底指什么呢？</a:t>
            </a:r>
            <a:endParaRPr lang="en-US" altLang="zh-CN" sz="1600" dirty="0" smtClean="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 smtClean="0"/>
              <a:t>在定义函数的时候（</a:t>
            </a:r>
            <a:r>
              <a:rPr lang="en-US" altLang="zh-CN" sz="1600" dirty="0" smtClean="0"/>
              <a:t>def</a:t>
            </a:r>
            <a:r>
              <a:rPr lang="zh-CN" altLang="en-US" sz="1600" dirty="0" smtClean="0"/>
              <a:t>来定义函数，称为</a:t>
            </a:r>
            <a:r>
              <a:rPr lang="en-US" altLang="zh-CN" sz="1600" dirty="0" smtClean="0"/>
              <a:t>def</a:t>
            </a:r>
            <a:r>
              <a:rPr lang="zh-CN" altLang="en-US" sz="1600" dirty="0" smtClean="0"/>
              <a:t>语句），函数名后面的括号里如果有变量，它们通常被称为“形参”。调用函数的时候，给函数提供的值叫作“实参”，或者“参数”。</a:t>
            </a:r>
            <a:endParaRPr lang="en-US" altLang="zh-CN" sz="1600" dirty="0" smtClean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1.位置参数</a:t>
            </a:r>
            <a:endParaRPr lang="zh-CN" altLang="en-US"/>
          </a:p>
          <a:p>
            <a:r>
              <a:rPr lang="zh-CN" altLang="en-US"/>
              <a:t>2.关键字参数</a:t>
            </a:r>
            <a:endParaRPr lang="zh-CN" altLang="en-US"/>
          </a:p>
          <a:p>
            <a:r>
              <a:rPr lang="zh-CN" altLang="en-US"/>
              <a:t>3.混合参数：   位置 &gt; 关键字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def cuboid_volume(a, b, c):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    v = a * b * c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    print('长为%.2f,宽为%.2f，高为%.2f的长方形面积为%.2f' % (a, b, c, v))</a:t>
            </a:r>
            <a:endParaRPr lang="zh-CN" altLang="en-US" sz="180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1. 位置参数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cuboid_volume(3, 4, 5)</a:t>
            </a:r>
            <a:endParaRPr lang="zh-CN" altLang="en-US" sz="180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2.关键字参数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cuboid_volume(b=10, a=20, c=30)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3.混合参数     先 位置   再  关键字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cuboid_volume(10, c = 30, b = 20)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形参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位置参数</a:t>
            </a:r>
            <a:endParaRPr lang="zh-CN" altLang="en-US"/>
          </a:p>
          <a:p>
            <a:r>
              <a:rPr lang="zh-CN" altLang="en-US"/>
              <a:t>2. 默认值参数</a:t>
            </a:r>
            <a:endParaRPr lang="zh-CN" altLang="en-US"/>
          </a:p>
          <a:p>
            <a:r>
              <a:rPr lang="zh-CN" altLang="en-US"/>
              <a:t>3. 动态传参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#1. 位置参数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def rect_area(a, b):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    s = a * b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    print('边长为%.2f和%.2f的长方形面积为%.2f' %(a,b,s))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#2. 默认值参数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def student_info(name, age, country='中国'):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    print('姓名：%s，age：%d，国籍：%s' %(name, age, country))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student_info('张三', 20)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/>
              <a:t>student_info('Alex', 20, '美国')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本次</a:t>
            </a:r>
            <a:r>
              <a:rPr lang="zh-CN" altLang="en-US" dirty="0" smtClean="0"/>
              <a:t>课程</a:t>
            </a:r>
            <a:r>
              <a:rPr lang="zh-CN" altLang="en-US" b="1" dirty="0" smtClean="0"/>
              <a:t>速递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010654"/>
            <a:ext cx="7878536" cy="34169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实战任务</a:t>
            </a:r>
            <a:endParaRPr lang="en-US" altLang="zh-CN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章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/>
              <a:t>函数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zh-CN" dirty="0" smtClean="0"/>
              <a:t>函数</a:t>
            </a:r>
            <a:r>
              <a:rPr lang="zh-CN" altLang="zh-CN" dirty="0"/>
              <a:t>定义与调用</a:t>
            </a:r>
            <a:endParaRPr lang="zh-CN" altLang="zh-CN" dirty="0"/>
          </a:p>
          <a:p>
            <a:pPr marL="1108710" lvl="1" indent="-457200">
              <a:lnSpc>
                <a:spcPct val="120000"/>
              </a:lnSpc>
            </a:pPr>
            <a:r>
              <a:rPr lang="zh-CN" altLang="zh-CN" dirty="0" smtClean="0"/>
              <a:t>参数</a:t>
            </a:r>
            <a:r>
              <a:rPr lang="zh-CN" altLang="zh-CN" dirty="0"/>
              <a:t>列表与返回</a:t>
            </a:r>
            <a:r>
              <a:rPr lang="zh-CN" altLang="zh-CN" dirty="0" smtClean="0"/>
              <a:t>值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/>
              <a:t>函数的嵌套调用</a:t>
            </a:r>
            <a:endParaRPr lang="zh-CN" altLang="en-US" dirty="0" smtClean="0">
              <a:sym typeface="+mn-ea"/>
            </a:endParaRPr>
          </a:p>
          <a:p>
            <a:pPr marL="457200" lvl="0" indent="-457200" algn="just">
              <a:lnSpc>
                <a:spcPct val="120000"/>
              </a:lnSpc>
              <a:buFont typeface="Arial" panose="020B0604020202020204" pitchFamily="34" charset="0"/>
              <a:buChar char="֍"/>
            </a:pPr>
            <a:r>
              <a:rPr lang="zh-CN" altLang="en-US" sz="2800" dirty="0" smtClean="0">
                <a:sym typeface="+mn-ea"/>
              </a:rPr>
              <a:t>案例</a:t>
            </a:r>
            <a:r>
              <a:rPr lang="zh-CN" altLang="en-US" sz="2800" dirty="0" smtClean="0">
                <a:sym typeface="+mn-ea"/>
              </a:rPr>
              <a:t>编码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E79B-272C-4CB0-9A32-3130D36294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BCDAB"/>
              </a:clrFrom>
              <a:clrTo>
                <a:srgbClr val="EBCD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7462" r="10393" b="11883"/>
          <a:stretch>
            <a:fillRect/>
          </a:stretch>
        </p:blipFill>
        <p:spPr>
          <a:xfrm>
            <a:off x="5775158" y="1010427"/>
            <a:ext cx="3176338" cy="341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思考：如果默认值参数和位置参数同时存在，参数的顺序有没有要求呢？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课堂作业：请分别使用实参中的位置参数、关键字参数、混合参数三种形式调用student_info函数。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7D9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形参：不定长参数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在前面学习的内容中，我们知道一个形参只能接收一个实参，除此之外，函数的形参还可以接收不定个数的实参，即用户可以给函数提供可变长度的参数，这就是不定长参数，可以通过在形参前面使用*来实现。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def eat(zhushi, cai, tang, tiandian):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print(zhushi, cai, tang, tiandian)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eat('米饭', '红烧肉', '番茄紫菜汤', '甜筒')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eat('米饭', '红烧肉', '番茄紫菜汤', '')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eat('米饭', '红烧肉', '', '')</a:t>
            </a:r>
            <a:r>
              <a:rPr lang="en-US" altLang="zh-CN" sz="2000"/>
              <a:t>   #</a:t>
            </a:r>
            <a:r>
              <a:rPr lang="zh-CN" altLang="en-US" sz="2000"/>
              <a:t>就算不吃也得用空表示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不定长参数</a:t>
            </a:r>
            <a:r>
              <a:rPr lang="en-US" altLang="zh-CN"/>
              <a:t>  *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def eat2(*args):  # *  在形参中表示不定长参数，接收的是</a:t>
            </a:r>
            <a:r>
              <a:rPr lang="zh-CN" altLang="en-US" sz="2000">
                <a:solidFill>
                  <a:srgbClr val="FF0000"/>
                </a:solidFill>
              </a:rPr>
              <a:t>位置参数 </a:t>
            </a:r>
            <a:r>
              <a:rPr lang="zh-CN" altLang="en-US" sz="2000"/>
              <a:t>  注意：参数名是args，不是*args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    print(args)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eat2('米饭', '红烧肉', '番茄紫菜汤', '甜筒')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eat2('米饭', '红烧肉', '番茄紫菜汤')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eat2('米饭', '红烧肉')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eat2('米饭')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# * 在形参这里把传递来的实参进行了聚合，形成了元组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def student_info(name, telphone, *args):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    print('姓名：%s，手机：%d，其他：%s' % (name, telphone, args))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student_info('张三', 13012345678, 20, '男', '计算机')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# </a:t>
            </a:r>
            <a:r>
              <a:rPr lang="zh-CN" altLang="en-US" sz="1800"/>
              <a:t>思考：形参的顺序有没有要求呢？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def student_info2(name, *args, telphone, ):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    print('姓名：%s，手机：%d，其他：%s' %(name, telphone, args))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/>
              <a:t>student_info2('张三', 13012345678, 20, '男', '计算机')</a:t>
            </a:r>
            <a:r>
              <a:rPr lang="en-US" altLang="zh-CN" sz="1800"/>
              <a:t>  #</a:t>
            </a:r>
            <a:r>
              <a:rPr lang="zh-CN" altLang="en-US" sz="1800"/>
              <a:t>运行结果是？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#</a:t>
            </a:r>
            <a:r>
              <a:rPr lang="zh-CN" altLang="en-US" sz="1800"/>
              <a:t>思考：形参中位置参数，默认值参数，不定长参数</a:t>
            </a:r>
            <a:r>
              <a:rPr lang="en-US" altLang="zh-CN" sz="1800"/>
              <a:t>*</a:t>
            </a:r>
            <a:r>
              <a:rPr lang="zh-CN" altLang="en-US" sz="1800"/>
              <a:t>，顺序是什么？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不定长参数</a:t>
            </a:r>
            <a:r>
              <a:rPr lang="en-US" altLang="zh-CN"/>
              <a:t> **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** 在形参中表示不定长参数，接收的是一组关键字参数。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#  ** 在形参中，表示聚合，聚合成字典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/>
              <a:t>def func1(**kwargs):  # 形参的变量名是什么？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/>
              <a:t>    print(kwargs)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/>
              <a:t>func1(a=1, b=3, c=5, d=7)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思考：形参中如果同时存在 位置参数、默认值参数、*args、 **kwargs，顺序是什么样的？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参数列表顺序：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  位置   *args   默认值   **kwargs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def student_info3(name, telphone,  *args ,country='中国', **kwargs):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    print('姓名：%s，手机：%d，国籍：%s，其他：%s, kw:%s' % (name, telphone, country, args, kwargs))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student_info3('张三', 13012345678, 20, '男', '计算机', country='美国', one=1, two=2)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python中常见的无敌函数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def func(*args, **kwargs):  # 参数没有限制，随便传参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    print(args)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    print(kwargs)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func()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func(1)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/>
              <a:t>func(1, 3, a='one', b='two')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实战任务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41082" y="2122367"/>
            <a:ext cx="167616" cy="16761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函数定义与调用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参数列表与返回值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 </a:t>
            </a:r>
            <a:r>
              <a:rPr lang="zh-CN" altLang="en-US" sz="2800" dirty="0" smtClean="0"/>
              <a:t>函数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函数的嵌套调用</a:t>
            </a:r>
            <a:endParaRPr lang="zh-CN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案例编码</a:t>
            </a:r>
            <a:endParaRPr lang="zh-CN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拆分参数列表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如果一个函数所需要的参数已经存储在列表、元组、字典中，可以直接从</a:t>
            </a:r>
            <a:r>
              <a:rPr lang="zh-CN" altLang="en-US">
                <a:sym typeface="+mn-ea"/>
              </a:rPr>
              <a:t>列表、元组、字典中拆分出函数所需要的参数。其中，列表、元组拆分出的结果作为位置参数，字典拆分的结果作为关键字参数。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# * ** 除了出现在形参中，还可以出现在实参中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*   拆分    把列表、字符串、元祖拆分成位置参数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lst = ['米饭', '红烧肉', '番茄紫菜汤', '甜筒']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 = ('米饭', '红烧肉', '番茄紫菜汤')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 = '番茄紫菜汤'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eat2(*lst)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eat2(*t)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eat2(*str)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#   **  拆分，   把字典拆分成关键字参数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def student_info2(name, telphone, coutry):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    print('姓名：%s，手机：%d，国籍：%s' % (name, telphone, coutry))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d = {'name':'Alex', 'telphone':13112345678, 'coutry':'美国'}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/>
              <a:t>student_info2(**d)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97255" y="635000"/>
            <a:ext cx="7432040" cy="3279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func2(**kwargs):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print(kwargs)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ym typeface="+mn-ea"/>
              </a:rPr>
              <a:t>d = {'name':'Alex', 'telphone':13112345678, 'coutry':'美国'}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func2(**d)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以上代码运行结果是 </a:t>
            </a:r>
            <a:r>
              <a:rPr lang="zh-CN" altLang="en-US" sz="20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7D9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形参：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1.位置参数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2.默认值参数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3.动态传参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  *   聚合   接收位置参数的动态传参   聚合为元祖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  **   聚合，  接收关键字参数的动态传参  聚合为字典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形参顺序：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位置   *args   默认值   **kwargs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实参：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1.位置参数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2.关键字参数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3.动态传参：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*   打散    把列表、字符串、元祖打散成位置参数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**  打散，   把字典打散成关键字参数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实参顺序：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位置 &gt; 关键字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096" y="1012752"/>
            <a:ext cx="7832833" cy="342928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函数的定义与调用</a:t>
            </a:r>
            <a:endParaRPr lang="zh-CN" altLang="en-US" sz="2400" dirty="0"/>
          </a:p>
          <a:p>
            <a:r>
              <a:rPr lang="zh-CN" altLang="en-US" sz="2400" dirty="0" smtClean="0"/>
              <a:t>函数参数列表</a:t>
            </a:r>
            <a:endParaRPr lang="en-US" altLang="zh-CN" sz="2400" dirty="0" smtClean="0"/>
          </a:p>
          <a:p>
            <a:r>
              <a:rPr lang="zh-CN" altLang="en-US" sz="2400" dirty="0" smtClean="0"/>
              <a:t>函数返回值</a:t>
            </a:r>
            <a:endParaRPr lang="en-US" altLang="zh-CN" sz="2400" dirty="0" smtClean="0"/>
          </a:p>
          <a:p>
            <a:r>
              <a:rPr lang="zh-CN" altLang="en-US" sz="2400" dirty="0" smtClean="0"/>
              <a:t>函数的嵌套调用</a:t>
            </a:r>
            <a:endParaRPr lang="zh-CN" altLang="en-US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753" y="1034143"/>
            <a:ext cx="7640810" cy="3440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P83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完成课后作业</a:t>
            </a:r>
            <a:r>
              <a:rPr lang="en-US" altLang="zh-CN" sz="2400" dirty="0" smtClean="0"/>
              <a:t>1-14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9F0-05D8-4D77-AC63-7DA3C7A2842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7" y="940043"/>
            <a:ext cx="1267285" cy="126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2833" y="1099039"/>
            <a:ext cx="7631777" cy="10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完成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实验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ts val="900"/>
              </a:spcBef>
            </a:pP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任务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58001" y="2211541"/>
            <a:ext cx="1891966" cy="1999512"/>
            <a:chOff x="1516062" y="3403601"/>
            <a:chExt cx="2560638" cy="28463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1516062" y="3403601"/>
              <a:ext cx="2405063" cy="2846387"/>
            </a:xfrm>
            <a:custGeom>
              <a:avLst/>
              <a:gdLst>
                <a:gd name="T0" fmla="*/ 2572 w 2702"/>
                <a:gd name="T1" fmla="*/ 0 h 3200"/>
                <a:gd name="T2" fmla="*/ 2606 w 2702"/>
                <a:gd name="T3" fmla="*/ 11 h 3200"/>
                <a:gd name="T4" fmla="*/ 2700 w 2702"/>
                <a:gd name="T5" fmla="*/ 145 h 3200"/>
                <a:gd name="T6" fmla="*/ 2700 w 2702"/>
                <a:gd name="T7" fmla="*/ 885 h 3200"/>
                <a:gd name="T8" fmla="*/ 2699 w 2702"/>
                <a:gd name="T9" fmla="*/ 898 h 3200"/>
                <a:gd name="T10" fmla="*/ 2604 w 2702"/>
                <a:gd name="T11" fmla="*/ 803 h 3200"/>
                <a:gd name="T12" fmla="*/ 2601 w 2702"/>
                <a:gd name="T13" fmla="*/ 780 h 3200"/>
                <a:gd name="T14" fmla="*/ 2600 w 2702"/>
                <a:gd name="T15" fmla="*/ 164 h 3200"/>
                <a:gd name="T16" fmla="*/ 2536 w 2702"/>
                <a:gd name="T17" fmla="*/ 100 h 3200"/>
                <a:gd name="T18" fmla="*/ 164 w 2702"/>
                <a:gd name="T19" fmla="*/ 100 h 3200"/>
                <a:gd name="T20" fmla="*/ 100 w 2702"/>
                <a:gd name="T21" fmla="*/ 163 h 3200"/>
                <a:gd name="T22" fmla="*/ 100 w 2702"/>
                <a:gd name="T23" fmla="*/ 3037 h 3200"/>
                <a:gd name="T24" fmla="*/ 162 w 2702"/>
                <a:gd name="T25" fmla="*/ 3100 h 3200"/>
                <a:gd name="T26" fmla="*/ 2538 w 2702"/>
                <a:gd name="T27" fmla="*/ 3100 h 3200"/>
                <a:gd name="T28" fmla="*/ 2600 w 2702"/>
                <a:gd name="T29" fmla="*/ 3037 h 3200"/>
                <a:gd name="T30" fmla="*/ 2600 w 2702"/>
                <a:gd name="T31" fmla="*/ 1674 h 3200"/>
                <a:gd name="T32" fmla="*/ 2615 w 2702"/>
                <a:gd name="T33" fmla="*/ 1637 h 3200"/>
                <a:gd name="T34" fmla="*/ 2696 w 2702"/>
                <a:gd name="T35" fmla="*/ 1555 h 3200"/>
                <a:gd name="T36" fmla="*/ 2700 w 2702"/>
                <a:gd name="T37" fmla="*/ 1558 h 3200"/>
                <a:gd name="T38" fmla="*/ 2700 w 2702"/>
                <a:gd name="T39" fmla="*/ 1581 h 3200"/>
                <a:gd name="T40" fmla="*/ 2702 w 2702"/>
                <a:gd name="T41" fmla="*/ 3019 h 3200"/>
                <a:gd name="T42" fmla="*/ 2572 w 2702"/>
                <a:gd name="T43" fmla="*/ 3200 h 3200"/>
                <a:gd name="T44" fmla="*/ 128 w 2702"/>
                <a:gd name="T45" fmla="*/ 3200 h 3200"/>
                <a:gd name="T46" fmla="*/ 36 w 2702"/>
                <a:gd name="T47" fmla="*/ 3146 h 3200"/>
                <a:gd name="T48" fmla="*/ 0 w 2702"/>
                <a:gd name="T49" fmla="*/ 3072 h 3200"/>
                <a:gd name="T50" fmla="*/ 0 w 2702"/>
                <a:gd name="T51" fmla="*/ 128 h 3200"/>
                <a:gd name="T52" fmla="*/ 36 w 2702"/>
                <a:gd name="T53" fmla="*/ 54 h 3200"/>
                <a:gd name="T54" fmla="*/ 128 w 2702"/>
                <a:gd name="T55" fmla="*/ 0 h 3200"/>
                <a:gd name="T56" fmla="*/ 2572 w 2702"/>
                <a:gd name="T57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2" h="3200">
                  <a:moveTo>
                    <a:pt x="2572" y="0"/>
                  </a:moveTo>
                  <a:cubicBezTo>
                    <a:pt x="2583" y="4"/>
                    <a:pt x="2595" y="6"/>
                    <a:pt x="2606" y="11"/>
                  </a:cubicBezTo>
                  <a:cubicBezTo>
                    <a:pt x="2664" y="37"/>
                    <a:pt x="2699" y="81"/>
                    <a:pt x="2700" y="145"/>
                  </a:cubicBezTo>
                  <a:cubicBezTo>
                    <a:pt x="2701" y="392"/>
                    <a:pt x="2700" y="639"/>
                    <a:pt x="2700" y="885"/>
                  </a:cubicBezTo>
                  <a:cubicBezTo>
                    <a:pt x="2700" y="888"/>
                    <a:pt x="2700" y="891"/>
                    <a:pt x="2699" y="898"/>
                  </a:cubicBezTo>
                  <a:cubicBezTo>
                    <a:pt x="2666" y="865"/>
                    <a:pt x="2634" y="834"/>
                    <a:pt x="2604" y="803"/>
                  </a:cubicBezTo>
                  <a:cubicBezTo>
                    <a:pt x="2600" y="798"/>
                    <a:pt x="2601" y="788"/>
                    <a:pt x="2601" y="780"/>
                  </a:cubicBezTo>
                  <a:cubicBezTo>
                    <a:pt x="2600" y="575"/>
                    <a:pt x="2600" y="370"/>
                    <a:pt x="2600" y="164"/>
                  </a:cubicBezTo>
                  <a:cubicBezTo>
                    <a:pt x="2600" y="115"/>
                    <a:pt x="2585" y="100"/>
                    <a:pt x="2536" y="100"/>
                  </a:cubicBezTo>
                  <a:cubicBezTo>
                    <a:pt x="1745" y="100"/>
                    <a:pt x="955" y="100"/>
                    <a:pt x="164" y="100"/>
                  </a:cubicBezTo>
                  <a:cubicBezTo>
                    <a:pt x="117" y="100"/>
                    <a:pt x="100" y="116"/>
                    <a:pt x="100" y="163"/>
                  </a:cubicBezTo>
                  <a:cubicBezTo>
                    <a:pt x="100" y="1121"/>
                    <a:pt x="100" y="2079"/>
                    <a:pt x="100" y="3037"/>
                  </a:cubicBezTo>
                  <a:cubicBezTo>
                    <a:pt x="100" y="3083"/>
                    <a:pt x="117" y="3100"/>
                    <a:pt x="162" y="3100"/>
                  </a:cubicBezTo>
                  <a:cubicBezTo>
                    <a:pt x="954" y="3100"/>
                    <a:pt x="1746" y="3100"/>
                    <a:pt x="2538" y="3100"/>
                  </a:cubicBezTo>
                  <a:cubicBezTo>
                    <a:pt x="2584" y="3100"/>
                    <a:pt x="2600" y="3084"/>
                    <a:pt x="2600" y="3037"/>
                  </a:cubicBezTo>
                  <a:cubicBezTo>
                    <a:pt x="2600" y="2583"/>
                    <a:pt x="2600" y="2128"/>
                    <a:pt x="2600" y="1674"/>
                  </a:cubicBezTo>
                  <a:cubicBezTo>
                    <a:pt x="2600" y="1658"/>
                    <a:pt x="2604" y="1647"/>
                    <a:pt x="2615" y="1637"/>
                  </a:cubicBezTo>
                  <a:cubicBezTo>
                    <a:pt x="2643" y="1610"/>
                    <a:pt x="2669" y="1582"/>
                    <a:pt x="2696" y="1555"/>
                  </a:cubicBezTo>
                  <a:cubicBezTo>
                    <a:pt x="2697" y="1556"/>
                    <a:pt x="2699" y="1557"/>
                    <a:pt x="2700" y="1558"/>
                  </a:cubicBezTo>
                  <a:cubicBezTo>
                    <a:pt x="2700" y="1565"/>
                    <a:pt x="2700" y="1573"/>
                    <a:pt x="2700" y="1581"/>
                  </a:cubicBezTo>
                  <a:cubicBezTo>
                    <a:pt x="2700" y="2060"/>
                    <a:pt x="2699" y="2539"/>
                    <a:pt x="2702" y="3019"/>
                  </a:cubicBezTo>
                  <a:cubicBezTo>
                    <a:pt x="2702" y="3120"/>
                    <a:pt x="2654" y="3182"/>
                    <a:pt x="2572" y="3200"/>
                  </a:cubicBezTo>
                  <a:cubicBezTo>
                    <a:pt x="1757" y="3200"/>
                    <a:pt x="943" y="3200"/>
                    <a:pt x="128" y="3200"/>
                  </a:cubicBezTo>
                  <a:cubicBezTo>
                    <a:pt x="92" y="3191"/>
                    <a:pt x="58" y="3177"/>
                    <a:pt x="36" y="3146"/>
                  </a:cubicBezTo>
                  <a:cubicBezTo>
                    <a:pt x="21" y="3123"/>
                    <a:pt x="12" y="3097"/>
                    <a:pt x="0" y="3072"/>
                  </a:cubicBezTo>
                  <a:cubicBezTo>
                    <a:pt x="0" y="2091"/>
                    <a:pt x="0" y="1109"/>
                    <a:pt x="0" y="128"/>
                  </a:cubicBezTo>
                  <a:cubicBezTo>
                    <a:pt x="12" y="103"/>
                    <a:pt x="21" y="77"/>
                    <a:pt x="36" y="54"/>
                  </a:cubicBezTo>
                  <a:cubicBezTo>
                    <a:pt x="58" y="23"/>
                    <a:pt x="92" y="9"/>
                    <a:pt x="128" y="0"/>
                  </a:cubicBezTo>
                  <a:cubicBezTo>
                    <a:pt x="943" y="0"/>
                    <a:pt x="1757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48050" y="4132263"/>
              <a:ext cx="628650" cy="633412"/>
            </a:xfrm>
            <a:custGeom>
              <a:avLst/>
              <a:gdLst>
                <a:gd name="T0" fmla="*/ 706 w 706"/>
                <a:gd name="T1" fmla="*/ 410 h 714"/>
                <a:gd name="T2" fmla="*/ 682 w 706"/>
                <a:gd name="T3" fmla="*/ 441 h 714"/>
                <a:gd name="T4" fmla="*/ 441 w 706"/>
                <a:gd name="T5" fmla="*/ 681 h 714"/>
                <a:gd name="T6" fmla="*/ 357 w 706"/>
                <a:gd name="T7" fmla="*/ 682 h 714"/>
                <a:gd name="T8" fmla="*/ 31 w 706"/>
                <a:gd name="T9" fmla="*/ 356 h 714"/>
                <a:gd name="T10" fmla="*/ 31 w 706"/>
                <a:gd name="T11" fmla="*/ 274 h 714"/>
                <a:gd name="T12" fmla="*/ 274 w 706"/>
                <a:gd name="T13" fmla="*/ 31 h 714"/>
                <a:gd name="T14" fmla="*/ 357 w 706"/>
                <a:gd name="T15" fmla="*/ 32 h 714"/>
                <a:gd name="T16" fmla="*/ 677 w 706"/>
                <a:gd name="T17" fmla="*/ 351 h 714"/>
                <a:gd name="T18" fmla="*/ 706 w 706"/>
                <a:gd name="T19" fmla="*/ 386 h 714"/>
                <a:gd name="T20" fmla="*/ 706 w 706"/>
                <a:gd name="T21" fmla="*/ 41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714">
                  <a:moveTo>
                    <a:pt x="706" y="410"/>
                  </a:moveTo>
                  <a:cubicBezTo>
                    <a:pt x="698" y="420"/>
                    <a:pt x="691" y="432"/>
                    <a:pt x="682" y="441"/>
                  </a:cubicBezTo>
                  <a:cubicBezTo>
                    <a:pt x="602" y="521"/>
                    <a:pt x="522" y="601"/>
                    <a:pt x="441" y="681"/>
                  </a:cubicBezTo>
                  <a:cubicBezTo>
                    <a:pt x="409" y="714"/>
                    <a:pt x="389" y="714"/>
                    <a:pt x="357" y="682"/>
                  </a:cubicBezTo>
                  <a:cubicBezTo>
                    <a:pt x="248" y="573"/>
                    <a:pt x="139" y="465"/>
                    <a:pt x="31" y="356"/>
                  </a:cubicBezTo>
                  <a:cubicBezTo>
                    <a:pt x="0" y="326"/>
                    <a:pt x="0" y="305"/>
                    <a:pt x="31" y="274"/>
                  </a:cubicBezTo>
                  <a:cubicBezTo>
                    <a:pt x="112" y="193"/>
                    <a:pt x="193" y="112"/>
                    <a:pt x="274" y="31"/>
                  </a:cubicBezTo>
                  <a:cubicBezTo>
                    <a:pt x="305" y="0"/>
                    <a:pt x="326" y="0"/>
                    <a:pt x="357" y="32"/>
                  </a:cubicBezTo>
                  <a:cubicBezTo>
                    <a:pt x="464" y="138"/>
                    <a:pt x="570" y="245"/>
                    <a:pt x="677" y="351"/>
                  </a:cubicBezTo>
                  <a:cubicBezTo>
                    <a:pt x="687" y="362"/>
                    <a:pt x="696" y="374"/>
                    <a:pt x="706" y="386"/>
                  </a:cubicBezTo>
                  <a:cubicBezTo>
                    <a:pt x="706" y="394"/>
                    <a:pt x="706" y="402"/>
                    <a:pt x="706" y="410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587625" y="4483100"/>
              <a:ext cx="1139825" cy="1143000"/>
            </a:xfrm>
            <a:custGeom>
              <a:avLst/>
              <a:gdLst>
                <a:gd name="T0" fmla="*/ 1281 w 1281"/>
                <a:gd name="T1" fmla="*/ 396 h 1285"/>
                <a:gd name="T2" fmla="*/ 1267 w 1281"/>
                <a:gd name="T3" fmla="*/ 426 h 1285"/>
                <a:gd name="T4" fmla="*/ 1252 w 1281"/>
                <a:gd name="T5" fmla="*/ 442 h 1285"/>
                <a:gd name="T6" fmla="*/ 443 w 1281"/>
                <a:gd name="T7" fmla="*/ 1251 h 1285"/>
                <a:gd name="T8" fmla="*/ 356 w 1281"/>
                <a:gd name="T9" fmla="*/ 1251 h 1285"/>
                <a:gd name="T10" fmla="*/ 32 w 1281"/>
                <a:gd name="T11" fmla="*/ 927 h 1285"/>
                <a:gd name="T12" fmla="*/ 32 w 1281"/>
                <a:gd name="T13" fmla="*/ 844 h 1285"/>
                <a:gd name="T14" fmla="*/ 846 w 1281"/>
                <a:gd name="T15" fmla="*/ 30 h 1285"/>
                <a:gd name="T16" fmla="*/ 928 w 1281"/>
                <a:gd name="T17" fmla="*/ 30 h 1285"/>
                <a:gd name="T18" fmla="*/ 1256 w 1281"/>
                <a:gd name="T19" fmla="*/ 358 h 1285"/>
                <a:gd name="T20" fmla="*/ 1281 w 1281"/>
                <a:gd name="T21" fmla="*/ 39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1" h="1285">
                  <a:moveTo>
                    <a:pt x="1281" y="396"/>
                  </a:moveTo>
                  <a:cubicBezTo>
                    <a:pt x="1275" y="409"/>
                    <a:pt x="1272" y="418"/>
                    <a:pt x="1267" y="426"/>
                  </a:cubicBezTo>
                  <a:cubicBezTo>
                    <a:pt x="1263" y="432"/>
                    <a:pt x="1257" y="437"/>
                    <a:pt x="1252" y="442"/>
                  </a:cubicBezTo>
                  <a:cubicBezTo>
                    <a:pt x="982" y="712"/>
                    <a:pt x="712" y="981"/>
                    <a:pt x="443" y="1251"/>
                  </a:cubicBezTo>
                  <a:cubicBezTo>
                    <a:pt x="409" y="1285"/>
                    <a:pt x="390" y="1285"/>
                    <a:pt x="356" y="1251"/>
                  </a:cubicBezTo>
                  <a:cubicBezTo>
                    <a:pt x="248" y="1143"/>
                    <a:pt x="140" y="1035"/>
                    <a:pt x="32" y="927"/>
                  </a:cubicBezTo>
                  <a:cubicBezTo>
                    <a:pt x="0" y="895"/>
                    <a:pt x="0" y="876"/>
                    <a:pt x="32" y="844"/>
                  </a:cubicBezTo>
                  <a:cubicBezTo>
                    <a:pt x="303" y="573"/>
                    <a:pt x="575" y="301"/>
                    <a:pt x="846" y="30"/>
                  </a:cubicBezTo>
                  <a:cubicBezTo>
                    <a:pt x="876" y="0"/>
                    <a:pt x="898" y="0"/>
                    <a:pt x="928" y="30"/>
                  </a:cubicBezTo>
                  <a:cubicBezTo>
                    <a:pt x="1037" y="139"/>
                    <a:pt x="1147" y="248"/>
                    <a:pt x="1256" y="358"/>
                  </a:cubicBezTo>
                  <a:cubicBezTo>
                    <a:pt x="1266" y="369"/>
                    <a:pt x="1273" y="383"/>
                    <a:pt x="128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332038" y="5340350"/>
              <a:ext cx="538163" cy="539750"/>
            </a:xfrm>
            <a:custGeom>
              <a:avLst/>
              <a:gdLst>
                <a:gd name="T0" fmla="*/ 21 w 604"/>
                <a:gd name="T1" fmla="*/ 606 h 606"/>
                <a:gd name="T2" fmla="*/ 1 w 604"/>
                <a:gd name="T3" fmla="*/ 584 h 606"/>
                <a:gd name="T4" fmla="*/ 8 w 604"/>
                <a:gd name="T5" fmla="*/ 561 h 606"/>
                <a:gd name="T6" fmla="*/ 183 w 604"/>
                <a:gd name="T7" fmla="*/ 35 h 606"/>
                <a:gd name="T8" fmla="*/ 231 w 604"/>
                <a:gd name="T9" fmla="*/ 23 h 606"/>
                <a:gd name="T10" fmla="*/ 581 w 604"/>
                <a:gd name="T11" fmla="*/ 374 h 606"/>
                <a:gd name="T12" fmla="*/ 569 w 604"/>
                <a:gd name="T13" fmla="*/ 425 h 606"/>
                <a:gd name="T14" fmla="*/ 35 w 604"/>
                <a:gd name="T15" fmla="*/ 602 h 606"/>
                <a:gd name="T16" fmla="*/ 21 w 604"/>
                <a:gd name="T1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606">
                  <a:moveTo>
                    <a:pt x="21" y="606"/>
                  </a:moveTo>
                  <a:cubicBezTo>
                    <a:pt x="5" y="606"/>
                    <a:pt x="0" y="596"/>
                    <a:pt x="1" y="584"/>
                  </a:cubicBezTo>
                  <a:cubicBezTo>
                    <a:pt x="2" y="576"/>
                    <a:pt x="5" y="568"/>
                    <a:pt x="8" y="561"/>
                  </a:cubicBezTo>
                  <a:cubicBezTo>
                    <a:pt x="66" y="385"/>
                    <a:pt x="124" y="210"/>
                    <a:pt x="183" y="35"/>
                  </a:cubicBezTo>
                  <a:cubicBezTo>
                    <a:pt x="193" y="3"/>
                    <a:pt x="207" y="0"/>
                    <a:pt x="231" y="23"/>
                  </a:cubicBezTo>
                  <a:cubicBezTo>
                    <a:pt x="348" y="140"/>
                    <a:pt x="464" y="257"/>
                    <a:pt x="581" y="374"/>
                  </a:cubicBezTo>
                  <a:cubicBezTo>
                    <a:pt x="604" y="397"/>
                    <a:pt x="600" y="415"/>
                    <a:pt x="569" y="425"/>
                  </a:cubicBezTo>
                  <a:cubicBezTo>
                    <a:pt x="391" y="484"/>
                    <a:pt x="213" y="543"/>
                    <a:pt x="35" y="602"/>
                  </a:cubicBezTo>
                  <a:cubicBezTo>
                    <a:pt x="30" y="604"/>
                    <a:pt x="25" y="605"/>
                    <a:pt x="21" y="6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990725" y="4032250"/>
              <a:ext cx="1454150" cy="42862"/>
            </a:xfrm>
            <a:custGeom>
              <a:avLst/>
              <a:gdLst>
                <a:gd name="T0" fmla="*/ 1634 w 1634"/>
                <a:gd name="T1" fmla="*/ 0 h 48"/>
                <a:gd name="T2" fmla="*/ 1634 w 1634"/>
                <a:gd name="T3" fmla="*/ 48 h 48"/>
                <a:gd name="T4" fmla="*/ 0 w 1634"/>
                <a:gd name="T5" fmla="*/ 48 h 48"/>
                <a:gd name="T6" fmla="*/ 0 w 1634"/>
                <a:gd name="T7" fmla="*/ 0 h 48"/>
                <a:gd name="T8" fmla="*/ 1634 w 163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48">
                  <a:moveTo>
                    <a:pt x="1634" y="0"/>
                  </a:moveTo>
                  <a:cubicBezTo>
                    <a:pt x="1634" y="17"/>
                    <a:pt x="1634" y="32"/>
                    <a:pt x="1634" y="48"/>
                  </a:cubicBezTo>
                  <a:cubicBezTo>
                    <a:pt x="1090" y="48"/>
                    <a:pt x="546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544" y="0"/>
                    <a:pt x="1088" y="0"/>
                    <a:pt x="16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992313" y="4548188"/>
              <a:ext cx="1184275" cy="44450"/>
            </a:xfrm>
            <a:custGeom>
              <a:avLst/>
              <a:gdLst>
                <a:gd name="T0" fmla="*/ 1331 w 1331"/>
                <a:gd name="T1" fmla="*/ 0 h 51"/>
                <a:gd name="T2" fmla="*/ 1245 w 1331"/>
                <a:gd name="T3" fmla="*/ 51 h 51"/>
                <a:gd name="T4" fmla="*/ 28 w 1331"/>
                <a:gd name="T5" fmla="*/ 50 h 51"/>
                <a:gd name="T6" fmla="*/ 0 w 1331"/>
                <a:gd name="T7" fmla="*/ 50 h 51"/>
                <a:gd name="T8" fmla="*/ 0 w 1331"/>
                <a:gd name="T9" fmla="*/ 0 h 51"/>
                <a:gd name="T10" fmla="*/ 1331 w 133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1" h="51">
                  <a:moveTo>
                    <a:pt x="1331" y="0"/>
                  </a:moveTo>
                  <a:cubicBezTo>
                    <a:pt x="1304" y="25"/>
                    <a:pt x="1287" y="51"/>
                    <a:pt x="1245" y="51"/>
                  </a:cubicBezTo>
                  <a:cubicBezTo>
                    <a:pt x="839" y="49"/>
                    <a:pt x="433" y="50"/>
                    <a:pt x="28" y="50"/>
                  </a:cubicBezTo>
                  <a:cubicBezTo>
                    <a:pt x="19" y="50"/>
                    <a:pt x="10" y="50"/>
                    <a:pt x="0" y="50"/>
                  </a:cubicBezTo>
                  <a:cubicBezTo>
                    <a:pt x="0" y="33"/>
                    <a:pt x="0" y="17"/>
                    <a:pt x="0" y="0"/>
                  </a:cubicBezTo>
                  <a:cubicBezTo>
                    <a:pt x="442" y="0"/>
                    <a:pt x="884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990725" y="5062538"/>
              <a:ext cx="668338" cy="44450"/>
            </a:xfrm>
            <a:custGeom>
              <a:avLst/>
              <a:gdLst>
                <a:gd name="T0" fmla="*/ 751 w 751"/>
                <a:gd name="T1" fmla="*/ 4 h 49"/>
                <a:gd name="T2" fmla="*/ 710 w 751"/>
                <a:gd name="T3" fmla="*/ 42 h 49"/>
                <a:gd name="T4" fmla="*/ 692 w 751"/>
                <a:gd name="T5" fmla="*/ 49 h 49"/>
                <a:gd name="T6" fmla="*/ 11 w 751"/>
                <a:gd name="T7" fmla="*/ 49 h 49"/>
                <a:gd name="T8" fmla="*/ 0 w 751"/>
                <a:gd name="T9" fmla="*/ 48 h 49"/>
                <a:gd name="T10" fmla="*/ 0 w 751"/>
                <a:gd name="T11" fmla="*/ 0 h 49"/>
                <a:gd name="T12" fmla="*/ 748 w 751"/>
                <a:gd name="T13" fmla="*/ 0 h 49"/>
                <a:gd name="T14" fmla="*/ 751 w 751"/>
                <a:gd name="T1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49">
                  <a:moveTo>
                    <a:pt x="751" y="4"/>
                  </a:moveTo>
                  <a:cubicBezTo>
                    <a:pt x="737" y="17"/>
                    <a:pt x="724" y="30"/>
                    <a:pt x="710" y="42"/>
                  </a:cubicBezTo>
                  <a:cubicBezTo>
                    <a:pt x="705" y="46"/>
                    <a:pt x="698" y="49"/>
                    <a:pt x="692" y="49"/>
                  </a:cubicBezTo>
                  <a:cubicBezTo>
                    <a:pt x="465" y="49"/>
                    <a:pt x="238" y="49"/>
                    <a:pt x="11" y="49"/>
                  </a:cubicBezTo>
                  <a:cubicBezTo>
                    <a:pt x="8" y="49"/>
                    <a:pt x="4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250" y="0"/>
                    <a:pt x="499" y="0"/>
                    <a:pt x="748" y="0"/>
                  </a:cubicBezTo>
                  <a:cubicBezTo>
                    <a:pt x="749" y="2"/>
                    <a:pt x="750" y="3"/>
                    <a:pt x="75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081338" y="5575300"/>
              <a:ext cx="363538" cy="46037"/>
            </a:xfrm>
            <a:custGeom>
              <a:avLst/>
              <a:gdLst>
                <a:gd name="T0" fmla="*/ 0 w 407"/>
                <a:gd name="T1" fmla="*/ 52 h 52"/>
                <a:gd name="T2" fmla="*/ 86 w 407"/>
                <a:gd name="T3" fmla="*/ 1 h 52"/>
                <a:gd name="T4" fmla="*/ 384 w 407"/>
                <a:gd name="T5" fmla="*/ 3 h 52"/>
                <a:gd name="T6" fmla="*/ 407 w 407"/>
                <a:gd name="T7" fmla="*/ 3 h 52"/>
                <a:gd name="T8" fmla="*/ 407 w 407"/>
                <a:gd name="T9" fmla="*/ 52 h 52"/>
                <a:gd name="T10" fmla="*/ 0 w 40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52">
                  <a:moveTo>
                    <a:pt x="0" y="52"/>
                  </a:moveTo>
                  <a:cubicBezTo>
                    <a:pt x="26" y="26"/>
                    <a:pt x="43" y="0"/>
                    <a:pt x="86" y="1"/>
                  </a:cubicBezTo>
                  <a:cubicBezTo>
                    <a:pt x="185" y="6"/>
                    <a:pt x="285" y="3"/>
                    <a:pt x="384" y="3"/>
                  </a:cubicBezTo>
                  <a:cubicBezTo>
                    <a:pt x="391" y="3"/>
                    <a:pt x="398" y="3"/>
                    <a:pt x="407" y="3"/>
                  </a:cubicBezTo>
                  <a:cubicBezTo>
                    <a:pt x="407" y="19"/>
                    <a:pt x="407" y="35"/>
                    <a:pt x="407" y="52"/>
                  </a:cubicBezTo>
                  <a:cubicBezTo>
                    <a:pt x="273" y="52"/>
                    <a:pt x="139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990725" y="5578475"/>
              <a:ext cx="339725" cy="44450"/>
            </a:xfrm>
            <a:custGeom>
              <a:avLst/>
              <a:gdLst>
                <a:gd name="T0" fmla="*/ 0 w 381"/>
                <a:gd name="T1" fmla="*/ 49 h 49"/>
                <a:gd name="T2" fmla="*/ 0 w 381"/>
                <a:gd name="T3" fmla="*/ 0 h 49"/>
                <a:gd name="T4" fmla="*/ 381 w 381"/>
                <a:gd name="T5" fmla="*/ 0 h 49"/>
                <a:gd name="T6" fmla="*/ 367 w 381"/>
                <a:gd name="T7" fmla="*/ 43 h 49"/>
                <a:gd name="T8" fmla="*/ 356 w 381"/>
                <a:gd name="T9" fmla="*/ 49 h 49"/>
                <a:gd name="T10" fmla="*/ 0 w 381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9">
                  <a:moveTo>
                    <a:pt x="0" y="49"/>
                  </a:moveTo>
                  <a:cubicBezTo>
                    <a:pt x="0" y="32"/>
                    <a:pt x="0" y="17"/>
                    <a:pt x="0" y="0"/>
                  </a:cubicBezTo>
                  <a:cubicBezTo>
                    <a:pt x="126" y="0"/>
                    <a:pt x="252" y="0"/>
                    <a:pt x="381" y="0"/>
                  </a:cubicBezTo>
                  <a:cubicBezTo>
                    <a:pt x="376" y="15"/>
                    <a:pt x="372" y="29"/>
                    <a:pt x="367" y="43"/>
                  </a:cubicBezTo>
                  <a:cubicBezTo>
                    <a:pt x="366" y="46"/>
                    <a:pt x="360" y="49"/>
                    <a:pt x="356" y="49"/>
                  </a:cubicBezTo>
                  <a:cubicBezTo>
                    <a:pt x="238" y="49"/>
                    <a:pt x="120" y="49"/>
                    <a:pt x="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694D-610E-402B-8C24-BCC4D3FBCB7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71688" y="802322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7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20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43"/>
                <a:ext cx="1041426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4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60744"/>
            <a:ext cx="3426012" cy="1152525"/>
            <a:chOff x="128821" y="1605947"/>
            <a:chExt cx="3426660" cy="114982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778114"/>
              <a:ext cx="2883631" cy="55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函数的定义与调用过程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1140924"/>
            <a:ext cx="3011900" cy="1257788"/>
            <a:chOff x="5686161" y="1955761"/>
            <a:chExt cx="3010164" cy="125416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1955761"/>
              <a:ext cx="2799624" cy="10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参数列表中的各种参数的意义和使用方法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834787" y="3334385"/>
            <a:ext cx="3110140" cy="1104900"/>
            <a:chOff x="5586554" y="4225925"/>
            <a:chExt cx="3109771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86554" y="4502657"/>
              <a:ext cx="270183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函数的返回值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6" y="3215776"/>
            <a:ext cx="2946403" cy="1223508"/>
            <a:chOff x="126618" y="4739157"/>
            <a:chExt cx="2947063" cy="1221745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739157"/>
              <a:ext cx="2542358" cy="716701"/>
              <a:chOff x="808156" y="2555218"/>
              <a:chExt cx="2181522" cy="537974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55218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89384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18" y="5363732"/>
              <a:ext cx="473181" cy="597170"/>
              <a:chOff x="4187660" y="3252208"/>
              <a:chExt cx="474379" cy="596306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25220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29916" y="4871222"/>
              <a:ext cx="2243765" cy="4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函数的嵌套调用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任务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890066" y="2082703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500" dirty="0" smtClean="0"/>
              <a:t>解一元二次方程</a:t>
            </a:r>
            <a:endParaRPr lang="zh-CN" altLang="en-US" sz="1500" dirty="0" smtClean="0"/>
          </a:p>
        </p:txBody>
      </p:sp>
      <p:sp>
        <p:nvSpPr>
          <p:cNvPr id="8" name="标题 1"/>
          <p:cNvSpPr txBox="1"/>
          <p:nvPr/>
        </p:nvSpPr>
        <p:spPr>
          <a:xfrm>
            <a:off x="3543562" y="2679260"/>
            <a:ext cx="3683464" cy="525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demo08_solve_equation.py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" y="2827473"/>
            <a:ext cx="3636585" cy="17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4289" y="1260672"/>
            <a:ext cx="676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解一元二次方程是初中数学中的基本知识，一般来讲解法有公式法、因式分解法等。可以根据自己的理解，写一段求解一元二次方程的程序。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380" y="912021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320" y="2572555"/>
            <a:ext cx="13830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关键技术分析：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2090" y="2871291"/>
            <a:ext cx="6765878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最简单的思路是用公式法求解，这是普适法则。</a:t>
            </a:r>
            <a:endParaRPr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Python中</a:t>
            </a:r>
            <a:r>
              <a:rPr lang="zh-CN" altLang="en-US" sz="2000" dirty="0"/>
              <a:t>的函数分为内建函数和自定义函数，内建函数是python自带的，可以直接使用。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函数语法：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d</a:t>
            </a:r>
            <a:r>
              <a:rPr lang="zh-CN" altLang="en-US" sz="2000" dirty="0"/>
              <a:t>ef 函数名（参数列表）：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      函数体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 </a:t>
            </a:r>
            <a:r>
              <a:rPr lang="zh-CN" altLang="en-US" sz="2000" dirty="0" smtClean="0"/>
              <a:t>     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eturn </a:t>
            </a:r>
            <a:r>
              <a:rPr lang="zh-CN" altLang="en-US" sz="2000" dirty="0"/>
              <a:t>返回值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/>
              <a:t>注意事项：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1、函数代码块以 def 关键词开头，后接函数标识符名称和圆括号（）。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2、任何传入参数和自变量必须放在圆括号中间。圆括号之间可以用于定义参数。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3、函数的第一行语句可以选择性地使用文档字符串—用于存放函数说明。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4、函数内容以冒号起始，并且缩进。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5、return [表达式] 结束函数，选择性地返回一个值给调用方。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6、不带表达式的return相当于返回 None。  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 b="1" dirty="0" err="1"/>
              <a:t>需求</a:t>
            </a:r>
            <a:endParaRPr lang="zh-CN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编写一个打招呼</a:t>
            </a:r>
            <a:r>
              <a:rPr lang="en-US" altLang="zh-CN" dirty="0"/>
              <a:t> </a:t>
            </a:r>
            <a:r>
              <a:rPr lang="en-US" altLang="zh-CN" dirty="0" err="1"/>
              <a:t>say_hello</a:t>
            </a:r>
            <a:r>
              <a:rPr lang="en-US" altLang="zh-CN" dirty="0"/>
              <a:t> </a:t>
            </a:r>
            <a:r>
              <a:rPr lang="en-US" altLang="zh-CN" dirty="0" err="1"/>
              <a:t>的函数，封装三行打招呼的代码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en-US" altLang="zh-CN" dirty="0" err="1" smtClean="0"/>
              <a:t>在函数下方调用打招呼的代码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13.xml><?xml version="1.0" encoding="utf-8"?>
<p:tagLst xmlns:p="http://schemas.openxmlformats.org/presentationml/2006/main">
  <p:tag name="RAINPROBLEM" val="ProblemBody"/>
</p:tagLst>
</file>

<file path=ppt/tags/tag14.xml><?xml version="1.0" encoding="utf-8"?>
<p:tagLst xmlns:p="http://schemas.openxmlformats.org/presentationml/2006/main">
  <p:tag name="RAINPROBLEM" val="ProblemSubmit"/>
  <p:tag name="RAINPROBLEMTYPE" val="FillBlank"/>
</p:tagLst>
</file>

<file path=ppt/tags/tag15.xml><?xml version="1.0" encoding="utf-8"?>
<p:tagLst xmlns:p="http://schemas.openxmlformats.org/presentationml/2006/main">
  <p:tag name="PRODUCTVERSIONTIP3" val="PRODUCTVERSIONTIP3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Setting"/>
  <p:tag name="RAINPROBLEMTYPE" val="FillBlank"/>
</p:tagLst>
</file>

<file path=ppt/tags/tag22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2.0,&quot;answers&quot;:[&quot;{'name': 'Alex', 'telphone': 13112345678, 'coutry': '美国'}&quot;]}]"/>
  <p:tag name="PROBLEMBLANKKEYWORD" val="填空"/>
</p:tagLst>
</file>

<file path=ppt/tags/tag23.xml><?xml version="1.0" encoding="utf-8"?>
<p:tagLst xmlns:p="http://schemas.openxmlformats.org/presentationml/2006/main">
  <p:tag name="COMMONDATA" val="eyJoZGlkIjoiZDhmZjM3ZTZiYzVhZjRkYzFlNzUwYmM2YTkxODQ5OTUifQ=="/>
</p:tagLst>
</file>

<file path=ppt/tags/tag3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RAINPROBLEM" val="ProblemSubmit"/>
  <p:tag name="RAINPROBLEMTYPE" val="ShortAnswer"/>
</p:tagLst>
</file>

<file path=ppt/tags/tag5.xml><?xml version="1.0" encoding="utf-8"?>
<p:tagLst xmlns:p="http://schemas.openxmlformats.org/presentationml/2006/main">
  <p:tag name="PRODUCTVERSIONTIP" val="PRODUCTVERSIONTIP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5395</Words>
  <Application>WPS 演示</Application>
  <PresentationFormat>全屏显示(16:9)</PresentationFormat>
  <Paragraphs>605</Paragraphs>
  <Slides>38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Arial Black</vt:lpstr>
      <vt:lpstr>Arial Unicode MS</vt:lpstr>
      <vt:lpstr>等线</vt:lpstr>
      <vt:lpstr>积分</vt:lpstr>
      <vt:lpstr>Excel.Chart.8</vt:lpstr>
      <vt:lpstr>第3章 函数</vt:lpstr>
      <vt:lpstr>本次课程速递</vt:lpstr>
      <vt:lpstr>PowerPoint 演示文稿</vt:lpstr>
      <vt:lpstr>本节目标</vt:lpstr>
      <vt:lpstr>实战任务8</vt:lpstr>
      <vt:lpstr>PowerPoint 演示文稿</vt:lpstr>
      <vt:lpstr>函数的定义</vt:lpstr>
      <vt:lpstr>函数定义</vt:lpstr>
      <vt:lpstr>示例</vt:lpstr>
      <vt:lpstr>示例</vt:lpstr>
      <vt:lpstr>示例</vt:lpstr>
      <vt:lpstr>函数的返回值</vt:lpstr>
      <vt:lpstr>示例</vt:lpstr>
      <vt:lpstr>函数的作用</vt:lpstr>
      <vt:lpstr>参数列表</vt:lpstr>
      <vt:lpstr>实参</vt:lpstr>
      <vt:lpstr>示例</vt:lpstr>
      <vt:lpstr>形参</vt:lpstr>
      <vt:lpstr>示例</vt:lpstr>
      <vt:lpstr>思考</vt:lpstr>
      <vt:lpstr>PowerPoint 演示文稿</vt:lpstr>
      <vt:lpstr>形参：不定长参数</vt:lpstr>
      <vt:lpstr>示例</vt:lpstr>
      <vt:lpstr>不定长参数  *</vt:lpstr>
      <vt:lpstr>思考</vt:lpstr>
      <vt:lpstr>不定长参数 **</vt:lpstr>
      <vt:lpstr>思考</vt:lpstr>
      <vt:lpstr>参数列表顺序</vt:lpstr>
      <vt:lpstr>python中常见的无敌函数</vt:lpstr>
      <vt:lpstr>拆分参数列表</vt:lpstr>
      <vt:lpstr>示例</vt:lpstr>
      <vt:lpstr>示例</vt:lpstr>
      <vt:lpstr>PowerPoint 演示文稿</vt:lpstr>
      <vt:lpstr>参数总结</vt:lpstr>
      <vt:lpstr>本课小结</vt:lpstr>
      <vt:lpstr>课后作业</vt:lpstr>
      <vt:lpstr>实验任务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860</cp:revision>
  <dcterms:created xsi:type="dcterms:W3CDTF">2020-02-07T06:58:00Z</dcterms:created>
  <dcterms:modified xsi:type="dcterms:W3CDTF">2022-09-28T12:51:51Z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B7D1C9C251744F2DAF153CCDC5FE350D</vt:lpwstr>
  </property>
</Properties>
</file>