
<file path=[Content_Types].xml><?xml version="1.0" encoding="utf-8"?>
<Types xmlns="http://schemas.openxmlformats.org/package/2006/content-types">
  <Default Extension="vml" ContentType="application/vnd.openxmlformats-officedocument.vmlDrawing"/>
  <Default Extension="xls" ContentType="application/vnd.ms-excel"/>
  <Default Extension="png" ContentType="image/png"/>
  <Default Extension="emf" ContentType="image/x-emf"/>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5"/>
  </p:handoutMasterIdLst>
  <p:sldIdLst>
    <p:sldId id="256" r:id="rId3"/>
    <p:sldId id="677" r:id="rId5"/>
    <p:sldId id="678" r:id="rId6"/>
    <p:sldId id="773" r:id="rId7"/>
    <p:sldId id="1244" r:id="rId8"/>
    <p:sldId id="1245" r:id="rId9"/>
    <p:sldId id="1446" r:id="rId10"/>
    <p:sldId id="1447" r:id="rId11"/>
    <p:sldId id="1448" r:id="rId12"/>
    <p:sldId id="1450" r:id="rId13"/>
    <p:sldId id="1449" r:id="rId14"/>
    <p:sldId id="1451" r:id="rId15"/>
    <p:sldId id="1452" r:id="rId16"/>
    <p:sldId id="1453" r:id="rId17"/>
    <p:sldId id="1454" r:id="rId18"/>
    <p:sldId id="1455" r:id="rId19"/>
    <p:sldId id="1456" r:id="rId20"/>
    <p:sldId id="1457" r:id="rId21"/>
    <p:sldId id="1458" r:id="rId22"/>
    <p:sldId id="1459" r:id="rId23"/>
    <p:sldId id="1460" r:id="rId24"/>
    <p:sldId id="1461" r:id="rId25"/>
    <p:sldId id="1462" r:id="rId26"/>
    <p:sldId id="1463" r:id="rId27"/>
    <p:sldId id="1464" r:id="rId28"/>
    <p:sldId id="1465" r:id="rId29"/>
    <p:sldId id="1466" r:id="rId30"/>
    <p:sldId id="1467" r:id="rId31"/>
    <p:sldId id="1374" r:id="rId32"/>
    <p:sldId id="1375" r:id="rId33"/>
    <p:sldId id="1376" r:id="rId34"/>
    <p:sldId id="1377" r:id="rId35"/>
    <p:sldId id="1378" r:id="rId36"/>
    <p:sldId id="1379" r:id="rId37"/>
    <p:sldId id="1380" r:id="rId38"/>
    <p:sldId id="1381" r:id="rId39"/>
    <p:sldId id="1382" r:id="rId40"/>
    <p:sldId id="1383" r:id="rId41"/>
    <p:sldId id="1384" r:id="rId42"/>
    <p:sldId id="1385" r:id="rId43"/>
    <p:sldId id="1386" r:id="rId44"/>
    <p:sldId id="1387" r:id="rId45"/>
    <p:sldId id="1502" r:id="rId46"/>
    <p:sldId id="1500" r:id="rId47"/>
    <p:sldId id="1468" r:id="rId48"/>
    <p:sldId id="1469" r:id="rId49"/>
    <p:sldId id="1470" r:id="rId50"/>
    <p:sldId id="1471" r:id="rId51"/>
    <p:sldId id="1472" r:id="rId52"/>
    <p:sldId id="1473" r:id="rId53"/>
    <p:sldId id="1474" r:id="rId54"/>
    <p:sldId id="1475" r:id="rId55"/>
    <p:sldId id="1476" r:id="rId56"/>
    <p:sldId id="1477" r:id="rId57"/>
    <p:sldId id="1478" r:id="rId58"/>
    <p:sldId id="1479" r:id="rId59"/>
    <p:sldId id="1480" r:id="rId60"/>
    <p:sldId id="1223" r:id="rId61"/>
    <p:sldId id="1224" r:id="rId62"/>
    <p:sldId id="1225" r:id="rId63"/>
    <p:sldId id="1226" r:id="rId64"/>
  </p:sldIdLst>
  <p:sldSz cx="9144000" cy="5143500" type="screen16x9"/>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7109" autoAdjust="0"/>
  </p:normalViewPr>
  <p:slideViewPr>
    <p:cSldViewPr snapToGrid="0">
      <p:cViewPr varScale="1">
        <p:scale>
          <a:sx n="103" d="100"/>
          <a:sy n="103" d="100"/>
        </p:scale>
        <p:origin x="834"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77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10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B55A7A-C502-46B6-855A-4BBB11597EE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659B1-BC94-4B1F-9D70-551345BF8F3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0-06T18:41:19"/>
    </inkml:context>
    <inkml:brush xml:id="br0">
      <inkml:brushProperty name="width" value="0.05292" units="cm"/>
      <inkml:brushProperty name="height" value="0.05292" units="cm"/>
      <inkml:brushProperty name="color" value="#ff0000"/>
    </inkml:brush>
  </inkml:definitions>
  <inkml:trace contextRef="#ctx0" brushRef="#br0">653 13811 0,'0'0'124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8A599-32F8-4B61-A0CD-2608407245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49A97-A90C-496F-AD26-75D9C1389A1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849A97-A90C-496F-AD26-75D9C1389A1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#全局变量一般不能随意修改，可以赋值给局部变量，修改局部变量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nonlocal</a:t>
            </a:r>
            <a:r>
              <a:rPr lang="zh-CN" altLang="en-US"/>
              <a:t>只能在局部寻找，一层一层向外寻找离它最近的变量</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nonlocal x</a:t>
            </a:r>
            <a:r>
              <a:rPr lang="en-US" altLang="zh-CN">
                <a:sym typeface="+mn-ea"/>
              </a:rPr>
              <a:t> </a:t>
            </a:r>
            <a:r>
              <a:rPr lang="zh-CN" altLang="en-US">
                <a:sym typeface="+mn-ea"/>
              </a:rPr>
              <a:t>寻找距离最近的局部变量</a:t>
            </a:r>
            <a:r>
              <a:rPr lang="en-US" altLang="zh-CN">
                <a:sym typeface="+mn-ea"/>
              </a:rPr>
              <a:t>x</a:t>
            </a:r>
            <a:r>
              <a:rPr lang="zh-CN" altLang="en-US">
                <a:sym typeface="+mn-ea"/>
              </a:rPr>
              <a:t>，没有找到</a:t>
            </a:r>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82E783-649F-44DC-A8F6-E4C5105E11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6.png"/><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7" name="Rectangle 6"/>
          <p:cNvSpPr/>
          <p:nvPr userDrawn="1"/>
        </p:nvSpPr>
        <p:spPr>
          <a:xfrm>
            <a:off x="0" y="-1"/>
            <a:ext cx="9144000" cy="3429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zh-CN" altLang="en-US" dirty="0"/>
              <a:t>单击此处编辑母版标题样式</a:t>
            </a:r>
            <a:endParaRPr lang="en-US" dirty="0"/>
          </a:p>
        </p:txBody>
      </p:sp>
      <p:sp>
        <p:nvSpPr>
          <p:cNvPr id="3" name="Subtitle 2"/>
          <p:cNvSpPr>
            <a:spLocks noGrp="1"/>
          </p:cNvSpPr>
          <p:nvPr>
            <p:ph type="subTitle" idx="1" hasCustomPrompt="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0000"/>
                    <a:lumOff val="10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lvl1pPr algn="ctr">
              <a:defRPr sz="1600">
                <a:latin typeface="+mn-lt"/>
              </a:defRPr>
            </a:lvl1pPr>
          </a:lstStyle>
          <a:p>
            <a:fld id="{60FB8FB2-9769-4F22-8580-D43F76E3F213}" type="datetime1">
              <a:rPr lang="zh-CN" altLang="en-US" smtClean="0"/>
            </a:fld>
            <a:endParaRPr lang="zh-CN" altLang="en-US" dirty="0"/>
          </a:p>
        </p:txBody>
      </p:sp>
      <p:sp>
        <p:nvSpPr>
          <p:cNvPr id="5" name="Footer Placeholder 4"/>
          <p:cNvSpPr>
            <a:spLocks noGrp="1"/>
          </p:cNvSpPr>
          <p:nvPr>
            <p:ph type="ftr" sz="quarter" idx="11"/>
          </p:nvPr>
        </p:nvSpPr>
        <p:spPr>
          <a:xfrm>
            <a:off x="2298032" y="4853028"/>
            <a:ext cx="5760261" cy="205740"/>
          </a:xfrm>
        </p:spPr>
        <p:txBody>
          <a:bodyPr/>
          <a:lstStyle>
            <a:lvl1pPr algn="ctr">
              <a:defRPr sz="1600">
                <a:latin typeface="+mn-lt"/>
              </a:defRPr>
            </a:lvl1pPr>
          </a:lstStyle>
          <a:p>
            <a:endParaRPr lang="zh-CN" altLang="en-US" dirty="0"/>
          </a:p>
        </p:txBody>
      </p:sp>
      <p:sp>
        <p:nvSpPr>
          <p:cNvPr id="6" name="Slide Number Placeholder 5"/>
          <p:cNvSpPr>
            <a:spLocks noGrp="1"/>
          </p:cNvSpPr>
          <p:nvPr>
            <p:ph type="sldNum" sz="quarter" idx="12"/>
          </p:nvPr>
        </p:nvSpPr>
        <p:spPr/>
        <p:txBody>
          <a:bodyPr/>
          <a:lstStyle>
            <a:lvl1pPr algn="ctr">
              <a:defRPr sz="1600">
                <a:latin typeface="+mn-lt"/>
              </a:defRPr>
            </a:lvl1pPr>
          </a:lstStyle>
          <a:p>
            <a:fld id="{F528F39D-B5E5-4CA7-906C-979D5A62978D}" type="slidenum">
              <a:rPr lang="zh-CN" altLang="en-US" smtClean="0"/>
            </a:fld>
            <a:endParaRPr lang="zh-CN" altLang="en-US"/>
          </a:p>
        </p:txBody>
      </p:sp>
      <p:cxnSp>
        <p:nvCxnSpPr>
          <p:cNvPr id="8" name="Straight Connector 7"/>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42900" y="114820"/>
            <a:ext cx="692368" cy="6923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120" name="文本框 119"/>
          <p:cNvSpPr txBox="1"/>
          <p:nvPr userDrawn="1"/>
        </p:nvSpPr>
        <p:spPr>
          <a:xfrm>
            <a:off x="4264202" y="2007508"/>
            <a:ext cx="4241369" cy="1223412"/>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11500" spc="50">
                <a:ln w="11430"/>
                <a:solidFill>
                  <a:srgbClr val="008EE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7350" dirty="0">
                <a:solidFill>
                  <a:schemeClr val="tx1">
                    <a:lumMod val="65000"/>
                    <a:lumOff val="35000"/>
                  </a:schemeClr>
                </a:solidFill>
              </a:rPr>
              <a:t>谢谢聆听</a:t>
            </a:r>
            <a:endParaRPr lang="en-US" altLang="zh-CN" sz="7350" dirty="0">
              <a:solidFill>
                <a:schemeClr val="tx1">
                  <a:lumMod val="65000"/>
                  <a:lumOff val="35000"/>
                </a:schemeClr>
              </a:solidFill>
            </a:endParaRPr>
          </a:p>
        </p:txBody>
      </p:sp>
      <p:grpSp>
        <p:nvGrpSpPr>
          <p:cNvPr id="4" name="组合 3"/>
          <p:cNvGrpSpPr/>
          <p:nvPr userDrawn="1"/>
        </p:nvGrpSpPr>
        <p:grpSpPr>
          <a:xfrm>
            <a:off x="833860" y="1704155"/>
            <a:ext cx="3193793" cy="2085294"/>
            <a:chOff x="705272" y="1639861"/>
            <a:chExt cx="3193793" cy="2085294"/>
          </a:xfrm>
        </p:grpSpPr>
        <p:grpSp>
          <p:nvGrpSpPr>
            <p:cNvPr id="2" name="组合 1"/>
            <p:cNvGrpSpPr/>
            <p:nvPr userDrawn="1"/>
          </p:nvGrpSpPr>
          <p:grpSpPr>
            <a:xfrm>
              <a:off x="705272" y="1639861"/>
              <a:ext cx="3193793" cy="2085294"/>
              <a:chOff x="721633" y="1980294"/>
              <a:chExt cx="3233738" cy="2111375"/>
            </a:xfrm>
          </p:grpSpPr>
          <p:sp>
            <p:nvSpPr>
              <p:cNvPr id="9" name="Freeform 148"/>
              <p:cNvSpPr/>
              <p:nvPr userDrawn="1"/>
            </p:nvSpPr>
            <p:spPr bwMode="auto">
              <a:xfrm>
                <a:off x="721633" y="1980294"/>
                <a:ext cx="3233738" cy="2111375"/>
              </a:xfrm>
              <a:custGeom>
                <a:avLst/>
                <a:gdLst>
                  <a:gd name="T0" fmla="*/ 778 w 861"/>
                  <a:gd name="T1" fmla="*/ 437 h 562"/>
                  <a:gd name="T2" fmla="*/ 778 w 861"/>
                  <a:gd name="T3" fmla="*/ 21 h 562"/>
                  <a:gd name="T4" fmla="*/ 756 w 861"/>
                  <a:gd name="T5" fmla="*/ 0 h 562"/>
                  <a:gd name="T6" fmla="*/ 105 w 861"/>
                  <a:gd name="T7" fmla="*/ 0 h 562"/>
                  <a:gd name="T8" fmla="*/ 84 w 861"/>
                  <a:gd name="T9" fmla="*/ 21 h 562"/>
                  <a:gd name="T10" fmla="*/ 84 w 861"/>
                  <a:gd name="T11" fmla="*/ 436 h 562"/>
                  <a:gd name="T12" fmla="*/ 0 w 861"/>
                  <a:gd name="T13" fmla="*/ 530 h 562"/>
                  <a:gd name="T14" fmla="*/ 24 w 861"/>
                  <a:gd name="T15" fmla="*/ 562 h 562"/>
                  <a:gd name="T16" fmla="*/ 838 w 861"/>
                  <a:gd name="T17" fmla="*/ 562 h 562"/>
                  <a:gd name="T18" fmla="*/ 861 w 861"/>
                  <a:gd name="T19" fmla="*/ 530 h 562"/>
                  <a:gd name="T20" fmla="*/ 778 w 861"/>
                  <a:gd name="T21" fmla="*/ 437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1" h="562">
                    <a:moveTo>
                      <a:pt x="778" y="437"/>
                    </a:moveTo>
                    <a:cubicBezTo>
                      <a:pt x="778" y="21"/>
                      <a:pt x="778" y="21"/>
                      <a:pt x="778" y="21"/>
                    </a:cubicBezTo>
                    <a:cubicBezTo>
                      <a:pt x="778" y="9"/>
                      <a:pt x="768" y="0"/>
                      <a:pt x="756" y="0"/>
                    </a:cubicBezTo>
                    <a:cubicBezTo>
                      <a:pt x="105" y="0"/>
                      <a:pt x="105" y="0"/>
                      <a:pt x="105" y="0"/>
                    </a:cubicBezTo>
                    <a:cubicBezTo>
                      <a:pt x="93" y="0"/>
                      <a:pt x="84" y="9"/>
                      <a:pt x="84" y="21"/>
                    </a:cubicBezTo>
                    <a:cubicBezTo>
                      <a:pt x="84" y="436"/>
                      <a:pt x="84" y="436"/>
                      <a:pt x="84" y="436"/>
                    </a:cubicBezTo>
                    <a:cubicBezTo>
                      <a:pt x="0" y="530"/>
                      <a:pt x="0" y="530"/>
                      <a:pt x="0" y="530"/>
                    </a:cubicBezTo>
                    <a:cubicBezTo>
                      <a:pt x="0" y="543"/>
                      <a:pt x="11" y="562"/>
                      <a:pt x="24" y="562"/>
                    </a:cubicBezTo>
                    <a:cubicBezTo>
                      <a:pt x="838" y="562"/>
                      <a:pt x="838" y="562"/>
                      <a:pt x="838" y="562"/>
                    </a:cubicBezTo>
                    <a:cubicBezTo>
                      <a:pt x="851" y="562"/>
                      <a:pt x="861" y="543"/>
                      <a:pt x="861" y="530"/>
                    </a:cubicBezTo>
                    <a:lnTo>
                      <a:pt x="778" y="437"/>
                    </a:lnTo>
                    <a:close/>
                  </a:path>
                </a:pathLst>
              </a:custGeom>
              <a:solidFill>
                <a:srgbClr val="6868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0" name="Rectangle 149"/>
              <p:cNvSpPr>
                <a:spLocks noChangeArrowheads="1"/>
              </p:cNvSpPr>
              <p:nvPr userDrawn="1"/>
            </p:nvSpPr>
            <p:spPr bwMode="auto">
              <a:xfrm>
                <a:off x="1169308" y="2115231"/>
                <a:ext cx="2343150" cy="1404938"/>
              </a:xfrm>
              <a:prstGeom prst="rect">
                <a:avLst/>
              </a:prstGeom>
              <a:solidFill>
                <a:srgbClr val="F9F3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a:p>
            </p:txBody>
          </p:sp>
          <p:sp>
            <p:nvSpPr>
              <p:cNvPr id="11" name="Freeform 150"/>
              <p:cNvSpPr/>
              <p:nvPr userDrawn="1"/>
            </p:nvSpPr>
            <p:spPr bwMode="auto">
              <a:xfrm>
                <a:off x="2118633" y="3975781"/>
                <a:ext cx="439738" cy="74613"/>
              </a:xfrm>
              <a:custGeom>
                <a:avLst/>
                <a:gdLst>
                  <a:gd name="T0" fmla="*/ 0 w 117"/>
                  <a:gd name="T1" fmla="*/ 0 h 20"/>
                  <a:gd name="T2" fmla="*/ 0 w 117"/>
                  <a:gd name="T3" fmla="*/ 0 h 20"/>
                  <a:gd name="T4" fmla="*/ 14 w 117"/>
                  <a:gd name="T5" fmla="*/ 20 h 20"/>
                  <a:gd name="T6" fmla="*/ 104 w 117"/>
                  <a:gd name="T7" fmla="*/ 20 h 20"/>
                  <a:gd name="T8" fmla="*/ 117 w 117"/>
                  <a:gd name="T9" fmla="*/ 0 h 20"/>
                  <a:gd name="T10" fmla="*/ 117 w 117"/>
                  <a:gd name="T11" fmla="*/ 0 h 20"/>
                  <a:gd name="T12" fmla="*/ 0 w 117"/>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7" h="20">
                    <a:moveTo>
                      <a:pt x="0" y="0"/>
                    </a:moveTo>
                    <a:cubicBezTo>
                      <a:pt x="0" y="0"/>
                      <a:pt x="0" y="0"/>
                      <a:pt x="0" y="0"/>
                    </a:cubicBezTo>
                    <a:cubicBezTo>
                      <a:pt x="0" y="7"/>
                      <a:pt x="6" y="20"/>
                      <a:pt x="14" y="20"/>
                    </a:cubicBezTo>
                    <a:cubicBezTo>
                      <a:pt x="104" y="20"/>
                      <a:pt x="104" y="20"/>
                      <a:pt x="104" y="20"/>
                    </a:cubicBezTo>
                    <a:cubicBezTo>
                      <a:pt x="111" y="20"/>
                      <a:pt x="117" y="7"/>
                      <a:pt x="117" y="0"/>
                    </a:cubicBezTo>
                    <a:cubicBezTo>
                      <a:pt x="117" y="0"/>
                      <a:pt x="117" y="0"/>
                      <a:pt x="117" y="0"/>
                    </a:cubicBezTo>
                    <a:lnTo>
                      <a:pt x="0" y="0"/>
                    </a:lnTo>
                    <a:close/>
                  </a:path>
                </a:pathLst>
              </a:custGeom>
              <a:solidFill>
                <a:srgbClr val="F9F3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08" name="矩形 107"/>
            <p:cNvSpPr/>
            <p:nvPr userDrawn="1"/>
          </p:nvSpPr>
          <p:spPr>
            <a:xfrm>
              <a:off x="2091447" y="2022227"/>
              <a:ext cx="1325371" cy="369332"/>
            </a:xfrm>
            <a:prstGeom prst="rect">
              <a:avLst/>
            </a:prstGeom>
          </p:spPr>
          <p:txBody>
            <a:bodyPr wrap="square">
              <a:spAutoFit/>
            </a:bodyPr>
            <a:lstStyle/>
            <a:p>
              <a:pPr algn="l">
                <a:lnSpc>
                  <a:spcPct val="120000"/>
                </a:lnSpc>
              </a:pPr>
              <a:r>
                <a:rPr lang="en-US" altLang="zh-CN" sz="1500" kern="1200" dirty="0">
                  <a:solidFill>
                    <a:schemeClr val="tx1">
                      <a:lumMod val="65000"/>
                      <a:lumOff val="35000"/>
                    </a:schemeClr>
                  </a:solidFill>
                  <a:latin typeface="+mj-ea"/>
                  <a:ea typeface="+mj-ea"/>
                  <a:cs typeface="+mn-cs"/>
                </a:rPr>
                <a:t>Thank You</a:t>
              </a:r>
              <a:r>
                <a:rPr lang="zh-CN" altLang="en-US" sz="1500" kern="1200" dirty="0">
                  <a:solidFill>
                    <a:schemeClr val="tx1">
                      <a:lumMod val="65000"/>
                      <a:lumOff val="35000"/>
                    </a:schemeClr>
                  </a:solidFill>
                  <a:latin typeface="+mj-ea"/>
                  <a:ea typeface="+mj-ea"/>
                  <a:cs typeface="+mn-cs"/>
                </a:rPr>
                <a:t>！</a:t>
              </a:r>
              <a:endParaRPr lang="zh-CN" altLang="en-US" sz="1500" kern="1200" dirty="0">
                <a:solidFill>
                  <a:schemeClr val="tx1">
                    <a:lumMod val="65000"/>
                    <a:lumOff val="35000"/>
                  </a:schemeClr>
                </a:solidFill>
                <a:latin typeface="+mj-ea"/>
                <a:ea typeface="+mj-ea"/>
                <a:cs typeface="+mn-cs"/>
              </a:endParaRPr>
            </a:p>
          </p:txBody>
        </p:sp>
        <p:grpSp>
          <p:nvGrpSpPr>
            <p:cNvPr id="114" name="组合 113"/>
            <p:cNvGrpSpPr/>
            <p:nvPr userDrawn="1"/>
          </p:nvGrpSpPr>
          <p:grpSpPr>
            <a:xfrm>
              <a:off x="2160453" y="2672657"/>
              <a:ext cx="1134000" cy="48600"/>
              <a:chOff x="0" y="4978400"/>
              <a:chExt cx="11157019" cy="406400"/>
            </a:xfrm>
          </p:grpSpPr>
          <p:sp>
            <p:nvSpPr>
              <p:cNvPr id="115" name="矩形 114"/>
              <p:cNvSpPr/>
              <p:nvPr userDrawn="1"/>
            </p:nvSpPr>
            <p:spPr>
              <a:xfrm>
                <a:off x="0" y="4978400"/>
                <a:ext cx="2788596" cy="406400"/>
              </a:xfrm>
              <a:prstGeom prst="rect">
                <a:avLst/>
              </a:prstGeom>
              <a:solidFill>
                <a:srgbClr val="9EC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6" name="矩形 115"/>
              <p:cNvSpPr/>
              <p:nvPr userDrawn="1"/>
            </p:nvSpPr>
            <p:spPr>
              <a:xfrm>
                <a:off x="2788596" y="4978400"/>
                <a:ext cx="2788596" cy="406400"/>
              </a:xfrm>
              <a:prstGeom prst="rect">
                <a:avLst/>
              </a:prstGeom>
              <a:solidFill>
                <a:srgbClr val="CA00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7" name="矩形 116"/>
              <p:cNvSpPr/>
              <p:nvPr userDrawn="1"/>
            </p:nvSpPr>
            <p:spPr>
              <a:xfrm>
                <a:off x="5577192" y="4978400"/>
                <a:ext cx="2788596" cy="406400"/>
              </a:xfrm>
              <a:prstGeom prst="rect">
                <a:avLst/>
              </a:prstGeom>
              <a:solidFill>
                <a:srgbClr val="FF8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sp>
            <p:nvSpPr>
              <p:cNvPr id="118" name="矩形 117"/>
              <p:cNvSpPr/>
              <p:nvPr userDrawn="1"/>
            </p:nvSpPr>
            <p:spPr>
              <a:xfrm>
                <a:off x="8368423" y="4978400"/>
                <a:ext cx="2788596" cy="406400"/>
              </a:xfrm>
              <a:prstGeom prst="rect">
                <a:avLst/>
              </a:prstGeom>
              <a:solidFill>
                <a:srgbClr val="008E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8900"/>
                  </a:solidFill>
                </a:endParaRPr>
              </a:p>
            </p:txBody>
          </p:sp>
        </p:grpSp>
        <p:pic>
          <p:nvPicPr>
            <p:cNvPr id="110" name="Picture 2"/>
            <p:cNvPicPr>
              <a:picLocks noChangeAspect="1" noChangeArrowheads="1"/>
            </p:cNvPicPr>
            <p:nvPr userDrawn="1"/>
          </p:nvPicPr>
          <p:blipFill>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a:stretch>
              <a:fillRect/>
            </a:stretch>
          </p:blipFill>
          <p:spPr bwMode="auto">
            <a:xfrm>
              <a:off x="1367669" y="2007508"/>
              <a:ext cx="675000" cy="675000"/>
            </a:xfrm>
            <a:prstGeom prst="rect">
              <a:avLst/>
            </a:prstGeom>
            <a:noFill/>
            <a:ln w="9525">
              <a:noFill/>
              <a:miter lim="800000"/>
              <a:headEnd/>
              <a:tailEnd/>
            </a:ln>
            <a:effectLst/>
          </p:spPr>
        </p:pic>
      </p:grpSp>
      <p:sp>
        <p:nvSpPr>
          <p:cNvPr id="20" name="日期占位符 3"/>
          <p:cNvSpPr>
            <a:spLocks noGrp="1"/>
          </p:cNvSpPr>
          <p:nvPr>
            <p:ph type="dt" sz="half" idx="10"/>
          </p:nvPr>
        </p:nvSpPr>
        <p:spPr>
          <a:xfrm>
            <a:off x="768096" y="4853028"/>
            <a:ext cx="1615607" cy="205740"/>
          </a:xfrm>
        </p:spPr>
        <p:txBody>
          <a:bodyPr/>
          <a:lstStyle>
            <a:lvl1pPr algn="ctr">
              <a:defRPr sz="1600">
                <a:solidFill>
                  <a:schemeClr val="bg1"/>
                </a:solidFill>
                <a:latin typeface="+mn-lt"/>
              </a:defRPr>
            </a:lvl1pPr>
          </a:lstStyle>
          <a:p>
            <a:fld id="{8F98B0E8-48B0-47D3-A6C8-7E041360F69C}" type="datetime1">
              <a:rPr lang="zh-CN" altLang="en-US" smtClean="0"/>
            </a:fld>
            <a:endParaRPr lang="zh-CN" altLang="en-US" dirty="0"/>
          </a:p>
        </p:txBody>
      </p:sp>
      <p:sp>
        <p:nvSpPr>
          <p:cNvPr id="21"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22" name="灯片编号占位符 5"/>
          <p:cNvSpPr>
            <a:spLocks noGrp="1"/>
          </p:cNvSpPr>
          <p:nvPr>
            <p:ph type="sldNum" sz="quarter" idx="12"/>
          </p:nvPr>
        </p:nvSpPr>
        <p:spPr>
          <a:xfrm>
            <a:off x="8128000" y="4853028"/>
            <a:ext cx="730250" cy="205740"/>
          </a:xfrm>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transition>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727032" y="4805958"/>
            <a:ext cx="1920240" cy="274320"/>
          </a:xfrm>
          <a:prstGeom prst="rect">
            <a:avLst/>
          </a:prstGeom>
        </p:spPr>
        <p:txBody>
          <a:bodyPr/>
          <a:lstStyle>
            <a:lvl1pPr>
              <a:defRPr sz="1050"/>
            </a:lvl1pPr>
          </a:lstStyle>
          <a:p>
            <a:fld id="{7C38504B-1AF3-4156-B61A-8DB24BEED060}" type="datetime1">
              <a:rPr lang="zh-CN" altLang="en-US" smtClean="0"/>
            </a:fld>
            <a:endParaRPr lang="zh-CN" altLang="en-US" dirty="0"/>
          </a:p>
        </p:txBody>
      </p:sp>
      <p:sp>
        <p:nvSpPr>
          <p:cNvPr id="5" name="页脚占位符 4"/>
          <p:cNvSpPr>
            <a:spLocks noGrp="1"/>
          </p:cNvSpPr>
          <p:nvPr>
            <p:ph type="ftr" sz="quarter" idx="11"/>
          </p:nvPr>
        </p:nvSpPr>
        <p:spPr>
          <a:xfrm>
            <a:off x="4380074" y="4805960"/>
            <a:ext cx="2350681" cy="273844"/>
          </a:xfrm>
          <a:prstGeom prst="rect">
            <a:avLst/>
          </a:prstGeom>
        </p:spPr>
        <p:txBody>
          <a:bodyPr/>
          <a:lstStyle>
            <a:lvl1pPr>
              <a:defRPr sz="1050"/>
            </a:lvl1p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
        <p:nvSpPr>
          <p:cNvPr id="7" name="标题占位符"/>
          <p:cNvSpPr>
            <a:spLocks noGrp="1"/>
          </p:cNvSpPr>
          <p:nvPr>
            <p:ph type="body" sz="quarter" idx="13" hasCustomPrompt="1"/>
          </p:nvPr>
        </p:nvSpPr>
        <p:spPr>
          <a:xfrm>
            <a:off x="1052622" y="159755"/>
            <a:ext cx="6275277" cy="415498"/>
          </a:xfrm>
          <a:prstGeom prst="rect">
            <a:avLst/>
          </a:prstGeom>
        </p:spPr>
        <p:txBody>
          <a:bodyPr wrap="square" anchor="ctr">
            <a:spAutoFit/>
          </a:bodyPr>
          <a:lstStyle>
            <a:lvl1pPr marL="0" indent="0" algn="l">
              <a:lnSpc>
                <a:spcPct val="100000"/>
              </a:lnSpc>
              <a:buFontTx/>
              <a:buNone/>
              <a:defRPr lang="zh-CN" altLang="en-US" sz="2100" b="1" spc="169"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tmplLst>
          <p:tmpl lvl="0">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750"/>
                        <p:tgtEl>
                          <p:spTgt spid="7"/>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8" name="矩形"/>
          <p:cNvSpPr/>
          <p:nvPr/>
        </p:nvSpPr>
        <p:spPr>
          <a:xfrm>
            <a:off x="-3743" y="80319"/>
            <a:ext cx="2287872" cy="54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9" name="矩形"/>
          <p:cNvSpPr/>
          <p:nvPr/>
        </p:nvSpPr>
        <p:spPr>
          <a:xfrm>
            <a:off x="2284129" y="80319"/>
            <a:ext cx="2287872" cy="540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6" name="矩形"/>
          <p:cNvSpPr/>
          <p:nvPr userDrawn="1"/>
        </p:nvSpPr>
        <p:spPr>
          <a:xfrm>
            <a:off x="110557" y="309456"/>
            <a:ext cx="235878" cy="2466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71C1C"/>
              </a:solidFill>
            </a:endParaRPr>
          </a:p>
        </p:txBody>
      </p:sp>
      <p:sp>
        <p:nvSpPr>
          <p:cNvPr id="3" name="标题占位符"/>
          <p:cNvSpPr>
            <a:spLocks noGrp="1"/>
          </p:cNvSpPr>
          <p:nvPr>
            <p:ph type="body" sz="quarter" idx="10" hasCustomPrompt="1"/>
          </p:nvPr>
        </p:nvSpPr>
        <p:spPr>
          <a:xfrm>
            <a:off x="429992" y="234449"/>
            <a:ext cx="6897908" cy="415498"/>
          </a:xfrm>
          <a:prstGeom prst="rect">
            <a:avLst/>
          </a:prstGeom>
        </p:spPr>
        <p:txBody>
          <a:bodyPr wrap="square" anchor="ctr">
            <a:spAutoFit/>
          </a:bodyPr>
          <a:lstStyle>
            <a:lvl1pPr marL="0" indent="0" algn="l">
              <a:lnSpc>
                <a:spcPct val="100000"/>
              </a:lnSpc>
              <a:buFontTx/>
              <a:buNone/>
              <a:defRPr lang="zh-CN" altLang="en-US" sz="2100" b="1" spc="225" dirty="0" smtClean="0">
                <a:solidFill>
                  <a:schemeClr val="tx1">
                    <a:lumMod val="95000"/>
                    <a:lumOff val="5000"/>
                  </a:schemeClr>
                </a:solidFill>
                <a:latin typeface="+mn-ea"/>
              </a:defRPr>
            </a:lvl1pPr>
          </a:lstStyle>
          <a:p>
            <a:pPr marL="0" lvl="0"/>
            <a:r>
              <a:rPr lang="zh-CN" altLang="en-US" dirty="0"/>
              <a:t>点击添加标题</a:t>
            </a:r>
            <a:endParaRPr lang="zh-CN" altLang="en-US" dirty="0"/>
          </a:p>
        </p:txBody>
      </p:sp>
      <p:sp>
        <p:nvSpPr>
          <p:cNvPr id="4" name="文本占位符 3"/>
          <p:cNvSpPr>
            <a:spLocks noGrp="1"/>
          </p:cNvSpPr>
          <p:nvPr>
            <p:ph type="body" sz="quarter" idx="11"/>
          </p:nvPr>
        </p:nvSpPr>
        <p:spPr>
          <a:xfrm>
            <a:off x="627064" y="1009651"/>
            <a:ext cx="7615237" cy="3545681"/>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2"/>
          </p:nvPr>
        </p:nvSpPr>
        <p:spPr>
          <a:xfrm>
            <a:off x="6727032" y="4805958"/>
            <a:ext cx="1920240" cy="274320"/>
          </a:xfrm>
          <a:prstGeom prst="rect">
            <a:avLst/>
          </a:prstGeom>
        </p:spPr>
        <p:txBody>
          <a:bodyPr/>
          <a:lstStyle>
            <a:lvl1pPr>
              <a:defRPr sz="1200"/>
            </a:lvl1pPr>
          </a:lstStyle>
          <a:p>
            <a:endParaRPr lang="zh-CN" altLang="en-US"/>
          </a:p>
        </p:txBody>
      </p:sp>
      <p:sp>
        <p:nvSpPr>
          <p:cNvPr id="10" name="页脚占位符 4"/>
          <p:cNvSpPr>
            <a:spLocks noGrp="1"/>
          </p:cNvSpPr>
          <p:nvPr>
            <p:ph type="ftr" sz="quarter" idx="13"/>
          </p:nvPr>
        </p:nvSpPr>
        <p:spPr>
          <a:xfrm>
            <a:off x="4380074" y="4805960"/>
            <a:ext cx="2350681" cy="273844"/>
          </a:xfrm>
          <a:prstGeom prst="rect">
            <a:avLst/>
          </a:prstGeom>
        </p:spPr>
        <p:txBody>
          <a:bodyPr/>
          <a:lstStyle>
            <a:lvl1pPr>
              <a:defRPr sz="1200"/>
            </a:lvl1pPr>
          </a:lstStyle>
          <a:p>
            <a:endParaRPr lang="zh-CN" altLang="en-US" dirty="0"/>
          </a:p>
        </p:txBody>
      </p:sp>
      <p:sp>
        <p:nvSpPr>
          <p:cNvPr id="11" name="灯片编号占位符 5"/>
          <p:cNvSpPr>
            <a:spLocks noGrp="1"/>
          </p:cNvSpPr>
          <p:nvPr>
            <p:ph type="sldNum" sz="quarter" idx="14"/>
          </p:nvPr>
        </p:nvSpPr>
        <p:spPr>
          <a:xfrm>
            <a:off x="8461830" y="4805960"/>
            <a:ext cx="551203" cy="273844"/>
          </a:xfrm>
          <a:prstGeom prst="rect">
            <a:avLst/>
          </a:prstGeom>
        </p:spPr>
        <p:txBody>
          <a:bodyPr/>
          <a:lstStyle>
            <a:lvl1pPr>
              <a:defRPr sz="1050"/>
            </a:lvl1pPr>
          </a:lstStyle>
          <a:p>
            <a:fld id="{0C913308-F349-4B6D-A68A-DD1791B4A57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3"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3" grpId="0">
        <p:tmplLst>
          <p:tmpl lvl="0">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75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知识架构">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690563" y="165497"/>
            <a:ext cx="63881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700" b="1" spc="30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2700" b="1">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2700"/>
          </a:p>
        </p:txBody>
      </p:sp>
      <p:sp>
        <p:nvSpPr>
          <p:cNvPr id="6" name="Title 1"/>
          <p:cNvSpPr>
            <a:spLocks noGrp="1"/>
          </p:cNvSpPr>
          <p:nvPr>
            <p:ph type="title"/>
          </p:nvPr>
        </p:nvSpPr>
        <p:spPr>
          <a:xfrm>
            <a:off x="1657350" y="115910"/>
            <a:ext cx="4716082" cy="582217"/>
          </a:xfrm>
          <a:prstGeom prst="rect">
            <a:avLst/>
          </a:prstGeom>
        </p:spPr>
        <p:txBody>
          <a:bodyPr anchor="ctr">
            <a:normAutofit/>
          </a:bodyPr>
          <a:lstStyle>
            <a:lvl1pPr>
              <a:defRPr sz="2100">
                <a:solidFill>
                  <a:srgbClr val="1369B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bg>
      <p:bgRef idx="1001">
        <a:schemeClr val="bg1"/>
      </p:bgRef>
    </p:bg>
    <p:spTree>
      <p:nvGrpSpPr>
        <p:cNvPr id="1" name=""/>
        <p:cNvGrpSpPr/>
        <p:nvPr/>
      </p:nvGrpSpPr>
      <p:grpSpPr>
        <a:xfrm>
          <a:off x="0" y="0"/>
          <a:ext cx="0" cy="0"/>
          <a:chOff x="0" y="0"/>
          <a:chExt cx="0" cy="0"/>
        </a:xfrm>
      </p:grpSpPr>
      <p:sp>
        <p:nvSpPr>
          <p:cNvPr id="12" name="矩形 11"/>
          <p:cNvSpPr/>
          <p:nvPr userDrawn="1"/>
        </p:nvSpPr>
        <p:spPr>
          <a:xfrm>
            <a:off x="0" y="0"/>
            <a:ext cx="9156360" cy="51435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marR="0" indent="0" algn="ctr" defTabSz="6858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p:cNvSpPr/>
          <p:nvPr userDrawn="1"/>
        </p:nvSpPr>
        <p:spPr>
          <a:xfrm>
            <a:off x="-6180" y="0"/>
            <a:ext cx="9156360" cy="51435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marR="0" indent="0" algn="ctr" defTabSz="6858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p:cNvGrpSpPr/>
          <p:nvPr userDrawn="1"/>
        </p:nvGrpSpPr>
        <p:grpSpPr>
          <a:xfrm>
            <a:off x="29820" y="40184"/>
            <a:ext cx="9072001" cy="5063133"/>
            <a:chOff x="-1" y="-1"/>
            <a:chExt cx="12192001" cy="6858001"/>
          </a:xfrm>
        </p:grpSpPr>
        <p:sp>
          <p:nvSpPr>
            <p:cNvPr id="7" name="矩形: 圆角 6"/>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userDrawn="1"/>
        </p:nvSpPr>
        <p:spPr>
          <a:xfrm rot="10800000">
            <a:off x="4393334" y="40183"/>
            <a:ext cx="357332" cy="231822"/>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marL="0" marR="0" indent="0" algn="ctr" defTabSz="6858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hasCustomPrompt="1"/>
          </p:nvPr>
        </p:nvSpPr>
        <p:spPr/>
        <p:txBody>
          <a:bodyPr/>
          <a:lstStyle>
            <a:lvl3pPr marL="1080135" indent="-288290">
              <a:buFont typeface="Wingdings 3" panose="05040102010807070707" pitchFamily="18" charset="2"/>
              <a:buChar char=""/>
              <a:defRPr/>
            </a:lvl3pPr>
            <a:lvl4pPr marL="1259840" indent="-288290">
              <a:buFont typeface="Wingdings 3" panose="05040102010807070707" pitchFamily="18" charset="2"/>
              <a:buChar char=""/>
              <a:defRPr/>
            </a:lvl4pPr>
            <a:lvl5pPr marL="1440180" indent="-288290">
              <a:buFont typeface="Wingdings 3" panose="05040102010807070707" pitchFamily="18" charset="2"/>
              <a:buChar char=""/>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lvl1pPr algn="ctr">
              <a:defRPr sz="1600" b="0">
                <a:solidFill>
                  <a:schemeClr val="bg1"/>
                </a:solidFill>
                <a:latin typeface="+mn-lt"/>
              </a:defRPr>
            </a:lvl1pPr>
          </a:lstStyle>
          <a:p>
            <a:fld id="{D7326FFE-7CCA-4C0D-B453-625569992FBB}" type="datetime1">
              <a:rPr lang="zh-CN" altLang="en-US" smtClean="0"/>
            </a:fld>
            <a:endParaRPr lang="zh-CN" altLang="en-US" dirty="0"/>
          </a:p>
        </p:txBody>
      </p:sp>
      <p:sp>
        <p:nvSpPr>
          <p:cNvPr id="5" name="Footer Placeholder 4"/>
          <p:cNvSpPr>
            <a:spLocks noGrp="1"/>
          </p:cNvSpPr>
          <p:nvPr>
            <p:ph type="ftr" sz="quarter" idx="11"/>
          </p:nvPr>
        </p:nvSpPr>
        <p:spPr>
          <a:xfrm>
            <a:off x="2383703" y="4853028"/>
            <a:ext cx="5674590" cy="205740"/>
          </a:xfrm>
        </p:spPr>
        <p:txBody>
          <a:bodyPr/>
          <a:lstStyle>
            <a:lvl1pPr algn="ctr">
              <a:defRPr sz="1600" b="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Slide Number Placeholder 5"/>
          <p:cNvSpPr>
            <a:spLocks noGrp="1"/>
          </p:cNvSpPr>
          <p:nvPr>
            <p:ph type="sldNum" sz="quarter" idx="12"/>
          </p:nvPr>
        </p:nvSpPr>
        <p:spPr/>
        <p:txBody>
          <a:bodyPr/>
          <a:lstStyle>
            <a:lvl1pPr algn="ctr">
              <a:defRPr sz="1600" b="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95958" y="-12032"/>
            <a:ext cx="7882609" cy="860498"/>
          </a:xfrm>
        </p:spPr>
        <p:txBody>
          <a:body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768096" y="969475"/>
            <a:ext cx="3566160" cy="3762546"/>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hasCustomPrompt="1"/>
          </p:nvPr>
        </p:nvSpPr>
        <p:spPr>
          <a:xfrm>
            <a:off x="4491990" y="969473"/>
            <a:ext cx="3566160" cy="3762547"/>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p:txBody>
          <a:bodyPr/>
          <a:lstStyle>
            <a:lvl1pPr algn="ctr">
              <a:defRPr sz="1600">
                <a:solidFill>
                  <a:schemeClr val="bg1"/>
                </a:solidFill>
                <a:latin typeface="+mn-lt"/>
              </a:defRPr>
            </a:lvl1pPr>
          </a:lstStyle>
          <a:p>
            <a:fld id="{B74AB904-11F0-40D2-A521-063F99E152E4}" type="datetime1">
              <a:rPr lang="zh-CN" altLang="en-US" smtClean="0"/>
            </a:fld>
            <a:endParaRPr lang="zh-CN" altLang="en-US" dirty="0"/>
          </a:p>
        </p:txBody>
      </p:sp>
      <p:sp>
        <p:nvSpPr>
          <p:cNvPr id="6" name="Footer Placeholder 5"/>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7" name="Slide Number Placeholder 6"/>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80918" y="0"/>
            <a:ext cx="7290054" cy="848467"/>
          </a:xfrm>
        </p:spPr>
        <p:txBody>
          <a:bodyPr/>
          <a:lstStyle/>
          <a:p>
            <a:r>
              <a:rPr lang="zh-CN" altLang="en-US" dirty="0"/>
              <a:t>单击此处编辑母版标题样式</a:t>
            </a:r>
            <a:endParaRPr lang="en-US" dirty="0"/>
          </a:p>
        </p:txBody>
      </p:sp>
      <p:sp>
        <p:nvSpPr>
          <p:cNvPr id="3" name="Text Placeholder 2"/>
          <p:cNvSpPr>
            <a:spLocks noGrp="1"/>
          </p:cNvSpPr>
          <p:nvPr>
            <p:ph type="body" idx="1" hasCustomPrompt="1"/>
          </p:nvPr>
        </p:nvSpPr>
        <p:spPr>
          <a:xfrm>
            <a:off x="768096" y="993491"/>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768096" y="1584605"/>
            <a:ext cx="3566160" cy="2506179"/>
          </a:xfrm>
        </p:spPr>
        <p:txBody>
          <a:bodyPr lIns="45720" rIns="4572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491990" y="993491"/>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zh-CN" altLang="en-US"/>
              <a:t>编辑母版文本样式</a:t>
            </a:r>
            <a:endParaRPr lang="zh-CN" altLang="en-US"/>
          </a:p>
        </p:txBody>
      </p:sp>
      <p:sp>
        <p:nvSpPr>
          <p:cNvPr id="6" name="Content Placeholder 5"/>
          <p:cNvSpPr>
            <a:spLocks noGrp="1"/>
          </p:cNvSpPr>
          <p:nvPr>
            <p:ph sz="quarter" idx="4" hasCustomPrompt="1"/>
          </p:nvPr>
        </p:nvSpPr>
        <p:spPr>
          <a:xfrm>
            <a:off x="4491990" y="1584605"/>
            <a:ext cx="3566160" cy="2506179"/>
          </a:xfrm>
        </p:spPr>
        <p:txBody>
          <a:bodyPr lIns="45720" rIns="4572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lvl1pPr algn="ctr">
              <a:defRPr sz="1600">
                <a:solidFill>
                  <a:schemeClr val="bg1"/>
                </a:solidFill>
                <a:latin typeface="+mn-lt"/>
              </a:defRPr>
            </a:lvl1pPr>
          </a:lstStyle>
          <a:p>
            <a:fld id="{0529599E-9530-48C5-9CAF-172E1B800D9B}" type="datetime1">
              <a:rPr lang="zh-CN" altLang="en-US" smtClean="0"/>
            </a:fld>
            <a:endParaRPr lang="zh-CN" altLang="en-US"/>
          </a:p>
        </p:txBody>
      </p:sp>
      <p:sp>
        <p:nvSpPr>
          <p:cNvPr id="8" name="Footer Placeholder 7"/>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9" name="Slide Number Placeholder 8"/>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lgn="ctr">
              <a:defRPr sz="1600">
                <a:solidFill>
                  <a:schemeClr val="bg1"/>
                </a:solidFill>
                <a:latin typeface="+mn-lt"/>
              </a:defRPr>
            </a:lvl1pPr>
          </a:lstStyle>
          <a:p>
            <a:fld id="{5902FD77-8323-485D-87E2-91A0E9C84954}" type="datetime1">
              <a:rPr lang="zh-CN" altLang="en-US" smtClean="0"/>
            </a:fld>
            <a:endParaRPr lang="zh-CN" altLang="en-US"/>
          </a:p>
        </p:txBody>
      </p:sp>
      <p:sp>
        <p:nvSpPr>
          <p:cNvPr id="4" name="Footer Placeholder 3"/>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5" name="Slide Number Placeholder 4"/>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8EDE902-01B3-453F-A2EE-45228A659E9E}" type="datetime1">
              <a:rPr lang="zh-CN" altLang="en-US" smtClean="0"/>
            </a:fld>
            <a:endParaRPr lang="zh-CN" altLang="en-US"/>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1_节标题">
    <p:spTree>
      <p:nvGrpSpPr>
        <p:cNvPr id="1" name=""/>
        <p:cNvGrpSpPr/>
        <p:nvPr/>
      </p:nvGrpSpPr>
      <p:grpSpPr>
        <a:xfrm>
          <a:off x="0" y="0"/>
          <a:ext cx="0" cy="0"/>
          <a:chOff x="0" y="0"/>
          <a:chExt cx="0" cy="0"/>
        </a:xfrm>
      </p:grpSpPr>
      <p:sp>
        <p:nvSpPr>
          <p:cNvPr id="2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DAEA8122-0D78-4844-A578-3876484268E6}"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dirty="0"/>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8342" y="-14837"/>
            <a:ext cx="692368" cy="692368"/>
          </a:xfrm>
          <a:prstGeom prst="rect">
            <a:avLst/>
          </a:prstGeom>
        </p:spPr>
      </p:pic>
      <p:cxnSp>
        <p:nvCxnSpPr>
          <p:cNvPr id="9" name="Straight Connector 6"/>
          <p:cNvCxnSpPr/>
          <p:nvPr userDrawn="1"/>
        </p:nvCxnSpPr>
        <p:spPr>
          <a:xfrm flipV="1">
            <a:off x="574526" y="677531"/>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4223189" y="780125"/>
            <a:ext cx="0" cy="386756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35829" y="1395230"/>
            <a:ext cx="1992037" cy="1992037"/>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userDrawn="1">
            <p:custDataLst>
              <p:tags r:id="rId3"/>
            </p:custDataLst>
          </p:nvPr>
        </p:nvSpPr>
        <p:spPr>
          <a:xfrm>
            <a:off x="1448688" y="1467661"/>
            <a:ext cx="1286564" cy="1847174"/>
          </a:xfrm>
          <a:prstGeom prst="rect">
            <a:avLst/>
          </a:prstGeom>
          <a:noFill/>
        </p:spPr>
        <p:txBody>
          <a:bodyPr wrap="square" lIns="0" tIns="0" rIns="0" bIns="0" rtlCol="0" anchor="ctr" anchorCtr="0">
            <a:noAutofit/>
          </a:bodyPr>
          <a:lstStyle/>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目</a:t>
            </a:r>
            <a:endParaRPr lang="en-US" altLang="zh-CN"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rPr>
              <a:t>录</a:t>
            </a:r>
            <a:endParaRPr lang="zh-CN" altLang="en-US" sz="4800" spc="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s_2"/>
          <p:cNvSpPr txBox="1"/>
          <p:nvPr userDrawn="1">
            <p:custDataLst>
              <p:tags r:id="rId4"/>
            </p:custDataLst>
          </p:nvPr>
        </p:nvSpPr>
        <p:spPr>
          <a:xfrm rot="5400000">
            <a:off x="589962" y="2191193"/>
            <a:ext cx="1932333" cy="400110"/>
          </a:xfrm>
          <a:prstGeom prst="rect">
            <a:avLst/>
          </a:prstGeom>
          <a:noFill/>
        </p:spPr>
        <p:txBody>
          <a:bodyPr wrap="square">
            <a:spAutoFit/>
          </a:bodyPr>
          <a:lstStyle/>
          <a:p>
            <a:pPr algn="ctr">
              <a:defRPr/>
            </a:pPr>
            <a:r>
              <a:rPr lang="en-US" altLang="zh-CN" sz="2000"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userDrawn="1"/>
        </p:nvSpPr>
        <p:spPr>
          <a:xfrm>
            <a:off x="0" y="1342074"/>
            <a:ext cx="9144000" cy="38014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nvPr>
        </p:nvSpPr>
        <p:spPr>
          <a:xfrm>
            <a:off x="952609" y="385011"/>
            <a:ext cx="7886700" cy="935851"/>
          </a:xfrm>
        </p:spPr>
        <p:txBody>
          <a:bodyPr anchor="b">
            <a:normAutofit/>
          </a:bodyPr>
          <a:lstStyle>
            <a:lvl1pPr>
              <a:defRPr sz="4000">
                <a:solidFill>
                  <a:schemeClr val="tx2"/>
                </a:solidFill>
              </a:defRPr>
            </a:lvl1pPr>
          </a:lstStyle>
          <a:p>
            <a:r>
              <a:rPr lang="zh-CN" altLang="en-US" dirty="0"/>
              <a:t>编辑母版标</a:t>
            </a:r>
            <a:endParaRPr lang="zh-CN" altLang="en-US" dirty="0"/>
          </a:p>
        </p:txBody>
      </p:sp>
      <p:sp>
        <p:nvSpPr>
          <p:cNvPr id="3" name="文本占位符 2"/>
          <p:cNvSpPr>
            <a:spLocks noGrp="1"/>
          </p:cNvSpPr>
          <p:nvPr>
            <p:ph type="body" idx="1" hasCustomPrompt="1"/>
          </p:nvPr>
        </p:nvSpPr>
        <p:spPr>
          <a:xfrm>
            <a:off x="768096" y="1506009"/>
            <a:ext cx="7886700" cy="3090054"/>
          </a:xfrm>
        </p:spPr>
        <p:txBody>
          <a:bodyPr>
            <a:normAutofit/>
          </a:bodyPr>
          <a:lstStyle>
            <a:lvl1pPr marL="0" indent="0">
              <a:lnSpc>
                <a:spcPct val="120000"/>
              </a:lnSpc>
              <a:spcBef>
                <a:spcPts val="1200"/>
              </a:spcBef>
              <a:spcAft>
                <a:spcPts val="0"/>
              </a:spcAft>
              <a:buNone/>
              <a:defRPr sz="2800" b="0">
                <a:solidFill>
                  <a:schemeClr val="bg1"/>
                </a:solidFill>
                <a:latin typeface="+mj-ea"/>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p:txBody>
          <a:bodyPr/>
          <a:lstStyle>
            <a:lvl1pPr algn="ctr">
              <a:defRPr sz="1600">
                <a:solidFill>
                  <a:schemeClr val="bg1"/>
                </a:solidFill>
                <a:latin typeface="+mn-lt"/>
              </a:defRPr>
            </a:lvl1pPr>
          </a:lstStyle>
          <a:p>
            <a:fld id="{FE1C514A-AFAF-433D-949D-3F3495E7683C}" type="datetime1">
              <a:rPr lang="zh-CN" altLang="en-US" smtClean="0"/>
            </a:fld>
            <a:endParaRPr lang="zh-CN" altLang="en-US" dirty="0"/>
          </a:p>
        </p:txBody>
      </p:sp>
      <p:sp>
        <p:nvSpPr>
          <p:cNvPr id="5" name="页脚占位符 4"/>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lvl1pPr algn="ctr">
              <a:defRPr sz="1600">
                <a:solidFill>
                  <a:schemeClr val="bg1"/>
                </a:solidFill>
                <a:latin typeface="+mn-lt"/>
              </a:defRPr>
            </a:lvl1pPr>
          </a:lstStyle>
          <a:p>
            <a:fld id="{233B410F-ED3A-420F-9009-9AC68EA66982}" type="slidenum">
              <a:rPr lang="zh-CN" altLang="en-US" smtClean="0"/>
            </a:fld>
            <a:endParaRPr lang="zh-CN" altLang="en-US"/>
          </a:p>
        </p:txBody>
      </p:sp>
      <p:pic>
        <p:nvPicPr>
          <p:cNvPr id="8" name="图片 7"/>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0241" y="17062"/>
            <a:ext cx="692368" cy="692368"/>
          </a:xfrm>
          <a:prstGeom prst="rect">
            <a:avLst/>
          </a:prstGeom>
        </p:spPr>
      </p:pic>
      <p:cxnSp>
        <p:nvCxnSpPr>
          <p:cNvPr id="9" name="Straight Connector 6"/>
          <p:cNvCxnSpPr/>
          <p:nvPr userDrawn="1"/>
        </p:nvCxnSpPr>
        <p:spPr>
          <a:xfrm flipV="1">
            <a:off x="606425" y="649706"/>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lgn="ctr">
              <a:defRPr sz="1600">
                <a:solidFill>
                  <a:schemeClr val="bg1"/>
                </a:solidFill>
                <a:latin typeface="+mn-lt"/>
              </a:defRPr>
            </a:lvl1pPr>
          </a:lstStyle>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a:xfrm>
            <a:off x="2383703" y="4853028"/>
            <a:ext cx="5674590" cy="205740"/>
          </a:xfrm>
        </p:spPr>
        <p:txBody>
          <a:bodyPr/>
          <a:lstStyle>
            <a:lvl1pPr algn="ctr">
              <a:defRPr sz="1600">
                <a:solidFill>
                  <a:schemeClr val="bg1"/>
                </a:solidFill>
                <a:latin typeface="+mn-lt"/>
              </a:defRPr>
            </a:lvl1p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lstStyle>
            <a:lvl1pPr algn="ctr">
              <a:defRPr sz="1600">
                <a:solidFill>
                  <a:schemeClr val="bg1"/>
                </a:solidFill>
                <a:latin typeface="+mn-lt"/>
              </a:defRPr>
            </a:lvl1pPr>
          </a:lstStyle>
          <a:p>
            <a:fld id="{F528F39D-B5E5-4CA7-906C-979D5A6297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7" y="925167"/>
            <a:ext cx="7832833" cy="3806854"/>
          </a:xfrm>
          <a:prstGeom prst="rect">
            <a:avLst/>
          </a:prstGeom>
        </p:spPr>
        <p:txBody>
          <a:bodyPr vert="horz" lIns="45720" tIns="45720" rIns="4572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Date Placeholder 3"/>
          <p:cNvSpPr>
            <a:spLocks noGrp="1"/>
          </p:cNvSpPr>
          <p:nvPr>
            <p:ph type="dt" sz="half" idx="2"/>
          </p:nvPr>
        </p:nvSpPr>
        <p:spPr>
          <a:xfrm>
            <a:off x="768096" y="4853028"/>
            <a:ext cx="1615607"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4F2F4983-3602-4E3E-983A-EBA4353A8448}" type="datetime1">
              <a:rPr lang="zh-CN" altLang="en-US" smtClean="0"/>
            </a:fld>
            <a:endParaRPr lang="zh-CN" altLang="en-US"/>
          </a:p>
        </p:txBody>
      </p:sp>
      <p:sp>
        <p:nvSpPr>
          <p:cNvPr id="5" name="Footer Placeholder 4"/>
          <p:cNvSpPr>
            <a:spLocks noGrp="1"/>
          </p:cNvSpPr>
          <p:nvPr>
            <p:ph type="ftr" sz="quarter" idx="3"/>
          </p:nvPr>
        </p:nvSpPr>
        <p:spPr>
          <a:xfrm>
            <a:off x="3632199" y="4853028"/>
            <a:ext cx="4426094" cy="205740"/>
          </a:xfrm>
          <a:prstGeom prst="rect">
            <a:avLst/>
          </a:prstGeom>
        </p:spPr>
        <p:txBody>
          <a:bodyPr vert="horz" lIns="91440" tIns="45720" rIns="91440" bIns="45720" rtlCol="0" anchor="ctr"/>
          <a:lstStyle>
            <a:lvl1pPr algn="r">
              <a:defRPr sz="750" cap="all" baseline="0">
                <a:solidFill>
                  <a:schemeClr val="tx1">
                    <a:lumMod val="90000"/>
                    <a:lumOff val="10000"/>
                  </a:schemeClr>
                </a:solidFill>
                <a:latin typeface="+mj-lt"/>
              </a:defRPr>
            </a:lvl1pPr>
          </a:lstStyle>
          <a:p>
            <a:r>
              <a:rPr lang="zh-CN" altLang="en-US"/>
              <a:t>软件工程</a:t>
            </a:r>
            <a:endParaRPr lang="zh-CN" altLang="en-US"/>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0000"/>
                    <a:lumOff val="10000"/>
                  </a:schemeClr>
                </a:solidFill>
                <a:latin typeface="+mj-lt"/>
              </a:defRPr>
            </a:lvl1pPr>
          </a:lstStyle>
          <a:p>
            <a:fld id="{F528F39D-B5E5-4CA7-906C-979D5A62978D}" type="slidenum">
              <a:rPr lang="zh-CN" altLang="en-US" smtClean="0"/>
            </a:fld>
            <a:endParaRPr lang="zh-CN" altLang="en-US"/>
          </a:p>
        </p:txBody>
      </p:sp>
      <p:cxnSp>
        <p:nvCxnSpPr>
          <p:cNvPr id="7" name="Straight Connector 6"/>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6"/>
          <p:cNvSpPr/>
          <p:nvPr userDrawn="1"/>
        </p:nvSpPr>
        <p:spPr>
          <a:xfrm>
            <a:off x="0" y="4647686"/>
            <a:ext cx="9144000" cy="49581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6"/>
          <p:cNvSpPr/>
          <p:nvPr userDrawn="1"/>
        </p:nvSpPr>
        <p:spPr>
          <a:xfrm>
            <a:off x="0" y="-23309"/>
            <a:ext cx="9144000" cy="8034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图片 9"/>
          <p:cNvPicPr>
            <a:picLocks noChangeAspect="1"/>
          </p:cNvPicPr>
          <p:nvPr userDrawn="1"/>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5316" y="-9943"/>
            <a:ext cx="692368" cy="692368"/>
          </a:xfrm>
          <a:prstGeom prst="rect">
            <a:avLst/>
          </a:prstGeom>
        </p:spPr>
      </p:pic>
      <p:sp>
        <p:nvSpPr>
          <p:cNvPr id="2" name="Title Placeholder 1"/>
          <p:cNvSpPr>
            <a:spLocks noGrp="1"/>
          </p:cNvSpPr>
          <p:nvPr>
            <p:ph type="title"/>
          </p:nvPr>
        </p:nvSpPr>
        <p:spPr>
          <a:xfrm>
            <a:off x="1094321" y="0"/>
            <a:ext cx="7763929" cy="82891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p:titleStyle>
    <p:body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44577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582930" indent="-10287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2" Type="http://schemas.openxmlformats.org/officeDocument/2006/relationships/slideLayout" Target="../slideLayouts/slideLayout9.xml"/><Relationship Id="rId11" Type="http://schemas.openxmlformats.org/officeDocument/2006/relationships/tags" Target="../tags/tag12.xml"/><Relationship Id="rId10" Type="http://schemas.openxmlformats.org/officeDocument/2006/relationships/image" Target="../media/image12.pn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image" Target="../media/image13.png"/><Relationship Id="rId3" Type="http://schemas.openxmlformats.org/officeDocument/2006/relationships/tags" Target="../tags/tag15.xml"/><Relationship Id="rId2" Type="http://schemas.openxmlformats.org/officeDocument/2006/relationships/tags" Target="../tags/tag14.xml"/><Relationship Id="rId13" Type="http://schemas.openxmlformats.org/officeDocument/2006/relationships/slideLayout" Target="../slideLayouts/slideLayout9.xml"/><Relationship Id="rId12" Type="http://schemas.openxmlformats.org/officeDocument/2006/relationships/tags" Target="../tags/tag22.xml"/><Relationship Id="rId11" Type="http://schemas.openxmlformats.org/officeDocument/2006/relationships/image" Target="../media/image12.png"/><Relationship Id="rId10" Type="http://schemas.openxmlformats.org/officeDocument/2006/relationships/tags" Target="../tags/tag21.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0.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14.png"/><Relationship Id="rId3" Type="http://schemas.openxmlformats.org/officeDocument/2006/relationships/tags" Target="../tags/tag25.xml"/><Relationship Id="rId2" Type="http://schemas.openxmlformats.org/officeDocument/2006/relationships/tags" Target="../tags/tag24.xml"/><Relationship Id="rId13" Type="http://schemas.openxmlformats.org/officeDocument/2006/relationships/slideLayout" Target="../slideLayouts/slideLayout9.xml"/><Relationship Id="rId12" Type="http://schemas.openxmlformats.org/officeDocument/2006/relationships/tags" Target="../tags/tag32.xml"/><Relationship Id="rId11" Type="http://schemas.openxmlformats.org/officeDocument/2006/relationships/image" Target="../media/image12.png"/><Relationship Id="rId10" Type="http://schemas.openxmlformats.org/officeDocument/2006/relationships/tags" Target="../tags/tag31.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33.xml"/></Relationships>
</file>

<file path=ppt/slides/_rels/slide22.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image" Target="../media/image16.png"/><Relationship Id="rId3" Type="http://schemas.openxmlformats.org/officeDocument/2006/relationships/tags" Target="../tags/tag36.xml"/><Relationship Id="rId2" Type="http://schemas.openxmlformats.org/officeDocument/2006/relationships/tags" Target="../tags/tag35.xml"/><Relationship Id="rId13" Type="http://schemas.openxmlformats.org/officeDocument/2006/relationships/slideLayout" Target="../slideLayouts/slideLayout9.xml"/><Relationship Id="rId12" Type="http://schemas.openxmlformats.org/officeDocument/2006/relationships/tags" Target="../tags/tag43.xml"/><Relationship Id="rId11" Type="http://schemas.openxmlformats.org/officeDocument/2006/relationships/image" Target="../media/image12.png"/><Relationship Id="rId10" Type="http://schemas.openxmlformats.org/officeDocument/2006/relationships/tags" Target="../tags/tag42.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image" Target="../media/image17.png"/><Relationship Id="rId3" Type="http://schemas.openxmlformats.org/officeDocument/2006/relationships/tags" Target="../tags/tag46.xml"/><Relationship Id="rId2" Type="http://schemas.openxmlformats.org/officeDocument/2006/relationships/tags" Target="../tags/tag45.xml"/><Relationship Id="rId13" Type="http://schemas.openxmlformats.org/officeDocument/2006/relationships/slideLayout" Target="../slideLayouts/slideLayout9.xml"/><Relationship Id="rId12" Type="http://schemas.openxmlformats.org/officeDocument/2006/relationships/tags" Target="../tags/tag53.xml"/><Relationship Id="rId11" Type="http://schemas.openxmlformats.org/officeDocument/2006/relationships/image" Target="../media/image12.png"/><Relationship Id="rId10" Type="http://schemas.openxmlformats.org/officeDocument/2006/relationships/tags" Target="../tags/tag52.xml"/><Relationship Id="rId1" Type="http://schemas.openxmlformats.org/officeDocument/2006/relationships/tags" Target="../tags/tag44.xml"/></Relationships>
</file>

<file path=ppt/slides/_rels/slide24.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image" Target="../media/image18.png"/><Relationship Id="rId3" Type="http://schemas.openxmlformats.org/officeDocument/2006/relationships/tags" Target="../tags/tag56.xml"/><Relationship Id="rId2" Type="http://schemas.openxmlformats.org/officeDocument/2006/relationships/tags" Target="../tags/tag55.xml"/><Relationship Id="rId13" Type="http://schemas.openxmlformats.org/officeDocument/2006/relationships/slideLayout" Target="../slideLayouts/slideLayout9.xml"/><Relationship Id="rId12" Type="http://schemas.openxmlformats.org/officeDocument/2006/relationships/tags" Target="../tags/tag63.xml"/><Relationship Id="rId11" Type="http://schemas.openxmlformats.org/officeDocument/2006/relationships/image" Target="../media/image12.png"/><Relationship Id="rId10" Type="http://schemas.openxmlformats.org/officeDocument/2006/relationships/tags" Target="../tags/tag62.xml"/><Relationship Id="rId1" Type="http://schemas.openxmlformats.org/officeDocument/2006/relationships/tags" Target="../tags/tag54.xml"/></Relationships>
</file>

<file path=ppt/slides/_rels/slide25.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image" Target="../media/image19.png"/><Relationship Id="rId3" Type="http://schemas.openxmlformats.org/officeDocument/2006/relationships/tags" Target="../tags/tag66.xml"/><Relationship Id="rId2" Type="http://schemas.openxmlformats.org/officeDocument/2006/relationships/tags" Target="../tags/tag65.xml"/><Relationship Id="rId14" Type="http://schemas.openxmlformats.org/officeDocument/2006/relationships/notesSlide" Target="../notesSlides/notesSlide7.xml"/><Relationship Id="rId13" Type="http://schemas.openxmlformats.org/officeDocument/2006/relationships/slideLayout" Target="../slideLayouts/slideLayout9.xml"/><Relationship Id="rId12" Type="http://schemas.openxmlformats.org/officeDocument/2006/relationships/tags" Target="../tags/tag73.xml"/><Relationship Id="rId11" Type="http://schemas.openxmlformats.org/officeDocument/2006/relationships/image" Target="../media/image12.png"/><Relationship Id="rId10" Type="http://schemas.openxmlformats.org/officeDocument/2006/relationships/tags" Target="../tags/tag72.xml"/><Relationship Id="rId1" Type="http://schemas.openxmlformats.org/officeDocument/2006/relationships/tags" Target="../tags/tag64.xml"/></Relationships>
</file>

<file path=ppt/slides/_rels/slide26.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20.png"/><Relationship Id="rId3" Type="http://schemas.openxmlformats.org/officeDocument/2006/relationships/tags" Target="../tags/tag76.xml"/><Relationship Id="rId2" Type="http://schemas.openxmlformats.org/officeDocument/2006/relationships/tags" Target="../tags/tag75.xml"/><Relationship Id="rId13" Type="http://schemas.openxmlformats.org/officeDocument/2006/relationships/slideLayout" Target="../slideLayouts/slideLayout9.xml"/><Relationship Id="rId12" Type="http://schemas.openxmlformats.org/officeDocument/2006/relationships/tags" Target="../tags/tag83.xml"/><Relationship Id="rId11" Type="http://schemas.openxmlformats.org/officeDocument/2006/relationships/image" Target="../media/image12.png"/><Relationship Id="rId10" Type="http://schemas.openxmlformats.org/officeDocument/2006/relationships/tags" Target="../tags/tag82.xml"/><Relationship Id="rId1" Type="http://schemas.openxmlformats.org/officeDocument/2006/relationships/tags" Target="../tags/tag74.xml"/></Relationships>
</file>

<file path=ppt/slides/_rels/slide27.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image" Target="../media/image21.png"/><Relationship Id="rId3" Type="http://schemas.openxmlformats.org/officeDocument/2006/relationships/tags" Target="../tags/tag86.xml"/><Relationship Id="rId2" Type="http://schemas.openxmlformats.org/officeDocument/2006/relationships/tags" Target="../tags/tag85.xml"/><Relationship Id="rId14" Type="http://schemas.openxmlformats.org/officeDocument/2006/relationships/notesSlide" Target="../notesSlides/notesSlide8.xml"/><Relationship Id="rId13" Type="http://schemas.openxmlformats.org/officeDocument/2006/relationships/slideLayout" Target="../slideLayouts/slideLayout9.xml"/><Relationship Id="rId12" Type="http://schemas.openxmlformats.org/officeDocument/2006/relationships/tags" Target="../tags/tag93.xml"/><Relationship Id="rId11" Type="http://schemas.openxmlformats.org/officeDocument/2006/relationships/image" Target="../media/image12.png"/><Relationship Id="rId10" Type="http://schemas.openxmlformats.org/officeDocument/2006/relationships/tags" Target="../tags/tag92.xml"/><Relationship Id="rId1" Type="http://schemas.openxmlformats.org/officeDocument/2006/relationships/tags" Target="../tags/tag84.xml"/></Relationships>
</file>

<file path=ppt/slides/_rels/slide28.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22.png"/><Relationship Id="rId3" Type="http://schemas.openxmlformats.org/officeDocument/2006/relationships/tags" Target="../tags/tag96.xml"/><Relationship Id="rId2" Type="http://schemas.openxmlformats.org/officeDocument/2006/relationships/tags" Target="../tags/tag95.xml"/><Relationship Id="rId13" Type="http://schemas.openxmlformats.org/officeDocument/2006/relationships/slideLayout" Target="../slideLayouts/slideLayout9.xml"/><Relationship Id="rId12" Type="http://schemas.openxmlformats.org/officeDocument/2006/relationships/tags" Target="../tags/tag103.xml"/><Relationship Id="rId11" Type="http://schemas.openxmlformats.org/officeDocument/2006/relationships/image" Target="../media/image12.png"/><Relationship Id="rId10" Type="http://schemas.openxmlformats.org/officeDocument/2006/relationships/tags" Target="../tags/tag102.xml"/><Relationship Id="rId1" Type="http://schemas.openxmlformats.org/officeDocument/2006/relationships/tags" Target="../tags/tag9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3.png"/><Relationship Id="rId1" Type="http://schemas.openxmlformats.org/officeDocument/2006/relationships/customXml" Target="../ink/ink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Workbook1.xls"/></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tags" Target="../tags/tag10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5645" y="987551"/>
            <a:ext cx="8582606" cy="2468645"/>
          </a:xfrm>
        </p:spPr>
        <p:txBody>
          <a:bodyPr>
            <a:normAutofit/>
          </a:bodyPr>
          <a:lstStyle/>
          <a:p>
            <a:pPr algn="ctr">
              <a:lnSpc>
                <a:spcPct val="100000"/>
              </a:lnSpc>
              <a:spcBef>
                <a:spcPts val="3600"/>
              </a:spcBef>
              <a:spcAft>
                <a:spcPts val="3600"/>
              </a:spcAft>
            </a:pPr>
            <a:r>
              <a:rPr lang="zh-CN" altLang="en-US" sz="4800" dirty="0">
                <a:solidFill>
                  <a:srgbClr val="000000"/>
                </a:solidFill>
                <a:sym typeface="+mn-ea"/>
              </a:rPr>
              <a:t>第</a:t>
            </a:r>
            <a:r>
              <a:rPr lang="en-US" altLang="zh-CN" sz="4800" dirty="0">
                <a:solidFill>
                  <a:srgbClr val="000000"/>
                </a:solidFill>
                <a:sym typeface="+mn-ea"/>
              </a:rPr>
              <a:t>3</a:t>
            </a:r>
            <a:r>
              <a:rPr lang="zh-CN" altLang="en-US" sz="4800" dirty="0">
                <a:solidFill>
                  <a:srgbClr val="000000"/>
                </a:solidFill>
                <a:sym typeface="+mn-ea"/>
              </a:rPr>
              <a:t>章 函数</a:t>
            </a:r>
            <a:endParaRPr lang="zh-CN" altLang="en-US" sz="4800" cap="none" dirty="0">
              <a:solidFill>
                <a:srgbClr val="000000"/>
              </a:solidFill>
              <a:uFillTx/>
              <a:sym typeface="+mn-ea"/>
            </a:endParaRPr>
          </a:p>
        </p:txBody>
      </p:sp>
      <p:sp>
        <p:nvSpPr>
          <p:cNvPr id="3" name="副标题 2"/>
          <p:cNvSpPr>
            <a:spLocks noGrp="1"/>
          </p:cNvSpPr>
          <p:nvPr>
            <p:ph type="subTitle" idx="1"/>
          </p:nvPr>
        </p:nvSpPr>
        <p:spPr>
          <a:xfrm>
            <a:off x="1958907" y="3620351"/>
            <a:ext cx="6899344" cy="1380882"/>
          </a:xfrm>
        </p:spPr>
        <p:txBody>
          <a:bodyPr>
            <a:normAutofit/>
          </a:bodyPr>
          <a:lstStyle/>
          <a:p>
            <a:r>
              <a:rPr lang="zh-CN" altLang="en-US" sz="1800" dirty="0">
                <a:latin typeface="+mj-ea"/>
                <a:ea typeface="+mj-ea"/>
              </a:rPr>
              <a:t>          河南大学软件学院                                          楚广琳</a:t>
            </a:r>
            <a:endParaRPr lang="zh-CN" altLang="en-US" sz="1800" dirty="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3775075"/>
          </a:xfrm>
          <a:prstGeom prst="rect">
            <a:avLst/>
          </a:prstGeom>
          <a:noFill/>
        </p:spPr>
        <p:txBody>
          <a:bodyPr wrap="square" rtlCol="0" anchor="ctr" anchorCtr="0">
            <a:noAutofit/>
          </a:bodyPr>
          <a:p>
            <a:pPr lvl="0" algn="l">
              <a:buNone/>
            </a:pPr>
            <a:r>
              <a:rPr lang="zh-CN" altLang="en-US" sz="1400">
                <a:solidFill>
                  <a:srgbClr val="000000"/>
                </a:solidFill>
                <a:latin typeface="微软雅黑" panose="020B0503020204020204" pitchFamily="34" charset="-122"/>
                <a:ea typeface="微软雅黑" panose="020B0503020204020204" pitchFamily="34" charset="-122"/>
              </a:rPr>
              <a:t>def func1():</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print('1')</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def func2():</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print('2')</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def func3():</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print('3')</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print('4')</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func3()</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print('5')</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print('6')</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func2()</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    print('7')</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func1()</a:t>
            </a:r>
            <a:endParaRPr lang="zh-CN" altLang="en-US" sz="1400">
              <a:solidFill>
                <a:srgbClr val="000000"/>
              </a:solidFill>
              <a:latin typeface="微软雅黑" panose="020B0503020204020204" pitchFamily="34" charset="-122"/>
              <a:ea typeface="微软雅黑" panose="020B0503020204020204" pitchFamily="34" charset="-122"/>
            </a:endParaRPr>
          </a:p>
          <a:p>
            <a:pPr lvl="0" algn="l">
              <a:buNone/>
            </a:pPr>
            <a:r>
              <a:rPr lang="zh-CN" altLang="en-US" sz="1400">
                <a:solidFill>
                  <a:srgbClr val="000000"/>
                </a:solidFill>
                <a:latin typeface="微软雅黑" panose="020B0503020204020204" pitchFamily="34" charset="-122"/>
                <a:ea typeface="微软雅黑" panose="020B0503020204020204" pitchFamily="34" charset="-122"/>
              </a:rPr>
              <a:t>以上程序运行结果是 </a:t>
            </a:r>
            <a:r>
              <a:rPr lang="zh-CN" altLang="en-US" sz="1400">
                <a:solidFill>
                  <a:srgbClr val="639EF4"/>
                </a:solidFill>
                <a:latin typeface="微软雅黑" panose="020B0503020204020204" pitchFamily="34" charset="-122"/>
                <a:ea typeface="微软雅黑" panose="020B0503020204020204" pitchFamily="34" charset="-122"/>
              </a:rPr>
              <a:t>[填空1]</a:t>
            </a:r>
            <a:r>
              <a:rPr lang="zh-CN" altLang="en-US" sz="1400">
                <a:solidFill>
                  <a:srgbClr val="000000"/>
                </a:solidFill>
                <a:latin typeface="微软雅黑" panose="020B0503020204020204" pitchFamily="34" charset="-122"/>
                <a:ea typeface="微软雅黑" panose="020B0503020204020204" pitchFamily="34" charset="-122"/>
              </a:rPr>
              <a:t> </a:t>
            </a:r>
            <a:endParaRPr lang="zh-CN" altLang="en-US" sz="1400">
              <a:solidFill>
                <a:srgbClr val="000000"/>
              </a:solidFill>
              <a:latin typeface="微软雅黑" panose="020B0503020204020204" pitchFamily="34" charset="-122"/>
              <a:ea typeface="微软雅黑" panose="020B0503020204020204" pitchFamily="34" charset="-122"/>
            </a:endParaRPr>
          </a:p>
        </p:txBody>
      </p:sp>
      <p:sp>
        <p:nvSpPr>
          <p:cNvPr id="9" name="圆角矩形 8"/>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矩形 14"/>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custDataLst>
              <p:tags r:id="rId4"/>
            </p:custDataLst>
          </p:nvPr>
        </p:nvGrpSpPr>
        <p:grpSpPr>
          <a:xfrm>
            <a:off x="0" y="0"/>
            <a:ext cx="9144000" cy="635000"/>
            <a:chOff x="0" y="0"/>
            <a:chExt cx="14400" cy="1000"/>
          </a:xfrm>
        </p:grpSpPr>
        <p:sp>
          <p:nvSpPr>
            <p:cNvPr id="10" name="TitleBackground"/>
            <p:cNvSpPr/>
            <p:nvPr>
              <p:custDataLst>
                <p:tags r:id="rId5"/>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ColorBlock"/>
            <p:cNvSpPr/>
            <p:nvPr>
              <p:custDataLst>
                <p:tags r:id="rId6"/>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TypeText"/>
            <p:cNvSpPr txBox="1"/>
            <p:nvPr>
              <p:custDataLst>
                <p:tags r:id="rId7"/>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TipText"/>
            <p:cNvSpPr txBox="1"/>
            <p:nvPr>
              <p:custDataLst>
                <p:tags r:id="rId8"/>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2分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7D96"/>
          <p:cNvPicPr>
            <a:picLocks noChangeAspect="1"/>
          </p:cNvPicPr>
          <p:nvPr>
            <p:custDataLst>
              <p:tags r:id="rId9"/>
            </p:custDataLst>
          </p:nvPr>
        </p:nvPicPr>
        <p:blipFill>
          <a:blip r:embed="rId10"/>
          <a:stretch>
            <a:fillRect/>
          </a:stretch>
        </p:blipFill>
        <p:spPr>
          <a:xfrm>
            <a:off x="7594600" y="63500"/>
            <a:ext cx="1422400" cy="508000"/>
          </a:xfrm>
          <a:prstGeom prst="rect">
            <a:avLst/>
          </a:prstGeom>
        </p:spPr>
      </p:pic>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变量的作用域</a:t>
            </a:r>
            <a:endParaRPr lang="zh-CN" altLang="en-US" dirty="0"/>
          </a:p>
        </p:txBody>
      </p:sp>
      <p:sp>
        <p:nvSpPr>
          <p:cNvPr id="3" name="内容占位符 2"/>
          <p:cNvSpPr>
            <a:spLocks noGrp="1"/>
          </p:cNvSpPr>
          <p:nvPr>
            <p:ph idx="1"/>
          </p:nvPr>
        </p:nvSpPr>
        <p:spPr>
          <a:xfrm>
            <a:off x="895685" y="1602459"/>
            <a:ext cx="7832833" cy="1608573"/>
          </a:xfrm>
        </p:spPr>
        <p:txBody>
          <a:bodyPr>
            <a:noAutofit/>
          </a:bodyPr>
          <a:lstStyle/>
          <a:p>
            <a:r>
              <a:rPr lang="zh-CN" altLang="en-US" sz="1800" dirty="0"/>
              <a:t>变量的作用域是指变量的作用范围，即定义一个变量后，在哪些地方可以使用这个变量。按照作用域的不同，</a:t>
            </a:r>
            <a:r>
              <a:rPr lang="en-US" altLang="zh-CN" sz="1800" dirty="0"/>
              <a:t>Python</a:t>
            </a:r>
            <a:r>
              <a:rPr lang="zh-CN" altLang="en-US" sz="1800" dirty="0"/>
              <a:t>中的变量可以分为局部变量和全局变量。</a:t>
            </a:r>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a:t>
            </a:r>
            <a:endParaRPr lang="zh-CN" altLang="en-US" dirty="0"/>
          </a:p>
        </p:txBody>
      </p:sp>
      <p:sp>
        <p:nvSpPr>
          <p:cNvPr id="3" name="内容占位符 2"/>
          <p:cNvSpPr>
            <a:spLocks noGrp="1"/>
          </p:cNvSpPr>
          <p:nvPr>
            <p:ph idx="1"/>
          </p:nvPr>
        </p:nvSpPr>
        <p:spPr/>
        <p:txBody>
          <a:bodyPr/>
          <a:lstStyle/>
          <a:p>
            <a:r>
              <a:rPr lang="zh-CN" altLang="en-US" sz="2000" dirty="0"/>
              <a:t>在一个函数中定义的变量就是局部变量，其作用域是从定义局部变量位置开始，一直到函数结束的位置，当函数执行结束后，局部变量自动删除，不可以再使用</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全局变量</a:t>
            </a:r>
            <a:endParaRPr lang="zh-CN" altLang="en-US" dirty="0"/>
          </a:p>
        </p:txBody>
      </p:sp>
      <p:sp>
        <p:nvSpPr>
          <p:cNvPr id="3" name="内容占位符 2"/>
          <p:cNvSpPr>
            <a:spLocks noGrp="1"/>
          </p:cNvSpPr>
          <p:nvPr>
            <p:ph idx="1"/>
          </p:nvPr>
        </p:nvSpPr>
        <p:spPr/>
        <p:txBody>
          <a:bodyPr>
            <a:normAutofit/>
          </a:bodyPr>
          <a:lstStyle/>
          <a:p>
            <a:r>
              <a:rPr lang="zh-CN" altLang="en-US" sz="1800" dirty="0"/>
              <a:t>在所有函数外部定义的变量都是全局变量，在所有函数中都可以使用，如果需要在函数内部给一个全局变量赋值，则需要用global关键字来声明。</a:t>
            </a:r>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sp>
        <p:nvSpPr>
          <p:cNvPr id="3" name="内容占位符 2"/>
          <p:cNvSpPr>
            <a:spLocks noGrp="1"/>
          </p:cNvSpPr>
          <p:nvPr>
            <p:ph idx="1"/>
          </p:nvPr>
        </p:nvSpPr>
        <p:spPr/>
        <p:txBody>
          <a:bodyPr/>
          <a:p>
            <a:pPr marL="0" indent="0" fontAlgn="auto">
              <a:lnSpc>
                <a:spcPct val="100000"/>
              </a:lnSpc>
              <a:spcBef>
                <a:spcPts val="600"/>
              </a:spcBef>
              <a:buNone/>
            </a:pPr>
            <a:r>
              <a:rPr lang="zh-CN" altLang="en-US" sz="1800"/>
              <a:t>x = 10</a:t>
            </a:r>
            <a:endParaRPr lang="zh-CN" altLang="en-US" sz="1800"/>
          </a:p>
          <a:p>
            <a:pPr marL="0" indent="0" fontAlgn="auto">
              <a:lnSpc>
                <a:spcPct val="100000"/>
              </a:lnSpc>
              <a:spcBef>
                <a:spcPts val="600"/>
              </a:spcBef>
              <a:buNone/>
            </a:pPr>
            <a:r>
              <a:rPr lang="zh-CN" altLang="en-US" sz="1800"/>
              <a:t>def func():</a:t>
            </a:r>
            <a:endParaRPr lang="zh-CN" altLang="en-US" sz="1800"/>
          </a:p>
          <a:p>
            <a:pPr marL="0" indent="0" fontAlgn="auto">
              <a:lnSpc>
                <a:spcPct val="100000"/>
              </a:lnSpc>
              <a:spcBef>
                <a:spcPts val="600"/>
              </a:spcBef>
              <a:buNone/>
            </a:pPr>
            <a:r>
              <a:rPr lang="zh-CN" altLang="en-US" sz="1800"/>
              <a:t>    x = 100</a:t>
            </a:r>
            <a:endParaRPr lang="zh-CN" altLang="en-US" sz="1800"/>
          </a:p>
          <a:p>
            <a:pPr marL="0" indent="0" fontAlgn="auto">
              <a:lnSpc>
                <a:spcPct val="100000"/>
              </a:lnSpc>
              <a:spcBef>
                <a:spcPts val="600"/>
              </a:spcBef>
              <a:buNone/>
            </a:pPr>
            <a:r>
              <a:rPr lang="zh-CN" altLang="en-US" sz="1800"/>
              <a:t>    x += 100</a:t>
            </a:r>
            <a:endParaRPr lang="zh-CN" altLang="en-US" sz="1800"/>
          </a:p>
          <a:p>
            <a:pPr marL="0" indent="0" fontAlgn="auto">
              <a:lnSpc>
                <a:spcPct val="100000"/>
              </a:lnSpc>
              <a:spcBef>
                <a:spcPts val="600"/>
              </a:spcBef>
              <a:buNone/>
            </a:pPr>
            <a:r>
              <a:rPr lang="zh-CN" altLang="en-US" sz="1800"/>
              <a:t>    print("局部x=",x)</a:t>
            </a:r>
            <a:endParaRPr lang="zh-CN" altLang="en-US" sz="1800"/>
          </a:p>
          <a:p>
            <a:pPr marL="0" indent="0" fontAlgn="auto">
              <a:lnSpc>
                <a:spcPct val="100000"/>
              </a:lnSpc>
              <a:spcBef>
                <a:spcPts val="600"/>
              </a:spcBef>
              <a:buNone/>
            </a:pPr>
            <a:endParaRPr lang="zh-CN" altLang="en-US" sz="1800"/>
          </a:p>
          <a:p>
            <a:pPr marL="0" indent="0" fontAlgn="auto">
              <a:lnSpc>
                <a:spcPct val="100000"/>
              </a:lnSpc>
              <a:spcBef>
                <a:spcPts val="600"/>
              </a:spcBef>
              <a:buNone/>
            </a:pPr>
            <a:r>
              <a:rPr lang="zh-CN" altLang="en-US" sz="1800"/>
              <a:t>func()</a:t>
            </a:r>
            <a:endParaRPr lang="zh-CN" altLang="en-US" sz="1800"/>
          </a:p>
          <a:p>
            <a:pPr marL="0" indent="0" fontAlgn="auto">
              <a:lnSpc>
                <a:spcPct val="100000"/>
              </a:lnSpc>
              <a:spcBef>
                <a:spcPts val="600"/>
              </a:spcBef>
              <a:buNone/>
            </a:pPr>
            <a:r>
              <a:rPr lang="zh-CN" altLang="en-US" sz="1800"/>
              <a:t>print("全局x=",x)</a:t>
            </a:r>
            <a:endParaRPr lang="zh-CN" altLang="en-US" sz="1800"/>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cap="none" spc="80" dirty="0">
                <a:solidFill>
                  <a:schemeClr val="bg1"/>
                </a:solidFill>
                <a:uFillTx/>
                <a:sym typeface="+mn-ea"/>
              </a:rPr>
              <a:t>global</a:t>
            </a:r>
            <a:r>
              <a:rPr lang="zh-CN" altLang="en-US" dirty="0">
                <a:sym typeface="+mn-ea"/>
              </a:rPr>
              <a:t>关键字</a:t>
            </a:r>
            <a:endParaRPr lang="zh-CN" altLang="en-US"/>
          </a:p>
        </p:txBody>
      </p:sp>
      <p:sp>
        <p:nvSpPr>
          <p:cNvPr id="3" name="内容占位符 2"/>
          <p:cNvSpPr>
            <a:spLocks noGrp="1"/>
          </p:cNvSpPr>
          <p:nvPr>
            <p:ph idx="1"/>
          </p:nvPr>
        </p:nvSpPr>
        <p:spPr/>
        <p:txBody>
          <a:bodyPr/>
          <a:p>
            <a:pPr marL="0" indent="0" fontAlgn="auto">
              <a:lnSpc>
                <a:spcPct val="100000"/>
              </a:lnSpc>
              <a:spcBef>
                <a:spcPts val="600"/>
              </a:spcBef>
              <a:buNone/>
            </a:pPr>
            <a:r>
              <a:rPr lang="zh-CN" altLang="en-US" sz="2000">
                <a:sym typeface="+mn-ea"/>
              </a:rPr>
              <a:t>#全局变量一般不要随意修改</a:t>
            </a:r>
            <a:endParaRPr lang="zh-CN" altLang="en-US" sz="2000">
              <a:sym typeface="+mn-ea"/>
            </a:endParaRPr>
          </a:p>
          <a:p>
            <a:pPr marL="0" indent="0" fontAlgn="auto">
              <a:lnSpc>
                <a:spcPct val="100000"/>
              </a:lnSpc>
              <a:spcBef>
                <a:spcPts val="600"/>
              </a:spcBef>
              <a:buNone/>
            </a:pPr>
            <a:r>
              <a:rPr lang="zh-CN" altLang="en-US" sz="2000">
                <a:sym typeface="+mn-ea"/>
              </a:rPr>
              <a:t>x = 10</a:t>
            </a:r>
            <a:endParaRPr lang="zh-CN" altLang="en-US" sz="2000"/>
          </a:p>
          <a:p>
            <a:pPr marL="0" indent="0" fontAlgn="auto">
              <a:lnSpc>
                <a:spcPct val="100000"/>
              </a:lnSpc>
              <a:spcBef>
                <a:spcPts val="600"/>
              </a:spcBef>
              <a:buNone/>
            </a:pPr>
            <a:r>
              <a:rPr lang="zh-CN" altLang="en-US" sz="2000">
                <a:sym typeface="+mn-ea"/>
              </a:rPr>
              <a:t>def func():</a:t>
            </a:r>
            <a:endParaRPr lang="zh-CN" altLang="en-US" sz="2000"/>
          </a:p>
          <a:p>
            <a:pPr marL="0" indent="0" fontAlgn="auto">
              <a:lnSpc>
                <a:spcPct val="100000"/>
              </a:lnSpc>
              <a:spcBef>
                <a:spcPts val="600"/>
              </a:spcBef>
              <a:buNone/>
            </a:pPr>
            <a:r>
              <a:rPr lang="zh-CN" altLang="en-US" sz="2000">
                <a:sym typeface="+mn-ea"/>
              </a:rPr>
              <a:t>    global x   #global表示把全局变量引入到局部，声明在该函数中使用的是全局变量， but 慎用</a:t>
            </a:r>
            <a:endParaRPr lang="zh-CN" altLang="en-US" sz="2000"/>
          </a:p>
          <a:p>
            <a:pPr marL="0" indent="0" fontAlgn="auto">
              <a:lnSpc>
                <a:spcPct val="100000"/>
              </a:lnSpc>
              <a:spcBef>
                <a:spcPts val="600"/>
              </a:spcBef>
              <a:buNone/>
            </a:pPr>
            <a:r>
              <a:rPr lang="zh-CN" altLang="en-US" sz="2000">
                <a:sym typeface="+mn-ea"/>
              </a:rPr>
              <a:t>    x += 100</a:t>
            </a:r>
            <a:endParaRPr lang="zh-CN" altLang="en-US" sz="2000"/>
          </a:p>
          <a:p>
            <a:pPr marL="0" indent="0" fontAlgn="auto">
              <a:lnSpc>
                <a:spcPct val="100000"/>
              </a:lnSpc>
              <a:spcBef>
                <a:spcPts val="600"/>
              </a:spcBef>
              <a:buNone/>
            </a:pPr>
            <a:r>
              <a:rPr lang="zh-CN" altLang="en-US" sz="2000">
                <a:sym typeface="+mn-ea"/>
              </a:rPr>
              <a:t>    print("局部x=",x)</a:t>
            </a:r>
            <a:endParaRPr lang="zh-CN" altLang="en-US" sz="2000"/>
          </a:p>
          <a:p>
            <a:pPr marL="0" indent="0" fontAlgn="auto">
              <a:lnSpc>
                <a:spcPct val="100000"/>
              </a:lnSpc>
              <a:spcBef>
                <a:spcPts val="600"/>
              </a:spcBef>
              <a:buNone/>
            </a:pPr>
            <a:endParaRPr lang="zh-CN" altLang="en-US" sz="2000"/>
          </a:p>
          <a:p>
            <a:pPr marL="0" indent="0" fontAlgn="auto">
              <a:lnSpc>
                <a:spcPct val="100000"/>
              </a:lnSpc>
              <a:spcBef>
                <a:spcPts val="600"/>
              </a:spcBef>
              <a:buNone/>
            </a:pPr>
            <a:r>
              <a:rPr lang="zh-CN" altLang="en-US" sz="2000">
                <a:sym typeface="+mn-ea"/>
              </a:rPr>
              <a:t>func()</a:t>
            </a:r>
            <a:endParaRPr lang="zh-CN" altLang="en-US" sz="2000"/>
          </a:p>
          <a:p>
            <a:pPr marL="0" indent="0" fontAlgn="auto">
              <a:lnSpc>
                <a:spcPct val="100000"/>
              </a:lnSpc>
              <a:spcBef>
                <a:spcPts val="600"/>
              </a:spcBef>
              <a:buNone/>
            </a:pPr>
            <a:r>
              <a:rPr lang="zh-CN" altLang="en-US" sz="2000">
                <a:sym typeface="+mn-ea"/>
              </a:rPr>
              <a:t>print("全局x=",x)</a:t>
            </a:r>
            <a:endParaRPr lang="zh-CN" altLang="en-US" sz="2000"/>
          </a:p>
          <a:p>
            <a:pPr marL="0" indent="0">
              <a:buNone/>
            </a:pPr>
            <a:endParaRPr lang="zh-CN" altLang="en-US" sz="2000"/>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[填空2]</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圆角矩形 8"/>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矩形 14"/>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4298315" y="789305"/>
            <a:ext cx="4248785" cy="3768090"/>
          </a:xfrm>
          <a:prstGeom prst="rect">
            <a:avLst/>
          </a:prstGeom>
        </p:spPr>
      </p:pic>
      <p:grpSp>
        <p:nvGrpSpPr>
          <p:cNvPr id="14" name="组合 13"/>
          <p:cNvGrpSpPr/>
          <p:nvPr>
            <p:custDataLst>
              <p:tags r:id="rId5"/>
            </p:custDataLst>
          </p:nvPr>
        </p:nvGrpSpPr>
        <p:grpSpPr>
          <a:xfrm>
            <a:off x="0" y="0"/>
            <a:ext cx="9144000" cy="635000"/>
            <a:chOff x="0" y="0"/>
            <a:chExt cx="14400" cy="1000"/>
          </a:xfrm>
        </p:grpSpPr>
        <p:sp>
          <p:nvSpPr>
            <p:cNvPr id="10"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2分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spc="300" dirty="0">
                <a:latin typeface="黑体" panose="02010609060101010101" charset="-122"/>
                <a:ea typeface="黑体" panose="02010609060101010101" charset="-122"/>
              </a:rPr>
              <a:t>nonlocal关键字</a:t>
            </a:r>
            <a:endParaRPr lang="zh-CN" altLang="en-US" cap="none" spc="300" dirty="0">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fontScale="97500"/>
          </a:bodyPr>
          <a:lstStyle/>
          <a:p>
            <a:r>
              <a:rPr lang="zh-CN" altLang="en-US" dirty="0"/>
              <a:t>在python中，函数的定义可以嵌套，即在一个函数的函数体内可以包含另一个函数的定义，如果想在被嵌套的函数中修改外部函数变量的值，可以使用nonlocal关键字。</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示例</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600"/>
              </a:spcBef>
              <a:buNone/>
            </a:pPr>
            <a:r>
              <a:rPr lang="zh-CN" altLang="en-US"/>
              <a:t>#nonlocal  在局部，寻找离他最近的外层的变量</a:t>
            </a:r>
            <a:endParaRPr lang="zh-CN" altLang="en-US"/>
          </a:p>
          <a:p>
            <a:pPr marL="0" indent="0" fontAlgn="auto">
              <a:lnSpc>
                <a:spcPct val="100000"/>
              </a:lnSpc>
              <a:spcBef>
                <a:spcPts val="600"/>
              </a:spcBef>
              <a:buNone/>
            </a:pPr>
            <a:r>
              <a:rPr lang="zh-CN" altLang="en-US"/>
              <a:t>def outer():</a:t>
            </a:r>
            <a:endParaRPr lang="zh-CN" altLang="en-US"/>
          </a:p>
          <a:p>
            <a:pPr marL="0" indent="0" fontAlgn="auto">
              <a:lnSpc>
                <a:spcPct val="100000"/>
              </a:lnSpc>
              <a:spcBef>
                <a:spcPts val="600"/>
              </a:spcBef>
              <a:buNone/>
            </a:pPr>
            <a:r>
              <a:rPr lang="zh-CN" altLang="en-US"/>
              <a:t>    x = 10</a:t>
            </a:r>
            <a:endParaRPr lang="zh-CN" altLang="en-US"/>
          </a:p>
          <a:p>
            <a:pPr marL="0" indent="0" fontAlgn="auto">
              <a:lnSpc>
                <a:spcPct val="100000"/>
              </a:lnSpc>
              <a:spcBef>
                <a:spcPts val="600"/>
              </a:spcBef>
              <a:buNone/>
            </a:pPr>
            <a:r>
              <a:rPr lang="zh-CN" altLang="en-US"/>
              <a:t>    def inner():</a:t>
            </a:r>
            <a:endParaRPr lang="zh-CN" altLang="en-US"/>
          </a:p>
          <a:p>
            <a:pPr marL="0" indent="0" fontAlgn="auto">
              <a:lnSpc>
                <a:spcPct val="100000"/>
              </a:lnSpc>
              <a:spcBef>
                <a:spcPts val="600"/>
              </a:spcBef>
              <a:buNone/>
            </a:pPr>
            <a:r>
              <a:rPr lang="zh-CN" altLang="en-US"/>
              <a:t>        </a:t>
            </a:r>
            <a:r>
              <a:rPr lang="en-US" altLang="zh-CN"/>
              <a:t># </a:t>
            </a:r>
            <a:r>
              <a:rPr lang="zh-CN" altLang="en-US"/>
              <a:t>nonlocal x</a:t>
            </a:r>
            <a:r>
              <a:rPr lang="en-US" altLang="zh-CN"/>
              <a:t>    # </a:t>
            </a:r>
            <a:r>
              <a:rPr lang="zh-CN" altLang="en-US"/>
              <a:t>思考这行代码注释前和注释后的程序执行结果</a:t>
            </a:r>
            <a:endParaRPr lang="zh-CN" altLang="en-US"/>
          </a:p>
          <a:p>
            <a:pPr marL="0" indent="0" fontAlgn="auto">
              <a:lnSpc>
                <a:spcPct val="100000"/>
              </a:lnSpc>
              <a:spcBef>
                <a:spcPts val="600"/>
              </a:spcBef>
              <a:buNone/>
            </a:pPr>
            <a:r>
              <a:rPr lang="zh-CN" altLang="en-US"/>
              <a:t>        x = 20</a:t>
            </a:r>
            <a:endParaRPr lang="zh-CN" altLang="en-US"/>
          </a:p>
          <a:p>
            <a:pPr marL="0" indent="0" fontAlgn="auto">
              <a:lnSpc>
                <a:spcPct val="100000"/>
              </a:lnSpc>
              <a:spcBef>
                <a:spcPts val="600"/>
              </a:spcBef>
              <a:buNone/>
            </a:pPr>
            <a:r>
              <a:rPr lang="zh-CN" altLang="en-US"/>
              <a:t>        print("inner中的x=", x)</a:t>
            </a:r>
            <a:endParaRPr lang="zh-CN" altLang="en-US"/>
          </a:p>
          <a:p>
            <a:pPr marL="0" indent="0" fontAlgn="auto">
              <a:lnSpc>
                <a:spcPct val="100000"/>
              </a:lnSpc>
              <a:spcBef>
                <a:spcPts val="600"/>
              </a:spcBef>
              <a:buNone/>
            </a:pPr>
            <a:r>
              <a:rPr lang="zh-CN" altLang="en-US"/>
              <a:t>    inner()</a:t>
            </a:r>
            <a:endParaRPr lang="zh-CN" altLang="en-US"/>
          </a:p>
          <a:p>
            <a:pPr marL="0" indent="0" fontAlgn="auto">
              <a:lnSpc>
                <a:spcPct val="100000"/>
              </a:lnSpc>
              <a:spcBef>
                <a:spcPts val="600"/>
              </a:spcBef>
              <a:buNone/>
            </a:pPr>
            <a:r>
              <a:rPr lang="zh-CN" altLang="en-US"/>
              <a:t>    print("outer中的x=", x)</a:t>
            </a:r>
            <a:endParaRPr lang="zh-CN" altLang="en-US"/>
          </a:p>
          <a:p>
            <a:pPr marL="0" indent="0" fontAlgn="auto">
              <a:lnSpc>
                <a:spcPct val="100000"/>
              </a:lnSpc>
              <a:spcBef>
                <a:spcPts val="600"/>
              </a:spcBef>
              <a:buNone/>
            </a:pPr>
            <a:endParaRPr lang="zh-CN" altLang="en-US"/>
          </a:p>
          <a:p>
            <a:pPr marL="0" indent="0" fontAlgn="auto">
              <a:lnSpc>
                <a:spcPct val="100000"/>
              </a:lnSpc>
              <a:spcBef>
                <a:spcPts val="600"/>
              </a:spcBef>
              <a:buNone/>
            </a:pPr>
            <a:r>
              <a:rPr lang="zh-CN" altLang="en-US"/>
              <a:t>outer()</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思考以下代码执行结果</a:t>
            </a:r>
            <a:endParaRPr lang="zh-CN" altLang="en-US"/>
          </a:p>
        </p:txBody>
      </p:sp>
      <p:sp>
        <p:nvSpPr>
          <p:cNvPr id="3" name="内容占位符 2"/>
          <p:cNvSpPr>
            <a:spLocks noGrp="1"/>
          </p:cNvSpPr>
          <p:nvPr>
            <p:ph idx="1"/>
          </p:nvPr>
        </p:nvSpPr>
        <p:spPr/>
        <p:txBody>
          <a:bodyPr>
            <a:normAutofit fontScale="60000"/>
          </a:bodyPr>
          <a:p>
            <a:pPr marL="0" indent="0" fontAlgn="auto">
              <a:lnSpc>
                <a:spcPct val="100000"/>
              </a:lnSpc>
              <a:spcBef>
                <a:spcPts val="600"/>
              </a:spcBef>
              <a:buNone/>
            </a:pPr>
            <a:r>
              <a:rPr lang="zh-CN" altLang="en-US"/>
              <a:t>x = 10</a:t>
            </a:r>
            <a:endParaRPr lang="zh-CN" altLang="en-US"/>
          </a:p>
          <a:p>
            <a:pPr marL="0" indent="0" fontAlgn="auto">
              <a:lnSpc>
                <a:spcPct val="100000"/>
              </a:lnSpc>
              <a:spcBef>
                <a:spcPts val="600"/>
              </a:spcBef>
              <a:buNone/>
            </a:pPr>
            <a:r>
              <a:rPr lang="zh-CN" altLang="en-US"/>
              <a:t>def outer():</a:t>
            </a:r>
            <a:endParaRPr lang="zh-CN" altLang="en-US"/>
          </a:p>
          <a:p>
            <a:pPr marL="0" indent="0" fontAlgn="auto">
              <a:lnSpc>
                <a:spcPct val="100000"/>
              </a:lnSpc>
              <a:spcBef>
                <a:spcPts val="600"/>
              </a:spcBef>
              <a:buNone/>
            </a:pPr>
            <a:r>
              <a:rPr lang="zh-CN" altLang="en-US"/>
              <a:t>    def inner():</a:t>
            </a:r>
            <a:endParaRPr lang="zh-CN" altLang="en-US"/>
          </a:p>
          <a:p>
            <a:pPr marL="0" indent="0" fontAlgn="auto">
              <a:lnSpc>
                <a:spcPct val="100000"/>
              </a:lnSpc>
              <a:spcBef>
                <a:spcPts val="600"/>
              </a:spcBef>
              <a:buNone/>
            </a:pPr>
            <a:r>
              <a:rPr lang="zh-CN" altLang="en-US"/>
              <a:t>        nonlocal x</a:t>
            </a:r>
            <a:endParaRPr lang="zh-CN" altLang="en-US"/>
          </a:p>
          <a:p>
            <a:pPr marL="0" indent="0" fontAlgn="auto">
              <a:lnSpc>
                <a:spcPct val="100000"/>
              </a:lnSpc>
              <a:spcBef>
                <a:spcPts val="600"/>
              </a:spcBef>
              <a:buNone/>
            </a:pPr>
            <a:r>
              <a:rPr lang="zh-CN" altLang="en-US"/>
              <a:t>        x = 20</a:t>
            </a:r>
            <a:endParaRPr lang="zh-CN" altLang="en-US"/>
          </a:p>
          <a:p>
            <a:pPr marL="0" indent="0" fontAlgn="auto">
              <a:lnSpc>
                <a:spcPct val="100000"/>
              </a:lnSpc>
              <a:spcBef>
                <a:spcPts val="600"/>
              </a:spcBef>
              <a:buNone/>
            </a:pPr>
            <a:r>
              <a:rPr lang="zh-CN" altLang="en-US"/>
              <a:t>        print("inner中的x=", x)</a:t>
            </a:r>
            <a:endParaRPr lang="zh-CN" altLang="en-US"/>
          </a:p>
          <a:p>
            <a:pPr marL="0" indent="0" fontAlgn="auto">
              <a:lnSpc>
                <a:spcPct val="100000"/>
              </a:lnSpc>
              <a:spcBef>
                <a:spcPts val="600"/>
              </a:spcBef>
              <a:buNone/>
            </a:pPr>
            <a:r>
              <a:rPr lang="zh-CN" altLang="en-US"/>
              <a:t>    inner()</a:t>
            </a:r>
            <a:endParaRPr lang="zh-CN" altLang="en-US"/>
          </a:p>
          <a:p>
            <a:pPr marL="0" indent="0" fontAlgn="auto">
              <a:lnSpc>
                <a:spcPct val="100000"/>
              </a:lnSpc>
              <a:spcBef>
                <a:spcPts val="600"/>
              </a:spcBef>
              <a:buNone/>
            </a:pPr>
            <a:r>
              <a:rPr lang="zh-CN" altLang="en-US"/>
              <a:t>    print("outer中的x=", x)</a:t>
            </a:r>
            <a:endParaRPr lang="zh-CN" altLang="en-US"/>
          </a:p>
          <a:p>
            <a:pPr marL="0" indent="0" fontAlgn="auto">
              <a:lnSpc>
                <a:spcPct val="100000"/>
              </a:lnSpc>
              <a:spcBef>
                <a:spcPts val="600"/>
              </a:spcBef>
              <a:buNone/>
            </a:pPr>
            <a:endParaRPr lang="zh-CN" altLang="en-US"/>
          </a:p>
          <a:p>
            <a:pPr marL="0" indent="0" fontAlgn="auto">
              <a:lnSpc>
                <a:spcPct val="100000"/>
              </a:lnSpc>
              <a:spcBef>
                <a:spcPts val="600"/>
              </a:spcBef>
              <a:buNone/>
            </a:pPr>
            <a:r>
              <a:rPr lang="zh-CN" altLang="en-US"/>
              <a:t>outer()</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本次</a:t>
            </a:r>
            <a:r>
              <a:rPr lang="zh-CN" altLang="en-US" dirty="0"/>
              <a:t>课程</a:t>
            </a:r>
            <a:r>
              <a:rPr lang="zh-CN" altLang="en-US" b="1" dirty="0"/>
              <a:t>速递</a:t>
            </a:r>
            <a:endParaRPr lang="zh-CN" altLang="en-US" b="1" dirty="0"/>
          </a:p>
        </p:txBody>
      </p:sp>
      <p:sp>
        <p:nvSpPr>
          <p:cNvPr id="3" name="内容占位符 2"/>
          <p:cNvSpPr>
            <a:spLocks noGrp="1"/>
          </p:cNvSpPr>
          <p:nvPr>
            <p:ph idx="1"/>
          </p:nvPr>
        </p:nvSpPr>
        <p:spPr>
          <a:xfrm>
            <a:off x="979714" y="1010654"/>
            <a:ext cx="7878536" cy="3416969"/>
          </a:xfrm>
        </p:spPr>
        <p:txBody>
          <a:bodyPr>
            <a:normAutofit fontScale="85000"/>
          </a:bodyPr>
          <a:lstStyle/>
          <a:p>
            <a:pPr marL="457200" indent="-457200">
              <a:lnSpc>
                <a:spcPct val="120000"/>
              </a:lnSpc>
            </a:pPr>
            <a:r>
              <a:rPr lang="zh-CN" altLang="en-US" dirty="0">
                <a:sym typeface="+mn-ea"/>
              </a:rPr>
              <a:t>实战任务</a:t>
            </a:r>
            <a:endParaRPr lang="en-US" altLang="zh-CN" dirty="0">
              <a:solidFill>
                <a:schemeClr val="tx2">
                  <a:lumMod val="90000"/>
                  <a:lumOff val="10000"/>
                </a:schemeClr>
              </a:solidFill>
              <a:latin typeface="+mj-ea"/>
              <a:ea typeface="+mj-ea"/>
            </a:endParaRPr>
          </a:p>
          <a:p>
            <a:pPr marL="457200" indent="-457200">
              <a:lnSpc>
                <a:spcPct val="120000"/>
              </a:lnSpc>
            </a:pPr>
            <a:r>
              <a:rPr lang="zh-CN" altLang="en-US" dirty="0">
                <a:solidFill>
                  <a:schemeClr val="tx2">
                    <a:lumMod val="90000"/>
                    <a:lumOff val="10000"/>
                  </a:schemeClr>
                </a:solidFill>
                <a:latin typeface="+mj-ea"/>
                <a:ea typeface="+mj-ea"/>
              </a:rPr>
              <a:t>第</a:t>
            </a:r>
            <a:r>
              <a:rPr lang="en-US" altLang="zh-CN" dirty="0">
                <a:solidFill>
                  <a:schemeClr val="tx2">
                    <a:lumMod val="90000"/>
                    <a:lumOff val="10000"/>
                  </a:schemeClr>
                </a:solidFill>
                <a:latin typeface="+mj-ea"/>
                <a:ea typeface="+mj-ea"/>
              </a:rPr>
              <a:t>3</a:t>
            </a:r>
            <a:r>
              <a:rPr lang="zh-CN" altLang="en-US" dirty="0">
                <a:solidFill>
                  <a:schemeClr val="tx2">
                    <a:lumMod val="90000"/>
                    <a:lumOff val="10000"/>
                  </a:schemeClr>
                </a:solidFill>
                <a:latin typeface="+mj-ea"/>
                <a:ea typeface="+mj-ea"/>
              </a:rPr>
              <a:t>章</a:t>
            </a:r>
            <a:r>
              <a:rPr lang="en-US" altLang="zh-CN" dirty="0">
                <a:solidFill>
                  <a:schemeClr val="tx2">
                    <a:lumMod val="90000"/>
                    <a:lumOff val="10000"/>
                  </a:schemeClr>
                </a:solidFill>
                <a:latin typeface="+mj-ea"/>
                <a:ea typeface="+mj-ea"/>
              </a:rPr>
              <a:t> </a:t>
            </a:r>
            <a:r>
              <a:rPr lang="zh-CN" altLang="en-US" dirty="0"/>
              <a:t>函数</a:t>
            </a:r>
            <a:endParaRPr lang="en-US" altLang="zh-CN" sz="2400" dirty="0">
              <a:latin typeface="+mj-ea"/>
              <a:ea typeface="+mj-ea"/>
            </a:endParaRPr>
          </a:p>
          <a:p>
            <a:pPr marL="1108710" lvl="1" indent="-457200">
              <a:lnSpc>
                <a:spcPct val="120000"/>
              </a:lnSpc>
            </a:pPr>
            <a:r>
              <a:rPr lang="zh-CN" altLang="zh-CN" dirty="0"/>
              <a:t>全局变量与局部变量</a:t>
            </a:r>
            <a:endParaRPr lang="zh-CN" altLang="zh-CN" dirty="0"/>
          </a:p>
          <a:p>
            <a:pPr marL="1108710" lvl="1" indent="-457200">
              <a:lnSpc>
                <a:spcPct val="120000"/>
              </a:lnSpc>
            </a:pPr>
            <a:r>
              <a:rPr lang="zh-CN" altLang="en-US" dirty="0" smtClean="0">
                <a:sym typeface="+mn-ea"/>
              </a:rPr>
              <a:t>高阶函数与</a:t>
            </a:r>
            <a:r>
              <a:rPr lang="en-US" altLang="zh-CN" dirty="0">
                <a:sym typeface="+mn-ea"/>
              </a:rPr>
              <a:t>lambda</a:t>
            </a:r>
            <a:r>
              <a:rPr lang="zh-CN" altLang="en-US" dirty="0" smtClean="0">
                <a:sym typeface="+mn-ea"/>
              </a:rPr>
              <a:t>函数</a:t>
            </a:r>
            <a:endParaRPr lang="zh-CN" altLang="en-US" dirty="0">
              <a:solidFill>
                <a:schemeClr val="tx2">
                  <a:lumMod val="90000"/>
                  <a:lumOff val="10000"/>
                </a:schemeClr>
              </a:solidFill>
            </a:endParaRPr>
          </a:p>
          <a:p>
            <a:pPr marL="1108710" lvl="1" indent="-457200">
              <a:lnSpc>
                <a:spcPct val="120000"/>
              </a:lnSpc>
            </a:pPr>
            <a:r>
              <a:rPr lang="en-US" altLang="zh-CN" dirty="0">
                <a:sym typeface="+mn-ea"/>
              </a:rPr>
              <a:t>Python</a:t>
            </a:r>
            <a:r>
              <a:rPr lang="zh-CN" altLang="zh-CN" dirty="0">
                <a:sym typeface="+mn-ea"/>
              </a:rPr>
              <a:t>标准库的应用</a:t>
            </a:r>
            <a:endParaRPr lang="en-US" altLang="zh-CN" dirty="0">
              <a:sym typeface="+mn-ea"/>
            </a:endParaRPr>
          </a:p>
          <a:p>
            <a:pPr marL="457200" lvl="0" indent="-457200" algn="just">
              <a:lnSpc>
                <a:spcPct val="120000"/>
              </a:lnSpc>
              <a:buFont typeface="Arial" panose="020B0604020202020204" pitchFamily="34" charset="0"/>
              <a:buChar char="֍"/>
            </a:pPr>
            <a:r>
              <a:rPr lang="zh-CN" altLang="en-US" sz="2800" dirty="0">
                <a:sym typeface="+mn-ea"/>
              </a:rPr>
              <a:t>案例编码</a:t>
            </a:r>
            <a:endParaRPr lang="zh-CN" altLang="en-US" dirty="0">
              <a:solidFill>
                <a:schemeClr val="tx2">
                  <a:lumMod val="90000"/>
                  <a:lumOff val="10000"/>
                </a:schemeClr>
              </a:solidFill>
            </a:endParaRPr>
          </a:p>
        </p:txBody>
      </p:sp>
      <p:sp>
        <p:nvSpPr>
          <p:cNvPr id="7" name="日期占位符 6"/>
          <p:cNvSpPr>
            <a:spLocks noGrp="1"/>
          </p:cNvSpPr>
          <p:nvPr>
            <p:ph type="dt" sz="half" idx="10"/>
          </p:nvPr>
        </p:nvSpPr>
        <p:spPr/>
        <p:txBody>
          <a:bodyPr/>
          <a:lstStyle/>
          <a:p>
            <a:fld id="{4BBFE79B-272C-4CB0-9A32-3130D362949B}" type="datetime1">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9" name="灯片编号占位符 8"/>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4" name="图片 3"/>
          <p:cNvPicPr>
            <a:picLocks noChangeAspect="1"/>
          </p:cNvPicPr>
          <p:nvPr/>
        </p:nvPicPr>
        <p:blipFill rotWithShape="1">
          <a:blip r:embed="rId1" cstate="print">
            <a:clrChange>
              <a:clrFrom>
                <a:srgbClr val="EBCDAB"/>
              </a:clrFrom>
              <a:clrTo>
                <a:srgbClr val="EBCDAB">
                  <a:alpha val="0"/>
                </a:srgbClr>
              </a:clrTo>
            </a:clrChange>
            <a:extLst>
              <a:ext uri="{28A0092B-C50C-407E-A947-70E740481C1C}">
                <a14:useLocalDpi xmlns:a14="http://schemas.microsoft.com/office/drawing/2010/main" val="0"/>
              </a:ext>
            </a:extLst>
          </a:blip>
          <a:srcRect l="14636" t="7462" r="10393" b="11883"/>
          <a:stretch>
            <a:fillRect/>
          </a:stretch>
        </p:blipFill>
        <p:spPr>
          <a:xfrm>
            <a:off x="5775158" y="1010427"/>
            <a:ext cx="3176338" cy="34171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2049780"/>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[填空2]</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[填空3]</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圆角矩形 8"/>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矩形 14"/>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4"/>
          <a:stretch>
            <a:fillRect/>
          </a:stretch>
        </p:blipFill>
        <p:spPr>
          <a:xfrm>
            <a:off x="4834255" y="1104265"/>
            <a:ext cx="3123565" cy="3190875"/>
          </a:xfrm>
          <a:prstGeom prst="rect">
            <a:avLst/>
          </a:prstGeom>
        </p:spPr>
      </p:pic>
      <p:grpSp>
        <p:nvGrpSpPr>
          <p:cNvPr id="14" name="组合 13"/>
          <p:cNvGrpSpPr/>
          <p:nvPr>
            <p:custDataLst>
              <p:tags r:id="rId5"/>
            </p:custDataLst>
          </p:nvPr>
        </p:nvGrpSpPr>
        <p:grpSpPr>
          <a:xfrm>
            <a:off x="0" y="0"/>
            <a:ext cx="9144000" cy="635000"/>
            <a:chOff x="0" y="0"/>
            <a:chExt cx="14400" cy="1000"/>
          </a:xfrm>
        </p:grpSpPr>
        <p:sp>
          <p:nvSpPr>
            <p:cNvPr id="10"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3分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思考以下代码执行结果</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pic>
        <p:nvPicPr>
          <p:cNvPr id="7" name="内容占位符 6"/>
          <p:cNvPicPr>
            <a:picLocks noChangeAspect="1"/>
          </p:cNvPicPr>
          <p:nvPr>
            <p:ph idx="1"/>
            <p:custDataLst>
              <p:tags r:id="rId1"/>
            </p:custDataLst>
          </p:nvPr>
        </p:nvPicPr>
        <p:blipFill>
          <a:blip r:embed="rId2"/>
          <a:stretch>
            <a:fillRect/>
          </a:stretch>
        </p:blipFill>
        <p:spPr>
          <a:xfrm>
            <a:off x="2186940" y="787400"/>
            <a:ext cx="1878330" cy="39096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
        <p:nvSpPr>
          <p:cNvPr id="8" name="文本框 7"/>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[填空2]</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圆角矩形 8"/>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矩形 14"/>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4"/>
          <a:stretch>
            <a:fillRect/>
          </a:stretch>
        </p:blipFill>
        <p:spPr>
          <a:xfrm>
            <a:off x="4664710" y="1126490"/>
            <a:ext cx="2310130" cy="2929890"/>
          </a:xfrm>
          <a:prstGeom prst="rect">
            <a:avLst/>
          </a:prstGeom>
        </p:spPr>
      </p:pic>
      <p:grpSp>
        <p:nvGrpSpPr>
          <p:cNvPr id="14" name="组合 13"/>
          <p:cNvGrpSpPr/>
          <p:nvPr>
            <p:custDataLst>
              <p:tags r:id="rId5"/>
            </p:custDataLst>
          </p:nvPr>
        </p:nvGrpSpPr>
        <p:grpSpPr>
          <a:xfrm>
            <a:off x="0" y="0"/>
            <a:ext cx="9144000" cy="635000"/>
            <a:chOff x="0" y="0"/>
            <a:chExt cx="14400" cy="1000"/>
          </a:xfrm>
        </p:grpSpPr>
        <p:sp>
          <p:nvSpPr>
            <p:cNvPr id="10"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3"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2分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7" name="图片 6"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[填空2]</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5027930" y="908685"/>
            <a:ext cx="2319655" cy="3194050"/>
          </a:xfrm>
          <a:prstGeom prst="rect">
            <a:avLst/>
          </a:prstGeom>
        </p:spPr>
      </p:pic>
      <p:grpSp>
        <p:nvGrpSpPr>
          <p:cNvPr id="12" name="组合 11"/>
          <p:cNvGrpSpPr/>
          <p:nvPr>
            <p:custDataLst>
              <p:tags r:id="rId5"/>
            </p:custDataLst>
          </p:nvPr>
        </p:nvGrpSpPr>
        <p:grpSpPr>
          <a:xfrm>
            <a:off x="0" y="0"/>
            <a:ext cx="9144000" cy="635000"/>
            <a:chOff x="0" y="0"/>
            <a:chExt cx="14400" cy="1000"/>
          </a:xfrm>
        </p:grpSpPr>
        <p:sp>
          <p:nvSpPr>
            <p:cNvPr id="8"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2分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a:p>
            <a:pPr lvl="0" algn="l">
              <a:buNone/>
            </a:pP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16"/>
          <p:cNvPicPr>
            <a:picLocks noChangeAspect="1"/>
          </p:cNvPicPr>
          <p:nvPr/>
        </p:nvPicPr>
        <p:blipFill>
          <a:blip r:embed="rId4"/>
          <a:stretch>
            <a:fillRect/>
          </a:stretch>
        </p:blipFill>
        <p:spPr>
          <a:xfrm>
            <a:off x="3713480" y="1402715"/>
            <a:ext cx="3206750" cy="1932940"/>
          </a:xfrm>
          <a:prstGeom prst="rect">
            <a:avLst/>
          </a:prstGeom>
        </p:spPr>
      </p:pic>
      <p:grpSp>
        <p:nvGrpSpPr>
          <p:cNvPr id="12" name="组合 11"/>
          <p:cNvGrpSpPr/>
          <p:nvPr>
            <p:custDataLst>
              <p:tags r:id="rId5"/>
            </p:custDataLst>
          </p:nvPr>
        </p:nvGrpSpPr>
        <p:grpSpPr>
          <a:xfrm>
            <a:off x="0" y="0"/>
            <a:ext cx="9144000" cy="635000"/>
            <a:chOff x="0" y="0"/>
            <a:chExt cx="14400" cy="1000"/>
          </a:xfrm>
        </p:grpSpPr>
        <p:sp>
          <p:nvSpPr>
            <p:cNvPr id="8"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5320665" y="1402080"/>
            <a:ext cx="1779905" cy="2019300"/>
          </a:xfrm>
          <a:prstGeom prst="rect">
            <a:avLst/>
          </a:prstGeom>
        </p:spPr>
      </p:pic>
      <p:grpSp>
        <p:nvGrpSpPr>
          <p:cNvPr id="12" name="组合 11"/>
          <p:cNvGrpSpPr/>
          <p:nvPr>
            <p:custDataLst>
              <p:tags r:id="rId5"/>
            </p:custDataLst>
          </p:nvPr>
        </p:nvGrpSpPr>
        <p:grpSpPr>
          <a:xfrm>
            <a:off x="0" y="0"/>
            <a:ext cx="9144000" cy="635000"/>
            <a:chOff x="0" y="0"/>
            <a:chExt cx="14400" cy="1000"/>
          </a:xfrm>
        </p:grpSpPr>
        <p:sp>
          <p:nvSpPr>
            <p:cNvPr id="8"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4904105" y="1370965"/>
            <a:ext cx="2144395" cy="2553335"/>
          </a:xfrm>
          <a:prstGeom prst="rect">
            <a:avLst/>
          </a:prstGeom>
        </p:spPr>
      </p:pic>
      <p:grpSp>
        <p:nvGrpSpPr>
          <p:cNvPr id="12" name="组合 11"/>
          <p:cNvGrpSpPr/>
          <p:nvPr>
            <p:custDataLst>
              <p:tags r:id="rId5"/>
            </p:custDataLst>
          </p:nvPr>
        </p:nvGrpSpPr>
        <p:grpSpPr>
          <a:xfrm>
            <a:off x="0" y="0"/>
            <a:ext cx="9144000" cy="635000"/>
            <a:chOff x="0" y="0"/>
            <a:chExt cx="14400" cy="1000"/>
          </a:xfrm>
        </p:grpSpPr>
        <p:sp>
          <p:nvSpPr>
            <p:cNvPr id="8"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4954905" y="1257300"/>
            <a:ext cx="1882775" cy="2214880"/>
          </a:xfrm>
          <a:prstGeom prst="rect">
            <a:avLst/>
          </a:prstGeom>
        </p:spPr>
      </p:pic>
      <p:grpSp>
        <p:nvGrpSpPr>
          <p:cNvPr id="12" name="组合 11"/>
          <p:cNvGrpSpPr/>
          <p:nvPr>
            <p:custDataLst>
              <p:tags r:id="rId5"/>
            </p:custDataLst>
          </p:nvPr>
        </p:nvGrpSpPr>
        <p:grpSpPr>
          <a:xfrm>
            <a:off x="0" y="0"/>
            <a:ext cx="9144000" cy="635000"/>
            <a:chOff x="0" y="0"/>
            <a:chExt cx="14400" cy="1000"/>
          </a:xfrm>
        </p:grpSpPr>
        <p:sp>
          <p:nvSpPr>
            <p:cNvPr id="8"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9865EC83-5FAA-4FE9-BB65-5544193D6B0B}" type="datetime1">
              <a:rPr lang="zh-CN" altLang="en-US" smtClean="0"/>
            </a:fld>
            <a:endParaRPr lang="zh-CN" altLang="en-US"/>
          </a:p>
        </p:txBody>
      </p:sp>
      <p:sp>
        <p:nvSpPr>
          <p:cNvPr id="3" name="页脚占位符 2"/>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a:p>
        </p:txBody>
      </p:sp>
      <p:sp>
        <p:nvSpPr>
          <p:cNvPr id="4" name="灯片编号占位符 3"/>
          <p:cNvSpPr>
            <a:spLocks noGrp="1"/>
          </p:cNvSpPr>
          <p:nvPr>
            <p:ph type="sldNum" sz="quarter" idx="12"/>
          </p:nvPr>
        </p:nvSpPr>
        <p:spPr/>
        <p:txBody>
          <a:bodyPr/>
          <a:p>
            <a:fld id="{F528F39D-B5E5-4CA7-906C-979D5A62978D}" type="slidenum">
              <a:rPr lang="zh-CN" altLang="en-US" smtClean="0"/>
            </a:fld>
            <a:endParaRPr lang="zh-CN" altLang="en-US"/>
          </a:p>
        </p:txBody>
      </p:sp>
      <p:sp>
        <p:nvSpPr>
          <p:cNvPr id="6" name="文本框 5"/>
          <p:cNvSpPr txBox="1"/>
          <p:nvPr>
            <p:custDataLst>
              <p:tags r:id="rId1"/>
            </p:custDataLst>
          </p:nvPr>
        </p:nvSpPr>
        <p:spPr>
          <a:xfrm>
            <a:off x="914400" y="635000"/>
            <a:ext cx="7315200" cy="16071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sym typeface="+mn-ea"/>
              </a:rPr>
              <a:t>以下代码运行结果为：</a:t>
            </a:r>
            <a:endParaRPr lang="zh-CN" altLang="en-US" sz="2600">
              <a:solidFill>
                <a:srgbClr val="000000"/>
              </a:solidFill>
              <a:latin typeface="微软雅黑" panose="020B0503020204020204" pitchFamily="34" charset="-122"/>
              <a:ea typeface="微软雅黑" panose="020B0503020204020204" pitchFamily="34" charset="-122"/>
              <a:sym typeface="+mn-ea"/>
            </a:endParaRPr>
          </a:p>
          <a:p>
            <a:pPr lvl="0" algn="l">
              <a:buNone/>
            </a:pPr>
            <a:r>
              <a:rPr lang="zh-CN" altLang="en-US" sz="2600">
                <a:solidFill>
                  <a:srgbClr val="000000"/>
                </a:solidFill>
                <a:latin typeface="微软雅黑" panose="020B0503020204020204" pitchFamily="34" charset="-122"/>
                <a:ea typeface="微软雅黑" panose="020B0503020204020204" pitchFamily="34" charset="-122"/>
              </a:rPr>
              <a:t> </a:t>
            </a:r>
            <a:r>
              <a:rPr lang="zh-CN" altLang="en-US" sz="2600">
                <a:solidFill>
                  <a:srgbClr val="639EF4"/>
                </a:solidFill>
                <a:latin typeface="微软雅黑" panose="020B0503020204020204" pitchFamily="34" charset="-122"/>
                <a:ea typeface="微软雅黑" panose="020B0503020204020204" pitchFamily="34" charset="-122"/>
              </a:rPr>
              <a:t>[填空1]</a:t>
            </a:r>
            <a:r>
              <a:rPr lang="zh-CN" altLang="en-US" sz="2600">
                <a:solidFill>
                  <a:srgbClr val="000000"/>
                </a:solidFill>
                <a:latin typeface="微软雅黑" panose="020B0503020204020204" pitchFamily="34" charset="-122"/>
                <a:ea typeface="微软雅黑" panose="020B0503020204020204" pitchFamily="34" charset="-122"/>
              </a:rPr>
              <a:t> </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圆角矩形 6"/>
          <p:cNvSpPr/>
          <p:nvPr>
            <p:custDataLst>
              <p:tags r:id="rId2"/>
            </p:custDataLst>
          </p:nvPr>
        </p:nvSpPr>
        <p:spPr>
          <a:xfrm>
            <a:off x="6686550" y="4660900"/>
            <a:ext cx="1156970"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作答</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p:nvPr>
            <p:custDataLst>
              <p:tags r:id="rId3"/>
            </p:custDataLst>
          </p:nvPr>
        </p:nvSpPr>
        <p:spPr>
          <a:xfrm>
            <a:off x="0" y="4295140"/>
            <a:ext cx="9144000" cy="365760"/>
          </a:xfrm>
          <a:prstGeom prst="rect">
            <a:avLst/>
          </a:prstGeom>
          <a:solidFill>
            <a:srgbClr val="FBFAEF"/>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no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正常使用填空题需3.0以上版本雨课堂</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4"/>
          <a:stretch>
            <a:fillRect/>
          </a:stretch>
        </p:blipFill>
        <p:spPr>
          <a:xfrm>
            <a:off x="5122545" y="1395095"/>
            <a:ext cx="1933575" cy="2352675"/>
          </a:xfrm>
          <a:prstGeom prst="rect">
            <a:avLst/>
          </a:prstGeom>
        </p:spPr>
      </p:pic>
      <p:grpSp>
        <p:nvGrpSpPr>
          <p:cNvPr id="12" name="组合 11"/>
          <p:cNvGrpSpPr/>
          <p:nvPr>
            <p:custDataLst>
              <p:tags r:id="rId5"/>
            </p:custDataLst>
          </p:nvPr>
        </p:nvGrpSpPr>
        <p:grpSpPr>
          <a:xfrm>
            <a:off x="0" y="0"/>
            <a:ext cx="9144000" cy="635000"/>
            <a:chOff x="0" y="0"/>
            <a:chExt cx="14400" cy="1000"/>
          </a:xfrm>
        </p:grpSpPr>
        <p:sp>
          <p:nvSpPr>
            <p:cNvPr id="8" name="TitleBackground"/>
            <p:cNvSpPr/>
            <p:nvPr>
              <p:custDataLst>
                <p:tags r:id="rId6"/>
              </p:custDataLst>
            </p:nvPr>
          </p:nvSpPr>
          <p:spPr>
            <a:xfrm>
              <a:off x="0" y="0"/>
              <a:ext cx="14400" cy="1000"/>
            </a:xfrm>
            <a:prstGeom prst="rect">
              <a:avLst/>
            </a:prstGeom>
            <a:solidFill>
              <a:srgbClr val="F6F7F8"/>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ColorBlock"/>
            <p:cNvSpPr/>
            <p:nvPr>
              <p:custDataLst>
                <p:tags r:id="rId7"/>
              </p:custDataLst>
            </p:nvPr>
          </p:nvSpPr>
          <p:spPr>
            <a:xfrm>
              <a:off x="0" y="0"/>
              <a:ext cx="300" cy="1000"/>
            </a:xfrm>
            <a:prstGeom prst="rect">
              <a:avLst/>
            </a:prstGeom>
            <a:solidFill>
              <a:srgbClr val="639EF4"/>
            </a:solidFill>
            <a:ln w="15875" cap="flat" cmpd="sng" algn="ctr">
              <a:noFill/>
              <a:prstDash val="solid"/>
            </a:ln>
            <a:extLst>
              <a:ext uri="{91240B29-F687-4F45-9708-019B960494DF}">
                <a14:hiddenLine xmlns:a14="http://schemas.microsoft.com/office/drawing/2010/main" w="15875">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TypeText"/>
            <p:cNvSpPr txBox="1"/>
            <p:nvPr>
              <p:custDataLst>
                <p:tags r:id="rId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1" name="TipText"/>
            <p:cNvSpPr txBox="1"/>
            <p:nvPr>
              <p:custDataLst>
                <p:tags r:id="rId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tmp26FA"/>
          <p:cNvPicPr>
            <a:picLocks noChangeAspect="1"/>
          </p:cNvPicPr>
          <p:nvPr>
            <p:custDataLst>
              <p:tags r:id="rId10"/>
            </p:custDataLst>
          </p:nvPr>
        </p:nvPicPr>
        <p:blipFill>
          <a:blip r:embed="rId11"/>
          <a:stretch>
            <a:fillRect/>
          </a:stretch>
        </p:blipFill>
        <p:spPr>
          <a:xfrm>
            <a:off x="7594600" y="63500"/>
            <a:ext cx="1422400" cy="508000"/>
          </a:xfrm>
          <a:prstGeom prst="rect">
            <a:avLst/>
          </a:prstGeom>
        </p:spPr>
      </p:pic>
    </p:spTree>
    <p:custDataLst>
      <p:tags r:id="rId1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04741" y="357854"/>
            <a:ext cx="4334520" cy="438582"/>
          </a:xfrm>
          <a:prstGeom prst="rect">
            <a:avLst/>
          </a:prstGeom>
        </p:spPr>
        <p:txBody>
          <a:bodyPr wrap="none" lIns="68580" tIns="34290" rIns="68580" bIns="34290">
            <a:spAutoFit/>
          </a:bodyPr>
          <a:lstStyle/>
          <a:p>
            <a:pPr algn="ctr"/>
            <a:r>
              <a:rPr lang="zh-CN" altLang="en-US" sz="2400" b="1" dirty="0">
                <a:solidFill>
                  <a:schemeClr val="bg1"/>
                </a:solidFill>
                <a:latin typeface="+mj-lt"/>
                <a:ea typeface="微软雅黑" panose="020B0503020204020204" pitchFamily="34" charset="-122"/>
              </a:rPr>
              <a:t>猴子补丁（</a:t>
            </a:r>
            <a:r>
              <a:rPr lang="en-US" altLang="zh-CN" sz="2400" b="1" dirty="0">
                <a:solidFill>
                  <a:schemeClr val="bg1"/>
                </a:solidFill>
                <a:latin typeface="+mj-lt"/>
                <a:ea typeface="微软雅黑" panose="020B0503020204020204" pitchFamily="34" charset="-122"/>
              </a:rPr>
              <a:t>Monkey Patch</a:t>
            </a:r>
            <a:r>
              <a:rPr lang="zh-CN" altLang="en-US" sz="2400" b="1" dirty="0">
                <a:solidFill>
                  <a:schemeClr val="bg1"/>
                </a:solidFill>
                <a:latin typeface="+mj-lt"/>
                <a:ea typeface="微软雅黑" panose="020B0503020204020204" pitchFamily="34" charset="-122"/>
              </a:rPr>
              <a:t>）</a:t>
            </a:r>
            <a:endParaRPr lang="zh-CN" altLang="en-US" sz="2400" b="1" dirty="0">
              <a:solidFill>
                <a:schemeClr val="bg1"/>
              </a:solidFill>
              <a:latin typeface="+mj-lt"/>
              <a:ea typeface="微软雅黑" panose="020B0503020204020204" pitchFamily="34" charset="-122"/>
            </a:endParaRPr>
          </a:p>
        </p:txBody>
      </p:sp>
      <p:sp>
        <p:nvSpPr>
          <p:cNvPr id="2" name="矩形 1"/>
          <p:cNvSpPr/>
          <p:nvPr/>
        </p:nvSpPr>
        <p:spPr>
          <a:xfrm>
            <a:off x="1206913" y="1985810"/>
            <a:ext cx="2215991" cy="346249"/>
          </a:xfrm>
          <a:prstGeom prst="rect">
            <a:avLst/>
          </a:prstGeom>
        </p:spPr>
        <p:txBody>
          <a:bodyPr wrap="none" lIns="68580" tIns="34290" rIns="68580" bIns="34290">
            <a:spAutoFit/>
          </a:bodyPr>
          <a:lstStyle/>
          <a:p>
            <a:pPr algn="ctr"/>
            <a:r>
              <a:rPr lang="zh-CN" altLang="en-US" b="1" dirty="0">
                <a:solidFill>
                  <a:schemeClr val="accent2"/>
                </a:solidFill>
                <a:latin typeface="+mj-lt"/>
                <a:ea typeface="微软雅黑" panose="020B0503020204020204" pitchFamily="34" charset="-122"/>
              </a:rPr>
              <a:t>例：猴子补丁示例。</a:t>
            </a:r>
            <a:endParaRPr lang="zh-CN" altLang="en-US" b="1" dirty="0">
              <a:solidFill>
                <a:schemeClr val="accent2"/>
              </a:solidFill>
              <a:latin typeface="+mj-lt"/>
              <a:ea typeface="微软雅黑" panose="020B0503020204020204" pitchFamily="34" charset="-122"/>
            </a:endParaRPr>
          </a:p>
        </p:txBody>
      </p:sp>
      <p:sp>
        <p:nvSpPr>
          <p:cNvPr id="3" name="矩形 2"/>
          <p:cNvSpPr/>
          <p:nvPr/>
        </p:nvSpPr>
        <p:spPr>
          <a:xfrm>
            <a:off x="1299645" y="2620928"/>
            <a:ext cx="7469348" cy="1731243"/>
          </a:xfrm>
          <a:prstGeom prst="rect">
            <a:avLst/>
          </a:prstGeom>
        </p:spPr>
        <p:txBody>
          <a:bodyPr wrap="square" lIns="68580" tIns="34290" rIns="68580" bIns="34290">
            <a:spAutoFit/>
          </a:bodyPr>
          <a:lstStyle/>
          <a:p>
            <a:pPr marR="273050" indent="149860">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solidFill>
                  <a:schemeClr val="accent2"/>
                </a:solidFill>
                <a:latin typeface="+mj-lt"/>
                <a:ea typeface="+mj-ea"/>
              </a:rPr>
              <a:t>1	    </a:t>
            </a:r>
            <a:r>
              <a:rPr lang="en-US" altLang="zh-CN" dirty="0" err="1">
                <a:solidFill>
                  <a:schemeClr val="accent2"/>
                </a:solidFill>
                <a:latin typeface="+mj-lt"/>
                <a:ea typeface="+mj-ea"/>
              </a:rPr>
              <a:t>def</a:t>
            </a:r>
            <a:r>
              <a:rPr lang="en-US" altLang="zh-CN" dirty="0">
                <a:solidFill>
                  <a:schemeClr val="accent2"/>
                </a:solidFill>
                <a:latin typeface="+mj-lt"/>
                <a:ea typeface="+mj-ea"/>
              </a:rPr>
              <a:t> Sum(</a:t>
            </a:r>
            <a:r>
              <a:rPr lang="en-US" altLang="zh-CN" dirty="0" err="1">
                <a:solidFill>
                  <a:schemeClr val="accent2"/>
                </a:solidFill>
                <a:latin typeface="+mj-lt"/>
                <a:ea typeface="+mj-ea"/>
              </a:rPr>
              <a:t>a,b</a:t>
            </a:r>
            <a:r>
              <a:rPr lang="en-US" altLang="zh-CN" dirty="0">
                <a:solidFill>
                  <a:schemeClr val="accent2"/>
                </a:solidFill>
                <a:latin typeface="+mj-lt"/>
                <a:ea typeface="+mj-ea"/>
              </a:rPr>
              <a:t>): #</a:t>
            </a:r>
            <a:r>
              <a:rPr lang="zh-CN" altLang="en-US" dirty="0">
                <a:solidFill>
                  <a:schemeClr val="accent2"/>
                </a:solidFill>
                <a:latin typeface="+mj-lt"/>
                <a:ea typeface="+mj-ea"/>
              </a:rPr>
              <a:t>定义函数</a:t>
            </a:r>
            <a:r>
              <a:rPr lang="en-US" altLang="zh-CN" dirty="0">
                <a:solidFill>
                  <a:schemeClr val="accent2"/>
                </a:solidFill>
                <a:latin typeface="+mj-lt"/>
                <a:ea typeface="+mj-ea"/>
              </a:rPr>
              <a:t>Sum</a:t>
            </a:r>
            <a:endParaRPr lang="en-US" altLang="zh-CN" dirty="0">
              <a:solidFill>
                <a:schemeClr val="accent2"/>
              </a:solidFill>
              <a:latin typeface="+mj-lt"/>
              <a:ea typeface="+mj-ea"/>
            </a:endParaRPr>
          </a:p>
          <a:p>
            <a:pPr marR="273050" indent="149860">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solidFill>
                  <a:schemeClr val="accent2"/>
                </a:solidFill>
                <a:latin typeface="+mj-lt"/>
                <a:ea typeface="+mj-ea"/>
              </a:rPr>
              <a:t>2	    print('Sum</a:t>
            </a:r>
            <a:r>
              <a:rPr lang="zh-CN" altLang="en-US" dirty="0">
                <a:solidFill>
                  <a:schemeClr val="accent2"/>
                </a:solidFill>
                <a:latin typeface="+mj-lt"/>
                <a:ea typeface="+mj-ea"/>
              </a:rPr>
              <a:t>函数被调用！</a:t>
            </a:r>
            <a:r>
              <a:rPr lang="en-US" altLang="zh-CN" dirty="0">
                <a:solidFill>
                  <a:schemeClr val="accent2"/>
                </a:solidFill>
                <a:latin typeface="+mj-lt"/>
                <a:ea typeface="+mj-ea"/>
              </a:rPr>
              <a:t>') #</a:t>
            </a:r>
            <a:r>
              <a:rPr lang="zh-CN" altLang="en-US" dirty="0">
                <a:solidFill>
                  <a:schemeClr val="accent2"/>
                </a:solidFill>
                <a:latin typeface="+mj-lt"/>
                <a:ea typeface="+mj-ea"/>
              </a:rPr>
              <a:t>通过输出信息以知道哪个函数被调用</a:t>
            </a:r>
            <a:endParaRPr lang="zh-CN" altLang="en-US" dirty="0">
              <a:solidFill>
                <a:schemeClr val="accent2"/>
              </a:solidFill>
              <a:latin typeface="+mj-lt"/>
              <a:ea typeface="+mj-ea"/>
            </a:endParaRPr>
          </a:p>
          <a:p>
            <a:pPr marR="273050" indent="149860">
              <a:lnSpc>
                <a:spcPct val="15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solidFill>
                  <a:schemeClr val="accent2"/>
                </a:solidFill>
                <a:latin typeface="+mj-lt"/>
                <a:ea typeface="+mj-ea"/>
              </a:rPr>
              <a:t>3	    return </a:t>
            </a:r>
            <a:r>
              <a:rPr lang="en-US" altLang="zh-CN" dirty="0" err="1">
                <a:solidFill>
                  <a:schemeClr val="accent2"/>
                </a:solidFill>
                <a:latin typeface="+mj-lt"/>
                <a:ea typeface="+mj-ea"/>
              </a:rPr>
              <a:t>a+b</a:t>
            </a:r>
            <a:r>
              <a:rPr lang="en-US" altLang="zh-CN" dirty="0">
                <a:solidFill>
                  <a:schemeClr val="accent2"/>
                </a:solidFill>
                <a:latin typeface="+mj-lt"/>
                <a:ea typeface="+mj-ea"/>
              </a:rPr>
              <a:t> #</a:t>
            </a:r>
            <a:r>
              <a:rPr lang="zh-CN" altLang="en-US" dirty="0">
                <a:solidFill>
                  <a:schemeClr val="accent2"/>
                </a:solidFill>
                <a:latin typeface="+mj-lt"/>
                <a:ea typeface="+mj-ea"/>
              </a:rPr>
              <a:t>将</a:t>
            </a:r>
            <a:r>
              <a:rPr lang="en-US" altLang="zh-CN" dirty="0">
                <a:solidFill>
                  <a:schemeClr val="accent2"/>
                </a:solidFill>
                <a:latin typeface="+mj-lt"/>
                <a:ea typeface="+mj-ea"/>
              </a:rPr>
              <a:t>a</a:t>
            </a:r>
            <a:r>
              <a:rPr lang="zh-CN" altLang="en-US" dirty="0">
                <a:solidFill>
                  <a:schemeClr val="accent2"/>
                </a:solidFill>
                <a:latin typeface="+mj-lt"/>
                <a:ea typeface="+mj-ea"/>
              </a:rPr>
              <a:t>和</a:t>
            </a:r>
            <a:r>
              <a:rPr lang="en-US" altLang="zh-CN" dirty="0">
                <a:solidFill>
                  <a:schemeClr val="accent2"/>
                </a:solidFill>
                <a:latin typeface="+mj-lt"/>
                <a:ea typeface="+mj-ea"/>
              </a:rPr>
              <a:t>b</a:t>
            </a:r>
            <a:r>
              <a:rPr lang="zh-CN" altLang="en-US" dirty="0">
                <a:solidFill>
                  <a:schemeClr val="accent2"/>
                </a:solidFill>
                <a:latin typeface="+mj-lt"/>
                <a:ea typeface="+mj-ea"/>
              </a:rPr>
              <a:t>的求和结果返回</a:t>
            </a:r>
            <a:endParaRPr lang="zh-CN" altLang="en-US" dirty="0">
              <a:solidFill>
                <a:schemeClr val="accent2"/>
              </a:solidFill>
              <a:latin typeface="+mj-lt"/>
              <a:ea typeface="+mj-ea"/>
            </a:endParaRPr>
          </a:p>
        </p:txBody>
      </p:sp>
      <p:cxnSp>
        <p:nvCxnSpPr>
          <p:cNvPr id="6" name="直接连接符 5"/>
          <p:cNvCxnSpPr/>
          <p:nvPr/>
        </p:nvCxnSpPr>
        <p:spPr>
          <a:xfrm>
            <a:off x="1275667" y="2371263"/>
            <a:ext cx="199147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092388" y="1214251"/>
            <a:ext cx="7092377" cy="346249"/>
          </a:xfrm>
          <a:prstGeom prst="rect">
            <a:avLst/>
          </a:prstGeom>
        </p:spPr>
        <p:txBody>
          <a:bodyPr wrap="square" lIns="68580" tIns="34290" rIns="68580" bIns="34290">
            <a:spAutoFit/>
          </a:bodyPr>
          <a:lstStyle/>
          <a:p>
            <a:r>
              <a:rPr lang="zh-CN" altLang="en-US" dirty="0">
                <a:solidFill>
                  <a:schemeClr val="accent2"/>
                </a:solidFill>
                <a:latin typeface="+mj-lt"/>
              </a:rPr>
              <a:t>猴子补丁是指在运行时动态替换已有的代码，而不需要修改原始代码。</a:t>
            </a:r>
            <a:endParaRPr lang="zh-CN" altLang="en-US" dirty="0">
              <a:solidFill>
                <a:schemeClr val="accent2"/>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childTnLst>
                          </p:cTn>
                        </p:par>
                        <p:par>
                          <p:cTn id="14" fill="hold">
                            <p:stCondLst>
                              <p:cond delay="1000"/>
                            </p:stCondLst>
                            <p:childTnLst>
                              <p:par>
                                <p:cTn id="15" presetID="16" presetClass="entr" presetSubtype="2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ppt_y</p:attrName>
                                        </p:attrNameLst>
                                      </p:cBhvr>
                                      <p:tavLst>
                                        <p:tav tm="0">
                                          <p:val>
                                            <p:strVal val="#ppt_y-#ppt_h*1.125000"/>
                                          </p:val>
                                        </p:tav>
                                        <p:tav tm="100000">
                                          <p:val>
                                            <p:strVal val="#ppt_y"/>
                                          </p:val>
                                        </p:tav>
                                      </p:tavLst>
                                    </p:anim>
                                    <p:animEffect transition="in" filter="wipe(down)">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AEE871-F0EE-4183-8EF8-C7646F4B5DEC}" type="datetime1">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
        <p:nvSpPr>
          <p:cNvPr id="5" name="椭圆 4"/>
          <p:cNvSpPr/>
          <p:nvPr/>
        </p:nvSpPr>
        <p:spPr>
          <a:xfrm>
            <a:off x="4141082" y="1638634"/>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文本框 25"/>
          <p:cNvSpPr txBox="1">
            <a:spLocks noChangeArrowheads="1"/>
          </p:cNvSpPr>
          <p:nvPr/>
        </p:nvSpPr>
        <p:spPr bwMode="auto">
          <a:xfrm>
            <a:off x="3474221" y="1568573"/>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01</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7" name="文本框 6"/>
          <p:cNvSpPr txBox="1"/>
          <p:nvPr/>
        </p:nvSpPr>
        <p:spPr>
          <a:xfrm>
            <a:off x="4432830" y="1568573"/>
            <a:ext cx="3083937" cy="368935"/>
          </a:xfrm>
          <a:prstGeom prst="rect">
            <a:avLst/>
          </a:prstGeom>
          <a:noFill/>
        </p:spPr>
        <p:txBody>
          <a:bodyPr wrap="square" lIns="0" tIns="0" rIns="0" bIns="0">
            <a:spAutoFit/>
          </a:bodyPr>
          <a:lstStyle/>
          <a:p>
            <a:pPr>
              <a:defRPr/>
            </a:pPr>
            <a:r>
              <a:rPr lang="zh-CN" altLang="en-US" sz="2400" dirty="0">
                <a:solidFill>
                  <a:schemeClr val="tx2">
                    <a:lumMod val="90000"/>
                    <a:lumOff val="10000"/>
                  </a:schemeClr>
                </a:solidFill>
                <a:latin typeface="+mj-ea"/>
                <a:ea typeface="+mj-ea"/>
                <a:sym typeface="+mn-ea"/>
              </a:rPr>
              <a:t>实战任务</a:t>
            </a:r>
            <a:endParaRPr lang="zh-CN" altLang="en-US" sz="2400" dirty="0">
              <a:solidFill>
                <a:schemeClr val="accent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8"/>
          <p:cNvSpPr txBox="1">
            <a:spLocks noChangeArrowheads="1"/>
          </p:cNvSpPr>
          <p:nvPr/>
        </p:nvSpPr>
        <p:spPr bwMode="auto">
          <a:xfrm>
            <a:off x="3474221" y="2052306"/>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02</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1" name="椭圆 10"/>
          <p:cNvSpPr/>
          <p:nvPr/>
        </p:nvSpPr>
        <p:spPr>
          <a:xfrm>
            <a:off x="4141082" y="2606100"/>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30"/>
          <p:cNvSpPr txBox="1">
            <a:spLocks noChangeArrowheads="1"/>
          </p:cNvSpPr>
          <p:nvPr/>
        </p:nvSpPr>
        <p:spPr bwMode="auto">
          <a:xfrm>
            <a:off x="3474221" y="2536039"/>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03</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7" name="Title 1"/>
          <p:cNvSpPr txBox="1"/>
          <p:nvPr/>
        </p:nvSpPr>
        <p:spPr>
          <a:xfrm>
            <a:off x="1143000" y="83636"/>
            <a:ext cx="7552030" cy="656340"/>
          </a:xfrm>
          <a:prstGeom prst="rect">
            <a:avLst/>
          </a:prstGeom>
        </p:spPr>
        <p:txBody>
          <a:bodyPr vert="horz" lIns="91440" tIns="45720" rIns="91440" bIns="45720" rtlCol="0" anchor="ctr">
            <a:normAutofit/>
          </a:bodyPr>
          <a:lstStyle>
            <a:lvl1pPr algn="r" defTabSz="685800" rtl="0" eaLnBrk="1" latinLnBrk="0" hangingPunct="1">
              <a:lnSpc>
                <a:spcPct val="80000"/>
              </a:lnSpc>
              <a:spcBef>
                <a:spcPct val="0"/>
              </a:spcBef>
              <a:buNone/>
              <a:defRPr sz="3750" b="1" kern="1200" cap="all" spc="150" baseline="0">
                <a:solidFill>
                  <a:schemeClr val="bg1"/>
                </a:solidFill>
                <a:latin typeface="+mj-lt"/>
                <a:ea typeface="+mj-ea"/>
                <a:cs typeface="+mj-cs"/>
              </a:defRPr>
            </a:lvl1pPr>
          </a:lstStyle>
          <a:p>
            <a:pPr algn="l"/>
            <a:r>
              <a:rPr lang="zh-CN" altLang="en-US" sz="2800" dirty="0"/>
              <a:t>第</a:t>
            </a:r>
            <a:r>
              <a:rPr lang="en-US" altLang="zh-CN" sz="2800" dirty="0"/>
              <a:t>3</a:t>
            </a:r>
            <a:r>
              <a:rPr lang="zh-CN" altLang="en-US" sz="2800" dirty="0"/>
              <a:t>章 函数</a:t>
            </a:r>
            <a:endParaRPr lang="zh-CN" altLang="en-US" sz="2800" dirty="0"/>
          </a:p>
        </p:txBody>
      </p:sp>
      <p:sp>
        <p:nvSpPr>
          <p:cNvPr id="15" name="椭圆 14"/>
          <p:cNvSpPr/>
          <p:nvPr/>
        </p:nvSpPr>
        <p:spPr>
          <a:xfrm>
            <a:off x="4140322" y="3129221"/>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文本框 30"/>
          <p:cNvSpPr txBox="1">
            <a:spLocks noChangeArrowheads="1"/>
          </p:cNvSpPr>
          <p:nvPr/>
        </p:nvSpPr>
        <p:spPr bwMode="auto">
          <a:xfrm>
            <a:off x="3473461" y="3059160"/>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04</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18" name="文本框 12"/>
          <p:cNvSpPr txBox="1"/>
          <p:nvPr/>
        </p:nvSpPr>
        <p:spPr>
          <a:xfrm>
            <a:off x="4432300" y="3059430"/>
            <a:ext cx="3378200" cy="738505"/>
          </a:xfrm>
          <a:prstGeom prst="rect">
            <a:avLst/>
          </a:prstGeom>
          <a:noFill/>
        </p:spPr>
        <p:txBody>
          <a:bodyPr wrap="square" lIns="0" tIns="0" rIns="0" bIns="0">
            <a:spAutoFit/>
          </a:bodyPr>
          <a:lstStyle/>
          <a:p>
            <a:pPr marL="0" lvl="1">
              <a:defRPr/>
            </a:pPr>
            <a:r>
              <a:rPr lang="zh-CN" altLang="en-US" sz="2400" dirty="0">
                <a:solidFill>
                  <a:schemeClr val="accent2">
                    <a:lumMod val="75000"/>
                  </a:schemeClr>
                </a:solidFill>
                <a:latin typeface="Arial" panose="020B0604020202020204" pitchFamily="34" charset="0"/>
                <a:ea typeface="微软雅黑" panose="020B0503020204020204" pitchFamily="34" charset="-122"/>
                <a:sym typeface="+mn-ea"/>
              </a:rPr>
              <a:t>高阶函数与</a:t>
            </a:r>
            <a:r>
              <a:rPr lang="en-US" altLang="zh-CN" sz="2400" dirty="0">
                <a:solidFill>
                  <a:schemeClr val="accent2">
                    <a:lumMod val="75000"/>
                  </a:schemeClr>
                </a:solidFill>
                <a:latin typeface="Arial" panose="020B0604020202020204" pitchFamily="34" charset="0"/>
                <a:ea typeface="微软雅黑" panose="020B0503020204020204" pitchFamily="34" charset="-122"/>
                <a:sym typeface="+mn-ea"/>
              </a:rPr>
              <a:t>lambda</a:t>
            </a:r>
            <a:r>
              <a:rPr lang="zh-CN" altLang="en-US" sz="2400" dirty="0">
                <a:solidFill>
                  <a:schemeClr val="accent2">
                    <a:lumMod val="75000"/>
                  </a:schemeClr>
                </a:solidFill>
                <a:latin typeface="Arial" panose="020B0604020202020204" pitchFamily="34" charset="0"/>
                <a:ea typeface="微软雅黑" panose="020B0503020204020204" pitchFamily="34" charset="-122"/>
                <a:sym typeface="+mn-ea"/>
              </a:rPr>
              <a:t>函数</a:t>
            </a:r>
            <a:endParaRPr lang="en-US" altLang="zh-CN" sz="2400" dirty="0">
              <a:solidFill>
                <a:schemeClr val="accent2">
                  <a:lumMod val="75000"/>
                </a:schemeClr>
              </a:solidFill>
              <a:latin typeface="Arial" panose="020B0604020202020204" pitchFamily="34" charset="0"/>
              <a:ea typeface="微软雅黑" panose="020B0503020204020204" pitchFamily="34" charset="-122"/>
              <a:sym typeface="+mn-ea"/>
            </a:endParaRPr>
          </a:p>
          <a:p>
            <a:pPr>
              <a:defRPr/>
            </a:pP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椭圆 18"/>
          <p:cNvSpPr/>
          <p:nvPr/>
        </p:nvSpPr>
        <p:spPr>
          <a:xfrm>
            <a:off x="4133828" y="3585798"/>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文本框 30"/>
          <p:cNvSpPr txBox="1">
            <a:spLocks noChangeArrowheads="1"/>
          </p:cNvSpPr>
          <p:nvPr/>
        </p:nvSpPr>
        <p:spPr bwMode="auto">
          <a:xfrm>
            <a:off x="3466967" y="3515737"/>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05</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1" name="文本框 12"/>
          <p:cNvSpPr txBox="1"/>
          <p:nvPr/>
        </p:nvSpPr>
        <p:spPr>
          <a:xfrm>
            <a:off x="4425576" y="3515737"/>
            <a:ext cx="3083937" cy="368935"/>
          </a:xfrm>
          <a:prstGeom prst="rect">
            <a:avLst/>
          </a:prstGeom>
          <a:noFill/>
        </p:spPr>
        <p:txBody>
          <a:bodyPr wrap="square" lIns="0" tIns="0" rIns="0" bIns="0">
            <a:spAutoFit/>
          </a:bodyPr>
          <a:lstStyle/>
          <a:p>
            <a:pPr>
              <a:defRPr/>
            </a:pPr>
            <a:r>
              <a:rPr 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闭包、装饰器</a:t>
            </a:r>
            <a:endParaRPr 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2" name="椭圆 21"/>
          <p:cNvSpPr/>
          <p:nvPr/>
        </p:nvSpPr>
        <p:spPr>
          <a:xfrm>
            <a:off x="4137366" y="4014656"/>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文本框 30"/>
          <p:cNvSpPr txBox="1">
            <a:spLocks noChangeArrowheads="1"/>
          </p:cNvSpPr>
          <p:nvPr/>
        </p:nvSpPr>
        <p:spPr bwMode="auto">
          <a:xfrm>
            <a:off x="3470505" y="3944595"/>
            <a:ext cx="5427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r>
              <a:rPr lang="en-US" altLang="zh-CN"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rPr>
              <a:t>06</a:t>
            </a:r>
            <a:endParaRPr lang="zh-CN" altLang="en-US" sz="2400" dirty="0">
              <a:solidFill>
                <a:schemeClr val="accent2">
                  <a:lumMod val="7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24" name="文本框 12"/>
          <p:cNvSpPr txBox="1"/>
          <p:nvPr/>
        </p:nvSpPr>
        <p:spPr>
          <a:xfrm>
            <a:off x="4435608" y="3934604"/>
            <a:ext cx="3083937" cy="369332"/>
          </a:xfrm>
          <a:prstGeom prst="rect">
            <a:avLst/>
          </a:prstGeom>
          <a:noFill/>
        </p:spPr>
        <p:txBody>
          <a:bodyPr wrap="square" lIns="0" tIns="0" rIns="0" bIns="0">
            <a:spAutoFit/>
          </a:bodyPr>
          <a:lstStyle/>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mn-ea"/>
              </a:rPr>
              <a:t>案例编码</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椭圆 24"/>
          <p:cNvSpPr/>
          <p:nvPr/>
        </p:nvSpPr>
        <p:spPr>
          <a:xfrm>
            <a:off x="4133987" y="2141923"/>
            <a:ext cx="167616" cy="167616"/>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文本框 7"/>
          <p:cNvSpPr txBox="1"/>
          <p:nvPr/>
        </p:nvSpPr>
        <p:spPr>
          <a:xfrm>
            <a:off x="4433465" y="2032484"/>
            <a:ext cx="3083937" cy="738505"/>
          </a:xfrm>
          <a:prstGeom prst="rect">
            <a:avLst/>
          </a:prstGeom>
          <a:noFill/>
        </p:spPr>
        <p:txBody>
          <a:bodyPr wrap="square" lIns="0" tIns="0" rIns="0" bIns="0">
            <a:spAutoFit/>
          </a:bodyPr>
          <a:p>
            <a:pPr>
              <a:defRPr/>
            </a:pP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模块的定义与应用、</a:t>
            </a: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包</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defRPr/>
            </a:pP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文本框 12"/>
          <p:cNvSpPr txBox="1"/>
          <p:nvPr/>
        </p:nvSpPr>
        <p:spPr>
          <a:xfrm>
            <a:off x="4432561" y="2541647"/>
            <a:ext cx="3083937" cy="369332"/>
          </a:xfrm>
          <a:prstGeom prst="rect">
            <a:avLst/>
          </a:prstGeom>
          <a:noFill/>
        </p:spPr>
        <p:txBody>
          <a:bodyPr wrap="square" lIns="0" tIns="0" rIns="0" bIns="0">
            <a:spAutoFit/>
          </a:bodyPr>
          <a:p>
            <a:pPr>
              <a:defRPr/>
            </a:pPr>
            <a:r>
              <a:rPr lang="en-US" altLang="zh-CN"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Python</a:t>
            </a:r>
            <a:r>
              <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标准库的应用</a:t>
            </a:r>
            <a:endParaRPr lang="zh-CN" altLang="en-US" sz="2400" dirty="0">
              <a:solidFill>
                <a:schemeClr val="accent2">
                  <a:lumMod val="7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7199" y="187726"/>
            <a:ext cx="1369606" cy="438581"/>
          </a:xfrm>
          <a:prstGeom prst="rect">
            <a:avLst/>
          </a:prstGeom>
        </p:spPr>
        <p:txBody>
          <a:bodyPr wrap="none" lIns="68580" tIns="34290" rIns="68580" bIns="3429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猴子补丁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140115" y="818797"/>
            <a:ext cx="7358150" cy="3725635"/>
          </a:xfrm>
          <a:prstGeom prst="rect">
            <a:avLst/>
          </a:prstGeom>
        </p:spPr>
        <p:txBody>
          <a:bodyPr wrap="square" lIns="68580" tIns="34290" rIns="68580" bIns="34290">
            <a:spAutoFit/>
          </a:bodyPr>
          <a:lstStyle/>
          <a:p>
            <a:pPr>
              <a:lnSpc>
                <a:spcPct val="120000"/>
              </a:lnSpc>
              <a:spcBef>
                <a:spcPct val="0"/>
              </a:spcBef>
              <a:defRPr/>
            </a:pPr>
            <a:r>
              <a:rPr lang="en-US" altLang="zh-CN" dirty="0">
                <a:solidFill>
                  <a:schemeClr val="accent2"/>
                </a:solidFill>
                <a:latin typeface="+mj-lt"/>
                <a:ea typeface="微软雅黑" panose="020B0503020204020204" pitchFamily="34" charset="-122"/>
              </a:rPr>
              <a:t>4  def </a:t>
            </a:r>
            <a:r>
              <a:rPr lang="en-US" altLang="zh-CN" dirty="0" err="1">
                <a:solidFill>
                  <a:schemeClr val="accent2"/>
                </a:solidFill>
                <a:latin typeface="+mj-lt"/>
                <a:ea typeface="微软雅黑" panose="020B0503020204020204" pitchFamily="34" charset="-122"/>
              </a:rPr>
              <a:t>NewSum</a:t>
            </a:r>
            <a:r>
              <a:rPr lang="en-US" altLang="zh-CN" dirty="0">
                <a:solidFill>
                  <a:schemeClr val="accent2"/>
                </a:solidFill>
                <a:latin typeface="+mj-lt"/>
                <a:ea typeface="微软雅黑" panose="020B0503020204020204" pitchFamily="34" charset="-122"/>
              </a:rPr>
              <a:t>(*</a:t>
            </a:r>
            <a:r>
              <a:rPr lang="en-US" altLang="zh-CN" dirty="0" err="1">
                <a:solidFill>
                  <a:schemeClr val="accent2"/>
                </a:solidFill>
                <a:latin typeface="+mj-lt"/>
                <a:ea typeface="微软雅黑" panose="020B0503020204020204" pitchFamily="34" charset="-122"/>
              </a:rPr>
              <a:t>args</a:t>
            </a:r>
            <a:r>
              <a:rPr lang="en-US" altLang="zh-CN" dirty="0">
                <a:solidFill>
                  <a:schemeClr val="accent2"/>
                </a:solidFill>
                <a:latin typeface="+mj-lt"/>
                <a:ea typeface="微软雅黑" panose="020B0503020204020204" pitchFamily="34" charset="-122"/>
              </a:rPr>
              <a:t>): #</a:t>
            </a:r>
            <a:r>
              <a:rPr lang="zh-CN" altLang="en-US" dirty="0">
                <a:solidFill>
                  <a:schemeClr val="accent2"/>
                </a:solidFill>
                <a:latin typeface="+mj-lt"/>
                <a:ea typeface="微软雅黑" panose="020B0503020204020204" pitchFamily="34" charset="-122"/>
              </a:rPr>
              <a:t>定义函数</a:t>
            </a:r>
            <a:r>
              <a:rPr lang="en-US" altLang="zh-CN" dirty="0" err="1">
                <a:solidFill>
                  <a:schemeClr val="accent2"/>
                </a:solidFill>
                <a:latin typeface="+mj-lt"/>
                <a:ea typeface="微软雅黑" panose="020B0503020204020204" pitchFamily="34" charset="-122"/>
              </a:rPr>
              <a:t>NewSum</a:t>
            </a:r>
            <a:endParaRPr lang="en-US" altLang="zh-CN" dirty="0">
              <a:solidFill>
                <a:schemeClr val="accent2"/>
              </a:solidFill>
              <a:latin typeface="+mj-lt"/>
              <a:ea typeface="微软雅黑" panose="020B0503020204020204" pitchFamily="34" charset="-122"/>
            </a:endParaRPr>
          </a:p>
          <a:p>
            <a:pPr>
              <a:lnSpc>
                <a:spcPct val="120000"/>
              </a:lnSpc>
              <a:spcBef>
                <a:spcPct val="0"/>
              </a:spcBef>
              <a:defRPr/>
            </a:pPr>
            <a:r>
              <a:rPr lang="en-US" altLang="zh-CN" dirty="0">
                <a:solidFill>
                  <a:schemeClr val="accent2"/>
                </a:solidFill>
                <a:latin typeface="+mj-lt"/>
                <a:ea typeface="微软雅黑" panose="020B0503020204020204" pitchFamily="34" charset="-122"/>
              </a:rPr>
              <a:t>5      print('</a:t>
            </a:r>
            <a:r>
              <a:rPr lang="en-US" altLang="zh-CN" dirty="0" err="1">
                <a:solidFill>
                  <a:schemeClr val="accent2"/>
                </a:solidFill>
                <a:latin typeface="+mj-lt"/>
                <a:ea typeface="微软雅黑" panose="020B0503020204020204" pitchFamily="34" charset="-122"/>
              </a:rPr>
              <a:t>NewSum</a:t>
            </a:r>
            <a:r>
              <a:rPr lang="zh-CN" altLang="en-US" dirty="0">
                <a:solidFill>
                  <a:schemeClr val="accent2"/>
                </a:solidFill>
                <a:latin typeface="+mj-lt"/>
                <a:ea typeface="微软雅黑" panose="020B0503020204020204" pitchFamily="34" charset="-122"/>
              </a:rPr>
              <a:t>函数被调用！</a:t>
            </a:r>
            <a:r>
              <a:rPr lang="en-US" altLang="zh-CN" dirty="0">
                <a:solidFill>
                  <a:schemeClr val="accent2"/>
                </a:solidFill>
                <a:latin typeface="+mj-lt"/>
                <a:ea typeface="微软雅黑" panose="020B0503020204020204" pitchFamily="34" charset="-122"/>
              </a:rPr>
              <a:t>') #</a:t>
            </a:r>
            <a:r>
              <a:rPr lang="zh-CN" altLang="en-US" dirty="0">
                <a:solidFill>
                  <a:schemeClr val="accent2"/>
                </a:solidFill>
                <a:latin typeface="+mj-lt"/>
                <a:ea typeface="微软雅黑" panose="020B0503020204020204" pitchFamily="34" charset="-122"/>
              </a:rPr>
              <a:t>通过输出信息以知道哪个函数被调用</a:t>
            </a:r>
            <a:endParaRPr lang="zh-CN" altLang="en-US" dirty="0">
              <a:solidFill>
                <a:schemeClr val="accent2"/>
              </a:solidFill>
              <a:latin typeface="+mj-lt"/>
              <a:ea typeface="微软雅黑" panose="020B0503020204020204" pitchFamily="34" charset="-122"/>
            </a:endParaRPr>
          </a:p>
          <a:p>
            <a:pPr>
              <a:lnSpc>
                <a:spcPct val="120000"/>
              </a:lnSpc>
              <a:spcBef>
                <a:spcPct val="0"/>
              </a:spcBef>
              <a:defRPr/>
            </a:pPr>
            <a:r>
              <a:rPr lang="en-US" altLang="zh-CN" dirty="0">
                <a:solidFill>
                  <a:schemeClr val="accent2"/>
                </a:solidFill>
                <a:latin typeface="+mj-lt"/>
                <a:ea typeface="微软雅黑" panose="020B0503020204020204" pitchFamily="34" charset="-122"/>
              </a:rPr>
              <a:t>6      s=0 #s</a:t>
            </a:r>
            <a:r>
              <a:rPr lang="zh-CN" altLang="en-US" dirty="0">
                <a:solidFill>
                  <a:schemeClr val="accent2"/>
                </a:solidFill>
                <a:latin typeface="+mj-lt"/>
                <a:ea typeface="微软雅黑" panose="020B0503020204020204" pitchFamily="34" charset="-122"/>
              </a:rPr>
              <a:t>用于保存求和结果，初始赋为</a:t>
            </a:r>
            <a:r>
              <a:rPr lang="en-US" altLang="zh-CN" dirty="0">
                <a:solidFill>
                  <a:schemeClr val="accent2"/>
                </a:solidFill>
                <a:latin typeface="+mj-lt"/>
                <a:ea typeface="微软雅黑" panose="020B0503020204020204" pitchFamily="34" charset="-122"/>
              </a:rPr>
              <a:t>0</a:t>
            </a:r>
            <a:endParaRPr lang="en-US" altLang="zh-CN" dirty="0">
              <a:solidFill>
                <a:schemeClr val="accent2"/>
              </a:solidFill>
              <a:latin typeface="+mj-lt"/>
              <a:ea typeface="微软雅黑" panose="020B0503020204020204" pitchFamily="34" charset="-122"/>
            </a:endParaRPr>
          </a:p>
          <a:p>
            <a:pPr>
              <a:lnSpc>
                <a:spcPct val="120000"/>
              </a:lnSpc>
              <a:spcBef>
                <a:spcPct val="0"/>
              </a:spcBef>
              <a:defRPr/>
            </a:pPr>
            <a:r>
              <a:rPr lang="en-US" altLang="zh-CN" dirty="0">
                <a:solidFill>
                  <a:schemeClr val="accent2"/>
                </a:solidFill>
                <a:latin typeface="+mj-lt"/>
                <a:ea typeface="微软雅黑" panose="020B0503020204020204" pitchFamily="34" charset="-122"/>
              </a:rPr>
              <a:t>7      for </a:t>
            </a:r>
            <a:r>
              <a:rPr lang="en-US" altLang="zh-CN" dirty="0" err="1">
                <a:solidFill>
                  <a:schemeClr val="accent2"/>
                </a:solidFill>
                <a:latin typeface="+mj-lt"/>
                <a:ea typeface="微软雅黑" panose="020B0503020204020204" pitchFamily="34" charset="-122"/>
              </a:rPr>
              <a:t>i</a:t>
            </a:r>
            <a:r>
              <a:rPr lang="en-US" altLang="zh-CN" dirty="0">
                <a:solidFill>
                  <a:schemeClr val="accent2"/>
                </a:solidFill>
                <a:latin typeface="+mj-lt"/>
                <a:ea typeface="微软雅黑" panose="020B0503020204020204" pitchFamily="34" charset="-122"/>
              </a:rPr>
              <a:t> in </a:t>
            </a:r>
            <a:r>
              <a:rPr lang="en-US" altLang="zh-CN" dirty="0" err="1">
                <a:solidFill>
                  <a:schemeClr val="accent2"/>
                </a:solidFill>
                <a:latin typeface="+mj-lt"/>
                <a:ea typeface="微软雅黑" panose="020B0503020204020204" pitchFamily="34" charset="-122"/>
              </a:rPr>
              <a:t>args</a:t>
            </a:r>
            <a:r>
              <a:rPr lang="en-US" altLang="zh-CN" dirty="0">
                <a:solidFill>
                  <a:schemeClr val="accent2"/>
                </a:solidFill>
                <a:latin typeface="+mj-lt"/>
                <a:ea typeface="微软雅黑" panose="020B0503020204020204" pitchFamily="34" charset="-122"/>
              </a:rPr>
              <a:t>: #</a:t>
            </a:r>
            <a:r>
              <a:rPr lang="en-US" altLang="zh-CN" dirty="0" err="1">
                <a:solidFill>
                  <a:schemeClr val="accent2"/>
                </a:solidFill>
                <a:latin typeface="+mj-lt"/>
                <a:ea typeface="微软雅黑" panose="020B0503020204020204" pitchFamily="34" charset="-122"/>
              </a:rPr>
              <a:t>i</a:t>
            </a:r>
            <a:r>
              <a:rPr lang="zh-CN" altLang="en-US" dirty="0">
                <a:solidFill>
                  <a:schemeClr val="accent2"/>
                </a:solidFill>
                <a:latin typeface="+mj-lt"/>
                <a:ea typeface="微软雅黑" panose="020B0503020204020204" pitchFamily="34" charset="-122"/>
              </a:rPr>
              <a:t>取传入的每一个参数值</a:t>
            </a:r>
            <a:endParaRPr lang="zh-CN" altLang="en-US" dirty="0">
              <a:solidFill>
                <a:schemeClr val="accent2"/>
              </a:solidFill>
              <a:latin typeface="+mj-lt"/>
              <a:ea typeface="微软雅黑" panose="020B0503020204020204" pitchFamily="34" charset="-122"/>
            </a:endParaRPr>
          </a:p>
          <a:p>
            <a:pPr>
              <a:lnSpc>
                <a:spcPct val="120000"/>
              </a:lnSpc>
              <a:spcBef>
                <a:spcPct val="0"/>
              </a:spcBef>
              <a:defRPr/>
            </a:pPr>
            <a:r>
              <a:rPr lang="en-US" altLang="zh-CN" dirty="0">
                <a:solidFill>
                  <a:schemeClr val="accent2"/>
                </a:solidFill>
                <a:latin typeface="+mj-lt"/>
                <a:ea typeface="微软雅黑" panose="020B0503020204020204" pitchFamily="34" charset="-122"/>
              </a:rPr>
              <a:t>8          s+=</a:t>
            </a:r>
            <a:r>
              <a:rPr lang="en-US" altLang="zh-CN" dirty="0" err="1">
                <a:solidFill>
                  <a:schemeClr val="accent2"/>
                </a:solidFill>
                <a:latin typeface="+mj-lt"/>
                <a:ea typeface="微软雅黑" panose="020B0503020204020204" pitchFamily="34" charset="-122"/>
              </a:rPr>
              <a:t>i</a:t>
            </a:r>
            <a:r>
              <a:rPr lang="en-US" altLang="zh-CN" dirty="0">
                <a:solidFill>
                  <a:schemeClr val="accent2"/>
                </a:solidFill>
                <a:latin typeface="+mj-lt"/>
                <a:ea typeface="微软雅黑" panose="020B0503020204020204" pitchFamily="34" charset="-122"/>
              </a:rPr>
              <a:t> #</a:t>
            </a:r>
            <a:r>
              <a:rPr lang="zh-CN" altLang="en-US" dirty="0">
                <a:solidFill>
                  <a:schemeClr val="accent2"/>
                </a:solidFill>
                <a:latin typeface="+mj-lt"/>
                <a:ea typeface="微软雅黑" panose="020B0503020204020204" pitchFamily="34" charset="-122"/>
              </a:rPr>
              <a:t>将</a:t>
            </a:r>
            <a:r>
              <a:rPr lang="en-US" altLang="zh-CN" dirty="0" err="1">
                <a:solidFill>
                  <a:schemeClr val="accent2"/>
                </a:solidFill>
                <a:latin typeface="+mj-lt"/>
                <a:ea typeface="微软雅黑" panose="020B0503020204020204" pitchFamily="34" charset="-122"/>
              </a:rPr>
              <a:t>i</a:t>
            </a:r>
            <a:r>
              <a:rPr lang="zh-CN" altLang="en-US" dirty="0">
                <a:solidFill>
                  <a:schemeClr val="accent2"/>
                </a:solidFill>
                <a:latin typeface="+mj-lt"/>
                <a:ea typeface="微软雅黑" panose="020B0503020204020204" pitchFamily="34" charset="-122"/>
              </a:rPr>
              <a:t>加到</a:t>
            </a:r>
            <a:r>
              <a:rPr lang="en-US" altLang="zh-CN" dirty="0">
                <a:solidFill>
                  <a:schemeClr val="accent2"/>
                </a:solidFill>
                <a:latin typeface="+mj-lt"/>
                <a:ea typeface="微软雅黑" panose="020B0503020204020204" pitchFamily="34" charset="-122"/>
              </a:rPr>
              <a:t>s</a:t>
            </a:r>
            <a:r>
              <a:rPr lang="zh-CN" altLang="en-US" dirty="0">
                <a:solidFill>
                  <a:schemeClr val="accent2"/>
                </a:solidFill>
                <a:latin typeface="+mj-lt"/>
                <a:ea typeface="微软雅黑" panose="020B0503020204020204" pitchFamily="34" charset="-122"/>
              </a:rPr>
              <a:t>上</a:t>
            </a:r>
            <a:endParaRPr lang="zh-CN" altLang="en-US" dirty="0">
              <a:solidFill>
                <a:schemeClr val="accent2"/>
              </a:solidFill>
              <a:latin typeface="+mj-lt"/>
              <a:ea typeface="微软雅黑" panose="020B0503020204020204" pitchFamily="34" charset="-122"/>
            </a:endParaRPr>
          </a:p>
          <a:p>
            <a:pPr>
              <a:lnSpc>
                <a:spcPct val="120000"/>
              </a:lnSpc>
              <a:spcBef>
                <a:spcPct val="0"/>
              </a:spcBef>
              <a:defRPr/>
            </a:pPr>
            <a:r>
              <a:rPr lang="en-US" altLang="zh-CN" dirty="0">
                <a:solidFill>
                  <a:schemeClr val="accent2"/>
                </a:solidFill>
                <a:latin typeface="+mj-lt"/>
                <a:ea typeface="微软雅黑" panose="020B0503020204020204" pitchFamily="34" charset="-122"/>
              </a:rPr>
              <a:t>9      return s #</a:t>
            </a:r>
            <a:r>
              <a:rPr lang="zh-CN" altLang="en-US" dirty="0">
                <a:solidFill>
                  <a:schemeClr val="accent2"/>
                </a:solidFill>
                <a:latin typeface="+mj-lt"/>
                <a:ea typeface="微软雅黑" panose="020B0503020204020204" pitchFamily="34" charset="-122"/>
              </a:rPr>
              <a:t>将保存求和结果的</a:t>
            </a:r>
            <a:r>
              <a:rPr lang="en-US" altLang="zh-CN" dirty="0">
                <a:solidFill>
                  <a:schemeClr val="accent2"/>
                </a:solidFill>
                <a:latin typeface="+mj-lt"/>
                <a:ea typeface="微软雅黑" panose="020B0503020204020204" pitchFamily="34" charset="-122"/>
              </a:rPr>
              <a:t>s</a:t>
            </a:r>
            <a:r>
              <a:rPr lang="zh-CN" altLang="en-US" dirty="0">
                <a:solidFill>
                  <a:schemeClr val="accent2"/>
                </a:solidFill>
                <a:latin typeface="+mj-lt"/>
                <a:ea typeface="微软雅黑" panose="020B0503020204020204" pitchFamily="34" charset="-122"/>
              </a:rPr>
              <a:t>返回</a:t>
            </a:r>
            <a:endParaRPr lang="zh-CN" altLang="en-US" dirty="0">
              <a:solidFill>
                <a:schemeClr val="accent2"/>
              </a:solidFill>
              <a:latin typeface="+mj-lt"/>
              <a:ea typeface="微软雅黑" panose="020B0503020204020204" pitchFamily="34" charset="-122"/>
            </a:endParaRPr>
          </a:p>
          <a:p>
            <a:pPr marL="342900" indent="-342900">
              <a:lnSpc>
                <a:spcPct val="120000"/>
              </a:lnSpc>
              <a:spcBef>
                <a:spcPct val="0"/>
              </a:spcBef>
              <a:buAutoNum type="arabicPlain" startAt="10"/>
              <a:defRPr/>
            </a:pPr>
            <a:r>
              <a:rPr lang="en-US" altLang="zh-CN" dirty="0">
                <a:solidFill>
                  <a:schemeClr val="accent2"/>
                </a:solidFill>
                <a:latin typeface="+mj-lt"/>
                <a:ea typeface="微软雅黑" panose="020B0503020204020204" pitchFamily="34" charset="-122"/>
              </a:rPr>
              <a:t>Sum=</a:t>
            </a:r>
            <a:r>
              <a:rPr lang="en-US" altLang="zh-CN" dirty="0" err="1">
                <a:solidFill>
                  <a:schemeClr val="accent2"/>
                </a:solidFill>
                <a:latin typeface="+mj-lt"/>
                <a:ea typeface="微软雅黑" panose="020B0503020204020204" pitchFamily="34" charset="-122"/>
              </a:rPr>
              <a:t>NewSum</a:t>
            </a:r>
            <a:r>
              <a:rPr lang="en-US" altLang="zh-CN" dirty="0">
                <a:solidFill>
                  <a:schemeClr val="accent2"/>
                </a:solidFill>
                <a:latin typeface="+mj-lt"/>
                <a:ea typeface="微软雅黑" panose="020B0503020204020204" pitchFamily="34" charset="-122"/>
              </a:rPr>
              <a:t> #</a:t>
            </a:r>
            <a:r>
              <a:rPr lang="zh-CN" altLang="en-US" dirty="0">
                <a:solidFill>
                  <a:schemeClr val="accent2"/>
                </a:solidFill>
                <a:latin typeface="+mj-lt"/>
                <a:ea typeface="微软雅黑" panose="020B0503020204020204" pitchFamily="34" charset="-122"/>
              </a:rPr>
              <a:t>将</a:t>
            </a:r>
            <a:r>
              <a:rPr lang="en-US" altLang="zh-CN" dirty="0" err="1">
                <a:solidFill>
                  <a:schemeClr val="accent2"/>
                </a:solidFill>
                <a:latin typeface="+mj-lt"/>
                <a:ea typeface="微软雅黑" panose="020B0503020204020204" pitchFamily="34" charset="-122"/>
              </a:rPr>
              <a:t>NewSum</a:t>
            </a:r>
            <a:r>
              <a:rPr lang="zh-CN" altLang="en-US" dirty="0">
                <a:solidFill>
                  <a:schemeClr val="accent2"/>
                </a:solidFill>
                <a:latin typeface="+mj-lt"/>
                <a:ea typeface="微软雅黑" panose="020B0503020204020204" pitchFamily="34" charset="-122"/>
              </a:rPr>
              <a:t>赋给</a:t>
            </a:r>
            <a:r>
              <a:rPr lang="en-US" altLang="zh-CN" dirty="0">
                <a:solidFill>
                  <a:schemeClr val="accent2"/>
                </a:solidFill>
                <a:latin typeface="+mj-lt"/>
                <a:ea typeface="微软雅黑" panose="020B0503020204020204" pitchFamily="34" charset="-122"/>
              </a:rPr>
              <a:t>Sum</a:t>
            </a:r>
            <a:r>
              <a:rPr lang="zh-CN" altLang="en-US" dirty="0">
                <a:solidFill>
                  <a:schemeClr val="accent2"/>
                </a:solidFill>
                <a:latin typeface="+mj-lt"/>
                <a:ea typeface="微软雅黑" panose="020B0503020204020204" pitchFamily="34" charset="-122"/>
              </a:rPr>
              <a:t>，后面再调用</a:t>
            </a:r>
            <a:r>
              <a:rPr lang="en-US" altLang="zh-CN" dirty="0">
                <a:solidFill>
                  <a:schemeClr val="accent2"/>
                </a:solidFill>
                <a:latin typeface="+mj-lt"/>
                <a:ea typeface="微软雅黑" panose="020B0503020204020204" pitchFamily="34" charset="-122"/>
              </a:rPr>
              <a:t>Sum</a:t>
            </a:r>
            <a:r>
              <a:rPr lang="zh-CN" altLang="en-US" dirty="0">
                <a:solidFill>
                  <a:schemeClr val="accent2"/>
                </a:solidFill>
                <a:latin typeface="+mj-lt"/>
                <a:ea typeface="微软雅黑" panose="020B0503020204020204" pitchFamily="34" charset="-122"/>
              </a:rPr>
              <a:t>函数，实际上就是执行</a:t>
            </a:r>
            <a:r>
              <a:rPr lang="en-US" altLang="zh-CN" dirty="0" err="1">
                <a:solidFill>
                  <a:schemeClr val="accent2"/>
                </a:solidFill>
                <a:latin typeface="+mj-lt"/>
                <a:ea typeface="微软雅黑" panose="020B0503020204020204" pitchFamily="34" charset="-122"/>
              </a:rPr>
              <a:t>NewSum</a:t>
            </a:r>
            <a:r>
              <a:rPr lang="zh-CN" altLang="en-US" dirty="0">
                <a:solidFill>
                  <a:schemeClr val="accent2"/>
                </a:solidFill>
                <a:latin typeface="+mj-lt"/>
                <a:ea typeface="微软雅黑" panose="020B0503020204020204" pitchFamily="34" charset="-122"/>
              </a:rPr>
              <a:t>函数</a:t>
            </a:r>
            <a:endParaRPr lang="zh-CN" altLang="en-US" dirty="0">
              <a:solidFill>
                <a:schemeClr val="accent2"/>
              </a:solidFill>
              <a:latin typeface="+mj-lt"/>
              <a:ea typeface="微软雅黑" panose="020B0503020204020204" pitchFamily="34" charset="-122"/>
            </a:endParaRPr>
          </a:p>
          <a:p>
            <a:pPr marL="342900" indent="-342900">
              <a:lnSpc>
                <a:spcPct val="120000"/>
              </a:lnSpc>
              <a:spcBef>
                <a:spcPct val="0"/>
              </a:spcBef>
              <a:buAutoNum type="arabicPlain" startAt="11"/>
              <a:defRPr/>
            </a:pPr>
            <a:r>
              <a:rPr lang="en-US" altLang="zh-CN" dirty="0">
                <a:solidFill>
                  <a:schemeClr val="accent2"/>
                </a:solidFill>
                <a:latin typeface="+mj-lt"/>
                <a:ea typeface="微软雅黑" panose="020B0503020204020204" pitchFamily="34" charset="-122"/>
              </a:rPr>
              <a:t>print(Sum(1,2,3,4,5)) #</a:t>
            </a:r>
            <a:r>
              <a:rPr lang="zh-CN" altLang="en-US" dirty="0">
                <a:solidFill>
                  <a:schemeClr val="accent2"/>
                </a:solidFill>
                <a:latin typeface="+mj-lt"/>
                <a:ea typeface="微软雅黑" panose="020B0503020204020204" pitchFamily="34" charset="-122"/>
              </a:rPr>
              <a:t>调用</a:t>
            </a:r>
            <a:r>
              <a:rPr lang="en-US" altLang="zh-CN" dirty="0">
                <a:solidFill>
                  <a:schemeClr val="accent2"/>
                </a:solidFill>
                <a:latin typeface="+mj-lt"/>
                <a:ea typeface="微软雅黑" panose="020B0503020204020204" pitchFamily="34" charset="-122"/>
              </a:rPr>
              <a:t>Sum</a:t>
            </a:r>
            <a:r>
              <a:rPr lang="zh-CN" altLang="en-US" dirty="0">
                <a:solidFill>
                  <a:schemeClr val="accent2"/>
                </a:solidFill>
                <a:latin typeface="+mj-lt"/>
                <a:ea typeface="微软雅黑" panose="020B0503020204020204" pitchFamily="34" charset="-122"/>
              </a:rPr>
              <a:t>函数（实际是执行</a:t>
            </a:r>
            <a:r>
              <a:rPr lang="en-US" altLang="zh-CN" dirty="0" err="1">
                <a:solidFill>
                  <a:schemeClr val="accent2"/>
                </a:solidFill>
                <a:latin typeface="+mj-lt"/>
                <a:ea typeface="微软雅黑" panose="020B0503020204020204" pitchFamily="34" charset="-122"/>
              </a:rPr>
              <a:t>NewSum</a:t>
            </a:r>
            <a:r>
              <a:rPr lang="zh-CN" altLang="en-US" dirty="0">
                <a:solidFill>
                  <a:schemeClr val="accent2"/>
                </a:solidFill>
                <a:latin typeface="+mj-lt"/>
                <a:ea typeface="微软雅黑" panose="020B0503020204020204" pitchFamily="34" charset="-122"/>
              </a:rPr>
              <a:t>）计算</a:t>
            </a:r>
            <a:r>
              <a:rPr lang="en-US" altLang="zh-CN" dirty="0">
                <a:solidFill>
                  <a:schemeClr val="accent2"/>
                </a:solidFill>
                <a:latin typeface="+mj-lt"/>
                <a:ea typeface="微软雅黑" panose="020B0503020204020204" pitchFamily="34" charset="-122"/>
              </a:rPr>
              <a:t>1</a:t>
            </a:r>
            <a:r>
              <a:rPr lang="zh-CN" altLang="en-US" dirty="0">
                <a:solidFill>
                  <a:schemeClr val="accent2"/>
                </a:solidFill>
                <a:latin typeface="+mj-lt"/>
                <a:ea typeface="微软雅黑" panose="020B0503020204020204" pitchFamily="34" charset="-122"/>
              </a:rPr>
              <a:t>至</a:t>
            </a:r>
            <a:r>
              <a:rPr lang="en-US" altLang="zh-CN" dirty="0">
                <a:solidFill>
                  <a:schemeClr val="accent2"/>
                </a:solidFill>
                <a:latin typeface="+mj-lt"/>
                <a:ea typeface="微软雅黑" panose="020B0503020204020204" pitchFamily="34" charset="-122"/>
              </a:rPr>
              <a:t>5</a:t>
            </a:r>
            <a:r>
              <a:rPr lang="zh-CN" altLang="en-US" dirty="0">
                <a:solidFill>
                  <a:schemeClr val="accent2"/>
                </a:solidFill>
                <a:latin typeface="+mj-lt"/>
                <a:ea typeface="微软雅黑" panose="020B0503020204020204" pitchFamily="34" charset="-122"/>
              </a:rPr>
              <a:t> 的和并输出</a:t>
            </a:r>
            <a:endParaRPr lang="zh-CN" altLang="en-US" dirty="0">
              <a:solidFill>
                <a:schemeClr val="accent2"/>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7199" y="357854"/>
            <a:ext cx="1369606" cy="438581"/>
          </a:xfrm>
          <a:prstGeom prst="rect">
            <a:avLst/>
          </a:prstGeom>
        </p:spPr>
        <p:txBody>
          <a:bodyPr wrap="none" lIns="68580" tIns="34290" rIns="68580" bIns="3429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猴子补丁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1140115" y="1073327"/>
            <a:ext cx="2917535" cy="734047"/>
          </a:xfrm>
          <a:prstGeom prst="rect">
            <a:avLst/>
          </a:prstGeom>
        </p:spPr>
        <p:txBody>
          <a:bodyPr wrap="square" lIns="68580" tIns="34290" rIns="68580" bIns="34290">
            <a:spAutoFit/>
          </a:bodyPr>
          <a:lstStyle/>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err="1">
                <a:solidFill>
                  <a:srgbClr val="1950B2"/>
                </a:solidFill>
                <a:latin typeface="+mj-lt"/>
                <a:ea typeface="+mj-ea"/>
              </a:rPr>
              <a:t>NewSum</a:t>
            </a:r>
            <a:r>
              <a:rPr lang="zh-CN" altLang="en-US" dirty="0">
                <a:solidFill>
                  <a:srgbClr val="1950B2"/>
                </a:solidFill>
                <a:latin typeface="+mj-lt"/>
                <a:ea typeface="+mj-ea"/>
              </a:rPr>
              <a:t>函数被调用！</a:t>
            </a:r>
            <a:endParaRPr lang="zh-CN" altLang="en-US" dirty="0">
              <a:solidFill>
                <a:srgbClr val="1950B2"/>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dirty="0">
                <a:solidFill>
                  <a:srgbClr val="1950B2"/>
                </a:solidFill>
                <a:latin typeface="+mj-lt"/>
                <a:ea typeface="+mj-ea"/>
              </a:rPr>
              <a:t>15</a:t>
            </a:r>
            <a:endParaRPr lang="en-US" altLang="zh-CN" dirty="0">
              <a:solidFill>
                <a:srgbClr val="1950B2"/>
              </a:solidFill>
              <a:latin typeface="+mj-lt"/>
              <a:ea typeface="+mj-ea"/>
            </a:endParaRPr>
          </a:p>
        </p:txBody>
      </p:sp>
      <p:sp>
        <p:nvSpPr>
          <p:cNvPr id="48" name="KSO_Shape"/>
          <p:cNvSpPr/>
          <p:nvPr/>
        </p:nvSpPr>
        <p:spPr>
          <a:xfrm>
            <a:off x="779690" y="997165"/>
            <a:ext cx="7778523" cy="798435"/>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0" name="组合 39"/>
          <p:cNvGrpSpPr/>
          <p:nvPr/>
        </p:nvGrpSpPr>
        <p:grpSpPr>
          <a:xfrm>
            <a:off x="430535" y="681037"/>
            <a:ext cx="657956" cy="657956"/>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46" name="组合 45"/>
            <p:cNvGrpSpPr/>
            <p:nvPr/>
          </p:nvGrpSpPr>
          <p:grpSpPr>
            <a:xfrm>
              <a:off x="852546" y="1337788"/>
              <a:ext cx="830546" cy="514457"/>
              <a:chOff x="10655670" y="657377"/>
              <a:chExt cx="526153" cy="325910"/>
            </a:xfrm>
            <a:solidFill>
              <a:schemeClr val="tx2">
                <a:lumMod val="50000"/>
              </a:schemeClr>
            </a:solidFill>
          </p:grpSpPr>
          <p:sp>
            <p:nvSpPr>
              <p:cNvPr id="51"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p>
            </p:txBody>
          </p:sp>
          <p:sp>
            <p:nvSpPr>
              <p:cNvPr id="52"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p>
            </p:txBody>
          </p:sp>
          <p:sp>
            <p:nvSpPr>
              <p:cNvPr id="53"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p>
            </p:txBody>
          </p:sp>
        </p:grpSp>
      </p:grpSp>
      <p:sp>
        <p:nvSpPr>
          <p:cNvPr id="11" name="矩形 10"/>
          <p:cNvSpPr/>
          <p:nvPr/>
        </p:nvSpPr>
        <p:spPr>
          <a:xfrm>
            <a:off x="1111376" y="2051019"/>
            <a:ext cx="666289" cy="346249"/>
          </a:xfrm>
          <a:prstGeom prst="rect">
            <a:avLst/>
          </a:prstGeom>
        </p:spPr>
        <p:txBody>
          <a:bodyPr wrap="none" lIns="68580" tIns="34290" rIns="68580" bIns="34290">
            <a:spAutoFit/>
          </a:bodyPr>
          <a:lstStyle/>
          <a:p>
            <a:pPr algn="ctr"/>
            <a:r>
              <a:rPr lang="zh-CN" altLang="en-US" b="1" dirty="0">
                <a:solidFill>
                  <a:schemeClr val="accent2"/>
                </a:solidFill>
                <a:latin typeface="微软雅黑" panose="020B0503020204020204" pitchFamily="34" charset="-122"/>
                <a:ea typeface="微软雅黑" panose="020B0503020204020204" pitchFamily="34" charset="-122"/>
              </a:rPr>
              <a:t>提示</a:t>
            </a:r>
            <a:r>
              <a:rPr lang="en-US" altLang="zh-CN" b="1" dirty="0">
                <a:solidFill>
                  <a:schemeClr val="accent2"/>
                </a:solidFill>
                <a:latin typeface="微软雅黑" panose="020B0503020204020204" pitchFamily="34" charset="-122"/>
                <a:ea typeface="微软雅黑" panose="020B0503020204020204" pitchFamily="34" charset="-122"/>
              </a:rPr>
              <a:t>:</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12" name="矩形 11"/>
          <p:cNvSpPr/>
          <p:nvPr/>
        </p:nvSpPr>
        <p:spPr>
          <a:xfrm>
            <a:off x="1240664" y="2480817"/>
            <a:ext cx="7198273" cy="2146742"/>
          </a:xfrm>
          <a:prstGeom prst="rect">
            <a:avLst/>
          </a:prstGeom>
        </p:spPr>
        <p:txBody>
          <a:bodyPr wrap="square" lIns="68580" tIns="34290" rIns="68580" bIns="34290">
            <a:spAutoFit/>
          </a:bodyPr>
          <a:lstStyle/>
          <a:p>
            <a:pPr>
              <a:lnSpc>
                <a:spcPct val="150000"/>
              </a:lnSpc>
              <a:spcBef>
                <a:spcPct val="0"/>
              </a:spcBef>
              <a:defRPr/>
            </a:pPr>
            <a:r>
              <a:rPr lang="zh-CN" altLang="en-US" dirty="0">
                <a:solidFill>
                  <a:schemeClr val="accent2"/>
                </a:solidFill>
                <a:latin typeface="+mj-lt"/>
                <a:ea typeface="微软雅黑" panose="020B0503020204020204" pitchFamily="34" charset="-122"/>
              </a:rPr>
              <a:t>猴子补丁主要用于在不修改已有代码情况下修改其功能或增加新功能的支持。</a:t>
            </a:r>
            <a:endParaRPr lang="zh-CN" altLang="en-US" dirty="0">
              <a:solidFill>
                <a:schemeClr val="accent2"/>
              </a:solidFill>
              <a:latin typeface="+mj-lt"/>
              <a:ea typeface="微软雅黑" panose="020B0503020204020204" pitchFamily="34" charset="-122"/>
            </a:endParaRPr>
          </a:p>
          <a:p>
            <a:pPr>
              <a:lnSpc>
                <a:spcPct val="150000"/>
              </a:lnSpc>
              <a:spcBef>
                <a:spcPct val="0"/>
              </a:spcBef>
              <a:defRPr/>
            </a:pPr>
            <a:r>
              <a:rPr lang="zh-CN" altLang="en-US" dirty="0">
                <a:solidFill>
                  <a:schemeClr val="accent2"/>
                </a:solidFill>
                <a:latin typeface="+mj-lt"/>
                <a:ea typeface="微软雅黑" panose="020B0503020204020204" pitchFamily="34" charset="-122"/>
              </a:rPr>
              <a:t>例如，在使用第三方模块时，模块中的某些方法可能无法满足我们的开发需求。此时，我们可以在不修改这些方法代码的情况下，通过猴子补丁用一些自己编写的新方法进行替代，从而实现一些新的功能。</a:t>
            </a:r>
            <a:endParaRPr lang="zh-CN" altLang="en-US" dirty="0">
              <a:solidFill>
                <a:schemeClr val="accent2"/>
              </a:solidFill>
              <a:latin typeface="+mj-lt"/>
              <a:ea typeface="微软雅黑" panose="020B0503020204020204" pitchFamily="34" charset="-122"/>
            </a:endParaRPr>
          </a:p>
        </p:txBody>
      </p:sp>
      <p:cxnSp>
        <p:nvCxnSpPr>
          <p:cNvPr id="13" name="直接连接符 12"/>
          <p:cNvCxnSpPr/>
          <p:nvPr/>
        </p:nvCxnSpPr>
        <p:spPr>
          <a:xfrm>
            <a:off x="1071780" y="2411069"/>
            <a:ext cx="133906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363140" y="2082091"/>
            <a:ext cx="657956" cy="657956"/>
            <a:chOff x="836354" y="1156380"/>
            <a:chExt cx="877274" cy="877274"/>
          </a:xfrm>
        </p:grpSpPr>
        <p:sp>
          <p:nvSpPr>
            <p:cNvPr id="16"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17" name="组合 16"/>
            <p:cNvGrpSpPr/>
            <p:nvPr/>
          </p:nvGrpSpPr>
          <p:grpSpPr>
            <a:xfrm>
              <a:off x="844376" y="1343177"/>
              <a:ext cx="851540" cy="534049"/>
              <a:chOff x="4869372" y="3263288"/>
              <a:chExt cx="527535" cy="330848"/>
            </a:xfrm>
            <a:solidFill>
              <a:schemeClr val="bg1"/>
            </a:solidFill>
          </p:grpSpPr>
          <p:sp>
            <p:nvSpPr>
              <p:cNvPr id="18"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9"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20"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21"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22"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23"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down)">
                                      <p:cBhvr>
                                        <p:cTn id="22" dur="500"/>
                                        <p:tgtEl>
                                          <p:spTgt spid="3"/>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par>
                          <p:cTn id="29" fill="hold">
                            <p:stCondLst>
                              <p:cond delay="1500"/>
                            </p:stCondLst>
                            <p:childTnLst>
                              <p:par>
                                <p:cTn id="30" presetID="16" presetClass="entr" presetSubtype="21"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p:tgtEl>
                                          <p:spTgt spid="11"/>
                                        </p:tgtEl>
                                        <p:attrNameLst>
                                          <p:attrName>ppt_y</p:attrName>
                                        </p:attrNameLst>
                                      </p:cBhvr>
                                      <p:tavLst>
                                        <p:tav tm="0">
                                          <p:val>
                                            <p:strVal val="#ppt_y+#ppt_h*1.125000"/>
                                          </p:val>
                                        </p:tav>
                                        <p:tav tm="100000">
                                          <p:val>
                                            <p:strVal val="#ppt_y"/>
                                          </p:val>
                                        </p:tav>
                                      </p:tavLst>
                                    </p:anim>
                                    <p:animEffect transition="in" filter="wipe(up)">
                                      <p:cBhvr>
                                        <p:cTn id="36" dur="500"/>
                                        <p:tgtEl>
                                          <p:spTgt spid="11"/>
                                        </p:tgtEl>
                                      </p:cBhvr>
                                    </p:animEffect>
                                  </p:childTnLst>
                                </p:cTn>
                              </p:par>
                              <p:par>
                                <p:cTn id="37" presetID="12" presetClass="entr" presetSubtype="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p:tgtEl>
                                          <p:spTgt spid="12"/>
                                        </p:tgtEl>
                                        <p:attrNameLst>
                                          <p:attrName>ppt_y</p:attrName>
                                        </p:attrNameLst>
                                      </p:cBhvr>
                                      <p:tavLst>
                                        <p:tav tm="0">
                                          <p:val>
                                            <p:strVal val="#ppt_y-#ppt_h*1.125000"/>
                                          </p:val>
                                        </p:tav>
                                        <p:tav tm="100000">
                                          <p:val>
                                            <p:strVal val="#ppt_y"/>
                                          </p:val>
                                        </p:tav>
                                      </p:tavLst>
                                    </p:anim>
                                    <p:animEffect transition="in" filter="wipe(down)">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bldLvl="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231187" y="1995664"/>
            <a:ext cx="2783856" cy="878702"/>
            <a:chOff x="5409212" y="2760391"/>
            <a:chExt cx="3711808" cy="1171602"/>
          </a:xfrm>
        </p:grpSpPr>
        <p:sp>
          <p:nvSpPr>
            <p:cNvPr id="7" name="文本框 6"/>
            <p:cNvSpPr txBox="1"/>
            <p:nvPr/>
          </p:nvSpPr>
          <p:spPr>
            <a:xfrm>
              <a:off x="5437960" y="2782962"/>
              <a:ext cx="3683060" cy="1149031"/>
            </a:xfrm>
            <a:prstGeom prst="rect">
              <a:avLst/>
            </a:prstGeom>
            <a:noFill/>
          </p:spPr>
          <p:txBody>
            <a:bodyPr wrap="none" rtlCol="0">
              <a:spAutoFit/>
            </a:bodyPr>
            <a:lstStyle/>
            <a:p>
              <a:pPr lvl="0" algn="ctr">
                <a:defRPr/>
              </a:pPr>
              <a:r>
                <a:rPr lang="zh-CN" altLang="en-US" sz="5000" b="1" dirty="0">
                  <a:solidFill>
                    <a:srgbClr val="B1C400"/>
                  </a:solidFill>
                  <a:latin typeface="Bauhaus 93" panose="04030905020B02020C02" pitchFamily="82" charset="0"/>
                  <a:ea typeface="Adobe Gothic Std B" panose="020B0800000000000000" pitchFamily="34" charset="-128"/>
                </a:rPr>
                <a:t>递归函数</a:t>
              </a:r>
              <a:endParaRPr lang="zh-CN" altLang="en-US" sz="5000" b="1" dirty="0">
                <a:solidFill>
                  <a:srgbClr val="B1C400"/>
                </a:solidFill>
                <a:latin typeface="Bauhaus 93" panose="04030905020B02020C02" pitchFamily="82" charset="0"/>
                <a:ea typeface="Adobe Gothic Std B" panose="020B0800000000000000" pitchFamily="34" charset="-128"/>
              </a:endParaRPr>
            </a:p>
          </p:txBody>
        </p:sp>
        <p:sp>
          <p:nvSpPr>
            <p:cNvPr id="8" name="文本框 7"/>
            <p:cNvSpPr txBox="1"/>
            <p:nvPr/>
          </p:nvSpPr>
          <p:spPr>
            <a:xfrm>
              <a:off x="5409212" y="2760391"/>
              <a:ext cx="3683060" cy="1149031"/>
            </a:xfrm>
            <a:prstGeom prst="rect">
              <a:avLst/>
            </a:prstGeom>
            <a:noFill/>
          </p:spPr>
          <p:txBody>
            <a:bodyPr wrap="none" rtlCol="0">
              <a:spAutoFit/>
            </a:bodyPr>
            <a:lstStyle/>
            <a:p>
              <a:pPr lvl="0" algn="ctr">
                <a:defRPr/>
              </a:pPr>
              <a:r>
                <a:rPr lang="zh-CN" altLang="en-US" sz="5000" b="1" dirty="0">
                  <a:solidFill>
                    <a:srgbClr val="1950B2"/>
                  </a:solidFill>
                  <a:latin typeface="Bauhaus 93" panose="04030905020B02020C02" pitchFamily="82" charset="0"/>
                  <a:ea typeface="Adobe Gothic Std B" panose="020B0800000000000000" pitchFamily="34" charset="-128"/>
                </a:rPr>
                <a:t>递归函数</a:t>
              </a:r>
              <a:endParaRPr lang="zh-CN" altLang="en-US" sz="5000" b="1" dirty="0">
                <a:solidFill>
                  <a:srgbClr val="1950B2"/>
                </a:solidFill>
                <a:latin typeface="Bauhaus 93" panose="04030905020B02020C02" pitchFamily="82" charset="0"/>
                <a:ea typeface="Adobe Gothic Std B" panose="020B0800000000000000"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4974" y="358210"/>
            <a:ext cx="754052"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125127" y="1120000"/>
            <a:ext cx="7277654" cy="346246"/>
          </a:xfrm>
          <a:prstGeom prst="rect">
            <a:avLst/>
          </a:prstGeom>
          <a:noFill/>
        </p:spPr>
        <p:txBody>
          <a:bodyPr wrap="square" lIns="68577" tIns="34289" rIns="68577" bIns="34289" rtlCol="0" anchor="ctr">
            <a:spAutoFit/>
          </a:bodyPr>
          <a:lstStyle/>
          <a:p>
            <a:pPr defTabSz="723265" fontAlgn="base">
              <a:spcBef>
                <a:spcPct val="0"/>
              </a:spcBef>
              <a:spcAft>
                <a:spcPct val="0"/>
              </a:spcAft>
            </a:pPr>
            <a:r>
              <a:rPr lang="zh-CN" altLang="en-US" dirty="0">
                <a:latin typeface="微软雅黑" panose="020B0503020204020204" pitchFamily="34" charset="-122"/>
                <a:cs typeface="+mn-ea"/>
                <a:sym typeface="+mn-lt"/>
              </a:rPr>
              <a:t>递归函数是指在一个函数内部通过调用自己来完成一个问题的求解。</a:t>
            </a:r>
            <a:endParaRPr lang="zh-CN" altLang="en-US" dirty="0">
              <a:latin typeface="微软雅黑" panose="020B0503020204020204" pitchFamily="34" charset="-122"/>
              <a:cs typeface="+mn-ea"/>
              <a:sym typeface="+mn-lt"/>
            </a:endParaRPr>
          </a:p>
        </p:txBody>
      </p:sp>
      <p:sp>
        <p:nvSpPr>
          <p:cNvPr id="12" name="文本框 11"/>
          <p:cNvSpPr txBox="1"/>
          <p:nvPr/>
        </p:nvSpPr>
        <p:spPr>
          <a:xfrm>
            <a:off x="1125127" y="1796673"/>
            <a:ext cx="7277654" cy="1149542"/>
          </a:xfrm>
          <a:prstGeom prst="rect">
            <a:avLst/>
          </a:prstGeom>
          <a:noFill/>
        </p:spPr>
        <p:txBody>
          <a:bodyPr wrap="square" lIns="68577" tIns="34289" rIns="68577" bIns="34289" rtlCol="0" anchor="ctr">
            <a:spAutoFit/>
          </a:bodyPr>
          <a:lstStyle/>
          <a:p>
            <a:pPr algn="just" defTabSz="723265" fontAlgn="base">
              <a:lnSpc>
                <a:spcPct val="130000"/>
              </a:lnSpc>
              <a:spcBef>
                <a:spcPct val="0"/>
              </a:spcBef>
              <a:spcAft>
                <a:spcPct val="0"/>
              </a:spcAft>
            </a:pPr>
            <a:r>
              <a:rPr lang="zh-CN" altLang="en-US" dirty="0">
                <a:solidFill>
                  <a:schemeClr val="tx1">
                    <a:lumMod val="85000"/>
                    <a:lumOff val="15000"/>
                  </a:schemeClr>
                </a:solidFill>
                <a:latin typeface="微软雅黑" panose="020B0503020204020204" pitchFamily="34" charset="-122"/>
                <a:cs typeface="+mn-ea"/>
                <a:sym typeface="+mn-lt"/>
              </a:rPr>
              <a:t>当我们在进行问题分解时，发现分解之后待解决的子问题与原问题有着相同的特性和解法，只是在问题规模上与原问题相比有所减小，此时，就可以设计递归函数进行求解。</a:t>
            </a:r>
            <a:endParaRPr lang="zh-CN" altLang="en-US" dirty="0">
              <a:solidFill>
                <a:schemeClr val="tx1">
                  <a:lumMod val="85000"/>
                  <a:lumOff val="15000"/>
                </a:schemeClr>
              </a:solidFill>
              <a:latin typeface="微软雅黑" panose="020B0503020204020204" pitchFamily="34" charset="-122"/>
              <a:cs typeface="+mn-ea"/>
              <a:sym typeface="+mn-lt"/>
            </a:endParaRPr>
          </a:p>
        </p:txBody>
      </p:sp>
      <p:sp>
        <p:nvSpPr>
          <p:cNvPr id="18" name="文本框 17"/>
          <p:cNvSpPr txBox="1"/>
          <p:nvPr/>
        </p:nvSpPr>
        <p:spPr>
          <a:xfrm>
            <a:off x="1125127" y="3163708"/>
            <a:ext cx="7330854" cy="1509641"/>
          </a:xfrm>
          <a:prstGeom prst="rect">
            <a:avLst/>
          </a:prstGeom>
          <a:noFill/>
        </p:spPr>
        <p:txBody>
          <a:bodyPr wrap="square" lIns="68577" tIns="34289" rIns="68577" bIns="34289" rtlCol="0" anchor="ctr">
            <a:spAutoFit/>
          </a:bodyPr>
          <a:lstStyle/>
          <a:p>
            <a:pPr algn="just" defTabSz="723265" fontAlgn="base">
              <a:lnSpc>
                <a:spcPct val="130000"/>
              </a:lnSpc>
              <a:spcBef>
                <a:spcPct val="0"/>
              </a:spcBef>
              <a:spcAft>
                <a:spcPct val="0"/>
              </a:spcAft>
            </a:pPr>
            <a:r>
              <a:rPr lang="zh-CN" altLang="en-US" dirty="0">
                <a:latin typeface="+mj-lt"/>
                <a:cs typeface="+mn-ea"/>
                <a:sym typeface="+mn-lt"/>
              </a:rPr>
              <a:t>比如，对于计算</a:t>
            </a:r>
            <a:r>
              <a:rPr lang="en-US" altLang="zh-CN" dirty="0">
                <a:latin typeface="+mj-lt"/>
                <a:cs typeface="+mn-ea"/>
                <a:sym typeface="+mn-lt"/>
              </a:rPr>
              <a:t>n!</a:t>
            </a:r>
            <a:r>
              <a:rPr lang="zh-CN" altLang="en-US" dirty="0">
                <a:latin typeface="+mj-lt"/>
                <a:cs typeface="+mn-ea"/>
                <a:sym typeface="+mn-lt"/>
              </a:rPr>
              <a:t>的问题，可以将其分解为：</a:t>
            </a:r>
            <a:r>
              <a:rPr lang="en-US" altLang="zh-CN" dirty="0">
                <a:latin typeface="+mj-lt"/>
                <a:cs typeface="+mn-ea"/>
                <a:sym typeface="+mn-lt"/>
              </a:rPr>
              <a:t>n! = n*(n-1)!</a:t>
            </a:r>
            <a:r>
              <a:rPr lang="zh-CN" altLang="en-US" dirty="0">
                <a:latin typeface="+mj-lt"/>
                <a:cs typeface="+mn-ea"/>
                <a:sym typeface="+mn-lt"/>
              </a:rPr>
              <a:t>。可见，分解后的子问题</a:t>
            </a:r>
            <a:r>
              <a:rPr lang="en-US" altLang="zh-CN" dirty="0">
                <a:latin typeface="+mj-lt"/>
                <a:cs typeface="+mn-ea"/>
                <a:sym typeface="+mn-lt"/>
              </a:rPr>
              <a:t>(n-1)!</a:t>
            </a:r>
            <a:r>
              <a:rPr lang="zh-CN" altLang="en-US" dirty="0">
                <a:latin typeface="+mj-lt"/>
                <a:cs typeface="+mn-ea"/>
                <a:sym typeface="+mn-lt"/>
              </a:rPr>
              <a:t>与原问题</a:t>
            </a:r>
            <a:r>
              <a:rPr lang="en-US" altLang="zh-CN" dirty="0">
                <a:latin typeface="+mj-lt"/>
                <a:cs typeface="+mn-ea"/>
                <a:sym typeface="+mn-lt"/>
              </a:rPr>
              <a:t>n!</a:t>
            </a:r>
            <a:r>
              <a:rPr lang="zh-CN" altLang="en-US" dirty="0">
                <a:latin typeface="+mj-lt"/>
                <a:cs typeface="+mn-ea"/>
                <a:sym typeface="+mn-lt"/>
              </a:rPr>
              <a:t>的计算方法完全一样，只是规模有所减小。同样，</a:t>
            </a:r>
            <a:r>
              <a:rPr lang="en-US" altLang="zh-CN" dirty="0">
                <a:latin typeface="+mj-lt"/>
                <a:cs typeface="+mn-ea"/>
                <a:sym typeface="+mn-lt"/>
              </a:rPr>
              <a:t>(n-1)!</a:t>
            </a:r>
            <a:r>
              <a:rPr lang="zh-CN" altLang="en-US" dirty="0">
                <a:latin typeface="+mj-lt"/>
                <a:cs typeface="+mn-ea"/>
                <a:sym typeface="+mn-lt"/>
              </a:rPr>
              <a:t>这个子问题又可以进一步分解为</a:t>
            </a:r>
            <a:r>
              <a:rPr lang="en-US" altLang="zh-CN" dirty="0">
                <a:latin typeface="+mj-lt"/>
                <a:cs typeface="+mn-ea"/>
                <a:sym typeface="+mn-lt"/>
              </a:rPr>
              <a:t>(n-1)*(n-2)!</a:t>
            </a:r>
            <a:r>
              <a:rPr lang="zh-CN" altLang="en-US" dirty="0">
                <a:latin typeface="+mj-lt"/>
                <a:cs typeface="+mn-ea"/>
                <a:sym typeface="+mn-lt"/>
              </a:rPr>
              <a:t>，</a:t>
            </a:r>
            <a:r>
              <a:rPr lang="en-US" altLang="zh-CN" dirty="0">
                <a:latin typeface="+mj-lt"/>
                <a:cs typeface="+mn-ea"/>
                <a:sym typeface="+mn-lt"/>
              </a:rPr>
              <a:t>(n-2)!</a:t>
            </a:r>
            <a:r>
              <a:rPr lang="zh-CN" altLang="en-US" dirty="0">
                <a:latin typeface="+mj-lt"/>
                <a:cs typeface="+mn-ea"/>
                <a:sym typeface="+mn-lt"/>
              </a:rPr>
              <a:t>可以进一步分解为</a:t>
            </a:r>
            <a:r>
              <a:rPr lang="en-US" altLang="zh-CN" dirty="0">
                <a:latin typeface="+mj-lt"/>
                <a:cs typeface="+mn-ea"/>
                <a:sym typeface="+mn-lt"/>
              </a:rPr>
              <a:t>(n-2)*(n-3)!…</a:t>
            </a:r>
            <a:r>
              <a:rPr lang="zh-CN" altLang="en-US" dirty="0">
                <a:latin typeface="+mj-lt"/>
                <a:cs typeface="+mn-ea"/>
                <a:sym typeface="+mn-lt"/>
              </a:rPr>
              <a:t>，直到要计算</a:t>
            </a:r>
            <a:r>
              <a:rPr lang="en-US" altLang="zh-CN" dirty="0">
                <a:latin typeface="+mj-lt"/>
                <a:cs typeface="+mn-ea"/>
                <a:sym typeface="+mn-lt"/>
              </a:rPr>
              <a:t>1!</a:t>
            </a:r>
            <a:r>
              <a:rPr lang="zh-CN" altLang="en-US" dirty="0">
                <a:latin typeface="+mj-lt"/>
                <a:cs typeface="+mn-ea"/>
                <a:sym typeface="+mn-lt"/>
              </a:rPr>
              <a:t>时，直接返回</a:t>
            </a:r>
            <a:r>
              <a:rPr lang="en-US" altLang="zh-CN" dirty="0">
                <a:latin typeface="+mj-lt"/>
                <a:cs typeface="+mn-ea"/>
                <a:sym typeface="+mn-lt"/>
              </a:rPr>
              <a:t>1</a:t>
            </a:r>
            <a:r>
              <a:rPr lang="zh-CN" altLang="en-US" dirty="0">
                <a:latin typeface="+mj-lt"/>
                <a:cs typeface="+mn-ea"/>
                <a:sym typeface="+mn-lt"/>
              </a:rPr>
              <a:t>。</a:t>
            </a:r>
            <a:endParaRPr lang="zh-CN" altLang="en-US" dirty="0">
              <a:latin typeface="+mj-lt"/>
              <a:cs typeface="+mn-ea"/>
              <a:sym typeface="+mn-lt"/>
            </a:endParaRPr>
          </a:p>
        </p:txBody>
      </p:sp>
      <p:sp>
        <p:nvSpPr>
          <p:cNvPr id="2" name="等腰三角形 1"/>
          <p:cNvSpPr/>
          <p:nvPr/>
        </p:nvSpPr>
        <p:spPr>
          <a:xfrm rot="5400000">
            <a:off x="776834" y="1173912"/>
            <a:ext cx="240992" cy="207752"/>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等腰三角形 16"/>
          <p:cNvSpPr/>
          <p:nvPr/>
        </p:nvSpPr>
        <p:spPr>
          <a:xfrm rot="5400000">
            <a:off x="776834" y="2262420"/>
            <a:ext cx="240992" cy="207752"/>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a:off x="776834" y="3814651"/>
            <a:ext cx="240992" cy="207752"/>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mj-lt"/>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right)">
                                      <p:cBhvr>
                                        <p:cTn id="23" dur="500"/>
                                        <p:tgtEl>
                                          <p:spTgt spid="1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ppt_x</p:attrName>
                                        </p:attrNameLst>
                                      </p:cBhvr>
                                      <p:tavLst>
                                        <p:tav tm="0">
                                          <p:val>
                                            <p:strVal val="#ppt_x-#ppt_w*1.125000"/>
                                          </p:val>
                                        </p:tav>
                                        <p:tav tm="100000">
                                          <p:val>
                                            <p:strVal val="#ppt_x"/>
                                          </p:val>
                                        </p:tav>
                                      </p:tavLst>
                                    </p:anim>
                                    <p:animEffect transition="in" filter="wipe(right)">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bldLvl="0" animBg="1"/>
      <p:bldP spid="17" grpId="0" bldLvl="0" animBg="1"/>
      <p:bldP spid="2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7198" y="307979"/>
            <a:ext cx="1369606"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递归函数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97890" y="772239"/>
            <a:ext cx="3452587" cy="346249"/>
          </a:xfrm>
          <a:prstGeom prst="rect">
            <a:avLst/>
          </a:prstGeom>
        </p:spPr>
        <p:txBody>
          <a:bodyPr wrap="square" lIns="68580" tIns="34290" rIns="68580" bIns="3429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例：编写递归函数计算</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n</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的阶乘。</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335906" y="1132755"/>
            <a:ext cx="3701608"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27265" y="616087"/>
            <a:ext cx="657956" cy="657956"/>
            <a:chOff x="7024688" y="1536700"/>
            <a:chExt cx="982663" cy="982663"/>
          </a:xfrm>
        </p:grpSpPr>
        <p:sp>
          <p:nvSpPr>
            <p:cNvPr id="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1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40" name="TextBox 107"/>
          <p:cNvSpPr txBox="1"/>
          <p:nvPr/>
        </p:nvSpPr>
        <p:spPr>
          <a:xfrm>
            <a:off x="1383007" y="1192525"/>
            <a:ext cx="6832451" cy="1704864"/>
          </a:xfrm>
          <a:prstGeom prst="rect">
            <a:avLst/>
          </a:prstGeom>
          <a:noFill/>
        </p:spPr>
        <p:txBody>
          <a:bodyPr wrap="square" lIns="42458" tIns="21228" rIns="42458" bIns="21228" rtlCol="0">
            <a:spAutoFit/>
          </a:bodyPr>
          <a:lstStyle/>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rgbClr val="1950B2"/>
                </a:solidFill>
                <a:latin typeface="+mj-lt"/>
                <a:ea typeface="+mj-ea"/>
              </a:rPr>
              <a:t>1	def fac(n): #</a:t>
            </a:r>
            <a:r>
              <a:rPr lang="zh-CN" altLang="en-US" sz="1500" dirty="0">
                <a:solidFill>
                  <a:srgbClr val="1950B2"/>
                </a:solidFill>
                <a:latin typeface="+mj-lt"/>
                <a:ea typeface="+mj-ea"/>
              </a:rPr>
              <a:t>定义函数</a:t>
            </a:r>
            <a:r>
              <a:rPr lang="en-US" altLang="zh-CN" sz="1500" dirty="0">
                <a:solidFill>
                  <a:srgbClr val="1950B2"/>
                </a:solidFill>
                <a:latin typeface="+mj-lt"/>
                <a:ea typeface="+mj-ea"/>
              </a:rPr>
              <a:t>fac</a:t>
            </a:r>
            <a:endParaRPr lang="en-US" altLang="zh-CN" sz="1500" dirty="0">
              <a:solidFill>
                <a:srgbClr val="1950B2"/>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rgbClr val="1950B2"/>
                </a:solidFill>
                <a:latin typeface="+mj-lt"/>
                <a:ea typeface="+mj-ea"/>
              </a:rPr>
              <a:t>2	    if n==1: #</a:t>
            </a:r>
            <a:r>
              <a:rPr lang="zh-CN" altLang="en-US" sz="1500" dirty="0">
                <a:solidFill>
                  <a:srgbClr val="1950B2"/>
                </a:solidFill>
                <a:latin typeface="+mj-lt"/>
                <a:ea typeface="+mj-ea"/>
              </a:rPr>
              <a:t>如果要计算</a:t>
            </a:r>
            <a:r>
              <a:rPr lang="en-US" altLang="zh-CN" sz="1500" dirty="0">
                <a:solidFill>
                  <a:srgbClr val="1950B2"/>
                </a:solidFill>
                <a:latin typeface="+mj-lt"/>
                <a:ea typeface="+mj-ea"/>
              </a:rPr>
              <a:t>1</a:t>
            </a:r>
            <a:r>
              <a:rPr lang="zh-CN" altLang="en-US" sz="1500" dirty="0">
                <a:solidFill>
                  <a:srgbClr val="1950B2"/>
                </a:solidFill>
                <a:latin typeface="+mj-lt"/>
                <a:ea typeface="+mj-ea"/>
              </a:rPr>
              <a:t>的阶乘，则直接返回</a:t>
            </a:r>
            <a:r>
              <a:rPr lang="en-US" altLang="zh-CN" sz="1500" dirty="0">
                <a:solidFill>
                  <a:srgbClr val="1950B2"/>
                </a:solidFill>
                <a:latin typeface="+mj-lt"/>
                <a:ea typeface="+mj-ea"/>
              </a:rPr>
              <a:t>1</a:t>
            </a:r>
            <a:r>
              <a:rPr lang="zh-CN" altLang="en-US" sz="1500" dirty="0">
                <a:solidFill>
                  <a:srgbClr val="1950B2"/>
                </a:solidFill>
                <a:latin typeface="+mj-lt"/>
                <a:ea typeface="+mj-ea"/>
              </a:rPr>
              <a:t>（结束递归调用的条件）</a:t>
            </a:r>
            <a:endParaRPr lang="zh-CN" altLang="en-US" sz="1500" dirty="0">
              <a:solidFill>
                <a:srgbClr val="1950B2"/>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rgbClr val="1950B2"/>
                </a:solidFill>
                <a:latin typeface="+mj-lt"/>
                <a:ea typeface="+mj-ea"/>
              </a:rPr>
              <a:t>3	        return 1</a:t>
            </a:r>
            <a:endParaRPr lang="en-US" altLang="zh-CN" sz="1500" dirty="0">
              <a:solidFill>
                <a:srgbClr val="1950B2"/>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rgbClr val="1950B2"/>
                </a:solidFill>
                <a:latin typeface="+mj-lt"/>
                <a:ea typeface="+mj-ea"/>
              </a:rPr>
              <a:t>4	    return n*fac(n-1) #</a:t>
            </a:r>
            <a:r>
              <a:rPr lang="zh-CN" altLang="en-US" sz="1500" dirty="0">
                <a:solidFill>
                  <a:srgbClr val="1950B2"/>
                </a:solidFill>
                <a:latin typeface="+mj-lt"/>
                <a:ea typeface="+mj-ea"/>
              </a:rPr>
              <a:t>将计算</a:t>
            </a:r>
            <a:r>
              <a:rPr lang="en-US" altLang="zh-CN" sz="1500" dirty="0">
                <a:solidFill>
                  <a:srgbClr val="1950B2"/>
                </a:solidFill>
                <a:latin typeface="+mj-lt"/>
                <a:ea typeface="+mj-ea"/>
              </a:rPr>
              <a:t>n!</a:t>
            </a:r>
            <a:r>
              <a:rPr lang="zh-CN" altLang="en-US" sz="1500" dirty="0">
                <a:solidFill>
                  <a:srgbClr val="1950B2"/>
                </a:solidFill>
                <a:latin typeface="+mj-lt"/>
                <a:ea typeface="+mj-ea"/>
              </a:rPr>
              <a:t>分解为</a:t>
            </a:r>
            <a:r>
              <a:rPr lang="en-US" altLang="zh-CN" sz="1500" dirty="0">
                <a:solidFill>
                  <a:srgbClr val="1950B2"/>
                </a:solidFill>
                <a:latin typeface="+mj-lt"/>
                <a:ea typeface="+mj-ea"/>
              </a:rPr>
              <a:t>n*(n-1)!</a:t>
            </a:r>
            <a:endParaRPr lang="en-US" altLang="zh-CN" sz="1500" dirty="0">
              <a:solidFill>
                <a:srgbClr val="1950B2"/>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rgbClr val="1950B2"/>
                </a:solidFill>
                <a:latin typeface="+mj-lt"/>
                <a:ea typeface="+mj-ea"/>
              </a:rPr>
              <a:t>5	print(fac(5)) #</a:t>
            </a:r>
            <a:r>
              <a:rPr lang="zh-CN" altLang="en-US" sz="1500" dirty="0">
                <a:solidFill>
                  <a:srgbClr val="1950B2"/>
                </a:solidFill>
                <a:latin typeface="+mj-lt"/>
                <a:ea typeface="+mj-ea"/>
              </a:rPr>
              <a:t>调用</a:t>
            </a:r>
            <a:r>
              <a:rPr lang="en-US" altLang="zh-CN" sz="1500" dirty="0">
                <a:solidFill>
                  <a:srgbClr val="1950B2"/>
                </a:solidFill>
                <a:latin typeface="+mj-lt"/>
                <a:ea typeface="+mj-ea"/>
              </a:rPr>
              <a:t>fac</a:t>
            </a:r>
            <a:r>
              <a:rPr lang="zh-CN" altLang="en-US" sz="1500" dirty="0">
                <a:solidFill>
                  <a:srgbClr val="1950B2"/>
                </a:solidFill>
                <a:latin typeface="+mj-lt"/>
                <a:ea typeface="+mj-ea"/>
              </a:rPr>
              <a:t>函数计算</a:t>
            </a:r>
            <a:r>
              <a:rPr lang="en-US" altLang="zh-CN" sz="1500" dirty="0">
                <a:solidFill>
                  <a:srgbClr val="1950B2"/>
                </a:solidFill>
                <a:latin typeface="+mj-lt"/>
                <a:ea typeface="+mj-ea"/>
              </a:rPr>
              <a:t>5</a:t>
            </a:r>
            <a:r>
              <a:rPr lang="zh-CN" altLang="en-US" sz="1500" dirty="0">
                <a:solidFill>
                  <a:srgbClr val="1950B2"/>
                </a:solidFill>
                <a:latin typeface="+mj-lt"/>
                <a:ea typeface="+mj-ea"/>
              </a:rPr>
              <a:t>的阶乘并将结果输出到屏幕</a:t>
            </a:r>
            <a:endParaRPr lang="zh-CN" altLang="en-US" sz="1500" dirty="0">
              <a:solidFill>
                <a:srgbClr val="1950B2"/>
              </a:solidFill>
              <a:latin typeface="+mj-lt"/>
              <a:ea typeface="+mj-ea"/>
            </a:endParaRPr>
          </a:p>
        </p:txBody>
      </p:sp>
      <p:sp>
        <p:nvSpPr>
          <p:cNvPr id="46" name="TextBox 107"/>
          <p:cNvSpPr txBox="1"/>
          <p:nvPr/>
        </p:nvSpPr>
        <p:spPr>
          <a:xfrm>
            <a:off x="1517341" y="2953625"/>
            <a:ext cx="6629373" cy="873867"/>
          </a:xfrm>
          <a:prstGeom prst="rect">
            <a:avLst/>
          </a:prstGeom>
          <a:noFill/>
        </p:spPr>
        <p:txBody>
          <a:bodyPr wrap="square" lIns="42458" tIns="21228" rIns="42458" bIns="21228" rtlCol="0">
            <a:spAutoFit/>
          </a:bodyPr>
          <a:lstStyle/>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rgbClr val="1950B2"/>
                </a:solidFill>
                <a:latin typeface="+mj-lt"/>
                <a:ea typeface="+mj-ea"/>
              </a:rPr>
              <a:t>fac(5)=&gt;5*fac(4)=&gt;5*(4*fac(3))=&gt;5*(4*(3*fac(2)))=&gt;5*(4*(3*(2*fac(1))))</a:t>
            </a:r>
            <a:endParaRPr lang="en-US" altLang="zh-CN" sz="1500" dirty="0">
              <a:solidFill>
                <a:srgbClr val="1950B2"/>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rgbClr val="1950B2"/>
                </a:solidFill>
                <a:latin typeface="+mj-lt"/>
                <a:ea typeface="+mj-ea"/>
              </a:rPr>
              <a:t>       =&gt;5*(4*(3*(2*1)))=&gt;5*(4*(3*2))=&gt;5*(4*6)=&gt;5*24=&gt;120</a:t>
            </a:r>
            <a:endParaRPr lang="en-US" altLang="zh-CN" sz="1500" dirty="0">
              <a:solidFill>
                <a:srgbClr val="1950B2"/>
              </a:solidFill>
              <a:latin typeface="+mj-lt"/>
              <a:ea typeface="+mj-ea"/>
            </a:endParaRPr>
          </a:p>
        </p:txBody>
      </p:sp>
      <p:grpSp>
        <p:nvGrpSpPr>
          <p:cNvPr id="47" name="组合 46"/>
          <p:cNvGrpSpPr/>
          <p:nvPr/>
        </p:nvGrpSpPr>
        <p:grpSpPr>
          <a:xfrm>
            <a:off x="459028" y="3889299"/>
            <a:ext cx="877163" cy="758090"/>
            <a:chOff x="6145663" y="1285506"/>
            <a:chExt cx="1763374" cy="1524000"/>
          </a:xfrm>
        </p:grpSpPr>
        <p:sp>
          <p:nvSpPr>
            <p:cNvPr id="48" name="泪滴形 47"/>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48"/>
            <p:cNvSpPr/>
            <p:nvPr/>
          </p:nvSpPr>
          <p:spPr>
            <a:xfrm>
              <a:off x="6145663" y="1690504"/>
              <a:ext cx="1763374" cy="742474"/>
            </a:xfrm>
            <a:prstGeom prst="rect">
              <a:avLst/>
            </a:prstGeom>
          </p:spPr>
          <p:txBody>
            <a:bodyPr wrap="none">
              <a:spAutoFit/>
            </a:bodyPr>
            <a:lstStyle/>
            <a:p>
              <a:pPr algn="ctr">
                <a:spcBef>
                  <a:spcPct val="0"/>
                </a:spcBef>
                <a:defRPr/>
              </a:pP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注意：</a:t>
              </a:r>
              <a:endPar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51" name="矩形 50"/>
          <p:cNvSpPr/>
          <p:nvPr/>
        </p:nvSpPr>
        <p:spPr>
          <a:xfrm>
            <a:off x="1322891" y="3774462"/>
            <a:ext cx="7467818" cy="934743"/>
          </a:xfrm>
          <a:prstGeom prst="rect">
            <a:avLst/>
          </a:prstGeom>
        </p:spPr>
        <p:txBody>
          <a:bodyPr wrap="square" lIns="68580" tIns="34290" rIns="68580" bIns="34290">
            <a:spAutoFit/>
          </a:bodyPr>
          <a:lstStyle/>
          <a:p>
            <a:pPr algn="just">
              <a:lnSpc>
                <a:spcPct val="120000"/>
              </a:lnSpc>
              <a:spcBef>
                <a:spcPct val="0"/>
              </a:spcBef>
              <a:defRPr/>
            </a:pPr>
            <a:r>
              <a:rPr lang="zh-CN" altLang="en-US" sz="1600" dirty="0">
                <a:solidFill>
                  <a:schemeClr val="tx1">
                    <a:lumMod val="85000"/>
                    <a:lumOff val="15000"/>
                  </a:schemeClr>
                </a:solidFill>
                <a:latin typeface="+mj-lt"/>
                <a:ea typeface="微软雅黑" panose="020B0503020204020204" pitchFamily="34" charset="-122"/>
              </a:rPr>
              <a:t>当问题规模较大时，递归调用会涉及到很多层的函数调用，一方面会由于栈操作影响程序运行速度，另一方面在</a:t>
            </a:r>
            <a:r>
              <a:rPr lang="en-US" altLang="zh-CN" sz="1600" dirty="0">
                <a:solidFill>
                  <a:schemeClr val="tx1">
                    <a:lumMod val="85000"/>
                    <a:lumOff val="15000"/>
                  </a:schemeClr>
                </a:solidFill>
                <a:latin typeface="+mj-lt"/>
                <a:ea typeface="微软雅黑" panose="020B0503020204020204" pitchFamily="34" charset="-122"/>
              </a:rPr>
              <a:t>Python</a:t>
            </a:r>
            <a:r>
              <a:rPr lang="zh-CN" altLang="en-US" sz="1600" dirty="0">
                <a:solidFill>
                  <a:schemeClr val="tx1">
                    <a:lumMod val="85000"/>
                    <a:lumOff val="15000"/>
                  </a:schemeClr>
                </a:solidFill>
                <a:latin typeface="+mj-lt"/>
                <a:ea typeface="微软雅黑" panose="020B0503020204020204" pitchFamily="34" charset="-122"/>
              </a:rPr>
              <a:t>中有栈的限制、太多层的函数调用会引起栈溢出问题（如将第</a:t>
            </a:r>
            <a:r>
              <a:rPr lang="en-US" altLang="zh-CN" sz="1600" dirty="0">
                <a:solidFill>
                  <a:schemeClr val="tx1">
                    <a:lumMod val="85000"/>
                    <a:lumOff val="15000"/>
                  </a:schemeClr>
                </a:solidFill>
                <a:latin typeface="+mj-lt"/>
                <a:ea typeface="微软雅黑" panose="020B0503020204020204" pitchFamily="34" charset="-122"/>
              </a:rPr>
              <a:t>5</a:t>
            </a:r>
            <a:r>
              <a:rPr lang="zh-CN" altLang="en-US" sz="1600" dirty="0">
                <a:solidFill>
                  <a:schemeClr val="tx1">
                    <a:lumMod val="85000"/>
                    <a:lumOff val="15000"/>
                  </a:schemeClr>
                </a:solidFill>
                <a:latin typeface="+mj-lt"/>
                <a:ea typeface="微软雅黑" panose="020B0503020204020204" pitchFamily="34" charset="-122"/>
              </a:rPr>
              <a:t>行的</a:t>
            </a:r>
            <a:r>
              <a:rPr lang="en-US" altLang="zh-CN" sz="1600" dirty="0">
                <a:solidFill>
                  <a:schemeClr val="tx1">
                    <a:lumMod val="85000"/>
                    <a:lumOff val="15000"/>
                  </a:schemeClr>
                </a:solidFill>
                <a:latin typeface="+mj-lt"/>
                <a:ea typeface="微软雅黑" panose="020B0503020204020204" pitchFamily="34" charset="-122"/>
              </a:rPr>
              <a:t>fac(5)</a:t>
            </a:r>
            <a:r>
              <a:rPr lang="zh-CN" altLang="en-US" sz="1600" dirty="0">
                <a:solidFill>
                  <a:schemeClr val="tx1">
                    <a:lumMod val="85000"/>
                    <a:lumOff val="15000"/>
                  </a:schemeClr>
                </a:solidFill>
                <a:latin typeface="+mj-lt"/>
                <a:ea typeface="微软雅黑" panose="020B0503020204020204" pitchFamily="34" charset="-122"/>
              </a:rPr>
              <a:t>改为</a:t>
            </a:r>
            <a:r>
              <a:rPr lang="en-US" altLang="zh-CN" sz="1600" dirty="0">
                <a:solidFill>
                  <a:schemeClr val="tx1">
                    <a:lumMod val="85000"/>
                    <a:lumOff val="15000"/>
                  </a:schemeClr>
                </a:solidFill>
                <a:latin typeface="+mj-lt"/>
                <a:ea typeface="微软雅黑" panose="020B0503020204020204" pitchFamily="34" charset="-122"/>
              </a:rPr>
              <a:t>fac(1000)</a:t>
            </a:r>
            <a:r>
              <a:rPr lang="zh-CN" altLang="en-US" sz="1600" dirty="0">
                <a:solidFill>
                  <a:schemeClr val="tx1">
                    <a:lumMod val="85000"/>
                    <a:lumOff val="15000"/>
                  </a:schemeClr>
                </a:solidFill>
                <a:latin typeface="+mj-lt"/>
                <a:ea typeface="微软雅黑" panose="020B0503020204020204" pitchFamily="34" charset="-122"/>
              </a:rPr>
              <a:t>则会报错）。</a:t>
            </a:r>
            <a:endParaRPr lang="zh-CN" altLang="en-US" sz="1600" dirty="0">
              <a:solidFill>
                <a:schemeClr val="tx1">
                  <a:lumMod val="85000"/>
                  <a:lumOff val="15000"/>
                </a:schemeClr>
              </a:solidFill>
              <a:latin typeface="+mj-lt"/>
              <a:ea typeface="微软雅黑" panose="020B0503020204020204" pitchFamily="34" charset="-122"/>
            </a:endParaRPr>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176310" y="3728970"/>
              <a:ext cx="270" cy="270"/>
            </p14:xfrm>
          </p:contentPart>
        </mc:Choice>
        <mc:Fallback xmlns="">
          <p:pic>
            <p:nvPicPr>
              <p:cNvPr id="5" name="墨迹 4"/>
            </p:nvPicPr>
            <p:blipFill>
              <a:blip r:embed="rId2"/>
            </p:blipFill>
            <p:spPr>
              <a:xfrm>
                <a:off x="176310" y="3728970"/>
                <a:ext cx="270" cy="27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p:tgtEl>
                                          <p:spTgt spid="40"/>
                                        </p:tgtEl>
                                        <p:attrNameLst>
                                          <p:attrName>ppt_y</p:attrName>
                                        </p:attrNameLst>
                                      </p:cBhvr>
                                      <p:tavLst>
                                        <p:tav tm="0">
                                          <p:val>
                                            <p:strVal val="#ppt_y-#ppt_h*1.125000"/>
                                          </p:val>
                                        </p:tav>
                                        <p:tav tm="100000">
                                          <p:val>
                                            <p:strVal val="#ppt_y"/>
                                          </p:val>
                                        </p:tav>
                                      </p:tavLst>
                                    </p:anim>
                                    <p:animEffect transition="in" filter="wipe(down)">
                                      <p:cBhvr>
                                        <p:cTn id="27" dur="500"/>
                                        <p:tgtEl>
                                          <p:spTgt spid="40"/>
                                        </p:tgtEl>
                                      </p:cBhvr>
                                    </p:animEffect>
                                  </p:childTnLst>
                                </p:cTn>
                              </p:par>
                            </p:childTnLst>
                          </p:cTn>
                        </p:par>
                        <p:par>
                          <p:cTn id="28" fill="hold">
                            <p:stCondLst>
                              <p:cond delay="1500"/>
                            </p:stCondLst>
                            <p:childTnLst>
                              <p:par>
                                <p:cTn id="29" presetID="12" presetClass="entr" presetSubtype="1"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p:tgtEl>
                                          <p:spTgt spid="46"/>
                                        </p:tgtEl>
                                        <p:attrNameLst>
                                          <p:attrName>ppt_y</p:attrName>
                                        </p:attrNameLst>
                                      </p:cBhvr>
                                      <p:tavLst>
                                        <p:tav tm="0">
                                          <p:val>
                                            <p:strVal val="#ppt_y-#ppt_h*1.125000"/>
                                          </p:val>
                                        </p:tav>
                                        <p:tav tm="100000">
                                          <p:val>
                                            <p:strVal val="#ppt_y"/>
                                          </p:val>
                                        </p:tav>
                                      </p:tavLst>
                                    </p:anim>
                                    <p:animEffect transition="in" filter="wipe(down)">
                                      <p:cBhvr>
                                        <p:cTn id="32" dur="500"/>
                                        <p:tgtEl>
                                          <p:spTgt spid="46"/>
                                        </p:tgtEl>
                                      </p:cBhvr>
                                    </p:animEffect>
                                  </p:childTnLst>
                                </p:cTn>
                              </p:par>
                            </p:childTnLst>
                          </p:cTn>
                        </p:par>
                        <p:par>
                          <p:cTn id="33" fill="hold">
                            <p:stCondLst>
                              <p:cond delay="2000"/>
                            </p:stCondLst>
                            <p:childTnLst>
                              <p:par>
                                <p:cTn id="34" presetID="12" presetClass="entr" presetSubtype="1"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500"/>
                                        <p:tgtEl>
                                          <p:spTgt spid="47"/>
                                        </p:tgtEl>
                                        <p:attrNameLst>
                                          <p:attrName>ppt_y</p:attrName>
                                        </p:attrNameLst>
                                      </p:cBhvr>
                                      <p:tavLst>
                                        <p:tav tm="0">
                                          <p:val>
                                            <p:strVal val="#ppt_y-#ppt_h*1.125000"/>
                                          </p:val>
                                        </p:tav>
                                        <p:tav tm="100000">
                                          <p:val>
                                            <p:strVal val="#ppt_y"/>
                                          </p:val>
                                        </p:tav>
                                      </p:tavLst>
                                    </p:anim>
                                    <p:animEffect transition="in" filter="wipe(down)">
                                      <p:cBhvr>
                                        <p:cTn id="37" dur="500"/>
                                        <p:tgtEl>
                                          <p:spTgt spid="47"/>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up)">
                                      <p:cBhvr>
                                        <p:cTn id="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0" grpId="0"/>
      <p:bldP spid="46" grpId="0"/>
      <p:bldP spid="5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7198" y="307979"/>
            <a:ext cx="1369606"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递归函数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430136" y="1071861"/>
            <a:ext cx="3903556" cy="346249"/>
          </a:xfrm>
          <a:prstGeom prst="rect">
            <a:avLst/>
          </a:prstGeom>
        </p:spPr>
        <p:txBody>
          <a:bodyPr wrap="square" lIns="68580" tIns="34290" rIns="68580" bIns="34290">
            <a:spAutoFit/>
          </a:bodyPr>
          <a:lstStyle/>
          <a:p>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例：使用非递归方式计算</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n</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的阶乘。</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495703" y="1432377"/>
            <a:ext cx="3153188" cy="13157"/>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87063" y="915709"/>
            <a:ext cx="657956" cy="657956"/>
            <a:chOff x="7024688" y="1536700"/>
            <a:chExt cx="982663" cy="982663"/>
          </a:xfrm>
        </p:grpSpPr>
        <p:sp>
          <p:nvSpPr>
            <p:cNvPr id="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1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47" name="TextBox 107"/>
          <p:cNvSpPr txBox="1"/>
          <p:nvPr/>
        </p:nvSpPr>
        <p:spPr>
          <a:xfrm>
            <a:off x="1620802" y="2092217"/>
            <a:ext cx="6126472" cy="1704864"/>
          </a:xfrm>
          <a:prstGeom prst="rect">
            <a:avLst/>
          </a:prstGeom>
          <a:noFill/>
        </p:spPr>
        <p:txBody>
          <a:bodyPr wrap="square" lIns="42458" tIns="21228" rIns="42458" bIns="21228" rtlCol="0">
            <a:spAutoFit/>
          </a:bodyPr>
          <a:lstStyle/>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chemeClr val="tx1">
                    <a:lumMod val="85000"/>
                    <a:lumOff val="15000"/>
                  </a:schemeClr>
                </a:solidFill>
                <a:latin typeface="+mj-lt"/>
                <a:ea typeface="+mj-ea"/>
              </a:rPr>
              <a:t>1	def fac(n): #</a:t>
            </a:r>
            <a:r>
              <a:rPr lang="zh-CN" altLang="en-US" sz="1500" dirty="0">
                <a:solidFill>
                  <a:schemeClr val="tx1">
                    <a:lumMod val="85000"/>
                    <a:lumOff val="15000"/>
                  </a:schemeClr>
                </a:solidFill>
                <a:latin typeface="+mj-lt"/>
                <a:ea typeface="+mj-ea"/>
              </a:rPr>
              <a:t>定义函数</a:t>
            </a:r>
            <a:r>
              <a:rPr lang="en-US" altLang="zh-CN" sz="1500" dirty="0">
                <a:solidFill>
                  <a:schemeClr val="tx1">
                    <a:lumMod val="85000"/>
                    <a:lumOff val="15000"/>
                  </a:schemeClr>
                </a:solidFill>
                <a:latin typeface="+mj-lt"/>
                <a:ea typeface="+mj-ea"/>
              </a:rPr>
              <a:t>fac</a:t>
            </a:r>
            <a:endParaRPr lang="en-US" altLang="zh-CN" sz="15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chemeClr val="tx1">
                    <a:lumMod val="85000"/>
                    <a:lumOff val="15000"/>
                  </a:schemeClr>
                </a:solidFill>
                <a:latin typeface="+mj-lt"/>
                <a:ea typeface="+mj-ea"/>
              </a:rPr>
              <a:t>2	    f=1 #</a:t>
            </a:r>
            <a:r>
              <a:rPr lang="zh-CN" altLang="en-US" sz="1500" dirty="0">
                <a:solidFill>
                  <a:schemeClr val="tx1">
                    <a:lumMod val="85000"/>
                    <a:lumOff val="15000"/>
                  </a:schemeClr>
                </a:solidFill>
                <a:latin typeface="+mj-lt"/>
                <a:ea typeface="+mj-ea"/>
              </a:rPr>
              <a:t>保存阶乘结果</a:t>
            </a:r>
            <a:endParaRPr lang="zh-CN" altLang="en-US" sz="15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chemeClr val="tx1">
                    <a:lumMod val="85000"/>
                    <a:lumOff val="15000"/>
                  </a:schemeClr>
                </a:solidFill>
                <a:latin typeface="+mj-lt"/>
                <a:ea typeface="+mj-ea"/>
              </a:rPr>
              <a:t>3	    for </a:t>
            </a:r>
            <a:r>
              <a:rPr lang="en-US" altLang="zh-CN" sz="1500" dirty="0" err="1">
                <a:solidFill>
                  <a:schemeClr val="tx1">
                    <a:lumMod val="85000"/>
                    <a:lumOff val="15000"/>
                  </a:schemeClr>
                </a:solidFill>
                <a:latin typeface="+mj-lt"/>
                <a:ea typeface="+mj-ea"/>
              </a:rPr>
              <a:t>i</a:t>
            </a:r>
            <a:r>
              <a:rPr lang="en-US" altLang="zh-CN" sz="1500" dirty="0">
                <a:solidFill>
                  <a:schemeClr val="tx1">
                    <a:lumMod val="85000"/>
                    <a:lumOff val="15000"/>
                  </a:schemeClr>
                </a:solidFill>
                <a:latin typeface="+mj-lt"/>
                <a:ea typeface="+mj-ea"/>
              </a:rPr>
              <a:t> in range(2,n+1): #</a:t>
            </a:r>
            <a:r>
              <a:rPr lang="en-US" altLang="zh-CN" sz="1500" dirty="0" err="1">
                <a:solidFill>
                  <a:schemeClr val="tx1">
                    <a:lumMod val="85000"/>
                    <a:lumOff val="15000"/>
                  </a:schemeClr>
                </a:solidFill>
                <a:latin typeface="+mj-lt"/>
                <a:ea typeface="+mj-ea"/>
              </a:rPr>
              <a:t>i</a:t>
            </a:r>
            <a:r>
              <a:rPr lang="zh-CN" altLang="en-US" sz="1500" dirty="0">
                <a:solidFill>
                  <a:schemeClr val="tx1">
                    <a:lumMod val="85000"/>
                    <a:lumOff val="15000"/>
                  </a:schemeClr>
                </a:solidFill>
                <a:latin typeface="+mj-lt"/>
                <a:ea typeface="+mj-ea"/>
              </a:rPr>
              <a:t>依次取值为</a:t>
            </a:r>
            <a:r>
              <a:rPr lang="en-US" altLang="zh-CN" sz="1500" dirty="0">
                <a:solidFill>
                  <a:schemeClr val="tx1">
                    <a:lumMod val="85000"/>
                    <a:lumOff val="15000"/>
                  </a:schemeClr>
                </a:solidFill>
                <a:latin typeface="+mj-lt"/>
                <a:ea typeface="+mj-ea"/>
              </a:rPr>
              <a:t>2</a:t>
            </a:r>
            <a:r>
              <a:rPr lang="zh-CN" altLang="en-US" sz="1500" dirty="0">
                <a:solidFill>
                  <a:schemeClr val="tx1">
                    <a:lumMod val="85000"/>
                    <a:lumOff val="15000"/>
                  </a:schemeClr>
                </a:solidFill>
                <a:latin typeface="+mj-lt"/>
                <a:ea typeface="+mj-ea"/>
              </a:rPr>
              <a:t>至</a:t>
            </a:r>
            <a:r>
              <a:rPr lang="en-US" altLang="zh-CN" sz="1500" dirty="0">
                <a:solidFill>
                  <a:schemeClr val="tx1">
                    <a:lumMod val="85000"/>
                    <a:lumOff val="15000"/>
                  </a:schemeClr>
                </a:solidFill>
                <a:latin typeface="+mj-lt"/>
                <a:ea typeface="+mj-ea"/>
              </a:rPr>
              <a:t>n</a:t>
            </a:r>
            <a:endParaRPr lang="en-US" altLang="zh-CN" sz="15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chemeClr val="tx1">
                    <a:lumMod val="85000"/>
                    <a:lumOff val="15000"/>
                  </a:schemeClr>
                </a:solidFill>
                <a:latin typeface="+mj-lt"/>
                <a:ea typeface="+mj-ea"/>
              </a:rPr>
              <a:t>4	        f*=</a:t>
            </a:r>
            <a:r>
              <a:rPr lang="en-US" altLang="zh-CN" sz="1500" dirty="0" err="1">
                <a:solidFill>
                  <a:schemeClr val="tx1">
                    <a:lumMod val="85000"/>
                    <a:lumOff val="15000"/>
                  </a:schemeClr>
                </a:solidFill>
                <a:latin typeface="+mj-lt"/>
                <a:ea typeface="+mj-ea"/>
              </a:rPr>
              <a:t>i</a:t>
            </a:r>
            <a:r>
              <a:rPr lang="en-US" altLang="zh-CN" sz="1500" dirty="0">
                <a:solidFill>
                  <a:schemeClr val="tx1">
                    <a:lumMod val="85000"/>
                    <a:lumOff val="15000"/>
                  </a:schemeClr>
                </a:solidFill>
                <a:latin typeface="+mj-lt"/>
                <a:ea typeface="+mj-ea"/>
              </a:rPr>
              <a:t> #</a:t>
            </a:r>
            <a:r>
              <a:rPr lang="zh-CN" altLang="en-US" sz="1500" dirty="0">
                <a:solidFill>
                  <a:schemeClr val="tx1">
                    <a:lumMod val="85000"/>
                    <a:lumOff val="15000"/>
                  </a:schemeClr>
                </a:solidFill>
                <a:latin typeface="+mj-lt"/>
                <a:ea typeface="+mj-ea"/>
              </a:rPr>
              <a:t>将</a:t>
            </a:r>
            <a:r>
              <a:rPr lang="en-US" altLang="zh-CN" sz="1500" dirty="0" err="1">
                <a:solidFill>
                  <a:schemeClr val="tx1">
                    <a:lumMod val="85000"/>
                    <a:lumOff val="15000"/>
                  </a:schemeClr>
                </a:solidFill>
                <a:latin typeface="+mj-lt"/>
                <a:ea typeface="+mj-ea"/>
              </a:rPr>
              <a:t>i</a:t>
            </a:r>
            <a:r>
              <a:rPr lang="zh-CN" altLang="en-US" sz="1500" dirty="0">
                <a:solidFill>
                  <a:schemeClr val="tx1">
                    <a:lumMod val="85000"/>
                    <a:lumOff val="15000"/>
                  </a:schemeClr>
                </a:solidFill>
                <a:latin typeface="+mj-lt"/>
                <a:ea typeface="+mj-ea"/>
              </a:rPr>
              <a:t>乘到</a:t>
            </a:r>
            <a:r>
              <a:rPr lang="en-US" altLang="zh-CN" sz="1500" dirty="0">
                <a:solidFill>
                  <a:schemeClr val="tx1">
                    <a:lumMod val="85000"/>
                    <a:lumOff val="15000"/>
                  </a:schemeClr>
                </a:solidFill>
                <a:latin typeface="+mj-lt"/>
                <a:ea typeface="+mj-ea"/>
              </a:rPr>
              <a:t>f</a:t>
            </a:r>
            <a:r>
              <a:rPr lang="zh-CN" altLang="en-US" sz="1500" dirty="0">
                <a:solidFill>
                  <a:schemeClr val="tx1">
                    <a:lumMod val="85000"/>
                    <a:lumOff val="15000"/>
                  </a:schemeClr>
                </a:solidFill>
                <a:latin typeface="+mj-lt"/>
                <a:ea typeface="+mj-ea"/>
              </a:rPr>
              <a:t>上</a:t>
            </a:r>
            <a:endParaRPr lang="zh-CN" altLang="en-US" sz="15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chemeClr val="tx1">
                    <a:lumMod val="85000"/>
                    <a:lumOff val="15000"/>
                  </a:schemeClr>
                </a:solidFill>
                <a:latin typeface="+mj-lt"/>
                <a:ea typeface="+mj-ea"/>
              </a:rPr>
              <a:t>5	    return f #</a:t>
            </a:r>
            <a:r>
              <a:rPr lang="zh-CN" altLang="en-US" sz="1500" dirty="0">
                <a:solidFill>
                  <a:schemeClr val="tx1">
                    <a:lumMod val="85000"/>
                    <a:lumOff val="15000"/>
                  </a:schemeClr>
                </a:solidFill>
                <a:latin typeface="+mj-lt"/>
                <a:ea typeface="+mj-ea"/>
              </a:rPr>
              <a:t>将计算结果返回</a:t>
            </a:r>
            <a:endParaRPr lang="zh-CN" altLang="en-US" sz="15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500" dirty="0">
                <a:solidFill>
                  <a:schemeClr val="tx1">
                    <a:lumMod val="85000"/>
                    <a:lumOff val="15000"/>
                  </a:schemeClr>
                </a:solidFill>
                <a:latin typeface="+mj-lt"/>
                <a:ea typeface="+mj-ea"/>
              </a:rPr>
              <a:t>6	print(fac(5)) #</a:t>
            </a:r>
            <a:r>
              <a:rPr lang="zh-CN" altLang="en-US" sz="1500" dirty="0">
                <a:solidFill>
                  <a:schemeClr val="tx1">
                    <a:lumMod val="85000"/>
                    <a:lumOff val="15000"/>
                  </a:schemeClr>
                </a:solidFill>
                <a:latin typeface="+mj-lt"/>
                <a:ea typeface="+mj-ea"/>
              </a:rPr>
              <a:t>调用</a:t>
            </a:r>
            <a:r>
              <a:rPr lang="en-US" altLang="zh-CN" sz="1500" dirty="0">
                <a:solidFill>
                  <a:schemeClr val="tx1">
                    <a:lumMod val="85000"/>
                    <a:lumOff val="15000"/>
                  </a:schemeClr>
                </a:solidFill>
                <a:latin typeface="+mj-lt"/>
                <a:ea typeface="+mj-ea"/>
              </a:rPr>
              <a:t>fac</a:t>
            </a:r>
            <a:r>
              <a:rPr lang="zh-CN" altLang="en-US" sz="1500" dirty="0">
                <a:solidFill>
                  <a:schemeClr val="tx1">
                    <a:lumMod val="85000"/>
                    <a:lumOff val="15000"/>
                  </a:schemeClr>
                </a:solidFill>
                <a:latin typeface="+mj-lt"/>
                <a:ea typeface="+mj-ea"/>
              </a:rPr>
              <a:t>函数计算</a:t>
            </a:r>
            <a:r>
              <a:rPr lang="en-US" altLang="zh-CN" sz="1500" dirty="0">
                <a:solidFill>
                  <a:schemeClr val="tx1">
                    <a:lumMod val="85000"/>
                    <a:lumOff val="15000"/>
                  </a:schemeClr>
                </a:solidFill>
                <a:latin typeface="+mj-lt"/>
                <a:ea typeface="+mj-ea"/>
              </a:rPr>
              <a:t>5</a:t>
            </a:r>
            <a:r>
              <a:rPr lang="zh-CN" altLang="en-US" sz="1500" dirty="0">
                <a:solidFill>
                  <a:schemeClr val="tx1">
                    <a:lumMod val="85000"/>
                    <a:lumOff val="15000"/>
                  </a:schemeClr>
                </a:solidFill>
                <a:latin typeface="+mj-lt"/>
                <a:ea typeface="+mj-ea"/>
              </a:rPr>
              <a:t>的阶乘并将结果输出到屏幕</a:t>
            </a:r>
            <a:endParaRPr lang="zh-CN" altLang="en-US" sz="1500" dirty="0">
              <a:solidFill>
                <a:schemeClr val="tx1">
                  <a:lumMod val="85000"/>
                  <a:lumOff val="15000"/>
                </a:schemeClr>
              </a:solidFill>
              <a:latin typeface="+mj-lt"/>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p:tgtEl>
                                          <p:spTgt spid="47"/>
                                        </p:tgtEl>
                                        <p:attrNameLst>
                                          <p:attrName>ppt_y</p:attrName>
                                        </p:attrNameLst>
                                      </p:cBhvr>
                                      <p:tavLst>
                                        <p:tav tm="0">
                                          <p:val>
                                            <p:strVal val="#ppt_y-#ppt_h*1.125000"/>
                                          </p:val>
                                        </p:tav>
                                        <p:tav tm="100000">
                                          <p:val>
                                            <p:strVal val="#ppt_y"/>
                                          </p:val>
                                        </p:tav>
                                      </p:tavLst>
                                    </p:anim>
                                    <p:animEffect transition="in" filter="wipe(down)">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74534" y="1995664"/>
            <a:ext cx="6897162" cy="878702"/>
            <a:chOff x="2667007" y="2760391"/>
            <a:chExt cx="9196215" cy="1171602"/>
          </a:xfrm>
        </p:grpSpPr>
        <p:sp>
          <p:nvSpPr>
            <p:cNvPr id="6" name="文本框 5"/>
            <p:cNvSpPr txBox="1"/>
            <p:nvPr/>
          </p:nvSpPr>
          <p:spPr>
            <a:xfrm>
              <a:off x="2695755" y="2782962"/>
              <a:ext cx="9167467" cy="1149031"/>
            </a:xfrm>
            <a:prstGeom prst="rect">
              <a:avLst/>
            </a:prstGeom>
            <a:noFill/>
          </p:spPr>
          <p:txBody>
            <a:bodyPr wrap="none" rtlCol="0">
              <a:spAutoFit/>
            </a:bodyPr>
            <a:lstStyle/>
            <a:p>
              <a:pPr lvl="0" algn="ctr">
                <a:defRPr/>
              </a:pPr>
              <a:r>
                <a:rPr lang="zh-CN" altLang="en-US" sz="5000" b="1" dirty="0">
                  <a:solidFill>
                    <a:srgbClr val="B1C400"/>
                  </a:solidFill>
                  <a:latin typeface="Bauhaus 93" panose="04030905020B02020C02" pitchFamily="82" charset="0"/>
                  <a:ea typeface="Adobe Gothic Std B" panose="020B0800000000000000" pitchFamily="34" charset="-128"/>
                </a:rPr>
                <a:t>高阶函数和</a:t>
              </a:r>
              <a:r>
                <a:rPr lang="en-US" altLang="zh-CN" sz="5000" b="1" dirty="0">
                  <a:solidFill>
                    <a:srgbClr val="B1C400"/>
                  </a:solidFill>
                  <a:latin typeface="Bauhaus 93" panose="04030905020B02020C02" pitchFamily="82" charset="0"/>
                  <a:ea typeface="Adobe Gothic Std B" panose="020B0800000000000000" pitchFamily="34" charset="-128"/>
                </a:rPr>
                <a:t>lambda</a:t>
              </a:r>
              <a:r>
                <a:rPr lang="zh-CN" altLang="en-US" sz="5000" b="1" dirty="0">
                  <a:solidFill>
                    <a:srgbClr val="B1C400"/>
                  </a:solidFill>
                  <a:latin typeface="Bauhaus 93" panose="04030905020B02020C02" pitchFamily="82" charset="0"/>
                  <a:ea typeface="Adobe Gothic Std B" panose="020B0800000000000000" pitchFamily="34" charset="-128"/>
                </a:rPr>
                <a:t>函数</a:t>
              </a:r>
              <a:endParaRPr lang="zh-CN" altLang="en-US" sz="5000" b="1" dirty="0">
                <a:solidFill>
                  <a:srgbClr val="B1C400"/>
                </a:solidFill>
                <a:latin typeface="Bauhaus 93" panose="04030905020B02020C02" pitchFamily="82" charset="0"/>
                <a:ea typeface="Adobe Gothic Std B" panose="020B0800000000000000" pitchFamily="34" charset="-128"/>
              </a:endParaRPr>
            </a:p>
          </p:txBody>
        </p:sp>
        <p:sp>
          <p:nvSpPr>
            <p:cNvPr id="7" name="文本框 6"/>
            <p:cNvSpPr txBox="1"/>
            <p:nvPr/>
          </p:nvSpPr>
          <p:spPr>
            <a:xfrm>
              <a:off x="2667007" y="2760391"/>
              <a:ext cx="9167467" cy="1149031"/>
            </a:xfrm>
            <a:prstGeom prst="rect">
              <a:avLst/>
            </a:prstGeom>
            <a:noFill/>
          </p:spPr>
          <p:txBody>
            <a:bodyPr wrap="none" rtlCol="0">
              <a:spAutoFit/>
            </a:bodyPr>
            <a:lstStyle/>
            <a:p>
              <a:pPr lvl="0" algn="ctr">
                <a:defRPr/>
              </a:pPr>
              <a:r>
                <a:rPr lang="zh-CN" altLang="en-US" sz="5000" b="1" dirty="0">
                  <a:solidFill>
                    <a:srgbClr val="1950B2"/>
                  </a:solidFill>
                  <a:latin typeface="Bauhaus 93" panose="04030905020B02020C02" pitchFamily="82" charset="0"/>
                  <a:ea typeface="Adobe Gothic Std B" panose="020B0800000000000000" pitchFamily="34" charset="-128"/>
                </a:rPr>
                <a:t>高阶函数和</a:t>
              </a:r>
              <a:r>
                <a:rPr lang="en-US" altLang="zh-CN" sz="5000" b="1" dirty="0">
                  <a:solidFill>
                    <a:srgbClr val="1950B2"/>
                  </a:solidFill>
                  <a:latin typeface="Bauhaus 93" panose="04030905020B02020C02" pitchFamily="82" charset="0"/>
                  <a:ea typeface="Adobe Gothic Std B" panose="020B0800000000000000" pitchFamily="34" charset="-128"/>
                </a:rPr>
                <a:t>lambda</a:t>
              </a:r>
              <a:r>
                <a:rPr lang="zh-CN" altLang="en-US" sz="5000" b="1" dirty="0">
                  <a:solidFill>
                    <a:srgbClr val="1950B2"/>
                  </a:solidFill>
                  <a:latin typeface="Bauhaus 93" panose="04030905020B02020C02" pitchFamily="82" charset="0"/>
                  <a:ea typeface="Adobe Gothic Std B" panose="020B0800000000000000" pitchFamily="34" charset="-128"/>
                </a:rPr>
                <a:t>函数</a:t>
              </a:r>
              <a:endParaRPr lang="zh-CN" altLang="en-US" sz="5000" b="1" dirty="0">
                <a:solidFill>
                  <a:srgbClr val="1950B2"/>
                </a:solidFill>
                <a:latin typeface="Bauhaus 93" panose="04030905020B02020C02" pitchFamily="82" charset="0"/>
                <a:ea typeface="Adobe Gothic Std B" panose="020B0800000000000000"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7197" y="357854"/>
            <a:ext cx="1369606"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高阶函数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22581" y="1415560"/>
            <a:ext cx="1985159"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例：高阶函数示例</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099897" y="1914181"/>
            <a:ext cx="7469348" cy="2728439"/>
          </a:xfrm>
          <a:prstGeom prst="rect">
            <a:avLst/>
          </a:prstGeom>
        </p:spPr>
        <p:txBody>
          <a:bodyPr wrap="square" lIns="68580" tIns="34290" rIns="68580" bIns="34290">
            <a:spAutoFit/>
          </a:bodyPr>
          <a:lstStyle/>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1	def </a:t>
            </a:r>
            <a:r>
              <a:rPr lang="en-US" altLang="zh-CN" sz="1600" dirty="0" err="1">
                <a:solidFill>
                  <a:schemeClr val="tx1">
                    <a:lumMod val="85000"/>
                    <a:lumOff val="15000"/>
                  </a:schemeClr>
                </a:solidFill>
                <a:latin typeface="+mj-lt"/>
                <a:ea typeface="+mj-ea"/>
              </a:rPr>
              <a:t>FunAdd</a:t>
            </a:r>
            <a:r>
              <a:rPr lang="en-US" altLang="zh-CN" sz="1600" dirty="0">
                <a:solidFill>
                  <a:schemeClr val="tx1">
                    <a:lumMod val="85000"/>
                    <a:lumOff val="15000"/>
                  </a:schemeClr>
                </a:solidFill>
                <a:latin typeface="+mj-lt"/>
                <a:ea typeface="+mj-ea"/>
              </a:rPr>
              <a:t>(</a:t>
            </a:r>
            <a:r>
              <a:rPr lang="en-US" altLang="zh-CN" sz="1600" dirty="0" err="1">
                <a:solidFill>
                  <a:schemeClr val="tx1">
                    <a:lumMod val="85000"/>
                    <a:lumOff val="15000"/>
                  </a:schemeClr>
                </a:solidFill>
                <a:latin typeface="+mj-lt"/>
                <a:ea typeface="+mj-ea"/>
              </a:rPr>
              <a:t>f,x,y</a:t>
            </a:r>
            <a:r>
              <a:rPr lang="en-US" altLang="zh-CN" sz="1600" dirty="0">
                <a:solidFill>
                  <a:schemeClr val="tx1">
                    <a:lumMod val="85000"/>
                    <a:lumOff val="15000"/>
                  </a:schemeClr>
                </a:solidFill>
                <a:latin typeface="+mj-lt"/>
                <a:ea typeface="+mj-ea"/>
              </a:rPr>
              <a:t>): #</a:t>
            </a:r>
            <a:r>
              <a:rPr lang="zh-CN" altLang="en-US" sz="1600" dirty="0">
                <a:solidFill>
                  <a:schemeClr val="tx1">
                    <a:lumMod val="85000"/>
                    <a:lumOff val="15000"/>
                  </a:schemeClr>
                </a:solidFill>
                <a:latin typeface="+mj-lt"/>
                <a:ea typeface="+mj-ea"/>
              </a:rPr>
              <a:t>定义函数</a:t>
            </a:r>
            <a:r>
              <a:rPr lang="en-US" altLang="zh-CN" sz="1600" dirty="0" err="1">
                <a:solidFill>
                  <a:schemeClr val="tx1">
                    <a:lumMod val="85000"/>
                    <a:lumOff val="15000"/>
                  </a:schemeClr>
                </a:solidFill>
                <a:latin typeface="+mj-lt"/>
                <a:ea typeface="+mj-ea"/>
              </a:rPr>
              <a:t>FunAdd</a:t>
            </a:r>
            <a:endParaRPr lang="en-US" altLang="zh-CN" sz="16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2	    return f(x)+f(y) #</a:t>
            </a:r>
            <a:r>
              <a:rPr lang="zh-CN" altLang="en-US" sz="1600" dirty="0">
                <a:solidFill>
                  <a:schemeClr val="tx1">
                    <a:lumMod val="85000"/>
                    <a:lumOff val="15000"/>
                  </a:schemeClr>
                </a:solidFill>
                <a:latin typeface="+mj-lt"/>
                <a:ea typeface="+mj-ea"/>
              </a:rPr>
              <a:t>用传给</a:t>
            </a:r>
            <a:r>
              <a:rPr lang="en-US" altLang="zh-CN" sz="1600" dirty="0">
                <a:solidFill>
                  <a:schemeClr val="tx1">
                    <a:lumMod val="85000"/>
                    <a:lumOff val="15000"/>
                  </a:schemeClr>
                </a:solidFill>
                <a:latin typeface="+mj-lt"/>
                <a:ea typeface="+mj-ea"/>
              </a:rPr>
              <a:t>f</a:t>
            </a:r>
            <a:r>
              <a:rPr lang="zh-CN" altLang="en-US" sz="1600" dirty="0">
                <a:solidFill>
                  <a:schemeClr val="tx1">
                    <a:lumMod val="85000"/>
                    <a:lumOff val="15000"/>
                  </a:schemeClr>
                </a:solidFill>
                <a:latin typeface="+mj-lt"/>
                <a:ea typeface="+mj-ea"/>
              </a:rPr>
              <a:t>的函数先对</a:t>
            </a:r>
            <a:r>
              <a:rPr lang="en-US" altLang="zh-CN" sz="1600" dirty="0">
                <a:solidFill>
                  <a:schemeClr val="tx1">
                    <a:lumMod val="85000"/>
                    <a:lumOff val="15000"/>
                  </a:schemeClr>
                </a:solidFill>
                <a:latin typeface="+mj-lt"/>
                <a:ea typeface="+mj-ea"/>
              </a:rPr>
              <a:t>x</a:t>
            </a:r>
            <a:r>
              <a:rPr lang="zh-CN" altLang="en-US" sz="1600" dirty="0">
                <a:solidFill>
                  <a:schemeClr val="tx1">
                    <a:lumMod val="85000"/>
                    <a:lumOff val="15000"/>
                  </a:schemeClr>
                </a:solidFill>
                <a:latin typeface="+mj-lt"/>
                <a:ea typeface="+mj-ea"/>
              </a:rPr>
              <a:t>和</a:t>
            </a:r>
            <a:r>
              <a:rPr lang="en-US" altLang="zh-CN" sz="1600" dirty="0">
                <a:solidFill>
                  <a:schemeClr val="tx1">
                    <a:lumMod val="85000"/>
                    <a:lumOff val="15000"/>
                  </a:schemeClr>
                </a:solidFill>
                <a:latin typeface="+mj-lt"/>
                <a:ea typeface="+mj-ea"/>
              </a:rPr>
              <a:t>y</a:t>
            </a:r>
            <a:r>
              <a:rPr lang="zh-CN" altLang="en-US" sz="1600" dirty="0">
                <a:solidFill>
                  <a:schemeClr val="tx1">
                    <a:lumMod val="85000"/>
                    <a:lumOff val="15000"/>
                  </a:schemeClr>
                </a:solidFill>
                <a:latin typeface="+mj-lt"/>
                <a:ea typeface="+mj-ea"/>
              </a:rPr>
              <a:t>分别处理后，再求和并</a:t>
            </a:r>
            <a:r>
              <a:rPr lang="en-US" altLang="zh-CN" sz="1600" dirty="0">
                <a:solidFill>
                  <a:schemeClr val="tx1">
                    <a:lumMod val="85000"/>
                    <a:lumOff val="15000"/>
                  </a:schemeClr>
                </a:solidFill>
                <a:latin typeface="+mj-lt"/>
                <a:ea typeface="+mj-ea"/>
              </a:rPr>
              <a:t>					       #</a:t>
            </a:r>
            <a:r>
              <a:rPr lang="zh-CN" altLang="en-US" sz="1600" dirty="0">
                <a:solidFill>
                  <a:schemeClr val="tx1">
                    <a:lumMod val="85000"/>
                    <a:lumOff val="15000"/>
                  </a:schemeClr>
                </a:solidFill>
                <a:latin typeface="+mj-lt"/>
                <a:ea typeface="+mj-ea"/>
              </a:rPr>
              <a:t>返回 </a:t>
            </a:r>
            <a:endParaRPr lang="zh-CN" altLang="en-US" sz="16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3	def Square(x): #</a:t>
            </a:r>
            <a:r>
              <a:rPr lang="zh-CN" altLang="en-US" sz="1600" dirty="0">
                <a:solidFill>
                  <a:schemeClr val="tx1">
                    <a:lumMod val="85000"/>
                    <a:lumOff val="15000"/>
                  </a:schemeClr>
                </a:solidFill>
                <a:latin typeface="+mj-lt"/>
                <a:ea typeface="+mj-ea"/>
              </a:rPr>
              <a:t>定义函数</a:t>
            </a:r>
            <a:r>
              <a:rPr lang="en-US" altLang="zh-CN" sz="1600" dirty="0">
                <a:solidFill>
                  <a:schemeClr val="tx1">
                    <a:lumMod val="85000"/>
                    <a:lumOff val="15000"/>
                  </a:schemeClr>
                </a:solidFill>
                <a:latin typeface="+mj-lt"/>
                <a:ea typeface="+mj-ea"/>
              </a:rPr>
              <a:t>Square</a:t>
            </a:r>
            <a:endParaRPr lang="en-US" altLang="zh-CN" sz="16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4	    return x**2 #</a:t>
            </a:r>
            <a:r>
              <a:rPr lang="zh-CN" altLang="en-US" sz="1600" dirty="0">
                <a:solidFill>
                  <a:schemeClr val="tx1">
                    <a:lumMod val="85000"/>
                    <a:lumOff val="15000"/>
                  </a:schemeClr>
                </a:solidFill>
                <a:latin typeface="+mj-lt"/>
                <a:ea typeface="+mj-ea"/>
              </a:rPr>
              <a:t>返回</a:t>
            </a:r>
            <a:r>
              <a:rPr lang="en-US" altLang="zh-CN" sz="1600" dirty="0">
                <a:solidFill>
                  <a:schemeClr val="tx1">
                    <a:lumMod val="85000"/>
                    <a:lumOff val="15000"/>
                  </a:schemeClr>
                </a:solidFill>
                <a:latin typeface="+mj-lt"/>
                <a:ea typeface="+mj-ea"/>
              </a:rPr>
              <a:t>x</a:t>
            </a:r>
            <a:r>
              <a:rPr lang="zh-CN" altLang="en-US" sz="1600" dirty="0">
                <a:solidFill>
                  <a:schemeClr val="tx1">
                    <a:lumMod val="85000"/>
                    <a:lumOff val="15000"/>
                  </a:schemeClr>
                </a:solidFill>
                <a:latin typeface="+mj-lt"/>
                <a:ea typeface="+mj-ea"/>
              </a:rPr>
              <a:t>的平方</a:t>
            </a:r>
            <a:endParaRPr lang="zh-CN" altLang="en-US" sz="16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5	def Cube(x): #</a:t>
            </a:r>
            <a:r>
              <a:rPr lang="zh-CN" altLang="en-US" sz="1600" dirty="0">
                <a:solidFill>
                  <a:schemeClr val="tx1">
                    <a:lumMod val="85000"/>
                    <a:lumOff val="15000"/>
                  </a:schemeClr>
                </a:solidFill>
                <a:latin typeface="+mj-lt"/>
                <a:ea typeface="+mj-ea"/>
              </a:rPr>
              <a:t>定义函数</a:t>
            </a:r>
            <a:r>
              <a:rPr lang="en-US" altLang="zh-CN" sz="1600" dirty="0">
                <a:solidFill>
                  <a:schemeClr val="tx1">
                    <a:lumMod val="85000"/>
                    <a:lumOff val="15000"/>
                  </a:schemeClr>
                </a:solidFill>
                <a:latin typeface="+mj-lt"/>
                <a:ea typeface="+mj-ea"/>
              </a:rPr>
              <a:t>Cube</a:t>
            </a:r>
            <a:endParaRPr lang="en-US" altLang="zh-CN" sz="16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6	    return x**3 #</a:t>
            </a:r>
            <a:r>
              <a:rPr lang="zh-CN" altLang="en-US" sz="1600" dirty="0">
                <a:solidFill>
                  <a:schemeClr val="tx1">
                    <a:lumMod val="85000"/>
                    <a:lumOff val="15000"/>
                  </a:schemeClr>
                </a:solidFill>
                <a:latin typeface="+mj-lt"/>
                <a:ea typeface="+mj-ea"/>
              </a:rPr>
              <a:t>返回</a:t>
            </a:r>
            <a:r>
              <a:rPr lang="en-US" altLang="zh-CN" sz="1600" dirty="0">
                <a:solidFill>
                  <a:schemeClr val="tx1">
                    <a:lumMod val="85000"/>
                    <a:lumOff val="15000"/>
                  </a:schemeClr>
                </a:solidFill>
                <a:latin typeface="+mj-lt"/>
                <a:ea typeface="+mj-ea"/>
              </a:rPr>
              <a:t>x</a:t>
            </a:r>
            <a:r>
              <a:rPr lang="zh-CN" altLang="en-US" sz="1600" dirty="0">
                <a:solidFill>
                  <a:schemeClr val="tx1">
                    <a:lumMod val="85000"/>
                    <a:lumOff val="15000"/>
                  </a:schemeClr>
                </a:solidFill>
                <a:latin typeface="+mj-lt"/>
                <a:ea typeface="+mj-ea"/>
              </a:rPr>
              <a:t>的立方</a:t>
            </a:r>
            <a:endParaRPr lang="zh-CN" altLang="en-US" sz="16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7	print(</a:t>
            </a:r>
            <a:r>
              <a:rPr lang="en-US" altLang="zh-CN" sz="1600" dirty="0" err="1">
                <a:solidFill>
                  <a:schemeClr val="tx1">
                    <a:lumMod val="85000"/>
                    <a:lumOff val="15000"/>
                  </a:schemeClr>
                </a:solidFill>
                <a:latin typeface="+mj-lt"/>
                <a:ea typeface="+mj-ea"/>
              </a:rPr>
              <a:t>FunAdd</a:t>
            </a:r>
            <a:r>
              <a:rPr lang="en-US" altLang="zh-CN" sz="1600" dirty="0">
                <a:solidFill>
                  <a:schemeClr val="tx1">
                    <a:lumMod val="85000"/>
                    <a:lumOff val="15000"/>
                  </a:schemeClr>
                </a:solidFill>
                <a:latin typeface="+mj-lt"/>
                <a:ea typeface="+mj-ea"/>
              </a:rPr>
              <a:t>(Square,3,-5)) #</a:t>
            </a:r>
            <a:r>
              <a:rPr lang="zh-CN" altLang="en-US" sz="1600" dirty="0">
                <a:solidFill>
                  <a:schemeClr val="tx1">
                    <a:lumMod val="85000"/>
                    <a:lumOff val="15000"/>
                  </a:schemeClr>
                </a:solidFill>
                <a:latin typeface="+mj-lt"/>
                <a:ea typeface="+mj-ea"/>
              </a:rPr>
              <a:t>调用函数</a:t>
            </a:r>
            <a:r>
              <a:rPr lang="en-US" altLang="zh-CN" sz="1600" dirty="0" err="1">
                <a:solidFill>
                  <a:schemeClr val="tx1">
                    <a:lumMod val="85000"/>
                    <a:lumOff val="15000"/>
                  </a:schemeClr>
                </a:solidFill>
                <a:latin typeface="+mj-lt"/>
                <a:ea typeface="+mj-ea"/>
              </a:rPr>
              <a:t>FunAdd</a:t>
            </a:r>
            <a:r>
              <a:rPr lang="zh-CN" altLang="en-US" sz="1600" dirty="0">
                <a:solidFill>
                  <a:schemeClr val="tx1">
                    <a:lumMod val="85000"/>
                    <a:lumOff val="15000"/>
                  </a:schemeClr>
                </a:solidFill>
                <a:latin typeface="+mj-lt"/>
                <a:ea typeface="+mj-ea"/>
              </a:rPr>
              <a:t>，计算</a:t>
            </a:r>
            <a:r>
              <a:rPr lang="en-US" altLang="zh-CN" sz="1600" dirty="0">
                <a:solidFill>
                  <a:schemeClr val="tx1">
                    <a:lumMod val="85000"/>
                    <a:lumOff val="15000"/>
                  </a:schemeClr>
                </a:solidFill>
                <a:latin typeface="+mj-lt"/>
                <a:ea typeface="+mj-ea"/>
              </a:rPr>
              <a:t>3</a:t>
            </a:r>
            <a:r>
              <a:rPr lang="en-US" altLang="zh-CN" sz="1600" baseline="30000" dirty="0">
                <a:solidFill>
                  <a:schemeClr val="tx1">
                    <a:lumMod val="85000"/>
                    <a:lumOff val="15000"/>
                  </a:schemeClr>
                </a:solidFill>
                <a:latin typeface="+mj-lt"/>
                <a:ea typeface="+mj-ea"/>
              </a:rPr>
              <a:t>2</a:t>
            </a:r>
            <a:r>
              <a:rPr lang="en-US" altLang="zh-CN" sz="1600" dirty="0">
                <a:solidFill>
                  <a:schemeClr val="tx1">
                    <a:lumMod val="85000"/>
                    <a:lumOff val="15000"/>
                  </a:schemeClr>
                </a:solidFill>
                <a:latin typeface="+mj-lt"/>
                <a:ea typeface="+mj-ea"/>
              </a:rPr>
              <a:t>+(-5)</a:t>
            </a:r>
            <a:r>
              <a:rPr lang="en-US" altLang="zh-CN" sz="1600" baseline="30000" dirty="0">
                <a:solidFill>
                  <a:schemeClr val="tx1">
                    <a:lumMod val="85000"/>
                    <a:lumOff val="15000"/>
                  </a:schemeClr>
                </a:solidFill>
                <a:latin typeface="+mj-lt"/>
                <a:ea typeface="+mj-ea"/>
              </a:rPr>
              <a:t>2</a:t>
            </a:r>
            <a:endParaRPr lang="en-US" altLang="zh-CN" sz="1600" baseline="30000" dirty="0">
              <a:solidFill>
                <a:schemeClr val="tx1">
                  <a:lumMod val="85000"/>
                  <a:lumOff val="15000"/>
                </a:schemeClr>
              </a:solidFill>
              <a:latin typeface="+mj-lt"/>
              <a:ea typeface="+mj-ea"/>
            </a:endParaRPr>
          </a:p>
          <a:p>
            <a:pPr marR="273050" indent="149860">
              <a:lnSpc>
                <a:spcPct val="120000"/>
              </a:lnSpc>
              <a:tabLst>
                <a:tab pos="436245" algn="l"/>
                <a:tab pos="872490" algn="l"/>
                <a:tab pos="1308735" algn="l"/>
                <a:tab pos="1744980" algn="l"/>
                <a:tab pos="2181225" algn="l"/>
                <a:tab pos="2617470" algn="l"/>
                <a:tab pos="3053715" algn="l"/>
                <a:tab pos="3489960" algn="l"/>
                <a:tab pos="3926205" algn="l"/>
                <a:tab pos="4362450" algn="l"/>
                <a:tab pos="4798695" algn="l"/>
                <a:tab pos="5234940" algn="l"/>
                <a:tab pos="5671185" algn="l"/>
                <a:tab pos="6107430" algn="l"/>
                <a:tab pos="6543675" algn="l"/>
                <a:tab pos="6979920" algn="l"/>
              </a:tabLst>
            </a:pPr>
            <a:r>
              <a:rPr lang="en-US" altLang="zh-CN" sz="1600" dirty="0">
                <a:solidFill>
                  <a:schemeClr val="tx1">
                    <a:lumMod val="85000"/>
                    <a:lumOff val="15000"/>
                  </a:schemeClr>
                </a:solidFill>
                <a:latin typeface="+mj-lt"/>
                <a:ea typeface="+mj-ea"/>
              </a:rPr>
              <a:t>8	print(</a:t>
            </a:r>
            <a:r>
              <a:rPr lang="en-US" altLang="zh-CN" sz="1600" dirty="0" err="1">
                <a:solidFill>
                  <a:schemeClr val="tx1">
                    <a:lumMod val="85000"/>
                    <a:lumOff val="15000"/>
                  </a:schemeClr>
                </a:solidFill>
                <a:latin typeface="+mj-lt"/>
                <a:ea typeface="+mj-ea"/>
              </a:rPr>
              <a:t>FunAdd</a:t>
            </a:r>
            <a:r>
              <a:rPr lang="en-US" altLang="zh-CN" sz="1600" dirty="0">
                <a:solidFill>
                  <a:schemeClr val="tx1">
                    <a:lumMod val="85000"/>
                    <a:lumOff val="15000"/>
                  </a:schemeClr>
                </a:solidFill>
                <a:latin typeface="+mj-lt"/>
                <a:ea typeface="+mj-ea"/>
              </a:rPr>
              <a:t>(Cube,3,-5)) #</a:t>
            </a:r>
            <a:r>
              <a:rPr lang="zh-CN" altLang="en-US" sz="1600" dirty="0">
                <a:solidFill>
                  <a:schemeClr val="tx1">
                    <a:lumMod val="85000"/>
                    <a:lumOff val="15000"/>
                  </a:schemeClr>
                </a:solidFill>
                <a:latin typeface="+mj-lt"/>
                <a:ea typeface="+mj-ea"/>
              </a:rPr>
              <a:t>调用函数</a:t>
            </a:r>
            <a:r>
              <a:rPr lang="en-US" altLang="zh-CN" sz="1600" dirty="0" err="1">
                <a:solidFill>
                  <a:schemeClr val="tx1">
                    <a:lumMod val="85000"/>
                    <a:lumOff val="15000"/>
                  </a:schemeClr>
                </a:solidFill>
                <a:latin typeface="+mj-lt"/>
                <a:ea typeface="+mj-ea"/>
              </a:rPr>
              <a:t>FunAdd</a:t>
            </a:r>
            <a:r>
              <a:rPr lang="zh-CN" altLang="en-US" sz="1600" dirty="0">
                <a:solidFill>
                  <a:schemeClr val="tx1">
                    <a:lumMod val="85000"/>
                    <a:lumOff val="15000"/>
                  </a:schemeClr>
                </a:solidFill>
                <a:latin typeface="+mj-lt"/>
                <a:ea typeface="+mj-ea"/>
              </a:rPr>
              <a:t>，计算</a:t>
            </a:r>
            <a:r>
              <a:rPr lang="en-US" altLang="zh-CN" sz="1600" dirty="0">
                <a:solidFill>
                  <a:schemeClr val="tx1">
                    <a:lumMod val="85000"/>
                    <a:lumOff val="15000"/>
                  </a:schemeClr>
                </a:solidFill>
                <a:latin typeface="+mj-lt"/>
                <a:ea typeface="+mj-ea"/>
              </a:rPr>
              <a:t>3</a:t>
            </a:r>
            <a:r>
              <a:rPr lang="en-US" altLang="zh-CN" sz="1600" baseline="30000" dirty="0">
                <a:solidFill>
                  <a:schemeClr val="tx1">
                    <a:lumMod val="85000"/>
                    <a:lumOff val="15000"/>
                  </a:schemeClr>
                </a:solidFill>
                <a:latin typeface="+mj-lt"/>
                <a:ea typeface="+mj-ea"/>
              </a:rPr>
              <a:t>3</a:t>
            </a:r>
            <a:r>
              <a:rPr lang="en-US" altLang="zh-CN" sz="1600" dirty="0">
                <a:solidFill>
                  <a:schemeClr val="tx1">
                    <a:lumMod val="85000"/>
                    <a:lumOff val="15000"/>
                  </a:schemeClr>
                </a:solidFill>
                <a:latin typeface="+mj-lt"/>
                <a:ea typeface="+mj-ea"/>
              </a:rPr>
              <a:t>+(-5)</a:t>
            </a:r>
            <a:r>
              <a:rPr lang="en-US" altLang="zh-CN" sz="1600" baseline="30000" dirty="0">
                <a:solidFill>
                  <a:schemeClr val="tx1">
                    <a:lumMod val="85000"/>
                    <a:lumOff val="15000"/>
                  </a:schemeClr>
                </a:solidFill>
                <a:latin typeface="+mj-lt"/>
                <a:ea typeface="+mj-ea"/>
              </a:rPr>
              <a:t>3</a:t>
            </a:r>
            <a:endParaRPr lang="en-US" altLang="zh-CN" baseline="30000" dirty="0">
              <a:solidFill>
                <a:schemeClr val="tx1">
                  <a:lumMod val="85000"/>
                  <a:lumOff val="15000"/>
                </a:schemeClr>
              </a:solidFill>
              <a:latin typeface="+mj-lt"/>
              <a:ea typeface="+mj-ea"/>
            </a:endParaRPr>
          </a:p>
        </p:txBody>
      </p:sp>
      <p:cxnSp>
        <p:nvCxnSpPr>
          <p:cNvPr id="6" name="直接连接符 5"/>
          <p:cNvCxnSpPr/>
          <p:nvPr/>
        </p:nvCxnSpPr>
        <p:spPr>
          <a:xfrm>
            <a:off x="1075920" y="1801013"/>
            <a:ext cx="1991477"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67279" y="1472035"/>
            <a:ext cx="657956" cy="657956"/>
            <a:chOff x="7024688" y="1536700"/>
            <a:chExt cx="982663" cy="982663"/>
          </a:xfrm>
        </p:grpSpPr>
        <p:sp>
          <p:nvSpPr>
            <p:cNvPr id="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1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48" name="KSO_Shape"/>
          <p:cNvSpPr/>
          <p:nvPr/>
        </p:nvSpPr>
        <p:spPr>
          <a:xfrm>
            <a:off x="1064029" y="1880202"/>
            <a:ext cx="7279874" cy="326329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1" name="矩形 40"/>
          <p:cNvSpPr/>
          <p:nvPr/>
        </p:nvSpPr>
        <p:spPr>
          <a:xfrm>
            <a:off x="968899" y="920904"/>
            <a:ext cx="7092377" cy="346249"/>
          </a:xfrm>
          <a:prstGeom prst="rect">
            <a:avLst/>
          </a:prstGeom>
        </p:spPr>
        <p:txBody>
          <a:bodyPr wrap="square" lIns="68580" tIns="34290" rIns="68580" bIns="34290">
            <a:spAutoFit/>
          </a:bodyPr>
          <a:lstStyle/>
          <a:p>
            <a:r>
              <a:rPr lang="zh-CN" altLang="en-US" b="1" dirty="0">
                <a:solidFill>
                  <a:srgbClr val="1950B2"/>
                </a:solidFill>
              </a:rPr>
              <a:t>高阶函数是指把函数作为参数的一种函数。</a:t>
            </a:r>
            <a:endParaRPr lang="zh-CN" altLang="en-US" b="1" dirty="0">
              <a:solidFill>
                <a:srgbClr val="1950B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inVertical)">
                                      <p:cBhvr>
                                        <p:cTn id="13" dur="500"/>
                                        <p:tgtEl>
                                          <p:spTgt spid="4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p:tgtEl>
                                          <p:spTgt spid="2"/>
                                        </p:tgtEl>
                                        <p:attrNameLst>
                                          <p:attrName>ppt_y</p:attrName>
                                        </p:attrNameLst>
                                      </p:cBhvr>
                                      <p:tavLst>
                                        <p:tav tm="0">
                                          <p:val>
                                            <p:strVal val="#ppt_y+#ppt_h*1.125000"/>
                                          </p:val>
                                        </p:tav>
                                        <p:tav tm="100000">
                                          <p:val>
                                            <p:strVal val="#ppt_y"/>
                                          </p:val>
                                        </p:tav>
                                      </p:tavLst>
                                    </p:anim>
                                    <p:animEffect transition="in" filter="wipe(up)">
                                      <p:cBhvr>
                                        <p:cTn id="30" dur="500"/>
                                        <p:tgtEl>
                                          <p:spTgt spid="2"/>
                                        </p:tgtEl>
                                      </p:cBhvr>
                                    </p:animEffect>
                                  </p:childTnLst>
                                </p:cTn>
                              </p:par>
                              <p:par>
                                <p:cTn id="31" presetID="12" presetClass="entr" presetSubtype="1"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bldLvl="0" animBg="1"/>
      <p:bldP spid="4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87197" y="357854"/>
            <a:ext cx="1369606"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高阶函数</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280259" y="1520953"/>
            <a:ext cx="666289"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提示</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1240664" y="2342486"/>
            <a:ext cx="7198273" cy="900246"/>
          </a:xfrm>
          <a:prstGeom prst="rect">
            <a:avLst/>
          </a:prstGeom>
        </p:spPr>
        <p:txBody>
          <a:bodyPr wrap="square" lIns="68580" tIns="34290" rIns="68580" bIns="34290">
            <a:spAutoFit/>
          </a:bodyPr>
          <a:lstStyle/>
          <a:p>
            <a:pPr>
              <a:lnSpc>
                <a:spcPct val="150000"/>
              </a:lnSpc>
              <a:spcBef>
                <a:spcPct val="0"/>
              </a:spcBef>
              <a:defRPr/>
            </a:pPr>
            <a:r>
              <a:rPr lang="zh-CN" altLang="en-US" dirty="0">
                <a:solidFill>
                  <a:schemeClr val="tx1">
                    <a:lumMod val="85000"/>
                    <a:lumOff val="15000"/>
                  </a:schemeClr>
                </a:solidFill>
                <a:latin typeface="+mj-lt"/>
                <a:ea typeface="微软雅黑" panose="020B0503020204020204" pitchFamily="34" charset="-122"/>
              </a:rPr>
              <a:t>函数不仅可以赋给形参，也可以赋给普通变量。赋值后，即可以用变量名替代函数名完成函数调用。</a:t>
            </a:r>
            <a:endParaRPr lang="zh-CN" altLang="en-US" dirty="0">
              <a:solidFill>
                <a:schemeClr val="tx1">
                  <a:lumMod val="85000"/>
                  <a:lumOff val="15000"/>
                </a:schemeClr>
              </a:solidFill>
              <a:latin typeface="+mj-lt"/>
              <a:ea typeface="微软雅黑" panose="020B0503020204020204" pitchFamily="34" charset="-122"/>
            </a:endParaRPr>
          </a:p>
        </p:txBody>
      </p:sp>
      <p:cxnSp>
        <p:nvCxnSpPr>
          <p:cNvPr id="43" name="直接连接符 42"/>
          <p:cNvCxnSpPr/>
          <p:nvPr/>
        </p:nvCxnSpPr>
        <p:spPr>
          <a:xfrm>
            <a:off x="1240664" y="1881002"/>
            <a:ext cx="133906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4" name="KSO_Shape"/>
          <p:cNvSpPr/>
          <p:nvPr/>
        </p:nvSpPr>
        <p:spPr>
          <a:xfrm>
            <a:off x="1077269" y="2264506"/>
            <a:ext cx="7440398" cy="1167764"/>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5" name="组合 44"/>
          <p:cNvGrpSpPr/>
          <p:nvPr/>
        </p:nvGrpSpPr>
        <p:grpSpPr>
          <a:xfrm>
            <a:off x="532024" y="1552024"/>
            <a:ext cx="657956" cy="657956"/>
            <a:chOff x="836354" y="1156380"/>
            <a:chExt cx="877274" cy="877274"/>
          </a:xfrm>
        </p:grpSpPr>
        <p:sp>
          <p:nvSpPr>
            <p:cNvPr id="46"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47" name="组合 46"/>
            <p:cNvGrpSpPr/>
            <p:nvPr/>
          </p:nvGrpSpPr>
          <p:grpSpPr>
            <a:xfrm>
              <a:off x="844376" y="1343177"/>
              <a:ext cx="851540" cy="534049"/>
              <a:chOff x="4869372" y="3263288"/>
              <a:chExt cx="527535" cy="330848"/>
            </a:xfrm>
            <a:solidFill>
              <a:schemeClr val="bg1"/>
            </a:solidFill>
          </p:grpSpPr>
          <p:sp>
            <p:nvSpPr>
              <p:cNvPr id="49"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50"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51"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52"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53"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54"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arn(inVertical)">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ppt_y</p:attrName>
                                        </p:attrNameLst>
                                      </p:cBhvr>
                                      <p:tavLst>
                                        <p:tav tm="0">
                                          <p:val>
                                            <p:strVal val="#ppt_y+#ppt_h*1.125000"/>
                                          </p:val>
                                        </p:tav>
                                        <p:tav tm="100000">
                                          <p:val>
                                            <p:strVal val="#ppt_y"/>
                                          </p:val>
                                        </p:tav>
                                      </p:tavLst>
                                    </p:anim>
                                    <p:animEffect transition="in" filter="wipe(up)">
                                      <p:cBhvr>
                                        <p:cTn id="26" dur="500"/>
                                        <p:tgtEl>
                                          <p:spTgt spid="40"/>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p:tgtEl>
                                          <p:spTgt spid="42"/>
                                        </p:tgtEl>
                                        <p:attrNameLst>
                                          <p:attrName>ppt_y</p:attrName>
                                        </p:attrNameLst>
                                      </p:cBhvr>
                                      <p:tavLst>
                                        <p:tav tm="0">
                                          <p:val>
                                            <p:strVal val="#ppt_y-#ppt_h*1.125000"/>
                                          </p:val>
                                        </p:tav>
                                        <p:tav tm="100000">
                                          <p:val>
                                            <p:strVal val="#ppt_y"/>
                                          </p:val>
                                        </p:tav>
                                      </p:tavLst>
                                    </p:anim>
                                    <p:animEffect transition="in" filter="wipe(down)">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P spid="42" grpId="0"/>
      <p:bldP spid="44"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9421" y="381012"/>
            <a:ext cx="1985159" cy="438582"/>
          </a:xfrm>
          <a:prstGeom prst="rect">
            <a:avLst/>
          </a:prstGeom>
        </p:spPr>
        <p:txBody>
          <a:bodyPr wrap="none" lIns="68580" tIns="34290" rIns="68580" bIns="34290">
            <a:spAutoFit/>
          </a:bodyPr>
          <a:lstStyle/>
          <a:p>
            <a:pPr algn="ctr"/>
            <a:r>
              <a:rPr lang="en-US" altLang="zh-CN" sz="2400" b="1" dirty="0">
                <a:solidFill>
                  <a:schemeClr val="tx1">
                    <a:lumMod val="85000"/>
                    <a:lumOff val="15000"/>
                  </a:schemeClr>
                </a:solidFill>
                <a:latin typeface="+mj-lt"/>
                <a:ea typeface="微软雅黑" panose="020B0503020204020204" pitchFamily="34" charset="-122"/>
              </a:rPr>
              <a:t>lambda</a:t>
            </a:r>
            <a:r>
              <a:rPr lang="zh-CN" altLang="en-US" sz="2400" b="1" dirty="0">
                <a:solidFill>
                  <a:schemeClr val="tx1">
                    <a:lumMod val="85000"/>
                    <a:lumOff val="15000"/>
                  </a:schemeClr>
                </a:solidFill>
                <a:latin typeface="+mj-lt"/>
                <a:ea typeface="微软雅黑" panose="020B0503020204020204" pitchFamily="34" charset="-122"/>
              </a:rPr>
              <a:t>函数</a:t>
            </a:r>
            <a:endParaRPr lang="zh-CN" altLang="en-US" sz="2400" b="1" dirty="0">
              <a:solidFill>
                <a:schemeClr val="tx1">
                  <a:lumMod val="85000"/>
                  <a:lumOff val="15000"/>
                </a:schemeClr>
              </a:solidFill>
              <a:latin typeface="+mj-lt"/>
              <a:ea typeface="微软雅黑" panose="020B0503020204020204" pitchFamily="34" charset="-122"/>
            </a:endParaRPr>
          </a:p>
        </p:txBody>
      </p:sp>
      <p:cxnSp>
        <p:nvCxnSpPr>
          <p:cNvPr id="29" name="直接连接符 28"/>
          <p:cNvCxnSpPr/>
          <p:nvPr/>
        </p:nvCxnSpPr>
        <p:spPr>
          <a:xfrm flipH="1" flipV="1">
            <a:off x="1074081" y="2451173"/>
            <a:ext cx="2138358"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268513" y="2479747"/>
            <a:ext cx="2774747" cy="0"/>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739183" y="2593220"/>
            <a:ext cx="2482622" cy="1454244"/>
          </a:xfrm>
          <a:prstGeom prst="rect">
            <a:avLst/>
          </a:prstGeom>
        </p:spPr>
        <p:txBody>
          <a:bodyPr wrap="square" lIns="68580" tIns="34290" rIns="68580" bIns="34290">
            <a:spAutoFit/>
          </a:bodyPr>
          <a:lstStyle/>
          <a:p>
            <a:pPr algn="just">
              <a:spcBef>
                <a:spcPct val="0"/>
              </a:spcBef>
              <a:defRPr/>
            </a:pPr>
            <a:r>
              <a:rPr lang="en-US" altLang="zh-CN" dirty="0">
                <a:solidFill>
                  <a:schemeClr val="tx1">
                    <a:lumMod val="85000"/>
                    <a:lumOff val="15000"/>
                  </a:schemeClr>
                </a:solidFill>
                <a:latin typeface="+mj-lt"/>
                <a:ea typeface="微软雅黑" panose="020B0503020204020204" pitchFamily="34" charset="-122"/>
                <a:cs typeface="微软雅黑" panose="020B0503020204020204" pitchFamily="34" charset="-122"/>
              </a:rPr>
              <a:t>lambda</a:t>
            </a:r>
            <a:r>
              <a:rPr lang="zh-CN" altLang="en-US"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函数也称为匿名函数，是一种不使用</a:t>
            </a:r>
            <a:r>
              <a:rPr lang="en-US" altLang="zh-CN" dirty="0">
                <a:solidFill>
                  <a:schemeClr val="tx1">
                    <a:lumMod val="85000"/>
                    <a:lumOff val="15000"/>
                  </a:schemeClr>
                </a:solidFill>
                <a:latin typeface="+mj-lt"/>
                <a:ea typeface="微软雅黑" panose="020B0503020204020204" pitchFamily="34" charset="-122"/>
                <a:cs typeface="微软雅黑" panose="020B0503020204020204" pitchFamily="34" charset="-122"/>
              </a:rPr>
              <a:t>def</a:t>
            </a:r>
            <a:r>
              <a:rPr lang="zh-CN" altLang="en-US" dirty="0">
                <a:solidFill>
                  <a:schemeClr val="tx1">
                    <a:lumMod val="85000"/>
                    <a:lumOff val="15000"/>
                  </a:schemeClr>
                </a:solidFill>
                <a:latin typeface="+mj-lt"/>
                <a:ea typeface="微软雅黑" panose="020B0503020204020204" pitchFamily="34" charset="-122"/>
                <a:cs typeface="微软雅黑" panose="020B0503020204020204" pitchFamily="34" charset="-122"/>
              </a:rPr>
              <a:t>定义函数的形式，其作用是能快速定义一个简短的函数。</a:t>
            </a:r>
            <a:endParaRPr lang="zh-CN" altLang="en-US"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40" name="矩形 39"/>
          <p:cNvSpPr/>
          <p:nvPr/>
        </p:nvSpPr>
        <p:spPr>
          <a:xfrm>
            <a:off x="5412552" y="2624118"/>
            <a:ext cx="2630708" cy="1177245"/>
          </a:xfrm>
          <a:prstGeom prst="rect">
            <a:avLst/>
          </a:prstGeom>
        </p:spPr>
        <p:txBody>
          <a:bodyPr wrap="square" lIns="68580" tIns="34290" rIns="68580" bIns="34290">
            <a:spAutoFit/>
          </a:bodyPr>
          <a:lstStyle/>
          <a:p>
            <a:pPr algn="just">
              <a:spcBef>
                <a:spcPct val="0"/>
              </a:spcBef>
              <a:defRPr/>
            </a:pPr>
            <a:r>
              <a:rPr lang="en-US" altLang="zh-CN" dirty="0">
                <a:solidFill>
                  <a:schemeClr val="tx1">
                    <a:lumMod val="85000"/>
                    <a:lumOff val="15000"/>
                  </a:schemeClr>
                </a:solidFill>
                <a:latin typeface="+mj-lt"/>
                <a:ea typeface="微软雅黑" panose="020B0503020204020204" pitchFamily="34" charset="-122"/>
                <a:cs typeface="微软雅黑" panose="020B0503020204020204" pitchFamily="34" charset="-122"/>
              </a:rPr>
              <a:t>lambda</a:t>
            </a:r>
            <a:r>
              <a:rPr lang="zh-CN" altLang="en-US"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函数的函数体只是一个表达式，所以</a:t>
            </a:r>
            <a:r>
              <a:rPr lang="en-US" altLang="zh-CN" dirty="0">
                <a:solidFill>
                  <a:schemeClr val="tx1">
                    <a:lumMod val="85000"/>
                    <a:lumOff val="15000"/>
                  </a:schemeClr>
                </a:solidFill>
                <a:latin typeface="+mj-lt"/>
                <a:ea typeface="微软雅黑" panose="020B0503020204020204" pitchFamily="34" charset="-122"/>
                <a:cs typeface="微软雅黑" panose="020B0503020204020204" pitchFamily="34" charset="-122"/>
              </a:rPr>
              <a:t>lambda</a:t>
            </a:r>
            <a:r>
              <a:rPr lang="zh-CN" altLang="en-US" dirty="0">
                <a:solidFill>
                  <a:schemeClr val="tx1">
                    <a:lumMod val="85000"/>
                    <a:lumOff val="15000"/>
                  </a:schemeClr>
                </a:solidFill>
                <a:latin typeface="+mj-lt"/>
                <a:ea typeface="微软雅黑" panose="020B0503020204020204" pitchFamily="34" charset="-122"/>
                <a:cs typeface="微软雅黑" panose="020B0503020204020204" pitchFamily="34" charset="-122"/>
              </a:rPr>
              <a:t>函数通常只能实现比较简单的功能。</a:t>
            </a:r>
            <a:endParaRPr lang="zh-CN" altLang="en-US"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nvGrpSpPr>
          <p:cNvPr id="7" name="组合 6"/>
          <p:cNvGrpSpPr/>
          <p:nvPr/>
        </p:nvGrpSpPr>
        <p:grpSpPr>
          <a:xfrm>
            <a:off x="3306801" y="1913195"/>
            <a:ext cx="1143000" cy="1143000"/>
            <a:chOff x="4409068" y="2550927"/>
            <a:chExt cx="1524000" cy="1524000"/>
          </a:xfrm>
        </p:grpSpPr>
        <p:sp>
          <p:nvSpPr>
            <p:cNvPr id="24" name="泪滴形 23"/>
            <p:cNvSpPr/>
            <p:nvPr/>
          </p:nvSpPr>
          <p:spPr>
            <a:xfrm rot="18900000">
              <a:off x="4409068" y="2550927"/>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6" name="组合 45"/>
            <p:cNvGrpSpPr/>
            <p:nvPr/>
          </p:nvGrpSpPr>
          <p:grpSpPr>
            <a:xfrm>
              <a:off x="4542106" y="2906703"/>
              <a:ext cx="1230044" cy="761914"/>
              <a:chOff x="10655670" y="657377"/>
              <a:chExt cx="526153" cy="325910"/>
            </a:xfrm>
            <a:solidFill>
              <a:schemeClr val="tx2">
                <a:lumMod val="50000"/>
              </a:schemeClr>
            </a:solidFill>
          </p:grpSpPr>
          <p:sp>
            <p:nvSpPr>
              <p:cNvPr id="47"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p>
            </p:txBody>
          </p:sp>
          <p:sp>
            <p:nvSpPr>
              <p:cNvPr id="48"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p>
            </p:txBody>
          </p:sp>
          <p:sp>
            <p:nvSpPr>
              <p:cNvPr id="49"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p>
            </p:txBody>
          </p:sp>
        </p:grpSp>
      </p:grpSp>
      <p:grpSp>
        <p:nvGrpSpPr>
          <p:cNvPr id="6" name="组合 5"/>
          <p:cNvGrpSpPr/>
          <p:nvPr/>
        </p:nvGrpSpPr>
        <p:grpSpPr>
          <a:xfrm>
            <a:off x="4416024" y="1278943"/>
            <a:ext cx="1143000" cy="1143000"/>
            <a:chOff x="5888032" y="1705257"/>
            <a:chExt cx="1524000" cy="1524000"/>
          </a:xfrm>
        </p:grpSpPr>
        <p:sp>
          <p:nvSpPr>
            <p:cNvPr id="27" name="泪滴形 26"/>
            <p:cNvSpPr/>
            <p:nvPr/>
          </p:nvSpPr>
          <p:spPr>
            <a:xfrm rot="18900000" flipH="1" flipV="1">
              <a:off x="5888032" y="1705257"/>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6091424" y="2128091"/>
              <a:ext cx="1132664" cy="710359"/>
              <a:chOff x="4869372" y="3263288"/>
              <a:chExt cx="527535" cy="330848"/>
            </a:xfrm>
            <a:solidFill>
              <a:schemeClr val="bg1"/>
            </a:solidFill>
          </p:grpSpPr>
          <p:sp>
            <p:nvSpPr>
              <p:cNvPr id="51"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52"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53"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54"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55"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56"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right)">
                                      <p:cBhvr>
                                        <p:cTn id="19" dur="500"/>
                                        <p:tgtEl>
                                          <p:spTgt spid="2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right)">
                                      <p:cBhvr>
                                        <p:cTn id="22" dur="500"/>
                                        <p:tgtEl>
                                          <p:spTgt spid="38"/>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本节目标</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solidFill>
                  <a:schemeClr val="bg1"/>
                </a:solidFill>
                <a:uFillTx/>
                <a:sym typeface="+mn-ea"/>
              </a:rPr>
              <a:t>Py</a:t>
            </a:r>
            <a:r>
              <a:rPr lang="en-US" altLang="zh-CN" cap="none" dirty="0">
                <a:solidFill>
                  <a:schemeClr val="bg1"/>
                </a:solidFill>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grpSp>
        <p:nvGrpSpPr>
          <p:cNvPr id="7" name="组合 6"/>
          <p:cNvGrpSpPr/>
          <p:nvPr/>
        </p:nvGrpSpPr>
        <p:grpSpPr bwMode="auto">
          <a:xfrm>
            <a:off x="2071688" y="802322"/>
            <a:ext cx="5219701" cy="3636964"/>
            <a:chOff x="1636940" y="1599002"/>
            <a:chExt cx="5978491" cy="4237841"/>
          </a:xfrm>
        </p:grpSpPr>
        <p:sp>
          <p:nvSpPr>
            <p:cNvPr id="8" name="弧形 36"/>
            <p:cNvSpPr/>
            <p:nvPr/>
          </p:nvSpPr>
          <p:spPr bwMode="auto">
            <a:xfrm rot="5400000">
              <a:off x="3977696" y="3085588"/>
              <a:ext cx="1313342" cy="1314614"/>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9" name="弧形 37"/>
            <p:cNvSpPr/>
            <p:nvPr/>
          </p:nvSpPr>
          <p:spPr bwMode="auto">
            <a:xfrm>
              <a:off x="4091612" y="3202759"/>
              <a:ext cx="1083692" cy="1083969"/>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10" name="弧形 38"/>
            <p:cNvSpPr/>
            <p:nvPr/>
          </p:nvSpPr>
          <p:spPr bwMode="auto">
            <a:xfrm rot="16200000">
              <a:off x="4173068" y="3346778"/>
              <a:ext cx="897142" cy="823679"/>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anose="020B0604020202020204" pitchFamily="34" charset="0"/>
                <a:buNone/>
                <a:defRPr/>
              </a:pPr>
              <a:endParaRPr lang="zh-CN" altLang="en-US">
                <a:latin typeface="Arial" panose="020B0604020202020204" pitchFamily="34" charset="0"/>
              </a:endParaRPr>
            </a:p>
          </p:txBody>
        </p:sp>
        <p:grpSp>
          <p:nvGrpSpPr>
            <p:cNvPr id="11" name="组合 3"/>
            <p:cNvGrpSpPr/>
            <p:nvPr/>
          </p:nvGrpSpPr>
          <p:grpSpPr bwMode="auto">
            <a:xfrm>
              <a:off x="1636940" y="1599002"/>
              <a:ext cx="5978491" cy="4237841"/>
              <a:chOff x="1636941" y="1599004"/>
              <a:chExt cx="5978493" cy="4237846"/>
            </a:xfrm>
          </p:grpSpPr>
          <p:graphicFrame>
            <p:nvGraphicFramePr>
              <p:cNvPr id="12" name="图表 2"/>
              <p:cNvGraphicFramePr/>
              <p:nvPr/>
            </p:nvGraphicFramePr>
            <p:xfrm>
              <a:off x="1636941" y="1599004"/>
              <a:ext cx="5978493" cy="4237846"/>
            </p:xfrm>
            <a:graphic>
              <a:graphicData uri="http://schemas.openxmlformats.org/presentationml/2006/ole">
                <mc:AlternateContent xmlns:mc="http://schemas.openxmlformats.org/markup-compatibility/2006">
                  <mc:Choice xmlns:v="urn:schemas-microsoft-com:vml" Requires="v">
                    <p:oleObj spid="_x0000_s2130" name="" r:id="rId1" imgW="5224145" imgH="3639185" progId="Excel.Chart.8">
                      <p:embed/>
                    </p:oleObj>
                  </mc:Choice>
                  <mc:Fallback>
                    <p:oleObj name="" r:id="rId1" imgW="5224145" imgH="3639185" progId="Excel.Chart.8">
                      <p:embed/>
                      <p:pic>
                        <p:nvPicPr>
                          <p:cNvPr id="0" name="图片 205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941" y="1599004"/>
                            <a:ext cx="5978493" cy="423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43"/>
              <p:cNvSpPr txBox="1"/>
              <p:nvPr/>
            </p:nvSpPr>
            <p:spPr>
              <a:xfrm rot="18892830">
                <a:off x="3261794" y="2497329"/>
                <a:ext cx="1041425" cy="456751"/>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4" name="TextBox 44"/>
              <p:cNvSpPr txBox="1"/>
              <p:nvPr/>
            </p:nvSpPr>
            <p:spPr>
              <a:xfrm rot="3026289">
                <a:off x="3289067" y="4485843"/>
                <a:ext cx="1041426" cy="456751"/>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15" name="TextBox 40"/>
            <p:cNvSpPr txBox="1"/>
            <p:nvPr/>
          </p:nvSpPr>
          <p:spPr>
            <a:xfrm rot="3181581" flipH="1">
              <a:off x="5143707" y="2706353"/>
              <a:ext cx="1041425" cy="456751"/>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6" name="TextBox 41"/>
            <p:cNvSpPr txBox="1"/>
            <p:nvPr/>
          </p:nvSpPr>
          <p:spPr>
            <a:xfrm rot="8102442" flipH="1" flipV="1">
              <a:off x="5164395" y="4373669"/>
              <a:ext cx="1040054" cy="464664"/>
            </a:xfrm>
            <a:prstGeom prst="rect">
              <a:avLst/>
            </a:prstGeom>
            <a:noFill/>
          </p:spPr>
          <p:txBody>
            <a:bodyPr>
              <a:spAutoFit/>
            </a:bodyPr>
            <a:lstStyle/>
            <a:p>
              <a:pPr>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444500" y="860744"/>
            <a:ext cx="3479177" cy="1152525"/>
            <a:chOff x="128821" y="1605947"/>
            <a:chExt cx="3479835" cy="1149823"/>
          </a:xfrm>
        </p:grpSpPr>
        <p:sp>
          <p:nvSpPr>
            <p:cNvPr id="18" name="矩形 5"/>
            <p:cNvSpPr>
              <a:spLocks noChangeArrowheads="1"/>
            </p:cNvSpPr>
            <p:nvPr/>
          </p:nvSpPr>
          <p:spPr bwMode="auto">
            <a:xfrm>
              <a:off x="725025" y="2022555"/>
              <a:ext cx="2883631" cy="55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1600" b="1" dirty="0">
                  <a:latin typeface="微软雅黑" panose="020B0503020204020204" pitchFamily="34" charset="-122"/>
                  <a:ea typeface="微软雅黑" panose="020B0503020204020204" pitchFamily="34" charset="-122"/>
                  <a:sym typeface="+mn-ea"/>
                </a:rPr>
                <a:t>掌握</a:t>
              </a:r>
              <a:r>
                <a:rPr lang="zh-CN" altLang="en-US" sz="1600" b="1" dirty="0">
                  <a:solidFill>
                    <a:schemeClr val="accent2">
                      <a:lumMod val="75000"/>
                    </a:schemeClr>
                  </a:solidFill>
                  <a:ea typeface="微软雅黑" panose="020B0503020204020204" pitchFamily="34" charset="-122"/>
                  <a:cs typeface="Arial" panose="020B0604020202020204" pitchFamily="34" charset="0"/>
                  <a:sym typeface="Arial" panose="020B0604020202020204" pitchFamily="34" charset="0"/>
                </a:rPr>
                <a:t>全局变量和局部变量</a:t>
              </a:r>
              <a:r>
                <a:rPr lang="zh-CN" altLang="en-US" sz="1600" b="1" dirty="0">
                  <a:solidFill>
                    <a:schemeClr val="accent2">
                      <a:lumMod val="75000"/>
                    </a:schemeClr>
                  </a:solidFill>
                  <a:ea typeface="微软雅黑" panose="020B0503020204020204" pitchFamily="34" charset="-122"/>
                  <a:cs typeface="Arial" panose="020B0604020202020204" pitchFamily="34" charset="0"/>
                  <a:sym typeface="Arial" panose="020B0604020202020204" pitchFamily="34" charset="0"/>
                </a:rPr>
                <a:t>应用</a:t>
              </a:r>
              <a:endParaRPr lang="zh-CN" altLang="en-US" sz="1600" b="1" dirty="0">
                <a:solidFill>
                  <a:srgbClr val="1369B2"/>
                </a:solidFill>
                <a:latin typeface="微软雅黑" panose="020B0503020204020204" pitchFamily="34" charset="-122"/>
                <a:ea typeface="微软雅黑" panose="020B0503020204020204" pitchFamily="34" charset="-122"/>
              </a:endParaRPr>
            </a:p>
          </p:txBody>
        </p:sp>
        <p:grpSp>
          <p:nvGrpSpPr>
            <p:cNvPr id="19" name="组合 16"/>
            <p:cNvGrpSpPr/>
            <p:nvPr/>
          </p:nvGrpSpPr>
          <p:grpSpPr bwMode="auto">
            <a:xfrm>
              <a:off x="402202" y="2103290"/>
              <a:ext cx="2352574" cy="652480"/>
              <a:chOff x="795896" y="2351986"/>
              <a:chExt cx="2351394" cy="652471"/>
            </a:xfrm>
          </p:grpSpPr>
          <p:cxnSp>
            <p:nvCxnSpPr>
              <p:cNvPr id="20" name="直接连接符 7"/>
              <p:cNvCxnSpPr>
                <a:cxnSpLocks noChangeShapeType="1"/>
              </p:cNvCxnSpPr>
              <p:nvPr/>
            </p:nvCxnSpPr>
            <p:spPr bwMode="auto">
              <a:xfrm>
                <a:off x="795896" y="2351986"/>
                <a:ext cx="419799" cy="644105"/>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10"/>
              <p:cNvCxnSpPr>
                <a:cxnSpLocks noChangeShapeType="1"/>
              </p:cNvCxnSpPr>
              <p:nvPr/>
            </p:nvCxnSpPr>
            <p:spPr bwMode="auto">
              <a:xfrm flipV="1">
                <a:off x="1222939" y="2996091"/>
                <a:ext cx="1924351" cy="8366"/>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p:nvPr/>
          </p:nvGrpSpPr>
          <p:grpSpPr bwMode="auto">
            <a:xfrm>
              <a:off x="128821" y="1605947"/>
              <a:ext cx="474753" cy="503642"/>
              <a:chOff x="1207310" y="3521532"/>
              <a:chExt cx="474515" cy="503635"/>
            </a:xfrm>
          </p:grpSpPr>
          <p:sp>
            <p:nvSpPr>
              <p:cNvPr id="23" name="椭圆 22"/>
              <p:cNvSpPr/>
              <p:nvPr/>
            </p:nvSpPr>
            <p:spPr bwMode="auto">
              <a:xfrm>
                <a:off x="1207310" y="3550040"/>
                <a:ext cx="474515" cy="475127"/>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sz="1600">
                  <a:latin typeface="Arial" panose="020B0604020202020204" pitchFamily="34" charset="0"/>
                </a:endParaRPr>
              </a:p>
            </p:txBody>
          </p:sp>
          <p:sp>
            <p:nvSpPr>
              <p:cNvPr id="24" name="TextBox 51"/>
              <p:cNvSpPr txBox="1"/>
              <p:nvPr/>
            </p:nvSpPr>
            <p:spPr>
              <a:xfrm>
                <a:off x="1262856" y="3521532"/>
                <a:ext cx="334858" cy="45928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5" name="组合 24"/>
          <p:cNvGrpSpPr/>
          <p:nvPr/>
        </p:nvGrpSpPr>
        <p:grpSpPr bwMode="auto">
          <a:xfrm>
            <a:off x="6068601" y="1295399"/>
            <a:ext cx="3011900" cy="1103313"/>
            <a:chOff x="5686161" y="2109791"/>
            <a:chExt cx="3010164" cy="1100134"/>
          </a:xfrm>
        </p:grpSpPr>
        <p:grpSp>
          <p:nvGrpSpPr>
            <p:cNvPr id="26" name="组合 32"/>
            <p:cNvGrpSpPr/>
            <p:nvPr/>
          </p:nvGrpSpPr>
          <p:grpSpPr bwMode="auto">
            <a:xfrm flipH="1">
              <a:off x="5945199" y="2557463"/>
              <a:ext cx="2486014" cy="652462"/>
              <a:chOff x="860198" y="2352244"/>
              <a:chExt cx="2486271" cy="652213"/>
            </a:xfrm>
          </p:grpSpPr>
          <p:cxnSp>
            <p:nvCxnSpPr>
              <p:cNvPr id="27" name="直接连接符 33"/>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34"/>
              <p:cNvCxnSpPr>
                <a:cxnSpLocks noChangeShapeType="1"/>
              </p:cNvCxnSpPr>
              <p:nvPr/>
            </p:nvCxnSpPr>
            <p:spPr bwMode="auto">
              <a:xfrm>
                <a:off x="1222938" y="3004457"/>
                <a:ext cx="2123531"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组合 35"/>
            <p:cNvGrpSpPr/>
            <p:nvPr/>
          </p:nvGrpSpPr>
          <p:grpSpPr bwMode="auto">
            <a:xfrm>
              <a:off x="8223523" y="2109791"/>
              <a:ext cx="472802" cy="503371"/>
              <a:chOff x="1232739" y="3530023"/>
              <a:chExt cx="474141" cy="503810"/>
            </a:xfrm>
          </p:grpSpPr>
          <p:sp>
            <p:nvSpPr>
              <p:cNvPr id="30" name="椭圆 29"/>
              <p:cNvSpPr/>
              <p:nvPr/>
            </p:nvSpPr>
            <p:spPr bwMode="auto">
              <a:xfrm>
                <a:off x="1232739" y="3558541"/>
                <a:ext cx="474141" cy="475292"/>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sz="1600">
                  <a:latin typeface="Arial" panose="020B0604020202020204" pitchFamily="34" charset="0"/>
                </a:endParaRPr>
              </a:p>
            </p:txBody>
          </p:sp>
          <p:sp>
            <p:nvSpPr>
              <p:cNvPr id="31" name="TextBox 59"/>
              <p:cNvSpPr txBox="1"/>
              <p:nvPr/>
            </p:nvSpPr>
            <p:spPr>
              <a:xfrm>
                <a:off x="1301155" y="3530023"/>
                <a:ext cx="335717" cy="45944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2" name="矩形 46"/>
            <p:cNvSpPr>
              <a:spLocks noChangeArrowheads="1"/>
            </p:cNvSpPr>
            <p:nvPr/>
          </p:nvSpPr>
          <p:spPr bwMode="auto">
            <a:xfrm>
              <a:off x="5686161" y="2294023"/>
              <a:ext cx="2799624" cy="33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600" b="1" dirty="0">
                  <a:latin typeface="微软雅黑" panose="020B0503020204020204" pitchFamily="34" charset="-122"/>
                  <a:ea typeface="微软雅黑" panose="020B0503020204020204" pitchFamily="34" charset="-122"/>
                  <a:sym typeface="+mn-ea"/>
                </a:rPr>
                <a:t>掌握</a:t>
              </a:r>
              <a:r>
                <a:rPr lang="en-US" altLang="zh-CN" sz="1600" b="1" dirty="0">
                  <a:solidFill>
                    <a:schemeClr val="accent2">
                      <a:lumMod val="75000"/>
                    </a:schemeClr>
                  </a:solidFill>
                  <a:latin typeface="+mj-ea"/>
                  <a:ea typeface="+mj-ea"/>
                  <a:cs typeface="Arial" panose="020B0604020202020204" pitchFamily="34" charset="0"/>
                  <a:sym typeface="Arial" panose="020B0604020202020204" pitchFamily="34" charset="0"/>
                </a:rPr>
                <a:t>Python</a:t>
              </a:r>
              <a:r>
                <a:rPr lang="zh-CN" altLang="en-US" sz="1600" b="1" dirty="0">
                  <a:solidFill>
                    <a:schemeClr val="accent2">
                      <a:lumMod val="75000"/>
                    </a:schemeClr>
                  </a:solidFill>
                  <a:latin typeface="+mj-ea"/>
                  <a:ea typeface="+mj-ea"/>
                  <a:cs typeface="Arial" panose="020B0604020202020204" pitchFamily="34" charset="0"/>
                  <a:sym typeface="Arial" panose="020B0604020202020204" pitchFamily="34" charset="0"/>
                </a:rPr>
                <a:t>标准库的应用</a:t>
              </a:r>
              <a:endParaRPr lang="zh-CN" altLang="en-US" sz="1600" b="1" dirty="0">
                <a:solidFill>
                  <a:schemeClr val="accent2">
                    <a:lumMod val="75000"/>
                  </a:schemeClr>
                </a:solidFill>
                <a:ea typeface="微软雅黑" panose="020B0503020204020204" pitchFamily="34" charset="-122"/>
                <a:cs typeface="Arial" panose="020B0604020202020204" pitchFamily="34" charset="0"/>
                <a:sym typeface="Arial" panose="020B0604020202020204" pitchFamily="34" charset="0"/>
              </a:endParaRPr>
            </a:p>
          </p:txBody>
        </p:sp>
      </p:grpSp>
      <p:grpSp>
        <p:nvGrpSpPr>
          <p:cNvPr id="33" name="组合 32"/>
          <p:cNvGrpSpPr/>
          <p:nvPr/>
        </p:nvGrpSpPr>
        <p:grpSpPr bwMode="auto">
          <a:xfrm>
            <a:off x="6004931" y="3334385"/>
            <a:ext cx="2940012" cy="1104900"/>
            <a:chOff x="5756666" y="4225925"/>
            <a:chExt cx="2939659" cy="1104900"/>
          </a:xfrm>
        </p:grpSpPr>
        <p:sp>
          <p:nvSpPr>
            <p:cNvPr id="34" name="矩形 51"/>
            <p:cNvSpPr>
              <a:spLocks noChangeArrowheads="1"/>
            </p:cNvSpPr>
            <p:nvPr/>
          </p:nvSpPr>
          <p:spPr bwMode="auto">
            <a:xfrm>
              <a:off x="5756666" y="4471017"/>
              <a:ext cx="2701831"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indent="0">
                <a:defRPr/>
              </a:pPr>
              <a:r>
                <a:rPr lang="zh-CN" altLang="en-US" sz="1600" b="1" dirty="0" smtClean="0">
                  <a:latin typeface="微软雅黑" panose="020B0503020204020204" pitchFamily="34" charset="-122"/>
                  <a:ea typeface="微软雅黑" panose="020B0503020204020204" pitchFamily="34" charset="-122"/>
                  <a:sym typeface="+mn-ea"/>
                </a:rPr>
                <a:t>掌握</a:t>
              </a:r>
              <a:r>
                <a:rPr lang="zh-CN" altLang="en-US" sz="1600" b="1" dirty="0" smtClean="0">
                  <a:solidFill>
                    <a:schemeClr val="accent2">
                      <a:lumMod val="75000"/>
                    </a:schemeClr>
                  </a:solidFill>
                  <a:ea typeface="微软雅黑" panose="020B0503020204020204" pitchFamily="34" charset="-122"/>
                  <a:cs typeface="Arial" panose="020B0604020202020204" pitchFamily="34" charset="0"/>
                  <a:sym typeface="+mn-ea"/>
                </a:rPr>
                <a:t>高阶</a:t>
              </a:r>
              <a:r>
                <a:rPr lang="zh-CN" altLang="en-US" sz="1600" b="1" dirty="0">
                  <a:solidFill>
                    <a:schemeClr val="accent2">
                      <a:lumMod val="75000"/>
                    </a:schemeClr>
                  </a:solidFill>
                  <a:ea typeface="微软雅黑" panose="020B0503020204020204" pitchFamily="34" charset="-122"/>
                  <a:cs typeface="Arial" panose="020B0604020202020204" pitchFamily="34" charset="0"/>
                  <a:sym typeface="+mn-ea"/>
                </a:rPr>
                <a:t>函数</a:t>
              </a:r>
              <a:endParaRPr lang="zh-CN" altLang="en-US" sz="1600" b="1" dirty="0">
                <a:solidFill>
                  <a:schemeClr val="accent2">
                    <a:lumMod val="75000"/>
                  </a:schemeClr>
                </a:solidFill>
                <a:ea typeface="微软雅黑" panose="020B0503020204020204" pitchFamily="34" charset="-122"/>
                <a:cs typeface="Arial" panose="020B0604020202020204" pitchFamily="34" charset="0"/>
                <a:sym typeface="Arial" panose="020B0604020202020204" pitchFamily="34" charset="0"/>
              </a:endParaRPr>
            </a:p>
          </p:txBody>
        </p:sp>
        <p:grpSp>
          <p:nvGrpSpPr>
            <p:cNvPr id="35" name="组合 38"/>
            <p:cNvGrpSpPr/>
            <p:nvPr/>
          </p:nvGrpSpPr>
          <p:grpSpPr bwMode="auto">
            <a:xfrm rot="10800000">
              <a:off x="5885990" y="4225925"/>
              <a:ext cx="2545223" cy="652463"/>
              <a:chOff x="860198" y="2352244"/>
              <a:chExt cx="2545487" cy="652213"/>
            </a:xfrm>
          </p:grpSpPr>
          <p:cxnSp>
            <p:nvCxnSpPr>
              <p:cNvPr id="36" name="直接连接符 39"/>
              <p:cNvCxnSpPr>
                <a:cxnSpLocks noChangeShapeType="1"/>
              </p:cNvCxnSpPr>
              <p:nvPr/>
            </p:nvCxnSpPr>
            <p:spPr bwMode="auto">
              <a:xfrm>
                <a:off x="860198" y="2352244"/>
                <a:ext cx="372267" cy="652213"/>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40"/>
              <p:cNvCxnSpPr>
                <a:cxnSpLocks noChangeShapeType="1"/>
              </p:cNvCxnSpPr>
              <p:nvPr/>
            </p:nvCxnSpPr>
            <p:spPr bwMode="auto">
              <a:xfrm rot="10800000" flipH="1">
                <a:off x="1222937" y="3004457"/>
                <a:ext cx="2182748" cy="0"/>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8" name="组合 41"/>
            <p:cNvGrpSpPr/>
            <p:nvPr/>
          </p:nvGrpSpPr>
          <p:grpSpPr bwMode="auto">
            <a:xfrm flipH="1">
              <a:off x="8223250" y="4806950"/>
              <a:ext cx="473075" cy="523875"/>
              <a:chOff x="1232465" y="3533629"/>
              <a:chExt cx="474415" cy="523220"/>
            </a:xfrm>
          </p:grpSpPr>
          <p:sp>
            <p:nvSpPr>
              <p:cNvPr id="39" name="椭圆 38"/>
              <p:cNvSpPr/>
              <p:nvPr/>
            </p:nvSpPr>
            <p:spPr bwMode="auto">
              <a:xfrm>
                <a:off x="1232465" y="3558997"/>
                <a:ext cx="474359" cy="474070"/>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40" name="TextBox 73"/>
              <p:cNvSpPr txBox="1"/>
              <p:nvPr/>
            </p:nvSpPr>
            <p:spPr>
              <a:xfrm>
                <a:off x="1305688" y="3533629"/>
                <a:ext cx="335872" cy="52322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41" name="组合 40"/>
          <p:cNvGrpSpPr/>
          <p:nvPr/>
        </p:nvGrpSpPr>
        <p:grpSpPr bwMode="auto">
          <a:xfrm>
            <a:off x="541336" y="3215776"/>
            <a:ext cx="2808169" cy="1223508"/>
            <a:chOff x="126618" y="4739157"/>
            <a:chExt cx="2808803" cy="1221745"/>
          </a:xfrm>
        </p:grpSpPr>
        <p:grpSp>
          <p:nvGrpSpPr>
            <p:cNvPr id="42" name="组合 16"/>
            <p:cNvGrpSpPr/>
            <p:nvPr/>
          </p:nvGrpSpPr>
          <p:grpSpPr bwMode="auto">
            <a:xfrm flipV="1">
              <a:off x="385273" y="4739157"/>
              <a:ext cx="2542358" cy="716701"/>
              <a:chOff x="808156" y="2555218"/>
              <a:chExt cx="2181522" cy="537974"/>
            </a:xfrm>
          </p:grpSpPr>
          <p:cxnSp>
            <p:nvCxnSpPr>
              <p:cNvPr id="43" name="直接连接符 7"/>
              <p:cNvCxnSpPr>
                <a:cxnSpLocks noChangeShapeType="1"/>
              </p:cNvCxnSpPr>
              <p:nvPr/>
            </p:nvCxnSpPr>
            <p:spPr bwMode="auto">
              <a:xfrm>
                <a:off x="808156" y="2555218"/>
                <a:ext cx="402712" cy="522506"/>
              </a:xfrm>
              <a:prstGeom prst="line">
                <a:avLst/>
              </a:prstGeom>
              <a:noFill/>
              <a:ln w="28575" algn="ctr">
                <a:solidFill>
                  <a:srgbClr val="1369B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10"/>
              <p:cNvCxnSpPr>
                <a:cxnSpLocks noChangeShapeType="1"/>
              </p:cNvCxnSpPr>
              <p:nvPr/>
            </p:nvCxnSpPr>
            <p:spPr bwMode="auto">
              <a:xfrm flipV="1">
                <a:off x="1208541" y="3089384"/>
                <a:ext cx="1781137" cy="3808"/>
              </a:xfrm>
              <a:prstGeom prst="line">
                <a:avLst/>
              </a:prstGeom>
              <a:noFill/>
              <a:ln w="28575" algn="ctr">
                <a:solidFill>
                  <a:srgbClr val="1369B2"/>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 name="组合 41"/>
            <p:cNvGrpSpPr/>
            <p:nvPr/>
          </p:nvGrpSpPr>
          <p:grpSpPr bwMode="auto">
            <a:xfrm flipH="1">
              <a:off x="126618" y="5363732"/>
              <a:ext cx="473181" cy="597170"/>
              <a:chOff x="4187660" y="3252208"/>
              <a:chExt cx="474379" cy="596306"/>
            </a:xfrm>
          </p:grpSpPr>
          <p:sp>
            <p:nvSpPr>
              <p:cNvPr id="46" name="椭圆 45"/>
              <p:cNvSpPr/>
              <p:nvPr/>
            </p:nvSpPr>
            <p:spPr bwMode="auto">
              <a:xfrm>
                <a:off x="4187660" y="3375221"/>
                <a:ext cx="474379" cy="473293"/>
              </a:xfrm>
              <a:prstGeom prst="ellipse">
                <a:avLst/>
              </a:prstGeom>
              <a:solidFill>
                <a:srgbClr val="1369B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a:buFont typeface="Arial" panose="020B0604020202020204" pitchFamily="34" charset="0"/>
                  <a:buNone/>
                  <a:defRPr/>
                </a:pPr>
                <a:endParaRPr lang="zh-CN" altLang="en-US">
                  <a:latin typeface="Arial" panose="020B0604020202020204" pitchFamily="34" charset="0"/>
                </a:endParaRPr>
              </a:p>
            </p:txBody>
          </p:sp>
          <p:sp>
            <p:nvSpPr>
              <p:cNvPr id="47" name="TextBox 84"/>
              <p:cNvSpPr txBox="1"/>
              <p:nvPr/>
            </p:nvSpPr>
            <p:spPr>
              <a:xfrm>
                <a:off x="4276805" y="3252208"/>
                <a:ext cx="335886" cy="52236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8" name="矩形 7"/>
            <p:cNvSpPr>
              <a:spLocks noChangeArrowheads="1"/>
            </p:cNvSpPr>
            <p:nvPr/>
          </p:nvSpPr>
          <p:spPr bwMode="auto">
            <a:xfrm>
              <a:off x="691656" y="4881840"/>
              <a:ext cx="2243765" cy="58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defRPr/>
              </a:pPr>
              <a:r>
                <a:rPr lang="zh-CN" altLang="en-US" sz="1600" b="1" dirty="0" smtClean="0">
                  <a:latin typeface="微软雅黑" panose="020B0503020204020204" pitchFamily="34" charset="-122"/>
                  <a:ea typeface="微软雅黑" panose="020B0503020204020204" pitchFamily="34" charset="-122"/>
                  <a:sym typeface="+mn-ea"/>
                </a:rPr>
                <a:t>掌握</a:t>
              </a:r>
              <a:r>
                <a:rPr lang="en-US" altLang="zh-CN" sz="1600" b="1" dirty="0">
                  <a:solidFill>
                    <a:schemeClr val="accent2">
                      <a:lumMod val="75000"/>
                    </a:schemeClr>
                  </a:solidFill>
                  <a:ea typeface="微软雅黑" panose="020B0503020204020204" pitchFamily="34" charset="-122"/>
                  <a:cs typeface="Arial" panose="020B0604020202020204" pitchFamily="34" charset="0"/>
                  <a:sym typeface="+mn-ea"/>
                </a:rPr>
                <a:t>lambda</a:t>
              </a:r>
              <a:r>
                <a:rPr lang="zh-CN" altLang="en-US" sz="1600" b="1" dirty="0">
                  <a:solidFill>
                    <a:schemeClr val="accent2">
                      <a:lumMod val="75000"/>
                    </a:schemeClr>
                  </a:solidFill>
                  <a:ea typeface="微软雅黑" panose="020B0503020204020204" pitchFamily="34" charset="-122"/>
                  <a:cs typeface="Arial" panose="020B0604020202020204" pitchFamily="34" charset="0"/>
                  <a:sym typeface="+mn-ea"/>
                </a:rPr>
                <a:t>函数</a:t>
              </a:r>
              <a:endParaRPr lang="en-US" altLang="zh-CN" sz="1600" b="1" dirty="0">
                <a:solidFill>
                  <a:schemeClr val="accent2">
                    <a:lumMod val="75000"/>
                  </a:schemeClr>
                </a:solidFill>
                <a:ea typeface="微软雅黑" panose="020B0503020204020204" pitchFamily="34" charset="-122"/>
                <a:cs typeface="Arial" panose="020B0604020202020204" pitchFamily="34" charset="0"/>
                <a:sym typeface="+mn-ea"/>
              </a:endParaRPr>
            </a:p>
            <a:p>
              <a:pPr>
                <a:defRPr/>
              </a:pPr>
              <a:endParaRPr lang="zh-CN" altLang="en-US" sz="1600" b="1" dirty="0">
                <a:solidFill>
                  <a:schemeClr val="accent2">
                    <a:lumMod val="75000"/>
                  </a:schemeClr>
                </a:solidFill>
                <a:latin typeface="+mj-ea"/>
                <a:ea typeface="+mj-ea"/>
                <a:cs typeface="Arial" panose="020B0604020202020204" pitchFamily="34" charset="0"/>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right)">
                                      <p:cBhvr>
                                        <p:cTn id="12" dur="500"/>
                                        <p:tgtEl>
                                          <p:spTgt spid="17"/>
                                        </p:tgtEl>
                                      </p:cBhvr>
                                    </p:animEffect>
                                  </p:childTnLst>
                                </p:cTn>
                              </p:par>
                            </p:childTnLst>
                          </p:cTn>
                        </p:par>
                        <p:par>
                          <p:cTn id="13" fill="hold">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17"/>
                                        </p:tgtEl>
                                      </p:cBhvr>
                                    </p:animEffect>
                                    <p:animScale>
                                      <p:cBhvr>
                                        <p:cTn id="16" dur="250" autoRev="1" fill="hold"/>
                                        <p:tgtEl>
                                          <p:spTgt spid="17"/>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childTnLst>
                          </p:cTn>
                        </p:par>
                        <p:par>
                          <p:cTn id="22" fill="hold">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25"/>
                                        </p:tgtEl>
                                      </p:cBhvr>
                                    </p:animEffect>
                                    <p:animScale>
                                      <p:cBhvr>
                                        <p:cTn id="25" dur="250" autoRev="1" fill="hold"/>
                                        <p:tgtEl>
                                          <p:spTgt spid="25"/>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33"/>
                                        </p:tgtEl>
                                      </p:cBhvr>
                                    </p:animEffect>
                                    <p:animScale>
                                      <p:cBhvr>
                                        <p:cTn id="34" dur="250" autoRev="1" fill="hold"/>
                                        <p:tgtEl>
                                          <p:spTgt spid="33"/>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right)">
                                      <p:cBhvr>
                                        <p:cTn id="39" dur="500"/>
                                        <p:tgtEl>
                                          <p:spTgt spid="41"/>
                                        </p:tgtEl>
                                      </p:cBhvr>
                                    </p:animEffect>
                                  </p:childTnLst>
                                </p:cTn>
                              </p:par>
                            </p:childTnLst>
                          </p:cTn>
                        </p:par>
                        <p:par>
                          <p:cTn id="40" fill="hold">
                            <p:stCondLst>
                              <p:cond delay="500"/>
                            </p:stCondLst>
                            <p:childTnLst>
                              <p:par>
                                <p:cTn id="41" presetID="26" presetClass="emph" presetSubtype="0" fill="hold" nodeType="afterEffect">
                                  <p:stCondLst>
                                    <p:cond delay="0"/>
                                  </p:stCondLst>
                                  <p:childTnLst>
                                    <p:animEffect transition="out" filter="fade">
                                      <p:cBhvr>
                                        <p:cTn id="42" dur="500" tmFilter="0, 0; .2, .5; .8, .5; 1, 0"/>
                                        <p:tgtEl>
                                          <p:spTgt spid="41"/>
                                        </p:tgtEl>
                                      </p:cBhvr>
                                    </p:animEffect>
                                    <p:animScale>
                                      <p:cBhvr>
                                        <p:cTn id="43" dur="250" autoRev="1" fill="hold"/>
                                        <p:tgtEl>
                                          <p:spTgt spid="4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79422" y="381012"/>
            <a:ext cx="1985159" cy="438582"/>
          </a:xfrm>
          <a:prstGeom prst="rect">
            <a:avLst/>
          </a:prstGeom>
        </p:spPr>
        <p:txBody>
          <a:bodyPr wrap="none" lIns="68580" tIns="34290" rIns="68580" bIns="34290">
            <a:spAutoFit/>
          </a:bodyPr>
          <a:lstStyle/>
          <a:p>
            <a:pPr algn="ctr"/>
            <a:r>
              <a:rPr lang="en-US" altLang="zh-CN" sz="2400" b="1" dirty="0">
                <a:solidFill>
                  <a:schemeClr val="tx1">
                    <a:lumMod val="85000"/>
                    <a:lumOff val="15000"/>
                  </a:schemeClr>
                </a:solidFill>
                <a:latin typeface="+mj-lt"/>
                <a:ea typeface="微软雅黑" panose="020B0503020204020204" pitchFamily="34" charset="-122"/>
              </a:rPr>
              <a:t>lambda</a:t>
            </a:r>
            <a:r>
              <a:rPr lang="zh-CN" altLang="en-US" sz="2400" b="1" dirty="0">
                <a:solidFill>
                  <a:schemeClr val="tx1">
                    <a:lumMod val="85000"/>
                    <a:lumOff val="15000"/>
                  </a:schemeClr>
                </a:solidFill>
                <a:latin typeface="+mj-lt"/>
                <a:ea typeface="微软雅黑" panose="020B0503020204020204" pitchFamily="34" charset="-122"/>
              </a:rPr>
              <a:t>函数</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4" name="泪滴形 33"/>
          <p:cNvSpPr/>
          <p:nvPr/>
        </p:nvSpPr>
        <p:spPr>
          <a:xfrm rot="18900000">
            <a:off x="716706" y="1297615"/>
            <a:ext cx="668939" cy="668939"/>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rtlCol="0" anchor="ctr"/>
          <a:lstStyle/>
          <a:p>
            <a:pPr algn="ctr" defTabSz="685800"/>
            <a:endParaRPr lang="zh-CN" altLang="en-US" sz="1400">
              <a:solidFill>
                <a:srgbClr val="602222"/>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7" name="直接连接符 36"/>
          <p:cNvCxnSpPr/>
          <p:nvPr/>
        </p:nvCxnSpPr>
        <p:spPr>
          <a:xfrm flipV="1">
            <a:off x="1524187" y="1598340"/>
            <a:ext cx="4312679" cy="12578"/>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473200" y="1661160"/>
            <a:ext cx="5935980" cy="400685"/>
          </a:xfrm>
          <a:prstGeom prst="rect">
            <a:avLst/>
          </a:prstGeom>
        </p:spPr>
        <p:txBody>
          <a:bodyPr wrap="square" lIns="68580" tIns="34290" rIns="68580" bIns="34290">
            <a:spAutoFit/>
          </a:bodyPr>
          <a:lstStyle/>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lambda [</a:t>
            </a:r>
            <a:r>
              <a:rPr lang="zh-CN" altLang="en-US" dirty="0">
                <a:solidFill>
                  <a:schemeClr val="tx1">
                    <a:lumMod val="85000"/>
                    <a:lumOff val="15000"/>
                  </a:schemeClr>
                </a:solidFill>
                <a:latin typeface="+mj-lt"/>
                <a:ea typeface="微软雅黑" panose="020B0503020204020204" pitchFamily="34" charset="-122"/>
              </a:rPr>
              <a:t>参数</a:t>
            </a:r>
            <a:r>
              <a:rPr lang="en-US" altLang="zh-CN" dirty="0">
                <a:solidFill>
                  <a:schemeClr val="tx1">
                    <a:lumMod val="85000"/>
                    <a:lumOff val="15000"/>
                  </a:schemeClr>
                </a:solidFill>
                <a:latin typeface="+mj-lt"/>
                <a:ea typeface="微软雅黑" panose="020B0503020204020204" pitchFamily="34" charset="-122"/>
              </a:rPr>
              <a:t>1[, </a:t>
            </a:r>
            <a:r>
              <a:rPr lang="zh-CN" altLang="en-US" dirty="0">
                <a:solidFill>
                  <a:schemeClr val="tx1">
                    <a:lumMod val="85000"/>
                    <a:lumOff val="15000"/>
                  </a:schemeClr>
                </a:solidFill>
                <a:latin typeface="+mj-lt"/>
                <a:ea typeface="微软雅黑" panose="020B0503020204020204" pitchFamily="34" charset="-122"/>
              </a:rPr>
              <a:t>参数</a:t>
            </a:r>
            <a:r>
              <a:rPr lang="en-US" altLang="zh-CN" dirty="0">
                <a:solidFill>
                  <a:schemeClr val="tx1">
                    <a:lumMod val="85000"/>
                    <a:lumOff val="15000"/>
                  </a:schemeClr>
                </a:solidFill>
                <a:latin typeface="+mj-lt"/>
                <a:ea typeface="微软雅黑" panose="020B0503020204020204" pitchFamily="34" charset="-122"/>
              </a:rPr>
              <a:t>2, ..., </a:t>
            </a:r>
            <a:r>
              <a:rPr lang="zh-CN" altLang="en-US" dirty="0">
                <a:solidFill>
                  <a:schemeClr val="tx1">
                    <a:lumMod val="85000"/>
                    <a:lumOff val="15000"/>
                  </a:schemeClr>
                </a:solidFill>
                <a:latin typeface="+mj-lt"/>
                <a:ea typeface="微软雅黑" panose="020B0503020204020204" pitchFamily="34" charset="-122"/>
              </a:rPr>
              <a:t>参数</a:t>
            </a:r>
            <a:r>
              <a:rPr lang="en-US" altLang="zh-CN" dirty="0">
                <a:solidFill>
                  <a:schemeClr val="tx1">
                    <a:lumMod val="85000"/>
                    <a:lumOff val="15000"/>
                  </a:schemeClr>
                </a:solidFill>
                <a:latin typeface="+mj-lt"/>
                <a:ea typeface="微软雅黑" panose="020B0503020204020204" pitchFamily="34" charset="-122"/>
              </a:rPr>
              <a:t>n]]: </a:t>
            </a:r>
            <a:r>
              <a:rPr lang="zh-CN" altLang="en-US" dirty="0">
                <a:solidFill>
                  <a:schemeClr val="tx1">
                    <a:lumMod val="85000"/>
                    <a:lumOff val="15000"/>
                  </a:schemeClr>
                </a:solidFill>
                <a:latin typeface="+mj-lt"/>
                <a:ea typeface="微软雅黑" panose="020B0503020204020204" pitchFamily="34" charset="-122"/>
              </a:rPr>
              <a:t>表达式</a:t>
            </a:r>
            <a:endParaRPr lang="zh-CN" altLang="en-US" dirty="0">
              <a:solidFill>
                <a:schemeClr val="tx1">
                  <a:lumMod val="85000"/>
                  <a:lumOff val="15000"/>
                </a:schemeClr>
              </a:solidFill>
              <a:latin typeface="+mj-lt"/>
              <a:ea typeface="微软雅黑" panose="020B0503020204020204" pitchFamily="34" charset="-122"/>
            </a:endParaRPr>
          </a:p>
        </p:txBody>
      </p:sp>
      <p:grpSp>
        <p:nvGrpSpPr>
          <p:cNvPr id="14" name="组合 13"/>
          <p:cNvGrpSpPr/>
          <p:nvPr/>
        </p:nvGrpSpPr>
        <p:grpSpPr>
          <a:xfrm>
            <a:off x="769970" y="1440140"/>
            <a:ext cx="611753" cy="383664"/>
            <a:chOff x="4869372" y="3263288"/>
            <a:chExt cx="527535" cy="330848"/>
          </a:xfrm>
          <a:solidFill>
            <a:schemeClr val="bg1"/>
          </a:solidFill>
        </p:grpSpPr>
        <p:sp>
          <p:nvSpPr>
            <p:cNvPr id="15"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17"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18"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20"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21"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sp>
        <p:nvSpPr>
          <p:cNvPr id="36" name="矩形 35"/>
          <p:cNvSpPr/>
          <p:nvPr/>
        </p:nvSpPr>
        <p:spPr>
          <a:xfrm>
            <a:off x="1498444" y="2544363"/>
            <a:ext cx="6158910" cy="401648"/>
          </a:xfrm>
          <a:prstGeom prst="rect">
            <a:avLst/>
          </a:prstGeom>
        </p:spPr>
        <p:txBody>
          <a:bodyPr wrap="square" lIns="68580" tIns="34290" rIns="68580" bIns="34290">
            <a:spAutoFit/>
          </a:bodyPr>
          <a:lstStyle/>
          <a:p>
            <a:pPr>
              <a:lnSpc>
                <a:spcPct val="120000"/>
              </a:lnSpc>
              <a:spcBef>
                <a:spcPct val="0"/>
              </a:spcBef>
              <a:defRPr/>
            </a:pPr>
            <a:r>
              <a:rPr lang="zh-CN" altLang="en-US" dirty="0">
                <a:solidFill>
                  <a:srgbClr val="1950B2"/>
                </a:solidFill>
                <a:latin typeface="+mj-lt"/>
                <a:ea typeface="微软雅黑" panose="020B0503020204020204" pitchFamily="34" charset="-122"/>
              </a:rPr>
              <a:t>冒号后面的表达式的计算结果即为该</a:t>
            </a:r>
            <a:r>
              <a:rPr lang="en-US" altLang="zh-CN" dirty="0">
                <a:solidFill>
                  <a:srgbClr val="1950B2"/>
                </a:solidFill>
                <a:latin typeface="+mj-lt"/>
                <a:ea typeface="微软雅黑" panose="020B0503020204020204" pitchFamily="34" charset="-122"/>
              </a:rPr>
              <a:t>lambda</a:t>
            </a:r>
            <a:r>
              <a:rPr lang="zh-CN" altLang="en-US" dirty="0">
                <a:solidFill>
                  <a:srgbClr val="1950B2"/>
                </a:solidFill>
                <a:latin typeface="+mj-lt"/>
                <a:ea typeface="微软雅黑" panose="020B0503020204020204" pitchFamily="34" charset="-122"/>
              </a:rPr>
              <a:t>函数的返回值。</a:t>
            </a:r>
            <a:endParaRPr lang="zh-CN" altLang="en-US" dirty="0">
              <a:solidFill>
                <a:srgbClr val="1950B2"/>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down)">
                                      <p:cBhvr>
                                        <p:cTn id="26" dur="500"/>
                                        <p:tgtEl>
                                          <p:spTgt spid="1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p:tgtEl>
                                          <p:spTgt spid="36"/>
                                        </p:tgtEl>
                                        <p:attrNameLst>
                                          <p:attrName>ppt_y</p:attrName>
                                        </p:attrNameLst>
                                      </p:cBhvr>
                                      <p:tavLst>
                                        <p:tav tm="0">
                                          <p:val>
                                            <p:strVal val="#ppt_y-#ppt_h*1.125000"/>
                                          </p:val>
                                        </p:tav>
                                        <p:tav tm="100000">
                                          <p:val>
                                            <p:strVal val="#ppt_y"/>
                                          </p:val>
                                        </p:tav>
                                      </p:tavLst>
                                    </p:anim>
                                    <p:animEffect transition="in" filter="wipe(down)">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4" grpId="0" bldLvl="0" animBg="1"/>
      <p:bldP spid="19" grpId="0"/>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4974" y="357854"/>
            <a:ext cx="754053"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示例</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861659" y="1668082"/>
            <a:ext cx="7778522" cy="2977738"/>
          </a:xfrm>
          <a:prstGeom prst="rect">
            <a:avLst/>
          </a:prstGeom>
        </p:spPr>
        <p:txBody>
          <a:bodyPr wrap="square" lIns="68580" tIns="34290" rIns="68580" bIns="34290">
            <a:spAutoFit/>
          </a:bodyPr>
          <a:lstStyle/>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1	def </a:t>
            </a:r>
            <a:r>
              <a:rPr lang="en-US" altLang="zh-CN" dirty="0" err="1">
                <a:solidFill>
                  <a:schemeClr val="tx1">
                    <a:lumMod val="85000"/>
                    <a:lumOff val="15000"/>
                  </a:schemeClr>
                </a:solidFill>
                <a:latin typeface="+mj-lt"/>
                <a:ea typeface="微软雅黑" panose="020B0503020204020204" pitchFamily="34" charset="-122"/>
              </a:rPr>
              <a:t>FunAdd</a:t>
            </a:r>
            <a:r>
              <a:rPr lang="en-US" altLang="zh-CN" dirty="0">
                <a:solidFill>
                  <a:schemeClr val="tx1">
                    <a:lumMod val="85000"/>
                    <a:lumOff val="15000"/>
                  </a:schemeClr>
                </a:solidFill>
                <a:latin typeface="+mj-lt"/>
                <a:ea typeface="微软雅黑" panose="020B0503020204020204" pitchFamily="34" charset="-122"/>
              </a:rPr>
              <a:t>(</a:t>
            </a:r>
            <a:r>
              <a:rPr lang="en-US" altLang="zh-CN" dirty="0" err="1">
                <a:solidFill>
                  <a:schemeClr val="tx1">
                    <a:lumMod val="85000"/>
                    <a:lumOff val="15000"/>
                  </a:schemeClr>
                </a:solidFill>
                <a:latin typeface="+mj-lt"/>
                <a:ea typeface="微软雅黑" panose="020B0503020204020204" pitchFamily="34" charset="-122"/>
              </a:rPr>
              <a:t>f,x,y</a:t>
            </a:r>
            <a:r>
              <a:rPr lang="en-US" altLang="zh-CN" dirty="0">
                <a:solidFill>
                  <a:schemeClr val="tx1">
                    <a:lumMod val="85000"/>
                    <a:lumOff val="15000"/>
                  </a:schemeClr>
                </a:solidFill>
                <a:latin typeface="+mj-lt"/>
                <a:ea typeface="微软雅黑" panose="020B0503020204020204" pitchFamily="34" charset="-122"/>
              </a:rPr>
              <a:t>): #</a:t>
            </a:r>
            <a:r>
              <a:rPr lang="zh-CN" altLang="en-US" dirty="0">
                <a:solidFill>
                  <a:schemeClr val="tx1">
                    <a:lumMod val="85000"/>
                    <a:lumOff val="15000"/>
                  </a:schemeClr>
                </a:solidFill>
                <a:latin typeface="+mj-lt"/>
                <a:ea typeface="微软雅黑" panose="020B0503020204020204" pitchFamily="34" charset="-122"/>
              </a:rPr>
              <a:t>定义函数</a:t>
            </a:r>
            <a:r>
              <a:rPr lang="en-US" altLang="zh-CN" dirty="0" err="1">
                <a:solidFill>
                  <a:schemeClr val="tx1">
                    <a:lumMod val="85000"/>
                    <a:lumOff val="15000"/>
                  </a:schemeClr>
                </a:solidFill>
                <a:latin typeface="+mj-lt"/>
                <a:ea typeface="微软雅黑" panose="020B0503020204020204" pitchFamily="34" charset="-122"/>
              </a:rPr>
              <a:t>FunAdd</a:t>
            </a:r>
            <a:endParaRPr lang="en-US" altLang="zh-CN"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2	    return f(x)+f(y) #</a:t>
            </a:r>
            <a:r>
              <a:rPr lang="zh-CN" altLang="en-US" dirty="0">
                <a:solidFill>
                  <a:schemeClr val="tx1">
                    <a:lumMod val="85000"/>
                    <a:lumOff val="15000"/>
                  </a:schemeClr>
                </a:solidFill>
                <a:latin typeface="+mj-lt"/>
                <a:ea typeface="微软雅黑" panose="020B0503020204020204" pitchFamily="34" charset="-122"/>
              </a:rPr>
              <a:t>用传给</a:t>
            </a:r>
            <a:r>
              <a:rPr lang="en-US" altLang="zh-CN" dirty="0">
                <a:solidFill>
                  <a:schemeClr val="tx1">
                    <a:lumMod val="85000"/>
                    <a:lumOff val="15000"/>
                  </a:schemeClr>
                </a:solidFill>
                <a:latin typeface="+mj-lt"/>
                <a:ea typeface="微软雅黑" panose="020B0503020204020204" pitchFamily="34" charset="-122"/>
              </a:rPr>
              <a:t>f</a:t>
            </a:r>
            <a:r>
              <a:rPr lang="zh-CN" altLang="en-US" dirty="0">
                <a:solidFill>
                  <a:schemeClr val="tx1">
                    <a:lumMod val="85000"/>
                    <a:lumOff val="15000"/>
                  </a:schemeClr>
                </a:solidFill>
                <a:latin typeface="+mj-lt"/>
                <a:ea typeface="微软雅黑" panose="020B0503020204020204" pitchFamily="34" charset="-122"/>
              </a:rPr>
              <a:t>的函数先对</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和</a:t>
            </a:r>
            <a:r>
              <a:rPr lang="en-US" altLang="zh-CN" dirty="0">
                <a:solidFill>
                  <a:schemeClr val="tx1">
                    <a:lumMod val="85000"/>
                    <a:lumOff val="15000"/>
                  </a:schemeClr>
                </a:solidFill>
                <a:latin typeface="+mj-lt"/>
                <a:ea typeface="微软雅黑" panose="020B0503020204020204" pitchFamily="34" charset="-122"/>
              </a:rPr>
              <a:t>y</a:t>
            </a:r>
            <a:r>
              <a:rPr lang="zh-CN" altLang="en-US" dirty="0">
                <a:solidFill>
                  <a:schemeClr val="tx1">
                    <a:lumMod val="85000"/>
                    <a:lumOff val="15000"/>
                  </a:schemeClr>
                </a:solidFill>
                <a:latin typeface="+mj-lt"/>
                <a:ea typeface="微软雅黑" panose="020B0503020204020204" pitchFamily="34" charset="-122"/>
              </a:rPr>
              <a:t>分别处理后，再求和并返回 </a:t>
            </a:r>
            <a:endParaRPr lang="zh-CN" altLang="en-US"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3	print(</a:t>
            </a:r>
            <a:r>
              <a:rPr lang="en-US" altLang="zh-CN" dirty="0" err="1">
                <a:solidFill>
                  <a:schemeClr val="tx1">
                    <a:lumMod val="85000"/>
                    <a:lumOff val="15000"/>
                  </a:schemeClr>
                </a:solidFill>
                <a:latin typeface="+mj-lt"/>
                <a:ea typeface="微软雅黑" panose="020B0503020204020204" pitchFamily="34" charset="-122"/>
              </a:rPr>
              <a:t>FunAdd</a:t>
            </a:r>
            <a:r>
              <a:rPr lang="en-US" altLang="zh-CN" dirty="0">
                <a:solidFill>
                  <a:schemeClr val="tx1">
                    <a:lumMod val="85000"/>
                    <a:lumOff val="15000"/>
                  </a:schemeClr>
                </a:solidFill>
                <a:latin typeface="+mj-lt"/>
                <a:ea typeface="微软雅黑" panose="020B0503020204020204" pitchFamily="34" charset="-122"/>
              </a:rPr>
              <a:t>(lambda x:x**2,3,-5)) #</a:t>
            </a:r>
            <a:r>
              <a:rPr lang="zh-CN" altLang="en-US" dirty="0">
                <a:solidFill>
                  <a:schemeClr val="tx1">
                    <a:lumMod val="85000"/>
                    <a:lumOff val="15000"/>
                  </a:schemeClr>
                </a:solidFill>
                <a:latin typeface="+mj-lt"/>
                <a:ea typeface="微软雅黑" panose="020B0503020204020204" pitchFamily="34" charset="-122"/>
              </a:rPr>
              <a:t>调用函数</a:t>
            </a:r>
            <a:r>
              <a:rPr lang="en-US" altLang="zh-CN" dirty="0" err="1">
                <a:solidFill>
                  <a:schemeClr val="tx1">
                    <a:lumMod val="85000"/>
                    <a:lumOff val="15000"/>
                  </a:schemeClr>
                </a:solidFill>
                <a:latin typeface="+mj-lt"/>
                <a:ea typeface="微软雅黑" panose="020B0503020204020204" pitchFamily="34" charset="-122"/>
              </a:rPr>
              <a:t>FunAdd</a:t>
            </a:r>
            <a:r>
              <a:rPr lang="zh-CN" altLang="en-US" dirty="0">
                <a:solidFill>
                  <a:schemeClr val="tx1">
                    <a:lumMod val="85000"/>
                    <a:lumOff val="15000"/>
                  </a:schemeClr>
                </a:solidFill>
                <a:latin typeface="+mj-lt"/>
                <a:ea typeface="微软雅黑" panose="020B0503020204020204" pitchFamily="34" charset="-122"/>
              </a:rPr>
              <a:t>，计算</a:t>
            </a:r>
            <a:r>
              <a:rPr lang="en-US" altLang="zh-CN" dirty="0">
                <a:solidFill>
                  <a:schemeClr val="tx1">
                    <a:lumMod val="85000"/>
                    <a:lumOff val="15000"/>
                  </a:schemeClr>
                </a:solidFill>
                <a:latin typeface="+mj-lt"/>
                <a:ea typeface="微软雅黑" panose="020B0503020204020204" pitchFamily="34" charset="-122"/>
              </a:rPr>
              <a:t>3</a:t>
            </a:r>
            <a:r>
              <a:rPr lang="en-US" altLang="zh-CN" baseline="30000" dirty="0">
                <a:solidFill>
                  <a:schemeClr val="tx1">
                    <a:lumMod val="85000"/>
                    <a:lumOff val="15000"/>
                  </a:schemeClr>
                </a:solidFill>
                <a:latin typeface="+mj-lt"/>
                <a:ea typeface="微软雅黑" panose="020B0503020204020204" pitchFamily="34" charset="-122"/>
              </a:rPr>
              <a:t>2</a:t>
            </a:r>
            <a:r>
              <a:rPr lang="en-US" altLang="zh-CN" dirty="0">
                <a:solidFill>
                  <a:schemeClr val="tx1">
                    <a:lumMod val="85000"/>
                    <a:lumOff val="15000"/>
                  </a:schemeClr>
                </a:solidFill>
                <a:latin typeface="+mj-lt"/>
                <a:ea typeface="微软雅黑" panose="020B0503020204020204" pitchFamily="34" charset="-122"/>
              </a:rPr>
              <a:t>+(-5)</a:t>
            </a:r>
            <a:r>
              <a:rPr lang="en-US" altLang="zh-CN" baseline="30000" dirty="0">
                <a:solidFill>
                  <a:schemeClr val="tx1">
                    <a:lumMod val="85000"/>
                    <a:lumOff val="15000"/>
                  </a:schemeClr>
                </a:solidFill>
                <a:latin typeface="+mj-lt"/>
                <a:ea typeface="微软雅黑" panose="020B0503020204020204" pitchFamily="34" charset="-122"/>
              </a:rPr>
              <a:t>2</a:t>
            </a:r>
            <a:endParaRPr lang="en-US" altLang="zh-CN" baseline="300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dirty="0">
                <a:solidFill>
                  <a:schemeClr val="tx1">
                    <a:lumMod val="85000"/>
                    <a:lumOff val="15000"/>
                  </a:schemeClr>
                </a:solidFill>
                <a:latin typeface="+mj-lt"/>
                <a:ea typeface="微软雅黑" panose="020B0503020204020204" pitchFamily="34" charset="-122"/>
              </a:rPr>
              <a:t>4	print(</a:t>
            </a:r>
            <a:r>
              <a:rPr lang="en-US" altLang="zh-CN" dirty="0" err="1">
                <a:solidFill>
                  <a:schemeClr val="tx1">
                    <a:lumMod val="85000"/>
                    <a:lumOff val="15000"/>
                  </a:schemeClr>
                </a:solidFill>
                <a:latin typeface="+mj-lt"/>
                <a:ea typeface="微软雅黑" panose="020B0503020204020204" pitchFamily="34" charset="-122"/>
              </a:rPr>
              <a:t>FunAdd</a:t>
            </a:r>
            <a:r>
              <a:rPr lang="en-US" altLang="zh-CN" dirty="0">
                <a:solidFill>
                  <a:schemeClr val="tx1">
                    <a:lumMod val="85000"/>
                    <a:lumOff val="15000"/>
                  </a:schemeClr>
                </a:solidFill>
                <a:latin typeface="+mj-lt"/>
                <a:ea typeface="微软雅黑" panose="020B0503020204020204" pitchFamily="34" charset="-122"/>
              </a:rPr>
              <a:t>(lambda x:x**3,3,-5)) #</a:t>
            </a:r>
            <a:r>
              <a:rPr lang="zh-CN" altLang="en-US" dirty="0">
                <a:solidFill>
                  <a:schemeClr val="tx1">
                    <a:lumMod val="85000"/>
                    <a:lumOff val="15000"/>
                  </a:schemeClr>
                </a:solidFill>
                <a:latin typeface="+mj-lt"/>
                <a:ea typeface="微软雅黑" panose="020B0503020204020204" pitchFamily="34" charset="-122"/>
              </a:rPr>
              <a:t>调用函数</a:t>
            </a:r>
            <a:r>
              <a:rPr lang="en-US" altLang="zh-CN" dirty="0" err="1">
                <a:solidFill>
                  <a:schemeClr val="tx1">
                    <a:lumMod val="85000"/>
                    <a:lumOff val="15000"/>
                  </a:schemeClr>
                </a:solidFill>
                <a:latin typeface="+mj-lt"/>
                <a:ea typeface="微软雅黑" panose="020B0503020204020204" pitchFamily="34" charset="-122"/>
              </a:rPr>
              <a:t>FunAdd</a:t>
            </a:r>
            <a:r>
              <a:rPr lang="zh-CN" altLang="en-US" dirty="0">
                <a:solidFill>
                  <a:schemeClr val="tx1">
                    <a:lumMod val="85000"/>
                    <a:lumOff val="15000"/>
                  </a:schemeClr>
                </a:solidFill>
                <a:latin typeface="+mj-lt"/>
                <a:ea typeface="微软雅黑" panose="020B0503020204020204" pitchFamily="34" charset="-122"/>
              </a:rPr>
              <a:t>，计算</a:t>
            </a:r>
            <a:r>
              <a:rPr lang="en-US" altLang="zh-CN" dirty="0">
                <a:solidFill>
                  <a:schemeClr val="tx1">
                    <a:lumMod val="85000"/>
                    <a:lumOff val="15000"/>
                  </a:schemeClr>
                </a:solidFill>
                <a:latin typeface="+mj-lt"/>
                <a:ea typeface="微软雅黑" panose="020B0503020204020204" pitchFamily="34" charset="-122"/>
              </a:rPr>
              <a:t>3</a:t>
            </a:r>
            <a:r>
              <a:rPr lang="en-US" altLang="zh-CN" baseline="30000" dirty="0">
                <a:solidFill>
                  <a:schemeClr val="tx1">
                    <a:lumMod val="85000"/>
                    <a:lumOff val="15000"/>
                  </a:schemeClr>
                </a:solidFill>
                <a:latin typeface="+mj-lt"/>
                <a:ea typeface="微软雅黑" panose="020B0503020204020204" pitchFamily="34" charset="-122"/>
              </a:rPr>
              <a:t>3</a:t>
            </a:r>
            <a:r>
              <a:rPr lang="en-US" altLang="zh-CN" dirty="0">
                <a:solidFill>
                  <a:schemeClr val="tx1">
                    <a:lumMod val="85000"/>
                    <a:lumOff val="15000"/>
                  </a:schemeClr>
                </a:solidFill>
                <a:latin typeface="+mj-lt"/>
                <a:ea typeface="微软雅黑" panose="020B0503020204020204" pitchFamily="34" charset="-122"/>
              </a:rPr>
              <a:t>+(-5)</a:t>
            </a:r>
            <a:r>
              <a:rPr lang="en-US" altLang="zh-CN" baseline="30000" dirty="0">
                <a:solidFill>
                  <a:schemeClr val="tx1">
                    <a:lumMod val="85000"/>
                    <a:lumOff val="15000"/>
                  </a:schemeClr>
                </a:solidFill>
                <a:latin typeface="+mj-lt"/>
                <a:ea typeface="微软雅黑" panose="020B0503020204020204" pitchFamily="34" charset="-122"/>
              </a:rPr>
              <a:t>3</a:t>
            </a:r>
            <a:endParaRPr lang="en-US" altLang="zh-CN" baseline="30000" dirty="0">
              <a:solidFill>
                <a:schemeClr val="tx1">
                  <a:lumMod val="85000"/>
                  <a:lumOff val="15000"/>
                </a:schemeClr>
              </a:solidFill>
              <a:latin typeface="+mj-lt"/>
              <a:ea typeface="微软雅黑" panose="020B0503020204020204" pitchFamily="34" charset="-122"/>
            </a:endParaRPr>
          </a:p>
        </p:txBody>
      </p:sp>
      <p:sp>
        <p:nvSpPr>
          <p:cNvPr id="48" name="KSO_Shape"/>
          <p:cNvSpPr/>
          <p:nvPr/>
        </p:nvSpPr>
        <p:spPr>
          <a:xfrm>
            <a:off x="447442" y="1465707"/>
            <a:ext cx="8443020" cy="3085028"/>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40" name="组合 39"/>
          <p:cNvGrpSpPr/>
          <p:nvPr/>
        </p:nvGrpSpPr>
        <p:grpSpPr>
          <a:xfrm>
            <a:off x="214461" y="1149581"/>
            <a:ext cx="657956" cy="657956"/>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mj-lt"/>
              </a:endParaRPr>
            </a:p>
          </p:txBody>
        </p:sp>
        <p:grpSp>
          <p:nvGrpSpPr>
            <p:cNvPr id="46" name="组合 45"/>
            <p:cNvGrpSpPr/>
            <p:nvPr/>
          </p:nvGrpSpPr>
          <p:grpSpPr>
            <a:xfrm>
              <a:off x="852546" y="1337788"/>
              <a:ext cx="830546" cy="514457"/>
              <a:chOff x="10655670" y="657377"/>
              <a:chExt cx="526153" cy="325910"/>
            </a:xfrm>
            <a:solidFill>
              <a:schemeClr val="tx2">
                <a:lumMod val="50000"/>
              </a:schemeClr>
            </a:solidFill>
          </p:grpSpPr>
          <p:sp>
            <p:nvSpPr>
              <p:cNvPr id="51"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latin typeface="+mj-lt"/>
                </a:endParaRPr>
              </a:p>
            </p:txBody>
          </p:sp>
          <p:sp>
            <p:nvSpPr>
              <p:cNvPr id="52"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53"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latin typeface="+mj-lt"/>
                </a:endParaRPr>
              </a:p>
            </p:txBody>
          </p:sp>
        </p:grpSp>
      </p:grpSp>
      <p:sp>
        <p:nvSpPr>
          <p:cNvPr id="11" name="矩形 10"/>
          <p:cNvSpPr/>
          <p:nvPr/>
        </p:nvSpPr>
        <p:spPr>
          <a:xfrm>
            <a:off x="827970" y="1005708"/>
            <a:ext cx="2446825"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mj-lt"/>
                <a:ea typeface="微软雅黑" panose="020B0503020204020204" pitchFamily="34" charset="-122"/>
              </a:rPr>
              <a:t>例：</a:t>
            </a:r>
            <a:r>
              <a:rPr lang="en-US" altLang="zh-CN" b="1" dirty="0">
                <a:solidFill>
                  <a:schemeClr val="tx1">
                    <a:lumMod val="85000"/>
                    <a:lumOff val="15000"/>
                  </a:schemeClr>
                </a:solidFill>
                <a:latin typeface="+mj-lt"/>
                <a:ea typeface="微软雅黑" panose="020B0503020204020204" pitchFamily="34" charset="-122"/>
              </a:rPr>
              <a:t>lambda</a:t>
            </a:r>
            <a:r>
              <a:rPr lang="zh-CN" altLang="en-US" b="1" dirty="0">
                <a:solidFill>
                  <a:schemeClr val="tx1">
                    <a:lumMod val="85000"/>
                    <a:lumOff val="15000"/>
                  </a:schemeClr>
                </a:solidFill>
                <a:latin typeface="+mj-lt"/>
                <a:ea typeface="微软雅黑" panose="020B0503020204020204" pitchFamily="34" charset="-122"/>
              </a:rPr>
              <a:t>函数示例</a:t>
            </a:r>
            <a:endParaRPr lang="zh-CN" altLang="en-US" b="1" dirty="0">
              <a:solidFill>
                <a:schemeClr val="tx1">
                  <a:lumMod val="85000"/>
                  <a:lumOff val="15000"/>
                </a:schemeClr>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p:tgtEl>
                                          <p:spTgt spid="3"/>
                                        </p:tgtEl>
                                        <p:attrNameLst>
                                          <p:attrName>ppt_y</p:attrName>
                                        </p:attrNameLst>
                                      </p:cBhvr>
                                      <p:tavLst>
                                        <p:tav tm="0">
                                          <p:val>
                                            <p:strVal val="#ppt_y-#ppt_h*1.125000"/>
                                          </p:val>
                                        </p:tav>
                                        <p:tav tm="100000">
                                          <p:val>
                                            <p:strVal val="#ppt_y"/>
                                          </p:val>
                                        </p:tav>
                                      </p:tavLst>
                                    </p:anim>
                                    <p:animEffect transition="in" filter="wipe(down)">
                                      <p:cBhvr>
                                        <p:cTn id="22" dur="500"/>
                                        <p:tgtEl>
                                          <p:spTgt spid="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bldLvl="0" animBg="1"/>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94974" y="357854"/>
            <a:ext cx="754053" cy="438581"/>
          </a:xfrm>
          <a:prstGeom prst="rect">
            <a:avLst/>
          </a:prstGeom>
        </p:spPr>
        <p:txBody>
          <a:bodyPr wrap="none" lIns="68580" tIns="34290" rIns="68580" bIns="34290">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974841" y="871695"/>
            <a:ext cx="666289" cy="346249"/>
          </a:xfrm>
          <a:prstGeom prst="rect">
            <a:avLst/>
          </a:prstGeom>
        </p:spPr>
        <p:txBody>
          <a:bodyPr wrap="none" lIns="68580" tIns="34290" rIns="68580" bIns="34290">
            <a:spAutoFit/>
          </a:bodyPr>
          <a:lstStyle/>
          <a:p>
            <a:pPr algn="ct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提示</a:t>
            </a:r>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04129" y="1521495"/>
            <a:ext cx="7099138" cy="3060838"/>
          </a:xfrm>
          <a:prstGeom prst="rect">
            <a:avLst/>
          </a:prstGeom>
        </p:spPr>
        <p:txBody>
          <a:bodyPr wrap="square" lIns="68580" tIns="34290" rIns="68580" bIns="34290">
            <a:spAutoFit/>
          </a:bodyPr>
          <a:lstStyle/>
          <a:p>
            <a:pPr>
              <a:lnSpc>
                <a:spcPct val="120000"/>
              </a:lnSpc>
              <a:spcBef>
                <a:spcPct val="0"/>
              </a:spcBef>
              <a:defRPr/>
            </a:pPr>
            <a:r>
              <a:rPr lang="zh-CN" altLang="en-US" dirty="0">
                <a:solidFill>
                  <a:schemeClr val="tx1">
                    <a:lumMod val="85000"/>
                    <a:lumOff val="15000"/>
                  </a:schemeClr>
                </a:solidFill>
                <a:latin typeface="+mj-lt"/>
                <a:ea typeface="微软雅黑" panose="020B0503020204020204" pitchFamily="34" charset="-122"/>
              </a:rPr>
              <a:t>第</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行代码中，</a:t>
            </a:r>
            <a:r>
              <a:rPr lang="en-US" altLang="zh-CN" dirty="0">
                <a:solidFill>
                  <a:schemeClr val="tx1">
                    <a:lumMod val="85000"/>
                    <a:lumOff val="15000"/>
                  </a:schemeClr>
                </a:solidFill>
                <a:latin typeface="+mj-lt"/>
                <a:ea typeface="微软雅黑" panose="020B0503020204020204" pitchFamily="34" charset="-122"/>
              </a:rPr>
              <a:t>lambda x:x**2</a:t>
            </a:r>
            <a:r>
              <a:rPr lang="zh-CN" altLang="en-US" dirty="0">
                <a:solidFill>
                  <a:schemeClr val="tx1">
                    <a:lumMod val="85000"/>
                    <a:lumOff val="15000"/>
                  </a:schemeClr>
                </a:solidFill>
                <a:latin typeface="+mj-lt"/>
                <a:ea typeface="微软雅黑" panose="020B0503020204020204" pitchFamily="34" charset="-122"/>
              </a:rPr>
              <a:t>定义了一个</a:t>
            </a:r>
            <a:r>
              <a:rPr lang="en-US" altLang="zh-CN" dirty="0">
                <a:solidFill>
                  <a:schemeClr val="tx1">
                    <a:lumMod val="85000"/>
                    <a:lumOff val="15000"/>
                  </a:schemeClr>
                </a:solidFill>
                <a:latin typeface="+mj-lt"/>
                <a:ea typeface="微软雅黑" panose="020B0503020204020204" pitchFamily="34" charset="-122"/>
              </a:rPr>
              <a:t>lambda</a:t>
            </a:r>
            <a:r>
              <a:rPr lang="zh-CN" altLang="en-US" dirty="0">
                <a:solidFill>
                  <a:schemeClr val="tx1">
                    <a:lumMod val="85000"/>
                    <a:lumOff val="15000"/>
                  </a:schemeClr>
                </a:solidFill>
                <a:latin typeface="+mj-lt"/>
                <a:ea typeface="微软雅黑" panose="020B0503020204020204" pitchFamily="34" charset="-122"/>
              </a:rPr>
              <a:t>函数，其有一个参数</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，返回值是</a:t>
            </a:r>
            <a:r>
              <a:rPr lang="en-US" altLang="zh-CN" dirty="0">
                <a:solidFill>
                  <a:schemeClr val="tx1">
                    <a:lumMod val="85000"/>
                    <a:lumOff val="15000"/>
                  </a:schemeClr>
                </a:solidFill>
                <a:latin typeface="+mj-lt"/>
                <a:ea typeface="微软雅黑" panose="020B0503020204020204" pitchFamily="34" charset="-122"/>
              </a:rPr>
              <a:t>x**2</a:t>
            </a:r>
            <a:r>
              <a:rPr lang="zh-CN" altLang="en-US" dirty="0">
                <a:solidFill>
                  <a:schemeClr val="tx1">
                    <a:lumMod val="85000"/>
                    <a:lumOff val="15000"/>
                  </a:schemeClr>
                </a:solidFill>
                <a:latin typeface="+mj-lt"/>
                <a:ea typeface="微软雅黑" panose="020B0503020204020204" pitchFamily="34" charset="-122"/>
              </a:rPr>
              <a:t>（即</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的平方）；第</a:t>
            </a:r>
            <a:r>
              <a:rPr lang="en-US" altLang="zh-CN" dirty="0">
                <a:solidFill>
                  <a:schemeClr val="tx1">
                    <a:lumMod val="85000"/>
                    <a:lumOff val="15000"/>
                  </a:schemeClr>
                </a:solidFill>
                <a:latin typeface="+mj-lt"/>
                <a:ea typeface="微软雅黑" panose="020B0503020204020204" pitchFamily="34" charset="-122"/>
              </a:rPr>
              <a:t>4</a:t>
            </a:r>
            <a:r>
              <a:rPr lang="zh-CN" altLang="en-US" dirty="0">
                <a:solidFill>
                  <a:schemeClr val="tx1">
                    <a:lumMod val="85000"/>
                    <a:lumOff val="15000"/>
                  </a:schemeClr>
                </a:solidFill>
                <a:latin typeface="+mj-lt"/>
                <a:ea typeface="微软雅黑" panose="020B0503020204020204" pitchFamily="34" charset="-122"/>
              </a:rPr>
              <a:t>行代码中，</a:t>
            </a:r>
            <a:r>
              <a:rPr lang="en-US" altLang="zh-CN" dirty="0">
                <a:solidFill>
                  <a:schemeClr val="tx1">
                    <a:lumMod val="85000"/>
                    <a:lumOff val="15000"/>
                  </a:schemeClr>
                </a:solidFill>
                <a:latin typeface="+mj-lt"/>
                <a:ea typeface="微软雅黑" panose="020B0503020204020204" pitchFamily="34" charset="-122"/>
              </a:rPr>
              <a:t>lambda x:x**3</a:t>
            </a:r>
            <a:r>
              <a:rPr lang="zh-CN" altLang="en-US" dirty="0">
                <a:solidFill>
                  <a:schemeClr val="tx1">
                    <a:lumMod val="85000"/>
                    <a:lumOff val="15000"/>
                  </a:schemeClr>
                </a:solidFill>
                <a:latin typeface="+mj-lt"/>
                <a:ea typeface="微软雅黑" panose="020B0503020204020204" pitchFamily="34" charset="-122"/>
              </a:rPr>
              <a:t>定义了另一个</a:t>
            </a:r>
            <a:r>
              <a:rPr lang="en-US" altLang="zh-CN" dirty="0">
                <a:solidFill>
                  <a:schemeClr val="tx1">
                    <a:lumMod val="85000"/>
                    <a:lumOff val="15000"/>
                  </a:schemeClr>
                </a:solidFill>
                <a:latin typeface="+mj-lt"/>
                <a:ea typeface="微软雅黑" panose="020B0503020204020204" pitchFamily="34" charset="-122"/>
              </a:rPr>
              <a:t>lambda</a:t>
            </a:r>
            <a:r>
              <a:rPr lang="zh-CN" altLang="en-US" dirty="0">
                <a:solidFill>
                  <a:schemeClr val="tx1">
                    <a:lumMod val="85000"/>
                    <a:lumOff val="15000"/>
                  </a:schemeClr>
                </a:solidFill>
                <a:latin typeface="+mj-lt"/>
                <a:ea typeface="微软雅黑" panose="020B0503020204020204" pitchFamily="34" charset="-122"/>
              </a:rPr>
              <a:t>函数，其有一个参数</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，返回值是</a:t>
            </a:r>
            <a:r>
              <a:rPr lang="en-US" altLang="zh-CN" dirty="0">
                <a:solidFill>
                  <a:schemeClr val="tx1">
                    <a:lumMod val="85000"/>
                    <a:lumOff val="15000"/>
                  </a:schemeClr>
                </a:solidFill>
                <a:latin typeface="+mj-lt"/>
                <a:ea typeface="微软雅黑" panose="020B0503020204020204" pitchFamily="34" charset="-122"/>
              </a:rPr>
              <a:t>x**3</a:t>
            </a:r>
            <a:r>
              <a:rPr lang="zh-CN" altLang="en-US" dirty="0">
                <a:solidFill>
                  <a:schemeClr val="tx1">
                    <a:lumMod val="85000"/>
                    <a:lumOff val="15000"/>
                  </a:schemeClr>
                </a:solidFill>
                <a:latin typeface="+mj-lt"/>
                <a:ea typeface="微软雅黑" panose="020B0503020204020204" pitchFamily="34" charset="-122"/>
              </a:rPr>
              <a:t>（即</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的立方）。</a:t>
            </a:r>
            <a:endParaRPr lang="zh-CN" altLang="en-US"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endParaRPr lang="zh-CN" altLang="en-US"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zh-CN" altLang="en-US" dirty="0">
                <a:solidFill>
                  <a:schemeClr val="tx1">
                    <a:lumMod val="85000"/>
                    <a:lumOff val="15000"/>
                  </a:schemeClr>
                </a:solidFill>
                <a:latin typeface="+mj-lt"/>
                <a:ea typeface="微软雅黑" panose="020B0503020204020204" pitchFamily="34" charset="-122"/>
              </a:rPr>
              <a:t>也可以将</a:t>
            </a:r>
            <a:r>
              <a:rPr lang="en-US" altLang="zh-CN" dirty="0">
                <a:solidFill>
                  <a:schemeClr val="tx1">
                    <a:lumMod val="85000"/>
                    <a:lumOff val="15000"/>
                  </a:schemeClr>
                </a:solidFill>
                <a:latin typeface="+mj-lt"/>
                <a:ea typeface="微软雅黑" panose="020B0503020204020204" pitchFamily="34" charset="-122"/>
              </a:rPr>
              <a:t>lambda</a:t>
            </a:r>
            <a:r>
              <a:rPr lang="zh-CN" altLang="en-US" dirty="0">
                <a:solidFill>
                  <a:schemeClr val="tx1">
                    <a:lumMod val="85000"/>
                    <a:lumOff val="15000"/>
                  </a:schemeClr>
                </a:solidFill>
                <a:latin typeface="+mj-lt"/>
                <a:ea typeface="微软雅黑" panose="020B0503020204020204" pitchFamily="34" charset="-122"/>
              </a:rPr>
              <a:t>函数赋给一个变量，然后通过该变量去调用相应的</a:t>
            </a:r>
            <a:r>
              <a:rPr lang="en-US" altLang="zh-CN" dirty="0">
                <a:solidFill>
                  <a:schemeClr val="tx1">
                    <a:lumMod val="85000"/>
                    <a:lumOff val="15000"/>
                  </a:schemeClr>
                </a:solidFill>
                <a:latin typeface="+mj-lt"/>
                <a:ea typeface="微软雅黑" panose="020B0503020204020204" pitchFamily="34" charset="-122"/>
              </a:rPr>
              <a:t>lambda</a:t>
            </a:r>
            <a:r>
              <a:rPr lang="zh-CN" altLang="en-US" dirty="0">
                <a:solidFill>
                  <a:schemeClr val="tx1">
                    <a:lumMod val="85000"/>
                    <a:lumOff val="15000"/>
                  </a:schemeClr>
                </a:solidFill>
                <a:latin typeface="+mj-lt"/>
                <a:ea typeface="微软雅黑" panose="020B0503020204020204" pitchFamily="34" charset="-122"/>
              </a:rPr>
              <a:t>函数。如：</a:t>
            </a:r>
            <a:endParaRPr lang="zh-CN" altLang="en-US"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zh-CN" altLang="en-US" dirty="0">
                <a:solidFill>
                  <a:schemeClr val="tx1">
                    <a:lumMod val="85000"/>
                    <a:lumOff val="15000"/>
                  </a:schemeClr>
                </a:solidFill>
                <a:latin typeface="+mj-lt"/>
                <a:ea typeface="微软雅黑" panose="020B0503020204020204" pitchFamily="34" charset="-122"/>
              </a:rPr>
              <a:t>        </a:t>
            </a:r>
            <a:r>
              <a:rPr lang="en-US" altLang="zh-CN" dirty="0">
                <a:solidFill>
                  <a:schemeClr val="tx1">
                    <a:lumMod val="85000"/>
                    <a:lumOff val="15000"/>
                  </a:schemeClr>
                </a:solidFill>
                <a:latin typeface="+mj-lt"/>
                <a:ea typeface="微软雅黑" panose="020B0503020204020204" pitchFamily="34" charset="-122"/>
              </a:rPr>
              <a:t>fun=lambda x:x**2</a:t>
            </a:r>
            <a:endParaRPr lang="en-US" altLang="zh-CN"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dirty="0">
                <a:solidFill>
                  <a:schemeClr val="tx1">
                    <a:lumMod val="85000"/>
                    <a:lumOff val="15000"/>
                  </a:schemeClr>
                </a:solidFill>
                <a:latin typeface="+mj-lt"/>
                <a:ea typeface="微软雅黑" panose="020B0503020204020204" pitchFamily="34" charset="-122"/>
              </a:rPr>
              <a:t>        print(fun(3)) #</a:t>
            </a:r>
            <a:r>
              <a:rPr lang="zh-CN" altLang="en-US" dirty="0">
                <a:solidFill>
                  <a:schemeClr val="tx1">
                    <a:lumMod val="85000"/>
                    <a:lumOff val="15000"/>
                  </a:schemeClr>
                </a:solidFill>
                <a:latin typeface="+mj-lt"/>
                <a:ea typeface="微软雅黑" panose="020B0503020204020204" pitchFamily="34" charset="-122"/>
              </a:rPr>
              <a:t>输出</a:t>
            </a:r>
            <a:r>
              <a:rPr lang="en-US" altLang="zh-CN" dirty="0">
                <a:solidFill>
                  <a:schemeClr val="tx1">
                    <a:lumMod val="85000"/>
                    <a:lumOff val="15000"/>
                  </a:schemeClr>
                </a:solidFill>
                <a:latin typeface="+mj-lt"/>
                <a:ea typeface="微软雅黑" panose="020B0503020204020204" pitchFamily="34" charset="-122"/>
              </a:rPr>
              <a:t>9</a:t>
            </a:r>
            <a:endParaRPr lang="en-US" altLang="zh-CN" dirty="0">
              <a:solidFill>
                <a:schemeClr val="tx1">
                  <a:lumMod val="85000"/>
                  <a:lumOff val="15000"/>
                </a:schemeClr>
              </a:solidFill>
              <a:latin typeface="+mj-lt"/>
              <a:ea typeface="微软雅黑" panose="020B0503020204020204" pitchFamily="34" charset="-122"/>
            </a:endParaRPr>
          </a:p>
        </p:txBody>
      </p:sp>
      <p:cxnSp>
        <p:nvCxnSpPr>
          <p:cNvPr id="14" name="直接连接符 13"/>
          <p:cNvCxnSpPr/>
          <p:nvPr/>
        </p:nvCxnSpPr>
        <p:spPr>
          <a:xfrm>
            <a:off x="935245" y="1231744"/>
            <a:ext cx="133906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5" name="KSO_Shape"/>
          <p:cNvSpPr/>
          <p:nvPr/>
        </p:nvSpPr>
        <p:spPr>
          <a:xfrm>
            <a:off x="940734" y="1393639"/>
            <a:ext cx="7440398" cy="3188694"/>
          </a:xfrm>
          <a:prstGeom prst="roundRect">
            <a:avLst>
              <a:gd name="adj" fmla="val 493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226605" y="902766"/>
            <a:ext cx="657956" cy="657956"/>
            <a:chOff x="836354" y="1156380"/>
            <a:chExt cx="877274" cy="877274"/>
          </a:xfrm>
        </p:grpSpPr>
        <p:sp>
          <p:nvSpPr>
            <p:cNvPr id="17"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18" name="组合 17"/>
            <p:cNvGrpSpPr/>
            <p:nvPr/>
          </p:nvGrpSpPr>
          <p:grpSpPr>
            <a:xfrm>
              <a:off x="844376" y="1343177"/>
              <a:ext cx="851540" cy="534049"/>
              <a:chOff x="4869372" y="3263288"/>
              <a:chExt cx="527535" cy="330848"/>
            </a:xfrm>
            <a:solidFill>
              <a:schemeClr val="bg1"/>
            </a:solidFill>
          </p:grpSpPr>
          <p:sp>
            <p:nvSpPr>
              <p:cNvPr id="19"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0"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21"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22"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23"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24"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p:tgtEl>
                                          <p:spTgt spid="13"/>
                                        </p:tgtEl>
                                        <p:attrNameLst>
                                          <p:attrName>ppt_y</p:attrName>
                                        </p:attrNameLst>
                                      </p:cBhvr>
                                      <p:tavLst>
                                        <p:tav tm="0">
                                          <p:val>
                                            <p:strVal val="#ppt_y-#ppt_h*1.125000"/>
                                          </p:val>
                                        </p:tav>
                                        <p:tav tm="100000">
                                          <p:val>
                                            <p:strVal val="#ppt_y"/>
                                          </p:val>
                                        </p:tav>
                                      </p:tavLst>
                                    </p:anim>
                                    <p:animEffect transition="in" filter="wipe(down)">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内置函数</a:t>
            </a:r>
            <a:endParaRPr lang="zh-CN" altLang="en-US"/>
          </a:p>
        </p:txBody>
      </p:sp>
      <p:sp>
        <p:nvSpPr>
          <p:cNvPr id="3" name="内容占位符 2"/>
          <p:cNvSpPr>
            <a:spLocks noGrp="1"/>
          </p:cNvSpPr>
          <p:nvPr>
            <p:ph idx="1"/>
          </p:nvPr>
        </p:nvSpPr>
        <p:spPr/>
        <p:txBody>
          <a:bodyPr/>
          <a:p>
            <a:r>
              <a:rPr lang="en-US" altLang="zh-CN"/>
              <a:t>sorted()</a:t>
            </a:r>
            <a:endParaRPr lang="en-US" altLang="zh-CN"/>
          </a:p>
          <a:p>
            <a:r>
              <a:rPr lang="en-US" altLang="zh-CN"/>
              <a:t>filter()</a:t>
            </a:r>
            <a:endParaRPr lang="en-US" altLang="zh-CN"/>
          </a:p>
          <a:p>
            <a:r>
              <a:rPr lang="en-US" altLang="zh-CN"/>
              <a:t>map()</a:t>
            </a:r>
            <a:endParaRPr lang="en-US" altLang="zh-CN"/>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spc="300" dirty="0">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fontScale="95000"/>
          </a:bodyPr>
          <a:lstStyle/>
          <a:p>
            <a:r>
              <a:rPr lang="zh-CN" altLang="en-US" sz="2400" dirty="0"/>
              <a:t> python标准库中包含了许多模块，有人专门为此写过一本书。从python语言自身特定的类型到一些只用于少数程序的模块，接下来，讲解基础阶段常见的内置标准模块。</a:t>
            </a:r>
            <a:endParaRPr lang="zh-CN" altLang="en-US" sz="24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lstStyle/>
          <a:p>
            <a:r>
              <a:rPr lang="zh-CN" altLang="en-US" sz="2000" dirty="0"/>
              <a:t>1、random模块</a:t>
            </a:r>
            <a:endParaRPr lang="zh-CN" altLang="en-US" sz="2000" dirty="0"/>
          </a:p>
          <a:p>
            <a:r>
              <a:rPr lang="zh-CN" altLang="en-US" sz="2000" dirty="0"/>
              <a:t>random模块用于生成随机数，其中常用的函数有random()、uniform()、randint()、randrang([start],stop[,step])、choice(sequence)等，在本节中，主要讲述最常用的random()函数</a:t>
            </a:r>
            <a:endParaRPr lang="zh-CN" altLang="en-US" sz="2000" dirty="0"/>
          </a:p>
          <a:p>
            <a:r>
              <a:rPr lang="zh-CN" altLang="en-US" sz="2000" dirty="0"/>
              <a:t>   random（）函数返回一个0到1之间的随机浮点数n(0&lt;=n&lt;1)，该函数在实际问题中有着非常广泛的应用。来看一个例</a:t>
            </a:r>
            <a:r>
              <a:rPr lang="en-US" altLang="zh-CN" sz="2000" dirty="0"/>
              <a:t>3.</a:t>
            </a:r>
            <a:endParaRPr lang="en-US" altLang="zh-CN"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lstStyle/>
          <a:p>
            <a:r>
              <a:rPr lang="zh-CN" altLang="en-US" sz="2000" dirty="0"/>
              <a:t>random()函数示例</a:t>
            </a:r>
            <a:endParaRPr lang="zh-CN" altLang="en-US" sz="2000" dirty="0"/>
          </a:p>
          <a:p>
            <a:r>
              <a:rPr lang="zh-CN" altLang="en-US" sz="2000" dirty="0"/>
              <a:t> 导入random模块后，两次调用了模块中random（）函数，并打印输出结果，</a:t>
            </a:r>
            <a:endParaRPr lang="zh-CN" altLang="en-US" sz="2000" dirty="0"/>
          </a:p>
          <a:p>
            <a:r>
              <a:rPr lang="zh-CN" altLang="en-US" sz="2000" dirty="0"/>
              <a:t>import random</a:t>
            </a:r>
            <a:endParaRPr lang="zh-CN" altLang="en-US" sz="2000" dirty="0"/>
          </a:p>
          <a:p>
            <a:r>
              <a:rPr lang="zh-CN" altLang="en-US" sz="2000" dirty="0"/>
              <a:t>print("第一次产生的随机数:")</a:t>
            </a:r>
            <a:endParaRPr lang="zh-CN" altLang="en-US" sz="2000" dirty="0"/>
          </a:p>
          <a:p>
            <a:r>
              <a:rPr lang="zh-CN" altLang="en-US" sz="2000" dirty="0"/>
              <a:t>print(random.random())</a:t>
            </a:r>
            <a:endParaRPr lang="zh-CN" altLang="en-US" sz="2000" dirty="0"/>
          </a:p>
          <a:p>
            <a:r>
              <a:rPr lang="zh-CN" altLang="en-US" sz="2000" dirty="0"/>
              <a:t>print("第二次产生的随机数:")</a:t>
            </a:r>
            <a:endParaRPr lang="zh-CN" altLang="en-US" sz="2000" dirty="0"/>
          </a:p>
          <a:p>
            <a:r>
              <a:rPr lang="zh-CN" altLang="en-US" sz="2000" dirty="0"/>
              <a:t>print(random.random())</a:t>
            </a:r>
            <a:endParaRPr lang="zh-CN" altLang="en-US" sz="2000" dirty="0"/>
          </a:p>
          <a:p>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spc="300" dirty="0">
              <a:latin typeface="黑体" panose="02010609060101010101" charset="-122"/>
              <a:ea typeface="黑体" panose="02010609060101010101" charset="-122"/>
            </a:endParaRPr>
          </a:p>
        </p:txBody>
      </p:sp>
      <p:sp>
        <p:nvSpPr>
          <p:cNvPr id="3" name="内容占位符 2"/>
          <p:cNvSpPr>
            <a:spLocks noGrp="1"/>
          </p:cNvSpPr>
          <p:nvPr>
            <p:ph idx="1"/>
          </p:nvPr>
        </p:nvSpPr>
        <p:spPr/>
        <p:txBody>
          <a:bodyPr>
            <a:normAutofit/>
          </a:bodyPr>
          <a:lstStyle/>
          <a:p>
            <a:r>
              <a:rPr lang="zh-CN" altLang="en-US" sz="2000" dirty="0"/>
              <a:t>2、time模块</a:t>
            </a:r>
            <a:endParaRPr lang="zh-CN" altLang="en-US" sz="2000" dirty="0"/>
          </a:p>
          <a:p>
            <a:r>
              <a:rPr lang="zh-CN" altLang="en-US" sz="2000" dirty="0"/>
              <a:t>  time模块用于获取并处理时间，python中有两种时间表示方式，</a:t>
            </a:r>
            <a:endParaRPr lang="zh-CN" altLang="en-US" sz="2000" dirty="0"/>
          </a:p>
          <a:p>
            <a:r>
              <a:rPr lang="zh-CN" altLang="en-US" sz="2000" dirty="0"/>
              <a:t>1）时间戳</a:t>
            </a:r>
            <a:endParaRPr lang="zh-CN" altLang="en-US" sz="2000" dirty="0"/>
          </a:p>
          <a:p>
            <a:r>
              <a:rPr lang="zh-CN" altLang="en-US" sz="2000" dirty="0"/>
              <a:t>时间戳是指从格林尼治时间1970年01月01日00时00分00秒起至现在的总秒数。time模块中的time()函数可以获取当前的时间戳。看一下例4.</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fontScale="95000"/>
          </a:bodyPr>
          <a:lstStyle/>
          <a:p>
            <a:r>
              <a:rPr lang="zh-CN" altLang="en-US" sz="1800" dirty="0"/>
              <a:t>time模块中的time()函数的用法</a:t>
            </a:r>
            <a:endParaRPr lang="zh-CN" altLang="en-US" sz="1800" dirty="0"/>
          </a:p>
          <a:p>
            <a:r>
              <a:rPr lang="zh-CN" altLang="en-US" sz="1800" dirty="0"/>
              <a:t>import time</a:t>
            </a:r>
            <a:endParaRPr lang="zh-CN" altLang="en-US" sz="1800" dirty="0"/>
          </a:p>
          <a:p>
            <a:r>
              <a:rPr lang="zh-CN" altLang="en-US" sz="1800" dirty="0"/>
              <a:t>Print（time.time()）</a:t>
            </a:r>
            <a:endParaRPr lang="en-US" altLang="zh-CN" sz="1800" dirty="0"/>
          </a:p>
          <a:p>
            <a:endParaRPr lang="en-US" altLang="zh-CN" sz="1800" dirty="0"/>
          </a:p>
          <a:p>
            <a:r>
              <a:rPr lang="zh-CN" altLang="en-US" sz="1800" dirty="0"/>
              <a:t>在示例中，首先导入time模块，通过time模块中的time()函数获取当前时间的时间戳，运行结果为：从结果中不能直接得出它所表示的时间，可以将结果转换为时间元组，再进行格式输出。</a:t>
            </a:r>
            <a:endParaRPr lang="zh-CN" altLang="en-US" sz="1800" dirty="0"/>
          </a:p>
          <a:p>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noAutofit/>
          </a:bodyPr>
          <a:lstStyle/>
          <a:p>
            <a:r>
              <a:rPr lang="zh-CN" altLang="en-US" sz="2000" dirty="0"/>
              <a:t>2）时间元组</a:t>
            </a:r>
            <a:endParaRPr lang="zh-CN" altLang="en-US" sz="2000" dirty="0"/>
          </a:p>
          <a:p>
            <a:r>
              <a:rPr lang="zh-CN" altLang="en-US" sz="2000" dirty="0"/>
              <a:t>  时间元组struct_time包含9个元素， tm_year,tm_mon,tm_day等，每个字段表示不同含义，tm_year表示年份，取值范围：0000-9999的整数，tm_mon表示月份，取值范围1-12的整数，tm_day表示日期，取值范围1-31的整数，其他字段的含义及取值范围如表1所示。在time模块中，localtime()函数可以将一个时间戳转换为一个当前时区的时间元组。</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实战任务</a:t>
            </a:r>
            <a:r>
              <a:rPr lang="en-US" altLang="zh-CN" dirty="0"/>
              <a:t>9</a:t>
            </a:r>
            <a:endParaRPr lang="en-US" altLang="zh-CN"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标题 1"/>
          <p:cNvSpPr>
            <a:spLocks noGrp="1"/>
          </p:cNvSpPr>
          <p:nvPr/>
        </p:nvSpPr>
        <p:spPr>
          <a:xfrm>
            <a:off x="2115911" y="1576615"/>
            <a:ext cx="4912178" cy="506018"/>
          </a:xfrm>
          <a:prstGeom prst="rect">
            <a:avLst/>
          </a:prstGeom>
        </p:spPr>
        <p:txBody>
          <a:bodyPr vert="horz" lIns="91440" tIns="45720" rIns="91440" bIns="45720" rtlCol="0" anchor="ctr">
            <a:normAutofit fontScale="97500"/>
          </a:bodyPr>
          <a:lstStyle>
            <a:lvl1pPr algn="l" defTabSz="685800" rtl="0" eaLnBrk="1" latinLnBrk="0" hangingPunct="1">
              <a:lnSpc>
                <a:spcPct val="80000"/>
              </a:lnSpc>
              <a:spcBef>
                <a:spcPct val="0"/>
              </a:spcBef>
              <a:buNone/>
              <a:defRPr sz="2800" b="1" kern="1200" cap="all" spc="75" baseline="0">
                <a:solidFill>
                  <a:schemeClr val="bg1"/>
                </a:solidFill>
                <a:latin typeface="+mj-lt"/>
                <a:ea typeface="+mj-ea"/>
                <a:cs typeface="+mj-cs"/>
              </a:defRPr>
            </a:lvl1pPr>
          </a:lstStyle>
          <a:p>
            <a:pPr algn="ctr"/>
            <a:r>
              <a:rPr lang="en-US" altLang="zh-CN" dirty="0"/>
              <a:t>『 </a:t>
            </a:r>
            <a:r>
              <a:rPr lang="zh-CN" altLang="en-US" b="1" dirty="0"/>
              <a:t>实战任务 </a:t>
            </a:r>
            <a:r>
              <a:rPr lang="en-US" altLang="zh-CN" dirty="0"/>
              <a:t>』</a:t>
            </a:r>
            <a:endParaRPr lang="zh-CN" altLang="en-US" dirty="0"/>
          </a:p>
        </p:txBody>
      </p:sp>
      <p:sp>
        <p:nvSpPr>
          <p:cNvPr id="14" name="标题 1"/>
          <p:cNvSpPr txBox="1"/>
          <p:nvPr/>
        </p:nvSpPr>
        <p:spPr>
          <a:xfrm>
            <a:off x="2890066" y="2082703"/>
            <a:ext cx="4912178" cy="50601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3000"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r>
              <a:rPr lang="zh-CN" altLang="en-US" sz="1500" dirty="0"/>
              <a:t>统计考试成绩</a:t>
            </a:r>
            <a:endParaRPr lang="zh-CN" altLang="en-US" sz="1500" dirty="0"/>
          </a:p>
        </p:txBody>
      </p:sp>
      <p:sp>
        <p:nvSpPr>
          <p:cNvPr id="8" name="标题 1"/>
          <p:cNvSpPr txBox="1"/>
          <p:nvPr/>
        </p:nvSpPr>
        <p:spPr>
          <a:xfrm>
            <a:off x="3543562" y="2679260"/>
            <a:ext cx="3683464" cy="52569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en-US" altLang="zh-CN" sz="1050" dirty="0">
                <a:solidFill>
                  <a:schemeClr val="tx1">
                    <a:lumMod val="65000"/>
                    <a:lumOff val="35000"/>
                  </a:schemeClr>
                </a:solidFill>
                <a:sym typeface="+mn-ea"/>
              </a:rPr>
              <a:t>demo09_</a:t>
            </a:r>
            <a:r>
              <a:rPr lang="en-US" altLang="zh-CN" sz="1050" b="0" dirty="0">
                <a:sym typeface="+mn-ea"/>
              </a:rPr>
              <a:t>s</a:t>
            </a:r>
            <a:r>
              <a:rPr lang="en-US" altLang="zh-CN" sz="1050" b="0" dirty="0"/>
              <a:t>tatistics</a:t>
            </a:r>
            <a:r>
              <a:rPr lang="en-US" altLang="zh-CN" sz="1050" dirty="0">
                <a:solidFill>
                  <a:schemeClr val="tx1">
                    <a:lumMod val="65000"/>
                    <a:lumOff val="35000"/>
                  </a:schemeClr>
                </a:solidFill>
                <a:sym typeface="+mn-ea"/>
              </a:rPr>
              <a:t>_score.py</a:t>
            </a:r>
            <a:endParaRPr lang="zh-CN" altLang="en-US" sz="1050" b="0" dirty="0">
              <a:solidFill>
                <a:schemeClr val="tx1">
                  <a:lumMod val="65000"/>
                  <a:lumOff val="35000"/>
                </a:schemeClr>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00" y="2827473"/>
            <a:ext cx="3636585" cy="1739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custDataLst>
              <p:tags r:id="rId1"/>
            </p:custDataLst>
          </p:nvPr>
        </p:nvPicPr>
        <p:blipFill>
          <a:blip r:embed="rId2"/>
          <a:stretch>
            <a:fillRect/>
          </a:stretch>
        </p:blipFill>
        <p:spPr>
          <a:xfrm>
            <a:off x="788035" y="1275715"/>
            <a:ext cx="5990590" cy="3248025"/>
          </a:xfrm>
          <a:prstGeom prst="rect">
            <a:avLst/>
          </a:prstGeom>
        </p:spPr>
      </p:pic>
      <p:sp>
        <p:nvSpPr>
          <p:cNvPr id="9" name="文本框 4"/>
          <p:cNvSpPr txBox="1"/>
          <p:nvPr/>
        </p:nvSpPr>
        <p:spPr>
          <a:xfrm>
            <a:off x="1593215" y="840105"/>
            <a:ext cx="2386330" cy="306705"/>
          </a:xfrm>
          <a:prstGeom prst="rect">
            <a:avLst/>
          </a:prstGeom>
          <a:noFill/>
        </p:spPr>
        <p:txBody>
          <a:bodyPr wrap="square" rtlCol="0">
            <a:spAutoFit/>
          </a:bodyPr>
          <a:lstStyle/>
          <a:p>
            <a:r>
              <a:rPr lang="zh-CN" altLang="en-US" sz="1400" dirty="0"/>
              <a:t>表</a:t>
            </a:r>
            <a:r>
              <a:rPr lang="en-US" altLang="zh-CN" sz="1400" dirty="0"/>
              <a:t>1  </a:t>
            </a:r>
            <a:r>
              <a:rPr lang="zh-CN" altLang="en-US" sz="1400" dirty="0"/>
              <a:t>时间元组</a:t>
            </a:r>
            <a:endParaRPr lang="zh-CN" altLang="en-US"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a:bodyPr>
          <a:lstStyle/>
          <a:p>
            <a:r>
              <a:rPr lang="zh-CN" altLang="en-US" sz="2000" dirty="0"/>
              <a:t>localtime()函数的用法</a:t>
            </a:r>
            <a:endParaRPr lang="zh-CN" altLang="en-US" sz="2000" dirty="0"/>
          </a:p>
          <a:p>
            <a:r>
              <a:rPr lang="zh-CN" altLang="en-US" sz="2000" dirty="0"/>
              <a:t>import time</a:t>
            </a:r>
            <a:endParaRPr lang="zh-CN" altLang="en-US" sz="2000" dirty="0"/>
          </a:p>
          <a:p>
            <a:r>
              <a:rPr lang="zh-CN" altLang="en-US" sz="2000" dirty="0"/>
              <a:t>print（time.localtime（time.time()））</a:t>
            </a:r>
            <a:endParaRPr lang="zh-CN" altLang="en-US" sz="2000" dirty="0"/>
          </a:p>
          <a:p>
            <a:r>
              <a:rPr lang="zh-CN" altLang="en-US" sz="2000" dirty="0"/>
              <a:t>#运行结果用时间元组struct_time表示。</a:t>
            </a:r>
            <a:endParaRPr lang="zh-CN" altLang="en-US" sz="2000" dirty="0"/>
          </a:p>
          <a:p>
            <a:r>
              <a:rPr lang="zh-CN" altLang="en-US" sz="2000" dirty="0"/>
              <a:t>在示例中，程序通过time模块中的localtime（）函数将时间戳转化为时间元组，运行结果如下：但是，从运行的结果可以看出时间元组表示时间也不易观察， 可以通过strftime()函数将时间元组格式化。</a:t>
            </a:r>
            <a:endParaRPr lang="zh-CN" altLang="en-US" sz="2000" dirty="0"/>
          </a:p>
          <a:p>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a:bodyPr>
          <a:lstStyle/>
          <a:p>
            <a:r>
              <a:rPr lang="zh-CN" altLang="en-US" sz="1800" dirty="0"/>
              <a:t>用strftime()函数输出当前时间</a:t>
            </a:r>
            <a:endParaRPr lang="zh-CN" altLang="en-US" sz="1800" dirty="0"/>
          </a:p>
          <a:p>
            <a:r>
              <a:rPr lang="zh-CN" altLang="en-US" sz="1800" dirty="0"/>
              <a:t>import time</a:t>
            </a:r>
            <a:endParaRPr lang="zh-CN" altLang="en-US" sz="1800" dirty="0"/>
          </a:p>
          <a:p>
            <a:r>
              <a:rPr lang="zh-CN" altLang="en-US" sz="1800" dirty="0">
                <a:latin typeface="+mn-lt"/>
              </a:rPr>
              <a:t>print(time.strftime("%Y-%M-%d %H:%M %S",time.localtime(time.time())))</a:t>
            </a:r>
            <a:endParaRPr lang="zh-CN" altLang="en-US" sz="1800" dirty="0">
              <a:latin typeface="+mn-lt"/>
            </a:endParaRPr>
          </a:p>
          <a:p>
            <a:r>
              <a:rPr lang="zh-CN" altLang="en-US" sz="1800" dirty="0"/>
              <a:t>#运行结果</a:t>
            </a:r>
            <a:endParaRPr lang="en-US" altLang="zh-CN" sz="1800" dirty="0"/>
          </a:p>
          <a:p>
            <a:endParaRPr lang="en-US" altLang="zh-CN" sz="1800" dirty="0"/>
          </a:p>
          <a:p>
            <a:r>
              <a:rPr lang="zh-CN" altLang="en-US" sz="1800" dirty="0"/>
              <a:t>在示例中，通过time模块中的strftime()函数可以将时间元组格式化，该函数中第一个参数为格式化的时间字符串，格式化符号如表2所示。从示例的运行结果可以看出，strftime()函数可以将时间转化为指定的格式。</a:t>
            </a:r>
            <a:endParaRPr lang="zh-CN" altLang="en-US" sz="1800" dirty="0"/>
          </a:p>
          <a:p>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spc="300" dirty="0">
              <a:latin typeface="黑体" panose="02010609060101010101" charset="-122"/>
              <a:ea typeface="黑体" panose="02010609060101010101" charset="-122"/>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593900" y="871655"/>
            <a:ext cx="6093977" cy="3634612"/>
          </a:xfrm>
          <a:prstGeom prst="rect">
            <a:avLst/>
          </a:prstGeom>
        </p:spPr>
      </p:pic>
      <p:sp>
        <p:nvSpPr>
          <p:cNvPr id="9" name="文本框 1"/>
          <p:cNvSpPr txBox="1"/>
          <p:nvPr/>
        </p:nvSpPr>
        <p:spPr>
          <a:xfrm>
            <a:off x="5714488" y="794333"/>
            <a:ext cx="2540000" cy="368300"/>
          </a:xfrm>
          <a:prstGeom prst="rect">
            <a:avLst/>
          </a:prstGeom>
          <a:noFill/>
        </p:spPr>
        <p:txBody>
          <a:bodyPr wrap="square" rtlCol="0" anchor="t">
            <a:spAutoFit/>
          </a:bodyPr>
          <a:lstStyle/>
          <a:p>
            <a:r>
              <a:rPr lang="zh-CN" altLang="en-US" dirty="0">
                <a:solidFill>
                  <a:schemeClr val="accent2"/>
                </a:solidFill>
              </a:rPr>
              <a:t> 表2 时间格式化符号</a:t>
            </a:r>
            <a:endParaRPr lang="zh-CN" altLang="en-US" dirty="0">
              <a:solidFill>
                <a:schemeClr val="accent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normAutofit fontScale="97500"/>
          </a:bodyPr>
          <a:lstStyle/>
          <a:p>
            <a:r>
              <a:rPr lang="en-US" altLang="zh-CN" sz="1800" dirty="0"/>
              <a:t>3</a:t>
            </a:r>
            <a:r>
              <a:rPr lang="zh-CN" altLang="en-US" sz="1800" dirty="0"/>
              <a:t>、</a:t>
            </a:r>
            <a:r>
              <a:rPr lang="en-US" altLang="zh-CN" sz="1800" dirty="0"/>
              <a:t>sys</a:t>
            </a:r>
            <a:r>
              <a:rPr lang="zh-CN" altLang="en-US" sz="1800" dirty="0"/>
              <a:t>模块</a:t>
            </a:r>
            <a:endParaRPr lang="en-US" altLang="zh-CN" sz="1800" dirty="0"/>
          </a:p>
          <a:p>
            <a:r>
              <a:rPr lang="zh-CN" altLang="en-US" sz="1800" dirty="0"/>
              <a:t>这是一个跟</a:t>
            </a:r>
            <a:r>
              <a:rPr lang="en-US" altLang="zh-CN" sz="1800" dirty="0"/>
              <a:t>python</a:t>
            </a:r>
            <a:r>
              <a:rPr lang="zh-CN" altLang="en-US" sz="1800" dirty="0"/>
              <a:t>解释器密切的标准库。</a:t>
            </a:r>
            <a:endParaRPr lang="en-US" altLang="zh-CN" sz="1800" dirty="0"/>
          </a:p>
          <a:p>
            <a:r>
              <a:rPr lang="en-US" altLang="zh-CN" sz="1800" dirty="0"/>
              <a:t>import sys</a:t>
            </a:r>
            <a:endParaRPr lang="en-US" altLang="zh-CN" sz="1800" dirty="0"/>
          </a:p>
          <a:p>
            <a:r>
              <a:rPr lang="en-US" altLang="zh-CN" sz="1800" dirty="0"/>
              <a:t>print(</a:t>
            </a:r>
            <a:r>
              <a:rPr lang="en-US" altLang="zh-CN" sz="1800" dirty="0" err="1"/>
              <a:t>sys.__doc</a:t>
            </a:r>
            <a:r>
              <a:rPr lang="en-US" altLang="zh-CN" sz="1800" dirty="0"/>
              <a:t>__)</a:t>
            </a:r>
            <a:endParaRPr lang="en-US" altLang="zh-CN" sz="1800" dirty="0"/>
          </a:p>
          <a:p>
            <a:r>
              <a:rPr lang="zh-CN" altLang="en-US" sz="1800" dirty="0"/>
              <a:t>显示了</a:t>
            </a:r>
            <a:r>
              <a:rPr lang="en-US" altLang="zh-CN" sz="1800" dirty="0"/>
              <a:t>sys</a:t>
            </a:r>
            <a:r>
              <a:rPr lang="zh-CN" altLang="en-US" sz="1800" dirty="0"/>
              <a:t>的基本文档，第一句话概括了本模块的基本特点。</a:t>
            </a:r>
            <a:endParaRPr lang="en-US" altLang="zh-CN" sz="1800" dirty="0"/>
          </a:p>
          <a:p>
            <a:r>
              <a:rPr lang="en-US" altLang="zh-CN" sz="1800" dirty="0"/>
              <a:t>1</a:t>
            </a:r>
            <a:r>
              <a:rPr lang="zh-CN" altLang="en-US" sz="1800" dirty="0"/>
              <a:t>）</a:t>
            </a:r>
            <a:r>
              <a:rPr lang="en-US" altLang="zh-CN" sz="1800" dirty="0" err="1"/>
              <a:t>sys.argv</a:t>
            </a:r>
            <a:endParaRPr lang="en-US" altLang="zh-CN" sz="1800" dirty="0"/>
          </a:p>
          <a:p>
            <a:r>
              <a:rPr lang="en-US" altLang="zh-CN" sz="1800" dirty="0" err="1"/>
              <a:t>sys.argv</a:t>
            </a:r>
            <a:r>
              <a:rPr lang="en-US" altLang="zh-CN" sz="1800" dirty="0"/>
              <a:t> </a:t>
            </a:r>
            <a:r>
              <a:rPr lang="zh-CN" altLang="en-US" sz="1800" dirty="0"/>
              <a:t>是变量，专门用来向</a:t>
            </a:r>
            <a:r>
              <a:rPr lang="en-US" altLang="zh-CN" sz="1800" dirty="0"/>
              <a:t>python</a:t>
            </a:r>
            <a:r>
              <a:rPr lang="zh-CN" altLang="en-US" sz="1800" dirty="0"/>
              <a:t>解释器传递参数，所以名曰“命令行参数”。</a:t>
            </a:r>
            <a:endParaRPr lang="en-US" altLang="zh-CN" sz="1800" dirty="0"/>
          </a:p>
          <a:p>
            <a:endParaRPr lang="zh-CN" altLang="en-US" sz="18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a:xfrm>
            <a:off x="542260" y="927383"/>
            <a:ext cx="8601740" cy="3806854"/>
          </a:xfrm>
        </p:spPr>
        <p:txBody>
          <a:bodyPr>
            <a:normAutofit fontScale="90000"/>
          </a:bodyPr>
          <a:lstStyle/>
          <a:p>
            <a:pPr>
              <a:lnSpc>
                <a:spcPct val="120000"/>
              </a:lnSpc>
            </a:pPr>
            <a:r>
              <a:rPr lang="en-US" altLang="zh-CN" sz="2000" dirty="0"/>
              <a:t>import sys</a:t>
            </a:r>
            <a:endParaRPr lang="en-US" altLang="zh-CN" sz="2000" dirty="0"/>
          </a:p>
          <a:p>
            <a:pPr>
              <a:lnSpc>
                <a:spcPct val="120000"/>
              </a:lnSpc>
            </a:pPr>
            <a:r>
              <a:rPr lang="en-US" altLang="zh-CN" sz="2000" dirty="0"/>
              <a:t>print(“the file name:”,</a:t>
            </a:r>
            <a:r>
              <a:rPr lang="en-US" altLang="zh-CN" sz="2000" dirty="0" err="1"/>
              <a:t>sys.argv</a:t>
            </a:r>
            <a:r>
              <a:rPr lang="en-US" altLang="zh-CN" sz="2000" dirty="0"/>
              <a:t>[0])</a:t>
            </a:r>
            <a:endParaRPr lang="en-US" altLang="zh-CN" sz="2000" dirty="0"/>
          </a:p>
          <a:p>
            <a:pPr algn="l">
              <a:lnSpc>
                <a:spcPct val="120000"/>
              </a:lnSpc>
            </a:pPr>
            <a:r>
              <a:rPr lang="en-US" altLang="zh-CN" sz="2000" dirty="0"/>
              <a:t>print(“the number of argument”,</a:t>
            </a:r>
            <a:r>
              <a:rPr lang="en-US" altLang="zh-CN" sz="2000" dirty="0" err="1"/>
              <a:t>len</a:t>
            </a:r>
            <a:r>
              <a:rPr lang="en-US" altLang="zh-CN" sz="2000" dirty="0"/>
              <a:t>(</a:t>
            </a:r>
            <a:r>
              <a:rPr lang="en-US" altLang="zh-CN" sz="2000" dirty="0" err="1"/>
              <a:t>sys.argv</a:t>
            </a:r>
            <a:r>
              <a:rPr lang="en-US" altLang="zh-CN" sz="2000" dirty="0"/>
              <a:t>)</a:t>
            </a:r>
            <a:endParaRPr lang="en-US" altLang="zh-CN" sz="2000" dirty="0"/>
          </a:p>
          <a:p>
            <a:pPr algn="l">
              <a:lnSpc>
                <a:spcPct val="120000"/>
              </a:lnSpc>
            </a:pPr>
            <a:r>
              <a:rPr lang="en-US" altLang="zh-CN" sz="2000" dirty="0"/>
              <a:t>print(“the argument is:”,</a:t>
            </a:r>
            <a:r>
              <a:rPr lang="en-US" altLang="zh-CN" sz="2000" dirty="0" err="1"/>
              <a:t>str</a:t>
            </a:r>
            <a:r>
              <a:rPr lang="en-US" altLang="zh-CN" sz="2000" dirty="0"/>
              <a:t>(</a:t>
            </a:r>
            <a:r>
              <a:rPr lang="en-US" altLang="zh-CN" sz="2000" dirty="0" err="1"/>
              <a:t>sys.argv</a:t>
            </a:r>
            <a:r>
              <a:rPr lang="en-US" altLang="zh-CN" sz="2000" dirty="0"/>
              <a:t>)</a:t>
            </a:r>
            <a:endParaRPr lang="en-US" altLang="zh-CN" sz="2000" dirty="0"/>
          </a:p>
          <a:p>
            <a:pPr algn="l">
              <a:lnSpc>
                <a:spcPct val="120000"/>
              </a:lnSpc>
            </a:pPr>
            <a:r>
              <a:rPr lang="zh-CN" altLang="en-US" sz="2000" dirty="0"/>
              <a:t>将上面的代码保存，文件名是</a:t>
            </a:r>
            <a:r>
              <a:rPr lang="en-US" altLang="zh-CN" sz="2000" dirty="0"/>
              <a:t>1121.py</a:t>
            </a:r>
            <a:r>
              <a:rPr lang="zh-CN" altLang="en-US" sz="2000" dirty="0"/>
              <a:t>。然后在命令窗口运行，运行结果</a:t>
            </a:r>
            <a:endParaRPr lang="en-US" altLang="zh-CN" sz="2000" dirty="0"/>
          </a:p>
          <a:p>
            <a:pPr algn="l">
              <a:lnSpc>
                <a:spcPct val="120000"/>
              </a:lnSpc>
            </a:pPr>
            <a:r>
              <a:rPr lang="en-US" altLang="zh-CN" sz="2000" dirty="0"/>
              <a:t>the file name:1121.py</a:t>
            </a:r>
            <a:endParaRPr lang="en-US" altLang="zh-CN" sz="2000" dirty="0"/>
          </a:p>
          <a:p>
            <a:pPr algn="l">
              <a:lnSpc>
                <a:spcPct val="120000"/>
              </a:lnSpc>
            </a:pPr>
            <a:r>
              <a:rPr lang="en-US" altLang="zh-CN" sz="2000" dirty="0"/>
              <a:t>the number of argument 1</a:t>
            </a:r>
            <a:endParaRPr lang="en-US" altLang="zh-CN" sz="2000" dirty="0"/>
          </a:p>
          <a:p>
            <a:pPr algn="l">
              <a:lnSpc>
                <a:spcPct val="120000"/>
              </a:lnSpc>
            </a:pPr>
            <a:r>
              <a:rPr lang="en-US" altLang="zh-CN" sz="2000" dirty="0"/>
              <a:t>the argument is:  [‘1121.py’]</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300" dirty="0">
                <a:latin typeface="黑体" panose="02010609060101010101" charset="-122"/>
                <a:ea typeface="黑体" panose="02010609060101010101" charset="-122"/>
              </a:rPr>
              <a:t>常用的内置标准模块</a:t>
            </a:r>
            <a:endParaRPr lang="zh-CN" altLang="en-US" dirty="0"/>
          </a:p>
        </p:txBody>
      </p:sp>
      <p:sp>
        <p:nvSpPr>
          <p:cNvPr id="3" name="内容占位符 2"/>
          <p:cNvSpPr>
            <a:spLocks noGrp="1"/>
          </p:cNvSpPr>
          <p:nvPr>
            <p:ph idx="1"/>
          </p:nvPr>
        </p:nvSpPr>
        <p:spPr/>
        <p:txBody>
          <a:bodyPr>
            <a:normAutofit/>
          </a:bodyPr>
          <a:lstStyle/>
          <a:p>
            <a:r>
              <a:rPr lang="en-US" altLang="zh-CN" sz="2000" dirty="0"/>
              <a:t>2) </a:t>
            </a:r>
            <a:r>
              <a:rPr lang="en-US" altLang="zh-CN" sz="2000" dirty="0" err="1"/>
              <a:t>sys.exit</a:t>
            </a:r>
            <a:r>
              <a:rPr lang="en-US" altLang="zh-CN" sz="2000" dirty="0"/>
              <a:t>()</a:t>
            </a:r>
            <a:endParaRPr lang="en-US" altLang="zh-CN" sz="2000" dirty="0"/>
          </a:p>
          <a:p>
            <a:r>
              <a:rPr lang="zh-CN" altLang="en-US" sz="2000" dirty="0"/>
              <a:t>这个方法的意思是退出当前程序。</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3" name="内容占位符 2"/>
          <p:cNvSpPr>
            <a:spLocks noGrp="1"/>
          </p:cNvSpPr>
          <p:nvPr>
            <p:ph idx="1"/>
          </p:nvPr>
        </p:nvSpPr>
        <p:spPr/>
        <p:txBody>
          <a:bodyPr>
            <a:normAutofit fontScale="97500"/>
          </a:bodyPr>
          <a:lstStyle/>
          <a:p>
            <a:pPr marL="0" indent="0">
              <a:buNone/>
            </a:pPr>
            <a:r>
              <a:rPr lang="en-US" altLang="zh-CN" sz="2400" dirty="0"/>
              <a:t>import sys</a:t>
            </a:r>
            <a:endParaRPr lang="en-US" altLang="zh-CN" sz="2400" dirty="0"/>
          </a:p>
          <a:p>
            <a:pPr marL="0" indent="0">
              <a:buNone/>
            </a:pPr>
            <a:r>
              <a:rPr lang="en-US" altLang="zh-CN" sz="2400" dirty="0"/>
              <a:t>for i in range(10):</a:t>
            </a:r>
            <a:endParaRPr lang="en-US" altLang="zh-CN" sz="2400" dirty="0"/>
          </a:p>
          <a:p>
            <a:pPr marL="0" indent="0">
              <a:buNone/>
            </a:pPr>
            <a:r>
              <a:rPr lang="en-US" altLang="zh-CN" sz="2400" dirty="0"/>
              <a:t>    if i==5:</a:t>
            </a:r>
            <a:endParaRPr lang="en-US" altLang="zh-CN" sz="2400" dirty="0"/>
          </a:p>
          <a:p>
            <a:pPr marL="0" indent="0">
              <a:buNone/>
            </a:pPr>
            <a:r>
              <a:rPr lang="en-US" altLang="zh-CN" sz="2400" dirty="0"/>
              <a:t>        </a:t>
            </a:r>
            <a:r>
              <a:rPr lang="en-US" altLang="zh-CN" sz="2400" dirty="0" err="1"/>
              <a:t>sys.exit</a:t>
            </a:r>
            <a:r>
              <a:rPr lang="en-US" altLang="zh-CN" sz="2400" dirty="0"/>
              <a:t>()</a:t>
            </a:r>
            <a:endParaRPr lang="en-US" altLang="zh-CN" sz="2400" dirty="0"/>
          </a:p>
          <a:p>
            <a:pPr marL="0" indent="0">
              <a:buNone/>
            </a:pPr>
            <a:r>
              <a:rPr lang="en-US" altLang="zh-CN" sz="2400" dirty="0"/>
              <a:t>    else:</a:t>
            </a:r>
            <a:endParaRPr lang="en-US" altLang="zh-CN" sz="2400" dirty="0"/>
          </a:p>
          <a:p>
            <a:pPr marL="0" indent="0">
              <a:buNone/>
            </a:pPr>
            <a:r>
              <a:rPr lang="en-US" altLang="zh-CN" sz="2400" dirty="0"/>
              <a:t>        print i</a:t>
            </a:r>
            <a:endParaRPr lang="zh-CN" altLang="en-US" sz="24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93524" y="1555700"/>
            <a:ext cx="4473755" cy="2400541"/>
          </a:xfrm>
        </p:spPr>
        <p:txBody>
          <a:bodyPr>
            <a:normAutofit/>
          </a:bodyPr>
          <a:lstStyle/>
          <a:p>
            <a:r>
              <a:rPr lang="zh-CN" altLang="en-US" sz="2400" dirty="0"/>
              <a:t>全局变量和局部变量</a:t>
            </a:r>
            <a:endParaRPr lang="zh-CN" altLang="en-US" sz="2400" dirty="0"/>
          </a:p>
          <a:p>
            <a:r>
              <a:rPr lang="zh-CN" altLang="en-US" sz="2400" dirty="0" smtClean="0">
                <a:sym typeface="+mn-ea"/>
              </a:rPr>
              <a:t>高阶函数与</a:t>
            </a:r>
            <a:r>
              <a:rPr lang="en-US" altLang="zh-CN" sz="2400" dirty="0">
                <a:sym typeface="+mn-ea"/>
              </a:rPr>
              <a:t>lambda</a:t>
            </a:r>
            <a:r>
              <a:rPr lang="zh-CN" altLang="en-US" sz="2400" dirty="0" smtClean="0">
                <a:sym typeface="+mn-ea"/>
              </a:rPr>
              <a:t>函数</a:t>
            </a:r>
            <a:endParaRPr lang="en-US" altLang="zh-CN" sz="2400" dirty="0"/>
          </a:p>
          <a:p>
            <a:r>
              <a:rPr lang="en-US" altLang="zh-CN" sz="2400" dirty="0"/>
              <a:t>Python</a:t>
            </a:r>
            <a:r>
              <a:rPr lang="zh-CN" altLang="en-US" sz="2400" dirty="0"/>
              <a:t>标准库的应用</a:t>
            </a:r>
            <a:endParaRPr lang="en-US" altLang="zh-CN" sz="24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4" name="标题 3"/>
          <p:cNvSpPr>
            <a:spLocks noGrp="1"/>
          </p:cNvSpPr>
          <p:nvPr>
            <p:ph type="title"/>
          </p:nvPr>
        </p:nvSpPr>
        <p:spPr/>
        <p:txBody>
          <a:bodyPr/>
          <a:lstStyle/>
          <a:p>
            <a:r>
              <a:rPr lang="zh-CN" altLang="en-US" dirty="0"/>
              <a:t>本课小结</a:t>
            </a:r>
            <a:endParaRPr lang="zh-CN" altLang="en-US" dirty="0"/>
          </a:p>
        </p:txBody>
      </p:sp>
      <p:grpSp>
        <p:nvGrpSpPr>
          <p:cNvPr id="7" name="Group 6"/>
          <p:cNvGrpSpPr/>
          <p:nvPr/>
        </p:nvGrpSpPr>
        <p:grpSpPr>
          <a:xfrm>
            <a:off x="5567279" y="1461741"/>
            <a:ext cx="3209575" cy="3270280"/>
            <a:chOff x="3827463" y="1565275"/>
            <a:chExt cx="1195388" cy="1271588"/>
          </a:xfrm>
          <a:solidFill>
            <a:srgbClr val="92D050"/>
          </a:solidFill>
        </p:grpSpPr>
        <p:sp>
          <p:nvSpPr>
            <p:cNvPr id="8" name="Freeform 70"/>
            <p:cNvSpPr/>
            <p:nvPr/>
          </p:nvSpPr>
          <p:spPr bwMode="auto">
            <a:xfrm>
              <a:off x="4010026" y="1708150"/>
              <a:ext cx="835025" cy="1128713"/>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solidFill>
              <a:srgbClr val="B65310"/>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9" name="Freeform 71"/>
            <p:cNvSpPr/>
            <p:nvPr/>
          </p:nvSpPr>
          <p:spPr bwMode="auto">
            <a:xfrm>
              <a:off x="4495801" y="2089150"/>
              <a:ext cx="166688" cy="114300"/>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0" name="Freeform 72"/>
            <p:cNvSpPr/>
            <p:nvPr/>
          </p:nvSpPr>
          <p:spPr bwMode="auto">
            <a:xfrm>
              <a:off x="4621213" y="2025650"/>
              <a:ext cx="161925" cy="1174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1" name="Freeform 73"/>
            <p:cNvSpPr/>
            <p:nvPr/>
          </p:nvSpPr>
          <p:spPr bwMode="auto">
            <a:xfrm>
              <a:off x="4718051" y="1971675"/>
              <a:ext cx="173038" cy="138113"/>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2" name="Freeform 74"/>
            <p:cNvSpPr/>
            <p:nvPr/>
          </p:nvSpPr>
          <p:spPr bwMode="auto">
            <a:xfrm>
              <a:off x="4873626" y="2009775"/>
              <a:ext cx="149225" cy="1174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3" name="Freeform 75"/>
            <p:cNvSpPr/>
            <p:nvPr/>
          </p:nvSpPr>
          <p:spPr bwMode="auto">
            <a:xfrm>
              <a:off x="4827588" y="2165350"/>
              <a:ext cx="131763" cy="92075"/>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4" name="Freeform 76"/>
            <p:cNvSpPr/>
            <p:nvPr/>
          </p:nvSpPr>
          <p:spPr bwMode="auto">
            <a:xfrm>
              <a:off x="4751388" y="2212975"/>
              <a:ext cx="104775" cy="111125"/>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5" name="Freeform 77"/>
            <p:cNvSpPr/>
            <p:nvPr/>
          </p:nvSpPr>
          <p:spPr bwMode="auto">
            <a:xfrm>
              <a:off x="4638676" y="2279650"/>
              <a:ext cx="138113" cy="111125"/>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6" name="Freeform 78"/>
            <p:cNvSpPr/>
            <p:nvPr/>
          </p:nvSpPr>
          <p:spPr bwMode="auto">
            <a:xfrm>
              <a:off x="4132263" y="2089150"/>
              <a:ext cx="123825" cy="1174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7" name="Freeform 79"/>
            <p:cNvSpPr/>
            <p:nvPr/>
          </p:nvSpPr>
          <p:spPr bwMode="auto">
            <a:xfrm>
              <a:off x="4067176" y="2036763"/>
              <a:ext cx="112713" cy="123825"/>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8" name="Freeform 80"/>
            <p:cNvSpPr/>
            <p:nvPr/>
          </p:nvSpPr>
          <p:spPr bwMode="auto">
            <a:xfrm>
              <a:off x="3956051" y="2019300"/>
              <a:ext cx="109538" cy="125413"/>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19" name="Freeform 81"/>
            <p:cNvSpPr/>
            <p:nvPr/>
          </p:nvSpPr>
          <p:spPr bwMode="auto">
            <a:xfrm>
              <a:off x="3827463" y="2106613"/>
              <a:ext cx="146050" cy="10001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0" name="Freeform 82"/>
            <p:cNvSpPr/>
            <p:nvPr/>
          </p:nvSpPr>
          <p:spPr bwMode="auto">
            <a:xfrm>
              <a:off x="3948113" y="2220913"/>
              <a:ext cx="119063" cy="109538"/>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1" name="Freeform 83"/>
            <p:cNvSpPr/>
            <p:nvPr/>
          </p:nvSpPr>
          <p:spPr bwMode="auto">
            <a:xfrm>
              <a:off x="4056063" y="2265363"/>
              <a:ext cx="179388" cy="128588"/>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2" name="Freeform 84"/>
            <p:cNvSpPr/>
            <p:nvPr/>
          </p:nvSpPr>
          <p:spPr bwMode="auto">
            <a:xfrm>
              <a:off x="4457701" y="1565275"/>
              <a:ext cx="138113" cy="15557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3" name="Freeform 85"/>
            <p:cNvSpPr/>
            <p:nvPr/>
          </p:nvSpPr>
          <p:spPr bwMode="auto">
            <a:xfrm>
              <a:off x="4398963" y="1609725"/>
              <a:ext cx="103188" cy="133350"/>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4" name="Freeform 86"/>
            <p:cNvSpPr/>
            <p:nvPr/>
          </p:nvSpPr>
          <p:spPr bwMode="auto">
            <a:xfrm>
              <a:off x="4527551" y="1682750"/>
              <a:ext cx="138113" cy="131763"/>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5" name="Freeform 87"/>
            <p:cNvSpPr/>
            <p:nvPr/>
          </p:nvSpPr>
          <p:spPr bwMode="auto">
            <a:xfrm>
              <a:off x="4475163" y="1814513"/>
              <a:ext cx="138113" cy="1174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6" name="Freeform 88"/>
            <p:cNvSpPr/>
            <p:nvPr/>
          </p:nvSpPr>
          <p:spPr bwMode="auto">
            <a:xfrm>
              <a:off x="4481513" y="1946275"/>
              <a:ext cx="122238" cy="111125"/>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7" name="Freeform 89"/>
            <p:cNvSpPr/>
            <p:nvPr/>
          </p:nvSpPr>
          <p:spPr bwMode="auto">
            <a:xfrm>
              <a:off x="4232276" y="1990725"/>
              <a:ext cx="139700" cy="93663"/>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8" name="Freeform 90"/>
            <p:cNvSpPr/>
            <p:nvPr/>
          </p:nvSpPr>
          <p:spPr bwMode="auto">
            <a:xfrm>
              <a:off x="4170363" y="1870075"/>
              <a:ext cx="131763" cy="87313"/>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9" name="Freeform 91"/>
            <p:cNvSpPr/>
            <p:nvPr/>
          </p:nvSpPr>
          <p:spPr bwMode="auto">
            <a:xfrm>
              <a:off x="4122738" y="1682750"/>
              <a:ext cx="120650" cy="114300"/>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0" name="Freeform 92"/>
            <p:cNvSpPr/>
            <p:nvPr/>
          </p:nvSpPr>
          <p:spPr bwMode="auto">
            <a:xfrm>
              <a:off x="4246563" y="1670050"/>
              <a:ext cx="125413" cy="134938"/>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1" name="Freeform 93"/>
            <p:cNvSpPr/>
            <p:nvPr/>
          </p:nvSpPr>
          <p:spPr bwMode="auto">
            <a:xfrm>
              <a:off x="4654551" y="1831975"/>
              <a:ext cx="128588" cy="134938"/>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2" name="Freeform 94"/>
            <p:cNvSpPr/>
            <p:nvPr/>
          </p:nvSpPr>
          <p:spPr bwMode="auto">
            <a:xfrm>
              <a:off x="4668838" y="1649413"/>
              <a:ext cx="84138" cy="120650"/>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3" name="Freeform 95"/>
            <p:cNvSpPr/>
            <p:nvPr/>
          </p:nvSpPr>
          <p:spPr bwMode="auto">
            <a:xfrm>
              <a:off x="3976688" y="1876425"/>
              <a:ext cx="141288" cy="122238"/>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4" name="Freeform 96"/>
            <p:cNvSpPr/>
            <p:nvPr/>
          </p:nvSpPr>
          <p:spPr bwMode="auto">
            <a:xfrm>
              <a:off x="3830638" y="1901825"/>
              <a:ext cx="169863" cy="128588"/>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5" name="Freeform 97"/>
            <p:cNvSpPr/>
            <p:nvPr/>
          </p:nvSpPr>
          <p:spPr bwMode="auto">
            <a:xfrm>
              <a:off x="3997326" y="1724025"/>
              <a:ext cx="146050" cy="111125"/>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grp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grpSp>
      <p:sp>
        <p:nvSpPr>
          <p:cNvPr id="36" name="日期占位符 35"/>
          <p:cNvSpPr>
            <a:spLocks noGrp="1"/>
          </p:cNvSpPr>
          <p:nvPr>
            <p:ph type="dt" sz="half" idx="10"/>
          </p:nvPr>
        </p:nvSpPr>
        <p:spPr/>
        <p:txBody>
          <a:bodyPr/>
          <a:lstStyle/>
          <a:p>
            <a:fld id="{7801F108-86F6-4EBD-A4E5-C398F4533A33}" type="datetime1">
              <a:rPr lang="zh-CN" altLang="en-US" smtClean="0"/>
            </a:fld>
            <a:endParaRPr lang="zh-CN" altLang="en-US" dirty="0"/>
          </a:p>
        </p:txBody>
      </p:sp>
      <p:sp>
        <p:nvSpPr>
          <p:cNvPr id="37" name="页脚占位符 36"/>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课后作业</a:t>
            </a:r>
            <a:endParaRPr lang="zh-CN" altLang="en-US" dirty="0"/>
          </a:p>
        </p:txBody>
      </p:sp>
      <p:sp>
        <p:nvSpPr>
          <p:cNvPr id="3" name="内容占位符 2"/>
          <p:cNvSpPr>
            <a:spLocks noGrp="1"/>
          </p:cNvSpPr>
          <p:nvPr>
            <p:ph idx="1"/>
          </p:nvPr>
        </p:nvSpPr>
        <p:spPr>
          <a:xfrm>
            <a:off x="961753" y="1034143"/>
            <a:ext cx="7640810" cy="3440974"/>
          </a:xfrm>
        </p:spPr>
        <p:txBody>
          <a:bodyPr>
            <a:normAutofit/>
          </a:bodyPr>
          <a:lstStyle/>
          <a:p>
            <a:r>
              <a:rPr lang="en-US" sz="2400" dirty="0"/>
              <a:t>P83</a:t>
            </a:r>
            <a:r>
              <a:rPr lang="zh-CN" altLang="en-US" sz="2400" dirty="0"/>
              <a:t>，完成课后作业</a:t>
            </a:r>
            <a:r>
              <a:rPr lang="en-US" altLang="zh-CN" sz="2400" dirty="0"/>
              <a:t>15-18</a:t>
            </a:r>
            <a:r>
              <a:rPr lang="zh-CN" altLang="en-US" sz="2400" dirty="0"/>
              <a:t> </a:t>
            </a:r>
            <a:endParaRPr lang="en-US" altLang="zh-CN" sz="2400" dirty="0"/>
          </a:p>
        </p:txBody>
      </p:sp>
      <p:sp>
        <p:nvSpPr>
          <p:cNvPr id="4" name="日期占位符 3"/>
          <p:cNvSpPr>
            <a:spLocks noGrp="1"/>
          </p:cNvSpPr>
          <p:nvPr>
            <p:ph type="dt" sz="half" idx="10"/>
          </p:nvPr>
        </p:nvSpPr>
        <p:spPr/>
        <p:txBody>
          <a:bodyPr/>
          <a:lstStyle/>
          <a:p>
            <a:fld id="{D9D7D9F0-05D8-4D77-AC63-7DA3C7A28427}"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pic>
        <p:nvPicPr>
          <p:cNvPr id="8" name="图片 7"/>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94357" y="940043"/>
            <a:ext cx="1267285" cy="1267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矩形 6"/>
          <p:cNvSpPr/>
          <p:nvPr/>
        </p:nvSpPr>
        <p:spPr>
          <a:xfrm>
            <a:off x="1054289" y="1260672"/>
            <a:ext cx="6765878" cy="923330"/>
          </a:xfrm>
          <a:prstGeom prst="rect">
            <a:avLst/>
          </a:prstGeom>
        </p:spPr>
        <p:txBody>
          <a:bodyPr wrap="square">
            <a:spAutoFit/>
          </a:bodyPr>
          <a:lstStyle/>
          <a:p>
            <a:pPr>
              <a:lnSpc>
                <a:spcPct val="150000"/>
              </a:lnSpc>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每次考试之后，教师都要统计考试成绩，一般包括：平均分，以及对所有人按成绩从高到低排队，谁成绩最好，谁成绩最差等。编程实现考试成绩统计。为了简化，以字典形式表示考试成绩记录。每个功能都单独使用函数实现。</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40380" y="912021"/>
            <a:ext cx="10401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业务需求：</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0" name="矩形 19"/>
          <p:cNvSpPr/>
          <p:nvPr/>
        </p:nvSpPr>
        <p:spPr>
          <a:xfrm>
            <a:off x="768320" y="2572555"/>
            <a:ext cx="1383030" cy="299085"/>
          </a:xfrm>
          <a:prstGeom prst="rect">
            <a:avLst/>
          </a:prstGeom>
        </p:spPr>
        <p:txBody>
          <a:bodyPr wrap="none">
            <a:spAutoFit/>
          </a:bodyPr>
          <a:lstStyle/>
          <a:p>
            <a:r>
              <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关键技术分析：</a:t>
            </a:r>
            <a:endParaRPr lang="zh-CN" altLang="en-US" sz="135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1" name="矩形 20"/>
          <p:cNvSpPr/>
          <p:nvPr/>
        </p:nvSpPr>
        <p:spPr>
          <a:xfrm>
            <a:off x="1072090" y="2871291"/>
            <a:ext cx="6765878" cy="1200329"/>
          </a:xfrm>
          <a:prstGeom prst="rect">
            <a:avLst/>
          </a:prstGeom>
        </p:spPr>
        <p:txBody>
          <a:bodyPr wrap="square">
            <a:spAutoFit/>
          </a:bodyPr>
          <a:lstStyle/>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最高分或最低分，可能有人并列。</a:t>
            </a:r>
            <a:endPar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要实现不同长度的字典作为输入值。</a:t>
            </a:r>
            <a:endParaRPr lang="en-US" altLang="zh-CN" sz="12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rPr>
              <a:t>输出结果中，除了平均分，其他的都要有姓名和分数两项，否则都匿名了，怎么刺激学渣、表扬学霸呢？</a:t>
            </a:r>
            <a:endParaRPr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2833" y="1099039"/>
            <a:ext cx="7631777" cy="1092835"/>
          </a:xfrm>
          <a:prstGeom prst="rect">
            <a:avLst/>
          </a:prstGeom>
          <a:noFill/>
        </p:spPr>
        <p:txBody>
          <a:bodyPr wrap="square" rtlCol="0">
            <a:spAutoFit/>
          </a:bodyPr>
          <a:lstStyle/>
          <a:p>
            <a:pPr>
              <a:lnSpc>
                <a:spcPct val="120000"/>
              </a:lnSpc>
              <a:spcBef>
                <a:spcPts val="900"/>
              </a:spcBef>
            </a:pPr>
            <a:r>
              <a:rPr lang="zh-CN" altLang="en-US" sz="2400" dirty="0">
                <a:solidFill>
                  <a:schemeClr val="accent2">
                    <a:lumMod val="75000"/>
                  </a:schemeClr>
                </a:solidFill>
                <a:latin typeface="+mj-ea"/>
                <a:ea typeface="+mj-ea"/>
              </a:rPr>
              <a:t>完成</a:t>
            </a:r>
            <a:r>
              <a:rPr lang="zh-CN" sz="2400" dirty="0">
                <a:solidFill>
                  <a:schemeClr val="accent2">
                    <a:lumMod val="75000"/>
                  </a:schemeClr>
                </a:solidFill>
                <a:latin typeface="+mj-ea"/>
                <a:ea typeface="+mj-ea"/>
              </a:rPr>
              <a:t>实验</a:t>
            </a:r>
            <a:r>
              <a:rPr lang="en-US" altLang="zh-CN" sz="2400" dirty="0">
                <a:solidFill>
                  <a:schemeClr val="accent2">
                    <a:lumMod val="75000"/>
                  </a:schemeClr>
                </a:solidFill>
                <a:latin typeface="+mj-ea"/>
                <a:ea typeface="+mj-ea"/>
              </a:rPr>
              <a:t>3</a:t>
            </a:r>
            <a:r>
              <a:rPr lang="zh-CN" altLang="en-US" sz="2400" dirty="0">
                <a:solidFill>
                  <a:schemeClr val="accent2">
                    <a:lumMod val="75000"/>
                  </a:schemeClr>
                </a:solidFill>
                <a:latin typeface="+mj-ea"/>
                <a:ea typeface="+mj-ea"/>
              </a:rPr>
              <a:t>。</a:t>
            </a:r>
            <a:endParaRPr lang="zh-CN" altLang="en-US" sz="2400" dirty="0">
              <a:solidFill>
                <a:schemeClr val="accent2">
                  <a:lumMod val="75000"/>
                </a:schemeClr>
              </a:solidFill>
              <a:latin typeface="+mj-ea"/>
              <a:ea typeface="+mj-ea"/>
            </a:endParaRPr>
          </a:p>
          <a:p>
            <a:pPr>
              <a:lnSpc>
                <a:spcPct val="120000"/>
              </a:lnSpc>
              <a:spcBef>
                <a:spcPts val="900"/>
              </a:spcBef>
            </a:pPr>
            <a:endParaRPr lang="en-US" altLang="zh-CN" sz="2400" dirty="0">
              <a:solidFill>
                <a:schemeClr val="accent2">
                  <a:lumMod val="75000"/>
                </a:schemeClr>
              </a:solidFill>
              <a:latin typeface="+mj-ea"/>
              <a:ea typeface="+mj-ea"/>
            </a:endParaRPr>
          </a:p>
        </p:txBody>
      </p:sp>
      <p:sp>
        <p:nvSpPr>
          <p:cNvPr id="4" name="标题 3"/>
          <p:cNvSpPr>
            <a:spLocks noGrp="1"/>
          </p:cNvSpPr>
          <p:nvPr>
            <p:ph type="title"/>
          </p:nvPr>
        </p:nvSpPr>
        <p:spPr/>
        <p:txBody>
          <a:bodyPr/>
          <a:lstStyle/>
          <a:p>
            <a:r>
              <a:rPr lang="zh-CN" altLang="en-US" kern="100" dirty="0">
                <a:latin typeface="+mn-ea"/>
                <a:cs typeface="Times New Roman" panose="02020603050405020304" pitchFamily="18" charset="0"/>
              </a:rPr>
              <a:t>实验任务</a:t>
            </a:r>
            <a:endParaRPr lang="zh-CN" altLang="en-US" dirty="0"/>
          </a:p>
        </p:txBody>
      </p:sp>
      <p:grpSp>
        <p:nvGrpSpPr>
          <p:cNvPr id="5" name="组合 4"/>
          <p:cNvGrpSpPr/>
          <p:nvPr/>
        </p:nvGrpSpPr>
        <p:grpSpPr>
          <a:xfrm>
            <a:off x="6858001" y="2211541"/>
            <a:ext cx="1891966" cy="1999512"/>
            <a:chOff x="1516062" y="3403601"/>
            <a:chExt cx="2560638" cy="2846387"/>
          </a:xfrm>
          <a:solidFill>
            <a:schemeClr val="tx1">
              <a:lumMod val="65000"/>
              <a:lumOff val="35000"/>
            </a:schemeClr>
          </a:solidFill>
        </p:grpSpPr>
        <p:sp>
          <p:nvSpPr>
            <p:cNvPr id="6" name="Freeform 6"/>
            <p:cNvSpPr/>
            <p:nvPr/>
          </p:nvSpPr>
          <p:spPr bwMode="auto">
            <a:xfrm>
              <a:off x="1516062" y="3403601"/>
              <a:ext cx="2405063" cy="2846387"/>
            </a:xfrm>
            <a:custGeom>
              <a:avLst/>
              <a:gdLst>
                <a:gd name="T0" fmla="*/ 2572 w 2702"/>
                <a:gd name="T1" fmla="*/ 0 h 3200"/>
                <a:gd name="T2" fmla="*/ 2606 w 2702"/>
                <a:gd name="T3" fmla="*/ 11 h 3200"/>
                <a:gd name="T4" fmla="*/ 2700 w 2702"/>
                <a:gd name="T5" fmla="*/ 145 h 3200"/>
                <a:gd name="T6" fmla="*/ 2700 w 2702"/>
                <a:gd name="T7" fmla="*/ 885 h 3200"/>
                <a:gd name="T8" fmla="*/ 2699 w 2702"/>
                <a:gd name="T9" fmla="*/ 898 h 3200"/>
                <a:gd name="T10" fmla="*/ 2604 w 2702"/>
                <a:gd name="T11" fmla="*/ 803 h 3200"/>
                <a:gd name="T12" fmla="*/ 2601 w 2702"/>
                <a:gd name="T13" fmla="*/ 780 h 3200"/>
                <a:gd name="T14" fmla="*/ 2600 w 2702"/>
                <a:gd name="T15" fmla="*/ 164 h 3200"/>
                <a:gd name="T16" fmla="*/ 2536 w 2702"/>
                <a:gd name="T17" fmla="*/ 100 h 3200"/>
                <a:gd name="T18" fmla="*/ 164 w 2702"/>
                <a:gd name="T19" fmla="*/ 100 h 3200"/>
                <a:gd name="T20" fmla="*/ 100 w 2702"/>
                <a:gd name="T21" fmla="*/ 163 h 3200"/>
                <a:gd name="T22" fmla="*/ 100 w 2702"/>
                <a:gd name="T23" fmla="*/ 3037 h 3200"/>
                <a:gd name="T24" fmla="*/ 162 w 2702"/>
                <a:gd name="T25" fmla="*/ 3100 h 3200"/>
                <a:gd name="T26" fmla="*/ 2538 w 2702"/>
                <a:gd name="T27" fmla="*/ 3100 h 3200"/>
                <a:gd name="T28" fmla="*/ 2600 w 2702"/>
                <a:gd name="T29" fmla="*/ 3037 h 3200"/>
                <a:gd name="T30" fmla="*/ 2600 w 2702"/>
                <a:gd name="T31" fmla="*/ 1674 h 3200"/>
                <a:gd name="T32" fmla="*/ 2615 w 2702"/>
                <a:gd name="T33" fmla="*/ 1637 h 3200"/>
                <a:gd name="T34" fmla="*/ 2696 w 2702"/>
                <a:gd name="T35" fmla="*/ 1555 h 3200"/>
                <a:gd name="T36" fmla="*/ 2700 w 2702"/>
                <a:gd name="T37" fmla="*/ 1558 h 3200"/>
                <a:gd name="T38" fmla="*/ 2700 w 2702"/>
                <a:gd name="T39" fmla="*/ 1581 h 3200"/>
                <a:gd name="T40" fmla="*/ 2702 w 2702"/>
                <a:gd name="T41" fmla="*/ 3019 h 3200"/>
                <a:gd name="T42" fmla="*/ 2572 w 2702"/>
                <a:gd name="T43" fmla="*/ 3200 h 3200"/>
                <a:gd name="T44" fmla="*/ 128 w 2702"/>
                <a:gd name="T45" fmla="*/ 3200 h 3200"/>
                <a:gd name="T46" fmla="*/ 36 w 2702"/>
                <a:gd name="T47" fmla="*/ 3146 h 3200"/>
                <a:gd name="T48" fmla="*/ 0 w 2702"/>
                <a:gd name="T49" fmla="*/ 3072 h 3200"/>
                <a:gd name="T50" fmla="*/ 0 w 2702"/>
                <a:gd name="T51" fmla="*/ 128 h 3200"/>
                <a:gd name="T52" fmla="*/ 36 w 2702"/>
                <a:gd name="T53" fmla="*/ 54 h 3200"/>
                <a:gd name="T54" fmla="*/ 128 w 2702"/>
                <a:gd name="T55" fmla="*/ 0 h 3200"/>
                <a:gd name="T56" fmla="*/ 2572 w 2702"/>
                <a:gd name="T57" fmla="*/ 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2" h="3200">
                  <a:moveTo>
                    <a:pt x="2572" y="0"/>
                  </a:moveTo>
                  <a:cubicBezTo>
                    <a:pt x="2583" y="4"/>
                    <a:pt x="2595" y="6"/>
                    <a:pt x="2606" y="11"/>
                  </a:cubicBezTo>
                  <a:cubicBezTo>
                    <a:pt x="2664" y="37"/>
                    <a:pt x="2699" y="81"/>
                    <a:pt x="2700" y="145"/>
                  </a:cubicBezTo>
                  <a:cubicBezTo>
                    <a:pt x="2701" y="392"/>
                    <a:pt x="2700" y="639"/>
                    <a:pt x="2700" y="885"/>
                  </a:cubicBezTo>
                  <a:cubicBezTo>
                    <a:pt x="2700" y="888"/>
                    <a:pt x="2700" y="891"/>
                    <a:pt x="2699" y="898"/>
                  </a:cubicBezTo>
                  <a:cubicBezTo>
                    <a:pt x="2666" y="865"/>
                    <a:pt x="2634" y="834"/>
                    <a:pt x="2604" y="803"/>
                  </a:cubicBezTo>
                  <a:cubicBezTo>
                    <a:pt x="2600" y="798"/>
                    <a:pt x="2601" y="788"/>
                    <a:pt x="2601" y="780"/>
                  </a:cubicBezTo>
                  <a:cubicBezTo>
                    <a:pt x="2600" y="575"/>
                    <a:pt x="2600" y="370"/>
                    <a:pt x="2600" y="164"/>
                  </a:cubicBezTo>
                  <a:cubicBezTo>
                    <a:pt x="2600" y="115"/>
                    <a:pt x="2585" y="100"/>
                    <a:pt x="2536" y="100"/>
                  </a:cubicBezTo>
                  <a:cubicBezTo>
                    <a:pt x="1745" y="100"/>
                    <a:pt x="955" y="100"/>
                    <a:pt x="164" y="100"/>
                  </a:cubicBezTo>
                  <a:cubicBezTo>
                    <a:pt x="117" y="100"/>
                    <a:pt x="100" y="116"/>
                    <a:pt x="100" y="163"/>
                  </a:cubicBezTo>
                  <a:cubicBezTo>
                    <a:pt x="100" y="1121"/>
                    <a:pt x="100" y="2079"/>
                    <a:pt x="100" y="3037"/>
                  </a:cubicBezTo>
                  <a:cubicBezTo>
                    <a:pt x="100" y="3083"/>
                    <a:pt x="117" y="3100"/>
                    <a:pt x="162" y="3100"/>
                  </a:cubicBezTo>
                  <a:cubicBezTo>
                    <a:pt x="954" y="3100"/>
                    <a:pt x="1746" y="3100"/>
                    <a:pt x="2538" y="3100"/>
                  </a:cubicBezTo>
                  <a:cubicBezTo>
                    <a:pt x="2584" y="3100"/>
                    <a:pt x="2600" y="3084"/>
                    <a:pt x="2600" y="3037"/>
                  </a:cubicBezTo>
                  <a:cubicBezTo>
                    <a:pt x="2600" y="2583"/>
                    <a:pt x="2600" y="2128"/>
                    <a:pt x="2600" y="1674"/>
                  </a:cubicBezTo>
                  <a:cubicBezTo>
                    <a:pt x="2600" y="1658"/>
                    <a:pt x="2604" y="1647"/>
                    <a:pt x="2615" y="1637"/>
                  </a:cubicBezTo>
                  <a:cubicBezTo>
                    <a:pt x="2643" y="1610"/>
                    <a:pt x="2669" y="1582"/>
                    <a:pt x="2696" y="1555"/>
                  </a:cubicBezTo>
                  <a:cubicBezTo>
                    <a:pt x="2697" y="1556"/>
                    <a:pt x="2699" y="1557"/>
                    <a:pt x="2700" y="1558"/>
                  </a:cubicBezTo>
                  <a:cubicBezTo>
                    <a:pt x="2700" y="1565"/>
                    <a:pt x="2700" y="1573"/>
                    <a:pt x="2700" y="1581"/>
                  </a:cubicBezTo>
                  <a:cubicBezTo>
                    <a:pt x="2700" y="2060"/>
                    <a:pt x="2699" y="2539"/>
                    <a:pt x="2702" y="3019"/>
                  </a:cubicBezTo>
                  <a:cubicBezTo>
                    <a:pt x="2702" y="3120"/>
                    <a:pt x="2654" y="3182"/>
                    <a:pt x="2572" y="3200"/>
                  </a:cubicBezTo>
                  <a:cubicBezTo>
                    <a:pt x="1757" y="3200"/>
                    <a:pt x="943" y="3200"/>
                    <a:pt x="128" y="3200"/>
                  </a:cubicBezTo>
                  <a:cubicBezTo>
                    <a:pt x="92" y="3191"/>
                    <a:pt x="58" y="3177"/>
                    <a:pt x="36" y="3146"/>
                  </a:cubicBezTo>
                  <a:cubicBezTo>
                    <a:pt x="21" y="3123"/>
                    <a:pt x="12" y="3097"/>
                    <a:pt x="0" y="3072"/>
                  </a:cubicBezTo>
                  <a:cubicBezTo>
                    <a:pt x="0" y="2091"/>
                    <a:pt x="0" y="1109"/>
                    <a:pt x="0" y="128"/>
                  </a:cubicBezTo>
                  <a:cubicBezTo>
                    <a:pt x="12" y="103"/>
                    <a:pt x="21" y="77"/>
                    <a:pt x="36" y="54"/>
                  </a:cubicBezTo>
                  <a:cubicBezTo>
                    <a:pt x="58" y="23"/>
                    <a:pt x="92" y="9"/>
                    <a:pt x="128" y="0"/>
                  </a:cubicBezTo>
                  <a:cubicBezTo>
                    <a:pt x="943" y="0"/>
                    <a:pt x="1757" y="0"/>
                    <a:pt x="257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3448050" y="4132263"/>
              <a:ext cx="628650" cy="633412"/>
            </a:xfrm>
            <a:custGeom>
              <a:avLst/>
              <a:gdLst>
                <a:gd name="T0" fmla="*/ 706 w 706"/>
                <a:gd name="T1" fmla="*/ 410 h 714"/>
                <a:gd name="T2" fmla="*/ 682 w 706"/>
                <a:gd name="T3" fmla="*/ 441 h 714"/>
                <a:gd name="T4" fmla="*/ 441 w 706"/>
                <a:gd name="T5" fmla="*/ 681 h 714"/>
                <a:gd name="T6" fmla="*/ 357 w 706"/>
                <a:gd name="T7" fmla="*/ 682 h 714"/>
                <a:gd name="T8" fmla="*/ 31 w 706"/>
                <a:gd name="T9" fmla="*/ 356 h 714"/>
                <a:gd name="T10" fmla="*/ 31 w 706"/>
                <a:gd name="T11" fmla="*/ 274 h 714"/>
                <a:gd name="T12" fmla="*/ 274 w 706"/>
                <a:gd name="T13" fmla="*/ 31 h 714"/>
                <a:gd name="T14" fmla="*/ 357 w 706"/>
                <a:gd name="T15" fmla="*/ 32 h 714"/>
                <a:gd name="T16" fmla="*/ 677 w 706"/>
                <a:gd name="T17" fmla="*/ 351 h 714"/>
                <a:gd name="T18" fmla="*/ 706 w 706"/>
                <a:gd name="T19" fmla="*/ 386 h 714"/>
                <a:gd name="T20" fmla="*/ 706 w 706"/>
                <a:gd name="T21" fmla="*/ 41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6" h="714">
                  <a:moveTo>
                    <a:pt x="706" y="410"/>
                  </a:moveTo>
                  <a:cubicBezTo>
                    <a:pt x="698" y="420"/>
                    <a:pt x="691" y="432"/>
                    <a:pt x="682" y="441"/>
                  </a:cubicBezTo>
                  <a:cubicBezTo>
                    <a:pt x="602" y="521"/>
                    <a:pt x="522" y="601"/>
                    <a:pt x="441" y="681"/>
                  </a:cubicBezTo>
                  <a:cubicBezTo>
                    <a:pt x="409" y="714"/>
                    <a:pt x="389" y="714"/>
                    <a:pt x="357" y="682"/>
                  </a:cubicBezTo>
                  <a:cubicBezTo>
                    <a:pt x="248" y="573"/>
                    <a:pt x="139" y="465"/>
                    <a:pt x="31" y="356"/>
                  </a:cubicBezTo>
                  <a:cubicBezTo>
                    <a:pt x="0" y="326"/>
                    <a:pt x="0" y="305"/>
                    <a:pt x="31" y="274"/>
                  </a:cubicBezTo>
                  <a:cubicBezTo>
                    <a:pt x="112" y="193"/>
                    <a:pt x="193" y="112"/>
                    <a:pt x="274" y="31"/>
                  </a:cubicBezTo>
                  <a:cubicBezTo>
                    <a:pt x="305" y="0"/>
                    <a:pt x="326" y="0"/>
                    <a:pt x="357" y="32"/>
                  </a:cubicBezTo>
                  <a:cubicBezTo>
                    <a:pt x="464" y="138"/>
                    <a:pt x="570" y="245"/>
                    <a:pt x="677" y="351"/>
                  </a:cubicBezTo>
                  <a:cubicBezTo>
                    <a:pt x="687" y="362"/>
                    <a:pt x="696" y="374"/>
                    <a:pt x="706" y="386"/>
                  </a:cubicBezTo>
                  <a:cubicBezTo>
                    <a:pt x="706" y="394"/>
                    <a:pt x="706" y="402"/>
                    <a:pt x="706" y="410"/>
                  </a:cubicBezTo>
                  <a:close/>
                </a:path>
              </a:pathLst>
            </a:custGeom>
            <a:solidFill>
              <a:srgbClr val="FF9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
            <p:cNvSpPr/>
            <p:nvPr/>
          </p:nvSpPr>
          <p:spPr bwMode="auto">
            <a:xfrm>
              <a:off x="2587625" y="4483100"/>
              <a:ext cx="1139825" cy="1143000"/>
            </a:xfrm>
            <a:custGeom>
              <a:avLst/>
              <a:gdLst>
                <a:gd name="T0" fmla="*/ 1281 w 1281"/>
                <a:gd name="T1" fmla="*/ 396 h 1285"/>
                <a:gd name="T2" fmla="*/ 1267 w 1281"/>
                <a:gd name="T3" fmla="*/ 426 h 1285"/>
                <a:gd name="T4" fmla="*/ 1252 w 1281"/>
                <a:gd name="T5" fmla="*/ 442 h 1285"/>
                <a:gd name="T6" fmla="*/ 443 w 1281"/>
                <a:gd name="T7" fmla="*/ 1251 h 1285"/>
                <a:gd name="T8" fmla="*/ 356 w 1281"/>
                <a:gd name="T9" fmla="*/ 1251 h 1285"/>
                <a:gd name="T10" fmla="*/ 32 w 1281"/>
                <a:gd name="T11" fmla="*/ 927 h 1285"/>
                <a:gd name="T12" fmla="*/ 32 w 1281"/>
                <a:gd name="T13" fmla="*/ 844 h 1285"/>
                <a:gd name="T14" fmla="*/ 846 w 1281"/>
                <a:gd name="T15" fmla="*/ 30 h 1285"/>
                <a:gd name="T16" fmla="*/ 928 w 1281"/>
                <a:gd name="T17" fmla="*/ 30 h 1285"/>
                <a:gd name="T18" fmla="*/ 1256 w 1281"/>
                <a:gd name="T19" fmla="*/ 358 h 1285"/>
                <a:gd name="T20" fmla="*/ 1281 w 1281"/>
                <a:gd name="T21" fmla="*/ 396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1" h="1285">
                  <a:moveTo>
                    <a:pt x="1281" y="396"/>
                  </a:moveTo>
                  <a:cubicBezTo>
                    <a:pt x="1275" y="409"/>
                    <a:pt x="1272" y="418"/>
                    <a:pt x="1267" y="426"/>
                  </a:cubicBezTo>
                  <a:cubicBezTo>
                    <a:pt x="1263" y="432"/>
                    <a:pt x="1257" y="437"/>
                    <a:pt x="1252" y="442"/>
                  </a:cubicBezTo>
                  <a:cubicBezTo>
                    <a:pt x="982" y="712"/>
                    <a:pt x="712" y="981"/>
                    <a:pt x="443" y="1251"/>
                  </a:cubicBezTo>
                  <a:cubicBezTo>
                    <a:pt x="409" y="1285"/>
                    <a:pt x="390" y="1285"/>
                    <a:pt x="356" y="1251"/>
                  </a:cubicBezTo>
                  <a:cubicBezTo>
                    <a:pt x="248" y="1143"/>
                    <a:pt x="140" y="1035"/>
                    <a:pt x="32" y="927"/>
                  </a:cubicBezTo>
                  <a:cubicBezTo>
                    <a:pt x="0" y="895"/>
                    <a:pt x="0" y="876"/>
                    <a:pt x="32" y="844"/>
                  </a:cubicBezTo>
                  <a:cubicBezTo>
                    <a:pt x="303" y="573"/>
                    <a:pt x="575" y="301"/>
                    <a:pt x="846" y="30"/>
                  </a:cubicBezTo>
                  <a:cubicBezTo>
                    <a:pt x="876" y="0"/>
                    <a:pt x="898" y="0"/>
                    <a:pt x="928" y="30"/>
                  </a:cubicBezTo>
                  <a:cubicBezTo>
                    <a:pt x="1037" y="139"/>
                    <a:pt x="1147" y="248"/>
                    <a:pt x="1256" y="358"/>
                  </a:cubicBezTo>
                  <a:cubicBezTo>
                    <a:pt x="1266" y="369"/>
                    <a:pt x="1273" y="383"/>
                    <a:pt x="1281" y="396"/>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2332038" y="5340350"/>
              <a:ext cx="538163" cy="539750"/>
            </a:xfrm>
            <a:custGeom>
              <a:avLst/>
              <a:gdLst>
                <a:gd name="T0" fmla="*/ 21 w 604"/>
                <a:gd name="T1" fmla="*/ 606 h 606"/>
                <a:gd name="T2" fmla="*/ 1 w 604"/>
                <a:gd name="T3" fmla="*/ 584 h 606"/>
                <a:gd name="T4" fmla="*/ 8 w 604"/>
                <a:gd name="T5" fmla="*/ 561 h 606"/>
                <a:gd name="T6" fmla="*/ 183 w 604"/>
                <a:gd name="T7" fmla="*/ 35 h 606"/>
                <a:gd name="T8" fmla="*/ 231 w 604"/>
                <a:gd name="T9" fmla="*/ 23 h 606"/>
                <a:gd name="T10" fmla="*/ 581 w 604"/>
                <a:gd name="T11" fmla="*/ 374 h 606"/>
                <a:gd name="T12" fmla="*/ 569 w 604"/>
                <a:gd name="T13" fmla="*/ 425 h 606"/>
                <a:gd name="T14" fmla="*/ 35 w 604"/>
                <a:gd name="T15" fmla="*/ 602 h 606"/>
                <a:gd name="T16" fmla="*/ 21 w 604"/>
                <a:gd name="T1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606">
                  <a:moveTo>
                    <a:pt x="21" y="606"/>
                  </a:moveTo>
                  <a:cubicBezTo>
                    <a:pt x="5" y="606"/>
                    <a:pt x="0" y="596"/>
                    <a:pt x="1" y="584"/>
                  </a:cubicBezTo>
                  <a:cubicBezTo>
                    <a:pt x="2" y="576"/>
                    <a:pt x="5" y="568"/>
                    <a:pt x="8" y="561"/>
                  </a:cubicBezTo>
                  <a:cubicBezTo>
                    <a:pt x="66" y="385"/>
                    <a:pt x="124" y="210"/>
                    <a:pt x="183" y="35"/>
                  </a:cubicBezTo>
                  <a:cubicBezTo>
                    <a:pt x="193" y="3"/>
                    <a:pt x="207" y="0"/>
                    <a:pt x="231" y="23"/>
                  </a:cubicBezTo>
                  <a:cubicBezTo>
                    <a:pt x="348" y="140"/>
                    <a:pt x="464" y="257"/>
                    <a:pt x="581" y="374"/>
                  </a:cubicBezTo>
                  <a:cubicBezTo>
                    <a:pt x="604" y="397"/>
                    <a:pt x="600" y="415"/>
                    <a:pt x="569" y="425"/>
                  </a:cubicBezTo>
                  <a:cubicBezTo>
                    <a:pt x="391" y="484"/>
                    <a:pt x="213" y="543"/>
                    <a:pt x="35" y="602"/>
                  </a:cubicBezTo>
                  <a:cubicBezTo>
                    <a:pt x="30" y="604"/>
                    <a:pt x="25" y="605"/>
                    <a:pt x="21" y="6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2"/>
            <p:cNvSpPr/>
            <p:nvPr/>
          </p:nvSpPr>
          <p:spPr bwMode="auto">
            <a:xfrm>
              <a:off x="1990725" y="4032250"/>
              <a:ext cx="1454150" cy="42862"/>
            </a:xfrm>
            <a:custGeom>
              <a:avLst/>
              <a:gdLst>
                <a:gd name="T0" fmla="*/ 1634 w 1634"/>
                <a:gd name="T1" fmla="*/ 0 h 48"/>
                <a:gd name="T2" fmla="*/ 1634 w 1634"/>
                <a:gd name="T3" fmla="*/ 48 h 48"/>
                <a:gd name="T4" fmla="*/ 0 w 1634"/>
                <a:gd name="T5" fmla="*/ 48 h 48"/>
                <a:gd name="T6" fmla="*/ 0 w 1634"/>
                <a:gd name="T7" fmla="*/ 0 h 48"/>
                <a:gd name="T8" fmla="*/ 1634 w 1634"/>
                <a:gd name="T9" fmla="*/ 0 h 48"/>
              </a:gdLst>
              <a:ahLst/>
              <a:cxnLst>
                <a:cxn ang="0">
                  <a:pos x="T0" y="T1"/>
                </a:cxn>
                <a:cxn ang="0">
                  <a:pos x="T2" y="T3"/>
                </a:cxn>
                <a:cxn ang="0">
                  <a:pos x="T4" y="T5"/>
                </a:cxn>
                <a:cxn ang="0">
                  <a:pos x="T6" y="T7"/>
                </a:cxn>
                <a:cxn ang="0">
                  <a:pos x="T8" y="T9"/>
                </a:cxn>
              </a:cxnLst>
              <a:rect l="0" t="0" r="r" b="b"/>
              <a:pathLst>
                <a:path w="1634" h="48">
                  <a:moveTo>
                    <a:pt x="1634" y="0"/>
                  </a:moveTo>
                  <a:cubicBezTo>
                    <a:pt x="1634" y="17"/>
                    <a:pt x="1634" y="32"/>
                    <a:pt x="1634" y="48"/>
                  </a:cubicBezTo>
                  <a:cubicBezTo>
                    <a:pt x="1090" y="48"/>
                    <a:pt x="546" y="48"/>
                    <a:pt x="0" y="48"/>
                  </a:cubicBezTo>
                  <a:cubicBezTo>
                    <a:pt x="0" y="32"/>
                    <a:pt x="0" y="17"/>
                    <a:pt x="0" y="0"/>
                  </a:cubicBezTo>
                  <a:cubicBezTo>
                    <a:pt x="544" y="0"/>
                    <a:pt x="1088" y="0"/>
                    <a:pt x="16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1992313" y="4548188"/>
              <a:ext cx="1184275" cy="44450"/>
            </a:xfrm>
            <a:custGeom>
              <a:avLst/>
              <a:gdLst>
                <a:gd name="T0" fmla="*/ 1331 w 1331"/>
                <a:gd name="T1" fmla="*/ 0 h 51"/>
                <a:gd name="T2" fmla="*/ 1245 w 1331"/>
                <a:gd name="T3" fmla="*/ 51 h 51"/>
                <a:gd name="T4" fmla="*/ 28 w 1331"/>
                <a:gd name="T5" fmla="*/ 50 h 51"/>
                <a:gd name="T6" fmla="*/ 0 w 1331"/>
                <a:gd name="T7" fmla="*/ 50 h 51"/>
                <a:gd name="T8" fmla="*/ 0 w 1331"/>
                <a:gd name="T9" fmla="*/ 0 h 51"/>
                <a:gd name="T10" fmla="*/ 1331 w 1331"/>
                <a:gd name="T11" fmla="*/ 0 h 51"/>
              </a:gdLst>
              <a:ahLst/>
              <a:cxnLst>
                <a:cxn ang="0">
                  <a:pos x="T0" y="T1"/>
                </a:cxn>
                <a:cxn ang="0">
                  <a:pos x="T2" y="T3"/>
                </a:cxn>
                <a:cxn ang="0">
                  <a:pos x="T4" y="T5"/>
                </a:cxn>
                <a:cxn ang="0">
                  <a:pos x="T6" y="T7"/>
                </a:cxn>
                <a:cxn ang="0">
                  <a:pos x="T8" y="T9"/>
                </a:cxn>
                <a:cxn ang="0">
                  <a:pos x="T10" y="T11"/>
                </a:cxn>
              </a:cxnLst>
              <a:rect l="0" t="0" r="r" b="b"/>
              <a:pathLst>
                <a:path w="1331" h="51">
                  <a:moveTo>
                    <a:pt x="1331" y="0"/>
                  </a:moveTo>
                  <a:cubicBezTo>
                    <a:pt x="1304" y="25"/>
                    <a:pt x="1287" y="51"/>
                    <a:pt x="1245" y="51"/>
                  </a:cubicBezTo>
                  <a:cubicBezTo>
                    <a:pt x="839" y="49"/>
                    <a:pt x="433" y="50"/>
                    <a:pt x="28" y="50"/>
                  </a:cubicBezTo>
                  <a:cubicBezTo>
                    <a:pt x="19" y="50"/>
                    <a:pt x="10" y="50"/>
                    <a:pt x="0" y="50"/>
                  </a:cubicBezTo>
                  <a:cubicBezTo>
                    <a:pt x="0" y="33"/>
                    <a:pt x="0" y="17"/>
                    <a:pt x="0" y="0"/>
                  </a:cubicBezTo>
                  <a:cubicBezTo>
                    <a:pt x="442" y="0"/>
                    <a:pt x="884" y="0"/>
                    <a:pt x="13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p:nvPr/>
          </p:nvSpPr>
          <p:spPr bwMode="auto">
            <a:xfrm>
              <a:off x="1990725" y="5062538"/>
              <a:ext cx="668338" cy="44450"/>
            </a:xfrm>
            <a:custGeom>
              <a:avLst/>
              <a:gdLst>
                <a:gd name="T0" fmla="*/ 751 w 751"/>
                <a:gd name="T1" fmla="*/ 4 h 49"/>
                <a:gd name="T2" fmla="*/ 710 w 751"/>
                <a:gd name="T3" fmla="*/ 42 h 49"/>
                <a:gd name="T4" fmla="*/ 692 w 751"/>
                <a:gd name="T5" fmla="*/ 49 h 49"/>
                <a:gd name="T6" fmla="*/ 11 w 751"/>
                <a:gd name="T7" fmla="*/ 49 h 49"/>
                <a:gd name="T8" fmla="*/ 0 w 751"/>
                <a:gd name="T9" fmla="*/ 48 h 49"/>
                <a:gd name="T10" fmla="*/ 0 w 751"/>
                <a:gd name="T11" fmla="*/ 0 h 49"/>
                <a:gd name="T12" fmla="*/ 748 w 751"/>
                <a:gd name="T13" fmla="*/ 0 h 49"/>
                <a:gd name="T14" fmla="*/ 751 w 751"/>
                <a:gd name="T15" fmla="*/ 4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1" h="49">
                  <a:moveTo>
                    <a:pt x="751" y="4"/>
                  </a:moveTo>
                  <a:cubicBezTo>
                    <a:pt x="737" y="17"/>
                    <a:pt x="724" y="30"/>
                    <a:pt x="710" y="42"/>
                  </a:cubicBezTo>
                  <a:cubicBezTo>
                    <a:pt x="705" y="46"/>
                    <a:pt x="698" y="49"/>
                    <a:pt x="692" y="49"/>
                  </a:cubicBezTo>
                  <a:cubicBezTo>
                    <a:pt x="465" y="49"/>
                    <a:pt x="238" y="49"/>
                    <a:pt x="11" y="49"/>
                  </a:cubicBezTo>
                  <a:cubicBezTo>
                    <a:pt x="8" y="49"/>
                    <a:pt x="4" y="48"/>
                    <a:pt x="0" y="48"/>
                  </a:cubicBezTo>
                  <a:cubicBezTo>
                    <a:pt x="0" y="32"/>
                    <a:pt x="0" y="17"/>
                    <a:pt x="0" y="0"/>
                  </a:cubicBezTo>
                  <a:cubicBezTo>
                    <a:pt x="250" y="0"/>
                    <a:pt x="499" y="0"/>
                    <a:pt x="748" y="0"/>
                  </a:cubicBezTo>
                  <a:cubicBezTo>
                    <a:pt x="749" y="2"/>
                    <a:pt x="750" y="3"/>
                    <a:pt x="75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5"/>
            <p:cNvSpPr/>
            <p:nvPr/>
          </p:nvSpPr>
          <p:spPr bwMode="auto">
            <a:xfrm>
              <a:off x="3081338" y="5575300"/>
              <a:ext cx="363538" cy="46037"/>
            </a:xfrm>
            <a:custGeom>
              <a:avLst/>
              <a:gdLst>
                <a:gd name="T0" fmla="*/ 0 w 407"/>
                <a:gd name="T1" fmla="*/ 52 h 52"/>
                <a:gd name="T2" fmla="*/ 86 w 407"/>
                <a:gd name="T3" fmla="*/ 1 h 52"/>
                <a:gd name="T4" fmla="*/ 384 w 407"/>
                <a:gd name="T5" fmla="*/ 3 h 52"/>
                <a:gd name="T6" fmla="*/ 407 w 407"/>
                <a:gd name="T7" fmla="*/ 3 h 52"/>
                <a:gd name="T8" fmla="*/ 407 w 407"/>
                <a:gd name="T9" fmla="*/ 52 h 52"/>
                <a:gd name="T10" fmla="*/ 0 w 407"/>
                <a:gd name="T11" fmla="*/ 52 h 52"/>
              </a:gdLst>
              <a:ahLst/>
              <a:cxnLst>
                <a:cxn ang="0">
                  <a:pos x="T0" y="T1"/>
                </a:cxn>
                <a:cxn ang="0">
                  <a:pos x="T2" y="T3"/>
                </a:cxn>
                <a:cxn ang="0">
                  <a:pos x="T4" y="T5"/>
                </a:cxn>
                <a:cxn ang="0">
                  <a:pos x="T6" y="T7"/>
                </a:cxn>
                <a:cxn ang="0">
                  <a:pos x="T8" y="T9"/>
                </a:cxn>
                <a:cxn ang="0">
                  <a:pos x="T10" y="T11"/>
                </a:cxn>
              </a:cxnLst>
              <a:rect l="0" t="0" r="r" b="b"/>
              <a:pathLst>
                <a:path w="407" h="52">
                  <a:moveTo>
                    <a:pt x="0" y="52"/>
                  </a:moveTo>
                  <a:cubicBezTo>
                    <a:pt x="26" y="26"/>
                    <a:pt x="43" y="0"/>
                    <a:pt x="86" y="1"/>
                  </a:cubicBezTo>
                  <a:cubicBezTo>
                    <a:pt x="185" y="6"/>
                    <a:pt x="285" y="3"/>
                    <a:pt x="384" y="3"/>
                  </a:cubicBezTo>
                  <a:cubicBezTo>
                    <a:pt x="391" y="3"/>
                    <a:pt x="398" y="3"/>
                    <a:pt x="407" y="3"/>
                  </a:cubicBezTo>
                  <a:cubicBezTo>
                    <a:pt x="407" y="19"/>
                    <a:pt x="407" y="35"/>
                    <a:pt x="407" y="52"/>
                  </a:cubicBezTo>
                  <a:cubicBezTo>
                    <a:pt x="273" y="52"/>
                    <a:pt x="139" y="52"/>
                    <a:pt x="0"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6"/>
            <p:cNvSpPr/>
            <p:nvPr/>
          </p:nvSpPr>
          <p:spPr bwMode="auto">
            <a:xfrm>
              <a:off x="1990725" y="5578475"/>
              <a:ext cx="339725" cy="44450"/>
            </a:xfrm>
            <a:custGeom>
              <a:avLst/>
              <a:gdLst>
                <a:gd name="T0" fmla="*/ 0 w 381"/>
                <a:gd name="T1" fmla="*/ 49 h 49"/>
                <a:gd name="T2" fmla="*/ 0 w 381"/>
                <a:gd name="T3" fmla="*/ 0 h 49"/>
                <a:gd name="T4" fmla="*/ 381 w 381"/>
                <a:gd name="T5" fmla="*/ 0 h 49"/>
                <a:gd name="T6" fmla="*/ 367 w 381"/>
                <a:gd name="T7" fmla="*/ 43 h 49"/>
                <a:gd name="T8" fmla="*/ 356 w 381"/>
                <a:gd name="T9" fmla="*/ 49 h 49"/>
                <a:gd name="T10" fmla="*/ 0 w 381"/>
                <a:gd name="T11" fmla="*/ 49 h 49"/>
              </a:gdLst>
              <a:ahLst/>
              <a:cxnLst>
                <a:cxn ang="0">
                  <a:pos x="T0" y="T1"/>
                </a:cxn>
                <a:cxn ang="0">
                  <a:pos x="T2" y="T3"/>
                </a:cxn>
                <a:cxn ang="0">
                  <a:pos x="T4" y="T5"/>
                </a:cxn>
                <a:cxn ang="0">
                  <a:pos x="T6" y="T7"/>
                </a:cxn>
                <a:cxn ang="0">
                  <a:pos x="T8" y="T9"/>
                </a:cxn>
                <a:cxn ang="0">
                  <a:pos x="T10" y="T11"/>
                </a:cxn>
              </a:cxnLst>
              <a:rect l="0" t="0" r="r" b="b"/>
              <a:pathLst>
                <a:path w="381" h="49">
                  <a:moveTo>
                    <a:pt x="0" y="49"/>
                  </a:moveTo>
                  <a:cubicBezTo>
                    <a:pt x="0" y="32"/>
                    <a:pt x="0" y="17"/>
                    <a:pt x="0" y="0"/>
                  </a:cubicBezTo>
                  <a:cubicBezTo>
                    <a:pt x="126" y="0"/>
                    <a:pt x="252" y="0"/>
                    <a:pt x="381" y="0"/>
                  </a:cubicBezTo>
                  <a:cubicBezTo>
                    <a:pt x="376" y="15"/>
                    <a:pt x="372" y="29"/>
                    <a:pt x="367" y="43"/>
                  </a:cubicBezTo>
                  <a:cubicBezTo>
                    <a:pt x="366" y="46"/>
                    <a:pt x="360" y="49"/>
                    <a:pt x="356" y="49"/>
                  </a:cubicBezTo>
                  <a:cubicBezTo>
                    <a:pt x="238" y="49"/>
                    <a:pt x="120" y="49"/>
                    <a:pt x="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日期占位符 14"/>
          <p:cNvSpPr>
            <a:spLocks noGrp="1"/>
          </p:cNvSpPr>
          <p:nvPr>
            <p:ph type="dt" sz="half" idx="10"/>
          </p:nvPr>
        </p:nvSpPr>
        <p:spPr/>
        <p:txBody>
          <a:bodyPr/>
          <a:lstStyle/>
          <a:p>
            <a:fld id="{33CD694D-610E-402B-8C24-BCC4D3FBCB73}" type="datetime1">
              <a:rPr lang="zh-CN" altLang="en-US" smtClean="0"/>
            </a:fld>
            <a:endParaRPr lang="zh-CN" altLang="en-US"/>
          </a:p>
        </p:txBody>
      </p:sp>
      <p:sp>
        <p:nvSpPr>
          <p:cNvPr id="16" name="页脚占位符 15"/>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a:p>
        </p:txBody>
      </p:sp>
      <p:sp>
        <p:nvSpPr>
          <p:cNvPr id="17" name="灯片编号占位符 16"/>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pan/>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86FA9E-E811-4918-8CB8-517C9550212D}" type="datetime1">
              <a:rPr lang="zh-CN" altLang="en-US" smtClean="0"/>
            </a:fld>
            <a:endParaRPr lang="zh-CN" altLang="en-US" dirty="0"/>
          </a:p>
        </p:txBody>
      </p:sp>
      <p:sp>
        <p:nvSpPr>
          <p:cNvPr id="3" name="页脚占位符 2"/>
          <p:cNvSpPr>
            <a:spLocks noGrp="1"/>
          </p:cNvSpPr>
          <p:nvPr>
            <p:ph type="ftr" sz="quarter" idx="11"/>
          </p:nvPr>
        </p:nvSpPr>
        <p:spPr/>
        <p:txBody>
          <a:bodyPr/>
          <a:lstStyle/>
          <a:p>
            <a:r>
              <a:rPr lang="zh-CN" altLang="en-US" cap="none">
                <a:uFillTx/>
                <a:sym typeface="+mn-ea"/>
              </a:rPr>
              <a:t>Py</a:t>
            </a:r>
            <a:r>
              <a:rPr lang="en-US" altLang="zh-CN" cap="none">
                <a:uFillTx/>
                <a:sym typeface="+mn-ea"/>
              </a:rPr>
              <a:t>thon</a:t>
            </a:r>
            <a:r>
              <a:rPr lang="zh-CN" altLang="en-US">
                <a:sym typeface="+mn-ea"/>
              </a:rPr>
              <a:t>开发与应用</a:t>
            </a:r>
            <a:endParaRPr lang="zh-CN" altLang="en-US" dirty="0"/>
          </a:p>
        </p:txBody>
      </p:sp>
      <p:sp>
        <p:nvSpPr>
          <p:cNvPr id="4" name="灯片编号占位符 3"/>
          <p:cNvSpPr>
            <a:spLocks noGrp="1"/>
          </p:cNvSpPr>
          <p:nvPr>
            <p:ph type="sldNum" sz="quarter" idx="12"/>
          </p:nvPr>
        </p:nvSpPr>
        <p:spPr/>
        <p:txBody>
          <a:bodyPr/>
          <a:lstStyle/>
          <a:p>
            <a:fld id="{233B410F-ED3A-420F-9009-9AC68EA6698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函数的嵌套调用</a:t>
            </a:r>
            <a:endParaRPr lang="zh-CN" altLang="en-US" dirty="0"/>
          </a:p>
        </p:txBody>
      </p:sp>
      <p:sp>
        <p:nvSpPr>
          <p:cNvPr id="3" name="内容占位符 2"/>
          <p:cNvSpPr>
            <a:spLocks noGrp="1"/>
          </p:cNvSpPr>
          <p:nvPr>
            <p:ph idx="1"/>
          </p:nvPr>
        </p:nvSpPr>
        <p:spPr>
          <a:xfrm>
            <a:off x="768097" y="925167"/>
            <a:ext cx="8156828" cy="3806854"/>
          </a:xfrm>
        </p:spPr>
        <p:txBody>
          <a:bodyPr>
            <a:normAutofit/>
          </a:bodyPr>
          <a:lstStyle/>
          <a:p>
            <a:r>
              <a:rPr lang="zh-CN" altLang="en-US" sz="2000" dirty="0" smtClean="0"/>
              <a:t>python</a:t>
            </a:r>
            <a:r>
              <a:rPr lang="zh-CN" altLang="en-US" sz="2000" dirty="0"/>
              <a:t>语言允许在函数定义中出现函数的调用，从而形成函数的嵌套调用。</a:t>
            </a:r>
            <a:endParaRPr lang="zh-CN" altLang="en-US" sz="2000" dirty="0"/>
          </a:p>
          <a:p>
            <a:r>
              <a:rPr lang="zh-CN" altLang="en-US" sz="2000" dirty="0"/>
              <a:t>看一个函数嵌套调用的例子，</a:t>
            </a:r>
            <a:r>
              <a:rPr lang="zh-CN" altLang="en-US" sz="2000" dirty="0" smtClean="0"/>
              <a:t>如下例所</a:t>
            </a:r>
            <a:r>
              <a:rPr lang="zh-CN" altLang="en-US" sz="2000" dirty="0"/>
              <a:t>示。</a:t>
            </a:r>
            <a:endParaRPr lang="zh-CN" altLang="en-US" sz="2000" dirty="0"/>
          </a:p>
          <a:p>
            <a:pPr algn="l"/>
            <a:r>
              <a:rPr lang="zh-CN" altLang="en-US" sz="2000" dirty="0" smtClean="0"/>
              <a:t>在例子中</a:t>
            </a:r>
            <a:r>
              <a:rPr lang="zh-CN" altLang="en-US" sz="2000" dirty="0"/>
              <a:t>，定义了JudgeScore(x)和JudgeAllScore(n)两个函数，其中JudgeScore(x)函数用来判断学生成绩所属的等级，JudgeAllScore(n)函数用来输入学生的成绩，并调用JudgeScore(x)函数判断成绩的等级并输出结果。代码如下：</a:t>
            </a:r>
            <a:endParaRPr lang="zh-CN" altLang="en-US" sz="2000" dirty="0"/>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768097" y="925167"/>
            <a:ext cx="3803903" cy="3806854"/>
          </a:xfrm>
        </p:spPr>
        <p:txBody>
          <a:bodyPr/>
          <a:lstStyle/>
          <a:p>
            <a:pPr marL="0" indent="0" fontAlgn="auto">
              <a:lnSpc>
                <a:spcPct val="100000"/>
              </a:lnSpc>
              <a:spcBef>
                <a:spcPts val="0"/>
              </a:spcBef>
              <a:buNone/>
            </a:pPr>
            <a:r>
              <a:rPr lang="zh-CN" altLang="en-US" sz="2000" dirty="0" smtClean="0"/>
              <a:t>判断</a:t>
            </a:r>
            <a:r>
              <a:rPr lang="zh-CN" altLang="en-US" sz="2000" dirty="0"/>
              <a:t>成绩等级</a:t>
            </a:r>
            <a:endParaRPr lang="zh-CN" altLang="en-US" sz="2000" dirty="0"/>
          </a:p>
          <a:p>
            <a:pPr marL="0" indent="0" fontAlgn="auto">
              <a:lnSpc>
                <a:spcPct val="100000"/>
              </a:lnSpc>
              <a:spcBef>
                <a:spcPts val="0"/>
              </a:spcBef>
              <a:buNone/>
            </a:pPr>
            <a:r>
              <a:rPr lang="zh-CN" altLang="en-US" sz="2000" dirty="0"/>
              <a:t>    def  JudgeScore(x):</a:t>
            </a:r>
            <a:endParaRPr lang="zh-CN" altLang="en-US" sz="2000" dirty="0"/>
          </a:p>
          <a:p>
            <a:pPr marL="457200" lvl="1" indent="0" fontAlgn="auto">
              <a:lnSpc>
                <a:spcPct val="100000"/>
              </a:lnSpc>
              <a:spcBef>
                <a:spcPts val="0"/>
              </a:spcBef>
              <a:buNone/>
            </a:pPr>
            <a:r>
              <a:rPr lang="zh-CN" altLang="en-US" sz="1800" dirty="0"/>
              <a:t>    if x &lt; 0 or x &gt; 100:</a:t>
            </a:r>
            <a:endParaRPr lang="zh-CN" altLang="en-US" sz="1800" dirty="0"/>
          </a:p>
          <a:p>
            <a:pPr marL="457200" lvl="1" indent="0" fontAlgn="auto">
              <a:lnSpc>
                <a:spcPct val="100000"/>
              </a:lnSpc>
              <a:spcBef>
                <a:spcPts val="0"/>
              </a:spcBef>
              <a:buNone/>
            </a:pPr>
            <a:r>
              <a:rPr lang="zh-CN" altLang="en-US" sz="1800" dirty="0"/>
              <a:t>        print("输入成绩不正确！")</a:t>
            </a:r>
            <a:endParaRPr lang="zh-CN" altLang="en-US" sz="1800" dirty="0"/>
          </a:p>
          <a:p>
            <a:pPr marL="457200" lvl="1" indent="0" fontAlgn="auto">
              <a:lnSpc>
                <a:spcPct val="100000"/>
              </a:lnSpc>
              <a:spcBef>
                <a:spcPts val="0"/>
              </a:spcBef>
              <a:buNone/>
            </a:pPr>
            <a:r>
              <a:rPr lang="zh-CN" altLang="en-US" sz="1800" dirty="0"/>
              <a:t>    elif x &gt;= 90:</a:t>
            </a:r>
            <a:endParaRPr lang="zh-CN" altLang="en-US" sz="1800" dirty="0"/>
          </a:p>
          <a:p>
            <a:pPr marL="457200" lvl="1" indent="0" fontAlgn="auto">
              <a:lnSpc>
                <a:spcPct val="100000"/>
              </a:lnSpc>
              <a:spcBef>
                <a:spcPts val="0"/>
              </a:spcBef>
              <a:buNone/>
            </a:pPr>
            <a:r>
              <a:rPr lang="zh-CN" altLang="en-US" sz="1800" dirty="0"/>
              <a:t>        print("成绩爆表！")</a:t>
            </a:r>
            <a:endParaRPr lang="zh-CN" altLang="en-US" sz="1800" dirty="0"/>
          </a:p>
          <a:p>
            <a:pPr marL="457200" lvl="1" indent="0" fontAlgn="auto">
              <a:lnSpc>
                <a:spcPct val="100000"/>
              </a:lnSpc>
              <a:spcBef>
                <a:spcPts val="0"/>
              </a:spcBef>
              <a:buNone/>
            </a:pPr>
            <a:r>
              <a:rPr lang="zh-CN" altLang="en-US" sz="1800" dirty="0"/>
              <a:t>    elif 80 &lt;= x &lt; 90:</a:t>
            </a:r>
            <a:endParaRPr lang="zh-CN" altLang="en-US" sz="1800" dirty="0"/>
          </a:p>
          <a:p>
            <a:pPr marL="457200" lvl="1" indent="0" fontAlgn="auto">
              <a:lnSpc>
                <a:spcPct val="100000"/>
              </a:lnSpc>
              <a:spcBef>
                <a:spcPts val="0"/>
              </a:spcBef>
              <a:buNone/>
            </a:pPr>
            <a:r>
              <a:rPr lang="zh-CN" altLang="en-US" sz="1800" dirty="0"/>
              <a:t>        print("成绩优秀！")</a:t>
            </a:r>
            <a:endParaRPr lang="zh-CN" altLang="en-US" sz="1800" dirty="0"/>
          </a:p>
          <a:p>
            <a:pPr marL="457200" lvl="1" indent="0" fontAlgn="auto">
              <a:lnSpc>
                <a:spcPct val="100000"/>
              </a:lnSpc>
              <a:spcBef>
                <a:spcPts val="0"/>
              </a:spcBef>
              <a:buNone/>
            </a:pPr>
            <a:r>
              <a:rPr lang="zh-CN" altLang="en-US" sz="1800" dirty="0"/>
              <a:t>    elif   60&lt;= x &lt; 80:</a:t>
            </a:r>
            <a:endParaRPr lang="zh-CN" altLang="en-US" sz="1800" dirty="0"/>
          </a:p>
          <a:p>
            <a:pPr marL="457200" lvl="1" indent="0" fontAlgn="auto">
              <a:lnSpc>
                <a:spcPct val="100000"/>
              </a:lnSpc>
              <a:spcBef>
                <a:spcPts val="0"/>
              </a:spcBef>
              <a:buNone/>
            </a:pPr>
            <a:r>
              <a:rPr lang="zh-CN" altLang="en-US" sz="1800" dirty="0"/>
              <a:t>        print("成绩及格！")</a:t>
            </a:r>
            <a:endParaRPr lang="zh-CN" altLang="en-US" sz="1800" dirty="0"/>
          </a:p>
          <a:p>
            <a:pPr marL="457200" lvl="1" indent="0" fontAlgn="auto">
              <a:lnSpc>
                <a:spcPct val="100000"/>
              </a:lnSpc>
              <a:spcBef>
                <a:spcPts val="0"/>
              </a:spcBef>
              <a:buNone/>
            </a:pPr>
            <a:r>
              <a:rPr lang="zh-CN" altLang="en-US" sz="1800" dirty="0"/>
              <a:t>    </a:t>
            </a:r>
            <a:r>
              <a:rPr lang="en-US" altLang="zh-CN" sz="1800" dirty="0"/>
              <a:t>else</a:t>
            </a:r>
            <a:r>
              <a:rPr lang="zh-CN" altLang="en-US" sz="1800" dirty="0"/>
              <a:t>：</a:t>
            </a:r>
            <a:r>
              <a:rPr lang="en-US" altLang="zh-CN" sz="1800" dirty="0"/>
              <a:t> </a:t>
            </a:r>
            <a:endParaRPr lang="en-US" altLang="zh-CN" sz="1800" dirty="0"/>
          </a:p>
          <a:p>
            <a:pPr marL="457200" lvl="1" indent="0" fontAlgn="auto">
              <a:lnSpc>
                <a:spcPct val="100000"/>
              </a:lnSpc>
              <a:spcBef>
                <a:spcPts val="0"/>
              </a:spcBef>
              <a:buNone/>
            </a:pPr>
            <a:r>
              <a:rPr lang="en-US" altLang="zh-CN" sz="1800" dirty="0"/>
              <a:t>	    </a:t>
            </a:r>
            <a:r>
              <a:rPr lang="zh-CN" altLang="en-US" sz="1800" dirty="0">
                <a:sym typeface="+mn-ea"/>
              </a:rPr>
              <a:t>print("成绩堪忧！") </a:t>
            </a:r>
            <a:endParaRPr lang="zh-CN" altLang="en-US" sz="1800" dirty="0">
              <a:sym typeface="+mn-ea"/>
            </a:endParaRPr>
          </a:p>
        </p:txBody>
      </p:sp>
      <p:sp>
        <p:nvSpPr>
          <p:cNvPr id="4" name="日期占位符 3"/>
          <p:cNvSpPr>
            <a:spLocks noGrp="1"/>
          </p:cNvSpPr>
          <p:nvPr>
            <p:ph type="dt" sz="half" idx="10"/>
          </p:nvPr>
        </p:nvSpPr>
        <p:spPr/>
        <p:txBody>
          <a:bodyPr/>
          <a:lstStyle/>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lstStyle/>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lstStyle/>
          <a:p>
            <a:fld id="{F528F39D-B5E5-4CA7-906C-979D5A62978D}" type="slidenum">
              <a:rPr lang="zh-CN" altLang="en-US" smtClean="0"/>
            </a:fld>
            <a:endParaRPr lang="zh-CN" altLang="en-US"/>
          </a:p>
        </p:txBody>
      </p:sp>
      <p:sp>
        <p:nvSpPr>
          <p:cNvPr id="7" name="内容占位符 2"/>
          <p:cNvSpPr txBox="1"/>
          <p:nvPr/>
        </p:nvSpPr>
        <p:spPr>
          <a:xfrm>
            <a:off x="4892421" y="1231209"/>
            <a:ext cx="3803903" cy="3806854"/>
          </a:xfrm>
          <a:prstGeom prst="rect">
            <a:avLst/>
          </a:prstGeom>
        </p:spPr>
        <p:txBody>
          <a:bodyPr vert="horz" lIns="45720" tIns="45720" rIns="45720" bIns="45720" rtlCol="0">
            <a:normAutofit/>
          </a:bodyPr>
          <a:lstStyle>
            <a:lvl1pPr marL="68580" indent="-431800" algn="just" defTabSz="685800" rtl="0" eaLnBrk="1" latinLnBrk="0" hangingPunct="1">
              <a:lnSpc>
                <a:spcPct val="110000"/>
              </a:lnSpc>
              <a:spcBef>
                <a:spcPts val="1200"/>
              </a:spcBef>
              <a:spcAft>
                <a:spcPts val="0"/>
              </a:spcAft>
              <a:buClr>
                <a:schemeClr val="accent1"/>
              </a:buClr>
              <a:buSzPct val="80000"/>
              <a:buFont typeface="Arial" panose="020B0604020202020204" pitchFamily="34" charset="0"/>
              <a:buChar char="֍"/>
              <a:defRPr sz="2800" kern="1200">
                <a:solidFill>
                  <a:schemeClr val="tx2">
                    <a:lumMod val="90000"/>
                    <a:lumOff val="10000"/>
                  </a:schemeClr>
                </a:solidFill>
                <a:latin typeface="+mj-ea"/>
                <a:ea typeface="+mj-ea"/>
                <a:cs typeface="+mn-cs"/>
              </a:defRPr>
            </a:lvl1pPr>
            <a:lvl2pPr marL="720090" indent="-360045" algn="just" defTabSz="685800" rtl="0" eaLnBrk="1" latinLnBrk="0" hangingPunct="1">
              <a:lnSpc>
                <a:spcPct val="110000"/>
              </a:lnSpc>
              <a:spcBef>
                <a:spcPts val="1200"/>
              </a:spcBef>
              <a:spcAft>
                <a:spcPts val="0"/>
              </a:spcAft>
              <a:buClr>
                <a:schemeClr val="accent2"/>
              </a:buClr>
              <a:buFont typeface="Arial" panose="020B0604020202020204" pitchFamily="34" charset="0"/>
              <a:buChar char="→"/>
              <a:defRPr sz="2400" kern="1200">
                <a:solidFill>
                  <a:schemeClr val="tx2">
                    <a:lumMod val="90000"/>
                    <a:lumOff val="10000"/>
                  </a:schemeClr>
                </a:solidFill>
                <a:latin typeface="+mj-ea"/>
                <a:ea typeface="+mj-ea"/>
                <a:cs typeface="+mn-cs"/>
              </a:defRPr>
            </a:lvl2pPr>
            <a:lvl3pPr marL="1080135" indent="-288290" algn="just" defTabSz="685800" rtl="0" eaLnBrk="1" latinLnBrk="0" hangingPunct="1">
              <a:lnSpc>
                <a:spcPct val="110000"/>
              </a:lnSpc>
              <a:spcBef>
                <a:spcPts val="1200"/>
              </a:spcBef>
              <a:spcAft>
                <a:spcPts val="0"/>
              </a:spcAft>
              <a:buClr>
                <a:schemeClr val="accent2"/>
              </a:buClr>
              <a:buFont typeface="Wingdings 3" panose="05040102010807070707" pitchFamily="18" charset="2"/>
              <a:buChar char=""/>
              <a:defRPr sz="2000" kern="1200">
                <a:solidFill>
                  <a:schemeClr val="tx2">
                    <a:lumMod val="90000"/>
                    <a:lumOff val="10000"/>
                  </a:schemeClr>
                </a:solidFill>
                <a:latin typeface="+mj-ea"/>
                <a:ea typeface="+mj-ea"/>
                <a:cs typeface="+mn-cs"/>
              </a:defRPr>
            </a:lvl3pPr>
            <a:lvl4pPr marL="1259840" indent="-28829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4pPr>
            <a:lvl5pPr marL="1440180" indent="-288290" algn="l" defTabSz="685800" rtl="0" eaLnBrk="1" latinLnBrk="0" hangingPunct="1">
              <a:lnSpc>
                <a:spcPct val="90000"/>
              </a:lnSpc>
              <a:spcBef>
                <a:spcPts val="600"/>
              </a:spcBef>
              <a:spcAft>
                <a:spcPts val="300"/>
              </a:spcAft>
              <a:buClr>
                <a:schemeClr val="accent2"/>
              </a:buClr>
              <a:buFont typeface="Wingdings 3" panose="05040102010807070707" pitchFamily="18" charset="2"/>
              <a:buChar char=""/>
              <a:defRPr sz="2000" kern="1200">
                <a:solidFill>
                  <a:schemeClr val="tx2">
                    <a:lumMod val="90000"/>
                    <a:lumOff val="10000"/>
                  </a:schemeClr>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6pPr>
            <a:lvl7pPr marL="79565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7pPr>
            <a:lvl8pPr marL="911860"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8pPr>
            <a:lvl9pPr marL="1021715" indent="-102870" algn="l" defTabSz="685800" rtl="0" eaLnBrk="1" latinLnBrk="0" hangingPunct="1">
              <a:lnSpc>
                <a:spcPct val="90000"/>
              </a:lnSpc>
              <a:spcBef>
                <a:spcPts val="150"/>
              </a:spcBef>
              <a:spcAft>
                <a:spcPts val="300"/>
              </a:spcAft>
              <a:buClr>
                <a:schemeClr val="accent2"/>
              </a:buClr>
              <a:buFont typeface="Wingdings 3" panose="05040102010807070707" pitchFamily="18" charset="2"/>
              <a:buChar char=""/>
              <a:defRPr sz="1050" kern="1200">
                <a:solidFill>
                  <a:schemeClr val="tx1"/>
                </a:solidFill>
                <a:latin typeface="+mn-lt"/>
                <a:ea typeface="+mn-ea"/>
                <a:cs typeface="+mn-cs"/>
              </a:defRPr>
            </a:lvl9pPr>
          </a:lstStyle>
          <a:p>
            <a:pPr marL="0" indent="0">
              <a:lnSpc>
                <a:spcPts val="1300"/>
              </a:lnSpc>
              <a:buNone/>
            </a:pPr>
            <a:r>
              <a:rPr lang="zh-CN" altLang="en-US" sz="2000" dirty="0"/>
              <a:t> def  JudgeAllScore(n):</a:t>
            </a:r>
            <a:endParaRPr lang="zh-CN" altLang="en-US" sz="2000" dirty="0"/>
          </a:p>
          <a:p>
            <a:pPr marL="0" indent="0">
              <a:lnSpc>
                <a:spcPts val="1300"/>
              </a:lnSpc>
              <a:buNone/>
            </a:pPr>
            <a:r>
              <a:rPr lang="zh-CN" altLang="en-US" sz="2000" dirty="0"/>
              <a:t>     for i in range(n):</a:t>
            </a:r>
            <a:endParaRPr lang="zh-CN" altLang="en-US" sz="2000" dirty="0"/>
          </a:p>
          <a:p>
            <a:pPr marL="0" indent="0">
              <a:lnSpc>
                <a:spcPts val="1300"/>
              </a:lnSpc>
              <a:buNone/>
            </a:pPr>
            <a:r>
              <a:rPr lang="zh-CN" altLang="en-US" sz="2000" dirty="0"/>
              <a:t>         x = int(input("请输入学生成绩："))</a:t>
            </a:r>
            <a:endParaRPr lang="zh-CN" altLang="en-US" sz="2000" dirty="0"/>
          </a:p>
          <a:p>
            <a:pPr marL="0" indent="0">
              <a:lnSpc>
                <a:spcPts val="1300"/>
              </a:lnSpc>
              <a:buNone/>
            </a:pPr>
            <a:r>
              <a:rPr lang="zh-CN" altLang="en-US" sz="2000" dirty="0"/>
              <a:t>         JudgeScore(x)</a:t>
            </a:r>
            <a:endParaRPr lang="zh-CN" altLang="en-US" sz="2000" dirty="0"/>
          </a:p>
          <a:p>
            <a:pPr marL="0" indent="0">
              <a:lnSpc>
                <a:spcPts val="1300"/>
              </a:lnSpc>
              <a:buNone/>
            </a:pPr>
            <a:endParaRPr lang="en-US" altLang="zh-CN" sz="2000" dirty="0" smtClean="0"/>
          </a:p>
          <a:p>
            <a:pPr marL="0" indent="0">
              <a:lnSpc>
                <a:spcPts val="1300"/>
              </a:lnSpc>
              <a:buNone/>
            </a:pPr>
            <a:r>
              <a:rPr lang="zh-CN" altLang="en-US" sz="2000" dirty="0" smtClean="0"/>
              <a:t> </a:t>
            </a:r>
            <a:r>
              <a:rPr lang="zh-CN" altLang="en-US" sz="2000" dirty="0"/>
              <a:t>JudgeAllScore(5)</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函数嵌套</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def out():</a:t>
            </a:r>
            <a:endParaRPr lang="zh-CN" altLang="en-US"/>
          </a:p>
          <a:p>
            <a:pPr marL="0" indent="0">
              <a:buNone/>
            </a:pPr>
            <a:r>
              <a:rPr lang="zh-CN" altLang="en-US"/>
              <a:t>    def inner():</a:t>
            </a:r>
            <a:endParaRPr lang="zh-CN" altLang="en-US"/>
          </a:p>
          <a:p>
            <a:pPr marL="0" indent="0">
              <a:buNone/>
            </a:pPr>
            <a:r>
              <a:rPr lang="zh-CN" altLang="en-US"/>
              <a:t>        print('inner')</a:t>
            </a:r>
            <a:endParaRPr lang="zh-CN" altLang="en-US"/>
          </a:p>
          <a:p>
            <a:pPr marL="0" indent="0">
              <a:buNone/>
            </a:pPr>
            <a:r>
              <a:rPr lang="zh-CN" altLang="en-US"/>
              <a:t>    print('outer')</a:t>
            </a:r>
            <a:endParaRPr lang="zh-CN" altLang="en-US"/>
          </a:p>
          <a:p>
            <a:pPr marL="0" indent="0">
              <a:buNone/>
            </a:pPr>
            <a:r>
              <a:rPr lang="zh-CN" altLang="en-US"/>
              <a:t>    inner()</a:t>
            </a:r>
            <a:endParaRPr lang="zh-CN" altLang="en-US"/>
          </a:p>
          <a:p>
            <a:pPr marL="0" indent="0">
              <a:buNone/>
            </a:pPr>
            <a:endParaRPr lang="zh-CN" altLang="en-US"/>
          </a:p>
          <a:p>
            <a:pPr marL="0" indent="0">
              <a:buNone/>
            </a:pPr>
            <a:r>
              <a:rPr lang="zh-CN" altLang="en-US"/>
              <a:t>out()</a:t>
            </a:r>
            <a:endParaRPr lang="zh-CN" altLang="en-US"/>
          </a:p>
          <a:p>
            <a:pPr marL="0" indent="0">
              <a:buNone/>
            </a:pPr>
            <a:r>
              <a:rPr lang="zh-CN" altLang="en-US"/>
              <a:t>#inner()  #在全局不能找到局部内容</a:t>
            </a:r>
            <a:endParaRPr lang="zh-CN" altLang="en-US"/>
          </a:p>
        </p:txBody>
      </p:sp>
      <p:sp>
        <p:nvSpPr>
          <p:cNvPr id="4" name="日期占位符 3"/>
          <p:cNvSpPr>
            <a:spLocks noGrp="1"/>
          </p:cNvSpPr>
          <p:nvPr>
            <p:ph type="dt" sz="half" idx="10"/>
          </p:nvPr>
        </p:nvSpPr>
        <p:spPr/>
        <p:txBody>
          <a:bodyPr/>
          <a:p>
            <a:fld id="{D7326FFE-7CCA-4C0D-B453-625569992FBB}" type="datetime1">
              <a:rPr lang="zh-CN" altLang="en-US" smtClean="0"/>
            </a:fld>
            <a:endParaRPr lang="zh-CN" altLang="en-US" dirty="0"/>
          </a:p>
        </p:txBody>
      </p:sp>
      <p:sp>
        <p:nvSpPr>
          <p:cNvPr id="5" name="页脚占位符 4"/>
          <p:cNvSpPr>
            <a:spLocks noGrp="1"/>
          </p:cNvSpPr>
          <p:nvPr>
            <p:ph type="ftr" sz="quarter" idx="11"/>
          </p:nvPr>
        </p:nvSpPr>
        <p:spPr/>
        <p:txBody>
          <a:bodyPr/>
          <a:p>
            <a:r>
              <a:rPr lang="zh-CN" altLang="en-US" cap="none" dirty="0">
                <a:uFillTx/>
                <a:sym typeface="+mn-ea"/>
              </a:rPr>
              <a:t>Py</a:t>
            </a:r>
            <a:r>
              <a:rPr lang="en-US" altLang="zh-CN" cap="none" dirty="0">
                <a:uFillTx/>
                <a:sym typeface="+mn-ea"/>
              </a:rPr>
              <a:t>thon</a:t>
            </a:r>
            <a:r>
              <a:rPr lang="zh-CN" altLang="en-US" dirty="0">
                <a:sym typeface="+mn-ea"/>
              </a:rPr>
              <a:t>开发与应用</a:t>
            </a:r>
            <a:endParaRPr lang="zh-CN" altLang="en-US" dirty="0"/>
          </a:p>
        </p:txBody>
      </p:sp>
      <p:sp>
        <p:nvSpPr>
          <p:cNvPr id="6" name="灯片编号占位符 5"/>
          <p:cNvSpPr>
            <a:spLocks noGrp="1"/>
          </p:cNvSpPr>
          <p:nvPr>
            <p:ph type="sldNum" sz="quarter" idx="12"/>
          </p:nvPr>
        </p:nvSpPr>
        <p:spPr/>
        <p:txBody>
          <a:bodyPr/>
          <a:p>
            <a:fld id="{F528F39D-B5E5-4CA7-906C-979D5A62978D}"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MH" val="20160830110146"/>
  <p:tag name="MH_LIBRARY" val="CONTENTS"/>
  <p:tag name="MH_TYPE" val="OTHERS"/>
  <p:tag name="ID" val="553512"/>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TYPE" val="ProblemTypeMarker"/>
</p:tagLst>
</file>

<file path=ppt/tags/tag102.xml><?xml version="1.0" encoding="utf-8"?>
<p:tagLst xmlns:p="http://schemas.openxmlformats.org/presentationml/2006/main">
  <p:tag name="RAINPROBLEM" val="ProblemSetting"/>
  <p:tag name="RAINPROBLEMTYPE" val="FillBlank"/>
</p:tagLst>
</file>

<file path=ppt/tags/tag103.xml><?xml version="1.0" encoding="utf-8"?>
<p:tagLst xmlns:p="http://schemas.openxmlformats.org/presentationml/2006/main">
  <p:tag name="RAINPROBLEM" val="FillBlank"/>
  <p:tag name="PROBLEMSCORE" val="1.0"/>
  <p:tag name="PROBLEMBLANK" val="[{&quot;num&quot;:1,&quot;caseSensitive&quot;:false,&quot;fuzzyMatch&quot;:true,&quot;Score&quot;:1.0,&quot;answers&quot;:[&quot;出错&quot;,&quot;错误&quot;]}]"/>
  <p:tag name="PROBLEMBLANKKEYWORD" val="填空"/>
</p:tagLst>
</file>

<file path=ppt/tags/tag104.xml><?xml version="1.0" encoding="utf-8"?>
<p:tagLst xmlns:p="http://schemas.openxmlformats.org/presentationml/2006/main">
  <p:tag name="KSO_WM_UNIT_PLACING_PICTURE_USER_VIEWPORT" val="{&quot;height&quot;:5115,&quot;width&quot;:8415}"/>
</p:tagLst>
</file>

<file path=ppt/tags/tag105.xml><?xml version="1.0" encoding="utf-8"?>
<p:tagLst xmlns:p="http://schemas.openxmlformats.org/presentationml/2006/main">
  <p:tag name="COMMONDATA" val="eyJoZGlkIjoiZDhmZjM3ZTZiYzVhZjRkYzFlNzUwYmM2YTkxODQ5OTUifQ=="/>
</p:tagLst>
</file>

<file path=ppt/tags/tag11.xml><?xml version="1.0" encoding="utf-8"?>
<p:tagLst xmlns:p="http://schemas.openxmlformats.org/presentationml/2006/main">
  <p:tag name="RAINPROBLEM" val="ProblemSetting"/>
  <p:tag name="RAINPROBLEMTYPE" val="FillBlank"/>
</p:tagLst>
</file>

<file path=ppt/tags/tag12.xml><?xml version="1.0" encoding="utf-8"?>
<p:tagLst xmlns:p="http://schemas.openxmlformats.org/presentationml/2006/main">
  <p:tag name="RAINPROBLEM" val="FillBlank"/>
  <p:tag name="PROBLEMSCORE" val="2.0"/>
  <p:tag name="PROBLEMBLANK" val="[{&quot;num&quot;:1,&quot;caseSensitive&quot;:false,&quot;fuzzyMatch&quot;:true,&quot;Score&quot;:2.0,&quot;answers&quot;:[&quot;1 6 2 4 3 5 7&quot;]}]"/>
  <p:tag name="PROBLEMBLANKKEYWORD" val="填空"/>
</p:tagLst>
</file>

<file path=ppt/tags/tag13.xml><?xml version="1.0" encoding="utf-8"?>
<p:tagLst xmlns:p="http://schemas.openxmlformats.org/presentationml/2006/main">
  <p:tag name="RAINPROBLEM" val="ProblemBody"/>
</p:tagLst>
</file>

<file path=ppt/tags/tag14.xml><?xml version="1.0" encoding="utf-8"?>
<p:tagLst xmlns:p="http://schemas.openxmlformats.org/presentationml/2006/main">
  <p:tag name="RAINPROBLEM" val="ProblemSubmit"/>
  <p:tag name="RAINPROBLEMTYPE" val="FillBlank"/>
</p:tagLst>
</file>

<file path=ppt/tags/tag15.xml><?xml version="1.0" encoding="utf-8"?>
<p:tagLst xmlns:p="http://schemas.openxmlformats.org/presentationml/2006/main">
  <p:tag name="PRODUCTVERSIONTIP3" val="PRODUCTVERSIONTIP3"/>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TYPE" val="ProblemTypeMarker"/>
</p:tagLst>
</file>

<file path=ppt/tags/tag2.xml><?xml version="1.0" encoding="utf-8"?>
<p:tagLst xmlns:p="http://schemas.openxmlformats.org/presentationml/2006/main">
  <p:tag name="MH" val="20160830110146"/>
  <p:tag name="MH_LIBRARY" val="CONTENTS"/>
  <p:tag name="MH_TYPE" val="OTHERS"/>
  <p:tag name="ID" val="553512"/>
</p:tagLst>
</file>

<file path=ppt/tags/tag20.xml><?xml version="1.0" encoding="utf-8"?>
<p:tagLst xmlns:p="http://schemas.openxmlformats.org/presentationml/2006/main">
  <p:tag name="RAINPROBLEMTYPE" val="ProblemTypeMarker"/>
</p:tagLst>
</file>

<file path=ppt/tags/tag21.xml><?xml version="1.0" encoding="utf-8"?>
<p:tagLst xmlns:p="http://schemas.openxmlformats.org/presentationml/2006/main">
  <p:tag name="RAINPROBLEM" val="ProblemSetting"/>
  <p:tag name="RAINPROBLEMTYPE" val="FillBlank"/>
</p:tagLst>
</file>

<file path=ppt/tags/tag22.xml><?xml version="1.0" encoding="utf-8"?>
<p:tagLst xmlns:p="http://schemas.openxmlformats.org/presentationml/2006/main">
  <p:tag name="RAINPROBLEM" val="FillBlank"/>
  <p:tag name="PROBLEMSCORE" val="2.0"/>
  <p:tag name="PROBLEMBLANK" val="[{&quot;num&quot;:1,&quot;caseSensitive&quot;:false,&quot;fuzzyMatch&quot;:true,&quot;Score&quot;:1.0,&quot;answers&quot;:[&quot;局部x= 110&quot;]},{&quot;num&quot;:2,&quot;caseSensitive&quot;:false,&quot;fuzzyMatch&quot;:true,&quot;Score&quot;:1.0,&quot;answers&quot;:[&quot;全局x= 110&quot;]}]"/>
  <p:tag name="PROBLEMBLANKKEYWORD" val="填空"/>
</p:tagLst>
</file>

<file path=ppt/tags/tag23.xml><?xml version="1.0" encoding="utf-8"?>
<p:tagLst xmlns:p="http://schemas.openxmlformats.org/presentationml/2006/main">
  <p:tag name="RAINPROBLEM" val="ProblemBody"/>
</p:tagLst>
</file>

<file path=ppt/tags/tag24.xml><?xml version="1.0" encoding="utf-8"?>
<p:tagLst xmlns:p="http://schemas.openxmlformats.org/presentationml/2006/main">
  <p:tag name="RAINPROBLEM" val="ProblemSubmit"/>
  <p:tag name="RAINPROBLEMTYPE" val="FillBlank"/>
</p:tagLst>
</file>

<file path=ppt/tags/tag25.xml><?xml version="1.0" encoding="utf-8"?>
<p:tagLst xmlns:p="http://schemas.openxmlformats.org/presentationml/2006/main">
  <p:tag name="PRODUCTVERSIONTIP3" val="PRODUCTVERSIONTIP3"/>
</p:tagLst>
</file>

<file path=ppt/tags/tag26.xml><?xml version="1.0" encoding="utf-8"?>
<p:tagLst xmlns:p="http://schemas.openxmlformats.org/presentationml/2006/main">
  <p:tag name="RAINPROBLEMTYPE" val="ProblemTypeMarker"/>
</p:tagLst>
</file>

<file path=ppt/tags/tag27.xml><?xml version="1.0" encoding="utf-8"?>
<p:tagLst xmlns:p="http://schemas.openxmlformats.org/presentationml/2006/main">
  <p:tag name="RAINPROBLEMTYPE" val="ProblemTypeMarker"/>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Body"/>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 val="ProblemSetting"/>
  <p:tag name="RAINPROBLEMTYPE" val="FillBlank"/>
</p:tagLst>
</file>

<file path=ppt/tags/tag32.xml><?xml version="1.0" encoding="utf-8"?>
<p:tagLst xmlns:p="http://schemas.openxmlformats.org/presentationml/2006/main">
  <p:tag name="RAINPROBLEM" val="FillBlank"/>
  <p:tag name="PROBLEMSCORE" val="3.0"/>
  <p:tag name="PROBLEMBLANK" val="[{&quot;num&quot;:1,&quot;caseSensitive&quot;:false,&quot;fuzzyMatch&quot;:true,&quot;Score&quot;:1.0,&quot;answers&quot;:[&quot;func2中的a= 1000&quot;]},{&quot;num&quot;:2,&quot;caseSensitive&quot;:false,&quot;fuzzyMatch&quot;:true,&quot;Score&quot;:1.0,&quot;answers&quot;:[&quot;func1中的a= 1000&quot;]},{&quot;num&quot;:3,&quot;caseSensitive&quot;:false,&quot;fuzzyMatch&quot;:true,&quot;Score&quot;:1.0,&quot;answers&quot;:[&quot;10&quot;]}]"/>
  <p:tag name="PROBLEMBLANKKEYWORD" val="填空"/>
</p:tagLst>
</file>

<file path=ppt/tags/tag33.xml><?xml version="1.0" encoding="utf-8"?>
<p:tagLst xmlns:p="http://schemas.openxmlformats.org/presentationml/2006/main">
  <p:tag name="KSO_WM_UNIT_PLACING_PICTURE_USER_VIEWPORT" val="{&quot;height&quot;:5995,&quot;width&quot;:2880}"/>
</p:tagLst>
</file>

<file path=ppt/tags/tag34.xml><?xml version="1.0" encoding="utf-8"?>
<p:tagLst xmlns:p="http://schemas.openxmlformats.org/presentationml/2006/main">
  <p:tag name="RAINPROBLEM" val="ProblemBody"/>
</p:tagLst>
</file>

<file path=ppt/tags/tag35.xml><?xml version="1.0" encoding="utf-8"?>
<p:tagLst xmlns:p="http://schemas.openxmlformats.org/presentationml/2006/main">
  <p:tag name="RAINPROBLEM" val="ProblemSubmit"/>
  <p:tag name="RAINPROBLEMTYPE" val="FillBlank"/>
</p:tagLst>
</file>

<file path=ppt/tags/tag36.xml><?xml version="1.0" encoding="utf-8"?>
<p:tagLst xmlns:p="http://schemas.openxmlformats.org/presentationml/2006/main">
  <p:tag name="PRODUCTVERSIONTIP3" val="PRODUCTVERSIONTIP3"/>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Submit"/>
  <p:tag name="RAINPROBLEMTYPE" val="FillBlank"/>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 val="ProblemSetting"/>
  <p:tag name="RAINPROBLEMTYPE" val="FillBlank"/>
</p:tagLst>
</file>

<file path=ppt/tags/tag43.xml><?xml version="1.0" encoding="utf-8"?>
<p:tagLst xmlns:p="http://schemas.openxmlformats.org/presentationml/2006/main">
  <p:tag name="RAINPROBLEM" val="FillBlank"/>
  <p:tag name="PROBLEMSCORE" val="2.0"/>
  <p:tag name="PROBLEMBLANK" val="[{&quot;num&quot;:1,&quot;caseSensitive&quot;:false,&quot;fuzzyMatch&quot;:true,&quot;Score&quot;:1.0,&quot;answers&quot;:[&quot;20 10&quot;]},{&quot;num&quot;:2,&quot;caseSensitive&quot;:false,&quot;fuzzyMatch&quot;:true,&quot;Score&quot;:1.0,&quot;answers&quot;:[&quot;None&quot;]}]"/>
  <p:tag name="PROBLEMBLANKKEYWORD" val="填空"/>
</p:tagLst>
</file>

<file path=ppt/tags/tag44.xml><?xml version="1.0" encoding="utf-8"?>
<p:tagLst xmlns:p="http://schemas.openxmlformats.org/presentationml/2006/main">
  <p:tag name="RAINPROBLEM" val="ProblemBody"/>
</p:tagLst>
</file>

<file path=ppt/tags/tag45.xml><?xml version="1.0" encoding="utf-8"?>
<p:tagLst xmlns:p="http://schemas.openxmlformats.org/presentationml/2006/main">
  <p:tag name="RAINPROBLEM" val="ProblemSubmit"/>
  <p:tag name="RAINPROBLEMTYPE" val="FillBlank"/>
</p:tagLst>
</file>

<file path=ppt/tags/tag46.xml><?xml version="1.0" encoding="utf-8"?>
<p:tagLst xmlns:p="http://schemas.openxmlformats.org/presentationml/2006/main">
  <p:tag name="PRODUCTVERSIONTIP3" val="PRODUCTVERSIONTIP3"/>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PRODUCTVERSIONTIP3" val="PRODUCTVERSIONTIP3"/>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 val="ProblemSetting"/>
  <p:tag name="RAINPROBLEMTYPE" val="FillBlank"/>
</p:tagLst>
</file>

<file path=ppt/tags/tag53.xml><?xml version="1.0" encoding="utf-8"?>
<p:tagLst xmlns:p="http://schemas.openxmlformats.org/presentationml/2006/main">
  <p:tag name="RAINPROBLEM" val="FillBlank"/>
  <p:tag name="PROBLEMSCORE" val="2.0"/>
  <p:tag name="PROBLEMBLANK" val="[{&quot;num&quot;:1,&quot;caseSensitive&quot;:false,&quot;fuzzyMatch&quot;:true,&quot;Score&quot;:1.0,&quot;answers&quot;:[&quot;30 40&quot;]},{&quot;num&quot;:2,&quot;caseSensitive&quot;:false,&quot;fuzzyMatch&quot;:true,&quot;Score&quot;:1.0,&quot;answers&quot;:[&quot;None&quot;]}]"/>
  <p:tag name="PROBLEMBLANKKEYWORD" val="填空"/>
</p:tagLst>
</file>

<file path=ppt/tags/tag54.xml><?xml version="1.0" encoding="utf-8"?>
<p:tagLst xmlns:p="http://schemas.openxmlformats.org/presentationml/2006/main">
  <p:tag name="RAINPROBLEM" val="ProblemBody"/>
</p:tagLst>
</file>

<file path=ppt/tags/tag55.xml><?xml version="1.0" encoding="utf-8"?>
<p:tagLst xmlns:p="http://schemas.openxmlformats.org/presentationml/2006/main">
  <p:tag name="RAINPROBLEM" val="ProblemSubmit"/>
  <p:tag name="RAINPROBLEMTYPE" val="FillBlank"/>
</p:tagLst>
</file>

<file path=ppt/tags/tag56.xml><?xml version="1.0" encoding="utf-8"?>
<p:tagLst xmlns:p="http://schemas.openxmlformats.org/presentationml/2006/main">
  <p:tag name="PRODUCTVERSIONTIP3" val="PRODUCTVERSIONTIP3"/>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TYPE" val="ProblemTypeMarker"/>
</p:tagLst>
</file>

<file path=ppt/tags/tag62.xml><?xml version="1.0" encoding="utf-8"?>
<p:tagLst xmlns:p="http://schemas.openxmlformats.org/presentationml/2006/main">
  <p:tag name="RAINPROBLEM" val="ProblemSetting"/>
  <p:tag name="RAINPROBLEMTYPE" val="FillBlank"/>
</p:tagLst>
</file>

<file path=ppt/tags/tag63.xml><?xml version="1.0" encoding="utf-8"?>
<p:tagLst xmlns:p="http://schemas.openxmlformats.org/presentationml/2006/main">
  <p:tag name="RAINPROBLEM" val="FillBlank"/>
  <p:tag name="PROBLEMSCORE" val="1.0"/>
  <p:tag name="PROBLEMBLANK" val="[{&quot;num&quot;:1,&quot;caseSensitive&quot;:false,&quot;fuzzyMatch&quot;:false,&quot;Score&quot;:1.0,&quot;answers&quot;:[&quot;10&quot;]}]"/>
  <p:tag name="PROBLEMBLANKKEYWORD" val="填空"/>
</p:tagLst>
</file>

<file path=ppt/tags/tag64.xml><?xml version="1.0" encoding="utf-8"?>
<p:tagLst xmlns:p="http://schemas.openxmlformats.org/presentationml/2006/main">
  <p:tag name="RAINPROBLEM" val="ProblemBody"/>
</p:tagLst>
</file>

<file path=ppt/tags/tag65.xml><?xml version="1.0" encoding="utf-8"?>
<p:tagLst xmlns:p="http://schemas.openxmlformats.org/presentationml/2006/main">
  <p:tag name="RAINPROBLEM" val="ProblemSubmit"/>
  <p:tag name="RAINPROBLEMTYPE" val="FillBlank"/>
</p:tagLst>
</file>

<file path=ppt/tags/tag66.xml><?xml version="1.0" encoding="utf-8"?>
<p:tagLst xmlns:p="http://schemas.openxmlformats.org/presentationml/2006/main">
  <p:tag name="PRODUCTVERSIONTIP3" val="PRODUCTVERSIONTIP3"/>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 val="ProblemSetting"/>
  <p:tag name="RAINPROBLEMTYPE" val="FillBlank"/>
</p:tagLst>
</file>

<file path=ppt/tags/tag73.xml><?xml version="1.0" encoding="utf-8"?>
<p:tagLst xmlns:p="http://schemas.openxmlformats.org/presentationml/2006/main">
  <p:tag name="RAINPROBLEM" val="FillBlank"/>
  <p:tag name="PROBLEMSCORE" val="1.0"/>
  <p:tag name="PROBLEMBLANK" val="[{&quot;num&quot;:1,&quot;caseSensitive&quot;:false,&quot;fuzzyMatch&quot;:true,&quot;Score&quot;:1.0,&quot;answers&quot;:[&quot;出错&quot;,&quot;错误&quot;]}]"/>
  <p:tag name="PROBLEMBLANKKEYWORD" val="填空"/>
</p:tagLst>
</file>

<file path=ppt/tags/tag74.xml><?xml version="1.0" encoding="utf-8"?>
<p:tagLst xmlns:p="http://schemas.openxmlformats.org/presentationml/2006/main">
  <p:tag name="RAINPROBLEM" val="ProblemBody"/>
</p:tagLst>
</file>

<file path=ppt/tags/tag75.xml><?xml version="1.0" encoding="utf-8"?>
<p:tagLst xmlns:p="http://schemas.openxmlformats.org/presentationml/2006/main">
  <p:tag name="RAINPROBLEM" val="ProblemSubmit"/>
  <p:tag name="RAINPROBLEMTYPE" val="FillBlank"/>
</p:tagLst>
</file>

<file path=ppt/tags/tag76.xml><?xml version="1.0" encoding="utf-8"?>
<p:tagLst xmlns:p="http://schemas.openxmlformats.org/presentationml/2006/main">
  <p:tag name="PRODUCTVERSIONTIP3" val="PRODUCTVERSIONTIP3"/>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 val="ProblemSetting"/>
  <p:tag name="RAINPROBLEMTYPE" val="FillBlank"/>
</p:tagLst>
</file>

<file path=ppt/tags/tag83.xml><?xml version="1.0" encoding="utf-8"?>
<p:tagLst xmlns:p="http://schemas.openxmlformats.org/presentationml/2006/main">
  <p:tag name="RAINPROBLEM" val="FillBlank"/>
  <p:tag name="PROBLEMSCORE" val="1.0"/>
  <p:tag name="PROBLEMBLANK" val="[{&quot;num&quot;:1,&quot;caseSensitive&quot;:false,&quot;fuzzyMatch&quot;:false,&quot;Score&quot;:1.0,&quot;answers&quot;:[&quot;10&quot;]}]"/>
  <p:tag name="PROBLEMBLANKKEYWORD" val="填空"/>
</p:tagLst>
</file>

<file path=ppt/tags/tag84.xml><?xml version="1.0" encoding="utf-8"?>
<p:tagLst xmlns:p="http://schemas.openxmlformats.org/presentationml/2006/main">
  <p:tag name="RAINPROBLEM" val="ProblemBody"/>
</p:tagLst>
</file>

<file path=ppt/tags/tag85.xml><?xml version="1.0" encoding="utf-8"?>
<p:tagLst xmlns:p="http://schemas.openxmlformats.org/presentationml/2006/main">
  <p:tag name="RAINPROBLEM" val="ProblemSubmit"/>
  <p:tag name="RAINPROBLEMTYPE" val="FillBlank"/>
</p:tagLst>
</file>

<file path=ppt/tags/tag86.xml><?xml version="1.0" encoding="utf-8"?>
<p:tagLst xmlns:p="http://schemas.openxmlformats.org/presentationml/2006/main">
  <p:tag name="PRODUCTVERSIONTIP3" val="PRODUCTVERSIONTIP3"/>
</p:tagLst>
</file>

<file path=ppt/tags/tag87.xml><?xml version="1.0" encoding="utf-8"?>
<p:tagLst xmlns:p="http://schemas.openxmlformats.org/presentationml/2006/main">
  <p:tag name="RAINPROBLEMTYPE" val="ProblemTypeMarker"/>
</p:tagLst>
</file>

<file path=ppt/tags/tag88.xml><?xml version="1.0" encoding="utf-8"?>
<p:tagLst xmlns:p="http://schemas.openxmlformats.org/presentationml/2006/main">
  <p:tag name="RAINPROBLEMTYPE" val="ProblemTypeMarker"/>
</p:tagLst>
</file>

<file path=ppt/tags/tag89.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RAINPROBLEMTYPE" val="ProblemTypeMarker"/>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 val="ProblemSetting"/>
  <p:tag name="RAINPROBLEMTYPE" val="FillBlank"/>
</p:tagLst>
</file>

<file path=ppt/tags/tag93.xml><?xml version="1.0" encoding="utf-8"?>
<p:tagLst xmlns:p="http://schemas.openxmlformats.org/presentationml/2006/main">
  <p:tag name="RAINPROBLEM" val="FillBlank"/>
  <p:tag name="PROBLEMSCORE" val="1.0"/>
  <p:tag name="PROBLEMBLANK" val="[{&quot;num&quot;:1,&quot;caseSensitive&quot;:false,&quot;fuzzyMatch&quot;:true,&quot;Score&quot;:1.0,&quot;answers&quot;:[&quot;出错&quot;,&quot;错误&quot;]}]"/>
  <p:tag name="PROBLEMBLANKKEYWORD" val="填空"/>
</p:tagLst>
</file>

<file path=ppt/tags/tag94.xml><?xml version="1.0" encoding="utf-8"?>
<p:tagLst xmlns:p="http://schemas.openxmlformats.org/presentationml/2006/main">
  <p:tag name="RAINPROBLEM" val="ProblemBody"/>
</p:tagLst>
</file>

<file path=ppt/tags/tag95.xml><?xml version="1.0" encoding="utf-8"?>
<p:tagLst xmlns:p="http://schemas.openxmlformats.org/presentationml/2006/main">
  <p:tag name="RAINPROBLEM" val="ProblemSubmit"/>
  <p:tag name="RAINPROBLEMTYPE" val="FillBlank"/>
</p:tagLst>
</file>

<file path=ppt/tags/tag96.xml><?xml version="1.0" encoding="utf-8"?>
<p:tagLst xmlns:p="http://schemas.openxmlformats.org/presentationml/2006/main">
  <p:tag name="PRODUCTVERSIONTIP3" val="PRODUCTVERSIONTIP3"/>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积分">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7752</Words>
  <Application>WPS 演示</Application>
  <PresentationFormat>全屏显示(16:9)</PresentationFormat>
  <Paragraphs>852</Paragraphs>
  <Slides>61</Slides>
  <Notes>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80" baseType="lpstr">
      <vt:lpstr>Arial</vt:lpstr>
      <vt:lpstr>宋体</vt:lpstr>
      <vt:lpstr>Wingdings</vt:lpstr>
      <vt:lpstr>Wingdings 3</vt:lpstr>
      <vt:lpstr>微软雅黑</vt:lpstr>
      <vt:lpstr>华康俪金黑W8(P)</vt:lpstr>
      <vt:lpstr>黑体</vt:lpstr>
      <vt:lpstr>经典繁仿黑</vt:lpstr>
      <vt:lpstr>Arial Narrow</vt:lpstr>
      <vt:lpstr>Times New Roman</vt:lpstr>
      <vt:lpstr>Arial Black</vt:lpstr>
      <vt:lpstr>Arial Unicode MS</vt:lpstr>
      <vt:lpstr>等线</vt:lpstr>
      <vt:lpstr>Bauhaus 93</vt:lpstr>
      <vt:lpstr>Gabriola</vt:lpstr>
      <vt:lpstr>Adobe Gothic Std B</vt:lpstr>
      <vt:lpstr>Yu Gothic UI Semibold</vt:lpstr>
      <vt:lpstr>积分</vt:lpstr>
      <vt:lpstr>Excel.Chart.8</vt:lpstr>
      <vt:lpstr>第3章 函数</vt:lpstr>
      <vt:lpstr>本次课程速递</vt:lpstr>
      <vt:lpstr>PowerPoint 演示文稿</vt:lpstr>
      <vt:lpstr>本节目标</vt:lpstr>
      <vt:lpstr>实战任务9</vt:lpstr>
      <vt:lpstr>PowerPoint 演示文稿</vt:lpstr>
      <vt:lpstr>函数的嵌套调用</vt:lpstr>
      <vt:lpstr>示例</vt:lpstr>
      <vt:lpstr>函数嵌套</vt:lpstr>
      <vt:lpstr>PowerPoint 演示文稿</vt:lpstr>
      <vt:lpstr>变量的作用域</vt:lpstr>
      <vt:lpstr>局部变量</vt:lpstr>
      <vt:lpstr>全局变量</vt:lpstr>
      <vt:lpstr>示例</vt:lpstr>
      <vt:lpstr>global关键字</vt:lpstr>
      <vt:lpstr>PowerPoint 演示文稿</vt:lpstr>
      <vt:lpstr>nonlocal关键字</vt:lpstr>
      <vt:lpstr>示例</vt:lpstr>
      <vt:lpstr>思考以下代码执行结果</vt:lpstr>
      <vt:lpstr>PowerPoint 演示文稿</vt:lpstr>
      <vt:lpstr>思考以下代码执行结果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内置函数</vt:lpstr>
      <vt:lpstr>常用的内置标准模块</vt:lpstr>
      <vt:lpstr>常用的内置标准模块</vt:lpstr>
      <vt:lpstr>示例</vt:lpstr>
      <vt:lpstr>常用的内置标准模块</vt:lpstr>
      <vt:lpstr>示例</vt:lpstr>
      <vt:lpstr>常用的内置标准模块</vt:lpstr>
      <vt:lpstr>常用的内置标准模块</vt:lpstr>
      <vt:lpstr>示例</vt:lpstr>
      <vt:lpstr>示例</vt:lpstr>
      <vt:lpstr>常用的内置标准模块</vt:lpstr>
      <vt:lpstr>常用的内置标准模块</vt:lpstr>
      <vt:lpstr>示例</vt:lpstr>
      <vt:lpstr>常用的内置标准模块</vt:lpstr>
      <vt:lpstr>示例</vt:lpstr>
      <vt:lpstr>本课小结</vt:lpstr>
      <vt:lpstr>课后作业</vt:lpstr>
      <vt:lpstr>实验任务</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试播内容</dc:title>
  <dc:creator>HUAWEI</dc:creator>
  <cp:lastModifiedBy>lingdang</cp:lastModifiedBy>
  <cp:revision>887</cp:revision>
  <dcterms:created xsi:type="dcterms:W3CDTF">2020-02-07T06:58:00Z</dcterms:created>
  <dcterms:modified xsi:type="dcterms:W3CDTF">2022-09-29T03:29:46Z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369A683F59DE45A38F1C5B6F64FCDD44</vt:lpwstr>
  </property>
</Properties>
</file>