
<file path=[Content_Types].xml><?xml version="1.0" encoding="utf-8"?>
<Types xmlns="http://schemas.openxmlformats.org/package/2006/content-types">
  <Default Extension="vml" ContentType="application/vnd.openxmlformats-officedocument.vmlDrawing"/>
  <Default Extension="xls" ContentType="application/vnd.ms-excel"/>
  <Default Extension="png" ContentType="image/png"/>
  <Default Extension="emf" ContentType="image/x-emf"/>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82"/>
  </p:handoutMasterIdLst>
  <p:sldIdLst>
    <p:sldId id="256" r:id="rId3"/>
    <p:sldId id="677" r:id="rId5"/>
    <p:sldId id="678" r:id="rId6"/>
    <p:sldId id="773" r:id="rId7"/>
    <p:sldId id="1244" r:id="rId8"/>
    <p:sldId id="1245" r:id="rId9"/>
    <p:sldId id="1324" r:id="rId10"/>
    <p:sldId id="1325" r:id="rId11"/>
    <p:sldId id="1290" r:id="rId12"/>
    <p:sldId id="1291" r:id="rId13"/>
    <p:sldId id="1293" r:id="rId14"/>
    <p:sldId id="1326" r:id="rId15"/>
    <p:sldId id="1327" r:id="rId16"/>
    <p:sldId id="1328" r:id="rId17"/>
    <p:sldId id="1329" r:id="rId18"/>
    <p:sldId id="1321" r:id="rId19"/>
    <p:sldId id="1297" r:id="rId20"/>
    <p:sldId id="1298" r:id="rId21"/>
    <p:sldId id="1300" r:id="rId22"/>
    <p:sldId id="1307" r:id="rId23"/>
    <p:sldId id="1388" r:id="rId24"/>
    <p:sldId id="1389" r:id="rId25"/>
    <p:sldId id="1390" r:id="rId26"/>
    <p:sldId id="1391" r:id="rId27"/>
    <p:sldId id="1392" r:id="rId28"/>
    <p:sldId id="1393" r:id="rId29"/>
    <p:sldId id="1394" r:id="rId30"/>
    <p:sldId id="1395" r:id="rId31"/>
    <p:sldId id="1396" r:id="rId32"/>
    <p:sldId id="1397" r:id="rId33"/>
    <p:sldId id="1398" r:id="rId34"/>
    <p:sldId id="1399" r:id="rId35"/>
    <p:sldId id="1467" r:id="rId36"/>
    <p:sldId id="1468" r:id="rId37"/>
    <p:sldId id="1469" r:id="rId38"/>
    <p:sldId id="1446" r:id="rId39"/>
    <p:sldId id="1447" r:id="rId40"/>
    <p:sldId id="1448" r:id="rId41"/>
    <p:sldId id="1449" r:id="rId42"/>
    <p:sldId id="1450" r:id="rId43"/>
    <p:sldId id="1451" r:id="rId44"/>
    <p:sldId id="1452" r:id="rId45"/>
    <p:sldId id="1453" r:id="rId46"/>
    <p:sldId id="1454" r:id="rId47"/>
    <p:sldId id="1455" r:id="rId48"/>
    <p:sldId id="1456" r:id="rId49"/>
    <p:sldId id="1457" r:id="rId50"/>
    <p:sldId id="1458" r:id="rId51"/>
    <p:sldId id="1459" r:id="rId52"/>
    <p:sldId id="1460" r:id="rId53"/>
    <p:sldId id="1461" r:id="rId54"/>
    <p:sldId id="1462" r:id="rId55"/>
    <p:sldId id="1463" r:id="rId56"/>
    <p:sldId id="1464" r:id="rId57"/>
    <p:sldId id="1465" r:id="rId58"/>
    <p:sldId id="1400" r:id="rId59"/>
    <p:sldId id="1417" r:id="rId60"/>
    <p:sldId id="1401" r:id="rId61"/>
    <p:sldId id="1418" r:id="rId62"/>
    <p:sldId id="1403" r:id="rId63"/>
    <p:sldId id="1402" r:id="rId64"/>
    <p:sldId id="1404" r:id="rId65"/>
    <p:sldId id="1405" r:id="rId66"/>
    <p:sldId id="1406" r:id="rId67"/>
    <p:sldId id="1407" r:id="rId68"/>
    <p:sldId id="1408" r:id="rId69"/>
    <p:sldId id="1409" r:id="rId70"/>
    <p:sldId id="1410" r:id="rId71"/>
    <p:sldId id="1411" r:id="rId72"/>
    <p:sldId id="1412" r:id="rId73"/>
    <p:sldId id="1413" r:id="rId74"/>
    <p:sldId id="1414" r:id="rId75"/>
    <p:sldId id="1415" r:id="rId76"/>
    <p:sldId id="1416" r:id="rId77"/>
    <p:sldId id="1223" r:id="rId78"/>
    <p:sldId id="1224" r:id="rId79"/>
    <p:sldId id="1225" r:id="rId80"/>
    <p:sldId id="1226" r:id="rId81"/>
  </p:sldIdLst>
  <p:sldSz cx="9144000" cy="5143500" type="screen16x9"/>
  <p:notesSz cx="6858000" cy="9144000"/>
  <p:custDataLst>
    <p:tags r:id="rId8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7109" autoAdjust="0"/>
  </p:normalViewPr>
  <p:slideViewPr>
    <p:cSldViewPr snapToGrid="0">
      <p:cViewPr varScale="1">
        <p:scale>
          <a:sx n="103" d="100"/>
          <a:sy n="103" d="100"/>
        </p:scale>
        <p:origin x="834"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gs" Target="tags/tag5.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handoutMaster" Target="handoutMasters/handoutMaster1.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0-13T16:38:08"/>
    </inkml:context>
    <inkml:brush xml:id="br0">
      <inkml:brushProperty name="width" value="0.05292" units="cm"/>
      <inkml:brushProperty name="height" value="0.05292" units="cm"/>
      <inkml:brushProperty name="color" value="#ff0000"/>
    </inkml:brush>
  </inkml:definitions>
  <inkml:trace contextRef="#ctx0" brushRef="#br0">0 13000 0,'0'13'141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6.png"/><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a:t>单击此处编辑母版标题样式</a:t>
            </a:r>
            <a:endParaRPr lang="en-US" dirty="0"/>
          </a:p>
        </p:txBody>
      </p:sp>
      <p:sp>
        <p:nvSpPr>
          <p:cNvPr id="3" name="Subtitle 2"/>
          <p:cNvSpPr>
            <a:spLocks noGrp="1"/>
          </p:cNvSpPr>
          <p:nvPr>
            <p:ph type="subTitle" idx="1" hasCustomPrompt="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60FB8FB2-9769-4F22-8580-D43F76E3F213}" type="datetime1">
              <a:rPr lang="zh-CN" altLang="en-US" smtClean="0"/>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p>
            </p:txBody>
          </p:sp>
          <p:sp>
            <p:nvSpPr>
              <p:cNvPr id="11" name="Freeform 150"/>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endParaRPr lang="zh-CN" altLang="en-US" sz="1500" kern="1200" dirty="0">
                <a:solidFill>
                  <a:schemeClr val="tx1">
                    <a:lumMod val="65000"/>
                    <a:lumOff val="35000"/>
                  </a:schemeClr>
                </a:solidFill>
                <a:latin typeface="+mj-ea"/>
                <a:ea typeface="+mj-ea"/>
                <a:cs typeface="+mn-cs"/>
              </a:endParaRP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8F98B0E8-48B0-47D3-A6C8-7E041360F69C}" type="datetime1">
              <a:rPr lang="zh-CN" altLang="en-US" smtClean="0"/>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727032" y="4805958"/>
            <a:ext cx="1920240" cy="274320"/>
          </a:xfrm>
          <a:prstGeom prst="rect">
            <a:avLst/>
          </a:prstGeom>
        </p:spPr>
        <p:txBody>
          <a:bodyPr/>
          <a:lstStyle>
            <a:lvl1pPr>
              <a:defRPr sz="1050"/>
            </a:lvl1pPr>
          </a:lstStyle>
          <a:p>
            <a:fld id="{7C38504B-1AF3-4156-B61A-8DB24BEED060}" type="datetime1">
              <a:rPr lang="zh-CN" altLang="en-US" smtClean="0"/>
            </a:fld>
            <a:endParaRPr lang="zh-CN" altLang="en-US" dirty="0"/>
          </a:p>
        </p:txBody>
      </p:sp>
      <p:sp>
        <p:nvSpPr>
          <p:cNvPr id="5" name="页脚占位符 4"/>
          <p:cNvSpPr>
            <a:spLocks noGrp="1"/>
          </p:cNvSpPr>
          <p:nvPr>
            <p:ph type="ftr" sz="quarter" idx="11"/>
          </p:nvPr>
        </p:nvSpPr>
        <p:spPr>
          <a:xfrm>
            <a:off x="4380074" y="4805960"/>
            <a:ext cx="2350681" cy="273844"/>
          </a:xfrm>
          <a:prstGeom prst="rect">
            <a:avLst/>
          </a:prstGeom>
        </p:spPr>
        <p:txBody>
          <a:bodyPr/>
          <a:lstStyle>
            <a:lvl1pPr>
              <a:defRPr sz="1050"/>
            </a:lvl1p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
        <p:nvSpPr>
          <p:cNvPr id="7" name="标题占位符"/>
          <p:cNvSpPr>
            <a:spLocks noGrp="1"/>
          </p:cNvSpPr>
          <p:nvPr>
            <p:ph type="body" sz="quarter" idx="13" hasCustomPrompt="1"/>
          </p:nvPr>
        </p:nvSpPr>
        <p:spPr>
          <a:xfrm>
            <a:off x="1052622" y="159755"/>
            <a:ext cx="6275277" cy="415498"/>
          </a:xfrm>
          <a:prstGeom prst="rect">
            <a:avLst/>
          </a:prstGeom>
        </p:spPr>
        <p:txBody>
          <a:bodyPr wrap="square" anchor="ctr">
            <a:spAutoFit/>
          </a:bodyPr>
          <a:lstStyle>
            <a:lvl1pPr marL="0" indent="0" algn="l">
              <a:lnSpc>
                <a:spcPct val="100000"/>
              </a:lnSpc>
              <a:buFontTx/>
              <a:buNone/>
              <a:defRPr lang="zh-CN" altLang="en-US" sz="2100" b="1" spc="169"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lvl="0">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750"/>
                        <p:tgtEl>
                          <p:spTgt spid="7"/>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lstStyle>
          <a:p>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lstStyle>
          <a:p>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lvl="0">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知识架构">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690563" y="165497"/>
            <a:ext cx="63881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700" b="1" spc="30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7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2700"/>
          </a:p>
        </p:txBody>
      </p:sp>
      <p:sp>
        <p:nvSpPr>
          <p:cNvPr id="6" name="Title 1"/>
          <p:cNvSpPr>
            <a:spLocks noGrp="1"/>
          </p:cNvSpPr>
          <p:nvPr>
            <p:ph type="title"/>
          </p:nvPr>
        </p:nvSpPr>
        <p:spPr>
          <a:xfrm>
            <a:off x="1657350" y="115910"/>
            <a:ext cx="4716082" cy="582217"/>
          </a:xfrm>
          <a:prstGeom prst="rect">
            <a:avLst/>
          </a:prstGeom>
        </p:spPr>
        <p:txBody>
          <a:bodyPr anchor="ctr">
            <a:normAutofit/>
          </a:bodyPr>
          <a:lstStyle>
            <a:lvl1pPr>
              <a:defRPr sz="2100">
                <a:solidFill>
                  <a:srgbClr val="1369B2"/>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幻灯片">
    <p:bg>
      <p:bgRef idx="1001">
        <a:schemeClr val="bg1"/>
      </p:bgRef>
    </p:bg>
    <p:spTree>
      <p:nvGrpSpPr>
        <p:cNvPr id="1" name=""/>
        <p:cNvGrpSpPr/>
        <p:nvPr/>
      </p:nvGrpSpPr>
      <p:grpSpPr>
        <a:xfrm>
          <a:off x="0" y="0"/>
          <a:ext cx="0" cy="0"/>
          <a:chOff x="0" y="0"/>
          <a:chExt cx="0" cy="0"/>
        </a:xfrm>
      </p:grpSpPr>
      <p:sp>
        <p:nvSpPr>
          <p:cNvPr id="12" name="矩形 11"/>
          <p:cNvSpPr/>
          <p:nvPr userDrawn="1"/>
        </p:nvSpPr>
        <p:spPr>
          <a:xfrm>
            <a:off x="0" y="0"/>
            <a:ext cx="9156360" cy="51435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marR="0" indent="0" algn="ctr" defTabSz="6858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矩形 3"/>
          <p:cNvSpPr/>
          <p:nvPr userDrawn="1"/>
        </p:nvSpPr>
        <p:spPr>
          <a:xfrm>
            <a:off x="-6180" y="0"/>
            <a:ext cx="9156360" cy="51435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marR="0" indent="0" algn="ctr" defTabSz="6858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p:cNvGrpSpPr/>
          <p:nvPr userDrawn="1"/>
        </p:nvGrpSpPr>
        <p:grpSpPr>
          <a:xfrm>
            <a:off x="29820" y="40184"/>
            <a:ext cx="9072001" cy="5063133"/>
            <a:chOff x="-1" y="-1"/>
            <a:chExt cx="12192001" cy="6858001"/>
          </a:xfrm>
        </p:grpSpPr>
        <p:sp>
          <p:nvSpPr>
            <p:cNvPr id="7" name="矩形: 圆角 6"/>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userDrawn="1"/>
        </p:nvSpPr>
        <p:spPr>
          <a:xfrm rot="10800000">
            <a:off x="4393334" y="40183"/>
            <a:ext cx="357332" cy="231822"/>
          </a:xfrm>
          <a:prstGeom prst="triangle">
            <a:avLst/>
          </a:prstGeom>
          <a:solidFill>
            <a:srgbClr val="1950B2"/>
          </a:solidFill>
          <a:ln>
            <a:solidFill>
              <a:srgbClr val="1950B2"/>
            </a:solid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marR="0" indent="0" algn="ctr" defTabSz="6858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lstStyle>
            <a:lvl3pPr marL="1080135" indent="-288290">
              <a:buFont typeface="Wingdings 3" panose="05040102010807070707" pitchFamily="18" charset="2"/>
              <a:buChar char=""/>
              <a:defRPr/>
            </a:lvl3pPr>
            <a:lvl4pPr marL="1259840" indent="-288290">
              <a:buFont typeface="Wingdings 3" panose="05040102010807070707" pitchFamily="18" charset="2"/>
              <a:buChar char=""/>
              <a:defRPr/>
            </a:lvl4pPr>
            <a:lvl5pPr marL="1440180" indent="-288290">
              <a:buFont typeface="Wingdings 3" panose="05040102010807070707" pitchFamily="18" charset="2"/>
              <a:buChar char=""/>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D7326FFE-7CCA-4C0D-B453-625569992FBB}" type="datetime1">
              <a:rPr lang="zh-CN" altLang="en-US" smtClean="0"/>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a:t>单击此处编辑母版标题样式</a:t>
            </a:r>
            <a:endParaRPr lang="en-US" dirty="0"/>
          </a:p>
        </p:txBody>
      </p:sp>
      <p:sp>
        <p:nvSpPr>
          <p:cNvPr id="3" name="Content Placeholder 2"/>
          <p:cNvSpPr>
            <a:spLocks noGrp="1"/>
          </p:cNvSpPr>
          <p:nvPr>
            <p:ph sz="half" idx="1" hasCustomPrompt="1"/>
          </p:nvPr>
        </p:nvSpPr>
        <p:spPr>
          <a:xfrm>
            <a:off x="768096" y="969475"/>
            <a:ext cx="3566160" cy="3762546"/>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hasCustomPrompt="1"/>
          </p:nvPr>
        </p:nvSpPr>
        <p:spPr>
          <a:xfrm>
            <a:off x="4491990" y="969473"/>
            <a:ext cx="3566160" cy="3762547"/>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B74AB904-11F0-40D2-A521-063F99E152E4}" type="datetime1">
              <a:rPr lang="zh-CN" altLang="en-US" smtClean="0"/>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768096" y="1584605"/>
            <a:ext cx="3566160" cy="2506179"/>
          </a:xfrm>
        </p:spPr>
        <p:txBody>
          <a:bodyPr lIns="45720" rIns="4572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a:t>编辑母版文本样式</a:t>
            </a:r>
            <a:endParaRPr lang="zh-CN" altLang="en-US"/>
          </a:p>
        </p:txBody>
      </p:sp>
      <p:sp>
        <p:nvSpPr>
          <p:cNvPr id="6" name="Content Placeholder 5"/>
          <p:cNvSpPr>
            <a:spLocks noGrp="1"/>
          </p:cNvSpPr>
          <p:nvPr>
            <p:ph sz="quarter" idx="4" hasCustomPrompt="1"/>
          </p:nvPr>
        </p:nvSpPr>
        <p:spPr>
          <a:xfrm>
            <a:off x="4491990" y="1584605"/>
            <a:ext cx="3566160" cy="2506179"/>
          </a:xfrm>
        </p:spPr>
        <p:txBody>
          <a:bodyPr lIns="45720" rIns="4572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0529599E-9530-48C5-9CAF-172E1B800D9B}" type="datetime1">
              <a:rPr lang="zh-CN" altLang="en-US" smtClean="0"/>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5902FD77-8323-485D-87E2-91A0E9C84954}" type="datetime1">
              <a:rPr lang="zh-CN" altLang="en-US" smtClean="0"/>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hasCustomPrompt="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F8EDE902-01B3-453F-A2EE-45228A659E9E}" type="datetime1">
              <a:rPr lang="zh-CN" altLang="en-US" smtClean="0"/>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DAEA8122-0D78-4844-A578-3876484268E6}"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3"/>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endPar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s_2"/>
          <p:cNvSpPr txBox="1"/>
          <p:nvPr userDrawn="1">
            <p:custDataLst>
              <p:tags r:id="rId4"/>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a:t>编辑母版标</a:t>
            </a:r>
            <a:endParaRPr lang="zh-CN" altLang="en-US" dirty="0"/>
          </a:p>
        </p:txBody>
      </p:sp>
      <p:sp>
        <p:nvSpPr>
          <p:cNvPr id="3" name="文本占位符 2"/>
          <p:cNvSpPr>
            <a:spLocks noGrp="1"/>
          </p:cNvSpPr>
          <p:nvPr>
            <p:ph type="body" idx="1" hasCustomPrompt="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endParaRPr lang="zh-CN" altLang="en-US" dirty="0"/>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FE1C514A-AFAF-433D-949D-3F3495E7683C}"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4F2F4983-3602-4E3E-983A-EBA4353A8448}" type="datetime1">
              <a:rPr lang="zh-CN" altLang="en-US" smtClean="0"/>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a:t>软件工程</a:t>
            </a:r>
            <a:endParaRPr lang="zh-CN" alt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18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90" indent="-360045"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135" indent="-288290" algn="just" defTabSz="685800" rtl="0" eaLnBrk="1" latinLnBrk="0" hangingPunct="1">
        <a:lnSpc>
          <a:spcPct val="110000"/>
        </a:lnSpc>
        <a:spcBef>
          <a:spcPts val="1200"/>
        </a:spcBef>
        <a:spcAft>
          <a:spcPts val="0"/>
        </a:spcAft>
        <a:buClr>
          <a:schemeClr val="accent2"/>
        </a:buClr>
        <a:buFont typeface="Wingdings 3" panose="05040102010807070707"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6pPr>
      <a:lvl7pPr marL="79565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7pPr>
      <a:lvl8pPr marL="91186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8pPr>
      <a:lvl9pPr marL="102171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4.png"/><Relationship Id="rId1" Type="http://schemas.openxmlformats.org/officeDocument/2006/relationships/customXml" Target="../ink/ink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oleObject" Target="../embeddings/Workbook1.xls"/></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gn="r">
              <a:lnSpc>
                <a:spcPct val="100000"/>
              </a:lnSpc>
              <a:spcBef>
                <a:spcPts val="3600"/>
              </a:spcBef>
              <a:spcAft>
                <a:spcPts val="3600"/>
              </a:spcAft>
            </a:pPr>
            <a:r>
              <a:rPr lang="zh-CN" altLang="en-US" sz="4800" dirty="0">
                <a:solidFill>
                  <a:srgbClr val="000000"/>
                </a:solidFill>
                <a:sym typeface="+mn-ea"/>
              </a:rPr>
              <a:t>第</a:t>
            </a:r>
            <a:r>
              <a:rPr lang="en-US" altLang="zh-CN" sz="4800" dirty="0">
                <a:solidFill>
                  <a:srgbClr val="000000"/>
                </a:solidFill>
                <a:sym typeface="+mn-ea"/>
              </a:rPr>
              <a:t>3</a:t>
            </a:r>
            <a:r>
              <a:rPr lang="zh-CN" altLang="en-US" sz="4800" dirty="0">
                <a:solidFill>
                  <a:srgbClr val="000000"/>
                </a:solidFill>
                <a:sym typeface="+mn-ea"/>
              </a:rPr>
              <a:t>章 函数</a:t>
            </a:r>
            <a:br>
              <a:rPr lang="zh-CN" altLang="en-US" sz="4800" dirty="0">
                <a:solidFill>
                  <a:srgbClr val="000000"/>
                </a:solidFill>
                <a:sym typeface="+mn-ea"/>
              </a:rPr>
            </a:br>
            <a:r>
              <a:rPr lang="en-US" altLang="zh-CN" sz="4800" dirty="0">
                <a:solidFill>
                  <a:srgbClr val="000000"/>
                </a:solidFill>
                <a:sym typeface="+mn-ea"/>
              </a:rPr>
              <a:t>——</a:t>
            </a:r>
            <a:r>
              <a:rPr lang="zh-CN" altLang="en-US" sz="4800" dirty="0">
                <a:solidFill>
                  <a:srgbClr val="000000"/>
                </a:solidFill>
                <a:sym typeface="+mn-ea"/>
              </a:rPr>
              <a:t>函数的高级应用</a:t>
            </a:r>
            <a:r>
              <a:rPr lang="en-US" altLang="zh-CN" sz="4800" dirty="0">
                <a:solidFill>
                  <a:srgbClr val="000000"/>
                </a:solidFill>
                <a:sym typeface="+mn-ea"/>
              </a:rPr>
              <a:t>2</a:t>
            </a:r>
            <a:endParaRPr lang="en-US" altLang="zh-CN" sz="4800" cap="none" dirty="0">
              <a:solidFill>
                <a:srgbClr val="000000"/>
              </a:solidFill>
              <a:uFillTx/>
              <a:sym typeface="+mn-ea"/>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河南大学软件学院                                          楚广琳</a:t>
            </a:r>
            <a:endParaRPr lang="zh-CN" altLang="en-US" sz="1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spc="300" dirty="0">
              <a:latin typeface="黑体" panose="02010609060101010101" charset="-122"/>
              <a:ea typeface="黑体" panose="02010609060101010101" charset="-122"/>
            </a:endParaRPr>
          </a:p>
        </p:txBody>
      </p:sp>
      <p:sp>
        <p:nvSpPr>
          <p:cNvPr id="3" name="内容占位符 2"/>
          <p:cNvSpPr>
            <a:spLocks noGrp="1"/>
          </p:cNvSpPr>
          <p:nvPr>
            <p:ph idx="1"/>
          </p:nvPr>
        </p:nvSpPr>
        <p:spPr/>
        <p:txBody>
          <a:bodyPr>
            <a:normAutofit/>
          </a:bodyPr>
          <a:lstStyle/>
          <a:p>
            <a:r>
              <a:rPr lang="zh-CN" altLang="en-US" sz="2000" dirty="0"/>
              <a:t>2、time模块</a:t>
            </a:r>
            <a:endParaRPr lang="zh-CN" altLang="en-US" sz="2000" dirty="0"/>
          </a:p>
          <a:p>
            <a:r>
              <a:rPr lang="zh-CN" altLang="en-US" sz="2000" dirty="0"/>
              <a:t>  time模块用于获取并处理时间，python中有两种时间表示方式，</a:t>
            </a:r>
            <a:endParaRPr lang="zh-CN" altLang="en-US" sz="2000" dirty="0"/>
          </a:p>
          <a:p>
            <a:r>
              <a:rPr lang="zh-CN" altLang="en-US" sz="2000" dirty="0"/>
              <a:t>1）时间戳</a:t>
            </a:r>
            <a:endParaRPr lang="zh-CN" altLang="en-US" sz="2000" dirty="0"/>
          </a:p>
          <a:p>
            <a:r>
              <a:rPr lang="zh-CN" altLang="en-US" sz="2000" dirty="0"/>
              <a:t>时间戳是指从格林尼治时间1970年01月01日00时00分00秒起至现在的总秒数。time模块中的time()函数可以获取当前的时间戳。看一下例4.</a:t>
            </a:r>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3" name="内容占位符 2"/>
          <p:cNvSpPr>
            <a:spLocks noGrp="1"/>
          </p:cNvSpPr>
          <p:nvPr>
            <p:ph idx="1"/>
          </p:nvPr>
        </p:nvSpPr>
        <p:spPr/>
        <p:txBody>
          <a:bodyPr>
            <a:normAutofit fontScale="95000"/>
          </a:bodyPr>
          <a:lstStyle/>
          <a:p>
            <a:r>
              <a:rPr lang="zh-CN" altLang="en-US" sz="1800" dirty="0"/>
              <a:t>time模块中的time()函数的用法</a:t>
            </a:r>
            <a:endParaRPr lang="zh-CN" altLang="en-US" sz="1800" dirty="0"/>
          </a:p>
          <a:p>
            <a:r>
              <a:rPr lang="zh-CN" altLang="en-US" sz="1800" dirty="0"/>
              <a:t>import time</a:t>
            </a:r>
            <a:endParaRPr lang="zh-CN" altLang="en-US" sz="1800" dirty="0"/>
          </a:p>
          <a:p>
            <a:r>
              <a:rPr lang="zh-CN" altLang="en-US" sz="1800" dirty="0"/>
              <a:t>Print（time.time()）</a:t>
            </a:r>
            <a:endParaRPr lang="en-US" altLang="zh-CN" sz="1800" dirty="0"/>
          </a:p>
          <a:p>
            <a:endParaRPr lang="en-US" altLang="zh-CN" sz="1800" dirty="0"/>
          </a:p>
          <a:p>
            <a:r>
              <a:rPr lang="zh-CN" altLang="en-US" sz="1800" dirty="0"/>
              <a:t>在示例中，首先导入time模块，通过time模块中的time()函数获取当前时间的时间戳，运行结果为：从结果中不能直接得出它所表示的时间，可以将结果转换为时间元组，再进行格式输出。</a:t>
            </a:r>
            <a:endParaRPr lang="zh-CN" altLang="en-US" sz="1800" dirty="0"/>
          </a:p>
          <a:p>
            <a:endParaRPr lang="zh-CN" altLang="en-US" sz="18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dirty="0"/>
          </a:p>
        </p:txBody>
      </p:sp>
      <p:sp>
        <p:nvSpPr>
          <p:cNvPr id="3" name="内容占位符 2"/>
          <p:cNvSpPr>
            <a:spLocks noGrp="1"/>
          </p:cNvSpPr>
          <p:nvPr>
            <p:ph idx="1"/>
          </p:nvPr>
        </p:nvSpPr>
        <p:spPr/>
        <p:txBody>
          <a:bodyPr>
            <a:noAutofit/>
          </a:bodyPr>
          <a:lstStyle/>
          <a:p>
            <a:r>
              <a:rPr lang="zh-CN" altLang="en-US" sz="2000" dirty="0"/>
              <a:t>2）时间元组</a:t>
            </a:r>
            <a:endParaRPr lang="zh-CN" altLang="en-US" sz="2000" dirty="0"/>
          </a:p>
          <a:p>
            <a:r>
              <a:rPr lang="zh-CN" altLang="en-US" sz="2000" dirty="0"/>
              <a:t>  时间元组struct_time包含9个元素， tm_year,tm_mon,tm_day等，每个字段表示不同含义，tm_year表示年份，取值范围：0000-9999的整数，tm_mon表示月份，取值范围1-12的整数，tm_day表示日期，取值范围1-31的整数，其他字段的含义及取值范围如表1所示。在time模块中，localtime()函数可以将一个时间戳转换为一个当前时区的时间元组。</a:t>
            </a:r>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8" name="图片 7"/>
          <p:cNvPicPr>
            <a:picLocks noChangeAspect="1"/>
          </p:cNvPicPr>
          <p:nvPr>
            <p:custDataLst>
              <p:tags r:id="rId1"/>
            </p:custDataLst>
          </p:nvPr>
        </p:nvPicPr>
        <p:blipFill>
          <a:blip r:embed="rId2"/>
          <a:stretch>
            <a:fillRect/>
          </a:stretch>
        </p:blipFill>
        <p:spPr>
          <a:xfrm>
            <a:off x="788035" y="1275715"/>
            <a:ext cx="5990590" cy="3248025"/>
          </a:xfrm>
          <a:prstGeom prst="rect">
            <a:avLst/>
          </a:prstGeom>
        </p:spPr>
      </p:pic>
      <p:sp>
        <p:nvSpPr>
          <p:cNvPr id="9" name="文本框 4"/>
          <p:cNvSpPr txBox="1"/>
          <p:nvPr/>
        </p:nvSpPr>
        <p:spPr>
          <a:xfrm>
            <a:off x="1593215" y="840105"/>
            <a:ext cx="2386330" cy="306705"/>
          </a:xfrm>
          <a:prstGeom prst="rect">
            <a:avLst/>
          </a:prstGeom>
          <a:noFill/>
        </p:spPr>
        <p:txBody>
          <a:bodyPr wrap="square" rtlCol="0">
            <a:spAutoFit/>
          </a:bodyPr>
          <a:lstStyle/>
          <a:p>
            <a:r>
              <a:rPr lang="zh-CN" altLang="en-US" sz="1400" dirty="0"/>
              <a:t>表</a:t>
            </a:r>
            <a:r>
              <a:rPr lang="en-US" altLang="zh-CN" sz="1400" dirty="0"/>
              <a:t>1  </a:t>
            </a:r>
            <a:r>
              <a:rPr lang="zh-CN" altLang="en-US" sz="1400" dirty="0"/>
              <a:t>时间元组</a:t>
            </a:r>
            <a:endParaRPr lang="zh-CN" alt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3" name="内容占位符 2"/>
          <p:cNvSpPr>
            <a:spLocks noGrp="1"/>
          </p:cNvSpPr>
          <p:nvPr>
            <p:ph idx="1"/>
          </p:nvPr>
        </p:nvSpPr>
        <p:spPr/>
        <p:txBody>
          <a:bodyPr>
            <a:normAutofit/>
          </a:bodyPr>
          <a:lstStyle/>
          <a:p>
            <a:r>
              <a:rPr lang="zh-CN" altLang="en-US" sz="2000" dirty="0"/>
              <a:t>localtime()函数的用法</a:t>
            </a:r>
            <a:endParaRPr lang="zh-CN" altLang="en-US" sz="2000" dirty="0"/>
          </a:p>
          <a:p>
            <a:r>
              <a:rPr lang="zh-CN" altLang="en-US" sz="2000" dirty="0"/>
              <a:t>import time</a:t>
            </a:r>
            <a:endParaRPr lang="zh-CN" altLang="en-US" sz="2000" dirty="0"/>
          </a:p>
          <a:p>
            <a:r>
              <a:rPr lang="zh-CN" altLang="en-US" sz="2000" dirty="0"/>
              <a:t>print（time.localtime（time.time()））</a:t>
            </a:r>
            <a:endParaRPr lang="zh-CN" altLang="en-US" sz="2000" dirty="0"/>
          </a:p>
          <a:p>
            <a:r>
              <a:rPr lang="zh-CN" altLang="en-US" sz="2000" dirty="0"/>
              <a:t>#运行结果用时间元组struct_time表示。</a:t>
            </a:r>
            <a:endParaRPr lang="zh-CN" altLang="en-US" sz="2000" dirty="0"/>
          </a:p>
          <a:p>
            <a:r>
              <a:rPr lang="zh-CN" altLang="en-US" sz="2000" dirty="0"/>
              <a:t>在示例中，程序通过time模块中的localtime（）函数将时间戳转化为时间元组，运行结果如下：但是，从运行的结果可以看出时间元组表示时间也不易观察， 可以通过strftime()函数将时间元组格式化。</a:t>
            </a:r>
            <a:endParaRPr lang="zh-CN" altLang="en-US" sz="2000" dirty="0"/>
          </a:p>
          <a:p>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3" name="内容占位符 2"/>
          <p:cNvSpPr>
            <a:spLocks noGrp="1"/>
          </p:cNvSpPr>
          <p:nvPr>
            <p:ph idx="1"/>
          </p:nvPr>
        </p:nvSpPr>
        <p:spPr/>
        <p:txBody>
          <a:bodyPr>
            <a:normAutofit/>
          </a:bodyPr>
          <a:lstStyle/>
          <a:p>
            <a:r>
              <a:rPr lang="zh-CN" altLang="en-US" sz="1800" dirty="0"/>
              <a:t>用strftime()函数输出当前时间</a:t>
            </a:r>
            <a:endParaRPr lang="zh-CN" altLang="en-US" sz="1800" dirty="0"/>
          </a:p>
          <a:p>
            <a:r>
              <a:rPr lang="zh-CN" altLang="en-US" sz="1800" dirty="0"/>
              <a:t>import time</a:t>
            </a:r>
            <a:endParaRPr lang="zh-CN" altLang="en-US" sz="1800" dirty="0"/>
          </a:p>
          <a:p>
            <a:r>
              <a:rPr lang="zh-CN" altLang="en-US" sz="1800" dirty="0">
                <a:latin typeface="+mn-lt"/>
              </a:rPr>
              <a:t>print(time.strftime("%Y-%</a:t>
            </a:r>
            <a:r>
              <a:rPr lang="en-US" altLang="zh-CN" sz="1800" dirty="0">
                <a:latin typeface="+mn-lt"/>
              </a:rPr>
              <a:t>m</a:t>
            </a:r>
            <a:r>
              <a:rPr lang="zh-CN" altLang="en-US" sz="1800" dirty="0">
                <a:latin typeface="+mn-lt"/>
              </a:rPr>
              <a:t>-%d %H:%M %S",time.localtime(time.time())))</a:t>
            </a:r>
            <a:endParaRPr lang="zh-CN" altLang="en-US" sz="1800" dirty="0">
              <a:latin typeface="+mn-lt"/>
            </a:endParaRPr>
          </a:p>
          <a:p>
            <a:r>
              <a:rPr lang="zh-CN" altLang="en-US" sz="1800" dirty="0"/>
              <a:t>#运行结果</a:t>
            </a:r>
            <a:endParaRPr lang="en-US" altLang="zh-CN" sz="1800" dirty="0"/>
          </a:p>
          <a:p>
            <a:endParaRPr lang="en-US" altLang="zh-CN" sz="1800" dirty="0"/>
          </a:p>
          <a:p>
            <a:r>
              <a:rPr lang="zh-CN" altLang="en-US" sz="1800" dirty="0"/>
              <a:t>在示例中，通过time模块中的strftime()函数可以将时间元组格式化，该函数中第一个参数为格式化的时间字符串，格式化符号如表2所示。从示例的运行结果可以看出，strftime()函数可以将时间转化为指定的格式。</a:t>
            </a:r>
            <a:endParaRPr lang="zh-CN" altLang="en-US" sz="1800" dirty="0"/>
          </a:p>
          <a:p>
            <a:endParaRPr lang="zh-CN" altLang="en-US" sz="18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spc="300" dirty="0">
              <a:latin typeface="黑体" panose="02010609060101010101" charset="-122"/>
              <a:ea typeface="黑体" panose="02010609060101010101" charset="-122"/>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8" name="图片 7"/>
          <p:cNvPicPr>
            <a:picLocks noChangeAspect="1"/>
          </p:cNvPicPr>
          <p:nvPr/>
        </p:nvPicPr>
        <p:blipFill>
          <a:blip r:embed="rId1"/>
          <a:stretch>
            <a:fillRect/>
          </a:stretch>
        </p:blipFill>
        <p:spPr>
          <a:xfrm>
            <a:off x="593900" y="871655"/>
            <a:ext cx="6093977" cy="3634612"/>
          </a:xfrm>
          <a:prstGeom prst="rect">
            <a:avLst/>
          </a:prstGeom>
        </p:spPr>
      </p:pic>
      <p:sp>
        <p:nvSpPr>
          <p:cNvPr id="9" name="文本框 1"/>
          <p:cNvSpPr txBox="1"/>
          <p:nvPr/>
        </p:nvSpPr>
        <p:spPr>
          <a:xfrm>
            <a:off x="5714488" y="794333"/>
            <a:ext cx="2540000" cy="368300"/>
          </a:xfrm>
          <a:prstGeom prst="rect">
            <a:avLst/>
          </a:prstGeom>
          <a:noFill/>
        </p:spPr>
        <p:txBody>
          <a:bodyPr wrap="square" rtlCol="0" anchor="t">
            <a:spAutoFit/>
          </a:bodyPr>
          <a:lstStyle/>
          <a:p>
            <a:r>
              <a:rPr lang="zh-CN" altLang="en-US" dirty="0">
                <a:solidFill>
                  <a:schemeClr val="accent2"/>
                </a:solidFill>
              </a:rPr>
              <a:t> 表2 时间格式化符号</a:t>
            </a:r>
            <a:endParaRPr lang="zh-CN" altLang="en-US" dirty="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dirty="0"/>
          </a:p>
        </p:txBody>
      </p:sp>
      <p:sp>
        <p:nvSpPr>
          <p:cNvPr id="3" name="内容占位符 2"/>
          <p:cNvSpPr>
            <a:spLocks noGrp="1"/>
          </p:cNvSpPr>
          <p:nvPr>
            <p:ph idx="1"/>
          </p:nvPr>
        </p:nvSpPr>
        <p:spPr/>
        <p:txBody>
          <a:bodyPr>
            <a:normAutofit fontScale="97500"/>
          </a:bodyPr>
          <a:lstStyle/>
          <a:p>
            <a:r>
              <a:rPr lang="en-US" altLang="zh-CN" sz="1800" dirty="0"/>
              <a:t>3</a:t>
            </a:r>
            <a:r>
              <a:rPr lang="zh-CN" altLang="en-US" sz="1800" dirty="0"/>
              <a:t>、</a:t>
            </a:r>
            <a:r>
              <a:rPr lang="en-US" altLang="zh-CN" sz="1800" dirty="0"/>
              <a:t>sys</a:t>
            </a:r>
            <a:r>
              <a:rPr lang="zh-CN" altLang="en-US" sz="1800" dirty="0"/>
              <a:t>模块</a:t>
            </a:r>
            <a:endParaRPr lang="en-US" altLang="zh-CN" sz="1800" dirty="0"/>
          </a:p>
          <a:p>
            <a:r>
              <a:rPr lang="zh-CN" altLang="en-US" sz="1800" dirty="0"/>
              <a:t>这是一个跟</a:t>
            </a:r>
            <a:r>
              <a:rPr lang="en-US" altLang="zh-CN" sz="1800" dirty="0"/>
              <a:t>python</a:t>
            </a:r>
            <a:r>
              <a:rPr lang="zh-CN" altLang="en-US" sz="1800" dirty="0"/>
              <a:t>解释器密切的标准库。</a:t>
            </a:r>
            <a:endParaRPr lang="en-US" altLang="zh-CN" sz="1800" dirty="0"/>
          </a:p>
          <a:p>
            <a:r>
              <a:rPr lang="en-US" altLang="zh-CN" sz="1800" dirty="0"/>
              <a:t>import sys</a:t>
            </a:r>
            <a:endParaRPr lang="en-US" altLang="zh-CN" sz="1800" dirty="0"/>
          </a:p>
          <a:p>
            <a:r>
              <a:rPr lang="en-US" altLang="zh-CN" sz="1800" dirty="0"/>
              <a:t>print(</a:t>
            </a:r>
            <a:r>
              <a:rPr lang="en-US" altLang="zh-CN" sz="1800" dirty="0" err="1"/>
              <a:t>sys.__doc</a:t>
            </a:r>
            <a:r>
              <a:rPr lang="en-US" altLang="zh-CN" sz="1800" dirty="0"/>
              <a:t>__)</a:t>
            </a:r>
            <a:endParaRPr lang="en-US" altLang="zh-CN" sz="1800" dirty="0"/>
          </a:p>
          <a:p>
            <a:r>
              <a:rPr lang="zh-CN" altLang="en-US" sz="1800" dirty="0"/>
              <a:t>显示了</a:t>
            </a:r>
            <a:r>
              <a:rPr lang="en-US" altLang="zh-CN" sz="1800" dirty="0"/>
              <a:t>sys</a:t>
            </a:r>
            <a:r>
              <a:rPr lang="zh-CN" altLang="en-US" sz="1800" dirty="0"/>
              <a:t>的基本文档，第一句话概括了本模块的基本特点。</a:t>
            </a:r>
            <a:endParaRPr lang="en-US" altLang="zh-CN" sz="1800" dirty="0"/>
          </a:p>
          <a:p>
            <a:r>
              <a:rPr lang="en-US" altLang="zh-CN" sz="1800" dirty="0"/>
              <a:t>1</a:t>
            </a:r>
            <a:r>
              <a:rPr lang="zh-CN" altLang="en-US" sz="1800" dirty="0"/>
              <a:t>）</a:t>
            </a:r>
            <a:r>
              <a:rPr lang="en-US" altLang="zh-CN" sz="1800" dirty="0" err="1"/>
              <a:t>sys.argv</a:t>
            </a:r>
            <a:endParaRPr lang="en-US" altLang="zh-CN" sz="1800" dirty="0"/>
          </a:p>
          <a:p>
            <a:r>
              <a:rPr lang="en-US" altLang="zh-CN" sz="1800" dirty="0" err="1"/>
              <a:t>sys.argv</a:t>
            </a:r>
            <a:r>
              <a:rPr lang="en-US" altLang="zh-CN" sz="1800" dirty="0"/>
              <a:t> </a:t>
            </a:r>
            <a:r>
              <a:rPr lang="zh-CN" altLang="en-US" sz="1800" dirty="0"/>
              <a:t>是变量，专门用来向</a:t>
            </a:r>
            <a:r>
              <a:rPr lang="en-US" altLang="zh-CN" sz="1800" dirty="0"/>
              <a:t>python</a:t>
            </a:r>
            <a:r>
              <a:rPr lang="zh-CN" altLang="en-US" sz="1800" dirty="0"/>
              <a:t>解释器传递参数，所以名曰“命令行参数”。</a:t>
            </a:r>
            <a:endParaRPr lang="en-US" altLang="zh-CN" sz="1800" dirty="0"/>
          </a:p>
          <a:p>
            <a:endParaRPr lang="zh-CN" altLang="en-US" sz="18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3" name="内容占位符 2"/>
          <p:cNvSpPr>
            <a:spLocks noGrp="1"/>
          </p:cNvSpPr>
          <p:nvPr>
            <p:ph idx="1"/>
          </p:nvPr>
        </p:nvSpPr>
        <p:spPr>
          <a:xfrm>
            <a:off x="542260" y="927383"/>
            <a:ext cx="8601740" cy="3806854"/>
          </a:xfrm>
        </p:spPr>
        <p:txBody>
          <a:bodyPr>
            <a:normAutofit fontScale="90000"/>
          </a:bodyPr>
          <a:lstStyle/>
          <a:p>
            <a:pPr>
              <a:lnSpc>
                <a:spcPct val="120000"/>
              </a:lnSpc>
            </a:pPr>
            <a:r>
              <a:rPr lang="en-US" altLang="zh-CN" sz="2000" dirty="0"/>
              <a:t>import sys</a:t>
            </a:r>
            <a:endParaRPr lang="en-US" altLang="zh-CN" sz="2000" dirty="0"/>
          </a:p>
          <a:p>
            <a:pPr>
              <a:lnSpc>
                <a:spcPct val="120000"/>
              </a:lnSpc>
            </a:pPr>
            <a:r>
              <a:rPr lang="en-US" altLang="zh-CN" sz="2000" dirty="0"/>
              <a:t>print(“the file name:”,</a:t>
            </a:r>
            <a:r>
              <a:rPr lang="en-US" altLang="zh-CN" sz="2000" dirty="0" err="1"/>
              <a:t>sys.argv</a:t>
            </a:r>
            <a:r>
              <a:rPr lang="en-US" altLang="zh-CN" sz="2000" dirty="0"/>
              <a:t>[0])</a:t>
            </a:r>
            <a:endParaRPr lang="en-US" altLang="zh-CN" sz="2000" dirty="0"/>
          </a:p>
          <a:p>
            <a:pPr algn="l">
              <a:lnSpc>
                <a:spcPct val="120000"/>
              </a:lnSpc>
            </a:pPr>
            <a:r>
              <a:rPr lang="en-US" altLang="zh-CN" sz="2000" dirty="0"/>
              <a:t>print(“the number of argument”,</a:t>
            </a:r>
            <a:r>
              <a:rPr lang="en-US" altLang="zh-CN" sz="2000" dirty="0" err="1"/>
              <a:t>len</a:t>
            </a:r>
            <a:r>
              <a:rPr lang="en-US" altLang="zh-CN" sz="2000" dirty="0"/>
              <a:t>(</a:t>
            </a:r>
            <a:r>
              <a:rPr lang="en-US" altLang="zh-CN" sz="2000" dirty="0" err="1"/>
              <a:t>sys.argv</a:t>
            </a:r>
            <a:r>
              <a:rPr lang="en-US" altLang="zh-CN" sz="2000" dirty="0"/>
              <a:t>)</a:t>
            </a:r>
            <a:endParaRPr lang="en-US" altLang="zh-CN" sz="2000" dirty="0"/>
          </a:p>
          <a:p>
            <a:pPr algn="l">
              <a:lnSpc>
                <a:spcPct val="120000"/>
              </a:lnSpc>
            </a:pPr>
            <a:r>
              <a:rPr lang="en-US" altLang="zh-CN" sz="2000" dirty="0"/>
              <a:t>print(“the argument is:”,</a:t>
            </a:r>
            <a:r>
              <a:rPr lang="en-US" altLang="zh-CN" sz="2000" dirty="0" err="1"/>
              <a:t>str</a:t>
            </a:r>
            <a:r>
              <a:rPr lang="en-US" altLang="zh-CN" sz="2000" dirty="0"/>
              <a:t>(</a:t>
            </a:r>
            <a:r>
              <a:rPr lang="en-US" altLang="zh-CN" sz="2000" dirty="0" err="1"/>
              <a:t>sys.argv</a:t>
            </a:r>
            <a:r>
              <a:rPr lang="en-US" altLang="zh-CN" sz="2000" dirty="0"/>
              <a:t>)</a:t>
            </a:r>
            <a:endParaRPr lang="en-US" altLang="zh-CN" sz="2000" dirty="0"/>
          </a:p>
          <a:p>
            <a:pPr algn="l">
              <a:lnSpc>
                <a:spcPct val="120000"/>
              </a:lnSpc>
            </a:pPr>
            <a:r>
              <a:rPr lang="zh-CN" altLang="en-US" sz="2000" dirty="0"/>
              <a:t>将上面的代码保存，文件名是</a:t>
            </a:r>
            <a:r>
              <a:rPr lang="en-US" altLang="zh-CN" sz="2000" dirty="0"/>
              <a:t>1121.py</a:t>
            </a:r>
            <a:r>
              <a:rPr lang="zh-CN" altLang="en-US" sz="2000" dirty="0"/>
              <a:t>。然后在命令窗口运行，运行结果</a:t>
            </a:r>
            <a:endParaRPr lang="en-US" altLang="zh-CN" sz="2000" dirty="0"/>
          </a:p>
          <a:p>
            <a:pPr algn="l">
              <a:lnSpc>
                <a:spcPct val="120000"/>
              </a:lnSpc>
            </a:pPr>
            <a:r>
              <a:rPr lang="en-US" altLang="zh-CN" sz="2000" dirty="0"/>
              <a:t>the file name:1121.py</a:t>
            </a:r>
            <a:endParaRPr lang="en-US" altLang="zh-CN" sz="2000" dirty="0"/>
          </a:p>
          <a:p>
            <a:pPr algn="l">
              <a:lnSpc>
                <a:spcPct val="120000"/>
              </a:lnSpc>
            </a:pPr>
            <a:r>
              <a:rPr lang="en-US" altLang="zh-CN" sz="2000" dirty="0"/>
              <a:t>the number of argument 1</a:t>
            </a:r>
            <a:endParaRPr lang="en-US" altLang="zh-CN" sz="2000" dirty="0"/>
          </a:p>
          <a:p>
            <a:pPr algn="l">
              <a:lnSpc>
                <a:spcPct val="120000"/>
              </a:lnSpc>
            </a:pPr>
            <a:r>
              <a:rPr lang="en-US" altLang="zh-CN" sz="2000" dirty="0"/>
              <a:t>the argument is:  [‘1121.py’]</a:t>
            </a:r>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dirty="0"/>
          </a:p>
        </p:txBody>
      </p:sp>
      <p:sp>
        <p:nvSpPr>
          <p:cNvPr id="3" name="内容占位符 2"/>
          <p:cNvSpPr>
            <a:spLocks noGrp="1"/>
          </p:cNvSpPr>
          <p:nvPr>
            <p:ph idx="1"/>
          </p:nvPr>
        </p:nvSpPr>
        <p:spPr/>
        <p:txBody>
          <a:bodyPr>
            <a:normAutofit/>
          </a:bodyPr>
          <a:lstStyle/>
          <a:p>
            <a:r>
              <a:rPr lang="en-US" altLang="zh-CN" sz="2000" dirty="0"/>
              <a:t>2) </a:t>
            </a:r>
            <a:r>
              <a:rPr lang="en-US" altLang="zh-CN" sz="2000" dirty="0" err="1"/>
              <a:t>sys.exit</a:t>
            </a:r>
            <a:r>
              <a:rPr lang="en-US" altLang="zh-CN" sz="2000" dirty="0"/>
              <a:t>()</a:t>
            </a:r>
            <a:endParaRPr lang="en-US" altLang="zh-CN" sz="2000" dirty="0"/>
          </a:p>
          <a:p>
            <a:r>
              <a:rPr lang="zh-CN" altLang="en-US" sz="2000" dirty="0"/>
              <a:t>这个方法的意思是退出当前程序。</a:t>
            </a:r>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本次</a:t>
            </a:r>
            <a:r>
              <a:rPr lang="zh-CN" altLang="en-US" dirty="0"/>
              <a:t>课程</a:t>
            </a:r>
            <a:r>
              <a:rPr lang="zh-CN" altLang="en-US" b="1" dirty="0"/>
              <a:t>速递</a:t>
            </a:r>
            <a:endParaRPr lang="zh-CN" altLang="en-US" b="1" dirty="0"/>
          </a:p>
        </p:txBody>
      </p:sp>
      <p:sp>
        <p:nvSpPr>
          <p:cNvPr id="3" name="内容占位符 2"/>
          <p:cNvSpPr>
            <a:spLocks noGrp="1"/>
          </p:cNvSpPr>
          <p:nvPr>
            <p:ph idx="1"/>
          </p:nvPr>
        </p:nvSpPr>
        <p:spPr>
          <a:xfrm>
            <a:off x="979714" y="1010654"/>
            <a:ext cx="7878536" cy="3416969"/>
          </a:xfrm>
        </p:spPr>
        <p:txBody>
          <a:bodyPr>
            <a:normAutofit fontScale="80000"/>
          </a:bodyPr>
          <a:lstStyle/>
          <a:p>
            <a:pPr marL="457200" indent="-457200">
              <a:lnSpc>
                <a:spcPct val="120000"/>
              </a:lnSpc>
            </a:pPr>
            <a:r>
              <a:rPr lang="zh-CN" altLang="en-US" dirty="0">
                <a:sym typeface="+mn-ea"/>
              </a:rPr>
              <a:t>实战任务</a:t>
            </a:r>
            <a:endParaRPr lang="en-US" altLang="zh-CN" dirty="0">
              <a:solidFill>
                <a:schemeClr val="tx2">
                  <a:lumMod val="90000"/>
                  <a:lumOff val="10000"/>
                </a:schemeClr>
              </a:solidFill>
              <a:latin typeface="+mj-ea"/>
              <a:ea typeface="+mj-ea"/>
            </a:endParaRPr>
          </a:p>
          <a:p>
            <a:pPr marL="457200" indent="-457200">
              <a:lnSpc>
                <a:spcPct val="120000"/>
              </a:lnSpc>
            </a:pPr>
            <a:r>
              <a:rPr lang="zh-CN" altLang="en-US" dirty="0">
                <a:solidFill>
                  <a:schemeClr val="tx2">
                    <a:lumMod val="90000"/>
                    <a:lumOff val="10000"/>
                  </a:schemeClr>
                </a:solidFill>
                <a:latin typeface="+mj-ea"/>
                <a:ea typeface="+mj-ea"/>
              </a:rPr>
              <a:t>第</a:t>
            </a:r>
            <a:r>
              <a:rPr lang="en-US" altLang="zh-CN" dirty="0">
                <a:solidFill>
                  <a:schemeClr val="tx2">
                    <a:lumMod val="90000"/>
                    <a:lumOff val="10000"/>
                  </a:schemeClr>
                </a:solidFill>
                <a:latin typeface="+mj-ea"/>
                <a:ea typeface="+mj-ea"/>
              </a:rPr>
              <a:t>3</a:t>
            </a:r>
            <a:r>
              <a:rPr lang="zh-CN" altLang="en-US" dirty="0">
                <a:solidFill>
                  <a:schemeClr val="tx2">
                    <a:lumMod val="90000"/>
                    <a:lumOff val="10000"/>
                  </a:schemeClr>
                </a:solidFill>
                <a:latin typeface="+mj-ea"/>
                <a:ea typeface="+mj-ea"/>
              </a:rPr>
              <a:t>章</a:t>
            </a:r>
            <a:r>
              <a:rPr lang="en-US" altLang="zh-CN" dirty="0">
                <a:solidFill>
                  <a:schemeClr val="tx2">
                    <a:lumMod val="90000"/>
                    <a:lumOff val="10000"/>
                  </a:schemeClr>
                </a:solidFill>
                <a:latin typeface="+mj-ea"/>
                <a:ea typeface="+mj-ea"/>
              </a:rPr>
              <a:t> </a:t>
            </a:r>
            <a:r>
              <a:rPr lang="zh-CN" altLang="en-US" dirty="0"/>
              <a:t>函数</a:t>
            </a:r>
            <a:endParaRPr lang="zh-CN" altLang="en-US" dirty="0">
              <a:solidFill>
                <a:schemeClr val="tx2">
                  <a:lumMod val="90000"/>
                  <a:lumOff val="10000"/>
                </a:schemeClr>
              </a:solidFill>
            </a:endParaRPr>
          </a:p>
          <a:p>
            <a:pPr marL="1108710" lvl="1" indent="-457200">
              <a:lnSpc>
                <a:spcPct val="120000"/>
              </a:lnSpc>
            </a:pPr>
            <a:r>
              <a:rPr lang="zh-CN" altLang="en-US" dirty="0" smtClean="0">
                <a:sym typeface="+mn-ea"/>
              </a:rPr>
              <a:t>闭包</a:t>
            </a:r>
            <a:r>
              <a:rPr lang="zh-CN" altLang="en-US" dirty="0" smtClean="0">
                <a:sym typeface="+mn-ea"/>
              </a:rPr>
              <a:t>、</a:t>
            </a:r>
            <a:endParaRPr lang="zh-CN" altLang="en-US" dirty="0" smtClean="0">
              <a:sym typeface="+mn-ea"/>
            </a:endParaRPr>
          </a:p>
          <a:p>
            <a:pPr marL="1108710" lvl="1" indent="-457200">
              <a:lnSpc>
                <a:spcPct val="120000"/>
              </a:lnSpc>
            </a:pPr>
            <a:r>
              <a:rPr lang="zh-CN" altLang="en-US" dirty="0">
                <a:sym typeface="+mn-ea"/>
              </a:rPr>
              <a:t>装饰器</a:t>
            </a:r>
            <a:endParaRPr lang="zh-CN" altLang="en-US" dirty="0">
              <a:sym typeface="+mn-ea"/>
            </a:endParaRPr>
          </a:p>
          <a:p>
            <a:pPr marL="1108710" lvl="1" indent="-457200">
              <a:lnSpc>
                <a:spcPct val="120000"/>
              </a:lnSpc>
            </a:pPr>
            <a:r>
              <a:rPr lang="zh-CN" altLang="en-US" dirty="0">
                <a:sym typeface="+mn-ea"/>
              </a:rPr>
              <a:t>模块、包</a:t>
            </a:r>
            <a:endParaRPr lang="zh-CN" altLang="en-US" dirty="0">
              <a:sym typeface="+mn-ea"/>
            </a:endParaRPr>
          </a:p>
          <a:p>
            <a:pPr marL="457200" lvl="0" indent="-457200" algn="just">
              <a:lnSpc>
                <a:spcPct val="120000"/>
              </a:lnSpc>
              <a:buFont typeface="Arial" panose="020B0604020202020204" pitchFamily="34" charset="0"/>
              <a:buChar char="֍"/>
            </a:pPr>
            <a:r>
              <a:rPr lang="zh-CN" altLang="en-US" sz="2800" dirty="0">
                <a:sym typeface="+mn-ea"/>
              </a:rPr>
              <a:t>案例编码</a:t>
            </a:r>
            <a:endParaRPr lang="zh-CN" altLang="en-US" dirty="0">
              <a:solidFill>
                <a:schemeClr val="tx2">
                  <a:lumMod val="90000"/>
                  <a:lumOff val="10000"/>
                </a:schemeClr>
              </a:solidFill>
            </a:endParaRPr>
          </a:p>
        </p:txBody>
      </p:sp>
      <p:sp>
        <p:nvSpPr>
          <p:cNvPr id="7" name="日期占位符 6"/>
          <p:cNvSpPr>
            <a:spLocks noGrp="1"/>
          </p:cNvSpPr>
          <p:nvPr>
            <p:ph type="dt" sz="half" idx="10"/>
          </p:nvPr>
        </p:nvSpPr>
        <p:spPr/>
        <p:txBody>
          <a:bodyPr/>
          <a:lstStyle/>
          <a:p>
            <a:fld id="{4BBFE79B-272C-4CB0-9A32-3130D362949B}"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4" name="图片 3"/>
          <p:cNvPicPr>
            <a:picLocks noChangeAspect="1"/>
          </p:cNvPicPr>
          <p:nvPr/>
        </p:nvPicPr>
        <p:blipFill rotWithShape="1">
          <a:blip r:embed="rId1" cstate="print">
            <a:clrChange>
              <a:clrFrom>
                <a:srgbClr val="EBCDAB"/>
              </a:clrFrom>
              <a:clrTo>
                <a:srgbClr val="EBCDAB">
                  <a:alpha val="0"/>
                </a:srgbClr>
              </a:clrTo>
            </a:clrChange>
            <a:extLst>
              <a:ext uri="{28A0092B-C50C-407E-A947-70E740481C1C}">
                <a14:useLocalDpi xmlns:a14="http://schemas.microsoft.com/office/drawing/2010/main" val="0"/>
              </a:ext>
            </a:extLst>
          </a:blip>
          <a:srcRect l="14636" t="7462" r="10393" b="11883"/>
          <a:stretch>
            <a:fillRect/>
          </a:stretch>
        </p:blipFill>
        <p:spPr>
          <a:xfrm>
            <a:off x="5775158" y="1010427"/>
            <a:ext cx="3176338" cy="34171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3" name="内容占位符 2"/>
          <p:cNvSpPr>
            <a:spLocks noGrp="1"/>
          </p:cNvSpPr>
          <p:nvPr>
            <p:ph idx="1"/>
          </p:nvPr>
        </p:nvSpPr>
        <p:spPr/>
        <p:txBody>
          <a:bodyPr>
            <a:normAutofit fontScale="97500"/>
          </a:bodyPr>
          <a:lstStyle/>
          <a:p>
            <a:pPr marL="0" indent="0">
              <a:buNone/>
            </a:pPr>
            <a:r>
              <a:rPr lang="en-US" altLang="zh-CN" sz="2400" dirty="0"/>
              <a:t>import sys</a:t>
            </a:r>
            <a:endParaRPr lang="en-US" altLang="zh-CN" sz="2400" dirty="0"/>
          </a:p>
          <a:p>
            <a:pPr marL="0" indent="0">
              <a:buNone/>
            </a:pPr>
            <a:r>
              <a:rPr lang="en-US" altLang="zh-CN" sz="2400" dirty="0"/>
              <a:t>for i in range(10):</a:t>
            </a:r>
            <a:endParaRPr lang="en-US" altLang="zh-CN" sz="2400" dirty="0"/>
          </a:p>
          <a:p>
            <a:pPr marL="0" indent="0">
              <a:buNone/>
            </a:pPr>
            <a:r>
              <a:rPr lang="en-US" altLang="zh-CN" sz="2400" dirty="0"/>
              <a:t>    if i==5:</a:t>
            </a:r>
            <a:endParaRPr lang="en-US" altLang="zh-CN" sz="2400" dirty="0"/>
          </a:p>
          <a:p>
            <a:pPr marL="0" indent="0">
              <a:buNone/>
            </a:pPr>
            <a:r>
              <a:rPr lang="en-US" altLang="zh-CN" sz="2400" dirty="0"/>
              <a:t>        </a:t>
            </a:r>
            <a:r>
              <a:rPr lang="en-US" altLang="zh-CN" sz="2400" dirty="0" err="1"/>
              <a:t>sys.exit</a:t>
            </a:r>
            <a:r>
              <a:rPr lang="en-US" altLang="zh-CN" sz="2400" dirty="0"/>
              <a:t>()</a:t>
            </a:r>
            <a:endParaRPr lang="en-US" altLang="zh-CN" sz="2400" dirty="0"/>
          </a:p>
          <a:p>
            <a:pPr marL="0" indent="0">
              <a:buNone/>
            </a:pPr>
            <a:r>
              <a:rPr lang="en-US" altLang="zh-CN" sz="2400" dirty="0"/>
              <a:t>    else:</a:t>
            </a:r>
            <a:endParaRPr lang="en-US" altLang="zh-CN" sz="2400" dirty="0"/>
          </a:p>
          <a:p>
            <a:pPr marL="0" indent="0">
              <a:buNone/>
            </a:pPr>
            <a:r>
              <a:rPr lang="en-US" altLang="zh-CN" sz="2400" dirty="0"/>
              <a:t>        print i</a:t>
            </a:r>
            <a:endParaRPr lang="zh-CN" altLang="en-US" sz="24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739957" y="1970373"/>
            <a:ext cx="1758245" cy="1039185"/>
            <a:chOff x="3043159" y="2674363"/>
            <a:chExt cx="2344326" cy="1385580"/>
          </a:xfrm>
        </p:grpSpPr>
        <p:sp>
          <p:nvSpPr>
            <p:cNvPr id="2" name="文本框 1"/>
            <p:cNvSpPr txBox="1"/>
            <p:nvPr/>
          </p:nvSpPr>
          <p:spPr>
            <a:xfrm>
              <a:off x="3080871" y="2705726"/>
              <a:ext cx="2306614" cy="1354217"/>
            </a:xfrm>
            <a:prstGeom prst="rect">
              <a:avLst/>
            </a:prstGeom>
            <a:noFill/>
          </p:spPr>
          <p:txBody>
            <a:bodyPr wrap="none" rtlCol="0">
              <a:spAutoFit/>
            </a:bodyPr>
            <a:lstStyle/>
            <a:p>
              <a:pPr lvl="0">
                <a:defRPr/>
              </a:pPr>
              <a:r>
                <a:rPr lang="zh-CN" altLang="en-US" sz="6000" b="1" dirty="0">
                  <a:solidFill>
                    <a:srgbClr val="B1C400"/>
                  </a:solidFill>
                  <a:latin typeface="Bauhaus 93" panose="04030905020B02020C02" pitchFamily="82" charset="0"/>
                  <a:ea typeface="Adobe Gothic Std B" panose="020B0800000000000000" pitchFamily="34" charset="-128"/>
                </a:rPr>
                <a:t>闭包</a:t>
              </a:r>
              <a:endParaRPr lang="zh-CN" altLang="en-US" sz="6000" b="1" dirty="0">
                <a:solidFill>
                  <a:srgbClr val="B1C400"/>
                </a:solidFill>
                <a:latin typeface="+mj-ea"/>
              </a:endParaRPr>
            </a:p>
          </p:txBody>
        </p:sp>
        <p:sp>
          <p:nvSpPr>
            <p:cNvPr id="3" name="文本框 2"/>
            <p:cNvSpPr txBox="1"/>
            <p:nvPr/>
          </p:nvSpPr>
          <p:spPr>
            <a:xfrm>
              <a:off x="3043159" y="2674363"/>
              <a:ext cx="2306614" cy="1354217"/>
            </a:xfrm>
            <a:prstGeom prst="rect">
              <a:avLst/>
            </a:prstGeom>
            <a:noFill/>
          </p:spPr>
          <p:txBody>
            <a:bodyPr wrap="none" rtlCol="0">
              <a:spAutoFit/>
            </a:bodyPr>
            <a:lstStyle/>
            <a:p>
              <a:pPr lvl="0">
                <a:defRPr/>
              </a:pPr>
              <a:r>
                <a:rPr lang="zh-CN" altLang="en-US" sz="6000" b="1" dirty="0">
                  <a:solidFill>
                    <a:srgbClr val="1950B2"/>
                  </a:solidFill>
                  <a:latin typeface="Bauhaus 93" panose="04030905020B02020C02" pitchFamily="82" charset="0"/>
                  <a:ea typeface="Adobe Gothic Std B" panose="020B0800000000000000" pitchFamily="34" charset="-128"/>
                </a:rPr>
                <a:t>闭包</a:t>
              </a:r>
              <a:endParaRPr lang="zh-CN" altLang="en-US" sz="6000" b="1"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94975" y="381012"/>
            <a:ext cx="754052" cy="438581"/>
          </a:xfrm>
          <a:prstGeom prst="rect">
            <a:avLst/>
          </a:prstGeom>
        </p:spPr>
        <p:txBody>
          <a:bodyPr wrap="none" lIns="68580" tIns="34290" rIns="68580" bIns="3429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rot="18900000">
            <a:off x="2963902" y="1940579"/>
            <a:ext cx="1143000" cy="1143000"/>
            <a:chOff x="4538249" y="1807005"/>
            <a:chExt cx="1524000" cy="1524000"/>
          </a:xfrm>
        </p:grpSpPr>
        <p:sp>
          <p:nvSpPr>
            <p:cNvPr id="24" name="泪滴形 23"/>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nvSpPr>
          <p:spPr>
            <a:xfrm rot="2700000">
              <a:off x="5302234" y="2223053"/>
              <a:ext cx="246308" cy="492443"/>
            </a:xfrm>
            <a:prstGeom prst="rect">
              <a:avLst/>
            </a:prstGeom>
          </p:spPr>
          <p:txBody>
            <a:bodyPr wrap="none">
              <a:spAutoFit/>
            </a:bodyPr>
            <a:lstStyle/>
            <a:p>
              <a:pPr algn="ctr">
                <a:spcBef>
                  <a:spcPct val="0"/>
                </a:spcBef>
                <a:defRPr/>
              </a:pP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6" name="组合 25"/>
          <p:cNvGrpSpPr/>
          <p:nvPr/>
        </p:nvGrpSpPr>
        <p:grpSpPr>
          <a:xfrm rot="18900000">
            <a:off x="4044550" y="1192026"/>
            <a:ext cx="1143000" cy="1143000"/>
            <a:chOff x="6157773" y="1285506"/>
            <a:chExt cx="1524000" cy="1524000"/>
          </a:xfrm>
        </p:grpSpPr>
        <p:sp>
          <p:nvSpPr>
            <p:cNvPr id="27" name="泪滴形 26"/>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rot="2700000">
              <a:off x="6901096" y="1665372"/>
              <a:ext cx="246308" cy="492443"/>
            </a:xfrm>
            <a:prstGeom prst="rect">
              <a:avLst/>
            </a:prstGeom>
          </p:spPr>
          <p:txBody>
            <a:bodyPr wrap="none">
              <a:spAutoFit/>
            </a:bodyPr>
            <a:lstStyle/>
            <a:p>
              <a:pPr algn="ctr">
                <a:spcBef>
                  <a:spcPct val="0"/>
                </a:spcBef>
                <a:defRPr/>
              </a:pP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29" name="直接连接符 28"/>
          <p:cNvCxnSpPr/>
          <p:nvPr/>
        </p:nvCxnSpPr>
        <p:spPr>
          <a:xfrm flipH="1" flipV="1">
            <a:off x="951753" y="2478555"/>
            <a:ext cx="1917787"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582713" y="2682345"/>
            <a:ext cx="0" cy="548987"/>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rot="18900000">
            <a:off x="5125197" y="1940579"/>
            <a:ext cx="1143000" cy="1143000"/>
            <a:chOff x="4538249" y="1807005"/>
            <a:chExt cx="1524000" cy="1524000"/>
          </a:xfrm>
        </p:grpSpPr>
        <p:sp>
          <p:nvSpPr>
            <p:cNvPr id="34" name="泪滴形 33"/>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rot="2700000">
              <a:off x="5328399" y="2171480"/>
              <a:ext cx="246308" cy="492443"/>
            </a:xfrm>
            <a:prstGeom prst="rect">
              <a:avLst/>
            </a:prstGeom>
          </p:spPr>
          <p:txBody>
            <a:bodyPr wrap="none">
              <a:spAutoFit/>
            </a:bodyPr>
            <a:lstStyle/>
            <a:p>
              <a:pPr algn="ctr">
                <a:spcBef>
                  <a:spcPct val="0"/>
                </a:spcBef>
                <a:defRPr/>
              </a:pP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37" name="直接连接符 36"/>
          <p:cNvCxnSpPr/>
          <p:nvPr/>
        </p:nvCxnSpPr>
        <p:spPr>
          <a:xfrm flipV="1">
            <a:off x="6355541" y="2478555"/>
            <a:ext cx="1917787"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731182" y="2577740"/>
            <a:ext cx="2247512" cy="1731243"/>
          </a:xfrm>
          <a:prstGeom prst="rect">
            <a:avLst/>
          </a:prstGeom>
        </p:spPr>
        <p:txBody>
          <a:bodyPr wrap="square" lIns="68580" tIns="34290" rIns="68580" bIns="34290">
            <a:spAutoFit/>
          </a:bodyPr>
          <a:lstStyle/>
          <a:p>
            <a:pPr>
              <a:spcBef>
                <a:spcPct val="0"/>
              </a:spcBef>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如果内层函数使用了外层函数中定义的局部变量，并且外层函数的返回值是内层函数的引用，就构成了闭包。</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矩形 39"/>
          <p:cNvSpPr/>
          <p:nvPr/>
        </p:nvSpPr>
        <p:spPr>
          <a:xfrm>
            <a:off x="3498631" y="3253254"/>
            <a:ext cx="2146739" cy="1177245"/>
          </a:xfrm>
          <a:prstGeom prst="rect">
            <a:avLst/>
          </a:prstGeom>
        </p:spPr>
        <p:txBody>
          <a:bodyPr wrap="square" lIns="68580" tIns="34290" rIns="68580" bIns="34290">
            <a:spAutoFit/>
          </a:bodyPr>
          <a:lstStyle/>
          <a:p>
            <a:pPr algn="just">
              <a:spcBef>
                <a:spcPct val="0"/>
              </a:spcBef>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定义在外层函数中但由内层函数使用的变量被称为自由变量。</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 name="矩形 40"/>
          <p:cNvSpPr/>
          <p:nvPr/>
        </p:nvSpPr>
        <p:spPr>
          <a:xfrm>
            <a:off x="6374348" y="2577740"/>
            <a:ext cx="2247513" cy="1177245"/>
          </a:xfrm>
          <a:prstGeom prst="rect">
            <a:avLst/>
          </a:prstGeom>
        </p:spPr>
        <p:txBody>
          <a:bodyPr wrap="square" lIns="68580" tIns="34290" rIns="68580" bIns="34290">
            <a:spAutoFit/>
          </a:bodyPr>
          <a:lstStyle/>
          <a:p>
            <a:pPr>
              <a:spcBef>
                <a:spcPct val="0"/>
              </a:spcBef>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一般情况下，如果一个函数结束，那么该函数中定义的局部变量就都会释放。</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ppt_y</p:attrName>
                                        </p:attrNameLst>
                                      </p:cBhvr>
                                      <p:tavLst>
                                        <p:tav tm="0">
                                          <p:val>
                                            <p:strVal val="#ppt_y+#ppt_h*1.125000"/>
                                          </p:val>
                                        </p:tav>
                                        <p:tav tm="100000">
                                          <p:val>
                                            <p:strVal val="#ppt_y"/>
                                          </p:val>
                                        </p:tav>
                                      </p:tavLst>
                                    </p:anim>
                                    <p:animEffect transition="in" filter="wipe(up)">
                                      <p:cBhvr>
                                        <p:cTn id="14" dur="500"/>
                                        <p:tgtEl>
                                          <p:spTgt spid="23"/>
                                        </p:tgtEl>
                                      </p:cBhvr>
                                    </p:animEffect>
                                  </p:childTnLst>
                                </p:cTn>
                              </p:par>
                              <p:par>
                                <p:cTn id="15" presetID="1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ppt_y</p:attrName>
                                        </p:attrNameLst>
                                      </p:cBhvr>
                                      <p:tavLst>
                                        <p:tav tm="0">
                                          <p:val>
                                            <p:strVal val="#ppt_y-#ppt_h*1.125000"/>
                                          </p:val>
                                        </p:tav>
                                        <p:tav tm="100000">
                                          <p:val>
                                            <p:strVal val="#ppt_y"/>
                                          </p:val>
                                        </p:tav>
                                      </p:tavLst>
                                    </p:anim>
                                    <p:animEffect transition="in" filter="wipe(down)">
                                      <p:cBhvr>
                                        <p:cTn id="18" dur="500"/>
                                        <p:tgtEl>
                                          <p:spTgt spid="26"/>
                                        </p:tgtEl>
                                      </p:cBhvr>
                                    </p:animEffect>
                                  </p:childTnLst>
                                </p:cTn>
                              </p:par>
                              <p:par>
                                <p:cTn id="19" presetID="12" presetClass="entr" presetSubtype="4"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right)">
                                      <p:cBhvr>
                                        <p:cTn id="26" dur="500"/>
                                        <p:tgtEl>
                                          <p:spTgt spid="29"/>
                                        </p:tgtEl>
                                      </p:cBhvr>
                                    </p:animEffect>
                                  </p:childTnLst>
                                </p:cTn>
                              </p:par>
                              <p:par>
                                <p:cTn id="27" presetID="22" presetClass="entr" presetSubtype="1"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up)">
                                      <p:cBhvr>
                                        <p:cTn id="29" dur="500"/>
                                        <p:tgtEl>
                                          <p:spTgt spid="30"/>
                                        </p:tgtEl>
                                      </p:cBhvr>
                                    </p:animEffect>
                                  </p:childTnLst>
                                </p:cTn>
                              </p:par>
                              <p:par>
                                <p:cTn id="30" presetID="22" presetClass="entr" presetSubtype="8"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500"/>
                                        <p:tgtEl>
                                          <p:spTgt spid="4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right)">
                                      <p:cBhvr>
                                        <p:cTn id="39" dur="500"/>
                                        <p:tgtEl>
                                          <p:spTgt spid="3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P spid="40" grpId="0"/>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94974" y="358210"/>
            <a:ext cx="754052" cy="438581"/>
          </a:xfrm>
          <a:prstGeom prst="rect">
            <a:avLst/>
          </a:prstGeom>
        </p:spPr>
        <p:txBody>
          <a:bodyPr wrap="none" lIns="68580" tIns="34290" rIns="68580" bIns="3429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33990" y="1332743"/>
            <a:ext cx="5972453" cy="1315743"/>
          </a:xfrm>
          <a:prstGeom prst="rect">
            <a:avLst/>
          </a:prstGeom>
          <a:noFill/>
        </p:spPr>
        <p:txBody>
          <a:bodyPr wrap="square" lIns="68577" tIns="34289" rIns="68577" bIns="34289" rtlCol="0" anchor="ctr">
            <a:spAutoFit/>
          </a:bodyPr>
          <a:lstStyle/>
          <a:p>
            <a:pPr defTabSz="723265" fontAlgn="base">
              <a:lnSpc>
                <a:spcPct val="150000"/>
              </a:lnSpc>
              <a:spcBef>
                <a:spcPct val="0"/>
              </a:spcBef>
              <a:spcAft>
                <a:spcPct val="0"/>
              </a:spcAft>
            </a:pPr>
            <a:r>
              <a:rPr lang="zh-CN" altLang="en-US" dirty="0">
                <a:latin typeface="微软雅黑" panose="020B0503020204020204" pitchFamily="34" charset="-122"/>
                <a:cs typeface="+mn-ea"/>
                <a:sym typeface="+mn-lt"/>
              </a:rPr>
              <a:t>闭包是一种特殊情况，外层函数在结束时会发现其定义的局部变量将来会在内层函数中使用，此时外层函数就会把这些自由变量绑定到内层函数。</a:t>
            </a:r>
            <a:endParaRPr lang="zh-CN" altLang="en-US" dirty="0">
              <a:latin typeface="微软雅黑" panose="020B0503020204020204" pitchFamily="34" charset="-122"/>
              <a:cs typeface="+mn-ea"/>
              <a:sym typeface="+mn-lt"/>
            </a:endParaRPr>
          </a:p>
        </p:txBody>
      </p:sp>
      <p:grpSp>
        <p:nvGrpSpPr>
          <p:cNvPr id="7" name="组合 6"/>
          <p:cNvGrpSpPr/>
          <p:nvPr/>
        </p:nvGrpSpPr>
        <p:grpSpPr>
          <a:xfrm>
            <a:off x="750267" y="1731336"/>
            <a:ext cx="1028127" cy="492189"/>
            <a:chOff x="-8553" y="2593913"/>
            <a:chExt cx="1864069" cy="1096904"/>
          </a:xfrm>
        </p:grpSpPr>
        <p:sp>
          <p:nvSpPr>
            <p:cNvPr id="8" name="圆角矩形 32"/>
            <p:cNvSpPr/>
            <p:nvPr/>
          </p:nvSpPr>
          <p:spPr>
            <a:xfrm rot="10800000" flipV="1">
              <a:off x="-8553" y="2593913"/>
              <a:ext cx="1864069" cy="109690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685800">
                <a:defRPr/>
              </a:pPr>
              <a:endParaRPr lang="zh-CN" altLang="en-US" sz="2100" dirty="0">
                <a:solidFill>
                  <a:prstClr val="white"/>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51567" y="2674580"/>
              <a:ext cx="1741978" cy="925980"/>
            </a:xfrm>
            <a:prstGeom prst="rect">
              <a:avLst/>
            </a:prstGeom>
            <a:noFill/>
          </p:spPr>
          <p:txBody>
            <a:bodyPr wrap="square" lIns="91436" tIns="45718" rIns="91436" bIns="45718" rtlCol="0" anchor="ctr">
              <a:spAutoFit/>
            </a:bodyPr>
            <a:lstStyle/>
            <a:p>
              <a:pPr algn="ctr" defTabSz="723265" fontAlgn="base">
                <a:spcBef>
                  <a:spcPct val="0"/>
                </a:spcBef>
                <a:spcAft>
                  <a:spcPct val="0"/>
                </a:spcAft>
                <a:defRPr/>
              </a:pPr>
              <a:r>
                <a:rPr lang="zh-CN" altLang="en-US" sz="21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然而</a:t>
              </a:r>
              <a:endParaRPr lang="zh-CN" altLang="en-US" sz="21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endParaRPr>
            </a:p>
          </p:txBody>
        </p:sp>
      </p:grpSp>
      <p:sp>
        <p:nvSpPr>
          <p:cNvPr id="12" name="文本框 11"/>
          <p:cNvSpPr txBox="1"/>
          <p:nvPr/>
        </p:nvSpPr>
        <p:spPr>
          <a:xfrm>
            <a:off x="2233991" y="3159960"/>
            <a:ext cx="6189561" cy="900244"/>
          </a:xfrm>
          <a:prstGeom prst="rect">
            <a:avLst/>
          </a:prstGeom>
          <a:noFill/>
        </p:spPr>
        <p:txBody>
          <a:bodyPr wrap="square" lIns="68577" tIns="34289" rIns="68577" bIns="34289" rtlCol="0" anchor="ctr">
            <a:spAutoFit/>
          </a:bodyPr>
          <a:lstStyle/>
          <a:p>
            <a:pPr defTabSz="723265" fontAlgn="base">
              <a:lnSpc>
                <a:spcPct val="150000"/>
              </a:lnSpc>
              <a:spcBef>
                <a:spcPct val="0"/>
              </a:spcBef>
              <a:spcAft>
                <a:spcPct val="0"/>
              </a:spcAft>
            </a:pPr>
            <a:r>
              <a:rPr lang="zh-CN" altLang="en-US" dirty="0">
                <a:solidFill>
                  <a:schemeClr val="tx1">
                    <a:lumMod val="85000"/>
                    <a:lumOff val="15000"/>
                  </a:schemeClr>
                </a:solidFill>
                <a:latin typeface="微软雅黑" panose="020B0503020204020204" pitchFamily="34" charset="-122"/>
                <a:cs typeface="+mn-ea"/>
                <a:sym typeface="+mn-lt"/>
              </a:rPr>
              <a:t>所谓闭包，实际上就是将内层函数的代码以及自由变量（外层函数定义、但会由内层函数使用）打包在一起。</a:t>
            </a:r>
            <a:endParaRPr lang="zh-CN" altLang="en-US" dirty="0">
              <a:solidFill>
                <a:schemeClr val="tx1">
                  <a:lumMod val="85000"/>
                  <a:lumOff val="15000"/>
                </a:schemeClr>
              </a:solidFill>
              <a:latin typeface="微软雅黑" panose="020B0503020204020204" pitchFamily="34" charset="-122"/>
              <a:cs typeface="+mn-ea"/>
              <a:sym typeface="+mn-lt"/>
            </a:endParaRPr>
          </a:p>
        </p:txBody>
      </p:sp>
      <p:grpSp>
        <p:nvGrpSpPr>
          <p:cNvPr id="13" name="组合 12"/>
          <p:cNvGrpSpPr/>
          <p:nvPr/>
        </p:nvGrpSpPr>
        <p:grpSpPr>
          <a:xfrm>
            <a:off x="750267" y="3196759"/>
            <a:ext cx="1028128" cy="492189"/>
            <a:chOff x="-8553" y="2593913"/>
            <a:chExt cx="1864069" cy="1096904"/>
          </a:xfrm>
          <a:solidFill>
            <a:srgbClr val="FFC000"/>
          </a:solidFill>
        </p:grpSpPr>
        <p:sp>
          <p:nvSpPr>
            <p:cNvPr id="14" name="圆角矩形 32"/>
            <p:cNvSpPr/>
            <p:nvPr/>
          </p:nvSpPr>
          <p:spPr>
            <a:xfrm rot="10800000" flipV="1">
              <a:off x="-8553" y="2593913"/>
              <a:ext cx="1864069" cy="1096904"/>
            </a:xfrm>
            <a:prstGeom prst="roundRect">
              <a:avLst>
                <a:gd name="adj" fmla="val 874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685800">
                <a:defRPr/>
              </a:pPr>
              <a:endParaRPr lang="zh-CN" altLang="en-US" sz="2100" dirty="0">
                <a:solidFill>
                  <a:prstClr val="white"/>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nvSpPr>
          <p:spPr>
            <a:xfrm>
              <a:off x="51567" y="2674580"/>
              <a:ext cx="1741979" cy="925980"/>
            </a:xfrm>
            <a:prstGeom prst="rect">
              <a:avLst/>
            </a:prstGeom>
            <a:noFill/>
          </p:spPr>
          <p:txBody>
            <a:bodyPr wrap="square" lIns="91436" tIns="45718" rIns="91436" bIns="45718" rtlCol="0" anchor="ctr">
              <a:spAutoFit/>
            </a:bodyPr>
            <a:lstStyle/>
            <a:p>
              <a:pPr algn="ctr" defTabSz="723265" fontAlgn="base">
                <a:spcBef>
                  <a:spcPct val="0"/>
                </a:spcBef>
                <a:spcAft>
                  <a:spcPct val="0"/>
                </a:spcAft>
                <a:defRPr/>
              </a:pPr>
              <a:r>
                <a:rPr lang="zh-CN" altLang="en-US" sz="2100" b="1" dirty="0">
                  <a:solidFill>
                    <a:schemeClr val="tx1">
                      <a:lumMod val="85000"/>
                      <a:lumOff val="15000"/>
                    </a:schemeClr>
                  </a:solidFill>
                  <a:latin typeface="Impact" panose="020B0806030902050204" pitchFamily="34" charset="0"/>
                  <a:ea typeface="微软雅黑" panose="020B0503020204020204" pitchFamily="34" charset="-122"/>
                  <a:cs typeface="+mn-ea"/>
                  <a:sym typeface="+mn-lt"/>
                </a:rPr>
                <a:t>因此</a:t>
              </a:r>
              <a:endParaRPr lang="zh-CN" altLang="en-US" sz="2100" b="1" dirty="0">
                <a:solidFill>
                  <a:schemeClr val="tx1">
                    <a:lumMod val="85000"/>
                    <a:lumOff val="15000"/>
                  </a:schemeClr>
                </a:solidFill>
                <a:latin typeface="Impact" panose="020B0806030902050204" pitchFamily="34" charset="0"/>
                <a:ea typeface="微软雅黑" panose="020B0503020204020204" pitchFamily="34" charset="-122"/>
                <a:cs typeface="+mn-ea"/>
                <a:sym typeface="+mn-lt"/>
              </a:endParaRPr>
            </a:p>
          </p:txBody>
        </p:sp>
      </p:grpSp>
      <p:sp>
        <p:nvSpPr>
          <p:cNvPr id="2" name="等腰三角形 1"/>
          <p:cNvSpPr/>
          <p:nvPr/>
        </p:nvSpPr>
        <p:spPr>
          <a:xfrm rot="5400000">
            <a:off x="1885696" y="1871403"/>
            <a:ext cx="240992" cy="207752"/>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等腰三角形 16"/>
          <p:cNvSpPr/>
          <p:nvPr/>
        </p:nvSpPr>
        <p:spPr>
          <a:xfrm rot="5400000">
            <a:off x="1885696" y="3368100"/>
            <a:ext cx="240992" cy="207752"/>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ppt_x</p:attrName>
                                        </p:attrNameLst>
                                      </p:cBhvr>
                                      <p:tavLst>
                                        <p:tav tm="0">
                                          <p:val>
                                            <p:strVal val="#ppt_x-#ppt_w*1.125000"/>
                                          </p:val>
                                        </p:tav>
                                        <p:tav tm="100000">
                                          <p:val>
                                            <p:strVal val="#ppt_x"/>
                                          </p:val>
                                        </p:tav>
                                      </p:tavLst>
                                    </p:anim>
                                    <p:animEffect transition="in" filter="wipe(right)">
                                      <p:cBhvr>
                                        <p:cTn id="20" dur="500"/>
                                        <p:tgtEl>
                                          <p:spTgt spid="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2" grpId="0" bldLvl="0" animBg="1"/>
      <p:bldP spid="1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79421" y="358210"/>
            <a:ext cx="1985159" cy="438581"/>
          </a:xfrm>
          <a:prstGeom prst="rect">
            <a:avLst/>
          </a:prstGeom>
        </p:spPr>
        <p:txBody>
          <a:bodyPr wrap="none" lIns="68580" tIns="34290" rIns="68580" bIns="34290">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例：闭包示例</a:t>
            </a:r>
            <a:endParaRPr lang="zh-CN" altLang="en-US" sz="2400" b="1" dirty="0">
              <a:solidFill>
                <a:schemeClr val="tx1">
                  <a:lumMod val="85000"/>
                  <a:lumOff val="15000"/>
                </a:schemeClr>
              </a:solidFill>
              <a:latin typeface="+mj-lt"/>
              <a:ea typeface="微软雅黑" panose="020B0503020204020204" pitchFamily="34" charset="-122"/>
            </a:endParaRPr>
          </a:p>
        </p:txBody>
      </p:sp>
      <p:sp>
        <p:nvSpPr>
          <p:cNvPr id="18" name="等腰三角形 17"/>
          <p:cNvSpPr/>
          <p:nvPr/>
        </p:nvSpPr>
        <p:spPr>
          <a:xfrm rot="5400000">
            <a:off x="118584" y="1798393"/>
            <a:ext cx="240992" cy="207752"/>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800"/>
            <a:endParaRPr lang="zh-CN" altLang="en-US" sz="1400">
              <a:solidFill>
                <a:srgbClr val="602222"/>
              </a:solidFill>
              <a:latin typeface="+mj-lt"/>
              <a:ea typeface="微软雅黑" panose="020B0503020204020204" pitchFamily="34" charset="-122"/>
              <a:sym typeface="Arial" panose="020B0604020202020204" pitchFamily="34" charset="0"/>
            </a:endParaRPr>
          </a:p>
        </p:txBody>
      </p:sp>
      <p:sp>
        <p:nvSpPr>
          <p:cNvPr id="19" name="KSO_Shape"/>
          <p:cNvSpPr/>
          <p:nvPr/>
        </p:nvSpPr>
        <p:spPr>
          <a:xfrm>
            <a:off x="368184" y="940181"/>
            <a:ext cx="4244321" cy="3319028"/>
          </a:xfrm>
          <a:prstGeom prst="roundRect">
            <a:avLst>
              <a:gd name="adj" fmla="val 662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20" name="矩形 19"/>
          <p:cNvSpPr/>
          <p:nvPr/>
        </p:nvSpPr>
        <p:spPr>
          <a:xfrm>
            <a:off x="368184" y="999658"/>
            <a:ext cx="4300825" cy="3300904"/>
          </a:xfrm>
          <a:prstGeom prst="rect">
            <a:avLst/>
          </a:prstGeom>
        </p:spPr>
        <p:txBody>
          <a:bodyPr wrap="square" lIns="68580" tIns="34290" rIns="68580" bIns="34290">
            <a:spAutoFit/>
          </a:bodyPr>
          <a:lstStyle/>
          <a:p>
            <a:pPr marL="342900" marR="273050" indent="-342900">
              <a:lnSpc>
                <a:spcPct val="150000"/>
              </a:lnSpc>
              <a:buFont typeface="+mj-lt"/>
              <a:buAutoNum type="arabicPeriod"/>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400" dirty="0">
                <a:latin typeface="+mj-lt"/>
              </a:rPr>
              <a:t>def outer(x): #</a:t>
            </a:r>
            <a:r>
              <a:rPr lang="zh-CN" altLang="en-US" sz="1400" dirty="0">
                <a:latin typeface="+mj-lt"/>
              </a:rPr>
              <a:t>定义函数</a:t>
            </a:r>
            <a:r>
              <a:rPr lang="en-US" altLang="zh-CN" sz="1400" dirty="0">
                <a:latin typeface="+mj-lt"/>
              </a:rPr>
              <a:t>outer</a:t>
            </a:r>
            <a:endParaRPr lang="en-US" altLang="zh-CN" sz="1400" dirty="0">
              <a:latin typeface="+mj-lt"/>
            </a:endParaRPr>
          </a:p>
          <a:p>
            <a:pPr marL="342900" marR="273050" indent="-342900">
              <a:lnSpc>
                <a:spcPct val="150000"/>
              </a:lnSpc>
              <a:buFont typeface="+mj-lt"/>
              <a:buAutoNum type="arabicPeriod"/>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400" dirty="0">
                <a:latin typeface="+mj-lt"/>
              </a:rPr>
              <a:t>    y=10 #</a:t>
            </a:r>
            <a:r>
              <a:rPr lang="zh-CN" altLang="en-US" sz="1400" dirty="0">
                <a:latin typeface="+mj-lt"/>
              </a:rPr>
              <a:t>定义局部变量</a:t>
            </a:r>
            <a:r>
              <a:rPr lang="en-US" altLang="zh-CN" sz="1400" dirty="0">
                <a:latin typeface="+mj-lt"/>
              </a:rPr>
              <a:t>y</a:t>
            </a:r>
            <a:r>
              <a:rPr lang="zh-CN" altLang="en-US" sz="1400" dirty="0">
                <a:latin typeface="+mj-lt"/>
              </a:rPr>
              <a:t>并赋为</a:t>
            </a:r>
            <a:r>
              <a:rPr lang="en-US" altLang="zh-CN" sz="1400" dirty="0">
                <a:latin typeface="+mj-lt"/>
              </a:rPr>
              <a:t>10</a:t>
            </a:r>
            <a:endParaRPr lang="en-US" altLang="zh-CN" sz="1400" dirty="0">
              <a:latin typeface="+mj-lt"/>
            </a:endParaRPr>
          </a:p>
          <a:p>
            <a:pPr marL="342900" marR="273050" indent="-342900">
              <a:lnSpc>
                <a:spcPct val="150000"/>
              </a:lnSpc>
              <a:buFont typeface="+mj-lt"/>
              <a:buAutoNum type="arabicPeriod"/>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400" dirty="0">
                <a:latin typeface="+mj-lt"/>
              </a:rPr>
              <a:t>    def inner(z): #</a:t>
            </a:r>
            <a:r>
              <a:rPr lang="zh-CN" altLang="en-US" sz="1400" dirty="0">
                <a:latin typeface="+mj-lt"/>
              </a:rPr>
              <a:t>在</a:t>
            </a:r>
            <a:r>
              <a:rPr lang="en-US" altLang="zh-CN" sz="1400" dirty="0">
                <a:latin typeface="+mj-lt"/>
              </a:rPr>
              <a:t>outer</a:t>
            </a:r>
            <a:r>
              <a:rPr lang="zh-CN" altLang="en-US" sz="1400" dirty="0">
                <a:latin typeface="+mj-lt"/>
              </a:rPr>
              <a:t>函数中定义</a:t>
            </a:r>
            <a:r>
              <a:rPr lang="en-US" altLang="zh-CN" sz="1400" dirty="0">
                <a:latin typeface="+mj-lt"/>
              </a:rPr>
              <a:t>			    #</a:t>
            </a:r>
            <a:r>
              <a:rPr lang="zh-CN" altLang="en-US" sz="1400" dirty="0">
                <a:latin typeface="+mj-lt"/>
              </a:rPr>
              <a:t>嵌套函数</a:t>
            </a:r>
            <a:r>
              <a:rPr lang="en-US" altLang="zh-CN" sz="1400" dirty="0">
                <a:latin typeface="+mj-lt"/>
              </a:rPr>
              <a:t>inner</a:t>
            </a:r>
            <a:endParaRPr lang="en-US" altLang="zh-CN" sz="1400" dirty="0">
              <a:latin typeface="+mj-lt"/>
            </a:endParaRPr>
          </a:p>
          <a:p>
            <a:pPr marL="342900" marR="273050" indent="-342900">
              <a:lnSpc>
                <a:spcPct val="150000"/>
              </a:lnSpc>
              <a:buFont typeface="+mj-lt"/>
              <a:buAutoNum type="arabicPeriod"/>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400" dirty="0">
                <a:solidFill>
                  <a:schemeClr val="tx1">
                    <a:lumMod val="85000"/>
                    <a:lumOff val="15000"/>
                  </a:schemeClr>
                </a:solidFill>
                <a:latin typeface="+mj-lt"/>
                <a:ea typeface="微软雅黑" panose="020B0503020204020204" pitchFamily="34" charset="-122"/>
              </a:rPr>
              <a:t>        nonlocal </a:t>
            </a:r>
            <a:r>
              <a:rPr lang="en-US" altLang="zh-CN" sz="1400" dirty="0" err="1">
                <a:solidFill>
                  <a:schemeClr val="tx1">
                    <a:lumMod val="85000"/>
                    <a:lumOff val="15000"/>
                  </a:schemeClr>
                </a:solidFill>
                <a:latin typeface="+mj-lt"/>
                <a:ea typeface="微软雅黑" panose="020B0503020204020204" pitchFamily="34" charset="-122"/>
              </a:rPr>
              <a:t>x,y</a:t>
            </a:r>
            <a:r>
              <a:rPr lang="en-US" altLang="zh-CN" sz="1400" dirty="0">
                <a:solidFill>
                  <a:schemeClr val="tx1">
                    <a:lumMod val="85000"/>
                    <a:lumOff val="15000"/>
                  </a:schemeClr>
                </a:solidFill>
                <a:latin typeface="+mj-lt"/>
                <a:ea typeface="微软雅黑" panose="020B0503020204020204" pitchFamily="34" charset="-122"/>
              </a:rPr>
              <a:t> #nonlocal</a:t>
            </a:r>
            <a:r>
              <a:rPr lang="zh-CN" altLang="en-US" sz="1400" dirty="0">
                <a:solidFill>
                  <a:schemeClr val="tx1">
                    <a:lumMod val="85000"/>
                    <a:lumOff val="15000"/>
                  </a:schemeClr>
                </a:solidFill>
                <a:latin typeface="+mj-lt"/>
                <a:ea typeface="微软雅黑" panose="020B0503020204020204" pitchFamily="34" charset="-122"/>
              </a:rPr>
              <a:t>声明</a:t>
            </a:r>
            <a:endParaRPr lang="zh-CN" altLang="en-US" sz="1400" dirty="0">
              <a:solidFill>
                <a:schemeClr val="tx1">
                  <a:lumMod val="85000"/>
                  <a:lumOff val="15000"/>
                </a:schemeClr>
              </a:solidFill>
              <a:latin typeface="+mj-lt"/>
              <a:ea typeface="微软雅黑" panose="020B0503020204020204" pitchFamily="34" charset="-122"/>
            </a:endParaRPr>
          </a:p>
          <a:p>
            <a:pPr marL="342900" marR="273050" indent="-342900">
              <a:lnSpc>
                <a:spcPct val="150000"/>
              </a:lnSpc>
              <a:buFont typeface="+mj-lt"/>
              <a:buAutoNum type="arabicPeriod"/>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400" dirty="0">
                <a:latin typeface="+mj-lt"/>
              </a:rPr>
              <a:t>        return </a:t>
            </a:r>
            <a:r>
              <a:rPr lang="en-US" altLang="zh-CN" sz="1400" dirty="0" err="1">
                <a:latin typeface="+mj-lt"/>
              </a:rPr>
              <a:t>x+y+z</a:t>
            </a:r>
            <a:r>
              <a:rPr lang="en-US" altLang="zh-CN" sz="1400" dirty="0">
                <a:latin typeface="+mj-lt"/>
              </a:rPr>
              <a:t> #</a:t>
            </a:r>
            <a:r>
              <a:rPr lang="zh-CN" altLang="en-US" sz="1400" dirty="0">
                <a:latin typeface="+mj-lt"/>
              </a:rPr>
              <a:t>返回</a:t>
            </a:r>
            <a:r>
              <a:rPr lang="en-US" altLang="zh-CN" sz="1400" dirty="0" err="1">
                <a:latin typeface="+mj-lt"/>
              </a:rPr>
              <a:t>x+y+z</a:t>
            </a:r>
            <a:r>
              <a:rPr lang="zh-CN" altLang="en-US" sz="1400" dirty="0">
                <a:latin typeface="+mj-lt"/>
              </a:rPr>
              <a:t>的结果</a:t>
            </a:r>
            <a:endParaRPr lang="zh-CN" altLang="en-US" sz="1400" dirty="0">
              <a:latin typeface="+mj-lt"/>
            </a:endParaRPr>
          </a:p>
          <a:p>
            <a:pPr marL="342900" marR="273050" indent="-342900">
              <a:lnSpc>
                <a:spcPct val="150000"/>
              </a:lnSpc>
              <a:buFont typeface="+mj-lt"/>
              <a:buAutoNum type="arabicPeriod"/>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400" dirty="0">
                <a:latin typeface="+mj-lt"/>
              </a:rPr>
              <a:t>    return </a:t>
            </a:r>
            <a:r>
              <a:rPr lang="en-US" altLang="zh-CN" sz="1400" dirty="0" smtClean="0">
                <a:latin typeface="+mj-lt"/>
              </a:rPr>
              <a:t>inner  </a:t>
            </a:r>
            <a:r>
              <a:rPr lang="en-US" altLang="zh-CN" sz="1400" dirty="0">
                <a:latin typeface="+mj-lt"/>
              </a:rPr>
              <a:t>#</a:t>
            </a:r>
            <a:r>
              <a:rPr lang="zh-CN" altLang="en-US" sz="1400" dirty="0">
                <a:latin typeface="+mj-lt"/>
              </a:rPr>
              <a:t>返回嵌套</a:t>
            </a:r>
            <a:r>
              <a:rPr lang="zh-CN" altLang="en-US" sz="1400" dirty="0" smtClean="0">
                <a:latin typeface="+mj-lt"/>
              </a:rPr>
              <a:t>函数</a:t>
            </a:r>
            <a:r>
              <a:rPr lang="en-US" altLang="zh-CN" sz="1400" dirty="0" smtClean="0">
                <a:latin typeface="+mj-lt"/>
              </a:rPr>
              <a:t>inner</a:t>
            </a:r>
            <a:r>
              <a:rPr lang="zh-CN" altLang="en-US" sz="1400" dirty="0">
                <a:latin typeface="+mj-lt"/>
              </a:rPr>
              <a:t>的引用</a:t>
            </a:r>
            <a:endParaRPr lang="zh-CN" altLang="en-US" sz="1400" dirty="0">
              <a:latin typeface="+mj-lt"/>
            </a:endParaRPr>
          </a:p>
          <a:p>
            <a:pPr marL="342900" marR="273050" indent="-342900">
              <a:lnSpc>
                <a:spcPct val="150000"/>
              </a:lnSpc>
              <a:buFont typeface="+mj-lt"/>
              <a:buAutoNum type="arabicPeriod"/>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400" dirty="0">
                <a:latin typeface="+mj-lt"/>
              </a:rPr>
              <a:t>f=outer(5) #</a:t>
            </a:r>
            <a:r>
              <a:rPr lang="zh-CN" altLang="en-US" sz="1400" dirty="0">
                <a:latin typeface="+mj-lt"/>
              </a:rPr>
              <a:t>将返回的</a:t>
            </a:r>
            <a:r>
              <a:rPr lang="en-US" altLang="zh-CN" sz="1400" dirty="0">
                <a:latin typeface="+mj-lt"/>
              </a:rPr>
              <a:t>inner</a:t>
            </a:r>
            <a:r>
              <a:rPr lang="zh-CN" altLang="en-US" sz="1400" dirty="0">
                <a:latin typeface="+mj-lt"/>
              </a:rPr>
              <a:t>函数赋给</a:t>
            </a:r>
            <a:r>
              <a:rPr lang="en-US" altLang="zh-CN" sz="1400" dirty="0">
                <a:latin typeface="+mj-lt"/>
              </a:rPr>
              <a:t>f</a:t>
            </a:r>
            <a:endParaRPr lang="en-US" altLang="zh-CN" sz="1400" dirty="0">
              <a:latin typeface="+mj-lt"/>
            </a:endParaRPr>
          </a:p>
          <a:p>
            <a:pPr marL="342900" marR="273050" indent="-342900">
              <a:lnSpc>
                <a:spcPct val="150000"/>
              </a:lnSpc>
              <a:buFont typeface="+mj-lt"/>
              <a:buAutoNum type="arabicPeriod"/>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400" dirty="0">
                <a:latin typeface="+mj-lt"/>
              </a:rPr>
              <a:t>g=outer(50) #</a:t>
            </a:r>
            <a:r>
              <a:rPr lang="zh-CN" altLang="en-US" sz="1400" dirty="0">
                <a:latin typeface="+mj-lt"/>
              </a:rPr>
              <a:t>将返回的</a:t>
            </a:r>
            <a:r>
              <a:rPr lang="en-US" altLang="zh-CN" sz="1400" dirty="0">
                <a:latin typeface="+mj-lt"/>
              </a:rPr>
              <a:t>inner</a:t>
            </a:r>
            <a:r>
              <a:rPr lang="zh-CN" altLang="en-US" sz="1400" dirty="0">
                <a:latin typeface="+mj-lt"/>
              </a:rPr>
              <a:t>函数赋给</a:t>
            </a:r>
            <a:r>
              <a:rPr lang="en-US" altLang="zh-CN" sz="1400" dirty="0">
                <a:latin typeface="+mj-lt"/>
              </a:rPr>
              <a:t>g</a:t>
            </a:r>
            <a:endParaRPr lang="en-US" altLang="zh-CN" sz="1400" dirty="0">
              <a:latin typeface="+mj-lt"/>
            </a:endParaRPr>
          </a:p>
        </p:txBody>
      </p:sp>
      <p:sp>
        <p:nvSpPr>
          <p:cNvPr id="21" name="矩形 20"/>
          <p:cNvSpPr/>
          <p:nvPr/>
        </p:nvSpPr>
        <p:spPr>
          <a:xfrm>
            <a:off x="5685715" y="2712081"/>
            <a:ext cx="2633074" cy="1731243"/>
          </a:xfrm>
          <a:prstGeom prst="rect">
            <a:avLst/>
          </a:prstGeom>
        </p:spPr>
        <p:txBody>
          <a:bodyPr wrap="square" lIns="68580" tIns="34290" rIns="68580" bIns="34290">
            <a:spAutoFit/>
          </a:bodyPr>
          <a:lstStyle/>
          <a:p>
            <a:pPr marR="273050" indent="149860">
              <a:lnSpc>
                <a:spcPct val="15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dirty="0">
                <a:latin typeface="+mj-lt"/>
              </a:rPr>
              <a:t>f(20)</a:t>
            </a:r>
            <a:r>
              <a:rPr lang="zh-CN" altLang="en-US" dirty="0">
                <a:latin typeface="+mj-lt"/>
              </a:rPr>
              <a:t>的值为： </a:t>
            </a:r>
            <a:r>
              <a:rPr lang="zh-CN" altLang="en-US" dirty="0" smtClean="0">
                <a:latin typeface="+mj-lt"/>
              </a:rPr>
              <a:t> </a:t>
            </a:r>
            <a:r>
              <a:rPr lang="en-US" altLang="zh-CN" dirty="0" smtClean="0">
                <a:latin typeface="+mj-lt"/>
              </a:rPr>
              <a:t>35</a:t>
            </a:r>
            <a:endParaRPr lang="en-US" altLang="zh-CN" dirty="0">
              <a:latin typeface="+mj-lt"/>
            </a:endParaRPr>
          </a:p>
          <a:p>
            <a:pPr marR="273050" indent="149860">
              <a:lnSpc>
                <a:spcPct val="15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dirty="0">
                <a:latin typeface="+mj-lt"/>
              </a:rPr>
              <a:t>g(20)</a:t>
            </a:r>
            <a:r>
              <a:rPr lang="zh-CN" altLang="en-US" dirty="0">
                <a:latin typeface="+mj-lt"/>
              </a:rPr>
              <a:t>的值为： </a:t>
            </a:r>
            <a:r>
              <a:rPr lang="en-US" altLang="zh-CN" dirty="0">
                <a:latin typeface="+mj-lt"/>
              </a:rPr>
              <a:t>80</a:t>
            </a:r>
            <a:endParaRPr lang="en-US" altLang="zh-CN" dirty="0">
              <a:latin typeface="+mj-lt"/>
            </a:endParaRPr>
          </a:p>
          <a:p>
            <a:pPr marR="273050" indent="149860">
              <a:lnSpc>
                <a:spcPct val="15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dirty="0">
                <a:latin typeface="+mj-lt"/>
              </a:rPr>
              <a:t>f(30)</a:t>
            </a:r>
            <a:r>
              <a:rPr lang="zh-CN" altLang="en-US" dirty="0">
                <a:latin typeface="+mj-lt"/>
              </a:rPr>
              <a:t>的值为： </a:t>
            </a:r>
            <a:r>
              <a:rPr lang="zh-CN" altLang="en-US" dirty="0" smtClean="0">
                <a:latin typeface="+mj-lt"/>
              </a:rPr>
              <a:t> </a:t>
            </a:r>
            <a:r>
              <a:rPr lang="en-US" altLang="zh-CN" dirty="0" smtClean="0">
                <a:latin typeface="+mj-lt"/>
              </a:rPr>
              <a:t>45</a:t>
            </a:r>
            <a:endParaRPr lang="en-US" altLang="zh-CN" dirty="0">
              <a:latin typeface="+mj-lt"/>
            </a:endParaRPr>
          </a:p>
          <a:p>
            <a:pPr marR="273050" indent="149860">
              <a:lnSpc>
                <a:spcPct val="15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dirty="0">
                <a:latin typeface="+mj-lt"/>
              </a:rPr>
              <a:t>g(30)</a:t>
            </a:r>
            <a:r>
              <a:rPr lang="zh-CN" altLang="en-US" dirty="0">
                <a:latin typeface="+mj-lt"/>
              </a:rPr>
              <a:t>的值为： </a:t>
            </a:r>
            <a:r>
              <a:rPr lang="en-US" altLang="zh-CN" dirty="0">
                <a:latin typeface="+mj-lt"/>
              </a:rPr>
              <a:t>90</a:t>
            </a:r>
            <a:endParaRPr lang="en-US" altLang="zh-CN" dirty="0">
              <a:latin typeface="+mj-lt"/>
            </a:endParaRPr>
          </a:p>
        </p:txBody>
      </p:sp>
      <p:sp>
        <p:nvSpPr>
          <p:cNvPr id="22" name="KSO_Shape"/>
          <p:cNvSpPr/>
          <p:nvPr/>
        </p:nvSpPr>
        <p:spPr>
          <a:xfrm>
            <a:off x="5742219" y="2779092"/>
            <a:ext cx="2301400" cy="1682144"/>
          </a:xfrm>
          <a:prstGeom prst="roundRect">
            <a:avLst>
              <a:gd name="adj" fmla="val 662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8" name="等腰三角形 7"/>
          <p:cNvSpPr/>
          <p:nvPr/>
        </p:nvSpPr>
        <p:spPr>
          <a:xfrm rot="5400000">
            <a:off x="4660491" y="1798393"/>
            <a:ext cx="240992" cy="207752"/>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800"/>
            <a:endParaRPr lang="zh-CN" altLang="en-US" sz="1400">
              <a:solidFill>
                <a:srgbClr val="602222"/>
              </a:solidFill>
              <a:latin typeface="+mj-lt"/>
              <a:ea typeface="微软雅黑" panose="020B0503020204020204" pitchFamily="34" charset="-122"/>
              <a:sym typeface="Arial" panose="020B0604020202020204" pitchFamily="34" charset="0"/>
            </a:endParaRPr>
          </a:p>
        </p:txBody>
      </p:sp>
      <p:sp>
        <p:nvSpPr>
          <p:cNvPr id="9" name="KSO_Shape"/>
          <p:cNvSpPr/>
          <p:nvPr/>
        </p:nvSpPr>
        <p:spPr>
          <a:xfrm>
            <a:off x="4895954" y="1142208"/>
            <a:ext cx="4051001" cy="1494063"/>
          </a:xfrm>
          <a:prstGeom prst="roundRect">
            <a:avLst>
              <a:gd name="adj" fmla="val 662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10" name="矩形 9"/>
          <p:cNvSpPr/>
          <p:nvPr/>
        </p:nvSpPr>
        <p:spPr>
          <a:xfrm>
            <a:off x="5069672" y="1222951"/>
            <a:ext cx="3939125" cy="1454244"/>
          </a:xfrm>
          <a:prstGeom prst="rect">
            <a:avLst/>
          </a:prstGeom>
        </p:spPr>
        <p:txBody>
          <a:bodyPr wrap="square" lIns="68580" tIns="34290" rIns="68580" bIns="34290">
            <a:spAutoFit/>
          </a:bodyPr>
          <a:lstStyle/>
          <a:p>
            <a:pPr marL="342900" marR="273050" indent="-342900">
              <a:lnSpc>
                <a:spcPct val="150000"/>
              </a:lnSpc>
              <a:buFont typeface="+mj-lt"/>
              <a:buAutoNum type="arabicPeriod" startAt="9"/>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latin typeface="+mj-lt"/>
              </a:rPr>
              <a:t>print('f(20)</a:t>
            </a:r>
            <a:r>
              <a:rPr lang="zh-CN" altLang="en-US" sz="1500" dirty="0">
                <a:latin typeface="+mj-lt"/>
              </a:rPr>
              <a:t>的值为：</a:t>
            </a:r>
            <a:r>
              <a:rPr lang="en-US" altLang="zh-CN" sz="1500" dirty="0">
                <a:latin typeface="+mj-lt"/>
              </a:rPr>
              <a:t>', f(20))</a:t>
            </a:r>
            <a:endParaRPr lang="en-US" altLang="zh-CN" sz="1500" dirty="0">
              <a:latin typeface="+mj-lt"/>
            </a:endParaRPr>
          </a:p>
          <a:p>
            <a:pPr marL="342900" marR="273050" indent="-342900">
              <a:lnSpc>
                <a:spcPct val="150000"/>
              </a:lnSpc>
              <a:buAutoNum type="arabicPeriod" startAt="9"/>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latin typeface="+mj-lt"/>
              </a:rPr>
              <a:t>print('g(20)</a:t>
            </a:r>
            <a:r>
              <a:rPr lang="zh-CN" altLang="en-US" sz="1500" dirty="0">
                <a:latin typeface="+mj-lt"/>
              </a:rPr>
              <a:t>的值为：</a:t>
            </a:r>
            <a:r>
              <a:rPr lang="en-US" altLang="zh-CN" sz="1500" dirty="0">
                <a:latin typeface="+mj-lt"/>
              </a:rPr>
              <a:t>', g(20))</a:t>
            </a:r>
            <a:endParaRPr lang="en-US" altLang="zh-CN" sz="1500" dirty="0">
              <a:latin typeface="+mj-lt"/>
            </a:endParaRPr>
          </a:p>
          <a:p>
            <a:pPr marL="342900" marR="273050" indent="-342900">
              <a:lnSpc>
                <a:spcPct val="150000"/>
              </a:lnSpc>
              <a:buAutoNum type="arabicPeriod" startAt="9"/>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latin typeface="+mj-lt"/>
              </a:rPr>
              <a:t>print('f(30)</a:t>
            </a:r>
            <a:r>
              <a:rPr lang="zh-CN" altLang="en-US" sz="1500" dirty="0">
                <a:latin typeface="+mj-lt"/>
              </a:rPr>
              <a:t>的值为：</a:t>
            </a:r>
            <a:r>
              <a:rPr lang="en-US" altLang="zh-CN" sz="1500" dirty="0">
                <a:latin typeface="+mj-lt"/>
              </a:rPr>
              <a:t>', f(30))</a:t>
            </a:r>
            <a:endParaRPr lang="en-US" altLang="zh-CN" sz="1500" dirty="0">
              <a:latin typeface="+mj-lt"/>
            </a:endParaRPr>
          </a:p>
          <a:p>
            <a:pPr marL="342900" marR="273050" indent="-342900">
              <a:lnSpc>
                <a:spcPct val="150000"/>
              </a:lnSpc>
              <a:buAutoNum type="arabicPeriod" startAt="9"/>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latin typeface="+mj-lt"/>
              </a:rPr>
              <a:t>print('g(30)</a:t>
            </a:r>
            <a:r>
              <a:rPr lang="zh-CN" altLang="en-US" sz="1500" dirty="0">
                <a:latin typeface="+mj-lt"/>
              </a:rPr>
              <a:t>的值为：</a:t>
            </a:r>
            <a:r>
              <a:rPr lang="en-US" altLang="zh-CN" sz="1500" dirty="0">
                <a:latin typeface="+mj-lt"/>
              </a:rPr>
              <a:t>', g(30))</a:t>
            </a:r>
            <a:endParaRPr lang="en-US" altLang="zh-CN" sz="1500" dirty="0">
              <a:latin typeface="+mj-lt"/>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0" y="3510000"/>
              <a:ext cx="270" cy="5130"/>
            </p14:xfrm>
          </p:contentPart>
        </mc:Choice>
        <mc:Fallback xmlns="">
          <p:pic>
            <p:nvPicPr>
              <p:cNvPr id="3" name="墨迹 2"/>
            </p:nvPicPr>
            <p:blipFill>
              <a:blip r:embed="rId2"/>
            </p:blipFill>
            <p:spPr>
              <a:xfrm>
                <a:off x="0" y="3510000"/>
                <a:ext cx="270" cy="513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right)">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p:tgtEl>
                                          <p:spTgt spid="8"/>
                                        </p:tgtEl>
                                        <p:attrNameLst>
                                          <p:attrName>ppt_x</p:attrName>
                                        </p:attrNameLst>
                                      </p:cBhvr>
                                      <p:tavLst>
                                        <p:tav tm="0">
                                          <p:val>
                                            <p:strVal val="#ppt_x-#ppt_w*1.125000"/>
                                          </p:val>
                                        </p:tav>
                                        <p:tav tm="100000">
                                          <p:val>
                                            <p:strVal val="#ppt_x"/>
                                          </p:val>
                                        </p:tav>
                                      </p:tavLst>
                                    </p:anim>
                                    <p:animEffect transition="in" filter="wipe(right)">
                                      <p:cBhvr>
                                        <p:cTn id="35" dur="500"/>
                                        <p:tgtEl>
                                          <p:spTgt spid="8"/>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000"/>
                            </p:stCondLst>
                            <p:childTnLst>
                              <p:par>
                                <p:cTn id="41" presetID="22" presetClass="entr" presetSubtype="1"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bldLvl="0" animBg="1"/>
      <p:bldP spid="19" grpId="0" bldLvl="0" animBg="1"/>
      <p:bldP spid="20" grpId="0"/>
      <p:bldP spid="21" grpId="0"/>
      <p:bldP spid="22" grpId="0" bldLvl="0" animBg="1"/>
      <p:bldP spid="8" grpId="0" bldLvl="0" animBg="1"/>
      <p:bldP spid="9" grpId="0" bldLvl="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79421" y="358210"/>
            <a:ext cx="1985159" cy="438581"/>
          </a:xfrm>
          <a:prstGeom prst="rect">
            <a:avLst/>
          </a:prstGeom>
        </p:spPr>
        <p:txBody>
          <a:bodyPr wrap="none" lIns="68580" tIns="34290" rIns="68580" bIns="3429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例：闭包示例</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KSO_Shape"/>
          <p:cNvSpPr/>
          <p:nvPr/>
        </p:nvSpPr>
        <p:spPr>
          <a:xfrm>
            <a:off x="1456937" y="2056190"/>
            <a:ext cx="6979380" cy="1939324"/>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15" name="矩形 14"/>
          <p:cNvSpPr/>
          <p:nvPr/>
        </p:nvSpPr>
        <p:spPr>
          <a:xfrm>
            <a:off x="1841241" y="1594467"/>
            <a:ext cx="600164" cy="346249"/>
          </a:xfrm>
          <a:prstGeom prst="rect">
            <a:avLst/>
          </a:prstGeom>
        </p:spPr>
        <p:txBody>
          <a:bodyPr wrap="none" lIns="68580" tIns="34290" rIns="68580" bIns="34290">
            <a:spAutoFit/>
          </a:bodyPr>
          <a:lstStyle/>
          <a:p>
            <a:pPr algn="ctr"/>
            <a:r>
              <a:rPr lang="zh-CN" altLang="en-US" b="1" dirty="0">
                <a:solidFill>
                  <a:schemeClr val="tx1">
                    <a:lumMod val="85000"/>
                    <a:lumOff val="15000"/>
                  </a:schemeClr>
                </a:solidFill>
                <a:latin typeface="+mj-lt"/>
                <a:ea typeface="微软雅黑" panose="020B0503020204020204" pitchFamily="34" charset="-122"/>
              </a:rPr>
              <a:t>提示</a:t>
            </a:r>
            <a:endParaRPr lang="zh-CN" altLang="en-US" b="1" dirty="0">
              <a:solidFill>
                <a:schemeClr val="tx1">
                  <a:lumMod val="85000"/>
                  <a:lumOff val="15000"/>
                </a:schemeClr>
              </a:solidFill>
              <a:latin typeface="+mj-lt"/>
              <a:ea typeface="微软雅黑" panose="020B0503020204020204" pitchFamily="34" charset="-122"/>
            </a:endParaRPr>
          </a:p>
        </p:txBody>
      </p:sp>
      <p:cxnSp>
        <p:nvCxnSpPr>
          <p:cNvPr id="16" name="直接连接符 15"/>
          <p:cNvCxnSpPr/>
          <p:nvPr/>
        </p:nvCxnSpPr>
        <p:spPr>
          <a:xfrm>
            <a:off x="1472079" y="1970817"/>
            <a:ext cx="133906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744838" y="1620499"/>
            <a:ext cx="657956" cy="657956"/>
            <a:chOff x="565807" y="3463710"/>
            <a:chExt cx="877274" cy="877274"/>
          </a:xfrm>
        </p:grpSpPr>
        <p:sp>
          <p:nvSpPr>
            <p:cNvPr id="18" name="KSO_Shape"/>
            <p:cNvSpPr/>
            <p:nvPr/>
          </p:nvSpPr>
          <p:spPr>
            <a:xfrm>
              <a:off x="565807" y="3463710"/>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19" name="KSO_Shape"/>
            <p:cNvSpPr/>
            <p:nvPr/>
          </p:nvSpPr>
          <p:spPr bwMode="auto">
            <a:xfrm flipH="1">
              <a:off x="929148" y="3573943"/>
              <a:ext cx="150591" cy="656808"/>
            </a:xfrm>
            <a:custGeom>
              <a:avLst/>
              <a:gdLst>
                <a:gd name="T0" fmla="*/ 206776 w 3409951"/>
                <a:gd name="T1" fmla="*/ 1388383 h 14859002"/>
                <a:gd name="T2" fmla="*/ 413168 w 3409951"/>
                <a:gd name="T3" fmla="*/ 1594390 h 14859002"/>
                <a:gd name="T4" fmla="*/ 206776 w 3409951"/>
                <a:gd name="T5" fmla="*/ 1800397 h 14859002"/>
                <a:gd name="T6" fmla="*/ 385 w 3409951"/>
                <a:gd name="T7" fmla="*/ 1594390 h 14859002"/>
                <a:gd name="T8" fmla="*/ 206776 w 3409951"/>
                <a:gd name="T9" fmla="*/ 1388383 h 14859002"/>
                <a:gd name="T10" fmla="*/ 206523 w 3409951"/>
                <a:gd name="T11" fmla="*/ 0 h 14859002"/>
                <a:gd name="T12" fmla="*/ 412591 w 3409951"/>
                <a:gd name="T13" fmla="*/ 205569 h 14859002"/>
                <a:gd name="T14" fmla="*/ 412591 w 3409951"/>
                <a:gd name="T15" fmla="*/ 1085607 h 14859002"/>
                <a:gd name="T16" fmla="*/ 206523 w 3409951"/>
                <a:gd name="T17" fmla="*/ 1291631 h 14859002"/>
                <a:gd name="T18" fmla="*/ 0 w 3409951"/>
                <a:gd name="T19" fmla="*/ 1085607 h 14859002"/>
                <a:gd name="T20" fmla="*/ 0 w 3409951"/>
                <a:gd name="T21" fmla="*/ 205569 h 14859002"/>
                <a:gd name="T22" fmla="*/ 206523 w 3409951"/>
                <a:gd name="T23" fmla="*/ 0 h 14859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09951" h="14859002">
                  <a:moveTo>
                    <a:pt x="1706563" y="11458576"/>
                  </a:moveTo>
                  <a:cubicBezTo>
                    <a:pt x="2647318" y="11458576"/>
                    <a:pt x="3409951" y="12219787"/>
                    <a:pt x="3409951" y="13158789"/>
                  </a:cubicBezTo>
                  <a:cubicBezTo>
                    <a:pt x="3409951" y="14097791"/>
                    <a:pt x="2647318" y="14859002"/>
                    <a:pt x="1706563" y="14859002"/>
                  </a:cubicBezTo>
                  <a:cubicBezTo>
                    <a:pt x="765808" y="14859002"/>
                    <a:pt x="3175" y="14097791"/>
                    <a:pt x="3175" y="13158789"/>
                  </a:cubicBezTo>
                  <a:cubicBezTo>
                    <a:pt x="3175" y="12219787"/>
                    <a:pt x="765808" y="11458576"/>
                    <a:pt x="1706563" y="11458576"/>
                  </a:cubicBezTo>
                  <a:close/>
                  <a:moveTo>
                    <a:pt x="1704476" y="0"/>
                  </a:moveTo>
                  <a:cubicBezTo>
                    <a:pt x="2645135" y="0"/>
                    <a:pt x="3405188" y="761970"/>
                    <a:pt x="3405188" y="1696602"/>
                  </a:cubicBezTo>
                  <a:cubicBezTo>
                    <a:pt x="3405188" y="1696602"/>
                    <a:pt x="3405188" y="1696602"/>
                    <a:pt x="3405188" y="8959708"/>
                  </a:cubicBezTo>
                  <a:cubicBezTo>
                    <a:pt x="3405188" y="9898094"/>
                    <a:pt x="2645135" y="10660063"/>
                    <a:pt x="1704476" y="10660063"/>
                  </a:cubicBezTo>
                  <a:cubicBezTo>
                    <a:pt x="763816" y="10660063"/>
                    <a:pt x="0" y="9898094"/>
                    <a:pt x="0" y="8959708"/>
                  </a:cubicBezTo>
                  <a:cubicBezTo>
                    <a:pt x="0" y="8959708"/>
                    <a:pt x="0" y="8959708"/>
                    <a:pt x="0" y="1696602"/>
                  </a:cubicBezTo>
                  <a:cubicBezTo>
                    <a:pt x="0" y="761970"/>
                    <a:pt x="763816" y="0"/>
                    <a:pt x="1704476" y="0"/>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mj-lt"/>
              </a:endParaRPr>
            </a:p>
          </p:txBody>
        </p:sp>
      </p:grpSp>
      <p:sp>
        <p:nvSpPr>
          <p:cNvPr id="20" name="TextBox 107"/>
          <p:cNvSpPr txBox="1"/>
          <p:nvPr/>
        </p:nvSpPr>
        <p:spPr>
          <a:xfrm>
            <a:off x="1535595" y="2161278"/>
            <a:ext cx="6822064" cy="1704864"/>
          </a:xfrm>
          <a:prstGeom prst="rect">
            <a:avLst/>
          </a:prstGeom>
          <a:noFill/>
        </p:spPr>
        <p:txBody>
          <a:bodyPr wrap="square" lIns="42458" tIns="21228" rIns="42458" bIns="21228" rtlCol="0">
            <a:spAutoFit/>
          </a:bodyPr>
          <a:lstStyle/>
          <a:p>
            <a:pPr algn="just" defTabSz="685800">
              <a:lnSpc>
                <a:spcPct val="150000"/>
              </a:lnSpc>
              <a:spcBef>
                <a:spcPct val="0"/>
              </a:spcBef>
              <a:defRPr/>
            </a:pPr>
            <a:r>
              <a:rPr lang="zh-CN" altLang="en-US" kern="0" dirty="0">
                <a:solidFill>
                  <a:schemeClr val="tx1">
                    <a:lumMod val="85000"/>
                    <a:lumOff val="15000"/>
                  </a:schemeClr>
                </a:solidFill>
                <a:latin typeface="+mj-lt"/>
                <a:ea typeface="微软雅黑" panose="020B0503020204020204" pitchFamily="34" charset="-122"/>
              </a:rPr>
              <a:t>闭包的主要作用在于可以封存函数执行的上下文环境。</a:t>
            </a:r>
            <a:endParaRPr lang="zh-CN" altLang="en-US" kern="0" dirty="0">
              <a:solidFill>
                <a:schemeClr val="tx1">
                  <a:lumMod val="85000"/>
                  <a:lumOff val="15000"/>
                </a:schemeClr>
              </a:solidFill>
              <a:latin typeface="+mj-lt"/>
              <a:ea typeface="微软雅黑" panose="020B0503020204020204" pitchFamily="34" charset="-122"/>
            </a:endParaRPr>
          </a:p>
          <a:p>
            <a:pPr algn="just" defTabSz="685800">
              <a:lnSpc>
                <a:spcPct val="150000"/>
              </a:lnSpc>
              <a:spcBef>
                <a:spcPct val="0"/>
              </a:spcBef>
              <a:defRPr/>
            </a:pPr>
            <a:r>
              <a:rPr lang="zh-CN" altLang="en-US" kern="0" dirty="0">
                <a:solidFill>
                  <a:schemeClr val="tx1">
                    <a:lumMod val="85000"/>
                    <a:lumOff val="15000"/>
                  </a:schemeClr>
                </a:solidFill>
                <a:latin typeface="+mj-lt"/>
                <a:ea typeface="微软雅黑" panose="020B0503020204020204" pitchFamily="34" charset="-122"/>
              </a:rPr>
              <a:t>例如，通过两次调用</a:t>
            </a:r>
            <a:r>
              <a:rPr lang="en-US" altLang="zh-CN" kern="0" dirty="0">
                <a:solidFill>
                  <a:schemeClr val="tx1">
                    <a:lumMod val="85000"/>
                    <a:lumOff val="15000"/>
                  </a:schemeClr>
                </a:solidFill>
                <a:latin typeface="+mj-lt"/>
                <a:ea typeface="微软雅黑" panose="020B0503020204020204" pitchFamily="34" charset="-122"/>
              </a:rPr>
              <a:t>outer</a:t>
            </a:r>
            <a:r>
              <a:rPr lang="zh-CN" altLang="en-US" kern="0" dirty="0">
                <a:solidFill>
                  <a:schemeClr val="tx1">
                    <a:lumMod val="85000"/>
                    <a:lumOff val="15000"/>
                  </a:schemeClr>
                </a:solidFill>
                <a:latin typeface="+mj-lt"/>
                <a:ea typeface="微软雅黑" panose="020B0503020204020204" pitchFamily="34" charset="-122"/>
              </a:rPr>
              <a:t>函数形成了两个闭包，这两个闭包具有相互独立的上下文环境（一个闭包中</a:t>
            </a:r>
            <a:r>
              <a:rPr lang="en-US" altLang="zh-CN" kern="0" dirty="0">
                <a:solidFill>
                  <a:schemeClr val="tx1">
                    <a:lumMod val="85000"/>
                    <a:lumOff val="15000"/>
                  </a:schemeClr>
                </a:solidFill>
                <a:latin typeface="+mj-lt"/>
                <a:ea typeface="微软雅黑" panose="020B0503020204020204" pitchFamily="34" charset="-122"/>
              </a:rPr>
              <a:t>x=5</a:t>
            </a:r>
            <a:r>
              <a:rPr lang="zh-CN" altLang="en-US" kern="0" dirty="0">
                <a:solidFill>
                  <a:schemeClr val="tx1">
                    <a:lumMod val="85000"/>
                    <a:lumOff val="15000"/>
                  </a:schemeClr>
                </a:solidFill>
                <a:latin typeface="+mj-lt"/>
                <a:ea typeface="微软雅黑" panose="020B0503020204020204" pitchFamily="34" charset="-122"/>
              </a:rPr>
              <a:t>、</a:t>
            </a:r>
            <a:r>
              <a:rPr lang="en-US" altLang="zh-CN" kern="0" dirty="0">
                <a:solidFill>
                  <a:schemeClr val="tx1">
                    <a:lumMod val="85000"/>
                    <a:lumOff val="15000"/>
                  </a:schemeClr>
                </a:solidFill>
                <a:latin typeface="+mj-lt"/>
                <a:ea typeface="微软雅黑" panose="020B0503020204020204" pitchFamily="34" charset="-122"/>
              </a:rPr>
              <a:t>y=10</a:t>
            </a:r>
            <a:r>
              <a:rPr lang="zh-CN" altLang="en-US" kern="0" dirty="0">
                <a:solidFill>
                  <a:schemeClr val="tx1">
                    <a:lumMod val="85000"/>
                    <a:lumOff val="15000"/>
                  </a:schemeClr>
                </a:solidFill>
                <a:latin typeface="+mj-lt"/>
                <a:ea typeface="微软雅黑" panose="020B0503020204020204" pitchFamily="34" charset="-122"/>
              </a:rPr>
              <a:t>，另一个闭包中</a:t>
            </a:r>
            <a:r>
              <a:rPr lang="en-US" altLang="zh-CN" kern="0" dirty="0">
                <a:solidFill>
                  <a:schemeClr val="tx1">
                    <a:lumMod val="85000"/>
                    <a:lumOff val="15000"/>
                  </a:schemeClr>
                </a:solidFill>
                <a:latin typeface="+mj-lt"/>
                <a:ea typeface="微软雅黑" panose="020B0503020204020204" pitchFamily="34" charset="-122"/>
              </a:rPr>
              <a:t>x=50</a:t>
            </a:r>
            <a:r>
              <a:rPr lang="zh-CN" altLang="en-US" kern="0" dirty="0">
                <a:solidFill>
                  <a:schemeClr val="tx1">
                    <a:lumMod val="85000"/>
                    <a:lumOff val="15000"/>
                  </a:schemeClr>
                </a:solidFill>
                <a:latin typeface="+mj-lt"/>
                <a:ea typeface="微软雅黑" panose="020B0503020204020204" pitchFamily="34" charset="-122"/>
              </a:rPr>
              <a:t>、</a:t>
            </a:r>
            <a:r>
              <a:rPr lang="en-US" altLang="zh-CN" kern="0" dirty="0">
                <a:solidFill>
                  <a:schemeClr val="tx1">
                    <a:lumMod val="85000"/>
                    <a:lumOff val="15000"/>
                  </a:schemeClr>
                </a:solidFill>
                <a:latin typeface="+mj-lt"/>
                <a:ea typeface="微软雅黑" panose="020B0503020204020204" pitchFamily="34" charset="-122"/>
              </a:rPr>
              <a:t>y=10</a:t>
            </a:r>
            <a:r>
              <a:rPr lang="zh-CN" altLang="en-US" kern="0" dirty="0">
                <a:solidFill>
                  <a:schemeClr val="tx1">
                    <a:lumMod val="85000"/>
                    <a:lumOff val="15000"/>
                  </a:schemeClr>
                </a:solidFill>
                <a:latin typeface="+mj-lt"/>
                <a:ea typeface="微软雅黑" panose="020B0503020204020204" pitchFamily="34" charset="-122"/>
              </a:rPr>
              <a:t>），且每个闭包可多次调用。</a:t>
            </a:r>
            <a:endParaRPr lang="zh-CN" altLang="en-US" kern="0" dirty="0">
              <a:solidFill>
                <a:schemeClr val="tx1">
                  <a:lumMod val="85000"/>
                  <a:lumOff val="15000"/>
                </a:schemeClr>
              </a:solidFill>
              <a:latin typeface="+mj-lt"/>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ppt_y</p:attrName>
                                        </p:attrNameLst>
                                      </p:cBhvr>
                                      <p:tavLst>
                                        <p:tav tm="0">
                                          <p:val>
                                            <p:strVal val="#ppt_y+#ppt_h*1.125000"/>
                                          </p:val>
                                        </p:tav>
                                        <p:tav tm="100000">
                                          <p:val>
                                            <p:strVal val="#ppt_y"/>
                                          </p:val>
                                        </p:tav>
                                      </p:tavLst>
                                    </p:anim>
                                    <p:animEffect transition="in" filter="wipe(up)">
                                      <p:cBhvr>
                                        <p:cTn id="26" dur="500"/>
                                        <p:tgtEl>
                                          <p:spTgt spid="15"/>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ppt_y</p:attrName>
                                        </p:attrNameLst>
                                      </p:cBhvr>
                                      <p:tavLst>
                                        <p:tav tm="0">
                                          <p:val>
                                            <p:strVal val="#ppt_y-#ppt_h*1.125000"/>
                                          </p:val>
                                        </p:tav>
                                        <p:tav tm="100000">
                                          <p:val>
                                            <p:strVal val="#ppt_y"/>
                                          </p:val>
                                        </p:tav>
                                      </p:tavLst>
                                    </p:anim>
                                    <p:animEffect transition="in" filter="wipe(down)">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ldLvl="0" animBg="1"/>
      <p:bldP spid="15"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60823" y="2017540"/>
            <a:ext cx="2524298" cy="1032591"/>
            <a:chOff x="3051951" y="2683155"/>
            <a:chExt cx="3365731" cy="1376788"/>
          </a:xfrm>
        </p:grpSpPr>
        <p:sp>
          <p:nvSpPr>
            <p:cNvPr id="2" name="文本框 1"/>
            <p:cNvSpPr txBox="1"/>
            <p:nvPr/>
          </p:nvSpPr>
          <p:spPr>
            <a:xfrm>
              <a:off x="3080871" y="2705726"/>
              <a:ext cx="3336811" cy="1354217"/>
            </a:xfrm>
            <a:prstGeom prst="rect">
              <a:avLst/>
            </a:prstGeom>
            <a:noFill/>
          </p:spPr>
          <p:txBody>
            <a:bodyPr wrap="none" rtlCol="0">
              <a:spAutoFit/>
            </a:bodyPr>
            <a:lstStyle/>
            <a:p>
              <a:pPr lvl="0">
                <a:defRPr/>
              </a:pPr>
              <a:r>
                <a:rPr lang="zh-CN" altLang="en-US" sz="6000" b="1" dirty="0">
                  <a:solidFill>
                    <a:srgbClr val="B1C400"/>
                  </a:solidFill>
                  <a:latin typeface="Bauhaus 93" panose="04030905020B02020C02" pitchFamily="82" charset="0"/>
                  <a:ea typeface="Adobe Gothic Std B" panose="020B0800000000000000" pitchFamily="34" charset="-128"/>
                </a:rPr>
                <a:t>装饰器</a:t>
              </a:r>
              <a:endParaRPr lang="zh-CN" altLang="en-US" sz="6000" b="1" dirty="0">
                <a:solidFill>
                  <a:srgbClr val="B1C400"/>
                </a:solidFill>
                <a:latin typeface="+mj-ea"/>
              </a:endParaRPr>
            </a:p>
          </p:txBody>
        </p:sp>
        <p:sp>
          <p:nvSpPr>
            <p:cNvPr id="3" name="文本框 2"/>
            <p:cNvSpPr txBox="1"/>
            <p:nvPr/>
          </p:nvSpPr>
          <p:spPr>
            <a:xfrm>
              <a:off x="3051951" y="2683155"/>
              <a:ext cx="3336811" cy="1354217"/>
            </a:xfrm>
            <a:prstGeom prst="rect">
              <a:avLst/>
            </a:prstGeom>
            <a:noFill/>
          </p:spPr>
          <p:txBody>
            <a:bodyPr wrap="none" rtlCol="0">
              <a:spAutoFit/>
            </a:bodyPr>
            <a:lstStyle/>
            <a:p>
              <a:pPr lvl="0">
                <a:defRPr/>
              </a:pPr>
              <a:r>
                <a:rPr lang="zh-CN" altLang="en-US" sz="6000" b="1" dirty="0">
                  <a:solidFill>
                    <a:srgbClr val="1950B2"/>
                  </a:solidFill>
                  <a:latin typeface="Bauhaus 93" panose="04030905020B02020C02" pitchFamily="82" charset="0"/>
                  <a:ea typeface="Adobe Gothic Std B" panose="020B0800000000000000" pitchFamily="34" charset="-128"/>
                </a:rPr>
                <a:t>装饰器</a:t>
              </a:r>
              <a:endParaRPr lang="zh-CN" altLang="en-US" sz="6000" b="1"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94975" y="381012"/>
            <a:ext cx="754052" cy="438581"/>
          </a:xfrm>
          <a:prstGeom prst="rect">
            <a:avLst/>
          </a:prstGeom>
        </p:spPr>
        <p:txBody>
          <a:bodyPr wrap="none" lIns="68580" tIns="34290" rIns="68580" bIns="3429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flipH="1" flipV="1">
            <a:off x="731182" y="2478556"/>
            <a:ext cx="2138358"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602688" y="2682345"/>
            <a:ext cx="0" cy="548987"/>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6355541" y="2478556"/>
            <a:ext cx="2298008"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731182" y="2577740"/>
            <a:ext cx="2247512" cy="1454244"/>
          </a:xfrm>
          <a:prstGeom prst="rect">
            <a:avLst/>
          </a:prstGeom>
        </p:spPr>
        <p:txBody>
          <a:bodyPr wrap="square" lIns="68580" tIns="34290" rIns="68580" bIns="34290">
            <a:spAutoFit/>
          </a:bodyPr>
          <a:lstStyle/>
          <a:p>
            <a:pPr>
              <a:spcBef>
                <a:spcPct val="0"/>
              </a:spcBef>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利用装饰器，可以在不修改已有函数的情况下向已有函数中注入代码，使其具备新的功能。</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矩形 39"/>
          <p:cNvSpPr/>
          <p:nvPr/>
        </p:nvSpPr>
        <p:spPr>
          <a:xfrm>
            <a:off x="3498630" y="3253254"/>
            <a:ext cx="2330867" cy="1177245"/>
          </a:xfrm>
          <a:prstGeom prst="rect">
            <a:avLst/>
          </a:prstGeom>
        </p:spPr>
        <p:txBody>
          <a:bodyPr wrap="square" lIns="68580" tIns="34290" rIns="68580" bIns="34290">
            <a:spAutoFit/>
          </a:bodyPr>
          <a:lstStyle/>
          <a:p>
            <a:pPr algn="just">
              <a:spcBef>
                <a:spcPct val="0"/>
              </a:spcBef>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一个装饰器可以为多个函数注入代码，一个函数也可以注入多个装饰器的代码。</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 name="矩形 40"/>
          <p:cNvSpPr/>
          <p:nvPr/>
        </p:nvSpPr>
        <p:spPr>
          <a:xfrm>
            <a:off x="6374347" y="2577740"/>
            <a:ext cx="2428831" cy="1454244"/>
          </a:xfrm>
          <a:prstGeom prst="rect">
            <a:avLst/>
          </a:prstGeom>
        </p:spPr>
        <p:txBody>
          <a:bodyPr wrap="square" lIns="68580" tIns="34290" rIns="68580" bIns="34290">
            <a:spAutoFit/>
          </a:bodyPr>
          <a:lstStyle/>
          <a:p>
            <a:pPr>
              <a:spcBef>
                <a:spcPct val="0"/>
              </a:spcBef>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利用装饰器可以将日志处理、执行时间计算等较为通用的代码注入到不同的函数中，从而使得代码更加简洁。</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4044550" y="1192026"/>
            <a:ext cx="1143000" cy="1143000"/>
            <a:chOff x="5392733" y="1589368"/>
            <a:chExt cx="1524000" cy="1524000"/>
          </a:xfrm>
        </p:grpSpPr>
        <p:sp>
          <p:nvSpPr>
            <p:cNvPr id="27" name="泪滴形 26"/>
            <p:cNvSpPr/>
            <p:nvPr/>
          </p:nvSpPr>
          <p:spPr>
            <a:xfrm rot="18900000" flipH="1" flipV="1">
              <a:off x="5392733" y="1589368"/>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1" name="组合 20"/>
            <p:cNvGrpSpPr/>
            <p:nvPr/>
          </p:nvGrpSpPr>
          <p:grpSpPr>
            <a:xfrm>
              <a:off x="5647183" y="1971675"/>
              <a:ext cx="1033778" cy="648342"/>
              <a:chOff x="4869372" y="3263288"/>
              <a:chExt cx="527535" cy="330848"/>
            </a:xfrm>
            <a:solidFill>
              <a:schemeClr val="bg1"/>
            </a:solidFill>
          </p:grpSpPr>
          <p:sp>
            <p:nvSpPr>
              <p:cNvPr id="22" name="Freeform 138"/>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31" name="Freeform 137"/>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lstStyle/>
              <a:p>
                <a:endParaRPr lang="en-US"/>
              </a:p>
            </p:txBody>
          </p:sp>
          <p:sp>
            <p:nvSpPr>
              <p:cNvPr id="32" name="Freeform 138"/>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lstStyle/>
              <a:p>
                <a:endParaRPr lang="en-US"/>
              </a:p>
            </p:txBody>
          </p:sp>
          <p:sp>
            <p:nvSpPr>
              <p:cNvPr id="36" name="Freeform 139"/>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lstStyle/>
              <a:p>
                <a:endParaRPr lang="en-US"/>
              </a:p>
            </p:txBody>
          </p:sp>
          <p:sp>
            <p:nvSpPr>
              <p:cNvPr id="39" name="Freeform 140"/>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lstStyle/>
              <a:p>
                <a:endParaRPr lang="en-US"/>
              </a:p>
            </p:txBody>
          </p:sp>
          <p:sp>
            <p:nvSpPr>
              <p:cNvPr id="42" name="Freeform 141"/>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lstStyle/>
              <a:p>
                <a:endParaRPr lang="en-US"/>
              </a:p>
            </p:txBody>
          </p:sp>
        </p:grpSp>
      </p:grpSp>
      <p:grpSp>
        <p:nvGrpSpPr>
          <p:cNvPr id="7" name="组合 6"/>
          <p:cNvGrpSpPr/>
          <p:nvPr/>
        </p:nvGrpSpPr>
        <p:grpSpPr>
          <a:xfrm>
            <a:off x="5125197" y="1940579"/>
            <a:ext cx="1143000" cy="1143000"/>
            <a:chOff x="6833596" y="2587438"/>
            <a:chExt cx="1524000" cy="1524000"/>
          </a:xfrm>
        </p:grpSpPr>
        <p:sp>
          <p:nvSpPr>
            <p:cNvPr id="34" name="泪滴形 33"/>
            <p:cNvSpPr/>
            <p:nvPr/>
          </p:nvSpPr>
          <p:spPr>
            <a:xfrm rot="18900000">
              <a:off x="6833596" y="2587438"/>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3" name="组合 42"/>
            <p:cNvGrpSpPr/>
            <p:nvPr/>
          </p:nvGrpSpPr>
          <p:grpSpPr>
            <a:xfrm>
              <a:off x="7297071" y="2992946"/>
              <a:ext cx="685945" cy="623588"/>
              <a:chOff x="2553293" y="-732715"/>
              <a:chExt cx="685945" cy="623588"/>
            </a:xfrm>
          </p:grpSpPr>
          <p:sp>
            <p:nvSpPr>
              <p:cNvPr id="44" name="Rectangle 4012"/>
              <p:cNvSpPr>
                <a:spLocks noChangeArrowheads="1"/>
              </p:cNvSpPr>
              <p:nvPr/>
            </p:nvSpPr>
            <p:spPr bwMode="auto">
              <a:xfrm>
                <a:off x="2553293" y="-732715"/>
                <a:ext cx="439345" cy="575401"/>
              </a:xfrm>
              <a:prstGeom prst="rect">
                <a:avLst/>
              </a:prstGeom>
              <a:noFill/>
              <a:ln w="19050">
                <a:solidFill>
                  <a:schemeClr val="tx2">
                    <a:lumMod val="50000"/>
                  </a:schemeClr>
                </a:solidFill>
                <a:miter lim="800000"/>
              </a:ln>
            </p:spPr>
            <p:txBody>
              <a:bodyPr vert="horz" wrap="square" lIns="91440" tIns="45720" rIns="91440" bIns="45720" numCol="1" anchor="t" anchorCtr="0" compatLnSpc="1"/>
              <a:lstStyle/>
              <a:p>
                <a:endParaRPr lang="zh-CN" altLang="en-US"/>
              </a:p>
            </p:txBody>
          </p:sp>
          <p:sp>
            <p:nvSpPr>
              <p:cNvPr id="45" name="Freeform 4013"/>
              <p:cNvSpPr/>
              <p:nvPr/>
            </p:nvSpPr>
            <p:spPr bwMode="auto">
              <a:xfrm>
                <a:off x="2663838" y="-650515"/>
                <a:ext cx="187076" cy="21825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14"/>
              <p:cNvSpPr/>
              <p:nvPr/>
            </p:nvSpPr>
            <p:spPr bwMode="auto">
              <a:xfrm>
                <a:off x="2772966" y="-650515"/>
                <a:ext cx="77949" cy="10912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015"/>
              <p:cNvSpPr/>
              <p:nvPr/>
            </p:nvSpPr>
            <p:spPr bwMode="auto">
              <a:xfrm>
                <a:off x="2772966" y="-617918"/>
                <a:ext cx="109128" cy="154480"/>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Rectangle 4016"/>
              <p:cNvSpPr>
                <a:spLocks noChangeArrowheads="1"/>
              </p:cNvSpPr>
              <p:nvPr/>
            </p:nvSpPr>
            <p:spPr bwMode="auto">
              <a:xfrm>
                <a:off x="2663838" y="-270694"/>
                <a:ext cx="191328" cy="7087"/>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 name="Rectangle 4017"/>
              <p:cNvSpPr>
                <a:spLocks noChangeArrowheads="1"/>
              </p:cNvSpPr>
              <p:nvPr/>
            </p:nvSpPr>
            <p:spPr bwMode="auto">
              <a:xfrm>
                <a:off x="2663838" y="-297621"/>
                <a:ext cx="218255" cy="7087"/>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4018"/>
              <p:cNvSpPr>
                <a:spLocks noChangeArrowheads="1"/>
              </p:cNvSpPr>
              <p:nvPr/>
            </p:nvSpPr>
            <p:spPr bwMode="auto">
              <a:xfrm>
                <a:off x="2663838" y="-325966"/>
                <a:ext cx="218255" cy="7087"/>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19"/>
              <p:cNvSpPr>
                <a:spLocks noChangeArrowheads="1"/>
              </p:cNvSpPr>
              <p:nvPr/>
            </p:nvSpPr>
            <p:spPr bwMode="auto">
              <a:xfrm>
                <a:off x="2663838" y="-352894"/>
                <a:ext cx="218255" cy="7087"/>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020"/>
              <p:cNvSpPr>
                <a:spLocks noChangeArrowheads="1"/>
              </p:cNvSpPr>
              <p:nvPr/>
            </p:nvSpPr>
            <p:spPr bwMode="auto">
              <a:xfrm>
                <a:off x="2663838" y="-379821"/>
                <a:ext cx="218255" cy="5669"/>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021"/>
              <p:cNvSpPr>
                <a:spLocks noChangeArrowheads="1"/>
              </p:cNvSpPr>
              <p:nvPr/>
            </p:nvSpPr>
            <p:spPr bwMode="auto">
              <a:xfrm>
                <a:off x="2964293" y="-164400"/>
                <a:ext cx="219673" cy="5527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022"/>
              <p:cNvSpPr>
                <a:spLocks noChangeArrowheads="1"/>
              </p:cNvSpPr>
              <p:nvPr/>
            </p:nvSpPr>
            <p:spPr bwMode="auto">
              <a:xfrm>
                <a:off x="3019566" y="-575401"/>
                <a:ext cx="110545" cy="13747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023"/>
              <p:cNvSpPr>
                <a:spLocks noChangeArrowheads="1"/>
              </p:cNvSpPr>
              <p:nvPr/>
            </p:nvSpPr>
            <p:spPr bwMode="auto">
              <a:xfrm>
                <a:off x="3046494" y="-246600"/>
                <a:ext cx="55273" cy="82200"/>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024"/>
              <p:cNvSpPr>
                <a:spLocks noChangeArrowheads="1"/>
              </p:cNvSpPr>
              <p:nvPr/>
            </p:nvSpPr>
            <p:spPr bwMode="auto">
              <a:xfrm>
                <a:off x="2958625" y="-437929"/>
                <a:ext cx="68028" cy="10912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 name="Rectangle 4026"/>
              <p:cNvSpPr>
                <a:spLocks noChangeArrowheads="1"/>
              </p:cNvSpPr>
              <p:nvPr/>
            </p:nvSpPr>
            <p:spPr bwMode="auto">
              <a:xfrm>
                <a:off x="2951538" y="-391159"/>
                <a:ext cx="82200" cy="48186"/>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027"/>
              <p:cNvSpPr>
                <a:spLocks noChangeArrowheads="1"/>
              </p:cNvSpPr>
              <p:nvPr/>
            </p:nvSpPr>
            <p:spPr bwMode="auto">
              <a:xfrm>
                <a:off x="2937365" y="-603746"/>
                <a:ext cx="109127" cy="21967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028"/>
              <p:cNvSpPr>
                <a:spLocks noChangeArrowheads="1"/>
              </p:cNvSpPr>
              <p:nvPr/>
            </p:nvSpPr>
            <p:spPr bwMode="auto">
              <a:xfrm>
                <a:off x="2964293" y="-712873"/>
                <a:ext cx="55272" cy="10912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Oval 4029"/>
              <p:cNvSpPr>
                <a:spLocks noChangeArrowheads="1"/>
              </p:cNvSpPr>
              <p:nvPr/>
            </p:nvSpPr>
            <p:spPr bwMode="auto">
              <a:xfrm>
                <a:off x="2992638" y="-493201"/>
                <a:ext cx="109127" cy="109128"/>
              </a:xfrm>
              <a:prstGeom prst="ellipse">
                <a:avLst/>
              </a:pr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Rectangle 4030"/>
              <p:cNvSpPr>
                <a:spLocks noChangeArrowheads="1"/>
              </p:cNvSpPr>
              <p:nvPr/>
            </p:nvSpPr>
            <p:spPr bwMode="auto">
              <a:xfrm>
                <a:off x="2910438" y="-273527"/>
                <a:ext cx="136055" cy="2692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Freeform 4031"/>
              <p:cNvSpPr/>
              <p:nvPr/>
            </p:nvSpPr>
            <p:spPr bwMode="auto">
              <a:xfrm>
                <a:off x="3019566" y="-493201"/>
                <a:ext cx="219672" cy="27352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Oval 4032"/>
              <p:cNvSpPr>
                <a:spLocks noChangeArrowheads="1"/>
              </p:cNvSpPr>
              <p:nvPr/>
            </p:nvSpPr>
            <p:spPr bwMode="auto">
              <a:xfrm>
                <a:off x="3019566" y="-466273"/>
                <a:ext cx="55272" cy="55273"/>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Rectangle 4033"/>
              <p:cNvSpPr>
                <a:spLocks noChangeArrowheads="1"/>
              </p:cNvSpPr>
              <p:nvPr/>
            </p:nvSpPr>
            <p:spPr bwMode="auto">
              <a:xfrm>
                <a:off x="2910438" y="-137472"/>
                <a:ext cx="328800" cy="2834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Oval 4034"/>
              <p:cNvSpPr>
                <a:spLocks noChangeArrowheads="1"/>
              </p:cNvSpPr>
              <p:nvPr/>
            </p:nvSpPr>
            <p:spPr bwMode="auto">
              <a:xfrm>
                <a:off x="3087593" y="-178573"/>
                <a:ext cx="28345" cy="28345"/>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Rectangle 4035"/>
              <p:cNvSpPr>
                <a:spLocks noChangeArrowheads="1"/>
              </p:cNvSpPr>
              <p:nvPr/>
            </p:nvSpPr>
            <p:spPr bwMode="auto">
              <a:xfrm>
                <a:off x="2964293" y="-661852"/>
                <a:ext cx="55272" cy="7087"/>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4036"/>
              <p:cNvSpPr>
                <a:spLocks noChangeArrowheads="1"/>
              </p:cNvSpPr>
              <p:nvPr/>
            </p:nvSpPr>
            <p:spPr bwMode="auto">
              <a:xfrm>
                <a:off x="3016731" y="-712873"/>
                <a:ext cx="7086" cy="14172"/>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4037"/>
              <p:cNvSpPr>
                <a:spLocks noChangeArrowheads="1"/>
              </p:cNvSpPr>
              <p:nvPr/>
            </p:nvSpPr>
            <p:spPr bwMode="auto">
              <a:xfrm>
                <a:off x="3002559" y="-712873"/>
                <a:ext cx="7086" cy="14172"/>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4038"/>
              <p:cNvSpPr>
                <a:spLocks noChangeArrowheads="1"/>
              </p:cNvSpPr>
              <p:nvPr/>
            </p:nvSpPr>
            <p:spPr bwMode="auto">
              <a:xfrm>
                <a:off x="2988386" y="-712873"/>
                <a:ext cx="7086" cy="14172"/>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4039"/>
              <p:cNvSpPr>
                <a:spLocks noChangeArrowheads="1"/>
              </p:cNvSpPr>
              <p:nvPr/>
            </p:nvSpPr>
            <p:spPr bwMode="auto">
              <a:xfrm>
                <a:off x="2975631" y="-712873"/>
                <a:ext cx="7086" cy="14172"/>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4040"/>
              <p:cNvSpPr>
                <a:spLocks noChangeArrowheads="1"/>
              </p:cNvSpPr>
              <p:nvPr/>
            </p:nvSpPr>
            <p:spPr bwMode="auto">
              <a:xfrm>
                <a:off x="2961459" y="-712873"/>
                <a:ext cx="7086" cy="14172"/>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Rectangle 4041"/>
              <p:cNvSpPr>
                <a:spLocks noChangeArrowheads="1"/>
              </p:cNvSpPr>
              <p:nvPr/>
            </p:nvSpPr>
            <p:spPr bwMode="auto">
              <a:xfrm>
                <a:off x="2937365" y="-575401"/>
                <a:ext cx="109127" cy="2692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Rectangle 4042"/>
              <p:cNvSpPr>
                <a:spLocks noChangeArrowheads="1"/>
              </p:cNvSpPr>
              <p:nvPr/>
            </p:nvSpPr>
            <p:spPr bwMode="auto">
              <a:xfrm>
                <a:off x="2971379" y="-333052"/>
                <a:ext cx="41100" cy="7087"/>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grpSp>
        <p:nvGrpSpPr>
          <p:cNvPr id="5" name="组合 4"/>
          <p:cNvGrpSpPr/>
          <p:nvPr/>
        </p:nvGrpSpPr>
        <p:grpSpPr>
          <a:xfrm>
            <a:off x="2963902" y="1940579"/>
            <a:ext cx="1143000" cy="1143000"/>
            <a:chOff x="3951869" y="2587438"/>
            <a:chExt cx="1524000" cy="1524000"/>
          </a:xfrm>
        </p:grpSpPr>
        <p:sp>
          <p:nvSpPr>
            <p:cNvPr id="24" name="泪滴形 23"/>
            <p:cNvSpPr/>
            <p:nvPr/>
          </p:nvSpPr>
          <p:spPr>
            <a:xfrm rot="18900000">
              <a:off x="3951869" y="2587438"/>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Freeform 94"/>
            <p:cNvSpPr>
              <a:spLocks noEditPoints="1"/>
            </p:cNvSpPr>
            <p:nvPr/>
          </p:nvSpPr>
          <p:spPr bwMode="auto">
            <a:xfrm>
              <a:off x="4365883" y="3037033"/>
              <a:ext cx="746828" cy="649142"/>
            </a:xfrm>
            <a:custGeom>
              <a:avLst/>
              <a:gdLst>
                <a:gd name="T0" fmla="*/ 76 w 235"/>
                <a:gd name="T1" fmla="*/ 204 h 204"/>
                <a:gd name="T2" fmla="*/ 158 w 235"/>
                <a:gd name="T3" fmla="*/ 204 h 204"/>
                <a:gd name="T4" fmla="*/ 158 w 235"/>
                <a:gd name="T5" fmla="*/ 184 h 204"/>
                <a:gd name="T6" fmla="*/ 76 w 235"/>
                <a:gd name="T7" fmla="*/ 184 h 204"/>
                <a:gd name="T8" fmla="*/ 76 w 235"/>
                <a:gd name="T9" fmla="*/ 204 h 204"/>
                <a:gd name="T10" fmla="*/ 0 w 235"/>
                <a:gd name="T11" fmla="*/ 0 h 204"/>
                <a:gd name="T12" fmla="*/ 0 w 235"/>
                <a:gd name="T13" fmla="*/ 176 h 204"/>
                <a:gd name="T14" fmla="*/ 235 w 235"/>
                <a:gd name="T15" fmla="*/ 176 h 204"/>
                <a:gd name="T16" fmla="*/ 235 w 235"/>
                <a:gd name="T17" fmla="*/ 0 h 204"/>
                <a:gd name="T18" fmla="*/ 0 w 235"/>
                <a:gd name="T19" fmla="*/ 0 h 204"/>
                <a:gd name="T20" fmla="*/ 203 w 235"/>
                <a:gd name="T21" fmla="*/ 166 h 204"/>
                <a:gd name="T22" fmla="*/ 195 w 235"/>
                <a:gd name="T23" fmla="*/ 158 h 204"/>
                <a:gd name="T24" fmla="*/ 203 w 235"/>
                <a:gd name="T25" fmla="*/ 151 h 204"/>
                <a:gd name="T26" fmla="*/ 211 w 235"/>
                <a:gd name="T27" fmla="*/ 158 h 204"/>
                <a:gd name="T28" fmla="*/ 203 w 235"/>
                <a:gd name="T29" fmla="*/ 166 h 204"/>
                <a:gd name="T30" fmla="*/ 216 w 235"/>
                <a:gd name="T31" fmla="*/ 139 h 204"/>
                <a:gd name="T32" fmla="*/ 19 w 235"/>
                <a:gd name="T33" fmla="*/ 139 h 204"/>
                <a:gd name="T34" fmla="*/ 19 w 235"/>
                <a:gd name="T35" fmla="*/ 14 h 204"/>
                <a:gd name="T36" fmla="*/ 216 w 235"/>
                <a:gd name="T37" fmla="*/ 14 h 204"/>
                <a:gd name="T38" fmla="*/ 216 w 235"/>
                <a:gd name="T39" fmla="*/ 139 h 204"/>
                <a:gd name="T40" fmla="*/ 127 w 235"/>
                <a:gd name="T41" fmla="*/ 111 h 204"/>
                <a:gd name="T42" fmla="*/ 95 w 235"/>
                <a:gd name="T43" fmla="*/ 79 h 204"/>
                <a:gd name="T44" fmla="*/ 127 w 235"/>
                <a:gd name="T45" fmla="*/ 48 h 204"/>
                <a:gd name="T46" fmla="*/ 64 w 235"/>
                <a:gd name="T47" fmla="*/ 48 h 204"/>
                <a:gd name="T48" fmla="*/ 64 w 235"/>
                <a:gd name="T49" fmla="*/ 111 h 204"/>
                <a:gd name="T50" fmla="*/ 127 w 235"/>
                <a:gd name="T51" fmla="*/ 111 h 204"/>
                <a:gd name="T52" fmla="*/ 90 w 235"/>
                <a:gd name="T53" fmla="*/ 48 h 204"/>
                <a:gd name="T54" fmla="*/ 96 w 235"/>
                <a:gd name="T55" fmla="*/ 54 h 204"/>
                <a:gd name="T56" fmla="*/ 90 w 235"/>
                <a:gd name="T57" fmla="*/ 60 h 204"/>
                <a:gd name="T58" fmla="*/ 84 w 235"/>
                <a:gd name="T59" fmla="*/ 54 h 204"/>
                <a:gd name="T60" fmla="*/ 90 w 235"/>
                <a:gd name="T61" fmla="*/ 48 h 204"/>
                <a:gd name="T62" fmla="*/ 135 w 235"/>
                <a:gd name="T63" fmla="*/ 88 h 204"/>
                <a:gd name="T64" fmla="*/ 143 w 235"/>
                <a:gd name="T65" fmla="*/ 79 h 204"/>
                <a:gd name="T66" fmla="*/ 135 w 235"/>
                <a:gd name="T67" fmla="*/ 71 h 204"/>
                <a:gd name="T68" fmla="*/ 126 w 235"/>
                <a:gd name="T69" fmla="*/ 79 h 204"/>
                <a:gd name="T70" fmla="*/ 135 w 235"/>
                <a:gd name="T71" fmla="*/ 88 h 204"/>
                <a:gd name="T72" fmla="*/ 173 w 235"/>
                <a:gd name="T73" fmla="*/ 88 h 204"/>
                <a:gd name="T74" fmla="*/ 181 w 235"/>
                <a:gd name="T75" fmla="*/ 79 h 204"/>
                <a:gd name="T76" fmla="*/ 173 w 235"/>
                <a:gd name="T77" fmla="*/ 71 h 204"/>
                <a:gd name="T78" fmla="*/ 164 w 235"/>
                <a:gd name="T79" fmla="*/ 79 h 204"/>
                <a:gd name="T80" fmla="*/ 173 w 235"/>
                <a:gd name="T81" fmla="*/ 8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204">
                  <a:moveTo>
                    <a:pt x="76" y="204"/>
                  </a:moveTo>
                  <a:cubicBezTo>
                    <a:pt x="158" y="204"/>
                    <a:pt x="158" y="204"/>
                    <a:pt x="158" y="204"/>
                  </a:cubicBezTo>
                  <a:cubicBezTo>
                    <a:pt x="158" y="184"/>
                    <a:pt x="158" y="184"/>
                    <a:pt x="158" y="184"/>
                  </a:cubicBezTo>
                  <a:cubicBezTo>
                    <a:pt x="76" y="184"/>
                    <a:pt x="76" y="184"/>
                    <a:pt x="76" y="184"/>
                  </a:cubicBezTo>
                  <a:lnTo>
                    <a:pt x="76" y="204"/>
                  </a:lnTo>
                  <a:close/>
                  <a:moveTo>
                    <a:pt x="0" y="0"/>
                  </a:moveTo>
                  <a:cubicBezTo>
                    <a:pt x="0" y="176"/>
                    <a:pt x="0" y="176"/>
                    <a:pt x="0" y="176"/>
                  </a:cubicBezTo>
                  <a:cubicBezTo>
                    <a:pt x="235" y="176"/>
                    <a:pt x="235" y="176"/>
                    <a:pt x="235" y="176"/>
                  </a:cubicBezTo>
                  <a:cubicBezTo>
                    <a:pt x="235" y="0"/>
                    <a:pt x="235" y="0"/>
                    <a:pt x="235" y="0"/>
                  </a:cubicBezTo>
                  <a:lnTo>
                    <a:pt x="0" y="0"/>
                  </a:lnTo>
                  <a:close/>
                  <a:moveTo>
                    <a:pt x="203" y="166"/>
                  </a:moveTo>
                  <a:cubicBezTo>
                    <a:pt x="199" y="166"/>
                    <a:pt x="195" y="162"/>
                    <a:pt x="195" y="158"/>
                  </a:cubicBezTo>
                  <a:cubicBezTo>
                    <a:pt x="195" y="154"/>
                    <a:pt x="199" y="151"/>
                    <a:pt x="203" y="151"/>
                  </a:cubicBezTo>
                  <a:cubicBezTo>
                    <a:pt x="207" y="151"/>
                    <a:pt x="211" y="154"/>
                    <a:pt x="211" y="158"/>
                  </a:cubicBezTo>
                  <a:cubicBezTo>
                    <a:pt x="211" y="162"/>
                    <a:pt x="207" y="166"/>
                    <a:pt x="203" y="166"/>
                  </a:cubicBezTo>
                  <a:close/>
                  <a:moveTo>
                    <a:pt x="216" y="139"/>
                  </a:moveTo>
                  <a:cubicBezTo>
                    <a:pt x="19" y="139"/>
                    <a:pt x="19" y="139"/>
                    <a:pt x="19" y="139"/>
                  </a:cubicBezTo>
                  <a:cubicBezTo>
                    <a:pt x="19" y="14"/>
                    <a:pt x="19" y="14"/>
                    <a:pt x="19" y="14"/>
                  </a:cubicBezTo>
                  <a:cubicBezTo>
                    <a:pt x="216" y="14"/>
                    <a:pt x="216" y="14"/>
                    <a:pt x="216" y="14"/>
                  </a:cubicBezTo>
                  <a:lnTo>
                    <a:pt x="216" y="139"/>
                  </a:lnTo>
                  <a:close/>
                  <a:moveTo>
                    <a:pt x="127" y="111"/>
                  </a:moveTo>
                  <a:cubicBezTo>
                    <a:pt x="95" y="79"/>
                    <a:pt x="95" y="79"/>
                    <a:pt x="95" y="79"/>
                  </a:cubicBezTo>
                  <a:cubicBezTo>
                    <a:pt x="127" y="48"/>
                    <a:pt x="127" y="48"/>
                    <a:pt x="127" y="48"/>
                  </a:cubicBezTo>
                  <a:cubicBezTo>
                    <a:pt x="109" y="31"/>
                    <a:pt x="81" y="31"/>
                    <a:pt x="64" y="48"/>
                  </a:cubicBezTo>
                  <a:cubicBezTo>
                    <a:pt x="46" y="65"/>
                    <a:pt x="46" y="93"/>
                    <a:pt x="64" y="111"/>
                  </a:cubicBezTo>
                  <a:cubicBezTo>
                    <a:pt x="81" y="128"/>
                    <a:pt x="109" y="128"/>
                    <a:pt x="127" y="111"/>
                  </a:cubicBezTo>
                  <a:close/>
                  <a:moveTo>
                    <a:pt x="90" y="48"/>
                  </a:moveTo>
                  <a:cubicBezTo>
                    <a:pt x="94" y="48"/>
                    <a:pt x="96" y="51"/>
                    <a:pt x="96" y="54"/>
                  </a:cubicBezTo>
                  <a:cubicBezTo>
                    <a:pt x="96" y="57"/>
                    <a:pt x="94" y="60"/>
                    <a:pt x="90" y="60"/>
                  </a:cubicBezTo>
                  <a:cubicBezTo>
                    <a:pt x="87" y="60"/>
                    <a:pt x="84" y="57"/>
                    <a:pt x="84" y="54"/>
                  </a:cubicBezTo>
                  <a:cubicBezTo>
                    <a:pt x="84" y="51"/>
                    <a:pt x="87" y="48"/>
                    <a:pt x="90" y="48"/>
                  </a:cubicBezTo>
                  <a:close/>
                  <a:moveTo>
                    <a:pt x="135" y="88"/>
                  </a:moveTo>
                  <a:cubicBezTo>
                    <a:pt x="140" y="88"/>
                    <a:pt x="143" y="84"/>
                    <a:pt x="143" y="79"/>
                  </a:cubicBezTo>
                  <a:cubicBezTo>
                    <a:pt x="143" y="75"/>
                    <a:pt x="140" y="71"/>
                    <a:pt x="135" y="71"/>
                  </a:cubicBezTo>
                  <a:cubicBezTo>
                    <a:pt x="130" y="71"/>
                    <a:pt x="126" y="75"/>
                    <a:pt x="126" y="79"/>
                  </a:cubicBezTo>
                  <a:cubicBezTo>
                    <a:pt x="126" y="84"/>
                    <a:pt x="130" y="88"/>
                    <a:pt x="135" y="88"/>
                  </a:cubicBezTo>
                  <a:close/>
                  <a:moveTo>
                    <a:pt x="173" y="88"/>
                  </a:moveTo>
                  <a:cubicBezTo>
                    <a:pt x="177" y="88"/>
                    <a:pt x="181" y="84"/>
                    <a:pt x="181" y="79"/>
                  </a:cubicBezTo>
                  <a:cubicBezTo>
                    <a:pt x="181" y="75"/>
                    <a:pt x="177" y="71"/>
                    <a:pt x="173" y="71"/>
                  </a:cubicBezTo>
                  <a:cubicBezTo>
                    <a:pt x="168" y="71"/>
                    <a:pt x="164" y="75"/>
                    <a:pt x="164" y="79"/>
                  </a:cubicBezTo>
                  <a:cubicBezTo>
                    <a:pt x="164" y="84"/>
                    <a:pt x="168" y="88"/>
                    <a:pt x="173" y="88"/>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right)">
                                      <p:cBhvr>
                                        <p:cTn id="19" dur="500"/>
                                        <p:tgtEl>
                                          <p:spTgt spid="29"/>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right)">
                                      <p:cBhvr>
                                        <p:cTn id="22" dur="500"/>
                                        <p:tgtEl>
                                          <p:spTgt spid="38"/>
                                        </p:tgtEl>
                                      </p:cBhvr>
                                    </p:animEffect>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anim calcmode="lin" valueType="num">
                                      <p:cBhvr>
                                        <p:cTn id="27" dur="500" fill="hold"/>
                                        <p:tgtEl>
                                          <p:spTgt spid="6"/>
                                        </p:tgtEl>
                                        <p:attrNameLst>
                                          <p:attrName>ppt_x</p:attrName>
                                        </p:attrNameLst>
                                      </p:cBhvr>
                                      <p:tavLst>
                                        <p:tav tm="0">
                                          <p:val>
                                            <p:strVal val="#ppt_x"/>
                                          </p:val>
                                        </p:tav>
                                        <p:tav tm="100000">
                                          <p:val>
                                            <p:strVal val="#ppt_x"/>
                                          </p:val>
                                        </p:tav>
                                      </p:tavLst>
                                    </p:anim>
                                    <p:anim calcmode="lin" valueType="num">
                                      <p:cBhvr>
                                        <p:cTn id="28" dur="500" fill="hold"/>
                                        <p:tgtEl>
                                          <p:spTgt spid="6"/>
                                        </p:tgtEl>
                                        <p:attrNameLst>
                                          <p:attrName>ppt_y</p:attrName>
                                        </p:attrNameLst>
                                      </p:cBhvr>
                                      <p:tavLst>
                                        <p:tav tm="0">
                                          <p:val>
                                            <p:strVal val="#ppt_y+.1"/>
                                          </p:val>
                                        </p:tav>
                                        <p:tav tm="100000">
                                          <p:val>
                                            <p:strVal val="#ppt_y"/>
                                          </p:val>
                                        </p:tav>
                                      </p:tavLst>
                                    </p:anim>
                                  </p:childTnLst>
                                </p:cTn>
                              </p:par>
                              <p:par>
                                <p:cTn id="29" presetID="22" presetClass="entr" presetSubtype="1"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up)">
                                      <p:cBhvr>
                                        <p:cTn id="35" dur="500"/>
                                        <p:tgtEl>
                                          <p:spTgt spid="40"/>
                                        </p:tgtEl>
                                      </p:cBhvr>
                                    </p:animEffect>
                                  </p:childTnLst>
                                </p:cTn>
                              </p:par>
                            </p:childTnLst>
                          </p:cTn>
                        </p:par>
                        <p:par>
                          <p:cTn id="36" fill="hold">
                            <p:stCondLst>
                              <p:cond delay="2500"/>
                            </p:stCondLst>
                            <p:childTnLst>
                              <p:par>
                                <p:cTn id="37" presetID="42" presetClass="entr" presetSubtype="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anim calcmode="lin" valueType="num">
                                      <p:cBhvr>
                                        <p:cTn id="40" dur="500" fill="hold"/>
                                        <p:tgtEl>
                                          <p:spTgt spid="7"/>
                                        </p:tgtEl>
                                        <p:attrNameLst>
                                          <p:attrName>ppt_x</p:attrName>
                                        </p:attrNameLst>
                                      </p:cBhvr>
                                      <p:tavLst>
                                        <p:tav tm="0">
                                          <p:val>
                                            <p:strVal val="#ppt_x"/>
                                          </p:val>
                                        </p:tav>
                                        <p:tav tm="100000">
                                          <p:val>
                                            <p:strVal val="#ppt_x"/>
                                          </p:val>
                                        </p:tav>
                                      </p:tavLst>
                                    </p:anim>
                                    <p:anim calcmode="lin" valueType="num">
                                      <p:cBhvr>
                                        <p:cTn id="41" dur="500" fill="hold"/>
                                        <p:tgtEl>
                                          <p:spTgt spid="7"/>
                                        </p:tgtEl>
                                        <p:attrNameLst>
                                          <p:attrName>ppt_y</p:attrName>
                                        </p:attrNameLst>
                                      </p:cBhvr>
                                      <p:tavLst>
                                        <p:tav tm="0">
                                          <p:val>
                                            <p:strVal val="#ppt_y+.1"/>
                                          </p:val>
                                        </p:tav>
                                        <p:tav tm="100000">
                                          <p:val>
                                            <p:strVal val="#ppt_y"/>
                                          </p:val>
                                        </p:tav>
                                      </p:tavLst>
                                    </p:anim>
                                  </p:childTnLst>
                                </p:cTn>
                              </p:par>
                              <p:par>
                                <p:cTn id="42" presetID="22" presetClass="entr" presetSubtype="8"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4940" y="684350"/>
            <a:ext cx="1896192" cy="346249"/>
          </a:xfrm>
          <a:prstGeom prst="rect">
            <a:avLst/>
          </a:prstGeom>
        </p:spPr>
        <p:txBody>
          <a:bodyPr wrap="none" lIns="68580" tIns="34290" rIns="68580" bIns="34290">
            <a:spAutoFit/>
          </a:bodyPr>
          <a:lstStyle/>
          <a:p>
            <a:pPr algn="ctr"/>
            <a:r>
              <a:rPr lang="zh-CN" altLang="en-US" b="1" dirty="0">
                <a:solidFill>
                  <a:schemeClr val="tx1">
                    <a:lumMod val="85000"/>
                    <a:lumOff val="15000"/>
                  </a:schemeClr>
                </a:solidFill>
                <a:latin typeface="+mj-lt"/>
                <a:ea typeface="微软雅黑" panose="020B0503020204020204" pitchFamily="34" charset="-122"/>
              </a:rPr>
              <a:t>例：装饰器示例</a:t>
            </a:r>
            <a:r>
              <a:rPr lang="en-US" altLang="zh-CN" b="1" dirty="0">
                <a:solidFill>
                  <a:schemeClr val="tx1">
                    <a:lumMod val="85000"/>
                    <a:lumOff val="15000"/>
                  </a:schemeClr>
                </a:solidFill>
                <a:latin typeface="+mj-lt"/>
                <a:ea typeface="微软雅黑" panose="020B0503020204020204" pitchFamily="34" charset="-122"/>
              </a:rPr>
              <a:t>1</a:t>
            </a:r>
            <a:endParaRPr lang="zh-CN" altLang="en-US" b="1" dirty="0">
              <a:solidFill>
                <a:schemeClr val="tx1">
                  <a:lumMod val="85000"/>
                  <a:lumOff val="15000"/>
                </a:schemeClr>
              </a:solidFill>
              <a:latin typeface="+mj-lt"/>
              <a:ea typeface="微软雅黑" panose="020B0503020204020204" pitchFamily="34" charset="-122"/>
            </a:endParaRPr>
          </a:p>
        </p:txBody>
      </p:sp>
      <p:sp>
        <p:nvSpPr>
          <p:cNvPr id="3" name="矩形 2"/>
          <p:cNvSpPr/>
          <p:nvPr/>
        </p:nvSpPr>
        <p:spPr>
          <a:xfrm>
            <a:off x="1553533" y="1774071"/>
            <a:ext cx="7412501" cy="2063642"/>
          </a:xfrm>
          <a:prstGeom prst="rect">
            <a:avLst/>
          </a:prstGeom>
        </p:spPr>
        <p:txBody>
          <a:bodyPr wrap="square" lIns="68580" tIns="34290" rIns="68580" bIns="34290">
            <a:spAutoFit/>
          </a:bodyPr>
          <a:lstStyle/>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	def deco1(</a:t>
            </a:r>
            <a:r>
              <a:rPr lang="en-US" altLang="zh-CN" dirty="0" err="1">
                <a:solidFill>
                  <a:schemeClr val="tx1">
                    <a:lumMod val="85000"/>
                    <a:lumOff val="15000"/>
                  </a:schemeClr>
                </a:solidFill>
                <a:latin typeface="+mj-lt"/>
                <a:ea typeface="微软雅黑" panose="020B0503020204020204" pitchFamily="34" charset="-122"/>
              </a:rPr>
              <a:t>func</a:t>
            </a:r>
            <a:r>
              <a:rPr lang="en-US" altLang="zh-CN" dirty="0">
                <a:solidFill>
                  <a:schemeClr val="tx1">
                    <a:lumMod val="85000"/>
                    <a:lumOff val="15000"/>
                  </a:schemeClr>
                </a:solidFill>
                <a:latin typeface="+mj-lt"/>
                <a:ea typeface="微软雅黑" panose="020B0503020204020204" pitchFamily="34" charset="-122"/>
              </a:rPr>
              <a:t>): #</a:t>
            </a:r>
            <a:r>
              <a:rPr lang="zh-CN" altLang="en-US" dirty="0">
                <a:solidFill>
                  <a:schemeClr val="tx1">
                    <a:lumMod val="85000"/>
                    <a:lumOff val="15000"/>
                  </a:schemeClr>
                </a:solidFill>
                <a:latin typeface="+mj-lt"/>
                <a:ea typeface="微软雅黑" panose="020B0503020204020204" pitchFamily="34" charset="-122"/>
              </a:rPr>
              <a:t>定义函数</a:t>
            </a:r>
            <a:r>
              <a:rPr lang="en-US" altLang="zh-CN" dirty="0">
                <a:solidFill>
                  <a:schemeClr val="tx1">
                    <a:lumMod val="85000"/>
                    <a:lumOff val="15000"/>
                  </a:schemeClr>
                </a:solidFill>
                <a:latin typeface="+mj-lt"/>
                <a:ea typeface="微软雅黑" panose="020B0503020204020204" pitchFamily="34" charset="-122"/>
              </a:rPr>
              <a:t>deco1</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2	    def inner1(*</a:t>
            </a:r>
            <a:r>
              <a:rPr lang="en-US" altLang="zh-CN" dirty="0" err="1">
                <a:solidFill>
                  <a:schemeClr val="tx1">
                    <a:lumMod val="85000"/>
                    <a:lumOff val="15000"/>
                  </a:schemeClr>
                </a:solidFill>
                <a:latin typeface="+mj-lt"/>
                <a:ea typeface="微软雅黑" panose="020B0503020204020204" pitchFamily="34" charset="-122"/>
              </a:rPr>
              <a:t>args</a:t>
            </a:r>
            <a:r>
              <a:rPr lang="en-US" altLang="zh-CN" dirty="0">
                <a:solidFill>
                  <a:schemeClr val="tx1">
                    <a:lumMod val="85000"/>
                    <a:lumOff val="15000"/>
                  </a:schemeClr>
                </a:solidFill>
                <a:latin typeface="+mj-lt"/>
                <a:ea typeface="微软雅黑" panose="020B0503020204020204" pitchFamily="34" charset="-122"/>
              </a:rPr>
              <a:t>, **</a:t>
            </a:r>
            <a:r>
              <a:rPr lang="en-US" altLang="zh-CN" dirty="0" err="1">
                <a:solidFill>
                  <a:schemeClr val="tx1">
                    <a:lumMod val="85000"/>
                    <a:lumOff val="15000"/>
                  </a:schemeClr>
                </a:solidFill>
                <a:latin typeface="+mj-lt"/>
                <a:ea typeface="微软雅黑" panose="020B0503020204020204" pitchFamily="34" charset="-122"/>
              </a:rPr>
              <a:t>kwargs</a:t>
            </a:r>
            <a:r>
              <a:rPr lang="en-US" altLang="zh-CN" dirty="0">
                <a:solidFill>
                  <a:schemeClr val="tx1">
                    <a:lumMod val="85000"/>
                    <a:lumOff val="15000"/>
                  </a:schemeClr>
                </a:solidFill>
                <a:latin typeface="+mj-lt"/>
                <a:ea typeface="微软雅黑" panose="020B0503020204020204" pitchFamily="34" charset="-122"/>
              </a:rPr>
              <a:t>): #</a:t>
            </a:r>
            <a:r>
              <a:rPr lang="zh-CN" altLang="en-US" dirty="0">
                <a:solidFill>
                  <a:schemeClr val="tx1">
                    <a:lumMod val="85000"/>
                    <a:lumOff val="15000"/>
                  </a:schemeClr>
                </a:solidFill>
                <a:latin typeface="+mj-lt"/>
                <a:ea typeface="微软雅黑" panose="020B0503020204020204" pitchFamily="34" charset="-122"/>
              </a:rPr>
              <a:t>定义函数</a:t>
            </a:r>
            <a:r>
              <a:rPr lang="en-US" altLang="zh-CN" dirty="0">
                <a:solidFill>
                  <a:schemeClr val="tx1">
                    <a:lumMod val="85000"/>
                    <a:lumOff val="15000"/>
                  </a:schemeClr>
                </a:solidFill>
                <a:latin typeface="+mj-lt"/>
                <a:ea typeface="微软雅黑" panose="020B0503020204020204" pitchFamily="34" charset="-122"/>
              </a:rPr>
              <a:t>inner1</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3	        print('deco1 begin')</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4	        </a:t>
            </a:r>
            <a:r>
              <a:rPr lang="en-US" altLang="zh-CN" dirty="0" err="1">
                <a:solidFill>
                  <a:schemeClr val="tx1">
                    <a:lumMod val="85000"/>
                    <a:lumOff val="15000"/>
                  </a:schemeClr>
                </a:solidFill>
                <a:latin typeface="+mj-lt"/>
                <a:ea typeface="微软雅黑" panose="020B0503020204020204" pitchFamily="34" charset="-122"/>
              </a:rPr>
              <a:t>func</a:t>
            </a:r>
            <a:r>
              <a:rPr lang="en-US" altLang="zh-CN" dirty="0">
                <a:solidFill>
                  <a:schemeClr val="tx1">
                    <a:lumMod val="85000"/>
                    <a:lumOff val="15000"/>
                  </a:schemeClr>
                </a:solidFill>
                <a:latin typeface="+mj-lt"/>
                <a:ea typeface="微软雅黑" panose="020B0503020204020204" pitchFamily="34" charset="-122"/>
              </a:rPr>
              <a:t>(*</a:t>
            </a:r>
            <a:r>
              <a:rPr lang="en-US" altLang="zh-CN" dirty="0" err="1">
                <a:solidFill>
                  <a:schemeClr val="tx1">
                    <a:lumMod val="85000"/>
                    <a:lumOff val="15000"/>
                  </a:schemeClr>
                </a:solidFill>
                <a:latin typeface="+mj-lt"/>
                <a:ea typeface="微软雅黑" panose="020B0503020204020204" pitchFamily="34" charset="-122"/>
              </a:rPr>
              <a:t>args</a:t>
            </a:r>
            <a:r>
              <a:rPr lang="en-US" altLang="zh-CN" dirty="0">
                <a:solidFill>
                  <a:schemeClr val="tx1">
                    <a:lumMod val="85000"/>
                    <a:lumOff val="15000"/>
                  </a:schemeClr>
                </a:solidFill>
                <a:latin typeface="+mj-lt"/>
                <a:ea typeface="微软雅黑" panose="020B0503020204020204" pitchFamily="34" charset="-122"/>
              </a:rPr>
              <a:t>, **</a:t>
            </a:r>
            <a:r>
              <a:rPr lang="en-US" altLang="zh-CN" dirty="0" err="1">
                <a:solidFill>
                  <a:schemeClr val="tx1">
                    <a:lumMod val="85000"/>
                    <a:lumOff val="15000"/>
                  </a:schemeClr>
                </a:solidFill>
                <a:latin typeface="+mj-lt"/>
                <a:ea typeface="微软雅黑" panose="020B0503020204020204" pitchFamily="34" charset="-122"/>
              </a:rPr>
              <a:t>kwargs</a:t>
            </a:r>
            <a:r>
              <a:rPr lang="en-US" altLang="zh-CN" dirty="0">
                <a:solidFill>
                  <a:schemeClr val="tx1">
                    <a:lumMod val="85000"/>
                    <a:lumOff val="15000"/>
                  </a:schemeClr>
                </a:solidFill>
                <a:latin typeface="+mj-lt"/>
                <a:ea typeface="微软雅黑" panose="020B0503020204020204" pitchFamily="34" charset="-122"/>
              </a:rPr>
              <a:t>)</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5	        print('deco1 end')</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6	    return inner1 #</a:t>
            </a:r>
            <a:r>
              <a:rPr lang="zh-CN" altLang="en-US" dirty="0">
                <a:solidFill>
                  <a:schemeClr val="tx1">
                    <a:lumMod val="85000"/>
                    <a:lumOff val="15000"/>
                  </a:schemeClr>
                </a:solidFill>
                <a:latin typeface="+mj-lt"/>
                <a:ea typeface="微软雅黑" panose="020B0503020204020204" pitchFamily="34" charset="-122"/>
              </a:rPr>
              <a:t>返回函数</a:t>
            </a:r>
            <a:r>
              <a:rPr lang="en-US" altLang="zh-CN" dirty="0">
                <a:solidFill>
                  <a:schemeClr val="tx1">
                    <a:lumMod val="85000"/>
                    <a:lumOff val="15000"/>
                  </a:schemeClr>
                </a:solidFill>
                <a:latin typeface="+mj-lt"/>
                <a:ea typeface="微软雅黑" panose="020B0503020204020204" pitchFamily="34" charset="-122"/>
              </a:rPr>
              <a:t>inner1</a:t>
            </a:r>
            <a:r>
              <a:rPr lang="zh-CN" altLang="en-US" dirty="0">
                <a:solidFill>
                  <a:schemeClr val="tx1">
                    <a:lumMod val="85000"/>
                    <a:lumOff val="15000"/>
                  </a:schemeClr>
                </a:solidFill>
                <a:latin typeface="+mj-lt"/>
                <a:ea typeface="微软雅黑" panose="020B0503020204020204" pitchFamily="34" charset="-122"/>
              </a:rPr>
              <a:t>的引用</a:t>
            </a:r>
            <a:endParaRPr lang="zh-CN" altLang="en-US"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a:off x="1222208" y="1044866"/>
            <a:ext cx="2021657"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p:cNvSpPr/>
          <p:nvPr/>
        </p:nvSpPr>
        <p:spPr>
          <a:xfrm>
            <a:off x="1222208" y="1517696"/>
            <a:ext cx="6698065" cy="2580938"/>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40" name="组合 39"/>
          <p:cNvGrpSpPr/>
          <p:nvPr/>
        </p:nvGrpSpPr>
        <p:grpSpPr>
          <a:xfrm>
            <a:off x="513568" y="715888"/>
            <a:ext cx="657956" cy="657956"/>
            <a:chOff x="836354" y="1156380"/>
            <a:chExt cx="877274" cy="877274"/>
          </a:xfrm>
        </p:grpSpPr>
        <p:sp>
          <p:nvSpPr>
            <p:cNvPr id="8" name="Oval 4011"/>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46" name="组合 45"/>
            <p:cNvGrpSpPr/>
            <p:nvPr/>
          </p:nvGrpSpPr>
          <p:grpSpPr>
            <a:xfrm>
              <a:off x="852546" y="1337788"/>
              <a:ext cx="830546" cy="514457"/>
              <a:chOff x="10655670" y="657377"/>
              <a:chExt cx="526153" cy="325910"/>
            </a:xfrm>
            <a:solidFill>
              <a:schemeClr val="tx2">
                <a:lumMod val="50000"/>
              </a:schemeClr>
            </a:solidFill>
          </p:grpSpPr>
          <p:sp>
            <p:nvSpPr>
              <p:cNvPr id="51" name="Freeform 89"/>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lstStyle/>
              <a:p>
                <a:endParaRPr lang="en-US"/>
              </a:p>
            </p:txBody>
          </p:sp>
          <p:sp>
            <p:nvSpPr>
              <p:cNvPr id="52" name="Freeform 90"/>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lstStyle/>
              <a:p>
                <a:endParaRPr lang="en-US"/>
              </a:p>
            </p:txBody>
          </p:sp>
          <p:sp>
            <p:nvSpPr>
              <p:cNvPr id="53" name="Freeform 91"/>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p:tgtEl>
                                          <p:spTgt spid="3"/>
                                        </p:tgtEl>
                                        <p:attrNameLst>
                                          <p:attrName>ppt_y</p:attrName>
                                        </p:attrNameLst>
                                      </p:cBhvr>
                                      <p:tavLst>
                                        <p:tav tm="0">
                                          <p:val>
                                            <p:strVal val="#ppt_y-#ppt_h*1.125000"/>
                                          </p:val>
                                        </p:tav>
                                        <p:tav tm="100000">
                                          <p:val>
                                            <p:strVal val="#ppt_y"/>
                                          </p:val>
                                        </p:tav>
                                      </p:tavLst>
                                    </p:anim>
                                    <p:animEffect transition="in" filter="wipe(down)">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8"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107"/>
          <p:cNvSpPr txBox="1"/>
          <p:nvPr/>
        </p:nvSpPr>
        <p:spPr>
          <a:xfrm>
            <a:off x="1335906" y="2006532"/>
            <a:ext cx="7021285" cy="2037263"/>
          </a:xfrm>
          <a:prstGeom prst="rect">
            <a:avLst/>
          </a:prstGeom>
          <a:noFill/>
        </p:spPr>
        <p:txBody>
          <a:bodyPr wrap="square" lIns="42458" tIns="21228" rIns="42458" bIns="21228" rtlCol="0">
            <a:spAutoFit/>
          </a:bodyPr>
          <a:lstStyle/>
          <a:p>
            <a:pPr defTabSz="685800">
              <a:lnSpc>
                <a:spcPct val="120000"/>
              </a:lnSpc>
              <a:spcBef>
                <a:spcPct val="0"/>
              </a:spcBef>
              <a:defRPr/>
            </a:pPr>
            <a:r>
              <a:rPr lang="en-US" altLang="zh-CN" kern="0" dirty="0" smtClean="0">
                <a:solidFill>
                  <a:schemeClr val="tx1">
                    <a:lumMod val="85000"/>
                    <a:lumOff val="15000"/>
                  </a:schemeClr>
                </a:solidFill>
                <a:latin typeface="+mj-lt"/>
                <a:ea typeface="微软雅黑" panose="020B0503020204020204" pitchFamily="34" charset="-122"/>
              </a:rPr>
              <a:t>7    </a:t>
            </a:r>
            <a:r>
              <a:rPr lang="en-US" altLang="zh-CN" kern="0" dirty="0" err="1" smtClean="0">
                <a:solidFill>
                  <a:schemeClr val="tx1">
                    <a:lumMod val="85000"/>
                    <a:lumOff val="15000"/>
                  </a:schemeClr>
                </a:solidFill>
                <a:latin typeface="+mj-lt"/>
                <a:ea typeface="微软雅黑" panose="020B0503020204020204" pitchFamily="34" charset="-122"/>
              </a:rPr>
              <a:t>def</a:t>
            </a:r>
            <a:r>
              <a:rPr lang="en-US" altLang="zh-CN" kern="0" dirty="0" smtClean="0">
                <a:solidFill>
                  <a:schemeClr val="tx1">
                    <a:lumMod val="85000"/>
                    <a:lumOff val="15000"/>
                  </a:schemeClr>
                </a:solidFill>
                <a:latin typeface="+mj-lt"/>
                <a:ea typeface="微软雅黑" panose="020B0503020204020204" pitchFamily="34" charset="-122"/>
              </a:rPr>
              <a:t> </a:t>
            </a:r>
            <a:r>
              <a:rPr lang="en-US" altLang="zh-CN" kern="0" dirty="0">
                <a:solidFill>
                  <a:schemeClr val="tx1">
                    <a:lumMod val="85000"/>
                    <a:lumOff val="15000"/>
                  </a:schemeClr>
                </a:solidFill>
                <a:latin typeface="+mj-lt"/>
                <a:ea typeface="微软雅黑" panose="020B0503020204020204" pitchFamily="34" charset="-122"/>
              </a:rPr>
              <a:t>deco2(</a:t>
            </a:r>
            <a:r>
              <a:rPr lang="en-US" altLang="zh-CN" kern="0" dirty="0" err="1">
                <a:solidFill>
                  <a:schemeClr val="tx1">
                    <a:lumMod val="85000"/>
                    <a:lumOff val="15000"/>
                  </a:schemeClr>
                </a:solidFill>
                <a:latin typeface="+mj-lt"/>
                <a:ea typeface="微软雅黑" panose="020B0503020204020204" pitchFamily="34" charset="-122"/>
              </a:rPr>
              <a:t>func</a:t>
            </a:r>
            <a:r>
              <a:rPr lang="en-US" altLang="zh-CN" kern="0" dirty="0">
                <a:solidFill>
                  <a:schemeClr val="tx1">
                    <a:lumMod val="85000"/>
                    <a:lumOff val="15000"/>
                  </a:schemeClr>
                </a:solidFill>
                <a:latin typeface="+mj-lt"/>
                <a:ea typeface="微软雅黑" panose="020B0503020204020204" pitchFamily="34" charset="-122"/>
              </a:rPr>
              <a:t>): #</a:t>
            </a:r>
            <a:r>
              <a:rPr lang="zh-CN" altLang="en-US" kern="0" dirty="0">
                <a:solidFill>
                  <a:schemeClr val="tx1">
                    <a:lumMod val="85000"/>
                    <a:lumOff val="15000"/>
                  </a:schemeClr>
                </a:solidFill>
                <a:latin typeface="+mj-lt"/>
                <a:ea typeface="微软雅黑" panose="020B0503020204020204" pitchFamily="34" charset="-122"/>
              </a:rPr>
              <a:t>定义函数</a:t>
            </a:r>
            <a:r>
              <a:rPr lang="en-US" altLang="zh-CN" kern="0" dirty="0">
                <a:solidFill>
                  <a:schemeClr val="tx1">
                    <a:lumMod val="85000"/>
                    <a:lumOff val="15000"/>
                  </a:schemeClr>
                </a:solidFill>
                <a:latin typeface="+mj-lt"/>
                <a:ea typeface="微软雅黑" panose="020B0503020204020204" pitchFamily="34" charset="-122"/>
              </a:rPr>
              <a:t>deco2</a:t>
            </a:r>
            <a:endParaRPr lang="en-US" altLang="zh-CN" kern="0" dirty="0">
              <a:solidFill>
                <a:schemeClr val="tx1">
                  <a:lumMod val="85000"/>
                  <a:lumOff val="15000"/>
                </a:schemeClr>
              </a:solidFill>
              <a:latin typeface="+mj-lt"/>
              <a:ea typeface="微软雅黑" panose="020B0503020204020204" pitchFamily="34" charset="-122"/>
            </a:endParaRPr>
          </a:p>
          <a:p>
            <a:pPr defTabSz="685800">
              <a:lnSpc>
                <a:spcPct val="120000"/>
              </a:lnSpc>
              <a:spcBef>
                <a:spcPct val="0"/>
              </a:spcBef>
              <a:defRPr/>
            </a:pPr>
            <a:r>
              <a:rPr lang="en-US" altLang="zh-CN" kern="0" dirty="0" smtClean="0">
                <a:solidFill>
                  <a:schemeClr val="tx1">
                    <a:lumMod val="85000"/>
                    <a:lumOff val="15000"/>
                  </a:schemeClr>
                </a:solidFill>
                <a:latin typeface="+mj-lt"/>
                <a:ea typeface="微软雅黑" panose="020B0503020204020204" pitchFamily="34" charset="-122"/>
              </a:rPr>
              <a:t>8</a:t>
            </a:r>
            <a:r>
              <a:rPr lang="en-US" altLang="zh-CN" kern="0" dirty="0">
                <a:solidFill>
                  <a:schemeClr val="tx1">
                    <a:lumMod val="85000"/>
                    <a:lumOff val="15000"/>
                  </a:schemeClr>
                </a:solidFill>
                <a:latin typeface="+mj-lt"/>
                <a:ea typeface="微软雅黑" panose="020B0503020204020204" pitchFamily="34" charset="-122"/>
              </a:rPr>
              <a:t> </a:t>
            </a:r>
            <a:r>
              <a:rPr lang="en-US" altLang="zh-CN" kern="0" dirty="0" smtClean="0">
                <a:solidFill>
                  <a:schemeClr val="tx1">
                    <a:lumMod val="85000"/>
                    <a:lumOff val="15000"/>
                  </a:schemeClr>
                </a:solidFill>
                <a:latin typeface="+mj-lt"/>
                <a:ea typeface="微软雅黑" panose="020B0503020204020204" pitchFamily="34" charset="-122"/>
              </a:rPr>
              <a:t>       </a:t>
            </a:r>
            <a:r>
              <a:rPr lang="en-US" altLang="zh-CN" kern="0" dirty="0" err="1" smtClean="0">
                <a:solidFill>
                  <a:schemeClr val="tx1">
                    <a:lumMod val="85000"/>
                    <a:lumOff val="15000"/>
                  </a:schemeClr>
                </a:solidFill>
                <a:latin typeface="+mj-lt"/>
                <a:ea typeface="微软雅黑" panose="020B0503020204020204" pitchFamily="34" charset="-122"/>
              </a:rPr>
              <a:t>def</a:t>
            </a:r>
            <a:r>
              <a:rPr lang="en-US" altLang="zh-CN" kern="0" dirty="0" smtClean="0">
                <a:solidFill>
                  <a:schemeClr val="tx1">
                    <a:lumMod val="85000"/>
                    <a:lumOff val="15000"/>
                  </a:schemeClr>
                </a:solidFill>
                <a:latin typeface="+mj-lt"/>
                <a:ea typeface="微软雅黑" panose="020B0503020204020204" pitchFamily="34" charset="-122"/>
              </a:rPr>
              <a:t> </a:t>
            </a:r>
            <a:r>
              <a:rPr lang="en-US" altLang="zh-CN" kern="0" dirty="0">
                <a:solidFill>
                  <a:schemeClr val="tx1">
                    <a:lumMod val="85000"/>
                    <a:lumOff val="15000"/>
                  </a:schemeClr>
                </a:solidFill>
                <a:latin typeface="+mj-lt"/>
                <a:ea typeface="微软雅黑" panose="020B0503020204020204" pitchFamily="34" charset="-122"/>
              </a:rPr>
              <a:t>inner2(*</a:t>
            </a:r>
            <a:r>
              <a:rPr lang="en-US" altLang="zh-CN" kern="0" dirty="0" err="1">
                <a:solidFill>
                  <a:schemeClr val="tx1">
                    <a:lumMod val="85000"/>
                    <a:lumOff val="15000"/>
                  </a:schemeClr>
                </a:solidFill>
                <a:latin typeface="+mj-lt"/>
                <a:ea typeface="微软雅黑" panose="020B0503020204020204" pitchFamily="34" charset="-122"/>
              </a:rPr>
              <a:t>args</a:t>
            </a:r>
            <a:r>
              <a:rPr lang="en-US" altLang="zh-CN" kern="0" dirty="0">
                <a:solidFill>
                  <a:schemeClr val="tx1">
                    <a:lumMod val="85000"/>
                    <a:lumOff val="15000"/>
                  </a:schemeClr>
                </a:solidFill>
                <a:latin typeface="+mj-lt"/>
                <a:ea typeface="微软雅黑" panose="020B0503020204020204" pitchFamily="34" charset="-122"/>
              </a:rPr>
              <a:t>, **</a:t>
            </a:r>
            <a:r>
              <a:rPr lang="en-US" altLang="zh-CN" kern="0" dirty="0" err="1">
                <a:solidFill>
                  <a:schemeClr val="tx1">
                    <a:lumMod val="85000"/>
                    <a:lumOff val="15000"/>
                  </a:schemeClr>
                </a:solidFill>
                <a:latin typeface="+mj-lt"/>
                <a:ea typeface="微软雅黑" panose="020B0503020204020204" pitchFamily="34" charset="-122"/>
              </a:rPr>
              <a:t>kwargs</a:t>
            </a:r>
            <a:r>
              <a:rPr lang="en-US" altLang="zh-CN" kern="0" dirty="0">
                <a:solidFill>
                  <a:schemeClr val="tx1">
                    <a:lumMod val="85000"/>
                    <a:lumOff val="15000"/>
                  </a:schemeClr>
                </a:solidFill>
                <a:latin typeface="+mj-lt"/>
                <a:ea typeface="微软雅黑" panose="020B0503020204020204" pitchFamily="34" charset="-122"/>
              </a:rPr>
              <a:t>): #</a:t>
            </a:r>
            <a:r>
              <a:rPr lang="zh-CN" altLang="en-US" kern="0" dirty="0">
                <a:solidFill>
                  <a:schemeClr val="tx1">
                    <a:lumMod val="85000"/>
                    <a:lumOff val="15000"/>
                  </a:schemeClr>
                </a:solidFill>
                <a:latin typeface="+mj-lt"/>
                <a:ea typeface="微软雅黑" panose="020B0503020204020204" pitchFamily="34" charset="-122"/>
              </a:rPr>
              <a:t>定义函数</a:t>
            </a:r>
            <a:r>
              <a:rPr lang="en-US" altLang="zh-CN" kern="0" dirty="0">
                <a:solidFill>
                  <a:schemeClr val="tx1">
                    <a:lumMod val="85000"/>
                    <a:lumOff val="15000"/>
                  </a:schemeClr>
                </a:solidFill>
                <a:latin typeface="+mj-lt"/>
                <a:ea typeface="微软雅黑" panose="020B0503020204020204" pitchFamily="34" charset="-122"/>
              </a:rPr>
              <a:t>inner2</a:t>
            </a:r>
            <a:endParaRPr lang="en-US" altLang="zh-CN" kern="0" dirty="0">
              <a:solidFill>
                <a:schemeClr val="tx1">
                  <a:lumMod val="85000"/>
                  <a:lumOff val="15000"/>
                </a:schemeClr>
              </a:solidFill>
              <a:latin typeface="+mj-lt"/>
              <a:ea typeface="微软雅黑" panose="020B0503020204020204" pitchFamily="34" charset="-122"/>
            </a:endParaRPr>
          </a:p>
          <a:p>
            <a:pPr defTabSz="685800">
              <a:lnSpc>
                <a:spcPct val="120000"/>
              </a:lnSpc>
              <a:spcBef>
                <a:spcPct val="0"/>
              </a:spcBef>
              <a:defRPr/>
            </a:pPr>
            <a:r>
              <a:rPr lang="en-US" altLang="zh-CN" kern="0" dirty="0">
                <a:solidFill>
                  <a:schemeClr val="tx1">
                    <a:lumMod val="85000"/>
                    <a:lumOff val="15000"/>
                  </a:schemeClr>
                </a:solidFill>
                <a:latin typeface="+mj-lt"/>
                <a:ea typeface="微软雅黑" panose="020B0503020204020204" pitchFamily="34" charset="-122"/>
              </a:rPr>
              <a:t>9	       </a:t>
            </a:r>
            <a:r>
              <a:rPr lang="en-US" altLang="zh-CN" kern="0" dirty="0" smtClean="0">
                <a:solidFill>
                  <a:schemeClr val="tx1">
                    <a:lumMod val="85000"/>
                    <a:lumOff val="15000"/>
                  </a:schemeClr>
                </a:solidFill>
                <a:latin typeface="+mj-lt"/>
                <a:ea typeface="微软雅黑" panose="020B0503020204020204" pitchFamily="34" charset="-122"/>
              </a:rPr>
              <a:t>print</a:t>
            </a:r>
            <a:r>
              <a:rPr lang="en-US" altLang="zh-CN" kern="0" dirty="0">
                <a:solidFill>
                  <a:schemeClr val="tx1">
                    <a:lumMod val="85000"/>
                    <a:lumOff val="15000"/>
                  </a:schemeClr>
                </a:solidFill>
                <a:latin typeface="+mj-lt"/>
                <a:ea typeface="微软雅黑" panose="020B0503020204020204" pitchFamily="34" charset="-122"/>
              </a:rPr>
              <a:t>('deco2 begin')</a:t>
            </a:r>
            <a:endParaRPr lang="en-US" altLang="zh-CN" kern="0" dirty="0">
              <a:solidFill>
                <a:schemeClr val="tx1">
                  <a:lumMod val="85000"/>
                  <a:lumOff val="15000"/>
                </a:schemeClr>
              </a:solidFill>
              <a:latin typeface="+mj-lt"/>
              <a:ea typeface="微软雅黑" panose="020B0503020204020204" pitchFamily="34" charset="-122"/>
            </a:endParaRPr>
          </a:p>
          <a:p>
            <a:pPr defTabSz="685800">
              <a:lnSpc>
                <a:spcPct val="120000"/>
              </a:lnSpc>
              <a:spcBef>
                <a:spcPct val="0"/>
              </a:spcBef>
              <a:defRPr/>
            </a:pPr>
            <a:r>
              <a:rPr lang="en-US" altLang="zh-CN" kern="0" dirty="0">
                <a:solidFill>
                  <a:schemeClr val="tx1">
                    <a:lumMod val="85000"/>
                    <a:lumOff val="15000"/>
                  </a:schemeClr>
                </a:solidFill>
                <a:latin typeface="+mj-lt"/>
                <a:ea typeface="微软雅黑" panose="020B0503020204020204" pitchFamily="34" charset="-122"/>
              </a:rPr>
              <a:t>10	       </a:t>
            </a:r>
            <a:r>
              <a:rPr lang="en-US" altLang="zh-CN" kern="0" dirty="0" err="1" smtClean="0">
                <a:solidFill>
                  <a:schemeClr val="tx1">
                    <a:lumMod val="85000"/>
                    <a:lumOff val="15000"/>
                  </a:schemeClr>
                </a:solidFill>
                <a:latin typeface="+mj-lt"/>
                <a:ea typeface="微软雅黑" panose="020B0503020204020204" pitchFamily="34" charset="-122"/>
              </a:rPr>
              <a:t>func</a:t>
            </a:r>
            <a:r>
              <a:rPr lang="en-US" altLang="zh-CN" kern="0" dirty="0">
                <a:solidFill>
                  <a:schemeClr val="tx1">
                    <a:lumMod val="85000"/>
                    <a:lumOff val="15000"/>
                  </a:schemeClr>
                </a:solidFill>
                <a:latin typeface="+mj-lt"/>
                <a:ea typeface="微软雅黑" panose="020B0503020204020204" pitchFamily="34" charset="-122"/>
              </a:rPr>
              <a:t>(*</a:t>
            </a:r>
            <a:r>
              <a:rPr lang="en-US" altLang="zh-CN" kern="0" dirty="0" err="1">
                <a:solidFill>
                  <a:schemeClr val="tx1">
                    <a:lumMod val="85000"/>
                    <a:lumOff val="15000"/>
                  </a:schemeClr>
                </a:solidFill>
                <a:latin typeface="+mj-lt"/>
                <a:ea typeface="微软雅黑" panose="020B0503020204020204" pitchFamily="34" charset="-122"/>
              </a:rPr>
              <a:t>args</a:t>
            </a:r>
            <a:r>
              <a:rPr lang="en-US" altLang="zh-CN" kern="0" dirty="0">
                <a:solidFill>
                  <a:schemeClr val="tx1">
                    <a:lumMod val="85000"/>
                    <a:lumOff val="15000"/>
                  </a:schemeClr>
                </a:solidFill>
                <a:latin typeface="+mj-lt"/>
                <a:ea typeface="微软雅黑" panose="020B0503020204020204" pitchFamily="34" charset="-122"/>
              </a:rPr>
              <a:t>, **</a:t>
            </a:r>
            <a:r>
              <a:rPr lang="en-US" altLang="zh-CN" kern="0" dirty="0" err="1">
                <a:solidFill>
                  <a:schemeClr val="tx1">
                    <a:lumMod val="85000"/>
                    <a:lumOff val="15000"/>
                  </a:schemeClr>
                </a:solidFill>
                <a:latin typeface="+mj-lt"/>
                <a:ea typeface="微软雅黑" panose="020B0503020204020204" pitchFamily="34" charset="-122"/>
              </a:rPr>
              <a:t>kwargs</a:t>
            </a:r>
            <a:r>
              <a:rPr lang="en-US" altLang="zh-CN" kern="0" dirty="0">
                <a:solidFill>
                  <a:schemeClr val="tx1">
                    <a:lumMod val="85000"/>
                    <a:lumOff val="15000"/>
                  </a:schemeClr>
                </a:solidFill>
                <a:latin typeface="+mj-lt"/>
                <a:ea typeface="微软雅黑" panose="020B0503020204020204" pitchFamily="34" charset="-122"/>
              </a:rPr>
              <a:t>)</a:t>
            </a:r>
            <a:endParaRPr lang="en-US" altLang="zh-CN" kern="0" dirty="0">
              <a:solidFill>
                <a:schemeClr val="tx1">
                  <a:lumMod val="85000"/>
                  <a:lumOff val="15000"/>
                </a:schemeClr>
              </a:solidFill>
              <a:latin typeface="+mj-lt"/>
              <a:ea typeface="微软雅黑" panose="020B0503020204020204" pitchFamily="34" charset="-122"/>
            </a:endParaRPr>
          </a:p>
          <a:p>
            <a:pPr defTabSz="685800">
              <a:lnSpc>
                <a:spcPct val="120000"/>
              </a:lnSpc>
              <a:spcBef>
                <a:spcPct val="0"/>
              </a:spcBef>
              <a:defRPr/>
            </a:pPr>
            <a:r>
              <a:rPr lang="en-US" altLang="zh-CN" kern="0" dirty="0">
                <a:solidFill>
                  <a:schemeClr val="tx1">
                    <a:lumMod val="85000"/>
                    <a:lumOff val="15000"/>
                  </a:schemeClr>
                </a:solidFill>
                <a:latin typeface="+mj-lt"/>
                <a:ea typeface="微软雅黑" panose="020B0503020204020204" pitchFamily="34" charset="-122"/>
              </a:rPr>
              <a:t>11	       </a:t>
            </a:r>
            <a:r>
              <a:rPr lang="en-US" altLang="zh-CN" kern="0" dirty="0" smtClean="0">
                <a:solidFill>
                  <a:schemeClr val="tx1">
                    <a:lumMod val="85000"/>
                    <a:lumOff val="15000"/>
                  </a:schemeClr>
                </a:solidFill>
                <a:latin typeface="+mj-lt"/>
                <a:ea typeface="微软雅黑" panose="020B0503020204020204" pitchFamily="34" charset="-122"/>
              </a:rPr>
              <a:t>print</a:t>
            </a:r>
            <a:r>
              <a:rPr lang="en-US" altLang="zh-CN" kern="0" dirty="0">
                <a:solidFill>
                  <a:schemeClr val="tx1">
                    <a:lumMod val="85000"/>
                    <a:lumOff val="15000"/>
                  </a:schemeClr>
                </a:solidFill>
                <a:latin typeface="+mj-lt"/>
                <a:ea typeface="微软雅黑" panose="020B0503020204020204" pitchFamily="34" charset="-122"/>
              </a:rPr>
              <a:t>('deco2 end')</a:t>
            </a:r>
            <a:endParaRPr lang="en-US" altLang="zh-CN" kern="0" dirty="0">
              <a:solidFill>
                <a:schemeClr val="tx1">
                  <a:lumMod val="85000"/>
                  <a:lumOff val="15000"/>
                </a:schemeClr>
              </a:solidFill>
              <a:latin typeface="+mj-lt"/>
              <a:ea typeface="微软雅黑" panose="020B0503020204020204" pitchFamily="34" charset="-122"/>
            </a:endParaRPr>
          </a:p>
          <a:p>
            <a:pPr defTabSz="685800">
              <a:lnSpc>
                <a:spcPct val="120000"/>
              </a:lnSpc>
              <a:spcBef>
                <a:spcPct val="0"/>
              </a:spcBef>
              <a:defRPr/>
            </a:pPr>
            <a:r>
              <a:rPr lang="en-US" altLang="zh-CN" kern="0" dirty="0">
                <a:solidFill>
                  <a:schemeClr val="tx1">
                    <a:lumMod val="85000"/>
                    <a:lumOff val="15000"/>
                  </a:schemeClr>
                </a:solidFill>
                <a:latin typeface="+mj-lt"/>
                <a:ea typeface="微软雅黑" panose="020B0503020204020204" pitchFamily="34" charset="-122"/>
              </a:rPr>
              <a:t>12	 </a:t>
            </a:r>
            <a:r>
              <a:rPr lang="en-US" altLang="zh-CN" kern="0" dirty="0" smtClean="0">
                <a:solidFill>
                  <a:schemeClr val="tx1">
                    <a:lumMod val="85000"/>
                    <a:lumOff val="15000"/>
                  </a:schemeClr>
                </a:solidFill>
                <a:latin typeface="+mj-lt"/>
                <a:ea typeface="微软雅黑" panose="020B0503020204020204" pitchFamily="34" charset="-122"/>
              </a:rPr>
              <a:t>return </a:t>
            </a:r>
            <a:r>
              <a:rPr lang="en-US" altLang="zh-CN" kern="0" dirty="0">
                <a:solidFill>
                  <a:schemeClr val="tx1">
                    <a:lumMod val="85000"/>
                    <a:lumOff val="15000"/>
                  </a:schemeClr>
                </a:solidFill>
                <a:latin typeface="+mj-lt"/>
                <a:ea typeface="微软雅黑" panose="020B0503020204020204" pitchFamily="34" charset="-122"/>
              </a:rPr>
              <a:t>inner2 #</a:t>
            </a:r>
            <a:r>
              <a:rPr lang="zh-CN" altLang="en-US" kern="0" dirty="0">
                <a:solidFill>
                  <a:schemeClr val="tx1">
                    <a:lumMod val="85000"/>
                    <a:lumOff val="15000"/>
                  </a:schemeClr>
                </a:solidFill>
                <a:latin typeface="+mj-lt"/>
                <a:ea typeface="微软雅黑" panose="020B0503020204020204" pitchFamily="34" charset="-122"/>
              </a:rPr>
              <a:t>返回函数</a:t>
            </a:r>
            <a:r>
              <a:rPr lang="en-US" altLang="zh-CN" kern="0" dirty="0">
                <a:solidFill>
                  <a:schemeClr val="tx1">
                    <a:lumMod val="85000"/>
                    <a:lumOff val="15000"/>
                  </a:schemeClr>
                </a:solidFill>
                <a:latin typeface="+mj-lt"/>
                <a:ea typeface="微软雅黑" panose="020B0503020204020204" pitchFamily="34" charset="-122"/>
              </a:rPr>
              <a:t>inner2</a:t>
            </a:r>
            <a:r>
              <a:rPr lang="zh-CN" altLang="en-US" kern="0" dirty="0">
                <a:solidFill>
                  <a:schemeClr val="tx1">
                    <a:lumMod val="85000"/>
                    <a:lumOff val="15000"/>
                  </a:schemeClr>
                </a:solidFill>
                <a:latin typeface="+mj-lt"/>
                <a:ea typeface="微软雅黑" panose="020B0503020204020204" pitchFamily="34" charset="-122"/>
              </a:rPr>
              <a:t>的引用</a:t>
            </a:r>
            <a:endParaRPr lang="zh-CN" altLang="en-US" kern="0" dirty="0">
              <a:solidFill>
                <a:schemeClr val="tx1">
                  <a:lumMod val="85000"/>
                  <a:lumOff val="15000"/>
                </a:schemeClr>
              </a:solidFill>
              <a:latin typeface="+mj-lt"/>
              <a:ea typeface="微软雅黑" panose="020B0503020204020204" pitchFamily="34" charset="-122"/>
            </a:endParaRPr>
          </a:p>
        </p:txBody>
      </p:sp>
      <p:grpSp>
        <p:nvGrpSpPr>
          <p:cNvPr id="5" name="组合 4"/>
          <p:cNvGrpSpPr/>
          <p:nvPr/>
        </p:nvGrpSpPr>
        <p:grpSpPr>
          <a:xfrm>
            <a:off x="608664" y="1004212"/>
            <a:ext cx="657956" cy="657956"/>
            <a:chOff x="1184655" y="3843886"/>
            <a:chExt cx="877274" cy="877274"/>
          </a:xfrm>
        </p:grpSpPr>
        <p:sp>
          <p:nvSpPr>
            <p:cNvPr id="45" name="KSO_Shape"/>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2" name="KSO_Shape"/>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685800" fontAlgn="auto">
                <a:spcBef>
                  <a:spcPts val="0"/>
                </a:spcBef>
                <a:spcAft>
                  <a:spcPts val="0"/>
                </a:spcAft>
              </a:pPr>
              <a:endParaRPr lang="zh-CN" altLang="en-US" sz="1400">
                <a:solidFill>
                  <a:srgbClr val="602222"/>
                </a:solidFill>
                <a:latin typeface="Arial" panose="020B0604020202020204" pitchFamily="34" charset="0"/>
                <a:ea typeface="微软雅黑" panose="020B0503020204020204" pitchFamily="34" charset="-122"/>
              </a:endParaRPr>
            </a:p>
          </p:txBody>
        </p:sp>
      </p:grpSp>
      <p:sp>
        <p:nvSpPr>
          <p:cNvPr id="47" name="KSO_Shape"/>
          <p:cNvSpPr/>
          <p:nvPr/>
        </p:nvSpPr>
        <p:spPr>
          <a:xfrm>
            <a:off x="1335906" y="1700605"/>
            <a:ext cx="7125418" cy="2555597"/>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cxnSp>
        <p:nvCxnSpPr>
          <p:cNvPr id="50" name="直接连接符 49"/>
          <p:cNvCxnSpPr/>
          <p:nvPr/>
        </p:nvCxnSpPr>
        <p:spPr>
          <a:xfrm>
            <a:off x="1335906" y="1354531"/>
            <a:ext cx="212402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1448323" y="1008459"/>
            <a:ext cx="1896192" cy="346249"/>
          </a:xfrm>
          <a:prstGeom prst="rect">
            <a:avLst/>
          </a:prstGeom>
        </p:spPr>
        <p:txBody>
          <a:bodyPr wrap="none" lIns="68580" tIns="34290" rIns="68580" bIns="34290">
            <a:spAutoFit/>
          </a:bodyPr>
          <a:lstStyle/>
          <a:p>
            <a:pPr algn="ctr"/>
            <a:r>
              <a:rPr lang="zh-CN" altLang="en-US" b="1" dirty="0">
                <a:solidFill>
                  <a:schemeClr val="tx1">
                    <a:lumMod val="85000"/>
                    <a:lumOff val="15000"/>
                  </a:schemeClr>
                </a:solidFill>
                <a:latin typeface="+mj-lt"/>
                <a:ea typeface="微软雅黑" panose="020B0503020204020204" pitchFamily="34" charset="-122"/>
              </a:rPr>
              <a:t>例：装饰器示例</a:t>
            </a:r>
            <a:r>
              <a:rPr lang="en-US" altLang="zh-CN" b="1" dirty="0">
                <a:solidFill>
                  <a:schemeClr val="tx1">
                    <a:lumMod val="85000"/>
                    <a:lumOff val="15000"/>
                  </a:schemeClr>
                </a:solidFill>
                <a:latin typeface="+mj-lt"/>
                <a:ea typeface="微软雅黑" panose="020B0503020204020204" pitchFamily="34" charset="-122"/>
              </a:rPr>
              <a:t>1</a:t>
            </a:r>
            <a:endParaRPr lang="zh-CN" altLang="en-US" b="1" dirty="0">
              <a:solidFill>
                <a:schemeClr val="tx1">
                  <a:lumMod val="85000"/>
                  <a:lumOff val="15000"/>
                </a:schemeClr>
              </a:solidFill>
              <a:latin typeface="+mj-lt"/>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 calcmode="lin" valueType="num">
                                      <p:cBhvr additive="base">
                                        <p:cTn id="12" dur="500"/>
                                        <p:tgtEl>
                                          <p:spTgt spid="82"/>
                                        </p:tgtEl>
                                        <p:attrNameLst>
                                          <p:attrName>ppt_y</p:attrName>
                                        </p:attrNameLst>
                                      </p:cBhvr>
                                      <p:tavLst>
                                        <p:tav tm="0">
                                          <p:val>
                                            <p:strVal val="#ppt_y+#ppt_h*1.125000"/>
                                          </p:val>
                                        </p:tav>
                                        <p:tav tm="100000">
                                          <p:val>
                                            <p:strVal val="#ppt_y"/>
                                          </p:val>
                                        </p:tav>
                                      </p:tavLst>
                                    </p:anim>
                                    <p:animEffect transition="in" filter="wipe(up)">
                                      <p:cBhvr>
                                        <p:cTn id="13" dur="500"/>
                                        <p:tgtEl>
                                          <p:spTgt spid="82"/>
                                        </p:tgtEl>
                                      </p:cBhvr>
                                    </p:animEffect>
                                  </p:childTnLst>
                                </p:cTn>
                              </p:par>
                            </p:childTnLst>
                          </p:cTn>
                        </p:par>
                        <p:par>
                          <p:cTn id="14" fill="hold">
                            <p:stCondLst>
                              <p:cond delay="500"/>
                            </p:stCondLst>
                            <p:childTnLst>
                              <p:par>
                                <p:cTn id="15" presetID="16" presetClass="entr" presetSubtype="21"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barn(inVertical)">
                                      <p:cBhvr>
                                        <p:cTn id="17" dur="500"/>
                                        <p:tgtEl>
                                          <p:spTgt spid="5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p:tgtEl>
                                          <p:spTgt spid="39"/>
                                        </p:tgtEl>
                                        <p:attrNameLst>
                                          <p:attrName>ppt_y</p:attrName>
                                        </p:attrNameLst>
                                      </p:cBhvr>
                                      <p:tavLst>
                                        <p:tav tm="0">
                                          <p:val>
                                            <p:strVal val="#ppt_y-#ppt_h*1.125000"/>
                                          </p:val>
                                        </p:tav>
                                        <p:tav tm="100000">
                                          <p:val>
                                            <p:strVal val="#ppt_y"/>
                                          </p:val>
                                        </p:tav>
                                      </p:tavLst>
                                    </p:anim>
                                    <p:animEffect transition="in" filter="wipe(down)">
                                      <p:cBhvr>
                                        <p:cTn id="2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bldLvl="0" animBg="1"/>
      <p:bldP spid="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AEE871-F0EE-4183-8EF8-C7646F4B5DEC}"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fld>
            <a:endParaRPr lang="zh-CN" altLang="en-US"/>
          </a:p>
        </p:txBody>
      </p:sp>
      <p:sp>
        <p:nvSpPr>
          <p:cNvPr id="5" name="椭圆 4"/>
          <p:cNvSpPr/>
          <p:nvPr/>
        </p:nvSpPr>
        <p:spPr>
          <a:xfrm>
            <a:off x="4141082" y="1638634"/>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文本框 25"/>
          <p:cNvSpPr txBox="1">
            <a:spLocks noChangeArrowheads="1"/>
          </p:cNvSpPr>
          <p:nvPr/>
        </p:nvSpPr>
        <p:spPr bwMode="auto">
          <a:xfrm>
            <a:off x="3474221" y="1568573"/>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01</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7" name="文本框 6"/>
          <p:cNvSpPr txBox="1"/>
          <p:nvPr/>
        </p:nvSpPr>
        <p:spPr>
          <a:xfrm>
            <a:off x="4432830" y="1568573"/>
            <a:ext cx="3083937" cy="368935"/>
          </a:xfrm>
          <a:prstGeom prst="rect">
            <a:avLst/>
          </a:prstGeom>
          <a:noFill/>
        </p:spPr>
        <p:txBody>
          <a:bodyPr wrap="square" lIns="0" tIns="0" rIns="0" bIns="0">
            <a:spAutoFit/>
          </a:bodyPr>
          <a:lstStyle/>
          <a:p>
            <a:pPr>
              <a:defRPr/>
            </a:pPr>
            <a:r>
              <a:rPr lang="zh-CN" altLang="en-US" sz="2400" dirty="0">
                <a:solidFill>
                  <a:schemeClr val="tx2">
                    <a:lumMod val="90000"/>
                    <a:lumOff val="10000"/>
                  </a:schemeClr>
                </a:solidFill>
                <a:latin typeface="+mj-ea"/>
                <a:ea typeface="+mj-ea"/>
                <a:sym typeface="+mn-ea"/>
              </a:rPr>
              <a:t>实战任务</a:t>
            </a:r>
            <a:endParaRPr lang="zh-CN" altLang="en-US" sz="2400" dirty="0">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28"/>
          <p:cNvSpPr txBox="1">
            <a:spLocks noChangeArrowheads="1"/>
          </p:cNvSpPr>
          <p:nvPr/>
        </p:nvSpPr>
        <p:spPr bwMode="auto">
          <a:xfrm>
            <a:off x="3474221" y="2052306"/>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02</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11" name="椭圆 10"/>
          <p:cNvSpPr/>
          <p:nvPr/>
        </p:nvSpPr>
        <p:spPr>
          <a:xfrm>
            <a:off x="4141082" y="2606100"/>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文本框 30"/>
          <p:cNvSpPr txBox="1">
            <a:spLocks noChangeArrowheads="1"/>
          </p:cNvSpPr>
          <p:nvPr/>
        </p:nvSpPr>
        <p:spPr bwMode="auto">
          <a:xfrm>
            <a:off x="3474221" y="2536039"/>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03</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17" name="Title 1"/>
          <p:cNvSpPr txBox="1"/>
          <p:nvPr/>
        </p:nvSpPr>
        <p:spPr>
          <a:xfrm>
            <a:off x="1143000" y="83636"/>
            <a:ext cx="7552030" cy="656340"/>
          </a:xfrm>
          <a:prstGeom prst="rect">
            <a:avLst/>
          </a:prstGeom>
        </p:spPr>
        <p:txBody>
          <a:bodyPr vert="horz" lIns="91440" tIns="45720" rIns="91440" bIns="45720" rtlCol="0" anchor="ctr">
            <a:normAutofit/>
          </a:bodyPr>
          <a:lstStyle>
            <a:lvl1pPr algn="r" defTabSz="685800" rtl="0" eaLnBrk="1" latinLnBrk="0" hangingPunct="1">
              <a:lnSpc>
                <a:spcPct val="80000"/>
              </a:lnSpc>
              <a:spcBef>
                <a:spcPct val="0"/>
              </a:spcBef>
              <a:buNone/>
              <a:defRPr sz="3750" b="1" kern="1200" cap="all" spc="150" baseline="0">
                <a:solidFill>
                  <a:schemeClr val="bg1"/>
                </a:solidFill>
                <a:latin typeface="+mj-lt"/>
                <a:ea typeface="+mj-ea"/>
                <a:cs typeface="+mj-cs"/>
              </a:defRPr>
            </a:lvl1pPr>
          </a:lstStyle>
          <a:p>
            <a:pPr algn="l"/>
            <a:r>
              <a:rPr lang="zh-CN" altLang="en-US" sz="2800" dirty="0"/>
              <a:t>第</a:t>
            </a:r>
            <a:r>
              <a:rPr lang="en-US" altLang="zh-CN" sz="2800" dirty="0"/>
              <a:t>3</a:t>
            </a:r>
            <a:r>
              <a:rPr lang="zh-CN" altLang="en-US" sz="2800" dirty="0"/>
              <a:t>章 函数</a:t>
            </a:r>
            <a:endParaRPr lang="zh-CN" altLang="en-US" sz="2800" dirty="0"/>
          </a:p>
        </p:txBody>
      </p:sp>
      <p:sp>
        <p:nvSpPr>
          <p:cNvPr id="15" name="椭圆 14"/>
          <p:cNvSpPr/>
          <p:nvPr/>
        </p:nvSpPr>
        <p:spPr>
          <a:xfrm>
            <a:off x="4140322" y="3129221"/>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文本框 30"/>
          <p:cNvSpPr txBox="1">
            <a:spLocks noChangeArrowheads="1"/>
          </p:cNvSpPr>
          <p:nvPr/>
        </p:nvSpPr>
        <p:spPr bwMode="auto">
          <a:xfrm>
            <a:off x="3473461" y="3059160"/>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04</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18" name="文本框 12"/>
          <p:cNvSpPr txBox="1"/>
          <p:nvPr/>
        </p:nvSpPr>
        <p:spPr>
          <a:xfrm>
            <a:off x="4432300" y="3059430"/>
            <a:ext cx="3378200" cy="1107440"/>
          </a:xfrm>
          <a:prstGeom prst="rect">
            <a:avLst/>
          </a:prstGeom>
          <a:noFill/>
        </p:spPr>
        <p:txBody>
          <a:bodyPr wrap="square" lIns="0" tIns="0" rIns="0" bIns="0">
            <a:spAutoFit/>
          </a:bodyPr>
          <a:lstStyle/>
          <a:p>
            <a:pPr marL="0" lvl="1">
              <a:defRPr/>
            </a:pPr>
            <a:r>
              <a:rPr lang="zh-CN"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装饰器</a:t>
            </a:r>
            <a:endParaRPr lang="zh-CN"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marL="0" lvl="1">
              <a:defRPr/>
            </a:pPr>
            <a:endParaRPr lang="en-US" altLang="zh-CN" sz="2400" dirty="0">
              <a:solidFill>
                <a:schemeClr val="accent2">
                  <a:lumMod val="75000"/>
                </a:schemeClr>
              </a:solidFill>
              <a:latin typeface="Arial" panose="020B0604020202020204" pitchFamily="34" charset="0"/>
              <a:ea typeface="微软雅黑" panose="020B0503020204020204" pitchFamily="34" charset="-122"/>
              <a:sym typeface="+mn-ea"/>
            </a:endParaRPr>
          </a:p>
          <a:p>
            <a:pPr>
              <a:defRPr/>
            </a:pP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9" name="椭圆 18"/>
          <p:cNvSpPr/>
          <p:nvPr/>
        </p:nvSpPr>
        <p:spPr>
          <a:xfrm>
            <a:off x="4133828" y="3585798"/>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 name="文本框 30"/>
          <p:cNvSpPr txBox="1">
            <a:spLocks noChangeArrowheads="1"/>
          </p:cNvSpPr>
          <p:nvPr/>
        </p:nvSpPr>
        <p:spPr bwMode="auto">
          <a:xfrm>
            <a:off x="3466967" y="3515737"/>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05</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1" name="文本框 12"/>
          <p:cNvSpPr txBox="1"/>
          <p:nvPr/>
        </p:nvSpPr>
        <p:spPr>
          <a:xfrm>
            <a:off x="4425576" y="3515737"/>
            <a:ext cx="3083937" cy="368935"/>
          </a:xfrm>
          <a:prstGeom prst="rect">
            <a:avLst/>
          </a:prstGeom>
          <a:noFill/>
        </p:spPr>
        <p:txBody>
          <a:bodyPr wrap="square" lIns="0" tIns="0" rIns="0" bIns="0">
            <a:spAutoFit/>
          </a:bodyPr>
          <a:lstStyle/>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模块的定义与应用、包</a:t>
            </a:r>
            <a:endParaRPr lang="zh-CN"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2" name="椭圆 21"/>
          <p:cNvSpPr/>
          <p:nvPr/>
        </p:nvSpPr>
        <p:spPr>
          <a:xfrm>
            <a:off x="4137366" y="4014656"/>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文本框 30"/>
          <p:cNvSpPr txBox="1">
            <a:spLocks noChangeArrowheads="1"/>
          </p:cNvSpPr>
          <p:nvPr/>
        </p:nvSpPr>
        <p:spPr bwMode="auto">
          <a:xfrm>
            <a:off x="3470505" y="3944595"/>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06</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4" name="文本框 12"/>
          <p:cNvSpPr txBox="1"/>
          <p:nvPr/>
        </p:nvSpPr>
        <p:spPr>
          <a:xfrm>
            <a:off x="4435608" y="3934604"/>
            <a:ext cx="3083937" cy="369332"/>
          </a:xfrm>
          <a:prstGeom prst="rect">
            <a:avLst/>
          </a:prstGeom>
          <a:noFill/>
        </p:spPr>
        <p:txBody>
          <a:bodyPr wrap="square" lIns="0" tIns="0" rIns="0" bIns="0">
            <a:spAutoFit/>
          </a:bodyPr>
          <a:lstStyle/>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mn-ea"/>
              </a:rPr>
              <a:t>案例编码</a:t>
            </a: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5" name="椭圆 24"/>
          <p:cNvSpPr/>
          <p:nvPr/>
        </p:nvSpPr>
        <p:spPr>
          <a:xfrm>
            <a:off x="4133987" y="2141923"/>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 name="文本框 7"/>
          <p:cNvSpPr txBox="1"/>
          <p:nvPr/>
        </p:nvSpPr>
        <p:spPr>
          <a:xfrm>
            <a:off x="4433465" y="2032484"/>
            <a:ext cx="3083937" cy="1107440"/>
          </a:xfrm>
          <a:prstGeom prst="rect">
            <a:avLst/>
          </a:prstGeom>
          <a:noFill/>
        </p:spPr>
        <p:txBody>
          <a:bodyPr wrap="square" lIns="0" tIns="0" rIns="0" bIns="0">
            <a:spAutoFit/>
          </a:bodyPr>
          <a:p>
            <a:pPr>
              <a:defRPr/>
            </a:pPr>
            <a:r>
              <a:rPr lang="en-US" altLang="zh-CN"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Python</a:t>
            </a: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标准库的应用</a:t>
            </a: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defRPr/>
            </a:pP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defRPr/>
            </a:pP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文本框 12"/>
          <p:cNvSpPr txBox="1"/>
          <p:nvPr/>
        </p:nvSpPr>
        <p:spPr>
          <a:xfrm>
            <a:off x="4432433" y="2542049"/>
            <a:ext cx="3083937" cy="368935"/>
          </a:xfrm>
          <a:prstGeom prst="rect">
            <a:avLst/>
          </a:prstGeom>
          <a:noFill/>
        </p:spPr>
        <p:txBody>
          <a:bodyPr wrap="square" lIns="0" tIns="0" rIns="0" bIns="0">
            <a:spAutoFit/>
          </a:bodyPr>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mn-ea"/>
              </a:rPr>
              <a:t>闭包</a:t>
            </a: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6311" y="250365"/>
            <a:ext cx="1896192" cy="346249"/>
          </a:xfrm>
          <a:prstGeom prst="rect">
            <a:avLst/>
          </a:prstGeom>
        </p:spPr>
        <p:txBody>
          <a:bodyPr wrap="none" lIns="68580" tIns="34290" rIns="68580" bIns="34290">
            <a:spAutoFit/>
          </a:bodyPr>
          <a:lstStyle/>
          <a:p>
            <a:pPr algn="ctr"/>
            <a:r>
              <a:rPr lang="zh-CN" altLang="en-US" b="1" dirty="0">
                <a:solidFill>
                  <a:schemeClr val="tx1">
                    <a:lumMod val="85000"/>
                    <a:lumOff val="15000"/>
                  </a:schemeClr>
                </a:solidFill>
                <a:latin typeface="+mj-lt"/>
                <a:ea typeface="微软雅黑" panose="020B0503020204020204" pitchFamily="34" charset="-122"/>
              </a:rPr>
              <a:t>例：装饰器示例</a:t>
            </a:r>
            <a:r>
              <a:rPr lang="en-US" altLang="zh-CN" b="1" dirty="0">
                <a:solidFill>
                  <a:schemeClr val="tx1">
                    <a:lumMod val="85000"/>
                    <a:lumOff val="15000"/>
                  </a:schemeClr>
                </a:solidFill>
                <a:latin typeface="+mj-lt"/>
                <a:ea typeface="微软雅黑" panose="020B0503020204020204" pitchFamily="34" charset="-122"/>
              </a:rPr>
              <a:t>1</a:t>
            </a:r>
            <a:endParaRPr lang="zh-CN" altLang="en-US" b="1"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a:off x="865803" y="610881"/>
            <a:ext cx="2021657"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p:cNvSpPr/>
          <p:nvPr/>
        </p:nvSpPr>
        <p:spPr>
          <a:xfrm>
            <a:off x="375687" y="733575"/>
            <a:ext cx="8453989" cy="4254010"/>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5" name="组合 4"/>
          <p:cNvGrpSpPr/>
          <p:nvPr/>
        </p:nvGrpSpPr>
        <p:grpSpPr>
          <a:xfrm>
            <a:off x="744804" y="811272"/>
            <a:ext cx="7941996" cy="3946333"/>
            <a:chOff x="993071" y="1081695"/>
            <a:chExt cx="10589327" cy="5261778"/>
          </a:xfrm>
        </p:grpSpPr>
        <p:sp>
          <p:nvSpPr>
            <p:cNvPr id="13" name="矩形 12"/>
            <p:cNvSpPr/>
            <p:nvPr/>
          </p:nvSpPr>
          <p:spPr>
            <a:xfrm>
              <a:off x="6136907" y="3856638"/>
              <a:ext cx="3025961" cy="2486835"/>
            </a:xfrm>
            <a:prstGeom prst="rect">
              <a:avLst/>
            </a:prstGeom>
          </p:spPr>
          <p:txBody>
            <a:bodyPr wrap="square">
              <a:spAutoFit/>
            </a:bodyPr>
            <a:lstStyle/>
            <a:p>
              <a:pPr>
                <a:lnSpc>
                  <a:spcPct val="120000"/>
                </a:lnSpc>
                <a:spcBef>
                  <a:spcPct val="0"/>
                </a:spcBef>
                <a:defRPr/>
              </a:pPr>
              <a:r>
                <a:rPr lang="en-US" altLang="zh-CN" sz="1600" dirty="0">
                  <a:solidFill>
                    <a:schemeClr val="tx1">
                      <a:lumMod val="85000"/>
                      <a:lumOff val="15000"/>
                    </a:schemeClr>
                  </a:solidFill>
                  <a:latin typeface="+mj-lt"/>
                  <a:ea typeface="微软雅黑" panose="020B0503020204020204" pitchFamily="34" charset="-122"/>
                </a:rPr>
                <a:t>print('deco1 begin')</a:t>
              </a:r>
              <a:endParaRPr lang="en-US" altLang="zh-CN" sz="16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1600" dirty="0">
                  <a:solidFill>
                    <a:schemeClr val="tx1">
                      <a:lumMod val="85000"/>
                      <a:lumOff val="15000"/>
                    </a:schemeClr>
                  </a:solidFill>
                  <a:latin typeface="+mj-lt"/>
                  <a:ea typeface="微软雅黑" panose="020B0503020204020204" pitchFamily="34" charset="-122"/>
                </a:rPr>
                <a:t>print('deco2 begin')</a:t>
              </a:r>
              <a:endParaRPr lang="en-US" altLang="zh-CN" sz="16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1600" dirty="0">
                  <a:solidFill>
                    <a:schemeClr val="tx1">
                      <a:lumMod val="85000"/>
                      <a:lumOff val="15000"/>
                    </a:schemeClr>
                  </a:solidFill>
                  <a:latin typeface="+mj-lt"/>
                  <a:ea typeface="微软雅黑" panose="020B0503020204020204" pitchFamily="34" charset="-122"/>
                </a:rPr>
                <a:t>print('</a:t>
              </a:r>
              <a:r>
                <a:rPr lang="en-US" altLang="zh-CN" sz="1600" dirty="0" err="1">
                  <a:solidFill>
                    <a:schemeClr val="tx1">
                      <a:lumMod val="85000"/>
                      <a:lumOff val="15000"/>
                    </a:schemeClr>
                  </a:solidFill>
                  <a:latin typeface="+mj-lt"/>
                  <a:ea typeface="微软雅黑" panose="020B0503020204020204" pitchFamily="34" charset="-122"/>
                </a:rPr>
                <a:t>a+b+c</a:t>
              </a:r>
              <a:r>
                <a:rPr lang="en-US" altLang="zh-CN" sz="1600" dirty="0">
                  <a:solidFill>
                    <a:schemeClr val="tx1">
                      <a:lumMod val="85000"/>
                      <a:lumOff val="15000"/>
                    </a:schemeClr>
                  </a:solidFill>
                  <a:latin typeface="+mj-lt"/>
                  <a:ea typeface="微软雅黑" panose="020B0503020204020204" pitchFamily="34" charset="-122"/>
                </a:rPr>
                <a:t>=',</a:t>
              </a:r>
              <a:r>
                <a:rPr lang="en-US" altLang="zh-CN" sz="1600" dirty="0" err="1">
                  <a:solidFill>
                    <a:schemeClr val="tx1">
                      <a:lumMod val="85000"/>
                      <a:lumOff val="15000"/>
                    </a:schemeClr>
                  </a:solidFill>
                  <a:latin typeface="+mj-lt"/>
                  <a:ea typeface="微软雅黑" panose="020B0503020204020204" pitchFamily="34" charset="-122"/>
                </a:rPr>
                <a:t>a+b+c</a:t>
              </a:r>
              <a:r>
                <a:rPr lang="en-US" altLang="zh-CN" sz="1600" dirty="0">
                  <a:solidFill>
                    <a:schemeClr val="tx1">
                      <a:lumMod val="85000"/>
                      <a:lumOff val="15000"/>
                    </a:schemeClr>
                  </a:solidFill>
                  <a:latin typeface="+mj-lt"/>
                  <a:ea typeface="微软雅黑" panose="020B0503020204020204" pitchFamily="34" charset="-122"/>
                </a:rPr>
                <a:t>)</a:t>
              </a:r>
              <a:endParaRPr lang="en-US" altLang="zh-CN" sz="16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1600" dirty="0">
                  <a:solidFill>
                    <a:schemeClr val="tx1">
                      <a:lumMod val="85000"/>
                      <a:lumOff val="15000"/>
                    </a:schemeClr>
                  </a:solidFill>
                  <a:latin typeface="+mj-lt"/>
                  <a:ea typeface="微软雅黑" panose="020B0503020204020204" pitchFamily="34" charset="-122"/>
                </a:rPr>
                <a:t>print('deco2 end</a:t>
              </a:r>
              <a:r>
                <a:rPr lang="en-US" altLang="zh-CN" sz="1600" dirty="0">
                  <a:solidFill>
                    <a:schemeClr val="tx1">
                      <a:lumMod val="85000"/>
                      <a:lumOff val="15000"/>
                    </a:schemeClr>
                  </a:solidFill>
                  <a:ea typeface="微软雅黑" panose="020B0503020204020204" pitchFamily="34" charset="-122"/>
                </a:rPr>
                <a:t>'</a:t>
              </a:r>
              <a:r>
                <a:rPr lang="en-US" altLang="zh-CN" sz="1600" dirty="0">
                  <a:solidFill>
                    <a:schemeClr val="tx1">
                      <a:lumMod val="85000"/>
                      <a:lumOff val="15000"/>
                    </a:schemeClr>
                  </a:solidFill>
                  <a:latin typeface="+mj-lt"/>
                  <a:ea typeface="微软雅黑" panose="020B0503020204020204" pitchFamily="34" charset="-122"/>
                </a:rPr>
                <a:t>)</a:t>
              </a:r>
              <a:endParaRPr lang="en-US" altLang="zh-CN" sz="16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1600" dirty="0">
                  <a:solidFill>
                    <a:schemeClr val="tx1">
                      <a:lumMod val="85000"/>
                      <a:lumOff val="15000"/>
                    </a:schemeClr>
                  </a:solidFill>
                  <a:latin typeface="+mj-lt"/>
                  <a:ea typeface="微软雅黑" panose="020B0503020204020204" pitchFamily="34" charset="-122"/>
                </a:rPr>
                <a:t>print('deco1 end')</a:t>
              </a:r>
              <a:endParaRPr lang="en-US" altLang="zh-CN" sz="1600" dirty="0">
                <a:solidFill>
                  <a:schemeClr val="tx1">
                    <a:lumMod val="85000"/>
                    <a:lumOff val="15000"/>
                  </a:schemeClr>
                </a:solidFill>
                <a:latin typeface="+mj-lt"/>
                <a:ea typeface="微软雅黑" panose="020B0503020204020204" pitchFamily="34" charset="-122"/>
              </a:endParaRPr>
            </a:p>
          </p:txBody>
        </p:sp>
        <p:grpSp>
          <p:nvGrpSpPr>
            <p:cNvPr id="4" name="组合 3"/>
            <p:cNvGrpSpPr/>
            <p:nvPr/>
          </p:nvGrpSpPr>
          <p:grpSpPr>
            <a:xfrm>
              <a:off x="993071" y="1081695"/>
              <a:ext cx="10589327" cy="4555093"/>
              <a:chOff x="993071" y="1081695"/>
              <a:chExt cx="10589327" cy="4555093"/>
            </a:xfrm>
          </p:grpSpPr>
          <p:sp>
            <p:nvSpPr>
              <p:cNvPr id="3" name="矩形 2"/>
              <p:cNvSpPr/>
              <p:nvPr/>
            </p:nvSpPr>
            <p:spPr>
              <a:xfrm>
                <a:off x="993071" y="1081695"/>
                <a:ext cx="4854136" cy="4555093"/>
              </a:xfrm>
              <a:prstGeom prst="rect">
                <a:avLst/>
              </a:prstGeom>
            </p:spPr>
            <p:txBody>
              <a:bodyPr wrap="square">
                <a:spAutoFit/>
              </a:bodyPr>
              <a:lstStyle/>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13	@deco1</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14	def f1(</a:t>
                </a:r>
                <a:r>
                  <a:rPr lang="en-US" altLang="zh-CN" dirty="0" err="1">
                    <a:solidFill>
                      <a:schemeClr val="tx1">
                        <a:lumMod val="85000"/>
                        <a:lumOff val="15000"/>
                      </a:schemeClr>
                    </a:solidFill>
                    <a:latin typeface="+mj-lt"/>
                    <a:ea typeface="微软雅黑" panose="020B0503020204020204" pitchFamily="34" charset="-122"/>
                  </a:rPr>
                  <a:t>a,b</a:t>
                </a:r>
                <a:r>
                  <a:rPr lang="en-US" altLang="zh-CN" dirty="0">
                    <a:solidFill>
                      <a:schemeClr val="tx1">
                        <a:lumMod val="85000"/>
                        <a:lumOff val="15000"/>
                      </a:schemeClr>
                    </a:solidFill>
                    <a:latin typeface="+mj-lt"/>
                    <a:ea typeface="微软雅黑" panose="020B0503020204020204" pitchFamily="34" charset="-122"/>
                  </a:rPr>
                  <a:t>): #</a:t>
                </a:r>
                <a:r>
                  <a:rPr lang="zh-CN" altLang="en-US" dirty="0">
                    <a:solidFill>
                      <a:schemeClr val="tx1">
                        <a:lumMod val="85000"/>
                        <a:lumOff val="15000"/>
                      </a:schemeClr>
                    </a:solidFill>
                    <a:latin typeface="+mj-lt"/>
                    <a:ea typeface="微软雅黑" panose="020B0503020204020204" pitchFamily="34" charset="-122"/>
                  </a:rPr>
                  <a:t>定义函数</a:t>
                </a:r>
                <a:r>
                  <a:rPr lang="en-US" altLang="zh-CN" dirty="0">
                    <a:solidFill>
                      <a:schemeClr val="tx1">
                        <a:lumMod val="85000"/>
                        <a:lumOff val="15000"/>
                      </a:schemeClr>
                    </a:solidFill>
                    <a:latin typeface="+mj-lt"/>
                    <a:ea typeface="微软雅黑" panose="020B0503020204020204" pitchFamily="34" charset="-122"/>
                  </a:rPr>
                  <a:t>f1</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15	    print('</a:t>
                </a:r>
                <a:r>
                  <a:rPr lang="en-US" altLang="zh-CN" dirty="0" err="1">
                    <a:solidFill>
                      <a:schemeClr val="tx1">
                        <a:lumMod val="85000"/>
                        <a:lumOff val="15000"/>
                      </a:schemeClr>
                    </a:solidFill>
                    <a:latin typeface="+mj-lt"/>
                    <a:ea typeface="微软雅黑" panose="020B0503020204020204" pitchFamily="34" charset="-122"/>
                  </a:rPr>
                  <a:t>a+b</a:t>
                </a:r>
                <a:r>
                  <a:rPr lang="en-US" altLang="zh-CN" dirty="0">
                    <a:solidFill>
                      <a:schemeClr val="tx1">
                        <a:lumMod val="85000"/>
                        <a:lumOff val="15000"/>
                      </a:schemeClr>
                    </a:solidFill>
                    <a:latin typeface="+mj-lt"/>
                    <a:ea typeface="微软雅黑" panose="020B0503020204020204" pitchFamily="34" charset="-122"/>
                  </a:rPr>
                  <a:t>=',</a:t>
                </a:r>
                <a:r>
                  <a:rPr lang="en-US" altLang="zh-CN" dirty="0" err="1">
                    <a:solidFill>
                      <a:schemeClr val="tx1">
                        <a:lumMod val="85000"/>
                        <a:lumOff val="15000"/>
                      </a:schemeClr>
                    </a:solidFill>
                    <a:latin typeface="+mj-lt"/>
                    <a:ea typeface="微软雅黑" panose="020B0503020204020204" pitchFamily="34" charset="-122"/>
                  </a:rPr>
                  <a:t>a+b</a:t>
                </a:r>
                <a:r>
                  <a:rPr lang="en-US" altLang="zh-CN" dirty="0">
                    <a:solidFill>
                      <a:schemeClr val="tx1">
                        <a:lumMod val="85000"/>
                        <a:lumOff val="15000"/>
                      </a:schemeClr>
                    </a:solidFill>
                    <a:latin typeface="+mj-lt"/>
                    <a:ea typeface="微软雅黑" panose="020B0503020204020204" pitchFamily="34" charset="-122"/>
                  </a:rPr>
                  <a:t>)</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16	@deco1</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17	@deco2</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18	def f2(</a:t>
                </a:r>
                <a:r>
                  <a:rPr lang="en-US" altLang="zh-CN" dirty="0" err="1">
                    <a:solidFill>
                      <a:schemeClr val="tx1">
                        <a:lumMod val="85000"/>
                        <a:lumOff val="15000"/>
                      </a:schemeClr>
                    </a:solidFill>
                    <a:latin typeface="+mj-lt"/>
                    <a:ea typeface="微软雅黑" panose="020B0503020204020204" pitchFamily="34" charset="-122"/>
                  </a:rPr>
                  <a:t>a,b,c</a:t>
                </a:r>
                <a:r>
                  <a:rPr lang="en-US" altLang="zh-CN" dirty="0">
                    <a:solidFill>
                      <a:schemeClr val="tx1">
                        <a:lumMod val="85000"/>
                        <a:lumOff val="15000"/>
                      </a:schemeClr>
                    </a:solidFill>
                    <a:latin typeface="+mj-lt"/>
                    <a:ea typeface="微软雅黑" panose="020B0503020204020204" pitchFamily="34" charset="-122"/>
                  </a:rPr>
                  <a:t>): #</a:t>
                </a:r>
                <a:r>
                  <a:rPr lang="zh-CN" altLang="en-US" dirty="0">
                    <a:solidFill>
                      <a:schemeClr val="tx1">
                        <a:lumMod val="85000"/>
                        <a:lumOff val="15000"/>
                      </a:schemeClr>
                    </a:solidFill>
                    <a:latin typeface="+mj-lt"/>
                    <a:ea typeface="微软雅黑" panose="020B0503020204020204" pitchFamily="34" charset="-122"/>
                  </a:rPr>
                  <a:t>定义函数</a:t>
                </a:r>
                <a:r>
                  <a:rPr lang="en-US" altLang="zh-CN" dirty="0">
                    <a:solidFill>
                      <a:schemeClr val="tx1">
                        <a:lumMod val="85000"/>
                        <a:lumOff val="15000"/>
                      </a:schemeClr>
                    </a:solidFill>
                    <a:latin typeface="+mj-lt"/>
                    <a:ea typeface="微软雅黑" panose="020B0503020204020204" pitchFamily="34" charset="-122"/>
                  </a:rPr>
                  <a:t>f2</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19	    print('</a:t>
                </a:r>
                <a:r>
                  <a:rPr lang="en-US" altLang="zh-CN" dirty="0" err="1">
                    <a:solidFill>
                      <a:schemeClr val="tx1">
                        <a:lumMod val="85000"/>
                        <a:lumOff val="15000"/>
                      </a:schemeClr>
                    </a:solidFill>
                    <a:latin typeface="+mj-lt"/>
                    <a:ea typeface="微软雅黑" panose="020B0503020204020204" pitchFamily="34" charset="-122"/>
                  </a:rPr>
                  <a:t>a+b+c</a:t>
                </a:r>
                <a:r>
                  <a:rPr lang="en-US" altLang="zh-CN" dirty="0">
                    <a:solidFill>
                      <a:schemeClr val="tx1">
                        <a:lumMod val="85000"/>
                        <a:lumOff val="15000"/>
                      </a:schemeClr>
                    </a:solidFill>
                    <a:latin typeface="+mj-lt"/>
                    <a:ea typeface="微软雅黑" panose="020B0503020204020204" pitchFamily="34" charset="-122"/>
                  </a:rPr>
                  <a:t>=',</a:t>
                </a:r>
                <a:r>
                  <a:rPr lang="en-US" altLang="zh-CN" dirty="0" err="1">
                    <a:solidFill>
                      <a:schemeClr val="tx1">
                        <a:lumMod val="85000"/>
                        <a:lumOff val="15000"/>
                      </a:schemeClr>
                    </a:solidFill>
                    <a:latin typeface="+mj-lt"/>
                    <a:ea typeface="微软雅黑" panose="020B0503020204020204" pitchFamily="34" charset="-122"/>
                  </a:rPr>
                  <a:t>a+b+c</a:t>
                </a:r>
                <a:r>
                  <a:rPr lang="en-US" altLang="zh-CN" dirty="0">
                    <a:solidFill>
                      <a:schemeClr val="tx1">
                        <a:lumMod val="85000"/>
                        <a:lumOff val="15000"/>
                      </a:schemeClr>
                    </a:solidFill>
                    <a:latin typeface="+mj-lt"/>
                    <a:ea typeface="微软雅黑" panose="020B0503020204020204" pitchFamily="34" charset="-122"/>
                  </a:rPr>
                  <a:t>)</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20	if __name__=='__main__':</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21	    f1(3,5) #</a:t>
                </a:r>
                <a:r>
                  <a:rPr lang="zh-CN" altLang="en-US" dirty="0">
                    <a:solidFill>
                      <a:schemeClr val="tx1">
                        <a:lumMod val="85000"/>
                        <a:lumOff val="15000"/>
                      </a:schemeClr>
                    </a:solidFill>
                    <a:latin typeface="+mj-lt"/>
                    <a:ea typeface="微软雅黑" panose="020B0503020204020204" pitchFamily="34" charset="-122"/>
                  </a:rPr>
                  <a:t>调用</a:t>
                </a:r>
                <a:r>
                  <a:rPr lang="en-US" altLang="zh-CN" dirty="0">
                    <a:solidFill>
                      <a:schemeClr val="tx1">
                        <a:lumMod val="85000"/>
                        <a:lumOff val="15000"/>
                      </a:schemeClr>
                    </a:solidFill>
                    <a:latin typeface="+mj-lt"/>
                    <a:ea typeface="微软雅黑" panose="020B0503020204020204" pitchFamily="34" charset="-122"/>
                  </a:rPr>
                  <a:t>f1</a:t>
                </a:r>
                <a:r>
                  <a:rPr lang="zh-CN" altLang="en-US" dirty="0">
                    <a:solidFill>
                      <a:schemeClr val="tx1">
                        <a:lumMod val="85000"/>
                        <a:lumOff val="15000"/>
                      </a:schemeClr>
                    </a:solidFill>
                    <a:latin typeface="+mj-lt"/>
                    <a:ea typeface="微软雅黑" panose="020B0503020204020204" pitchFamily="34" charset="-122"/>
                  </a:rPr>
                  <a:t>函数</a:t>
                </a:r>
                <a:endParaRPr lang="zh-CN" altLang="en-US"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22	    f2(1,3,5) #</a:t>
                </a:r>
                <a:r>
                  <a:rPr lang="zh-CN" altLang="en-US" dirty="0">
                    <a:solidFill>
                      <a:schemeClr val="tx1">
                        <a:lumMod val="85000"/>
                        <a:lumOff val="15000"/>
                      </a:schemeClr>
                    </a:solidFill>
                    <a:latin typeface="+mj-lt"/>
                    <a:ea typeface="微软雅黑" panose="020B0503020204020204" pitchFamily="34" charset="-122"/>
                  </a:rPr>
                  <a:t>调用</a:t>
                </a:r>
                <a:r>
                  <a:rPr lang="en-US" altLang="zh-CN" dirty="0">
                    <a:solidFill>
                      <a:schemeClr val="tx1">
                        <a:lumMod val="85000"/>
                        <a:lumOff val="15000"/>
                      </a:schemeClr>
                    </a:solidFill>
                    <a:latin typeface="+mj-lt"/>
                    <a:ea typeface="微软雅黑" panose="020B0503020204020204" pitchFamily="34" charset="-122"/>
                  </a:rPr>
                  <a:t>f2</a:t>
                </a:r>
                <a:r>
                  <a:rPr lang="zh-CN" altLang="en-US" dirty="0">
                    <a:solidFill>
                      <a:schemeClr val="tx1">
                        <a:lumMod val="85000"/>
                        <a:lumOff val="15000"/>
                      </a:schemeClr>
                    </a:solidFill>
                    <a:latin typeface="+mj-lt"/>
                    <a:ea typeface="微软雅黑" panose="020B0503020204020204" pitchFamily="34" charset="-122"/>
                  </a:rPr>
                  <a:t>函数</a:t>
                </a:r>
                <a:endParaRPr lang="en-US" altLang="zh-CN" dirty="0">
                  <a:solidFill>
                    <a:schemeClr val="tx1">
                      <a:lumMod val="85000"/>
                      <a:lumOff val="15000"/>
                    </a:schemeClr>
                  </a:solidFill>
                  <a:latin typeface="+mj-lt"/>
                  <a:ea typeface="微软雅黑" panose="020B0503020204020204" pitchFamily="34" charset="-122"/>
                </a:endParaRPr>
              </a:p>
            </p:txBody>
          </p:sp>
          <p:sp>
            <p:nvSpPr>
              <p:cNvPr id="12" name="矩形 11"/>
              <p:cNvSpPr/>
              <p:nvPr/>
            </p:nvSpPr>
            <p:spPr>
              <a:xfrm>
                <a:off x="6139796" y="2621691"/>
                <a:ext cx="3025961" cy="1304972"/>
              </a:xfrm>
              <a:prstGeom prst="rect">
                <a:avLst/>
              </a:prstGeom>
            </p:spPr>
            <p:txBody>
              <a:bodyPr wrap="square">
                <a:spAutoFit/>
              </a:bodyPr>
              <a:lstStyle/>
              <a:p>
                <a:pPr>
                  <a:lnSpc>
                    <a:spcPct val="120000"/>
                  </a:lnSpc>
                  <a:spcBef>
                    <a:spcPct val="0"/>
                  </a:spcBef>
                  <a:defRPr/>
                </a:pPr>
                <a:r>
                  <a:rPr lang="en-US" altLang="zh-CN" sz="1600" dirty="0">
                    <a:solidFill>
                      <a:schemeClr val="tx1">
                        <a:lumMod val="85000"/>
                        <a:lumOff val="15000"/>
                      </a:schemeClr>
                    </a:solidFill>
                    <a:latin typeface="+mj-lt"/>
                    <a:ea typeface="微软雅黑" panose="020B0503020204020204" pitchFamily="34" charset="-122"/>
                  </a:rPr>
                  <a:t>print('deco1 begin')</a:t>
                </a:r>
                <a:endParaRPr lang="en-US" altLang="zh-CN" sz="16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1600" dirty="0">
                    <a:solidFill>
                      <a:schemeClr val="tx1">
                        <a:lumMod val="85000"/>
                        <a:lumOff val="15000"/>
                      </a:schemeClr>
                    </a:solidFill>
                    <a:latin typeface="+mj-lt"/>
                    <a:ea typeface="微软雅黑" panose="020B0503020204020204" pitchFamily="34" charset="-122"/>
                  </a:rPr>
                  <a:t>print('</a:t>
                </a:r>
                <a:r>
                  <a:rPr lang="en-US" altLang="zh-CN" sz="1600" dirty="0" err="1">
                    <a:solidFill>
                      <a:schemeClr val="tx1">
                        <a:lumMod val="85000"/>
                        <a:lumOff val="15000"/>
                      </a:schemeClr>
                    </a:solidFill>
                    <a:latin typeface="+mj-lt"/>
                    <a:ea typeface="微软雅黑" panose="020B0503020204020204" pitchFamily="34" charset="-122"/>
                  </a:rPr>
                  <a:t>a+b</a:t>
                </a:r>
                <a:r>
                  <a:rPr lang="en-US" altLang="zh-CN" sz="1600" dirty="0">
                    <a:solidFill>
                      <a:schemeClr val="tx1">
                        <a:lumMod val="85000"/>
                        <a:lumOff val="15000"/>
                      </a:schemeClr>
                    </a:solidFill>
                    <a:latin typeface="+mj-lt"/>
                    <a:ea typeface="微软雅黑" panose="020B0503020204020204" pitchFamily="34" charset="-122"/>
                  </a:rPr>
                  <a:t>=',</a:t>
                </a:r>
                <a:r>
                  <a:rPr lang="en-US" altLang="zh-CN" sz="1600" dirty="0" err="1">
                    <a:solidFill>
                      <a:schemeClr val="tx1">
                        <a:lumMod val="85000"/>
                        <a:lumOff val="15000"/>
                      </a:schemeClr>
                    </a:solidFill>
                    <a:latin typeface="+mj-lt"/>
                    <a:ea typeface="微软雅黑" panose="020B0503020204020204" pitchFamily="34" charset="-122"/>
                  </a:rPr>
                  <a:t>a+b</a:t>
                </a:r>
                <a:r>
                  <a:rPr lang="en-US" altLang="zh-CN" sz="1600" dirty="0">
                    <a:solidFill>
                      <a:schemeClr val="tx1">
                        <a:lumMod val="85000"/>
                        <a:lumOff val="15000"/>
                      </a:schemeClr>
                    </a:solidFill>
                    <a:latin typeface="+mj-lt"/>
                    <a:ea typeface="微软雅黑" panose="020B0503020204020204" pitchFamily="34" charset="-122"/>
                  </a:rPr>
                  <a:t>)</a:t>
                </a:r>
                <a:endParaRPr lang="en-US" altLang="zh-CN" sz="16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1600" dirty="0">
                    <a:solidFill>
                      <a:schemeClr val="tx1">
                        <a:lumMod val="85000"/>
                        <a:lumOff val="15000"/>
                      </a:schemeClr>
                    </a:solidFill>
                    <a:latin typeface="+mj-lt"/>
                    <a:ea typeface="微软雅黑" panose="020B0503020204020204" pitchFamily="34" charset="-122"/>
                  </a:rPr>
                  <a:t>print('deco1 end</a:t>
                </a:r>
                <a:r>
                  <a:rPr lang="en-US" altLang="zh-CN" sz="1600" dirty="0">
                    <a:solidFill>
                      <a:schemeClr val="tx1">
                        <a:lumMod val="85000"/>
                        <a:lumOff val="15000"/>
                      </a:schemeClr>
                    </a:solidFill>
                    <a:ea typeface="微软雅黑" panose="020B0503020204020204" pitchFamily="34" charset="-122"/>
                  </a:rPr>
                  <a:t>'</a:t>
                </a:r>
                <a:r>
                  <a:rPr lang="en-US" altLang="zh-CN" sz="1600" dirty="0">
                    <a:solidFill>
                      <a:schemeClr val="tx1">
                        <a:lumMod val="85000"/>
                        <a:lumOff val="15000"/>
                      </a:schemeClr>
                    </a:solidFill>
                    <a:latin typeface="+mj-lt"/>
                    <a:ea typeface="微软雅黑" panose="020B0503020204020204" pitchFamily="34" charset="-122"/>
                  </a:rPr>
                  <a:t>)</a:t>
                </a:r>
                <a:endParaRPr lang="en-US" altLang="zh-CN" sz="1600" dirty="0">
                  <a:solidFill>
                    <a:schemeClr val="tx1">
                      <a:lumMod val="85000"/>
                      <a:lumOff val="15000"/>
                    </a:schemeClr>
                  </a:solidFill>
                  <a:latin typeface="+mj-lt"/>
                  <a:ea typeface="微软雅黑" panose="020B0503020204020204" pitchFamily="34" charset="-122"/>
                </a:endParaRPr>
              </a:p>
            </p:txBody>
          </p:sp>
          <p:cxnSp>
            <p:nvCxnSpPr>
              <p:cNvPr id="14" name="直接箭头连接符 13"/>
              <p:cNvCxnSpPr/>
              <p:nvPr/>
            </p:nvCxnSpPr>
            <p:spPr>
              <a:xfrm>
                <a:off x="5428979" y="5370054"/>
                <a:ext cx="720080" cy="0"/>
              </a:xfrm>
              <a:prstGeom prst="straightConnector1">
                <a:avLst/>
              </a:prstGeom>
              <a:ln w="57150">
                <a:solidFill>
                  <a:srgbClr val="1950B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244687" y="4307485"/>
                <a:ext cx="720080" cy="576064"/>
              </a:xfrm>
              <a:prstGeom prst="straightConnector1">
                <a:avLst/>
              </a:prstGeom>
              <a:ln w="57150">
                <a:solidFill>
                  <a:srgbClr val="1950B2"/>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341689" y="1253144"/>
                <a:ext cx="2240709" cy="3274743"/>
              </a:xfrm>
              <a:prstGeom prst="rect">
                <a:avLst/>
              </a:prstGeom>
            </p:spPr>
            <p:txBody>
              <a:bodyPr wrap="square">
                <a:spAutoFit/>
              </a:bodyPr>
              <a:lstStyle/>
              <a:p>
                <a:pPr>
                  <a:lnSpc>
                    <a:spcPct val="120000"/>
                  </a:lnSpc>
                  <a:spcBef>
                    <a:spcPct val="0"/>
                  </a:spcBef>
                  <a:defRPr/>
                </a:pPr>
                <a:r>
                  <a:rPr lang="en-US" altLang="zh-CN" sz="1600" dirty="0" smtClean="0">
                    <a:solidFill>
                      <a:schemeClr val="tx1">
                        <a:lumMod val="85000"/>
                        <a:lumOff val="15000"/>
                      </a:schemeClr>
                    </a:solidFill>
                    <a:latin typeface="+mj-lt"/>
                    <a:ea typeface="微软雅黑" panose="020B0503020204020204" pitchFamily="34" charset="-122"/>
                  </a:rPr>
                  <a:t>deco1 begin</a:t>
                </a:r>
                <a:endParaRPr lang="en-US" altLang="zh-CN" sz="16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1600" dirty="0" err="1">
                    <a:solidFill>
                      <a:schemeClr val="tx1">
                        <a:lumMod val="85000"/>
                        <a:lumOff val="15000"/>
                      </a:schemeClr>
                    </a:solidFill>
                    <a:latin typeface="+mj-lt"/>
                    <a:ea typeface="微软雅黑" panose="020B0503020204020204" pitchFamily="34" charset="-122"/>
                  </a:rPr>
                  <a:t>a+b</a:t>
                </a:r>
                <a:r>
                  <a:rPr lang="en-US" altLang="zh-CN" sz="1600" dirty="0">
                    <a:solidFill>
                      <a:schemeClr val="tx1">
                        <a:lumMod val="85000"/>
                        <a:lumOff val="15000"/>
                      </a:schemeClr>
                    </a:solidFill>
                    <a:latin typeface="+mj-lt"/>
                    <a:ea typeface="微软雅黑" panose="020B0503020204020204" pitchFamily="34" charset="-122"/>
                  </a:rPr>
                  <a:t>= 8</a:t>
                </a:r>
                <a:endParaRPr lang="en-US" altLang="zh-CN" sz="16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1600" dirty="0">
                    <a:solidFill>
                      <a:schemeClr val="tx1">
                        <a:lumMod val="85000"/>
                        <a:lumOff val="15000"/>
                      </a:schemeClr>
                    </a:solidFill>
                    <a:latin typeface="+mj-lt"/>
                    <a:ea typeface="微软雅黑" panose="020B0503020204020204" pitchFamily="34" charset="-122"/>
                  </a:rPr>
                  <a:t>deco1 end</a:t>
                </a:r>
                <a:endParaRPr lang="en-US" altLang="zh-CN" sz="16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1600" dirty="0">
                    <a:solidFill>
                      <a:schemeClr val="tx1">
                        <a:lumMod val="85000"/>
                        <a:lumOff val="15000"/>
                      </a:schemeClr>
                    </a:solidFill>
                    <a:latin typeface="+mj-lt"/>
                    <a:ea typeface="微软雅黑" panose="020B0503020204020204" pitchFamily="34" charset="-122"/>
                  </a:rPr>
                  <a:t>deco1 begin</a:t>
                </a:r>
                <a:endParaRPr lang="en-US" altLang="zh-CN" sz="16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1600" dirty="0">
                    <a:solidFill>
                      <a:schemeClr val="tx1">
                        <a:lumMod val="85000"/>
                        <a:lumOff val="15000"/>
                      </a:schemeClr>
                    </a:solidFill>
                    <a:latin typeface="+mj-lt"/>
                    <a:ea typeface="微软雅黑" panose="020B0503020204020204" pitchFamily="34" charset="-122"/>
                  </a:rPr>
                  <a:t>deco2 begin</a:t>
                </a:r>
                <a:endParaRPr lang="en-US" altLang="zh-CN" sz="16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1600" dirty="0" err="1">
                    <a:solidFill>
                      <a:schemeClr val="tx1">
                        <a:lumMod val="85000"/>
                        <a:lumOff val="15000"/>
                      </a:schemeClr>
                    </a:solidFill>
                    <a:latin typeface="+mj-lt"/>
                    <a:ea typeface="微软雅黑" panose="020B0503020204020204" pitchFamily="34" charset="-122"/>
                  </a:rPr>
                  <a:t>a+b+c</a:t>
                </a:r>
                <a:r>
                  <a:rPr lang="en-US" altLang="zh-CN" sz="1600" dirty="0">
                    <a:solidFill>
                      <a:schemeClr val="tx1">
                        <a:lumMod val="85000"/>
                        <a:lumOff val="15000"/>
                      </a:schemeClr>
                    </a:solidFill>
                    <a:latin typeface="+mj-lt"/>
                    <a:ea typeface="微软雅黑" panose="020B0503020204020204" pitchFamily="34" charset="-122"/>
                  </a:rPr>
                  <a:t>= 9</a:t>
                </a:r>
                <a:endParaRPr lang="en-US" altLang="zh-CN" sz="16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1600" dirty="0">
                    <a:solidFill>
                      <a:schemeClr val="tx1">
                        <a:lumMod val="85000"/>
                        <a:lumOff val="15000"/>
                      </a:schemeClr>
                    </a:solidFill>
                    <a:latin typeface="+mj-lt"/>
                    <a:ea typeface="微软雅黑" panose="020B0503020204020204" pitchFamily="34" charset="-122"/>
                  </a:rPr>
                  <a:t>deco2 end</a:t>
                </a:r>
                <a:endParaRPr lang="en-US" altLang="zh-CN" sz="16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1600" dirty="0">
                    <a:solidFill>
                      <a:schemeClr val="tx1">
                        <a:lumMod val="85000"/>
                        <a:lumOff val="15000"/>
                      </a:schemeClr>
                    </a:solidFill>
                    <a:latin typeface="+mj-lt"/>
                    <a:ea typeface="微软雅黑" panose="020B0503020204020204" pitchFamily="34" charset="-122"/>
                  </a:rPr>
                  <a:t>deco1 end</a:t>
                </a:r>
                <a:endParaRPr lang="en-US" altLang="zh-CN" sz="1600" dirty="0">
                  <a:solidFill>
                    <a:schemeClr val="tx1">
                      <a:lumMod val="85000"/>
                      <a:lumOff val="15000"/>
                    </a:schemeClr>
                  </a:solidFill>
                  <a:latin typeface="+mj-lt"/>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ppt_y</p:attrName>
                                        </p:attrNameLst>
                                      </p:cBhvr>
                                      <p:tavLst>
                                        <p:tav tm="0">
                                          <p:val>
                                            <p:strVal val="#ppt_y+#ppt_h*1.125000"/>
                                          </p:val>
                                        </p:tav>
                                        <p:tav tm="100000">
                                          <p:val>
                                            <p:strVal val="#ppt_y"/>
                                          </p:val>
                                        </p:tav>
                                      </p:tavLst>
                                    </p:anim>
                                    <p:animEffect transition="in" filter="wipe(up)">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4380" y="291628"/>
            <a:ext cx="1896192" cy="346249"/>
          </a:xfrm>
          <a:prstGeom prst="rect">
            <a:avLst/>
          </a:prstGeom>
        </p:spPr>
        <p:txBody>
          <a:bodyPr wrap="none" lIns="68580" tIns="34290" rIns="68580" bIns="34290">
            <a:spAutoFit/>
          </a:bodyPr>
          <a:lstStyle/>
          <a:p>
            <a:pPr algn="ctr"/>
            <a:r>
              <a:rPr lang="zh-CN" altLang="en-US" b="1" dirty="0">
                <a:solidFill>
                  <a:schemeClr val="tx1">
                    <a:lumMod val="85000"/>
                    <a:lumOff val="15000"/>
                  </a:schemeClr>
                </a:solidFill>
                <a:latin typeface="+mj-lt"/>
                <a:ea typeface="微软雅黑" panose="020B0503020204020204" pitchFamily="34" charset="-122"/>
              </a:rPr>
              <a:t>例：装饰器示例</a:t>
            </a:r>
            <a:r>
              <a:rPr lang="en-US" altLang="zh-CN" b="1" dirty="0">
                <a:solidFill>
                  <a:schemeClr val="tx1">
                    <a:lumMod val="85000"/>
                    <a:lumOff val="15000"/>
                  </a:schemeClr>
                </a:solidFill>
                <a:latin typeface="+mj-lt"/>
                <a:ea typeface="微软雅黑" panose="020B0503020204020204" pitchFamily="34" charset="-122"/>
              </a:rPr>
              <a:t>2</a:t>
            </a:r>
            <a:endParaRPr lang="zh-CN" altLang="en-US" b="1" dirty="0">
              <a:solidFill>
                <a:schemeClr val="tx1">
                  <a:lumMod val="85000"/>
                  <a:lumOff val="15000"/>
                </a:schemeClr>
              </a:solidFill>
              <a:latin typeface="+mj-lt"/>
              <a:ea typeface="微软雅黑" panose="020B0503020204020204" pitchFamily="34" charset="-122"/>
            </a:endParaRPr>
          </a:p>
        </p:txBody>
      </p:sp>
      <p:sp>
        <p:nvSpPr>
          <p:cNvPr id="3" name="矩形 2"/>
          <p:cNvSpPr/>
          <p:nvPr/>
        </p:nvSpPr>
        <p:spPr>
          <a:xfrm>
            <a:off x="1454441" y="794353"/>
            <a:ext cx="4817772" cy="3023905"/>
          </a:xfrm>
          <a:prstGeom prst="rect">
            <a:avLst/>
          </a:prstGeom>
        </p:spPr>
        <p:txBody>
          <a:bodyPr wrap="square" lIns="68580" tIns="34290" rIns="68580" bIns="34290">
            <a:spAutoFit/>
          </a:bodyPr>
          <a:lstStyle/>
          <a:p>
            <a:pPr>
              <a:spcBef>
                <a:spcPct val="0"/>
              </a:spcBef>
              <a:defRPr/>
            </a:pPr>
            <a:r>
              <a:rPr lang="en-US" altLang="zh-CN" sz="1600" dirty="0">
                <a:solidFill>
                  <a:schemeClr val="tx1">
                    <a:lumMod val="85000"/>
                    <a:lumOff val="15000"/>
                  </a:schemeClr>
                </a:solidFill>
                <a:latin typeface="+mj-lt"/>
                <a:ea typeface="微软雅黑" panose="020B0503020204020204" pitchFamily="34" charset="-122"/>
              </a:rPr>
              <a:t>1	def deco1(</a:t>
            </a:r>
            <a:r>
              <a:rPr lang="en-US" altLang="zh-CN" sz="1600" dirty="0" err="1">
                <a:solidFill>
                  <a:schemeClr val="tx1">
                    <a:lumMod val="85000"/>
                    <a:lumOff val="15000"/>
                  </a:schemeClr>
                </a:solidFill>
                <a:latin typeface="+mj-lt"/>
                <a:ea typeface="微软雅黑" panose="020B0503020204020204" pitchFamily="34" charset="-122"/>
              </a:rPr>
              <a:t>func</a:t>
            </a:r>
            <a:r>
              <a:rPr lang="en-US" altLang="zh-CN" sz="1600" dirty="0">
                <a:solidFill>
                  <a:schemeClr val="tx1">
                    <a:lumMod val="85000"/>
                    <a:lumOff val="15000"/>
                  </a:schemeClr>
                </a:solidFill>
                <a:latin typeface="+mj-lt"/>
                <a:ea typeface="微软雅黑" panose="020B0503020204020204" pitchFamily="34" charset="-122"/>
              </a:rPr>
              <a:t>): #</a:t>
            </a:r>
            <a:r>
              <a:rPr lang="zh-CN" altLang="en-US" sz="1600" dirty="0">
                <a:solidFill>
                  <a:schemeClr val="tx1">
                    <a:lumMod val="85000"/>
                    <a:lumOff val="15000"/>
                  </a:schemeClr>
                </a:solidFill>
                <a:latin typeface="+mj-lt"/>
                <a:ea typeface="微软雅黑" panose="020B0503020204020204" pitchFamily="34" charset="-122"/>
              </a:rPr>
              <a:t>定义函数</a:t>
            </a:r>
            <a:r>
              <a:rPr lang="en-US" altLang="zh-CN" sz="1600" dirty="0">
                <a:solidFill>
                  <a:schemeClr val="tx1">
                    <a:lumMod val="85000"/>
                    <a:lumOff val="15000"/>
                  </a:schemeClr>
                </a:solidFill>
                <a:latin typeface="+mj-lt"/>
                <a:ea typeface="微软雅黑" panose="020B0503020204020204" pitchFamily="34" charset="-122"/>
              </a:rPr>
              <a:t>deco1</a:t>
            </a:r>
            <a:endParaRPr lang="en-US" altLang="zh-CN" sz="16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1600" dirty="0">
                <a:solidFill>
                  <a:schemeClr val="tx1">
                    <a:lumMod val="85000"/>
                    <a:lumOff val="15000"/>
                  </a:schemeClr>
                </a:solidFill>
                <a:latin typeface="+mj-lt"/>
                <a:ea typeface="微软雅黑" panose="020B0503020204020204" pitchFamily="34" charset="-122"/>
              </a:rPr>
              <a:t>2	    def inner1(</a:t>
            </a:r>
            <a:r>
              <a:rPr lang="en-US" altLang="zh-CN" sz="1600" dirty="0" err="1">
                <a:solidFill>
                  <a:schemeClr val="tx1">
                    <a:lumMod val="85000"/>
                    <a:lumOff val="15000"/>
                  </a:schemeClr>
                </a:solidFill>
                <a:latin typeface="+mj-lt"/>
                <a:ea typeface="微软雅黑" panose="020B0503020204020204" pitchFamily="34" charset="-122"/>
              </a:rPr>
              <a:t>x,y</a:t>
            </a:r>
            <a:r>
              <a:rPr lang="en-US" altLang="zh-CN" sz="1600" dirty="0">
                <a:solidFill>
                  <a:schemeClr val="tx1">
                    <a:lumMod val="85000"/>
                    <a:lumOff val="15000"/>
                  </a:schemeClr>
                </a:solidFill>
                <a:latin typeface="+mj-lt"/>
                <a:ea typeface="微软雅黑" panose="020B0503020204020204" pitchFamily="34" charset="-122"/>
              </a:rPr>
              <a:t>): #</a:t>
            </a:r>
            <a:r>
              <a:rPr lang="zh-CN" altLang="en-US" sz="1600" dirty="0">
                <a:solidFill>
                  <a:schemeClr val="tx1">
                    <a:lumMod val="85000"/>
                    <a:lumOff val="15000"/>
                  </a:schemeClr>
                </a:solidFill>
                <a:latin typeface="+mj-lt"/>
                <a:ea typeface="微软雅黑" panose="020B0503020204020204" pitchFamily="34" charset="-122"/>
              </a:rPr>
              <a:t>定义函数</a:t>
            </a:r>
            <a:r>
              <a:rPr lang="en-US" altLang="zh-CN" sz="1600" dirty="0">
                <a:solidFill>
                  <a:schemeClr val="tx1">
                    <a:lumMod val="85000"/>
                    <a:lumOff val="15000"/>
                  </a:schemeClr>
                </a:solidFill>
                <a:latin typeface="+mj-lt"/>
                <a:ea typeface="微软雅黑" panose="020B0503020204020204" pitchFamily="34" charset="-122"/>
              </a:rPr>
              <a:t>inner1</a:t>
            </a:r>
            <a:endParaRPr lang="en-US" altLang="zh-CN" sz="16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1600" dirty="0">
                <a:solidFill>
                  <a:schemeClr val="tx1">
                    <a:lumMod val="85000"/>
                    <a:lumOff val="15000"/>
                  </a:schemeClr>
                </a:solidFill>
                <a:latin typeface="+mj-lt"/>
                <a:ea typeface="微软雅黑" panose="020B0503020204020204" pitchFamily="34" charset="-122"/>
              </a:rPr>
              <a:t>3	        print('deco1 begin')</a:t>
            </a:r>
            <a:endParaRPr lang="en-US" altLang="zh-CN" sz="16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1600" dirty="0">
                <a:solidFill>
                  <a:schemeClr val="tx1">
                    <a:lumMod val="85000"/>
                    <a:lumOff val="15000"/>
                  </a:schemeClr>
                </a:solidFill>
                <a:latin typeface="+mj-lt"/>
                <a:ea typeface="微软雅黑" panose="020B0503020204020204" pitchFamily="34" charset="-122"/>
              </a:rPr>
              <a:t>4	        </a:t>
            </a:r>
            <a:r>
              <a:rPr lang="en-US" altLang="zh-CN" sz="1600" dirty="0" err="1">
                <a:solidFill>
                  <a:schemeClr val="tx1">
                    <a:lumMod val="85000"/>
                    <a:lumOff val="15000"/>
                  </a:schemeClr>
                </a:solidFill>
                <a:latin typeface="+mj-lt"/>
                <a:ea typeface="微软雅黑" panose="020B0503020204020204" pitchFamily="34" charset="-122"/>
              </a:rPr>
              <a:t>func</a:t>
            </a:r>
            <a:r>
              <a:rPr lang="en-US" altLang="zh-CN" sz="1600" dirty="0">
                <a:solidFill>
                  <a:schemeClr val="tx1">
                    <a:lumMod val="85000"/>
                    <a:lumOff val="15000"/>
                  </a:schemeClr>
                </a:solidFill>
                <a:latin typeface="+mj-lt"/>
                <a:ea typeface="微软雅黑" panose="020B0503020204020204" pitchFamily="34" charset="-122"/>
              </a:rPr>
              <a:t>(</a:t>
            </a:r>
            <a:r>
              <a:rPr lang="en-US" altLang="zh-CN" sz="1600" dirty="0" err="1">
                <a:solidFill>
                  <a:schemeClr val="tx1">
                    <a:lumMod val="85000"/>
                    <a:lumOff val="15000"/>
                  </a:schemeClr>
                </a:solidFill>
                <a:latin typeface="+mj-lt"/>
                <a:ea typeface="微软雅黑" panose="020B0503020204020204" pitchFamily="34" charset="-122"/>
              </a:rPr>
              <a:t>x,y</a:t>
            </a:r>
            <a:r>
              <a:rPr lang="en-US" altLang="zh-CN" sz="1600" dirty="0">
                <a:solidFill>
                  <a:schemeClr val="tx1">
                    <a:lumMod val="85000"/>
                    <a:lumOff val="15000"/>
                  </a:schemeClr>
                </a:solidFill>
                <a:latin typeface="+mj-lt"/>
                <a:ea typeface="微软雅黑" panose="020B0503020204020204" pitchFamily="34" charset="-122"/>
              </a:rPr>
              <a:t>)</a:t>
            </a:r>
            <a:endParaRPr lang="en-US" altLang="zh-CN" sz="16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1600" dirty="0">
                <a:solidFill>
                  <a:schemeClr val="tx1">
                    <a:lumMod val="85000"/>
                    <a:lumOff val="15000"/>
                  </a:schemeClr>
                </a:solidFill>
                <a:latin typeface="+mj-lt"/>
                <a:ea typeface="微软雅黑" panose="020B0503020204020204" pitchFamily="34" charset="-122"/>
              </a:rPr>
              <a:t>5	        print('deco1 end')</a:t>
            </a:r>
            <a:endParaRPr lang="en-US" altLang="zh-CN" sz="16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1600" dirty="0">
                <a:solidFill>
                  <a:schemeClr val="tx1">
                    <a:lumMod val="85000"/>
                    <a:lumOff val="15000"/>
                  </a:schemeClr>
                </a:solidFill>
                <a:latin typeface="+mj-lt"/>
                <a:ea typeface="微软雅黑" panose="020B0503020204020204" pitchFamily="34" charset="-122"/>
              </a:rPr>
              <a:t>6	    return inner1 #</a:t>
            </a:r>
            <a:r>
              <a:rPr lang="zh-CN" altLang="en-US" sz="1600" dirty="0">
                <a:solidFill>
                  <a:schemeClr val="tx1">
                    <a:lumMod val="85000"/>
                    <a:lumOff val="15000"/>
                  </a:schemeClr>
                </a:solidFill>
                <a:latin typeface="+mj-lt"/>
                <a:ea typeface="微软雅黑" panose="020B0503020204020204" pitchFamily="34" charset="-122"/>
              </a:rPr>
              <a:t>返回函数</a:t>
            </a:r>
            <a:r>
              <a:rPr lang="en-US" altLang="zh-CN" sz="1600" dirty="0">
                <a:solidFill>
                  <a:schemeClr val="tx1">
                    <a:lumMod val="85000"/>
                    <a:lumOff val="15000"/>
                  </a:schemeClr>
                </a:solidFill>
                <a:latin typeface="+mj-lt"/>
                <a:ea typeface="微软雅黑" panose="020B0503020204020204" pitchFamily="34" charset="-122"/>
              </a:rPr>
              <a:t>inner1</a:t>
            </a:r>
            <a:r>
              <a:rPr lang="zh-CN" altLang="en-US" sz="1600" dirty="0">
                <a:solidFill>
                  <a:schemeClr val="tx1">
                    <a:lumMod val="85000"/>
                    <a:lumOff val="15000"/>
                  </a:schemeClr>
                </a:solidFill>
                <a:latin typeface="+mj-lt"/>
                <a:ea typeface="微软雅黑" panose="020B0503020204020204" pitchFamily="34" charset="-122"/>
              </a:rPr>
              <a:t>的引用</a:t>
            </a:r>
            <a:endParaRPr lang="zh-CN" altLang="en-US" sz="16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1600" dirty="0">
                <a:solidFill>
                  <a:schemeClr val="tx1">
                    <a:lumMod val="85000"/>
                    <a:lumOff val="15000"/>
                  </a:schemeClr>
                </a:solidFill>
                <a:latin typeface="+mj-lt"/>
                <a:ea typeface="微软雅黑" panose="020B0503020204020204" pitchFamily="34" charset="-122"/>
              </a:rPr>
              <a:t>7	def deco2(</a:t>
            </a:r>
            <a:r>
              <a:rPr lang="en-US" altLang="zh-CN" sz="1600" dirty="0" err="1">
                <a:solidFill>
                  <a:schemeClr val="tx1">
                    <a:lumMod val="85000"/>
                    <a:lumOff val="15000"/>
                  </a:schemeClr>
                </a:solidFill>
                <a:latin typeface="+mj-lt"/>
                <a:ea typeface="微软雅黑" panose="020B0503020204020204" pitchFamily="34" charset="-122"/>
              </a:rPr>
              <a:t>func</a:t>
            </a:r>
            <a:r>
              <a:rPr lang="en-US" altLang="zh-CN" sz="1600" dirty="0">
                <a:solidFill>
                  <a:schemeClr val="tx1">
                    <a:lumMod val="85000"/>
                    <a:lumOff val="15000"/>
                  </a:schemeClr>
                </a:solidFill>
                <a:latin typeface="+mj-lt"/>
                <a:ea typeface="微软雅黑" panose="020B0503020204020204" pitchFamily="34" charset="-122"/>
              </a:rPr>
              <a:t>): #</a:t>
            </a:r>
            <a:r>
              <a:rPr lang="zh-CN" altLang="en-US" sz="1600" dirty="0">
                <a:solidFill>
                  <a:schemeClr val="tx1">
                    <a:lumMod val="85000"/>
                    <a:lumOff val="15000"/>
                  </a:schemeClr>
                </a:solidFill>
                <a:latin typeface="+mj-lt"/>
                <a:ea typeface="微软雅黑" panose="020B0503020204020204" pitchFamily="34" charset="-122"/>
              </a:rPr>
              <a:t>定义函数</a:t>
            </a:r>
            <a:r>
              <a:rPr lang="en-US" altLang="zh-CN" sz="1600" dirty="0">
                <a:solidFill>
                  <a:schemeClr val="tx1">
                    <a:lumMod val="85000"/>
                    <a:lumOff val="15000"/>
                  </a:schemeClr>
                </a:solidFill>
                <a:latin typeface="+mj-lt"/>
                <a:ea typeface="微软雅黑" panose="020B0503020204020204" pitchFamily="34" charset="-122"/>
              </a:rPr>
              <a:t>deco2</a:t>
            </a:r>
            <a:endParaRPr lang="en-US" altLang="zh-CN" sz="16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1600" dirty="0">
                <a:solidFill>
                  <a:schemeClr val="tx1">
                    <a:lumMod val="85000"/>
                    <a:lumOff val="15000"/>
                  </a:schemeClr>
                </a:solidFill>
                <a:latin typeface="+mj-lt"/>
                <a:ea typeface="微软雅黑" panose="020B0503020204020204" pitchFamily="34" charset="-122"/>
              </a:rPr>
              <a:t>8	    def inner2(): #</a:t>
            </a:r>
            <a:r>
              <a:rPr lang="zh-CN" altLang="en-US" sz="1600" dirty="0">
                <a:solidFill>
                  <a:schemeClr val="tx1">
                    <a:lumMod val="85000"/>
                    <a:lumOff val="15000"/>
                  </a:schemeClr>
                </a:solidFill>
                <a:latin typeface="+mj-lt"/>
                <a:ea typeface="微软雅黑" panose="020B0503020204020204" pitchFamily="34" charset="-122"/>
              </a:rPr>
              <a:t>定义函数</a:t>
            </a:r>
            <a:r>
              <a:rPr lang="en-US" altLang="zh-CN" sz="1600" dirty="0">
                <a:solidFill>
                  <a:schemeClr val="tx1">
                    <a:lumMod val="85000"/>
                    <a:lumOff val="15000"/>
                  </a:schemeClr>
                </a:solidFill>
                <a:latin typeface="+mj-lt"/>
                <a:ea typeface="微软雅黑" panose="020B0503020204020204" pitchFamily="34" charset="-122"/>
              </a:rPr>
              <a:t>inner2</a:t>
            </a:r>
            <a:endParaRPr lang="en-US" altLang="zh-CN" sz="16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1600" dirty="0">
                <a:solidFill>
                  <a:schemeClr val="tx1">
                    <a:lumMod val="85000"/>
                    <a:lumOff val="15000"/>
                  </a:schemeClr>
                </a:solidFill>
                <a:latin typeface="+mj-lt"/>
                <a:ea typeface="微软雅黑" panose="020B0503020204020204" pitchFamily="34" charset="-122"/>
              </a:rPr>
              <a:t>9	        print('deco2 begin')</a:t>
            </a:r>
            <a:endParaRPr lang="en-US" altLang="zh-CN" sz="16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1600" dirty="0">
                <a:solidFill>
                  <a:schemeClr val="tx1">
                    <a:lumMod val="85000"/>
                    <a:lumOff val="15000"/>
                  </a:schemeClr>
                </a:solidFill>
                <a:latin typeface="+mj-lt"/>
                <a:ea typeface="微软雅黑" panose="020B0503020204020204" pitchFamily="34" charset="-122"/>
              </a:rPr>
              <a:t>10	        </a:t>
            </a:r>
            <a:r>
              <a:rPr lang="en-US" altLang="zh-CN" sz="1600" dirty="0" err="1">
                <a:solidFill>
                  <a:schemeClr val="tx1">
                    <a:lumMod val="85000"/>
                    <a:lumOff val="15000"/>
                  </a:schemeClr>
                </a:solidFill>
                <a:latin typeface="+mj-lt"/>
                <a:ea typeface="微软雅黑" panose="020B0503020204020204" pitchFamily="34" charset="-122"/>
              </a:rPr>
              <a:t>func</a:t>
            </a:r>
            <a:r>
              <a:rPr lang="en-US" altLang="zh-CN" sz="1600" dirty="0">
                <a:solidFill>
                  <a:schemeClr val="tx1">
                    <a:lumMod val="85000"/>
                    <a:lumOff val="15000"/>
                  </a:schemeClr>
                </a:solidFill>
                <a:latin typeface="+mj-lt"/>
                <a:ea typeface="微软雅黑" panose="020B0503020204020204" pitchFamily="34" charset="-122"/>
              </a:rPr>
              <a:t>()</a:t>
            </a:r>
            <a:endParaRPr lang="en-US" altLang="zh-CN" sz="16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1600" dirty="0">
                <a:solidFill>
                  <a:schemeClr val="tx1">
                    <a:lumMod val="85000"/>
                    <a:lumOff val="15000"/>
                  </a:schemeClr>
                </a:solidFill>
                <a:latin typeface="+mj-lt"/>
                <a:ea typeface="微软雅黑" panose="020B0503020204020204" pitchFamily="34" charset="-122"/>
              </a:rPr>
              <a:t>11	        print('deco2 end')</a:t>
            </a:r>
            <a:endParaRPr lang="en-US" altLang="zh-CN" sz="16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1600" dirty="0">
                <a:solidFill>
                  <a:schemeClr val="tx1">
                    <a:lumMod val="85000"/>
                    <a:lumOff val="15000"/>
                  </a:schemeClr>
                </a:solidFill>
                <a:latin typeface="+mj-lt"/>
                <a:ea typeface="微软雅黑" panose="020B0503020204020204" pitchFamily="34" charset="-122"/>
              </a:rPr>
              <a:t>12	    return inner2 #</a:t>
            </a:r>
            <a:r>
              <a:rPr lang="zh-CN" altLang="en-US" sz="1600" dirty="0">
                <a:solidFill>
                  <a:schemeClr val="tx1">
                    <a:lumMod val="85000"/>
                    <a:lumOff val="15000"/>
                  </a:schemeClr>
                </a:solidFill>
                <a:latin typeface="+mj-lt"/>
                <a:ea typeface="微软雅黑" panose="020B0503020204020204" pitchFamily="34" charset="-122"/>
              </a:rPr>
              <a:t>返回函数</a:t>
            </a:r>
            <a:r>
              <a:rPr lang="en-US" altLang="zh-CN" sz="1600" dirty="0">
                <a:solidFill>
                  <a:schemeClr val="tx1">
                    <a:lumMod val="85000"/>
                    <a:lumOff val="15000"/>
                  </a:schemeClr>
                </a:solidFill>
                <a:latin typeface="+mj-lt"/>
                <a:ea typeface="微软雅黑" panose="020B0503020204020204" pitchFamily="34" charset="-122"/>
              </a:rPr>
              <a:t>inner2</a:t>
            </a:r>
            <a:r>
              <a:rPr lang="zh-CN" altLang="en-US" sz="1600" dirty="0">
                <a:solidFill>
                  <a:schemeClr val="tx1">
                    <a:lumMod val="85000"/>
                    <a:lumOff val="15000"/>
                  </a:schemeClr>
                </a:solidFill>
                <a:latin typeface="+mj-lt"/>
                <a:ea typeface="微软雅黑" panose="020B0503020204020204" pitchFamily="34" charset="-122"/>
              </a:rPr>
              <a:t>的引用</a:t>
            </a:r>
            <a:endParaRPr lang="zh-CN" altLang="en-US" sz="1600"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a:off x="889320" y="652143"/>
            <a:ext cx="209309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959991" y="3856429"/>
            <a:ext cx="6452215" cy="765657"/>
          </a:xfrm>
          <a:prstGeom prst="rect">
            <a:avLst/>
          </a:prstGeom>
          <a:noFill/>
        </p:spPr>
        <p:txBody>
          <a:bodyPr wrap="square" lIns="68577" tIns="34289" rIns="68577" bIns="34289" rtlCol="0" anchor="ctr">
            <a:spAutoFit/>
          </a:bodyPr>
          <a:lstStyle/>
          <a:p>
            <a:pPr defTabSz="723265" fontAlgn="base">
              <a:lnSpc>
                <a:spcPct val="150000"/>
              </a:lnSpc>
              <a:spcBef>
                <a:spcPct val="0"/>
              </a:spcBef>
              <a:spcAft>
                <a:spcPct val="0"/>
              </a:spcAft>
            </a:pPr>
            <a:r>
              <a:rPr lang="en-US" altLang="zh-CN" sz="1600" dirty="0">
                <a:solidFill>
                  <a:schemeClr val="tx1">
                    <a:lumMod val="85000"/>
                    <a:lumOff val="15000"/>
                  </a:schemeClr>
                </a:solidFill>
                <a:latin typeface="+mj-lt"/>
                <a:cs typeface="+mn-ea"/>
                <a:sym typeface="+mn-lt"/>
              </a:rPr>
              <a:t>deco1</a:t>
            </a:r>
            <a:r>
              <a:rPr lang="zh-CN" altLang="en-US" sz="1600" dirty="0">
                <a:solidFill>
                  <a:schemeClr val="tx1">
                    <a:lumMod val="85000"/>
                    <a:lumOff val="15000"/>
                  </a:schemeClr>
                </a:solidFill>
                <a:latin typeface="+mj-lt"/>
                <a:cs typeface="+mn-ea"/>
                <a:sym typeface="+mn-lt"/>
              </a:rPr>
              <a:t>只能用于装饰带两个参数的函数，而</a:t>
            </a:r>
            <a:r>
              <a:rPr lang="en-US" altLang="zh-CN" sz="1600" dirty="0">
                <a:solidFill>
                  <a:schemeClr val="tx1">
                    <a:lumMod val="85000"/>
                    <a:lumOff val="15000"/>
                  </a:schemeClr>
                </a:solidFill>
                <a:latin typeface="+mj-lt"/>
                <a:cs typeface="+mn-ea"/>
                <a:sym typeface="+mn-lt"/>
              </a:rPr>
              <a:t>deco2</a:t>
            </a:r>
            <a:r>
              <a:rPr lang="zh-CN" altLang="en-US" sz="1600" dirty="0">
                <a:solidFill>
                  <a:schemeClr val="tx1">
                    <a:lumMod val="85000"/>
                    <a:lumOff val="15000"/>
                  </a:schemeClr>
                </a:solidFill>
                <a:latin typeface="+mj-lt"/>
                <a:cs typeface="+mn-ea"/>
                <a:sym typeface="+mn-lt"/>
              </a:rPr>
              <a:t>只能用于装饰没有参数的函数。</a:t>
            </a:r>
            <a:endParaRPr lang="zh-CN" altLang="en-US" sz="1600" dirty="0">
              <a:solidFill>
                <a:schemeClr val="tx1">
                  <a:lumMod val="85000"/>
                  <a:lumOff val="15000"/>
                </a:schemeClr>
              </a:solidFill>
              <a:latin typeface="+mj-lt"/>
              <a:cs typeface="+mn-ea"/>
              <a:sym typeface="+mn-lt"/>
            </a:endParaRPr>
          </a:p>
        </p:txBody>
      </p:sp>
      <p:grpSp>
        <p:nvGrpSpPr>
          <p:cNvPr id="43" name="组合 42"/>
          <p:cNvGrpSpPr/>
          <p:nvPr/>
        </p:nvGrpSpPr>
        <p:grpSpPr>
          <a:xfrm>
            <a:off x="476267" y="3842789"/>
            <a:ext cx="1090090" cy="792939"/>
            <a:chOff x="-8554" y="2772952"/>
            <a:chExt cx="1976410" cy="738827"/>
          </a:xfrm>
          <a:solidFill>
            <a:srgbClr val="FFC000"/>
          </a:solidFill>
        </p:grpSpPr>
        <p:sp>
          <p:nvSpPr>
            <p:cNvPr id="44" name="圆角矩形 32"/>
            <p:cNvSpPr/>
            <p:nvPr/>
          </p:nvSpPr>
          <p:spPr>
            <a:xfrm rot="10800000" flipV="1">
              <a:off x="-8554" y="2772952"/>
              <a:ext cx="1864069" cy="738827"/>
            </a:xfrm>
            <a:prstGeom prst="roundRect">
              <a:avLst>
                <a:gd name="adj" fmla="val 874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685800">
                <a:defRPr/>
              </a:pPr>
              <a:endParaRPr lang="zh-CN" altLang="en-US" sz="2100" dirty="0">
                <a:solidFill>
                  <a:prstClr val="white"/>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5" name="文本框 44"/>
            <p:cNvSpPr txBox="1"/>
            <p:nvPr/>
          </p:nvSpPr>
          <p:spPr>
            <a:xfrm>
              <a:off x="225878" y="2943999"/>
              <a:ext cx="1741978" cy="387140"/>
            </a:xfrm>
            <a:prstGeom prst="rect">
              <a:avLst/>
            </a:prstGeom>
            <a:noFill/>
          </p:spPr>
          <p:txBody>
            <a:bodyPr wrap="square" lIns="91436" tIns="45718" rIns="91436" bIns="45718" rtlCol="0" anchor="ctr">
              <a:spAutoFit/>
            </a:bodyPr>
            <a:lstStyle/>
            <a:p>
              <a:pPr algn="ctr" defTabSz="723265" fontAlgn="base">
                <a:spcBef>
                  <a:spcPct val="0"/>
                </a:spcBef>
                <a:spcAft>
                  <a:spcPct val="0"/>
                </a:spcAft>
                <a:defRPr/>
              </a:pPr>
              <a:r>
                <a:rPr lang="zh-CN" altLang="en-US" sz="2100" b="1" dirty="0">
                  <a:solidFill>
                    <a:schemeClr val="tx1">
                      <a:lumMod val="85000"/>
                      <a:lumOff val="15000"/>
                    </a:schemeClr>
                  </a:solidFill>
                  <a:latin typeface="Impact" panose="020B0806030902050204" pitchFamily="34" charset="0"/>
                  <a:ea typeface="微软雅黑" panose="020B0503020204020204" pitchFamily="34" charset="-122"/>
                  <a:cs typeface="+mn-ea"/>
                  <a:sym typeface="+mn-lt"/>
                </a:rPr>
                <a:t>提示：</a:t>
              </a:r>
              <a:endParaRPr lang="zh-CN" altLang="en-US" sz="2100" b="1" dirty="0">
                <a:solidFill>
                  <a:schemeClr val="tx1">
                    <a:lumMod val="85000"/>
                    <a:lumOff val="15000"/>
                  </a:schemeClr>
                </a:solidFill>
                <a:latin typeface="Impact" panose="020B0806030902050204" pitchFamily="34" charset="0"/>
                <a:ea typeface="微软雅黑" panose="020B0503020204020204" pitchFamily="34" charset="-122"/>
                <a:cs typeface="+mn-ea"/>
                <a:sym typeface="+mn-lt"/>
              </a:endParaRPr>
            </a:p>
          </p:txBody>
        </p:sp>
      </p:grpSp>
      <p:sp>
        <p:nvSpPr>
          <p:cNvPr id="46" name="等腰三角形 45"/>
          <p:cNvSpPr/>
          <p:nvPr/>
        </p:nvSpPr>
        <p:spPr>
          <a:xfrm rot="5400000">
            <a:off x="1611697" y="4130235"/>
            <a:ext cx="240992" cy="207752"/>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ppt_y</p:attrName>
                                        </p:attrNameLst>
                                      </p:cBhvr>
                                      <p:tavLst>
                                        <p:tav tm="0">
                                          <p:val>
                                            <p:strVal val="#ppt_y+#ppt_h*1.125000"/>
                                          </p:val>
                                        </p:tav>
                                        <p:tav tm="100000">
                                          <p:val>
                                            <p:strVal val="#ppt_y"/>
                                          </p:val>
                                        </p:tav>
                                      </p:tavLst>
                                    </p:anim>
                                    <p:animEffect transition="in" filter="wipe(up)">
                                      <p:cBhvr>
                                        <p:cTn id="11" dur="500"/>
                                        <p:tgtEl>
                                          <p:spTgt spid="2"/>
                                        </p:tgtEl>
                                      </p:cBhvr>
                                    </p:animEffect>
                                  </p:childTnLst>
                                </p:cTn>
                              </p:par>
                              <p:par>
                                <p:cTn id="12" presetID="12" presetClass="entr" presetSubtype="1"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down)">
                                      <p:cBhvr>
                                        <p:cTn id="15" dur="500"/>
                                        <p:tgtEl>
                                          <p:spTgt spid="3"/>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500" fill="hold"/>
                                        <p:tgtEl>
                                          <p:spTgt spid="43"/>
                                        </p:tgtEl>
                                        <p:attrNameLst>
                                          <p:attrName>ppt_w</p:attrName>
                                        </p:attrNameLst>
                                      </p:cBhvr>
                                      <p:tavLst>
                                        <p:tav tm="0">
                                          <p:val>
                                            <p:fltVal val="0"/>
                                          </p:val>
                                        </p:tav>
                                        <p:tav tm="100000">
                                          <p:val>
                                            <p:strVal val="#ppt_w"/>
                                          </p:val>
                                        </p:tav>
                                      </p:tavLst>
                                    </p:anim>
                                    <p:anim calcmode="lin" valueType="num">
                                      <p:cBhvr>
                                        <p:cTn id="20" dur="500" fill="hold"/>
                                        <p:tgtEl>
                                          <p:spTgt spid="43"/>
                                        </p:tgtEl>
                                        <p:attrNameLst>
                                          <p:attrName>ppt_h</p:attrName>
                                        </p:attrNameLst>
                                      </p:cBhvr>
                                      <p:tavLst>
                                        <p:tav tm="0">
                                          <p:val>
                                            <p:fltVal val="0"/>
                                          </p:val>
                                        </p:tav>
                                        <p:tav tm="100000">
                                          <p:val>
                                            <p:strVal val="#ppt_h"/>
                                          </p:val>
                                        </p:tav>
                                      </p:tavLst>
                                    </p:anim>
                                    <p:animEffect transition="in" filter="fade">
                                      <p:cBhvr>
                                        <p:cTn id="21" dur="500"/>
                                        <p:tgtEl>
                                          <p:spTgt spid="43"/>
                                        </p:tgtEl>
                                      </p:cBhvr>
                                    </p:animEffect>
                                  </p:childTnLst>
                                </p:cTn>
                              </p:par>
                            </p:childTnLst>
                          </p:cTn>
                        </p:par>
                        <p:par>
                          <p:cTn id="22" fill="hold">
                            <p:stCondLst>
                              <p:cond delay="1000"/>
                            </p:stCondLst>
                            <p:childTnLst>
                              <p:par>
                                <p:cTn id="23" presetID="1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p:tgtEl>
                                          <p:spTgt spid="46"/>
                                        </p:tgtEl>
                                        <p:attrNameLst>
                                          <p:attrName>ppt_x</p:attrName>
                                        </p:attrNameLst>
                                      </p:cBhvr>
                                      <p:tavLst>
                                        <p:tav tm="0">
                                          <p:val>
                                            <p:strVal val="#ppt_x-#ppt_w*1.125000"/>
                                          </p:val>
                                        </p:tav>
                                        <p:tav tm="100000">
                                          <p:val>
                                            <p:strVal val="#ppt_x"/>
                                          </p:val>
                                        </p:tav>
                                      </p:tavLst>
                                    </p:anim>
                                    <p:animEffect transition="in" filter="wipe(right)">
                                      <p:cBhvr>
                                        <p:cTn id="26" dur="500"/>
                                        <p:tgtEl>
                                          <p:spTgt spid="46"/>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0" grpId="0"/>
      <p:bldP spid="4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166" y="436103"/>
            <a:ext cx="1896192" cy="346249"/>
          </a:xfrm>
          <a:prstGeom prst="rect">
            <a:avLst/>
          </a:prstGeom>
        </p:spPr>
        <p:txBody>
          <a:bodyPr wrap="none" lIns="68580" tIns="34290" rIns="68580" bIns="34290">
            <a:spAutoFit/>
          </a:bodyPr>
          <a:lstStyle/>
          <a:p>
            <a:pPr algn="ctr"/>
            <a:r>
              <a:rPr lang="zh-CN" altLang="en-US" b="1" dirty="0">
                <a:solidFill>
                  <a:schemeClr val="tx1">
                    <a:lumMod val="85000"/>
                    <a:lumOff val="15000"/>
                  </a:schemeClr>
                </a:solidFill>
                <a:latin typeface="+mj-lt"/>
                <a:ea typeface="微软雅黑" panose="020B0503020204020204" pitchFamily="34" charset="-122"/>
              </a:rPr>
              <a:t>例：装饰器示例</a:t>
            </a:r>
            <a:r>
              <a:rPr lang="en-US" altLang="zh-CN" b="1" dirty="0">
                <a:solidFill>
                  <a:schemeClr val="tx1">
                    <a:lumMod val="85000"/>
                    <a:lumOff val="15000"/>
                  </a:schemeClr>
                </a:solidFill>
                <a:latin typeface="+mj-lt"/>
                <a:ea typeface="微软雅黑" panose="020B0503020204020204" pitchFamily="34" charset="-122"/>
              </a:rPr>
              <a:t>2</a:t>
            </a:r>
            <a:endParaRPr lang="zh-CN" altLang="en-US" b="1"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a:off x="865803" y="796619"/>
            <a:ext cx="2021657"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p:cNvSpPr/>
          <p:nvPr/>
        </p:nvSpPr>
        <p:spPr>
          <a:xfrm>
            <a:off x="375687" y="919313"/>
            <a:ext cx="8453989" cy="3897141"/>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5" name="组合 4"/>
          <p:cNvGrpSpPr/>
          <p:nvPr/>
        </p:nvGrpSpPr>
        <p:grpSpPr>
          <a:xfrm>
            <a:off x="744804" y="1297047"/>
            <a:ext cx="8084871" cy="3405190"/>
            <a:chOff x="993071" y="1481745"/>
            <a:chExt cx="10779828" cy="4540253"/>
          </a:xfrm>
        </p:grpSpPr>
        <p:sp>
          <p:nvSpPr>
            <p:cNvPr id="13" name="矩形 12"/>
            <p:cNvSpPr/>
            <p:nvPr/>
          </p:nvSpPr>
          <p:spPr>
            <a:xfrm>
              <a:off x="6040558" y="3682897"/>
              <a:ext cx="3025961" cy="2339101"/>
            </a:xfrm>
            <a:prstGeom prst="rect">
              <a:avLst/>
            </a:prstGeom>
          </p:spPr>
          <p:txBody>
            <a:bodyPr wrap="square">
              <a:spAutoFit/>
            </a:bodyPr>
            <a:lstStyle/>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print('deco2 begin')</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print('f2 is called')</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print('deco2 end</a:t>
              </a:r>
              <a:r>
                <a:rPr lang="en-US" altLang="zh-CN" dirty="0">
                  <a:solidFill>
                    <a:schemeClr val="tx1">
                      <a:lumMod val="85000"/>
                      <a:lumOff val="15000"/>
                    </a:schemeClr>
                  </a:solidFill>
                  <a:ea typeface="微软雅黑" panose="020B0503020204020204" pitchFamily="34" charset="-122"/>
                </a:rPr>
                <a:t>'</a:t>
              </a:r>
              <a:r>
                <a:rPr lang="en-US" altLang="zh-CN" dirty="0">
                  <a:solidFill>
                    <a:schemeClr val="tx1">
                      <a:lumMod val="85000"/>
                      <a:lumOff val="15000"/>
                    </a:schemeClr>
                  </a:solidFill>
                  <a:latin typeface="+mj-lt"/>
                  <a:ea typeface="微软雅黑" panose="020B0503020204020204" pitchFamily="34" charset="-122"/>
                </a:rPr>
                <a:t>)</a:t>
              </a:r>
              <a:endParaRPr lang="en-US" altLang="zh-CN" dirty="0">
                <a:solidFill>
                  <a:schemeClr val="tx1">
                    <a:lumMod val="85000"/>
                    <a:lumOff val="15000"/>
                  </a:schemeClr>
                </a:solidFill>
                <a:latin typeface="+mj-lt"/>
                <a:ea typeface="微软雅黑" panose="020B0503020204020204" pitchFamily="34" charset="-122"/>
              </a:endParaRPr>
            </a:p>
          </p:txBody>
        </p:sp>
        <p:grpSp>
          <p:nvGrpSpPr>
            <p:cNvPr id="4" name="组合 3"/>
            <p:cNvGrpSpPr/>
            <p:nvPr/>
          </p:nvGrpSpPr>
          <p:grpSpPr>
            <a:xfrm>
              <a:off x="993071" y="1481745"/>
              <a:ext cx="10779828" cy="4111895"/>
              <a:chOff x="993071" y="1481745"/>
              <a:chExt cx="10779828" cy="4111895"/>
            </a:xfrm>
          </p:grpSpPr>
          <p:sp>
            <p:nvSpPr>
              <p:cNvPr id="3" name="矩形 2"/>
              <p:cNvSpPr/>
              <p:nvPr/>
            </p:nvSpPr>
            <p:spPr>
              <a:xfrm>
                <a:off x="993071" y="1481745"/>
                <a:ext cx="4854136" cy="4111895"/>
              </a:xfrm>
              <a:prstGeom prst="rect">
                <a:avLst/>
              </a:prstGeom>
            </p:spPr>
            <p:txBody>
              <a:bodyPr wrap="square">
                <a:spAutoFit/>
              </a:bodyPr>
              <a:lstStyle/>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13	@deco1</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14	def f1(</a:t>
                </a:r>
                <a:r>
                  <a:rPr lang="en-US" altLang="zh-CN" dirty="0" err="1">
                    <a:solidFill>
                      <a:schemeClr val="tx1">
                        <a:lumMod val="85000"/>
                        <a:lumOff val="15000"/>
                      </a:schemeClr>
                    </a:solidFill>
                    <a:latin typeface="+mj-lt"/>
                    <a:ea typeface="微软雅黑" panose="020B0503020204020204" pitchFamily="34" charset="-122"/>
                  </a:rPr>
                  <a:t>a,b</a:t>
                </a:r>
                <a:r>
                  <a:rPr lang="en-US" altLang="zh-CN" dirty="0">
                    <a:solidFill>
                      <a:schemeClr val="tx1">
                        <a:lumMod val="85000"/>
                        <a:lumOff val="15000"/>
                      </a:schemeClr>
                    </a:solidFill>
                    <a:latin typeface="+mj-lt"/>
                    <a:ea typeface="微软雅黑" panose="020B0503020204020204" pitchFamily="34" charset="-122"/>
                  </a:rPr>
                  <a:t>): #</a:t>
                </a:r>
                <a:r>
                  <a:rPr lang="zh-CN" altLang="en-US" dirty="0">
                    <a:solidFill>
                      <a:schemeClr val="tx1">
                        <a:lumMod val="85000"/>
                        <a:lumOff val="15000"/>
                      </a:schemeClr>
                    </a:solidFill>
                    <a:latin typeface="+mj-lt"/>
                    <a:ea typeface="微软雅黑" panose="020B0503020204020204" pitchFamily="34" charset="-122"/>
                  </a:rPr>
                  <a:t>定义函数</a:t>
                </a:r>
                <a:r>
                  <a:rPr lang="en-US" altLang="zh-CN" dirty="0">
                    <a:solidFill>
                      <a:schemeClr val="tx1">
                        <a:lumMod val="85000"/>
                        <a:lumOff val="15000"/>
                      </a:schemeClr>
                    </a:solidFill>
                    <a:latin typeface="+mj-lt"/>
                    <a:ea typeface="微软雅黑" panose="020B0503020204020204" pitchFamily="34" charset="-122"/>
                  </a:rPr>
                  <a:t>f1</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15	    print('</a:t>
                </a:r>
                <a:r>
                  <a:rPr lang="en-US" altLang="zh-CN" dirty="0" err="1">
                    <a:solidFill>
                      <a:schemeClr val="tx1">
                        <a:lumMod val="85000"/>
                        <a:lumOff val="15000"/>
                      </a:schemeClr>
                    </a:solidFill>
                    <a:latin typeface="+mj-lt"/>
                    <a:ea typeface="微软雅黑" panose="020B0503020204020204" pitchFamily="34" charset="-122"/>
                  </a:rPr>
                  <a:t>a+b</a:t>
                </a:r>
                <a:r>
                  <a:rPr lang="en-US" altLang="zh-CN" dirty="0">
                    <a:solidFill>
                      <a:schemeClr val="tx1">
                        <a:lumMod val="85000"/>
                        <a:lumOff val="15000"/>
                      </a:schemeClr>
                    </a:solidFill>
                    <a:latin typeface="+mj-lt"/>
                    <a:ea typeface="微软雅黑" panose="020B0503020204020204" pitchFamily="34" charset="-122"/>
                  </a:rPr>
                  <a:t>=',</a:t>
                </a:r>
                <a:r>
                  <a:rPr lang="en-US" altLang="zh-CN" dirty="0" err="1">
                    <a:solidFill>
                      <a:schemeClr val="tx1">
                        <a:lumMod val="85000"/>
                        <a:lumOff val="15000"/>
                      </a:schemeClr>
                    </a:solidFill>
                    <a:latin typeface="+mj-lt"/>
                    <a:ea typeface="微软雅黑" panose="020B0503020204020204" pitchFamily="34" charset="-122"/>
                  </a:rPr>
                  <a:t>a+b</a:t>
                </a:r>
                <a:r>
                  <a:rPr lang="en-US" altLang="zh-CN" dirty="0">
                    <a:solidFill>
                      <a:schemeClr val="tx1">
                        <a:lumMod val="85000"/>
                        <a:lumOff val="15000"/>
                      </a:schemeClr>
                    </a:solidFill>
                    <a:latin typeface="+mj-lt"/>
                    <a:ea typeface="微软雅黑" panose="020B0503020204020204" pitchFamily="34" charset="-122"/>
                  </a:rPr>
                  <a:t>)</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16	@deco2</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17	def f2(): #</a:t>
                </a:r>
                <a:r>
                  <a:rPr lang="zh-CN" altLang="en-US" dirty="0">
                    <a:solidFill>
                      <a:schemeClr val="tx1">
                        <a:lumMod val="85000"/>
                        <a:lumOff val="15000"/>
                      </a:schemeClr>
                    </a:solidFill>
                    <a:latin typeface="+mj-lt"/>
                    <a:ea typeface="微软雅黑" panose="020B0503020204020204" pitchFamily="34" charset="-122"/>
                  </a:rPr>
                  <a:t>定义函数</a:t>
                </a:r>
                <a:r>
                  <a:rPr lang="en-US" altLang="zh-CN" dirty="0">
                    <a:solidFill>
                      <a:schemeClr val="tx1">
                        <a:lumMod val="85000"/>
                        <a:lumOff val="15000"/>
                      </a:schemeClr>
                    </a:solidFill>
                    <a:latin typeface="+mj-lt"/>
                    <a:ea typeface="微软雅黑" panose="020B0503020204020204" pitchFamily="34" charset="-122"/>
                  </a:rPr>
                  <a:t>f2</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18	    print('f2 is called')</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19	if __name__=='__main__':</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20	    f1(3,5) #</a:t>
                </a:r>
                <a:r>
                  <a:rPr lang="zh-CN" altLang="en-US" dirty="0">
                    <a:solidFill>
                      <a:schemeClr val="tx1">
                        <a:lumMod val="85000"/>
                        <a:lumOff val="15000"/>
                      </a:schemeClr>
                    </a:solidFill>
                    <a:latin typeface="+mj-lt"/>
                    <a:ea typeface="微软雅黑" panose="020B0503020204020204" pitchFamily="34" charset="-122"/>
                  </a:rPr>
                  <a:t>调用</a:t>
                </a:r>
                <a:r>
                  <a:rPr lang="en-US" altLang="zh-CN" dirty="0">
                    <a:solidFill>
                      <a:schemeClr val="tx1">
                        <a:lumMod val="85000"/>
                        <a:lumOff val="15000"/>
                      </a:schemeClr>
                    </a:solidFill>
                    <a:latin typeface="+mj-lt"/>
                    <a:ea typeface="微软雅黑" panose="020B0503020204020204" pitchFamily="34" charset="-122"/>
                  </a:rPr>
                  <a:t>f1</a:t>
                </a:r>
                <a:r>
                  <a:rPr lang="zh-CN" altLang="en-US" dirty="0">
                    <a:solidFill>
                      <a:schemeClr val="tx1">
                        <a:lumMod val="85000"/>
                        <a:lumOff val="15000"/>
                      </a:schemeClr>
                    </a:solidFill>
                    <a:latin typeface="+mj-lt"/>
                    <a:ea typeface="微软雅黑" panose="020B0503020204020204" pitchFamily="34" charset="-122"/>
                  </a:rPr>
                  <a:t>函数</a:t>
                </a:r>
                <a:endParaRPr lang="zh-CN" altLang="en-US"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21	    f2() #</a:t>
                </a:r>
                <a:r>
                  <a:rPr lang="zh-CN" altLang="en-US" dirty="0">
                    <a:solidFill>
                      <a:schemeClr val="tx1">
                        <a:lumMod val="85000"/>
                        <a:lumOff val="15000"/>
                      </a:schemeClr>
                    </a:solidFill>
                    <a:latin typeface="+mj-lt"/>
                    <a:ea typeface="微软雅黑" panose="020B0503020204020204" pitchFamily="34" charset="-122"/>
                  </a:rPr>
                  <a:t>调用</a:t>
                </a:r>
                <a:r>
                  <a:rPr lang="en-US" altLang="zh-CN" dirty="0">
                    <a:solidFill>
                      <a:schemeClr val="tx1">
                        <a:lumMod val="85000"/>
                        <a:lumOff val="15000"/>
                      </a:schemeClr>
                    </a:solidFill>
                    <a:latin typeface="+mj-lt"/>
                    <a:ea typeface="微软雅黑" panose="020B0503020204020204" pitchFamily="34" charset="-122"/>
                  </a:rPr>
                  <a:t>f2</a:t>
                </a:r>
                <a:r>
                  <a:rPr lang="zh-CN" altLang="en-US" dirty="0">
                    <a:solidFill>
                      <a:schemeClr val="tx1">
                        <a:lumMod val="85000"/>
                        <a:lumOff val="15000"/>
                      </a:schemeClr>
                    </a:solidFill>
                    <a:latin typeface="+mj-lt"/>
                    <a:ea typeface="微软雅黑" panose="020B0503020204020204" pitchFamily="34" charset="-122"/>
                  </a:rPr>
                  <a:t>函数</a:t>
                </a:r>
                <a:endParaRPr lang="zh-CN" altLang="en-US" dirty="0">
                  <a:solidFill>
                    <a:schemeClr val="tx1">
                      <a:lumMod val="85000"/>
                      <a:lumOff val="15000"/>
                    </a:schemeClr>
                  </a:solidFill>
                  <a:latin typeface="+mj-lt"/>
                  <a:ea typeface="微软雅黑" panose="020B0503020204020204" pitchFamily="34" charset="-122"/>
                </a:endParaRPr>
              </a:p>
            </p:txBody>
          </p:sp>
          <p:sp>
            <p:nvSpPr>
              <p:cNvPr id="12" name="矩形 11"/>
              <p:cNvSpPr/>
              <p:nvPr/>
            </p:nvSpPr>
            <p:spPr>
              <a:xfrm>
                <a:off x="6040556" y="1663068"/>
                <a:ext cx="3025961" cy="1895904"/>
              </a:xfrm>
              <a:prstGeom prst="rect">
                <a:avLst/>
              </a:prstGeom>
            </p:spPr>
            <p:txBody>
              <a:bodyPr wrap="square">
                <a:spAutoFit/>
              </a:bodyPr>
              <a:lstStyle/>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print('deco1 begin')</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print('</a:t>
                </a:r>
                <a:r>
                  <a:rPr lang="en-US" altLang="zh-CN" dirty="0" err="1">
                    <a:solidFill>
                      <a:schemeClr val="tx1">
                        <a:lumMod val="85000"/>
                        <a:lumOff val="15000"/>
                      </a:schemeClr>
                    </a:solidFill>
                    <a:latin typeface="+mj-lt"/>
                    <a:ea typeface="微软雅黑" panose="020B0503020204020204" pitchFamily="34" charset="-122"/>
                  </a:rPr>
                  <a:t>a+b</a:t>
                </a:r>
                <a:r>
                  <a:rPr lang="en-US" altLang="zh-CN" dirty="0">
                    <a:solidFill>
                      <a:schemeClr val="tx1">
                        <a:lumMod val="85000"/>
                        <a:lumOff val="15000"/>
                      </a:schemeClr>
                    </a:solidFill>
                    <a:latin typeface="+mj-lt"/>
                    <a:ea typeface="微软雅黑" panose="020B0503020204020204" pitchFamily="34" charset="-122"/>
                  </a:rPr>
                  <a:t>=',</a:t>
                </a:r>
                <a:r>
                  <a:rPr lang="en-US" altLang="zh-CN" dirty="0" err="1">
                    <a:solidFill>
                      <a:schemeClr val="tx1">
                        <a:lumMod val="85000"/>
                        <a:lumOff val="15000"/>
                      </a:schemeClr>
                    </a:solidFill>
                    <a:latin typeface="+mj-lt"/>
                    <a:ea typeface="微软雅黑" panose="020B0503020204020204" pitchFamily="34" charset="-122"/>
                  </a:rPr>
                  <a:t>a+b</a:t>
                </a:r>
                <a:r>
                  <a:rPr lang="en-US" altLang="zh-CN" dirty="0">
                    <a:solidFill>
                      <a:schemeClr val="tx1">
                        <a:lumMod val="85000"/>
                        <a:lumOff val="15000"/>
                      </a:schemeClr>
                    </a:solidFill>
                    <a:latin typeface="+mj-lt"/>
                    <a:ea typeface="微软雅黑" panose="020B0503020204020204" pitchFamily="34" charset="-122"/>
                  </a:rPr>
                  <a:t>)</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print('deco1 end</a:t>
                </a:r>
                <a:r>
                  <a:rPr lang="en-US" altLang="zh-CN" dirty="0">
                    <a:solidFill>
                      <a:schemeClr val="tx1">
                        <a:lumMod val="85000"/>
                        <a:lumOff val="15000"/>
                      </a:schemeClr>
                    </a:solidFill>
                    <a:ea typeface="微软雅黑" panose="020B0503020204020204" pitchFamily="34" charset="-122"/>
                  </a:rPr>
                  <a:t>'</a:t>
                </a:r>
                <a:r>
                  <a:rPr lang="en-US" altLang="zh-CN" dirty="0">
                    <a:solidFill>
                      <a:schemeClr val="tx1">
                        <a:lumMod val="85000"/>
                        <a:lumOff val="15000"/>
                      </a:schemeClr>
                    </a:solidFill>
                    <a:latin typeface="+mj-lt"/>
                    <a:ea typeface="微软雅黑" panose="020B0503020204020204" pitchFamily="34" charset="-122"/>
                  </a:rPr>
                  <a:t>)</a:t>
                </a:r>
                <a:endParaRPr lang="en-US" altLang="zh-CN" dirty="0">
                  <a:solidFill>
                    <a:schemeClr val="tx1">
                      <a:lumMod val="85000"/>
                      <a:lumOff val="15000"/>
                    </a:schemeClr>
                  </a:solidFill>
                  <a:latin typeface="+mj-lt"/>
                  <a:ea typeface="微软雅黑" panose="020B0503020204020204" pitchFamily="34" charset="-122"/>
                </a:endParaRPr>
              </a:p>
            </p:txBody>
          </p:sp>
          <p:sp>
            <p:nvSpPr>
              <p:cNvPr id="16" name="矩形 15"/>
              <p:cNvSpPr/>
              <p:nvPr/>
            </p:nvSpPr>
            <p:spPr>
              <a:xfrm>
                <a:off x="9341687" y="2233143"/>
                <a:ext cx="2431212" cy="2782299"/>
              </a:xfrm>
              <a:prstGeom prst="rect">
                <a:avLst/>
              </a:prstGeom>
            </p:spPr>
            <p:txBody>
              <a:bodyPr wrap="square">
                <a:spAutoFit/>
              </a:bodyPr>
              <a:lstStyle/>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deco1 begin</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err="1">
                    <a:solidFill>
                      <a:schemeClr val="tx1">
                        <a:lumMod val="85000"/>
                        <a:lumOff val="15000"/>
                      </a:schemeClr>
                    </a:solidFill>
                    <a:latin typeface="+mj-lt"/>
                    <a:ea typeface="微软雅黑" panose="020B0503020204020204" pitchFamily="34" charset="-122"/>
                  </a:rPr>
                  <a:t>a+b</a:t>
                </a:r>
                <a:r>
                  <a:rPr lang="en-US" altLang="zh-CN" dirty="0">
                    <a:solidFill>
                      <a:schemeClr val="tx1">
                        <a:lumMod val="85000"/>
                        <a:lumOff val="15000"/>
                      </a:schemeClr>
                    </a:solidFill>
                    <a:latin typeface="+mj-lt"/>
                    <a:ea typeface="微软雅黑" panose="020B0503020204020204" pitchFamily="34" charset="-122"/>
                  </a:rPr>
                  <a:t>= 8</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deco1 end</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deco2 begin</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f2 is called</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deco2 end</a:t>
                </a:r>
                <a:endParaRPr lang="en-US" altLang="zh-CN" dirty="0">
                  <a:solidFill>
                    <a:schemeClr val="tx1">
                      <a:lumMod val="85000"/>
                      <a:lumOff val="15000"/>
                    </a:schemeClr>
                  </a:solidFill>
                  <a:latin typeface="+mj-lt"/>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ppt_y</p:attrName>
                                        </p:attrNameLst>
                                      </p:cBhvr>
                                      <p:tavLst>
                                        <p:tav tm="0">
                                          <p:val>
                                            <p:strVal val="#ppt_y+#ppt_h*1.125000"/>
                                          </p:val>
                                        </p:tav>
                                        <p:tav tm="100000">
                                          <p:val>
                                            <p:strVal val="#ppt_y"/>
                                          </p:val>
                                        </p:tav>
                                      </p:tavLst>
                                    </p:anim>
                                    <p:animEffect transition="in" filter="wipe(up)">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装饰器小结：</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800"/>
              <a:t># 1. 通用装饰器的写法</a:t>
            </a:r>
            <a:endParaRPr lang="zh-CN" altLang="en-US" sz="1800"/>
          </a:p>
          <a:p>
            <a:pPr marL="0" indent="0" fontAlgn="auto">
              <a:lnSpc>
                <a:spcPct val="100000"/>
              </a:lnSpc>
              <a:spcBef>
                <a:spcPts val="0"/>
              </a:spcBef>
              <a:buNone/>
            </a:pPr>
            <a:r>
              <a:rPr lang="zh-CN" altLang="en-US" sz="1800"/>
              <a:t>def deco(fn):  #fn接收一个函数</a:t>
            </a:r>
            <a:endParaRPr lang="zh-CN" altLang="en-US" sz="1800"/>
          </a:p>
          <a:p>
            <a:pPr marL="0" indent="0" fontAlgn="auto">
              <a:lnSpc>
                <a:spcPct val="100000"/>
              </a:lnSpc>
              <a:spcBef>
                <a:spcPts val="0"/>
              </a:spcBef>
              <a:buNone/>
            </a:pPr>
            <a:r>
              <a:rPr lang="zh-CN" altLang="en-US" sz="1800"/>
              <a:t>    def inner(*args, **kwargs):</a:t>
            </a:r>
            <a:endParaRPr lang="zh-CN" altLang="en-US" sz="1800"/>
          </a:p>
          <a:p>
            <a:pPr marL="0" indent="0" fontAlgn="auto">
              <a:lnSpc>
                <a:spcPct val="100000"/>
              </a:lnSpc>
              <a:spcBef>
                <a:spcPts val="0"/>
              </a:spcBef>
              <a:buNone/>
            </a:pPr>
            <a:r>
              <a:rPr lang="zh-CN" altLang="en-US" sz="1800"/>
              <a:t>        # 执行目标函数之前需要加的功能</a:t>
            </a:r>
            <a:endParaRPr lang="zh-CN" altLang="en-US" sz="1800"/>
          </a:p>
          <a:p>
            <a:pPr marL="0" indent="0" fontAlgn="auto">
              <a:lnSpc>
                <a:spcPct val="100000"/>
              </a:lnSpc>
              <a:spcBef>
                <a:spcPts val="0"/>
              </a:spcBef>
              <a:buNone/>
            </a:pPr>
            <a:r>
              <a:rPr lang="zh-CN" altLang="en-US" sz="1800"/>
              <a:t>        ret = fn(*args, **kwargs)</a:t>
            </a:r>
            <a:endParaRPr lang="zh-CN" altLang="en-US" sz="1800"/>
          </a:p>
          <a:p>
            <a:pPr marL="0" indent="0" fontAlgn="auto">
              <a:lnSpc>
                <a:spcPct val="100000"/>
              </a:lnSpc>
              <a:spcBef>
                <a:spcPts val="0"/>
              </a:spcBef>
              <a:buNone/>
            </a:pPr>
            <a:r>
              <a:rPr lang="zh-CN" altLang="en-US" sz="1800"/>
              <a:t>        # 执行目标函数之后需要加的功能</a:t>
            </a:r>
            <a:endParaRPr lang="zh-CN" altLang="en-US" sz="1800"/>
          </a:p>
          <a:p>
            <a:pPr marL="0" indent="0" fontAlgn="auto">
              <a:lnSpc>
                <a:spcPct val="100000"/>
              </a:lnSpc>
              <a:spcBef>
                <a:spcPts val="0"/>
              </a:spcBef>
              <a:buNone/>
            </a:pPr>
            <a:r>
              <a:rPr lang="zh-CN" altLang="en-US" sz="1800"/>
              <a:t>        return ret  #把目标函数的返回值返回</a:t>
            </a:r>
            <a:endParaRPr lang="zh-CN" altLang="en-US" sz="1800"/>
          </a:p>
          <a:p>
            <a:pPr marL="0" indent="0" fontAlgn="auto">
              <a:lnSpc>
                <a:spcPct val="100000"/>
              </a:lnSpc>
              <a:spcBef>
                <a:spcPts val="0"/>
              </a:spcBef>
              <a:buNone/>
            </a:pPr>
            <a:r>
              <a:rPr lang="zh-CN" altLang="en-US" sz="1800"/>
              <a:t>    return inner</a:t>
            </a:r>
            <a:endParaRPr lang="zh-CN" altLang="en-US" sz="1800"/>
          </a:p>
          <a:p>
            <a:pPr marL="0" indent="0" fontAlgn="auto">
              <a:lnSpc>
                <a:spcPct val="100000"/>
              </a:lnSpc>
              <a:spcBef>
                <a:spcPts val="0"/>
              </a:spcBef>
              <a:buNone/>
            </a:pPr>
            <a:endParaRPr lang="zh-CN" altLang="en-US" sz="1800"/>
          </a:p>
          <a:p>
            <a:pPr marL="0" indent="0" fontAlgn="auto">
              <a:lnSpc>
                <a:spcPct val="100000"/>
              </a:lnSpc>
              <a:spcBef>
                <a:spcPts val="0"/>
              </a:spcBef>
              <a:buNone/>
            </a:pPr>
            <a:r>
              <a:rPr lang="zh-CN" altLang="en-US" sz="1800"/>
              <a:t>@deco  # target_func = deco(target_func)</a:t>
            </a:r>
            <a:endParaRPr lang="zh-CN" altLang="en-US" sz="1800"/>
          </a:p>
          <a:p>
            <a:pPr marL="0" indent="0" fontAlgn="auto">
              <a:lnSpc>
                <a:spcPct val="100000"/>
              </a:lnSpc>
              <a:spcBef>
                <a:spcPts val="0"/>
              </a:spcBef>
              <a:buNone/>
            </a:pPr>
            <a:r>
              <a:rPr lang="zh-CN" altLang="en-US" sz="1800"/>
              <a:t>def target_func():</a:t>
            </a:r>
            <a:endParaRPr lang="zh-CN" altLang="en-US" sz="1800"/>
          </a:p>
          <a:p>
            <a:pPr marL="0" indent="0" fontAlgn="auto">
              <a:lnSpc>
                <a:spcPct val="100000"/>
              </a:lnSpc>
              <a:spcBef>
                <a:spcPts val="0"/>
              </a:spcBef>
              <a:buNone/>
            </a:pPr>
            <a:r>
              <a:rPr lang="zh-CN" altLang="en-US" sz="1800"/>
              <a:t>    pass</a:t>
            </a:r>
            <a:endParaRPr lang="zh-CN" altLang="en-US" sz="1800"/>
          </a:p>
          <a:p>
            <a:pPr marL="0" indent="0" fontAlgn="auto">
              <a:lnSpc>
                <a:spcPct val="100000"/>
              </a:lnSpc>
              <a:spcBef>
                <a:spcPts val="0"/>
              </a:spcBef>
              <a:buNone/>
            </a:pPr>
            <a:r>
              <a:rPr lang="zh-CN" altLang="en-US" sz="1800"/>
              <a:t>target_func()</a:t>
            </a:r>
            <a:endParaRPr lang="zh-CN" altLang="en-US" sz="1800"/>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1800"/>
              <a:t># 2. 一个目标函数被多个装饰器修饰</a:t>
            </a:r>
            <a:endParaRPr lang="zh-CN" altLang="en-US" sz="1800"/>
          </a:p>
          <a:p>
            <a:pPr marL="0" indent="0">
              <a:buNone/>
            </a:pPr>
            <a:r>
              <a:rPr lang="zh-CN" altLang="en-US" sz="1800"/>
              <a:t>@deco1</a:t>
            </a:r>
            <a:endParaRPr lang="zh-CN" altLang="en-US" sz="1800"/>
          </a:p>
          <a:p>
            <a:pPr marL="0" indent="0">
              <a:buNone/>
            </a:pPr>
            <a:r>
              <a:rPr lang="zh-CN" altLang="en-US" sz="1800"/>
              <a:t>@deco2</a:t>
            </a:r>
            <a:endParaRPr lang="zh-CN" altLang="en-US" sz="1800"/>
          </a:p>
          <a:p>
            <a:pPr marL="0" indent="0">
              <a:buNone/>
            </a:pPr>
            <a:r>
              <a:rPr lang="zh-CN" altLang="en-US" sz="1800"/>
              <a:t>@deco3</a:t>
            </a:r>
            <a:endParaRPr lang="zh-CN" altLang="en-US" sz="1800"/>
          </a:p>
          <a:p>
            <a:pPr marL="0" indent="0">
              <a:buNone/>
            </a:pPr>
            <a:r>
              <a:rPr lang="zh-CN" altLang="en-US" sz="1800"/>
              <a:t>def func():</a:t>
            </a:r>
            <a:endParaRPr lang="zh-CN" altLang="en-US" sz="1800"/>
          </a:p>
          <a:p>
            <a:pPr marL="0" indent="0">
              <a:buNone/>
            </a:pPr>
            <a:r>
              <a:rPr lang="zh-CN" altLang="en-US" sz="1800"/>
              <a:t>    pass</a:t>
            </a:r>
            <a:endParaRPr lang="zh-CN" altLang="en-US" sz="1800"/>
          </a:p>
          <a:p>
            <a:pPr marL="0" indent="0">
              <a:buNone/>
            </a:pPr>
            <a:endParaRPr lang="zh-CN" altLang="en-US" sz="1800"/>
          </a:p>
          <a:p>
            <a:pPr marL="0" indent="0">
              <a:buNone/>
            </a:pPr>
            <a:r>
              <a:rPr lang="zh-CN" altLang="en-US" sz="1800"/>
              <a:t># 就近原则：1 2 3 func 3 2 1</a:t>
            </a:r>
            <a:endParaRPr lang="zh-CN" altLang="en-US" sz="1800"/>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768097" y="782927"/>
            <a:ext cx="7832833" cy="3806854"/>
          </a:xfrm>
        </p:spPr>
        <p:txBody>
          <a:bodyPr>
            <a:noAutofit/>
          </a:bodyPr>
          <a:p>
            <a:pPr marL="0" indent="0" fontAlgn="auto">
              <a:lnSpc>
                <a:spcPct val="100000"/>
              </a:lnSpc>
              <a:spcBef>
                <a:spcPts val="0"/>
              </a:spcBef>
              <a:buNone/>
            </a:pPr>
            <a:r>
              <a:rPr lang="zh-CN" altLang="en-US" sz="1400"/>
              <a:t># 3. 带参数的装饰器</a:t>
            </a:r>
            <a:endParaRPr lang="zh-CN" altLang="en-US" sz="1400"/>
          </a:p>
          <a:p>
            <a:pPr marL="0" indent="0" fontAlgn="auto">
              <a:lnSpc>
                <a:spcPct val="100000"/>
              </a:lnSpc>
              <a:spcBef>
                <a:spcPts val="0"/>
              </a:spcBef>
              <a:buNone/>
            </a:pPr>
            <a:r>
              <a:rPr lang="zh-CN" altLang="en-US" sz="1400"/>
              <a:t>def deco_out(flag):  #flag装饰器本身的参数</a:t>
            </a:r>
            <a:endParaRPr lang="zh-CN" altLang="en-US" sz="1400"/>
          </a:p>
          <a:p>
            <a:pPr marL="0" indent="0" fontAlgn="auto">
              <a:lnSpc>
                <a:spcPct val="100000"/>
              </a:lnSpc>
              <a:spcBef>
                <a:spcPts val="0"/>
              </a:spcBef>
              <a:buNone/>
            </a:pPr>
            <a:r>
              <a:rPr lang="zh-CN" altLang="en-US" sz="1400"/>
              <a:t>    def deco(fn):  # fn接收一个函数</a:t>
            </a:r>
            <a:endParaRPr lang="zh-CN" altLang="en-US" sz="1400"/>
          </a:p>
          <a:p>
            <a:pPr marL="0" indent="0" fontAlgn="auto">
              <a:lnSpc>
                <a:spcPct val="100000"/>
              </a:lnSpc>
              <a:spcBef>
                <a:spcPts val="0"/>
              </a:spcBef>
              <a:buNone/>
            </a:pPr>
            <a:r>
              <a:rPr lang="zh-CN" altLang="en-US" sz="1400"/>
              <a:t>        def inner(*args, **kwargs):</a:t>
            </a:r>
            <a:endParaRPr lang="zh-CN" altLang="en-US" sz="1400"/>
          </a:p>
          <a:p>
            <a:pPr marL="0" indent="0" fontAlgn="auto">
              <a:lnSpc>
                <a:spcPct val="100000"/>
              </a:lnSpc>
              <a:spcBef>
                <a:spcPts val="0"/>
              </a:spcBef>
              <a:buNone/>
            </a:pPr>
            <a:r>
              <a:rPr lang="zh-CN" altLang="en-US" sz="1400"/>
              <a:t>            if flag == True:</a:t>
            </a:r>
            <a:endParaRPr lang="zh-CN" altLang="en-US" sz="1400"/>
          </a:p>
          <a:p>
            <a:pPr marL="0" indent="0" fontAlgn="auto">
              <a:lnSpc>
                <a:spcPct val="100000"/>
              </a:lnSpc>
              <a:spcBef>
                <a:spcPts val="0"/>
              </a:spcBef>
              <a:buNone/>
            </a:pPr>
            <a:r>
              <a:rPr lang="zh-CN" altLang="en-US" sz="1400"/>
              <a:t>                # 执行目标函数之前需要加的功能</a:t>
            </a:r>
            <a:endParaRPr lang="zh-CN" altLang="en-US" sz="1400"/>
          </a:p>
          <a:p>
            <a:pPr marL="0" indent="0" fontAlgn="auto">
              <a:lnSpc>
                <a:spcPct val="100000"/>
              </a:lnSpc>
              <a:spcBef>
                <a:spcPts val="0"/>
              </a:spcBef>
              <a:buNone/>
            </a:pPr>
            <a:r>
              <a:rPr lang="zh-CN" altLang="en-US" sz="1400"/>
              <a:t>                ret = fn(*args, **kwargs)</a:t>
            </a:r>
            <a:endParaRPr lang="zh-CN" altLang="en-US" sz="1400"/>
          </a:p>
          <a:p>
            <a:pPr marL="0" indent="0" fontAlgn="auto">
              <a:lnSpc>
                <a:spcPct val="100000"/>
              </a:lnSpc>
              <a:spcBef>
                <a:spcPts val="0"/>
              </a:spcBef>
              <a:buNone/>
            </a:pPr>
            <a:r>
              <a:rPr lang="zh-CN" altLang="en-US" sz="1400"/>
              <a:t>                # 执行目标函数之后需要加的功能</a:t>
            </a:r>
            <a:endParaRPr lang="zh-CN" altLang="en-US" sz="1400"/>
          </a:p>
          <a:p>
            <a:pPr marL="0" indent="0" fontAlgn="auto">
              <a:lnSpc>
                <a:spcPct val="100000"/>
              </a:lnSpc>
              <a:spcBef>
                <a:spcPts val="0"/>
              </a:spcBef>
              <a:buNone/>
            </a:pPr>
            <a:r>
              <a:rPr lang="zh-CN" altLang="en-US" sz="1400"/>
              <a:t>                return ret</a:t>
            </a:r>
            <a:endParaRPr lang="zh-CN" altLang="en-US" sz="1400"/>
          </a:p>
          <a:p>
            <a:pPr marL="0" indent="0" fontAlgn="auto">
              <a:lnSpc>
                <a:spcPct val="100000"/>
              </a:lnSpc>
              <a:spcBef>
                <a:spcPts val="0"/>
              </a:spcBef>
              <a:buNone/>
            </a:pPr>
            <a:r>
              <a:rPr lang="zh-CN" altLang="en-US" sz="1400"/>
              <a:t>            else:</a:t>
            </a:r>
            <a:endParaRPr lang="zh-CN" altLang="en-US" sz="1400"/>
          </a:p>
          <a:p>
            <a:pPr marL="0" indent="0" fontAlgn="auto">
              <a:lnSpc>
                <a:spcPct val="100000"/>
              </a:lnSpc>
              <a:spcBef>
                <a:spcPts val="0"/>
              </a:spcBef>
              <a:buNone/>
            </a:pPr>
            <a:r>
              <a:rPr lang="zh-CN" altLang="en-US" sz="1400"/>
              <a:t>                ret = fn(*args, **kwargs)</a:t>
            </a:r>
            <a:endParaRPr lang="zh-CN" altLang="en-US" sz="1400"/>
          </a:p>
          <a:p>
            <a:pPr marL="0" indent="0" fontAlgn="auto">
              <a:lnSpc>
                <a:spcPct val="100000"/>
              </a:lnSpc>
              <a:spcBef>
                <a:spcPts val="0"/>
              </a:spcBef>
              <a:buNone/>
            </a:pPr>
            <a:r>
              <a:rPr lang="zh-CN" altLang="en-US" sz="1400"/>
              <a:t>                return ret</a:t>
            </a:r>
            <a:endParaRPr lang="zh-CN" altLang="en-US" sz="1400"/>
          </a:p>
          <a:p>
            <a:pPr marL="0" indent="0" fontAlgn="auto">
              <a:lnSpc>
                <a:spcPct val="100000"/>
              </a:lnSpc>
              <a:spcBef>
                <a:spcPts val="0"/>
              </a:spcBef>
              <a:buNone/>
            </a:pPr>
            <a:r>
              <a:rPr lang="zh-CN" altLang="en-US" sz="1400"/>
              <a:t>        return inner</a:t>
            </a:r>
            <a:endParaRPr lang="zh-CN" altLang="en-US" sz="1400"/>
          </a:p>
          <a:p>
            <a:pPr marL="0" indent="0" fontAlgn="auto">
              <a:lnSpc>
                <a:spcPct val="100000"/>
              </a:lnSpc>
              <a:spcBef>
                <a:spcPts val="0"/>
              </a:spcBef>
              <a:buNone/>
            </a:pPr>
            <a:r>
              <a:rPr lang="zh-CN" altLang="en-US" sz="1400"/>
              <a:t>    return deco</a:t>
            </a:r>
            <a:endParaRPr lang="zh-CN" altLang="en-US" sz="1400"/>
          </a:p>
          <a:p>
            <a:pPr marL="0" indent="0" fontAlgn="auto">
              <a:lnSpc>
                <a:spcPct val="100000"/>
              </a:lnSpc>
              <a:spcBef>
                <a:spcPts val="0"/>
              </a:spcBef>
              <a:buNone/>
            </a:pPr>
            <a:endParaRPr lang="zh-CN" altLang="en-US" sz="1400"/>
          </a:p>
          <a:p>
            <a:pPr marL="0" indent="0" fontAlgn="auto">
              <a:lnSpc>
                <a:spcPct val="100000"/>
              </a:lnSpc>
              <a:spcBef>
                <a:spcPts val="0"/>
              </a:spcBef>
              <a:buNone/>
            </a:pPr>
            <a:r>
              <a:rPr lang="zh-CN" altLang="en-US" sz="1400"/>
              <a:t>@deco_out(True)  #先执行deco_out(True)返回deco，再和@拼接  相当于@deco</a:t>
            </a:r>
            <a:endParaRPr lang="zh-CN" altLang="en-US" sz="1400"/>
          </a:p>
          <a:p>
            <a:pPr marL="0" indent="0" fontAlgn="auto">
              <a:lnSpc>
                <a:spcPct val="100000"/>
              </a:lnSpc>
              <a:spcBef>
                <a:spcPts val="0"/>
              </a:spcBef>
              <a:buNone/>
            </a:pPr>
            <a:r>
              <a:rPr lang="zh-CN" altLang="en-US" sz="1400"/>
              <a:t>def func():</a:t>
            </a:r>
            <a:endParaRPr lang="zh-CN" altLang="en-US" sz="1400"/>
          </a:p>
          <a:p>
            <a:pPr marL="0" indent="0" fontAlgn="auto">
              <a:lnSpc>
                <a:spcPct val="100000"/>
              </a:lnSpc>
              <a:spcBef>
                <a:spcPts val="0"/>
              </a:spcBef>
              <a:buNone/>
            </a:pPr>
            <a:r>
              <a:rPr lang="zh-CN" altLang="en-US" sz="1400"/>
              <a:t>    pass</a:t>
            </a:r>
            <a:endParaRPr lang="zh-CN" altLang="en-US" sz="1400"/>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a:t>
            </a:r>
            <a:endParaRPr lang="zh-CN" altLang="en-US" dirty="0"/>
          </a:p>
        </p:txBody>
      </p:sp>
      <p:sp>
        <p:nvSpPr>
          <p:cNvPr id="3" name="内容占位符 2"/>
          <p:cNvSpPr>
            <a:spLocks noGrp="1"/>
          </p:cNvSpPr>
          <p:nvPr>
            <p:ph idx="1"/>
          </p:nvPr>
        </p:nvSpPr>
        <p:spPr/>
        <p:txBody>
          <a:bodyPr>
            <a:normAutofit lnSpcReduction="20000"/>
          </a:bodyPr>
          <a:lstStyle/>
          <a:p>
            <a:pPr>
              <a:lnSpc>
                <a:spcPct val="150000"/>
              </a:lnSpc>
            </a:pPr>
            <a:r>
              <a:rPr lang="zh-CN" altLang="en-US" sz="2400" dirty="0"/>
              <a:t>随着对</a:t>
            </a:r>
            <a:r>
              <a:rPr lang="en-US" altLang="zh-CN" sz="2400" dirty="0"/>
              <a:t>python</a:t>
            </a:r>
            <a:r>
              <a:rPr lang="zh-CN" altLang="en-US" sz="2400" dirty="0"/>
              <a:t>学习的深入，其优点日渐突出，让大家感觉到了</a:t>
            </a:r>
            <a:r>
              <a:rPr lang="en-US" altLang="zh-CN" sz="2400" dirty="0"/>
              <a:t>python</a:t>
            </a:r>
            <a:r>
              <a:rPr lang="zh-CN" altLang="en-US" sz="2400" dirty="0"/>
              <a:t>的强大了，强大感觉之一就是“模块自信”，因为</a:t>
            </a:r>
            <a:r>
              <a:rPr lang="en-US" altLang="zh-CN" sz="2400" dirty="0"/>
              <a:t>python</a:t>
            </a:r>
            <a:r>
              <a:rPr lang="zh-CN" altLang="en-US" sz="2400" dirty="0"/>
              <a:t>不仅有自带的模块（称之为标准库），还有海量的第三方模块，并且很多开发者还在不断贡献自己开发的新模块，正是有了这么强大的“模块自信”，</a:t>
            </a:r>
            <a:r>
              <a:rPr lang="en-US" altLang="zh-CN" sz="2400" dirty="0"/>
              <a:t>python</a:t>
            </a:r>
            <a:r>
              <a:rPr lang="zh-CN" altLang="en-US" sz="2400" dirty="0"/>
              <a:t>才被很多人钟爱。</a:t>
            </a:r>
            <a:endParaRPr lang="en-US" altLang="zh-CN" sz="2400" dirty="0"/>
          </a:p>
          <a:p>
            <a:pPr>
              <a:lnSpc>
                <a:spcPct val="150000"/>
              </a:lnSpc>
            </a:pPr>
            <a:r>
              <a:rPr lang="zh-CN" altLang="en-US" sz="2400" dirty="0"/>
              <a:t>“模块自信”的本质是：开放。</a:t>
            </a:r>
            <a:endParaRPr lang="zh-CN" altLang="en-US" sz="24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模块概述</a:t>
            </a:r>
            <a:endParaRPr lang="zh-CN" altLang="en-US" dirty="0"/>
          </a:p>
        </p:txBody>
      </p:sp>
      <p:sp>
        <p:nvSpPr>
          <p:cNvPr id="3" name="内容占位符 2"/>
          <p:cNvSpPr>
            <a:spLocks noGrp="1"/>
          </p:cNvSpPr>
          <p:nvPr>
            <p:ph idx="1"/>
          </p:nvPr>
        </p:nvSpPr>
        <p:spPr>
          <a:xfrm>
            <a:off x="768097" y="840103"/>
            <a:ext cx="7832833" cy="3806854"/>
          </a:xfrm>
        </p:spPr>
        <p:txBody>
          <a:bodyPr>
            <a:noAutofit/>
          </a:bodyPr>
          <a:lstStyle/>
          <a:p>
            <a:pPr marL="342900" indent="-342900">
              <a:lnSpc>
                <a:spcPct val="150000"/>
              </a:lnSpc>
              <a:spcBef>
                <a:spcPct val="0"/>
              </a:spcBef>
              <a:buClr>
                <a:srgbClr val="B1C400"/>
              </a:buClr>
              <a:buFont typeface="Wingdings" panose="05000000000000000000" pitchFamily="2" charset="2"/>
              <a:buChar char="Ø"/>
              <a:defRPr/>
            </a:pPr>
            <a:r>
              <a:rPr lang="en-US" altLang="zh-CN" sz="1800" dirty="0"/>
              <a:t>Python</a:t>
            </a:r>
            <a:r>
              <a:rPr lang="zh-CN" altLang="en-US" sz="1800" dirty="0"/>
              <a:t>提供了交互式和脚本式两种运行方式。当要执行的代码比较长、且需要重复使用时，我们通常将代码放在扩展名为</a:t>
            </a:r>
            <a:r>
              <a:rPr lang="en-US" altLang="zh-CN" sz="1800" dirty="0"/>
              <a:t>.</a:t>
            </a:r>
            <a:r>
              <a:rPr lang="en-US" altLang="zh-CN" sz="1800" dirty="0" err="1"/>
              <a:t>py</a:t>
            </a:r>
            <a:r>
              <a:rPr lang="zh-CN" altLang="en-US" sz="1800" dirty="0"/>
              <a:t>的</a:t>
            </a:r>
            <a:r>
              <a:rPr lang="en-US" altLang="zh-CN" sz="1800" dirty="0"/>
              <a:t>Python</a:t>
            </a:r>
            <a:r>
              <a:rPr lang="zh-CN" altLang="en-US" sz="1800" dirty="0"/>
              <a:t>脚本文件中。</a:t>
            </a:r>
            <a:endParaRPr lang="zh-CN" altLang="en-US" sz="1800" dirty="0"/>
          </a:p>
          <a:p>
            <a:pPr marL="342900" indent="-342900">
              <a:lnSpc>
                <a:spcPct val="150000"/>
              </a:lnSpc>
              <a:spcBef>
                <a:spcPct val="0"/>
              </a:spcBef>
              <a:buClr>
                <a:srgbClr val="B1C400"/>
              </a:buClr>
              <a:buFont typeface="Wingdings" panose="05000000000000000000" pitchFamily="2" charset="2"/>
              <a:buChar char="Ø"/>
              <a:defRPr/>
            </a:pPr>
            <a:r>
              <a:rPr lang="zh-CN" altLang="en-US" sz="1800" dirty="0"/>
              <a:t>当我们要编写一个规模比较大的程序时，如果将所有代码都放在一个脚本文件中，则不方便维护和多人协同开发。</a:t>
            </a:r>
            <a:endParaRPr lang="zh-CN" altLang="en-US" sz="1800" dirty="0"/>
          </a:p>
          <a:p>
            <a:pPr marL="342900" indent="-342900">
              <a:lnSpc>
                <a:spcPct val="150000"/>
              </a:lnSpc>
              <a:spcBef>
                <a:spcPct val="0"/>
              </a:spcBef>
              <a:buClr>
                <a:srgbClr val="B1C400"/>
              </a:buClr>
              <a:buFont typeface="Wingdings" panose="05000000000000000000" pitchFamily="2" charset="2"/>
              <a:buChar char="Ø"/>
              <a:defRPr/>
            </a:pPr>
            <a:r>
              <a:rPr lang="zh-CN" altLang="en-US" sz="1800" dirty="0"/>
              <a:t>对于可以在多个程序中重用的功能，我们也最好将其放在单独的脚本文件中，以方便多个程序通过引用该脚本文件、共享这些功能。</a:t>
            </a:r>
            <a:endParaRPr lang="zh-CN" altLang="en-US" sz="1800" dirty="0"/>
          </a:p>
          <a:p>
            <a:pPr marL="342900" indent="-342900">
              <a:lnSpc>
                <a:spcPct val="150000"/>
              </a:lnSpc>
              <a:spcBef>
                <a:spcPct val="0"/>
              </a:spcBef>
              <a:buClr>
                <a:srgbClr val="B1C400"/>
              </a:buClr>
              <a:buFont typeface="Wingdings" panose="05000000000000000000" pitchFamily="2" charset="2"/>
              <a:buChar char="Ø"/>
              <a:defRPr/>
            </a:pPr>
            <a:r>
              <a:rPr lang="zh-CN" altLang="en-US" sz="1800" dirty="0"/>
              <a:t>此时，我们需要按照代码功能的不同，将代码分门别类地放在不同的脚本文件中，这些脚本文件就称为是模块（</a:t>
            </a:r>
            <a:r>
              <a:rPr lang="en-US" altLang="zh-CN" sz="1800" dirty="0"/>
              <a:t>Module</a:t>
            </a:r>
            <a:r>
              <a:rPr lang="zh-CN" altLang="en-US" sz="1800" dirty="0"/>
              <a:t>）。</a:t>
            </a:r>
            <a:endParaRPr lang="zh-CN" altLang="en-US" sz="18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a:t>
            </a:r>
            <a:endParaRPr lang="zh-CN" altLang="en-US" dirty="0"/>
          </a:p>
        </p:txBody>
      </p:sp>
      <p:sp>
        <p:nvSpPr>
          <p:cNvPr id="3" name="内容占位符 2"/>
          <p:cNvSpPr>
            <a:spLocks noGrp="1"/>
          </p:cNvSpPr>
          <p:nvPr>
            <p:ph idx="1"/>
          </p:nvPr>
        </p:nvSpPr>
        <p:spPr/>
        <p:txBody>
          <a:bodyPr>
            <a:normAutofit/>
          </a:bodyPr>
          <a:lstStyle/>
          <a:p>
            <a:r>
              <a:rPr lang="zh-CN" altLang="en-US" sz="2000" dirty="0"/>
              <a:t>在python中，模块可以分为3类，</a:t>
            </a:r>
            <a:endParaRPr lang="zh-CN" altLang="en-US" sz="2000" dirty="0"/>
          </a:p>
          <a:p>
            <a:r>
              <a:rPr lang="zh-CN" altLang="en-US" sz="2000" dirty="0"/>
              <a:t>    1）内置标准模块（标准库）------python自带的模块，如sys,os等；</a:t>
            </a:r>
            <a:endParaRPr lang="zh-CN" altLang="en-US" sz="2000" dirty="0"/>
          </a:p>
          <a:p>
            <a:r>
              <a:rPr lang="zh-CN" altLang="en-US" sz="2000" dirty="0"/>
              <a:t>   2）第三方模块——其他人已经编写好的模块。</a:t>
            </a:r>
            <a:endParaRPr lang="zh-CN" altLang="en-US" sz="2000" dirty="0"/>
          </a:p>
          <a:p>
            <a:r>
              <a:rPr lang="zh-CN" altLang="en-US" sz="2000" dirty="0"/>
              <a:t>3）自定义模块--------用户为了实现某个功能自己编写的模块。</a:t>
            </a:r>
            <a:endParaRPr lang="zh-CN" altLang="en-US" sz="2000" dirty="0"/>
          </a:p>
          <a:p>
            <a:r>
              <a:rPr lang="zh-CN" altLang="en-US" sz="2000" dirty="0"/>
              <a:t> 一个python程序可由若干模块构成，一个模块中可以使用其他模块的变量、函数和类等，如下图所示。     </a:t>
            </a:r>
            <a:endParaRPr lang="zh-CN" altLang="en-US" sz="2000" dirty="0"/>
          </a:p>
          <a:p>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7" name="内容占位符 6"/>
          <p:cNvPicPr>
            <a:picLocks noGrp="1" noChangeAspect="1"/>
          </p:cNvPicPr>
          <p:nvPr>
            <p:ph idx="1"/>
            <p:custDataLst>
              <p:tags r:id="rId1"/>
            </p:custDataLst>
          </p:nvPr>
        </p:nvPicPr>
        <p:blipFill>
          <a:blip r:embed="rId2"/>
          <a:stretch>
            <a:fillRect/>
          </a:stretch>
        </p:blipFill>
        <p:spPr>
          <a:xfrm>
            <a:off x="2129354" y="1551357"/>
            <a:ext cx="4562950" cy="2010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本节目标</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grpSp>
        <p:nvGrpSpPr>
          <p:cNvPr id="7" name="组合 6"/>
          <p:cNvGrpSpPr/>
          <p:nvPr/>
        </p:nvGrpSpPr>
        <p:grpSpPr bwMode="auto">
          <a:xfrm>
            <a:off x="2071688" y="802322"/>
            <a:ext cx="5219701" cy="3636964"/>
            <a:chOff x="1636940" y="1599002"/>
            <a:chExt cx="5978491" cy="4237841"/>
          </a:xfrm>
        </p:grpSpPr>
        <p:sp>
          <p:nvSpPr>
            <p:cNvPr id="8" name="弧形 36"/>
            <p:cNvSpPr/>
            <p:nvPr/>
          </p:nvSpPr>
          <p:spPr bwMode="auto">
            <a:xfrm rot="5400000">
              <a:off x="3977696" y="3085588"/>
              <a:ext cx="1313342" cy="1314614"/>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9" name="弧形 37"/>
            <p:cNvSpPr/>
            <p:nvPr/>
          </p:nvSpPr>
          <p:spPr bwMode="auto">
            <a:xfrm>
              <a:off x="4091612" y="3202759"/>
              <a:ext cx="1083692" cy="1083969"/>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10" name="弧形 38"/>
            <p:cNvSpPr/>
            <p:nvPr/>
          </p:nvSpPr>
          <p:spPr bwMode="auto">
            <a:xfrm rot="16200000">
              <a:off x="4173068" y="3346778"/>
              <a:ext cx="897142" cy="823679"/>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defRPr/>
              </a:pPr>
              <a:endParaRPr lang="zh-CN" altLang="en-US">
                <a:latin typeface="Arial" panose="020B0604020202020204" pitchFamily="34" charset="0"/>
              </a:endParaRPr>
            </a:p>
          </p:txBody>
        </p:sp>
        <p:grpSp>
          <p:nvGrpSpPr>
            <p:cNvPr id="11" name="组合 3"/>
            <p:cNvGrpSpPr/>
            <p:nvPr/>
          </p:nvGrpSpPr>
          <p:grpSpPr bwMode="auto">
            <a:xfrm>
              <a:off x="1636940" y="1599002"/>
              <a:ext cx="5978491" cy="4237841"/>
              <a:chOff x="1636941" y="1599004"/>
              <a:chExt cx="5978493" cy="4237846"/>
            </a:xfrm>
          </p:grpSpPr>
          <p:graphicFrame>
            <p:nvGraphicFramePr>
              <p:cNvPr id="12" name="图表 2"/>
              <p:cNvGraphicFramePr/>
              <p:nvPr/>
            </p:nvGraphicFramePr>
            <p:xfrm>
              <a:off x="1636941" y="1599004"/>
              <a:ext cx="5978493" cy="4237846"/>
            </p:xfrm>
            <a:graphic>
              <a:graphicData uri="http://schemas.openxmlformats.org/presentationml/2006/ole">
                <mc:AlternateContent xmlns:mc="http://schemas.openxmlformats.org/markup-compatibility/2006">
                  <mc:Choice xmlns:v="urn:schemas-microsoft-com:vml" Requires="v">
                    <p:oleObj spid="_x0000_s2130" name="" r:id="rId1" imgW="5224145" imgH="3639185" progId="Excel.Chart.8">
                      <p:embed/>
                    </p:oleObj>
                  </mc:Choice>
                  <mc:Fallback>
                    <p:oleObj name="" r:id="rId1" imgW="5224145" imgH="3639185" progId="Excel.Chart.8">
                      <p:embed/>
                      <p:pic>
                        <p:nvPicPr>
                          <p:cNvPr id="0" name="图片 205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941" y="1599004"/>
                            <a:ext cx="5978493" cy="423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43"/>
              <p:cNvSpPr txBox="1"/>
              <p:nvPr/>
            </p:nvSpPr>
            <p:spPr>
              <a:xfrm rot="18892830">
                <a:off x="3261794" y="2497329"/>
                <a:ext cx="1041425" cy="456751"/>
              </a:xfrm>
              <a:prstGeom prst="rect">
                <a:avLst/>
              </a:prstGeom>
              <a:noFill/>
            </p:spPr>
            <p:txBody>
              <a:bodyPr>
                <a:spAutoFit/>
              </a:bodyPr>
              <a:lstStyle/>
              <a:p>
                <a:pPr>
                  <a:defRPr/>
                </a:pPr>
                <a:r>
                  <a:rPr lang="zh-CN" altLang="en-US" sz="2000" b="1" spc="300" dirty="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sp>
            <p:nvSpPr>
              <p:cNvPr id="14" name="TextBox 44"/>
              <p:cNvSpPr txBox="1"/>
              <p:nvPr/>
            </p:nvSpPr>
            <p:spPr>
              <a:xfrm rot="3026289">
                <a:off x="3289067" y="4485843"/>
                <a:ext cx="1041426" cy="456751"/>
              </a:xfrm>
              <a:prstGeom prst="rect">
                <a:avLst/>
              </a:prstGeom>
              <a:noFill/>
            </p:spPr>
            <p:txBody>
              <a:bodyPr>
                <a:spAutoFit/>
              </a:bodyPr>
              <a:lstStyle/>
              <a:p>
                <a:pPr>
                  <a:defRPr/>
                </a:pPr>
                <a:r>
                  <a:rPr lang="zh-CN" altLang="en-US" sz="2000" b="1" spc="300" dirty="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grpSp>
        <p:sp>
          <p:nvSpPr>
            <p:cNvPr id="15" name="TextBox 40"/>
            <p:cNvSpPr txBox="1"/>
            <p:nvPr/>
          </p:nvSpPr>
          <p:spPr>
            <a:xfrm rot="3181581" flipH="1">
              <a:off x="5143707" y="2706353"/>
              <a:ext cx="1041425" cy="456751"/>
            </a:xfrm>
            <a:prstGeom prst="rect">
              <a:avLst/>
            </a:prstGeom>
            <a:noFill/>
          </p:spPr>
          <p:txBody>
            <a:bodyPr>
              <a:spAutoFit/>
            </a:bodyPr>
            <a:lstStyle/>
            <a:p>
              <a:pPr>
                <a:defRPr/>
              </a:pPr>
              <a:r>
                <a:rPr lang="zh-CN" altLang="en-US" sz="2000" b="1" spc="300" dirty="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sp>
          <p:nvSpPr>
            <p:cNvPr id="16" name="TextBox 41"/>
            <p:cNvSpPr txBox="1"/>
            <p:nvPr/>
          </p:nvSpPr>
          <p:spPr>
            <a:xfrm rot="8102442" flipH="1" flipV="1">
              <a:off x="5164395" y="4373669"/>
              <a:ext cx="1040054" cy="464664"/>
            </a:xfrm>
            <a:prstGeom prst="rect">
              <a:avLst/>
            </a:prstGeom>
            <a:noFill/>
          </p:spPr>
          <p:txBody>
            <a:bodyPr>
              <a:spAutoFit/>
            </a:bodyPr>
            <a:lstStyle/>
            <a:p>
              <a:pPr>
                <a:defRPr/>
              </a:pPr>
              <a:r>
                <a:rPr lang="zh-CN" altLang="en-US" sz="2000" b="1" spc="300" dirty="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bwMode="auto">
          <a:xfrm>
            <a:off x="444500" y="860744"/>
            <a:ext cx="3479177" cy="1152525"/>
            <a:chOff x="128821" y="1605947"/>
            <a:chExt cx="3479835" cy="1149823"/>
          </a:xfrm>
        </p:grpSpPr>
        <p:sp>
          <p:nvSpPr>
            <p:cNvPr id="18" name="矩形 5"/>
            <p:cNvSpPr>
              <a:spLocks noChangeArrowheads="1"/>
            </p:cNvSpPr>
            <p:nvPr/>
          </p:nvSpPr>
          <p:spPr bwMode="auto">
            <a:xfrm>
              <a:off x="725025" y="2022555"/>
              <a:ext cx="2883631" cy="5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1600" b="1" dirty="0">
                  <a:latin typeface="微软雅黑" panose="020B0503020204020204" pitchFamily="34" charset="-122"/>
                  <a:ea typeface="微软雅黑" panose="020B0503020204020204" pitchFamily="34" charset="-122"/>
                  <a:sym typeface="+mn-ea"/>
                </a:rPr>
                <a:t>掌握</a:t>
              </a:r>
              <a:r>
                <a:rPr lang="zh-CN" altLang="en-US" sz="1600" b="1" dirty="0">
                  <a:solidFill>
                    <a:schemeClr val="accent2">
                      <a:lumMod val="75000"/>
                    </a:schemeClr>
                  </a:solidFill>
                  <a:ea typeface="微软雅黑" panose="020B0503020204020204" pitchFamily="34" charset="-122"/>
                  <a:cs typeface="Arial" panose="020B0604020202020204" pitchFamily="34" charset="0"/>
                  <a:sym typeface="Arial" panose="020B0604020202020204" pitchFamily="34" charset="0"/>
                </a:rPr>
                <a:t>模块的定义与应用</a:t>
              </a:r>
              <a:endParaRPr lang="zh-CN" altLang="en-US" sz="1600" b="1" dirty="0">
                <a:solidFill>
                  <a:srgbClr val="1369B2"/>
                </a:solidFill>
                <a:latin typeface="微软雅黑" panose="020B0503020204020204" pitchFamily="34" charset="-122"/>
                <a:ea typeface="微软雅黑" panose="020B0503020204020204" pitchFamily="34" charset="-122"/>
              </a:endParaRPr>
            </a:p>
          </p:txBody>
        </p:sp>
        <p:grpSp>
          <p:nvGrpSpPr>
            <p:cNvPr id="19" name="组合 16"/>
            <p:cNvGrpSpPr/>
            <p:nvPr/>
          </p:nvGrpSpPr>
          <p:grpSpPr bwMode="auto">
            <a:xfrm>
              <a:off x="402202" y="2103290"/>
              <a:ext cx="2352574" cy="652480"/>
              <a:chOff x="795896" y="2351986"/>
              <a:chExt cx="2351394" cy="652471"/>
            </a:xfrm>
          </p:grpSpPr>
          <p:cxnSp>
            <p:nvCxnSpPr>
              <p:cNvPr id="20" name="直接连接符 7"/>
              <p:cNvCxnSpPr>
                <a:cxnSpLocks noChangeShapeType="1"/>
              </p:cNvCxnSpPr>
              <p:nvPr/>
            </p:nvCxnSpPr>
            <p:spPr bwMode="auto">
              <a:xfrm>
                <a:off x="795896" y="2351986"/>
                <a:ext cx="419799" cy="644105"/>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10"/>
              <p:cNvCxnSpPr>
                <a:cxnSpLocks noChangeShapeType="1"/>
              </p:cNvCxnSpPr>
              <p:nvPr/>
            </p:nvCxnSpPr>
            <p:spPr bwMode="auto">
              <a:xfrm flipV="1">
                <a:off x="1222939" y="2996091"/>
                <a:ext cx="1924351" cy="8366"/>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组合 21"/>
            <p:cNvGrpSpPr/>
            <p:nvPr/>
          </p:nvGrpSpPr>
          <p:grpSpPr bwMode="auto">
            <a:xfrm>
              <a:off x="128821" y="1605947"/>
              <a:ext cx="474753" cy="503642"/>
              <a:chOff x="1207310" y="3521532"/>
              <a:chExt cx="474515" cy="503635"/>
            </a:xfrm>
          </p:grpSpPr>
          <p:sp>
            <p:nvSpPr>
              <p:cNvPr id="23" name="椭圆 22"/>
              <p:cNvSpPr/>
              <p:nvPr/>
            </p:nvSpPr>
            <p:spPr bwMode="auto">
              <a:xfrm>
                <a:off x="1207310" y="3550040"/>
                <a:ext cx="474515" cy="475127"/>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defRPr/>
                </a:pPr>
                <a:endParaRPr lang="zh-CN" altLang="en-US" sz="1600">
                  <a:latin typeface="Arial" panose="020B0604020202020204" pitchFamily="34" charset="0"/>
                </a:endParaRPr>
              </a:p>
            </p:txBody>
          </p:sp>
          <p:sp>
            <p:nvSpPr>
              <p:cNvPr id="24" name="TextBox 51"/>
              <p:cNvSpPr txBox="1"/>
              <p:nvPr/>
            </p:nvSpPr>
            <p:spPr>
              <a:xfrm>
                <a:off x="1262856" y="3521532"/>
                <a:ext cx="334858" cy="459289"/>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25" name="组合 24"/>
          <p:cNvGrpSpPr/>
          <p:nvPr/>
        </p:nvGrpSpPr>
        <p:grpSpPr bwMode="auto">
          <a:xfrm>
            <a:off x="6068601" y="1295399"/>
            <a:ext cx="3011900" cy="1103313"/>
            <a:chOff x="5686161" y="2109791"/>
            <a:chExt cx="3010164" cy="1100134"/>
          </a:xfrm>
        </p:grpSpPr>
        <p:grpSp>
          <p:nvGrpSpPr>
            <p:cNvPr id="26" name="组合 32"/>
            <p:cNvGrpSpPr/>
            <p:nvPr/>
          </p:nvGrpSpPr>
          <p:grpSpPr bwMode="auto">
            <a:xfrm flipH="1">
              <a:off x="5945199" y="2557463"/>
              <a:ext cx="2486014" cy="652462"/>
              <a:chOff x="860198" y="2352244"/>
              <a:chExt cx="2486271" cy="652213"/>
            </a:xfrm>
          </p:grpSpPr>
          <p:cxnSp>
            <p:nvCxnSpPr>
              <p:cNvPr id="27" name="直接连接符 33"/>
              <p:cNvCxnSpPr>
                <a:cxnSpLocks noChangeShapeType="1"/>
              </p:cNvCxnSpPr>
              <p:nvPr/>
            </p:nvCxnSpPr>
            <p:spPr bwMode="auto">
              <a:xfrm>
                <a:off x="860198" y="2352244"/>
                <a:ext cx="372267" cy="652213"/>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34"/>
              <p:cNvCxnSpPr>
                <a:cxnSpLocks noChangeShapeType="1"/>
              </p:cNvCxnSpPr>
              <p:nvPr/>
            </p:nvCxnSpPr>
            <p:spPr bwMode="auto">
              <a:xfrm>
                <a:off x="1222938" y="3004457"/>
                <a:ext cx="2123531" cy="0"/>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组合 35"/>
            <p:cNvGrpSpPr/>
            <p:nvPr/>
          </p:nvGrpSpPr>
          <p:grpSpPr bwMode="auto">
            <a:xfrm>
              <a:off x="8223523" y="2109791"/>
              <a:ext cx="472802" cy="503371"/>
              <a:chOff x="1232739" y="3530023"/>
              <a:chExt cx="474141" cy="503810"/>
            </a:xfrm>
          </p:grpSpPr>
          <p:sp>
            <p:nvSpPr>
              <p:cNvPr id="30" name="椭圆 29"/>
              <p:cNvSpPr/>
              <p:nvPr/>
            </p:nvSpPr>
            <p:spPr bwMode="auto">
              <a:xfrm>
                <a:off x="1232739" y="3558541"/>
                <a:ext cx="474141" cy="475292"/>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defRPr/>
                </a:pPr>
                <a:endParaRPr lang="zh-CN" altLang="en-US" sz="1600">
                  <a:latin typeface="Arial" panose="020B0604020202020204" pitchFamily="34" charset="0"/>
                </a:endParaRPr>
              </a:p>
            </p:txBody>
          </p:sp>
          <p:sp>
            <p:nvSpPr>
              <p:cNvPr id="31" name="TextBox 59"/>
              <p:cNvSpPr txBox="1"/>
              <p:nvPr/>
            </p:nvSpPr>
            <p:spPr>
              <a:xfrm>
                <a:off x="1301155" y="3530023"/>
                <a:ext cx="335717" cy="45944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2" name="矩形 46"/>
            <p:cNvSpPr>
              <a:spLocks noChangeArrowheads="1"/>
            </p:cNvSpPr>
            <p:nvPr/>
          </p:nvSpPr>
          <p:spPr bwMode="auto">
            <a:xfrm>
              <a:off x="5686161" y="2294023"/>
              <a:ext cx="2799624" cy="33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600" b="1" dirty="0">
                  <a:latin typeface="微软雅黑" panose="020B0503020204020204" pitchFamily="34" charset="-122"/>
                  <a:ea typeface="微软雅黑" panose="020B0503020204020204" pitchFamily="34" charset="-122"/>
                  <a:sym typeface="+mn-ea"/>
                </a:rPr>
                <a:t>掌握</a:t>
              </a:r>
              <a:r>
                <a:rPr lang="en-US" altLang="zh-CN" sz="1600" b="1" dirty="0">
                  <a:solidFill>
                    <a:schemeClr val="accent2">
                      <a:lumMod val="75000"/>
                    </a:schemeClr>
                  </a:solidFill>
                  <a:latin typeface="+mj-ea"/>
                  <a:ea typeface="+mj-ea"/>
                  <a:cs typeface="Arial" panose="020B0604020202020204" pitchFamily="34" charset="0"/>
                  <a:sym typeface="Arial" panose="020B0604020202020204" pitchFamily="34" charset="0"/>
                </a:rPr>
                <a:t>Python</a:t>
              </a:r>
              <a:r>
                <a:rPr lang="zh-CN" altLang="en-US" sz="1600" b="1" dirty="0">
                  <a:solidFill>
                    <a:schemeClr val="accent2">
                      <a:lumMod val="75000"/>
                    </a:schemeClr>
                  </a:solidFill>
                  <a:latin typeface="+mj-ea"/>
                  <a:ea typeface="+mj-ea"/>
                  <a:cs typeface="Arial" panose="020B0604020202020204" pitchFamily="34" charset="0"/>
                  <a:sym typeface="Arial" panose="020B0604020202020204" pitchFamily="34" charset="0"/>
                </a:rPr>
                <a:t>标准库的应用</a:t>
              </a:r>
              <a:endParaRPr lang="zh-CN" altLang="en-US" sz="1600" b="1" dirty="0">
                <a:solidFill>
                  <a:schemeClr val="accent2">
                    <a:lumMod val="75000"/>
                  </a:schemeClr>
                </a:solidFill>
                <a:ea typeface="微软雅黑" panose="020B0503020204020204" pitchFamily="34" charset="-122"/>
                <a:cs typeface="Arial" panose="020B0604020202020204" pitchFamily="34" charset="0"/>
                <a:sym typeface="Arial" panose="020B0604020202020204" pitchFamily="34" charset="0"/>
              </a:endParaRPr>
            </a:p>
          </p:txBody>
        </p:sp>
      </p:grpSp>
      <p:grpSp>
        <p:nvGrpSpPr>
          <p:cNvPr id="33" name="组合 32"/>
          <p:cNvGrpSpPr/>
          <p:nvPr/>
        </p:nvGrpSpPr>
        <p:grpSpPr bwMode="auto">
          <a:xfrm>
            <a:off x="6004931" y="3334385"/>
            <a:ext cx="2940012" cy="1104900"/>
            <a:chOff x="5756666" y="4225925"/>
            <a:chExt cx="2939659" cy="1104900"/>
          </a:xfrm>
        </p:grpSpPr>
        <p:sp>
          <p:nvSpPr>
            <p:cNvPr id="34" name="矩形 51"/>
            <p:cNvSpPr>
              <a:spLocks noChangeArrowheads="1"/>
            </p:cNvSpPr>
            <p:nvPr/>
          </p:nvSpPr>
          <p:spPr bwMode="auto">
            <a:xfrm>
              <a:off x="5756666" y="4471017"/>
              <a:ext cx="2701831"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a:defRPr/>
              </a:pPr>
              <a:r>
                <a:rPr lang="zh-CN" altLang="en-US" sz="1600" b="1" dirty="0" smtClean="0">
                  <a:latin typeface="微软雅黑" panose="020B0503020204020204" pitchFamily="34" charset="-122"/>
                  <a:ea typeface="微软雅黑" panose="020B0503020204020204" pitchFamily="34" charset="-122"/>
                  <a:sym typeface="+mn-ea"/>
                </a:rPr>
                <a:t>掌握</a:t>
              </a:r>
              <a:r>
                <a:rPr lang="zh-CN" altLang="en-US" sz="1600" b="1" dirty="0" smtClean="0">
                  <a:solidFill>
                    <a:schemeClr val="accent2">
                      <a:lumMod val="75000"/>
                    </a:schemeClr>
                  </a:solidFill>
                  <a:latin typeface="+mj-ea"/>
                  <a:ea typeface="+mj-ea"/>
                  <a:cs typeface="Arial" panose="020B0604020202020204" pitchFamily="34" charset="0"/>
                  <a:sym typeface="+mn-ea"/>
                </a:rPr>
                <a:t>闭包</a:t>
              </a:r>
              <a:endParaRPr lang="zh-CN" altLang="en-US" sz="1600" b="1" dirty="0">
                <a:solidFill>
                  <a:schemeClr val="accent2">
                    <a:lumMod val="75000"/>
                  </a:schemeClr>
                </a:solidFill>
                <a:ea typeface="微软雅黑" panose="020B0503020204020204" pitchFamily="34" charset="-122"/>
                <a:cs typeface="Arial" panose="020B0604020202020204" pitchFamily="34" charset="0"/>
                <a:sym typeface="Arial" panose="020B0604020202020204" pitchFamily="34" charset="0"/>
              </a:endParaRPr>
            </a:p>
          </p:txBody>
        </p:sp>
        <p:grpSp>
          <p:nvGrpSpPr>
            <p:cNvPr id="35" name="组合 38"/>
            <p:cNvGrpSpPr/>
            <p:nvPr/>
          </p:nvGrpSpPr>
          <p:grpSpPr bwMode="auto">
            <a:xfrm rot="10800000">
              <a:off x="5885990" y="4225925"/>
              <a:ext cx="2545223" cy="652463"/>
              <a:chOff x="860198" y="2352244"/>
              <a:chExt cx="2545487" cy="652213"/>
            </a:xfrm>
          </p:grpSpPr>
          <p:cxnSp>
            <p:nvCxnSpPr>
              <p:cNvPr id="36" name="直接连接符 39"/>
              <p:cNvCxnSpPr>
                <a:cxnSpLocks noChangeShapeType="1"/>
              </p:cNvCxnSpPr>
              <p:nvPr/>
            </p:nvCxnSpPr>
            <p:spPr bwMode="auto">
              <a:xfrm>
                <a:off x="860198" y="2352244"/>
                <a:ext cx="372267" cy="652213"/>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40"/>
              <p:cNvCxnSpPr>
                <a:cxnSpLocks noChangeShapeType="1"/>
              </p:cNvCxnSpPr>
              <p:nvPr/>
            </p:nvCxnSpPr>
            <p:spPr bwMode="auto">
              <a:xfrm rot="10800000" flipH="1">
                <a:off x="1222937" y="3004457"/>
                <a:ext cx="2182748" cy="0"/>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8" name="组合 41"/>
            <p:cNvGrpSpPr/>
            <p:nvPr/>
          </p:nvGrpSpPr>
          <p:grpSpPr bwMode="auto">
            <a:xfrm flipH="1">
              <a:off x="8223250" y="4806950"/>
              <a:ext cx="473075" cy="523875"/>
              <a:chOff x="1232465" y="3533629"/>
              <a:chExt cx="474415" cy="523220"/>
            </a:xfrm>
          </p:grpSpPr>
          <p:sp>
            <p:nvSpPr>
              <p:cNvPr id="39" name="椭圆 38"/>
              <p:cNvSpPr/>
              <p:nvPr/>
            </p:nvSpPr>
            <p:spPr bwMode="auto">
              <a:xfrm>
                <a:off x="1232465" y="3558997"/>
                <a:ext cx="474359" cy="474070"/>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40" name="TextBox 73"/>
              <p:cNvSpPr txBox="1"/>
              <p:nvPr/>
            </p:nvSpPr>
            <p:spPr>
              <a:xfrm>
                <a:off x="1305688" y="3533629"/>
                <a:ext cx="335872" cy="523220"/>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41" name="组合 40"/>
          <p:cNvGrpSpPr/>
          <p:nvPr/>
        </p:nvGrpSpPr>
        <p:grpSpPr bwMode="auto">
          <a:xfrm>
            <a:off x="541336" y="3215776"/>
            <a:ext cx="2808169" cy="1223508"/>
            <a:chOff x="126618" y="4739157"/>
            <a:chExt cx="2808803" cy="1221745"/>
          </a:xfrm>
        </p:grpSpPr>
        <p:grpSp>
          <p:nvGrpSpPr>
            <p:cNvPr id="42" name="组合 16"/>
            <p:cNvGrpSpPr/>
            <p:nvPr/>
          </p:nvGrpSpPr>
          <p:grpSpPr bwMode="auto">
            <a:xfrm flipV="1">
              <a:off x="385273" y="4739157"/>
              <a:ext cx="2542358" cy="716701"/>
              <a:chOff x="808156" y="2555218"/>
              <a:chExt cx="2181522" cy="537974"/>
            </a:xfrm>
          </p:grpSpPr>
          <p:cxnSp>
            <p:nvCxnSpPr>
              <p:cNvPr id="43" name="直接连接符 7"/>
              <p:cNvCxnSpPr>
                <a:cxnSpLocks noChangeShapeType="1"/>
              </p:cNvCxnSpPr>
              <p:nvPr/>
            </p:nvCxnSpPr>
            <p:spPr bwMode="auto">
              <a:xfrm>
                <a:off x="808156" y="2555218"/>
                <a:ext cx="402712" cy="522506"/>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10"/>
              <p:cNvCxnSpPr>
                <a:cxnSpLocks noChangeShapeType="1"/>
              </p:cNvCxnSpPr>
              <p:nvPr/>
            </p:nvCxnSpPr>
            <p:spPr bwMode="auto">
              <a:xfrm flipV="1">
                <a:off x="1208541" y="3089384"/>
                <a:ext cx="1781137" cy="3808"/>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5" name="组合 41"/>
            <p:cNvGrpSpPr/>
            <p:nvPr/>
          </p:nvGrpSpPr>
          <p:grpSpPr bwMode="auto">
            <a:xfrm flipH="1">
              <a:off x="126618" y="5363732"/>
              <a:ext cx="473181" cy="597170"/>
              <a:chOff x="4187660" y="3252208"/>
              <a:chExt cx="474379" cy="596306"/>
            </a:xfrm>
          </p:grpSpPr>
          <p:sp>
            <p:nvSpPr>
              <p:cNvPr id="46" name="椭圆 45"/>
              <p:cNvSpPr/>
              <p:nvPr/>
            </p:nvSpPr>
            <p:spPr bwMode="auto">
              <a:xfrm>
                <a:off x="4187660" y="3375221"/>
                <a:ext cx="474379" cy="473293"/>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47" name="TextBox 84"/>
              <p:cNvSpPr txBox="1"/>
              <p:nvPr/>
            </p:nvSpPr>
            <p:spPr>
              <a:xfrm>
                <a:off x="4276805" y="3252208"/>
                <a:ext cx="335886" cy="522364"/>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8" name="矩形 7"/>
            <p:cNvSpPr>
              <a:spLocks noChangeArrowheads="1"/>
            </p:cNvSpPr>
            <p:nvPr/>
          </p:nvSpPr>
          <p:spPr bwMode="auto">
            <a:xfrm>
              <a:off x="691656" y="4881840"/>
              <a:ext cx="2243765" cy="3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600" b="1" dirty="0" smtClean="0">
                  <a:latin typeface="微软雅黑" panose="020B0503020204020204" pitchFamily="34" charset="-122"/>
                  <a:ea typeface="微软雅黑" panose="020B0503020204020204" pitchFamily="34" charset="-122"/>
                  <a:sym typeface="+mn-ea"/>
                </a:rPr>
                <a:t>掌握</a:t>
              </a:r>
              <a:r>
                <a:rPr lang="zh-CN" altLang="en-US" sz="1600" b="1" dirty="0" smtClean="0">
                  <a:solidFill>
                    <a:schemeClr val="accent2">
                      <a:lumMod val="75000"/>
                    </a:schemeClr>
                  </a:solidFill>
                  <a:latin typeface="+mj-ea"/>
                  <a:ea typeface="+mj-ea"/>
                  <a:cs typeface="Arial" panose="020B0604020202020204" pitchFamily="34" charset="0"/>
                  <a:sym typeface="Arial" panose="020B0604020202020204" pitchFamily="34" charset="0"/>
                </a:rPr>
                <a:t>装饰器</a:t>
              </a:r>
              <a:endParaRPr lang="zh-CN" altLang="en-US" sz="1600" b="1" dirty="0">
                <a:solidFill>
                  <a:schemeClr val="accent2">
                    <a:lumMod val="75000"/>
                  </a:schemeClr>
                </a:solidFill>
                <a:latin typeface="+mj-ea"/>
                <a:ea typeface="+mj-ea"/>
                <a:cs typeface="Arial" panose="020B0604020202020204" pitchFamily="34" charset="0"/>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childTnLst>
                          </p:cTn>
                        </p:par>
                        <p:par>
                          <p:cTn id="13" fill="hold">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17"/>
                                        </p:tgtEl>
                                      </p:cBhvr>
                                    </p:animEffect>
                                    <p:animScale>
                                      <p:cBhvr>
                                        <p:cTn id="16" dur="250" autoRev="1" fill="hold"/>
                                        <p:tgtEl>
                                          <p:spTgt spid="17"/>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par>
                          <p:cTn id="22" fill="hold">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25"/>
                                        </p:tgtEl>
                                      </p:cBhvr>
                                    </p:animEffect>
                                    <p:animScale>
                                      <p:cBhvr>
                                        <p:cTn id="25" dur="250" autoRev="1" fill="hold"/>
                                        <p:tgtEl>
                                          <p:spTgt spid="25"/>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33"/>
                                        </p:tgtEl>
                                      </p:cBhvr>
                                    </p:animEffect>
                                    <p:animScale>
                                      <p:cBhvr>
                                        <p:cTn id="34" dur="250" autoRev="1" fill="hold"/>
                                        <p:tgtEl>
                                          <p:spTgt spid="33"/>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right)">
                                      <p:cBhvr>
                                        <p:cTn id="39" dur="500"/>
                                        <p:tgtEl>
                                          <p:spTgt spid="41"/>
                                        </p:tgtEl>
                                      </p:cBhvr>
                                    </p:animEffect>
                                  </p:childTnLst>
                                </p:cTn>
                              </p:par>
                            </p:childTnLst>
                          </p:cTn>
                        </p:par>
                        <p:par>
                          <p:cTn id="40" fill="hold">
                            <p:stCondLst>
                              <p:cond delay="500"/>
                            </p:stCondLst>
                            <p:childTnLst>
                              <p:par>
                                <p:cTn id="41" presetID="26" presetClass="emph" presetSubtype="0" fill="hold" nodeType="afterEffect">
                                  <p:stCondLst>
                                    <p:cond delay="0"/>
                                  </p:stCondLst>
                                  <p:childTnLst>
                                    <p:animEffect transition="out" filter="fade">
                                      <p:cBhvr>
                                        <p:cTn id="42" dur="500" tmFilter="0, 0; .2, .5; .8, .5; 1, 0"/>
                                        <p:tgtEl>
                                          <p:spTgt spid="41"/>
                                        </p:tgtEl>
                                      </p:cBhvr>
                                    </p:animEffect>
                                    <p:animScale>
                                      <p:cBhvr>
                                        <p:cTn id="43" dur="250" autoRev="1" fill="hold"/>
                                        <p:tgtEl>
                                          <p:spTgt spid="4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4321" y="47625"/>
            <a:ext cx="7763929" cy="828913"/>
          </a:xfrm>
        </p:spPr>
        <p:txBody>
          <a:bodyPr/>
          <a:lstStyle/>
          <a:p>
            <a:r>
              <a:rPr lang="en-US" altLang="zh-CN" dirty="0">
                <a:latin typeface="+mn-lt"/>
                <a:ea typeface="Arial Unicode MS" panose="020B0604020202020204" pitchFamily="34" charset="-122"/>
              </a:rPr>
              <a:t>import</a:t>
            </a:r>
            <a:r>
              <a:rPr lang="zh-CN" altLang="en-US" dirty="0">
                <a:latin typeface="+mn-lt"/>
                <a:ea typeface="Arial Unicode MS" panose="020B0604020202020204" pitchFamily="34" charset="-122"/>
              </a:rPr>
              <a:t>语句</a:t>
            </a:r>
            <a:endParaRPr lang="zh-CN" altLang="en-US" dirty="0">
              <a:latin typeface="+mn-lt"/>
              <a:ea typeface="Arial Unicode MS" panose="020B0604020202020204" pitchFamily="34" charset="-122"/>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12" name="矩形 11"/>
          <p:cNvSpPr/>
          <p:nvPr/>
        </p:nvSpPr>
        <p:spPr>
          <a:xfrm>
            <a:off x="322801" y="1394322"/>
            <a:ext cx="4185391" cy="3046988"/>
          </a:xfrm>
          <a:prstGeom prst="rect">
            <a:avLst/>
          </a:prstGeom>
        </p:spPr>
        <p:txBody>
          <a:bodyPr wrap="square">
            <a:spAutoFit/>
          </a:bodyPr>
          <a:lstStyle/>
          <a:p>
            <a:pPr marL="342900" indent="-342900">
              <a:lnSpc>
                <a:spcPct val="150000"/>
              </a:lnSpc>
              <a:spcBef>
                <a:spcPct val="0"/>
              </a:spcBef>
              <a:buFont typeface="Wingdings" panose="05000000000000000000" pitchFamily="2" charset="2"/>
              <a:buChar char="Ø"/>
              <a:defRPr/>
            </a:pP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当要使用一个模块中的某些功能时，我们可以通过</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import</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方式将该模块导入。</a:t>
            </a:r>
            <a:endPar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spcBef>
                <a:spcPct val="0"/>
              </a:spcBef>
              <a:buFont typeface="Wingdings" panose="05000000000000000000" pitchFamily="2" charset="2"/>
              <a:buChar char="Ø"/>
              <a:defRPr/>
            </a:pP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例如，假设模块</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中定义了一些变量和函数，如果希望在模块</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中使用，则可以在模块</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中通过</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import</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将模块</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导入，此时在模块</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中就可以使用这些变量并调用模块</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的所有函数。</a:t>
            </a:r>
            <a:endPar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spcBef>
                <a:spcPct val="0"/>
              </a:spcBef>
              <a:buFont typeface="Wingdings" panose="05000000000000000000" pitchFamily="2" charset="2"/>
              <a:buChar char="Ø"/>
              <a:defRPr/>
            </a:pP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语法格式：</a:t>
            </a:r>
            <a:endPar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p:cNvSpPr/>
          <p:nvPr/>
        </p:nvSpPr>
        <p:spPr>
          <a:xfrm>
            <a:off x="4508192" y="1494121"/>
            <a:ext cx="4540115" cy="2308324"/>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chemeClr val="tx1">
                    <a:lumMod val="85000"/>
                    <a:lumOff val="15000"/>
                  </a:schemeClr>
                </a:solidFill>
                <a:ea typeface="楷体" panose="02010609060101010101" pitchFamily="49" charset="-122"/>
              </a:rPr>
              <a:t>import module1</a:t>
            </a:r>
            <a:endParaRPr lang="en-US" altLang="zh-CN" sz="1600" dirty="0">
              <a:solidFill>
                <a:schemeClr val="tx1">
                  <a:lumMod val="85000"/>
                  <a:lumOff val="15000"/>
                </a:schemeClr>
              </a:solidFill>
              <a:ea typeface="楷体" panose="02010609060101010101" pitchFamily="49"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chemeClr val="tx1">
                    <a:lumMod val="85000"/>
                    <a:lumOff val="15000"/>
                  </a:schemeClr>
                </a:solidFill>
                <a:ea typeface="楷体" panose="02010609060101010101" pitchFamily="49" charset="-122"/>
              </a:rPr>
              <a:t>import module2</a:t>
            </a:r>
            <a:endParaRPr lang="en-US" altLang="zh-CN" sz="1600" dirty="0">
              <a:solidFill>
                <a:schemeClr val="tx1">
                  <a:lumMod val="85000"/>
                  <a:lumOff val="15000"/>
                </a:schemeClr>
              </a:solidFill>
              <a:ea typeface="楷体" panose="02010609060101010101" pitchFamily="49"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chemeClr val="tx1">
                    <a:lumMod val="85000"/>
                    <a:lumOff val="15000"/>
                  </a:schemeClr>
                </a:solidFill>
                <a:ea typeface="楷体" panose="02010609060101010101" pitchFamily="49" charset="-122"/>
              </a:rPr>
              <a:t>	…</a:t>
            </a:r>
            <a:endParaRPr lang="en-US" altLang="zh-CN" sz="1600" dirty="0">
              <a:solidFill>
                <a:schemeClr val="tx1">
                  <a:lumMod val="85000"/>
                  <a:lumOff val="15000"/>
                </a:schemeClr>
              </a:solidFill>
              <a:ea typeface="楷体" panose="02010609060101010101" pitchFamily="49"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chemeClr val="tx1">
                    <a:lumMod val="85000"/>
                    <a:lumOff val="15000"/>
                  </a:schemeClr>
                </a:solidFill>
                <a:ea typeface="楷体" panose="02010609060101010101" pitchFamily="49" charset="-122"/>
              </a:rPr>
              <a:t>import </a:t>
            </a:r>
            <a:r>
              <a:rPr lang="en-US" altLang="zh-CN" sz="1600" dirty="0" err="1">
                <a:solidFill>
                  <a:schemeClr val="tx1">
                    <a:lumMod val="85000"/>
                    <a:lumOff val="15000"/>
                  </a:schemeClr>
                </a:solidFill>
                <a:ea typeface="楷体" panose="02010609060101010101" pitchFamily="49" charset="-122"/>
              </a:rPr>
              <a:t>moduleN</a:t>
            </a:r>
            <a:endParaRPr lang="en-US" altLang="zh-CN" sz="1600" dirty="0">
              <a:solidFill>
                <a:schemeClr val="tx1">
                  <a:lumMod val="85000"/>
                  <a:lumOff val="15000"/>
                </a:schemeClr>
              </a:solidFill>
              <a:ea typeface="楷体" panose="02010609060101010101" pitchFamily="49"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或</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chemeClr val="tx1">
                    <a:lumMod val="85000"/>
                    <a:lumOff val="15000"/>
                  </a:schemeClr>
                </a:solidFill>
                <a:ea typeface="楷体" panose="02010609060101010101" pitchFamily="49" charset="-122"/>
              </a:rPr>
              <a:t>import module1, module2, ..., </a:t>
            </a:r>
            <a:r>
              <a:rPr lang="en-US" altLang="zh-CN" sz="1600" dirty="0" err="1">
                <a:solidFill>
                  <a:schemeClr val="tx1">
                    <a:lumMod val="85000"/>
                    <a:lumOff val="15000"/>
                  </a:schemeClr>
                </a:solidFill>
                <a:ea typeface="楷体" panose="02010609060101010101" pitchFamily="49" charset="-122"/>
              </a:rPr>
              <a:t>moduleN</a:t>
            </a:r>
            <a:endParaRPr lang="en-US" altLang="zh-CN" sz="1600" dirty="0">
              <a:solidFill>
                <a:schemeClr val="tx1">
                  <a:lumMod val="85000"/>
                  <a:lumOff val="15000"/>
                </a:schemeClr>
              </a:solidFill>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down)">
                                      <p:cBhvr>
                                        <p:cTn id="8" dur="500"/>
                                        <p:tgtEl>
                                          <p:spTgt spid="12"/>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pc="300" dirty="0"/>
              <a:t>示例</a:t>
            </a:r>
            <a:endParaRPr lang="zh-CN" altLang="en-US" dirty="0">
              <a:sym typeface="+mn-ea"/>
            </a:endParaRPr>
          </a:p>
        </p:txBody>
      </p:sp>
      <p:sp>
        <p:nvSpPr>
          <p:cNvPr id="3" name="内容占位符 2"/>
          <p:cNvSpPr>
            <a:spLocks noGrp="1"/>
          </p:cNvSpPr>
          <p:nvPr>
            <p:ph idx="1"/>
          </p:nvPr>
        </p:nvSpPr>
        <p:spPr/>
        <p:txBody>
          <a:bodyPr>
            <a:normAutofit fontScale="45000" lnSpcReduction="20000"/>
          </a:bodyPr>
          <a:lstStyle/>
          <a:p>
            <a:r>
              <a:rPr lang="zh-CN" altLang="en-US" dirty="0"/>
              <a:t>import关键字导入模块。</a:t>
            </a:r>
            <a:endParaRPr lang="zh-CN" altLang="en-US" dirty="0"/>
          </a:p>
          <a:p>
            <a:r>
              <a:rPr lang="zh-CN" altLang="en-US" dirty="0"/>
              <a:t>Import  math as  m    #导入math模块并起别名m</a:t>
            </a:r>
            <a:endParaRPr lang="zh-CN" altLang="en-US" dirty="0"/>
          </a:p>
          <a:p>
            <a:r>
              <a:rPr lang="zh-CN" altLang="en-US" dirty="0"/>
              <a:t>import  sys,  time    #一次导入sys,time两个模块</a:t>
            </a:r>
            <a:endParaRPr lang="zh-CN" altLang="en-US" dirty="0"/>
          </a:p>
          <a:p>
            <a:r>
              <a:rPr lang="zh-CN" altLang="en-US" dirty="0"/>
              <a:t>Print(m.sqrt(9))  </a:t>
            </a:r>
            <a:endParaRPr lang="zh-CN" altLang="en-US" dirty="0"/>
          </a:p>
          <a:p>
            <a:r>
              <a:rPr lang="zh-CN" altLang="en-US" dirty="0"/>
              <a:t>Print(sys.platform)  </a:t>
            </a:r>
            <a:endParaRPr lang="zh-CN" altLang="en-US" dirty="0"/>
          </a:p>
          <a:p>
            <a:r>
              <a:rPr lang="zh-CN" altLang="en-US" dirty="0"/>
              <a:t>Print(time.time()) </a:t>
            </a:r>
            <a:endParaRPr lang="zh-CN" altLang="en-US" dirty="0"/>
          </a:p>
          <a:p>
            <a:r>
              <a:rPr lang="zh-CN" altLang="en-US" dirty="0"/>
              <a:t>第3行语句，使用了m中的sqrt()函数并输出结果；第4行语句获取当前系统平台；第5行语句主要用来获取当前的系统时间，返回的结果是一个time_t类型。</a:t>
            </a:r>
            <a:endParaRPr lang="zh-CN" altLang="en-US" dirty="0"/>
          </a:p>
          <a:p>
            <a:r>
              <a:rPr lang="zh-CN" altLang="en-US" dirty="0"/>
              <a:t>#结果如下：</a:t>
            </a:r>
            <a:endParaRPr lang="zh-CN" altLang="en-US" dirty="0"/>
          </a:p>
          <a:p>
            <a:r>
              <a:rPr lang="zh-CN" altLang="en-US" dirty="0"/>
              <a:t>3.0</a:t>
            </a:r>
            <a:endParaRPr lang="zh-CN" altLang="en-US" dirty="0"/>
          </a:p>
          <a:p>
            <a:r>
              <a:rPr lang="zh-CN" altLang="en-US" dirty="0"/>
              <a:t>win32</a:t>
            </a:r>
            <a:endParaRPr lang="zh-CN" altLang="en-US" dirty="0"/>
          </a:p>
          <a:p>
            <a:r>
              <a:rPr lang="zh-CN" altLang="en-US" dirty="0"/>
              <a:t>1597841028.6690137</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模块使用方法示例</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9" name="矩形 8"/>
          <p:cNvSpPr/>
          <p:nvPr/>
        </p:nvSpPr>
        <p:spPr>
          <a:xfrm>
            <a:off x="895663" y="1114329"/>
            <a:ext cx="716863" cy="307777"/>
          </a:xfrm>
          <a:prstGeom prst="rect">
            <a:avLst/>
          </a:prstGeom>
        </p:spPr>
        <p:txBody>
          <a:bodyPr wrap="none">
            <a:spAutoFit/>
          </a:bodyPr>
          <a:lstStyle/>
          <a:p>
            <a:pPr algn="ctr"/>
            <a:r>
              <a:rPr lang="en-US" altLang="zh-CN" sz="14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fibo.py</a:t>
            </a:r>
            <a:endParaRPr lang="en-US" altLang="zh-CN" sz="14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p:cNvSpPr/>
          <p:nvPr/>
        </p:nvSpPr>
        <p:spPr>
          <a:xfrm>
            <a:off x="576515" y="1767517"/>
            <a:ext cx="6483504" cy="2354491"/>
          </a:xfrm>
          <a:prstGeom prst="rect">
            <a:avLst/>
          </a:prstGeom>
        </p:spPr>
        <p:txBody>
          <a:bodyPr wrap="square">
            <a:spAutoFit/>
          </a:bodyPr>
          <a:lstStyle/>
          <a:p>
            <a:pPr>
              <a:lnSpc>
                <a:spcPct val="150000"/>
              </a:lnSpc>
              <a:spcBef>
                <a:spcPct val="0"/>
              </a:spcBef>
              <a:defRPr/>
            </a:pPr>
            <a:r>
              <a:rPr lang="en-US" altLang="zh-CN" sz="1400" dirty="0">
                <a:solidFill>
                  <a:schemeClr val="accent2"/>
                </a:solidFill>
                <a:ea typeface="微软雅黑" panose="020B0503020204020204" pitchFamily="34" charset="-122"/>
              </a:rPr>
              <a:t>1	    </a:t>
            </a:r>
            <a:r>
              <a:rPr lang="en-US" altLang="zh-CN" sz="1400" dirty="0" err="1">
                <a:solidFill>
                  <a:schemeClr val="accent2"/>
                </a:solidFill>
                <a:ea typeface="微软雅黑" panose="020B0503020204020204" pitchFamily="34" charset="-122"/>
              </a:rPr>
              <a:t>def</a:t>
            </a:r>
            <a:r>
              <a:rPr lang="en-US" altLang="zh-CN" sz="1400" dirty="0">
                <a:solidFill>
                  <a:schemeClr val="accent2"/>
                </a:solidFill>
                <a:ea typeface="微软雅黑" panose="020B0503020204020204" pitchFamily="34" charset="-122"/>
              </a:rPr>
              <a:t> </a:t>
            </a:r>
            <a:r>
              <a:rPr lang="en-US" altLang="zh-CN" sz="1400" dirty="0" err="1">
                <a:solidFill>
                  <a:schemeClr val="accent2"/>
                </a:solidFill>
                <a:ea typeface="微软雅黑" panose="020B0503020204020204" pitchFamily="34" charset="-122"/>
              </a:rPr>
              <a:t>PrintFib</a:t>
            </a:r>
            <a:r>
              <a:rPr lang="en-US" altLang="zh-CN" sz="1400" dirty="0">
                <a:solidFill>
                  <a:schemeClr val="accent2"/>
                </a:solidFill>
                <a:ea typeface="微软雅黑" panose="020B0503020204020204" pitchFamily="34" charset="-122"/>
              </a:rPr>
              <a:t>(n): #</a:t>
            </a:r>
            <a:r>
              <a:rPr lang="zh-CN" altLang="en-US" sz="1400" dirty="0">
                <a:solidFill>
                  <a:schemeClr val="accent2"/>
                </a:solidFill>
                <a:ea typeface="微软雅黑" panose="020B0503020204020204" pitchFamily="34" charset="-122"/>
              </a:rPr>
              <a:t>定义函数</a:t>
            </a:r>
            <a:r>
              <a:rPr lang="en-US" altLang="zh-CN" sz="1400" dirty="0" err="1">
                <a:solidFill>
                  <a:schemeClr val="accent2"/>
                </a:solidFill>
                <a:ea typeface="微软雅黑" panose="020B0503020204020204" pitchFamily="34" charset="-122"/>
              </a:rPr>
              <a:t>PrintFib</a:t>
            </a:r>
            <a:r>
              <a:rPr lang="zh-CN" altLang="en-US" sz="1400" dirty="0">
                <a:solidFill>
                  <a:schemeClr val="accent2"/>
                </a:solidFill>
                <a:ea typeface="微软雅黑" panose="020B0503020204020204" pitchFamily="34" charset="-122"/>
              </a:rPr>
              <a:t>，输出斐波那契数列的前</a:t>
            </a:r>
            <a:r>
              <a:rPr lang="en-US" altLang="zh-CN" sz="1400" dirty="0">
                <a:solidFill>
                  <a:schemeClr val="accent2"/>
                </a:solidFill>
                <a:ea typeface="微软雅黑" panose="020B0503020204020204" pitchFamily="34" charset="-122"/>
              </a:rPr>
              <a:t>n</a:t>
            </a:r>
            <a:r>
              <a:rPr lang="zh-CN" altLang="en-US" sz="1400" dirty="0">
                <a:solidFill>
                  <a:schemeClr val="accent2"/>
                </a:solidFill>
                <a:ea typeface="微软雅黑" panose="020B0503020204020204" pitchFamily="34" charset="-122"/>
              </a:rPr>
              <a:t>项</a:t>
            </a:r>
            <a:endParaRPr lang="zh-CN" altLang="en-US" sz="1400" dirty="0">
              <a:solidFill>
                <a:schemeClr val="accent2"/>
              </a:solidFill>
              <a:ea typeface="微软雅黑" panose="020B0503020204020204" pitchFamily="34" charset="-122"/>
            </a:endParaRPr>
          </a:p>
          <a:p>
            <a:pPr>
              <a:lnSpc>
                <a:spcPct val="150000"/>
              </a:lnSpc>
              <a:spcBef>
                <a:spcPct val="0"/>
              </a:spcBef>
              <a:defRPr/>
            </a:pPr>
            <a:r>
              <a:rPr lang="en-US" altLang="zh-CN" sz="1400" dirty="0">
                <a:solidFill>
                  <a:schemeClr val="accent2"/>
                </a:solidFill>
                <a:ea typeface="微软雅黑" panose="020B0503020204020204" pitchFamily="34" charset="-122"/>
              </a:rPr>
              <a:t>2	    a, b = 1, 1 #</a:t>
            </a:r>
            <a:r>
              <a:rPr lang="zh-CN" altLang="en-US" sz="1400" dirty="0">
                <a:solidFill>
                  <a:schemeClr val="accent2"/>
                </a:solidFill>
                <a:ea typeface="微软雅黑" panose="020B0503020204020204" pitchFamily="34" charset="-122"/>
              </a:rPr>
              <a:t>将</a:t>
            </a:r>
            <a:r>
              <a:rPr lang="en-US" altLang="zh-CN" sz="1400" dirty="0">
                <a:solidFill>
                  <a:schemeClr val="accent2"/>
                </a:solidFill>
                <a:ea typeface="微软雅黑" panose="020B0503020204020204" pitchFamily="34" charset="-122"/>
              </a:rPr>
              <a:t>a</a:t>
            </a:r>
            <a:r>
              <a:rPr lang="zh-CN" altLang="en-US" sz="1400" dirty="0">
                <a:solidFill>
                  <a:schemeClr val="accent2"/>
                </a:solidFill>
                <a:ea typeface="微软雅黑" panose="020B0503020204020204" pitchFamily="34" charset="-122"/>
              </a:rPr>
              <a:t>和</a:t>
            </a:r>
            <a:r>
              <a:rPr lang="en-US" altLang="zh-CN" sz="1400" dirty="0">
                <a:solidFill>
                  <a:schemeClr val="accent2"/>
                </a:solidFill>
                <a:ea typeface="微软雅黑" panose="020B0503020204020204" pitchFamily="34" charset="-122"/>
              </a:rPr>
              <a:t>b</a:t>
            </a:r>
            <a:r>
              <a:rPr lang="zh-CN" altLang="en-US" sz="1400" dirty="0">
                <a:solidFill>
                  <a:schemeClr val="accent2"/>
                </a:solidFill>
                <a:ea typeface="微软雅黑" panose="020B0503020204020204" pitchFamily="34" charset="-122"/>
              </a:rPr>
              <a:t>都赋为</a:t>
            </a:r>
            <a:r>
              <a:rPr lang="en-US" altLang="zh-CN" sz="1400" dirty="0">
                <a:solidFill>
                  <a:schemeClr val="accent2"/>
                </a:solidFill>
                <a:ea typeface="微软雅黑" panose="020B0503020204020204" pitchFamily="34" charset="-122"/>
              </a:rPr>
              <a:t>1</a:t>
            </a:r>
            <a:endParaRPr lang="en-US" altLang="zh-CN" sz="1400" dirty="0">
              <a:solidFill>
                <a:schemeClr val="accent2"/>
              </a:solidFill>
              <a:ea typeface="微软雅黑" panose="020B0503020204020204" pitchFamily="34" charset="-122"/>
            </a:endParaRPr>
          </a:p>
          <a:p>
            <a:pPr>
              <a:lnSpc>
                <a:spcPct val="150000"/>
              </a:lnSpc>
              <a:spcBef>
                <a:spcPct val="0"/>
              </a:spcBef>
              <a:defRPr/>
            </a:pPr>
            <a:r>
              <a:rPr lang="en-US" altLang="zh-CN" sz="1400" dirty="0">
                <a:solidFill>
                  <a:schemeClr val="accent2"/>
                </a:solidFill>
                <a:ea typeface="微软雅黑" panose="020B0503020204020204" pitchFamily="34" charset="-122"/>
              </a:rPr>
              <a:t>3	    for </a:t>
            </a:r>
            <a:r>
              <a:rPr lang="en-US" altLang="zh-CN" sz="1400" dirty="0" err="1">
                <a:solidFill>
                  <a:schemeClr val="accent2"/>
                </a:solidFill>
                <a:ea typeface="微软雅黑" panose="020B0503020204020204" pitchFamily="34" charset="-122"/>
              </a:rPr>
              <a:t>i</a:t>
            </a:r>
            <a:r>
              <a:rPr lang="en-US" altLang="zh-CN" sz="1400" dirty="0">
                <a:solidFill>
                  <a:schemeClr val="accent2"/>
                </a:solidFill>
                <a:ea typeface="微软雅黑" panose="020B0503020204020204" pitchFamily="34" charset="-122"/>
              </a:rPr>
              <a:t> in range(1,n+1): #</a:t>
            </a:r>
            <a:r>
              <a:rPr lang="en-US" altLang="zh-CN" sz="1400" dirty="0" err="1">
                <a:solidFill>
                  <a:schemeClr val="accent2"/>
                </a:solidFill>
                <a:ea typeface="微软雅黑" panose="020B0503020204020204" pitchFamily="34" charset="-122"/>
              </a:rPr>
              <a:t>i</a:t>
            </a:r>
            <a:r>
              <a:rPr lang="zh-CN" altLang="en-US" sz="1400" dirty="0">
                <a:solidFill>
                  <a:schemeClr val="accent2"/>
                </a:solidFill>
                <a:ea typeface="微软雅黑" panose="020B0503020204020204" pitchFamily="34" charset="-122"/>
              </a:rPr>
              <a:t>的取值依次为</a:t>
            </a:r>
            <a:r>
              <a:rPr lang="en-US" altLang="zh-CN" sz="1400" dirty="0">
                <a:solidFill>
                  <a:schemeClr val="accent2"/>
                </a:solidFill>
                <a:ea typeface="微软雅黑" panose="020B0503020204020204" pitchFamily="34" charset="-122"/>
              </a:rPr>
              <a:t>1,2,…,n</a:t>
            </a:r>
            <a:endParaRPr lang="en-US" altLang="zh-CN" sz="1400" dirty="0">
              <a:solidFill>
                <a:schemeClr val="accent2"/>
              </a:solidFill>
              <a:ea typeface="微软雅黑" panose="020B0503020204020204" pitchFamily="34" charset="-122"/>
            </a:endParaRPr>
          </a:p>
          <a:p>
            <a:pPr>
              <a:lnSpc>
                <a:spcPct val="150000"/>
              </a:lnSpc>
              <a:spcBef>
                <a:spcPct val="0"/>
              </a:spcBef>
              <a:defRPr/>
            </a:pPr>
            <a:r>
              <a:rPr lang="en-US" altLang="zh-CN" sz="1400" dirty="0">
                <a:solidFill>
                  <a:schemeClr val="accent2"/>
                </a:solidFill>
                <a:ea typeface="微软雅黑" panose="020B0503020204020204" pitchFamily="34" charset="-122"/>
              </a:rPr>
              <a:t>4	        print(a, end=' ') #</a:t>
            </a:r>
            <a:r>
              <a:rPr lang="zh-CN" altLang="en-US" sz="1400" dirty="0">
                <a:solidFill>
                  <a:schemeClr val="accent2"/>
                </a:solidFill>
                <a:ea typeface="微软雅黑" panose="020B0503020204020204" pitchFamily="34" charset="-122"/>
              </a:rPr>
              <a:t>输出斐波那契数列的第</a:t>
            </a:r>
            <a:r>
              <a:rPr lang="en-US" altLang="zh-CN" sz="1400" dirty="0" err="1">
                <a:solidFill>
                  <a:schemeClr val="accent2"/>
                </a:solidFill>
                <a:ea typeface="微软雅黑" panose="020B0503020204020204" pitchFamily="34" charset="-122"/>
              </a:rPr>
              <a:t>i</a:t>
            </a:r>
            <a:r>
              <a:rPr lang="zh-CN" altLang="en-US" sz="1400" dirty="0">
                <a:solidFill>
                  <a:schemeClr val="accent2"/>
                </a:solidFill>
                <a:ea typeface="微软雅黑" panose="020B0503020204020204" pitchFamily="34" charset="-122"/>
              </a:rPr>
              <a:t>项</a:t>
            </a:r>
            <a:endParaRPr lang="zh-CN" altLang="en-US" sz="1400" dirty="0">
              <a:solidFill>
                <a:schemeClr val="accent2"/>
              </a:solidFill>
              <a:ea typeface="微软雅黑" panose="020B0503020204020204" pitchFamily="34" charset="-122"/>
            </a:endParaRPr>
          </a:p>
          <a:p>
            <a:pPr>
              <a:lnSpc>
                <a:spcPct val="150000"/>
              </a:lnSpc>
              <a:spcBef>
                <a:spcPct val="0"/>
              </a:spcBef>
              <a:defRPr/>
            </a:pPr>
            <a:r>
              <a:rPr lang="en-US" altLang="zh-CN" sz="1400" dirty="0">
                <a:solidFill>
                  <a:schemeClr val="accent2"/>
                </a:solidFill>
                <a:ea typeface="微软雅黑" panose="020B0503020204020204" pitchFamily="34" charset="-122"/>
              </a:rPr>
              <a:t>5	        a, b = b, </a:t>
            </a:r>
            <a:r>
              <a:rPr lang="en-US" altLang="zh-CN" sz="1400" dirty="0" err="1">
                <a:solidFill>
                  <a:schemeClr val="accent2"/>
                </a:solidFill>
                <a:ea typeface="微软雅黑" panose="020B0503020204020204" pitchFamily="34" charset="-122"/>
              </a:rPr>
              <a:t>a+b</a:t>
            </a:r>
            <a:r>
              <a:rPr lang="en-US" altLang="zh-CN" sz="1400" dirty="0">
                <a:solidFill>
                  <a:schemeClr val="accent2"/>
                </a:solidFill>
                <a:ea typeface="微软雅黑" panose="020B0503020204020204" pitchFamily="34" charset="-122"/>
              </a:rPr>
              <a:t> #</a:t>
            </a:r>
            <a:r>
              <a:rPr lang="zh-CN" altLang="en-US" sz="1400" dirty="0">
                <a:solidFill>
                  <a:schemeClr val="accent2"/>
                </a:solidFill>
                <a:ea typeface="微软雅黑" panose="020B0503020204020204" pitchFamily="34" charset="-122"/>
              </a:rPr>
              <a:t>更新斐波那契数列第</a:t>
            </a:r>
            <a:r>
              <a:rPr lang="en-US" altLang="zh-CN" sz="1400" dirty="0">
                <a:solidFill>
                  <a:schemeClr val="accent2"/>
                </a:solidFill>
                <a:ea typeface="微软雅黑" panose="020B0503020204020204" pitchFamily="34" charset="-122"/>
              </a:rPr>
              <a:t>i+1</a:t>
            </a:r>
            <a:r>
              <a:rPr lang="zh-CN" altLang="en-US" sz="1400" dirty="0">
                <a:solidFill>
                  <a:schemeClr val="accent2"/>
                </a:solidFill>
                <a:ea typeface="微软雅黑" panose="020B0503020204020204" pitchFamily="34" charset="-122"/>
              </a:rPr>
              <a:t>项的值，并计算第</a:t>
            </a:r>
            <a:r>
              <a:rPr lang="en-US" altLang="zh-CN" sz="1400" dirty="0">
                <a:solidFill>
                  <a:schemeClr val="accent2"/>
                </a:solidFill>
                <a:ea typeface="微软雅黑" panose="020B0503020204020204" pitchFamily="34" charset="-122"/>
              </a:rPr>
              <a:t>i+2</a:t>
            </a:r>
            <a:r>
              <a:rPr lang="zh-CN" altLang="en-US" sz="1400" dirty="0">
                <a:solidFill>
                  <a:schemeClr val="accent2"/>
                </a:solidFill>
                <a:ea typeface="微软雅黑" panose="020B0503020204020204" pitchFamily="34" charset="-122"/>
              </a:rPr>
              <a:t>项的值</a:t>
            </a:r>
            <a:endParaRPr lang="en-US" altLang="zh-CN" sz="1400" dirty="0">
              <a:solidFill>
                <a:schemeClr val="accent2"/>
              </a:solidFill>
              <a:ea typeface="微软雅黑" panose="020B0503020204020204" pitchFamily="34" charset="-122"/>
            </a:endParaRPr>
          </a:p>
          <a:p>
            <a:pPr>
              <a:lnSpc>
                <a:spcPct val="150000"/>
              </a:lnSpc>
              <a:spcBef>
                <a:spcPct val="0"/>
              </a:spcBef>
              <a:defRPr/>
            </a:pPr>
            <a:r>
              <a:rPr lang="en-US" altLang="zh-CN" sz="1400" dirty="0">
                <a:solidFill>
                  <a:schemeClr val="accent2"/>
                </a:solidFill>
                <a:ea typeface="微软雅黑" panose="020B0503020204020204" pitchFamily="34" charset="-122"/>
              </a:rPr>
              <a:t> 6	    print() #</a:t>
            </a:r>
            <a:r>
              <a:rPr lang="zh-CN" altLang="en-US" sz="1400" dirty="0">
                <a:solidFill>
                  <a:schemeClr val="accent2"/>
                </a:solidFill>
                <a:ea typeface="微软雅黑" panose="020B0503020204020204" pitchFamily="34" charset="-122"/>
              </a:rPr>
              <a:t>输出一个换行</a:t>
            </a:r>
            <a:endParaRPr lang="zh-CN" altLang="en-US" sz="1400" dirty="0">
              <a:solidFill>
                <a:schemeClr val="accent2"/>
              </a:solidFill>
              <a:ea typeface="微软雅黑" panose="020B0503020204020204" pitchFamily="34" charset="-122"/>
            </a:endParaRPr>
          </a:p>
          <a:p>
            <a:pPr>
              <a:lnSpc>
                <a:spcPct val="150000"/>
              </a:lnSpc>
              <a:spcBef>
                <a:spcPct val="0"/>
              </a:spcBef>
              <a:defRPr/>
            </a:pPr>
            <a:r>
              <a:rPr lang="en-US" altLang="zh-CN" sz="1400" dirty="0">
                <a:solidFill>
                  <a:schemeClr val="accent2"/>
                </a:solidFill>
                <a:ea typeface="微软雅黑" panose="020B0503020204020204" pitchFamily="34" charset="-122"/>
              </a:rPr>
              <a:t>             </a:t>
            </a:r>
            <a:endParaRPr lang="zh-CN" altLang="en-US" sz="1400" dirty="0">
              <a:solidFill>
                <a:schemeClr val="accent2"/>
              </a:solidFill>
              <a:ea typeface="微软雅黑" panose="020B0503020204020204" pitchFamily="34" charset="-122"/>
            </a:endParaRPr>
          </a:p>
        </p:txBody>
      </p:sp>
      <p:cxnSp>
        <p:nvCxnSpPr>
          <p:cNvPr id="11" name="直接连接符 10"/>
          <p:cNvCxnSpPr/>
          <p:nvPr/>
        </p:nvCxnSpPr>
        <p:spPr>
          <a:xfrm>
            <a:off x="1040315" y="1499324"/>
            <a:ext cx="136204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ppt_h*1.125000"/>
                                          </p:val>
                                        </p:tav>
                                        <p:tav tm="100000">
                                          <p:val>
                                            <p:strVal val="#ppt_y"/>
                                          </p:val>
                                        </p:tav>
                                      </p:tavLst>
                                    </p:anim>
                                    <p:animEffect transition="in" filter="wipe(up)">
                                      <p:cBhvr>
                                        <p:cTn id="11" dur="500"/>
                                        <p:tgtEl>
                                          <p:spTgt spid="9"/>
                                        </p:tgtEl>
                                      </p:cBhvr>
                                    </p:animEffect>
                                  </p:childTnLst>
                                </p:cTn>
                              </p:par>
                              <p:par>
                                <p:cTn id="12" presetID="12" presetClass="entr" presetSubtype="1"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p:tgtEl>
                                          <p:spTgt spid="10"/>
                                        </p:tgtEl>
                                        <p:attrNameLst>
                                          <p:attrName>ppt_y</p:attrName>
                                        </p:attrNameLst>
                                      </p:cBhvr>
                                      <p:tavLst>
                                        <p:tav tm="0">
                                          <p:val>
                                            <p:strVal val="#ppt_y-#ppt_h*1.125000"/>
                                          </p:val>
                                        </p:tav>
                                        <p:tav tm="100000">
                                          <p:val>
                                            <p:strVal val="#ppt_y"/>
                                          </p:val>
                                        </p:tav>
                                      </p:tavLst>
                                    </p:anim>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模块使用方法示例</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9" name="矩形 8"/>
          <p:cNvSpPr/>
          <p:nvPr/>
        </p:nvSpPr>
        <p:spPr>
          <a:xfrm>
            <a:off x="1064344" y="1114328"/>
            <a:ext cx="716863" cy="307777"/>
          </a:xfrm>
          <a:prstGeom prst="rect">
            <a:avLst/>
          </a:prstGeom>
        </p:spPr>
        <p:txBody>
          <a:bodyPr wrap="none">
            <a:spAutoFit/>
          </a:bodyPr>
          <a:lstStyle/>
          <a:p>
            <a:pPr algn="ctr"/>
            <a:r>
              <a:rPr lang="en-US" altLang="zh-CN" sz="14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fibo.py</a:t>
            </a:r>
            <a:endParaRPr lang="en-US" altLang="zh-CN" sz="14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p:cNvSpPr/>
          <p:nvPr/>
        </p:nvSpPr>
        <p:spPr>
          <a:xfrm>
            <a:off x="842328" y="1678851"/>
            <a:ext cx="6494137" cy="2462213"/>
          </a:xfrm>
          <a:prstGeom prst="rect">
            <a:avLst/>
          </a:prstGeom>
        </p:spPr>
        <p:txBody>
          <a:bodyPr wrap="square">
            <a:spAutoFit/>
          </a:bodyPr>
          <a:lstStyle/>
          <a:p>
            <a:pPr>
              <a:spcBef>
                <a:spcPct val="0"/>
              </a:spcBef>
              <a:defRPr/>
            </a:pPr>
            <a:r>
              <a:rPr lang="en-US" altLang="zh-CN" sz="1400" dirty="0">
                <a:solidFill>
                  <a:schemeClr val="accent2"/>
                </a:solidFill>
                <a:ea typeface="微软雅黑" panose="020B0503020204020204" pitchFamily="34" charset="-122"/>
              </a:rPr>
              <a:t>7	def </a:t>
            </a:r>
            <a:r>
              <a:rPr lang="en-US" altLang="zh-CN" sz="1400" dirty="0" err="1">
                <a:solidFill>
                  <a:schemeClr val="accent2"/>
                </a:solidFill>
                <a:ea typeface="微软雅黑" panose="020B0503020204020204" pitchFamily="34" charset="-122"/>
              </a:rPr>
              <a:t>GetFib</a:t>
            </a:r>
            <a:r>
              <a:rPr lang="en-US" altLang="zh-CN" sz="1400" dirty="0">
                <a:solidFill>
                  <a:schemeClr val="accent2"/>
                </a:solidFill>
                <a:ea typeface="微软雅黑" panose="020B0503020204020204" pitchFamily="34" charset="-122"/>
              </a:rPr>
              <a:t>(n): #</a:t>
            </a:r>
            <a:r>
              <a:rPr lang="zh-CN" altLang="en-US" sz="1400" dirty="0">
                <a:solidFill>
                  <a:schemeClr val="accent2"/>
                </a:solidFill>
                <a:ea typeface="微软雅黑" panose="020B0503020204020204" pitchFamily="34" charset="-122"/>
              </a:rPr>
              <a:t>定义函数</a:t>
            </a:r>
            <a:r>
              <a:rPr lang="en-US" altLang="zh-CN" sz="1400" dirty="0" err="1">
                <a:solidFill>
                  <a:schemeClr val="accent2"/>
                </a:solidFill>
                <a:ea typeface="微软雅黑" panose="020B0503020204020204" pitchFamily="34" charset="-122"/>
              </a:rPr>
              <a:t>GetFib</a:t>
            </a:r>
            <a:r>
              <a:rPr lang="zh-CN" altLang="en-US" sz="1400" dirty="0">
                <a:solidFill>
                  <a:schemeClr val="accent2"/>
                </a:solidFill>
                <a:ea typeface="微软雅黑" panose="020B0503020204020204" pitchFamily="34" charset="-122"/>
              </a:rPr>
              <a:t>，返回斐波那契数列的前</a:t>
            </a:r>
            <a:r>
              <a:rPr lang="en-US" altLang="zh-CN" sz="1400" dirty="0">
                <a:solidFill>
                  <a:schemeClr val="accent2"/>
                </a:solidFill>
                <a:ea typeface="微软雅黑" panose="020B0503020204020204" pitchFamily="34" charset="-122"/>
              </a:rPr>
              <a:t>n</a:t>
            </a:r>
            <a:r>
              <a:rPr lang="zh-CN" altLang="en-US" sz="1400" dirty="0">
                <a:solidFill>
                  <a:schemeClr val="accent2"/>
                </a:solidFill>
                <a:ea typeface="微软雅黑" panose="020B0503020204020204" pitchFamily="34" charset="-122"/>
              </a:rPr>
              <a:t>项</a:t>
            </a:r>
            <a:endParaRPr lang="zh-CN" altLang="en-US" sz="1400" dirty="0">
              <a:solidFill>
                <a:schemeClr val="accent2"/>
              </a:solidFill>
              <a:ea typeface="微软雅黑" panose="020B0503020204020204" pitchFamily="34" charset="-122"/>
            </a:endParaRPr>
          </a:p>
          <a:p>
            <a:pPr>
              <a:spcBef>
                <a:spcPct val="0"/>
              </a:spcBef>
              <a:defRPr/>
            </a:pPr>
            <a:r>
              <a:rPr lang="en-US" altLang="zh-CN" sz="1400" dirty="0">
                <a:solidFill>
                  <a:schemeClr val="accent2"/>
                </a:solidFill>
                <a:ea typeface="微软雅黑" panose="020B0503020204020204" pitchFamily="34" charset="-122"/>
              </a:rPr>
              <a:t>8	    fib=[] #</a:t>
            </a:r>
            <a:r>
              <a:rPr lang="zh-CN" altLang="en-US" sz="1400" dirty="0">
                <a:solidFill>
                  <a:schemeClr val="accent2"/>
                </a:solidFill>
                <a:ea typeface="微软雅黑" panose="020B0503020204020204" pitchFamily="34" charset="-122"/>
              </a:rPr>
              <a:t>定义一个空列表</a:t>
            </a:r>
            <a:r>
              <a:rPr lang="en-US" altLang="zh-CN" sz="1400" dirty="0">
                <a:solidFill>
                  <a:schemeClr val="accent2"/>
                </a:solidFill>
                <a:ea typeface="微软雅黑" panose="020B0503020204020204" pitchFamily="34" charset="-122"/>
              </a:rPr>
              <a:t>fib</a:t>
            </a:r>
            <a:endParaRPr lang="en-US" altLang="zh-CN" sz="1400" dirty="0">
              <a:solidFill>
                <a:schemeClr val="accent2"/>
              </a:solidFill>
              <a:ea typeface="微软雅黑" panose="020B0503020204020204" pitchFamily="34" charset="-122"/>
            </a:endParaRPr>
          </a:p>
          <a:p>
            <a:pPr>
              <a:spcBef>
                <a:spcPct val="0"/>
              </a:spcBef>
              <a:defRPr/>
            </a:pPr>
            <a:r>
              <a:rPr lang="en-US" altLang="zh-CN" sz="1400" dirty="0">
                <a:solidFill>
                  <a:schemeClr val="accent2"/>
                </a:solidFill>
                <a:ea typeface="微软雅黑" panose="020B0503020204020204" pitchFamily="34" charset="-122"/>
              </a:rPr>
              <a:t>9	    a, b = 1, 1 #</a:t>
            </a:r>
            <a:r>
              <a:rPr lang="zh-CN" altLang="en-US" sz="1400" dirty="0">
                <a:solidFill>
                  <a:schemeClr val="accent2"/>
                </a:solidFill>
                <a:ea typeface="微软雅黑" panose="020B0503020204020204" pitchFamily="34" charset="-122"/>
              </a:rPr>
              <a:t>将</a:t>
            </a:r>
            <a:r>
              <a:rPr lang="en-US" altLang="zh-CN" sz="1400" dirty="0">
                <a:solidFill>
                  <a:schemeClr val="accent2"/>
                </a:solidFill>
                <a:ea typeface="微软雅黑" panose="020B0503020204020204" pitchFamily="34" charset="-122"/>
              </a:rPr>
              <a:t>a</a:t>
            </a:r>
            <a:r>
              <a:rPr lang="zh-CN" altLang="en-US" sz="1400" dirty="0">
                <a:solidFill>
                  <a:schemeClr val="accent2"/>
                </a:solidFill>
                <a:ea typeface="微软雅黑" panose="020B0503020204020204" pitchFamily="34" charset="-122"/>
              </a:rPr>
              <a:t>和</a:t>
            </a:r>
            <a:r>
              <a:rPr lang="en-US" altLang="zh-CN" sz="1400" dirty="0">
                <a:solidFill>
                  <a:schemeClr val="accent2"/>
                </a:solidFill>
                <a:ea typeface="微软雅黑" panose="020B0503020204020204" pitchFamily="34" charset="-122"/>
              </a:rPr>
              <a:t>b</a:t>
            </a:r>
            <a:r>
              <a:rPr lang="zh-CN" altLang="en-US" sz="1400" dirty="0">
                <a:solidFill>
                  <a:schemeClr val="accent2"/>
                </a:solidFill>
                <a:ea typeface="微软雅黑" panose="020B0503020204020204" pitchFamily="34" charset="-122"/>
              </a:rPr>
              <a:t>都赋为</a:t>
            </a:r>
            <a:r>
              <a:rPr lang="en-US" altLang="zh-CN" sz="1400" dirty="0">
                <a:solidFill>
                  <a:schemeClr val="accent2"/>
                </a:solidFill>
                <a:ea typeface="微软雅黑" panose="020B0503020204020204" pitchFamily="34" charset="-122"/>
              </a:rPr>
              <a:t>1</a:t>
            </a:r>
            <a:endParaRPr lang="en-US" altLang="zh-CN" sz="1400" dirty="0">
              <a:solidFill>
                <a:schemeClr val="accent2"/>
              </a:solidFill>
              <a:ea typeface="微软雅黑" panose="020B0503020204020204" pitchFamily="34" charset="-122"/>
            </a:endParaRPr>
          </a:p>
          <a:p>
            <a:pPr>
              <a:spcBef>
                <a:spcPct val="0"/>
              </a:spcBef>
              <a:defRPr/>
            </a:pPr>
            <a:r>
              <a:rPr lang="en-US" altLang="zh-CN" sz="1400" dirty="0">
                <a:solidFill>
                  <a:schemeClr val="accent2"/>
                </a:solidFill>
                <a:ea typeface="微软雅黑" panose="020B0503020204020204" pitchFamily="34" charset="-122"/>
              </a:rPr>
              <a:t>10	    for </a:t>
            </a:r>
            <a:r>
              <a:rPr lang="en-US" altLang="zh-CN" sz="1400" dirty="0" err="1">
                <a:solidFill>
                  <a:schemeClr val="accent2"/>
                </a:solidFill>
                <a:ea typeface="微软雅黑" panose="020B0503020204020204" pitchFamily="34" charset="-122"/>
              </a:rPr>
              <a:t>i</a:t>
            </a:r>
            <a:r>
              <a:rPr lang="en-US" altLang="zh-CN" sz="1400" dirty="0">
                <a:solidFill>
                  <a:schemeClr val="accent2"/>
                </a:solidFill>
                <a:ea typeface="微软雅黑" panose="020B0503020204020204" pitchFamily="34" charset="-122"/>
              </a:rPr>
              <a:t> in range(1,n+1): #</a:t>
            </a:r>
            <a:r>
              <a:rPr lang="en-US" altLang="zh-CN" sz="1400" dirty="0" err="1">
                <a:solidFill>
                  <a:schemeClr val="accent2"/>
                </a:solidFill>
                <a:ea typeface="微软雅黑" panose="020B0503020204020204" pitchFamily="34" charset="-122"/>
              </a:rPr>
              <a:t>i</a:t>
            </a:r>
            <a:r>
              <a:rPr lang="zh-CN" altLang="en-US" sz="1400" dirty="0">
                <a:solidFill>
                  <a:schemeClr val="accent2"/>
                </a:solidFill>
                <a:ea typeface="微软雅黑" panose="020B0503020204020204" pitchFamily="34" charset="-122"/>
              </a:rPr>
              <a:t>的取值依次为</a:t>
            </a:r>
            <a:r>
              <a:rPr lang="en-US" altLang="zh-CN" sz="1400" dirty="0">
                <a:solidFill>
                  <a:schemeClr val="accent2"/>
                </a:solidFill>
                <a:ea typeface="微软雅黑" panose="020B0503020204020204" pitchFamily="34" charset="-122"/>
              </a:rPr>
              <a:t>1,2,…,n</a:t>
            </a:r>
            <a:endParaRPr lang="en-US" altLang="zh-CN" sz="1400" dirty="0">
              <a:solidFill>
                <a:schemeClr val="accent2"/>
              </a:solidFill>
              <a:ea typeface="微软雅黑" panose="020B0503020204020204" pitchFamily="34" charset="-122"/>
            </a:endParaRPr>
          </a:p>
          <a:p>
            <a:pPr>
              <a:spcBef>
                <a:spcPct val="0"/>
              </a:spcBef>
              <a:defRPr/>
            </a:pPr>
            <a:r>
              <a:rPr lang="en-US" altLang="zh-CN" sz="1400" dirty="0">
                <a:solidFill>
                  <a:schemeClr val="accent2"/>
                </a:solidFill>
                <a:ea typeface="微软雅黑" panose="020B0503020204020204" pitchFamily="34" charset="-122"/>
              </a:rPr>
              <a:t>11	        </a:t>
            </a:r>
            <a:r>
              <a:rPr lang="en-US" altLang="zh-CN" sz="1400" dirty="0" err="1">
                <a:solidFill>
                  <a:schemeClr val="accent2"/>
                </a:solidFill>
                <a:ea typeface="微软雅黑" panose="020B0503020204020204" pitchFamily="34" charset="-122"/>
              </a:rPr>
              <a:t>fib.append</a:t>
            </a:r>
            <a:r>
              <a:rPr lang="en-US" altLang="zh-CN" sz="1400" dirty="0">
                <a:solidFill>
                  <a:schemeClr val="accent2"/>
                </a:solidFill>
                <a:ea typeface="微软雅黑" panose="020B0503020204020204" pitchFamily="34" charset="-122"/>
              </a:rPr>
              <a:t>(a) #</a:t>
            </a:r>
            <a:r>
              <a:rPr lang="zh-CN" altLang="en-US" sz="1400" dirty="0">
                <a:solidFill>
                  <a:schemeClr val="accent2"/>
                </a:solidFill>
                <a:ea typeface="微软雅黑" panose="020B0503020204020204" pitchFamily="34" charset="-122"/>
              </a:rPr>
              <a:t>将斐波那契数列的第</a:t>
            </a:r>
            <a:r>
              <a:rPr lang="en-US" altLang="zh-CN" sz="1400" dirty="0" err="1">
                <a:solidFill>
                  <a:schemeClr val="accent2"/>
                </a:solidFill>
                <a:ea typeface="微软雅黑" panose="020B0503020204020204" pitchFamily="34" charset="-122"/>
              </a:rPr>
              <a:t>i</a:t>
            </a:r>
            <a:r>
              <a:rPr lang="zh-CN" altLang="en-US" sz="1400" dirty="0">
                <a:solidFill>
                  <a:schemeClr val="accent2"/>
                </a:solidFill>
                <a:ea typeface="微软雅黑" panose="020B0503020204020204" pitchFamily="34" charset="-122"/>
              </a:rPr>
              <a:t>项存入列表</a:t>
            </a:r>
            <a:r>
              <a:rPr lang="en-US" altLang="zh-CN" sz="1400" dirty="0">
                <a:solidFill>
                  <a:schemeClr val="accent2"/>
                </a:solidFill>
                <a:ea typeface="微软雅黑" panose="020B0503020204020204" pitchFamily="34" charset="-122"/>
              </a:rPr>
              <a:t>fib</a:t>
            </a:r>
            <a:r>
              <a:rPr lang="zh-CN" altLang="en-US" sz="1400" dirty="0">
                <a:solidFill>
                  <a:schemeClr val="accent2"/>
                </a:solidFill>
                <a:ea typeface="微软雅黑" panose="020B0503020204020204" pitchFamily="34" charset="-122"/>
              </a:rPr>
              <a:t>中</a:t>
            </a:r>
            <a:endParaRPr lang="zh-CN" altLang="en-US" sz="1400" dirty="0">
              <a:solidFill>
                <a:schemeClr val="accent2"/>
              </a:solidFill>
              <a:ea typeface="微软雅黑" panose="020B0503020204020204" pitchFamily="34" charset="-122"/>
            </a:endParaRPr>
          </a:p>
          <a:p>
            <a:pPr marL="457200" indent="-457200">
              <a:spcBef>
                <a:spcPct val="0"/>
              </a:spcBef>
              <a:buAutoNum type="arabicPlain" startAt="12"/>
              <a:defRPr/>
            </a:pPr>
            <a:r>
              <a:rPr lang="en-US" altLang="zh-CN" sz="1400" dirty="0">
                <a:solidFill>
                  <a:schemeClr val="accent2"/>
                </a:solidFill>
                <a:ea typeface="微软雅黑" panose="020B0503020204020204" pitchFamily="34" charset="-122"/>
              </a:rPr>
              <a:t>          a, b = b, </a:t>
            </a:r>
            <a:r>
              <a:rPr lang="en-US" altLang="zh-CN" sz="1400" dirty="0" err="1">
                <a:solidFill>
                  <a:schemeClr val="accent2"/>
                </a:solidFill>
                <a:ea typeface="微软雅黑" panose="020B0503020204020204" pitchFamily="34" charset="-122"/>
              </a:rPr>
              <a:t>a+b</a:t>
            </a:r>
            <a:r>
              <a:rPr lang="en-US" altLang="zh-CN" sz="1400" dirty="0">
                <a:solidFill>
                  <a:schemeClr val="accent2"/>
                </a:solidFill>
                <a:ea typeface="微软雅黑" panose="020B0503020204020204" pitchFamily="34" charset="-122"/>
              </a:rPr>
              <a:t> #</a:t>
            </a:r>
            <a:r>
              <a:rPr lang="zh-CN" altLang="en-US" sz="1400" dirty="0">
                <a:solidFill>
                  <a:schemeClr val="accent2"/>
                </a:solidFill>
                <a:ea typeface="微软雅黑" panose="020B0503020204020204" pitchFamily="34" charset="-122"/>
              </a:rPr>
              <a:t>更新斐波那契数列第</a:t>
            </a:r>
            <a:r>
              <a:rPr lang="en-US" altLang="zh-CN" sz="1400" dirty="0">
                <a:solidFill>
                  <a:schemeClr val="accent2"/>
                </a:solidFill>
                <a:ea typeface="微软雅黑" panose="020B0503020204020204" pitchFamily="34" charset="-122"/>
              </a:rPr>
              <a:t>i+1</a:t>
            </a:r>
            <a:r>
              <a:rPr lang="zh-CN" altLang="en-US" sz="1400" dirty="0">
                <a:solidFill>
                  <a:schemeClr val="accent2"/>
                </a:solidFill>
                <a:ea typeface="微软雅黑" panose="020B0503020204020204" pitchFamily="34" charset="-122"/>
              </a:rPr>
              <a:t>项的值，并计算第</a:t>
            </a:r>
            <a:endParaRPr lang="en-US" altLang="zh-CN" sz="1400" dirty="0">
              <a:solidFill>
                <a:schemeClr val="accent2"/>
              </a:solidFill>
              <a:ea typeface="微软雅黑" panose="020B0503020204020204" pitchFamily="34" charset="-122"/>
            </a:endParaRPr>
          </a:p>
          <a:p>
            <a:pPr>
              <a:spcBef>
                <a:spcPct val="0"/>
              </a:spcBef>
              <a:defRPr/>
            </a:pPr>
            <a:r>
              <a:rPr lang="en-US" altLang="zh-CN" sz="1400" dirty="0">
                <a:solidFill>
                  <a:schemeClr val="accent2"/>
                </a:solidFill>
                <a:ea typeface="微软雅黑" panose="020B0503020204020204" pitchFamily="34" charset="-122"/>
              </a:rPr>
              <a:t>                i+2</a:t>
            </a:r>
            <a:r>
              <a:rPr lang="zh-CN" altLang="en-US" sz="1400" dirty="0">
                <a:solidFill>
                  <a:schemeClr val="accent2"/>
                </a:solidFill>
                <a:ea typeface="微软雅黑" panose="020B0503020204020204" pitchFamily="34" charset="-122"/>
              </a:rPr>
              <a:t>项的值</a:t>
            </a:r>
            <a:endParaRPr lang="zh-CN" altLang="en-US" sz="1400" dirty="0">
              <a:solidFill>
                <a:schemeClr val="accent2"/>
              </a:solidFill>
              <a:ea typeface="微软雅黑" panose="020B0503020204020204" pitchFamily="34" charset="-122"/>
            </a:endParaRPr>
          </a:p>
          <a:p>
            <a:pPr>
              <a:spcBef>
                <a:spcPct val="0"/>
              </a:spcBef>
              <a:defRPr/>
            </a:pPr>
            <a:r>
              <a:rPr lang="en-US" altLang="zh-CN" sz="1400" dirty="0">
                <a:solidFill>
                  <a:schemeClr val="accent2"/>
                </a:solidFill>
                <a:ea typeface="微软雅黑" panose="020B0503020204020204" pitchFamily="34" charset="-122"/>
              </a:rPr>
              <a:t>13	    return fib #</a:t>
            </a:r>
            <a:r>
              <a:rPr lang="zh-CN" altLang="en-US" sz="1400" dirty="0">
                <a:solidFill>
                  <a:schemeClr val="accent2"/>
                </a:solidFill>
                <a:ea typeface="微软雅黑" panose="020B0503020204020204" pitchFamily="34" charset="-122"/>
              </a:rPr>
              <a:t>将列表</a:t>
            </a:r>
            <a:r>
              <a:rPr lang="en-US" altLang="zh-CN" sz="1400" dirty="0">
                <a:solidFill>
                  <a:schemeClr val="accent2"/>
                </a:solidFill>
                <a:ea typeface="微软雅黑" panose="020B0503020204020204" pitchFamily="34" charset="-122"/>
              </a:rPr>
              <a:t>fib</a:t>
            </a:r>
            <a:r>
              <a:rPr lang="zh-CN" altLang="en-US" sz="1400" dirty="0">
                <a:solidFill>
                  <a:schemeClr val="accent2"/>
                </a:solidFill>
                <a:ea typeface="微软雅黑" panose="020B0503020204020204" pitchFamily="34" charset="-122"/>
              </a:rPr>
              <a:t>返回</a:t>
            </a:r>
            <a:endParaRPr lang="zh-CN" altLang="en-US" sz="1400" dirty="0">
              <a:solidFill>
                <a:schemeClr val="accent2"/>
              </a:solidFill>
              <a:ea typeface="微软雅黑" panose="020B0503020204020204" pitchFamily="34" charset="-122"/>
            </a:endParaRPr>
          </a:p>
          <a:p>
            <a:pPr>
              <a:spcBef>
                <a:spcPct val="0"/>
              </a:spcBef>
              <a:defRPr/>
            </a:pPr>
            <a:r>
              <a:rPr lang="en-US" altLang="zh-CN" sz="1400" dirty="0">
                <a:solidFill>
                  <a:schemeClr val="accent2"/>
                </a:solidFill>
                <a:ea typeface="微软雅黑" panose="020B0503020204020204" pitchFamily="34" charset="-122"/>
              </a:rPr>
              <a:t>14	</a:t>
            </a:r>
            <a:r>
              <a:rPr lang="en-US" altLang="zh-CN" sz="1400" dirty="0" err="1">
                <a:solidFill>
                  <a:schemeClr val="accent2"/>
                </a:solidFill>
                <a:ea typeface="微软雅黑" panose="020B0503020204020204" pitchFamily="34" charset="-122"/>
              </a:rPr>
              <a:t>PrintFib</a:t>
            </a:r>
            <a:r>
              <a:rPr lang="en-US" altLang="zh-CN" sz="1400" dirty="0">
                <a:solidFill>
                  <a:schemeClr val="accent2"/>
                </a:solidFill>
                <a:ea typeface="微软雅黑" panose="020B0503020204020204" pitchFamily="34" charset="-122"/>
              </a:rPr>
              <a:t>(10) #</a:t>
            </a:r>
            <a:r>
              <a:rPr lang="zh-CN" altLang="en-US" sz="1400" dirty="0">
                <a:solidFill>
                  <a:schemeClr val="accent2"/>
                </a:solidFill>
                <a:ea typeface="微软雅黑" panose="020B0503020204020204" pitchFamily="34" charset="-122"/>
              </a:rPr>
              <a:t>调用</a:t>
            </a:r>
            <a:r>
              <a:rPr lang="en-US" altLang="zh-CN" sz="1400" dirty="0" err="1">
                <a:solidFill>
                  <a:schemeClr val="accent2"/>
                </a:solidFill>
                <a:ea typeface="微软雅黑" panose="020B0503020204020204" pitchFamily="34" charset="-122"/>
              </a:rPr>
              <a:t>PrintFib</a:t>
            </a:r>
            <a:r>
              <a:rPr lang="zh-CN" altLang="en-US" sz="1400" dirty="0">
                <a:solidFill>
                  <a:schemeClr val="accent2"/>
                </a:solidFill>
                <a:ea typeface="微软雅黑" panose="020B0503020204020204" pitchFamily="34" charset="-122"/>
              </a:rPr>
              <a:t>输出斐波那契数列前</a:t>
            </a:r>
            <a:r>
              <a:rPr lang="en-US" altLang="zh-CN" sz="1400" dirty="0">
                <a:solidFill>
                  <a:schemeClr val="accent2"/>
                </a:solidFill>
                <a:ea typeface="微软雅黑" panose="020B0503020204020204" pitchFamily="34" charset="-122"/>
              </a:rPr>
              <a:t>10</a:t>
            </a:r>
            <a:r>
              <a:rPr lang="zh-CN" altLang="en-US" sz="1400" dirty="0">
                <a:solidFill>
                  <a:schemeClr val="accent2"/>
                </a:solidFill>
                <a:ea typeface="微软雅黑" panose="020B0503020204020204" pitchFamily="34" charset="-122"/>
              </a:rPr>
              <a:t>项</a:t>
            </a:r>
            <a:endParaRPr lang="zh-CN" altLang="en-US" sz="1400" dirty="0">
              <a:solidFill>
                <a:schemeClr val="accent2"/>
              </a:solidFill>
              <a:ea typeface="微软雅黑" panose="020B0503020204020204" pitchFamily="34" charset="-122"/>
            </a:endParaRPr>
          </a:p>
          <a:p>
            <a:pPr marL="457200" indent="-457200">
              <a:spcBef>
                <a:spcPct val="0"/>
              </a:spcBef>
              <a:buFontTx/>
              <a:buAutoNum type="arabicPlain" startAt="15"/>
              <a:defRPr/>
            </a:pPr>
            <a:r>
              <a:rPr lang="en-US" altLang="zh-CN" sz="1400" dirty="0" err="1">
                <a:solidFill>
                  <a:schemeClr val="accent2"/>
                </a:solidFill>
                <a:ea typeface="微软雅黑" panose="020B0503020204020204" pitchFamily="34" charset="-122"/>
              </a:rPr>
              <a:t>ls</a:t>
            </a:r>
            <a:r>
              <a:rPr lang="en-US" altLang="zh-CN" sz="1400" dirty="0">
                <a:solidFill>
                  <a:schemeClr val="accent2"/>
                </a:solidFill>
                <a:ea typeface="微软雅黑" panose="020B0503020204020204" pitchFamily="34" charset="-122"/>
              </a:rPr>
              <a:t>=</a:t>
            </a:r>
            <a:r>
              <a:rPr lang="en-US" altLang="zh-CN" sz="1400" dirty="0" err="1">
                <a:solidFill>
                  <a:schemeClr val="accent2"/>
                </a:solidFill>
                <a:ea typeface="微软雅黑" panose="020B0503020204020204" pitchFamily="34" charset="-122"/>
              </a:rPr>
              <a:t>GetFib</a:t>
            </a:r>
            <a:r>
              <a:rPr lang="en-US" altLang="zh-CN" sz="1400" dirty="0">
                <a:solidFill>
                  <a:schemeClr val="accent2"/>
                </a:solidFill>
                <a:ea typeface="微软雅黑" panose="020B0503020204020204" pitchFamily="34" charset="-122"/>
              </a:rPr>
              <a:t>(10) #</a:t>
            </a:r>
            <a:r>
              <a:rPr lang="zh-CN" altLang="en-US" sz="1400" dirty="0">
                <a:solidFill>
                  <a:schemeClr val="accent2"/>
                </a:solidFill>
                <a:ea typeface="微软雅黑" panose="020B0503020204020204" pitchFamily="34" charset="-122"/>
              </a:rPr>
              <a:t>调用</a:t>
            </a:r>
            <a:r>
              <a:rPr lang="en-US" altLang="zh-CN" sz="1400" dirty="0" err="1">
                <a:solidFill>
                  <a:schemeClr val="accent2"/>
                </a:solidFill>
                <a:ea typeface="微软雅黑" panose="020B0503020204020204" pitchFamily="34" charset="-122"/>
              </a:rPr>
              <a:t>GetFib</a:t>
            </a:r>
            <a:r>
              <a:rPr lang="zh-CN" altLang="en-US" sz="1400" dirty="0">
                <a:solidFill>
                  <a:schemeClr val="accent2"/>
                </a:solidFill>
                <a:ea typeface="微软雅黑" panose="020B0503020204020204" pitchFamily="34" charset="-122"/>
              </a:rPr>
              <a:t>函数获取斐波那契数列前</a:t>
            </a:r>
            <a:r>
              <a:rPr lang="en-US" altLang="zh-CN" sz="1400" dirty="0">
                <a:solidFill>
                  <a:schemeClr val="accent2"/>
                </a:solidFill>
                <a:ea typeface="微软雅黑" panose="020B0503020204020204" pitchFamily="34" charset="-122"/>
              </a:rPr>
              <a:t>10</a:t>
            </a:r>
            <a:r>
              <a:rPr lang="zh-CN" altLang="en-US" sz="1400" dirty="0">
                <a:solidFill>
                  <a:schemeClr val="accent2"/>
                </a:solidFill>
                <a:ea typeface="微软雅黑" panose="020B0503020204020204" pitchFamily="34" charset="-122"/>
              </a:rPr>
              <a:t>项组成的列表</a:t>
            </a:r>
            <a:endParaRPr lang="en-US" altLang="zh-CN" sz="1400" dirty="0">
              <a:solidFill>
                <a:schemeClr val="accent2"/>
              </a:solidFill>
              <a:ea typeface="微软雅黑" panose="020B0503020204020204" pitchFamily="34" charset="-122"/>
            </a:endParaRPr>
          </a:p>
          <a:p>
            <a:pPr>
              <a:spcBef>
                <a:spcPct val="0"/>
              </a:spcBef>
              <a:defRPr/>
            </a:pPr>
            <a:r>
              <a:rPr lang="en-US" altLang="zh-CN" sz="1400" dirty="0">
                <a:solidFill>
                  <a:schemeClr val="accent2"/>
                </a:solidFill>
                <a:ea typeface="微软雅黑" panose="020B0503020204020204" pitchFamily="34" charset="-122"/>
              </a:rPr>
              <a:t>16	print(</a:t>
            </a:r>
            <a:r>
              <a:rPr lang="en-US" altLang="zh-CN" sz="1400" dirty="0" err="1">
                <a:solidFill>
                  <a:schemeClr val="accent2"/>
                </a:solidFill>
                <a:ea typeface="微软雅黑" panose="020B0503020204020204" pitchFamily="34" charset="-122"/>
              </a:rPr>
              <a:t>ls</a:t>
            </a:r>
            <a:r>
              <a:rPr lang="en-US" altLang="zh-CN" sz="1400" dirty="0">
                <a:solidFill>
                  <a:schemeClr val="accent2"/>
                </a:solidFill>
                <a:ea typeface="微软雅黑" panose="020B0503020204020204" pitchFamily="34" charset="-122"/>
              </a:rPr>
              <a:t>) #</a:t>
            </a:r>
            <a:r>
              <a:rPr lang="zh-CN" altLang="en-US" sz="1400" dirty="0">
                <a:solidFill>
                  <a:schemeClr val="accent2"/>
                </a:solidFill>
                <a:ea typeface="微软雅黑" panose="020B0503020204020204" pitchFamily="34" charset="-122"/>
              </a:rPr>
              <a:t>输出列表</a:t>
            </a:r>
            <a:r>
              <a:rPr lang="en-US" altLang="zh-CN" sz="1400" dirty="0" err="1">
                <a:solidFill>
                  <a:schemeClr val="accent2"/>
                </a:solidFill>
                <a:ea typeface="微软雅黑" panose="020B0503020204020204" pitchFamily="34" charset="-122"/>
              </a:rPr>
              <a:t>ls</a:t>
            </a:r>
            <a:r>
              <a:rPr lang="zh-CN" altLang="en-US" sz="1400" dirty="0">
                <a:solidFill>
                  <a:schemeClr val="accent2"/>
                </a:solidFill>
                <a:ea typeface="微软雅黑" panose="020B0503020204020204" pitchFamily="34" charset="-122"/>
              </a:rPr>
              <a:t>中的元素</a:t>
            </a:r>
            <a:endParaRPr lang="zh-CN" altLang="en-US" sz="1400" dirty="0">
              <a:solidFill>
                <a:schemeClr val="accent2"/>
              </a:solidFill>
              <a:ea typeface="微软雅黑" panose="020B0503020204020204" pitchFamily="34" charset="-122"/>
            </a:endParaRPr>
          </a:p>
        </p:txBody>
      </p:sp>
      <p:cxnSp>
        <p:nvCxnSpPr>
          <p:cNvPr id="11" name="直接连接符 10"/>
          <p:cNvCxnSpPr/>
          <p:nvPr/>
        </p:nvCxnSpPr>
        <p:spPr>
          <a:xfrm>
            <a:off x="1182032" y="1464769"/>
            <a:ext cx="136204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ppt_h*1.125000"/>
                                          </p:val>
                                        </p:tav>
                                        <p:tav tm="100000">
                                          <p:val>
                                            <p:strVal val="#ppt_y"/>
                                          </p:val>
                                        </p:tav>
                                      </p:tavLst>
                                    </p:anim>
                                    <p:animEffect transition="in" filter="wipe(up)">
                                      <p:cBhvr>
                                        <p:cTn id="11" dur="500"/>
                                        <p:tgtEl>
                                          <p:spTgt spid="9"/>
                                        </p:tgtEl>
                                      </p:cBhvr>
                                    </p:animEffect>
                                  </p:childTnLst>
                                </p:cTn>
                              </p:par>
                              <p:par>
                                <p:cTn id="12" presetID="12" presetClass="entr" presetSubtype="1"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p:tgtEl>
                                          <p:spTgt spid="10"/>
                                        </p:tgtEl>
                                        <p:attrNameLst>
                                          <p:attrName>ppt_y</p:attrName>
                                        </p:attrNameLst>
                                      </p:cBhvr>
                                      <p:tavLst>
                                        <p:tav tm="0">
                                          <p:val>
                                            <p:strVal val="#ppt_y-#ppt_h*1.125000"/>
                                          </p:val>
                                        </p:tav>
                                        <p:tav tm="100000">
                                          <p:val>
                                            <p:strVal val="#ppt_y"/>
                                          </p:val>
                                        </p:tav>
                                      </p:tavLst>
                                    </p:anim>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模块使用方法示例</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9" name="矩形 8"/>
          <p:cNvSpPr/>
          <p:nvPr/>
        </p:nvSpPr>
        <p:spPr>
          <a:xfrm>
            <a:off x="1263633" y="977194"/>
            <a:ext cx="872355" cy="276999"/>
          </a:xfrm>
          <a:prstGeom prst="rect">
            <a:avLst/>
          </a:prstGeom>
        </p:spPr>
        <p:txBody>
          <a:bodyPr wrap="none">
            <a:spAutoFit/>
          </a:bodyPr>
          <a:lstStyle/>
          <a:p>
            <a:pPr algn="ctr"/>
            <a:r>
              <a:rPr lang="en-US" altLang="zh-CN" sz="12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testfibo.py</a:t>
            </a:r>
            <a:endParaRPr lang="en-US" altLang="zh-CN" sz="12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p:cNvSpPr/>
          <p:nvPr/>
        </p:nvSpPr>
        <p:spPr>
          <a:xfrm>
            <a:off x="1181610" y="1681448"/>
            <a:ext cx="3796134" cy="1754326"/>
          </a:xfrm>
          <a:prstGeom prst="rect">
            <a:avLst/>
          </a:prstGeom>
        </p:spPr>
        <p:txBody>
          <a:bodyPr wrap="square">
            <a:spAutoFit/>
          </a:bodyPr>
          <a:lstStyle/>
          <a:p>
            <a:pPr>
              <a:lnSpc>
                <a:spcPct val="150000"/>
              </a:lnSpc>
              <a:spcBef>
                <a:spcPct val="0"/>
              </a:spcBef>
              <a:defRPr/>
            </a:pPr>
            <a:r>
              <a:rPr lang="en-US" altLang="zh-CN" sz="1200" dirty="0">
                <a:solidFill>
                  <a:schemeClr val="accent2"/>
                </a:solidFill>
                <a:ea typeface="微软雅黑" panose="020B0503020204020204" pitchFamily="34" charset="-122"/>
              </a:rPr>
              <a:t>1  import </a:t>
            </a:r>
            <a:r>
              <a:rPr lang="en-US" altLang="zh-CN" sz="1200" dirty="0" err="1">
                <a:solidFill>
                  <a:schemeClr val="accent2"/>
                </a:solidFill>
                <a:ea typeface="微软雅黑" panose="020B0503020204020204" pitchFamily="34" charset="-122"/>
              </a:rPr>
              <a:t>fibo</a:t>
            </a:r>
            <a:r>
              <a:rPr lang="en-US" altLang="zh-CN" sz="1200" dirty="0">
                <a:solidFill>
                  <a:schemeClr val="accent2"/>
                </a:solidFill>
                <a:ea typeface="微软雅黑" panose="020B0503020204020204" pitchFamily="34" charset="-122"/>
              </a:rPr>
              <a:t> #</a:t>
            </a:r>
            <a:r>
              <a:rPr lang="zh-CN" altLang="en-US" sz="1200" dirty="0">
                <a:solidFill>
                  <a:schemeClr val="accent2"/>
                </a:solidFill>
                <a:ea typeface="微软雅黑" panose="020B0503020204020204" pitchFamily="34" charset="-122"/>
              </a:rPr>
              <a:t>导入</a:t>
            </a:r>
            <a:r>
              <a:rPr lang="en-US" altLang="zh-CN" sz="1200" dirty="0" err="1">
                <a:solidFill>
                  <a:schemeClr val="accent2"/>
                </a:solidFill>
                <a:ea typeface="微软雅黑" panose="020B0503020204020204" pitchFamily="34" charset="-122"/>
              </a:rPr>
              <a:t>fibo</a:t>
            </a:r>
            <a:r>
              <a:rPr lang="zh-CN" altLang="en-US" sz="1200" dirty="0">
                <a:solidFill>
                  <a:schemeClr val="accent2"/>
                </a:solidFill>
                <a:ea typeface="微软雅黑" panose="020B0503020204020204" pitchFamily="34" charset="-122"/>
              </a:rPr>
              <a:t>模块</a:t>
            </a:r>
            <a:endParaRPr lang="zh-CN" altLang="en-US" sz="1200" dirty="0">
              <a:solidFill>
                <a:schemeClr val="accent2"/>
              </a:solidFill>
              <a:ea typeface="微软雅黑" panose="020B0503020204020204" pitchFamily="34" charset="-122"/>
            </a:endParaRPr>
          </a:p>
          <a:p>
            <a:pPr>
              <a:lnSpc>
                <a:spcPct val="150000"/>
              </a:lnSpc>
              <a:spcBef>
                <a:spcPct val="0"/>
              </a:spcBef>
              <a:defRPr/>
            </a:pPr>
            <a:r>
              <a:rPr lang="en-US" altLang="zh-CN" sz="1200" dirty="0">
                <a:solidFill>
                  <a:schemeClr val="accent2"/>
                </a:solidFill>
                <a:ea typeface="微软雅黑" panose="020B0503020204020204" pitchFamily="34" charset="-122"/>
              </a:rPr>
              <a:t>2  </a:t>
            </a:r>
            <a:r>
              <a:rPr lang="en-US" altLang="zh-CN" sz="1200" dirty="0" err="1">
                <a:solidFill>
                  <a:schemeClr val="accent2"/>
                </a:solidFill>
                <a:ea typeface="微软雅黑" panose="020B0503020204020204" pitchFamily="34" charset="-122"/>
              </a:rPr>
              <a:t>fibo.PrintFib</a:t>
            </a:r>
            <a:r>
              <a:rPr lang="en-US" altLang="zh-CN" sz="1200" dirty="0">
                <a:solidFill>
                  <a:schemeClr val="accent2"/>
                </a:solidFill>
                <a:ea typeface="微软雅黑" panose="020B0503020204020204" pitchFamily="34" charset="-122"/>
              </a:rPr>
              <a:t>(5) #</a:t>
            </a:r>
            <a:r>
              <a:rPr lang="zh-CN" altLang="en-US" sz="1200" dirty="0">
                <a:solidFill>
                  <a:schemeClr val="accent2"/>
                </a:solidFill>
                <a:ea typeface="微软雅黑" panose="020B0503020204020204" pitchFamily="34" charset="-122"/>
              </a:rPr>
              <a:t>调用</a:t>
            </a:r>
            <a:r>
              <a:rPr lang="en-US" altLang="zh-CN" sz="1200" dirty="0" err="1">
                <a:solidFill>
                  <a:schemeClr val="accent2"/>
                </a:solidFill>
                <a:ea typeface="微软雅黑" panose="020B0503020204020204" pitchFamily="34" charset="-122"/>
              </a:rPr>
              <a:t>fibo</a:t>
            </a:r>
            <a:r>
              <a:rPr lang="zh-CN" altLang="en-US" sz="1200" dirty="0">
                <a:solidFill>
                  <a:schemeClr val="accent2"/>
                </a:solidFill>
                <a:ea typeface="微软雅黑" panose="020B0503020204020204" pitchFamily="34" charset="-122"/>
              </a:rPr>
              <a:t>模块中的</a:t>
            </a:r>
            <a:r>
              <a:rPr lang="en-US" altLang="zh-CN" sz="1200" dirty="0" err="1">
                <a:solidFill>
                  <a:schemeClr val="accent2"/>
                </a:solidFill>
                <a:ea typeface="微软雅黑" panose="020B0503020204020204" pitchFamily="34" charset="-122"/>
              </a:rPr>
              <a:t>PrintFib</a:t>
            </a:r>
            <a:r>
              <a:rPr lang="zh-CN" altLang="en-US" sz="1200" dirty="0">
                <a:solidFill>
                  <a:schemeClr val="accent2"/>
                </a:solidFill>
                <a:ea typeface="微软雅黑" panose="020B0503020204020204" pitchFamily="34" charset="-122"/>
              </a:rPr>
              <a:t>函</a:t>
            </a:r>
            <a:endParaRPr lang="en-US" altLang="zh-CN" sz="1200" dirty="0">
              <a:solidFill>
                <a:schemeClr val="accent2"/>
              </a:solidFill>
              <a:ea typeface="微软雅黑" panose="020B0503020204020204" pitchFamily="34" charset="-122"/>
            </a:endParaRPr>
          </a:p>
          <a:p>
            <a:pPr>
              <a:lnSpc>
                <a:spcPct val="150000"/>
              </a:lnSpc>
              <a:spcBef>
                <a:spcPct val="0"/>
              </a:spcBef>
              <a:defRPr/>
            </a:pPr>
            <a:r>
              <a:rPr lang="zh-CN" altLang="en-US" sz="1200" dirty="0">
                <a:solidFill>
                  <a:schemeClr val="accent2"/>
                </a:solidFill>
                <a:ea typeface="微软雅黑" panose="020B0503020204020204" pitchFamily="34" charset="-122"/>
              </a:rPr>
              <a:t>    数，输出斐波那契数列前</a:t>
            </a:r>
            <a:r>
              <a:rPr lang="en-US" altLang="zh-CN" sz="1200" dirty="0">
                <a:solidFill>
                  <a:schemeClr val="accent2"/>
                </a:solidFill>
                <a:ea typeface="微软雅黑" panose="020B0503020204020204" pitchFamily="34" charset="-122"/>
              </a:rPr>
              <a:t>5</a:t>
            </a:r>
            <a:r>
              <a:rPr lang="zh-CN" altLang="en-US" sz="1200" dirty="0">
                <a:solidFill>
                  <a:schemeClr val="accent2"/>
                </a:solidFill>
                <a:ea typeface="微软雅黑" panose="020B0503020204020204" pitchFamily="34" charset="-122"/>
              </a:rPr>
              <a:t>项</a:t>
            </a:r>
            <a:endParaRPr lang="zh-CN" altLang="en-US" sz="1200" dirty="0">
              <a:solidFill>
                <a:schemeClr val="accent2"/>
              </a:solidFill>
              <a:ea typeface="微软雅黑" panose="020B0503020204020204" pitchFamily="34" charset="-122"/>
            </a:endParaRPr>
          </a:p>
          <a:p>
            <a:pPr>
              <a:lnSpc>
                <a:spcPct val="150000"/>
              </a:lnSpc>
              <a:spcBef>
                <a:spcPct val="0"/>
              </a:spcBef>
              <a:defRPr/>
            </a:pPr>
            <a:r>
              <a:rPr lang="en-US" altLang="zh-CN" sz="1200" dirty="0">
                <a:solidFill>
                  <a:schemeClr val="accent2"/>
                </a:solidFill>
                <a:ea typeface="微软雅黑" panose="020B0503020204020204" pitchFamily="34" charset="-122"/>
              </a:rPr>
              <a:t>3  ls=</a:t>
            </a:r>
            <a:r>
              <a:rPr lang="en-US" altLang="zh-CN" sz="1200" dirty="0" err="1">
                <a:solidFill>
                  <a:schemeClr val="accent2"/>
                </a:solidFill>
                <a:ea typeface="微软雅黑" panose="020B0503020204020204" pitchFamily="34" charset="-122"/>
              </a:rPr>
              <a:t>fibo.GetFib</a:t>
            </a:r>
            <a:r>
              <a:rPr lang="en-US" altLang="zh-CN" sz="1200" dirty="0">
                <a:solidFill>
                  <a:schemeClr val="accent2"/>
                </a:solidFill>
                <a:ea typeface="微软雅黑" panose="020B0503020204020204" pitchFamily="34" charset="-122"/>
              </a:rPr>
              <a:t>(5) #</a:t>
            </a:r>
            <a:r>
              <a:rPr lang="zh-CN" altLang="en-US" sz="1200" dirty="0">
                <a:solidFill>
                  <a:schemeClr val="accent2"/>
                </a:solidFill>
                <a:ea typeface="微软雅黑" panose="020B0503020204020204" pitchFamily="34" charset="-122"/>
              </a:rPr>
              <a:t>调用</a:t>
            </a:r>
            <a:r>
              <a:rPr lang="en-US" altLang="zh-CN" sz="1200" dirty="0" err="1">
                <a:solidFill>
                  <a:schemeClr val="accent2"/>
                </a:solidFill>
                <a:ea typeface="微软雅黑" panose="020B0503020204020204" pitchFamily="34" charset="-122"/>
              </a:rPr>
              <a:t>fibo</a:t>
            </a:r>
            <a:r>
              <a:rPr lang="zh-CN" altLang="en-US" sz="1200" dirty="0">
                <a:solidFill>
                  <a:schemeClr val="accent2"/>
                </a:solidFill>
                <a:ea typeface="微软雅黑" panose="020B0503020204020204" pitchFamily="34" charset="-122"/>
              </a:rPr>
              <a:t>模块中的</a:t>
            </a:r>
            <a:r>
              <a:rPr lang="en-US" altLang="zh-CN" sz="1200" dirty="0" err="1">
                <a:solidFill>
                  <a:schemeClr val="accent2"/>
                </a:solidFill>
                <a:ea typeface="微软雅黑" panose="020B0503020204020204" pitchFamily="34" charset="-122"/>
              </a:rPr>
              <a:t>GetFib</a:t>
            </a:r>
            <a:r>
              <a:rPr lang="zh-CN" altLang="en-US" sz="1200" dirty="0">
                <a:solidFill>
                  <a:schemeClr val="accent2"/>
                </a:solidFill>
                <a:ea typeface="微软雅黑" panose="020B0503020204020204" pitchFamily="34" charset="-122"/>
              </a:rPr>
              <a:t>函</a:t>
            </a:r>
            <a:endParaRPr lang="en-US" altLang="zh-CN" sz="1200" dirty="0">
              <a:solidFill>
                <a:schemeClr val="accent2"/>
              </a:solidFill>
              <a:ea typeface="微软雅黑" panose="020B0503020204020204" pitchFamily="34" charset="-122"/>
            </a:endParaRPr>
          </a:p>
          <a:p>
            <a:pPr>
              <a:lnSpc>
                <a:spcPct val="150000"/>
              </a:lnSpc>
              <a:spcBef>
                <a:spcPct val="0"/>
              </a:spcBef>
              <a:defRPr/>
            </a:pPr>
            <a:r>
              <a:rPr lang="zh-CN" altLang="en-US" sz="1200" dirty="0">
                <a:solidFill>
                  <a:schemeClr val="accent2"/>
                </a:solidFill>
                <a:ea typeface="微软雅黑" panose="020B0503020204020204" pitchFamily="34" charset="-122"/>
              </a:rPr>
              <a:t>    数，得到斐波那契数列前</a:t>
            </a:r>
            <a:r>
              <a:rPr lang="en-US" altLang="zh-CN" sz="1200" dirty="0">
                <a:solidFill>
                  <a:schemeClr val="accent2"/>
                </a:solidFill>
                <a:ea typeface="微软雅黑" panose="020B0503020204020204" pitchFamily="34" charset="-122"/>
              </a:rPr>
              <a:t>5</a:t>
            </a:r>
            <a:r>
              <a:rPr lang="zh-CN" altLang="en-US" sz="1200" dirty="0">
                <a:solidFill>
                  <a:schemeClr val="accent2"/>
                </a:solidFill>
                <a:ea typeface="微软雅黑" panose="020B0503020204020204" pitchFamily="34" charset="-122"/>
              </a:rPr>
              <a:t>项的列表</a:t>
            </a:r>
            <a:endParaRPr lang="zh-CN" altLang="en-US" sz="1200" dirty="0">
              <a:solidFill>
                <a:schemeClr val="accent2"/>
              </a:solidFill>
              <a:ea typeface="微软雅黑" panose="020B0503020204020204" pitchFamily="34" charset="-122"/>
            </a:endParaRPr>
          </a:p>
          <a:p>
            <a:pPr>
              <a:lnSpc>
                <a:spcPct val="150000"/>
              </a:lnSpc>
              <a:spcBef>
                <a:spcPct val="0"/>
              </a:spcBef>
              <a:defRPr/>
            </a:pPr>
            <a:r>
              <a:rPr lang="en-US" altLang="zh-CN" sz="1200" dirty="0">
                <a:solidFill>
                  <a:schemeClr val="accent2"/>
                </a:solidFill>
                <a:ea typeface="微软雅黑" panose="020B0503020204020204" pitchFamily="34" charset="-122"/>
              </a:rPr>
              <a:t>4  print(ls) #</a:t>
            </a:r>
            <a:r>
              <a:rPr lang="zh-CN" altLang="en-US" sz="1200" dirty="0">
                <a:solidFill>
                  <a:schemeClr val="accent2"/>
                </a:solidFill>
                <a:ea typeface="微软雅黑" panose="020B0503020204020204" pitchFamily="34" charset="-122"/>
              </a:rPr>
              <a:t>输出</a:t>
            </a:r>
            <a:r>
              <a:rPr lang="en-US" altLang="zh-CN" sz="1200" dirty="0">
                <a:solidFill>
                  <a:schemeClr val="accent2"/>
                </a:solidFill>
                <a:ea typeface="微软雅黑" panose="020B0503020204020204" pitchFamily="34" charset="-122"/>
              </a:rPr>
              <a:t>ls</a:t>
            </a:r>
            <a:r>
              <a:rPr lang="zh-CN" altLang="en-US" sz="1200" dirty="0">
                <a:solidFill>
                  <a:schemeClr val="accent2"/>
                </a:solidFill>
                <a:ea typeface="微软雅黑" panose="020B0503020204020204" pitchFamily="34" charset="-122"/>
              </a:rPr>
              <a:t>中保存的斐波那契数列前</a:t>
            </a:r>
            <a:r>
              <a:rPr lang="en-US" altLang="zh-CN" sz="1200" dirty="0">
                <a:solidFill>
                  <a:schemeClr val="accent2"/>
                </a:solidFill>
                <a:ea typeface="微软雅黑" panose="020B0503020204020204" pitchFamily="34" charset="-122"/>
              </a:rPr>
              <a:t>5</a:t>
            </a:r>
            <a:r>
              <a:rPr lang="zh-CN" altLang="en-US" sz="1200" dirty="0">
                <a:solidFill>
                  <a:schemeClr val="accent2"/>
                </a:solidFill>
                <a:ea typeface="微软雅黑" panose="020B0503020204020204" pitchFamily="34" charset="-122"/>
              </a:rPr>
              <a:t>项</a:t>
            </a:r>
            <a:endParaRPr lang="zh-CN" altLang="en-US" sz="1200" dirty="0">
              <a:solidFill>
                <a:schemeClr val="accent2"/>
              </a:solidFill>
              <a:ea typeface="微软雅黑" panose="020B0503020204020204" pitchFamily="34" charset="-122"/>
            </a:endParaRPr>
          </a:p>
        </p:txBody>
      </p:sp>
      <p:cxnSp>
        <p:nvCxnSpPr>
          <p:cNvPr id="11" name="直接连接符 10"/>
          <p:cNvCxnSpPr/>
          <p:nvPr/>
        </p:nvCxnSpPr>
        <p:spPr>
          <a:xfrm>
            <a:off x="1281213" y="1382365"/>
            <a:ext cx="1583352"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4977744" y="1959056"/>
            <a:ext cx="3884065" cy="1200329"/>
          </a:xfrm>
          <a:prstGeom prst="rect">
            <a:avLst/>
          </a:prstGeom>
        </p:spPr>
        <p:txBody>
          <a:bodyPr wrap="square">
            <a:spAutoFit/>
          </a:bodyPr>
          <a:lstStyle/>
          <a:p>
            <a:pPr>
              <a:lnSpc>
                <a:spcPct val="150000"/>
              </a:lnSpc>
              <a:spcBef>
                <a:spcPct val="0"/>
              </a:spcBef>
              <a:defRPr/>
            </a:pPr>
            <a:r>
              <a:rPr lang="en-US" altLang="zh-CN" sz="1200" dirty="0">
                <a:solidFill>
                  <a:schemeClr val="accent2"/>
                </a:solidFill>
                <a:ea typeface="微软雅黑" panose="020B0503020204020204" pitchFamily="34" charset="-122"/>
              </a:rPr>
              <a:t>1 1 2 3 5 8 13 21 34 55</a:t>
            </a:r>
            <a:endParaRPr lang="en-US" altLang="zh-CN" sz="1200" dirty="0">
              <a:solidFill>
                <a:schemeClr val="accent2"/>
              </a:solidFill>
              <a:ea typeface="微软雅黑" panose="020B0503020204020204" pitchFamily="34" charset="-122"/>
            </a:endParaRPr>
          </a:p>
          <a:p>
            <a:pPr>
              <a:lnSpc>
                <a:spcPct val="150000"/>
              </a:lnSpc>
              <a:spcBef>
                <a:spcPct val="0"/>
              </a:spcBef>
              <a:defRPr/>
            </a:pPr>
            <a:r>
              <a:rPr lang="en-US" altLang="zh-CN" sz="1200" dirty="0">
                <a:solidFill>
                  <a:schemeClr val="accent2"/>
                </a:solidFill>
                <a:ea typeface="微软雅黑" panose="020B0503020204020204" pitchFamily="34" charset="-122"/>
              </a:rPr>
              <a:t>[1, 1, 2, 3, 5, 8, 13, 21, 34, 55]</a:t>
            </a:r>
            <a:endParaRPr lang="en-US" altLang="zh-CN" sz="1200" dirty="0">
              <a:solidFill>
                <a:schemeClr val="accent2"/>
              </a:solidFill>
              <a:ea typeface="微软雅黑" panose="020B0503020204020204" pitchFamily="34" charset="-122"/>
            </a:endParaRPr>
          </a:p>
          <a:p>
            <a:pPr>
              <a:lnSpc>
                <a:spcPct val="150000"/>
              </a:lnSpc>
              <a:spcBef>
                <a:spcPct val="0"/>
              </a:spcBef>
              <a:defRPr/>
            </a:pPr>
            <a:r>
              <a:rPr lang="en-US" altLang="zh-CN" sz="1200" dirty="0">
                <a:solidFill>
                  <a:schemeClr val="accent2"/>
                </a:solidFill>
                <a:ea typeface="微软雅黑" panose="020B0503020204020204" pitchFamily="34" charset="-122"/>
              </a:rPr>
              <a:t>1 1 2 3 5</a:t>
            </a:r>
            <a:endParaRPr lang="en-US" altLang="zh-CN" sz="1200" dirty="0">
              <a:solidFill>
                <a:schemeClr val="accent2"/>
              </a:solidFill>
              <a:ea typeface="微软雅黑" panose="020B0503020204020204" pitchFamily="34" charset="-122"/>
            </a:endParaRPr>
          </a:p>
          <a:p>
            <a:pPr>
              <a:lnSpc>
                <a:spcPct val="150000"/>
              </a:lnSpc>
              <a:spcBef>
                <a:spcPct val="0"/>
              </a:spcBef>
              <a:defRPr/>
            </a:pPr>
            <a:r>
              <a:rPr lang="en-US" altLang="zh-CN" sz="1200" dirty="0">
                <a:solidFill>
                  <a:schemeClr val="accent2"/>
                </a:solidFill>
                <a:ea typeface="微软雅黑" panose="020B0503020204020204" pitchFamily="34" charset="-122"/>
              </a:rPr>
              <a:t>[1, 1, 2, 3, 5]</a:t>
            </a:r>
            <a:endParaRPr lang="en-US" altLang="zh-CN" sz="1200" dirty="0">
              <a:solidFill>
                <a:schemeClr val="accent2"/>
              </a:solidFill>
              <a:ea typeface="微软雅黑" panose="020B0503020204020204" pitchFamily="34" charset="-122"/>
            </a:endParaRPr>
          </a:p>
        </p:txBody>
      </p:sp>
      <p:sp>
        <p:nvSpPr>
          <p:cNvPr id="47" name="矩形 46"/>
          <p:cNvSpPr/>
          <p:nvPr/>
        </p:nvSpPr>
        <p:spPr>
          <a:xfrm>
            <a:off x="1324439" y="3717468"/>
            <a:ext cx="6615287" cy="261610"/>
          </a:xfrm>
          <a:prstGeom prst="rect">
            <a:avLst/>
          </a:prstGeom>
        </p:spPr>
        <p:txBody>
          <a:bodyPr wrap="square">
            <a:spAutoFit/>
          </a:bodyPr>
          <a:lstStyle/>
          <a:p>
            <a:pPr>
              <a:spcBef>
                <a:spcPct val="0"/>
              </a:spcBef>
              <a:defRPr/>
            </a:pPr>
            <a:r>
              <a:rPr lang="zh-CN" altLang="en-US" sz="1100" dirty="0">
                <a:solidFill>
                  <a:schemeClr val="accent2"/>
                </a:solidFill>
                <a:ea typeface="微软雅黑" panose="020B0503020204020204" pitchFamily="34" charset="-122"/>
              </a:rPr>
              <a:t>提示：导入模块后，如果要使用该模块中定义的标识符，则需要通过“模块名</a:t>
            </a:r>
            <a:r>
              <a:rPr lang="en-US" altLang="zh-CN" sz="1100" dirty="0">
                <a:solidFill>
                  <a:schemeClr val="accent2"/>
                </a:solidFill>
                <a:ea typeface="微软雅黑" panose="020B0503020204020204" pitchFamily="34" charset="-122"/>
              </a:rPr>
              <a:t>.</a:t>
            </a:r>
            <a:r>
              <a:rPr lang="zh-CN" altLang="en-US" sz="1100" dirty="0">
                <a:solidFill>
                  <a:schemeClr val="accent2"/>
                </a:solidFill>
                <a:ea typeface="微软雅黑" panose="020B0503020204020204" pitchFamily="34" charset="-122"/>
              </a:rPr>
              <a:t>标识符名”的方式。</a:t>
            </a:r>
            <a:endParaRPr lang="zh-CN" altLang="en-US" sz="1100" dirty="0">
              <a:solidFill>
                <a:schemeClr val="accent2"/>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ppt_h*1.125000"/>
                                          </p:val>
                                        </p:tav>
                                        <p:tav tm="100000">
                                          <p:val>
                                            <p:strVal val="#ppt_y"/>
                                          </p:val>
                                        </p:tav>
                                      </p:tavLst>
                                    </p:anim>
                                    <p:animEffect transition="in" filter="wipe(up)">
                                      <p:cBhvr>
                                        <p:cTn id="11" dur="500"/>
                                        <p:tgtEl>
                                          <p:spTgt spid="9"/>
                                        </p:tgtEl>
                                      </p:cBhvr>
                                    </p:animEffect>
                                  </p:childTnLst>
                                </p:cTn>
                              </p:par>
                              <p:par>
                                <p:cTn id="12" presetID="12" presetClass="entr" presetSubtype="1"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p:tgtEl>
                                          <p:spTgt spid="10"/>
                                        </p:tgtEl>
                                        <p:attrNameLst>
                                          <p:attrName>ppt_y</p:attrName>
                                        </p:attrNameLst>
                                      </p:cBhvr>
                                      <p:tavLst>
                                        <p:tav tm="0">
                                          <p:val>
                                            <p:strVal val="#ppt_y-#ppt_h*1.125000"/>
                                          </p:val>
                                        </p:tav>
                                        <p:tav tm="100000">
                                          <p:val>
                                            <p:strVal val="#ppt_y"/>
                                          </p:val>
                                        </p:tav>
                                      </p:tavLst>
                                    </p:anim>
                                    <p:animEffect transition="in" filter="wipe(down)">
                                      <p:cBhvr>
                                        <p:cTn id="15" dur="500"/>
                                        <p:tgtEl>
                                          <p:spTgt spid="10"/>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p:tgtEl>
                                          <p:spTgt spid="45"/>
                                        </p:tgtEl>
                                        <p:attrNameLst>
                                          <p:attrName>ppt_y</p:attrName>
                                        </p:attrNameLst>
                                      </p:cBhvr>
                                      <p:tavLst>
                                        <p:tav tm="0">
                                          <p:val>
                                            <p:strVal val="#ppt_y-#ppt_h*1.125000"/>
                                          </p:val>
                                        </p:tav>
                                        <p:tav tm="100000">
                                          <p:val>
                                            <p:strVal val="#ppt_y"/>
                                          </p:val>
                                        </p:tav>
                                      </p:tavLst>
                                    </p:anim>
                                    <p:animEffect transition="in" filter="wipe(down)">
                                      <p:cBhvr>
                                        <p:cTn id="19" dur="500"/>
                                        <p:tgtEl>
                                          <p:spTgt spid="45"/>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p:tgtEl>
                                          <p:spTgt spid="47"/>
                                        </p:tgtEl>
                                        <p:attrNameLst>
                                          <p:attrName>ppt_y</p:attrName>
                                        </p:attrNameLst>
                                      </p:cBhvr>
                                      <p:tavLst>
                                        <p:tav tm="0">
                                          <p:val>
                                            <p:strVal val="#ppt_y-#ppt_h*1.125000"/>
                                          </p:val>
                                        </p:tav>
                                        <p:tav tm="100000">
                                          <p:val>
                                            <p:strVal val="#ppt_y"/>
                                          </p:val>
                                        </p:tav>
                                      </p:tavLst>
                                    </p:anim>
                                    <p:animEffect transition="in" filter="wipe(down)">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45" grpId="0"/>
      <p:bldP spid="4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cap="none" spc="80">
                <a:solidFill>
                  <a:schemeClr val="bg1"/>
                </a:solidFill>
                <a:uFillTx/>
              </a:rPr>
              <a:t>__name__</a:t>
            </a:r>
            <a:r>
              <a:rPr lang="zh-CN" altLang="en-US" cap="none" spc="80">
                <a:solidFill>
                  <a:schemeClr val="bg1"/>
                </a:solidFill>
                <a:uFillTx/>
              </a:rPr>
              <a:t>变量</a:t>
            </a:r>
            <a:endParaRPr lang="zh-CN" altLang="en-US" cap="none" spc="80">
              <a:solidFill>
                <a:schemeClr val="bg1"/>
              </a:solidFill>
              <a:uFillTx/>
            </a:endParaRPr>
          </a:p>
        </p:txBody>
      </p:sp>
      <p:sp>
        <p:nvSpPr>
          <p:cNvPr id="3" name="内容占位符 2"/>
          <p:cNvSpPr>
            <a:spLocks noGrp="1"/>
          </p:cNvSpPr>
          <p:nvPr>
            <p:ph idx="1"/>
          </p:nvPr>
        </p:nvSpPr>
        <p:spPr/>
        <p:txBody>
          <a:bodyPr/>
          <a:p>
            <a:r>
              <a:rPr lang="zh-CN" altLang="en-US"/>
              <a:t>每个模块都有一个__name__变量，获取当前模块的名称。如果该模块是单独执行的，则</a:t>
            </a:r>
            <a:r>
              <a:rPr lang="en-US" altLang="zh-CN"/>
              <a:t>__name__</a:t>
            </a:r>
            <a:r>
              <a:rPr lang="zh-CN" altLang="en-US"/>
              <a:t>的值就是</a:t>
            </a:r>
            <a:r>
              <a:rPr lang="en-US" altLang="zh-CN"/>
              <a:t>__main__,</a:t>
            </a:r>
            <a:r>
              <a:rPr lang="zh-CN" altLang="en-US"/>
              <a:t>表示</a:t>
            </a:r>
            <a:r>
              <a:rPr lang="en-US" altLang="zh-CN"/>
              <a:t>当前文件是启动文件</a:t>
            </a:r>
            <a:r>
              <a:rPr lang="zh-CN" altLang="en-US"/>
              <a:t>；如果是作为模块导入的，</a:t>
            </a:r>
            <a:r>
              <a:rPr lang="en-US" altLang="zh-CN">
                <a:sym typeface="+mn-ea"/>
              </a:rPr>
              <a:t>__name__</a:t>
            </a:r>
            <a:r>
              <a:rPr lang="zh-CN" altLang="en-US">
                <a:sym typeface="+mn-ea"/>
              </a:rPr>
              <a:t>的值就是模块的名称。</a:t>
            </a:r>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spc="300" dirty="0">
                <a:solidFill>
                  <a:schemeClr val="bg1"/>
                </a:solidFill>
                <a:uFillTx/>
                <a:cs typeface="+mj-lt"/>
              </a:rPr>
              <a:t>_main_</a:t>
            </a:r>
            <a:endParaRPr lang="en-US" altLang="zh-CN" cap="none" spc="300" dirty="0">
              <a:solidFill>
                <a:schemeClr val="bg1"/>
              </a:solidFill>
              <a:uFillTx/>
              <a:cs typeface="+mj-lt"/>
            </a:endParaRPr>
          </a:p>
        </p:txBody>
      </p:sp>
      <p:sp>
        <p:nvSpPr>
          <p:cNvPr id="3" name="内容占位符 2"/>
          <p:cNvSpPr>
            <a:spLocks noGrp="1"/>
          </p:cNvSpPr>
          <p:nvPr>
            <p:ph idx="1"/>
          </p:nvPr>
        </p:nvSpPr>
        <p:spPr/>
        <p:txBody>
          <a:bodyPr>
            <a:normAutofit lnSpcReduction="10000"/>
          </a:bodyPr>
          <a:lstStyle/>
          <a:p>
            <a:pPr>
              <a:lnSpc>
                <a:spcPct val="150000"/>
              </a:lnSpc>
            </a:pPr>
            <a:r>
              <a:rPr lang="en-US" altLang="zh-CN" sz="2000" dirty="0" err="1" smtClean="0"/>
              <a:t>Python</a:t>
            </a:r>
            <a:r>
              <a:rPr lang="en-US" altLang="zh-CN" sz="2000" dirty="0" err="1"/>
              <a:t>不同于C</a:t>
            </a:r>
            <a:r>
              <a:rPr lang="en-US" altLang="zh-CN" sz="2000" dirty="0"/>
              <a:t>/C++，</a:t>
            </a:r>
            <a:r>
              <a:rPr lang="en-US" altLang="zh-CN" sz="2000" dirty="0" err="1"/>
              <a:t>程序执行并不需要主程序main</a:t>
            </a:r>
            <a:r>
              <a:rPr lang="en-US" altLang="zh-CN" sz="2000" dirty="0"/>
              <a:t>()，</a:t>
            </a:r>
            <a:r>
              <a:rPr lang="en-US" altLang="zh-CN" sz="2000" dirty="0" err="1" smtClean="0"/>
              <a:t>而是文</a:t>
            </a:r>
            <a:r>
              <a:rPr lang="en-US" altLang="zh-CN" sz="2000" dirty="0" smtClean="0"/>
              <a:t>   </a:t>
            </a:r>
            <a:r>
              <a:rPr lang="en-US" altLang="zh-CN" sz="2000" dirty="0" err="1" smtClean="0"/>
              <a:t>件自上而下的执行</a:t>
            </a:r>
            <a:r>
              <a:rPr lang="en-US" altLang="zh-CN" sz="2000" dirty="0"/>
              <a:t>。</a:t>
            </a:r>
            <a:endParaRPr lang="en-US" altLang="zh-CN" sz="2000" dirty="0"/>
          </a:p>
          <a:p>
            <a:pPr>
              <a:lnSpc>
                <a:spcPct val="150000"/>
              </a:lnSpc>
            </a:pPr>
            <a:r>
              <a:rPr lang="en-US" altLang="zh-CN" sz="2000" dirty="0" err="1"/>
              <a:t>但很多Python程序中都有这样的语句</a:t>
            </a:r>
            <a:r>
              <a:rPr lang="en-US" altLang="zh-CN" sz="2000" dirty="0"/>
              <a:t>。</a:t>
            </a:r>
            <a:endParaRPr lang="en-US" altLang="zh-CN" sz="2000" dirty="0"/>
          </a:p>
          <a:p>
            <a:pPr>
              <a:lnSpc>
                <a:spcPct val="150000"/>
              </a:lnSpc>
            </a:pPr>
            <a:r>
              <a:rPr lang="en-US" altLang="zh-CN" sz="2000" dirty="0"/>
              <a:t>     if __name__ == '__main__':</a:t>
            </a:r>
            <a:endParaRPr lang="en-US" altLang="zh-CN" sz="2000" dirty="0"/>
          </a:p>
          <a:p>
            <a:pPr>
              <a:lnSpc>
                <a:spcPct val="150000"/>
              </a:lnSpc>
            </a:pPr>
            <a:r>
              <a:rPr lang="en-US" altLang="zh-CN" sz="2000" dirty="0"/>
              <a:t>          Statements</a:t>
            </a:r>
            <a:endParaRPr lang="en-US" altLang="zh-CN" sz="2000" dirty="0"/>
          </a:p>
          <a:p>
            <a:pPr>
              <a:lnSpc>
                <a:spcPct val="150000"/>
              </a:lnSpc>
            </a:pPr>
            <a:r>
              <a:rPr lang="en-US" altLang="zh-CN" sz="2000" dirty="0" err="1">
                <a:sym typeface="+mn-ea"/>
              </a:rPr>
              <a:t>这段代码的主要作用</a:t>
            </a:r>
            <a:r>
              <a:rPr lang="zh-CN" altLang="en-US" sz="2000" dirty="0" err="1">
                <a:sym typeface="+mn-ea"/>
              </a:rPr>
              <a:t>只有单独执行</a:t>
            </a:r>
            <a:r>
              <a:rPr lang="en-US" altLang="zh-CN" sz="2000" dirty="0" err="1">
                <a:sym typeface="+mn-ea"/>
              </a:rPr>
              <a:t>该python文件</a:t>
            </a:r>
            <a:r>
              <a:rPr lang="zh-CN" altLang="en-US" sz="2000" dirty="0" err="1">
                <a:sym typeface="+mn-ea"/>
              </a:rPr>
              <a:t>时</a:t>
            </a:r>
            <a:r>
              <a:rPr lang="en-US" altLang="zh-CN" sz="2000" dirty="0" err="1">
                <a:sym typeface="+mn-ea"/>
              </a:rPr>
              <a:t>，</a:t>
            </a:r>
            <a:r>
              <a:rPr lang="zh-CN" altLang="en-US" sz="2000" dirty="0" err="1" smtClean="0">
                <a:sym typeface="+mn-ea"/>
              </a:rPr>
              <a:t>才会执行以下代码</a:t>
            </a:r>
            <a:r>
              <a:rPr lang="en-US" altLang="zh-CN" sz="2000" dirty="0">
                <a:sym typeface="+mn-ea"/>
              </a:rPr>
              <a:t>。</a:t>
            </a:r>
            <a:endParaRPr lang="zh-CN" altLang="en-US" sz="2000" dirty="0"/>
          </a:p>
          <a:p>
            <a:pPr>
              <a:lnSpc>
                <a:spcPct val="150000"/>
              </a:lnSpc>
            </a:pPr>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继续修改</a:t>
            </a:r>
            <a:r>
              <a:rPr lang="en-US" altLang="zh-CN"/>
              <a:t>fibo</a:t>
            </a:r>
            <a:r>
              <a:rPr lang="zh-CN" altLang="en-US"/>
              <a:t>模块如下图所示，执行</a:t>
            </a:r>
            <a:r>
              <a:rPr lang="en-US" altLang="zh-CN"/>
              <a:t>testfibo.py</a:t>
            </a:r>
            <a:r>
              <a:rPr lang="zh-CN" altLang="en-US"/>
              <a:t>文件，观察执行结果</a:t>
            </a:r>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pic>
        <p:nvPicPr>
          <p:cNvPr id="7" name="内容占位符 6"/>
          <p:cNvPicPr>
            <a:picLocks noChangeAspect="1"/>
          </p:cNvPicPr>
          <p:nvPr/>
        </p:nvPicPr>
        <p:blipFill>
          <a:blip r:embed="rId1"/>
          <a:stretch>
            <a:fillRect/>
          </a:stretch>
        </p:blipFill>
        <p:spPr>
          <a:xfrm>
            <a:off x="1193800" y="2327275"/>
            <a:ext cx="6181725" cy="14097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t>导入模块</a:t>
            </a:r>
            <a:endParaRPr lang="zh-CN" altLang="en-US" dirty="0"/>
          </a:p>
        </p:txBody>
      </p:sp>
      <p:sp>
        <p:nvSpPr>
          <p:cNvPr id="3" name="内容占位符 2"/>
          <p:cNvSpPr>
            <a:spLocks noGrp="1"/>
          </p:cNvSpPr>
          <p:nvPr>
            <p:ph idx="1"/>
          </p:nvPr>
        </p:nvSpPr>
        <p:spPr/>
        <p:txBody>
          <a:bodyPr/>
          <a:lstStyle/>
          <a:p>
            <a:r>
              <a:rPr lang="zh-CN" altLang="en-US" sz="1800" dirty="0"/>
              <a:t>此外，若只想导入模块中的某个对象，则可以使用from导入模块中的指定对象，其语法格式如下：</a:t>
            </a:r>
            <a:endParaRPr lang="zh-CN" altLang="en-US" sz="1800" dirty="0"/>
          </a:p>
          <a:p>
            <a:r>
              <a:rPr lang="zh-CN" altLang="en-US" sz="1800" dirty="0"/>
              <a:t>from 模块名 import 导入对象名     #导入模块中某个对象</a:t>
            </a:r>
            <a:endParaRPr lang="zh-CN" altLang="en-US" sz="1800" dirty="0"/>
          </a:p>
          <a:p>
            <a:r>
              <a:rPr lang="zh-CN" altLang="en-US" sz="1800" dirty="0"/>
              <a:t>也可以为导入的对象起别名，语法为：</a:t>
            </a:r>
            <a:endParaRPr lang="zh-CN" altLang="en-US" sz="1800" dirty="0"/>
          </a:p>
          <a:p>
            <a:r>
              <a:rPr lang="zh-CN" altLang="en-US" sz="1800" dirty="0"/>
              <a:t>from 模块名 import 导入对象名as别名    #给导入的对象指定别名</a:t>
            </a:r>
            <a:endParaRPr lang="zh-CN" altLang="en-US" sz="1800" dirty="0"/>
          </a:p>
          <a:p>
            <a:r>
              <a:rPr lang="zh-CN" altLang="en-US" sz="1800" dirty="0"/>
              <a:t>如果想导入模块中所有对象 ，可以定义为：</a:t>
            </a:r>
            <a:endParaRPr lang="zh-CN" altLang="en-US" sz="1800" dirty="0"/>
          </a:p>
          <a:p>
            <a:r>
              <a:rPr lang="zh-CN" altLang="en-US" sz="1800" dirty="0"/>
              <a:t>from 模块名 import  *      </a:t>
            </a:r>
            <a:endParaRPr lang="zh-CN" altLang="en-US" sz="1800" dirty="0"/>
          </a:p>
          <a:p>
            <a:r>
              <a:rPr lang="zh-CN" altLang="en-US" sz="1800" dirty="0"/>
              <a:t>注意：使用from导入的对象可以直接使用，不需要使用模块名作为限定符。</a:t>
            </a:r>
            <a:endParaRPr lang="zh-CN" altLang="en-US" sz="18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3" name="内容占位符 2"/>
          <p:cNvSpPr>
            <a:spLocks noGrp="1"/>
          </p:cNvSpPr>
          <p:nvPr>
            <p:ph idx="1"/>
          </p:nvPr>
        </p:nvSpPr>
        <p:spPr>
          <a:xfrm>
            <a:off x="559435" y="732155"/>
            <a:ext cx="8025130" cy="3806825"/>
          </a:xfrm>
        </p:spPr>
        <p:txBody>
          <a:bodyPr>
            <a:noAutofit/>
          </a:bodyPr>
          <a:lstStyle/>
          <a:p>
            <a:r>
              <a:rPr lang="zh-CN" altLang="en-US" sz="1600" dirty="0"/>
              <a:t>使用from导入对象</a:t>
            </a:r>
            <a:endParaRPr lang="zh-CN" altLang="en-US" sz="1600" dirty="0"/>
          </a:p>
          <a:p>
            <a:r>
              <a:rPr lang="zh-CN" altLang="en-US" sz="1600" dirty="0"/>
              <a:t>from math import  sqrt  as  st</a:t>
            </a:r>
            <a:endParaRPr lang="zh-CN" altLang="en-US" sz="1600" dirty="0"/>
          </a:p>
          <a:p>
            <a:r>
              <a:rPr lang="zh-CN" altLang="en-US" sz="1600" dirty="0"/>
              <a:t>print(st(9))</a:t>
            </a:r>
            <a:endParaRPr lang="zh-CN" altLang="en-US" sz="1600" dirty="0"/>
          </a:p>
          <a:p>
            <a:r>
              <a:rPr lang="zh-CN" altLang="en-US" sz="1600" dirty="0"/>
              <a:t>#运行结果</a:t>
            </a:r>
            <a:endParaRPr lang="zh-CN" altLang="en-US" sz="1600" dirty="0"/>
          </a:p>
          <a:p>
            <a:r>
              <a:rPr lang="zh-CN" altLang="en-US" sz="1600" dirty="0"/>
              <a:t>3.0</a:t>
            </a:r>
            <a:endParaRPr lang="zh-CN" altLang="en-US" sz="1600" dirty="0"/>
          </a:p>
          <a:p>
            <a:r>
              <a:rPr lang="zh-CN" altLang="en-US" sz="1600" dirty="0"/>
              <a:t> 在例中，第1行通过from关键字从math模块中导sqrt()函数，然后再通过as关键字为sqrt()函数指定别名st，在应用时，直接使用对象的别名即可，不需要使用模块名作为限定符。</a:t>
            </a:r>
            <a:endParaRPr lang="zh-CN" altLang="en-US" sz="16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实战任务</a:t>
            </a:r>
            <a:r>
              <a:rPr lang="en-US" altLang="zh-CN" dirty="0"/>
              <a:t>9</a:t>
            </a:r>
            <a:endParaRPr lang="en-US" altLang="zh-CN"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标题 1"/>
          <p:cNvSpPr>
            <a:spLocks noGrp="1"/>
          </p:cNvSpPr>
          <p:nvPr/>
        </p:nvSpPr>
        <p:spPr>
          <a:xfrm>
            <a:off x="2115911" y="1576615"/>
            <a:ext cx="4912178" cy="506018"/>
          </a:xfrm>
          <a:prstGeom prst="rect">
            <a:avLst/>
          </a:prstGeom>
        </p:spPr>
        <p:txBody>
          <a:bodyPr vert="horz" lIns="91440" tIns="45720" rIns="91440" bIns="45720" rtlCol="0" anchor="ctr">
            <a:normAutofit fontScale="97500"/>
          </a:bodyPr>
          <a:lst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a:lstStyle>
          <a:p>
            <a:pPr algn="ctr"/>
            <a:r>
              <a:rPr lang="en-US" altLang="zh-CN" dirty="0"/>
              <a:t>『 </a:t>
            </a:r>
            <a:r>
              <a:rPr lang="zh-CN" altLang="en-US" b="1" dirty="0"/>
              <a:t>实战任务 </a:t>
            </a:r>
            <a:r>
              <a:rPr lang="en-US" altLang="zh-CN" dirty="0"/>
              <a:t>』</a:t>
            </a:r>
            <a:endParaRPr lang="zh-CN" altLang="en-US" dirty="0"/>
          </a:p>
        </p:txBody>
      </p:sp>
      <p:sp>
        <p:nvSpPr>
          <p:cNvPr id="14" name="标题 1"/>
          <p:cNvSpPr txBox="1"/>
          <p:nvPr/>
        </p:nvSpPr>
        <p:spPr>
          <a:xfrm>
            <a:off x="2890066" y="2082703"/>
            <a:ext cx="4912178" cy="50601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0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lang="zh-CN" altLang="en-US" sz="1500" dirty="0"/>
              <a:t>统计考试成绩</a:t>
            </a:r>
            <a:endParaRPr lang="zh-CN" altLang="en-US" sz="1500" dirty="0"/>
          </a:p>
        </p:txBody>
      </p:sp>
      <p:sp>
        <p:nvSpPr>
          <p:cNvPr id="8" name="标题 1"/>
          <p:cNvSpPr txBox="1"/>
          <p:nvPr/>
        </p:nvSpPr>
        <p:spPr>
          <a:xfrm>
            <a:off x="3543562" y="2679260"/>
            <a:ext cx="3683464" cy="52569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en-US" altLang="zh-CN" sz="1050" dirty="0">
                <a:solidFill>
                  <a:schemeClr val="tx1">
                    <a:lumMod val="65000"/>
                    <a:lumOff val="35000"/>
                  </a:schemeClr>
                </a:solidFill>
                <a:sym typeface="+mn-ea"/>
              </a:rPr>
              <a:t>demo09_</a:t>
            </a:r>
            <a:r>
              <a:rPr lang="en-US" altLang="zh-CN" sz="1050" b="0" dirty="0">
                <a:sym typeface="+mn-ea"/>
              </a:rPr>
              <a:t>s</a:t>
            </a:r>
            <a:r>
              <a:rPr lang="en-US" altLang="zh-CN" sz="1050" b="0" dirty="0"/>
              <a:t>tatistics</a:t>
            </a:r>
            <a:r>
              <a:rPr lang="en-US" altLang="zh-CN" sz="1050" dirty="0">
                <a:solidFill>
                  <a:schemeClr val="tx1">
                    <a:lumMod val="65000"/>
                    <a:lumOff val="35000"/>
                  </a:schemeClr>
                </a:solidFill>
                <a:sym typeface="+mn-ea"/>
              </a:rPr>
              <a:t>_score.py</a:t>
            </a:r>
            <a:endParaRPr lang="zh-CN" altLang="en-US" sz="1050" b="0" dirty="0">
              <a:solidFill>
                <a:schemeClr val="tx1">
                  <a:lumMod val="65000"/>
                  <a:lumOff val="35000"/>
                </a:schemeClr>
              </a:solidFill>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00" y="2827473"/>
            <a:ext cx="3636585" cy="17395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a:t>
            </a:r>
            <a:endParaRPr lang="en-US" altLang="zh-CN" dirty="0"/>
          </a:p>
        </p:txBody>
      </p:sp>
      <p:sp>
        <p:nvSpPr>
          <p:cNvPr id="3" name="内容占位符 2"/>
          <p:cNvSpPr>
            <a:spLocks noGrp="1"/>
          </p:cNvSpPr>
          <p:nvPr>
            <p:ph idx="1"/>
          </p:nvPr>
        </p:nvSpPr>
        <p:spPr>
          <a:xfrm>
            <a:off x="768097" y="877542"/>
            <a:ext cx="7832833" cy="3806854"/>
          </a:xfrm>
        </p:spPr>
        <p:txBody>
          <a:bodyPr>
            <a:noAutofit/>
          </a:bodyPr>
          <a:lstStyle/>
          <a:p>
            <a:r>
              <a:rPr lang="zh-CN" altLang="en-US" sz="1800" dirty="0"/>
              <a:t>注意：import与from导入模块时各有特点，使用improt导入模块是比较简单，使用from导入模块时需列出想要导入的对象名，但无论哪种导入方式，模块只能一次导入。另外，注意模块整体导入的开销是比较大的。</a:t>
            </a:r>
            <a:endParaRPr lang="zh-CN" altLang="en-US" sz="1800" dirty="0"/>
          </a:p>
          <a:p>
            <a:endParaRPr lang="zh-CN" altLang="en-US" sz="1800" dirty="0"/>
          </a:p>
          <a:p>
            <a:r>
              <a:rPr lang="zh-CN" altLang="en-US" sz="1800" dirty="0">
                <a:solidFill>
                  <a:srgbClr val="FF0000"/>
                </a:solidFill>
              </a:rPr>
              <a:t>特别注意：</a:t>
            </a:r>
            <a:r>
              <a:rPr lang="zh-CN" altLang="en-US" sz="1800" dirty="0"/>
              <a:t>自己定义的py文件不要和系统内置的模块重名，否则，引入的模块都是内置模块。</a:t>
            </a:r>
            <a:endParaRPr lang="zh-CN" altLang="en-US" sz="18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包和库</a:t>
            </a:r>
            <a:endParaRPr lang="zh-CN" altLang="en-US" dirty="0"/>
          </a:p>
        </p:txBody>
      </p:sp>
      <p:sp>
        <p:nvSpPr>
          <p:cNvPr id="3" name="内容占位符 2"/>
          <p:cNvSpPr>
            <a:spLocks noGrp="1"/>
          </p:cNvSpPr>
          <p:nvPr>
            <p:ph idx="1"/>
          </p:nvPr>
        </p:nvSpPr>
        <p:spPr/>
        <p:txBody>
          <a:bodyPr>
            <a:normAutofit/>
          </a:bodyPr>
          <a:lstStyle/>
          <a:p>
            <a:r>
              <a:rPr lang="zh-CN" altLang="en-US" sz="2000" dirty="0"/>
              <a:t>顾名思义，包和库都是比“模块”大的。一般来讲，一个“包”里面会有多个模块，当然，“库”是一个更大的概念了，比如</a:t>
            </a:r>
            <a:r>
              <a:rPr lang="en-US" altLang="zh-CN" sz="2000" dirty="0"/>
              <a:t>python</a:t>
            </a:r>
            <a:r>
              <a:rPr lang="zh-CN" altLang="en-US" sz="2000" dirty="0"/>
              <a:t>标准库中的每个库都有好多个包，每个包都是有若干个模块。</a:t>
            </a:r>
            <a:endParaRPr lang="en-US" altLang="zh-CN" sz="2000" dirty="0"/>
          </a:p>
          <a:p>
            <a:r>
              <a:rPr lang="zh-CN" altLang="en-US" sz="2000" dirty="0"/>
              <a:t>一个包由多个模块组成，即有多个</a:t>
            </a:r>
            <a:r>
              <a:rPr lang="en-US" altLang="zh-CN" sz="2000" dirty="0"/>
              <a:t>.</a:t>
            </a:r>
            <a:r>
              <a:rPr lang="en-US" altLang="zh-CN" sz="2000" dirty="0" err="1"/>
              <a:t>py</a:t>
            </a:r>
            <a:r>
              <a:rPr lang="zh-CN" altLang="en-US" sz="2000" dirty="0"/>
              <a:t>的文件，那么这个所谓的“包”就是我们熟悉的一个目录罢了。现在需要解决如何引用某个目录中的模块问题。解决方法就是在该目录中放一个</a:t>
            </a:r>
            <a:r>
              <a:rPr lang="en-US" altLang="zh-CN" sz="2000" dirty="0"/>
              <a:t>__init__.py</a:t>
            </a:r>
            <a:r>
              <a:rPr lang="zh-CN" altLang="en-US" sz="2000" dirty="0"/>
              <a:t>文件。</a:t>
            </a:r>
            <a:r>
              <a:rPr lang="en-US" altLang="zh-CN" sz="2000" dirty="0"/>
              <a:t> __init__.py</a:t>
            </a:r>
            <a:r>
              <a:rPr lang="zh-CN" altLang="en-US" sz="2000" dirty="0"/>
              <a:t>是一个空文件，将它放在某个目录中，就可以将该目录中的其他</a:t>
            </a:r>
            <a:r>
              <a:rPr lang="en-US" altLang="zh-CN" sz="2000" dirty="0"/>
              <a:t>.</a:t>
            </a:r>
            <a:r>
              <a:rPr lang="en-US" altLang="zh-CN" sz="2000" dirty="0" err="1"/>
              <a:t>py</a:t>
            </a:r>
            <a:r>
              <a:rPr lang="zh-CN" altLang="en-US" sz="2000" dirty="0"/>
              <a:t>文件作为模块被引用。</a:t>
            </a:r>
            <a:endParaRPr lang="en-US" altLang="zh-CN" sz="2000" dirty="0"/>
          </a:p>
          <a:p>
            <a:r>
              <a:rPr lang="zh-CN" altLang="en-US" sz="2000" dirty="0"/>
              <a:t>提示：</a:t>
            </a:r>
            <a:r>
              <a:rPr lang="en-US" altLang="zh-CN" sz="2000" dirty="0"/>
              <a:t>__init__.py</a:t>
            </a:r>
            <a:r>
              <a:rPr lang="zh-CN" altLang="en-US" sz="2000" dirty="0"/>
              <a:t>可以是一个空文件，也可以包含包的初始化代码或者设置</a:t>
            </a:r>
            <a:r>
              <a:rPr lang="en-US" altLang="zh-CN" sz="2000" dirty="0"/>
              <a:t>__all__</a:t>
            </a:r>
            <a:r>
              <a:rPr lang="zh-CN" altLang="en-US" sz="2000" dirty="0"/>
              <a:t>列表。</a:t>
            </a:r>
            <a:endParaRPr lang="zh-CN" altLang="en-US" sz="2000" dirty="0"/>
          </a:p>
          <a:p>
            <a:endParaRPr lang="zh-CN" altLang="en-US" sz="2000" dirty="0"/>
          </a:p>
          <a:p>
            <a:endParaRPr lang="zh-CN" altLang="en-US" sz="1800" dirty="0">
              <a:sym typeface="+mn-ea"/>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96717" y="149812"/>
            <a:ext cx="6897908" cy="584775"/>
          </a:xfrm>
        </p:spPr>
        <p:txBody>
          <a:bodyPr/>
          <a:lstStyle/>
          <a:p>
            <a:r>
              <a:rPr lang="zh-CN" altLang="en-US" sz="3200" dirty="0">
                <a:solidFill>
                  <a:schemeClr val="bg1"/>
                </a:solidFill>
              </a:rPr>
              <a:t>示例</a:t>
            </a:r>
            <a:endParaRPr lang="zh-CN" altLang="en-US" sz="3200" dirty="0">
              <a:solidFill>
                <a:schemeClr val="bg1"/>
              </a:solidFill>
            </a:endParaRPr>
          </a:p>
        </p:txBody>
      </p:sp>
      <p:sp>
        <p:nvSpPr>
          <p:cNvPr id="3" name="文本占位符 2"/>
          <p:cNvSpPr>
            <a:spLocks noGrp="1"/>
          </p:cNvSpPr>
          <p:nvPr>
            <p:ph type="body" sz="quarter" idx="11"/>
          </p:nvPr>
        </p:nvSpPr>
        <p:spPr/>
        <p:txBody>
          <a:bodyPr>
            <a:normAutofit lnSpcReduction="10000"/>
          </a:bodyPr>
          <a:lstStyle/>
          <a:p>
            <a:pPr>
              <a:spcBef>
                <a:spcPct val="0"/>
              </a:spcBef>
              <a:defRPr/>
            </a:pPr>
            <a:r>
              <a:rPr lang="en-US" altLang="zh-CN" sz="2000" dirty="0">
                <a:solidFill>
                  <a:schemeClr val="accent2"/>
                </a:solidFill>
                <a:ea typeface="微软雅黑" panose="020B0503020204020204" pitchFamily="34" charset="-122"/>
              </a:rPr>
              <a:t>sound/ </a:t>
            </a:r>
            <a:r>
              <a:rPr lang="zh-CN" altLang="en-US" sz="2000" dirty="0">
                <a:solidFill>
                  <a:schemeClr val="accent2"/>
                </a:solidFill>
                <a:ea typeface="微软雅黑" panose="020B0503020204020204" pitchFamily="34" charset="-122"/>
              </a:rPr>
              <a:t>顶级包 </a:t>
            </a:r>
            <a:endParaRPr lang="zh-CN" altLang="en-US" sz="2000" dirty="0">
              <a:solidFill>
                <a:schemeClr val="accent2"/>
              </a:solidFill>
              <a:ea typeface="微软雅黑" panose="020B0503020204020204" pitchFamily="34" charset="-122"/>
            </a:endParaRPr>
          </a:p>
          <a:p>
            <a:pPr>
              <a:spcBef>
                <a:spcPct val="0"/>
              </a:spcBef>
              <a:defRPr/>
            </a:pPr>
            <a:r>
              <a:rPr lang="zh-CN" altLang="en-US" sz="2000" dirty="0">
                <a:solidFill>
                  <a:schemeClr val="accent2"/>
                </a:solidFill>
                <a:ea typeface="微软雅黑" panose="020B0503020204020204" pitchFamily="34" charset="-122"/>
              </a:rPr>
              <a:t>	</a:t>
            </a:r>
            <a:r>
              <a:rPr lang="en-US" altLang="zh-CN" sz="2000" dirty="0">
                <a:solidFill>
                  <a:schemeClr val="accent2"/>
                </a:solidFill>
                <a:ea typeface="微软雅黑" panose="020B0503020204020204" pitchFamily="34" charset="-122"/>
              </a:rPr>
              <a:t>__init__.py </a:t>
            </a:r>
            <a:r>
              <a:rPr lang="zh-CN" altLang="en-US" sz="2000" dirty="0">
                <a:solidFill>
                  <a:schemeClr val="accent2"/>
                </a:solidFill>
                <a:ea typeface="微软雅黑" panose="020B0503020204020204" pitchFamily="34" charset="-122"/>
              </a:rPr>
              <a:t>初始化这个声音包 </a:t>
            </a:r>
            <a:endParaRPr lang="zh-CN" altLang="en-US" sz="2000" dirty="0">
              <a:solidFill>
                <a:schemeClr val="accent2"/>
              </a:solidFill>
              <a:ea typeface="微软雅黑" panose="020B0503020204020204" pitchFamily="34" charset="-122"/>
            </a:endParaRPr>
          </a:p>
          <a:p>
            <a:pPr>
              <a:spcBef>
                <a:spcPct val="0"/>
              </a:spcBef>
              <a:defRPr/>
            </a:pPr>
            <a:r>
              <a:rPr lang="zh-CN" altLang="en-US" sz="2000" dirty="0">
                <a:solidFill>
                  <a:schemeClr val="accent2"/>
                </a:solidFill>
                <a:ea typeface="微软雅黑" panose="020B0503020204020204" pitchFamily="34" charset="-122"/>
              </a:rPr>
              <a:t>	</a:t>
            </a:r>
            <a:r>
              <a:rPr lang="en-US" altLang="zh-CN" sz="2000" dirty="0">
                <a:solidFill>
                  <a:schemeClr val="accent2"/>
                </a:solidFill>
                <a:ea typeface="微软雅黑" panose="020B0503020204020204" pitchFamily="34" charset="-122"/>
              </a:rPr>
              <a:t>formats/ </a:t>
            </a:r>
            <a:r>
              <a:rPr lang="zh-CN" altLang="en-US" sz="2000" dirty="0">
                <a:solidFill>
                  <a:schemeClr val="accent2"/>
                </a:solidFill>
                <a:ea typeface="微软雅黑" panose="020B0503020204020204" pitchFamily="34" charset="-122"/>
              </a:rPr>
              <a:t>文件格式转换子包</a:t>
            </a:r>
            <a:endParaRPr lang="zh-CN" altLang="en-US" sz="2000" dirty="0">
              <a:solidFill>
                <a:schemeClr val="accent2"/>
              </a:solidFill>
              <a:ea typeface="微软雅黑" panose="020B0503020204020204" pitchFamily="34" charset="-122"/>
            </a:endParaRPr>
          </a:p>
          <a:p>
            <a:pPr>
              <a:spcBef>
                <a:spcPct val="0"/>
              </a:spcBef>
              <a:defRPr/>
            </a:pPr>
            <a:r>
              <a:rPr lang="zh-CN" altLang="en-US" sz="2000" dirty="0">
                <a:solidFill>
                  <a:schemeClr val="accent2"/>
                </a:solidFill>
                <a:ea typeface="微软雅黑" panose="020B0503020204020204" pitchFamily="34" charset="-122"/>
              </a:rPr>
              <a:t>		</a:t>
            </a:r>
            <a:r>
              <a:rPr lang="en-US" altLang="zh-CN" sz="2000" dirty="0">
                <a:solidFill>
                  <a:schemeClr val="accent2"/>
                </a:solidFill>
                <a:ea typeface="微软雅黑" panose="020B0503020204020204" pitchFamily="34" charset="-122"/>
              </a:rPr>
              <a:t>__init__.py</a:t>
            </a:r>
            <a:endParaRPr lang="en-US" altLang="zh-CN" sz="2000" dirty="0">
              <a:solidFill>
                <a:schemeClr val="accent2"/>
              </a:solidFill>
              <a:ea typeface="微软雅黑" panose="020B0503020204020204" pitchFamily="34" charset="-122"/>
            </a:endParaRPr>
          </a:p>
          <a:p>
            <a:pPr>
              <a:spcBef>
                <a:spcPct val="0"/>
              </a:spcBef>
              <a:defRPr/>
            </a:pPr>
            <a:r>
              <a:rPr lang="en-US" altLang="zh-CN" sz="2000" dirty="0">
                <a:solidFill>
                  <a:schemeClr val="accent2"/>
                </a:solidFill>
                <a:ea typeface="微软雅黑" panose="020B0503020204020204" pitchFamily="34" charset="-122"/>
              </a:rPr>
              <a:t>     		wavread.py</a:t>
            </a:r>
            <a:endParaRPr lang="en-US" altLang="zh-CN" sz="2000" dirty="0">
              <a:solidFill>
                <a:schemeClr val="accent2"/>
              </a:solidFill>
              <a:ea typeface="微软雅黑" panose="020B0503020204020204" pitchFamily="34" charset="-122"/>
            </a:endParaRPr>
          </a:p>
          <a:p>
            <a:pPr>
              <a:spcBef>
                <a:spcPct val="0"/>
              </a:spcBef>
              <a:defRPr/>
            </a:pPr>
            <a:r>
              <a:rPr lang="en-US" altLang="zh-CN" sz="2000" dirty="0">
                <a:solidFill>
                  <a:schemeClr val="accent2"/>
                </a:solidFill>
                <a:ea typeface="微软雅黑" panose="020B0503020204020204" pitchFamily="34" charset="-122"/>
              </a:rPr>
              <a:t> 		wavwrite.py</a:t>
            </a:r>
            <a:endParaRPr lang="en-US" altLang="zh-CN" sz="2000" dirty="0">
              <a:solidFill>
                <a:schemeClr val="accent2"/>
              </a:solidFill>
              <a:ea typeface="微软雅黑" panose="020B0503020204020204" pitchFamily="34" charset="-122"/>
            </a:endParaRPr>
          </a:p>
          <a:p>
            <a:pPr>
              <a:spcBef>
                <a:spcPct val="0"/>
              </a:spcBef>
              <a:defRPr/>
            </a:pPr>
            <a:r>
              <a:rPr lang="en-US" altLang="zh-CN" sz="2000" dirty="0">
                <a:solidFill>
                  <a:schemeClr val="accent2"/>
                </a:solidFill>
                <a:ea typeface="微软雅黑" panose="020B0503020204020204" pitchFamily="34" charset="-122"/>
              </a:rPr>
              <a:t> 		aiffread.py</a:t>
            </a:r>
            <a:endParaRPr lang="en-US" altLang="zh-CN" sz="2000" dirty="0">
              <a:solidFill>
                <a:schemeClr val="accent2"/>
              </a:solidFill>
              <a:ea typeface="微软雅黑" panose="020B0503020204020204" pitchFamily="34" charset="-122"/>
            </a:endParaRPr>
          </a:p>
          <a:p>
            <a:pPr>
              <a:spcBef>
                <a:spcPct val="0"/>
              </a:spcBef>
              <a:defRPr/>
            </a:pPr>
            <a:r>
              <a:rPr lang="en-US" altLang="zh-CN" sz="2000" dirty="0">
                <a:solidFill>
                  <a:schemeClr val="accent2"/>
                </a:solidFill>
                <a:ea typeface="微软雅黑" panose="020B0503020204020204" pitchFamily="34" charset="-122"/>
              </a:rPr>
              <a:t> 		aiffwrite.py</a:t>
            </a:r>
            <a:endParaRPr lang="en-US" altLang="zh-CN" sz="2000" dirty="0">
              <a:solidFill>
                <a:schemeClr val="accent2"/>
              </a:solidFill>
              <a:ea typeface="微软雅黑" panose="020B0503020204020204" pitchFamily="34" charset="-122"/>
            </a:endParaRPr>
          </a:p>
          <a:p>
            <a:pPr>
              <a:spcBef>
                <a:spcPct val="0"/>
              </a:spcBef>
              <a:defRPr/>
            </a:pPr>
            <a:r>
              <a:rPr lang="en-US" altLang="zh-CN" sz="2000" dirty="0">
                <a:solidFill>
                  <a:schemeClr val="accent2"/>
                </a:solidFill>
                <a:ea typeface="微软雅黑" panose="020B0503020204020204" pitchFamily="34" charset="-122"/>
              </a:rPr>
              <a:t> 		auread.py</a:t>
            </a:r>
            <a:endParaRPr lang="en-US" altLang="zh-CN" sz="2000" dirty="0">
              <a:solidFill>
                <a:schemeClr val="accent2"/>
              </a:solidFill>
              <a:ea typeface="微软雅黑" panose="020B0503020204020204" pitchFamily="34" charset="-122"/>
            </a:endParaRPr>
          </a:p>
          <a:p>
            <a:pPr>
              <a:spcBef>
                <a:spcPct val="0"/>
              </a:spcBef>
              <a:defRPr/>
            </a:pPr>
            <a:r>
              <a:rPr lang="en-US" altLang="zh-CN" sz="2000" dirty="0">
                <a:solidFill>
                  <a:schemeClr val="accent2"/>
                </a:solidFill>
                <a:ea typeface="微软雅黑" panose="020B0503020204020204" pitchFamily="34" charset="-122"/>
              </a:rPr>
              <a:t> 		auwrite.py</a:t>
            </a:r>
            <a:endParaRPr lang="en-US" altLang="zh-CN" sz="2000" dirty="0">
              <a:solidFill>
                <a:schemeClr val="accent2"/>
              </a:solidFill>
              <a:ea typeface="微软雅黑" panose="020B0503020204020204" pitchFamily="34" charset="-122"/>
            </a:endParaRPr>
          </a:p>
          <a:p>
            <a:pPr>
              <a:spcBef>
                <a:spcPct val="0"/>
              </a:spcBef>
              <a:defRPr/>
            </a:pPr>
            <a:r>
              <a:rPr lang="en-US" altLang="zh-CN" sz="2000" dirty="0">
                <a:solidFill>
                  <a:schemeClr val="accent2"/>
                </a:solidFill>
                <a:ea typeface="微软雅黑" panose="020B0503020204020204" pitchFamily="34" charset="-122"/>
              </a:rPr>
              <a:t> 		... </a:t>
            </a:r>
            <a:endParaRPr lang="en-US" altLang="zh-CN" sz="2000" dirty="0">
              <a:solidFill>
                <a:schemeClr val="accent2"/>
              </a:solidFill>
              <a:ea typeface="微软雅黑" panose="020B0503020204020204" pitchFamily="34" charset="-122"/>
            </a:endParaRPr>
          </a:p>
        </p:txBody>
      </p:sp>
      <p:sp>
        <p:nvSpPr>
          <p:cNvPr id="4" name="日期占位符 3"/>
          <p:cNvSpPr>
            <a:spLocks noGrp="1"/>
          </p:cNvSpPr>
          <p:nvPr>
            <p:ph type="dt" sz="half" idx="12"/>
          </p:nvPr>
        </p:nvSpPr>
        <p:spPr/>
        <p:txBody>
          <a:bodyPr/>
          <a:lstStyle/>
          <a:p>
            <a:endParaRPr lang="zh-CN" altLang="en-US"/>
          </a:p>
        </p:txBody>
      </p:sp>
      <p:sp>
        <p:nvSpPr>
          <p:cNvPr id="5" name="页脚占位符 4"/>
          <p:cNvSpPr>
            <a:spLocks noGrp="1"/>
          </p:cNvSpPr>
          <p:nvPr>
            <p:ph type="ftr" sz="quarter" idx="13"/>
          </p:nvPr>
        </p:nvSpPr>
        <p:spPr/>
        <p:txBody>
          <a:bodyPr/>
          <a:lstStyle/>
          <a:p>
            <a:endParaRPr lang="zh-CN" altLang="en-US" dirty="0"/>
          </a:p>
        </p:txBody>
      </p:sp>
      <p:sp>
        <p:nvSpPr>
          <p:cNvPr id="6" name="灯片编号占位符 5"/>
          <p:cNvSpPr>
            <a:spLocks noGrp="1"/>
          </p:cNvSpPr>
          <p:nvPr>
            <p:ph type="sldNum" sz="quarter" idx="14"/>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8247" y="0"/>
            <a:ext cx="7763929" cy="828913"/>
          </a:xfrm>
        </p:spPr>
        <p:txBody>
          <a:bodyPr>
            <a:normAutofit/>
          </a:bodyPr>
          <a:lstStyle/>
          <a:p>
            <a:r>
              <a:rPr lang="zh-CN" altLang="en-US" dirty="0"/>
              <a:t>示例</a:t>
            </a:r>
            <a:endParaRPr lang="zh-CN" altLang="en-US" dirty="0"/>
          </a:p>
        </p:txBody>
      </p:sp>
      <p:sp>
        <p:nvSpPr>
          <p:cNvPr id="4" name="日期占位符 3"/>
          <p:cNvSpPr>
            <a:spLocks noGrp="1"/>
          </p:cNvSpPr>
          <p:nvPr>
            <p:ph type="dt" sz="half" idx="10"/>
          </p:nvPr>
        </p:nvSpPr>
        <p:spPr>
          <a:xfrm>
            <a:off x="1002022" y="4853028"/>
            <a:ext cx="1615607" cy="205740"/>
          </a:xfrm>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a:xfrm>
            <a:off x="2617629" y="4853028"/>
            <a:ext cx="5674590" cy="205740"/>
          </a:xfrm>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a:xfrm>
            <a:off x="8361926" y="4853028"/>
            <a:ext cx="730250" cy="205740"/>
          </a:xfrm>
        </p:spPr>
        <p:txBody>
          <a:bodyPr/>
          <a:lstStyle/>
          <a:p>
            <a:fld id="{F528F39D-B5E5-4CA7-906C-979D5A62978D}" type="slidenum">
              <a:rPr lang="zh-CN" altLang="en-US" smtClean="0"/>
            </a:fld>
            <a:endParaRPr lang="zh-CN" altLang="en-US"/>
          </a:p>
        </p:txBody>
      </p:sp>
      <p:sp>
        <p:nvSpPr>
          <p:cNvPr id="9" name="矩形 8"/>
          <p:cNvSpPr/>
          <p:nvPr/>
        </p:nvSpPr>
        <p:spPr>
          <a:xfrm>
            <a:off x="1463575" y="1260970"/>
            <a:ext cx="2437334" cy="400110"/>
          </a:xfrm>
          <a:prstGeom prst="rect">
            <a:avLst/>
          </a:prstGeom>
        </p:spPr>
        <p:txBody>
          <a:bodyPr wrap="none">
            <a:spAutoFit/>
          </a:bodyPr>
          <a:lstStyle/>
          <a:p>
            <a:r>
              <a:rPr lang="en-US" altLang="zh-CN" sz="2000" b="1" dirty="0">
                <a:solidFill>
                  <a:schemeClr val="accent2"/>
                </a:solidFill>
                <a:latin typeface="+mj-lt"/>
                <a:ea typeface="微软雅黑" panose="020B0503020204020204" pitchFamily="34" charset="-122"/>
              </a:rPr>
              <a:t>effects/ </a:t>
            </a:r>
            <a:r>
              <a:rPr lang="zh-CN" altLang="en-US" sz="2000" b="1" dirty="0">
                <a:solidFill>
                  <a:schemeClr val="accent2"/>
                </a:solidFill>
                <a:latin typeface="+mj-lt"/>
                <a:ea typeface="微软雅黑" panose="020B0503020204020204" pitchFamily="34" charset="-122"/>
              </a:rPr>
              <a:t>音效子包 </a:t>
            </a:r>
            <a:endParaRPr lang="zh-CN" altLang="en-US" sz="2000" b="1" dirty="0">
              <a:solidFill>
                <a:schemeClr val="accent2"/>
              </a:solidFill>
              <a:effectLst/>
              <a:latin typeface="+mj-lt"/>
              <a:ea typeface="微软雅黑" panose="020B0503020204020204" pitchFamily="34" charset="-122"/>
            </a:endParaRPr>
          </a:p>
        </p:txBody>
      </p:sp>
      <p:sp>
        <p:nvSpPr>
          <p:cNvPr id="10" name="矩形 9"/>
          <p:cNvSpPr/>
          <p:nvPr/>
        </p:nvSpPr>
        <p:spPr>
          <a:xfrm>
            <a:off x="-81321" y="2477493"/>
            <a:ext cx="3778652" cy="1477328"/>
          </a:xfrm>
          <a:prstGeom prst="rect">
            <a:avLst/>
          </a:prstGeom>
        </p:spPr>
        <p:txBody>
          <a:bodyPr wrap="square">
            <a:spAutoFit/>
          </a:bodyPr>
          <a:lstStyle/>
          <a:p>
            <a:pPr>
              <a:spcBef>
                <a:spcPct val="0"/>
              </a:spcBef>
              <a:defRPr/>
            </a:pPr>
            <a:r>
              <a:rPr lang="en-US" altLang="zh-CN" dirty="0">
                <a:solidFill>
                  <a:schemeClr val="accent2"/>
                </a:solidFill>
                <a:ea typeface="微软雅黑" panose="020B0503020204020204" pitchFamily="34" charset="-122"/>
              </a:rPr>
              <a:t>		__init__.py</a:t>
            </a:r>
            <a:endParaRPr lang="en-US" altLang="zh-CN" dirty="0">
              <a:solidFill>
                <a:schemeClr val="accent2"/>
              </a:solidFill>
              <a:ea typeface="微软雅黑" panose="020B0503020204020204" pitchFamily="34" charset="-122"/>
            </a:endParaRPr>
          </a:p>
          <a:p>
            <a:pPr>
              <a:spcBef>
                <a:spcPct val="0"/>
              </a:spcBef>
              <a:defRPr/>
            </a:pPr>
            <a:r>
              <a:rPr lang="en-US" altLang="zh-CN" dirty="0">
                <a:solidFill>
                  <a:schemeClr val="accent2"/>
                </a:solidFill>
                <a:ea typeface="微软雅黑" panose="020B0503020204020204" pitchFamily="34" charset="-122"/>
              </a:rPr>
              <a:t>		echo.py</a:t>
            </a:r>
            <a:endParaRPr lang="en-US" altLang="zh-CN" dirty="0">
              <a:solidFill>
                <a:schemeClr val="accent2"/>
              </a:solidFill>
              <a:ea typeface="微软雅黑" panose="020B0503020204020204" pitchFamily="34" charset="-122"/>
            </a:endParaRPr>
          </a:p>
          <a:p>
            <a:pPr>
              <a:spcBef>
                <a:spcPct val="0"/>
              </a:spcBef>
              <a:defRPr/>
            </a:pPr>
            <a:r>
              <a:rPr lang="en-US" altLang="zh-CN" dirty="0">
                <a:solidFill>
                  <a:schemeClr val="accent2"/>
                </a:solidFill>
                <a:ea typeface="微软雅黑" panose="020B0503020204020204" pitchFamily="34" charset="-122"/>
              </a:rPr>
              <a:t>		surround.py</a:t>
            </a:r>
            <a:endParaRPr lang="en-US" altLang="zh-CN" dirty="0">
              <a:solidFill>
                <a:schemeClr val="accent2"/>
              </a:solidFill>
              <a:ea typeface="微软雅黑" panose="020B0503020204020204" pitchFamily="34" charset="-122"/>
            </a:endParaRPr>
          </a:p>
          <a:p>
            <a:pPr>
              <a:spcBef>
                <a:spcPct val="0"/>
              </a:spcBef>
              <a:defRPr/>
            </a:pPr>
            <a:r>
              <a:rPr lang="en-US" altLang="zh-CN" dirty="0">
                <a:solidFill>
                  <a:schemeClr val="accent2"/>
                </a:solidFill>
                <a:ea typeface="微软雅黑" panose="020B0503020204020204" pitchFamily="34" charset="-122"/>
              </a:rPr>
              <a:t>		reverse.py</a:t>
            </a:r>
            <a:endParaRPr lang="en-US" altLang="zh-CN" dirty="0">
              <a:solidFill>
                <a:schemeClr val="accent2"/>
              </a:solidFill>
              <a:ea typeface="微软雅黑" panose="020B0503020204020204" pitchFamily="34" charset="-122"/>
            </a:endParaRPr>
          </a:p>
          <a:p>
            <a:pPr>
              <a:spcBef>
                <a:spcPct val="0"/>
              </a:spcBef>
              <a:defRPr/>
            </a:pPr>
            <a:r>
              <a:rPr lang="en-US" altLang="zh-CN" dirty="0">
                <a:solidFill>
                  <a:schemeClr val="accent2"/>
                </a:solidFill>
                <a:ea typeface="微软雅黑" panose="020B0503020204020204" pitchFamily="34" charset="-122"/>
              </a:rPr>
              <a:t>		... </a:t>
            </a:r>
            <a:endParaRPr lang="en-US" altLang="zh-CN" dirty="0">
              <a:solidFill>
                <a:schemeClr val="accent2"/>
              </a:solidFill>
              <a:ea typeface="微软雅黑" panose="020B0503020204020204" pitchFamily="34" charset="-122"/>
            </a:endParaRPr>
          </a:p>
        </p:txBody>
      </p:sp>
      <p:cxnSp>
        <p:nvCxnSpPr>
          <p:cNvPr id="11" name="直接连接符 10"/>
          <p:cNvCxnSpPr/>
          <p:nvPr/>
        </p:nvCxnSpPr>
        <p:spPr>
          <a:xfrm>
            <a:off x="22028" y="1784190"/>
            <a:ext cx="4532938"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611981" y="1260970"/>
            <a:ext cx="2454518" cy="400110"/>
          </a:xfrm>
          <a:prstGeom prst="rect">
            <a:avLst/>
          </a:prstGeom>
        </p:spPr>
        <p:txBody>
          <a:bodyPr wrap="none">
            <a:spAutoFit/>
          </a:bodyPr>
          <a:lstStyle/>
          <a:p>
            <a:r>
              <a:rPr lang="en-US" altLang="zh-CN" sz="2000" b="1" dirty="0">
                <a:solidFill>
                  <a:schemeClr val="accent2"/>
                </a:solidFill>
                <a:latin typeface="+mj-lt"/>
                <a:ea typeface="微软雅黑" panose="020B0503020204020204" pitchFamily="34" charset="-122"/>
              </a:rPr>
              <a:t>filters/ </a:t>
            </a:r>
            <a:r>
              <a:rPr lang="zh-CN" altLang="en-US" sz="2000" b="1" dirty="0">
                <a:solidFill>
                  <a:schemeClr val="accent2"/>
                </a:solidFill>
                <a:latin typeface="+mj-lt"/>
                <a:ea typeface="微软雅黑" panose="020B0503020204020204" pitchFamily="34" charset="-122"/>
              </a:rPr>
              <a:t>过滤器子包</a:t>
            </a:r>
            <a:endParaRPr lang="zh-CN" altLang="en-US" sz="2000" b="1" dirty="0">
              <a:solidFill>
                <a:schemeClr val="accent2"/>
              </a:solidFill>
              <a:latin typeface="+mj-lt"/>
              <a:ea typeface="微软雅黑" panose="020B0503020204020204" pitchFamily="34" charset="-122"/>
            </a:endParaRPr>
          </a:p>
        </p:txBody>
      </p:sp>
      <p:sp>
        <p:nvSpPr>
          <p:cNvPr id="13" name="矩形 12"/>
          <p:cNvSpPr/>
          <p:nvPr/>
        </p:nvSpPr>
        <p:spPr>
          <a:xfrm>
            <a:off x="5351287" y="2368960"/>
            <a:ext cx="3778652" cy="2169825"/>
          </a:xfrm>
          <a:prstGeom prst="rect">
            <a:avLst/>
          </a:prstGeom>
        </p:spPr>
        <p:txBody>
          <a:bodyPr wrap="square">
            <a:spAutoFit/>
          </a:bodyPr>
          <a:lstStyle/>
          <a:p>
            <a:pPr>
              <a:lnSpc>
                <a:spcPct val="150000"/>
              </a:lnSpc>
              <a:spcBef>
                <a:spcPct val="0"/>
              </a:spcBef>
              <a:defRPr/>
            </a:pPr>
            <a:r>
              <a:rPr lang="en-US" altLang="zh-CN" dirty="0">
                <a:solidFill>
                  <a:schemeClr val="accent2"/>
                </a:solidFill>
                <a:latin typeface="+mj-lt"/>
                <a:ea typeface="微软雅黑" panose="020B0503020204020204" pitchFamily="34" charset="-122"/>
              </a:rPr>
              <a:t>		</a:t>
            </a:r>
            <a:r>
              <a:rPr lang="en-US" altLang="zh-CN" dirty="0">
                <a:solidFill>
                  <a:schemeClr val="accent2"/>
                </a:solidFill>
                <a:ea typeface="微软雅黑" panose="020B0503020204020204" pitchFamily="34" charset="-122"/>
              </a:rPr>
              <a:t>__init__.py </a:t>
            </a:r>
            <a:endParaRPr lang="en-US" altLang="zh-CN" dirty="0">
              <a:solidFill>
                <a:schemeClr val="accent2"/>
              </a:solidFill>
              <a:ea typeface="微软雅黑" panose="020B0503020204020204" pitchFamily="34" charset="-122"/>
            </a:endParaRPr>
          </a:p>
          <a:p>
            <a:pPr>
              <a:lnSpc>
                <a:spcPct val="150000"/>
              </a:lnSpc>
              <a:spcBef>
                <a:spcPct val="0"/>
              </a:spcBef>
              <a:defRPr/>
            </a:pPr>
            <a:r>
              <a:rPr lang="en-US" altLang="zh-CN" dirty="0">
                <a:solidFill>
                  <a:schemeClr val="accent2"/>
                </a:solidFill>
                <a:ea typeface="微软雅黑" panose="020B0503020204020204" pitchFamily="34" charset="-122"/>
              </a:rPr>
              <a:t>		equalizer.py </a:t>
            </a:r>
            <a:endParaRPr lang="en-US" altLang="zh-CN" dirty="0">
              <a:solidFill>
                <a:schemeClr val="accent2"/>
              </a:solidFill>
              <a:ea typeface="微软雅黑" panose="020B0503020204020204" pitchFamily="34" charset="-122"/>
            </a:endParaRPr>
          </a:p>
          <a:p>
            <a:pPr>
              <a:lnSpc>
                <a:spcPct val="150000"/>
              </a:lnSpc>
              <a:spcBef>
                <a:spcPct val="0"/>
              </a:spcBef>
              <a:defRPr/>
            </a:pPr>
            <a:r>
              <a:rPr lang="en-US" altLang="zh-CN" dirty="0">
                <a:solidFill>
                  <a:schemeClr val="accent2"/>
                </a:solidFill>
                <a:ea typeface="微软雅黑" panose="020B0503020204020204" pitchFamily="34" charset="-122"/>
              </a:rPr>
              <a:t>		vocoder.py </a:t>
            </a:r>
            <a:endParaRPr lang="en-US" altLang="zh-CN" dirty="0">
              <a:solidFill>
                <a:schemeClr val="accent2"/>
              </a:solidFill>
              <a:ea typeface="微软雅黑" panose="020B0503020204020204" pitchFamily="34" charset="-122"/>
            </a:endParaRPr>
          </a:p>
          <a:p>
            <a:pPr>
              <a:lnSpc>
                <a:spcPct val="150000"/>
              </a:lnSpc>
              <a:spcBef>
                <a:spcPct val="0"/>
              </a:spcBef>
              <a:defRPr/>
            </a:pPr>
            <a:r>
              <a:rPr lang="en-US" altLang="zh-CN" dirty="0">
                <a:solidFill>
                  <a:schemeClr val="accent2"/>
                </a:solidFill>
                <a:ea typeface="微软雅黑" panose="020B0503020204020204" pitchFamily="34" charset="-122"/>
              </a:rPr>
              <a:t>		karaoke.py </a:t>
            </a:r>
            <a:endParaRPr lang="en-US" altLang="zh-CN" dirty="0">
              <a:solidFill>
                <a:schemeClr val="accent2"/>
              </a:solidFill>
              <a:ea typeface="微软雅黑" panose="020B0503020204020204" pitchFamily="34" charset="-122"/>
            </a:endParaRPr>
          </a:p>
          <a:p>
            <a:pPr>
              <a:lnSpc>
                <a:spcPct val="150000"/>
              </a:lnSpc>
              <a:spcBef>
                <a:spcPct val="0"/>
              </a:spcBef>
              <a:defRPr/>
            </a:pPr>
            <a:r>
              <a:rPr lang="en-US" altLang="zh-CN" dirty="0">
                <a:solidFill>
                  <a:schemeClr val="accent2"/>
                </a:solidFill>
                <a:ea typeface="微软雅黑" panose="020B0503020204020204" pitchFamily="34" charset="-122"/>
              </a:rPr>
              <a:t>		...</a:t>
            </a:r>
            <a:endParaRPr lang="en-US" altLang="zh-CN" dirty="0">
              <a:solidFill>
                <a:schemeClr val="accent2"/>
              </a:solidFill>
              <a:ea typeface="微软雅黑" panose="020B0503020204020204" pitchFamily="34" charset="-122"/>
            </a:endParaRPr>
          </a:p>
        </p:txBody>
      </p:sp>
      <p:cxnSp>
        <p:nvCxnSpPr>
          <p:cNvPr id="14" name="直接连接符 13"/>
          <p:cNvCxnSpPr/>
          <p:nvPr/>
        </p:nvCxnSpPr>
        <p:spPr>
          <a:xfrm>
            <a:off x="4708512" y="1784190"/>
            <a:ext cx="4419647"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文本框 52"/>
          <p:cNvSpPr txBox="1"/>
          <p:nvPr/>
        </p:nvSpPr>
        <p:spPr>
          <a:xfrm>
            <a:off x="457012" y="1182956"/>
            <a:ext cx="184731" cy="400110"/>
          </a:xfrm>
          <a:prstGeom prst="rect">
            <a:avLst/>
          </a:prstGeom>
          <a:noFill/>
        </p:spPr>
        <p:txBody>
          <a:bodyPr wrap="none" rtlCol="0">
            <a:spAutoFit/>
          </a:bodyPr>
          <a:lstStyle/>
          <a:p>
            <a:endParaRPr lang="zh-CN" altLang="en-US" sz="2000" dirty="0"/>
          </a:p>
        </p:txBody>
      </p:sp>
      <p:sp>
        <p:nvSpPr>
          <p:cNvPr id="16" name="文本框 53"/>
          <p:cNvSpPr txBox="1"/>
          <p:nvPr/>
        </p:nvSpPr>
        <p:spPr>
          <a:xfrm>
            <a:off x="5673847" y="1140387"/>
            <a:ext cx="184731" cy="400110"/>
          </a:xfrm>
          <a:prstGeom prst="rect">
            <a:avLst/>
          </a:prstGeom>
          <a:noFill/>
        </p:spPr>
        <p:txBody>
          <a:bodyPr wrap="none" rtlCol="0">
            <a:spAutoFit/>
          </a:bodyPr>
          <a:lstStyle/>
          <a:p>
            <a:endParaRPr lang="zh-CN" altLang="en-US" sz="2000" dirty="0"/>
          </a:p>
        </p:txBody>
      </p:sp>
      <p:grpSp>
        <p:nvGrpSpPr>
          <p:cNvPr id="19" name="组合 18"/>
          <p:cNvGrpSpPr/>
          <p:nvPr/>
        </p:nvGrpSpPr>
        <p:grpSpPr>
          <a:xfrm>
            <a:off x="312391" y="871516"/>
            <a:ext cx="839000" cy="789564"/>
            <a:chOff x="2055662" y="1762598"/>
            <a:chExt cx="1082757" cy="1082757"/>
          </a:xfrm>
        </p:grpSpPr>
        <p:sp>
          <p:nvSpPr>
            <p:cNvPr id="20" name="KSO_Shape"/>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400"/>
            </a:p>
          </p:txBody>
        </p:sp>
        <p:sp>
          <p:nvSpPr>
            <p:cNvPr id="21" name="KSO_Shape"/>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600">
                <a:solidFill>
                  <a:srgbClr val="602222"/>
                </a:solidFill>
                <a:latin typeface="Arial" panose="020B0604020202020204" pitchFamily="34" charset="0"/>
                <a:ea typeface="微软雅黑" panose="020B0503020204020204" pitchFamily="34" charset="-122"/>
              </a:endParaRPr>
            </a:p>
          </p:txBody>
        </p:sp>
      </p:grpSp>
      <p:grpSp>
        <p:nvGrpSpPr>
          <p:cNvPr id="22" name="组合 21"/>
          <p:cNvGrpSpPr/>
          <p:nvPr/>
        </p:nvGrpSpPr>
        <p:grpSpPr>
          <a:xfrm>
            <a:off x="5529224" y="828947"/>
            <a:ext cx="829046" cy="832133"/>
            <a:chOff x="7042941" y="1720029"/>
            <a:chExt cx="1082757" cy="1082757"/>
          </a:xfrm>
        </p:grpSpPr>
        <p:sp>
          <p:nvSpPr>
            <p:cNvPr id="23" name="KSO_Shape"/>
            <p:cNvSpPr/>
            <p:nvPr/>
          </p:nvSpPr>
          <p:spPr>
            <a:xfrm>
              <a:off x="7042941" y="1720029"/>
              <a:ext cx="1082757" cy="1082757"/>
            </a:xfrm>
            <a:prstGeom prst="ellipse">
              <a:avLst/>
            </a:prstGeom>
            <a:solidFill>
              <a:srgbClr val="B1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1400"/>
            </a:p>
          </p:txBody>
        </p:sp>
        <p:sp>
          <p:nvSpPr>
            <p:cNvPr id="24" name="Freeform 94"/>
            <p:cNvSpPr>
              <a:spLocks noEditPoints="1"/>
            </p:cNvSpPr>
            <p:nvPr/>
          </p:nvSpPr>
          <p:spPr bwMode="auto">
            <a:xfrm>
              <a:off x="7251944" y="1972505"/>
              <a:ext cx="664752" cy="577802"/>
            </a:xfrm>
            <a:custGeom>
              <a:avLst/>
              <a:gdLst>
                <a:gd name="T0" fmla="*/ 76 w 235"/>
                <a:gd name="T1" fmla="*/ 204 h 204"/>
                <a:gd name="T2" fmla="*/ 158 w 235"/>
                <a:gd name="T3" fmla="*/ 204 h 204"/>
                <a:gd name="T4" fmla="*/ 158 w 235"/>
                <a:gd name="T5" fmla="*/ 184 h 204"/>
                <a:gd name="T6" fmla="*/ 76 w 235"/>
                <a:gd name="T7" fmla="*/ 184 h 204"/>
                <a:gd name="T8" fmla="*/ 76 w 235"/>
                <a:gd name="T9" fmla="*/ 204 h 204"/>
                <a:gd name="T10" fmla="*/ 0 w 235"/>
                <a:gd name="T11" fmla="*/ 0 h 204"/>
                <a:gd name="T12" fmla="*/ 0 w 235"/>
                <a:gd name="T13" fmla="*/ 176 h 204"/>
                <a:gd name="T14" fmla="*/ 235 w 235"/>
                <a:gd name="T15" fmla="*/ 176 h 204"/>
                <a:gd name="T16" fmla="*/ 235 w 235"/>
                <a:gd name="T17" fmla="*/ 0 h 204"/>
                <a:gd name="T18" fmla="*/ 0 w 235"/>
                <a:gd name="T19" fmla="*/ 0 h 204"/>
                <a:gd name="T20" fmla="*/ 203 w 235"/>
                <a:gd name="T21" fmla="*/ 166 h 204"/>
                <a:gd name="T22" fmla="*/ 195 w 235"/>
                <a:gd name="T23" fmla="*/ 158 h 204"/>
                <a:gd name="T24" fmla="*/ 203 w 235"/>
                <a:gd name="T25" fmla="*/ 151 h 204"/>
                <a:gd name="T26" fmla="*/ 211 w 235"/>
                <a:gd name="T27" fmla="*/ 158 h 204"/>
                <a:gd name="T28" fmla="*/ 203 w 235"/>
                <a:gd name="T29" fmla="*/ 166 h 204"/>
                <a:gd name="T30" fmla="*/ 216 w 235"/>
                <a:gd name="T31" fmla="*/ 139 h 204"/>
                <a:gd name="T32" fmla="*/ 19 w 235"/>
                <a:gd name="T33" fmla="*/ 139 h 204"/>
                <a:gd name="T34" fmla="*/ 19 w 235"/>
                <a:gd name="T35" fmla="*/ 14 h 204"/>
                <a:gd name="T36" fmla="*/ 216 w 235"/>
                <a:gd name="T37" fmla="*/ 14 h 204"/>
                <a:gd name="T38" fmla="*/ 216 w 235"/>
                <a:gd name="T39" fmla="*/ 139 h 204"/>
                <a:gd name="T40" fmla="*/ 127 w 235"/>
                <a:gd name="T41" fmla="*/ 111 h 204"/>
                <a:gd name="T42" fmla="*/ 95 w 235"/>
                <a:gd name="T43" fmla="*/ 79 h 204"/>
                <a:gd name="T44" fmla="*/ 127 w 235"/>
                <a:gd name="T45" fmla="*/ 48 h 204"/>
                <a:gd name="T46" fmla="*/ 64 w 235"/>
                <a:gd name="T47" fmla="*/ 48 h 204"/>
                <a:gd name="T48" fmla="*/ 64 w 235"/>
                <a:gd name="T49" fmla="*/ 111 h 204"/>
                <a:gd name="T50" fmla="*/ 127 w 235"/>
                <a:gd name="T51" fmla="*/ 111 h 204"/>
                <a:gd name="T52" fmla="*/ 90 w 235"/>
                <a:gd name="T53" fmla="*/ 48 h 204"/>
                <a:gd name="T54" fmla="*/ 96 w 235"/>
                <a:gd name="T55" fmla="*/ 54 h 204"/>
                <a:gd name="T56" fmla="*/ 90 w 235"/>
                <a:gd name="T57" fmla="*/ 60 h 204"/>
                <a:gd name="T58" fmla="*/ 84 w 235"/>
                <a:gd name="T59" fmla="*/ 54 h 204"/>
                <a:gd name="T60" fmla="*/ 90 w 235"/>
                <a:gd name="T61" fmla="*/ 48 h 204"/>
                <a:gd name="T62" fmla="*/ 135 w 235"/>
                <a:gd name="T63" fmla="*/ 88 h 204"/>
                <a:gd name="T64" fmla="*/ 143 w 235"/>
                <a:gd name="T65" fmla="*/ 79 h 204"/>
                <a:gd name="T66" fmla="*/ 135 w 235"/>
                <a:gd name="T67" fmla="*/ 71 h 204"/>
                <a:gd name="T68" fmla="*/ 126 w 235"/>
                <a:gd name="T69" fmla="*/ 79 h 204"/>
                <a:gd name="T70" fmla="*/ 135 w 235"/>
                <a:gd name="T71" fmla="*/ 88 h 204"/>
                <a:gd name="T72" fmla="*/ 173 w 235"/>
                <a:gd name="T73" fmla="*/ 88 h 204"/>
                <a:gd name="T74" fmla="*/ 181 w 235"/>
                <a:gd name="T75" fmla="*/ 79 h 204"/>
                <a:gd name="T76" fmla="*/ 173 w 235"/>
                <a:gd name="T77" fmla="*/ 71 h 204"/>
                <a:gd name="T78" fmla="*/ 164 w 235"/>
                <a:gd name="T79" fmla="*/ 79 h 204"/>
                <a:gd name="T80" fmla="*/ 173 w 235"/>
                <a:gd name="T81" fmla="*/ 8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204">
                  <a:moveTo>
                    <a:pt x="76" y="204"/>
                  </a:moveTo>
                  <a:cubicBezTo>
                    <a:pt x="158" y="204"/>
                    <a:pt x="158" y="204"/>
                    <a:pt x="158" y="204"/>
                  </a:cubicBezTo>
                  <a:cubicBezTo>
                    <a:pt x="158" y="184"/>
                    <a:pt x="158" y="184"/>
                    <a:pt x="158" y="184"/>
                  </a:cubicBezTo>
                  <a:cubicBezTo>
                    <a:pt x="76" y="184"/>
                    <a:pt x="76" y="184"/>
                    <a:pt x="76" y="184"/>
                  </a:cubicBezTo>
                  <a:lnTo>
                    <a:pt x="76" y="204"/>
                  </a:lnTo>
                  <a:close/>
                  <a:moveTo>
                    <a:pt x="0" y="0"/>
                  </a:moveTo>
                  <a:cubicBezTo>
                    <a:pt x="0" y="176"/>
                    <a:pt x="0" y="176"/>
                    <a:pt x="0" y="176"/>
                  </a:cubicBezTo>
                  <a:cubicBezTo>
                    <a:pt x="235" y="176"/>
                    <a:pt x="235" y="176"/>
                    <a:pt x="235" y="176"/>
                  </a:cubicBezTo>
                  <a:cubicBezTo>
                    <a:pt x="235" y="0"/>
                    <a:pt x="235" y="0"/>
                    <a:pt x="235" y="0"/>
                  </a:cubicBezTo>
                  <a:lnTo>
                    <a:pt x="0" y="0"/>
                  </a:lnTo>
                  <a:close/>
                  <a:moveTo>
                    <a:pt x="203" y="166"/>
                  </a:moveTo>
                  <a:cubicBezTo>
                    <a:pt x="199" y="166"/>
                    <a:pt x="195" y="162"/>
                    <a:pt x="195" y="158"/>
                  </a:cubicBezTo>
                  <a:cubicBezTo>
                    <a:pt x="195" y="154"/>
                    <a:pt x="199" y="151"/>
                    <a:pt x="203" y="151"/>
                  </a:cubicBezTo>
                  <a:cubicBezTo>
                    <a:pt x="207" y="151"/>
                    <a:pt x="211" y="154"/>
                    <a:pt x="211" y="158"/>
                  </a:cubicBezTo>
                  <a:cubicBezTo>
                    <a:pt x="211" y="162"/>
                    <a:pt x="207" y="166"/>
                    <a:pt x="203" y="166"/>
                  </a:cubicBezTo>
                  <a:close/>
                  <a:moveTo>
                    <a:pt x="216" y="139"/>
                  </a:moveTo>
                  <a:cubicBezTo>
                    <a:pt x="19" y="139"/>
                    <a:pt x="19" y="139"/>
                    <a:pt x="19" y="139"/>
                  </a:cubicBezTo>
                  <a:cubicBezTo>
                    <a:pt x="19" y="14"/>
                    <a:pt x="19" y="14"/>
                    <a:pt x="19" y="14"/>
                  </a:cubicBezTo>
                  <a:cubicBezTo>
                    <a:pt x="216" y="14"/>
                    <a:pt x="216" y="14"/>
                    <a:pt x="216" y="14"/>
                  </a:cubicBezTo>
                  <a:lnTo>
                    <a:pt x="216" y="139"/>
                  </a:lnTo>
                  <a:close/>
                  <a:moveTo>
                    <a:pt x="127" y="111"/>
                  </a:moveTo>
                  <a:cubicBezTo>
                    <a:pt x="95" y="79"/>
                    <a:pt x="95" y="79"/>
                    <a:pt x="95" y="79"/>
                  </a:cubicBezTo>
                  <a:cubicBezTo>
                    <a:pt x="127" y="48"/>
                    <a:pt x="127" y="48"/>
                    <a:pt x="127" y="48"/>
                  </a:cubicBezTo>
                  <a:cubicBezTo>
                    <a:pt x="109" y="31"/>
                    <a:pt x="81" y="31"/>
                    <a:pt x="64" y="48"/>
                  </a:cubicBezTo>
                  <a:cubicBezTo>
                    <a:pt x="46" y="65"/>
                    <a:pt x="46" y="93"/>
                    <a:pt x="64" y="111"/>
                  </a:cubicBezTo>
                  <a:cubicBezTo>
                    <a:pt x="81" y="128"/>
                    <a:pt x="109" y="128"/>
                    <a:pt x="127" y="111"/>
                  </a:cubicBezTo>
                  <a:close/>
                  <a:moveTo>
                    <a:pt x="90" y="48"/>
                  </a:moveTo>
                  <a:cubicBezTo>
                    <a:pt x="94" y="48"/>
                    <a:pt x="96" y="51"/>
                    <a:pt x="96" y="54"/>
                  </a:cubicBezTo>
                  <a:cubicBezTo>
                    <a:pt x="96" y="57"/>
                    <a:pt x="94" y="60"/>
                    <a:pt x="90" y="60"/>
                  </a:cubicBezTo>
                  <a:cubicBezTo>
                    <a:pt x="87" y="60"/>
                    <a:pt x="84" y="57"/>
                    <a:pt x="84" y="54"/>
                  </a:cubicBezTo>
                  <a:cubicBezTo>
                    <a:pt x="84" y="51"/>
                    <a:pt x="87" y="48"/>
                    <a:pt x="90" y="48"/>
                  </a:cubicBezTo>
                  <a:close/>
                  <a:moveTo>
                    <a:pt x="135" y="88"/>
                  </a:moveTo>
                  <a:cubicBezTo>
                    <a:pt x="140" y="88"/>
                    <a:pt x="143" y="84"/>
                    <a:pt x="143" y="79"/>
                  </a:cubicBezTo>
                  <a:cubicBezTo>
                    <a:pt x="143" y="75"/>
                    <a:pt x="140" y="71"/>
                    <a:pt x="135" y="71"/>
                  </a:cubicBezTo>
                  <a:cubicBezTo>
                    <a:pt x="130" y="71"/>
                    <a:pt x="126" y="75"/>
                    <a:pt x="126" y="79"/>
                  </a:cubicBezTo>
                  <a:cubicBezTo>
                    <a:pt x="126" y="84"/>
                    <a:pt x="130" y="88"/>
                    <a:pt x="135" y="88"/>
                  </a:cubicBezTo>
                  <a:close/>
                  <a:moveTo>
                    <a:pt x="173" y="88"/>
                  </a:moveTo>
                  <a:cubicBezTo>
                    <a:pt x="177" y="88"/>
                    <a:pt x="181" y="84"/>
                    <a:pt x="181" y="79"/>
                  </a:cubicBezTo>
                  <a:cubicBezTo>
                    <a:pt x="181" y="75"/>
                    <a:pt x="177" y="71"/>
                    <a:pt x="173" y="71"/>
                  </a:cubicBezTo>
                  <a:cubicBezTo>
                    <a:pt x="168" y="71"/>
                    <a:pt x="164" y="75"/>
                    <a:pt x="164" y="79"/>
                  </a:cubicBezTo>
                  <a:cubicBezTo>
                    <a:pt x="164" y="84"/>
                    <a:pt x="168" y="88"/>
                    <a:pt x="173" y="88"/>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ppt_x</p:attrName>
                                        </p:attrNameLst>
                                      </p:cBhvr>
                                      <p:tavLst>
                                        <p:tav tm="0">
                                          <p:val>
                                            <p:strVal val="#ppt_x-#ppt_w*1.125000"/>
                                          </p:val>
                                        </p:tav>
                                        <p:tav tm="100000">
                                          <p:val>
                                            <p:strVal val="#ppt_x"/>
                                          </p:val>
                                        </p:tav>
                                      </p:tavLst>
                                    </p:anim>
                                    <p:animEffect transition="in" filter="wipe(right)">
                                      <p:cBhvr>
                                        <p:cTn id="17" dur="500"/>
                                        <p:tgtEl>
                                          <p:spTgt spid="9"/>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p:tgtEl>
                                          <p:spTgt spid="10"/>
                                        </p:tgtEl>
                                        <p:attrNameLst>
                                          <p:attrName>ppt_y</p:attrName>
                                        </p:attrNameLst>
                                      </p:cBhvr>
                                      <p:tavLst>
                                        <p:tav tm="0">
                                          <p:val>
                                            <p:strVal val="#ppt_y-#ppt_h*1.125000"/>
                                          </p:val>
                                        </p:tav>
                                        <p:tav tm="100000">
                                          <p:val>
                                            <p:strVal val="#ppt_y"/>
                                          </p:val>
                                        </p:tav>
                                      </p:tavLst>
                                    </p:anim>
                                    <p:animEffect transition="in" filter="wipe(down)">
                                      <p:cBhvr>
                                        <p:cTn id="21" dur="500"/>
                                        <p:tgtEl>
                                          <p:spTgt spid="10"/>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1500"/>
                            </p:stCondLst>
                            <p:childTnLst>
                              <p:par>
                                <p:cTn id="29" presetID="16" presetClass="entr" presetSubtype="2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p:tgtEl>
                                          <p:spTgt spid="12"/>
                                        </p:tgtEl>
                                        <p:attrNameLst>
                                          <p:attrName>ppt_x</p:attrName>
                                        </p:attrNameLst>
                                      </p:cBhvr>
                                      <p:tavLst>
                                        <p:tav tm="0">
                                          <p:val>
                                            <p:strVal val="#ppt_x-#ppt_w*1.125000"/>
                                          </p:val>
                                        </p:tav>
                                        <p:tav tm="100000">
                                          <p:val>
                                            <p:strVal val="#ppt_x"/>
                                          </p:val>
                                        </p:tav>
                                      </p:tavLst>
                                    </p:anim>
                                    <p:animEffect transition="in" filter="wipe(right)">
                                      <p:cBhvr>
                                        <p:cTn id="35" dur="500"/>
                                        <p:tgtEl>
                                          <p:spTgt spid="12"/>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p:tgtEl>
                                          <p:spTgt spid="13"/>
                                        </p:tgtEl>
                                        <p:attrNameLst>
                                          <p:attrName>ppt_y</p:attrName>
                                        </p:attrNameLst>
                                      </p:cBhvr>
                                      <p:tavLst>
                                        <p:tav tm="0">
                                          <p:val>
                                            <p:strVal val="#ppt_y-#ppt_h*1.125000"/>
                                          </p:val>
                                        </p:tav>
                                        <p:tav tm="100000">
                                          <p:val>
                                            <p:strVal val="#ppt_y"/>
                                          </p:val>
                                        </p:tav>
                                      </p:tavLst>
                                    </p:anim>
                                    <p:animEffect transition="in" filter="wipe(down)">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8" name="矩形 7"/>
          <p:cNvSpPr/>
          <p:nvPr/>
        </p:nvSpPr>
        <p:spPr>
          <a:xfrm>
            <a:off x="515205" y="885627"/>
            <a:ext cx="7480479" cy="338554"/>
          </a:xfrm>
          <a:prstGeom prst="rect">
            <a:avLst/>
          </a:prstGeom>
        </p:spPr>
        <p:txBody>
          <a:bodyPr wrap="square">
            <a:spAutoFit/>
          </a:bodyPr>
          <a:lstStyle/>
          <a:p>
            <a:pPr>
              <a:spcBef>
                <a:spcPct val="0"/>
              </a:spcBef>
              <a:buClr>
                <a:srgbClr val="1950B2"/>
              </a:buClr>
              <a:defRPr/>
            </a:pPr>
            <a:r>
              <a:rPr lang="zh-CN" altLang="en-US" sz="1600" dirty="0">
                <a:solidFill>
                  <a:schemeClr val="accent2"/>
                </a:solidFill>
                <a:ea typeface="微软雅黑" panose="020B0503020204020204" pitchFamily="34" charset="-122"/>
              </a:rPr>
              <a:t>如果要使用</a:t>
            </a:r>
            <a:r>
              <a:rPr lang="en-US" altLang="zh-CN" sz="1600" dirty="0">
                <a:solidFill>
                  <a:schemeClr val="accent2"/>
                </a:solidFill>
                <a:ea typeface="微软雅黑" panose="020B0503020204020204" pitchFamily="34" charset="-122"/>
              </a:rPr>
              <a:t>sound</a:t>
            </a:r>
            <a:r>
              <a:rPr lang="zh-CN" altLang="en-US" sz="1600" dirty="0">
                <a:solidFill>
                  <a:schemeClr val="accent2"/>
                </a:solidFill>
                <a:ea typeface="微软雅黑" panose="020B0503020204020204" pitchFamily="34" charset="-122"/>
              </a:rPr>
              <a:t>包的</a:t>
            </a:r>
            <a:r>
              <a:rPr lang="en-US" altLang="zh-CN" sz="1600" dirty="0">
                <a:solidFill>
                  <a:schemeClr val="accent2"/>
                </a:solidFill>
                <a:ea typeface="微软雅黑" panose="020B0503020204020204" pitchFamily="34" charset="-122"/>
              </a:rPr>
              <a:t>effects</a:t>
            </a:r>
            <a:r>
              <a:rPr lang="zh-CN" altLang="en-US" sz="1600" dirty="0">
                <a:solidFill>
                  <a:schemeClr val="accent2"/>
                </a:solidFill>
                <a:ea typeface="微软雅黑" panose="020B0503020204020204" pitchFamily="34" charset="-122"/>
              </a:rPr>
              <a:t>子包的</a:t>
            </a:r>
            <a:r>
              <a:rPr lang="en-US" altLang="zh-CN" sz="1600" dirty="0">
                <a:solidFill>
                  <a:schemeClr val="accent2"/>
                </a:solidFill>
                <a:ea typeface="微软雅黑" panose="020B0503020204020204" pitchFamily="34" charset="-122"/>
              </a:rPr>
              <a:t>echo</a:t>
            </a:r>
            <a:r>
              <a:rPr lang="zh-CN" altLang="en-US" sz="1600" dirty="0">
                <a:solidFill>
                  <a:schemeClr val="accent2"/>
                </a:solidFill>
                <a:ea typeface="微软雅黑" panose="020B0503020204020204" pitchFamily="34" charset="-122"/>
              </a:rPr>
              <a:t>模块，则可以通过下面方式导入：</a:t>
            </a:r>
            <a:endParaRPr lang="zh-CN" altLang="en-US" sz="1600" dirty="0">
              <a:solidFill>
                <a:schemeClr val="accent2"/>
              </a:solidFill>
              <a:ea typeface="微软雅黑" panose="020B0503020204020204" pitchFamily="34" charset="-122"/>
            </a:endParaRPr>
          </a:p>
        </p:txBody>
      </p:sp>
      <p:sp>
        <p:nvSpPr>
          <p:cNvPr id="10" name="矩形 9"/>
          <p:cNvSpPr/>
          <p:nvPr/>
        </p:nvSpPr>
        <p:spPr>
          <a:xfrm>
            <a:off x="345300" y="1600824"/>
            <a:ext cx="3101939" cy="416011"/>
          </a:xfrm>
          <a:prstGeom prst="rect">
            <a:avLst/>
          </a:prstGeom>
        </p:spPr>
        <p:txBody>
          <a:bodyPr wrap="non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chemeClr val="accent2"/>
                </a:solidFill>
                <a:ea typeface="楷体" panose="02010609060101010101" pitchFamily="49" charset="-122"/>
              </a:rPr>
              <a:t>import </a:t>
            </a:r>
            <a:r>
              <a:rPr lang="en-US" altLang="zh-CN" sz="1600" dirty="0" err="1">
                <a:solidFill>
                  <a:schemeClr val="accent2"/>
                </a:solidFill>
                <a:ea typeface="楷体" panose="02010609060101010101" pitchFamily="49" charset="-122"/>
              </a:rPr>
              <a:t>sound.effects.echo</a:t>
            </a:r>
            <a:endParaRPr lang="zh-CN" altLang="en-US" sz="1600" dirty="0">
              <a:solidFill>
                <a:schemeClr val="accent2"/>
              </a:solidFill>
              <a:ea typeface="楷体" panose="02010609060101010101" pitchFamily="49" charset="-122"/>
            </a:endParaRPr>
          </a:p>
        </p:txBody>
      </p:sp>
      <p:sp>
        <p:nvSpPr>
          <p:cNvPr id="11" name="矩形 10"/>
          <p:cNvSpPr/>
          <p:nvPr/>
        </p:nvSpPr>
        <p:spPr>
          <a:xfrm>
            <a:off x="515205" y="2349728"/>
            <a:ext cx="7756925" cy="787075"/>
          </a:xfrm>
          <a:prstGeom prst="rect">
            <a:avLst/>
          </a:prstGeom>
        </p:spPr>
        <p:txBody>
          <a:bodyPr wrap="square">
            <a:spAutoFit/>
          </a:bodyPr>
          <a:lstStyle/>
          <a:p>
            <a:pPr>
              <a:lnSpc>
                <a:spcPct val="150000"/>
              </a:lnSpc>
              <a:spcBef>
                <a:spcPct val="0"/>
              </a:spcBef>
              <a:buClr>
                <a:srgbClr val="1950B2"/>
              </a:buClr>
              <a:defRPr/>
            </a:pPr>
            <a:r>
              <a:rPr lang="zh-CN" altLang="en-US" sz="1600" dirty="0">
                <a:solidFill>
                  <a:schemeClr val="accent2"/>
                </a:solidFill>
                <a:ea typeface="微软雅黑" panose="020B0503020204020204" pitchFamily="34" charset="-122"/>
              </a:rPr>
              <a:t>假设在</a:t>
            </a:r>
            <a:r>
              <a:rPr lang="en-US" altLang="zh-CN" sz="1600" dirty="0">
                <a:solidFill>
                  <a:schemeClr val="accent2"/>
                </a:solidFill>
                <a:ea typeface="微软雅黑" panose="020B0503020204020204" pitchFamily="34" charset="-122"/>
              </a:rPr>
              <a:t>echo</a:t>
            </a:r>
            <a:r>
              <a:rPr lang="zh-CN" altLang="en-US" sz="1600" dirty="0">
                <a:solidFill>
                  <a:schemeClr val="accent2"/>
                </a:solidFill>
                <a:ea typeface="微软雅黑" panose="020B0503020204020204" pitchFamily="34" charset="-122"/>
              </a:rPr>
              <a:t>模块中有一个</a:t>
            </a:r>
            <a:r>
              <a:rPr lang="en-US" altLang="zh-CN" sz="1600" dirty="0" err="1">
                <a:solidFill>
                  <a:schemeClr val="accent2"/>
                </a:solidFill>
                <a:ea typeface="微软雅黑" panose="020B0503020204020204" pitchFamily="34" charset="-122"/>
              </a:rPr>
              <a:t>echofilter</a:t>
            </a:r>
            <a:r>
              <a:rPr lang="zh-CN" altLang="en-US" sz="1600" dirty="0">
                <a:solidFill>
                  <a:schemeClr val="accent2"/>
                </a:solidFill>
                <a:ea typeface="微软雅黑" panose="020B0503020204020204" pitchFamily="34" charset="-122"/>
              </a:rPr>
              <a:t>函数，则调用该函数时必须指定完整的名字（包括各层的包名和模块名），即：</a:t>
            </a:r>
            <a:endParaRPr lang="zh-CN" altLang="en-US" sz="1600" dirty="0">
              <a:solidFill>
                <a:schemeClr val="accent2"/>
              </a:solidFill>
              <a:ea typeface="微软雅黑" panose="020B0503020204020204" pitchFamily="34" charset="-122"/>
            </a:endParaRPr>
          </a:p>
        </p:txBody>
      </p:sp>
      <p:sp>
        <p:nvSpPr>
          <p:cNvPr id="13" name="矩形 12"/>
          <p:cNvSpPr/>
          <p:nvPr/>
        </p:nvSpPr>
        <p:spPr>
          <a:xfrm>
            <a:off x="355710" y="3350534"/>
            <a:ext cx="4321824" cy="417743"/>
          </a:xfrm>
          <a:prstGeom prst="rect">
            <a:avLst/>
          </a:prstGeom>
        </p:spPr>
        <p:txBody>
          <a:bodyPr wrap="non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err="1">
                <a:solidFill>
                  <a:schemeClr val="accent2"/>
                </a:solidFill>
                <a:ea typeface="楷体" panose="02010609060101010101" pitchFamily="49" charset="-122"/>
              </a:rPr>
              <a:t>sound.effects.echo.echofilter</a:t>
            </a:r>
            <a:r>
              <a:rPr lang="en-US" altLang="zh-CN" sz="1600" dirty="0">
                <a:solidFill>
                  <a:schemeClr val="accent2"/>
                </a:solidFill>
                <a:latin typeface="微软雅黑" panose="020B0503020204020204" pitchFamily="34" charset="-122"/>
                <a:ea typeface="微软雅黑" panose="020B0503020204020204" pitchFamily="34" charset="-122"/>
              </a:rPr>
              <a:t>(</a:t>
            </a:r>
            <a:r>
              <a:rPr lang="zh-CN" altLang="en-US" sz="1600" dirty="0">
                <a:solidFill>
                  <a:schemeClr val="accent2"/>
                </a:solidFill>
                <a:latin typeface="微软雅黑" panose="020B0503020204020204" pitchFamily="34" charset="-122"/>
                <a:ea typeface="微软雅黑" panose="020B0503020204020204" pitchFamily="34" charset="-122"/>
              </a:rPr>
              <a:t>实参列表</a:t>
            </a:r>
            <a:r>
              <a:rPr lang="en-US" altLang="zh-CN" sz="1600" dirty="0">
                <a:solidFill>
                  <a:schemeClr val="accent2"/>
                </a:solidFill>
                <a:latin typeface="微软雅黑" panose="020B0503020204020204" pitchFamily="34" charset="-122"/>
                <a:ea typeface="微软雅黑" panose="020B0503020204020204" pitchFamily="34" charset="-122"/>
              </a:rPr>
              <a:t>)</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down)">
                                      <p:cBhvr>
                                        <p:cTn id="12" dur="500"/>
                                        <p:tgtEl>
                                          <p:spTgt spid="11"/>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9" name="矩形 8"/>
          <p:cNvSpPr/>
          <p:nvPr/>
        </p:nvSpPr>
        <p:spPr>
          <a:xfrm>
            <a:off x="922896" y="760430"/>
            <a:ext cx="9894912" cy="307777"/>
          </a:xfrm>
          <a:prstGeom prst="rect">
            <a:avLst/>
          </a:prstGeom>
        </p:spPr>
        <p:txBody>
          <a:bodyPr wrap="square">
            <a:spAutoFit/>
          </a:bodyPr>
          <a:lstStyle/>
          <a:p>
            <a:pPr>
              <a:spcBef>
                <a:spcPct val="0"/>
              </a:spcBef>
              <a:buClr>
                <a:srgbClr val="1950B2"/>
              </a:buClr>
              <a:defRPr/>
            </a:pPr>
            <a:r>
              <a:rPr lang="zh-CN" altLang="en-US" sz="1400" dirty="0">
                <a:solidFill>
                  <a:schemeClr val="accent2"/>
                </a:solidFill>
                <a:ea typeface="微软雅黑" panose="020B0503020204020204" pitchFamily="34" charset="-122"/>
              </a:rPr>
              <a:t>也可以使用</a:t>
            </a:r>
            <a:r>
              <a:rPr lang="en-US" altLang="zh-CN" sz="1400" dirty="0">
                <a:solidFill>
                  <a:schemeClr val="accent2"/>
                </a:solidFill>
                <a:ea typeface="微软雅黑" panose="020B0503020204020204" pitchFamily="34" charset="-122"/>
              </a:rPr>
              <a:t>from import</a:t>
            </a:r>
            <a:r>
              <a:rPr lang="zh-CN" altLang="en-US" sz="1400" dirty="0">
                <a:solidFill>
                  <a:schemeClr val="accent2"/>
                </a:solidFill>
                <a:ea typeface="微软雅黑" panose="020B0503020204020204" pitchFamily="34" charset="-122"/>
              </a:rPr>
              <a:t>方式导入包中的模块，如：</a:t>
            </a:r>
            <a:endParaRPr lang="zh-CN" altLang="en-US" sz="1400" dirty="0">
              <a:solidFill>
                <a:schemeClr val="accent2"/>
              </a:solidFill>
              <a:ea typeface="微软雅黑" panose="020B0503020204020204" pitchFamily="34" charset="-122"/>
            </a:endParaRPr>
          </a:p>
        </p:txBody>
      </p:sp>
      <p:sp>
        <p:nvSpPr>
          <p:cNvPr id="11" name="矩形 10"/>
          <p:cNvSpPr/>
          <p:nvPr/>
        </p:nvSpPr>
        <p:spPr>
          <a:xfrm>
            <a:off x="752991" y="1140832"/>
            <a:ext cx="3206583" cy="375552"/>
          </a:xfrm>
          <a:prstGeom prst="rect">
            <a:avLst/>
          </a:prstGeom>
        </p:spPr>
        <p:txBody>
          <a:bodyPr wrap="non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dirty="0">
                <a:solidFill>
                  <a:schemeClr val="accent2"/>
                </a:solidFill>
                <a:ea typeface="楷体" panose="02010609060101010101" pitchFamily="49" charset="-122"/>
              </a:rPr>
              <a:t>from </a:t>
            </a:r>
            <a:r>
              <a:rPr lang="en-US" altLang="zh-CN" sz="1400" dirty="0" err="1">
                <a:solidFill>
                  <a:schemeClr val="accent2"/>
                </a:solidFill>
                <a:ea typeface="楷体" panose="02010609060101010101" pitchFamily="49" charset="-122"/>
              </a:rPr>
              <a:t>sound.effects</a:t>
            </a:r>
            <a:r>
              <a:rPr lang="en-US" altLang="zh-CN" sz="1400" dirty="0">
                <a:solidFill>
                  <a:schemeClr val="accent2"/>
                </a:solidFill>
                <a:ea typeface="楷体" panose="02010609060101010101" pitchFamily="49" charset="-122"/>
              </a:rPr>
              <a:t> import echo</a:t>
            </a:r>
            <a:endParaRPr lang="en-US" altLang="zh-CN" sz="1400" dirty="0">
              <a:solidFill>
                <a:schemeClr val="accent2"/>
              </a:solidFill>
              <a:ea typeface="楷体" panose="02010609060101010101" pitchFamily="49" charset="-122"/>
            </a:endParaRPr>
          </a:p>
        </p:txBody>
      </p:sp>
      <p:sp>
        <p:nvSpPr>
          <p:cNvPr id="12" name="矩形 11"/>
          <p:cNvSpPr/>
          <p:nvPr/>
        </p:nvSpPr>
        <p:spPr>
          <a:xfrm>
            <a:off x="922896" y="1710146"/>
            <a:ext cx="6711281" cy="523220"/>
          </a:xfrm>
          <a:prstGeom prst="rect">
            <a:avLst/>
          </a:prstGeom>
        </p:spPr>
        <p:txBody>
          <a:bodyPr wrap="square">
            <a:spAutoFit/>
          </a:bodyPr>
          <a:lstStyle/>
          <a:p>
            <a:pPr>
              <a:spcBef>
                <a:spcPct val="0"/>
              </a:spcBef>
              <a:buClr>
                <a:srgbClr val="1950B2"/>
              </a:buClr>
              <a:defRPr/>
            </a:pPr>
            <a:r>
              <a:rPr lang="zh-CN" altLang="en-US" sz="1400" dirty="0">
                <a:solidFill>
                  <a:schemeClr val="accent2"/>
                </a:solidFill>
                <a:ea typeface="微软雅黑" panose="020B0503020204020204" pitchFamily="34" charset="-122"/>
              </a:rPr>
              <a:t>通过这种方式，也可以正确导入</a:t>
            </a:r>
            <a:r>
              <a:rPr lang="en-US" altLang="zh-CN" sz="1400" dirty="0">
                <a:solidFill>
                  <a:schemeClr val="accent2"/>
                </a:solidFill>
                <a:ea typeface="微软雅黑" panose="020B0503020204020204" pitchFamily="34" charset="-122"/>
              </a:rPr>
              <a:t>sound</a:t>
            </a:r>
            <a:r>
              <a:rPr lang="zh-CN" altLang="en-US" sz="1400" dirty="0">
                <a:solidFill>
                  <a:schemeClr val="accent2"/>
                </a:solidFill>
                <a:ea typeface="微软雅黑" panose="020B0503020204020204" pitchFamily="34" charset="-122"/>
              </a:rPr>
              <a:t>包的</a:t>
            </a:r>
            <a:r>
              <a:rPr lang="en-US" altLang="zh-CN" sz="1400" dirty="0">
                <a:solidFill>
                  <a:schemeClr val="accent2"/>
                </a:solidFill>
                <a:ea typeface="微软雅黑" panose="020B0503020204020204" pitchFamily="34" charset="-122"/>
              </a:rPr>
              <a:t>effects</a:t>
            </a:r>
            <a:r>
              <a:rPr lang="zh-CN" altLang="en-US" sz="1400" dirty="0">
                <a:solidFill>
                  <a:schemeClr val="accent2"/>
                </a:solidFill>
                <a:ea typeface="微软雅黑" panose="020B0503020204020204" pitchFamily="34" charset="-122"/>
              </a:rPr>
              <a:t>子包的</a:t>
            </a:r>
            <a:r>
              <a:rPr lang="en-US" altLang="zh-CN" sz="1400" dirty="0">
                <a:solidFill>
                  <a:schemeClr val="accent2"/>
                </a:solidFill>
                <a:ea typeface="微软雅黑" panose="020B0503020204020204" pitchFamily="34" charset="-122"/>
              </a:rPr>
              <a:t>echo</a:t>
            </a:r>
            <a:r>
              <a:rPr lang="zh-CN" altLang="en-US" sz="1400" dirty="0">
                <a:solidFill>
                  <a:schemeClr val="accent2"/>
                </a:solidFill>
                <a:ea typeface="微软雅黑" panose="020B0503020204020204" pitchFamily="34" charset="-122"/>
              </a:rPr>
              <a:t>模块，而且在调用</a:t>
            </a:r>
            <a:r>
              <a:rPr lang="en-US" altLang="zh-CN" sz="1400" dirty="0">
                <a:solidFill>
                  <a:schemeClr val="accent2"/>
                </a:solidFill>
                <a:ea typeface="微软雅黑" panose="020B0503020204020204" pitchFamily="34" charset="-122"/>
              </a:rPr>
              <a:t>echo</a:t>
            </a:r>
            <a:r>
              <a:rPr lang="zh-CN" altLang="en-US" sz="1400" dirty="0">
                <a:solidFill>
                  <a:schemeClr val="accent2"/>
                </a:solidFill>
                <a:ea typeface="微软雅黑" panose="020B0503020204020204" pitchFamily="34" charset="-122"/>
              </a:rPr>
              <a:t>模块中的函数时不需要加包名，如：</a:t>
            </a:r>
            <a:endParaRPr lang="zh-CN" altLang="en-US" sz="1400" dirty="0">
              <a:solidFill>
                <a:schemeClr val="accent2"/>
              </a:solidFill>
              <a:ea typeface="微软雅黑" panose="020B0503020204020204" pitchFamily="34" charset="-122"/>
            </a:endParaRPr>
          </a:p>
        </p:txBody>
      </p:sp>
      <p:sp>
        <p:nvSpPr>
          <p:cNvPr id="14" name="矩形 13"/>
          <p:cNvSpPr/>
          <p:nvPr/>
        </p:nvSpPr>
        <p:spPr>
          <a:xfrm>
            <a:off x="711470" y="2348358"/>
            <a:ext cx="2754600" cy="377026"/>
          </a:xfrm>
          <a:prstGeom prst="rect">
            <a:avLst/>
          </a:prstGeom>
        </p:spPr>
        <p:txBody>
          <a:bodyPr wrap="non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dirty="0" err="1">
                <a:solidFill>
                  <a:schemeClr val="accent2"/>
                </a:solidFill>
                <a:ea typeface="楷体" panose="02010609060101010101" pitchFamily="49" charset="-122"/>
              </a:rPr>
              <a:t>echo.echofilter</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实参列表</a:t>
            </a:r>
            <a:r>
              <a:rPr lang="en-US" altLang="zh-CN" sz="1400" dirty="0">
                <a:solidFill>
                  <a:schemeClr val="accent2"/>
                </a:solidFill>
                <a:latin typeface="微软雅黑" panose="020B0503020204020204" pitchFamily="34" charset="-122"/>
                <a:ea typeface="微软雅黑" panose="020B0503020204020204" pitchFamily="34" charset="-122"/>
              </a:rPr>
              <a:t>)</a:t>
            </a:r>
            <a:endParaRPr lang="en-US" altLang="zh-CN" sz="1400" dirty="0">
              <a:solidFill>
                <a:schemeClr val="accent2"/>
              </a:solidFill>
              <a:latin typeface="微软雅黑" panose="020B0503020204020204" pitchFamily="34" charset="-122"/>
              <a:ea typeface="微软雅黑" panose="020B0503020204020204" pitchFamily="34" charset="-122"/>
            </a:endParaRPr>
          </a:p>
        </p:txBody>
      </p:sp>
      <p:sp>
        <p:nvSpPr>
          <p:cNvPr id="15" name="矩形 14"/>
          <p:cNvSpPr/>
          <p:nvPr/>
        </p:nvSpPr>
        <p:spPr>
          <a:xfrm>
            <a:off x="922896" y="2840907"/>
            <a:ext cx="6711281" cy="307777"/>
          </a:xfrm>
          <a:prstGeom prst="rect">
            <a:avLst/>
          </a:prstGeom>
        </p:spPr>
        <p:txBody>
          <a:bodyPr wrap="square">
            <a:spAutoFit/>
          </a:bodyPr>
          <a:lstStyle/>
          <a:p>
            <a:pPr>
              <a:spcBef>
                <a:spcPct val="0"/>
              </a:spcBef>
              <a:buClr>
                <a:srgbClr val="1950B2"/>
              </a:buClr>
              <a:defRPr/>
            </a:pPr>
            <a:r>
              <a:rPr lang="zh-CN" altLang="en-US" sz="1400" dirty="0">
                <a:solidFill>
                  <a:schemeClr val="accent2"/>
                </a:solidFill>
                <a:ea typeface="微软雅黑" panose="020B0503020204020204" pitchFamily="34" charset="-122"/>
              </a:rPr>
              <a:t>使用</a:t>
            </a:r>
            <a:r>
              <a:rPr lang="en-US" altLang="zh-CN" sz="1400" dirty="0">
                <a:solidFill>
                  <a:schemeClr val="accent2"/>
                </a:solidFill>
                <a:ea typeface="微软雅黑" panose="020B0503020204020204" pitchFamily="34" charset="-122"/>
              </a:rPr>
              <a:t>from import</a:t>
            </a:r>
            <a:r>
              <a:rPr lang="zh-CN" altLang="en-US" sz="1400" dirty="0">
                <a:solidFill>
                  <a:schemeClr val="accent2"/>
                </a:solidFill>
                <a:ea typeface="微软雅黑" panose="020B0503020204020204" pitchFamily="34" charset="-122"/>
              </a:rPr>
              <a:t>也可以直接导入模块中的标识符，如：</a:t>
            </a:r>
            <a:endParaRPr lang="zh-CN" altLang="en-US" sz="1400" dirty="0">
              <a:solidFill>
                <a:schemeClr val="accent2"/>
              </a:solidFill>
              <a:ea typeface="微软雅黑" panose="020B0503020204020204" pitchFamily="34" charset="-122"/>
            </a:endParaRPr>
          </a:p>
        </p:txBody>
      </p:sp>
      <p:sp>
        <p:nvSpPr>
          <p:cNvPr id="17" name="矩形 16"/>
          <p:cNvSpPr/>
          <p:nvPr/>
        </p:nvSpPr>
        <p:spPr>
          <a:xfrm>
            <a:off x="716259" y="3149107"/>
            <a:ext cx="3982437" cy="375552"/>
          </a:xfrm>
          <a:prstGeom prst="rect">
            <a:avLst/>
          </a:prstGeom>
        </p:spPr>
        <p:txBody>
          <a:bodyPr wrap="non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dirty="0">
                <a:solidFill>
                  <a:schemeClr val="accent2"/>
                </a:solidFill>
                <a:ea typeface="楷体" panose="02010609060101010101" pitchFamily="49" charset="-122"/>
              </a:rPr>
              <a:t>from </a:t>
            </a:r>
            <a:r>
              <a:rPr lang="en-US" altLang="zh-CN" sz="1400" dirty="0" err="1">
                <a:solidFill>
                  <a:schemeClr val="accent2"/>
                </a:solidFill>
                <a:ea typeface="楷体" panose="02010609060101010101" pitchFamily="49" charset="-122"/>
              </a:rPr>
              <a:t>sound.effects.echo</a:t>
            </a:r>
            <a:r>
              <a:rPr lang="en-US" altLang="zh-CN" sz="1400" dirty="0">
                <a:solidFill>
                  <a:schemeClr val="accent2"/>
                </a:solidFill>
                <a:ea typeface="楷体" panose="02010609060101010101" pitchFamily="49" charset="-122"/>
              </a:rPr>
              <a:t> import </a:t>
            </a:r>
            <a:r>
              <a:rPr lang="en-US" altLang="zh-CN" sz="1400" dirty="0" err="1">
                <a:solidFill>
                  <a:schemeClr val="accent2"/>
                </a:solidFill>
                <a:ea typeface="楷体" panose="02010609060101010101" pitchFamily="49" charset="-122"/>
              </a:rPr>
              <a:t>echofilter</a:t>
            </a:r>
            <a:endParaRPr lang="en-US" altLang="zh-CN" sz="1400" dirty="0">
              <a:solidFill>
                <a:schemeClr val="accent2"/>
              </a:solidFill>
              <a:ea typeface="楷体" panose="02010609060101010101" pitchFamily="49" charset="-122"/>
            </a:endParaRPr>
          </a:p>
        </p:txBody>
      </p:sp>
      <p:sp>
        <p:nvSpPr>
          <p:cNvPr id="18" name="矩形 17"/>
          <p:cNvSpPr/>
          <p:nvPr/>
        </p:nvSpPr>
        <p:spPr>
          <a:xfrm>
            <a:off x="922896" y="3622345"/>
            <a:ext cx="5924471" cy="307777"/>
          </a:xfrm>
          <a:prstGeom prst="rect">
            <a:avLst/>
          </a:prstGeom>
        </p:spPr>
        <p:txBody>
          <a:bodyPr wrap="square">
            <a:spAutoFit/>
          </a:bodyPr>
          <a:lstStyle/>
          <a:p>
            <a:pPr>
              <a:spcBef>
                <a:spcPct val="0"/>
              </a:spcBef>
              <a:buClr>
                <a:srgbClr val="1950B2"/>
              </a:buClr>
              <a:defRPr/>
            </a:pPr>
            <a:r>
              <a:rPr lang="zh-CN" altLang="en-US" sz="1400" dirty="0">
                <a:solidFill>
                  <a:schemeClr val="accent2"/>
                </a:solidFill>
                <a:ea typeface="微软雅黑" panose="020B0503020204020204" pitchFamily="34" charset="-122"/>
              </a:rPr>
              <a:t>此时调用</a:t>
            </a:r>
            <a:r>
              <a:rPr lang="en-US" altLang="zh-CN" sz="1400" dirty="0" err="1">
                <a:solidFill>
                  <a:schemeClr val="accent2"/>
                </a:solidFill>
                <a:ea typeface="微软雅黑" panose="020B0503020204020204" pitchFamily="34" charset="-122"/>
              </a:rPr>
              <a:t>echofilter</a:t>
            </a:r>
            <a:r>
              <a:rPr lang="zh-CN" altLang="en-US" sz="1400" dirty="0">
                <a:solidFill>
                  <a:schemeClr val="accent2"/>
                </a:solidFill>
                <a:ea typeface="微软雅黑" panose="020B0503020204020204" pitchFamily="34" charset="-122"/>
              </a:rPr>
              <a:t>函数可直接写作：</a:t>
            </a:r>
            <a:endParaRPr lang="zh-CN" altLang="en-US" sz="1400" dirty="0">
              <a:solidFill>
                <a:schemeClr val="accent2"/>
              </a:solidFill>
              <a:ea typeface="微软雅黑" panose="020B0503020204020204" pitchFamily="34" charset="-122"/>
            </a:endParaRPr>
          </a:p>
        </p:txBody>
      </p:sp>
      <p:sp>
        <p:nvSpPr>
          <p:cNvPr id="20" name="矩形 19"/>
          <p:cNvSpPr/>
          <p:nvPr/>
        </p:nvSpPr>
        <p:spPr>
          <a:xfrm>
            <a:off x="720869" y="3930122"/>
            <a:ext cx="2316981" cy="377026"/>
          </a:xfrm>
          <a:prstGeom prst="rect">
            <a:avLst/>
          </a:prstGeom>
        </p:spPr>
        <p:txBody>
          <a:bodyPr wrap="non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dirty="0" err="1">
                <a:solidFill>
                  <a:schemeClr val="accent2"/>
                </a:solidFill>
                <a:ea typeface="楷体" panose="02010609060101010101" pitchFamily="49" charset="-122"/>
              </a:rPr>
              <a:t>echofilter</a:t>
            </a:r>
            <a:r>
              <a:rPr lang="en-US" altLang="zh-CN" sz="1400" dirty="0">
                <a:solidFill>
                  <a:schemeClr val="accent2"/>
                </a:solidFill>
                <a:latin typeface="微软雅黑" panose="020B0503020204020204" pitchFamily="34" charset="-122"/>
                <a:ea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rPr>
              <a:t>实参列表</a:t>
            </a:r>
            <a:r>
              <a:rPr lang="en-US" altLang="zh-CN" sz="1400" dirty="0">
                <a:solidFill>
                  <a:schemeClr val="accent2"/>
                </a:solidFill>
                <a:latin typeface="微软雅黑" panose="020B0503020204020204" pitchFamily="34" charset="-122"/>
                <a:ea typeface="微软雅黑" panose="020B0503020204020204" pitchFamily="34" charset="-122"/>
              </a:rPr>
              <a:t>)</a:t>
            </a:r>
            <a:endParaRPr lang="en-US" altLang="zh-CN" sz="14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down)">
                                      <p:cBhvr>
                                        <p:cTn id="12" dur="500"/>
                                        <p:tgtEl>
                                          <p:spTgt spid="12"/>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12" presetClass="entr" presetSubtype="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p:tgtEl>
                                          <p:spTgt spid="15"/>
                                        </p:tgtEl>
                                        <p:attrNameLst>
                                          <p:attrName>ppt_y</p:attrName>
                                        </p:attrNameLst>
                                      </p:cBhvr>
                                      <p:tavLst>
                                        <p:tav tm="0">
                                          <p:val>
                                            <p:strVal val="#ppt_y-#ppt_h*1.125000"/>
                                          </p:val>
                                        </p:tav>
                                        <p:tav tm="100000">
                                          <p:val>
                                            <p:strVal val="#ppt_y"/>
                                          </p:val>
                                        </p:tav>
                                      </p:tavLst>
                                    </p:anim>
                                    <p:animEffect transition="in" filter="wipe(down)">
                                      <p:cBhvr>
                                        <p:cTn id="24" dur="500"/>
                                        <p:tgtEl>
                                          <p:spTgt spid="15"/>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p:tgtEl>
                                          <p:spTgt spid="18"/>
                                        </p:tgtEl>
                                        <p:attrNameLst>
                                          <p:attrName>ppt_y</p:attrName>
                                        </p:attrNameLst>
                                      </p:cBhvr>
                                      <p:tavLst>
                                        <p:tav tm="0">
                                          <p:val>
                                            <p:strVal val="#ppt_y-#ppt_h*1.125000"/>
                                          </p:val>
                                        </p:tav>
                                        <p:tav tm="100000">
                                          <p:val>
                                            <p:strVal val="#ppt_y"/>
                                          </p:val>
                                        </p:tav>
                                      </p:tavLst>
                                    </p:anim>
                                    <p:animEffect transition="in" filter="wipe(down)">
                                      <p:cBhvr>
                                        <p:cTn id="28" dur="500"/>
                                        <p:tgtEl>
                                          <p:spTgt spid="18"/>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0-#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p:bldP spid="15" grpId="0"/>
      <p:bldP spid="17" grpId="0"/>
      <p:bldP spid="18" grpId="0"/>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案例编码</a:t>
            </a:r>
            <a:endParaRPr lang="zh-CN" altLang="en-US" dirty="0"/>
          </a:p>
        </p:txBody>
      </p:sp>
      <p:sp>
        <p:nvSpPr>
          <p:cNvPr id="3" name="内容占位符 2"/>
          <p:cNvSpPr>
            <a:spLocks noGrp="1"/>
          </p:cNvSpPr>
          <p:nvPr>
            <p:ph idx="1"/>
          </p:nvPr>
        </p:nvSpPr>
        <p:spPr>
          <a:xfrm>
            <a:off x="3553848" y="2339308"/>
            <a:ext cx="2613055" cy="818573"/>
          </a:xfrm>
        </p:spPr>
        <p:txBody>
          <a:bodyPr/>
          <a:lstStyle/>
          <a:p>
            <a:pPr marL="0" indent="0">
              <a:buNone/>
            </a:pPr>
            <a:r>
              <a:rPr lang="zh-CN" altLang="en-US" dirty="0" smtClean="0"/>
              <a:t>综合案例</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smtClean="0">
                <a:uFillTx/>
                <a:sym typeface="+mn-ea"/>
              </a:rPr>
              <a:t>Py</a:t>
            </a:r>
            <a:r>
              <a:rPr lang="en-US" altLang="zh-CN" cap="none" smtClean="0">
                <a:uFillTx/>
                <a:sym typeface="+mn-ea"/>
              </a:rPr>
              <a:t>thon</a:t>
            </a:r>
            <a:r>
              <a:rPr lang="zh-CN" altLang="en-US" smtClean="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实战任务</a:t>
            </a:r>
            <a:r>
              <a:rPr lang="en-US" altLang="zh-CN" dirty="0"/>
              <a:t>9</a:t>
            </a:r>
            <a:endParaRPr lang="en-US" altLang="zh-CN"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标题 1"/>
          <p:cNvSpPr>
            <a:spLocks noGrp="1"/>
          </p:cNvSpPr>
          <p:nvPr/>
        </p:nvSpPr>
        <p:spPr>
          <a:xfrm>
            <a:off x="2115911" y="1576615"/>
            <a:ext cx="4912178" cy="506018"/>
          </a:xfrm>
          <a:prstGeom prst="rect">
            <a:avLst/>
          </a:prstGeom>
        </p:spPr>
        <p:txBody>
          <a:bodyPr vert="horz" lIns="91440" tIns="45720" rIns="91440" bIns="45720" rtlCol="0" anchor="ctr">
            <a:normAutofit fontScale="97500"/>
          </a:bodyPr>
          <a:lst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a:lstStyle>
          <a:p>
            <a:pPr algn="ctr"/>
            <a:r>
              <a:rPr lang="en-US" altLang="zh-CN" dirty="0"/>
              <a:t>『 </a:t>
            </a:r>
            <a:r>
              <a:rPr lang="zh-CN" altLang="en-US" b="1" dirty="0"/>
              <a:t>实战任务 </a:t>
            </a:r>
            <a:r>
              <a:rPr lang="en-US" altLang="zh-CN" dirty="0"/>
              <a:t>』</a:t>
            </a:r>
            <a:endParaRPr lang="zh-CN" altLang="en-US" dirty="0"/>
          </a:p>
        </p:txBody>
      </p:sp>
      <p:sp>
        <p:nvSpPr>
          <p:cNvPr id="14" name="标题 1"/>
          <p:cNvSpPr txBox="1"/>
          <p:nvPr/>
        </p:nvSpPr>
        <p:spPr>
          <a:xfrm>
            <a:off x="2890066" y="2082703"/>
            <a:ext cx="4912178" cy="50601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0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lang="zh-CN" altLang="en-US" sz="1500" dirty="0"/>
              <a:t>统计考试成绩</a:t>
            </a:r>
            <a:endParaRPr lang="zh-CN" altLang="en-US" sz="1500" dirty="0"/>
          </a:p>
        </p:txBody>
      </p:sp>
      <p:sp>
        <p:nvSpPr>
          <p:cNvPr id="8" name="标题 1"/>
          <p:cNvSpPr txBox="1"/>
          <p:nvPr/>
        </p:nvSpPr>
        <p:spPr>
          <a:xfrm>
            <a:off x="3543562" y="2679260"/>
            <a:ext cx="3683464" cy="52569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en-US" altLang="zh-CN" sz="1050" dirty="0">
                <a:solidFill>
                  <a:schemeClr val="tx1">
                    <a:lumMod val="65000"/>
                    <a:lumOff val="35000"/>
                  </a:schemeClr>
                </a:solidFill>
                <a:sym typeface="+mn-ea"/>
              </a:rPr>
              <a:t>demo09_</a:t>
            </a:r>
            <a:r>
              <a:rPr lang="en-US" altLang="zh-CN" sz="1050" b="0" dirty="0">
                <a:sym typeface="+mn-ea"/>
              </a:rPr>
              <a:t>s</a:t>
            </a:r>
            <a:r>
              <a:rPr lang="en-US" altLang="zh-CN" sz="1050" b="0" dirty="0"/>
              <a:t>tatistics</a:t>
            </a:r>
            <a:r>
              <a:rPr lang="en-US" altLang="zh-CN" sz="1050" dirty="0">
                <a:solidFill>
                  <a:schemeClr val="tx1">
                    <a:lumMod val="65000"/>
                    <a:lumOff val="35000"/>
                  </a:schemeClr>
                </a:solidFill>
                <a:sym typeface="+mn-ea"/>
              </a:rPr>
              <a:t>_score.py</a:t>
            </a:r>
            <a:endParaRPr lang="zh-CN" altLang="en-US" sz="1050" b="0" dirty="0">
              <a:solidFill>
                <a:schemeClr val="tx1">
                  <a:lumMod val="65000"/>
                  <a:lumOff val="35000"/>
                </a:schemeClr>
              </a:solidFill>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00" y="2827473"/>
            <a:ext cx="3636585" cy="17395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935480" cy="39878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案例功能分析</a:t>
            </a:r>
            <a:endParaRPr lang="zh-CN" altLang="en-US" sz="2000" spc="300" dirty="0">
              <a:latin typeface="黑体" panose="02010609060101010101" charset="-122"/>
              <a:ea typeface="黑体" panose="02010609060101010101" charset="-122"/>
            </a:endParaRPr>
          </a:p>
        </p:txBody>
      </p:sp>
      <p:sp>
        <p:nvSpPr>
          <p:cNvPr id="3" name="文本框 2"/>
          <p:cNvSpPr txBox="1"/>
          <p:nvPr/>
        </p:nvSpPr>
        <p:spPr>
          <a:xfrm>
            <a:off x="647065" y="1487170"/>
            <a:ext cx="8096885" cy="1476375"/>
          </a:xfrm>
          <a:prstGeom prst="rect">
            <a:avLst/>
          </a:prstGeom>
          <a:noFill/>
        </p:spPr>
        <p:txBody>
          <a:bodyPr wrap="square" rtlCol="0">
            <a:spAutoFit/>
          </a:bodyPr>
          <a:lstStyle/>
          <a:p>
            <a:r>
              <a:rPr lang="zh-CN" altLang="en-US"/>
              <a:t>1、从Excel文件中获取学生信息，包括学生姓名，课堂表现成绩，实验成绩，期末卷面成绩，以及成绩输入的截止时间；</a:t>
            </a:r>
            <a:endParaRPr lang="zh-CN" altLang="en-US"/>
          </a:p>
          <a:p>
            <a:r>
              <a:rPr lang="zh-CN" altLang="en-US"/>
              <a:t>2、通过Excel文件中的数据计算学生的综合成绩；</a:t>
            </a:r>
            <a:endParaRPr lang="zh-CN" altLang="en-US"/>
          </a:p>
          <a:p>
            <a:r>
              <a:rPr lang="zh-CN" altLang="en-US"/>
              <a:t>3、判断学生的成绩等级；</a:t>
            </a:r>
            <a:endParaRPr lang="zh-CN" altLang="en-US"/>
          </a:p>
          <a:p>
            <a:r>
              <a:rPr lang="zh-CN" altLang="en-US"/>
              <a:t>4、计算学生的平均成绩。</a:t>
            </a:r>
            <a:endParaRPr lang="zh-CN" altLang="en-US"/>
          </a:p>
        </p:txBody>
      </p:sp>
      <p:sp>
        <p:nvSpPr>
          <p:cNvPr id="7" name="文本框 6"/>
          <p:cNvSpPr txBox="1"/>
          <p:nvPr/>
        </p:nvSpPr>
        <p:spPr>
          <a:xfrm>
            <a:off x="647065" y="931545"/>
            <a:ext cx="7541260" cy="645160"/>
          </a:xfrm>
          <a:prstGeom prst="rect">
            <a:avLst/>
          </a:prstGeom>
          <a:noFill/>
        </p:spPr>
        <p:txBody>
          <a:bodyPr wrap="square" rtlCol="0">
            <a:spAutoFit/>
          </a:bodyPr>
          <a:lstStyle/>
          <a:p>
            <a:r>
              <a:rPr lang="zh-CN" altLang="en-US"/>
              <a:t>本案例主要利用学过的函数知识，实现学生成绩计算的案例，主要功能如下：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矩形 6"/>
          <p:cNvSpPr/>
          <p:nvPr/>
        </p:nvSpPr>
        <p:spPr>
          <a:xfrm>
            <a:off x="1054289" y="1260672"/>
            <a:ext cx="6765878" cy="923330"/>
          </a:xfrm>
          <a:prstGeom prst="rect">
            <a:avLst/>
          </a:prstGeom>
        </p:spPr>
        <p:txBody>
          <a:bodyPr wrap="square">
            <a:spAutoFit/>
          </a:bodyPr>
          <a:lstStyle/>
          <a:p>
            <a:pPr>
              <a:lnSpc>
                <a:spcPct val="150000"/>
              </a:lnSpc>
            </a:pP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每次考试之后，教师都要统计考试成绩，一般包括：平均分，以及对所有人按成绩从高到低排队，谁成绩最好，谁成绩最差等。编程实现考试成绩统计。为了简化，以字典形式表示考试成绩记录。每个功能都单独使用函数实现。</a:t>
            </a:r>
            <a:endPar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740380" y="912021"/>
            <a:ext cx="1040130" cy="299085"/>
          </a:xfrm>
          <a:prstGeom prst="rect">
            <a:avLst/>
          </a:prstGeom>
        </p:spPr>
        <p:txBody>
          <a:bodyPr wrap="none">
            <a:spAutoFit/>
          </a:bodyPr>
          <a:lstStyle/>
          <a:p>
            <a:r>
              <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业务需求：</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0" name="矩形 19"/>
          <p:cNvSpPr/>
          <p:nvPr/>
        </p:nvSpPr>
        <p:spPr>
          <a:xfrm>
            <a:off x="768320" y="2572555"/>
            <a:ext cx="1383030" cy="299085"/>
          </a:xfrm>
          <a:prstGeom prst="rect">
            <a:avLst/>
          </a:prstGeom>
        </p:spPr>
        <p:txBody>
          <a:bodyPr wrap="none">
            <a:spAutoFit/>
          </a:bodyPr>
          <a:lstStyle/>
          <a:p>
            <a:r>
              <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关键技术分析：</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1" name="矩形 20"/>
          <p:cNvSpPr/>
          <p:nvPr/>
        </p:nvSpPr>
        <p:spPr>
          <a:xfrm>
            <a:off x="1072090" y="2871291"/>
            <a:ext cx="6765878" cy="1200329"/>
          </a:xfrm>
          <a:prstGeom prst="rect">
            <a:avLst/>
          </a:prstGeom>
        </p:spPr>
        <p:txBody>
          <a:bodyPr wrap="square">
            <a:spAutoFit/>
          </a:bodyPr>
          <a:lstStyle/>
          <a:p>
            <a:pPr indent="0">
              <a:lnSpc>
                <a:spcPct val="150000"/>
              </a:lnSpc>
              <a:buFont typeface="Arial" panose="020B0604020202020204" pitchFamily="34" charset="0"/>
              <a:buNone/>
            </a:pP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最高分或最低分，可能有人并列。</a:t>
            </a:r>
            <a:endPar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要实现不同长度的字典作为输入值。</a:t>
            </a:r>
            <a:endPar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输出结果中，除了平均分，其他的都要有姓名和分数两项，否则都匿名了，怎么刺激学渣、表扬学霸呢？</a:t>
            </a:r>
            <a:endParaRPr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矩形 6"/>
          <p:cNvSpPr/>
          <p:nvPr/>
        </p:nvSpPr>
        <p:spPr>
          <a:xfrm>
            <a:off x="1054289" y="1260672"/>
            <a:ext cx="6765878" cy="923330"/>
          </a:xfrm>
          <a:prstGeom prst="rect">
            <a:avLst/>
          </a:prstGeom>
        </p:spPr>
        <p:txBody>
          <a:bodyPr wrap="square">
            <a:spAutoFit/>
          </a:bodyPr>
          <a:lstStyle/>
          <a:p>
            <a:pPr>
              <a:lnSpc>
                <a:spcPct val="150000"/>
              </a:lnSpc>
            </a:pP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每次考试之后，教师都要统计考试成绩，一般包括：平均分，以及对所有人按成绩从高到低排队，谁成绩最好，谁成绩最差等。编程实现考试成绩统计。为了简化，以字典形式表示考试成绩记录。每个功能都单独使用函数实现。</a:t>
            </a:r>
            <a:endPar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740380" y="912021"/>
            <a:ext cx="1040130" cy="299085"/>
          </a:xfrm>
          <a:prstGeom prst="rect">
            <a:avLst/>
          </a:prstGeom>
        </p:spPr>
        <p:txBody>
          <a:bodyPr wrap="none">
            <a:spAutoFit/>
          </a:bodyPr>
          <a:lstStyle/>
          <a:p>
            <a:r>
              <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业务需求：</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0" name="矩形 19"/>
          <p:cNvSpPr/>
          <p:nvPr/>
        </p:nvSpPr>
        <p:spPr>
          <a:xfrm>
            <a:off x="768320" y="2572555"/>
            <a:ext cx="1383030" cy="299085"/>
          </a:xfrm>
          <a:prstGeom prst="rect">
            <a:avLst/>
          </a:prstGeom>
        </p:spPr>
        <p:txBody>
          <a:bodyPr wrap="none">
            <a:spAutoFit/>
          </a:bodyPr>
          <a:lstStyle/>
          <a:p>
            <a:r>
              <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关键技术分析：</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1" name="矩形 20"/>
          <p:cNvSpPr/>
          <p:nvPr/>
        </p:nvSpPr>
        <p:spPr>
          <a:xfrm>
            <a:off x="1072090" y="2871291"/>
            <a:ext cx="6765878" cy="1200329"/>
          </a:xfrm>
          <a:prstGeom prst="rect">
            <a:avLst/>
          </a:prstGeom>
        </p:spPr>
        <p:txBody>
          <a:bodyPr wrap="square">
            <a:spAutoFit/>
          </a:bodyPr>
          <a:lstStyle/>
          <a:p>
            <a:pPr indent="0">
              <a:lnSpc>
                <a:spcPct val="150000"/>
              </a:lnSpc>
              <a:buFont typeface="Arial" panose="020B0604020202020204" pitchFamily="34" charset="0"/>
              <a:buNone/>
            </a:pP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最高分或最低分，可能有人并列。</a:t>
            </a:r>
            <a:endPar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要实现不同长度的字典作为输入值。</a:t>
            </a:r>
            <a:endPar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输出结果中，除了平均分，其他的都要有姓名和分数两项，否则都匿名了，怎么刺激学渣、表扬学霸呢？</a:t>
            </a:r>
            <a:endParaRPr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935480" cy="39878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案例所需数据</a:t>
            </a:r>
            <a:endParaRPr lang="zh-CN" altLang="en-US" sz="2000" spc="300" dirty="0">
              <a:latin typeface="黑体" panose="02010609060101010101" charset="-122"/>
              <a:ea typeface="黑体" panose="02010609060101010101" charset="-122"/>
            </a:endParaRPr>
          </a:p>
        </p:txBody>
      </p:sp>
      <p:sp>
        <p:nvSpPr>
          <p:cNvPr id="3" name="文本框 2"/>
          <p:cNvSpPr txBox="1"/>
          <p:nvPr/>
        </p:nvSpPr>
        <p:spPr>
          <a:xfrm>
            <a:off x="600710" y="731520"/>
            <a:ext cx="5309235" cy="368300"/>
          </a:xfrm>
          <a:prstGeom prst="rect">
            <a:avLst/>
          </a:prstGeom>
          <a:noFill/>
        </p:spPr>
        <p:txBody>
          <a:bodyPr wrap="square" rtlCol="0">
            <a:spAutoFit/>
          </a:bodyPr>
          <a:lstStyle/>
          <a:p>
            <a:r>
              <a:rPr lang="zh-CN" altLang="en-US"/>
              <a:t>本案例所用到的数据如图1所示。</a:t>
            </a:r>
            <a:endParaRPr lang="zh-CN" altLang="en-US"/>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4979" y="1519237"/>
            <a:ext cx="4797254" cy="2340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8" name="TextBox 25"/>
          <p:cNvSpPr txBox="1"/>
          <p:nvPr/>
        </p:nvSpPr>
        <p:spPr>
          <a:xfrm>
            <a:off x="922292" y="180295"/>
            <a:ext cx="2519680" cy="39878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案例实现过程分析</a:t>
            </a:r>
            <a:endParaRPr lang="zh-CN" altLang="en-US" sz="2000" spc="300" dirty="0">
              <a:latin typeface="黑体" panose="02010609060101010101" charset="-122"/>
              <a:ea typeface="黑体" panose="02010609060101010101" charset="-122"/>
            </a:endParaRPr>
          </a:p>
        </p:txBody>
      </p:sp>
      <p:sp>
        <p:nvSpPr>
          <p:cNvPr id="9" name="文本框 8"/>
          <p:cNvSpPr txBox="1"/>
          <p:nvPr/>
        </p:nvSpPr>
        <p:spPr>
          <a:xfrm>
            <a:off x="582295" y="949960"/>
            <a:ext cx="7887335" cy="1753235"/>
          </a:xfrm>
          <a:prstGeom prst="rect">
            <a:avLst/>
          </a:prstGeom>
          <a:noFill/>
        </p:spPr>
        <p:txBody>
          <a:bodyPr wrap="square" rtlCol="0">
            <a:spAutoFit/>
          </a:bodyPr>
          <a:lstStyle/>
          <a:p>
            <a:r>
              <a:rPr lang="zh-CN" altLang="en-US"/>
              <a:t>EXCEL文件中的数据包含学生学号、姓名、课堂表现成绩(kt)，实验成绩(sy)、期末卷面成绩(qm)以及成绩输入的截止时间。如表1所示。学生的综合成绩由课堂表现成绩、实验成绩和期末卷面成绩3部分构成，所占比例及计算公式为：综合成绩=课堂表现成绩（kt）*0.1+实验成绩(sy)*0.3+期末卷面成绩(qm)*0.6，计算出学生的综合成绩后，判断学生成绩所属等级，并显示成绩输入的截止时间，最后计算学生的平均成绩。</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ppt_x</p:attrName>
                                        </p:attrNameLst>
                                      </p:cBhvr>
                                      <p:tavLst>
                                        <p:tav tm="0">
                                          <p:val>
                                            <p:strVal val="#ppt_x-#ppt_w*1.125000"/>
                                          </p:val>
                                        </p:tav>
                                        <p:tav tm="100000">
                                          <p:val>
                                            <p:strVal val="#ppt_x"/>
                                          </p:val>
                                        </p:tav>
                                      </p:tavLst>
                                    </p:anim>
                                    <p:animEffect transition="in" filter="wipe(righ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25196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案例实现具体步骤</a:t>
            </a:r>
            <a:endParaRPr lang="zh-CN" altLang="en-US" sz="2000" spc="300" dirty="0">
              <a:latin typeface="黑体" panose="02010609060101010101" charset="-122"/>
              <a:ea typeface="黑体" panose="02010609060101010101" charset="-122"/>
            </a:endParaRPr>
          </a:p>
        </p:txBody>
      </p:sp>
      <p:sp>
        <p:nvSpPr>
          <p:cNvPr id="2" name="文本框 1"/>
          <p:cNvSpPr txBox="1"/>
          <p:nvPr/>
        </p:nvSpPr>
        <p:spPr>
          <a:xfrm>
            <a:off x="908685" y="1002665"/>
            <a:ext cx="6664325" cy="1477328"/>
          </a:xfrm>
          <a:prstGeom prst="rect">
            <a:avLst/>
          </a:prstGeom>
          <a:noFill/>
        </p:spPr>
        <p:txBody>
          <a:bodyPr wrap="square" rtlCol="0" anchor="t">
            <a:spAutoFit/>
          </a:bodyPr>
          <a:lstStyle/>
          <a:p>
            <a:r>
              <a:rPr lang="zh-CN" altLang="en-US" dirty="0" smtClean="0"/>
              <a:t>具体</a:t>
            </a:r>
            <a:r>
              <a:rPr lang="zh-CN" altLang="en-US" dirty="0"/>
              <a:t>实现过程分为以下几个步骤，一</a:t>
            </a:r>
            <a:r>
              <a:rPr lang="zh-CN" altLang="en-US" dirty="0" smtClean="0"/>
              <a:t>、安装Excel</a:t>
            </a:r>
            <a:r>
              <a:rPr lang="zh-CN" altLang="en-US" dirty="0"/>
              <a:t>的</a:t>
            </a:r>
            <a:r>
              <a:rPr lang="zh-CN" altLang="en-US" dirty="0" smtClean="0"/>
              <a:t>工具包</a:t>
            </a:r>
            <a:endParaRPr lang="en-US" altLang="zh-CN" dirty="0" smtClean="0"/>
          </a:p>
          <a:p>
            <a:r>
              <a:rPr lang="en-US" altLang="zh-CN" dirty="0" smtClean="0"/>
              <a:t>pip install </a:t>
            </a:r>
            <a:r>
              <a:rPr lang="zh-CN" altLang="en-US" dirty="0" smtClean="0"/>
              <a:t>openpyx </a:t>
            </a:r>
            <a:r>
              <a:rPr lang="en-US" altLang="zh-CN" dirty="0" smtClean="0"/>
              <a:t>,</a:t>
            </a:r>
            <a:r>
              <a:rPr lang="zh-CN" altLang="en-US" dirty="0" smtClean="0"/>
              <a:t>然后操作</a:t>
            </a:r>
            <a:r>
              <a:rPr lang="en-US" altLang="zh-CN" dirty="0" smtClean="0"/>
              <a:t>Excel</a:t>
            </a:r>
            <a:r>
              <a:rPr lang="zh-CN" altLang="en-US" dirty="0" smtClean="0"/>
              <a:t>的工具包并</a:t>
            </a:r>
            <a:r>
              <a:rPr lang="zh-CN" altLang="en-US" dirty="0"/>
              <a:t>读取Excel工作簿中的数据；二、定义综合成绩计算的函数，输出截止时间；三、定义判断成绩等级的函数，输出截止时间；四、定义计算学生的平均成绩函数；最后调用函数，打印输出结果。</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22275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案例实现第一步</a:t>
            </a:r>
            <a:endParaRPr lang="zh-CN" altLang="en-US" sz="2000" spc="300" dirty="0">
              <a:latin typeface="黑体" panose="02010609060101010101" charset="-122"/>
              <a:ea typeface="黑体" panose="02010609060101010101" charset="-122"/>
            </a:endParaRPr>
          </a:p>
        </p:txBody>
      </p:sp>
      <p:sp>
        <p:nvSpPr>
          <p:cNvPr id="3" name="文本框 2"/>
          <p:cNvSpPr txBox="1"/>
          <p:nvPr/>
        </p:nvSpPr>
        <p:spPr>
          <a:xfrm>
            <a:off x="797560" y="755786"/>
            <a:ext cx="7301865" cy="1753235"/>
          </a:xfrm>
          <a:prstGeom prst="rect">
            <a:avLst/>
          </a:prstGeom>
          <a:noFill/>
        </p:spPr>
        <p:txBody>
          <a:bodyPr wrap="square" rtlCol="0" anchor="t">
            <a:spAutoFit/>
          </a:bodyPr>
          <a:lstStyle/>
          <a:p>
            <a:r>
              <a:rPr lang="zh-CN" altLang="en-US" dirty="0"/>
              <a:t>第一步：读取数据</a:t>
            </a:r>
            <a:endParaRPr lang="zh-CN" altLang="en-US" dirty="0"/>
          </a:p>
          <a:p>
            <a:r>
              <a:rPr lang="zh-CN" altLang="en-US" dirty="0"/>
              <a:t>导入读写EXCEL文档的openpyxl模块中的 load_workbook函数，</a:t>
            </a:r>
            <a:endParaRPr lang="zh-CN" altLang="en-US" dirty="0"/>
          </a:p>
          <a:p>
            <a:r>
              <a:rPr lang="zh-CN" altLang="en-US" dirty="0"/>
              <a:t>然后定义函数readExecl(filename, sheet)用来读取数据，其中函数中的参数 fileName 为文件的路径，函数体内代码的功能为以只读形式打开Excel文件，最后return语句返回Excel中名为sheet变量所指向数据， 在本案例中指的是名为performance的数据簿，具体代码如下：</a:t>
            </a:r>
            <a:endParaRPr lang="zh-CN" altLang="en-US" dirty="0"/>
          </a:p>
        </p:txBody>
      </p:sp>
      <p:sp>
        <p:nvSpPr>
          <p:cNvPr id="4" name="文本框 3"/>
          <p:cNvSpPr txBox="1"/>
          <p:nvPr/>
        </p:nvSpPr>
        <p:spPr>
          <a:xfrm>
            <a:off x="293915" y="2434590"/>
            <a:ext cx="8741228" cy="2092881"/>
          </a:xfrm>
          <a:prstGeom prst="rect">
            <a:avLst/>
          </a:prstGeom>
          <a:noFill/>
        </p:spPr>
        <p:txBody>
          <a:bodyPr wrap="square" rtlCol="0" anchor="t">
            <a:spAutoFit/>
          </a:bodyPr>
          <a:lstStyle/>
          <a:p>
            <a:r>
              <a:rPr lang="zh-CN" altLang="en-US" sz="1600" dirty="0"/>
              <a:t>from openpyxl import load_workbook</a:t>
            </a:r>
            <a:endParaRPr lang="zh-CN" altLang="en-US" sz="1600" dirty="0"/>
          </a:p>
          <a:p>
            <a:r>
              <a:rPr lang="zh-CN" altLang="en-US" sz="1600" dirty="0"/>
              <a:t># 读取数据</a:t>
            </a:r>
            <a:endParaRPr lang="zh-CN" altLang="en-US" sz="1600" dirty="0"/>
          </a:p>
          <a:p>
            <a:r>
              <a:rPr lang="zh-CN" altLang="en-US" sz="1600" dirty="0"/>
              <a:t>def readExcel(filename, sheet):</a:t>
            </a:r>
            <a:endParaRPr lang="zh-CN" altLang="en-US" sz="1600" dirty="0"/>
          </a:p>
          <a:p>
            <a:r>
              <a:rPr lang="zh-CN" altLang="en-US" sz="1600" dirty="0"/>
              <a:t>    # fileName 为文件的路径，可以使用相对路径。当前文件下直接传文件名，</a:t>
            </a:r>
            <a:endParaRPr lang="zh-CN" altLang="en-US" sz="1600" dirty="0"/>
          </a:p>
          <a:p>
            <a:r>
              <a:rPr lang="zh-CN" altLang="en-US" sz="1600" dirty="0"/>
              <a:t>    # read_only表示已只读打开Excel文件</a:t>
            </a:r>
            <a:endParaRPr lang="zh-CN" altLang="en-US" sz="1600" dirty="0"/>
          </a:p>
          <a:p>
            <a:r>
              <a:rPr lang="zh-CN" altLang="en-US" sz="1600" dirty="0"/>
              <a:t>    workbook = load_workbook(filename=filename, read_only=True)</a:t>
            </a:r>
            <a:endParaRPr lang="zh-CN" altLang="en-US" sz="1600" dirty="0"/>
          </a:p>
          <a:p>
            <a:r>
              <a:rPr lang="zh-CN" altLang="en-US" sz="1600" dirty="0"/>
              <a:t>    # 返回Excel中名为sheet变量所指向表格数据， 程序中指的是名为performance的数据薄</a:t>
            </a:r>
            <a:endParaRPr lang="zh-CN" altLang="en-US" sz="1600" dirty="0"/>
          </a:p>
          <a:p>
            <a:r>
              <a:rPr lang="zh-CN" altLang="en-US" sz="1600" dirty="0"/>
              <a:t>    return workbook[sheet</a:t>
            </a:r>
            <a:r>
              <a:rPr lang="zh-CN" altLang="en-US" sz="1600" dirty="0" smtClean="0"/>
              <a:t>]</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22275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案例实现第二步</a:t>
            </a:r>
            <a:endParaRPr lang="zh-CN" altLang="en-US" sz="2000" spc="300" dirty="0">
              <a:latin typeface="黑体" panose="02010609060101010101" charset="-122"/>
              <a:ea typeface="黑体" panose="02010609060101010101" charset="-122"/>
            </a:endParaRPr>
          </a:p>
        </p:txBody>
      </p:sp>
      <p:sp>
        <p:nvSpPr>
          <p:cNvPr id="3" name="文本框 2"/>
          <p:cNvSpPr txBox="1"/>
          <p:nvPr/>
        </p:nvSpPr>
        <p:spPr>
          <a:xfrm>
            <a:off x="436245" y="813435"/>
            <a:ext cx="8279130" cy="3138170"/>
          </a:xfrm>
          <a:prstGeom prst="rect">
            <a:avLst/>
          </a:prstGeom>
          <a:noFill/>
        </p:spPr>
        <p:txBody>
          <a:bodyPr wrap="square" rtlCol="0">
            <a:spAutoFit/>
          </a:bodyPr>
          <a:lstStyle/>
          <a:p>
            <a:r>
              <a:rPr lang="zh-CN" altLang="en-US" dirty="0"/>
              <a:t>第二步，定义获取学生综合成绩的相关函数，定义存储学生数据列表，将学生综合成绩放到列表中，显示输入成绩的截止时间。</a:t>
            </a:r>
            <a:endParaRPr lang="zh-CN" altLang="en-US" dirty="0"/>
          </a:p>
          <a:p>
            <a:r>
              <a:rPr lang="zh-CN" altLang="en-US" dirty="0"/>
              <a:t>定义函数getScore(workbook)，获取学生的综合成绩，在这个函数中还定义了getValue(ws, tag)和getOverallScore(a, b, c)2个函数。其中，getValue(ws, tag)的功能主要是获取Excel中的数据，return表达式中ws代表的是一个数据簿； getOverallScore(a, b, c)函数带有3个参数，分别代表学生的课堂表现成绩、实验成绩和期末卷面成绩，主要功能是实现对学生综合成绩的计算，最后对综合成绩使用round()函数四舍五入之后返回。</a:t>
            </a:r>
            <a:endParaRPr lang="zh-CN" altLang="en-US" dirty="0"/>
          </a:p>
          <a:p>
            <a:r>
              <a:rPr lang="zh-CN" altLang="en-US" dirty="0"/>
              <a:t>定义students_message列表 ，然后用for循环读取EXCEL文件中学生的成绩，用time模块中的strftime()方法显示了输入成绩的截止时间，用append()方法将学生成绩和截止时间存放到列表中，具体代码如下：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9354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案例实现代码</a:t>
            </a:r>
            <a:endParaRPr lang="zh-CN" altLang="en-US" sz="2000" spc="300" dirty="0">
              <a:latin typeface="黑体" panose="02010609060101010101" charset="-122"/>
              <a:ea typeface="黑体" panose="02010609060101010101" charset="-122"/>
            </a:endParaRPr>
          </a:p>
        </p:txBody>
      </p:sp>
      <p:sp>
        <p:nvSpPr>
          <p:cNvPr id="3" name="文本框 2"/>
          <p:cNvSpPr txBox="1"/>
          <p:nvPr/>
        </p:nvSpPr>
        <p:spPr>
          <a:xfrm>
            <a:off x="908685" y="894715"/>
            <a:ext cx="7982585" cy="2584450"/>
          </a:xfrm>
          <a:prstGeom prst="rect">
            <a:avLst/>
          </a:prstGeom>
          <a:noFill/>
        </p:spPr>
        <p:txBody>
          <a:bodyPr wrap="square" rtlCol="0" anchor="t">
            <a:spAutoFit/>
          </a:bodyPr>
          <a:lstStyle/>
          <a:p>
            <a:r>
              <a:rPr lang="zh-CN" altLang="en-US" dirty="0"/>
              <a:t>def getScore(workbook):</a:t>
            </a:r>
            <a:endParaRPr lang="zh-CN" altLang="en-US" dirty="0"/>
          </a:p>
          <a:p>
            <a:r>
              <a:rPr lang="zh-CN" altLang="en-US" dirty="0"/>
              <a:t>       def getValue(ws, tag):</a:t>
            </a:r>
            <a:endParaRPr lang="zh-CN" altLang="en-US" dirty="0"/>
          </a:p>
          <a:p>
            <a:r>
              <a:rPr lang="zh-CN" altLang="en-US" dirty="0"/>
              <a:t>               return ws[tag].value</a:t>
            </a:r>
            <a:endParaRPr lang="zh-CN" altLang="en-US" dirty="0"/>
          </a:p>
          <a:p>
            <a:r>
              <a:rPr lang="zh-CN" altLang="en-US" dirty="0"/>
              <a:t>    # 计算成绩</a:t>
            </a:r>
            <a:endParaRPr lang="zh-CN" altLang="en-US" dirty="0"/>
          </a:p>
          <a:p>
            <a:r>
              <a:rPr lang="zh-CN" altLang="en-US" dirty="0" smtClean="0"/>
              <a:t>       def </a:t>
            </a:r>
            <a:r>
              <a:rPr lang="zh-CN" altLang="en-US" dirty="0"/>
              <a:t>getOverallScore(a, b, c):</a:t>
            </a:r>
            <a:endParaRPr lang="zh-CN" altLang="en-US" dirty="0"/>
          </a:p>
          <a:p>
            <a:r>
              <a:rPr lang="zh-CN" altLang="en-US" dirty="0"/>
              <a:t>             </a:t>
            </a:r>
            <a:r>
              <a:rPr lang="zh-CN" altLang="en-US" dirty="0" smtClean="0"/>
              <a:t>  </a:t>
            </a:r>
            <a:r>
              <a:rPr lang="zh-CN" altLang="en-US" dirty="0"/>
              <a:t>return round(a * 0.1 + b * 0.3 + c * 0.6)</a:t>
            </a:r>
            <a:endParaRPr lang="zh-CN" altLang="en-US" dirty="0"/>
          </a:p>
          <a:p>
            <a:r>
              <a:rPr lang="zh-CN" altLang="en-US" dirty="0"/>
              <a:t>     # 定义存储学生数据列表</a:t>
            </a:r>
            <a:endParaRPr lang="zh-CN" altLang="en-US" dirty="0"/>
          </a:p>
          <a:p>
            <a:r>
              <a:rPr lang="zh-CN" altLang="en-US" dirty="0"/>
              <a:t>    </a:t>
            </a:r>
            <a:r>
              <a:rPr lang="zh-CN" altLang="en-US" dirty="0" smtClean="0"/>
              <a:t>   students</a:t>
            </a:r>
            <a:r>
              <a:rPr lang="zh-CN" altLang="en-US" dirty="0"/>
              <a:t>_message = []</a:t>
            </a:r>
            <a:endParaRPr lang="zh-CN" altLang="en-US" dirty="0"/>
          </a:p>
          <a:p>
            <a:r>
              <a:rPr lang="zh-CN" altLang="en-US"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9354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案例实现代码</a:t>
            </a:r>
            <a:endParaRPr lang="zh-CN" altLang="en-US" sz="2000" spc="300" dirty="0">
              <a:latin typeface="黑体" panose="02010609060101010101" charset="-122"/>
              <a:ea typeface="黑体" panose="02010609060101010101" charset="-122"/>
            </a:endParaRPr>
          </a:p>
        </p:txBody>
      </p:sp>
      <p:sp>
        <p:nvSpPr>
          <p:cNvPr id="3" name="文本框 2"/>
          <p:cNvSpPr txBox="1"/>
          <p:nvPr/>
        </p:nvSpPr>
        <p:spPr>
          <a:xfrm>
            <a:off x="1062355" y="754892"/>
            <a:ext cx="7364730" cy="3969385"/>
          </a:xfrm>
          <a:prstGeom prst="rect">
            <a:avLst/>
          </a:prstGeom>
          <a:noFill/>
        </p:spPr>
        <p:txBody>
          <a:bodyPr wrap="square" rtlCol="0" anchor="t">
            <a:spAutoFit/>
          </a:bodyPr>
          <a:lstStyle/>
          <a:p>
            <a:r>
              <a:rPr lang="zh-CN" altLang="en-US" dirty="0"/>
              <a:t># 读取并计算成绩</a:t>
            </a:r>
            <a:endParaRPr lang="zh-CN" altLang="en-US" dirty="0"/>
          </a:p>
          <a:p>
            <a:r>
              <a:rPr lang="zh-CN" altLang="en-US" dirty="0"/>
              <a:t>    for i in range(2, 12):</a:t>
            </a:r>
            <a:endParaRPr lang="zh-CN" altLang="en-US" dirty="0"/>
          </a:p>
          <a:p>
            <a:r>
              <a:rPr lang="zh-CN" altLang="en-US" dirty="0"/>
              <a:t>        name = getValue(workbook, 'B' + str(i))</a:t>
            </a:r>
            <a:endParaRPr lang="zh-CN" altLang="en-US" dirty="0"/>
          </a:p>
          <a:p>
            <a:r>
              <a:rPr lang="zh-CN" altLang="en-US" dirty="0"/>
              <a:t>        time = getValue(workbook, 'F' + str(i))</a:t>
            </a:r>
            <a:endParaRPr lang="zh-CN" altLang="en-US" dirty="0"/>
          </a:p>
          <a:p>
            <a:r>
              <a:rPr lang="zh-CN" altLang="en-US" dirty="0"/>
              <a:t>        kt = getValue(workbook, 'C' + str(i))</a:t>
            </a:r>
            <a:endParaRPr lang="zh-CN" altLang="en-US" dirty="0"/>
          </a:p>
          <a:p>
            <a:r>
              <a:rPr lang="zh-CN" altLang="en-US" dirty="0"/>
              <a:t>        sy = getValue(workbook, 'D' + str(i))</a:t>
            </a:r>
            <a:endParaRPr lang="zh-CN" altLang="en-US" dirty="0"/>
          </a:p>
          <a:p>
            <a:r>
              <a:rPr lang="zh-CN" altLang="en-US" dirty="0"/>
              <a:t>        qm = getValue(workbook, 'E' + str(i))</a:t>
            </a:r>
            <a:endParaRPr lang="zh-CN" altLang="en-US" dirty="0"/>
          </a:p>
          <a:p>
            <a:endParaRPr lang="zh-CN" altLang="en-US" dirty="0"/>
          </a:p>
          <a:p>
            <a:r>
              <a:rPr lang="zh-CN" altLang="en-US" dirty="0"/>
              <a:t>        students_message.append({</a:t>
            </a:r>
            <a:endParaRPr lang="zh-CN" altLang="en-US" dirty="0"/>
          </a:p>
          <a:p>
            <a:r>
              <a:rPr lang="zh-CN" altLang="en-US" dirty="0"/>
              <a:t>            'name': name,</a:t>
            </a:r>
            <a:endParaRPr lang="zh-CN" altLang="en-US" dirty="0"/>
          </a:p>
          <a:p>
            <a:r>
              <a:rPr lang="zh-CN" altLang="en-US" dirty="0"/>
              <a:t>            'performance': getOverallScore(kt, sy, qm),</a:t>
            </a:r>
            <a:endParaRPr lang="zh-CN" altLang="en-US" dirty="0"/>
          </a:p>
          <a:p>
            <a:r>
              <a:rPr lang="zh-CN" altLang="en-US" dirty="0"/>
              <a:t>            'time': time.date().strftime('%Y-%m-%d')</a:t>
            </a:r>
            <a:endParaRPr lang="zh-CN" altLang="en-US" dirty="0"/>
          </a:p>
          <a:p>
            <a:r>
              <a:rPr lang="zh-CN" altLang="en-US" dirty="0"/>
              <a:t>        })</a:t>
            </a:r>
            <a:endParaRPr lang="zh-CN" altLang="en-US" dirty="0"/>
          </a:p>
          <a:p>
            <a:r>
              <a:rPr lang="zh-CN" altLang="en-US" dirty="0"/>
              <a:t>    return students_message</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22275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案例实现第三步</a:t>
            </a:r>
            <a:endParaRPr lang="zh-CN" altLang="en-US" sz="2000" spc="300" dirty="0">
              <a:latin typeface="黑体" panose="02010609060101010101" charset="-122"/>
              <a:ea typeface="黑体" panose="02010609060101010101" charset="-122"/>
            </a:endParaRPr>
          </a:p>
        </p:txBody>
      </p:sp>
      <p:sp>
        <p:nvSpPr>
          <p:cNvPr id="3" name="文本框 2"/>
          <p:cNvSpPr txBox="1"/>
          <p:nvPr/>
        </p:nvSpPr>
        <p:spPr>
          <a:xfrm>
            <a:off x="369570" y="1470316"/>
            <a:ext cx="8431530" cy="1198880"/>
          </a:xfrm>
          <a:prstGeom prst="rect">
            <a:avLst/>
          </a:prstGeom>
          <a:noFill/>
        </p:spPr>
        <p:txBody>
          <a:bodyPr wrap="square" rtlCol="0" anchor="t">
            <a:spAutoFit/>
          </a:bodyPr>
          <a:lstStyle/>
          <a:p>
            <a:r>
              <a:rPr lang="zh-CN" altLang="en-US" dirty="0"/>
              <a:t>第三步，判断学生成绩等级</a:t>
            </a:r>
            <a:endParaRPr lang="zh-CN" altLang="en-US" dirty="0"/>
          </a:p>
          <a:p>
            <a:r>
              <a:rPr lang="zh-CN" altLang="en-US" dirty="0"/>
              <a:t>定义函数getScoreGrade(students_message)获取学生的成绩等级，在该函数内部还定义了 ScoreGrade(x)函数，最后用for循环读取学生列表中的数据并判断学生成绩等级，把结果赋值到学生对象上。具体代码如下：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9354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案例实现代码</a:t>
            </a:r>
            <a:endParaRPr lang="zh-CN" altLang="en-US" sz="2000" spc="300" dirty="0">
              <a:latin typeface="黑体" panose="02010609060101010101" charset="-122"/>
              <a:ea typeface="黑体" panose="02010609060101010101" charset="-122"/>
            </a:endParaRPr>
          </a:p>
        </p:txBody>
      </p:sp>
      <p:sp>
        <p:nvSpPr>
          <p:cNvPr id="4" name="文本框 3"/>
          <p:cNvSpPr txBox="1"/>
          <p:nvPr/>
        </p:nvSpPr>
        <p:spPr>
          <a:xfrm>
            <a:off x="514985" y="830701"/>
            <a:ext cx="8351520" cy="4154170"/>
          </a:xfrm>
          <a:prstGeom prst="rect">
            <a:avLst/>
          </a:prstGeom>
          <a:noFill/>
        </p:spPr>
        <p:txBody>
          <a:bodyPr wrap="square" rtlCol="0">
            <a:spAutoFit/>
          </a:bodyPr>
          <a:lstStyle/>
          <a:p>
            <a:r>
              <a:rPr lang="zh-CN" altLang="en-US" sz="1200" dirty="0"/>
              <a:t># 按成绩对学生成绩进行划分</a:t>
            </a:r>
            <a:endParaRPr lang="zh-CN" altLang="en-US" sz="1200" dirty="0"/>
          </a:p>
          <a:p>
            <a:r>
              <a:rPr lang="zh-CN" altLang="en-US" sz="1200" dirty="0"/>
              <a:t>def getScoreGrade(students_message):</a:t>
            </a:r>
            <a:endParaRPr lang="zh-CN" altLang="en-US" sz="1200" dirty="0"/>
          </a:p>
          <a:p>
            <a:r>
              <a:rPr lang="zh-CN" altLang="en-US" sz="1200" dirty="0"/>
              <a:t>    def ScoreGrade(x):</a:t>
            </a:r>
            <a:endParaRPr lang="zh-CN" altLang="en-US" sz="1200" dirty="0"/>
          </a:p>
          <a:p>
            <a:r>
              <a:rPr lang="zh-CN" altLang="en-US" sz="1200" dirty="0"/>
              <a:t>        if x &lt; 0 or x &gt; 100:</a:t>
            </a:r>
            <a:endParaRPr lang="zh-CN" altLang="en-US" sz="1200" dirty="0"/>
          </a:p>
          <a:p>
            <a:r>
              <a:rPr lang="zh-CN" altLang="en-US" sz="1200" dirty="0"/>
              <a:t>            return "输入成绩不正确！"</a:t>
            </a:r>
            <a:endParaRPr lang="zh-CN" altLang="en-US" sz="1200" dirty="0"/>
          </a:p>
          <a:p>
            <a:r>
              <a:rPr lang="zh-CN" altLang="en-US" sz="1200" dirty="0"/>
              <a:t>        elif x &gt;= 90:</a:t>
            </a:r>
            <a:endParaRPr lang="zh-CN" altLang="en-US" sz="1200" dirty="0"/>
          </a:p>
          <a:p>
            <a:r>
              <a:rPr lang="zh-CN" altLang="en-US" sz="1200" dirty="0"/>
              <a:t>            return "成绩爆表！"</a:t>
            </a:r>
            <a:endParaRPr lang="zh-CN" altLang="en-US" sz="1200" dirty="0"/>
          </a:p>
          <a:p>
            <a:r>
              <a:rPr lang="zh-CN" altLang="en-US" sz="1200" dirty="0"/>
              <a:t>        elif 80 &lt;= x &lt; 90:  # 可以是用连等</a:t>
            </a:r>
            <a:endParaRPr lang="zh-CN" altLang="en-US" sz="1200" dirty="0"/>
          </a:p>
          <a:p>
            <a:r>
              <a:rPr lang="zh-CN" altLang="en-US" sz="1200" dirty="0"/>
              <a:t>            return "成绩优秀！"</a:t>
            </a:r>
            <a:endParaRPr lang="zh-CN" altLang="en-US" sz="1200" dirty="0"/>
          </a:p>
          <a:p>
            <a:r>
              <a:rPr lang="zh-CN" altLang="en-US" sz="1200" dirty="0"/>
              <a:t>        elif 60 &lt;= x &lt; 80:</a:t>
            </a:r>
            <a:endParaRPr lang="zh-CN" altLang="en-US" sz="1200" dirty="0"/>
          </a:p>
          <a:p>
            <a:r>
              <a:rPr lang="zh-CN" altLang="en-US" sz="1200" dirty="0"/>
              <a:t>            return "成绩及格！"</a:t>
            </a:r>
            <a:endParaRPr lang="zh-CN" altLang="en-US" sz="1200" dirty="0"/>
          </a:p>
          <a:p>
            <a:r>
              <a:rPr lang="zh-CN" altLang="en-US" sz="1200" dirty="0"/>
              <a:t>        elif x &lt; 60:</a:t>
            </a:r>
            <a:endParaRPr lang="zh-CN" altLang="en-US" sz="1200" dirty="0"/>
          </a:p>
          <a:p>
            <a:r>
              <a:rPr lang="zh-CN" altLang="en-US" sz="1200" dirty="0"/>
              <a:t>            return "成绩堪忧!"</a:t>
            </a:r>
            <a:endParaRPr lang="zh-CN" altLang="en-US" sz="1200" dirty="0"/>
          </a:p>
          <a:p>
            <a:r>
              <a:rPr lang="zh-CN" altLang="en-US" sz="1200" dirty="0">
                <a:sym typeface="+mn-ea"/>
              </a:rPr>
              <a:t>        e</a:t>
            </a:r>
            <a:r>
              <a:rPr lang="en-US" altLang="zh-CN" sz="1200" dirty="0">
                <a:sym typeface="+mn-ea"/>
              </a:rPr>
              <a:t>lse</a:t>
            </a:r>
            <a:r>
              <a:rPr lang="zh-CN" altLang="en-US" sz="1200" dirty="0">
                <a:sym typeface="+mn-ea"/>
              </a:rPr>
              <a:t>:</a:t>
            </a:r>
            <a:endParaRPr lang="zh-CN" altLang="en-US" sz="1200" dirty="0"/>
          </a:p>
          <a:p>
            <a:r>
              <a:rPr lang="zh-CN" altLang="en-US" sz="1200" dirty="0">
                <a:sym typeface="+mn-ea"/>
              </a:rPr>
              <a:t>            return "成绩格式错误!"</a:t>
            </a:r>
            <a:endParaRPr lang="zh-CN" altLang="en-US" sz="1200" dirty="0"/>
          </a:p>
          <a:p>
            <a:r>
              <a:rPr lang="zh-CN" altLang="en-US" sz="1200" dirty="0"/>
              <a:t>    # 循环学生列表并判断学生考试等级</a:t>
            </a:r>
            <a:endParaRPr lang="zh-CN" altLang="en-US" sz="1200" dirty="0"/>
          </a:p>
          <a:p>
            <a:r>
              <a:rPr lang="zh-CN" altLang="en-US" sz="1200" dirty="0"/>
              <a:t>    for student in students_message:</a:t>
            </a:r>
            <a:endParaRPr lang="zh-CN" altLang="en-US" sz="1200" dirty="0"/>
          </a:p>
          <a:p>
            <a:r>
              <a:rPr lang="zh-CN" altLang="en-US" sz="1200" dirty="0" smtClean="0"/>
              <a:t>    # 得到</a:t>
            </a:r>
            <a:r>
              <a:rPr lang="zh-CN" altLang="en-US" sz="1200" dirty="0"/>
              <a:t>学生成绩等级</a:t>
            </a:r>
            <a:endParaRPr lang="zh-CN" altLang="en-US" sz="1200" dirty="0"/>
          </a:p>
          <a:p>
            <a:r>
              <a:rPr lang="zh-CN" altLang="en-US" sz="1200" dirty="0"/>
              <a:t>        score_grade = ScoreGrade(student</a:t>
            </a:r>
            <a:r>
              <a:rPr lang="zh-CN" altLang="en-US" sz="1200" dirty="0" smtClean="0"/>
              <a:t>['performance</a:t>
            </a:r>
            <a:r>
              <a:rPr lang="zh-CN" altLang="en-US" sz="1200" dirty="0" smtClean="0"/>
              <a:t>'])</a:t>
            </a:r>
            <a:endParaRPr lang="zh-CN" altLang="en-US" sz="1200" dirty="0"/>
          </a:p>
          <a:p>
            <a:r>
              <a:rPr lang="zh-CN" altLang="en-US" sz="1200" dirty="0" smtClean="0"/>
              <a:t>    # 赋值</a:t>
            </a:r>
            <a:r>
              <a:rPr lang="zh-CN" altLang="en-US" sz="1200" dirty="0"/>
              <a:t>到学生对象上</a:t>
            </a:r>
            <a:endParaRPr lang="zh-CN" altLang="en-US" sz="1200" dirty="0"/>
          </a:p>
          <a:p>
            <a:r>
              <a:rPr lang="zh-CN" altLang="en-US" sz="1200" dirty="0"/>
              <a:t>        student['judgeScore'] = score_grade</a:t>
            </a:r>
            <a:endParaRPr lang="zh-CN" altLang="en-US" sz="1200" dirty="0"/>
          </a:p>
          <a:p>
            <a:r>
              <a:rPr lang="zh-CN" altLang="en-US" sz="1200" dirty="0"/>
              <a:t>    return students_message</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9354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案例具体实现</a:t>
            </a:r>
            <a:endParaRPr lang="zh-CN" altLang="en-US" sz="2000" spc="300" dirty="0">
              <a:latin typeface="黑体" panose="02010609060101010101" charset="-122"/>
              <a:ea typeface="黑体" panose="02010609060101010101" charset="-122"/>
            </a:endParaRPr>
          </a:p>
        </p:txBody>
      </p:sp>
      <p:sp>
        <p:nvSpPr>
          <p:cNvPr id="3" name="文本框 2"/>
          <p:cNvSpPr txBox="1"/>
          <p:nvPr/>
        </p:nvSpPr>
        <p:spPr>
          <a:xfrm>
            <a:off x="630555" y="813435"/>
            <a:ext cx="7881620" cy="1198880"/>
          </a:xfrm>
          <a:prstGeom prst="rect">
            <a:avLst/>
          </a:prstGeom>
          <a:noFill/>
        </p:spPr>
        <p:txBody>
          <a:bodyPr wrap="square" rtlCol="0" anchor="t">
            <a:spAutoFit/>
          </a:bodyPr>
          <a:lstStyle/>
          <a:p>
            <a:r>
              <a:rPr lang="zh-CN" altLang="en-US"/>
              <a:t>第四步、求学生的平均成绩</a:t>
            </a:r>
            <a:endParaRPr lang="zh-CN" altLang="en-US"/>
          </a:p>
          <a:p>
            <a:r>
              <a:rPr lang="zh-CN" altLang="en-US"/>
              <a:t>利用不定长参数的相关知识定义了函数 getAverageScores(a, *b)，然后对所有成绩求和、求平均值，在本程序中，根据提供的数据，求取的是所有学生的平均成绩。具体代码如下：</a:t>
            </a:r>
            <a:endParaRPr lang="zh-CN" altLang="en-US"/>
          </a:p>
        </p:txBody>
      </p:sp>
      <p:sp>
        <p:nvSpPr>
          <p:cNvPr id="4" name="文本框 3"/>
          <p:cNvSpPr txBox="1"/>
          <p:nvPr/>
        </p:nvSpPr>
        <p:spPr>
          <a:xfrm>
            <a:off x="514985" y="2097405"/>
            <a:ext cx="7814310" cy="2584450"/>
          </a:xfrm>
          <a:prstGeom prst="rect">
            <a:avLst/>
          </a:prstGeom>
          <a:noFill/>
        </p:spPr>
        <p:txBody>
          <a:bodyPr wrap="square" rtlCol="0">
            <a:spAutoFit/>
          </a:bodyPr>
          <a:lstStyle/>
          <a:p>
            <a:r>
              <a:rPr lang="zh-CN" altLang="en-US" dirty="0"/>
              <a:t># 求学生的平均成绩, 取整数 *b </a:t>
            </a:r>
            <a:endParaRPr lang="zh-CN" altLang="en-US" dirty="0"/>
          </a:p>
          <a:p>
            <a:r>
              <a:rPr lang="zh-CN" altLang="en-US" dirty="0"/>
              <a:t>def getAverageScores(a, *b):</a:t>
            </a:r>
            <a:endParaRPr lang="zh-CN" altLang="en-US" dirty="0"/>
          </a:p>
          <a:p>
            <a:r>
              <a:rPr lang="zh-CN" altLang="en-US" dirty="0"/>
              <a:t>    sum_scores = 0</a:t>
            </a:r>
            <a:endParaRPr lang="zh-CN" altLang="en-US" dirty="0"/>
          </a:p>
          <a:p>
            <a:r>
              <a:rPr lang="zh-CN" altLang="en-US" dirty="0" smtClean="0"/>
              <a:t># 求和</a:t>
            </a:r>
            <a:endParaRPr lang="zh-CN" altLang="en-US" dirty="0"/>
          </a:p>
          <a:p>
            <a:r>
              <a:rPr lang="zh-CN" altLang="en-US" dirty="0"/>
              <a:t>    for item in b:</a:t>
            </a:r>
            <a:endParaRPr lang="zh-CN" altLang="en-US" dirty="0"/>
          </a:p>
          <a:p>
            <a:r>
              <a:rPr lang="zh-CN" altLang="en-US" dirty="0"/>
              <a:t>        sum_scores = sum_scores + item</a:t>
            </a:r>
            <a:endParaRPr lang="zh-CN" altLang="en-US" dirty="0"/>
          </a:p>
          <a:p>
            <a:r>
              <a:rPr lang="zh-CN" altLang="en-US" dirty="0" smtClean="0"/>
              <a:t># 求</a:t>
            </a:r>
            <a:r>
              <a:rPr lang="zh-CN" altLang="en-US" dirty="0"/>
              <a:t>平均</a:t>
            </a:r>
            <a:endParaRPr lang="zh-CN" altLang="en-US" dirty="0"/>
          </a:p>
          <a:p>
            <a:r>
              <a:rPr lang="zh-CN" altLang="en-US" dirty="0"/>
              <a:t>    avg = sum_scores / a</a:t>
            </a:r>
            <a:endParaRPr lang="zh-CN" altLang="en-US" dirty="0"/>
          </a:p>
          <a:p>
            <a:r>
              <a:rPr lang="zh-CN" altLang="en-US" dirty="0"/>
              <a:t>    return round(avg)</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spc="300" dirty="0">
              <a:latin typeface="黑体" panose="02010609060101010101" charset="-122"/>
              <a:ea typeface="黑体" panose="02010609060101010101" charset="-122"/>
            </a:endParaRPr>
          </a:p>
        </p:txBody>
      </p:sp>
      <p:sp>
        <p:nvSpPr>
          <p:cNvPr id="3" name="内容占位符 2"/>
          <p:cNvSpPr>
            <a:spLocks noGrp="1"/>
          </p:cNvSpPr>
          <p:nvPr>
            <p:ph idx="1"/>
          </p:nvPr>
        </p:nvSpPr>
        <p:spPr/>
        <p:txBody>
          <a:bodyPr>
            <a:normAutofit fontScale="95000"/>
          </a:bodyPr>
          <a:lstStyle/>
          <a:p>
            <a:r>
              <a:rPr lang="zh-CN" altLang="en-US" sz="2400" dirty="0"/>
              <a:t> python标准库中包含了许多模块，有人专门为此写过一本书。从python语言自身特定的类型到一些只用于少数程序的模块，接下来，讲解基础阶段常见的内置标准模块。</a:t>
            </a:r>
            <a:endParaRPr lang="zh-CN" altLang="en-US" sz="24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9354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案例</a:t>
            </a:r>
            <a:r>
              <a:rPr lang="zh-CN" altLang="en-US" sz="2000" spc="300" dirty="0">
                <a:latin typeface="黑体" panose="02010609060101010101" charset="-122"/>
                <a:ea typeface="黑体" panose="02010609060101010101" charset="-122"/>
                <a:sym typeface="+mn-ea"/>
              </a:rPr>
              <a:t>具体</a:t>
            </a:r>
            <a:r>
              <a:rPr lang="zh-CN" altLang="en-US" sz="2000" spc="300" dirty="0">
                <a:latin typeface="黑体" panose="02010609060101010101" charset="-122"/>
                <a:ea typeface="黑体" panose="02010609060101010101" charset="-122"/>
              </a:rPr>
              <a:t>实现</a:t>
            </a:r>
            <a:endParaRPr lang="zh-CN" altLang="en-US" sz="2000" spc="300" dirty="0">
              <a:latin typeface="黑体" panose="02010609060101010101" charset="-122"/>
              <a:ea typeface="黑体" panose="02010609060101010101" charset="-122"/>
            </a:endParaRPr>
          </a:p>
        </p:txBody>
      </p:sp>
      <p:sp>
        <p:nvSpPr>
          <p:cNvPr id="3" name="文本框 2"/>
          <p:cNvSpPr txBox="1"/>
          <p:nvPr/>
        </p:nvSpPr>
        <p:spPr>
          <a:xfrm>
            <a:off x="710565" y="853440"/>
            <a:ext cx="7712075" cy="2030095"/>
          </a:xfrm>
          <a:prstGeom prst="rect">
            <a:avLst/>
          </a:prstGeom>
          <a:noFill/>
        </p:spPr>
        <p:txBody>
          <a:bodyPr wrap="square" rtlCol="0" anchor="t">
            <a:spAutoFit/>
          </a:bodyPr>
          <a:lstStyle/>
          <a:p>
            <a:r>
              <a:rPr lang="zh-CN" altLang="en-US"/>
              <a:t>最后，通过判断_name_=_main_创建程序入口，调用readExcel('performance.xlsx', 'performance')函数读取Excel中的数据，</a:t>
            </a:r>
            <a:endParaRPr lang="zh-CN" altLang="en-US"/>
          </a:p>
          <a:p>
            <a:r>
              <a:rPr lang="zh-CN" altLang="en-US"/>
              <a:t>调用getScore(performance)函数处理得到的数据，并计算出学生的综合成绩，并把结果打印输出。调用getScoreGrade(STUDENTS_MESSAGE)函数得到学生成绩的等级，并打印输出；调用getAverageScores（）函数计算学生的平均成绩，在该函数的调用中，用到了列表生成式，序列解包参数传递等内容。具体代码如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155212" y="83810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9354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案例</a:t>
            </a:r>
            <a:r>
              <a:rPr lang="zh-CN" altLang="en-US" sz="2000" spc="300" dirty="0">
                <a:latin typeface="黑体" panose="02010609060101010101" charset="-122"/>
                <a:ea typeface="黑体" panose="02010609060101010101" charset="-122"/>
                <a:sym typeface="+mn-ea"/>
              </a:rPr>
              <a:t>实现代码</a:t>
            </a:r>
            <a:endParaRPr lang="zh-CN" altLang="en-US" sz="2000" spc="300" dirty="0">
              <a:latin typeface="黑体" panose="02010609060101010101" charset="-122"/>
              <a:ea typeface="黑体" panose="02010609060101010101" charset="-122"/>
            </a:endParaRPr>
          </a:p>
        </p:txBody>
      </p:sp>
      <p:sp>
        <p:nvSpPr>
          <p:cNvPr id="2" name="文本框 1"/>
          <p:cNvSpPr txBox="1"/>
          <p:nvPr/>
        </p:nvSpPr>
        <p:spPr>
          <a:xfrm>
            <a:off x="833120" y="1071245"/>
            <a:ext cx="8137525" cy="2861310"/>
          </a:xfrm>
          <a:prstGeom prst="rect">
            <a:avLst/>
          </a:prstGeom>
          <a:noFill/>
        </p:spPr>
        <p:txBody>
          <a:bodyPr wrap="square" rtlCol="0" anchor="t">
            <a:spAutoFit/>
          </a:bodyPr>
          <a:lstStyle/>
          <a:p>
            <a:r>
              <a:rPr lang="zh-CN" altLang="en-US" dirty="0"/>
              <a:t>if __name__ == '__main__':</a:t>
            </a:r>
            <a:endParaRPr lang="zh-CN" altLang="en-US" dirty="0"/>
          </a:p>
          <a:p>
            <a:r>
              <a:rPr lang="zh-CN" altLang="en-US" dirty="0"/>
              <a:t>    performance = </a:t>
            </a:r>
            <a:r>
              <a:rPr lang="zh-CN" altLang="en-US" dirty="0" smtClean="0"/>
              <a:t>readEx</a:t>
            </a:r>
            <a:r>
              <a:rPr lang="en-US" altLang="zh-CN" dirty="0" err="1" smtClean="0"/>
              <a:t>ce</a:t>
            </a:r>
            <a:r>
              <a:rPr lang="zh-CN" altLang="en-US" dirty="0" smtClean="0"/>
              <a:t>l</a:t>
            </a:r>
            <a:r>
              <a:rPr lang="zh-CN" altLang="en-US" dirty="0"/>
              <a:t>('performance.xlsx', 'performance')</a:t>
            </a:r>
            <a:endParaRPr lang="zh-CN" altLang="en-US" dirty="0"/>
          </a:p>
          <a:p>
            <a:r>
              <a:rPr lang="zh-CN" altLang="en-US" dirty="0"/>
              <a:t>    STUDENTS_MESSAGE = getScore(performance)</a:t>
            </a:r>
            <a:endParaRPr lang="zh-CN" altLang="en-US" dirty="0"/>
          </a:p>
          <a:p>
            <a:r>
              <a:rPr lang="zh-CN" altLang="en-US" dirty="0"/>
              <a:t>    print(STUDENTS_MESSAGE)</a:t>
            </a:r>
            <a:endParaRPr lang="zh-CN" altLang="en-US" dirty="0"/>
          </a:p>
          <a:p>
            <a:r>
              <a:rPr lang="zh-CN" altLang="en-US" dirty="0"/>
              <a:t>    print('*'*50+'分割线'+'*'*50)</a:t>
            </a:r>
            <a:endParaRPr lang="zh-CN" altLang="en-US" dirty="0"/>
          </a:p>
          <a:p>
            <a:r>
              <a:rPr lang="zh-CN" altLang="en-US" dirty="0"/>
              <a:t>    # 按成绩进行划分层级</a:t>
            </a:r>
            <a:endParaRPr lang="zh-CN" altLang="en-US" dirty="0"/>
          </a:p>
          <a:p>
            <a:r>
              <a:rPr lang="zh-CN" altLang="en-US" dirty="0"/>
              <a:t>    STUDENTS_MESSAGE_GRADE = getScoreGrade(STUDENTS_MESSAGE)</a:t>
            </a:r>
            <a:endParaRPr lang="zh-CN" altLang="en-US" dirty="0"/>
          </a:p>
          <a:p>
            <a:r>
              <a:rPr lang="zh-CN" altLang="en-US" dirty="0"/>
              <a:t>    print(STUDENTS_MESSAGE_GRADE)</a:t>
            </a:r>
            <a:endParaRPr lang="zh-CN" altLang="en-US" dirty="0"/>
          </a:p>
          <a:p>
            <a:r>
              <a:rPr lang="zh-CN" altLang="en-US" dirty="0"/>
              <a:t>    print('*'*50+'分割线'+'*'*50)</a:t>
            </a:r>
            <a:endParaRPr lang="zh-CN" altLang="en-US" dirty="0"/>
          </a:p>
          <a:p>
            <a:r>
              <a:rPr lang="zh-CN" altLang="en-US"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9354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案例实现代码</a:t>
            </a:r>
            <a:endParaRPr lang="zh-CN" altLang="en-US" sz="2000" spc="300" dirty="0">
              <a:latin typeface="黑体" panose="02010609060101010101" charset="-122"/>
              <a:ea typeface="黑体" panose="02010609060101010101" charset="-122"/>
            </a:endParaRPr>
          </a:p>
        </p:txBody>
      </p:sp>
      <p:sp>
        <p:nvSpPr>
          <p:cNvPr id="2" name="文本框 1"/>
          <p:cNvSpPr txBox="1"/>
          <p:nvPr/>
        </p:nvSpPr>
        <p:spPr>
          <a:xfrm>
            <a:off x="1125220" y="1097325"/>
            <a:ext cx="6828790" cy="2030095"/>
          </a:xfrm>
          <a:prstGeom prst="rect">
            <a:avLst/>
          </a:prstGeom>
          <a:noFill/>
        </p:spPr>
        <p:txBody>
          <a:bodyPr wrap="square" rtlCol="0" anchor="t">
            <a:spAutoFit/>
          </a:bodyPr>
          <a:lstStyle/>
          <a:p>
            <a:r>
              <a:rPr lang="zh-CN" altLang="en-US" dirty="0"/>
              <a:t> # 求学生的平均成绩</a:t>
            </a:r>
            <a:endParaRPr lang="zh-CN" altLang="en-US" dirty="0"/>
          </a:p>
          <a:p>
            <a:r>
              <a:rPr lang="zh-CN" altLang="en-US" dirty="0"/>
              <a:t>    AVERAGE_SCORES = getAverageScores(</a:t>
            </a:r>
            <a:endParaRPr lang="zh-CN" altLang="en-US" dirty="0"/>
          </a:p>
          <a:p>
            <a:r>
              <a:rPr lang="zh-CN" altLang="en-US" dirty="0"/>
              <a:t>        len(STUDENTS_MESSAGE),</a:t>
            </a:r>
            <a:endParaRPr lang="zh-CN" altLang="en-US" dirty="0"/>
          </a:p>
          <a:p>
            <a:r>
              <a:rPr lang="zh-CN" altLang="en-US" dirty="0"/>
              <a:t>        # 列表生成式，序列解包参数传递。 </a:t>
            </a:r>
            <a:endParaRPr lang="zh-CN" altLang="en-US" dirty="0"/>
          </a:p>
          <a:p>
            <a:r>
              <a:rPr lang="zh-CN" altLang="en-US" dirty="0"/>
              <a:t>        *[i</a:t>
            </a:r>
            <a:r>
              <a:rPr lang="zh-CN" altLang="en-US" dirty="0" smtClean="0"/>
              <a:t>['performance'] </a:t>
            </a:r>
            <a:r>
              <a:rPr lang="zh-CN" altLang="en-US" dirty="0"/>
              <a:t>for i in STUDENTS_MESSAGE]  </a:t>
            </a:r>
            <a:endParaRPr lang="zh-CN" altLang="en-US" dirty="0"/>
          </a:p>
          <a:p>
            <a:r>
              <a:rPr lang="zh-CN" altLang="en-US" dirty="0"/>
              <a:t>    )</a:t>
            </a:r>
            <a:endParaRPr lang="zh-CN" altLang="en-US" dirty="0"/>
          </a:p>
          <a:p>
            <a:r>
              <a:rPr lang="zh-CN" altLang="en-US" dirty="0"/>
              <a:t>    print(AVERAGE_SCORES)</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9354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案例实现代码</a:t>
            </a:r>
            <a:endParaRPr lang="zh-CN" altLang="en-US" sz="2000" spc="300" dirty="0">
              <a:latin typeface="黑体" panose="02010609060101010101" charset="-122"/>
              <a:ea typeface="黑体" panose="02010609060101010101" charset="-122"/>
            </a:endParaRPr>
          </a:p>
        </p:txBody>
      </p:sp>
      <p:sp>
        <p:nvSpPr>
          <p:cNvPr id="3" name="文本框 2"/>
          <p:cNvSpPr txBox="1"/>
          <p:nvPr/>
        </p:nvSpPr>
        <p:spPr>
          <a:xfrm>
            <a:off x="606425" y="784361"/>
            <a:ext cx="3714750" cy="368300"/>
          </a:xfrm>
          <a:prstGeom prst="rect">
            <a:avLst/>
          </a:prstGeom>
          <a:noFill/>
        </p:spPr>
        <p:txBody>
          <a:bodyPr wrap="square" rtlCol="0" anchor="t">
            <a:spAutoFit/>
          </a:bodyPr>
          <a:lstStyle/>
          <a:p>
            <a:r>
              <a:rPr lang="zh-CN" altLang="en-US" dirty="0"/>
              <a:t> 整个案例的运行结果如图1所示：</a:t>
            </a:r>
            <a:endParaRPr lang="zh-CN" altLang="en-US" dirty="0"/>
          </a:p>
        </p:txBody>
      </p:sp>
      <p:pic>
        <p:nvPicPr>
          <p:cNvPr id="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80385" y="1110133"/>
            <a:ext cx="5358041" cy="3487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3512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案例总结</a:t>
            </a:r>
            <a:endParaRPr lang="zh-CN" altLang="en-US" sz="2000" spc="300" dirty="0">
              <a:latin typeface="黑体" panose="02010609060101010101" charset="-122"/>
              <a:ea typeface="黑体" panose="02010609060101010101" charset="-122"/>
            </a:endParaRPr>
          </a:p>
        </p:txBody>
      </p:sp>
      <p:sp>
        <p:nvSpPr>
          <p:cNvPr id="3" name="文本框 2"/>
          <p:cNvSpPr txBox="1"/>
          <p:nvPr/>
        </p:nvSpPr>
        <p:spPr>
          <a:xfrm>
            <a:off x="528955" y="1239520"/>
            <a:ext cx="8084820" cy="645160"/>
          </a:xfrm>
          <a:prstGeom prst="rect">
            <a:avLst/>
          </a:prstGeom>
          <a:noFill/>
        </p:spPr>
        <p:txBody>
          <a:bodyPr wrap="square" rtlCol="0" anchor="t">
            <a:spAutoFit/>
          </a:bodyPr>
          <a:lstStyle/>
          <a:p>
            <a:r>
              <a:rPr lang="zh-CN" altLang="en-US"/>
              <a:t>在本案例中实现了对excel文件的读取，并对数据进行了相关操作，在对数据的操作中常用的还有csv文件，对csv文件的操作会在后续章节中介绍。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93524" y="1555700"/>
            <a:ext cx="4473755" cy="2400541"/>
          </a:xfrm>
        </p:spPr>
        <p:txBody>
          <a:bodyPr>
            <a:normAutofit/>
          </a:bodyPr>
          <a:lstStyle/>
          <a:p>
            <a:r>
              <a:rPr lang="zh-CN" altLang="en-US" sz="2400" dirty="0"/>
              <a:t>闭包</a:t>
            </a:r>
            <a:endParaRPr lang="zh-CN" altLang="en-US" sz="2400" dirty="0"/>
          </a:p>
          <a:p>
            <a:r>
              <a:rPr lang="zh-CN" altLang="en-US" sz="2400" dirty="0"/>
              <a:t>装饰器</a:t>
            </a:r>
            <a:endParaRPr lang="zh-CN" altLang="en-US" sz="2400" dirty="0"/>
          </a:p>
          <a:p>
            <a:r>
              <a:rPr lang="zh-CN" altLang="en-US" sz="2400" dirty="0"/>
              <a:t>模块、包</a:t>
            </a:r>
            <a:endParaRPr lang="en-US" altLang="zh-CN" sz="2400" dirty="0"/>
          </a:p>
          <a:p>
            <a:r>
              <a:rPr lang="en-US" altLang="zh-CN" sz="2400" dirty="0"/>
              <a:t>Python</a:t>
            </a:r>
            <a:r>
              <a:rPr lang="zh-CN" altLang="en-US" sz="2400" dirty="0"/>
              <a:t>标准库的应用</a:t>
            </a:r>
            <a:endParaRPr lang="en-US" altLang="zh-CN"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4" name="标题 3"/>
          <p:cNvSpPr>
            <a:spLocks noGrp="1"/>
          </p:cNvSpPr>
          <p:nvPr>
            <p:ph type="title"/>
          </p:nvPr>
        </p:nvSpPr>
        <p:spPr/>
        <p:txBody>
          <a:bodyPr/>
          <a:lstStyle/>
          <a:p>
            <a:r>
              <a:rPr lang="zh-CN" altLang="en-US" dirty="0"/>
              <a:t>本课小结</a:t>
            </a:r>
            <a:endParaRPr lang="zh-CN" altLang="en-US" dirty="0"/>
          </a:p>
        </p:txBody>
      </p:sp>
      <p:grpSp>
        <p:nvGrpSpPr>
          <p:cNvPr id="7" name="Group 6"/>
          <p:cNvGrpSpPr/>
          <p:nvPr/>
        </p:nvGrpSpPr>
        <p:grpSpPr>
          <a:xfrm>
            <a:off x="5567279" y="1461741"/>
            <a:ext cx="3209575" cy="3270280"/>
            <a:chOff x="3827463" y="1565275"/>
            <a:chExt cx="1195388" cy="1271588"/>
          </a:xfrm>
          <a:solidFill>
            <a:srgbClr val="92D050"/>
          </a:solidFill>
        </p:grpSpPr>
        <p:sp>
          <p:nvSpPr>
            <p:cNvPr id="8" name="Freeform 70"/>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9" name="Freeform 71"/>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0" name="Freeform 72"/>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1" name="Freeform 73"/>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2" name="Freeform 74"/>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3" name="Freeform 75"/>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4" name="Freeform 76"/>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5" name="Freeform 77"/>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6" name="Freeform 78"/>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7" name="Freeform 79"/>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8" name="Freeform 80"/>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9" name="Freeform 81"/>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0" name="Freeform 82"/>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1" name="Freeform 83"/>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2" name="Freeform 84"/>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3" name="Freeform 85"/>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4" name="Freeform 86"/>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5" name="Freeform 87"/>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6" name="Freeform 88"/>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7" name="Freeform 89"/>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8" name="Freeform 90"/>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9" name="Freeform 91"/>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30" name="Freeform 92"/>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31" name="Freeform 93"/>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32" name="Freeform 94"/>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33" name="Freeform 95"/>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34" name="Freeform 96"/>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35" name="Freeform 97"/>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7801F108-86F6-4EBD-A4E5-C398F4533A33}" type="datetime1">
              <a:rPr lang="zh-CN" altLang="en-US" smtClean="0"/>
            </a:fld>
            <a:endParaRPr lang="zh-CN" altLang="en-US" dirty="0"/>
          </a:p>
        </p:txBody>
      </p:sp>
      <p:sp>
        <p:nvSpPr>
          <p:cNvPr id="37" name="页脚占位符 36"/>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endParaRPr lang="zh-CN" altLang="en-US" dirty="0"/>
          </a:p>
        </p:txBody>
      </p:sp>
      <p:sp>
        <p:nvSpPr>
          <p:cNvPr id="3" name="内容占位符 2"/>
          <p:cNvSpPr>
            <a:spLocks noGrp="1"/>
          </p:cNvSpPr>
          <p:nvPr>
            <p:ph idx="1"/>
          </p:nvPr>
        </p:nvSpPr>
        <p:spPr>
          <a:xfrm>
            <a:off x="961753" y="1034143"/>
            <a:ext cx="7640810" cy="3440974"/>
          </a:xfrm>
        </p:spPr>
        <p:txBody>
          <a:bodyPr>
            <a:normAutofit/>
          </a:bodyPr>
          <a:lstStyle/>
          <a:p>
            <a:r>
              <a:rPr lang="en-US" sz="2400" dirty="0"/>
              <a:t>P83</a:t>
            </a:r>
            <a:r>
              <a:rPr lang="zh-CN" altLang="en-US" sz="2400" dirty="0"/>
              <a:t>，完成课后作业</a:t>
            </a:r>
            <a:r>
              <a:rPr lang="en-US" altLang="zh-CN" sz="2400" dirty="0"/>
              <a:t>15-18</a:t>
            </a:r>
            <a:r>
              <a:rPr lang="zh-CN" altLang="en-US" sz="2400" dirty="0"/>
              <a:t> </a:t>
            </a:r>
            <a:endParaRPr lang="en-US" altLang="zh-CN" sz="2400" dirty="0"/>
          </a:p>
        </p:txBody>
      </p:sp>
      <p:sp>
        <p:nvSpPr>
          <p:cNvPr id="4" name="日期占位符 3"/>
          <p:cNvSpPr>
            <a:spLocks noGrp="1"/>
          </p:cNvSpPr>
          <p:nvPr>
            <p:ph type="dt" sz="half" idx="10"/>
          </p:nvPr>
        </p:nvSpPr>
        <p:spPr/>
        <p:txBody>
          <a:bodyPr/>
          <a:lstStyle/>
          <a:p>
            <a:fld id="{D9D7D9F0-05D8-4D77-AC63-7DA3C7A28427}"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8" name="图片 7"/>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94357" y="940043"/>
            <a:ext cx="1267285" cy="1267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9643" y="1118724"/>
            <a:ext cx="7631777" cy="1092835"/>
          </a:xfrm>
          <a:prstGeom prst="rect">
            <a:avLst/>
          </a:prstGeom>
          <a:noFill/>
        </p:spPr>
        <p:txBody>
          <a:bodyPr wrap="square" rtlCol="0">
            <a:spAutoFit/>
          </a:bodyPr>
          <a:lstStyle/>
          <a:p>
            <a:pPr>
              <a:lnSpc>
                <a:spcPct val="120000"/>
              </a:lnSpc>
              <a:spcBef>
                <a:spcPts val="900"/>
              </a:spcBef>
            </a:pPr>
            <a:r>
              <a:rPr lang="zh-CN" altLang="en-US" sz="2400" dirty="0">
                <a:solidFill>
                  <a:schemeClr val="accent2">
                    <a:lumMod val="75000"/>
                  </a:schemeClr>
                </a:solidFill>
                <a:latin typeface="+mj-ea"/>
                <a:ea typeface="+mj-ea"/>
              </a:rPr>
              <a:t>完成实验</a:t>
            </a:r>
            <a:r>
              <a:rPr lang="en-US" altLang="zh-CN" sz="2400" dirty="0">
                <a:solidFill>
                  <a:schemeClr val="accent2">
                    <a:lumMod val="75000"/>
                  </a:schemeClr>
                </a:solidFill>
                <a:latin typeface="+mj-ea"/>
                <a:ea typeface="+mj-ea"/>
              </a:rPr>
              <a:t>4</a:t>
            </a:r>
            <a:r>
              <a:rPr lang="zh-CN" altLang="en-US" sz="2400" dirty="0">
                <a:solidFill>
                  <a:schemeClr val="accent2">
                    <a:lumMod val="75000"/>
                  </a:schemeClr>
                </a:solidFill>
                <a:latin typeface="+mj-ea"/>
                <a:ea typeface="+mj-ea"/>
              </a:rPr>
              <a:t>。</a:t>
            </a:r>
            <a:endParaRPr lang="zh-CN" altLang="en-US" sz="2400" dirty="0">
              <a:solidFill>
                <a:schemeClr val="accent2">
                  <a:lumMod val="75000"/>
                </a:schemeClr>
              </a:solidFill>
              <a:latin typeface="+mj-ea"/>
              <a:ea typeface="+mj-ea"/>
            </a:endParaRPr>
          </a:p>
          <a:p>
            <a:pPr>
              <a:lnSpc>
                <a:spcPct val="120000"/>
              </a:lnSpc>
              <a:spcBef>
                <a:spcPts val="900"/>
              </a:spcBef>
            </a:pPr>
            <a:endParaRPr lang="en-US" altLang="zh-CN" sz="2400" dirty="0">
              <a:solidFill>
                <a:schemeClr val="accent2">
                  <a:lumMod val="75000"/>
                </a:schemeClr>
              </a:solidFill>
              <a:latin typeface="+mj-ea"/>
              <a:ea typeface="+mj-ea"/>
            </a:endParaRP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实验任务</a:t>
            </a:r>
            <a:endParaRPr lang="zh-CN" altLang="en-US" dirty="0"/>
          </a:p>
        </p:txBody>
      </p:sp>
      <p:grpSp>
        <p:nvGrpSpPr>
          <p:cNvPr id="5" name="组合 4"/>
          <p:cNvGrpSpPr/>
          <p:nvPr/>
        </p:nvGrpSpPr>
        <p:grpSpPr>
          <a:xfrm>
            <a:off x="6858001" y="2211541"/>
            <a:ext cx="1891966" cy="1999512"/>
            <a:chOff x="1516062" y="3403601"/>
            <a:chExt cx="2560638" cy="2846387"/>
          </a:xfrm>
          <a:solidFill>
            <a:schemeClr val="tx1">
              <a:lumMod val="65000"/>
              <a:lumOff val="35000"/>
            </a:schemeClr>
          </a:solidFill>
        </p:grpSpPr>
        <p:sp>
          <p:nvSpPr>
            <p:cNvPr id="6" name="Freeform 6"/>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0"/>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1"/>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2"/>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3"/>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4"/>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5"/>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6"/>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日期占位符 14"/>
          <p:cNvSpPr>
            <a:spLocks noGrp="1"/>
          </p:cNvSpPr>
          <p:nvPr>
            <p:ph type="dt" sz="half" idx="10"/>
          </p:nvPr>
        </p:nvSpPr>
        <p:spPr/>
        <p:txBody>
          <a:bodyPr/>
          <a:lstStyle/>
          <a:p>
            <a:fld id="{33CD694D-610E-402B-8C24-BCC4D3FBCB73}" type="datetime1">
              <a:rPr lang="zh-CN" altLang="en-US" smtClean="0"/>
            </a:fld>
            <a:endParaRPr lang="zh-CN" altLang="en-US"/>
          </a:p>
        </p:txBody>
      </p:sp>
      <p:sp>
        <p:nvSpPr>
          <p:cNvPr id="16" name="页脚占位符 15"/>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a:p>
        </p:txBody>
      </p:sp>
      <p:sp>
        <p:nvSpPr>
          <p:cNvPr id="17" name="灯片编号占位符 16"/>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86FA9E-E811-4918-8CB8-517C9550212D}"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dirty="0"/>
          </a:p>
        </p:txBody>
      </p:sp>
      <p:sp>
        <p:nvSpPr>
          <p:cNvPr id="3" name="内容占位符 2"/>
          <p:cNvSpPr>
            <a:spLocks noGrp="1"/>
          </p:cNvSpPr>
          <p:nvPr>
            <p:ph idx="1"/>
          </p:nvPr>
        </p:nvSpPr>
        <p:spPr/>
        <p:txBody>
          <a:bodyPr/>
          <a:lstStyle/>
          <a:p>
            <a:r>
              <a:rPr lang="zh-CN" altLang="en-US" sz="2000" dirty="0"/>
              <a:t>1、random模块</a:t>
            </a:r>
            <a:endParaRPr lang="zh-CN" altLang="en-US" sz="2000" dirty="0"/>
          </a:p>
          <a:p>
            <a:r>
              <a:rPr lang="zh-CN" altLang="en-US" sz="2000" dirty="0"/>
              <a:t>random模块用于生成随机数，其中常用的函数有random()、uniform()、randint()、randrang([start],stop[,step])、choice(sequence)等，在本节中，主要讲述最常用的random()函数</a:t>
            </a:r>
            <a:endParaRPr lang="zh-CN" altLang="en-US" sz="2000" dirty="0"/>
          </a:p>
          <a:p>
            <a:r>
              <a:rPr lang="zh-CN" altLang="en-US" sz="2000" dirty="0"/>
              <a:t>   random（）函数返回一个0到1之间的随机浮点数n(0&lt;=n&lt;1)，该函数在实际问题中有着非常广泛的应用。来看一个例</a:t>
            </a:r>
            <a:r>
              <a:rPr lang="en-US" altLang="zh-CN" sz="2000" dirty="0"/>
              <a:t>3.</a:t>
            </a:r>
            <a:endParaRPr lang="en-US" altLang="zh-CN"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3" name="内容占位符 2"/>
          <p:cNvSpPr>
            <a:spLocks noGrp="1"/>
          </p:cNvSpPr>
          <p:nvPr>
            <p:ph idx="1"/>
          </p:nvPr>
        </p:nvSpPr>
        <p:spPr/>
        <p:txBody>
          <a:bodyPr/>
          <a:lstStyle/>
          <a:p>
            <a:r>
              <a:rPr lang="zh-CN" altLang="en-US" sz="2000" dirty="0"/>
              <a:t>random()函数示例</a:t>
            </a:r>
            <a:endParaRPr lang="zh-CN" altLang="en-US" sz="2000" dirty="0"/>
          </a:p>
          <a:p>
            <a:r>
              <a:rPr lang="zh-CN" altLang="en-US" sz="2000" dirty="0"/>
              <a:t> 导入random模块后，两次调用了模块中random（）函数，并打印输出结果，</a:t>
            </a:r>
            <a:endParaRPr lang="zh-CN" altLang="en-US" sz="2000" dirty="0"/>
          </a:p>
          <a:p>
            <a:r>
              <a:rPr lang="zh-CN" altLang="en-US" sz="2000" dirty="0"/>
              <a:t>import random</a:t>
            </a:r>
            <a:endParaRPr lang="zh-CN" altLang="en-US" sz="2000" dirty="0"/>
          </a:p>
          <a:p>
            <a:r>
              <a:rPr lang="zh-CN" altLang="en-US" sz="2000" dirty="0"/>
              <a:t>print("第一次产生的随机数:")</a:t>
            </a:r>
            <a:endParaRPr lang="zh-CN" altLang="en-US" sz="2000" dirty="0"/>
          </a:p>
          <a:p>
            <a:r>
              <a:rPr lang="zh-CN" altLang="en-US" sz="2000" dirty="0"/>
              <a:t>print(random.random())</a:t>
            </a:r>
            <a:endParaRPr lang="zh-CN" altLang="en-US" sz="2000" dirty="0"/>
          </a:p>
          <a:p>
            <a:r>
              <a:rPr lang="zh-CN" altLang="en-US" sz="2000" dirty="0"/>
              <a:t>print("第二次产生的随机数:")</a:t>
            </a:r>
            <a:endParaRPr lang="zh-CN" altLang="en-US" sz="2000" dirty="0"/>
          </a:p>
          <a:p>
            <a:r>
              <a:rPr lang="zh-CN" altLang="en-US" sz="2000" dirty="0"/>
              <a:t>print(random.random())</a:t>
            </a:r>
            <a:endParaRPr lang="zh-CN" altLang="en-US" sz="2000" dirty="0"/>
          </a:p>
          <a:p>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MH" val="20160830110146"/>
  <p:tag name="MH_LIBRARY" val="CONTENTS"/>
  <p:tag name="MH_TYPE" val="OTHERS"/>
  <p:tag name="ID" val="553512"/>
</p:tagLst>
</file>

<file path=ppt/tags/tag2.xml><?xml version="1.0" encoding="utf-8"?>
<p:tagLst xmlns:p="http://schemas.openxmlformats.org/presentationml/2006/main">
  <p:tag name="MH" val="20160830110146"/>
  <p:tag name="MH_LIBRARY" val="CONTENTS"/>
  <p:tag name="MH_TYPE" val="OTHERS"/>
  <p:tag name="ID" val="553512"/>
</p:tagLst>
</file>

<file path=ppt/tags/tag3.xml><?xml version="1.0" encoding="utf-8"?>
<p:tagLst xmlns:p="http://schemas.openxmlformats.org/presentationml/2006/main">
  <p:tag name="KSO_WM_UNIT_PLACING_PICTURE_USER_VIEWPORT" val="{&quot;height&quot;:5115,&quot;width&quot;:8415}"/>
</p:tagLst>
</file>

<file path=ppt/tags/tag4.xml><?xml version="1.0" encoding="utf-8"?>
<p:tagLst xmlns:p="http://schemas.openxmlformats.org/presentationml/2006/main">
  <p:tag name="KSO_WM_UNIT_PLACING_PICTURE_USER_VIEWPORT" val="{&quot;height&quot;:2130,&quot;width&quot;:4815}"/>
</p:tagLst>
</file>

<file path=ppt/tags/tag5.xml><?xml version="1.0" encoding="utf-8"?>
<p:tagLst xmlns:p="http://schemas.openxmlformats.org/presentationml/2006/main">
  <p:tag name="COMMONDATA" val="eyJoZGlkIjoiZDhmZjM3ZTZiYzVhZjRkYzFlNzUwYmM2YTkxODQ5OTUifQ=="/>
</p:tagLst>
</file>

<file path=ppt/theme/_rels/them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theme1.xml><?xml version="1.0" encoding="utf-8"?>
<a:theme xmlns:a="http://schemas.openxmlformats.org/drawingml/2006/main" name="积分">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14516</Words>
  <Application>WPS 演示</Application>
  <PresentationFormat>全屏显示(16:9)</PresentationFormat>
  <Paragraphs>1079</Paragraphs>
  <Slides>78</Slides>
  <Notes>6</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78</vt:i4>
      </vt:variant>
    </vt:vector>
  </HeadingPairs>
  <TitlesOfParts>
    <vt:vector size="101" baseType="lpstr">
      <vt:lpstr>Arial</vt:lpstr>
      <vt:lpstr>宋体</vt:lpstr>
      <vt:lpstr>Wingdings</vt:lpstr>
      <vt:lpstr>Wingdings 3</vt:lpstr>
      <vt:lpstr>微软雅黑</vt:lpstr>
      <vt:lpstr>华康俪金黑W8(P)</vt:lpstr>
      <vt:lpstr>黑体</vt:lpstr>
      <vt:lpstr>经典繁仿黑</vt:lpstr>
      <vt:lpstr>Arial Narrow</vt:lpstr>
      <vt:lpstr>Times New Roman</vt:lpstr>
      <vt:lpstr>Arial Black</vt:lpstr>
      <vt:lpstr>Arial Unicode MS</vt:lpstr>
      <vt:lpstr>等线</vt:lpstr>
      <vt:lpstr>Bauhaus 93</vt:lpstr>
      <vt:lpstr>Gabriola</vt:lpstr>
      <vt:lpstr>Adobe Gothic Std B</vt:lpstr>
      <vt:lpstr>Impact</vt:lpstr>
      <vt:lpstr>Calibri</vt:lpstr>
      <vt:lpstr>Arial Unicode MS</vt:lpstr>
      <vt:lpstr>楷体</vt:lpstr>
      <vt:lpstr>Yu Gothic UI Semibold</vt:lpstr>
      <vt:lpstr>积分</vt:lpstr>
      <vt:lpstr>Excel.Chart.8</vt:lpstr>
      <vt:lpstr>第3章 函数 ——函数的高级应用2</vt:lpstr>
      <vt:lpstr>本次课程速递</vt:lpstr>
      <vt:lpstr>PowerPoint 演示文稿</vt:lpstr>
      <vt:lpstr>本节目标</vt:lpstr>
      <vt:lpstr>实战任务9</vt:lpstr>
      <vt:lpstr>PowerPoint 演示文稿</vt:lpstr>
      <vt:lpstr>常用的内置标准模块</vt:lpstr>
      <vt:lpstr>常用的内置标准模块</vt:lpstr>
      <vt:lpstr>示例</vt:lpstr>
      <vt:lpstr>常用的内置标准模块</vt:lpstr>
      <vt:lpstr>示例</vt:lpstr>
      <vt:lpstr>常用的内置标准模块</vt:lpstr>
      <vt:lpstr>常用的内置标准模块</vt:lpstr>
      <vt:lpstr>示例</vt:lpstr>
      <vt:lpstr>示例</vt:lpstr>
      <vt:lpstr>常用的内置标准模块</vt:lpstr>
      <vt:lpstr>常用的内置标准模块</vt:lpstr>
      <vt:lpstr>示例</vt:lpstr>
      <vt:lpstr>常用的内置标准模块</vt:lpstr>
      <vt:lpstr>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装饰器小结：</vt:lpstr>
      <vt:lpstr>PowerPoint 演示文稿</vt:lpstr>
      <vt:lpstr>PowerPoint 演示文稿</vt:lpstr>
      <vt:lpstr>模块</vt:lpstr>
      <vt:lpstr>模块概述</vt:lpstr>
      <vt:lpstr>模块</vt:lpstr>
      <vt:lpstr>模块</vt:lpstr>
      <vt:lpstr>import语句</vt:lpstr>
      <vt:lpstr>示例</vt:lpstr>
      <vt:lpstr>模块使用方法示例</vt:lpstr>
      <vt:lpstr>模块使用方法示例</vt:lpstr>
      <vt:lpstr>模块使用方法示例</vt:lpstr>
      <vt:lpstr>__name__变量</vt:lpstr>
      <vt:lpstr>_main_</vt:lpstr>
      <vt:lpstr>PowerPoint 演示文稿</vt:lpstr>
      <vt:lpstr>导入模块</vt:lpstr>
      <vt:lpstr>示例</vt:lpstr>
      <vt:lpstr>模块</vt:lpstr>
      <vt:lpstr>包和库</vt:lpstr>
      <vt:lpstr>PowerPoint 演示文稿</vt:lpstr>
      <vt:lpstr>示例</vt:lpstr>
      <vt:lpstr>示例</vt:lpstr>
      <vt:lpstr>示例</vt:lpstr>
      <vt:lpstr>案例编码</vt:lpstr>
      <vt:lpstr>实战任务9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本课小结</vt:lpstr>
      <vt:lpstr>课后作业</vt:lpstr>
      <vt:lpstr>实验任务</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lingdang</cp:lastModifiedBy>
  <cp:revision>882</cp:revision>
  <dcterms:created xsi:type="dcterms:W3CDTF">2020-02-07T06:58:00Z</dcterms:created>
  <dcterms:modified xsi:type="dcterms:W3CDTF">2022-10-11T07:48:47Z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369A683F59DE45A38F1C5B6F64FCDD44</vt:lpwstr>
  </property>
</Properties>
</file>