
<file path=[Content_Types].xml><?xml version="1.0" encoding="utf-8"?>
<Types xmlns="http://schemas.openxmlformats.org/package/2006/content-types">
  <Default Extension="vml" ContentType="application/vnd.openxmlformats-officedocument.vmlDrawing"/>
  <Default Extension="xls" ContentType="application/vnd.ms-excel"/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8"/>
  </p:handoutMasterIdLst>
  <p:sldIdLst>
    <p:sldId id="256" r:id="rId3"/>
    <p:sldId id="928" r:id="rId5"/>
    <p:sldId id="932" r:id="rId6"/>
    <p:sldId id="931" r:id="rId7"/>
    <p:sldId id="933" r:id="rId8"/>
    <p:sldId id="934" r:id="rId9"/>
    <p:sldId id="935" r:id="rId10"/>
    <p:sldId id="937" r:id="rId11"/>
    <p:sldId id="938" r:id="rId12"/>
    <p:sldId id="939" r:id="rId13"/>
    <p:sldId id="940" r:id="rId14"/>
    <p:sldId id="942" r:id="rId15"/>
    <p:sldId id="944" r:id="rId16"/>
    <p:sldId id="943" r:id="rId17"/>
    <p:sldId id="945" r:id="rId18"/>
    <p:sldId id="946" r:id="rId19"/>
    <p:sldId id="947" r:id="rId20"/>
    <p:sldId id="949" r:id="rId21"/>
    <p:sldId id="950" r:id="rId22"/>
    <p:sldId id="951" r:id="rId23"/>
    <p:sldId id="952" r:id="rId24"/>
    <p:sldId id="953" r:id="rId25"/>
    <p:sldId id="954" r:id="rId26"/>
    <p:sldId id="957" r:id="rId27"/>
    <p:sldId id="955" r:id="rId28"/>
    <p:sldId id="956" r:id="rId29"/>
    <p:sldId id="958" r:id="rId30"/>
    <p:sldId id="959" r:id="rId31"/>
    <p:sldId id="1008" r:id="rId32"/>
    <p:sldId id="960" r:id="rId33"/>
    <p:sldId id="961" r:id="rId34"/>
    <p:sldId id="963" r:id="rId35"/>
    <p:sldId id="964" r:id="rId36"/>
    <p:sldId id="965" r:id="rId37"/>
    <p:sldId id="966" r:id="rId38"/>
    <p:sldId id="987" r:id="rId39"/>
    <p:sldId id="969" r:id="rId40"/>
    <p:sldId id="968" r:id="rId41"/>
    <p:sldId id="970" r:id="rId42"/>
    <p:sldId id="971" r:id="rId43"/>
    <p:sldId id="972" r:id="rId44"/>
    <p:sldId id="973" r:id="rId45"/>
    <p:sldId id="1007" r:id="rId46"/>
    <p:sldId id="974" r:id="rId47"/>
    <p:sldId id="975" r:id="rId48"/>
    <p:sldId id="976" r:id="rId49"/>
    <p:sldId id="977" r:id="rId50"/>
    <p:sldId id="978" r:id="rId51"/>
    <p:sldId id="979" r:id="rId52"/>
    <p:sldId id="980" r:id="rId53"/>
    <p:sldId id="982" r:id="rId54"/>
    <p:sldId id="926" r:id="rId55"/>
    <p:sldId id="927" r:id="rId56"/>
    <p:sldId id="446" r:id="rId57"/>
  </p:sldIdLst>
  <p:sldSz cx="9144000" cy="5143500" type="screen16x9"/>
  <p:notesSz cx="6858000" cy="9144000"/>
  <p:custDataLst>
    <p:tags r:id="rId6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0938" autoAdjust="0"/>
  </p:normalViewPr>
  <p:slideViewPr>
    <p:cSldViewPr snapToGrid="0">
      <p:cViewPr varScale="1">
        <p:scale>
          <a:sx n="63" d="100"/>
          <a:sy n="63" d="100"/>
        </p:scale>
        <p:origin x="-1188" y="-60"/>
      </p:cViewPr>
      <p:guideLst>
        <p:guide orient="horz" pos="1605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7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gs" Target="tags/tag26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5A7A-C502-46B6-855A-4BBB11597E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59B1-BC94-4B1F-9D70-551345BF8F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A599-32F8-4B61-A0CD-2608407245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注意：这里的广度优先不是我们数据结构上理解的广度优先，</a:t>
            </a:r>
            <a:r>
              <a:rPr lang="en-US" altLang="zh-CN"/>
              <a:t>Python</a:t>
            </a:r>
            <a:r>
              <a:rPr lang="zh-CN" altLang="en-US"/>
              <a:t>的多重继承使用的是</a:t>
            </a:r>
            <a:r>
              <a:rPr lang="en-US" altLang="zh-CN"/>
              <a:t>MRO</a:t>
            </a:r>
            <a:r>
              <a:rPr lang="zh-CN" altLang="en-US"/>
              <a:t>机制，有兴趣的同学可以去学习下。在编程中尽量不要用多重继承。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60FB8FB2-9769-4F22-8580-D43F76E3F2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32" y="4853028"/>
            <a:ext cx="5760261" cy="205740"/>
          </a:xfrm>
        </p:spPr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820"/>
            <a:ext cx="692368" cy="69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 userDrawn="1"/>
        </p:nvSpPr>
        <p:spPr>
          <a:xfrm>
            <a:off x="4264202" y="2007508"/>
            <a:ext cx="4241369" cy="122341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11500" spc="50">
                <a:ln w="11430"/>
                <a:solidFill>
                  <a:srgbClr val="008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7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谢谢聆听</a:t>
            </a:r>
            <a:endParaRPr lang="en-US" altLang="zh-CN" sz="7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33860" y="1704155"/>
            <a:ext cx="3193793" cy="2085294"/>
            <a:chOff x="705272" y="1639861"/>
            <a:chExt cx="3193793" cy="2085294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705272" y="1639861"/>
              <a:ext cx="3193793" cy="2085294"/>
              <a:chOff x="721633" y="1980294"/>
              <a:chExt cx="3233738" cy="2111375"/>
            </a:xfrm>
          </p:grpSpPr>
          <p:sp>
            <p:nvSpPr>
              <p:cNvPr id="9" name="Freeform 148"/>
              <p:cNvSpPr/>
              <p:nvPr userDrawn="1"/>
            </p:nvSpPr>
            <p:spPr bwMode="auto">
              <a:xfrm>
                <a:off x="721633" y="1980294"/>
                <a:ext cx="3233738" cy="2111375"/>
              </a:xfrm>
              <a:custGeom>
                <a:avLst/>
                <a:gdLst>
                  <a:gd name="T0" fmla="*/ 778 w 861"/>
                  <a:gd name="T1" fmla="*/ 437 h 562"/>
                  <a:gd name="T2" fmla="*/ 778 w 861"/>
                  <a:gd name="T3" fmla="*/ 21 h 562"/>
                  <a:gd name="T4" fmla="*/ 756 w 861"/>
                  <a:gd name="T5" fmla="*/ 0 h 562"/>
                  <a:gd name="T6" fmla="*/ 105 w 861"/>
                  <a:gd name="T7" fmla="*/ 0 h 562"/>
                  <a:gd name="T8" fmla="*/ 84 w 861"/>
                  <a:gd name="T9" fmla="*/ 21 h 562"/>
                  <a:gd name="T10" fmla="*/ 84 w 861"/>
                  <a:gd name="T11" fmla="*/ 436 h 562"/>
                  <a:gd name="T12" fmla="*/ 0 w 861"/>
                  <a:gd name="T13" fmla="*/ 530 h 562"/>
                  <a:gd name="T14" fmla="*/ 24 w 861"/>
                  <a:gd name="T15" fmla="*/ 562 h 562"/>
                  <a:gd name="T16" fmla="*/ 838 w 861"/>
                  <a:gd name="T17" fmla="*/ 562 h 562"/>
                  <a:gd name="T18" fmla="*/ 861 w 861"/>
                  <a:gd name="T19" fmla="*/ 530 h 562"/>
                  <a:gd name="T20" fmla="*/ 778 w 861"/>
                  <a:gd name="T21" fmla="*/ 43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562">
                    <a:moveTo>
                      <a:pt x="778" y="437"/>
                    </a:moveTo>
                    <a:cubicBezTo>
                      <a:pt x="778" y="21"/>
                      <a:pt x="778" y="21"/>
                      <a:pt x="778" y="21"/>
                    </a:cubicBezTo>
                    <a:cubicBezTo>
                      <a:pt x="778" y="9"/>
                      <a:pt x="768" y="0"/>
                      <a:pt x="756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3" y="0"/>
                      <a:pt x="84" y="9"/>
                      <a:pt x="84" y="21"/>
                    </a:cubicBezTo>
                    <a:cubicBezTo>
                      <a:pt x="84" y="436"/>
                      <a:pt x="84" y="436"/>
                      <a:pt x="84" y="436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0" y="543"/>
                      <a:pt x="11" y="562"/>
                      <a:pt x="24" y="562"/>
                    </a:cubicBezTo>
                    <a:cubicBezTo>
                      <a:pt x="838" y="562"/>
                      <a:pt x="838" y="562"/>
                      <a:pt x="838" y="562"/>
                    </a:cubicBezTo>
                    <a:cubicBezTo>
                      <a:pt x="851" y="562"/>
                      <a:pt x="861" y="543"/>
                      <a:pt x="861" y="530"/>
                    </a:cubicBezTo>
                    <a:lnTo>
                      <a:pt x="778" y="437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149"/>
              <p:cNvSpPr>
                <a:spLocks noChangeArrowheads="1"/>
              </p:cNvSpPr>
              <p:nvPr userDrawn="1"/>
            </p:nvSpPr>
            <p:spPr bwMode="auto">
              <a:xfrm>
                <a:off x="1169308" y="2115231"/>
                <a:ext cx="2343150" cy="1404938"/>
              </a:xfrm>
              <a:prstGeom prst="rect">
                <a:avLst/>
              </a:pr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150"/>
              <p:cNvSpPr/>
              <p:nvPr userDrawn="1"/>
            </p:nvSpPr>
            <p:spPr bwMode="auto">
              <a:xfrm>
                <a:off x="2118633" y="3975781"/>
                <a:ext cx="439738" cy="74613"/>
              </a:xfrm>
              <a:custGeom>
                <a:avLst/>
                <a:gdLst>
                  <a:gd name="T0" fmla="*/ 0 w 117"/>
                  <a:gd name="T1" fmla="*/ 0 h 20"/>
                  <a:gd name="T2" fmla="*/ 0 w 117"/>
                  <a:gd name="T3" fmla="*/ 0 h 20"/>
                  <a:gd name="T4" fmla="*/ 14 w 117"/>
                  <a:gd name="T5" fmla="*/ 20 h 20"/>
                  <a:gd name="T6" fmla="*/ 104 w 117"/>
                  <a:gd name="T7" fmla="*/ 20 h 20"/>
                  <a:gd name="T8" fmla="*/ 117 w 117"/>
                  <a:gd name="T9" fmla="*/ 0 h 20"/>
                  <a:gd name="T10" fmla="*/ 117 w 117"/>
                  <a:gd name="T11" fmla="*/ 0 h 20"/>
                  <a:gd name="T12" fmla="*/ 0 w 117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20"/>
                      <a:pt x="1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1" y="20"/>
                      <a:pt x="117" y="7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8" name="矩形 107"/>
            <p:cNvSpPr/>
            <p:nvPr userDrawn="1"/>
          </p:nvSpPr>
          <p:spPr>
            <a:xfrm>
              <a:off x="2091447" y="2022227"/>
              <a:ext cx="132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Thank You</a:t>
              </a:r>
              <a:r>
                <a:rPr lang="zh-CN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！</a:t>
              </a:r>
              <a:endParaRPr lang="zh-CN" alt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2160453" y="2672657"/>
              <a:ext cx="1134000" cy="48600"/>
              <a:chOff x="0" y="4978400"/>
              <a:chExt cx="11157019" cy="406400"/>
            </a:xfrm>
          </p:grpSpPr>
          <p:sp>
            <p:nvSpPr>
              <p:cNvPr id="115" name="矩形 114"/>
              <p:cNvSpPr/>
              <p:nvPr userDrawn="1"/>
            </p:nvSpPr>
            <p:spPr>
              <a:xfrm>
                <a:off x="0" y="4978400"/>
                <a:ext cx="2788596" cy="406400"/>
              </a:xfrm>
              <a:prstGeom prst="rect">
                <a:avLst/>
              </a:prstGeom>
              <a:solidFill>
                <a:srgbClr val="9EC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6" name="矩形 115"/>
              <p:cNvSpPr/>
              <p:nvPr userDrawn="1"/>
            </p:nvSpPr>
            <p:spPr>
              <a:xfrm>
                <a:off x="2788596" y="4978400"/>
                <a:ext cx="2788596" cy="406400"/>
              </a:xfrm>
              <a:prstGeom prst="rect">
                <a:avLst/>
              </a:prstGeom>
              <a:solidFill>
                <a:srgbClr val="CA0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7" name="矩形 116"/>
              <p:cNvSpPr/>
              <p:nvPr userDrawn="1"/>
            </p:nvSpPr>
            <p:spPr>
              <a:xfrm>
                <a:off x="5577192" y="4978400"/>
                <a:ext cx="2788596" cy="406400"/>
              </a:xfrm>
              <a:prstGeom prst="rect">
                <a:avLst/>
              </a:prstGeom>
              <a:solidFill>
                <a:srgbClr val="FF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8" name="矩形 117"/>
              <p:cNvSpPr/>
              <p:nvPr userDrawn="1"/>
            </p:nvSpPr>
            <p:spPr>
              <a:xfrm>
                <a:off x="8368423" y="4978400"/>
                <a:ext cx="2788596" cy="406400"/>
              </a:xfrm>
              <a:prstGeom prst="rect">
                <a:avLst/>
              </a:prstGeom>
              <a:solidFill>
                <a:srgbClr val="008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</p:grpSp>
        <p:pic>
          <p:nvPicPr>
            <p:cNvPr id="11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9" y="2007508"/>
              <a:ext cx="675000" cy="67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853028"/>
            <a:ext cx="1615607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8F98B0E8-48B0-47D3-A6C8-7E041360F69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7C38504B-1AF3-4156-B61A-8DB24BEED0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占位符"/>
          <p:cNvSpPr>
            <a:spLocks noGrp="1"/>
          </p:cNvSpPr>
          <p:nvPr>
            <p:ph type="body" sz="quarter" idx="13" hasCustomPrompt="1"/>
          </p:nvPr>
        </p:nvSpPr>
        <p:spPr>
          <a:xfrm>
            <a:off x="1052622" y="159755"/>
            <a:ext cx="6275277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16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-3743" y="80319"/>
            <a:ext cx="2287872" cy="5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9" name="矩形"/>
          <p:cNvSpPr/>
          <p:nvPr/>
        </p:nvSpPr>
        <p:spPr>
          <a:xfrm>
            <a:off x="2284129" y="80319"/>
            <a:ext cx="2287872" cy="54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6" name="矩形"/>
          <p:cNvSpPr/>
          <p:nvPr userDrawn="1"/>
        </p:nvSpPr>
        <p:spPr>
          <a:xfrm>
            <a:off x="110557" y="309456"/>
            <a:ext cx="235878" cy="246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3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429992" y="234449"/>
            <a:ext cx="6897908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2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7064" y="1009651"/>
            <a:ext cx="7615237" cy="3545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3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165497"/>
            <a:ext cx="638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7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7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15910"/>
            <a:ext cx="4716082" cy="58221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1080135" indent="-288290">
              <a:buFont typeface="Wingdings 3" panose="05040102010807070707" pitchFamily="18" charset="2"/>
              <a:buChar char=""/>
              <a:defRPr/>
            </a:lvl3pPr>
            <a:lvl4pPr marL="1259840" indent="-288290">
              <a:buFont typeface="Wingdings 3" panose="05040102010807070707" pitchFamily="18" charset="2"/>
              <a:buChar char=""/>
              <a:defRPr/>
            </a:lvl4pPr>
            <a:lvl5pPr marL="1440180" indent="-288290">
              <a:buFont typeface="Wingdings 3" panose="05040102010807070707" pitchFamily="18" charset="2"/>
              <a:buChar char=""/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958" y="-12032"/>
            <a:ext cx="7882609" cy="86049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8096" y="969475"/>
            <a:ext cx="3566160" cy="376254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91990" y="969473"/>
            <a:ext cx="3566160" cy="376254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74AB904-11F0-40D2-A521-063F99E152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0918" y="0"/>
            <a:ext cx="7290054" cy="848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096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8096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1990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91990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0529599E-9530-48C5-9CAF-172E1B800D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902FD77-8323-485D-87E2-91A0E9C8495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8EDE902-01B3-453F-A2EE-45228A659E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448688" y="1467661"/>
            <a:ext cx="1286564" cy="18471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  <a:endParaRPr lang="zh-CN" altLang="en-US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2074"/>
            <a:ext cx="9144000" cy="38014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609" y="385011"/>
            <a:ext cx="7886700" cy="93585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编辑母版标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68096" y="1506009"/>
            <a:ext cx="7886700" cy="309005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E1C514A-AFAF-433D-949D-3F3495E7683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" y="17062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606425" y="649706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925167"/>
            <a:ext cx="7832833" cy="3806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2F4983-3602-4E3E-983A-EBA4353A84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软件工程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-9943"/>
            <a:ext cx="692368" cy="6923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800" b="1" kern="1200" cap="all" spc="75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8580" indent="-43180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֍"/>
        <a:defRPr sz="28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1pPr>
      <a:lvl2pPr marL="720090" indent="-360045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→"/>
        <a:defRPr sz="24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2pPr>
      <a:lvl3pPr marL="1080135" indent="-28829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65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186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71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2" Type="http://schemas.openxmlformats.org/officeDocument/2006/relationships/slideLayout" Target="../slideLayouts/slideLayout9.xml"/><Relationship Id="rId11" Type="http://schemas.openxmlformats.org/officeDocument/2006/relationships/tags" Target="../tags/tag14.xml"/><Relationship Id="rId10" Type="http://schemas.openxmlformats.org/officeDocument/2006/relationships/image" Target="../media/image13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Workbook1.xls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16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4" Type="http://schemas.openxmlformats.org/officeDocument/2006/relationships/notesSlide" Target="../notesSlides/notesSlide40.xml"/><Relationship Id="rId13" Type="http://schemas.openxmlformats.org/officeDocument/2006/relationships/slideLayout" Target="../slideLayouts/slideLayout9.xml"/><Relationship Id="rId12" Type="http://schemas.openxmlformats.org/officeDocument/2006/relationships/tags" Target="../tags/tag24.xml"/><Relationship Id="rId11" Type="http://schemas.openxmlformats.org/officeDocument/2006/relationships/image" Target="../media/image13.png"/><Relationship Id="rId10" Type="http://schemas.openxmlformats.org/officeDocument/2006/relationships/tags" Target="../tags/tag23.xml"/><Relationship Id="rId1" Type="http://schemas.openxmlformats.org/officeDocument/2006/relationships/tags" Target="../tags/tag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5645" y="987551"/>
            <a:ext cx="8582606" cy="246864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</a:pPr>
            <a:r>
              <a:rPr lang="zh-CN" altLang="en-US" sz="4800" dirty="0" smtClean="0">
                <a:solidFill>
                  <a:srgbClr val="000000"/>
                </a:solidFill>
                <a:sym typeface="+mn-ea"/>
              </a:rPr>
              <a:t>第</a:t>
            </a:r>
            <a:r>
              <a:rPr lang="en-US" altLang="zh-CN" sz="4800" dirty="0" smtClean="0">
                <a:solidFill>
                  <a:srgbClr val="000000"/>
                </a:solidFill>
                <a:sym typeface="+mn-ea"/>
              </a:rPr>
              <a:t>4</a:t>
            </a:r>
            <a:r>
              <a:rPr lang="zh-CN" altLang="en-US" sz="4800" dirty="0" smtClean="0">
                <a:solidFill>
                  <a:srgbClr val="000000"/>
                </a:solidFill>
                <a:sym typeface="+mn-ea"/>
              </a:rPr>
              <a:t>章 </a:t>
            </a:r>
            <a:r>
              <a:rPr lang="en-US" altLang="zh-CN" sz="4800" cap="none" dirty="0" smtClean="0">
                <a:solidFill>
                  <a:srgbClr val="000000"/>
                </a:solidFill>
                <a:uFillTx/>
                <a:sym typeface="+mn-ea"/>
              </a:rPr>
              <a:t>Python</a:t>
            </a:r>
            <a:r>
              <a:rPr lang="zh-CN" altLang="en-US" sz="4800" cap="none" dirty="0" smtClean="0">
                <a:solidFill>
                  <a:srgbClr val="000000"/>
                </a:solidFill>
                <a:sym typeface="+mn-ea"/>
              </a:rPr>
              <a:t>面向对象</a:t>
            </a:r>
            <a:endParaRPr lang="zh-CN" altLang="en-US" sz="4800" cap="none" dirty="0">
              <a:solidFill>
                <a:srgbClr val="000000"/>
              </a:solidFill>
              <a:uFillTx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8907" y="3620351"/>
            <a:ext cx="6899344" cy="1380882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          </a:t>
            </a:r>
            <a:r>
              <a:rPr lang="zh-CN" altLang="en-US" sz="1800" dirty="0" smtClean="0">
                <a:latin typeface="+mj-ea"/>
                <a:ea typeface="+mj-ea"/>
              </a:rPr>
              <a:t>河南大学软件学院                                          楚广琳</a:t>
            </a:r>
            <a:endParaRPr lang="zh-CN" altLang="en-US" sz="1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5257" y="906962"/>
            <a:ext cx="7935687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随着业务复杂度的不断提高，面向对象编程模式使得开发变得更加灵活。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：把问题进行抽象，对函数进行分类和封装，把相关的数据和方法作为一个整体来看待。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降低代码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耦合度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</a:t>
            </a:r>
            <a:r>
              <a:rPr lang="zh-CN" altLang="en-US" sz="1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模块开发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的思想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</a:t>
            </a:r>
            <a:r>
              <a:rPr lang="zh-CN" altLang="en-US" sz="1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功能，以不同的组合形式体现，从而提供不同的服务。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3056" y="1519411"/>
            <a:ext cx="7800048" cy="3524545"/>
            <a:chOff x="735699" y="1059842"/>
            <a:chExt cx="7800048" cy="3524545"/>
          </a:xfrm>
        </p:grpSpPr>
        <p:sp>
          <p:nvSpPr>
            <p:cNvPr id="16" name="标题 1"/>
            <p:cNvSpPr txBox="1"/>
            <p:nvPr/>
          </p:nvSpPr>
          <p:spPr>
            <a:xfrm>
              <a:off x="3170872" y="1908643"/>
              <a:ext cx="2324101" cy="2675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0563C1"/>
                  </a:solidFill>
                </a:rPr>
                <a:t>class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Person</a:t>
              </a:r>
              <a:r>
                <a:rPr lang="en-US" altLang="zh-CN" sz="1050" dirty="0">
                  <a:solidFill>
                    <a:srgbClr val="0563C1"/>
                  </a:solidFill>
                </a:rPr>
                <a:t>:</a:t>
              </a:r>
              <a:endParaRPr lang="en-US" altLang="zh-CN" sz="1050" dirty="0">
                <a:solidFill>
                  <a:srgbClr val="0563C1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0563C1"/>
                  </a:solidFill>
                </a:rPr>
                <a:t>    def</a:t>
              </a:r>
              <a:r>
                <a:rPr lang="zh-CN" altLang="en-US" sz="1050" b="0" dirty="0"/>
                <a:t> </a:t>
              </a:r>
              <a:r>
                <a:rPr lang="zh-CN" altLang="en-US" sz="1050" dirty="0">
                  <a:solidFill>
                    <a:schemeClr val="accent2"/>
                  </a:solidFill>
                </a:rPr>
                <a:t>输出个人信息</a:t>
              </a:r>
              <a:r>
                <a:rPr lang="en-US" altLang="zh-CN" sz="1050" b="0" dirty="0"/>
                <a:t>()</a:t>
              </a:r>
              <a:endParaRPr lang="zh-CN" altLang="en-US" sz="1050" b="0" dirty="0"/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      </a:t>
              </a:r>
              <a:r>
                <a:rPr lang="zh-CN" altLang="en-US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获取学生信息</a:t>
              </a:r>
              <a:endPara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        根据要求设置格式</a:t>
              </a:r>
              <a:endPara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        输出相关信息</a:t>
              </a:r>
              <a:endParaRPr lang="en-US" altLang="zh-CN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</a:t>
              </a:r>
              <a:r>
                <a:rPr lang="en-US" altLang="zh-CN" sz="1050" dirty="0">
                  <a:solidFill>
                    <a:srgbClr val="0563C1"/>
                  </a:solidFill>
                </a:rPr>
                <a:t>def</a:t>
              </a:r>
              <a:r>
                <a:rPr lang="zh-CN" altLang="en-US" sz="1050" b="0" dirty="0"/>
                <a:t> </a:t>
              </a:r>
              <a:r>
                <a:rPr lang="zh-CN" altLang="en-US" sz="1050" dirty="0">
                  <a:solidFill>
                    <a:schemeClr val="accent2"/>
                  </a:solidFill>
                </a:rPr>
                <a:t>输出班级信息</a:t>
              </a:r>
              <a:r>
                <a:rPr lang="en-US" altLang="zh-CN" sz="1050" b="0" dirty="0"/>
                <a:t>()</a:t>
              </a:r>
              <a:endParaRPr lang="zh-CN" altLang="en-US" sz="1050" b="0" dirty="0"/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      </a:t>
              </a:r>
              <a:r>
                <a:rPr lang="zh-CN" altLang="en-US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获取班级信息</a:t>
              </a:r>
              <a:endPara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        根据要求设置格式</a:t>
              </a:r>
              <a:endPara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        输出相关信息</a:t>
              </a:r>
              <a:endParaRPr lang="en-US" altLang="zh-CN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</a:t>
              </a:r>
              <a:r>
                <a:rPr lang="zh-CN" altLang="en-US" sz="1050" b="0" dirty="0">
                  <a:solidFill>
                    <a:srgbClr val="0563C1"/>
                  </a:solidFill>
                </a:rPr>
                <a:t>  </a:t>
              </a:r>
              <a:r>
                <a:rPr lang="en-US" altLang="zh-CN" sz="1050" dirty="0">
                  <a:solidFill>
                    <a:srgbClr val="0563C1"/>
                  </a:solidFill>
                </a:rPr>
                <a:t>……</a:t>
              </a:r>
              <a:endPara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35699" y="3230422"/>
              <a:ext cx="1832483" cy="230832"/>
            </a:xfrm>
            <a:prstGeom prst="rect">
              <a:avLst/>
            </a:prstGeom>
            <a:solidFill>
              <a:schemeClr val="accent2">
                <a:lumMod val="75000"/>
                <a:alpha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定义一个类，可以</a:t>
              </a:r>
              <a:r>
                <a:rPr lang="zh-CN" altLang="en-US" sz="9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提供多种服务</a:t>
              </a:r>
              <a:endParaRPr lang="zh-CN" altLang="en-US" sz="900" b="1" dirty="0">
                <a:solidFill>
                  <a:srgbClr val="C0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3264" y="1059842"/>
              <a:ext cx="1832483" cy="369332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9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r>
                <a:rPr lang="zh-CN" altLang="en-US" sz="9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更加</a:t>
              </a:r>
              <a:r>
                <a:rPr lang="zh-CN" altLang="en-US" sz="9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灵活</a:t>
              </a:r>
              <a:r>
                <a:rPr lang="zh-CN" altLang="en-US" sz="9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，代码的</a:t>
              </a:r>
              <a:r>
                <a:rPr lang="zh-CN" altLang="en-US" sz="9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</a:t>
              </a:r>
              <a:r>
                <a:rPr lang="zh-CN" altLang="en-US" sz="9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更加</a:t>
              </a:r>
              <a:r>
                <a:rPr lang="zh-CN" altLang="en-US" sz="9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方便</a:t>
              </a:r>
              <a:r>
                <a:rPr lang="zh-CN" altLang="en-US" sz="9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9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标题 1"/>
            <p:cNvSpPr txBox="1"/>
            <p:nvPr/>
          </p:nvSpPr>
          <p:spPr>
            <a:xfrm>
              <a:off x="5672034" y="1931128"/>
              <a:ext cx="2324101" cy="219468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chemeClr val="accent6"/>
                  </a:solidFill>
                </a:rPr>
                <a:t># </a:t>
              </a:r>
              <a:r>
                <a:rPr lang="zh-CN" altLang="en-US" sz="1050" dirty="0">
                  <a:solidFill>
                    <a:schemeClr val="accent6"/>
                  </a:solidFill>
                </a:rPr>
                <a:t>创建发送邮件类对象</a:t>
              </a:r>
              <a:endParaRPr lang="en-US" altLang="zh-CN" sz="1050" dirty="0">
                <a:solidFill>
                  <a:schemeClr val="accent6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 =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Person</a:t>
              </a:r>
              <a:r>
                <a:rPr lang="en-US" altLang="zh-CN" sz="105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  <a:endParaRPr lang="zh-CN" altLang="en-US" sz="1050" b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0563C1"/>
                  </a:solidFill>
                </a:rPr>
                <a:t>while</a:t>
              </a:r>
              <a:r>
                <a:rPr lang="zh-CN" altLang="en-US" sz="1050" b="0" dirty="0"/>
                <a:t> </a:t>
              </a:r>
              <a:r>
                <a:rPr lang="en-US" altLang="zh-CN" sz="1050" dirty="0">
                  <a:solidFill>
                    <a:schemeClr val="accent2"/>
                  </a:solidFill>
                </a:rPr>
                <a:t>True</a:t>
              </a:r>
              <a:r>
                <a:rPr lang="zh-CN" altLang="en-US" sz="1050" b="0" dirty="0"/>
                <a:t>：</a:t>
              </a:r>
              <a:endParaRPr lang="zh-CN" altLang="en-US" sz="1050" b="0" dirty="0"/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  </a:t>
              </a:r>
              <a:r>
                <a:rPr lang="en-US" altLang="zh-CN" sz="1050" dirty="0">
                  <a:solidFill>
                    <a:srgbClr val="0563C1"/>
                  </a:solidFill>
                </a:rPr>
                <a:t>if</a:t>
              </a:r>
              <a:r>
                <a:rPr lang="zh-CN" altLang="en-US" sz="1050" b="0" dirty="0"/>
                <a:t> 条件表达式</a:t>
              </a:r>
              <a:r>
                <a:rPr lang="en-US" altLang="zh-CN" sz="1050" b="0" dirty="0"/>
                <a:t>1</a:t>
              </a:r>
              <a:r>
                <a:rPr lang="zh-CN" altLang="en-US" sz="1050" b="0" dirty="0"/>
                <a:t> </a:t>
              </a:r>
              <a:r>
                <a:rPr lang="en-US" altLang="zh-CN" sz="1050" dirty="0">
                  <a:solidFill>
                    <a:srgbClr val="0563C1"/>
                  </a:solidFill>
                </a:rPr>
                <a:t>:</a:t>
              </a:r>
              <a:r>
                <a:rPr lang="zh-CN" altLang="en-US" sz="1050" b="0" dirty="0"/>
                <a:t>       </a:t>
              </a:r>
              <a:endParaRPr lang="zh-CN" altLang="en-US" sz="1050" dirty="0">
                <a:solidFill>
                  <a:schemeClr val="accent6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      </a:t>
              </a:r>
              <a:r>
                <a:rPr lang="en-US" altLang="zh-CN" sz="1050" b="0" dirty="0">
                  <a:solidFill>
                    <a:srgbClr val="0563C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  <a:r>
                <a:rPr lang="en-US" altLang="zh-CN" sz="1050" b="0" dirty="0">
                  <a:solidFill>
                    <a:srgbClr val="0563C1"/>
                  </a:solidFill>
                </a:rPr>
                <a:t>.</a:t>
              </a:r>
              <a:r>
                <a:rPr lang="zh-CN" altLang="en-US" sz="1050" dirty="0">
                  <a:solidFill>
                    <a:schemeClr val="accent2"/>
                  </a:solidFill>
                </a:rPr>
                <a:t>输出个人信息</a:t>
              </a:r>
              <a:r>
                <a:rPr lang="en-US" altLang="zh-CN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()</a:t>
              </a:r>
              <a:r>
                <a:rPr lang="zh-CN" altLang="en-US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 </a:t>
              </a:r>
              <a:endPara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  </a:t>
              </a:r>
              <a:r>
                <a:rPr lang="en-US" altLang="zh-CN" sz="1050" dirty="0">
                  <a:solidFill>
                    <a:srgbClr val="0563C1"/>
                  </a:solidFill>
                </a:rPr>
                <a:t>if</a:t>
              </a:r>
              <a:r>
                <a:rPr lang="zh-CN" altLang="en-US" sz="1050" b="0" dirty="0">
                  <a:solidFill>
                    <a:srgbClr val="0563C1"/>
                  </a:solidFill>
                </a:rPr>
                <a:t> </a:t>
              </a:r>
              <a:r>
                <a:rPr lang="zh-CN" altLang="en-US" sz="105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条件表达式</a:t>
              </a:r>
              <a:r>
                <a:rPr lang="en-US" altLang="zh-CN" sz="105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 </a:t>
              </a:r>
              <a:r>
                <a:rPr lang="en-US" altLang="zh-CN" sz="1050" dirty="0">
                  <a:solidFill>
                    <a:srgbClr val="0563C1"/>
                  </a:solidFill>
                </a:rPr>
                <a:t>:</a:t>
              </a:r>
              <a:r>
                <a:rPr lang="zh-CN" altLang="en-US" sz="1050" b="0" dirty="0"/>
                <a:t>        </a:t>
              </a:r>
              <a:endParaRPr lang="zh-CN" altLang="en-US" sz="1050" dirty="0">
                <a:solidFill>
                  <a:schemeClr val="accent6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      </a:t>
              </a:r>
              <a:r>
                <a:rPr lang="en-US" altLang="zh-CN" sz="1050" b="0" dirty="0">
                  <a:solidFill>
                    <a:srgbClr val="0563C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  <a:r>
                <a:rPr lang="en-US" altLang="zh-CN" sz="1050" b="0" dirty="0">
                  <a:solidFill>
                    <a:srgbClr val="0563C1"/>
                  </a:solidFill>
                </a:rPr>
                <a:t>.</a:t>
              </a:r>
              <a:r>
                <a:rPr lang="zh-CN" altLang="en-US" sz="1050" dirty="0">
                  <a:solidFill>
                    <a:schemeClr val="accent2"/>
                  </a:solidFill>
                </a:rPr>
                <a:t>输出班级信息</a:t>
              </a:r>
              <a:r>
                <a:rPr lang="en-US" altLang="zh-CN" sz="1050" b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zh-CN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zh-CN" altLang="en-US" sz="1050" b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zh-CN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</a:t>
              </a:r>
              <a:r>
                <a:rPr lang="zh-CN" altLang="en-US" sz="1050" b="0" dirty="0">
                  <a:solidFill>
                    <a:srgbClr val="0563C1"/>
                  </a:solidFill>
                </a:rPr>
                <a:t>  </a:t>
              </a:r>
              <a:r>
                <a:rPr lang="en-US" altLang="zh-CN" sz="1050" dirty="0">
                  <a:solidFill>
                    <a:srgbClr val="0563C1"/>
                  </a:solidFill>
                </a:rPr>
                <a:t>……</a:t>
              </a:r>
              <a:endPara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" name="肘形连接符 10"/>
            <p:cNvCxnSpPr/>
            <p:nvPr/>
          </p:nvCxnSpPr>
          <p:spPr>
            <a:xfrm>
              <a:off x="4610676" y="2287254"/>
              <a:ext cx="1429241" cy="835109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肘形连接符 26"/>
            <p:cNvCxnSpPr/>
            <p:nvPr/>
          </p:nvCxnSpPr>
          <p:spPr>
            <a:xfrm>
              <a:off x="4610676" y="3354022"/>
              <a:ext cx="1400710" cy="248822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2654459" y="2909237"/>
              <a:ext cx="652073" cy="44478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7252692" y="1495584"/>
              <a:ext cx="366813" cy="58862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4156" y="879908"/>
            <a:ext cx="7935687" cy="183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用来描述具有相同的属性和方法的对象的集合。定义了该集合中每个对象所共有的属性和方法。对象是类的实例。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：通过类定义的数据结构实例。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：创建一个类的实例，类的具体对象。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：包括属性，方法等。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：即一个类（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derived class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）继承基类（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 class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）的属性和方法。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方法重写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：如果从父类继承的方法不能满足子类的需求，可以对其进行改写，这个过程叫方法的覆盖（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），也称为方法的重写。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329" y="894458"/>
            <a:ext cx="7935687" cy="821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是关键字，表示类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类创建的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279654" y="1691883"/>
            <a:ext cx="2324101" cy="588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类名称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…… </a:t>
            </a:r>
            <a:r>
              <a: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类的成员方法 </a:t>
            </a:r>
            <a:r>
              <a:rPr lang="en-US" altLang="zh-CN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</a:t>
            </a:r>
            <a:endParaRPr lang="zh-CN" altLang="en-US" sz="105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2700666" y="2435195"/>
            <a:ext cx="3482078" cy="2576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创建类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构造方法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初始化属性</a:t>
            </a:r>
            <a:r>
              <a:rPr lang="en-US" altLang="zh-CN" sz="1050" dirty="0">
                <a:solidFill>
                  <a:schemeClr val="accent6"/>
                </a:solidFill>
              </a:rPr>
              <a:t>name</a:t>
            </a:r>
            <a:r>
              <a:rPr lang="zh-CN" altLang="en-US" sz="1050" dirty="0">
                <a:solidFill>
                  <a:schemeClr val="accent6"/>
                </a:solidFill>
              </a:rPr>
              <a:t>和</a:t>
            </a:r>
            <a:r>
              <a:rPr lang="en-US" altLang="zh-CN" sz="1050" dirty="0">
                <a:solidFill>
                  <a:schemeClr val="accent6"/>
                </a:solidFill>
              </a:rPr>
              <a:t>age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= name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age  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say(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+ ‘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说：你好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)</a:t>
            </a:r>
            <a:endParaRPr lang="zh-CN" altLang="en-US" sz="105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7993" y="1914918"/>
            <a:ext cx="3880027" cy="114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构造方法的定义和命名有着明确的标准和规范：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530" lvl="1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类的名称必须为：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200" b="1" dirty="0" err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（两个下划线）</a:t>
            </a:r>
            <a:endParaRPr lang="en-US" altLang="zh-CN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530" lvl="1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方法的第一个参数为</a:t>
            </a:r>
            <a:r>
              <a:rPr lang="en-US" altLang="zh-CN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8716" y="771055"/>
            <a:ext cx="3880027" cy="114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是类成员方法中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特殊的方法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该方法无需对象通过访问操作符调用，在类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实例化对象的过程中自动调用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98741" y="936694"/>
            <a:ext cx="3482078" cy="2534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创建一个类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类的构造方法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= name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age  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类的成员方法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say(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+ ‘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说：你好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p1 =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(“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小吴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20)</a:t>
            </a:r>
            <a:endParaRPr lang="zh-CN" altLang="en-US" sz="105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8018" y="1512330"/>
            <a:ext cx="2809834" cy="969415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747270" y="3059527"/>
            <a:ext cx="3880027" cy="114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构造方法的作用有两个：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0075" lvl="1" indent="-257175" algn="just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为对象创建内存空间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0075" lvl="1" indent="-257175" algn="just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类中属性的初始化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6" grpId="0"/>
      <p:bldP spid="7" grpId="0"/>
      <p:bldP spid="8" grpId="0" animBg="1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4005" y="847325"/>
            <a:ext cx="4816719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对象创建的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创建对象的过程也称之为：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类实例化过程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514634" y="1366722"/>
            <a:ext cx="2324101" cy="588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对象标识符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zh-CN" altLang="en-US" sz="1050" dirty="0">
                <a:solidFill>
                  <a:schemeClr val="accent2"/>
                </a:solidFill>
              </a:rPr>
              <a:t>类名称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（输入参数）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350364" y="1607153"/>
            <a:ext cx="3482078" cy="16361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Person</a:t>
            </a:r>
            <a:r>
              <a:rPr lang="zh-CN" altLang="en-US" sz="1050" dirty="0">
                <a:solidFill>
                  <a:schemeClr val="accent6"/>
                </a:solidFill>
              </a:rPr>
              <a:t>类创建对象</a:t>
            </a:r>
            <a:r>
              <a:rPr lang="en-US" altLang="zh-CN" sz="1050" dirty="0">
                <a:solidFill>
                  <a:schemeClr val="accent6"/>
                </a:solidFill>
              </a:rPr>
              <a:t>1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p1 =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(“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小吴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20)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p1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.say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    # Person</a:t>
            </a:r>
            <a:r>
              <a:rPr lang="zh-CN" altLang="en-US" sz="1050" dirty="0">
                <a:solidFill>
                  <a:schemeClr val="accent6"/>
                </a:solidFill>
              </a:rPr>
              <a:t>类创建对象</a:t>
            </a:r>
            <a:r>
              <a:rPr lang="en-US" altLang="zh-CN" sz="1050" dirty="0">
                <a:solidFill>
                  <a:schemeClr val="accent6"/>
                </a:solidFill>
              </a:rPr>
              <a:t>2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p2 =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(“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小邹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19)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p2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.say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4006" y="2184273"/>
            <a:ext cx="285472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对象使用访问操作符 “</a:t>
            </a:r>
            <a:r>
              <a:rPr lang="en-US" altLang="zh-CN" sz="225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”对可以访问的方法或属性进行调用访问。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514633" y="2884290"/>
            <a:ext cx="2324101" cy="588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对象标识符</a:t>
            </a:r>
            <a:r>
              <a:rPr lang="en-US" altLang="zh-CN" sz="1500" dirty="0">
                <a:solidFill>
                  <a:schemeClr val="accent2"/>
                </a:solidFill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方法名称（输入参数）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肘形连接符 7"/>
          <p:cNvCxnSpPr/>
          <p:nvPr/>
        </p:nvCxnSpPr>
        <p:spPr>
          <a:xfrm>
            <a:off x="3563332" y="1715679"/>
            <a:ext cx="959851" cy="360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4"/>
          <p:cNvCxnSpPr/>
          <p:nvPr/>
        </p:nvCxnSpPr>
        <p:spPr>
          <a:xfrm flipV="1">
            <a:off x="3563332" y="3058987"/>
            <a:ext cx="959851" cy="23000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标题 1"/>
          <p:cNvSpPr txBox="1"/>
          <p:nvPr/>
        </p:nvSpPr>
        <p:spPr>
          <a:xfrm>
            <a:off x="5563445" y="3568064"/>
            <a:ext cx="1055915" cy="5887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小吴说：你好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小邹说：你好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8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对象销毁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329" y="894458"/>
            <a:ext cx="7320349" cy="1513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技术来跟踪和回收垃圾。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记录着所有使用中的对象各有多少引用。一个内部跟踪变量，称为一个引用计数器。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当对象被创建时，创建了一个引用计数，当这个对象的引用计数变为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时，它被垃圾回收。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但是回收不是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的，由解释器在适当的时机，将垃圾对象占用的内存空间回收。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访问权限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0575" y="832545"/>
            <a:ext cx="7441599" cy="310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私有成员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在类的外部不能直接访问，一般是在类的内部进行访问和操作，或者在类的外部通过调用对象的公有成员方法来访问，而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公有成员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是可以公开使用的，既可以在类的内部进行访问，也可以在外部程序中使用。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C++/java/C#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中，通过关键字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等来表明访问权限是公有、私有的。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中，为了实现类似于私有变量的特征，内部采用了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 mangling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的技术（名字重整或名字改变）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以下划线开头的变量名和方法名有特殊的含义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718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_xxx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：一个下划线，受保护成员，只有类对象和子类对象能访问这些变量；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718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__xxx__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：前后均有下划线，系统定义的特殊成员；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718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__xxx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：私有成员，只有类对象自己能访问，子类对象不能直接访问到这个成员。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访问权限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2298783" y="1125490"/>
            <a:ext cx="1961459" cy="24988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__name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“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小邹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类的成员方法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getname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return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p.__name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p.getname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4631150" y="3442921"/>
            <a:ext cx="1055915" cy="3629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‘小邹’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2212" y="2834117"/>
            <a:ext cx="3538066" cy="305722"/>
            <a:chOff x="3432212" y="2834117"/>
            <a:chExt cx="3538066" cy="30572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31150" y="2834117"/>
              <a:ext cx="2339128" cy="305722"/>
            </a:xfrm>
            <a:prstGeom prst="rect">
              <a:avLst/>
            </a:prstGeom>
          </p:spPr>
        </p:pic>
        <p:cxnSp>
          <p:nvCxnSpPr>
            <p:cNvPr id="8" name="肘形连接符 7"/>
            <p:cNvCxnSpPr>
              <a:endCxn id="2" idx="1"/>
            </p:cNvCxnSpPr>
            <p:nvPr/>
          </p:nvCxnSpPr>
          <p:spPr>
            <a:xfrm>
              <a:off x="3432212" y="2980628"/>
              <a:ext cx="1198938" cy="6350"/>
            </a:xfrm>
            <a:prstGeom prst="bentConnector3">
              <a:avLst>
                <a:gd name="adj1" fmla="val 50000"/>
              </a:avLst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1833562" y="4054593"/>
            <a:ext cx="4233863" cy="570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中不存在严格意义上的私有成员。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例如上述变量我们可以采用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p._Person__name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进行访问。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581068" y="837622"/>
            <a:ext cx="7981863" cy="162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创建类时用变量形式表示对象特征的成员称为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），用函数形式表示对象行为的成员称为成员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），属性和方法统称为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中，可以通过点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操作符来访问类的成员。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或类实例化后的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调用对应的属性或方法，例如：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属性名、类名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、类名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238374" y="2052526"/>
            <a:ext cx="3482078" cy="28984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创建类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 = 'This is a Person'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= name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age  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成员方法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say(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+ ‘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说：你好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@classmethod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getinfo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050" dirty="0" err="1">
                <a:solidFill>
                  <a:schemeClr val="accent2"/>
                </a:solidFill>
              </a:rPr>
              <a:t>cls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cls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.info)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548035" y="2514705"/>
            <a:ext cx="3482078" cy="12319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Person</a:t>
            </a:r>
            <a:r>
              <a:rPr lang="zh-CN" altLang="en-US" sz="1050" dirty="0">
                <a:solidFill>
                  <a:schemeClr val="accent6"/>
                </a:solidFill>
              </a:rPr>
              <a:t>方法的访问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(“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小吴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”,20)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</a:rPr>
              <a:t>.say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Person.getinfo()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3487038" y="4111940"/>
            <a:ext cx="1543075" cy="50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小吴说：你好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This is a Person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7" grpId="0" bldLvl="0" autoUpdateAnimBg="0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581068" y="931261"/>
            <a:ext cx="7981863" cy="190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对象属性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7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本次</a:t>
            </a:r>
            <a:r>
              <a:rPr lang="zh-CN" altLang="en-US" dirty="0" smtClean="0"/>
              <a:t>课程</a:t>
            </a:r>
            <a:r>
              <a:rPr lang="zh-CN" altLang="en-US" b="1" dirty="0" smtClean="0"/>
              <a:t>速递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9714" y="1010654"/>
            <a:ext cx="7878536" cy="341696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dirty="0">
                <a:sym typeface="+mn-ea"/>
              </a:rPr>
              <a:t>实战</a:t>
            </a:r>
            <a:r>
              <a:rPr lang="zh-CN" altLang="en-US" dirty="0" smtClean="0">
                <a:sym typeface="+mn-ea"/>
              </a:rPr>
              <a:t>任务</a:t>
            </a:r>
            <a:endParaRPr lang="en-US" altLang="zh-CN" dirty="0" smtClean="0">
              <a:solidFill>
                <a:schemeClr val="tx2">
                  <a:lumMod val="90000"/>
                  <a:lumOff val="10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章</a:t>
            </a: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面向对象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 smtClean="0">
                <a:sym typeface="+mn-ea"/>
              </a:rPr>
              <a:t>概述</a:t>
            </a:r>
            <a:endParaRPr lang="en-US" altLang="zh-CN" dirty="0" smtClean="0">
              <a:sym typeface="+mn-ea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类的创建与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使用</a:t>
            </a:r>
            <a:endParaRPr lang="en-US" altLang="zh-CN" dirty="0" smtClean="0">
              <a:sym typeface="+mn-ea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类的成员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继承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marL="457200" lvl="0" indent="-457200" algn="just">
              <a:lnSpc>
                <a:spcPct val="120000"/>
              </a:lnSpc>
              <a:buFont typeface="Arial" panose="020B0604020202020204" pitchFamily="34" charset="0"/>
              <a:buChar char="֍"/>
            </a:pPr>
            <a:r>
              <a:rPr lang="zh-CN" altLang="en-US" sz="2800" dirty="0" smtClean="0">
                <a:sym typeface="+mn-ea"/>
              </a:rPr>
              <a:t>案例</a:t>
            </a:r>
            <a:r>
              <a:rPr lang="zh-CN" altLang="en-US" sz="2800" dirty="0" smtClean="0">
                <a:sym typeface="+mn-ea"/>
              </a:rPr>
              <a:t>编码</a:t>
            </a:r>
            <a:endParaRPr lang="zh-CN" altLang="en-US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E79B-272C-4CB0-9A32-3130D36294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EBCDAB"/>
              </a:clrFrom>
              <a:clrTo>
                <a:srgbClr val="EBCDA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7462" r="10393" b="11883"/>
          <a:stretch>
            <a:fillRect/>
          </a:stretch>
        </p:blipFill>
        <p:spPr>
          <a:xfrm>
            <a:off x="5775158" y="1010427"/>
            <a:ext cx="3176338" cy="3417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581068" y="931261"/>
            <a:ext cx="798186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对象属性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7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87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对象属性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581068" y="931261"/>
            <a:ext cx="798186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对象属性：又被称为实例属性。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中进行初始化。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在类的内部通过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属性对该实例属性修改、访问等。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如果是公共的，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在类的外部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通过对象名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属性，对该实例属性修改、访问等。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2830960" y="1905958"/>
            <a:ext cx="3482078" cy="276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创建类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    # </a:t>
            </a:r>
            <a:r>
              <a:rPr lang="zh-CN" altLang="en-US" sz="1050" dirty="0">
                <a:solidFill>
                  <a:schemeClr val="accent6"/>
                </a:solidFill>
              </a:rPr>
              <a:t>构造方法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=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endParaRPr lang="en-US" altLang="zh-CN" sz="105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 = Person('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小吴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16)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1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6953977" y="3036760"/>
            <a:ext cx="1366159" cy="50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16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17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7" grpId="0" bldLvl="0" autoUpdateAnimBg="0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581068" y="931261"/>
            <a:ext cx="798186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类属性是类本身的属性，无论根据该类创建了多少的对象，类属性依然只有一个，所以对象与对象之间可以共享类属性。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类似于其他某些高级语言中的静态公共变量。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区别在于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中，对象也可以调用类属性。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921657" y="2112967"/>
            <a:ext cx="3482078" cy="2156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创建类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 = 'this is a person.'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构造方法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=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endParaRPr lang="en-US" altLang="zh-CN" sz="105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print(Person.info)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846759" y="4332920"/>
            <a:ext cx="1366159" cy="50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this is a person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4824086" y="1805821"/>
            <a:ext cx="3482078" cy="2463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创建类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 = 'this is a person.'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构造方法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=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endParaRPr lang="en-US" altLang="zh-CN" sz="105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 = Person('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小吴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16)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print(p.info)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5882045" y="4332920"/>
            <a:ext cx="1366159" cy="50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this is a person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7" grpId="0" bldLvl="0" autoUpdateAnimBg="0"/>
      <p:bldP spid="6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581068" y="931261"/>
            <a:ext cx="7981863" cy="24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除了了类中定义外，在类的外部也可以定义类属性。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2830960" y="1426917"/>
            <a:ext cx="3482078" cy="24452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创建类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 = 'this is a person.'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构造方法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=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endParaRPr lang="en-US" altLang="zh-CN" sz="105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Person.gender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'unknown'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Person.gender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3888919" y="4123439"/>
            <a:ext cx="1366159" cy="50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dirty="0" err="1">
                <a:solidFill>
                  <a:schemeClr val="bg1">
                    <a:lumMod val="95000"/>
                  </a:schemeClr>
                </a:solidFill>
              </a:rPr>
              <a:t>unkown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7" grpId="0" bldLvl="0" autoUpdateAnimBg="0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021022" y="1303333"/>
            <a:ext cx="2997881" cy="3152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self._name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endParaRPr lang="en-US" altLang="zh-CN" sz="1050" dirty="0">
              <a:solidFill>
                <a:schemeClr val="accent2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self._age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None</a:t>
            </a:r>
            <a:endParaRPr lang="en-US" altLang="zh-CN" sz="1050" dirty="0">
              <a:solidFill>
                <a:schemeClr val="accent2"/>
              </a:solidFill>
            </a:endParaRPr>
          </a:p>
          <a:p>
            <a:pPr>
              <a:lnSpc>
                <a:spcPts val="165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@property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age(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print('get age')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return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._age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@age.setter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age(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print('set age')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._age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endParaRPr lang="en-US" altLang="zh-CN" sz="1050" dirty="0">
              <a:solidFill>
                <a:schemeClr val="accent2"/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6152902" y="3776664"/>
            <a:ext cx="879289" cy="67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set age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get age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17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6879" y="824178"/>
            <a:ext cx="7801796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@property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装饰器。作用就是把类的函数属性，封装成类似数据属性。类似于其他高级语言中的属性。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4653961" y="1314190"/>
            <a:ext cx="2997881" cy="22989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Person('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小李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16)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17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endParaRPr lang="en-US" altLang="zh-CN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9" grpId="0" animBg="1"/>
      <p:bldP spid="14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修改属性的值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880" y="852038"/>
            <a:ext cx="793568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如果属性是私有的，那么无法直接使用标识符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属性进行修改或查询，可以通过函数间接对属性进行修改。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992852" y="4383542"/>
            <a:ext cx="1055915" cy="3629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小岳 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16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921657" y="1395715"/>
            <a:ext cx="3482078" cy="2700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endParaRPr lang="en-US" altLang="zh-CN" sz="105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getinfo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en-US" altLang="zh-CN" sz="1050" dirty="0">
                <a:solidFill>
                  <a:srgbClr val="0563C1"/>
                </a:solidFill>
              </a:rPr>
              <a:t>info =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' ' + str(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print(info)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Person('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小岳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16)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p.__name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#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报错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p.getinfo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4979308" y="1395715"/>
            <a:ext cx="3482078" cy="3123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endParaRPr lang="en-US" altLang="zh-CN" sz="105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getinfo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en-US" altLang="zh-CN" sz="1050" dirty="0">
                <a:solidFill>
                  <a:srgbClr val="0563C1"/>
                </a:solidFill>
              </a:rPr>
              <a:t>info =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' ' + str(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print(info)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setage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endParaRPr lang="en-US" altLang="zh-CN" sz="1050" dirty="0">
              <a:solidFill>
                <a:schemeClr val="accent2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Person('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小岳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16)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p.setage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(17)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p.getinfo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6192389" y="4659767"/>
            <a:ext cx="1055915" cy="3629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小岳 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17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2696" y="3440608"/>
            <a:ext cx="2339128" cy="305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8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类属性与成员属性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581068" y="931261"/>
            <a:ext cx="7981863" cy="24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类属性与成员属性的差别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322834" y="1346770"/>
            <a:ext cx="3482078" cy="3577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创建类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 = 'this is a person.'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构造方法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=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endParaRPr lang="en-US" altLang="zh-CN" sz="105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Person.gender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'unknown’ #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类属性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Person.gender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Person('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xiaoming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16)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p.gender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'male’	   #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成员属性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p.gender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Person.gender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5657349" y="2774382"/>
            <a:ext cx="1366159" cy="7223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unknown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male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unknown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7" grpId="0" bldLvl="0" autoUpdateAnimBg="0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5162143" y="991918"/>
            <a:ext cx="2997881" cy="4018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/>
              <a:t>class Person: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def __init__(self, name, age, value):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    self.name = name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    self.age = age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    self.__value = value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def __get(self):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    return self.__value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def __set(self, v):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    self.__value = v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def __del(self):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    del self.__value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# 为 value 属性配置 property() 函数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value = property(__get, __set, __del)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def show(self):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/>
              <a:t>        print(self.__value)</a:t>
            </a:r>
            <a:endParaRPr lang="en-US" altLang="zh-CN" sz="1050" dirty="0"/>
          </a:p>
        </p:txBody>
      </p:sp>
      <p:sp>
        <p:nvSpPr>
          <p:cNvPr id="14" name="标题 1"/>
          <p:cNvSpPr txBox="1"/>
          <p:nvPr/>
        </p:nvSpPr>
        <p:spPr>
          <a:xfrm>
            <a:off x="2250918" y="4129088"/>
            <a:ext cx="879289" cy="67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16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17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6879" y="824178"/>
            <a:ext cx="7801796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设置可读、可修改、可删除的属性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191623" y="1530127"/>
            <a:ext cx="2997881" cy="22989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Person('小岳', 16, 180)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p.show()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print(p.name, p.age, p.value)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p.value = 17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p.show()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9" grpId="0" bldLvl="0" animBg="1"/>
      <p:bldP spid="1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5148191" y="677657"/>
            <a:ext cx="2997881" cy="4389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class Person: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def __init__(self, name, age, value):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    self.name = name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    self.age = age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    self.__value = value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def __get(self):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    return self.__value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def __set(self, v):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    self.__value = v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def __del(self):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    del self.__value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# 为 value 属性配置 property() 函数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value = property(__get, __del)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def show(self):</a:t>
            </a:r>
            <a:endParaRPr lang="en-US" altLang="zh-CN" sz="1050" dirty="0"/>
          </a:p>
          <a:p>
            <a:pPr>
              <a:lnSpc>
                <a:spcPts val="1650"/>
              </a:lnSpc>
            </a:pPr>
            <a:r>
              <a:rPr lang="en-US" altLang="zh-CN" sz="1050" dirty="0">
                <a:sym typeface="+mn-ea"/>
              </a:rPr>
              <a:t>        print(self.__value)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250918" y="4282992"/>
            <a:ext cx="879289" cy="4131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17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6879" y="824178"/>
            <a:ext cx="780179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设置可读、可删除的属性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751977" y="1722996"/>
            <a:ext cx="2997881" cy="22989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Person('小岳', 16, 180)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p.show()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print(p.name, p.age, p.value)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p.value = 17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报错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p.show()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9" grpId="0" animBg="1"/>
      <p:bldP spid="14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12800" y="895985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@property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装饰器可以定义一个用于获取属性值的方法（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getter),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如果需要对属性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定义一个设置属性值的方法（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），需要用到的装饰器是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0" y="4295140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正常使用填空题需3.0以上版本雨课堂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8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" name="图片 4" descr="tmp18DD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E871-F0EE-4183-8EF8-C7646F4B5D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830" y="1568573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面向对象概述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3474221" y="205230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830" y="2052306"/>
            <a:ext cx="3541589" cy="4431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类的创建与使用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41082" y="260610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3474221" y="253603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2830" y="2536039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类的成员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000" y="83636"/>
            <a:ext cx="7552030" cy="65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章 函数</a:t>
            </a:r>
            <a:endParaRPr lang="zh-CN" altLang="en-US" sz="2800" dirty="0" smtClean="0"/>
          </a:p>
        </p:txBody>
      </p:sp>
      <p:sp>
        <p:nvSpPr>
          <p:cNvPr id="15" name="椭圆 14"/>
          <p:cNvSpPr/>
          <p:nvPr/>
        </p:nvSpPr>
        <p:spPr>
          <a:xfrm>
            <a:off x="4140322" y="3129221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9160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070" y="3059160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继承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33828" y="358579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15737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15737"/>
            <a:ext cx="308393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33987" y="214192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调用方法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5866" y="843032"/>
            <a:ext cx="5456414" cy="1513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类的方法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调用实例方法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6881" y="843032"/>
            <a:ext cx="8144694" cy="173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所有实例方法都必须至少有一个名为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的参数，并且必须是方法的第一个形参（如果有多个形参的话），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参数代表当前对象。在实例方法中访问实例成员时需要以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为前缀。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在外部通过对象名调用对象方法时并不需要传递这个参数。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1】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如果在外部通过类名调用属于对象的公有方法，需要显式为该方法的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参数传递一个对象名，用来明确指定访问哪个对象的成员。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2】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1152525" y="2635183"/>
            <a:ext cx="3103517" cy="2266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构造方法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__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__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zh-CN" sz="1050" dirty="0">
                <a:solidFill>
                  <a:srgbClr val="0563C1"/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.name = name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age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endParaRPr lang="en-US" altLang="zh-CN" sz="1050" i="1" dirty="0">
              <a:solidFill>
                <a:srgbClr val="7030A0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i="1" dirty="0">
                <a:solidFill>
                  <a:srgbClr val="7030A0"/>
                </a:solidFill>
              </a:rPr>
              <a:t>   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成员方法输出对象信息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show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(self):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('</a:t>
            </a:r>
            <a:r>
              <a:rPr lang="zh-CN" altLang="en-US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姓名：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 ,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.name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('</a:t>
            </a:r>
            <a:r>
              <a:rPr lang="zh-CN" altLang="en-US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年龄：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 ,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.age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4646743" y="2635183"/>
            <a:ext cx="3569335" cy="1503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类实例化对象</a:t>
            </a:r>
            <a:r>
              <a:rPr lang="en-US" altLang="zh-CN" sz="1050" dirty="0">
                <a:solidFill>
                  <a:schemeClr val="accent6"/>
                </a:solidFill>
              </a:rPr>
              <a:t>p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r>
              <a:rPr lang="zh-CN" altLang="en-US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16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方式</a:t>
            </a:r>
            <a:r>
              <a:rPr lang="en-US" altLang="zh-CN" sz="1050" dirty="0">
                <a:solidFill>
                  <a:schemeClr val="accent6"/>
                </a:solidFill>
              </a:rPr>
              <a:t>1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</a:rPr>
              <a:t>show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  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</a:t>
            </a:r>
            <a:r>
              <a:rPr lang="zh-CN" altLang="en-US" sz="1050" dirty="0">
                <a:solidFill>
                  <a:schemeClr val="accent6"/>
                </a:solidFill>
              </a:rPr>
              <a:t>方式</a:t>
            </a:r>
            <a:r>
              <a:rPr lang="en-US" altLang="zh-CN" sz="1050" dirty="0">
                <a:solidFill>
                  <a:schemeClr val="accent6"/>
                </a:solidFill>
              </a:rPr>
              <a:t>2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chemeClr val="accent2"/>
                </a:solidFill>
              </a:rPr>
              <a:t>Person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.show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4646743" y="4332397"/>
            <a:ext cx="1851923" cy="5689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姓名：路人甲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年龄： 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16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17" grpId="0" animBg="1"/>
      <p:bldP spid="18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静态方法和类方法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5866" y="843032"/>
            <a:ext cx="7614384" cy="225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不属于任何实例，不会绑定到任何实例，当然也不依赖于任何实例的状态，与实例方法相比能够减少很多开销。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都可以通过类名和对象名调用。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不能直接访问属于对象的成员，只能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访问属于类的成员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一般以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作为类方法的第一个参数表示该类自身，在调用类方法时不需要为该参数传递值，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则可以不接收任何参数。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830961" y="1883787"/>
            <a:ext cx="3482078" cy="29961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info = 'Class Person'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= name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age  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2"/>
                </a:solidFill>
              </a:rPr>
              <a:t>@classmethod</a:t>
            </a:r>
            <a:endParaRPr lang="zh-CN" altLang="en-US" sz="105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getinfo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050" dirty="0" err="1">
                <a:solidFill>
                  <a:schemeClr val="accent2"/>
                </a:solidFill>
              </a:rPr>
              <a:t>cls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print(cls.info)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main</a:t>
            </a:r>
            <a:r>
              <a:rPr lang="zh-CN" altLang="en-US" sz="1050" dirty="0">
                <a:solidFill>
                  <a:schemeClr val="accent6"/>
                </a:solidFill>
              </a:rPr>
              <a:t>入口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if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__name__ == '__main__'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 =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rgbClr val="0563C1"/>
                </a:solidFill>
              </a:rPr>
              <a:t>'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小岳</a:t>
            </a:r>
            <a:r>
              <a:rPr lang="en-US" altLang="zh-CN" sz="1050" dirty="0">
                <a:solidFill>
                  <a:srgbClr val="0563C1"/>
                </a:solidFill>
              </a:rPr>
              <a:t>'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16)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2"/>
                </a:solidFill>
              </a:rPr>
              <a:t>   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p.getinfo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2"/>
                </a:solidFill>
              </a:rPr>
              <a:t>    </a:t>
            </a:r>
            <a:r>
              <a:rPr lang="en-US" altLang="zh-CN" sz="1050" dirty="0" err="1">
                <a:solidFill>
                  <a:schemeClr val="accent2"/>
                </a:solidFill>
              </a:rPr>
              <a:t>Person.getinfo</a:t>
            </a:r>
            <a:r>
              <a:rPr lang="en-US" altLang="zh-CN" sz="1050" dirty="0">
                <a:solidFill>
                  <a:schemeClr val="accent2"/>
                </a:solidFill>
              </a:rPr>
              <a:t>()</a:t>
            </a:r>
            <a:endParaRPr lang="en-US" altLang="zh-CN" sz="1050" dirty="0">
              <a:solidFill>
                <a:schemeClr val="accent2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803496" y="3141374"/>
            <a:ext cx="1246279" cy="48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‘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Class Person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’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‘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Class Person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’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5865" y="843032"/>
            <a:ext cx="7804367" cy="114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定义：使用装饰器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@classmethod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。调用：类对象或实例对象都可以调用。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第一个参数必须是当前类对象，该参数名一般约定为“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传递类的属性和方法（不能传实例的属性和方法）。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484836" y="1203324"/>
            <a:ext cx="3482078" cy="315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.name = name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age  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2"/>
                </a:solidFill>
              </a:rPr>
              <a:t>@staticmethod</a:t>
            </a:r>
            <a:endParaRPr lang="zh-CN" altLang="en-US" sz="105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getinfo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print(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'Class Person'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main</a:t>
            </a:r>
            <a:r>
              <a:rPr lang="zh-CN" altLang="en-US" sz="1050" dirty="0">
                <a:solidFill>
                  <a:schemeClr val="accent6"/>
                </a:solidFill>
              </a:rPr>
              <a:t>入口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if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__name__ == '__main__'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 =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(‘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小岳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’, 16)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2"/>
                </a:solidFill>
              </a:rPr>
              <a:t>    </a:t>
            </a:r>
            <a:r>
              <a:rPr lang="en-US" altLang="zh-CN" sz="1050" dirty="0" err="1">
                <a:solidFill>
                  <a:schemeClr val="accent2"/>
                </a:solidFill>
              </a:rPr>
              <a:t>p.getinfo</a:t>
            </a:r>
            <a:r>
              <a:rPr lang="en-US" altLang="zh-CN" sz="1050" dirty="0">
                <a:solidFill>
                  <a:schemeClr val="accent2"/>
                </a:solidFill>
              </a:rPr>
              <a:t>()</a:t>
            </a:r>
            <a:endParaRPr lang="en-US" altLang="zh-CN" sz="1050" dirty="0">
              <a:solidFill>
                <a:schemeClr val="accent2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2"/>
                </a:solidFill>
              </a:rPr>
              <a:t>    </a:t>
            </a:r>
            <a:r>
              <a:rPr lang="en-US" altLang="zh-CN" sz="1050" dirty="0" err="1">
                <a:solidFill>
                  <a:schemeClr val="accent2"/>
                </a:solidFill>
              </a:rPr>
              <a:t>Person.getinfo</a:t>
            </a:r>
            <a:r>
              <a:rPr lang="en-US" altLang="zh-CN" sz="1050" dirty="0">
                <a:solidFill>
                  <a:schemeClr val="accent2"/>
                </a:solidFill>
              </a:rPr>
              <a:t>()</a:t>
            </a:r>
            <a:endParaRPr lang="en-US" altLang="zh-CN" sz="1050" dirty="0">
              <a:solidFill>
                <a:schemeClr val="accent2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498133" y="4439215"/>
            <a:ext cx="1455483" cy="557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‘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Class Person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’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‘</a:t>
            </a: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Class Person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’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5865" y="843032"/>
            <a:ext cx="4502885" cy="3360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定义：使用装饰器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@staticmethod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。参数随意，没有“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self”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参数，但是方法体中不能使用类或实例的任何属性和方法；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调用：类对象或实例对象都可以调用。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静态方法主要是用来存放逻辑性的代码，逻辑上属于类，但是和类本身没有关系，也就是说在静态方法中，不会涉及到类中的属性和方法的操作。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可以理解为，静态方法是个独立的、单纯的函数，它仅仅托管于某个类的名称空间中，便于使用和维护。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实例方法、类方法与静态方法的对比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410622"/>
            <a:ext cx="7334250" cy="1323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3428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公有方法与私有方法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5866" y="843032"/>
            <a:ext cx="7614384" cy="77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公有方法：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何地调用都可以。无任何修饰。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私有方法：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只能在类内部调用。使用双下划线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对类方法进行修饰。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0303" y="1740586"/>
            <a:ext cx="3569335" cy="3022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定义该类的构造方法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__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__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zh-CN" sz="1050" dirty="0">
                <a:solidFill>
                  <a:srgbClr val="0563C1"/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.name = name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age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endParaRPr lang="en-US" altLang="zh-CN" sz="1050" i="1" dirty="0">
              <a:solidFill>
                <a:srgbClr val="7030A0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i="1" dirty="0">
                <a:solidFill>
                  <a:srgbClr val="7030A0"/>
                </a:solidFill>
              </a:rPr>
              <a:t>   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定义该类的成员方法输出对象信息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show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('</a:t>
            </a:r>
            <a:r>
              <a:rPr lang="zh-CN" altLang="en-US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姓名：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 ,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.name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('</a:t>
            </a:r>
            <a:r>
              <a:rPr lang="zh-CN" altLang="en-US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年龄：</a:t>
            </a: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 ,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.age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endParaRPr lang="en-US" altLang="zh-CN" sz="1050" i="1" dirty="0">
              <a:solidFill>
                <a:srgbClr val="7030A0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showage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年龄：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 ,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4874011" y="1740586"/>
            <a:ext cx="3569335" cy="939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Person ('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16)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p.show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p.__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showage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#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报错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6090" y="2802635"/>
            <a:ext cx="3305175" cy="40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bldLvl="0" animBg="1"/>
      <p:bldP spid="35" grpId="0"/>
      <p:bldP spid="9" grpId="0" bldLvl="0" animBg="1"/>
      <p:bldP spid="1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继承的语法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6880" y="936879"/>
            <a:ext cx="753423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en-US" altLang="zh-CN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的纵向编程模式。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8800" y="1554438"/>
            <a:ext cx="2013857" cy="946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sz="1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创建父类</a:t>
            </a:r>
            <a:endParaRPr lang="en-US" altLang="zh-CN" sz="1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50"/>
              </a:lnSpc>
            </a:pPr>
            <a:r>
              <a:rPr lang="en-US" altLang="zh-CN" sz="1200" b="1" dirty="0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5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…………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50"/>
              </a:lnSpc>
            </a:pPr>
            <a:r>
              <a:rPr lang="en-US" altLang="zh-CN" sz="1200" b="1" i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200" b="1" i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6700" y="2077569"/>
            <a:ext cx="2193472" cy="946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sz="1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创建子类继承父类</a:t>
            </a:r>
            <a:endParaRPr lang="en-US" altLang="zh-CN" sz="1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50"/>
              </a:lnSpc>
            </a:pPr>
            <a:r>
              <a:rPr lang="en-US" altLang="zh-CN" sz="1200" b="1" dirty="0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MainClass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5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…………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50"/>
              </a:lnSpc>
            </a:pPr>
            <a:r>
              <a:rPr lang="en-US" altLang="zh-CN" sz="1200" b="1" i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200" b="1" i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11"/>
          <p:cNvCxnSpPr>
            <a:endCxn id="12" idx="0"/>
          </p:cNvCxnSpPr>
          <p:nvPr/>
        </p:nvCxnSpPr>
        <p:spPr>
          <a:xfrm>
            <a:off x="3130143" y="1906795"/>
            <a:ext cx="1853293" cy="170774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67583" y="1615201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继承表现形式</a:t>
            </a:r>
            <a:endParaRPr lang="zh-CN" altLang="en-US" sz="105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6880" y="3506608"/>
            <a:ext cx="753423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注意，在继承关系下，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子类将会拥有父类全部的方法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（即，</a:t>
            </a:r>
            <a:r>
              <a:rPr lang="zh-CN" altLang="en-US" sz="1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父类方法可在子类对象中访问调用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一般共有的方法可以抽象出来放在父类中，子类在继承父类的同时凸显出自己个性的方法。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880" y="1021720"/>
            <a:ext cx="753423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，编写的类是已有类的特殊版本。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7507" y="1980430"/>
            <a:ext cx="4572000" cy="6136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学生：学号、入学时间、年级、学院、专业等。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老师：工号、工作时间、教授课程等。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2566" y="1557243"/>
            <a:ext cx="75243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6880" y="2869186"/>
            <a:ext cx="7534234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所有的老师和学生有相同的属性，如姓名、性别、出生日期等。同时也有自己</a:t>
            </a:r>
            <a:r>
              <a:rPr lang="zh-CN" altLang="en-US" sz="1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个性的行为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当新类继承原有类时，将自动获得原有类的所有属性和方法。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原有的类称之为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，新类称之为子类。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2009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880" y="941592"/>
            <a:ext cx="753423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父类，以及其子类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905365" y="1391034"/>
            <a:ext cx="3248035" cy="1897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创建父类</a:t>
            </a:r>
            <a:r>
              <a:rPr lang="en-US" altLang="zh-CN" sz="1050" dirty="0">
                <a:solidFill>
                  <a:schemeClr val="accent6"/>
                </a:solidFill>
              </a:rPr>
              <a:t>Person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Person: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    # </a:t>
            </a:r>
            <a:r>
              <a:rPr lang="zh-CN" altLang="en-US" sz="1050" dirty="0">
                <a:solidFill>
                  <a:schemeClr val="accent6"/>
                </a:solidFill>
              </a:rPr>
              <a:t>定义通用方法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CN" altLang="en-US" sz="1050" dirty="0">
                <a:solidFill>
                  <a:srgbClr val="0563C1"/>
                </a:solidFill>
              </a:rPr>
              <a:t> </a:t>
            </a:r>
            <a:r>
              <a:rPr lang="en-US" altLang="zh-CN" sz="1050" dirty="0">
                <a:solidFill>
                  <a:srgbClr val="0563C1"/>
                </a:solidFill>
              </a:rPr>
              <a:t>def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self, name, 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.name = name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age</a:t>
            </a:r>
            <a:endParaRPr lang="en-US" altLang="zh-CN" sz="1050" i="1" dirty="0">
              <a:solidFill>
                <a:srgbClr val="7030A0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print(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4503093" y="1389975"/>
            <a:ext cx="3248035" cy="1893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创建子类</a:t>
            </a:r>
            <a:r>
              <a:rPr lang="en-US" altLang="zh-CN" sz="1050" dirty="0">
                <a:solidFill>
                  <a:schemeClr val="accent6"/>
                </a:solidFill>
              </a:rPr>
              <a:t>Student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Student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(Person):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定义构造方法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__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name, 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super().__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__(name, age)</a:t>
            </a:r>
            <a:r>
              <a:rPr lang="en-US" altLang="zh-CN" sz="1050" dirty="0">
                <a:solidFill>
                  <a:schemeClr val="accent2"/>
                </a:solidFill>
              </a:rPr>
              <a:t>        </a:t>
            </a:r>
            <a:endParaRPr lang="en-US" altLang="zh-CN" sz="1050" i="1" dirty="0">
              <a:solidFill>
                <a:srgbClr val="7030A0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定义自己的方法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stuinfo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.name + ‘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是学生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6498" y="1610631"/>
            <a:ext cx="887846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9165" y="3952983"/>
            <a:ext cx="7700291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类代码（与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类类似）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，请同学们课下自己动手实现。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35492" y="3288681"/>
            <a:ext cx="957943" cy="3366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小李是学生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6" grpId="0" animBg="1"/>
      <p:bldP spid="7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2071688" y="802322"/>
            <a:ext cx="5219701" cy="3636964"/>
            <a:chOff x="1636940" y="1599002"/>
            <a:chExt cx="5978491" cy="4237841"/>
          </a:xfrm>
        </p:grpSpPr>
        <p:sp>
          <p:nvSpPr>
            <p:cNvPr id="8" name="弧形 36"/>
            <p:cNvSpPr/>
            <p:nvPr/>
          </p:nvSpPr>
          <p:spPr bwMode="auto">
            <a:xfrm rot="5400000">
              <a:off x="3977696" y="3085588"/>
              <a:ext cx="1313342" cy="131461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弧形 37"/>
            <p:cNvSpPr/>
            <p:nvPr/>
          </p:nvSpPr>
          <p:spPr bwMode="auto">
            <a:xfrm>
              <a:off x="4091612" y="3202759"/>
              <a:ext cx="1083692" cy="1083969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弧形 38"/>
            <p:cNvSpPr/>
            <p:nvPr/>
          </p:nvSpPr>
          <p:spPr bwMode="auto">
            <a:xfrm rot="16200000">
              <a:off x="4173068" y="3346778"/>
              <a:ext cx="897142" cy="823679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11" name="组合 3"/>
            <p:cNvGrpSpPr/>
            <p:nvPr/>
          </p:nvGrpSpPr>
          <p:grpSpPr bwMode="auto">
            <a:xfrm>
              <a:off x="1636940" y="1599002"/>
              <a:ext cx="5978491" cy="4237841"/>
              <a:chOff x="1636941" y="1599004"/>
              <a:chExt cx="5978493" cy="4237846"/>
            </a:xfrm>
          </p:grpSpPr>
          <p:graphicFrame>
            <p:nvGraphicFramePr>
              <p:cNvPr id="12" name="图表 2"/>
              <p:cNvGraphicFramePr/>
              <p:nvPr/>
            </p:nvGraphicFramePr>
            <p:xfrm>
              <a:off x="1636941" y="1599004"/>
              <a:ext cx="5978493" cy="42378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1" imgW="5224145" imgH="3639185" progId="Excel.Chart.8">
                      <p:embed/>
                    </p:oleObj>
                  </mc:Choice>
                  <mc:Fallback>
                    <p:oleObj name="" r:id="rId1" imgW="5224145" imgH="3639185" progId="Excel.Chart.8">
                      <p:embed/>
                      <p:pic>
                        <p:nvPicPr>
                          <p:cNvPr id="0" name="图片 307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941" y="1599004"/>
                            <a:ext cx="5978493" cy="42378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43"/>
              <p:cNvSpPr txBox="1"/>
              <p:nvPr/>
            </p:nvSpPr>
            <p:spPr>
              <a:xfrm rot="18892830">
                <a:off x="3261794" y="2497329"/>
                <a:ext cx="1041425" cy="4567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44"/>
              <p:cNvSpPr txBox="1"/>
              <p:nvPr/>
            </p:nvSpPr>
            <p:spPr>
              <a:xfrm rot="3026289">
                <a:off x="3289067" y="4485843"/>
                <a:ext cx="1041426" cy="4567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Box 40"/>
            <p:cNvSpPr txBox="1"/>
            <p:nvPr/>
          </p:nvSpPr>
          <p:spPr>
            <a:xfrm rot="3181581" flipH="1">
              <a:off x="5143707" y="2706353"/>
              <a:ext cx="1041425" cy="4567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41"/>
            <p:cNvSpPr txBox="1"/>
            <p:nvPr/>
          </p:nvSpPr>
          <p:spPr>
            <a:xfrm rot="8102442" flipH="1" flipV="1">
              <a:off x="5164395" y="4373669"/>
              <a:ext cx="1040054" cy="464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44500" y="860744"/>
            <a:ext cx="3426012" cy="1152525"/>
            <a:chOff x="128821" y="1605947"/>
            <a:chExt cx="3426660" cy="1149823"/>
          </a:xfrm>
        </p:grpSpPr>
        <p:sp>
          <p:nvSpPr>
            <p:cNvPr id="18" name="矩形 5"/>
            <p:cNvSpPr>
              <a:spLocks noChangeArrowheads="1"/>
            </p:cNvSpPr>
            <p:nvPr/>
          </p:nvSpPr>
          <p:spPr bwMode="auto">
            <a:xfrm>
              <a:off x="671850" y="1811316"/>
              <a:ext cx="2883631" cy="486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面向对象的基本概念</a:t>
              </a:r>
              <a:endParaRPr lang="zh-CN" altLang="en-US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6"/>
            <p:cNvGrpSpPr/>
            <p:nvPr/>
          </p:nvGrpSpPr>
          <p:grpSpPr bwMode="auto">
            <a:xfrm>
              <a:off x="402202" y="2103290"/>
              <a:ext cx="2352574" cy="652480"/>
              <a:chOff x="795896" y="2351986"/>
              <a:chExt cx="2351394" cy="652471"/>
            </a:xfrm>
          </p:grpSpPr>
          <p:cxnSp>
            <p:nvCxnSpPr>
              <p:cNvPr id="20" name="直接连接符 7"/>
              <p:cNvCxnSpPr>
                <a:cxnSpLocks noChangeShapeType="1"/>
              </p:cNvCxnSpPr>
              <p:nvPr/>
            </p:nvCxnSpPr>
            <p:spPr bwMode="auto">
              <a:xfrm>
                <a:off x="795896" y="2351986"/>
                <a:ext cx="419799" cy="644105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22939" y="2996091"/>
                <a:ext cx="1924351" cy="836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组合 21"/>
            <p:cNvGrpSpPr/>
            <p:nvPr/>
          </p:nvGrpSpPr>
          <p:grpSpPr bwMode="auto">
            <a:xfrm>
              <a:off x="128821" y="1605947"/>
              <a:ext cx="474753" cy="503642"/>
              <a:chOff x="1207310" y="3521532"/>
              <a:chExt cx="474515" cy="503635"/>
            </a:xfrm>
          </p:grpSpPr>
          <p:sp>
            <p:nvSpPr>
              <p:cNvPr id="23" name="椭圆 22"/>
              <p:cNvSpPr/>
              <p:nvPr/>
            </p:nvSpPr>
            <p:spPr bwMode="auto">
              <a:xfrm>
                <a:off x="1207310" y="3550040"/>
                <a:ext cx="474515" cy="475127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Box 51"/>
              <p:cNvSpPr txBox="1"/>
              <p:nvPr/>
            </p:nvSpPr>
            <p:spPr>
              <a:xfrm>
                <a:off x="1262856" y="3521532"/>
                <a:ext cx="334858" cy="45928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6068601" y="1295399"/>
            <a:ext cx="3011900" cy="1103313"/>
            <a:chOff x="5686161" y="2109791"/>
            <a:chExt cx="3010164" cy="1100134"/>
          </a:xfrm>
        </p:grpSpPr>
        <p:grpSp>
          <p:nvGrpSpPr>
            <p:cNvPr id="26" name="组合 32"/>
            <p:cNvGrpSpPr/>
            <p:nvPr/>
          </p:nvGrpSpPr>
          <p:grpSpPr bwMode="auto">
            <a:xfrm flipH="1">
              <a:off x="5945199" y="2557463"/>
              <a:ext cx="2486014" cy="652462"/>
              <a:chOff x="860198" y="2352244"/>
              <a:chExt cx="2486271" cy="652213"/>
            </a:xfrm>
          </p:grpSpPr>
          <p:cxnSp>
            <p:nvCxnSpPr>
              <p:cNvPr id="2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2123531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组合 35"/>
            <p:cNvGrpSpPr/>
            <p:nvPr/>
          </p:nvGrpSpPr>
          <p:grpSpPr bwMode="auto">
            <a:xfrm>
              <a:off x="8223523" y="2109791"/>
              <a:ext cx="472802" cy="503371"/>
              <a:chOff x="1232739" y="3530023"/>
              <a:chExt cx="474141" cy="503810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1232739" y="3558541"/>
                <a:ext cx="474141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Box 59"/>
              <p:cNvSpPr txBox="1"/>
              <p:nvPr/>
            </p:nvSpPr>
            <p:spPr>
              <a:xfrm>
                <a:off x="1301155" y="3530023"/>
                <a:ext cx="335717" cy="45944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46"/>
            <p:cNvSpPr>
              <a:spLocks noChangeArrowheads="1"/>
            </p:cNvSpPr>
            <p:nvPr/>
          </p:nvSpPr>
          <p:spPr bwMode="auto">
            <a:xfrm>
              <a:off x="5686161" y="2219111"/>
              <a:ext cx="2799624" cy="48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参数类的创建与使用</a:t>
              </a:r>
              <a:endParaRPr lang="zh-CN" altLang="en-US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834787" y="3334385"/>
            <a:ext cx="3110140" cy="1104900"/>
            <a:chOff x="5586554" y="4225925"/>
            <a:chExt cx="3109771" cy="1104900"/>
          </a:xfrm>
        </p:grpSpPr>
        <p:sp>
          <p:nvSpPr>
            <p:cNvPr id="34" name="矩形 51"/>
            <p:cNvSpPr>
              <a:spLocks noChangeArrowheads="1"/>
            </p:cNvSpPr>
            <p:nvPr/>
          </p:nvSpPr>
          <p:spPr bwMode="auto">
            <a:xfrm>
              <a:off x="5586554" y="4527118"/>
              <a:ext cx="2701831" cy="458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继承</a:t>
              </a:r>
              <a:endParaRPr lang="zh-CN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8"/>
            <p:cNvGrpSpPr/>
            <p:nvPr/>
          </p:nvGrpSpPr>
          <p:grpSpPr bwMode="auto">
            <a:xfrm rot="10800000">
              <a:off x="5885990" y="4225925"/>
              <a:ext cx="2545223" cy="652463"/>
              <a:chOff x="860198" y="2352244"/>
              <a:chExt cx="2545487" cy="652213"/>
            </a:xfrm>
          </p:grpSpPr>
          <p:cxnSp>
            <p:nvCxnSpPr>
              <p:cNvPr id="36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7"/>
                <a:ext cx="2182748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1232465" y="3558997"/>
                <a:ext cx="474359" cy="47407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TextBox 73"/>
              <p:cNvSpPr txBox="1"/>
              <p:nvPr/>
            </p:nvSpPr>
            <p:spPr>
              <a:xfrm>
                <a:off x="1305688" y="3533629"/>
                <a:ext cx="335872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 bwMode="auto">
          <a:xfrm>
            <a:off x="541336" y="3215776"/>
            <a:ext cx="2946403" cy="1223508"/>
            <a:chOff x="126618" y="4739157"/>
            <a:chExt cx="2947063" cy="1221745"/>
          </a:xfrm>
        </p:grpSpPr>
        <p:grpSp>
          <p:nvGrpSpPr>
            <p:cNvPr id="42" name="组合 16"/>
            <p:cNvGrpSpPr/>
            <p:nvPr/>
          </p:nvGrpSpPr>
          <p:grpSpPr bwMode="auto">
            <a:xfrm flipV="1">
              <a:off x="385273" y="4739157"/>
              <a:ext cx="2542358" cy="716701"/>
              <a:chOff x="808156" y="2555218"/>
              <a:chExt cx="2181522" cy="537974"/>
            </a:xfrm>
          </p:grpSpPr>
          <p:cxnSp>
            <p:nvCxnSpPr>
              <p:cNvPr id="43" name="直接连接符 7"/>
              <p:cNvCxnSpPr>
                <a:cxnSpLocks noChangeShapeType="1"/>
              </p:cNvCxnSpPr>
              <p:nvPr/>
            </p:nvCxnSpPr>
            <p:spPr bwMode="auto">
              <a:xfrm>
                <a:off x="808156" y="2555218"/>
                <a:ext cx="402712" cy="52250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08541" y="3089384"/>
                <a:ext cx="1781137" cy="3808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组合 41"/>
            <p:cNvGrpSpPr/>
            <p:nvPr/>
          </p:nvGrpSpPr>
          <p:grpSpPr bwMode="auto">
            <a:xfrm flipH="1">
              <a:off x="126618" y="5363732"/>
              <a:ext cx="473181" cy="597170"/>
              <a:chOff x="4187660" y="3252208"/>
              <a:chExt cx="474379" cy="596306"/>
            </a:xfrm>
          </p:grpSpPr>
          <p:sp>
            <p:nvSpPr>
              <p:cNvPr id="46" name="椭圆 45"/>
              <p:cNvSpPr/>
              <p:nvPr/>
            </p:nvSpPr>
            <p:spPr bwMode="auto">
              <a:xfrm>
                <a:off x="4187660" y="3375221"/>
                <a:ext cx="474379" cy="473293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Box 84"/>
              <p:cNvSpPr txBox="1"/>
              <p:nvPr/>
            </p:nvSpPr>
            <p:spPr>
              <a:xfrm>
                <a:off x="4276805" y="3252208"/>
                <a:ext cx="335886" cy="522364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矩形 7"/>
            <p:cNvSpPr>
              <a:spLocks noChangeArrowheads="1"/>
            </p:cNvSpPr>
            <p:nvPr/>
          </p:nvSpPr>
          <p:spPr bwMode="auto">
            <a:xfrm>
              <a:off x="829916" y="4871222"/>
              <a:ext cx="2243765" cy="92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函类的成员（属性和方法）</a:t>
              </a:r>
              <a:endPara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重写父类方法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880" y="941592"/>
            <a:ext cx="753423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父类，以及其子类：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905365" y="1391035"/>
            <a:ext cx="3248035" cy="1873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创建父类</a:t>
            </a:r>
            <a:r>
              <a:rPr lang="en-US" altLang="zh-CN" sz="1050" dirty="0">
                <a:solidFill>
                  <a:schemeClr val="accent6"/>
                </a:solidFill>
              </a:rPr>
              <a:t>Person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Person():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    # </a:t>
            </a:r>
            <a:r>
              <a:rPr lang="zh-CN" altLang="en-US" sz="1050" dirty="0">
                <a:solidFill>
                  <a:schemeClr val="accent6"/>
                </a:solidFill>
              </a:rPr>
              <a:t>定义通用方法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CN" altLang="en-US" sz="1050" dirty="0">
                <a:solidFill>
                  <a:srgbClr val="0563C1"/>
                </a:solidFill>
              </a:rPr>
              <a:t> </a:t>
            </a:r>
            <a:r>
              <a:rPr lang="en-US" altLang="zh-CN" sz="1050" dirty="0">
                <a:solidFill>
                  <a:srgbClr val="0563C1"/>
                </a:solidFill>
              </a:rPr>
              <a:t>def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self, name, 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.name = name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age</a:t>
            </a:r>
            <a:endParaRPr lang="en-US" altLang="zh-CN" sz="1050" i="1" dirty="0">
              <a:solidFill>
                <a:srgbClr val="7030A0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info(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print(‘</a:t>
            </a:r>
            <a:r>
              <a:rPr lang="en-US" altLang="zh-CN" sz="1050" dirty="0" err="1">
                <a:solidFill>
                  <a:schemeClr val="accent2"/>
                </a:solidFill>
              </a:rPr>
              <a:t>Peson</a:t>
            </a:r>
            <a:r>
              <a:rPr lang="en-US" altLang="zh-CN" sz="1050" dirty="0">
                <a:solidFill>
                  <a:schemeClr val="accent2"/>
                </a:solidFill>
              </a:rPr>
              <a:t>'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4465549" y="1394952"/>
            <a:ext cx="3248035" cy="1326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创建子类</a:t>
            </a:r>
            <a:r>
              <a:rPr lang="en-US" altLang="zh-CN" sz="1050" dirty="0">
                <a:solidFill>
                  <a:schemeClr val="accent6"/>
                </a:solidFill>
              </a:rPr>
              <a:t>Student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Student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(Person):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-- skip --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info(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altLang="zh-CN" sz="1050" dirty="0">
                <a:solidFill>
                  <a:schemeClr val="accent2"/>
                </a:solidFill>
              </a:rPr>
              <a:t>print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”I am a student!”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4465549" y="3049273"/>
            <a:ext cx="3248035" cy="887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创建父类</a:t>
            </a:r>
            <a:r>
              <a:rPr lang="en-US" altLang="zh-CN" sz="1050" dirty="0">
                <a:solidFill>
                  <a:schemeClr val="accent6"/>
                </a:solidFill>
              </a:rPr>
              <a:t>Person</a:t>
            </a:r>
            <a:endParaRPr lang="en-US" altLang="zh-CN" sz="1050" dirty="0">
              <a:solidFill>
                <a:schemeClr val="accent6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rgbClr val="0563C1"/>
                </a:solidFill>
              </a:rPr>
              <a:t>stu</a:t>
            </a:r>
            <a:r>
              <a:rPr lang="en-US" altLang="zh-CN" sz="1050" dirty="0">
                <a:solidFill>
                  <a:srgbClr val="0563C1"/>
                </a:solidFill>
              </a:rPr>
              <a:t> = Student()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stu.info()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2946907" y="4278880"/>
            <a:ext cx="1246279" cy="48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Person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I am a student!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6" grpId="0" animBg="1"/>
      <p:bldP spid="7" grpId="0" animBg="1"/>
      <p:bldP spid="10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880" y="913312"/>
            <a:ext cx="7935687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在使用类继承机制的时候，有几点需要注意：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如果子类重写了父类的方法就会把父类的同名方法覆盖，如果被重写的子类同名的方法里面没有引入父类同名的方法，实例化对象要调用父类的同名方法相关的属性时，程序就会报错。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要解决上述问题，就要在子类里面重写父类同名方法的时候，先引入父类的同名方法。要实现这个继承的目的，有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种技术可采用：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是调用未绑定的父类方法，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49085" y="1278315"/>
            <a:ext cx="324803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249085" y="2084958"/>
            <a:ext cx="3248035" cy="8550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Student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(Person):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__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name, 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super().__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__(name, age)</a:t>
            </a:r>
            <a:r>
              <a:rPr lang="en-US" altLang="zh-CN" sz="1050" dirty="0">
                <a:solidFill>
                  <a:schemeClr val="accent2"/>
                </a:solidFill>
              </a:rPr>
              <a:t>        </a:t>
            </a:r>
            <a:endParaRPr lang="en-US" altLang="zh-CN" sz="1050" i="1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4293" y="1978908"/>
            <a:ext cx="887846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880" y="1278315"/>
            <a:ext cx="324803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调用未绑定的父类方法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646880" y="2084958"/>
            <a:ext cx="3248035" cy="8550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Student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(Person):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__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name, 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Person.__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__(self, name, age)</a:t>
            </a:r>
            <a:r>
              <a:rPr lang="en-US" altLang="zh-CN" sz="1050" dirty="0">
                <a:solidFill>
                  <a:schemeClr val="accent2"/>
                </a:solidFill>
              </a:rPr>
              <a:t>        </a:t>
            </a:r>
            <a:endParaRPr lang="en-US" altLang="zh-CN" sz="105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7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以下代码运行结果是：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0" y="4295140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正常使用填空题需3.0以上版本雨课堂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270" y="780415"/>
            <a:ext cx="3173730" cy="3928110"/>
          </a:xfrm>
          <a:prstGeom prst="rect">
            <a:avLst/>
          </a:prstGeom>
        </p:spPr>
      </p:pic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8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" name="图片 4" descr="tmp18DD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880" y="1021720"/>
            <a:ext cx="7534234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</a:t>
            </a:r>
            <a:r>
              <a:rPr lang="zh-CN" altLang="en-US" sz="1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可以继承多个类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，不像很多高级编程语言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等只能继承一个类。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的类如果继承了多个类，对象调用寻找方法的方式有两种，分别是：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</a:t>
            </a:r>
            <a:endParaRPr lang="en-US" altLang="zh-CN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3.x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中默认都是新式类，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均使用广度优先。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915" y="921202"/>
            <a:ext cx="2680184" cy="17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</a:t>
            </a:r>
            <a:endParaRPr lang="en-US" altLang="zh-CN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继承自类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和类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继承类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在广度优先方法中，当调用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类函数，先查找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类有无该函数，再查找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类，再查找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类，最后查找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7096629" y="921202"/>
            <a:ext cx="1449420" cy="2365750"/>
            <a:chOff x="4433802" y="2414830"/>
            <a:chExt cx="1449420" cy="2365750"/>
          </a:xfrm>
        </p:grpSpPr>
        <p:grpSp>
          <p:nvGrpSpPr>
            <p:cNvPr id="47" name="组合 46"/>
            <p:cNvGrpSpPr/>
            <p:nvPr/>
          </p:nvGrpSpPr>
          <p:grpSpPr>
            <a:xfrm>
              <a:off x="4433802" y="2414830"/>
              <a:ext cx="1449420" cy="1855116"/>
              <a:chOff x="3652052" y="2664270"/>
              <a:chExt cx="1449420" cy="1855116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3652052" y="2664270"/>
                <a:ext cx="1449420" cy="1855116"/>
                <a:chOff x="3504365" y="1410879"/>
                <a:chExt cx="1449420" cy="1855116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4056481" y="2870069"/>
                  <a:ext cx="381785" cy="39592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4056482" y="1410879"/>
                  <a:ext cx="381785" cy="39592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3504365" y="2138117"/>
                  <a:ext cx="381785" cy="39592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B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4572000" y="2138117"/>
                  <a:ext cx="381785" cy="39592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6" name="直接箭头连接符 55" descr="1"/>
                <p:cNvCxnSpPr>
                  <a:stCxn id="52" idx="1"/>
                  <a:endCxn id="54" idx="5"/>
                </p:cNvCxnSpPr>
                <p:nvPr/>
              </p:nvCxnSpPr>
              <p:spPr>
                <a:xfrm flipH="1" flipV="1">
                  <a:off x="3830239" y="2476061"/>
                  <a:ext cx="282153" cy="4519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>
                  <a:stCxn id="54" idx="6"/>
                  <a:endCxn id="55" idx="2"/>
                </p:cNvCxnSpPr>
                <p:nvPr/>
              </p:nvCxnSpPr>
              <p:spPr>
                <a:xfrm>
                  <a:off x="3886150" y="2336080"/>
                  <a:ext cx="6858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/>
                <p:cNvCxnSpPr>
                  <a:stCxn id="54" idx="7"/>
                  <a:endCxn id="53" idx="3"/>
                </p:cNvCxnSpPr>
                <p:nvPr/>
              </p:nvCxnSpPr>
              <p:spPr>
                <a:xfrm flipV="1">
                  <a:off x="3830239" y="1748823"/>
                  <a:ext cx="282154" cy="4472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文本框 48"/>
              <p:cNvSpPr txBox="1"/>
              <p:nvPr/>
            </p:nvSpPr>
            <p:spPr>
              <a:xfrm>
                <a:off x="3872684" y="380739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4259970" y="33130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3878295" y="300221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4601775" y="4411248"/>
              <a:ext cx="11500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 </a:t>
              </a:r>
              <a:endParaRPr lang="zh-CN" altLang="en-US" dirty="0"/>
            </a:p>
          </p:txBody>
        </p:sp>
      </p:grpSp>
      <p:sp>
        <p:nvSpPr>
          <p:cNvPr id="65" name="标题 1"/>
          <p:cNvSpPr txBox="1"/>
          <p:nvPr/>
        </p:nvSpPr>
        <p:spPr>
          <a:xfrm>
            <a:off x="3405646" y="923241"/>
            <a:ext cx="3248035" cy="2554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D():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-- skip --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C(D):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-- skip --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B(D):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-- skip --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A(B, C):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-- skip --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6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类中其他常见方法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43112" y="1274185"/>
          <a:ext cx="5057775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27"/>
                <a:gridCol w="3556248"/>
              </a:tblGrid>
              <a:tr h="2313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方法名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__()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构造方法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__del__()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析构方法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__new__()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真正的类构造方法，用于确定是否产生对象。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super()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调用父类方法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6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__str__()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语句时被调用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6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repr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__()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控制台输出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6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cmp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__(self, x)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当前对象与</a:t>
                      </a:r>
                      <a:r>
                        <a:rPr lang="en-US" altLang="zh-CN" sz="1100" dirty="0"/>
                        <a:t>x</a:t>
                      </a:r>
                      <a:r>
                        <a:rPr lang="zh-CN" altLang="en-US" sz="1100" dirty="0"/>
                        <a:t>进行比较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__new__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503045" y="1367790"/>
            <a:ext cx="3729990" cy="3358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def __new__(cls, *args, **kwargs):  #开辟空间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print('new')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# object.__new__()方法返回的就是实例对象的引用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# 我们在重写的__new__()中也return 这个引用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return object.__new__(cls)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def __init__(self):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print('init')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def sleep(self):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print('sleeping...')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= Student()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print(s)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6000750" y="2820035"/>
            <a:ext cx="2529840" cy="7454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init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&lt;__main__.Student object at 0x00000231C8C0BA60&gt;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6879" y="824178"/>
            <a:ext cx="7981864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__new__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方法是真正的类构造方法，用于产生实例化对象（空属性）。重写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__new__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方法可以控制对象的产生过程。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9" grpId="0" bldLvl="0" animBg="1"/>
      <p:bldP spid="14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__del__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0303" y="2221441"/>
            <a:ext cx="3506021" cy="1682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Person: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def __del__(self):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print('delete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Person()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5067302" y="2819981"/>
            <a:ext cx="879289" cy="454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delete </a:t>
            </a: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</a:rPr>
              <a:t>方法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6879" y="824178"/>
            <a:ext cx="7981864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__del__()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方法用于销毁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在任何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对象将被系统回收的时候，系统都会自动调用这个方法。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9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super()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880" y="941592"/>
            <a:ext cx="7534234" cy="89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super()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函数是用于调用父类的一个方法。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是用来解决多重继承问题的，直接用类名调用父类方法在使用单继承的时候没问题，但是如果使用多继承，会涉及到查找顺序、重复调用等种种问题。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0939" y="809675"/>
            <a:ext cx="3778661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75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实战场景</a:t>
            </a:r>
            <a:endParaRPr lang="zh-CN" altLang="en-US" sz="1875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909" y="1370512"/>
            <a:ext cx="7935687" cy="17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例如，现在开发一套校园管理系统，包含各种人员，如教师、学生等。学校的系统通常还包括一些课程的信息。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教师信息包括：姓名、性别、年龄、工号、教龄、职称、教授课程等。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学生信息包括：姓名、性别、年龄、学号、入校时间、学院、专业等。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课程信息包括：课程编号、考核方式、课程信息等。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课程可能包括理论课、实践课等。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如何设计一种比较合理的组织形式，能够对这些信息进行描述，把相关的信息进行组合。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</p:spPr>
        <p:txBody>
          <a:bodyPr/>
          <a:lstStyle/>
          <a:p>
            <a:r>
              <a:rPr lang="zh-CN" altLang="en-US" dirty="0"/>
              <a:t>实战任务</a:t>
            </a:r>
            <a:r>
              <a:rPr lang="en-US" altLang="zh-CN" dirty="0"/>
              <a:t>1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254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629859" y="2373757"/>
            <a:ext cx="2605909" cy="1513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 Student: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def __</a:t>
            </a:r>
            <a:r>
              <a:rPr lang="en-US" altLang="zh-CN" sz="1050" dirty="0" err="1">
                <a:solidFill>
                  <a:srgbClr val="0563C1"/>
                </a:solidFill>
              </a:rPr>
              <a:t>init</a:t>
            </a:r>
            <a:r>
              <a:rPr lang="en-US" altLang="zh-CN" sz="1050" dirty="0">
                <a:solidFill>
                  <a:srgbClr val="0563C1"/>
                </a:solidFill>
              </a:rPr>
              <a:t>__(self, name, age):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self.name = name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 err="1">
                <a:solidFill>
                  <a:srgbClr val="0563C1"/>
                </a:solidFill>
              </a:rPr>
              <a:t>self.age</a:t>
            </a:r>
            <a:r>
              <a:rPr lang="en-US" altLang="zh-CN" sz="1050" dirty="0">
                <a:solidFill>
                  <a:srgbClr val="0563C1"/>
                </a:solidFill>
              </a:rPr>
              <a:t> = age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rgbClr val="0563C1"/>
                </a:solidFill>
              </a:rPr>
              <a:t>stu</a:t>
            </a:r>
            <a:r>
              <a:rPr lang="en-US" altLang="zh-CN" sz="1050" dirty="0">
                <a:solidFill>
                  <a:srgbClr val="0563C1"/>
                </a:solidFill>
              </a:rPr>
              <a:t> = Student('</a:t>
            </a:r>
            <a:r>
              <a:rPr lang="zh-CN" altLang="en-US" sz="1050" dirty="0">
                <a:solidFill>
                  <a:srgbClr val="0563C1"/>
                </a:solidFill>
              </a:rPr>
              <a:t>小明</a:t>
            </a:r>
            <a:r>
              <a:rPr lang="en-US" altLang="zh-CN" sz="1050" dirty="0">
                <a:solidFill>
                  <a:srgbClr val="0563C1"/>
                </a:solidFill>
              </a:rPr>
              <a:t>', 26)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print(</a:t>
            </a:r>
            <a:r>
              <a:rPr lang="en-US" altLang="zh-CN" sz="1050" dirty="0" err="1">
                <a:solidFill>
                  <a:srgbClr val="0563C1"/>
                </a:solidFill>
              </a:rPr>
              <a:t>stu</a:t>
            </a:r>
            <a:r>
              <a:rPr lang="en-US" altLang="zh-CN" sz="1050" dirty="0">
                <a:solidFill>
                  <a:srgbClr val="0563C1"/>
                </a:solidFill>
              </a:rPr>
              <a:t>)</a:t>
            </a:r>
            <a:endParaRPr lang="en-US" altLang="zh-CN" sz="1050" dirty="0">
              <a:solidFill>
                <a:srgbClr val="0563C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6879" y="824178"/>
            <a:ext cx="7981864" cy="1513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两者的目的都是为了显式的显示对象的一些必要信息，方便查看和调试。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__str__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默认调用，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被控制台输出时默认调用。即，使用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__str__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控制用户展示，使用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控制调试展示。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默认所有类继承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类应该有一个默认的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方法，打印的是对象的来源以及对应的内存地址。自定义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来控制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的显示内容，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函数必须返回一个字符串对象。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5100853" y="2373488"/>
            <a:ext cx="3606987" cy="27244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# </a:t>
            </a:r>
            <a:r>
              <a:rPr lang="zh-CN" altLang="en-US" sz="1050" dirty="0">
                <a:solidFill>
                  <a:srgbClr val="0563C1"/>
                </a:solidFill>
              </a:rPr>
              <a:t>使用</a:t>
            </a:r>
            <a:r>
              <a:rPr lang="en-US" altLang="zh-CN" sz="1050" dirty="0" err="1">
                <a:solidFill>
                  <a:srgbClr val="0563C1"/>
                </a:solidFill>
              </a:rPr>
              <a:t>repr</a:t>
            </a:r>
            <a:r>
              <a:rPr lang="en-US" altLang="zh-CN" sz="1050" dirty="0">
                <a:solidFill>
                  <a:srgbClr val="0563C1"/>
                </a:solidFill>
              </a:rPr>
              <a:t> = str</a:t>
            </a:r>
            <a:r>
              <a:rPr lang="zh-CN" altLang="en-US" sz="1050" dirty="0">
                <a:solidFill>
                  <a:srgbClr val="0563C1"/>
                </a:solidFill>
              </a:rPr>
              <a:t>来偷懒控制台和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zh-CN" altLang="en-US" sz="1050" dirty="0">
                <a:solidFill>
                  <a:srgbClr val="0563C1"/>
                </a:solidFill>
              </a:rPr>
              <a:t>的显示一致</a:t>
            </a:r>
            <a:endParaRPr lang="zh-CN" altLang="en-US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 Student: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def __</a:t>
            </a:r>
            <a:r>
              <a:rPr lang="en-US" altLang="zh-CN" sz="1050" dirty="0" err="1">
                <a:solidFill>
                  <a:srgbClr val="0563C1"/>
                </a:solidFill>
              </a:rPr>
              <a:t>init</a:t>
            </a:r>
            <a:r>
              <a:rPr lang="en-US" altLang="zh-CN" sz="1050" dirty="0">
                <a:solidFill>
                  <a:srgbClr val="0563C1"/>
                </a:solidFill>
              </a:rPr>
              <a:t>__(self, name, age):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self.name = name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 err="1">
                <a:solidFill>
                  <a:srgbClr val="0563C1"/>
                </a:solidFill>
              </a:rPr>
              <a:t>self.age</a:t>
            </a:r>
            <a:r>
              <a:rPr lang="en-US" altLang="zh-CN" sz="1050" dirty="0">
                <a:solidFill>
                  <a:srgbClr val="0563C1"/>
                </a:solidFill>
              </a:rPr>
              <a:t> = age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def __str__(self):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return f'{</a:t>
            </a:r>
            <a:r>
              <a:rPr lang="en-US" altLang="zh-CN" sz="1050" dirty="0" err="1">
                <a:solidFill>
                  <a:srgbClr val="0563C1"/>
                </a:solidFill>
              </a:rPr>
              <a:t>self.__class</a:t>
            </a:r>
            <a:r>
              <a:rPr lang="en-US" altLang="zh-CN" sz="1050" dirty="0">
                <a:solidFill>
                  <a:srgbClr val="0563C1"/>
                </a:solidFill>
              </a:rPr>
              <a:t>__}, {self.name}, {</a:t>
            </a:r>
            <a:r>
              <a:rPr lang="en-US" altLang="zh-CN" sz="1050" dirty="0" err="1">
                <a:solidFill>
                  <a:srgbClr val="0563C1"/>
                </a:solidFill>
              </a:rPr>
              <a:t>self.age</a:t>
            </a:r>
            <a:r>
              <a:rPr lang="en-US" altLang="zh-CN" sz="1050" dirty="0">
                <a:solidFill>
                  <a:srgbClr val="0563C1"/>
                </a:solidFill>
              </a:rPr>
              <a:t>}’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__</a:t>
            </a:r>
            <a:r>
              <a:rPr lang="en-US" altLang="zh-CN" sz="1050" dirty="0" err="1">
                <a:solidFill>
                  <a:srgbClr val="0563C1"/>
                </a:solidFill>
              </a:rPr>
              <a:t>repr</a:t>
            </a:r>
            <a:r>
              <a:rPr lang="en-US" altLang="zh-CN" sz="1050" dirty="0">
                <a:solidFill>
                  <a:srgbClr val="0563C1"/>
                </a:solidFill>
              </a:rPr>
              <a:t>__ = __str__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rgbClr val="0563C1"/>
                </a:solidFill>
              </a:rPr>
              <a:t>stu</a:t>
            </a:r>
            <a:r>
              <a:rPr lang="en-US" altLang="zh-CN" sz="1050" dirty="0">
                <a:solidFill>
                  <a:srgbClr val="0563C1"/>
                </a:solidFill>
              </a:rPr>
              <a:t> = Student('</a:t>
            </a:r>
            <a:r>
              <a:rPr lang="zh-CN" altLang="en-US" sz="1050" dirty="0">
                <a:solidFill>
                  <a:srgbClr val="0563C1"/>
                </a:solidFill>
              </a:rPr>
              <a:t>小明</a:t>
            </a:r>
            <a:r>
              <a:rPr lang="en-US" altLang="zh-CN" sz="1050" dirty="0">
                <a:solidFill>
                  <a:srgbClr val="0563C1"/>
                </a:solidFill>
              </a:rPr>
              <a:t>', 26)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print(</a:t>
            </a:r>
            <a:r>
              <a:rPr lang="en-US" altLang="zh-CN" sz="1050" dirty="0" err="1">
                <a:solidFill>
                  <a:srgbClr val="0563C1"/>
                </a:solidFill>
              </a:rPr>
              <a:t>stu</a:t>
            </a:r>
            <a:r>
              <a:rPr lang="en-US" altLang="zh-CN" sz="1050" dirty="0">
                <a:solidFill>
                  <a:srgbClr val="0563C1"/>
                </a:solidFill>
              </a:rPr>
              <a:t>)</a:t>
            </a:r>
            <a:endParaRPr lang="en-US" altLang="zh-CN" sz="1050" dirty="0">
              <a:solidFill>
                <a:srgbClr val="0563C1"/>
              </a:solidFill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839498" y="3976388"/>
            <a:ext cx="3396270" cy="454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&lt;__</a:t>
            </a:r>
            <a:r>
              <a:rPr lang="en-US" altLang="zh-CN" sz="900" dirty="0" err="1">
                <a:solidFill>
                  <a:schemeClr val="bg1">
                    <a:lumMod val="95000"/>
                  </a:schemeClr>
                </a:solidFill>
              </a:rPr>
              <a:t>main__.Student</a:t>
            </a: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 object at 0x0000016ED4BABA90&gt;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839498" y="4553211"/>
            <a:ext cx="3396270" cy="454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&lt;class '__</a:t>
            </a:r>
            <a:r>
              <a:rPr lang="en-US" altLang="zh-CN" sz="900" dirty="0" err="1">
                <a:solidFill>
                  <a:schemeClr val="bg1">
                    <a:lumMod val="95000"/>
                  </a:schemeClr>
                </a:solidFill>
              </a:rPr>
              <a:t>main__.Student</a:t>
            </a: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'&gt;,</a:t>
            </a:r>
            <a:r>
              <a:rPr lang="zh-CN" altLang="en-US" sz="900" dirty="0">
                <a:solidFill>
                  <a:schemeClr val="bg1">
                    <a:lumMod val="95000"/>
                  </a:schemeClr>
                </a:solidFill>
              </a:rPr>
              <a:t>小明</a:t>
            </a: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</a:rPr>
              <a:t>, 26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9" grpId="0" animBg="1"/>
      <p:bldP spid="10" grpId="0" animBg="1"/>
      <p:bldP spid="16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0939" y="809675"/>
            <a:ext cx="3778661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75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zh-CN" altLang="en-US" sz="1875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1566" y="1365996"/>
            <a:ext cx="7534234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以上就是本章对于面向对象初级知识的介绍，总结如下：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9536" y="1798461"/>
            <a:ext cx="6227948" cy="1513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中类的创建与使用。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类的成员，包括属性和方法的使用。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之后讲述了关于继承的使用方法。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最后讲解了类中一些常用的方法。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5190" y="3512328"/>
            <a:ext cx="7406985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请同学们根据本章学生的内容，对我们本节开头部分提到的目标进行实现，构建相关的类，实现类中的属性和方法，完整其功能。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753" y="1034143"/>
            <a:ext cx="7640810" cy="34409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P112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完成课后作业</a:t>
            </a:r>
            <a:r>
              <a:rPr lang="en-US" altLang="zh-CN" sz="2400" dirty="0" smtClean="0"/>
              <a:t>1-11.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D9F0-05D8-4D77-AC63-7DA3C7A2842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57" y="940043"/>
            <a:ext cx="1267285" cy="1267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2833" y="1099039"/>
            <a:ext cx="7631777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完成实战任务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任务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58001" y="2211541"/>
            <a:ext cx="1891966" cy="1999512"/>
            <a:chOff x="1516062" y="3403601"/>
            <a:chExt cx="2560638" cy="28463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/>
            <p:nvPr/>
          </p:nvSpPr>
          <p:spPr bwMode="auto">
            <a:xfrm>
              <a:off x="1516062" y="3403601"/>
              <a:ext cx="2405063" cy="2846387"/>
            </a:xfrm>
            <a:custGeom>
              <a:avLst/>
              <a:gdLst>
                <a:gd name="T0" fmla="*/ 2572 w 2702"/>
                <a:gd name="T1" fmla="*/ 0 h 3200"/>
                <a:gd name="T2" fmla="*/ 2606 w 2702"/>
                <a:gd name="T3" fmla="*/ 11 h 3200"/>
                <a:gd name="T4" fmla="*/ 2700 w 2702"/>
                <a:gd name="T5" fmla="*/ 145 h 3200"/>
                <a:gd name="T6" fmla="*/ 2700 w 2702"/>
                <a:gd name="T7" fmla="*/ 885 h 3200"/>
                <a:gd name="T8" fmla="*/ 2699 w 2702"/>
                <a:gd name="T9" fmla="*/ 898 h 3200"/>
                <a:gd name="T10" fmla="*/ 2604 w 2702"/>
                <a:gd name="T11" fmla="*/ 803 h 3200"/>
                <a:gd name="T12" fmla="*/ 2601 w 2702"/>
                <a:gd name="T13" fmla="*/ 780 h 3200"/>
                <a:gd name="T14" fmla="*/ 2600 w 2702"/>
                <a:gd name="T15" fmla="*/ 164 h 3200"/>
                <a:gd name="T16" fmla="*/ 2536 w 2702"/>
                <a:gd name="T17" fmla="*/ 100 h 3200"/>
                <a:gd name="T18" fmla="*/ 164 w 2702"/>
                <a:gd name="T19" fmla="*/ 100 h 3200"/>
                <a:gd name="T20" fmla="*/ 100 w 2702"/>
                <a:gd name="T21" fmla="*/ 163 h 3200"/>
                <a:gd name="T22" fmla="*/ 100 w 2702"/>
                <a:gd name="T23" fmla="*/ 3037 h 3200"/>
                <a:gd name="T24" fmla="*/ 162 w 2702"/>
                <a:gd name="T25" fmla="*/ 3100 h 3200"/>
                <a:gd name="T26" fmla="*/ 2538 w 2702"/>
                <a:gd name="T27" fmla="*/ 3100 h 3200"/>
                <a:gd name="T28" fmla="*/ 2600 w 2702"/>
                <a:gd name="T29" fmla="*/ 3037 h 3200"/>
                <a:gd name="T30" fmla="*/ 2600 w 2702"/>
                <a:gd name="T31" fmla="*/ 1674 h 3200"/>
                <a:gd name="T32" fmla="*/ 2615 w 2702"/>
                <a:gd name="T33" fmla="*/ 1637 h 3200"/>
                <a:gd name="T34" fmla="*/ 2696 w 2702"/>
                <a:gd name="T35" fmla="*/ 1555 h 3200"/>
                <a:gd name="T36" fmla="*/ 2700 w 2702"/>
                <a:gd name="T37" fmla="*/ 1558 h 3200"/>
                <a:gd name="T38" fmla="*/ 2700 w 2702"/>
                <a:gd name="T39" fmla="*/ 1581 h 3200"/>
                <a:gd name="T40" fmla="*/ 2702 w 2702"/>
                <a:gd name="T41" fmla="*/ 3019 h 3200"/>
                <a:gd name="T42" fmla="*/ 2572 w 2702"/>
                <a:gd name="T43" fmla="*/ 3200 h 3200"/>
                <a:gd name="T44" fmla="*/ 128 w 2702"/>
                <a:gd name="T45" fmla="*/ 3200 h 3200"/>
                <a:gd name="T46" fmla="*/ 36 w 2702"/>
                <a:gd name="T47" fmla="*/ 3146 h 3200"/>
                <a:gd name="T48" fmla="*/ 0 w 2702"/>
                <a:gd name="T49" fmla="*/ 3072 h 3200"/>
                <a:gd name="T50" fmla="*/ 0 w 2702"/>
                <a:gd name="T51" fmla="*/ 128 h 3200"/>
                <a:gd name="T52" fmla="*/ 36 w 2702"/>
                <a:gd name="T53" fmla="*/ 54 h 3200"/>
                <a:gd name="T54" fmla="*/ 128 w 2702"/>
                <a:gd name="T55" fmla="*/ 0 h 3200"/>
                <a:gd name="T56" fmla="*/ 2572 w 2702"/>
                <a:gd name="T57" fmla="*/ 0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02" h="3200">
                  <a:moveTo>
                    <a:pt x="2572" y="0"/>
                  </a:moveTo>
                  <a:cubicBezTo>
                    <a:pt x="2583" y="4"/>
                    <a:pt x="2595" y="6"/>
                    <a:pt x="2606" y="11"/>
                  </a:cubicBezTo>
                  <a:cubicBezTo>
                    <a:pt x="2664" y="37"/>
                    <a:pt x="2699" y="81"/>
                    <a:pt x="2700" y="145"/>
                  </a:cubicBezTo>
                  <a:cubicBezTo>
                    <a:pt x="2701" y="392"/>
                    <a:pt x="2700" y="639"/>
                    <a:pt x="2700" y="885"/>
                  </a:cubicBezTo>
                  <a:cubicBezTo>
                    <a:pt x="2700" y="888"/>
                    <a:pt x="2700" y="891"/>
                    <a:pt x="2699" y="898"/>
                  </a:cubicBezTo>
                  <a:cubicBezTo>
                    <a:pt x="2666" y="865"/>
                    <a:pt x="2634" y="834"/>
                    <a:pt x="2604" y="803"/>
                  </a:cubicBezTo>
                  <a:cubicBezTo>
                    <a:pt x="2600" y="798"/>
                    <a:pt x="2601" y="788"/>
                    <a:pt x="2601" y="780"/>
                  </a:cubicBezTo>
                  <a:cubicBezTo>
                    <a:pt x="2600" y="575"/>
                    <a:pt x="2600" y="370"/>
                    <a:pt x="2600" y="164"/>
                  </a:cubicBezTo>
                  <a:cubicBezTo>
                    <a:pt x="2600" y="115"/>
                    <a:pt x="2585" y="100"/>
                    <a:pt x="2536" y="100"/>
                  </a:cubicBezTo>
                  <a:cubicBezTo>
                    <a:pt x="1745" y="100"/>
                    <a:pt x="955" y="100"/>
                    <a:pt x="164" y="100"/>
                  </a:cubicBezTo>
                  <a:cubicBezTo>
                    <a:pt x="117" y="100"/>
                    <a:pt x="100" y="116"/>
                    <a:pt x="100" y="163"/>
                  </a:cubicBezTo>
                  <a:cubicBezTo>
                    <a:pt x="100" y="1121"/>
                    <a:pt x="100" y="2079"/>
                    <a:pt x="100" y="3037"/>
                  </a:cubicBezTo>
                  <a:cubicBezTo>
                    <a:pt x="100" y="3083"/>
                    <a:pt x="117" y="3100"/>
                    <a:pt x="162" y="3100"/>
                  </a:cubicBezTo>
                  <a:cubicBezTo>
                    <a:pt x="954" y="3100"/>
                    <a:pt x="1746" y="3100"/>
                    <a:pt x="2538" y="3100"/>
                  </a:cubicBezTo>
                  <a:cubicBezTo>
                    <a:pt x="2584" y="3100"/>
                    <a:pt x="2600" y="3084"/>
                    <a:pt x="2600" y="3037"/>
                  </a:cubicBezTo>
                  <a:cubicBezTo>
                    <a:pt x="2600" y="2583"/>
                    <a:pt x="2600" y="2128"/>
                    <a:pt x="2600" y="1674"/>
                  </a:cubicBezTo>
                  <a:cubicBezTo>
                    <a:pt x="2600" y="1658"/>
                    <a:pt x="2604" y="1647"/>
                    <a:pt x="2615" y="1637"/>
                  </a:cubicBezTo>
                  <a:cubicBezTo>
                    <a:pt x="2643" y="1610"/>
                    <a:pt x="2669" y="1582"/>
                    <a:pt x="2696" y="1555"/>
                  </a:cubicBezTo>
                  <a:cubicBezTo>
                    <a:pt x="2697" y="1556"/>
                    <a:pt x="2699" y="1557"/>
                    <a:pt x="2700" y="1558"/>
                  </a:cubicBezTo>
                  <a:cubicBezTo>
                    <a:pt x="2700" y="1565"/>
                    <a:pt x="2700" y="1573"/>
                    <a:pt x="2700" y="1581"/>
                  </a:cubicBezTo>
                  <a:cubicBezTo>
                    <a:pt x="2700" y="2060"/>
                    <a:pt x="2699" y="2539"/>
                    <a:pt x="2702" y="3019"/>
                  </a:cubicBezTo>
                  <a:cubicBezTo>
                    <a:pt x="2702" y="3120"/>
                    <a:pt x="2654" y="3182"/>
                    <a:pt x="2572" y="3200"/>
                  </a:cubicBezTo>
                  <a:cubicBezTo>
                    <a:pt x="1757" y="3200"/>
                    <a:pt x="943" y="3200"/>
                    <a:pt x="128" y="3200"/>
                  </a:cubicBezTo>
                  <a:cubicBezTo>
                    <a:pt x="92" y="3191"/>
                    <a:pt x="58" y="3177"/>
                    <a:pt x="36" y="3146"/>
                  </a:cubicBezTo>
                  <a:cubicBezTo>
                    <a:pt x="21" y="3123"/>
                    <a:pt x="12" y="3097"/>
                    <a:pt x="0" y="3072"/>
                  </a:cubicBezTo>
                  <a:cubicBezTo>
                    <a:pt x="0" y="2091"/>
                    <a:pt x="0" y="1109"/>
                    <a:pt x="0" y="128"/>
                  </a:cubicBezTo>
                  <a:cubicBezTo>
                    <a:pt x="12" y="103"/>
                    <a:pt x="21" y="77"/>
                    <a:pt x="36" y="54"/>
                  </a:cubicBezTo>
                  <a:cubicBezTo>
                    <a:pt x="58" y="23"/>
                    <a:pt x="92" y="9"/>
                    <a:pt x="128" y="0"/>
                  </a:cubicBezTo>
                  <a:cubicBezTo>
                    <a:pt x="943" y="0"/>
                    <a:pt x="1757" y="0"/>
                    <a:pt x="25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448050" y="4132263"/>
              <a:ext cx="628650" cy="633412"/>
            </a:xfrm>
            <a:custGeom>
              <a:avLst/>
              <a:gdLst>
                <a:gd name="T0" fmla="*/ 706 w 706"/>
                <a:gd name="T1" fmla="*/ 410 h 714"/>
                <a:gd name="T2" fmla="*/ 682 w 706"/>
                <a:gd name="T3" fmla="*/ 441 h 714"/>
                <a:gd name="T4" fmla="*/ 441 w 706"/>
                <a:gd name="T5" fmla="*/ 681 h 714"/>
                <a:gd name="T6" fmla="*/ 357 w 706"/>
                <a:gd name="T7" fmla="*/ 682 h 714"/>
                <a:gd name="T8" fmla="*/ 31 w 706"/>
                <a:gd name="T9" fmla="*/ 356 h 714"/>
                <a:gd name="T10" fmla="*/ 31 w 706"/>
                <a:gd name="T11" fmla="*/ 274 h 714"/>
                <a:gd name="T12" fmla="*/ 274 w 706"/>
                <a:gd name="T13" fmla="*/ 31 h 714"/>
                <a:gd name="T14" fmla="*/ 357 w 706"/>
                <a:gd name="T15" fmla="*/ 32 h 714"/>
                <a:gd name="T16" fmla="*/ 677 w 706"/>
                <a:gd name="T17" fmla="*/ 351 h 714"/>
                <a:gd name="T18" fmla="*/ 706 w 706"/>
                <a:gd name="T19" fmla="*/ 386 h 714"/>
                <a:gd name="T20" fmla="*/ 706 w 706"/>
                <a:gd name="T21" fmla="*/ 41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6" h="714">
                  <a:moveTo>
                    <a:pt x="706" y="410"/>
                  </a:moveTo>
                  <a:cubicBezTo>
                    <a:pt x="698" y="420"/>
                    <a:pt x="691" y="432"/>
                    <a:pt x="682" y="441"/>
                  </a:cubicBezTo>
                  <a:cubicBezTo>
                    <a:pt x="602" y="521"/>
                    <a:pt x="522" y="601"/>
                    <a:pt x="441" y="681"/>
                  </a:cubicBezTo>
                  <a:cubicBezTo>
                    <a:pt x="409" y="714"/>
                    <a:pt x="389" y="714"/>
                    <a:pt x="357" y="682"/>
                  </a:cubicBezTo>
                  <a:cubicBezTo>
                    <a:pt x="248" y="573"/>
                    <a:pt x="139" y="465"/>
                    <a:pt x="31" y="356"/>
                  </a:cubicBezTo>
                  <a:cubicBezTo>
                    <a:pt x="0" y="326"/>
                    <a:pt x="0" y="305"/>
                    <a:pt x="31" y="274"/>
                  </a:cubicBezTo>
                  <a:cubicBezTo>
                    <a:pt x="112" y="193"/>
                    <a:pt x="193" y="112"/>
                    <a:pt x="274" y="31"/>
                  </a:cubicBezTo>
                  <a:cubicBezTo>
                    <a:pt x="305" y="0"/>
                    <a:pt x="326" y="0"/>
                    <a:pt x="357" y="32"/>
                  </a:cubicBezTo>
                  <a:cubicBezTo>
                    <a:pt x="464" y="138"/>
                    <a:pt x="570" y="245"/>
                    <a:pt x="677" y="351"/>
                  </a:cubicBezTo>
                  <a:cubicBezTo>
                    <a:pt x="687" y="362"/>
                    <a:pt x="696" y="374"/>
                    <a:pt x="706" y="386"/>
                  </a:cubicBezTo>
                  <a:cubicBezTo>
                    <a:pt x="706" y="394"/>
                    <a:pt x="706" y="402"/>
                    <a:pt x="706" y="410"/>
                  </a:cubicBezTo>
                  <a:close/>
                </a:path>
              </a:pathLst>
            </a:custGeom>
            <a:solidFill>
              <a:srgbClr val="FF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2587625" y="4483100"/>
              <a:ext cx="1139825" cy="1143000"/>
            </a:xfrm>
            <a:custGeom>
              <a:avLst/>
              <a:gdLst>
                <a:gd name="T0" fmla="*/ 1281 w 1281"/>
                <a:gd name="T1" fmla="*/ 396 h 1285"/>
                <a:gd name="T2" fmla="*/ 1267 w 1281"/>
                <a:gd name="T3" fmla="*/ 426 h 1285"/>
                <a:gd name="T4" fmla="*/ 1252 w 1281"/>
                <a:gd name="T5" fmla="*/ 442 h 1285"/>
                <a:gd name="T6" fmla="*/ 443 w 1281"/>
                <a:gd name="T7" fmla="*/ 1251 h 1285"/>
                <a:gd name="T8" fmla="*/ 356 w 1281"/>
                <a:gd name="T9" fmla="*/ 1251 h 1285"/>
                <a:gd name="T10" fmla="*/ 32 w 1281"/>
                <a:gd name="T11" fmla="*/ 927 h 1285"/>
                <a:gd name="T12" fmla="*/ 32 w 1281"/>
                <a:gd name="T13" fmla="*/ 844 h 1285"/>
                <a:gd name="T14" fmla="*/ 846 w 1281"/>
                <a:gd name="T15" fmla="*/ 30 h 1285"/>
                <a:gd name="T16" fmla="*/ 928 w 1281"/>
                <a:gd name="T17" fmla="*/ 30 h 1285"/>
                <a:gd name="T18" fmla="*/ 1256 w 1281"/>
                <a:gd name="T19" fmla="*/ 358 h 1285"/>
                <a:gd name="T20" fmla="*/ 1281 w 1281"/>
                <a:gd name="T21" fmla="*/ 396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1" h="1285">
                  <a:moveTo>
                    <a:pt x="1281" y="396"/>
                  </a:moveTo>
                  <a:cubicBezTo>
                    <a:pt x="1275" y="409"/>
                    <a:pt x="1272" y="418"/>
                    <a:pt x="1267" y="426"/>
                  </a:cubicBezTo>
                  <a:cubicBezTo>
                    <a:pt x="1263" y="432"/>
                    <a:pt x="1257" y="437"/>
                    <a:pt x="1252" y="442"/>
                  </a:cubicBezTo>
                  <a:cubicBezTo>
                    <a:pt x="982" y="712"/>
                    <a:pt x="712" y="981"/>
                    <a:pt x="443" y="1251"/>
                  </a:cubicBezTo>
                  <a:cubicBezTo>
                    <a:pt x="409" y="1285"/>
                    <a:pt x="390" y="1285"/>
                    <a:pt x="356" y="1251"/>
                  </a:cubicBezTo>
                  <a:cubicBezTo>
                    <a:pt x="248" y="1143"/>
                    <a:pt x="140" y="1035"/>
                    <a:pt x="32" y="927"/>
                  </a:cubicBezTo>
                  <a:cubicBezTo>
                    <a:pt x="0" y="895"/>
                    <a:pt x="0" y="876"/>
                    <a:pt x="32" y="844"/>
                  </a:cubicBezTo>
                  <a:cubicBezTo>
                    <a:pt x="303" y="573"/>
                    <a:pt x="575" y="301"/>
                    <a:pt x="846" y="30"/>
                  </a:cubicBezTo>
                  <a:cubicBezTo>
                    <a:pt x="876" y="0"/>
                    <a:pt x="898" y="0"/>
                    <a:pt x="928" y="30"/>
                  </a:cubicBezTo>
                  <a:cubicBezTo>
                    <a:pt x="1037" y="139"/>
                    <a:pt x="1147" y="248"/>
                    <a:pt x="1256" y="358"/>
                  </a:cubicBezTo>
                  <a:cubicBezTo>
                    <a:pt x="1266" y="369"/>
                    <a:pt x="1273" y="383"/>
                    <a:pt x="1281" y="3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2332038" y="5340350"/>
              <a:ext cx="538163" cy="539750"/>
            </a:xfrm>
            <a:custGeom>
              <a:avLst/>
              <a:gdLst>
                <a:gd name="T0" fmla="*/ 21 w 604"/>
                <a:gd name="T1" fmla="*/ 606 h 606"/>
                <a:gd name="T2" fmla="*/ 1 w 604"/>
                <a:gd name="T3" fmla="*/ 584 h 606"/>
                <a:gd name="T4" fmla="*/ 8 w 604"/>
                <a:gd name="T5" fmla="*/ 561 h 606"/>
                <a:gd name="T6" fmla="*/ 183 w 604"/>
                <a:gd name="T7" fmla="*/ 35 h 606"/>
                <a:gd name="T8" fmla="*/ 231 w 604"/>
                <a:gd name="T9" fmla="*/ 23 h 606"/>
                <a:gd name="T10" fmla="*/ 581 w 604"/>
                <a:gd name="T11" fmla="*/ 374 h 606"/>
                <a:gd name="T12" fmla="*/ 569 w 604"/>
                <a:gd name="T13" fmla="*/ 425 h 606"/>
                <a:gd name="T14" fmla="*/ 35 w 604"/>
                <a:gd name="T15" fmla="*/ 602 h 606"/>
                <a:gd name="T16" fmla="*/ 21 w 604"/>
                <a:gd name="T17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" h="606">
                  <a:moveTo>
                    <a:pt x="21" y="606"/>
                  </a:moveTo>
                  <a:cubicBezTo>
                    <a:pt x="5" y="606"/>
                    <a:pt x="0" y="596"/>
                    <a:pt x="1" y="584"/>
                  </a:cubicBezTo>
                  <a:cubicBezTo>
                    <a:pt x="2" y="576"/>
                    <a:pt x="5" y="568"/>
                    <a:pt x="8" y="561"/>
                  </a:cubicBezTo>
                  <a:cubicBezTo>
                    <a:pt x="66" y="385"/>
                    <a:pt x="124" y="210"/>
                    <a:pt x="183" y="35"/>
                  </a:cubicBezTo>
                  <a:cubicBezTo>
                    <a:pt x="193" y="3"/>
                    <a:pt x="207" y="0"/>
                    <a:pt x="231" y="23"/>
                  </a:cubicBezTo>
                  <a:cubicBezTo>
                    <a:pt x="348" y="140"/>
                    <a:pt x="464" y="257"/>
                    <a:pt x="581" y="374"/>
                  </a:cubicBezTo>
                  <a:cubicBezTo>
                    <a:pt x="604" y="397"/>
                    <a:pt x="600" y="415"/>
                    <a:pt x="569" y="425"/>
                  </a:cubicBezTo>
                  <a:cubicBezTo>
                    <a:pt x="391" y="484"/>
                    <a:pt x="213" y="543"/>
                    <a:pt x="35" y="602"/>
                  </a:cubicBezTo>
                  <a:cubicBezTo>
                    <a:pt x="30" y="604"/>
                    <a:pt x="25" y="605"/>
                    <a:pt x="21" y="6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1990725" y="4032250"/>
              <a:ext cx="1454150" cy="42862"/>
            </a:xfrm>
            <a:custGeom>
              <a:avLst/>
              <a:gdLst>
                <a:gd name="T0" fmla="*/ 1634 w 1634"/>
                <a:gd name="T1" fmla="*/ 0 h 48"/>
                <a:gd name="T2" fmla="*/ 1634 w 1634"/>
                <a:gd name="T3" fmla="*/ 48 h 48"/>
                <a:gd name="T4" fmla="*/ 0 w 1634"/>
                <a:gd name="T5" fmla="*/ 48 h 48"/>
                <a:gd name="T6" fmla="*/ 0 w 1634"/>
                <a:gd name="T7" fmla="*/ 0 h 48"/>
                <a:gd name="T8" fmla="*/ 1634 w 163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48">
                  <a:moveTo>
                    <a:pt x="1634" y="0"/>
                  </a:moveTo>
                  <a:cubicBezTo>
                    <a:pt x="1634" y="17"/>
                    <a:pt x="1634" y="32"/>
                    <a:pt x="1634" y="48"/>
                  </a:cubicBezTo>
                  <a:cubicBezTo>
                    <a:pt x="1090" y="48"/>
                    <a:pt x="546" y="48"/>
                    <a:pt x="0" y="48"/>
                  </a:cubicBezTo>
                  <a:cubicBezTo>
                    <a:pt x="0" y="32"/>
                    <a:pt x="0" y="17"/>
                    <a:pt x="0" y="0"/>
                  </a:cubicBezTo>
                  <a:cubicBezTo>
                    <a:pt x="544" y="0"/>
                    <a:pt x="1088" y="0"/>
                    <a:pt x="16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1992313" y="4548188"/>
              <a:ext cx="1184275" cy="44450"/>
            </a:xfrm>
            <a:custGeom>
              <a:avLst/>
              <a:gdLst>
                <a:gd name="T0" fmla="*/ 1331 w 1331"/>
                <a:gd name="T1" fmla="*/ 0 h 51"/>
                <a:gd name="T2" fmla="*/ 1245 w 1331"/>
                <a:gd name="T3" fmla="*/ 51 h 51"/>
                <a:gd name="T4" fmla="*/ 28 w 1331"/>
                <a:gd name="T5" fmla="*/ 50 h 51"/>
                <a:gd name="T6" fmla="*/ 0 w 1331"/>
                <a:gd name="T7" fmla="*/ 50 h 51"/>
                <a:gd name="T8" fmla="*/ 0 w 1331"/>
                <a:gd name="T9" fmla="*/ 0 h 51"/>
                <a:gd name="T10" fmla="*/ 1331 w 133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1" h="51">
                  <a:moveTo>
                    <a:pt x="1331" y="0"/>
                  </a:moveTo>
                  <a:cubicBezTo>
                    <a:pt x="1304" y="25"/>
                    <a:pt x="1287" y="51"/>
                    <a:pt x="1245" y="51"/>
                  </a:cubicBezTo>
                  <a:cubicBezTo>
                    <a:pt x="839" y="49"/>
                    <a:pt x="433" y="50"/>
                    <a:pt x="28" y="50"/>
                  </a:cubicBezTo>
                  <a:cubicBezTo>
                    <a:pt x="19" y="50"/>
                    <a:pt x="10" y="50"/>
                    <a:pt x="0" y="50"/>
                  </a:cubicBezTo>
                  <a:cubicBezTo>
                    <a:pt x="0" y="33"/>
                    <a:pt x="0" y="17"/>
                    <a:pt x="0" y="0"/>
                  </a:cubicBezTo>
                  <a:cubicBezTo>
                    <a:pt x="442" y="0"/>
                    <a:pt x="884" y="0"/>
                    <a:pt x="1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1990725" y="5062538"/>
              <a:ext cx="668338" cy="44450"/>
            </a:xfrm>
            <a:custGeom>
              <a:avLst/>
              <a:gdLst>
                <a:gd name="T0" fmla="*/ 751 w 751"/>
                <a:gd name="T1" fmla="*/ 4 h 49"/>
                <a:gd name="T2" fmla="*/ 710 w 751"/>
                <a:gd name="T3" fmla="*/ 42 h 49"/>
                <a:gd name="T4" fmla="*/ 692 w 751"/>
                <a:gd name="T5" fmla="*/ 49 h 49"/>
                <a:gd name="T6" fmla="*/ 11 w 751"/>
                <a:gd name="T7" fmla="*/ 49 h 49"/>
                <a:gd name="T8" fmla="*/ 0 w 751"/>
                <a:gd name="T9" fmla="*/ 48 h 49"/>
                <a:gd name="T10" fmla="*/ 0 w 751"/>
                <a:gd name="T11" fmla="*/ 0 h 49"/>
                <a:gd name="T12" fmla="*/ 748 w 751"/>
                <a:gd name="T13" fmla="*/ 0 h 49"/>
                <a:gd name="T14" fmla="*/ 751 w 751"/>
                <a:gd name="T15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1" h="49">
                  <a:moveTo>
                    <a:pt x="751" y="4"/>
                  </a:moveTo>
                  <a:cubicBezTo>
                    <a:pt x="737" y="17"/>
                    <a:pt x="724" y="30"/>
                    <a:pt x="710" y="42"/>
                  </a:cubicBezTo>
                  <a:cubicBezTo>
                    <a:pt x="705" y="46"/>
                    <a:pt x="698" y="49"/>
                    <a:pt x="692" y="49"/>
                  </a:cubicBezTo>
                  <a:cubicBezTo>
                    <a:pt x="465" y="49"/>
                    <a:pt x="238" y="49"/>
                    <a:pt x="11" y="49"/>
                  </a:cubicBezTo>
                  <a:cubicBezTo>
                    <a:pt x="8" y="49"/>
                    <a:pt x="4" y="48"/>
                    <a:pt x="0" y="48"/>
                  </a:cubicBezTo>
                  <a:cubicBezTo>
                    <a:pt x="0" y="32"/>
                    <a:pt x="0" y="17"/>
                    <a:pt x="0" y="0"/>
                  </a:cubicBezTo>
                  <a:cubicBezTo>
                    <a:pt x="250" y="0"/>
                    <a:pt x="499" y="0"/>
                    <a:pt x="748" y="0"/>
                  </a:cubicBezTo>
                  <a:cubicBezTo>
                    <a:pt x="749" y="2"/>
                    <a:pt x="750" y="3"/>
                    <a:pt x="75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3081338" y="5575300"/>
              <a:ext cx="363538" cy="46037"/>
            </a:xfrm>
            <a:custGeom>
              <a:avLst/>
              <a:gdLst>
                <a:gd name="T0" fmla="*/ 0 w 407"/>
                <a:gd name="T1" fmla="*/ 52 h 52"/>
                <a:gd name="T2" fmla="*/ 86 w 407"/>
                <a:gd name="T3" fmla="*/ 1 h 52"/>
                <a:gd name="T4" fmla="*/ 384 w 407"/>
                <a:gd name="T5" fmla="*/ 3 h 52"/>
                <a:gd name="T6" fmla="*/ 407 w 407"/>
                <a:gd name="T7" fmla="*/ 3 h 52"/>
                <a:gd name="T8" fmla="*/ 407 w 407"/>
                <a:gd name="T9" fmla="*/ 52 h 52"/>
                <a:gd name="T10" fmla="*/ 0 w 407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52">
                  <a:moveTo>
                    <a:pt x="0" y="52"/>
                  </a:moveTo>
                  <a:cubicBezTo>
                    <a:pt x="26" y="26"/>
                    <a:pt x="43" y="0"/>
                    <a:pt x="86" y="1"/>
                  </a:cubicBezTo>
                  <a:cubicBezTo>
                    <a:pt x="185" y="6"/>
                    <a:pt x="285" y="3"/>
                    <a:pt x="384" y="3"/>
                  </a:cubicBezTo>
                  <a:cubicBezTo>
                    <a:pt x="391" y="3"/>
                    <a:pt x="398" y="3"/>
                    <a:pt x="407" y="3"/>
                  </a:cubicBezTo>
                  <a:cubicBezTo>
                    <a:pt x="407" y="19"/>
                    <a:pt x="407" y="35"/>
                    <a:pt x="407" y="52"/>
                  </a:cubicBezTo>
                  <a:cubicBezTo>
                    <a:pt x="273" y="52"/>
                    <a:pt x="139" y="52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1990725" y="5578475"/>
              <a:ext cx="339725" cy="44450"/>
            </a:xfrm>
            <a:custGeom>
              <a:avLst/>
              <a:gdLst>
                <a:gd name="T0" fmla="*/ 0 w 381"/>
                <a:gd name="T1" fmla="*/ 49 h 49"/>
                <a:gd name="T2" fmla="*/ 0 w 381"/>
                <a:gd name="T3" fmla="*/ 0 h 49"/>
                <a:gd name="T4" fmla="*/ 381 w 381"/>
                <a:gd name="T5" fmla="*/ 0 h 49"/>
                <a:gd name="T6" fmla="*/ 367 w 381"/>
                <a:gd name="T7" fmla="*/ 43 h 49"/>
                <a:gd name="T8" fmla="*/ 356 w 381"/>
                <a:gd name="T9" fmla="*/ 49 h 49"/>
                <a:gd name="T10" fmla="*/ 0 w 381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49">
                  <a:moveTo>
                    <a:pt x="0" y="49"/>
                  </a:moveTo>
                  <a:cubicBezTo>
                    <a:pt x="0" y="32"/>
                    <a:pt x="0" y="17"/>
                    <a:pt x="0" y="0"/>
                  </a:cubicBezTo>
                  <a:cubicBezTo>
                    <a:pt x="126" y="0"/>
                    <a:pt x="252" y="0"/>
                    <a:pt x="381" y="0"/>
                  </a:cubicBezTo>
                  <a:cubicBezTo>
                    <a:pt x="376" y="15"/>
                    <a:pt x="372" y="29"/>
                    <a:pt x="367" y="43"/>
                  </a:cubicBezTo>
                  <a:cubicBezTo>
                    <a:pt x="366" y="46"/>
                    <a:pt x="360" y="49"/>
                    <a:pt x="356" y="49"/>
                  </a:cubicBezTo>
                  <a:cubicBezTo>
                    <a:pt x="238" y="49"/>
                    <a:pt x="120" y="49"/>
                    <a:pt x="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694D-610E-402B-8C24-BCC4D3FBCB73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FA9E-E811-4918-8CB8-517C9550212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软件工程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接连接符 9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08957" y="154960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本章案例描述</a:t>
            </a:r>
            <a:endParaRPr lang="zh-CN" altLang="en-US" sz="2400" b="1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1741714" y="2220686"/>
            <a:ext cx="5660572" cy="1204692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2" h="1204692">
                <a:moveTo>
                  <a:pt x="0" y="14514"/>
                </a:moveTo>
                <a:cubicBezTo>
                  <a:pt x="469295" y="610809"/>
                  <a:pt x="938591" y="1207104"/>
                  <a:pt x="1407886" y="1204685"/>
                </a:cubicBezTo>
                <a:cubicBezTo>
                  <a:pt x="1877181" y="1202266"/>
                  <a:pt x="2339220" y="0"/>
                  <a:pt x="2815772" y="0"/>
                </a:cubicBezTo>
                <a:cubicBezTo>
                  <a:pt x="3292324" y="0"/>
                  <a:pt x="3793067" y="1204685"/>
                  <a:pt x="4267200" y="1204685"/>
                </a:cubicBezTo>
                <a:cubicBezTo>
                  <a:pt x="4741333" y="1204685"/>
                  <a:pt x="5411410" y="152400"/>
                  <a:pt x="5660572" y="0"/>
                </a:cubicBezTo>
              </a:path>
            </a:pathLst>
          </a:cu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27224" y="11836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概述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607197" y="4127050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类的创建与使用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676811" y="4125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继承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79120" y="11608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总结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0871" y="1661152"/>
            <a:ext cx="1139038" cy="1139038"/>
            <a:chOff x="1180871" y="1661152"/>
            <a:chExt cx="1139038" cy="113903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1026" name="Picture 2" descr="https://ss0.bdstatic.com/70cFvHSh_Q1YnxGkpoWK1HF6hhy/it/u=2813322530,3733213130&amp;fm=26&amp;gp=0.jpg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6512" y="1845946"/>
              <a:ext cx="784506" cy="784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2591676" y="2836786"/>
            <a:ext cx="1139038" cy="1139038"/>
            <a:chOff x="2591676" y="2836786"/>
            <a:chExt cx="1139038" cy="1139038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2" name="同心圆 1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338" y="3109760"/>
              <a:ext cx="656097" cy="6560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4012975" y="1596729"/>
            <a:ext cx="1139038" cy="1139038"/>
            <a:chOff x="4012975" y="1596729"/>
            <a:chExt cx="1139038" cy="1139038"/>
          </a:xfrm>
        </p:grpSpPr>
        <p:grpSp>
          <p:nvGrpSpPr>
            <p:cNvPr id="54" name="组合 53"/>
            <p:cNvGrpSpPr/>
            <p:nvPr/>
          </p:nvGrpSpPr>
          <p:grpSpPr>
            <a:xfrm>
              <a:off x="4012975" y="1596729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4445" y="1897001"/>
              <a:ext cx="656097" cy="6560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5413286" y="2836786"/>
            <a:ext cx="1139038" cy="1139038"/>
            <a:chOff x="5413286" y="2836786"/>
            <a:chExt cx="1139038" cy="113903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7" name="同心圆 1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1028" name="Picture 4" descr="https://timgsa.baidu.com/timg?image&amp;quality=80&amp;size=b9999_10000&amp;sec=1595962709317&amp;di=79e46be58db3176924c5b2efbd536676&amp;imgtype=0&amp;src=http%3A%2F%2Fbpic.588ku.com%2Felement_origin_min_pic%2F17%2F01%2F05%2F3e79b757365d22a99c872ffc140db98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691" y="3036163"/>
              <a:ext cx="728573" cy="72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6824091" y="1661152"/>
            <a:ext cx="1139038" cy="1139038"/>
            <a:chOff x="6824091" y="1661152"/>
            <a:chExt cx="1139038" cy="1139038"/>
          </a:xfrm>
        </p:grpSpPr>
        <p:grpSp>
          <p:nvGrpSpPr>
            <p:cNvPr id="125" name="组合 124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7" name="同心圆 1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1030" name="Picture 6" descr="https://ss0.bdstatic.com/70cFvHSh_Q1YnxGkpoWK1HF6hhy/it/u=3248045234,2268608564&amp;fm=26&amp;gp=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2" t="15439" r="6829" b="4402"/>
            <a:stretch>
              <a:fillRect/>
            </a:stretch>
          </p:blipFill>
          <p:spPr bwMode="auto">
            <a:xfrm>
              <a:off x="7023883" y="1890353"/>
              <a:ext cx="777793" cy="69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143"/>
          <p:cNvSpPr txBox="1"/>
          <p:nvPr/>
        </p:nvSpPr>
        <p:spPr>
          <a:xfrm>
            <a:off x="4012975" y="1177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类的成员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05" grpId="0" animBg="1"/>
      <p:bldP spid="106" grpId="0"/>
      <p:bldP spid="35" grpId="0" animBg="1"/>
      <p:bldP spid="144" grpId="0"/>
      <p:bldP spid="145" grpId="0"/>
      <p:bldP spid="147" grpId="0"/>
      <p:bldP spid="148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接连接符 9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08957" y="154960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本章案例描述</a:t>
            </a:r>
            <a:endParaRPr lang="zh-CN" altLang="en-US" sz="2400" b="1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515257" y="816362"/>
            <a:ext cx="2455081" cy="3160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构造方法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name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age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.__birthyear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2020 - age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成员方法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say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+ "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说：您好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显示私有属性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getBirthYear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altLang="zh-CN" sz="1050" dirty="0" err="1">
                <a:solidFill>
                  <a:schemeClr val="accent2"/>
                </a:solidFill>
              </a:rPr>
              <a:t>self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.__birthyear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3209100" y="816361"/>
            <a:ext cx="3109497" cy="40842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class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/>
                </a:solidFill>
              </a:rPr>
              <a:t>Student(Person)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info =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"student"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构造方法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name</a:t>
            </a:r>
            <a:r>
              <a:rPr lang="en-US" altLang="zh-CN" sz="1050" b="0" dirty="0">
                <a:solidFill>
                  <a:schemeClr val="accent2"/>
                </a:solidFill>
              </a:rPr>
              <a:t>, </a:t>
            </a:r>
            <a:r>
              <a:rPr lang="en-US" altLang="zh-CN" sz="1050" dirty="0">
                <a:solidFill>
                  <a:schemeClr val="accent2"/>
                </a:solidFill>
              </a:rPr>
              <a:t>age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63C1"/>
                </a:solidFill>
              </a:rPr>
              <a:t>       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super().__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__(name, age)  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chemeClr val="accent6"/>
                </a:solidFill>
              </a:rPr>
              <a:t># </a:t>
            </a:r>
            <a:r>
              <a:rPr lang="zh-CN" altLang="en-US" sz="1050" dirty="0">
                <a:solidFill>
                  <a:schemeClr val="accent6"/>
                </a:solidFill>
              </a:rPr>
              <a:t>成员方法</a:t>
            </a:r>
            <a:endParaRPr lang="zh-CN" altLang="en-US" sz="105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say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1050" dirty="0">
                <a:solidFill>
                  <a:srgbClr val="0563C1"/>
                </a:solidFill>
              </a:rPr>
              <a:t>: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学生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+</a:t>
            </a:r>
            <a:r>
              <a:rPr lang="en-US" altLang="zh-CN" sz="1050" dirty="0">
                <a:solidFill>
                  <a:schemeClr val="accent2"/>
                </a:solidFill>
              </a:rPr>
              <a:t>self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"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说：您好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    # </a:t>
            </a:r>
            <a:r>
              <a:rPr lang="zh-CN" altLang="en-US" sz="1050" dirty="0">
                <a:solidFill>
                  <a:schemeClr val="accent6"/>
                </a:solidFill>
              </a:rPr>
              <a:t>类方法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@classmethod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classInfo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(cls.info)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6"/>
                </a:solidFill>
              </a:rPr>
              <a:t>    # </a:t>
            </a:r>
            <a:r>
              <a:rPr lang="zh-CN" altLang="en-US" sz="1050" dirty="0">
                <a:solidFill>
                  <a:schemeClr val="accent6"/>
                </a:solidFill>
              </a:rPr>
              <a:t>静态方法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@staticmethod</a:t>
            </a:r>
            <a:endParaRPr lang="en-US" altLang="zh-CN" sz="105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050" dirty="0">
                <a:solidFill>
                  <a:srgbClr val="0563C1"/>
                </a:solidFill>
              </a:rPr>
              <a:t>def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staticinfo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():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050" dirty="0">
                <a:solidFill>
                  <a:srgbClr val="0563C1"/>
                </a:solidFill>
              </a:rPr>
              <a:t>print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这是一个学生类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标题 1"/>
          <p:cNvSpPr txBox="1"/>
          <p:nvPr/>
        </p:nvSpPr>
        <p:spPr>
          <a:xfrm>
            <a:off x="6472940" y="816361"/>
            <a:ext cx="2560083" cy="1755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</a:t>
            </a:r>
            <a:r>
              <a:rPr lang="en-US" altLang="zh-CN" sz="1050" dirty="0">
                <a:solidFill>
                  <a:schemeClr val="accent2"/>
                </a:solidFill>
              </a:rPr>
              <a:t>Person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牛老师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40)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p.say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p.getBirthYear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= </a:t>
            </a:r>
            <a:r>
              <a:rPr lang="en-US" altLang="zh-CN" sz="1050" dirty="0">
                <a:solidFill>
                  <a:schemeClr val="accent2"/>
                </a:solidFill>
              </a:rPr>
              <a:t>Student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小吴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s.say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Student.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classInfo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5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Student.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staticinfo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472940" y="2763990"/>
            <a:ext cx="2028123" cy="12801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牛老师说：您好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1980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学生小吴说：您好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</a:rPr>
              <a:t>student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这是一个学生类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05" grpId="0" animBg="1"/>
      <p:bldP spid="106" grpId="0"/>
      <p:bldP spid="38" grpId="0" animBg="1"/>
      <p:bldP spid="39" grpId="0" animBg="1"/>
      <p:bldP spid="40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232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581068" y="855455"/>
            <a:ext cx="7981863" cy="1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(Object Oriented Programming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，是一种程序设计思想，解决软件复用的设计和编程方法。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本质是以建立模型体现出来的抽象思维过程。模型用于反映现实世界中事物特征。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任何一种事物都可以作为对象，“万物皆对象” ，对象包含了数据和操作数据的函数。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例如，在实际应用中，可以将一个人抽象为一个类，该类中包含一个人的“姓名，年龄，性别”等信息。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是一种比较典型的面向对象的语言，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中的数据都是对象。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  <p:bldP spid="7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37692" y="1555476"/>
            <a:ext cx="4868613" cy="3079912"/>
            <a:chOff x="871957" y="1688031"/>
            <a:chExt cx="4868613" cy="3079912"/>
          </a:xfrm>
        </p:grpSpPr>
        <p:sp>
          <p:nvSpPr>
            <p:cNvPr id="15" name="标题 1"/>
            <p:cNvSpPr txBox="1"/>
            <p:nvPr/>
          </p:nvSpPr>
          <p:spPr>
            <a:xfrm>
              <a:off x="3416469" y="1688031"/>
              <a:ext cx="2324101" cy="3079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0563C1"/>
                  </a:solidFill>
                </a:rPr>
                <a:t>def</a:t>
              </a:r>
              <a:r>
                <a:rPr lang="zh-CN" altLang="en-US" sz="1050" b="0" dirty="0"/>
                <a:t> </a:t>
              </a:r>
              <a:r>
                <a:rPr lang="zh-CN" altLang="en-US" sz="1050" dirty="0">
                  <a:solidFill>
                    <a:schemeClr val="accent2"/>
                  </a:solidFill>
                </a:rPr>
                <a:t>输出个人信息</a:t>
              </a:r>
              <a:r>
                <a:rPr lang="en-US" altLang="zh-CN" sz="1050" b="0" dirty="0"/>
                <a:t>(</a:t>
              </a:r>
              <a:r>
                <a:rPr lang="zh-CN" altLang="en-US" sz="1050" b="0" dirty="0"/>
                <a:t>内容</a:t>
              </a:r>
              <a:r>
                <a:rPr lang="en-US" altLang="zh-CN" sz="1050" b="0" dirty="0"/>
                <a:t>)</a:t>
              </a:r>
              <a:endParaRPr lang="zh-CN" altLang="en-US" sz="1050" b="0" dirty="0"/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   </a:t>
              </a:r>
              <a:r>
                <a:rPr lang="zh-CN" altLang="en-US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获取学生信息</a:t>
              </a:r>
              <a:endPara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     根据要求设置格式</a:t>
              </a:r>
              <a:endPara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     输出相关信息</a:t>
              </a:r>
              <a:endParaRPr lang="en-US" altLang="zh-CN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endParaRPr lang="en-US" altLang="zh-CN" sz="1050" dirty="0">
                <a:solidFill>
                  <a:srgbClr val="0563C1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0563C1"/>
                  </a:solidFill>
                </a:rPr>
                <a:t>while</a:t>
              </a:r>
              <a:r>
                <a:rPr lang="zh-CN" altLang="en-US" sz="1050" b="0" dirty="0"/>
                <a:t> </a:t>
              </a:r>
              <a:r>
                <a:rPr lang="en-US" altLang="zh-CN" sz="1050" dirty="0">
                  <a:solidFill>
                    <a:schemeClr val="accent2"/>
                  </a:solidFill>
                </a:rPr>
                <a:t>True</a:t>
              </a:r>
              <a:r>
                <a:rPr lang="zh-CN" altLang="en-US" sz="1050" b="0" dirty="0"/>
                <a:t>：</a:t>
              </a:r>
              <a:endParaRPr lang="zh-CN" altLang="en-US" sz="1050" b="0" dirty="0"/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  </a:t>
              </a:r>
              <a:r>
                <a:rPr lang="en-US" altLang="zh-CN" sz="1050" dirty="0">
                  <a:solidFill>
                    <a:srgbClr val="0563C1"/>
                  </a:solidFill>
                </a:rPr>
                <a:t>if </a:t>
              </a:r>
              <a:r>
                <a:rPr lang="zh-CN" altLang="en-US" sz="105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学生</a:t>
              </a:r>
              <a:r>
                <a:rPr lang="en-US" altLang="zh-CN" sz="105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en-US" altLang="zh-CN" sz="1050" dirty="0">
                  <a:solidFill>
                    <a:srgbClr val="0563C1"/>
                  </a:solidFill>
                </a:rPr>
                <a:t>:</a:t>
              </a:r>
              <a:r>
                <a:rPr lang="zh-CN" altLang="en-US" sz="1050" b="0" dirty="0"/>
                <a:t>        </a:t>
              </a:r>
              <a:endParaRPr lang="zh-CN" altLang="en-US" sz="1050" dirty="0">
                <a:solidFill>
                  <a:schemeClr val="accent6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      </a:t>
              </a:r>
              <a:r>
                <a:rPr lang="zh-CN" altLang="en-US" sz="1050" dirty="0">
                  <a:solidFill>
                    <a:schemeClr val="accent2"/>
                  </a:solidFill>
                </a:rPr>
                <a:t>输出学生</a:t>
              </a:r>
              <a:r>
                <a:rPr lang="en-US" altLang="zh-CN" sz="1050" dirty="0">
                  <a:solidFill>
                    <a:schemeClr val="accent2"/>
                  </a:solidFill>
                </a:rPr>
                <a:t>1</a:t>
              </a:r>
              <a:r>
                <a:rPr lang="zh-CN" altLang="en-US" sz="1050" dirty="0">
                  <a:solidFill>
                    <a:schemeClr val="accent2"/>
                  </a:solidFill>
                </a:rPr>
                <a:t>信息</a:t>
              </a:r>
              <a:r>
                <a:rPr lang="zh-CN" altLang="en-US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（） </a:t>
              </a:r>
              <a:endPara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  </a:t>
              </a:r>
              <a:r>
                <a:rPr lang="en-US" altLang="zh-CN" sz="1050" dirty="0">
                  <a:solidFill>
                    <a:srgbClr val="0563C1"/>
                  </a:solidFill>
                </a:rPr>
                <a:t>if </a:t>
              </a:r>
              <a:r>
                <a:rPr lang="zh-CN" altLang="en-US" sz="105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学生</a:t>
              </a:r>
              <a:r>
                <a:rPr lang="en-US" altLang="zh-CN" sz="105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en-US" altLang="zh-CN" sz="1050" dirty="0">
                  <a:solidFill>
                    <a:srgbClr val="0563C1"/>
                  </a:solidFill>
                </a:rPr>
                <a:t>:</a:t>
              </a:r>
              <a:r>
                <a:rPr lang="zh-CN" altLang="en-US" sz="1050" b="0" dirty="0"/>
                <a:t>        </a:t>
              </a:r>
              <a:endParaRPr lang="zh-CN" altLang="en-US" sz="1050" dirty="0">
                <a:solidFill>
                  <a:schemeClr val="accent6"/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      </a:t>
              </a:r>
              <a:r>
                <a:rPr lang="zh-CN" altLang="en-US" sz="1050" dirty="0">
                  <a:solidFill>
                    <a:schemeClr val="accent2"/>
                  </a:solidFill>
                </a:rPr>
                <a:t>输出学生</a:t>
              </a:r>
              <a:r>
                <a:rPr lang="en-US" altLang="zh-CN" sz="1050" dirty="0">
                  <a:solidFill>
                    <a:schemeClr val="accent2"/>
                  </a:solidFill>
                </a:rPr>
                <a:t>2</a:t>
              </a:r>
              <a:r>
                <a:rPr lang="zh-CN" altLang="en-US" sz="1050" dirty="0">
                  <a:solidFill>
                    <a:schemeClr val="accent2"/>
                  </a:solidFill>
                </a:rPr>
                <a:t>信息</a:t>
              </a:r>
              <a:r>
                <a:rPr lang="zh-CN" altLang="en-US" sz="105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（） </a:t>
              </a:r>
              <a:endParaRPr lang="en-US" altLang="zh-CN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50"/>
                </a:lnSpc>
              </a:pPr>
              <a:r>
                <a:rPr lang="zh-CN" altLang="en-US" sz="1050" b="0" dirty="0"/>
                <a:t>  </a:t>
              </a:r>
              <a:r>
                <a:rPr lang="zh-CN" altLang="en-US" sz="1050" b="0" dirty="0">
                  <a:solidFill>
                    <a:srgbClr val="0563C1"/>
                  </a:solidFill>
                </a:rPr>
                <a:t>  </a:t>
              </a:r>
              <a:r>
                <a:rPr lang="en-US" altLang="zh-CN" sz="1050" dirty="0">
                  <a:solidFill>
                    <a:srgbClr val="0563C1"/>
                  </a:solidFill>
                </a:rPr>
                <a:t>……</a:t>
              </a:r>
              <a:endParaRPr lang="zh-CN" alt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>
              <a:off x="3476532" y="2302891"/>
              <a:ext cx="125845" cy="610566"/>
            </a:xfrm>
            <a:prstGeom prst="leftBrace">
              <a:avLst>
                <a:gd name="adj1" fmla="val 8333"/>
                <a:gd name="adj2" fmla="val 3284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1957" y="2835113"/>
              <a:ext cx="1832483" cy="230832"/>
            </a:xfrm>
            <a:prstGeom prst="rect">
              <a:avLst/>
            </a:prstGeom>
            <a:solidFill>
              <a:schemeClr val="accent2">
                <a:lumMod val="75000"/>
                <a:alpha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将重复的代码</a:t>
              </a:r>
              <a:r>
                <a:rPr lang="zh-CN" altLang="en-US" sz="9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zh-CN" altLang="en-US" sz="9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成一个</a:t>
              </a:r>
              <a:r>
                <a:rPr lang="zh-CN" altLang="en-US" sz="9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9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肘形连接符 10"/>
            <p:cNvCxnSpPr>
              <a:stCxn id="16" idx="1"/>
              <a:endCxn id="17" idx="3"/>
            </p:cNvCxnSpPr>
            <p:nvPr/>
          </p:nvCxnSpPr>
          <p:spPr>
            <a:xfrm rot="10800000" flipV="1">
              <a:off x="2704440" y="2503401"/>
              <a:ext cx="772092" cy="447128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肘形连接符 12"/>
            <p:cNvCxnSpPr>
              <a:endCxn id="20" idx="3"/>
            </p:cNvCxnSpPr>
            <p:nvPr/>
          </p:nvCxnSpPr>
          <p:spPr>
            <a:xfrm rot="10800000" flipV="1">
              <a:off x="2704441" y="3634721"/>
              <a:ext cx="897937" cy="270525"/>
            </a:xfrm>
            <a:prstGeom prst="bentConnector3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71957" y="3720581"/>
              <a:ext cx="1832483" cy="369332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被其他代码</a:t>
              </a:r>
              <a:r>
                <a:rPr lang="zh-CN" altLang="en-US" sz="9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重复调用</a:t>
              </a:r>
              <a:r>
                <a:rPr lang="zh-CN" altLang="en-US" sz="9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，提高</a:t>
              </a:r>
              <a:r>
                <a:rPr lang="zh-CN" altLang="en-US" sz="9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代码可读性</a:t>
              </a:r>
              <a:endParaRPr lang="zh-CN" altLang="en-US" sz="9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肘形连接符 18"/>
            <p:cNvCxnSpPr/>
            <p:nvPr/>
          </p:nvCxnSpPr>
          <p:spPr>
            <a:xfrm rot="10800000">
              <a:off x="2713303" y="3905247"/>
              <a:ext cx="889075" cy="223046"/>
            </a:xfrm>
            <a:prstGeom prst="bentConnector3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655087" y="1035887"/>
            <a:ext cx="7833825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：根据业务逻辑实现代码。分析出解决问题所需要的步骤，并逐步进行实现。这个过程中可以使用函数对相关的功能进行封装。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4" grpId="0" animBg="1"/>
      <p:bldP spid="35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ProblemSetting"/>
  <p:tag name="RAINPROBLEMTYPE" val="FillBlank"/>
</p:tagLst>
</file>

<file path=ppt/tags/tag14.xml><?xml version="1.0" encoding="utf-8"?>
<p:tagLst xmlns:p="http://schemas.openxmlformats.org/presentationml/2006/main">
  <p:tag name="RAINPROBLEM" val="FillBlank"/>
  <p:tag name="PROBLEMSCORE" val="1.0"/>
  <p:tag name="PROBLEMBLANK" val="[{&quot;num&quot;:1,&quot;caseSensitive&quot;:false,&quot;fuzzyMatch&quot;:true,&quot;Score&quot;:1.0,&quot;answers&quot;:[&quot;@score.setter&quot;]}]"/>
  <p:tag name="PROBLEMBLANKKEYWORD" val="填空"/>
</p:tagLst>
</file>

<file path=ppt/tags/tag15.xml><?xml version="1.0" encoding="utf-8"?>
<p:tagLst xmlns:p="http://schemas.openxmlformats.org/presentationml/2006/main">
  <p:tag name="RAINPROBLEM" val="ProblemBody"/>
</p:tagLst>
</file>

<file path=ppt/tags/tag16.xml><?xml version="1.0" encoding="utf-8"?>
<p:tagLst xmlns:p="http://schemas.openxmlformats.org/presentationml/2006/main">
  <p:tag name="RAINPROBLEM" val="ProblemSubmit"/>
  <p:tag name="RAINPROBLEMTYPE" val="FillBlank"/>
</p:tagLst>
</file>

<file path=ppt/tags/tag17.xml><?xml version="1.0" encoding="utf-8"?>
<p:tagLst xmlns:p="http://schemas.openxmlformats.org/presentationml/2006/main">
  <p:tag name="PRODUCTVERSIONTIP3" val="PRODUCTVERSIONTIP3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" val="ProblemSetting"/>
  <p:tag name="RAINPROBLEMTYPE" val="FillBlank"/>
</p:tagLst>
</file>

<file path=ppt/tags/tag24.xml><?xml version="1.0" encoding="utf-8"?>
<p:tagLst xmlns:p="http://schemas.openxmlformats.org/presentationml/2006/main">
  <p:tag name="RAINPROBLEM" val="FillBlank"/>
  <p:tag name="PROBLEMSCORE" val="2.0"/>
  <p:tag name="PROBLEMBLANK" val="[{&quot;num&quot;:1,&quot;caseSensitive&quot;:false,&quot;fuzzyMatch&quot;:false,&quot;Score&quot;:1.0,&quot;answers&quot;:[&quot;20&quot;]},{&quot;num&quot;:2,&quot;caseSensitive&quot;:false,&quot;fuzzyMatch&quot;:true,&quot;Score&quot;:1.0,&quot;answers&quot;:[&quot;son func2&quot;]}]"/>
  <p:tag name="PROBLEMBLANKKEYWORD" val="填空"/>
</p:tagLst>
</file>

<file path=ppt/tags/tag25.xml><?xml version="1.0" encoding="utf-8"?>
<p:tagLst xmlns:p="http://schemas.openxmlformats.org/presentationml/2006/main">
  <p:tag name="KSO_WM_UNIT_TABLE_BEAUTIFY" val="smartTable{90dbecee-4f9a-4a6b-ac9a-33ae67000a14}"/>
</p:tagLst>
</file>

<file path=ppt/tags/tag26.xml><?xml version="1.0" encoding="utf-8"?>
<p:tagLst xmlns:p="http://schemas.openxmlformats.org/presentationml/2006/main">
  <p:tag name="KSO_WPP_MARK_KEY" val="721ac512-2448-40c7-9dde-604cd618ca62"/>
  <p:tag name="COMMONDATA" val="eyJoZGlkIjoiZDhmZjM3ZTZiYzVhZjRkYzFlNzUwYmM2YTkxODQ5OTUifQ=="/>
</p:tagLst>
</file>

<file path=ppt/tags/tag3.xml><?xml version="1.0" encoding="utf-8"?>
<p:tagLst xmlns:p="http://schemas.openxmlformats.org/presentationml/2006/main">
  <p:tag name="SELECTED" val="True"/>
</p:tagLst>
</file>

<file path=ppt/tags/tag4.xml><?xml version="1.0" encoding="utf-8"?>
<p:tagLst xmlns:p="http://schemas.openxmlformats.org/presentationml/2006/main">
  <p:tag name="SELECTED" val="True"/>
</p:tagLst>
</file>

<file path=ppt/tags/tag5.xml><?xml version="1.0" encoding="utf-8"?>
<p:tagLst xmlns:p="http://schemas.openxmlformats.org/presentationml/2006/main">
  <p:tag name="RAINPROBLEM" val="ProblemBody"/>
</p:tagLst>
</file>

<file path=ppt/tags/tag6.xml><?xml version="1.0" encoding="utf-8"?>
<p:tagLst xmlns:p="http://schemas.openxmlformats.org/presentationml/2006/main">
  <p:tag name="RAINPROBLEM" val="ProblemSubmit"/>
  <p:tag name="RAINPROBLEMTYPE" val="FillBlank"/>
</p:tagLst>
</file>

<file path=ppt/tags/tag7.xml><?xml version="1.0" encoding="utf-8"?>
<p:tagLst xmlns:p="http://schemas.openxmlformats.org/presentationml/2006/main">
  <p:tag name="PRODUCTVERSIONTIP3" val="PRODUCTVERSIONTIP3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积分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13234</Words>
  <Application>WPS 演示</Application>
  <PresentationFormat>全屏显示(16:9)</PresentationFormat>
  <Paragraphs>1004</Paragraphs>
  <Slides>54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Arial</vt:lpstr>
      <vt:lpstr>宋体</vt:lpstr>
      <vt:lpstr>Wingdings</vt:lpstr>
      <vt:lpstr>Wingdings 3</vt:lpstr>
      <vt:lpstr>微软雅黑</vt:lpstr>
      <vt:lpstr>华康俪金黑W8(P)</vt:lpstr>
      <vt:lpstr>黑体</vt:lpstr>
      <vt:lpstr>经典繁仿黑</vt:lpstr>
      <vt:lpstr>Arial Narrow</vt:lpstr>
      <vt:lpstr>Times New Roman</vt:lpstr>
      <vt:lpstr>Arial Black</vt:lpstr>
      <vt:lpstr>Arial Unicode MS</vt:lpstr>
      <vt:lpstr>等线</vt:lpstr>
      <vt:lpstr>Tahoma</vt:lpstr>
      <vt:lpstr>积分</vt:lpstr>
      <vt:lpstr>Excel.Chart.8</vt:lpstr>
      <vt:lpstr>第4章 Python面向对象</vt:lpstr>
      <vt:lpstr>本次课程速递</vt:lpstr>
      <vt:lpstr>PowerPoint 演示文稿</vt:lpstr>
      <vt:lpstr>本节目标</vt:lpstr>
      <vt:lpstr>实战任务1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  <vt:lpstr>实验任务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试播内容</dc:title>
  <dc:creator>HUAWEI</dc:creator>
  <cp:lastModifiedBy>lingdang</cp:lastModifiedBy>
  <cp:revision>824</cp:revision>
  <dcterms:created xsi:type="dcterms:W3CDTF">2020-02-07T06:58:00Z</dcterms:created>
  <dcterms:modified xsi:type="dcterms:W3CDTF">2022-10-25T11:54:28Z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940D5F9934204C829B44F166243790C5</vt:lpwstr>
  </property>
</Properties>
</file>