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928" r:id="rId5"/>
    <p:sldId id="932" r:id="rId6"/>
    <p:sldId id="931" r:id="rId7"/>
    <p:sldId id="983" r:id="rId8"/>
    <p:sldId id="937" r:id="rId9"/>
    <p:sldId id="939" r:id="rId10"/>
    <p:sldId id="984" r:id="rId11"/>
    <p:sldId id="988" r:id="rId12"/>
    <p:sldId id="989" r:id="rId13"/>
    <p:sldId id="990" r:id="rId14"/>
    <p:sldId id="991" r:id="rId15"/>
    <p:sldId id="992" r:id="rId16"/>
    <p:sldId id="1027" r:id="rId17"/>
    <p:sldId id="1028" r:id="rId18"/>
    <p:sldId id="1029" r:id="rId19"/>
    <p:sldId id="986" r:id="rId20"/>
    <p:sldId id="993" r:id="rId21"/>
    <p:sldId id="994" r:id="rId22"/>
    <p:sldId id="995" r:id="rId23"/>
    <p:sldId id="996" r:id="rId24"/>
    <p:sldId id="997" r:id="rId25"/>
    <p:sldId id="998" r:id="rId26"/>
    <p:sldId id="999" r:id="rId27"/>
    <p:sldId id="1002" r:id="rId28"/>
    <p:sldId id="1030" r:id="rId29"/>
    <p:sldId id="1031" r:id="rId30"/>
    <p:sldId id="926" r:id="rId31"/>
    <p:sldId id="446" r:id="rId32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0938" autoAdjust="0"/>
  </p:normalViewPr>
  <p:slideViewPr>
    <p:cSldViewPr snapToGrid="0">
      <p:cViewPr varScale="1">
        <p:scale>
          <a:sx n="63" d="100"/>
          <a:sy n="63" d="100"/>
        </p:scale>
        <p:origin x="-1188" y="-60"/>
      </p:cViewPr>
      <p:guideLst>
        <p:guide orient="horz" pos="16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Workbook1.xls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>
                <a:solidFill>
                  <a:srgbClr val="000000"/>
                </a:solidFill>
                <a:sym typeface="+mn-ea"/>
              </a:rPr>
              <a:t>第</a:t>
            </a:r>
            <a:r>
              <a:rPr lang="en-US" altLang="zh-CN" sz="4800" dirty="0" smtClean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4800" dirty="0" smtClean="0">
                <a:solidFill>
                  <a:srgbClr val="000000"/>
                </a:solidFill>
                <a:sym typeface="+mn-ea"/>
              </a:rPr>
              <a:t>章 </a:t>
            </a:r>
            <a:r>
              <a:rPr lang="en-US" altLang="zh-CN" sz="4800" cap="none" dirty="0" smtClean="0">
                <a:solidFill>
                  <a:srgbClr val="000000"/>
                </a:solidFill>
                <a:uFillTx/>
                <a:sym typeface="+mn-ea"/>
              </a:rPr>
              <a:t>Python</a:t>
            </a:r>
            <a:r>
              <a:rPr lang="zh-CN" altLang="en-US" sz="4800" cap="none" dirty="0" smtClean="0">
                <a:solidFill>
                  <a:srgbClr val="000000"/>
                </a:solidFill>
                <a:sym typeface="+mn-ea"/>
              </a:rPr>
              <a:t>面向对象</a:t>
            </a:r>
            <a:r>
              <a:rPr lang="en-US" altLang="zh-CN" sz="4800" cap="none" dirty="0" smtClean="0">
                <a:solidFill>
                  <a:srgbClr val="000000"/>
                </a:solidFill>
                <a:sym typeface="+mn-ea"/>
              </a:rPr>
              <a:t>-2</a:t>
            </a:r>
            <a:endParaRPr lang="zh-CN" altLang="en-US" sz="4800" cap="none" dirty="0">
              <a:solidFill>
                <a:srgbClr val="000000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 楚广琳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动态扩展类与实例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作为一种动态语言，除了可以在定义类时定义属性和方法外，还可以动态地为已经创建的对象绑定新的属性和方法。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作为动态语言，灵活性之一就是支持类的动态扩展，可以动态给类对象或者实例添加属性或者方法。这一特性给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语言带来了很大的灵活性。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动态扩展类与实例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同样的，也可以动态添加方法（函数）。需要导入模块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types.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MethodType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0303" y="1473049"/>
            <a:ext cx="6546400" cy="3458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from </a:t>
            </a:r>
            <a:r>
              <a:rPr lang="en-US" altLang="zh-CN" sz="1050" dirty="0"/>
              <a:t>types </a:t>
            </a:r>
            <a:r>
              <a:rPr lang="en-US" altLang="zh-CN" sz="1050" dirty="0"/>
              <a:t>import </a:t>
            </a:r>
            <a:r>
              <a:rPr lang="en-US" altLang="zh-CN" sz="1050" dirty="0" err="1"/>
              <a:t>MethodType</a:t>
            </a:r>
            <a:br>
              <a:rPr lang="en-US" altLang="zh-CN" sz="1050" dirty="0"/>
            </a:br>
            <a:r>
              <a:rPr lang="en-US" altLang="zh-CN" sz="1050" dirty="0"/>
              <a:t>class </a:t>
            </a:r>
            <a:r>
              <a:rPr lang="en-US" altLang="zh-CN" sz="1050" dirty="0"/>
              <a:t>Student: </a:t>
            </a:r>
            <a:r>
              <a:rPr lang="en-US" altLang="zh-CN" sz="1050" dirty="0"/>
              <a:t>#</a:t>
            </a:r>
            <a:r>
              <a:rPr lang="zh-CN" altLang="en-US" sz="1050" dirty="0"/>
              <a:t>定义学生类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/>
              <a:t>pass</a:t>
            </a:r>
            <a:br>
              <a:rPr lang="en-US" altLang="zh-CN" sz="1050" dirty="0"/>
            </a:br>
            <a:r>
              <a:rPr lang="en-US" altLang="zh-CN" sz="1050" dirty="0" err="1"/>
              <a:t>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SetName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self</a:t>
            </a:r>
            <a:r>
              <a:rPr lang="en-US" altLang="zh-CN" sz="1050" dirty="0" err="1"/>
              <a:t>,</a:t>
            </a:r>
            <a:r>
              <a:rPr lang="en-US" altLang="zh-CN" sz="1050" dirty="0" err="1"/>
              <a:t>name</a:t>
            </a:r>
            <a:r>
              <a:rPr lang="en-US" altLang="zh-CN" sz="1050" dirty="0"/>
              <a:t>): </a:t>
            </a:r>
            <a:r>
              <a:rPr lang="en-US" altLang="zh-CN" sz="1050" dirty="0"/>
              <a:t>#</a:t>
            </a:r>
            <a:r>
              <a:rPr lang="zh-CN" altLang="en-US" sz="1050" dirty="0"/>
              <a:t>定义</a:t>
            </a:r>
            <a:r>
              <a:rPr lang="en-US" altLang="zh-CN" sz="1050" dirty="0" err="1"/>
              <a:t>SetName</a:t>
            </a:r>
            <a:r>
              <a:rPr lang="zh-CN" altLang="en-US" sz="1050" dirty="0"/>
              <a:t>函数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/>
              <a:t>self.name=name</a:t>
            </a:r>
            <a:br>
              <a:rPr lang="en-US" altLang="zh-CN" sz="1050" dirty="0"/>
            </a:br>
            <a:r>
              <a:rPr lang="en-US" altLang="zh-CN" sz="1050" dirty="0" err="1"/>
              <a:t>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SetSno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self</a:t>
            </a:r>
            <a:r>
              <a:rPr lang="en-US" altLang="zh-CN" sz="1050" dirty="0" err="1"/>
              <a:t>,</a:t>
            </a:r>
            <a:r>
              <a:rPr lang="en-US" altLang="zh-CN" sz="1050" dirty="0" err="1"/>
              <a:t>sno</a:t>
            </a:r>
            <a:r>
              <a:rPr lang="en-US" altLang="zh-CN" sz="1050" dirty="0"/>
              <a:t>): </a:t>
            </a:r>
            <a:r>
              <a:rPr lang="en-US" altLang="zh-CN" sz="1050" dirty="0"/>
              <a:t>#</a:t>
            </a:r>
            <a:r>
              <a:rPr lang="zh-CN" altLang="en-US" sz="1050" dirty="0"/>
              <a:t>定义</a:t>
            </a:r>
            <a:r>
              <a:rPr lang="en-US" altLang="zh-CN" sz="1050" dirty="0" err="1"/>
              <a:t>SetSno</a:t>
            </a:r>
            <a:r>
              <a:rPr lang="zh-CN" altLang="en-US" sz="1050" dirty="0"/>
              <a:t>函数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 err="1"/>
              <a:t>self.sno</a:t>
            </a:r>
            <a:r>
              <a:rPr lang="en-US" altLang="zh-CN" sz="1050" dirty="0"/>
              <a:t>=</a:t>
            </a:r>
            <a:r>
              <a:rPr lang="en-US" altLang="zh-CN" sz="1050" dirty="0" err="1"/>
              <a:t>sno</a:t>
            </a:r>
            <a:br>
              <a:rPr lang="en-US" altLang="zh-CN" sz="1050" dirty="0"/>
            </a:br>
            <a:r>
              <a:rPr lang="en-US" altLang="zh-CN" sz="1050" dirty="0"/>
              <a:t>if </a:t>
            </a:r>
            <a:r>
              <a:rPr lang="en-US" altLang="zh-CN" sz="1050" dirty="0"/>
              <a:t>__name__==</a:t>
            </a:r>
            <a:r>
              <a:rPr lang="en-US" altLang="zh-CN" sz="1050" dirty="0"/>
              <a:t>'__main__'</a:t>
            </a:r>
            <a:r>
              <a:rPr lang="en-US" altLang="zh-CN" sz="1050" dirty="0"/>
              <a:t>:</a:t>
            </a:r>
            <a:br>
              <a:rPr lang="en-US" altLang="zh-CN" sz="1050" dirty="0"/>
            </a:br>
            <a:r>
              <a:rPr lang="en-US" altLang="zh-CN" sz="1050" dirty="0"/>
              <a:t>    stu1=Student()  </a:t>
            </a:r>
            <a:r>
              <a:rPr lang="en-US" altLang="zh-CN" sz="1050" dirty="0"/>
              <a:t>#</a:t>
            </a:r>
            <a:r>
              <a:rPr lang="zh-CN" altLang="en-US" sz="1050" dirty="0"/>
              <a:t>定义</a:t>
            </a:r>
            <a:r>
              <a:rPr lang="en-US" altLang="zh-CN" sz="1050" dirty="0"/>
              <a:t>Student</a:t>
            </a:r>
            <a:r>
              <a:rPr lang="zh-CN" altLang="en-US" sz="1050" dirty="0"/>
              <a:t>类对象</a:t>
            </a:r>
            <a:r>
              <a:rPr lang="en-US" altLang="zh-CN" sz="1050" dirty="0"/>
              <a:t>stu1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/>
              <a:t>stu2=Student()  </a:t>
            </a:r>
            <a:r>
              <a:rPr lang="en-US" altLang="zh-CN" sz="1050" dirty="0"/>
              <a:t>#</a:t>
            </a:r>
            <a:r>
              <a:rPr lang="zh-CN" altLang="en-US" sz="1050" dirty="0"/>
              <a:t>定义</a:t>
            </a:r>
            <a:r>
              <a:rPr lang="en-US" altLang="zh-CN" sz="1050" dirty="0"/>
              <a:t>Student</a:t>
            </a:r>
            <a:r>
              <a:rPr lang="zh-CN" altLang="en-US" sz="1050" dirty="0"/>
              <a:t>类对象</a:t>
            </a:r>
            <a:r>
              <a:rPr lang="en-US" altLang="zh-CN" sz="1050" dirty="0"/>
              <a:t>stu2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/>
              <a:t>stu1.SetName=</a:t>
            </a:r>
            <a:r>
              <a:rPr lang="en-US" altLang="zh-CN" sz="1050" dirty="0" err="1"/>
              <a:t>MethodType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SetName</a:t>
            </a:r>
            <a:r>
              <a:rPr lang="en-US" altLang="zh-CN" sz="1050" dirty="0"/>
              <a:t>, </a:t>
            </a:r>
            <a:r>
              <a:rPr lang="en-US" altLang="zh-CN" sz="1050" dirty="0"/>
              <a:t>stu1) </a:t>
            </a:r>
            <a:r>
              <a:rPr lang="en-US" altLang="zh-CN" sz="1050" dirty="0"/>
              <a:t>#</a:t>
            </a:r>
            <a:r>
              <a:rPr lang="zh-CN" altLang="en-US" sz="1050" dirty="0"/>
              <a:t>为</a:t>
            </a:r>
            <a:r>
              <a:rPr lang="en-US" altLang="zh-CN" sz="1050" dirty="0"/>
              <a:t>stu1</a:t>
            </a:r>
            <a:r>
              <a:rPr lang="zh-CN" altLang="en-US" sz="1050" dirty="0"/>
              <a:t>对象绑定</a:t>
            </a:r>
            <a:r>
              <a:rPr lang="en-US" altLang="zh-CN" sz="1050" dirty="0" err="1"/>
              <a:t>SetName</a:t>
            </a:r>
            <a:r>
              <a:rPr lang="zh-CN" altLang="en-US" sz="1050" dirty="0"/>
              <a:t>方法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 err="1"/>
              <a:t>Student.SetSno</a:t>
            </a:r>
            <a:r>
              <a:rPr lang="en-US" altLang="zh-CN" sz="1050" dirty="0"/>
              <a:t>=</a:t>
            </a:r>
            <a:r>
              <a:rPr lang="en-US" altLang="zh-CN" sz="1050" dirty="0" err="1"/>
              <a:t>SetSno</a:t>
            </a:r>
            <a:r>
              <a:rPr lang="en-US" altLang="zh-CN" sz="1050" dirty="0"/>
              <a:t> </a:t>
            </a:r>
            <a:r>
              <a:rPr lang="en-US" altLang="zh-CN" sz="1050" dirty="0"/>
              <a:t>#</a:t>
            </a:r>
            <a:r>
              <a:rPr lang="zh-CN" altLang="en-US" sz="1050" dirty="0"/>
              <a:t>为学生类绑定</a:t>
            </a:r>
            <a:r>
              <a:rPr lang="en-US" altLang="zh-CN" sz="1050" dirty="0" err="1"/>
              <a:t>SetSno</a:t>
            </a:r>
            <a:r>
              <a:rPr lang="zh-CN" altLang="en-US" sz="1050" dirty="0"/>
              <a:t>方法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/>
              <a:t>stu1.SetName(</a:t>
            </a:r>
            <a:r>
              <a:rPr lang="en-US" altLang="zh-CN" sz="1050" dirty="0"/>
              <a:t>'</a:t>
            </a:r>
            <a:r>
              <a:rPr lang="zh-CN" altLang="en-US" sz="1050" dirty="0"/>
              <a:t>张三</a:t>
            </a:r>
            <a:r>
              <a:rPr lang="en-US" altLang="zh-CN" sz="1050" dirty="0"/>
              <a:t>'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    stu1.SetSno(</a:t>
            </a:r>
            <a:r>
              <a:rPr lang="en-US" altLang="zh-CN" sz="1050" dirty="0"/>
              <a:t>'2020200'</a:t>
            </a:r>
            <a:r>
              <a:rPr lang="en-US" altLang="zh-CN" sz="1050" dirty="0"/>
              <a:t>)</a:t>
            </a:r>
            <a:endParaRPr lang="zh-CN" altLang="en-US" sz="1050" b="0" dirty="0"/>
          </a:p>
        </p:txBody>
      </p:sp>
      <p:cxnSp>
        <p:nvCxnSpPr>
          <p:cNvPr id="9" name="肘形连接符 7"/>
          <p:cNvCxnSpPr/>
          <p:nvPr/>
        </p:nvCxnSpPr>
        <p:spPr>
          <a:xfrm flipV="1">
            <a:off x="2823587" y="3489048"/>
            <a:ext cx="1155560" cy="6408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-__slots__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是动态语言：可以在运行的过程中，修改代码。比如给对象增加属性，给类增加方法等操作。但是如果任意添加或者修改而没有约束的话，对程序的健壮性和安全都没有保障。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开发中，给实例添加属性进行约束的话，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允许在定义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的时候，定义一个特殊的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__slots__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变量，来限制该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实例能添加的属性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在下页的例子中限定了只能增加属性｛‘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’，‘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’｝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如果增加属性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会出错。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-__slots__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93907" y="894304"/>
            <a:ext cx="6264413" cy="37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class </a:t>
            </a:r>
            <a:r>
              <a:rPr lang="en-US" altLang="zh-CN" sz="1050" dirty="0"/>
              <a:t>Person(</a:t>
            </a:r>
            <a:r>
              <a:rPr lang="en-US" altLang="zh-CN" sz="1050" dirty="0"/>
              <a:t>object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en-US" altLang="zh-CN" sz="1050" dirty="0"/>
              <a:t>(</a:t>
            </a:r>
            <a:r>
              <a:rPr lang="en-US" altLang="zh-CN" sz="1050" dirty="0"/>
              <a:t>self, </a:t>
            </a:r>
            <a:r>
              <a:rPr lang="en-US" altLang="zh-CN" sz="1050" dirty="0"/>
              <a:t>name</a:t>
            </a:r>
            <a:r>
              <a:rPr lang="en-US" altLang="zh-CN" sz="1050" dirty="0"/>
              <a:t>, </a:t>
            </a:r>
            <a:r>
              <a:rPr lang="en-US" altLang="zh-CN" sz="1050" dirty="0"/>
              <a:t>age):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self</a:t>
            </a:r>
            <a:r>
              <a:rPr lang="en-US" altLang="zh-CN" sz="1050" dirty="0"/>
              <a:t>.name = name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 err="1"/>
              <a:t>self</a:t>
            </a:r>
            <a:r>
              <a:rPr lang="en-US" altLang="zh-CN" sz="1050" dirty="0" err="1"/>
              <a:t>.age</a:t>
            </a:r>
            <a:r>
              <a:rPr lang="en-US" altLang="zh-CN" sz="1050" dirty="0"/>
              <a:t> = age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/>
              <a:t># </a:t>
            </a:r>
            <a:r>
              <a:rPr lang="zh-CN" altLang="en-US" sz="1050" dirty="0"/>
              <a:t>注意这里</a:t>
            </a:r>
            <a:r>
              <a:rPr lang="en-US" altLang="zh-CN" sz="1050" dirty="0"/>
              <a:t>__slots__</a:t>
            </a:r>
            <a:r>
              <a:rPr lang="zh-CN" altLang="en-US" sz="1050" dirty="0"/>
              <a:t>函数中的参数用“”包裹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/>
              <a:t>__slots__ </a:t>
            </a:r>
            <a:r>
              <a:rPr lang="en-US" altLang="zh-CN" sz="1050" dirty="0"/>
              <a:t>= (</a:t>
            </a:r>
            <a:r>
              <a:rPr lang="en-US" altLang="zh-CN" sz="1050" dirty="0"/>
              <a:t>"name", "age"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class </a:t>
            </a:r>
            <a:r>
              <a:rPr lang="en-US" altLang="zh-CN" sz="1050" dirty="0"/>
              <a:t>Student(Person):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en-US" altLang="zh-CN" sz="1050" dirty="0"/>
              <a:t>(</a:t>
            </a:r>
            <a:r>
              <a:rPr lang="en-US" altLang="zh-CN" sz="1050" dirty="0"/>
              <a:t>self, </a:t>
            </a:r>
            <a:r>
              <a:rPr lang="en-US" altLang="zh-CN" sz="1050" dirty="0"/>
              <a:t>name</a:t>
            </a:r>
            <a:r>
              <a:rPr lang="en-US" altLang="zh-CN" sz="1050" dirty="0"/>
              <a:t>, </a:t>
            </a:r>
            <a:r>
              <a:rPr lang="en-US" altLang="zh-CN" sz="1050" dirty="0"/>
              <a:t>sex</a:t>
            </a:r>
            <a:r>
              <a:rPr lang="en-US" altLang="zh-CN" sz="1050" dirty="0"/>
              <a:t>, </a:t>
            </a:r>
            <a:r>
              <a:rPr lang="en-US" altLang="zh-CN" sz="1050" dirty="0"/>
              <a:t>age):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super</a:t>
            </a:r>
            <a:r>
              <a:rPr lang="en-US" altLang="zh-CN" sz="1050" dirty="0"/>
              <a:t>().</a:t>
            </a:r>
            <a:r>
              <a:rPr lang="en-US" altLang="zh-CN" sz="1050" dirty="0"/>
              <a:t>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en-US" altLang="zh-CN" sz="1050" dirty="0"/>
              <a:t>(name</a:t>
            </a:r>
            <a:r>
              <a:rPr lang="en-US" altLang="zh-CN" sz="1050" dirty="0"/>
              <a:t>, </a:t>
            </a:r>
            <a:r>
              <a:rPr lang="en-US" altLang="zh-CN" sz="1050" dirty="0"/>
              <a:t>age)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 err="1"/>
              <a:t>self</a:t>
            </a:r>
            <a:r>
              <a:rPr lang="en-US" altLang="zh-CN" sz="1050" dirty="0" err="1"/>
              <a:t>.sex</a:t>
            </a:r>
            <a:r>
              <a:rPr lang="en-US" altLang="zh-CN" sz="1050" dirty="0"/>
              <a:t> = sex</a:t>
            </a:r>
            <a:br>
              <a:rPr lang="en-US" altLang="zh-CN" sz="1050" dirty="0"/>
            </a:br>
            <a:r>
              <a:rPr lang="en-US" altLang="zh-CN" sz="1050" dirty="0"/>
              <a:t>p1 = Person(</a:t>
            </a:r>
            <a:r>
              <a:rPr lang="en-US" altLang="zh-CN" sz="1050" dirty="0"/>
              <a:t>"tom", 18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#p1.sex = "male"  # </a:t>
            </a:r>
            <a:r>
              <a:rPr lang="en-US" altLang="zh-CN" sz="1050" dirty="0" err="1"/>
              <a:t>AttributeError</a:t>
            </a:r>
            <a:r>
              <a:rPr lang="en-US" altLang="zh-CN" sz="1050" dirty="0"/>
              <a:t>: 'Person' object has no attribute 'sex'</a:t>
            </a:r>
            <a:r>
              <a:rPr lang="zh-CN" altLang="en-US" sz="1050" dirty="0"/>
              <a:t>，添加不了别的属性</a:t>
            </a:r>
            <a:br>
              <a:rPr lang="zh-CN" altLang="en-US" sz="1050" dirty="0"/>
            </a:br>
            <a:r>
              <a:rPr lang="en-US" altLang="zh-CN" sz="1050" dirty="0"/>
              <a:t>stu1 = Student(</a:t>
            </a:r>
            <a:r>
              <a:rPr lang="en-US" altLang="zh-CN" sz="1050" dirty="0"/>
              <a:t>"jack", "male", 22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(stu1.name</a:t>
            </a:r>
            <a:r>
              <a:rPr lang="en-US" altLang="zh-CN" sz="1050" dirty="0"/>
              <a:t>, </a:t>
            </a:r>
            <a:r>
              <a:rPr lang="en-US" altLang="zh-CN" sz="1050" dirty="0"/>
              <a:t>stu1.sex</a:t>
            </a:r>
            <a:r>
              <a:rPr lang="en-US" altLang="zh-CN" sz="1050" dirty="0"/>
              <a:t>, </a:t>
            </a:r>
            <a:r>
              <a:rPr lang="en-US" altLang="zh-CN" sz="1050" dirty="0"/>
              <a:t>stu1.age)</a:t>
            </a:r>
            <a:br>
              <a:rPr lang="en-US" altLang="zh-CN" sz="1050" dirty="0"/>
            </a:br>
            <a:r>
              <a:rPr lang="en-US" altLang="zh-CN" sz="1050" dirty="0"/>
              <a:t>stu1.country = </a:t>
            </a:r>
            <a:r>
              <a:rPr lang="en-US" altLang="zh-CN" sz="1050" dirty="0"/>
              <a:t>"china"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(stu1.country)  </a:t>
            </a:r>
            <a:r>
              <a:rPr lang="en-US" altLang="zh-CN" sz="1050" dirty="0"/>
              <a:t># </a:t>
            </a:r>
            <a:r>
              <a:rPr lang="zh-CN" altLang="en-US" sz="1050" dirty="0"/>
              <a:t>虽然父类设置</a:t>
            </a:r>
            <a:r>
              <a:rPr lang="en-US" altLang="zh-CN" sz="1050" dirty="0"/>
              <a:t>__slots__</a:t>
            </a:r>
            <a:r>
              <a:rPr lang="zh-CN" altLang="en-US" sz="1050" dirty="0"/>
              <a:t>属性约束，但是对子类没有约束力。</a:t>
            </a:r>
            <a:endParaRPr lang="zh-CN" altLang="en-US" sz="1050" b="0" dirty="0"/>
          </a:p>
        </p:txBody>
      </p:sp>
      <p:sp>
        <p:nvSpPr>
          <p:cNvPr id="9" name="标题 1"/>
          <p:cNvSpPr txBox="1"/>
          <p:nvPr/>
        </p:nvSpPr>
        <p:spPr>
          <a:xfrm>
            <a:off x="5775461" y="528134"/>
            <a:ext cx="3482078" cy="1871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C:\Anaconda3\python.exe D:/PycharmProjects/untitled/1121.py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jack male 22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china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Process finished with exit code 0</a:t>
            </a:r>
            <a:endParaRPr lang="zh-CN" altLang="en-US" sz="1050" b="0" dirty="0"/>
          </a:p>
        </p:txBody>
      </p:sp>
      <p:sp>
        <p:nvSpPr>
          <p:cNvPr id="10" name="标题 1"/>
          <p:cNvSpPr txBox="1"/>
          <p:nvPr/>
        </p:nvSpPr>
        <p:spPr>
          <a:xfrm>
            <a:off x="5775461" y="2690204"/>
            <a:ext cx="3482078" cy="1871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 err="1"/>
              <a:t>Traceback</a:t>
            </a:r>
            <a:r>
              <a:rPr lang="en-US" altLang="zh-CN" sz="1050" dirty="0"/>
              <a:t> (most recent call last):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File "D:/PycharmProjects/untitled/1121.py", line 12, in &lt;module&gt;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  p1.sex = "male"  # </a:t>
            </a:r>
            <a:r>
              <a:rPr lang="en-US" altLang="zh-CN" sz="1050" dirty="0" err="1"/>
              <a:t>AttributeError</a:t>
            </a:r>
            <a:r>
              <a:rPr lang="en-US" altLang="zh-CN" sz="1050" dirty="0"/>
              <a:t>: 'Person' object has no attribute 'sex'</a:t>
            </a:r>
            <a:r>
              <a:rPr lang="zh-CN" altLang="en-US" sz="1050" dirty="0"/>
              <a:t>，添加不了别的属性</a:t>
            </a:r>
            <a:endParaRPr lang="zh-CN" altLang="en-US" sz="1050" dirty="0"/>
          </a:p>
          <a:p>
            <a:pPr>
              <a:lnSpc>
                <a:spcPct val="150000"/>
              </a:lnSpc>
            </a:pPr>
            <a:r>
              <a:rPr lang="en-US" altLang="zh-CN" sz="1050" dirty="0" err="1"/>
              <a:t>AttributeError</a:t>
            </a:r>
            <a:r>
              <a:rPr lang="en-US" altLang="zh-CN" sz="1050" dirty="0"/>
              <a:t>: 'Person' object has no attribute 'sex'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 smtClean="0"/>
              <a:t>Process </a:t>
            </a:r>
            <a:r>
              <a:rPr lang="en-US" altLang="zh-CN" sz="1050" dirty="0"/>
              <a:t>finished with exit code 1</a:t>
            </a:r>
            <a:endParaRPr lang="zh-CN" altLang="en-US" sz="105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4049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高级应用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b="1" u="sng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鸭子类型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鸭子类型（英语：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duck typing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）在程序设计中是动态类型的一种风格。在这种风格中，一个对象有效的语义，不是由继承自特定的类或实现特定的接口，而是由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当前方法和属性的集合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决定。这个概念的名字来源于由詹姆斯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惠特科姆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莱利提出的鸭子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“鸭子测试”可以这样表述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“当看到一只鸟走起来像鸭子、游泳起来像鸭子、叫起来也像鸭子，那么这只鸟就可以被称为鸭子。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在鸭子类型中，关注点在于对象的行为，能作什么；而不是关注对象所属的类型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对于熟悉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的开发者来说，相信对于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的鸭子类型比较熟悉，所谓鸭子类型，在维基百科中的准确定义是‘是动态类型的一种风格。在这种风格中，一个对象有效的语义，不是由继承自特定的类或实现特定的接口，而是由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当前方法和属性的集合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决定’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鸭子类型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89922" y="714062"/>
            <a:ext cx="3482078" cy="4319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class </a:t>
            </a:r>
            <a:r>
              <a:rPr lang="en-US" altLang="zh-CN" sz="1050" dirty="0"/>
              <a:t>duck():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walk</a:t>
            </a:r>
            <a:r>
              <a:rPr lang="en-US" altLang="zh-CN" sz="1050" dirty="0"/>
              <a:t>(</a:t>
            </a:r>
            <a:r>
              <a:rPr lang="en-US" altLang="zh-CN" sz="1050" dirty="0"/>
              <a:t>self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print</a:t>
            </a:r>
            <a:r>
              <a:rPr lang="en-US" altLang="zh-CN" sz="1050" dirty="0"/>
              <a:t>(</a:t>
            </a:r>
            <a:r>
              <a:rPr lang="en-US" altLang="zh-CN" sz="1050" dirty="0"/>
              <a:t>'I walk like a duck'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swim</a:t>
            </a:r>
            <a:r>
              <a:rPr lang="en-US" altLang="zh-CN" sz="1050" dirty="0"/>
              <a:t>(</a:t>
            </a:r>
            <a:r>
              <a:rPr lang="en-US" altLang="zh-CN" sz="1050" dirty="0"/>
              <a:t>self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print</a:t>
            </a:r>
            <a:r>
              <a:rPr lang="en-US" altLang="zh-CN" sz="1050" dirty="0"/>
              <a:t>(</a:t>
            </a:r>
            <a:r>
              <a:rPr lang="en-US" altLang="zh-CN" sz="1050" dirty="0"/>
              <a:t>'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swim like a duck'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class </a:t>
            </a:r>
            <a:r>
              <a:rPr lang="en-US" altLang="zh-CN" sz="1050" dirty="0"/>
              <a:t>person():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walk</a:t>
            </a:r>
            <a:r>
              <a:rPr lang="en-US" altLang="zh-CN" sz="1050" dirty="0"/>
              <a:t>(</a:t>
            </a:r>
            <a:r>
              <a:rPr lang="en-US" altLang="zh-CN" sz="1050" dirty="0"/>
              <a:t>self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print</a:t>
            </a:r>
            <a:r>
              <a:rPr lang="en-US" altLang="zh-CN" sz="1050" dirty="0"/>
              <a:t>(</a:t>
            </a:r>
            <a:r>
              <a:rPr lang="en-US" altLang="zh-CN" sz="1050" dirty="0"/>
              <a:t>'this one walk like a duck'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swim</a:t>
            </a:r>
            <a:r>
              <a:rPr lang="en-US" altLang="zh-CN" sz="1050" dirty="0"/>
              <a:t>(</a:t>
            </a:r>
            <a:r>
              <a:rPr lang="en-US" altLang="zh-CN" sz="1050" dirty="0"/>
              <a:t>self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print</a:t>
            </a:r>
            <a:r>
              <a:rPr lang="en-US" altLang="zh-CN" sz="1050" dirty="0"/>
              <a:t>(</a:t>
            </a:r>
            <a:r>
              <a:rPr lang="en-US" altLang="zh-CN" sz="1050" dirty="0"/>
              <a:t>'this man swim like a duck'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 err="1"/>
              <a:t>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watch_duck</a:t>
            </a:r>
            <a:r>
              <a:rPr lang="en-US" altLang="zh-CN" sz="1050" dirty="0"/>
              <a:t>(animal):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animal.walk</a:t>
            </a:r>
            <a:r>
              <a:rPr lang="en-US" altLang="zh-CN" sz="1050" dirty="0"/>
              <a:t>()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animal.swim</a:t>
            </a:r>
            <a:r>
              <a:rPr lang="en-US" altLang="zh-CN" sz="1050" dirty="0"/>
              <a:t>()</a:t>
            </a:r>
            <a:br>
              <a:rPr lang="en-US" altLang="zh-CN" sz="1050" dirty="0"/>
            </a:br>
            <a:r>
              <a:rPr lang="en-US" altLang="zh-CN" sz="1050" dirty="0" err="1" smtClean="0"/>
              <a:t>small_duck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= duck()</a:t>
            </a:r>
            <a:br>
              <a:rPr lang="en-US" altLang="zh-CN" sz="1050" dirty="0"/>
            </a:br>
            <a:r>
              <a:rPr lang="en-US" altLang="zh-CN" sz="1050" dirty="0" err="1"/>
              <a:t>watch_duck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small_duck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 err="1" smtClean="0"/>
              <a:t>duck_like_man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= person()</a:t>
            </a:r>
            <a:br>
              <a:rPr lang="en-US" altLang="zh-CN" sz="1050" dirty="0"/>
            </a:br>
            <a:r>
              <a:rPr lang="en-US" altLang="zh-CN" sz="1050" dirty="0" err="1"/>
              <a:t>watch_duck</a:t>
            </a:r>
            <a:r>
              <a:rPr lang="en-US" altLang="zh-CN" sz="1050" dirty="0"/>
              <a:t>(</a:t>
            </a:r>
            <a:r>
              <a:rPr lang="en-US" altLang="zh-CN" sz="1050" dirty="0" err="1"/>
              <a:t>duck_like_man</a:t>
            </a:r>
            <a:r>
              <a:rPr lang="en-US" altLang="zh-CN" sz="1050" dirty="0"/>
              <a:t>)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234938" y="2411606"/>
            <a:ext cx="3482078" cy="1085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walk like a duck</a:t>
            </a:r>
            <a:endParaRPr lang="en-US" altLang="zh-CN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swim like a duck</a:t>
            </a:r>
            <a:endParaRPr lang="en-US" altLang="zh-CN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one walk like a duck</a:t>
            </a:r>
            <a:endParaRPr lang="en-US" altLang="zh-CN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man swim like a duck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/>
      <p:bldP spid="7" grpId="0" bldLvl="0" animBg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4049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高级应用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b="1" u="sng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元类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里一切都是对象，那么是对象就有对应的“类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(Class)”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，或称“类型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(type)”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中可以用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type(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来得到对象的“类”：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89922" y="1857780"/>
            <a:ext cx="3482078" cy="1636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ype(10)</a:t>
            </a:r>
            <a:endParaRPr lang="en-US" altLang="zh-CN" sz="10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&lt;class ‘</a:t>
            </a:r>
            <a:r>
              <a:rPr lang="en-US" altLang="zh-CN" sz="10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’&gt;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元类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既然一切都是对象，一个“类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(class)”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也可以认为是一个对象，那么类的“类型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(type)”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是什么呢？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89922" y="1857780"/>
            <a:ext cx="3482078" cy="1636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ype(</a:t>
            </a:r>
            <a:r>
              <a:rPr lang="en-US" altLang="zh-CN" sz="105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&lt;class ‘type’&gt;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本次</a:t>
            </a:r>
            <a:r>
              <a:rPr lang="zh-CN" altLang="en-US" dirty="0" smtClean="0"/>
              <a:t>课程</a:t>
            </a:r>
            <a:r>
              <a:rPr lang="zh-CN" altLang="en-US" b="1" dirty="0" smtClean="0"/>
              <a:t>速递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714" y="1010654"/>
            <a:ext cx="7878536" cy="341696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章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面向对象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高级应用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内置函数（</a:t>
            </a:r>
            <a:r>
              <a:rPr lang="en-US" altLang="zh-CN" sz="1400" dirty="0" smtClean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个）</a:t>
            </a:r>
            <a:endParaRPr lang="en-US" altLang="zh-CN" sz="1400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类方法</a:t>
            </a:r>
            <a:endParaRPr lang="en-US" altLang="zh-CN" sz="14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静态方法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动态扩展类与实例</a:t>
            </a:r>
            <a:endParaRPr lang="en-US" altLang="zh-CN" sz="14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元类</a:t>
            </a:r>
            <a:endParaRPr lang="en-US" altLang="zh-CN" sz="14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>
                <a:latin typeface="黑体" panose="02010609060101010101" charset="-122"/>
                <a:ea typeface="黑体" panose="02010609060101010101" charset="-122"/>
              </a:rPr>
              <a:t>单例</a:t>
            </a: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模式</a:t>
            </a:r>
            <a:endParaRPr lang="en-US" altLang="zh-CN" sz="14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</a:rPr>
              <a:t>鸭子类型</a:t>
            </a:r>
            <a:endParaRPr lang="en-US" altLang="zh-CN" sz="1400" dirty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E79B-272C-4CB0-9A32-3130D36294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BCDAB"/>
              </a:clrFrom>
              <a:clrTo>
                <a:srgbClr val="EBCD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7462" r="10393" b="11883"/>
          <a:stretch>
            <a:fillRect/>
          </a:stretch>
        </p:blipFill>
        <p:spPr>
          <a:xfrm>
            <a:off x="5775158" y="1010427"/>
            <a:ext cx="3176338" cy="3417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元类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可以看到，“类</a:t>
            </a:r>
            <a:r>
              <a:rPr lang="en-US" altLang="zh-CN" sz="1200" dirty="0"/>
              <a:t>(class)”</a:t>
            </a:r>
            <a:r>
              <a:rPr lang="zh-CN" altLang="en-US" sz="1200" dirty="0"/>
              <a:t>的类型</a:t>
            </a:r>
            <a:r>
              <a:rPr lang="en-US" altLang="zh-CN" sz="1200" dirty="0"/>
              <a:t>(type) </a:t>
            </a:r>
            <a:r>
              <a:rPr lang="zh-CN" altLang="en-US" sz="1200" dirty="0"/>
              <a:t>都是 </a:t>
            </a:r>
            <a:r>
              <a:rPr lang="en-US" altLang="zh-CN" sz="1200" dirty="0"/>
              <a:t>type</a:t>
            </a:r>
            <a:r>
              <a:rPr lang="zh-CN" altLang="en-US" sz="1200" dirty="0"/>
              <a:t>。那 </a:t>
            </a:r>
            <a:r>
              <a:rPr lang="en-US" altLang="zh-CN" sz="1200" dirty="0"/>
              <a:t>type</a:t>
            </a:r>
            <a:r>
              <a:rPr lang="en-US" altLang="zh-CN" sz="1200" dirty="0"/>
              <a:t> </a:t>
            </a:r>
            <a:r>
              <a:rPr lang="zh-CN" altLang="en-US" sz="1200" dirty="0"/>
              <a:t>的类型又是什么呢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type</a:t>
            </a:r>
            <a:r>
              <a:rPr lang="zh-CN" altLang="en-US" sz="1200" dirty="0"/>
              <a:t> 的类型还是 </a:t>
            </a:r>
            <a:r>
              <a:rPr lang="en-US" altLang="zh-CN" sz="1200" dirty="0"/>
              <a:t>type</a:t>
            </a:r>
            <a:r>
              <a:rPr lang="zh-CN" altLang="en-US" sz="1200" dirty="0"/>
              <a:t>，是一个递归的类型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对象的类型叫作类</a:t>
            </a:r>
            <a:r>
              <a:rPr lang="en-US" altLang="zh-CN" sz="1200" dirty="0"/>
              <a:t>(class)</a:t>
            </a:r>
            <a:r>
              <a:rPr lang="zh-CN" altLang="en-US" sz="1200" dirty="0"/>
              <a:t>，</a:t>
            </a:r>
            <a:r>
              <a:rPr lang="zh-CN" altLang="en-US" sz="1200" b="1" dirty="0"/>
              <a:t>类的类型就称作元类 </a:t>
            </a:r>
            <a:r>
              <a:rPr lang="en-US" altLang="zh-CN" sz="1200" b="1" dirty="0"/>
              <a:t>meta-class</a:t>
            </a:r>
            <a:r>
              <a:rPr lang="zh-CN" altLang="en-US" sz="1200" dirty="0"/>
              <a:t>。是不是很像“爸爸的爸爸叫爷爷”？换句话说，“普通类</a:t>
            </a:r>
            <a:r>
              <a:rPr lang="en-US" altLang="zh-CN" sz="1200" dirty="0"/>
              <a:t>(class)”</a:t>
            </a:r>
            <a:r>
              <a:rPr lang="zh-CN" altLang="en-US" sz="1200" dirty="0"/>
              <a:t>可以用来生成实例</a:t>
            </a:r>
            <a:r>
              <a:rPr lang="en-US" altLang="zh-CN" sz="1200" dirty="0"/>
              <a:t>(instance)</a:t>
            </a:r>
            <a:r>
              <a:rPr lang="zh-CN" altLang="en-US" sz="1200" dirty="0"/>
              <a:t>，同样的，元类 </a:t>
            </a:r>
            <a:r>
              <a:rPr lang="en-US" altLang="zh-CN" sz="1200" dirty="0"/>
              <a:t>(meta-class)</a:t>
            </a:r>
            <a:r>
              <a:rPr lang="zh-CN" altLang="en-US" sz="1200" dirty="0"/>
              <a:t>也可以生成实例，生成的实例就是“普通类”了。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67094" y="2963098"/>
            <a:ext cx="3482078" cy="1636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ype(type)</a:t>
            </a:r>
            <a:endParaRPr lang="en-US" altLang="zh-CN" sz="105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&lt;class ‘type’&gt;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元类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89922" y="1857780"/>
            <a:ext cx="3482078" cy="1636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class </a:t>
            </a:r>
            <a:r>
              <a:rPr lang="en-US" altLang="zh-CN" sz="1050" dirty="0"/>
              <a:t>Student: </a:t>
            </a:r>
            <a:r>
              <a:rPr lang="en-US" altLang="zh-CN" sz="1050" dirty="0"/>
              <a:t>#</a:t>
            </a:r>
            <a:r>
              <a:rPr lang="zh-CN" altLang="en-US" sz="1050" dirty="0"/>
              <a:t>定义</a:t>
            </a:r>
            <a:r>
              <a:rPr lang="en-US" altLang="zh-CN" sz="1050" dirty="0"/>
              <a:t>Student</a:t>
            </a:r>
            <a:r>
              <a:rPr lang="zh-CN" altLang="en-US" sz="1050" dirty="0"/>
              <a:t>类</a:t>
            </a:r>
            <a:br>
              <a:rPr lang="zh-CN" altLang="en-US" sz="1050" dirty="0"/>
            </a:br>
            <a:r>
              <a:rPr lang="zh-CN" altLang="en-US" sz="1050" dirty="0"/>
              <a:t>    </a:t>
            </a:r>
            <a:r>
              <a:rPr lang="en-US" altLang="zh-CN" sz="1050" dirty="0"/>
              <a:t>pass</a:t>
            </a:r>
            <a:br>
              <a:rPr lang="en-US" altLang="zh-CN" sz="1050" dirty="0"/>
            </a:br>
            <a:r>
              <a:rPr lang="en-US" altLang="zh-CN" sz="1050" dirty="0" err="1"/>
              <a:t>stu</a:t>
            </a:r>
            <a:r>
              <a:rPr lang="en-US" altLang="zh-CN" sz="1050" dirty="0"/>
              <a:t>=Student() </a:t>
            </a:r>
            <a:r>
              <a:rPr lang="en-US" altLang="zh-CN" sz="1050" dirty="0"/>
              <a:t>#</a:t>
            </a:r>
            <a:r>
              <a:rPr lang="zh-CN" altLang="en-US" sz="1050" dirty="0"/>
              <a:t>定义</a:t>
            </a:r>
            <a:r>
              <a:rPr lang="en-US" altLang="zh-CN" sz="1050" dirty="0"/>
              <a:t>Student</a:t>
            </a:r>
            <a:r>
              <a:rPr lang="zh-CN" altLang="en-US" sz="1050" dirty="0"/>
              <a:t>类的对象</a:t>
            </a:r>
            <a:r>
              <a:rPr lang="en-US" altLang="zh-CN" sz="1050" dirty="0" err="1"/>
              <a:t>stu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</a:t>
            </a:r>
            <a:r>
              <a:rPr lang="en-US" altLang="zh-CN" sz="1050" dirty="0"/>
              <a:t>'</a:t>
            </a:r>
            <a:r>
              <a:rPr lang="en-US" altLang="zh-CN" sz="1050" dirty="0" err="1"/>
              <a:t>stu</a:t>
            </a:r>
            <a:r>
              <a:rPr lang="zh-CN" altLang="en-US" sz="1050" dirty="0"/>
              <a:t>所属的类是</a:t>
            </a:r>
            <a:r>
              <a:rPr lang="en-US" altLang="zh-CN" sz="1050" dirty="0"/>
              <a:t>',</a:t>
            </a:r>
            <a:r>
              <a:rPr lang="en-US" altLang="zh-CN" sz="1050" dirty="0" err="1"/>
              <a:t>stu</a:t>
            </a:r>
            <a:r>
              <a:rPr lang="en-US" altLang="zh-CN" sz="1050" dirty="0"/>
              <a:t>.__class__) </a:t>
            </a:r>
            <a:r>
              <a:rPr lang="en-US" altLang="zh-CN" sz="1050" dirty="0"/>
              <a:t>#</a:t>
            </a:r>
            <a:r>
              <a:rPr lang="zh-CN" altLang="en-US" sz="1050" dirty="0"/>
              <a:t>使用</a:t>
            </a:r>
            <a:r>
              <a:rPr lang="en-US" altLang="zh-CN" sz="1050" dirty="0"/>
              <a:t>__class__</a:t>
            </a:r>
            <a:r>
              <a:rPr lang="zh-CN" altLang="en-US" sz="1050" dirty="0"/>
              <a:t>属性获取所属的类</a:t>
            </a:r>
            <a:br>
              <a:rPr lang="zh-CN" altLang="en-US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</a:t>
            </a:r>
            <a:r>
              <a:rPr lang="en-US" altLang="zh-CN" sz="1050" dirty="0"/>
              <a:t>'Student</a:t>
            </a:r>
            <a:r>
              <a:rPr lang="zh-CN" altLang="en-US" sz="1050" dirty="0"/>
              <a:t>所属的类是</a:t>
            </a:r>
            <a:r>
              <a:rPr lang="en-US" altLang="zh-CN" sz="1050" dirty="0"/>
              <a:t>',</a:t>
            </a:r>
            <a:r>
              <a:rPr lang="en-US" altLang="zh-CN" sz="1050" dirty="0" err="1"/>
              <a:t>Student.__class</a:t>
            </a:r>
            <a:r>
              <a:rPr lang="en-US" altLang="zh-CN" sz="1050" dirty="0"/>
              <a:t>__)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234938" y="2411606"/>
            <a:ext cx="3482078" cy="924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所属的类是 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&lt;class '__</a:t>
            </a:r>
            <a:r>
              <a:rPr lang="en-US" altLang="zh-CN" sz="105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main__.Student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'&gt;</a:t>
            </a:r>
            <a:endParaRPr lang="en-US" altLang="zh-CN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所属的类是 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&lt;class 'type'&gt;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1329" y="894458"/>
            <a:ext cx="7935687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元类（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metaclass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）可以看成是创建类时所使用的模板，也可以理解为创建类的类。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单例模式是设计模式中逻辑最简单，最容易理解的一个模式，简单到只需要一句话就可以理解，即“保证只有一个对象实例的模式”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首先来看看单例模式的使用场景，然后再来分析为什么需要单例模式。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Python</a:t>
            </a:r>
            <a:r>
              <a:rPr lang="zh-CN" altLang="en-US" sz="1200" dirty="0"/>
              <a:t>的</a:t>
            </a:r>
            <a:r>
              <a:rPr lang="en-US" altLang="zh-CN" sz="1200" dirty="0"/>
              <a:t>logger</a:t>
            </a:r>
            <a:r>
              <a:rPr lang="zh-CN" altLang="en-US" sz="1200" dirty="0"/>
              <a:t>就是一个单例模式，用以日志记录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Windows</a:t>
            </a:r>
            <a:r>
              <a:rPr lang="zh-CN" altLang="en-US" sz="1200" dirty="0"/>
              <a:t>的资源管理器是一个单例模式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线程池，数据库连接池等资源池一般也用单例模式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网站</a:t>
            </a:r>
            <a:r>
              <a:rPr lang="zh-CN" altLang="en-US" sz="1200" dirty="0" smtClean="0"/>
              <a:t>计数器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84268" y="2252660"/>
            <a:ext cx="79356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从这些使用场景我们可以总结下什么情况下需要单例模式：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当每个实例都会占用资源，而且实例初始化会影响性能，这个时候就可以考虑使用单例模式，它给我们带来的好处是只有一个实例占用资源，并且只需初始化一次；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当有同步需要的时候，可以通过一个实例来进行同步控制，比如对某个共享文件（如日志文件）的控制，对计数器的同步控制等，这种情况下由于只有一个实例，所以不用担心同步问题。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zh-CN" altLang="en-US" sz="1200" dirty="0"/>
            </a:br>
            <a:br>
              <a:rPr lang="zh-CN" altLang="en-US" sz="1200" dirty="0"/>
            </a:b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72349" y="974690"/>
            <a:ext cx="5110825" cy="3426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class </a:t>
            </a:r>
            <a:r>
              <a:rPr lang="en-US" altLang="zh-CN" sz="1050" dirty="0"/>
              <a:t>Singleton(</a:t>
            </a:r>
            <a:r>
              <a:rPr lang="en-US" altLang="zh-CN" sz="1050" dirty="0"/>
              <a:t>object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__instance = </a:t>
            </a:r>
            <a:r>
              <a:rPr lang="en-US" altLang="zh-CN" sz="1050" dirty="0"/>
              <a:t>None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__new__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, </a:t>
            </a:r>
            <a:r>
              <a:rPr lang="en-US" altLang="zh-CN" sz="1050" dirty="0"/>
              <a:t>*</a:t>
            </a:r>
            <a:r>
              <a:rPr lang="en-US" altLang="zh-CN" sz="1050" dirty="0" err="1"/>
              <a:t>args</a:t>
            </a:r>
            <a:r>
              <a:rPr lang="en-US" altLang="zh-CN" sz="1050" dirty="0"/>
              <a:t>, </a:t>
            </a:r>
            <a:r>
              <a:rPr lang="en-US" altLang="zh-CN" sz="1050" dirty="0"/>
              <a:t>**</a:t>
            </a:r>
            <a:r>
              <a:rPr lang="en-US" altLang="zh-CN" sz="1050" dirty="0" err="1"/>
              <a:t>kwargs</a:t>
            </a:r>
            <a:r>
              <a:rPr lang="en-US" altLang="zh-CN" sz="1050" dirty="0"/>
              <a:t>):  </a:t>
            </a:r>
            <a:r>
              <a:rPr lang="en-US" altLang="zh-CN" sz="1050" dirty="0"/>
              <a:t># </a:t>
            </a:r>
            <a:r>
              <a:rPr lang="zh-CN" altLang="en-US" sz="1050" dirty="0"/>
              <a:t>这里不能使用</a:t>
            </a:r>
            <a:r>
              <a:rPr lang="en-US" altLang="zh-CN" sz="1050" dirty="0"/>
              <a:t>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zh-CN" altLang="en-US" sz="1050" dirty="0"/>
              <a:t>，因为</a:t>
            </a:r>
            <a:r>
              <a:rPr lang="en-US" altLang="zh-CN" sz="1050" dirty="0"/>
              <a:t>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zh-CN" altLang="en-US" sz="1050" dirty="0"/>
              <a:t>是在</a:t>
            </a:r>
            <a:r>
              <a:rPr lang="en-US" altLang="zh-CN" sz="1050" dirty="0"/>
              <a:t>instance</a:t>
            </a:r>
            <a:r>
              <a:rPr lang="zh-CN" altLang="en-US" sz="1050" dirty="0"/>
              <a:t>已经生成以后才去调用的</a:t>
            </a:r>
            <a:br>
              <a:rPr lang="zh-CN" altLang="en-US" sz="1050" dirty="0"/>
            </a:br>
            <a:r>
              <a:rPr lang="zh-CN" altLang="en-US" sz="1050" dirty="0"/>
              <a:t>        </a:t>
            </a:r>
            <a:r>
              <a:rPr lang="en-US" altLang="zh-CN" sz="1050" dirty="0"/>
              <a:t>if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.__instance </a:t>
            </a:r>
            <a:r>
              <a:rPr lang="en-US" altLang="zh-CN" sz="1050" dirty="0"/>
              <a:t>is None</a:t>
            </a:r>
            <a:r>
              <a:rPr lang="en-US" altLang="zh-CN" sz="1050" dirty="0"/>
              <a:t>:</a:t>
            </a:r>
            <a:br>
              <a:rPr lang="en-US" altLang="zh-CN" sz="1050" dirty="0"/>
            </a:br>
            <a:r>
              <a:rPr lang="en-US" altLang="zh-CN" sz="1050" dirty="0"/>
              <a:t>           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.__instance = </a:t>
            </a:r>
            <a:r>
              <a:rPr lang="en-US" altLang="zh-CN" sz="1050" dirty="0"/>
              <a:t>super</a:t>
            </a:r>
            <a:r>
              <a:rPr lang="en-US" altLang="zh-CN" sz="1050" dirty="0"/>
              <a:t>(Singleton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).</a:t>
            </a:r>
            <a:r>
              <a:rPr lang="en-US" altLang="zh-CN" sz="1050" dirty="0"/>
              <a:t>__new__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, </a:t>
            </a:r>
            <a:r>
              <a:rPr lang="en-US" altLang="zh-CN" sz="1050" dirty="0"/>
              <a:t>*</a:t>
            </a:r>
            <a:r>
              <a:rPr lang="en-US" altLang="zh-CN" sz="1050" dirty="0" err="1"/>
              <a:t>args</a:t>
            </a:r>
            <a:r>
              <a:rPr lang="en-US" altLang="zh-CN" sz="1050" dirty="0"/>
              <a:t>, </a:t>
            </a:r>
            <a:r>
              <a:rPr lang="en-US" altLang="zh-CN" sz="1050" dirty="0"/>
              <a:t>**</a:t>
            </a:r>
            <a:r>
              <a:rPr lang="en-US" altLang="zh-CN" sz="1050" dirty="0" err="1"/>
              <a:t>kwargs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return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.__instance</a:t>
            </a:r>
            <a:br>
              <a:rPr lang="en-US" altLang="zh-CN" sz="1050" dirty="0"/>
            </a:br>
            <a:br>
              <a:rPr lang="en-US" altLang="zh-CN" sz="1050" dirty="0"/>
            </a:br>
            <a:r>
              <a:rPr lang="en-US" altLang="zh-CN" sz="1050" dirty="0"/>
              <a:t>s1 = Singleton()</a:t>
            </a:r>
            <a:br>
              <a:rPr lang="en-US" altLang="zh-CN" sz="1050" dirty="0"/>
            </a:br>
            <a:r>
              <a:rPr lang="en-US" altLang="zh-CN" sz="1050" dirty="0"/>
              <a:t>s2 = Singleton()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(s1)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(s2)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104563" y="3060909"/>
            <a:ext cx="3798277" cy="588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main__.Singleton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at 0x000001E2C19BD908&gt;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main__.Singleton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at 0x000001E2C19BD908&gt;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72349" y="974690"/>
            <a:ext cx="5110825" cy="3426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class </a:t>
            </a:r>
            <a:r>
              <a:rPr lang="en-US" altLang="zh-CN" sz="1050" dirty="0"/>
              <a:t>Singleton(</a:t>
            </a:r>
            <a:r>
              <a:rPr lang="en-US" altLang="zh-CN" sz="1050" dirty="0"/>
              <a:t>object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__instance = </a:t>
            </a:r>
            <a:r>
              <a:rPr lang="en-US" altLang="zh-CN" sz="1050" dirty="0"/>
              <a:t>None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__new__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, </a:t>
            </a:r>
            <a:r>
              <a:rPr lang="en-US" altLang="zh-CN" sz="1050" dirty="0"/>
              <a:t>*</a:t>
            </a:r>
            <a:r>
              <a:rPr lang="en-US" altLang="zh-CN" sz="1050" dirty="0" err="1"/>
              <a:t>args</a:t>
            </a:r>
            <a:r>
              <a:rPr lang="en-US" altLang="zh-CN" sz="1050" dirty="0"/>
              <a:t>, </a:t>
            </a:r>
            <a:r>
              <a:rPr lang="en-US" altLang="zh-CN" sz="1050" dirty="0"/>
              <a:t>**</a:t>
            </a:r>
            <a:r>
              <a:rPr lang="en-US" altLang="zh-CN" sz="1050" dirty="0" err="1"/>
              <a:t>kwargs</a:t>
            </a:r>
            <a:r>
              <a:rPr lang="en-US" altLang="zh-CN" sz="1050" dirty="0"/>
              <a:t>):  </a:t>
            </a:r>
            <a:r>
              <a:rPr lang="en-US" altLang="zh-CN" sz="1050" dirty="0"/>
              <a:t># </a:t>
            </a:r>
            <a:r>
              <a:rPr lang="zh-CN" altLang="en-US" sz="1050" dirty="0"/>
              <a:t>这里不能使用</a:t>
            </a:r>
            <a:r>
              <a:rPr lang="en-US" altLang="zh-CN" sz="1050" dirty="0"/>
              <a:t>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zh-CN" altLang="en-US" sz="1050" dirty="0"/>
              <a:t>，因为</a:t>
            </a:r>
            <a:r>
              <a:rPr lang="en-US" altLang="zh-CN" sz="1050" dirty="0"/>
              <a:t>__</a:t>
            </a:r>
            <a:r>
              <a:rPr lang="en-US" altLang="zh-CN" sz="1050" dirty="0" err="1"/>
              <a:t>init</a:t>
            </a:r>
            <a:r>
              <a:rPr lang="en-US" altLang="zh-CN" sz="1050" dirty="0"/>
              <a:t>__</a:t>
            </a:r>
            <a:r>
              <a:rPr lang="zh-CN" altLang="en-US" sz="1050" dirty="0"/>
              <a:t>是在</a:t>
            </a:r>
            <a:r>
              <a:rPr lang="en-US" altLang="zh-CN" sz="1050" dirty="0"/>
              <a:t>instance</a:t>
            </a:r>
            <a:r>
              <a:rPr lang="zh-CN" altLang="en-US" sz="1050" dirty="0"/>
              <a:t>已经生成以后才去调用的</a:t>
            </a:r>
            <a:br>
              <a:rPr lang="zh-CN" altLang="en-US" sz="1050" dirty="0"/>
            </a:br>
            <a:r>
              <a:rPr lang="zh-CN" altLang="en-US" sz="1050" dirty="0"/>
              <a:t>        </a:t>
            </a:r>
            <a:r>
              <a:rPr lang="en-US" altLang="zh-CN" sz="1050" dirty="0"/>
              <a:t>if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.__instance </a:t>
            </a:r>
            <a:r>
              <a:rPr lang="en-US" altLang="zh-CN" sz="1050" dirty="0"/>
              <a:t>is None</a:t>
            </a:r>
            <a:r>
              <a:rPr lang="en-US" altLang="zh-CN" sz="1050" dirty="0"/>
              <a:t>:</a:t>
            </a:r>
            <a:br>
              <a:rPr lang="en-US" altLang="zh-CN" sz="1050" dirty="0"/>
            </a:br>
            <a:r>
              <a:rPr lang="en-US" altLang="zh-CN" sz="1050" dirty="0"/>
              <a:t>           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.__instance = </a:t>
            </a:r>
            <a:r>
              <a:rPr lang="en-US" altLang="zh-CN" sz="1050" dirty="0"/>
              <a:t>super</a:t>
            </a:r>
            <a:r>
              <a:rPr lang="en-US" altLang="zh-CN" sz="1050" dirty="0"/>
              <a:t>(Singleton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).</a:t>
            </a:r>
            <a:r>
              <a:rPr lang="en-US" altLang="zh-CN" sz="1050" dirty="0"/>
              <a:t>__new__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, </a:t>
            </a:r>
            <a:r>
              <a:rPr lang="en-US" altLang="zh-CN" sz="1050" dirty="0"/>
              <a:t>*</a:t>
            </a:r>
            <a:r>
              <a:rPr lang="en-US" altLang="zh-CN" sz="1050" dirty="0" err="1"/>
              <a:t>args</a:t>
            </a:r>
            <a:r>
              <a:rPr lang="en-US" altLang="zh-CN" sz="1050" dirty="0"/>
              <a:t>, </a:t>
            </a:r>
            <a:r>
              <a:rPr lang="en-US" altLang="zh-CN" sz="1050" dirty="0"/>
              <a:t>**</a:t>
            </a:r>
            <a:r>
              <a:rPr lang="en-US" altLang="zh-CN" sz="1050" dirty="0" err="1"/>
              <a:t>kwargs</a:t>
            </a:r>
            <a:r>
              <a:rPr lang="en-US" altLang="zh-CN" sz="1050" dirty="0"/>
              <a:t>)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/>
              <a:t>return </a:t>
            </a:r>
            <a:r>
              <a:rPr lang="en-US" altLang="zh-CN" sz="1050" dirty="0" err="1"/>
              <a:t>cls</a:t>
            </a:r>
            <a:r>
              <a:rPr lang="en-US" altLang="zh-CN" sz="1050" dirty="0"/>
              <a:t>.__instance</a:t>
            </a:r>
            <a:br>
              <a:rPr lang="en-US" altLang="zh-CN" sz="1050" dirty="0"/>
            </a:br>
            <a:br>
              <a:rPr lang="en-US" altLang="zh-CN" sz="1050" dirty="0"/>
            </a:br>
            <a:r>
              <a:rPr lang="en-US" altLang="zh-CN" sz="1050" dirty="0"/>
              <a:t>s1 = Singleton()</a:t>
            </a:r>
            <a:br>
              <a:rPr lang="en-US" altLang="zh-CN" sz="1050" dirty="0"/>
            </a:br>
            <a:r>
              <a:rPr lang="en-US" altLang="zh-CN" sz="1050" dirty="0"/>
              <a:t>s2 = Singleton()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(s1)</a:t>
            </a:r>
            <a:br>
              <a:rPr lang="en-US" altLang="zh-CN" sz="1050" dirty="0"/>
            </a:br>
            <a:r>
              <a:rPr lang="en-US" altLang="zh-CN" sz="1050" dirty="0"/>
              <a:t>print</a:t>
            </a:r>
            <a:r>
              <a:rPr lang="en-US" altLang="zh-CN" sz="1050" dirty="0"/>
              <a:t>(s2)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104563" y="3060909"/>
            <a:ext cx="3798277" cy="588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main__.Singleton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at 0x000001E2C19BD908&gt;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main__.Singleton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at 0x000001E2C19BD908&gt;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4049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本章总结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b="1" u="sng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939" y="809675"/>
            <a:ext cx="3778661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7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altLang="en-US" sz="1875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566" y="1365996"/>
            <a:ext cx="753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以上就是本章对于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面向对象知识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的介绍，总结如下：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9536" y="1798461"/>
            <a:ext cx="6227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中类的创建与使用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类的成员，包括属性和方法的使用。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之后讲述了关于继承的使用方法。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最后讲解了类中一些常用的方法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掌握面向对象的一些高级应用。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5190" y="3512328"/>
            <a:ext cx="7406985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请同学们根据本章学生的内容，对我们本节开头部分提到的目标进行实现，构建相关的类，实现类中的属性和方法，完整其功能。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753" y="1034143"/>
            <a:ext cx="7640810" cy="3440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P112</a:t>
            </a:r>
            <a:r>
              <a:rPr lang="en-US" altLang="zh-CN" sz="2400" dirty="0" smtClean="0"/>
              <a:t>~115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完成课后作业</a:t>
            </a:r>
            <a:r>
              <a:rPr lang="en-US" altLang="zh-CN" sz="2400" dirty="0" smtClean="0"/>
              <a:t>1-34.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D9F0-05D8-4D77-AC63-7DA3C7A2842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57" y="940043"/>
            <a:ext cx="1267285" cy="126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软件工程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高级应用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071688" y="802322"/>
            <a:ext cx="5219701" cy="3636964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309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329"/>
                <a:ext cx="1041425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843"/>
                <a:ext cx="1041426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353"/>
              <a:ext cx="1041425" cy="4567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3669"/>
              <a:ext cx="1040054" cy="464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44500" y="802488"/>
            <a:ext cx="3426012" cy="1210782"/>
            <a:chOff x="128821" y="1547827"/>
            <a:chExt cx="3426660" cy="1207943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547827"/>
              <a:ext cx="2883631" cy="101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内置函数、类方法与静态方法的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基本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概念与使用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503642"/>
              <a:chOff x="1207310" y="3521532"/>
              <a:chExt cx="474515" cy="50363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45928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068601" y="1140925"/>
            <a:ext cx="3011900" cy="1257787"/>
            <a:chOff x="5686161" y="1955762"/>
            <a:chExt cx="3010164" cy="1254163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03371"/>
              <a:chOff x="1232739" y="3530023"/>
              <a:chExt cx="474141" cy="50381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45944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86161" y="1955762"/>
              <a:ext cx="2799624" cy="10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动态扩展类与实例创建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与使用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834787" y="3334385"/>
            <a:ext cx="3110140" cy="1104900"/>
            <a:chOff x="5586554" y="4225925"/>
            <a:chExt cx="3109771" cy="1104900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86554" y="4294908"/>
              <a:ext cx="270183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继元类、单例模式的概念与使用</a:t>
              </a:r>
              <a:endParaRPr lang="zh-CN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541336" y="3215776"/>
            <a:ext cx="2946403" cy="1223508"/>
            <a:chOff x="126618" y="4739157"/>
            <a:chExt cx="2947063" cy="1221745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739157"/>
              <a:ext cx="2542358" cy="716701"/>
              <a:chOff x="808156" y="2555218"/>
              <a:chExt cx="2181522" cy="537974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55218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89384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18" y="5363732"/>
              <a:ext cx="473181" cy="597170"/>
              <a:chOff x="4187660" y="3252208"/>
              <a:chExt cx="474379" cy="596306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252208"/>
                <a:ext cx="335886" cy="52236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29916" y="4871222"/>
              <a:ext cx="2243765" cy="92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鸭子类型的概念与使用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b="1" u="sng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高级应用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855455"/>
            <a:ext cx="8351059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解释器中内置了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个常用函数，属于底层的函数，它们到处可用。有些对大家来说比较熟悉，比如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abs(), max(),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）与类型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相关：是把入参包装为某种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#d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型；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#d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整形；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#d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）数理统计相关：可以完成简单的数理统计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max(); sum(); any(); all(); round()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）进制转换：帮助我们轻松实现进制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转换。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bin(); hex();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()…..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）面向对象相关：提供与对象属性相关的操作函数，它们为满足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属性的动态调整提供了可能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name, value) #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为对象设置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属性；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delattr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name) #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删除命名的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属性；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）迭代器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next, reversed,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enumerate()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这些都是与迭代相关的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函数的原型为：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map(function,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...)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，返回一个迭代器，在每一个可迭代对象的元素上应用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function. 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）排序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返回一个排序好的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函数与源码编译相关；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memoryview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函数与内存视图相关；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查看帮助；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查看对象的方法和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Hash(); id(); input();breakpoint(); exec();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clallable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format()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高级应用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257" y="906962"/>
            <a:ext cx="7935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函数：判断一个对象所属的类是否是指定类或指定类的子类。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issubclass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函数：判断一个类是否是另一个类的子类。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函数：用于获取一个对象所属的类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0302" y="1939332"/>
            <a:ext cx="6899882" cy="3185564"/>
            <a:chOff x="1756845" y="1180679"/>
            <a:chExt cx="6239290" cy="3349156"/>
          </a:xfrm>
        </p:grpSpPr>
        <p:sp>
          <p:nvSpPr>
            <p:cNvPr id="16" name="标题 1"/>
            <p:cNvSpPr txBox="1"/>
            <p:nvPr/>
          </p:nvSpPr>
          <p:spPr>
            <a:xfrm>
              <a:off x="1756845" y="1180679"/>
              <a:ext cx="3738128" cy="33491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class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Person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: #</a:t>
              </a:r>
              <a:r>
                <a:rPr lang="zh-CN" altLang="en-US" sz="1050" dirty="0" smtClean="0">
                  <a:solidFill>
                    <a:srgbClr val="0563C1"/>
                  </a:solidFill>
                </a:rPr>
                <a:t>定义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Person</a:t>
              </a:r>
              <a:r>
                <a:rPr lang="zh-CN" altLang="en-US" sz="1050" dirty="0" smtClean="0">
                  <a:solidFill>
                    <a:srgbClr val="0563C1"/>
                  </a:solidFill>
                </a:rPr>
                <a:t>类</a:t>
              </a:r>
              <a:endParaRPr lang="en-US" altLang="zh-CN" sz="1050" dirty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   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          pass</a:t>
              </a:r>
              <a:endParaRPr lang="en-US" altLang="zh-CN" sz="1050" dirty="0" smtClean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class 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Student(Person):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 #</a:t>
              </a:r>
              <a:r>
                <a:rPr lang="zh-CN" altLang="en-US" sz="1050" dirty="0" smtClean="0">
                  <a:solidFill>
                    <a:srgbClr val="0563C1"/>
                  </a:solidFill>
                </a:rPr>
                <a:t>以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Person</a:t>
              </a:r>
              <a:r>
                <a:rPr lang="zh-CN" altLang="en-US" sz="1050" dirty="0" smtClean="0">
                  <a:solidFill>
                    <a:srgbClr val="0563C1"/>
                  </a:solidFill>
                </a:rPr>
                <a:t>作为父类定义子类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Student</a:t>
              </a:r>
              <a:endParaRPr lang="en-US" altLang="zh-CN" sz="1050" dirty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 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            pass</a:t>
              </a:r>
              <a:r>
                <a:rPr lang="zh-CN" altLang="en-US" sz="1050" b="0" dirty="0"/>
                <a:t>  </a:t>
              </a:r>
              <a:r>
                <a:rPr lang="zh-CN" altLang="en-US" sz="1050" b="0" dirty="0">
                  <a:solidFill>
                    <a:srgbClr val="0563C1"/>
                  </a:solidFill>
                </a:rPr>
                <a:t> </a:t>
              </a:r>
              <a:endParaRPr lang="en-US" altLang="zh-CN" sz="1050" b="0" dirty="0" smtClean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class 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Flower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: </a:t>
              </a:r>
              <a:r>
                <a:rPr lang="en-US" altLang="zh-CN" sz="1050" dirty="0">
                  <a:solidFill>
                    <a:srgbClr val="0563C1"/>
                  </a:solidFill>
                </a:rPr>
                <a:t>#</a:t>
              </a:r>
              <a:r>
                <a:rPr lang="zh-CN" altLang="en-US" sz="1050" dirty="0" smtClean="0">
                  <a:solidFill>
                    <a:srgbClr val="0563C1"/>
                  </a:solidFill>
                </a:rPr>
                <a:t>定义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Flower</a:t>
              </a:r>
              <a:r>
                <a:rPr lang="zh-CN" altLang="en-US" sz="1050" dirty="0" smtClean="0">
                  <a:solidFill>
                    <a:srgbClr val="0563C1"/>
                  </a:solidFill>
                </a:rPr>
                <a:t>类</a:t>
              </a:r>
              <a:endParaRPr lang="en-US" altLang="zh-CN" sz="1050" dirty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             </a:t>
              </a:r>
              <a:r>
                <a:rPr lang="en-US" altLang="zh-CN" sz="1050" dirty="0" smtClean="0">
                  <a:solidFill>
                    <a:srgbClr val="0563C1"/>
                  </a:solidFill>
                </a:rPr>
                <a:t>pass</a:t>
              </a:r>
              <a:endParaRPr lang="en-US" altLang="zh-CN" sz="1050" dirty="0" smtClean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 smtClean="0"/>
                <a:t>If __name__==‘__main__’:</a:t>
              </a:r>
              <a:endParaRPr lang="en-US" altLang="zh-CN" sz="1050" b="0" dirty="0" smtClean="0"/>
            </a:p>
            <a:p>
              <a:pPr>
                <a:lnSpc>
                  <a:spcPts val="1650"/>
                </a:lnSpc>
              </a:pPr>
              <a:r>
                <a:rPr lang="en-US" altLang="zh-CN" sz="1050" b="0" dirty="0" smtClean="0">
                  <a:solidFill>
                    <a:srgbClr val="0563C1"/>
                  </a:solidFill>
                </a:rPr>
                <a:t>    </a:t>
              </a:r>
              <a:r>
                <a:rPr lang="en-US" altLang="zh-CN" sz="1050" b="0" dirty="0" smtClean="0"/>
                <a:t>student=Student()  </a:t>
              </a:r>
              <a:r>
                <a:rPr lang="en-US" altLang="zh-CN" sz="1050" b="0" dirty="0" smtClean="0">
                  <a:solidFill>
                    <a:srgbClr val="0563C1"/>
                  </a:solidFill>
                </a:rPr>
                <a:t>#</a:t>
              </a:r>
              <a:r>
                <a:rPr lang="zh-CN" altLang="en-US" sz="1050" b="0" dirty="0" smtClean="0">
                  <a:solidFill>
                    <a:srgbClr val="0563C1"/>
                  </a:solidFill>
                </a:rPr>
                <a:t>创建</a:t>
              </a:r>
              <a:r>
                <a:rPr lang="en-US" altLang="zh-CN" sz="1050" b="0" dirty="0" smtClean="0">
                  <a:solidFill>
                    <a:srgbClr val="0563C1"/>
                  </a:solidFill>
                </a:rPr>
                <a:t>Student</a:t>
              </a:r>
              <a:r>
                <a:rPr lang="zh-CN" altLang="en-US" sz="1050" b="0" dirty="0" smtClean="0">
                  <a:solidFill>
                    <a:srgbClr val="0563C1"/>
                  </a:solidFill>
                </a:rPr>
                <a:t>类对象</a:t>
              </a:r>
              <a:r>
                <a:rPr lang="en-US" altLang="zh-CN" sz="1050" b="0" dirty="0" err="1" smtClean="0">
                  <a:solidFill>
                    <a:srgbClr val="0563C1"/>
                  </a:solidFill>
                </a:rPr>
                <a:t>stu</a:t>
              </a:r>
              <a:endParaRPr lang="en-US" altLang="zh-CN" sz="1050" b="0" dirty="0" smtClean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/>
                <a:t> </a:t>
              </a:r>
              <a:r>
                <a:rPr lang="en-US" altLang="zh-CN" sz="1050" b="0" dirty="0" smtClean="0"/>
                <a:t>   f=Flower() </a:t>
              </a:r>
              <a:r>
                <a:rPr lang="en-US" altLang="zh-CN" sz="1050" b="0" dirty="0">
                  <a:solidFill>
                    <a:srgbClr val="0563C1"/>
                  </a:solidFill>
                </a:rPr>
                <a:t>#</a:t>
              </a:r>
              <a:r>
                <a:rPr lang="zh-CN" altLang="en-US" sz="1050" b="0" dirty="0" smtClean="0">
                  <a:solidFill>
                    <a:srgbClr val="0563C1"/>
                  </a:solidFill>
                </a:rPr>
                <a:t>创建</a:t>
              </a:r>
              <a:r>
                <a:rPr lang="en-US" altLang="zh-CN" sz="1050" b="0" dirty="0" smtClean="0">
                  <a:solidFill>
                    <a:srgbClr val="0563C1"/>
                  </a:solidFill>
                </a:rPr>
                <a:t>Flower</a:t>
              </a:r>
              <a:r>
                <a:rPr lang="zh-CN" altLang="en-US" sz="1050" b="0" dirty="0" smtClean="0">
                  <a:solidFill>
                    <a:srgbClr val="0563C1"/>
                  </a:solidFill>
                </a:rPr>
                <a:t>对象</a:t>
              </a:r>
              <a:r>
                <a:rPr lang="en-US" altLang="zh-CN" sz="1050" b="0" dirty="0" smtClean="0">
                  <a:solidFill>
                    <a:srgbClr val="0563C1"/>
                  </a:solidFill>
                </a:rPr>
                <a:t>f</a:t>
              </a:r>
              <a:endParaRPr lang="en-US" altLang="zh-CN" sz="1050" b="0" dirty="0" smtClean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>
                  <a:solidFill>
                    <a:srgbClr val="0563C1"/>
                  </a:solidFill>
                </a:rPr>
                <a:t> </a:t>
              </a:r>
              <a:r>
                <a:rPr lang="en-US" altLang="zh-CN" sz="1050" b="0" dirty="0" smtClean="0">
                  <a:solidFill>
                    <a:srgbClr val="0563C1"/>
                  </a:solidFill>
                </a:rPr>
                <a:t>   </a:t>
              </a:r>
              <a:r>
                <a:rPr lang="en-US" altLang="zh-CN" sz="1050" b="0" dirty="0" smtClean="0"/>
                <a:t>print(</a:t>
              </a:r>
              <a:r>
                <a:rPr lang="en-US" altLang="zh-CN" sz="1050" b="0" dirty="0" err="1" smtClean="0"/>
                <a:t>isinstance</a:t>
              </a:r>
              <a:r>
                <a:rPr lang="en-US" altLang="zh-CN" sz="1050" b="0" dirty="0" smtClean="0"/>
                <a:t>(</a:t>
              </a:r>
              <a:r>
                <a:rPr lang="en-US" altLang="zh-CN" sz="1050" b="0" dirty="0" err="1" smtClean="0"/>
                <a:t>stu</a:t>
              </a:r>
              <a:r>
                <a:rPr lang="en-US" altLang="zh-CN" sz="1050" b="0" dirty="0" smtClean="0"/>
                <a:t>, Person))</a:t>
              </a:r>
              <a:endParaRPr lang="en-US" altLang="zh-CN" sz="1050" b="0" dirty="0" smtClean="0"/>
            </a:p>
            <a:p>
              <a:pPr>
                <a:lnSpc>
                  <a:spcPts val="1650"/>
                </a:lnSpc>
              </a:pPr>
              <a:r>
                <a:rPr lang="en-US" altLang="zh-CN" sz="1050" b="0" dirty="0">
                  <a:solidFill>
                    <a:srgbClr val="0563C1"/>
                  </a:solidFill>
                </a:rPr>
                <a:t> </a:t>
              </a:r>
              <a:r>
                <a:rPr lang="en-US" altLang="zh-CN" sz="1050" b="0" dirty="0" smtClean="0">
                  <a:solidFill>
                    <a:srgbClr val="0563C1"/>
                  </a:solidFill>
                </a:rPr>
                <a:t>   </a:t>
              </a:r>
              <a:r>
                <a:rPr lang="en-US" altLang="zh-CN" sz="1050" b="0" dirty="0" smtClean="0"/>
                <a:t>print(</a:t>
              </a:r>
              <a:r>
                <a:rPr lang="en-US" altLang="zh-CN" sz="1050" b="0" dirty="0" err="1" smtClean="0"/>
                <a:t>isinstance</a:t>
              </a:r>
              <a:r>
                <a:rPr lang="en-US" altLang="zh-CN" sz="1050" b="0" dirty="0" smtClean="0"/>
                <a:t>(f, Person))</a:t>
              </a:r>
              <a:endParaRPr lang="en-US" altLang="zh-CN" sz="1050" b="0" dirty="0" smtClean="0"/>
            </a:p>
            <a:p>
              <a:pPr>
                <a:lnSpc>
                  <a:spcPts val="1650"/>
                </a:lnSpc>
              </a:pPr>
              <a:r>
                <a:rPr lang="en-US" altLang="zh-CN" sz="1050" b="0" dirty="0"/>
                <a:t> </a:t>
              </a:r>
              <a:r>
                <a:rPr lang="en-US" altLang="zh-CN" sz="1050" b="0" dirty="0" smtClean="0"/>
                <a:t>   print(</a:t>
              </a:r>
              <a:r>
                <a:rPr lang="en-US" altLang="zh-CN" sz="1050" b="0" dirty="0" err="1" smtClean="0"/>
                <a:t>issubclass</a:t>
              </a:r>
              <a:r>
                <a:rPr lang="en-US" altLang="zh-CN" sz="1050" b="0" dirty="0" smtClean="0"/>
                <a:t>(Student, Person))</a:t>
              </a:r>
              <a:endParaRPr lang="en-US" altLang="zh-CN" sz="1050" b="0" dirty="0" smtClean="0"/>
            </a:p>
            <a:p>
              <a:pPr>
                <a:lnSpc>
                  <a:spcPts val="1650"/>
                </a:lnSpc>
              </a:pPr>
              <a:r>
                <a:rPr lang="en-US" altLang="zh-CN" sz="1050" b="0" dirty="0"/>
                <a:t> </a:t>
              </a:r>
              <a:r>
                <a:rPr lang="en-US" altLang="zh-CN" sz="1050" b="0" dirty="0" smtClean="0"/>
                <a:t>   print(type(f))</a:t>
              </a:r>
              <a:endParaRPr lang="en-US" altLang="zh-CN" sz="1050" b="0" dirty="0"/>
            </a:p>
            <a:p>
              <a:pPr>
                <a:lnSpc>
                  <a:spcPts val="1650"/>
                </a:lnSpc>
              </a:pPr>
              <a:endParaRPr lang="en-US" altLang="zh-CN" sz="1050" dirty="0"/>
            </a:p>
          </p:txBody>
        </p:sp>
        <p:sp>
          <p:nvSpPr>
            <p:cNvPr id="19" name="标题 1"/>
            <p:cNvSpPr txBox="1"/>
            <p:nvPr/>
          </p:nvSpPr>
          <p:spPr>
            <a:xfrm>
              <a:off x="5672034" y="1931128"/>
              <a:ext cx="2324101" cy="21946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>
                <a:lnSpc>
                  <a:spcPts val="1650"/>
                </a:lnSpc>
              </a:pPr>
              <a:r>
                <a:rPr lang="en-US" altLang="zh-CN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  <a:endParaRPr lang="en-US" altLang="zh-CN" sz="1050" b="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  <a:endParaRPr lang="en-US" altLang="zh-CN" sz="1050" b="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  <a:endParaRPr lang="en-US" altLang="zh-CN" sz="1050" b="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&lt;class </a:t>
              </a:r>
              <a:r>
                <a:rPr lang="zh-CN" altLang="en-US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‘</a:t>
              </a:r>
              <a:r>
                <a:rPr lang="en-US" altLang="zh-CN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__</a:t>
              </a:r>
              <a:r>
                <a:rPr lang="en-US" altLang="zh-CN" sz="1050" b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main__.Flower</a:t>
              </a:r>
              <a:r>
                <a:rPr lang="zh-CN" altLang="en-US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’</a:t>
              </a:r>
              <a:r>
                <a:rPr lang="en-US" altLang="zh-CN" sz="105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en-US" altLang="zh-CN" sz="1050" b="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4" name="肘形连接符 7"/>
          <p:cNvCxnSpPr/>
          <p:nvPr/>
        </p:nvCxnSpPr>
        <p:spPr>
          <a:xfrm flipV="1">
            <a:off x="4320165" y="3532115"/>
            <a:ext cx="959851" cy="848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4049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高级应用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4049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内置函数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类方法与静态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动态扩展类与实例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 面积对象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高级应用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元类与单例模式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鸭子类型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5604" y="413007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3488743" y="406000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447352" y="406000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KSO_WPP_MARK_KEY" val="2f427d3b-651b-4282-8ec1-9cd6ecc16ce6"/>
  <p:tag name="COMMONDATA" val="eyJoZGlkIjoiZDhmZjM3ZTZiYzVhZjRkYzFlNzUwYmM2YTkxODQ5OTU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6774</Words>
  <Application>WPS 演示</Application>
  <PresentationFormat>全屏显示(16:9)</PresentationFormat>
  <Paragraphs>459</Paragraphs>
  <Slides>29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Narrow</vt:lpstr>
      <vt:lpstr>Times New Roman</vt:lpstr>
      <vt:lpstr>Arial Black</vt:lpstr>
      <vt:lpstr>Arial Unicode MS</vt:lpstr>
      <vt:lpstr>等线</vt:lpstr>
      <vt:lpstr>积分</vt:lpstr>
      <vt:lpstr>Excel.Chart.8</vt:lpstr>
      <vt:lpstr>第4章 Python面向对象-2</vt:lpstr>
      <vt:lpstr>本次课程速递</vt:lpstr>
      <vt:lpstr>PowerPoint 演示文稿</vt:lpstr>
      <vt:lpstr>本节目标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842</cp:revision>
  <dcterms:created xsi:type="dcterms:W3CDTF">2020-02-07T06:58:00Z</dcterms:created>
  <dcterms:modified xsi:type="dcterms:W3CDTF">2022-10-25T11:46:42Z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C6E14A3A5BC8433D9607BB1E9EB1D53E</vt:lpwstr>
  </property>
</Properties>
</file>