
<file path=[Content_Types].xml><?xml version="1.0" encoding="utf-8"?>
<Types xmlns="http://schemas.openxmlformats.org/package/2006/content-types">
  <Default Extension="vml" ContentType="application/vnd.openxmlformats-officedocument.vmlDrawing"/>
  <Default Extension="xls" ContentType="application/vnd.ms-excel"/>
  <Default Extension="bin" ContentType="application/vnd.openxmlformats-officedocument.oleObject"/>
  <Default Extension="png" ContentType="image/png"/>
  <Default Extension="wdp" ContentType="image/vnd.ms-photo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54"/>
  </p:handoutMasterIdLst>
  <p:sldIdLst>
    <p:sldId id="1345" r:id="rId3"/>
    <p:sldId id="1346" r:id="rId5"/>
    <p:sldId id="1347" r:id="rId6"/>
    <p:sldId id="1348" r:id="rId7"/>
    <p:sldId id="1349" r:id="rId8"/>
    <p:sldId id="1350" r:id="rId9"/>
    <p:sldId id="1351" r:id="rId10"/>
    <p:sldId id="1352" r:id="rId11"/>
    <p:sldId id="1480" r:id="rId12"/>
    <p:sldId id="1217" r:id="rId13"/>
    <p:sldId id="1353" r:id="rId14"/>
    <p:sldId id="1354" r:id="rId15"/>
    <p:sldId id="1355" r:id="rId16"/>
    <p:sldId id="1482" r:id="rId17"/>
    <p:sldId id="1481" r:id="rId18"/>
    <p:sldId id="1227" r:id="rId19"/>
    <p:sldId id="1357" r:id="rId20"/>
    <p:sldId id="1358" r:id="rId21"/>
    <p:sldId id="1359" r:id="rId22"/>
    <p:sldId id="1360" r:id="rId23"/>
    <p:sldId id="1228" r:id="rId24"/>
    <p:sldId id="1420" r:id="rId25"/>
    <p:sldId id="1421" r:id="rId26"/>
    <p:sldId id="1422" r:id="rId27"/>
    <p:sldId id="1423" r:id="rId28"/>
    <p:sldId id="1424" r:id="rId29"/>
    <p:sldId id="1450" r:id="rId30"/>
    <p:sldId id="1426" r:id="rId31"/>
    <p:sldId id="1427" r:id="rId32"/>
    <p:sldId id="1428" r:id="rId33"/>
    <p:sldId id="1429" r:id="rId34"/>
    <p:sldId id="1435" r:id="rId35"/>
    <p:sldId id="1436" r:id="rId36"/>
    <p:sldId id="1437" r:id="rId37"/>
    <p:sldId id="1438" r:id="rId38"/>
    <p:sldId id="1439" r:id="rId39"/>
    <p:sldId id="1440" r:id="rId40"/>
    <p:sldId id="1512" r:id="rId41"/>
    <p:sldId id="1513" r:id="rId42"/>
    <p:sldId id="1514" r:id="rId43"/>
    <p:sldId id="1515" r:id="rId44"/>
    <p:sldId id="1516" r:id="rId45"/>
    <p:sldId id="1517" r:id="rId46"/>
    <p:sldId id="1518" r:id="rId47"/>
    <p:sldId id="1519" r:id="rId48"/>
    <p:sldId id="1520" r:id="rId49"/>
    <p:sldId id="1521" r:id="rId50"/>
    <p:sldId id="1522" r:id="rId51"/>
    <p:sldId id="1523" r:id="rId52"/>
    <p:sldId id="1226" r:id="rId53"/>
  </p:sldIdLst>
  <p:sldSz cx="9144000" cy="5143500" type="screen16x9"/>
  <p:notesSz cx="6858000" cy="9144000"/>
  <p:custDataLst>
    <p:tags r:id="rId5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0938" autoAdjust="0"/>
  </p:normalViewPr>
  <p:slideViewPr>
    <p:cSldViewPr snapToGrid="0">
      <p:cViewPr varScale="1">
        <p:scale>
          <a:sx n="83" d="100"/>
          <a:sy n="83" d="100"/>
        </p:scale>
        <p:origin x="-1464" y="-84"/>
      </p:cViewPr>
      <p:guideLst>
        <p:guide orient="horz" pos="1584"/>
        <p:guide pos="28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77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8" Type="http://schemas.openxmlformats.org/officeDocument/2006/relationships/tags" Target="tags/tag51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55A7A-C502-46B6-855A-4BBB11597E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659B1-BC94-4B1F-9D70-551345BF8F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8A599-32F8-4B61-A0CD-2608407245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1pPr>
    <a:lvl2pPr marL="257175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2pPr>
    <a:lvl3pPr marL="51435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3pPr>
    <a:lvl4pPr marL="771525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4pPr>
    <a:lvl5pPr marL="102870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5pPr>
    <a:lvl6pPr marL="1285875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9144000" cy="3429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latin typeface="+mn-lt"/>
              </a:defRPr>
            </a:lvl1pPr>
          </a:lstStyle>
          <a:p>
            <a:fld id="{60FB8FB2-9769-4F22-8580-D43F76E3F21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98032" y="4853028"/>
            <a:ext cx="5760261" cy="205740"/>
          </a:xfrm>
        </p:spPr>
        <p:txBody>
          <a:bodyPr/>
          <a:lstStyle>
            <a:lvl1pPr algn="ctr">
              <a:defRPr sz="1600">
                <a:latin typeface="+mn-lt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14820"/>
            <a:ext cx="692368" cy="692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文本框 119"/>
          <p:cNvSpPr txBox="1"/>
          <p:nvPr userDrawn="1"/>
        </p:nvSpPr>
        <p:spPr>
          <a:xfrm>
            <a:off x="4264202" y="2007508"/>
            <a:ext cx="4241369" cy="1223412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lvl="0">
              <a:defRPr sz="11500" spc="50">
                <a:ln w="11430"/>
                <a:solidFill>
                  <a:srgbClr val="008E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7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谢谢聆听</a:t>
            </a:r>
            <a:endParaRPr lang="en-US" altLang="zh-CN" sz="73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833860" y="1704155"/>
            <a:ext cx="3193793" cy="2085294"/>
            <a:chOff x="705272" y="1639861"/>
            <a:chExt cx="3193793" cy="2085294"/>
          </a:xfrm>
        </p:grpSpPr>
        <p:grpSp>
          <p:nvGrpSpPr>
            <p:cNvPr id="2" name="组合 1"/>
            <p:cNvGrpSpPr/>
            <p:nvPr userDrawn="1"/>
          </p:nvGrpSpPr>
          <p:grpSpPr>
            <a:xfrm>
              <a:off x="705272" y="1639861"/>
              <a:ext cx="3193793" cy="2085294"/>
              <a:chOff x="721633" y="1980294"/>
              <a:chExt cx="3233738" cy="2111375"/>
            </a:xfrm>
          </p:grpSpPr>
          <p:sp>
            <p:nvSpPr>
              <p:cNvPr id="9" name="Freeform 148"/>
              <p:cNvSpPr/>
              <p:nvPr userDrawn="1"/>
            </p:nvSpPr>
            <p:spPr bwMode="auto">
              <a:xfrm>
                <a:off x="721633" y="1980294"/>
                <a:ext cx="3233738" cy="2111375"/>
              </a:xfrm>
              <a:custGeom>
                <a:avLst/>
                <a:gdLst>
                  <a:gd name="T0" fmla="*/ 778 w 861"/>
                  <a:gd name="T1" fmla="*/ 437 h 562"/>
                  <a:gd name="T2" fmla="*/ 778 w 861"/>
                  <a:gd name="T3" fmla="*/ 21 h 562"/>
                  <a:gd name="T4" fmla="*/ 756 w 861"/>
                  <a:gd name="T5" fmla="*/ 0 h 562"/>
                  <a:gd name="T6" fmla="*/ 105 w 861"/>
                  <a:gd name="T7" fmla="*/ 0 h 562"/>
                  <a:gd name="T8" fmla="*/ 84 w 861"/>
                  <a:gd name="T9" fmla="*/ 21 h 562"/>
                  <a:gd name="T10" fmla="*/ 84 w 861"/>
                  <a:gd name="T11" fmla="*/ 436 h 562"/>
                  <a:gd name="T12" fmla="*/ 0 w 861"/>
                  <a:gd name="T13" fmla="*/ 530 h 562"/>
                  <a:gd name="T14" fmla="*/ 24 w 861"/>
                  <a:gd name="T15" fmla="*/ 562 h 562"/>
                  <a:gd name="T16" fmla="*/ 838 w 861"/>
                  <a:gd name="T17" fmla="*/ 562 h 562"/>
                  <a:gd name="T18" fmla="*/ 861 w 861"/>
                  <a:gd name="T19" fmla="*/ 530 h 562"/>
                  <a:gd name="T20" fmla="*/ 778 w 861"/>
                  <a:gd name="T21" fmla="*/ 437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1" h="562">
                    <a:moveTo>
                      <a:pt x="778" y="437"/>
                    </a:moveTo>
                    <a:cubicBezTo>
                      <a:pt x="778" y="21"/>
                      <a:pt x="778" y="21"/>
                      <a:pt x="778" y="21"/>
                    </a:cubicBezTo>
                    <a:cubicBezTo>
                      <a:pt x="778" y="9"/>
                      <a:pt x="768" y="0"/>
                      <a:pt x="756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3" y="0"/>
                      <a:pt x="84" y="9"/>
                      <a:pt x="84" y="21"/>
                    </a:cubicBezTo>
                    <a:cubicBezTo>
                      <a:pt x="84" y="436"/>
                      <a:pt x="84" y="436"/>
                      <a:pt x="84" y="436"/>
                    </a:cubicBezTo>
                    <a:cubicBezTo>
                      <a:pt x="0" y="530"/>
                      <a:pt x="0" y="530"/>
                      <a:pt x="0" y="530"/>
                    </a:cubicBezTo>
                    <a:cubicBezTo>
                      <a:pt x="0" y="543"/>
                      <a:pt x="11" y="562"/>
                      <a:pt x="24" y="562"/>
                    </a:cubicBezTo>
                    <a:cubicBezTo>
                      <a:pt x="838" y="562"/>
                      <a:pt x="838" y="562"/>
                      <a:pt x="838" y="562"/>
                    </a:cubicBezTo>
                    <a:cubicBezTo>
                      <a:pt x="851" y="562"/>
                      <a:pt x="861" y="543"/>
                      <a:pt x="861" y="530"/>
                    </a:cubicBezTo>
                    <a:lnTo>
                      <a:pt x="778" y="437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0" name="Rectangle 149"/>
              <p:cNvSpPr>
                <a:spLocks noChangeArrowheads="1"/>
              </p:cNvSpPr>
              <p:nvPr userDrawn="1"/>
            </p:nvSpPr>
            <p:spPr bwMode="auto">
              <a:xfrm>
                <a:off x="1169308" y="2115231"/>
                <a:ext cx="2343150" cy="1404938"/>
              </a:xfrm>
              <a:prstGeom prst="rect">
                <a:avLst/>
              </a:prstGeom>
              <a:solidFill>
                <a:srgbClr val="F9F3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1" name="Freeform 150"/>
              <p:cNvSpPr/>
              <p:nvPr userDrawn="1"/>
            </p:nvSpPr>
            <p:spPr bwMode="auto">
              <a:xfrm>
                <a:off x="2118633" y="3975781"/>
                <a:ext cx="439738" cy="74613"/>
              </a:xfrm>
              <a:custGeom>
                <a:avLst/>
                <a:gdLst>
                  <a:gd name="T0" fmla="*/ 0 w 117"/>
                  <a:gd name="T1" fmla="*/ 0 h 20"/>
                  <a:gd name="T2" fmla="*/ 0 w 117"/>
                  <a:gd name="T3" fmla="*/ 0 h 20"/>
                  <a:gd name="T4" fmla="*/ 14 w 117"/>
                  <a:gd name="T5" fmla="*/ 20 h 20"/>
                  <a:gd name="T6" fmla="*/ 104 w 117"/>
                  <a:gd name="T7" fmla="*/ 20 h 20"/>
                  <a:gd name="T8" fmla="*/ 117 w 117"/>
                  <a:gd name="T9" fmla="*/ 0 h 20"/>
                  <a:gd name="T10" fmla="*/ 117 w 117"/>
                  <a:gd name="T11" fmla="*/ 0 h 20"/>
                  <a:gd name="T12" fmla="*/ 0 w 117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2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6" y="20"/>
                      <a:pt x="14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11" y="20"/>
                      <a:pt x="117" y="7"/>
                      <a:pt x="117" y="0"/>
                    </a:cubicBezTo>
                    <a:cubicBezTo>
                      <a:pt x="117" y="0"/>
                      <a:pt x="117" y="0"/>
                      <a:pt x="11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F3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08" name="矩形 107"/>
            <p:cNvSpPr/>
            <p:nvPr userDrawn="1"/>
          </p:nvSpPr>
          <p:spPr>
            <a:xfrm>
              <a:off x="2091447" y="2022227"/>
              <a:ext cx="13253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15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cs"/>
                </a:rPr>
                <a:t>Thank You</a:t>
              </a:r>
              <a:r>
                <a:rPr lang="zh-CN" altLang="en-US" sz="15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cs"/>
                </a:rPr>
                <a:t>！</a:t>
              </a:r>
              <a:endParaRPr lang="zh-CN" altLang="en-US" sz="15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endParaRPr>
            </a:p>
          </p:txBody>
        </p:sp>
        <p:grpSp>
          <p:nvGrpSpPr>
            <p:cNvPr id="114" name="组合 113"/>
            <p:cNvGrpSpPr/>
            <p:nvPr userDrawn="1"/>
          </p:nvGrpSpPr>
          <p:grpSpPr>
            <a:xfrm>
              <a:off x="2160453" y="2672657"/>
              <a:ext cx="1134000" cy="48600"/>
              <a:chOff x="0" y="4978400"/>
              <a:chExt cx="11157019" cy="406400"/>
            </a:xfrm>
          </p:grpSpPr>
          <p:sp>
            <p:nvSpPr>
              <p:cNvPr id="115" name="矩形 114"/>
              <p:cNvSpPr/>
              <p:nvPr userDrawn="1"/>
            </p:nvSpPr>
            <p:spPr>
              <a:xfrm>
                <a:off x="0" y="4978400"/>
                <a:ext cx="2788596" cy="406400"/>
              </a:xfrm>
              <a:prstGeom prst="rect">
                <a:avLst/>
              </a:prstGeom>
              <a:solidFill>
                <a:srgbClr val="9EC4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  <p:sp>
            <p:nvSpPr>
              <p:cNvPr id="116" name="矩形 115"/>
              <p:cNvSpPr/>
              <p:nvPr userDrawn="1"/>
            </p:nvSpPr>
            <p:spPr>
              <a:xfrm>
                <a:off x="2788596" y="4978400"/>
                <a:ext cx="2788596" cy="406400"/>
              </a:xfrm>
              <a:prstGeom prst="rect">
                <a:avLst/>
              </a:prstGeom>
              <a:solidFill>
                <a:srgbClr val="CA00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  <p:sp>
            <p:nvSpPr>
              <p:cNvPr id="117" name="矩形 116"/>
              <p:cNvSpPr/>
              <p:nvPr userDrawn="1"/>
            </p:nvSpPr>
            <p:spPr>
              <a:xfrm>
                <a:off x="5577192" y="4978400"/>
                <a:ext cx="2788596" cy="406400"/>
              </a:xfrm>
              <a:prstGeom prst="rect">
                <a:avLst/>
              </a:prstGeom>
              <a:solidFill>
                <a:srgbClr val="FF8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  <p:sp>
            <p:nvSpPr>
              <p:cNvPr id="118" name="矩形 117"/>
              <p:cNvSpPr/>
              <p:nvPr userDrawn="1"/>
            </p:nvSpPr>
            <p:spPr>
              <a:xfrm>
                <a:off x="8368423" y="4978400"/>
                <a:ext cx="2788596" cy="406400"/>
              </a:xfrm>
              <a:prstGeom prst="rect">
                <a:avLst/>
              </a:prstGeom>
              <a:solidFill>
                <a:srgbClr val="008E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</p:grpSp>
        <p:pic>
          <p:nvPicPr>
            <p:cNvPr id="110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7669" y="2007508"/>
              <a:ext cx="675000" cy="67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>
          <a:xfrm>
            <a:off x="768096" y="4853028"/>
            <a:ext cx="1615607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8F98B0E8-48B0-47D3-A6C8-7E041360F69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28000" y="4853028"/>
            <a:ext cx="73025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fld id="{7C38504B-1AF3-4156-B61A-8DB24BEED06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80074" y="4805960"/>
            <a:ext cx="2350681" cy="273844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r>
              <a:rPr lang="zh-CN" altLang="en-US" cap="none" dirty="0">
                <a:solidFill>
                  <a:schemeClr val="bg1"/>
                </a:solidFill>
                <a:uFillTx/>
                <a:sym typeface="+mn-ea"/>
              </a:rPr>
              <a:t>Py</a:t>
            </a:r>
            <a:r>
              <a:rPr lang="en-US" altLang="zh-CN" cap="none" dirty="0">
                <a:solidFill>
                  <a:schemeClr val="bg1"/>
                </a:solidFill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61830" y="4805960"/>
            <a:ext cx="551203" cy="273844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标题占位符"/>
          <p:cNvSpPr>
            <a:spLocks noGrp="1"/>
          </p:cNvSpPr>
          <p:nvPr>
            <p:ph type="body" sz="quarter" idx="13" hasCustomPrompt="1"/>
          </p:nvPr>
        </p:nvSpPr>
        <p:spPr>
          <a:xfrm>
            <a:off x="1052622" y="159755"/>
            <a:ext cx="6275277" cy="41549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Tx/>
              <a:buNone/>
              <a:defRPr lang="zh-CN" altLang="en-US" sz="2100" b="1" spc="169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0" lvl="0"/>
            <a:r>
              <a:rPr lang="zh-CN" altLang="en-US" dirty="0"/>
              <a:t>点击添加标题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/>
          <p:cNvSpPr/>
          <p:nvPr/>
        </p:nvSpPr>
        <p:spPr>
          <a:xfrm>
            <a:off x="-3743" y="80319"/>
            <a:ext cx="2287872" cy="54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71C1C"/>
              </a:solidFill>
            </a:endParaRPr>
          </a:p>
        </p:txBody>
      </p:sp>
      <p:sp>
        <p:nvSpPr>
          <p:cNvPr id="9" name="矩形"/>
          <p:cNvSpPr/>
          <p:nvPr/>
        </p:nvSpPr>
        <p:spPr>
          <a:xfrm>
            <a:off x="2284129" y="80319"/>
            <a:ext cx="2287872" cy="54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71C1C"/>
              </a:solidFill>
            </a:endParaRPr>
          </a:p>
        </p:txBody>
      </p:sp>
      <p:sp>
        <p:nvSpPr>
          <p:cNvPr id="6" name="矩形"/>
          <p:cNvSpPr/>
          <p:nvPr userDrawn="1"/>
        </p:nvSpPr>
        <p:spPr>
          <a:xfrm>
            <a:off x="110557" y="309456"/>
            <a:ext cx="235878" cy="246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71C1C"/>
              </a:solidFill>
            </a:endParaRPr>
          </a:p>
        </p:txBody>
      </p:sp>
      <p:sp>
        <p:nvSpPr>
          <p:cNvPr id="3" name="标题占位符"/>
          <p:cNvSpPr>
            <a:spLocks noGrp="1"/>
          </p:cNvSpPr>
          <p:nvPr>
            <p:ph type="body" sz="quarter" idx="10" hasCustomPrompt="1"/>
          </p:nvPr>
        </p:nvSpPr>
        <p:spPr>
          <a:xfrm>
            <a:off x="429992" y="234449"/>
            <a:ext cx="6897908" cy="41549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Tx/>
              <a:buNone/>
              <a:defRPr lang="zh-CN" altLang="en-US" sz="2100" b="1" spc="22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0" lvl="0"/>
            <a:r>
              <a:rPr lang="zh-CN" altLang="en-US" dirty="0"/>
              <a:t>点击添加标题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7064" y="1009651"/>
            <a:ext cx="7615237" cy="3545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3"/>
          </p:nvPr>
        </p:nvSpPr>
        <p:spPr>
          <a:xfrm>
            <a:off x="4380074" y="4805960"/>
            <a:ext cx="2350681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8461830" y="4805960"/>
            <a:ext cx="551203" cy="273844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3" grpId="0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165497"/>
            <a:ext cx="63881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7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27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27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15910"/>
            <a:ext cx="4716082" cy="58221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1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3pPr marL="1080135" indent="-288290">
              <a:buFont typeface="Wingdings 3" panose="05040102010807070707" pitchFamily="18" charset="2"/>
              <a:buChar char=""/>
              <a:defRPr/>
            </a:lvl3pPr>
            <a:lvl4pPr marL="1259840" indent="-288290">
              <a:buFont typeface="Wingdings 3" panose="05040102010807070707" pitchFamily="18" charset="2"/>
              <a:buChar char=""/>
              <a:defRPr/>
            </a:lvl4pPr>
            <a:lvl5pPr marL="1440180" indent="-288290">
              <a:buFont typeface="Wingdings 3" panose="05040102010807070707" pitchFamily="18" charset="2"/>
              <a:buChar char=""/>
              <a:defRPr/>
            </a:lvl5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958" y="-12032"/>
            <a:ext cx="7882609" cy="86049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68096" y="969475"/>
            <a:ext cx="3566160" cy="3762546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91990" y="969473"/>
            <a:ext cx="3566160" cy="3762547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B74AB904-11F0-40D2-A521-063F99E152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80918" y="0"/>
            <a:ext cx="7290054" cy="848467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8096" y="993491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68096" y="1584605"/>
            <a:ext cx="3566160" cy="2506179"/>
          </a:xfrm>
        </p:spPr>
        <p:txBody>
          <a:bodyPr lIns="45720" rIns="4572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91990" y="993491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491990" y="1584605"/>
            <a:ext cx="3566160" cy="2506179"/>
          </a:xfrm>
        </p:spPr>
        <p:txBody>
          <a:bodyPr lIns="45720" rIns="4572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0529599E-9530-48C5-9CAF-172E1B800D9B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5902FD77-8323-485D-87E2-91A0E9C84954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8EDE902-01B3-453F-A2EE-45228A659E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/>
          <p:nvPr userDrawn="1"/>
        </p:nvSpPr>
        <p:spPr>
          <a:xfrm>
            <a:off x="0" y="-23309"/>
            <a:ext cx="9144000" cy="8034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6"/>
          <p:cNvSpPr/>
          <p:nvPr userDrawn="1"/>
        </p:nvSpPr>
        <p:spPr>
          <a:xfrm>
            <a:off x="0" y="4647686"/>
            <a:ext cx="9144000" cy="4958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DAEA8122-0D78-4844-A578-3876484268E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2" y="-14837"/>
            <a:ext cx="692368" cy="692368"/>
          </a:xfrm>
          <a:prstGeom prst="rect">
            <a:avLst/>
          </a:prstGeom>
        </p:spPr>
      </p:pic>
      <p:cxnSp>
        <p:nvCxnSpPr>
          <p:cNvPr id="9" name="Straight Connector 6"/>
          <p:cNvCxnSpPr/>
          <p:nvPr userDrawn="1"/>
        </p:nvCxnSpPr>
        <p:spPr>
          <a:xfrm flipV="1">
            <a:off x="574526" y="677531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4223189" y="780125"/>
            <a:ext cx="0" cy="38675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35829" y="1395230"/>
            <a:ext cx="1992037" cy="199203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 userDrawn="1">
            <p:custDataLst>
              <p:tags r:id="rId3"/>
            </p:custDataLst>
          </p:nvPr>
        </p:nvSpPr>
        <p:spPr>
          <a:xfrm>
            <a:off x="1448688" y="1467661"/>
            <a:ext cx="1286564" cy="18471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spc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</a:t>
            </a:r>
            <a:endParaRPr lang="en-US" altLang="zh-CN" sz="4800" spc="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4800" spc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录</a:t>
            </a:r>
            <a:endParaRPr lang="zh-CN" altLang="en-US" sz="4800" spc="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s_2"/>
          <p:cNvSpPr txBox="1"/>
          <p:nvPr userDrawn="1">
            <p:custDataLst>
              <p:tags r:id="rId4"/>
            </p:custDataLst>
          </p:nvPr>
        </p:nvSpPr>
        <p:spPr>
          <a:xfrm rot="5400000">
            <a:off x="589962" y="2191193"/>
            <a:ext cx="1932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342074"/>
            <a:ext cx="9144000" cy="38014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52609" y="385011"/>
            <a:ext cx="7886700" cy="935851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编辑母版标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68096" y="1506009"/>
            <a:ext cx="7886700" cy="3090054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  <a:defRPr sz="2800" b="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E1C514A-AFAF-433D-949D-3F3495E7683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1" y="17062"/>
            <a:ext cx="692368" cy="692368"/>
          </a:xfrm>
          <a:prstGeom prst="rect">
            <a:avLst/>
          </a:prstGeom>
        </p:spPr>
      </p:pic>
      <p:cxnSp>
        <p:nvCxnSpPr>
          <p:cNvPr id="9" name="Straight Connector 6"/>
          <p:cNvCxnSpPr/>
          <p:nvPr userDrawn="1"/>
        </p:nvCxnSpPr>
        <p:spPr>
          <a:xfrm flipV="1">
            <a:off x="606425" y="649706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9865EC83-5FAA-4FE9-BB65-5544193D6B0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925167"/>
            <a:ext cx="7832833" cy="380685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2F4983-3602-4E3E-983A-EBA4353A844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zh-CN" altLang="en-US" smtClean="0"/>
              <a:t>软件工程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6"/>
          <p:cNvSpPr/>
          <p:nvPr userDrawn="1"/>
        </p:nvSpPr>
        <p:spPr>
          <a:xfrm>
            <a:off x="0" y="4647686"/>
            <a:ext cx="9144000" cy="4958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6"/>
          <p:cNvSpPr/>
          <p:nvPr userDrawn="1"/>
        </p:nvSpPr>
        <p:spPr>
          <a:xfrm>
            <a:off x="0" y="-23309"/>
            <a:ext cx="9144000" cy="8034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16" y="-9943"/>
            <a:ext cx="692368" cy="69236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4321" y="0"/>
            <a:ext cx="7763929" cy="828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2800" b="1" kern="1200" cap="all" spc="75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68580" indent="-43180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Arial" panose="020B0604020202020204" pitchFamily="34" charset="0"/>
        <a:buChar char="֍"/>
        <a:defRPr sz="2800" kern="1200">
          <a:solidFill>
            <a:schemeClr val="tx2">
              <a:lumMod val="90000"/>
              <a:lumOff val="10000"/>
            </a:schemeClr>
          </a:solidFill>
          <a:latin typeface="+mj-ea"/>
          <a:ea typeface="+mj-ea"/>
          <a:cs typeface="+mn-cs"/>
        </a:defRPr>
      </a:lvl1pPr>
      <a:lvl2pPr marL="720090" indent="-360045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→"/>
        <a:defRPr sz="2400" kern="1200">
          <a:solidFill>
            <a:schemeClr val="tx2">
              <a:lumMod val="90000"/>
              <a:lumOff val="10000"/>
            </a:schemeClr>
          </a:solidFill>
          <a:latin typeface="+mj-ea"/>
          <a:ea typeface="+mj-ea"/>
          <a:cs typeface="+mn-cs"/>
        </a:defRPr>
      </a:lvl2pPr>
      <a:lvl3pPr marL="1080135" indent="-28829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2"/>
        </a:buClr>
        <a:buFont typeface="Wingdings 3" panose="05040102010807070707" pitchFamily="18" charset="2"/>
        <a:buChar char=""/>
        <a:defRPr sz="2000" kern="1200">
          <a:solidFill>
            <a:schemeClr val="tx2">
              <a:lumMod val="90000"/>
              <a:lumOff val="10000"/>
            </a:schemeClr>
          </a:solidFill>
          <a:latin typeface="+mj-ea"/>
          <a:ea typeface="+mj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655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186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715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oleObject" Target="../embeddings/Workbook1.xls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20.xml"/><Relationship Id="rId1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23.xml"/><Relationship Id="rId1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24.xml"/><Relationship Id="rId1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25.xml"/><Relationship Id="rId1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26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3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9" Type="http://schemas.openxmlformats.org/officeDocument/2006/relationships/slideLayout" Target="../slideLayouts/slideLayout9.xml"/><Relationship Id="rId18" Type="http://schemas.openxmlformats.org/officeDocument/2006/relationships/tags" Target="../tags/tag50.xml"/><Relationship Id="rId17" Type="http://schemas.openxmlformats.org/officeDocument/2006/relationships/image" Target="../media/image16.png"/><Relationship Id="rId16" Type="http://schemas.openxmlformats.org/officeDocument/2006/relationships/tags" Target="../tags/tag49.xml"/><Relationship Id="rId15" Type="http://schemas.openxmlformats.org/officeDocument/2006/relationships/tags" Target="../tags/tag48.xml"/><Relationship Id="rId14" Type="http://schemas.openxmlformats.org/officeDocument/2006/relationships/tags" Target="../tags/tag47.xml"/><Relationship Id="rId13" Type="http://schemas.openxmlformats.org/officeDocument/2006/relationships/tags" Target="../tags/tag46.xml"/><Relationship Id="rId12" Type="http://schemas.openxmlformats.org/officeDocument/2006/relationships/tags" Target="../tags/tag45.xml"/><Relationship Id="rId11" Type="http://schemas.openxmlformats.org/officeDocument/2006/relationships/tags" Target="../tags/tag44.xml"/><Relationship Id="rId10" Type="http://schemas.openxmlformats.org/officeDocument/2006/relationships/tags" Target="../tags/tag43.xml"/><Relationship Id="rId1" Type="http://schemas.openxmlformats.org/officeDocument/2006/relationships/tags" Target="../tags/tag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5645" y="987551"/>
            <a:ext cx="8582606" cy="246864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3600"/>
              </a:spcBef>
              <a:spcAft>
                <a:spcPts val="3600"/>
              </a:spcAft>
            </a:pPr>
            <a:r>
              <a:rPr lang="zh-CN" altLang="en-US" sz="4800" dirty="0" smtClean="0">
                <a:solidFill>
                  <a:schemeClr val="bg1"/>
                </a:solidFill>
                <a:sym typeface="+mn-ea"/>
              </a:rPr>
              <a:t>第</a:t>
            </a:r>
            <a:r>
              <a:rPr lang="en-US" altLang="zh-CN" sz="4800" dirty="0" smtClean="0">
                <a:solidFill>
                  <a:schemeClr val="bg1"/>
                </a:solidFill>
                <a:sym typeface="+mn-ea"/>
              </a:rPr>
              <a:t>5</a:t>
            </a:r>
            <a:r>
              <a:rPr lang="zh-CN" altLang="en-US" sz="4800" dirty="0" smtClean="0">
                <a:solidFill>
                  <a:schemeClr val="bg1"/>
                </a:solidFill>
                <a:sym typeface="+mn-ea"/>
              </a:rPr>
              <a:t>章 </a:t>
            </a:r>
            <a: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组合数据类型</a:t>
            </a:r>
            <a:endParaRPr lang="zh-CN" altLang="en-US" sz="4800" cap="none" dirty="0" smtClean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8907" y="3620351"/>
            <a:ext cx="6899344" cy="1380882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+mj-ea"/>
                <a:ea typeface="+mj-ea"/>
              </a:rPr>
              <a:t>          </a:t>
            </a:r>
            <a:r>
              <a:rPr lang="zh-CN" altLang="en-US" sz="1800" dirty="0" smtClean="0">
                <a:latin typeface="+mj-ea"/>
                <a:ea typeface="+mj-ea"/>
              </a:rPr>
              <a:t>河南大学软件学院                                         楚广琳</a:t>
            </a:r>
            <a:endParaRPr lang="zh-CN" altLang="en-US" sz="18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955" y="1483360"/>
            <a:ext cx="7832725" cy="11430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1400"/>
              <a:t>Python中的序列，包括字符串(String)、列表(List)、元组(Tuple)。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序列</a:t>
            </a:r>
            <a:r>
              <a:rPr lang="zh-CN" altLang="en-US" sz="1400">
                <a:sym typeface="+mn-ea"/>
              </a:rPr>
              <a:t>指的是一块可存放多个值的连续内存空间，这些值</a:t>
            </a:r>
            <a:r>
              <a:rPr lang="zh-CN" altLang="en-US" sz="1400"/>
              <a:t>具有一定的先后顺序。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序列是一维元素向量，元素类型可以不同，元素间由索引引导，通过索引访问序列的特定元素。</a:t>
            </a:r>
            <a:endParaRPr lang="zh-CN" altLang="en-US" sz="14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68805" y="2634615"/>
            <a:ext cx="5114925" cy="19621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82955" y="831215"/>
            <a:ext cx="122428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zh-CN" altLang="en-US">
                <a:sym typeface="+mn-ea"/>
              </a:rPr>
              <a:t>特点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22985" y="146685"/>
            <a:ext cx="3646170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defTabSz="685800">
              <a:lnSpc>
                <a:spcPct val="80000"/>
              </a:lnSpc>
              <a:buClrTx/>
              <a:buSzTx/>
              <a:buFontTx/>
            </a:pPr>
            <a:r>
              <a:rPr lang="zh-CN" altLang="en-US" sz="2800" b="1" cap="all" spc="75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5.2.1 </a:t>
            </a:r>
            <a:r>
              <a:rPr lang="zh-CN" altLang="en-US" sz="2800" b="1" cap="all" spc="75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序列类型概述</a:t>
            </a:r>
            <a:endParaRPr lang="zh-CN" altLang="en-US" sz="2800" b="1" cap="all" spc="75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5.2.1 </a:t>
            </a:r>
            <a:r>
              <a:rPr lang="zh-CN" altLang="en-US"/>
              <a:t>序列类型概述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816610" y="1304925"/>
          <a:ext cx="7193915" cy="3380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670"/>
                <a:gridCol w="5770245"/>
              </a:tblGrid>
              <a:tr h="3333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操 作 符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         述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848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x in 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如果x是是的元素，返回True，否者返回False</a:t>
                      </a:r>
                      <a:endParaRPr lang="zh-CN" altLang="en-US"/>
                    </a:p>
                  </a:txBody>
                  <a:tcPr/>
                </a:tc>
              </a:tr>
              <a:tr h="4292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x not in 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如果x不是s的元素，返回True，否则返回False</a:t>
                      </a:r>
                      <a:endParaRPr lang="zh-CN" altLang="en-US"/>
                    </a:p>
                  </a:txBody>
                  <a:tcPr/>
                </a:tc>
              </a:tr>
              <a:tr h="4146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 + 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连接S和t</a:t>
                      </a:r>
                      <a:endParaRPr lang="zh-CN" altLang="en-US"/>
                    </a:p>
                  </a:txBody>
                  <a:tcPr/>
                </a:tc>
              </a:tr>
              <a:tr h="4394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 * n 或  n * 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将序列s复制n次</a:t>
                      </a:r>
                      <a:endParaRPr lang="zh-CN" altLang="en-US"/>
                    </a:p>
                  </a:txBody>
                  <a:tcPr/>
                </a:tc>
              </a:tr>
              <a:tr h="3295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s[i]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索引，返回序列的第i个元素</a:t>
                      </a:r>
                      <a:endParaRPr lang="zh-CN" altLang="en-US"/>
                    </a:p>
                  </a:txBody>
                  <a:tcPr/>
                </a:tc>
              </a:tr>
              <a:tr h="3333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s[i:j]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分片，返回包含序列s第i到j个元素的子序列（不包含第j个元素）</a:t>
                      </a:r>
                      <a:endParaRPr lang="zh-CN" altLang="en-US"/>
                    </a:p>
                  </a:txBody>
                  <a:tcPr/>
                </a:tc>
              </a:tr>
              <a:tr h="7156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s[i:j:k]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步骤分片，返回包含序列s第i到j个元素以k为步数的子序列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16610" y="828675"/>
            <a:ext cx="191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zh-CN" altLang="en-US"/>
              <a:t>序列运算符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5.2.1 </a:t>
            </a:r>
            <a:r>
              <a:rPr lang="zh-CN" altLang="en-US"/>
              <a:t>序列类型概述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816610" y="1304925"/>
          <a:ext cx="7198995" cy="172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075"/>
                <a:gridCol w="5582920"/>
              </a:tblGrid>
              <a:tr h="3333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标准内置函数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         述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753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len(s)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序列s的元素个数（长度）</a:t>
                      </a:r>
                      <a:endParaRPr lang="zh-CN" altLang="en-US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min(s)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序列s中的最小元素</a:t>
                      </a:r>
                      <a:endParaRPr lang="zh-CN" altLang="en-US"/>
                    </a:p>
                  </a:txBody>
                  <a:tcPr/>
                </a:tc>
              </a:tr>
              <a:tr h="4400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max(s)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序列s中的最大元素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16610" y="828675"/>
            <a:ext cx="351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）作用于序列的标准内置函数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5.2.1 </a:t>
            </a:r>
            <a:r>
              <a:rPr lang="zh-CN" altLang="en-US"/>
              <a:t>序列类型概述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816610" y="1304925"/>
          <a:ext cx="7390130" cy="1651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8270"/>
                <a:gridCol w="4721860"/>
              </a:tblGrid>
              <a:tr h="3333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序列操作方法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         述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026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s.index(x(,i[,j]))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序列s中从i开始到j位置中第一次出现的元素x的位置</a:t>
                      </a:r>
                      <a:endParaRPr lang="zh-CN" altLang="en-US"/>
                    </a:p>
                  </a:txBody>
                  <a:tcPr/>
                </a:tc>
              </a:tr>
              <a:tr h="7156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s.count(x)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序列中出现x的总次数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16610" y="828675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zh-CN" altLang="en-US"/>
              <a:t>序列方法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29785" y="1899285"/>
            <a:ext cx="37515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列表是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提供的一种内置可变序列类型，用于存放一组数据。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75360" y="111125"/>
            <a:ext cx="267271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800">
                <a:solidFill>
                  <a:schemeClr val="bg1"/>
                </a:solidFill>
                <a:latin typeface="+mj-lt"/>
                <a:cs typeface="+mj-lt"/>
                <a:sym typeface="+mn-ea"/>
              </a:rPr>
              <a:t>5.2.2 </a:t>
            </a:r>
            <a:r>
              <a:rPr lang="zh-CN" altLang="en-US" sz="2800">
                <a:solidFill>
                  <a:schemeClr val="bg1"/>
                </a:solidFill>
                <a:latin typeface="+mj-lt"/>
                <a:cs typeface="+mj-lt"/>
                <a:sym typeface="+mn-ea"/>
              </a:rPr>
              <a:t>列表类型</a:t>
            </a:r>
            <a:endParaRPr lang="zh-CN" altLang="en-US" sz="2800">
              <a:solidFill>
                <a:schemeClr val="bg1"/>
              </a:solidFill>
              <a:latin typeface="+mj-lt"/>
              <a:cs typeface="+mj-lt"/>
              <a:sym typeface="+mn-ea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1"/>
          <p:cNvSpPr txBox="1"/>
          <p:nvPr/>
        </p:nvSpPr>
        <p:spPr>
          <a:xfrm>
            <a:off x="4303276" y="898122"/>
            <a:ext cx="27355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b="1" dirty="0">
                <a:latin typeface="黑体" panose="02010609060101010101" charset="-122"/>
                <a:ea typeface="黑体" panose="02010609060101010101" charset="-122"/>
              </a:rPr>
              <a:t>课程内容：</a:t>
            </a:r>
            <a:endParaRPr lang="zh-CN" altLang="en-US" sz="4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69278" y="1967027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列表的创建、访问及更新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69278" y="2369163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列表运算符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69278" y="2787179"/>
            <a:ext cx="2316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pc="300" dirty="0">
                <a:latin typeface="黑体" panose="02010609060101010101" charset="-122"/>
                <a:ea typeface="黑体" panose="02010609060101010101" charset="-122"/>
                <a:sym typeface="+mn-ea"/>
              </a:rPr>
              <a:t>列表常见操作函数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375390" y="1994525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1A3F6C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375390" y="2378201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1A3F6C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375390" y="2815564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1A3F6C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TextBox 17"/>
          <p:cNvSpPr txBox="1"/>
          <p:nvPr/>
        </p:nvSpPr>
        <p:spPr>
          <a:xfrm>
            <a:off x="4669278" y="3228504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  <a:sym typeface="+mn-ea"/>
              </a:rPr>
              <a:t>列表生成表达式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375390" y="3256889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1A3F6C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75360" y="111125"/>
            <a:ext cx="267271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800">
                <a:solidFill>
                  <a:schemeClr val="bg1"/>
                </a:solidFill>
                <a:latin typeface="+mj-lt"/>
                <a:cs typeface="+mj-lt"/>
                <a:sym typeface="+mn-ea"/>
              </a:rPr>
              <a:t>5.2.2 </a:t>
            </a:r>
            <a:r>
              <a:rPr lang="zh-CN" altLang="en-US" sz="2800">
                <a:solidFill>
                  <a:schemeClr val="bg1"/>
                </a:solidFill>
                <a:latin typeface="+mj-lt"/>
                <a:cs typeface="+mj-lt"/>
                <a:sym typeface="+mn-ea"/>
              </a:rPr>
              <a:t>列表类型</a:t>
            </a:r>
            <a:endParaRPr lang="zh-CN" altLang="en-US" sz="2800">
              <a:solidFill>
                <a:schemeClr val="bg1"/>
              </a:solidFill>
              <a:latin typeface="+mj-lt"/>
              <a:cs typeface="+mj-lt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7" grpId="0"/>
      <p:bldP spid="18" grpId="0"/>
      <p:bldP spid="24" grpId="0" bldLvl="0" animBg="1"/>
      <p:bldP spid="26" grpId="0" bldLvl="0" animBg="1"/>
      <p:bldP spid="27" grpId="0" bldLvl="0" animBg="1"/>
      <p:bldP spid="8" grpId="0"/>
      <p:bldP spid="9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68350" y="859155"/>
            <a:ext cx="671068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只需要把将逗号分割的数据项使用</a:t>
            </a:r>
            <a:r>
              <a:rPr lang="en-US" altLang="zh-CN">
                <a:sym typeface="+mn-ea"/>
              </a:rPr>
              <a:t>[]</a:t>
            </a:r>
            <a:r>
              <a:rPr lang="zh-CN" altLang="en-US">
                <a:sym typeface="+mn-ea"/>
              </a:rPr>
              <a:t>括起来即可创建列表。例如：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en-US" altLang="zh-CN">
                <a:sym typeface="+mn-ea"/>
              </a:rPr>
              <a:t>list1=['</a:t>
            </a:r>
            <a:r>
              <a:rPr lang="zh-CN" altLang="en-US">
                <a:sym typeface="+mn-ea"/>
              </a:rPr>
              <a:t>张轩</a:t>
            </a:r>
            <a:r>
              <a:rPr lang="en-US" altLang="zh-CN">
                <a:sym typeface="+mn-ea"/>
              </a:rPr>
              <a:t>','</a:t>
            </a:r>
            <a:r>
              <a:rPr lang="zh-CN" altLang="en-US">
                <a:sym typeface="+mn-ea"/>
              </a:rPr>
              <a:t>李岚</a:t>
            </a:r>
            <a:r>
              <a:rPr lang="en-US" altLang="zh-CN">
                <a:sym typeface="+mn-ea"/>
              </a:rPr>
              <a:t>','</a:t>
            </a:r>
            <a:r>
              <a:rPr lang="zh-CN" altLang="en-US">
                <a:sym typeface="+mn-ea"/>
              </a:rPr>
              <a:t>王晨</a:t>
            </a:r>
            <a:r>
              <a:rPr lang="en-US" altLang="zh-CN">
                <a:sym typeface="+mn-ea"/>
              </a:rPr>
              <a:t>','</a:t>
            </a:r>
            <a:r>
              <a:rPr lang="zh-CN" altLang="en-US">
                <a:sym typeface="+mn-ea"/>
              </a:rPr>
              <a:t>刘峰</a:t>
            </a:r>
            <a:r>
              <a:rPr lang="en-US" altLang="zh-CN">
                <a:sym typeface="+mn-ea"/>
              </a:rPr>
              <a:t>']</a:t>
            </a:r>
            <a:endParaRPr lang="en-US" altLang="zh-CN"/>
          </a:p>
          <a:p>
            <a:pPr algn="l">
              <a:lnSpc>
                <a:spcPct val="150000"/>
              </a:lnSpc>
            </a:pPr>
            <a:r>
              <a:rPr lang="en-US" altLang="zh-CN">
                <a:sym typeface="+mn-ea"/>
              </a:rPr>
              <a:t>print(list1)      #</a:t>
            </a:r>
            <a:r>
              <a:rPr lang="zh-CN" altLang="en-US">
                <a:sym typeface="+mn-ea"/>
              </a:rPr>
              <a:t>输出为[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张轩</a:t>
            </a:r>
            <a:r>
              <a:rPr lang="en-US" altLang="zh-CN">
                <a:sym typeface="+mn-ea"/>
              </a:rPr>
              <a:t>','</a:t>
            </a:r>
            <a:r>
              <a:rPr lang="zh-CN" altLang="en-US">
                <a:sym typeface="+mn-ea"/>
              </a:rPr>
              <a:t>李岚</a:t>
            </a:r>
            <a:r>
              <a:rPr lang="en-US" altLang="zh-CN">
                <a:sym typeface="+mn-ea"/>
              </a:rPr>
              <a:t>','</a:t>
            </a:r>
            <a:r>
              <a:rPr lang="zh-CN" altLang="en-US">
                <a:sym typeface="+mn-ea"/>
              </a:rPr>
              <a:t>王晨</a:t>
            </a:r>
            <a:r>
              <a:rPr lang="en-US" altLang="zh-CN">
                <a:sym typeface="+mn-ea"/>
              </a:rPr>
              <a:t>','</a:t>
            </a:r>
            <a:r>
              <a:rPr lang="zh-CN" altLang="en-US">
                <a:sym typeface="+mn-ea"/>
              </a:rPr>
              <a:t>刘峰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]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88060" y="80010"/>
            <a:ext cx="218122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50000"/>
              </a:lnSpc>
            </a:pPr>
            <a:r>
              <a:rPr lang="en-US" sz="240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、列表的创建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8350" y="2304415"/>
            <a:ext cx="79806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列表能够保存任意数目的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对象，而且列表还可以保存不同类型的对象。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例如：</a:t>
            </a:r>
            <a:endParaRPr lang="zh-CN" altLang="en-US"/>
          </a:p>
          <a:p>
            <a:pPr algn="l">
              <a:lnSpc>
                <a:spcPct val="100000"/>
              </a:lnSpc>
            </a:pPr>
            <a:r>
              <a:rPr lang="zh-CN" altLang="en-US">
                <a:sym typeface="+mn-ea"/>
              </a:rPr>
              <a:t>        list2=[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张轩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,1,2,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李岚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]</a:t>
            </a:r>
            <a:endParaRPr lang="zh-CN" altLang="en-US"/>
          </a:p>
          <a:p>
            <a:pPr algn="l">
              <a:lnSpc>
                <a:spcPct val="100000"/>
              </a:lnSpc>
            </a:pPr>
            <a:r>
              <a:rPr lang="zh-CN" altLang="en-US">
                <a:sym typeface="+mn-ea"/>
              </a:rPr>
              <a:t>        print(list2)             </a:t>
            </a:r>
            <a:r>
              <a:rPr lang="en-US" altLang="zh-CN">
                <a:sym typeface="+mn-ea"/>
              </a:rPr>
              <a:t>#</a:t>
            </a:r>
            <a:r>
              <a:rPr lang="zh-CN" altLang="zh-CN">
                <a:sym typeface="+mn-ea"/>
              </a:rPr>
              <a:t>输出结果为：[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张轩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,1,2,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李岚</a:t>
            </a:r>
            <a:r>
              <a:rPr lang="en-US" altLang="zh-CN">
                <a:sym typeface="+mn-ea"/>
              </a:rPr>
              <a:t>'</a:t>
            </a:r>
            <a:r>
              <a:rPr lang="zh-CN" altLang="zh-CN">
                <a:sym typeface="+mn-ea"/>
              </a:rPr>
              <a:t>]</a:t>
            </a:r>
            <a:endParaRPr lang="zh-CN" altLang="zh-CN"/>
          </a:p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列表还可以进行嵌套，列表中的元素对象还可以是列表，例如：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en-US" altLang="zh-CN">
                <a:sym typeface="+mn-ea"/>
              </a:rPr>
              <a:t>list3=[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张轩</a:t>
            </a:r>
            <a:r>
              <a:rPr lang="en-US" altLang="zh-CN">
                <a:sym typeface="+mn-ea"/>
              </a:rPr>
              <a:t>'</a:t>
            </a:r>
            <a:r>
              <a:rPr lang="en-US" altLang="zh-CN">
                <a:sym typeface="+mn-ea"/>
              </a:rPr>
              <a:t>,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李岚</a:t>
            </a:r>
            <a:r>
              <a:rPr lang="en-US" altLang="zh-CN">
                <a:sym typeface="+mn-ea"/>
              </a:rPr>
              <a:t>'</a:t>
            </a:r>
            <a:r>
              <a:rPr lang="en-US" altLang="zh-CN">
                <a:sym typeface="+mn-ea"/>
              </a:rPr>
              <a:t>,[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王晨</a:t>
            </a:r>
            <a:r>
              <a:rPr lang="en-US" altLang="zh-CN">
                <a:sym typeface="+mn-ea"/>
              </a:rPr>
              <a:t>','</a:t>
            </a:r>
            <a:r>
              <a:rPr lang="zh-CN" altLang="en-US">
                <a:sym typeface="+mn-ea"/>
              </a:rPr>
              <a:t>刘峰</a:t>
            </a:r>
            <a:r>
              <a:rPr lang="en-US" altLang="zh-CN">
                <a:sym typeface="+mn-ea"/>
              </a:rPr>
              <a:t>'</a:t>
            </a:r>
            <a:r>
              <a:rPr lang="en-US" altLang="zh-CN">
                <a:sym typeface="+mn-ea"/>
              </a:rPr>
              <a:t>]]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31825" y="828675"/>
            <a:ext cx="80892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使用标准类型内置函数</a:t>
            </a:r>
            <a:r>
              <a:rPr lang="en-US" altLang="zh-CN">
                <a:sym typeface="+mn-ea"/>
              </a:rPr>
              <a:t>list()</a:t>
            </a:r>
            <a:r>
              <a:rPr lang="zh-CN" altLang="en-US">
                <a:sym typeface="+mn-ea"/>
              </a:rPr>
              <a:t>也可以创建列表，需要注意的是该函数接受的参数必须是可迭代类型，例如：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aTuple = (123, 'xyz', '</a:t>
            </a:r>
            <a:r>
              <a:rPr lang="en-US" altLang="zh-CN">
                <a:sym typeface="+mn-ea"/>
              </a:rPr>
              <a:t>qq</a:t>
            </a:r>
            <a:r>
              <a:rPr lang="zh-CN" altLang="en-US">
                <a:sym typeface="+mn-ea"/>
              </a:rPr>
              <a:t>', 'abc');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aList = list(aTuple)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print(aList)                #</a:t>
            </a:r>
            <a:r>
              <a:rPr lang="zh-CN" altLang="en-US">
                <a:sym typeface="+mn-ea"/>
              </a:rPr>
              <a:t>输出结果为：[123, 'xyz', '</a:t>
            </a:r>
            <a:r>
              <a:rPr lang="en-US" altLang="zh-CN">
                <a:sym typeface="+mn-ea"/>
              </a:rPr>
              <a:t>qq</a:t>
            </a:r>
            <a:r>
              <a:rPr lang="zh-CN" altLang="en-US">
                <a:sym typeface="+mn-ea"/>
              </a:rPr>
              <a:t>', 'abc']</a:t>
            </a:r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 rot="5400000">
            <a:off x="962025" y="2641600"/>
            <a:ext cx="1403985" cy="2255520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5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47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970530" y="2995295"/>
            <a:ext cx="5887720" cy="14763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迭代是Python最强大的功能之一，是访问组合类型元素的一种方式。</a:t>
            </a:r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for</a:t>
            </a:r>
            <a:r>
              <a:rPr lang="zh-CN" altLang="en-US">
                <a:sym typeface="+mn-ea"/>
              </a:rPr>
              <a:t>循环可以用于遍历可迭代对象，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中的可迭代类型有：字符串，列表，元组，集合和字典，可以使用</a:t>
            </a:r>
            <a:r>
              <a:rPr lang="en-US" altLang="zh-CN">
                <a:sym typeface="+mn-ea"/>
              </a:rPr>
              <a:t>isinstance()</a:t>
            </a:r>
            <a:r>
              <a:rPr lang="zh-CN" altLang="en-US">
                <a:sym typeface="+mn-ea"/>
              </a:rPr>
              <a:t>函数来判断一个对象是否是可迭代对象。</a:t>
            </a:r>
            <a:endParaRPr lang="zh-CN" altLang="en-US">
              <a:sym typeface="+mn-ea"/>
            </a:endParaRPr>
          </a:p>
        </p:txBody>
      </p:sp>
      <p:sp>
        <p:nvSpPr>
          <p:cNvPr id="38" name="TextBox 24"/>
          <p:cNvSpPr>
            <a:spLocks noChangeArrowheads="1"/>
          </p:cNvSpPr>
          <p:nvPr/>
        </p:nvSpPr>
        <p:spPr bwMode="auto">
          <a:xfrm>
            <a:off x="764540" y="3417570"/>
            <a:ext cx="1323340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algn="ctr"/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</a:rPr>
              <a:t>什么是可迭代类型</a:t>
            </a:r>
            <a:endParaRPr lang="zh-CN" altLang="en-US" sz="24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0450" y="206375"/>
            <a:ext cx="218122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40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、列表的创建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57860" y="828675"/>
            <a:ext cx="854456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使用列表的切片</a:t>
            </a:r>
            <a:r>
              <a:rPr lang="en-US" altLang="zh-CN">
                <a:sym typeface="+mn-ea"/>
              </a:rPr>
              <a:t>[]</a:t>
            </a:r>
            <a:r>
              <a:rPr lang="zh-CN" altLang="en-US">
                <a:sym typeface="+mn-ea"/>
              </a:rPr>
              <a:t>和索引值或者索引值范围获取列表中的值。索引默认是从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开始的。</a:t>
            </a:r>
            <a:endParaRPr lang="zh-CN" altLang="en-US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ym typeface="+mn-ea"/>
              </a:rPr>
              <a:t>list1=[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张轩</a:t>
            </a:r>
            <a:r>
              <a:rPr lang="en-US" altLang="zh-CN">
                <a:sym typeface="+mn-ea"/>
              </a:rPr>
              <a:t>','</a:t>
            </a:r>
            <a:r>
              <a:rPr lang="zh-CN" altLang="en-US">
                <a:sym typeface="+mn-ea"/>
              </a:rPr>
              <a:t>李岚</a:t>
            </a:r>
            <a:r>
              <a:rPr lang="en-US" altLang="zh-CN">
                <a:sym typeface="+mn-ea"/>
              </a:rPr>
              <a:t>','</a:t>
            </a:r>
            <a:r>
              <a:rPr lang="zh-CN" altLang="en-US">
                <a:sym typeface="+mn-ea"/>
              </a:rPr>
              <a:t>王晨</a:t>
            </a:r>
            <a:r>
              <a:rPr lang="en-US" altLang="zh-CN">
                <a:sym typeface="+mn-ea"/>
              </a:rPr>
              <a:t>','</a:t>
            </a:r>
            <a:r>
              <a:rPr lang="zh-CN" altLang="en-US">
                <a:sym typeface="+mn-ea"/>
              </a:rPr>
              <a:t>刘峰</a:t>
            </a:r>
            <a:r>
              <a:rPr lang="en-US" altLang="zh-CN">
                <a:sym typeface="+mn-ea"/>
              </a:rPr>
              <a:t>'</a:t>
            </a:r>
            <a:r>
              <a:rPr lang="en-US" altLang="zh-CN">
                <a:sym typeface="+mn-ea"/>
              </a:rPr>
              <a:t>]</a:t>
            </a:r>
            <a:endParaRPr lang="en-US" altLang="zh-CN"/>
          </a:p>
          <a:p>
            <a:pPr algn="l">
              <a:lnSpc>
                <a:spcPct val="150000"/>
              </a:lnSpc>
            </a:pPr>
            <a:r>
              <a:rPr lang="en-US" altLang="zh-CN">
                <a:sym typeface="+mn-ea"/>
              </a:rPr>
              <a:t>print(list1[0])      #</a:t>
            </a:r>
            <a:r>
              <a:rPr lang="zh-CN" altLang="en-US">
                <a:sym typeface="+mn-ea"/>
              </a:rPr>
              <a:t>输出结果为：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张轩</a:t>
            </a:r>
            <a:r>
              <a:rPr lang="en-US" altLang="zh-CN">
                <a:sym typeface="+mn-ea"/>
              </a:rPr>
              <a:t>'</a:t>
            </a:r>
            <a:endParaRPr lang="en-US" altLang="zh-CN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ym typeface="+mn-ea"/>
              </a:rPr>
              <a:t>print(list1[1:3])   #</a:t>
            </a:r>
            <a:r>
              <a:rPr lang="zh-CN" altLang="en-US">
                <a:sym typeface="+mn-ea"/>
              </a:rPr>
              <a:t>输出结果为：[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李岚</a:t>
            </a:r>
            <a:r>
              <a:rPr lang="en-US" altLang="zh-CN">
                <a:sym typeface="+mn-ea"/>
              </a:rPr>
              <a:t>','</a:t>
            </a:r>
            <a:r>
              <a:rPr lang="zh-CN" altLang="en-US">
                <a:sym typeface="+mn-ea"/>
              </a:rPr>
              <a:t>王晨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]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可以通过for遍历列表中的元素</a:t>
            </a:r>
            <a:r>
              <a:rPr lang="en-US" altLang="zh-CN">
                <a:sym typeface="+mn-ea"/>
              </a:rPr>
              <a:t>: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stu</a:t>
            </a:r>
            <a:r>
              <a:rPr lang="zh-CN" altLang="en-US">
                <a:sym typeface="+mn-ea"/>
              </a:rPr>
              <a:t>List = [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张轩</a:t>
            </a:r>
            <a:r>
              <a:rPr lang="en-US" altLang="zh-CN">
                <a:sym typeface="+mn-ea"/>
              </a:rPr>
              <a:t>','</a:t>
            </a:r>
            <a:r>
              <a:rPr lang="zh-CN" altLang="en-US">
                <a:sym typeface="+mn-ea"/>
              </a:rPr>
              <a:t>李岚</a:t>
            </a:r>
            <a:r>
              <a:rPr lang="en-US" altLang="zh-CN">
                <a:sym typeface="+mn-ea"/>
              </a:rPr>
              <a:t>','</a:t>
            </a:r>
            <a:r>
              <a:rPr lang="zh-CN" altLang="en-US">
                <a:sym typeface="+mn-ea"/>
              </a:rPr>
              <a:t>王晨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]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# 遍历列表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for </a:t>
            </a:r>
            <a:r>
              <a:rPr lang="en-US" altLang="zh-CN">
                <a:sym typeface="+mn-ea"/>
              </a:rPr>
              <a:t>stu </a:t>
            </a:r>
            <a:r>
              <a:rPr lang="zh-CN" altLang="en-US">
                <a:sym typeface="+mn-ea"/>
              </a:rPr>
              <a:t>in </a:t>
            </a:r>
            <a:r>
              <a:rPr lang="en-US" altLang="zh-CN">
                <a:sym typeface="+mn-ea"/>
              </a:rPr>
              <a:t>stu</a:t>
            </a:r>
            <a:r>
              <a:rPr lang="zh-CN" altLang="en-US">
                <a:sym typeface="+mn-ea"/>
              </a:rPr>
              <a:t>List</a:t>
            </a:r>
            <a:r>
              <a:rPr lang="zh-CN" altLang="en-US">
                <a:sym typeface="+mn-ea"/>
              </a:rPr>
              <a:t>: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print(</a:t>
            </a:r>
            <a:r>
              <a:rPr lang="en-US" altLang="zh-CN">
                <a:sym typeface="+mn-ea"/>
              </a:rPr>
              <a:t>stu</a:t>
            </a:r>
            <a:r>
              <a:rPr lang="zh-CN" altLang="en-US">
                <a:sym typeface="+mn-ea"/>
              </a:rPr>
              <a:t>)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97585" y="187325"/>
            <a:ext cx="305752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40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、</a:t>
            </a:r>
            <a:r>
              <a:rPr lang="zh-CN" altLang="en-US" sz="24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访问列表中的值</a:t>
            </a:r>
            <a:endParaRPr lang="zh-CN" altLang="en-US" sz="2400" spc="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67385" y="917575"/>
            <a:ext cx="854456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可以通过指定索引或者索引范围来更新列表中的一个或者多个元素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list1=[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张轩</a:t>
            </a:r>
            <a:r>
              <a:rPr lang="en-US" altLang="zh-CN">
                <a:sym typeface="+mn-ea"/>
              </a:rPr>
              <a:t>','</a:t>
            </a:r>
            <a:r>
              <a:rPr lang="zh-CN" altLang="en-US">
                <a:sym typeface="+mn-ea"/>
              </a:rPr>
              <a:t>李岚</a:t>
            </a:r>
            <a:r>
              <a:rPr lang="en-US" altLang="zh-CN">
                <a:sym typeface="+mn-ea"/>
              </a:rPr>
              <a:t>','</a:t>
            </a:r>
            <a:r>
              <a:rPr lang="zh-CN" altLang="en-US">
                <a:sym typeface="+mn-ea"/>
              </a:rPr>
              <a:t>王晨</a:t>
            </a:r>
            <a:r>
              <a:rPr lang="en-US" altLang="zh-CN">
                <a:sym typeface="+mn-ea"/>
              </a:rPr>
              <a:t>','</a:t>
            </a:r>
            <a:r>
              <a:rPr lang="zh-CN" altLang="en-US">
                <a:sym typeface="+mn-ea"/>
              </a:rPr>
              <a:t>刘峰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]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list1[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]=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张轩</a:t>
            </a:r>
            <a:r>
              <a:rPr lang="en-US" altLang="zh-CN">
                <a:sym typeface="+mn-ea"/>
              </a:rPr>
              <a:t>'</a:t>
            </a:r>
            <a:endParaRPr lang="en-US" altLang="zh-CN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print(list1)      </a:t>
            </a:r>
            <a:r>
              <a:rPr lang="en-US" altLang="zh-CN">
                <a:sym typeface="+mn-ea"/>
              </a:rPr>
              <a:t>#</a:t>
            </a:r>
            <a:r>
              <a:rPr lang="zh-CN" altLang="en-US">
                <a:sym typeface="+mn-ea"/>
              </a:rPr>
              <a:t>输出结果为：[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张轩</a:t>
            </a:r>
            <a:r>
              <a:rPr lang="en-US" altLang="zh-CN">
                <a:sym typeface="+mn-ea"/>
              </a:rPr>
              <a:t>','</a:t>
            </a:r>
            <a:r>
              <a:rPr lang="zh-CN" altLang="en-US">
                <a:sym typeface="+mn-ea"/>
              </a:rPr>
              <a:t>张轩</a:t>
            </a:r>
            <a:r>
              <a:rPr lang="en-US" altLang="zh-CN">
                <a:sym typeface="+mn-ea"/>
              </a:rPr>
              <a:t>','</a:t>
            </a:r>
            <a:r>
              <a:rPr lang="zh-CN" altLang="en-US">
                <a:sym typeface="+mn-ea"/>
              </a:rPr>
              <a:t>王晨</a:t>
            </a:r>
            <a:r>
              <a:rPr lang="en-US" altLang="zh-CN">
                <a:sym typeface="+mn-ea"/>
              </a:rPr>
              <a:t>','</a:t>
            </a:r>
            <a:r>
              <a:rPr lang="zh-CN" altLang="en-US">
                <a:sym typeface="+mn-ea"/>
              </a:rPr>
              <a:t>刘峰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]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en-US" altLang="zh-CN">
                <a:sym typeface="+mn-ea"/>
              </a:rPr>
              <a:t>list1[0:3]=</a:t>
            </a:r>
            <a:r>
              <a:rPr lang="en-US" altLang="zh-CN">
                <a:sym typeface="+mn-ea"/>
              </a:rPr>
              <a:t>[1,1,1]</a:t>
            </a:r>
            <a:endParaRPr lang="en-US" altLang="zh-CN"/>
          </a:p>
          <a:p>
            <a:pPr algn="l">
              <a:lnSpc>
                <a:spcPct val="150000"/>
              </a:lnSpc>
            </a:pPr>
            <a:r>
              <a:rPr lang="en-US" altLang="zh-CN">
                <a:sym typeface="+mn-ea"/>
              </a:rPr>
              <a:t>print(list1)      #</a:t>
            </a:r>
            <a:r>
              <a:rPr lang="zh-CN" altLang="en-US">
                <a:sym typeface="+mn-ea"/>
              </a:rPr>
              <a:t>输出结果为：[1, 1, 1, 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刘峰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]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54735" y="187325"/>
            <a:ext cx="202882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400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、</a:t>
            </a:r>
            <a:r>
              <a:rPr lang="zh-CN" altLang="en-US" sz="24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更新列表</a:t>
            </a:r>
            <a:endParaRPr lang="zh-CN" altLang="en-US" sz="2400" spc="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E871-F0EE-4183-8EF8-C7646F4B5DEC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141082" y="1638634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文本框 25"/>
          <p:cNvSpPr txBox="1">
            <a:spLocks noChangeArrowheads="1"/>
          </p:cNvSpPr>
          <p:nvPr/>
        </p:nvSpPr>
        <p:spPr bwMode="auto">
          <a:xfrm>
            <a:off x="3474221" y="1568573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32830" y="1568573"/>
            <a:ext cx="3083937" cy="3689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组合数据类型概述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28"/>
          <p:cNvSpPr txBox="1">
            <a:spLocks noChangeArrowheads="1"/>
          </p:cNvSpPr>
          <p:nvPr/>
        </p:nvSpPr>
        <p:spPr bwMode="auto">
          <a:xfrm>
            <a:off x="3474221" y="2052306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32830" y="2052306"/>
            <a:ext cx="3541589" cy="44259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1" indent="-457200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序列类型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141082" y="2606100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文本框 30"/>
          <p:cNvSpPr txBox="1">
            <a:spLocks noChangeArrowheads="1"/>
          </p:cNvSpPr>
          <p:nvPr/>
        </p:nvSpPr>
        <p:spPr bwMode="auto">
          <a:xfrm>
            <a:off x="3474221" y="2536039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425210" y="2536039"/>
            <a:ext cx="3083937" cy="3689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集合类型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Title 1"/>
          <p:cNvSpPr txBox="1"/>
          <p:nvPr/>
        </p:nvSpPr>
        <p:spPr>
          <a:xfrm>
            <a:off x="1143000" y="83636"/>
            <a:ext cx="7552030" cy="656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750" b="1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 smtClean="0"/>
              <a:t>第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章 组合数据类型</a:t>
            </a:r>
            <a:endParaRPr lang="en-US" altLang="zh-CN" sz="2800" dirty="0" smtClean="0"/>
          </a:p>
        </p:txBody>
      </p:sp>
      <p:sp>
        <p:nvSpPr>
          <p:cNvPr id="15" name="椭圆 14"/>
          <p:cNvSpPr/>
          <p:nvPr/>
        </p:nvSpPr>
        <p:spPr>
          <a:xfrm>
            <a:off x="4140322" y="3129221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文本框 30"/>
          <p:cNvSpPr txBox="1">
            <a:spLocks noChangeArrowheads="1"/>
          </p:cNvSpPr>
          <p:nvPr/>
        </p:nvSpPr>
        <p:spPr bwMode="auto">
          <a:xfrm>
            <a:off x="3473461" y="3059160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04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2"/>
          <p:cNvSpPr txBox="1"/>
          <p:nvPr/>
        </p:nvSpPr>
        <p:spPr>
          <a:xfrm>
            <a:off x="4432070" y="3059160"/>
            <a:ext cx="3083937" cy="3689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字典类型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133828" y="3585798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文本框 30"/>
          <p:cNvSpPr txBox="1">
            <a:spLocks noChangeArrowheads="1"/>
          </p:cNvSpPr>
          <p:nvPr/>
        </p:nvSpPr>
        <p:spPr bwMode="auto">
          <a:xfrm>
            <a:off x="3466967" y="3515737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05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文本框 12"/>
          <p:cNvSpPr txBox="1"/>
          <p:nvPr/>
        </p:nvSpPr>
        <p:spPr>
          <a:xfrm>
            <a:off x="4425576" y="3515737"/>
            <a:ext cx="3083937" cy="3689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总结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133987" y="2141923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68350" y="898525"/>
            <a:ext cx="70491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可以使用 del 语句来删除列表中的某个元素，如下实例：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list = ['</a:t>
            </a:r>
            <a:r>
              <a:rPr lang="en-US" altLang="zh-CN">
                <a:sym typeface="+mn-ea"/>
              </a:rPr>
              <a:t>Taobao</a:t>
            </a:r>
            <a:r>
              <a:rPr lang="zh-CN" altLang="en-US">
                <a:sym typeface="+mn-ea"/>
              </a:rPr>
              <a:t>', '</a:t>
            </a:r>
            <a:r>
              <a:rPr lang="en-US" altLang="zh-CN">
                <a:sym typeface="+mn-ea"/>
              </a:rPr>
              <a:t>Jingdong</a:t>
            </a:r>
            <a:r>
              <a:rPr lang="zh-CN" altLang="en-US">
                <a:sym typeface="+mn-ea"/>
              </a:rPr>
              <a:t>', </a:t>
            </a:r>
            <a:r>
              <a:rPr lang="en-US" altLang="zh-CN">
                <a:sym typeface="+mn-ea"/>
              </a:rPr>
              <a:t>111</a:t>
            </a:r>
            <a:r>
              <a:rPr lang="zh-CN" altLang="en-US">
                <a:sym typeface="+mn-ea"/>
              </a:rPr>
              <a:t>, </a:t>
            </a:r>
            <a:r>
              <a:rPr lang="en-US" altLang="zh-CN">
                <a:sym typeface="+mn-ea"/>
              </a:rPr>
              <a:t>222</a:t>
            </a:r>
            <a:r>
              <a:rPr lang="zh-CN" altLang="en-US">
                <a:sym typeface="+mn-ea"/>
              </a:rPr>
              <a:t>]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print ("原始列表 : ", list)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del list[2]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print ("删除第三个元素 : ", list)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输出：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原始列表 :  ['Taobao', 'Jingdong', 111, 222]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删除第三个元素 :  ['Taobao', 'Jingdong', 222]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73785" y="187325"/>
            <a:ext cx="202882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400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、</a:t>
            </a:r>
            <a:r>
              <a:rPr lang="zh-CN" altLang="en-US" sz="24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更新列表</a:t>
            </a:r>
            <a:endParaRPr lang="zh-CN" altLang="en-US" sz="2400" spc="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08957" y="206330"/>
            <a:ext cx="3954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 sz="24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例子：列表的创建及遍历</a:t>
            </a:r>
            <a:endParaRPr lang="zh-CN" altLang="zh-CN" sz="2400" spc="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7065" y="965835"/>
            <a:ext cx="4522470" cy="25533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altLang="zh-CN" sz="1600"/>
              <a:t>#类定义</a:t>
            </a:r>
            <a:endParaRPr lang="en-US" altLang="zh-CN" sz="1600"/>
          </a:p>
          <a:p>
            <a:pPr algn="l">
              <a:lnSpc>
                <a:spcPct val="100000"/>
              </a:lnSpc>
            </a:pPr>
            <a:r>
              <a:rPr lang="en-US" altLang="zh-CN" sz="1600"/>
              <a:t>class student:</a:t>
            </a:r>
            <a:endParaRPr lang="en-US" altLang="zh-CN" sz="1600"/>
          </a:p>
          <a:p>
            <a:pPr algn="l">
              <a:lnSpc>
                <a:spcPct val="100000"/>
              </a:lnSpc>
            </a:pPr>
            <a:r>
              <a:rPr lang="en-US" altLang="zh-CN" sz="1600"/>
              <a:t>       #定义构造方法</a:t>
            </a:r>
            <a:endParaRPr lang="en-US" altLang="zh-CN" sz="1600"/>
          </a:p>
          <a:p>
            <a:pPr algn="l">
              <a:lnSpc>
                <a:spcPct val="100000"/>
              </a:lnSpc>
            </a:pPr>
            <a:r>
              <a:rPr lang="en-US" altLang="zh-CN" sz="1600"/>
              <a:t>    def __init__(self,name,age,score):</a:t>
            </a:r>
            <a:endParaRPr lang="en-US" altLang="zh-CN" sz="1600"/>
          </a:p>
          <a:p>
            <a:pPr algn="l">
              <a:lnSpc>
                <a:spcPct val="100000"/>
              </a:lnSpc>
            </a:pPr>
            <a:r>
              <a:rPr lang="en-US" altLang="zh-CN" sz="1600"/>
              <a:t>        self.name = name</a:t>
            </a:r>
            <a:endParaRPr lang="en-US" altLang="zh-CN" sz="1600"/>
          </a:p>
          <a:p>
            <a:pPr algn="l">
              <a:lnSpc>
                <a:spcPct val="100000"/>
              </a:lnSpc>
            </a:pPr>
            <a:r>
              <a:rPr lang="en-US" altLang="zh-CN" sz="1600"/>
              <a:t>        self.age = age</a:t>
            </a:r>
            <a:endParaRPr lang="en-US" altLang="zh-CN" sz="1600"/>
          </a:p>
          <a:p>
            <a:pPr algn="l">
              <a:lnSpc>
                <a:spcPct val="100000"/>
              </a:lnSpc>
            </a:pPr>
            <a:r>
              <a:rPr lang="en-US" altLang="zh-CN" sz="1600"/>
              <a:t>        self.score = score</a:t>
            </a:r>
            <a:endParaRPr lang="en-US" altLang="zh-CN" sz="1600"/>
          </a:p>
          <a:p>
            <a:pPr algn="l">
              <a:lnSpc>
                <a:spcPct val="100000"/>
              </a:lnSpc>
            </a:pPr>
            <a:r>
              <a:rPr lang="en-US" altLang="zh-CN" sz="1600"/>
              <a:t>    def info(self):</a:t>
            </a:r>
            <a:endParaRPr lang="en-US" altLang="zh-CN" sz="1600"/>
          </a:p>
          <a:p>
            <a:pPr algn="l">
              <a:lnSpc>
                <a:spcPct val="100000"/>
              </a:lnSpc>
            </a:pPr>
            <a:r>
              <a:rPr lang="en-US" altLang="zh-CN" sz="1600"/>
              <a:t>        print("%s, %d 岁,成绩：%.2f。" %(self.name,self.age,self.score))</a:t>
            </a:r>
            <a:endParaRPr lang="en-US" altLang="zh-CN" sz="1600"/>
          </a:p>
        </p:txBody>
      </p:sp>
      <p:sp>
        <p:nvSpPr>
          <p:cNvPr id="9" name="文本框 8"/>
          <p:cNvSpPr txBox="1"/>
          <p:nvPr/>
        </p:nvSpPr>
        <p:spPr>
          <a:xfrm>
            <a:off x="5203190" y="965835"/>
            <a:ext cx="365506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00000"/>
              </a:lnSpc>
            </a:pPr>
            <a:r>
              <a:rPr lang="en-US" altLang="zh-CN">
                <a:sym typeface="+mn-ea"/>
              </a:rPr>
              <a:t># 实例化类</a:t>
            </a:r>
            <a:endParaRPr lang="en-US" altLang="zh-CN"/>
          </a:p>
          <a:p>
            <a:pPr algn="l">
              <a:lnSpc>
                <a:spcPct val="100000"/>
              </a:lnSpc>
            </a:pPr>
            <a:r>
              <a:rPr lang="en-US" altLang="zh-CN">
                <a:sym typeface="+mn-ea"/>
              </a:rPr>
              <a:t>s1 = student('张三',18,90)</a:t>
            </a:r>
            <a:endParaRPr lang="en-US" altLang="zh-CN"/>
          </a:p>
          <a:p>
            <a:pPr algn="l">
              <a:lnSpc>
                <a:spcPct val="100000"/>
              </a:lnSpc>
            </a:pPr>
            <a:r>
              <a:rPr lang="en-US" altLang="zh-CN">
                <a:sym typeface="+mn-ea"/>
              </a:rPr>
              <a:t>s2 = student('李四',20,92)</a:t>
            </a:r>
            <a:endParaRPr lang="en-US" altLang="zh-CN"/>
          </a:p>
          <a:p>
            <a:pPr algn="l">
              <a:lnSpc>
                <a:spcPct val="100000"/>
              </a:lnSpc>
            </a:pPr>
            <a:r>
              <a:rPr lang="en-US" altLang="zh-CN">
                <a:sym typeface="+mn-ea"/>
              </a:rPr>
              <a:t>s3 = student('王五',19,91)</a:t>
            </a:r>
            <a:endParaRPr lang="en-US" altLang="zh-CN"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zh-CN"/>
              <a:t>stuList=[s1,s2,s3]</a:t>
            </a:r>
            <a:endParaRPr lang="en-US" altLang="zh-CN"/>
          </a:p>
          <a:p>
            <a:pPr algn="l">
              <a:lnSpc>
                <a:spcPct val="100000"/>
              </a:lnSpc>
            </a:pPr>
            <a:r>
              <a:rPr lang="zh-CN" altLang="en-US"/>
              <a:t>for stu in stuList:</a:t>
            </a:r>
            <a:endParaRPr lang="zh-CN" altLang="en-US"/>
          </a:p>
          <a:p>
            <a:pPr algn="l">
              <a:lnSpc>
                <a:spcPct val="100000"/>
              </a:lnSpc>
            </a:pPr>
            <a:r>
              <a:rPr lang="zh-CN" altLang="en-US"/>
              <a:t>    stu.info()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4485" y="3643630"/>
            <a:ext cx="1895475" cy="5619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203190" y="309118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输出结果为：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004842" y="177755"/>
            <a:ext cx="2430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4</a:t>
            </a:r>
            <a:r>
              <a:rPr lang="zh-CN" altLang="en-US" sz="24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、</a:t>
            </a:r>
            <a:r>
              <a:rPr lang="zh-CN" altLang="en-US" sz="24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列表运算符</a:t>
            </a:r>
            <a:endParaRPr lang="zh-CN" altLang="en-US" sz="2400" spc="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7065" y="748665"/>
            <a:ext cx="191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）比较运算符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7065" y="1002665"/>
            <a:ext cx="717359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 </a:t>
            </a:r>
            <a:r>
              <a:rPr lang="zh-CN" altLang="en-US"/>
              <a:t>比较运算符可以用在所有的标准类型中。例如：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04570" y="1480820"/>
            <a:ext cx="46736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list</a:t>
            </a:r>
            <a:r>
              <a:rPr lang="en-US" altLang="zh-CN"/>
              <a:t>1</a:t>
            </a:r>
            <a:r>
              <a:rPr lang="zh-CN" altLang="en-US"/>
              <a:t>=['zs',1,2,'ls']</a:t>
            </a:r>
            <a:endParaRPr lang="zh-CN" altLang="en-US"/>
          </a:p>
          <a:p>
            <a:pPr algn="l"/>
            <a:r>
              <a:rPr lang="zh-CN" altLang="en-US"/>
              <a:t>list</a:t>
            </a:r>
            <a:r>
              <a:rPr lang="en-US" altLang="zh-CN"/>
              <a:t>2</a:t>
            </a:r>
            <a:r>
              <a:rPr lang="zh-CN" altLang="en-US"/>
              <a:t>=['zs',1,3,'zl']</a:t>
            </a:r>
            <a:endParaRPr lang="zh-CN" altLang="en-US"/>
          </a:p>
          <a:p>
            <a:pPr algn="l"/>
            <a:r>
              <a:rPr lang="zh-CN" altLang="en-US"/>
              <a:t>print(list</a:t>
            </a:r>
            <a:r>
              <a:rPr lang="en-US" altLang="zh-CN"/>
              <a:t>2</a:t>
            </a:r>
            <a:r>
              <a:rPr lang="zh-CN" altLang="en-US"/>
              <a:t>&gt;list</a:t>
            </a:r>
            <a:r>
              <a:rPr lang="en-US" altLang="zh-CN"/>
              <a:t>1</a:t>
            </a:r>
            <a:r>
              <a:rPr lang="zh-CN" altLang="en-US"/>
              <a:t>)    </a:t>
            </a:r>
            <a:r>
              <a:rPr lang="en-US" altLang="zh-CN"/>
              <a:t>#</a:t>
            </a:r>
            <a:r>
              <a:rPr lang="zh-CN" altLang="en-US"/>
              <a:t>输出结果为</a:t>
            </a:r>
            <a:r>
              <a:rPr lang="en-US" altLang="zh-CN"/>
              <a:t>True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47065" y="2332990"/>
            <a:ext cx="7101205" cy="267652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400">
                <a:sym typeface="+mn-ea"/>
              </a:rPr>
              <a:t>对于列表来说，比较的规则如下：</a:t>
            </a:r>
            <a:endParaRPr lang="zh-CN" altLang="en-US" sz="1400"/>
          </a:p>
          <a:p>
            <a:pPr algn="l">
              <a:lnSpc>
                <a:spcPct val="150000"/>
              </a:lnSpc>
            </a:pPr>
            <a:r>
              <a:rPr lang="zh-CN" altLang="en-US" sz="1400">
                <a:sym typeface="+mn-ea"/>
              </a:rPr>
              <a:t>（</a:t>
            </a:r>
            <a:r>
              <a:rPr lang="en-US" altLang="zh-CN" sz="1400">
                <a:sym typeface="+mn-ea"/>
              </a:rPr>
              <a:t>1</a:t>
            </a:r>
            <a:r>
              <a:rPr lang="zh-CN" altLang="en-US" sz="1400">
                <a:sym typeface="+mn-ea"/>
              </a:rPr>
              <a:t>）如果比较的元素是同类型的，则比较其值</a:t>
            </a:r>
            <a:endParaRPr lang="zh-CN" altLang="en-US" sz="1400"/>
          </a:p>
          <a:p>
            <a:pPr algn="l">
              <a:lnSpc>
                <a:spcPct val="150000"/>
              </a:lnSpc>
            </a:pPr>
            <a:r>
              <a:rPr lang="zh-CN" altLang="en-US" sz="1400">
                <a:sym typeface="+mn-ea"/>
              </a:rPr>
              <a:t>（</a:t>
            </a:r>
            <a:r>
              <a:rPr lang="en-US" altLang="zh-CN" sz="1400">
                <a:sym typeface="+mn-ea"/>
              </a:rPr>
              <a:t>2</a:t>
            </a:r>
            <a:r>
              <a:rPr lang="zh-CN" altLang="en-US" sz="1400">
                <a:sym typeface="+mn-ea"/>
              </a:rPr>
              <a:t>）如果比较的元素不是同类型的，要视情况而定</a:t>
            </a:r>
            <a:endParaRPr lang="zh-CN" altLang="en-US" sz="1400"/>
          </a:p>
          <a:p>
            <a:pPr algn="l">
              <a:lnSpc>
                <a:spcPct val="150000"/>
              </a:lnSpc>
            </a:pPr>
            <a:r>
              <a:rPr lang="zh-CN" altLang="en-US" sz="1400">
                <a:sym typeface="+mn-ea"/>
              </a:rPr>
              <a:t>① 如果都是数值类型，则执行数值的强制类型转换，然后比较</a:t>
            </a:r>
            <a:endParaRPr lang="zh-CN" altLang="en-US" sz="1400"/>
          </a:p>
          <a:p>
            <a:pPr algn="l">
              <a:lnSpc>
                <a:spcPct val="150000"/>
              </a:lnSpc>
            </a:pPr>
            <a:r>
              <a:rPr lang="zh-CN" altLang="en-US" sz="1400">
                <a:sym typeface="+mn-ea"/>
              </a:rPr>
              <a:t>②如果有一方的元素是数字，则另一方大（</a:t>
            </a:r>
            <a:r>
              <a:rPr lang="en-US" altLang="zh-CN" sz="1400">
                <a:sym typeface="+mn-ea"/>
              </a:rPr>
              <a:t>“</a:t>
            </a:r>
            <a:r>
              <a:rPr lang="zh-CN" altLang="en-US" sz="1400">
                <a:sym typeface="+mn-ea"/>
              </a:rPr>
              <a:t>数字最小</a:t>
            </a:r>
            <a:r>
              <a:rPr lang="en-US" altLang="zh-CN" sz="1400">
                <a:sym typeface="+mn-ea"/>
              </a:rPr>
              <a:t>”</a:t>
            </a:r>
            <a:r>
              <a:rPr lang="zh-CN" altLang="en-US" sz="1400">
                <a:sym typeface="+mn-ea"/>
              </a:rPr>
              <a:t>）</a:t>
            </a:r>
            <a:endParaRPr lang="zh-CN" altLang="en-US" sz="1400"/>
          </a:p>
          <a:p>
            <a:pPr algn="l">
              <a:lnSpc>
                <a:spcPct val="150000"/>
              </a:lnSpc>
            </a:pPr>
            <a:r>
              <a:rPr lang="zh-CN" altLang="en-US" sz="1400">
                <a:sym typeface="+mn-ea"/>
              </a:rPr>
              <a:t>③ 否则按照类型名字的字母顺序进行比较</a:t>
            </a:r>
            <a:endParaRPr lang="zh-CN" altLang="en-US" sz="1400"/>
          </a:p>
          <a:p>
            <a:pPr algn="l">
              <a:lnSpc>
                <a:spcPct val="150000"/>
              </a:lnSpc>
            </a:pPr>
            <a:r>
              <a:rPr lang="zh-CN" altLang="en-US" sz="1400">
                <a:sym typeface="+mn-ea"/>
              </a:rPr>
              <a:t>（</a:t>
            </a:r>
            <a:r>
              <a:rPr lang="en-US" altLang="zh-CN" sz="1400">
                <a:sym typeface="+mn-ea"/>
              </a:rPr>
              <a:t>3</a:t>
            </a:r>
            <a:r>
              <a:rPr lang="zh-CN" altLang="en-US" sz="1400">
                <a:sym typeface="+mn-ea"/>
              </a:rPr>
              <a:t>）如果有一个列表首先到达末尾，则另一方值大</a:t>
            </a:r>
            <a:endParaRPr lang="zh-CN" altLang="en-US" sz="1400"/>
          </a:p>
          <a:p>
            <a:pPr algn="l">
              <a:lnSpc>
                <a:spcPct val="150000"/>
              </a:lnSpc>
            </a:pPr>
            <a:r>
              <a:rPr lang="zh-CN" altLang="en-US" sz="1400">
                <a:sym typeface="+mn-ea"/>
              </a:rPr>
              <a:t>（</a:t>
            </a:r>
            <a:r>
              <a:rPr lang="en-US" altLang="zh-CN" sz="1400">
                <a:sym typeface="+mn-ea"/>
              </a:rPr>
              <a:t>4</a:t>
            </a:r>
            <a:r>
              <a:rPr lang="zh-CN" altLang="en-US" sz="1400">
                <a:sym typeface="+mn-ea"/>
              </a:rPr>
              <a:t>）如果两个列表的元素和个数都相等，则两个列表相等，返回</a:t>
            </a:r>
            <a:r>
              <a:rPr lang="en-US" altLang="zh-CN" sz="1400">
                <a:sym typeface="+mn-ea"/>
              </a:rPr>
              <a:t>0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08957" y="130130"/>
            <a:ext cx="27609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4</a:t>
            </a:r>
            <a:r>
              <a:rPr lang="zh-CN" altLang="en-US" sz="28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、列表运算符</a:t>
            </a:r>
            <a:endParaRPr lang="zh-CN" altLang="en-US" sz="2800" spc="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7065" y="876935"/>
            <a:ext cx="191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）切片运算符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8005" y="1162685"/>
            <a:ext cx="8286750" cy="175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切片运算符适用于所以序列类型，</a:t>
            </a:r>
            <a:r>
              <a:rPr lang="zh-CN" altLang="en-US"/>
              <a:t>列表的切片操作和字符串的切片非常类似，通过切片，列表可以返回一个对象或者几个对象。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      列表属于序列类型，有正向索引和反向索引，如果未给出索引的始末位置，则使用默认值。正向默认的默认值开始为</a:t>
            </a:r>
            <a:r>
              <a:rPr lang="en-US" altLang="zh-CN"/>
              <a:t>0</a:t>
            </a:r>
            <a:r>
              <a:rPr lang="zh-CN" altLang="en-US"/>
              <a:t>，结束为列表长度</a:t>
            </a:r>
            <a:r>
              <a:rPr lang="en-US" altLang="zh-CN"/>
              <a:t>-1</a:t>
            </a:r>
            <a:r>
              <a:rPr lang="zh-CN" altLang="en-US"/>
              <a:t>，反向索引默认值开始为</a:t>
            </a:r>
            <a:r>
              <a:rPr lang="en-US" altLang="zh-CN"/>
              <a:t>-1</a:t>
            </a:r>
            <a:r>
              <a:rPr lang="zh-CN" altLang="en-US"/>
              <a:t>，结束为列表长度的负数。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47115" y="2788920"/>
            <a:ext cx="67036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/>
              <a:t>stuL</a:t>
            </a:r>
            <a:r>
              <a:t>ist=[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张轩</a:t>
            </a:r>
            <a:r>
              <a:rPr lang="en-US" altLang="zh-CN">
                <a:sym typeface="+mn-ea"/>
              </a:rPr>
              <a:t>'</a:t>
            </a:r>
            <a:r>
              <a:t>,1,3,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刘峰</a:t>
            </a:r>
            <a:r>
              <a:rPr lang="en-US" altLang="zh-CN">
                <a:sym typeface="+mn-ea"/>
              </a:rPr>
              <a:t>'</a:t>
            </a:r>
            <a:r>
              <a:t>]</a:t>
            </a:r>
            <a:r>
              <a:rPr lang="en-US" altLang="zh-CN">
                <a:sym typeface="+mn-ea"/>
              </a:rPr>
              <a:t>,</a:t>
            </a:r>
            <a:endParaRPr lang="en-US" altLang="zh-CN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t>print(</a:t>
            </a:r>
            <a:r>
              <a:rPr lang="en-US">
                <a:sym typeface="+mn-ea"/>
              </a:rPr>
              <a:t>stuL</a:t>
            </a:r>
            <a:r>
              <a:rPr>
                <a:sym typeface="+mn-ea"/>
              </a:rPr>
              <a:t>ist</a:t>
            </a:r>
            <a:r>
              <a:t>[1])           </a:t>
            </a:r>
            <a:r>
              <a:rPr lang="en-US"/>
              <a:t>#</a:t>
            </a:r>
            <a:r>
              <a:rPr lang="zh-CN" altLang="en-US"/>
              <a:t>输出结果为：</a:t>
            </a:r>
            <a:r>
              <a:rPr lang="en-US" altLang="zh-CN"/>
              <a:t>1</a:t>
            </a:r>
            <a:endParaRPr lang="en-US" altLang="zh-CN"/>
          </a:p>
          <a:p>
            <a:pPr algn="l">
              <a:lnSpc>
                <a:spcPct val="150000"/>
              </a:lnSpc>
            </a:pPr>
            <a:r>
              <a:t>print(</a:t>
            </a:r>
            <a:r>
              <a:rPr lang="en-US">
                <a:sym typeface="+mn-ea"/>
              </a:rPr>
              <a:t>stuL</a:t>
            </a:r>
            <a:r>
              <a:rPr>
                <a:sym typeface="+mn-ea"/>
              </a:rPr>
              <a:t>ist</a:t>
            </a:r>
            <a:r>
              <a:t>[1:-1])      </a:t>
            </a:r>
            <a:r>
              <a:rPr lang="en-US"/>
              <a:t>#</a:t>
            </a:r>
            <a:r>
              <a:rPr lang="zh-CN" altLang="en-US"/>
              <a:t>输出结果为：[1, 3]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t>print(</a:t>
            </a:r>
            <a:r>
              <a:rPr lang="en-US">
                <a:sym typeface="+mn-ea"/>
              </a:rPr>
              <a:t>stuL</a:t>
            </a:r>
            <a:r>
              <a:rPr>
                <a:sym typeface="+mn-ea"/>
              </a:rPr>
              <a:t>ist</a:t>
            </a:r>
            <a:r>
              <a:t>[:-2])        </a:t>
            </a:r>
            <a:r>
              <a:rPr lang="en-US"/>
              <a:t>#</a:t>
            </a:r>
            <a:r>
              <a:rPr lang="zh-CN" altLang="en-US"/>
              <a:t>输出结果为：[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张轩</a:t>
            </a:r>
            <a:r>
              <a:rPr lang="en-US" altLang="zh-CN">
                <a:sym typeface="+mn-ea"/>
              </a:rPr>
              <a:t>'</a:t>
            </a:r>
            <a:r>
              <a:rPr lang="zh-CN" altLang="en-US"/>
              <a:t>, 1]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93395" y="1114425"/>
            <a:ext cx="816356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>
                <a:sym typeface="+mn-ea"/>
              </a:rPr>
              <a:t>        </a:t>
            </a:r>
            <a:r>
              <a:rPr lang="zh-CN" altLang="en-US">
                <a:sym typeface="+mn-ea"/>
              </a:rPr>
              <a:t>连接操作符允许把多个列表对象合并在一起。例如：</a:t>
            </a:r>
            <a:endParaRPr lang="zh-CN" altLang="en-US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8685" y="1621155"/>
            <a:ext cx="79870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altLang="zh-CN">
                <a:sym typeface="+mn-ea"/>
              </a:rPr>
              <a:t>list1=[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张轩</a:t>
            </a:r>
            <a:r>
              <a:rPr lang="en-US" altLang="zh-CN">
                <a:sym typeface="+mn-ea"/>
              </a:rPr>
              <a:t>','</a:t>
            </a:r>
            <a:r>
              <a:rPr lang="zh-CN" altLang="en-US">
                <a:sym typeface="+mn-ea"/>
              </a:rPr>
              <a:t>李岚</a:t>
            </a:r>
            <a:r>
              <a:rPr lang="en-US" altLang="zh-CN">
                <a:sym typeface="+mn-ea"/>
              </a:rPr>
              <a:t>',['</a:t>
            </a:r>
            <a:r>
              <a:rPr lang="zh-CN" altLang="en-US">
                <a:sym typeface="+mn-ea"/>
              </a:rPr>
              <a:t>王晨</a:t>
            </a:r>
            <a:r>
              <a:rPr lang="en-US" altLang="zh-CN">
                <a:sym typeface="+mn-ea"/>
              </a:rPr>
              <a:t>','</a:t>
            </a:r>
            <a:r>
              <a:rPr lang="zh-CN" altLang="en-US">
                <a:sym typeface="+mn-ea"/>
              </a:rPr>
              <a:t>刘峰</a:t>
            </a:r>
            <a:r>
              <a:rPr lang="en-US" altLang="zh-CN">
                <a:sym typeface="+mn-ea"/>
              </a:rPr>
              <a:t>']</a:t>
            </a:r>
            <a:r>
              <a:rPr lang="en-US" altLang="zh-CN">
                <a:sym typeface="+mn-ea"/>
              </a:rPr>
              <a:t>]</a:t>
            </a:r>
            <a:endParaRPr lang="en-US" altLang="zh-CN"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zh-CN">
                <a:sym typeface="+mn-ea"/>
              </a:rPr>
              <a:t>list2=[1,2,3,4]</a:t>
            </a:r>
            <a:endParaRPr lang="en-US" altLang="zh-CN"/>
          </a:p>
          <a:p>
            <a:pPr algn="l">
              <a:lnSpc>
                <a:spcPct val="100000"/>
              </a:lnSpc>
            </a:pPr>
            <a:r>
              <a:rPr lang="zh-CN" altLang="en-US">
                <a:sym typeface="+mn-ea"/>
              </a:rPr>
              <a:t>print(list</a:t>
            </a:r>
            <a:r>
              <a:rPr lang="en-US" altLang="zh-CN">
                <a:sym typeface="+mn-ea"/>
              </a:rPr>
              <a:t>1+list2</a:t>
            </a:r>
            <a:r>
              <a:rPr lang="zh-CN" altLang="en-US">
                <a:sym typeface="+mn-ea"/>
              </a:rPr>
              <a:t>)      </a:t>
            </a:r>
            <a:r>
              <a:rPr lang="en-US" altLang="zh-CN">
                <a:sym typeface="+mn-ea"/>
              </a:rPr>
              <a:t>#</a:t>
            </a:r>
            <a:r>
              <a:rPr lang="zh-CN" altLang="en-US">
                <a:sym typeface="+mn-ea"/>
              </a:rPr>
              <a:t>输出结果为：</a:t>
            </a:r>
            <a:r>
              <a:rPr lang="en-US" altLang="zh-CN">
                <a:sym typeface="+mn-ea"/>
              </a:rPr>
              <a:t>[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张轩</a:t>
            </a:r>
            <a:r>
              <a:rPr lang="en-US" altLang="zh-CN">
                <a:sym typeface="+mn-ea"/>
              </a:rPr>
              <a:t>','</a:t>
            </a:r>
            <a:r>
              <a:rPr lang="zh-CN" altLang="en-US">
                <a:sym typeface="+mn-ea"/>
              </a:rPr>
              <a:t>李岚</a:t>
            </a:r>
            <a:r>
              <a:rPr lang="en-US" altLang="zh-CN">
                <a:sym typeface="+mn-ea"/>
              </a:rPr>
              <a:t>',['</a:t>
            </a:r>
            <a:r>
              <a:rPr lang="zh-CN" altLang="en-US">
                <a:sym typeface="+mn-ea"/>
              </a:rPr>
              <a:t>王晨</a:t>
            </a:r>
            <a:r>
              <a:rPr lang="en-US" altLang="zh-CN">
                <a:sym typeface="+mn-ea"/>
              </a:rPr>
              <a:t>','</a:t>
            </a:r>
            <a:r>
              <a:rPr lang="zh-CN" altLang="en-US">
                <a:sym typeface="+mn-ea"/>
              </a:rPr>
              <a:t>刘峰</a:t>
            </a:r>
            <a:r>
              <a:rPr lang="en-US" altLang="zh-CN">
                <a:sym typeface="+mn-ea"/>
              </a:rPr>
              <a:t>']</a:t>
            </a:r>
            <a:r>
              <a:rPr lang="en-US" altLang="zh-CN">
                <a:sym typeface="+mn-ea"/>
              </a:rPr>
              <a:t>, 1, 2, 3, 4, 5]</a:t>
            </a:r>
            <a:endParaRPr lang="en-US" altLang="zh-CN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0555" y="775970"/>
            <a:ext cx="2043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）连接操作符</a:t>
            </a:r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26" name="TextBox 25"/>
          <p:cNvSpPr txBox="1"/>
          <p:nvPr/>
        </p:nvSpPr>
        <p:spPr>
          <a:xfrm>
            <a:off x="908957" y="168230"/>
            <a:ext cx="27609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4</a:t>
            </a:r>
            <a:r>
              <a:rPr lang="zh-CN" altLang="en-US" sz="28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、列表运算符</a:t>
            </a:r>
            <a:endParaRPr lang="zh-CN" altLang="en-US" sz="2800" spc="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462915" y="2837815"/>
            <a:ext cx="8268970" cy="1668780"/>
            <a:chOff x="6059464" y="3524926"/>
            <a:chExt cx="2185594" cy="1224902"/>
          </a:xfrm>
        </p:grpSpPr>
        <p:grpSp>
          <p:nvGrpSpPr>
            <p:cNvPr id="53" name="组合 52"/>
            <p:cNvGrpSpPr/>
            <p:nvPr/>
          </p:nvGrpSpPr>
          <p:grpSpPr>
            <a:xfrm>
              <a:off x="6059464" y="3524926"/>
              <a:ext cx="2185594" cy="1224902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圆角矩形 56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4351930" y="1330004"/>
                <a:ext cx="3742172" cy="267112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sp>
          <p:nvSpPr>
            <p:cNvPr id="56" name="TextBox 88"/>
            <p:cNvSpPr>
              <a:spLocks noChangeArrowheads="1"/>
            </p:cNvSpPr>
            <p:nvPr/>
          </p:nvSpPr>
          <p:spPr bwMode="auto">
            <a:xfrm>
              <a:off x="6148251" y="3654425"/>
              <a:ext cx="1996104" cy="903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p>
              <a:pPr algn="l"/>
              <a:r>
                <a:rPr lang="zh-CN" altLang="en-US" sz="1600" b="1" dirty="0">
                  <a:latin typeface="黑体" panose="02010609060101010101" charset="-122"/>
                  <a:ea typeface="黑体" panose="02010609060101010101" charset="-122"/>
                  <a:sym typeface="微软雅黑" panose="020B0503020204020204" pitchFamily="34" charset="-122"/>
                </a:rPr>
                <a:t>注意：</a:t>
              </a:r>
              <a:endParaRPr lang="zh-CN" altLang="en-US" sz="1600" b="1" dirty="0"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endParaRPr>
            </a:p>
            <a:p>
              <a:pPr algn="l"/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微软雅黑" panose="020B0503020204020204" pitchFamily="34" charset="-122"/>
                </a:rPr>
                <a:t>   在列表中，连字符</a:t>
              </a:r>
              <a:r>
                <a: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微软雅黑" panose="020B0503020204020204" pitchFamily="34" charset="-122"/>
                </a:rPr>
                <a:t>+</a:t>
              </a:r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微软雅黑" panose="020B0503020204020204" pitchFamily="34" charset="-122"/>
                </a:rPr>
                <a:t>的左右两边必须是列表类型，不能使用连字符来链接不同类型，即使都是序列类型也不行。例如：</a:t>
              </a:r>
              <a:endPara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微软雅黑" panose="020B0503020204020204" pitchFamily="34" charset="-122"/>
              </a:endParaRPr>
            </a:p>
            <a:p>
              <a:pPr algn="l"/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微软雅黑" panose="020B0503020204020204" pitchFamily="34" charset="-122"/>
                </a:rPr>
                <a:t> </a:t>
              </a:r>
              <a:r>
                <a: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微软雅黑" panose="020B0503020204020204" pitchFamily="34" charset="-122"/>
                </a:rPr>
                <a:t>list=[1,2,</a:t>
              </a:r>
              <a:r>
                <a:rPr lang="en-US" altLang="zh-CN" sz="1600">
                  <a:sym typeface="+mn-ea"/>
                </a:rPr>
                <a:t>'</a:t>
              </a:r>
              <a:r>
                <a:rPr lang="zh-CN" altLang="en-US" sz="1600">
                  <a:sym typeface="+mn-ea"/>
                </a:rPr>
                <a:t>王晨</a:t>
              </a:r>
              <a:r>
                <a:rPr lang="en-US" altLang="zh-CN" sz="1600">
                  <a:sym typeface="+mn-ea"/>
                </a:rPr>
                <a:t>','</a:t>
              </a:r>
              <a:r>
                <a:rPr lang="zh-CN" altLang="en-US" sz="1600">
                  <a:sym typeface="+mn-ea"/>
                </a:rPr>
                <a:t>刘峰</a:t>
              </a:r>
              <a:r>
                <a:rPr lang="en-US" altLang="zh-CN" sz="1600">
                  <a:sym typeface="+mn-ea"/>
                </a:rPr>
                <a:t>'</a:t>
              </a:r>
              <a:r>
                <a: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微软雅黑" panose="020B0503020204020204" pitchFamily="34" charset="-122"/>
                </a:rPr>
                <a:t>]</a:t>
              </a:r>
              <a:endPara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微软雅黑" panose="020B0503020204020204" pitchFamily="34" charset="-122"/>
              </a:endParaRPr>
            </a:p>
            <a:p>
              <a:pPr algn="l"/>
              <a:r>
                <a: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微软雅黑" panose="020B0503020204020204" pitchFamily="34" charset="-122"/>
                </a:rPr>
                <a:t> print(list+</a:t>
              </a:r>
              <a:r>
                <a:rPr lang="en-US" altLang="zh-CN" sz="1600">
                  <a:sym typeface="+mn-ea"/>
                </a:rPr>
                <a:t>'</a:t>
              </a:r>
              <a:r>
                <a:rPr lang="zh-CN" altLang="en-US" sz="1600">
                  <a:sym typeface="+mn-ea"/>
                </a:rPr>
                <a:t>张轩</a:t>
              </a:r>
              <a:r>
                <a:rPr lang="en-US" altLang="zh-CN" sz="1600">
                  <a:sym typeface="+mn-ea"/>
                </a:rPr>
                <a:t>'</a:t>
              </a:r>
              <a:r>
                <a:rPr lang="en-US" altLang="zh-CN" sz="1600">
                  <a:sym typeface="+mn-ea"/>
                </a:rPr>
                <a:t>)    #</a:t>
              </a:r>
              <a:r>
                <a:rPr lang="zh-CN" altLang="en-US" sz="1600">
                  <a:sym typeface="+mn-ea"/>
                </a:rPr>
                <a:t>结果出错，两边的类型不一致</a:t>
              </a:r>
              <a:endPara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08957" y="120605"/>
            <a:ext cx="27609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4</a:t>
            </a:r>
            <a:r>
              <a:rPr lang="zh-CN" altLang="en-US" sz="28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、列表运算符</a:t>
            </a:r>
            <a:endParaRPr lang="zh-CN" altLang="en-US" sz="2800" spc="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7065" y="763905"/>
            <a:ext cx="293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）成员运算符</a:t>
            </a:r>
            <a:r>
              <a:rPr lang="en-US" altLang="zh-CN"/>
              <a:t>in </a:t>
            </a:r>
            <a:r>
              <a:rPr lang="zh-CN" altLang="en-US"/>
              <a:t>和</a:t>
            </a:r>
            <a:r>
              <a:rPr lang="en-US" altLang="zh-CN"/>
              <a:t>not in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80390" y="1074420"/>
            <a:ext cx="828675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        </a:t>
            </a:r>
            <a:r>
              <a:rPr lang="zh-CN" altLang="en-US"/>
              <a:t>成员运算符用于检查一个对象是否在列表中。例如：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38860" y="1646555"/>
            <a:ext cx="67036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t>list</a:t>
            </a:r>
            <a:r>
              <a:rPr lang="en-US"/>
              <a:t>1</a:t>
            </a:r>
            <a:r>
              <a:t>=[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张轩</a:t>
            </a:r>
            <a:r>
              <a:rPr lang="en-US" altLang="zh-CN">
                <a:sym typeface="+mn-ea"/>
              </a:rPr>
              <a:t>'</a:t>
            </a:r>
            <a:r>
              <a:t>,1,3,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刘峰</a:t>
            </a:r>
            <a:r>
              <a:rPr lang="en-US" altLang="zh-CN">
                <a:sym typeface="+mn-ea"/>
              </a:rPr>
              <a:t>'</a:t>
            </a:r>
            <a:r>
              <a:t>]</a:t>
            </a:r>
          </a:p>
          <a:p>
            <a:pPr algn="l"/>
            <a:r>
              <a:t>print(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张轩</a:t>
            </a:r>
            <a:r>
              <a:rPr lang="en-US" altLang="zh-CN">
                <a:sym typeface="+mn-ea"/>
              </a:rPr>
              <a:t>'</a:t>
            </a:r>
            <a:r>
              <a:t> in list</a:t>
            </a:r>
            <a:r>
              <a:rPr lang="en-US"/>
              <a:t>1</a:t>
            </a:r>
            <a:r>
              <a:t>)             </a:t>
            </a:r>
            <a:r>
              <a:rPr lang="en-US"/>
              <a:t>#</a:t>
            </a:r>
            <a:r>
              <a:rPr lang="zh-CN" altLang="en-US"/>
              <a:t>输出结果为：</a:t>
            </a:r>
            <a:r>
              <a:rPr lang="en-US" altLang="zh-CN"/>
              <a:t>True</a:t>
            </a:r>
            <a:endParaRPr lang="en-US" altLang="zh-CN"/>
          </a:p>
          <a:p>
            <a:pPr algn="l"/>
            <a:r>
              <a:t>print(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李岚</a:t>
            </a:r>
            <a:r>
              <a:rPr lang="en-US" altLang="zh-CN">
                <a:sym typeface="+mn-ea"/>
              </a:rPr>
              <a:t>'</a:t>
            </a:r>
            <a:r>
              <a:t> not in list</a:t>
            </a:r>
            <a:r>
              <a:rPr lang="en-US"/>
              <a:t>1</a:t>
            </a:r>
            <a:r>
              <a:t>)       </a:t>
            </a:r>
            <a:r>
              <a:rPr lang="en-US"/>
              <a:t>#</a:t>
            </a:r>
            <a:r>
              <a:rPr lang="zh-CN" altLang="en-US"/>
              <a:t>输出结果为：</a:t>
            </a:r>
            <a:r>
              <a:rPr lang="en-US" altLang="zh-CN">
                <a:sym typeface="+mn-ea"/>
              </a:rPr>
              <a:t>True</a:t>
            </a:r>
            <a:endParaRPr lang="zh-CN" altLang="en-US"/>
          </a:p>
          <a:p>
            <a:pPr algn="l"/>
            <a:r>
              <a:t>print(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王晨</a:t>
            </a:r>
            <a:r>
              <a:rPr lang="en-US" altLang="zh-CN">
                <a:sym typeface="+mn-ea"/>
              </a:rPr>
              <a:t>'</a:t>
            </a:r>
            <a:r>
              <a:t> in list3)           </a:t>
            </a:r>
            <a:r>
              <a:rPr lang="en-US"/>
              <a:t>#</a:t>
            </a:r>
            <a:r>
              <a:rPr lang="zh-CN" altLang="en-US"/>
              <a:t>输出结果为：</a:t>
            </a:r>
            <a:r>
              <a:rPr lang="en-US"/>
              <a:t>False</a:t>
            </a:r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647065" y="2845435"/>
            <a:ext cx="2456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）重复操作符（</a:t>
            </a:r>
            <a:r>
              <a:rPr lang="en-US" altLang="zh-CN"/>
              <a:t>*</a:t>
            </a:r>
            <a:r>
              <a:rPr lang="zh-CN" altLang="en-US"/>
              <a:t>）</a:t>
            </a:r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1038860" y="3213735"/>
            <a:ext cx="406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可以使列表中的元素重复多次，例如：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38860" y="3582035"/>
            <a:ext cx="64039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list</a:t>
            </a:r>
            <a:r>
              <a:rPr lang="en-US" altLang="zh-CN"/>
              <a:t>1</a:t>
            </a:r>
            <a:r>
              <a:rPr lang="zh-CN" altLang="en-US"/>
              <a:t>=[1,2,3,4,5]</a:t>
            </a:r>
            <a:endParaRPr lang="zh-CN" altLang="en-US"/>
          </a:p>
          <a:p>
            <a:pPr algn="l"/>
            <a:r>
              <a:rPr lang="zh-CN" altLang="en-US"/>
              <a:t>list</a:t>
            </a:r>
            <a:r>
              <a:rPr lang="en-US" altLang="zh-CN"/>
              <a:t>2</a:t>
            </a:r>
            <a:r>
              <a:rPr lang="zh-CN" altLang="en-US"/>
              <a:t>=list</a:t>
            </a:r>
            <a:r>
              <a:rPr lang="en-US" altLang="zh-CN"/>
              <a:t>1</a:t>
            </a:r>
            <a:r>
              <a:rPr lang="zh-CN" altLang="en-US"/>
              <a:t>*2</a:t>
            </a:r>
            <a:endParaRPr lang="zh-CN" altLang="en-US"/>
          </a:p>
          <a:p>
            <a:pPr algn="l"/>
            <a:r>
              <a:rPr lang="zh-CN" altLang="en-US"/>
              <a:t>print(list</a:t>
            </a:r>
            <a:r>
              <a:rPr lang="en-US" altLang="zh-CN"/>
              <a:t>2</a:t>
            </a:r>
            <a:r>
              <a:rPr lang="zh-CN" altLang="en-US"/>
              <a:t>)            </a:t>
            </a:r>
            <a:r>
              <a:rPr lang="en-US" altLang="zh-CN"/>
              <a:t>#</a:t>
            </a:r>
            <a:r>
              <a:rPr lang="zh-CN" altLang="en-US"/>
              <a:t>输出结果为：[1, 2, 3, 4, 5, 1, 2, 3, 4, 5]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08957" y="111080"/>
            <a:ext cx="3154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5</a:t>
            </a:r>
            <a:r>
              <a:rPr lang="zh-CN" altLang="en-US" sz="28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、列表操作函数</a:t>
            </a:r>
            <a:endParaRPr lang="zh-CN" altLang="en-US" sz="2800" spc="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7065" y="763905"/>
            <a:ext cx="259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）标准类型内置函数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80390" y="1038225"/>
            <a:ext cx="828675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  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▶</a:t>
            </a:r>
            <a:r>
              <a:rPr lang="en-US" altLang="zh-CN"/>
              <a:t> len()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38860" y="1529715"/>
            <a:ext cx="6126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对于列表来说，</a:t>
            </a:r>
            <a:r>
              <a:rPr lang="en-US" altLang="zh-CN"/>
              <a:t>len()</a:t>
            </a:r>
            <a:r>
              <a:rPr lang="zh-CN" altLang="en-US"/>
              <a:t>函数用于返回列表元素的个数。例如：</a:t>
            </a:r>
            <a:endParaRPr lang="zh-CN" altLang="en-US"/>
          </a:p>
          <a:p>
            <a:pPr algn="l"/>
            <a:r>
              <a:rPr lang="en-US" altLang="zh-CN"/>
              <a:t>list=[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张轩</a:t>
            </a:r>
            <a:r>
              <a:rPr lang="en-US" altLang="zh-CN">
                <a:sym typeface="+mn-ea"/>
              </a:rPr>
              <a:t>','</a:t>
            </a:r>
            <a:r>
              <a:rPr lang="zh-CN" altLang="en-US">
                <a:sym typeface="+mn-ea"/>
              </a:rPr>
              <a:t>李岚</a:t>
            </a:r>
            <a:r>
              <a:rPr lang="en-US" altLang="zh-CN">
                <a:sym typeface="+mn-ea"/>
              </a:rPr>
              <a:t>','</a:t>
            </a:r>
            <a:r>
              <a:rPr lang="zh-CN" altLang="en-US">
                <a:sym typeface="+mn-ea"/>
              </a:rPr>
              <a:t>王晨</a:t>
            </a:r>
            <a:r>
              <a:rPr lang="en-US" altLang="zh-CN">
                <a:sym typeface="+mn-ea"/>
              </a:rPr>
              <a:t>'</a:t>
            </a:r>
            <a:r>
              <a:rPr lang="en-US" altLang="zh-CN"/>
              <a:t>]</a:t>
            </a:r>
            <a:endParaRPr lang="en-US" altLang="zh-CN"/>
          </a:p>
          <a:p>
            <a:pPr algn="l"/>
            <a:r>
              <a:rPr lang="en-US" altLang="zh-CN"/>
              <a:t>print(len(list))           #</a:t>
            </a:r>
            <a:r>
              <a:rPr lang="zh-CN" altLang="en-US"/>
              <a:t>输出结果为：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80390" y="2451735"/>
            <a:ext cx="828675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  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▶</a:t>
            </a:r>
            <a:r>
              <a:rPr lang="en-US" altLang="zh-CN"/>
              <a:t> max()</a:t>
            </a:r>
            <a:r>
              <a:rPr lang="zh-CN" altLang="en-US"/>
              <a:t>和</a:t>
            </a:r>
            <a:r>
              <a:rPr lang="en-US" altLang="zh-CN"/>
              <a:t>min()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08685" y="2883535"/>
            <a:ext cx="77196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对于列表来说，</a:t>
            </a:r>
            <a:r>
              <a:rPr lang="en-US" altLang="zh-CN"/>
              <a:t>max()</a:t>
            </a:r>
            <a:r>
              <a:rPr lang="zh-CN" altLang="en-US"/>
              <a:t>函数用于返回列表中的最大值，</a:t>
            </a:r>
            <a:r>
              <a:rPr lang="en-US" altLang="zh-CN"/>
              <a:t>min()</a:t>
            </a:r>
            <a:r>
              <a:rPr lang="zh-CN" altLang="en-US"/>
              <a:t>函数用于返回列表中的最小值</a:t>
            </a:r>
            <a:r>
              <a:rPr lang="zh-CN" altLang="en-US"/>
              <a:t>。例如：</a:t>
            </a:r>
            <a:endParaRPr lang="zh-CN" altLang="en-US"/>
          </a:p>
          <a:p>
            <a:r>
              <a:rPr lang="en-US" altLang="zh-CN"/>
              <a:t>list1=['zs',''ls','ww']</a:t>
            </a:r>
            <a:endParaRPr lang="en-US" altLang="zh-CN"/>
          </a:p>
          <a:p>
            <a:r>
              <a:rPr lang="en-US" altLang="zh-CN"/>
              <a:t>print(max(list1))           #</a:t>
            </a:r>
            <a:r>
              <a:rPr lang="zh-CN" altLang="en-US"/>
              <a:t>输出结果为：</a:t>
            </a:r>
            <a:r>
              <a:rPr lang="en-US" altLang="zh-CN">
                <a:sym typeface="+mn-ea"/>
              </a:rPr>
              <a:t>'zs'</a:t>
            </a:r>
            <a:endParaRPr lang="en-US" altLang="zh-CN">
              <a:sym typeface="+mn-ea"/>
            </a:endParaRPr>
          </a:p>
          <a:p>
            <a:r>
              <a:rPr lang="en-US" altLang="zh-CN"/>
              <a:t>list2=[4,2,6,7,8,1]</a:t>
            </a:r>
            <a:endParaRPr lang="en-US" altLang="zh-CN"/>
          </a:p>
          <a:p>
            <a:r>
              <a:rPr lang="en-US" altLang="zh-CN"/>
              <a:t>print(min(list2))         #</a:t>
            </a:r>
            <a:r>
              <a:rPr lang="zh-CN" altLang="en-US"/>
              <a:t>输出结果为：</a:t>
            </a:r>
            <a:r>
              <a:rPr lang="en-US" altLang="zh-CN"/>
              <a:t>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08957" y="92030"/>
            <a:ext cx="3154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5</a:t>
            </a:r>
            <a:r>
              <a:rPr lang="zh-CN" altLang="en-US" sz="28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、列表操作函数</a:t>
            </a:r>
            <a:endParaRPr lang="zh-CN" altLang="en-US" sz="2800" spc="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6255" y="1116330"/>
            <a:ext cx="244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▶</a:t>
            </a:r>
            <a:r>
              <a:rPr lang="en-US" altLang="zh-CN"/>
              <a:t>sum(iterable[, start])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14985" y="1473200"/>
            <a:ext cx="71748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       </a:t>
            </a:r>
            <a:r>
              <a:rPr lang="zh-CN" altLang="en-US"/>
              <a:t>从 start 开始自左向右对 列表中的项求和并返回总计值。 start 默认为 0。 列表的项通常为数字，开始值则不允许为字符串。例如</a:t>
            </a:r>
            <a:r>
              <a:rPr lang="en-US" altLang="zh-CN"/>
              <a:t>:</a:t>
            </a:r>
            <a:endParaRPr lang="en-US" altLang="zh-CN"/>
          </a:p>
          <a:p>
            <a:pPr algn="l"/>
            <a:r>
              <a:rPr lang="en-US" altLang="zh-CN"/>
              <a:t>       list=[1,2,3,4]</a:t>
            </a:r>
            <a:endParaRPr lang="en-US" altLang="zh-CN"/>
          </a:p>
          <a:p>
            <a:pPr algn="l"/>
            <a:r>
              <a:rPr lang="en-US" altLang="zh-CN"/>
              <a:t>      print(sum(list))      #</a:t>
            </a:r>
            <a:r>
              <a:rPr lang="zh-CN" altLang="en-US"/>
              <a:t>输出结果为</a:t>
            </a:r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82270" y="2748280"/>
            <a:ext cx="78549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▶</a:t>
            </a:r>
            <a:r>
              <a:rPr lang="zh-CN" altLang="en-US"/>
              <a:t>sorted(iterable, key=None, reverse=False) </a:t>
            </a:r>
            <a:endParaRPr lang="zh-CN" altLang="en-US"/>
          </a:p>
          <a:p>
            <a:pPr algn="l"/>
            <a:r>
              <a:rPr lang="zh-CN" altLang="en-US"/>
              <a:t>该函数对所有可迭代的对象进行排序操作。key接受一个函数，这个函数只接受一个元素，默认为None，reverse是一个布尔值。如果设置为True，列表元素将被倒序排列，默认为False。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47065" y="763905"/>
            <a:ext cx="259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）标准类型内置函数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08957" y="130130"/>
            <a:ext cx="3154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5</a:t>
            </a:r>
            <a:r>
              <a:rPr lang="zh-CN" altLang="en-US" sz="28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、列表操作函数</a:t>
            </a:r>
            <a:endParaRPr lang="zh-CN" altLang="en-US" sz="2800" spc="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4985" y="1132205"/>
            <a:ext cx="83185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zip([iterable, ...])</a:t>
            </a:r>
            <a:endParaRPr lang="zh-CN" altLang="en-US"/>
          </a:p>
          <a:p>
            <a:pPr algn="l"/>
            <a:r>
              <a:rPr lang="zh-CN" altLang="en-US"/>
              <a:t>zip() 函数用于将</a:t>
            </a:r>
            <a:r>
              <a:rPr lang="zh-CN" altLang="en-US">
                <a:sym typeface="+mn-ea"/>
              </a:rPr>
              <a:t>任意多个可迭代对象作为参数</a:t>
            </a:r>
            <a:r>
              <a:rPr lang="zh-CN" altLang="en-US"/>
              <a:t>，将对象中对应的元素打包成元组，然后返回由这些元组组成的</a:t>
            </a:r>
            <a:r>
              <a:rPr lang="zh-CN" altLang="en-US">
                <a:sym typeface="+mn-ea"/>
              </a:rPr>
              <a:t>可迭代的zip对象，可</a:t>
            </a:r>
            <a:r>
              <a:rPr lang="zh-CN" altLang="en-US"/>
              <a:t>以使用 list() 转换来输出列表。</a:t>
            </a:r>
            <a:endParaRPr lang="zh-CN" altLang="en-US"/>
          </a:p>
          <a:p>
            <a:pPr algn="l"/>
            <a:r>
              <a:rPr lang="zh-CN" altLang="en-US"/>
              <a:t>alist=[1,2,3]</a:t>
            </a:r>
            <a:endParaRPr lang="zh-CN" altLang="en-US"/>
          </a:p>
          <a:p>
            <a:pPr algn="l"/>
            <a:r>
              <a:rPr lang="zh-CN" altLang="en-US"/>
              <a:t>blist=[4,5,6]</a:t>
            </a:r>
            <a:endParaRPr lang="zh-CN" altLang="en-US"/>
          </a:p>
          <a:p>
            <a:pPr algn="l"/>
            <a:r>
              <a:rPr lang="zh-CN" altLang="en-US"/>
              <a:t>clist=[6,7,8,9,10]</a:t>
            </a:r>
            <a:endParaRPr lang="zh-CN" altLang="en-US"/>
          </a:p>
          <a:p>
            <a:pPr algn="l"/>
            <a:r>
              <a:rPr lang="zh-CN" altLang="en-US"/>
              <a:t>zipped = zip(</a:t>
            </a:r>
            <a:r>
              <a:rPr lang="zh-CN" altLang="en-US">
                <a:sym typeface="+mn-ea"/>
              </a:rPr>
              <a:t>alist</a:t>
            </a:r>
            <a:r>
              <a:rPr lang="zh-CN" altLang="en-US"/>
              <a:t>,</a:t>
            </a:r>
            <a:r>
              <a:rPr lang="zh-CN" altLang="en-US">
                <a:sym typeface="+mn-ea"/>
              </a:rPr>
              <a:t>blist</a:t>
            </a:r>
            <a:r>
              <a:rPr lang="zh-CN" altLang="en-US"/>
              <a:t>)     # 返回一个对象</a:t>
            </a:r>
            <a:endParaRPr lang="zh-CN" altLang="en-US"/>
          </a:p>
          <a:p>
            <a:pPr algn="l"/>
            <a:r>
              <a:rPr lang="zh-CN" altLang="en-US"/>
              <a:t>list(zipped)         # list() 转换为列表，结果为：</a:t>
            </a:r>
            <a:r>
              <a:rPr lang="zh-CN" altLang="en-US">
                <a:sym typeface="+mn-ea"/>
              </a:rPr>
              <a:t>[(1, 4), (2, 5), (3, 6)]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/>
              <a:t>list(zip(alist,clist))           # 元素个数与最短的列表一致  [(1, 6), (2, 7), (3, 8)]</a:t>
            </a:r>
            <a:endParaRPr lang="zh-CN" altLang="en-US"/>
          </a:p>
          <a:p>
            <a:pPr algn="l"/>
            <a:r>
              <a:rPr lang="zh-CN" altLang="en-US"/>
              <a:t>a1, a2 = zip(*</a:t>
            </a:r>
            <a:r>
              <a:rPr lang="en-US"/>
              <a:t>zipped</a:t>
            </a:r>
            <a:r>
              <a:rPr lang="zh-CN" altLang="en-US"/>
              <a:t>)     # 与 zip 相反，zip(*) 可理解为解压，返回二维矩阵式</a:t>
            </a:r>
            <a:endParaRPr lang="zh-CN" altLang="en-US"/>
          </a:p>
          <a:p>
            <a:pPr algn="l"/>
            <a:r>
              <a:rPr lang="zh-CN" altLang="en-US"/>
              <a:t>list(a1)    </a:t>
            </a:r>
            <a:r>
              <a:rPr lang="en-US" altLang="zh-CN"/>
              <a:t>#</a:t>
            </a:r>
            <a:r>
              <a:rPr lang="zh-CN" altLang="en-US"/>
              <a:t>输出结果为：</a:t>
            </a:r>
            <a:r>
              <a:rPr lang="en-US" altLang="zh-CN"/>
              <a:t>[</a:t>
            </a:r>
            <a:r>
              <a:rPr lang="zh-CN" altLang="en-US"/>
              <a:t>1, 2, 3</a:t>
            </a:r>
            <a:r>
              <a:rPr lang="en-US" altLang="zh-CN"/>
              <a:t>]</a:t>
            </a:r>
            <a:endParaRPr lang="zh-CN" altLang="en-US"/>
          </a:p>
          <a:p>
            <a:pPr algn="l"/>
            <a:r>
              <a:rPr lang="zh-CN" altLang="en-US"/>
              <a:t>list(a2)    </a:t>
            </a:r>
            <a:r>
              <a:rPr lang="en-US" altLang="zh-CN"/>
              <a:t>#</a:t>
            </a:r>
            <a:r>
              <a:rPr lang="zh-CN" altLang="en-US"/>
              <a:t>输出结果为：</a:t>
            </a:r>
            <a:r>
              <a:rPr lang="en-US" altLang="zh-CN"/>
              <a:t>[</a:t>
            </a:r>
            <a:r>
              <a:rPr lang="zh-CN" altLang="en-US"/>
              <a:t>4, 5, 6</a:t>
            </a:r>
            <a:r>
              <a:rPr lang="en-US" altLang="zh-CN"/>
              <a:t>]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47065" y="763905"/>
            <a:ext cx="259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）标准类型内置函数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08957" y="206330"/>
            <a:ext cx="2773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5</a:t>
            </a:r>
            <a:r>
              <a:rPr lang="zh-CN" altLang="en-US" sz="24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、列表操作函数</a:t>
            </a:r>
            <a:endParaRPr lang="zh-CN" altLang="en-US" sz="2400" spc="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7065" y="741680"/>
            <a:ext cx="282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）列表类型的操作方法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49860" y="1457325"/>
          <a:ext cx="8731885" cy="336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825"/>
                <a:gridCol w="3113405"/>
                <a:gridCol w="3970462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内置函数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函数描述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实例</a:t>
                      </a:r>
                      <a:endParaRPr lang="zh-CN" altLang="en-US" sz="12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list.append(obj)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在列表末尾添加新的对象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stuList</a:t>
                      </a:r>
                      <a:r>
                        <a:rPr lang="zh-CN" altLang="en-US" sz="1200">
                          <a:sym typeface="+mn-ea"/>
                        </a:rPr>
                        <a:t>.append(</a:t>
                      </a:r>
                      <a:r>
                        <a:rPr lang="en-US" altLang="zh-CN" sz="1200">
                          <a:sym typeface="+mn-ea"/>
                        </a:rPr>
                        <a:t>'</a:t>
                      </a:r>
                      <a:r>
                        <a:rPr lang="zh-CN" altLang="en-US" sz="1200">
                          <a:sym typeface="+mn-ea"/>
                        </a:rPr>
                        <a:t>刘峰</a:t>
                      </a:r>
                      <a:r>
                        <a:rPr lang="en-US" altLang="zh-CN" sz="1200">
                          <a:sym typeface="+mn-ea"/>
                        </a:rPr>
                        <a:t>'</a:t>
                      </a:r>
                      <a:r>
                        <a:rPr lang="zh-CN" altLang="en-US" sz="1200">
                          <a:sym typeface="+mn-ea"/>
                        </a:rPr>
                        <a:t>)   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print(stuList)     #</a:t>
                      </a:r>
                      <a:r>
                        <a:rPr lang="zh-CN" altLang="en-US" sz="1200">
                          <a:sym typeface="+mn-ea"/>
                        </a:rPr>
                        <a:t>输出：</a:t>
                      </a:r>
                      <a:r>
                        <a:rPr lang="en-US" altLang="zh-CN" sz="1200">
                          <a:sym typeface="+mn-ea"/>
                        </a:rPr>
                        <a:t>'</a:t>
                      </a:r>
                      <a:r>
                        <a:rPr lang="zh-CN" altLang="en-US" sz="1200">
                          <a:sym typeface="+mn-ea"/>
                        </a:rPr>
                        <a:t>张轩</a:t>
                      </a:r>
                      <a:r>
                        <a:rPr lang="en-US" altLang="zh-CN" sz="1200">
                          <a:sym typeface="+mn-ea"/>
                        </a:rPr>
                        <a:t>','</a:t>
                      </a:r>
                      <a:r>
                        <a:rPr lang="zh-CN" altLang="en-US" sz="1200">
                          <a:sym typeface="+mn-ea"/>
                        </a:rPr>
                        <a:t>李岚</a:t>
                      </a:r>
                      <a:r>
                        <a:rPr lang="en-US" altLang="zh-CN" sz="1200">
                          <a:sym typeface="+mn-ea"/>
                        </a:rPr>
                        <a:t>','</a:t>
                      </a:r>
                      <a:r>
                        <a:rPr lang="zh-CN" altLang="en-US" sz="1200">
                          <a:sym typeface="+mn-ea"/>
                        </a:rPr>
                        <a:t>王晨</a:t>
                      </a:r>
                      <a:r>
                        <a:rPr lang="en-US" altLang="zh-CN" sz="1200">
                          <a:sym typeface="+mn-ea"/>
                        </a:rPr>
                        <a:t>','</a:t>
                      </a:r>
                      <a:r>
                        <a:rPr lang="zh-CN" altLang="en-US" sz="1200">
                          <a:sym typeface="+mn-ea"/>
                        </a:rPr>
                        <a:t>刘峰</a:t>
                      </a:r>
                      <a:r>
                        <a:rPr lang="en-US" altLang="zh-CN" sz="1200">
                          <a:sym typeface="+mn-ea"/>
                        </a:rPr>
                        <a:t>'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list.remove(obj)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移除列表中某个值的第一个匹配项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 stuList</a:t>
                      </a:r>
                      <a:r>
                        <a:rPr lang="zh-CN" altLang="en-US" sz="1200">
                          <a:sym typeface="+mn-ea"/>
                        </a:rPr>
                        <a:t>.remove(</a:t>
                      </a:r>
                      <a:r>
                        <a:rPr lang="en-US" altLang="zh-CN" sz="1200">
                          <a:sym typeface="+mn-ea"/>
                        </a:rPr>
                        <a:t>'</a:t>
                      </a:r>
                      <a:r>
                        <a:rPr lang="zh-CN" altLang="en-US" sz="1200">
                          <a:sym typeface="+mn-ea"/>
                        </a:rPr>
                        <a:t>李岚</a:t>
                      </a:r>
                      <a:r>
                        <a:rPr lang="en-US" altLang="zh-CN" sz="1200">
                          <a:sym typeface="+mn-ea"/>
                        </a:rPr>
                        <a:t>'</a:t>
                      </a:r>
                      <a:r>
                        <a:rPr lang="zh-CN" altLang="en-US" sz="1200">
                          <a:sym typeface="+mn-ea"/>
                        </a:rPr>
                        <a:t>)    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print(stuList)</a:t>
                      </a:r>
                      <a:r>
                        <a:rPr lang="zh-CN" altLang="en-US" sz="1200">
                          <a:sym typeface="+mn-ea"/>
                        </a:rPr>
                        <a:t>      </a:t>
                      </a:r>
                      <a:r>
                        <a:rPr lang="en-US" altLang="zh-CN" sz="1200">
                          <a:sym typeface="+mn-ea"/>
                        </a:rPr>
                        <a:t>#</a:t>
                      </a:r>
                      <a:r>
                        <a:rPr lang="zh-CN" altLang="en-US" sz="1200">
                          <a:sym typeface="+mn-ea"/>
                        </a:rPr>
                        <a:t>输出：</a:t>
                      </a:r>
                      <a:r>
                        <a:rPr lang="en-US" altLang="zh-CN" sz="1200">
                          <a:sym typeface="+mn-ea"/>
                        </a:rPr>
                        <a:t>'</a:t>
                      </a:r>
                      <a:r>
                        <a:rPr lang="zh-CN" altLang="en-US" sz="1200">
                          <a:sym typeface="+mn-ea"/>
                        </a:rPr>
                        <a:t>张轩</a:t>
                      </a:r>
                      <a:r>
                        <a:rPr lang="en-US" altLang="zh-CN" sz="1200">
                          <a:sym typeface="+mn-ea"/>
                        </a:rPr>
                        <a:t>','</a:t>
                      </a:r>
                      <a:r>
                        <a:rPr lang="zh-CN" altLang="en-US" sz="1200">
                          <a:sym typeface="+mn-ea"/>
                        </a:rPr>
                        <a:t>王晨</a:t>
                      </a:r>
                      <a:r>
                        <a:rPr lang="en-US" altLang="zh-CN" sz="1200">
                          <a:sym typeface="+mn-ea"/>
                        </a:rPr>
                        <a:t>'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list.count(obj)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统计某个元素在列表中出现的次数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stuList.count('张轩')       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print(stuList)</a:t>
                      </a:r>
                      <a:r>
                        <a:rPr lang="zh-CN" altLang="en-US" sz="1200">
                          <a:sym typeface="+mn-ea"/>
                        </a:rPr>
                        <a:t>       </a:t>
                      </a:r>
                      <a:r>
                        <a:rPr lang="en-US" altLang="zh-CN" sz="1200">
                          <a:sym typeface="+mn-ea"/>
                        </a:rPr>
                        <a:t>#</a:t>
                      </a:r>
                      <a:r>
                        <a:rPr lang="zh-CN" altLang="en-US" sz="1200">
                          <a:sym typeface="+mn-ea"/>
                        </a:rPr>
                        <a:t>输出：</a:t>
                      </a:r>
                      <a:r>
                        <a:rPr lang="en-US" altLang="zh-CN" sz="1200">
                          <a:sym typeface="+mn-ea"/>
                        </a:rPr>
                        <a:t>1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list.extend(seq)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在列表末尾一次性追加另一个序列中的多个值（用新列表扩展原来的列表）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stuNum=[1,3,5]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stuList.extend(stuNum)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print(stuList)    </a:t>
                      </a:r>
                      <a:r>
                        <a:rPr lang="en-US" altLang="zh-CN" sz="1200">
                          <a:sym typeface="+mn-ea"/>
                        </a:rPr>
                        <a:t>#</a:t>
                      </a:r>
                      <a:r>
                        <a:rPr lang="zh-CN" altLang="en-US" sz="1200">
                          <a:sym typeface="+mn-ea"/>
                        </a:rPr>
                        <a:t>输出：['张轩', '李岚', '王晨', 1, 3, 5]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259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list.index(obj)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从列表中找出某个值第一个匹配项的索引位置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print(stuList.index('李岚'))     </a:t>
                      </a:r>
                      <a:r>
                        <a:rPr lang="en-US" altLang="zh-CN" sz="1200">
                          <a:sym typeface="+mn-ea"/>
                        </a:rPr>
                        <a:t>#</a:t>
                      </a:r>
                      <a:r>
                        <a:rPr lang="zh-CN" altLang="en-US" sz="1200">
                          <a:sym typeface="+mn-ea"/>
                        </a:rPr>
                        <a:t>输出：</a:t>
                      </a:r>
                      <a:r>
                        <a:rPr lang="en-US" altLang="zh-CN" sz="1200">
                          <a:sym typeface="+mn-ea"/>
                        </a:rPr>
                        <a:t>1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</a:tr>
              <a:tr h="2813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list.insert(index, obj)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将对象插入列表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stuList.insert(2,'周明')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print(stuList)   </a:t>
                      </a:r>
                      <a:r>
                        <a:rPr lang="en-US" altLang="zh-CN" sz="1200">
                          <a:sym typeface="+mn-ea"/>
                        </a:rPr>
                        <a:t>#</a:t>
                      </a:r>
                      <a:r>
                        <a:rPr lang="zh-CN" altLang="en-US" sz="1200">
                          <a:sym typeface="+mn-ea"/>
                        </a:rPr>
                        <a:t>输出：['张轩', '李岚', '周明', '王晨']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10260" y="1056005"/>
            <a:ext cx="5671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定义</a:t>
            </a:r>
            <a:r>
              <a:rPr lang="en-US" altLang="zh-CN">
                <a:sym typeface="+mn-ea"/>
              </a:rPr>
              <a:t>stuList</a:t>
            </a:r>
            <a:r>
              <a:rPr lang="zh-CN" altLang="en-US">
                <a:sym typeface="+mn-ea"/>
              </a:rPr>
              <a:t>= [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张轩</a:t>
            </a:r>
            <a:r>
              <a:rPr lang="en-US" altLang="zh-CN">
                <a:sym typeface="+mn-ea"/>
              </a:rPr>
              <a:t>','</a:t>
            </a:r>
            <a:r>
              <a:rPr lang="zh-CN" altLang="en-US">
                <a:sym typeface="+mn-ea"/>
              </a:rPr>
              <a:t>李岚</a:t>
            </a:r>
            <a:r>
              <a:rPr lang="en-US" altLang="zh-CN">
                <a:sym typeface="+mn-ea"/>
              </a:rPr>
              <a:t>','</a:t>
            </a:r>
            <a:r>
              <a:rPr lang="zh-CN" altLang="en-US">
                <a:sym typeface="+mn-ea"/>
              </a:rPr>
              <a:t>王晨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]，进行如下的列表操作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</a:t>
            </a:r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solidFill>
                  <a:schemeClr val="bg1"/>
                </a:solidFill>
                <a:uFillTx/>
                <a:sym typeface="+mn-ea"/>
              </a:rPr>
              <a:t>Py</a:t>
            </a:r>
            <a:r>
              <a:rPr lang="en-US" altLang="zh-CN" cap="none" dirty="0">
                <a:solidFill>
                  <a:schemeClr val="bg1"/>
                </a:solidFill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 bwMode="auto">
          <a:xfrm>
            <a:off x="2071688" y="802322"/>
            <a:ext cx="5219701" cy="3636964"/>
            <a:chOff x="1636940" y="1599002"/>
            <a:chExt cx="5978491" cy="4237841"/>
          </a:xfrm>
        </p:grpSpPr>
        <p:sp>
          <p:nvSpPr>
            <p:cNvPr id="8" name="弧形 36"/>
            <p:cNvSpPr/>
            <p:nvPr/>
          </p:nvSpPr>
          <p:spPr bwMode="auto">
            <a:xfrm rot="5400000">
              <a:off x="3977696" y="3085588"/>
              <a:ext cx="1313342" cy="1314614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" name="弧形 37"/>
            <p:cNvSpPr/>
            <p:nvPr/>
          </p:nvSpPr>
          <p:spPr bwMode="auto">
            <a:xfrm>
              <a:off x="4091612" y="3202759"/>
              <a:ext cx="1083692" cy="1083969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" name="弧形 38"/>
            <p:cNvSpPr/>
            <p:nvPr/>
          </p:nvSpPr>
          <p:spPr bwMode="auto">
            <a:xfrm rot="16200000">
              <a:off x="4173068" y="3346778"/>
              <a:ext cx="897142" cy="823679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grpSp>
          <p:nvGrpSpPr>
            <p:cNvPr id="11" name="组合 3"/>
            <p:cNvGrpSpPr/>
            <p:nvPr/>
          </p:nvGrpSpPr>
          <p:grpSpPr bwMode="auto">
            <a:xfrm>
              <a:off x="1636940" y="1599002"/>
              <a:ext cx="5978491" cy="4237841"/>
              <a:chOff x="1636941" y="1599004"/>
              <a:chExt cx="5978493" cy="4237846"/>
            </a:xfrm>
          </p:grpSpPr>
          <p:graphicFrame>
            <p:nvGraphicFramePr>
              <p:cNvPr id="12" name="图表 2"/>
              <p:cNvGraphicFramePr/>
              <p:nvPr/>
            </p:nvGraphicFramePr>
            <p:xfrm>
              <a:off x="1636941" y="1599004"/>
              <a:ext cx="5978493" cy="42378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48" name="" r:id="rId1" imgW="5224145" imgH="3639185" progId="Excel.Chart.8">
                      <p:embed/>
                    </p:oleObj>
                  </mc:Choice>
                  <mc:Fallback>
                    <p:oleObj name="" r:id="rId1" imgW="5224145" imgH="3639185" progId="Excel.Chart.8">
                      <p:embed/>
                      <p:pic>
                        <p:nvPicPr>
                          <p:cNvPr id="0" name="图片 205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6941" y="1599004"/>
                            <a:ext cx="5978493" cy="42378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TextBox 43"/>
              <p:cNvSpPr txBox="1"/>
              <p:nvPr/>
            </p:nvSpPr>
            <p:spPr>
              <a:xfrm rot="18892830">
                <a:off x="3261794" y="2497329"/>
                <a:ext cx="1041425" cy="45675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0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TextBox 44"/>
              <p:cNvSpPr txBox="1"/>
              <p:nvPr/>
            </p:nvSpPr>
            <p:spPr>
              <a:xfrm rot="3026289">
                <a:off x="3289067" y="4485843"/>
                <a:ext cx="1041426" cy="45675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0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TextBox 40"/>
            <p:cNvSpPr txBox="1"/>
            <p:nvPr/>
          </p:nvSpPr>
          <p:spPr>
            <a:xfrm rot="3181581" flipH="1">
              <a:off x="5143707" y="2706353"/>
              <a:ext cx="1041425" cy="45675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41"/>
            <p:cNvSpPr txBox="1"/>
            <p:nvPr/>
          </p:nvSpPr>
          <p:spPr>
            <a:xfrm rot="8102442" flipH="1" flipV="1">
              <a:off x="5164395" y="4373669"/>
              <a:ext cx="1040054" cy="4646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444500" y="860744"/>
            <a:ext cx="3479177" cy="1152525"/>
            <a:chOff x="128821" y="1605947"/>
            <a:chExt cx="3479835" cy="1149823"/>
          </a:xfrm>
        </p:grpSpPr>
        <p:sp>
          <p:nvSpPr>
            <p:cNvPr id="18" name="矩形 5"/>
            <p:cNvSpPr>
              <a:spLocks noChangeArrowheads="1"/>
            </p:cNvSpPr>
            <p:nvPr/>
          </p:nvSpPr>
          <p:spPr bwMode="auto">
            <a:xfrm>
              <a:off x="725025" y="2022555"/>
              <a:ext cx="2883631" cy="55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3600"/>
                </a:lnSpc>
              </a:pP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了解</a:t>
              </a:r>
              <a:r>
                <a:rPr lang="zh-CN" altLang="en-US" sz="16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组合数据类型及特点</a:t>
              </a:r>
              <a:endParaRPr lang="zh-CN" altLang="en-US" sz="16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6"/>
            <p:cNvGrpSpPr/>
            <p:nvPr/>
          </p:nvGrpSpPr>
          <p:grpSpPr bwMode="auto">
            <a:xfrm>
              <a:off x="402202" y="2103290"/>
              <a:ext cx="2352574" cy="652480"/>
              <a:chOff x="795896" y="2351986"/>
              <a:chExt cx="2351394" cy="652471"/>
            </a:xfrm>
          </p:grpSpPr>
          <p:cxnSp>
            <p:nvCxnSpPr>
              <p:cNvPr id="20" name="直接连接符 7"/>
              <p:cNvCxnSpPr>
                <a:cxnSpLocks noChangeShapeType="1"/>
              </p:cNvCxnSpPr>
              <p:nvPr/>
            </p:nvCxnSpPr>
            <p:spPr bwMode="auto">
              <a:xfrm>
                <a:off x="795896" y="2351986"/>
                <a:ext cx="419799" cy="644105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直接连接符 10"/>
              <p:cNvCxnSpPr>
                <a:cxnSpLocks noChangeShapeType="1"/>
              </p:cNvCxnSpPr>
              <p:nvPr/>
            </p:nvCxnSpPr>
            <p:spPr bwMode="auto">
              <a:xfrm flipV="1">
                <a:off x="1222939" y="2996091"/>
                <a:ext cx="1924351" cy="8366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" name="组合 21"/>
            <p:cNvGrpSpPr/>
            <p:nvPr/>
          </p:nvGrpSpPr>
          <p:grpSpPr bwMode="auto">
            <a:xfrm>
              <a:off x="128821" y="1605947"/>
              <a:ext cx="474753" cy="503642"/>
              <a:chOff x="1207310" y="3521532"/>
              <a:chExt cx="474515" cy="503635"/>
            </a:xfrm>
          </p:grpSpPr>
          <p:sp>
            <p:nvSpPr>
              <p:cNvPr id="23" name="椭圆 22"/>
              <p:cNvSpPr/>
              <p:nvPr/>
            </p:nvSpPr>
            <p:spPr bwMode="auto">
              <a:xfrm>
                <a:off x="1207310" y="3550040"/>
                <a:ext cx="474515" cy="475127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24" name="TextBox 51"/>
              <p:cNvSpPr txBox="1"/>
              <p:nvPr/>
            </p:nvSpPr>
            <p:spPr>
              <a:xfrm>
                <a:off x="1262856" y="3521532"/>
                <a:ext cx="334858" cy="459289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 bwMode="auto">
          <a:xfrm>
            <a:off x="6068601" y="1295397"/>
            <a:ext cx="3011900" cy="1103312"/>
            <a:chOff x="5686161" y="2109791"/>
            <a:chExt cx="3010164" cy="1100134"/>
          </a:xfrm>
        </p:grpSpPr>
        <p:grpSp>
          <p:nvGrpSpPr>
            <p:cNvPr id="26" name="组合 32"/>
            <p:cNvGrpSpPr/>
            <p:nvPr/>
          </p:nvGrpSpPr>
          <p:grpSpPr bwMode="auto">
            <a:xfrm flipH="1">
              <a:off x="5945199" y="2557463"/>
              <a:ext cx="2486014" cy="652462"/>
              <a:chOff x="860198" y="2352244"/>
              <a:chExt cx="2486271" cy="652213"/>
            </a:xfrm>
          </p:grpSpPr>
          <p:cxnSp>
            <p:nvCxnSpPr>
              <p:cNvPr id="27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8" y="3004457"/>
                <a:ext cx="2123531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9" name="组合 35"/>
            <p:cNvGrpSpPr/>
            <p:nvPr/>
          </p:nvGrpSpPr>
          <p:grpSpPr bwMode="auto">
            <a:xfrm>
              <a:off x="8223523" y="2109791"/>
              <a:ext cx="472802" cy="503371"/>
              <a:chOff x="1232739" y="3530023"/>
              <a:chExt cx="474141" cy="503810"/>
            </a:xfrm>
          </p:grpSpPr>
          <p:sp>
            <p:nvSpPr>
              <p:cNvPr id="30" name="椭圆 29"/>
              <p:cNvSpPr/>
              <p:nvPr/>
            </p:nvSpPr>
            <p:spPr bwMode="auto">
              <a:xfrm>
                <a:off x="1232739" y="3558541"/>
                <a:ext cx="474141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TextBox 59"/>
              <p:cNvSpPr txBox="1"/>
              <p:nvPr/>
            </p:nvSpPr>
            <p:spPr>
              <a:xfrm>
                <a:off x="1301155" y="3530023"/>
                <a:ext cx="335717" cy="45944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" name="矩形 46"/>
            <p:cNvSpPr>
              <a:spLocks noChangeArrowheads="1"/>
            </p:cNvSpPr>
            <p:nvPr/>
          </p:nvSpPr>
          <p:spPr bwMode="auto">
            <a:xfrm>
              <a:off x="5686161" y="2521065"/>
              <a:ext cx="2799624" cy="581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 indent="0">
                <a:defRPr/>
              </a:pP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掌握</a:t>
              </a:r>
              <a:r>
                <a:rPr lang="zh-CN" altLang="en-US" sz="16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序列类型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的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使用</a:t>
              </a:r>
              <a:endParaRPr lang="en-US" altLang="zh-CN" sz="1600" b="1" dirty="0">
                <a:solidFill>
                  <a:schemeClr val="accent2">
                    <a:lumMod val="7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endParaRPr>
            </a:p>
            <a:p>
              <a:pPr>
                <a:defRPr/>
              </a:pPr>
              <a:endParaRPr lang="zh-CN" altLang="en-US" sz="1600" b="1" dirty="0">
                <a:solidFill>
                  <a:schemeClr val="accent2">
                    <a:lumMod val="7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6004931" y="3334385"/>
            <a:ext cx="2940012" cy="1104900"/>
            <a:chOff x="5756666" y="4225925"/>
            <a:chExt cx="2939659" cy="1104900"/>
          </a:xfrm>
        </p:grpSpPr>
        <p:sp>
          <p:nvSpPr>
            <p:cNvPr id="34" name="矩形 51"/>
            <p:cNvSpPr>
              <a:spLocks noChangeArrowheads="1"/>
            </p:cNvSpPr>
            <p:nvPr/>
          </p:nvSpPr>
          <p:spPr bwMode="auto">
            <a:xfrm>
              <a:off x="5756666" y="4471017"/>
              <a:ext cx="2701831" cy="337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掌握</a:t>
              </a:r>
              <a:r>
                <a:rPr lang="zh-CN" altLang="en-US" sz="16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字典类型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的使用</a:t>
              </a:r>
              <a:endParaRPr lang="zh-CN" altLang="en-US" sz="1600" b="1" dirty="0">
                <a:solidFill>
                  <a:schemeClr val="accent2">
                    <a:lumMod val="7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5" name="组合 38"/>
            <p:cNvGrpSpPr/>
            <p:nvPr/>
          </p:nvGrpSpPr>
          <p:grpSpPr bwMode="auto">
            <a:xfrm rot="10800000">
              <a:off x="5885990" y="4225925"/>
              <a:ext cx="2545223" cy="652463"/>
              <a:chOff x="860198" y="2352244"/>
              <a:chExt cx="2545487" cy="652213"/>
            </a:xfrm>
          </p:grpSpPr>
          <p:cxnSp>
            <p:nvCxnSpPr>
              <p:cNvPr id="36" name="直接连接符 39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22937" y="3004457"/>
                <a:ext cx="2182748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8" name="组合 41"/>
            <p:cNvGrpSpPr/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39" name="椭圆 38"/>
              <p:cNvSpPr/>
              <p:nvPr/>
            </p:nvSpPr>
            <p:spPr bwMode="auto">
              <a:xfrm>
                <a:off x="1232465" y="3558997"/>
                <a:ext cx="474359" cy="474070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TextBox 73"/>
              <p:cNvSpPr txBox="1"/>
              <p:nvPr/>
            </p:nvSpPr>
            <p:spPr>
              <a:xfrm>
                <a:off x="1305688" y="3533629"/>
                <a:ext cx="335872" cy="523220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 bwMode="auto">
          <a:xfrm>
            <a:off x="541336" y="3215776"/>
            <a:ext cx="2808169" cy="1223508"/>
            <a:chOff x="126618" y="4739157"/>
            <a:chExt cx="2808803" cy="1221745"/>
          </a:xfrm>
        </p:grpSpPr>
        <p:grpSp>
          <p:nvGrpSpPr>
            <p:cNvPr id="42" name="组合 16"/>
            <p:cNvGrpSpPr/>
            <p:nvPr/>
          </p:nvGrpSpPr>
          <p:grpSpPr bwMode="auto">
            <a:xfrm flipV="1">
              <a:off x="385273" y="4739157"/>
              <a:ext cx="2542358" cy="716701"/>
              <a:chOff x="808156" y="2555218"/>
              <a:chExt cx="2181522" cy="537974"/>
            </a:xfrm>
          </p:grpSpPr>
          <p:cxnSp>
            <p:nvCxnSpPr>
              <p:cNvPr id="43" name="直接连接符 7"/>
              <p:cNvCxnSpPr>
                <a:cxnSpLocks noChangeShapeType="1"/>
              </p:cNvCxnSpPr>
              <p:nvPr/>
            </p:nvCxnSpPr>
            <p:spPr bwMode="auto">
              <a:xfrm>
                <a:off x="808156" y="2555218"/>
                <a:ext cx="402712" cy="522506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直接连接符 10"/>
              <p:cNvCxnSpPr>
                <a:cxnSpLocks noChangeShapeType="1"/>
              </p:cNvCxnSpPr>
              <p:nvPr/>
            </p:nvCxnSpPr>
            <p:spPr bwMode="auto">
              <a:xfrm flipV="1">
                <a:off x="1208541" y="3089384"/>
                <a:ext cx="1781137" cy="3808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5" name="组合 41"/>
            <p:cNvGrpSpPr/>
            <p:nvPr/>
          </p:nvGrpSpPr>
          <p:grpSpPr bwMode="auto">
            <a:xfrm flipH="1">
              <a:off x="126618" y="5363732"/>
              <a:ext cx="473181" cy="597170"/>
              <a:chOff x="4187660" y="3252208"/>
              <a:chExt cx="474379" cy="596306"/>
            </a:xfrm>
          </p:grpSpPr>
          <p:sp>
            <p:nvSpPr>
              <p:cNvPr id="46" name="椭圆 45"/>
              <p:cNvSpPr/>
              <p:nvPr/>
            </p:nvSpPr>
            <p:spPr bwMode="auto">
              <a:xfrm>
                <a:off x="4187660" y="3375221"/>
                <a:ext cx="474379" cy="473293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TextBox 84"/>
              <p:cNvSpPr txBox="1"/>
              <p:nvPr/>
            </p:nvSpPr>
            <p:spPr>
              <a:xfrm>
                <a:off x="4276805" y="3252208"/>
                <a:ext cx="335886" cy="522364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矩形 7"/>
            <p:cNvSpPr>
              <a:spLocks noChangeArrowheads="1"/>
            </p:cNvSpPr>
            <p:nvPr/>
          </p:nvSpPr>
          <p:spPr bwMode="auto">
            <a:xfrm>
              <a:off x="691656" y="4881840"/>
              <a:ext cx="2243765" cy="336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掌握</a:t>
              </a:r>
              <a:r>
                <a:rPr lang="zh-CN" altLang="en-US" sz="16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集合类型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的使用</a:t>
              </a:r>
              <a:endParaRPr lang="zh-CN" altLang="en-US" sz="16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08957" y="206330"/>
            <a:ext cx="2773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5</a:t>
            </a:r>
            <a:r>
              <a:rPr lang="zh-CN" altLang="en-US" sz="24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、列表操作函数</a:t>
            </a:r>
            <a:endParaRPr lang="zh-CN" altLang="en-US" sz="2400" spc="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7065" y="787400"/>
            <a:ext cx="282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）列表类型的内置函数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5885" y="1164590"/>
          <a:ext cx="8839835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420"/>
                <a:gridCol w="2912745"/>
                <a:gridCol w="4344477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内置函数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函数描述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63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00"/>
                        <a:t>list.pop([index=-1])</a:t>
                      </a:r>
                      <a:endParaRPr lang="zh-CN" altLang="en-US" sz="13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00">
                          <a:sym typeface="+mn-ea"/>
                        </a:rPr>
                        <a:t>移除列表中的一个元素（默认最后一个元素），并且返回该元素的值</a:t>
                      </a:r>
                      <a:endParaRPr lang="zh-CN" altLang="en-US" sz="13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00">
                          <a:sym typeface="+mn-ea"/>
                        </a:rPr>
                        <a:t>print(stuList.pop())   </a:t>
                      </a:r>
                      <a:r>
                        <a:rPr lang="en-US" altLang="zh-CN" sz="1300">
                          <a:sym typeface="+mn-ea"/>
                        </a:rPr>
                        <a:t>#</a:t>
                      </a:r>
                      <a:r>
                        <a:rPr lang="zh-CN" altLang="en-US" sz="1300">
                          <a:sym typeface="+mn-ea"/>
                        </a:rPr>
                        <a:t>输出：</a:t>
                      </a:r>
                      <a:r>
                        <a:rPr lang="en-US" altLang="zh-CN" sz="1300">
                          <a:sym typeface="+mn-ea"/>
                        </a:rPr>
                        <a:t>'</a:t>
                      </a:r>
                      <a:r>
                        <a:rPr lang="zh-CN" altLang="en-US" sz="1300">
                          <a:sym typeface="+mn-ea"/>
                        </a:rPr>
                        <a:t>王晨</a:t>
                      </a:r>
                      <a:r>
                        <a:rPr lang="en-US" altLang="zh-CN" sz="1300">
                          <a:sym typeface="+mn-ea"/>
                        </a:rPr>
                        <a:t>'</a:t>
                      </a:r>
                      <a:endParaRPr lang="zh-CN" altLang="en-US" sz="13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300">
                          <a:sym typeface="+mn-ea"/>
                        </a:rPr>
                        <a:t>print(stuList)        </a:t>
                      </a:r>
                      <a:r>
                        <a:rPr lang="en-US" altLang="zh-CN" sz="1300">
                          <a:sym typeface="+mn-ea"/>
                        </a:rPr>
                        <a:t>#</a:t>
                      </a:r>
                      <a:r>
                        <a:rPr lang="zh-CN" altLang="en-US" sz="1300">
                          <a:sym typeface="+mn-ea"/>
                        </a:rPr>
                        <a:t>输出：</a:t>
                      </a:r>
                      <a:r>
                        <a:rPr lang="en-US" altLang="zh-CN" sz="1300">
                          <a:sym typeface="+mn-ea"/>
                        </a:rPr>
                        <a:t>'</a:t>
                      </a:r>
                      <a:r>
                        <a:rPr lang="zh-CN" altLang="en-US" sz="1300">
                          <a:sym typeface="+mn-ea"/>
                        </a:rPr>
                        <a:t>张轩</a:t>
                      </a:r>
                      <a:r>
                        <a:rPr lang="en-US" altLang="zh-CN" sz="1300">
                          <a:sym typeface="+mn-ea"/>
                        </a:rPr>
                        <a:t>','</a:t>
                      </a:r>
                      <a:r>
                        <a:rPr lang="zh-CN" altLang="en-US" sz="1300">
                          <a:sym typeface="+mn-ea"/>
                        </a:rPr>
                        <a:t>李岚</a:t>
                      </a:r>
                      <a:r>
                        <a:rPr lang="en-US" altLang="zh-CN" sz="1300">
                          <a:sym typeface="+mn-ea"/>
                        </a:rPr>
                        <a:t>'</a:t>
                      </a:r>
                      <a:endParaRPr lang="zh-CN" altLang="en-US" sz="1300">
                        <a:sym typeface="+mn-ea"/>
                      </a:endParaRPr>
                    </a:p>
                  </a:txBody>
                  <a:tcPr/>
                </a:tc>
              </a:tr>
              <a:tr h="263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00"/>
                        <a:t>list.reverse()</a:t>
                      </a:r>
                      <a:endParaRPr lang="zh-CN" altLang="en-US" sz="13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00">
                          <a:sym typeface="+mn-ea"/>
                        </a:rPr>
                        <a:t>反向列表中元素</a:t>
                      </a:r>
                      <a:endParaRPr lang="zh-CN" altLang="en-US" sz="13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00"/>
                        <a:t>stuList.reverse()   </a:t>
                      </a:r>
                      <a:endParaRPr lang="zh-CN" altLang="en-US" sz="1300"/>
                    </a:p>
                    <a:p>
                      <a:pPr>
                        <a:buNone/>
                      </a:pPr>
                      <a:r>
                        <a:rPr lang="zh-CN" altLang="en-US" sz="1300"/>
                        <a:t>print(stuList)        </a:t>
                      </a:r>
                      <a:r>
                        <a:rPr lang="en-US" altLang="zh-CN" sz="1300"/>
                        <a:t>#</a:t>
                      </a:r>
                      <a:r>
                        <a:rPr lang="zh-CN" altLang="en-US" sz="1300"/>
                        <a:t>输出： '王晨', '李岚', '张轩'</a:t>
                      </a:r>
                      <a:endParaRPr lang="zh-CN" altLang="en-US" sz="13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00">
                          <a:solidFill>
                            <a:srgbClr val="FF0000"/>
                          </a:solidFill>
                          <a:sym typeface="+mn-ea"/>
                        </a:rPr>
                        <a:t>list.sort( key=None, reverse=False)</a:t>
                      </a:r>
                      <a:endParaRPr lang="zh-CN" altLang="en-US" sz="13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00">
                          <a:sym typeface="+mn-ea"/>
                        </a:rPr>
                        <a:t>对原列表进行排序，</a:t>
                      </a:r>
                      <a:r>
                        <a:rPr lang="en-US" altLang="zh-CN" sz="1300">
                          <a:sym typeface="+mn-ea"/>
                        </a:rPr>
                        <a:t>key</a:t>
                      </a:r>
                      <a:r>
                        <a:rPr lang="zh-CN" altLang="en-US" sz="1300">
                          <a:sym typeface="+mn-ea"/>
                        </a:rPr>
                        <a:t>接收一个用于获取待排序数据的函数，</a:t>
                      </a:r>
                      <a:r>
                        <a:rPr lang="en-US" altLang="zh-CN" sz="1300">
                          <a:sym typeface="+mn-ea"/>
                        </a:rPr>
                        <a:t>key</a:t>
                      </a:r>
                      <a:r>
                        <a:rPr lang="zh-CN" altLang="en-US" sz="1300">
                          <a:sym typeface="+mn-ea"/>
                        </a:rPr>
                        <a:t>为</a:t>
                      </a:r>
                      <a:r>
                        <a:rPr lang="en-US" altLang="zh-CN" sz="1300">
                          <a:sym typeface="+mn-ea"/>
                        </a:rPr>
                        <a:t>None</a:t>
                      </a:r>
                      <a:r>
                        <a:rPr lang="zh-CN" altLang="en-US" sz="1300">
                          <a:sym typeface="+mn-ea"/>
                        </a:rPr>
                        <a:t>时，按照字母序列升序进行排序。</a:t>
                      </a:r>
                      <a:r>
                        <a:rPr lang="en-US" altLang="zh-CN" sz="1300">
                          <a:sym typeface="+mn-ea"/>
                        </a:rPr>
                        <a:t>reverse</a:t>
                      </a:r>
                      <a:r>
                        <a:rPr lang="zh-CN" altLang="en-US" sz="1300">
                          <a:sym typeface="+mn-ea"/>
                        </a:rPr>
                        <a:t>指定升序（</a:t>
                      </a:r>
                      <a:r>
                        <a:rPr lang="en-US" altLang="zh-CN" sz="1300">
                          <a:sym typeface="+mn-ea"/>
                        </a:rPr>
                        <a:t>False</a:t>
                      </a:r>
                      <a:r>
                        <a:rPr lang="zh-CN" altLang="en-US" sz="1300">
                          <a:sym typeface="+mn-ea"/>
                        </a:rPr>
                        <a:t>，默认）还是降序（</a:t>
                      </a:r>
                      <a:r>
                        <a:rPr lang="en-US" altLang="zh-CN" sz="1300">
                          <a:sym typeface="+mn-ea"/>
                        </a:rPr>
                        <a:t>True</a:t>
                      </a:r>
                      <a:r>
                        <a:rPr lang="zh-CN" altLang="en-US" sz="1300">
                          <a:sym typeface="+mn-ea"/>
                        </a:rPr>
                        <a:t>）。</a:t>
                      </a:r>
                      <a:endParaRPr lang="zh-CN" altLang="en-US" sz="1300"/>
                    </a:p>
                    <a:p>
                      <a:pPr>
                        <a:buNone/>
                      </a:pPr>
                      <a:endParaRPr lang="zh-CN" altLang="en-US" sz="13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00"/>
                        <a:t>aList = ['Jingdong', 'QQ', 'Taobao', 'TikTok']</a:t>
                      </a:r>
                      <a:endParaRPr lang="zh-CN" altLang="en-US" sz="1300"/>
                    </a:p>
                    <a:p>
                      <a:pPr>
                        <a:buNone/>
                      </a:pPr>
                      <a:r>
                        <a:rPr lang="zh-CN" altLang="en-US" sz="1300"/>
                        <a:t>aList.sort()</a:t>
                      </a:r>
                      <a:endParaRPr lang="zh-CN" altLang="en-US" sz="1300"/>
                    </a:p>
                    <a:p>
                      <a:pPr>
                        <a:buNone/>
                      </a:pPr>
                      <a:r>
                        <a:rPr lang="zh-CN" altLang="en-US" sz="1300"/>
                        <a:t>print (aList)    </a:t>
                      </a:r>
                      <a:r>
                        <a:rPr lang="en-US" altLang="zh-CN" sz="1300"/>
                        <a:t>#</a:t>
                      </a:r>
                      <a:r>
                        <a:rPr lang="zh-CN" altLang="en-US" sz="1300"/>
                        <a:t>输出：['Jingdong', 'QQ', 'Taobao', 'TikTok']</a:t>
                      </a:r>
                      <a:endParaRPr lang="zh-CN" altLang="en-US" sz="13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66700" y="3734435"/>
            <a:ext cx="80556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注意</a:t>
            </a:r>
            <a:r>
              <a:rPr lang="en-US" altLang="zh-CN"/>
              <a:t>:</a:t>
            </a:r>
            <a:endParaRPr lang="en-US" altLang="zh-CN"/>
          </a:p>
          <a:p>
            <a:r>
              <a:rPr lang="zh-CN" altLang="en-US"/>
              <a:t>这里的</a:t>
            </a:r>
            <a:r>
              <a:rPr lang="en-US" altLang="zh-CN">
                <a:solidFill>
                  <a:srgbClr val="FF0000"/>
                </a:solidFill>
              </a:rPr>
              <a:t>sort</a:t>
            </a:r>
            <a:r>
              <a:rPr lang="zh-CN" altLang="en-US"/>
              <a:t>的方法和标准类型内置函数</a:t>
            </a:r>
            <a:r>
              <a:rPr lang="en-US" altLang="zh-CN">
                <a:solidFill>
                  <a:srgbClr val="FF0000"/>
                </a:solidFill>
              </a:rPr>
              <a:t>sorted</a:t>
            </a:r>
            <a:r>
              <a:rPr lang="zh-CN" altLang="en-US"/>
              <a:t>不同，</a:t>
            </a:r>
            <a:r>
              <a:rPr lang="en-US" altLang="zh-CN"/>
              <a:t>sorted</a:t>
            </a:r>
            <a:r>
              <a:rPr lang="zh-CN" altLang="en-US"/>
              <a:t>函数不会改变原来列表的内容，而是返回一个新的列表对象，</a:t>
            </a:r>
            <a:r>
              <a:rPr lang="en-US" altLang="zh-CN"/>
              <a:t>list.sort</a:t>
            </a:r>
            <a:r>
              <a:rPr lang="zh-CN" altLang="en-US"/>
              <a:t>方法会改变原列表内容。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77537" y="198075"/>
            <a:ext cx="2773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5</a:t>
            </a:r>
            <a:r>
              <a:rPr lang="zh-CN" altLang="en-US" sz="24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、列表操作函数</a:t>
            </a:r>
            <a:endParaRPr lang="zh-CN" altLang="en-US" sz="2400" spc="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7065" y="833120"/>
            <a:ext cx="282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）列表类型的内置函数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13665" y="1277620"/>
          <a:ext cx="8839835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420"/>
                <a:gridCol w="2912745"/>
                <a:gridCol w="434467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内置函数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函数描述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list.clear()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清空列表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stuList.clear()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print(stuList)  </a:t>
                      </a:r>
                      <a:r>
                        <a:rPr lang="zh-CN" altLang="en-US" sz="1400">
                          <a:sym typeface="+mn-ea"/>
                        </a:rPr>
                        <a:t>       </a:t>
                      </a:r>
                      <a:r>
                        <a:rPr lang="en-US" altLang="zh-CN" sz="1400">
                          <a:sym typeface="+mn-ea"/>
                        </a:rPr>
                        <a:t>#</a:t>
                      </a:r>
                      <a:r>
                        <a:rPr lang="zh-CN" altLang="en-US" sz="1400">
                          <a:sym typeface="+mn-ea"/>
                        </a:rPr>
                        <a:t>输出：</a:t>
                      </a:r>
                      <a:r>
                        <a:rPr lang="en-US" altLang="zh-CN" sz="1400">
                          <a:sym typeface="+mn-ea"/>
                        </a:rPr>
                        <a:t>[]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list.copy()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复制列表，实现列表的浅拷贝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stuList= ['张轩','李岚','王晨']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stuListCopy=stuList.copy()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print(stuListCopy)        </a:t>
                      </a:r>
                      <a:r>
                        <a:rPr lang="en-US" altLang="zh-CN" sz="1400"/>
                        <a:t>#</a:t>
                      </a:r>
                      <a:r>
                        <a:rPr lang="zh-CN" altLang="en-US" sz="1400"/>
                        <a:t>输出：</a:t>
                      </a:r>
                      <a:r>
                        <a:rPr lang="zh-CN" altLang="en-US" sz="1400">
                          <a:sym typeface="+mn-ea"/>
                        </a:rPr>
                        <a:t>'张轩','李岚','王晨'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242945" y="293687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浅拷贝和</a:t>
            </a:r>
            <a:r>
              <a:rPr lang="zh-CN" altLang="en-US">
                <a:sym typeface="+mn-ea"/>
              </a:rPr>
              <a:t>深拷贝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10185" y="3596640"/>
            <a:ext cx="8724265" cy="9531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r>
              <a:rPr lang="en-US" altLang="zh-CN" sz="1400"/>
              <a:t>      </a:t>
            </a:r>
            <a:r>
              <a:rPr lang="zh-CN" altLang="en-US" sz="1400"/>
              <a:t>浅拷贝会为新对象开辟存储空间，但是为对象本身</a:t>
            </a:r>
            <a:r>
              <a:rPr lang="zh-CN" altLang="en-US" sz="1400"/>
              <a:t>开辟空间，对象中的元素仍和原对象属于同一个引用。</a:t>
            </a:r>
            <a:endParaRPr lang="zh-CN" altLang="en-US" sz="1400"/>
          </a:p>
          <a:p>
            <a:r>
              <a:rPr lang="zh-CN" altLang="en-US" sz="1400"/>
              <a:t>      浅拷贝后如果改变原对象中的不可变类型元素，本质上是产生了一个新的不可变元素，拷贝对象中的元素仍指向原来的不可变元素，所以没有发生改变。如果改变原对象中的可变类型元素，由于可变元素在拷贝对象中没有开辟新的存储空间，原对象和拷贝对象中的可变元素是一个对象，所以拷贝对象也会改变。</a:t>
            </a:r>
            <a:r>
              <a:rPr lang="zh-CN" altLang="en-US" sz="1400">
                <a:sym typeface="+mn-ea"/>
              </a:rPr>
              <a:t>。</a:t>
            </a:r>
            <a:endParaRPr lang="zh-CN" altLang="en-US" sz="14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9410" y="3209925"/>
            <a:ext cx="9931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▶</a:t>
            </a:r>
            <a:r>
              <a:rPr lang="zh-CN" altLang="en-US" sz="1400"/>
              <a:t>  浅拷贝</a:t>
            </a:r>
            <a:endParaRPr lang="zh-CN" altLang="en-US" sz="1400"/>
          </a:p>
        </p:txBody>
      </p:sp>
    </p:spTree>
    <p:custDataLst>
      <p:tags r:id="rId2"/>
    </p:custData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0435" y="1152525"/>
            <a:ext cx="7004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 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51560" y="153670"/>
            <a:ext cx="4924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chemeClr val="bg1"/>
                </a:solidFill>
              </a:rPr>
              <a:t>6</a:t>
            </a:r>
            <a:r>
              <a:rPr lang="zh-CN" altLang="en-US" sz="2400">
                <a:solidFill>
                  <a:schemeClr val="bg1"/>
                </a:solidFill>
              </a:rPr>
              <a:t>、列表生成表达式（列表推导式）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6335" y="1243965"/>
            <a:ext cx="7283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new_lst = [表达式 for 变量 in 范围 if 条件 ]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45185" y="774065"/>
            <a:ext cx="736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可以使用列表生成表达式来产生列表，列表生成表达式的格式如下：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937260" y="1714500"/>
            <a:ext cx="77685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其中表达式是包含变量的式子，如：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       a = [x**2 for x in range(0,11) if x%2==0]</a:t>
            </a:r>
            <a:endParaRPr lang="zh-CN" altLang="en-US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其中x**2为表达式，x为变量，还可以在</a:t>
            </a:r>
            <a:r>
              <a:rPr lang="en-US" altLang="zh-CN">
                <a:sym typeface="+mn-ea"/>
              </a:rPr>
              <a:t>for</a:t>
            </a:r>
            <a:r>
              <a:rPr lang="zh-CN" altLang="en-US">
                <a:sym typeface="+mn-ea"/>
              </a:rPr>
              <a:t>后面加上</a:t>
            </a:r>
            <a:r>
              <a:rPr lang="en-US" altLang="zh-CN">
                <a:sym typeface="+mn-ea"/>
              </a:rPr>
              <a:t>if</a:t>
            </a:r>
            <a:r>
              <a:rPr lang="zh-CN" altLang="en-US">
                <a:sym typeface="+mn-ea"/>
              </a:rPr>
              <a:t>判断，</a:t>
            </a:r>
            <a:r>
              <a:rPr lang="zh-CN" altLang="en-US">
                <a:sym typeface="+mn-ea"/>
              </a:rPr>
              <a:t>这个代码用于计算0~10中偶数的平方。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0435" y="1152525"/>
            <a:ext cx="7004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 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40435" y="201295"/>
            <a:ext cx="4924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chemeClr val="bg1"/>
                </a:solidFill>
              </a:rPr>
              <a:t>6</a:t>
            </a:r>
            <a:r>
              <a:rPr lang="zh-CN" altLang="en-US" sz="2400">
                <a:solidFill>
                  <a:schemeClr val="bg1"/>
                </a:solidFill>
              </a:rPr>
              <a:t>、列表生成表达式（列表推导式）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3100" y="912495"/>
            <a:ext cx="795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另外列表生产表达式中也支持多层循环的形式，这里只给出两层循环的例子：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22020" y="1441450"/>
            <a:ext cx="752094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classList=['数学','语文']</a:t>
            </a:r>
            <a:endParaRPr lang="zh-CN" altLang="en-US"/>
          </a:p>
          <a:p>
            <a:pPr algn="l"/>
            <a:r>
              <a:rPr lang="zh-CN" altLang="en-US"/>
              <a:t>nameList=['张轩','李岚','王晨','周明']</a:t>
            </a:r>
            <a:endParaRPr lang="zh-CN" altLang="en-US"/>
          </a:p>
          <a:p>
            <a:pPr algn="l"/>
            <a:r>
              <a:rPr lang="zh-CN" altLang="en-US"/>
              <a:t>ls=['课程：'+cls+',姓名：'+name for cls in classList for name in nameList]</a:t>
            </a:r>
            <a:endParaRPr lang="zh-CN" altLang="en-US"/>
          </a:p>
          <a:p>
            <a:pPr algn="l"/>
            <a:r>
              <a:rPr lang="zh-CN" altLang="en-US"/>
              <a:t>for stu in ls:</a:t>
            </a:r>
            <a:endParaRPr lang="zh-CN" altLang="en-US"/>
          </a:p>
          <a:p>
            <a:pPr algn="l"/>
            <a:r>
              <a:rPr lang="zh-CN" altLang="en-US"/>
              <a:t>    print(stu)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27430" y="319024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输出：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9945" y="3190240"/>
            <a:ext cx="1495425" cy="13620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0435" y="1152525"/>
            <a:ext cx="7004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 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40435" y="14859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solidFill>
                  <a:schemeClr val="bg1"/>
                </a:solidFill>
              </a:rPr>
              <a:t>思考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820122" y="1672692"/>
            <a:ext cx="1623292" cy="1623292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5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50859" y="2392601"/>
            <a:ext cx="75819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500" b="1" dirty="0">
                <a:latin typeface="黑体" panose="02010609060101010101" charset="-122"/>
                <a:ea typeface="黑体" panose="02010609060101010101" charset="-122"/>
              </a:rPr>
              <a:t>思路一</a:t>
            </a:r>
            <a:endParaRPr lang="zh-CN" altLang="en-US" sz="15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783076" y="1635646"/>
            <a:ext cx="1697385" cy="1697385"/>
            <a:chOff x="1278794" y="3334906"/>
            <a:chExt cx="914014" cy="914014"/>
          </a:xfrm>
        </p:grpSpPr>
        <p:grpSp>
          <p:nvGrpSpPr>
            <p:cNvPr id="33" name="组合 32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5" name="同心圆 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50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50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sp>
          <p:nvSpPr>
            <p:cNvPr id="7" name="TextBox 33"/>
            <p:cNvSpPr txBox="1"/>
            <p:nvPr/>
          </p:nvSpPr>
          <p:spPr>
            <a:xfrm>
              <a:off x="1529831" y="3556158"/>
              <a:ext cx="510512" cy="546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 sz="6000" b="1" dirty="0">
                  <a:latin typeface="黑体" panose="02010609060101010101" charset="-122"/>
                  <a:ea typeface="黑体" panose="02010609060101010101" charset="-122"/>
                </a:rPr>
                <a:t>？</a:t>
              </a:r>
              <a:endParaRPr lang="zh-CN" altLang="en-US" sz="6000" b="1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814955" y="1470660"/>
            <a:ext cx="59296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b="1"/>
              <a:t>         </a:t>
            </a:r>
            <a:r>
              <a:rPr lang="zh-CN" altLang="en-US" b="1"/>
              <a:t>除了可以使用学生对象来存储学生的信息外，还可以使用什么方式？</a:t>
            </a:r>
            <a:endParaRPr lang="zh-CN" altLang="en-US" b="1"/>
          </a:p>
        </p:txBody>
      </p:sp>
      <p:sp>
        <p:nvSpPr>
          <p:cNvPr id="12" name="文本框 11"/>
          <p:cNvSpPr txBox="1"/>
          <p:nvPr/>
        </p:nvSpPr>
        <p:spPr>
          <a:xfrm>
            <a:off x="2996565" y="2595880"/>
            <a:ext cx="53765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使用列表来记录学生信息：</a:t>
            </a:r>
            <a:r>
              <a:rPr lang="en-US" altLang="zh-CN"/>
              <a:t>[</a:t>
            </a:r>
            <a:r>
              <a:rPr lang="zh-CN" altLang="en-US">
                <a:sym typeface="+mn-ea"/>
              </a:rPr>
              <a:t>'张轩',19,92</a:t>
            </a:r>
            <a:r>
              <a:rPr lang="en-US" altLang="zh-CN"/>
              <a:t>]</a:t>
            </a:r>
            <a:r>
              <a:rPr lang="zh-CN" altLang="en-US"/>
              <a:t>，这种表达方式较为简洁，但是缺点是各项的语意不明。</a:t>
            </a:r>
            <a:endParaRPr lang="zh-CN" altLang="en-US"/>
          </a:p>
          <a:p>
            <a:pPr algn="l"/>
            <a:r>
              <a:rPr lang="zh-CN" altLang="en-US"/>
              <a:t>把表示学生信息的所有列表作为一个大的列表的数据项，这就是列表的嵌套。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08957" y="206330"/>
            <a:ext cx="27609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7</a:t>
            </a:r>
            <a:r>
              <a:rPr lang="zh-CN" altLang="en-US" sz="28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、列表的嵌套</a:t>
            </a:r>
            <a:endParaRPr lang="zh-CN" altLang="en-US" sz="2800" spc="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0405" y="776605"/>
            <a:ext cx="7129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     </a:t>
            </a:r>
            <a:r>
              <a:rPr lang="zh-CN" altLang="en-US"/>
              <a:t>列表中的元素可以是列表类型的数据，就称为列表的嵌套。例如：</a:t>
            </a:r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22020" y="1214120"/>
            <a:ext cx="49504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students = [['张轩',19,92],</a:t>
            </a:r>
            <a:endParaRPr lang="zh-CN" altLang="en-US"/>
          </a:p>
          <a:p>
            <a:pPr algn="l"/>
            <a:r>
              <a:rPr lang="zh-CN" altLang="en-US"/>
              <a:t>                     ['李岚',18,91],</a:t>
            </a:r>
            <a:endParaRPr lang="zh-CN" altLang="en-US"/>
          </a:p>
          <a:p>
            <a:pPr algn="l"/>
            <a:r>
              <a:rPr lang="zh-CN" altLang="en-US"/>
              <a:t>                     ['王晨',19,90],</a:t>
            </a:r>
            <a:endParaRPr lang="zh-CN" altLang="en-US"/>
          </a:p>
          <a:p>
            <a:pPr algn="l"/>
            <a:r>
              <a:rPr lang="zh-CN" altLang="en-US"/>
              <a:t>                     ['周明',20,93]]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18540" y="2413000"/>
            <a:ext cx="3030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修改嵌套的列表元素：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51610" y="2781300"/>
            <a:ext cx="22326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students[3][0]='刘峰'</a:t>
            </a:r>
            <a:endParaRPr lang="zh-CN" altLang="en-US"/>
          </a:p>
          <a:p>
            <a:pPr algn="l"/>
            <a:r>
              <a:rPr lang="zh-CN" altLang="en-US"/>
              <a:t>print(students)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08957" y="206330"/>
            <a:ext cx="27609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7</a:t>
            </a:r>
            <a:r>
              <a:rPr lang="zh-CN" altLang="en-US" sz="28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、列表的嵌套</a:t>
            </a:r>
            <a:endParaRPr lang="zh-CN" altLang="en-US" sz="2800" spc="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2955" y="904240"/>
            <a:ext cx="5485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根据成绩对整个列表降序排序</a:t>
            </a:r>
            <a:r>
              <a:rPr lang="zh-CN" altLang="en-US"/>
              <a:t>（使用sort()+lambda）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4895" y="1377950"/>
            <a:ext cx="66484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stuList = [['张轩',19,92],['李岚',18,91],['王晨',19,90],['周明',20,93]]</a:t>
            </a:r>
            <a:endParaRPr lang="zh-CN" altLang="en-US"/>
          </a:p>
          <a:p>
            <a:pPr algn="l"/>
            <a:r>
              <a:rPr lang="zh-CN" altLang="en-US"/>
              <a:t>stuList.sort(key=lambda x :x[2],reverse=True)</a:t>
            </a:r>
            <a:endParaRPr lang="zh-CN" altLang="en-US"/>
          </a:p>
          <a:p>
            <a:pPr algn="l"/>
            <a:r>
              <a:rPr lang="zh-CN" altLang="en-US"/>
              <a:t>print(stuList)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8805" y="2414270"/>
            <a:ext cx="5076825" cy="314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37920" y="242506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输出：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08957" y="206330"/>
            <a:ext cx="2430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7</a:t>
            </a:r>
            <a:r>
              <a:rPr lang="zh-CN" altLang="en-US" sz="24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、列表的嵌套</a:t>
            </a:r>
            <a:endParaRPr lang="zh-CN" altLang="en-US" sz="2400" spc="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8985" y="831215"/>
            <a:ext cx="7377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计算成绩的均值，需要获取成绩列的信息，可以通过列表生产表达式完成，代码如下：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45185" y="1544955"/>
            <a:ext cx="342773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grade=[slist[2] for slist in stuList]</a:t>
            </a:r>
            <a:endParaRPr lang="zh-CN" altLang="en-US"/>
          </a:p>
          <a:p>
            <a:pPr algn="l"/>
            <a:r>
              <a:rPr lang="zh-CN" altLang="en-US"/>
              <a:t>print("得到成绩列表：")</a:t>
            </a:r>
            <a:endParaRPr lang="zh-CN" altLang="en-US"/>
          </a:p>
          <a:p>
            <a:pPr algn="l"/>
            <a:r>
              <a:rPr lang="zh-CN" altLang="en-US"/>
              <a:t>print(grade)</a:t>
            </a:r>
            <a:endParaRPr lang="zh-CN" altLang="en-US"/>
          </a:p>
          <a:p>
            <a:pPr algn="l"/>
            <a:r>
              <a:rPr lang="zh-CN" altLang="en-US"/>
              <a:t>print("成绩的平均值为：")</a:t>
            </a:r>
            <a:endParaRPr lang="zh-CN" altLang="en-US"/>
          </a:p>
          <a:p>
            <a:pPr algn="l"/>
            <a:r>
              <a:rPr lang="zh-CN" altLang="en-US"/>
              <a:t>print(sum(grade)/len(grade))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944110" y="168846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输出：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8165" y="1762760"/>
            <a:ext cx="1657350" cy="695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08957" y="206330"/>
            <a:ext cx="2240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列表深浅拷贝</a:t>
            </a:r>
            <a:endParaRPr lang="en-US" altLang="zh-CN" sz="2400" spc="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7065" y="108966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以列表为例：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7065" y="721360"/>
            <a:ext cx="1224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▶</a:t>
            </a:r>
            <a:r>
              <a:rPr lang="zh-CN" altLang="en-US"/>
              <a:t>  浅拷贝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14985" y="1457960"/>
            <a:ext cx="7275195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/>
              <a:t>stuList= ['张轩','李岚','王晨',['周明','刘峰']]</a:t>
            </a:r>
            <a:endParaRPr lang="zh-CN" altLang="en-US" sz="1600"/>
          </a:p>
          <a:p>
            <a:pPr algn="l"/>
            <a:r>
              <a:rPr lang="zh-CN" altLang="en-US" sz="1600"/>
              <a:t>stuListCopy=stuList.copy()</a:t>
            </a:r>
            <a:endParaRPr lang="zh-CN" altLang="en-US" sz="1600"/>
          </a:p>
          <a:p>
            <a:pPr algn="l"/>
            <a:r>
              <a:rPr lang="zh-CN" altLang="en-US" sz="1600"/>
              <a:t>print('stuList和stuListCopy内存地址：',id(stuList),id(stuListCopy))</a:t>
            </a:r>
            <a:endParaRPr lang="zh-CN" altLang="en-US" sz="1600"/>
          </a:p>
          <a:p>
            <a:pPr algn="l"/>
            <a:r>
              <a:rPr lang="zh-CN" altLang="en-US" sz="1600"/>
              <a:t>#修改列表中的不可变类型的值</a:t>
            </a:r>
            <a:endParaRPr lang="zh-CN" altLang="en-US" sz="1600"/>
          </a:p>
          <a:p>
            <a:pPr algn="l"/>
            <a:r>
              <a:rPr lang="zh-CN" altLang="en-US" sz="1600"/>
              <a:t>stuList[0]='张飞'</a:t>
            </a:r>
            <a:endParaRPr lang="zh-CN" altLang="en-US" sz="1600"/>
          </a:p>
          <a:p>
            <a:pPr algn="l"/>
            <a:r>
              <a:rPr lang="zh-CN" altLang="en-US" sz="1600"/>
              <a:t>print('修改后stuList和stuListCopy:',stuList,stuListCopy)</a:t>
            </a:r>
            <a:endParaRPr lang="zh-CN" altLang="en-US" sz="1600"/>
          </a:p>
          <a:p>
            <a:pPr algn="l"/>
            <a:r>
              <a:rPr lang="zh-CN" altLang="en-US" sz="1600"/>
              <a:t>print('stuList和stuListCopy中的列表内存地址：',id(stuList[3]),id(stuListCopy[3]))</a:t>
            </a:r>
            <a:endParaRPr lang="zh-CN" altLang="en-US" sz="1600"/>
          </a:p>
          <a:p>
            <a:pPr algn="l"/>
            <a:r>
              <a:rPr lang="zh-CN" altLang="en-US" sz="1600"/>
              <a:t>#修改列表中的可变类型</a:t>
            </a:r>
            <a:endParaRPr lang="zh-CN" altLang="en-US" sz="1600"/>
          </a:p>
          <a:p>
            <a:pPr algn="l"/>
            <a:r>
              <a:rPr lang="zh-CN" altLang="en-US" sz="1600"/>
              <a:t>stuList[3][0]='周颖'</a:t>
            </a:r>
            <a:endParaRPr lang="zh-CN" altLang="en-US" sz="1600"/>
          </a:p>
          <a:p>
            <a:pPr algn="l"/>
            <a:r>
              <a:rPr lang="zh-CN" altLang="en-US" sz="1600"/>
              <a:t>print("修改后的stuList和stuListCopy的值：",stuList,stuListCopy)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118110" y="41548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输出：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960" y="4011295"/>
            <a:ext cx="8267700" cy="733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08957" y="206330"/>
            <a:ext cx="2240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列表深浅拷贝</a:t>
            </a:r>
            <a:endParaRPr lang="zh-CN" altLang="en-US" sz="2400" spc="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7065" y="721360"/>
            <a:ext cx="1224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▶</a:t>
            </a:r>
            <a:r>
              <a:rPr lang="zh-CN" altLang="en-US"/>
              <a:t>  深拷贝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73430" y="1089660"/>
            <a:ext cx="787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copy</a:t>
            </a:r>
            <a:r>
              <a:rPr lang="zh-CN" altLang="en-US"/>
              <a:t>模块的</a:t>
            </a:r>
            <a:r>
              <a:rPr lang="en-US" altLang="zh-CN"/>
              <a:t>deep</a:t>
            </a:r>
            <a:r>
              <a:rPr lang="zh-CN" altLang="en-US"/>
              <a:t>方法可以实现深拷贝，</a:t>
            </a:r>
            <a:r>
              <a:rPr lang="en-US" altLang="zh-CN"/>
              <a:t>deepcopy</a:t>
            </a:r>
            <a:r>
              <a:rPr lang="zh-CN" altLang="en-US"/>
              <a:t>方法的语法格式如下：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46480" y="1457960"/>
            <a:ext cx="1981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copy.deepcopy(d)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14985" y="1826260"/>
            <a:ext cx="8113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zh-CN" altLang="en-US"/>
              <a:t>深拷贝不仅使原对象和生成对象对应不同的内存空间，而且使得两个对象中的元素对应不同的内存空间，从而使得两个对象完全独立。例如：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22020" y="2471420"/>
            <a:ext cx="7162165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/>
              <a:t>import copy</a:t>
            </a:r>
            <a:endParaRPr lang="zh-CN" altLang="en-US" sz="1600"/>
          </a:p>
          <a:p>
            <a:pPr algn="l"/>
            <a:r>
              <a:rPr lang="zh-CN" altLang="en-US" sz="1600"/>
              <a:t>stuList= ['张轩','李岚','王晨',['周明','刘峰']]</a:t>
            </a:r>
            <a:endParaRPr lang="zh-CN" altLang="en-US" sz="1600"/>
          </a:p>
          <a:p>
            <a:pPr algn="l"/>
            <a:r>
              <a:rPr lang="zh-CN" altLang="en-US" sz="1600"/>
              <a:t>students=copy.deepcopy(stuList)</a:t>
            </a:r>
            <a:endParaRPr lang="zh-CN" altLang="en-US" sz="1600"/>
          </a:p>
          <a:p>
            <a:pPr algn="l"/>
            <a:r>
              <a:rPr lang="zh-CN" altLang="en-US" sz="1600"/>
              <a:t>print("stuList和students的内存地址",id(stuList),id(students))</a:t>
            </a:r>
            <a:endParaRPr lang="zh-CN" altLang="en-US" sz="1600"/>
          </a:p>
          <a:p>
            <a:pPr algn="l"/>
            <a:r>
              <a:rPr lang="zh-CN" altLang="en-US" sz="1600"/>
              <a:t>print("stuList和students中的列表元素内存地址：",id(stuList[3]),id(students[3]))</a:t>
            </a:r>
            <a:endParaRPr lang="zh-CN" altLang="en-US" sz="1600"/>
          </a:p>
          <a:p>
            <a:pPr algn="l"/>
            <a:r>
              <a:rPr lang="zh-CN" altLang="en-US" sz="1600"/>
              <a:t>stuList[3][0]="周颖"</a:t>
            </a:r>
            <a:endParaRPr lang="zh-CN" altLang="en-US" sz="1600"/>
          </a:p>
          <a:p>
            <a:pPr algn="l"/>
            <a:r>
              <a:rPr lang="zh-CN" altLang="en-US" sz="1600"/>
              <a:t>print("修改后的stuList和students的值：",stuList,students)</a:t>
            </a:r>
            <a:endParaRPr lang="zh-CN" altLang="en-US" sz="16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6480" y="4349750"/>
            <a:ext cx="7915275" cy="5429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50190" y="434975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输出：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TextBox 25"/>
          <p:cNvSpPr txBox="1"/>
          <p:nvPr/>
        </p:nvSpPr>
        <p:spPr>
          <a:xfrm>
            <a:off x="1039767" y="89490"/>
            <a:ext cx="970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案例</a:t>
            </a:r>
            <a:endParaRPr lang="zh-CN" altLang="en-US" sz="2800" spc="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28040" y="1236345"/>
            <a:ext cx="7515860" cy="1743075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圆角矩形 7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11" name="TextBox 23"/>
          <p:cNvSpPr>
            <a:spLocks noChangeArrowheads="1"/>
          </p:cNvSpPr>
          <p:nvPr/>
        </p:nvSpPr>
        <p:spPr bwMode="auto">
          <a:xfrm>
            <a:off x="1139190" y="1504950"/>
            <a:ext cx="6644640" cy="124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     </a:t>
            </a:r>
            <a:r>
              <a:rPr lang="zh-CN" altLang="en-US">
                <a:sym typeface="+mn-ea"/>
              </a:rPr>
              <a:t>在本部分中实现学生成绩管理中学生成绩信息的添加、修改、删除等功能，并将学生按照成绩从高到低对学生进行排序，获取最高、最低和平均成绩。</a:t>
            </a:r>
            <a:endParaRPr lang="zh-CN" altLang="en-US" b="1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0506" y="59922"/>
            <a:ext cx="27432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5.2.3 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元组</a:t>
            </a:r>
            <a:endParaRPr lang="zh-CN" altLang="en-US" sz="40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53560" y="1299210"/>
            <a:ext cx="446278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      </a:t>
            </a:r>
            <a:r>
              <a:rPr lang="zh-CN" altLang="en-US"/>
              <a:t>元组是不可变的序列类型，可以将元组看做是只读元素列表，不能进行增加、修改和删除元素的操作。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03276" y="898122"/>
            <a:ext cx="27355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黑体" panose="02010609060101010101" charset="-122"/>
                <a:ea typeface="黑体" panose="02010609060101010101" charset="-122"/>
              </a:rPr>
              <a:t>课程内容：</a:t>
            </a:r>
            <a:endParaRPr lang="zh-CN" altLang="en-US" sz="4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69278" y="1967027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元组的创建、访问及更新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69278" y="2369163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元组的运算符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69278" y="2787179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300" dirty="0">
                <a:latin typeface="黑体" panose="02010609060101010101" charset="-122"/>
                <a:ea typeface="黑体" panose="02010609060101010101" charset="-122"/>
                <a:sym typeface="+mn-ea"/>
              </a:rPr>
              <a:t>常见操作函数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375390" y="1994525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375390" y="2378201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375390" y="2815564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190506" y="59922"/>
            <a:ext cx="27432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5.2.3 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元组</a:t>
            </a:r>
            <a:endParaRPr lang="zh-CN" altLang="en-US" sz="40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7" grpId="0"/>
      <p:bldP spid="18" grpId="0"/>
      <p:bldP spid="24" grpId="0" bldLvl="0" animBg="1"/>
      <p:bldP spid="26" grpId="0" bldLvl="0" animBg="1"/>
      <p:bldP spid="27" grpId="0" bldLvl="0" animBg="1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08957" y="206330"/>
            <a:ext cx="2430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sz="24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、元组的创建</a:t>
            </a:r>
            <a:endParaRPr lang="zh-CN" altLang="en-US" sz="2400" spc="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9455" y="806450"/>
            <a:ext cx="80048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        </a:t>
            </a:r>
            <a:r>
              <a:rPr lang="zh-CN" altLang="en-US"/>
              <a:t>元组是使用逗号分隔的用小括号括起来的一组数据，元组与列表类似，不同的是元组的值是不可改变的，元组的创建如下所示：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93775" y="1728470"/>
            <a:ext cx="77304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tup1 = ('Taobao', 'Jingdong', 1, 2)</a:t>
            </a:r>
            <a:endParaRPr lang="zh-CN" altLang="en-US"/>
          </a:p>
          <a:p>
            <a:pPr algn="l"/>
            <a:r>
              <a:rPr lang="zh-CN" altLang="en-US"/>
              <a:t>tup2 = "a", "b", "c", "d"         #  非空元素的括号可以省略</a:t>
            </a:r>
            <a:endParaRPr lang="zh-CN" altLang="en-US"/>
          </a:p>
          <a:p>
            <a:pPr algn="l"/>
            <a:r>
              <a:rPr lang="zh-CN" altLang="en-US"/>
              <a:t>print(tup1)                               </a:t>
            </a:r>
            <a:r>
              <a:rPr lang="en-US" altLang="zh-CN"/>
              <a:t>#</a:t>
            </a:r>
            <a:r>
              <a:rPr lang="zh-CN" altLang="zh-CN"/>
              <a:t>输出结果为：('Taobao', 'Jingdong', 1, 2)</a:t>
            </a:r>
            <a:endParaRPr lang="zh-CN" altLang="zh-CN"/>
          </a:p>
          <a:p>
            <a:pPr algn="l"/>
            <a:r>
              <a:rPr lang="zh-CN" altLang="en-US"/>
              <a:t>print(tup2)                              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#</a:t>
            </a:r>
            <a:r>
              <a:rPr lang="zh-CN" altLang="zh-CN">
                <a:sym typeface="+mn-ea"/>
              </a:rPr>
              <a:t>输出结果为：('a', 'b', 'c', 'd')</a:t>
            </a:r>
            <a:endParaRPr lang="zh-CN" altLang="zh-CN">
              <a:sym typeface="+mn-ea"/>
            </a:endParaRPr>
          </a:p>
          <a:p>
            <a:pPr algn="l"/>
            <a:r>
              <a:rPr lang="zh-CN" altLang="zh-CN">
                <a:sym typeface="+mn-ea"/>
              </a:rPr>
              <a:t>tup</a:t>
            </a:r>
            <a:r>
              <a:rPr lang="en-US" altLang="zh-CN">
                <a:sym typeface="+mn-ea"/>
              </a:rPr>
              <a:t>3</a:t>
            </a:r>
            <a:r>
              <a:rPr lang="zh-CN" altLang="zh-CN">
                <a:sym typeface="+mn-ea"/>
              </a:rPr>
              <a:t> = </a:t>
            </a:r>
            <a:r>
              <a:rPr lang="en-US" altLang="zh-CN">
                <a:sym typeface="+mn-ea"/>
              </a:rPr>
              <a:t>tuple</a:t>
            </a:r>
            <a:r>
              <a:rPr lang="zh-CN" altLang="zh-CN">
                <a:sym typeface="+mn-ea"/>
              </a:rPr>
              <a:t>()                                    </a:t>
            </a:r>
            <a:r>
              <a:rPr lang="en-US" altLang="zh-CN">
                <a:sym typeface="+mn-ea"/>
              </a:rPr>
              <a:t>#</a:t>
            </a:r>
            <a:r>
              <a:rPr lang="zh-CN" altLang="en-US">
                <a:sym typeface="+mn-ea"/>
              </a:rPr>
              <a:t>创建空的元组</a:t>
            </a:r>
            <a:endParaRPr lang="zh-CN" altLang="en-US">
              <a:sym typeface="+mn-ea"/>
            </a:endParaRPr>
          </a:p>
          <a:p>
            <a:pPr algn="l"/>
            <a:r>
              <a:rPr lang="zh-CN" altLang="zh-CN">
                <a:sym typeface="+mn-ea"/>
              </a:rPr>
              <a:t>   </a:t>
            </a:r>
            <a:endParaRPr lang="zh-CN" altLang="zh-CN">
              <a:sym typeface="+mn-ea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455295" y="3225800"/>
            <a:ext cx="8268970" cy="1668780"/>
            <a:chOff x="6059464" y="3524926"/>
            <a:chExt cx="2185594" cy="1224902"/>
          </a:xfrm>
        </p:grpSpPr>
        <p:grpSp>
          <p:nvGrpSpPr>
            <p:cNvPr id="53" name="组合 52"/>
            <p:cNvGrpSpPr/>
            <p:nvPr/>
          </p:nvGrpSpPr>
          <p:grpSpPr>
            <a:xfrm>
              <a:off x="6059464" y="3524926"/>
              <a:ext cx="2185594" cy="1224902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圆角矩形 56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4351930" y="1330004"/>
                <a:ext cx="3742172" cy="267112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sp>
          <p:nvSpPr>
            <p:cNvPr id="56" name="TextBox 88"/>
            <p:cNvSpPr>
              <a:spLocks noChangeArrowheads="1"/>
            </p:cNvSpPr>
            <p:nvPr/>
          </p:nvSpPr>
          <p:spPr bwMode="auto">
            <a:xfrm>
              <a:off x="6148251" y="3654425"/>
              <a:ext cx="1996104" cy="903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p>
              <a:pPr algn="l"/>
              <a:r>
                <a:rPr lang="zh-CN" altLang="en-US" sz="1600" b="1" dirty="0">
                  <a:latin typeface="黑体" panose="02010609060101010101" charset="-122"/>
                  <a:ea typeface="黑体" panose="02010609060101010101" charset="-122"/>
                  <a:sym typeface="微软雅黑" panose="020B0503020204020204" pitchFamily="34" charset="-122"/>
                </a:rPr>
                <a:t>注意：</a:t>
              </a:r>
              <a:endParaRPr lang="zh-CN" altLang="en-US" sz="1600" b="1" dirty="0"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endParaRPr>
            </a:p>
            <a:p>
              <a:pPr algn="l"/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微软雅黑" panose="020B0503020204020204" pitchFamily="34" charset="-122"/>
                </a:rPr>
                <a:t>   </a:t>
              </a:r>
              <a:r>
                <a:rPr sz="16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微软雅黑" panose="020B0503020204020204" pitchFamily="34" charset="-122"/>
                </a:rPr>
                <a:t>元组中只包含一个元素时，需要在元素后面添加逗号，否则括号会被当作运算符使用</a:t>
              </a:r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微软雅黑" panose="020B0503020204020204" pitchFamily="34" charset="-122"/>
                </a:rPr>
                <a:t>。例如：</a:t>
              </a:r>
              <a:endPara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微软雅黑" panose="020B0503020204020204" pitchFamily="34" charset="-122"/>
              </a:endParaRPr>
            </a:p>
            <a:p>
              <a:pPr algn="l"/>
              <a:r>
                <a:rPr sz="1600"/>
                <a:t>tup</a:t>
              </a:r>
              <a:r>
                <a:rPr lang="en-US" sz="1600"/>
                <a:t>4</a:t>
              </a:r>
              <a:r>
                <a:rPr sz="1600"/>
                <a:t> = (50)           print(type(tup</a:t>
              </a:r>
              <a:r>
                <a:rPr lang="en-US" sz="1600"/>
                <a:t>4</a:t>
              </a:r>
              <a:r>
                <a:rPr sz="1600"/>
                <a:t>))          </a:t>
              </a:r>
              <a:r>
                <a:rPr lang="en-US" sz="1600"/>
                <a:t>#</a:t>
              </a:r>
              <a:r>
                <a:rPr lang="zh-CN" altLang="en-US" sz="1600"/>
                <a:t>输出结果为：&lt;class 'int'&gt;</a:t>
              </a:r>
              <a:endParaRPr lang="zh-CN" altLang="en-US" sz="1600"/>
            </a:p>
            <a:p>
              <a:pPr algn="l"/>
              <a:r>
                <a:rPr sz="1600"/>
                <a:t>tup</a:t>
              </a:r>
              <a:r>
                <a:rPr lang="en-US" sz="1600"/>
                <a:t>5</a:t>
              </a:r>
              <a:r>
                <a:rPr sz="1600"/>
                <a:t>=(50,)            print(type(tup</a:t>
              </a:r>
              <a:r>
                <a:rPr lang="en-US" sz="1600"/>
                <a:t>5</a:t>
              </a:r>
              <a:r>
                <a:rPr sz="1600"/>
                <a:t>))          </a:t>
              </a:r>
              <a:r>
                <a:rPr lang="en-US" sz="1600">
                  <a:sym typeface="+mn-ea"/>
                </a:rPr>
                <a:t>#</a:t>
              </a:r>
              <a:r>
                <a:rPr lang="zh-CN" altLang="en-US" sz="1600">
                  <a:sym typeface="+mn-ea"/>
                </a:rPr>
                <a:t>输出结果为：&lt;class 'tuple'&gt;</a:t>
              </a:r>
              <a:endParaRPr lang="zh-CN" altLang="en-US" sz="1600">
                <a:sym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08957" y="206330"/>
            <a:ext cx="2430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sz="24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、元组的创建</a:t>
            </a:r>
            <a:endParaRPr lang="zh-CN" altLang="en-US" sz="2400" spc="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4985" y="705485"/>
            <a:ext cx="7740015" cy="2445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通过</a:t>
            </a:r>
            <a:r>
              <a:rPr lang="en-US" altLang="zh-CN"/>
              <a:t>tuple</a:t>
            </a:r>
            <a:r>
              <a:rPr lang="zh-CN" altLang="en-US"/>
              <a:t>函数也可以构建元组，该函数的定义如下：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    </a:t>
            </a:r>
            <a:r>
              <a:rPr lang="en-US" altLang="zh-CN"/>
              <a:t>tuple(value)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可以将列表、字典或者字符串转换为元组，例如：</a:t>
            </a:r>
            <a:endParaRPr lang="zh-CN" altLang="en-US"/>
          </a:p>
          <a:p>
            <a:pPr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list1=[1,2,3,4]    tuple(list1)      #</a:t>
            </a:r>
            <a:r>
              <a:rPr lang="zh-CN" altLang="en-US">
                <a:sym typeface="+mn-ea"/>
              </a:rPr>
              <a:t>结果为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(1,2,3,4)</a:t>
            </a:r>
            <a:endParaRPr lang="en-US" altLang="zh-CN"/>
          </a:p>
          <a:p>
            <a:pPr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str='wjz wj'    print(tuple(str))   #</a:t>
            </a:r>
            <a:r>
              <a:rPr lang="zh-CN" altLang="en-US">
                <a:sym typeface="+mn-ea"/>
              </a:rPr>
              <a:t>结果为：</a:t>
            </a:r>
            <a:r>
              <a:rPr lang="en-US" altLang="zh-CN">
                <a:sym typeface="+mn-ea"/>
              </a:rPr>
              <a:t>('w','j','z',' ','w','j')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08957" y="206330"/>
            <a:ext cx="2430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sz="24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、元组的访问</a:t>
            </a:r>
            <a:endParaRPr lang="zh-CN" altLang="en-US" sz="2400" spc="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9455" y="806450"/>
            <a:ext cx="800481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可以使用切片来访问元组中的一个或者多个值，例如: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56615" y="1372235"/>
            <a:ext cx="77304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tup1 = ('Taobao', 'Jingdong', 1, 2)</a:t>
            </a:r>
            <a:endParaRPr lang="zh-CN" altLang="en-US"/>
          </a:p>
          <a:p>
            <a:pPr algn="l"/>
            <a:r>
              <a:rPr lang="zh-CN" altLang="en-US"/>
              <a:t>tup2 = </a:t>
            </a:r>
            <a:r>
              <a:rPr lang="en-US" altLang="zh-CN"/>
              <a:t>(1,2,3,4)</a:t>
            </a:r>
            <a:r>
              <a:rPr lang="zh-CN" altLang="en-US"/>
              <a:t>        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print(tup1[0])            #</a:t>
            </a:r>
            <a:r>
              <a:rPr lang="zh-CN" altLang="en-US">
                <a:sym typeface="+mn-ea"/>
              </a:rPr>
              <a:t>输出结果为：</a:t>
            </a:r>
            <a:r>
              <a:rPr lang="zh-CN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'Taobao'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print(tup2[1:3])         </a:t>
            </a:r>
            <a:r>
              <a:rPr lang="en-US" altLang="zh-CN">
                <a:sym typeface="+mn-ea"/>
              </a:rPr>
              <a:t>#</a:t>
            </a:r>
            <a:r>
              <a:rPr lang="zh-CN" altLang="en-US">
                <a:sym typeface="+mn-ea"/>
              </a:rPr>
              <a:t>输出结果为：</a:t>
            </a:r>
            <a:r>
              <a:rPr lang="zh-CN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(2, 3)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08957" y="206330"/>
            <a:ext cx="2430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3</a:t>
            </a:r>
            <a:r>
              <a:rPr lang="zh-CN" altLang="en-US" sz="24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、元组的更新</a:t>
            </a:r>
            <a:endParaRPr lang="zh-CN" altLang="en-US" sz="2400" spc="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9455" y="806450"/>
            <a:ext cx="80048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        </a:t>
            </a:r>
            <a:r>
              <a:rPr lang="zh-CN" altLang="en-US"/>
              <a:t>元组中的元素值是不允许修改的，和字符串一样，我们可以对元组进行连接组合创建新的元组，例如: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93775" y="1821815"/>
            <a:ext cx="77304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tup1 = (12, 34.56)</a:t>
            </a:r>
            <a:endParaRPr lang="zh-CN" altLang="en-US"/>
          </a:p>
          <a:p>
            <a:pPr algn="l"/>
            <a:r>
              <a:rPr lang="zh-CN" altLang="en-US"/>
              <a:t>tup2 = ('abc', 'xyz')</a:t>
            </a:r>
            <a:endParaRPr lang="zh-CN" altLang="en-US"/>
          </a:p>
          <a:p>
            <a:pPr algn="l"/>
            <a:r>
              <a:rPr lang="zh-CN" altLang="en-US"/>
              <a:t>tup</a:t>
            </a:r>
            <a:r>
              <a:rPr lang="en-US" altLang="zh-CN"/>
              <a:t>3</a:t>
            </a:r>
            <a:r>
              <a:rPr lang="zh-CN" altLang="en-US"/>
              <a:t> = tup1 + tup2       </a:t>
            </a:r>
            <a:r>
              <a:rPr lang="zh-CN" altLang="en-US">
                <a:sym typeface="+mn-ea"/>
              </a:rPr>
              <a:t># 创建一个新的元组</a:t>
            </a:r>
            <a:endParaRPr lang="zh-CN" altLang="en-US"/>
          </a:p>
          <a:p>
            <a:pPr algn="l"/>
            <a:r>
              <a:rPr lang="zh-CN" altLang="en-US"/>
              <a:t>print (tup</a:t>
            </a:r>
            <a:r>
              <a:rPr lang="en-US" altLang="zh-CN"/>
              <a:t>3</a:t>
            </a:r>
            <a:r>
              <a:rPr lang="zh-CN" altLang="en-US"/>
              <a:t>)                    </a:t>
            </a:r>
            <a:r>
              <a:rPr lang="en-US" altLang="zh-CN">
                <a:sym typeface="+mn-ea"/>
              </a:rPr>
              <a:t>#</a:t>
            </a:r>
            <a:r>
              <a:rPr lang="zh-CN" altLang="zh-CN">
                <a:sym typeface="+mn-ea"/>
              </a:rPr>
              <a:t>输出结果为：(12, 34.56, 'abc', 'xyz')   </a:t>
            </a:r>
            <a:endParaRPr lang="zh-CN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581660" y="847090"/>
          <a:ext cx="7668895" cy="416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985"/>
                <a:gridCol w="2101215"/>
                <a:gridCol w="3782695"/>
              </a:tblGrid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运算符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描述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例子</a:t>
                      </a:r>
                      <a:endParaRPr lang="zh-CN" altLang="en-US" sz="1600"/>
                    </a:p>
                  </a:txBody>
                  <a:tcPr/>
                </a:tc>
              </a:tr>
              <a:tr h="278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&gt;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&lt;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==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&gt;=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&lt;=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比较运算符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tup1=('zhangsan',1,2)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tup2=('zhangsan',3,4)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print(tup1&gt;tup2)      </a:t>
                      </a:r>
                      <a:r>
                        <a:rPr lang="en-US" altLang="zh-CN" sz="1600"/>
                        <a:t>#False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print(tup1&lt;=tup2)   </a:t>
                      </a:r>
                      <a:r>
                        <a:rPr lang="en-US" altLang="zh-CN" sz="1600"/>
                        <a:t>#True</a:t>
                      </a:r>
                      <a:endParaRPr lang="en-US" altLang="zh-CN" sz="1600"/>
                    </a:p>
                  </a:txBody>
                  <a:tcPr/>
                </a:tc>
              </a:tr>
              <a:tr h="3117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+ 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连接运算符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(1, 2, 3) + (4, 5, 6)    输出：</a:t>
                      </a:r>
                      <a:r>
                        <a:rPr lang="zh-CN" altLang="en-US" sz="1600"/>
                        <a:t>(1, 2, 3, 4, 5, 6)</a:t>
                      </a: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*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重复运算符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('Hi!',) * 4         输出：</a:t>
                      </a:r>
                      <a:r>
                        <a:rPr lang="zh-CN" altLang="en-US" sz="1600"/>
                        <a:t>('Hi!', 'Hi!', 'Hi!', 'Hi!')</a:t>
                      </a:r>
                      <a:endParaRPr lang="zh-CN" altLang="en-US" sz="1600"/>
                    </a:p>
                  </a:txBody>
                  <a:tcPr/>
                </a:tc>
              </a:tr>
              <a:tr h="5562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in </a:t>
                      </a:r>
                      <a:r>
                        <a:rPr lang="zh-CN" altLang="en-US" sz="1600"/>
                        <a:t>和</a:t>
                      </a:r>
                      <a:r>
                        <a:rPr lang="en-US" altLang="zh-CN" sz="1600"/>
                        <a:t>not in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成员运算符：是否在元组中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3 in (1, 2, 3)            输出： </a:t>
                      </a:r>
                      <a:r>
                        <a:rPr lang="zh-CN" altLang="en-US" sz="1600">
                          <a:sym typeface="+mn-ea"/>
                        </a:rPr>
                        <a:t>True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4 not in(1,2,3)        </a:t>
                      </a:r>
                      <a:r>
                        <a:rPr lang="zh-CN" altLang="en-US" sz="1600"/>
                        <a:t>输出：</a:t>
                      </a:r>
                      <a:r>
                        <a:rPr lang="zh-CN" altLang="en-US" sz="1600">
                          <a:sym typeface="+mn-ea"/>
                        </a:rPr>
                        <a:t>True</a:t>
                      </a:r>
                      <a:endParaRPr lang="en-US" altLang="zh-CN" sz="1600"/>
                    </a:p>
                  </a:txBody>
                  <a:tcPr/>
                </a:tc>
              </a:tr>
              <a:tr h="3371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[]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切片运算符</a:t>
                      </a:r>
                      <a:r>
                        <a:rPr lang="en-US" altLang="zh-CN" sz="1600"/>
                        <a:t>,</a:t>
                      </a:r>
                      <a:r>
                        <a:rPr lang="zh-CN" altLang="en-US" sz="1600"/>
                        <a:t>用法与列表相同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tup=(1,2,3)   tup[0:2]    </a:t>
                      </a:r>
                      <a:r>
                        <a:rPr lang="zh-CN" altLang="en-US" sz="1600"/>
                        <a:t>输出：</a:t>
                      </a:r>
                      <a:r>
                        <a:rPr lang="en-US" altLang="zh-CN" sz="1600"/>
                        <a:t>(1,2)</a:t>
                      </a:r>
                      <a:endParaRPr lang="en-US" altLang="zh-CN" sz="1600"/>
                    </a:p>
                  </a:txBody>
                  <a:tcPr/>
                </a:tc>
              </a:tr>
              <a:tr h="444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for ...in...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迭代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for x in (1, 2, 3): print (x,)   输出：1 2 3</a:t>
                      </a: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013732" y="149180"/>
            <a:ext cx="2430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4</a:t>
            </a:r>
            <a:r>
              <a:rPr lang="zh-CN" altLang="en-US" sz="24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、元组运算符</a:t>
            </a:r>
            <a:endParaRPr lang="zh-CN" altLang="en-US" sz="2400" spc="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TextBox 25"/>
          <p:cNvSpPr txBox="1"/>
          <p:nvPr/>
        </p:nvSpPr>
        <p:spPr>
          <a:xfrm>
            <a:off x="908957" y="206330"/>
            <a:ext cx="3459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5</a:t>
            </a:r>
            <a:r>
              <a:rPr lang="zh-CN" altLang="en-US" sz="24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、元组常见操作函数</a:t>
            </a:r>
            <a:endParaRPr lang="zh-CN" altLang="en-US" sz="2400" spc="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514985" y="1822450"/>
          <a:ext cx="8480425" cy="1631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010"/>
                <a:gridCol w="2228215"/>
                <a:gridCol w="5029200"/>
              </a:tblGrid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函数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描述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实例</a:t>
                      </a:r>
                      <a:endParaRPr lang="zh-CN" altLang="en-US" sz="1400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len(tuple)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计算元组元素个数。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 tuple1 = ('Google', 'Runoob', 'Taobao')  len(tuple1)    输出：</a:t>
                      </a:r>
                      <a:r>
                        <a:rPr lang="en-US" altLang="zh-CN" sz="1400"/>
                        <a:t>3</a:t>
                      </a:r>
                      <a:endParaRPr lang="en-US" altLang="zh-CN" sz="1400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max(tuple)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返回元组中元素最大值。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 tuple2 = ('5', '4', '8')       max(tuple2)      输出：'8'</a:t>
                      </a:r>
                      <a:endParaRPr lang="zh-CN" altLang="en-US" sz="1400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min(tuple)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返回元组中元素最小值。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tuple2 = ('5', '4', '8')  min(tuple2)     输出：'4'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47065" y="82042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▶</a:t>
            </a:r>
            <a:r>
              <a:rPr lang="zh-CN" altLang="en-US"/>
              <a:t>序列类型内置函数：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7065" y="126492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元组支持序列类型的内置函数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370840" y="1719580"/>
          <a:ext cx="851789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730"/>
                <a:gridCol w="2551430"/>
                <a:gridCol w="4697730"/>
              </a:tblGrid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函数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描述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实例</a:t>
                      </a:r>
                      <a:endParaRPr lang="zh-CN" altLang="en-US" sz="1600" b="0"/>
                    </a:p>
                  </a:txBody>
                  <a:tcPr/>
                </a:tc>
              </a:tr>
              <a:tr h="3117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index(value, [start, [stop]])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查找指定目标在元组中的位置；可以指定位置范围查找；如果没有找到，返回异常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tup1 = ('abc', 'xyz','abc') 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print(tup10.index('abc'))    输出：</a:t>
                      </a:r>
                      <a:r>
                        <a:rPr lang="en-US" altLang="zh-CN" sz="1400"/>
                        <a:t>0</a:t>
                      </a:r>
                      <a:endParaRPr lang="en-US" altLang="zh-CN" sz="1400"/>
                    </a:p>
                  </a:txBody>
                  <a:tcPr/>
                </a:tc>
              </a:tr>
              <a:tr h="269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count(val)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统计指定目标在元组中的个数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tup1 = ('abc', 'xyz','abc')     print(tup1.count('abc'))     输出：</a:t>
                      </a:r>
                      <a:r>
                        <a:rPr lang="en-US" altLang="zh-CN" sz="1400"/>
                        <a:t>2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908957" y="206330"/>
            <a:ext cx="2773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5</a:t>
            </a:r>
            <a:r>
              <a:rPr lang="zh-CN" altLang="en-US" sz="24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、常见操作函数</a:t>
            </a:r>
            <a:endParaRPr lang="zh-CN" altLang="en-US" sz="2400" spc="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4820" y="1247775"/>
            <a:ext cx="429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可以将元组看成为只读列表，有以下操作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5790" y="91503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▶</a:t>
            </a:r>
            <a:r>
              <a:rPr lang="zh-CN" altLang="en-US"/>
              <a:t>元组操作方法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16071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下列属于可变类型的是（）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828800" y="2089150"/>
            <a:ext cx="6400800" cy="4819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1828800" y="2732405"/>
            <a:ext cx="6400800" cy="4819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828800" y="3375025"/>
            <a:ext cx="6400800" cy="4819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1828800" y="4018280"/>
            <a:ext cx="6400800" cy="4819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78560" y="2137410"/>
            <a:ext cx="385445" cy="38608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8560" y="2780665"/>
            <a:ext cx="385445" cy="385445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8560" y="3423285"/>
            <a:ext cx="385445" cy="38608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8560" y="4066540"/>
            <a:ext cx="385445" cy="385445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>
            <p:custDataLst>
              <p:tags r:id="rId10"/>
            </p:custDataLst>
          </p:nvPr>
        </p:nvSpPr>
        <p:spPr>
          <a:xfrm>
            <a:off x="6686550" y="4660900"/>
            <a:ext cx="1156970" cy="30861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8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7" name="图片 6" descr="tmp8B7B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TextBox 25"/>
          <p:cNvSpPr txBox="1"/>
          <p:nvPr/>
        </p:nvSpPr>
        <p:spPr>
          <a:xfrm>
            <a:off x="908957" y="206330"/>
            <a:ext cx="31800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5.1 </a:t>
            </a:r>
            <a:r>
              <a:rPr lang="zh-CN" altLang="en-US" sz="20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组合数据类型概述</a:t>
            </a:r>
            <a:endParaRPr lang="zh-CN" altLang="en-US" sz="2000" spc="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47065" y="862330"/>
            <a:ext cx="4356100" cy="534035"/>
            <a:chOff x="814328" y="3219334"/>
            <a:chExt cx="2266827" cy="432536"/>
          </a:xfrm>
        </p:grpSpPr>
        <p:grpSp>
          <p:nvGrpSpPr>
            <p:cNvPr id="19" name="组合 18"/>
            <p:cNvGrpSpPr/>
            <p:nvPr/>
          </p:nvGrpSpPr>
          <p:grpSpPr>
            <a:xfrm>
              <a:off x="814328" y="3219334"/>
              <a:ext cx="2266827" cy="432536"/>
              <a:chOff x="2173927" y="3285519"/>
              <a:chExt cx="2876394" cy="548848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2173927" y="3285519"/>
                <a:ext cx="2876394" cy="548848"/>
                <a:chOff x="4304043" y="1286668"/>
                <a:chExt cx="6414044" cy="2757793"/>
              </a:xfrm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1" name="圆角矩形 20"/>
                <p:cNvSpPr/>
                <p:nvPr/>
              </p:nvSpPr>
              <p:spPr>
                <a:xfrm>
                  <a:off x="4304043" y="1286668"/>
                  <a:ext cx="6414044" cy="2757793"/>
                </a:xfrm>
                <a:prstGeom prst="roundRect">
                  <a:avLst/>
                </a:prstGeom>
                <a:gradFill>
                  <a:gsLst>
                    <a:gs pos="6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  <p:sp>
              <p:nvSpPr>
                <p:cNvPr id="22" name="圆角矩形 21"/>
                <p:cNvSpPr/>
                <p:nvPr/>
              </p:nvSpPr>
              <p:spPr>
                <a:xfrm>
                  <a:off x="4351923" y="1373339"/>
                  <a:ext cx="6323887" cy="2584450"/>
                </a:xfrm>
                <a:prstGeom prst="roundRect">
                  <a:avLst/>
                </a:prstGeom>
                <a:gradFill>
                  <a:gsLst>
                    <a:gs pos="42000">
                      <a:srgbClr val="F0F0F0"/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  <p:sp>
            <p:nvSpPr>
              <p:cNvPr id="23" name="椭圆 22"/>
              <p:cNvSpPr/>
              <p:nvPr/>
            </p:nvSpPr>
            <p:spPr>
              <a:xfrm>
                <a:off x="3135800" y="3361874"/>
                <a:ext cx="311539" cy="394831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黑体" panose="02010609060101010101" charset="-122"/>
                    <a:ea typeface="黑体" panose="02010609060101010101" charset="-122"/>
                  </a:rPr>
                  <a:t>1</a:t>
                </a:r>
                <a:endParaRPr lang="en-US" altLang="zh-CN" dirty="0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sp>
          <p:nvSpPr>
            <p:cNvPr id="29" name="TextBox 60"/>
            <p:cNvSpPr txBox="1"/>
            <p:nvPr/>
          </p:nvSpPr>
          <p:spPr>
            <a:xfrm>
              <a:off x="1894871" y="3354598"/>
              <a:ext cx="1095082" cy="1743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将多个学生信息存储起来。</a:t>
              </a:r>
              <a:endPara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585470" y="1666875"/>
            <a:ext cx="81102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   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在Python中使用列表、元组、集合和字典来存储多个数据。在大数据背景下，经常需要处理大批量数据，以上类型不仅能够简化程序员的开发工作，还能提高程序的效率。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1935" y="2496820"/>
            <a:ext cx="4143375" cy="25704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7560" y="2780665"/>
            <a:ext cx="29908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字符串、列表、元组、集合和字典都属于组合数据类型，根据数据的组织方式不同，组合数据类型主要分为三类：序列、集合和映射。</a:t>
            </a:r>
            <a:endParaRPr lang="zh-CN" altLang="en-US" sz="1600"/>
          </a:p>
        </p:txBody>
      </p:sp>
      <p:sp>
        <p:nvSpPr>
          <p:cNvPr id="2" name="文本框 1"/>
          <p:cNvSpPr txBox="1"/>
          <p:nvPr/>
        </p:nvSpPr>
        <p:spPr>
          <a:xfrm>
            <a:off x="804545" y="93662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案例分析：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FA9E-E811-4918-8CB8-517C9550212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smtClean="0">
                <a:uFillTx/>
                <a:sym typeface="+mn-ea"/>
              </a:rPr>
              <a:t>Py</a:t>
            </a:r>
            <a:r>
              <a:rPr lang="en-US" altLang="zh-CN" cap="none" smtClean="0">
                <a:uFillTx/>
                <a:sym typeface="+mn-ea"/>
              </a:rPr>
              <a:t>thon</a:t>
            </a:r>
            <a:r>
              <a:rPr lang="zh-CN" altLang="en-US" smtClean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TextBox 25"/>
          <p:cNvSpPr txBox="1"/>
          <p:nvPr/>
        </p:nvSpPr>
        <p:spPr>
          <a:xfrm>
            <a:off x="922292" y="127590"/>
            <a:ext cx="31800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5.1 </a:t>
            </a:r>
            <a:r>
              <a:rPr lang="zh-CN" altLang="en-US" sz="20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组合数据类型概述</a:t>
            </a:r>
            <a:endParaRPr lang="zh-CN" altLang="en-US" sz="2000" spc="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647065" y="695960"/>
            <a:ext cx="4536440" cy="733485"/>
            <a:chOff x="814328" y="3219334"/>
            <a:chExt cx="2266829" cy="618737"/>
          </a:xfrm>
        </p:grpSpPr>
        <p:grpSp>
          <p:nvGrpSpPr>
            <p:cNvPr id="38" name="组合 37"/>
            <p:cNvGrpSpPr/>
            <p:nvPr/>
          </p:nvGrpSpPr>
          <p:grpSpPr>
            <a:xfrm>
              <a:off x="814328" y="3219334"/>
              <a:ext cx="2266829" cy="432536"/>
              <a:chOff x="2173927" y="3285519"/>
              <a:chExt cx="2876396" cy="548848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2173927" y="3285519"/>
                <a:ext cx="2876396" cy="548848"/>
                <a:chOff x="4304043" y="1286668"/>
                <a:chExt cx="6414045" cy="2757793"/>
              </a:xfrm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0" name="圆角矩形 39"/>
                <p:cNvSpPr/>
                <p:nvPr/>
              </p:nvSpPr>
              <p:spPr>
                <a:xfrm>
                  <a:off x="4304043" y="1286668"/>
                  <a:ext cx="6414045" cy="2757793"/>
                </a:xfrm>
                <a:prstGeom prst="roundRect">
                  <a:avLst/>
                </a:prstGeom>
                <a:gradFill>
                  <a:gsLst>
                    <a:gs pos="6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  <p:sp>
              <p:nvSpPr>
                <p:cNvPr id="41" name="圆角矩形 40"/>
                <p:cNvSpPr/>
                <p:nvPr/>
              </p:nvSpPr>
              <p:spPr>
                <a:xfrm>
                  <a:off x="4351923" y="1373339"/>
                  <a:ext cx="6323888" cy="2584450"/>
                </a:xfrm>
                <a:prstGeom prst="roundRect">
                  <a:avLst/>
                </a:prstGeom>
                <a:gradFill>
                  <a:gsLst>
                    <a:gs pos="42000">
                      <a:srgbClr val="F0F0F0"/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  <p:sp>
            <p:nvSpPr>
              <p:cNvPr id="42" name="椭圆 41"/>
              <p:cNvSpPr/>
              <p:nvPr/>
            </p:nvSpPr>
            <p:spPr>
              <a:xfrm>
                <a:off x="2953033" y="3376599"/>
                <a:ext cx="259697" cy="392867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黑体" panose="02010609060101010101" charset="-122"/>
                    <a:ea typeface="黑体" panose="02010609060101010101" charset="-122"/>
                  </a:rPr>
                  <a:t>2</a:t>
                </a:r>
                <a:endParaRPr lang="en-US" altLang="zh-CN" dirty="0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sp>
          <p:nvSpPr>
            <p:cNvPr id="43" name="TextBox 74"/>
            <p:cNvSpPr txBox="1"/>
            <p:nvPr/>
          </p:nvSpPr>
          <p:spPr>
            <a:xfrm>
              <a:off x="1229237" y="3331873"/>
              <a:ext cx="1801853" cy="5061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3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学生信息的存储是有序的</a:t>
              </a:r>
              <a:endParaRPr lang="zh-CN" altLang="en-US" sz="13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  <a:p>
              <a:endParaRPr lang="zh-CN" altLang="en-US" sz="1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  <a:p>
              <a:endParaRPr lang="zh-CN" altLang="en-US" sz="1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664210" y="1285875"/>
            <a:ext cx="794448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  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在组合数据类型中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,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字符串、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列表和元组属于序列类型，</a:t>
            </a:r>
            <a:r>
              <a:rPr lang="zh-CN" altLang="en-US" sz="1600">
                <a:sym typeface="+mn-ea"/>
              </a:rPr>
              <a:t>序列类型是指元素按照一定的顺序排成一列的一组数，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集合和字典属于非序列类型，学生信息需要存储到序列类型中。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8720" y="2429510"/>
            <a:ext cx="54432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在</a:t>
            </a:r>
            <a:r>
              <a:rPr lang="en-US" altLang="zh-CN" sz="1600"/>
              <a:t>Python</a:t>
            </a:r>
            <a:r>
              <a:rPr lang="zh-CN" altLang="en-US" sz="1600"/>
              <a:t>中序列类型支持双向索引：正向索引和反向索引。</a:t>
            </a: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4228465" y="2842260"/>
            <a:ext cx="49879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/>
              <a:t>正向索引时，索引开始：</a:t>
            </a:r>
            <a:r>
              <a:rPr lang="en-US" altLang="zh-CN" sz="1600"/>
              <a:t>0</a:t>
            </a:r>
            <a:r>
              <a:rPr lang="zh-CN" altLang="en-US" sz="1600"/>
              <a:t>，索引结束：序列长度</a:t>
            </a:r>
            <a:r>
              <a:rPr lang="en-US" altLang="zh-CN" sz="1600"/>
              <a:t>-1</a:t>
            </a:r>
            <a:r>
              <a:rPr lang="zh-CN" altLang="en-US" sz="1600"/>
              <a:t>。</a:t>
            </a:r>
            <a:endParaRPr lang="zh-CN" altLang="en-US" sz="1600"/>
          </a:p>
          <a:p>
            <a:pPr algn="l">
              <a:lnSpc>
                <a:spcPct val="150000"/>
              </a:lnSpc>
            </a:pPr>
            <a:r>
              <a:rPr lang="zh-CN" altLang="en-US" sz="1600"/>
              <a:t>反向索引时，索引开始：</a:t>
            </a:r>
            <a:r>
              <a:rPr lang="en-US" altLang="zh-CN" sz="1600"/>
              <a:t>-1</a:t>
            </a:r>
            <a:r>
              <a:rPr lang="zh-CN" altLang="en-US" sz="1600"/>
              <a:t>，索引结束：序列的长度的负数。</a:t>
            </a:r>
            <a:endParaRPr lang="zh-CN" altLang="en-US" sz="1600"/>
          </a:p>
        </p:txBody>
      </p:sp>
      <p:graphicFrame>
        <p:nvGraphicFramePr>
          <p:cNvPr id="9" name="对象 8"/>
          <p:cNvGraphicFramePr/>
          <p:nvPr/>
        </p:nvGraphicFramePr>
        <p:xfrm>
          <a:off x="433070" y="2766695"/>
          <a:ext cx="3686175" cy="1667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4038600" imgH="1857375" progId="Paint.Picture">
                  <p:embed/>
                </p:oleObj>
              </mc:Choice>
              <mc:Fallback>
                <p:oleObj name="" r:id="rId1" imgW="4038600" imgH="1857375" progId="Paint.Picture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3070" y="2766695"/>
                        <a:ext cx="3686175" cy="1667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05485" y="76898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案例分析：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TextBox 25"/>
          <p:cNvSpPr txBox="1"/>
          <p:nvPr/>
        </p:nvSpPr>
        <p:spPr>
          <a:xfrm>
            <a:off x="908957" y="206330"/>
            <a:ext cx="31800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5.1 </a:t>
            </a:r>
            <a:r>
              <a:rPr lang="zh-CN" altLang="en-US" sz="20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组合数据类型概述</a:t>
            </a:r>
            <a:endParaRPr lang="zh-CN" altLang="en-US" sz="2000" spc="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758190" y="890270"/>
            <a:ext cx="4186674" cy="501650"/>
            <a:chOff x="814325" y="3219334"/>
            <a:chExt cx="2266826" cy="439773"/>
          </a:xfrm>
        </p:grpSpPr>
        <p:grpSp>
          <p:nvGrpSpPr>
            <p:cNvPr id="55" name="组合 54"/>
            <p:cNvGrpSpPr/>
            <p:nvPr/>
          </p:nvGrpSpPr>
          <p:grpSpPr>
            <a:xfrm>
              <a:off x="814325" y="3219334"/>
              <a:ext cx="2266826" cy="432536"/>
              <a:chOff x="2173923" y="3285519"/>
              <a:chExt cx="2876392" cy="548848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2173923" y="3285519"/>
                <a:ext cx="2876392" cy="548848"/>
                <a:chOff x="4304035" y="1286668"/>
                <a:chExt cx="6414035" cy="2757793"/>
              </a:xfrm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8" name="圆角矩形 57"/>
                <p:cNvSpPr/>
                <p:nvPr/>
              </p:nvSpPr>
              <p:spPr>
                <a:xfrm>
                  <a:off x="4304035" y="1286668"/>
                  <a:ext cx="6414035" cy="2757793"/>
                </a:xfrm>
                <a:prstGeom prst="roundRect">
                  <a:avLst/>
                </a:prstGeom>
                <a:gradFill>
                  <a:gsLst>
                    <a:gs pos="6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  <p:sp>
              <p:nvSpPr>
                <p:cNvPr id="87" name="圆角矩形 86"/>
                <p:cNvSpPr/>
                <p:nvPr/>
              </p:nvSpPr>
              <p:spPr>
                <a:xfrm>
                  <a:off x="4351922" y="1373339"/>
                  <a:ext cx="6323878" cy="2584450"/>
                </a:xfrm>
                <a:prstGeom prst="roundRect">
                  <a:avLst/>
                </a:prstGeom>
                <a:gradFill>
                  <a:gsLst>
                    <a:gs pos="42000">
                      <a:srgbClr val="F0F0F0"/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  <p:sp>
            <p:nvSpPr>
              <p:cNvPr id="88" name="椭圆 87"/>
              <p:cNvSpPr/>
              <p:nvPr/>
            </p:nvSpPr>
            <p:spPr>
              <a:xfrm>
                <a:off x="3017230" y="3372402"/>
                <a:ext cx="286628" cy="392741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黑体" panose="02010609060101010101" charset="-122"/>
                    <a:ea typeface="黑体" panose="02010609060101010101" charset="-122"/>
                  </a:rPr>
                  <a:t>3</a:t>
                </a:r>
                <a:endParaRPr lang="en-US" altLang="zh-CN" dirty="0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sp>
          <p:nvSpPr>
            <p:cNvPr id="89" name="TextBox 67"/>
            <p:cNvSpPr txBox="1"/>
            <p:nvPr/>
          </p:nvSpPr>
          <p:spPr>
            <a:xfrm>
              <a:off x="1740545" y="3308402"/>
              <a:ext cx="1336746" cy="3507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3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rPr>
                <a:t>可对学生序列进行增删改操作</a:t>
              </a:r>
              <a:endParaRPr lang="zh-CN" altLang="en-US" sz="13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  <a:p>
              <a:pPr algn="l"/>
              <a:endParaRPr lang="zh-CN" altLang="en-US" sz="13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647065" y="1559560"/>
            <a:ext cx="7726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</a:t>
            </a:r>
            <a:r>
              <a:rPr lang="zh-CN" altLang="en-US"/>
              <a:t>由于需要对学生进行增删改等操作，所以需要选择可变的数据类型。列表属于可变类型，元组属于不可变类型。</a:t>
            </a:r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63900" y="2279650"/>
            <a:ext cx="26155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 dirty="0">
                <a:latin typeface="黑体" panose="02010609060101010101" charset="-122"/>
                <a:ea typeface="黑体" panose="02010609060101010101" charset="-122"/>
              </a:rPr>
              <a:t>可变类型与不可变类型</a:t>
            </a:r>
            <a:endParaRPr lang="zh-CN" altLang="en-US" sz="16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7065" y="2616835"/>
            <a:ext cx="7889875" cy="19380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Python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中对象类型分为两种：可变类型与不可变类型。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可变类型：可以对该类型对象中保存的元素值做修改。列表、字典都属于可变类型。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可变类型：该类型的对象所保存的元素值不允许修改，只能通过给对象整体赋值来修改对象所保存的值，本质上就是创建了一个新的不可变类型的对象，而不是修改了原对象的值。数字、字符串和元组都属于不可变类型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9935" y="95567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案例分析：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TextBox 25"/>
          <p:cNvSpPr txBox="1"/>
          <p:nvPr/>
        </p:nvSpPr>
        <p:spPr>
          <a:xfrm>
            <a:off x="801007" y="816565"/>
            <a:ext cx="1351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黑体" panose="02010609060101010101" charset="-122"/>
                <a:ea typeface="黑体" panose="02010609060101010101" charset="-122"/>
              </a:rPr>
              <a:t>案例分析</a:t>
            </a:r>
            <a:endParaRPr lang="zh-CN" altLang="en-US" sz="2000" spc="300" dirty="0"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 rot="5400000">
            <a:off x="1286020" y="1581067"/>
            <a:ext cx="1146479" cy="1489544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5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47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927270" y="1837406"/>
            <a:ext cx="5375990" cy="122490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3" name="圆角矩形 2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33" name="TextBox 23"/>
          <p:cNvSpPr>
            <a:spLocks noChangeArrowheads="1"/>
          </p:cNvSpPr>
          <p:nvPr/>
        </p:nvSpPr>
        <p:spPr bwMode="auto">
          <a:xfrm>
            <a:off x="3238777" y="2106466"/>
            <a:ext cx="4752975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b="1" dirty="0"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使用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有序的、可变的列表类型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进行学生信息的存储。</a:t>
            </a:r>
            <a:endParaRPr lang="zh-CN" altLang="en-US" b="1" dirty="0">
              <a:latin typeface="黑体" panose="02010609060101010101" charset="-122"/>
              <a:ea typeface="黑体" panose="02010609060101010101" charset="-122"/>
              <a:sym typeface="微软雅黑" panose="020B0503020204020204" pitchFamily="34" charset="-122"/>
            </a:endParaRPr>
          </a:p>
        </p:txBody>
      </p:sp>
      <p:sp>
        <p:nvSpPr>
          <p:cNvPr id="38" name="TextBox 24"/>
          <p:cNvSpPr>
            <a:spLocks noChangeArrowheads="1"/>
          </p:cNvSpPr>
          <p:nvPr/>
        </p:nvSpPr>
        <p:spPr bwMode="auto">
          <a:xfrm>
            <a:off x="1277664" y="1973017"/>
            <a:ext cx="874712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</a:rPr>
              <a:t>分析结果</a:t>
            </a:r>
            <a:endParaRPr lang="zh-CN" altLang="en-US" sz="24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TextBox 25"/>
          <p:cNvSpPr txBox="1"/>
          <p:nvPr/>
        </p:nvSpPr>
        <p:spPr>
          <a:xfrm>
            <a:off x="908957" y="206330"/>
            <a:ext cx="31800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5.1 </a:t>
            </a:r>
            <a:r>
              <a:rPr lang="zh-CN" altLang="en-US" sz="2000" spc="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组合数据类型概述</a:t>
            </a:r>
            <a:endParaRPr lang="zh-CN" altLang="en-US" sz="2000" spc="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32510" y="101600"/>
            <a:ext cx="26212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5.2 </a:t>
            </a:r>
            <a:r>
              <a:rPr lang="zh-CN" altLang="en-US" sz="3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序列类型</a:t>
            </a:r>
            <a:endParaRPr lang="zh-CN" altLang="en-US" sz="3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09135" y="1406525"/>
            <a:ext cx="2484120" cy="1476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5.2.1 </a:t>
            </a:r>
            <a:r>
              <a:rPr lang="zh-CN" altLang="en-US" sz="2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序列类型概述</a:t>
            </a:r>
            <a:endParaRPr lang="zh-CN" altLang="en-US" sz="20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5.2.2 </a:t>
            </a:r>
            <a:r>
              <a:rPr lang="zh-CN" altLang="en-US" sz="2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列表类型</a:t>
            </a:r>
            <a:endParaRPr lang="zh-CN" altLang="en-US" sz="20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5.2.3 </a:t>
            </a:r>
            <a:r>
              <a:rPr lang="zh-CN" altLang="en-US" sz="2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元组类型</a:t>
            </a:r>
            <a:endParaRPr lang="zh-CN" altLang="en-US" sz="20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p="http://schemas.openxmlformats.org/presentationml/2006/main">
  <p:tag name="SELECTED" val="True"/>
</p:tagLst>
</file>

<file path=ppt/tags/tag11.xml><?xml version="1.0" encoding="utf-8"?>
<p:tagLst xmlns:p="http://schemas.openxmlformats.org/presentationml/2006/main">
  <p:tag name="SELECTED" val="True"/>
</p:tagLst>
</file>

<file path=ppt/tags/tag12.xml><?xml version="1.0" encoding="utf-8"?>
<p:tagLst xmlns:p="http://schemas.openxmlformats.org/presentationml/2006/main">
  <p:tag name="SELECTED" val="True"/>
</p:tagLst>
</file>

<file path=ppt/tags/tag13.xml><?xml version="1.0" encoding="utf-8"?>
<p:tagLst xmlns:p="http://schemas.openxmlformats.org/presentationml/2006/main">
  <p:tag name="KSO_WM_UNIT_TABLE_BEAUTIFY" val="smartTable{fb3c9793-fe41-4f6d-bbcd-9c635f2d2e4c}"/>
</p:tagLst>
</file>

<file path=ppt/tags/tag14.xml><?xml version="1.0" encoding="utf-8"?>
<p:tagLst xmlns:p="http://schemas.openxmlformats.org/presentationml/2006/main">
  <p:tag name="SELECTED" val="True"/>
</p:tagLst>
</file>

<file path=ppt/tags/tag15.xml><?xml version="1.0" encoding="utf-8"?>
<p:tagLst xmlns:p="http://schemas.openxmlformats.org/presentationml/2006/main">
  <p:tag name="KSO_WM_UNIT_TABLE_BEAUTIFY" val="smartTable{fb3c9793-fe41-4f6d-bbcd-9c635f2d2e4c}"/>
</p:tagLst>
</file>

<file path=ppt/tags/tag16.xml><?xml version="1.0" encoding="utf-8"?>
<p:tagLst xmlns:p="http://schemas.openxmlformats.org/presentationml/2006/main">
  <p:tag name="SELECTED" val="True"/>
</p:tagLst>
</file>

<file path=ppt/tags/tag17.xml><?xml version="1.0" encoding="utf-8"?>
<p:tagLst xmlns:p="http://schemas.openxmlformats.org/presentationml/2006/main">
  <p:tag name="KSO_WM_UNIT_TABLE_BEAUTIFY" val="smartTable{fb3c9793-fe41-4f6d-bbcd-9c635f2d2e4c}"/>
</p:tagLst>
</file>

<file path=ppt/tags/tag18.xml><?xml version="1.0" encoding="utf-8"?>
<p:tagLst xmlns:p="http://schemas.openxmlformats.org/presentationml/2006/main">
  <p:tag name="SELECTED" val="True"/>
</p:tagLst>
</file>

<file path=ppt/tags/tag19.xml><?xml version="1.0" encoding="utf-8"?>
<p:tagLst xmlns:p="http://schemas.openxmlformats.org/presentationml/2006/main">
  <p:tag name="SELECTED" val="True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0.xml><?xml version="1.0" encoding="utf-8"?>
<p:tagLst xmlns:p="http://schemas.openxmlformats.org/presentationml/2006/main">
  <p:tag name="SELECTED" val="True"/>
</p:tagLst>
</file>

<file path=ppt/tags/tag21.xml><?xml version="1.0" encoding="utf-8"?>
<p:tagLst xmlns:p="http://schemas.openxmlformats.org/presentationml/2006/main">
  <p:tag name="SELECTED" val="True"/>
</p:tagLst>
</file>

<file path=ppt/tags/tag22.xml><?xml version="1.0" encoding="utf-8"?>
<p:tagLst xmlns:p="http://schemas.openxmlformats.org/presentationml/2006/main">
  <p:tag name="SELECTED" val="True"/>
</p:tagLst>
</file>

<file path=ppt/tags/tag23.xml><?xml version="1.0" encoding="utf-8"?>
<p:tagLst xmlns:p="http://schemas.openxmlformats.org/presentationml/2006/main">
  <p:tag name="SELECTED" val="True"/>
</p:tagLst>
</file>

<file path=ppt/tags/tag24.xml><?xml version="1.0" encoding="utf-8"?>
<p:tagLst xmlns:p="http://schemas.openxmlformats.org/presentationml/2006/main">
  <p:tag name="SELECTED" val="True"/>
</p:tagLst>
</file>

<file path=ppt/tags/tag25.xml><?xml version="1.0" encoding="utf-8"?>
<p:tagLst xmlns:p="http://schemas.openxmlformats.org/presentationml/2006/main">
  <p:tag name="SELECTED" val="True"/>
</p:tagLst>
</file>

<file path=ppt/tags/tag26.xml><?xml version="1.0" encoding="utf-8"?>
<p:tagLst xmlns:p="http://schemas.openxmlformats.org/presentationml/2006/main">
  <p:tag name="SELECTED" val="True"/>
</p:tagLst>
</file>

<file path=ppt/tags/tag27.xml><?xml version="1.0" encoding="utf-8"?>
<p:tagLst xmlns:p="http://schemas.openxmlformats.org/presentationml/2006/main">
  <p:tag name="SELECTED" val="True"/>
</p:tagLst>
</file>

<file path=ppt/tags/tag28.xml><?xml version="1.0" encoding="utf-8"?>
<p:tagLst xmlns:p="http://schemas.openxmlformats.org/presentationml/2006/main">
  <p:tag name="SELECTED" val="True"/>
</p:tagLst>
</file>

<file path=ppt/tags/tag29.xml><?xml version="1.0" encoding="utf-8"?>
<p:tagLst xmlns:p="http://schemas.openxmlformats.org/presentationml/2006/main">
  <p:tag name="SELECTED" val="True"/>
</p:tagLst>
</file>

<file path=ppt/tags/tag3.xml><?xml version="1.0" encoding="utf-8"?>
<p:tagLst xmlns:p="http://schemas.openxmlformats.org/presentationml/2006/main">
  <p:tag name="KSO_WM_UNIT_PLACING_PICTURE_USER_VIEWPORT" val="{&quot;height&quot;:3090,&quot;width&quot;:8055}"/>
</p:tagLst>
</file>

<file path=ppt/tags/tag30.xml><?xml version="1.0" encoding="utf-8"?>
<p:tagLst xmlns:p="http://schemas.openxmlformats.org/presentationml/2006/main">
  <p:tag name="SELECTED" val="True"/>
</p:tagLst>
</file>

<file path=ppt/tags/tag31.xml><?xml version="1.0" encoding="utf-8"?>
<p:tagLst xmlns:p="http://schemas.openxmlformats.org/presentationml/2006/main">
  <p:tag name="KSO_WM_UNIT_TABLE_BEAUTIFY" val="smartTable{9454fd21-49ef-4e49-934e-53fc22d35fe9}"/>
</p:tagLst>
</file>

<file path=ppt/tags/tag32.xml><?xml version="1.0" encoding="utf-8"?>
<p:tagLst xmlns:p="http://schemas.openxmlformats.org/presentationml/2006/main">
  <p:tag name="KSO_WM_UNIT_TABLE_BEAUTIFY" val="smartTable{5c773994-3a94-41ce-bdc0-12874ae34e5c}"/>
  <p:tag name="TABLE_ENDDRAG_ORIGIN_RECT" val="667*128"/>
  <p:tag name="TABLE_ENDDRAG_RECT" val="40*143*667*128"/>
</p:tagLst>
</file>

<file path=ppt/tags/tag33.xml><?xml version="1.0" encoding="utf-8"?>
<p:tagLst xmlns:p="http://schemas.openxmlformats.org/presentationml/2006/main">
  <p:tag name="KSO_WM_UNIT_TABLE_BEAUTIFY" val="smartTable{9454fd21-49ef-4e49-934e-53fc22d35fe9}"/>
</p:tagLst>
</file>

<file path=ppt/tags/tag34.xml><?xml version="1.0" encoding="utf-8"?>
<p:tagLst xmlns:p="http://schemas.openxmlformats.org/presentationml/2006/main">
  <p:tag name="RAINPROBLEM" val="ProblemBody"/>
</p:tagLst>
</file>

<file path=ppt/tags/tag35.xml><?xml version="1.0" encoding="utf-8"?>
<p:tagLst xmlns:p="http://schemas.openxmlformats.org/presentationml/2006/main">
  <p:tag name="RAINPROBLEM" val="ProblemItem"/>
</p:tagLst>
</file>

<file path=ppt/tags/tag36.xml><?xml version="1.0" encoding="utf-8"?>
<p:tagLst xmlns:p="http://schemas.openxmlformats.org/presentationml/2006/main">
  <p:tag name="RAINPROBLEM" val="ProblemItem"/>
</p:tagLst>
</file>

<file path=ppt/tags/tag37.xml><?xml version="1.0" encoding="utf-8"?>
<p:tagLst xmlns:p="http://schemas.openxmlformats.org/presentationml/2006/main">
  <p:tag name="RAINPROBLEM" val="ProblemItem"/>
</p:tagLst>
</file>

<file path=ppt/tags/tag38.xml><?xml version="1.0" encoding="utf-8"?>
<p:tagLst xmlns:p="http://schemas.openxmlformats.org/presentationml/2006/main">
  <p:tag name="RAINPROBLEM" val="ProblemItem"/>
</p:tagLst>
</file>

<file path=ppt/tags/tag39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4.xml><?xml version="1.0" encoding="utf-8"?>
<p:tagLst xmlns:p="http://schemas.openxmlformats.org/presentationml/2006/main">
  <p:tag name="KSO_WM_UNIT_TABLE_BEAUTIFY" val="smartTable{8f150dda-6828-4c25-a323-ddc00974db71}"/>
  <p:tag name="TABLE_ENDDRAG_ORIGIN_RECT" val="566*340"/>
  <p:tag name="TABLE_ENDDRAG_RECT" val="64*102*566*340"/>
</p:tagLst>
</file>

<file path=ppt/tags/tag4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3.xml><?xml version="1.0" encoding="utf-8"?>
<p:tagLst xmlns:p="http://schemas.openxmlformats.org/presentationml/2006/main">
  <p:tag name="RAINPROBLEM" val="ProblemSubmit"/>
  <p:tag name="RAINPROBLEMTYPE" val="MultipleChoice"/>
</p:tagLst>
</file>

<file path=ppt/tags/tag44.xml><?xml version="1.0" encoding="utf-8"?>
<p:tagLst xmlns:p="http://schemas.openxmlformats.org/presentationml/2006/main">
  <p:tag name="RAINPROBLEMTYPE" val="ProblemTypeMarker"/>
</p:tagLst>
</file>

<file path=ppt/tags/tag45.xml><?xml version="1.0" encoding="utf-8"?>
<p:tagLst xmlns:p="http://schemas.openxmlformats.org/presentationml/2006/main">
  <p:tag name="RAINPROBLEMTYPE" val="ProblemTypeMarker"/>
</p:tagLst>
</file>

<file path=ppt/tags/tag46.xml><?xml version="1.0" encoding="utf-8"?>
<p:tagLst xmlns:p="http://schemas.openxmlformats.org/presentationml/2006/main">
  <p:tag name="RAINPROBLEMTYPE" val="ProblemTypeMarker"/>
</p:tagLst>
</file>

<file path=ppt/tags/tag47.xml><?xml version="1.0" encoding="utf-8"?>
<p:tagLst xmlns:p="http://schemas.openxmlformats.org/presentationml/2006/main">
  <p:tag name="RAINPROBLEMTYPE" val="ProblemTypeMarker"/>
</p:tagLst>
</file>

<file path=ppt/tags/tag48.xml><?xml version="1.0" encoding="utf-8"?>
<p:tagLst xmlns:p="http://schemas.openxmlformats.org/presentationml/2006/main">
  <p:tag name="RAINPROBLEMTYPE" val="ProblemTypeMarker"/>
</p:tagLst>
</file>

<file path=ppt/tags/tag49.xml><?xml version="1.0" encoding="utf-8"?>
<p:tagLst xmlns:p="http://schemas.openxmlformats.org/presentationml/2006/main">
  <p:tag name="RAINPROBLEM" val="ProblemSetting"/>
  <p:tag name="RAINPROBLEMTYPE" val="MultipleChoice"/>
</p:tagLst>
</file>

<file path=ppt/tags/tag5.xml><?xml version="1.0" encoding="utf-8"?>
<p:tagLst xmlns:p="http://schemas.openxmlformats.org/presentationml/2006/main">
  <p:tag name="KSO_WM_UNIT_TABLE_BEAUTIFY" val="smartTable{8f150dda-6828-4c25-a323-ddc00974db71}"/>
  <p:tag name="TABLE_ENDDRAG_ORIGIN_RECT" val="566*136"/>
  <p:tag name="TABLE_ENDDRAG_RECT" val="64*102*566*136"/>
</p:tagLst>
</file>

<file path=ppt/tags/tag50.xml><?xml version="1.0" encoding="utf-8"?>
<p:tagLst xmlns:p="http://schemas.openxmlformats.org/presentationml/2006/main">
  <p:tag name="RAINPROBLEM" val="MultipleChoice"/>
  <p:tag name="PROBLEMSCORE" val="1.0"/>
</p:tagLst>
</file>

<file path=ppt/tags/tag51.xml><?xml version="1.0" encoding="utf-8"?>
<p:tagLst xmlns:p="http://schemas.openxmlformats.org/presentationml/2006/main">
  <p:tag name="KSO_WPP_MARK_KEY" val="ea11f247-8fda-4bc3-acd7-d078c9252300"/>
  <p:tag name="COMMONDATA" val="eyJoZGlkIjoiZDhmZjM3ZTZiYzVhZjRkYzFlNzUwYmM2YTkxODQ5OTUifQ=="/>
</p:tagLst>
</file>

<file path=ppt/tags/tag6.xml><?xml version="1.0" encoding="utf-8"?>
<p:tagLst xmlns:p="http://schemas.openxmlformats.org/presentationml/2006/main">
  <p:tag name="KSO_WM_UNIT_TABLE_BEAUTIFY" val="smartTable{8f150dda-6828-4c25-a323-ddc00974db71}"/>
  <p:tag name="TABLE_ENDDRAG_ORIGIN_RECT" val="581*130"/>
  <p:tag name="TABLE_ENDDRAG_RECT" val="64*102*581*130"/>
</p:tagLst>
</file>

<file path=ppt/tags/tag7.xml><?xml version="1.0" encoding="utf-8"?>
<p:tagLst xmlns:p="http://schemas.openxmlformats.org/presentationml/2006/main">
  <p:tag name="SELECTED" val="True"/>
</p:tagLst>
</file>

<file path=ppt/tags/tag8.xml><?xml version="1.0" encoding="utf-8"?>
<p:tagLst xmlns:p="http://schemas.openxmlformats.org/presentationml/2006/main">
  <p:tag name="SELECTED" val="True"/>
</p:tagLst>
</file>

<file path=ppt/tags/tag9.xml><?xml version="1.0" encoding="utf-8"?>
<p:tagLst xmlns:p="http://schemas.openxmlformats.org/presentationml/2006/main">
  <p:tag name="SELECTED" val="True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积分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11359</Words>
  <Application>WPS 演示</Application>
  <PresentationFormat>全屏显示(16:9)</PresentationFormat>
  <Paragraphs>955</Paragraphs>
  <Slides>50</Slides>
  <Notes>37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66" baseType="lpstr">
      <vt:lpstr>Arial</vt:lpstr>
      <vt:lpstr>宋体</vt:lpstr>
      <vt:lpstr>Wingdings</vt:lpstr>
      <vt:lpstr>Wingdings 3</vt:lpstr>
      <vt:lpstr>微软雅黑</vt:lpstr>
      <vt:lpstr>华康俪金黑W8(P)</vt:lpstr>
      <vt:lpstr>黑体</vt:lpstr>
      <vt:lpstr>经典繁仿黑</vt:lpstr>
      <vt:lpstr>Arial Narrow</vt:lpstr>
      <vt:lpstr>Times New Roman</vt:lpstr>
      <vt:lpstr>Arial Black</vt:lpstr>
      <vt:lpstr>Arial Unicode MS</vt:lpstr>
      <vt:lpstr>等线</vt:lpstr>
      <vt:lpstr>积分</vt:lpstr>
      <vt:lpstr>Excel.Chart.8</vt:lpstr>
      <vt:lpstr>Paint.Picture</vt:lpstr>
      <vt:lpstr>第5章 组合数据类型</vt:lpstr>
      <vt:lpstr>PowerPoint 演示文稿</vt:lpstr>
      <vt:lpstr>本章目标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5.2.1 序列类型概述</vt:lpstr>
      <vt:lpstr>5.2.1 序列类型概述</vt:lpstr>
      <vt:lpstr>5.2.1 序列类型概述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试播内容</dc:title>
  <dc:creator>HUAWEI</dc:creator>
  <cp:lastModifiedBy>lingdang</cp:lastModifiedBy>
  <cp:revision>817</cp:revision>
  <dcterms:created xsi:type="dcterms:W3CDTF">2020-02-07T06:58:00Z</dcterms:created>
  <dcterms:modified xsi:type="dcterms:W3CDTF">2022-11-02T12:47:45Z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8FED64C824044DE98813BBDC217D9B43</vt:lpwstr>
  </property>
</Properties>
</file>